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81"/>
  </p:notesMasterIdLst>
  <p:handoutMasterIdLst>
    <p:handoutMasterId r:id="rId182"/>
  </p:handoutMasterIdLst>
  <p:sldIdLst>
    <p:sldId id="276" r:id="rId6"/>
    <p:sldId id="625" r:id="rId7"/>
    <p:sldId id="626" r:id="rId8"/>
    <p:sldId id="623" r:id="rId9"/>
    <p:sldId id="267" r:id="rId10"/>
    <p:sldId id="688" r:id="rId11"/>
    <p:sldId id="689" r:id="rId12"/>
    <p:sldId id="690" r:id="rId13"/>
    <p:sldId id="265" r:id="rId14"/>
    <p:sldId id="314" r:id="rId15"/>
    <p:sldId id="572" r:id="rId16"/>
    <p:sldId id="278" r:id="rId17"/>
    <p:sldId id="603" r:id="rId18"/>
    <p:sldId id="315" r:id="rId19"/>
    <p:sldId id="346" r:id="rId20"/>
    <p:sldId id="347" r:id="rId21"/>
    <p:sldId id="348" r:id="rId22"/>
    <p:sldId id="298" r:id="rId23"/>
    <p:sldId id="546" r:id="rId24"/>
    <p:sldId id="336" r:id="rId25"/>
    <p:sldId id="320" r:id="rId26"/>
    <p:sldId id="319" r:id="rId27"/>
    <p:sldId id="260" r:id="rId28"/>
    <p:sldId id="321" r:id="rId29"/>
    <p:sldId id="322" r:id="rId30"/>
    <p:sldId id="592" r:id="rId31"/>
    <p:sldId id="593" r:id="rId32"/>
    <p:sldId id="520" r:id="rId33"/>
    <p:sldId id="337" r:id="rId34"/>
    <p:sldId id="338" r:id="rId35"/>
    <p:sldId id="340" r:id="rId36"/>
    <p:sldId id="324" r:id="rId37"/>
    <p:sldId id="554" r:id="rId38"/>
    <p:sldId id="556" r:id="rId39"/>
    <p:sldId id="555" r:id="rId40"/>
    <p:sldId id="574" r:id="rId41"/>
    <p:sldId id="591" r:id="rId42"/>
    <p:sldId id="304" r:id="rId43"/>
    <p:sldId id="573" r:id="rId44"/>
    <p:sldId id="303" r:id="rId45"/>
    <p:sldId id="644" r:id="rId46"/>
    <p:sldId id="646" r:id="rId47"/>
    <p:sldId id="609" r:id="rId48"/>
    <p:sldId id="643" r:id="rId49"/>
    <p:sldId id="289" r:id="rId50"/>
    <p:sldId id="302" r:id="rId51"/>
    <p:sldId id="525" r:id="rId52"/>
    <p:sldId id="564" r:id="rId53"/>
    <p:sldId id="467" r:id="rId54"/>
    <p:sldId id="530" r:id="rId55"/>
    <p:sldId id="533" r:id="rId56"/>
    <p:sldId id="528" r:id="rId57"/>
    <p:sldId id="369" r:id="rId58"/>
    <p:sldId id="360" r:id="rId59"/>
    <p:sldId id="389" r:id="rId60"/>
    <p:sldId id="642" r:id="rId61"/>
    <p:sldId id="333" r:id="rId62"/>
    <p:sldId id="332" r:id="rId63"/>
    <p:sldId id="309" r:id="rId64"/>
    <p:sldId id="608" r:id="rId65"/>
    <p:sldId id="584" r:id="rId66"/>
    <p:sldId id="308" r:id="rId67"/>
    <p:sldId id="579" r:id="rId68"/>
    <p:sldId id="610" r:id="rId69"/>
    <p:sldId id="563" r:id="rId70"/>
    <p:sldId id="652" r:id="rId71"/>
    <p:sldId id="636" r:id="rId72"/>
    <p:sldId id="628" r:id="rId73"/>
    <p:sldId id="656" r:id="rId74"/>
    <p:sldId id="577" r:id="rId75"/>
    <p:sldId id="305" r:id="rId76"/>
    <p:sldId id="630" r:id="rId77"/>
    <p:sldId id="657" r:id="rId78"/>
    <p:sldId id="349" r:id="rId79"/>
    <p:sldId id="576" r:id="rId80"/>
    <p:sldId id="607" r:id="rId81"/>
    <p:sldId id="341" r:id="rId82"/>
    <p:sldId id="668" r:id="rId83"/>
    <p:sldId id="617" r:id="rId84"/>
    <p:sldId id="611" r:id="rId85"/>
    <p:sldId id="616" r:id="rId86"/>
    <p:sldId id="618" r:id="rId87"/>
    <p:sldId id="619" r:id="rId88"/>
    <p:sldId id="667" r:id="rId89"/>
    <p:sldId id="615" r:id="rId90"/>
    <p:sldId id="612" r:id="rId91"/>
    <p:sldId id="694" r:id="rId92"/>
    <p:sldId id="613" r:id="rId93"/>
    <p:sldId id="575" r:id="rId94"/>
    <p:sldId id="370" r:id="rId95"/>
    <p:sldId id="371" r:id="rId96"/>
    <p:sldId id="620" r:id="rId97"/>
    <p:sldId id="403" r:id="rId98"/>
    <p:sldId id="691" r:id="rId99"/>
    <p:sldId id="655" r:id="rId100"/>
    <p:sldId id="318" r:id="rId101"/>
    <p:sldId id="310" r:id="rId102"/>
    <p:sldId id="682" r:id="rId103"/>
    <p:sldId id="306" r:id="rId104"/>
    <p:sldId id="311" r:id="rId105"/>
    <p:sldId id="676" r:id="rId106"/>
    <p:sldId id="677" r:id="rId107"/>
    <p:sldId id="678" r:id="rId108"/>
    <p:sldId id="679" r:id="rId109"/>
    <p:sldId id="681" r:id="rId110"/>
    <p:sldId id="693" r:id="rId111"/>
    <p:sldId id="345" r:id="rId112"/>
    <p:sldId id="639" r:id="rId113"/>
    <p:sldId id="685" r:id="rId114"/>
    <p:sldId id="687" r:id="rId115"/>
    <p:sldId id="686" r:id="rId116"/>
    <p:sldId id="638" r:id="rId117"/>
    <p:sldId id="683" r:id="rId118"/>
    <p:sldId id="640" r:id="rId119"/>
    <p:sldId id="654" r:id="rId120"/>
    <p:sldId id="580" r:id="rId121"/>
    <p:sldId id="542" r:id="rId122"/>
    <p:sldId id="372" r:id="rId123"/>
    <p:sldId id="387" r:id="rId124"/>
    <p:sldId id="373" r:id="rId125"/>
    <p:sldId id="526" r:id="rId126"/>
    <p:sldId id="692" r:id="rId127"/>
    <p:sldId id="543" r:id="rId128"/>
    <p:sldId id="637" r:id="rId129"/>
    <p:sldId id="544" r:id="rId130"/>
    <p:sldId id="535" r:id="rId131"/>
    <p:sldId id="651" r:id="rId132"/>
    <p:sldId id="647" r:id="rId133"/>
    <p:sldId id="536" r:id="rId134"/>
    <p:sldId id="648" r:id="rId135"/>
    <p:sldId id="658" r:id="rId136"/>
    <p:sldId id="649" r:id="rId137"/>
    <p:sldId id="537" r:id="rId138"/>
    <p:sldId id="650" r:id="rId139"/>
    <p:sldId id="627" r:id="rId140"/>
    <p:sldId id="661" r:id="rId141"/>
    <p:sldId id="664" r:id="rId142"/>
    <p:sldId id="662" r:id="rId143"/>
    <p:sldId id="665" r:id="rId144"/>
    <p:sldId id="663" r:id="rId145"/>
    <p:sldId id="666" r:id="rId146"/>
    <p:sldId id="695" r:id="rId147"/>
    <p:sldId id="696" r:id="rId148"/>
    <p:sldId id="280" r:id="rId149"/>
    <p:sldId id="581" r:id="rId150"/>
    <p:sldId id="631" r:id="rId151"/>
    <p:sldId id="633" r:id="rId152"/>
    <p:sldId id="632" r:id="rId153"/>
    <p:sldId id="635" r:id="rId154"/>
    <p:sldId id="641" r:id="rId155"/>
    <p:sldId id="545" r:id="rId156"/>
    <p:sldId id="606" r:id="rId157"/>
    <p:sldId id="586" r:id="rId158"/>
    <p:sldId id="578" r:id="rId159"/>
    <p:sldId id="365" r:id="rId160"/>
    <p:sldId id="366" r:id="rId161"/>
    <p:sldId id="334" r:id="rId162"/>
    <p:sldId id="596" r:id="rId163"/>
    <p:sldId id="380" r:id="rId164"/>
    <p:sldId id="597" r:id="rId165"/>
    <p:sldId id="598" r:id="rId166"/>
    <p:sldId id="585" r:id="rId167"/>
    <p:sldId id="599" r:id="rId168"/>
    <p:sldId id="600" r:id="rId169"/>
    <p:sldId id="601" r:id="rId170"/>
    <p:sldId id="602" r:id="rId171"/>
    <p:sldId id="582" r:id="rId172"/>
    <p:sldId id="587" r:id="rId173"/>
    <p:sldId id="590" r:id="rId174"/>
    <p:sldId id="589" r:id="rId175"/>
    <p:sldId id="588" r:id="rId176"/>
    <p:sldId id="605" r:id="rId177"/>
    <p:sldId id="604" r:id="rId178"/>
    <p:sldId id="595" r:id="rId179"/>
    <p:sldId id="524" r:id="rId180"/>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0E359C-AE9E-4CA9-9606-B8FC5008D1C2}" v="1" dt="2024-02-29T00:39:10.146"/>
  </p1510:revLst>
</p1510:revInfo>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15" autoAdjust="0"/>
    <p:restoredTop sz="84174" autoAdjust="0"/>
  </p:normalViewPr>
  <p:slideViewPr>
    <p:cSldViewPr snapToGrid="0">
      <p:cViewPr varScale="1">
        <p:scale>
          <a:sx n="56" d="100"/>
          <a:sy n="56" d="100"/>
        </p:scale>
        <p:origin x="1648" y="68"/>
      </p:cViewPr>
      <p:guideLst>
        <p:guide orient="horz" pos="2160"/>
        <p:guide pos="2880"/>
      </p:guideLst>
    </p:cSldViewPr>
  </p:slideViewPr>
  <p:notesTextViewPr>
    <p:cViewPr>
      <p:scale>
        <a:sx n="100" d="100"/>
        <a:sy n="100" d="100"/>
      </p:scale>
      <p:origin x="0" y="0"/>
    </p:cViewPr>
  </p:notesTextViewPr>
  <p:sorterViewPr>
    <p:cViewPr>
      <p:scale>
        <a:sx n="40" d="100"/>
        <a:sy n="40" d="100"/>
      </p:scale>
      <p:origin x="0" y="21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54" Type="http://schemas.openxmlformats.org/officeDocument/2006/relationships/slide" Target="slides/slide149.xml"/><Relationship Id="rId159" Type="http://schemas.openxmlformats.org/officeDocument/2006/relationships/slide" Target="slides/slide154.xml"/><Relationship Id="rId175" Type="http://schemas.openxmlformats.org/officeDocument/2006/relationships/slide" Target="slides/slide170.xml"/><Relationship Id="rId170" Type="http://schemas.openxmlformats.org/officeDocument/2006/relationships/slide" Target="slides/slide165.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slide" Target="slides/slide144.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160" Type="http://schemas.openxmlformats.org/officeDocument/2006/relationships/slide" Target="slides/slide155.xml"/><Relationship Id="rId165" Type="http://schemas.openxmlformats.org/officeDocument/2006/relationships/slide" Target="slides/slide160.xml"/><Relationship Id="rId181" Type="http://schemas.openxmlformats.org/officeDocument/2006/relationships/notesMaster" Target="notesMasters/notesMaster1.xml"/><Relationship Id="rId186" Type="http://schemas.openxmlformats.org/officeDocument/2006/relationships/tableStyles" Target="tableStyle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slide" Target="slides/slide145.xml"/><Relationship Id="rId155" Type="http://schemas.openxmlformats.org/officeDocument/2006/relationships/slide" Target="slides/slide150.xml"/><Relationship Id="rId171" Type="http://schemas.openxmlformats.org/officeDocument/2006/relationships/slide" Target="slides/slide166.xml"/><Relationship Id="rId176" Type="http://schemas.openxmlformats.org/officeDocument/2006/relationships/slide" Target="slides/slide171.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slide" Target="slides/slide156.xml"/><Relationship Id="rId166" Type="http://schemas.openxmlformats.org/officeDocument/2006/relationships/slide" Target="slides/slide161.xml"/><Relationship Id="rId182" Type="http://schemas.openxmlformats.org/officeDocument/2006/relationships/handoutMaster" Target="handoutMasters/handoutMaster1.xml"/><Relationship Id="rId187"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7" Type="http://schemas.openxmlformats.org/officeDocument/2006/relationships/slide" Target="slides/slide172.xml"/><Relationship Id="rId172" Type="http://schemas.openxmlformats.org/officeDocument/2006/relationships/slide" Target="slides/slide167.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marL="0" marR="9144" algn="ctr" defTabSz="914400" rtl="0" eaLnBrk="1" latinLnBrk="0" hangingPunct="1">
              <a:spcBef>
                <a:spcPct val="0"/>
              </a:spcBef>
              <a:defRPr lang="en-US" sz="2400" b="1" i="0" u="none" strike="noStrike" kern="1200" cap="all" spc="-100" baseline="0" dirty="0" smtClean="0">
                <a:solidFill>
                  <a:srgbClr val="D6ECFF">
                    <a:satMod val="200000"/>
                  </a:srgbClr>
                </a:solidFill>
                <a:latin typeface="+mj-lt"/>
                <a:ea typeface="+mj-ea"/>
                <a:cs typeface="+mj-cs"/>
              </a:defRPr>
            </a:pPr>
            <a:r>
              <a:rPr lang="en-US" sz="2400" b="1" i="0" u="none" strike="noStrike" kern="1200" cap="all" spc="-100" baseline="0" dirty="0">
                <a:solidFill>
                  <a:srgbClr val="FFC000"/>
                </a:solidFill>
                <a:latin typeface="+mj-lt"/>
                <a:ea typeface="+mj-ea"/>
                <a:cs typeface="+mj-cs"/>
              </a:rPr>
              <a:t>Minimum Sand Depth Guideline</a:t>
            </a:r>
          </a:p>
          <a:p>
            <a:pPr marL="0" marR="9144" algn="ctr" defTabSz="914400" rtl="0" eaLnBrk="1" latinLnBrk="0" hangingPunct="1">
              <a:spcBef>
                <a:spcPct val="0"/>
              </a:spcBef>
              <a:defRPr lang="en-US" sz="2400" b="1" i="0" u="none" strike="noStrike" kern="1200" cap="all" spc="-100" baseline="0" dirty="0" smtClean="0">
                <a:solidFill>
                  <a:srgbClr val="D6ECFF">
                    <a:satMod val="200000"/>
                  </a:srgbClr>
                </a:solidFill>
                <a:latin typeface="+mj-lt"/>
                <a:ea typeface="+mj-ea"/>
                <a:cs typeface="+mj-cs"/>
              </a:defRPr>
            </a:pPr>
            <a:r>
              <a:rPr lang="en-US" sz="2400" b="1" i="0" u="none" strike="noStrike" kern="1200" cap="all" spc="-100" baseline="0" dirty="0">
                <a:solidFill>
                  <a:srgbClr val="FFC000"/>
                </a:solidFill>
                <a:latin typeface="+mj-lt"/>
                <a:ea typeface="+mj-ea"/>
                <a:cs typeface="+mj-cs"/>
              </a:rPr>
              <a:t>20 – 24 inches</a:t>
            </a:r>
          </a:p>
        </c:rich>
      </c:tx>
      <c:layout>
        <c:manualLayout>
          <c:xMode val="edge"/>
          <c:yMode val="edge"/>
          <c:x val="0.61829893765173938"/>
          <c:y val="0.11343745132436758"/>
        </c:manualLayout>
      </c:layout>
      <c:overlay val="0"/>
    </c:title>
    <c:autoTitleDeleted val="0"/>
    <c:plotArea>
      <c:layout>
        <c:manualLayout>
          <c:layoutTarget val="inner"/>
          <c:xMode val="edge"/>
          <c:yMode val="edge"/>
          <c:x val="0.19435946527404172"/>
          <c:y val="0.22859414851999244"/>
          <c:w val="0.78104553987708181"/>
          <c:h val="0.51908144910400744"/>
        </c:manualLayout>
      </c:layout>
      <c:barChart>
        <c:barDir val="col"/>
        <c:grouping val="clustered"/>
        <c:varyColors val="0"/>
        <c:ser>
          <c:idx val="2"/>
          <c:order val="2"/>
          <c:tx>
            <c:v>Lower bounds</c:v>
          </c:tx>
          <c:invertIfNegative val="0"/>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Depth'!$Q$2:$Q$10</c:f>
              <c:numCache>
                <c:formatCode>0.000</c:formatCode>
                <c:ptCount val="9"/>
                <c:pt idx="0">
                  <c:v>4.0902684284467333E-2</c:v>
                </c:pt>
                <c:pt idx="1">
                  <c:v>4.0902684284467333E-2</c:v>
                </c:pt>
                <c:pt idx="2">
                  <c:v>4.0902684284467333E-2</c:v>
                </c:pt>
                <c:pt idx="3">
                  <c:v>4.0902684284467333E-2</c:v>
                </c:pt>
                <c:pt idx="4">
                  <c:v>2.8631878999127378E-2</c:v>
                </c:pt>
                <c:pt idx="5">
                  <c:v>1.6361073713787148E-2</c:v>
                </c:pt>
                <c:pt idx="6">
                  <c:v>1.6361073713787148E-2</c:v>
                </c:pt>
                <c:pt idx="7">
                  <c:v>4.0902684284467333E-2</c:v>
                </c:pt>
                <c:pt idx="8">
                  <c:v>3.0000000000000002E-2</c:v>
                </c:pt>
              </c:numCache>
            </c:numRef>
          </c:val>
          <c:extLst>
            <c:ext xmlns:c16="http://schemas.microsoft.com/office/drawing/2014/chart" uri="{C3380CC4-5D6E-409C-BE32-E72D297353CC}">
              <c16:uniqueId val="{00000000-3EBA-4704-A6E8-479600DD5D83}"/>
            </c:ext>
          </c:extLst>
        </c:ser>
        <c:ser>
          <c:idx val="3"/>
          <c:order val="3"/>
          <c:tx>
            <c:v>Upper bounds</c:v>
          </c:tx>
          <c:invertIfNegative val="0"/>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Depth'!$R$2:$R$10</c:f>
              <c:numCache>
                <c:formatCode>0.000</c:formatCode>
                <c:ptCount val="9"/>
                <c:pt idx="0" formatCode="General">
                  <c:v>8.1805368568935832E-2</c:v>
                </c:pt>
                <c:pt idx="1">
                  <c:v>8.1805368568935832E-2</c:v>
                </c:pt>
                <c:pt idx="2">
                  <c:v>8.1805368568935832E-2</c:v>
                </c:pt>
                <c:pt idx="3">
                  <c:v>0.16361073713786894</c:v>
                </c:pt>
                <c:pt idx="4">
                  <c:v>0.10225671071116819</c:v>
                </c:pt>
                <c:pt idx="5">
                  <c:v>0.16361073713786894</c:v>
                </c:pt>
                <c:pt idx="6">
                  <c:v>0.16361073713786894</c:v>
                </c:pt>
                <c:pt idx="7">
                  <c:v>0.16361073713786894</c:v>
                </c:pt>
                <c:pt idx="8">
                  <c:v>0.1</c:v>
                </c:pt>
              </c:numCache>
            </c:numRef>
          </c:val>
          <c:extLst>
            <c:ext xmlns:c16="http://schemas.microsoft.com/office/drawing/2014/chart" uri="{C3380CC4-5D6E-409C-BE32-E72D297353CC}">
              <c16:uniqueId val="{00000001-3EBA-4704-A6E8-479600DD5D83}"/>
            </c:ext>
          </c:extLst>
        </c:ser>
        <c:ser>
          <c:idx val="0"/>
          <c:order val="0"/>
          <c:tx>
            <c:v>Lower bounds</c:v>
          </c:tx>
          <c:spPr>
            <a:solidFill>
              <a:schemeClr val="accent5">
                <a:lumMod val="60000"/>
                <a:lumOff val="40000"/>
              </a:schemeClr>
            </a:solidFill>
          </c:spPr>
          <c:invertIfNegative val="0"/>
          <c:dLbls>
            <c:numFmt formatCode="#,##0" sourceLinked="0"/>
            <c:spPr>
              <a:noFill/>
            </c:spPr>
            <c:txPr>
              <a:bodyPr/>
              <a:lstStyle/>
              <a:p>
                <a:pPr>
                  <a:defRPr sz="14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Depth'!$L$2:$L$10</c:f>
              <c:numCache>
                <c:formatCode>General</c:formatCode>
                <c:ptCount val="9"/>
                <c:pt idx="0">
                  <c:v>27.6</c:v>
                </c:pt>
                <c:pt idx="1">
                  <c:v>19.7</c:v>
                </c:pt>
                <c:pt idx="2">
                  <c:v>19.7</c:v>
                </c:pt>
                <c:pt idx="3">
                  <c:v>19.7</c:v>
                </c:pt>
                <c:pt idx="4">
                  <c:v>19</c:v>
                </c:pt>
                <c:pt idx="5">
                  <c:v>19.7</c:v>
                </c:pt>
                <c:pt idx="6">
                  <c:v>15.7</c:v>
                </c:pt>
                <c:pt idx="8">
                  <c:v>20</c:v>
                </c:pt>
              </c:numCache>
            </c:numRef>
          </c:val>
          <c:extLst>
            <c:ext xmlns:c16="http://schemas.microsoft.com/office/drawing/2014/chart" uri="{C3380CC4-5D6E-409C-BE32-E72D297353CC}">
              <c16:uniqueId val="{00000002-3EBA-4704-A6E8-479600DD5D83}"/>
            </c:ext>
          </c:extLst>
        </c:ser>
        <c:ser>
          <c:idx val="1"/>
          <c:order val="1"/>
          <c:tx>
            <c:v>Upper bounds</c:v>
          </c:tx>
          <c:spPr>
            <a:solidFill>
              <a:schemeClr val="accent1">
                <a:lumMod val="75000"/>
              </a:schemeClr>
            </a:solidFill>
          </c:spPr>
          <c:invertIfNegative val="0"/>
          <c:dPt>
            <c:idx val="8"/>
            <c:invertIfNegative val="0"/>
            <c:bubble3D val="0"/>
            <c:spPr>
              <a:solidFill>
                <a:schemeClr val="accent1">
                  <a:lumMod val="40000"/>
                  <a:lumOff val="60000"/>
                </a:schemeClr>
              </a:solidFill>
            </c:spPr>
            <c:extLst>
              <c:ext xmlns:c16="http://schemas.microsoft.com/office/drawing/2014/chart" uri="{C3380CC4-5D6E-409C-BE32-E72D297353CC}">
                <c16:uniqueId val="{00000004-3EBA-4704-A6E8-479600DD5D83}"/>
              </c:ext>
            </c:extLst>
          </c:dPt>
          <c:dLbls>
            <c:numFmt formatCode="#,##0" sourceLinked="0"/>
            <c:spPr>
              <a:noFill/>
            </c:spPr>
            <c:txPr>
              <a:bodyPr/>
              <a:lstStyle/>
              <a:p>
                <a:pPr>
                  <a:defRPr sz="14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Depth'!$M$2:$M$10</c:f>
              <c:numCache>
                <c:formatCode>General</c:formatCode>
                <c:ptCount val="9"/>
                <c:pt idx="0">
                  <c:v>35.4</c:v>
                </c:pt>
                <c:pt idx="1">
                  <c:v>23.6</c:v>
                </c:pt>
                <c:pt idx="2">
                  <c:v>23.6</c:v>
                </c:pt>
                <c:pt idx="3">
                  <c:v>23.6</c:v>
                </c:pt>
                <c:pt idx="4">
                  <c:v>30</c:v>
                </c:pt>
                <c:pt idx="5">
                  <c:v>39.4</c:v>
                </c:pt>
                <c:pt idx="6">
                  <c:v>19.7</c:v>
                </c:pt>
                <c:pt idx="8">
                  <c:v>24</c:v>
                </c:pt>
              </c:numCache>
            </c:numRef>
          </c:val>
          <c:extLst>
            <c:ext xmlns:c16="http://schemas.microsoft.com/office/drawing/2014/chart" uri="{C3380CC4-5D6E-409C-BE32-E72D297353CC}">
              <c16:uniqueId val="{00000005-3EBA-4704-A6E8-479600DD5D83}"/>
            </c:ext>
          </c:extLst>
        </c:ser>
        <c:dLbls>
          <c:showLegendKey val="0"/>
          <c:showVal val="0"/>
          <c:showCatName val="0"/>
          <c:showSerName val="0"/>
          <c:showPercent val="0"/>
          <c:showBubbleSize val="0"/>
        </c:dLbls>
        <c:gapWidth val="23"/>
        <c:axId val="370311520"/>
        <c:axId val="370311912"/>
      </c:barChart>
      <c:catAx>
        <c:axId val="370311520"/>
        <c:scaling>
          <c:orientation val="minMax"/>
        </c:scaling>
        <c:delete val="0"/>
        <c:axPos val="b"/>
        <c:numFmt formatCode="General" sourceLinked="1"/>
        <c:majorTickMark val="out"/>
        <c:minorTickMark val="none"/>
        <c:tickLblPos val="nextTo"/>
        <c:txPr>
          <a:bodyPr rot="-1500000" vert="horz"/>
          <a:lstStyle/>
          <a:p>
            <a:pPr>
              <a:defRPr sz="1600">
                <a:latin typeface="Arial" pitchFamily="34" charset="0"/>
                <a:cs typeface="Arial" pitchFamily="34" charset="0"/>
              </a:defRPr>
            </a:pPr>
            <a:endParaRPr lang="en-US"/>
          </a:p>
        </c:txPr>
        <c:crossAx val="370311912"/>
        <c:crosses val="autoZero"/>
        <c:auto val="1"/>
        <c:lblAlgn val="ctr"/>
        <c:lblOffset val="100"/>
        <c:tickLblSkip val="1"/>
        <c:tickMarkSkip val="1"/>
        <c:noMultiLvlLbl val="0"/>
      </c:catAx>
      <c:valAx>
        <c:axId val="370311912"/>
        <c:scaling>
          <c:orientation val="minMax"/>
        </c:scaling>
        <c:delete val="0"/>
        <c:axPos val="l"/>
        <c:majorGridlines>
          <c:spPr>
            <a:ln>
              <a:solidFill>
                <a:schemeClr val="bg1"/>
              </a:solidFill>
            </a:ln>
          </c:spPr>
        </c:majorGridlines>
        <c:title>
          <c:tx>
            <c:rich>
              <a:bodyPr rot="0" vert="horz"/>
              <a:lstStyle/>
              <a:p>
                <a:pPr>
                  <a:defRPr sz="2000" b="0">
                    <a:latin typeface="Arial" pitchFamily="34" charset="0"/>
                    <a:cs typeface="Arial" pitchFamily="34" charset="0"/>
                  </a:defRPr>
                </a:pPr>
                <a:r>
                  <a:rPr lang="en-US" sz="2000" b="0" dirty="0">
                    <a:latin typeface="Arial" pitchFamily="34" charset="0"/>
                    <a:cs typeface="Arial" pitchFamily="34" charset="0"/>
                  </a:rPr>
                  <a:t> Inches</a:t>
                </a:r>
              </a:p>
            </c:rich>
          </c:tx>
          <c:layout>
            <c:manualLayout>
              <c:xMode val="edge"/>
              <c:yMode val="edge"/>
              <c:x val="2.5135280786406852E-2"/>
              <c:y val="0.33953670120093615"/>
            </c:manualLayout>
          </c:layout>
          <c:overlay val="0"/>
        </c:title>
        <c:numFmt formatCode="0" sourceLinked="0"/>
        <c:majorTickMark val="out"/>
        <c:minorTickMark val="none"/>
        <c:tickLblPos val="nextTo"/>
        <c:txPr>
          <a:bodyPr rot="0" vert="horz"/>
          <a:lstStyle/>
          <a:p>
            <a:pPr>
              <a:defRPr sz="1400">
                <a:latin typeface="Arial" pitchFamily="34" charset="0"/>
                <a:cs typeface="Arial" pitchFamily="34" charset="0"/>
              </a:defRPr>
            </a:pPr>
            <a:endParaRPr lang="en-US"/>
          </a:p>
        </c:txPr>
        <c:crossAx val="370311520"/>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15ED5A-2F41-4950-D27C-17E13C53F41E}"/>
              </a:ext>
            </a:extLst>
          </p:cNvPr>
          <p:cNvSpPr>
            <a:spLocks noGrp="1"/>
          </p:cNvSpPr>
          <p:nvPr>
            <p:ph type="hdr" sz="quarter"/>
          </p:nvPr>
        </p:nvSpPr>
        <p:spPr>
          <a:xfrm>
            <a:off x="0" y="0"/>
            <a:ext cx="3170238" cy="481013"/>
          </a:xfrm>
          <a:prstGeom prst="rect">
            <a:avLst/>
          </a:prstGeom>
        </p:spPr>
        <p:txBody>
          <a:bodyPr vert="horz" lIns="96637" tIns="48319" rIns="96637" bIns="48319" rtlCol="0"/>
          <a:lstStyle>
            <a:lvl1pPr algn="l" eaLnBrk="1" fontAlgn="auto" hangingPunct="1">
              <a:spcBef>
                <a:spcPts val="0"/>
              </a:spcBef>
              <a:spcAft>
                <a:spcPts val="0"/>
              </a:spcAft>
              <a:defRPr sz="1300">
                <a:latin typeface="+mn-lt"/>
              </a:defRPr>
            </a:lvl1pPr>
          </a:lstStyle>
          <a:p>
            <a:pPr>
              <a:defRPr/>
            </a:pPr>
            <a:endParaRPr lang="en-US"/>
          </a:p>
        </p:txBody>
      </p:sp>
      <p:sp>
        <p:nvSpPr>
          <p:cNvPr id="3" name="Date Placeholder 2">
            <a:extLst>
              <a:ext uri="{FF2B5EF4-FFF2-40B4-BE49-F238E27FC236}">
                <a16:creationId xmlns:a16="http://schemas.microsoft.com/office/drawing/2014/main" id="{107C7E80-1932-704F-CDA5-E09A156B3ABC}"/>
              </a:ext>
            </a:extLst>
          </p:cNvPr>
          <p:cNvSpPr>
            <a:spLocks noGrp="1"/>
          </p:cNvSpPr>
          <p:nvPr>
            <p:ph type="dt" sz="quarter" idx="1"/>
          </p:nvPr>
        </p:nvSpPr>
        <p:spPr>
          <a:xfrm>
            <a:off x="4143375" y="0"/>
            <a:ext cx="3170238" cy="481013"/>
          </a:xfrm>
          <a:prstGeom prst="rect">
            <a:avLst/>
          </a:prstGeom>
        </p:spPr>
        <p:txBody>
          <a:bodyPr vert="horz" lIns="96637" tIns="48319" rIns="96637" bIns="48319" rtlCol="0"/>
          <a:lstStyle>
            <a:lvl1pPr algn="r" eaLnBrk="1" fontAlgn="auto" hangingPunct="1">
              <a:spcBef>
                <a:spcPts val="0"/>
              </a:spcBef>
              <a:spcAft>
                <a:spcPts val="0"/>
              </a:spcAft>
              <a:defRPr sz="1300">
                <a:latin typeface="+mn-lt"/>
              </a:defRPr>
            </a:lvl1pPr>
          </a:lstStyle>
          <a:p>
            <a:pPr>
              <a:defRPr/>
            </a:pPr>
            <a:fld id="{7E303283-6D03-4023-92B4-DF7BC870FC88}" type="datetimeFigureOut">
              <a:rPr lang="en-US"/>
              <a:pPr>
                <a:defRPr/>
              </a:pPr>
              <a:t>2/28/2024</a:t>
            </a:fld>
            <a:endParaRPr lang="en-US" dirty="0"/>
          </a:p>
        </p:txBody>
      </p:sp>
      <p:sp>
        <p:nvSpPr>
          <p:cNvPr id="4" name="Footer Placeholder 3">
            <a:extLst>
              <a:ext uri="{FF2B5EF4-FFF2-40B4-BE49-F238E27FC236}">
                <a16:creationId xmlns:a16="http://schemas.microsoft.com/office/drawing/2014/main" id="{B86E4310-8B03-5A9C-CEF3-6E65738BEE8B}"/>
              </a:ext>
            </a:extLst>
          </p:cNvPr>
          <p:cNvSpPr>
            <a:spLocks noGrp="1"/>
          </p:cNvSpPr>
          <p:nvPr>
            <p:ph type="ftr" sz="quarter" idx="2"/>
          </p:nvPr>
        </p:nvSpPr>
        <p:spPr>
          <a:xfrm>
            <a:off x="0" y="9118600"/>
            <a:ext cx="3170238" cy="481013"/>
          </a:xfrm>
          <a:prstGeom prst="rect">
            <a:avLst/>
          </a:prstGeom>
        </p:spPr>
        <p:txBody>
          <a:bodyPr vert="horz" lIns="96637" tIns="48319" rIns="96637" bIns="48319" rtlCol="0" anchor="b"/>
          <a:lstStyle>
            <a:lvl1pPr algn="l" eaLnBrk="1" fontAlgn="auto" hangingPunct="1">
              <a:spcBef>
                <a:spcPts val="0"/>
              </a:spcBef>
              <a:spcAft>
                <a:spcPts val="0"/>
              </a:spcAft>
              <a:defRPr sz="1300">
                <a:latin typeface="+mn-lt"/>
              </a:defRPr>
            </a:lvl1pPr>
          </a:lstStyle>
          <a:p>
            <a:pPr>
              <a:defRPr/>
            </a:pPr>
            <a:endParaRPr lang="en-US"/>
          </a:p>
        </p:txBody>
      </p:sp>
      <p:sp>
        <p:nvSpPr>
          <p:cNvPr id="5" name="Slide Number Placeholder 4">
            <a:extLst>
              <a:ext uri="{FF2B5EF4-FFF2-40B4-BE49-F238E27FC236}">
                <a16:creationId xmlns:a16="http://schemas.microsoft.com/office/drawing/2014/main" id="{177E6C3D-D93D-79BD-F8E9-FA336EE3588C}"/>
              </a:ext>
            </a:extLst>
          </p:cNvPr>
          <p:cNvSpPr>
            <a:spLocks noGrp="1"/>
          </p:cNvSpPr>
          <p:nvPr>
            <p:ph type="sldNum" sz="quarter" idx="3"/>
          </p:nvPr>
        </p:nvSpPr>
        <p:spPr>
          <a:xfrm>
            <a:off x="4143375" y="9118600"/>
            <a:ext cx="3170238" cy="481013"/>
          </a:xfrm>
          <a:prstGeom prst="rect">
            <a:avLst/>
          </a:prstGeom>
        </p:spPr>
        <p:txBody>
          <a:bodyPr vert="horz" wrap="square" lIns="96637" tIns="48319" rIns="96637" bIns="48319" numCol="1" anchor="b" anchorCtr="0" compatLnSpc="1">
            <a:prstTxWarp prst="textNoShape">
              <a:avLst/>
            </a:prstTxWarp>
          </a:bodyPr>
          <a:lstStyle>
            <a:lvl1pPr algn="r" eaLnBrk="1" hangingPunct="1">
              <a:defRPr sz="1300" smtClean="0">
                <a:latin typeface="Calibri" panose="020F0502020204030204" pitchFamily="34" charset="0"/>
              </a:defRPr>
            </a:lvl1pPr>
          </a:lstStyle>
          <a:p>
            <a:pPr>
              <a:defRPr/>
            </a:pPr>
            <a:fld id="{FAB3B2BE-DD09-44E6-A09C-FD843F53640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8A6C11-1A73-C856-DFAA-02A8AEB64EF4}"/>
              </a:ext>
            </a:extLst>
          </p:cNvPr>
          <p:cNvSpPr>
            <a:spLocks noGrp="1"/>
          </p:cNvSpPr>
          <p:nvPr>
            <p:ph type="hdr" sz="quarter"/>
          </p:nvPr>
        </p:nvSpPr>
        <p:spPr>
          <a:xfrm>
            <a:off x="0" y="0"/>
            <a:ext cx="3170238" cy="479425"/>
          </a:xfrm>
          <a:prstGeom prst="rect">
            <a:avLst/>
          </a:prstGeom>
        </p:spPr>
        <p:txBody>
          <a:bodyPr vert="horz" lIns="91418" tIns="45708" rIns="91418" bIns="45708"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B1A0EB2-CA69-6800-5CBB-272767A7BAE2}"/>
              </a:ext>
            </a:extLst>
          </p:cNvPr>
          <p:cNvSpPr>
            <a:spLocks noGrp="1"/>
          </p:cNvSpPr>
          <p:nvPr>
            <p:ph type="dt" idx="1"/>
          </p:nvPr>
        </p:nvSpPr>
        <p:spPr>
          <a:xfrm>
            <a:off x="4143375" y="0"/>
            <a:ext cx="3170238" cy="479425"/>
          </a:xfrm>
          <a:prstGeom prst="rect">
            <a:avLst/>
          </a:prstGeom>
        </p:spPr>
        <p:txBody>
          <a:bodyPr vert="horz" lIns="91418" tIns="45708" rIns="91418" bIns="45708" rtlCol="0"/>
          <a:lstStyle>
            <a:lvl1pPr algn="r" eaLnBrk="1" fontAlgn="auto" hangingPunct="1">
              <a:spcBef>
                <a:spcPts val="0"/>
              </a:spcBef>
              <a:spcAft>
                <a:spcPts val="0"/>
              </a:spcAft>
              <a:defRPr sz="1200">
                <a:latin typeface="+mn-lt"/>
              </a:defRPr>
            </a:lvl1pPr>
          </a:lstStyle>
          <a:p>
            <a:pPr>
              <a:defRPr/>
            </a:pPr>
            <a:fld id="{AB5E8521-6D27-466E-AA53-C511F83DAE48}" type="datetimeFigureOut">
              <a:rPr lang="en-US"/>
              <a:pPr>
                <a:defRPr/>
              </a:pPr>
              <a:t>2/28/2024</a:t>
            </a:fld>
            <a:endParaRPr lang="en-US" dirty="0"/>
          </a:p>
        </p:txBody>
      </p:sp>
      <p:sp>
        <p:nvSpPr>
          <p:cNvPr id="4" name="Slide Image Placeholder 3">
            <a:extLst>
              <a:ext uri="{FF2B5EF4-FFF2-40B4-BE49-F238E27FC236}">
                <a16:creationId xmlns:a16="http://schemas.microsoft.com/office/drawing/2014/main" id="{48CA1C72-018E-D7A1-80E3-4F675B50E586}"/>
              </a:ext>
            </a:extLst>
          </p:cNvPr>
          <p:cNvSpPr>
            <a:spLocks noGrp="1" noRot="1" noChangeAspect="1"/>
          </p:cNvSpPr>
          <p:nvPr>
            <p:ph type="sldImg" idx="2"/>
          </p:nvPr>
        </p:nvSpPr>
        <p:spPr>
          <a:xfrm>
            <a:off x="1257300" y="720725"/>
            <a:ext cx="4802188" cy="3600450"/>
          </a:xfrm>
          <a:prstGeom prst="rect">
            <a:avLst/>
          </a:prstGeom>
          <a:noFill/>
          <a:ln w="12700">
            <a:solidFill>
              <a:prstClr val="black"/>
            </a:solidFill>
          </a:ln>
        </p:spPr>
        <p:txBody>
          <a:bodyPr vert="horz" lIns="91418" tIns="45708" rIns="91418" bIns="45708" rtlCol="0" anchor="ctr"/>
          <a:lstStyle/>
          <a:p>
            <a:pPr lvl="0"/>
            <a:endParaRPr lang="en-US" noProof="0" dirty="0"/>
          </a:p>
        </p:txBody>
      </p:sp>
      <p:sp>
        <p:nvSpPr>
          <p:cNvPr id="5" name="Notes Placeholder 4">
            <a:extLst>
              <a:ext uri="{FF2B5EF4-FFF2-40B4-BE49-F238E27FC236}">
                <a16:creationId xmlns:a16="http://schemas.microsoft.com/office/drawing/2014/main" id="{A23B31C6-283A-1D88-DF41-2E0C9627AF89}"/>
              </a:ext>
            </a:extLst>
          </p:cNvPr>
          <p:cNvSpPr>
            <a:spLocks noGrp="1"/>
          </p:cNvSpPr>
          <p:nvPr>
            <p:ph type="body" sz="quarter" idx="3"/>
          </p:nvPr>
        </p:nvSpPr>
        <p:spPr>
          <a:xfrm>
            <a:off x="731838" y="4560888"/>
            <a:ext cx="5851525" cy="4319587"/>
          </a:xfrm>
          <a:prstGeom prst="rect">
            <a:avLst/>
          </a:prstGeom>
        </p:spPr>
        <p:txBody>
          <a:bodyPr vert="horz" lIns="91418" tIns="45708" rIns="91418" bIns="4570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C59C83C-1FF3-63FB-5235-998BF2D3FF9C}"/>
              </a:ext>
            </a:extLst>
          </p:cNvPr>
          <p:cNvSpPr>
            <a:spLocks noGrp="1"/>
          </p:cNvSpPr>
          <p:nvPr>
            <p:ph type="ftr" sz="quarter" idx="4"/>
          </p:nvPr>
        </p:nvSpPr>
        <p:spPr>
          <a:xfrm>
            <a:off x="0" y="9120188"/>
            <a:ext cx="3170238" cy="479425"/>
          </a:xfrm>
          <a:prstGeom prst="rect">
            <a:avLst/>
          </a:prstGeom>
        </p:spPr>
        <p:txBody>
          <a:bodyPr vert="horz" lIns="91418" tIns="45708" rIns="91418" bIns="45708"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B4A57EE9-CA09-3C2F-346E-5BB4A81236A1}"/>
              </a:ext>
            </a:extLst>
          </p:cNvPr>
          <p:cNvSpPr>
            <a:spLocks noGrp="1"/>
          </p:cNvSpPr>
          <p:nvPr>
            <p:ph type="sldNum" sz="quarter" idx="5"/>
          </p:nvPr>
        </p:nvSpPr>
        <p:spPr>
          <a:xfrm>
            <a:off x="4143375" y="9120188"/>
            <a:ext cx="3170238" cy="479425"/>
          </a:xfrm>
          <a:prstGeom prst="rect">
            <a:avLst/>
          </a:prstGeom>
        </p:spPr>
        <p:txBody>
          <a:bodyPr vert="horz" wrap="square" lIns="91418" tIns="45708" rIns="91418" bIns="45708"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94B9FE94-453C-42F6-81D2-2255F0D3604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77EEDF5D-03A9-9212-8C5B-61E226E16D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CE569562-3A23-0B5A-BB07-97BE0004B4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Now we’ll get into some design aspects of slow sand filtration.  Aerial photo of Astoria, OR (a 5 MGD) was taken by Frank Wolf in 2010.  Other photos are from GoogleMaps downloaded in 2013.</a:t>
            </a:r>
          </a:p>
        </p:txBody>
      </p:sp>
      <p:sp>
        <p:nvSpPr>
          <p:cNvPr id="11268" name="Slide Number Placeholder 3">
            <a:extLst>
              <a:ext uri="{FF2B5EF4-FFF2-40B4-BE49-F238E27FC236}">
                <a16:creationId xmlns:a16="http://schemas.microsoft.com/office/drawing/2014/main" id="{A2DE0C47-DB7D-174D-E377-87C42DD32A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BD3D9A5-8CEF-4AF1-BAE1-85E5711EADD3}" type="slidenum">
              <a:rPr lang="en-US" altLang="en-US">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01966E1E-9367-0610-9893-2D28C2B121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DF6939B8-C765-16C3-924D-8C3F880CB4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Filtration rates for rapid rate filters is roughly 40 times that of slow sand filters and the sand effective size is roughly twice that of slow sand media.  Retention time above the slow sand bed is measured in hours rather than minutes and the filter run is weeks long rather than days long for rapid rate plants.  The removal mechanism for slow sand filters incorporates a biological process without the addition of any coagulation chemicals.  Coagulation is critical for effective rapid rate filtration.  Due to the coagulation, rapid rate plants are far less sensitive to elevated raw water turbidity.  In spite of all these differences, the removal efficiencies for Giardia are the same at 3.0-log and both are capable of producing finished water with very low turbidity.</a:t>
            </a:r>
          </a:p>
        </p:txBody>
      </p:sp>
      <p:sp>
        <p:nvSpPr>
          <p:cNvPr id="29700" name="Slide Number Placeholder 3">
            <a:extLst>
              <a:ext uri="{FF2B5EF4-FFF2-40B4-BE49-F238E27FC236}">
                <a16:creationId xmlns:a16="http://schemas.microsoft.com/office/drawing/2014/main" id="{55286B3A-8547-A4C4-E827-56C20D9289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B78B80F-1698-4B55-8262-5DC1C196512D}" type="slidenum">
              <a:rPr lang="en-US" altLang="en-US">
                <a:latin typeface="Calibri" panose="020F0502020204030204" pitchFamily="34" charset="0"/>
              </a:rPr>
              <a:pPr/>
              <a:t>10</a:t>
            </a:fld>
            <a:endParaRPr lang="en-US" altLang="en-US">
              <a:latin typeface="Calibri" panose="020F0502020204030204"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a:extLst>
              <a:ext uri="{FF2B5EF4-FFF2-40B4-BE49-F238E27FC236}">
                <a16:creationId xmlns:a16="http://schemas.microsoft.com/office/drawing/2014/main" id="{5FA40FD9-F828-4667-022E-7CD8980EE3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4019" name="Notes Placeholder 2">
            <a:extLst>
              <a:ext uri="{FF2B5EF4-FFF2-40B4-BE49-F238E27FC236}">
                <a16:creationId xmlns:a16="http://schemas.microsoft.com/office/drawing/2014/main" id="{F1B374EE-CE36-0B5D-BF6D-49DB028A8E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4020" name="Slide Number Placeholder 3">
            <a:extLst>
              <a:ext uri="{FF2B5EF4-FFF2-40B4-BE49-F238E27FC236}">
                <a16:creationId xmlns:a16="http://schemas.microsoft.com/office/drawing/2014/main" id="{8067D4A0-80B4-2D91-4A49-8512F903F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9E67EB6-F424-4A16-90F3-C9C7FA183693}" type="slidenum">
              <a:rPr lang="en-US" altLang="en-US">
                <a:latin typeface="Calibri" panose="020F0502020204030204" pitchFamily="34" charset="0"/>
              </a:rPr>
              <a:pPr/>
              <a:t>100</a:t>
            </a:fld>
            <a:endParaRPr lang="en-US" altLang="en-US">
              <a:latin typeface="Calibri" panose="020F0502020204030204"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a:extLst>
              <a:ext uri="{FF2B5EF4-FFF2-40B4-BE49-F238E27FC236}">
                <a16:creationId xmlns:a16="http://schemas.microsoft.com/office/drawing/2014/main" id="{0A775970-61FC-2B96-5459-D452F020D8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6067" name="Notes Placeholder 2">
            <a:extLst>
              <a:ext uri="{FF2B5EF4-FFF2-40B4-BE49-F238E27FC236}">
                <a16:creationId xmlns:a16="http://schemas.microsoft.com/office/drawing/2014/main" id="{B548301E-AB5C-84BC-EB19-57DE097B1F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There are standard mesh sizes for grading sand and gravel.  Some of these mesh sizes likely to be used in slow sand filters identified under ASTM E11 are shown here for reference.</a:t>
            </a:r>
          </a:p>
        </p:txBody>
      </p:sp>
      <p:sp>
        <p:nvSpPr>
          <p:cNvPr id="216068" name="Slide Number Placeholder 3">
            <a:extLst>
              <a:ext uri="{FF2B5EF4-FFF2-40B4-BE49-F238E27FC236}">
                <a16:creationId xmlns:a16="http://schemas.microsoft.com/office/drawing/2014/main" id="{5F328394-BC6D-FDC5-6DF7-F02FE3FAE6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8A52FB7-AFB9-476A-B068-29E38C27746B}" type="slidenum">
              <a:rPr lang="en-US" altLang="en-US">
                <a:latin typeface="Calibri" panose="020F0502020204030204" pitchFamily="34" charset="0"/>
              </a:rPr>
              <a:pPr/>
              <a:t>101</a:t>
            </a:fld>
            <a:endParaRPr lang="en-US" altLang="en-US">
              <a:latin typeface="Calibri" panose="020F0502020204030204"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a:extLst>
              <a:ext uri="{FF2B5EF4-FFF2-40B4-BE49-F238E27FC236}">
                <a16:creationId xmlns:a16="http://schemas.microsoft.com/office/drawing/2014/main" id="{94313450-5F48-8A5E-FA0C-51208F5AC0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8115" name="Notes Placeholder 2">
            <a:extLst>
              <a:ext uri="{FF2B5EF4-FFF2-40B4-BE49-F238E27FC236}">
                <a16:creationId xmlns:a16="http://schemas.microsoft.com/office/drawing/2014/main" id="{B5DDE21D-F004-3A44-A674-D4FB93507C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1225" eaLnBrk="1" hangingPunct="1">
              <a:spcBef>
                <a:spcPct val="0"/>
              </a:spcBef>
            </a:pPr>
            <a:r>
              <a:rPr lang="en-US" altLang="en-US"/>
              <a:t>Photos of gravel from Phil’s Topsoil, Inc., http://www.philstopsoil.com/stone_and_sand.html</a:t>
            </a:r>
          </a:p>
          <a:p>
            <a:pPr defTabSz="911225" eaLnBrk="1" hangingPunct="1">
              <a:spcBef>
                <a:spcPct val="0"/>
              </a:spcBef>
            </a:pPr>
            <a:endParaRPr lang="en-US" altLang="en-US"/>
          </a:p>
        </p:txBody>
      </p:sp>
      <p:sp>
        <p:nvSpPr>
          <p:cNvPr id="218116" name="Slide Number Placeholder 3">
            <a:extLst>
              <a:ext uri="{FF2B5EF4-FFF2-40B4-BE49-F238E27FC236}">
                <a16:creationId xmlns:a16="http://schemas.microsoft.com/office/drawing/2014/main" id="{9A668F2B-D1C5-C75C-8908-5548D74F2B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A922A15-B5C8-4E1A-8FEE-5DD34D0A2D00}" type="slidenum">
              <a:rPr lang="en-US" altLang="en-US">
                <a:latin typeface="Calibri" panose="020F0502020204030204" pitchFamily="34" charset="0"/>
              </a:rPr>
              <a:pPr/>
              <a:t>102</a:t>
            </a:fld>
            <a:endParaRPr lang="en-US" altLang="en-US">
              <a:latin typeface="Calibri" panose="020F050202020403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a:extLst>
              <a:ext uri="{FF2B5EF4-FFF2-40B4-BE49-F238E27FC236}">
                <a16:creationId xmlns:a16="http://schemas.microsoft.com/office/drawing/2014/main" id="{04203CC8-AA56-FEA1-15E7-EF455CA42D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Notes Placeholder 2">
            <a:extLst>
              <a:ext uri="{FF2B5EF4-FFF2-40B4-BE49-F238E27FC236}">
                <a16:creationId xmlns:a16="http://schemas.microsoft.com/office/drawing/2014/main" id="{A44513B0-AF02-2A5D-32C8-B6FF0C0649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Top photo of gravel from Phil’s Topsoil, Inc., http://www.philstopsoil.com/stone_and_sand.html</a:t>
            </a:r>
          </a:p>
          <a:p>
            <a:pPr eaLnBrk="1" hangingPunct="1">
              <a:spcBef>
                <a:spcPct val="0"/>
              </a:spcBef>
            </a:pPr>
            <a:r>
              <a:rPr lang="en-US" altLang="en-US"/>
              <a:t>Bottom photo of gravel from The Gravel Guy – Don Brown. http://thegravelguy.com/gravel/</a:t>
            </a:r>
          </a:p>
          <a:p>
            <a:pPr eaLnBrk="1" hangingPunct="1">
              <a:spcBef>
                <a:spcPct val="0"/>
              </a:spcBef>
            </a:pPr>
            <a:endParaRPr lang="en-US" altLang="en-US"/>
          </a:p>
        </p:txBody>
      </p:sp>
      <p:sp>
        <p:nvSpPr>
          <p:cNvPr id="220164" name="Slide Number Placeholder 3">
            <a:extLst>
              <a:ext uri="{FF2B5EF4-FFF2-40B4-BE49-F238E27FC236}">
                <a16:creationId xmlns:a16="http://schemas.microsoft.com/office/drawing/2014/main" id="{FFD5B6EF-C239-C147-0E55-DA49E7B0E2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B6BF790-328A-4696-9567-917C0ECA621B}" type="slidenum">
              <a:rPr lang="en-US" altLang="en-US">
                <a:latin typeface="Calibri" panose="020F0502020204030204" pitchFamily="34" charset="0"/>
              </a:rPr>
              <a:pPr/>
              <a:t>103</a:t>
            </a:fld>
            <a:endParaRPr lang="en-US" altLang="en-US">
              <a:latin typeface="Calibri" panose="020F050202020403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a:extLst>
              <a:ext uri="{FF2B5EF4-FFF2-40B4-BE49-F238E27FC236}">
                <a16:creationId xmlns:a16="http://schemas.microsoft.com/office/drawing/2014/main" id="{58A4DE4B-F4D9-7A8E-0B64-5385F90F28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2211" name="Notes Placeholder 2">
            <a:extLst>
              <a:ext uri="{FF2B5EF4-FFF2-40B4-BE49-F238E27FC236}">
                <a16:creationId xmlns:a16="http://schemas.microsoft.com/office/drawing/2014/main" id="{9841CC17-AB91-6685-1155-DE705851B8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Photos of gravel from The Gravel Guy – Don Brown. http://thegravelguy.com/gravel/</a:t>
            </a:r>
          </a:p>
          <a:p>
            <a:pPr eaLnBrk="1" hangingPunct="1">
              <a:spcBef>
                <a:spcPct val="0"/>
              </a:spcBef>
            </a:pPr>
            <a:endParaRPr lang="en-US" altLang="en-US"/>
          </a:p>
        </p:txBody>
      </p:sp>
      <p:sp>
        <p:nvSpPr>
          <p:cNvPr id="222212" name="Slide Number Placeholder 3">
            <a:extLst>
              <a:ext uri="{FF2B5EF4-FFF2-40B4-BE49-F238E27FC236}">
                <a16:creationId xmlns:a16="http://schemas.microsoft.com/office/drawing/2014/main" id="{7A5EF33C-DDE9-80B3-5FB7-5A07215EB9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55EDE6D-2ACE-42BF-B925-B365DEB79330}" type="slidenum">
              <a:rPr lang="en-US" altLang="en-US">
                <a:latin typeface="Calibri" panose="020F0502020204030204" pitchFamily="34" charset="0"/>
              </a:rPr>
              <a:pPr/>
              <a:t>104</a:t>
            </a:fld>
            <a:endParaRPr lang="en-US" altLang="en-US">
              <a:latin typeface="Calibri" panose="020F050202020403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a:extLst>
              <a:ext uri="{FF2B5EF4-FFF2-40B4-BE49-F238E27FC236}">
                <a16:creationId xmlns:a16="http://schemas.microsoft.com/office/drawing/2014/main" id="{342A19AD-ECFF-C26B-A43F-245FBCD7B8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4259" name="Notes Placeholder 2">
            <a:extLst>
              <a:ext uri="{FF2B5EF4-FFF2-40B4-BE49-F238E27FC236}">
                <a16:creationId xmlns:a16="http://schemas.microsoft.com/office/drawing/2014/main" id="{14CF8307-C5DE-7FD0-D3CC-6773244A63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Photos of gravel from Phil’s Topsoil, Inc., http://www.philstopsoil.com/stone_and_sand.html</a:t>
            </a:r>
          </a:p>
          <a:p>
            <a:pPr eaLnBrk="1" hangingPunct="1">
              <a:spcBef>
                <a:spcPct val="0"/>
              </a:spcBef>
            </a:pPr>
            <a:endParaRPr lang="en-US" altLang="en-US"/>
          </a:p>
        </p:txBody>
      </p:sp>
      <p:sp>
        <p:nvSpPr>
          <p:cNvPr id="224260" name="Slide Number Placeholder 3">
            <a:extLst>
              <a:ext uri="{FF2B5EF4-FFF2-40B4-BE49-F238E27FC236}">
                <a16:creationId xmlns:a16="http://schemas.microsoft.com/office/drawing/2014/main" id="{22813A6E-6262-B554-EABA-9E4E690E7B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0326C43E-BF2D-4FAD-B071-3DF6633C3488}" type="slidenum">
              <a:rPr lang="en-US" altLang="en-US">
                <a:latin typeface="Calibri" panose="020F0502020204030204" pitchFamily="34" charset="0"/>
              </a:rPr>
              <a:pPr/>
              <a:t>105</a:t>
            </a:fld>
            <a:endParaRPr lang="en-US" altLang="en-US">
              <a:latin typeface="Calibri" panose="020F0502020204030204" pitchFamily="34"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a:extLst>
              <a:ext uri="{FF2B5EF4-FFF2-40B4-BE49-F238E27FC236}">
                <a16:creationId xmlns:a16="http://schemas.microsoft.com/office/drawing/2014/main" id="{2BE64758-91CC-F7DD-557C-B447EF49EF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6307" name="Notes Placeholder 2">
            <a:extLst>
              <a:ext uri="{FF2B5EF4-FFF2-40B4-BE49-F238E27FC236}">
                <a16:creationId xmlns:a16="http://schemas.microsoft.com/office/drawing/2014/main" id="{4AC26053-A980-D153-3CEF-2FC5ECC056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6308" name="Slide Number Placeholder 3">
            <a:extLst>
              <a:ext uri="{FF2B5EF4-FFF2-40B4-BE49-F238E27FC236}">
                <a16:creationId xmlns:a16="http://schemas.microsoft.com/office/drawing/2014/main" id="{3E6C5029-291C-E82E-34BF-C213A01C00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86A3F30-C110-4ABD-B251-E5E6C652DA7A}" type="slidenum">
              <a:rPr lang="en-US" altLang="en-US">
                <a:latin typeface="Calibri" panose="020F0502020204030204" pitchFamily="34" charset="0"/>
              </a:rPr>
              <a:pPr/>
              <a:t>106</a:t>
            </a:fld>
            <a:endParaRPr lang="en-US" altLang="en-US">
              <a:latin typeface="Calibri" panose="020F0502020204030204" pitchFamily="34"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a:extLst>
              <a:ext uri="{FF2B5EF4-FFF2-40B4-BE49-F238E27FC236}">
                <a16:creationId xmlns:a16="http://schemas.microsoft.com/office/drawing/2014/main" id="{CDE4A23A-86DD-1235-5DE0-B6AD25D008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8355" name="Notes Placeholder 2">
            <a:extLst>
              <a:ext uri="{FF2B5EF4-FFF2-40B4-BE49-F238E27FC236}">
                <a16:creationId xmlns:a16="http://schemas.microsoft.com/office/drawing/2014/main" id="{61D88FA3-40E5-56A5-BEE4-F858C3B786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8356" name="Slide Number Placeholder 3">
            <a:extLst>
              <a:ext uri="{FF2B5EF4-FFF2-40B4-BE49-F238E27FC236}">
                <a16:creationId xmlns:a16="http://schemas.microsoft.com/office/drawing/2014/main" id="{C418BE21-849A-04CC-7064-D1F66A7B11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7BBBB68-D0C8-4586-9DA1-4105D748A889}" type="slidenum">
              <a:rPr lang="en-US" altLang="en-US">
                <a:latin typeface="Calibri" panose="020F0502020204030204" pitchFamily="34" charset="0"/>
              </a:rPr>
              <a:pPr/>
              <a:t>107</a:t>
            </a:fld>
            <a:endParaRPr lang="en-US" altLang="en-US">
              <a:latin typeface="Calibri" panose="020F0502020204030204" pitchFamily="34"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a:extLst>
              <a:ext uri="{FF2B5EF4-FFF2-40B4-BE49-F238E27FC236}">
                <a16:creationId xmlns:a16="http://schemas.microsoft.com/office/drawing/2014/main" id="{14929594-9F5B-A168-20EB-5F456772E5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3" name="Notes Placeholder 2">
            <a:extLst>
              <a:ext uri="{FF2B5EF4-FFF2-40B4-BE49-F238E27FC236}">
                <a16:creationId xmlns:a16="http://schemas.microsoft.com/office/drawing/2014/main" id="{1AEF3684-9709-D699-F428-6B0D627EFF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0404" name="Slide Number Placeholder 3">
            <a:extLst>
              <a:ext uri="{FF2B5EF4-FFF2-40B4-BE49-F238E27FC236}">
                <a16:creationId xmlns:a16="http://schemas.microsoft.com/office/drawing/2014/main" id="{8D3AF8D5-547B-6190-DBBD-25C50AC70F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86C0C3C-DF08-4C34-A11C-63910099DA0D}" type="slidenum">
              <a:rPr lang="en-US" altLang="en-US">
                <a:latin typeface="Calibri" panose="020F0502020204030204" pitchFamily="34" charset="0"/>
              </a:rPr>
              <a:pPr/>
              <a:t>108</a:t>
            </a:fld>
            <a:endParaRPr lang="en-US" altLang="en-US">
              <a:latin typeface="Calibri" panose="020F0502020204030204"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a:extLst>
              <a:ext uri="{FF2B5EF4-FFF2-40B4-BE49-F238E27FC236}">
                <a16:creationId xmlns:a16="http://schemas.microsoft.com/office/drawing/2014/main" id="{4277B1A2-D11E-D02F-0B84-603775ECAC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2451" name="Notes Placeholder 2">
            <a:extLst>
              <a:ext uri="{FF2B5EF4-FFF2-40B4-BE49-F238E27FC236}">
                <a16:creationId xmlns:a16="http://schemas.microsoft.com/office/drawing/2014/main" id="{4AFC8E87-8D65-8690-D2E9-C37DAA4A5D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2452" name="Slide Number Placeholder 3">
            <a:extLst>
              <a:ext uri="{FF2B5EF4-FFF2-40B4-BE49-F238E27FC236}">
                <a16:creationId xmlns:a16="http://schemas.microsoft.com/office/drawing/2014/main" id="{B08C1FA6-9D1E-E728-71F2-029EECE59F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A0275490-654C-49F6-9E30-A09A2CABFA8B}" type="slidenum">
              <a:rPr lang="en-US" altLang="en-US">
                <a:latin typeface="Calibri" panose="020F0502020204030204" pitchFamily="34" charset="0"/>
              </a:rPr>
              <a:pPr/>
              <a:t>109</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8D5BBC43-24D6-82A3-5C21-BC4EE65657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CFA5F767-9D6C-C8FB-CA0F-C72C76D1C7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Even with the best design, there are a number of variables that can have a big impact on performance.  Raw water characteristics like turbidity, color, and colloidal content for example.  Other critical variables include sand size and uniformity, flow control and management of air binding, headloss development, sand bed depth, filtration rate and flow variability.  Allowing sufficient time to mature once a filter has been newly sanded (usually 4 – 6 weeks) and allowing the filter to ripen once cleaned (24 – 48 hours) are very critical to optimal performance.</a:t>
            </a:r>
          </a:p>
        </p:txBody>
      </p:sp>
      <p:sp>
        <p:nvSpPr>
          <p:cNvPr id="31748" name="Slide Number Placeholder 3">
            <a:extLst>
              <a:ext uri="{FF2B5EF4-FFF2-40B4-BE49-F238E27FC236}">
                <a16:creationId xmlns:a16="http://schemas.microsoft.com/office/drawing/2014/main" id="{201A994A-248F-F1B0-156E-F781266DDE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1D2A6B4-B39B-4D02-8A06-48F3DA9FED0C}" type="slidenum">
              <a:rPr lang="en-US" altLang="en-US">
                <a:latin typeface="Calibri" panose="020F0502020204030204" pitchFamily="34" charset="0"/>
              </a:rPr>
              <a:pPr/>
              <a:t>11</a:t>
            </a:fld>
            <a:endParaRPr lang="en-US" altLang="en-US">
              <a:latin typeface="Calibri" panose="020F0502020204030204"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a:extLst>
              <a:ext uri="{FF2B5EF4-FFF2-40B4-BE49-F238E27FC236}">
                <a16:creationId xmlns:a16="http://schemas.microsoft.com/office/drawing/2014/main" id="{1B2DDEBD-9D00-DCB6-F7F6-0D932860C1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4499" name="Notes Placeholder 2">
            <a:extLst>
              <a:ext uri="{FF2B5EF4-FFF2-40B4-BE49-F238E27FC236}">
                <a16:creationId xmlns:a16="http://schemas.microsoft.com/office/drawing/2014/main" id="{CA466601-F288-C6D6-7273-88F511F065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4500" name="Slide Number Placeholder 3">
            <a:extLst>
              <a:ext uri="{FF2B5EF4-FFF2-40B4-BE49-F238E27FC236}">
                <a16:creationId xmlns:a16="http://schemas.microsoft.com/office/drawing/2014/main" id="{2531CE1D-ED7D-5FF3-1624-F9EBC1F877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CED47CF-8793-4DA2-805E-91B553851663}" type="slidenum">
              <a:rPr lang="en-US" altLang="en-US">
                <a:latin typeface="Calibri" panose="020F0502020204030204" pitchFamily="34" charset="0"/>
              </a:rPr>
              <a:pPr/>
              <a:t>110</a:t>
            </a:fld>
            <a:endParaRPr lang="en-US" altLang="en-US">
              <a:latin typeface="Calibri" panose="020F0502020204030204"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lide Image Placeholder 1">
            <a:extLst>
              <a:ext uri="{FF2B5EF4-FFF2-40B4-BE49-F238E27FC236}">
                <a16:creationId xmlns:a16="http://schemas.microsoft.com/office/drawing/2014/main" id="{347B66CA-48D4-B6A4-E1CE-3B5DB5F224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6547" name="Notes Placeholder 2">
            <a:extLst>
              <a:ext uri="{FF2B5EF4-FFF2-40B4-BE49-F238E27FC236}">
                <a16:creationId xmlns:a16="http://schemas.microsoft.com/office/drawing/2014/main" id="{6559FA3E-9954-E0FF-A12B-C475ABD345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6548" name="Slide Number Placeholder 3">
            <a:extLst>
              <a:ext uri="{FF2B5EF4-FFF2-40B4-BE49-F238E27FC236}">
                <a16:creationId xmlns:a16="http://schemas.microsoft.com/office/drawing/2014/main" id="{416B4ED7-35F2-563E-8AA8-51808F9A6D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D9A65FB-AF84-481A-AC7A-302AB19BC66E}" type="slidenum">
              <a:rPr lang="en-US" altLang="en-US">
                <a:latin typeface="Calibri" panose="020F0502020204030204" pitchFamily="34" charset="0"/>
              </a:rPr>
              <a:pPr/>
              <a:t>111</a:t>
            </a:fld>
            <a:endParaRPr lang="en-US" altLang="en-US">
              <a:latin typeface="Calibri" panose="020F0502020204030204" pitchFamily="34" charset="0"/>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Slide Image Placeholder 1">
            <a:extLst>
              <a:ext uri="{FF2B5EF4-FFF2-40B4-BE49-F238E27FC236}">
                <a16:creationId xmlns:a16="http://schemas.microsoft.com/office/drawing/2014/main" id="{D8DD170E-AC25-BC55-ABD8-CC519060A8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8595" name="Notes Placeholder 2">
            <a:extLst>
              <a:ext uri="{FF2B5EF4-FFF2-40B4-BE49-F238E27FC236}">
                <a16:creationId xmlns:a16="http://schemas.microsoft.com/office/drawing/2014/main" id="{929A2020-EF61-9AD9-1CD0-FD50BD127E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8596" name="Slide Number Placeholder 3">
            <a:extLst>
              <a:ext uri="{FF2B5EF4-FFF2-40B4-BE49-F238E27FC236}">
                <a16:creationId xmlns:a16="http://schemas.microsoft.com/office/drawing/2014/main" id="{F15D9124-BC7F-AA2F-1895-382759BEF8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CC853CC-7374-4FC1-9385-65411A59DF94}" type="slidenum">
              <a:rPr lang="en-US" altLang="en-US">
                <a:latin typeface="Calibri" panose="020F0502020204030204" pitchFamily="34" charset="0"/>
              </a:rPr>
              <a:pPr/>
              <a:t>112</a:t>
            </a:fld>
            <a:endParaRPr lang="en-US" altLang="en-US">
              <a:latin typeface="Calibri" panose="020F0502020204030204" pitchFamily="34"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a:extLst>
              <a:ext uri="{FF2B5EF4-FFF2-40B4-BE49-F238E27FC236}">
                <a16:creationId xmlns:a16="http://schemas.microsoft.com/office/drawing/2014/main" id="{488C8082-CD91-8EE5-0D8C-BFE97A4591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0643" name="Notes Placeholder 2">
            <a:extLst>
              <a:ext uri="{FF2B5EF4-FFF2-40B4-BE49-F238E27FC236}">
                <a16:creationId xmlns:a16="http://schemas.microsoft.com/office/drawing/2014/main" id="{FCDDB335-C616-9756-D27E-C4050E9B59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0644" name="Slide Number Placeholder 3">
            <a:extLst>
              <a:ext uri="{FF2B5EF4-FFF2-40B4-BE49-F238E27FC236}">
                <a16:creationId xmlns:a16="http://schemas.microsoft.com/office/drawing/2014/main" id="{6A974307-2FBD-5A27-D70A-5EB24A0F61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3E81A9D-49EF-42A7-B7B8-35C62503B7B3}" type="slidenum">
              <a:rPr lang="en-US" altLang="en-US">
                <a:latin typeface="Calibri" panose="020F0502020204030204" pitchFamily="34" charset="0"/>
              </a:rPr>
              <a:pPr/>
              <a:t>113</a:t>
            </a:fld>
            <a:endParaRPr lang="en-US" altLang="en-US">
              <a:latin typeface="Calibri" panose="020F0502020204030204" pitchFamily="34"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Image Placeholder 1">
            <a:extLst>
              <a:ext uri="{FF2B5EF4-FFF2-40B4-BE49-F238E27FC236}">
                <a16:creationId xmlns:a16="http://schemas.microsoft.com/office/drawing/2014/main" id="{8B6EB870-3FF3-9CB6-DF41-C2EEF87662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2691" name="Notes Placeholder 2">
            <a:extLst>
              <a:ext uri="{FF2B5EF4-FFF2-40B4-BE49-F238E27FC236}">
                <a16:creationId xmlns:a16="http://schemas.microsoft.com/office/drawing/2014/main" id="{4034FA19-A7D3-3C19-2A25-86C79ACDEF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2692" name="Slide Number Placeholder 3">
            <a:extLst>
              <a:ext uri="{FF2B5EF4-FFF2-40B4-BE49-F238E27FC236}">
                <a16:creationId xmlns:a16="http://schemas.microsoft.com/office/drawing/2014/main" id="{0E9B5A2F-3947-016F-EFE7-FDADDE7A32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7EBB811-6769-40F7-BFB1-7EA2E7017B22}" type="slidenum">
              <a:rPr lang="en-US" altLang="en-US">
                <a:latin typeface="Calibri" panose="020F0502020204030204" pitchFamily="34" charset="0"/>
              </a:rPr>
              <a:pPr/>
              <a:t>114</a:t>
            </a:fld>
            <a:endParaRPr lang="en-US" altLang="en-US">
              <a:latin typeface="Calibri" panose="020F0502020204030204"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Slide Image Placeholder 1">
            <a:extLst>
              <a:ext uri="{FF2B5EF4-FFF2-40B4-BE49-F238E27FC236}">
                <a16:creationId xmlns:a16="http://schemas.microsoft.com/office/drawing/2014/main" id="{2BF6EE03-F37C-DDFB-A0A7-019ADBA029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4739" name="Notes Placeholder 2">
            <a:extLst>
              <a:ext uri="{FF2B5EF4-FFF2-40B4-BE49-F238E27FC236}">
                <a16:creationId xmlns:a16="http://schemas.microsoft.com/office/drawing/2014/main" id="{2ECE780C-D4A4-7B35-7406-EE8AB6AC10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filter fabric layer originally installed for filter cell #2 for the City of Astoria, Oregon was later removed in 1993 due to clogging.</a:t>
            </a:r>
          </a:p>
        </p:txBody>
      </p:sp>
      <p:sp>
        <p:nvSpPr>
          <p:cNvPr id="244740" name="Slide Number Placeholder 3">
            <a:extLst>
              <a:ext uri="{FF2B5EF4-FFF2-40B4-BE49-F238E27FC236}">
                <a16:creationId xmlns:a16="http://schemas.microsoft.com/office/drawing/2014/main" id="{B583CEB7-1694-DDC5-E191-800ABE4A9D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D60D904-5B7F-405E-932E-CD422A4520DE}" type="slidenum">
              <a:rPr lang="en-US" altLang="en-US">
                <a:latin typeface="Calibri" panose="020F0502020204030204" pitchFamily="34" charset="0"/>
              </a:rPr>
              <a:pPr/>
              <a:t>115</a:t>
            </a:fld>
            <a:endParaRPr lang="en-US" altLang="en-US">
              <a:latin typeface="Calibri" panose="020F0502020204030204" pitchFamily="34"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a:extLst>
              <a:ext uri="{FF2B5EF4-FFF2-40B4-BE49-F238E27FC236}">
                <a16:creationId xmlns:a16="http://schemas.microsoft.com/office/drawing/2014/main" id="{3EFD235A-5119-C75D-4EA8-01D33C4F25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6787" name="Notes Placeholder 2">
            <a:extLst>
              <a:ext uri="{FF2B5EF4-FFF2-40B4-BE49-F238E27FC236}">
                <a16:creationId xmlns:a16="http://schemas.microsoft.com/office/drawing/2014/main" id="{FEF3DD81-3044-FBC7-B16B-C1CBB27DAB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6788" name="Slide Number Placeholder 3">
            <a:extLst>
              <a:ext uri="{FF2B5EF4-FFF2-40B4-BE49-F238E27FC236}">
                <a16:creationId xmlns:a16="http://schemas.microsoft.com/office/drawing/2014/main" id="{428FF77F-6D94-9903-4003-44D83BAB178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7A5D383-8BF1-4163-9E5C-E8EF1F4F1617}" type="slidenum">
              <a:rPr lang="en-US" altLang="en-US">
                <a:latin typeface="Calibri" panose="020F0502020204030204" pitchFamily="34" charset="0"/>
              </a:rPr>
              <a:pPr/>
              <a:t>116</a:t>
            </a:fld>
            <a:endParaRPr lang="en-US" altLang="en-US">
              <a:latin typeface="Calibri" panose="020F0502020204030204" pitchFamily="34" charset="0"/>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Slide Image Placeholder 1">
            <a:extLst>
              <a:ext uri="{FF2B5EF4-FFF2-40B4-BE49-F238E27FC236}">
                <a16:creationId xmlns:a16="http://schemas.microsoft.com/office/drawing/2014/main" id="{55280A65-9C76-1348-7EDA-161E89C8E9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8835" name="Notes Placeholder 2">
            <a:extLst>
              <a:ext uri="{FF2B5EF4-FFF2-40B4-BE49-F238E27FC236}">
                <a16:creationId xmlns:a16="http://schemas.microsoft.com/office/drawing/2014/main" id="{E4D28741-E80B-8E0C-2700-5A16FC1BD8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8836" name="Slide Number Placeholder 3">
            <a:extLst>
              <a:ext uri="{FF2B5EF4-FFF2-40B4-BE49-F238E27FC236}">
                <a16:creationId xmlns:a16="http://schemas.microsoft.com/office/drawing/2014/main" id="{815CD48F-A972-7F0D-4B50-D8CD2809EB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B9A67A5-4BCC-4808-973B-C0CB75938F40}" type="slidenum">
              <a:rPr lang="en-US" altLang="en-US">
                <a:latin typeface="Calibri" panose="020F0502020204030204" pitchFamily="34" charset="0"/>
              </a:rPr>
              <a:pPr/>
              <a:t>117</a:t>
            </a:fld>
            <a:endParaRPr lang="en-US" altLang="en-US">
              <a:latin typeface="Calibri" panose="020F0502020204030204" pitchFamily="34"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Slide Image Placeholder 1">
            <a:extLst>
              <a:ext uri="{FF2B5EF4-FFF2-40B4-BE49-F238E27FC236}">
                <a16:creationId xmlns:a16="http://schemas.microsoft.com/office/drawing/2014/main" id="{18B9FDF0-5E4F-9794-9AC4-D5BA398ACE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0883" name="Notes Placeholder 2">
            <a:extLst>
              <a:ext uri="{FF2B5EF4-FFF2-40B4-BE49-F238E27FC236}">
                <a16:creationId xmlns:a16="http://schemas.microsoft.com/office/drawing/2014/main" id="{47CB131E-7DD4-3EC4-0F12-9A031691FE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filter influent piping for the City of Corbett, OR.</a:t>
            </a:r>
          </a:p>
        </p:txBody>
      </p:sp>
      <p:sp>
        <p:nvSpPr>
          <p:cNvPr id="250884" name="Slide Number Placeholder 3">
            <a:extLst>
              <a:ext uri="{FF2B5EF4-FFF2-40B4-BE49-F238E27FC236}">
                <a16:creationId xmlns:a16="http://schemas.microsoft.com/office/drawing/2014/main" id="{BC1FA3FC-AE13-72D2-3F0A-2F68A72E42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7117AEA-2806-4BEE-86B2-CB9C9C15DDF3}" type="slidenum">
              <a:rPr lang="en-US" altLang="en-US">
                <a:latin typeface="Calibri" panose="020F0502020204030204" pitchFamily="34" charset="0"/>
              </a:rPr>
              <a:pPr/>
              <a:t>118</a:t>
            </a:fld>
            <a:endParaRPr lang="en-US" altLang="en-US">
              <a:latin typeface="Calibri" panose="020F0502020204030204" pitchFamily="34" charset="0"/>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Slide Image Placeholder 1">
            <a:extLst>
              <a:ext uri="{FF2B5EF4-FFF2-40B4-BE49-F238E27FC236}">
                <a16:creationId xmlns:a16="http://schemas.microsoft.com/office/drawing/2014/main" id="{AD8E3A39-9EF7-10C9-3DA4-ACFB117E55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2931" name="Notes Placeholder 2">
            <a:extLst>
              <a:ext uri="{FF2B5EF4-FFF2-40B4-BE49-F238E27FC236}">
                <a16:creationId xmlns:a16="http://schemas.microsoft.com/office/drawing/2014/main" id="{169DD149-E023-3A76-3601-9A8B5317EE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Even in smaller covered filters, influent energy should be minimized.</a:t>
            </a:r>
          </a:p>
        </p:txBody>
      </p:sp>
      <p:sp>
        <p:nvSpPr>
          <p:cNvPr id="252932" name="Slide Number Placeholder 3">
            <a:extLst>
              <a:ext uri="{FF2B5EF4-FFF2-40B4-BE49-F238E27FC236}">
                <a16:creationId xmlns:a16="http://schemas.microsoft.com/office/drawing/2014/main" id="{2888BE3A-E5FA-1ED5-C249-9DD5500B55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C0274EB-F2C6-4B0C-9118-8468F5CAEA2C}" type="slidenum">
              <a:rPr lang="en-US" altLang="en-US">
                <a:latin typeface="Calibri" panose="020F0502020204030204" pitchFamily="34" charset="0"/>
              </a:rPr>
              <a:pPr/>
              <a:t>119</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4DBF2B10-BB1D-6C22-B74F-37CD626F48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0FCA35E5-9627-007D-6AF6-DBD7212A6B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There are a number of design references, such as the one shown here.</a:t>
            </a:r>
          </a:p>
        </p:txBody>
      </p:sp>
      <p:sp>
        <p:nvSpPr>
          <p:cNvPr id="33796" name="Slide Number Placeholder 3">
            <a:extLst>
              <a:ext uri="{FF2B5EF4-FFF2-40B4-BE49-F238E27FC236}">
                <a16:creationId xmlns:a16="http://schemas.microsoft.com/office/drawing/2014/main" id="{CC048E1F-7006-E462-754F-CA3B6C9316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ECE7CAB-FC82-4C1D-AB76-E694CA8D5755}" type="slidenum">
              <a:rPr lang="en-US" altLang="en-US">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Slide Image Placeholder 1">
            <a:extLst>
              <a:ext uri="{FF2B5EF4-FFF2-40B4-BE49-F238E27FC236}">
                <a16:creationId xmlns:a16="http://schemas.microsoft.com/office/drawing/2014/main" id="{5D4BD5B9-90EA-9E29-E806-92AF212124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4979" name="Notes Placeholder 2">
            <a:extLst>
              <a:ext uri="{FF2B5EF4-FFF2-40B4-BE49-F238E27FC236}">
                <a16:creationId xmlns:a16="http://schemas.microsoft.com/office/drawing/2014/main" id="{E187B822-9B84-36E7-A187-A8DBFA2B60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picture shows a splash plate under the inlet piping for an enclosed slow sand filter for the Jewell School District #8 in Clatsop County, Oregon.</a:t>
            </a:r>
          </a:p>
        </p:txBody>
      </p:sp>
      <p:sp>
        <p:nvSpPr>
          <p:cNvPr id="254980" name="Slide Number Placeholder 3">
            <a:extLst>
              <a:ext uri="{FF2B5EF4-FFF2-40B4-BE49-F238E27FC236}">
                <a16:creationId xmlns:a16="http://schemas.microsoft.com/office/drawing/2014/main" id="{22AEDA04-CCCE-6568-0990-AFFA453DF5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EBB1E38-6F91-4350-A045-6CF4372B7FE8}" type="slidenum">
              <a:rPr lang="en-US" altLang="en-US">
                <a:latin typeface="Calibri" panose="020F0502020204030204" pitchFamily="34" charset="0"/>
              </a:rPr>
              <a:pPr/>
              <a:t>120</a:t>
            </a:fld>
            <a:endParaRPr lang="en-US" altLang="en-US">
              <a:latin typeface="Calibri" panose="020F0502020204030204" pitchFamily="34"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a:extLst>
              <a:ext uri="{FF2B5EF4-FFF2-40B4-BE49-F238E27FC236}">
                <a16:creationId xmlns:a16="http://schemas.microsoft.com/office/drawing/2014/main" id="{65B2478E-5DDE-725C-8808-441759174E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7027" name="Notes Placeholder 2">
            <a:extLst>
              <a:ext uri="{FF2B5EF4-FFF2-40B4-BE49-F238E27FC236}">
                <a16:creationId xmlns:a16="http://schemas.microsoft.com/office/drawing/2014/main" id="{5256AD1C-1929-BCB4-B428-5DD5BAE4B1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These designs allow influent water to enter a filter bed without the risk of scouring the sand bed.</a:t>
            </a:r>
          </a:p>
        </p:txBody>
      </p:sp>
      <p:sp>
        <p:nvSpPr>
          <p:cNvPr id="257028" name="Slide Number Placeholder 3">
            <a:extLst>
              <a:ext uri="{FF2B5EF4-FFF2-40B4-BE49-F238E27FC236}">
                <a16:creationId xmlns:a16="http://schemas.microsoft.com/office/drawing/2014/main" id="{3EBEB6CF-6093-9128-8978-F7A5C72C6A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27EF8F9-9229-4AFF-BA51-FB1571CDF1F1}" type="slidenum">
              <a:rPr lang="en-US" altLang="en-US">
                <a:latin typeface="Calibri" panose="020F0502020204030204" pitchFamily="34" charset="0"/>
              </a:rPr>
              <a:pPr/>
              <a:t>121</a:t>
            </a:fld>
            <a:endParaRPr lang="en-US" altLang="en-US">
              <a:latin typeface="Calibri" panose="020F0502020204030204" pitchFamily="34" charset="0"/>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Slide Image Placeholder 1">
            <a:extLst>
              <a:ext uri="{FF2B5EF4-FFF2-40B4-BE49-F238E27FC236}">
                <a16:creationId xmlns:a16="http://schemas.microsoft.com/office/drawing/2014/main" id="{0AF1C8A8-E789-4C9A-B630-D269683A4B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9075" name="Notes Placeholder 2">
            <a:extLst>
              <a:ext uri="{FF2B5EF4-FFF2-40B4-BE49-F238E27FC236}">
                <a16:creationId xmlns:a16="http://schemas.microsoft.com/office/drawing/2014/main" id="{E45B9C87-99EC-830D-CDBA-7BF81AA300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These designs allow influent water to enter a filter bed without the risk of scouring the sand bed.</a:t>
            </a:r>
          </a:p>
        </p:txBody>
      </p:sp>
      <p:sp>
        <p:nvSpPr>
          <p:cNvPr id="259076" name="Slide Number Placeholder 3">
            <a:extLst>
              <a:ext uri="{FF2B5EF4-FFF2-40B4-BE49-F238E27FC236}">
                <a16:creationId xmlns:a16="http://schemas.microsoft.com/office/drawing/2014/main" id="{DE41630B-04CB-97B9-9BFE-6BC0C5980D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0C0789B-1DAC-4FE8-B31C-F7971E4DC7A5}" type="slidenum">
              <a:rPr lang="en-US" altLang="en-US">
                <a:latin typeface="Calibri" panose="020F0502020204030204" pitchFamily="34" charset="0"/>
              </a:rPr>
              <a:pPr/>
              <a:t>122</a:t>
            </a:fld>
            <a:endParaRPr lang="en-US" altLang="en-US">
              <a:latin typeface="Calibri" panose="020F0502020204030204" pitchFamily="34"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Slide Image Placeholder 1">
            <a:extLst>
              <a:ext uri="{FF2B5EF4-FFF2-40B4-BE49-F238E27FC236}">
                <a16:creationId xmlns:a16="http://schemas.microsoft.com/office/drawing/2014/main" id="{9B44B724-B2DF-4660-D1B8-A736C3BF9E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Notes Placeholder 2">
            <a:extLst>
              <a:ext uri="{FF2B5EF4-FFF2-40B4-BE49-F238E27FC236}">
                <a16:creationId xmlns:a16="http://schemas.microsoft.com/office/drawing/2014/main" id="{426E2C59-A216-D53A-FAD7-38D4F4F255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61124" name="Slide Number Placeholder 3">
            <a:extLst>
              <a:ext uri="{FF2B5EF4-FFF2-40B4-BE49-F238E27FC236}">
                <a16:creationId xmlns:a16="http://schemas.microsoft.com/office/drawing/2014/main" id="{13E10582-23A7-231F-CB57-19F16A0FE7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95FA15E-A581-49B4-BABD-BE6A584F6AD7}" type="slidenum">
              <a:rPr lang="en-US" altLang="en-US">
                <a:latin typeface="Calibri" panose="020F0502020204030204" pitchFamily="34" charset="0"/>
              </a:rPr>
              <a:pPr/>
              <a:t>123</a:t>
            </a:fld>
            <a:endParaRPr lang="en-US" altLang="en-US">
              <a:latin typeface="Calibri" panose="020F0502020204030204"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Slide Image Placeholder 1">
            <a:extLst>
              <a:ext uri="{FF2B5EF4-FFF2-40B4-BE49-F238E27FC236}">
                <a16:creationId xmlns:a16="http://schemas.microsoft.com/office/drawing/2014/main" id="{A5AEA4F8-8A77-C050-88E9-B7976A0B11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3171" name="Notes Placeholder 2">
            <a:extLst>
              <a:ext uri="{FF2B5EF4-FFF2-40B4-BE49-F238E27FC236}">
                <a16:creationId xmlns:a16="http://schemas.microsoft.com/office/drawing/2014/main" id="{16836DCD-6253-E6AF-5DD2-90D293BE93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Calibri" panose="020F0502020204030204" pitchFamily="34" charset="0"/>
                <a:cs typeface="Times New Roman" panose="02020603050405020304" pitchFamily="18" charset="0"/>
              </a:rPr>
              <a:t>Screened probes at the top and bottom of the filter sand can allow easy measurement of head loss with simple </a:t>
            </a:r>
            <a:r>
              <a:rPr lang="en-US" altLang="en-US">
                <a:solidFill>
                  <a:srgbClr val="FFC000"/>
                </a:solidFill>
                <a:ea typeface="Calibri" panose="020F0502020204030204" pitchFamily="34" charset="0"/>
                <a:cs typeface="Times New Roman" panose="02020603050405020304" pitchFamily="18" charset="0"/>
              </a:rPr>
              <a:t>piezometers mounted outside the filter.  This diagram illustrates how headloss is greatest in the schumtzdecke and top few centimeters of sand towards the end of the filter run.  This diagram also shows how design ensures an even distribution of flow by having a much higher headloss through the drain pipe orifices compared to the underdrain piping.</a:t>
            </a:r>
            <a:endParaRPr lang="en-US" altLang="en-US">
              <a:ea typeface="Calibri" panose="020F0502020204030204" pitchFamily="34" charset="0"/>
              <a:cs typeface="Times New Roman" panose="02020603050405020304" pitchFamily="18" charset="0"/>
            </a:endParaRPr>
          </a:p>
        </p:txBody>
      </p:sp>
      <p:sp>
        <p:nvSpPr>
          <p:cNvPr id="263172" name="Slide Number Placeholder 3">
            <a:extLst>
              <a:ext uri="{FF2B5EF4-FFF2-40B4-BE49-F238E27FC236}">
                <a16:creationId xmlns:a16="http://schemas.microsoft.com/office/drawing/2014/main" id="{F83B7744-4E37-3D07-96ED-40B07BBE01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C5F9E68-A190-4780-BB8F-C8FBBF60021B}" type="slidenum">
              <a:rPr lang="en-US" altLang="en-US">
                <a:latin typeface="Calibri" panose="020F0502020204030204" pitchFamily="34" charset="0"/>
              </a:rPr>
              <a:pPr/>
              <a:t>124</a:t>
            </a:fld>
            <a:endParaRPr lang="en-US" altLang="en-US">
              <a:latin typeface="Calibri" panose="020F0502020204030204" pitchFamily="34"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a:extLst>
              <a:ext uri="{FF2B5EF4-FFF2-40B4-BE49-F238E27FC236}">
                <a16:creationId xmlns:a16="http://schemas.microsoft.com/office/drawing/2014/main" id="{F8406911-4EDE-B9A0-8077-7D8F1F6942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5219" name="Notes Placeholder 2">
            <a:extLst>
              <a:ext uri="{FF2B5EF4-FFF2-40B4-BE49-F238E27FC236}">
                <a16:creationId xmlns:a16="http://schemas.microsoft.com/office/drawing/2014/main" id="{08B04516-EF98-F842-382B-CB491F16D5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65220" name="Slide Number Placeholder 3">
            <a:extLst>
              <a:ext uri="{FF2B5EF4-FFF2-40B4-BE49-F238E27FC236}">
                <a16:creationId xmlns:a16="http://schemas.microsoft.com/office/drawing/2014/main" id="{C24E75EB-C7A4-3B08-491B-E5DB26A776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1954909-1AB7-47D1-B6EB-1D52C4DC618C}" type="slidenum">
              <a:rPr lang="en-US" altLang="en-US">
                <a:latin typeface="Calibri" panose="020F0502020204030204" pitchFamily="34" charset="0"/>
              </a:rPr>
              <a:pPr/>
              <a:t>125</a:t>
            </a:fld>
            <a:endParaRPr lang="en-US" altLang="en-US">
              <a:latin typeface="Calibri" panose="020F0502020204030204" pitchFamily="34"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a:extLst>
              <a:ext uri="{FF2B5EF4-FFF2-40B4-BE49-F238E27FC236}">
                <a16:creationId xmlns:a16="http://schemas.microsoft.com/office/drawing/2014/main" id="{C21E5327-B32D-9C74-3ECC-66642FCDD2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7267" name="Notes Placeholder 2">
            <a:extLst>
              <a:ext uri="{FF2B5EF4-FFF2-40B4-BE49-F238E27FC236}">
                <a16:creationId xmlns:a16="http://schemas.microsoft.com/office/drawing/2014/main" id="{4A141396-40D1-1ECF-DDEE-D10D271F7B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7268" name="Slide Number Placeholder 3">
            <a:extLst>
              <a:ext uri="{FF2B5EF4-FFF2-40B4-BE49-F238E27FC236}">
                <a16:creationId xmlns:a16="http://schemas.microsoft.com/office/drawing/2014/main" id="{05F349D2-8D22-B40C-DC00-4F621AF437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16F99C42-C0AB-42EB-86EC-019BDAD78B2D}" type="slidenum">
              <a:rPr lang="en-US" altLang="en-US">
                <a:latin typeface="Calibri" panose="020F0502020204030204" pitchFamily="34" charset="0"/>
              </a:rPr>
              <a:pPr/>
              <a:t>126</a:t>
            </a:fld>
            <a:endParaRPr lang="en-US" altLang="en-US">
              <a:latin typeface="Calibri" panose="020F0502020204030204" pitchFamily="34" charset="0"/>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a:extLst>
              <a:ext uri="{FF2B5EF4-FFF2-40B4-BE49-F238E27FC236}">
                <a16:creationId xmlns:a16="http://schemas.microsoft.com/office/drawing/2014/main" id="{D66BE6B9-F764-F375-DF56-2563EBD11E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5" name="Notes Placeholder 2">
            <a:extLst>
              <a:ext uri="{FF2B5EF4-FFF2-40B4-BE49-F238E27FC236}">
                <a16:creationId xmlns:a16="http://schemas.microsoft.com/office/drawing/2014/main" id="{8C8DEE3E-50B1-5AF9-9B16-A3C0E60D65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filtration rate should be continuous with rate changes needed to accommodate system demands made gradually over a period of several days or weeks.  Operating this way keeps a constant supply of nutrients and dissolved oxygen needed for healthy biological activity.  Filtration rates should not exceed 0.1 gpm/ft</a:t>
            </a:r>
            <a:r>
              <a:rPr lang="en-US" altLang="en-US" baseline="30000"/>
              <a:t>2 </a:t>
            </a:r>
            <a:r>
              <a:rPr lang="en-US" altLang="en-US"/>
              <a:t>and should not drop below 0.03 gpm/ft</a:t>
            </a:r>
            <a:r>
              <a:rPr lang="en-US" altLang="en-US" baseline="30000"/>
              <a:t>2</a:t>
            </a:r>
            <a:r>
              <a:rPr lang="en-US" altLang="en-US"/>
              <a:t>.</a:t>
            </a:r>
            <a:endParaRPr lang="en-US" altLang="en-US" baseline="30000"/>
          </a:p>
        </p:txBody>
      </p:sp>
      <p:sp>
        <p:nvSpPr>
          <p:cNvPr id="269316" name="Slide Number Placeholder 3">
            <a:extLst>
              <a:ext uri="{FF2B5EF4-FFF2-40B4-BE49-F238E27FC236}">
                <a16:creationId xmlns:a16="http://schemas.microsoft.com/office/drawing/2014/main" id="{1EEED854-1BC2-4B2F-92D7-5C4CAD8A36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B3FA392-1A40-4456-AC2A-883CC84D676F}" type="slidenum">
              <a:rPr lang="en-US" altLang="en-US">
                <a:latin typeface="Calibri" panose="020F0502020204030204" pitchFamily="34" charset="0"/>
              </a:rPr>
              <a:pPr/>
              <a:t>127</a:t>
            </a:fld>
            <a:endParaRPr lang="en-US" altLang="en-US">
              <a:latin typeface="Calibri" panose="020F0502020204030204" pitchFamily="34" charset="0"/>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a:extLst>
              <a:ext uri="{FF2B5EF4-FFF2-40B4-BE49-F238E27FC236}">
                <a16:creationId xmlns:a16="http://schemas.microsoft.com/office/drawing/2014/main" id="{C1D4A6B1-78FB-011F-267E-FB3AEFB836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1363" name="Notes Placeholder 2">
            <a:extLst>
              <a:ext uri="{FF2B5EF4-FFF2-40B4-BE49-F238E27FC236}">
                <a16:creationId xmlns:a16="http://schemas.microsoft.com/office/drawing/2014/main" id="{15256461-F9A5-CBCE-6014-98E56D5EAC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71364" name="Slide Number Placeholder 3">
            <a:extLst>
              <a:ext uri="{FF2B5EF4-FFF2-40B4-BE49-F238E27FC236}">
                <a16:creationId xmlns:a16="http://schemas.microsoft.com/office/drawing/2014/main" id="{70E31385-0118-B199-F7F3-1022266169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B2772F4-54BB-46B0-B7ED-A3EC6822D6B3}" type="slidenum">
              <a:rPr lang="en-US" altLang="en-US">
                <a:latin typeface="Calibri" panose="020F0502020204030204" pitchFamily="34" charset="0"/>
              </a:rPr>
              <a:pPr/>
              <a:t>128</a:t>
            </a:fld>
            <a:endParaRPr lang="en-US" altLang="en-US">
              <a:latin typeface="Calibri" panose="020F0502020204030204"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a:extLst>
              <a:ext uri="{FF2B5EF4-FFF2-40B4-BE49-F238E27FC236}">
                <a16:creationId xmlns:a16="http://schemas.microsoft.com/office/drawing/2014/main" id="{F74E09DF-25BA-C06A-80CC-B85E1443A6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3411" name="Notes Placeholder 2">
            <a:extLst>
              <a:ext uri="{FF2B5EF4-FFF2-40B4-BE49-F238E27FC236}">
                <a16:creationId xmlns:a16="http://schemas.microsoft.com/office/drawing/2014/main" id="{C9B76A26-0D1B-6C34-24EB-65C062ECCC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Influent control regimes use a weir box and/or valves to control the flow of water into the filter.  The outlet weir structure is still in use to ensure that the water level never drops below the sand bed during normal operation.</a:t>
            </a:r>
          </a:p>
        </p:txBody>
      </p:sp>
      <p:sp>
        <p:nvSpPr>
          <p:cNvPr id="273412" name="Slide Number Placeholder 3">
            <a:extLst>
              <a:ext uri="{FF2B5EF4-FFF2-40B4-BE49-F238E27FC236}">
                <a16:creationId xmlns:a16="http://schemas.microsoft.com/office/drawing/2014/main" id="{E028F154-14AF-77B8-4D79-D9E4C83B32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2DE6C0A-6376-4E86-8F73-401F8D84A737}" type="slidenum">
              <a:rPr lang="en-US" altLang="en-US">
                <a:latin typeface="Calibri" panose="020F0502020204030204" pitchFamily="34" charset="0"/>
              </a:rPr>
              <a:pPr/>
              <a:t>129</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FCE1C97-A059-A1A7-0303-6BDD0D8CC3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2FC5C720-1688-2096-D935-3FD6571405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“Manual of Design for Slow Sand Filtration” covers design in great detail.</a:t>
            </a:r>
          </a:p>
        </p:txBody>
      </p:sp>
      <p:sp>
        <p:nvSpPr>
          <p:cNvPr id="35844" name="Slide Number Placeholder 3">
            <a:extLst>
              <a:ext uri="{FF2B5EF4-FFF2-40B4-BE49-F238E27FC236}">
                <a16:creationId xmlns:a16="http://schemas.microsoft.com/office/drawing/2014/main" id="{4BF210DE-79E2-7321-F033-BF06BFF887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FA6C2BD-F6CA-4E34-B350-FED93BD40C68}" type="slidenum">
              <a:rPr lang="en-US" altLang="en-US">
                <a:latin typeface="Calibri" panose="020F0502020204030204" pitchFamily="34" charset="0"/>
              </a:rPr>
              <a:pPr/>
              <a:t>13</a:t>
            </a:fld>
            <a:endParaRPr lang="en-US" altLang="en-US">
              <a:latin typeface="Calibri" panose="020F0502020204030204" pitchFamily="34"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a:extLst>
              <a:ext uri="{FF2B5EF4-FFF2-40B4-BE49-F238E27FC236}">
                <a16:creationId xmlns:a16="http://schemas.microsoft.com/office/drawing/2014/main" id="{0E4E7D04-3288-C420-18A8-2159EEF3F8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5459" name="Notes Placeholder 2">
            <a:extLst>
              <a:ext uri="{FF2B5EF4-FFF2-40B4-BE49-F238E27FC236}">
                <a16:creationId xmlns:a16="http://schemas.microsoft.com/office/drawing/2014/main" id="{406B8B75-B1EB-97CE-ED74-990B05CFEA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In inlet controlled filters, the rate of filtration is set by the filter inlet valve.  Once the desired rate is set, no further adjustment of the valve is needed.  At first the headwater level will be relatively low, but will gradually rise as the filter plugs.  Once the level has reached the scum outlet or overflow, the filter has to be cleaned.  Inlet control reduces the amount of work and keeps a constant rate of delivery of water into the filter.</a:t>
            </a:r>
          </a:p>
        </p:txBody>
      </p:sp>
      <p:sp>
        <p:nvSpPr>
          <p:cNvPr id="275460" name="Slide Number Placeholder 3">
            <a:extLst>
              <a:ext uri="{FF2B5EF4-FFF2-40B4-BE49-F238E27FC236}">
                <a16:creationId xmlns:a16="http://schemas.microsoft.com/office/drawing/2014/main" id="{76DC4EA0-48E6-1385-6E6D-A2FF259FEC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AB46C08-5EDB-4457-B2F8-70C2A3F4FA07}" type="slidenum">
              <a:rPr lang="en-US" altLang="en-US">
                <a:latin typeface="Calibri" panose="020F0502020204030204" pitchFamily="34" charset="0"/>
              </a:rPr>
              <a:pPr/>
              <a:t>130</a:t>
            </a:fld>
            <a:endParaRPr lang="en-US" altLang="en-US">
              <a:latin typeface="Calibri" panose="020F0502020204030204" pitchFamily="34" charset="0"/>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Slide Image Placeholder 1">
            <a:extLst>
              <a:ext uri="{FF2B5EF4-FFF2-40B4-BE49-F238E27FC236}">
                <a16:creationId xmlns:a16="http://schemas.microsoft.com/office/drawing/2014/main" id="{D21C433F-1D67-D094-13D5-3477FF94EA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7507" name="Notes Placeholder 2">
            <a:extLst>
              <a:ext uri="{FF2B5EF4-FFF2-40B4-BE49-F238E27FC236}">
                <a16:creationId xmlns:a16="http://schemas.microsoft.com/office/drawing/2014/main" id="{A2588955-509D-8BA5-CD28-0C66B17569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Some systems use influent float control valves in order to control the headwater level above the sand.  This shows the location of the inlet float control valve on the inside of a small package filter.  [This photo is from Camp Yamhill in Yamhill County, Oregon.]</a:t>
            </a:r>
          </a:p>
        </p:txBody>
      </p:sp>
      <p:sp>
        <p:nvSpPr>
          <p:cNvPr id="277508" name="Slide Number Placeholder 3">
            <a:extLst>
              <a:ext uri="{FF2B5EF4-FFF2-40B4-BE49-F238E27FC236}">
                <a16:creationId xmlns:a16="http://schemas.microsoft.com/office/drawing/2014/main" id="{1A4B7674-154F-490E-0CBB-5B4C794818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C3E9A85-EFBA-4EE0-BB0D-50C39BC3CD9E}" type="slidenum">
              <a:rPr lang="en-US" altLang="en-US">
                <a:latin typeface="Calibri" panose="020F0502020204030204" pitchFamily="34" charset="0"/>
              </a:rPr>
              <a:pPr/>
              <a:t>131</a:t>
            </a:fld>
            <a:endParaRPr lang="en-US" altLang="en-US">
              <a:latin typeface="Calibri" panose="020F0502020204030204" pitchFamily="34"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Slide Image Placeholder 1">
            <a:extLst>
              <a:ext uri="{FF2B5EF4-FFF2-40B4-BE49-F238E27FC236}">
                <a16:creationId xmlns:a16="http://schemas.microsoft.com/office/drawing/2014/main" id="{BF5049DE-CFF4-E235-049B-F81583C048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9555" name="Notes Placeholder 2">
            <a:extLst>
              <a:ext uri="{FF2B5EF4-FFF2-40B4-BE49-F238E27FC236}">
                <a16:creationId xmlns:a16="http://schemas.microsoft.com/office/drawing/2014/main" id="{D0A8ABC0-F5B2-EF9A-7B18-F4E7A44491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79556" name="Slide Number Placeholder 3">
            <a:extLst>
              <a:ext uri="{FF2B5EF4-FFF2-40B4-BE49-F238E27FC236}">
                <a16:creationId xmlns:a16="http://schemas.microsoft.com/office/drawing/2014/main" id="{F2A27E7E-F543-0897-80FA-F7DCAEEDCE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5C18CFD9-96E7-4AA9-A8EF-5964CA23D26C}" type="slidenum">
              <a:rPr lang="en-US" altLang="en-US">
                <a:latin typeface="Calibri" panose="020F0502020204030204" pitchFamily="34" charset="0"/>
              </a:rPr>
              <a:pPr/>
              <a:t>132</a:t>
            </a:fld>
            <a:endParaRPr lang="en-US" altLang="en-US">
              <a:latin typeface="Calibri" panose="020F0502020204030204" pitchFamily="34" charset="0"/>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Slide Image Placeholder 1">
            <a:extLst>
              <a:ext uri="{FF2B5EF4-FFF2-40B4-BE49-F238E27FC236}">
                <a16:creationId xmlns:a16="http://schemas.microsoft.com/office/drawing/2014/main" id="{A5C0E995-1FD9-E2B7-8D7F-6784CFE6D3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1603" name="Notes Placeholder 2">
            <a:extLst>
              <a:ext uri="{FF2B5EF4-FFF2-40B4-BE49-F238E27FC236}">
                <a16:creationId xmlns:a16="http://schemas.microsoft.com/office/drawing/2014/main" id="{5539C355-11A6-42BA-0023-95DDD4CD7E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Effluent control regimes use a weir box and/or valves to control the flow of water out of the filter.  The outlet weir structure ensures that the water level never drops below the sand bed during normal operation.  This prevents a vacuum from developing and air being entrained in the sand bed should headloss due to plugging increase to high levels.</a:t>
            </a:r>
          </a:p>
        </p:txBody>
      </p:sp>
      <p:sp>
        <p:nvSpPr>
          <p:cNvPr id="281604" name="Slide Number Placeholder 3">
            <a:extLst>
              <a:ext uri="{FF2B5EF4-FFF2-40B4-BE49-F238E27FC236}">
                <a16:creationId xmlns:a16="http://schemas.microsoft.com/office/drawing/2014/main" id="{0183F431-88F0-FBEE-F9C8-288918BF2D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6E10C989-2E3C-4296-BD9C-B409E9AB0C40}" type="slidenum">
              <a:rPr lang="en-US" altLang="en-US">
                <a:latin typeface="Calibri" panose="020F0502020204030204" pitchFamily="34" charset="0"/>
              </a:rPr>
              <a:pPr/>
              <a:t>133</a:t>
            </a:fld>
            <a:endParaRPr lang="en-US" altLang="en-US">
              <a:latin typeface="Calibri" panose="020F0502020204030204" pitchFamily="34" charset="0"/>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Slide Image Placeholder 1">
            <a:extLst>
              <a:ext uri="{FF2B5EF4-FFF2-40B4-BE49-F238E27FC236}">
                <a16:creationId xmlns:a16="http://schemas.microsoft.com/office/drawing/2014/main" id="{746C7A78-31F9-CAC9-1F71-E337AD3E09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3651" name="Notes Placeholder 2">
            <a:extLst>
              <a:ext uri="{FF2B5EF4-FFF2-40B4-BE49-F238E27FC236}">
                <a16:creationId xmlns:a16="http://schemas.microsoft.com/office/drawing/2014/main" id="{3A33CCA3-C983-71B9-3D69-70186E1619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In outlet control, the effluent is restricted at the beginning of the filter fun to keep flows down to 0.1 gpm/sf or less, while the headwater level is maintained by adjusting the filter inlet.  Daily or every couple of days the valve has to be opened a little further to compensate for the increase in headloss, causing a slight variation in the rate of filtration.  Inlet and outlet flows have to adjusted periodically to balance flows into and out of the filter throughout the filter run.</a:t>
            </a:r>
          </a:p>
        </p:txBody>
      </p:sp>
      <p:sp>
        <p:nvSpPr>
          <p:cNvPr id="283652" name="Slide Number Placeholder 3">
            <a:extLst>
              <a:ext uri="{FF2B5EF4-FFF2-40B4-BE49-F238E27FC236}">
                <a16:creationId xmlns:a16="http://schemas.microsoft.com/office/drawing/2014/main" id="{494BD4BB-00DE-8016-E118-DDCB7399AF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5BCD746-67D9-4641-AE7B-11585A11B2DC}" type="slidenum">
              <a:rPr lang="en-US" altLang="en-US">
                <a:latin typeface="Calibri" panose="020F0502020204030204" pitchFamily="34" charset="0"/>
              </a:rPr>
              <a:pPr/>
              <a:t>134</a:t>
            </a:fld>
            <a:endParaRPr lang="en-US" altLang="en-US">
              <a:latin typeface="Calibri" panose="020F0502020204030204" pitchFamily="34" charset="0"/>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Slide Image Placeholder 1">
            <a:extLst>
              <a:ext uri="{FF2B5EF4-FFF2-40B4-BE49-F238E27FC236}">
                <a16:creationId xmlns:a16="http://schemas.microsoft.com/office/drawing/2014/main" id="{9EA09226-0838-AFB8-ED1B-ABD65D441F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5699" name="Notes Placeholder 2">
            <a:extLst>
              <a:ext uri="{FF2B5EF4-FFF2-40B4-BE49-F238E27FC236}">
                <a16:creationId xmlns:a16="http://schemas.microsoft.com/office/drawing/2014/main" id="{77C34096-AF09-3239-92C8-BDDA172AD6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5700" name="Slide Number Placeholder 3">
            <a:extLst>
              <a:ext uri="{FF2B5EF4-FFF2-40B4-BE49-F238E27FC236}">
                <a16:creationId xmlns:a16="http://schemas.microsoft.com/office/drawing/2014/main" id="{C06D133B-FBA4-9A92-B8A0-B12144CDD0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70D1BCD-EBCD-4E7E-BAB7-B699BE9CF946}" type="slidenum">
              <a:rPr lang="en-US" altLang="en-US">
                <a:latin typeface="Calibri" panose="020F0502020204030204" pitchFamily="34" charset="0"/>
              </a:rPr>
              <a:pPr/>
              <a:t>135</a:t>
            </a:fld>
            <a:endParaRPr lang="en-US" altLang="en-US">
              <a:latin typeface="Calibri" panose="020F0502020204030204" pitchFamily="34"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a:extLst>
              <a:ext uri="{FF2B5EF4-FFF2-40B4-BE49-F238E27FC236}">
                <a16:creationId xmlns:a16="http://schemas.microsoft.com/office/drawing/2014/main" id="{C4BB1278-694A-E869-DD79-6AE9137825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7747" name="Notes Placeholder 2">
            <a:extLst>
              <a:ext uri="{FF2B5EF4-FFF2-40B4-BE49-F238E27FC236}">
                <a16:creationId xmlns:a16="http://schemas.microsoft.com/office/drawing/2014/main" id="{FF996D63-1F61-1D30-5C34-BAB3D95C48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7748" name="Slide Number Placeholder 3">
            <a:extLst>
              <a:ext uri="{FF2B5EF4-FFF2-40B4-BE49-F238E27FC236}">
                <a16:creationId xmlns:a16="http://schemas.microsoft.com/office/drawing/2014/main" id="{07BDA62E-01DF-BE7A-75F7-EB44DEE222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CDB415D-B079-42CA-BD9E-96E6158ED135}" type="slidenum">
              <a:rPr lang="en-US" altLang="en-US">
                <a:latin typeface="Calibri" panose="020F0502020204030204" pitchFamily="34" charset="0"/>
              </a:rPr>
              <a:pPr/>
              <a:t>136</a:t>
            </a:fld>
            <a:endParaRPr lang="en-US" altLang="en-US">
              <a:latin typeface="Calibri" panose="020F0502020204030204" pitchFamily="34" charset="0"/>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Slide Image Placeholder 1">
            <a:extLst>
              <a:ext uri="{FF2B5EF4-FFF2-40B4-BE49-F238E27FC236}">
                <a16:creationId xmlns:a16="http://schemas.microsoft.com/office/drawing/2014/main" id="{51DEB2FC-40BF-8915-BC6B-09AE04C8B9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9795" name="Notes Placeholder 2">
            <a:extLst>
              <a:ext uri="{FF2B5EF4-FFF2-40B4-BE49-F238E27FC236}">
                <a16:creationId xmlns:a16="http://schemas.microsoft.com/office/drawing/2014/main" id="{E6B8DF2E-7EFB-631A-D23E-BB5780E93F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9796" name="Slide Number Placeholder 3">
            <a:extLst>
              <a:ext uri="{FF2B5EF4-FFF2-40B4-BE49-F238E27FC236}">
                <a16:creationId xmlns:a16="http://schemas.microsoft.com/office/drawing/2014/main" id="{E9F2155F-A72B-2384-6C07-E4715CC713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D81A34E-B6E5-44A5-B5EC-6FB5CC6C0DB2}" type="slidenum">
              <a:rPr lang="en-US" altLang="en-US">
                <a:latin typeface="Calibri" panose="020F0502020204030204" pitchFamily="34" charset="0"/>
              </a:rPr>
              <a:pPr/>
              <a:t>137</a:t>
            </a:fld>
            <a:endParaRPr lang="en-US" altLang="en-US">
              <a:latin typeface="Calibri" panose="020F0502020204030204" pitchFamily="34"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Slide Image Placeholder 1">
            <a:extLst>
              <a:ext uri="{FF2B5EF4-FFF2-40B4-BE49-F238E27FC236}">
                <a16:creationId xmlns:a16="http://schemas.microsoft.com/office/drawing/2014/main" id="{E1DC2EA6-5FD4-E587-DBA5-0E33CEC804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1843" name="Notes Placeholder 2">
            <a:extLst>
              <a:ext uri="{FF2B5EF4-FFF2-40B4-BE49-F238E27FC236}">
                <a16:creationId xmlns:a16="http://schemas.microsoft.com/office/drawing/2014/main" id="{B2CC79D6-A79B-334E-4194-B5EB57A283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1844" name="Slide Number Placeholder 3">
            <a:extLst>
              <a:ext uri="{FF2B5EF4-FFF2-40B4-BE49-F238E27FC236}">
                <a16:creationId xmlns:a16="http://schemas.microsoft.com/office/drawing/2014/main" id="{65396777-9446-D763-1576-8D12B29371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AF7EFB1-1ECB-4C94-998F-F92BE715CB3D}" type="slidenum">
              <a:rPr lang="en-US" altLang="en-US">
                <a:latin typeface="Calibri" panose="020F0502020204030204" pitchFamily="34" charset="0"/>
              </a:rPr>
              <a:pPr/>
              <a:t>138</a:t>
            </a:fld>
            <a:endParaRPr lang="en-US" altLang="en-US">
              <a:latin typeface="Calibri" panose="020F0502020204030204" pitchFamily="34" charset="0"/>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a:extLst>
              <a:ext uri="{FF2B5EF4-FFF2-40B4-BE49-F238E27FC236}">
                <a16:creationId xmlns:a16="http://schemas.microsoft.com/office/drawing/2014/main" id="{4466F666-910E-28A9-4891-384C59005A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3891" name="Notes Placeholder 2">
            <a:extLst>
              <a:ext uri="{FF2B5EF4-FFF2-40B4-BE49-F238E27FC236}">
                <a16:creationId xmlns:a16="http://schemas.microsoft.com/office/drawing/2014/main" id="{874A8DC6-ADF0-AAF1-CFAC-AD781764D7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3892" name="Slide Number Placeholder 3">
            <a:extLst>
              <a:ext uri="{FF2B5EF4-FFF2-40B4-BE49-F238E27FC236}">
                <a16:creationId xmlns:a16="http://schemas.microsoft.com/office/drawing/2014/main" id="{08FB184A-8287-2499-10BE-82F69AD649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8E47E0F-7FEE-4769-B06F-A4674F1B638B}" type="slidenum">
              <a:rPr lang="en-US" altLang="en-US">
                <a:latin typeface="Calibri" panose="020F0502020204030204" pitchFamily="34" charset="0"/>
              </a:rPr>
              <a:pPr/>
              <a:t>139</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527D9989-0CF7-DB3F-C614-9CB3191282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FC4290C8-8A44-3FA9-3D1E-69CA396E88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There are, however, 3 main design references that have either stood the test of time, like the manuals on slow sand filtration produced by the World Health Organization and the International Research Center for Community Water Supply and Sanitation or that are commonly referenced by State regulatory agencies, such as the Ten States Standards.</a:t>
            </a:r>
          </a:p>
        </p:txBody>
      </p:sp>
      <p:sp>
        <p:nvSpPr>
          <p:cNvPr id="37892" name="Slide Number Placeholder 3">
            <a:extLst>
              <a:ext uri="{FF2B5EF4-FFF2-40B4-BE49-F238E27FC236}">
                <a16:creationId xmlns:a16="http://schemas.microsoft.com/office/drawing/2014/main" id="{A95493B1-30FA-4124-8099-0A83B52710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4EA97F2-5CF7-428D-BC87-8EDA05DC81AD}" type="slidenum">
              <a:rPr lang="en-US" altLang="en-US">
                <a:latin typeface="Calibri" panose="020F0502020204030204" pitchFamily="34" charset="0"/>
              </a:rPr>
              <a:pPr/>
              <a:t>14</a:t>
            </a:fld>
            <a:endParaRPr lang="en-US" altLang="en-US">
              <a:latin typeface="Calibri" panose="020F0502020204030204" pitchFamily="34" charset="0"/>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a:extLst>
              <a:ext uri="{FF2B5EF4-FFF2-40B4-BE49-F238E27FC236}">
                <a16:creationId xmlns:a16="http://schemas.microsoft.com/office/drawing/2014/main" id="{921339F3-101B-7623-8A0C-B481DE7D30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39" name="Notes Placeholder 2">
            <a:extLst>
              <a:ext uri="{FF2B5EF4-FFF2-40B4-BE49-F238E27FC236}">
                <a16:creationId xmlns:a16="http://schemas.microsoft.com/office/drawing/2014/main" id="{E595839B-4FD2-A90C-682E-87503B2259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5940" name="Slide Number Placeholder 3">
            <a:extLst>
              <a:ext uri="{FF2B5EF4-FFF2-40B4-BE49-F238E27FC236}">
                <a16:creationId xmlns:a16="http://schemas.microsoft.com/office/drawing/2014/main" id="{C5872548-70B3-0FC8-D8A7-989B07B613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AE8971E9-F433-4791-8148-1F53CDAD370E}" type="slidenum">
              <a:rPr lang="en-US" altLang="en-US">
                <a:latin typeface="Calibri" panose="020F0502020204030204" pitchFamily="34" charset="0"/>
              </a:rPr>
              <a:pPr/>
              <a:t>140</a:t>
            </a:fld>
            <a:endParaRPr lang="en-US" altLang="en-US">
              <a:latin typeface="Calibri" panose="020F0502020204030204" pitchFamily="34"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Slide Image Placeholder 1">
            <a:extLst>
              <a:ext uri="{FF2B5EF4-FFF2-40B4-BE49-F238E27FC236}">
                <a16:creationId xmlns:a16="http://schemas.microsoft.com/office/drawing/2014/main" id="{70D88569-FC2E-8F3F-3AD2-87693C6893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987" name="Notes Placeholder 2">
            <a:extLst>
              <a:ext uri="{FF2B5EF4-FFF2-40B4-BE49-F238E27FC236}">
                <a16:creationId xmlns:a16="http://schemas.microsoft.com/office/drawing/2014/main" id="{2144E93F-B42D-816F-68C4-93ED21FF3A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988" name="Slide Number Placeholder 3">
            <a:extLst>
              <a:ext uri="{FF2B5EF4-FFF2-40B4-BE49-F238E27FC236}">
                <a16:creationId xmlns:a16="http://schemas.microsoft.com/office/drawing/2014/main" id="{04D6D2FA-68F8-3D49-CA2C-77B3D9E200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4CD5BB9-25A6-4592-8215-2905961364DF}" type="slidenum">
              <a:rPr lang="en-US" altLang="en-US">
                <a:latin typeface="Calibri" panose="020F0502020204030204" pitchFamily="34" charset="0"/>
              </a:rPr>
              <a:pPr/>
              <a:t>141</a:t>
            </a:fld>
            <a:endParaRPr lang="en-US" altLang="en-US">
              <a:latin typeface="Calibri" panose="020F0502020204030204" pitchFamily="34"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Slide Image Placeholder 1">
            <a:extLst>
              <a:ext uri="{FF2B5EF4-FFF2-40B4-BE49-F238E27FC236}">
                <a16:creationId xmlns:a16="http://schemas.microsoft.com/office/drawing/2014/main" id="{C85AA584-EE2E-0EBE-F3C5-99F7AD5B00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0035" name="Notes Placeholder 2">
            <a:extLst>
              <a:ext uri="{FF2B5EF4-FFF2-40B4-BE49-F238E27FC236}">
                <a16:creationId xmlns:a16="http://schemas.microsoft.com/office/drawing/2014/main" id="{5F334555-1D66-523E-3404-422E37B7B3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0036" name="Slide Number Placeholder 3">
            <a:extLst>
              <a:ext uri="{FF2B5EF4-FFF2-40B4-BE49-F238E27FC236}">
                <a16:creationId xmlns:a16="http://schemas.microsoft.com/office/drawing/2014/main" id="{B689FBEB-E4D2-58E5-D870-CCB8DB5BAD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F277CC7-6CA4-45A7-BE30-A2EA747FFEE1}" type="slidenum">
              <a:rPr lang="en-US" altLang="en-US">
                <a:latin typeface="Calibri" panose="020F0502020204030204" pitchFamily="34" charset="0"/>
              </a:rPr>
              <a:pPr/>
              <a:t>142</a:t>
            </a:fld>
            <a:endParaRPr lang="en-US" altLang="en-US">
              <a:latin typeface="Calibri" panose="020F0502020204030204" pitchFamily="34"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lide Image Placeholder 1">
            <a:extLst>
              <a:ext uri="{FF2B5EF4-FFF2-40B4-BE49-F238E27FC236}">
                <a16:creationId xmlns:a16="http://schemas.microsoft.com/office/drawing/2014/main" id="{13E42C4F-24B3-0EBC-5C0A-45DF6FF8D7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2083" name="Notes Placeholder 2">
            <a:extLst>
              <a:ext uri="{FF2B5EF4-FFF2-40B4-BE49-F238E27FC236}">
                <a16:creationId xmlns:a16="http://schemas.microsoft.com/office/drawing/2014/main" id="{6CDAF777-EDF8-AC2B-EFC0-11F58CE08D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2084" name="Slide Number Placeholder 3">
            <a:extLst>
              <a:ext uri="{FF2B5EF4-FFF2-40B4-BE49-F238E27FC236}">
                <a16:creationId xmlns:a16="http://schemas.microsoft.com/office/drawing/2014/main" id="{4B837EEB-4350-0E62-427E-81AE6D6F64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8B9B5E4-B4B3-48D4-BBCA-3F9F23C9F509}" type="slidenum">
              <a:rPr lang="en-US" altLang="en-US">
                <a:latin typeface="Calibri" panose="020F0502020204030204" pitchFamily="34" charset="0"/>
              </a:rPr>
              <a:pPr/>
              <a:t>143</a:t>
            </a:fld>
            <a:endParaRPr lang="en-US" altLang="en-US">
              <a:latin typeface="Calibri" panose="020F0502020204030204" pitchFamily="34"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Slide Image Placeholder 1">
            <a:extLst>
              <a:ext uri="{FF2B5EF4-FFF2-40B4-BE49-F238E27FC236}">
                <a16:creationId xmlns:a16="http://schemas.microsoft.com/office/drawing/2014/main" id="{53E10CB7-D8A0-AF74-EDB8-4F984A05B2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4131" name="Notes Placeholder 2">
            <a:extLst>
              <a:ext uri="{FF2B5EF4-FFF2-40B4-BE49-F238E27FC236}">
                <a16:creationId xmlns:a16="http://schemas.microsoft.com/office/drawing/2014/main" id="{33AB1F73-94E1-5FB0-9237-41A562F795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04132" name="Slide Number Placeholder 3">
            <a:extLst>
              <a:ext uri="{FF2B5EF4-FFF2-40B4-BE49-F238E27FC236}">
                <a16:creationId xmlns:a16="http://schemas.microsoft.com/office/drawing/2014/main" id="{E4E0DBCE-CE3E-CBDB-CBD6-FC4A9673C8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124C97A-D537-4EF0-BAED-79D85AB0F8A3}" type="slidenum">
              <a:rPr lang="en-US" altLang="en-US">
                <a:latin typeface="Calibri" panose="020F0502020204030204" pitchFamily="34" charset="0"/>
              </a:rPr>
              <a:pPr/>
              <a:t>144</a:t>
            </a:fld>
            <a:endParaRPr lang="en-US" altLang="en-US">
              <a:latin typeface="Calibri" panose="020F0502020204030204" pitchFamily="34"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Slide Image Placeholder 1">
            <a:extLst>
              <a:ext uri="{FF2B5EF4-FFF2-40B4-BE49-F238E27FC236}">
                <a16:creationId xmlns:a16="http://schemas.microsoft.com/office/drawing/2014/main" id="{CFDAD87E-D0DC-E120-BCAE-CEF2C48EF9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6179" name="Notes Placeholder 2">
            <a:extLst>
              <a:ext uri="{FF2B5EF4-FFF2-40B4-BE49-F238E27FC236}">
                <a16:creationId xmlns:a16="http://schemas.microsoft.com/office/drawing/2014/main" id="{83375DFC-D12E-3CC0-53CF-0EA5FB2B18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06180" name="Slide Number Placeholder 3">
            <a:extLst>
              <a:ext uri="{FF2B5EF4-FFF2-40B4-BE49-F238E27FC236}">
                <a16:creationId xmlns:a16="http://schemas.microsoft.com/office/drawing/2014/main" id="{CE142F43-511D-3CA8-ECC6-7D196C1BB8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BF711F7-3902-45FD-AD3E-F7D91BFBD311}" type="slidenum">
              <a:rPr lang="en-US" altLang="en-US">
                <a:latin typeface="Calibri" panose="020F0502020204030204" pitchFamily="34" charset="0"/>
              </a:rPr>
              <a:pPr/>
              <a:t>145</a:t>
            </a:fld>
            <a:endParaRPr lang="en-US" altLang="en-US">
              <a:latin typeface="Calibri" panose="020F0502020204030204" pitchFamily="34"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Slide Image Placeholder 1">
            <a:extLst>
              <a:ext uri="{FF2B5EF4-FFF2-40B4-BE49-F238E27FC236}">
                <a16:creationId xmlns:a16="http://schemas.microsoft.com/office/drawing/2014/main" id="{0175623C-CFAA-C00F-C9A4-D4C603435F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8227" name="Notes Placeholder 2">
            <a:extLst>
              <a:ext uri="{FF2B5EF4-FFF2-40B4-BE49-F238E27FC236}">
                <a16:creationId xmlns:a16="http://schemas.microsoft.com/office/drawing/2014/main" id="{469E0FEC-6D95-8E0D-3F40-06B9FF3FB6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telescoping valve serves the same function as an effluent weir.  Water can either flow over the V-notch weir into or out of the slip pipe.</a:t>
            </a:r>
          </a:p>
        </p:txBody>
      </p:sp>
      <p:sp>
        <p:nvSpPr>
          <p:cNvPr id="308228" name="Slide Number Placeholder 3">
            <a:extLst>
              <a:ext uri="{FF2B5EF4-FFF2-40B4-BE49-F238E27FC236}">
                <a16:creationId xmlns:a16="http://schemas.microsoft.com/office/drawing/2014/main" id="{6819D519-8D60-2C63-1AB2-16F0D4CDFE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6BA1BE1-97B7-48E5-8FE6-B9F9948B4E7E}" type="slidenum">
              <a:rPr lang="en-US" altLang="en-US">
                <a:latin typeface="Calibri" panose="020F0502020204030204" pitchFamily="34" charset="0"/>
              </a:rPr>
              <a:pPr/>
              <a:t>146</a:t>
            </a:fld>
            <a:endParaRPr lang="en-US" altLang="en-US">
              <a:latin typeface="Calibri" panose="020F0502020204030204" pitchFamily="34"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Slide Image Placeholder 1">
            <a:extLst>
              <a:ext uri="{FF2B5EF4-FFF2-40B4-BE49-F238E27FC236}">
                <a16:creationId xmlns:a16="http://schemas.microsoft.com/office/drawing/2014/main" id="{9DE4AFD3-BE9E-C6A8-52CD-FBB84603F6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0275" name="Notes Placeholder 2">
            <a:extLst>
              <a:ext uri="{FF2B5EF4-FFF2-40B4-BE49-F238E27FC236}">
                <a16:creationId xmlns:a16="http://schemas.microsoft.com/office/drawing/2014/main" id="{3D3084FA-B1B3-DE32-828E-1A9ED928BC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Here is an example of a telescoping valve installed for the City of Cannon Beach, Oregon.</a:t>
            </a:r>
          </a:p>
        </p:txBody>
      </p:sp>
      <p:sp>
        <p:nvSpPr>
          <p:cNvPr id="310276" name="Slide Number Placeholder 3">
            <a:extLst>
              <a:ext uri="{FF2B5EF4-FFF2-40B4-BE49-F238E27FC236}">
                <a16:creationId xmlns:a16="http://schemas.microsoft.com/office/drawing/2014/main" id="{F6D84BA9-B168-9EAA-0358-5B22E7197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5A960C51-8232-447D-9BF8-DC8BCFF41A82}" type="slidenum">
              <a:rPr lang="en-US" altLang="en-US">
                <a:latin typeface="Calibri" panose="020F0502020204030204" pitchFamily="34" charset="0"/>
              </a:rPr>
              <a:pPr/>
              <a:t>147</a:t>
            </a:fld>
            <a:endParaRPr lang="en-US" altLang="en-US">
              <a:latin typeface="Calibri" panose="020F0502020204030204" pitchFamily="34" charset="0"/>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Slide Image Placeholder 1">
            <a:extLst>
              <a:ext uri="{FF2B5EF4-FFF2-40B4-BE49-F238E27FC236}">
                <a16:creationId xmlns:a16="http://schemas.microsoft.com/office/drawing/2014/main" id="{EA9B07D5-07E9-2DD6-40A7-DF0BADA05A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2323" name="Notes Placeholder 2">
            <a:extLst>
              <a:ext uri="{FF2B5EF4-FFF2-40B4-BE49-F238E27FC236}">
                <a16:creationId xmlns:a16="http://schemas.microsoft.com/office/drawing/2014/main" id="{60AE8F8A-F487-1018-9259-07DC6CBC2A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These photos show the interior of the basin outlet control structure with the two filter effluent pipes and the single telescoping valve outlet pipe.  A visible site tube allows operators to see and measure the position of the telescoping valve.  For Cannon Beach, filtered water flows into the telescoping valve slip pipe and out to the clearwell.</a:t>
            </a:r>
          </a:p>
        </p:txBody>
      </p:sp>
      <p:sp>
        <p:nvSpPr>
          <p:cNvPr id="312324" name="Slide Number Placeholder 3">
            <a:extLst>
              <a:ext uri="{FF2B5EF4-FFF2-40B4-BE49-F238E27FC236}">
                <a16:creationId xmlns:a16="http://schemas.microsoft.com/office/drawing/2014/main" id="{58E49728-7BB2-F5B9-AAAC-A102D73F04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6493291-7EB6-4845-BD12-D515FA480390}" type="slidenum">
              <a:rPr lang="en-US" altLang="en-US">
                <a:latin typeface="Calibri" panose="020F0502020204030204" pitchFamily="34" charset="0"/>
              </a:rPr>
              <a:pPr/>
              <a:t>148</a:t>
            </a:fld>
            <a:endParaRPr lang="en-US" altLang="en-US">
              <a:latin typeface="Calibri" panose="020F0502020204030204" pitchFamily="34" charset="0"/>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Slide Image Placeholder 1">
            <a:extLst>
              <a:ext uri="{FF2B5EF4-FFF2-40B4-BE49-F238E27FC236}">
                <a16:creationId xmlns:a16="http://schemas.microsoft.com/office/drawing/2014/main" id="{4A1A4FC8-DF17-8251-9446-4A0FD81BEE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4371" name="Notes Placeholder 2">
            <a:extLst>
              <a:ext uri="{FF2B5EF4-FFF2-40B4-BE49-F238E27FC236}">
                <a16:creationId xmlns:a16="http://schemas.microsoft.com/office/drawing/2014/main" id="{C3945269-14D3-066D-CC2D-7CDE34D2D2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For the City of Sumpter, water flows from the filter underdrain up through the telescoping valve slip pipe and into the control structure.</a:t>
            </a:r>
          </a:p>
        </p:txBody>
      </p:sp>
      <p:sp>
        <p:nvSpPr>
          <p:cNvPr id="314372" name="Slide Number Placeholder 3">
            <a:extLst>
              <a:ext uri="{FF2B5EF4-FFF2-40B4-BE49-F238E27FC236}">
                <a16:creationId xmlns:a16="http://schemas.microsoft.com/office/drawing/2014/main" id="{5E3E154C-D887-67A9-C681-977427F586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AA9A053-A6FB-49FB-9967-2782DA5EF2C6}" type="slidenum">
              <a:rPr lang="en-US" altLang="en-US">
                <a:latin typeface="Calibri" panose="020F0502020204030204" pitchFamily="34" charset="0"/>
              </a:rPr>
              <a:pPr/>
              <a:t>149</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A8F8E266-19F3-DB51-E555-441A77A04F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A8664134-18FD-2994-E1B8-C67FD44138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DC4CE9BE-E2B8-8843-30D0-88438C1148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0FE38DA-1357-4AEE-9928-AF6972BFEA6A}" type="slidenum">
              <a:rPr lang="en-US" altLang="en-US">
                <a:latin typeface="Calibri" panose="020F0502020204030204" pitchFamily="34" charset="0"/>
              </a:rPr>
              <a:pPr/>
              <a:t>15</a:t>
            </a:fld>
            <a:endParaRPr lang="en-US" altLang="en-US">
              <a:latin typeface="Calibri" panose="020F0502020204030204" pitchFamily="34" charset="0"/>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Slide Image Placeholder 1">
            <a:extLst>
              <a:ext uri="{FF2B5EF4-FFF2-40B4-BE49-F238E27FC236}">
                <a16:creationId xmlns:a16="http://schemas.microsoft.com/office/drawing/2014/main" id="{A523E85A-DD32-0756-9DD0-95D4398025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6419" name="Notes Placeholder 2">
            <a:extLst>
              <a:ext uri="{FF2B5EF4-FFF2-40B4-BE49-F238E27FC236}">
                <a16:creationId xmlns:a16="http://schemas.microsoft.com/office/drawing/2014/main" id="{B625F973-9F1D-6725-96E0-A3C1DD1025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These are examples of floating effluent weirs.</a:t>
            </a:r>
          </a:p>
        </p:txBody>
      </p:sp>
      <p:sp>
        <p:nvSpPr>
          <p:cNvPr id="316420" name="Slide Number Placeholder 3">
            <a:extLst>
              <a:ext uri="{FF2B5EF4-FFF2-40B4-BE49-F238E27FC236}">
                <a16:creationId xmlns:a16="http://schemas.microsoft.com/office/drawing/2014/main" id="{7B84307E-CA21-A266-FE83-193D585385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9C8F315-280D-42CC-BC8D-50DE990D70F2}" type="slidenum">
              <a:rPr lang="en-US" altLang="en-US">
                <a:latin typeface="Calibri" panose="020F0502020204030204" pitchFamily="34" charset="0"/>
              </a:rPr>
              <a:pPr/>
              <a:t>150</a:t>
            </a:fld>
            <a:endParaRPr lang="en-US" altLang="en-US">
              <a:latin typeface="Calibri" panose="020F0502020204030204" pitchFamily="34"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Slide Image Placeholder 1">
            <a:extLst>
              <a:ext uri="{FF2B5EF4-FFF2-40B4-BE49-F238E27FC236}">
                <a16:creationId xmlns:a16="http://schemas.microsoft.com/office/drawing/2014/main" id="{DBF64C1B-F64E-E0BD-6284-DF361709FE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8467" name="Notes Placeholder 2">
            <a:extLst>
              <a:ext uri="{FF2B5EF4-FFF2-40B4-BE49-F238E27FC236}">
                <a16:creationId xmlns:a16="http://schemas.microsoft.com/office/drawing/2014/main" id="{5182F1CF-4E72-89C1-361E-FA3FAFBA39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18468" name="Slide Number Placeholder 3">
            <a:extLst>
              <a:ext uri="{FF2B5EF4-FFF2-40B4-BE49-F238E27FC236}">
                <a16:creationId xmlns:a16="http://schemas.microsoft.com/office/drawing/2014/main" id="{6C8D2123-6853-3C91-FDC8-9E923B7D444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9E4FB38-9123-4580-977B-8687237DD63C}" type="slidenum">
              <a:rPr lang="en-US" altLang="en-US">
                <a:latin typeface="Calibri" panose="020F0502020204030204" pitchFamily="34" charset="0"/>
              </a:rPr>
              <a:pPr/>
              <a:t>151</a:t>
            </a:fld>
            <a:endParaRPr lang="en-US" altLang="en-US">
              <a:latin typeface="Calibri" panose="020F0502020204030204" pitchFamily="34"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Slide Image Placeholder 1">
            <a:extLst>
              <a:ext uri="{FF2B5EF4-FFF2-40B4-BE49-F238E27FC236}">
                <a16:creationId xmlns:a16="http://schemas.microsoft.com/office/drawing/2014/main" id="{2B4D8E3B-8523-D210-3EC0-3B00221F6C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0515" name="Notes Placeholder 2">
            <a:extLst>
              <a:ext uri="{FF2B5EF4-FFF2-40B4-BE49-F238E27FC236}">
                <a16:creationId xmlns:a16="http://schemas.microsoft.com/office/drawing/2014/main" id="{3095C13C-2CF9-DD67-F993-70D2D50DCA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20516" name="Slide Number Placeholder 3">
            <a:extLst>
              <a:ext uri="{FF2B5EF4-FFF2-40B4-BE49-F238E27FC236}">
                <a16:creationId xmlns:a16="http://schemas.microsoft.com/office/drawing/2014/main" id="{FA7B1A72-1663-9635-1E47-F870C240A6C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25023BD-5C90-41F2-9410-6BF1965D406B}" type="slidenum">
              <a:rPr lang="en-US" altLang="en-US">
                <a:latin typeface="Calibri" panose="020F0502020204030204" pitchFamily="34" charset="0"/>
              </a:rPr>
              <a:pPr/>
              <a:t>152</a:t>
            </a:fld>
            <a:endParaRPr lang="en-US" altLang="en-US">
              <a:latin typeface="Calibri" panose="020F0502020204030204" pitchFamily="34"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Slide Image Placeholder 1">
            <a:extLst>
              <a:ext uri="{FF2B5EF4-FFF2-40B4-BE49-F238E27FC236}">
                <a16:creationId xmlns:a16="http://schemas.microsoft.com/office/drawing/2014/main" id="{C9065D57-5A02-D205-C72C-0C7485E56C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2563" name="Notes Placeholder 2">
            <a:extLst>
              <a:ext uri="{FF2B5EF4-FFF2-40B4-BE49-F238E27FC236}">
                <a16:creationId xmlns:a16="http://schemas.microsoft.com/office/drawing/2014/main" id="{9A6E02A9-D1A1-5E18-B359-3534063A79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22564" name="Slide Number Placeholder 3">
            <a:extLst>
              <a:ext uri="{FF2B5EF4-FFF2-40B4-BE49-F238E27FC236}">
                <a16:creationId xmlns:a16="http://schemas.microsoft.com/office/drawing/2014/main" id="{4EBB5DAB-BFF1-97FB-4C53-0A1BDB8C5E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914454D-E439-485D-BCDE-2CCBCC21F284}" type="slidenum">
              <a:rPr lang="en-US" altLang="en-US">
                <a:latin typeface="Calibri" panose="020F0502020204030204" pitchFamily="34" charset="0"/>
              </a:rPr>
              <a:pPr/>
              <a:t>153</a:t>
            </a:fld>
            <a:endParaRPr lang="en-US" altLang="en-US">
              <a:latin typeface="Calibri" panose="020F0502020204030204" pitchFamily="34"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Image Placeholder 1">
            <a:extLst>
              <a:ext uri="{FF2B5EF4-FFF2-40B4-BE49-F238E27FC236}">
                <a16:creationId xmlns:a16="http://schemas.microsoft.com/office/drawing/2014/main" id="{60C18528-0965-99EC-0D56-0FCFBD9B86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4611" name="Notes Placeholder 2">
            <a:extLst>
              <a:ext uri="{FF2B5EF4-FFF2-40B4-BE49-F238E27FC236}">
                <a16:creationId xmlns:a16="http://schemas.microsoft.com/office/drawing/2014/main" id="{079AD1AD-5157-B563-FBC8-9D9675FF51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Facilities needed if designing for harrowing are shown here.  Note the additional piping and controls to allow cross-flow of raw water, which is used to flush debris out of the filter bed during harrowing through a waste collection system,  as well as up-flow of filtered, but unchlorinated water, to prevent debris from being driven deeper into the sand bed during harrowing.</a:t>
            </a:r>
          </a:p>
        </p:txBody>
      </p:sp>
      <p:sp>
        <p:nvSpPr>
          <p:cNvPr id="324612" name="Slide Number Placeholder 3">
            <a:extLst>
              <a:ext uri="{FF2B5EF4-FFF2-40B4-BE49-F238E27FC236}">
                <a16:creationId xmlns:a16="http://schemas.microsoft.com/office/drawing/2014/main" id="{FEB3C364-78AE-F476-82FD-43E37B775E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2D4723C-9D9E-4D3E-8807-700C2662F40D}" type="slidenum">
              <a:rPr lang="en-US" altLang="en-US">
                <a:latin typeface="Calibri" panose="020F0502020204030204" pitchFamily="34" charset="0"/>
              </a:rPr>
              <a:pPr/>
              <a:t>154</a:t>
            </a:fld>
            <a:endParaRPr lang="en-US" altLang="en-US">
              <a:latin typeface="Calibri" panose="020F0502020204030204" pitchFamily="34"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Image Placeholder 1">
            <a:extLst>
              <a:ext uri="{FF2B5EF4-FFF2-40B4-BE49-F238E27FC236}">
                <a16:creationId xmlns:a16="http://schemas.microsoft.com/office/drawing/2014/main" id="{E00FD0F4-B185-EE9A-CE47-CB21E93A5D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6659" name="Notes Placeholder 2">
            <a:extLst>
              <a:ext uri="{FF2B5EF4-FFF2-40B4-BE49-F238E27FC236}">
                <a16:creationId xmlns:a16="http://schemas.microsoft.com/office/drawing/2014/main" id="{CC84D4EC-3440-9F24-A12E-1C9B82B39C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Wet harrowing is a common method of cleaning small filters.  This is often accomplished with just a stiff-tined garden rake.  With the water level lowered to about 6” above the sand, the top 2-3 inches of sand is agitated.  The material suspended by the raking action is then decanted from the top of the filter through a harrowing valve and waste piping.  A slow backflush using filtered (but unchlorinated water) helps keep the suspended material from being driven down into the filter.</a:t>
            </a:r>
          </a:p>
        </p:txBody>
      </p:sp>
      <p:sp>
        <p:nvSpPr>
          <p:cNvPr id="326660" name="Slide Number Placeholder 3">
            <a:extLst>
              <a:ext uri="{FF2B5EF4-FFF2-40B4-BE49-F238E27FC236}">
                <a16:creationId xmlns:a16="http://schemas.microsoft.com/office/drawing/2014/main" id="{738FD9F4-C473-4B74-BAC7-031A7EF6B1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A5DB76CE-4CED-4DD5-97EA-DBE51109BA0E}" type="slidenum">
              <a:rPr lang="en-US" altLang="en-US">
                <a:latin typeface="Calibri" panose="020F0502020204030204" pitchFamily="34" charset="0"/>
              </a:rPr>
              <a:pPr/>
              <a:t>155</a:t>
            </a:fld>
            <a:endParaRPr lang="en-US" altLang="en-US">
              <a:latin typeface="Calibri" panose="020F0502020204030204" pitchFamily="34"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Image Placeholder 1">
            <a:extLst>
              <a:ext uri="{FF2B5EF4-FFF2-40B4-BE49-F238E27FC236}">
                <a16:creationId xmlns:a16="http://schemas.microsoft.com/office/drawing/2014/main" id="{81665BCA-D0E1-2798-C0E0-D5EF8E8337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8707" name="Notes Placeholder 2">
            <a:extLst>
              <a:ext uri="{FF2B5EF4-FFF2-40B4-BE49-F238E27FC236}">
                <a16:creationId xmlns:a16="http://schemas.microsoft.com/office/drawing/2014/main" id="{4997CE3D-5DC0-ABF7-CDB2-B01C6D6C97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shows the location of the inlet float control valve as well as the harrowing waste line on the inside of the filter.  [This photo is also from Camp Yamhill in Yamhill County, Oregon.]</a:t>
            </a:r>
          </a:p>
        </p:txBody>
      </p:sp>
      <p:sp>
        <p:nvSpPr>
          <p:cNvPr id="328708" name="Slide Number Placeholder 3">
            <a:extLst>
              <a:ext uri="{FF2B5EF4-FFF2-40B4-BE49-F238E27FC236}">
                <a16:creationId xmlns:a16="http://schemas.microsoft.com/office/drawing/2014/main" id="{3C7B502B-1CFE-52CB-0371-AB8AC6126D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88CC7A2-D41F-4445-B82A-42EEB201834B}" type="slidenum">
              <a:rPr lang="en-US" altLang="en-US">
                <a:latin typeface="Calibri" panose="020F0502020204030204" pitchFamily="34" charset="0"/>
              </a:rPr>
              <a:pPr/>
              <a:t>156</a:t>
            </a:fld>
            <a:endParaRPr lang="en-US" altLang="en-US">
              <a:latin typeface="Calibri" panose="020F0502020204030204" pitchFamily="34"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Image Placeholder 1">
            <a:extLst>
              <a:ext uri="{FF2B5EF4-FFF2-40B4-BE49-F238E27FC236}">
                <a16:creationId xmlns:a16="http://schemas.microsoft.com/office/drawing/2014/main" id="{6CF39BB6-88F9-198F-C18D-9501EAD872A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0755" name="Notes Placeholder 2">
            <a:extLst>
              <a:ext uri="{FF2B5EF4-FFF2-40B4-BE49-F238E27FC236}">
                <a16:creationId xmlns:a16="http://schemas.microsoft.com/office/drawing/2014/main" id="{D6FD36EB-7A78-882A-91DF-EDCBB62EDF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0756" name="Slide Number Placeholder 3">
            <a:extLst>
              <a:ext uri="{FF2B5EF4-FFF2-40B4-BE49-F238E27FC236}">
                <a16:creationId xmlns:a16="http://schemas.microsoft.com/office/drawing/2014/main" id="{2AD7A6D7-B3A6-C7E1-4FEE-192A92E0D2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843B7F4-869D-452E-8EE5-C7C02B80071D}" type="slidenum">
              <a:rPr lang="en-US" altLang="en-US">
                <a:latin typeface="Calibri" panose="020F0502020204030204" pitchFamily="34" charset="0"/>
              </a:rPr>
              <a:pPr/>
              <a:t>157</a:t>
            </a:fld>
            <a:endParaRPr lang="en-US" altLang="en-US">
              <a:latin typeface="Calibri" panose="020F0502020204030204" pitchFamily="34"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Image Placeholder 1">
            <a:extLst>
              <a:ext uri="{FF2B5EF4-FFF2-40B4-BE49-F238E27FC236}">
                <a16:creationId xmlns:a16="http://schemas.microsoft.com/office/drawing/2014/main" id="{F19AB75C-4D98-CD11-A15F-A2AECDF692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2803" name="Notes Placeholder 2">
            <a:extLst>
              <a:ext uri="{FF2B5EF4-FFF2-40B4-BE49-F238E27FC236}">
                <a16:creationId xmlns:a16="http://schemas.microsoft.com/office/drawing/2014/main" id="{9C242C64-AEBC-3738-CE35-0A447BDAD2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Challenging source waters may require additional treatment.  For example, roughing filters may be used prior to slow sand filtration to combat high turbidity, calcite contactors may be used after filtration to increase pH with corrosive waters, and ozone prior to filtration may be needed to address DBP precursors.  These processes may all be piloted if needed.</a:t>
            </a:r>
          </a:p>
        </p:txBody>
      </p:sp>
      <p:sp>
        <p:nvSpPr>
          <p:cNvPr id="332804" name="Slide Number Placeholder 3">
            <a:extLst>
              <a:ext uri="{FF2B5EF4-FFF2-40B4-BE49-F238E27FC236}">
                <a16:creationId xmlns:a16="http://schemas.microsoft.com/office/drawing/2014/main" id="{7B366916-850D-4785-E53F-A36E16B12F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C86EE28-479A-4DDE-ABF8-0BE15075884B}" type="slidenum">
              <a:rPr lang="en-US" altLang="en-US">
                <a:latin typeface="Calibri" panose="020F0502020204030204" pitchFamily="34" charset="0"/>
              </a:rPr>
              <a:pPr/>
              <a:t>158</a:t>
            </a:fld>
            <a:endParaRPr lang="en-US" altLang="en-US">
              <a:latin typeface="Calibri" panose="020F0502020204030204" pitchFamily="34"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Image Placeholder 1">
            <a:extLst>
              <a:ext uri="{FF2B5EF4-FFF2-40B4-BE49-F238E27FC236}">
                <a16:creationId xmlns:a16="http://schemas.microsoft.com/office/drawing/2014/main" id="{3F711EAA-F16F-7543-95E6-2A3713FA90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4851" name="Notes Placeholder 2">
            <a:extLst>
              <a:ext uri="{FF2B5EF4-FFF2-40B4-BE49-F238E27FC236}">
                <a16:creationId xmlns:a16="http://schemas.microsoft.com/office/drawing/2014/main" id="{646C90A4-7A3C-AE8F-A271-CC575377EC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Pilot testing may reveal that roughing filters are needed.  Changes to water quality over time also may dictate the need for roughing filters at a future date.  Pre-planning ensures this flexibility.</a:t>
            </a:r>
          </a:p>
        </p:txBody>
      </p:sp>
      <p:sp>
        <p:nvSpPr>
          <p:cNvPr id="334852" name="Slide Number Placeholder 3">
            <a:extLst>
              <a:ext uri="{FF2B5EF4-FFF2-40B4-BE49-F238E27FC236}">
                <a16:creationId xmlns:a16="http://schemas.microsoft.com/office/drawing/2014/main" id="{B415E00C-98EE-481E-B7A0-42E4D1FF04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534895E-48CE-4829-921A-D9D518BC5A7D}" type="slidenum">
              <a:rPr lang="en-US" altLang="en-US">
                <a:latin typeface="Calibri" panose="020F0502020204030204" pitchFamily="34" charset="0"/>
              </a:rPr>
              <a:pPr/>
              <a:t>159</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D0FFFE9-1462-D42F-FEAA-14D78F69DA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FB54621-3414-0FB9-97C8-7D22CCF3FF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a:extLst>
              <a:ext uri="{FF2B5EF4-FFF2-40B4-BE49-F238E27FC236}">
                <a16:creationId xmlns:a16="http://schemas.microsoft.com/office/drawing/2014/main" id="{B0214C06-8F15-6BA1-9CBF-C66709034C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DA99D1A-A09C-4AEA-9AC3-FB1F2E799BF7}" type="slidenum">
              <a:rPr lang="en-US" altLang="en-US">
                <a:latin typeface="Calibri" panose="020F0502020204030204" pitchFamily="34" charset="0"/>
              </a:rPr>
              <a:pPr/>
              <a:t>16</a:t>
            </a:fld>
            <a:endParaRPr lang="en-US" altLang="en-US">
              <a:latin typeface="Calibri" panose="020F0502020204030204" pitchFamily="34"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Image Placeholder 1">
            <a:extLst>
              <a:ext uri="{FF2B5EF4-FFF2-40B4-BE49-F238E27FC236}">
                <a16:creationId xmlns:a16="http://schemas.microsoft.com/office/drawing/2014/main" id="{6A37C186-E159-EA12-CB92-FA744B42A3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6899" name="Notes Placeholder 2">
            <a:extLst>
              <a:ext uri="{FF2B5EF4-FFF2-40B4-BE49-F238E27FC236}">
                <a16:creationId xmlns:a16="http://schemas.microsoft.com/office/drawing/2014/main" id="{D5E17FE4-42B9-88AA-C22D-C0F39166A6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Roughing filters can be 90% effective in removing particles larger than 10 microns and 72% effective at removing particles in the 2-5 micron size range.  This diagram shows the basic elements of a roughing filter, with the gradual gradation of larger and larger size media.</a:t>
            </a:r>
          </a:p>
        </p:txBody>
      </p:sp>
      <p:sp>
        <p:nvSpPr>
          <p:cNvPr id="336900" name="Slide Number Placeholder 3">
            <a:extLst>
              <a:ext uri="{FF2B5EF4-FFF2-40B4-BE49-F238E27FC236}">
                <a16:creationId xmlns:a16="http://schemas.microsoft.com/office/drawing/2014/main" id="{577DB2D7-DC57-4099-1279-035A1D7D55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0CED22F9-0BF7-4DBF-AA2E-7DD28BB01886}" type="slidenum">
              <a:rPr lang="en-US" altLang="en-US">
                <a:latin typeface="Calibri" panose="020F0502020204030204" pitchFamily="34" charset="0"/>
              </a:rPr>
              <a:pPr/>
              <a:t>160</a:t>
            </a:fld>
            <a:endParaRPr lang="en-US" altLang="en-US">
              <a:latin typeface="Calibri" panose="020F0502020204030204" pitchFamily="34"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lide Image Placeholder 1">
            <a:extLst>
              <a:ext uri="{FF2B5EF4-FFF2-40B4-BE49-F238E27FC236}">
                <a16:creationId xmlns:a16="http://schemas.microsoft.com/office/drawing/2014/main" id="{EFE7E6E2-15B9-263D-6CCB-35CC98209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8947" name="Notes Placeholder 2">
            <a:extLst>
              <a:ext uri="{FF2B5EF4-FFF2-40B4-BE49-F238E27FC236}">
                <a16:creationId xmlns:a16="http://schemas.microsoft.com/office/drawing/2014/main" id="{4D07751A-1EC9-F0EF-1A76-D78B73555E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Roughing filters can be upflow, downflow, or horizontal in configuration with filtration rates of 0.12 – 0.62 gpm/ft</a:t>
            </a:r>
            <a:r>
              <a:rPr lang="en-US" altLang="en-US" baseline="30000"/>
              <a:t>2</a:t>
            </a:r>
            <a:r>
              <a:rPr lang="en-US" altLang="en-US"/>
              <a:t>.  They are cleaned by flushing at high hydraulic rates, sometimes generated by the rapid opening and closing of inlet and outlet valves.</a:t>
            </a:r>
          </a:p>
        </p:txBody>
      </p:sp>
      <p:sp>
        <p:nvSpPr>
          <p:cNvPr id="338948" name="Slide Number Placeholder 3">
            <a:extLst>
              <a:ext uri="{FF2B5EF4-FFF2-40B4-BE49-F238E27FC236}">
                <a16:creationId xmlns:a16="http://schemas.microsoft.com/office/drawing/2014/main" id="{804973BD-43BB-4AB5-0909-79380EF9B8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12A812A-ECB0-4D50-AAC8-94E941F98208}" type="slidenum">
              <a:rPr lang="en-US" altLang="en-US">
                <a:latin typeface="Calibri" panose="020F0502020204030204" pitchFamily="34" charset="0"/>
              </a:rPr>
              <a:pPr/>
              <a:t>161</a:t>
            </a:fld>
            <a:endParaRPr lang="en-US" altLang="en-US">
              <a:latin typeface="Calibri" panose="020F0502020204030204" pitchFamily="34" charset="0"/>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Slide Image Placeholder 1">
            <a:extLst>
              <a:ext uri="{FF2B5EF4-FFF2-40B4-BE49-F238E27FC236}">
                <a16:creationId xmlns:a16="http://schemas.microsoft.com/office/drawing/2014/main" id="{A063B6D4-053C-D6B7-E241-911598F04D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0995" name="Notes Placeholder 2">
            <a:extLst>
              <a:ext uri="{FF2B5EF4-FFF2-40B4-BE49-F238E27FC236}">
                <a16:creationId xmlns:a16="http://schemas.microsoft.com/office/drawing/2014/main" id="{416CE4C2-8AAC-A449-D025-6B618E709B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40996" name="Slide Number Placeholder 3">
            <a:extLst>
              <a:ext uri="{FF2B5EF4-FFF2-40B4-BE49-F238E27FC236}">
                <a16:creationId xmlns:a16="http://schemas.microsoft.com/office/drawing/2014/main" id="{D20F1AF1-E77E-DB47-E79A-D31C5A23CB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E5D390C-A590-4807-872E-71BB78B639B2}" type="slidenum">
              <a:rPr lang="en-US" altLang="en-US">
                <a:latin typeface="Calibri" panose="020F0502020204030204" pitchFamily="34" charset="0"/>
              </a:rPr>
              <a:pPr/>
              <a:t>162</a:t>
            </a:fld>
            <a:endParaRPr lang="en-US" altLang="en-US">
              <a:latin typeface="Calibri" panose="020F0502020204030204" pitchFamily="34"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Image Placeholder 1">
            <a:extLst>
              <a:ext uri="{FF2B5EF4-FFF2-40B4-BE49-F238E27FC236}">
                <a16:creationId xmlns:a16="http://schemas.microsoft.com/office/drawing/2014/main" id="{3AAB31D2-41FF-B781-28D6-BD2BF37875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3043" name="Notes Placeholder 2">
            <a:extLst>
              <a:ext uri="{FF2B5EF4-FFF2-40B4-BE49-F238E27FC236}">
                <a16:creationId xmlns:a16="http://schemas.microsoft.com/office/drawing/2014/main" id="{8A8D759D-FFCF-5190-9521-DD83B3A2D2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Calcite contactors like this limestone contactor can help increase the pH in corrosive waters.</a:t>
            </a:r>
          </a:p>
        </p:txBody>
      </p:sp>
      <p:sp>
        <p:nvSpPr>
          <p:cNvPr id="343044" name="Slide Number Placeholder 3">
            <a:extLst>
              <a:ext uri="{FF2B5EF4-FFF2-40B4-BE49-F238E27FC236}">
                <a16:creationId xmlns:a16="http://schemas.microsoft.com/office/drawing/2014/main" id="{C7A4A153-3A6E-2156-BEE5-4DB2F6A3AA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8122BB3-F668-4027-804C-0CA138D2E0FE}" type="slidenum">
              <a:rPr lang="en-US" altLang="en-US">
                <a:latin typeface="Calibri" panose="020F0502020204030204" pitchFamily="34" charset="0"/>
              </a:rPr>
              <a:pPr/>
              <a:t>163</a:t>
            </a:fld>
            <a:endParaRPr lang="en-US" altLang="en-US">
              <a:latin typeface="Calibri" panose="020F0502020204030204" pitchFamily="34"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Image Placeholder 1">
            <a:extLst>
              <a:ext uri="{FF2B5EF4-FFF2-40B4-BE49-F238E27FC236}">
                <a16:creationId xmlns:a16="http://schemas.microsoft.com/office/drawing/2014/main" id="{249DFA25-86F0-DD04-EC97-FB2FD000D3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5091" name="Notes Placeholder 2">
            <a:extLst>
              <a:ext uri="{FF2B5EF4-FFF2-40B4-BE49-F238E27FC236}">
                <a16:creationId xmlns:a16="http://schemas.microsoft.com/office/drawing/2014/main" id="{5B0200AA-0DC6-C993-0C52-47974CD18B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 commonly used in conjunction with slow sand filters in the Northwest is the use of ozone.  Ozone is an effective means of addressing DBP pre-cursors as well as high iron and manganese.  The use of ozone may lead to shorter filter runs and, hence, more frequent filter cleaning.</a:t>
            </a:r>
          </a:p>
        </p:txBody>
      </p:sp>
      <p:sp>
        <p:nvSpPr>
          <p:cNvPr id="345092" name="Slide Number Placeholder 3">
            <a:extLst>
              <a:ext uri="{FF2B5EF4-FFF2-40B4-BE49-F238E27FC236}">
                <a16:creationId xmlns:a16="http://schemas.microsoft.com/office/drawing/2014/main" id="{85974CD5-9DFB-F87E-2633-0152776E9D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82E6706-8339-4F3F-B9AD-977592AC5DB7}" type="slidenum">
              <a:rPr lang="en-US" altLang="en-US">
                <a:latin typeface="Calibri" panose="020F0502020204030204" pitchFamily="34" charset="0"/>
              </a:rPr>
              <a:pPr/>
              <a:t>164</a:t>
            </a:fld>
            <a:endParaRPr lang="en-US" altLang="en-US">
              <a:latin typeface="Calibri" panose="020F0502020204030204" pitchFamily="34" charset="0"/>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Image Placeholder 1">
            <a:extLst>
              <a:ext uri="{FF2B5EF4-FFF2-40B4-BE49-F238E27FC236}">
                <a16:creationId xmlns:a16="http://schemas.microsoft.com/office/drawing/2014/main" id="{46146FCD-C11F-34AD-42C2-BD8DB67D45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Notes Placeholder 2">
            <a:extLst>
              <a:ext uri="{FF2B5EF4-FFF2-40B4-BE49-F238E27FC236}">
                <a16:creationId xmlns:a16="http://schemas.microsoft.com/office/drawing/2014/main" id="{1BEB5B77-1520-1F46-3275-9E9F6D7C29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Also not commonly used in conjunction with slow sand filters in the Northwest is the use of GAC.</a:t>
            </a:r>
          </a:p>
        </p:txBody>
      </p:sp>
      <p:sp>
        <p:nvSpPr>
          <p:cNvPr id="347140" name="Slide Number Placeholder 3">
            <a:extLst>
              <a:ext uri="{FF2B5EF4-FFF2-40B4-BE49-F238E27FC236}">
                <a16:creationId xmlns:a16="http://schemas.microsoft.com/office/drawing/2014/main" id="{3C19827D-C894-ED37-1056-35343D15B7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1DA1105-49EE-4AB1-BE65-7B4F8DFED034}" type="slidenum">
              <a:rPr lang="en-US" altLang="en-US">
                <a:latin typeface="Calibri" panose="020F0502020204030204" pitchFamily="34" charset="0"/>
              </a:rPr>
              <a:pPr/>
              <a:t>165</a:t>
            </a:fld>
            <a:endParaRPr lang="en-US" altLang="en-US">
              <a:latin typeface="Calibri" panose="020F0502020204030204" pitchFamily="34" charset="0"/>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Image Placeholder 1">
            <a:extLst>
              <a:ext uri="{FF2B5EF4-FFF2-40B4-BE49-F238E27FC236}">
                <a16:creationId xmlns:a16="http://schemas.microsoft.com/office/drawing/2014/main" id="{6ED48AAC-653F-70D4-D1F6-EF861CE813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9187" name="Notes Placeholder 2">
            <a:extLst>
              <a:ext uri="{FF2B5EF4-FFF2-40B4-BE49-F238E27FC236}">
                <a16:creationId xmlns:a16="http://schemas.microsoft.com/office/drawing/2014/main" id="{8A1E7B8E-D975-95AE-5A0F-65E78C555F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Although not common, nonwoven synthetic fabrics may be used to assist with cleaning while minimizing sand removal.  It does this by trapping macro particulate matter in the mat rather than the sand, which means that you do not have to scrape the sand to restore headloss.</a:t>
            </a:r>
          </a:p>
        </p:txBody>
      </p:sp>
      <p:sp>
        <p:nvSpPr>
          <p:cNvPr id="349188" name="Slide Number Placeholder 3">
            <a:extLst>
              <a:ext uri="{FF2B5EF4-FFF2-40B4-BE49-F238E27FC236}">
                <a16:creationId xmlns:a16="http://schemas.microsoft.com/office/drawing/2014/main" id="{965C12E2-F76C-6288-CDEE-4AB5DA7C61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EB21C30-B80E-4B06-BE27-EEE9206C1C2C}" type="slidenum">
              <a:rPr lang="en-US" altLang="en-US">
                <a:latin typeface="Calibri" panose="020F0502020204030204" pitchFamily="34" charset="0"/>
              </a:rPr>
              <a:pPr/>
              <a:t>166</a:t>
            </a:fld>
            <a:endParaRPr lang="en-US" altLang="en-US">
              <a:latin typeface="Calibri" panose="020F0502020204030204" pitchFamily="34" charset="0"/>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Image Placeholder 1">
            <a:extLst>
              <a:ext uri="{FF2B5EF4-FFF2-40B4-BE49-F238E27FC236}">
                <a16:creationId xmlns:a16="http://schemas.microsoft.com/office/drawing/2014/main" id="{F6847F6D-2557-5C2C-CBAD-6F943F903A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1235" name="Notes Placeholder 2">
            <a:extLst>
              <a:ext uri="{FF2B5EF4-FFF2-40B4-BE49-F238E27FC236}">
                <a16:creationId xmlns:a16="http://schemas.microsoft.com/office/drawing/2014/main" id="{81418298-4009-7A49-1D35-555C7F6310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Pilot testing may reveal that aeration is needed.  Changes to water quality over time also may dictate the need for aeration at a future date.  Pre-planning ensures this flexibility.</a:t>
            </a:r>
          </a:p>
        </p:txBody>
      </p:sp>
      <p:sp>
        <p:nvSpPr>
          <p:cNvPr id="351236" name="Slide Number Placeholder 3">
            <a:extLst>
              <a:ext uri="{FF2B5EF4-FFF2-40B4-BE49-F238E27FC236}">
                <a16:creationId xmlns:a16="http://schemas.microsoft.com/office/drawing/2014/main" id="{AD62A1FA-27F3-30D4-1FA6-C74494BEEE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0D999E7-7539-46E8-9AB8-E026015D9BDC}" type="slidenum">
              <a:rPr lang="en-US" altLang="en-US">
                <a:latin typeface="Calibri" panose="020F0502020204030204" pitchFamily="34" charset="0"/>
              </a:rPr>
              <a:pPr/>
              <a:t>167</a:t>
            </a:fld>
            <a:endParaRPr lang="en-US" altLang="en-US">
              <a:latin typeface="Calibri" panose="020F0502020204030204" pitchFamily="34" charset="0"/>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Slide Image Placeholder 1">
            <a:extLst>
              <a:ext uri="{FF2B5EF4-FFF2-40B4-BE49-F238E27FC236}">
                <a16:creationId xmlns:a16="http://schemas.microsoft.com/office/drawing/2014/main" id="{64E4954B-8256-5CE6-560F-65D779237E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3283" name="Notes Placeholder 2">
            <a:extLst>
              <a:ext uri="{FF2B5EF4-FFF2-40B4-BE49-F238E27FC236}">
                <a16:creationId xmlns:a16="http://schemas.microsoft.com/office/drawing/2014/main" id="{E1B0D914-607C-4B8B-749F-0F679E5C6E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It is important to account for monitoring requirements as part of the design process.  This ensures that sample taps and flow monitoring is adequate to support operations.</a:t>
            </a:r>
          </a:p>
        </p:txBody>
      </p:sp>
      <p:sp>
        <p:nvSpPr>
          <p:cNvPr id="353284" name="Slide Number Placeholder 3">
            <a:extLst>
              <a:ext uri="{FF2B5EF4-FFF2-40B4-BE49-F238E27FC236}">
                <a16:creationId xmlns:a16="http://schemas.microsoft.com/office/drawing/2014/main" id="{A6BC5295-0FA2-27D6-DA20-EC5559D69E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8012EBC-82A9-47FC-B034-91AB68967332}" type="slidenum">
              <a:rPr lang="en-US" altLang="en-US">
                <a:latin typeface="Calibri" panose="020F0502020204030204" pitchFamily="34" charset="0"/>
              </a:rPr>
              <a:pPr/>
              <a:t>168</a:t>
            </a:fld>
            <a:endParaRPr lang="en-US" altLang="en-US">
              <a:latin typeface="Calibri" panose="020F0502020204030204" pitchFamily="34" charset="0"/>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Image Placeholder 1">
            <a:extLst>
              <a:ext uri="{FF2B5EF4-FFF2-40B4-BE49-F238E27FC236}">
                <a16:creationId xmlns:a16="http://schemas.microsoft.com/office/drawing/2014/main" id="{450BB108-9E61-7CF3-CF7C-5125D7E98F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5331" name="Notes Placeholder 2">
            <a:extLst>
              <a:ext uri="{FF2B5EF4-FFF2-40B4-BE49-F238E27FC236}">
                <a16:creationId xmlns:a16="http://schemas.microsoft.com/office/drawing/2014/main" id="{B1D9AE95-2D83-3A7E-78BE-CA791325B8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5332" name="Slide Number Placeholder 3">
            <a:extLst>
              <a:ext uri="{FF2B5EF4-FFF2-40B4-BE49-F238E27FC236}">
                <a16:creationId xmlns:a16="http://schemas.microsoft.com/office/drawing/2014/main" id="{40132A02-49BC-C74A-3F18-AC11034E1E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00E5927-7B93-4A07-A241-E84284558161}" type="slidenum">
              <a:rPr lang="en-US" altLang="en-US">
                <a:latin typeface="Calibri" panose="020F0502020204030204" pitchFamily="34" charset="0"/>
              </a:rPr>
              <a:pPr/>
              <a:t>169</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51ED4B4-A5ED-0AF3-9D94-34F26C435E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235DA81D-2121-5E27-E0B7-C305FA743F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a:extLst>
              <a:ext uri="{FF2B5EF4-FFF2-40B4-BE49-F238E27FC236}">
                <a16:creationId xmlns:a16="http://schemas.microsoft.com/office/drawing/2014/main" id="{7CD61C3B-8173-65D3-B588-F0EC2FEA50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FD37621-D1B6-4003-A3A8-CA92B122F78E}" type="slidenum">
              <a:rPr lang="en-US" altLang="en-US">
                <a:latin typeface="Calibri" panose="020F0502020204030204" pitchFamily="34" charset="0"/>
              </a:rPr>
              <a:pPr/>
              <a:t>17</a:t>
            </a:fld>
            <a:endParaRPr lang="en-US" altLang="en-US">
              <a:latin typeface="Calibri" panose="020F0502020204030204" pitchFamily="34"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Slide Image Placeholder 1">
            <a:extLst>
              <a:ext uri="{FF2B5EF4-FFF2-40B4-BE49-F238E27FC236}">
                <a16:creationId xmlns:a16="http://schemas.microsoft.com/office/drawing/2014/main" id="{5B1A7E53-61E5-288F-8E33-675E571D5F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7379" name="Notes Placeholder 2">
            <a:extLst>
              <a:ext uri="{FF2B5EF4-FFF2-40B4-BE49-F238E27FC236}">
                <a16:creationId xmlns:a16="http://schemas.microsoft.com/office/drawing/2014/main" id="{87D6C504-D662-6916-F97F-614C3C23ED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7380" name="Slide Number Placeholder 3">
            <a:extLst>
              <a:ext uri="{FF2B5EF4-FFF2-40B4-BE49-F238E27FC236}">
                <a16:creationId xmlns:a16="http://schemas.microsoft.com/office/drawing/2014/main" id="{60854B49-C854-07A9-36F4-CEFB51166C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0C37625-8CFD-48B5-89B0-5EE7344FC4B6}" type="slidenum">
              <a:rPr lang="en-US" altLang="en-US">
                <a:latin typeface="Calibri" panose="020F0502020204030204" pitchFamily="34" charset="0"/>
              </a:rPr>
              <a:pPr/>
              <a:t>170</a:t>
            </a:fld>
            <a:endParaRPr lang="en-US" altLang="en-US">
              <a:latin typeface="Calibri" panose="020F0502020204030204" pitchFamily="34" charset="0"/>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lide Image Placeholder 1">
            <a:extLst>
              <a:ext uri="{FF2B5EF4-FFF2-40B4-BE49-F238E27FC236}">
                <a16:creationId xmlns:a16="http://schemas.microsoft.com/office/drawing/2014/main" id="{4F2B9830-69AE-56CF-CA1E-75570F4E6F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9427" name="Notes Placeholder 2">
            <a:extLst>
              <a:ext uri="{FF2B5EF4-FFF2-40B4-BE49-F238E27FC236}">
                <a16:creationId xmlns:a16="http://schemas.microsoft.com/office/drawing/2014/main" id="{198F264B-A430-52EA-470D-50E8C5CF6F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Design should include development of an Operation and Maintenance Manual.  Some of the tasks that should be included are shown here.  More about this will be discussed later as we get into operations.</a:t>
            </a:r>
          </a:p>
        </p:txBody>
      </p:sp>
      <p:sp>
        <p:nvSpPr>
          <p:cNvPr id="359428" name="Slide Number Placeholder 3">
            <a:extLst>
              <a:ext uri="{FF2B5EF4-FFF2-40B4-BE49-F238E27FC236}">
                <a16:creationId xmlns:a16="http://schemas.microsoft.com/office/drawing/2014/main" id="{A4339101-08EA-B27B-9B20-1E9C687CD3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0D5C3A93-08F4-4F55-BF72-A3F0080FD712}" type="slidenum">
              <a:rPr lang="en-US" altLang="en-US">
                <a:latin typeface="Calibri" panose="020F0502020204030204" pitchFamily="34" charset="0"/>
              </a:rPr>
              <a:pPr/>
              <a:t>171</a:t>
            </a:fld>
            <a:endParaRPr lang="en-US" altLang="en-US">
              <a:latin typeface="Calibri" panose="020F0502020204030204" pitchFamily="34"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Image Placeholder 1">
            <a:extLst>
              <a:ext uri="{FF2B5EF4-FFF2-40B4-BE49-F238E27FC236}">
                <a16:creationId xmlns:a16="http://schemas.microsoft.com/office/drawing/2014/main" id="{8779F75D-D05F-F363-4D07-214064CE79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1475" name="Notes Placeholder 2">
            <a:extLst>
              <a:ext uri="{FF2B5EF4-FFF2-40B4-BE49-F238E27FC236}">
                <a16:creationId xmlns:a16="http://schemas.microsoft.com/office/drawing/2014/main" id="{0BA51C8D-08DA-9878-915C-8B7AE05B00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Again, the key references are shown here.</a:t>
            </a:r>
          </a:p>
        </p:txBody>
      </p:sp>
      <p:sp>
        <p:nvSpPr>
          <p:cNvPr id="361476" name="Slide Number Placeholder 3">
            <a:extLst>
              <a:ext uri="{FF2B5EF4-FFF2-40B4-BE49-F238E27FC236}">
                <a16:creationId xmlns:a16="http://schemas.microsoft.com/office/drawing/2014/main" id="{F8BF82C5-E42B-E5E1-FD26-527AA5E851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1681D22-1EBA-457C-BED7-A62C08148635}" type="slidenum">
              <a:rPr lang="en-US" altLang="en-US">
                <a:latin typeface="Calibri" panose="020F0502020204030204" pitchFamily="34" charset="0"/>
              </a:rPr>
              <a:pPr/>
              <a:t>172</a:t>
            </a:fld>
            <a:endParaRPr lang="en-US" altLang="en-US">
              <a:latin typeface="Calibri" panose="020F0502020204030204" pitchFamily="34" charset="0"/>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a:extLst>
              <a:ext uri="{FF2B5EF4-FFF2-40B4-BE49-F238E27FC236}">
                <a16:creationId xmlns:a16="http://schemas.microsoft.com/office/drawing/2014/main" id="{B68325BA-ACC4-202C-BF79-C4ADD4C9F7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3523" name="Notes Placeholder 2">
            <a:extLst>
              <a:ext uri="{FF2B5EF4-FFF2-40B4-BE49-F238E27FC236}">
                <a16:creationId xmlns:a16="http://schemas.microsoft.com/office/drawing/2014/main" id="{0540166D-F6EC-FB81-1AF1-68A4718D80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“Manual of Design for Slow Sand Filtration”  covers design in great detail.</a:t>
            </a:r>
          </a:p>
        </p:txBody>
      </p:sp>
      <p:sp>
        <p:nvSpPr>
          <p:cNvPr id="363524" name="Slide Number Placeholder 3">
            <a:extLst>
              <a:ext uri="{FF2B5EF4-FFF2-40B4-BE49-F238E27FC236}">
                <a16:creationId xmlns:a16="http://schemas.microsoft.com/office/drawing/2014/main" id="{9EE389A8-D407-6042-E41D-63B7952DA9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3E27B14-DB4D-499F-BD2D-4B9E35E5310B}" type="slidenum">
              <a:rPr lang="en-US" altLang="en-US">
                <a:latin typeface="Calibri" panose="020F0502020204030204" pitchFamily="34" charset="0"/>
              </a:rPr>
              <a:pPr/>
              <a:t>173</a:t>
            </a:fld>
            <a:endParaRPr lang="en-US" altLang="en-US">
              <a:latin typeface="Calibri" panose="020F0502020204030204" pitchFamily="34" charset="0"/>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a:extLst>
              <a:ext uri="{FF2B5EF4-FFF2-40B4-BE49-F238E27FC236}">
                <a16:creationId xmlns:a16="http://schemas.microsoft.com/office/drawing/2014/main" id="{39483135-08B6-6327-F964-5803C206F8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5571" name="Notes Placeholder 2">
            <a:extLst>
              <a:ext uri="{FF2B5EF4-FFF2-40B4-BE49-F238E27FC236}">
                <a16:creationId xmlns:a16="http://schemas.microsoft.com/office/drawing/2014/main" id="{652741E1-37E1-9F45-2CDC-4D8B802987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Here is a more recent publication, which covers design as well.</a:t>
            </a:r>
          </a:p>
        </p:txBody>
      </p:sp>
      <p:sp>
        <p:nvSpPr>
          <p:cNvPr id="365572" name="Slide Number Placeholder 3">
            <a:extLst>
              <a:ext uri="{FF2B5EF4-FFF2-40B4-BE49-F238E27FC236}">
                <a16:creationId xmlns:a16="http://schemas.microsoft.com/office/drawing/2014/main" id="{3D8CE068-040F-B283-A319-99189E864D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3D8CF8F-828B-4ECE-BB71-20371F4B9971}" type="slidenum">
              <a:rPr lang="en-US" altLang="en-US">
                <a:latin typeface="Calibri" panose="020F0502020204030204" pitchFamily="34" charset="0"/>
              </a:rPr>
              <a:pPr/>
              <a:t>174</a:t>
            </a:fld>
            <a:endParaRPr lang="en-US" altLang="en-US">
              <a:latin typeface="Calibri" panose="020F0502020204030204" pitchFamily="34" charset="0"/>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Slide Image Placeholder 1">
            <a:extLst>
              <a:ext uri="{FF2B5EF4-FFF2-40B4-BE49-F238E27FC236}">
                <a16:creationId xmlns:a16="http://schemas.microsoft.com/office/drawing/2014/main" id="{6979B432-D4E7-BB2B-DDB7-9E6962CEA3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7619" name="Notes Placeholder 2">
            <a:extLst>
              <a:ext uri="{FF2B5EF4-FFF2-40B4-BE49-F238E27FC236}">
                <a16:creationId xmlns:a16="http://schemas.microsoft.com/office/drawing/2014/main" id="{1FD6E77A-4296-FD27-9785-5E4BB42137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7620" name="Slide Number Placeholder 3">
            <a:extLst>
              <a:ext uri="{FF2B5EF4-FFF2-40B4-BE49-F238E27FC236}">
                <a16:creationId xmlns:a16="http://schemas.microsoft.com/office/drawing/2014/main" id="{62E10674-003A-3AC3-16B1-7E2A1812B2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BB95113-44E4-46FA-A18A-E1E0E07DB70F}" type="slidenum">
              <a:rPr lang="en-US" altLang="en-US">
                <a:latin typeface="Calibri" panose="020F0502020204030204" pitchFamily="34" charset="0"/>
              </a:rPr>
              <a:pPr/>
              <a:t>175</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1E73950C-99F3-E85D-C28C-AA2E87F95E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96852485-CA49-B884-0169-B179C7EF32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Since the Ten States Standards were developed with the participation of many state agencies, are widely recognized, and lay out fairly concise specifications for slow sand filters, I will use this reference to discuss a little about each specification.</a:t>
            </a:r>
          </a:p>
        </p:txBody>
      </p:sp>
      <p:sp>
        <p:nvSpPr>
          <p:cNvPr id="46084" name="Slide Number Placeholder 3">
            <a:extLst>
              <a:ext uri="{FF2B5EF4-FFF2-40B4-BE49-F238E27FC236}">
                <a16:creationId xmlns:a16="http://schemas.microsoft.com/office/drawing/2014/main" id="{50AC2281-CA42-C074-0F4F-3E8418B553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F9E5E45-255F-45C0-9F32-44B1D40E05EE}" type="slidenum">
              <a:rPr lang="en-US" altLang="en-US">
                <a:latin typeface="Calibri" panose="020F0502020204030204" pitchFamily="34" charset="0"/>
              </a:rPr>
              <a:pPr/>
              <a:t>18</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D6BCC60-CD77-6242-18E2-3CF2266930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3BE53725-BFDB-EFD4-39A3-C67160C8C1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2F66D247-97A1-9F0A-B9A6-62366CD0C9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6ED570E-51CB-45DE-BC61-637FD9E72B1F}" type="slidenum">
              <a:rPr lang="en-US" altLang="en-US">
                <a:latin typeface="Calibri" panose="020F0502020204030204" pitchFamily="34" charset="0"/>
              </a:rPr>
              <a:pPr/>
              <a:t>19</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430A46CC-C2E1-EB1E-D453-138C08E7A8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6B08165F-5DB5-37BE-DE09-B9A2E0216E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 schematic from the 1974 World Health Organization (WHO) “Slow Sand Filtration” design manual (Huisman &amp; Wood, 1974. pg 18).</a:t>
            </a:r>
          </a:p>
        </p:txBody>
      </p:sp>
      <p:sp>
        <p:nvSpPr>
          <p:cNvPr id="13316" name="Slide Number Placeholder 3">
            <a:extLst>
              <a:ext uri="{FF2B5EF4-FFF2-40B4-BE49-F238E27FC236}">
                <a16:creationId xmlns:a16="http://schemas.microsoft.com/office/drawing/2014/main" id="{88AC852A-C7FC-7ECC-3B17-0DB074084C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42400A7-D966-4F8D-A8E4-E8A30C170264}" type="slidenum">
              <a:rPr lang="en-US" altLang="en-US">
                <a:latin typeface="Calibri" panose="020F0502020204030204" pitchFamily="34" charset="0"/>
              </a:rPr>
              <a:pPr/>
              <a:t>2</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37380AB0-0BB3-CBFD-C1E6-682DAE1557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3A6C2DD1-1094-4008-42BE-EE3BAA38B8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pilot study of at least a year should be conducted to determine the suitability of slow sand filtration for the available source water and required system demands.  Pilot testing can also uncover unanticipated O&amp;M issues.</a:t>
            </a:r>
          </a:p>
        </p:txBody>
      </p:sp>
      <p:sp>
        <p:nvSpPr>
          <p:cNvPr id="50180" name="Slide Number Placeholder 3">
            <a:extLst>
              <a:ext uri="{FF2B5EF4-FFF2-40B4-BE49-F238E27FC236}">
                <a16:creationId xmlns:a16="http://schemas.microsoft.com/office/drawing/2014/main" id="{12C54D28-5704-7C71-8335-6694EF4A50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620596F7-969F-4DB9-853D-91BB50D9B75C}" type="slidenum">
              <a:rPr lang="en-US" altLang="en-US">
                <a:latin typeface="Calibri" panose="020F0502020204030204" pitchFamily="34" charset="0"/>
              </a:rPr>
              <a:pPr/>
              <a:t>20</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A0B73E8-A93A-C1B4-9B59-2BB5CC36B7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CF274DE1-DCC2-F94B-1328-ADF9D5C7C2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Pilot tests can be small scale like the one on the left with a 12-inch diameter column or large scale like the 4 pilot columns on the right.  The one on the left was used to pilot media used in Alsea, Oregon.  The pilot study used by Walla Walla Washington in 2010 was used to evaluate media from 3 different sources in 3 of the columns.  A 4</a:t>
            </a:r>
            <a:r>
              <a:rPr lang="en-US" altLang="en-US" baseline="30000"/>
              <a:t>th</a:t>
            </a:r>
            <a:r>
              <a:rPr lang="en-US" altLang="en-US"/>
              <a:t> column was used to evaluate the effects of a roughing filter.</a:t>
            </a:r>
          </a:p>
        </p:txBody>
      </p:sp>
      <p:sp>
        <p:nvSpPr>
          <p:cNvPr id="52228" name="Slide Number Placeholder 3">
            <a:extLst>
              <a:ext uri="{FF2B5EF4-FFF2-40B4-BE49-F238E27FC236}">
                <a16:creationId xmlns:a16="http://schemas.microsoft.com/office/drawing/2014/main" id="{8D1A01C9-8850-6CD7-D902-93341CA89C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5305AE4B-684A-4366-A4B9-1150078C48B3}" type="slidenum">
              <a:rPr lang="en-US" altLang="en-US">
                <a:latin typeface="Calibri" panose="020F0502020204030204" pitchFamily="34" charset="0"/>
              </a:rPr>
              <a:pPr/>
              <a:t>21</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A153CB94-A704-86AB-C4A5-81E60E9D02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B4FF790E-A860-C64E-A1B8-C9CD2819D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Pilot testing  yields information on what raw water characteristics may adversely impact performance and operation such as algae, cold temperatures, etc..  Pilot test results can be used to evaluate different sand characteristics and determine how much filter area is needed to meet the anticipated demand.  It can also be used to estimate operation and maintenance costs associated with cleaning and re-sanding.  </a:t>
            </a:r>
          </a:p>
        </p:txBody>
      </p:sp>
      <p:sp>
        <p:nvSpPr>
          <p:cNvPr id="54276" name="Slide Number Placeholder 3">
            <a:extLst>
              <a:ext uri="{FF2B5EF4-FFF2-40B4-BE49-F238E27FC236}">
                <a16:creationId xmlns:a16="http://schemas.microsoft.com/office/drawing/2014/main" id="{9F3045B7-AB3F-78F2-696E-B98420F9F0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B191436-20BF-4CAD-AA6E-9C5FA06E44B1}" type="slidenum">
              <a:rPr lang="en-US" altLang="en-US">
                <a:latin typeface="Calibri" panose="020F0502020204030204" pitchFamily="34" charset="0"/>
              </a:rPr>
              <a:pPr/>
              <a:t>22</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AC906CDE-8417-04FD-DB52-3D2DB65C8D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BE4C9B63-BBA4-6C80-C6C8-80827D572D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So what are the features of a full scale plant that should be considered in designing pilot filters?  Most properly designed slow sand filters have the same basic design elements, with some variations.  There is a raw water inlet (#2 in the diagram) and usually some way to remove surface scum (#1) and drain the headwater for cleaning (#3).  In a mature filter, there is the schmutzdecke filter skin, filter bed, and underdrain system with some sort of effluent flow control, which is typically either a valve or moveable weir.  The underdrain system also functions to drain the filters for cleaning or resanding.  During cleaning, the filter bed should not be completely drained, but rather drained just enough to allow the bed to be walked upon or to allow machinery to safely operate during cleaning.  In this example, this level is dictated by the design of the outlet chamber (#11) and overflow weir (#8).  In other cases, this level is controlled by valves.  The water level is maintained in this example by the overflow weir indicated by #8 in the diagram.  Once cleaned, there is often the ability to slowly refill the filter bed with filtered water from another filter as shown by #5.  This allows air that gets into the filter bed during cleaning to be purged.  This “backfilling” continues until the headwater is roughly 1-ft above the filter bed, which protects the bed from scouring that can occur when top filling with raw water commences.  There should be the ability to filter to waste for at least 48 hours until ripened (#4).</a:t>
            </a:r>
          </a:p>
        </p:txBody>
      </p:sp>
      <p:sp>
        <p:nvSpPr>
          <p:cNvPr id="56324" name="Slide Number Placeholder 3">
            <a:extLst>
              <a:ext uri="{FF2B5EF4-FFF2-40B4-BE49-F238E27FC236}">
                <a16:creationId xmlns:a16="http://schemas.microsoft.com/office/drawing/2014/main" id="{1B45C0EE-2948-9EA8-6AEC-AFAC5A6EB5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4E0DA47-5186-4E5D-B613-791EDC571BFE}" type="slidenum">
              <a:rPr lang="en-US" altLang="en-US">
                <a:latin typeface="Calibri" panose="020F0502020204030204" pitchFamily="34" charset="0"/>
              </a:rPr>
              <a:pPr/>
              <a:t>23</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B987FCEB-1A53-D683-26AB-0FF0419BF3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B32BA370-39C3-5F2F-3825-09D4D287B6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schematic is an excellent way to ensure that key features of a full-scale plant are incorporated into a pilot filter.  Pilot testing schematics can be simple, but should clearly show key features that can simplify operation and improve data collection.  This is a schematic of the pilot filter used at Humbug Mountain State Park in Curry County, Oregon.</a:t>
            </a:r>
          </a:p>
        </p:txBody>
      </p:sp>
      <p:sp>
        <p:nvSpPr>
          <p:cNvPr id="58372" name="Slide Number Placeholder 3">
            <a:extLst>
              <a:ext uri="{FF2B5EF4-FFF2-40B4-BE49-F238E27FC236}">
                <a16:creationId xmlns:a16="http://schemas.microsoft.com/office/drawing/2014/main" id="{B75C95BC-0592-C83F-29ED-E07824DD19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A524777-8449-4C2E-996B-87ACB5504C4D}" type="slidenum">
              <a:rPr lang="en-US" altLang="en-US">
                <a:latin typeface="Calibri" panose="020F0502020204030204" pitchFamily="34" charset="0"/>
              </a:rPr>
              <a:pPr/>
              <a:t>24</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7AB0D678-5ACB-BB01-50B2-C835CDD385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5BF55DC2-DB56-7F22-D091-1795A35C5C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design incorporates a layer of granular activated carbon for organics removal.  This is sometimes called a “GAC sandwich”.  These plans are for a pilot filter for the City of Salem.</a:t>
            </a:r>
          </a:p>
        </p:txBody>
      </p:sp>
      <p:sp>
        <p:nvSpPr>
          <p:cNvPr id="60420" name="Slide Number Placeholder 3">
            <a:extLst>
              <a:ext uri="{FF2B5EF4-FFF2-40B4-BE49-F238E27FC236}">
                <a16:creationId xmlns:a16="http://schemas.microsoft.com/office/drawing/2014/main" id="{AD1E8825-BD22-DA41-2BE2-94DA994E56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9D9D052-2FAA-4FFD-A24D-F47534ED46CD}" type="slidenum">
              <a:rPr lang="en-US" altLang="en-US">
                <a:latin typeface="Calibri" panose="020F0502020204030204" pitchFamily="34" charset="0"/>
              </a:rPr>
              <a:pPr/>
              <a:t>25</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0ECE4DDA-84A3-0489-CB23-75CE0BD2C1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28A221A8-3791-D74D-03CC-7FB12E7367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another schematic of a pilot filter used by the City of Walla Walla in 2010-2012.</a:t>
            </a:r>
          </a:p>
        </p:txBody>
      </p:sp>
      <p:sp>
        <p:nvSpPr>
          <p:cNvPr id="62468" name="Slide Number Placeholder 3">
            <a:extLst>
              <a:ext uri="{FF2B5EF4-FFF2-40B4-BE49-F238E27FC236}">
                <a16:creationId xmlns:a16="http://schemas.microsoft.com/office/drawing/2014/main" id="{9DDFBF6E-0011-60F7-EAAC-296E58CA54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32B2559-3A2F-4594-8AD6-B2DAE320D912}" type="slidenum">
              <a:rPr lang="en-US" altLang="en-US">
                <a:latin typeface="Calibri" panose="020F0502020204030204" pitchFamily="34" charset="0"/>
              </a:rPr>
              <a:pPr/>
              <a:t>26</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F48F3B99-C59B-6542-7E41-F084C0F668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60321EB3-47E0-2E52-D8E6-94265A90A6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 section view of the filter used by the City of Walla Walla, WA.</a:t>
            </a:r>
          </a:p>
        </p:txBody>
      </p:sp>
      <p:sp>
        <p:nvSpPr>
          <p:cNvPr id="64516" name="Slide Number Placeholder 3">
            <a:extLst>
              <a:ext uri="{FF2B5EF4-FFF2-40B4-BE49-F238E27FC236}">
                <a16:creationId xmlns:a16="http://schemas.microsoft.com/office/drawing/2014/main" id="{B1F0C54C-FA1C-38EF-A6CD-A0599CA4A1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36E64FF-5409-4E9F-9EC9-5E761F6E3960}" type="slidenum">
              <a:rPr lang="en-US" altLang="en-US">
                <a:latin typeface="Calibri" panose="020F0502020204030204" pitchFamily="34" charset="0"/>
              </a:rPr>
              <a:pPr/>
              <a:t>27</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08D6AA0E-5CB7-0064-9029-CB1CCE1099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FAFA63D8-5D7F-BCE4-B520-6D0ADEB2D8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another schematic of a pilot filter.</a:t>
            </a:r>
          </a:p>
        </p:txBody>
      </p:sp>
      <p:sp>
        <p:nvSpPr>
          <p:cNvPr id="66564" name="Slide Number Placeholder 3">
            <a:extLst>
              <a:ext uri="{FF2B5EF4-FFF2-40B4-BE49-F238E27FC236}">
                <a16:creationId xmlns:a16="http://schemas.microsoft.com/office/drawing/2014/main" id="{6B2B65BE-90AE-0DC8-318F-72185664EE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1B6ED0B-2C36-469B-8664-4222B08C03FE}" type="slidenum">
              <a:rPr lang="en-US" altLang="en-US">
                <a:latin typeface="Calibri" panose="020F0502020204030204" pitchFamily="34" charset="0"/>
              </a:rPr>
              <a:pPr/>
              <a:t>28</a:t>
            </a:fld>
            <a:endParaRPr lang="en-US"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F1AB7EC8-A94D-B690-917A-1454DF0794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33E67A0C-F0AC-C792-26A7-B35AED7F56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Pilot filters can be made out of various materials, but should be made fairly durable so that they can be retained for future studies.  Pilot filters should be designed in order to accommodate the entire sand bed, support gravel and under drain system as well as the headwater that would be expected from the full scale installation.  Larger diameter filters can help mitigate short-circuiting at the sidewalls, however, a lip built into the filter below the sand bed can help compensate for smaller diameter filters.</a:t>
            </a:r>
          </a:p>
        </p:txBody>
      </p:sp>
      <p:sp>
        <p:nvSpPr>
          <p:cNvPr id="68612" name="Slide Number Placeholder 3">
            <a:extLst>
              <a:ext uri="{FF2B5EF4-FFF2-40B4-BE49-F238E27FC236}">
                <a16:creationId xmlns:a16="http://schemas.microsoft.com/office/drawing/2014/main" id="{F0166719-B5CB-62BD-4232-81739C2E42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7DC127B-AAE0-4FC2-AF50-2652284C2A38}" type="slidenum">
              <a:rPr lang="en-US" altLang="en-US">
                <a:latin typeface="Calibri" panose="020F0502020204030204" pitchFamily="34" charset="0"/>
              </a:rPr>
              <a:pPr/>
              <a:t>29</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74BD2A20-59D9-7718-5175-BDBF642901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5135993-8425-FA4A-D74B-6324646A0A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figure 18 showing more details on the filter controls.  Figure 18 is from the 1974 World Health Organization (WHO) “Slow Sand Filtration” design manual (Huisman &amp; Wood, 1974. pg 64).</a:t>
            </a:r>
          </a:p>
        </p:txBody>
      </p:sp>
      <p:sp>
        <p:nvSpPr>
          <p:cNvPr id="15364" name="Slide Number Placeholder 3">
            <a:extLst>
              <a:ext uri="{FF2B5EF4-FFF2-40B4-BE49-F238E27FC236}">
                <a16:creationId xmlns:a16="http://schemas.microsoft.com/office/drawing/2014/main" id="{68AD6B0F-C70D-87BF-B9D4-90B2888F79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61C8FF0-5295-469C-B43F-4FFF0654CDDA}" type="slidenum">
              <a:rPr lang="en-US" altLang="en-US">
                <a:latin typeface="Calibri" panose="020F0502020204030204" pitchFamily="34" charset="0"/>
              </a:rPr>
              <a:pPr/>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2A725BF8-F4C1-867B-AAF0-5010196F30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D0F7BCCF-DAC9-7275-5FA8-300CC472A6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Filter media and support gravels should be supplied, washed, and installed in a similar manner to that anticipated with the full scale installation.  This helps to determine the filter wash-out and maturation periods that more closely resembles full-scale conditions.  The pilot filter should also be covered or left uncovered like the anticipated full-scale design.</a:t>
            </a:r>
          </a:p>
        </p:txBody>
      </p:sp>
      <p:sp>
        <p:nvSpPr>
          <p:cNvPr id="70660" name="Slide Number Placeholder 3">
            <a:extLst>
              <a:ext uri="{FF2B5EF4-FFF2-40B4-BE49-F238E27FC236}">
                <a16:creationId xmlns:a16="http://schemas.microsoft.com/office/drawing/2014/main" id="{CDC7DCDD-50FE-6500-E3C2-3416AB7811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BBAC3C0-FF94-4E43-9656-D770FB2C5CAB}" type="slidenum">
              <a:rPr lang="en-US" altLang="en-US">
                <a:latin typeface="Calibri" panose="020F0502020204030204" pitchFamily="34" charset="0"/>
              </a:rPr>
              <a:pPr/>
              <a:t>30</a:t>
            </a:fld>
            <a:endParaRPr lang="en-US" altLang="en-US">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979A2146-AB55-A47A-9CA7-9EAFCAF8EF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7EC627DD-FE1B-FE05-8CDB-6B31EAF77D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pilot filter should also be covered or left uncovered like the anticipated full-scale design.  It may be advantageous to incorporate provisions for covering the pilot filter in order to study differences in filter performance or to evaluate filter covers at a later date.  This photograph of excavated media was taken in 2012 at the Camp Tillicum Retreat in Yamhill County, Oregon for a newly installed full-scale filter that was being filtered-to-waste until fully mature.</a:t>
            </a:r>
          </a:p>
        </p:txBody>
      </p:sp>
      <p:sp>
        <p:nvSpPr>
          <p:cNvPr id="72708" name="Slide Number Placeholder 3">
            <a:extLst>
              <a:ext uri="{FF2B5EF4-FFF2-40B4-BE49-F238E27FC236}">
                <a16:creationId xmlns:a16="http://schemas.microsoft.com/office/drawing/2014/main" id="{E417DDFC-9C1B-5524-0FB6-06E12ED63B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ADC5B615-8185-4F7E-A838-C1BEB4309550}" type="slidenum">
              <a:rPr lang="en-US" altLang="en-US">
                <a:latin typeface="Calibri" panose="020F0502020204030204" pitchFamily="34" charset="0"/>
              </a:rPr>
              <a:pPr/>
              <a:t>31</a:t>
            </a:fld>
            <a:endParaRPr lang="en-US" altLang="en-US">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EF8FF6A2-6692-FDE6-47BB-54F640A8C3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1D5FA324-7CAC-A536-84E1-6233F7BE6C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Here is another example of a pilot filter.  Note the sample ports at various column depths.  This is not typical, but it demonstrates how a pilot filter can be used to evaluate the removal mechanisms at work throughout the filter bed.</a:t>
            </a:r>
          </a:p>
        </p:txBody>
      </p:sp>
      <p:sp>
        <p:nvSpPr>
          <p:cNvPr id="74756" name="Slide Number Placeholder 3">
            <a:extLst>
              <a:ext uri="{FF2B5EF4-FFF2-40B4-BE49-F238E27FC236}">
                <a16:creationId xmlns:a16="http://schemas.microsoft.com/office/drawing/2014/main" id="{C2A76B27-1664-48E1-F93F-4B7044FF47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1C271688-B8F6-4CBA-A135-FE5F82490EDD}" type="slidenum">
              <a:rPr lang="en-US" altLang="en-US">
                <a:latin typeface="Calibri" panose="020F0502020204030204" pitchFamily="34" charset="0"/>
              </a:rPr>
              <a:pPr/>
              <a:t>32</a:t>
            </a:fld>
            <a:endParaRPr lang="en-US" altLang="en-US">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97B714AC-968B-A68E-9A2B-6BB830C994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21BD93A0-B600-DF16-8E11-51C5CA7B02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6804" name="Slide Number Placeholder 3">
            <a:extLst>
              <a:ext uri="{FF2B5EF4-FFF2-40B4-BE49-F238E27FC236}">
                <a16:creationId xmlns:a16="http://schemas.microsoft.com/office/drawing/2014/main" id="{D0B85384-606E-9241-05F9-1BA6E568A5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4CCAFBD-F9B5-4FC2-A78E-BC773E4CEA05}" type="slidenum">
              <a:rPr lang="en-US" altLang="en-US">
                <a:latin typeface="Calibri" panose="020F0502020204030204" pitchFamily="34" charset="0"/>
              </a:rPr>
              <a:pPr/>
              <a:t>33</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7CDC2CCF-00B2-50E4-3F53-EFDC6AEF62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3C2FBB31-789A-8D43-58C7-13F905AEBF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8852" name="Slide Number Placeholder 3">
            <a:extLst>
              <a:ext uri="{FF2B5EF4-FFF2-40B4-BE49-F238E27FC236}">
                <a16:creationId xmlns:a16="http://schemas.microsoft.com/office/drawing/2014/main" id="{6282C101-212A-9D48-68A3-1336052DCE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E9F0976-74A6-4761-9AC4-B2B8ED44F45E}" type="slidenum">
              <a:rPr lang="en-US" altLang="en-US">
                <a:latin typeface="Calibri" panose="020F0502020204030204" pitchFamily="34" charset="0"/>
              </a:rPr>
              <a:pPr/>
              <a:t>34</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72D37FDE-2E2B-DA76-5A68-BC861B7C25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BBD00C9A-2EED-9A18-0E66-999BE659B2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0900" name="Slide Number Placeholder 3">
            <a:extLst>
              <a:ext uri="{FF2B5EF4-FFF2-40B4-BE49-F238E27FC236}">
                <a16:creationId xmlns:a16="http://schemas.microsoft.com/office/drawing/2014/main" id="{02FF8470-DFD5-7655-D371-5793B27A1D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56712A0-9AB2-404D-AC71-D430283E0B48}" type="slidenum">
              <a:rPr lang="en-US" altLang="en-US">
                <a:latin typeface="Calibri" panose="020F0502020204030204" pitchFamily="34" charset="0"/>
              </a:rPr>
              <a:pPr/>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A06E102B-6CF2-3287-3E16-8A475CCAE7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5D866B57-440C-8039-E960-356D2554B6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2948" name="Slide Number Placeholder 3">
            <a:extLst>
              <a:ext uri="{FF2B5EF4-FFF2-40B4-BE49-F238E27FC236}">
                <a16:creationId xmlns:a16="http://schemas.microsoft.com/office/drawing/2014/main" id="{6178051B-DB14-92F7-3ADC-30F1B4F36D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76659A3-4D6C-48F8-A6D6-4BFEB93A104E}" type="slidenum">
              <a:rPr lang="en-US" altLang="en-US">
                <a:latin typeface="Calibri" panose="020F0502020204030204" pitchFamily="34" charset="0"/>
              </a:rPr>
              <a:pPr/>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C49977AA-5D5A-D1FF-7EDD-C4867C6CEB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27BEBDDE-434C-F6A4-C5FD-2D720C7B29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4996" name="Slide Number Placeholder 3">
            <a:extLst>
              <a:ext uri="{FF2B5EF4-FFF2-40B4-BE49-F238E27FC236}">
                <a16:creationId xmlns:a16="http://schemas.microsoft.com/office/drawing/2014/main" id="{E03D9799-51D3-503B-12D8-F4FCAEEC3A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5C081E69-085D-422E-938F-646E5D6341BE}" type="slidenum">
              <a:rPr lang="en-US" altLang="en-US">
                <a:latin typeface="Calibri" panose="020F0502020204030204" pitchFamily="34" charset="0"/>
              </a:rPr>
              <a:pPr/>
              <a:t>37</a:t>
            </a:fld>
            <a:endParaRPr lang="en-US" altLang="en-US">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0C989CE0-13E3-7EE4-01A0-14D5819D18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2E7E58AA-D58D-A038-DF80-72E98FC21E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7044" name="Slide Number Placeholder 3">
            <a:extLst>
              <a:ext uri="{FF2B5EF4-FFF2-40B4-BE49-F238E27FC236}">
                <a16:creationId xmlns:a16="http://schemas.microsoft.com/office/drawing/2014/main" id="{E3AB87BF-DD7F-69CE-D599-6A99C24B8D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6FE6C6F-BA67-4659-889E-EC15EDA76453}" type="slidenum">
              <a:rPr lang="en-US" altLang="en-US">
                <a:latin typeface="Calibri" panose="020F0502020204030204" pitchFamily="34" charset="0"/>
              </a:rPr>
              <a:pPr/>
              <a:t>38</a:t>
            </a:fld>
            <a:endParaRPr lang="en-US" altLang="en-US">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5D04DE36-368A-F637-1EE2-7F40F5CF68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A4DE4A06-DD40-A2FA-5F6D-DC873858E5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Even with the best design, there are a number of variables that can have a big impact on performance.  Raw water characteristics like turbidity, color, and colloidal content for example.  Other critical variables include sand size and uniformity, flow control and management of air binding, headloss development, sand bed depth, filtration rate and flow variability.  Allowing sufficient time to mature once a filter has been newly sanded (usually 4 – 6 weeks) and allowing the filter to ripen once cleaned (24 – 48 hours) are very critical to optimal performance.</a:t>
            </a:r>
          </a:p>
        </p:txBody>
      </p:sp>
      <p:sp>
        <p:nvSpPr>
          <p:cNvPr id="89092" name="Slide Number Placeholder 3">
            <a:extLst>
              <a:ext uri="{FF2B5EF4-FFF2-40B4-BE49-F238E27FC236}">
                <a16:creationId xmlns:a16="http://schemas.microsoft.com/office/drawing/2014/main" id="{9949AF2B-CBC0-89B1-E6F8-16CCC1813B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625A0731-5EA6-4017-883C-4FF7B0822BC6}"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B78AEA9F-7C5A-6FFF-C23A-C1FC52D266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7017A829-2C6B-157A-3492-5624F10753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another schematic from the USEPA.</a:t>
            </a:r>
          </a:p>
        </p:txBody>
      </p:sp>
      <p:sp>
        <p:nvSpPr>
          <p:cNvPr id="17412" name="Slide Number Placeholder 3">
            <a:extLst>
              <a:ext uri="{FF2B5EF4-FFF2-40B4-BE49-F238E27FC236}">
                <a16:creationId xmlns:a16="http://schemas.microsoft.com/office/drawing/2014/main" id="{BF6EB5B7-52D5-AF30-1D50-B4FAD01B9C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E3EC5BA-FFAA-4662-A592-33FDDA9B6C5E}" type="slidenum">
              <a:rPr lang="en-US" altLang="en-US">
                <a:latin typeface="Calibri" panose="020F0502020204030204" pitchFamily="34" charset="0"/>
              </a:rPr>
              <a:pPr/>
              <a:t>4</a:t>
            </a:fld>
            <a:endParaRPr lang="en-US" altLang="en-US">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7C599DF3-DC30-7AE7-C14F-58F76AC1AB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B2D89CA8-ED30-01AB-D33A-6B027CF6D4F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1140" name="Slide Number Placeholder 3">
            <a:extLst>
              <a:ext uri="{FF2B5EF4-FFF2-40B4-BE49-F238E27FC236}">
                <a16:creationId xmlns:a16="http://schemas.microsoft.com/office/drawing/2014/main" id="{4855F650-D9E7-B24D-A3D2-12082352FA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794ECF6-8918-4C19-B233-A58896729C41}" type="slidenum">
              <a:rPr lang="en-US" altLang="en-US">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42177FAB-FCEF-1380-24E9-6A24F38DCC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B49E85D8-84E7-58F9-01EB-28A8B11F54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3188" name="Slide Number Placeholder 3">
            <a:extLst>
              <a:ext uri="{FF2B5EF4-FFF2-40B4-BE49-F238E27FC236}">
                <a16:creationId xmlns:a16="http://schemas.microsoft.com/office/drawing/2014/main" id="{1A7499C4-ED4D-4F3B-97C8-20D54123B2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E1F1DB4-3391-4004-A379-3CDBD41DD212}" type="slidenum">
              <a:rPr lang="en-US" altLang="en-US">
                <a:latin typeface="Calibri" panose="020F0502020204030204" pitchFamily="34" charset="0"/>
              </a:rPr>
              <a:pPr/>
              <a:t>41</a:t>
            </a:fld>
            <a:endParaRPr lang="en-US" altLang="en-US">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0148D3C2-04FC-57E0-0C78-454081A248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EFD837C4-2EDC-2A35-53B9-0D309DB2C9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5236" name="Slide Number Placeholder 3">
            <a:extLst>
              <a:ext uri="{FF2B5EF4-FFF2-40B4-BE49-F238E27FC236}">
                <a16:creationId xmlns:a16="http://schemas.microsoft.com/office/drawing/2014/main" id="{3BEDDE61-6F8A-FD92-2B44-AC2A0EEA39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1F695AD-A7D0-478F-9519-630B211B9AAC}" type="slidenum">
              <a:rPr lang="en-US" altLang="en-US">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C8E4EA4D-EA15-0F5F-CC71-4C053CAE56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0A6A244C-04F7-AE00-37A7-3B5F6B6DE4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number of filters needed, can be determined using this equation.  This equation assumes that the filters are all to be of equal size, only one filter is taken off-line at a time for cleaning, and that peak day demand is the design flow for the plant (i.e., peak hour and fire flow demands can be met by available distribution system storage).  Notice, the desire to keep the filter area to a manageable size in order to facilitate cleaning operations and minimize filter down-time.  A low rate of 0.05 gpm/sqft is chosen for design as it represents what may be needed should scraping have to occur during colder water temperatures or for filters left in service that may be near the end of their filter run during the remainder of the year (cleaning should generally be scheduled to avoid very cold weather).</a:t>
            </a:r>
          </a:p>
        </p:txBody>
      </p:sp>
      <p:sp>
        <p:nvSpPr>
          <p:cNvPr id="97284" name="Slide Number Placeholder 3">
            <a:extLst>
              <a:ext uri="{FF2B5EF4-FFF2-40B4-BE49-F238E27FC236}">
                <a16:creationId xmlns:a16="http://schemas.microsoft.com/office/drawing/2014/main" id="{DB06F669-24E1-9418-8CC5-20D24D93A9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F0E3BDA-C985-495A-8870-329103C3D52E}" type="slidenum">
              <a:rPr lang="en-US" altLang="en-US">
                <a:latin typeface="Calibri" panose="020F0502020204030204" pitchFamily="34" charset="0"/>
              </a:rPr>
              <a:pPr/>
              <a:t>43</a:t>
            </a:fld>
            <a:endParaRPr lang="en-US" altLang="en-US">
              <a:latin typeface="Calibri" panose="020F050202020403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D531E125-E046-C4B5-2F2F-9EA38B0244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3E2D9B86-8F00-8369-2C49-14EB619375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9332" name="Slide Number Placeholder 3">
            <a:extLst>
              <a:ext uri="{FF2B5EF4-FFF2-40B4-BE49-F238E27FC236}">
                <a16:creationId xmlns:a16="http://schemas.microsoft.com/office/drawing/2014/main" id="{76A6D16D-DF67-A71C-6D50-50067045E7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0AE005AC-325E-4A76-96C3-46C4D144617E}" type="slidenum">
              <a:rPr lang="en-US" altLang="en-US">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9765882C-E96D-5120-5307-4150EB3F94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CE4D3D15-D3E5-0D9C-0F9C-46C72B7BF1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For planning purposes, system demands should be estimated for a minimum of 20 years into the future.  Filters should be designed with enough surface area to meet peak day demands with the largest filter out of service without making drastic flow changes.  Even though installations may be small, a minimum of two filters should be installed to allow for taking one filter off-line for several days during cleaning and ripening.  The filter area should be large enough to meet these demands, while maintaining a filtration rate between 0.1 and 0.16 gpm/ft2.  Should storage not be enough to meet peak hour demands, then the filter area should be expanded to meet these demands as well.  Typically this is not needed when storage is capable of meeting 3 or more days of average demand.</a:t>
            </a:r>
          </a:p>
        </p:txBody>
      </p:sp>
      <p:sp>
        <p:nvSpPr>
          <p:cNvPr id="101380" name="Slide Number Placeholder 3">
            <a:extLst>
              <a:ext uri="{FF2B5EF4-FFF2-40B4-BE49-F238E27FC236}">
                <a16:creationId xmlns:a16="http://schemas.microsoft.com/office/drawing/2014/main" id="{1AC78580-EE4B-55F3-A36A-A9941AA487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48871CAF-A189-494E-A642-A7AB792BF466}" type="slidenum">
              <a:rPr lang="en-US" altLang="en-US">
                <a:latin typeface="Calibri" panose="020F0502020204030204" pitchFamily="34" charset="0"/>
              </a:rPr>
              <a:pPr/>
              <a:t>45</a:t>
            </a:fld>
            <a:endParaRPr lang="en-US" altLang="en-US">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0E1B9151-585C-B68A-BE06-3A9BBED738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CD81E62B-40B0-28C1-3215-AE46E3C70B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3428" name="Slide Number Placeholder 3">
            <a:extLst>
              <a:ext uri="{FF2B5EF4-FFF2-40B4-BE49-F238E27FC236}">
                <a16:creationId xmlns:a16="http://schemas.microsoft.com/office/drawing/2014/main" id="{D018652A-4DCA-6EEB-BDDA-DD919059FC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53D446F-CF22-42CD-AAD2-33902C721DD8}" type="slidenum">
              <a:rPr lang="en-US" altLang="en-US">
                <a:latin typeface="Calibri" panose="020F0502020204030204" pitchFamily="34" charset="0"/>
              </a:rPr>
              <a:pPr/>
              <a:t>46</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ECF5DF4A-F3BB-70CE-E329-B9414016DF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30DE6724-5CA4-79D1-7A69-C4E9AD8117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5476" name="Slide Number Placeholder 3">
            <a:extLst>
              <a:ext uri="{FF2B5EF4-FFF2-40B4-BE49-F238E27FC236}">
                <a16:creationId xmlns:a16="http://schemas.microsoft.com/office/drawing/2014/main" id="{9245DE96-1BE6-DB52-D4C2-C1C47C33B1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6A80048-4659-4447-9884-B6697498AB44}" type="slidenum">
              <a:rPr lang="en-US" altLang="en-US">
                <a:latin typeface="Calibri" panose="020F0502020204030204" pitchFamily="34" charset="0"/>
              </a:rPr>
              <a:pPr/>
              <a:t>47</a:t>
            </a:fld>
            <a:endParaRPr lang="en-US" altLang="en-US">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5B94F239-8C89-EC69-0E07-F5EB588669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409E3061-FFC6-D2CB-2FDE-998187ABFD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diagram shows three mechanisms to prevent short circuiting along the interface with vertical side walls and the filter sand bed.  The WHO manual indicates that the most effective precaution is to give the walls a slight outward batter, so as to obtain the advantages of sloping walls and to use grooved or roughened surfaces.</a:t>
            </a:r>
          </a:p>
        </p:txBody>
      </p:sp>
      <p:sp>
        <p:nvSpPr>
          <p:cNvPr id="107524" name="Slide Number Placeholder 3">
            <a:extLst>
              <a:ext uri="{FF2B5EF4-FFF2-40B4-BE49-F238E27FC236}">
                <a16:creationId xmlns:a16="http://schemas.microsoft.com/office/drawing/2014/main" id="{ADF2C4F7-6AB1-522D-EC0D-C3B226DDEE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AD052B7-386D-4AB1-A53E-5FE5F5910D28}" type="slidenum">
              <a:rPr lang="en-US" altLang="en-US">
                <a:latin typeface="Calibri" panose="020F0502020204030204" pitchFamily="34" charset="0"/>
              </a:rPr>
              <a:pPr/>
              <a:t>48</a:t>
            </a:fld>
            <a:endParaRPr lang="en-US" altLang="en-US">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D0A37892-D5DC-C8D8-95B1-1F0080A017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1D4030DC-1614-1D6C-0FF4-2CC875019C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photograph shows how a circular basin can be divided to provide more cells, making cleaning easier since only 1/3 of the basin needs to be cleaned at a time.</a:t>
            </a:r>
          </a:p>
        </p:txBody>
      </p:sp>
      <p:sp>
        <p:nvSpPr>
          <p:cNvPr id="109572" name="Slide Number Placeholder 3">
            <a:extLst>
              <a:ext uri="{FF2B5EF4-FFF2-40B4-BE49-F238E27FC236}">
                <a16:creationId xmlns:a16="http://schemas.microsoft.com/office/drawing/2014/main" id="{144E00FE-4403-86B4-56F8-E5472993B5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6010B6C-8088-4158-AF05-7989999B2394}" type="slidenum">
              <a:rPr lang="en-US" altLang="en-US">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8E04C6E5-A177-9C01-D9B0-08BDD22C92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A6B1D94A-A148-A567-843E-560D2664BE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more detailed schematic is shown here, beginning with the raw water inlet into the filter box.  The filter box is equipped with a drain and water for backfilling with filtered water.  Supernatant (or headwater) filters through the sand bed and support gravel, out of the under drains through a flow meter and control valve and into a flow control structure.  The adjustable weir keeps the sand bed from de-watering when the filtration rate declines towards the end of a filter run.  The weir is adjustable to facilitate draining the filter bed during cleaning.  Filtered water then flows to the clearwell for disinfection.  Piezometers are shown where they can be used to measure headloss across the filter bed as well as the tailwater level.</a:t>
            </a:r>
          </a:p>
        </p:txBody>
      </p:sp>
      <p:sp>
        <p:nvSpPr>
          <p:cNvPr id="19460" name="Slide Number Placeholder 3">
            <a:extLst>
              <a:ext uri="{FF2B5EF4-FFF2-40B4-BE49-F238E27FC236}">
                <a16:creationId xmlns:a16="http://schemas.microsoft.com/office/drawing/2014/main" id="{3B66D34A-337F-173B-8C02-483FE7F179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F1F57E1-659C-4423-B570-3074A906F71B}" type="slidenum">
              <a:rPr lang="en-US" altLang="en-US">
                <a:latin typeface="Calibri" panose="020F0502020204030204" pitchFamily="34" charset="0"/>
              </a:rPr>
              <a:pPr/>
              <a:t>5</a:t>
            </a:fld>
            <a:endParaRPr lang="en-US" altLang="en-US">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7B5E05D3-0B9A-F42E-28D9-234CC72788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C3C5BC0F-26D8-82DC-F678-AFD92ED80E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Ramps allow to get equipment and new sand in and old sand out of vertical walled filter boxes.  This photograph shows the two of the filters for Falls City, OR.</a:t>
            </a:r>
          </a:p>
        </p:txBody>
      </p:sp>
      <p:sp>
        <p:nvSpPr>
          <p:cNvPr id="111620" name="Slide Number Placeholder 3">
            <a:extLst>
              <a:ext uri="{FF2B5EF4-FFF2-40B4-BE49-F238E27FC236}">
                <a16:creationId xmlns:a16="http://schemas.microsoft.com/office/drawing/2014/main" id="{C60FF128-AB73-094B-DF70-7001C2550E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74347EE-68BA-4156-8B8F-6C0AA572F0C9}" type="slidenum">
              <a:rPr lang="en-US" altLang="en-US">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73DDA7AF-6E1D-47C7-76A5-178E6E3614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a:extLst>
              <a:ext uri="{FF2B5EF4-FFF2-40B4-BE49-F238E27FC236}">
                <a16:creationId xmlns:a16="http://schemas.microsoft.com/office/drawing/2014/main" id="{3287C9BA-02BC-5479-C1BC-11E4BFD5A2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Removable stop logs allow for cleaning filters used by the City of Banks, OR.</a:t>
            </a:r>
          </a:p>
        </p:txBody>
      </p:sp>
      <p:sp>
        <p:nvSpPr>
          <p:cNvPr id="113668" name="Slide Number Placeholder 3">
            <a:extLst>
              <a:ext uri="{FF2B5EF4-FFF2-40B4-BE49-F238E27FC236}">
                <a16:creationId xmlns:a16="http://schemas.microsoft.com/office/drawing/2014/main" id="{42DF485B-6262-BA6F-A705-8210D88BAA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F96A93D-D36A-497A-8D1D-55929BCDC258}" type="slidenum">
              <a:rPr lang="en-US" altLang="en-US">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948D62F8-3543-195B-8F98-5BBF05B708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49661293-5C59-113F-48D3-D6B9AD0ECA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These schematics show the construction of an in-ground filter with a liner and sealed pipe penetrations.</a:t>
            </a:r>
          </a:p>
        </p:txBody>
      </p:sp>
      <p:sp>
        <p:nvSpPr>
          <p:cNvPr id="115716" name="Slide Number Placeholder 3">
            <a:extLst>
              <a:ext uri="{FF2B5EF4-FFF2-40B4-BE49-F238E27FC236}">
                <a16:creationId xmlns:a16="http://schemas.microsoft.com/office/drawing/2014/main" id="{4B0824FB-3D78-B48B-5A67-823E2D9A1C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DCFE31C-F592-4CD8-8E64-6602E9FC7493}" type="slidenum">
              <a:rPr lang="en-US" altLang="en-US">
                <a:latin typeface="Calibri" panose="020F0502020204030204" pitchFamily="34" charset="0"/>
              </a:rPr>
              <a:pPr/>
              <a:t>52</a:t>
            </a:fld>
            <a:endParaRPr lang="en-US" altLang="en-US">
              <a:latin typeface="Calibri" panose="020F050202020403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CF7349D3-5FD9-7924-050D-2750F103653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3862064D-F2A5-C8D2-8772-687E87B1D3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7764" name="Slide Number Placeholder 3">
            <a:extLst>
              <a:ext uri="{FF2B5EF4-FFF2-40B4-BE49-F238E27FC236}">
                <a16:creationId xmlns:a16="http://schemas.microsoft.com/office/drawing/2014/main" id="{710871C9-8AB2-BE53-0682-153A67BEFA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F7696EA-C86A-41DE-A058-06AAB13F22D5}" type="slidenum">
              <a:rPr lang="en-US" altLang="en-US">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0AB32909-D55F-4D7B-F823-B828899648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a:extLst>
              <a:ext uri="{FF2B5EF4-FFF2-40B4-BE49-F238E27FC236}">
                <a16:creationId xmlns:a16="http://schemas.microsoft.com/office/drawing/2014/main" id="{65AFD298-DD03-6926-C656-536E84ED9E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photo shows a covered “Blue Future” filter installed at the Jewell School District #8 in 2009.  The green tank on the left is the filter, the taller green tank on the right is the raw water control tank, and the small grey tank in the middle is the effluent control tank.  These filters are designed to be harrowed rather than scraped.  Harrowing will be discussed a little later.</a:t>
            </a:r>
          </a:p>
        </p:txBody>
      </p:sp>
      <p:sp>
        <p:nvSpPr>
          <p:cNvPr id="119812" name="Slide Number Placeholder 3">
            <a:extLst>
              <a:ext uri="{FF2B5EF4-FFF2-40B4-BE49-F238E27FC236}">
                <a16:creationId xmlns:a16="http://schemas.microsoft.com/office/drawing/2014/main" id="{67E521FC-4BC3-34EB-AF39-250E6CC052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14636FE-031B-4F02-BFE8-201ABD96DEC4}" type="slidenum">
              <a:rPr lang="en-US" altLang="en-US">
                <a:latin typeface="Calibri" panose="020F0502020204030204" pitchFamily="34" charset="0"/>
              </a:rPr>
              <a:pPr/>
              <a:t>54</a:t>
            </a:fld>
            <a:endParaRPr lang="en-US" altLang="en-US">
              <a:latin typeface="Calibri" panose="020F050202020403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7EF21B63-8C95-B450-A5D3-17D57D711E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86860070-159C-6091-BC5F-2340DFAE4F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1860" name="Slide Number Placeholder 3">
            <a:extLst>
              <a:ext uri="{FF2B5EF4-FFF2-40B4-BE49-F238E27FC236}">
                <a16:creationId xmlns:a16="http://schemas.microsoft.com/office/drawing/2014/main" id="{9502BFFC-4C38-744A-E5B2-4505AE79FF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68CA7473-CAC9-4534-ABBC-481BEFB5836F}" type="slidenum">
              <a:rPr lang="en-US" altLang="en-US">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7B1E54A7-83C0-58CD-92FE-D4548054B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a:extLst>
              <a:ext uri="{FF2B5EF4-FFF2-40B4-BE49-F238E27FC236}">
                <a16:creationId xmlns:a16="http://schemas.microsoft.com/office/drawing/2014/main" id="{FEEC6F9D-AB24-B921-A204-D973372581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3908" name="Slide Number Placeholder 3">
            <a:extLst>
              <a:ext uri="{FF2B5EF4-FFF2-40B4-BE49-F238E27FC236}">
                <a16:creationId xmlns:a16="http://schemas.microsoft.com/office/drawing/2014/main" id="{CA509DAF-55CE-96F6-71D9-1EDF448489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A53B467-0DD6-449A-A99F-3E41475E515E}" type="slidenum">
              <a:rPr lang="en-US" altLang="en-US">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B5DDDD83-B782-4BB4-E9D9-6D77F7F424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a:extLst>
              <a:ext uri="{FF2B5EF4-FFF2-40B4-BE49-F238E27FC236}">
                <a16:creationId xmlns:a16="http://schemas.microsoft.com/office/drawing/2014/main" id="{2FA8FF2E-06B8-959C-59D5-D6667E3AF3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Note the difference in biomass development following scraping (Campos et. al, 2002/2006).  This information can be obtained during a pilot study.</a:t>
            </a:r>
          </a:p>
          <a:p>
            <a:pPr eaLnBrk="1" hangingPunct="1">
              <a:spcBef>
                <a:spcPct val="0"/>
              </a:spcBef>
            </a:pPr>
            <a:endParaRPr lang="en-US" altLang="en-US"/>
          </a:p>
        </p:txBody>
      </p:sp>
      <p:sp>
        <p:nvSpPr>
          <p:cNvPr id="125956" name="Slide Number Placeholder 3">
            <a:extLst>
              <a:ext uri="{FF2B5EF4-FFF2-40B4-BE49-F238E27FC236}">
                <a16:creationId xmlns:a16="http://schemas.microsoft.com/office/drawing/2014/main" id="{FA560C6A-692B-D4DC-715C-CF34F5AA8C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9961875-BF4D-4BF7-B86F-4AF14417825E}" type="slidenum">
              <a:rPr lang="en-US" altLang="en-US">
                <a:latin typeface="Calibri" panose="020F0502020204030204" pitchFamily="34" charset="0"/>
              </a:rPr>
              <a:pPr/>
              <a:t>57</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DAE7F7DE-545C-715C-7AE4-7ED06449A9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a:extLst>
              <a:ext uri="{FF2B5EF4-FFF2-40B4-BE49-F238E27FC236}">
                <a16:creationId xmlns:a16="http://schemas.microsoft.com/office/drawing/2014/main" id="{EEB594F4-8975-4349-716C-58D0709126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table shows some of the differences experienced in filters with and without a cover.  Although there are some important differences, deciding to cover the filters may be dictated by site constraints (space, temperatures, etc.) and the amount of filter area needed (is it practical?).</a:t>
            </a:r>
          </a:p>
        </p:txBody>
      </p:sp>
      <p:sp>
        <p:nvSpPr>
          <p:cNvPr id="128004" name="Slide Number Placeholder 3">
            <a:extLst>
              <a:ext uri="{FF2B5EF4-FFF2-40B4-BE49-F238E27FC236}">
                <a16:creationId xmlns:a16="http://schemas.microsoft.com/office/drawing/2014/main" id="{CA354AF3-EF32-750E-A34F-13DA519007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61D9D6C-D74B-434E-AF03-6E84F94B960E}" type="slidenum">
              <a:rPr lang="en-US" altLang="en-US">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42767CE2-C1EE-0C9A-8367-8BF4551608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a:extLst>
              <a:ext uri="{FF2B5EF4-FFF2-40B4-BE49-F238E27FC236}">
                <a16:creationId xmlns:a16="http://schemas.microsoft.com/office/drawing/2014/main" id="{6682269D-D54A-4ECC-D7F6-7730423BFE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30052" name="Slide Number Placeholder 3">
            <a:extLst>
              <a:ext uri="{FF2B5EF4-FFF2-40B4-BE49-F238E27FC236}">
                <a16:creationId xmlns:a16="http://schemas.microsoft.com/office/drawing/2014/main" id="{E847728C-3BCD-4156-332A-D5EFD8D830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73C1DC6-9EE2-46E4-9EB2-59C4FA7777C0}" type="slidenum">
              <a:rPr lang="en-US" altLang="en-US">
                <a:latin typeface="Calibri" panose="020F0502020204030204" pitchFamily="34" charset="0"/>
              </a:rPr>
              <a:pPr/>
              <a:t>59</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B38E403D-BD94-51F8-5B23-56716FC85A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0BAC681-DB95-F49E-C837-B18810AEB0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an example of a “Gooseneck” style weir construction showing process control monitoring points.</a:t>
            </a:r>
          </a:p>
        </p:txBody>
      </p:sp>
      <p:sp>
        <p:nvSpPr>
          <p:cNvPr id="21508" name="Slide Number Placeholder 3">
            <a:extLst>
              <a:ext uri="{FF2B5EF4-FFF2-40B4-BE49-F238E27FC236}">
                <a16:creationId xmlns:a16="http://schemas.microsoft.com/office/drawing/2014/main" id="{09C49682-A688-939B-9FE1-F0E57A1248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ACA184CA-E636-4AD3-A9BD-1B19AAEE2575}" type="slidenum">
              <a:rPr lang="en-US" altLang="en-US">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0DC4C29F-F6AA-A0DA-AD11-C985E52753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a:extLst>
              <a:ext uri="{FF2B5EF4-FFF2-40B4-BE49-F238E27FC236}">
                <a16:creationId xmlns:a16="http://schemas.microsoft.com/office/drawing/2014/main" id="{CD1EBA09-F6CB-C14B-6DB0-D98B81F45F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equation is used to determine the filtration rate (or hydraulic loading rate) of slow sand filters.</a:t>
            </a:r>
          </a:p>
        </p:txBody>
      </p:sp>
      <p:sp>
        <p:nvSpPr>
          <p:cNvPr id="132100" name="Slide Number Placeholder 3">
            <a:extLst>
              <a:ext uri="{FF2B5EF4-FFF2-40B4-BE49-F238E27FC236}">
                <a16:creationId xmlns:a16="http://schemas.microsoft.com/office/drawing/2014/main" id="{1C500410-B34F-F9DB-52FB-8EE95586B03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2FE06CF-A11C-4EC9-9E08-1650181F6FB4}" type="slidenum">
              <a:rPr lang="en-US" altLang="en-US">
                <a:latin typeface="Calibri" panose="020F0502020204030204" pitchFamily="34" charset="0"/>
              </a:rPr>
              <a:pPr/>
              <a:t>60</a:t>
            </a:fld>
            <a:endParaRPr lang="en-US" altLang="en-US">
              <a:latin typeface="Calibri" panose="020F050202020403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A4E6C178-F645-8E4F-3505-27AD9E1062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DEE8F413-0862-A35B-662A-2B716888180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34148" name="Slide Number Placeholder 3">
            <a:extLst>
              <a:ext uri="{FF2B5EF4-FFF2-40B4-BE49-F238E27FC236}">
                <a16:creationId xmlns:a16="http://schemas.microsoft.com/office/drawing/2014/main" id="{A3077253-CAB4-07C8-BDDE-EE2BFEAE76F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2B46CD0-3EE9-4DE2-BAF9-CB0840A31397}" type="slidenum">
              <a:rPr lang="en-US" altLang="en-US">
                <a:latin typeface="Calibri" panose="020F0502020204030204" pitchFamily="34" charset="0"/>
              </a:rPr>
              <a:pPr/>
              <a:t>61</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6F955C0B-36A7-023F-C16A-BBB7DB7F1AC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915C2181-77E5-F36F-F48D-E43F8AA014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36196" name="Slide Number Placeholder 3">
            <a:extLst>
              <a:ext uri="{FF2B5EF4-FFF2-40B4-BE49-F238E27FC236}">
                <a16:creationId xmlns:a16="http://schemas.microsoft.com/office/drawing/2014/main" id="{1348E0E5-4938-C282-CF54-94B0C99585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42267D3-E598-4266-80AB-833AE2D98642}" type="slidenum">
              <a:rPr lang="en-US" altLang="en-US">
                <a:latin typeface="Calibri" panose="020F0502020204030204" pitchFamily="34" charset="0"/>
              </a:rPr>
              <a:pPr/>
              <a:t>62</a:t>
            </a:fld>
            <a:endParaRPr lang="en-US" altLang="en-US">
              <a:latin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F6F9417C-C873-11B3-8A6E-FBBAAD5EEF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a:extLst>
              <a:ext uri="{FF2B5EF4-FFF2-40B4-BE49-F238E27FC236}">
                <a16:creationId xmlns:a16="http://schemas.microsoft.com/office/drawing/2014/main" id="{F34700D8-ED37-5E5E-823C-A43AEBB3AB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underdrains are typically constructed of PVC (NSF-61), which has minimal head loss.</a:t>
            </a:r>
          </a:p>
        </p:txBody>
      </p:sp>
      <p:sp>
        <p:nvSpPr>
          <p:cNvPr id="138244" name="Slide Number Placeholder 3">
            <a:extLst>
              <a:ext uri="{FF2B5EF4-FFF2-40B4-BE49-F238E27FC236}">
                <a16:creationId xmlns:a16="http://schemas.microsoft.com/office/drawing/2014/main" id="{6569D8D9-B5B4-D481-41B6-3FC28025E5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1C9386F-FBF2-4A14-AB1D-7A28AEEF9EB0}" type="slidenum">
              <a:rPr lang="en-US" altLang="en-US">
                <a:latin typeface="Calibri" panose="020F0502020204030204" pitchFamily="34" charset="0"/>
              </a:rPr>
              <a:pPr/>
              <a:t>63</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a:extLst>
              <a:ext uri="{FF2B5EF4-FFF2-40B4-BE49-F238E27FC236}">
                <a16:creationId xmlns:a16="http://schemas.microsoft.com/office/drawing/2014/main" id="{FBEAD760-12E0-C782-8E14-C29F36A590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a:extLst>
              <a:ext uri="{FF2B5EF4-FFF2-40B4-BE49-F238E27FC236}">
                <a16:creationId xmlns:a16="http://schemas.microsoft.com/office/drawing/2014/main" id="{07872D34-5882-8AF2-FC2F-34F7150344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Common configurations include laterals that connect to a main drain system.  Smaller filters will often have only 1 main drain like the one shown on the right.</a:t>
            </a:r>
          </a:p>
        </p:txBody>
      </p:sp>
      <p:sp>
        <p:nvSpPr>
          <p:cNvPr id="140292" name="Slide Number Placeholder 3">
            <a:extLst>
              <a:ext uri="{FF2B5EF4-FFF2-40B4-BE49-F238E27FC236}">
                <a16:creationId xmlns:a16="http://schemas.microsoft.com/office/drawing/2014/main" id="{5D6023DA-143F-36F3-D54A-0DD89170BA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6B7BA0D-7F86-4562-8BCA-EC661DF49066}" type="slidenum">
              <a:rPr lang="en-US" altLang="en-US">
                <a:latin typeface="Calibri" panose="020F0502020204030204" pitchFamily="34" charset="0"/>
              </a:rPr>
              <a:pPr/>
              <a:t>64</a:t>
            </a:fld>
            <a:endParaRPr lang="en-US" altLang="en-US">
              <a:latin typeface="Calibri" panose="020F050202020403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522524EB-27D3-9273-AD1D-CAD40C80FE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a:extLst>
              <a:ext uri="{FF2B5EF4-FFF2-40B4-BE49-F238E27FC236}">
                <a16:creationId xmlns:a16="http://schemas.microsoft.com/office/drawing/2014/main" id="{9B2F0930-5B50-72E3-F409-3E6AE914BF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Here is a plan view of the underdrains for the City of Cannon Beach, Oregon.</a:t>
            </a:r>
          </a:p>
        </p:txBody>
      </p:sp>
      <p:sp>
        <p:nvSpPr>
          <p:cNvPr id="142340" name="Slide Number Placeholder 3">
            <a:extLst>
              <a:ext uri="{FF2B5EF4-FFF2-40B4-BE49-F238E27FC236}">
                <a16:creationId xmlns:a16="http://schemas.microsoft.com/office/drawing/2014/main" id="{C9EFFFAF-286B-153D-1BDD-A5F430AE55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1099B4CA-A45F-48E5-BF9A-6E58B59B7B2F}" type="slidenum">
              <a:rPr lang="en-US" altLang="en-US">
                <a:latin typeface="Calibri" panose="020F0502020204030204" pitchFamily="34" charset="0"/>
              </a:rPr>
              <a:pPr/>
              <a:t>65</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BFE87450-3FE3-1F29-E60B-7C0678DF67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a:extLst>
              <a:ext uri="{FF2B5EF4-FFF2-40B4-BE49-F238E27FC236}">
                <a16:creationId xmlns:a16="http://schemas.microsoft.com/office/drawing/2014/main" id="{9CD2FB13-F6ED-BDD2-4BFA-30E0892AA1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shows a detail of the lateral pipe perforations of the underdrain system for filter cell #2 for the City of Astoria, Oregon.</a:t>
            </a:r>
          </a:p>
        </p:txBody>
      </p:sp>
      <p:sp>
        <p:nvSpPr>
          <p:cNvPr id="144388" name="Slide Number Placeholder 3">
            <a:extLst>
              <a:ext uri="{FF2B5EF4-FFF2-40B4-BE49-F238E27FC236}">
                <a16:creationId xmlns:a16="http://schemas.microsoft.com/office/drawing/2014/main" id="{CD35C65B-4AD3-F783-9849-20FD60EC1B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0512879-0B08-4D07-A8B7-F7D64E53C61A}" type="slidenum">
              <a:rPr lang="en-US" altLang="en-US">
                <a:latin typeface="Calibri" panose="020F0502020204030204" pitchFamily="34" charset="0"/>
              </a:rPr>
              <a:pPr/>
              <a:t>66</a:t>
            </a:fld>
            <a:endParaRPr lang="en-US" altLang="en-US">
              <a:latin typeface="Calibri" panose="020F050202020403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a:extLst>
              <a:ext uri="{FF2B5EF4-FFF2-40B4-BE49-F238E27FC236}">
                <a16:creationId xmlns:a16="http://schemas.microsoft.com/office/drawing/2014/main" id="{05FC8885-9360-CCC1-B30F-06B113FBC3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a:extLst>
              <a:ext uri="{FF2B5EF4-FFF2-40B4-BE49-F238E27FC236}">
                <a16:creationId xmlns:a16="http://schemas.microsoft.com/office/drawing/2014/main" id="{63F33DEC-4D63-5EF8-E57A-592EE975FB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Velocity in the laterals and main should not exceed 0.75 fps (0.23 m/sec).  This diagram shows the configuration of the main drain pipe and laterals.  Note the spacing of laterals at 3 – 5 feet apart (1-2 meters).  Drain holes should be 5/64” – 5/32” in diameter (2-4 mm) and spaced every 4 to 12 inches apart (0.1 – 0.3 meters).</a:t>
            </a:r>
          </a:p>
        </p:txBody>
      </p:sp>
      <p:sp>
        <p:nvSpPr>
          <p:cNvPr id="146436" name="Slide Number Placeholder 3">
            <a:extLst>
              <a:ext uri="{FF2B5EF4-FFF2-40B4-BE49-F238E27FC236}">
                <a16:creationId xmlns:a16="http://schemas.microsoft.com/office/drawing/2014/main" id="{EA1D49AD-EACD-4E14-A79B-A0193C24F7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BD30616-AD49-4467-9C2A-B1205F9BD530}" type="slidenum">
              <a:rPr lang="en-US" altLang="en-US">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a:extLst>
              <a:ext uri="{FF2B5EF4-FFF2-40B4-BE49-F238E27FC236}">
                <a16:creationId xmlns:a16="http://schemas.microsoft.com/office/drawing/2014/main" id="{55B980DB-C0C1-9F49-0451-8E26B873E6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a:extLst>
              <a:ext uri="{FF2B5EF4-FFF2-40B4-BE49-F238E27FC236}">
                <a16:creationId xmlns:a16="http://schemas.microsoft.com/office/drawing/2014/main" id="{8739C105-3D63-43C4-8F83-596913B100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diagram illustrates how the spacing of laterals can impact the flow of water through the underdrains (indicated by streamlines) and the resulting increase in headloss and decrease in filtration rate with larger lateral spacing.</a:t>
            </a:r>
          </a:p>
        </p:txBody>
      </p:sp>
      <p:sp>
        <p:nvSpPr>
          <p:cNvPr id="148484" name="Slide Number Placeholder 3">
            <a:extLst>
              <a:ext uri="{FF2B5EF4-FFF2-40B4-BE49-F238E27FC236}">
                <a16:creationId xmlns:a16="http://schemas.microsoft.com/office/drawing/2014/main" id="{6F875976-FA24-0D4B-C3D5-8A58D54870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B9DEDA4-E397-4F7E-8750-98D75452AB61}" type="slidenum">
              <a:rPr lang="en-US" altLang="en-US">
                <a:latin typeface="Calibri" panose="020F0502020204030204" pitchFamily="34" charset="0"/>
              </a:rPr>
              <a:pPr/>
              <a:t>68</a:t>
            </a:fld>
            <a:endParaRPr lang="en-US" altLang="en-US">
              <a:latin typeface="Calibri" panose="020F050202020403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a:extLst>
              <a:ext uri="{FF2B5EF4-FFF2-40B4-BE49-F238E27FC236}">
                <a16:creationId xmlns:a16="http://schemas.microsoft.com/office/drawing/2014/main" id="{C5241C63-2937-39F0-AD82-06D45CFF6D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a:extLst>
              <a:ext uri="{FF2B5EF4-FFF2-40B4-BE49-F238E27FC236}">
                <a16:creationId xmlns:a16="http://schemas.microsoft.com/office/drawing/2014/main" id="{9675888B-4D6B-B210-0D2C-3DA11CBCA1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Keep laterals spaced away from filter walls to help prevent sidewall effects where unfiltered water can slip past the filter media down the sidewall.</a:t>
            </a:r>
          </a:p>
        </p:txBody>
      </p:sp>
      <p:sp>
        <p:nvSpPr>
          <p:cNvPr id="150532" name="Slide Number Placeholder 3">
            <a:extLst>
              <a:ext uri="{FF2B5EF4-FFF2-40B4-BE49-F238E27FC236}">
                <a16:creationId xmlns:a16="http://schemas.microsoft.com/office/drawing/2014/main" id="{B569DE12-C889-2246-2918-4A33506CD1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8B171A2-8698-4813-BA50-C12420F9BB3F}" type="slidenum">
              <a:rPr lang="en-US" altLang="en-US">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4941B0C3-0EFB-0F49-A8BF-6E5C7D02D8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A3E8E3D0-CFC4-C11B-4D37-3EBADF4C20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Gravity Fed system</a:t>
            </a:r>
          </a:p>
        </p:txBody>
      </p:sp>
      <p:sp>
        <p:nvSpPr>
          <p:cNvPr id="23556" name="Slide Number Placeholder 3">
            <a:extLst>
              <a:ext uri="{FF2B5EF4-FFF2-40B4-BE49-F238E27FC236}">
                <a16:creationId xmlns:a16="http://schemas.microsoft.com/office/drawing/2014/main" id="{53CAAEA8-0F7C-979E-1474-A89B92AA64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055F3A9-7421-4600-87EC-ABA7E6041623}" type="slidenum">
              <a:rPr lang="en-US" altLang="en-US">
                <a:latin typeface="Calibri" panose="020F0502020204030204" pitchFamily="34" charset="0"/>
              </a:rPr>
              <a:pPr/>
              <a:t>7</a:t>
            </a:fld>
            <a:endParaRPr lang="en-US" altLang="en-US">
              <a:latin typeface="Calibri" panose="020F050202020403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a:extLst>
              <a:ext uri="{FF2B5EF4-FFF2-40B4-BE49-F238E27FC236}">
                <a16:creationId xmlns:a16="http://schemas.microsoft.com/office/drawing/2014/main" id="{5C7DEE95-7236-57DB-20A6-1FE8E9E773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B9808E01-1A5C-A594-AFCF-A37D29157F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Design recommendations from the IRC manual are included here.  One addition is the provisions for air release holes at the ends on top of the laterals to purge air pockets in the laterals upon initial filling.</a:t>
            </a:r>
          </a:p>
        </p:txBody>
      </p:sp>
      <p:sp>
        <p:nvSpPr>
          <p:cNvPr id="152580" name="Slide Number Placeholder 3">
            <a:extLst>
              <a:ext uri="{FF2B5EF4-FFF2-40B4-BE49-F238E27FC236}">
                <a16:creationId xmlns:a16="http://schemas.microsoft.com/office/drawing/2014/main" id="{B6A17082-A280-20ED-AFD6-590B865D3F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BAD227DA-DF32-40DC-91D4-5343A4EA8B7C}" type="slidenum">
              <a:rPr lang="en-US" altLang="en-US">
                <a:latin typeface="Calibri" panose="020F0502020204030204" pitchFamily="34" charset="0"/>
              </a:rPr>
              <a:pPr/>
              <a:t>70</a:t>
            </a:fld>
            <a:endParaRPr lang="en-US" altLang="en-US">
              <a:latin typeface="Calibri" panose="020F050202020403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a:extLst>
              <a:ext uri="{FF2B5EF4-FFF2-40B4-BE49-F238E27FC236}">
                <a16:creationId xmlns:a16="http://schemas.microsoft.com/office/drawing/2014/main" id="{1DFFEFCA-3A46-EC92-E159-A150A11CA4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a:extLst>
              <a:ext uri="{FF2B5EF4-FFF2-40B4-BE49-F238E27FC236}">
                <a16:creationId xmlns:a16="http://schemas.microsoft.com/office/drawing/2014/main" id="{C6A258EF-373D-E2C4-55CE-399CC62486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54628" name="Slide Number Placeholder 3">
            <a:extLst>
              <a:ext uri="{FF2B5EF4-FFF2-40B4-BE49-F238E27FC236}">
                <a16:creationId xmlns:a16="http://schemas.microsoft.com/office/drawing/2014/main" id="{7EEBC281-50E9-ADFD-F30F-0CE188C9EE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21564F9-570B-4FE7-BA4A-8A184BAB9A0D}" type="slidenum">
              <a:rPr lang="en-US" altLang="en-US">
                <a:latin typeface="Calibri" panose="020F0502020204030204" pitchFamily="34" charset="0"/>
              </a:rPr>
              <a:pPr/>
              <a:t>71</a:t>
            </a:fld>
            <a:endParaRPr lang="en-US" altLang="en-US">
              <a:latin typeface="Calibri" panose="020F050202020403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a:extLst>
              <a:ext uri="{FF2B5EF4-FFF2-40B4-BE49-F238E27FC236}">
                <a16:creationId xmlns:a16="http://schemas.microsoft.com/office/drawing/2014/main" id="{89801DBE-289A-00F6-2B61-6D34F3B497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a:extLst>
              <a:ext uri="{FF2B5EF4-FFF2-40B4-BE49-F238E27FC236}">
                <a16:creationId xmlns:a16="http://schemas.microsoft.com/office/drawing/2014/main" id="{03E63E30-A6C6-B475-7E35-ED042E1536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Plan the work and provide an adequate budget for media – it will pay off in the long run!</a:t>
            </a:r>
          </a:p>
        </p:txBody>
      </p:sp>
      <p:sp>
        <p:nvSpPr>
          <p:cNvPr id="156676" name="Slide Number Placeholder 3">
            <a:extLst>
              <a:ext uri="{FF2B5EF4-FFF2-40B4-BE49-F238E27FC236}">
                <a16:creationId xmlns:a16="http://schemas.microsoft.com/office/drawing/2014/main" id="{F468A1C5-DF08-95DC-21E1-039BDC23D6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43C4D8B-4875-4A7E-A54A-3ADDB4C1D4EB}" type="slidenum">
              <a:rPr lang="en-US" altLang="en-US">
                <a:latin typeface="Calibri" panose="020F0502020204030204" pitchFamily="34" charset="0"/>
              </a:rPr>
              <a:pPr/>
              <a:t>72</a:t>
            </a:fld>
            <a:endParaRPr lang="en-US" altLang="en-US">
              <a:latin typeface="Calibri" panose="020F050202020403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a:extLst>
              <a:ext uri="{FF2B5EF4-FFF2-40B4-BE49-F238E27FC236}">
                <a16:creationId xmlns:a16="http://schemas.microsoft.com/office/drawing/2014/main" id="{79B9D698-DB12-AE6B-2B44-8DBBE6ACCA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a:extLst>
              <a:ext uri="{FF2B5EF4-FFF2-40B4-BE49-F238E27FC236}">
                <a16:creationId xmlns:a16="http://schemas.microsoft.com/office/drawing/2014/main" id="{035B71E4-C2CB-FA18-574D-6D8F87F542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Various sources all fall within 16 – 35 inches, however, most recognize 20 – 24 inches as a minimum level the sand bed ought to be allowed to operate with.</a:t>
            </a:r>
          </a:p>
        </p:txBody>
      </p:sp>
      <p:sp>
        <p:nvSpPr>
          <p:cNvPr id="158724" name="Slide Number Placeholder 3">
            <a:extLst>
              <a:ext uri="{FF2B5EF4-FFF2-40B4-BE49-F238E27FC236}">
                <a16:creationId xmlns:a16="http://schemas.microsoft.com/office/drawing/2014/main" id="{82B4B76F-19B3-87DB-4D84-8301970FD4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99B82841-7A04-4771-B4C2-6A4B1E8E3FB7}" type="slidenum">
              <a:rPr lang="en-US" altLang="en-US">
                <a:latin typeface="Calibri" panose="020F0502020204030204" pitchFamily="34" charset="0"/>
              </a:rPr>
              <a:pPr/>
              <a:t>73</a:t>
            </a:fld>
            <a:endParaRPr lang="en-US" altLang="en-US">
              <a:latin typeface="Calibri" panose="020F050202020403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C1D585AA-6465-90C0-183B-2504B2DAB3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54E69DBF-9A42-8452-91F9-F3560DE945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As covered in the discussion on removal mechanisms, a certain amount of sand ranging from 20 – 24” is needed to ensure that the removal mechanisms remain available for the entire life of the filter bed.  In order to ensure this, an added sand allowance is needed to account for successive cleanings over the life of the filter.</a:t>
            </a:r>
          </a:p>
        </p:txBody>
      </p:sp>
      <p:sp>
        <p:nvSpPr>
          <p:cNvPr id="160772" name="Slide Number Placeholder 3">
            <a:extLst>
              <a:ext uri="{FF2B5EF4-FFF2-40B4-BE49-F238E27FC236}">
                <a16:creationId xmlns:a16="http://schemas.microsoft.com/office/drawing/2014/main" id="{B93D516B-FF08-6106-262E-B52C6E58A9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0B9B9F37-BBC6-40C8-9F3B-9DE2F11B278E}" type="slidenum">
              <a:rPr lang="en-US" altLang="en-US">
                <a:latin typeface="Calibri" panose="020F0502020204030204" pitchFamily="34" charset="0"/>
              </a:rPr>
              <a:pPr/>
              <a:t>74</a:t>
            </a:fld>
            <a:endParaRPr lang="en-US" altLang="en-US">
              <a:latin typeface="Calibri" panose="020F050202020403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a:extLst>
              <a:ext uri="{FF2B5EF4-FFF2-40B4-BE49-F238E27FC236}">
                <a16:creationId xmlns:a16="http://schemas.microsoft.com/office/drawing/2014/main" id="{62422A25-5E0E-2DF8-9913-25898C8947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a:extLst>
              <a:ext uri="{FF2B5EF4-FFF2-40B4-BE49-F238E27FC236}">
                <a16:creationId xmlns:a16="http://schemas.microsoft.com/office/drawing/2014/main" id="{73714F06-BC06-5B35-530A-0EC8D40EF1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used to determine the additional sand allowance needed to account for successive cleanings over the life of a filter.</a:t>
            </a:r>
          </a:p>
        </p:txBody>
      </p:sp>
      <p:sp>
        <p:nvSpPr>
          <p:cNvPr id="162820" name="Slide Number Placeholder 3">
            <a:extLst>
              <a:ext uri="{FF2B5EF4-FFF2-40B4-BE49-F238E27FC236}">
                <a16:creationId xmlns:a16="http://schemas.microsoft.com/office/drawing/2014/main" id="{741A6921-1FC0-62D2-18C3-BEF6D14BFE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0E3BD9D-8105-4B2B-B80C-60D693FBC8E9}" type="slidenum">
              <a:rPr lang="en-US" altLang="en-US">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a:extLst>
              <a:ext uri="{FF2B5EF4-FFF2-40B4-BE49-F238E27FC236}">
                <a16:creationId xmlns:a16="http://schemas.microsoft.com/office/drawing/2014/main" id="{9E7A3AFD-A07B-6332-71BA-EE01581F37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a:extLst>
              <a:ext uri="{FF2B5EF4-FFF2-40B4-BE49-F238E27FC236}">
                <a16:creationId xmlns:a16="http://schemas.microsoft.com/office/drawing/2014/main" id="{EC34692C-FCE6-2F8F-1266-E58E3941A7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example shows how one would use the same formula to determine the additional sand allowance needed to account for successive cleanings over the life of a filter.</a:t>
            </a:r>
          </a:p>
        </p:txBody>
      </p:sp>
      <p:sp>
        <p:nvSpPr>
          <p:cNvPr id="164868" name="Slide Number Placeholder 3">
            <a:extLst>
              <a:ext uri="{FF2B5EF4-FFF2-40B4-BE49-F238E27FC236}">
                <a16:creationId xmlns:a16="http://schemas.microsoft.com/office/drawing/2014/main" id="{67BE2901-FF9C-747D-FCA8-FCF5930999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EBD66B5E-9344-4543-99DD-5EBFDF1E0D0F}" type="slidenum">
              <a:rPr lang="en-US" altLang="en-US">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a:extLst>
              <a:ext uri="{FF2B5EF4-FFF2-40B4-BE49-F238E27FC236}">
                <a16:creationId xmlns:a16="http://schemas.microsoft.com/office/drawing/2014/main" id="{5843EC1C-DB81-A5F3-81FC-2B222ADC12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a:extLst>
              <a:ext uri="{FF2B5EF4-FFF2-40B4-BE49-F238E27FC236}">
                <a16:creationId xmlns:a16="http://schemas.microsoft.com/office/drawing/2014/main" id="{48B246B1-5B17-881C-BB83-4E3A00B630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Media selection is critical to proper operation and should be primarily silica sand, due to it’s durability and availability.</a:t>
            </a:r>
          </a:p>
        </p:txBody>
      </p:sp>
      <p:sp>
        <p:nvSpPr>
          <p:cNvPr id="166916" name="Slide Number Placeholder 3">
            <a:extLst>
              <a:ext uri="{FF2B5EF4-FFF2-40B4-BE49-F238E27FC236}">
                <a16:creationId xmlns:a16="http://schemas.microsoft.com/office/drawing/2014/main" id="{3ED4839A-06BD-503F-5E9A-6A83B9E9F2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8AE4BBB-6E59-4E86-A95F-1B3CE078EAB0}" type="slidenum">
              <a:rPr lang="en-US" altLang="en-US">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a:extLst>
              <a:ext uri="{FF2B5EF4-FFF2-40B4-BE49-F238E27FC236}">
                <a16:creationId xmlns:a16="http://schemas.microsoft.com/office/drawing/2014/main" id="{6D305B24-3641-6F2C-6DBB-EFAD08B3F8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a:extLst>
              <a:ext uri="{FF2B5EF4-FFF2-40B4-BE49-F238E27FC236}">
                <a16:creationId xmlns:a16="http://schemas.microsoft.com/office/drawing/2014/main" id="{82AA7216-6B50-D368-EAED-03480F422A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8964" name="Slide Number Placeholder 3">
            <a:extLst>
              <a:ext uri="{FF2B5EF4-FFF2-40B4-BE49-F238E27FC236}">
                <a16:creationId xmlns:a16="http://schemas.microsoft.com/office/drawing/2014/main" id="{559C4E7C-B1DA-46DB-958B-9E4C2FADC2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D9E4772-CB4E-4C50-A7A1-7C142F420A23}" type="slidenum">
              <a:rPr lang="en-US" altLang="en-US">
                <a:latin typeface="Calibri" panose="020F0502020204030204" pitchFamily="34" charset="0"/>
              </a:rPr>
              <a:pPr/>
              <a:t>78</a:t>
            </a:fld>
            <a:endParaRPr lang="en-US" altLang="en-US">
              <a:latin typeface="Calibri" panose="020F050202020403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a:extLst>
              <a:ext uri="{FF2B5EF4-FFF2-40B4-BE49-F238E27FC236}">
                <a16:creationId xmlns:a16="http://schemas.microsoft.com/office/drawing/2014/main" id="{1B782916-5384-0CD3-FE4A-D92E4B810F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Notes Placeholder 2">
            <a:extLst>
              <a:ext uri="{FF2B5EF4-FFF2-40B4-BE49-F238E27FC236}">
                <a16:creationId xmlns:a16="http://schemas.microsoft.com/office/drawing/2014/main" id="{A305A130-7A4D-88DA-2F84-50E20FF11E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Sieves are numbered in one of two ways.  Sieves larger than the #4 sieve are designated by the size of the openings in the sieve.  Smaller sieves are numbered according to the number of openings per inch.  The thickness of wire must be accounted for in determining the opening.  For example, a #10 sieve has 10 openings per inch.  The openings are only 0.0787 inches (2.0 mm) because the sieve is made using 0.0237” thick wire.  Since there are 9 wires within an inch to make up 10 openings per inch, the wire accounts for the remaining 0.213” inches.</a:t>
            </a:r>
          </a:p>
        </p:txBody>
      </p:sp>
      <p:sp>
        <p:nvSpPr>
          <p:cNvPr id="171012" name="Slide Number Placeholder 3">
            <a:extLst>
              <a:ext uri="{FF2B5EF4-FFF2-40B4-BE49-F238E27FC236}">
                <a16:creationId xmlns:a16="http://schemas.microsoft.com/office/drawing/2014/main" id="{C537B64E-7431-9E0C-5968-B61AAABC7A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20F8ABB-55E9-455D-BB4E-26A3583EBCD5}" type="slidenum">
              <a:rPr lang="en-US" altLang="en-US">
                <a:latin typeface="Calibri" panose="020F0502020204030204" pitchFamily="34" charset="0"/>
              </a:rPr>
              <a:pPr/>
              <a:t>79</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8BF318A-DA46-E278-F0D5-A2324F60FD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36B533C1-6ECC-B1A3-4272-5BAB52E100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Telescoping Valve</a:t>
            </a:r>
          </a:p>
        </p:txBody>
      </p:sp>
      <p:sp>
        <p:nvSpPr>
          <p:cNvPr id="25604" name="Slide Number Placeholder 3">
            <a:extLst>
              <a:ext uri="{FF2B5EF4-FFF2-40B4-BE49-F238E27FC236}">
                <a16:creationId xmlns:a16="http://schemas.microsoft.com/office/drawing/2014/main" id="{5198B788-5826-EFCF-E005-A8DCB3952F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C27643B5-76ED-4F7F-98C3-4F11BE38AA68}" type="slidenum">
              <a:rPr lang="en-US" altLang="en-US">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a:extLst>
              <a:ext uri="{FF2B5EF4-FFF2-40B4-BE49-F238E27FC236}">
                <a16:creationId xmlns:a16="http://schemas.microsoft.com/office/drawing/2014/main" id="{7B7D0056-6BBC-D52B-DA55-4BDBF31A1D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Notes Placeholder 2">
            <a:extLst>
              <a:ext uri="{FF2B5EF4-FFF2-40B4-BE49-F238E27FC236}">
                <a16:creationId xmlns:a16="http://schemas.microsoft.com/office/drawing/2014/main" id="{4D12DDCC-E031-0F99-6C24-9EFCA15D04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One critical sand specification is the effective size.  The effective size (or diameter) is typically expressed as D</a:t>
            </a:r>
            <a:r>
              <a:rPr lang="en-US" altLang="en-US" baseline="-25000"/>
              <a:t>10</a:t>
            </a:r>
            <a:r>
              <a:rPr lang="en-US" altLang="en-US"/>
              <a:t> and indicates the grain diameter in millimeters at which 10% of the total grains of a given sample are smaller and 90% of the total grains are larger, based on weight.  The effective size for slow sand media should be between 0.2 mm to 0.35 mm.  Ten States Standards recommends a range of 0.15 – 0.35 mm, but the 0.15 mm specification often only restricts production without any added benefit.</a:t>
            </a:r>
          </a:p>
        </p:txBody>
      </p:sp>
      <p:sp>
        <p:nvSpPr>
          <p:cNvPr id="173060" name="Slide Number Placeholder 3">
            <a:extLst>
              <a:ext uri="{FF2B5EF4-FFF2-40B4-BE49-F238E27FC236}">
                <a16:creationId xmlns:a16="http://schemas.microsoft.com/office/drawing/2014/main" id="{7DD65467-4A24-6B05-0734-1FD78AE905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EAFC930-B292-46B2-BFDC-A6EADCEC48C5}" type="slidenum">
              <a:rPr lang="en-US" altLang="en-US">
                <a:latin typeface="Calibri" panose="020F0502020204030204" pitchFamily="34" charset="0"/>
              </a:rPr>
              <a:pPr/>
              <a:t>80</a:t>
            </a:fld>
            <a:endParaRPr lang="en-US" altLang="en-US">
              <a:latin typeface="Calibri" panose="020F050202020403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a:extLst>
              <a:ext uri="{FF2B5EF4-FFF2-40B4-BE49-F238E27FC236}">
                <a16:creationId xmlns:a16="http://schemas.microsoft.com/office/drawing/2014/main" id="{F37C4C23-9D45-154F-FDA7-1C2B175F70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a:extLst>
              <a:ext uri="{FF2B5EF4-FFF2-40B4-BE49-F238E27FC236}">
                <a16:creationId xmlns:a16="http://schemas.microsoft.com/office/drawing/2014/main" id="{A6F375A8-CCC0-6AC1-659B-FC618B75D7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effective size is determined by doing a sieve analysis.  So for example, you take a measured quantity of sand and weigh it.  Then you sift it through a series of sieves with progressively smaller screens and weigh the portion of sand retained on each sieve.</a:t>
            </a:r>
          </a:p>
        </p:txBody>
      </p:sp>
      <p:sp>
        <p:nvSpPr>
          <p:cNvPr id="175108" name="Slide Number Placeholder 3">
            <a:extLst>
              <a:ext uri="{FF2B5EF4-FFF2-40B4-BE49-F238E27FC236}">
                <a16:creationId xmlns:a16="http://schemas.microsoft.com/office/drawing/2014/main" id="{DF45DD0E-A119-9D6C-F517-3CD3C8591B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537C1B64-240A-4117-A82C-13C8DDB67501}" type="slidenum">
              <a:rPr lang="en-US" altLang="en-US">
                <a:latin typeface="Calibri" panose="020F0502020204030204" pitchFamily="34" charset="0"/>
              </a:rPr>
              <a:pPr/>
              <a:t>81</a:t>
            </a:fld>
            <a:endParaRPr lang="en-US" altLang="en-US">
              <a:latin typeface="Calibri" panose="020F050202020403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a:extLst>
              <a:ext uri="{FF2B5EF4-FFF2-40B4-BE49-F238E27FC236}">
                <a16:creationId xmlns:a16="http://schemas.microsoft.com/office/drawing/2014/main" id="{6FDBC6F0-E800-FC38-8ACF-7657C2C2EA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a:extLst>
              <a:ext uri="{FF2B5EF4-FFF2-40B4-BE49-F238E27FC236}">
                <a16:creationId xmlns:a16="http://schemas.microsoft.com/office/drawing/2014/main" id="{3AC92DD8-9AD8-FA10-4A0F-49A271D8E5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Then you determine the % of the sample, by weight, that passes (is finer than) each successive sieve. This example shows how data from a sieve analysis is tabulated.</a:t>
            </a:r>
          </a:p>
        </p:txBody>
      </p:sp>
      <p:sp>
        <p:nvSpPr>
          <p:cNvPr id="177156" name="Slide Number Placeholder 3">
            <a:extLst>
              <a:ext uri="{FF2B5EF4-FFF2-40B4-BE49-F238E27FC236}">
                <a16:creationId xmlns:a16="http://schemas.microsoft.com/office/drawing/2014/main" id="{3D8A91ED-AB29-A2C1-DC3E-4954623A93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6163751D-653F-43B0-8F30-6C29C90E91CC}" type="slidenum">
              <a:rPr lang="en-US" altLang="en-US">
                <a:latin typeface="Calibri" panose="020F0502020204030204" pitchFamily="34" charset="0"/>
              </a:rPr>
              <a:pPr/>
              <a:t>82</a:t>
            </a:fld>
            <a:endParaRPr lang="en-US" altLang="en-US">
              <a:latin typeface="Calibri" panose="020F050202020403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a:extLst>
              <a:ext uri="{FF2B5EF4-FFF2-40B4-BE49-F238E27FC236}">
                <a16:creationId xmlns:a16="http://schemas.microsoft.com/office/drawing/2014/main" id="{3AA9FCB2-53DA-E684-B9AB-E813548145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Notes Placeholder 2">
            <a:extLst>
              <a:ext uri="{FF2B5EF4-FFF2-40B4-BE49-F238E27FC236}">
                <a16:creationId xmlns:a16="http://schemas.microsoft.com/office/drawing/2014/main" id="{235364AC-7E99-C992-E4DB-D526B03051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tabulated results are plotted on a graph of % passing versus sieve (i.e., grain size).  D</a:t>
            </a:r>
            <a:r>
              <a:rPr lang="en-US" altLang="en-US" baseline="-25000"/>
              <a:t>10</a:t>
            </a:r>
            <a:r>
              <a:rPr lang="en-US" altLang="en-US"/>
              <a:t> is where a horizontal line drawn from the 10% passing mark intersects the sieve size – that sieve size intersected is the D</a:t>
            </a:r>
            <a:r>
              <a:rPr lang="en-US" altLang="en-US" baseline="-25000"/>
              <a:t>10</a:t>
            </a:r>
            <a:r>
              <a:rPr lang="en-US" altLang="en-US"/>
              <a:t>.</a:t>
            </a:r>
          </a:p>
        </p:txBody>
      </p:sp>
      <p:sp>
        <p:nvSpPr>
          <p:cNvPr id="179204" name="Slide Number Placeholder 3">
            <a:extLst>
              <a:ext uri="{FF2B5EF4-FFF2-40B4-BE49-F238E27FC236}">
                <a16:creationId xmlns:a16="http://schemas.microsoft.com/office/drawing/2014/main" id="{F81DC463-DC08-9938-B060-2B78385FB8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1DA1EF6-9272-4EE8-9DFE-805D1BD27B23}" type="slidenum">
              <a:rPr lang="en-US" altLang="en-US">
                <a:latin typeface="Calibri" panose="020F0502020204030204" pitchFamily="34" charset="0"/>
              </a:rPr>
              <a:pPr/>
              <a:t>83</a:t>
            </a:fld>
            <a:endParaRPr lang="en-US" altLang="en-US">
              <a:latin typeface="Calibri" panose="020F050202020403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a:extLst>
              <a:ext uri="{FF2B5EF4-FFF2-40B4-BE49-F238E27FC236}">
                <a16:creationId xmlns:a16="http://schemas.microsoft.com/office/drawing/2014/main" id="{5349622F-E1A9-6C0F-A94C-138EFBF22D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Notes Placeholder 2">
            <a:extLst>
              <a:ext uri="{FF2B5EF4-FFF2-40B4-BE49-F238E27FC236}">
                <a16:creationId xmlns:a16="http://schemas.microsoft.com/office/drawing/2014/main" id="{0890CAC1-20CB-C257-372B-6627F53586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uniformity coefficient, denoted by “U” or “C</a:t>
            </a:r>
            <a:r>
              <a:rPr lang="en-US" altLang="en-US" baseline="-25000"/>
              <a:t>u</a:t>
            </a:r>
            <a:r>
              <a:rPr lang="en-US" altLang="en-US"/>
              <a:t>”, is determined by dividing D</a:t>
            </a:r>
            <a:r>
              <a:rPr lang="en-US" altLang="en-US" baseline="-25000"/>
              <a:t>60</a:t>
            </a:r>
            <a:r>
              <a:rPr lang="en-US" altLang="en-US"/>
              <a:t> by D</a:t>
            </a:r>
            <a:r>
              <a:rPr lang="en-US" altLang="en-US" baseline="-25000"/>
              <a:t>10</a:t>
            </a:r>
            <a:r>
              <a:rPr lang="en-US" altLang="en-US"/>
              <a:t>.  Similar to D</a:t>
            </a:r>
            <a:r>
              <a:rPr lang="en-US" altLang="en-US" baseline="-25000"/>
              <a:t>10</a:t>
            </a:r>
            <a:r>
              <a:rPr lang="en-US" altLang="en-US"/>
              <a:t>, D</a:t>
            </a:r>
            <a:r>
              <a:rPr lang="en-US" altLang="en-US" baseline="-25000"/>
              <a:t>60</a:t>
            </a:r>
            <a:r>
              <a:rPr lang="en-US" altLang="en-US"/>
              <a:t> is the sieve size through which 60% of the sample by weight passes and 40% is retained.  You will not usually see D</a:t>
            </a:r>
            <a:r>
              <a:rPr lang="en-US" altLang="en-US" baseline="-25000"/>
              <a:t>60</a:t>
            </a:r>
            <a:r>
              <a:rPr lang="en-US" altLang="en-US"/>
              <a:t> referenced, however, it is used to determined the uniformity coefficient, which is an important specification for slow sand filter sand. </a:t>
            </a:r>
          </a:p>
        </p:txBody>
      </p:sp>
      <p:sp>
        <p:nvSpPr>
          <p:cNvPr id="181252" name="Slide Number Placeholder 3">
            <a:extLst>
              <a:ext uri="{FF2B5EF4-FFF2-40B4-BE49-F238E27FC236}">
                <a16:creationId xmlns:a16="http://schemas.microsoft.com/office/drawing/2014/main" id="{2FF99986-8D55-9D0C-E5BA-95174AC26C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9BC5926-AFB2-4444-ACE9-1F67642456F1}" type="slidenum">
              <a:rPr lang="en-US" altLang="en-US">
                <a:latin typeface="Calibri" panose="020F0502020204030204" pitchFamily="34" charset="0"/>
              </a:rPr>
              <a:pPr/>
              <a:t>84</a:t>
            </a:fld>
            <a:endParaRPr lang="en-US" altLang="en-US">
              <a:latin typeface="Calibri" panose="020F0502020204030204"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0C914F9A-EDDA-500B-55F8-496C98DFC3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a:extLst>
              <a:ext uri="{FF2B5EF4-FFF2-40B4-BE49-F238E27FC236}">
                <a16:creationId xmlns:a16="http://schemas.microsoft.com/office/drawing/2014/main" id="{200B128D-18C5-2C9A-FEF3-5974490472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uniformity coefficient is related to the distribution of grain sizes of soils.  Uniformly graded soils have soil grains that are mostly the same size.  This keeps the pore spaces between the grains open.  Well graded sand has a broader size distribution (higher uniformity coefficient), which results in the fines filling up the pore spaces of the media resulting in less space for biological removal mechanisms to work and higher head loss.</a:t>
            </a:r>
          </a:p>
        </p:txBody>
      </p:sp>
      <p:sp>
        <p:nvSpPr>
          <p:cNvPr id="183300" name="Slide Number Placeholder 3">
            <a:extLst>
              <a:ext uri="{FF2B5EF4-FFF2-40B4-BE49-F238E27FC236}">
                <a16:creationId xmlns:a16="http://schemas.microsoft.com/office/drawing/2014/main" id="{3E3928C7-90D3-6BB9-998D-8A294D076C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FEDEAE1-9A82-481B-9B46-C7FB1CAA67B8}" type="slidenum">
              <a:rPr lang="en-US" altLang="en-US">
                <a:latin typeface="Calibri" panose="020F0502020204030204" pitchFamily="34" charset="0"/>
              </a:rPr>
              <a:pPr/>
              <a:t>85</a:t>
            </a:fld>
            <a:endParaRPr lang="en-US" altLang="en-US">
              <a:latin typeface="Calibri" panose="020F050202020403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a:extLst>
              <a:ext uri="{FF2B5EF4-FFF2-40B4-BE49-F238E27FC236}">
                <a16:creationId xmlns:a16="http://schemas.microsoft.com/office/drawing/2014/main" id="{1F040F97-0062-8504-21E9-B5AC5D3A47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Notes Placeholder 2">
            <a:extLst>
              <a:ext uri="{FF2B5EF4-FFF2-40B4-BE49-F238E27FC236}">
                <a16:creationId xmlns:a16="http://schemas.microsoft.com/office/drawing/2014/main" id="{FC83CF13-14EE-3F54-1601-1974D3A5E6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Quiz – What is d10, d60 and UC for this sieve analysis?</a:t>
            </a:r>
          </a:p>
        </p:txBody>
      </p:sp>
      <p:sp>
        <p:nvSpPr>
          <p:cNvPr id="185348" name="Slide Number Placeholder 3">
            <a:extLst>
              <a:ext uri="{FF2B5EF4-FFF2-40B4-BE49-F238E27FC236}">
                <a16:creationId xmlns:a16="http://schemas.microsoft.com/office/drawing/2014/main" id="{BCBA3995-7A54-AC25-9DF8-35FEEAE322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7210355-17BD-4384-8AD6-1AA922CA36E8}" type="slidenum">
              <a:rPr lang="en-US" altLang="en-US">
                <a:latin typeface="Calibri" panose="020F0502020204030204" pitchFamily="34" charset="0"/>
              </a:rPr>
              <a:pPr/>
              <a:t>86</a:t>
            </a:fld>
            <a:endParaRPr lang="en-US" altLang="en-US">
              <a:latin typeface="Calibri" panose="020F0502020204030204"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a:extLst>
              <a:ext uri="{FF2B5EF4-FFF2-40B4-BE49-F238E27FC236}">
                <a16:creationId xmlns:a16="http://schemas.microsoft.com/office/drawing/2014/main" id="{D26EC03C-ECE5-2149-6F47-0BA1FD9C10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Notes Placeholder 2">
            <a:extLst>
              <a:ext uri="{FF2B5EF4-FFF2-40B4-BE49-F238E27FC236}">
                <a16:creationId xmlns:a16="http://schemas.microsoft.com/office/drawing/2014/main" id="{C548FDEB-3B0C-3E5E-A4EF-6C548510A2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Answer: D</a:t>
            </a:r>
            <a:r>
              <a:rPr lang="en-US" altLang="en-US" baseline="-25000"/>
              <a:t>10</a:t>
            </a:r>
            <a:r>
              <a:rPr lang="en-US" altLang="en-US"/>
              <a:t> = 0.15 mm, D</a:t>
            </a:r>
            <a:r>
              <a:rPr lang="en-US" altLang="en-US" baseline="-25000"/>
              <a:t>60</a:t>
            </a:r>
            <a:r>
              <a:rPr lang="en-US" altLang="en-US"/>
              <a:t> = 0.3 mm and UC = 0.3/0.15 = 2.0.  This example illustrates how the mass retained on each sieve relates to the determination of d10, d60 and UC.</a:t>
            </a:r>
          </a:p>
        </p:txBody>
      </p:sp>
      <p:sp>
        <p:nvSpPr>
          <p:cNvPr id="187396" name="Slide Number Placeholder 3">
            <a:extLst>
              <a:ext uri="{FF2B5EF4-FFF2-40B4-BE49-F238E27FC236}">
                <a16:creationId xmlns:a16="http://schemas.microsoft.com/office/drawing/2014/main" id="{8EF35CC9-33E7-B34C-43D0-95490DB7F6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364699A4-C36E-4676-82A3-84369B2496AE}" type="slidenum">
              <a:rPr lang="en-US" altLang="en-US">
                <a:latin typeface="Calibri" panose="020F0502020204030204" pitchFamily="34" charset="0"/>
              </a:rPr>
              <a:pPr/>
              <a:t>87</a:t>
            </a:fld>
            <a:endParaRPr lang="en-US" altLang="en-US">
              <a:latin typeface="Calibri" panose="020F050202020403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a:extLst>
              <a:ext uri="{FF2B5EF4-FFF2-40B4-BE49-F238E27FC236}">
                <a16:creationId xmlns:a16="http://schemas.microsoft.com/office/drawing/2014/main" id="{E496AFD5-0F43-0638-5932-48B4AB33B5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Notes Placeholder 2">
            <a:extLst>
              <a:ext uri="{FF2B5EF4-FFF2-40B4-BE49-F238E27FC236}">
                <a16:creationId xmlns:a16="http://schemas.microsoft.com/office/drawing/2014/main" id="{F236E3E6-77C1-91A8-258F-74FD4B2ACA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slide shows how to identify D</a:t>
            </a:r>
            <a:r>
              <a:rPr lang="en-US" altLang="en-US" baseline="-25000"/>
              <a:t>10</a:t>
            </a:r>
            <a:r>
              <a:rPr lang="en-US" altLang="en-US"/>
              <a:t>, D</a:t>
            </a:r>
            <a:r>
              <a:rPr lang="en-US" altLang="en-US" baseline="-25000"/>
              <a:t>60</a:t>
            </a:r>
            <a:r>
              <a:rPr lang="en-US" altLang="en-US"/>
              <a:t>, and UC graphically.</a:t>
            </a:r>
          </a:p>
        </p:txBody>
      </p:sp>
      <p:sp>
        <p:nvSpPr>
          <p:cNvPr id="189444" name="Slide Number Placeholder 3">
            <a:extLst>
              <a:ext uri="{FF2B5EF4-FFF2-40B4-BE49-F238E27FC236}">
                <a16:creationId xmlns:a16="http://schemas.microsoft.com/office/drawing/2014/main" id="{D355239D-5809-6A01-95A5-13F3D9B2A8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FF84EDAC-D3E4-4B45-BF21-94BF741A4BFE}" type="slidenum">
              <a:rPr lang="en-US" altLang="en-US">
                <a:latin typeface="Calibri" panose="020F0502020204030204" pitchFamily="34" charset="0"/>
              </a:rPr>
              <a:pPr/>
              <a:t>88</a:t>
            </a:fld>
            <a:endParaRPr lang="en-US" altLang="en-US">
              <a:latin typeface="Calibri" panose="020F050202020403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a:extLst>
              <a:ext uri="{FF2B5EF4-FFF2-40B4-BE49-F238E27FC236}">
                <a16:creationId xmlns:a16="http://schemas.microsoft.com/office/drawing/2014/main" id="{9E2E81CB-8153-82EF-74AA-3556F5C536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Notes Placeholder 2">
            <a:extLst>
              <a:ext uri="{FF2B5EF4-FFF2-40B4-BE49-F238E27FC236}">
                <a16:creationId xmlns:a16="http://schemas.microsoft.com/office/drawing/2014/main" id="{6094EB1A-93A2-9668-E951-8E97C1438E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Shown here are sand sizes from 0.15 – 0.35 mm.  Photo from www.slowsandfilter.org.</a:t>
            </a:r>
          </a:p>
        </p:txBody>
      </p:sp>
      <p:sp>
        <p:nvSpPr>
          <p:cNvPr id="191492" name="Slide Number Placeholder 3">
            <a:extLst>
              <a:ext uri="{FF2B5EF4-FFF2-40B4-BE49-F238E27FC236}">
                <a16:creationId xmlns:a16="http://schemas.microsoft.com/office/drawing/2014/main" id="{3621CD43-E202-9708-A78D-CC8DC24E27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FFB33CE-16CA-445A-B780-79581D771E82}" type="slidenum">
              <a:rPr lang="en-US" altLang="en-US">
                <a:latin typeface="Calibri" panose="020F0502020204030204" pitchFamily="34" charset="0"/>
              </a:rPr>
              <a:pPr/>
              <a:t>89</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ACD8C87-175C-DF42-EED9-BB035E3FE5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BB7DE9D5-C5F5-569E-E1C1-0D32674EF9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slide compares slow sand and rapid rate filtration, both utilize similar media (sand), however, there are some important differences.  For example, slow sand filters are design to operate continuously, where rapid rate plants are meant for intermittent operation.</a:t>
            </a:r>
          </a:p>
        </p:txBody>
      </p:sp>
      <p:sp>
        <p:nvSpPr>
          <p:cNvPr id="27652" name="Slide Number Placeholder 3">
            <a:extLst>
              <a:ext uri="{FF2B5EF4-FFF2-40B4-BE49-F238E27FC236}">
                <a16:creationId xmlns:a16="http://schemas.microsoft.com/office/drawing/2014/main" id="{FC35C363-A1C2-C424-1BE5-E7D6576345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219F7BB-5980-4D26-9293-1087CA662FDA}" type="slidenum">
              <a:rPr lang="en-US" altLang="en-US">
                <a:latin typeface="Calibri" panose="020F0502020204030204" pitchFamily="34" charset="0"/>
              </a:rPr>
              <a:pPr/>
              <a:t>9</a:t>
            </a:fld>
            <a:endParaRPr lang="en-US" altLang="en-US">
              <a:latin typeface="Calibri" panose="020F050202020403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a:extLst>
              <a:ext uri="{FF2B5EF4-FFF2-40B4-BE49-F238E27FC236}">
                <a16:creationId xmlns:a16="http://schemas.microsoft.com/office/drawing/2014/main" id="{676BE2FA-7611-112F-F068-79DFC30342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Notes Placeholder 2">
            <a:extLst>
              <a:ext uri="{FF2B5EF4-FFF2-40B4-BE49-F238E27FC236}">
                <a16:creationId xmlns:a16="http://schemas.microsoft.com/office/drawing/2014/main" id="{9CD02F8F-4E80-FC31-E3C0-6475CD3FE0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chart illustrates the results of a sieve analysis for sand primarily within the recommended specifications.</a:t>
            </a:r>
          </a:p>
        </p:txBody>
      </p:sp>
      <p:sp>
        <p:nvSpPr>
          <p:cNvPr id="193540" name="Slide Number Placeholder 3">
            <a:extLst>
              <a:ext uri="{FF2B5EF4-FFF2-40B4-BE49-F238E27FC236}">
                <a16:creationId xmlns:a16="http://schemas.microsoft.com/office/drawing/2014/main" id="{B3C77804-DA13-F2C4-9D91-32086F160A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207ABBB-2EB3-49AA-8E87-8A58F3006611}" type="slidenum">
              <a:rPr lang="en-US" altLang="en-US">
                <a:latin typeface="Calibri" panose="020F0502020204030204" pitchFamily="34" charset="0"/>
              </a:rPr>
              <a:pPr/>
              <a:t>90</a:t>
            </a:fld>
            <a:endParaRPr lang="en-US" altLang="en-US">
              <a:latin typeface="Calibri" panose="020F050202020403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a:extLst>
              <a:ext uri="{FF2B5EF4-FFF2-40B4-BE49-F238E27FC236}">
                <a16:creationId xmlns:a16="http://schemas.microsoft.com/office/drawing/2014/main" id="{98E246E9-C7B1-FEEA-30B7-7509CFAF90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Notes Placeholder 2">
            <a:extLst>
              <a:ext uri="{FF2B5EF4-FFF2-40B4-BE49-F238E27FC236}">
                <a16:creationId xmlns:a16="http://schemas.microsoft.com/office/drawing/2014/main" id="{C6034094-93ED-D07C-23D8-6380AA226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chart illustrates the results of a sieve analysis for sand with an effective diameter larger than the recommended specification, although the uniformity coefficient is just within the specifications.</a:t>
            </a:r>
          </a:p>
        </p:txBody>
      </p:sp>
      <p:sp>
        <p:nvSpPr>
          <p:cNvPr id="195588" name="Slide Number Placeholder 3">
            <a:extLst>
              <a:ext uri="{FF2B5EF4-FFF2-40B4-BE49-F238E27FC236}">
                <a16:creationId xmlns:a16="http://schemas.microsoft.com/office/drawing/2014/main" id="{87F4CADB-0464-ECCC-E8C9-D3698743B2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2156F2FB-183C-4349-BC26-648498DDF0A8}" type="slidenum">
              <a:rPr lang="en-US" altLang="en-US">
                <a:latin typeface="Calibri" panose="020F0502020204030204" pitchFamily="34" charset="0"/>
              </a:rPr>
              <a:pPr/>
              <a:t>91</a:t>
            </a:fld>
            <a:endParaRPr lang="en-US" altLang="en-US">
              <a:latin typeface="Calibri" panose="020F050202020403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a:extLst>
              <a:ext uri="{FF2B5EF4-FFF2-40B4-BE49-F238E27FC236}">
                <a16:creationId xmlns:a16="http://schemas.microsoft.com/office/drawing/2014/main" id="{99F86EEE-2AB8-0D83-03C1-8D5A0F8919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Notes Placeholder 2">
            <a:extLst>
              <a:ext uri="{FF2B5EF4-FFF2-40B4-BE49-F238E27FC236}">
                <a16:creationId xmlns:a16="http://schemas.microsoft.com/office/drawing/2014/main" id="{657D883B-F70A-635F-F16D-F69277C448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 of fines passing the #200 sieve should not be more than 0.03% by weight.  The more fines, the longer it will take for turbidity in a newly sanded filter to clear.  Acid solubility should be less than 5%.  Media with more acid soluble content, think of limestone, could eventually end up with an undesirable effective diameter or uniformity coefficient in the presence of acidic waters.  Sand beds are typically 30 to 36 inches in depth and should not be allowed to drop below 20-24 inches.  Some references indicate lower levels may still provide adequate filtration, but as discussed earlier, this may inhibit removal mechanisms that occur deeper in the sand bed.  Another thing to consider is where the sand is going to come from.  Finding one or more local sources keeps transportation costs low.  Not all quarries can provide sand meeting the desired specifications.  Some systems have made provisions for cleaning and stockpiling sand that has been removed during the scraping process.  This sand should then be analyzed for conformance with the desired characteristics and can then be re-used in subsequent re-sanding efforts.</a:t>
            </a:r>
          </a:p>
        </p:txBody>
      </p:sp>
      <p:sp>
        <p:nvSpPr>
          <p:cNvPr id="197636" name="Slide Number Placeholder 3">
            <a:extLst>
              <a:ext uri="{FF2B5EF4-FFF2-40B4-BE49-F238E27FC236}">
                <a16:creationId xmlns:a16="http://schemas.microsoft.com/office/drawing/2014/main" id="{66B44879-6BE4-27B5-E315-9947EE8A20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E39EEDF-F2F3-4839-9173-9B725738ABBA}" type="slidenum">
              <a:rPr lang="en-US" altLang="en-US">
                <a:latin typeface="Calibri" panose="020F0502020204030204" pitchFamily="34" charset="0"/>
              </a:rPr>
              <a:pPr/>
              <a:t>92</a:t>
            </a:fld>
            <a:endParaRPr lang="en-US" altLang="en-US">
              <a:latin typeface="Calibri" panose="020F050202020403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a:extLst>
              <a:ext uri="{FF2B5EF4-FFF2-40B4-BE49-F238E27FC236}">
                <a16:creationId xmlns:a16="http://schemas.microsoft.com/office/drawing/2014/main" id="{0875D32A-7ECB-D8AD-2A89-3EA4F034CB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Notes Placeholder 2">
            <a:extLst>
              <a:ext uri="{FF2B5EF4-FFF2-40B4-BE49-F238E27FC236}">
                <a16:creationId xmlns:a16="http://schemas.microsoft.com/office/drawing/2014/main" id="{EE52BBF4-D938-A172-CF1D-CD3EEAFF01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Some suppliers of slow sand filtration sand.</a:t>
            </a:r>
          </a:p>
        </p:txBody>
      </p:sp>
      <p:sp>
        <p:nvSpPr>
          <p:cNvPr id="199684" name="Slide Number Placeholder 3">
            <a:extLst>
              <a:ext uri="{FF2B5EF4-FFF2-40B4-BE49-F238E27FC236}">
                <a16:creationId xmlns:a16="http://schemas.microsoft.com/office/drawing/2014/main" id="{5592E0FB-2804-F6D7-F02F-F5C6C80D7A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5A854286-3BC0-4738-9B8B-06D661F3D75B}" type="slidenum">
              <a:rPr lang="en-US" altLang="en-US">
                <a:latin typeface="Calibri" panose="020F0502020204030204" pitchFamily="34" charset="0"/>
              </a:rPr>
              <a:pPr/>
              <a:t>93</a:t>
            </a:fld>
            <a:endParaRPr lang="en-US" altLang="en-US">
              <a:latin typeface="Calibri" panose="020F050202020403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a:extLst>
              <a:ext uri="{FF2B5EF4-FFF2-40B4-BE49-F238E27FC236}">
                <a16:creationId xmlns:a16="http://schemas.microsoft.com/office/drawing/2014/main" id="{0F8BAF10-82D3-29B0-E335-606B667EF2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1" name="Notes Placeholder 2">
            <a:extLst>
              <a:ext uri="{FF2B5EF4-FFF2-40B4-BE49-F238E27FC236}">
                <a16:creationId xmlns:a16="http://schemas.microsoft.com/office/drawing/2014/main" id="{CEFD276A-3234-2404-B5CE-3CD0B5D578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Design should incorporate a way to measure sand bed depth.  A keyway can serve to both indicate the minimum sand depth (when the top of the keyway is reached), while interrupting flow down the sidewall. </a:t>
            </a:r>
          </a:p>
        </p:txBody>
      </p:sp>
      <p:sp>
        <p:nvSpPr>
          <p:cNvPr id="201732" name="Slide Number Placeholder 3">
            <a:extLst>
              <a:ext uri="{FF2B5EF4-FFF2-40B4-BE49-F238E27FC236}">
                <a16:creationId xmlns:a16="http://schemas.microsoft.com/office/drawing/2014/main" id="{016EB151-C778-86FC-7931-CBB443C123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3A194AC-9BDE-42D7-A5FD-46B2AD65CB21}" type="slidenum">
              <a:rPr lang="en-US" altLang="en-US">
                <a:latin typeface="Calibri" panose="020F0502020204030204" pitchFamily="34" charset="0"/>
              </a:rPr>
              <a:pPr/>
              <a:t>94</a:t>
            </a:fld>
            <a:endParaRPr lang="en-US" altLang="en-US">
              <a:latin typeface="Calibri" panose="020F050202020403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a:extLst>
              <a:ext uri="{FF2B5EF4-FFF2-40B4-BE49-F238E27FC236}">
                <a16:creationId xmlns:a16="http://schemas.microsoft.com/office/drawing/2014/main" id="{F0A29CB6-54FF-DB87-D4F2-2F3CD57FCE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Notes Placeholder 2">
            <a:extLst>
              <a:ext uri="{FF2B5EF4-FFF2-40B4-BE49-F238E27FC236}">
                <a16:creationId xmlns:a16="http://schemas.microsoft.com/office/drawing/2014/main" id="{19BE54C7-A75C-B4F3-D1E5-DE5A143177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construction plan shows “marks” at 18” sand depth on the liner of a sloped filter wall (cell #3) for the City of Astoria (1993)</a:t>
            </a:r>
          </a:p>
        </p:txBody>
      </p:sp>
      <p:sp>
        <p:nvSpPr>
          <p:cNvPr id="203780" name="Slide Number Placeholder 3">
            <a:extLst>
              <a:ext uri="{FF2B5EF4-FFF2-40B4-BE49-F238E27FC236}">
                <a16:creationId xmlns:a16="http://schemas.microsoft.com/office/drawing/2014/main" id="{DF93E8FC-F974-5BF5-4945-03FF9C5A8A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7D2CB8F3-339A-4223-B18F-F493155F5895}" type="slidenum">
              <a:rPr lang="en-US" altLang="en-US">
                <a:latin typeface="Calibri" panose="020F0502020204030204" pitchFamily="34" charset="0"/>
              </a:rPr>
              <a:pPr/>
              <a:t>95</a:t>
            </a:fld>
            <a:endParaRPr lang="en-US" altLang="en-US">
              <a:latin typeface="Calibri" panose="020F050202020403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a:extLst>
              <a:ext uri="{FF2B5EF4-FFF2-40B4-BE49-F238E27FC236}">
                <a16:creationId xmlns:a16="http://schemas.microsoft.com/office/drawing/2014/main" id="{0F3D43CF-F79F-68F5-1345-3D572DEED8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Notes Placeholder 2">
            <a:extLst>
              <a:ext uri="{FF2B5EF4-FFF2-40B4-BE49-F238E27FC236}">
                <a16:creationId xmlns:a16="http://schemas.microsoft.com/office/drawing/2014/main" id="{302B15A4-8E33-1150-CB63-46F370E829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table summarizes some of the main specifications for sand and bed depth.</a:t>
            </a:r>
          </a:p>
        </p:txBody>
      </p:sp>
      <p:sp>
        <p:nvSpPr>
          <p:cNvPr id="205828" name="Slide Number Placeholder 3">
            <a:extLst>
              <a:ext uri="{FF2B5EF4-FFF2-40B4-BE49-F238E27FC236}">
                <a16:creationId xmlns:a16="http://schemas.microsoft.com/office/drawing/2014/main" id="{A3E7C6D5-081A-68D0-107A-0AA51C33B2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D57E6CDC-9733-4D95-8604-87739CC712BB}" type="slidenum">
              <a:rPr lang="en-US" altLang="en-US">
                <a:latin typeface="Calibri" panose="020F0502020204030204" pitchFamily="34" charset="0"/>
              </a:rPr>
              <a:pPr/>
              <a:t>96</a:t>
            </a:fld>
            <a:endParaRPr lang="en-US" altLang="en-US">
              <a:latin typeface="Calibri" panose="020F0502020204030204"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a:extLst>
              <a:ext uri="{FF2B5EF4-FFF2-40B4-BE49-F238E27FC236}">
                <a16:creationId xmlns:a16="http://schemas.microsoft.com/office/drawing/2014/main" id="{B3810B67-E837-3B7B-EC83-234435E244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Notes Placeholder 2">
            <a:extLst>
              <a:ext uri="{FF2B5EF4-FFF2-40B4-BE49-F238E27FC236}">
                <a16:creationId xmlns:a16="http://schemas.microsoft.com/office/drawing/2014/main" id="{BCA8A561-2C4B-A628-FC13-F27B7035B4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7876" name="Slide Number Placeholder 3">
            <a:extLst>
              <a:ext uri="{FF2B5EF4-FFF2-40B4-BE49-F238E27FC236}">
                <a16:creationId xmlns:a16="http://schemas.microsoft.com/office/drawing/2014/main" id="{12C7816B-C369-EE5E-B18C-B4E523953B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77875" indent="-298450">
              <a:defRPr>
                <a:solidFill>
                  <a:schemeClr val="tx1"/>
                </a:solidFill>
                <a:latin typeface="Corbel" panose="020B0503020204020204" pitchFamily="34" charset="0"/>
              </a:defRPr>
            </a:lvl2pPr>
            <a:lvl3pPr marL="1195388" indent="-238125">
              <a:defRPr>
                <a:solidFill>
                  <a:schemeClr val="tx1"/>
                </a:solidFill>
                <a:latin typeface="Corbel" panose="020B0503020204020204" pitchFamily="34" charset="0"/>
              </a:defRPr>
            </a:lvl3pPr>
            <a:lvl4pPr marL="1674813" indent="-238125">
              <a:defRPr>
                <a:solidFill>
                  <a:schemeClr val="tx1"/>
                </a:solidFill>
                <a:latin typeface="Corbel" panose="020B0503020204020204" pitchFamily="34" charset="0"/>
              </a:defRPr>
            </a:lvl4pPr>
            <a:lvl5pPr marL="2154238" indent="-238125">
              <a:defRPr>
                <a:solidFill>
                  <a:schemeClr val="tx1"/>
                </a:solidFill>
                <a:latin typeface="Corbel" panose="020B0503020204020204" pitchFamily="34" charset="0"/>
              </a:defRPr>
            </a:lvl5pPr>
            <a:lvl6pPr marL="2611438" indent="-238125" eaLnBrk="0" fontAlgn="base" hangingPunct="0">
              <a:spcBef>
                <a:spcPct val="0"/>
              </a:spcBef>
              <a:spcAft>
                <a:spcPct val="0"/>
              </a:spcAft>
              <a:defRPr>
                <a:solidFill>
                  <a:schemeClr val="tx1"/>
                </a:solidFill>
                <a:latin typeface="Corbel" panose="020B0503020204020204" pitchFamily="34" charset="0"/>
              </a:defRPr>
            </a:lvl6pPr>
            <a:lvl7pPr marL="3068638" indent="-238125" eaLnBrk="0" fontAlgn="base" hangingPunct="0">
              <a:spcBef>
                <a:spcPct val="0"/>
              </a:spcBef>
              <a:spcAft>
                <a:spcPct val="0"/>
              </a:spcAft>
              <a:defRPr>
                <a:solidFill>
                  <a:schemeClr val="tx1"/>
                </a:solidFill>
                <a:latin typeface="Corbel" panose="020B0503020204020204" pitchFamily="34" charset="0"/>
              </a:defRPr>
            </a:lvl7pPr>
            <a:lvl8pPr marL="3525838" indent="-238125" eaLnBrk="0" fontAlgn="base" hangingPunct="0">
              <a:spcBef>
                <a:spcPct val="0"/>
              </a:spcBef>
              <a:spcAft>
                <a:spcPct val="0"/>
              </a:spcAft>
              <a:defRPr>
                <a:solidFill>
                  <a:schemeClr val="tx1"/>
                </a:solidFill>
                <a:latin typeface="Corbel" panose="020B0503020204020204" pitchFamily="34" charset="0"/>
              </a:defRPr>
            </a:lvl8pPr>
            <a:lvl9pPr marL="3983038" indent="-238125" eaLnBrk="0" fontAlgn="base" hangingPunct="0">
              <a:spcBef>
                <a:spcPct val="0"/>
              </a:spcBef>
              <a:spcAft>
                <a:spcPct val="0"/>
              </a:spcAft>
              <a:defRPr>
                <a:solidFill>
                  <a:schemeClr val="tx1"/>
                </a:solidFill>
                <a:latin typeface="Corbel" panose="020B0503020204020204" pitchFamily="34" charset="0"/>
              </a:defRPr>
            </a:lvl9pPr>
          </a:lstStyle>
          <a:p>
            <a:fld id="{8FB17CCB-D396-4824-853E-7990E9705D61}" type="slidenum">
              <a:rPr lang="en-US" altLang="en-US">
                <a:latin typeface="Calibri" panose="020F0502020204030204" pitchFamily="34" charset="0"/>
              </a:rPr>
              <a:pPr/>
              <a:t>97</a:t>
            </a:fld>
            <a:endParaRPr lang="en-US" altLang="en-US">
              <a:latin typeface="Calibri" panose="020F050202020403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a:extLst>
              <a:ext uri="{FF2B5EF4-FFF2-40B4-BE49-F238E27FC236}">
                <a16:creationId xmlns:a16="http://schemas.microsoft.com/office/drawing/2014/main" id="{C05DB185-1E84-6C4E-58B6-F8C384EEAF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Notes Placeholder 2">
            <a:extLst>
              <a:ext uri="{FF2B5EF4-FFF2-40B4-BE49-F238E27FC236}">
                <a16:creationId xmlns:a16="http://schemas.microsoft.com/office/drawing/2014/main" id="{EC532FFB-EDAE-CA44-B5F6-A9528E0003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09924" name="Slide Number Placeholder 3">
            <a:extLst>
              <a:ext uri="{FF2B5EF4-FFF2-40B4-BE49-F238E27FC236}">
                <a16:creationId xmlns:a16="http://schemas.microsoft.com/office/drawing/2014/main" id="{8A3CF1F8-F165-B603-35B7-1B2B96E3E7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66FE52E-3D47-4CB7-BBE7-1B100C745788}" type="slidenum">
              <a:rPr lang="en-US" altLang="en-US">
                <a:latin typeface="Calibri" panose="020F0502020204030204" pitchFamily="34" charset="0"/>
              </a:rPr>
              <a:pPr/>
              <a:t>98</a:t>
            </a:fld>
            <a:endParaRPr lang="en-US" altLang="en-US">
              <a:latin typeface="Calibri" panose="020F050202020403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a:extLst>
              <a:ext uri="{FF2B5EF4-FFF2-40B4-BE49-F238E27FC236}">
                <a16:creationId xmlns:a16="http://schemas.microsoft.com/office/drawing/2014/main" id="{5E2776DA-33C3-00AA-8E92-0BA35378FA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Notes Placeholder 2">
            <a:extLst>
              <a:ext uri="{FF2B5EF4-FFF2-40B4-BE49-F238E27FC236}">
                <a16:creationId xmlns:a16="http://schemas.microsoft.com/office/drawing/2014/main" id="{C4327000-1D42-7E83-9EC9-D610AA7F0C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1972" name="Slide Number Placeholder 3">
            <a:extLst>
              <a:ext uri="{FF2B5EF4-FFF2-40B4-BE49-F238E27FC236}">
                <a16:creationId xmlns:a16="http://schemas.microsoft.com/office/drawing/2014/main" id="{2420E899-7187-B77C-8262-7C49BB79EBA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BAB4589-DA5E-45E2-9327-5311B69485C8}" type="slidenum">
              <a:rPr lang="en-US" altLang="en-US">
                <a:latin typeface="Calibri" panose="020F0502020204030204" pitchFamily="34" charset="0"/>
              </a:rPr>
              <a:pPr/>
              <a:t>99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287864-D7C1-FBB8-DAEC-AF823376ADB9}"/>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A5A35C66-6B8D-FE79-C8EB-5B7C0EFCD532}"/>
              </a:ext>
            </a:extLst>
          </p:cNvPr>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 name="Rectangle 3">
            <a:extLst>
              <a:ext uri="{FF2B5EF4-FFF2-40B4-BE49-F238E27FC236}">
                <a16:creationId xmlns:a16="http://schemas.microsoft.com/office/drawing/2014/main" id="{1DE85989-1254-4FF6-103D-021F424DC05F}"/>
              </a:ext>
            </a:extLst>
          </p:cNvPr>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a:extLst>
              <a:ext uri="{FF2B5EF4-FFF2-40B4-BE49-F238E27FC236}">
                <a16:creationId xmlns:a16="http://schemas.microsoft.com/office/drawing/2014/main" id="{912CF424-B8D5-A268-9DF8-6873900AF39C}"/>
              </a:ext>
            </a:extLst>
          </p:cNvPr>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4DB41844-69A1-E917-2D62-6BF2EDB9A2DB}"/>
              </a:ext>
            </a:extLst>
          </p:cNvPr>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a:extLst>
              <a:ext uri="{FF2B5EF4-FFF2-40B4-BE49-F238E27FC236}">
                <a16:creationId xmlns:a16="http://schemas.microsoft.com/office/drawing/2014/main" id="{210470C6-FC75-7BE3-0AF4-1F5D1E44CA45}"/>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1164EBA5-2025-A8DE-B519-108844840EBB}"/>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B646DF1A-A367-F5CE-D4DE-12404499E90F}"/>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DB2E4129-5F06-F8FA-0285-01DDAEA6BADA}"/>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a:t>Click to edit Master title style</a:t>
            </a:r>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3" name="Date Placeholder 27">
            <a:extLst>
              <a:ext uri="{FF2B5EF4-FFF2-40B4-BE49-F238E27FC236}">
                <a16:creationId xmlns:a16="http://schemas.microsoft.com/office/drawing/2014/main" id="{BB904887-EBBA-3CB4-4B25-24284E182A4D}"/>
              </a:ext>
            </a:extLst>
          </p:cNvPr>
          <p:cNvSpPr>
            <a:spLocks noGrp="1"/>
          </p:cNvSpPr>
          <p:nvPr>
            <p:ph type="dt" sz="half" idx="10"/>
          </p:nvPr>
        </p:nvSpPr>
        <p:spPr/>
        <p:txBody>
          <a:bodyPr/>
          <a:lstStyle>
            <a:lvl1pPr>
              <a:defRPr/>
            </a:lvl1pPr>
          </a:lstStyle>
          <a:p>
            <a:pPr>
              <a:defRPr/>
            </a:pPr>
            <a:fld id="{4688D9D8-4F7D-4A90-9CC5-7A485B126CA3}" type="datetimeFigureOut">
              <a:rPr lang="en-US"/>
              <a:pPr>
                <a:defRPr/>
              </a:pPr>
              <a:t>2/28/2024</a:t>
            </a:fld>
            <a:endParaRPr lang="en-US" dirty="0"/>
          </a:p>
        </p:txBody>
      </p:sp>
      <p:sp>
        <p:nvSpPr>
          <p:cNvPr id="14" name="Footer Placeholder 16">
            <a:extLst>
              <a:ext uri="{FF2B5EF4-FFF2-40B4-BE49-F238E27FC236}">
                <a16:creationId xmlns:a16="http://schemas.microsoft.com/office/drawing/2014/main" id="{96BADC70-6523-BD43-0DC7-DD656F9B451D}"/>
              </a:ext>
            </a:extLst>
          </p:cNvPr>
          <p:cNvSpPr>
            <a:spLocks noGrp="1"/>
          </p:cNvSpPr>
          <p:nvPr>
            <p:ph type="ftr" sz="quarter" idx="11"/>
          </p:nvPr>
        </p:nvSpPr>
        <p:spPr/>
        <p:txBody>
          <a:bodyPr/>
          <a:lstStyle>
            <a:lvl1pPr>
              <a:defRPr/>
            </a:lvl1pPr>
          </a:lstStyle>
          <a:p>
            <a:pPr>
              <a:defRPr/>
            </a:pPr>
            <a:endParaRPr lang="en-US"/>
          </a:p>
        </p:txBody>
      </p:sp>
      <p:sp>
        <p:nvSpPr>
          <p:cNvPr id="15" name="Slide Number Placeholder 28">
            <a:extLst>
              <a:ext uri="{FF2B5EF4-FFF2-40B4-BE49-F238E27FC236}">
                <a16:creationId xmlns:a16="http://schemas.microsoft.com/office/drawing/2014/main" id="{5B920707-47AD-AC87-1262-0F318DACF15B}"/>
              </a:ext>
            </a:extLst>
          </p:cNvPr>
          <p:cNvSpPr>
            <a:spLocks noGrp="1"/>
          </p:cNvSpPr>
          <p:nvPr>
            <p:ph type="sldNum" sz="quarter" idx="12"/>
          </p:nvPr>
        </p:nvSpPr>
        <p:spPr/>
        <p:txBody>
          <a:bodyPr/>
          <a:lstStyle>
            <a:lvl1pPr>
              <a:defRPr smtClean="0"/>
            </a:lvl1pPr>
          </a:lstStyle>
          <a:p>
            <a:pPr>
              <a:defRPr/>
            </a:pPr>
            <a:fld id="{15AEFCBD-C043-48D1-9C18-F5ADB8650EFC}" type="slidenum">
              <a:rPr lang="en-US" altLang="en-US"/>
              <a:pPr>
                <a:defRPr/>
              </a:pPr>
              <a:t>‹#›</a:t>
            </a:fld>
            <a:endParaRPr lang="en-US" altLang="en-US"/>
          </a:p>
        </p:txBody>
      </p:sp>
    </p:spTree>
    <p:extLst>
      <p:ext uri="{BB962C8B-B14F-4D97-AF65-F5344CB8AC3E}">
        <p14:creationId xmlns:p14="http://schemas.microsoft.com/office/powerpoint/2010/main" val="174690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DB7BF43C-5457-62B0-8012-EF5D2D7A636C}"/>
              </a:ext>
            </a:extLst>
          </p:cNvPr>
          <p:cNvSpPr>
            <a:spLocks noGrp="1"/>
          </p:cNvSpPr>
          <p:nvPr>
            <p:ph type="dt" sz="half" idx="10"/>
          </p:nvPr>
        </p:nvSpPr>
        <p:spPr/>
        <p:txBody>
          <a:bodyPr/>
          <a:lstStyle>
            <a:lvl1pPr>
              <a:defRPr/>
            </a:lvl1pPr>
          </a:lstStyle>
          <a:p>
            <a:pPr>
              <a:defRPr/>
            </a:pPr>
            <a:fld id="{ABD53D72-1BE9-4F61-8E6D-E42C1C51A84A}"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E53044AD-0856-F210-2FCA-C56E71071A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C8115CF1-B8F9-41C2-0BD1-4CC47FD82217}"/>
              </a:ext>
            </a:extLst>
          </p:cNvPr>
          <p:cNvSpPr>
            <a:spLocks noGrp="1"/>
          </p:cNvSpPr>
          <p:nvPr>
            <p:ph type="sldNum" sz="quarter" idx="12"/>
          </p:nvPr>
        </p:nvSpPr>
        <p:spPr/>
        <p:txBody>
          <a:bodyPr/>
          <a:lstStyle>
            <a:lvl1pPr>
              <a:defRPr/>
            </a:lvl1pPr>
          </a:lstStyle>
          <a:p>
            <a:pPr>
              <a:defRPr/>
            </a:pPr>
            <a:fld id="{77F17CAC-9014-4EF5-B914-7DB4993AAC50}" type="slidenum">
              <a:rPr lang="en-US" altLang="en-US"/>
              <a:pPr>
                <a:defRPr/>
              </a:pPr>
              <a:t>‹#›</a:t>
            </a:fld>
            <a:endParaRPr lang="en-US" altLang="en-US"/>
          </a:p>
        </p:txBody>
      </p:sp>
    </p:spTree>
    <p:extLst>
      <p:ext uri="{BB962C8B-B14F-4D97-AF65-F5344CB8AC3E}">
        <p14:creationId xmlns:p14="http://schemas.microsoft.com/office/powerpoint/2010/main" val="1605935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600" y="274639"/>
            <a:ext cx="5867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08310488-5A75-15E6-A4EC-0EBF12C6B335}"/>
              </a:ext>
            </a:extLst>
          </p:cNvPr>
          <p:cNvSpPr>
            <a:spLocks noGrp="1"/>
          </p:cNvSpPr>
          <p:nvPr>
            <p:ph type="dt" sz="half" idx="10"/>
          </p:nvPr>
        </p:nvSpPr>
        <p:spPr/>
        <p:txBody>
          <a:bodyPr/>
          <a:lstStyle>
            <a:lvl1pPr>
              <a:defRPr/>
            </a:lvl1pPr>
          </a:lstStyle>
          <a:p>
            <a:pPr>
              <a:defRPr/>
            </a:pPr>
            <a:fld id="{EDD110C4-C166-456D-ADFB-A221FD36F28E}"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233DFFA8-66E8-D68E-21F2-0124E3B962C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1C318C7F-2FD8-B52C-4EC5-7CCB8E3760D5}"/>
              </a:ext>
            </a:extLst>
          </p:cNvPr>
          <p:cNvSpPr>
            <a:spLocks noGrp="1"/>
          </p:cNvSpPr>
          <p:nvPr>
            <p:ph type="sldNum" sz="quarter" idx="12"/>
          </p:nvPr>
        </p:nvSpPr>
        <p:spPr/>
        <p:txBody>
          <a:bodyPr/>
          <a:lstStyle>
            <a:lvl1pPr>
              <a:defRPr/>
            </a:lvl1pPr>
          </a:lstStyle>
          <a:p>
            <a:pPr>
              <a:defRPr/>
            </a:pPr>
            <a:fld id="{1160B80E-57D6-4B12-B746-189EE5526310}" type="slidenum">
              <a:rPr lang="en-US" altLang="en-US"/>
              <a:pPr>
                <a:defRPr/>
              </a:pPr>
              <a:t>‹#›</a:t>
            </a:fld>
            <a:endParaRPr lang="en-US" altLang="en-US"/>
          </a:p>
        </p:txBody>
      </p:sp>
    </p:spTree>
    <p:extLst>
      <p:ext uri="{BB962C8B-B14F-4D97-AF65-F5344CB8AC3E}">
        <p14:creationId xmlns:p14="http://schemas.microsoft.com/office/powerpoint/2010/main" val="1826016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BEF65D29-6B72-C866-355F-D1816D34FFAC}"/>
              </a:ext>
            </a:extLst>
          </p:cNvPr>
          <p:cNvSpPr>
            <a:spLocks noGrp="1"/>
          </p:cNvSpPr>
          <p:nvPr>
            <p:ph type="dt" sz="half" idx="10"/>
          </p:nvPr>
        </p:nvSpPr>
        <p:spPr/>
        <p:txBody>
          <a:bodyPr/>
          <a:lstStyle>
            <a:lvl1pPr>
              <a:defRPr/>
            </a:lvl1pPr>
          </a:lstStyle>
          <a:p>
            <a:pPr>
              <a:defRPr/>
            </a:pPr>
            <a:fld id="{8B98E704-670F-47A9-B6BA-1F7F0A45E26A}"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53E296BE-89F7-F55D-4F61-3083EA7D569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D7DC18AB-7BF6-AAA1-15B1-46E3CC343D72}"/>
              </a:ext>
            </a:extLst>
          </p:cNvPr>
          <p:cNvSpPr>
            <a:spLocks noGrp="1"/>
          </p:cNvSpPr>
          <p:nvPr>
            <p:ph type="sldNum" sz="quarter" idx="12"/>
          </p:nvPr>
        </p:nvSpPr>
        <p:spPr/>
        <p:txBody>
          <a:bodyPr/>
          <a:lstStyle>
            <a:lvl1pPr>
              <a:defRPr/>
            </a:lvl1pPr>
          </a:lstStyle>
          <a:p>
            <a:pPr>
              <a:defRPr/>
            </a:pPr>
            <a:fld id="{569EBA25-B0FE-44B0-9327-F63A6F3CAFFC}" type="slidenum">
              <a:rPr lang="en-US" altLang="en-US"/>
              <a:pPr>
                <a:defRPr/>
              </a:pPr>
              <a:t>‹#›</a:t>
            </a:fld>
            <a:endParaRPr lang="en-US" altLang="en-US"/>
          </a:p>
        </p:txBody>
      </p:sp>
    </p:spTree>
    <p:extLst>
      <p:ext uri="{BB962C8B-B14F-4D97-AF65-F5344CB8AC3E}">
        <p14:creationId xmlns:p14="http://schemas.microsoft.com/office/powerpoint/2010/main" val="1654256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7">
            <a:extLst>
              <a:ext uri="{FF2B5EF4-FFF2-40B4-BE49-F238E27FC236}">
                <a16:creationId xmlns:a16="http://schemas.microsoft.com/office/drawing/2014/main" id="{2CCD537C-08B8-A1B9-A414-CF28442AB36C}"/>
              </a:ext>
            </a:extLst>
          </p:cNvPr>
          <p:cNvSpPr>
            <a:spLocks/>
          </p:cNvSpPr>
          <p:nvPr/>
        </p:nvSpPr>
        <p:spPr bwMode="auto">
          <a:xfrm>
            <a:off x="4829175" y="1073150"/>
            <a:ext cx="4321175" cy="5791200"/>
          </a:xfrm>
          <a:custGeom>
            <a:avLst/>
            <a:gdLst>
              <a:gd name="T0" fmla="*/ 0 w 2736"/>
              <a:gd name="T1" fmla="*/ 2147483646 h 3648"/>
              <a:gd name="T2" fmla="*/ 2147483646 w 2736"/>
              <a:gd name="T3" fmla="*/ 2147483646 h 3648"/>
              <a:gd name="T4" fmla="*/ 2147483646 w 2736"/>
              <a:gd name="T5" fmla="*/ 0 h 3648"/>
              <a:gd name="T6" fmla="*/ 2147483646 w 2736"/>
              <a:gd name="T7" fmla="*/ 2147483646 h 3648"/>
              <a:gd name="T8" fmla="*/ 2147483646 w 2736"/>
              <a:gd name="T9" fmla="*/ 2147483646 h 3648"/>
              <a:gd name="T10" fmla="*/ 2147483646 w 2736"/>
              <a:gd name="T11" fmla="*/ 2147483646 h 3648"/>
              <a:gd name="T12" fmla="*/ 0 w 2736"/>
              <a:gd name="T13" fmla="*/ 2147483646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Freeform 18">
            <a:extLst>
              <a:ext uri="{FF2B5EF4-FFF2-40B4-BE49-F238E27FC236}">
                <a16:creationId xmlns:a16="http://schemas.microsoft.com/office/drawing/2014/main" id="{4E968D85-A6AF-933A-59C8-28A433297F0D}"/>
              </a:ext>
            </a:extLst>
          </p:cNvPr>
          <p:cNvSpPr>
            <a:spLocks/>
          </p:cNvSpPr>
          <p:nvPr/>
        </p:nvSpPr>
        <p:spPr bwMode="auto">
          <a:xfrm>
            <a:off x="374650" y="0"/>
            <a:ext cx="5513388" cy="6615113"/>
          </a:xfrm>
          <a:custGeom>
            <a:avLst/>
            <a:gdLst>
              <a:gd name="T0" fmla="*/ 0 w 3504"/>
              <a:gd name="T1" fmla="*/ 2147483646 h 4128"/>
              <a:gd name="T2" fmla="*/ 0 w 3504"/>
              <a:gd name="T3" fmla="*/ 2147483646 h 4128"/>
              <a:gd name="T4" fmla="*/ 2147483646 w 3504"/>
              <a:gd name="T5" fmla="*/ 2147483646 h 4128"/>
              <a:gd name="T6" fmla="*/ 2147483646 w 3504"/>
              <a:gd name="T7" fmla="*/ 0 h 4128"/>
              <a:gd name="T8" fmla="*/ 2147483646 w 3504"/>
              <a:gd name="T9" fmla="*/ 0 h 4128"/>
              <a:gd name="T10" fmla="*/ 2147483646 w 3504"/>
              <a:gd name="T11" fmla="*/ 2147483646 h 4128"/>
              <a:gd name="T12" fmla="*/ 0 w 3504"/>
              <a:gd name="T13" fmla="*/ 2147483646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 name="Freeform 19">
            <a:extLst>
              <a:ext uri="{FF2B5EF4-FFF2-40B4-BE49-F238E27FC236}">
                <a16:creationId xmlns:a16="http://schemas.microsoft.com/office/drawing/2014/main" id="{DEDE4568-DA5F-C85C-7DB0-16BB4372D54A}"/>
              </a:ext>
            </a:extLst>
          </p:cNvPr>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7" name="Freeform 20">
            <a:extLst>
              <a:ext uri="{FF2B5EF4-FFF2-40B4-BE49-F238E27FC236}">
                <a16:creationId xmlns:a16="http://schemas.microsoft.com/office/drawing/2014/main" id="{B7705877-4CD5-F219-CFFE-297E2C8EAAF4}"/>
              </a:ext>
            </a:extLst>
          </p:cNvPr>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8" name="Freeform 23">
            <a:extLst>
              <a:ext uri="{FF2B5EF4-FFF2-40B4-BE49-F238E27FC236}">
                <a16:creationId xmlns:a16="http://schemas.microsoft.com/office/drawing/2014/main" id="{68EC134E-1B01-EF1B-E980-A570BE127B85}"/>
              </a:ext>
            </a:extLst>
          </p:cNvPr>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9" name="Freeform 24">
            <a:extLst>
              <a:ext uri="{FF2B5EF4-FFF2-40B4-BE49-F238E27FC236}">
                <a16:creationId xmlns:a16="http://schemas.microsoft.com/office/drawing/2014/main" id="{2868FED3-2276-EC98-295E-A4C42657AB5A}"/>
              </a:ext>
            </a:extLst>
          </p:cNvPr>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0" name="Freeform 25">
            <a:extLst>
              <a:ext uri="{FF2B5EF4-FFF2-40B4-BE49-F238E27FC236}">
                <a16:creationId xmlns:a16="http://schemas.microsoft.com/office/drawing/2014/main" id="{EDFC168F-89B6-AEE5-7FFB-7ADB21C48783}"/>
              </a:ext>
            </a:extLst>
          </p:cNvPr>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Freeform 26">
            <a:extLst>
              <a:ext uri="{FF2B5EF4-FFF2-40B4-BE49-F238E27FC236}">
                <a16:creationId xmlns:a16="http://schemas.microsoft.com/office/drawing/2014/main" id="{72061D46-15DD-9FE4-8425-64E7C379775A}"/>
              </a:ext>
            </a:extLst>
          </p:cNvPr>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2" name="Freeform 27">
            <a:extLst>
              <a:ext uri="{FF2B5EF4-FFF2-40B4-BE49-F238E27FC236}">
                <a16:creationId xmlns:a16="http://schemas.microsoft.com/office/drawing/2014/main" id="{CBD3073F-DF04-5E6C-9AA2-8569931627F2}"/>
              </a:ext>
            </a:extLst>
          </p:cNvPr>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3" name="Freeform 28">
            <a:extLst>
              <a:ext uri="{FF2B5EF4-FFF2-40B4-BE49-F238E27FC236}">
                <a16:creationId xmlns:a16="http://schemas.microsoft.com/office/drawing/2014/main" id="{1C035A66-D950-246F-16B4-502D806C1AE9}"/>
              </a:ext>
            </a:extLst>
          </p:cNvPr>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4" name="Freeform 29">
            <a:extLst>
              <a:ext uri="{FF2B5EF4-FFF2-40B4-BE49-F238E27FC236}">
                <a16:creationId xmlns:a16="http://schemas.microsoft.com/office/drawing/2014/main" id="{6065EEFD-1ED5-93AC-E764-5DDC9DF13C6E}"/>
              </a:ext>
            </a:extLst>
          </p:cNvPr>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5" name="Freeform 30">
            <a:extLst>
              <a:ext uri="{FF2B5EF4-FFF2-40B4-BE49-F238E27FC236}">
                <a16:creationId xmlns:a16="http://schemas.microsoft.com/office/drawing/2014/main" id="{785BBB5A-56A0-E7D4-599E-E437C46A1396}"/>
              </a:ext>
            </a:extLst>
          </p:cNvPr>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6" name="Freeform 31">
            <a:extLst>
              <a:ext uri="{FF2B5EF4-FFF2-40B4-BE49-F238E27FC236}">
                <a16:creationId xmlns:a16="http://schemas.microsoft.com/office/drawing/2014/main" id="{E6A2AF2D-09E1-8A36-00A7-3CA5FB2E5625}"/>
              </a:ext>
            </a:extLst>
          </p:cNvPr>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7" name="Freeform 32">
            <a:extLst>
              <a:ext uri="{FF2B5EF4-FFF2-40B4-BE49-F238E27FC236}">
                <a16:creationId xmlns:a16="http://schemas.microsoft.com/office/drawing/2014/main" id="{4F5F2350-0243-7D4A-3E1C-E2280C2BCB58}"/>
              </a:ext>
            </a:extLst>
          </p:cNvPr>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8" name="Freeform 33">
            <a:extLst>
              <a:ext uri="{FF2B5EF4-FFF2-40B4-BE49-F238E27FC236}">
                <a16:creationId xmlns:a16="http://schemas.microsoft.com/office/drawing/2014/main" id="{444A8935-241A-64E5-52E0-CC887A7B2CBA}"/>
              </a:ext>
            </a:extLst>
          </p:cNvPr>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9" name="Rectangle 18">
            <a:extLst>
              <a:ext uri="{FF2B5EF4-FFF2-40B4-BE49-F238E27FC236}">
                <a16:creationId xmlns:a16="http://schemas.microsoft.com/office/drawing/2014/main" id="{DA4D68D4-1E55-2A0A-980E-4788F0636A61}"/>
              </a:ext>
            </a:extLst>
          </p:cNvPr>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89862CDD-42C7-ED02-EAFE-62AB11D19DD0}"/>
              </a:ext>
            </a:extLst>
          </p:cNvPr>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Rectangle 20">
            <a:extLst>
              <a:ext uri="{FF2B5EF4-FFF2-40B4-BE49-F238E27FC236}">
                <a16:creationId xmlns:a16="http://schemas.microsoft.com/office/drawing/2014/main" id="{67C1626C-1EB3-0216-D438-E38AC9E86B22}"/>
              </a:ext>
            </a:extLst>
          </p:cNvPr>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C77323B0-C61B-0ACA-BEBE-6DC3FC72AB57}"/>
              </a:ext>
            </a:extLst>
          </p:cNvPr>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E8BC753A-79EC-F603-B67F-B3A3F4943629}"/>
              </a:ext>
            </a:extLst>
          </p:cNvPr>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E90DAA34-A0EF-BBA9-5FE1-396FBE98E92D}"/>
              </a:ext>
            </a:extLst>
          </p:cNvPr>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a:t>Click to edit Master title style</a:t>
            </a:r>
          </a:p>
        </p:txBody>
      </p:sp>
      <p:sp>
        <p:nvSpPr>
          <p:cNvPr id="25" name="Date Placeholder 3">
            <a:extLst>
              <a:ext uri="{FF2B5EF4-FFF2-40B4-BE49-F238E27FC236}">
                <a16:creationId xmlns:a16="http://schemas.microsoft.com/office/drawing/2014/main" id="{B95864EB-E1A3-AF61-2ABD-56B57523161E}"/>
              </a:ext>
            </a:extLst>
          </p:cNvPr>
          <p:cNvSpPr>
            <a:spLocks noGrp="1"/>
          </p:cNvSpPr>
          <p:nvPr>
            <p:ph type="dt" sz="half" idx="10"/>
          </p:nvPr>
        </p:nvSpPr>
        <p:spPr/>
        <p:txBody>
          <a:bodyPr/>
          <a:lstStyle>
            <a:lvl1pPr>
              <a:defRPr/>
            </a:lvl1pPr>
          </a:lstStyle>
          <a:p>
            <a:pPr>
              <a:defRPr/>
            </a:pPr>
            <a:fld id="{C70C93E0-1C3A-4FF3-AEE6-7C4E80937993}" type="datetimeFigureOut">
              <a:rPr lang="en-US"/>
              <a:pPr>
                <a:defRPr/>
              </a:pPr>
              <a:t>2/28/2024</a:t>
            </a:fld>
            <a:endParaRPr lang="en-US" dirty="0"/>
          </a:p>
        </p:txBody>
      </p:sp>
      <p:sp>
        <p:nvSpPr>
          <p:cNvPr id="26" name="Footer Placeholder 4">
            <a:extLst>
              <a:ext uri="{FF2B5EF4-FFF2-40B4-BE49-F238E27FC236}">
                <a16:creationId xmlns:a16="http://schemas.microsoft.com/office/drawing/2014/main" id="{EA53D7B7-750B-CB55-C94B-AEBDE3695E84}"/>
              </a:ext>
            </a:extLst>
          </p:cNvPr>
          <p:cNvSpPr>
            <a:spLocks noGrp="1"/>
          </p:cNvSpPr>
          <p:nvPr>
            <p:ph type="ftr" sz="quarter" idx="11"/>
          </p:nvPr>
        </p:nvSpPr>
        <p:spPr/>
        <p:txBody>
          <a:bodyPr/>
          <a:lstStyle>
            <a:lvl1pPr>
              <a:defRPr/>
            </a:lvl1pPr>
          </a:lstStyle>
          <a:p>
            <a:pPr>
              <a:defRPr/>
            </a:pPr>
            <a:endParaRPr lang="en-US"/>
          </a:p>
        </p:txBody>
      </p:sp>
      <p:sp>
        <p:nvSpPr>
          <p:cNvPr id="27" name="Slide Number Placeholder 5">
            <a:extLst>
              <a:ext uri="{FF2B5EF4-FFF2-40B4-BE49-F238E27FC236}">
                <a16:creationId xmlns:a16="http://schemas.microsoft.com/office/drawing/2014/main" id="{E48433CC-CE8B-1E10-44F1-C93455FFFF5C}"/>
              </a:ext>
            </a:extLst>
          </p:cNvPr>
          <p:cNvSpPr>
            <a:spLocks noGrp="1"/>
          </p:cNvSpPr>
          <p:nvPr>
            <p:ph type="sldNum" sz="quarter" idx="12"/>
          </p:nvPr>
        </p:nvSpPr>
        <p:spPr/>
        <p:txBody>
          <a:bodyPr/>
          <a:lstStyle>
            <a:lvl1pPr>
              <a:defRPr smtClean="0"/>
            </a:lvl1pPr>
          </a:lstStyle>
          <a:p>
            <a:pPr>
              <a:defRPr/>
            </a:pPr>
            <a:fld id="{AEAA5E39-36A6-4FE0-8C0B-139C590D606F}" type="slidenum">
              <a:rPr lang="en-US" altLang="en-US"/>
              <a:pPr>
                <a:defRPr/>
              </a:pPr>
              <a:t>‹#›</a:t>
            </a:fld>
            <a:endParaRPr lang="en-US" altLang="en-US"/>
          </a:p>
        </p:txBody>
      </p:sp>
    </p:spTree>
    <p:extLst>
      <p:ext uri="{BB962C8B-B14F-4D97-AF65-F5344CB8AC3E}">
        <p14:creationId xmlns:p14="http://schemas.microsoft.com/office/powerpoint/2010/main" val="15201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lang="en-US"/>
              <a:t>Click to edit Master title style</a:t>
            </a:r>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12FEB8-4522-B578-E9F5-58CC75A45C2D}"/>
              </a:ext>
            </a:extLst>
          </p:cNvPr>
          <p:cNvSpPr>
            <a:spLocks noGrp="1"/>
          </p:cNvSpPr>
          <p:nvPr>
            <p:ph type="dt" sz="half" idx="10"/>
          </p:nvPr>
        </p:nvSpPr>
        <p:spPr/>
        <p:txBody>
          <a:bodyPr/>
          <a:lstStyle>
            <a:lvl1pPr>
              <a:defRPr/>
            </a:lvl1pPr>
          </a:lstStyle>
          <a:p>
            <a:pPr>
              <a:defRPr/>
            </a:pPr>
            <a:fld id="{E710777D-6A43-4D2F-A2E3-39B80B19B560}" type="datetimeFigureOut">
              <a:rPr lang="en-US"/>
              <a:pPr>
                <a:defRPr/>
              </a:pPr>
              <a:t>2/28/2024</a:t>
            </a:fld>
            <a:endParaRPr lang="en-US" dirty="0"/>
          </a:p>
        </p:txBody>
      </p:sp>
      <p:sp>
        <p:nvSpPr>
          <p:cNvPr id="6" name="Footer Placeholder 5">
            <a:extLst>
              <a:ext uri="{FF2B5EF4-FFF2-40B4-BE49-F238E27FC236}">
                <a16:creationId xmlns:a16="http://schemas.microsoft.com/office/drawing/2014/main" id="{FF8A6729-704A-833D-EB9D-21CCA02EF45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53B685D1-B839-B13F-EB4B-68A6839C1428}"/>
              </a:ext>
            </a:extLst>
          </p:cNvPr>
          <p:cNvSpPr>
            <a:spLocks noGrp="1"/>
          </p:cNvSpPr>
          <p:nvPr>
            <p:ph type="sldNum" sz="quarter" idx="12"/>
          </p:nvPr>
        </p:nvSpPr>
        <p:spPr/>
        <p:txBody>
          <a:bodyPr/>
          <a:lstStyle>
            <a:lvl1pPr>
              <a:defRPr smtClean="0"/>
            </a:lvl1pPr>
          </a:lstStyle>
          <a:p>
            <a:pPr>
              <a:defRPr/>
            </a:pPr>
            <a:fld id="{725D5443-B599-45F7-952D-5A13A2C079FE}" type="slidenum">
              <a:rPr lang="en-US" altLang="en-US"/>
              <a:pPr>
                <a:defRPr/>
              </a:pPr>
              <a:t>‹#›</a:t>
            </a:fld>
            <a:endParaRPr lang="en-US" altLang="en-US"/>
          </a:p>
        </p:txBody>
      </p:sp>
    </p:spTree>
    <p:extLst>
      <p:ext uri="{BB962C8B-B14F-4D97-AF65-F5344CB8AC3E}">
        <p14:creationId xmlns:p14="http://schemas.microsoft.com/office/powerpoint/2010/main" val="4173289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AFF6C9-0006-6291-946F-19A7BAE5AB29}"/>
              </a:ext>
            </a:extLst>
          </p:cNvPr>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2CA4AC25-3C6A-4284-673A-71A2E70B6E58}"/>
              </a:ext>
            </a:extLst>
          </p:cNvPr>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1ED39D77-5485-A6B0-7577-B64251A6A9C1}"/>
              </a:ext>
            </a:extLst>
          </p:cNvPr>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24914943-06F0-7EF9-3F96-555124E234DC}"/>
              </a:ext>
            </a:extLst>
          </p:cNvPr>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A3CCC1C8-CBF0-4CAD-9D78-239F40C18C9D}"/>
              </a:ext>
            </a:extLst>
          </p:cNvPr>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6D1391BD-5D95-2C99-8B5C-8DDCDBE51CFE}"/>
              </a:ext>
            </a:extLst>
          </p:cNvPr>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77FB08C2-3E41-8BAD-9DC5-1E9E1A0D9684}"/>
              </a:ext>
            </a:extLst>
          </p:cNvPr>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314CC66A-D304-B980-BAAE-E750FB9FF224}"/>
              </a:ext>
            </a:extLst>
          </p:cNvPr>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5BC5B302-3833-6C71-C7F5-E791866893F4}"/>
              </a:ext>
            </a:extLst>
          </p:cNvPr>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CF2FEF92-D129-A62A-FFBA-65D3B8AD5894}"/>
              </a:ext>
            </a:extLst>
          </p:cNvPr>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a:t>Click to edit Master title style</a:t>
            </a:r>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6">
            <a:extLst>
              <a:ext uri="{FF2B5EF4-FFF2-40B4-BE49-F238E27FC236}">
                <a16:creationId xmlns:a16="http://schemas.microsoft.com/office/drawing/2014/main" id="{B6889396-4D4C-6309-53E5-79B01C362004}"/>
              </a:ext>
            </a:extLst>
          </p:cNvPr>
          <p:cNvSpPr>
            <a:spLocks noGrp="1"/>
          </p:cNvSpPr>
          <p:nvPr>
            <p:ph type="dt" sz="half" idx="10"/>
          </p:nvPr>
        </p:nvSpPr>
        <p:spPr/>
        <p:txBody>
          <a:bodyPr/>
          <a:lstStyle>
            <a:lvl1pPr>
              <a:defRPr/>
            </a:lvl1pPr>
          </a:lstStyle>
          <a:p>
            <a:pPr>
              <a:defRPr/>
            </a:pPr>
            <a:fld id="{B0876BB9-0EB1-406F-A139-312FD5BC1900}" type="datetimeFigureOut">
              <a:rPr lang="en-US"/>
              <a:pPr>
                <a:defRPr/>
              </a:pPr>
              <a:t>2/28/2024</a:t>
            </a:fld>
            <a:endParaRPr lang="en-US" dirty="0"/>
          </a:p>
        </p:txBody>
      </p:sp>
      <p:sp>
        <p:nvSpPr>
          <p:cNvPr id="18" name="Footer Placeholder 7">
            <a:extLst>
              <a:ext uri="{FF2B5EF4-FFF2-40B4-BE49-F238E27FC236}">
                <a16:creationId xmlns:a16="http://schemas.microsoft.com/office/drawing/2014/main" id="{715B1C5F-3F39-A94C-C8F4-68CDFDB990F5}"/>
              </a:ext>
            </a:extLst>
          </p:cNvPr>
          <p:cNvSpPr>
            <a:spLocks noGrp="1"/>
          </p:cNvSpPr>
          <p:nvPr>
            <p:ph type="ftr" sz="quarter" idx="11"/>
          </p:nvPr>
        </p:nvSpPr>
        <p:spPr/>
        <p:txBody>
          <a:bodyPr/>
          <a:lstStyle>
            <a:lvl1pPr>
              <a:defRPr/>
            </a:lvl1pPr>
          </a:lstStyle>
          <a:p>
            <a:pPr>
              <a:defRPr/>
            </a:pPr>
            <a:endParaRPr lang="en-US"/>
          </a:p>
        </p:txBody>
      </p:sp>
      <p:sp>
        <p:nvSpPr>
          <p:cNvPr id="19" name="Slide Number Placeholder 8">
            <a:extLst>
              <a:ext uri="{FF2B5EF4-FFF2-40B4-BE49-F238E27FC236}">
                <a16:creationId xmlns:a16="http://schemas.microsoft.com/office/drawing/2014/main" id="{0F83C3FA-DE49-2124-D472-8524CA904298}"/>
              </a:ext>
            </a:extLst>
          </p:cNvPr>
          <p:cNvSpPr>
            <a:spLocks noGrp="1"/>
          </p:cNvSpPr>
          <p:nvPr>
            <p:ph type="sldNum" sz="quarter" idx="12"/>
          </p:nvPr>
        </p:nvSpPr>
        <p:spPr/>
        <p:txBody>
          <a:bodyPr/>
          <a:lstStyle>
            <a:lvl1pPr>
              <a:defRPr smtClean="0"/>
            </a:lvl1pPr>
          </a:lstStyle>
          <a:p>
            <a:pPr>
              <a:defRPr/>
            </a:pPr>
            <a:fld id="{E78A0E23-0006-443A-869C-524483E67396}" type="slidenum">
              <a:rPr lang="en-US" altLang="en-US"/>
              <a:pPr>
                <a:defRPr/>
              </a:pPr>
              <a:t>‹#›</a:t>
            </a:fld>
            <a:endParaRPr lang="en-US" altLang="en-US"/>
          </a:p>
        </p:txBody>
      </p:sp>
    </p:spTree>
    <p:extLst>
      <p:ext uri="{BB962C8B-B14F-4D97-AF65-F5344CB8AC3E}">
        <p14:creationId xmlns:p14="http://schemas.microsoft.com/office/powerpoint/2010/main" val="1092363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a:t>Click to edit Master title style</a:t>
            </a:r>
          </a:p>
        </p:txBody>
      </p:sp>
      <p:sp>
        <p:nvSpPr>
          <p:cNvPr id="3" name="Date Placeholder 13">
            <a:extLst>
              <a:ext uri="{FF2B5EF4-FFF2-40B4-BE49-F238E27FC236}">
                <a16:creationId xmlns:a16="http://schemas.microsoft.com/office/drawing/2014/main" id="{D960C06C-E882-C7D0-59D2-D237B4C439EF}"/>
              </a:ext>
            </a:extLst>
          </p:cNvPr>
          <p:cNvSpPr>
            <a:spLocks noGrp="1"/>
          </p:cNvSpPr>
          <p:nvPr>
            <p:ph type="dt" sz="half" idx="10"/>
          </p:nvPr>
        </p:nvSpPr>
        <p:spPr/>
        <p:txBody>
          <a:bodyPr/>
          <a:lstStyle>
            <a:lvl1pPr>
              <a:defRPr/>
            </a:lvl1pPr>
          </a:lstStyle>
          <a:p>
            <a:pPr>
              <a:defRPr/>
            </a:pPr>
            <a:fld id="{63080863-FFFA-4990-8D6D-E4576B35A534}" type="datetimeFigureOut">
              <a:rPr lang="en-US"/>
              <a:pPr>
                <a:defRPr/>
              </a:pPr>
              <a:t>2/28/2024</a:t>
            </a:fld>
            <a:endParaRPr lang="en-US" dirty="0"/>
          </a:p>
        </p:txBody>
      </p:sp>
      <p:sp>
        <p:nvSpPr>
          <p:cNvPr id="4" name="Footer Placeholder 2">
            <a:extLst>
              <a:ext uri="{FF2B5EF4-FFF2-40B4-BE49-F238E27FC236}">
                <a16:creationId xmlns:a16="http://schemas.microsoft.com/office/drawing/2014/main" id="{043806E0-251D-6996-BB02-667949531FF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ED673731-3A85-545E-3509-1A58CA59FCA4}"/>
              </a:ext>
            </a:extLst>
          </p:cNvPr>
          <p:cNvSpPr>
            <a:spLocks noGrp="1"/>
          </p:cNvSpPr>
          <p:nvPr>
            <p:ph type="sldNum" sz="quarter" idx="12"/>
          </p:nvPr>
        </p:nvSpPr>
        <p:spPr/>
        <p:txBody>
          <a:bodyPr/>
          <a:lstStyle>
            <a:lvl1pPr>
              <a:defRPr/>
            </a:lvl1pPr>
          </a:lstStyle>
          <a:p>
            <a:pPr>
              <a:defRPr/>
            </a:pPr>
            <a:fld id="{2B277D3E-9DEB-482A-AA9B-7B01617CF1AB}" type="slidenum">
              <a:rPr lang="en-US" altLang="en-US"/>
              <a:pPr>
                <a:defRPr/>
              </a:pPr>
              <a:t>‹#›</a:t>
            </a:fld>
            <a:endParaRPr lang="en-US" altLang="en-US"/>
          </a:p>
        </p:txBody>
      </p:sp>
    </p:spTree>
    <p:extLst>
      <p:ext uri="{BB962C8B-B14F-4D97-AF65-F5344CB8AC3E}">
        <p14:creationId xmlns:p14="http://schemas.microsoft.com/office/powerpoint/2010/main" val="1193737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E8DD95-4275-A252-9A7B-EDF4A52F0A36}"/>
              </a:ext>
            </a:extLst>
          </p:cNvPr>
          <p:cNvSpPr>
            <a:spLocks noGrp="1"/>
          </p:cNvSpPr>
          <p:nvPr>
            <p:ph type="dt" sz="half" idx="10"/>
          </p:nvPr>
        </p:nvSpPr>
        <p:spPr/>
        <p:txBody>
          <a:bodyPr/>
          <a:lstStyle>
            <a:lvl1pPr>
              <a:defRPr/>
            </a:lvl1pPr>
          </a:lstStyle>
          <a:p>
            <a:pPr>
              <a:defRPr/>
            </a:pPr>
            <a:fld id="{F56A5C2B-D527-4AED-8E17-EFFC96E86D22}" type="datetimeFigureOut">
              <a:rPr lang="en-US"/>
              <a:pPr>
                <a:defRPr/>
              </a:pPr>
              <a:t>2/28/2024</a:t>
            </a:fld>
            <a:endParaRPr lang="en-US" dirty="0"/>
          </a:p>
        </p:txBody>
      </p:sp>
      <p:sp>
        <p:nvSpPr>
          <p:cNvPr id="3" name="Footer Placeholder 2">
            <a:extLst>
              <a:ext uri="{FF2B5EF4-FFF2-40B4-BE49-F238E27FC236}">
                <a16:creationId xmlns:a16="http://schemas.microsoft.com/office/drawing/2014/main" id="{4CAD15E2-BE35-4ADB-4193-122DAB61BFA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4A45547B-388B-67B3-C3B5-4202F907710A}"/>
              </a:ext>
            </a:extLst>
          </p:cNvPr>
          <p:cNvSpPr>
            <a:spLocks noGrp="1"/>
          </p:cNvSpPr>
          <p:nvPr>
            <p:ph type="sldNum" sz="quarter" idx="12"/>
          </p:nvPr>
        </p:nvSpPr>
        <p:spPr/>
        <p:txBody>
          <a:bodyPr/>
          <a:lstStyle>
            <a:lvl1pPr>
              <a:defRPr smtClean="0"/>
            </a:lvl1pPr>
          </a:lstStyle>
          <a:p>
            <a:pPr>
              <a:defRPr/>
            </a:pPr>
            <a:fld id="{13FB57F8-C7B5-4592-838F-4E46DE235D6B}" type="slidenum">
              <a:rPr lang="en-US" altLang="en-US"/>
              <a:pPr>
                <a:defRPr/>
              </a:pPr>
              <a:t>‹#›</a:t>
            </a:fld>
            <a:endParaRPr lang="en-US" altLang="en-US"/>
          </a:p>
        </p:txBody>
      </p:sp>
    </p:spTree>
    <p:extLst>
      <p:ext uri="{BB962C8B-B14F-4D97-AF65-F5344CB8AC3E}">
        <p14:creationId xmlns:p14="http://schemas.microsoft.com/office/powerpoint/2010/main" val="2784636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a:t>Click to edit Master title style</a:t>
            </a:r>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1EBF0AA9-8A73-9BDD-29E9-304646453F35}"/>
              </a:ext>
            </a:extLst>
          </p:cNvPr>
          <p:cNvSpPr>
            <a:spLocks noGrp="1"/>
          </p:cNvSpPr>
          <p:nvPr>
            <p:ph type="dt" sz="half" idx="10"/>
          </p:nvPr>
        </p:nvSpPr>
        <p:spPr/>
        <p:txBody>
          <a:bodyPr/>
          <a:lstStyle>
            <a:lvl1pPr>
              <a:defRPr/>
            </a:lvl1pPr>
          </a:lstStyle>
          <a:p>
            <a:pPr>
              <a:defRPr/>
            </a:pPr>
            <a:fld id="{249D43C0-C5BA-4CDC-875A-0FEEA7205BD6}" type="datetimeFigureOut">
              <a:rPr lang="en-US"/>
              <a:pPr>
                <a:defRPr/>
              </a:pPr>
              <a:t>2/28/2024</a:t>
            </a:fld>
            <a:endParaRPr lang="en-US" dirty="0"/>
          </a:p>
        </p:txBody>
      </p:sp>
      <p:sp>
        <p:nvSpPr>
          <p:cNvPr id="6" name="Footer Placeholder 2">
            <a:extLst>
              <a:ext uri="{FF2B5EF4-FFF2-40B4-BE49-F238E27FC236}">
                <a16:creationId xmlns:a16="http://schemas.microsoft.com/office/drawing/2014/main" id="{04EB4A52-7FE5-425A-E005-F4919F9BC8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2">
            <a:extLst>
              <a:ext uri="{FF2B5EF4-FFF2-40B4-BE49-F238E27FC236}">
                <a16:creationId xmlns:a16="http://schemas.microsoft.com/office/drawing/2014/main" id="{D5CCCDF6-4465-3CE9-2C21-AA98BC272421}"/>
              </a:ext>
            </a:extLst>
          </p:cNvPr>
          <p:cNvSpPr>
            <a:spLocks noGrp="1"/>
          </p:cNvSpPr>
          <p:nvPr>
            <p:ph type="sldNum" sz="quarter" idx="12"/>
          </p:nvPr>
        </p:nvSpPr>
        <p:spPr/>
        <p:txBody>
          <a:bodyPr/>
          <a:lstStyle>
            <a:lvl1pPr>
              <a:defRPr/>
            </a:lvl1pPr>
          </a:lstStyle>
          <a:p>
            <a:pPr>
              <a:defRPr/>
            </a:pPr>
            <a:fld id="{C76E5F75-5AE1-4398-A9FD-DA3DCE21BB20}" type="slidenum">
              <a:rPr lang="en-US" altLang="en-US"/>
              <a:pPr>
                <a:defRPr/>
              </a:pPr>
              <a:t>‹#›</a:t>
            </a:fld>
            <a:endParaRPr lang="en-US" altLang="en-US"/>
          </a:p>
        </p:txBody>
      </p:sp>
    </p:spTree>
    <p:extLst>
      <p:ext uri="{BB962C8B-B14F-4D97-AF65-F5344CB8AC3E}">
        <p14:creationId xmlns:p14="http://schemas.microsoft.com/office/powerpoint/2010/main" val="2650101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65A77F9-2825-0548-9137-DE016AAE15D3}"/>
              </a:ext>
            </a:extLst>
          </p:cNvPr>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6" name="Straight Connector 5">
            <a:extLst>
              <a:ext uri="{FF2B5EF4-FFF2-40B4-BE49-F238E27FC236}">
                <a16:creationId xmlns:a16="http://schemas.microsoft.com/office/drawing/2014/main" id="{260C7113-3283-9119-D10E-E847A815DEB0}"/>
              </a:ext>
            </a:extLst>
          </p:cNvPr>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a:extLst>
              <a:ext uri="{FF2B5EF4-FFF2-40B4-BE49-F238E27FC236}">
                <a16:creationId xmlns:a16="http://schemas.microsoft.com/office/drawing/2014/main" id="{26021606-47A9-0299-19BD-1389F1FFADFC}"/>
              </a:ext>
            </a:extLst>
          </p:cNvPr>
          <p:cNvGrpSpPr>
            <a:grpSpLocks/>
          </p:cNvGrpSpPr>
          <p:nvPr/>
        </p:nvGrpSpPr>
        <p:grpSpPr bwMode="auto">
          <a:xfrm rot="5400000">
            <a:off x="8515351" y="1219200"/>
            <a:ext cx="131762" cy="128587"/>
            <a:chOff x="6668087" y="1297746"/>
            <a:chExt cx="161840" cy="156602"/>
          </a:xfrm>
        </p:grpSpPr>
        <p:cxnSp>
          <p:nvCxnSpPr>
            <p:cNvPr id="8" name="Straight Connector 7">
              <a:extLst>
                <a:ext uri="{FF2B5EF4-FFF2-40B4-BE49-F238E27FC236}">
                  <a16:creationId xmlns:a16="http://schemas.microsoft.com/office/drawing/2014/main" id="{DDE7556A-72A5-438B-307D-A5E8E2E1AEA7}"/>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0D97932-3DDB-6AB4-87F4-63068DE8AD6E}"/>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929C485-7B51-2794-BFDC-4E88E87B13C7}"/>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a:extLst>
              <a:ext uri="{FF2B5EF4-FFF2-40B4-BE49-F238E27FC236}">
                <a16:creationId xmlns:a16="http://schemas.microsoft.com/office/drawing/2014/main" id="{B89AA8B4-F29F-1E25-6727-E2F2D274F0FE}"/>
              </a:ext>
            </a:extLst>
          </p:cNvPr>
          <p:cNvGrpSpPr>
            <a:grpSpLocks/>
          </p:cNvGrpSpPr>
          <p:nvPr/>
        </p:nvGrpSpPr>
        <p:grpSpPr bwMode="auto">
          <a:xfrm rot="5400000">
            <a:off x="8667751" y="1371600"/>
            <a:ext cx="131762" cy="128587"/>
            <a:chOff x="6668087" y="1297746"/>
            <a:chExt cx="161840" cy="156602"/>
          </a:xfrm>
        </p:grpSpPr>
        <p:cxnSp>
          <p:nvCxnSpPr>
            <p:cNvPr id="12" name="Straight Connector 11">
              <a:extLst>
                <a:ext uri="{FF2B5EF4-FFF2-40B4-BE49-F238E27FC236}">
                  <a16:creationId xmlns:a16="http://schemas.microsoft.com/office/drawing/2014/main" id="{95ED45D3-BB8A-BDF2-AD75-5D12C52FC499}"/>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0787C56-E194-AAEC-F734-ADB10D9B0792}"/>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54CEE6E-CAB6-99C9-5AB6-8F6095D637BD}"/>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a:extLst>
              <a:ext uri="{FF2B5EF4-FFF2-40B4-BE49-F238E27FC236}">
                <a16:creationId xmlns:a16="http://schemas.microsoft.com/office/drawing/2014/main" id="{182F04C6-ACBB-033B-E798-C39865683621}"/>
              </a:ext>
            </a:extLst>
          </p:cNvPr>
          <p:cNvGrpSpPr>
            <a:grpSpLocks/>
          </p:cNvGrpSpPr>
          <p:nvPr/>
        </p:nvGrpSpPr>
        <p:grpSpPr bwMode="auto">
          <a:xfrm rot="5400000">
            <a:off x="8320087" y="1474788"/>
            <a:ext cx="131763" cy="128588"/>
            <a:chOff x="6668087" y="1297746"/>
            <a:chExt cx="161840" cy="156602"/>
          </a:xfrm>
        </p:grpSpPr>
        <p:cxnSp>
          <p:nvCxnSpPr>
            <p:cNvPr id="16" name="Straight Connector 15">
              <a:extLst>
                <a:ext uri="{FF2B5EF4-FFF2-40B4-BE49-F238E27FC236}">
                  <a16:creationId xmlns:a16="http://schemas.microsoft.com/office/drawing/2014/main" id="{816E5446-EC7A-E3F3-70F3-0443E6C2F06E}"/>
                </a:ext>
              </a:extLst>
            </p:cNvPr>
            <p:cNvCxnSpPr/>
            <p:nvPr/>
          </p:nvCxnSpPr>
          <p:spPr>
            <a:xfrm rot="16200000">
              <a:off x="6663592" y="1292574"/>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2ABC146-5BCD-3303-4E27-19D9ADE649B8}"/>
                </a:ext>
              </a:extLst>
            </p:cNvPr>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D4F5165-7154-D2AE-C62E-E06C575B4AB6}"/>
                </a:ext>
              </a:extLst>
            </p:cNvPr>
            <p:cNvCxnSpPr/>
            <p:nvPr/>
          </p:nvCxnSpPr>
          <p:spPr>
            <a:xfrm rot="5400000" flipH="1">
              <a:off x="6744512" y="1291599"/>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a:t>Click to edit Master title style</a:t>
            </a:r>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dirty="0"/>
              <a:t>Click icon to add picture</a:t>
            </a:r>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19" name="Date Placeholder 4">
            <a:extLst>
              <a:ext uri="{FF2B5EF4-FFF2-40B4-BE49-F238E27FC236}">
                <a16:creationId xmlns:a16="http://schemas.microsoft.com/office/drawing/2014/main" id="{EE689B02-5391-1BCD-CEF7-89F0950F3434}"/>
              </a:ext>
            </a:extLst>
          </p:cNvPr>
          <p:cNvSpPr>
            <a:spLocks noGrp="1"/>
          </p:cNvSpPr>
          <p:nvPr>
            <p:ph type="dt" sz="half" idx="10"/>
          </p:nvPr>
        </p:nvSpPr>
        <p:spPr>
          <a:xfrm>
            <a:off x="6477000" y="55563"/>
            <a:ext cx="2133600" cy="365125"/>
          </a:xfrm>
        </p:spPr>
        <p:txBody>
          <a:bodyPr/>
          <a:lstStyle>
            <a:lvl1pPr>
              <a:defRPr/>
            </a:lvl1pPr>
          </a:lstStyle>
          <a:p>
            <a:pPr>
              <a:defRPr/>
            </a:pPr>
            <a:fld id="{3892E572-810C-4511-AB9C-F68E766BA570}" type="datetimeFigureOut">
              <a:rPr lang="en-US"/>
              <a:pPr>
                <a:defRPr/>
              </a:pPr>
              <a:t>2/28/2024</a:t>
            </a:fld>
            <a:endParaRPr lang="en-US" dirty="0"/>
          </a:p>
        </p:txBody>
      </p:sp>
      <p:sp>
        <p:nvSpPr>
          <p:cNvPr id="20" name="Footer Placeholder 5">
            <a:extLst>
              <a:ext uri="{FF2B5EF4-FFF2-40B4-BE49-F238E27FC236}">
                <a16:creationId xmlns:a16="http://schemas.microsoft.com/office/drawing/2014/main" id="{34262AFD-6ABE-1326-E323-BAA83FC3F37A}"/>
              </a:ext>
            </a:extLst>
          </p:cNvPr>
          <p:cNvSpPr>
            <a:spLocks noGrp="1"/>
          </p:cNvSpPr>
          <p:nvPr>
            <p:ph type="ftr" sz="quarter" idx="11"/>
          </p:nvPr>
        </p:nvSpPr>
        <p:spPr>
          <a:xfrm>
            <a:off x="914400" y="55563"/>
            <a:ext cx="5562600" cy="365125"/>
          </a:xfrm>
        </p:spPr>
        <p:txBody>
          <a:bodyPr/>
          <a:lstStyle>
            <a:lvl1pPr>
              <a:defRPr/>
            </a:lvl1pPr>
          </a:lstStyle>
          <a:p>
            <a:pPr>
              <a:defRPr/>
            </a:pPr>
            <a:endParaRPr lang="en-US"/>
          </a:p>
        </p:txBody>
      </p:sp>
      <p:sp>
        <p:nvSpPr>
          <p:cNvPr id="21" name="Slide Number Placeholder 6">
            <a:extLst>
              <a:ext uri="{FF2B5EF4-FFF2-40B4-BE49-F238E27FC236}">
                <a16:creationId xmlns:a16="http://schemas.microsoft.com/office/drawing/2014/main" id="{46657647-58AC-3F08-C50C-6EA770538471}"/>
              </a:ext>
            </a:extLst>
          </p:cNvPr>
          <p:cNvSpPr>
            <a:spLocks noGrp="1"/>
          </p:cNvSpPr>
          <p:nvPr>
            <p:ph type="sldNum" sz="quarter" idx="12"/>
          </p:nvPr>
        </p:nvSpPr>
        <p:spPr>
          <a:xfrm>
            <a:off x="8610600" y="55563"/>
            <a:ext cx="457200" cy="365125"/>
          </a:xfrm>
        </p:spPr>
        <p:txBody>
          <a:bodyPr/>
          <a:lstStyle>
            <a:lvl1pPr>
              <a:defRPr smtClean="0"/>
            </a:lvl1pPr>
          </a:lstStyle>
          <a:p>
            <a:pPr>
              <a:defRPr/>
            </a:pPr>
            <a:fld id="{4339E29F-02DC-42D1-A0E1-AD6611B1448F}" type="slidenum">
              <a:rPr lang="en-US" altLang="en-US"/>
              <a:pPr>
                <a:defRPr/>
              </a:pPr>
              <a:t>‹#›</a:t>
            </a:fld>
            <a:endParaRPr lang="en-US" altLang="en-US"/>
          </a:p>
        </p:txBody>
      </p:sp>
    </p:spTree>
    <p:extLst>
      <p:ext uri="{BB962C8B-B14F-4D97-AF65-F5344CB8AC3E}">
        <p14:creationId xmlns:p14="http://schemas.microsoft.com/office/powerpoint/2010/main" val="3448971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00000"/>
            </a:gs>
            <a:gs pos="64999">
              <a:srgbClr val="000000"/>
            </a:gs>
            <a:gs pos="100000">
              <a:srgbClr val="5A77A9"/>
            </a:gs>
          </a:gsLst>
          <a:lin ang="54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A07879-A5D4-E6AC-4210-D522FEDCEE4A}"/>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C23743A4-9F53-DFA0-DC6C-E41A050FB3BA}"/>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0E6E923C-29F3-515C-5FD1-3E76EBA0EB47}"/>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7B60C937-341D-145A-E4B1-0DFD1248EC2A}"/>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C930A8F8-A30B-68C9-613F-FA4E7BD55F14}"/>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E98BC8E2-9A86-D15A-00D8-F789A76F4612}"/>
              </a:ext>
            </a:extLst>
          </p:cNvPr>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AAA6E7C8-3262-3BEC-D4F2-D27005D3B964}"/>
              </a:ext>
            </a:extLst>
          </p:cNvPr>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5CF73D6E-512E-AF65-72FC-DC0DB228DA42}"/>
              </a:ext>
            </a:extLst>
          </p:cNvPr>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E86C4480-A1B7-E29D-DA25-5D63E25DF66B}"/>
              </a:ext>
            </a:extLst>
          </p:cNvPr>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Title Placeholder 21">
            <a:extLst>
              <a:ext uri="{FF2B5EF4-FFF2-40B4-BE49-F238E27FC236}">
                <a16:creationId xmlns:a16="http://schemas.microsoft.com/office/drawing/2014/main" id="{C0A22371-7CA1-5F7F-509D-C099B3430C09}"/>
              </a:ext>
            </a:extLst>
          </p:cNvPr>
          <p:cNvSpPr>
            <a:spLocks noGrp="1"/>
          </p:cNvSpPr>
          <p:nvPr>
            <p:ph type="title"/>
          </p:nvPr>
        </p:nvSpPr>
        <p:spPr>
          <a:xfrm>
            <a:off x="914400" y="512763"/>
            <a:ext cx="7772400" cy="914400"/>
          </a:xfrm>
          <a:prstGeom prst="rect">
            <a:avLst/>
          </a:prstGeom>
        </p:spPr>
        <p:txBody>
          <a:bodyPr vert="horz" anchor="t">
            <a:noAutofit/>
          </a:bodyPr>
          <a:lstStyle/>
          <a:p>
            <a:r>
              <a:rPr lang="en-US"/>
              <a:t>Click to edit Master title style</a:t>
            </a:r>
          </a:p>
        </p:txBody>
      </p:sp>
      <p:sp>
        <p:nvSpPr>
          <p:cNvPr id="1036" name="Text Placeholder 12">
            <a:extLst>
              <a:ext uri="{FF2B5EF4-FFF2-40B4-BE49-F238E27FC236}">
                <a16:creationId xmlns:a16="http://schemas.microsoft.com/office/drawing/2014/main" id="{35416A43-159A-DAE8-5784-5E36D003485E}"/>
              </a:ext>
            </a:extLst>
          </p:cNvPr>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6187736A-A7FD-938E-7E30-BB4BD7DDAA76}"/>
              </a:ext>
            </a:extLst>
          </p:cNvPr>
          <p:cNvSpPr>
            <a:spLocks noGrp="1"/>
          </p:cNvSpPr>
          <p:nvPr>
            <p:ph type="dt" sz="half" idx="2"/>
          </p:nvPr>
        </p:nvSpPr>
        <p:spPr>
          <a:xfrm>
            <a:off x="6477000" y="6416675"/>
            <a:ext cx="21336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defRPr>
            </a:lvl1pPr>
            <a:extLst/>
          </a:lstStyle>
          <a:p>
            <a:pPr>
              <a:defRPr/>
            </a:pPr>
            <a:fld id="{DEE762E0-9C21-4EC3-95DA-C0FAC699A5A5}" type="datetimeFigureOut">
              <a:rPr lang="en-US"/>
              <a:pPr>
                <a:defRPr/>
              </a:pPr>
              <a:t>2/28/2024</a:t>
            </a:fld>
            <a:endParaRPr lang="en-US" dirty="0"/>
          </a:p>
        </p:txBody>
      </p:sp>
      <p:sp>
        <p:nvSpPr>
          <p:cNvPr id="3" name="Footer Placeholder 2">
            <a:extLst>
              <a:ext uri="{FF2B5EF4-FFF2-40B4-BE49-F238E27FC236}">
                <a16:creationId xmlns:a16="http://schemas.microsoft.com/office/drawing/2014/main" id="{028E327A-41F2-FB20-ABD6-66749091AA2F}"/>
              </a:ext>
            </a:extLst>
          </p:cNvPr>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endParaRPr lang="en-US"/>
          </a:p>
        </p:txBody>
      </p:sp>
      <p:sp>
        <p:nvSpPr>
          <p:cNvPr id="23" name="Slide Number Placeholder 22">
            <a:extLst>
              <a:ext uri="{FF2B5EF4-FFF2-40B4-BE49-F238E27FC236}">
                <a16:creationId xmlns:a16="http://schemas.microsoft.com/office/drawing/2014/main" id="{43D159C1-3B09-DECF-175F-96758C7F7BB4}"/>
              </a:ext>
            </a:extLst>
          </p:cNvPr>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solidFill>
                  <a:schemeClr val="tx2"/>
                </a:solidFill>
              </a:defRPr>
            </a:lvl1pPr>
          </a:lstStyle>
          <a:p>
            <a:pPr>
              <a:defRPr/>
            </a:pPr>
            <a:fld id="{2D9C9D5F-B069-4C83-A112-09327E3BBDC6}"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751" r:id="rId1"/>
    <p:sldLayoutId id="2147483746" r:id="rId2"/>
    <p:sldLayoutId id="2147483752" r:id="rId3"/>
    <p:sldLayoutId id="2147483753" r:id="rId4"/>
    <p:sldLayoutId id="2147483754" r:id="rId5"/>
    <p:sldLayoutId id="2147483747" r:id="rId6"/>
    <p:sldLayoutId id="2147483755" r:id="rId7"/>
    <p:sldLayoutId id="2147483748" r:id="rId8"/>
    <p:sldLayoutId id="2147483756" r:id="rId9"/>
    <p:sldLayoutId id="2147483749" r:id="rId10"/>
    <p:sldLayoutId id="2147483750" r:id="rId11"/>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anose="020B0609020204030204" pitchFamily="49" charset="0"/>
        </a:defRPr>
      </a:lvl2pPr>
      <a:lvl3pPr algn="l" rtl="0" eaLnBrk="0" fontAlgn="base" hangingPunct="0">
        <a:spcBef>
          <a:spcPct val="0"/>
        </a:spcBef>
        <a:spcAft>
          <a:spcPct val="0"/>
        </a:spcAft>
        <a:defRPr sz="4000">
          <a:solidFill>
            <a:srgbClr val="C1EEFF"/>
          </a:solidFill>
          <a:latin typeface="Consolas" panose="020B0609020204030204" pitchFamily="49" charset="0"/>
        </a:defRPr>
      </a:lvl3pPr>
      <a:lvl4pPr algn="l" rtl="0" eaLnBrk="0" fontAlgn="base" hangingPunct="0">
        <a:spcBef>
          <a:spcPct val="0"/>
        </a:spcBef>
        <a:spcAft>
          <a:spcPct val="0"/>
        </a:spcAft>
        <a:defRPr sz="4000">
          <a:solidFill>
            <a:srgbClr val="C1EEFF"/>
          </a:solidFill>
          <a:latin typeface="Consolas" panose="020B0609020204030204" pitchFamily="49" charset="0"/>
        </a:defRPr>
      </a:lvl4pPr>
      <a:lvl5pPr algn="l" rtl="0" eaLnBrk="0" fontAlgn="base" hangingPunct="0">
        <a:spcBef>
          <a:spcPct val="0"/>
        </a:spcBef>
        <a:spcAft>
          <a:spcPct val="0"/>
        </a:spcAft>
        <a:defRPr sz="4000">
          <a:solidFill>
            <a:srgbClr val="C1EEFF"/>
          </a:solidFill>
          <a:latin typeface="Consolas" panose="020B0609020204030204" pitchFamily="49" charset="0"/>
        </a:defRPr>
      </a:lvl5pPr>
      <a:lvl6pPr marL="457200" algn="l" rtl="0" fontAlgn="base">
        <a:spcBef>
          <a:spcPct val="0"/>
        </a:spcBef>
        <a:spcAft>
          <a:spcPct val="0"/>
        </a:spcAft>
        <a:defRPr sz="4000">
          <a:solidFill>
            <a:srgbClr val="C1EEFF"/>
          </a:solidFill>
          <a:latin typeface="Consolas" panose="020B0609020204030204" pitchFamily="49" charset="0"/>
        </a:defRPr>
      </a:lvl6pPr>
      <a:lvl7pPr marL="914400" algn="l" rtl="0" fontAlgn="base">
        <a:spcBef>
          <a:spcPct val="0"/>
        </a:spcBef>
        <a:spcAft>
          <a:spcPct val="0"/>
        </a:spcAft>
        <a:defRPr sz="4000">
          <a:solidFill>
            <a:srgbClr val="C1EEFF"/>
          </a:solidFill>
          <a:latin typeface="Consolas" panose="020B0609020204030204" pitchFamily="49" charset="0"/>
        </a:defRPr>
      </a:lvl7pPr>
      <a:lvl8pPr marL="1371600" algn="l" rtl="0" fontAlgn="base">
        <a:spcBef>
          <a:spcPct val="0"/>
        </a:spcBef>
        <a:spcAft>
          <a:spcPct val="0"/>
        </a:spcAft>
        <a:defRPr sz="4000">
          <a:solidFill>
            <a:srgbClr val="C1EEFF"/>
          </a:solidFill>
          <a:latin typeface="Consolas" panose="020B0609020204030204" pitchFamily="49" charset="0"/>
        </a:defRPr>
      </a:lvl8pPr>
      <a:lvl9pPr marL="1828800" algn="l" rtl="0" fontAlgn="base">
        <a:spcBef>
          <a:spcPct val="0"/>
        </a:spcBef>
        <a:spcAft>
          <a:spcPct val="0"/>
        </a:spcAft>
        <a:defRPr sz="4000">
          <a:solidFill>
            <a:srgbClr val="C1EEFF"/>
          </a:solidFill>
          <a:latin typeface="Consolas" panose="020B0609020204030204"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00.xml"/><Relationship Id="rId1" Type="http://schemas.openxmlformats.org/officeDocument/2006/relationships/slideLayout" Target="../slideLayouts/slideLayout7.xml"/><Relationship Id="rId4" Type="http://schemas.openxmlformats.org/officeDocument/2006/relationships/image" Target="../media/image108.jpe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2.xml"/><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10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3.xml"/><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0.png"/></Relationships>
</file>

<file path=ppt/slides/_rels/slide10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4.xml"/><Relationship Id="rId1" Type="http://schemas.openxmlformats.org/officeDocument/2006/relationships/slideLayout" Target="../slideLayouts/slideLayout7.xml"/><Relationship Id="rId5" Type="http://schemas.openxmlformats.org/officeDocument/2006/relationships/image" Target="../media/image113.png"/><Relationship Id="rId4" Type="http://schemas.openxmlformats.org/officeDocument/2006/relationships/image" Target="../media/image112.png"/></Relationships>
</file>

<file path=ppt/slides/_rels/slide10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05.xml"/><Relationship Id="rId1" Type="http://schemas.openxmlformats.org/officeDocument/2006/relationships/slideLayout" Target="../slideLayouts/slideLayout7.xml"/><Relationship Id="rId5" Type="http://schemas.openxmlformats.org/officeDocument/2006/relationships/image" Target="../media/image115.png"/><Relationship Id="rId4" Type="http://schemas.openxmlformats.org/officeDocument/2006/relationships/image" Target="../media/image69.png"/></Relationships>
</file>

<file path=ppt/slides/_rels/slide10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06.xml"/><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12.xml"/><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11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1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5.png"/><Relationship Id="rId2" Type="http://schemas.openxmlformats.org/officeDocument/2006/relationships/notesSlide" Target="../notesSlides/notesSlide115.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124.png"/><Relationship Id="rId4" Type="http://schemas.openxmlformats.org/officeDocument/2006/relationships/image" Target="../media/image58.png"/></Relationships>
</file>

<file path=ppt/slides/_rels/slide1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6.xml"/><Relationship Id="rId1" Type="http://schemas.openxmlformats.org/officeDocument/2006/relationships/slideLayout" Target="../slideLayouts/slideLayout7.xml"/><Relationship Id="rId4" Type="http://schemas.openxmlformats.org/officeDocument/2006/relationships/image" Target="../media/image126.jpe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20.xml"/><Relationship Id="rId1" Type="http://schemas.openxmlformats.org/officeDocument/2006/relationships/slideLayout" Target="../slideLayouts/slideLayout7.xml"/><Relationship Id="rId4" Type="http://schemas.openxmlformats.org/officeDocument/2006/relationships/image" Target="../media/image130.jpeg"/></Relationships>
</file>

<file path=ppt/slides/_rels/slide121.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21.xml"/><Relationship Id="rId1" Type="http://schemas.openxmlformats.org/officeDocument/2006/relationships/slideLayout" Target="../slideLayouts/slideLayout7.xml"/><Relationship Id="rId5" Type="http://schemas.openxmlformats.org/officeDocument/2006/relationships/image" Target="../media/image133.jpeg"/><Relationship Id="rId4" Type="http://schemas.openxmlformats.org/officeDocument/2006/relationships/image" Target="../media/image132.png"/></Relationships>
</file>

<file path=ppt/slides/_rels/slide12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22.xml"/><Relationship Id="rId1" Type="http://schemas.openxmlformats.org/officeDocument/2006/relationships/slideLayout" Target="../slideLayouts/slideLayout7.xml"/><Relationship Id="rId4" Type="http://schemas.openxmlformats.org/officeDocument/2006/relationships/image" Target="../media/image135.png"/></Relationships>
</file>

<file path=ppt/slides/_rels/slide1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124.xml"/><Relationship Id="rId1" Type="http://schemas.openxmlformats.org/officeDocument/2006/relationships/slideLayout" Target="../slideLayouts/slideLayout7.xml"/><Relationship Id="rId6" Type="http://schemas.openxmlformats.org/officeDocument/2006/relationships/image" Target="../media/image139.png"/><Relationship Id="rId5" Type="http://schemas.openxmlformats.org/officeDocument/2006/relationships/image" Target="../media/image138.png"/><Relationship Id="rId10" Type="http://schemas.openxmlformats.org/officeDocument/2006/relationships/image" Target="../media/image143.png"/><Relationship Id="rId4" Type="http://schemas.openxmlformats.org/officeDocument/2006/relationships/image" Target="../media/image137.png"/><Relationship Id="rId9" Type="http://schemas.openxmlformats.org/officeDocument/2006/relationships/image" Target="../media/image142.png"/></Relationships>
</file>

<file path=ppt/slides/_rels/slide1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31.xml"/><Relationship Id="rId1" Type="http://schemas.openxmlformats.org/officeDocument/2006/relationships/slideLayout" Target="../slideLayouts/slideLayout7.xml"/><Relationship Id="rId4" Type="http://schemas.openxmlformats.org/officeDocument/2006/relationships/image" Target="../media/image146.jpeg"/></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35.xml"/><Relationship Id="rId1"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image" Target="../media/image149.png"/></Relationships>
</file>

<file path=ppt/slides/_rels/slide13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36.xml"/><Relationship Id="rId1" Type="http://schemas.openxmlformats.org/officeDocument/2006/relationships/slideLayout" Target="../slideLayouts/slideLayout7.xml"/><Relationship Id="rId5" Type="http://schemas.openxmlformats.org/officeDocument/2006/relationships/image" Target="../media/image153.png"/><Relationship Id="rId4" Type="http://schemas.openxmlformats.org/officeDocument/2006/relationships/image" Target="../media/image152.jpeg"/></Relationships>
</file>

<file path=ppt/slides/_rels/slide137.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37.xml"/><Relationship Id="rId1" Type="http://schemas.openxmlformats.org/officeDocument/2006/relationships/slideLayout" Target="../slideLayouts/slideLayout7.xml"/><Relationship Id="rId5" Type="http://schemas.openxmlformats.org/officeDocument/2006/relationships/image" Target="../media/image156.png"/><Relationship Id="rId4" Type="http://schemas.openxmlformats.org/officeDocument/2006/relationships/image" Target="../media/image155.jpeg"/></Relationships>
</file>

<file path=ppt/slides/_rels/slide138.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38.xml"/><Relationship Id="rId1" Type="http://schemas.openxmlformats.org/officeDocument/2006/relationships/slideLayout" Target="../slideLayouts/slideLayout7.xml"/><Relationship Id="rId6" Type="http://schemas.openxmlformats.org/officeDocument/2006/relationships/image" Target="../media/image160.png"/><Relationship Id="rId5" Type="http://schemas.openxmlformats.org/officeDocument/2006/relationships/image" Target="../media/image159.jpeg"/><Relationship Id="rId4" Type="http://schemas.openxmlformats.org/officeDocument/2006/relationships/image" Target="../media/image158.jpeg"/></Relationships>
</file>

<file path=ppt/slides/_rels/slide139.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39.xml"/><Relationship Id="rId1" Type="http://schemas.openxmlformats.org/officeDocument/2006/relationships/slideLayout" Target="../slideLayouts/slideLayout7.xml"/><Relationship Id="rId5" Type="http://schemas.openxmlformats.org/officeDocument/2006/relationships/image" Target="../media/image163.png"/><Relationship Id="rId4" Type="http://schemas.openxmlformats.org/officeDocument/2006/relationships/image" Target="../media/image16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emf"/></Relationships>
</file>

<file path=ppt/slides/_rels/slide140.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40.xml"/><Relationship Id="rId1" Type="http://schemas.openxmlformats.org/officeDocument/2006/relationships/slideLayout" Target="../slideLayouts/slideLayout7.xml"/><Relationship Id="rId6" Type="http://schemas.openxmlformats.org/officeDocument/2006/relationships/image" Target="../media/image167.jpeg"/><Relationship Id="rId5" Type="http://schemas.openxmlformats.org/officeDocument/2006/relationships/image" Target="../media/image166.png"/><Relationship Id="rId4" Type="http://schemas.openxmlformats.org/officeDocument/2006/relationships/image" Target="../media/image165.png"/></Relationships>
</file>

<file path=ppt/slides/_rels/slide14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41.xml"/><Relationship Id="rId1" Type="http://schemas.openxmlformats.org/officeDocument/2006/relationships/slideLayout" Target="../slideLayouts/slideLayout7.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png"/></Relationships>
</file>

<file path=ppt/slides/_rels/slide142.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42.xml"/><Relationship Id="rId1" Type="http://schemas.openxmlformats.org/officeDocument/2006/relationships/slideLayout" Target="../slideLayouts/slideLayout7.xml"/><Relationship Id="rId4" Type="http://schemas.openxmlformats.org/officeDocument/2006/relationships/image" Target="../media/image172.png"/></Relationships>
</file>

<file path=ppt/slides/_rels/slide143.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43.xml"/><Relationship Id="rId1" Type="http://schemas.openxmlformats.org/officeDocument/2006/relationships/slideLayout" Target="../slideLayouts/slideLayout7.xml"/><Relationship Id="rId5" Type="http://schemas.openxmlformats.org/officeDocument/2006/relationships/image" Target="../media/image175.png"/><Relationship Id="rId4" Type="http://schemas.openxmlformats.org/officeDocument/2006/relationships/image" Target="../media/image174.png"/></Relationships>
</file>

<file path=ppt/slides/_rels/slide144.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45.xml"/><Relationship Id="rId1" Type="http://schemas.openxmlformats.org/officeDocument/2006/relationships/slideLayout" Target="../slideLayouts/slideLayout7.xml"/><Relationship Id="rId4" Type="http://schemas.openxmlformats.org/officeDocument/2006/relationships/image" Target="../media/image178.png"/></Relationships>
</file>

<file path=ppt/slides/_rels/slide14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46.xml"/><Relationship Id="rId1" Type="http://schemas.openxmlformats.org/officeDocument/2006/relationships/slideLayout" Target="../slideLayouts/slideLayout7.xml"/><Relationship Id="rId6" Type="http://schemas.openxmlformats.org/officeDocument/2006/relationships/image" Target="../media/image168.png"/><Relationship Id="rId5" Type="http://schemas.openxmlformats.org/officeDocument/2006/relationships/image" Target="../media/image180.png"/><Relationship Id="rId4" Type="http://schemas.openxmlformats.org/officeDocument/2006/relationships/image" Target="../media/image169.png"/></Relationships>
</file>

<file path=ppt/slides/_rels/slide147.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47.xml"/><Relationship Id="rId1" Type="http://schemas.openxmlformats.org/officeDocument/2006/relationships/slideLayout" Target="../slideLayouts/slideLayout7.xml"/><Relationship Id="rId4" Type="http://schemas.openxmlformats.org/officeDocument/2006/relationships/image" Target="../media/image170.png"/></Relationships>
</file>

<file path=ppt/slides/_rels/slide148.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49.png"/><Relationship Id="rId7" Type="http://schemas.openxmlformats.org/officeDocument/2006/relationships/image" Target="../media/image97.png"/><Relationship Id="rId2" Type="http://schemas.openxmlformats.org/officeDocument/2006/relationships/notesSlide" Target="../notesSlides/notesSlide148.xml"/><Relationship Id="rId1" Type="http://schemas.openxmlformats.org/officeDocument/2006/relationships/slideLayout" Target="../slideLayouts/slideLayout7.xml"/><Relationship Id="rId6" Type="http://schemas.openxmlformats.org/officeDocument/2006/relationships/image" Target="../media/image184.png"/><Relationship Id="rId5" Type="http://schemas.openxmlformats.org/officeDocument/2006/relationships/image" Target="../media/image183.png"/><Relationship Id="rId4" Type="http://schemas.openxmlformats.org/officeDocument/2006/relationships/image" Target="../media/image182.png"/></Relationships>
</file>

<file path=ppt/slides/_rels/slide149.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50.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1.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56.xml"/><Relationship Id="rId1" Type="http://schemas.openxmlformats.org/officeDocument/2006/relationships/slideLayout" Target="../slideLayouts/slideLayout7.xml"/><Relationship Id="rId4" Type="http://schemas.openxmlformats.org/officeDocument/2006/relationships/image" Target="../media/image146.jpeg"/></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158.xml"/><Relationship Id="rId1" Type="http://schemas.openxmlformats.org/officeDocument/2006/relationships/slideLayout" Target="../slideLayouts/slideLayout7.xml"/><Relationship Id="rId4" Type="http://schemas.openxmlformats.org/officeDocument/2006/relationships/image" Target="../media/image190.jpeg"/></Relationships>
</file>

<file path=ppt/slides/_rels/slide159.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60.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161.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162.xml"/><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163.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163.xml"/><Relationship Id="rId1" Type="http://schemas.openxmlformats.org/officeDocument/2006/relationships/slideLayout" Target="../slideLayouts/slideLayout7.xml"/><Relationship Id="rId4" Type="http://schemas.openxmlformats.org/officeDocument/2006/relationships/image" Target="../media/image197.jpeg"/></Relationships>
</file>

<file path=ppt/slides/_rels/slide164.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164.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167.xml"/><Relationship Id="rId1" Type="http://schemas.openxmlformats.org/officeDocument/2006/relationships/slideLayout" Target="../slideLayouts/slideLayout7.xml"/><Relationship Id="rId4" Type="http://schemas.openxmlformats.org/officeDocument/2006/relationships/image" Target="../media/image201.png"/></Relationships>
</file>

<file path=ppt/slides/_rels/slide168.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168.xml"/><Relationship Id="rId1" Type="http://schemas.openxmlformats.org/officeDocument/2006/relationships/slideLayout" Target="../slideLayouts/slideLayout7.xml"/><Relationship Id="rId4" Type="http://schemas.openxmlformats.org/officeDocument/2006/relationships/image" Target="../media/image203.png"/></Relationships>
</file>

<file path=ppt/slides/_rels/slide169.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69.xml"/><Relationship Id="rId1" Type="http://schemas.openxmlformats.org/officeDocument/2006/relationships/slideLayout" Target="../slideLayouts/slideLayout7.xml"/><Relationship Id="rId4" Type="http://schemas.openxmlformats.org/officeDocument/2006/relationships/image" Target="../media/image20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3.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7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5.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7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10statesstandards.com/index.html"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6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59.png"/><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7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jpeg"/></Relationships>
</file>

<file path=ppt/slides/_rels/slide7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9.xml"/><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0.xml"/><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8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1.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3.xml"/><Relationship Id="rId1" Type="http://schemas.openxmlformats.org/officeDocument/2006/relationships/slideLayout" Target="../slideLayouts/slideLayout7.xml"/><Relationship Id="rId5" Type="http://schemas.openxmlformats.org/officeDocument/2006/relationships/image" Target="../media/image84.emf"/><Relationship Id="rId4" Type="http://schemas.openxmlformats.org/officeDocument/2006/relationships/image" Target="../media/image81.png"/></Relationships>
</file>

<file path=ppt/slides/_rels/slide8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5.xml"/><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8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8.xml"/><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8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hyperlink" Target="http://www.slowsandfilter.org/" TargetMode="External"/><Relationship Id="rId5" Type="http://schemas.openxmlformats.org/officeDocument/2006/relationships/image" Target="../media/image92.png"/><Relationship Id="rId4" Type="http://schemas.openxmlformats.org/officeDocument/2006/relationships/hyperlink" Target="http://creativecommons.org/licenses/by-nc-sa/3.0/u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4.xml"/><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9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98.xml"/><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9.xml"/><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5C7685-F4A8-95C3-04E3-3873CE391463}"/>
              </a:ext>
            </a:extLst>
          </p:cNvPr>
          <p:cNvSpPr txBox="1"/>
          <p:nvPr/>
        </p:nvSpPr>
        <p:spPr>
          <a:xfrm>
            <a:off x="630935" y="5152620"/>
            <a:ext cx="7566007"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a:t>
            </a:r>
          </a:p>
        </p:txBody>
      </p:sp>
      <p:pic>
        <p:nvPicPr>
          <p:cNvPr id="10243" name="Picture 7" descr="SandFilter23.jpg">
            <a:extLst>
              <a:ext uri="{FF2B5EF4-FFF2-40B4-BE49-F238E27FC236}">
                <a16:creationId xmlns:a16="http://schemas.microsoft.com/office/drawing/2014/main" id="{2A6EBB04-E28C-E64C-6C19-D6F0A9A8C6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125" y="298450"/>
            <a:ext cx="2225675" cy="1651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244" name="Picture 2">
            <a:extLst>
              <a:ext uri="{FF2B5EF4-FFF2-40B4-BE49-F238E27FC236}">
                <a16:creationId xmlns:a16="http://schemas.microsoft.com/office/drawing/2014/main" id="{3882228C-53E3-6525-4AFF-4AB50881A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4263" y="327025"/>
            <a:ext cx="3978275" cy="31369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245" name="Picture 3">
            <a:extLst>
              <a:ext uri="{FF2B5EF4-FFF2-40B4-BE49-F238E27FC236}">
                <a16:creationId xmlns:a16="http://schemas.microsoft.com/office/drawing/2014/main" id="{3B2D8FD3-D1D7-501E-1731-21A5FFBC10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738" y="2081213"/>
            <a:ext cx="2117725" cy="2473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246" name="TextBox 8">
            <a:extLst>
              <a:ext uri="{FF2B5EF4-FFF2-40B4-BE49-F238E27FC236}">
                <a16:creationId xmlns:a16="http://schemas.microsoft.com/office/drawing/2014/main" id="{073F5B40-CFC8-B8AC-1D46-F434DD35F5AB}"/>
              </a:ext>
            </a:extLst>
          </p:cNvPr>
          <p:cNvSpPr txBox="1">
            <a:spLocks noChangeArrowheads="1"/>
          </p:cNvSpPr>
          <p:nvPr/>
        </p:nvSpPr>
        <p:spPr bwMode="auto">
          <a:xfrm>
            <a:off x="2698750" y="284163"/>
            <a:ext cx="2254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Astoria, OR</a:t>
            </a:r>
          </a:p>
          <a:p>
            <a:pPr eaLnBrk="1" hangingPunct="1"/>
            <a:r>
              <a:rPr lang="en-US" altLang="en-US" sz="2000"/>
              <a:t>5 MGD</a:t>
            </a:r>
            <a:endParaRPr lang="en-US" altLang="en-US"/>
          </a:p>
        </p:txBody>
      </p:sp>
      <p:sp>
        <p:nvSpPr>
          <p:cNvPr id="10247" name="TextBox 9">
            <a:extLst>
              <a:ext uri="{FF2B5EF4-FFF2-40B4-BE49-F238E27FC236}">
                <a16:creationId xmlns:a16="http://schemas.microsoft.com/office/drawing/2014/main" id="{6572945D-5C4B-1E17-2BBF-394DCF5C991B}"/>
              </a:ext>
            </a:extLst>
          </p:cNvPr>
          <p:cNvSpPr txBox="1">
            <a:spLocks noChangeArrowheads="1"/>
          </p:cNvSpPr>
          <p:nvPr/>
        </p:nvSpPr>
        <p:spPr bwMode="auto">
          <a:xfrm>
            <a:off x="6584950" y="3506788"/>
            <a:ext cx="2254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000"/>
              <a:t>Salem, OR</a:t>
            </a:r>
          </a:p>
          <a:p>
            <a:pPr algn="r" eaLnBrk="1" hangingPunct="1"/>
            <a:r>
              <a:rPr lang="en-US" altLang="en-US" sz="2000"/>
              <a:t>62 MGD</a:t>
            </a:r>
            <a:endParaRPr lang="en-US" altLang="en-US"/>
          </a:p>
        </p:txBody>
      </p:sp>
      <p:sp>
        <p:nvSpPr>
          <p:cNvPr id="10248" name="TextBox 10">
            <a:extLst>
              <a:ext uri="{FF2B5EF4-FFF2-40B4-BE49-F238E27FC236}">
                <a16:creationId xmlns:a16="http://schemas.microsoft.com/office/drawing/2014/main" id="{157F415C-9C85-B0C5-2CF7-1DBDE0797718}"/>
              </a:ext>
            </a:extLst>
          </p:cNvPr>
          <p:cNvSpPr txBox="1">
            <a:spLocks noChangeArrowheads="1"/>
          </p:cNvSpPr>
          <p:nvPr/>
        </p:nvSpPr>
        <p:spPr bwMode="auto">
          <a:xfrm>
            <a:off x="2644775" y="2200275"/>
            <a:ext cx="22542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Springfield, OR</a:t>
            </a:r>
          </a:p>
          <a:p>
            <a:pPr eaLnBrk="1" hangingPunct="1"/>
            <a:r>
              <a:rPr lang="en-US" altLang="en-US" sz="2000"/>
              <a:t>6.5 MGD</a:t>
            </a:r>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43CEA0D-3520-9441-F23A-EEB996700337}"/>
              </a:ext>
            </a:extLst>
          </p:cNvPr>
          <p:cNvGraphicFramePr>
            <a:graphicFrameLocks noGrp="1"/>
          </p:cNvGraphicFramePr>
          <p:nvPr/>
        </p:nvGraphicFramePr>
        <p:xfrm>
          <a:off x="358775" y="795338"/>
          <a:ext cx="8458200" cy="5868987"/>
        </p:xfrm>
        <a:graphic>
          <a:graphicData uri="http://schemas.openxmlformats.org/drawingml/2006/table">
            <a:tbl>
              <a:tblPr firstRow="1" bandRow="1">
                <a:tableStyleId>{FABFCF23-3B69-468F-B69F-88F6DE6A72F2}</a:tableStyleId>
              </a:tblPr>
              <a:tblGrid>
                <a:gridCol w="2588405">
                  <a:extLst>
                    <a:ext uri="{9D8B030D-6E8A-4147-A177-3AD203B41FA5}">
                      <a16:colId xmlns:a16="http://schemas.microsoft.com/office/drawing/2014/main" val="20000"/>
                    </a:ext>
                  </a:extLst>
                </a:gridCol>
                <a:gridCol w="2901828">
                  <a:extLst>
                    <a:ext uri="{9D8B030D-6E8A-4147-A177-3AD203B41FA5}">
                      <a16:colId xmlns:a16="http://schemas.microsoft.com/office/drawing/2014/main" val="20001"/>
                    </a:ext>
                  </a:extLst>
                </a:gridCol>
                <a:gridCol w="2967968">
                  <a:extLst>
                    <a:ext uri="{9D8B030D-6E8A-4147-A177-3AD203B41FA5}">
                      <a16:colId xmlns:a16="http://schemas.microsoft.com/office/drawing/2014/main" val="20002"/>
                    </a:ext>
                  </a:extLst>
                </a:gridCol>
              </a:tblGrid>
              <a:tr h="468090">
                <a:tc>
                  <a:txBody>
                    <a:bodyPr/>
                    <a:lstStyle/>
                    <a:p>
                      <a:pPr marL="0" marR="0" algn="l">
                        <a:spcBef>
                          <a:spcPts val="0"/>
                        </a:spcBef>
                        <a:spcAft>
                          <a:spcPts val="0"/>
                        </a:spcAft>
                      </a:pPr>
                      <a:r>
                        <a:rPr lang="en-US" sz="2000" dirty="0"/>
                        <a:t>Parameter</a:t>
                      </a:r>
                      <a:endParaRPr lang="en-US" sz="2000" dirty="0">
                        <a:latin typeface="Times New Roman"/>
                        <a:ea typeface="Times New Roman"/>
                        <a:cs typeface="Times New Roman"/>
                      </a:endParaRPr>
                    </a:p>
                  </a:txBody>
                  <a:tcPr marL="76679" marR="76679" marT="38340" marB="38340">
                    <a:solidFill>
                      <a:schemeClr val="tx2">
                        <a:lumMod val="50000"/>
                      </a:schemeClr>
                    </a:solidFill>
                  </a:tcPr>
                </a:tc>
                <a:tc>
                  <a:txBody>
                    <a:bodyPr/>
                    <a:lstStyle/>
                    <a:p>
                      <a:pPr marL="0" marR="0" algn="l">
                        <a:spcBef>
                          <a:spcPts val="0"/>
                        </a:spcBef>
                        <a:spcAft>
                          <a:spcPts val="0"/>
                        </a:spcAft>
                      </a:pPr>
                      <a:r>
                        <a:rPr lang="en-US" sz="2000" dirty="0"/>
                        <a:t>Slow Sand Filters</a:t>
                      </a:r>
                      <a:endParaRPr lang="en-US" sz="2000" dirty="0">
                        <a:latin typeface="Times New Roman"/>
                        <a:ea typeface="Times New Roman"/>
                        <a:cs typeface="Times New Roman"/>
                      </a:endParaRPr>
                    </a:p>
                  </a:txBody>
                  <a:tcPr marL="76679" marR="76679" marT="38340" marB="38340">
                    <a:solidFill>
                      <a:schemeClr val="tx2">
                        <a:lumMod val="50000"/>
                      </a:schemeClr>
                    </a:solidFill>
                  </a:tcPr>
                </a:tc>
                <a:tc>
                  <a:txBody>
                    <a:bodyPr/>
                    <a:lstStyle/>
                    <a:p>
                      <a:pPr marL="0" marR="0" algn="l">
                        <a:spcBef>
                          <a:spcPts val="0"/>
                        </a:spcBef>
                        <a:spcAft>
                          <a:spcPts val="0"/>
                        </a:spcAft>
                      </a:pPr>
                      <a:r>
                        <a:rPr lang="en-US" sz="2000" dirty="0"/>
                        <a:t>Rapid Rate Filters</a:t>
                      </a:r>
                      <a:endParaRPr lang="en-US" sz="2000" dirty="0">
                        <a:latin typeface="Times New Roman"/>
                        <a:ea typeface="Times New Roman"/>
                        <a:cs typeface="Times New Roman"/>
                      </a:endParaRPr>
                    </a:p>
                  </a:txBody>
                  <a:tcPr marL="76679" marR="76679" marT="38340" marB="38340">
                    <a:solidFill>
                      <a:schemeClr val="tx2">
                        <a:lumMod val="50000"/>
                      </a:schemeClr>
                    </a:solidFill>
                  </a:tcPr>
                </a:tc>
                <a:extLst>
                  <a:ext uri="{0D108BD9-81ED-4DB2-BD59-A6C34878D82A}">
                    <a16:rowId xmlns:a16="http://schemas.microsoft.com/office/drawing/2014/main" val="10000"/>
                  </a:ext>
                </a:extLst>
              </a:tr>
              <a:tr h="320522">
                <a:tc>
                  <a:txBody>
                    <a:bodyPr/>
                    <a:lstStyle/>
                    <a:p>
                      <a:pPr marL="0" marR="0" algn="l">
                        <a:spcBef>
                          <a:spcPts val="0"/>
                        </a:spcBef>
                        <a:spcAft>
                          <a:spcPts val="0"/>
                        </a:spcAft>
                      </a:pPr>
                      <a:r>
                        <a:rPr lang="en-US" sz="1600" dirty="0"/>
                        <a:t>Filtration Rate</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0.03 – 0.1 gpm/ft</a:t>
                      </a:r>
                      <a:r>
                        <a:rPr lang="en-US" sz="1600" baseline="30000" dirty="0"/>
                        <a:t>2</a:t>
                      </a:r>
                      <a:endParaRPr lang="en-US" sz="1600" baseline="300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2-4</a:t>
                      </a:r>
                      <a:r>
                        <a:rPr lang="en-US" sz="1600" baseline="0" dirty="0"/>
                        <a:t> gpm/ft</a:t>
                      </a:r>
                      <a:r>
                        <a:rPr lang="en-US" sz="1600" baseline="30000" dirty="0"/>
                        <a:t>2</a:t>
                      </a:r>
                      <a:endParaRPr lang="en-US" sz="1600" baseline="300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1"/>
                  </a:ext>
                </a:extLst>
              </a:tr>
              <a:tr h="320522">
                <a:tc>
                  <a:txBody>
                    <a:bodyPr/>
                    <a:lstStyle/>
                    <a:p>
                      <a:pPr marL="0" marR="0" algn="l">
                        <a:spcBef>
                          <a:spcPts val="0"/>
                        </a:spcBef>
                        <a:spcAft>
                          <a:spcPts val="0"/>
                        </a:spcAft>
                      </a:pPr>
                      <a:r>
                        <a:rPr lang="en-US" sz="1600" dirty="0"/>
                        <a:t>Water Above Sand</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~4-6 ft</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a:t>
                      </a:r>
                      <a:r>
                        <a:rPr lang="en-US" sz="1600" baseline="0" dirty="0"/>
                        <a:t> 5 ft</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2"/>
                  </a:ext>
                </a:extLst>
              </a:tr>
              <a:tr h="320522">
                <a:tc>
                  <a:txBody>
                    <a:bodyPr/>
                    <a:lstStyle/>
                    <a:p>
                      <a:pPr marL="0" marR="0" algn="l">
                        <a:spcBef>
                          <a:spcPts val="0"/>
                        </a:spcBef>
                        <a:spcAft>
                          <a:spcPts val="0"/>
                        </a:spcAft>
                      </a:pPr>
                      <a:r>
                        <a:rPr lang="en-US" sz="1600" dirty="0"/>
                        <a:t>Sand Bed Depth</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 24-48 inches</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 24-30 inches</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3"/>
                  </a:ext>
                </a:extLst>
              </a:tr>
              <a:tr h="380208">
                <a:tc>
                  <a:txBody>
                    <a:bodyPr/>
                    <a:lstStyle/>
                    <a:p>
                      <a:pPr marL="0" marR="0" algn="l">
                        <a:spcBef>
                          <a:spcPts val="0"/>
                        </a:spcBef>
                        <a:spcAft>
                          <a:spcPts val="0"/>
                        </a:spcAft>
                      </a:pPr>
                      <a:r>
                        <a:rPr kumimoji="0" lang="en-US" sz="1600" kern="1200" dirty="0">
                          <a:solidFill>
                            <a:schemeClr val="dk1"/>
                          </a:solidFill>
                          <a:latin typeface="+mn-lt"/>
                          <a:ea typeface="+mn-ea"/>
                          <a:cs typeface="+mn-cs"/>
                        </a:rPr>
                        <a:t>Sand Effective</a:t>
                      </a:r>
                      <a:r>
                        <a:rPr kumimoji="0" lang="en-US" sz="1600" kern="1200" baseline="0" dirty="0">
                          <a:solidFill>
                            <a:schemeClr val="dk1"/>
                          </a:solidFill>
                          <a:latin typeface="+mn-lt"/>
                          <a:ea typeface="+mn-ea"/>
                          <a:cs typeface="+mn-cs"/>
                        </a:rPr>
                        <a:t> Size (d</a:t>
                      </a:r>
                      <a:r>
                        <a:rPr kumimoji="0" lang="en-US" sz="1600" kern="1200" baseline="-25000" dirty="0">
                          <a:solidFill>
                            <a:schemeClr val="dk1"/>
                          </a:solidFill>
                          <a:latin typeface="+mn-lt"/>
                          <a:ea typeface="+mn-ea"/>
                          <a:cs typeface="+mn-cs"/>
                        </a:rPr>
                        <a:t>10</a:t>
                      </a:r>
                      <a:r>
                        <a:rPr kumimoji="0" lang="en-US" sz="1600" kern="1200" baseline="0" dirty="0">
                          <a:solidFill>
                            <a:schemeClr val="dk1"/>
                          </a:solidFill>
                          <a:latin typeface="+mn-lt"/>
                          <a:ea typeface="+mn-ea"/>
                          <a:cs typeface="+mn-cs"/>
                        </a:rPr>
                        <a:t>)</a:t>
                      </a:r>
                      <a:endParaRPr kumimoji="0" lang="en-US" sz="1600" kern="1200" dirty="0">
                        <a:solidFill>
                          <a:schemeClr val="dk1"/>
                        </a:solidFill>
                        <a:latin typeface="+mn-lt"/>
                        <a:ea typeface="+mn-ea"/>
                        <a:cs typeface="+mn-cs"/>
                      </a:endParaRPr>
                    </a:p>
                  </a:txBody>
                  <a:tcPr marL="76679" marR="76679" marT="38340" marB="38340"/>
                </a:tc>
                <a:tc>
                  <a:txBody>
                    <a:bodyPr/>
                    <a:lstStyle/>
                    <a:p>
                      <a:pPr marL="0" marR="0" algn="l" rtl="0" eaLnBrk="1" latinLnBrk="0" hangingPunct="1">
                        <a:spcBef>
                          <a:spcPts val="0"/>
                        </a:spcBef>
                        <a:spcAft>
                          <a:spcPts val="0"/>
                        </a:spcAft>
                      </a:pPr>
                      <a:r>
                        <a:rPr kumimoji="0" lang="en-US" sz="1600" kern="1200" dirty="0">
                          <a:solidFill>
                            <a:schemeClr val="dk1"/>
                          </a:solidFill>
                          <a:latin typeface="+mn-lt"/>
                          <a:ea typeface="+mn-ea"/>
                          <a:cs typeface="+mn-cs"/>
                        </a:rPr>
                        <a:t>0.15 – 0.35 mm</a:t>
                      </a:r>
                    </a:p>
                  </a:txBody>
                  <a:tcPr marL="76679" marR="76679" marT="38340" marB="38340"/>
                </a:tc>
                <a:tc>
                  <a:txBody>
                    <a:bodyPr/>
                    <a:lstStyle/>
                    <a:p>
                      <a:pPr marL="0" marR="0" algn="l" rtl="0" eaLnBrk="1" latinLnBrk="0" hangingPunct="1">
                        <a:spcBef>
                          <a:spcPts val="0"/>
                        </a:spcBef>
                        <a:spcAft>
                          <a:spcPts val="0"/>
                        </a:spcAft>
                      </a:pPr>
                      <a:r>
                        <a:rPr kumimoji="0" lang="en-US" sz="1600" kern="1200" dirty="0">
                          <a:solidFill>
                            <a:schemeClr val="dk1"/>
                          </a:solidFill>
                          <a:latin typeface="+mn-lt"/>
                          <a:ea typeface="+mn-ea"/>
                          <a:cs typeface="+mn-cs"/>
                        </a:rPr>
                        <a:t>0.45 – 0.55 mm</a:t>
                      </a:r>
                    </a:p>
                  </a:txBody>
                  <a:tcPr marL="76679" marR="76679" marT="38340" marB="38340"/>
                </a:tc>
                <a:extLst>
                  <a:ext uri="{0D108BD9-81ED-4DB2-BD59-A6C34878D82A}">
                    <a16:rowId xmlns:a16="http://schemas.microsoft.com/office/drawing/2014/main" val="10004"/>
                  </a:ext>
                </a:extLst>
              </a:tr>
              <a:tr h="346843">
                <a:tc>
                  <a:txBody>
                    <a:bodyPr/>
                    <a:lstStyle/>
                    <a:p>
                      <a:pPr marL="0" marR="0" algn="l">
                        <a:spcBef>
                          <a:spcPts val="0"/>
                        </a:spcBef>
                        <a:spcAft>
                          <a:spcPts val="0"/>
                        </a:spcAft>
                      </a:pPr>
                      <a:r>
                        <a:rPr lang="en-US" sz="1600" dirty="0"/>
                        <a:t>Retention Time above Sand</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15 hrs</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9 min</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5"/>
                  </a:ext>
                </a:extLst>
              </a:tr>
              <a:tr h="362609">
                <a:tc>
                  <a:txBody>
                    <a:bodyPr/>
                    <a:lstStyle/>
                    <a:p>
                      <a:pPr marL="0" marR="0" algn="l">
                        <a:spcBef>
                          <a:spcPts val="0"/>
                        </a:spcBef>
                        <a:spcAft>
                          <a:spcPts val="0"/>
                        </a:spcAft>
                      </a:pPr>
                      <a:r>
                        <a:rPr lang="en-US" sz="1600" dirty="0"/>
                        <a:t>Retention Time in Sand Bed</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3.2 hrs</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2 min</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6"/>
                  </a:ext>
                </a:extLst>
              </a:tr>
              <a:tr h="320522">
                <a:tc>
                  <a:txBody>
                    <a:bodyPr/>
                    <a:lstStyle/>
                    <a:p>
                      <a:pPr marL="0" marR="0" algn="l">
                        <a:spcBef>
                          <a:spcPts val="0"/>
                        </a:spcBef>
                        <a:spcAft>
                          <a:spcPts val="0"/>
                        </a:spcAft>
                      </a:pPr>
                      <a:r>
                        <a:rPr lang="en-US" sz="1600" dirty="0"/>
                        <a:t>Cycle Length</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1-6 mo</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1-4 days</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7"/>
                  </a:ext>
                </a:extLst>
              </a:tr>
              <a:tr h="590686">
                <a:tc>
                  <a:txBody>
                    <a:bodyPr/>
                    <a:lstStyle/>
                    <a:p>
                      <a:pPr marL="0" marR="0" algn="l">
                        <a:spcBef>
                          <a:spcPts val="0"/>
                        </a:spcBef>
                        <a:spcAft>
                          <a:spcPts val="0"/>
                        </a:spcAft>
                      </a:pPr>
                      <a:r>
                        <a:rPr lang="en-US" sz="1600" dirty="0"/>
                        <a:t>Removal mechanisms</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Chemical, physical, and biological (no chemicals)</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Chemical and physical (depends on proper coagulation)</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8"/>
                  </a:ext>
                </a:extLst>
              </a:tr>
              <a:tr h="1783572">
                <a:tc>
                  <a:txBody>
                    <a:bodyPr/>
                    <a:lstStyle/>
                    <a:p>
                      <a:pPr marL="0" marR="0" algn="l">
                        <a:spcBef>
                          <a:spcPts val="0"/>
                        </a:spcBef>
                        <a:spcAft>
                          <a:spcPts val="0"/>
                        </a:spcAft>
                      </a:pPr>
                      <a:r>
                        <a:rPr lang="en-US" sz="1600" dirty="0"/>
                        <a:t>Turbidity Removal</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Variable even if optimized</a:t>
                      </a:r>
                    </a:p>
                    <a:p>
                      <a:pPr marL="0" marR="0" algn="l">
                        <a:spcBef>
                          <a:spcPts val="0"/>
                        </a:spcBef>
                        <a:spcAft>
                          <a:spcPts val="0"/>
                        </a:spcAft>
                      </a:pPr>
                      <a:r>
                        <a:rPr lang="en-US" sz="1600" dirty="0"/>
                        <a:t>&lt; 5 NTU by regulation </a:t>
                      </a:r>
                    </a:p>
                    <a:p>
                      <a:pPr marL="0" marR="0" algn="l">
                        <a:spcBef>
                          <a:spcPts val="0"/>
                        </a:spcBef>
                        <a:spcAft>
                          <a:spcPts val="0"/>
                        </a:spcAft>
                      </a:pPr>
                      <a:r>
                        <a:rPr lang="en-US" sz="1600" dirty="0"/>
                        <a:t>Not indicative of filter performance or pathogen removal.</a:t>
                      </a:r>
                    </a:p>
                    <a:p>
                      <a:pPr marL="0" marR="0" algn="l">
                        <a:spcBef>
                          <a:spcPts val="0"/>
                        </a:spcBef>
                        <a:spcAft>
                          <a:spcPts val="0"/>
                        </a:spcAft>
                      </a:pPr>
                      <a:r>
                        <a:rPr lang="en-US" sz="1600" dirty="0"/>
                        <a:t>Sub micron particles are not readily removed.</a:t>
                      </a:r>
                      <a:endParaRPr lang="en-US" sz="1600" dirty="0">
                        <a:latin typeface="Times New Roman"/>
                        <a:ea typeface="Times New Roman"/>
                        <a:cs typeface="Times New Roman"/>
                      </a:endParaRPr>
                    </a:p>
                  </a:txBody>
                  <a:tcPr marL="76679" marR="76679" marT="38340" marB="38340"/>
                </a:tc>
                <a:tc>
                  <a:txBody>
                    <a:bodyPr/>
                    <a:lstStyle/>
                    <a:p>
                      <a:pPr marL="0" marR="0" algn="l">
                        <a:spcBef>
                          <a:spcPts val="0"/>
                        </a:spcBef>
                        <a:spcAft>
                          <a:spcPts val="0"/>
                        </a:spcAft>
                      </a:pPr>
                      <a:r>
                        <a:rPr lang="en-US" sz="1600" dirty="0"/>
                        <a:t>&lt; 0.1 NTU when optimized</a:t>
                      </a:r>
                    </a:p>
                    <a:p>
                      <a:pPr marL="0" marR="0" algn="l">
                        <a:spcBef>
                          <a:spcPts val="0"/>
                        </a:spcBef>
                        <a:spcAft>
                          <a:spcPts val="0"/>
                        </a:spcAft>
                      </a:pPr>
                      <a:r>
                        <a:rPr lang="en-US" sz="1600" dirty="0"/>
                        <a:t>Good indicator of filter performance and pathogen removal.  </a:t>
                      </a:r>
                    </a:p>
                    <a:p>
                      <a:pPr marL="0" marR="0" algn="l">
                        <a:spcBef>
                          <a:spcPts val="0"/>
                        </a:spcBef>
                        <a:spcAft>
                          <a:spcPts val="0"/>
                        </a:spcAft>
                      </a:pPr>
                      <a:r>
                        <a:rPr lang="en-US" sz="1600" dirty="0"/>
                        <a:t>Coagulation/flocculation removes even sub-micron particles.</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09"/>
                  </a:ext>
                </a:extLst>
              </a:tr>
              <a:tr h="320522">
                <a:tc>
                  <a:txBody>
                    <a:bodyPr/>
                    <a:lstStyle/>
                    <a:p>
                      <a:pPr marL="0" marR="0" algn="l">
                        <a:spcBef>
                          <a:spcPts val="0"/>
                        </a:spcBef>
                        <a:spcAft>
                          <a:spcPts val="0"/>
                        </a:spcAft>
                      </a:pPr>
                      <a:r>
                        <a:rPr lang="en-US" sz="1600" dirty="0"/>
                        <a:t>Giardia Removal</a:t>
                      </a:r>
                      <a:endParaRPr lang="en-US" sz="1600" dirty="0">
                        <a:latin typeface="Times New Roman"/>
                        <a:ea typeface="Times New Roman"/>
                        <a:cs typeface="Times New Roman"/>
                      </a:endParaRPr>
                    </a:p>
                  </a:txBody>
                  <a:tcPr marL="76679" marR="76679" marT="38340" marB="38340"/>
                </a:tc>
                <a:tc>
                  <a:txBody>
                    <a:bodyPr/>
                    <a:lstStyle/>
                    <a:p>
                      <a:pPr marL="228600" marR="0" algn="just">
                        <a:spcBef>
                          <a:spcPts val="0"/>
                        </a:spcBef>
                        <a:spcAft>
                          <a:spcPts val="0"/>
                        </a:spcAft>
                      </a:pPr>
                      <a:r>
                        <a:rPr lang="en-US" sz="1600" dirty="0"/>
                        <a:t>&gt;3.0 log</a:t>
                      </a:r>
                      <a:endParaRPr lang="en-US" sz="1600" dirty="0">
                        <a:latin typeface="Times New Roman"/>
                        <a:ea typeface="Times New Roman"/>
                        <a:cs typeface="Times New Roman"/>
                      </a:endParaRPr>
                    </a:p>
                  </a:txBody>
                  <a:tcPr marL="76679" marR="76679" marT="38340" marB="38340"/>
                </a:tc>
                <a:tc>
                  <a:txBody>
                    <a:bodyPr/>
                    <a:lstStyle/>
                    <a:p>
                      <a:pPr marL="0" marR="0" algn="just">
                        <a:spcBef>
                          <a:spcPts val="0"/>
                        </a:spcBef>
                        <a:spcAft>
                          <a:spcPts val="0"/>
                        </a:spcAft>
                      </a:pPr>
                      <a:r>
                        <a:rPr lang="en-US" sz="1600" dirty="0"/>
                        <a:t>&gt;3.0 log</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10"/>
                  </a:ext>
                </a:extLst>
              </a:tr>
              <a:tr h="334368">
                <a:tc>
                  <a:txBody>
                    <a:bodyPr/>
                    <a:lstStyle/>
                    <a:p>
                      <a:pPr marL="0" marR="0" algn="l">
                        <a:spcBef>
                          <a:spcPts val="0"/>
                        </a:spcBef>
                        <a:spcAft>
                          <a:spcPts val="0"/>
                        </a:spcAft>
                      </a:pPr>
                      <a:r>
                        <a:rPr lang="en-US" sz="1600" dirty="0"/>
                        <a:t>Raw Water Turbidity</a:t>
                      </a:r>
                      <a:endParaRPr lang="en-US" sz="1600" dirty="0">
                        <a:latin typeface="Times New Roman"/>
                        <a:ea typeface="Times New Roman"/>
                        <a:cs typeface="Times New Roman"/>
                      </a:endParaRPr>
                    </a:p>
                  </a:txBody>
                  <a:tcPr marL="76679" marR="76679" marT="38340" marB="38340"/>
                </a:tc>
                <a:tc>
                  <a:txBody>
                    <a:bodyPr/>
                    <a:lstStyle/>
                    <a:p>
                      <a:pPr marL="228600" marR="0" algn="just">
                        <a:spcBef>
                          <a:spcPts val="0"/>
                        </a:spcBef>
                        <a:spcAft>
                          <a:spcPts val="0"/>
                        </a:spcAft>
                      </a:pPr>
                      <a:r>
                        <a:rPr lang="en-US" sz="1600" dirty="0"/>
                        <a:t>&lt;10 NTU</a:t>
                      </a:r>
                      <a:endParaRPr lang="en-US" sz="1600" dirty="0">
                        <a:latin typeface="Times New Roman"/>
                        <a:ea typeface="Times New Roman"/>
                        <a:cs typeface="Times New Roman"/>
                      </a:endParaRPr>
                    </a:p>
                  </a:txBody>
                  <a:tcPr marL="76679" marR="76679" marT="38340" marB="38340"/>
                </a:tc>
                <a:tc>
                  <a:txBody>
                    <a:bodyPr/>
                    <a:lstStyle/>
                    <a:p>
                      <a:pPr marL="0" marR="0" algn="just">
                        <a:spcBef>
                          <a:spcPts val="0"/>
                        </a:spcBef>
                        <a:spcAft>
                          <a:spcPts val="0"/>
                        </a:spcAft>
                      </a:pPr>
                      <a:r>
                        <a:rPr lang="en-US" sz="1600" dirty="0"/>
                        <a:t>100+ NTU</a:t>
                      </a:r>
                      <a:endParaRPr lang="en-US" sz="1600" dirty="0">
                        <a:latin typeface="Times New Roman"/>
                        <a:ea typeface="Times New Roman"/>
                        <a:cs typeface="Times New Roman"/>
                      </a:endParaRPr>
                    </a:p>
                  </a:txBody>
                  <a:tcPr marL="76679" marR="76679" marT="38340" marB="38340"/>
                </a:tc>
                <a:extLst>
                  <a:ext uri="{0D108BD9-81ED-4DB2-BD59-A6C34878D82A}">
                    <a16:rowId xmlns:a16="http://schemas.microsoft.com/office/drawing/2014/main" val="10011"/>
                  </a:ext>
                </a:extLst>
              </a:tr>
            </a:tbl>
          </a:graphicData>
        </a:graphic>
      </p:graphicFrame>
      <p:sp>
        <p:nvSpPr>
          <p:cNvPr id="7" name="TextBox 6">
            <a:extLst>
              <a:ext uri="{FF2B5EF4-FFF2-40B4-BE49-F238E27FC236}">
                <a16:creationId xmlns:a16="http://schemas.microsoft.com/office/drawing/2014/main" id="{436B2C4C-6BDF-4323-5B09-551A7FF30272}"/>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 SS versus Rapid Rate</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D92E4648-9E79-7908-32A6-AEE57F829C57}"/>
              </a:ext>
            </a:extLst>
          </p:cNvPr>
          <p:cNvSpPr>
            <a:spLocks noChangeArrowheads="1"/>
          </p:cNvSpPr>
          <p:nvPr/>
        </p:nvSpPr>
        <p:spPr bwMode="auto">
          <a:xfrm>
            <a:off x="225425" y="1314450"/>
            <a:ext cx="89185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4.3.1.6.e.2.   Gravel ‑ Gravel, when used as the supporting media shall consist of cleaned and washed, hard, durable, rounded silica particles and shall not include flat or elongated particles.  The coarsest gravel shall be 2.5 inches in size when the gravel rests directly on a lateral system, and must extend above the top of the perforated laterals.  Not less than four layers of gravel shall be provided in accordance with the following size and depth distribution:</a:t>
            </a:r>
          </a:p>
          <a:p>
            <a:pPr eaLnBrk="1" hangingPunct="1"/>
            <a:r>
              <a:rPr lang="en-US" altLang="en-US" sz="2000"/>
              <a:t> </a:t>
            </a:r>
          </a:p>
          <a:p>
            <a:pPr eaLnBrk="1" hangingPunct="1"/>
            <a:r>
              <a:rPr lang="en-US" altLang="en-US" sz="2000"/>
              <a:t>Size                                                   Depth</a:t>
            </a:r>
          </a:p>
          <a:p>
            <a:pPr eaLnBrk="1" hangingPunct="1"/>
            <a:r>
              <a:rPr lang="en-US" altLang="en-US" sz="2000"/>
              <a:t> </a:t>
            </a:r>
          </a:p>
          <a:p>
            <a:pPr eaLnBrk="1" hangingPunct="1"/>
            <a:r>
              <a:rPr lang="en-US" altLang="en-US" sz="2000"/>
              <a:t>3/32 to 3/16 inches                      2 to 3 inches</a:t>
            </a:r>
          </a:p>
          <a:p>
            <a:pPr eaLnBrk="1" hangingPunct="1"/>
            <a:r>
              <a:rPr lang="en-US" altLang="en-US" sz="2000"/>
              <a:t>3/16 to 1/2 inches                        2 to 3 inches</a:t>
            </a:r>
          </a:p>
          <a:p>
            <a:pPr eaLnBrk="1" hangingPunct="1"/>
            <a:r>
              <a:rPr lang="en-US" altLang="en-US" sz="2000"/>
              <a:t>1/2 to 3/4 inches                           3 to 5 inches</a:t>
            </a:r>
          </a:p>
          <a:p>
            <a:pPr eaLnBrk="1" hangingPunct="1"/>
            <a:r>
              <a:rPr lang="en-US" altLang="en-US" sz="2000"/>
              <a:t>3/4 to 1 ½ inches                          3 to 5 inches</a:t>
            </a:r>
          </a:p>
          <a:p>
            <a:pPr eaLnBrk="1" hangingPunct="1"/>
            <a:r>
              <a:rPr lang="en-US" altLang="en-US" sz="2000"/>
              <a:t>1 ½ to 2 ½ inches                        5 to 8 inches</a:t>
            </a:r>
          </a:p>
          <a:p>
            <a:pPr eaLnBrk="1" hangingPunct="1"/>
            <a:r>
              <a:rPr lang="en-US" altLang="en-US" sz="2000"/>
              <a:t> </a:t>
            </a:r>
          </a:p>
          <a:p>
            <a:pPr eaLnBrk="1" hangingPunct="1"/>
            <a:r>
              <a:rPr lang="en-US" altLang="en-US" sz="2000"/>
              <a:t>Reduction of gravel depths and other size gradations may be considered upon justification to the reviewing authority for slow sand filtration or when proprietary filter bottoms are specified.</a:t>
            </a:r>
            <a:r>
              <a:rPr lang="en-US" altLang="en-US" sz="1400">
                <a:solidFill>
                  <a:schemeClr val="bg1"/>
                </a:solidFill>
              </a:rPr>
              <a:t> </a:t>
            </a:r>
          </a:p>
        </p:txBody>
      </p:sp>
      <p:grpSp>
        <p:nvGrpSpPr>
          <p:cNvPr id="212995" name="Group 4">
            <a:extLst>
              <a:ext uri="{FF2B5EF4-FFF2-40B4-BE49-F238E27FC236}">
                <a16:creationId xmlns:a16="http://schemas.microsoft.com/office/drawing/2014/main" id="{2F00A006-3B52-3663-2212-F8C522D6FB0A}"/>
              </a:ext>
            </a:extLst>
          </p:cNvPr>
          <p:cNvGrpSpPr>
            <a:grpSpLocks/>
          </p:cNvGrpSpPr>
          <p:nvPr/>
        </p:nvGrpSpPr>
        <p:grpSpPr bwMode="auto">
          <a:xfrm>
            <a:off x="304800" y="157163"/>
            <a:ext cx="8594725" cy="1844675"/>
            <a:chOff x="320692" y="81643"/>
            <a:chExt cx="8594707" cy="1844133"/>
          </a:xfrm>
        </p:grpSpPr>
        <p:sp>
          <p:nvSpPr>
            <p:cNvPr id="6" name="TextBox 5">
              <a:extLst>
                <a:ext uri="{FF2B5EF4-FFF2-40B4-BE49-F238E27FC236}">
                  <a16:creationId xmlns:a16="http://schemas.microsoft.com/office/drawing/2014/main" id="{D88926BB-EDA1-2873-6C73-51FEDC1CD739}"/>
                </a:ext>
              </a:extLst>
            </p:cNvPr>
            <p:cNvSpPr txBox="1"/>
            <p:nvPr/>
          </p:nvSpPr>
          <p:spPr>
            <a:xfrm>
              <a:off x="320692" y="171450"/>
              <a:ext cx="8578379" cy="175432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Support Gravel, Cont.</a:t>
              </a:r>
            </a:p>
            <a:p>
              <a:pPr marR="9144" eaLnBrk="1" fontAlgn="auto" hangingPunct="1">
                <a:spcAft>
                  <a:spcPts val="0"/>
                </a:spcAft>
                <a:defRPr/>
              </a:pPr>
              <a:endParaRPr lang="en-US" sz="40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212998" name="Picture 3">
              <a:extLst>
                <a:ext uri="{FF2B5EF4-FFF2-40B4-BE49-F238E27FC236}">
                  <a16:creationId xmlns:a16="http://schemas.microsoft.com/office/drawing/2014/main" id="{0AB555FE-7D2A-6E1D-AA05-6F9C7E437F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1192" y="81643"/>
              <a:ext cx="784207" cy="896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pic>
        <p:nvPicPr>
          <p:cNvPr id="212996" name="Picture 2" descr="nfm_products_gravel3">
            <a:extLst>
              <a:ext uri="{FF2B5EF4-FFF2-40B4-BE49-F238E27FC236}">
                <a16:creationId xmlns:a16="http://schemas.microsoft.com/office/drawing/2014/main" id="{8466475A-BC0D-0B91-DE08-EC3F88B779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3838" y="3254375"/>
            <a:ext cx="3554412" cy="26654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9BB7AE-10D5-20DF-16F1-F7EF9EC77EE8}"/>
              </a:ext>
            </a:extLst>
          </p:cNvPr>
          <p:cNvSpPr txBox="1"/>
          <p:nvPr/>
        </p:nvSpPr>
        <p:spPr>
          <a:xfrm>
            <a:off x="344382" y="349310"/>
            <a:ext cx="8538537"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Sand &amp; Gravel</a:t>
            </a:r>
          </a:p>
        </p:txBody>
      </p:sp>
      <p:sp>
        <p:nvSpPr>
          <p:cNvPr id="215043" name="TextBox 5">
            <a:extLst>
              <a:ext uri="{FF2B5EF4-FFF2-40B4-BE49-F238E27FC236}">
                <a16:creationId xmlns:a16="http://schemas.microsoft.com/office/drawing/2014/main" id="{D33F8C99-DEE9-92BF-6DD9-CA907E6D946B}"/>
              </a:ext>
            </a:extLst>
          </p:cNvPr>
          <p:cNvSpPr txBox="1">
            <a:spLocks noChangeArrowheads="1"/>
          </p:cNvSpPr>
          <p:nvPr/>
        </p:nvSpPr>
        <p:spPr bwMode="auto">
          <a:xfrm>
            <a:off x="344488" y="1412875"/>
            <a:ext cx="8632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ASTM E11 standard sizes for woven wire test sieve cloth</a:t>
            </a:r>
            <a:r>
              <a:rPr lang="en-US" altLang="en-US" sz="2400"/>
              <a:t>	</a:t>
            </a:r>
          </a:p>
        </p:txBody>
      </p:sp>
      <p:graphicFrame>
        <p:nvGraphicFramePr>
          <p:cNvPr id="2" name="Table 1">
            <a:extLst>
              <a:ext uri="{FF2B5EF4-FFF2-40B4-BE49-F238E27FC236}">
                <a16:creationId xmlns:a16="http://schemas.microsoft.com/office/drawing/2014/main" id="{154AE79C-50B7-0FBA-B71D-CBEE392927F0}"/>
              </a:ext>
            </a:extLst>
          </p:cNvPr>
          <p:cNvGraphicFramePr>
            <a:graphicFrameLocks noGrp="1"/>
          </p:cNvGraphicFramePr>
          <p:nvPr/>
        </p:nvGraphicFramePr>
        <p:xfrm>
          <a:off x="368300" y="1978025"/>
          <a:ext cx="8407400" cy="3779838"/>
        </p:xfrm>
        <a:graphic>
          <a:graphicData uri="http://schemas.openxmlformats.org/drawingml/2006/table">
            <a:tbl>
              <a:tblPr firstRow="1" bandRow="1">
                <a:tableStyleId>{74C1A8A3-306A-4EB7-A6B1-4F7E0EB9C5D6}</a:tableStyleId>
              </a:tblPr>
              <a:tblGrid>
                <a:gridCol w="1050925">
                  <a:extLst>
                    <a:ext uri="{9D8B030D-6E8A-4147-A177-3AD203B41FA5}">
                      <a16:colId xmlns:a16="http://schemas.microsoft.com/office/drawing/2014/main" val="20000"/>
                    </a:ext>
                  </a:extLst>
                </a:gridCol>
                <a:gridCol w="1050925">
                  <a:extLst>
                    <a:ext uri="{9D8B030D-6E8A-4147-A177-3AD203B41FA5}">
                      <a16:colId xmlns:a16="http://schemas.microsoft.com/office/drawing/2014/main" val="20001"/>
                    </a:ext>
                  </a:extLst>
                </a:gridCol>
                <a:gridCol w="1050925">
                  <a:extLst>
                    <a:ext uri="{9D8B030D-6E8A-4147-A177-3AD203B41FA5}">
                      <a16:colId xmlns:a16="http://schemas.microsoft.com/office/drawing/2014/main" val="20002"/>
                    </a:ext>
                  </a:extLst>
                </a:gridCol>
                <a:gridCol w="1050925">
                  <a:extLst>
                    <a:ext uri="{9D8B030D-6E8A-4147-A177-3AD203B41FA5}">
                      <a16:colId xmlns:a16="http://schemas.microsoft.com/office/drawing/2014/main" val="20003"/>
                    </a:ext>
                  </a:extLst>
                </a:gridCol>
                <a:gridCol w="1050925">
                  <a:extLst>
                    <a:ext uri="{9D8B030D-6E8A-4147-A177-3AD203B41FA5}">
                      <a16:colId xmlns:a16="http://schemas.microsoft.com/office/drawing/2014/main" val="20004"/>
                    </a:ext>
                  </a:extLst>
                </a:gridCol>
                <a:gridCol w="1050925">
                  <a:extLst>
                    <a:ext uri="{9D8B030D-6E8A-4147-A177-3AD203B41FA5}">
                      <a16:colId xmlns:a16="http://schemas.microsoft.com/office/drawing/2014/main" val="20005"/>
                    </a:ext>
                  </a:extLst>
                </a:gridCol>
                <a:gridCol w="1050925">
                  <a:extLst>
                    <a:ext uri="{9D8B030D-6E8A-4147-A177-3AD203B41FA5}">
                      <a16:colId xmlns:a16="http://schemas.microsoft.com/office/drawing/2014/main" val="20006"/>
                    </a:ext>
                  </a:extLst>
                </a:gridCol>
                <a:gridCol w="1050925">
                  <a:extLst>
                    <a:ext uri="{9D8B030D-6E8A-4147-A177-3AD203B41FA5}">
                      <a16:colId xmlns:a16="http://schemas.microsoft.com/office/drawing/2014/main" val="20007"/>
                    </a:ext>
                  </a:extLst>
                </a:gridCol>
              </a:tblGrid>
              <a:tr h="1005926">
                <a:tc>
                  <a:txBody>
                    <a:bodyPr/>
                    <a:lstStyle/>
                    <a:p>
                      <a:pPr algn="ctr"/>
                      <a:r>
                        <a:rPr lang="en-US" sz="2000" dirty="0"/>
                        <a:t>No.</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algn="ctr"/>
                      <a:r>
                        <a:rPr lang="en-US" sz="2000" dirty="0"/>
                        <a:t>Mesh Size (mm)</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algn="ctr"/>
                      <a:r>
                        <a:rPr lang="en-US" sz="2000" dirty="0"/>
                        <a:t>No.</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a:r>
                        <a:rPr lang="en-US" sz="2000" dirty="0"/>
                        <a:t>Mesh Size (mm)</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a:r>
                        <a:rPr lang="en-US" sz="2000" dirty="0"/>
                        <a:t>No.</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sz="2000" dirty="0"/>
                        <a:t>Mesh Size</a:t>
                      </a:r>
                      <a:r>
                        <a:rPr lang="en-US" sz="2000" baseline="0" dirty="0"/>
                        <a:t> (mm)</a:t>
                      </a:r>
                      <a:endParaRPr lang="en-US" sz="2000" dirty="0"/>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n-US" sz="2000" dirty="0"/>
                        <a:t>No.</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50000"/>
                      </a:schemeClr>
                    </a:solidFill>
                  </a:tcPr>
                </a:tc>
                <a:tc>
                  <a:txBody>
                    <a:bodyPr/>
                    <a:lstStyle/>
                    <a:p>
                      <a:pPr algn="ctr"/>
                      <a:r>
                        <a:rPr lang="en-US" sz="2000" dirty="0"/>
                        <a:t>Mesh Size (mm)</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50000"/>
                      </a:schemeClr>
                    </a:solidFill>
                  </a:tcPr>
                </a:tc>
                <a:extLst>
                  <a:ext uri="{0D108BD9-81ED-4DB2-BD59-A6C34878D82A}">
                    <a16:rowId xmlns:a16="http://schemas.microsoft.com/office/drawing/2014/main" val="10000"/>
                  </a:ext>
                </a:extLst>
              </a:tr>
              <a:tr h="396273">
                <a:tc>
                  <a:txBody>
                    <a:bodyPr/>
                    <a:lstStyle/>
                    <a:p>
                      <a:pPr algn="ctr"/>
                      <a:r>
                        <a:rPr lang="en-US" sz="2000" dirty="0"/>
                        <a:t>1”</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25.0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7</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2.80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20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0.85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60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tc>
                  <a:txBody>
                    <a:bodyPr/>
                    <a:lstStyle/>
                    <a:p>
                      <a:pPr algn="ctr"/>
                      <a:r>
                        <a:rPr lang="en-US" sz="2000" dirty="0"/>
                        <a:t>0.250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10001"/>
                  </a:ext>
                </a:extLst>
              </a:tr>
              <a:tr h="396273">
                <a:tc>
                  <a:txBody>
                    <a:bodyPr/>
                    <a:lstStyle/>
                    <a:p>
                      <a:pPr algn="ctr"/>
                      <a:r>
                        <a:rPr lang="en-US" sz="2000" dirty="0"/>
                        <a:t>¾”</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19.0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8</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2.36</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25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0.71</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80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tc>
                  <a:txBody>
                    <a:bodyPr/>
                    <a:lstStyle/>
                    <a:p>
                      <a:pPr algn="ctr"/>
                      <a:r>
                        <a:rPr lang="en-US" sz="2000" dirty="0"/>
                        <a:t>0.180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10002"/>
                  </a:ext>
                </a:extLst>
              </a:tr>
              <a:tr h="396273">
                <a:tc>
                  <a:txBody>
                    <a:bodyPr/>
                    <a:lstStyle/>
                    <a:p>
                      <a:pPr algn="ctr"/>
                      <a:r>
                        <a:rPr lang="en-US" sz="2000" dirty="0"/>
                        <a:t>½”</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12.5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10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2.00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30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0.60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100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tc>
                  <a:txBody>
                    <a:bodyPr/>
                    <a:lstStyle/>
                    <a:p>
                      <a:pPr algn="ctr"/>
                      <a:r>
                        <a:rPr lang="en-US" sz="2000" dirty="0"/>
                        <a:t>0.150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10003"/>
                  </a:ext>
                </a:extLst>
              </a:tr>
              <a:tr h="396273">
                <a:tc>
                  <a:txBody>
                    <a:bodyPr/>
                    <a:lstStyle/>
                    <a:p>
                      <a:pPr algn="ctr"/>
                      <a:r>
                        <a:rPr lang="en-US" sz="2000" dirty="0"/>
                        <a:t>3/8”</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9.5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12</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1.70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35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0.50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120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tc>
                  <a:txBody>
                    <a:bodyPr/>
                    <a:lstStyle/>
                    <a:p>
                      <a:pPr algn="ctr"/>
                      <a:r>
                        <a:rPr lang="en-US" sz="2000" dirty="0"/>
                        <a:t>0.125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10004"/>
                  </a:ext>
                </a:extLst>
              </a:tr>
              <a:tr h="396273">
                <a:tc>
                  <a:txBody>
                    <a:bodyPr/>
                    <a:lstStyle/>
                    <a:p>
                      <a:pPr algn="ctr"/>
                      <a:r>
                        <a:rPr lang="en-US" sz="2000" dirty="0"/>
                        <a:t>4</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4.75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14</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1.40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40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0.425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140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tc>
                  <a:txBody>
                    <a:bodyPr/>
                    <a:lstStyle/>
                    <a:p>
                      <a:pPr algn="ctr"/>
                      <a:r>
                        <a:rPr lang="en-US" sz="2000" dirty="0"/>
                        <a:t>0.106</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10005"/>
                  </a:ext>
                </a:extLst>
              </a:tr>
              <a:tr h="396273">
                <a:tc>
                  <a:txBody>
                    <a:bodyPr/>
                    <a:lstStyle/>
                    <a:p>
                      <a:pPr algn="ctr"/>
                      <a:r>
                        <a:rPr lang="en-US" sz="2000" dirty="0"/>
                        <a:t>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4.00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16</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1.18</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45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0.355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170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tc>
                  <a:txBody>
                    <a:bodyPr/>
                    <a:lstStyle/>
                    <a:p>
                      <a:pPr algn="ctr"/>
                      <a:r>
                        <a:rPr lang="en-US" sz="2000" dirty="0"/>
                        <a:t>0.090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10006"/>
                  </a:ext>
                </a:extLst>
              </a:tr>
              <a:tr h="396273">
                <a:tc>
                  <a:txBody>
                    <a:bodyPr/>
                    <a:lstStyle/>
                    <a:p>
                      <a:pPr algn="ctr"/>
                      <a:r>
                        <a:rPr lang="en-US" sz="2000" dirty="0"/>
                        <a:t>6</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3.35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40000"/>
                        <a:lumOff val="60000"/>
                      </a:schemeClr>
                    </a:solidFill>
                  </a:tcPr>
                </a:tc>
                <a:tc>
                  <a:txBody>
                    <a:bodyPr/>
                    <a:lstStyle/>
                    <a:p>
                      <a:pPr algn="ctr"/>
                      <a:r>
                        <a:rPr lang="en-US" sz="2000" dirty="0"/>
                        <a:t>18</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1.00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algn="ctr"/>
                      <a:r>
                        <a:rPr lang="en-US" sz="2000" dirty="0"/>
                        <a:t>50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0.300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algn="ctr"/>
                      <a:r>
                        <a:rPr lang="en-US" sz="2000" dirty="0"/>
                        <a:t>200</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tc>
                  <a:txBody>
                    <a:bodyPr/>
                    <a:lstStyle/>
                    <a:p>
                      <a:pPr algn="ctr"/>
                      <a:r>
                        <a:rPr lang="en-US" sz="2000" dirty="0"/>
                        <a:t>0.075</a:t>
                      </a:r>
                    </a:p>
                  </a:txBody>
                  <a:tcPr marL="91425" marR="91425" marT="45724" marB="4572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85000"/>
                      </a:schemeClr>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1D6A3DA-530F-8DA7-71CE-6959808F08DD}"/>
              </a:ext>
            </a:extLst>
          </p:cNvPr>
          <p:cNvSpPr txBox="1"/>
          <p:nvPr/>
        </p:nvSpPr>
        <p:spPr>
          <a:xfrm>
            <a:off x="166254" y="0"/>
            <a:ext cx="802086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Sand</a:t>
            </a:r>
          </a:p>
        </p:txBody>
      </p:sp>
      <p:sp>
        <p:nvSpPr>
          <p:cNvPr id="217091" name="TextBox 5">
            <a:extLst>
              <a:ext uri="{FF2B5EF4-FFF2-40B4-BE49-F238E27FC236}">
                <a16:creationId xmlns:a16="http://schemas.microsoft.com/office/drawing/2014/main" id="{F42F004B-3DF3-0A3C-16EE-6C77DF69F040}"/>
              </a:ext>
            </a:extLst>
          </p:cNvPr>
          <p:cNvSpPr txBox="1">
            <a:spLocks noChangeArrowheads="1"/>
          </p:cNvSpPr>
          <p:nvPr/>
        </p:nvSpPr>
        <p:spPr bwMode="auto">
          <a:xfrm>
            <a:off x="152400" y="855663"/>
            <a:ext cx="8837613"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Concrete Sand </a:t>
            </a:r>
          </a:p>
          <a:p>
            <a:pPr eaLnBrk="1" hangingPunct="1"/>
            <a:r>
              <a:rPr lang="en-US" altLang="en-US" sz="2400">
                <a:solidFill>
                  <a:srgbClr val="FFC000"/>
                </a:solidFill>
              </a:rPr>
              <a:t>(a.k.a. “Torpedo Sand”)</a:t>
            </a:r>
          </a:p>
          <a:p>
            <a:pPr eaLnBrk="1" hangingPunct="1">
              <a:buFont typeface="Arial" panose="020B0604020202020204" pitchFamily="34" charset="0"/>
              <a:buChar char="•"/>
            </a:pPr>
            <a:r>
              <a:rPr lang="en-US" altLang="en-US" sz="2000"/>
              <a:t>Fine Aggregate grade 1 or 2 (FA-1 or 2)</a:t>
            </a:r>
          </a:p>
          <a:p>
            <a:pPr eaLnBrk="1" hangingPunct="1">
              <a:buFont typeface="Arial" panose="020B0604020202020204" pitchFamily="34" charset="0"/>
              <a:buChar char="•"/>
            </a:pPr>
            <a:r>
              <a:rPr lang="en-US" altLang="en-US" sz="2000"/>
              <a:t>Angular to sub-angular</a:t>
            </a:r>
          </a:p>
          <a:p>
            <a:pPr eaLnBrk="1" hangingPunct="1">
              <a:buFont typeface="Arial" panose="020B0604020202020204" pitchFamily="34" charset="0"/>
              <a:buChar char="•"/>
            </a:pPr>
            <a:r>
              <a:rPr lang="en-US" altLang="en-US" sz="2000"/>
              <a:t>3/8” x #100 mesh (9.5 x 0.15 mm)</a:t>
            </a:r>
          </a:p>
          <a:p>
            <a:pPr eaLnBrk="1" hangingPunct="1">
              <a:buFont typeface="Arial" panose="020B0604020202020204" pitchFamily="34" charset="0"/>
              <a:buChar char="•"/>
            </a:pPr>
            <a:r>
              <a:rPr lang="en-US" altLang="en-US" sz="2000"/>
              <a:t>Washed and screened</a:t>
            </a:r>
          </a:p>
          <a:p>
            <a:pPr eaLnBrk="1" hangingPunct="1">
              <a:buFont typeface="Arial" panose="020B0604020202020204" pitchFamily="34" charset="0"/>
              <a:buChar char="•"/>
            </a:pPr>
            <a:r>
              <a:rPr lang="en-US" altLang="en-US" sz="2000"/>
              <a:t>Used in production of ready mixed concrete</a:t>
            </a:r>
          </a:p>
          <a:p>
            <a:pPr eaLnBrk="1" hangingPunct="1">
              <a:buFont typeface="Arial" panose="020B0604020202020204" pitchFamily="34" charset="0"/>
              <a:buChar char="•"/>
            </a:pPr>
            <a:r>
              <a:rPr lang="en-US" altLang="en-US" sz="2000"/>
              <a:t>Commonly used for pipe bedding &amp; Backfill</a:t>
            </a:r>
          </a:p>
          <a:p>
            <a:pPr eaLnBrk="1" hangingPunct="1">
              <a:buFont typeface="Arial" panose="020B0604020202020204" pitchFamily="34" charset="0"/>
              <a:buChar char="•"/>
            </a:pPr>
            <a:r>
              <a:rPr lang="en-US" altLang="en-US" sz="2000"/>
              <a:t>Meets ASTM C33 standard</a:t>
            </a:r>
            <a:r>
              <a:rPr lang="en-US" altLang="en-US" sz="2400"/>
              <a:t>	</a:t>
            </a:r>
          </a:p>
        </p:txBody>
      </p:sp>
      <p:pic>
        <p:nvPicPr>
          <p:cNvPr id="217092" name="Picture 4">
            <a:extLst>
              <a:ext uri="{FF2B5EF4-FFF2-40B4-BE49-F238E27FC236}">
                <a16:creationId xmlns:a16="http://schemas.microsoft.com/office/drawing/2014/main" id="{26590F92-81A0-580D-DE58-7F5357E68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5888" y="174625"/>
            <a:ext cx="5064125"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3" name="Picture 7">
            <a:extLst>
              <a:ext uri="{FF2B5EF4-FFF2-40B4-BE49-F238E27FC236}">
                <a16:creationId xmlns:a16="http://schemas.microsoft.com/office/drawing/2014/main" id="{7080CA6A-E27F-5FBE-2811-9F9AD5780A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0" y="3668713"/>
            <a:ext cx="4338638" cy="2974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17094" name="TextBox 11">
            <a:extLst>
              <a:ext uri="{FF2B5EF4-FFF2-40B4-BE49-F238E27FC236}">
                <a16:creationId xmlns:a16="http://schemas.microsoft.com/office/drawing/2014/main" id="{ECEB0DFC-0D9E-BCB0-9474-9A4877FFEAC7}"/>
              </a:ext>
            </a:extLst>
          </p:cNvPr>
          <p:cNvSpPr txBox="1">
            <a:spLocks noChangeArrowheads="1"/>
          </p:cNvSpPr>
          <p:nvPr/>
        </p:nvSpPr>
        <p:spPr bwMode="auto">
          <a:xfrm>
            <a:off x="6888163" y="3692525"/>
            <a:ext cx="2065337" cy="461963"/>
          </a:xfrm>
          <a:prstGeom prst="rect">
            <a:avLst/>
          </a:prstGeom>
          <a:solidFill>
            <a:schemeClr val="bg1">
              <a:alpha val="5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Torpedo Sand</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0CAF0BB-304D-C604-7485-7E49AB00706E}"/>
              </a:ext>
            </a:extLst>
          </p:cNvPr>
          <p:cNvSpPr txBox="1"/>
          <p:nvPr/>
        </p:nvSpPr>
        <p:spPr>
          <a:xfrm>
            <a:off x="154201" y="0"/>
            <a:ext cx="802103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Gravel</a:t>
            </a:r>
          </a:p>
        </p:txBody>
      </p:sp>
      <p:sp>
        <p:nvSpPr>
          <p:cNvPr id="219139" name="TextBox 5">
            <a:extLst>
              <a:ext uri="{FF2B5EF4-FFF2-40B4-BE49-F238E27FC236}">
                <a16:creationId xmlns:a16="http://schemas.microsoft.com/office/drawing/2014/main" id="{947BDA86-F72E-59DB-A40F-9C0E19A0D4B5}"/>
              </a:ext>
            </a:extLst>
          </p:cNvPr>
          <p:cNvSpPr txBox="1">
            <a:spLocks noChangeArrowheads="1"/>
          </p:cNvSpPr>
          <p:nvPr/>
        </p:nvSpPr>
        <p:spPr bwMode="auto">
          <a:xfrm>
            <a:off x="273050" y="933450"/>
            <a:ext cx="5224463" cy="569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r>
              <a:rPr lang="en-US" altLang="en-US" sz="2400">
                <a:solidFill>
                  <a:srgbClr val="FFC000"/>
                </a:solidFill>
              </a:rPr>
              <a:t>Pea Gravel (CA-16)</a:t>
            </a:r>
            <a:endParaRPr lang="en-US" altLang="en-US" sz="2000"/>
          </a:p>
          <a:p>
            <a:pPr eaLnBrk="1" hangingPunct="1">
              <a:buFont typeface="Arial" panose="020B0604020202020204" pitchFamily="34" charset="0"/>
              <a:buChar char="•"/>
            </a:pPr>
            <a:r>
              <a:rPr lang="en-US" altLang="en-US" sz="2000"/>
              <a:t>Round to sub-angular river rock</a:t>
            </a:r>
          </a:p>
          <a:p>
            <a:pPr eaLnBrk="1" hangingPunct="1">
              <a:buFont typeface="Arial" panose="020B0604020202020204" pitchFamily="34" charset="0"/>
              <a:buChar char="•"/>
            </a:pPr>
            <a:r>
              <a:rPr lang="en-US" altLang="en-US" sz="2000"/>
              <a:t>3/8” x #16 (9.5 x 1.18 mm)    </a:t>
            </a:r>
          </a:p>
          <a:p>
            <a:pPr lvl="1" eaLnBrk="1" hangingPunct="1"/>
            <a:r>
              <a:rPr lang="en-US" altLang="en-US" sz="1600"/>
              <a:t>(1.18 mm ~ 3/64”)</a:t>
            </a:r>
          </a:p>
          <a:p>
            <a:pPr eaLnBrk="1" hangingPunct="1">
              <a:buFont typeface="Arial" panose="020B0604020202020204" pitchFamily="34" charset="0"/>
              <a:buChar char="•"/>
            </a:pPr>
            <a:r>
              <a:rPr lang="en-US" altLang="en-US" sz="2000"/>
              <a:t>Washed but may contain smaller sediment</a:t>
            </a:r>
          </a:p>
          <a:p>
            <a:pPr eaLnBrk="1" hangingPunct="1">
              <a:buFont typeface="Arial" panose="020B0604020202020204" pitchFamily="34" charset="0"/>
              <a:buChar char="•"/>
            </a:pPr>
            <a:r>
              <a:rPr lang="en-US" altLang="en-US" sz="2000"/>
              <a:t>Commonly used for decorative landscaping,</a:t>
            </a:r>
          </a:p>
          <a:p>
            <a:pPr eaLnBrk="1" hangingPunct="1">
              <a:buFont typeface="Arial" panose="020B0604020202020204" pitchFamily="34" charset="0"/>
              <a:buChar char="•"/>
            </a:pPr>
            <a:r>
              <a:rPr lang="en-US" altLang="en-US" sz="2000"/>
              <a:t>retaining wall backfill, or where finer aggregates are needed when drainage through stone is </a:t>
            </a:r>
          </a:p>
          <a:p>
            <a:pPr eaLnBrk="1" hangingPunct="1">
              <a:buFont typeface="Arial" panose="020B0604020202020204" pitchFamily="34" charset="0"/>
              <a:buChar char="•"/>
            </a:pPr>
            <a:r>
              <a:rPr lang="en-US" altLang="en-US" sz="2000"/>
              <a:t>desired.</a:t>
            </a:r>
            <a:r>
              <a:rPr lang="en-US" altLang="en-US" sz="2400">
                <a:solidFill>
                  <a:srgbClr val="FFC000"/>
                </a:solidFill>
              </a:rPr>
              <a:t> </a:t>
            </a:r>
          </a:p>
          <a:p>
            <a:pPr eaLnBrk="1" hangingPunct="1"/>
            <a:endParaRPr lang="en-US" altLang="en-US" sz="2400">
              <a:solidFill>
                <a:srgbClr val="FFC000"/>
              </a:solidFill>
            </a:endParaRPr>
          </a:p>
          <a:p>
            <a:pPr eaLnBrk="1" hangingPunct="1"/>
            <a:r>
              <a:rPr lang="en-US" altLang="en-US" sz="2400">
                <a:solidFill>
                  <a:srgbClr val="FFC000"/>
                </a:solidFill>
              </a:rPr>
              <a:t>#8 Gravel (a.k.a. #8 pea gravel)</a:t>
            </a:r>
          </a:p>
          <a:p>
            <a:pPr eaLnBrk="1" hangingPunct="1"/>
            <a:r>
              <a:rPr lang="en-US" altLang="en-US" sz="2000"/>
              <a:t>3/8” x #8 (9.5 x 2.36 mm)   (2.36 mm ~ 3/32”)</a:t>
            </a:r>
          </a:p>
          <a:p>
            <a:pPr eaLnBrk="1" hangingPunct="1"/>
            <a:endParaRPr lang="en-US" altLang="en-US" sz="2000"/>
          </a:p>
        </p:txBody>
      </p:sp>
      <p:pic>
        <p:nvPicPr>
          <p:cNvPr id="219140" name="Picture 4">
            <a:extLst>
              <a:ext uri="{FF2B5EF4-FFF2-40B4-BE49-F238E27FC236}">
                <a16:creationId xmlns:a16="http://schemas.microsoft.com/office/drawing/2014/main" id="{A28BA313-5C57-8D0A-28CD-399109B31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4775" y="174625"/>
            <a:ext cx="5062538"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141" name="Picture 8">
            <a:extLst>
              <a:ext uri="{FF2B5EF4-FFF2-40B4-BE49-F238E27FC236}">
                <a16:creationId xmlns:a16="http://schemas.microsoft.com/office/drawing/2014/main" id="{63051CA0-B43B-A231-7309-762F67DF6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8463" y="1566863"/>
            <a:ext cx="3317875" cy="24749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19142" name="TextBox 17">
            <a:extLst>
              <a:ext uri="{FF2B5EF4-FFF2-40B4-BE49-F238E27FC236}">
                <a16:creationId xmlns:a16="http://schemas.microsoft.com/office/drawing/2014/main" id="{B3AF557A-C514-6C8E-C0FE-2596A4EBAE60}"/>
              </a:ext>
            </a:extLst>
          </p:cNvPr>
          <p:cNvSpPr txBox="1">
            <a:spLocks noChangeArrowheads="1"/>
          </p:cNvSpPr>
          <p:nvPr/>
        </p:nvSpPr>
        <p:spPr bwMode="auto">
          <a:xfrm>
            <a:off x="6864350" y="1579563"/>
            <a:ext cx="1935163" cy="461962"/>
          </a:xfrm>
          <a:prstGeom prst="rect">
            <a:avLst/>
          </a:prstGeom>
          <a:solidFill>
            <a:schemeClr val="bg1">
              <a:alpha val="5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Pea Gravel</a:t>
            </a:r>
          </a:p>
        </p:txBody>
      </p:sp>
      <p:pic>
        <p:nvPicPr>
          <p:cNvPr id="219143" name="Picture 9">
            <a:extLst>
              <a:ext uri="{FF2B5EF4-FFF2-40B4-BE49-F238E27FC236}">
                <a16:creationId xmlns:a16="http://schemas.microsoft.com/office/drawing/2014/main" id="{AED7C74E-277E-B313-E823-BBDBC91ACE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138" y="4097338"/>
            <a:ext cx="2846387" cy="26114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19144" name="TextBox 20">
            <a:extLst>
              <a:ext uri="{FF2B5EF4-FFF2-40B4-BE49-F238E27FC236}">
                <a16:creationId xmlns:a16="http://schemas.microsoft.com/office/drawing/2014/main" id="{C005840F-34D0-429A-BCEC-BA9C718AB1D3}"/>
              </a:ext>
            </a:extLst>
          </p:cNvPr>
          <p:cNvSpPr txBox="1">
            <a:spLocks noChangeArrowheads="1"/>
          </p:cNvSpPr>
          <p:nvPr/>
        </p:nvSpPr>
        <p:spPr bwMode="auto">
          <a:xfrm>
            <a:off x="5994400" y="6232525"/>
            <a:ext cx="2235200" cy="461963"/>
          </a:xfrm>
          <a:prstGeom prst="rect">
            <a:avLst/>
          </a:prstGeom>
          <a:solidFill>
            <a:schemeClr val="bg1">
              <a:alpha val="5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#8 Pea Gravel</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66E812-3B76-095A-7892-10387BD9C76A}"/>
              </a:ext>
            </a:extLst>
          </p:cNvPr>
          <p:cNvSpPr txBox="1"/>
          <p:nvPr/>
        </p:nvSpPr>
        <p:spPr>
          <a:xfrm>
            <a:off x="154201"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Media</a:t>
            </a:r>
          </a:p>
        </p:txBody>
      </p:sp>
      <p:sp>
        <p:nvSpPr>
          <p:cNvPr id="221187" name="TextBox 5">
            <a:extLst>
              <a:ext uri="{FF2B5EF4-FFF2-40B4-BE49-F238E27FC236}">
                <a16:creationId xmlns:a16="http://schemas.microsoft.com/office/drawing/2014/main" id="{4A0E8E4A-1181-00BA-8F0A-AAF76FE43AAD}"/>
              </a:ext>
            </a:extLst>
          </p:cNvPr>
          <p:cNvSpPr txBox="1">
            <a:spLocks noChangeArrowheads="1"/>
          </p:cNvSpPr>
          <p:nvPr/>
        </p:nvSpPr>
        <p:spPr bwMode="auto">
          <a:xfrm>
            <a:off x="285750" y="938213"/>
            <a:ext cx="8680450"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400">
              <a:solidFill>
                <a:srgbClr val="FFC000"/>
              </a:solidFill>
            </a:endParaRPr>
          </a:p>
          <a:p>
            <a:pPr eaLnBrk="1" hangingPunct="1"/>
            <a:r>
              <a:rPr lang="en-US" altLang="en-US" sz="2400">
                <a:solidFill>
                  <a:srgbClr val="FFC000"/>
                </a:solidFill>
              </a:rPr>
              <a:t>#57 gravel</a:t>
            </a:r>
          </a:p>
          <a:p>
            <a:pPr eaLnBrk="1" hangingPunct="1"/>
            <a:r>
              <a:rPr lang="en-US" altLang="en-US" sz="2000"/>
              <a:t>1” x #4 (25.0 x 4.75 mm)     </a:t>
            </a:r>
            <a:r>
              <a:rPr lang="en-US" altLang="en-US" sz="1600"/>
              <a:t>(4.75 mm ~ 3/16”)</a:t>
            </a: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r>
              <a:rPr lang="en-US" altLang="en-US" sz="2400">
                <a:solidFill>
                  <a:srgbClr val="FFC000"/>
                </a:solidFill>
              </a:rPr>
              <a:t>#4 gravel</a:t>
            </a:r>
          </a:p>
          <a:p>
            <a:pPr eaLnBrk="1" hangingPunct="1"/>
            <a:r>
              <a:rPr lang="en-US" altLang="en-US" sz="2000"/>
              <a:t>1-1/2” x  3/4” (37.5 x 19 mm)</a:t>
            </a:r>
          </a:p>
          <a:p>
            <a:pPr eaLnBrk="1" hangingPunct="1"/>
            <a:endParaRPr lang="en-US" altLang="en-US" sz="2800">
              <a:solidFill>
                <a:srgbClr val="FFC000"/>
              </a:solidFill>
            </a:endParaRPr>
          </a:p>
          <a:p>
            <a:pPr eaLnBrk="1" hangingPunct="1"/>
            <a:endParaRPr lang="en-US" altLang="en-US" sz="2400"/>
          </a:p>
        </p:txBody>
      </p:sp>
      <p:pic>
        <p:nvPicPr>
          <p:cNvPr id="221188" name="Picture 4">
            <a:extLst>
              <a:ext uri="{FF2B5EF4-FFF2-40B4-BE49-F238E27FC236}">
                <a16:creationId xmlns:a16="http://schemas.microsoft.com/office/drawing/2014/main" id="{3D2F247E-7157-F780-C64F-74D40F6A2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5888" y="258763"/>
            <a:ext cx="5064125"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89" name="Picture 2">
            <a:extLst>
              <a:ext uri="{FF2B5EF4-FFF2-40B4-BE49-F238E27FC236}">
                <a16:creationId xmlns:a16="http://schemas.microsoft.com/office/drawing/2014/main" id="{0391D5C7-C334-89B4-D95B-79FCADA4E3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738" y="2705100"/>
            <a:ext cx="4359275" cy="4010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21190" name="TextBox 7">
            <a:extLst>
              <a:ext uri="{FF2B5EF4-FFF2-40B4-BE49-F238E27FC236}">
                <a16:creationId xmlns:a16="http://schemas.microsoft.com/office/drawing/2014/main" id="{9B77A6C9-FAFE-7127-0A4F-3071A37CA7E3}"/>
              </a:ext>
            </a:extLst>
          </p:cNvPr>
          <p:cNvSpPr txBox="1">
            <a:spLocks noChangeArrowheads="1"/>
          </p:cNvSpPr>
          <p:nvPr/>
        </p:nvSpPr>
        <p:spPr bwMode="auto">
          <a:xfrm>
            <a:off x="4676775" y="6208713"/>
            <a:ext cx="1735138" cy="461962"/>
          </a:xfrm>
          <a:prstGeom prst="rect">
            <a:avLst/>
          </a:prstGeom>
          <a:solidFill>
            <a:schemeClr val="bg1">
              <a:alpha val="5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#57 Gravel</a:t>
            </a:r>
          </a:p>
        </p:txBody>
      </p:sp>
      <p:pic>
        <p:nvPicPr>
          <p:cNvPr id="221191" name="Picture 3">
            <a:extLst>
              <a:ext uri="{FF2B5EF4-FFF2-40B4-BE49-F238E27FC236}">
                <a16:creationId xmlns:a16="http://schemas.microsoft.com/office/drawing/2014/main" id="{2405DEDC-E613-226B-64FA-420434EAFE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363" y="3586163"/>
            <a:ext cx="3978275" cy="31130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21192" name="TextBox 9">
            <a:extLst>
              <a:ext uri="{FF2B5EF4-FFF2-40B4-BE49-F238E27FC236}">
                <a16:creationId xmlns:a16="http://schemas.microsoft.com/office/drawing/2014/main" id="{019B53AF-20B5-3998-7CDE-C443D4073859}"/>
              </a:ext>
            </a:extLst>
          </p:cNvPr>
          <p:cNvSpPr txBox="1">
            <a:spLocks noChangeArrowheads="1"/>
          </p:cNvSpPr>
          <p:nvPr/>
        </p:nvSpPr>
        <p:spPr bwMode="auto">
          <a:xfrm>
            <a:off x="269875" y="6207125"/>
            <a:ext cx="1735138" cy="461963"/>
          </a:xfrm>
          <a:prstGeom prst="rect">
            <a:avLst/>
          </a:prstGeom>
          <a:solidFill>
            <a:schemeClr val="bg1">
              <a:alpha val="5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#4 Gravel</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3">
            <a:extLst>
              <a:ext uri="{FF2B5EF4-FFF2-40B4-BE49-F238E27FC236}">
                <a16:creationId xmlns:a16="http://schemas.microsoft.com/office/drawing/2014/main" id="{3ABC32F6-A3EB-BDCE-C74D-E2D4072007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5775" y="4203700"/>
            <a:ext cx="3363913"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173A319-EA54-BF01-C393-F02EE1B6B126}"/>
              </a:ext>
            </a:extLst>
          </p:cNvPr>
          <p:cNvSpPr txBox="1"/>
          <p:nvPr/>
        </p:nvSpPr>
        <p:spPr>
          <a:xfrm>
            <a:off x="154201"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Media</a:t>
            </a:r>
          </a:p>
        </p:txBody>
      </p:sp>
      <p:sp>
        <p:nvSpPr>
          <p:cNvPr id="223236" name="TextBox 5">
            <a:extLst>
              <a:ext uri="{FF2B5EF4-FFF2-40B4-BE49-F238E27FC236}">
                <a16:creationId xmlns:a16="http://schemas.microsoft.com/office/drawing/2014/main" id="{993699A0-0896-31E5-EEF0-F92131FA10ED}"/>
              </a:ext>
            </a:extLst>
          </p:cNvPr>
          <p:cNvSpPr txBox="1">
            <a:spLocks noChangeArrowheads="1"/>
          </p:cNvSpPr>
          <p:nvPr/>
        </p:nvSpPr>
        <p:spPr bwMode="auto">
          <a:xfrm>
            <a:off x="1020763" y="671513"/>
            <a:ext cx="7945437"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r>
              <a:rPr lang="en-US" altLang="en-US" sz="2400">
                <a:solidFill>
                  <a:srgbClr val="FFC000"/>
                </a:solidFill>
              </a:rPr>
              <a:t>3/4” washed Gravel (CA11)</a:t>
            </a: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r>
              <a:rPr lang="en-US" altLang="en-US" sz="2400">
                <a:solidFill>
                  <a:srgbClr val="FFC000"/>
                </a:solidFill>
              </a:rPr>
              <a:t>1-1/2” Washed Gravel (CA5)</a:t>
            </a:r>
          </a:p>
          <a:p>
            <a:pPr eaLnBrk="1" hangingPunct="1"/>
            <a:endParaRPr lang="en-US" altLang="en-US" sz="2400">
              <a:solidFill>
                <a:srgbClr val="FFC000"/>
              </a:solidFill>
            </a:endParaRPr>
          </a:p>
          <a:p>
            <a:pPr eaLnBrk="1" hangingPunct="1"/>
            <a:r>
              <a:rPr lang="en-US" altLang="en-US" sz="2400"/>
              <a:t>	</a:t>
            </a:r>
          </a:p>
        </p:txBody>
      </p:sp>
      <p:pic>
        <p:nvPicPr>
          <p:cNvPr id="223237" name="Picture 4">
            <a:extLst>
              <a:ext uri="{FF2B5EF4-FFF2-40B4-BE49-F238E27FC236}">
                <a16:creationId xmlns:a16="http://schemas.microsoft.com/office/drawing/2014/main" id="{AB702E5B-4DF4-F4DD-96A5-37CDD27CE7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4775" y="174625"/>
            <a:ext cx="5062538"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8" name="TextBox 17">
            <a:extLst>
              <a:ext uri="{FF2B5EF4-FFF2-40B4-BE49-F238E27FC236}">
                <a16:creationId xmlns:a16="http://schemas.microsoft.com/office/drawing/2014/main" id="{B661A394-2841-3A90-4B1C-FAE64C13C194}"/>
              </a:ext>
            </a:extLst>
          </p:cNvPr>
          <p:cNvSpPr txBox="1">
            <a:spLocks noChangeArrowheads="1"/>
          </p:cNvSpPr>
          <p:nvPr/>
        </p:nvSpPr>
        <p:spPr bwMode="auto">
          <a:xfrm>
            <a:off x="6519863" y="4203700"/>
            <a:ext cx="2624137" cy="461963"/>
          </a:xfrm>
          <a:prstGeom prst="rect">
            <a:avLst/>
          </a:prstGeom>
          <a:solidFill>
            <a:schemeClr val="bg1">
              <a:alpha val="5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1-1/2” River Rock</a:t>
            </a:r>
          </a:p>
        </p:txBody>
      </p:sp>
      <p:pic>
        <p:nvPicPr>
          <p:cNvPr id="223239" name="Picture 2">
            <a:extLst>
              <a:ext uri="{FF2B5EF4-FFF2-40B4-BE49-F238E27FC236}">
                <a16:creationId xmlns:a16="http://schemas.microsoft.com/office/drawing/2014/main" id="{A0F56700-C1C3-D2A5-1B73-491584AE5B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1800" y="1425575"/>
            <a:ext cx="3429000" cy="25638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23240" name="TextBox 7">
            <a:extLst>
              <a:ext uri="{FF2B5EF4-FFF2-40B4-BE49-F238E27FC236}">
                <a16:creationId xmlns:a16="http://schemas.microsoft.com/office/drawing/2014/main" id="{6A5D85FB-D3CF-09AA-DF24-C96EC635C556}"/>
              </a:ext>
            </a:extLst>
          </p:cNvPr>
          <p:cNvSpPr txBox="1">
            <a:spLocks noChangeArrowheads="1"/>
          </p:cNvSpPr>
          <p:nvPr/>
        </p:nvSpPr>
        <p:spPr bwMode="auto">
          <a:xfrm>
            <a:off x="6543675" y="1412875"/>
            <a:ext cx="2446338" cy="461963"/>
          </a:xfrm>
          <a:prstGeom prst="rect">
            <a:avLst/>
          </a:prstGeom>
          <a:solidFill>
            <a:schemeClr val="bg1">
              <a:alpha val="5411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3/4” River Rock</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CC2DE9-8235-7DF5-F08A-A214839D2EDF}"/>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F3A9A902-53FA-EE3E-3868-10FC780BB703}"/>
              </a:ext>
            </a:extLst>
          </p:cNvPr>
          <p:cNvSpPr txBox="1"/>
          <p:nvPr/>
        </p:nvSpPr>
        <p:spPr>
          <a:xfrm>
            <a:off x="201613" y="819150"/>
            <a:ext cx="5308600" cy="3294063"/>
          </a:xfrm>
          <a:prstGeom prst="rect">
            <a:avLst/>
          </a:prstGeom>
          <a:noFill/>
        </p:spPr>
        <p:txBody>
          <a:bodyPr>
            <a:spAutoFit/>
          </a:bodyPr>
          <a:lstStyle/>
          <a:p>
            <a:pPr eaLnBrk="1" fontAlgn="auto" hangingPunct="1">
              <a:spcBef>
                <a:spcPts val="0"/>
              </a:spcBef>
              <a:spcAft>
                <a:spcPts val="0"/>
              </a:spcAft>
              <a:defRPr/>
            </a:pPr>
            <a:r>
              <a:rPr lang="en-US" sz="2000" dirty="0">
                <a:solidFill>
                  <a:srgbClr val="FFC000"/>
                </a:solidFill>
                <a:latin typeface="+mn-lt"/>
              </a:rPr>
              <a:t>City of Salem, OR</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r>
              <a:rPr lang="en-US" dirty="0">
                <a:latin typeface="+mn-lt"/>
              </a:rPr>
              <a:t>Filter sand D</a:t>
            </a:r>
            <a:r>
              <a:rPr lang="en-US" baseline="-25000" dirty="0">
                <a:latin typeface="+mn-lt"/>
              </a:rPr>
              <a:t>10</a:t>
            </a:r>
            <a:r>
              <a:rPr lang="en-US" dirty="0">
                <a:latin typeface="+mn-lt"/>
              </a:rPr>
              <a:t> = 0.27 – 0.33 mm</a:t>
            </a:r>
          </a:p>
          <a:p>
            <a:pPr eaLnBrk="1" fontAlgn="auto" hangingPunct="1">
              <a:spcBef>
                <a:spcPts val="0"/>
              </a:spcBef>
              <a:spcAft>
                <a:spcPts val="0"/>
              </a:spcAft>
              <a:defRPr/>
            </a:pPr>
            <a:r>
              <a:rPr lang="en-US" dirty="0">
                <a:latin typeface="+mn-lt"/>
              </a:rPr>
              <a:t>4” Top Layer  #4 x #8 sieve</a:t>
            </a:r>
          </a:p>
          <a:p>
            <a:pPr eaLnBrk="1" fontAlgn="auto" hangingPunct="1">
              <a:spcBef>
                <a:spcPts val="0"/>
              </a:spcBef>
              <a:spcAft>
                <a:spcPts val="0"/>
              </a:spcAft>
              <a:defRPr/>
            </a:pPr>
            <a:r>
              <a:rPr lang="en-US" dirty="0">
                <a:latin typeface="+mn-lt"/>
              </a:rPr>
              <a:t>4” Middle Layer  1/2” x #4 sieve (3/16”)</a:t>
            </a:r>
          </a:p>
          <a:p>
            <a:pPr eaLnBrk="1" fontAlgn="auto" hangingPunct="1">
              <a:spcBef>
                <a:spcPts val="0"/>
              </a:spcBef>
              <a:spcAft>
                <a:spcPts val="0"/>
              </a:spcAft>
              <a:defRPr/>
            </a:pPr>
            <a:r>
              <a:rPr lang="en-US" dirty="0">
                <a:latin typeface="+mn-lt"/>
              </a:rPr>
              <a:t>10” Bottom Layer 7/8” x 1/2”</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marL="914400" lvl="1" indent="-457200" eaLnBrk="1" fontAlgn="auto" hangingPunct="1">
              <a:spcBef>
                <a:spcPts val="0"/>
              </a:spcBef>
              <a:spcAft>
                <a:spcPts val="0"/>
              </a:spcAft>
              <a:buFontTx/>
              <a:buAutoNum type="arabicParenR"/>
              <a:defRPr/>
            </a:pPr>
            <a:endParaRPr lang="en-US" b="1" dirty="0">
              <a:latin typeface="+mn-lt"/>
              <a:cs typeface="Arial" pitchFamily="34" charset="0"/>
            </a:endParaRPr>
          </a:p>
          <a:p>
            <a:pPr marL="457200" indent="-457200" eaLnBrk="1" fontAlgn="auto" hangingPunct="1">
              <a:spcBef>
                <a:spcPts val="0"/>
              </a:spcBef>
              <a:spcAft>
                <a:spcPts val="0"/>
              </a:spcAft>
              <a:buFont typeface="+mj-lt"/>
              <a:buAutoNum type="arabicPeriod" startAt="2"/>
              <a:defRPr/>
            </a:pPr>
            <a:endParaRPr lang="en-US" dirty="0">
              <a:latin typeface="+mn-lt"/>
            </a:endParaRPr>
          </a:p>
        </p:txBody>
      </p:sp>
      <p:pic>
        <p:nvPicPr>
          <p:cNvPr id="225284" name="Picture 11">
            <a:extLst>
              <a:ext uri="{FF2B5EF4-FFF2-40B4-BE49-F238E27FC236}">
                <a16:creationId xmlns:a16="http://schemas.microsoft.com/office/drawing/2014/main" id="{56F41A79-C4E4-C915-C7EA-5594E791C2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7675" y="736600"/>
            <a:ext cx="4684713" cy="21272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25285" name="Picture 2">
            <a:extLst>
              <a:ext uri="{FF2B5EF4-FFF2-40B4-BE49-F238E27FC236}">
                <a16:creationId xmlns:a16="http://schemas.microsoft.com/office/drawing/2014/main" id="{F9BB70D0-1A1F-0848-0287-7020FCBF4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7675" y="3044825"/>
            <a:ext cx="4684713" cy="350202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286" name="Picture 3">
            <a:extLst>
              <a:ext uri="{FF2B5EF4-FFF2-40B4-BE49-F238E27FC236}">
                <a16:creationId xmlns:a16="http://schemas.microsoft.com/office/drawing/2014/main" id="{334A946C-9AEF-B55E-BE11-0471399D72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613" y="3044825"/>
            <a:ext cx="3981450" cy="34734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94D215-9691-9D7E-0BF7-0D3D3F8818DC}"/>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CB50BAAA-7043-8B45-A91B-9C95AFFEF5C9}"/>
              </a:ext>
            </a:extLst>
          </p:cNvPr>
          <p:cNvSpPr txBox="1"/>
          <p:nvPr/>
        </p:nvSpPr>
        <p:spPr>
          <a:xfrm>
            <a:off x="285750" y="676275"/>
            <a:ext cx="8561388" cy="3057525"/>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3 layers of support gravel can be adequate, but 4 or more layers is recommended due to product and placement uncertainties.</a:t>
            </a:r>
          </a:p>
          <a:p>
            <a:pPr marL="457200" indent="-457200" eaLnBrk="1" fontAlgn="auto" hangingPunct="1">
              <a:spcBef>
                <a:spcPts val="0"/>
              </a:spcBef>
              <a:spcAft>
                <a:spcPts val="0"/>
              </a:spcAft>
              <a:buFont typeface="+mj-lt"/>
              <a:buAutoNum type="arabicPeriod"/>
              <a:defRPr/>
            </a:pPr>
            <a:endParaRPr lang="en-US" sz="2000" dirty="0">
              <a:solidFill>
                <a:srgbClr val="FFC000"/>
              </a:solidFill>
              <a:latin typeface="+mn-lt"/>
            </a:endParaRPr>
          </a:p>
          <a:p>
            <a:pPr marL="457200" indent="-457200" algn="r" eaLnBrk="1" fontAlgn="auto" hangingPunct="1">
              <a:spcBef>
                <a:spcPts val="0"/>
              </a:spcBef>
              <a:spcAft>
                <a:spcPts val="0"/>
              </a:spcAft>
              <a:defRPr/>
            </a:pPr>
            <a:r>
              <a:rPr lang="en-US" sz="2000" dirty="0">
                <a:latin typeface="+mn-lt"/>
              </a:rPr>
              <a:t>		</a:t>
            </a:r>
            <a:r>
              <a:rPr lang="en-US" sz="2000" u="sng" dirty="0">
                <a:latin typeface="+mn-lt"/>
              </a:rPr>
              <a:t>Considerations</a:t>
            </a:r>
          </a:p>
          <a:p>
            <a:pPr marL="457200" indent="-457200" algn="r" eaLnBrk="1" fontAlgn="auto" hangingPunct="1">
              <a:spcBef>
                <a:spcPts val="0"/>
              </a:spcBef>
              <a:spcAft>
                <a:spcPts val="0"/>
              </a:spcAft>
              <a:defRPr/>
            </a:pPr>
            <a:r>
              <a:rPr lang="en-US" sz="2000" dirty="0">
                <a:latin typeface="+mn-lt"/>
              </a:rPr>
              <a:t>Durability</a:t>
            </a:r>
          </a:p>
          <a:p>
            <a:pPr marL="457200" indent="-457200" algn="r" eaLnBrk="1" fontAlgn="auto" hangingPunct="1">
              <a:spcBef>
                <a:spcPts val="0"/>
              </a:spcBef>
              <a:spcAft>
                <a:spcPts val="0"/>
              </a:spcAft>
              <a:defRPr/>
            </a:pPr>
            <a:r>
              <a:rPr lang="en-US" sz="2000" dirty="0">
                <a:latin typeface="+mn-lt"/>
              </a:rPr>
              <a:t>		Cost</a:t>
            </a:r>
          </a:p>
          <a:p>
            <a:pPr marL="457200" indent="-457200" algn="r" eaLnBrk="1" fontAlgn="auto" hangingPunct="1">
              <a:spcBef>
                <a:spcPts val="0"/>
              </a:spcBef>
              <a:spcAft>
                <a:spcPts val="0"/>
              </a:spcAft>
              <a:defRPr/>
            </a:pPr>
            <a:r>
              <a:rPr lang="en-US" sz="2000" dirty="0">
                <a:latin typeface="+mn-lt"/>
              </a:rPr>
              <a:t>		Availability</a:t>
            </a:r>
          </a:p>
          <a:p>
            <a:pPr marL="457200" indent="-457200" eaLnBrk="1" fontAlgn="auto" hangingPunct="1">
              <a:spcBef>
                <a:spcPts val="0"/>
              </a:spcBef>
              <a:spcAft>
                <a:spcPts val="0"/>
              </a:spcAft>
              <a:defRPr/>
            </a:pPr>
            <a:r>
              <a:rPr lang="en-US" sz="2000" dirty="0">
                <a:latin typeface="+mn-lt"/>
              </a:rPr>
              <a:t>	</a:t>
            </a:r>
          </a:p>
          <a:p>
            <a:pPr marL="457200" indent="-457200" eaLnBrk="1" fontAlgn="auto" hangingPunct="1">
              <a:spcBef>
                <a:spcPts val="0"/>
              </a:spcBef>
              <a:spcAft>
                <a:spcPts val="0"/>
              </a:spcAft>
              <a:buFont typeface="+mj-lt"/>
              <a:buAutoNum type="arabicPeriod" startAt="2"/>
              <a:defRPr/>
            </a:pPr>
            <a:endParaRPr lang="en-US" sz="2000" dirty="0">
              <a:latin typeface="+mn-lt"/>
            </a:endParaRPr>
          </a:p>
        </p:txBody>
      </p:sp>
      <p:graphicFrame>
        <p:nvGraphicFramePr>
          <p:cNvPr id="4" name="Table 3">
            <a:extLst>
              <a:ext uri="{FF2B5EF4-FFF2-40B4-BE49-F238E27FC236}">
                <a16:creationId xmlns:a16="http://schemas.microsoft.com/office/drawing/2014/main" id="{81B9B75A-F67D-7B86-620E-EBCF4D8C78EF}"/>
              </a:ext>
            </a:extLst>
          </p:cNvPr>
          <p:cNvGraphicFramePr>
            <a:graphicFrameLocks noGrp="1"/>
          </p:cNvGraphicFramePr>
          <p:nvPr/>
        </p:nvGraphicFramePr>
        <p:xfrm>
          <a:off x="304800" y="1601788"/>
          <a:ext cx="6724650" cy="4344987"/>
        </p:xfrm>
        <a:graphic>
          <a:graphicData uri="http://schemas.openxmlformats.org/drawingml/2006/table">
            <a:tbl>
              <a:tblPr/>
              <a:tblGrid>
                <a:gridCol w="2224088">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46225">
                  <a:extLst>
                    <a:ext uri="{9D8B030D-6E8A-4147-A177-3AD203B41FA5}">
                      <a16:colId xmlns:a16="http://schemas.microsoft.com/office/drawing/2014/main" val="20002"/>
                    </a:ext>
                  </a:extLst>
                </a:gridCol>
                <a:gridCol w="1430337">
                  <a:extLst>
                    <a:ext uri="{9D8B030D-6E8A-4147-A177-3AD203B41FA5}">
                      <a16:colId xmlns:a16="http://schemas.microsoft.com/office/drawing/2014/main" val="20003"/>
                    </a:ext>
                  </a:extLst>
                </a:gridCol>
              </a:tblGrid>
              <a:tr h="609600">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2000" b="1" i="0" u="none" strike="noStrike" cap="none" normalizeH="0" baseline="0">
                        <a:ln>
                          <a:noFill/>
                        </a:ln>
                        <a:solidFill>
                          <a:srgbClr val="FFFFFF"/>
                        </a:solidFill>
                        <a:effectLst/>
                        <a:latin typeface="Corbel" panose="020B050302020402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orbel" panose="020B0503020204020204" pitchFamily="34" charset="0"/>
                        </a:rPr>
                        <a:t>Layer</a:t>
                      </a:r>
                      <a:endParaRPr kumimoji="0" lang="en-US" altLang="en-US" sz="20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orbel" panose="020B0503020204020204" pitchFamily="34" charset="0"/>
                        </a:rPr>
                        <a:t>D10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orbel" panose="020B0503020204020204" pitchFamily="34" charset="0"/>
                        </a:rPr>
                        <a:t>(mm)</a:t>
                      </a:r>
                      <a:endParaRPr kumimoji="0" lang="en-US" altLang="en-US" sz="20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orbel" panose="020B0503020204020204" pitchFamily="34" charset="0"/>
                        </a:rPr>
                        <a:t>D90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orbel" panose="020B0503020204020204" pitchFamily="34" charset="0"/>
                        </a:rPr>
                        <a:t>(mm)</a:t>
                      </a:r>
                      <a:endParaRPr kumimoji="0" lang="en-US" altLang="en-US" sz="20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orbel" panose="020B0503020204020204" pitchFamily="34" charset="0"/>
                        </a:rPr>
                        <a:t>Depth</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orbel" panose="020B0503020204020204" pitchFamily="34" charset="0"/>
                        </a:rPr>
                        <a:t>(inches)</a:t>
                      </a:r>
                      <a:endParaRPr kumimoji="0" lang="en-US" altLang="en-US" sz="20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extLst>
                  <a:ext uri="{0D108BD9-81ED-4DB2-BD59-A6C34878D82A}">
                    <a16:rowId xmlns:a16="http://schemas.microsoft.com/office/drawing/2014/main" val="10000"/>
                  </a:ext>
                </a:extLst>
              </a:tr>
              <a:tr h="744538">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Top Layer</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3/64”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(1.0 mm)</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1/16”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(1.4 mm)</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6</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extLst>
                  <a:ext uri="{0D108BD9-81ED-4DB2-BD59-A6C34878D82A}">
                    <a16:rowId xmlns:a16="http://schemas.microsoft.com/office/drawing/2014/main" val="10001"/>
                  </a:ext>
                </a:extLst>
              </a:tr>
              <a:tr h="741363">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Middle Layer</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5/32”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(4.0 mm)</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7/32”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(5.6 mm)</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6</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725488">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Bottom Layer</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5/8”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(16 mm)</a:t>
                      </a: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29/32”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(23 mm)</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6</a:t>
                      </a:r>
                      <a:endParaRPr kumimoji="0" lang="en-US" altLang="en-US" sz="20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extLst>
                  <a:ext uri="{0D108BD9-81ED-4DB2-BD59-A6C34878D82A}">
                    <a16:rowId xmlns:a16="http://schemas.microsoft.com/office/drawing/2014/main" val="10003"/>
                  </a:ext>
                </a:extLst>
              </a:tr>
              <a:tr h="914400">
                <a:tc gridSpan="4">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Each successive layer should be graded so that its smaller (D</a:t>
                      </a:r>
                      <a:r>
                        <a:rPr kumimoji="0" lang="en-US" altLang="en-US" sz="2000" b="0" i="0" u="none" strike="noStrike" cap="none" normalizeH="0" baseline="-25000">
                          <a:ln>
                            <a:noFill/>
                          </a:ln>
                          <a:solidFill>
                            <a:srgbClr val="000000"/>
                          </a:solidFill>
                          <a:effectLst/>
                          <a:latin typeface="Corbel" panose="020B0503020204020204" pitchFamily="34" charset="0"/>
                        </a:rPr>
                        <a:t>10</a:t>
                      </a:r>
                      <a:r>
                        <a:rPr kumimoji="0" lang="en-US" altLang="en-US" sz="2000" b="0" i="0" u="none" strike="noStrike" cap="none" normalizeH="0" baseline="0">
                          <a:ln>
                            <a:noFill/>
                          </a:ln>
                          <a:solidFill>
                            <a:srgbClr val="000000"/>
                          </a:solidFill>
                          <a:effectLst/>
                          <a:latin typeface="Corbel" panose="020B0503020204020204" pitchFamily="34" charset="0"/>
                        </a:rPr>
                        <a:t>) particle diameters are not more than four times smaller than those of the layer immediately below.</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rgbClr val="738AC8"/>
                      </a:solidFill>
                      <a:prstDash val="solid"/>
                      <a:round/>
                      <a:headEnd type="none" w="med" len="med"/>
                      <a:tailEnd type="none" w="med" len="med"/>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609600">
                <a:tc gridSpan="4">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orbel" panose="020B0503020204020204" pitchFamily="34" charset="0"/>
                        </a:rPr>
                        <a:t>The grains of the bottom layer should have an effective diameter of at least twice the size of the drain holes or slots.</a:t>
                      </a:r>
                    </a:p>
                  </a:txBody>
                  <a:tcPr marL="68580" marR="68580" marT="0" marB="0" horzOverflow="overflow">
                    <a:lnL w="12700" cap="flat" cmpd="sng" algn="ctr">
                      <a:solidFill>
                        <a:srgbClr val="738AC8"/>
                      </a:solidFill>
                      <a:prstDash val="solid"/>
                      <a:round/>
                      <a:headEnd type="none" w="med" len="med"/>
                      <a:tailEnd type="none" w="med" len="med"/>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227360" name="Rectangle 6">
            <a:extLst>
              <a:ext uri="{FF2B5EF4-FFF2-40B4-BE49-F238E27FC236}">
                <a16:creationId xmlns:a16="http://schemas.microsoft.com/office/drawing/2014/main" id="{56FD906C-9996-BFB0-F1CC-A95E0C74EB12}"/>
              </a:ext>
            </a:extLst>
          </p:cNvPr>
          <p:cNvSpPr>
            <a:spLocks noChangeArrowheads="1"/>
          </p:cNvSpPr>
          <p:nvPr/>
        </p:nvSpPr>
        <p:spPr bwMode="auto">
          <a:xfrm>
            <a:off x="361950" y="5934075"/>
            <a:ext cx="87820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The gravel support using three layers as specified will work if the orifices into the under drain pipe are less than 8 mm in diameter.  If the orifices are larger, more than three layers of gravel may be needed.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D3DB53A-3368-3668-A228-6A64C8E2767F}"/>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229379" name="TextBox 5">
            <a:extLst>
              <a:ext uri="{FF2B5EF4-FFF2-40B4-BE49-F238E27FC236}">
                <a16:creationId xmlns:a16="http://schemas.microsoft.com/office/drawing/2014/main" id="{51E4962E-5DF9-FECF-9227-F50BB781339D}"/>
              </a:ext>
            </a:extLst>
          </p:cNvPr>
          <p:cNvSpPr txBox="1">
            <a:spLocks noChangeArrowheads="1"/>
          </p:cNvSpPr>
          <p:nvPr/>
        </p:nvSpPr>
        <p:spPr bwMode="auto">
          <a:xfrm>
            <a:off x="190500" y="617538"/>
            <a:ext cx="4262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solidFill>
                  <a:srgbClr val="FFC000"/>
                </a:solidFill>
              </a:rPr>
              <a:t>Example of a 4 layer support media for use with a filter sand with an effective size (D10) of 0.2 mm and 1/8” drain holes.</a:t>
            </a:r>
            <a:endParaRPr lang="en-US" altLang="en-US" sz="1600"/>
          </a:p>
        </p:txBody>
      </p:sp>
      <p:graphicFrame>
        <p:nvGraphicFramePr>
          <p:cNvPr id="4" name="Table 3">
            <a:extLst>
              <a:ext uri="{FF2B5EF4-FFF2-40B4-BE49-F238E27FC236}">
                <a16:creationId xmlns:a16="http://schemas.microsoft.com/office/drawing/2014/main" id="{31FFB7ED-7286-619F-FC55-6B77B3E1CBA0}"/>
              </a:ext>
            </a:extLst>
          </p:cNvPr>
          <p:cNvGraphicFramePr>
            <a:graphicFrameLocks noGrp="1"/>
          </p:cNvGraphicFramePr>
          <p:nvPr/>
        </p:nvGraphicFramePr>
        <p:xfrm>
          <a:off x="257175" y="3016250"/>
          <a:ext cx="8531225" cy="3711575"/>
        </p:xfrm>
        <a:graphic>
          <a:graphicData uri="http://schemas.openxmlformats.org/drawingml/2006/table">
            <a:tbl>
              <a:tblPr/>
              <a:tblGrid>
                <a:gridCol w="1298575">
                  <a:extLst>
                    <a:ext uri="{9D8B030D-6E8A-4147-A177-3AD203B41FA5}">
                      <a16:colId xmlns:a16="http://schemas.microsoft.com/office/drawing/2014/main" val="20000"/>
                    </a:ext>
                  </a:extLst>
                </a:gridCol>
                <a:gridCol w="1282700">
                  <a:extLst>
                    <a:ext uri="{9D8B030D-6E8A-4147-A177-3AD203B41FA5}">
                      <a16:colId xmlns:a16="http://schemas.microsoft.com/office/drawing/2014/main" val="20001"/>
                    </a:ext>
                  </a:extLst>
                </a:gridCol>
                <a:gridCol w="1401763">
                  <a:extLst>
                    <a:ext uri="{9D8B030D-6E8A-4147-A177-3AD203B41FA5}">
                      <a16:colId xmlns:a16="http://schemas.microsoft.com/office/drawing/2014/main" val="20002"/>
                    </a:ext>
                  </a:extLst>
                </a:gridCol>
                <a:gridCol w="1543050">
                  <a:extLst>
                    <a:ext uri="{9D8B030D-6E8A-4147-A177-3AD203B41FA5}">
                      <a16:colId xmlns:a16="http://schemas.microsoft.com/office/drawing/2014/main" val="20003"/>
                    </a:ext>
                  </a:extLst>
                </a:gridCol>
                <a:gridCol w="3005137">
                  <a:extLst>
                    <a:ext uri="{9D8B030D-6E8A-4147-A177-3AD203B41FA5}">
                      <a16:colId xmlns:a16="http://schemas.microsoft.com/office/drawing/2014/main" val="20004"/>
                    </a:ext>
                  </a:extLst>
                </a:gridCol>
              </a:tblGrid>
              <a:tr h="485649">
                <a:tc gridSpan="5">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rPr>
                        <a:t>Support media for use with a filter sand with an effective size (d10) of 0.2 – 0.35 mm and 1/8” underdrain holes (for ¼” underdrain holes a fifth layer of ¾” x ½” or 1” x ½” gravel is needed).</a:t>
                      </a:r>
                    </a:p>
                  </a:txBody>
                  <a:tcPr marL="68580" marR="68580" marT="0" marB="0" horzOverflow="overflow">
                    <a:lnL w="12700" cap="flat" cmpd="sng" algn="ctr">
                      <a:solidFill>
                        <a:srgbClr val="738AC8"/>
                      </a:solidFill>
                      <a:prstDash val="solid"/>
                      <a:round/>
                      <a:headEnd type="none" w="med" len="med"/>
                      <a:tailEnd type="none" w="med" len="med"/>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63432">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Layer</a:t>
                      </a:r>
                      <a:endParaRPr kumimoji="0" lang="en-US" altLang="en-US" sz="1200" b="1"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gridSpan="2">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Size Range</a:t>
                      </a: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hMerge="1">
                  <a:txBody>
                    <a:bodyPr/>
                    <a:lstStyle/>
                    <a:p>
                      <a:endParaRPr lang="en-US"/>
                    </a:p>
                  </a:txBody>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Depth</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(inches)</a:t>
                      </a:r>
                      <a:endParaRPr kumimoji="0" lang="en-US" altLang="en-US" sz="1200" b="1"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Specification</a:t>
                      </a:r>
                    </a:p>
                  </a:txBody>
                  <a:tcPr marL="68580" marR="68580" marT="0" marB="0" anchor="ctr" anchorCtr="1"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extLst>
                  <a:ext uri="{0D108BD9-81ED-4DB2-BD59-A6C34878D82A}">
                    <a16:rowId xmlns:a16="http://schemas.microsoft.com/office/drawing/2014/main" val="10001"/>
                  </a:ext>
                </a:extLst>
              </a:tr>
              <a:tr h="548636">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sng" strike="noStrike" cap="none" normalizeH="0" baseline="0">
                          <a:ln>
                            <a:noFill/>
                          </a:ln>
                          <a:solidFill>
                            <a:srgbClr val="000000"/>
                          </a:solidFill>
                          <a:effectLst/>
                          <a:latin typeface="Arial" panose="020B0604020202020204" pitchFamily="34" charset="0"/>
                          <a:cs typeface="Arial" panose="020B0604020202020204" pitchFamily="34" charset="0"/>
                        </a:rPr>
                        <a:t>Top Layer </a:t>
                      </a:r>
                    </a:p>
                  </a:txBody>
                  <a:tcPr marL="68580" marR="68580" marT="0" marB="0" anchor="ctr" anchorCtr="1"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1/32”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(0.8 mm)</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1/21”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(1.2 mm)</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3</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Largest Size/Smallest Size = 1.5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Smallest Size in Top Layer /D</a:t>
                      </a:r>
                      <a:r>
                        <a:rPr kumimoji="0" lang="en-US" altLang="en-US" sz="1200" b="0" i="0" u="none" strike="noStrike" cap="none" normalizeH="0" baseline="-2500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10</a:t>
                      </a: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Filter Sand = 4.0</a:t>
                      </a:r>
                    </a:p>
                  </a:txBody>
                  <a:tcPr marL="68580" marR="68580" marT="0" marB="0" anchor="ctr" anchorCtr="1"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741172">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sng"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2</a:t>
                      </a:r>
                      <a:r>
                        <a:rPr kumimoji="0" lang="en-US" altLang="en-US" sz="1200" b="0" i="0" u="sng" strike="noStrike" cap="none" normalizeH="0" baseline="3000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nd</a:t>
                      </a:r>
                      <a:r>
                        <a:rPr kumimoji="0" lang="en-US" altLang="en-US" sz="1200" b="0" i="0" u="sng"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Layer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1/8” x 1/16”</a:t>
                      </a:r>
                    </a:p>
                  </a:txBody>
                  <a:tcPr marL="68580" marR="68580" marT="0" marB="0" anchor="ctr" anchorCtr="1"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1/16”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(1.588 mm)</a:t>
                      </a: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(3.175 mm)</a:t>
                      </a: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Largest Size/Smallest Size = 2.00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Largest Size/Smallest Size of Top Layer = 3.97</a:t>
                      </a:r>
                    </a:p>
                  </a:txBody>
                  <a:tcPr marL="68580" marR="68580" marT="0" marB="0" anchor="ctr" anchorCtr="1"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extLst>
                  <a:ext uri="{0D108BD9-81ED-4DB2-BD59-A6C34878D82A}">
                    <a16:rowId xmlns:a16="http://schemas.microsoft.com/office/drawing/2014/main" val="10003"/>
                  </a:ext>
                </a:extLst>
              </a:tr>
              <a:tr h="741172">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sng" strike="noStrike" cap="none" normalizeH="0" baseline="0">
                          <a:ln>
                            <a:noFill/>
                          </a:ln>
                          <a:solidFill>
                            <a:srgbClr val="000000"/>
                          </a:solidFill>
                          <a:effectLst/>
                          <a:latin typeface="Arial" panose="020B0604020202020204" pitchFamily="34" charset="0"/>
                          <a:cs typeface="Arial" panose="020B0604020202020204" pitchFamily="34" charset="0"/>
                        </a:rPr>
                        <a:t>3</a:t>
                      </a:r>
                      <a:r>
                        <a:rPr kumimoji="0" lang="en-US" altLang="en-US" sz="1200" b="0" i="0" u="sng" strike="noStrike" cap="none" normalizeH="0" baseline="30000">
                          <a:ln>
                            <a:noFill/>
                          </a:ln>
                          <a:solidFill>
                            <a:srgbClr val="000000"/>
                          </a:solidFill>
                          <a:effectLst/>
                          <a:latin typeface="Arial" panose="020B0604020202020204" pitchFamily="34" charset="0"/>
                          <a:cs typeface="Arial" panose="020B0604020202020204" pitchFamily="34" charset="0"/>
                        </a:rPr>
                        <a:t>rd</a:t>
                      </a:r>
                      <a:r>
                        <a:rPr kumimoji="0" lang="en-US" altLang="en-US" sz="1200" b="0" i="0" u="sng" strike="noStrike" cap="none" normalizeH="0" baseline="0">
                          <a:ln>
                            <a:noFill/>
                          </a:ln>
                          <a:solidFill>
                            <a:srgbClr val="000000"/>
                          </a:solidFill>
                          <a:effectLst/>
                          <a:latin typeface="Arial" panose="020B0604020202020204" pitchFamily="34" charset="0"/>
                          <a:cs typeface="Arial" panose="020B0604020202020204" pitchFamily="34" charset="0"/>
                        </a:rPr>
                        <a:t> Layer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1/4” x 1/8”</a:t>
                      </a:r>
                    </a:p>
                  </a:txBody>
                  <a:tcPr marL="68580" marR="68580" marT="0" marB="0" anchor="ctr" anchorCtr="1"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(3.175 mm)</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(6.35 mm)</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3</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Largest Size/Smallest Size = 2.00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Largest Size/Smallest Size of 2</a:t>
                      </a:r>
                      <a:r>
                        <a:rPr kumimoji="0" lang="en-US" altLang="en-US" sz="1200" b="0" i="0" u="none" strike="noStrike" cap="none" normalizeH="0" baseline="3000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nd</a:t>
                      </a: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Layer = 4.00</a:t>
                      </a:r>
                    </a:p>
                  </a:txBody>
                  <a:tcPr marL="68580" marR="68580" marT="0" marB="0" anchor="ctr" anchorCtr="1"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4"/>
                  </a:ext>
                </a:extLst>
              </a:tr>
              <a:tr h="731515">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sng"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4</a:t>
                      </a:r>
                      <a:r>
                        <a:rPr kumimoji="0" lang="en-US" altLang="en-US" sz="1200" b="0" i="0" u="sng" strike="noStrike" cap="none" normalizeH="0" baseline="3000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th</a:t>
                      </a:r>
                      <a:r>
                        <a:rPr kumimoji="0" lang="en-US" altLang="en-US" sz="1200" b="0" i="0" u="sng"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Layer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1/2” x 1/4”</a:t>
                      </a:r>
                    </a:p>
                  </a:txBody>
                  <a:tcPr marL="68580" marR="68580" marT="0" marB="0" anchor="ctr" anchorCtr="1"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(6.35 mm)</a:t>
                      </a: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(12.7 mm)</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cs typeface="Arial" panose="020B0604020202020204" pitchFamily="34" charset="0"/>
                        </a:rPr>
                        <a:t>Embed and bury underdrain piping with 1” of cover</a:t>
                      </a:r>
                      <a:endPar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chorCtr="1"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Largest Size/Smallest Size = 2.00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Largest Size/Smallest Size of 3</a:t>
                      </a:r>
                      <a:r>
                        <a:rPr kumimoji="0" lang="en-US" altLang="en-US" sz="1200" b="0" i="0" u="none" strike="noStrike" cap="none" normalizeH="0" baseline="3000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rd</a:t>
                      </a: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Layer = 4.00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Smallest Size = 2x Drain Diameter</a:t>
                      </a:r>
                    </a:p>
                  </a:txBody>
                  <a:tcPr marL="68580" marR="68580" marT="0" marB="0" anchor="ctr" anchorCtr="1"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extLst>
                  <a:ext uri="{0D108BD9-81ED-4DB2-BD59-A6C34878D82A}">
                    <a16:rowId xmlns:a16="http://schemas.microsoft.com/office/drawing/2014/main" val="10005"/>
                  </a:ext>
                </a:extLst>
              </a:tr>
            </a:tbl>
          </a:graphicData>
        </a:graphic>
      </p:graphicFrame>
      <p:grpSp>
        <p:nvGrpSpPr>
          <p:cNvPr id="229415" name="Group 34">
            <a:extLst>
              <a:ext uri="{FF2B5EF4-FFF2-40B4-BE49-F238E27FC236}">
                <a16:creationId xmlns:a16="http://schemas.microsoft.com/office/drawing/2014/main" id="{13476775-6C4C-6FF8-7C7E-6D284AB509C9}"/>
              </a:ext>
            </a:extLst>
          </p:cNvPr>
          <p:cNvGrpSpPr>
            <a:grpSpLocks/>
          </p:cNvGrpSpPr>
          <p:nvPr/>
        </p:nvGrpSpPr>
        <p:grpSpPr bwMode="auto">
          <a:xfrm>
            <a:off x="4733925" y="320675"/>
            <a:ext cx="4410075" cy="2397125"/>
            <a:chOff x="4484913" y="356260"/>
            <a:chExt cx="4409705" cy="2397142"/>
          </a:xfrm>
        </p:grpSpPr>
        <p:sp>
          <p:nvSpPr>
            <p:cNvPr id="7" name="Can 6">
              <a:extLst>
                <a:ext uri="{FF2B5EF4-FFF2-40B4-BE49-F238E27FC236}">
                  <a16:creationId xmlns:a16="http://schemas.microsoft.com/office/drawing/2014/main" id="{7FA73982-0307-F4FF-1EBD-DB6CC8EA0494}"/>
                </a:ext>
              </a:extLst>
            </p:cNvPr>
            <p:cNvSpPr/>
            <p:nvPr/>
          </p:nvSpPr>
          <p:spPr>
            <a:xfrm>
              <a:off x="4488088" y="1116678"/>
              <a:ext cx="1782613" cy="320677"/>
            </a:xfrm>
            <a:prstGeom prst="can">
              <a:avLst>
                <a:gd name="adj" fmla="val 35764"/>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Can 7">
              <a:extLst>
                <a:ext uri="{FF2B5EF4-FFF2-40B4-BE49-F238E27FC236}">
                  <a16:creationId xmlns:a16="http://schemas.microsoft.com/office/drawing/2014/main" id="{5B632FF6-0B5C-4177-5F60-22AA099893BB}"/>
                </a:ext>
              </a:extLst>
            </p:cNvPr>
            <p:cNvSpPr/>
            <p:nvPr/>
          </p:nvSpPr>
          <p:spPr>
            <a:xfrm>
              <a:off x="4499200" y="651537"/>
              <a:ext cx="1781026" cy="311152"/>
            </a:xfrm>
            <a:prstGeom prst="can">
              <a:avLst>
                <a:gd name="adj" fmla="val 31588"/>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Can 9">
              <a:extLst>
                <a:ext uri="{FF2B5EF4-FFF2-40B4-BE49-F238E27FC236}">
                  <a16:creationId xmlns:a16="http://schemas.microsoft.com/office/drawing/2014/main" id="{6D31E35F-4E54-5862-917C-ECAD34A57B71}"/>
                </a:ext>
              </a:extLst>
            </p:cNvPr>
            <p:cNvSpPr/>
            <p:nvPr/>
          </p:nvSpPr>
          <p:spPr>
            <a:xfrm>
              <a:off x="4486501" y="1624682"/>
              <a:ext cx="1781026" cy="311152"/>
            </a:xfrm>
            <a:prstGeom prst="can">
              <a:avLst>
                <a:gd name="adj" fmla="val 35410"/>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TextBox 16">
              <a:extLst>
                <a:ext uri="{FF2B5EF4-FFF2-40B4-BE49-F238E27FC236}">
                  <a16:creationId xmlns:a16="http://schemas.microsoft.com/office/drawing/2014/main" id="{E67CF53B-33A5-2814-1ABC-97DAD5836DCB}"/>
                </a:ext>
              </a:extLst>
            </p:cNvPr>
            <p:cNvSpPr txBox="1"/>
            <p:nvPr/>
          </p:nvSpPr>
          <p:spPr>
            <a:xfrm>
              <a:off x="6329433" y="356260"/>
              <a:ext cx="2565185" cy="2397142"/>
            </a:xfrm>
            <a:prstGeom prst="rect">
              <a:avLst/>
            </a:prstGeom>
            <a:noFill/>
          </p:spPr>
          <p:txBody>
            <a:bodyPr>
              <a:spAutoFit/>
            </a:bodyPr>
            <a:lstStyle/>
            <a:p>
              <a:pPr eaLnBrk="1" fontAlgn="auto" hangingPunct="1">
                <a:spcBef>
                  <a:spcPts val="0"/>
                </a:spcBef>
                <a:spcAft>
                  <a:spcPts val="0"/>
                </a:spcAft>
                <a:defRPr/>
              </a:pPr>
              <a:r>
                <a:rPr lang="en-US" sz="1600" dirty="0">
                  <a:latin typeface="+mn-lt"/>
                </a:rPr>
                <a:t>Discard</a:t>
              </a:r>
            </a:p>
            <a:p>
              <a:pPr eaLnBrk="1" fontAlgn="auto" hangingPunct="1">
                <a:spcBef>
                  <a:spcPts val="0"/>
                </a:spcBef>
                <a:spcAft>
                  <a:spcPts val="0"/>
                </a:spcAft>
                <a:defRPr/>
              </a:pPr>
              <a:endParaRPr lang="en-US" sz="1600" dirty="0">
                <a:latin typeface="+mn-lt"/>
              </a:endParaRPr>
            </a:p>
            <a:p>
              <a:pPr eaLnBrk="1" fontAlgn="auto" hangingPunct="1">
                <a:spcBef>
                  <a:spcPts val="0"/>
                </a:spcBef>
                <a:spcAft>
                  <a:spcPts val="0"/>
                </a:spcAft>
                <a:defRPr/>
              </a:pPr>
              <a:r>
                <a:rPr lang="en-US" sz="1600" dirty="0">
                  <a:latin typeface="+mn-lt"/>
                </a:rPr>
                <a:t>2</a:t>
              </a:r>
              <a:r>
                <a:rPr lang="en-US" sz="1600" baseline="30000" dirty="0">
                  <a:latin typeface="+mn-lt"/>
                </a:rPr>
                <a:t>nd</a:t>
              </a:r>
              <a:r>
                <a:rPr lang="en-US" sz="1600" dirty="0">
                  <a:latin typeface="+mn-lt"/>
                </a:rPr>
                <a:t> Layer </a:t>
              </a:r>
              <a:r>
                <a:rPr lang="en-US" sz="1600" dirty="0">
                  <a:solidFill>
                    <a:schemeClr val="accent1">
                      <a:lumMod val="60000"/>
                      <a:lumOff val="40000"/>
                    </a:schemeClr>
                  </a:solidFill>
                  <a:latin typeface="+mn-lt"/>
                </a:rPr>
                <a:t>(1/8” x 1/16”)</a:t>
              </a:r>
            </a:p>
            <a:p>
              <a:pPr eaLnBrk="1" fontAlgn="auto" hangingPunct="1">
                <a:spcBef>
                  <a:spcPts val="0"/>
                </a:spcBef>
                <a:spcAft>
                  <a:spcPts val="0"/>
                </a:spcAft>
                <a:defRPr/>
              </a:pPr>
              <a:endParaRPr lang="en-US" sz="1600" dirty="0">
                <a:latin typeface="+mn-lt"/>
              </a:endParaRPr>
            </a:p>
            <a:p>
              <a:pPr eaLnBrk="1" fontAlgn="auto" hangingPunct="1">
                <a:spcBef>
                  <a:spcPts val="0"/>
                </a:spcBef>
                <a:spcAft>
                  <a:spcPts val="0"/>
                </a:spcAft>
                <a:defRPr/>
              </a:pPr>
              <a:r>
                <a:rPr lang="en-US" sz="1600" dirty="0">
                  <a:latin typeface="+mn-lt"/>
                </a:rPr>
                <a:t>3</a:t>
              </a:r>
              <a:r>
                <a:rPr lang="en-US" sz="1600" baseline="30000" dirty="0">
                  <a:latin typeface="+mn-lt"/>
                </a:rPr>
                <a:t>rd</a:t>
              </a:r>
              <a:r>
                <a:rPr lang="en-US" sz="1600" dirty="0">
                  <a:latin typeface="+mn-lt"/>
                </a:rPr>
                <a:t> Layer </a:t>
              </a:r>
              <a:r>
                <a:rPr lang="en-US" sz="1600" dirty="0">
                  <a:solidFill>
                    <a:schemeClr val="accent1">
                      <a:lumMod val="60000"/>
                      <a:lumOff val="40000"/>
                    </a:schemeClr>
                  </a:solidFill>
                  <a:latin typeface="+mn-lt"/>
                </a:rPr>
                <a:t>(1/4” x 1/8”)</a:t>
              </a:r>
            </a:p>
            <a:p>
              <a:pPr eaLnBrk="1" fontAlgn="auto" hangingPunct="1">
                <a:spcBef>
                  <a:spcPts val="0"/>
                </a:spcBef>
                <a:spcAft>
                  <a:spcPts val="0"/>
                </a:spcAft>
                <a:defRPr/>
              </a:pPr>
              <a:endParaRPr lang="en-US" sz="1600" dirty="0">
                <a:latin typeface="+mn-lt"/>
              </a:endParaRPr>
            </a:p>
            <a:p>
              <a:pPr eaLnBrk="1" fontAlgn="auto" hangingPunct="1">
                <a:spcBef>
                  <a:spcPts val="0"/>
                </a:spcBef>
                <a:spcAft>
                  <a:spcPts val="0"/>
                </a:spcAft>
                <a:defRPr/>
              </a:pPr>
              <a:r>
                <a:rPr lang="en-US" sz="1600" dirty="0">
                  <a:latin typeface="+mn-lt"/>
                </a:rPr>
                <a:t>4</a:t>
              </a:r>
              <a:r>
                <a:rPr lang="en-US" sz="1600" baseline="30000" dirty="0">
                  <a:latin typeface="+mn-lt"/>
                </a:rPr>
                <a:t>th</a:t>
              </a:r>
              <a:r>
                <a:rPr lang="en-US" sz="1600" dirty="0">
                  <a:latin typeface="+mn-lt"/>
                </a:rPr>
                <a:t> Layer </a:t>
              </a:r>
              <a:r>
                <a:rPr lang="en-US" sz="1600" dirty="0">
                  <a:solidFill>
                    <a:schemeClr val="accent1">
                      <a:lumMod val="60000"/>
                      <a:lumOff val="40000"/>
                    </a:schemeClr>
                  </a:solidFill>
                  <a:latin typeface="+mn-lt"/>
                </a:rPr>
                <a:t>(1/2” x 1/4”)</a:t>
              </a:r>
            </a:p>
            <a:p>
              <a:pPr eaLnBrk="1" fontAlgn="auto" hangingPunct="1">
                <a:spcBef>
                  <a:spcPts val="0"/>
                </a:spcBef>
                <a:spcAft>
                  <a:spcPts val="0"/>
                </a:spcAft>
                <a:defRPr/>
              </a:pPr>
              <a:endParaRPr lang="en-US" sz="1600" dirty="0">
                <a:latin typeface="+mn-lt"/>
              </a:endParaRPr>
            </a:p>
            <a:p>
              <a:pPr eaLnBrk="1" fontAlgn="auto" hangingPunct="1">
                <a:spcBef>
                  <a:spcPts val="600"/>
                </a:spcBef>
                <a:spcAft>
                  <a:spcPts val="0"/>
                </a:spcAft>
                <a:defRPr/>
              </a:pPr>
              <a:r>
                <a:rPr lang="en-US" sz="1600" dirty="0">
                  <a:latin typeface="+mn-lt"/>
                </a:rPr>
                <a:t>Discard</a:t>
              </a:r>
            </a:p>
          </p:txBody>
        </p:sp>
        <p:sp>
          <p:nvSpPr>
            <p:cNvPr id="18" name="Freeform 17">
              <a:extLst>
                <a:ext uri="{FF2B5EF4-FFF2-40B4-BE49-F238E27FC236}">
                  <a16:creationId xmlns:a16="http://schemas.microsoft.com/office/drawing/2014/main" id="{A46F7CBA-755C-3B33-EA44-C78E450ABA10}"/>
                </a:ext>
              </a:extLst>
            </p:cNvPr>
            <p:cNvSpPr/>
            <p:nvPr/>
          </p:nvSpPr>
          <p:spPr>
            <a:xfrm>
              <a:off x="5319868" y="475324"/>
              <a:ext cx="961944" cy="188913"/>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0" name="Freeform 19">
              <a:extLst>
                <a:ext uri="{FF2B5EF4-FFF2-40B4-BE49-F238E27FC236}">
                  <a16:creationId xmlns:a16="http://schemas.microsoft.com/office/drawing/2014/main" id="{32F20935-A959-24F0-FC72-6FB18BC46764}"/>
                </a:ext>
              </a:extLst>
            </p:cNvPr>
            <p:cNvSpPr/>
            <p:nvPr/>
          </p:nvSpPr>
          <p:spPr>
            <a:xfrm>
              <a:off x="5292883" y="1021428"/>
              <a:ext cx="961944" cy="161926"/>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1" name="Freeform 20">
              <a:extLst>
                <a:ext uri="{FF2B5EF4-FFF2-40B4-BE49-F238E27FC236}">
                  <a16:creationId xmlns:a16="http://schemas.microsoft.com/office/drawing/2014/main" id="{0E7985E1-6079-F05F-20DC-1CC189503BF3}"/>
                </a:ext>
              </a:extLst>
            </p:cNvPr>
            <p:cNvSpPr/>
            <p:nvPr/>
          </p:nvSpPr>
          <p:spPr>
            <a:xfrm>
              <a:off x="5289708" y="1502443"/>
              <a:ext cx="961944" cy="190501"/>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2" name="Can 21">
              <a:extLst>
                <a:ext uri="{FF2B5EF4-FFF2-40B4-BE49-F238E27FC236}">
                  <a16:creationId xmlns:a16="http://schemas.microsoft.com/office/drawing/2014/main" id="{C81BCDD7-D1F0-0C70-00D1-E33FF6F48CAB}"/>
                </a:ext>
              </a:extLst>
            </p:cNvPr>
            <p:cNvSpPr/>
            <p:nvPr/>
          </p:nvSpPr>
          <p:spPr>
            <a:xfrm>
              <a:off x="4484913" y="2110460"/>
              <a:ext cx="1781026" cy="309564"/>
            </a:xfrm>
            <a:prstGeom prst="can">
              <a:avLst>
                <a:gd name="adj" fmla="val 31588"/>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Freeform 22">
              <a:extLst>
                <a:ext uri="{FF2B5EF4-FFF2-40B4-BE49-F238E27FC236}">
                  <a16:creationId xmlns:a16="http://schemas.microsoft.com/office/drawing/2014/main" id="{E20284BF-A955-6593-C550-F278B1B7853D}"/>
                </a:ext>
              </a:extLst>
            </p:cNvPr>
            <p:cNvSpPr/>
            <p:nvPr/>
          </p:nvSpPr>
          <p:spPr>
            <a:xfrm>
              <a:off x="5300820" y="1999335"/>
              <a:ext cx="961944" cy="188913"/>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4" name="Freeform 23">
              <a:extLst>
                <a:ext uri="{FF2B5EF4-FFF2-40B4-BE49-F238E27FC236}">
                  <a16:creationId xmlns:a16="http://schemas.microsoft.com/office/drawing/2014/main" id="{346DABDD-BB87-2216-3164-7243436D419F}"/>
                </a:ext>
              </a:extLst>
            </p:cNvPr>
            <p:cNvSpPr/>
            <p:nvPr/>
          </p:nvSpPr>
          <p:spPr>
            <a:xfrm flipV="1">
              <a:off x="5310344" y="2434313"/>
              <a:ext cx="961944" cy="133351"/>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29435" name="TextBox 25">
              <a:extLst>
                <a:ext uri="{FF2B5EF4-FFF2-40B4-BE49-F238E27FC236}">
                  <a16:creationId xmlns:a16="http://schemas.microsoft.com/office/drawing/2014/main" id="{AC4250BD-8088-A970-7290-52D6F4423868}"/>
                </a:ext>
              </a:extLst>
            </p:cNvPr>
            <p:cNvSpPr txBox="1">
              <a:spLocks noChangeArrowheads="1"/>
            </p:cNvSpPr>
            <p:nvPr/>
          </p:nvSpPr>
          <p:spPr bwMode="auto">
            <a:xfrm>
              <a:off x="5070764" y="696687"/>
              <a:ext cx="13874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solidFill>
                    <a:schemeClr val="bg1"/>
                  </a:solidFill>
                </a:rPr>
                <a:t>1/16”</a:t>
              </a:r>
            </a:p>
          </p:txBody>
        </p:sp>
        <p:sp>
          <p:nvSpPr>
            <p:cNvPr id="229436" name="TextBox 26">
              <a:extLst>
                <a:ext uri="{FF2B5EF4-FFF2-40B4-BE49-F238E27FC236}">
                  <a16:creationId xmlns:a16="http://schemas.microsoft.com/office/drawing/2014/main" id="{8AEDD7A3-53E9-9A10-2FEE-C66A5D0693EE}"/>
                </a:ext>
              </a:extLst>
            </p:cNvPr>
            <p:cNvSpPr txBox="1">
              <a:spLocks noChangeArrowheads="1"/>
            </p:cNvSpPr>
            <p:nvPr/>
          </p:nvSpPr>
          <p:spPr bwMode="auto">
            <a:xfrm>
              <a:off x="5130142" y="1175659"/>
              <a:ext cx="4868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solidFill>
                    <a:schemeClr val="bg1"/>
                  </a:solidFill>
                </a:rPr>
                <a:t>1/8”</a:t>
              </a:r>
            </a:p>
          </p:txBody>
        </p:sp>
        <p:sp>
          <p:nvSpPr>
            <p:cNvPr id="229437" name="TextBox 27">
              <a:extLst>
                <a:ext uri="{FF2B5EF4-FFF2-40B4-BE49-F238E27FC236}">
                  <a16:creationId xmlns:a16="http://schemas.microsoft.com/office/drawing/2014/main" id="{594AC93B-0D74-FC51-A517-55320DDCEA32}"/>
                </a:ext>
              </a:extLst>
            </p:cNvPr>
            <p:cNvSpPr txBox="1">
              <a:spLocks noChangeArrowheads="1"/>
            </p:cNvSpPr>
            <p:nvPr/>
          </p:nvSpPr>
          <p:spPr bwMode="auto">
            <a:xfrm>
              <a:off x="5094515" y="1672443"/>
              <a:ext cx="6412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solidFill>
                    <a:schemeClr val="bg1"/>
                  </a:solidFill>
                </a:rPr>
                <a:t>1/4” </a:t>
              </a:r>
            </a:p>
          </p:txBody>
        </p:sp>
        <p:sp>
          <p:nvSpPr>
            <p:cNvPr id="229438" name="TextBox 28">
              <a:extLst>
                <a:ext uri="{FF2B5EF4-FFF2-40B4-BE49-F238E27FC236}">
                  <a16:creationId xmlns:a16="http://schemas.microsoft.com/office/drawing/2014/main" id="{1EBB26C6-D242-5914-1091-AE440B6513A6}"/>
                </a:ext>
              </a:extLst>
            </p:cNvPr>
            <p:cNvSpPr txBox="1">
              <a:spLocks noChangeArrowheads="1"/>
            </p:cNvSpPr>
            <p:nvPr/>
          </p:nvSpPr>
          <p:spPr bwMode="auto">
            <a:xfrm>
              <a:off x="5092536" y="2161310"/>
              <a:ext cx="6412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solidFill>
                    <a:schemeClr val="bg1"/>
                  </a:solidFill>
                </a:rPr>
                <a:t>1/2” </a:t>
              </a:r>
            </a:p>
          </p:txBody>
        </p:sp>
      </p:grpSp>
      <p:grpSp>
        <p:nvGrpSpPr>
          <p:cNvPr id="229416" name="Group 35">
            <a:extLst>
              <a:ext uri="{FF2B5EF4-FFF2-40B4-BE49-F238E27FC236}">
                <a16:creationId xmlns:a16="http://schemas.microsoft.com/office/drawing/2014/main" id="{2E17475C-45ED-2557-7687-59E5FC9D3837}"/>
              </a:ext>
            </a:extLst>
          </p:cNvPr>
          <p:cNvGrpSpPr>
            <a:grpSpLocks/>
          </p:cNvGrpSpPr>
          <p:nvPr/>
        </p:nvGrpSpPr>
        <p:grpSpPr bwMode="auto">
          <a:xfrm>
            <a:off x="166688" y="1422400"/>
            <a:ext cx="4357687" cy="1401763"/>
            <a:chOff x="1" y="1423060"/>
            <a:chExt cx="4358242" cy="1400383"/>
          </a:xfrm>
        </p:grpSpPr>
        <p:sp>
          <p:nvSpPr>
            <p:cNvPr id="9" name="Can 8">
              <a:extLst>
                <a:ext uri="{FF2B5EF4-FFF2-40B4-BE49-F238E27FC236}">
                  <a16:creationId xmlns:a16="http://schemas.microsoft.com/office/drawing/2014/main" id="{FC2394F9-E0D1-C765-81B4-CFDA2C6F9689}"/>
                </a:ext>
              </a:extLst>
            </p:cNvPr>
            <p:cNvSpPr/>
            <p:nvPr/>
          </p:nvSpPr>
          <p:spPr>
            <a:xfrm>
              <a:off x="2325984" y="1695841"/>
              <a:ext cx="1781402" cy="334633"/>
            </a:xfrm>
            <a:prstGeom prst="can">
              <a:avLst>
                <a:gd name="adj" fmla="val 31588"/>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Freeform 18">
              <a:extLst>
                <a:ext uri="{FF2B5EF4-FFF2-40B4-BE49-F238E27FC236}">
                  <a16:creationId xmlns:a16="http://schemas.microsoft.com/office/drawing/2014/main" id="{819B3E30-6C29-EE78-36EC-658FC670FF9B}"/>
                </a:ext>
              </a:extLst>
            </p:cNvPr>
            <p:cNvSpPr/>
            <p:nvPr/>
          </p:nvSpPr>
          <p:spPr>
            <a:xfrm flipH="1">
              <a:off x="2206907" y="2100256"/>
              <a:ext cx="962148" cy="190312"/>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0" name="Can 29">
              <a:extLst>
                <a:ext uri="{FF2B5EF4-FFF2-40B4-BE49-F238E27FC236}">
                  <a16:creationId xmlns:a16="http://schemas.microsoft.com/office/drawing/2014/main" id="{4584C105-70C7-9675-D182-4641444BF7A4}"/>
                </a:ext>
              </a:extLst>
            </p:cNvPr>
            <p:cNvSpPr/>
            <p:nvPr/>
          </p:nvSpPr>
          <p:spPr>
            <a:xfrm>
              <a:off x="2335510" y="2216029"/>
              <a:ext cx="1781402" cy="334633"/>
            </a:xfrm>
            <a:prstGeom prst="can">
              <a:avLst>
                <a:gd name="adj" fmla="val 31588"/>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9420" name="TextBox 24">
              <a:extLst>
                <a:ext uri="{FF2B5EF4-FFF2-40B4-BE49-F238E27FC236}">
                  <a16:creationId xmlns:a16="http://schemas.microsoft.com/office/drawing/2014/main" id="{B7A3FD4D-898C-C6D3-316B-56B8F11CC987}"/>
                </a:ext>
              </a:extLst>
            </p:cNvPr>
            <p:cNvSpPr txBox="1">
              <a:spLocks noChangeArrowheads="1"/>
            </p:cNvSpPr>
            <p:nvPr/>
          </p:nvSpPr>
          <p:spPr bwMode="auto">
            <a:xfrm>
              <a:off x="2885702" y="2266208"/>
              <a:ext cx="14725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solidFill>
                    <a:schemeClr val="bg1"/>
                  </a:solidFill>
                </a:rPr>
                <a:t>1.2 mm</a:t>
              </a:r>
            </a:p>
          </p:txBody>
        </p:sp>
        <p:sp>
          <p:nvSpPr>
            <p:cNvPr id="229421" name="TextBox 30">
              <a:extLst>
                <a:ext uri="{FF2B5EF4-FFF2-40B4-BE49-F238E27FC236}">
                  <a16:creationId xmlns:a16="http://schemas.microsoft.com/office/drawing/2014/main" id="{1674F6C9-AA0A-3A0E-94FA-19980A8CA3BF}"/>
                </a:ext>
              </a:extLst>
            </p:cNvPr>
            <p:cNvSpPr txBox="1">
              <a:spLocks noChangeArrowheads="1"/>
            </p:cNvSpPr>
            <p:nvPr/>
          </p:nvSpPr>
          <p:spPr bwMode="auto">
            <a:xfrm>
              <a:off x="2850077" y="1741714"/>
              <a:ext cx="9737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solidFill>
                    <a:schemeClr val="bg1"/>
                  </a:solidFill>
                </a:rPr>
                <a:t>0.8 mm</a:t>
              </a:r>
            </a:p>
          </p:txBody>
        </p:sp>
        <p:sp>
          <p:nvSpPr>
            <p:cNvPr id="32" name="TextBox 31">
              <a:extLst>
                <a:ext uri="{FF2B5EF4-FFF2-40B4-BE49-F238E27FC236}">
                  <a16:creationId xmlns:a16="http://schemas.microsoft.com/office/drawing/2014/main" id="{A51D4348-F9BE-B501-F4AE-583F2F9DE854}"/>
                </a:ext>
              </a:extLst>
            </p:cNvPr>
            <p:cNvSpPr txBox="1"/>
            <p:nvPr/>
          </p:nvSpPr>
          <p:spPr>
            <a:xfrm>
              <a:off x="1" y="1423060"/>
              <a:ext cx="2184678" cy="1400383"/>
            </a:xfrm>
            <a:prstGeom prst="rect">
              <a:avLst/>
            </a:prstGeom>
            <a:noFill/>
          </p:spPr>
          <p:txBody>
            <a:bodyPr>
              <a:spAutoFit/>
            </a:bodyPr>
            <a:lstStyle/>
            <a:p>
              <a:pPr algn="r" eaLnBrk="1" fontAlgn="auto" hangingPunct="1">
                <a:spcBef>
                  <a:spcPts val="0"/>
                </a:spcBef>
                <a:spcAft>
                  <a:spcPts val="0"/>
                </a:spcAft>
                <a:defRPr/>
              </a:pPr>
              <a:r>
                <a:rPr lang="en-US" sz="1600" dirty="0">
                  <a:latin typeface="+mn-lt"/>
                </a:rPr>
                <a:t>Discard</a:t>
              </a:r>
            </a:p>
            <a:p>
              <a:pPr algn="r" eaLnBrk="1" fontAlgn="auto" hangingPunct="1">
                <a:spcBef>
                  <a:spcPts val="0"/>
                </a:spcBef>
                <a:spcAft>
                  <a:spcPts val="0"/>
                </a:spcAft>
                <a:defRPr/>
              </a:pPr>
              <a:endParaRPr lang="en-US" sz="1600" dirty="0">
                <a:latin typeface="+mn-lt"/>
              </a:endParaRPr>
            </a:p>
            <a:p>
              <a:pPr algn="r" eaLnBrk="1" fontAlgn="auto" hangingPunct="1">
                <a:spcBef>
                  <a:spcPts val="0"/>
                </a:spcBef>
                <a:spcAft>
                  <a:spcPts val="0"/>
                </a:spcAft>
                <a:defRPr/>
              </a:pPr>
              <a:r>
                <a:rPr lang="en-US" sz="1600" dirty="0">
                  <a:latin typeface="+mn-lt"/>
                </a:rPr>
                <a:t>Top Layer </a:t>
              </a:r>
              <a:r>
                <a:rPr lang="en-US" sz="1600" dirty="0">
                  <a:solidFill>
                    <a:schemeClr val="accent1">
                      <a:lumMod val="60000"/>
                      <a:lumOff val="40000"/>
                    </a:schemeClr>
                  </a:solidFill>
                  <a:latin typeface="+mn-lt"/>
                </a:rPr>
                <a:t>(0.8-1.2 mm)</a:t>
              </a:r>
            </a:p>
            <a:p>
              <a:pPr algn="r" eaLnBrk="1" fontAlgn="auto" hangingPunct="1">
                <a:spcBef>
                  <a:spcPts val="0"/>
                </a:spcBef>
                <a:spcAft>
                  <a:spcPts val="0"/>
                </a:spcAft>
                <a:defRPr/>
              </a:pPr>
              <a:endParaRPr lang="en-US" sz="1600" dirty="0">
                <a:latin typeface="+mn-lt"/>
              </a:endParaRPr>
            </a:p>
            <a:p>
              <a:pPr algn="r" eaLnBrk="1" fontAlgn="auto" hangingPunct="1">
                <a:spcBef>
                  <a:spcPts val="600"/>
                </a:spcBef>
                <a:spcAft>
                  <a:spcPts val="0"/>
                </a:spcAft>
                <a:defRPr/>
              </a:pPr>
              <a:r>
                <a:rPr lang="en-US" sz="1600" dirty="0">
                  <a:latin typeface="+mn-lt"/>
                </a:rPr>
                <a:t>Discard</a:t>
              </a:r>
            </a:p>
          </p:txBody>
        </p:sp>
        <p:sp>
          <p:nvSpPr>
            <p:cNvPr id="33" name="Freeform 32">
              <a:extLst>
                <a:ext uri="{FF2B5EF4-FFF2-40B4-BE49-F238E27FC236}">
                  <a16:creationId xmlns:a16="http://schemas.microsoft.com/office/drawing/2014/main" id="{D534414D-7031-1095-D597-444F4D42191D}"/>
                </a:ext>
              </a:extLst>
            </p:cNvPr>
            <p:cNvSpPr/>
            <p:nvPr/>
          </p:nvSpPr>
          <p:spPr>
            <a:xfrm flipH="1">
              <a:off x="2205319" y="1599100"/>
              <a:ext cx="962148" cy="158594"/>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4" name="Freeform 33">
              <a:extLst>
                <a:ext uri="{FF2B5EF4-FFF2-40B4-BE49-F238E27FC236}">
                  <a16:creationId xmlns:a16="http://schemas.microsoft.com/office/drawing/2014/main" id="{A689357C-FEB8-E06A-DD4E-D2DD058E9222}"/>
                </a:ext>
              </a:extLst>
            </p:cNvPr>
            <p:cNvSpPr/>
            <p:nvPr/>
          </p:nvSpPr>
          <p:spPr>
            <a:xfrm flipH="1" flipV="1">
              <a:off x="2214845" y="2571278"/>
              <a:ext cx="962148" cy="88812"/>
            </a:xfrm>
            <a:custGeom>
              <a:avLst/>
              <a:gdLst>
                <a:gd name="connsiteX0" fmla="*/ 0 w 961901"/>
                <a:gd name="connsiteY0" fmla="*/ 451263 h 451263"/>
                <a:gd name="connsiteX1" fmla="*/ 0 w 961901"/>
                <a:gd name="connsiteY1" fmla="*/ 0 h 451263"/>
                <a:gd name="connsiteX2" fmla="*/ 961901 w 961901"/>
                <a:gd name="connsiteY2" fmla="*/ 0 h 451263"/>
              </a:gdLst>
              <a:ahLst/>
              <a:cxnLst>
                <a:cxn ang="0">
                  <a:pos x="connsiteX0" y="connsiteY0"/>
                </a:cxn>
                <a:cxn ang="0">
                  <a:pos x="connsiteX1" y="connsiteY1"/>
                </a:cxn>
                <a:cxn ang="0">
                  <a:pos x="connsiteX2" y="connsiteY2"/>
                </a:cxn>
              </a:cxnLst>
              <a:rect l="l" t="t" r="r" b="b"/>
              <a:pathLst>
                <a:path w="961901" h="451263">
                  <a:moveTo>
                    <a:pt x="0" y="451263"/>
                  </a:moveTo>
                  <a:lnTo>
                    <a:pt x="0" y="0"/>
                  </a:lnTo>
                  <a:lnTo>
                    <a:pt x="961901" y="0"/>
                  </a:lnTo>
                </a:path>
              </a:pathLst>
            </a:custGeom>
            <a:ln w="539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DC8ECA4-5C9E-F3E6-40EF-4383C88D6C49}"/>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AC93573E-6D68-00BF-65F0-9F36140E21D4}"/>
              </a:ext>
            </a:extLst>
          </p:cNvPr>
          <p:cNvSpPr txBox="1"/>
          <p:nvPr/>
        </p:nvSpPr>
        <p:spPr>
          <a:xfrm>
            <a:off x="201613" y="819150"/>
            <a:ext cx="6899275" cy="3540125"/>
          </a:xfrm>
          <a:prstGeom prst="rect">
            <a:avLst/>
          </a:prstGeom>
          <a:noFill/>
        </p:spPr>
        <p:txBody>
          <a:bodyPr>
            <a:spAutoFit/>
          </a:bodyPr>
          <a:lstStyle/>
          <a:p>
            <a:pPr eaLnBrk="1" fontAlgn="auto" hangingPunct="1">
              <a:spcBef>
                <a:spcPts val="0"/>
              </a:spcBef>
              <a:spcAft>
                <a:spcPts val="0"/>
              </a:spcAft>
              <a:defRPr/>
            </a:pPr>
            <a:r>
              <a:rPr lang="en-US" sz="2000" dirty="0">
                <a:solidFill>
                  <a:srgbClr val="FFC000"/>
                </a:solidFill>
                <a:latin typeface="+mn-lt"/>
              </a:rPr>
              <a:t>4-5 Layer Option</a:t>
            </a:r>
          </a:p>
          <a:p>
            <a:pPr eaLnBrk="1" fontAlgn="auto" hangingPunct="1">
              <a:spcBef>
                <a:spcPts val="0"/>
              </a:spcBef>
              <a:spcAft>
                <a:spcPts val="0"/>
              </a:spcAft>
              <a:defRPr/>
            </a:pPr>
            <a:r>
              <a:rPr lang="en-US" dirty="0">
                <a:latin typeface="+mn-lt"/>
              </a:rPr>
              <a:t>Filter sand D</a:t>
            </a:r>
            <a:r>
              <a:rPr lang="en-US" baseline="-25000" dirty="0">
                <a:latin typeface="+mn-lt"/>
              </a:rPr>
              <a:t>10</a:t>
            </a:r>
            <a:r>
              <a:rPr lang="en-US" dirty="0">
                <a:latin typeface="+mn-lt"/>
              </a:rPr>
              <a:t> = 0.2 mm</a:t>
            </a:r>
          </a:p>
          <a:p>
            <a:pPr eaLnBrk="1" fontAlgn="auto" hangingPunct="1">
              <a:spcBef>
                <a:spcPts val="0"/>
              </a:spcBef>
              <a:spcAft>
                <a:spcPts val="0"/>
              </a:spcAft>
              <a:defRPr/>
            </a:pPr>
            <a:r>
              <a:rPr lang="en-US" dirty="0">
                <a:latin typeface="+mn-lt"/>
              </a:rPr>
              <a:t>3” Top Layer  #20 sand</a:t>
            </a:r>
          </a:p>
          <a:p>
            <a:pPr eaLnBrk="1" fontAlgn="auto" hangingPunct="1">
              <a:spcBef>
                <a:spcPts val="0"/>
              </a:spcBef>
              <a:spcAft>
                <a:spcPts val="0"/>
              </a:spcAft>
              <a:defRPr/>
            </a:pPr>
            <a:r>
              <a:rPr lang="en-US" dirty="0">
                <a:latin typeface="+mn-lt"/>
              </a:rPr>
              <a:t>3” Second Layer  1/8” x 1/16“ </a:t>
            </a:r>
          </a:p>
          <a:p>
            <a:pPr eaLnBrk="1" fontAlgn="auto" hangingPunct="1">
              <a:spcBef>
                <a:spcPts val="0"/>
              </a:spcBef>
              <a:spcAft>
                <a:spcPts val="0"/>
              </a:spcAft>
              <a:defRPr/>
            </a:pPr>
            <a:r>
              <a:rPr lang="en-US" dirty="0">
                <a:latin typeface="+mn-lt"/>
              </a:rPr>
              <a:t>3” Third Layer 1/4” x 1/8”</a:t>
            </a:r>
          </a:p>
          <a:p>
            <a:pPr eaLnBrk="1" fontAlgn="auto" hangingPunct="1">
              <a:spcBef>
                <a:spcPts val="0"/>
              </a:spcBef>
              <a:spcAft>
                <a:spcPts val="0"/>
              </a:spcAft>
              <a:defRPr/>
            </a:pPr>
            <a:r>
              <a:rPr lang="en-US" dirty="0">
                <a:latin typeface="+mn-lt"/>
              </a:rPr>
              <a:t>3” Fourth Layer ½” x ¼” (4 layers work with 1/8” drain holes)</a:t>
            </a:r>
          </a:p>
          <a:p>
            <a:pPr eaLnBrk="1" fontAlgn="auto" hangingPunct="1">
              <a:spcBef>
                <a:spcPts val="0"/>
              </a:spcBef>
              <a:spcAft>
                <a:spcPts val="0"/>
              </a:spcAft>
              <a:defRPr/>
            </a:pPr>
            <a:r>
              <a:rPr lang="en-US" dirty="0">
                <a:latin typeface="+mn-lt"/>
              </a:rPr>
              <a:t>Bottom Layer ¾” x ½” (5 layers are needed with ¼” drain holes)</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marL="914400" lvl="1" indent="-457200" eaLnBrk="1" fontAlgn="auto" hangingPunct="1">
              <a:spcBef>
                <a:spcPts val="0"/>
              </a:spcBef>
              <a:spcAft>
                <a:spcPts val="0"/>
              </a:spcAft>
              <a:buFontTx/>
              <a:buAutoNum type="arabicParenR"/>
              <a:defRPr/>
            </a:pPr>
            <a:endParaRPr lang="en-US" b="1" dirty="0">
              <a:latin typeface="+mn-lt"/>
              <a:cs typeface="Arial" pitchFamily="34" charset="0"/>
            </a:endParaRPr>
          </a:p>
          <a:p>
            <a:pPr marL="457200" indent="-457200" eaLnBrk="1" fontAlgn="auto" hangingPunct="1">
              <a:spcBef>
                <a:spcPts val="0"/>
              </a:spcBef>
              <a:spcAft>
                <a:spcPts val="0"/>
              </a:spcAft>
              <a:buFont typeface="+mj-lt"/>
              <a:buAutoNum type="arabicPeriod" startAt="2"/>
              <a:defRPr/>
            </a:pPr>
            <a:endParaRPr lang="en-US" dirty="0">
              <a:latin typeface="+mn-lt"/>
            </a:endParaRPr>
          </a:p>
        </p:txBody>
      </p:sp>
      <p:graphicFrame>
        <p:nvGraphicFramePr>
          <p:cNvPr id="10" name="Table 9">
            <a:extLst>
              <a:ext uri="{FF2B5EF4-FFF2-40B4-BE49-F238E27FC236}">
                <a16:creationId xmlns:a16="http://schemas.microsoft.com/office/drawing/2014/main" id="{FFBDB523-8A9C-BCD3-2AC6-1CADBA94B4BE}"/>
              </a:ext>
            </a:extLst>
          </p:cNvPr>
          <p:cNvGraphicFramePr>
            <a:graphicFrameLocks noGrp="1"/>
          </p:cNvGraphicFramePr>
          <p:nvPr/>
        </p:nvGraphicFramePr>
        <p:xfrm>
          <a:off x="177800" y="3159125"/>
          <a:ext cx="8799513" cy="3484563"/>
        </p:xfrm>
        <a:graphic>
          <a:graphicData uri="http://schemas.openxmlformats.org/drawingml/2006/table">
            <a:tbl>
              <a:tblPr/>
              <a:tblGrid>
                <a:gridCol w="1366068">
                  <a:extLst>
                    <a:ext uri="{9D8B030D-6E8A-4147-A177-3AD203B41FA5}">
                      <a16:colId xmlns:a16="http://schemas.microsoft.com/office/drawing/2014/main" val="20000"/>
                    </a:ext>
                  </a:extLst>
                </a:gridCol>
                <a:gridCol w="697569">
                  <a:extLst>
                    <a:ext uri="{9D8B030D-6E8A-4147-A177-3AD203B41FA5}">
                      <a16:colId xmlns:a16="http://schemas.microsoft.com/office/drawing/2014/main" val="20001"/>
                    </a:ext>
                  </a:extLst>
                </a:gridCol>
                <a:gridCol w="770230">
                  <a:extLst>
                    <a:ext uri="{9D8B030D-6E8A-4147-A177-3AD203B41FA5}">
                      <a16:colId xmlns:a16="http://schemas.microsoft.com/office/drawing/2014/main" val="20002"/>
                    </a:ext>
                  </a:extLst>
                </a:gridCol>
                <a:gridCol w="770230">
                  <a:extLst>
                    <a:ext uri="{9D8B030D-6E8A-4147-A177-3AD203B41FA5}">
                      <a16:colId xmlns:a16="http://schemas.microsoft.com/office/drawing/2014/main" val="20003"/>
                    </a:ext>
                  </a:extLst>
                </a:gridCol>
                <a:gridCol w="770230">
                  <a:extLst>
                    <a:ext uri="{9D8B030D-6E8A-4147-A177-3AD203B41FA5}">
                      <a16:colId xmlns:a16="http://schemas.microsoft.com/office/drawing/2014/main" val="20004"/>
                    </a:ext>
                  </a:extLst>
                </a:gridCol>
                <a:gridCol w="770230">
                  <a:extLst>
                    <a:ext uri="{9D8B030D-6E8A-4147-A177-3AD203B41FA5}">
                      <a16:colId xmlns:a16="http://schemas.microsoft.com/office/drawing/2014/main" val="20005"/>
                    </a:ext>
                  </a:extLst>
                </a:gridCol>
                <a:gridCol w="730266">
                  <a:extLst>
                    <a:ext uri="{9D8B030D-6E8A-4147-A177-3AD203B41FA5}">
                      <a16:colId xmlns:a16="http://schemas.microsoft.com/office/drawing/2014/main" val="20006"/>
                    </a:ext>
                  </a:extLst>
                </a:gridCol>
                <a:gridCol w="1297037">
                  <a:extLst>
                    <a:ext uri="{9D8B030D-6E8A-4147-A177-3AD203B41FA5}">
                      <a16:colId xmlns:a16="http://schemas.microsoft.com/office/drawing/2014/main" val="20007"/>
                    </a:ext>
                  </a:extLst>
                </a:gridCol>
                <a:gridCol w="784761">
                  <a:extLst>
                    <a:ext uri="{9D8B030D-6E8A-4147-A177-3AD203B41FA5}">
                      <a16:colId xmlns:a16="http://schemas.microsoft.com/office/drawing/2014/main" val="20008"/>
                    </a:ext>
                  </a:extLst>
                </a:gridCol>
                <a:gridCol w="842893">
                  <a:extLst>
                    <a:ext uri="{9D8B030D-6E8A-4147-A177-3AD203B41FA5}">
                      <a16:colId xmlns:a16="http://schemas.microsoft.com/office/drawing/2014/main" val="20009"/>
                    </a:ext>
                  </a:extLst>
                </a:gridCol>
              </a:tblGrid>
              <a:tr h="1858435">
                <a:tc>
                  <a:txBody>
                    <a:bodyPr/>
                    <a:lstStyle/>
                    <a:p>
                      <a:pPr algn="ctr" fontAlgn="ctr"/>
                      <a:r>
                        <a:rPr lang="en-US" sz="1400" b="1" i="0" u="none" strike="noStrike" dirty="0">
                          <a:solidFill>
                            <a:srgbClr val="974807"/>
                          </a:solidFill>
                          <a:latin typeface="Calibri"/>
                        </a:rPr>
                        <a:t>4-5 Layer Option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d90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0" i="0" u="none" strike="noStrike" dirty="0">
                          <a:solidFill>
                            <a:srgbClr val="000000"/>
                          </a:solidFill>
                          <a:latin typeface="Calibri"/>
                        </a:rPr>
                        <a:t>d90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1" i="0" u="none" strike="noStrike" dirty="0">
                          <a:solidFill>
                            <a:srgbClr val="974807"/>
                          </a:solidFill>
                          <a:latin typeface="Calibri"/>
                        </a:rPr>
                        <a:t>AWWA B100-09 &amp; WHO</a:t>
                      </a:r>
                      <a:r>
                        <a:rPr lang="en-US" sz="1400" b="0" i="0" u="none" strike="noStrike" dirty="0">
                          <a:solidFill>
                            <a:srgbClr val="000000"/>
                          </a:solidFill>
                          <a:latin typeface="Calibri"/>
                        </a:rPr>
                        <a:t>    d10 &gt; 2xDrain?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d10 top gravel between 4 and 4.5 times d10 sand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WHO (Huisman &amp; Wood)</a:t>
                      </a:r>
                      <a:r>
                        <a:rPr lang="en-US" sz="1400" b="0" i="0" u="none" strike="noStrike" dirty="0">
                          <a:solidFill>
                            <a:srgbClr val="000000"/>
                          </a:solidFill>
                          <a:latin typeface="Calibri"/>
                        </a:rPr>
                        <a:t>                  d10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3 where d90/d10 of same layer </a:t>
                      </a:r>
                      <a:r>
                        <a:rPr lang="en-US" sz="1400" b="0" i="0" u="sng" strike="noStrike" dirty="0">
                          <a:solidFill>
                            <a:srgbClr val="000000"/>
                          </a:solidFill>
                          <a:latin typeface="Calibri"/>
                        </a:rPr>
                        <a:t>&lt; </a:t>
                      </a:r>
                      <a:r>
                        <a:rPr lang="en-US" sz="1400" b="0" i="0" u="none" strike="noStrike" dirty="0">
                          <a:solidFill>
                            <a:srgbClr val="000000"/>
                          </a:solidFill>
                          <a:latin typeface="Calibri"/>
                        </a:rPr>
                        <a:t>2    </a:t>
                      </a:r>
                      <a:r>
                        <a:rPr lang="en-US" sz="1400" b="1" i="0" u="sng" strike="noStrike" dirty="0">
                          <a:solidFill>
                            <a:srgbClr val="000000"/>
                          </a:solidFill>
                          <a:latin typeface="Calibri"/>
                        </a:rPr>
                        <a:t>or</a:t>
                      </a:r>
                      <a:r>
                        <a:rPr lang="en-US" sz="1400" b="1" i="0" u="none" strike="noStrike" dirty="0">
                          <a:solidFill>
                            <a:srgbClr val="000000"/>
                          </a:solidFill>
                          <a:latin typeface="Calibri"/>
                        </a:rPr>
                        <a:t>     </a:t>
                      </a:r>
                      <a:r>
                        <a:rPr lang="en-US" sz="1400" b="0" i="0" u="none" strike="noStrike" dirty="0">
                          <a:solidFill>
                            <a:srgbClr val="000000"/>
                          </a:solidFill>
                          <a:latin typeface="Calibri"/>
                        </a:rPr>
                        <a:t> </a:t>
                      </a:r>
                      <a:r>
                        <a:rPr lang="en-US" sz="1400" b="0" i="0" u="sng" strike="noStrike" dirty="0">
                          <a:solidFill>
                            <a:srgbClr val="000000"/>
                          </a:solidFill>
                          <a:latin typeface="Calibri"/>
                        </a:rPr>
                        <a:t>&lt;</a:t>
                      </a:r>
                      <a:r>
                        <a:rPr lang="en-US" sz="1400" b="0" i="0" u="none" strike="noStrike" dirty="0">
                          <a:solidFill>
                            <a:srgbClr val="000000"/>
                          </a:solidFill>
                          <a:latin typeface="Calibri"/>
                        </a:rPr>
                        <a:t> 4 if d90/d10 of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 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a:t>
                      </a:r>
                      <a:r>
                        <a:rPr lang="en-US" sz="1400" b="0" i="0" u="none" strike="noStrike" dirty="0">
                          <a:solidFill>
                            <a:srgbClr val="000000"/>
                          </a:solidFill>
                          <a:latin typeface="Calibri"/>
                        </a:rPr>
                        <a:t>                     d90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d90/d10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2)             </a:t>
                      </a:r>
                      <a:r>
                        <a:rPr lang="en-US" sz="1400" b="1" i="0" u="none" strike="noStrike" dirty="0">
                          <a:solidFill>
                            <a:srgbClr val="974807"/>
                          </a:solidFill>
                          <a:latin typeface="Calibri"/>
                        </a:rPr>
                        <a:t>(</a:t>
                      </a:r>
                      <a:r>
                        <a:rPr lang="en-US" sz="1400" b="1" i="0" u="sng" strike="noStrike" dirty="0">
                          <a:solidFill>
                            <a:srgbClr val="974807"/>
                          </a:solidFill>
                          <a:latin typeface="Calibri"/>
                        </a:rPr>
                        <a:t>&lt;</a:t>
                      </a:r>
                      <a:r>
                        <a:rPr lang="en-US" sz="1400" b="1" i="0" u="none" strike="noStrike" dirty="0">
                          <a:solidFill>
                            <a:srgbClr val="974807"/>
                          </a:solidFill>
                          <a:latin typeface="Calibri"/>
                        </a:rPr>
                        <a:t> 1.4, WHO)</a:t>
                      </a:r>
                      <a:endParaRPr lang="en-US"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0"/>
                  </a:ext>
                </a:extLst>
              </a:tr>
              <a:tr h="232304">
                <a:tc>
                  <a:txBody>
                    <a:bodyPr/>
                    <a:lstStyle/>
                    <a:p>
                      <a:pPr algn="ctr" fontAlgn="b"/>
                      <a:r>
                        <a:rPr lang="en-US" sz="1400" b="0" i="0" u="none" strike="noStrike" dirty="0">
                          <a:solidFill>
                            <a:srgbClr val="000000"/>
                          </a:solidFill>
                          <a:latin typeface="Calibri"/>
                        </a:rPr>
                        <a:t>Sand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1"/>
                  </a:ext>
                </a:extLst>
              </a:tr>
              <a:tr h="232304">
                <a:tc>
                  <a:txBody>
                    <a:bodyPr/>
                    <a:lstStyle/>
                    <a:p>
                      <a:pPr algn="ctr" fontAlgn="b"/>
                      <a:r>
                        <a:rPr lang="en-US" sz="1400" b="0" i="0" u="none" strike="noStrike" dirty="0">
                          <a:solidFill>
                            <a:srgbClr val="000000"/>
                          </a:solidFill>
                          <a:latin typeface="Calibri"/>
                        </a:rPr>
                        <a:t>Top Gravel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1/32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9C0006"/>
                          </a:solidFill>
                          <a:latin typeface="Calibri"/>
                        </a:rPr>
                        <a:t>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32304">
                <a:tc>
                  <a:txBody>
                    <a:bodyPr/>
                    <a:lstStyle/>
                    <a:p>
                      <a:pPr algn="ctr" fontAlgn="b"/>
                      <a:r>
                        <a:rPr lang="en-US" sz="1400" b="0" i="0" u="none" strike="noStrike" dirty="0">
                          <a:solidFill>
                            <a:srgbClr val="000000"/>
                          </a:solidFill>
                          <a:latin typeface="Calibri"/>
                        </a:rPr>
                        <a:t>2nd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1.5875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3.175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1.98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3.97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32304">
                <a:tc>
                  <a:txBody>
                    <a:bodyPr/>
                    <a:lstStyle/>
                    <a:p>
                      <a:pPr algn="ctr" fontAlgn="b"/>
                      <a:r>
                        <a:rPr lang="en-US" sz="1400" b="0" i="0" u="none" strike="noStrike" dirty="0">
                          <a:solidFill>
                            <a:srgbClr val="000000"/>
                          </a:solidFill>
                          <a:latin typeface="Calibri"/>
                        </a:rPr>
                        <a:t>3rd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3.175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32304">
                <a:tc>
                  <a:txBody>
                    <a:bodyPr/>
                    <a:lstStyle/>
                    <a:p>
                      <a:pPr algn="ctr" fontAlgn="b"/>
                      <a:r>
                        <a:rPr lang="en-US" sz="1400" b="0" i="0" u="none" strike="noStrike" dirty="0">
                          <a:solidFill>
                            <a:srgbClr val="000000"/>
                          </a:solidFill>
                          <a:latin typeface="Calibri"/>
                        </a:rPr>
                        <a:t>4th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9C0006"/>
                          </a:solidFill>
                          <a:latin typeface="Calibri"/>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32304">
                <a:tc>
                  <a:txBody>
                    <a:bodyPr/>
                    <a:lstStyle/>
                    <a:p>
                      <a:pPr algn="ctr" fontAlgn="b"/>
                      <a:r>
                        <a:rPr lang="en-US" sz="1400" b="0" i="0" u="none" strike="noStrike" dirty="0">
                          <a:solidFill>
                            <a:srgbClr val="000000"/>
                          </a:solidFill>
                          <a:latin typeface="Calibri"/>
                        </a:rPr>
                        <a:t>5th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19.05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3/4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9C0006"/>
                          </a:solidFill>
                          <a:latin typeface="Calibri"/>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32304">
                <a:tc>
                  <a:txBody>
                    <a:bodyPr/>
                    <a:lstStyle/>
                    <a:p>
                      <a:pPr algn="ctr" fontAlgn="b"/>
                      <a:r>
                        <a:rPr lang="en-US" sz="1400" b="0" i="0" u="none" strike="noStrike" dirty="0">
                          <a:solidFill>
                            <a:srgbClr val="000000"/>
                          </a:solidFill>
                          <a:latin typeface="Calibri"/>
                        </a:rPr>
                        <a:t>Drain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3.175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7625327-A342-B808-8970-AC5A055CA5BD}"/>
              </a:ext>
            </a:extLst>
          </p:cNvPr>
          <p:cNvGraphicFramePr>
            <a:graphicFrameLocks noGrp="1"/>
          </p:cNvGraphicFramePr>
          <p:nvPr/>
        </p:nvGraphicFramePr>
        <p:xfrm>
          <a:off x="555625" y="1676400"/>
          <a:ext cx="7978775" cy="4629150"/>
        </p:xfrm>
        <a:graphic>
          <a:graphicData uri="http://schemas.openxmlformats.org/drawingml/2006/table">
            <a:tbl>
              <a:tblPr firstRow="1" bandRow="1">
                <a:tableStyleId>{FABFCF23-3B69-468F-B69F-88F6DE6A72F2}</a:tableStyleId>
              </a:tblPr>
              <a:tblGrid>
                <a:gridCol w="7978775">
                  <a:extLst>
                    <a:ext uri="{9D8B030D-6E8A-4147-A177-3AD203B41FA5}">
                      <a16:colId xmlns:a16="http://schemas.microsoft.com/office/drawing/2014/main" val="20000"/>
                    </a:ext>
                  </a:extLst>
                </a:gridCol>
              </a:tblGrid>
              <a:tr h="605740">
                <a:tc>
                  <a:txBody>
                    <a:bodyPr/>
                    <a:lstStyle/>
                    <a:p>
                      <a:pPr marL="0" marR="0" algn="ctr">
                        <a:spcBef>
                          <a:spcPts val="0"/>
                        </a:spcBef>
                        <a:spcAft>
                          <a:spcPts val="0"/>
                        </a:spcAft>
                      </a:pPr>
                      <a:r>
                        <a:rPr lang="en-US" sz="2400" dirty="0"/>
                        <a:t>Common Design Pitfalls</a:t>
                      </a:r>
                      <a:endParaRPr lang="en-US" sz="2400" dirty="0">
                        <a:solidFill>
                          <a:schemeClr val="bg1"/>
                        </a:solidFill>
                        <a:latin typeface="+mn-lt"/>
                        <a:ea typeface="Times New Roman"/>
                        <a:cs typeface="Times New Roman"/>
                      </a:endParaRPr>
                    </a:p>
                  </a:txBody>
                  <a:tcPr marL="89205" marR="89205" marT="91441" marB="91441">
                    <a:solidFill>
                      <a:schemeClr val="accent1">
                        <a:lumMod val="75000"/>
                      </a:schemeClr>
                    </a:solidFill>
                  </a:tcPr>
                </a:tc>
                <a:extLst>
                  <a:ext uri="{0D108BD9-81ED-4DB2-BD59-A6C34878D82A}">
                    <a16:rowId xmlns:a16="http://schemas.microsoft.com/office/drawing/2014/main" val="10000"/>
                  </a:ext>
                </a:extLst>
              </a:tr>
              <a:tr h="4023410">
                <a:tc>
                  <a:txBody>
                    <a:bodyPr/>
                    <a:lstStyle/>
                    <a:p>
                      <a:pPr marL="342900" lvl="0" indent="-342900">
                        <a:buFont typeface="+mj-lt"/>
                        <a:buAutoNum type="arabicPeriod"/>
                      </a:pPr>
                      <a:r>
                        <a:rPr kumimoji="0" lang="en-US" sz="1800" kern="1200" dirty="0">
                          <a:solidFill>
                            <a:schemeClr val="dk1"/>
                          </a:solidFill>
                          <a:latin typeface="+mn-lt"/>
                          <a:ea typeface="+mn-ea"/>
                          <a:cs typeface="+mn-cs"/>
                        </a:rPr>
                        <a:t>Inappropriate</a:t>
                      </a:r>
                      <a:r>
                        <a:rPr kumimoji="0" lang="en-US" sz="1800" kern="1200" baseline="0" dirty="0">
                          <a:solidFill>
                            <a:schemeClr val="dk1"/>
                          </a:solidFill>
                          <a:latin typeface="+mn-lt"/>
                          <a:ea typeface="+mn-ea"/>
                          <a:cs typeface="+mn-cs"/>
                        </a:rPr>
                        <a:t> source water quality =&gt; inappropriate application</a:t>
                      </a:r>
                    </a:p>
                    <a:p>
                      <a:pPr marL="342900" lvl="0" indent="-342900">
                        <a:buFont typeface="+mj-lt"/>
                        <a:buAutoNum type="arabicPeriod"/>
                      </a:pPr>
                      <a:r>
                        <a:rPr kumimoji="0" lang="en-US" sz="1800" kern="1200" baseline="0" dirty="0">
                          <a:solidFill>
                            <a:schemeClr val="dk1"/>
                          </a:solidFill>
                          <a:latin typeface="+mn-lt"/>
                          <a:ea typeface="+mn-ea"/>
                          <a:cs typeface="+mn-cs"/>
                        </a:rPr>
                        <a:t>Not conducting a pilot study</a:t>
                      </a:r>
                    </a:p>
                    <a:p>
                      <a:pPr marL="342900" lvl="0" indent="-342900">
                        <a:buFont typeface="+mj-lt"/>
                        <a:buAutoNum type="arabicPeriod"/>
                      </a:pPr>
                      <a:r>
                        <a:rPr kumimoji="0" lang="en-US" sz="1800" kern="1200" baseline="0" dirty="0">
                          <a:solidFill>
                            <a:schemeClr val="dk1"/>
                          </a:solidFill>
                          <a:latin typeface="+mn-lt"/>
                          <a:ea typeface="+mn-ea"/>
                          <a:cs typeface="+mn-cs"/>
                        </a:rPr>
                        <a:t>Improperly designed under drains</a:t>
                      </a:r>
                    </a:p>
                    <a:p>
                      <a:pPr marL="342900" lvl="0" indent="-342900">
                        <a:buFont typeface="+mj-lt"/>
                        <a:buAutoNum type="arabicPeriod"/>
                      </a:pPr>
                      <a:r>
                        <a:rPr kumimoji="0" lang="en-US" sz="1800" kern="1200" baseline="0" dirty="0">
                          <a:solidFill>
                            <a:schemeClr val="dk1"/>
                          </a:solidFill>
                          <a:latin typeface="+mn-lt"/>
                          <a:ea typeface="+mn-ea"/>
                          <a:cs typeface="+mn-cs"/>
                        </a:rPr>
                        <a:t>Poorly designed filter piping</a:t>
                      </a:r>
                    </a:p>
                    <a:p>
                      <a:pPr marL="342900" lvl="0" indent="-342900">
                        <a:buFont typeface="+mj-lt"/>
                        <a:buAutoNum type="arabicPeriod"/>
                      </a:pPr>
                      <a:r>
                        <a:rPr kumimoji="0" lang="en-US" sz="1800" kern="1200" dirty="0">
                          <a:solidFill>
                            <a:schemeClr val="dk1"/>
                          </a:solidFill>
                          <a:latin typeface="+mn-lt"/>
                          <a:ea typeface="+mn-ea"/>
                          <a:cs typeface="+mn-cs"/>
                        </a:rPr>
                        <a:t>Inadequate flow control and air binding</a:t>
                      </a:r>
                    </a:p>
                    <a:p>
                      <a:pPr marL="342900" lvl="0" indent="-342900">
                        <a:buFont typeface="+mj-lt"/>
                        <a:buAutoNum type="arabicPeriod"/>
                      </a:pPr>
                      <a:r>
                        <a:rPr kumimoji="0" lang="en-US" sz="1800" kern="1200" dirty="0">
                          <a:solidFill>
                            <a:schemeClr val="dk1"/>
                          </a:solidFill>
                          <a:latin typeface="+mn-lt"/>
                          <a:ea typeface="+mn-ea"/>
                          <a:cs typeface="+mn-cs"/>
                        </a:rPr>
                        <a:t>Insufficient head loss allowed</a:t>
                      </a:r>
                    </a:p>
                    <a:p>
                      <a:pPr marL="342900" lvl="0" indent="-342900">
                        <a:buFont typeface="+mj-lt"/>
                        <a:buAutoNum type="arabicPeriod"/>
                      </a:pPr>
                      <a:r>
                        <a:rPr kumimoji="0" lang="en-US" sz="1800" kern="1200" dirty="0">
                          <a:solidFill>
                            <a:schemeClr val="dk1"/>
                          </a:solidFill>
                          <a:latin typeface="+mn-lt"/>
                          <a:ea typeface="+mn-ea"/>
                          <a:cs typeface="+mn-cs"/>
                        </a:rPr>
                        <a:t>Insufficient</a:t>
                      </a:r>
                      <a:r>
                        <a:rPr kumimoji="0" lang="en-US" sz="1800" kern="1200" baseline="0" dirty="0">
                          <a:solidFill>
                            <a:schemeClr val="dk1"/>
                          </a:solidFill>
                          <a:latin typeface="+mn-lt"/>
                          <a:ea typeface="+mn-ea"/>
                          <a:cs typeface="+mn-cs"/>
                        </a:rPr>
                        <a:t> s</a:t>
                      </a:r>
                      <a:r>
                        <a:rPr kumimoji="0" lang="en-US" sz="1800" kern="1200" dirty="0">
                          <a:solidFill>
                            <a:schemeClr val="dk1"/>
                          </a:solidFill>
                          <a:latin typeface="+mn-lt"/>
                          <a:ea typeface="+mn-ea"/>
                          <a:cs typeface="+mn-cs"/>
                        </a:rPr>
                        <a:t>and bed depth</a:t>
                      </a:r>
                    </a:p>
                    <a:p>
                      <a:pPr marL="342900" lvl="0" indent="-342900">
                        <a:buFont typeface="+mj-lt"/>
                        <a:buAutoNum type="arabicPeriod"/>
                      </a:pPr>
                      <a:r>
                        <a:rPr kumimoji="0" lang="en-US" sz="1800" kern="1200" dirty="0">
                          <a:solidFill>
                            <a:schemeClr val="dk1"/>
                          </a:solidFill>
                          <a:latin typeface="+mn-lt"/>
                          <a:ea typeface="+mn-ea"/>
                          <a:cs typeface="+mn-cs"/>
                        </a:rPr>
                        <a:t>Inappropriate filtration rate and variability</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kern="1200" baseline="0" dirty="0">
                          <a:solidFill>
                            <a:schemeClr val="dk1"/>
                          </a:solidFill>
                          <a:latin typeface="+mn-lt"/>
                          <a:ea typeface="+mn-ea"/>
                          <a:cs typeface="+mn-cs"/>
                        </a:rPr>
                        <a:t>Poorly specified sand and gravel media (effective size, uniformity, etc.)</a:t>
                      </a:r>
                    </a:p>
                    <a:p>
                      <a:pPr marL="342900" lvl="0" indent="-342900">
                        <a:buFont typeface="+mj-lt"/>
                        <a:buAutoNum type="arabicPeriod"/>
                      </a:pPr>
                      <a:r>
                        <a:rPr kumimoji="0" lang="en-US" sz="1800" kern="1200" baseline="0" dirty="0">
                          <a:solidFill>
                            <a:schemeClr val="dk1"/>
                          </a:solidFill>
                          <a:latin typeface="+mn-lt"/>
                          <a:ea typeface="+mn-ea"/>
                          <a:cs typeface="+mn-cs"/>
                        </a:rPr>
                        <a:t>Poor access to filter bed for cleaning and re-sanding</a:t>
                      </a:r>
                    </a:p>
                    <a:p>
                      <a:pPr marL="342900" lvl="0" indent="-342900">
                        <a:buFont typeface="+mj-lt"/>
                        <a:buAutoNum type="arabicPeriod"/>
                      </a:pPr>
                      <a:r>
                        <a:rPr kumimoji="0" lang="en-US" sz="1800" kern="1200" baseline="0" dirty="0">
                          <a:solidFill>
                            <a:schemeClr val="dk1"/>
                          </a:solidFill>
                          <a:latin typeface="+mn-lt"/>
                          <a:ea typeface="+mn-ea"/>
                          <a:cs typeface="+mn-cs"/>
                        </a:rPr>
                        <a:t>Insufficient sample ports</a:t>
                      </a:r>
                    </a:p>
                    <a:p>
                      <a:pPr marL="342900" lvl="0" indent="-342900">
                        <a:buFont typeface="+mj-lt"/>
                        <a:buAutoNum type="arabicPeriod"/>
                      </a:pPr>
                      <a:r>
                        <a:rPr kumimoji="0" lang="en-US" sz="1800" kern="1200" baseline="0" dirty="0">
                          <a:solidFill>
                            <a:schemeClr val="dk1"/>
                          </a:solidFill>
                          <a:latin typeface="+mn-lt"/>
                          <a:ea typeface="+mn-ea"/>
                          <a:cs typeface="+mn-cs"/>
                        </a:rPr>
                        <a:t>Failure to have the operator involved in design process</a:t>
                      </a:r>
                    </a:p>
                    <a:p>
                      <a:pPr marL="342900" lvl="0" indent="-342900">
                        <a:buFont typeface="+mj-lt"/>
                        <a:buAutoNum type="arabicPeriod"/>
                      </a:pPr>
                      <a:r>
                        <a:rPr kumimoji="0" lang="en-US" sz="1800" kern="1200" baseline="0" dirty="0">
                          <a:solidFill>
                            <a:schemeClr val="dk1"/>
                          </a:solidFill>
                          <a:latin typeface="+mn-lt"/>
                          <a:ea typeface="+mn-ea"/>
                          <a:cs typeface="+mn-cs"/>
                        </a:rPr>
                        <a:t>Failure to provide a good O&amp;M manual with filter cleaning/ripening protocols</a:t>
                      </a:r>
                      <a:endParaRPr kumimoji="0" lang="en-US" sz="1800" kern="1200" dirty="0">
                        <a:solidFill>
                          <a:schemeClr val="dk1"/>
                        </a:solidFill>
                        <a:latin typeface="+mn-lt"/>
                        <a:ea typeface="+mn-ea"/>
                        <a:cs typeface="+mn-cs"/>
                      </a:endParaRPr>
                    </a:p>
                    <a:p>
                      <a:pPr marL="342900" lvl="0" indent="-342900">
                        <a:buFont typeface="+mj-lt"/>
                        <a:buAutoNum type="arabicPeriod"/>
                      </a:pPr>
                      <a:endParaRPr kumimoji="0" lang="en-US" sz="1800" kern="1200" dirty="0">
                        <a:solidFill>
                          <a:schemeClr val="dk1"/>
                        </a:solidFill>
                        <a:latin typeface="+mn-lt"/>
                        <a:ea typeface="+mn-ea"/>
                        <a:cs typeface="+mn-cs"/>
                      </a:endParaRPr>
                    </a:p>
                  </a:txBody>
                  <a:tcPr marL="89205" marR="89205" marT="91441" marB="91441"/>
                </a:tc>
                <a:extLst>
                  <a:ext uri="{0D108BD9-81ED-4DB2-BD59-A6C34878D82A}">
                    <a16:rowId xmlns:a16="http://schemas.microsoft.com/office/drawing/2014/main" val="10001"/>
                  </a:ext>
                </a:extLst>
              </a:tr>
            </a:tbl>
          </a:graphicData>
        </a:graphic>
      </p:graphicFrame>
      <p:sp>
        <p:nvSpPr>
          <p:cNvPr id="5" name="TextBox 4">
            <a:extLst>
              <a:ext uri="{FF2B5EF4-FFF2-40B4-BE49-F238E27FC236}">
                <a16:creationId xmlns:a16="http://schemas.microsoft.com/office/drawing/2014/main" id="{D50A8C8F-D5B1-A8DB-8F0D-B45CAC9EB91E}"/>
              </a:ext>
            </a:extLst>
          </p:cNvPr>
          <p:cNvSpPr txBox="1"/>
          <p:nvPr/>
        </p:nvSpPr>
        <p:spPr>
          <a:xfrm>
            <a:off x="347906" y="163773"/>
            <a:ext cx="8578379" cy="707886"/>
          </a:xfrm>
          <a:prstGeom prst="rect">
            <a:avLst/>
          </a:prstGeom>
          <a:noFill/>
        </p:spPr>
        <p:txBody>
          <a:bodyPr>
            <a:spAutoFit/>
          </a:bodyPr>
          <a:lstStyle/>
          <a:p>
            <a:pPr marR="9144" algn="ctr"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Common Design Pitfalls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49C424-96D4-994A-71A6-F0EFA15951B6}"/>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25A4BA3A-0C32-F48C-51E8-B66D8977E53A}"/>
              </a:ext>
            </a:extLst>
          </p:cNvPr>
          <p:cNvSpPr txBox="1"/>
          <p:nvPr/>
        </p:nvSpPr>
        <p:spPr>
          <a:xfrm>
            <a:off x="201613" y="819150"/>
            <a:ext cx="6899275" cy="3570288"/>
          </a:xfrm>
          <a:prstGeom prst="rect">
            <a:avLst/>
          </a:prstGeom>
          <a:noFill/>
        </p:spPr>
        <p:txBody>
          <a:bodyPr>
            <a:spAutoFit/>
          </a:bodyPr>
          <a:lstStyle/>
          <a:p>
            <a:pPr eaLnBrk="1" fontAlgn="auto" hangingPunct="1">
              <a:spcBef>
                <a:spcPts val="0"/>
              </a:spcBef>
              <a:spcAft>
                <a:spcPts val="0"/>
              </a:spcAft>
              <a:defRPr/>
            </a:pPr>
            <a:r>
              <a:rPr lang="en-US" sz="2000" dirty="0">
                <a:solidFill>
                  <a:srgbClr val="FFC000"/>
                </a:solidFill>
                <a:latin typeface="+mn-lt"/>
              </a:rPr>
              <a:t>Rapid Rate Filter (City of Grants Pass)</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r>
              <a:rPr lang="en-US" dirty="0">
                <a:latin typeface="+mn-lt"/>
              </a:rPr>
              <a:t>Top Layer 1      (#50 garnet sand w/ D</a:t>
            </a:r>
            <a:r>
              <a:rPr lang="en-US" baseline="-25000" dirty="0">
                <a:latin typeface="+mn-lt"/>
              </a:rPr>
              <a:t>10</a:t>
            </a:r>
            <a:r>
              <a:rPr lang="en-US" dirty="0">
                <a:latin typeface="+mn-lt"/>
              </a:rPr>
              <a:t> = 0.25 mm)</a:t>
            </a:r>
          </a:p>
          <a:p>
            <a:pPr eaLnBrk="1" fontAlgn="auto" hangingPunct="1">
              <a:spcBef>
                <a:spcPts val="0"/>
              </a:spcBef>
              <a:spcAft>
                <a:spcPts val="0"/>
              </a:spcAft>
              <a:defRPr/>
            </a:pPr>
            <a:r>
              <a:rPr lang="en-US" dirty="0">
                <a:latin typeface="+mn-lt"/>
              </a:rPr>
              <a:t>Layer 2              #12 garnet gravel</a:t>
            </a:r>
          </a:p>
          <a:p>
            <a:pPr eaLnBrk="1" fontAlgn="auto" hangingPunct="1">
              <a:spcBef>
                <a:spcPts val="0"/>
              </a:spcBef>
              <a:spcAft>
                <a:spcPts val="0"/>
              </a:spcAft>
              <a:defRPr/>
            </a:pPr>
            <a:r>
              <a:rPr lang="en-US" dirty="0">
                <a:latin typeface="+mn-lt"/>
              </a:rPr>
              <a:t>Layer 3               3/8” x 3/16” gravel</a:t>
            </a:r>
          </a:p>
          <a:p>
            <a:pPr eaLnBrk="1" fontAlgn="auto" hangingPunct="1">
              <a:spcBef>
                <a:spcPts val="0"/>
              </a:spcBef>
              <a:spcAft>
                <a:spcPts val="0"/>
              </a:spcAft>
              <a:defRPr/>
            </a:pPr>
            <a:r>
              <a:rPr lang="en-US" dirty="0">
                <a:latin typeface="+mn-lt"/>
              </a:rPr>
              <a:t>Layer 4               3/4” x 3/8” gravel</a:t>
            </a:r>
          </a:p>
          <a:p>
            <a:pPr eaLnBrk="1" fontAlgn="auto" hangingPunct="1">
              <a:spcBef>
                <a:spcPts val="0"/>
              </a:spcBef>
              <a:spcAft>
                <a:spcPts val="0"/>
              </a:spcAft>
              <a:defRPr/>
            </a:pPr>
            <a:r>
              <a:rPr lang="en-US" dirty="0">
                <a:latin typeface="+mn-lt"/>
              </a:rPr>
              <a:t>Bottom layer   1-1/2” x ¾” gravel</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marL="914400" lvl="1" indent="-457200" eaLnBrk="1" fontAlgn="auto" hangingPunct="1">
              <a:spcBef>
                <a:spcPts val="0"/>
              </a:spcBef>
              <a:spcAft>
                <a:spcPts val="0"/>
              </a:spcAft>
              <a:buFontTx/>
              <a:buAutoNum type="arabicParenR"/>
              <a:defRPr/>
            </a:pPr>
            <a:endParaRPr lang="en-US" b="1" dirty="0">
              <a:latin typeface="+mn-lt"/>
              <a:cs typeface="Arial" pitchFamily="34" charset="0"/>
            </a:endParaRPr>
          </a:p>
          <a:p>
            <a:pPr marL="457200" indent="-457200" eaLnBrk="1" fontAlgn="auto" hangingPunct="1">
              <a:spcBef>
                <a:spcPts val="0"/>
              </a:spcBef>
              <a:spcAft>
                <a:spcPts val="0"/>
              </a:spcAft>
              <a:buFont typeface="+mj-lt"/>
              <a:buAutoNum type="arabicPeriod" startAt="2"/>
              <a:defRPr/>
            </a:pPr>
            <a:endParaRPr lang="en-US" dirty="0">
              <a:latin typeface="+mn-lt"/>
            </a:endParaRPr>
          </a:p>
        </p:txBody>
      </p:sp>
      <p:graphicFrame>
        <p:nvGraphicFramePr>
          <p:cNvPr id="10" name="Table 9">
            <a:extLst>
              <a:ext uri="{FF2B5EF4-FFF2-40B4-BE49-F238E27FC236}">
                <a16:creationId xmlns:a16="http://schemas.microsoft.com/office/drawing/2014/main" id="{37016F69-C610-978A-2D74-171EECB52CF8}"/>
              </a:ext>
            </a:extLst>
          </p:cNvPr>
          <p:cNvGraphicFramePr>
            <a:graphicFrameLocks noGrp="1"/>
          </p:cNvGraphicFramePr>
          <p:nvPr/>
        </p:nvGraphicFramePr>
        <p:xfrm>
          <a:off x="177800" y="3159125"/>
          <a:ext cx="8799513" cy="3484563"/>
        </p:xfrm>
        <a:graphic>
          <a:graphicData uri="http://schemas.openxmlformats.org/drawingml/2006/table">
            <a:tbl>
              <a:tblPr/>
              <a:tblGrid>
                <a:gridCol w="1366068">
                  <a:extLst>
                    <a:ext uri="{9D8B030D-6E8A-4147-A177-3AD203B41FA5}">
                      <a16:colId xmlns:a16="http://schemas.microsoft.com/office/drawing/2014/main" val="20000"/>
                    </a:ext>
                  </a:extLst>
                </a:gridCol>
                <a:gridCol w="697569">
                  <a:extLst>
                    <a:ext uri="{9D8B030D-6E8A-4147-A177-3AD203B41FA5}">
                      <a16:colId xmlns:a16="http://schemas.microsoft.com/office/drawing/2014/main" val="20001"/>
                    </a:ext>
                  </a:extLst>
                </a:gridCol>
                <a:gridCol w="770230">
                  <a:extLst>
                    <a:ext uri="{9D8B030D-6E8A-4147-A177-3AD203B41FA5}">
                      <a16:colId xmlns:a16="http://schemas.microsoft.com/office/drawing/2014/main" val="20002"/>
                    </a:ext>
                  </a:extLst>
                </a:gridCol>
                <a:gridCol w="770230">
                  <a:extLst>
                    <a:ext uri="{9D8B030D-6E8A-4147-A177-3AD203B41FA5}">
                      <a16:colId xmlns:a16="http://schemas.microsoft.com/office/drawing/2014/main" val="20003"/>
                    </a:ext>
                  </a:extLst>
                </a:gridCol>
                <a:gridCol w="770230">
                  <a:extLst>
                    <a:ext uri="{9D8B030D-6E8A-4147-A177-3AD203B41FA5}">
                      <a16:colId xmlns:a16="http://schemas.microsoft.com/office/drawing/2014/main" val="20004"/>
                    </a:ext>
                  </a:extLst>
                </a:gridCol>
                <a:gridCol w="770230">
                  <a:extLst>
                    <a:ext uri="{9D8B030D-6E8A-4147-A177-3AD203B41FA5}">
                      <a16:colId xmlns:a16="http://schemas.microsoft.com/office/drawing/2014/main" val="20005"/>
                    </a:ext>
                  </a:extLst>
                </a:gridCol>
                <a:gridCol w="730266">
                  <a:extLst>
                    <a:ext uri="{9D8B030D-6E8A-4147-A177-3AD203B41FA5}">
                      <a16:colId xmlns:a16="http://schemas.microsoft.com/office/drawing/2014/main" val="20006"/>
                    </a:ext>
                  </a:extLst>
                </a:gridCol>
                <a:gridCol w="1297037">
                  <a:extLst>
                    <a:ext uri="{9D8B030D-6E8A-4147-A177-3AD203B41FA5}">
                      <a16:colId xmlns:a16="http://schemas.microsoft.com/office/drawing/2014/main" val="20007"/>
                    </a:ext>
                  </a:extLst>
                </a:gridCol>
                <a:gridCol w="784761">
                  <a:extLst>
                    <a:ext uri="{9D8B030D-6E8A-4147-A177-3AD203B41FA5}">
                      <a16:colId xmlns:a16="http://schemas.microsoft.com/office/drawing/2014/main" val="20008"/>
                    </a:ext>
                  </a:extLst>
                </a:gridCol>
                <a:gridCol w="842893">
                  <a:extLst>
                    <a:ext uri="{9D8B030D-6E8A-4147-A177-3AD203B41FA5}">
                      <a16:colId xmlns:a16="http://schemas.microsoft.com/office/drawing/2014/main" val="20009"/>
                    </a:ext>
                  </a:extLst>
                </a:gridCol>
              </a:tblGrid>
              <a:tr h="1858435">
                <a:tc>
                  <a:txBody>
                    <a:bodyPr/>
                    <a:lstStyle/>
                    <a:p>
                      <a:pPr algn="ctr" fontAlgn="ctr"/>
                      <a:r>
                        <a:rPr lang="en-US" sz="1400" b="1" i="0" u="none" strike="noStrike" dirty="0">
                          <a:solidFill>
                            <a:srgbClr val="974807"/>
                          </a:solidFill>
                          <a:latin typeface="Calibri"/>
                        </a:rPr>
                        <a:t>Grants Pass</a:t>
                      </a:r>
                      <a:r>
                        <a:rPr lang="en-US" sz="1400" b="1" i="0" u="none" strike="noStrike" baseline="0" dirty="0">
                          <a:solidFill>
                            <a:srgbClr val="974807"/>
                          </a:solidFill>
                          <a:latin typeface="Calibri"/>
                        </a:rPr>
                        <a:t> using Garnet Sand as Filter Medium</a:t>
                      </a:r>
                      <a:endParaRPr lang="en-US" sz="1400" b="1" i="0" u="none" strike="noStrike" dirty="0">
                        <a:solidFill>
                          <a:srgbClr val="974807"/>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d90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0" i="0" u="none" strike="noStrike" dirty="0">
                          <a:solidFill>
                            <a:srgbClr val="000000"/>
                          </a:solidFill>
                          <a:latin typeface="Calibri"/>
                        </a:rPr>
                        <a:t>d90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1" i="0" u="none" strike="noStrike" dirty="0">
                          <a:solidFill>
                            <a:srgbClr val="974807"/>
                          </a:solidFill>
                          <a:latin typeface="Calibri"/>
                        </a:rPr>
                        <a:t>AWWA B100-09 &amp; WHO</a:t>
                      </a:r>
                      <a:r>
                        <a:rPr lang="en-US" sz="1400" b="0" i="0" u="none" strike="noStrike" dirty="0">
                          <a:solidFill>
                            <a:srgbClr val="000000"/>
                          </a:solidFill>
                          <a:latin typeface="Calibri"/>
                        </a:rPr>
                        <a:t>    d10 &gt; 2xDrain?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d10 top gravel between 4 and 4.5 times d10 sand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WHO (Huisman &amp; Wood)</a:t>
                      </a:r>
                      <a:r>
                        <a:rPr lang="en-US" sz="1400" b="0" i="0" u="none" strike="noStrike" dirty="0">
                          <a:solidFill>
                            <a:srgbClr val="000000"/>
                          </a:solidFill>
                          <a:latin typeface="Calibri"/>
                        </a:rPr>
                        <a:t>                  d10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3 where d90/d10 of same layer </a:t>
                      </a:r>
                      <a:r>
                        <a:rPr lang="en-US" sz="1400" b="0" i="0" u="sng" strike="noStrike" dirty="0">
                          <a:solidFill>
                            <a:srgbClr val="000000"/>
                          </a:solidFill>
                          <a:latin typeface="Calibri"/>
                        </a:rPr>
                        <a:t>&lt; </a:t>
                      </a:r>
                      <a:r>
                        <a:rPr lang="en-US" sz="1400" b="0" i="0" u="none" strike="noStrike" dirty="0">
                          <a:solidFill>
                            <a:srgbClr val="000000"/>
                          </a:solidFill>
                          <a:latin typeface="Calibri"/>
                        </a:rPr>
                        <a:t>2    </a:t>
                      </a:r>
                      <a:r>
                        <a:rPr lang="en-US" sz="1400" b="1" i="0" u="sng" strike="noStrike" dirty="0">
                          <a:solidFill>
                            <a:srgbClr val="000000"/>
                          </a:solidFill>
                          <a:latin typeface="Calibri"/>
                        </a:rPr>
                        <a:t>or</a:t>
                      </a:r>
                      <a:r>
                        <a:rPr lang="en-US" sz="1400" b="1" i="0" u="none" strike="noStrike" dirty="0">
                          <a:solidFill>
                            <a:srgbClr val="000000"/>
                          </a:solidFill>
                          <a:latin typeface="Calibri"/>
                        </a:rPr>
                        <a:t>     </a:t>
                      </a:r>
                      <a:r>
                        <a:rPr lang="en-US" sz="1400" b="0" i="0" u="none" strike="noStrike" dirty="0">
                          <a:solidFill>
                            <a:srgbClr val="000000"/>
                          </a:solidFill>
                          <a:latin typeface="Calibri"/>
                        </a:rPr>
                        <a:t> </a:t>
                      </a:r>
                      <a:r>
                        <a:rPr lang="en-US" sz="1400" b="0" i="0" u="sng" strike="noStrike" dirty="0">
                          <a:solidFill>
                            <a:srgbClr val="000000"/>
                          </a:solidFill>
                          <a:latin typeface="Calibri"/>
                        </a:rPr>
                        <a:t>&lt;</a:t>
                      </a:r>
                      <a:r>
                        <a:rPr lang="en-US" sz="1400" b="0" i="0" u="none" strike="noStrike" dirty="0">
                          <a:solidFill>
                            <a:srgbClr val="000000"/>
                          </a:solidFill>
                          <a:latin typeface="Calibri"/>
                        </a:rPr>
                        <a:t> 4 if d90/d10 of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 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a:t>
                      </a:r>
                      <a:r>
                        <a:rPr lang="en-US" sz="1400" b="0" i="0" u="none" strike="noStrike" dirty="0">
                          <a:solidFill>
                            <a:srgbClr val="000000"/>
                          </a:solidFill>
                          <a:latin typeface="Calibri"/>
                        </a:rPr>
                        <a:t>                     d90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d90/d10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2)             </a:t>
                      </a:r>
                      <a:r>
                        <a:rPr lang="en-US" sz="1400" b="1" i="0" u="none" strike="noStrike" dirty="0">
                          <a:solidFill>
                            <a:srgbClr val="974807"/>
                          </a:solidFill>
                          <a:latin typeface="Calibri"/>
                        </a:rPr>
                        <a:t>(</a:t>
                      </a:r>
                      <a:r>
                        <a:rPr lang="en-US" sz="1400" b="1" i="0" u="sng" strike="noStrike" dirty="0">
                          <a:solidFill>
                            <a:srgbClr val="974807"/>
                          </a:solidFill>
                          <a:latin typeface="Calibri"/>
                        </a:rPr>
                        <a:t>&lt;</a:t>
                      </a:r>
                      <a:r>
                        <a:rPr lang="en-US" sz="1400" b="1" i="0" u="none" strike="noStrike" dirty="0">
                          <a:solidFill>
                            <a:srgbClr val="974807"/>
                          </a:solidFill>
                          <a:latin typeface="Calibri"/>
                        </a:rPr>
                        <a:t> 1.4, WHO)</a:t>
                      </a:r>
                      <a:endParaRPr lang="en-US"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0"/>
                  </a:ext>
                </a:extLst>
              </a:tr>
              <a:tr h="232304">
                <a:tc>
                  <a:txBody>
                    <a:bodyPr/>
                    <a:lstStyle/>
                    <a:p>
                      <a:pPr algn="ctr" fontAlgn="b"/>
                      <a:r>
                        <a:rPr lang="en-US" sz="1400" b="0" i="0" u="none" strike="noStrike" dirty="0">
                          <a:solidFill>
                            <a:srgbClr val="000000"/>
                          </a:solidFill>
                          <a:latin typeface="Calibri"/>
                        </a:rPr>
                        <a:t>Sand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1"/>
                  </a:ext>
                </a:extLst>
              </a:tr>
              <a:tr h="232304">
                <a:tc>
                  <a:txBody>
                    <a:bodyPr/>
                    <a:lstStyle/>
                    <a:p>
                      <a:pPr algn="ctr" fontAlgn="b"/>
                      <a:r>
                        <a:rPr lang="en-US" sz="1400" b="0" i="0" u="none" strike="noStrike" dirty="0">
                          <a:solidFill>
                            <a:srgbClr val="000000"/>
                          </a:solidFill>
                          <a:latin typeface="Calibri"/>
                        </a:rPr>
                        <a:t>Top Gravel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2/43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1/15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9C0006"/>
                          </a:solidFill>
                          <a:latin typeface="Calibri"/>
                        </a:rPr>
                        <a:t>4.72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9C0006"/>
                          </a:solidFill>
                          <a:latin typeface="Calibri"/>
                        </a:rPr>
                        <a:t>4.72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1.44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32304">
                <a:tc>
                  <a:txBody>
                    <a:bodyPr/>
                    <a:lstStyle/>
                    <a:p>
                      <a:pPr algn="ctr" fontAlgn="b"/>
                      <a:r>
                        <a:rPr lang="en-US" sz="1400" b="0" i="0" u="none" strike="noStrike" dirty="0">
                          <a:solidFill>
                            <a:srgbClr val="000000"/>
                          </a:solidFill>
                          <a:latin typeface="Calibri"/>
                        </a:rPr>
                        <a:t>2nd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4.7625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3/8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9C0006"/>
                          </a:solidFill>
                          <a:latin typeface="Calibri"/>
                        </a:rPr>
                        <a:t>4.04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9C0006"/>
                          </a:solidFill>
                          <a:latin typeface="Calibri"/>
                        </a:rPr>
                        <a:t>8.05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latin typeface="Calibri"/>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32304">
                <a:tc>
                  <a:txBody>
                    <a:bodyPr/>
                    <a:lstStyle/>
                    <a:p>
                      <a:pPr algn="ctr" fontAlgn="b"/>
                      <a:r>
                        <a:rPr lang="en-US" sz="1400" b="0" i="0" u="none" strike="noStrike" dirty="0">
                          <a:solidFill>
                            <a:srgbClr val="000000"/>
                          </a:solidFill>
                          <a:latin typeface="Calibri"/>
                        </a:rPr>
                        <a:t>3rd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19.05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3/8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3/4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1.99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9C0006"/>
                          </a:solidFill>
                          <a:latin typeface="Calibri"/>
                        </a:rPr>
                        <a:t>2.01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232304">
                <a:tc>
                  <a:txBody>
                    <a:bodyPr/>
                    <a:lstStyle/>
                    <a:p>
                      <a:pPr algn="ctr" fontAlgn="b"/>
                      <a:r>
                        <a:rPr lang="en-US" sz="1400" b="0" i="0" u="none" strike="noStrike" dirty="0">
                          <a:solidFill>
                            <a:srgbClr val="000000"/>
                          </a:solidFill>
                          <a:latin typeface="Calibri"/>
                        </a:rPr>
                        <a:t>4th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19.05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38.1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3/4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1  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9C0006"/>
                          </a:solidFill>
                          <a:latin typeface="Calibri"/>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2.01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9C0006"/>
                          </a:solidFill>
                          <a:latin typeface="Calibri"/>
                        </a:rPr>
                        <a:t>4.01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32304">
                <a:tc>
                  <a:txBody>
                    <a:bodyPr/>
                    <a:lstStyle/>
                    <a:p>
                      <a:pPr algn="ctr" fontAlgn="b"/>
                      <a:r>
                        <a:rPr lang="en-US" sz="1400" b="0" i="0" u="none" strike="noStrike" dirty="0">
                          <a:solidFill>
                            <a:srgbClr val="000000"/>
                          </a:solidFill>
                          <a:latin typeface="Calibri"/>
                        </a:rPr>
                        <a:t>5th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32304">
                <a:tc>
                  <a:txBody>
                    <a:bodyPr/>
                    <a:lstStyle/>
                    <a:p>
                      <a:pPr algn="ctr" fontAlgn="b"/>
                      <a:r>
                        <a:rPr lang="en-US" sz="1400" b="0" i="0" u="none" strike="noStrike" dirty="0">
                          <a:solidFill>
                            <a:srgbClr val="000000"/>
                          </a:solidFill>
                          <a:latin typeface="Calibri"/>
                        </a:rPr>
                        <a:t>Drain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7"/>
                  </a:ext>
                </a:extLst>
              </a:tr>
            </a:tbl>
          </a:graphicData>
        </a:graphic>
      </p:graphicFrame>
      <p:pic>
        <p:nvPicPr>
          <p:cNvPr id="233577" name="Picture 2">
            <a:extLst>
              <a:ext uri="{FF2B5EF4-FFF2-40B4-BE49-F238E27FC236}">
                <a16:creationId xmlns:a16="http://schemas.microsoft.com/office/drawing/2014/main" id="{9F6538DE-CBEB-C7F3-1CB2-1EF47F975C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142875"/>
            <a:ext cx="119380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EBD6DB-DBC1-0BB9-4336-F65F5AA071AE}"/>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14C33C91-9194-2BE2-EDDC-DEE457DB8A4E}"/>
              </a:ext>
            </a:extLst>
          </p:cNvPr>
          <p:cNvSpPr txBox="1"/>
          <p:nvPr/>
        </p:nvSpPr>
        <p:spPr>
          <a:xfrm>
            <a:off x="201613" y="819150"/>
            <a:ext cx="5308600" cy="3570288"/>
          </a:xfrm>
          <a:prstGeom prst="rect">
            <a:avLst/>
          </a:prstGeom>
          <a:noFill/>
        </p:spPr>
        <p:txBody>
          <a:bodyPr>
            <a:spAutoFit/>
          </a:bodyPr>
          <a:lstStyle/>
          <a:p>
            <a:pPr eaLnBrk="1" fontAlgn="auto" hangingPunct="1">
              <a:spcBef>
                <a:spcPts val="0"/>
              </a:spcBef>
              <a:spcAft>
                <a:spcPts val="0"/>
              </a:spcAft>
              <a:defRPr/>
            </a:pPr>
            <a:r>
              <a:rPr lang="en-US" sz="2000" dirty="0">
                <a:solidFill>
                  <a:srgbClr val="FFC000"/>
                </a:solidFill>
                <a:latin typeface="+mn-lt"/>
              </a:rPr>
              <a:t>Opal Creek, OR (Blue Future Filters)</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r>
              <a:rPr lang="en-US" dirty="0">
                <a:latin typeface="+mn-lt"/>
              </a:rPr>
              <a:t>Filter sand D</a:t>
            </a:r>
            <a:r>
              <a:rPr lang="en-US" baseline="-25000" dirty="0">
                <a:latin typeface="+mn-lt"/>
              </a:rPr>
              <a:t>10</a:t>
            </a:r>
            <a:r>
              <a:rPr lang="en-US" dirty="0">
                <a:latin typeface="+mn-lt"/>
              </a:rPr>
              <a:t> = 0.3 mm</a:t>
            </a:r>
          </a:p>
          <a:p>
            <a:pPr eaLnBrk="1" fontAlgn="auto" hangingPunct="1">
              <a:spcBef>
                <a:spcPts val="0"/>
              </a:spcBef>
              <a:spcAft>
                <a:spcPts val="0"/>
              </a:spcAft>
              <a:defRPr/>
            </a:pPr>
            <a:r>
              <a:rPr lang="en-US" dirty="0">
                <a:latin typeface="+mn-lt"/>
              </a:rPr>
              <a:t>2” Top Layer  3/8” x 3/16”</a:t>
            </a:r>
          </a:p>
          <a:p>
            <a:pPr eaLnBrk="1" fontAlgn="auto" hangingPunct="1">
              <a:spcBef>
                <a:spcPts val="0"/>
              </a:spcBef>
              <a:spcAft>
                <a:spcPts val="0"/>
              </a:spcAft>
              <a:defRPr/>
            </a:pPr>
            <a:r>
              <a:rPr lang="en-US" dirty="0">
                <a:latin typeface="+mn-lt"/>
              </a:rPr>
              <a:t>2” Middle Layer  1” x 7/8“  (or 1” x 1/2”)</a:t>
            </a:r>
          </a:p>
          <a:p>
            <a:pPr eaLnBrk="1" fontAlgn="auto" hangingPunct="1">
              <a:spcBef>
                <a:spcPts val="0"/>
              </a:spcBef>
              <a:spcAft>
                <a:spcPts val="0"/>
              </a:spcAft>
              <a:defRPr/>
            </a:pPr>
            <a:r>
              <a:rPr lang="en-US" dirty="0">
                <a:latin typeface="+mn-lt"/>
              </a:rPr>
              <a:t>8” Bottom Layer 1-1/2” x 3/4”</a:t>
            </a:r>
          </a:p>
          <a:p>
            <a:pPr eaLnBrk="1" fontAlgn="auto" hangingPunct="1">
              <a:spcBef>
                <a:spcPts val="0"/>
              </a:spcBef>
              <a:spcAft>
                <a:spcPts val="0"/>
              </a:spcAft>
              <a:defRPr/>
            </a:pPr>
            <a:r>
              <a:rPr lang="en-US" dirty="0">
                <a:latin typeface="+mn-lt"/>
              </a:rPr>
              <a:t>Drain orifice = ¼” slots</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marL="914400" lvl="1" indent="-457200" eaLnBrk="1" fontAlgn="auto" hangingPunct="1">
              <a:spcBef>
                <a:spcPts val="0"/>
              </a:spcBef>
              <a:spcAft>
                <a:spcPts val="0"/>
              </a:spcAft>
              <a:buFontTx/>
              <a:buAutoNum type="arabicParenR"/>
              <a:defRPr/>
            </a:pPr>
            <a:endParaRPr lang="en-US" b="1" dirty="0">
              <a:latin typeface="+mn-lt"/>
              <a:cs typeface="Arial" pitchFamily="34" charset="0"/>
            </a:endParaRPr>
          </a:p>
          <a:p>
            <a:pPr marL="457200" indent="-457200" eaLnBrk="1" fontAlgn="auto" hangingPunct="1">
              <a:spcBef>
                <a:spcPts val="0"/>
              </a:spcBef>
              <a:spcAft>
                <a:spcPts val="0"/>
              </a:spcAft>
              <a:buFont typeface="+mj-lt"/>
              <a:buAutoNum type="arabicPeriod" startAt="2"/>
              <a:defRPr/>
            </a:pPr>
            <a:endParaRPr lang="en-US" dirty="0">
              <a:latin typeface="+mn-lt"/>
            </a:endParaRPr>
          </a:p>
        </p:txBody>
      </p:sp>
      <p:graphicFrame>
        <p:nvGraphicFramePr>
          <p:cNvPr id="10" name="Table 9">
            <a:extLst>
              <a:ext uri="{FF2B5EF4-FFF2-40B4-BE49-F238E27FC236}">
                <a16:creationId xmlns:a16="http://schemas.microsoft.com/office/drawing/2014/main" id="{FAB812C0-724C-46BD-EEC9-09728A2486B8}"/>
              </a:ext>
            </a:extLst>
          </p:cNvPr>
          <p:cNvGraphicFramePr>
            <a:graphicFrameLocks noGrp="1"/>
          </p:cNvGraphicFramePr>
          <p:nvPr/>
        </p:nvGraphicFramePr>
        <p:xfrm>
          <a:off x="177800" y="3159125"/>
          <a:ext cx="8799513" cy="3484563"/>
        </p:xfrm>
        <a:graphic>
          <a:graphicData uri="http://schemas.openxmlformats.org/drawingml/2006/table">
            <a:tbl>
              <a:tblPr/>
              <a:tblGrid>
                <a:gridCol w="1366068">
                  <a:extLst>
                    <a:ext uri="{9D8B030D-6E8A-4147-A177-3AD203B41FA5}">
                      <a16:colId xmlns:a16="http://schemas.microsoft.com/office/drawing/2014/main" val="20000"/>
                    </a:ext>
                  </a:extLst>
                </a:gridCol>
                <a:gridCol w="697569">
                  <a:extLst>
                    <a:ext uri="{9D8B030D-6E8A-4147-A177-3AD203B41FA5}">
                      <a16:colId xmlns:a16="http://schemas.microsoft.com/office/drawing/2014/main" val="20001"/>
                    </a:ext>
                  </a:extLst>
                </a:gridCol>
                <a:gridCol w="770230">
                  <a:extLst>
                    <a:ext uri="{9D8B030D-6E8A-4147-A177-3AD203B41FA5}">
                      <a16:colId xmlns:a16="http://schemas.microsoft.com/office/drawing/2014/main" val="20002"/>
                    </a:ext>
                  </a:extLst>
                </a:gridCol>
                <a:gridCol w="770230">
                  <a:extLst>
                    <a:ext uri="{9D8B030D-6E8A-4147-A177-3AD203B41FA5}">
                      <a16:colId xmlns:a16="http://schemas.microsoft.com/office/drawing/2014/main" val="20003"/>
                    </a:ext>
                  </a:extLst>
                </a:gridCol>
                <a:gridCol w="770230">
                  <a:extLst>
                    <a:ext uri="{9D8B030D-6E8A-4147-A177-3AD203B41FA5}">
                      <a16:colId xmlns:a16="http://schemas.microsoft.com/office/drawing/2014/main" val="20004"/>
                    </a:ext>
                  </a:extLst>
                </a:gridCol>
                <a:gridCol w="770230">
                  <a:extLst>
                    <a:ext uri="{9D8B030D-6E8A-4147-A177-3AD203B41FA5}">
                      <a16:colId xmlns:a16="http://schemas.microsoft.com/office/drawing/2014/main" val="20005"/>
                    </a:ext>
                  </a:extLst>
                </a:gridCol>
                <a:gridCol w="730266">
                  <a:extLst>
                    <a:ext uri="{9D8B030D-6E8A-4147-A177-3AD203B41FA5}">
                      <a16:colId xmlns:a16="http://schemas.microsoft.com/office/drawing/2014/main" val="20006"/>
                    </a:ext>
                  </a:extLst>
                </a:gridCol>
                <a:gridCol w="1297037">
                  <a:extLst>
                    <a:ext uri="{9D8B030D-6E8A-4147-A177-3AD203B41FA5}">
                      <a16:colId xmlns:a16="http://schemas.microsoft.com/office/drawing/2014/main" val="20007"/>
                    </a:ext>
                  </a:extLst>
                </a:gridCol>
                <a:gridCol w="784761">
                  <a:extLst>
                    <a:ext uri="{9D8B030D-6E8A-4147-A177-3AD203B41FA5}">
                      <a16:colId xmlns:a16="http://schemas.microsoft.com/office/drawing/2014/main" val="20008"/>
                    </a:ext>
                  </a:extLst>
                </a:gridCol>
                <a:gridCol w="842893">
                  <a:extLst>
                    <a:ext uri="{9D8B030D-6E8A-4147-A177-3AD203B41FA5}">
                      <a16:colId xmlns:a16="http://schemas.microsoft.com/office/drawing/2014/main" val="20009"/>
                    </a:ext>
                  </a:extLst>
                </a:gridCol>
              </a:tblGrid>
              <a:tr h="1858435">
                <a:tc>
                  <a:txBody>
                    <a:bodyPr/>
                    <a:lstStyle/>
                    <a:p>
                      <a:pPr algn="ctr" fontAlgn="ctr"/>
                      <a:r>
                        <a:rPr lang="en-US" sz="1400" b="1" i="0" u="none" strike="noStrike" dirty="0">
                          <a:solidFill>
                            <a:srgbClr val="974807"/>
                          </a:solidFill>
                          <a:latin typeface="Calibri"/>
                        </a:rPr>
                        <a:t>Opal Creek, Oregon</a:t>
                      </a:r>
                      <a:endParaRPr lang="en-US" sz="1400" b="1" i="0" u="none" strike="noStrike" baseline="0" dirty="0">
                        <a:solidFill>
                          <a:srgbClr val="974807"/>
                        </a:solidFill>
                        <a:latin typeface="Calibri"/>
                      </a:endParaRPr>
                    </a:p>
                    <a:p>
                      <a:pPr algn="ctr" fontAlgn="ctr"/>
                      <a:r>
                        <a:rPr lang="en-US" sz="1400" b="1" i="0" u="none" strike="noStrike" dirty="0">
                          <a:solidFill>
                            <a:srgbClr val="974807"/>
                          </a:solidFill>
                          <a:latin typeface="Calibri"/>
                        </a:rPr>
                        <a:t>(Blue Future Filters)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d90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0" i="0" u="none" strike="noStrike" dirty="0">
                          <a:solidFill>
                            <a:srgbClr val="000000"/>
                          </a:solidFill>
                          <a:latin typeface="Calibri"/>
                        </a:rPr>
                        <a:t>d90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1" i="0" u="none" strike="noStrike" dirty="0">
                          <a:solidFill>
                            <a:srgbClr val="974807"/>
                          </a:solidFill>
                          <a:latin typeface="Calibri"/>
                        </a:rPr>
                        <a:t>AWWA B100-09 &amp; WHO</a:t>
                      </a:r>
                      <a:r>
                        <a:rPr lang="en-US" sz="1400" b="0" i="0" u="none" strike="noStrike" dirty="0">
                          <a:solidFill>
                            <a:srgbClr val="000000"/>
                          </a:solidFill>
                          <a:latin typeface="Calibri"/>
                        </a:rPr>
                        <a:t>    d10 &gt; 2xDrain?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d10 top gravel between 4 and 4.5 times d10 sand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WHO (Huisman &amp; Wood)</a:t>
                      </a:r>
                      <a:r>
                        <a:rPr lang="en-US" sz="1400" b="0" i="0" u="none" strike="noStrike" dirty="0">
                          <a:solidFill>
                            <a:srgbClr val="000000"/>
                          </a:solidFill>
                          <a:latin typeface="Calibri"/>
                        </a:rPr>
                        <a:t>                  d10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3 where d90/d10 of same layer </a:t>
                      </a:r>
                      <a:r>
                        <a:rPr lang="en-US" sz="1400" b="0" i="0" u="sng" strike="noStrike" dirty="0">
                          <a:solidFill>
                            <a:srgbClr val="000000"/>
                          </a:solidFill>
                          <a:latin typeface="Calibri"/>
                        </a:rPr>
                        <a:t>&lt; </a:t>
                      </a:r>
                      <a:r>
                        <a:rPr lang="en-US" sz="1400" b="0" i="0" u="none" strike="noStrike" dirty="0">
                          <a:solidFill>
                            <a:srgbClr val="000000"/>
                          </a:solidFill>
                          <a:latin typeface="Calibri"/>
                        </a:rPr>
                        <a:t>2    </a:t>
                      </a:r>
                      <a:r>
                        <a:rPr lang="en-US" sz="1400" b="1" i="0" u="sng" strike="noStrike" dirty="0">
                          <a:solidFill>
                            <a:srgbClr val="000000"/>
                          </a:solidFill>
                          <a:latin typeface="Calibri"/>
                        </a:rPr>
                        <a:t>or</a:t>
                      </a:r>
                      <a:r>
                        <a:rPr lang="en-US" sz="1400" b="1" i="0" u="none" strike="noStrike" dirty="0">
                          <a:solidFill>
                            <a:srgbClr val="000000"/>
                          </a:solidFill>
                          <a:latin typeface="Calibri"/>
                        </a:rPr>
                        <a:t>     </a:t>
                      </a:r>
                      <a:r>
                        <a:rPr lang="en-US" sz="1400" b="0" i="0" u="none" strike="noStrike" dirty="0">
                          <a:solidFill>
                            <a:srgbClr val="000000"/>
                          </a:solidFill>
                          <a:latin typeface="Calibri"/>
                        </a:rPr>
                        <a:t> </a:t>
                      </a:r>
                      <a:r>
                        <a:rPr lang="en-US" sz="1400" b="0" i="0" u="sng" strike="noStrike" dirty="0">
                          <a:solidFill>
                            <a:srgbClr val="000000"/>
                          </a:solidFill>
                          <a:latin typeface="Calibri"/>
                        </a:rPr>
                        <a:t>&lt;</a:t>
                      </a:r>
                      <a:r>
                        <a:rPr lang="en-US" sz="1400" b="0" i="0" u="none" strike="noStrike" dirty="0">
                          <a:solidFill>
                            <a:srgbClr val="000000"/>
                          </a:solidFill>
                          <a:latin typeface="Calibri"/>
                        </a:rPr>
                        <a:t> 4 if d90/d10 of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 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a:t>
                      </a:r>
                      <a:r>
                        <a:rPr lang="en-US" sz="1400" b="0" i="0" u="none" strike="noStrike" dirty="0">
                          <a:solidFill>
                            <a:srgbClr val="000000"/>
                          </a:solidFill>
                          <a:latin typeface="Calibri"/>
                        </a:rPr>
                        <a:t>                     d90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d90/d10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2)             </a:t>
                      </a:r>
                      <a:r>
                        <a:rPr lang="en-US" sz="1400" b="1" i="0" u="none" strike="noStrike" dirty="0">
                          <a:solidFill>
                            <a:srgbClr val="974807"/>
                          </a:solidFill>
                          <a:latin typeface="Calibri"/>
                        </a:rPr>
                        <a:t>(</a:t>
                      </a:r>
                      <a:r>
                        <a:rPr lang="en-US" sz="1400" b="1" i="0" u="sng" strike="noStrike" dirty="0">
                          <a:solidFill>
                            <a:srgbClr val="974807"/>
                          </a:solidFill>
                          <a:latin typeface="Calibri"/>
                        </a:rPr>
                        <a:t>&lt;</a:t>
                      </a:r>
                      <a:r>
                        <a:rPr lang="en-US" sz="1400" b="1" i="0" u="none" strike="noStrike" dirty="0">
                          <a:solidFill>
                            <a:srgbClr val="974807"/>
                          </a:solidFill>
                          <a:latin typeface="Calibri"/>
                        </a:rPr>
                        <a:t> 1.4, WHO)</a:t>
                      </a:r>
                      <a:endParaRPr lang="en-US"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0"/>
                  </a:ext>
                </a:extLst>
              </a:tr>
              <a:tr h="232304">
                <a:tc>
                  <a:txBody>
                    <a:bodyPr/>
                    <a:lstStyle/>
                    <a:p>
                      <a:pPr algn="ctr" fontAlgn="b"/>
                      <a:r>
                        <a:rPr lang="en-US" sz="1400" b="0" i="0" u="none" strike="noStrike" dirty="0">
                          <a:solidFill>
                            <a:srgbClr val="000000"/>
                          </a:solidFill>
                          <a:latin typeface="Calibri"/>
                        </a:rPr>
                        <a:t>Sand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1"/>
                  </a:ext>
                </a:extLst>
              </a:tr>
              <a:tr h="232304">
                <a:tc>
                  <a:txBody>
                    <a:bodyPr/>
                    <a:lstStyle/>
                    <a:p>
                      <a:pPr algn="ctr" fontAlgn="b"/>
                      <a:r>
                        <a:rPr lang="en-US" sz="1400" b="0" i="0" u="none" strike="noStrike" dirty="0">
                          <a:solidFill>
                            <a:srgbClr val="000000"/>
                          </a:solidFill>
                          <a:latin typeface="Calibri"/>
                        </a:rPr>
                        <a:t>Top Gravel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3.175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9.525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3/8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9C0006"/>
                          </a:solidFill>
                          <a:latin typeface="Calibri"/>
                        </a:rPr>
                        <a:t>9.071429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ctr" fontAlgn="b"/>
                      <a:r>
                        <a:rPr lang="en-US" sz="1400" b="0" i="0" u="none" strike="noStrike" dirty="0">
                          <a:solidFill>
                            <a:srgbClr val="9C0006"/>
                          </a:solidFill>
                          <a:latin typeface="Calibri"/>
                        </a:rPr>
                        <a:t>9.07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9C0006"/>
                          </a:solidFill>
                          <a:latin typeface="Calibri"/>
                        </a:rPr>
                        <a:t>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10002"/>
                  </a:ext>
                </a:extLst>
              </a:tr>
              <a:tr h="232304">
                <a:tc>
                  <a:txBody>
                    <a:bodyPr/>
                    <a:lstStyle/>
                    <a:p>
                      <a:pPr algn="ctr" fontAlgn="b"/>
                      <a:r>
                        <a:rPr lang="en-US" sz="1400" b="0" i="0" u="none" strike="noStrike" dirty="0">
                          <a:solidFill>
                            <a:srgbClr val="000000"/>
                          </a:solidFill>
                          <a:latin typeface="Calibri"/>
                        </a:rPr>
                        <a:t>2nd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22.25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25.4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7/8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9C0006"/>
                          </a:solidFill>
                          <a:latin typeface="Calibri"/>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9C0006"/>
                          </a:solidFill>
                          <a:latin typeface="Calibri"/>
                        </a:rPr>
                        <a:t>7.01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9C0006"/>
                          </a:solidFill>
                          <a:latin typeface="Calibri"/>
                        </a:rPr>
                        <a:t>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32304">
                <a:tc>
                  <a:txBody>
                    <a:bodyPr/>
                    <a:lstStyle/>
                    <a:p>
                      <a:pPr algn="ctr" fontAlgn="b"/>
                      <a:r>
                        <a:rPr lang="en-US" sz="1400" b="0" i="0" u="none" strike="noStrike" dirty="0">
                          <a:solidFill>
                            <a:srgbClr val="000000"/>
                          </a:solidFill>
                          <a:latin typeface="Calibri"/>
                        </a:rPr>
                        <a:t>3rd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19.05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38.1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3/4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1  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9C0006"/>
                          </a:solidFill>
                          <a:latin typeface="Calibri"/>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0.86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1.71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32304">
                <a:tc>
                  <a:txBody>
                    <a:bodyPr/>
                    <a:lstStyle/>
                    <a:p>
                      <a:pPr algn="ctr" fontAlgn="b"/>
                      <a:r>
                        <a:rPr lang="en-US" sz="1400" b="0" i="0" u="none" strike="noStrike" dirty="0">
                          <a:solidFill>
                            <a:srgbClr val="000000"/>
                          </a:solidFill>
                          <a:latin typeface="Calibri"/>
                        </a:rPr>
                        <a:t>4th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32304">
                <a:tc>
                  <a:txBody>
                    <a:bodyPr/>
                    <a:lstStyle/>
                    <a:p>
                      <a:pPr algn="ctr" fontAlgn="b"/>
                      <a:r>
                        <a:rPr lang="en-US" sz="1400" b="0" i="0" u="none" strike="noStrike" dirty="0">
                          <a:solidFill>
                            <a:srgbClr val="000000"/>
                          </a:solidFill>
                          <a:latin typeface="Calibri"/>
                        </a:rPr>
                        <a:t>5th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32304">
                <a:tc>
                  <a:txBody>
                    <a:bodyPr/>
                    <a:lstStyle/>
                    <a:p>
                      <a:pPr algn="ctr" fontAlgn="b"/>
                      <a:r>
                        <a:rPr lang="en-US" sz="1400" b="0" i="0" u="none" strike="noStrike" dirty="0">
                          <a:solidFill>
                            <a:srgbClr val="000000"/>
                          </a:solidFill>
                          <a:latin typeface="Calibri"/>
                        </a:rPr>
                        <a:t>Drain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6.35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7"/>
                  </a:ext>
                </a:extLst>
              </a:tr>
            </a:tbl>
          </a:graphicData>
        </a:graphic>
      </p:graphicFrame>
      <p:pic>
        <p:nvPicPr>
          <p:cNvPr id="235625" name="Picture 3">
            <a:extLst>
              <a:ext uri="{FF2B5EF4-FFF2-40B4-BE49-F238E27FC236}">
                <a16:creationId xmlns:a16="http://schemas.microsoft.com/office/drawing/2014/main" id="{A10251DF-B3E7-15F3-FB96-CDAC8941ED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5900" y="163513"/>
            <a:ext cx="3683000" cy="29019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210AAB-3FD2-2B30-3A7C-3A6B193D8429}"/>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73930E7D-D4B6-4E59-3DB9-F31595B4B028}"/>
              </a:ext>
            </a:extLst>
          </p:cNvPr>
          <p:cNvSpPr txBox="1"/>
          <p:nvPr/>
        </p:nvSpPr>
        <p:spPr>
          <a:xfrm>
            <a:off x="201613" y="819150"/>
            <a:ext cx="5308600" cy="3294063"/>
          </a:xfrm>
          <a:prstGeom prst="rect">
            <a:avLst/>
          </a:prstGeom>
          <a:noFill/>
        </p:spPr>
        <p:txBody>
          <a:bodyPr>
            <a:spAutoFit/>
          </a:bodyPr>
          <a:lstStyle/>
          <a:p>
            <a:pPr eaLnBrk="1" fontAlgn="auto" hangingPunct="1">
              <a:spcBef>
                <a:spcPts val="0"/>
              </a:spcBef>
              <a:spcAft>
                <a:spcPts val="0"/>
              </a:spcAft>
              <a:defRPr/>
            </a:pPr>
            <a:r>
              <a:rPr lang="en-US" sz="2000" dirty="0">
                <a:solidFill>
                  <a:srgbClr val="FFC000"/>
                </a:solidFill>
                <a:latin typeface="+mn-lt"/>
              </a:rPr>
              <a:t>City of Salem, OR</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r>
              <a:rPr lang="en-US" dirty="0">
                <a:latin typeface="+mn-lt"/>
              </a:rPr>
              <a:t>Filter sand D</a:t>
            </a:r>
            <a:r>
              <a:rPr lang="en-US" baseline="-25000" dirty="0">
                <a:latin typeface="+mn-lt"/>
              </a:rPr>
              <a:t>10</a:t>
            </a:r>
            <a:r>
              <a:rPr lang="en-US" dirty="0">
                <a:latin typeface="+mn-lt"/>
              </a:rPr>
              <a:t> = 0.27 – 0.33 mm</a:t>
            </a:r>
          </a:p>
          <a:p>
            <a:pPr eaLnBrk="1" fontAlgn="auto" hangingPunct="1">
              <a:spcBef>
                <a:spcPts val="0"/>
              </a:spcBef>
              <a:spcAft>
                <a:spcPts val="0"/>
              </a:spcAft>
              <a:defRPr/>
            </a:pPr>
            <a:r>
              <a:rPr lang="en-US" dirty="0">
                <a:latin typeface="+mn-lt"/>
              </a:rPr>
              <a:t>4” Top Layer  #4 x #8 sieve</a:t>
            </a:r>
          </a:p>
          <a:p>
            <a:pPr eaLnBrk="1" fontAlgn="auto" hangingPunct="1">
              <a:spcBef>
                <a:spcPts val="0"/>
              </a:spcBef>
              <a:spcAft>
                <a:spcPts val="0"/>
              </a:spcAft>
              <a:defRPr/>
            </a:pPr>
            <a:r>
              <a:rPr lang="en-US" dirty="0">
                <a:latin typeface="+mn-lt"/>
              </a:rPr>
              <a:t>4” Middle Layer  1/2” x #4 sieve (3/16”)</a:t>
            </a:r>
          </a:p>
          <a:p>
            <a:pPr eaLnBrk="1" fontAlgn="auto" hangingPunct="1">
              <a:spcBef>
                <a:spcPts val="0"/>
              </a:spcBef>
              <a:spcAft>
                <a:spcPts val="0"/>
              </a:spcAft>
              <a:defRPr/>
            </a:pPr>
            <a:r>
              <a:rPr lang="en-US" dirty="0">
                <a:latin typeface="+mn-lt"/>
              </a:rPr>
              <a:t>10” Bottom Layer 7/8” x 1/2”</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endParaRPr lang="en-US" sz="2000" dirty="0">
              <a:solidFill>
                <a:srgbClr val="FFC000"/>
              </a:solidFill>
              <a:latin typeface="+mn-lt"/>
            </a:endParaRPr>
          </a:p>
          <a:p>
            <a:pPr marL="914400" lvl="1" indent="-457200" eaLnBrk="1" fontAlgn="auto" hangingPunct="1">
              <a:spcBef>
                <a:spcPts val="0"/>
              </a:spcBef>
              <a:spcAft>
                <a:spcPts val="0"/>
              </a:spcAft>
              <a:buFontTx/>
              <a:buAutoNum type="arabicParenR"/>
              <a:defRPr/>
            </a:pPr>
            <a:endParaRPr lang="en-US" b="1" dirty="0">
              <a:latin typeface="+mn-lt"/>
              <a:cs typeface="Arial" pitchFamily="34" charset="0"/>
            </a:endParaRPr>
          </a:p>
          <a:p>
            <a:pPr marL="457200" indent="-457200" eaLnBrk="1" fontAlgn="auto" hangingPunct="1">
              <a:spcBef>
                <a:spcPts val="0"/>
              </a:spcBef>
              <a:spcAft>
                <a:spcPts val="0"/>
              </a:spcAft>
              <a:buFont typeface="+mj-lt"/>
              <a:buAutoNum type="arabicPeriod" startAt="2"/>
              <a:defRPr/>
            </a:pPr>
            <a:endParaRPr lang="en-US" dirty="0">
              <a:latin typeface="+mn-lt"/>
            </a:endParaRPr>
          </a:p>
        </p:txBody>
      </p:sp>
      <p:graphicFrame>
        <p:nvGraphicFramePr>
          <p:cNvPr id="10" name="Table 9">
            <a:extLst>
              <a:ext uri="{FF2B5EF4-FFF2-40B4-BE49-F238E27FC236}">
                <a16:creationId xmlns:a16="http://schemas.microsoft.com/office/drawing/2014/main" id="{A73D926E-0E08-598C-1B19-494B2F991827}"/>
              </a:ext>
            </a:extLst>
          </p:cNvPr>
          <p:cNvGraphicFramePr>
            <a:graphicFrameLocks noGrp="1"/>
          </p:cNvGraphicFramePr>
          <p:nvPr/>
        </p:nvGraphicFramePr>
        <p:xfrm>
          <a:off x="177800" y="3159125"/>
          <a:ext cx="8799513" cy="3484563"/>
        </p:xfrm>
        <a:graphic>
          <a:graphicData uri="http://schemas.openxmlformats.org/drawingml/2006/table">
            <a:tbl>
              <a:tblPr/>
              <a:tblGrid>
                <a:gridCol w="1366068">
                  <a:extLst>
                    <a:ext uri="{9D8B030D-6E8A-4147-A177-3AD203B41FA5}">
                      <a16:colId xmlns:a16="http://schemas.microsoft.com/office/drawing/2014/main" val="20000"/>
                    </a:ext>
                  </a:extLst>
                </a:gridCol>
                <a:gridCol w="697569">
                  <a:extLst>
                    <a:ext uri="{9D8B030D-6E8A-4147-A177-3AD203B41FA5}">
                      <a16:colId xmlns:a16="http://schemas.microsoft.com/office/drawing/2014/main" val="20001"/>
                    </a:ext>
                  </a:extLst>
                </a:gridCol>
                <a:gridCol w="770230">
                  <a:extLst>
                    <a:ext uri="{9D8B030D-6E8A-4147-A177-3AD203B41FA5}">
                      <a16:colId xmlns:a16="http://schemas.microsoft.com/office/drawing/2014/main" val="20002"/>
                    </a:ext>
                  </a:extLst>
                </a:gridCol>
                <a:gridCol w="770230">
                  <a:extLst>
                    <a:ext uri="{9D8B030D-6E8A-4147-A177-3AD203B41FA5}">
                      <a16:colId xmlns:a16="http://schemas.microsoft.com/office/drawing/2014/main" val="20003"/>
                    </a:ext>
                  </a:extLst>
                </a:gridCol>
                <a:gridCol w="770230">
                  <a:extLst>
                    <a:ext uri="{9D8B030D-6E8A-4147-A177-3AD203B41FA5}">
                      <a16:colId xmlns:a16="http://schemas.microsoft.com/office/drawing/2014/main" val="20004"/>
                    </a:ext>
                  </a:extLst>
                </a:gridCol>
                <a:gridCol w="770230">
                  <a:extLst>
                    <a:ext uri="{9D8B030D-6E8A-4147-A177-3AD203B41FA5}">
                      <a16:colId xmlns:a16="http://schemas.microsoft.com/office/drawing/2014/main" val="20005"/>
                    </a:ext>
                  </a:extLst>
                </a:gridCol>
                <a:gridCol w="730266">
                  <a:extLst>
                    <a:ext uri="{9D8B030D-6E8A-4147-A177-3AD203B41FA5}">
                      <a16:colId xmlns:a16="http://schemas.microsoft.com/office/drawing/2014/main" val="20006"/>
                    </a:ext>
                  </a:extLst>
                </a:gridCol>
                <a:gridCol w="1297037">
                  <a:extLst>
                    <a:ext uri="{9D8B030D-6E8A-4147-A177-3AD203B41FA5}">
                      <a16:colId xmlns:a16="http://schemas.microsoft.com/office/drawing/2014/main" val="20007"/>
                    </a:ext>
                  </a:extLst>
                </a:gridCol>
                <a:gridCol w="784761">
                  <a:extLst>
                    <a:ext uri="{9D8B030D-6E8A-4147-A177-3AD203B41FA5}">
                      <a16:colId xmlns:a16="http://schemas.microsoft.com/office/drawing/2014/main" val="20008"/>
                    </a:ext>
                  </a:extLst>
                </a:gridCol>
                <a:gridCol w="842893">
                  <a:extLst>
                    <a:ext uri="{9D8B030D-6E8A-4147-A177-3AD203B41FA5}">
                      <a16:colId xmlns:a16="http://schemas.microsoft.com/office/drawing/2014/main" val="20009"/>
                    </a:ext>
                  </a:extLst>
                </a:gridCol>
              </a:tblGrid>
              <a:tr h="1858435">
                <a:tc>
                  <a:txBody>
                    <a:bodyPr/>
                    <a:lstStyle/>
                    <a:p>
                      <a:pPr algn="ctr" fontAlgn="ctr"/>
                      <a:r>
                        <a:rPr lang="en-US" sz="1400" b="1" i="0" u="none" strike="noStrike" dirty="0">
                          <a:solidFill>
                            <a:srgbClr val="974807"/>
                          </a:solidFill>
                          <a:latin typeface="Calibri"/>
                        </a:rPr>
                        <a:t>City of Salem, Oregon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d90 (mm)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0" i="0" u="none" strike="noStrike" dirty="0">
                          <a:solidFill>
                            <a:srgbClr val="000000"/>
                          </a:solidFill>
                          <a:latin typeface="Calibri"/>
                        </a:rPr>
                        <a:t>d10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0" i="0" u="none" strike="noStrike" dirty="0">
                          <a:solidFill>
                            <a:srgbClr val="000000"/>
                          </a:solidFill>
                          <a:latin typeface="Calibri"/>
                        </a:rPr>
                        <a:t>d90 (in)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ctr"/>
                      <a:r>
                        <a:rPr lang="en-US" sz="1400" b="1" i="0" u="none" strike="noStrike" dirty="0">
                          <a:solidFill>
                            <a:srgbClr val="974807"/>
                          </a:solidFill>
                          <a:latin typeface="Calibri"/>
                        </a:rPr>
                        <a:t>AWWA B100-09 &amp; WHO</a:t>
                      </a:r>
                      <a:r>
                        <a:rPr lang="en-US" sz="1400" b="0" i="0" u="none" strike="noStrike" dirty="0">
                          <a:solidFill>
                            <a:srgbClr val="000000"/>
                          </a:solidFill>
                          <a:latin typeface="Calibri"/>
                        </a:rPr>
                        <a:t>    d10 &gt; 2xDrain?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d10 top gravel between 4 and 4.5 times d10 sand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WHO (Huisman &amp; Wood)</a:t>
                      </a:r>
                      <a:r>
                        <a:rPr lang="en-US" sz="1400" b="0" i="0" u="none" strike="noStrike" dirty="0">
                          <a:solidFill>
                            <a:srgbClr val="000000"/>
                          </a:solidFill>
                          <a:latin typeface="Calibri"/>
                        </a:rPr>
                        <a:t>                  d10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3 where d90/d10 of same layer </a:t>
                      </a:r>
                      <a:r>
                        <a:rPr lang="en-US" sz="1400" b="0" i="0" u="sng" strike="noStrike" dirty="0">
                          <a:solidFill>
                            <a:srgbClr val="000000"/>
                          </a:solidFill>
                          <a:latin typeface="Calibri"/>
                        </a:rPr>
                        <a:t>&lt; </a:t>
                      </a:r>
                      <a:r>
                        <a:rPr lang="en-US" sz="1400" b="0" i="0" u="none" strike="noStrike" dirty="0">
                          <a:solidFill>
                            <a:srgbClr val="000000"/>
                          </a:solidFill>
                          <a:latin typeface="Calibri"/>
                        </a:rPr>
                        <a:t>2    </a:t>
                      </a:r>
                      <a:r>
                        <a:rPr lang="en-US" sz="1400" b="1" i="0" u="sng" strike="noStrike" dirty="0">
                          <a:solidFill>
                            <a:srgbClr val="000000"/>
                          </a:solidFill>
                          <a:latin typeface="Calibri"/>
                        </a:rPr>
                        <a:t>or</a:t>
                      </a:r>
                      <a:r>
                        <a:rPr lang="en-US" sz="1400" b="1" i="0" u="none" strike="noStrike" dirty="0">
                          <a:solidFill>
                            <a:srgbClr val="000000"/>
                          </a:solidFill>
                          <a:latin typeface="Calibri"/>
                        </a:rPr>
                        <a:t>     </a:t>
                      </a:r>
                      <a:r>
                        <a:rPr lang="en-US" sz="1400" b="0" i="0" u="none" strike="noStrike" dirty="0">
                          <a:solidFill>
                            <a:srgbClr val="000000"/>
                          </a:solidFill>
                          <a:latin typeface="Calibri"/>
                        </a:rPr>
                        <a:t> </a:t>
                      </a:r>
                      <a:r>
                        <a:rPr lang="en-US" sz="1400" b="0" i="0" u="sng" strike="noStrike" dirty="0">
                          <a:solidFill>
                            <a:srgbClr val="000000"/>
                          </a:solidFill>
                          <a:latin typeface="Calibri"/>
                        </a:rPr>
                        <a:t>&lt;</a:t>
                      </a:r>
                      <a:r>
                        <a:rPr lang="en-US" sz="1400" b="0" i="0" u="none" strike="noStrike" dirty="0">
                          <a:solidFill>
                            <a:srgbClr val="000000"/>
                          </a:solidFill>
                          <a:latin typeface="Calibri"/>
                        </a:rPr>
                        <a:t> 4 if d90/d10 of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 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a:t>
                      </a:r>
                      <a:r>
                        <a:rPr lang="en-US" sz="1400" b="0" i="0" u="none" strike="noStrike" dirty="0">
                          <a:solidFill>
                            <a:srgbClr val="000000"/>
                          </a:solidFill>
                          <a:latin typeface="Calibri"/>
                        </a:rPr>
                        <a:t>                     d90 lower/d10 upper (</a:t>
                      </a:r>
                      <a:r>
                        <a:rPr lang="en-US" sz="1400" b="0" i="0" u="sng" strike="noStrike" dirty="0">
                          <a:solidFill>
                            <a:srgbClr val="000000"/>
                          </a:solidFill>
                          <a:latin typeface="Calibri"/>
                        </a:rPr>
                        <a:t>&lt;</a:t>
                      </a:r>
                      <a:r>
                        <a:rPr lang="en-US" sz="1400" b="0" i="0" u="none" strike="noStrike" dirty="0">
                          <a:solidFill>
                            <a:srgbClr val="000000"/>
                          </a:solidFill>
                          <a:latin typeface="Calibri"/>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n-US" sz="1400" b="1" i="0" u="none" strike="noStrike" dirty="0">
                          <a:solidFill>
                            <a:srgbClr val="974807"/>
                          </a:solidFill>
                          <a:latin typeface="Calibri"/>
                        </a:rPr>
                        <a:t>AWWA B100-09  </a:t>
                      </a:r>
                      <a:r>
                        <a:rPr lang="en-US" sz="1400" b="0" i="0" u="none" strike="noStrike" dirty="0">
                          <a:solidFill>
                            <a:srgbClr val="000000"/>
                          </a:solidFill>
                          <a:latin typeface="Calibri"/>
                        </a:rPr>
                        <a:t>    d90/d10 same layer (</a:t>
                      </a:r>
                      <a:r>
                        <a:rPr lang="en-US" sz="1400" b="0" i="0" u="sng" strike="noStrike" dirty="0">
                          <a:solidFill>
                            <a:srgbClr val="000000"/>
                          </a:solidFill>
                          <a:latin typeface="Calibri"/>
                        </a:rPr>
                        <a:t>&lt;</a:t>
                      </a:r>
                      <a:r>
                        <a:rPr lang="en-US" sz="1400" b="0" i="0" u="none" strike="noStrike" dirty="0">
                          <a:solidFill>
                            <a:srgbClr val="000000"/>
                          </a:solidFill>
                          <a:latin typeface="Calibri"/>
                        </a:rPr>
                        <a:t>2)             </a:t>
                      </a:r>
                      <a:r>
                        <a:rPr lang="en-US" sz="1400" b="1" i="0" u="none" strike="noStrike" dirty="0">
                          <a:solidFill>
                            <a:srgbClr val="974807"/>
                          </a:solidFill>
                          <a:latin typeface="Calibri"/>
                        </a:rPr>
                        <a:t>(</a:t>
                      </a:r>
                      <a:r>
                        <a:rPr lang="en-US" sz="1400" b="1" i="0" u="sng" strike="noStrike" dirty="0">
                          <a:solidFill>
                            <a:srgbClr val="974807"/>
                          </a:solidFill>
                          <a:latin typeface="Calibri"/>
                        </a:rPr>
                        <a:t>&lt;</a:t>
                      </a:r>
                      <a:r>
                        <a:rPr lang="en-US" sz="1400" b="1" i="0" u="none" strike="noStrike" dirty="0">
                          <a:solidFill>
                            <a:srgbClr val="974807"/>
                          </a:solidFill>
                          <a:latin typeface="Calibri"/>
                        </a:rPr>
                        <a:t> 1.4, WHO)</a:t>
                      </a:r>
                      <a:endParaRPr lang="en-US" sz="1400" b="0"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0"/>
                  </a:ext>
                </a:extLst>
              </a:tr>
              <a:tr h="232304">
                <a:tc>
                  <a:txBody>
                    <a:bodyPr/>
                    <a:lstStyle/>
                    <a:p>
                      <a:pPr algn="ctr" fontAlgn="b"/>
                      <a:r>
                        <a:rPr lang="en-US" sz="1400" b="0" i="0" u="none" strike="noStrike" dirty="0">
                          <a:solidFill>
                            <a:srgbClr val="000000"/>
                          </a:solidFill>
                          <a:latin typeface="Calibri"/>
                        </a:rPr>
                        <a:t>Sand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1"/>
                  </a:ext>
                </a:extLst>
              </a:tr>
              <a:tr h="232304">
                <a:tc>
                  <a:txBody>
                    <a:bodyPr/>
                    <a:lstStyle/>
                    <a:p>
                      <a:pPr algn="ctr" fontAlgn="b"/>
                      <a:r>
                        <a:rPr lang="en-US" sz="1400" b="0" i="0" u="none" strike="noStrike" dirty="0">
                          <a:solidFill>
                            <a:srgbClr val="000000"/>
                          </a:solidFill>
                          <a:latin typeface="Calibri"/>
                        </a:rPr>
                        <a:t>Top Gravel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2.36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4.75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4/43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9C0006"/>
                          </a:solidFill>
                          <a:latin typeface="Calibri"/>
                        </a:rPr>
                        <a:t>8.740741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ctr" fontAlgn="b"/>
                      <a:r>
                        <a:rPr lang="en-US" sz="1400" b="0" i="0" u="none" strike="noStrike" dirty="0">
                          <a:solidFill>
                            <a:srgbClr val="9C0006"/>
                          </a:solidFill>
                          <a:latin typeface="Calibri"/>
                        </a:rPr>
                        <a:t>8.74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9C0006"/>
                          </a:solidFill>
                          <a:latin typeface="Calibri"/>
                        </a:rPr>
                        <a:t>2.01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10002"/>
                  </a:ext>
                </a:extLst>
              </a:tr>
              <a:tr h="232304">
                <a:tc>
                  <a:txBody>
                    <a:bodyPr/>
                    <a:lstStyle/>
                    <a:p>
                      <a:pPr algn="ctr" fontAlgn="b"/>
                      <a:r>
                        <a:rPr lang="en-US" sz="1400" b="0" i="0" u="none" strike="noStrike" dirty="0">
                          <a:solidFill>
                            <a:srgbClr val="000000"/>
                          </a:solidFill>
                          <a:latin typeface="Calibri"/>
                        </a:rPr>
                        <a:t>2nd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4.75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2.01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9C0006"/>
                          </a:solidFill>
                          <a:latin typeface="Calibri"/>
                        </a:rPr>
                        <a:t>5.38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9C0006"/>
                          </a:solidFill>
                          <a:latin typeface="Calibri"/>
                        </a:rPr>
                        <a:t>2.67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232304">
                <a:tc>
                  <a:txBody>
                    <a:bodyPr/>
                    <a:lstStyle/>
                    <a:p>
                      <a:pPr algn="ctr" fontAlgn="b"/>
                      <a:r>
                        <a:rPr lang="en-US" sz="1400" b="0" i="0" u="none" strike="noStrike" dirty="0">
                          <a:solidFill>
                            <a:srgbClr val="000000"/>
                          </a:solidFill>
                          <a:latin typeface="Calibri"/>
                        </a:rPr>
                        <a:t>3rd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12.7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22.25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7/8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9C0006"/>
                          </a:solidFill>
                          <a:latin typeface="Calibri"/>
                        </a:rPr>
                        <a:t>Yes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2.67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kumimoji="0" lang="en-US" sz="1400" b="0" i="0" u="none" strike="noStrike" kern="1200" dirty="0">
                          <a:solidFill>
                            <a:srgbClr val="9C0006"/>
                          </a:solidFill>
                          <a:latin typeface="Calibri"/>
                          <a:ea typeface="+mn-ea"/>
                          <a:cs typeface="+mn-cs"/>
                        </a:rPr>
                        <a:t>4.68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fontAlgn="b"/>
                      <a:r>
                        <a:rPr lang="en-US" sz="1400" b="0" i="0" u="none" strike="noStrike" dirty="0">
                          <a:solidFill>
                            <a:srgbClr val="000000"/>
                          </a:solidFill>
                          <a:latin typeface="Calibri"/>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4"/>
                  </a:ext>
                </a:extLst>
              </a:tr>
              <a:tr h="232304">
                <a:tc>
                  <a:txBody>
                    <a:bodyPr/>
                    <a:lstStyle/>
                    <a:p>
                      <a:pPr algn="ctr" fontAlgn="b"/>
                      <a:r>
                        <a:rPr lang="en-US" sz="1400" b="0" i="0" u="none" strike="noStrike" dirty="0">
                          <a:solidFill>
                            <a:srgbClr val="000000"/>
                          </a:solidFill>
                          <a:latin typeface="Calibri"/>
                        </a:rPr>
                        <a:t>4th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5"/>
                  </a:ext>
                </a:extLst>
              </a:tr>
              <a:tr h="232304">
                <a:tc>
                  <a:txBody>
                    <a:bodyPr/>
                    <a:lstStyle/>
                    <a:p>
                      <a:pPr algn="ctr" fontAlgn="b"/>
                      <a:r>
                        <a:rPr lang="en-US" sz="1400" b="0" i="0" u="none" strike="noStrike" dirty="0">
                          <a:solidFill>
                            <a:srgbClr val="000000"/>
                          </a:solidFill>
                          <a:latin typeface="Calibri"/>
                        </a:rPr>
                        <a:t>5th Gravel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tc>
                  <a:txBody>
                    <a:bodyPr/>
                    <a:lstStyle/>
                    <a:p>
                      <a:pPr algn="ctr" fontAlgn="b"/>
                      <a:r>
                        <a:rPr lang="en-US" sz="1400" b="0" i="0" u="none" strike="noStrike" dirty="0">
                          <a:solidFill>
                            <a:srgbClr val="000000"/>
                          </a:solidFill>
                          <a:latin typeface="Calibri"/>
                        </a:rPr>
                        <a:t>#DIV/0!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r h="232304">
                <a:tc>
                  <a:txBody>
                    <a:bodyPr/>
                    <a:lstStyle/>
                    <a:p>
                      <a:pPr algn="ctr" fontAlgn="b"/>
                      <a:r>
                        <a:rPr lang="en-US" sz="1400" b="0" i="0" u="none" strike="noStrike" dirty="0">
                          <a:solidFill>
                            <a:srgbClr val="000000"/>
                          </a:solidFill>
                          <a:latin typeface="Calibri"/>
                        </a:rPr>
                        <a:t>Drain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 17/72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a:txBody>
                    <a:bodyPr/>
                    <a:lstStyle/>
                    <a:p>
                      <a:pPr algn="ctr" fontAlgn="b"/>
                      <a:r>
                        <a:rPr lang="en-US" sz="1400" b="0" i="0" u="none" strike="noStrike" dirty="0">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tc>
                  <a:txBody>
                    <a:bodyPr/>
                    <a:lstStyle/>
                    <a:p>
                      <a:pPr algn="ctr" fontAlgn="b"/>
                      <a:r>
                        <a:rPr lang="en-US" sz="1400" b="0" i="0" u="none" strike="noStrike" dirty="0">
                          <a:solidFill>
                            <a:srgbClr val="000000"/>
                          </a:solidFill>
                          <a:latin typeface="Calibri"/>
                        </a:rPr>
                        <a:t>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04040"/>
                    </a:solidFill>
                  </a:tcPr>
                </a:tc>
                <a:extLst>
                  <a:ext uri="{0D108BD9-81ED-4DB2-BD59-A6C34878D82A}">
                    <a16:rowId xmlns:a16="http://schemas.microsoft.com/office/drawing/2014/main" val="10007"/>
                  </a:ext>
                </a:extLst>
              </a:tr>
            </a:tbl>
          </a:graphicData>
        </a:graphic>
      </p:graphicFrame>
      <p:pic>
        <p:nvPicPr>
          <p:cNvPr id="237673" name="Picture 11">
            <a:extLst>
              <a:ext uri="{FF2B5EF4-FFF2-40B4-BE49-F238E27FC236}">
                <a16:creationId xmlns:a16="http://schemas.microsoft.com/office/drawing/2014/main" id="{B2611872-5C87-0B95-DECB-9F1C26D58F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75" y="1608138"/>
            <a:ext cx="4595813" cy="1416050"/>
          </a:xfrm>
          <a:prstGeom prst="rect">
            <a:avLst/>
          </a:prstGeom>
          <a:noFill/>
          <a:ln w="1">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37674" name="Picture 2">
            <a:extLst>
              <a:ext uri="{FF2B5EF4-FFF2-40B4-BE49-F238E27FC236}">
                <a16:creationId xmlns:a16="http://schemas.microsoft.com/office/drawing/2014/main" id="{687D6184-B286-767C-D4F7-2B92C9D732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7713" y="134938"/>
            <a:ext cx="1831975" cy="137001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3785FC-8D3B-63E6-9A8F-B0C055BC6052}"/>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4B34FAE5-581A-6B76-192D-CE90A9114CFE}"/>
              </a:ext>
            </a:extLst>
          </p:cNvPr>
          <p:cNvSpPr txBox="1"/>
          <p:nvPr/>
        </p:nvSpPr>
        <p:spPr>
          <a:xfrm>
            <a:off x="201613" y="808038"/>
            <a:ext cx="5308600" cy="3784600"/>
          </a:xfrm>
          <a:prstGeom prst="rect">
            <a:avLst/>
          </a:prstGeom>
          <a:noFill/>
        </p:spPr>
        <p:txBody>
          <a:bodyPr>
            <a:spAutoFit/>
          </a:bodyPr>
          <a:lstStyle/>
          <a:p>
            <a:pPr eaLnBrk="1" fontAlgn="auto" hangingPunct="1">
              <a:spcBef>
                <a:spcPts val="0"/>
              </a:spcBef>
              <a:spcAft>
                <a:spcPts val="0"/>
              </a:spcAft>
              <a:defRPr/>
            </a:pPr>
            <a:r>
              <a:rPr lang="en-US" sz="2000" dirty="0">
                <a:solidFill>
                  <a:srgbClr val="FFC000"/>
                </a:solidFill>
                <a:latin typeface="+mn-lt"/>
              </a:rPr>
              <a:t>More layers of support gravel is often needed, </a:t>
            </a:r>
          </a:p>
          <a:p>
            <a:pPr eaLnBrk="1" fontAlgn="auto" hangingPunct="1">
              <a:spcBef>
                <a:spcPts val="0"/>
              </a:spcBef>
              <a:spcAft>
                <a:spcPts val="0"/>
              </a:spcAft>
              <a:defRPr/>
            </a:pPr>
            <a:r>
              <a:rPr lang="en-US" sz="2000" dirty="0">
                <a:solidFill>
                  <a:srgbClr val="FFC000"/>
                </a:solidFill>
                <a:latin typeface="+mn-lt"/>
              </a:rPr>
              <a:t>due to product cost and availability.</a:t>
            </a:r>
          </a:p>
          <a:p>
            <a:pPr eaLnBrk="1" fontAlgn="auto" hangingPunct="1">
              <a:spcBef>
                <a:spcPts val="0"/>
              </a:spcBef>
              <a:spcAft>
                <a:spcPts val="0"/>
              </a:spcAft>
              <a:defRPr/>
            </a:pPr>
            <a:endParaRPr lang="en-US" sz="2000" dirty="0">
              <a:solidFill>
                <a:srgbClr val="FFC000"/>
              </a:solidFill>
              <a:latin typeface="+mn-lt"/>
            </a:endParaRPr>
          </a:p>
          <a:p>
            <a:pPr marL="342900" indent="-342900" eaLnBrk="1" fontAlgn="auto" hangingPunct="1">
              <a:spcBef>
                <a:spcPts val="0"/>
              </a:spcBef>
              <a:spcAft>
                <a:spcPts val="0"/>
              </a:spcAft>
              <a:defRPr/>
            </a:pPr>
            <a:r>
              <a:rPr lang="en-US" dirty="0">
                <a:latin typeface="+mn-lt"/>
              </a:rPr>
              <a:t>For material size and layer depth, follow the latest:</a:t>
            </a:r>
          </a:p>
          <a:p>
            <a:pPr marL="342900" indent="-342900" eaLnBrk="1" fontAlgn="auto" hangingPunct="1">
              <a:spcBef>
                <a:spcPts val="0"/>
              </a:spcBef>
              <a:spcAft>
                <a:spcPts val="0"/>
              </a:spcAft>
              <a:defRPr/>
            </a:pPr>
            <a:endParaRPr lang="en-US" dirty="0">
              <a:latin typeface="+mn-lt"/>
            </a:endParaRPr>
          </a:p>
          <a:p>
            <a:pPr marL="914400" lvl="1" indent="-457200" eaLnBrk="1" fontAlgn="auto" hangingPunct="1">
              <a:spcBef>
                <a:spcPts val="0"/>
              </a:spcBef>
              <a:spcAft>
                <a:spcPts val="0"/>
              </a:spcAft>
              <a:buFont typeface="+mj-lt"/>
              <a:buAutoNum type="arabicPeriod"/>
              <a:defRPr/>
            </a:pPr>
            <a:r>
              <a:rPr lang="en-US" dirty="0">
                <a:latin typeface="+mn-lt"/>
              </a:rPr>
              <a:t>Guidelines in Appendix D of ANSI/AWWA B100 Standard; or </a:t>
            </a:r>
          </a:p>
          <a:p>
            <a:pPr marL="914400" lvl="1" indent="-457200" eaLnBrk="1" fontAlgn="auto" hangingPunct="1">
              <a:spcBef>
                <a:spcPts val="0"/>
              </a:spcBef>
              <a:spcAft>
                <a:spcPts val="0"/>
              </a:spcAft>
              <a:buFont typeface="+mj-lt"/>
              <a:buAutoNum type="arabicPeriod"/>
              <a:defRPr/>
            </a:pPr>
            <a:endParaRPr lang="en-US" dirty="0">
              <a:latin typeface="+mn-lt"/>
            </a:endParaRPr>
          </a:p>
          <a:p>
            <a:pPr marL="914400" lvl="1" indent="-457200" eaLnBrk="1" fontAlgn="auto" hangingPunct="1">
              <a:spcBef>
                <a:spcPts val="0"/>
              </a:spcBef>
              <a:spcAft>
                <a:spcPts val="0"/>
              </a:spcAft>
              <a:buFont typeface="+mj-lt"/>
              <a:buAutoNum type="arabicPeriod"/>
              <a:defRPr/>
            </a:pPr>
            <a:r>
              <a:rPr lang="en-US" dirty="0">
                <a:latin typeface="+mn-lt"/>
              </a:rPr>
              <a:t>Ten States Standards                                           for slow sand filter                                  construction</a:t>
            </a:r>
          </a:p>
          <a:p>
            <a:pPr marL="914400" lvl="1" indent="-457200" eaLnBrk="1" fontAlgn="auto" hangingPunct="1">
              <a:spcBef>
                <a:spcPts val="0"/>
              </a:spcBef>
              <a:spcAft>
                <a:spcPts val="0"/>
              </a:spcAft>
              <a:buFontTx/>
              <a:buAutoNum type="arabicParenR"/>
              <a:defRPr/>
            </a:pPr>
            <a:endParaRPr lang="en-US" b="1" dirty="0">
              <a:latin typeface="+mn-lt"/>
              <a:cs typeface="Arial" pitchFamily="34" charset="0"/>
            </a:endParaRPr>
          </a:p>
          <a:p>
            <a:pPr marL="457200" indent="-457200" eaLnBrk="1" fontAlgn="auto" hangingPunct="1">
              <a:spcBef>
                <a:spcPts val="0"/>
              </a:spcBef>
              <a:spcAft>
                <a:spcPts val="0"/>
              </a:spcAft>
              <a:buFont typeface="+mj-lt"/>
              <a:buAutoNum type="arabicPeriod" startAt="2"/>
              <a:defRPr/>
            </a:pPr>
            <a:endParaRPr lang="en-US" dirty="0">
              <a:latin typeface="+mn-lt"/>
            </a:endParaRPr>
          </a:p>
        </p:txBody>
      </p:sp>
      <p:pic>
        <p:nvPicPr>
          <p:cNvPr id="239620" name="Picture 2">
            <a:extLst>
              <a:ext uri="{FF2B5EF4-FFF2-40B4-BE49-F238E27FC236}">
                <a16:creationId xmlns:a16="http://schemas.microsoft.com/office/drawing/2014/main" id="{2C0D0826-8D68-953C-5DCA-C36E970ED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8688" y="2054225"/>
            <a:ext cx="2981325" cy="45894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39621" name="Picture 2">
            <a:extLst>
              <a:ext uri="{FF2B5EF4-FFF2-40B4-BE49-F238E27FC236}">
                <a16:creationId xmlns:a16="http://schemas.microsoft.com/office/drawing/2014/main" id="{D237E600-6CD5-CA58-C2FB-DD2275E7AA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4863" y="2944813"/>
            <a:ext cx="2520950" cy="329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D530E4-D9E2-24B3-9674-9A01853C5ABD}"/>
              </a:ext>
            </a:extLst>
          </p:cNvPr>
          <p:cNvSpPr txBox="1"/>
          <p:nvPr/>
        </p:nvSpPr>
        <p:spPr>
          <a:xfrm>
            <a:off x="234855" y="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Media</a:t>
            </a:r>
          </a:p>
        </p:txBody>
      </p:sp>
      <p:sp>
        <p:nvSpPr>
          <p:cNvPr id="6" name="TextBox 5">
            <a:extLst>
              <a:ext uri="{FF2B5EF4-FFF2-40B4-BE49-F238E27FC236}">
                <a16:creationId xmlns:a16="http://schemas.microsoft.com/office/drawing/2014/main" id="{4AE087B8-CEA9-8F96-0CF4-F5683D1B020F}"/>
              </a:ext>
            </a:extLst>
          </p:cNvPr>
          <p:cNvSpPr txBox="1"/>
          <p:nvPr/>
        </p:nvSpPr>
        <p:spPr>
          <a:xfrm>
            <a:off x="166688" y="760413"/>
            <a:ext cx="6210300" cy="5386387"/>
          </a:xfrm>
          <a:prstGeom prst="rect">
            <a:avLst/>
          </a:prstGeom>
          <a:noFill/>
        </p:spPr>
        <p:txBody>
          <a:bodyPr>
            <a:spAutoFit/>
          </a:bodyPr>
          <a:lstStyle/>
          <a:p>
            <a:pPr eaLnBrk="1" fontAlgn="auto" hangingPunct="1">
              <a:spcBef>
                <a:spcPts val="0"/>
              </a:spcBef>
              <a:spcAft>
                <a:spcPts val="0"/>
              </a:spcAft>
              <a:defRPr/>
            </a:pPr>
            <a:r>
              <a:rPr lang="en-US" sz="2000" dirty="0">
                <a:solidFill>
                  <a:srgbClr val="FFC000"/>
                </a:solidFill>
                <a:latin typeface="+mn-lt"/>
              </a:rPr>
              <a:t>Support Media Installation</a:t>
            </a:r>
          </a:p>
          <a:p>
            <a:pPr eaLnBrk="1" fontAlgn="auto" hangingPunct="1">
              <a:spcBef>
                <a:spcPts val="0"/>
              </a:spcBef>
              <a:spcAft>
                <a:spcPts val="0"/>
              </a:spcAft>
              <a:defRPr/>
            </a:pPr>
            <a:endParaRPr lang="en-US" dirty="0">
              <a:solidFill>
                <a:srgbClr val="FFC000"/>
              </a:solidFill>
              <a:latin typeface="+mn-lt"/>
            </a:endParaRPr>
          </a:p>
          <a:p>
            <a:pPr marL="914400" lvl="1" indent="-457200" eaLnBrk="1" fontAlgn="auto" hangingPunct="1">
              <a:spcBef>
                <a:spcPts val="0"/>
              </a:spcBef>
              <a:spcAft>
                <a:spcPts val="0"/>
              </a:spcAft>
              <a:buFontTx/>
              <a:buAutoNum type="arabicParenR"/>
              <a:defRPr/>
            </a:pPr>
            <a:endParaRPr lang="en-US" b="1" dirty="0">
              <a:latin typeface="+mn-lt"/>
              <a:cs typeface="Arial" pitchFamily="34" charset="0"/>
            </a:endParaRPr>
          </a:p>
          <a:p>
            <a:pPr marL="457200" indent="-457200" eaLnBrk="1" fontAlgn="auto" hangingPunct="1">
              <a:spcBef>
                <a:spcPts val="0"/>
              </a:spcBef>
              <a:spcAft>
                <a:spcPts val="0"/>
              </a:spcAft>
              <a:buFont typeface="+mj-lt"/>
              <a:buAutoNum type="arabicPeriod"/>
              <a:defRPr/>
            </a:pPr>
            <a:r>
              <a:rPr lang="en-US" dirty="0">
                <a:solidFill>
                  <a:srgbClr val="FFC000"/>
                </a:solidFill>
                <a:latin typeface="+mn-lt"/>
                <a:cs typeface="Arial" pitchFamily="34" charset="0"/>
              </a:rPr>
              <a:t>For material washing/handling/delivery/installation recommendations, follow the ANSI/AWWA B100 Standard</a:t>
            </a:r>
          </a:p>
          <a:p>
            <a:pPr marL="457200" indent="-457200" eaLnBrk="1" fontAlgn="auto" hangingPunct="1">
              <a:spcBef>
                <a:spcPts val="0"/>
              </a:spcBef>
              <a:spcAft>
                <a:spcPts val="0"/>
              </a:spcAft>
              <a:defRPr/>
            </a:pPr>
            <a:endParaRPr lang="en-US" dirty="0">
              <a:latin typeface="+mn-lt"/>
              <a:cs typeface="Arial" pitchFamily="34" charset="0"/>
            </a:endParaRPr>
          </a:p>
          <a:p>
            <a:pPr marL="457200" indent="-457200" eaLnBrk="1" fontAlgn="auto" hangingPunct="1">
              <a:spcBef>
                <a:spcPts val="0"/>
              </a:spcBef>
              <a:spcAft>
                <a:spcPts val="0"/>
              </a:spcAft>
              <a:buFont typeface="+mj-lt"/>
              <a:buAutoNum type="arabicPeriod" startAt="3"/>
              <a:defRPr/>
            </a:pPr>
            <a:r>
              <a:rPr lang="en-US" dirty="0">
                <a:latin typeface="+mn-lt"/>
                <a:cs typeface="Arial" pitchFamily="34" charset="0"/>
              </a:rPr>
              <a:t>Desired layer elevations should be marked on filter wall and each layer added and screeded level and even with the mark.</a:t>
            </a:r>
          </a:p>
          <a:p>
            <a:pPr marL="457200" indent="-457200" eaLnBrk="1" fontAlgn="auto" hangingPunct="1">
              <a:spcBef>
                <a:spcPts val="0"/>
              </a:spcBef>
              <a:spcAft>
                <a:spcPts val="0"/>
              </a:spcAft>
              <a:buFont typeface="+mj-lt"/>
              <a:buAutoNum type="arabicPeriod" startAt="3"/>
              <a:defRPr/>
            </a:pPr>
            <a:endParaRPr lang="en-US" dirty="0">
              <a:latin typeface="+mn-lt"/>
              <a:cs typeface="Arial" pitchFamily="34" charset="0"/>
            </a:endParaRPr>
          </a:p>
          <a:p>
            <a:pPr marL="457200" indent="-457200" eaLnBrk="1" fontAlgn="auto" hangingPunct="1">
              <a:spcBef>
                <a:spcPts val="0"/>
              </a:spcBef>
              <a:spcAft>
                <a:spcPts val="0"/>
              </a:spcAft>
              <a:buFont typeface="+mj-lt"/>
              <a:buAutoNum type="arabicPeriod" startAt="3"/>
              <a:defRPr/>
            </a:pPr>
            <a:r>
              <a:rPr lang="en-US" dirty="0">
                <a:latin typeface="+mn-lt"/>
                <a:cs typeface="Arial" pitchFamily="34" charset="0"/>
              </a:rPr>
              <a:t>The elevation of the top surface of each layer shall be checked using water that is introduced into the filter as a guide with the media within </a:t>
            </a:r>
            <a:r>
              <a:rPr lang="en-US" u="sng" dirty="0">
                <a:latin typeface="+mn-lt"/>
                <a:cs typeface="Arial" pitchFamily="34" charset="0"/>
              </a:rPr>
              <a:t>+</a:t>
            </a:r>
            <a:r>
              <a:rPr lang="en-US" dirty="0">
                <a:latin typeface="+mn-lt"/>
                <a:cs typeface="Arial" pitchFamily="34" charset="0"/>
              </a:rPr>
              <a:t> 0.5 inch of the desired level and the areas above and below the desired level within 10% of each other.</a:t>
            </a:r>
          </a:p>
          <a:p>
            <a:pPr marL="457200" indent="-457200" eaLnBrk="1" fontAlgn="auto" hangingPunct="1">
              <a:spcBef>
                <a:spcPts val="0"/>
              </a:spcBef>
              <a:spcAft>
                <a:spcPts val="0"/>
              </a:spcAft>
              <a:buFont typeface="+mj-lt"/>
              <a:buAutoNum type="arabicPeriod" startAt="3"/>
              <a:defRPr/>
            </a:pPr>
            <a:endParaRPr lang="en-US" dirty="0">
              <a:latin typeface="+mn-lt"/>
              <a:cs typeface="Arial" pitchFamily="34" charset="0"/>
            </a:endParaRPr>
          </a:p>
          <a:p>
            <a:pPr marL="457200" indent="-457200" eaLnBrk="1" fontAlgn="auto" hangingPunct="1">
              <a:spcBef>
                <a:spcPts val="0"/>
              </a:spcBef>
              <a:spcAft>
                <a:spcPts val="0"/>
              </a:spcAft>
              <a:buFont typeface="+mj-lt"/>
              <a:buAutoNum type="arabicPeriod" startAt="3"/>
              <a:defRPr/>
            </a:pPr>
            <a:r>
              <a:rPr lang="en-US" dirty="0">
                <a:solidFill>
                  <a:srgbClr val="FFC000"/>
                </a:solidFill>
                <a:latin typeface="+mn-lt"/>
                <a:cs typeface="Arial" pitchFamily="34" charset="0"/>
              </a:rPr>
              <a:t>Support gravel should washed prior to placement of filter sand (see AWWA B100 Standard).</a:t>
            </a:r>
            <a:endParaRPr lang="en-US" dirty="0">
              <a:solidFill>
                <a:srgbClr val="FFC000"/>
              </a:solidFill>
              <a:latin typeface="+mn-lt"/>
            </a:endParaRPr>
          </a:p>
          <a:p>
            <a:pPr marL="457200" indent="-457200" eaLnBrk="1" fontAlgn="auto" hangingPunct="1">
              <a:spcBef>
                <a:spcPts val="0"/>
              </a:spcBef>
              <a:spcAft>
                <a:spcPts val="0"/>
              </a:spcAft>
              <a:buFont typeface="+mj-lt"/>
              <a:buAutoNum type="arabicPeriod" startAt="2"/>
              <a:defRPr/>
            </a:pPr>
            <a:endParaRPr lang="en-US" dirty="0">
              <a:latin typeface="+mn-lt"/>
            </a:endParaRPr>
          </a:p>
        </p:txBody>
      </p:sp>
      <p:pic>
        <p:nvPicPr>
          <p:cNvPr id="241668" name="Picture 2">
            <a:extLst>
              <a:ext uri="{FF2B5EF4-FFF2-40B4-BE49-F238E27FC236}">
                <a16:creationId xmlns:a16="http://schemas.microsoft.com/office/drawing/2014/main" id="{22689DBE-3D96-55EE-249E-71E4D0D7C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1722438"/>
            <a:ext cx="2259012" cy="34782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4DA806-3C46-2BDD-97FF-3A5B79C8AA75}"/>
              </a:ext>
            </a:extLst>
          </p:cNvPr>
          <p:cNvSpPr txBox="1"/>
          <p:nvPr/>
        </p:nvSpPr>
        <p:spPr>
          <a:xfrm>
            <a:off x="176893" y="14488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Fabric?</a:t>
            </a:r>
          </a:p>
        </p:txBody>
      </p:sp>
      <p:sp>
        <p:nvSpPr>
          <p:cNvPr id="243715" name="TextBox 5">
            <a:extLst>
              <a:ext uri="{FF2B5EF4-FFF2-40B4-BE49-F238E27FC236}">
                <a16:creationId xmlns:a16="http://schemas.microsoft.com/office/drawing/2014/main" id="{94B35F67-AE7A-3D61-C993-2CA4566C8461}"/>
              </a:ext>
            </a:extLst>
          </p:cNvPr>
          <p:cNvSpPr txBox="1">
            <a:spLocks noChangeArrowheads="1"/>
          </p:cNvSpPr>
          <p:nvPr/>
        </p:nvSpPr>
        <p:spPr bwMode="auto">
          <a:xfrm>
            <a:off x="153988" y="2708275"/>
            <a:ext cx="173355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Filter fabric between sand and gravel often gets clogged as in this case.  This fabric was discarded and is not needed with proper gravel gradations</a:t>
            </a:r>
          </a:p>
        </p:txBody>
      </p:sp>
      <p:pic>
        <p:nvPicPr>
          <p:cNvPr id="243716" name="Picture 2">
            <a:extLst>
              <a:ext uri="{FF2B5EF4-FFF2-40B4-BE49-F238E27FC236}">
                <a16:creationId xmlns:a16="http://schemas.microsoft.com/office/drawing/2014/main" id="{C929B80A-604D-74D0-76D8-03BA7F2062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800" y="153988"/>
            <a:ext cx="2222500" cy="2197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43717" name="Picture 3">
            <a:extLst>
              <a:ext uri="{FF2B5EF4-FFF2-40B4-BE49-F238E27FC236}">
                <a16:creationId xmlns:a16="http://schemas.microsoft.com/office/drawing/2014/main" id="{39BEF68B-ECCF-630A-8D73-A2909E487A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0538" y="144463"/>
            <a:ext cx="2149475" cy="1541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48" name="Elbow Connector 47">
            <a:extLst>
              <a:ext uri="{FF2B5EF4-FFF2-40B4-BE49-F238E27FC236}">
                <a16:creationId xmlns:a16="http://schemas.microsoft.com/office/drawing/2014/main" id="{B552455F-F1A3-D465-9CA6-3D9E1E0AAD06}"/>
              </a:ext>
            </a:extLst>
          </p:cNvPr>
          <p:cNvCxnSpPr/>
          <p:nvPr/>
        </p:nvCxnSpPr>
        <p:spPr>
          <a:xfrm rot="10800000" flipV="1">
            <a:off x="6483350" y="795338"/>
            <a:ext cx="1865313" cy="582612"/>
          </a:xfrm>
          <a:prstGeom prst="bentConnector3">
            <a:avLst>
              <a:gd name="adj1" fmla="val 50000"/>
            </a:avLst>
          </a:prstGeom>
          <a:ln w="22225">
            <a:solidFill>
              <a:srgbClr val="FF0000"/>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pic>
        <p:nvPicPr>
          <p:cNvPr id="243719" name="Picture 2">
            <a:extLst>
              <a:ext uri="{FF2B5EF4-FFF2-40B4-BE49-F238E27FC236}">
                <a16:creationId xmlns:a16="http://schemas.microsoft.com/office/drawing/2014/main" id="{CFB16BC6-7ABA-B4E9-2D7F-FA35A151C9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2788" y="2600325"/>
            <a:ext cx="6956425" cy="4079875"/>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43720" name="TextBox 9">
            <a:extLst>
              <a:ext uri="{FF2B5EF4-FFF2-40B4-BE49-F238E27FC236}">
                <a16:creationId xmlns:a16="http://schemas.microsoft.com/office/drawing/2014/main" id="{244699D7-9467-3097-18DA-EAD6B331B749}"/>
              </a:ext>
            </a:extLst>
          </p:cNvPr>
          <p:cNvSpPr txBox="1">
            <a:spLocks noChangeArrowheads="1"/>
          </p:cNvSpPr>
          <p:nvPr/>
        </p:nvSpPr>
        <p:spPr bwMode="auto">
          <a:xfrm>
            <a:off x="368300" y="993775"/>
            <a:ext cx="28257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City of Astoria</a:t>
            </a:r>
          </a:p>
          <a:p>
            <a:pPr eaLnBrk="1" hangingPunct="1"/>
            <a:r>
              <a:rPr lang="en-US" altLang="en-US" sz="2000"/>
              <a:t>Filter Cell #2 </a:t>
            </a:r>
          </a:p>
          <a:p>
            <a:pPr eaLnBrk="1" hangingPunct="1"/>
            <a:r>
              <a:rPr lang="en-US" altLang="en-US" sz="2000"/>
              <a:t>(1993 filter rebuild)</a:t>
            </a:r>
          </a:p>
        </p:txBody>
      </p:sp>
      <p:sp>
        <p:nvSpPr>
          <p:cNvPr id="11" name="Freeform 10">
            <a:extLst>
              <a:ext uri="{FF2B5EF4-FFF2-40B4-BE49-F238E27FC236}">
                <a16:creationId xmlns:a16="http://schemas.microsoft.com/office/drawing/2014/main" id="{92EA0F9F-AF46-4223-2965-017A0DD43A98}"/>
              </a:ext>
            </a:extLst>
          </p:cNvPr>
          <p:cNvSpPr/>
          <p:nvPr/>
        </p:nvSpPr>
        <p:spPr>
          <a:xfrm>
            <a:off x="2801938" y="3949700"/>
            <a:ext cx="1763712" cy="52388"/>
          </a:xfrm>
          <a:custGeom>
            <a:avLst/>
            <a:gdLst>
              <a:gd name="connsiteX0" fmla="*/ 0 w 1763197"/>
              <a:gd name="connsiteY0" fmla="*/ 40209 h 52084"/>
              <a:gd name="connsiteX1" fmla="*/ 142504 w 1763197"/>
              <a:gd name="connsiteY1" fmla="*/ 28334 h 52084"/>
              <a:gd name="connsiteX2" fmla="*/ 296883 w 1763197"/>
              <a:gd name="connsiteY2" fmla="*/ 16458 h 52084"/>
              <a:gd name="connsiteX3" fmla="*/ 344384 w 1763197"/>
              <a:gd name="connsiteY3" fmla="*/ 4583 h 52084"/>
              <a:gd name="connsiteX4" fmla="*/ 403761 w 1763197"/>
              <a:gd name="connsiteY4" fmla="*/ 16458 h 52084"/>
              <a:gd name="connsiteX5" fmla="*/ 534389 w 1763197"/>
              <a:gd name="connsiteY5" fmla="*/ 28334 h 52084"/>
              <a:gd name="connsiteX6" fmla="*/ 961901 w 1763197"/>
              <a:gd name="connsiteY6" fmla="*/ 28334 h 52084"/>
              <a:gd name="connsiteX7" fmla="*/ 997527 w 1763197"/>
              <a:gd name="connsiteY7" fmla="*/ 40209 h 52084"/>
              <a:gd name="connsiteX8" fmla="*/ 1211283 w 1763197"/>
              <a:gd name="connsiteY8" fmla="*/ 28334 h 52084"/>
              <a:gd name="connsiteX9" fmla="*/ 1282535 w 1763197"/>
              <a:gd name="connsiteY9" fmla="*/ 4583 h 52084"/>
              <a:gd name="connsiteX10" fmla="*/ 1496291 w 1763197"/>
              <a:gd name="connsiteY10" fmla="*/ 28334 h 52084"/>
              <a:gd name="connsiteX11" fmla="*/ 1531917 w 1763197"/>
              <a:gd name="connsiteY11" fmla="*/ 52084 h 52084"/>
              <a:gd name="connsiteX12" fmla="*/ 1662545 w 1763197"/>
              <a:gd name="connsiteY12" fmla="*/ 40209 h 52084"/>
              <a:gd name="connsiteX13" fmla="*/ 1721922 w 1763197"/>
              <a:gd name="connsiteY13" fmla="*/ 28334 h 52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63197" h="52084">
                <a:moveTo>
                  <a:pt x="0" y="40209"/>
                </a:moveTo>
                <a:cubicBezTo>
                  <a:pt x="110836" y="12499"/>
                  <a:pt x="63335" y="8541"/>
                  <a:pt x="142504" y="28334"/>
                </a:cubicBezTo>
                <a:cubicBezTo>
                  <a:pt x="193964" y="24375"/>
                  <a:pt x="245625" y="22488"/>
                  <a:pt x="296883" y="16458"/>
                </a:cubicBezTo>
                <a:cubicBezTo>
                  <a:pt x="313092" y="14551"/>
                  <a:pt x="328063" y="4583"/>
                  <a:pt x="344384" y="4583"/>
                </a:cubicBezTo>
                <a:cubicBezTo>
                  <a:pt x="364568" y="4583"/>
                  <a:pt x="383733" y="13954"/>
                  <a:pt x="403761" y="16458"/>
                </a:cubicBezTo>
                <a:cubicBezTo>
                  <a:pt x="447146" y="21881"/>
                  <a:pt x="490846" y="24375"/>
                  <a:pt x="534389" y="28334"/>
                </a:cubicBezTo>
                <a:cubicBezTo>
                  <a:pt x="722534" y="21097"/>
                  <a:pt x="802605" y="3826"/>
                  <a:pt x="961901" y="28334"/>
                </a:cubicBezTo>
                <a:cubicBezTo>
                  <a:pt x="974273" y="30237"/>
                  <a:pt x="985652" y="36251"/>
                  <a:pt x="997527" y="40209"/>
                </a:cubicBezTo>
                <a:cubicBezTo>
                  <a:pt x="1068779" y="36251"/>
                  <a:pt x="1140472" y="37185"/>
                  <a:pt x="1211283" y="28334"/>
                </a:cubicBezTo>
                <a:cubicBezTo>
                  <a:pt x="1236125" y="25229"/>
                  <a:pt x="1282535" y="4583"/>
                  <a:pt x="1282535" y="4583"/>
                </a:cubicBezTo>
                <a:cubicBezTo>
                  <a:pt x="1304812" y="6068"/>
                  <a:pt x="1439622" y="0"/>
                  <a:pt x="1496291" y="28334"/>
                </a:cubicBezTo>
                <a:cubicBezTo>
                  <a:pt x="1509056" y="34717"/>
                  <a:pt x="1520042" y="44167"/>
                  <a:pt x="1531917" y="52084"/>
                </a:cubicBezTo>
                <a:cubicBezTo>
                  <a:pt x="1575460" y="48126"/>
                  <a:pt x="1619262" y="46392"/>
                  <a:pt x="1662545" y="40209"/>
                </a:cubicBezTo>
                <a:cubicBezTo>
                  <a:pt x="1763197" y="25830"/>
                  <a:pt x="1649277" y="28334"/>
                  <a:pt x="1721922" y="28334"/>
                </a:cubicBezTo>
              </a:path>
            </a:pathLst>
          </a:custGeom>
          <a:ln w="317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cxnSp>
        <p:nvCxnSpPr>
          <p:cNvPr id="12" name="Elbow Connector 11">
            <a:extLst>
              <a:ext uri="{FF2B5EF4-FFF2-40B4-BE49-F238E27FC236}">
                <a16:creationId xmlns:a16="http://schemas.microsoft.com/office/drawing/2014/main" id="{7A69DD8B-8D00-7A4C-0BD8-CBDF8F44E3DD}"/>
              </a:ext>
            </a:extLst>
          </p:cNvPr>
          <p:cNvCxnSpPr/>
          <p:nvPr/>
        </p:nvCxnSpPr>
        <p:spPr>
          <a:xfrm>
            <a:off x="1603375" y="2909888"/>
            <a:ext cx="1149350" cy="1066800"/>
          </a:xfrm>
          <a:prstGeom prst="bentConnector3">
            <a:avLst>
              <a:gd name="adj1" fmla="val 50000"/>
            </a:avLst>
          </a:prstGeom>
          <a:ln w="22225">
            <a:solidFill>
              <a:srgbClr val="FF0000"/>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DF83CB8-E22C-7DC3-9CA5-E82BF8C6B9CE}"/>
              </a:ext>
            </a:extLst>
          </p:cNvPr>
          <p:cNvCxnSpPr/>
          <p:nvPr/>
        </p:nvCxnSpPr>
        <p:spPr>
          <a:xfrm flipV="1">
            <a:off x="2838450" y="5510213"/>
            <a:ext cx="2992438" cy="1111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43724" name="Picture 6">
            <a:extLst>
              <a:ext uri="{FF2B5EF4-FFF2-40B4-BE49-F238E27FC236}">
                <a16:creationId xmlns:a16="http://schemas.microsoft.com/office/drawing/2014/main" id="{F623B5E4-445A-24FF-87AE-7E261C97BF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4188" y="5973763"/>
            <a:ext cx="704850"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25" name="Picture 6">
            <a:extLst>
              <a:ext uri="{FF2B5EF4-FFF2-40B4-BE49-F238E27FC236}">
                <a16:creationId xmlns:a16="http://schemas.microsoft.com/office/drawing/2014/main" id="{7B9A13C0-B4FE-9807-4D0E-868B94F83C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1075" y="200025"/>
            <a:ext cx="490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26" name="TextBox 14">
            <a:extLst>
              <a:ext uri="{FF2B5EF4-FFF2-40B4-BE49-F238E27FC236}">
                <a16:creationId xmlns:a16="http://schemas.microsoft.com/office/drawing/2014/main" id="{0B061B25-0B2F-BB33-B660-5542EF2D8B14}"/>
              </a:ext>
            </a:extLst>
          </p:cNvPr>
          <p:cNvSpPr txBox="1">
            <a:spLocks noChangeArrowheads="1"/>
          </p:cNvSpPr>
          <p:nvPr/>
        </p:nvSpPr>
        <p:spPr bwMode="auto">
          <a:xfrm>
            <a:off x="2244725" y="2541588"/>
            <a:ext cx="67214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000">
                <a:solidFill>
                  <a:srgbClr val="C00000"/>
                </a:solidFill>
              </a:rPr>
              <a:t>(Note: CH2MHill did not install fabric – only removed it as part of rebuild)</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a:extLst>
              <a:ext uri="{FF2B5EF4-FFF2-40B4-BE49-F238E27FC236}">
                <a16:creationId xmlns:a16="http://schemas.microsoft.com/office/drawing/2014/main" id="{CA301250-D568-195A-7E2E-1A2E18F7408E}"/>
              </a:ext>
            </a:extLst>
          </p:cNvPr>
          <p:cNvSpPr>
            <a:spLocks noChangeArrowheads="1"/>
          </p:cNvSpPr>
          <p:nvPr/>
        </p:nvSpPr>
        <p:spPr bwMode="auto">
          <a:xfrm>
            <a:off x="381000" y="1370013"/>
            <a:ext cx="3417888"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 </a:t>
            </a:r>
          </a:p>
          <a:p>
            <a:pPr eaLnBrk="1" hangingPunct="1"/>
            <a:r>
              <a:rPr lang="en-US" altLang="en-US" sz="2400"/>
              <a:t> 4.3.4.8  Depth of water on filter beds</a:t>
            </a:r>
          </a:p>
          <a:p>
            <a:pPr eaLnBrk="1" hangingPunct="1"/>
            <a:r>
              <a:rPr lang="en-US" altLang="en-US" sz="2400"/>
              <a:t> </a:t>
            </a:r>
          </a:p>
          <a:p>
            <a:pPr eaLnBrk="1" hangingPunct="1"/>
            <a:r>
              <a:rPr lang="en-US" altLang="en-US" sz="2400"/>
              <a:t>Design shall provide a depth of at least 3 – 6 feet of water above the sand.  Influent water shall not scour the sand surface.</a:t>
            </a:r>
          </a:p>
          <a:p>
            <a:pPr eaLnBrk="1" hangingPunct="1"/>
            <a:endParaRPr lang="en-US" altLang="en-US" sz="2400"/>
          </a:p>
          <a:p>
            <a:pPr eaLnBrk="1" hangingPunct="1"/>
            <a:endParaRPr lang="en-US" altLang="en-US" sz="2400"/>
          </a:p>
          <a:p>
            <a:pPr algn="ctr" eaLnBrk="1" hangingPunct="1"/>
            <a:endParaRPr lang="en-US" altLang="en-US" sz="1400">
              <a:solidFill>
                <a:schemeClr val="bg1"/>
              </a:solidFill>
            </a:endParaRPr>
          </a:p>
          <a:p>
            <a:pPr eaLnBrk="1" hangingPunct="1"/>
            <a:endParaRPr lang="en-US" altLang="en-US" sz="1400">
              <a:solidFill>
                <a:schemeClr val="bg1"/>
              </a:solidFill>
            </a:endParaRPr>
          </a:p>
          <a:p>
            <a:pPr algn="ctr" eaLnBrk="1" hangingPunct="1"/>
            <a:r>
              <a:rPr lang="en-US" altLang="en-US" sz="1400">
                <a:solidFill>
                  <a:schemeClr val="bg1"/>
                </a:solidFill>
              </a:rPr>
              <a:t> </a:t>
            </a:r>
          </a:p>
        </p:txBody>
      </p:sp>
      <p:grpSp>
        <p:nvGrpSpPr>
          <p:cNvPr id="245763" name="Group 4">
            <a:extLst>
              <a:ext uri="{FF2B5EF4-FFF2-40B4-BE49-F238E27FC236}">
                <a16:creationId xmlns:a16="http://schemas.microsoft.com/office/drawing/2014/main" id="{CE20B985-4A2E-3D79-2214-43C7D24D3120}"/>
              </a:ext>
            </a:extLst>
          </p:cNvPr>
          <p:cNvGrpSpPr>
            <a:grpSpLocks/>
          </p:cNvGrpSpPr>
          <p:nvPr/>
        </p:nvGrpSpPr>
        <p:grpSpPr bwMode="auto">
          <a:xfrm>
            <a:off x="285750" y="342900"/>
            <a:ext cx="8578850" cy="1828800"/>
            <a:chOff x="320692" y="228600"/>
            <a:chExt cx="8578379" cy="1828800"/>
          </a:xfrm>
        </p:grpSpPr>
        <p:sp>
          <p:nvSpPr>
            <p:cNvPr id="6" name="TextBox 5">
              <a:extLst>
                <a:ext uri="{FF2B5EF4-FFF2-40B4-BE49-F238E27FC236}">
                  <a16:creationId xmlns:a16="http://schemas.microsoft.com/office/drawing/2014/main" id="{89548D5C-B563-80F6-DD01-32F9DE5F593A}"/>
                </a:ext>
              </a:extLst>
            </p:cNvPr>
            <p:cNvSpPr txBox="1"/>
            <p:nvPr/>
          </p:nvSpPr>
          <p:spPr>
            <a:xfrm>
              <a:off x="320692" y="4381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Supernatant water (headwater)</a:t>
              </a:r>
            </a:p>
          </p:txBody>
        </p:sp>
        <p:pic>
          <p:nvPicPr>
            <p:cNvPr id="245767" name="Picture 3">
              <a:extLst>
                <a:ext uri="{FF2B5EF4-FFF2-40B4-BE49-F238E27FC236}">
                  <a16:creationId xmlns:a16="http://schemas.microsoft.com/office/drawing/2014/main" id="{26AD1E21-9F6D-4710-A8AC-D424DABBE1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pic>
        <p:nvPicPr>
          <p:cNvPr id="245764" name="Picture 8" descr="004SS03.JPG">
            <a:extLst>
              <a:ext uri="{FF2B5EF4-FFF2-40B4-BE49-F238E27FC236}">
                <a16:creationId xmlns:a16="http://schemas.microsoft.com/office/drawing/2014/main" id="{399ED6F4-1FDB-B6B5-FECA-CE5A0A9FB95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10013" y="2606675"/>
            <a:ext cx="4965700" cy="37258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BBE3689-9EBA-664B-288E-2953CF8668E9}"/>
              </a:ext>
            </a:extLst>
          </p:cNvPr>
          <p:cNvSpPr txBox="1"/>
          <p:nvPr/>
        </p:nvSpPr>
        <p:spPr>
          <a:xfrm>
            <a:off x="3902075" y="6356350"/>
            <a:ext cx="1843088"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Wickiup Water District, OR</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5BA7B62-98F0-302A-1A36-D397DD5C2B1C}"/>
              </a:ext>
            </a:extLst>
          </p:cNvPr>
          <p:cNvSpPr>
            <a:spLocks noChangeArrowheads="1"/>
          </p:cNvSpPr>
          <p:nvPr/>
        </p:nvSpPr>
        <p:spPr bwMode="auto">
          <a:xfrm>
            <a:off x="381000" y="1370013"/>
            <a:ext cx="8763000" cy="5540375"/>
          </a:xfrm>
          <a:prstGeom prst="rect">
            <a:avLst/>
          </a:prstGeom>
          <a:noFill/>
          <a:ln w="9525">
            <a:noFill/>
            <a:miter lim="800000"/>
            <a:headEnd/>
            <a:tailEnd/>
          </a:ln>
          <a:effectLst/>
        </p:spPr>
        <p:txBody>
          <a:bodyPr anchor="ctr">
            <a:spAutoFit/>
          </a:bodyPr>
          <a:lstStyle/>
          <a:p>
            <a:pPr marL="457200" indent="-457200" eaLnBrk="1" fontAlgn="auto" hangingPunct="1">
              <a:spcBef>
                <a:spcPts val="0"/>
              </a:spcBef>
              <a:spcAft>
                <a:spcPts val="0"/>
              </a:spcAft>
              <a:buFont typeface="Arial" pitchFamily="34" charset="0"/>
              <a:buChar char="•"/>
              <a:defRPr/>
            </a:pPr>
            <a:r>
              <a:rPr lang="en-US" sz="2400" dirty="0">
                <a:latin typeface="+mn-lt"/>
              </a:rPr>
              <a:t>Purpose is to provide driving head</a:t>
            </a:r>
          </a:p>
          <a:p>
            <a:pPr marL="457200" indent="-457200" eaLnBrk="1" fontAlgn="auto" hangingPunct="1">
              <a:spcBef>
                <a:spcPts val="0"/>
              </a:spcBef>
              <a:spcAft>
                <a:spcPts val="0"/>
              </a:spcAft>
              <a:buFont typeface="Arial" pitchFamily="34" charset="0"/>
              <a:buChar char="•"/>
              <a:defRPr/>
            </a:pPr>
            <a:r>
              <a:rPr lang="en-US" sz="2400" dirty="0">
                <a:latin typeface="+mn-lt"/>
              </a:rPr>
              <a:t>Provides retention/settling</a:t>
            </a:r>
          </a:p>
          <a:p>
            <a:pPr marL="457200" indent="-457200" eaLnBrk="1" fontAlgn="auto" hangingPunct="1">
              <a:spcBef>
                <a:spcPts val="0"/>
              </a:spcBef>
              <a:spcAft>
                <a:spcPts val="0"/>
              </a:spcAft>
              <a:buFont typeface="Arial" pitchFamily="34" charset="0"/>
              <a:buChar char="•"/>
              <a:defRPr/>
            </a:pPr>
            <a:r>
              <a:rPr lang="en-US" sz="2400" dirty="0">
                <a:latin typeface="+mn-lt"/>
              </a:rPr>
              <a:t>Little benefit to exceeding a depth of 4-5 feet</a:t>
            </a:r>
          </a:p>
          <a:p>
            <a:pPr marL="457200" indent="-457200" eaLnBrk="1" fontAlgn="auto" hangingPunct="1">
              <a:spcBef>
                <a:spcPts val="0"/>
              </a:spcBef>
              <a:spcAft>
                <a:spcPts val="0"/>
              </a:spcAft>
              <a:buFont typeface="Arial" pitchFamily="34" charset="0"/>
              <a:buChar char="•"/>
              <a:defRPr/>
            </a:pPr>
            <a:r>
              <a:rPr lang="en-US" sz="2400" dirty="0">
                <a:latin typeface="+mn-lt"/>
              </a:rPr>
              <a:t>Shallow levels may increase algae due to sunlight penetration</a:t>
            </a:r>
          </a:p>
          <a:p>
            <a:pPr marL="457200" indent="-457200" eaLnBrk="1" fontAlgn="auto" hangingPunct="1">
              <a:spcBef>
                <a:spcPts val="0"/>
              </a:spcBef>
              <a:spcAft>
                <a:spcPts val="0"/>
              </a:spcAft>
              <a:buFont typeface="Arial" pitchFamily="34" charset="0"/>
              <a:buChar char="•"/>
              <a:defRPr/>
            </a:pPr>
            <a:r>
              <a:rPr lang="en-US" sz="2400" dirty="0">
                <a:latin typeface="+mn-lt"/>
              </a:rPr>
              <a:t>Important to include:</a:t>
            </a:r>
          </a:p>
          <a:p>
            <a:pPr marL="1371600" lvl="2" indent="-457200" eaLnBrk="1" fontAlgn="auto" hangingPunct="1">
              <a:spcBef>
                <a:spcPts val="0"/>
              </a:spcBef>
              <a:spcAft>
                <a:spcPts val="0"/>
              </a:spcAft>
              <a:buFont typeface="+mj-lt"/>
              <a:buAutoNum type="arabicPeriod"/>
              <a:defRPr/>
            </a:pPr>
            <a:r>
              <a:rPr lang="en-US" sz="2400" dirty="0">
                <a:latin typeface="+mn-lt"/>
              </a:rPr>
              <a:t>Side stream influent piping if harrowing</a:t>
            </a:r>
          </a:p>
          <a:p>
            <a:pPr marL="1371600" lvl="2" indent="-457200" eaLnBrk="1" fontAlgn="auto" hangingPunct="1">
              <a:spcBef>
                <a:spcPts val="0"/>
              </a:spcBef>
              <a:spcAft>
                <a:spcPts val="0"/>
              </a:spcAft>
              <a:buFont typeface="+mj-lt"/>
              <a:buAutoNum type="arabicPeriod"/>
              <a:defRPr/>
            </a:pPr>
            <a:r>
              <a:rPr lang="en-US" sz="2400" dirty="0">
                <a:latin typeface="+mn-lt"/>
              </a:rPr>
              <a:t>Overflow</a:t>
            </a:r>
          </a:p>
          <a:p>
            <a:pPr marL="1371600" lvl="2" indent="-457200" eaLnBrk="1" fontAlgn="auto" hangingPunct="1">
              <a:spcBef>
                <a:spcPts val="0"/>
              </a:spcBef>
              <a:spcAft>
                <a:spcPts val="0"/>
              </a:spcAft>
              <a:buFont typeface="+mj-lt"/>
              <a:buAutoNum type="arabicPeriod"/>
              <a:defRPr/>
            </a:pPr>
            <a:r>
              <a:rPr lang="en-US" sz="2400" dirty="0">
                <a:latin typeface="+mn-lt"/>
              </a:rPr>
              <a:t>Drain</a:t>
            </a:r>
          </a:p>
          <a:p>
            <a:pPr marL="1371600" lvl="2" indent="-457200" eaLnBrk="1" fontAlgn="auto" hangingPunct="1">
              <a:spcBef>
                <a:spcPts val="0"/>
              </a:spcBef>
              <a:spcAft>
                <a:spcPts val="0"/>
              </a:spcAft>
              <a:buFont typeface="+mj-lt"/>
              <a:buAutoNum type="arabicPeriod"/>
              <a:defRPr/>
            </a:pPr>
            <a:r>
              <a:rPr lang="en-US" sz="2400" dirty="0">
                <a:latin typeface="+mn-lt"/>
              </a:rPr>
              <a:t>Backflush piping</a:t>
            </a:r>
          </a:p>
          <a:p>
            <a:pPr marL="1371600" lvl="2" indent="-457200"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endParaRPr lang="en-US" sz="2400" dirty="0">
              <a:latin typeface="+mn-lt"/>
            </a:endParaRPr>
          </a:p>
          <a:p>
            <a:pPr algn="ctr" eaLnBrk="1" fontAlgn="auto" hangingPunct="1">
              <a:spcBef>
                <a:spcPts val="0"/>
              </a:spcBef>
              <a:spcAft>
                <a:spcPts val="0"/>
              </a:spcAft>
              <a:defRPr/>
            </a:pPr>
            <a:endParaRPr lang="en-US" sz="1400" dirty="0">
              <a:solidFill>
                <a:schemeClr val="bg1"/>
              </a:solidFill>
              <a:latin typeface="+mn-lt"/>
            </a:endParaRPr>
          </a:p>
          <a:p>
            <a:pPr eaLnBrk="1" fontAlgn="auto" hangingPunct="1">
              <a:spcBef>
                <a:spcPts val="0"/>
              </a:spcBef>
              <a:spcAft>
                <a:spcPts val="0"/>
              </a:spcAft>
              <a:defRPr/>
            </a:pPr>
            <a:endParaRPr lang="en-US" sz="1400" dirty="0">
              <a:solidFill>
                <a:schemeClr val="bg1"/>
              </a:solidFill>
              <a:latin typeface="+mn-lt"/>
            </a:endParaRPr>
          </a:p>
          <a:p>
            <a:pPr algn="ctr" eaLnBrk="1" fontAlgn="auto" hangingPunct="1">
              <a:spcBef>
                <a:spcPts val="0"/>
              </a:spcBef>
              <a:spcAft>
                <a:spcPts val="0"/>
              </a:spcAft>
              <a:defRPr/>
            </a:pPr>
            <a:r>
              <a:rPr lang="en-US" sz="1400" dirty="0">
                <a:solidFill>
                  <a:schemeClr val="bg1"/>
                </a:solidFill>
                <a:latin typeface="+mn-lt"/>
              </a:rPr>
              <a:t> </a:t>
            </a:r>
          </a:p>
        </p:txBody>
      </p:sp>
      <p:sp>
        <p:nvSpPr>
          <p:cNvPr id="6" name="TextBox 5">
            <a:extLst>
              <a:ext uri="{FF2B5EF4-FFF2-40B4-BE49-F238E27FC236}">
                <a16:creationId xmlns:a16="http://schemas.microsoft.com/office/drawing/2014/main" id="{61212A97-E79C-6D68-D53C-B660680CEA94}"/>
              </a:ext>
            </a:extLst>
          </p:cNvPr>
          <p:cNvSpPr txBox="1"/>
          <p:nvPr/>
        </p:nvSpPr>
        <p:spPr>
          <a:xfrm>
            <a:off x="285751" y="552450"/>
            <a:ext cx="702945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Headwater</a:t>
            </a:r>
          </a:p>
        </p:txBody>
      </p:sp>
      <p:graphicFrame>
        <p:nvGraphicFramePr>
          <p:cNvPr id="8" name="Table 7">
            <a:extLst>
              <a:ext uri="{FF2B5EF4-FFF2-40B4-BE49-F238E27FC236}">
                <a16:creationId xmlns:a16="http://schemas.microsoft.com/office/drawing/2014/main" id="{040D7108-CA67-6B19-E78C-80D1C411DD05}"/>
              </a:ext>
            </a:extLst>
          </p:cNvPr>
          <p:cNvGraphicFramePr>
            <a:graphicFrameLocks noGrp="1"/>
          </p:cNvGraphicFramePr>
          <p:nvPr/>
        </p:nvGraphicFramePr>
        <p:xfrm>
          <a:off x="5329238" y="3937000"/>
          <a:ext cx="3421062" cy="2600325"/>
        </p:xfrm>
        <a:graphic>
          <a:graphicData uri="http://schemas.openxmlformats.org/drawingml/2006/table">
            <a:tbl>
              <a:tblPr>
                <a:tableStyleId>{5C22544A-7EE6-4342-B048-85BDC9FD1C3A}</a:tableStyleId>
              </a:tblPr>
              <a:tblGrid>
                <a:gridCol w="1686883">
                  <a:extLst>
                    <a:ext uri="{9D8B030D-6E8A-4147-A177-3AD203B41FA5}">
                      <a16:colId xmlns:a16="http://schemas.microsoft.com/office/drawing/2014/main" val="20000"/>
                    </a:ext>
                  </a:extLst>
                </a:gridCol>
                <a:gridCol w="1734179">
                  <a:extLst>
                    <a:ext uri="{9D8B030D-6E8A-4147-A177-3AD203B41FA5}">
                      <a16:colId xmlns:a16="http://schemas.microsoft.com/office/drawing/2014/main" val="20001"/>
                    </a:ext>
                  </a:extLst>
                </a:gridCol>
              </a:tblGrid>
              <a:tr h="1960281">
                <a:tc>
                  <a:txBody>
                    <a:bodyPr/>
                    <a:lstStyle/>
                    <a:p>
                      <a:pPr algn="ctr"/>
                      <a:r>
                        <a:rPr lang="en-US" sz="1800" b="1" dirty="0">
                          <a:solidFill>
                            <a:schemeClr val="tx1"/>
                          </a:solidFill>
                        </a:rPr>
                        <a:t>Headwater</a:t>
                      </a:r>
                    </a:p>
                  </a:txBody>
                  <a:tcPr marL="91439" marR="91439" marT="45702" marB="45702">
                    <a:solidFill>
                      <a:schemeClr val="accent5">
                        <a:lumMod val="75000"/>
                      </a:schemeClr>
                    </a:solidFill>
                  </a:tcPr>
                </a:tc>
                <a:tc>
                  <a:txBody>
                    <a:bodyPr/>
                    <a:lstStyle/>
                    <a:p>
                      <a:pPr algn="ctr"/>
                      <a:r>
                        <a:rPr lang="en-US" sz="1800" b="1" dirty="0">
                          <a:solidFill>
                            <a:schemeClr val="tx1"/>
                          </a:solidFill>
                        </a:rPr>
                        <a:t>Sedimentation </a:t>
                      </a:r>
                    </a:p>
                    <a:p>
                      <a:pPr algn="ctr"/>
                      <a:r>
                        <a:rPr lang="en-US" sz="1800" b="1" dirty="0">
                          <a:solidFill>
                            <a:schemeClr val="tx1"/>
                          </a:solidFill>
                        </a:rPr>
                        <a:t>4 – 5 ft</a:t>
                      </a:r>
                    </a:p>
                    <a:p>
                      <a:pPr algn="ctr"/>
                      <a:r>
                        <a:rPr lang="en-US" sz="1800" b="1" dirty="0">
                          <a:solidFill>
                            <a:schemeClr val="tx1"/>
                          </a:solidFill>
                        </a:rPr>
                        <a:t>(48-60”)</a:t>
                      </a:r>
                    </a:p>
                  </a:txBody>
                  <a:tcPr marL="91439" marR="91439" marT="45702" marB="45702">
                    <a:solidFill>
                      <a:schemeClr val="accent5">
                        <a:lumMod val="75000"/>
                      </a:schemeClr>
                    </a:solidFill>
                  </a:tcPr>
                </a:tc>
                <a:extLst>
                  <a:ext uri="{0D108BD9-81ED-4DB2-BD59-A6C34878D82A}">
                    <a16:rowId xmlns:a16="http://schemas.microsoft.com/office/drawing/2014/main" val="10000"/>
                  </a:ext>
                </a:extLst>
              </a:tr>
              <a:tr h="640044">
                <a:tc>
                  <a:txBody>
                    <a:bodyPr/>
                    <a:lstStyle/>
                    <a:p>
                      <a:pPr algn="ctr"/>
                      <a:r>
                        <a:rPr lang="en-US" sz="1800" b="1" dirty="0">
                          <a:solidFill>
                            <a:schemeClr val="tx1"/>
                          </a:solidFill>
                        </a:rPr>
                        <a:t>Schmutzdecke</a:t>
                      </a:r>
                    </a:p>
                  </a:txBody>
                  <a:tcPr marL="91439" marR="91439" marT="45702" marB="45702">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tcPr>
                </a:tc>
                <a:tc>
                  <a:txBody>
                    <a:bodyPr/>
                    <a:lstStyle/>
                    <a:p>
                      <a:pPr algn="ctr"/>
                      <a:r>
                        <a:rPr lang="en-US" sz="1800" b="1" dirty="0">
                          <a:solidFill>
                            <a:schemeClr val="tx1"/>
                          </a:solidFill>
                        </a:rPr>
                        <a:t>Biological</a:t>
                      </a:r>
                    </a:p>
                    <a:p>
                      <a:pPr algn="ctr"/>
                      <a:r>
                        <a:rPr lang="en-US" sz="1800" b="1" dirty="0">
                          <a:solidFill>
                            <a:schemeClr val="tx1"/>
                          </a:solidFill>
                        </a:rPr>
                        <a:t>(1-2 cm)</a:t>
                      </a:r>
                    </a:p>
                  </a:txBody>
                  <a:tcPr marL="91439" marR="91439" marT="45702" marB="45702">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BED24E-C82D-3570-F522-3B630796255F}"/>
              </a:ext>
            </a:extLst>
          </p:cNvPr>
          <p:cNvSpPr txBox="1"/>
          <p:nvPr/>
        </p:nvSpPr>
        <p:spPr>
          <a:xfrm>
            <a:off x="551793" y="548640"/>
            <a:ext cx="8040413"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Influent Energy Dissipation</a:t>
            </a:r>
          </a:p>
        </p:txBody>
      </p:sp>
      <p:sp>
        <p:nvSpPr>
          <p:cNvPr id="249859" name="TextBox 5">
            <a:extLst>
              <a:ext uri="{FF2B5EF4-FFF2-40B4-BE49-F238E27FC236}">
                <a16:creationId xmlns:a16="http://schemas.microsoft.com/office/drawing/2014/main" id="{A91D86D5-5F92-5AB1-468B-5B1E2307423C}"/>
              </a:ext>
            </a:extLst>
          </p:cNvPr>
          <p:cNvSpPr txBox="1">
            <a:spLocks noChangeArrowheads="1"/>
          </p:cNvSpPr>
          <p:nvPr/>
        </p:nvSpPr>
        <p:spPr bwMode="auto">
          <a:xfrm>
            <a:off x="482600" y="1309688"/>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“Influent water shall not scour the sand surface”</a:t>
            </a:r>
          </a:p>
          <a:p>
            <a:pPr eaLnBrk="1" hangingPunct="1"/>
            <a:r>
              <a:rPr lang="en-US" altLang="en-US" sz="2400"/>
              <a:t>Energy Dissipation (to avoid sand scouring)</a:t>
            </a:r>
          </a:p>
        </p:txBody>
      </p:sp>
      <p:pic>
        <p:nvPicPr>
          <p:cNvPr id="249860" name="Picture 3" descr="pond # 1 024.JPG">
            <a:extLst>
              <a:ext uri="{FF2B5EF4-FFF2-40B4-BE49-F238E27FC236}">
                <a16:creationId xmlns:a16="http://schemas.microsoft.com/office/drawing/2014/main" id="{C167A581-59BA-EE31-3980-F9D2877E0B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2211388"/>
            <a:ext cx="5353050" cy="40147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2D40CFA-A149-34EC-DBF1-E9B962C9C6A6}"/>
              </a:ext>
            </a:extLst>
          </p:cNvPr>
          <p:cNvSpPr txBox="1"/>
          <p:nvPr/>
        </p:nvSpPr>
        <p:spPr>
          <a:xfrm>
            <a:off x="4914900" y="6313488"/>
            <a:ext cx="1844675" cy="252412"/>
          </a:xfrm>
          <a:prstGeom prst="rect">
            <a:avLst/>
          </a:prstGeom>
          <a:noFill/>
        </p:spPr>
        <p:txBody>
          <a:bodyPr>
            <a:spAutoFit/>
          </a:bodyPr>
          <a:lstStyle/>
          <a:p>
            <a:pPr eaLnBrk="1" fontAlgn="auto" hangingPunct="1">
              <a:spcBef>
                <a:spcPts val="0"/>
              </a:spcBef>
              <a:spcAft>
                <a:spcPts val="0"/>
              </a:spcAft>
              <a:defRPr/>
            </a:pPr>
            <a:r>
              <a:rPr lang="en-US" sz="1050" dirty="0">
                <a:latin typeface="+mn-lt"/>
              </a:rPr>
              <a:t>2011.  City of Corbett, OR</a:t>
            </a:r>
          </a:p>
        </p:txBody>
      </p:sp>
      <p:sp>
        <p:nvSpPr>
          <p:cNvPr id="249862" name="Rectangle 7">
            <a:extLst>
              <a:ext uri="{FF2B5EF4-FFF2-40B4-BE49-F238E27FC236}">
                <a16:creationId xmlns:a16="http://schemas.microsoft.com/office/drawing/2014/main" id="{20A0130F-422D-589C-66C5-0A8CF10BA8AE}"/>
              </a:ext>
            </a:extLst>
          </p:cNvPr>
          <p:cNvSpPr>
            <a:spLocks noChangeArrowheads="1"/>
          </p:cNvSpPr>
          <p:nvPr/>
        </p:nvSpPr>
        <p:spPr bwMode="auto">
          <a:xfrm>
            <a:off x="487363" y="2662238"/>
            <a:ext cx="211296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Energy dissipation helps to keep sand from scouring and erosion of the filter cell liner.</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4A870F-6ED4-DE68-76BF-0F9FD9DC1617}"/>
              </a:ext>
            </a:extLst>
          </p:cNvPr>
          <p:cNvSpPr txBox="1"/>
          <p:nvPr/>
        </p:nvSpPr>
        <p:spPr>
          <a:xfrm>
            <a:off x="551793" y="548640"/>
            <a:ext cx="8166537"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Influent energy dissipation</a:t>
            </a:r>
          </a:p>
        </p:txBody>
      </p:sp>
      <p:sp>
        <p:nvSpPr>
          <p:cNvPr id="251907" name="TextBox 5">
            <a:extLst>
              <a:ext uri="{FF2B5EF4-FFF2-40B4-BE49-F238E27FC236}">
                <a16:creationId xmlns:a16="http://schemas.microsoft.com/office/drawing/2014/main" id="{D322C90B-BC73-9FC6-0A27-6883665DFDF8}"/>
              </a:ext>
            </a:extLst>
          </p:cNvPr>
          <p:cNvSpPr txBox="1">
            <a:spLocks noChangeArrowheads="1"/>
          </p:cNvSpPr>
          <p:nvPr/>
        </p:nvSpPr>
        <p:spPr bwMode="auto">
          <a:xfrm>
            <a:off x="493713" y="1243013"/>
            <a:ext cx="7747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Jewell School District #8 (Clatsop Co)</a:t>
            </a:r>
          </a:p>
          <a:p>
            <a:pPr eaLnBrk="1" hangingPunct="1"/>
            <a:endParaRPr lang="en-US" altLang="en-US" sz="2400">
              <a:solidFill>
                <a:srgbClr val="FFC000"/>
              </a:solidFill>
            </a:endParaRPr>
          </a:p>
          <a:p>
            <a:pPr eaLnBrk="1" hangingPunct="1"/>
            <a:r>
              <a:rPr lang="en-US" altLang="en-US" sz="2400"/>
              <a:t>3 cells (Blue Future)</a:t>
            </a:r>
          </a:p>
          <a:p>
            <a:pPr eaLnBrk="1" hangingPunct="1"/>
            <a:r>
              <a:rPr lang="en-US" altLang="en-US" sz="2400"/>
              <a:t>18 gpm (0.1 gpm/sf)</a:t>
            </a:r>
          </a:p>
          <a:p>
            <a:pPr eaLnBrk="1" hangingPunct="1"/>
            <a:r>
              <a:rPr lang="en-US" altLang="en-US" sz="2400"/>
              <a:t>Completed in 2010</a:t>
            </a:r>
          </a:p>
          <a:p>
            <a:pPr eaLnBrk="1" hangingPunct="1"/>
            <a:r>
              <a:rPr lang="en-US" altLang="en-US" sz="2400"/>
              <a:t>Cleaned using wet harrowing</a:t>
            </a: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p:txBody>
      </p:sp>
      <p:pic>
        <p:nvPicPr>
          <p:cNvPr id="251908" name="Picture 3" descr="P1010010.JPG">
            <a:extLst>
              <a:ext uri="{FF2B5EF4-FFF2-40B4-BE49-F238E27FC236}">
                <a16:creationId xmlns:a16="http://schemas.microsoft.com/office/drawing/2014/main" id="{833D4ABF-EFA8-C420-741B-7C9CFA9359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2028825"/>
            <a:ext cx="4457700" cy="33432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9A88BA-26C8-B45D-E964-12887E63C515}"/>
              </a:ext>
            </a:extLst>
          </p:cNvPr>
          <p:cNvSpPr txBox="1"/>
          <p:nvPr/>
        </p:nvSpPr>
        <p:spPr>
          <a:xfrm>
            <a:off x="358792" y="0"/>
            <a:ext cx="857837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Recommendations - Example</a:t>
            </a:r>
          </a:p>
        </p:txBody>
      </p:sp>
      <p:sp>
        <p:nvSpPr>
          <p:cNvPr id="32771" name="Rectangle 5">
            <a:extLst>
              <a:ext uri="{FF2B5EF4-FFF2-40B4-BE49-F238E27FC236}">
                <a16:creationId xmlns:a16="http://schemas.microsoft.com/office/drawing/2014/main" id="{B305E7B1-E1B2-3A8F-55FE-2A9E23E74F0A}"/>
              </a:ext>
            </a:extLst>
          </p:cNvPr>
          <p:cNvSpPr>
            <a:spLocks noChangeArrowheads="1"/>
          </p:cNvSpPr>
          <p:nvPr/>
        </p:nvSpPr>
        <p:spPr bwMode="auto">
          <a:xfrm>
            <a:off x="434975" y="5881688"/>
            <a:ext cx="6172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i="1"/>
              <a:t>Source: Vigneswaran, S. and C. Visvanathan. 1995 </a:t>
            </a:r>
            <a:r>
              <a:rPr lang="en-US" altLang="en-US"/>
              <a:t>http://www.nesc.wvu.edu/ndwc/pdf/OT/TB/TB14_slowsand.pdf</a:t>
            </a:r>
          </a:p>
        </p:txBody>
      </p:sp>
      <p:pic>
        <p:nvPicPr>
          <p:cNvPr id="32772" name="Picture 3">
            <a:extLst>
              <a:ext uri="{FF2B5EF4-FFF2-40B4-BE49-F238E27FC236}">
                <a16:creationId xmlns:a16="http://schemas.microsoft.com/office/drawing/2014/main" id="{88879B94-3204-20F3-11B0-4F3AA20CB7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38" y="1360488"/>
            <a:ext cx="8675687" cy="438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A2B07C-CFDE-8348-CAFD-A59386CB9F0A}"/>
              </a:ext>
            </a:extLst>
          </p:cNvPr>
          <p:cNvSpPr txBox="1"/>
          <p:nvPr/>
        </p:nvSpPr>
        <p:spPr>
          <a:xfrm>
            <a:off x="630936" y="548640"/>
            <a:ext cx="80558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Influent Energy Dissipation</a:t>
            </a:r>
          </a:p>
        </p:txBody>
      </p:sp>
      <p:sp>
        <p:nvSpPr>
          <p:cNvPr id="253955" name="TextBox 5">
            <a:extLst>
              <a:ext uri="{FF2B5EF4-FFF2-40B4-BE49-F238E27FC236}">
                <a16:creationId xmlns:a16="http://schemas.microsoft.com/office/drawing/2014/main" id="{C969ADA6-D06D-ECB1-4C65-CCF86647B560}"/>
              </a:ext>
            </a:extLst>
          </p:cNvPr>
          <p:cNvSpPr txBox="1">
            <a:spLocks noChangeArrowheads="1"/>
          </p:cNvSpPr>
          <p:nvPr/>
        </p:nvSpPr>
        <p:spPr bwMode="auto">
          <a:xfrm>
            <a:off x="482600" y="1309688"/>
            <a:ext cx="774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Energy Dissipation (“Splash Plate”) for Jewell SD #8</a:t>
            </a:r>
          </a:p>
        </p:txBody>
      </p:sp>
      <p:sp>
        <p:nvSpPr>
          <p:cNvPr id="7" name="TextBox 6">
            <a:extLst>
              <a:ext uri="{FF2B5EF4-FFF2-40B4-BE49-F238E27FC236}">
                <a16:creationId xmlns:a16="http://schemas.microsoft.com/office/drawing/2014/main" id="{AB0B1AE5-8168-72BA-4BB5-AB82920D68B5}"/>
              </a:ext>
            </a:extLst>
          </p:cNvPr>
          <p:cNvSpPr txBox="1"/>
          <p:nvPr/>
        </p:nvSpPr>
        <p:spPr>
          <a:xfrm>
            <a:off x="5718175" y="6305550"/>
            <a:ext cx="29305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Jewell School District #8, OR</a:t>
            </a:r>
          </a:p>
        </p:txBody>
      </p:sp>
      <p:pic>
        <p:nvPicPr>
          <p:cNvPr id="253957" name="Picture 7" descr="P1010005.JPG">
            <a:extLst>
              <a:ext uri="{FF2B5EF4-FFF2-40B4-BE49-F238E27FC236}">
                <a16:creationId xmlns:a16="http://schemas.microsoft.com/office/drawing/2014/main" id="{6BAB7B22-BED6-6A55-6614-5DAE5DB602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350" y="3733800"/>
            <a:ext cx="3606800" cy="27051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53958" name="Picture 8" descr="P1010004.JPG">
            <a:extLst>
              <a:ext uri="{FF2B5EF4-FFF2-40B4-BE49-F238E27FC236}">
                <a16:creationId xmlns:a16="http://schemas.microsoft.com/office/drawing/2014/main" id="{9311B054-CB32-A232-AB4A-DC607D9A27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76650" y="2247900"/>
            <a:ext cx="5010150" cy="37576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 name="Striped Right Arrow 10">
            <a:extLst>
              <a:ext uri="{FF2B5EF4-FFF2-40B4-BE49-F238E27FC236}">
                <a16:creationId xmlns:a16="http://schemas.microsoft.com/office/drawing/2014/main" id="{4953EF98-1CDF-8675-FF73-D83725912F21}"/>
              </a:ext>
            </a:extLst>
          </p:cNvPr>
          <p:cNvSpPr/>
          <p:nvPr/>
        </p:nvSpPr>
        <p:spPr>
          <a:xfrm rot="20501240">
            <a:off x="1647825" y="4557713"/>
            <a:ext cx="1930400" cy="476250"/>
          </a:xfrm>
          <a:prstGeom prst="stripedRightArrow">
            <a:avLst>
              <a:gd name="adj1" fmla="val 37540"/>
              <a:gd name="adj2" fmla="val 5000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Oval 11">
            <a:extLst>
              <a:ext uri="{FF2B5EF4-FFF2-40B4-BE49-F238E27FC236}">
                <a16:creationId xmlns:a16="http://schemas.microsoft.com/office/drawing/2014/main" id="{4E1AB405-5095-0771-B45B-56E829043CFD}"/>
              </a:ext>
            </a:extLst>
          </p:cNvPr>
          <p:cNvSpPr/>
          <p:nvPr/>
        </p:nvSpPr>
        <p:spPr>
          <a:xfrm>
            <a:off x="285750" y="4743450"/>
            <a:ext cx="1352550" cy="1276350"/>
          </a:xfrm>
          <a:prstGeom prst="ellipse">
            <a:avLst/>
          </a:prstGeom>
          <a:no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B97436CC-E156-4098-C9EE-2A8F16BF02DF}"/>
              </a:ext>
            </a:extLst>
          </p:cNvPr>
          <p:cNvSpPr/>
          <p:nvPr/>
        </p:nvSpPr>
        <p:spPr>
          <a:xfrm>
            <a:off x="2244725" y="5403850"/>
            <a:ext cx="1246188" cy="973138"/>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6003" name="Rectangle 5">
            <a:extLst>
              <a:ext uri="{FF2B5EF4-FFF2-40B4-BE49-F238E27FC236}">
                <a16:creationId xmlns:a16="http://schemas.microsoft.com/office/drawing/2014/main" id="{ED6FB33C-BA92-1765-35C2-59E54065097E}"/>
              </a:ext>
            </a:extLst>
          </p:cNvPr>
          <p:cNvSpPr>
            <a:spLocks noChangeArrowheads="1"/>
          </p:cNvSpPr>
          <p:nvPr/>
        </p:nvSpPr>
        <p:spPr bwMode="auto">
          <a:xfrm>
            <a:off x="2243138" y="5403850"/>
            <a:ext cx="1247775" cy="982663"/>
          </a:xfrm>
          <a:prstGeom prst="rect">
            <a:avLst/>
          </a:prstGeom>
          <a:solidFill>
            <a:srgbClr val="95B3D7">
              <a:alpha val="3686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04" name="Rectangle 5">
            <a:extLst>
              <a:ext uri="{FF2B5EF4-FFF2-40B4-BE49-F238E27FC236}">
                <a16:creationId xmlns:a16="http://schemas.microsoft.com/office/drawing/2014/main" id="{BB08A458-058C-8AFD-8B9C-95485C2AD2D8}"/>
              </a:ext>
            </a:extLst>
          </p:cNvPr>
          <p:cNvSpPr>
            <a:spLocks noChangeArrowheads="1"/>
          </p:cNvSpPr>
          <p:nvPr/>
        </p:nvSpPr>
        <p:spPr bwMode="auto">
          <a:xfrm>
            <a:off x="2243138" y="5686425"/>
            <a:ext cx="227012" cy="417513"/>
          </a:xfrm>
          <a:prstGeom prst="rect">
            <a:avLst/>
          </a:prstGeom>
          <a:solidFill>
            <a:srgbClr val="95B3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05" name="Rectangle 5">
            <a:extLst>
              <a:ext uri="{FF2B5EF4-FFF2-40B4-BE49-F238E27FC236}">
                <a16:creationId xmlns:a16="http://schemas.microsoft.com/office/drawing/2014/main" id="{8D86D960-0BBE-FE1B-E273-DFF458F168AF}"/>
              </a:ext>
            </a:extLst>
          </p:cNvPr>
          <p:cNvSpPr>
            <a:spLocks noChangeArrowheads="1"/>
          </p:cNvSpPr>
          <p:nvPr/>
        </p:nvSpPr>
        <p:spPr bwMode="auto">
          <a:xfrm>
            <a:off x="1982788" y="2743200"/>
            <a:ext cx="1449387" cy="1828800"/>
          </a:xfrm>
          <a:prstGeom prst="rect">
            <a:avLst/>
          </a:prstGeom>
          <a:solidFill>
            <a:srgbClr val="95B3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06" name="AutoShape 6">
            <a:extLst>
              <a:ext uri="{FF2B5EF4-FFF2-40B4-BE49-F238E27FC236}">
                <a16:creationId xmlns:a16="http://schemas.microsoft.com/office/drawing/2014/main" id="{B8224869-8481-85C6-3048-9DB56D6067E4}"/>
              </a:ext>
            </a:extLst>
          </p:cNvPr>
          <p:cNvSpPr>
            <a:spLocks noChangeArrowheads="1"/>
          </p:cNvSpPr>
          <p:nvPr/>
        </p:nvSpPr>
        <p:spPr bwMode="auto">
          <a:xfrm flipH="1">
            <a:off x="1947863" y="2738438"/>
            <a:ext cx="474662" cy="884237"/>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4187 h 21600"/>
              <a:gd name="T14" fmla="*/ 21082 w 21600"/>
              <a:gd name="T15" fmla="*/ 7971 h 21600"/>
            </a:gdLst>
            <a:ahLst/>
            <a:cxnLst>
              <a:cxn ang="T8">
                <a:pos x="T0" y="T1"/>
              </a:cxn>
              <a:cxn ang="T9">
                <a:pos x="T2" y="T3"/>
              </a:cxn>
              <a:cxn ang="T10">
                <a:pos x="T4" y="T5"/>
              </a:cxn>
              <a:cxn ang="T11">
                <a:pos x="T6" y="T7"/>
              </a:cxn>
            </a:cxnLst>
            <a:rect l="T12" t="T13" r="T14" b="T15"/>
            <a:pathLst>
              <a:path w="21600" h="21600">
                <a:moveTo>
                  <a:pt x="21600" y="6079"/>
                </a:moveTo>
                <a:lnTo>
                  <a:pt x="19935" y="0"/>
                </a:lnTo>
                <a:lnTo>
                  <a:pt x="19935" y="4187"/>
                </a:lnTo>
                <a:lnTo>
                  <a:pt x="12427" y="4187"/>
                </a:lnTo>
                <a:cubicBezTo>
                  <a:pt x="5564" y="4187"/>
                  <a:pt x="0" y="7756"/>
                  <a:pt x="0" y="12158"/>
                </a:cubicBezTo>
                <a:lnTo>
                  <a:pt x="0" y="21600"/>
                </a:lnTo>
                <a:lnTo>
                  <a:pt x="3868" y="21600"/>
                </a:lnTo>
                <a:lnTo>
                  <a:pt x="3868" y="12158"/>
                </a:lnTo>
                <a:cubicBezTo>
                  <a:pt x="3868" y="9846"/>
                  <a:pt x="7700" y="7971"/>
                  <a:pt x="12427" y="7971"/>
                </a:cubicBezTo>
                <a:lnTo>
                  <a:pt x="19935" y="7971"/>
                </a:lnTo>
                <a:lnTo>
                  <a:pt x="19935" y="12158"/>
                </a:lnTo>
                <a:lnTo>
                  <a:pt x="21600" y="6079"/>
                </a:lnTo>
                <a:close/>
              </a:path>
            </a:pathLst>
          </a:custGeom>
          <a:solidFill>
            <a:srgbClr val="95B3D7"/>
          </a:solidFill>
          <a:ln w="9525">
            <a:solidFill>
              <a:srgbClr val="000000"/>
            </a:solidFill>
            <a:miter lim="800000"/>
            <a:headEnd/>
            <a:tailEnd/>
          </a:ln>
        </p:spPr>
        <p:txBody>
          <a:bodyPr/>
          <a:lstStyle/>
          <a:p>
            <a:endParaRPr lang="en-US"/>
          </a:p>
        </p:txBody>
      </p:sp>
      <p:sp>
        <p:nvSpPr>
          <p:cNvPr id="5" name="TextBox 4">
            <a:extLst>
              <a:ext uri="{FF2B5EF4-FFF2-40B4-BE49-F238E27FC236}">
                <a16:creationId xmlns:a16="http://schemas.microsoft.com/office/drawing/2014/main" id="{EFFAF5FB-0FF9-04D1-8DAD-E0835940AAA1}"/>
              </a:ext>
            </a:extLst>
          </p:cNvPr>
          <p:cNvSpPr txBox="1"/>
          <p:nvPr/>
        </p:nvSpPr>
        <p:spPr>
          <a:xfrm>
            <a:off x="630935" y="548640"/>
            <a:ext cx="8024333"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Influent Energy Dissipation</a:t>
            </a:r>
          </a:p>
        </p:txBody>
      </p:sp>
      <p:sp>
        <p:nvSpPr>
          <p:cNvPr id="256008" name="TextBox 5">
            <a:extLst>
              <a:ext uri="{FF2B5EF4-FFF2-40B4-BE49-F238E27FC236}">
                <a16:creationId xmlns:a16="http://schemas.microsoft.com/office/drawing/2014/main" id="{D6628965-B69A-5F90-20D0-3F1ABFB6D9F4}"/>
              </a:ext>
            </a:extLst>
          </p:cNvPr>
          <p:cNvSpPr txBox="1">
            <a:spLocks noChangeArrowheads="1"/>
          </p:cNvSpPr>
          <p:nvPr/>
        </p:nvSpPr>
        <p:spPr bwMode="auto">
          <a:xfrm>
            <a:off x="482600" y="1309688"/>
            <a:ext cx="774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Sections showing influent baffles</a:t>
            </a:r>
          </a:p>
        </p:txBody>
      </p:sp>
      <p:pic>
        <p:nvPicPr>
          <p:cNvPr id="256009" name="Picture 2">
            <a:extLst>
              <a:ext uri="{FF2B5EF4-FFF2-40B4-BE49-F238E27FC236}">
                <a16:creationId xmlns:a16="http://schemas.microsoft.com/office/drawing/2014/main" id="{6F2FF096-A3F1-3FD6-2BC0-38EF54192E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9988" y="2047875"/>
            <a:ext cx="5238750" cy="4387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56010" name="Rectangle 2">
            <a:extLst>
              <a:ext uri="{FF2B5EF4-FFF2-40B4-BE49-F238E27FC236}">
                <a16:creationId xmlns:a16="http://schemas.microsoft.com/office/drawing/2014/main" id="{F27E456B-40A9-8E8A-D8B4-1BB0E7E37E0F}"/>
              </a:ext>
            </a:extLst>
          </p:cNvPr>
          <p:cNvSpPr>
            <a:spLocks noChangeArrowheads="1"/>
          </p:cNvSpPr>
          <p:nvPr/>
        </p:nvSpPr>
        <p:spPr bwMode="auto">
          <a:xfrm>
            <a:off x="558800" y="2909888"/>
            <a:ext cx="1662113" cy="130175"/>
          </a:xfrm>
          <a:prstGeom prst="rect">
            <a:avLst/>
          </a:prstGeom>
          <a:solidFill>
            <a:srgbClr val="95B3D7"/>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11" name="Rectangle 3">
            <a:extLst>
              <a:ext uri="{FF2B5EF4-FFF2-40B4-BE49-F238E27FC236}">
                <a16:creationId xmlns:a16="http://schemas.microsoft.com/office/drawing/2014/main" id="{28EAFC22-742F-5544-12EA-BB8CFA62FAC0}"/>
              </a:ext>
            </a:extLst>
          </p:cNvPr>
          <p:cNvSpPr>
            <a:spLocks noChangeArrowheads="1"/>
          </p:cNvSpPr>
          <p:nvPr/>
        </p:nvSpPr>
        <p:spPr bwMode="auto">
          <a:xfrm>
            <a:off x="1733550" y="2417763"/>
            <a:ext cx="611188" cy="111125"/>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12" name="Rectangle 7">
            <a:extLst>
              <a:ext uri="{FF2B5EF4-FFF2-40B4-BE49-F238E27FC236}">
                <a16:creationId xmlns:a16="http://schemas.microsoft.com/office/drawing/2014/main" id="{764FCD8B-4D79-376E-C71E-671031AA36A9}"/>
              </a:ext>
            </a:extLst>
          </p:cNvPr>
          <p:cNvSpPr>
            <a:spLocks noChangeArrowheads="1"/>
          </p:cNvSpPr>
          <p:nvPr/>
        </p:nvSpPr>
        <p:spPr bwMode="auto">
          <a:xfrm>
            <a:off x="917575" y="4305300"/>
            <a:ext cx="1398588" cy="111125"/>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13" name="Rectangle 8">
            <a:extLst>
              <a:ext uri="{FF2B5EF4-FFF2-40B4-BE49-F238E27FC236}">
                <a16:creationId xmlns:a16="http://schemas.microsoft.com/office/drawing/2014/main" id="{5FD588B4-C005-2B04-9F4C-3BD1C0A1B6E7}"/>
              </a:ext>
            </a:extLst>
          </p:cNvPr>
          <p:cNvSpPr>
            <a:spLocks noChangeArrowheads="1"/>
          </p:cNvSpPr>
          <p:nvPr/>
        </p:nvSpPr>
        <p:spPr bwMode="auto">
          <a:xfrm>
            <a:off x="1938338" y="2314575"/>
            <a:ext cx="293687" cy="2198688"/>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14" name="AutoShape 9">
            <a:extLst>
              <a:ext uri="{FF2B5EF4-FFF2-40B4-BE49-F238E27FC236}">
                <a16:creationId xmlns:a16="http://schemas.microsoft.com/office/drawing/2014/main" id="{CEE2421B-EBD1-A1F5-CBA5-BC5F842EC776}"/>
              </a:ext>
            </a:extLst>
          </p:cNvPr>
          <p:cNvSpPr>
            <a:spLocks noChangeArrowheads="1"/>
          </p:cNvSpPr>
          <p:nvPr/>
        </p:nvSpPr>
        <p:spPr bwMode="auto">
          <a:xfrm rot="5400000">
            <a:off x="1614487" y="4225926"/>
            <a:ext cx="161925" cy="273050"/>
          </a:xfrm>
          <a:prstGeom prst="flowChartCollate">
            <a:avLst/>
          </a:prstGeom>
          <a:solidFill>
            <a:srgbClr val="FF0000"/>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1034" name="AutoShape 10">
            <a:extLst>
              <a:ext uri="{FF2B5EF4-FFF2-40B4-BE49-F238E27FC236}">
                <a16:creationId xmlns:a16="http://schemas.microsoft.com/office/drawing/2014/main" id="{A02E0196-4849-7341-49D3-945DB36CACF8}"/>
              </a:ext>
            </a:extLst>
          </p:cNvPr>
          <p:cNvSpPr>
            <a:spLocks noChangeArrowheads="1"/>
          </p:cNvSpPr>
          <p:nvPr/>
        </p:nvSpPr>
        <p:spPr bwMode="auto">
          <a:xfrm rot="5400000">
            <a:off x="1552575" y="2859088"/>
            <a:ext cx="198437" cy="242888"/>
          </a:xfrm>
          <a:prstGeom prst="flowChartCollate">
            <a:avLst/>
          </a:prstGeom>
          <a:solidFill>
            <a:schemeClr val="tx2">
              <a:lumMod val="50000"/>
            </a:schemeClr>
          </a:solidFill>
          <a:ln w="9525">
            <a:solidFill>
              <a:srgbClr val="000000"/>
            </a:solidFill>
            <a:miter lim="800000"/>
            <a:headEnd/>
            <a:tailEnd/>
          </a:ln>
        </p:spPr>
        <p:txBody>
          <a:bodyPr/>
          <a:lstStyle/>
          <a:p>
            <a:pPr eaLnBrk="1" fontAlgn="auto" hangingPunct="1">
              <a:spcBef>
                <a:spcPts val="0"/>
              </a:spcBef>
              <a:spcAft>
                <a:spcPts val="0"/>
              </a:spcAft>
              <a:defRPr/>
            </a:pPr>
            <a:endParaRPr lang="en-US" dirty="0">
              <a:latin typeface="+mn-lt"/>
            </a:endParaRPr>
          </a:p>
        </p:txBody>
      </p:sp>
      <p:sp>
        <p:nvSpPr>
          <p:cNvPr id="256016" name="Rectangle 13">
            <a:extLst>
              <a:ext uri="{FF2B5EF4-FFF2-40B4-BE49-F238E27FC236}">
                <a16:creationId xmlns:a16="http://schemas.microsoft.com/office/drawing/2014/main" id="{A420BA7E-CC9D-E9BE-BF70-68335FB820B6}"/>
              </a:ext>
            </a:extLst>
          </p:cNvPr>
          <p:cNvSpPr>
            <a:spLocks noChangeArrowheads="1"/>
          </p:cNvSpPr>
          <p:nvPr/>
        </p:nvSpPr>
        <p:spPr bwMode="auto">
          <a:xfrm>
            <a:off x="2503488" y="4060825"/>
            <a:ext cx="120650" cy="452438"/>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17" name="Text Box 15">
            <a:extLst>
              <a:ext uri="{FF2B5EF4-FFF2-40B4-BE49-F238E27FC236}">
                <a16:creationId xmlns:a16="http://schemas.microsoft.com/office/drawing/2014/main" id="{BAE4935E-2B53-F320-9959-C690BD777E9B}"/>
              </a:ext>
            </a:extLst>
          </p:cNvPr>
          <p:cNvSpPr txBox="1">
            <a:spLocks noChangeArrowheads="1"/>
          </p:cNvSpPr>
          <p:nvPr/>
        </p:nvSpPr>
        <p:spPr bwMode="auto">
          <a:xfrm>
            <a:off x="641350" y="3171825"/>
            <a:ext cx="1635125"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a:latin typeface="Calibri" panose="020F0502020204030204" pitchFamily="34" charset="0"/>
              </a:rPr>
              <a:t>Filter Inlet</a:t>
            </a:r>
            <a:endParaRPr lang="en-US" altLang="en-US">
              <a:latin typeface="Arial" panose="020B0604020202020204" pitchFamily="34" charset="0"/>
            </a:endParaRPr>
          </a:p>
        </p:txBody>
      </p:sp>
      <p:sp>
        <p:nvSpPr>
          <p:cNvPr id="256018" name="Text Box 16">
            <a:extLst>
              <a:ext uri="{FF2B5EF4-FFF2-40B4-BE49-F238E27FC236}">
                <a16:creationId xmlns:a16="http://schemas.microsoft.com/office/drawing/2014/main" id="{D677CF55-EF8A-81E2-4685-BDD546C37C05}"/>
              </a:ext>
            </a:extLst>
          </p:cNvPr>
          <p:cNvSpPr txBox="1">
            <a:spLocks noChangeArrowheads="1"/>
          </p:cNvSpPr>
          <p:nvPr/>
        </p:nvSpPr>
        <p:spPr bwMode="auto">
          <a:xfrm>
            <a:off x="849313" y="2043113"/>
            <a:ext cx="1250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2000">
                <a:latin typeface="Calibri" panose="020F0502020204030204" pitchFamily="34" charset="0"/>
              </a:rPr>
              <a:t>Overflow</a:t>
            </a:r>
            <a:endParaRPr lang="en-US" altLang="en-US" sz="2000">
              <a:latin typeface="Arial" panose="020B0604020202020204" pitchFamily="34" charset="0"/>
            </a:endParaRPr>
          </a:p>
        </p:txBody>
      </p:sp>
      <p:sp>
        <p:nvSpPr>
          <p:cNvPr id="256019" name="Text Box 17">
            <a:extLst>
              <a:ext uri="{FF2B5EF4-FFF2-40B4-BE49-F238E27FC236}">
                <a16:creationId xmlns:a16="http://schemas.microsoft.com/office/drawing/2014/main" id="{4C066EE3-B3FC-03A2-9604-706E08CD7357}"/>
              </a:ext>
            </a:extLst>
          </p:cNvPr>
          <p:cNvSpPr txBox="1">
            <a:spLocks noChangeArrowheads="1"/>
          </p:cNvSpPr>
          <p:nvPr/>
        </p:nvSpPr>
        <p:spPr bwMode="auto">
          <a:xfrm>
            <a:off x="903288" y="4489450"/>
            <a:ext cx="687387"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a:latin typeface="Calibri" panose="020F0502020204030204" pitchFamily="34" charset="0"/>
              </a:rPr>
              <a:t>Drain</a:t>
            </a:r>
            <a:endParaRPr lang="en-US" altLang="en-US">
              <a:latin typeface="Arial" panose="020B0604020202020204" pitchFamily="34" charset="0"/>
            </a:endParaRPr>
          </a:p>
        </p:txBody>
      </p:sp>
      <p:cxnSp>
        <p:nvCxnSpPr>
          <p:cNvPr id="256020" name="AutoShape 18">
            <a:extLst>
              <a:ext uri="{FF2B5EF4-FFF2-40B4-BE49-F238E27FC236}">
                <a16:creationId xmlns:a16="http://schemas.microsoft.com/office/drawing/2014/main" id="{8D39337B-2CB5-3F76-9A55-EAD8DC33CD08}"/>
              </a:ext>
            </a:extLst>
          </p:cNvPr>
          <p:cNvCxnSpPr>
            <a:cxnSpLocks noChangeShapeType="1"/>
          </p:cNvCxnSpPr>
          <p:nvPr/>
        </p:nvCxnSpPr>
        <p:spPr bwMode="auto">
          <a:xfrm>
            <a:off x="700088" y="2978150"/>
            <a:ext cx="357187" cy="1588"/>
          </a:xfrm>
          <a:prstGeom prst="straightConnector1">
            <a:avLst/>
          </a:prstGeom>
          <a:noFill/>
          <a:ln w="9525">
            <a:solidFill>
              <a:srgbClr val="000000"/>
            </a:solidFill>
            <a:round/>
            <a:headEnd/>
            <a:tailEnd type="stealth" w="sm" len="lg"/>
          </a:ln>
          <a:extLst>
            <a:ext uri="{909E8E84-426E-40DD-AFC4-6F175D3DCCD1}">
              <a14:hiddenFill xmlns:a14="http://schemas.microsoft.com/office/drawing/2010/main">
                <a:noFill/>
              </a14:hiddenFill>
            </a:ext>
          </a:extLst>
        </p:spPr>
      </p:cxnSp>
      <p:sp>
        <p:nvSpPr>
          <p:cNvPr id="256021" name="Text Box 19">
            <a:extLst>
              <a:ext uri="{FF2B5EF4-FFF2-40B4-BE49-F238E27FC236}">
                <a16:creationId xmlns:a16="http://schemas.microsoft.com/office/drawing/2014/main" id="{37EE962A-99D6-680F-18F8-F5B13351A876}"/>
              </a:ext>
            </a:extLst>
          </p:cNvPr>
          <p:cNvSpPr txBox="1">
            <a:spLocks noChangeArrowheads="1"/>
          </p:cNvSpPr>
          <p:nvPr/>
        </p:nvSpPr>
        <p:spPr bwMode="auto">
          <a:xfrm>
            <a:off x="1138238" y="2854325"/>
            <a:ext cx="263525" cy="257175"/>
          </a:xfrm>
          <a:prstGeom prst="rect">
            <a:avLst/>
          </a:prstGeom>
          <a:solidFill>
            <a:srgbClr val="FFFFFF"/>
          </a:solidFill>
          <a:ln w="9525">
            <a:solidFill>
              <a:srgbClr val="000000"/>
            </a:solidFill>
            <a:miter lim="800000"/>
            <a:headEnd/>
            <a:tailEnd/>
          </a:ln>
        </p:spPr>
        <p:txBody>
          <a:bodyPr lIns="9144" tIns="9144" rIns="9144" b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a:solidFill>
                  <a:schemeClr val="bg1"/>
                </a:solidFill>
                <a:latin typeface="Calibri" panose="020F0502020204030204" pitchFamily="34" charset="0"/>
              </a:rPr>
              <a:t>M</a:t>
            </a:r>
            <a:endParaRPr lang="en-US" altLang="en-US">
              <a:solidFill>
                <a:schemeClr val="bg1"/>
              </a:solidFill>
              <a:latin typeface="Arial" panose="020B0604020202020204" pitchFamily="34" charset="0"/>
            </a:endParaRPr>
          </a:p>
        </p:txBody>
      </p:sp>
      <p:sp>
        <p:nvSpPr>
          <p:cNvPr id="256022" name="Rectangle 31">
            <a:extLst>
              <a:ext uri="{FF2B5EF4-FFF2-40B4-BE49-F238E27FC236}">
                <a16:creationId xmlns:a16="http://schemas.microsoft.com/office/drawing/2014/main" id="{6E248895-8537-D406-BD4B-43B72F91F897}"/>
              </a:ext>
            </a:extLst>
          </p:cNvPr>
          <p:cNvSpPr>
            <a:spLocks noChangeArrowheads="1"/>
          </p:cNvSpPr>
          <p:nvPr/>
        </p:nvSpPr>
        <p:spPr bwMode="auto">
          <a:xfrm>
            <a:off x="2503488" y="3532188"/>
            <a:ext cx="85725" cy="258762"/>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23" name="Rectangle 32">
            <a:extLst>
              <a:ext uri="{FF2B5EF4-FFF2-40B4-BE49-F238E27FC236}">
                <a16:creationId xmlns:a16="http://schemas.microsoft.com/office/drawing/2014/main" id="{62A237EE-C380-F8BA-09B2-0762DA7A0EE3}"/>
              </a:ext>
            </a:extLst>
          </p:cNvPr>
          <p:cNvSpPr>
            <a:spLocks noChangeArrowheads="1"/>
          </p:cNvSpPr>
          <p:nvPr/>
        </p:nvSpPr>
        <p:spPr bwMode="auto">
          <a:xfrm>
            <a:off x="2505075" y="3419475"/>
            <a:ext cx="84138" cy="219075"/>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24" name="Rectangle 33">
            <a:extLst>
              <a:ext uri="{FF2B5EF4-FFF2-40B4-BE49-F238E27FC236}">
                <a16:creationId xmlns:a16="http://schemas.microsoft.com/office/drawing/2014/main" id="{2EA8F8CC-914D-A6C1-9EDF-50C2F0AC273B}"/>
              </a:ext>
            </a:extLst>
          </p:cNvPr>
          <p:cNvSpPr>
            <a:spLocks noChangeArrowheads="1"/>
          </p:cNvSpPr>
          <p:nvPr/>
        </p:nvSpPr>
        <p:spPr bwMode="auto">
          <a:xfrm>
            <a:off x="2598738" y="3571875"/>
            <a:ext cx="820737" cy="74613"/>
          </a:xfrm>
          <a:prstGeom prst="rect">
            <a:avLst/>
          </a:prstGeom>
          <a:solidFill>
            <a:srgbClr val="76923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39" name="Rectangle 38">
            <a:extLst>
              <a:ext uri="{FF2B5EF4-FFF2-40B4-BE49-F238E27FC236}">
                <a16:creationId xmlns:a16="http://schemas.microsoft.com/office/drawing/2014/main" id="{1F887D2A-3239-9D4D-1947-50449B6B1EBD}"/>
              </a:ext>
            </a:extLst>
          </p:cNvPr>
          <p:cNvSpPr/>
          <p:nvPr/>
        </p:nvSpPr>
        <p:spPr>
          <a:xfrm>
            <a:off x="2600325" y="3633788"/>
            <a:ext cx="831850" cy="700087"/>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Rectangle 39">
            <a:extLst>
              <a:ext uri="{FF2B5EF4-FFF2-40B4-BE49-F238E27FC236}">
                <a16:creationId xmlns:a16="http://schemas.microsoft.com/office/drawing/2014/main" id="{9E666A7F-4DC3-B43C-4906-2887AD473B81}"/>
              </a:ext>
            </a:extLst>
          </p:cNvPr>
          <p:cNvSpPr/>
          <p:nvPr/>
        </p:nvSpPr>
        <p:spPr>
          <a:xfrm>
            <a:off x="2598738" y="4333875"/>
            <a:ext cx="831850" cy="223838"/>
          </a:xfrm>
          <a:prstGeom prst="rect">
            <a:avLst/>
          </a:prstGeom>
          <a:blipFill>
            <a:blip r:embed="rId5">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6027" name="Rectangle 31">
            <a:extLst>
              <a:ext uri="{FF2B5EF4-FFF2-40B4-BE49-F238E27FC236}">
                <a16:creationId xmlns:a16="http://schemas.microsoft.com/office/drawing/2014/main" id="{B81D3C18-0173-9078-81B2-86AF90F03B11}"/>
              </a:ext>
            </a:extLst>
          </p:cNvPr>
          <p:cNvSpPr>
            <a:spLocks noChangeArrowheads="1"/>
          </p:cNvSpPr>
          <p:nvPr/>
        </p:nvSpPr>
        <p:spPr bwMode="auto">
          <a:xfrm>
            <a:off x="2500313" y="3792538"/>
            <a:ext cx="87312" cy="257175"/>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28" name="Rectangle 14">
            <a:extLst>
              <a:ext uri="{FF2B5EF4-FFF2-40B4-BE49-F238E27FC236}">
                <a16:creationId xmlns:a16="http://schemas.microsoft.com/office/drawing/2014/main" id="{09B07EB8-6E02-C168-A116-99132421D7CA}"/>
              </a:ext>
            </a:extLst>
          </p:cNvPr>
          <p:cNvSpPr>
            <a:spLocks noChangeArrowheads="1"/>
          </p:cNvSpPr>
          <p:nvPr/>
        </p:nvSpPr>
        <p:spPr bwMode="auto">
          <a:xfrm rot="5400000">
            <a:off x="2623344" y="3798094"/>
            <a:ext cx="107950" cy="1509712"/>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cxnSp>
        <p:nvCxnSpPr>
          <p:cNvPr id="256029" name="AutoShape 18">
            <a:extLst>
              <a:ext uri="{FF2B5EF4-FFF2-40B4-BE49-F238E27FC236}">
                <a16:creationId xmlns:a16="http://schemas.microsoft.com/office/drawing/2014/main" id="{21167435-1AEA-511F-3C37-B2764D276B3C}"/>
              </a:ext>
            </a:extLst>
          </p:cNvPr>
          <p:cNvCxnSpPr>
            <a:cxnSpLocks noChangeShapeType="1"/>
          </p:cNvCxnSpPr>
          <p:nvPr/>
        </p:nvCxnSpPr>
        <p:spPr bwMode="auto">
          <a:xfrm flipH="1">
            <a:off x="1079500" y="4365625"/>
            <a:ext cx="357188" cy="1588"/>
          </a:xfrm>
          <a:prstGeom prst="straightConnector1">
            <a:avLst/>
          </a:prstGeom>
          <a:noFill/>
          <a:ln w="9525">
            <a:solidFill>
              <a:srgbClr val="000000"/>
            </a:solidFill>
            <a:round/>
            <a:headEnd/>
            <a:tailEnd type="stealth" w="sm" len="lg"/>
          </a:ln>
          <a:extLst>
            <a:ext uri="{909E8E84-426E-40DD-AFC4-6F175D3DCCD1}">
              <a14:hiddenFill xmlns:a14="http://schemas.microsoft.com/office/drawing/2010/main">
                <a:noFill/>
              </a14:hiddenFill>
            </a:ext>
          </a:extLst>
        </p:spPr>
      </p:cxnSp>
      <p:cxnSp>
        <p:nvCxnSpPr>
          <p:cNvPr id="45" name="Straight Connector 44">
            <a:extLst>
              <a:ext uri="{FF2B5EF4-FFF2-40B4-BE49-F238E27FC236}">
                <a16:creationId xmlns:a16="http://schemas.microsoft.com/office/drawing/2014/main" id="{D86A2932-1332-5567-4E9F-5FCDE3907AAE}"/>
              </a:ext>
            </a:extLst>
          </p:cNvPr>
          <p:cNvCxnSpPr/>
          <p:nvPr/>
        </p:nvCxnSpPr>
        <p:spPr>
          <a:xfrm rot="5400000" flipH="1" flipV="1">
            <a:off x="2816225" y="3884613"/>
            <a:ext cx="0" cy="400050"/>
          </a:xfrm>
          <a:prstGeom prst="line">
            <a:avLst/>
          </a:prstGeom>
          <a:ln w="2222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031" name="Text Box 17">
            <a:extLst>
              <a:ext uri="{FF2B5EF4-FFF2-40B4-BE49-F238E27FC236}">
                <a16:creationId xmlns:a16="http://schemas.microsoft.com/office/drawing/2014/main" id="{9E882283-D2C6-0C4D-3689-4DB8D68F5F15}"/>
              </a:ext>
            </a:extLst>
          </p:cNvPr>
          <p:cNvSpPr txBox="1">
            <a:spLocks noChangeArrowheads="1"/>
          </p:cNvSpPr>
          <p:nvPr/>
        </p:nvSpPr>
        <p:spPr bwMode="auto">
          <a:xfrm>
            <a:off x="2600325" y="3594100"/>
            <a:ext cx="80803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1400">
              <a:solidFill>
                <a:schemeClr val="bg1"/>
              </a:solidFill>
              <a:latin typeface="Calibri" panose="020F0502020204030204" pitchFamily="34" charset="0"/>
            </a:endParaRPr>
          </a:p>
          <a:p>
            <a:pPr eaLnBrk="1" hangingPunct="1"/>
            <a:r>
              <a:rPr lang="en-US" altLang="en-US" sz="1400">
                <a:solidFill>
                  <a:schemeClr val="bg1"/>
                </a:solidFill>
                <a:latin typeface="Calibri" panose="020F0502020204030204" pitchFamily="34" charset="0"/>
              </a:rPr>
              <a:t>Min sand</a:t>
            </a:r>
          </a:p>
          <a:p>
            <a:pPr eaLnBrk="1" hangingPunct="1"/>
            <a:r>
              <a:rPr lang="en-US" altLang="en-US" sz="1400">
                <a:solidFill>
                  <a:schemeClr val="bg1"/>
                </a:solidFill>
                <a:latin typeface="Calibri" panose="020F0502020204030204" pitchFamily="34" charset="0"/>
              </a:rPr>
              <a:t>level</a:t>
            </a:r>
          </a:p>
          <a:p>
            <a:pPr eaLnBrk="1" hangingPunct="1"/>
            <a:r>
              <a:rPr lang="en-US" altLang="en-US" sz="1400">
                <a:solidFill>
                  <a:schemeClr val="bg1"/>
                </a:solidFill>
                <a:latin typeface="Calibri" panose="020F0502020204030204" pitchFamily="34" charset="0"/>
              </a:rPr>
              <a:t>   Gravel</a:t>
            </a:r>
            <a:endParaRPr lang="en-US" altLang="en-US" sz="1400">
              <a:solidFill>
                <a:schemeClr val="bg1"/>
              </a:solidFill>
              <a:latin typeface="Arial" panose="020B0604020202020204" pitchFamily="34" charset="0"/>
            </a:endParaRPr>
          </a:p>
        </p:txBody>
      </p:sp>
      <p:sp>
        <p:nvSpPr>
          <p:cNvPr id="256032" name="Rectangle 8">
            <a:extLst>
              <a:ext uri="{FF2B5EF4-FFF2-40B4-BE49-F238E27FC236}">
                <a16:creationId xmlns:a16="http://schemas.microsoft.com/office/drawing/2014/main" id="{DEF89D8A-D92F-5DCF-C1E4-F77116DBACBD}"/>
              </a:ext>
            </a:extLst>
          </p:cNvPr>
          <p:cNvSpPr>
            <a:spLocks noChangeArrowheads="1"/>
          </p:cNvSpPr>
          <p:nvPr/>
        </p:nvSpPr>
        <p:spPr bwMode="auto">
          <a:xfrm>
            <a:off x="1936750" y="5295900"/>
            <a:ext cx="293688" cy="1138238"/>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33" name="Rectangle 14">
            <a:extLst>
              <a:ext uri="{FF2B5EF4-FFF2-40B4-BE49-F238E27FC236}">
                <a16:creationId xmlns:a16="http://schemas.microsoft.com/office/drawing/2014/main" id="{649D8CB8-011E-FFB4-45E6-B39D489CEEE9}"/>
              </a:ext>
            </a:extLst>
          </p:cNvPr>
          <p:cNvSpPr>
            <a:spLocks noChangeArrowheads="1"/>
          </p:cNvSpPr>
          <p:nvPr/>
        </p:nvSpPr>
        <p:spPr bwMode="auto">
          <a:xfrm rot="5400000">
            <a:off x="2378869" y="5953919"/>
            <a:ext cx="142875" cy="442913"/>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56034" name="Rectangle 14">
            <a:extLst>
              <a:ext uri="{FF2B5EF4-FFF2-40B4-BE49-F238E27FC236}">
                <a16:creationId xmlns:a16="http://schemas.microsoft.com/office/drawing/2014/main" id="{44B57801-187F-3A67-6AC3-570783E9E9F1}"/>
              </a:ext>
            </a:extLst>
          </p:cNvPr>
          <p:cNvSpPr>
            <a:spLocks noChangeArrowheads="1"/>
          </p:cNvSpPr>
          <p:nvPr/>
        </p:nvSpPr>
        <p:spPr bwMode="auto">
          <a:xfrm rot="5400000">
            <a:off x="2366169" y="5406231"/>
            <a:ext cx="153988" cy="409575"/>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52" name="Rectangle 13">
            <a:extLst>
              <a:ext uri="{FF2B5EF4-FFF2-40B4-BE49-F238E27FC236}">
                <a16:creationId xmlns:a16="http://schemas.microsoft.com/office/drawing/2014/main" id="{D24D9C30-A65A-C4A6-FCF9-7AC4D6A8B9E3}"/>
              </a:ext>
            </a:extLst>
          </p:cNvPr>
          <p:cNvSpPr>
            <a:spLocks noChangeArrowheads="1"/>
          </p:cNvSpPr>
          <p:nvPr/>
        </p:nvSpPr>
        <p:spPr bwMode="auto">
          <a:xfrm>
            <a:off x="2476500" y="5653088"/>
            <a:ext cx="123825" cy="496887"/>
          </a:xfrm>
          <a:prstGeom prst="rect">
            <a:avLst/>
          </a:prstGeom>
          <a:gradFill flip="none" rotWithShape="1">
            <a:gsLst>
              <a:gs pos="0">
                <a:schemeClr val="tx1"/>
              </a:gs>
              <a:gs pos="50000">
                <a:schemeClr val="tx1">
                  <a:lumMod val="65000"/>
                </a:schemeClr>
              </a:gs>
              <a:gs pos="100000">
                <a:schemeClr val="bg2">
                  <a:lumMod val="75000"/>
                </a:schemeClr>
              </a:gs>
            </a:gsLst>
            <a:lin ang="0" scaled="1"/>
            <a:tileRect/>
          </a:gradFill>
          <a:ln w="9525">
            <a:solidFill>
              <a:srgbClr val="000000"/>
            </a:solidFill>
            <a:miter lim="800000"/>
            <a:headEnd/>
            <a:tailEnd/>
          </a:ln>
        </p:spPr>
        <p:txBody>
          <a:bodyPr/>
          <a:lstStyle/>
          <a:p>
            <a:pPr eaLnBrk="1" fontAlgn="auto" hangingPunct="1">
              <a:spcBef>
                <a:spcPts val="0"/>
              </a:spcBef>
              <a:spcAft>
                <a:spcPts val="0"/>
              </a:spcAft>
              <a:defRPr/>
            </a:pPr>
            <a:endParaRPr lang="en-US" dirty="0">
              <a:latin typeface="+mn-lt"/>
            </a:endParaRPr>
          </a:p>
        </p:txBody>
      </p:sp>
      <p:sp>
        <p:nvSpPr>
          <p:cNvPr id="256036" name="Rectangle 2">
            <a:extLst>
              <a:ext uri="{FF2B5EF4-FFF2-40B4-BE49-F238E27FC236}">
                <a16:creationId xmlns:a16="http://schemas.microsoft.com/office/drawing/2014/main" id="{054D9936-8BDF-262D-AFEB-E55744A21FBA}"/>
              </a:ext>
            </a:extLst>
          </p:cNvPr>
          <p:cNvSpPr>
            <a:spLocks noChangeArrowheads="1"/>
          </p:cNvSpPr>
          <p:nvPr/>
        </p:nvSpPr>
        <p:spPr bwMode="auto">
          <a:xfrm>
            <a:off x="676275" y="5853113"/>
            <a:ext cx="1660525" cy="130175"/>
          </a:xfrm>
          <a:prstGeom prst="rect">
            <a:avLst/>
          </a:prstGeom>
          <a:solidFill>
            <a:srgbClr val="95B3D7"/>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54" name="AutoShape 10">
            <a:extLst>
              <a:ext uri="{FF2B5EF4-FFF2-40B4-BE49-F238E27FC236}">
                <a16:creationId xmlns:a16="http://schemas.microsoft.com/office/drawing/2014/main" id="{981FE067-444B-D2B5-F86F-831CC0D6B668}"/>
              </a:ext>
            </a:extLst>
          </p:cNvPr>
          <p:cNvSpPr>
            <a:spLocks noChangeArrowheads="1"/>
          </p:cNvSpPr>
          <p:nvPr/>
        </p:nvSpPr>
        <p:spPr bwMode="auto">
          <a:xfrm rot="5400000">
            <a:off x="1621632" y="5790406"/>
            <a:ext cx="196850" cy="242887"/>
          </a:xfrm>
          <a:prstGeom prst="flowChartCollate">
            <a:avLst/>
          </a:prstGeom>
          <a:solidFill>
            <a:schemeClr val="tx2">
              <a:lumMod val="50000"/>
            </a:schemeClr>
          </a:solidFill>
          <a:ln w="9525">
            <a:solidFill>
              <a:srgbClr val="000000"/>
            </a:solidFill>
            <a:miter lim="800000"/>
            <a:headEnd/>
            <a:tailEnd/>
          </a:ln>
        </p:spPr>
        <p:txBody>
          <a:bodyPr/>
          <a:lstStyle/>
          <a:p>
            <a:pPr eaLnBrk="1" fontAlgn="auto" hangingPunct="1">
              <a:spcBef>
                <a:spcPts val="0"/>
              </a:spcBef>
              <a:spcAft>
                <a:spcPts val="0"/>
              </a:spcAft>
              <a:defRPr/>
            </a:pPr>
            <a:endParaRPr lang="en-US" dirty="0">
              <a:latin typeface="+mn-lt"/>
            </a:endParaRPr>
          </a:p>
        </p:txBody>
      </p:sp>
      <p:cxnSp>
        <p:nvCxnSpPr>
          <p:cNvPr id="256038" name="AutoShape 18">
            <a:extLst>
              <a:ext uri="{FF2B5EF4-FFF2-40B4-BE49-F238E27FC236}">
                <a16:creationId xmlns:a16="http://schemas.microsoft.com/office/drawing/2014/main" id="{7BA2B43A-E2D7-1B92-8611-BFC84F384D2F}"/>
              </a:ext>
            </a:extLst>
          </p:cNvPr>
          <p:cNvCxnSpPr>
            <a:cxnSpLocks noChangeShapeType="1"/>
          </p:cNvCxnSpPr>
          <p:nvPr/>
        </p:nvCxnSpPr>
        <p:spPr bwMode="auto">
          <a:xfrm>
            <a:off x="758825" y="5921375"/>
            <a:ext cx="357188" cy="1588"/>
          </a:xfrm>
          <a:prstGeom prst="straightConnector1">
            <a:avLst/>
          </a:prstGeom>
          <a:noFill/>
          <a:ln w="9525">
            <a:solidFill>
              <a:srgbClr val="000000"/>
            </a:solidFill>
            <a:round/>
            <a:headEnd/>
            <a:tailEnd type="stealth" w="sm" len="lg"/>
          </a:ln>
          <a:extLst>
            <a:ext uri="{909E8E84-426E-40DD-AFC4-6F175D3DCCD1}">
              <a14:hiddenFill xmlns:a14="http://schemas.microsoft.com/office/drawing/2010/main">
                <a:noFill/>
              </a14:hiddenFill>
            </a:ext>
          </a:extLst>
        </p:spPr>
      </p:cxnSp>
      <p:sp>
        <p:nvSpPr>
          <p:cNvPr id="256039" name="Text Box 19">
            <a:extLst>
              <a:ext uri="{FF2B5EF4-FFF2-40B4-BE49-F238E27FC236}">
                <a16:creationId xmlns:a16="http://schemas.microsoft.com/office/drawing/2014/main" id="{07309FEE-35F4-0B49-E6E8-28F70B34DCD0}"/>
              </a:ext>
            </a:extLst>
          </p:cNvPr>
          <p:cNvSpPr txBox="1">
            <a:spLocks noChangeArrowheads="1"/>
          </p:cNvSpPr>
          <p:nvPr/>
        </p:nvSpPr>
        <p:spPr bwMode="auto">
          <a:xfrm>
            <a:off x="1195388" y="5797550"/>
            <a:ext cx="263525" cy="257175"/>
          </a:xfrm>
          <a:prstGeom prst="rect">
            <a:avLst/>
          </a:prstGeom>
          <a:solidFill>
            <a:srgbClr val="FFFFFF"/>
          </a:solidFill>
          <a:ln w="9525">
            <a:solidFill>
              <a:srgbClr val="000000"/>
            </a:solidFill>
            <a:miter lim="800000"/>
            <a:headEnd/>
            <a:tailEnd/>
          </a:ln>
        </p:spPr>
        <p:txBody>
          <a:bodyPr lIns="9144" tIns="9144" rIns="9144" b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a:solidFill>
                  <a:schemeClr val="bg1"/>
                </a:solidFill>
                <a:latin typeface="Calibri" panose="020F0502020204030204" pitchFamily="34" charset="0"/>
              </a:rPr>
              <a:t>M</a:t>
            </a:r>
            <a:endParaRPr lang="en-US" altLang="en-US">
              <a:solidFill>
                <a:schemeClr val="bg1"/>
              </a:solidFill>
              <a:latin typeface="Arial" panose="020B0604020202020204" pitchFamily="34" charset="0"/>
            </a:endParaRPr>
          </a:p>
        </p:txBody>
      </p:sp>
      <p:sp>
        <p:nvSpPr>
          <p:cNvPr id="256040" name="Text Box 15">
            <a:extLst>
              <a:ext uri="{FF2B5EF4-FFF2-40B4-BE49-F238E27FC236}">
                <a16:creationId xmlns:a16="http://schemas.microsoft.com/office/drawing/2014/main" id="{BB97E306-3D10-CFFA-57D4-3D8E07B6ED71}"/>
              </a:ext>
            </a:extLst>
          </p:cNvPr>
          <p:cNvSpPr txBox="1">
            <a:spLocks noChangeArrowheads="1"/>
          </p:cNvSpPr>
          <p:nvPr/>
        </p:nvSpPr>
        <p:spPr bwMode="auto">
          <a:xfrm>
            <a:off x="603250" y="6103938"/>
            <a:ext cx="163512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a:latin typeface="Calibri" panose="020F0502020204030204" pitchFamily="34" charset="0"/>
              </a:rPr>
              <a:t>Filter Inlet</a:t>
            </a:r>
            <a:endParaRPr lang="en-US" altLang="en-US">
              <a:latin typeface="Arial" panose="020B0604020202020204"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096A87-0635-61E8-6600-C1F5B65A8DF6}"/>
              </a:ext>
            </a:extLst>
          </p:cNvPr>
          <p:cNvSpPr txBox="1"/>
          <p:nvPr/>
        </p:nvSpPr>
        <p:spPr>
          <a:xfrm>
            <a:off x="220501" y="181054"/>
            <a:ext cx="4012166" cy="830997"/>
          </a:xfrm>
          <a:prstGeom prst="rect">
            <a:avLst/>
          </a:prstGeom>
          <a:noFill/>
        </p:spPr>
        <p:txBody>
          <a:bodyPr>
            <a:spAutoFit/>
          </a:bodyPr>
          <a:lstStyle/>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Influent Energy Dissipation</a:t>
            </a:r>
          </a:p>
        </p:txBody>
      </p:sp>
      <p:sp>
        <p:nvSpPr>
          <p:cNvPr id="258051" name="TextBox 5">
            <a:extLst>
              <a:ext uri="{FF2B5EF4-FFF2-40B4-BE49-F238E27FC236}">
                <a16:creationId xmlns:a16="http://schemas.microsoft.com/office/drawing/2014/main" id="{AB348224-0289-1B09-2DB8-B8D916695264}"/>
              </a:ext>
            </a:extLst>
          </p:cNvPr>
          <p:cNvSpPr txBox="1">
            <a:spLocks noChangeArrowheads="1"/>
          </p:cNvSpPr>
          <p:nvPr/>
        </p:nvSpPr>
        <p:spPr bwMode="auto">
          <a:xfrm>
            <a:off x="482600" y="1309688"/>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City of Salem, Oregon</a:t>
            </a:r>
          </a:p>
          <a:p>
            <a:pPr eaLnBrk="1" hangingPunct="1"/>
            <a:r>
              <a:rPr lang="en-US" altLang="en-US" sz="2400">
                <a:solidFill>
                  <a:srgbClr val="FFC000"/>
                </a:solidFill>
              </a:rPr>
              <a:t>influent baffles</a:t>
            </a:r>
          </a:p>
        </p:txBody>
      </p:sp>
      <p:pic>
        <p:nvPicPr>
          <p:cNvPr id="258052" name="Picture 2">
            <a:extLst>
              <a:ext uri="{FF2B5EF4-FFF2-40B4-BE49-F238E27FC236}">
                <a16:creationId xmlns:a16="http://schemas.microsoft.com/office/drawing/2014/main" id="{AFF713A5-0F11-DEFB-03C4-9A73F97608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9413" y="463550"/>
            <a:ext cx="4759325" cy="632618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8053" name="Picture 3">
            <a:extLst>
              <a:ext uri="{FF2B5EF4-FFF2-40B4-BE49-F238E27FC236}">
                <a16:creationId xmlns:a16="http://schemas.microsoft.com/office/drawing/2014/main" id="{C6191AA9-D24E-F2B6-75A9-E230BAE77D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663" y="2282825"/>
            <a:ext cx="3470275" cy="445928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triped Right Arrow 1">
            <a:extLst>
              <a:ext uri="{FF2B5EF4-FFF2-40B4-BE49-F238E27FC236}">
                <a16:creationId xmlns:a16="http://schemas.microsoft.com/office/drawing/2014/main" id="{4B5FE279-A70F-7A77-7B57-797247985195}"/>
              </a:ext>
            </a:extLst>
          </p:cNvPr>
          <p:cNvSpPr/>
          <p:nvPr/>
        </p:nvSpPr>
        <p:spPr>
          <a:xfrm>
            <a:off x="3690938" y="4084638"/>
            <a:ext cx="498475" cy="522287"/>
          </a:xfrm>
          <a:prstGeom prst="striped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7DB34E8-F1B8-FBA8-1F49-D7CB8F3DB362}"/>
              </a:ext>
            </a:extLst>
          </p:cNvPr>
          <p:cNvSpPr>
            <a:spLocks noChangeArrowheads="1"/>
          </p:cNvSpPr>
          <p:nvPr/>
        </p:nvSpPr>
        <p:spPr bwMode="auto">
          <a:xfrm>
            <a:off x="381000" y="1314450"/>
            <a:ext cx="8763000" cy="5262563"/>
          </a:xfrm>
          <a:prstGeom prst="rect">
            <a:avLst/>
          </a:prstGeom>
          <a:noFill/>
          <a:ln w="9525">
            <a:noFill/>
            <a:miter lim="800000"/>
            <a:headEnd/>
            <a:tailEnd/>
          </a:ln>
          <a:effectLst/>
        </p:spPr>
        <p:txBody>
          <a:bodyPr anchor="ctr">
            <a:spAutoFit/>
          </a:bodyPr>
          <a:lstStyle/>
          <a:p>
            <a:pPr eaLnBrk="1" fontAlgn="auto" hangingPunct="1">
              <a:spcBef>
                <a:spcPts val="0"/>
              </a:spcBef>
              <a:spcAft>
                <a:spcPts val="0"/>
              </a:spcAft>
              <a:defRPr/>
            </a:pPr>
            <a:r>
              <a:rPr lang="en-US" sz="2400" dirty="0">
                <a:latin typeface="+mn-lt"/>
              </a:rPr>
              <a:t> </a:t>
            </a:r>
          </a:p>
          <a:p>
            <a:pPr eaLnBrk="1" fontAlgn="auto" hangingPunct="1">
              <a:spcBef>
                <a:spcPts val="0"/>
              </a:spcBef>
              <a:spcAft>
                <a:spcPts val="0"/>
              </a:spcAft>
              <a:defRPr/>
            </a:pPr>
            <a:r>
              <a:rPr lang="en-US" sz="2400" dirty="0">
                <a:latin typeface="+mn-lt"/>
              </a:rPr>
              <a:t> 4.3.4.9  Control appurtenances</a:t>
            </a:r>
          </a:p>
          <a:p>
            <a:pPr eaLnBrk="1" fontAlgn="auto" hangingPunct="1">
              <a:spcBef>
                <a:spcPts val="0"/>
              </a:spcBef>
              <a:spcAft>
                <a:spcPts val="0"/>
              </a:spcAft>
              <a:defRPr/>
            </a:pPr>
            <a:r>
              <a:rPr lang="en-US" sz="2400" dirty="0">
                <a:latin typeface="+mn-lt"/>
              </a:rPr>
              <a:t> </a:t>
            </a:r>
          </a:p>
          <a:p>
            <a:pPr eaLnBrk="1" fontAlgn="auto" hangingPunct="1">
              <a:spcBef>
                <a:spcPts val="0"/>
              </a:spcBef>
              <a:spcAft>
                <a:spcPts val="0"/>
              </a:spcAft>
              <a:defRPr/>
            </a:pPr>
            <a:r>
              <a:rPr lang="en-US" sz="2400" dirty="0">
                <a:latin typeface="+mn-lt"/>
              </a:rPr>
              <a:t>Each filter shall be equipped with:</a:t>
            </a:r>
          </a:p>
          <a:p>
            <a:pPr marL="457200" indent="-457200" eaLnBrk="1" fontAlgn="auto" hangingPunct="1">
              <a:spcBef>
                <a:spcPts val="0"/>
              </a:spcBef>
              <a:spcAft>
                <a:spcPts val="0"/>
              </a:spcAft>
              <a:buFontTx/>
              <a:buAutoNum type="alphaLcPeriod"/>
              <a:defRPr/>
            </a:pPr>
            <a:r>
              <a:rPr lang="en-US" sz="2400" dirty="0">
                <a:latin typeface="+mn-lt"/>
              </a:rPr>
              <a:t>Influent and effluent sampling taps;</a:t>
            </a:r>
          </a:p>
          <a:p>
            <a:pPr marL="457200" indent="-457200" eaLnBrk="1" fontAlgn="auto" hangingPunct="1">
              <a:spcBef>
                <a:spcPts val="0"/>
              </a:spcBef>
              <a:spcAft>
                <a:spcPts val="0"/>
              </a:spcAft>
              <a:buFontTx/>
              <a:buAutoNum type="alphaLcPeriod"/>
              <a:defRPr/>
            </a:pPr>
            <a:r>
              <a:rPr lang="en-US" sz="2400" dirty="0">
                <a:latin typeface="+mn-lt"/>
              </a:rPr>
              <a:t>An indicating loss of head gauge or other means to measure head loss;</a:t>
            </a:r>
          </a:p>
          <a:p>
            <a:pPr marL="457200" indent="-457200" eaLnBrk="1" fontAlgn="auto" hangingPunct="1">
              <a:spcBef>
                <a:spcPts val="0"/>
              </a:spcBef>
              <a:spcAft>
                <a:spcPts val="0"/>
              </a:spcAft>
              <a:buFontTx/>
              <a:buAutoNum type="alphaLcPeriod"/>
              <a:defRPr/>
            </a:pPr>
            <a:r>
              <a:rPr lang="en-US" sz="2400" dirty="0">
                <a:latin typeface="+mn-lt"/>
              </a:rPr>
              <a:t>An indicating rate-of-flow meter.  A modified rate controller that limits the rate of filtration to a maximum rate may be used.  However, equipment that simply maintains a constant water level on the filters is not acceptable, unless the rate of flow onto the filter is properly controlled.  A pump or flow meter in each filter effluent line may be used as the limiting device for the rate of filtration only after consultation with the reviewing authority.</a:t>
            </a:r>
          </a:p>
        </p:txBody>
      </p:sp>
      <p:grpSp>
        <p:nvGrpSpPr>
          <p:cNvPr id="260099" name="Group 4">
            <a:extLst>
              <a:ext uri="{FF2B5EF4-FFF2-40B4-BE49-F238E27FC236}">
                <a16:creationId xmlns:a16="http://schemas.microsoft.com/office/drawing/2014/main" id="{963D4468-E7AE-7CE4-E3B0-B6381A71AD61}"/>
              </a:ext>
            </a:extLst>
          </p:cNvPr>
          <p:cNvGrpSpPr>
            <a:grpSpLocks/>
          </p:cNvGrpSpPr>
          <p:nvPr/>
        </p:nvGrpSpPr>
        <p:grpSpPr bwMode="auto">
          <a:xfrm>
            <a:off x="285750" y="342900"/>
            <a:ext cx="8578850" cy="1828800"/>
            <a:chOff x="320692" y="228600"/>
            <a:chExt cx="8578379" cy="1828800"/>
          </a:xfrm>
        </p:grpSpPr>
        <p:sp>
          <p:nvSpPr>
            <p:cNvPr id="6" name="TextBox 5">
              <a:extLst>
                <a:ext uri="{FF2B5EF4-FFF2-40B4-BE49-F238E27FC236}">
                  <a16:creationId xmlns:a16="http://schemas.microsoft.com/office/drawing/2014/main" id="{77EC8AD8-F7D1-3E53-7796-3D04EFA7DD3C}"/>
                </a:ext>
              </a:extLst>
            </p:cNvPr>
            <p:cNvSpPr txBox="1"/>
            <p:nvPr/>
          </p:nvSpPr>
          <p:spPr>
            <a:xfrm>
              <a:off x="320692" y="4381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Monitoring &amp; Influent Controls</a:t>
              </a:r>
            </a:p>
          </p:txBody>
        </p:sp>
        <p:pic>
          <p:nvPicPr>
            <p:cNvPr id="260101" name="Picture 3">
              <a:extLst>
                <a:ext uri="{FF2B5EF4-FFF2-40B4-BE49-F238E27FC236}">
                  <a16:creationId xmlns:a16="http://schemas.microsoft.com/office/drawing/2014/main" id="{CF0AF86F-AA11-FA9B-5A29-1005760D32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11">
            <a:extLst>
              <a:ext uri="{FF2B5EF4-FFF2-40B4-BE49-F238E27FC236}">
                <a16:creationId xmlns:a16="http://schemas.microsoft.com/office/drawing/2014/main" id="{8C94FA09-DE1A-2158-15CE-394183468194}"/>
              </a:ext>
            </a:extLst>
          </p:cNvPr>
          <p:cNvSpPr>
            <a:spLocks noChangeArrowheads="1"/>
          </p:cNvSpPr>
          <p:nvPr/>
        </p:nvSpPr>
        <p:spPr bwMode="auto">
          <a:xfrm rot="5400000">
            <a:off x="5403056" y="1866107"/>
            <a:ext cx="192087" cy="2857500"/>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5" name="TextBox 4">
            <a:extLst>
              <a:ext uri="{FF2B5EF4-FFF2-40B4-BE49-F238E27FC236}">
                <a16:creationId xmlns:a16="http://schemas.microsoft.com/office/drawing/2014/main" id="{7FB64FE8-DD53-B524-86DE-A220014CF582}"/>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Headloss measurement</a:t>
            </a:r>
          </a:p>
        </p:txBody>
      </p:sp>
      <p:sp>
        <p:nvSpPr>
          <p:cNvPr id="6" name="TextBox 5">
            <a:extLst>
              <a:ext uri="{FF2B5EF4-FFF2-40B4-BE49-F238E27FC236}">
                <a16:creationId xmlns:a16="http://schemas.microsoft.com/office/drawing/2014/main" id="{3341998A-42D8-E464-8943-A1EDF25550B0}"/>
              </a:ext>
            </a:extLst>
          </p:cNvPr>
          <p:cNvSpPr txBox="1"/>
          <p:nvPr/>
        </p:nvSpPr>
        <p:spPr>
          <a:xfrm>
            <a:off x="493713" y="1276350"/>
            <a:ext cx="8212137" cy="4892675"/>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Piezometers</a:t>
            </a:r>
            <a:r>
              <a:rPr lang="en-US" sz="2400" dirty="0">
                <a:latin typeface="+mn-lt"/>
                <a:ea typeface="Calibri" pitchFamily="34" charset="0"/>
                <a:cs typeface="Times New Roman" pitchFamily="18" charset="0"/>
              </a:rPr>
              <a:t> </a:t>
            </a:r>
          </a:p>
          <a:p>
            <a:pPr eaLnBrk="1" fontAlgn="auto" hangingPunct="1">
              <a:spcBef>
                <a:spcPts val="0"/>
              </a:spcBef>
              <a:spcAft>
                <a:spcPts val="0"/>
              </a:spcAft>
              <a:defRPr/>
            </a:pPr>
            <a:r>
              <a:rPr lang="en-US" sz="2400" dirty="0">
                <a:latin typeface="+mn-lt"/>
                <a:ea typeface="Calibri" pitchFamily="34" charset="0"/>
                <a:cs typeface="Times New Roman" pitchFamily="18" charset="0"/>
              </a:rPr>
              <a:t>Measurement of head loss can be accomplished with simple piezometers mounted outside the filter and tailwater structures.</a:t>
            </a: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						</a:t>
            </a:r>
          </a:p>
          <a:p>
            <a:pPr marL="457200" indent="-457200" eaLnBrk="1" fontAlgn="auto" hangingPunct="1">
              <a:spcBef>
                <a:spcPts val="0"/>
              </a:spcBef>
              <a:spcAft>
                <a:spcPts val="0"/>
              </a:spcAft>
              <a:defRPr/>
            </a:pPr>
            <a:r>
              <a:rPr lang="en-US" sz="2400" dirty="0">
                <a:latin typeface="+mn-lt"/>
              </a:rPr>
              <a:t>	</a:t>
            </a:r>
          </a:p>
        </p:txBody>
      </p:sp>
      <p:sp>
        <p:nvSpPr>
          <p:cNvPr id="262149" name="Text Box 2">
            <a:extLst>
              <a:ext uri="{FF2B5EF4-FFF2-40B4-BE49-F238E27FC236}">
                <a16:creationId xmlns:a16="http://schemas.microsoft.com/office/drawing/2014/main" id="{42229185-1381-5A24-5157-E89FE5830147}"/>
              </a:ext>
            </a:extLst>
          </p:cNvPr>
          <p:cNvSpPr txBox="1">
            <a:spLocks noChangeArrowheads="1"/>
          </p:cNvSpPr>
          <p:nvPr/>
        </p:nvSpPr>
        <p:spPr bwMode="auto">
          <a:xfrm>
            <a:off x="4481513" y="4835525"/>
            <a:ext cx="1195387"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tIns="9144" rIns="9144" b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400">
                <a:latin typeface="Calibri" panose="020F0502020204030204" pitchFamily="34" charset="0"/>
              </a:rPr>
              <a:t>&lt;=Piezometer</a:t>
            </a:r>
            <a:endParaRPr lang="en-US" altLang="en-US" sz="1400">
              <a:latin typeface="Arial" panose="020B0604020202020204" pitchFamily="34" charset="0"/>
            </a:endParaRPr>
          </a:p>
        </p:txBody>
      </p:sp>
      <p:sp>
        <p:nvSpPr>
          <p:cNvPr id="262150" name="Rectangle 3">
            <a:extLst>
              <a:ext uri="{FF2B5EF4-FFF2-40B4-BE49-F238E27FC236}">
                <a16:creationId xmlns:a16="http://schemas.microsoft.com/office/drawing/2014/main" id="{CF724F4D-E049-0380-22E3-49D3BDC148B6}"/>
              </a:ext>
            </a:extLst>
          </p:cNvPr>
          <p:cNvSpPr>
            <a:spLocks noChangeArrowheads="1"/>
          </p:cNvSpPr>
          <p:nvPr/>
        </p:nvSpPr>
        <p:spPr bwMode="auto">
          <a:xfrm>
            <a:off x="6919913" y="4284663"/>
            <a:ext cx="1244600" cy="1331912"/>
          </a:xfrm>
          <a:prstGeom prst="rect">
            <a:avLst/>
          </a:prstGeom>
          <a:solidFill>
            <a:srgbClr val="95B3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1" name="Rectangle 4" descr="Sphere">
            <a:extLst>
              <a:ext uri="{FF2B5EF4-FFF2-40B4-BE49-F238E27FC236}">
                <a16:creationId xmlns:a16="http://schemas.microsoft.com/office/drawing/2014/main" id="{C9346313-DC20-01DE-AD17-75E42126E2B5}"/>
              </a:ext>
            </a:extLst>
          </p:cNvPr>
          <p:cNvSpPr>
            <a:spLocks noChangeArrowheads="1"/>
          </p:cNvSpPr>
          <p:nvPr/>
        </p:nvSpPr>
        <p:spPr bwMode="auto">
          <a:xfrm>
            <a:off x="2517775" y="5416550"/>
            <a:ext cx="1541463" cy="63500"/>
          </a:xfrm>
          <a:prstGeom prst="rect">
            <a:avLst/>
          </a:prstGeom>
          <a:blipFill dpi="0" rotWithShape="0">
            <a:blip r:embed="rId3">
              <a:extLst>
                <a:ext uri="{28A0092B-C50C-407E-A947-70E740481C1C}">
                  <a14:useLocalDpi xmlns:a14="http://schemas.microsoft.com/office/drawing/2010/main" val="0"/>
                </a:ext>
              </a:extLst>
            </a:blip>
            <a:srcRect/>
            <a:tile tx="0" ty="0" sx="100000" sy="100000" flip="none" algn="tl"/>
          </a:blip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2" name="Rectangle 5">
            <a:extLst>
              <a:ext uri="{FF2B5EF4-FFF2-40B4-BE49-F238E27FC236}">
                <a16:creationId xmlns:a16="http://schemas.microsoft.com/office/drawing/2014/main" id="{03514B15-9806-0B0B-8C31-62597390CED3}"/>
              </a:ext>
            </a:extLst>
          </p:cNvPr>
          <p:cNvSpPr>
            <a:spLocks noChangeArrowheads="1"/>
          </p:cNvSpPr>
          <p:nvPr/>
        </p:nvSpPr>
        <p:spPr bwMode="auto">
          <a:xfrm>
            <a:off x="3865563" y="5356225"/>
            <a:ext cx="1924050" cy="119063"/>
          </a:xfrm>
          <a:prstGeom prst="rect">
            <a:avLst/>
          </a:prstGeom>
          <a:solidFill>
            <a:srgbClr val="95B3D7"/>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3" name="Rectangle 6" descr="Light horizontal">
            <a:extLst>
              <a:ext uri="{FF2B5EF4-FFF2-40B4-BE49-F238E27FC236}">
                <a16:creationId xmlns:a16="http://schemas.microsoft.com/office/drawing/2014/main" id="{71BE08CA-AF57-DAB6-4390-9398C7F5940B}"/>
              </a:ext>
            </a:extLst>
          </p:cNvPr>
          <p:cNvSpPr>
            <a:spLocks noChangeArrowheads="1"/>
          </p:cNvSpPr>
          <p:nvPr/>
        </p:nvSpPr>
        <p:spPr bwMode="auto">
          <a:xfrm>
            <a:off x="4381500" y="3954463"/>
            <a:ext cx="84138" cy="1401762"/>
          </a:xfrm>
          <a:prstGeom prst="rect">
            <a:avLst/>
          </a:prstGeom>
          <a:blipFill dpi="0" rotWithShape="0">
            <a:blip r:embed="rId4">
              <a:extLst>
                <a:ext uri="{28A0092B-C50C-407E-A947-70E740481C1C}">
                  <a14:useLocalDpi xmlns:a14="http://schemas.microsoft.com/office/drawing/2010/main" val="0"/>
                </a:ext>
              </a:extLst>
            </a:blip>
            <a:srcRect/>
            <a:tile tx="0" ty="0" sx="100000" sy="100000" flip="none" algn="tl"/>
          </a:blip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4" name="Rectangle 7">
            <a:extLst>
              <a:ext uri="{FF2B5EF4-FFF2-40B4-BE49-F238E27FC236}">
                <a16:creationId xmlns:a16="http://schemas.microsoft.com/office/drawing/2014/main" id="{4BF554D4-7BB6-BF2A-E91A-FDC3CDE8ACD6}"/>
              </a:ext>
            </a:extLst>
          </p:cNvPr>
          <p:cNvSpPr>
            <a:spLocks noChangeArrowheads="1"/>
          </p:cNvSpPr>
          <p:nvPr/>
        </p:nvSpPr>
        <p:spPr bwMode="auto">
          <a:xfrm>
            <a:off x="6735763" y="3197225"/>
            <a:ext cx="192087" cy="2503488"/>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5" name="Rectangle 9">
            <a:extLst>
              <a:ext uri="{FF2B5EF4-FFF2-40B4-BE49-F238E27FC236}">
                <a16:creationId xmlns:a16="http://schemas.microsoft.com/office/drawing/2014/main" id="{1EE3D2D8-5257-CF73-CE63-22DFE2BBA4D3}"/>
              </a:ext>
            </a:extLst>
          </p:cNvPr>
          <p:cNvSpPr>
            <a:spLocks noChangeArrowheads="1"/>
          </p:cNvSpPr>
          <p:nvPr/>
        </p:nvSpPr>
        <p:spPr bwMode="auto">
          <a:xfrm>
            <a:off x="4608513" y="3098800"/>
            <a:ext cx="552450" cy="44450"/>
          </a:xfrm>
          <a:prstGeom prst="rect">
            <a:avLst/>
          </a:prstGeom>
          <a:solidFill>
            <a:srgbClr val="000000"/>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6" name="Rectangle 10" descr="Light horizontal">
            <a:extLst>
              <a:ext uri="{FF2B5EF4-FFF2-40B4-BE49-F238E27FC236}">
                <a16:creationId xmlns:a16="http://schemas.microsoft.com/office/drawing/2014/main" id="{13B02D2E-227E-AA9D-8723-E74866D90112}"/>
              </a:ext>
            </a:extLst>
          </p:cNvPr>
          <p:cNvSpPr>
            <a:spLocks noChangeArrowheads="1"/>
          </p:cNvSpPr>
          <p:nvPr/>
        </p:nvSpPr>
        <p:spPr bwMode="auto">
          <a:xfrm>
            <a:off x="4121150" y="3497263"/>
            <a:ext cx="95250" cy="736600"/>
          </a:xfrm>
          <a:prstGeom prst="rect">
            <a:avLst/>
          </a:prstGeom>
          <a:blipFill dpi="0" rotWithShape="0">
            <a:blip r:embed="rId4">
              <a:extLst>
                <a:ext uri="{28A0092B-C50C-407E-A947-70E740481C1C}">
                  <a14:useLocalDpi xmlns:a14="http://schemas.microsoft.com/office/drawing/2010/main" val="0"/>
                </a:ext>
              </a:extLst>
            </a:blip>
            <a:srcRect/>
            <a:tile tx="0" ty="0" sx="100000" sy="100000" flip="none" algn="tl"/>
          </a:blip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7" name="Rectangle 12" descr="10%">
            <a:extLst>
              <a:ext uri="{FF2B5EF4-FFF2-40B4-BE49-F238E27FC236}">
                <a16:creationId xmlns:a16="http://schemas.microsoft.com/office/drawing/2014/main" id="{A5EDBC91-62C9-B60D-FB0C-2F7EA1DF6F9A}"/>
              </a:ext>
            </a:extLst>
          </p:cNvPr>
          <p:cNvSpPr>
            <a:spLocks noChangeArrowheads="1"/>
          </p:cNvSpPr>
          <p:nvPr/>
        </p:nvSpPr>
        <p:spPr bwMode="auto">
          <a:xfrm>
            <a:off x="757238" y="5270500"/>
            <a:ext cx="3136900" cy="96838"/>
          </a:xfrm>
          <a:prstGeom prst="rect">
            <a:avLst/>
          </a:prstGeom>
          <a:blipFill dpi="0" rotWithShape="0">
            <a:blip r:embed="rId5">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8" name="Rectangle 13" descr="Large confetti">
            <a:extLst>
              <a:ext uri="{FF2B5EF4-FFF2-40B4-BE49-F238E27FC236}">
                <a16:creationId xmlns:a16="http://schemas.microsoft.com/office/drawing/2014/main" id="{748E1328-7907-07A1-DA70-B387C67B44D8}"/>
              </a:ext>
            </a:extLst>
          </p:cNvPr>
          <p:cNvSpPr>
            <a:spLocks noChangeArrowheads="1"/>
          </p:cNvSpPr>
          <p:nvPr/>
        </p:nvSpPr>
        <p:spPr bwMode="auto">
          <a:xfrm>
            <a:off x="754063" y="5360988"/>
            <a:ext cx="3132137" cy="254000"/>
          </a:xfrm>
          <a:prstGeom prst="rect">
            <a:avLst/>
          </a:prstGeom>
          <a:blipFill dpi="0" rotWithShape="0">
            <a:blip r:embed="rId6">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59" name="Rectangle 14" descr="25%">
            <a:extLst>
              <a:ext uri="{FF2B5EF4-FFF2-40B4-BE49-F238E27FC236}">
                <a16:creationId xmlns:a16="http://schemas.microsoft.com/office/drawing/2014/main" id="{BB33D04F-8E33-8330-D6D3-D0B37B234E6F}"/>
              </a:ext>
            </a:extLst>
          </p:cNvPr>
          <p:cNvSpPr>
            <a:spLocks noChangeArrowheads="1"/>
          </p:cNvSpPr>
          <p:nvPr/>
        </p:nvSpPr>
        <p:spPr bwMode="auto">
          <a:xfrm>
            <a:off x="741363" y="5159375"/>
            <a:ext cx="3136900" cy="114300"/>
          </a:xfrm>
          <a:prstGeom prst="rect">
            <a:avLst/>
          </a:prstGeom>
          <a:blipFill dpi="0" rotWithShape="0">
            <a:blip r:embed="rId7">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0" name="Rectangle 15" descr="25%">
            <a:extLst>
              <a:ext uri="{FF2B5EF4-FFF2-40B4-BE49-F238E27FC236}">
                <a16:creationId xmlns:a16="http://schemas.microsoft.com/office/drawing/2014/main" id="{E28BED59-8FB5-F100-42D7-E73CBEA1467B}"/>
              </a:ext>
            </a:extLst>
          </p:cNvPr>
          <p:cNvSpPr>
            <a:spLocks noChangeArrowheads="1"/>
          </p:cNvSpPr>
          <p:nvPr/>
        </p:nvSpPr>
        <p:spPr bwMode="auto">
          <a:xfrm>
            <a:off x="747713" y="4292600"/>
            <a:ext cx="3138487" cy="881063"/>
          </a:xfrm>
          <a:prstGeom prst="rect">
            <a:avLst/>
          </a:prstGeom>
          <a:blipFill dpi="0" rotWithShape="0">
            <a:blip r:embed="rId8">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1" name="Rectangle 16">
            <a:extLst>
              <a:ext uri="{FF2B5EF4-FFF2-40B4-BE49-F238E27FC236}">
                <a16:creationId xmlns:a16="http://schemas.microsoft.com/office/drawing/2014/main" id="{D23E99B6-933F-59D3-177A-C98D5F7FEB1F}"/>
              </a:ext>
            </a:extLst>
          </p:cNvPr>
          <p:cNvSpPr>
            <a:spLocks noChangeArrowheads="1"/>
          </p:cNvSpPr>
          <p:nvPr/>
        </p:nvSpPr>
        <p:spPr bwMode="auto">
          <a:xfrm>
            <a:off x="746125" y="3459163"/>
            <a:ext cx="3136900" cy="828675"/>
          </a:xfrm>
          <a:prstGeom prst="rect">
            <a:avLst/>
          </a:prstGeom>
          <a:solidFill>
            <a:srgbClr val="95B3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2" name="Rectangle 17">
            <a:extLst>
              <a:ext uri="{FF2B5EF4-FFF2-40B4-BE49-F238E27FC236}">
                <a16:creationId xmlns:a16="http://schemas.microsoft.com/office/drawing/2014/main" id="{C1420487-68A0-DA4A-13F1-13DB58DCFD13}"/>
              </a:ext>
            </a:extLst>
          </p:cNvPr>
          <p:cNvSpPr>
            <a:spLocks noChangeArrowheads="1"/>
          </p:cNvSpPr>
          <p:nvPr/>
        </p:nvSpPr>
        <p:spPr bwMode="auto">
          <a:xfrm>
            <a:off x="831850" y="4264025"/>
            <a:ext cx="3184525" cy="46038"/>
          </a:xfrm>
          <a:prstGeom prst="rect">
            <a:avLst/>
          </a:prstGeom>
          <a:solidFill>
            <a:srgbClr val="76923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3" name="Rectangle 18">
            <a:extLst>
              <a:ext uri="{FF2B5EF4-FFF2-40B4-BE49-F238E27FC236}">
                <a16:creationId xmlns:a16="http://schemas.microsoft.com/office/drawing/2014/main" id="{5EBBB7F7-C5CE-5005-4BB6-BA84F78CC4B0}"/>
              </a:ext>
            </a:extLst>
          </p:cNvPr>
          <p:cNvSpPr>
            <a:spLocks noChangeArrowheads="1"/>
          </p:cNvSpPr>
          <p:nvPr/>
        </p:nvSpPr>
        <p:spPr bwMode="auto">
          <a:xfrm>
            <a:off x="815975" y="4221163"/>
            <a:ext cx="461963" cy="496887"/>
          </a:xfrm>
          <a:prstGeom prst="rect">
            <a:avLst/>
          </a:prstGeom>
          <a:solidFill>
            <a:srgbClr val="95B3D7"/>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4" name="Rectangle 19">
            <a:extLst>
              <a:ext uri="{FF2B5EF4-FFF2-40B4-BE49-F238E27FC236}">
                <a16:creationId xmlns:a16="http://schemas.microsoft.com/office/drawing/2014/main" id="{42F17B9C-8F96-6B7E-5E27-F1AEB0E0A894}"/>
              </a:ext>
            </a:extLst>
          </p:cNvPr>
          <p:cNvSpPr>
            <a:spLocks noChangeArrowheads="1"/>
          </p:cNvSpPr>
          <p:nvPr/>
        </p:nvSpPr>
        <p:spPr bwMode="auto">
          <a:xfrm>
            <a:off x="819150" y="3871913"/>
            <a:ext cx="457200" cy="461962"/>
          </a:xfrm>
          <a:prstGeom prst="rect">
            <a:avLst/>
          </a:prstGeom>
          <a:solidFill>
            <a:srgbClr val="95B3D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5" name="Rectangle 21" descr="25%">
            <a:extLst>
              <a:ext uri="{FF2B5EF4-FFF2-40B4-BE49-F238E27FC236}">
                <a16:creationId xmlns:a16="http://schemas.microsoft.com/office/drawing/2014/main" id="{FBD43F52-6B35-906E-4512-41ECDCB15037}"/>
              </a:ext>
            </a:extLst>
          </p:cNvPr>
          <p:cNvSpPr>
            <a:spLocks noChangeArrowheads="1"/>
          </p:cNvSpPr>
          <p:nvPr/>
        </p:nvSpPr>
        <p:spPr bwMode="auto">
          <a:xfrm>
            <a:off x="1444625" y="4808538"/>
            <a:ext cx="103188" cy="79375"/>
          </a:xfrm>
          <a:prstGeom prst="rect">
            <a:avLst/>
          </a:prstGeom>
          <a:blipFill dpi="0" rotWithShape="0">
            <a:blip r:embed="rId8">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6" name="Rectangle 22" descr="25%">
            <a:extLst>
              <a:ext uri="{FF2B5EF4-FFF2-40B4-BE49-F238E27FC236}">
                <a16:creationId xmlns:a16="http://schemas.microsoft.com/office/drawing/2014/main" id="{723E5BA1-C810-76D2-2475-FD824A733E5E}"/>
              </a:ext>
            </a:extLst>
          </p:cNvPr>
          <p:cNvSpPr>
            <a:spLocks noChangeArrowheads="1"/>
          </p:cNvSpPr>
          <p:nvPr/>
        </p:nvSpPr>
        <p:spPr bwMode="auto">
          <a:xfrm>
            <a:off x="3827463" y="4786313"/>
            <a:ext cx="95250" cy="90487"/>
          </a:xfrm>
          <a:prstGeom prst="rect">
            <a:avLst/>
          </a:prstGeom>
          <a:blipFill dpi="0" rotWithShape="0">
            <a:blip r:embed="rId8">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7" name="Rectangle 23">
            <a:extLst>
              <a:ext uri="{FF2B5EF4-FFF2-40B4-BE49-F238E27FC236}">
                <a16:creationId xmlns:a16="http://schemas.microsoft.com/office/drawing/2014/main" id="{DDB18A5B-F996-4360-3A55-1AAC834BD24C}"/>
              </a:ext>
            </a:extLst>
          </p:cNvPr>
          <p:cNvSpPr>
            <a:spLocks noChangeArrowheads="1"/>
          </p:cNvSpPr>
          <p:nvPr/>
        </p:nvSpPr>
        <p:spPr bwMode="auto">
          <a:xfrm>
            <a:off x="760413" y="4298950"/>
            <a:ext cx="3117850" cy="862013"/>
          </a:xfrm>
          <a:prstGeom prst="rect">
            <a:avLst/>
          </a:prstGeom>
          <a:solidFill>
            <a:srgbClr val="95B3D7">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8" name="Rectangle 24">
            <a:extLst>
              <a:ext uri="{FF2B5EF4-FFF2-40B4-BE49-F238E27FC236}">
                <a16:creationId xmlns:a16="http://schemas.microsoft.com/office/drawing/2014/main" id="{EC49FEA8-42A8-150E-3399-A543D623E9A0}"/>
              </a:ext>
            </a:extLst>
          </p:cNvPr>
          <p:cNvSpPr>
            <a:spLocks noChangeArrowheads="1"/>
          </p:cNvSpPr>
          <p:nvPr/>
        </p:nvSpPr>
        <p:spPr bwMode="auto">
          <a:xfrm>
            <a:off x="1454150" y="4806950"/>
            <a:ext cx="60325" cy="80963"/>
          </a:xfrm>
          <a:prstGeom prst="rect">
            <a:avLst/>
          </a:prstGeom>
          <a:solidFill>
            <a:srgbClr val="95B3D7">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69" name="Rectangle 25">
            <a:extLst>
              <a:ext uri="{FF2B5EF4-FFF2-40B4-BE49-F238E27FC236}">
                <a16:creationId xmlns:a16="http://schemas.microsoft.com/office/drawing/2014/main" id="{DB44B2FA-7222-D1FF-D9C8-79667310D814}"/>
              </a:ext>
            </a:extLst>
          </p:cNvPr>
          <p:cNvSpPr>
            <a:spLocks noChangeArrowheads="1"/>
          </p:cNvSpPr>
          <p:nvPr/>
        </p:nvSpPr>
        <p:spPr bwMode="auto">
          <a:xfrm>
            <a:off x="3860800" y="4784725"/>
            <a:ext cx="63500" cy="93663"/>
          </a:xfrm>
          <a:prstGeom prst="rect">
            <a:avLst/>
          </a:prstGeom>
          <a:solidFill>
            <a:srgbClr val="95B3D7">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0" name="Rectangle 26">
            <a:extLst>
              <a:ext uri="{FF2B5EF4-FFF2-40B4-BE49-F238E27FC236}">
                <a16:creationId xmlns:a16="http://schemas.microsoft.com/office/drawing/2014/main" id="{30C4802E-B765-F99C-4C7B-07CD6DE5FAB1}"/>
              </a:ext>
            </a:extLst>
          </p:cNvPr>
          <p:cNvSpPr>
            <a:spLocks noChangeArrowheads="1"/>
          </p:cNvSpPr>
          <p:nvPr/>
        </p:nvSpPr>
        <p:spPr bwMode="auto">
          <a:xfrm>
            <a:off x="1252538" y="4241800"/>
            <a:ext cx="58737" cy="496888"/>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1" name="Rectangle 27">
            <a:extLst>
              <a:ext uri="{FF2B5EF4-FFF2-40B4-BE49-F238E27FC236}">
                <a16:creationId xmlns:a16="http://schemas.microsoft.com/office/drawing/2014/main" id="{51B6D7E9-FA23-0AB4-A145-A54FE46A17D4}"/>
              </a:ext>
            </a:extLst>
          </p:cNvPr>
          <p:cNvSpPr>
            <a:spLocks noChangeArrowheads="1"/>
          </p:cNvSpPr>
          <p:nvPr/>
        </p:nvSpPr>
        <p:spPr bwMode="auto">
          <a:xfrm rot="5400000">
            <a:off x="1026319" y="4490244"/>
            <a:ext cx="50800" cy="477838"/>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2" name="Rectangle 28" descr="25%">
            <a:extLst>
              <a:ext uri="{FF2B5EF4-FFF2-40B4-BE49-F238E27FC236}">
                <a16:creationId xmlns:a16="http://schemas.microsoft.com/office/drawing/2014/main" id="{08069F7F-CBD2-0508-B053-5BAA36AE0D42}"/>
              </a:ext>
            </a:extLst>
          </p:cNvPr>
          <p:cNvSpPr>
            <a:spLocks noChangeArrowheads="1"/>
          </p:cNvSpPr>
          <p:nvPr/>
        </p:nvSpPr>
        <p:spPr bwMode="auto">
          <a:xfrm>
            <a:off x="3865563" y="4926013"/>
            <a:ext cx="57150" cy="90487"/>
          </a:xfrm>
          <a:prstGeom prst="rect">
            <a:avLst/>
          </a:prstGeom>
          <a:blipFill dpi="0" rotWithShape="0">
            <a:blip r:embed="rId8">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3" name="Rectangle 29">
            <a:extLst>
              <a:ext uri="{FF2B5EF4-FFF2-40B4-BE49-F238E27FC236}">
                <a16:creationId xmlns:a16="http://schemas.microsoft.com/office/drawing/2014/main" id="{E7F00FCE-C454-11D7-25A7-80BAFC40A6D7}"/>
              </a:ext>
            </a:extLst>
          </p:cNvPr>
          <p:cNvSpPr>
            <a:spLocks noChangeArrowheads="1"/>
          </p:cNvSpPr>
          <p:nvPr/>
        </p:nvSpPr>
        <p:spPr bwMode="auto">
          <a:xfrm>
            <a:off x="3859213" y="4922838"/>
            <a:ext cx="61912" cy="95250"/>
          </a:xfrm>
          <a:prstGeom prst="rect">
            <a:avLst/>
          </a:prstGeom>
          <a:solidFill>
            <a:srgbClr val="95B3D7">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4" name="Rectangle 30" descr="25%">
            <a:extLst>
              <a:ext uri="{FF2B5EF4-FFF2-40B4-BE49-F238E27FC236}">
                <a16:creationId xmlns:a16="http://schemas.microsoft.com/office/drawing/2014/main" id="{C8473B9E-8A88-BB5F-7CD3-5524E7F59636}"/>
              </a:ext>
            </a:extLst>
          </p:cNvPr>
          <p:cNvSpPr>
            <a:spLocks noChangeArrowheads="1"/>
          </p:cNvSpPr>
          <p:nvPr/>
        </p:nvSpPr>
        <p:spPr bwMode="auto">
          <a:xfrm>
            <a:off x="1457325" y="4922838"/>
            <a:ext cx="61913" cy="90487"/>
          </a:xfrm>
          <a:prstGeom prst="rect">
            <a:avLst/>
          </a:prstGeom>
          <a:blipFill dpi="0" rotWithShape="0">
            <a:blip r:embed="rId8">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5" name="Rectangle 31">
            <a:extLst>
              <a:ext uri="{FF2B5EF4-FFF2-40B4-BE49-F238E27FC236}">
                <a16:creationId xmlns:a16="http://schemas.microsoft.com/office/drawing/2014/main" id="{966C2F28-9B25-5C35-353F-71AEA2B4D09E}"/>
              </a:ext>
            </a:extLst>
          </p:cNvPr>
          <p:cNvSpPr>
            <a:spLocks noChangeArrowheads="1"/>
          </p:cNvSpPr>
          <p:nvPr/>
        </p:nvSpPr>
        <p:spPr bwMode="auto">
          <a:xfrm>
            <a:off x="1452563" y="4921250"/>
            <a:ext cx="69850" cy="93663"/>
          </a:xfrm>
          <a:prstGeom prst="rect">
            <a:avLst/>
          </a:prstGeom>
          <a:solidFill>
            <a:srgbClr val="95B3D7">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6" name="Rectangle 32">
            <a:extLst>
              <a:ext uri="{FF2B5EF4-FFF2-40B4-BE49-F238E27FC236}">
                <a16:creationId xmlns:a16="http://schemas.microsoft.com/office/drawing/2014/main" id="{CF12A28D-2C2D-8D2E-BF8F-42EAD41DB918}"/>
              </a:ext>
            </a:extLst>
          </p:cNvPr>
          <p:cNvSpPr>
            <a:spLocks noChangeArrowheads="1"/>
          </p:cNvSpPr>
          <p:nvPr/>
        </p:nvSpPr>
        <p:spPr bwMode="auto">
          <a:xfrm>
            <a:off x="1563688" y="5395913"/>
            <a:ext cx="63500" cy="46037"/>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7" name="Rectangle 33" descr="Sphere">
            <a:extLst>
              <a:ext uri="{FF2B5EF4-FFF2-40B4-BE49-F238E27FC236}">
                <a16:creationId xmlns:a16="http://schemas.microsoft.com/office/drawing/2014/main" id="{0F3A5BAD-BF04-50DC-46D9-65C4E787BC1E}"/>
              </a:ext>
            </a:extLst>
          </p:cNvPr>
          <p:cNvSpPr>
            <a:spLocks noChangeArrowheads="1"/>
          </p:cNvSpPr>
          <p:nvPr/>
        </p:nvSpPr>
        <p:spPr bwMode="auto">
          <a:xfrm>
            <a:off x="847725" y="5380038"/>
            <a:ext cx="3030538" cy="100012"/>
          </a:xfrm>
          <a:prstGeom prst="rect">
            <a:avLst/>
          </a:prstGeom>
          <a:blipFill dpi="0" rotWithShape="0">
            <a:blip r:embed="rId3">
              <a:extLst>
                <a:ext uri="{28A0092B-C50C-407E-A947-70E740481C1C}">
                  <a14:useLocalDpi xmlns:a14="http://schemas.microsoft.com/office/drawing/2010/main" val="0"/>
                </a:ext>
              </a:extLst>
            </a:blip>
            <a:srcRect/>
            <a:tile tx="0" ty="0" sx="100000" sy="100000" flip="none" algn="tl"/>
          </a:blip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8" name="Rectangle 34">
            <a:extLst>
              <a:ext uri="{FF2B5EF4-FFF2-40B4-BE49-F238E27FC236}">
                <a16:creationId xmlns:a16="http://schemas.microsoft.com/office/drawing/2014/main" id="{48F863A2-9654-EE74-9E41-AFFF29ED7429}"/>
              </a:ext>
            </a:extLst>
          </p:cNvPr>
          <p:cNvSpPr>
            <a:spLocks noChangeArrowheads="1"/>
          </p:cNvSpPr>
          <p:nvPr/>
        </p:nvSpPr>
        <p:spPr bwMode="auto">
          <a:xfrm>
            <a:off x="3817938" y="3192463"/>
            <a:ext cx="250825" cy="2530475"/>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79" name="Text Box 35">
            <a:extLst>
              <a:ext uri="{FF2B5EF4-FFF2-40B4-BE49-F238E27FC236}">
                <a16:creationId xmlns:a16="http://schemas.microsoft.com/office/drawing/2014/main" id="{8679A5E2-29B3-4BB3-859E-8D1CD0C4AD26}"/>
              </a:ext>
            </a:extLst>
          </p:cNvPr>
          <p:cNvSpPr txBox="1">
            <a:spLocks noChangeArrowheads="1"/>
          </p:cNvSpPr>
          <p:nvPr/>
        </p:nvSpPr>
        <p:spPr bwMode="auto">
          <a:xfrm>
            <a:off x="6913563" y="4187825"/>
            <a:ext cx="11557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endParaRPr lang="en-US" altLang="en-US" sz="1100">
              <a:latin typeface="Times New Roman" panose="02020603050405020304" pitchFamily="18" charset="0"/>
            </a:endParaRPr>
          </a:p>
          <a:p>
            <a:pPr eaLnBrk="1" hangingPunct="1">
              <a:spcAft>
                <a:spcPts val="1000"/>
              </a:spcAft>
            </a:pPr>
            <a:endParaRPr lang="en-US" altLang="en-US" sz="1100">
              <a:latin typeface="Times New Roman" panose="02020603050405020304" pitchFamily="18" charset="0"/>
            </a:endParaRPr>
          </a:p>
          <a:p>
            <a:pPr algn="ctr" eaLnBrk="1" hangingPunct="1">
              <a:spcBef>
                <a:spcPts val="600"/>
              </a:spcBef>
              <a:spcAft>
                <a:spcPts val="1000"/>
              </a:spcAft>
            </a:pPr>
            <a:r>
              <a:rPr lang="en-US" altLang="en-US" sz="1100">
                <a:solidFill>
                  <a:schemeClr val="bg1"/>
                </a:solidFill>
                <a:latin typeface="Calibri" panose="020F0502020204030204" pitchFamily="34" charset="0"/>
              </a:rPr>
              <a:t>Tailwater</a:t>
            </a:r>
          </a:p>
          <a:p>
            <a:pPr eaLnBrk="1" hangingPunct="1">
              <a:spcAft>
                <a:spcPts val="1000"/>
              </a:spcAft>
            </a:pPr>
            <a:endParaRPr lang="en-US" altLang="en-US" sz="1100">
              <a:latin typeface="Times New Roman" panose="02020603050405020304" pitchFamily="18" charset="0"/>
            </a:endParaRPr>
          </a:p>
          <a:p>
            <a:pPr eaLnBrk="1" hangingPunct="1">
              <a:spcAft>
                <a:spcPts val="1000"/>
              </a:spcAft>
            </a:pPr>
            <a:endParaRPr lang="en-US" altLang="en-US" sz="1100">
              <a:latin typeface="Times New Roman" panose="02020603050405020304" pitchFamily="18" charset="0"/>
            </a:endParaRPr>
          </a:p>
          <a:p>
            <a:pPr eaLnBrk="1" hangingPunct="1"/>
            <a:endParaRPr lang="en-US" altLang="en-US">
              <a:latin typeface="Arial" panose="020B0604020202020204" pitchFamily="34" charset="0"/>
            </a:endParaRPr>
          </a:p>
        </p:txBody>
      </p:sp>
      <p:sp>
        <p:nvSpPr>
          <p:cNvPr id="262180" name="Rectangle 37">
            <a:extLst>
              <a:ext uri="{FF2B5EF4-FFF2-40B4-BE49-F238E27FC236}">
                <a16:creationId xmlns:a16="http://schemas.microsoft.com/office/drawing/2014/main" id="{6A936B97-23B2-2738-08ED-5D04347C5A16}"/>
              </a:ext>
            </a:extLst>
          </p:cNvPr>
          <p:cNvSpPr>
            <a:spLocks noChangeArrowheads="1"/>
          </p:cNvSpPr>
          <p:nvPr/>
        </p:nvSpPr>
        <p:spPr bwMode="auto">
          <a:xfrm>
            <a:off x="2205038" y="5486400"/>
            <a:ext cx="896937" cy="103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81" name="Rectangle 38">
            <a:extLst>
              <a:ext uri="{FF2B5EF4-FFF2-40B4-BE49-F238E27FC236}">
                <a16:creationId xmlns:a16="http://schemas.microsoft.com/office/drawing/2014/main" id="{F0C55E95-C973-575B-9283-A599E84AF167}"/>
              </a:ext>
            </a:extLst>
          </p:cNvPr>
          <p:cNvSpPr>
            <a:spLocks noChangeArrowheads="1"/>
          </p:cNvSpPr>
          <p:nvPr/>
        </p:nvSpPr>
        <p:spPr bwMode="auto">
          <a:xfrm>
            <a:off x="1670050" y="5164138"/>
            <a:ext cx="1747838" cy="1127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82" name="Text Box 39">
            <a:extLst>
              <a:ext uri="{FF2B5EF4-FFF2-40B4-BE49-F238E27FC236}">
                <a16:creationId xmlns:a16="http://schemas.microsoft.com/office/drawing/2014/main" id="{00FED52E-7E55-70E8-C36A-B77BF1C44320}"/>
              </a:ext>
            </a:extLst>
          </p:cNvPr>
          <p:cNvSpPr txBox="1">
            <a:spLocks noChangeArrowheads="1"/>
          </p:cNvSpPr>
          <p:nvPr/>
        </p:nvSpPr>
        <p:spPr bwMode="auto">
          <a:xfrm>
            <a:off x="1317625" y="3278188"/>
            <a:ext cx="2522538"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endParaRPr lang="en-US" altLang="en-US" sz="800">
              <a:latin typeface="Times New Roman" panose="02020603050405020304" pitchFamily="18" charset="0"/>
            </a:endParaRPr>
          </a:p>
          <a:p>
            <a:pPr algn="ctr" eaLnBrk="1" hangingPunct="1">
              <a:spcAft>
                <a:spcPts val="1000"/>
              </a:spcAft>
            </a:pPr>
            <a:endParaRPr lang="en-US" altLang="en-US" sz="800">
              <a:latin typeface="Times New Roman" panose="02020603050405020304" pitchFamily="18" charset="0"/>
            </a:endParaRPr>
          </a:p>
          <a:p>
            <a:pPr algn="ctr" eaLnBrk="1" hangingPunct="1">
              <a:spcAft>
                <a:spcPts val="1000"/>
              </a:spcAft>
            </a:pPr>
            <a:endParaRPr lang="en-US" altLang="en-US" sz="1100">
              <a:latin typeface="Calibri" panose="020F0502020204030204" pitchFamily="34" charset="0"/>
            </a:endParaRPr>
          </a:p>
          <a:p>
            <a:pPr algn="ctr" eaLnBrk="1" hangingPunct="1">
              <a:spcAft>
                <a:spcPts val="1000"/>
              </a:spcAft>
            </a:pPr>
            <a:r>
              <a:rPr lang="en-US" altLang="en-US" sz="1100">
                <a:solidFill>
                  <a:schemeClr val="bg1"/>
                </a:solidFill>
                <a:latin typeface="Calibri" panose="020F0502020204030204" pitchFamily="34" charset="0"/>
              </a:rPr>
              <a:t>Schmutzdecke</a:t>
            </a:r>
          </a:p>
          <a:p>
            <a:pPr algn="ctr" eaLnBrk="1" hangingPunct="1">
              <a:spcAft>
                <a:spcPts val="300"/>
              </a:spcAft>
            </a:pPr>
            <a:endParaRPr lang="en-US" altLang="en-US" sz="900">
              <a:solidFill>
                <a:schemeClr val="bg1"/>
              </a:solidFill>
              <a:latin typeface="Times New Roman" panose="02020603050405020304" pitchFamily="18" charset="0"/>
            </a:endParaRPr>
          </a:p>
          <a:p>
            <a:pPr algn="ctr" eaLnBrk="1" hangingPunct="1">
              <a:spcAft>
                <a:spcPts val="600"/>
              </a:spcAft>
            </a:pPr>
            <a:r>
              <a:rPr lang="en-US" altLang="en-US" sz="1100">
                <a:solidFill>
                  <a:schemeClr val="bg1"/>
                </a:solidFill>
                <a:latin typeface="Calibri" panose="020F0502020204030204" pitchFamily="34" charset="0"/>
              </a:rPr>
              <a:t>Filter Sand</a:t>
            </a:r>
            <a:endParaRPr lang="en-US" altLang="en-US" sz="1000">
              <a:solidFill>
                <a:schemeClr val="bg1"/>
              </a:solidFill>
              <a:latin typeface="Times New Roman" panose="02020603050405020304" pitchFamily="18" charset="0"/>
            </a:endParaRPr>
          </a:p>
          <a:p>
            <a:pPr algn="ctr" eaLnBrk="1" hangingPunct="1">
              <a:spcAft>
                <a:spcPts val="1000"/>
              </a:spcAft>
            </a:pPr>
            <a:endParaRPr lang="en-US" altLang="en-US" sz="1000">
              <a:solidFill>
                <a:schemeClr val="bg1"/>
              </a:solidFill>
              <a:latin typeface="Times New Roman" panose="02020603050405020304" pitchFamily="18" charset="0"/>
            </a:endParaRPr>
          </a:p>
          <a:p>
            <a:pPr algn="ctr" eaLnBrk="1" hangingPunct="1">
              <a:spcBef>
                <a:spcPts val="300"/>
              </a:spcBef>
              <a:spcAft>
                <a:spcPts val="1000"/>
              </a:spcAft>
            </a:pPr>
            <a:r>
              <a:rPr lang="en-US" altLang="en-US" sz="900">
                <a:solidFill>
                  <a:schemeClr val="bg1"/>
                </a:solidFill>
                <a:latin typeface="Calibri" panose="020F0502020204030204" pitchFamily="34" charset="0"/>
              </a:rPr>
              <a:t>4 to 5-layer Support Gravel</a:t>
            </a:r>
          </a:p>
          <a:p>
            <a:pPr algn="ctr" eaLnBrk="1" hangingPunct="1">
              <a:spcBef>
                <a:spcPts val="300"/>
              </a:spcBef>
              <a:spcAft>
                <a:spcPts val="1000"/>
              </a:spcAft>
            </a:pPr>
            <a:r>
              <a:rPr lang="en-US" altLang="en-US" sz="900">
                <a:solidFill>
                  <a:schemeClr val="bg1"/>
                </a:solidFill>
                <a:latin typeface="Calibri" panose="020F0502020204030204" pitchFamily="34" charset="0"/>
              </a:rPr>
              <a:t>Underdrain</a:t>
            </a:r>
            <a:endParaRPr lang="en-US" altLang="en-US" sz="900">
              <a:solidFill>
                <a:schemeClr val="bg1"/>
              </a:solidFill>
              <a:latin typeface="Times New Roman" panose="02020603050405020304" pitchFamily="18" charset="0"/>
            </a:endParaRPr>
          </a:p>
          <a:p>
            <a:pPr eaLnBrk="1" hangingPunct="1"/>
            <a:endParaRPr lang="en-US" altLang="en-US">
              <a:solidFill>
                <a:schemeClr val="bg1"/>
              </a:solidFill>
              <a:latin typeface="Arial" panose="020B0604020202020204" pitchFamily="34" charset="0"/>
            </a:endParaRPr>
          </a:p>
        </p:txBody>
      </p:sp>
      <p:sp>
        <p:nvSpPr>
          <p:cNvPr id="262183" name="Rectangle 40" descr="Light horizontal">
            <a:extLst>
              <a:ext uri="{FF2B5EF4-FFF2-40B4-BE49-F238E27FC236}">
                <a16:creationId xmlns:a16="http://schemas.microsoft.com/office/drawing/2014/main" id="{B1DBCC1D-E672-640A-6C4A-D1E3A36B106F}"/>
              </a:ext>
            </a:extLst>
          </p:cNvPr>
          <p:cNvSpPr>
            <a:spLocks noChangeArrowheads="1"/>
          </p:cNvSpPr>
          <p:nvPr/>
        </p:nvSpPr>
        <p:spPr bwMode="auto">
          <a:xfrm>
            <a:off x="4084638" y="3421063"/>
            <a:ext cx="69850" cy="88900"/>
          </a:xfrm>
          <a:prstGeom prst="rect">
            <a:avLst/>
          </a:prstGeom>
          <a:blipFill dpi="0" rotWithShape="0">
            <a:blip r:embed="rId9">
              <a:extLst>
                <a:ext uri="{28A0092B-C50C-407E-A947-70E740481C1C}">
                  <a14:useLocalDpi xmlns:a14="http://schemas.microsoft.com/office/drawing/2010/main" val="0"/>
                </a:ext>
              </a:extLst>
            </a:blip>
            <a:srcRect/>
            <a:tile tx="0" ty="0" sx="100000" sy="100000" flip="none" algn="tl"/>
          </a:blip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84" name="Rectangle 41" descr="Light horizontal">
            <a:extLst>
              <a:ext uri="{FF2B5EF4-FFF2-40B4-BE49-F238E27FC236}">
                <a16:creationId xmlns:a16="http://schemas.microsoft.com/office/drawing/2014/main" id="{D5189735-E8DB-9D9D-7C93-091C7E2B2338}"/>
              </a:ext>
            </a:extLst>
          </p:cNvPr>
          <p:cNvSpPr>
            <a:spLocks noChangeArrowheads="1"/>
          </p:cNvSpPr>
          <p:nvPr/>
        </p:nvSpPr>
        <p:spPr bwMode="auto">
          <a:xfrm rot="5400000">
            <a:off x="4106069" y="4156869"/>
            <a:ext cx="46038" cy="107950"/>
          </a:xfrm>
          <a:prstGeom prst="rect">
            <a:avLst/>
          </a:prstGeom>
          <a:blipFill dpi="0" rotWithShape="0">
            <a:blip r:embed="rId10">
              <a:extLst>
                <a:ext uri="{28A0092B-C50C-407E-A947-70E740481C1C}">
                  <a14:useLocalDpi xmlns:a14="http://schemas.microsoft.com/office/drawing/2010/main" val="0"/>
                </a:ext>
              </a:extLst>
            </a:blip>
            <a:srcRect/>
            <a:tile tx="0" ty="0" sx="100000" sy="100000" flip="none" algn="tl"/>
          </a:blip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090" name="Text Box 42">
            <a:extLst>
              <a:ext uri="{FF2B5EF4-FFF2-40B4-BE49-F238E27FC236}">
                <a16:creationId xmlns:a16="http://schemas.microsoft.com/office/drawing/2014/main" id="{065C3B68-518D-26FA-69BC-F66793129651}"/>
              </a:ext>
            </a:extLst>
          </p:cNvPr>
          <p:cNvSpPr txBox="1">
            <a:spLocks noChangeArrowheads="1"/>
          </p:cNvSpPr>
          <p:nvPr/>
        </p:nvSpPr>
        <p:spPr bwMode="auto">
          <a:xfrm>
            <a:off x="4070350" y="3111500"/>
            <a:ext cx="2389188" cy="1781175"/>
          </a:xfrm>
          <a:prstGeom prst="rect">
            <a:avLst/>
          </a:prstGeom>
          <a:noFill/>
          <a:ln w="9525">
            <a:noFill/>
            <a:miter lim="800000"/>
            <a:headEnd/>
            <a:tailEnd/>
          </a:ln>
        </p:spPr>
        <p:txBody>
          <a:bodyPr lIns="9144" rIns="9144"/>
          <a:lstStyle/>
          <a:p>
            <a:pPr eaLnBrk="1" hangingPunct="1">
              <a:spcAft>
                <a:spcPts val="1000"/>
              </a:spcAft>
              <a:defRPr/>
            </a:pPr>
            <a:endParaRPr lang="en-US" sz="1200" dirty="0">
              <a:latin typeface="Times New Roman" pitchFamily="18" charset="0"/>
            </a:endParaRPr>
          </a:p>
          <a:p>
            <a:pPr eaLnBrk="1" hangingPunct="1">
              <a:spcAft>
                <a:spcPts val="600"/>
              </a:spcAft>
              <a:defRPr/>
            </a:pPr>
            <a:r>
              <a:rPr lang="en-US" sz="1200" dirty="0">
                <a:latin typeface="Calibri" pitchFamily="34" charset="0"/>
              </a:rPr>
              <a:t>         </a:t>
            </a:r>
            <a:r>
              <a:rPr lang="en-US" sz="1200" dirty="0">
                <a:solidFill>
                  <a:srgbClr val="FF0000"/>
                </a:solidFill>
                <a:latin typeface="Calibri" pitchFamily="34" charset="0"/>
              </a:rPr>
              <a:t>h</a:t>
            </a:r>
            <a:r>
              <a:rPr lang="en-US" sz="1200" baseline="-25000" dirty="0">
                <a:solidFill>
                  <a:srgbClr val="FF0000"/>
                </a:solidFill>
                <a:latin typeface="Calibri" pitchFamily="34" charset="0"/>
              </a:rPr>
              <a:t>L</a:t>
            </a:r>
            <a:r>
              <a:rPr lang="en-US" sz="1200" dirty="0">
                <a:solidFill>
                  <a:srgbClr val="FF0000"/>
                </a:solidFill>
                <a:latin typeface="Calibri" pitchFamily="34" charset="0"/>
              </a:rPr>
              <a:t> (schmutzdecke)</a:t>
            </a:r>
          </a:p>
          <a:p>
            <a:pPr eaLnBrk="1" hangingPunct="1">
              <a:spcAft>
                <a:spcPts val="600"/>
              </a:spcAft>
              <a:defRPr/>
            </a:pPr>
            <a:r>
              <a:rPr lang="en-US" sz="1200" dirty="0">
                <a:solidFill>
                  <a:srgbClr val="FF0000"/>
                </a:solidFill>
                <a:latin typeface="Calibri" pitchFamily="34" charset="0"/>
              </a:rPr>
              <a:t>        </a:t>
            </a:r>
            <a:r>
              <a:rPr lang="en-US" sz="1200" dirty="0">
                <a:solidFill>
                  <a:schemeClr val="accent1">
                    <a:lumMod val="60000"/>
                    <a:lumOff val="40000"/>
                  </a:schemeClr>
                </a:solidFill>
                <a:latin typeface="Calibri" pitchFamily="34" charset="0"/>
              </a:rPr>
              <a:t>h</a:t>
            </a:r>
            <a:r>
              <a:rPr lang="en-US" sz="1200" baseline="-25000" dirty="0">
                <a:solidFill>
                  <a:schemeClr val="accent1">
                    <a:lumMod val="60000"/>
                    <a:lumOff val="40000"/>
                  </a:schemeClr>
                </a:solidFill>
                <a:latin typeface="Calibri" pitchFamily="34" charset="0"/>
              </a:rPr>
              <a:t>L</a:t>
            </a:r>
            <a:r>
              <a:rPr lang="en-US" sz="1200" dirty="0">
                <a:solidFill>
                  <a:schemeClr val="accent1">
                    <a:lumMod val="60000"/>
                    <a:lumOff val="40000"/>
                  </a:schemeClr>
                </a:solidFill>
                <a:latin typeface="Calibri" pitchFamily="34" charset="0"/>
              </a:rPr>
              <a:t> (sand bed/gravel)</a:t>
            </a:r>
          </a:p>
          <a:p>
            <a:pPr eaLnBrk="1" hangingPunct="1">
              <a:spcAft>
                <a:spcPts val="1000"/>
              </a:spcAft>
              <a:defRPr/>
            </a:pPr>
            <a:r>
              <a:rPr lang="en-US" sz="1200" dirty="0">
                <a:solidFill>
                  <a:srgbClr val="E36C0A"/>
                </a:solidFill>
                <a:latin typeface="Calibri" pitchFamily="34" charset="0"/>
              </a:rPr>
              <a:t>              h</a:t>
            </a:r>
            <a:r>
              <a:rPr lang="en-US" sz="1200" baseline="-25000" dirty="0">
                <a:solidFill>
                  <a:srgbClr val="E36C0A"/>
                </a:solidFill>
                <a:latin typeface="Calibri" pitchFamily="34" charset="0"/>
              </a:rPr>
              <a:t>L</a:t>
            </a:r>
            <a:r>
              <a:rPr lang="en-US" sz="1200" dirty="0">
                <a:solidFill>
                  <a:srgbClr val="E36C0A"/>
                </a:solidFill>
                <a:latin typeface="Calibri" pitchFamily="34" charset="0"/>
              </a:rPr>
              <a:t> (drain orifice)</a:t>
            </a:r>
          </a:p>
          <a:p>
            <a:pPr eaLnBrk="1" hangingPunct="1">
              <a:spcAft>
                <a:spcPts val="1000"/>
              </a:spcAft>
              <a:defRPr/>
            </a:pPr>
            <a:r>
              <a:rPr lang="en-US" sz="1200" dirty="0">
                <a:solidFill>
                  <a:srgbClr val="365F91"/>
                </a:solidFill>
                <a:latin typeface="Calibri" pitchFamily="34" charset="0"/>
              </a:rPr>
              <a:t>              </a:t>
            </a:r>
            <a:r>
              <a:rPr lang="en-US" sz="1200" dirty="0">
                <a:solidFill>
                  <a:schemeClr val="tx2">
                    <a:lumMod val="90000"/>
                  </a:schemeClr>
                </a:solidFill>
                <a:latin typeface="Calibri" pitchFamily="34" charset="0"/>
              </a:rPr>
              <a:t>h</a:t>
            </a:r>
            <a:r>
              <a:rPr lang="en-US" sz="1200" baseline="-25000" dirty="0">
                <a:solidFill>
                  <a:schemeClr val="tx2">
                    <a:lumMod val="90000"/>
                  </a:schemeClr>
                </a:solidFill>
                <a:latin typeface="Calibri" pitchFamily="34" charset="0"/>
              </a:rPr>
              <a:t>L</a:t>
            </a:r>
            <a:r>
              <a:rPr lang="en-US" sz="1200" dirty="0">
                <a:solidFill>
                  <a:schemeClr val="tx2">
                    <a:lumMod val="90000"/>
                  </a:schemeClr>
                </a:solidFill>
                <a:latin typeface="Calibri" pitchFamily="34" charset="0"/>
              </a:rPr>
              <a:t> (drain pipe)</a:t>
            </a:r>
            <a:endParaRPr lang="en-US" sz="1200" dirty="0">
              <a:solidFill>
                <a:schemeClr val="tx2">
                  <a:lumMod val="90000"/>
                </a:schemeClr>
              </a:solidFill>
              <a:latin typeface="Arial" pitchFamily="34" charset="0"/>
            </a:endParaRPr>
          </a:p>
        </p:txBody>
      </p:sp>
      <p:cxnSp>
        <p:nvCxnSpPr>
          <p:cNvPr id="262186" name="AutoShape 43">
            <a:extLst>
              <a:ext uri="{FF2B5EF4-FFF2-40B4-BE49-F238E27FC236}">
                <a16:creationId xmlns:a16="http://schemas.microsoft.com/office/drawing/2014/main" id="{EAB4BA11-A9E0-2C31-661E-77CB3E278FE8}"/>
              </a:ext>
            </a:extLst>
          </p:cNvPr>
          <p:cNvCxnSpPr>
            <a:cxnSpLocks noChangeShapeType="1"/>
          </p:cNvCxnSpPr>
          <p:nvPr/>
        </p:nvCxnSpPr>
        <p:spPr bwMode="auto">
          <a:xfrm>
            <a:off x="4108450" y="3448050"/>
            <a:ext cx="112713" cy="387350"/>
          </a:xfrm>
          <a:prstGeom prst="straightConnector1">
            <a:avLst/>
          </a:prstGeom>
          <a:noFill/>
          <a:ln w="38100">
            <a:solidFill>
              <a:srgbClr val="FF0000"/>
            </a:solidFill>
            <a:round/>
            <a:headEnd/>
            <a:tailEnd/>
          </a:ln>
          <a:extLst>
            <a:ext uri="{909E8E84-426E-40DD-AFC4-6F175D3DCCD1}">
              <a14:hiddenFill xmlns:a14="http://schemas.microsoft.com/office/drawing/2010/main">
                <a:noFill/>
              </a14:hiddenFill>
            </a:ext>
          </a:extLst>
        </p:spPr>
      </p:cxnSp>
      <p:cxnSp>
        <p:nvCxnSpPr>
          <p:cNvPr id="262187" name="AutoShape 44">
            <a:extLst>
              <a:ext uri="{FF2B5EF4-FFF2-40B4-BE49-F238E27FC236}">
                <a16:creationId xmlns:a16="http://schemas.microsoft.com/office/drawing/2014/main" id="{8378F73F-39F8-93D7-4645-690FFB621063}"/>
              </a:ext>
            </a:extLst>
          </p:cNvPr>
          <p:cNvCxnSpPr>
            <a:cxnSpLocks noChangeShapeType="1"/>
          </p:cNvCxnSpPr>
          <p:nvPr/>
        </p:nvCxnSpPr>
        <p:spPr bwMode="auto">
          <a:xfrm>
            <a:off x="4489450" y="4210050"/>
            <a:ext cx="846138" cy="85725"/>
          </a:xfrm>
          <a:prstGeom prst="straightConnector1">
            <a:avLst/>
          </a:prstGeom>
          <a:noFill/>
          <a:ln w="38100">
            <a:solidFill>
              <a:srgbClr val="92CDDC"/>
            </a:solidFill>
            <a:round/>
            <a:headEnd/>
            <a:tailEnd/>
          </a:ln>
          <a:extLst>
            <a:ext uri="{909E8E84-426E-40DD-AFC4-6F175D3DCCD1}">
              <a14:hiddenFill xmlns:a14="http://schemas.microsoft.com/office/drawing/2010/main">
                <a:noFill/>
              </a14:hiddenFill>
            </a:ext>
          </a:extLst>
        </p:spPr>
      </p:cxnSp>
      <p:sp>
        <p:nvSpPr>
          <p:cNvPr id="262188" name="Freeform 47">
            <a:extLst>
              <a:ext uri="{FF2B5EF4-FFF2-40B4-BE49-F238E27FC236}">
                <a16:creationId xmlns:a16="http://schemas.microsoft.com/office/drawing/2014/main" id="{E6863D74-D294-D64D-E2E5-FC95500ACD20}"/>
              </a:ext>
            </a:extLst>
          </p:cNvPr>
          <p:cNvSpPr>
            <a:spLocks/>
          </p:cNvSpPr>
          <p:nvPr/>
        </p:nvSpPr>
        <p:spPr bwMode="auto">
          <a:xfrm>
            <a:off x="4484688" y="4049713"/>
            <a:ext cx="206375" cy="58737"/>
          </a:xfrm>
          <a:custGeom>
            <a:avLst/>
            <a:gdLst>
              <a:gd name="T0" fmla="*/ 2147483646 w 65"/>
              <a:gd name="T1" fmla="*/ 0 h 84"/>
              <a:gd name="T2" fmla="*/ 2147483646 w 65"/>
              <a:gd name="T3" fmla="*/ 0 h 84"/>
              <a:gd name="T4" fmla="*/ 0 w 65"/>
              <a:gd name="T5" fmla="*/ 2147483646 h 84"/>
              <a:gd name="T6" fmla="*/ 0 60000 65536"/>
              <a:gd name="T7" fmla="*/ 0 60000 65536"/>
              <a:gd name="T8" fmla="*/ 0 60000 65536"/>
            </a:gdLst>
            <a:ahLst/>
            <a:cxnLst>
              <a:cxn ang="T6">
                <a:pos x="T0" y="T1"/>
              </a:cxn>
              <a:cxn ang="T7">
                <a:pos x="T2" y="T3"/>
              </a:cxn>
              <a:cxn ang="T8">
                <a:pos x="T4" y="T5"/>
              </a:cxn>
            </a:cxnLst>
            <a:rect l="0" t="0" r="r" b="b"/>
            <a:pathLst>
              <a:path w="65" h="84">
                <a:moveTo>
                  <a:pt x="65" y="0"/>
                </a:moveTo>
                <a:lnTo>
                  <a:pt x="9" y="0"/>
                </a:lnTo>
                <a:lnTo>
                  <a:pt x="0" y="84"/>
                </a:lnTo>
              </a:path>
            </a:pathLst>
          </a:custGeom>
          <a:noFill/>
          <a:ln w="9525">
            <a:solidFill>
              <a:srgbClr val="000000"/>
            </a:solidFill>
            <a:round/>
            <a:headEnd/>
            <a:tailEnd type="triangle" w="sm" len="sm"/>
          </a:ln>
          <a:extLst>
            <a:ext uri="{909E8E84-426E-40DD-AFC4-6F175D3DCCD1}">
              <a14:hiddenFill xmlns:a14="http://schemas.microsoft.com/office/drawing/2010/main">
                <a:solidFill>
                  <a:srgbClr val="FFFFFF"/>
                </a:solidFill>
              </a14:hiddenFill>
            </a:ext>
          </a:extLst>
        </p:spPr>
        <p:txBody>
          <a:bodyPr/>
          <a:lstStyle/>
          <a:p>
            <a:endParaRPr lang="en-US"/>
          </a:p>
        </p:txBody>
      </p:sp>
      <p:cxnSp>
        <p:nvCxnSpPr>
          <p:cNvPr id="262189" name="AutoShape 49">
            <a:extLst>
              <a:ext uri="{FF2B5EF4-FFF2-40B4-BE49-F238E27FC236}">
                <a16:creationId xmlns:a16="http://schemas.microsoft.com/office/drawing/2014/main" id="{80D6FBB6-4591-C257-7DD2-A906BF7A0447}"/>
              </a:ext>
            </a:extLst>
          </p:cNvPr>
          <p:cNvCxnSpPr>
            <a:cxnSpLocks noChangeShapeType="1"/>
          </p:cNvCxnSpPr>
          <p:nvPr/>
        </p:nvCxnSpPr>
        <p:spPr bwMode="auto">
          <a:xfrm flipV="1">
            <a:off x="5332413" y="4292600"/>
            <a:ext cx="1404937" cy="1588"/>
          </a:xfrm>
          <a:prstGeom prst="straightConnector1">
            <a:avLst/>
          </a:prstGeom>
          <a:noFill/>
          <a:ln w="38100">
            <a:solidFill>
              <a:srgbClr val="0070C0"/>
            </a:solidFill>
            <a:round/>
            <a:headEnd/>
            <a:tailEnd/>
          </a:ln>
          <a:extLst>
            <a:ext uri="{909E8E84-426E-40DD-AFC4-6F175D3DCCD1}">
              <a14:hiddenFill xmlns:a14="http://schemas.microsoft.com/office/drawing/2010/main">
                <a:noFill/>
              </a14:hiddenFill>
            </a:ext>
          </a:extLst>
        </p:spPr>
      </p:cxnSp>
      <p:cxnSp>
        <p:nvCxnSpPr>
          <p:cNvPr id="262190" name="AutoShape 50">
            <a:extLst>
              <a:ext uri="{FF2B5EF4-FFF2-40B4-BE49-F238E27FC236}">
                <a16:creationId xmlns:a16="http://schemas.microsoft.com/office/drawing/2014/main" id="{54FFB747-EDE5-D011-65D0-ADC934F2E5E2}"/>
              </a:ext>
            </a:extLst>
          </p:cNvPr>
          <p:cNvCxnSpPr>
            <a:cxnSpLocks noChangeShapeType="1"/>
          </p:cNvCxnSpPr>
          <p:nvPr/>
        </p:nvCxnSpPr>
        <p:spPr bwMode="auto">
          <a:xfrm rot="10800000">
            <a:off x="808038" y="3455988"/>
            <a:ext cx="5911850" cy="6350"/>
          </a:xfrm>
          <a:prstGeom prst="straightConnector1">
            <a:avLst/>
          </a:prstGeom>
          <a:noFill/>
          <a:ln w="38100">
            <a:solidFill>
              <a:srgbClr val="0070C0"/>
            </a:solidFill>
            <a:round/>
            <a:headEnd/>
            <a:tailEnd/>
          </a:ln>
          <a:extLst>
            <a:ext uri="{909E8E84-426E-40DD-AFC4-6F175D3DCCD1}">
              <a14:hiddenFill xmlns:a14="http://schemas.microsoft.com/office/drawing/2010/main">
                <a:noFill/>
              </a14:hiddenFill>
            </a:ext>
          </a:extLst>
        </p:spPr>
      </p:cxnSp>
      <p:sp>
        <p:nvSpPr>
          <p:cNvPr id="262191" name="AutoShape 51">
            <a:extLst>
              <a:ext uri="{FF2B5EF4-FFF2-40B4-BE49-F238E27FC236}">
                <a16:creationId xmlns:a16="http://schemas.microsoft.com/office/drawing/2014/main" id="{FDA288FC-48F9-1690-53FE-7CBB4F607BB2}"/>
              </a:ext>
            </a:extLst>
          </p:cNvPr>
          <p:cNvSpPr>
            <a:spLocks/>
          </p:cNvSpPr>
          <p:nvPr/>
        </p:nvSpPr>
        <p:spPr bwMode="auto">
          <a:xfrm>
            <a:off x="6769100" y="3449638"/>
            <a:ext cx="146050" cy="828675"/>
          </a:xfrm>
          <a:prstGeom prst="rightBrace">
            <a:avLst>
              <a:gd name="adj1" fmla="val 47283"/>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92" name="Text Box 52">
            <a:extLst>
              <a:ext uri="{FF2B5EF4-FFF2-40B4-BE49-F238E27FC236}">
                <a16:creationId xmlns:a16="http://schemas.microsoft.com/office/drawing/2014/main" id="{4AFEA97E-83E1-DE3E-332A-79F9C4C041B3}"/>
              </a:ext>
            </a:extLst>
          </p:cNvPr>
          <p:cNvSpPr txBox="1">
            <a:spLocks noChangeArrowheads="1"/>
          </p:cNvSpPr>
          <p:nvPr/>
        </p:nvSpPr>
        <p:spPr bwMode="auto">
          <a:xfrm>
            <a:off x="7019925" y="3681413"/>
            <a:ext cx="1933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a:latin typeface="Calibri" panose="020F0502020204030204" pitchFamily="34" charset="0"/>
              </a:rPr>
              <a:t>h</a:t>
            </a:r>
            <a:r>
              <a:rPr lang="en-US" altLang="en-US" baseline="-25000">
                <a:latin typeface="Calibri" panose="020F0502020204030204" pitchFamily="34" charset="0"/>
              </a:rPr>
              <a:t>L</a:t>
            </a:r>
            <a:r>
              <a:rPr lang="en-US" altLang="en-US">
                <a:latin typeface="Calibri" panose="020F0502020204030204" pitchFamily="34" charset="0"/>
              </a:rPr>
              <a:t> (total headloss)</a:t>
            </a:r>
            <a:endParaRPr lang="en-US" altLang="en-US">
              <a:latin typeface="Arial" panose="020B0604020202020204" pitchFamily="34" charset="0"/>
            </a:endParaRPr>
          </a:p>
        </p:txBody>
      </p:sp>
      <p:cxnSp>
        <p:nvCxnSpPr>
          <p:cNvPr id="262193" name="AutoShape 54">
            <a:extLst>
              <a:ext uri="{FF2B5EF4-FFF2-40B4-BE49-F238E27FC236}">
                <a16:creationId xmlns:a16="http://schemas.microsoft.com/office/drawing/2014/main" id="{BFEDBEFE-116B-FAB0-229A-703D1E73286B}"/>
              </a:ext>
            </a:extLst>
          </p:cNvPr>
          <p:cNvCxnSpPr>
            <a:cxnSpLocks noChangeShapeType="1"/>
          </p:cNvCxnSpPr>
          <p:nvPr/>
        </p:nvCxnSpPr>
        <p:spPr bwMode="auto">
          <a:xfrm flipH="1" flipV="1">
            <a:off x="3798888" y="3968750"/>
            <a:ext cx="1951037" cy="0"/>
          </a:xfrm>
          <a:prstGeom prst="straightConnector1">
            <a:avLst/>
          </a:prstGeom>
          <a:noFill/>
          <a:ln w="38100">
            <a:solidFill>
              <a:srgbClr val="0070C0"/>
            </a:solidFill>
            <a:round/>
            <a:headEnd/>
            <a:tailEnd/>
          </a:ln>
          <a:extLst>
            <a:ext uri="{909E8E84-426E-40DD-AFC4-6F175D3DCCD1}">
              <a14:hiddenFill xmlns:a14="http://schemas.microsoft.com/office/drawing/2010/main">
                <a:noFill/>
              </a14:hiddenFill>
            </a:ext>
          </a:extLst>
        </p:spPr>
      </p:cxnSp>
      <p:cxnSp>
        <p:nvCxnSpPr>
          <p:cNvPr id="262194" name="AutoShape 55">
            <a:extLst>
              <a:ext uri="{FF2B5EF4-FFF2-40B4-BE49-F238E27FC236}">
                <a16:creationId xmlns:a16="http://schemas.microsoft.com/office/drawing/2014/main" id="{82F3197F-8AC7-24DD-70F8-00B7EE447DC0}"/>
              </a:ext>
            </a:extLst>
          </p:cNvPr>
          <p:cNvCxnSpPr>
            <a:cxnSpLocks noChangeShapeType="1"/>
          </p:cNvCxnSpPr>
          <p:nvPr/>
        </p:nvCxnSpPr>
        <p:spPr bwMode="auto">
          <a:xfrm>
            <a:off x="4398963" y="3929063"/>
            <a:ext cx="95250" cy="301625"/>
          </a:xfrm>
          <a:prstGeom prst="straightConnector1">
            <a:avLst/>
          </a:prstGeom>
          <a:noFill/>
          <a:ln w="38100">
            <a:solidFill>
              <a:srgbClr val="E36C0A"/>
            </a:solidFill>
            <a:round/>
            <a:headEnd/>
            <a:tailEnd/>
          </a:ln>
          <a:extLst>
            <a:ext uri="{909E8E84-426E-40DD-AFC4-6F175D3DCCD1}">
              <a14:hiddenFill xmlns:a14="http://schemas.microsoft.com/office/drawing/2010/main">
                <a:noFill/>
              </a14:hiddenFill>
            </a:ext>
          </a:extLst>
        </p:spPr>
      </p:cxnSp>
      <p:cxnSp>
        <p:nvCxnSpPr>
          <p:cNvPr id="262195" name="AutoShape 56">
            <a:extLst>
              <a:ext uri="{FF2B5EF4-FFF2-40B4-BE49-F238E27FC236}">
                <a16:creationId xmlns:a16="http://schemas.microsoft.com/office/drawing/2014/main" id="{97C2D4B9-FA15-342E-FEC9-76923056E2A9}"/>
              </a:ext>
            </a:extLst>
          </p:cNvPr>
          <p:cNvCxnSpPr>
            <a:cxnSpLocks noChangeShapeType="1"/>
          </p:cNvCxnSpPr>
          <p:nvPr/>
        </p:nvCxnSpPr>
        <p:spPr bwMode="auto">
          <a:xfrm>
            <a:off x="4214813" y="3830638"/>
            <a:ext cx="198437" cy="111125"/>
          </a:xfrm>
          <a:prstGeom prst="straightConnector1">
            <a:avLst/>
          </a:prstGeom>
          <a:noFill/>
          <a:ln w="38100">
            <a:solidFill>
              <a:srgbClr val="76923C"/>
            </a:solidFill>
            <a:round/>
            <a:headEnd/>
            <a:tailEnd/>
          </a:ln>
          <a:extLst>
            <a:ext uri="{909E8E84-426E-40DD-AFC4-6F175D3DCCD1}">
              <a14:hiddenFill xmlns:a14="http://schemas.microsoft.com/office/drawing/2010/main">
                <a:noFill/>
              </a14:hiddenFill>
            </a:ext>
          </a:extLst>
        </p:spPr>
      </p:cxnSp>
      <p:sp>
        <p:nvSpPr>
          <p:cNvPr id="262196" name="Text Box 58">
            <a:extLst>
              <a:ext uri="{FF2B5EF4-FFF2-40B4-BE49-F238E27FC236}">
                <a16:creationId xmlns:a16="http://schemas.microsoft.com/office/drawing/2014/main" id="{C7742BD9-271A-DEB0-106D-4F872FCC1DBC}"/>
              </a:ext>
            </a:extLst>
          </p:cNvPr>
          <p:cNvSpPr txBox="1">
            <a:spLocks noChangeArrowheads="1"/>
          </p:cNvSpPr>
          <p:nvPr/>
        </p:nvSpPr>
        <p:spPr bwMode="auto">
          <a:xfrm>
            <a:off x="5908675" y="4000500"/>
            <a:ext cx="1182688"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latin typeface="Calibri" panose="020F0502020204030204" pitchFamily="34" charset="0"/>
              </a:rPr>
              <a:t>h</a:t>
            </a:r>
            <a:r>
              <a:rPr lang="en-US" altLang="en-US" sz="1100" baseline="-25000">
                <a:latin typeface="Calibri" panose="020F0502020204030204" pitchFamily="34" charset="0"/>
              </a:rPr>
              <a:t>L</a:t>
            </a:r>
            <a:r>
              <a:rPr lang="en-US" altLang="en-US" sz="1100">
                <a:latin typeface="Calibri" panose="020F0502020204030204" pitchFamily="34" charset="0"/>
              </a:rPr>
              <a:t> (underdrain)</a:t>
            </a:r>
            <a:endParaRPr lang="en-US" altLang="en-US">
              <a:latin typeface="Arial" panose="020B0604020202020204" pitchFamily="34" charset="0"/>
            </a:endParaRPr>
          </a:p>
        </p:txBody>
      </p:sp>
      <p:sp>
        <p:nvSpPr>
          <p:cNvPr id="262197" name="AutoShape 59">
            <a:extLst>
              <a:ext uri="{FF2B5EF4-FFF2-40B4-BE49-F238E27FC236}">
                <a16:creationId xmlns:a16="http://schemas.microsoft.com/office/drawing/2014/main" id="{2C32FBF9-C69F-336F-493B-2F7A16FFE0C9}"/>
              </a:ext>
            </a:extLst>
          </p:cNvPr>
          <p:cNvSpPr>
            <a:spLocks/>
          </p:cNvSpPr>
          <p:nvPr/>
        </p:nvSpPr>
        <p:spPr bwMode="auto">
          <a:xfrm>
            <a:off x="5781675" y="3967163"/>
            <a:ext cx="106363" cy="328612"/>
          </a:xfrm>
          <a:prstGeom prst="rightBrace">
            <a:avLst>
              <a:gd name="adj1" fmla="val 16849"/>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198" name="Text Box 60">
            <a:extLst>
              <a:ext uri="{FF2B5EF4-FFF2-40B4-BE49-F238E27FC236}">
                <a16:creationId xmlns:a16="http://schemas.microsoft.com/office/drawing/2014/main" id="{ADC7D2C6-1D7C-74F7-6FB0-C44F2097E058}"/>
              </a:ext>
            </a:extLst>
          </p:cNvPr>
          <p:cNvSpPr txBox="1">
            <a:spLocks noChangeArrowheads="1"/>
          </p:cNvSpPr>
          <p:nvPr/>
        </p:nvSpPr>
        <p:spPr bwMode="auto">
          <a:xfrm>
            <a:off x="6135688" y="4381500"/>
            <a:ext cx="3016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000">
                <a:latin typeface="Calibri" panose="020F0502020204030204" pitchFamily="34" charset="0"/>
              </a:rPr>
              <a:t>HGL</a:t>
            </a:r>
            <a:endParaRPr lang="en-US" altLang="en-US">
              <a:latin typeface="Arial" panose="020B0604020202020204" pitchFamily="34" charset="0"/>
            </a:endParaRPr>
          </a:p>
        </p:txBody>
      </p:sp>
      <p:sp>
        <p:nvSpPr>
          <p:cNvPr id="262199" name="Rectangle 20">
            <a:extLst>
              <a:ext uri="{FF2B5EF4-FFF2-40B4-BE49-F238E27FC236}">
                <a16:creationId xmlns:a16="http://schemas.microsoft.com/office/drawing/2014/main" id="{E91AC0DA-EE8F-1796-2BBD-5CF64B15D5C9}"/>
              </a:ext>
            </a:extLst>
          </p:cNvPr>
          <p:cNvSpPr>
            <a:spLocks noChangeArrowheads="1"/>
          </p:cNvSpPr>
          <p:nvPr/>
        </p:nvSpPr>
        <p:spPr bwMode="auto">
          <a:xfrm>
            <a:off x="474663" y="3144838"/>
            <a:ext cx="346075" cy="2532062"/>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200" name="Rectangle 36">
            <a:extLst>
              <a:ext uri="{FF2B5EF4-FFF2-40B4-BE49-F238E27FC236}">
                <a16:creationId xmlns:a16="http://schemas.microsoft.com/office/drawing/2014/main" id="{91B33F07-E27B-3D0C-A073-826EB54CC168}"/>
              </a:ext>
            </a:extLst>
          </p:cNvPr>
          <p:cNvSpPr>
            <a:spLocks noChangeArrowheads="1"/>
          </p:cNvSpPr>
          <p:nvPr/>
        </p:nvSpPr>
        <p:spPr bwMode="auto">
          <a:xfrm rot="5400000">
            <a:off x="4252913" y="1677987"/>
            <a:ext cx="184150" cy="8048625"/>
          </a:xfrm>
          <a:prstGeom prst="rect">
            <a:avLst/>
          </a:prstGeom>
          <a:solidFill>
            <a:srgbClr val="5A5A5A"/>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262201" name="Text Box 57">
            <a:extLst>
              <a:ext uri="{FF2B5EF4-FFF2-40B4-BE49-F238E27FC236}">
                <a16:creationId xmlns:a16="http://schemas.microsoft.com/office/drawing/2014/main" id="{077A1CDC-9FBB-DA7F-677D-F94B8C9804EC}"/>
              </a:ext>
            </a:extLst>
          </p:cNvPr>
          <p:cNvSpPr txBox="1">
            <a:spLocks noChangeArrowheads="1"/>
          </p:cNvSpPr>
          <p:nvPr/>
        </p:nvSpPr>
        <p:spPr bwMode="auto">
          <a:xfrm>
            <a:off x="534988" y="3527425"/>
            <a:ext cx="3276600" cy="438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4" rIns="9144"/>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a:latin typeface="Calibri" panose="020F0502020204030204" pitchFamily="34" charset="0"/>
              </a:rPr>
              <a:t> h</a:t>
            </a:r>
            <a:r>
              <a:rPr lang="en-US" altLang="en-US" baseline="-25000">
                <a:latin typeface="Calibri" panose="020F0502020204030204" pitchFamily="34" charset="0"/>
              </a:rPr>
              <a:t>L</a:t>
            </a:r>
            <a:r>
              <a:rPr lang="en-US" altLang="en-US">
                <a:latin typeface="Calibri" panose="020F0502020204030204" pitchFamily="34" charset="0"/>
              </a:rPr>
              <a:t> (schmutzdecke + sand/gravel) </a:t>
            </a:r>
            <a:endParaRPr lang="en-US" altLang="en-US">
              <a:latin typeface="Arial" panose="020B0604020202020204" pitchFamily="34" charset="0"/>
            </a:endParaRPr>
          </a:p>
        </p:txBody>
      </p:sp>
      <p:sp>
        <p:nvSpPr>
          <p:cNvPr id="262202" name="AutoShape 53">
            <a:extLst>
              <a:ext uri="{FF2B5EF4-FFF2-40B4-BE49-F238E27FC236}">
                <a16:creationId xmlns:a16="http://schemas.microsoft.com/office/drawing/2014/main" id="{1A3FA4A7-35D7-8CE5-63F1-E451053734CE}"/>
              </a:ext>
            </a:extLst>
          </p:cNvPr>
          <p:cNvSpPr>
            <a:spLocks/>
          </p:cNvSpPr>
          <p:nvPr/>
        </p:nvSpPr>
        <p:spPr bwMode="auto">
          <a:xfrm flipH="1">
            <a:off x="3609975" y="3490913"/>
            <a:ext cx="179388" cy="474662"/>
          </a:xfrm>
          <a:prstGeom prst="rightBrace">
            <a:avLst>
              <a:gd name="adj1" fmla="val 2311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7919408-603F-B857-34A5-0692E44C6CB2}"/>
              </a:ext>
            </a:extLst>
          </p:cNvPr>
          <p:cNvSpPr>
            <a:spLocks noChangeArrowheads="1"/>
          </p:cNvSpPr>
          <p:nvPr/>
        </p:nvSpPr>
        <p:spPr bwMode="auto">
          <a:xfrm>
            <a:off x="381000" y="1581150"/>
            <a:ext cx="8229600" cy="5448300"/>
          </a:xfrm>
          <a:prstGeom prst="rect">
            <a:avLst/>
          </a:prstGeom>
          <a:noFill/>
          <a:ln w="9525">
            <a:noFill/>
            <a:miter lim="800000"/>
            <a:headEnd/>
            <a:tailEnd/>
          </a:ln>
          <a:effectLst/>
        </p:spPr>
        <p:txBody>
          <a:bodyPr anchor="ctr">
            <a:spAutoFit/>
          </a:bodyPr>
          <a:lstStyle/>
          <a:p>
            <a:pPr eaLnBrk="1" fontAlgn="auto" hangingPunct="1">
              <a:spcBef>
                <a:spcPts val="0"/>
              </a:spcBef>
              <a:spcAft>
                <a:spcPts val="0"/>
              </a:spcAft>
              <a:defRPr/>
            </a:pPr>
            <a:r>
              <a:rPr lang="en-US" sz="2400" dirty="0">
                <a:latin typeface="+mn-lt"/>
              </a:rPr>
              <a:t> </a:t>
            </a:r>
          </a:p>
          <a:p>
            <a:pPr eaLnBrk="1" fontAlgn="auto" hangingPunct="1">
              <a:spcBef>
                <a:spcPts val="0"/>
              </a:spcBef>
              <a:spcAft>
                <a:spcPts val="0"/>
              </a:spcAft>
              <a:defRPr/>
            </a:pPr>
            <a:r>
              <a:rPr lang="en-US" sz="2400" dirty="0">
                <a:latin typeface="+mn-lt"/>
              </a:rPr>
              <a:t> 4.3.4.9  Control appurtenances, continued</a:t>
            </a:r>
          </a:p>
          <a:p>
            <a:pPr eaLnBrk="1" fontAlgn="auto" hangingPunct="1">
              <a:spcBef>
                <a:spcPts val="0"/>
              </a:spcBef>
              <a:spcAft>
                <a:spcPts val="0"/>
              </a:spcAft>
              <a:defRPr/>
            </a:pPr>
            <a:r>
              <a:rPr lang="en-US" sz="2400" dirty="0">
                <a:latin typeface="+mn-lt"/>
              </a:rPr>
              <a:t> </a:t>
            </a:r>
          </a:p>
          <a:p>
            <a:pPr eaLnBrk="1" fontAlgn="auto" hangingPunct="1">
              <a:spcBef>
                <a:spcPts val="0"/>
              </a:spcBef>
              <a:spcAft>
                <a:spcPts val="0"/>
              </a:spcAft>
              <a:defRPr/>
            </a:pPr>
            <a:r>
              <a:rPr lang="en-US" sz="2400" dirty="0">
                <a:latin typeface="+mn-lt"/>
              </a:rPr>
              <a:t>Each filter shall be equipped with:</a:t>
            </a:r>
          </a:p>
          <a:p>
            <a:pPr marL="457200" indent="-457200" eaLnBrk="1" fontAlgn="auto" hangingPunct="1">
              <a:spcBef>
                <a:spcPts val="0"/>
              </a:spcBef>
              <a:spcAft>
                <a:spcPts val="0"/>
              </a:spcAft>
              <a:buFont typeface="+mj-lt"/>
              <a:buAutoNum type="alphaLcPeriod" startAt="4"/>
              <a:defRPr/>
            </a:pPr>
            <a:r>
              <a:rPr lang="en-US" sz="2400" dirty="0">
                <a:latin typeface="+mn-lt"/>
              </a:rPr>
              <a:t>Provisions for filtering to waste with appropriate measures for cross connection control;</a:t>
            </a:r>
          </a:p>
          <a:p>
            <a:pPr marL="457200" indent="-457200" eaLnBrk="1" fontAlgn="auto" hangingPunct="1">
              <a:spcBef>
                <a:spcPts val="0"/>
              </a:spcBef>
              <a:spcAft>
                <a:spcPts val="0"/>
              </a:spcAft>
              <a:buFont typeface="+mj-lt"/>
              <a:buAutoNum type="alphaLcPeriod" startAt="4"/>
              <a:defRPr/>
            </a:pPr>
            <a:r>
              <a:rPr lang="en-US" sz="2400" dirty="0">
                <a:latin typeface="+mn-lt"/>
              </a:rPr>
              <a:t>An orifice, Venturi, or other suitable means of discharge measurement installed on each filter to control the rate of filtration.</a:t>
            </a:r>
          </a:p>
          <a:p>
            <a:pPr marL="457200" indent="-457200" eaLnBrk="1" fontAlgn="auto" hangingPunct="1">
              <a:spcBef>
                <a:spcPts val="0"/>
              </a:spcBef>
              <a:spcAft>
                <a:spcPts val="0"/>
              </a:spcAft>
              <a:buFont typeface="+mj-lt"/>
              <a:buAutoNum type="alphaLcPeriod" startAt="4"/>
              <a:defRPr/>
            </a:pPr>
            <a:r>
              <a:rPr lang="en-US" sz="2400" dirty="0">
                <a:latin typeface="+mn-lt"/>
              </a:rPr>
              <a:t>An effluent pipe designed to maintain the water level above the top of the filter sand.</a:t>
            </a:r>
          </a:p>
          <a:p>
            <a:pPr algn="ctr" eaLnBrk="1" fontAlgn="auto" hangingPunct="1">
              <a:spcBef>
                <a:spcPts val="0"/>
              </a:spcBef>
              <a:spcAft>
                <a:spcPts val="0"/>
              </a:spcAft>
              <a:defRPr/>
            </a:pPr>
            <a:endParaRPr lang="en-US" sz="1400" dirty="0">
              <a:solidFill>
                <a:schemeClr val="bg1"/>
              </a:solidFill>
              <a:latin typeface="+mn-lt"/>
            </a:endParaRPr>
          </a:p>
          <a:p>
            <a:pPr eaLnBrk="1" fontAlgn="auto" hangingPunct="1">
              <a:spcBef>
                <a:spcPts val="0"/>
              </a:spcBef>
              <a:spcAft>
                <a:spcPts val="0"/>
              </a:spcAft>
              <a:defRPr/>
            </a:pPr>
            <a:endParaRPr lang="en-US" sz="1400" dirty="0">
              <a:solidFill>
                <a:schemeClr val="bg1"/>
              </a:solidFill>
              <a:latin typeface="+mn-lt"/>
            </a:endParaRPr>
          </a:p>
          <a:p>
            <a:pPr algn="ctr" eaLnBrk="1" fontAlgn="auto" hangingPunct="1">
              <a:spcBef>
                <a:spcPts val="0"/>
              </a:spcBef>
              <a:spcAft>
                <a:spcPts val="0"/>
              </a:spcAft>
              <a:defRPr/>
            </a:pPr>
            <a:r>
              <a:rPr lang="en-US" sz="1400" dirty="0">
                <a:solidFill>
                  <a:schemeClr val="bg1"/>
                </a:solidFill>
                <a:latin typeface="+mn-lt"/>
              </a:rPr>
              <a:t> </a:t>
            </a:r>
          </a:p>
          <a:p>
            <a:pPr algn="ctr" eaLnBrk="1" fontAlgn="auto" hangingPunct="1">
              <a:spcBef>
                <a:spcPts val="0"/>
              </a:spcBef>
              <a:spcAft>
                <a:spcPts val="0"/>
              </a:spcAft>
              <a:defRPr/>
            </a:pPr>
            <a:endParaRPr lang="en-US" sz="1400" dirty="0">
              <a:solidFill>
                <a:schemeClr val="bg1"/>
              </a:solidFill>
              <a:latin typeface="+mn-lt"/>
            </a:endParaRPr>
          </a:p>
          <a:p>
            <a:pPr eaLnBrk="1" fontAlgn="auto" hangingPunct="1">
              <a:spcBef>
                <a:spcPts val="0"/>
              </a:spcBef>
              <a:spcAft>
                <a:spcPts val="0"/>
              </a:spcAft>
              <a:defRPr/>
            </a:pPr>
            <a:endParaRPr lang="en-US" sz="1400" dirty="0">
              <a:solidFill>
                <a:schemeClr val="bg1"/>
              </a:solidFill>
              <a:latin typeface="+mn-lt"/>
            </a:endParaRPr>
          </a:p>
          <a:p>
            <a:pPr algn="ctr" eaLnBrk="1" fontAlgn="auto" hangingPunct="1">
              <a:spcBef>
                <a:spcPts val="0"/>
              </a:spcBef>
              <a:spcAft>
                <a:spcPts val="0"/>
              </a:spcAft>
              <a:defRPr/>
            </a:pPr>
            <a:r>
              <a:rPr lang="en-US" sz="1400" dirty="0">
                <a:solidFill>
                  <a:schemeClr val="bg1"/>
                </a:solidFill>
                <a:latin typeface="+mn-lt"/>
              </a:rPr>
              <a:t> </a:t>
            </a:r>
          </a:p>
        </p:txBody>
      </p:sp>
      <p:grpSp>
        <p:nvGrpSpPr>
          <p:cNvPr id="264195" name="Group 4">
            <a:extLst>
              <a:ext uri="{FF2B5EF4-FFF2-40B4-BE49-F238E27FC236}">
                <a16:creationId xmlns:a16="http://schemas.microsoft.com/office/drawing/2014/main" id="{F45FEC5A-188C-354B-8F84-F629F13562D9}"/>
              </a:ext>
            </a:extLst>
          </p:cNvPr>
          <p:cNvGrpSpPr>
            <a:grpSpLocks/>
          </p:cNvGrpSpPr>
          <p:nvPr/>
        </p:nvGrpSpPr>
        <p:grpSpPr bwMode="auto">
          <a:xfrm>
            <a:off x="285750" y="342900"/>
            <a:ext cx="8578850" cy="1828800"/>
            <a:chOff x="320692" y="228600"/>
            <a:chExt cx="8578379" cy="1828800"/>
          </a:xfrm>
        </p:grpSpPr>
        <p:sp>
          <p:nvSpPr>
            <p:cNvPr id="6" name="TextBox 5">
              <a:extLst>
                <a:ext uri="{FF2B5EF4-FFF2-40B4-BE49-F238E27FC236}">
                  <a16:creationId xmlns:a16="http://schemas.microsoft.com/office/drawing/2014/main" id="{B3ADF56F-D093-565F-59F7-7DFFBFD04D73}"/>
                </a:ext>
              </a:extLst>
            </p:cNvPr>
            <p:cNvSpPr txBox="1"/>
            <p:nvPr/>
          </p:nvSpPr>
          <p:spPr>
            <a:xfrm>
              <a:off x="320692" y="4381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Effluent controls</a:t>
              </a:r>
            </a:p>
          </p:txBody>
        </p:sp>
        <p:pic>
          <p:nvPicPr>
            <p:cNvPr id="264197" name="Picture 3">
              <a:extLst>
                <a:ext uri="{FF2B5EF4-FFF2-40B4-BE49-F238E27FC236}">
                  <a16:creationId xmlns:a16="http://schemas.microsoft.com/office/drawing/2014/main" id="{31A6B989-2B80-6A06-A60B-6F71E30F1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970091-9496-7C96-54D4-5300391EBDE5}"/>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Flow Control Elements</a:t>
            </a:r>
          </a:p>
        </p:txBody>
      </p:sp>
      <p:sp>
        <p:nvSpPr>
          <p:cNvPr id="266243" name="TextBox 5">
            <a:extLst>
              <a:ext uri="{FF2B5EF4-FFF2-40B4-BE49-F238E27FC236}">
                <a16:creationId xmlns:a16="http://schemas.microsoft.com/office/drawing/2014/main" id="{382E9521-424C-25E9-C333-29E79D79433A}"/>
              </a:ext>
            </a:extLst>
          </p:cNvPr>
          <p:cNvSpPr txBox="1">
            <a:spLocks noChangeArrowheads="1"/>
          </p:cNvSpPr>
          <p:nvPr/>
        </p:nvSpPr>
        <p:spPr bwMode="auto">
          <a:xfrm>
            <a:off x="603250" y="1463675"/>
            <a:ext cx="77470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Key flow control elements:</a:t>
            </a:r>
          </a:p>
          <a:p>
            <a:pPr eaLnBrk="1" hangingPunct="1">
              <a:buFont typeface="Consolas" panose="020B0609020204030204" pitchFamily="49" charset="0"/>
              <a:buAutoNum type="arabicPeriod"/>
            </a:pPr>
            <a:r>
              <a:rPr lang="en-US" altLang="en-US" sz="2400"/>
              <a:t>Effluent weir or controls to prevent air entrainment</a:t>
            </a:r>
          </a:p>
          <a:p>
            <a:pPr eaLnBrk="1" hangingPunct="1">
              <a:buFont typeface="Consolas" panose="020B0609020204030204" pitchFamily="49" charset="0"/>
              <a:buAutoNum type="arabicPeriod"/>
            </a:pPr>
            <a:r>
              <a:rPr lang="en-US" altLang="en-US" sz="2400"/>
              <a:t>Ability to fill from the top with raw water or the bottom with filtered water from another cell – a flow meter is needed to control this flow to a rate of 0.3 – 0.6 ft of filter bed per hour (0.0374 – 0.0748 gpm/ft</a:t>
            </a:r>
            <a:r>
              <a:rPr lang="en-US" altLang="en-US" sz="2400" baseline="30000"/>
              <a:t>2</a:t>
            </a:r>
            <a:r>
              <a:rPr lang="en-US" altLang="en-US" sz="2400"/>
              <a:t>).</a:t>
            </a:r>
          </a:p>
          <a:p>
            <a:pPr eaLnBrk="1" hangingPunct="1">
              <a:buFont typeface="Consolas" panose="020B0609020204030204" pitchFamily="49" charset="0"/>
              <a:buAutoNum type="arabicPeriod"/>
            </a:pPr>
            <a:r>
              <a:rPr lang="en-US" altLang="en-US" sz="2400"/>
              <a:t>Continuous operation (constant supply of nutrients)</a:t>
            </a:r>
          </a:p>
          <a:p>
            <a:pPr eaLnBrk="1" hangingPunct="1">
              <a:buFont typeface="Consolas" panose="020B0609020204030204" pitchFamily="49" charset="0"/>
              <a:buAutoNum type="arabicPeriod"/>
            </a:pPr>
            <a:r>
              <a:rPr lang="en-US" altLang="en-US" sz="2400"/>
              <a:t>Gradual flow rate changes (ideally no more often than weekly or monthly)</a:t>
            </a:r>
          </a:p>
          <a:p>
            <a:pPr eaLnBrk="1" hangingPunct="1">
              <a:buFont typeface="Consolas" panose="020B0609020204030204" pitchFamily="49" charset="0"/>
              <a:buAutoNum type="arabicPeriod"/>
            </a:pPr>
            <a:r>
              <a:rPr lang="en-US" altLang="en-US" sz="2400"/>
              <a:t>Flexibility to change sources or use various combinations of filter beds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0B8737-2179-2809-3AED-2ED5263B6350}"/>
              </a:ext>
            </a:extLst>
          </p:cNvPr>
          <p:cNvSpPr txBox="1"/>
          <p:nvPr/>
        </p:nvSpPr>
        <p:spPr>
          <a:xfrm>
            <a:off x="630936" y="54864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Filtration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Rate</a:t>
            </a:r>
          </a:p>
        </p:txBody>
      </p:sp>
      <p:sp>
        <p:nvSpPr>
          <p:cNvPr id="268291" name="TextBox 5">
            <a:extLst>
              <a:ext uri="{FF2B5EF4-FFF2-40B4-BE49-F238E27FC236}">
                <a16:creationId xmlns:a16="http://schemas.microsoft.com/office/drawing/2014/main" id="{B50BDBB1-8C8C-ED1B-EE71-BB2C7B50C5DD}"/>
              </a:ext>
            </a:extLst>
          </p:cNvPr>
          <p:cNvSpPr txBox="1">
            <a:spLocks noChangeArrowheads="1"/>
          </p:cNvSpPr>
          <p:nvPr/>
        </p:nvSpPr>
        <p:spPr bwMode="auto">
          <a:xfrm>
            <a:off x="349250" y="1981200"/>
            <a:ext cx="77470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Filtration rate should be continuous</a:t>
            </a:r>
          </a:p>
          <a:p>
            <a:pPr lvl="1" eaLnBrk="1" hangingPunct="1">
              <a:buFont typeface="Consolas" panose="020B0609020204030204" pitchFamily="49" charset="0"/>
              <a:buAutoNum type="arabicPeriod"/>
            </a:pPr>
            <a:r>
              <a:rPr lang="en-US" altLang="en-US" sz="2400"/>
              <a:t>Good for dissolved oxygen</a:t>
            </a:r>
          </a:p>
          <a:p>
            <a:pPr lvl="1" eaLnBrk="1" hangingPunct="1">
              <a:buFont typeface="Consolas" panose="020B0609020204030204" pitchFamily="49" charset="0"/>
              <a:buAutoNum type="arabicPeriod"/>
            </a:pPr>
            <a:r>
              <a:rPr lang="en-US" altLang="en-US" sz="2400"/>
              <a:t>Good for nutrient supply</a:t>
            </a:r>
          </a:p>
          <a:p>
            <a:pPr lvl="1" eaLnBrk="1" hangingPunct="1">
              <a:buFont typeface="Consolas" panose="020B0609020204030204" pitchFamily="49" charset="0"/>
              <a:buAutoNum type="arabicPeriod"/>
            </a:pPr>
            <a:r>
              <a:rPr lang="en-US" altLang="en-US" sz="2400"/>
              <a:t>Good for biological mechanisms</a:t>
            </a:r>
          </a:p>
          <a:p>
            <a:pPr lvl="1" eaLnBrk="1" hangingPunct="1">
              <a:buFont typeface="Consolas" panose="020B0609020204030204" pitchFamily="49" charset="0"/>
              <a:buAutoNum type="arabicPeriod"/>
            </a:pPr>
            <a:r>
              <a:rPr lang="en-US" altLang="en-US" sz="2400"/>
              <a:t>Influent flow should not scour sand surface</a:t>
            </a:r>
          </a:p>
          <a:p>
            <a:pPr lvl="1" eaLnBrk="1" hangingPunct="1">
              <a:buFont typeface="Consolas" panose="020B0609020204030204" pitchFamily="49" charset="0"/>
              <a:buAutoNum type="arabicPeriod"/>
            </a:pPr>
            <a:r>
              <a:rPr lang="en-US" altLang="en-US" sz="2400"/>
              <a:t>0.1 gpm/ft</a:t>
            </a:r>
            <a:r>
              <a:rPr lang="en-US" altLang="en-US" sz="2400" baseline="30000"/>
              <a:t>2</a:t>
            </a:r>
            <a:r>
              <a:rPr lang="en-US" altLang="en-US" sz="2400"/>
              <a:t> maximum filtration rate</a:t>
            </a:r>
          </a:p>
          <a:p>
            <a:pPr lvl="1" eaLnBrk="1" hangingPunct="1">
              <a:buFont typeface="Consolas" panose="020B0609020204030204" pitchFamily="49" charset="0"/>
              <a:buAutoNum type="arabicPeriod"/>
            </a:pPr>
            <a:r>
              <a:rPr lang="en-US" altLang="en-US" sz="2400"/>
              <a:t>0.03 gpm/ft</a:t>
            </a:r>
            <a:r>
              <a:rPr lang="en-US" altLang="en-US" sz="2400" baseline="30000"/>
              <a:t>2</a:t>
            </a:r>
            <a:r>
              <a:rPr lang="en-US" altLang="en-US" sz="2400"/>
              <a:t> minimum filtration rate</a:t>
            </a:r>
          </a:p>
          <a:p>
            <a:pPr lvl="1" eaLnBrk="1" hangingPunct="1">
              <a:buFont typeface="Consolas" panose="020B0609020204030204" pitchFamily="49" charset="0"/>
              <a:buAutoNum type="arabicPeriod"/>
            </a:pPr>
            <a:r>
              <a:rPr lang="en-US" altLang="en-US" sz="2400"/>
              <a:t>Cold temperatures may need lower filtration rates (e.g., 0.05 gpm/ft</a:t>
            </a:r>
            <a:r>
              <a:rPr lang="en-US" altLang="en-US" sz="2400" baseline="30000"/>
              <a:t>2</a:t>
            </a:r>
            <a:r>
              <a:rPr lang="en-US" altLang="en-US" sz="2400"/>
              <a:t> when water temp &lt; 5°C)</a:t>
            </a:r>
          </a:p>
          <a:p>
            <a:pPr lvl="1" eaLnBrk="1" hangingPunct="1">
              <a:buFont typeface="Consolas" panose="020B0609020204030204" pitchFamily="49" charset="0"/>
              <a:buAutoNum type="arabicPeriod"/>
            </a:pPr>
            <a:r>
              <a:rPr lang="en-US" altLang="en-US" sz="2400"/>
              <a:t>Controls should be in place to prevent the tail water (effluent side) from dropping below the sand bed during operation (e.g., an effluent weir) – this helps prevent vacuum conditions and air entrainment.</a:t>
            </a:r>
          </a:p>
        </p:txBody>
      </p:sp>
      <p:pic>
        <p:nvPicPr>
          <p:cNvPr id="268292" name="Picture 4" descr="20 mile old ssf">
            <a:extLst>
              <a:ext uri="{FF2B5EF4-FFF2-40B4-BE49-F238E27FC236}">
                <a16:creationId xmlns:a16="http://schemas.microsoft.com/office/drawing/2014/main" id="{C31767E8-C841-9205-5390-FAC791CFF4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6850" y="444500"/>
            <a:ext cx="3600450" cy="2400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261975-1FF9-1965-5CA4-F75C9424C47A}"/>
              </a:ext>
            </a:extLst>
          </p:cNvPr>
          <p:cNvSpPr txBox="1"/>
          <p:nvPr/>
        </p:nvSpPr>
        <p:spPr>
          <a:xfrm>
            <a:off x="268986" y="0"/>
            <a:ext cx="88750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Flow Control –Inlet vs Outlet</a:t>
            </a:r>
          </a:p>
        </p:txBody>
      </p:sp>
      <p:sp>
        <p:nvSpPr>
          <p:cNvPr id="6" name="TextBox 5">
            <a:extLst>
              <a:ext uri="{FF2B5EF4-FFF2-40B4-BE49-F238E27FC236}">
                <a16:creationId xmlns:a16="http://schemas.microsoft.com/office/drawing/2014/main" id="{E1AE9F15-2228-F9A8-5EAA-1B21CCF85EBD}"/>
              </a:ext>
            </a:extLst>
          </p:cNvPr>
          <p:cNvSpPr txBox="1"/>
          <p:nvPr/>
        </p:nvSpPr>
        <p:spPr>
          <a:xfrm>
            <a:off x="204788" y="646113"/>
            <a:ext cx="8939212" cy="6248400"/>
          </a:xfrm>
          <a:prstGeom prst="rect">
            <a:avLst/>
          </a:prstGeom>
          <a:noFill/>
        </p:spPr>
        <p:txBody>
          <a:bodyPr>
            <a:spAutoFit/>
          </a:bodyPr>
          <a:lstStyle/>
          <a:p>
            <a:pPr eaLnBrk="1" fontAlgn="auto" hangingPunct="1">
              <a:spcBef>
                <a:spcPts val="0"/>
              </a:spcBef>
              <a:spcAft>
                <a:spcPts val="0"/>
              </a:spcAft>
              <a:defRPr/>
            </a:pPr>
            <a:r>
              <a:rPr lang="en-US" sz="2000" dirty="0">
                <a:latin typeface="+mn-lt"/>
              </a:rPr>
              <a:t>Flow control can be practiced at the inlet or outlet.  Inlet flow control can be either operated as constant rate or declining rate modes.</a:t>
            </a:r>
          </a:p>
          <a:p>
            <a:pPr marL="457200" indent="-457200" eaLnBrk="1" fontAlgn="auto" hangingPunct="1">
              <a:spcBef>
                <a:spcPts val="0"/>
              </a:spcBef>
              <a:spcAft>
                <a:spcPts val="0"/>
              </a:spcAft>
              <a:buFont typeface="+mj-lt"/>
              <a:buAutoNum type="arabicPeriod"/>
              <a:defRPr/>
            </a:pPr>
            <a:endParaRPr lang="en-US" sz="2000" dirty="0">
              <a:solidFill>
                <a:srgbClr val="FFC000"/>
              </a:solidFill>
              <a:latin typeface="+mn-lt"/>
            </a:endParaRPr>
          </a:p>
          <a:p>
            <a:pPr marL="457200" indent="-457200" eaLnBrk="1" fontAlgn="auto" hangingPunct="1">
              <a:spcBef>
                <a:spcPts val="0"/>
              </a:spcBef>
              <a:spcAft>
                <a:spcPts val="0"/>
              </a:spcAft>
              <a:buFont typeface="+mj-lt"/>
              <a:buAutoNum type="arabicPeriod"/>
              <a:defRPr/>
            </a:pPr>
            <a:r>
              <a:rPr lang="en-US" sz="2000" dirty="0">
                <a:solidFill>
                  <a:srgbClr val="FFC000"/>
                </a:solidFill>
                <a:latin typeface="+mn-lt"/>
              </a:rPr>
              <a:t>Inlet flow  Control – Constant Rate</a:t>
            </a:r>
          </a:p>
          <a:p>
            <a:pPr marL="457200" eaLnBrk="1" fontAlgn="auto" hangingPunct="1">
              <a:spcBef>
                <a:spcPts val="0"/>
              </a:spcBef>
              <a:spcAft>
                <a:spcPts val="0"/>
              </a:spcAft>
              <a:defRPr/>
            </a:pPr>
            <a:r>
              <a:rPr lang="en-US" sz="2000" dirty="0">
                <a:latin typeface="+mn-lt"/>
              </a:rPr>
              <a:t>Uses a throttling valve plus a flowmeter or V-notch weir prior to each filter.  The operator uses the flow control valve to set the desired filtration rate.  As the resistance of the filter bed increases, the water level rises.  When the headwater level approaches the overflow pipe the bed should be cleaned.</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Requires less operator involvement</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Ensures a more constant rate of filtration</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Allows operator to see headloss development as headwater rises</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Low headwater at the beginning of filter runs may make filters more vulnerable to freezing in the winter if filters are not covered or insulated</a:t>
            </a:r>
          </a:p>
          <a:p>
            <a:pPr marL="457200" indent="-457200" eaLnBrk="1" fontAlgn="auto" hangingPunct="1">
              <a:spcBef>
                <a:spcPts val="0"/>
              </a:spcBef>
              <a:spcAft>
                <a:spcPts val="0"/>
              </a:spcAft>
              <a:buFont typeface="+mj-lt"/>
              <a:buAutoNum type="arabicPeriod" startAt="2"/>
              <a:defRPr/>
            </a:pPr>
            <a:r>
              <a:rPr lang="en-US" sz="2000" dirty="0">
                <a:solidFill>
                  <a:srgbClr val="FFC000"/>
                </a:solidFill>
                <a:latin typeface="+mn-lt"/>
              </a:rPr>
              <a:t>Inlet Flow Control – Declining Rate</a:t>
            </a:r>
          </a:p>
          <a:p>
            <a:pPr marL="457200" eaLnBrk="1" fontAlgn="auto" hangingPunct="1">
              <a:spcBef>
                <a:spcPts val="0"/>
              </a:spcBef>
              <a:spcAft>
                <a:spcPts val="0"/>
              </a:spcAft>
              <a:defRPr/>
            </a:pPr>
            <a:r>
              <a:rPr lang="en-US" sz="2000" dirty="0">
                <a:latin typeface="+mn-lt"/>
              </a:rPr>
              <a:t>Uses a hydraulic control valve with a flowmeter and valve at the raw water line prior to each filter that regulates flow while maintaining a constant water surface elevation above the filter.  Effluent flow decreases as the filter plugs.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Headwater level is not indicative of headloss development (piezometers or pressure gages are needed)</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Decline in effluent rate or approach to terminal headloss indicates cleaning</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61636F-42C1-6FE9-0087-71AFCBDF1909}"/>
              </a:ext>
            </a:extLst>
          </p:cNvPr>
          <p:cNvSpPr txBox="1"/>
          <p:nvPr/>
        </p:nvSpPr>
        <p:spPr>
          <a:xfrm>
            <a:off x="268986" y="266700"/>
            <a:ext cx="7663058" cy="1384995"/>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Inlet</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Flow </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Control</a:t>
            </a:r>
          </a:p>
        </p:txBody>
      </p:sp>
      <p:sp>
        <p:nvSpPr>
          <p:cNvPr id="272387" name="TextBox 5">
            <a:extLst>
              <a:ext uri="{FF2B5EF4-FFF2-40B4-BE49-F238E27FC236}">
                <a16:creationId xmlns:a16="http://schemas.microsoft.com/office/drawing/2014/main" id="{044C2DB0-E9F2-92F4-3A0A-72C032621E80}"/>
              </a:ext>
            </a:extLst>
          </p:cNvPr>
          <p:cNvSpPr txBox="1">
            <a:spLocks noChangeArrowheads="1"/>
          </p:cNvSpPr>
          <p:nvPr/>
        </p:nvSpPr>
        <p:spPr bwMode="auto">
          <a:xfrm>
            <a:off x="260350" y="4303713"/>
            <a:ext cx="77470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Consolas" panose="020B0609020204030204" pitchFamily="49" charset="0"/>
              <a:buAutoNum type="alphaLcPeriod"/>
            </a:pPr>
            <a:r>
              <a:rPr lang="en-US" altLang="en-US" sz="2000">
                <a:solidFill>
                  <a:srgbClr val="FFC000"/>
                </a:solidFill>
              </a:rPr>
              <a:t>Valve for raw water inlet and regulation of filtration rate</a:t>
            </a:r>
          </a:p>
          <a:p>
            <a:pPr eaLnBrk="1" hangingPunct="1">
              <a:buFont typeface="Consolas" panose="020B0609020204030204" pitchFamily="49" charset="0"/>
              <a:buAutoNum type="alphaLcPeriod"/>
            </a:pPr>
            <a:r>
              <a:rPr lang="en-US" altLang="en-US" sz="2000"/>
              <a:t>Valve for draining supernatant water layer</a:t>
            </a:r>
          </a:p>
          <a:p>
            <a:pPr eaLnBrk="1" hangingPunct="1">
              <a:buFont typeface="Consolas" panose="020B0609020204030204" pitchFamily="49" charset="0"/>
              <a:buAutoNum type="alphaLcPeriod"/>
            </a:pPr>
            <a:r>
              <a:rPr lang="en-US" altLang="en-US" sz="2000"/>
              <a:t>Valve for backfilling the filter bed with clean water</a:t>
            </a:r>
          </a:p>
          <a:p>
            <a:pPr eaLnBrk="1" hangingPunct="1">
              <a:buFont typeface="Consolas" panose="020B0609020204030204" pitchFamily="49" charset="0"/>
              <a:buAutoNum type="alphaLcPeriod"/>
            </a:pPr>
            <a:r>
              <a:rPr lang="en-US" altLang="en-US" sz="2000"/>
              <a:t>Valve for draining the filter bed and outlet chamber</a:t>
            </a:r>
          </a:p>
          <a:p>
            <a:pPr eaLnBrk="1" hangingPunct="1">
              <a:buFont typeface="Consolas" panose="020B0609020204030204" pitchFamily="49" charset="0"/>
              <a:buAutoNum type="alphaLcPeriod"/>
            </a:pPr>
            <a:r>
              <a:rPr lang="en-US" altLang="en-US" sz="2000"/>
              <a:t>Filter to waste valve</a:t>
            </a:r>
          </a:p>
          <a:p>
            <a:pPr eaLnBrk="1" hangingPunct="1">
              <a:buFont typeface="Consolas" panose="020B0609020204030204" pitchFamily="49" charset="0"/>
              <a:buAutoNum type="alphaLcPeriod"/>
            </a:pPr>
            <a:r>
              <a:rPr lang="en-US" altLang="en-US" sz="2000"/>
              <a:t>Valve for delivery of treated water to the disinfection clear well</a:t>
            </a:r>
          </a:p>
          <a:p>
            <a:pPr eaLnBrk="1" hangingPunct="1">
              <a:buFont typeface="Consolas" panose="020B0609020204030204" pitchFamily="49" charset="0"/>
              <a:buAutoNum type="alphaLcPeriod"/>
            </a:pPr>
            <a:r>
              <a:rPr lang="en-US" altLang="en-US" sz="2000"/>
              <a:t>Inlet weir</a:t>
            </a:r>
          </a:p>
          <a:p>
            <a:pPr eaLnBrk="1" hangingPunct="1">
              <a:buFont typeface="Consolas" panose="020B0609020204030204" pitchFamily="49" charset="0"/>
              <a:buAutoNum type="alphaLcPeriod"/>
            </a:pPr>
            <a:r>
              <a:rPr lang="en-US" altLang="en-US" sz="2000">
                <a:solidFill>
                  <a:srgbClr val="FFC000"/>
                </a:solidFill>
              </a:rPr>
              <a:t>Calibrated flow indicator</a:t>
            </a:r>
          </a:p>
        </p:txBody>
      </p:sp>
      <p:sp>
        <p:nvSpPr>
          <p:cNvPr id="272388" name="TextBox 6">
            <a:extLst>
              <a:ext uri="{FF2B5EF4-FFF2-40B4-BE49-F238E27FC236}">
                <a16:creationId xmlns:a16="http://schemas.microsoft.com/office/drawing/2014/main" id="{F369C325-E769-E769-320A-9D993316E752}"/>
              </a:ext>
            </a:extLst>
          </p:cNvPr>
          <p:cNvSpPr txBox="1">
            <a:spLocks noChangeArrowheads="1"/>
          </p:cNvSpPr>
          <p:nvPr/>
        </p:nvSpPr>
        <p:spPr bwMode="auto">
          <a:xfrm>
            <a:off x="355600" y="1858963"/>
            <a:ext cx="1892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Inlet</a:t>
            </a:r>
          </a:p>
          <a:p>
            <a:pPr eaLnBrk="1" hangingPunct="1"/>
            <a:r>
              <a:rPr lang="en-US" altLang="en-US" sz="2400">
                <a:solidFill>
                  <a:srgbClr val="FFC000"/>
                </a:solidFill>
              </a:rPr>
              <a:t>(Influent)</a:t>
            </a:r>
          </a:p>
          <a:p>
            <a:pPr eaLnBrk="1" hangingPunct="1"/>
            <a:r>
              <a:rPr lang="en-US" altLang="en-US" sz="2400">
                <a:solidFill>
                  <a:srgbClr val="FFC000"/>
                </a:solidFill>
              </a:rPr>
              <a:t>Control</a:t>
            </a:r>
            <a:endParaRPr lang="en-US" altLang="en-US" sz="2400"/>
          </a:p>
        </p:txBody>
      </p:sp>
      <p:pic>
        <p:nvPicPr>
          <p:cNvPr id="272389" name="Picture 2">
            <a:extLst>
              <a:ext uri="{FF2B5EF4-FFF2-40B4-BE49-F238E27FC236}">
                <a16:creationId xmlns:a16="http://schemas.microsoft.com/office/drawing/2014/main" id="{13536756-74D4-254E-4320-6A6999F286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0" y="261938"/>
            <a:ext cx="5981700" cy="39544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Rounded Rectangle 7">
            <a:extLst>
              <a:ext uri="{FF2B5EF4-FFF2-40B4-BE49-F238E27FC236}">
                <a16:creationId xmlns:a16="http://schemas.microsoft.com/office/drawing/2014/main" id="{46D37786-60FB-32CD-6F4F-0AF6EB387270}"/>
              </a:ext>
            </a:extLst>
          </p:cNvPr>
          <p:cNvSpPr/>
          <p:nvPr/>
        </p:nvSpPr>
        <p:spPr>
          <a:xfrm>
            <a:off x="3238500" y="400050"/>
            <a:ext cx="1390650" cy="1085850"/>
          </a:xfrm>
          <a:prstGeom prst="roundRect">
            <a:avLst/>
          </a:prstGeom>
          <a:solidFill>
            <a:schemeClr val="accent2">
              <a:lumMod val="60000"/>
              <a:lumOff val="40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FC96EC-A50E-2C58-D50D-783F18BD65DC}"/>
              </a:ext>
            </a:extLst>
          </p:cNvPr>
          <p:cNvSpPr txBox="1"/>
          <p:nvPr/>
        </p:nvSpPr>
        <p:spPr>
          <a:xfrm>
            <a:off x="685800" y="548640"/>
            <a:ext cx="803365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Manual - 1991</a:t>
            </a:r>
          </a:p>
        </p:txBody>
      </p:sp>
      <p:sp>
        <p:nvSpPr>
          <p:cNvPr id="34819" name="Rectangle 7">
            <a:extLst>
              <a:ext uri="{FF2B5EF4-FFF2-40B4-BE49-F238E27FC236}">
                <a16:creationId xmlns:a16="http://schemas.microsoft.com/office/drawing/2014/main" id="{36C5CB1E-E586-0EDF-EF42-BAC3FEE669D8}"/>
              </a:ext>
            </a:extLst>
          </p:cNvPr>
          <p:cNvSpPr>
            <a:spLocks noChangeArrowheads="1"/>
          </p:cNvSpPr>
          <p:nvPr/>
        </p:nvSpPr>
        <p:spPr bwMode="auto">
          <a:xfrm>
            <a:off x="533400" y="1809750"/>
            <a:ext cx="39052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“Manual of Design for Slow Sand Filtration“ . David Hendricks &amp; American Water Works Association, 1991. ISBN 978-0898675511 </a:t>
            </a:r>
          </a:p>
          <a:p>
            <a:pPr eaLnBrk="1" hangingPunct="1"/>
            <a:endParaRPr lang="en-US" altLang="en-US" sz="2400"/>
          </a:p>
          <a:p>
            <a:pPr eaLnBrk="1" hangingPunct="1"/>
            <a:r>
              <a:rPr lang="en-US" altLang="en-US" sz="2400">
                <a:solidFill>
                  <a:srgbClr val="FFC000"/>
                </a:solidFill>
              </a:rPr>
              <a:t>Excellent resource that covers design in great detail</a:t>
            </a:r>
          </a:p>
          <a:p>
            <a:pPr eaLnBrk="1" hangingPunct="1"/>
            <a:endParaRPr lang="en-US" altLang="en-US" sz="2400"/>
          </a:p>
        </p:txBody>
      </p:sp>
      <p:pic>
        <p:nvPicPr>
          <p:cNvPr id="34820" name="Picture 2">
            <a:extLst>
              <a:ext uri="{FF2B5EF4-FFF2-40B4-BE49-F238E27FC236}">
                <a16:creationId xmlns:a16="http://schemas.microsoft.com/office/drawing/2014/main" id="{3EE1281A-E221-A9E5-91C3-E3606A189C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25" y="1354138"/>
            <a:ext cx="3870325" cy="53530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BEC1FD99-10B4-4060-A8E4-4E492CB75634}"/>
              </a:ext>
            </a:extLst>
          </p:cNvPr>
          <p:cNvSpPr/>
          <p:nvPr/>
        </p:nvSpPr>
        <p:spPr>
          <a:xfrm>
            <a:off x="2133600" y="3630613"/>
            <a:ext cx="3676650" cy="1398587"/>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Rectangle 48">
            <a:extLst>
              <a:ext uri="{FF2B5EF4-FFF2-40B4-BE49-F238E27FC236}">
                <a16:creationId xmlns:a16="http://schemas.microsoft.com/office/drawing/2014/main" id="{D1907107-53F0-BFC3-6702-873D71813BB6}"/>
              </a:ext>
            </a:extLst>
          </p:cNvPr>
          <p:cNvSpPr/>
          <p:nvPr/>
        </p:nvSpPr>
        <p:spPr>
          <a:xfrm>
            <a:off x="6605588" y="35226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Rectangle 28">
            <a:extLst>
              <a:ext uri="{FF2B5EF4-FFF2-40B4-BE49-F238E27FC236}">
                <a16:creationId xmlns:a16="http://schemas.microsoft.com/office/drawing/2014/main" id="{FD4A950D-D917-25F2-6459-8A8A4F8955BC}"/>
              </a:ext>
            </a:extLst>
          </p:cNvPr>
          <p:cNvSpPr/>
          <p:nvPr/>
        </p:nvSpPr>
        <p:spPr>
          <a:xfrm>
            <a:off x="6686550" y="3763963"/>
            <a:ext cx="703263" cy="2778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FDFBDBB1-E95E-897C-C94C-B61AD5AB6568}"/>
              </a:ext>
            </a:extLst>
          </p:cNvPr>
          <p:cNvSpPr/>
          <p:nvPr/>
        </p:nvSpPr>
        <p:spPr>
          <a:xfrm>
            <a:off x="2020888" y="4041775"/>
            <a:ext cx="5772150" cy="12001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E5ADEB07-838A-804C-2EB7-5700436DEFCA}"/>
              </a:ext>
            </a:extLst>
          </p:cNvPr>
          <p:cNvSpPr txBox="1"/>
          <p:nvPr/>
        </p:nvSpPr>
        <p:spPr>
          <a:xfrm>
            <a:off x="0" y="0"/>
            <a:ext cx="2486951" cy="1569660"/>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Constant Rate Inlet Control </a:t>
            </a:r>
          </a:p>
        </p:txBody>
      </p:sp>
      <p:sp>
        <p:nvSpPr>
          <p:cNvPr id="6" name="TextBox 5">
            <a:extLst>
              <a:ext uri="{FF2B5EF4-FFF2-40B4-BE49-F238E27FC236}">
                <a16:creationId xmlns:a16="http://schemas.microsoft.com/office/drawing/2014/main" id="{5A082CA2-965D-DFF1-0612-DF74BA4371B4}"/>
              </a:ext>
            </a:extLst>
          </p:cNvPr>
          <p:cNvSpPr txBox="1"/>
          <p:nvPr/>
        </p:nvSpPr>
        <p:spPr>
          <a:xfrm>
            <a:off x="2522538" y="0"/>
            <a:ext cx="6621462" cy="2678113"/>
          </a:xfrm>
          <a:prstGeom prst="rect">
            <a:avLst/>
          </a:prstGeom>
          <a:noFill/>
        </p:spPr>
        <p:txBody>
          <a:bodyPr>
            <a:spAutoFit/>
          </a:bodyPr>
          <a:lstStyle/>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Starts off with a lower headwater level</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Influent valve is set to the desired rate (e.g., 0.03-0.1 gpm/ft</a:t>
            </a:r>
            <a:r>
              <a:rPr lang="en-US" sz="2400" baseline="30000" dirty="0">
                <a:solidFill>
                  <a:srgbClr val="FFC000"/>
                </a:solidFill>
                <a:latin typeface="+mn-lt"/>
              </a:rPr>
              <a:t>2</a:t>
            </a:r>
            <a:r>
              <a:rPr lang="en-US" sz="2400" dirty="0">
                <a:solidFill>
                  <a:srgbClr val="FFC000"/>
                </a:solidFill>
                <a:latin typeface="+mn-lt"/>
              </a:rPr>
              <a:t>)</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Outlet valve is fully open</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The filter will need to be cleaned when the headwater approaches the overflow</a:t>
            </a:r>
          </a:p>
          <a:p>
            <a:pPr marL="457200" indent="-457200" eaLnBrk="1" fontAlgn="auto" hangingPunct="1">
              <a:spcBef>
                <a:spcPts val="0"/>
              </a:spcBef>
              <a:spcAft>
                <a:spcPts val="0"/>
              </a:spcAft>
              <a:defRPr/>
            </a:pPr>
            <a:r>
              <a:rPr lang="en-US" sz="2400" dirty="0">
                <a:latin typeface="+mn-lt"/>
              </a:rPr>
              <a:t>	</a:t>
            </a:r>
          </a:p>
        </p:txBody>
      </p:sp>
      <p:sp>
        <p:nvSpPr>
          <p:cNvPr id="7" name="Rectangle 6">
            <a:extLst>
              <a:ext uri="{FF2B5EF4-FFF2-40B4-BE49-F238E27FC236}">
                <a16:creationId xmlns:a16="http://schemas.microsoft.com/office/drawing/2014/main" id="{5D013C11-9F27-AE2E-A35A-9D3217DE6E71}"/>
              </a:ext>
            </a:extLst>
          </p:cNvPr>
          <p:cNvSpPr/>
          <p:nvPr/>
        </p:nvSpPr>
        <p:spPr>
          <a:xfrm>
            <a:off x="2165350" y="3836988"/>
            <a:ext cx="3609975"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3AF473DA-E867-2C3D-8F6C-747443B6800D}"/>
              </a:ext>
            </a:extLst>
          </p:cNvPr>
          <p:cNvSpPr/>
          <p:nvPr/>
        </p:nvSpPr>
        <p:spPr>
          <a:xfrm>
            <a:off x="1978025" y="48450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A0ED79F1-FF46-2539-AE10-2E57A5E74CF6}"/>
              </a:ext>
            </a:extLst>
          </p:cNvPr>
          <p:cNvSpPr/>
          <p:nvPr/>
        </p:nvSpPr>
        <p:spPr>
          <a:xfrm>
            <a:off x="2562225" y="38052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7DE01834-BA4A-1FD8-AE6A-FDCBEDA4248F}"/>
              </a:ext>
            </a:extLst>
          </p:cNvPr>
          <p:cNvSpPr/>
          <p:nvPr/>
        </p:nvSpPr>
        <p:spPr>
          <a:xfrm>
            <a:off x="7080250" y="4319588"/>
            <a:ext cx="266700" cy="1138237"/>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1EE5E92F-AEF1-9548-D2EA-BA6EB0A22C1B}"/>
              </a:ext>
            </a:extLst>
          </p:cNvPr>
          <p:cNvSpPr/>
          <p:nvPr/>
        </p:nvSpPr>
        <p:spPr>
          <a:xfrm>
            <a:off x="5954713" y="34766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99479E5A-F4E9-121C-C7B8-F3E399E4759A}"/>
              </a:ext>
            </a:extLst>
          </p:cNvPr>
          <p:cNvSpPr/>
          <p:nvPr/>
        </p:nvSpPr>
        <p:spPr>
          <a:xfrm>
            <a:off x="7219950" y="3827463"/>
            <a:ext cx="111125" cy="4762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8873E618-3001-8BDC-688C-B67F90307CB9}"/>
              </a:ext>
            </a:extLst>
          </p:cNvPr>
          <p:cNvSpPr/>
          <p:nvPr/>
        </p:nvSpPr>
        <p:spPr>
          <a:xfrm rot="5400000">
            <a:off x="4477544" y="28281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31D1B392-09C0-387C-05AC-5391A3212D30}"/>
              </a:ext>
            </a:extLst>
          </p:cNvPr>
          <p:cNvSpPr/>
          <p:nvPr/>
        </p:nvSpPr>
        <p:spPr>
          <a:xfrm>
            <a:off x="5775325" y="22685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4" name="Flowchart: Collate 43">
            <a:extLst>
              <a:ext uri="{FF2B5EF4-FFF2-40B4-BE49-F238E27FC236}">
                <a16:creationId xmlns:a16="http://schemas.microsoft.com/office/drawing/2014/main" id="{AA35903D-45B4-E07F-3F33-F5C3C2937A3F}"/>
              </a:ext>
            </a:extLst>
          </p:cNvPr>
          <p:cNvSpPr/>
          <p:nvPr/>
        </p:nvSpPr>
        <p:spPr>
          <a:xfrm rot="5400000">
            <a:off x="6195219" y="4995069"/>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8407C5AE-1975-9E25-8DCC-17DEDACDBE8A}"/>
              </a:ext>
            </a:extLst>
          </p:cNvPr>
          <p:cNvSpPr/>
          <p:nvPr/>
        </p:nvSpPr>
        <p:spPr>
          <a:xfrm rot="10800000" flipV="1">
            <a:off x="1839913" y="30305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526CB0AD-598D-D527-4DCF-1E86D067BD5D}"/>
              </a:ext>
            </a:extLst>
          </p:cNvPr>
          <p:cNvSpPr/>
          <p:nvPr/>
        </p:nvSpPr>
        <p:spPr>
          <a:xfrm>
            <a:off x="2159000" y="3746500"/>
            <a:ext cx="392113" cy="442913"/>
          </a:xfrm>
          <a:prstGeom prst="rect">
            <a:avLst/>
          </a:prstGeom>
          <a:solidFill>
            <a:schemeClr val="accent5">
              <a:lumMod val="60000"/>
              <a:lumOff val="40000"/>
            </a:schemeClr>
          </a:solid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4FBAD160-D9D4-BA10-E8EA-444615FB860F}"/>
              </a:ext>
            </a:extLst>
          </p:cNvPr>
          <p:cNvSpPr/>
          <p:nvPr/>
        </p:nvSpPr>
        <p:spPr>
          <a:xfrm rot="16200000">
            <a:off x="8220869" y="45092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Rectangle 55">
            <a:extLst>
              <a:ext uri="{FF2B5EF4-FFF2-40B4-BE49-F238E27FC236}">
                <a16:creationId xmlns:a16="http://schemas.microsoft.com/office/drawing/2014/main" id="{D7FD25E8-54C2-95F0-B617-8A755EE89EFE}"/>
              </a:ext>
            </a:extLst>
          </p:cNvPr>
          <p:cNvSpPr/>
          <p:nvPr/>
        </p:nvSpPr>
        <p:spPr>
          <a:xfrm>
            <a:off x="7761288" y="36052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642DE31E-23AE-E846-69D3-8784B59590D8}"/>
              </a:ext>
            </a:extLst>
          </p:cNvPr>
          <p:cNvSpPr/>
          <p:nvPr/>
        </p:nvSpPr>
        <p:spPr>
          <a:xfrm rot="5400000">
            <a:off x="1387476" y="26035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EE92A0A5-7306-6576-DDD9-80AAB83C699E}"/>
              </a:ext>
            </a:extLst>
          </p:cNvPr>
          <p:cNvSpPr/>
          <p:nvPr/>
        </p:nvSpPr>
        <p:spPr>
          <a:xfrm rot="5400000">
            <a:off x="1536701" y="33750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Can 60">
            <a:extLst>
              <a:ext uri="{FF2B5EF4-FFF2-40B4-BE49-F238E27FC236}">
                <a16:creationId xmlns:a16="http://schemas.microsoft.com/office/drawing/2014/main" id="{5B86336F-1E21-4518-D048-9BB04AA3E09C}"/>
              </a:ext>
            </a:extLst>
          </p:cNvPr>
          <p:cNvSpPr/>
          <p:nvPr/>
        </p:nvSpPr>
        <p:spPr>
          <a:xfrm rot="5400000">
            <a:off x="1851025" y="20605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BB2DE8FE-125E-ED20-22EB-EC9CE135BA66}"/>
              </a:ext>
            </a:extLst>
          </p:cNvPr>
          <p:cNvSpPr/>
          <p:nvPr/>
        </p:nvSpPr>
        <p:spPr>
          <a:xfrm>
            <a:off x="6459538" y="34766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133990DC-AE73-6ED5-686D-EB3B138A3350}"/>
              </a:ext>
            </a:extLst>
          </p:cNvPr>
          <p:cNvSpPr/>
          <p:nvPr/>
        </p:nvSpPr>
        <p:spPr>
          <a:xfrm>
            <a:off x="1952625" y="22685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6026BEAA-AAC7-CC12-4B5B-923FD0A47130}"/>
              </a:ext>
            </a:extLst>
          </p:cNvPr>
          <p:cNvSpPr/>
          <p:nvPr/>
        </p:nvSpPr>
        <p:spPr>
          <a:xfrm rot="5400000">
            <a:off x="6887369" y="24391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1064C7DF-1E7D-1528-A99C-447948EEF150}"/>
              </a:ext>
            </a:extLst>
          </p:cNvPr>
          <p:cNvSpPr/>
          <p:nvPr/>
        </p:nvSpPr>
        <p:spPr>
          <a:xfrm>
            <a:off x="6064250" y="32861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4A06030C-376E-04DD-5CA0-50D66099B1CF}"/>
              </a:ext>
            </a:extLst>
          </p:cNvPr>
          <p:cNvSpPr/>
          <p:nvPr/>
        </p:nvSpPr>
        <p:spPr>
          <a:xfrm>
            <a:off x="7364413" y="32893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EEBF16CA-E050-F943-7CA6-83717E64AEA5}"/>
              </a:ext>
            </a:extLst>
          </p:cNvPr>
          <p:cNvSpPr/>
          <p:nvPr/>
        </p:nvSpPr>
        <p:spPr>
          <a:xfrm rot="5400000">
            <a:off x="4116387" y="15922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Flowchart: Collate 61">
            <a:extLst>
              <a:ext uri="{FF2B5EF4-FFF2-40B4-BE49-F238E27FC236}">
                <a16:creationId xmlns:a16="http://schemas.microsoft.com/office/drawing/2014/main" id="{7995BDDE-50F2-B8B0-C3A8-A150A8634515}"/>
              </a:ext>
            </a:extLst>
          </p:cNvPr>
          <p:cNvSpPr/>
          <p:nvPr/>
        </p:nvSpPr>
        <p:spPr>
          <a:xfrm rot="5400000">
            <a:off x="1535113" y="3000375"/>
            <a:ext cx="190500"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0C9D7768-54E0-A507-D78A-B6AF6842CD8A}"/>
              </a:ext>
            </a:extLst>
          </p:cNvPr>
          <p:cNvSpPr/>
          <p:nvPr/>
        </p:nvSpPr>
        <p:spPr>
          <a:xfrm rot="5400000">
            <a:off x="1514476" y="39227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0" name="Flowchart: Collate 59">
            <a:extLst>
              <a:ext uri="{FF2B5EF4-FFF2-40B4-BE49-F238E27FC236}">
                <a16:creationId xmlns:a16="http://schemas.microsoft.com/office/drawing/2014/main" id="{456D4721-1D6E-BE2E-5D97-51D0A3F540D6}"/>
              </a:ext>
            </a:extLst>
          </p:cNvPr>
          <p:cNvSpPr/>
          <p:nvPr/>
        </p:nvSpPr>
        <p:spPr>
          <a:xfrm rot="5400000">
            <a:off x="1508919" y="39123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5" name="Flowchart: Collate 54">
            <a:extLst>
              <a:ext uri="{FF2B5EF4-FFF2-40B4-BE49-F238E27FC236}">
                <a16:creationId xmlns:a16="http://schemas.microsoft.com/office/drawing/2014/main" id="{F9056CE9-B7EF-8C2C-9A22-13C27582D3A6}"/>
              </a:ext>
            </a:extLst>
          </p:cNvPr>
          <p:cNvSpPr/>
          <p:nvPr/>
        </p:nvSpPr>
        <p:spPr>
          <a:xfrm rot="5400000">
            <a:off x="8418513" y="50149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274466" name="TextBox 14">
            <a:extLst>
              <a:ext uri="{FF2B5EF4-FFF2-40B4-BE49-F238E27FC236}">
                <a16:creationId xmlns:a16="http://schemas.microsoft.com/office/drawing/2014/main" id="{8878E63D-3662-7057-664E-BCAFCFC01C6D}"/>
              </a:ext>
            </a:extLst>
          </p:cNvPr>
          <p:cNvSpPr txBox="1">
            <a:spLocks noChangeArrowheads="1"/>
          </p:cNvSpPr>
          <p:nvPr/>
        </p:nvSpPr>
        <p:spPr bwMode="auto">
          <a:xfrm>
            <a:off x="236538" y="5657850"/>
            <a:ext cx="8907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What goes into the filter will go out of the filter (filter effluent or to waste/inlet)</a:t>
            </a:r>
          </a:p>
          <a:p>
            <a:pPr eaLnBrk="1" hangingPunct="1"/>
            <a:r>
              <a:rPr lang="en-US" altLang="en-US"/>
              <a:t>Headloss builds up towards the end  of the filter run as it plugs up causing headwater to rise</a:t>
            </a:r>
          </a:p>
          <a:p>
            <a:pPr eaLnBrk="1" hangingPunct="1"/>
            <a:r>
              <a:rPr lang="en-US" altLang="en-US"/>
              <a:t>Cleaning unplugs filter allowing headwater to drop</a:t>
            </a:r>
          </a:p>
          <a:p>
            <a:pPr eaLnBrk="1" hangingPunct="1"/>
            <a:r>
              <a:rPr lang="en-US" altLang="en-US"/>
              <a:t>Excess water produced is re-circulated (pumped) to influent or sent to waste (gravity)</a:t>
            </a:r>
          </a:p>
        </p:txBody>
      </p:sp>
      <p:sp>
        <p:nvSpPr>
          <p:cNvPr id="43" name="Flowchart: Collate 42">
            <a:extLst>
              <a:ext uri="{FF2B5EF4-FFF2-40B4-BE49-F238E27FC236}">
                <a16:creationId xmlns:a16="http://schemas.microsoft.com/office/drawing/2014/main" id="{FF47B5A7-D0E5-759D-9037-515798232213}"/>
              </a:ext>
            </a:extLst>
          </p:cNvPr>
          <p:cNvSpPr/>
          <p:nvPr/>
        </p:nvSpPr>
        <p:spPr>
          <a:xfrm rot="5400000">
            <a:off x="8412957" y="50172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1" name="Flowchart: Collate 50">
            <a:extLst>
              <a:ext uri="{FF2B5EF4-FFF2-40B4-BE49-F238E27FC236}">
                <a16:creationId xmlns:a16="http://schemas.microsoft.com/office/drawing/2014/main" id="{C58813ED-9A1A-2C10-07A1-7A92DA8F876D}"/>
              </a:ext>
            </a:extLst>
          </p:cNvPr>
          <p:cNvSpPr/>
          <p:nvPr/>
        </p:nvSpPr>
        <p:spPr>
          <a:xfrm rot="5400000">
            <a:off x="6203157" y="499824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4" name="Flowchart: Collate 53">
            <a:extLst>
              <a:ext uri="{FF2B5EF4-FFF2-40B4-BE49-F238E27FC236}">
                <a16:creationId xmlns:a16="http://schemas.microsoft.com/office/drawing/2014/main" id="{6E76CECE-7707-9F50-3DE1-B2D209CFB780}"/>
              </a:ext>
            </a:extLst>
          </p:cNvPr>
          <p:cNvSpPr/>
          <p:nvPr/>
        </p:nvSpPr>
        <p:spPr>
          <a:xfrm rot="5400000">
            <a:off x="1544638" y="30003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3" name="Can 62">
            <a:extLst>
              <a:ext uri="{FF2B5EF4-FFF2-40B4-BE49-F238E27FC236}">
                <a16:creationId xmlns:a16="http://schemas.microsoft.com/office/drawing/2014/main" id="{B619CD61-B39A-7D46-5C85-C8E843A16AD4}"/>
              </a:ext>
            </a:extLst>
          </p:cNvPr>
          <p:cNvSpPr/>
          <p:nvPr/>
        </p:nvSpPr>
        <p:spPr>
          <a:xfrm rot="16200000">
            <a:off x="8125619" y="3645694"/>
            <a:ext cx="66675" cy="1008063"/>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16CDB57F-A07B-1032-8199-68235C7242CB}"/>
              </a:ext>
            </a:extLst>
          </p:cNvPr>
          <p:cNvSpPr/>
          <p:nvPr/>
        </p:nvSpPr>
        <p:spPr>
          <a:xfrm>
            <a:off x="7759700" y="3562350"/>
            <a:ext cx="233363" cy="189547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4" name="Flowchart: Collate 63">
            <a:extLst>
              <a:ext uri="{FF2B5EF4-FFF2-40B4-BE49-F238E27FC236}">
                <a16:creationId xmlns:a16="http://schemas.microsoft.com/office/drawing/2014/main" id="{C0F247BD-ADBA-0BE3-6D76-6684470FCED3}"/>
              </a:ext>
            </a:extLst>
          </p:cNvPr>
          <p:cNvSpPr/>
          <p:nvPr/>
        </p:nvSpPr>
        <p:spPr>
          <a:xfrm rot="5400000">
            <a:off x="8355807" y="4037806"/>
            <a:ext cx="192088"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274473" name="TextBox 64">
            <a:extLst>
              <a:ext uri="{FF2B5EF4-FFF2-40B4-BE49-F238E27FC236}">
                <a16:creationId xmlns:a16="http://schemas.microsoft.com/office/drawing/2014/main" id="{970F451F-17C3-7995-0192-29EA5A065B7D}"/>
              </a:ext>
            </a:extLst>
          </p:cNvPr>
          <p:cNvSpPr txBox="1">
            <a:spLocks noChangeArrowheads="1"/>
          </p:cNvSpPr>
          <p:nvPr/>
        </p:nvSpPr>
        <p:spPr bwMode="auto">
          <a:xfrm>
            <a:off x="8023225" y="3146425"/>
            <a:ext cx="1120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To waste or return to inlet</a:t>
            </a:r>
          </a:p>
        </p:txBody>
      </p:sp>
      <p:sp>
        <p:nvSpPr>
          <p:cNvPr id="274474" name="TextBox 66">
            <a:extLst>
              <a:ext uri="{FF2B5EF4-FFF2-40B4-BE49-F238E27FC236}">
                <a16:creationId xmlns:a16="http://schemas.microsoft.com/office/drawing/2014/main" id="{8BE82BD5-7355-DD16-02DE-956E28932E20}"/>
              </a:ext>
            </a:extLst>
          </p:cNvPr>
          <p:cNvSpPr txBox="1">
            <a:spLocks noChangeArrowheads="1"/>
          </p:cNvSpPr>
          <p:nvPr/>
        </p:nvSpPr>
        <p:spPr bwMode="auto">
          <a:xfrm>
            <a:off x="188913" y="2270125"/>
            <a:ext cx="11223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Overflow</a:t>
            </a:r>
          </a:p>
          <a:p>
            <a:pPr eaLnBrk="1" hangingPunct="1"/>
            <a:endParaRPr lang="en-US" altLang="en-US"/>
          </a:p>
          <a:p>
            <a:pPr eaLnBrk="1" hangingPunct="1"/>
            <a:r>
              <a:rPr lang="en-US" altLang="en-US"/>
              <a:t>Filter inlet</a:t>
            </a:r>
          </a:p>
          <a:p>
            <a:pPr eaLnBrk="1" hangingPunct="1"/>
            <a:endParaRPr lang="en-US" altLang="en-US"/>
          </a:p>
          <a:p>
            <a:pPr eaLnBrk="1" hangingPunct="1"/>
            <a:r>
              <a:rPr lang="en-US" altLang="en-US"/>
              <a:t>Filter</a:t>
            </a:r>
          </a:p>
          <a:p>
            <a:pPr eaLnBrk="1" hangingPunct="1"/>
            <a:r>
              <a:rPr lang="en-US" altLang="en-US"/>
              <a:t>Drain</a:t>
            </a:r>
          </a:p>
        </p:txBody>
      </p:sp>
      <p:sp>
        <p:nvSpPr>
          <p:cNvPr id="274475" name="TextBox 67">
            <a:extLst>
              <a:ext uri="{FF2B5EF4-FFF2-40B4-BE49-F238E27FC236}">
                <a16:creationId xmlns:a16="http://schemas.microsoft.com/office/drawing/2014/main" id="{88655E9C-DC48-461C-24D7-0786122E36EB}"/>
              </a:ext>
            </a:extLst>
          </p:cNvPr>
          <p:cNvSpPr txBox="1">
            <a:spLocks noChangeArrowheads="1"/>
          </p:cNvSpPr>
          <p:nvPr/>
        </p:nvSpPr>
        <p:spPr bwMode="auto">
          <a:xfrm>
            <a:off x="8056563" y="5233988"/>
            <a:ext cx="1087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Filter effluent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54"/>
                                        </p:tgtEl>
                                        <p:attrNameLst>
                                          <p:attrName>r</p:attrName>
                                        </p:attrNameLst>
                                      </p:cBhvr>
                                    </p:animRot>
                                  </p:childTnLst>
                                </p:cTn>
                              </p:par>
                            </p:childTnLst>
                          </p:cTn>
                        </p:par>
                        <p:par>
                          <p:cTn id="7" fill="hold" nodeType="afterGroup">
                            <p:stCondLst>
                              <p:cond delay="2000"/>
                            </p:stCondLst>
                            <p:childTnLst>
                              <p:par>
                                <p:cTn id="8" presetID="9" presetClass="exit" presetSubtype="0" fill="hold" nodeType="afterEffect">
                                  <p:stCondLst>
                                    <p:cond delay="0"/>
                                  </p:stCondLst>
                                  <p:childTnLst>
                                    <p:animEffect transition="out" filter="dissolve">
                                      <p:cBhvr>
                                        <p:cTn id="9" dur="2000"/>
                                        <p:tgtEl>
                                          <p:spTgt spid="54"/>
                                        </p:tgtEl>
                                      </p:cBhvr>
                                    </p:animEffect>
                                    <p:set>
                                      <p:cBhvr>
                                        <p:cTn id="10" dur="1" fill="hold">
                                          <p:stCondLst>
                                            <p:cond delay="1999"/>
                                          </p:stCondLst>
                                        </p:cTn>
                                        <p:tgtEl>
                                          <p:spTgt spid="54"/>
                                        </p:tgtEl>
                                        <p:attrNameLst>
                                          <p:attrName>style.visibility</p:attrName>
                                        </p:attrNameLst>
                                      </p:cBhvr>
                                      <p:to>
                                        <p:strVal val="hidden"/>
                                      </p:to>
                                    </p:set>
                                  </p:childTnLst>
                                </p:cTn>
                              </p:par>
                            </p:childTnLst>
                          </p:cTn>
                        </p:par>
                        <p:par>
                          <p:cTn id="11" fill="hold" nodeType="afterGroup">
                            <p:stCondLst>
                              <p:cond delay="4000"/>
                            </p:stCondLst>
                            <p:childTnLst>
                              <p:par>
                                <p:cTn id="12" presetID="8" presetClass="emph" presetSubtype="0" fill="hold" nodeType="afterEffect">
                                  <p:stCondLst>
                                    <p:cond delay="0"/>
                                  </p:stCondLst>
                                  <p:childTnLst>
                                    <p:animRot by="21600000">
                                      <p:cBhvr>
                                        <p:cTn id="13" dur="2000" fill="hold"/>
                                        <p:tgtEl>
                                          <p:spTgt spid="43"/>
                                        </p:tgtEl>
                                        <p:attrNameLst>
                                          <p:attrName>r</p:attrName>
                                        </p:attrNameLst>
                                      </p:cBhvr>
                                    </p:animRot>
                                  </p:childTnLst>
                                </p:cTn>
                              </p:par>
                              <p:par>
                                <p:cTn id="14" presetID="8" presetClass="emph" presetSubtype="0" fill="hold" nodeType="withEffect">
                                  <p:stCondLst>
                                    <p:cond delay="0"/>
                                  </p:stCondLst>
                                  <p:childTnLst>
                                    <p:animRot by="21600000">
                                      <p:cBhvr>
                                        <p:cTn id="15" dur="2000" fill="hold"/>
                                        <p:tgtEl>
                                          <p:spTgt spid="51"/>
                                        </p:tgtEl>
                                        <p:attrNameLst>
                                          <p:attrName>r</p:attrName>
                                        </p:attrNameLst>
                                      </p:cBhvr>
                                    </p:animRot>
                                  </p:childTnLst>
                                </p:cTn>
                              </p:par>
                            </p:childTnLst>
                          </p:cTn>
                        </p:par>
                        <p:par>
                          <p:cTn id="16" fill="hold" nodeType="afterGroup">
                            <p:stCondLst>
                              <p:cond delay="6000"/>
                            </p:stCondLst>
                            <p:childTnLst>
                              <p:par>
                                <p:cTn id="17" presetID="9" presetClass="exit" presetSubtype="0" fill="hold" nodeType="afterEffect">
                                  <p:stCondLst>
                                    <p:cond delay="0"/>
                                  </p:stCondLst>
                                  <p:childTnLst>
                                    <p:animEffect transition="out" filter="dissolve">
                                      <p:cBhvr>
                                        <p:cTn id="18" dur="500"/>
                                        <p:tgtEl>
                                          <p:spTgt spid="43"/>
                                        </p:tgtEl>
                                      </p:cBhvr>
                                    </p:animEffect>
                                    <p:set>
                                      <p:cBhvr>
                                        <p:cTn id="19" dur="1" fill="hold">
                                          <p:stCondLst>
                                            <p:cond delay="499"/>
                                          </p:stCondLst>
                                        </p:cTn>
                                        <p:tgtEl>
                                          <p:spTgt spid="43"/>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2000"/>
                                        <p:tgtEl>
                                          <p:spTgt spid="51"/>
                                        </p:tgtEl>
                                      </p:cBhvr>
                                    </p:animEffect>
                                    <p:set>
                                      <p:cBhvr>
                                        <p:cTn id="22" dur="1" fill="hold">
                                          <p:stCondLst>
                                            <p:cond delay="1999"/>
                                          </p:stCondLst>
                                        </p:cTn>
                                        <p:tgtEl>
                                          <p:spTgt spid="51"/>
                                        </p:tgtEl>
                                        <p:attrNameLst>
                                          <p:attrName>style.visibility</p:attrName>
                                        </p:attrNameLst>
                                      </p:cBhvr>
                                      <p:to>
                                        <p:strVal val="hidden"/>
                                      </p:to>
                                    </p:set>
                                  </p:childTnLst>
                                </p:cTn>
                              </p:par>
                            </p:childTnLst>
                          </p:cTn>
                        </p:par>
                        <p:par>
                          <p:cTn id="23" fill="hold" nodeType="afterGroup">
                            <p:stCondLst>
                              <p:cond delay="8000"/>
                            </p:stCondLst>
                            <p:childTnLst>
                              <p:par>
                                <p:cTn id="24" presetID="64" presetClass="path" presetSubtype="0" accel="50000" decel="50000" fill="hold" nodeType="afterEffect">
                                  <p:stCondLst>
                                    <p:cond delay="0"/>
                                  </p:stCondLst>
                                  <p:childTnLst>
                                    <p:animMotion origin="layout" path="M 5E-6 3.33333E-6 L 5E-6 -0.13473 " pathEditMode="relative" rAng="0" ptsTypes="AA">
                                      <p:cBhvr>
                                        <p:cTn id="25" dur="2000" fill="hold"/>
                                        <p:tgtEl>
                                          <p:spTgt spid="46"/>
                                        </p:tgtEl>
                                        <p:attrNameLst>
                                          <p:attrName>ppt_x</p:attrName>
                                          <p:attrName>ppt_y</p:attrName>
                                        </p:attrNameLst>
                                      </p:cBhvr>
                                      <p:rCtr x="0" y="-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3" grpId="0" animBg="1"/>
      <p:bldP spid="43" grpId="1" animBg="1"/>
      <p:bldP spid="51" grpId="0" animBg="1"/>
      <p:bldP spid="51" grpId="1" animBg="1"/>
      <p:bldP spid="54" grpId="0" animBg="1"/>
      <p:bldP spid="54" grpId="1"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10" descr="P1010018.JPG">
            <a:extLst>
              <a:ext uri="{FF2B5EF4-FFF2-40B4-BE49-F238E27FC236}">
                <a16:creationId xmlns:a16="http://schemas.microsoft.com/office/drawing/2014/main" id="{6A5FB966-2F2B-9BDA-9D81-91739080D3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70663" y="1200150"/>
            <a:ext cx="2300287" cy="3067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483" name="Picture 14" descr="P1010019.JPG">
            <a:extLst>
              <a:ext uri="{FF2B5EF4-FFF2-40B4-BE49-F238E27FC236}">
                <a16:creationId xmlns:a16="http://schemas.microsoft.com/office/drawing/2014/main" id="{37C1F4BE-27AD-170D-7EAE-D37BB5D00E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125" y="2422525"/>
            <a:ext cx="5129213" cy="38465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1291B54-3C70-AEE2-2C07-4D8AEAAE06A5}"/>
              </a:ext>
            </a:extLst>
          </p:cNvPr>
          <p:cNvSpPr txBox="1"/>
          <p:nvPr/>
        </p:nvSpPr>
        <p:spPr>
          <a:xfrm>
            <a:off x="429055" y="239881"/>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Declining Rate Inlet Control</a:t>
            </a:r>
          </a:p>
        </p:txBody>
      </p:sp>
      <p:sp>
        <p:nvSpPr>
          <p:cNvPr id="276485" name="TextBox 5">
            <a:extLst>
              <a:ext uri="{FF2B5EF4-FFF2-40B4-BE49-F238E27FC236}">
                <a16:creationId xmlns:a16="http://schemas.microsoft.com/office/drawing/2014/main" id="{2C9EE625-A903-F726-1444-1E4ADB88F0D6}"/>
              </a:ext>
            </a:extLst>
          </p:cNvPr>
          <p:cNvSpPr txBox="1">
            <a:spLocks noChangeArrowheads="1"/>
          </p:cNvSpPr>
          <p:nvPr/>
        </p:nvSpPr>
        <p:spPr bwMode="auto">
          <a:xfrm>
            <a:off x="493713" y="1685925"/>
            <a:ext cx="8212137"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Inlet float control valve</a:t>
            </a:r>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eaLnBrk="1" hangingPunct="1"/>
            <a:r>
              <a:rPr lang="en-US" altLang="en-US" sz="2400"/>
              <a:t>						</a:t>
            </a:r>
          </a:p>
          <a:p>
            <a:pPr eaLnBrk="1" hangingPunct="1"/>
            <a:r>
              <a:rPr lang="en-US" altLang="en-US" sz="2400"/>
              <a:t>	</a:t>
            </a:r>
          </a:p>
        </p:txBody>
      </p:sp>
      <p:sp>
        <p:nvSpPr>
          <p:cNvPr id="13" name="Bent-Up Arrow 12">
            <a:extLst>
              <a:ext uri="{FF2B5EF4-FFF2-40B4-BE49-F238E27FC236}">
                <a16:creationId xmlns:a16="http://schemas.microsoft.com/office/drawing/2014/main" id="{E6A2CC85-0411-306C-71F5-CA7CC5B40658}"/>
              </a:ext>
            </a:extLst>
          </p:cNvPr>
          <p:cNvSpPr/>
          <p:nvPr/>
        </p:nvSpPr>
        <p:spPr>
          <a:xfrm flipH="1" flipV="1">
            <a:off x="4076700" y="1676400"/>
            <a:ext cx="3314700" cy="896938"/>
          </a:xfrm>
          <a:prstGeom prst="bentUpArrow">
            <a:avLst>
              <a:gd name="adj1" fmla="val 20751"/>
              <a:gd name="adj2" fmla="val 25000"/>
              <a:gd name="adj3" fmla="val 2500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TextBox 13">
            <a:extLst>
              <a:ext uri="{FF2B5EF4-FFF2-40B4-BE49-F238E27FC236}">
                <a16:creationId xmlns:a16="http://schemas.microsoft.com/office/drawing/2014/main" id="{AEE6E195-2459-0437-9480-78F281BCD60E}"/>
              </a:ext>
            </a:extLst>
          </p:cNvPr>
          <p:cNvSpPr txBox="1"/>
          <p:nvPr/>
        </p:nvSpPr>
        <p:spPr>
          <a:xfrm>
            <a:off x="327025" y="6299200"/>
            <a:ext cx="31845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Camp Yamhill in Yamhill County Oregon.</a:t>
            </a:r>
          </a:p>
        </p:txBody>
      </p:sp>
      <p:sp>
        <p:nvSpPr>
          <p:cNvPr id="9" name="Oval 8">
            <a:extLst>
              <a:ext uri="{FF2B5EF4-FFF2-40B4-BE49-F238E27FC236}">
                <a16:creationId xmlns:a16="http://schemas.microsoft.com/office/drawing/2014/main" id="{64828800-E25B-D897-F6A1-E928E3ABECF0}"/>
              </a:ext>
            </a:extLst>
          </p:cNvPr>
          <p:cNvSpPr/>
          <p:nvPr/>
        </p:nvSpPr>
        <p:spPr>
          <a:xfrm>
            <a:off x="7410450" y="1371600"/>
            <a:ext cx="800100"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6489" name="Rectangle 9">
            <a:extLst>
              <a:ext uri="{FF2B5EF4-FFF2-40B4-BE49-F238E27FC236}">
                <a16:creationId xmlns:a16="http://schemas.microsoft.com/office/drawing/2014/main" id="{9DD94014-4C8B-E7A9-BF4C-D76E8C3E0698}"/>
              </a:ext>
            </a:extLst>
          </p:cNvPr>
          <p:cNvSpPr>
            <a:spLocks noChangeArrowheads="1"/>
          </p:cNvSpPr>
          <p:nvPr/>
        </p:nvSpPr>
        <p:spPr bwMode="auto">
          <a:xfrm>
            <a:off x="5724525" y="4471988"/>
            <a:ext cx="34194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Some systems use influent float control valves in order to control the headwater level above the sand.  This shows the location of the inlet float control valve on the inside of a small package filter.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09F6F0-70DD-00AF-3674-B0BE1B320BAE}"/>
              </a:ext>
            </a:extLst>
          </p:cNvPr>
          <p:cNvSpPr txBox="1"/>
          <p:nvPr/>
        </p:nvSpPr>
        <p:spPr>
          <a:xfrm>
            <a:off x="268986" y="0"/>
            <a:ext cx="88750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Flow Control –Inlet vs Outlet</a:t>
            </a:r>
          </a:p>
        </p:txBody>
      </p:sp>
      <p:sp>
        <p:nvSpPr>
          <p:cNvPr id="6" name="TextBox 5">
            <a:extLst>
              <a:ext uri="{FF2B5EF4-FFF2-40B4-BE49-F238E27FC236}">
                <a16:creationId xmlns:a16="http://schemas.microsoft.com/office/drawing/2014/main" id="{4F6AC952-5FEE-164A-5C11-6A7E77AA023D}"/>
              </a:ext>
            </a:extLst>
          </p:cNvPr>
          <p:cNvSpPr txBox="1"/>
          <p:nvPr/>
        </p:nvSpPr>
        <p:spPr>
          <a:xfrm>
            <a:off x="204788" y="582613"/>
            <a:ext cx="8939212" cy="6389687"/>
          </a:xfrm>
          <a:prstGeom prst="rect">
            <a:avLst/>
          </a:prstGeom>
          <a:noFill/>
        </p:spPr>
        <p:txBody>
          <a:bodyPr>
            <a:spAutoFit/>
          </a:bodyPr>
          <a:lstStyle/>
          <a:p>
            <a:pPr marL="457200" indent="-457200" eaLnBrk="1" fontAlgn="auto" hangingPunct="1">
              <a:spcBef>
                <a:spcPts val="0"/>
              </a:spcBef>
              <a:spcAft>
                <a:spcPts val="0"/>
              </a:spcAft>
              <a:buFont typeface="+mj-lt"/>
              <a:buAutoNum type="arabicPeriod" startAt="3"/>
              <a:defRPr/>
            </a:pPr>
            <a:r>
              <a:rPr lang="en-US" sz="2000" dirty="0">
                <a:solidFill>
                  <a:srgbClr val="FFC000"/>
                </a:solidFill>
                <a:latin typeface="+mn-lt"/>
              </a:rPr>
              <a:t>Outlet Flow Control (declining rate)</a:t>
            </a:r>
          </a:p>
          <a:p>
            <a:pPr marL="457200" eaLnBrk="1" fontAlgn="auto" hangingPunct="1">
              <a:spcBef>
                <a:spcPts val="0"/>
              </a:spcBef>
              <a:spcAft>
                <a:spcPts val="0"/>
              </a:spcAft>
              <a:defRPr/>
            </a:pPr>
            <a:r>
              <a:rPr lang="en-US" sz="2000" dirty="0">
                <a:latin typeface="+mn-lt"/>
              </a:rPr>
              <a:t>Uses a control valve and flowmeter on the outlet pipe from each filter.  As the filter plugs, the filtration rate will decrease, even if the headwater level is increased.  The level of water on top of the filter can be controlled by using float switches  to turn on and off raw water pumps or control inlet control valves.  Excess water can also be diverted out an overflow and directed back to the source.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Most common.</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Fairly simple control method although operator involvement is higher if no automation is used.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Higher rates may be implemented faster for emergency situations, since you don’t have to wait for headwater to rise as with constant rate influent control.</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Ability to maintain higher headwater level provides better protection from freezing.</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Higher headwater level provides raw water storage should influent flows be interrupted due to power failure or intake shutdown due to damage or to avoid high turbidity events.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Headwater level is not indicative of headloss development (piezometers or pressure gages are needed)</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02C832-E957-B323-9E09-69CC512667B8}"/>
              </a:ext>
            </a:extLst>
          </p:cNvPr>
          <p:cNvSpPr txBox="1"/>
          <p:nvPr/>
        </p:nvSpPr>
        <p:spPr>
          <a:xfrm>
            <a:off x="268986" y="266700"/>
            <a:ext cx="7663058" cy="1384995"/>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Outlet</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Flow </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Control</a:t>
            </a:r>
          </a:p>
        </p:txBody>
      </p:sp>
      <p:sp>
        <p:nvSpPr>
          <p:cNvPr id="280579" name="TextBox 5">
            <a:extLst>
              <a:ext uri="{FF2B5EF4-FFF2-40B4-BE49-F238E27FC236}">
                <a16:creationId xmlns:a16="http://schemas.microsoft.com/office/drawing/2014/main" id="{BB5F5954-4A4F-B1CC-54EB-C341F5F3D642}"/>
              </a:ext>
            </a:extLst>
          </p:cNvPr>
          <p:cNvSpPr txBox="1">
            <a:spLocks noChangeArrowheads="1"/>
          </p:cNvSpPr>
          <p:nvPr/>
        </p:nvSpPr>
        <p:spPr bwMode="auto">
          <a:xfrm>
            <a:off x="241300" y="3752850"/>
            <a:ext cx="7747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Consolas" panose="020B0609020204030204" pitchFamily="49" charset="0"/>
              <a:buAutoNum type="alphaUcPeriod"/>
            </a:pPr>
            <a:r>
              <a:rPr lang="en-US" altLang="en-US" sz="2000"/>
              <a:t>Raw water inlet valve</a:t>
            </a:r>
          </a:p>
          <a:p>
            <a:pPr eaLnBrk="1" hangingPunct="1">
              <a:buFont typeface="Consolas" panose="020B0609020204030204" pitchFamily="49" charset="0"/>
              <a:buAutoNum type="alphaUcPeriod"/>
            </a:pPr>
            <a:r>
              <a:rPr lang="en-US" altLang="en-US" sz="2000"/>
              <a:t>Valve for draining supernatant water layer</a:t>
            </a:r>
          </a:p>
          <a:p>
            <a:pPr eaLnBrk="1" hangingPunct="1">
              <a:buFont typeface="Consolas" panose="020B0609020204030204" pitchFamily="49" charset="0"/>
              <a:buAutoNum type="alphaUcPeriod"/>
            </a:pPr>
            <a:r>
              <a:rPr lang="en-US" altLang="en-US" sz="2000"/>
              <a:t>Valve for backfilling the filter bed with clean water</a:t>
            </a:r>
          </a:p>
          <a:p>
            <a:pPr eaLnBrk="1" hangingPunct="1">
              <a:buFont typeface="Consolas" panose="020B0609020204030204" pitchFamily="49" charset="0"/>
              <a:buAutoNum type="alphaUcPeriod"/>
            </a:pPr>
            <a:r>
              <a:rPr lang="en-US" altLang="en-US" sz="2000"/>
              <a:t>Valve for draining the filter bed and outlet chamber</a:t>
            </a:r>
          </a:p>
          <a:p>
            <a:pPr eaLnBrk="1" hangingPunct="1">
              <a:buFont typeface="Consolas" panose="020B0609020204030204" pitchFamily="49" charset="0"/>
              <a:buAutoNum type="alphaUcPeriod"/>
            </a:pPr>
            <a:r>
              <a:rPr lang="en-US" altLang="en-US" sz="2000">
                <a:solidFill>
                  <a:srgbClr val="FFC000"/>
                </a:solidFill>
              </a:rPr>
              <a:t>Valve for regulation of the filtration rate</a:t>
            </a:r>
          </a:p>
          <a:p>
            <a:pPr eaLnBrk="1" hangingPunct="1">
              <a:buFont typeface="Consolas" panose="020B0609020204030204" pitchFamily="49" charset="0"/>
              <a:buAutoNum type="alphaUcPeriod"/>
            </a:pPr>
            <a:r>
              <a:rPr lang="en-US" altLang="en-US" sz="2000"/>
              <a:t>Filter to waste valve</a:t>
            </a:r>
          </a:p>
          <a:p>
            <a:pPr eaLnBrk="1" hangingPunct="1">
              <a:buFont typeface="Consolas" panose="020B0609020204030204" pitchFamily="49" charset="0"/>
              <a:buAutoNum type="alphaUcPeriod"/>
            </a:pPr>
            <a:r>
              <a:rPr lang="en-US" altLang="en-US" sz="2000"/>
              <a:t>Valve for delivery of treated water to the disinfection clear well</a:t>
            </a:r>
          </a:p>
          <a:p>
            <a:pPr eaLnBrk="1" hangingPunct="1">
              <a:buFont typeface="Consolas" panose="020B0609020204030204" pitchFamily="49" charset="0"/>
              <a:buAutoNum type="alphaUcPeriod"/>
            </a:pPr>
            <a:r>
              <a:rPr lang="en-US" altLang="en-US" sz="2000"/>
              <a:t>Outlet weir</a:t>
            </a:r>
          </a:p>
          <a:p>
            <a:pPr eaLnBrk="1" hangingPunct="1">
              <a:buFont typeface="Consolas" panose="020B0609020204030204" pitchFamily="49" charset="0"/>
              <a:buAutoNum type="alphaUcPeriod"/>
            </a:pPr>
            <a:r>
              <a:rPr lang="en-US" altLang="en-US" sz="2000">
                <a:solidFill>
                  <a:srgbClr val="FFC000"/>
                </a:solidFill>
              </a:rPr>
              <a:t>Calibrated flow indicator</a:t>
            </a:r>
          </a:p>
        </p:txBody>
      </p:sp>
      <p:pic>
        <p:nvPicPr>
          <p:cNvPr id="280580" name="Picture 1">
            <a:extLst>
              <a:ext uri="{FF2B5EF4-FFF2-40B4-BE49-F238E27FC236}">
                <a16:creationId xmlns:a16="http://schemas.microsoft.com/office/drawing/2014/main" id="{9B0337CD-68B1-4C38-B82A-E116F062EC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247650"/>
            <a:ext cx="6881813" cy="3387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80581" name="TextBox 6">
            <a:extLst>
              <a:ext uri="{FF2B5EF4-FFF2-40B4-BE49-F238E27FC236}">
                <a16:creationId xmlns:a16="http://schemas.microsoft.com/office/drawing/2014/main" id="{597FBCF2-A816-6632-12DA-A5C62141A215}"/>
              </a:ext>
            </a:extLst>
          </p:cNvPr>
          <p:cNvSpPr txBox="1">
            <a:spLocks noChangeArrowheads="1"/>
          </p:cNvSpPr>
          <p:nvPr/>
        </p:nvSpPr>
        <p:spPr bwMode="auto">
          <a:xfrm>
            <a:off x="355600" y="1638300"/>
            <a:ext cx="18923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Outlet (effluent) control is</a:t>
            </a:r>
          </a:p>
          <a:p>
            <a:pPr eaLnBrk="1" hangingPunct="1"/>
            <a:r>
              <a:rPr lang="en-US" altLang="en-US" sz="2400">
                <a:solidFill>
                  <a:srgbClr val="FFC000"/>
                </a:solidFill>
              </a:rPr>
              <a:t>most </a:t>
            </a:r>
          </a:p>
          <a:p>
            <a:pPr eaLnBrk="1" hangingPunct="1"/>
            <a:r>
              <a:rPr lang="en-US" altLang="en-US" sz="2400">
                <a:solidFill>
                  <a:srgbClr val="FFC000"/>
                </a:solidFill>
              </a:rPr>
              <a:t>common</a:t>
            </a:r>
            <a:endParaRPr lang="en-US" altLang="en-US" sz="2400"/>
          </a:p>
        </p:txBody>
      </p:sp>
      <p:sp>
        <p:nvSpPr>
          <p:cNvPr id="9" name="Rounded Rectangle 8">
            <a:extLst>
              <a:ext uri="{FF2B5EF4-FFF2-40B4-BE49-F238E27FC236}">
                <a16:creationId xmlns:a16="http://schemas.microsoft.com/office/drawing/2014/main" id="{4D96B1A5-F509-8677-A8D9-786BAA9D7E03}"/>
              </a:ext>
            </a:extLst>
          </p:cNvPr>
          <p:cNvSpPr/>
          <p:nvPr/>
        </p:nvSpPr>
        <p:spPr>
          <a:xfrm>
            <a:off x="6076950" y="723900"/>
            <a:ext cx="1028700" cy="2228850"/>
          </a:xfrm>
          <a:prstGeom prst="roundRect">
            <a:avLst/>
          </a:prstGeom>
          <a:solidFill>
            <a:schemeClr val="accent2">
              <a:lumMod val="60000"/>
              <a:lumOff val="40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4D31446D-A808-8F33-4D82-865457BC65C8}"/>
              </a:ext>
            </a:extLst>
          </p:cNvPr>
          <p:cNvSpPr/>
          <p:nvPr/>
        </p:nvSpPr>
        <p:spPr>
          <a:xfrm>
            <a:off x="2133600" y="3141663"/>
            <a:ext cx="3676650" cy="1398587"/>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Rectangle 48">
            <a:extLst>
              <a:ext uri="{FF2B5EF4-FFF2-40B4-BE49-F238E27FC236}">
                <a16:creationId xmlns:a16="http://schemas.microsoft.com/office/drawing/2014/main" id="{18D80B69-76C2-26B4-F9E4-11FD65375475}"/>
              </a:ext>
            </a:extLst>
          </p:cNvPr>
          <p:cNvSpPr/>
          <p:nvPr/>
        </p:nvSpPr>
        <p:spPr>
          <a:xfrm>
            <a:off x="6605588" y="35226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Rectangle 28">
            <a:extLst>
              <a:ext uri="{FF2B5EF4-FFF2-40B4-BE49-F238E27FC236}">
                <a16:creationId xmlns:a16="http://schemas.microsoft.com/office/drawing/2014/main" id="{48AE57E4-5EC7-63C6-8834-7CB61CED7723}"/>
              </a:ext>
            </a:extLst>
          </p:cNvPr>
          <p:cNvSpPr/>
          <p:nvPr/>
        </p:nvSpPr>
        <p:spPr>
          <a:xfrm>
            <a:off x="6686550" y="3763963"/>
            <a:ext cx="703263" cy="2778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4C042516-344C-2E19-A4DC-7A5369090137}"/>
              </a:ext>
            </a:extLst>
          </p:cNvPr>
          <p:cNvSpPr/>
          <p:nvPr/>
        </p:nvSpPr>
        <p:spPr>
          <a:xfrm>
            <a:off x="2020888" y="4041775"/>
            <a:ext cx="5772150" cy="12001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4D60836A-4D10-4752-1AA8-1014F8C8B7EB}"/>
              </a:ext>
            </a:extLst>
          </p:cNvPr>
          <p:cNvSpPr txBox="1"/>
          <p:nvPr/>
        </p:nvSpPr>
        <p:spPr>
          <a:xfrm>
            <a:off x="0" y="0"/>
            <a:ext cx="2345062" cy="2062103"/>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Declining Rate Outlet Control </a:t>
            </a:r>
          </a:p>
        </p:txBody>
      </p:sp>
      <p:sp>
        <p:nvSpPr>
          <p:cNvPr id="7" name="Rectangle 6">
            <a:extLst>
              <a:ext uri="{FF2B5EF4-FFF2-40B4-BE49-F238E27FC236}">
                <a16:creationId xmlns:a16="http://schemas.microsoft.com/office/drawing/2014/main" id="{980773F7-04DF-C54A-5467-771FC4BAA597}"/>
              </a:ext>
            </a:extLst>
          </p:cNvPr>
          <p:cNvSpPr/>
          <p:nvPr/>
        </p:nvSpPr>
        <p:spPr>
          <a:xfrm>
            <a:off x="2165350" y="3836988"/>
            <a:ext cx="3609975"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1F9C023D-4187-53BA-8D36-246F9B85B2DA}"/>
              </a:ext>
            </a:extLst>
          </p:cNvPr>
          <p:cNvSpPr/>
          <p:nvPr/>
        </p:nvSpPr>
        <p:spPr>
          <a:xfrm>
            <a:off x="1978025" y="48450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60390ED4-1C84-371D-CEE2-8A1372E57460}"/>
              </a:ext>
            </a:extLst>
          </p:cNvPr>
          <p:cNvSpPr/>
          <p:nvPr/>
        </p:nvSpPr>
        <p:spPr>
          <a:xfrm>
            <a:off x="2562225" y="38052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A252D38A-2561-7D5C-6F48-DBC2C471F005}"/>
              </a:ext>
            </a:extLst>
          </p:cNvPr>
          <p:cNvSpPr/>
          <p:nvPr/>
        </p:nvSpPr>
        <p:spPr>
          <a:xfrm>
            <a:off x="7080250" y="4029075"/>
            <a:ext cx="246063" cy="14287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5D718C9D-8F54-BDB5-A70D-1D0F2F3D3885}"/>
              </a:ext>
            </a:extLst>
          </p:cNvPr>
          <p:cNvSpPr/>
          <p:nvPr/>
        </p:nvSpPr>
        <p:spPr>
          <a:xfrm>
            <a:off x="5954713" y="34766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CBF94283-DF98-B11D-58C2-E9C962CED05B}"/>
              </a:ext>
            </a:extLst>
          </p:cNvPr>
          <p:cNvSpPr/>
          <p:nvPr/>
        </p:nvSpPr>
        <p:spPr>
          <a:xfrm>
            <a:off x="7219950" y="3827463"/>
            <a:ext cx="106363" cy="201612"/>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23A7A140-ED21-5694-DD73-EB2046748057}"/>
              </a:ext>
            </a:extLst>
          </p:cNvPr>
          <p:cNvSpPr/>
          <p:nvPr/>
        </p:nvSpPr>
        <p:spPr>
          <a:xfrm rot="5400000">
            <a:off x="4477544" y="28281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65DA2A8D-8277-572E-0710-6FF32532518B}"/>
              </a:ext>
            </a:extLst>
          </p:cNvPr>
          <p:cNvSpPr/>
          <p:nvPr/>
        </p:nvSpPr>
        <p:spPr>
          <a:xfrm>
            <a:off x="5775325" y="2995613"/>
            <a:ext cx="215900" cy="245427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4" name="Flowchart: Collate 43">
            <a:extLst>
              <a:ext uri="{FF2B5EF4-FFF2-40B4-BE49-F238E27FC236}">
                <a16:creationId xmlns:a16="http://schemas.microsoft.com/office/drawing/2014/main" id="{CF441807-21D7-2A01-CCFD-909DEFEC71A9}"/>
              </a:ext>
            </a:extLst>
          </p:cNvPr>
          <p:cNvSpPr/>
          <p:nvPr/>
        </p:nvSpPr>
        <p:spPr>
          <a:xfrm rot="5400000">
            <a:off x="6195219" y="4995069"/>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61FAD6BC-8F5A-3B8C-7B3A-3FA9283A608C}"/>
              </a:ext>
            </a:extLst>
          </p:cNvPr>
          <p:cNvSpPr/>
          <p:nvPr/>
        </p:nvSpPr>
        <p:spPr>
          <a:xfrm rot="10800000" flipV="1">
            <a:off x="1839913" y="30305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22202450-FB53-1EE5-496F-12FF08AF56F3}"/>
              </a:ext>
            </a:extLst>
          </p:cNvPr>
          <p:cNvSpPr/>
          <p:nvPr/>
        </p:nvSpPr>
        <p:spPr>
          <a:xfrm>
            <a:off x="2159000" y="3746500"/>
            <a:ext cx="392113" cy="442913"/>
          </a:xfrm>
          <a:prstGeom prst="rect">
            <a:avLst/>
          </a:prstGeom>
          <a:solidFill>
            <a:schemeClr val="accent5">
              <a:lumMod val="60000"/>
              <a:lumOff val="40000"/>
            </a:schemeClr>
          </a:solid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4F655A19-6C8D-E60C-5076-E6969C76744B}"/>
              </a:ext>
            </a:extLst>
          </p:cNvPr>
          <p:cNvSpPr/>
          <p:nvPr/>
        </p:nvSpPr>
        <p:spPr>
          <a:xfrm rot="16200000">
            <a:off x="8220869" y="45092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Rectangle 55">
            <a:extLst>
              <a:ext uri="{FF2B5EF4-FFF2-40B4-BE49-F238E27FC236}">
                <a16:creationId xmlns:a16="http://schemas.microsoft.com/office/drawing/2014/main" id="{09ACD0E2-D7B8-93F6-C61E-C77F6435D547}"/>
              </a:ext>
            </a:extLst>
          </p:cNvPr>
          <p:cNvSpPr/>
          <p:nvPr/>
        </p:nvSpPr>
        <p:spPr>
          <a:xfrm>
            <a:off x="7761288" y="36052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241A6ACB-748F-BF4B-F86A-6F331FE8C889}"/>
              </a:ext>
            </a:extLst>
          </p:cNvPr>
          <p:cNvSpPr/>
          <p:nvPr/>
        </p:nvSpPr>
        <p:spPr>
          <a:xfrm rot="5400000">
            <a:off x="1387476" y="26035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19D40B79-CC79-418F-0818-42697FF0B3FE}"/>
              </a:ext>
            </a:extLst>
          </p:cNvPr>
          <p:cNvSpPr/>
          <p:nvPr/>
        </p:nvSpPr>
        <p:spPr>
          <a:xfrm rot="5400000">
            <a:off x="1536701" y="33750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Can 60">
            <a:extLst>
              <a:ext uri="{FF2B5EF4-FFF2-40B4-BE49-F238E27FC236}">
                <a16:creationId xmlns:a16="http://schemas.microsoft.com/office/drawing/2014/main" id="{2D29A06E-DB19-0466-D3D5-89DA831E6F02}"/>
              </a:ext>
            </a:extLst>
          </p:cNvPr>
          <p:cNvSpPr/>
          <p:nvPr/>
        </p:nvSpPr>
        <p:spPr>
          <a:xfrm rot="5400000">
            <a:off x="1851025" y="20605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D6345B6B-5DFF-6BE4-D673-9CDA614027EB}"/>
              </a:ext>
            </a:extLst>
          </p:cNvPr>
          <p:cNvSpPr/>
          <p:nvPr/>
        </p:nvSpPr>
        <p:spPr>
          <a:xfrm>
            <a:off x="6459538" y="34766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E373CCA2-0B79-7524-408C-D31F31F46D09}"/>
              </a:ext>
            </a:extLst>
          </p:cNvPr>
          <p:cNvSpPr/>
          <p:nvPr/>
        </p:nvSpPr>
        <p:spPr>
          <a:xfrm>
            <a:off x="1952625" y="22685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23EEB521-BF10-431A-8F59-0273C9E4E6BD}"/>
              </a:ext>
            </a:extLst>
          </p:cNvPr>
          <p:cNvSpPr/>
          <p:nvPr/>
        </p:nvSpPr>
        <p:spPr>
          <a:xfrm rot="5400000">
            <a:off x="6887369" y="24391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C1FFE936-A3D6-3FBD-D8A8-8D51922F6142}"/>
              </a:ext>
            </a:extLst>
          </p:cNvPr>
          <p:cNvSpPr/>
          <p:nvPr/>
        </p:nvSpPr>
        <p:spPr>
          <a:xfrm>
            <a:off x="6064250" y="32861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FDBE0110-316D-23DF-1A77-4EE65E69FF74}"/>
              </a:ext>
            </a:extLst>
          </p:cNvPr>
          <p:cNvSpPr/>
          <p:nvPr/>
        </p:nvSpPr>
        <p:spPr>
          <a:xfrm>
            <a:off x="7364413" y="32893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6629D10A-6A96-593C-3DBD-FDAAA1B25EEC}"/>
              </a:ext>
            </a:extLst>
          </p:cNvPr>
          <p:cNvSpPr/>
          <p:nvPr/>
        </p:nvSpPr>
        <p:spPr>
          <a:xfrm rot="5400000">
            <a:off x="4116387" y="15922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Flowchart: Collate 61">
            <a:extLst>
              <a:ext uri="{FF2B5EF4-FFF2-40B4-BE49-F238E27FC236}">
                <a16:creationId xmlns:a16="http://schemas.microsoft.com/office/drawing/2014/main" id="{B67E5AFA-1411-8746-1CA4-1EE7443AC5CB}"/>
              </a:ext>
            </a:extLst>
          </p:cNvPr>
          <p:cNvSpPr/>
          <p:nvPr/>
        </p:nvSpPr>
        <p:spPr>
          <a:xfrm rot="5400000">
            <a:off x="1535113" y="3000375"/>
            <a:ext cx="190500"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EB1497F7-4876-CEEB-55EE-B92F66BA9DEF}"/>
              </a:ext>
            </a:extLst>
          </p:cNvPr>
          <p:cNvSpPr/>
          <p:nvPr/>
        </p:nvSpPr>
        <p:spPr>
          <a:xfrm rot="5400000">
            <a:off x="1514476" y="39227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0" name="Flowchart: Collate 59">
            <a:extLst>
              <a:ext uri="{FF2B5EF4-FFF2-40B4-BE49-F238E27FC236}">
                <a16:creationId xmlns:a16="http://schemas.microsoft.com/office/drawing/2014/main" id="{01E94799-53BE-B2A2-B601-DD760F5D6D9D}"/>
              </a:ext>
            </a:extLst>
          </p:cNvPr>
          <p:cNvSpPr/>
          <p:nvPr/>
        </p:nvSpPr>
        <p:spPr>
          <a:xfrm rot="5400000">
            <a:off x="1508919" y="39123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5" name="Flowchart: Collate 54">
            <a:extLst>
              <a:ext uri="{FF2B5EF4-FFF2-40B4-BE49-F238E27FC236}">
                <a16:creationId xmlns:a16="http://schemas.microsoft.com/office/drawing/2014/main" id="{BBB61C78-C33A-D14B-B0F8-9B54EF2111CA}"/>
              </a:ext>
            </a:extLst>
          </p:cNvPr>
          <p:cNvSpPr/>
          <p:nvPr/>
        </p:nvSpPr>
        <p:spPr>
          <a:xfrm rot="5400000">
            <a:off x="8418513" y="50149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282657" name="TextBox 14">
            <a:extLst>
              <a:ext uri="{FF2B5EF4-FFF2-40B4-BE49-F238E27FC236}">
                <a16:creationId xmlns:a16="http://schemas.microsoft.com/office/drawing/2014/main" id="{9F9C643D-604A-5595-81BF-EDD03702F7CA}"/>
              </a:ext>
            </a:extLst>
          </p:cNvPr>
          <p:cNvSpPr txBox="1">
            <a:spLocks noChangeArrowheads="1"/>
          </p:cNvSpPr>
          <p:nvPr/>
        </p:nvSpPr>
        <p:spPr bwMode="auto">
          <a:xfrm>
            <a:off x="236538" y="5657850"/>
            <a:ext cx="8907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What goes into the filter will go out of the filter (Excess can be overflowed if needed)</a:t>
            </a:r>
          </a:p>
          <a:p>
            <a:pPr eaLnBrk="1" hangingPunct="1"/>
            <a:r>
              <a:rPr lang="en-US" altLang="en-US"/>
              <a:t>Headloss builds up towards the end  of the filter run as it plugs up causing headwater to rise</a:t>
            </a:r>
          </a:p>
          <a:p>
            <a:pPr eaLnBrk="1" hangingPunct="1"/>
            <a:r>
              <a:rPr lang="en-US" altLang="en-US"/>
              <a:t>Cleaning unplugs filter allowing yield to recover</a:t>
            </a:r>
          </a:p>
          <a:p>
            <a:pPr eaLnBrk="1" hangingPunct="1"/>
            <a:r>
              <a:rPr lang="en-US" altLang="en-US"/>
              <a:t>Influent water is balanced with effluent or excess can be overflowed from headwater</a:t>
            </a:r>
          </a:p>
        </p:txBody>
      </p:sp>
      <p:sp>
        <p:nvSpPr>
          <p:cNvPr id="43" name="Flowchart: Collate 42">
            <a:extLst>
              <a:ext uri="{FF2B5EF4-FFF2-40B4-BE49-F238E27FC236}">
                <a16:creationId xmlns:a16="http://schemas.microsoft.com/office/drawing/2014/main" id="{E81D6EC0-8AB2-0ADC-982C-EC6040D04A1D}"/>
              </a:ext>
            </a:extLst>
          </p:cNvPr>
          <p:cNvSpPr/>
          <p:nvPr/>
        </p:nvSpPr>
        <p:spPr>
          <a:xfrm rot="5400000">
            <a:off x="8412957" y="50172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1" name="Flowchart: Collate 50">
            <a:extLst>
              <a:ext uri="{FF2B5EF4-FFF2-40B4-BE49-F238E27FC236}">
                <a16:creationId xmlns:a16="http://schemas.microsoft.com/office/drawing/2014/main" id="{838B9C74-B933-DEC3-72EE-74A7B1290832}"/>
              </a:ext>
            </a:extLst>
          </p:cNvPr>
          <p:cNvSpPr/>
          <p:nvPr/>
        </p:nvSpPr>
        <p:spPr>
          <a:xfrm rot="5400000">
            <a:off x="6203157" y="499824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4" name="Flowchart: Collate 53">
            <a:extLst>
              <a:ext uri="{FF2B5EF4-FFF2-40B4-BE49-F238E27FC236}">
                <a16:creationId xmlns:a16="http://schemas.microsoft.com/office/drawing/2014/main" id="{6F7043DA-A48B-9036-20E3-D84B77ACFBF1}"/>
              </a:ext>
            </a:extLst>
          </p:cNvPr>
          <p:cNvSpPr/>
          <p:nvPr/>
        </p:nvSpPr>
        <p:spPr>
          <a:xfrm rot="5400000">
            <a:off x="1544638" y="30003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3" name="Can 62">
            <a:extLst>
              <a:ext uri="{FF2B5EF4-FFF2-40B4-BE49-F238E27FC236}">
                <a16:creationId xmlns:a16="http://schemas.microsoft.com/office/drawing/2014/main" id="{1F0FFCCF-A892-A728-1E01-5DB1DC426B27}"/>
              </a:ext>
            </a:extLst>
          </p:cNvPr>
          <p:cNvSpPr/>
          <p:nvPr/>
        </p:nvSpPr>
        <p:spPr>
          <a:xfrm rot="16200000">
            <a:off x="8062913" y="3402013"/>
            <a:ext cx="66675" cy="1006475"/>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3F5557CA-F9B7-33F3-BD12-3F72FB6D6387}"/>
              </a:ext>
            </a:extLst>
          </p:cNvPr>
          <p:cNvSpPr/>
          <p:nvPr/>
        </p:nvSpPr>
        <p:spPr>
          <a:xfrm>
            <a:off x="7759700" y="3562350"/>
            <a:ext cx="233363" cy="189547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4" name="Flowchart: Collate 63">
            <a:extLst>
              <a:ext uri="{FF2B5EF4-FFF2-40B4-BE49-F238E27FC236}">
                <a16:creationId xmlns:a16="http://schemas.microsoft.com/office/drawing/2014/main" id="{5F8FD2D4-341F-3BAF-6672-88EDA7B640D1}"/>
              </a:ext>
            </a:extLst>
          </p:cNvPr>
          <p:cNvSpPr/>
          <p:nvPr/>
        </p:nvSpPr>
        <p:spPr>
          <a:xfrm rot="5400000">
            <a:off x="8254207" y="3806031"/>
            <a:ext cx="192088"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282664" name="TextBox 64">
            <a:extLst>
              <a:ext uri="{FF2B5EF4-FFF2-40B4-BE49-F238E27FC236}">
                <a16:creationId xmlns:a16="http://schemas.microsoft.com/office/drawing/2014/main" id="{6D1D6FCA-1748-650E-48ED-6A54D48A965A}"/>
              </a:ext>
            </a:extLst>
          </p:cNvPr>
          <p:cNvSpPr txBox="1">
            <a:spLocks noChangeArrowheads="1"/>
          </p:cNvSpPr>
          <p:nvPr/>
        </p:nvSpPr>
        <p:spPr bwMode="auto">
          <a:xfrm>
            <a:off x="8023225" y="3368675"/>
            <a:ext cx="1120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Overflow</a:t>
            </a:r>
          </a:p>
        </p:txBody>
      </p:sp>
      <p:sp>
        <p:nvSpPr>
          <p:cNvPr id="282665" name="TextBox 66">
            <a:extLst>
              <a:ext uri="{FF2B5EF4-FFF2-40B4-BE49-F238E27FC236}">
                <a16:creationId xmlns:a16="http://schemas.microsoft.com/office/drawing/2014/main" id="{67615455-FD02-F262-9487-6821256A78DD}"/>
              </a:ext>
            </a:extLst>
          </p:cNvPr>
          <p:cNvSpPr txBox="1">
            <a:spLocks noChangeArrowheads="1"/>
          </p:cNvSpPr>
          <p:nvPr/>
        </p:nvSpPr>
        <p:spPr bwMode="auto">
          <a:xfrm>
            <a:off x="188913" y="2270125"/>
            <a:ext cx="11223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Overflow</a:t>
            </a:r>
          </a:p>
          <a:p>
            <a:pPr eaLnBrk="1" hangingPunct="1"/>
            <a:endParaRPr lang="en-US" altLang="en-US"/>
          </a:p>
          <a:p>
            <a:pPr eaLnBrk="1" hangingPunct="1"/>
            <a:r>
              <a:rPr lang="en-US" altLang="en-US"/>
              <a:t>Filter inlet</a:t>
            </a:r>
          </a:p>
          <a:p>
            <a:pPr eaLnBrk="1" hangingPunct="1"/>
            <a:endParaRPr lang="en-US" altLang="en-US"/>
          </a:p>
          <a:p>
            <a:pPr eaLnBrk="1" hangingPunct="1"/>
            <a:r>
              <a:rPr lang="en-US" altLang="en-US"/>
              <a:t>Filter</a:t>
            </a:r>
          </a:p>
          <a:p>
            <a:pPr eaLnBrk="1" hangingPunct="1"/>
            <a:r>
              <a:rPr lang="en-US" altLang="en-US"/>
              <a:t>Drain</a:t>
            </a:r>
          </a:p>
        </p:txBody>
      </p:sp>
      <p:sp>
        <p:nvSpPr>
          <p:cNvPr id="282666" name="TextBox 67">
            <a:extLst>
              <a:ext uri="{FF2B5EF4-FFF2-40B4-BE49-F238E27FC236}">
                <a16:creationId xmlns:a16="http://schemas.microsoft.com/office/drawing/2014/main" id="{CDE94FCF-A3AD-8552-C5EF-1A9A805B5D3E}"/>
              </a:ext>
            </a:extLst>
          </p:cNvPr>
          <p:cNvSpPr txBox="1">
            <a:spLocks noChangeArrowheads="1"/>
          </p:cNvSpPr>
          <p:nvPr/>
        </p:nvSpPr>
        <p:spPr bwMode="auto">
          <a:xfrm>
            <a:off x="8181975" y="4430713"/>
            <a:ext cx="9620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Filter effluent</a:t>
            </a:r>
          </a:p>
        </p:txBody>
      </p:sp>
      <p:sp>
        <p:nvSpPr>
          <p:cNvPr id="6" name="TextBox 5">
            <a:extLst>
              <a:ext uri="{FF2B5EF4-FFF2-40B4-BE49-F238E27FC236}">
                <a16:creationId xmlns:a16="http://schemas.microsoft.com/office/drawing/2014/main" id="{9CFDC5A8-FC97-C357-FF87-188ECF5820F6}"/>
              </a:ext>
            </a:extLst>
          </p:cNvPr>
          <p:cNvSpPr txBox="1"/>
          <p:nvPr/>
        </p:nvSpPr>
        <p:spPr>
          <a:xfrm>
            <a:off x="2365375" y="0"/>
            <a:ext cx="6778625" cy="3416300"/>
          </a:xfrm>
          <a:prstGeom prst="rect">
            <a:avLst/>
          </a:prstGeom>
          <a:noFill/>
        </p:spPr>
        <p:txBody>
          <a:bodyPr>
            <a:spAutoFit/>
          </a:bodyPr>
          <a:lstStyle/>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Starts off with a higher headwater level</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Influent valve is adjusted to keep filter from overflowing</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Outlet valve is partially closed at first and then is gradually opened as the yield drops due to filter plugging</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The filter will need to be cleaned when the yield cannot keep up with demands</a:t>
            </a:r>
          </a:p>
          <a:p>
            <a:pPr marL="457200" indent="-457200" eaLnBrk="1" fontAlgn="auto" hangingPunct="1">
              <a:spcBef>
                <a:spcPts val="0"/>
              </a:spcBef>
              <a:spcAft>
                <a:spcPts val="0"/>
              </a:spcAft>
              <a:defRPr/>
            </a:pPr>
            <a:r>
              <a:rPr lang="en-US" sz="2400" dirty="0">
                <a:latin typeface="+mn-lt"/>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5400000">
                                      <p:cBhvr>
                                        <p:cTn id="6" dur="2000" fill="hold"/>
                                        <p:tgtEl>
                                          <p:spTgt spid="54"/>
                                        </p:tgtEl>
                                        <p:attrNameLst>
                                          <p:attrName>r</p:attrName>
                                        </p:attrNameLst>
                                      </p:cBhvr>
                                    </p:animRot>
                                  </p:childTnLst>
                                </p:cTn>
                              </p:par>
                            </p:childTnLst>
                          </p:cTn>
                        </p:par>
                        <p:par>
                          <p:cTn id="7" fill="hold" nodeType="afterGroup">
                            <p:stCondLst>
                              <p:cond delay="2000"/>
                            </p:stCondLst>
                            <p:childTnLst>
                              <p:par>
                                <p:cTn id="8" presetID="8" presetClass="emph" presetSubtype="0" fill="hold" nodeType="afterEffect">
                                  <p:stCondLst>
                                    <p:cond delay="0"/>
                                  </p:stCondLst>
                                  <p:childTnLst>
                                    <p:animRot by="5400000">
                                      <p:cBhvr>
                                        <p:cTn id="9" dur="2000" fill="hold"/>
                                        <p:tgtEl>
                                          <p:spTgt spid="43"/>
                                        </p:tgtEl>
                                        <p:attrNameLst>
                                          <p:attrName>r</p:attrName>
                                        </p:attrNameLst>
                                      </p:cBhvr>
                                    </p:animRot>
                                  </p:childTnLst>
                                </p:cTn>
                              </p:par>
                              <p:par>
                                <p:cTn id="10" presetID="8" presetClass="emph" presetSubtype="0" fill="hold" nodeType="withEffect">
                                  <p:stCondLst>
                                    <p:cond delay="0"/>
                                  </p:stCondLst>
                                  <p:childTnLst>
                                    <p:animRot by="5400000">
                                      <p:cBhvr>
                                        <p:cTn id="11" dur="2000" fill="hold"/>
                                        <p:tgtEl>
                                          <p:spTgt spid="5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4"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DA5030-8A84-84AC-91EC-74A272DB261B}"/>
              </a:ext>
            </a:extLst>
          </p:cNvPr>
          <p:cNvSpPr txBox="1"/>
          <p:nvPr/>
        </p:nvSpPr>
        <p:spPr>
          <a:xfrm>
            <a:off x="393430" y="311133"/>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Valves</a:t>
            </a:r>
          </a:p>
        </p:txBody>
      </p:sp>
      <p:sp>
        <p:nvSpPr>
          <p:cNvPr id="284675" name="TextBox 5">
            <a:extLst>
              <a:ext uri="{FF2B5EF4-FFF2-40B4-BE49-F238E27FC236}">
                <a16:creationId xmlns:a16="http://schemas.microsoft.com/office/drawing/2014/main" id="{581F5716-2B59-8087-89D0-4400FB9DB316}"/>
              </a:ext>
            </a:extLst>
          </p:cNvPr>
          <p:cNvSpPr txBox="1">
            <a:spLocks noChangeArrowheads="1"/>
          </p:cNvSpPr>
          <p:nvPr/>
        </p:nvSpPr>
        <p:spPr bwMode="auto">
          <a:xfrm>
            <a:off x="249238" y="1027113"/>
            <a:ext cx="369411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Select valves for the purpose they are intended to serve and the pressures they are needed to withstand</a:t>
            </a:r>
            <a:endParaRPr lang="en-US" altLang="en-US" sz="2400"/>
          </a:p>
        </p:txBody>
      </p:sp>
      <p:pic>
        <p:nvPicPr>
          <p:cNvPr id="284676" name="Picture 11" descr="P1010019.JPG">
            <a:extLst>
              <a:ext uri="{FF2B5EF4-FFF2-40B4-BE49-F238E27FC236}">
                <a16:creationId xmlns:a16="http://schemas.microsoft.com/office/drawing/2014/main" id="{B135C7B2-0131-5928-5B59-1BA193AA18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59213" y="201613"/>
            <a:ext cx="3325812" cy="24939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84677" name="Picture 3">
            <a:extLst>
              <a:ext uri="{FF2B5EF4-FFF2-40B4-BE49-F238E27FC236}">
                <a16:creationId xmlns:a16="http://schemas.microsoft.com/office/drawing/2014/main" id="{32F0E772-2FD2-530C-8A2B-ABF71B33F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75" y="3108325"/>
            <a:ext cx="2660650" cy="34623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84678" name="Picture 3">
            <a:extLst>
              <a:ext uri="{FF2B5EF4-FFF2-40B4-BE49-F238E27FC236}">
                <a16:creationId xmlns:a16="http://schemas.microsoft.com/office/drawing/2014/main" id="{CC501463-C3C3-1D5C-CB9F-5B5FB91E26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9550" y="2344738"/>
            <a:ext cx="2382838" cy="43021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84679" name="TextBox 16">
            <a:extLst>
              <a:ext uri="{FF2B5EF4-FFF2-40B4-BE49-F238E27FC236}">
                <a16:creationId xmlns:a16="http://schemas.microsoft.com/office/drawing/2014/main" id="{E77C681B-A9ED-8655-8249-8D9ABC8CF64A}"/>
              </a:ext>
            </a:extLst>
          </p:cNvPr>
          <p:cNvSpPr txBox="1">
            <a:spLocks noChangeArrowheads="1"/>
          </p:cNvSpPr>
          <p:nvPr/>
        </p:nvSpPr>
        <p:spPr bwMode="auto">
          <a:xfrm>
            <a:off x="4964113" y="5084763"/>
            <a:ext cx="1484312"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t>Butterfly valves.  City of Banks in Washington Co. Oregon. 2011.</a:t>
            </a:r>
          </a:p>
        </p:txBody>
      </p:sp>
      <p:sp>
        <p:nvSpPr>
          <p:cNvPr id="284680" name="TextBox 17">
            <a:extLst>
              <a:ext uri="{FF2B5EF4-FFF2-40B4-BE49-F238E27FC236}">
                <a16:creationId xmlns:a16="http://schemas.microsoft.com/office/drawing/2014/main" id="{633E243A-1E05-2E2E-105B-6D8F0E425851}"/>
              </a:ext>
            </a:extLst>
          </p:cNvPr>
          <p:cNvSpPr txBox="1">
            <a:spLocks noChangeArrowheads="1"/>
          </p:cNvSpPr>
          <p:nvPr/>
        </p:nvSpPr>
        <p:spPr bwMode="auto">
          <a:xfrm>
            <a:off x="7226300" y="160338"/>
            <a:ext cx="175101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t>Float control valve.  Camp Yamhill in Yamhill Co. Oregon. 2012. </a:t>
            </a:r>
          </a:p>
        </p:txBody>
      </p:sp>
      <p:sp>
        <p:nvSpPr>
          <p:cNvPr id="284681" name="TextBox 18">
            <a:extLst>
              <a:ext uri="{FF2B5EF4-FFF2-40B4-BE49-F238E27FC236}">
                <a16:creationId xmlns:a16="http://schemas.microsoft.com/office/drawing/2014/main" id="{0020B430-6A38-1514-70FB-7BD17B3E2489}"/>
              </a:ext>
            </a:extLst>
          </p:cNvPr>
          <p:cNvSpPr txBox="1">
            <a:spLocks noChangeArrowheads="1"/>
          </p:cNvSpPr>
          <p:nvPr/>
        </p:nvSpPr>
        <p:spPr bwMode="auto">
          <a:xfrm>
            <a:off x="3121025" y="3111500"/>
            <a:ext cx="1484313"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t>Telescoping Valve.  City of Cannon Beach in Clatsop Co. Oregon. 2013.</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5BDD69-B5B2-3CEA-804A-6CF8B5146426}"/>
              </a:ext>
            </a:extLst>
          </p:cNvPr>
          <p:cNvSpPr txBox="1"/>
          <p:nvPr/>
        </p:nvSpPr>
        <p:spPr>
          <a:xfrm>
            <a:off x="120297" y="216131"/>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Gate Valves – Isolation or Throttling</a:t>
            </a:r>
          </a:p>
        </p:txBody>
      </p:sp>
      <p:sp>
        <p:nvSpPr>
          <p:cNvPr id="286723" name="Rectangle 9">
            <a:extLst>
              <a:ext uri="{FF2B5EF4-FFF2-40B4-BE49-F238E27FC236}">
                <a16:creationId xmlns:a16="http://schemas.microsoft.com/office/drawing/2014/main" id="{97FF00DD-3F87-4949-17C8-DFB6C2B499CB}"/>
              </a:ext>
            </a:extLst>
          </p:cNvPr>
          <p:cNvSpPr>
            <a:spLocks noChangeArrowheads="1"/>
          </p:cNvSpPr>
          <p:nvPr/>
        </p:nvSpPr>
        <p:spPr bwMode="auto">
          <a:xfrm>
            <a:off x="393700" y="585788"/>
            <a:ext cx="851376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solidFill>
                  <a:srgbClr val="FFC000"/>
                </a:solidFill>
              </a:rPr>
              <a:t>GATE VALVES</a:t>
            </a:r>
          </a:p>
          <a:p>
            <a:pPr eaLnBrk="1" hangingPunct="1"/>
            <a:r>
              <a:rPr lang="en-US" altLang="en-US" sz="1600"/>
              <a:t>Gate valves contain a solid gate that is lowered for closing and raised for opening. This gate may be in the form of a square, rectangle, circle, oval, or ellipse. There is very little pressure loss through a gate valve and because they operate slowly, they are unlikely to cause water hammer. In the fully closed position, gate valves provide a positive seal under pressure. However, under very low pressure, i.e. 5 psi, light seepage would not be considered abnormal with this kind of valve.  Gate valves should always be left fully open or fully closed. Throttling or fine controlling of gate valves, which places the gate into the flow of the liquid, can cause serious erosion of the gate. Most sedimentation basin inlet valves are gate valves. Gate valves are also commonly used as main raw water intake valves at the heads of water treatment plants. </a:t>
            </a:r>
          </a:p>
          <a:p>
            <a:pPr eaLnBrk="1" hangingPunct="1"/>
            <a:endParaRPr lang="en-US" altLang="en-US" sz="1600"/>
          </a:p>
        </p:txBody>
      </p:sp>
      <p:pic>
        <p:nvPicPr>
          <p:cNvPr id="286724" name="Picture 2">
            <a:extLst>
              <a:ext uri="{FF2B5EF4-FFF2-40B4-BE49-F238E27FC236}">
                <a16:creationId xmlns:a16="http://schemas.microsoft.com/office/drawing/2014/main" id="{AFAD399A-536B-96B6-7475-C75A9CBED0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0038" y="3278188"/>
            <a:ext cx="4997450" cy="3246437"/>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25" name="Picture 4" descr="http://ecx.images-amazon.com/images/I/81pP7rouxOL.jpg">
            <a:extLst>
              <a:ext uri="{FF2B5EF4-FFF2-40B4-BE49-F238E27FC236}">
                <a16:creationId xmlns:a16="http://schemas.microsoft.com/office/drawing/2014/main" id="{4501D091-ADEB-232E-C22E-0AC94CD7FE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6875" y="3044825"/>
            <a:ext cx="2160588" cy="36877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86726" name="Picture 5">
            <a:extLst>
              <a:ext uri="{FF2B5EF4-FFF2-40B4-BE49-F238E27FC236}">
                <a16:creationId xmlns:a16="http://schemas.microsoft.com/office/drawing/2014/main" id="{AD62B041-04AF-79C7-919A-6E3686A14B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700" y="3386138"/>
            <a:ext cx="955675" cy="121126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097A55-E5A2-E121-CC20-0888D7F16992}"/>
              </a:ext>
            </a:extLst>
          </p:cNvPr>
          <p:cNvSpPr txBox="1"/>
          <p:nvPr/>
        </p:nvSpPr>
        <p:spPr>
          <a:xfrm>
            <a:off x="190005" y="152592"/>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Ball Valves - Isolation</a:t>
            </a:r>
          </a:p>
        </p:txBody>
      </p:sp>
      <p:sp>
        <p:nvSpPr>
          <p:cNvPr id="288771" name="Rectangle 9">
            <a:extLst>
              <a:ext uri="{FF2B5EF4-FFF2-40B4-BE49-F238E27FC236}">
                <a16:creationId xmlns:a16="http://schemas.microsoft.com/office/drawing/2014/main" id="{791CE825-078C-9EF7-DD3C-A27EAD41AC7B}"/>
              </a:ext>
            </a:extLst>
          </p:cNvPr>
          <p:cNvSpPr>
            <a:spLocks noChangeArrowheads="1"/>
          </p:cNvSpPr>
          <p:nvPr/>
        </p:nvSpPr>
        <p:spPr bwMode="auto">
          <a:xfrm>
            <a:off x="190500" y="544513"/>
            <a:ext cx="8691563"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solidFill>
                  <a:srgbClr val="FFC000"/>
                </a:solidFill>
              </a:rPr>
              <a:t>BALL VALVES</a:t>
            </a:r>
          </a:p>
          <a:p>
            <a:pPr eaLnBrk="1" hangingPunct="1"/>
            <a:r>
              <a:rPr lang="en-US" altLang="en-US" sz="1600" u="sng"/>
              <a:t>Description</a:t>
            </a:r>
            <a:r>
              <a:rPr lang="en-US" altLang="en-US" sz="1600"/>
              <a:t> - Ball valves are very similar to plug valves, except have a ball-shaped plug with a hole bored through its center that can be rotated to throttle flow. Ball valves are relatively simple and trouble free, have low pressure drops, and open and close quickly, although opening or closing a ball valve too quickly can cause water hammer. </a:t>
            </a:r>
          </a:p>
          <a:p>
            <a:pPr eaLnBrk="1" hangingPunct="1"/>
            <a:endParaRPr lang="en-US" altLang="en-US" sz="1600"/>
          </a:p>
          <a:p>
            <a:pPr eaLnBrk="1" hangingPunct="1"/>
            <a:r>
              <a:rPr lang="en-US" altLang="en-US" sz="1600" u="sng"/>
              <a:t>Isolation</a:t>
            </a:r>
            <a:r>
              <a:rPr lang="en-US" altLang="en-US" sz="1600"/>
              <a:t> – Allow quick, quarter turn on-off operation, making them good for isolation.  With the development of Teflon seals, ball valves have grown in popularity.</a:t>
            </a:r>
          </a:p>
          <a:p>
            <a:pPr eaLnBrk="1" hangingPunct="1"/>
            <a:endParaRPr lang="en-US" altLang="en-US" sz="1600"/>
          </a:p>
          <a:p>
            <a:pPr eaLnBrk="1" hangingPunct="1"/>
            <a:r>
              <a:rPr lang="en-US" altLang="en-US" sz="1600" u="sng"/>
              <a:t>Throttling</a:t>
            </a:r>
            <a:r>
              <a:rPr lang="en-US" altLang="en-US" sz="1600"/>
              <a:t> – Generally have poor throttling characteristics.  Ball valves have a ported ball that can be rotated to throttle the flow of clear water, however, they should be operated either fully open or fully closed with any liquid containing particles that could scratch the ball. </a:t>
            </a:r>
          </a:p>
          <a:p>
            <a:pPr eaLnBrk="1" hangingPunct="1"/>
            <a:endParaRPr lang="en-US" altLang="en-US" sz="1600"/>
          </a:p>
          <a:p>
            <a:pPr eaLnBrk="1" hangingPunct="1"/>
            <a:r>
              <a:rPr lang="en-US" altLang="en-US" sz="1600" u="sng"/>
              <a:t>Common Uses </a:t>
            </a:r>
            <a:r>
              <a:rPr lang="en-US" altLang="en-US" sz="1600"/>
              <a:t>– They can be used for high or low pressure applications.  Most water treatment plant storage tank, day tank, and chemical feed line valves are ball valves.</a:t>
            </a:r>
          </a:p>
        </p:txBody>
      </p:sp>
      <p:pic>
        <p:nvPicPr>
          <p:cNvPr id="288772" name="Picture 2" descr="http://www.ctgclean.com/tech-blog/wp-content/uploads/Ball-Valve2.jpg">
            <a:extLst>
              <a:ext uri="{FF2B5EF4-FFF2-40B4-BE49-F238E27FC236}">
                <a16:creationId xmlns:a16="http://schemas.microsoft.com/office/drawing/2014/main" id="{FC469EBF-A684-7420-299C-7DA428A8AB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438" y="4481513"/>
            <a:ext cx="5221287" cy="22161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88773" name="Picture 4" descr="http://www.tipco-me.com/Portals/0/2-Pc-Flanged-Ball-Valve-with-Mounting-Pad.jpg">
            <a:extLst>
              <a:ext uri="{FF2B5EF4-FFF2-40B4-BE49-F238E27FC236}">
                <a16:creationId xmlns:a16="http://schemas.microsoft.com/office/drawing/2014/main" id="{1892411B-742D-6CA9-CB5E-731D730168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3850" y="4678363"/>
            <a:ext cx="2357438" cy="1847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88774" name="Picture 5">
            <a:extLst>
              <a:ext uri="{FF2B5EF4-FFF2-40B4-BE49-F238E27FC236}">
                <a16:creationId xmlns:a16="http://schemas.microsoft.com/office/drawing/2014/main" id="{1722654A-7981-3DBF-5DDC-93DEB77B99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 y="4481513"/>
            <a:ext cx="828675" cy="134302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657F40-4D0D-E383-0990-C5151BB990F8}"/>
              </a:ext>
            </a:extLst>
          </p:cNvPr>
          <p:cNvSpPr txBox="1"/>
          <p:nvPr/>
        </p:nvSpPr>
        <p:spPr>
          <a:xfrm>
            <a:off x="120297" y="93216"/>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Butterfly Valves – Isolation or Throttling</a:t>
            </a:r>
          </a:p>
        </p:txBody>
      </p:sp>
      <p:sp>
        <p:nvSpPr>
          <p:cNvPr id="290819" name="Rectangle 9">
            <a:extLst>
              <a:ext uri="{FF2B5EF4-FFF2-40B4-BE49-F238E27FC236}">
                <a16:creationId xmlns:a16="http://schemas.microsoft.com/office/drawing/2014/main" id="{E7D51398-0709-2F60-E99D-2EB86DFB7C94}"/>
              </a:ext>
            </a:extLst>
          </p:cNvPr>
          <p:cNvSpPr>
            <a:spLocks noChangeArrowheads="1"/>
          </p:cNvSpPr>
          <p:nvPr/>
        </p:nvSpPr>
        <p:spPr bwMode="auto">
          <a:xfrm>
            <a:off x="296863" y="692150"/>
            <a:ext cx="8618537"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solidFill>
                  <a:srgbClr val="FFC000"/>
                </a:solidFill>
              </a:rPr>
              <a:t>BUTTERFLY VALVES</a:t>
            </a:r>
          </a:p>
          <a:p>
            <a:pPr eaLnBrk="1" hangingPunct="1"/>
            <a:r>
              <a:rPr lang="en-US" altLang="en-US" sz="1600" u="sng"/>
              <a:t>Description</a:t>
            </a:r>
            <a:r>
              <a:rPr lang="en-US" altLang="en-US" sz="1600"/>
              <a:t> - Butterfly valves, like ball valves, operate with an adjustable circular disc mounted on a shaft in the center of the valve that can be opened or closed with just a 1/4 turn. </a:t>
            </a:r>
          </a:p>
          <a:p>
            <a:pPr eaLnBrk="1" hangingPunct="1"/>
            <a:endParaRPr lang="en-US" altLang="en-US" sz="1600"/>
          </a:p>
          <a:p>
            <a:pPr eaLnBrk="1" hangingPunct="1"/>
            <a:r>
              <a:rPr lang="en-US" altLang="en-US" sz="1600" u="sng"/>
              <a:t>Isolation</a:t>
            </a:r>
            <a:r>
              <a:rPr lang="en-US" altLang="en-US" sz="1600"/>
              <a:t> – Not normally rated as bubble tight.</a:t>
            </a:r>
          </a:p>
          <a:p>
            <a:pPr eaLnBrk="1" hangingPunct="1"/>
            <a:endParaRPr lang="en-US" altLang="en-US" sz="1600" u="sng"/>
          </a:p>
          <a:p>
            <a:pPr eaLnBrk="1" hangingPunct="1"/>
            <a:r>
              <a:rPr lang="en-US" altLang="en-US" sz="1600" u="sng"/>
              <a:t>Throttling</a:t>
            </a:r>
            <a:r>
              <a:rPr lang="en-US" altLang="en-US" sz="1600"/>
              <a:t> – Can be used for throttling, but should not be used for throttling for extended periods of time.  </a:t>
            </a:r>
          </a:p>
          <a:p>
            <a:pPr eaLnBrk="1" hangingPunct="1"/>
            <a:endParaRPr lang="en-US" altLang="en-US" sz="1600"/>
          </a:p>
          <a:p>
            <a:pPr eaLnBrk="1" hangingPunct="1"/>
            <a:r>
              <a:rPr lang="en-US" altLang="en-US" sz="1600" u="sng"/>
              <a:t>Common uses </a:t>
            </a:r>
            <a:r>
              <a:rPr lang="en-US" altLang="en-US" sz="1600"/>
              <a:t>- They are often used for backwash, filter-to-waste, and filter effluent valves. They are generally used for handling large flows of gases or liquids, including slurries.  Butterfly valves are also commonly used as large water line valves because they are less expensive than similarly sized ball valves. They are also very compact relative to flanged gate and ball valves.</a:t>
            </a:r>
          </a:p>
          <a:p>
            <a:pPr eaLnBrk="1" hangingPunct="1"/>
            <a:endParaRPr lang="en-US" altLang="en-US" sz="1600"/>
          </a:p>
        </p:txBody>
      </p:sp>
      <p:pic>
        <p:nvPicPr>
          <p:cNvPr id="290820" name="Picture 5">
            <a:extLst>
              <a:ext uri="{FF2B5EF4-FFF2-40B4-BE49-F238E27FC236}">
                <a16:creationId xmlns:a16="http://schemas.microsoft.com/office/drawing/2014/main" id="{465D52C0-7A38-B45F-A8C8-0F4C9BEB00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0888" y="4098925"/>
            <a:ext cx="2646362" cy="2616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90821" name="Picture 2" descr="http://valves.pentair.com/valves/Images/R916953_EN_preview.jpg">
            <a:extLst>
              <a:ext uri="{FF2B5EF4-FFF2-40B4-BE49-F238E27FC236}">
                <a16:creationId xmlns:a16="http://schemas.microsoft.com/office/drawing/2014/main" id="{3A01A8BC-3BFF-705D-BE87-776785AE7F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9663" y="4137025"/>
            <a:ext cx="1914525" cy="2438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90822" name="Picture 4" descr="http://www.cadia.com.au/media/catalog/product/cache/1/image/9df78eab33525d08d6e5fb8d27136e95/f/l/flange_butterfly_valve_CPE3460.jpg">
            <a:extLst>
              <a:ext uri="{FF2B5EF4-FFF2-40B4-BE49-F238E27FC236}">
                <a16:creationId xmlns:a16="http://schemas.microsoft.com/office/drawing/2014/main" id="{D4CCBE15-70F5-F93A-F96E-5D4C1E6533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9713" y="4137025"/>
            <a:ext cx="1854200" cy="2438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90823" name="Picture 5">
            <a:extLst>
              <a:ext uri="{FF2B5EF4-FFF2-40B4-BE49-F238E27FC236}">
                <a16:creationId xmlns:a16="http://schemas.microsoft.com/office/drawing/2014/main" id="{5204C7A0-6DDE-8848-3E77-4FFA2DA56A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925" y="4137025"/>
            <a:ext cx="838200" cy="134302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49F284-259E-4584-FC0F-F9F482B973EB}"/>
              </a:ext>
            </a:extLst>
          </p:cNvPr>
          <p:cNvSpPr txBox="1"/>
          <p:nvPr/>
        </p:nvSpPr>
        <p:spPr>
          <a:xfrm>
            <a:off x="273131" y="164468"/>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Globe Valves – Precise Throttling</a:t>
            </a:r>
          </a:p>
        </p:txBody>
      </p:sp>
      <p:sp>
        <p:nvSpPr>
          <p:cNvPr id="292867" name="Rectangle 9">
            <a:extLst>
              <a:ext uri="{FF2B5EF4-FFF2-40B4-BE49-F238E27FC236}">
                <a16:creationId xmlns:a16="http://schemas.microsoft.com/office/drawing/2014/main" id="{99B241A7-FB4A-C965-7E74-96EE4CE69230}"/>
              </a:ext>
            </a:extLst>
          </p:cNvPr>
          <p:cNvSpPr>
            <a:spLocks noChangeArrowheads="1"/>
          </p:cNvSpPr>
          <p:nvPr/>
        </p:nvSpPr>
        <p:spPr bwMode="auto">
          <a:xfrm>
            <a:off x="403225" y="617538"/>
            <a:ext cx="8515350"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solidFill>
                  <a:srgbClr val="FFC000"/>
                </a:solidFill>
              </a:rPr>
              <a:t>GLOBE VALVES</a:t>
            </a:r>
          </a:p>
          <a:p>
            <a:pPr eaLnBrk="1" hangingPunct="1"/>
            <a:r>
              <a:rPr lang="en-US" altLang="en-US" sz="1600" u="sng"/>
              <a:t>Description</a:t>
            </a:r>
            <a:r>
              <a:rPr lang="en-US" altLang="en-US" sz="1600"/>
              <a:t> - Globe valves have a casing that historically has been shaped more globe-like than today’s models. Globe valves have a plug that fits into a seat within the main cavity area of the globe. Like a gate, globe valves close slowly to prevent fluid hammer. </a:t>
            </a:r>
          </a:p>
          <a:p>
            <a:pPr eaLnBrk="1" hangingPunct="1"/>
            <a:endParaRPr lang="en-US" altLang="en-US" sz="1600"/>
          </a:p>
          <a:p>
            <a:pPr eaLnBrk="1" hangingPunct="1"/>
            <a:r>
              <a:rPr lang="en-US" altLang="en-US" sz="1600" u="sng"/>
              <a:t>Isolation</a:t>
            </a:r>
            <a:r>
              <a:rPr lang="en-US" altLang="en-US" sz="1600"/>
              <a:t> – Not typically used for isolation</a:t>
            </a:r>
          </a:p>
          <a:p>
            <a:pPr eaLnBrk="1" hangingPunct="1"/>
            <a:endParaRPr lang="en-US" altLang="en-US" sz="1600"/>
          </a:p>
          <a:p>
            <a:pPr eaLnBrk="1" hangingPunct="1"/>
            <a:r>
              <a:rPr lang="en-US" altLang="en-US" sz="1600" u="sng"/>
              <a:t>Throttling</a:t>
            </a:r>
            <a:r>
              <a:rPr lang="en-US" altLang="en-US" sz="1600"/>
              <a:t> - You can throttle the flow and they will not leak under low pressure when they are shut off, but have relatively high head loss. </a:t>
            </a:r>
          </a:p>
          <a:p>
            <a:pPr eaLnBrk="1" hangingPunct="1"/>
            <a:endParaRPr lang="en-US" altLang="en-US" sz="1600"/>
          </a:p>
          <a:p>
            <a:pPr eaLnBrk="1" hangingPunct="1"/>
            <a:r>
              <a:rPr lang="en-US" altLang="en-US" sz="1600" u="sng"/>
              <a:t>Common Uses </a:t>
            </a:r>
            <a:r>
              <a:rPr lang="en-US" altLang="en-US" sz="1600"/>
              <a:t>- Flow and pressure control valves as well as hose bibs generally use the globe pattern. The disadvantage of this design is that the "Z" pattern restricts flow more than the gate, ball, or butterfly valves.</a:t>
            </a:r>
          </a:p>
        </p:txBody>
      </p:sp>
      <p:pic>
        <p:nvPicPr>
          <p:cNvPr id="292868" name="Picture 4" descr="http://www.gotrady.com/upload/Globe%20valve.jpg">
            <a:extLst>
              <a:ext uri="{FF2B5EF4-FFF2-40B4-BE49-F238E27FC236}">
                <a16:creationId xmlns:a16="http://schemas.microsoft.com/office/drawing/2014/main" id="{88DB1327-95AD-CCB9-FFDC-5FBA15FA5A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100" y="3738563"/>
            <a:ext cx="1947863" cy="29432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92869" name="Picture 6" descr="https://controls.engin.umich.edu/wiki/images/3/39/Globevalve.PNG">
            <a:extLst>
              <a:ext uri="{FF2B5EF4-FFF2-40B4-BE49-F238E27FC236}">
                <a16:creationId xmlns:a16="http://schemas.microsoft.com/office/drawing/2014/main" id="{C9118F7D-9809-8404-E4FA-FD71DCC15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0188" y="3943350"/>
            <a:ext cx="3355975" cy="2535238"/>
          </a:xfrm>
          <a:prstGeom prst="rect">
            <a:avLst/>
          </a:prstGeom>
          <a:solidFill>
            <a:schemeClr val="tx1"/>
          </a:solidFill>
          <a:ln w="9525">
            <a:solidFill>
              <a:schemeClr val="bg1"/>
            </a:solidFill>
            <a:miter lim="800000"/>
            <a:headEnd/>
            <a:tailEnd/>
          </a:ln>
        </p:spPr>
      </p:pic>
      <p:pic>
        <p:nvPicPr>
          <p:cNvPr id="292870" name="Picture 5">
            <a:extLst>
              <a:ext uri="{FF2B5EF4-FFF2-40B4-BE49-F238E27FC236}">
                <a16:creationId xmlns:a16="http://schemas.microsoft.com/office/drawing/2014/main" id="{1447915C-4EDD-22DF-74E4-C4FC188521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475" y="3943350"/>
            <a:ext cx="1373188" cy="1782763"/>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5CD023-959F-DBFB-8540-B360D2C4D5E7}"/>
              </a:ext>
            </a:extLst>
          </p:cNvPr>
          <p:cNvSpPr txBox="1"/>
          <p:nvPr/>
        </p:nvSpPr>
        <p:spPr>
          <a:xfrm>
            <a:off x="266700" y="320040"/>
            <a:ext cx="8877300"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3 Other Design references</a:t>
            </a:r>
          </a:p>
        </p:txBody>
      </p:sp>
      <p:sp>
        <p:nvSpPr>
          <p:cNvPr id="36867" name="TextBox 5">
            <a:extLst>
              <a:ext uri="{FF2B5EF4-FFF2-40B4-BE49-F238E27FC236}">
                <a16:creationId xmlns:a16="http://schemas.microsoft.com/office/drawing/2014/main" id="{E5B9D20B-DEB6-23B2-462D-922F982C5CAD}"/>
              </a:ext>
            </a:extLst>
          </p:cNvPr>
          <p:cNvSpPr txBox="1">
            <a:spLocks noChangeArrowheads="1"/>
          </p:cNvSpPr>
          <p:nvPr/>
        </p:nvSpPr>
        <p:spPr bwMode="auto">
          <a:xfrm>
            <a:off x="200025" y="990600"/>
            <a:ext cx="87249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The 3 other main design references include:</a:t>
            </a:r>
          </a:p>
          <a:p>
            <a:pPr lvl="1" eaLnBrk="1" hangingPunct="1">
              <a:buFont typeface="Consolas" panose="020B0609020204030204" pitchFamily="49" charset="0"/>
              <a:buAutoNum type="arabicPeriod"/>
            </a:pPr>
            <a:r>
              <a:rPr lang="en-US" altLang="en-US" sz="2400"/>
              <a:t>Recommended Standards for Water Works (a.k.a., “Ten States Standards”, 2012);</a:t>
            </a:r>
          </a:p>
          <a:p>
            <a:pPr lvl="1" eaLnBrk="1" hangingPunct="1">
              <a:buFont typeface="Consolas" panose="020B0609020204030204" pitchFamily="49" charset="0"/>
              <a:buAutoNum type="arabicPeriod"/>
            </a:pPr>
            <a:r>
              <a:rPr lang="en-US" altLang="en-US" sz="2400"/>
              <a:t>“Slow Sand Filtration for Community Water Supply”, International Research Center for Community Water Supply and Sanitation (Visscher et al., 1987)</a:t>
            </a:r>
          </a:p>
          <a:p>
            <a:pPr lvl="1" eaLnBrk="1" hangingPunct="1">
              <a:buFont typeface="Consolas" panose="020B0609020204030204" pitchFamily="49" charset="0"/>
              <a:buAutoNum type="arabicPeriod"/>
            </a:pPr>
            <a:r>
              <a:rPr lang="en-US" altLang="en-US" sz="2400"/>
              <a:t>“Slow Sand Filtration”, World Health Organization (Huisman &amp; Wood), 1974;</a:t>
            </a:r>
          </a:p>
        </p:txBody>
      </p:sp>
      <p:pic>
        <p:nvPicPr>
          <p:cNvPr id="36868" name="Picture 2">
            <a:extLst>
              <a:ext uri="{FF2B5EF4-FFF2-40B4-BE49-F238E27FC236}">
                <a16:creationId xmlns:a16="http://schemas.microsoft.com/office/drawing/2014/main" id="{29DED594-42D6-7B19-1191-0FCF4A1E60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313" y="4086225"/>
            <a:ext cx="1887537" cy="2463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6869" name="Picture 9">
            <a:extLst>
              <a:ext uri="{FF2B5EF4-FFF2-40B4-BE49-F238E27FC236}">
                <a16:creationId xmlns:a16="http://schemas.microsoft.com/office/drawing/2014/main" id="{EA77ED43-E5E8-6308-E877-FFF112EA94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6213" y="3802063"/>
            <a:ext cx="2008187" cy="2346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6870" name="Picture 10">
            <a:extLst>
              <a:ext uri="{FF2B5EF4-FFF2-40B4-BE49-F238E27FC236}">
                <a16:creationId xmlns:a16="http://schemas.microsoft.com/office/drawing/2014/main" id="{84974D1C-0285-1F87-4670-62CA34DA27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7938" y="3857625"/>
            <a:ext cx="1797050" cy="2692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6871" name="Rectangle 11">
            <a:extLst>
              <a:ext uri="{FF2B5EF4-FFF2-40B4-BE49-F238E27FC236}">
                <a16:creationId xmlns:a16="http://schemas.microsoft.com/office/drawing/2014/main" id="{95189A43-5980-29B5-2754-A2710DC30134}"/>
              </a:ext>
            </a:extLst>
          </p:cNvPr>
          <p:cNvSpPr>
            <a:spLocks noChangeArrowheads="1"/>
          </p:cNvSpPr>
          <p:nvPr/>
        </p:nvSpPr>
        <p:spPr bwMode="auto">
          <a:xfrm>
            <a:off x="788988" y="6550025"/>
            <a:ext cx="2420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http://10statesstandards.com/</a:t>
            </a:r>
          </a:p>
        </p:txBody>
      </p:sp>
      <p:sp>
        <p:nvSpPr>
          <p:cNvPr id="36872" name="Rectangle 12">
            <a:extLst>
              <a:ext uri="{FF2B5EF4-FFF2-40B4-BE49-F238E27FC236}">
                <a16:creationId xmlns:a16="http://schemas.microsoft.com/office/drawing/2014/main" id="{CE5015E2-8EB5-C45C-92DD-52384969CC43}"/>
              </a:ext>
            </a:extLst>
          </p:cNvPr>
          <p:cNvSpPr>
            <a:spLocks noChangeArrowheads="1"/>
          </p:cNvSpPr>
          <p:nvPr/>
        </p:nvSpPr>
        <p:spPr bwMode="auto">
          <a:xfrm>
            <a:off x="6337300" y="6119813"/>
            <a:ext cx="252253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http://www.who.int/water_sanitation_health/publications/ssf/en/index.html</a:t>
            </a:r>
          </a:p>
        </p:txBody>
      </p:sp>
      <p:sp>
        <p:nvSpPr>
          <p:cNvPr id="36873" name="Rectangle 13">
            <a:extLst>
              <a:ext uri="{FF2B5EF4-FFF2-40B4-BE49-F238E27FC236}">
                <a16:creationId xmlns:a16="http://schemas.microsoft.com/office/drawing/2014/main" id="{51942E65-9936-12B5-3EB2-62DE49C053AB}"/>
              </a:ext>
            </a:extLst>
          </p:cNvPr>
          <p:cNvSpPr>
            <a:spLocks noChangeArrowheads="1"/>
          </p:cNvSpPr>
          <p:nvPr/>
        </p:nvSpPr>
        <p:spPr bwMode="auto">
          <a:xfrm>
            <a:off x="3605213" y="6550025"/>
            <a:ext cx="2262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http://www.irc.nl/page/4530</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A2A372-645C-4667-71D7-A2B7A2102845}"/>
              </a:ext>
            </a:extLst>
          </p:cNvPr>
          <p:cNvSpPr txBox="1"/>
          <p:nvPr/>
        </p:nvSpPr>
        <p:spPr>
          <a:xfrm>
            <a:off x="167799" y="152592"/>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Plug Valves – Isolation or Throttling</a:t>
            </a:r>
          </a:p>
        </p:txBody>
      </p:sp>
      <p:sp>
        <p:nvSpPr>
          <p:cNvPr id="294915" name="Rectangle 9">
            <a:extLst>
              <a:ext uri="{FF2B5EF4-FFF2-40B4-BE49-F238E27FC236}">
                <a16:creationId xmlns:a16="http://schemas.microsoft.com/office/drawing/2014/main" id="{84321652-E6CA-E089-CCAF-C2C7E9EE4998}"/>
              </a:ext>
            </a:extLst>
          </p:cNvPr>
          <p:cNvSpPr>
            <a:spLocks noChangeArrowheads="1"/>
          </p:cNvSpPr>
          <p:nvPr/>
        </p:nvSpPr>
        <p:spPr bwMode="auto">
          <a:xfrm>
            <a:off x="192088" y="698500"/>
            <a:ext cx="8678862"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solidFill>
                  <a:srgbClr val="FFC000"/>
                </a:solidFill>
              </a:rPr>
              <a:t>PLUG VALVES</a:t>
            </a:r>
          </a:p>
          <a:p>
            <a:pPr eaLnBrk="1" hangingPunct="1"/>
            <a:r>
              <a:rPr lang="en-US" altLang="en-US" sz="1600"/>
              <a:t>Description - Like the gate valve, a plug valve has an unobstructed flow, yet requires only a 90 degree turn to open it. It also requires very little headroom. Stem corrosion is minimal because there are no screw threads. Almost all plug valves now are furnished with an elastomer-coated plug and will seal off drip-tight. </a:t>
            </a:r>
          </a:p>
          <a:p>
            <a:pPr eaLnBrk="1" hangingPunct="1"/>
            <a:endParaRPr lang="en-US" altLang="en-US" sz="1600"/>
          </a:p>
          <a:p>
            <a:pPr eaLnBrk="1" hangingPunct="1"/>
            <a:r>
              <a:rPr lang="en-US" altLang="en-US" sz="1600"/>
              <a:t>Isolation – Plug valves can seal well and have a tight shutoff, however, some plug valves are made with a reduced port, which means the valve is smaller than the adjoining pipe’s cross-sectional area, leading to higher pressure drop – look for full bore plug valves if you need them.</a:t>
            </a:r>
          </a:p>
          <a:p>
            <a:pPr eaLnBrk="1" hangingPunct="1"/>
            <a:endParaRPr lang="en-US" altLang="en-US" sz="1600"/>
          </a:p>
          <a:p>
            <a:pPr eaLnBrk="1" hangingPunct="1"/>
            <a:r>
              <a:rPr lang="en-US" altLang="en-US" sz="1600"/>
              <a:t>Throttling – Not typically used for throttling, but they have been used for throttling.</a:t>
            </a:r>
          </a:p>
          <a:p>
            <a:pPr eaLnBrk="1" hangingPunct="1"/>
            <a:endParaRPr lang="en-US" altLang="en-US" sz="1600"/>
          </a:p>
          <a:p>
            <a:pPr eaLnBrk="1" hangingPunct="1"/>
            <a:r>
              <a:rPr lang="en-US" altLang="en-US" sz="1600"/>
              <a:t>Common Uses - Plug valves are available in much larger sizes than ball valves and are highly suitable for use in wastewater plants.</a:t>
            </a:r>
          </a:p>
          <a:p>
            <a:pPr eaLnBrk="1" hangingPunct="1"/>
            <a:endParaRPr lang="en-US" altLang="en-US" sz="1600"/>
          </a:p>
        </p:txBody>
      </p:sp>
      <p:pic>
        <p:nvPicPr>
          <p:cNvPr id="294916" name="Picture 8" descr="http://www.mingzhuvalve.com/mingzhuvalve/Images/UpFile/200982414368806.jpg">
            <a:extLst>
              <a:ext uri="{FF2B5EF4-FFF2-40B4-BE49-F238E27FC236}">
                <a16:creationId xmlns:a16="http://schemas.microsoft.com/office/drawing/2014/main" id="{3281B1E2-C6B3-1547-F584-E7D2AEDE1D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2075" y="4148138"/>
            <a:ext cx="2535238" cy="2535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94917" name="Picture 9">
            <a:extLst>
              <a:ext uri="{FF2B5EF4-FFF2-40B4-BE49-F238E27FC236}">
                <a16:creationId xmlns:a16="http://schemas.microsoft.com/office/drawing/2014/main" id="{ADBDED20-03CC-9212-F909-4F57070F01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338" y="4405313"/>
            <a:ext cx="1244600" cy="20224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4918" name="Picture 15" descr="Plug valve in closed position">
            <a:extLst>
              <a:ext uri="{FF2B5EF4-FFF2-40B4-BE49-F238E27FC236}">
                <a16:creationId xmlns:a16="http://schemas.microsoft.com/office/drawing/2014/main" id="{50C4D69C-4935-551A-DA23-C2E66EEA04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2275" y="4405313"/>
            <a:ext cx="2106613" cy="22272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94919" name="Picture 17" descr="http://www.smgvalves.com/ckfinder/userfiles/images/products/chemplug/lined_1.jpg">
            <a:extLst>
              <a:ext uri="{FF2B5EF4-FFF2-40B4-BE49-F238E27FC236}">
                <a16:creationId xmlns:a16="http://schemas.microsoft.com/office/drawing/2014/main" id="{22BBA5AC-33CF-1EF1-2CAE-F0DF6824C1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3663" y="4383088"/>
            <a:ext cx="2381250" cy="2133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3">
            <a:extLst>
              <a:ext uri="{FF2B5EF4-FFF2-40B4-BE49-F238E27FC236}">
                <a16:creationId xmlns:a16="http://schemas.microsoft.com/office/drawing/2014/main" id="{57F3EAE0-B124-3739-C992-BB4F7F0949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0863" y="2387600"/>
            <a:ext cx="2976562" cy="38750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293CDA8-EAA1-F744-FA46-5219885F7304}"/>
              </a:ext>
            </a:extLst>
          </p:cNvPr>
          <p:cNvSpPr txBox="1"/>
          <p:nvPr/>
        </p:nvSpPr>
        <p:spPr>
          <a:xfrm>
            <a:off x="136771" y="126467"/>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Telescoping </a:t>
            </a:r>
            <a:r>
              <a:rPr lang="en-US" b="1" cap="all" dirty="0" err="1">
                <a:solidFill>
                  <a:schemeClr val="tx2">
                    <a:satMod val="200000"/>
                  </a:schemeClr>
                </a:solidFill>
                <a:effectLst>
                  <a:reflection blurRad="12700" stA="34000" endA="740" endPos="53000" dir="5400000" sy="-100000" algn="bl" rotWithShape="0"/>
                </a:effectLst>
                <a:latin typeface="+mj-lt"/>
                <a:ea typeface="+mj-ea"/>
                <a:cs typeface="+mj-cs"/>
              </a:rPr>
              <a:t>ValveS</a:t>
            </a:r>
            <a:endParaRPr lang="en-US"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
        <p:nvSpPr>
          <p:cNvPr id="296964" name="Rectangle 9">
            <a:extLst>
              <a:ext uri="{FF2B5EF4-FFF2-40B4-BE49-F238E27FC236}">
                <a16:creationId xmlns:a16="http://schemas.microsoft.com/office/drawing/2014/main" id="{6906AA3C-F972-A7DD-0F01-C18379FE63A7}"/>
              </a:ext>
            </a:extLst>
          </p:cNvPr>
          <p:cNvSpPr>
            <a:spLocks noChangeArrowheads="1"/>
          </p:cNvSpPr>
          <p:nvPr/>
        </p:nvSpPr>
        <p:spPr bwMode="auto">
          <a:xfrm>
            <a:off x="358775" y="665163"/>
            <a:ext cx="6851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solidFill>
                  <a:srgbClr val="FFC000"/>
                </a:solidFill>
              </a:rPr>
              <a:t>TELESCOPING VALVES</a:t>
            </a:r>
          </a:p>
          <a:p>
            <a:pPr eaLnBrk="1" hangingPunct="1"/>
            <a:r>
              <a:rPr lang="en-US" altLang="en-US" sz="1600"/>
              <a:t>Telescoping valves use a gasketed slip pipe to allow the outlet to be raised or lowered.  They can be fitted without weirs or with V-notch weirs.</a:t>
            </a:r>
          </a:p>
        </p:txBody>
      </p:sp>
      <p:grpSp>
        <p:nvGrpSpPr>
          <p:cNvPr id="296965" name="Group 3">
            <a:extLst>
              <a:ext uri="{FF2B5EF4-FFF2-40B4-BE49-F238E27FC236}">
                <a16:creationId xmlns:a16="http://schemas.microsoft.com/office/drawing/2014/main" id="{8C00839D-43F2-2269-47D6-5542FF766771}"/>
              </a:ext>
            </a:extLst>
          </p:cNvPr>
          <p:cNvGrpSpPr>
            <a:grpSpLocks/>
          </p:cNvGrpSpPr>
          <p:nvPr/>
        </p:nvGrpSpPr>
        <p:grpSpPr bwMode="auto">
          <a:xfrm>
            <a:off x="7604125" y="1012825"/>
            <a:ext cx="1173163" cy="5256213"/>
            <a:chOff x="3312017" y="1359709"/>
            <a:chExt cx="1173506" cy="5256348"/>
          </a:xfrm>
        </p:grpSpPr>
        <p:grpSp>
          <p:nvGrpSpPr>
            <p:cNvPr id="296968" name="Group 70">
              <a:extLst>
                <a:ext uri="{FF2B5EF4-FFF2-40B4-BE49-F238E27FC236}">
                  <a16:creationId xmlns:a16="http://schemas.microsoft.com/office/drawing/2014/main" id="{475C34FF-4ED7-16AC-B8A2-1A7E6FDF816B}"/>
                </a:ext>
              </a:extLst>
            </p:cNvPr>
            <p:cNvGrpSpPr>
              <a:grpSpLocks/>
            </p:cNvGrpSpPr>
            <p:nvPr/>
          </p:nvGrpSpPr>
          <p:grpSpPr bwMode="auto">
            <a:xfrm>
              <a:off x="3312017" y="1359709"/>
              <a:ext cx="1173506" cy="5256348"/>
              <a:chOff x="3312017" y="1359709"/>
              <a:chExt cx="1173506" cy="5256348"/>
            </a:xfrm>
          </p:grpSpPr>
          <p:sp>
            <p:nvSpPr>
              <p:cNvPr id="8" name="Can 7">
                <a:extLst>
                  <a:ext uri="{FF2B5EF4-FFF2-40B4-BE49-F238E27FC236}">
                    <a16:creationId xmlns:a16="http://schemas.microsoft.com/office/drawing/2014/main" id="{234DA001-A87B-887E-237F-7EE6049BA2DD}"/>
                  </a:ext>
                </a:extLst>
              </p:cNvPr>
              <p:cNvSpPr/>
              <p:nvPr/>
            </p:nvSpPr>
            <p:spPr>
              <a:xfrm>
                <a:off x="3389828" y="4007727"/>
                <a:ext cx="687588" cy="2162231"/>
              </a:xfrm>
              <a:prstGeom prst="can">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Can 8">
                <a:extLst>
                  <a:ext uri="{FF2B5EF4-FFF2-40B4-BE49-F238E27FC236}">
                    <a16:creationId xmlns:a16="http://schemas.microsoft.com/office/drawing/2014/main" id="{12765273-859C-7B84-B861-5B04AB05A911}"/>
                  </a:ext>
                </a:extLst>
              </p:cNvPr>
              <p:cNvSpPr/>
              <p:nvPr/>
            </p:nvSpPr>
            <p:spPr>
              <a:xfrm>
                <a:off x="3312017" y="4168069"/>
                <a:ext cx="852737" cy="279407"/>
              </a:xfrm>
              <a:prstGeom prst="can">
                <a:avLst>
                  <a:gd name="adj" fmla="val 50000"/>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601DA69A-3713-7141-A325-FBDFFA48F841}"/>
                  </a:ext>
                </a:extLst>
              </p:cNvPr>
              <p:cNvSpPr/>
              <p:nvPr/>
            </p:nvSpPr>
            <p:spPr>
              <a:xfrm>
                <a:off x="3318369" y="1618479"/>
                <a:ext cx="819389" cy="488963"/>
              </a:xfrm>
              <a:prstGeom prst="rect">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BB5274FB-3A95-7CF3-A196-D5A333124710}"/>
                  </a:ext>
                </a:extLst>
              </p:cNvPr>
              <p:cNvSpPr/>
              <p:nvPr/>
            </p:nvSpPr>
            <p:spPr>
              <a:xfrm>
                <a:off x="3674073" y="1359709"/>
                <a:ext cx="119098" cy="344497"/>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Can 12">
                <a:extLst>
                  <a:ext uri="{FF2B5EF4-FFF2-40B4-BE49-F238E27FC236}">
                    <a16:creationId xmlns:a16="http://schemas.microsoft.com/office/drawing/2014/main" id="{5ACFF41F-20E8-338A-9577-37C66A86B6AA}"/>
                  </a:ext>
                </a:extLst>
              </p:cNvPr>
              <p:cNvSpPr/>
              <p:nvPr/>
            </p:nvSpPr>
            <p:spPr>
              <a:xfrm>
                <a:off x="3351717" y="2178880"/>
                <a:ext cx="760634" cy="2078091"/>
              </a:xfrm>
              <a:prstGeom prst="can">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Can 13">
                <a:extLst>
                  <a:ext uri="{FF2B5EF4-FFF2-40B4-BE49-F238E27FC236}">
                    <a16:creationId xmlns:a16="http://schemas.microsoft.com/office/drawing/2014/main" id="{B7DF8525-D92D-8920-258B-FA8CCA11BDBA}"/>
                  </a:ext>
                </a:extLst>
              </p:cNvPr>
              <p:cNvSpPr/>
              <p:nvPr/>
            </p:nvSpPr>
            <p:spPr>
              <a:xfrm>
                <a:off x="3389828" y="3129817"/>
                <a:ext cx="687588" cy="1112866"/>
              </a:xfrm>
              <a:prstGeom prst="can">
                <a:avLst/>
              </a:prstGeom>
              <a:solidFill>
                <a:schemeClr val="accent5">
                  <a:lumMod val="60000"/>
                  <a:lumOff val="40000"/>
                </a:schemeClr>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Can 14">
                <a:extLst>
                  <a:ext uri="{FF2B5EF4-FFF2-40B4-BE49-F238E27FC236}">
                    <a16:creationId xmlns:a16="http://schemas.microsoft.com/office/drawing/2014/main" id="{B463007C-CE55-2B5C-AFDA-928FD4CD3C26}"/>
                  </a:ext>
                </a:extLst>
              </p:cNvPr>
              <p:cNvSpPr/>
              <p:nvPr/>
            </p:nvSpPr>
            <p:spPr>
              <a:xfrm>
                <a:off x="3350128" y="1918523"/>
                <a:ext cx="759047" cy="449275"/>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Isosceles Triangle 15">
                <a:extLst>
                  <a:ext uri="{FF2B5EF4-FFF2-40B4-BE49-F238E27FC236}">
                    <a16:creationId xmlns:a16="http://schemas.microsoft.com/office/drawing/2014/main" id="{8395C2F2-BF42-985A-28E5-C8A30979B25C}"/>
                  </a:ext>
                </a:extLst>
              </p:cNvPr>
              <p:cNvSpPr/>
              <p:nvPr/>
            </p:nvSpPr>
            <p:spPr>
              <a:xfrm flipV="1">
                <a:off x="3423174" y="2012189"/>
                <a:ext cx="608191" cy="285757"/>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Isosceles Triangle 16">
                <a:extLst>
                  <a:ext uri="{FF2B5EF4-FFF2-40B4-BE49-F238E27FC236}">
                    <a16:creationId xmlns:a16="http://schemas.microsoft.com/office/drawing/2014/main" id="{DA7F8197-C2CD-7760-4068-D68090560CF6}"/>
                  </a:ext>
                </a:extLst>
              </p:cNvPr>
              <p:cNvSpPr/>
              <p:nvPr/>
            </p:nvSpPr>
            <p:spPr>
              <a:xfrm flipV="1">
                <a:off x="3508925" y="2083628"/>
                <a:ext cx="438278" cy="214319"/>
              </a:xfrm>
              <a:prstGeom prst="triangle">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Rectangle 17">
                <a:extLst>
                  <a:ext uri="{FF2B5EF4-FFF2-40B4-BE49-F238E27FC236}">
                    <a16:creationId xmlns:a16="http://schemas.microsoft.com/office/drawing/2014/main" id="{358305A2-B532-9B9B-78B9-670319F8AC16}"/>
                  </a:ext>
                </a:extLst>
              </p:cNvPr>
              <p:cNvSpPr/>
              <p:nvPr/>
            </p:nvSpPr>
            <p:spPr>
              <a:xfrm>
                <a:off x="3461286" y="1964563"/>
                <a:ext cx="546260" cy="603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Up-Down Arrow 18">
                <a:extLst>
                  <a:ext uri="{FF2B5EF4-FFF2-40B4-BE49-F238E27FC236}">
                    <a16:creationId xmlns:a16="http://schemas.microsoft.com/office/drawing/2014/main" id="{9301CD9F-9963-637E-1CE9-0EC8C3C5E312}"/>
                  </a:ext>
                </a:extLst>
              </p:cNvPr>
              <p:cNvSpPr/>
              <p:nvPr/>
            </p:nvSpPr>
            <p:spPr>
              <a:xfrm>
                <a:off x="4201277" y="3134580"/>
                <a:ext cx="284246" cy="1116042"/>
              </a:xfrm>
              <a:prstGeom prst="upDown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Up Arrow 19">
                <a:extLst>
                  <a:ext uri="{FF2B5EF4-FFF2-40B4-BE49-F238E27FC236}">
                    <a16:creationId xmlns:a16="http://schemas.microsoft.com/office/drawing/2014/main" id="{832C66A7-404B-6E95-1D2C-B5A13A4EA27C}"/>
                  </a:ext>
                </a:extLst>
              </p:cNvPr>
              <p:cNvSpPr/>
              <p:nvPr/>
            </p:nvSpPr>
            <p:spPr>
              <a:xfrm flipV="1">
                <a:off x="3615319" y="6173133"/>
                <a:ext cx="188967" cy="442924"/>
              </a:xfrm>
              <a:prstGeom prst="upArrow">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U-Turn Arrow 20">
                <a:extLst>
                  <a:ext uri="{FF2B5EF4-FFF2-40B4-BE49-F238E27FC236}">
                    <a16:creationId xmlns:a16="http://schemas.microsoft.com/office/drawing/2014/main" id="{5A3A2546-147B-B2E8-317E-38FF0B4054EA}"/>
                  </a:ext>
                </a:extLst>
              </p:cNvPr>
              <p:cNvSpPr/>
              <p:nvPr/>
            </p:nvSpPr>
            <p:spPr>
              <a:xfrm>
                <a:off x="3496221" y="2096328"/>
                <a:ext cx="570080" cy="628666"/>
              </a:xfrm>
              <a:prstGeom prst="uturnArrow">
                <a:avLst>
                  <a:gd name="adj1" fmla="val 16667"/>
                  <a:gd name="adj2" fmla="val 25000"/>
                  <a:gd name="adj3" fmla="val 31249"/>
                  <a:gd name="adj4" fmla="val 43750"/>
                  <a:gd name="adj5" fmla="val 76887"/>
                </a:avLst>
              </a:prstGeom>
              <a:solidFill>
                <a:schemeClr val="accent5">
                  <a:lumMod val="40000"/>
                  <a:lumOff val="60000"/>
                </a:schemeClr>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22" name="Straight Connector 21">
                <a:extLst>
                  <a:ext uri="{FF2B5EF4-FFF2-40B4-BE49-F238E27FC236}">
                    <a16:creationId xmlns:a16="http://schemas.microsoft.com/office/drawing/2014/main" id="{4E53384F-A5C5-5FF1-F0EA-FDBD82BD6B48}"/>
                  </a:ext>
                </a:extLst>
              </p:cNvPr>
              <p:cNvCxnSpPr>
                <a:stCxn id="17" idx="0"/>
                <a:endCxn id="16" idx="4"/>
              </p:cNvCxnSpPr>
              <p:nvPr/>
            </p:nvCxnSpPr>
            <p:spPr>
              <a:xfrm rot="5400000" flipH="1" flipV="1">
                <a:off x="3736836" y="2003416"/>
                <a:ext cx="285757" cy="30330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24506B03-77C9-48C5-A8B3-9A63AF54012C}"/>
                  </a:ext>
                </a:extLst>
              </p:cNvPr>
              <p:cNvSpPr/>
              <p:nvPr/>
            </p:nvSpPr>
            <p:spPr>
              <a:xfrm>
                <a:off x="3664545" y="5711159"/>
                <a:ext cx="87339" cy="454037"/>
              </a:xfrm>
              <a:prstGeom prst="rect">
                <a:avLst/>
              </a:prstGeom>
              <a:solidFill>
                <a:schemeClr val="accent5">
                  <a:lumMod val="40000"/>
                  <a:lumOff val="60000"/>
                </a:schemeClr>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pic>
          <p:nvPicPr>
            <p:cNvPr id="296969" name="Picture 16">
              <a:extLst>
                <a:ext uri="{FF2B5EF4-FFF2-40B4-BE49-F238E27FC236}">
                  <a16:creationId xmlns:a16="http://schemas.microsoft.com/office/drawing/2014/main" id="{F8466E95-D8E4-1E60-A8B4-6031C7E704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8010" y="2083242"/>
              <a:ext cx="305006" cy="6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96966" name="Picture 12">
            <a:extLst>
              <a:ext uri="{FF2B5EF4-FFF2-40B4-BE49-F238E27FC236}">
                <a16:creationId xmlns:a16="http://schemas.microsoft.com/office/drawing/2014/main" id="{D108E302-F48D-C30C-78DE-34975AF65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2388" y="2770188"/>
            <a:ext cx="2085975" cy="3448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96967" name="Picture 2">
            <a:extLst>
              <a:ext uri="{FF2B5EF4-FFF2-40B4-BE49-F238E27FC236}">
                <a16:creationId xmlns:a16="http://schemas.microsoft.com/office/drawing/2014/main" id="{314D1B96-2470-DDF4-FC18-710A2F4AEC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350" y="1665288"/>
            <a:ext cx="2976563" cy="1939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BEA82D-EC08-1C32-25A8-CF24E4630731}"/>
              </a:ext>
            </a:extLst>
          </p:cNvPr>
          <p:cNvSpPr txBox="1"/>
          <p:nvPr/>
        </p:nvSpPr>
        <p:spPr>
          <a:xfrm>
            <a:off x="136771" y="126467"/>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Telescoping Valves</a:t>
            </a:r>
          </a:p>
        </p:txBody>
      </p:sp>
      <p:sp>
        <p:nvSpPr>
          <p:cNvPr id="10" name="Rectangle 9">
            <a:extLst>
              <a:ext uri="{FF2B5EF4-FFF2-40B4-BE49-F238E27FC236}">
                <a16:creationId xmlns:a16="http://schemas.microsoft.com/office/drawing/2014/main" id="{27D50774-A04A-ECAC-421A-7A9103FB72C7}"/>
              </a:ext>
            </a:extLst>
          </p:cNvPr>
          <p:cNvSpPr/>
          <p:nvPr/>
        </p:nvSpPr>
        <p:spPr>
          <a:xfrm>
            <a:off x="358775" y="665163"/>
            <a:ext cx="2990850" cy="2308225"/>
          </a:xfrm>
          <a:prstGeom prst="rect">
            <a:avLst/>
          </a:prstGeom>
        </p:spPr>
        <p:txBody>
          <a:bodyPr>
            <a:spAutoFit/>
          </a:bodyPr>
          <a:lstStyle/>
          <a:p>
            <a:pPr eaLnBrk="1" fontAlgn="auto" hangingPunct="1">
              <a:spcBef>
                <a:spcPts val="0"/>
              </a:spcBef>
              <a:spcAft>
                <a:spcPts val="0"/>
              </a:spcAft>
              <a:defRPr/>
            </a:pPr>
            <a:r>
              <a:rPr lang="en-US" sz="1600" dirty="0">
                <a:solidFill>
                  <a:srgbClr val="FFC000"/>
                </a:solidFill>
                <a:latin typeface="+mn-lt"/>
              </a:rPr>
              <a:t>TELESCOPING VALVES</a:t>
            </a:r>
          </a:p>
          <a:p>
            <a:pPr eaLnBrk="1" fontAlgn="auto" hangingPunct="1">
              <a:spcBef>
                <a:spcPts val="0"/>
              </a:spcBef>
              <a:spcAft>
                <a:spcPts val="0"/>
              </a:spcAft>
              <a:defRPr/>
            </a:pPr>
            <a:endParaRPr lang="en-US" sz="1600" dirty="0">
              <a:latin typeface="+mn-lt"/>
            </a:endParaRPr>
          </a:p>
          <a:p>
            <a:pPr eaLnBrk="1" fontAlgn="auto" hangingPunct="1">
              <a:spcBef>
                <a:spcPts val="0"/>
              </a:spcBef>
              <a:spcAft>
                <a:spcPts val="0"/>
              </a:spcAft>
              <a:defRPr/>
            </a:pPr>
            <a:r>
              <a:rPr lang="en-US" sz="1600" dirty="0">
                <a:latin typeface="+mn-lt"/>
              </a:rPr>
              <a:t>Image to the right shows:</a:t>
            </a:r>
          </a:p>
          <a:p>
            <a:pPr marL="342900" indent="-342900" eaLnBrk="1" fontAlgn="auto" hangingPunct="1">
              <a:spcBef>
                <a:spcPts val="0"/>
              </a:spcBef>
              <a:spcAft>
                <a:spcPts val="0"/>
              </a:spcAft>
              <a:buFontTx/>
              <a:buAutoNum type="arabicPeriod"/>
              <a:defRPr/>
            </a:pPr>
            <a:r>
              <a:rPr lang="en-US" sz="1600" dirty="0">
                <a:solidFill>
                  <a:srgbClr val="FFC000"/>
                </a:solidFill>
                <a:latin typeface="+mn-lt"/>
              </a:rPr>
              <a:t>Traditional hand wheel</a:t>
            </a:r>
          </a:p>
          <a:p>
            <a:pPr marL="342900" indent="-342900" eaLnBrk="1" fontAlgn="auto" hangingPunct="1">
              <a:spcBef>
                <a:spcPts val="0"/>
              </a:spcBef>
              <a:spcAft>
                <a:spcPts val="0"/>
              </a:spcAft>
              <a:buFontTx/>
              <a:buAutoNum type="arabicPeriod"/>
              <a:defRPr/>
            </a:pPr>
            <a:r>
              <a:rPr lang="en-US" sz="1600" dirty="0">
                <a:latin typeface="+mn-lt"/>
              </a:rPr>
              <a:t>Self locking bevel gear</a:t>
            </a:r>
          </a:p>
          <a:p>
            <a:pPr marL="342900" indent="-342900" eaLnBrk="1" fontAlgn="auto" hangingPunct="1">
              <a:spcBef>
                <a:spcPts val="0"/>
              </a:spcBef>
              <a:spcAft>
                <a:spcPts val="0"/>
              </a:spcAft>
              <a:buFontTx/>
              <a:buAutoNum type="arabicPeriod"/>
              <a:defRPr/>
            </a:pPr>
            <a:r>
              <a:rPr lang="en-US" sz="1600" dirty="0">
                <a:latin typeface="+mn-lt"/>
              </a:rPr>
              <a:t>Clear acrylic stem cover tube</a:t>
            </a:r>
          </a:p>
          <a:p>
            <a:pPr marL="342900" indent="-342900" eaLnBrk="1" fontAlgn="auto" hangingPunct="1">
              <a:spcBef>
                <a:spcPts val="0"/>
              </a:spcBef>
              <a:spcAft>
                <a:spcPts val="0"/>
              </a:spcAft>
              <a:buFontTx/>
              <a:buAutoNum type="arabicPeriod"/>
              <a:defRPr/>
            </a:pPr>
            <a:r>
              <a:rPr lang="en-US" sz="1600" dirty="0">
                <a:latin typeface="+mn-lt"/>
              </a:rPr>
              <a:t>Remote (electric) actuator</a:t>
            </a:r>
          </a:p>
          <a:p>
            <a:pPr marL="342900" indent="-342900" eaLnBrk="1" fontAlgn="auto" hangingPunct="1">
              <a:spcBef>
                <a:spcPts val="0"/>
              </a:spcBef>
              <a:spcAft>
                <a:spcPts val="0"/>
              </a:spcAft>
              <a:buFontTx/>
              <a:buAutoNum type="arabicPeriod"/>
              <a:defRPr/>
            </a:pPr>
            <a:r>
              <a:rPr lang="en-US" sz="1600" dirty="0">
                <a:latin typeface="+mn-lt"/>
              </a:rPr>
              <a:t>Valve position indicator</a:t>
            </a:r>
          </a:p>
          <a:p>
            <a:pPr marL="342900" indent="-342900" eaLnBrk="1" fontAlgn="auto" hangingPunct="1">
              <a:spcBef>
                <a:spcPts val="0"/>
              </a:spcBef>
              <a:spcAft>
                <a:spcPts val="0"/>
              </a:spcAft>
              <a:buFontTx/>
              <a:buAutoNum type="arabicPeriod"/>
              <a:defRPr/>
            </a:pPr>
            <a:endParaRPr lang="en-US" sz="1600" dirty="0">
              <a:latin typeface="+mn-lt"/>
            </a:endParaRPr>
          </a:p>
        </p:txBody>
      </p:sp>
      <p:pic>
        <p:nvPicPr>
          <p:cNvPr id="299012" name="Picture 6">
            <a:extLst>
              <a:ext uri="{FF2B5EF4-FFF2-40B4-BE49-F238E27FC236}">
                <a16:creationId xmlns:a16="http://schemas.microsoft.com/office/drawing/2014/main" id="{39DB6686-5750-4E93-4B64-7414B900AA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68863" y="406400"/>
            <a:ext cx="3678237" cy="6045200"/>
          </a:xfrm>
          <a:prstGeom prst="rect">
            <a:avLst/>
          </a:prstGeom>
          <a:solidFill>
            <a:schemeClr val="tx1"/>
          </a:solidFill>
          <a:ln w="9525">
            <a:solidFill>
              <a:schemeClr val="bg1"/>
            </a:solidFill>
            <a:miter lim="800000"/>
            <a:headEnd/>
            <a:tailEnd/>
          </a:ln>
        </p:spPr>
      </p:pic>
      <p:pic>
        <p:nvPicPr>
          <p:cNvPr id="299013" name="Picture 25">
            <a:extLst>
              <a:ext uri="{FF2B5EF4-FFF2-40B4-BE49-F238E27FC236}">
                <a16:creationId xmlns:a16="http://schemas.microsoft.com/office/drawing/2014/main" id="{481DF63B-FB97-0869-C59D-75D156C9FD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900" y="3289300"/>
            <a:ext cx="3438525"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10721B-6C34-735F-1DEE-6AC03E27E1C1}"/>
              </a:ext>
            </a:extLst>
          </p:cNvPr>
          <p:cNvSpPr txBox="1"/>
          <p:nvPr/>
        </p:nvSpPr>
        <p:spPr>
          <a:xfrm>
            <a:off x="136771" y="126467"/>
            <a:ext cx="7663058" cy="369332"/>
          </a:xfrm>
          <a:prstGeom prst="rect">
            <a:avLst/>
          </a:prstGeom>
          <a:noFill/>
        </p:spPr>
        <p:txBody>
          <a:bodyPr>
            <a:spAutoFit/>
          </a:bodyPr>
          <a:lstStyle/>
          <a:p>
            <a:pPr marR="9144"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Telescoping Valves</a:t>
            </a:r>
          </a:p>
        </p:txBody>
      </p:sp>
      <p:sp>
        <p:nvSpPr>
          <p:cNvPr id="10" name="Rectangle 9">
            <a:extLst>
              <a:ext uri="{FF2B5EF4-FFF2-40B4-BE49-F238E27FC236}">
                <a16:creationId xmlns:a16="http://schemas.microsoft.com/office/drawing/2014/main" id="{68DDE20E-4C7E-82BF-EFE5-6612202E653C}"/>
              </a:ext>
            </a:extLst>
          </p:cNvPr>
          <p:cNvSpPr/>
          <p:nvPr/>
        </p:nvSpPr>
        <p:spPr>
          <a:xfrm>
            <a:off x="358775" y="665163"/>
            <a:ext cx="2990850" cy="3786187"/>
          </a:xfrm>
          <a:prstGeom prst="rect">
            <a:avLst/>
          </a:prstGeom>
        </p:spPr>
        <p:txBody>
          <a:bodyPr>
            <a:spAutoFit/>
          </a:bodyPr>
          <a:lstStyle/>
          <a:p>
            <a:pPr eaLnBrk="1" fontAlgn="auto" hangingPunct="1">
              <a:spcBef>
                <a:spcPts val="0"/>
              </a:spcBef>
              <a:spcAft>
                <a:spcPts val="0"/>
              </a:spcAft>
              <a:defRPr/>
            </a:pPr>
            <a:r>
              <a:rPr lang="en-US" sz="1600" dirty="0">
                <a:solidFill>
                  <a:srgbClr val="FFC000"/>
                </a:solidFill>
                <a:latin typeface="+mn-lt"/>
              </a:rPr>
              <a:t>TELESCOPING VALVES</a:t>
            </a:r>
          </a:p>
          <a:p>
            <a:pPr eaLnBrk="1" fontAlgn="auto" hangingPunct="1">
              <a:spcBef>
                <a:spcPts val="0"/>
              </a:spcBef>
              <a:spcAft>
                <a:spcPts val="0"/>
              </a:spcAft>
              <a:defRPr/>
            </a:pPr>
            <a:endParaRPr lang="en-US" sz="1600" dirty="0">
              <a:latin typeface="+mn-lt"/>
            </a:endParaRPr>
          </a:p>
          <a:p>
            <a:pPr eaLnBrk="1" fontAlgn="auto" hangingPunct="1">
              <a:spcBef>
                <a:spcPts val="0"/>
              </a:spcBef>
              <a:spcAft>
                <a:spcPts val="0"/>
              </a:spcAft>
              <a:defRPr/>
            </a:pPr>
            <a:r>
              <a:rPr lang="en-US" sz="1600" dirty="0">
                <a:latin typeface="+mn-lt"/>
              </a:rPr>
              <a:t>Image to the right shows:</a:t>
            </a:r>
          </a:p>
          <a:p>
            <a:pPr marL="342900" indent="-342900" eaLnBrk="1" fontAlgn="auto" hangingPunct="1">
              <a:spcBef>
                <a:spcPts val="0"/>
              </a:spcBef>
              <a:spcAft>
                <a:spcPts val="0"/>
              </a:spcAft>
              <a:buFontTx/>
              <a:buAutoNum type="arabicPeriod"/>
              <a:defRPr/>
            </a:pPr>
            <a:r>
              <a:rPr lang="en-US" sz="1600" dirty="0">
                <a:solidFill>
                  <a:srgbClr val="FFC000"/>
                </a:solidFill>
                <a:latin typeface="+mn-lt"/>
              </a:rPr>
              <a:t>Rack and pinion</a:t>
            </a:r>
          </a:p>
          <a:p>
            <a:pPr marL="342900" indent="-342900" eaLnBrk="1" fontAlgn="auto" hangingPunct="1">
              <a:spcBef>
                <a:spcPts val="0"/>
              </a:spcBef>
              <a:spcAft>
                <a:spcPts val="0"/>
              </a:spcAft>
              <a:buFontTx/>
              <a:buAutoNum type="arabicPeriod"/>
              <a:defRPr/>
            </a:pPr>
            <a:r>
              <a:rPr lang="en-US" sz="1600" dirty="0">
                <a:solidFill>
                  <a:srgbClr val="FFC000"/>
                </a:solidFill>
                <a:latin typeface="+mn-lt"/>
              </a:rPr>
              <a:t>Worm gear box</a:t>
            </a:r>
          </a:p>
          <a:p>
            <a:pPr marL="342900" indent="-342900" eaLnBrk="1" fontAlgn="auto" hangingPunct="1">
              <a:spcBef>
                <a:spcPts val="0"/>
              </a:spcBef>
              <a:spcAft>
                <a:spcPts val="0"/>
              </a:spcAft>
              <a:buFontTx/>
              <a:buAutoNum type="arabicPeriod"/>
              <a:defRPr/>
            </a:pPr>
            <a:r>
              <a:rPr lang="en-US" sz="1600" dirty="0">
                <a:latin typeface="+mn-lt"/>
              </a:rPr>
              <a:t>Acrylic rack cover tube</a:t>
            </a:r>
          </a:p>
          <a:p>
            <a:pPr marL="342900" indent="-342900" eaLnBrk="1" fontAlgn="auto" hangingPunct="1">
              <a:spcBef>
                <a:spcPts val="0"/>
              </a:spcBef>
              <a:spcAft>
                <a:spcPts val="0"/>
              </a:spcAft>
              <a:buFontTx/>
              <a:buAutoNum type="arabicPeriod"/>
              <a:defRPr/>
            </a:pPr>
            <a:r>
              <a:rPr lang="en-US" sz="1600" dirty="0">
                <a:latin typeface="+mn-lt"/>
              </a:rPr>
              <a:t>Depth indication markings</a:t>
            </a:r>
          </a:p>
          <a:p>
            <a:pPr marL="342900" indent="-342900" eaLnBrk="1" fontAlgn="auto" hangingPunct="1">
              <a:spcBef>
                <a:spcPts val="0"/>
              </a:spcBef>
              <a:spcAft>
                <a:spcPts val="0"/>
              </a:spcAft>
              <a:buFontTx/>
              <a:buAutoNum type="arabicPeriod"/>
              <a:defRPr/>
            </a:pPr>
            <a:r>
              <a:rPr lang="en-US" sz="1600" dirty="0">
                <a:latin typeface="+mn-lt"/>
              </a:rPr>
              <a:t>Slip tube lubrication system</a:t>
            </a:r>
          </a:p>
          <a:p>
            <a:pPr marL="342900" indent="-342900" eaLnBrk="1" fontAlgn="auto" hangingPunct="1">
              <a:spcBef>
                <a:spcPts val="0"/>
              </a:spcBef>
              <a:spcAft>
                <a:spcPts val="0"/>
              </a:spcAft>
              <a:buFontTx/>
              <a:buAutoNum type="arabicPeriod"/>
              <a:defRPr/>
            </a:pPr>
            <a:endParaRPr lang="en-US" sz="1600" dirty="0">
              <a:latin typeface="+mn-lt"/>
            </a:endParaRPr>
          </a:p>
          <a:p>
            <a:pPr eaLnBrk="1" fontAlgn="auto" hangingPunct="1">
              <a:spcBef>
                <a:spcPts val="0"/>
              </a:spcBef>
              <a:spcAft>
                <a:spcPts val="0"/>
              </a:spcAft>
              <a:defRPr/>
            </a:pPr>
            <a:r>
              <a:rPr lang="en-US" sz="1600" dirty="0">
                <a:latin typeface="+mn-lt"/>
              </a:rPr>
              <a:t>In a work gear, the worm can move the wheel, but the wheel cannot move the worm.  In that way the weight of the slip pipe will not turn the hand wheel when released.</a:t>
            </a:r>
          </a:p>
        </p:txBody>
      </p:sp>
      <p:pic>
        <p:nvPicPr>
          <p:cNvPr id="301060" name="Picture 3">
            <a:extLst>
              <a:ext uri="{FF2B5EF4-FFF2-40B4-BE49-F238E27FC236}">
                <a16:creationId xmlns:a16="http://schemas.microsoft.com/office/drawing/2014/main" id="{2733372F-D552-AC30-8B7E-2CFF110F91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9625" y="311150"/>
            <a:ext cx="3470275" cy="61150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1061" name="Picture 1">
            <a:extLst>
              <a:ext uri="{FF2B5EF4-FFF2-40B4-BE49-F238E27FC236}">
                <a16:creationId xmlns:a16="http://schemas.microsoft.com/office/drawing/2014/main" id="{FE5409D8-BCE2-031A-A5B6-A436CCD47D4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9763" y="2346325"/>
            <a:ext cx="3251200" cy="32369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01062" name="Picture 6">
            <a:extLst>
              <a:ext uri="{FF2B5EF4-FFF2-40B4-BE49-F238E27FC236}">
                <a16:creationId xmlns:a16="http://schemas.microsoft.com/office/drawing/2014/main" id="{74749EEF-FE32-925D-94E7-21B3E6CA62C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76225" y="4486275"/>
            <a:ext cx="2933700" cy="21923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363323-34E2-5CDB-654C-CB23FD7B7FE3}"/>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Effluent Weir</a:t>
            </a:r>
          </a:p>
        </p:txBody>
      </p:sp>
      <p:sp>
        <p:nvSpPr>
          <p:cNvPr id="303107" name="Rectangle 8">
            <a:extLst>
              <a:ext uri="{FF2B5EF4-FFF2-40B4-BE49-F238E27FC236}">
                <a16:creationId xmlns:a16="http://schemas.microsoft.com/office/drawing/2014/main" id="{4CDBE93A-8725-0799-E038-F47A837B577F}"/>
              </a:ext>
            </a:extLst>
          </p:cNvPr>
          <p:cNvSpPr>
            <a:spLocks noChangeArrowheads="1"/>
          </p:cNvSpPr>
          <p:nvPr/>
        </p:nvSpPr>
        <p:spPr bwMode="auto">
          <a:xfrm>
            <a:off x="609600" y="1012825"/>
            <a:ext cx="990600" cy="31242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8" name="Rectangle 5">
            <a:extLst>
              <a:ext uri="{FF2B5EF4-FFF2-40B4-BE49-F238E27FC236}">
                <a16:creationId xmlns:a16="http://schemas.microsoft.com/office/drawing/2014/main" id="{4DD46F9F-646E-36D6-55E7-0CCB709C1DAC}"/>
              </a:ext>
            </a:extLst>
          </p:cNvPr>
          <p:cNvSpPr>
            <a:spLocks noChangeArrowheads="1"/>
          </p:cNvSpPr>
          <p:nvPr/>
        </p:nvSpPr>
        <p:spPr bwMode="auto">
          <a:xfrm>
            <a:off x="674688" y="1208088"/>
            <a:ext cx="838200" cy="1524000"/>
          </a:xfrm>
          <a:prstGeom prst="rect">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303109" name="Rectangle 6">
            <a:extLst>
              <a:ext uri="{FF2B5EF4-FFF2-40B4-BE49-F238E27FC236}">
                <a16:creationId xmlns:a16="http://schemas.microsoft.com/office/drawing/2014/main" id="{020DE9AC-3E8B-9E2B-8AA9-1AC8E34F57C3}"/>
              </a:ext>
            </a:extLst>
          </p:cNvPr>
          <p:cNvSpPr>
            <a:spLocks noChangeArrowheads="1"/>
          </p:cNvSpPr>
          <p:nvPr/>
        </p:nvSpPr>
        <p:spPr bwMode="auto">
          <a:xfrm>
            <a:off x="674688" y="2613025"/>
            <a:ext cx="841375" cy="304800"/>
          </a:xfrm>
          <a:prstGeom prst="rect">
            <a:avLst/>
          </a:prstGeom>
          <a:solidFill>
            <a:srgbClr val="99CC00"/>
          </a:solidFill>
          <a:ln w="9525">
            <a:solidFill>
              <a:schemeClr val="bg1"/>
            </a:solidFill>
            <a:miter lim="800000"/>
            <a:headEnd/>
            <a:tailEnd/>
          </a:ln>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303110" name="Rectangle 7" descr="Small confetti">
            <a:extLst>
              <a:ext uri="{FF2B5EF4-FFF2-40B4-BE49-F238E27FC236}">
                <a16:creationId xmlns:a16="http://schemas.microsoft.com/office/drawing/2014/main" id="{97ABE273-04DA-1426-BB0B-4C03472B74CD}"/>
              </a:ext>
            </a:extLst>
          </p:cNvPr>
          <p:cNvSpPr>
            <a:spLocks noChangeArrowheads="1"/>
          </p:cNvSpPr>
          <p:nvPr/>
        </p:nvSpPr>
        <p:spPr bwMode="auto">
          <a:xfrm>
            <a:off x="674688" y="2917825"/>
            <a:ext cx="838200" cy="1143000"/>
          </a:xfrm>
          <a:prstGeom prst="rect">
            <a:avLst/>
          </a:prstGeom>
          <a:blipFill dpi="0" rotWithShape="0">
            <a:blip r:embed="rId3">
              <a:extLst>
                <a:ext uri="{28A0092B-C50C-407E-A947-70E740481C1C}">
                  <a14:useLocalDpi xmlns:a14="http://schemas.microsoft.com/office/drawing/2010/main" val="0"/>
                </a:ext>
              </a:extLst>
            </a:blip>
            <a:srcRect/>
            <a:tile tx="0" ty="0" sx="100000" sy="100000" flip="none" algn="tl"/>
          </a:blipFill>
          <a:ln w="9525">
            <a:solidFill>
              <a:schemeClr val="bg1"/>
            </a:solidFill>
            <a:miter lim="800000"/>
            <a:headEnd/>
            <a:tailEnd/>
          </a:ln>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303111" name="Freeform 13">
            <a:extLst>
              <a:ext uri="{FF2B5EF4-FFF2-40B4-BE49-F238E27FC236}">
                <a16:creationId xmlns:a16="http://schemas.microsoft.com/office/drawing/2014/main" id="{34EC4964-43B1-BB32-0521-CCFDC7E6BC7E}"/>
              </a:ext>
            </a:extLst>
          </p:cNvPr>
          <p:cNvSpPr>
            <a:spLocks/>
          </p:cNvSpPr>
          <p:nvPr/>
        </p:nvSpPr>
        <p:spPr bwMode="auto">
          <a:xfrm>
            <a:off x="2286000" y="1165225"/>
            <a:ext cx="2133600" cy="2895600"/>
          </a:xfrm>
          <a:custGeom>
            <a:avLst/>
            <a:gdLst>
              <a:gd name="T0" fmla="*/ 0 w 1344"/>
              <a:gd name="T1" fmla="*/ 0 h 1824"/>
              <a:gd name="T2" fmla="*/ 0 w 1344"/>
              <a:gd name="T3" fmla="*/ 2147483646 h 1824"/>
              <a:gd name="T4" fmla="*/ 2147483646 w 1344"/>
              <a:gd name="T5" fmla="*/ 2147483646 h 1824"/>
              <a:gd name="T6" fmla="*/ 0 60000 65536"/>
              <a:gd name="T7" fmla="*/ 0 60000 65536"/>
              <a:gd name="T8" fmla="*/ 0 60000 65536"/>
              <a:gd name="T9" fmla="*/ 0 w 1344"/>
              <a:gd name="T10" fmla="*/ 0 h 1824"/>
              <a:gd name="T11" fmla="*/ 1344 w 1344"/>
              <a:gd name="T12" fmla="*/ 1824 h 1824"/>
            </a:gdLst>
            <a:ahLst/>
            <a:cxnLst>
              <a:cxn ang="T6">
                <a:pos x="T0" y="T1"/>
              </a:cxn>
              <a:cxn ang="T7">
                <a:pos x="T2" y="T3"/>
              </a:cxn>
              <a:cxn ang="T8">
                <a:pos x="T4" y="T5"/>
              </a:cxn>
            </a:cxnLst>
            <a:rect l="T9" t="T10" r="T11" b="T12"/>
            <a:pathLst>
              <a:path w="1344" h="1824">
                <a:moveTo>
                  <a:pt x="0" y="0"/>
                </a:moveTo>
                <a:lnTo>
                  <a:pt x="0" y="1824"/>
                </a:lnTo>
                <a:lnTo>
                  <a:pt x="1344" y="182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AutoShape 14">
            <a:extLst>
              <a:ext uri="{FF2B5EF4-FFF2-40B4-BE49-F238E27FC236}">
                <a16:creationId xmlns:a16="http://schemas.microsoft.com/office/drawing/2014/main" id="{BB59DCE8-F87A-DB36-6045-55B4945BCD2D}"/>
              </a:ext>
            </a:extLst>
          </p:cNvPr>
          <p:cNvSpPr>
            <a:spLocks noChangeArrowheads="1"/>
          </p:cNvSpPr>
          <p:nvPr/>
        </p:nvSpPr>
        <p:spPr bwMode="auto">
          <a:xfrm>
            <a:off x="1512888" y="3810000"/>
            <a:ext cx="304800" cy="304800"/>
          </a:xfrm>
          <a:prstGeom prst="rightArrow">
            <a:avLst>
              <a:gd name="adj1" fmla="val 50000"/>
              <a:gd name="adj2" fmla="val 25000"/>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13" name="AutoShape 15">
            <a:extLst>
              <a:ext uri="{FF2B5EF4-FFF2-40B4-BE49-F238E27FC236}">
                <a16:creationId xmlns:a16="http://schemas.microsoft.com/office/drawing/2014/main" id="{6AC36F95-5301-B657-35CF-6E092855AAA5}"/>
              </a:ext>
            </a:extLst>
          </p:cNvPr>
          <p:cNvSpPr>
            <a:spLocks noChangeArrowheads="1"/>
          </p:cNvSpPr>
          <p:nvPr/>
        </p:nvSpPr>
        <p:spPr bwMode="auto">
          <a:xfrm>
            <a:off x="533400" y="1393825"/>
            <a:ext cx="304800" cy="304800"/>
          </a:xfrm>
          <a:prstGeom prst="rightArrow">
            <a:avLst>
              <a:gd name="adj1" fmla="val 50000"/>
              <a:gd name="adj2" fmla="val 25000"/>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303114" name="Text Box 16">
            <a:extLst>
              <a:ext uri="{FF2B5EF4-FFF2-40B4-BE49-F238E27FC236}">
                <a16:creationId xmlns:a16="http://schemas.microsoft.com/office/drawing/2014/main" id="{250E88B4-4972-0AED-BFFD-24F8A4914C11}"/>
              </a:ext>
            </a:extLst>
          </p:cNvPr>
          <p:cNvSpPr txBox="1">
            <a:spLocks noChangeArrowheads="1"/>
          </p:cNvSpPr>
          <p:nvPr/>
        </p:nvSpPr>
        <p:spPr bwMode="auto">
          <a:xfrm>
            <a:off x="2209800" y="4289425"/>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a:t>Hydrostatic pressure</a:t>
            </a:r>
          </a:p>
        </p:txBody>
      </p:sp>
      <p:sp>
        <p:nvSpPr>
          <p:cNvPr id="303115" name="Line 17">
            <a:extLst>
              <a:ext uri="{FF2B5EF4-FFF2-40B4-BE49-F238E27FC236}">
                <a16:creationId xmlns:a16="http://schemas.microsoft.com/office/drawing/2014/main" id="{DDA1118D-E79D-E5A1-2D92-81E13988E7D4}"/>
              </a:ext>
            </a:extLst>
          </p:cNvPr>
          <p:cNvSpPr>
            <a:spLocks noChangeShapeType="1"/>
          </p:cNvSpPr>
          <p:nvPr/>
        </p:nvSpPr>
        <p:spPr bwMode="auto">
          <a:xfrm>
            <a:off x="2667000" y="4213225"/>
            <a:ext cx="685800"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3116" name="Text Box 18">
            <a:extLst>
              <a:ext uri="{FF2B5EF4-FFF2-40B4-BE49-F238E27FC236}">
                <a16:creationId xmlns:a16="http://schemas.microsoft.com/office/drawing/2014/main" id="{FE6DB7BA-00E7-D50C-0679-0C7C5FD11AE6}"/>
              </a:ext>
            </a:extLst>
          </p:cNvPr>
          <p:cNvSpPr txBox="1">
            <a:spLocks noChangeArrowheads="1"/>
          </p:cNvSpPr>
          <p:nvPr/>
        </p:nvSpPr>
        <p:spPr bwMode="auto">
          <a:xfrm rot="-5400000">
            <a:off x="1420813" y="1878012"/>
            <a:ext cx="1030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a:t>Depth</a:t>
            </a:r>
          </a:p>
        </p:txBody>
      </p:sp>
      <p:sp>
        <p:nvSpPr>
          <p:cNvPr id="303117" name="Text Box 20">
            <a:extLst>
              <a:ext uri="{FF2B5EF4-FFF2-40B4-BE49-F238E27FC236}">
                <a16:creationId xmlns:a16="http://schemas.microsoft.com/office/drawing/2014/main" id="{E251496E-18B7-DD77-BF38-D83FE22E4ED7}"/>
              </a:ext>
            </a:extLst>
          </p:cNvPr>
          <p:cNvSpPr txBox="1">
            <a:spLocks noChangeArrowheads="1"/>
          </p:cNvSpPr>
          <p:nvPr/>
        </p:nvSpPr>
        <p:spPr bwMode="auto">
          <a:xfrm>
            <a:off x="293688" y="2624138"/>
            <a:ext cx="160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r>
              <a:rPr lang="en-US" altLang="en-US" sz="1400">
                <a:solidFill>
                  <a:schemeClr val="bg1"/>
                </a:solidFill>
              </a:rPr>
              <a:t>Filter skin</a:t>
            </a:r>
          </a:p>
        </p:txBody>
      </p:sp>
      <p:sp>
        <p:nvSpPr>
          <p:cNvPr id="303118" name="Rectangle 23">
            <a:extLst>
              <a:ext uri="{FF2B5EF4-FFF2-40B4-BE49-F238E27FC236}">
                <a16:creationId xmlns:a16="http://schemas.microsoft.com/office/drawing/2014/main" id="{4ABB2C85-7C00-9EBF-D670-4C77AD86CF06}"/>
              </a:ext>
            </a:extLst>
          </p:cNvPr>
          <p:cNvSpPr>
            <a:spLocks noChangeArrowheads="1"/>
          </p:cNvSpPr>
          <p:nvPr/>
        </p:nvSpPr>
        <p:spPr bwMode="auto">
          <a:xfrm>
            <a:off x="4953000" y="1057275"/>
            <a:ext cx="990600" cy="31242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19" name="Rectangle 24">
            <a:extLst>
              <a:ext uri="{FF2B5EF4-FFF2-40B4-BE49-F238E27FC236}">
                <a16:creationId xmlns:a16="http://schemas.microsoft.com/office/drawing/2014/main" id="{3824C5B7-1441-B456-1D51-E792702295DD}"/>
              </a:ext>
            </a:extLst>
          </p:cNvPr>
          <p:cNvSpPr>
            <a:spLocks noChangeArrowheads="1"/>
          </p:cNvSpPr>
          <p:nvPr/>
        </p:nvSpPr>
        <p:spPr bwMode="auto">
          <a:xfrm>
            <a:off x="5029200" y="1285875"/>
            <a:ext cx="838200" cy="1524000"/>
          </a:xfrm>
          <a:prstGeom prst="rect">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303120" name="Rectangle 25">
            <a:extLst>
              <a:ext uri="{FF2B5EF4-FFF2-40B4-BE49-F238E27FC236}">
                <a16:creationId xmlns:a16="http://schemas.microsoft.com/office/drawing/2014/main" id="{6A3986EA-798A-4113-FAAF-9C14C1B39DCF}"/>
              </a:ext>
            </a:extLst>
          </p:cNvPr>
          <p:cNvSpPr>
            <a:spLocks noChangeArrowheads="1"/>
          </p:cNvSpPr>
          <p:nvPr/>
        </p:nvSpPr>
        <p:spPr bwMode="auto">
          <a:xfrm>
            <a:off x="5029200" y="2657475"/>
            <a:ext cx="838200" cy="304800"/>
          </a:xfrm>
          <a:prstGeom prst="rect">
            <a:avLst/>
          </a:prstGeom>
          <a:solidFill>
            <a:srgbClr val="99CC00"/>
          </a:solidFill>
          <a:ln w="9525">
            <a:solidFill>
              <a:schemeClr val="bg1"/>
            </a:solidFill>
            <a:miter lim="800000"/>
            <a:headEnd/>
            <a:tailEnd/>
          </a:ln>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303121" name="Rectangle 26" descr="Small confetti">
            <a:extLst>
              <a:ext uri="{FF2B5EF4-FFF2-40B4-BE49-F238E27FC236}">
                <a16:creationId xmlns:a16="http://schemas.microsoft.com/office/drawing/2014/main" id="{5E179EDE-C847-2C43-2901-34F0E15759E5}"/>
              </a:ext>
            </a:extLst>
          </p:cNvPr>
          <p:cNvSpPr>
            <a:spLocks noChangeArrowheads="1"/>
          </p:cNvSpPr>
          <p:nvPr/>
        </p:nvSpPr>
        <p:spPr bwMode="auto">
          <a:xfrm>
            <a:off x="5029200" y="2962275"/>
            <a:ext cx="838200" cy="1143000"/>
          </a:xfrm>
          <a:prstGeom prst="rect">
            <a:avLst/>
          </a:prstGeom>
          <a:blipFill dpi="0" rotWithShape="0">
            <a:blip r:embed="rId3">
              <a:extLst>
                <a:ext uri="{28A0092B-C50C-407E-A947-70E740481C1C}">
                  <a14:useLocalDpi xmlns:a14="http://schemas.microsoft.com/office/drawing/2010/main" val="0"/>
                </a:ext>
              </a:extLst>
            </a:blip>
            <a:srcRect/>
            <a:tile tx="0" ty="0" sx="100000" sy="100000" flip="none" algn="tl"/>
          </a:blipFill>
          <a:ln w="9525">
            <a:solidFill>
              <a:schemeClr val="bg1"/>
            </a:solidFill>
            <a:miter lim="800000"/>
            <a:headEnd/>
            <a:tailEnd/>
          </a:ln>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303122" name="Freeform 28">
            <a:extLst>
              <a:ext uri="{FF2B5EF4-FFF2-40B4-BE49-F238E27FC236}">
                <a16:creationId xmlns:a16="http://schemas.microsoft.com/office/drawing/2014/main" id="{4196BD53-4D88-1010-B7E5-131CAEA3816A}"/>
              </a:ext>
            </a:extLst>
          </p:cNvPr>
          <p:cNvSpPr>
            <a:spLocks/>
          </p:cNvSpPr>
          <p:nvPr/>
        </p:nvSpPr>
        <p:spPr bwMode="auto">
          <a:xfrm>
            <a:off x="6629400" y="1209675"/>
            <a:ext cx="2133600" cy="2895600"/>
          </a:xfrm>
          <a:custGeom>
            <a:avLst/>
            <a:gdLst>
              <a:gd name="T0" fmla="*/ 0 w 1344"/>
              <a:gd name="T1" fmla="*/ 0 h 1824"/>
              <a:gd name="T2" fmla="*/ 0 w 1344"/>
              <a:gd name="T3" fmla="*/ 2147483646 h 1824"/>
              <a:gd name="T4" fmla="*/ 2147483646 w 1344"/>
              <a:gd name="T5" fmla="*/ 2147483646 h 1824"/>
              <a:gd name="T6" fmla="*/ 0 60000 65536"/>
              <a:gd name="T7" fmla="*/ 0 60000 65536"/>
              <a:gd name="T8" fmla="*/ 0 60000 65536"/>
              <a:gd name="T9" fmla="*/ 0 w 1344"/>
              <a:gd name="T10" fmla="*/ 0 h 1824"/>
              <a:gd name="T11" fmla="*/ 1344 w 1344"/>
              <a:gd name="T12" fmla="*/ 1824 h 1824"/>
            </a:gdLst>
            <a:ahLst/>
            <a:cxnLst>
              <a:cxn ang="T6">
                <a:pos x="T0" y="T1"/>
              </a:cxn>
              <a:cxn ang="T7">
                <a:pos x="T2" y="T3"/>
              </a:cxn>
              <a:cxn ang="T8">
                <a:pos x="T4" y="T5"/>
              </a:cxn>
            </a:cxnLst>
            <a:rect l="T9" t="T10" r="T11" b="T12"/>
            <a:pathLst>
              <a:path w="1344" h="1824">
                <a:moveTo>
                  <a:pt x="0" y="0"/>
                </a:moveTo>
                <a:lnTo>
                  <a:pt x="0" y="1824"/>
                </a:lnTo>
                <a:lnTo>
                  <a:pt x="1344" y="182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AutoShape 29">
            <a:extLst>
              <a:ext uri="{FF2B5EF4-FFF2-40B4-BE49-F238E27FC236}">
                <a16:creationId xmlns:a16="http://schemas.microsoft.com/office/drawing/2014/main" id="{E8429C32-8C99-9499-07C1-82B2C3B5AF1A}"/>
              </a:ext>
            </a:extLst>
          </p:cNvPr>
          <p:cNvSpPr>
            <a:spLocks noChangeArrowheads="1"/>
          </p:cNvSpPr>
          <p:nvPr/>
        </p:nvSpPr>
        <p:spPr bwMode="auto">
          <a:xfrm>
            <a:off x="5867400" y="3876675"/>
            <a:ext cx="304800" cy="304800"/>
          </a:xfrm>
          <a:prstGeom prst="rightArrow">
            <a:avLst>
              <a:gd name="adj1" fmla="val 50000"/>
              <a:gd name="adj2" fmla="val 25000"/>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24" name="AutoShape 30">
            <a:extLst>
              <a:ext uri="{FF2B5EF4-FFF2-40B4-BE49-F238E27FC236}">
                <a16:creationId xmlns:a16="http://schemas.microsoft.com/office/drawing/2014/main" id="{BBCC8F2A-ABC3-59BE-AABF-E0E49289EA04}"/>
              </a:ext>
            </a:extLst>
          </p:cNvPr>
          <p:cNvSpPr>
            <a:spLocks noChangeArrowheads="1"/>
          </p:cNvSpPr>
          <p:nvPr/>
        </p:nvSpPr>
        <p:spPr bwMode="auto">
          <a:xfrm>
            <a:off x="4876800" y="1438275"/>
            <a:ext cx="304800" cy="304800"/>
          </a:xfrm>
          <a:prstGeom prst="rightArrow">
            <a:avLst>
              <a:gd name="adj1" fmla="val 50000"/>
              <a:gd name="adj2" fmla="val 25000"/>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303125" name="Text Box 31">
            <a:extLst>
              <a:ext uri="{FF2B5EF4-FFF2-40B4-BE49-F238E27FC236}">
                <a16:creationId xmlns:a16="http://schemas.microsoft.com/office/drawing/2014/main" id="{ACD7B80E-ECEE-D723-E4CD-9BC6B9002C64}"/>
              </a:ext>
            </a:extLst>
          </p:cNvPr>
          <p:cNvSpPr txBox="1">
            <a:spLocks noChangeArrowheads="1"/>
          </p:cNvSpPr>
          <p:nvPr/>
        </p:nvSpPr>
        <p:spPr bwMode="auto">
          <a:xfrm>
            <a:off x="6553200" y="4333875"/>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a:t>Hydrostatic pressure</a:t>
            </a:r>
          </a:p>
        </p:txBody>
      </p:sp>
      <p:sp>
        <p:nvSpPr>
          <p:cNvPr id="303126" name="Line 32">
            <a:extLst>
              <a:ext uri="{FF2B5EF4-FFF2-40B4-BE49-F238E27FC236}">
                <a16:creationId xmlns:a16="http://schemas.microsoft.com/office/drawing/2014/main" id="{779BBF89-7FBB-9CEA-5A23-1CF7B5CDD002}"/>
              </a:ext>
            </a:extLst>
          </p:cNvPr>
          <p:cNvSpPr>
            <a:spLocks noChangeShapeType="1"/>
          </p:cNvSpPr>
          <p:nvPr/>
        </p:nvSpPr>
        <p:spPr bwMode="auto">
          <a:xfrm>
            <a:off x="7010400" y="4257675"/>
            <a:ext cx="685800" cy="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3127" name="Text Box 33">
            <a:extLst>
              <a:ext uri="{FF2B5EF4-FFF2-40B4-BE49-F238E27FC236}">
                <a16:creationId xmlns:a16="http://schemas.microsoft.com/office/drawing/2014/main" id="{4025AE71-D7F1-75FB-A0E5-8D20F188BB44}"/>
              </a:ext>
            </a:extLst>
          </p:cNvPr>
          <p:cNvSpPr txBox="1">
            <a:spLocks noChangeArrowheads="1"/>
          </p:cNvSpPr>
          <p:nvPr/>
        </p:nvSpPr>
        <p:spPr bwMode="auto">
          <a:xfrm rot="-5400000">
            <a:off x="5633244" y="1820069"/>
            <a:ext cx="1371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a:t>Depth</a:t>
            </a:r>
          </a:p>
        </p:txBody>
      </p:sp>
      <p:sp>
        <p:nvSpPr>
          <p:cNvPr id="303128" name="Text Box 34">
            <a:extLst>
              <a:ext uri="{FF2B5EF4-FFF2-40B4-BE49-F238E27FC236}">
                <a16:creationId xmlns:a16="http://schemas.microsoft.com/office/drawing/2014/main" id="{79AF751C-4223-73B7-8BC8-F3E3666A00A4}"/>
              </a:ext>
            </a:extLst>
          </p:cNvPr>
          <p:cNvSpPr txBox="1">
            <a:spLocks noChangeArrowheads="1"/>
          </p:cNvSpPr>
          <p:nvPr/>
        </p:nvSpPr>
        <p:spPr bwMode="auto">
          <a:xfrm>
            <a:off x="4632325" y="4230688"/>
            <a:ext cx="1828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r>
              <a:rPr lang="en-US" altLang="en-US"/>
              <a:t>weir present</a:t>
            </a:r>
          </a:p>
        </p:txBody>
      </p:sp>
      <p:sp>
        <p:nvSpPr>
          <p:cNvPr id="303129" name="Rectangle 37">
            <a:extLst>
              <a:ext uri="{FF2B5EF4-FFF2-40B4-BE49-F238E27FC236}">
                <a16:creationId xmlns:a16="http://schemas.microsoft.com/office/drawing/2014/main" id="{5DCAFD1C-F85C-1411-2735-0A83D3603056}"/>
              </a:ext>
            </a:extLst>
          </p:cNvPr>
          <p:cNvSpPr>
            <a:spLocks noChangeArrowheads="1"/>
          </p:cNvSpPr>
          <p:nvPr/>
        </p:nvSpPr>
        <p:spPr bwMode="auto">
          <a:xfrm>
            <a:off x="5943600" y="2843213"/>
            <a:ext cx="303213" cy="1341437"/>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sp>
        <p:nvSpPr>
          <p:cNvPr id="30" name="Rectangle 35">
            <a:extLst>
              <a:ext uri="{FF2B5EF4-FFF2-40B4-BE49-F238E27FC236}">
                <a16:creationId xmlns:a16="http://schemas.microsoft.com/office/drawing/2014/main" id="{EAA969C2-19A9-5150-2A0A-1EFF482B88AD}"/>
              </a:ext>
            </a:extLst>
          </p:cNvPr>
          <p:cNvSpPr>
            <a:spLocks noChangeArrowheads="1"/>
          </p:cNvSpPr>
          <p:nvPr/>
        </p:nvSpPr>
        <p:spPr bwMode="auto">
          <a:xfrm>
            <a:off x="5943600" y="2994025"/>
            <a:ext cx="222250" cy="1111250"/>
          </a:xfrm>
          <a:prstGeom prst="rect">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31" name="AutoShape 36">
            <a:extLst>
              <a:ext uri="{FF2B5EF4-FFF2-40B4-BE49-F238E27FC236}">
                <a16:creationId xmlns:a16="http://schemas.microsoft.com/office/drawing/2014/main" id="{499972EE-5D23-4989-D403-86BB205A8A69}"/>
              </a:ext>
            </a:extLst>
          </p:cNvPr>
          <p:cNvSpPr>
            <a:spLocks noChangeArrowheads="1"/>
          </p:cNvSpPr>
          <p:nvPr/>
        </p:nvSpPr>
        <p:spPr bwMode="auto">
          <a:xfrm>
            <a:off x="6164263" y="2928938"/>
            <a:ext cx="304800" cy="304800"/>
          </a:xfrm>
          <a:prstGeom prst="rightArrow">
            <a:avLst>
              <a:gd name="adj1" fmla="val 50000"/>
              <a:gd name="adj2" fmla="val 25000"/>
            </a:avLst>
          </a:prstGeom>
          <a:solidFill>
            <a:schemeClr val="tx2">
              <a:lumMod val="90000"/>
            </a:schemeClr>
          </a:solidFill>
          <a:ln w="9525">
            <a:solidFill>
              <a:schemeClr val="bg1"/>
            </a:solidFill>
            <a:miter lim="800000"/>
            <a:headEnd/>
            <a:tailEnd/>
          </a:ln>
        </p:spPr>
        <p:txBody>
          <a:bodyPr wrap="none" anchor="ctr"/>
          <a:lstStyle/>
          <a:p>
            <a:pPr eaLnBrk="1" fontAlgn="auto" hangingPunct="1">
              <a:spcBef>
                <a:spcPts val="0"/>
              </a:spcBef>
              <a:spcAft>
                <a:spcPts val="0"/>
              </a:spcAft>
              <a:defRPr/>
            </a:pPr>
            <a:endParaRPr lang="en-US" dirty="0">
              <a:latin typeface="+mn-lt"/>
            </a:endParaRPr>
          </a:p>
        </p:txBody>
      </p:sp>
      <p:sp>
        <p:nvSpPr>
          <p:cNvPr id="32" name="Freeform 40">
            <a:extLst>
              <a:ext uri="{FF2B5EF4-FFF2-40B4-BE49-F238E27FC236}">
                <a16:creationId xmlns:a16="http://schemas.microsoft.com/office/drawing/2014/main" id="{1205D344-E5B5-2904-D998-A3F077B5615C}"/>
              </a:ext>
            </a:extLst>
          </p:cNvPr>
          <p:cNvSpPr>
            <a:spLocks/>
          </p:cNvSpPr>
          <p:nvPr/>
        </p:nvSpPr>
        <p:spPr bwMode="auto">
          <a:xfrm>
            <a:off x="2306638" y="1235075"/>
            <a:ext cx="1133475" cy="2811463"/>
          </a:xfrm>
          <a:custGeom>
            <a:avLst/>
            <a:gdLst>
              <a:gd name="T0" fmla="*/ 9 w 714"/>
              <a:gd name="T1" fmla="*/ 0 h 1762"/>
              <a:gd name="T2" fmla="*/ 714 w 714"/>
              <a:gd name="T3" fmla="*/ 1023 h 1762"/>
              <a:gd name="T4" fmla="*/ 138 w 714"/>
              <a:gd name="T5" fmla="*/ 1023 h 1762"/>
              <a:gd name="T6" fmla="*/ 464 w 714"/>
              <a:gd name="T7" fmla="*/ 1762 h 1762"/>
              <a:gd name="T8" fmla="*/ 0 w 714"/>
              <a:gd name="T9" fmla="*/ 1762 h 1762"/>
              <a:gd name="T10" fmla="*/ 9 w 714"/>
              <a:gd name="T11" fmla="*/ 0 h 1762"/>
              <a:gd name="T12" fmla="*/ 0 60000 65536"/>
              <a:gd name="T13" fmla="*/ 0 60000 65536"/>
              <a:gd name="T14" fmla="*/ 0 60000 65536"/>
              <a:gd name="T15" fmla="*/ 0 60000 65536"/>
              <a:gd name="T16" fmla="*/ 0 60000 65536"/>
              <a:gd name="T17" fmla="*/ 0 60000 65536"/>
              <a:gd name="T18" fmla="*/ 0 w 714"/>
              <a:gd name="T19" fmla="*/ 0 h 1762"/>
              <a:gd name="T20" fmla="*/ 714 w 714"/>
              <a:gd name="T21" fmla="*/ 1762 h 1762"/>
            </a:gdLst>
            <a:ahLst/>
            <a:cxnLst>
              <a:cxn ang="T12">
                <a:pos x="T0" y="T1"/>
              </a:cxn>
              <a:cxn ang="T13">
                <a:pos x="T2" y="T3"/>
              </a:cxn>
              <a:cxn ang="T14">
                <a:pos x="T4" y="T5"/>
              </a:cxn>
              <a:cxn ang="T15">
                <a:pos x="T6" y="T7"/>
              </a:cxn>
              <a:cxn ang="T16">
                <a:pos x="T8" y="T9"/>
              </a:cxn>
              <a:cxn ang="T17">
                <a:pos x="T10" y="T11"/>
              </a:cxn>
            </a:cxnLst>
            <a:rect l="T18" t="T19" r="T20" b="T21"/>
            <a:pathLst>
              <a:path w="714" h="1762">
                <a:moveTo>
                  <a:pt x="9" y="0"/>
                </a:moveTo>
                <a:lnTo>
                  <a:pt x="714" y="1023"/>
                </a:lnTo>
                <a:lnTo>
                  <a:pt x="138" y="1023"/>
                </a:lnTo>
                <a:lnTo>
                  <a:pt x="464" y="1762"/>
                </a:lnTo>
                <a:lnTo>
                  <a:pt x="0" y="1762"/>
                </a:lnTo>
                <a:lnTo>
                  <a:pt x="9" y="0"/>
                </a:lnTo>
                <a:close/>
              </a:path>
            </a:pathLst>
          </a:custGeom>
          <a:gradFill rotWithShape="1">
            <a:gsLst>
              <a:gs pos="0">
                <a:schemeClr val="accent5">
                  <a:lumMod val="50000"/>
                </a:schemeClr>
              </a:gs>
              <a:gs pos="100000">
                <a:srgbClr val="FF0000"/>
              </a:gs>
            </a:gsLst>
            <a:lin ang="0" scaled="1"/>
          </a:gradFill>
          <a:ln w="9525">
            <a:solidFill>
              <a:schemeClr val="bg1"/>
            </a:solidFill>
            <a:round/>
            <a:headEnd/>
            <a:tailEnd/>
          </a:ln>
        </p:spPr>
        <p:txBody>
          <a:bodyPr/>
          <a:lstStyle/>
          <a:p>
            <a:pPr eaLnBrk="1" fontAlgn="auto" hangingPunct="1">
              <a:spcBef>
                <a:spcPts val="0"/>
              </a:spcBef>
              <a:spcAft>
                <a:spcPts val="0"/>
              </a:spcAft>
              <a:defRPr/>
            </a:pPr>
            <a:endParaRPr lang="en-US" dirty="0">
              <a:latin typeface="+mn-lt"/>
            </a:endParaRPr>
          </a:p>
        </p:txBody>
      </p:sp>
      <p:sp>
        <p:nvSpPr>
          <p:cNvPr id="303133" name="Freeform 44">
            <a:extLst>
              <a:ext uri="{FF2B5EF4-FFF2-40B4-BE49-F238E27FC236}">
                <a16:creationId xmlns:a16="http://schemas.microsoft.com/office/drawing/2014/main" id="{2EC9445E-DB08-8CB5-716F-A55408EAC523}"/>
              </a:ext>
            </a:extLst>
          </p:cNvPr>
          <p:cNvSpPr>
            <a:spLocks/>
          </p:cNvSpPr>
          <p:nvPr/>
        </p:nvSpPr>
        <p:spPr bwMode="auto">
          <a:xfrm>
            <a:off x="6659563" y="1328738"/>
            <a:ext cx="1104900" cy="2743200"/>
          </a:xfrm>
          <a:custGeom>
            <a:avLst/>
            <a:gdLst>
              <a:gd name="T0" fmla="*/ 0 w 696"/>
              <a:gd name="T1" fmla="*/ 0 h 1728"/>
              <a:gd name="T2" fmla="*/ 2147483646 w 696"/>
              <a:gd name="T3" fmla="*/ 2147483646 h 1728"/>
              <a:gd name="T4" fmla="*/ 2147483646 w 696"/>
              <a:gd name="T5" fmla="*/ 2147483646 h 1728"/>
              <a:gd name="T6" fmla="*/ 2147483646 w 696"/>
              <a:gd name="T7" fmla="*/ 2147483646 h 1728"/>
              <a:gd name="T8" fmla="*/ 2147483646 w 696"/>
              <a:gd name="T9" fmla="*/ 2147483646 h 1728"/>
              <a:gd name="T10" fmla="*/ 0 w 696"/>
              <a:gd name="T11" fmla="*/ 0 h 1728"/>
              <a:gd name="T12" fmla="*/ 0 60000 65536"/>
              <a:gd name="T13" fmla="*/ 0 60000 65536"/>
              <a:gd name="T14" fmla="*/ 0 60000 65536"/>
              <a:gd name="T15" fmla="*/ 0 60000 65536"/>
              <a:gd name="T16" fmla="*/ 0 60000 65536"/>
              <a:gd name="T17" fmla="*/ 0 60000 65536"/>
              <a:gd name="T18" fmla="*/ 0 w 696"/>
              <a:gd name="T19" fmla="*/ 0 h 1728"/>
              <a:gd name="T20" fmla="*/ 696 w 696"/>
              <a:gd name="T21" fmla="*/ 1728 h 1728"/>
            </a:gdLst>
            <a:ahLst/>
            <a:cxnLst>
              <a:cxn ang="T12">
                <a:pos x="T0" y="T1"/>
              </a:cxn>
              <a:cxn ang="T13">
                <a:pos x="T2" y="T3"/>
              </a:cxn>
              <a:cxn ang="T14">
                <a:pos x="T4" y="T5"/>
              </a:cxn>
              <a:cxn ang="T15">
                <a:pos x="T6" y="T7"/>
              </a:cxn>
              <a:cxn ang="T16">
                <a:pos x="T8" y="T9"/>
              </a:cxn>
              <a:cxn ang="T17">
                <a:pos x="T10" y="T11"/>
              </a:cxn>
            </a:cxnLst>
            <a:rect l="T18" t="T19" r="T20" b="T21"/>
            <a:pathLst>
              <a:path w="696" h="1728">
                <a:moveTo>
                  <a:pt x="0" y="0"/>
                </a:moveTo>
                <a:lnTo>
                  <a:pt x="696" y="989"/>
                </a:lnTo>
                <a:lnTo>
                  <a:pt x="335" y="989"/>
                </a:lnTo>
                <a:lnTo>
                  <a:pt x="464" y="1728"/>
                </a:lnTo>
                <a:lnTo>
                  <a:pt x="9" y="1728"/>
                </a:lnTo>
                <a:lnTo>
                  <a:pt x="0" y="0"/>
                </a:lnTo>
                <a:close/>
              </a:path>
            </a:pathLst>
          </a:custGeom>
          <a:gradFill rotWithShape="1">
            <a:gsLst>
              <a:gs pos="0">
                <a:srgbClr val="002060"/>
              </a:gs>
              <a:gs pos="100000">
                <a:srgbClr val="FF0000"/>
              </a:gs>
            </a:gsLst>
            <a:lin ang="0" scaled="1"/>
          </a:gradFill>
          <a:ln w="9525">
            <a:solidFill>
              <a:schemeClr val="bg1"/>
            </a:solidFill>
            <a:round/>
            <a:headEnd/>
            <a:tailEnd/>
          </a:ln>
        </p:spPr>
        <p:txBody>
          <a:bodyPr/>
          <a:lstStyle/>
          <a:p>
            <a:endParaRPr lang="en-US"/>
          </a:p>
        </p:txBody>
      </p:sp>
      <p:sp>
        <p:nvSpPr>
          <p:cNvPr id="303134" name="Text Box 45">
            <a:extLst>
              <a:ext uri="{FF2B5EF4-FFF2-40B4-BE49-F238E27FC236}">
                <a16:creationId xmlns:a16="http://schemas.microsoft.com/office/drawing/2014/main" id="{FF50DC89-1423-0E64-559D-D906E58F2423}"/>
              </a:ext>
            </a:extLst>
          </p:cNvPr>
          <p:cNvSpPr txBox="1">
            <a:spLocks noChangeArrowheads="1"/>
          </p:cNvSpPr>
          <p:nvPr/>
        </p:nvSpPr>
        <p:spPr bwMode="auto">
          <a:xfrm>
            <a:off x="4648200" y="2655888"/>
            <a:ext cx="160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r>
              <a:rPr lang="en-US" altLang="en-US" sz="1400">
                <a:solidFill>
                  <a:schemeClr val="bg1"/>
                </a:solidFill>
              </a:rPr>
              <a:t>Filter skin</a:t>
            </a:r>
          </a:p>
        </p:txBody>
      </p:sp>
      <p:sp>
        <p:nvSpPr>
          <p:cNvPr id="303135" name="Text Box 34">
            <a:extLst>
              <a:ext uri="{FF2B5EF4-FFF2-40B4-BE49-F238E27FC236}">
                <a16:creationId xmlns:a16="http://schemas.microsoft.com/office/drawing/2014/main" id="{694B8A6A-7F27-CC63-27A7-E48617E16465}"/>
              </a:ext>
            </a:extLst>
          </p:cNvPr>
          <p:cNvSpPr txBox="1">
            <a:spLocks noChangeArrowheads="1"/>
          </p:cNvSpPr>
          <p:nvPr/>
        </p:nvSpPr>
        <p:spPr bwMode="auto">
          <a:xfrm>
            <a:off x="169863" y="4175125"/>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Bef>
                <a:spcPct val="50000"/>
              </a:spcBef>
            </a:pPr>
            <a:r>
              <a:rPr lang="en-US" altLang="en-US"/>
              <a:t>weir absent</a:t>
            </a:r>
          </a:p>
        </p:txBody>
      </p:sp>
      <p:cxnSp>
        <p:nvCxnSpPr>
          <p:cNvPr id="38" name="Straight Arrow Connector 37">
            <a:extLst>
              <a:ext uri="{FF2B5EF4-FFF2-40B4-BE49-F238E27FC236}">
                <a16:creationId xmlns:a16="http://schemas.microsoft.com/office/drawing/2014/main" id="{CECED657-FF7F-EB37-7C07-A97021B6551B}"/>
              </a:ext>
            </a:extLst>
          </p:cNvPr>
          <p:cNvCxnSpPr/>
          <p:nvPr/>
        </p:nvCxnSpPr>
        <p:spPr>
          <a:xfrm>
            <a:off x="2286000" y="4224338"/>
            <a:ext cx="173037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8699E60-2104-142E-95CA-EA7B72ACDF81}"/>
              </a:ext>
            </a:extLst>
          </p:cNvPr>
          <p:cNvCxnSpPr/>
          <p:nvPr/>
        </p:nvCxnSpPr>
        <p:spPr>
          <a:xfrm>
            <a:off x="6651625" y="4278313"/>
            <a:ext cx="173037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3138" name="Text Box 2">
            <a:extLst>
              <a:ext uri="{FF2B5EF4-FFF2-40B4-BE49-F238E27FC236}">
                <a16:creationId xmlns:a16="http://schemas.microsoft.com/office/drawing/2014/main" id="{BCBFB3DA-5051-4319-32CE-9163521B345E}"/>
              </a:ext>
            </a:extLst>
          </p:cNvPr>
          <p:cNvSpPr txBox="1">
            <a:spLocks noChangeArrowheads="1"/>
          </p:cNvSpPr>
          <p:nvPr/>
        </p:nvSpPr>
        <p:spPr bwMode="auto">
          <a:xfrm>
            <a:off x="163513" y="4811713"/>
            <a:ext cx="8839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50000"/>
              </a:spcBef>
              <a:buClrTx/>
              <a:buSzTx/>
              <a:buFontTx/>
              <a:buNone/>
            </a:pPr>
            <a:r>
              <a:rPr lang="en-US" altLang="en-US" sz="1600" u="sng"/>
              <a:t>Effluent weir prevents air binding</a:t>
            </a:r>
            <a:r>
              <a:rPr lang="en-US" altLang="en-US" sz="1600"/>
              <a:t> caused by a drop in hydrostatic pressures low enough to cause a partial vacuum in the filter media below the schmutzdecke .  This can seriously impact water quality because algal activity causes the supernatant water to become supersaturated with oxygen, which would be released as tiny bubbles in the partial vacuum below the schmutzdecke – the condition known as “air binding”.  If air binding occurs in a part of the filter, the remaining filter can become overloaded.  If air binding is more widespread, the hydrostatic head above the filter can greatly increase, causing a rupture in the schmutzdecke and breakthrough of pathogens.</a:t>
            </a:r>
          </a:p>
        </p:txBody>
      </p:sp>
      <p:cxnSp>
        <p:nvCxnSpPr>
          <p:cNvPr id="39" name="Straight Arrow Connector 38">
            <a:extLst>
              <a:ext uri="{FF2B5EF4-FFF2-40B4-BE49-F238E27FC236}">
                <a16:creationId xmlns:a16="http://schemas.microsoft.com/office/drawing/2014/main" id="{AB7598D1-BC78-2941-C233-6312CC1DE7E0}"/>
              </a:ext>
            </a:extLst>
          </p:cNvPr>
          <p:cNvCxnSpPr>
            <a:endCxn id="32" idx="2"/>
          </p:cNvCxnSpPr>
          <p:nvPr/>
        </p:nvCxnSpPr>
        <p:spPr>
          <a:xfrm>
            <a:off x="2306638" y="2860675"/>
            <a:ext cx="219075" cy="6350"/>
          </a:xfrm>
          <a:prstGeom prst="straightConnector1">
            <a:avLst/>
          </a:prstGeom>
          <a:ln w="19050">
            <a:solidFill>
              <a:schemeClr val="accent3">
                <a:lumMod val="60000"/>
                <a:lumOff val="40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D0D58588-58D8-7D7B-5B53-5AC3FE485C0E}"/>
              </a:ext>
            </a:extLst>
          </p:cNvPr>
          <p:cNvCxnSpPr>
            <a:endCxn id="303133" idx="2"/>
          </p:cNvCxnSpPr>
          <p:nvPr/>
        </p:nvCxnSpPr>
        <p:spPr>
          <a:xfrm flipV="1">
            <a:off x="6627813" y="2898775"/>
            <a:ext cx="563562" cy="7938"/>
          </a:xfrm>
          <a:prstGeom prst="straightConnector1">
            <a:avLst/>
          </a:prstGeom>
          <a:ln w="19050">
            <a:solidFill>
              <a:schemeClr val="accent3">
                <a:lumMod val="60000"/>
                <a:lumOff val="40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2E6DC4-DE06-BCB7-B896-ECF1087E30BB}"/>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Effluent Weir</a:t>
            </a:r>
          </a:p>
        </p:txBody>
      </p:sp>
      <p:sp>
        <p:nvSpPr>
          <p:cNvPr id="305155" name="Text Box 2">
            <a:extLst>
              <a:ext uri="{FF2B5EF4-FFF2-40B4-BE49-F238E27FC236}">
                <a16:creationId xmlns:a16="http://schemas.microsoft.com/office/drawing/2014/main" id="{E396BB64-C347-CD06-A419-5A07AF3459F9}"/>
              </a:ext>
            </a:extLst>
          </p:cNvPr>
          <p:cNvSpPr txBox="1">
            <a:spLocks noChangeArrowheads="1"/>
          </p:cNvSpPr>
          <p:nvPr/>
        </p:nvSpPr>
        <p:spPr bwMode="auto">
          <a:xfrm>
            <a:off x="431800" y="760413"/>
            <a:ext cx="37623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sz="2400"/>
              <a:t>Effluent piping can be configured to simulate weir in order to prevent unplanned bed dewatering and  air binding</a:t>
            </a:r>
          </a:p>
        </p:txBody>
      </p:sp>
      <p:pic>
        <p:nvPicPr>
          <p:cNvPr id="305156" name="Picture 4" descr="P6030029">
            <a:extLst>
              <a:ext uri="{FF2B5EF4-FFF2-40B4-BE49-F238E27FC236}">
                <a16:creationId xmlns:a16="http://schemas.microsoft.com/office/drawing/2014/main" id="{F9CCD61D-B7A4-3E5B-12A9-B297C69545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2625" y="779463"/>
            <a:ext cx="4289425" cy="57197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05157" name="Picture 2">
            <a:extLst>
              <a:ext uri="{FF2B5EF4-FFF2-40B4-BE49-F238E27FC236}">
                <a16:creationId xmlns:a16="http://schemas.microsoft.com/office/drawing/2014/main" id="{25DBD581-E8C9-DDAE-DB96-689A3D08E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050" y="2774950"/>
            <a:ext cx="3117850" cy="36671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6" name="Freeform 15">
            <a:extLst>
              <a:ext uri="{FF2B5EF4-FFF2-40B4-BE49-F238E27FC236}">
                <a16:creationId xmlns:a16="http://schemas.microsoft.com/office/drawing/2014/main" id="{22A93F96-668C-0E43-7DE2-FD192EEF74DF}"/>
              </a:ext>
            </a:extLst>
          </p:cNvPr>
          <p:cNvSpPr/>
          <p:nvPr/>
        </p:nvSpPr>
        <p:spPr>
          <a:xfrm>
            <a:off x="5611813" y="2254250"/>
            <a:ext cx="2617787" cy="2806700"/>
          </a:xfrm>
          <a:custGeom>
            <a:avLst/>
            <a:gdLst>
              <a:gd name="connsiteX0" fmla="*/ 2554013 w 2554013"/>
              <a:gd name="connsiteY0" fmla="*/ 2727435 h 2727435"/>
              <a:gd name="connsiteX1" fmla="*/ 614855 w 2554013"/>
              <a:gd name="connsiteY1" fmla="*/ 2711669 h 2727435"/>
              <a:gd name="connsiteX2" fmla="*/ 536027 w 2554013"/>
              <a:gd name="connsiteY2" fmla="*/ 0 h 2727435"/>
              <a:gd name="connsiteX3" fmla="*/ 0 w 2554013"/>
              <a:gd name="connsiteY3" fmla="*/ 0 h 2727435"/>
            </a:gdLst>
            <a:ahLst/>
            <a:cxnLst>
              <a:cxn ang="0">
                <a:pos x="connsiteX0" y="connsiteY0"/>
              </a:cxn>
              <a:cxn ang="0">
                <a:pos x="connsiteX1" y="connsiteY1"/>
              </a:cxn>
              <a:cxn ang="0">
                <a:pos x="connsiteX2" y="connsiteY2"/>
              </a:cxn>
              <a:cxn ang="0">
                <a:pos x="connsiteX3" y="connsiteY3"/>
              </a:cxn>
            </a:cxnLst>
            <a:rect l="l" t="t" r="r" b="b"/>
            <a:pathLst>
              <a:path w="2554013" h="2727435">
                <a:moveTo>
                  <a:pt x="2554013" y="2727435"/>
                </a:moveTo>
                <a:lnTo>
                  <a:pt x="614855" y="2711669"/>
                </a:lnTo>
                <a:lnTo>
                  <a:pt x="536027" y="0"/>
                </a:lnTo>
                <a:lnTo>
                  <a:pt x="0" y="0"/>
                </a:lnTo>
              </a:path>
            </a:pathLst>
          </a:cu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8" name="Freeform 17">
            <a:extLst>
              <a:ext uri="{FF2B5EF4-FFF2-40B4-BE49-F238E27FC236}">
                <a16:creationId xmlns:a16="http://schemas.microsoft.com/office/drawing/2014/main" id="{60CE4AA1-7986-F111-17C9-0F1710F5585E}"/>
              </a:ext>
            </a:extLst>
          </p:cNvPr>
          <p:cNvSpPr/>
          <p:nvPr/>
        </p:nvSpPr>
        <p:spPr>
          <a:xfrm>
            <a:off x="866775" y="3484563"/>
            <a:ext cx="820738" cy="2584450"/>
          </a:xfrm>
          <a:custGeom>
            <a:avLst/>
            <a:gdLst>
              <a:gd name="connsiteX0" fmla="*/ 819807 w 819807"/>
              <a:gd name="connsiteY0" fmla="*/ 2554014 h 2554014"/>
              <a:gd name="connsiteX1" fmla="*/ 551794 w 819807"/>
              <a:gd name="connsiteY1" fmla="*/ 2554014 h 2554014"/>
              <a:gd name="connsiteX2" fmla="*/ 536028 w 819807"/>
              <a:gd name="connsiteY2" fmla="*/ 15766 h 2554014"/>
              <a:gd name="connsiteX3" fmla="*/ 0 w 819807"/>
              <a:gd name="connsiteY3" fmla="*/ 0 h 2554014"/>
            </a:gdLst>
            <a:ahLst/>
            <a:cxnLst>
              <a:cxn ang="0">
                <a:pos x="connsiteX0" y="connsiteY0"/>
              </a:cxn>
              <a:cxn ang="0">
                <a:pos x="connsiteX1" y="connsiteY1"/>
              </a:cxn>
              <a:cxn ang="0">
                <a:pos x="connsiteX2" y="connsiteY2"/>
              </a:cxn>
              <a:cxn ang="0">
                <a:pos x="connsiteX3" y="connsiteY3"/>
              </a:cxn>
            </a:cxnLst>
            <a:rect l="l" t="t" r="r" b="b"/>
            <a:pathLst>
              <a:path w="819807" h="2554014">
                <a:moveTo>
                  <a:pt x="819807" y="2554014"/>
                </a:moveTo>
                <a:lnTo>
                  <a:pt x="551794" y="2554014"/>
                </a:lnTo>
                <a:cubicBezTo>
                  <a:pt x="546539" y="1707931"/>
                  <a:pt x="541283" y="861849"/>
                  <a:pt x="536028" y="15766"/>
                </a:cubicBezTo>
                <a:lnTo>
                  <a:pt x="0" y="0"/>
                </a:lnTo>
              </a:path>
            </a:pathLst>
          </a:cu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05160" name="Rectangle 18">
            <a:extLst>
              <a:ext uri="{FF2B5EF4-FFF2-40B4-BE49-F238E27FC236}">
                <a16:creationId xmlns:a16="http://schemas.microsoft.com/office/drawing/2014/main" id="{E5387C97-7F6D-6218-D020-BDEFFB5CE5A6}"/>
              </a:ext>
            </a:extLst>
          </p:cNvPr>
          <p:cNvSpPr>
            <a:spLocks noChangeArrowheads="1"/>
          </p:cNvSpPr>
          <p:nvPr/>
        </p:nvSpPr>
        <p:spPr bwMode="auto">
          <a:xfrm>
            <a:off x="582613" y="6416675"/>
            <a:ext cx="37369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BioSand Filter (Dr. David Manz) </a:t>
            </a:r>
          </a:p>
          <a:p>
            <a:pPr eaLnBrk="1" hangingPunct="1"/>
            <a:endParaRPr lang="en-US" altLang="en-US"/>
          </a:p>
          <a:p>
            <a:pPr eaLnBrk="1" hangingPunct="1"/>
            <a:endParaRPr lang="en-US" altLang="en-US"/>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61E78C-7C4E-E3AC-A161-A7C6246B3026}"/>
              </a:ext>
            </a:extLst>
          </p:cNvPr>
          <p:cNvSpPr txBox="1"/>
          <p:nvPr/>
        </p:nvSpPr>
        <p:spPr>
          <a:xfrm>
            <a:off x="381000" y="228600"/>
            <a:ext cx="876300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Effluent Weir</a:t>
            </a:r>
          </a:p>
        </p:txBody>
      </p:sp>
      <p:sp>
        <p:nvSpPr>
          <p:cNvPr id="307203" name="Text Box 2">
            <a:extLst>
              <a:ext uri="{FF2B5EF4-FFF2-40B4-BE49-F238E27FC236}">
                <a16:creationId xmlns:a16="http://schemas.microsoft.com/office/drawing/2014/main" id="{5AB2889A-6082-9B97-64E3-E574E004D537}"/>
              </a:ext>
            </a:extLst>
          </p:cNvPr>
          <p:cNvSpPr txBox="1">
            <a:spLocks noChangeArrowheads="1"/>
          </p:cNvSpPr>
          <p:nvPr/>
        </p:nvSpPr>
        <p:spPr bwMode="auto">
          <a:xfrm>
            <a:off x="407988" y="982663"/>
            <a:ext cx="29527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sz="2400"/>
              <a:t>Telescoping valve with a V-notch weir serves the same function as an effluent weir.</a:t>
            </a:r>
          </a:p>
        </p:txBody>
      </p:sp>
      <p:sp>
        <p:nvSpPr>
          <p:cNvPr id="307204" name="Rectangle 18">
            <a:extLst>
              <a:ext uri="{FF2B5EF4-FFF2-40B4-BE49-F238E27FC236}">
                <a16:creationId xmlns:a16="http://schemas.microsoft.com/office/drawing/2014/main" id="{8459170A-3017-6A87-4B1B-990B30E9F5D5}"/>
              </a:ext>
            </a:extLst>
          </p:cNvPr>
          <p:cNvSpPr>
            <a:spLocks noChangeArrowheads="1"/>
          </p:cNvSpPr>
          <p:nvPr/>
        </p:nvSpPr>
        <p:spPr bwMode="auto">
          <a:xfrm>
            <a:off x="6130925" y="6488113"/>
            <a:ext cx="3013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Latanick Equipment, Inc.</a:t>
            </a:r>
          </a:p>
        </p:txBody>
      </p:sp>
      <p:pic>
        <p:nvPicPr>
          <p:cNvPr id="307205" name="Picture 11">
            <a:extLst>
              <a:ext uri="{FF2B5EF4-FFF2-40B4-BE49-F238E27FC236}">
                <a16:creationId xmlns:a16="http://schemas.microsoft.com/office/drawing/2014/main" id="{18A82030-7D7E-58DB-0932-35BF82EEA0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2188" y="220663"/>
            <a:ext cx="2719387" cy="622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06" name="Picture 12">
            <a:extLst>
              <a:ext uri="{FF2B5EF4-FFF2-40B4-BE49-F238E27FC236}">
                <a16:creationId xmlns:a16="http://schemas.microsoft.com/office/drawing/2014/main" id="{4152B508-8A3D-1AFC-8D6F-029C4D36F6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838" y="2971800"/>
            <a:ext cx="2084387"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an 21">
            <a:extLst>
              <a:ext uri="{FF2B5EF4-FFF2-40B4-BE49-F238E27FC236}">
                <a16:creationId xmlns:a16="http://schemas.microsoft.com/office/drawing/2014/main" id="{07B65AC1-57BB-F4C8-5B21-FCE03F6C2984}"/>
              </a:ext>
            </a:extLst>
          </p:cNvPr>
          <p:cNvSpPr/>
          <p:nvPr/>
        </p:nvSpPr>
        <p:spPr>
          <a:xfrm>
            <a:off x="4792663" y="3868738"/>
            <a:ext cx="688975" cy="2162175"/>
          </a:xfrm>
          <a:prstGeom prst="can">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8" name="Can 47">
            <a:extLst>
              <a:ext uri="{FF2B5EF4-FFF2-40B4-BE49-F238E27FC236}">
                <a16:creationId xmlns:a16="http://schemas.microsoft.com/office/drawing/2014/main" id="{AC6531ED-3898-A720-F6B3-EBFEC12B4697}"/>
              </a:ext>
            </a:extLst>
          </p:cNvPr>
          <p:cNvSpPr/>
          <p:nvPr/>
        </p:nvSpPr>
        <p:spPr>
          <a:xfrm>
            <a:off x="4714875" y="4029075"/>
            <a:ext cx="854075" cy="279400"/>
          </a:xfrm>
          <a:prstGeom prst="can">
            <a:avLst>
              <a:gd name="adj" fmla="val 50000"/>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781BAB87-86F9-5A50-F2C6-072F06A09EDD}"/>
              </a:ext>
            </a:extLst>
          </p:cNvPr>
          <p:cNvSpPr/>
          <p:nvPr/>
        </p:nvSpPr>
        <p:spPr>
          <a:xfrm>
            <a:off x="4721225" y="1479550"/>
            <a:ext cx="819150" cy="488950"/>
          </a:xfrm>
          <a:prstGeom prst="rect">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Can 27">
            <a:extLst>
              <a:ext uri="{FF2B5EF4-FFF2-40B4-BE49-F238E27FC236}">
                <a16:creationId xmlns:a16="http://schemas.microsoft.com/office/drawing/2014/main" id="{83809EE7-1514-FC2C-37B0-8877EFC25570}"/>
              </a:ext>
            </a:extLst>
          </p:cNvPr>
          <p:cNvSpPr/>
          <p:nvPr/>
        </p:nvSpPr>
        <p:spPr>
          <a:xfrm>
            <a:off x="5078413" y="1220788"/>
            <a:ext cx="117475" cy="344487"/>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Can 23">
            <a:extLst>
              <a:ext uri="{FF2B5EF4-FFF2-40B4-BE49-F238E27FC236}">
                <a16:creationId xmlns:a16="http://schemas.microsoft.com/office/drawing/2014/main" id="{48F899FD-1ACA-2664-DA85-C9C9C12641C6}"/>
              </a:ext>
            </a:extLst>
          </p:cNvPr>
          <p:cNvSpPr/>
          <p:nvPr/>
        </p:nvSpPr>
        <p:spPr>
          <a:xfrm>
            <a:off x="4754563" y="2039938"/>
            <a:ext cx="760412" cy="2078037"/>
          </a:xfrm>
          <a:prstGeom prst="can">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Can 22">
            <a:extLst>
              <a:ext uri="{FF2B5EF4-FFF2-40B4-BE49-F238E27FC236}">
                <a16:creationId xmlns:a16="http://schemas.microsoft.com/office/drawing/2014/main" id="{CC4374F1-C411-FD82-B154-34AC5652DD19}"/>
              </a:ext>
            </a:extLst>
          </p:cNvPr>
          <p:cNvSpPr/>
          <p:nvPr/>
        </p:nvSpPr>
        <p:spPr>
          <a:xfrm>
            <a:off x="4792663" y="2990850"/>
            <a:ext cx="688975" cy="1112838"/>
          </a:xfrm>
          <a:prstGeom prst="can">
            <a:avLst/>
          </a:prstGeom>
          <a:solidFill>
            <a:schemeClr val="accent5">
              <a:lumMod val="60000"/>
              <a:lumOff val="40000"/>
            </a:schemeClr>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Can 28">
            <a:extLst>
              <a:ext uri="{FF2B5EF4-FFF2-40B4-BE49-F238E27FC236}">
                <a16:creationId xmlns:a16="http://schemas.microsoft.com/office/drawing/2014/main" id="{5C6C02AB-5C8C-2A8B-B025-2A1EFC1FFCEE}"/>
              </a:ext>
            </a:extLst>
          </p:cNvPr>
          <p:cNvSpPr/>
          <p:nvPr/>
        </p:nvSpPr>
        <p:spPr>
          <a:xfrm>
            <a:off x="4752975" y="1779588"/>
            <a:ext cx="760413" cy="449262"/>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Isosceles Triangle 29">
            <a:extLst>
              <a:ext uri="{FF2B5EF4-FFF2-40B4-BE49-F238E27FC236}">
                <a16:creationId xmlns:a16="http://schemas.microsoft.com/office/drawing/2014/main" id="{36510DF1-2712-AFE4-019F-B943FECD6737}"/>
              </a:ext>
            </a:extLst>
          </p:cNvPr>
          <p:cNvSpPr/>
          <p:nvPr/>
        </p:nvSpPr>
        <p:spPr>
          <a:xfrm flipV="1">
            <a:off x="4826000" y="1873250"/>
            <a:ext cx="608013" cy="285750"/>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Isosceles Triangle 33">
            <a:extLst>
              <a:ext uri="{FF2B5EF4-FFF2-40B4-BE49-F238E27FC236}">
                <a16:creationId xmlns:a16="http://schemas.microsoft.com/office/drawing/2014/main" id="{18033FF2-4317-603E-3686-9E27010AA6F8}"/>
              </a:ext>
            </a:extLst>
          </p:cNvPr>
          <p:cNvSpPr/>
          <p:nvPr/>
        </p:nvSpPr>
        <p:spPr>
          <a:xfrm flipV="1">
            <a:off x="4911725" y="1944688"/>
            <a:ext cx="439738" cy="214312"/>
          </a:xfrm>
          <a:prstGeom prst="triangle">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5" name="Rectangle 34">
            <a:extLst>
              <a:ext uri="{FF2B5EF4-FFF2-40B4-BE49-F238E27FC236}">
                <a16:creationId xmlns:a16="http://schemas.microsoft.com/office/drawing/2014/main" id="{ADF615DC-11C3-848B-B4E0-A4B62366E4E0}"/>
              </a:ext>
            </a:extLst>
          </p:cNvPr>
          <p:cNvSpPr/>
          <p:nvPr/>
        </p:nvSpPr>
        <p:spPr>
          <a:xfrm>
            <a:off x="4864100" y="1825625"/>
            <a:ext cx="546100" cy="603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Up-Down Arrow 36">
            <a:extLst>
              <a:ext uri="{FF2B5EF4-FFF2-40B4-BE49-F238E27FC236}">
                <a16:creationId xmlns:a16="http://schemas.microsoft.com/office/drawing/2014/main" id="{039D2225-973B-E394-953C-F6CA085C80A1}"/>
              </a:ext>
            </a:extLst>
          </p:cNvPr>
          <p:cNvSpPr/>
          <p:nvPr/>
        </p:nvSpPr>
        <p:spPr>
          <a:xfrm>
            <a:off x="5603875" y="2995613"/>
            <a:ext cx="285750" cy="1116012"/>
          </a:xfrm>
          <a:prstGeom prst="upDown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Up Arrow 37">
            <a:extLst>
              <a:ext uri="{FF2B5EF4-FFF2-40B4-BE49-F238E27FC236}">
                <a16:creationId xmlns:a16="http://schemas.microsoft.com/office/drawing/2014/main" id="{457B60E5-E0C8-D18C-5DDF-F55B7C273852}"/>
              </a:ext>
            </a:extLst>
          </p:cNvPr>
          <p:cNvSpPr/>
          <p:nvPr/>
        </p:nvSpPr>
        <p:spPr>
          <a:xfrm>
            <a:off x="5016500" y="5591175"/>
            <a:ext cx="190500" cy="442913"/>
          </a:xfrm>
          <a:prstGeom prst="upArrow">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U-Turn Arrow 38">
            <a:extLst>
              <a:ext uri="{FF2B5EF4-FFF2-40B4-BE49-F238E27FC236}">
                <a16:creationId xmlns:a16="http://schemas.microsoft.com/office/drawing/2014/main" id="{7CF41DE3-C4F1-33BE-3B9C-0AE2DBC6BE97}"/>
              </a:ext>
            </a:extLst>
          </p:cNvPr>
          <p:cNvSpPr/>
          <p:nvPr/>
        </p:nvSpPr>
        <p:spPr>
          <a:xfrm>
            <a:off x="4899025" y="1957388"/>
            <a:ext cx="569913" cy="628650"/>
          </a:xfrm>
          <a:prstGeom prst="uturnArrow">
            <a:avLst>
              <a:gd name="adj1" fmla="val 16667"/>
              <a:gd name="adj2" fmla="val 25000"/>
              <a:gd name="adj3" fmla="val 31249"/>
              <a:gd name="adj4" fmla="val 43750"/>
              <a:gd name="adj5" fmla="val 76887"/>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42" name="Straight Connector 41">
            <a:extLst>
              <a:ext uri="{FF2B5EF4-FFF2-40B4-BE49-F238E27FC236}">
                <a16:creationId xmlns:a16="http://schemas.microsoft.com/office/drawing/2014/main" id="{F32FBD60-AB46-E1D3-6897-4A6B99769803}"/>
              </a:ext>
            </a:extLst>
          </p:cNvPr>
          <p:cNvCxnSpPr>
            <a:stCxn id="34" idx="0"/>
            <a:endCxn id="30" idx="2"/>
          </p:cNvCxnSpPr>
          <p:nvPr/>
        </p:nvCxnSpPr>
        <p:spPr>
          <a:xfrm rot="5400000" flipH="1">
            <a:off x="4835525" y="1863725"/>
            <a:ext cx="285750" cy="3048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07221" name="Picture 14">
            <a:extLst>
              <a:ext uri="{FF2B5EF4-FFF2-40B4-BE49-F238E27FC236}">
                <a16:creationId xmlns:a16="http://schemas.microsoft.com/office/drawing/2014/main" id="{D64B914C-12AD-BCF8-59FD-B81EEEDDCB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8700" y="1982788"/>
            <a:ext cx="18732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45">
            <a:extLst>
              <a:ext uri="{FF2B5EF4-FFF2-40B4-BE49-F238E27FC236}">
                <a16:creationId xmlns:a16="http://schemas.microsoft.com/office/drawing/2014/main" id="{6EFB153E-5F52-A73D-41FF-40570A956C2F}"/>
              </a:ext>
            </a:extLst>
          </p:cNvPr>
          <p:cNvSpPr/>
          <p:nvPr/>
        </p:nvSpPr>
        <p:spPr>
          <a:xfrm>
            <a:off x="5067300" y="6034088"/>
            <a:ext cx="88900" cy="452437"/>
          </a:xfrm>
          <a:prstGeom prst="rect">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307223" name="Group 71">
            <a:extLst>
              <a:ext uri="{FF2B5EF4-FFF2-40B4-BE49-F238E27FC236}">
                <a16:creationId xmlns:a16="http://schemas.microsoft.com/office/drawing/2014/main" id="{8D8F8A14-09CF-BBA4-458C-21A90CEC2F28}"/>
              </a:ext>
            </a:extLst>
          </p:cNvPr>
          <p:cNvGrpSpPr>
            <a:grpSpLocks/>
          </p:cNvGrpSpPr>
          <p:nvPr/>
        </p:nvGrpSpPr>
        <p:grpSpPr bwMode="auto">
          <a:xfrm>
            <a:off x="3292475" y="1227138"/>
            <a:ext cx="1174750" cy="5256212"/>
            <a:chOff x="3312017" y="1359709"/>
            <a:chExt cx="1173506" cy="5256348"/>
          </a:xfrm>
        </p:grpSpPr>
        <p:grpSp>
          <p:nvGrpSpPr>
            <p:cNvPr id="307224" name="Group 70">
              <a:extLst>
                <a:ext uri="{FF2B5EF4-FFF2-40B4-BE49-F238E27FC236}">
                  <a16:creationId xmlns:a16="http://schemas.microsoft.com/office/drawing/2014/main" id="{D0CC11EE-4DB5-BA2E-19DF-5CD27CBE20DF}"/>
                </a:ext>
              </a:extLst>
            </p:cNvPr>
            <p:cNvGrpSpPr>
              <a:grpSpLocks/>
            </p:cNvGrpSpPr>
            <p:nvPr/>
          </p:nvGrpSpPr>
          <p:grpSpPr bwMode="auto">
            <a:xfrm>
              <a:off x="3312017" y="1359709"/>
              <a:ext cx="1173506" cy="5256348"/>
              <a:chOff x="3312017" y="1359709"/>
              <a:chExt cx="1173506" cy="5256348"/>
            </a:xfrm>
          </p:grpSpPr>
          <p:sp>
            <p:nvSpPr>
              <p:cNvPr id="52" name="Can 51">
                <a:extLst>
                  <a:ext uri="{FF2B5EF4-FFF2-40B4-BE49-F238E27FC236}">
                    <a16:creationId xmlns:a16="http://schemas.microsoft.com/office/drawing/2014/main" id="{969FD593-5A9B-894D-10F8-BE4910A975CE}"/>
                  </a:ext>
                </a:extLst>
              </p:cNvPr>
              <p:cNvSpPr/>
              <p:nvPr/>
            </p:nvSpPr>
            <p:spPr>
              <a:xfrm>
                <a:off x="3389723" y="4007728"/>
                <a:ext cx="688245" cy="2162231"/>
              </a:xfrm>
              <a:prstGeom prst="can">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3" name="Can 52">
                <a:extLst>
                  <a:ext uri="{FF2B5EF4-FFF2-40B4-BE49-F238E27FC236}">
                    <a16:creationId xmlns:a16="http://schemas.microsoft.com/office/drawing/2014/main" id="{F8D3BEF0-6AB9-A2E4-7767-ED09AC5BB851}"/>
                  </a:ext>
                </a:extLst>
              </p:cNvPr>
              <p:cNvSpPr/>
              <p:nvPr/>
            </p:nvSpPr>
            <p:spPr>
              <a:xfrm>
                <a:off x="3312017" y="4168069"/>
                <a:ext cx="853171" cy="279407"/>
              </a:xfrm>
              <a:prstGeom prst="can">
                <a:avLst>
                  <a:gd name="adj" fmla="val 50000"/>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4" name="Rectangle 53">
                <a:extLst>
                  <a:ext uri="{FF2B5EF4-FFF2-40B4-BE49-F238E27FC236}">
                    <a16:creationId xmlns:a16="http://schemas.microsoft.com/office/drawing/2014/main" id="{13A371B1-197E-D790-DDFF-900A42E8E6B8}"/>
                  </a:ext>
                </a:extLst>
              </p:cNvPr>
              <p:cNvSpPr/>
              <p:nvPr/>
            </p:nvSpPr>
            <p:spPr>
              <a:xfrm>
                <a:off x="3318360" y="1618478"/>
                <a:ext cx="819869" cy="488963"/>
              </a:xfrm>
              <a:prstGeom prst="rect">
                <a:avLst/>
              </a:prstGeom>
              <a:noFill/>
              <a:ln w="412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5" name="Can 54">
                <a:extLst>
                  <a:ext uri="{FF2B5EF4-FFF2-40B4-BE49-F238E27FC236}">
                    <a16:creationId xmlns:a16="http://schemas.microsoft.com/office/drawing/2014/main" id="{F46FA4C1-48E1-6EB7-08C6-570A8717AC05}"/>
                  </a:ext>
                </a:extLst>
              </p:cNvPr>
              <p:cNvSpPr/>
              <p:nvPr/>
            </p:nvSpPr>
            <p:spPr>
              <a:xfrm>
                <a:off x="3675170" y="1359709"/>
                <a:ext cx="117351" cy="344496"/>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Can 55">
                <a:extLst>
                  <a:ext uri="{FF2B5EF4-FFF2-40B4-BE49-F238E27FC236}">
                    <a16:creationId xmlns:a16="http://schemas.microsoft.com/office/drawing/2014/main" id="{2EF4CC35-7FF1-D5D2-2859-C5B5F7F58E51}"/>
                  </a:ext>
                </a:extLst>
              </p:cNvPr>
              <p:cNvSpPr/>
              <p:nvPr/>
            </p:nvSpPr>
            <p:spPr>
              <a:xfrm>
                <a:off x="3351663" y="2178880"/>
                <a:ext cx="759607" cy="2078091"/>
              </a:xfrm>
              <a:prstGeom prst="can">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Can 56">
                <a:extLst>
                  <a:ext uri="{FF2B5EF4-FFF2-40B4-BE49-F238E27FC236}">
                    <a16:creationId xmlns:a16="http://schemas.microsoft.com/office/drawing/2014/main" id="{F706C310-52FE-D496-7B81-D7DB2A4CBD5E}"/>
                  </a:ext>
                </a:extLst>
              </p:cNvPr>
              <p:cNvSpPr/>
              <p:nvPr/>
            </p:nvSpPr>
            <p:spPr>
              <a:xfrm>
                <a:off x="3389723" y="3129817"/>
                <a:ext cx="688245" cy="1112867"/>
              </a:xfrm>
              <a:prstGeom prst="can">
                <a:avLst/>
              </a:prstGeom>
              <a:solidFill>
                <a:schemeClr val="accent5">
                  <a:lumMod val="60000"/>
                  <a:lumOff val="40000"/>
                </a:schemeClr>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Can 57">
                <a:extLst>
                  <a:ext uri="{FF2B5EF4-FFF2-40B4-BE49-F238E27FC236}">
                    <a16:creationId xmlns:a16="http://schemas.microsoft.com/office/drawing/2014/main" id="{08D34F42-287B-25DF-5749-48BB68023112}"/>
                  </a:ext>
                </a:extLst>
              </p:cNvPr>
              <p:cNvSpPr/>
              <p:nvPr/>
            </p:nvSpPr>
            <p:spPr>
              <a:xfrm>
                <a:off x="3350077" y="1918523"/>
                <a:ext cx="759608" cy="449274"/>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9" name="Isosceles Triangle 58">
                <a:extLst>
                  <a:ext uri="{FF2B5EF4-FFF2-40B4-BE49-F238E27FC236}">
                    <a16:creationId xmlns:a16="http://schemas.microsoft.com/office/drawing/2014/main" id="{0B2F49B8-E3E6-2C2A-BB4C-A529FAD70916}"/>
                  </a:ext>
                </a:extLst>
              </p:cNvPr>
              <p:cNvSpPr/>
              <p:nvPr/>
            </p:nvSpPr>
            <p:spPr>
              <a:xfrm flipV="1">
                <a:off x="3423024" y="2012188"/>
                <a:ext cx="607369" cy="285757"/>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0" name="Isosceles Triangle 59">
                <a:extLst>
                  <a:ext uri="{FF2B5EF4-FFF2-40B4-BE49-F238E27FC236}">
                    <a16:creationId xmlns:a16="http://schemas.microsoft.com/office/drawing/2014/main" id="{55C21479-CB53-C719-4F03-EF9770835362}"/>
                  </a:ext>
                </a:extLst>
              </p:cNvPr>
              <p:cNvSpPr/>
              <p:nvPr/>
            </p:nvSpPr>
            <p:spPr>
              <a:xfrm flipV="1">
                <a:off x="3508659" y="2083628"/>
                <a:ext cx="439272" cy="214318"/>
              </a:xfrm>
              <a:prstGeom prst="triangle">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Rectangle 60">
                <a:extLst>
                  <a:ext uri="{FF2B5EF4-FFF2-40B4-BE49-F238E27FC236}">
                    <a16:creationId xmlns:a16="http://schemas.microsoft.com/office/drawing/2014/main" id="{C185E201-B5F3-36A0-DCD6-D645EDEC25F8}"/>
                  </a:ext>
                </a:extLst>
              </p:cNvPr>
              <p:cNvSpPr/>
              <p:nvPr/>
            </p:nvSpPr>
            <p:spPr>
              <a:xfrm>
                <a:off x="3461084" y="1964562"/>
                <a:ext cx="545522" cy="603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Up-Down Arrow 61">
                <a:extLst>
                  <a:ext uri="{FF2B5EF4-FFF2-40B4-BE49-F238E27FC236}">
                    <a16:creationId xmlns:a16="http://schemas.microsoft.com/office/drawing/2014/main" id="{64441230-AFD2-79DC-4B15-D13F6BB00D3E}"/>
                  </a:ext>
                </a:extLst>
              </p:cNvPr>
              <p:cNvSpPr/>
              <p:nvPr/>
            </p:nvSpPr>
            <p:spPr>
              <a:xfrm>
                <a:off x="4200076" y="3134580"/>
                <a:ext cx="285447" cy="1116041"/>
              </a:xfrm>
              <a:prstGeom prst="upDown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3" name="Up Arrow 62">
                <a:extLst>
                  <a:ext uri="{FF2B5EF4-FFF2-40B4-BE49-F238E27FC236}">
                    <a16:creationId xmlns:a16="http://schemas.microsoft.com/office/drawing/2014/main" id="{6ED45D1B-8B7D-6079-C40F-A4429EF4890D}"/>
                  </a:ext>
                </a:extLst>
              </p:cNvPr>
              <p:cNvSpPr/>
              <p:nvPr/>
            </p:nvSpPr>
            <p:spPr>
              <a:xfrm flipV="1">
                <a:off x="3614909" y="6173134"/>
                <a:ext cx="190298" cy="442923"/>
              </a:xfrm>
              <a:prstGeom prst="upArrow">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4" name="U-Turn Arrow 63">
                <a:extLst>
                  <a:ext uri="{FF2B5EF4-FFF2-40B4-BE49-F238E27FC236}">
                    <a16:creationId xmlns:a16="http://schemas.microsoft.com/office/drawing/2014/main" id="{A575AEC4-1A4B-AC92-E639-A732E9A42E7E}"/>
                  </a:ext>
                </a:extLst>
              </p:cNvPr>
              <p:cNvSpPr/>
              <p:nvPr/>
            </p:nvSpPr>
            <p:spPr>
              <a:xfrm>
                <a:off x="3495972" y="2096328"/>
                <a:ext cx="570895" cy="628666"/>
              </a:xfrm>
              <a:prstGeom prst="uturnArrow">
                <a:avLst>
                  <a:gd name="adj1" fmla="val 16667"/>
                  <a:gd name="adj2" fmla="val 25000"/>
                  <a:gd name="adj3" fmla="val 31249"/>
                  <a:gd name="adj4" fmla="val 43750"/>
                  <a:gd name="adj5" fmla="val 76887"/>
                </a:avLst>
              </a:prstGeom>
              <a:solidFill>
                <a:schemeClr val="accent5">
                  <a:lumMod val="40000"/>
                  <a:lumOff val="60000"/>
                </a:schemeClr>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65" name="Straight Connector 64">
                <a:extLst>
                  <a:ext uri="{FF2B5EF4-FFF2-40B4-BE49-F238E27FC236}">
                    <a16:creationId xmlns:a16="http://schemas.microsoft.com/office/drawing/2014/main" id="{AD4C7FDF-129D-8734-97A6-1DE71E8D1107}"/>
                  </a:ext>
                </a:extLst>
              </p:cNvPr>
              <p:cNvCxnSpPr>
                <a:stCxn id="60" idx="0"/>
                <a:endCxn id="59" idx="4"/>
              </p:cNvCxnSpPr>
              <p:nvPr/>
            </p:nvCxnSpPr>
            <p:spPr>
              <a:xfrm rot="5400000" flipH="1" flipV="1">
                <a:off x="3736069" y="2003620"/>
                <a:ext cx="285757" cy="30289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292DD823-B2ED-4338-7707-3CC176D394AB}"/>
                  </a:ext>
                </a:extLst>
              </p:cNvPr>
              <p:cNvSpPr/>
              <p:nvPr/>
            </p:nvSpPr>
            <p:spPr>
              <a:xfrm>
                <a:off x="3664069" y="5711159"/>
                <a:ext cx="88806" cy="454037"/>
              </a:xfrm>
              <a:prstGeom prst="rect">
                <a:avLst/>
              </a:prstGeom>
              <a:solidFill>
                <a:schemeClr val="accent5">
                  <a:lumMod val="40000"/>
                  <a:lumOff val="60000"/>
                </a:schemeClr>
              </a:solid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pic>
          <p:nvPicPr>
            <p:cNvPr id="307225" name="Picture 16">
              <a:extLst>
                <a:ext uri="{FF2B5EF4-FFF2-40B4-BE49-F238E27FC236}">
                  <a16:creationId xmlns:a16="http://schemas.microsoft.com/office/drawing/2014/main" id="{248AE055-FD25-563E-9BA0-09B1BF262D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8010" y="2083242"/>
              <a:ext cx="305006" cy="66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D23CCB-63BD-72E1-92E0-8E45FCEAF650}"/>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Effluent Weir</a:t>
            </a:r>
          </a:p>
        </p:txBody>
      </p:sp>
      <p:sp>
        <p:nvSpPr>
          <p:cNvPr id="309251" name="Text Box 2">
            <a:extLst>
              <a:ext uri="{FF2B5EF4-FFF2-40B4-BE49-F238E27FC236}">
                <a16:creationId xmlns:a16="http://schemas.microsoft.com/office/drawing/2014/main" id="{56E5EA1F-A86E-99C5-6959-F06127008CAD}"/>
              </a:ext>
            </a:extLst>
          </p:cNvPr>
          <p:cNvSpPr txBox="1">
            <a:spLocks noChangeArrowheads="1"/>
          </p:cNvSpPr>
          <p:nvPr/>
        </p:nvSpPr>
        <p:spPr bwMode="auto">
          <a:xfrm>
            <a:off x="431800" y="760413"/>
            <a:ext cx="5897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sz="2400"/>
              <a:t>Telescoping Valve – Cannon Beach</a:t>
            </a:r>
          </a:p>
        </p:txBody>
      </p:sp>
      <p:sp>
        <p:nvSpPr>
          <p:cNvPr id="309252" name="Rectangle 18">
            <a:extLst>
              <a:ext uri="{FF2B5EF4-FFF2-40B4-BE49-F238E27FC236}">
                <a16:creationId xmlns:a16="http://schemas.microsoft.com/office/drawing/2014/main" id="{35051FBE-86E1-B7FF-03C2-817955FFC713}"/>
              </a:ext>
            </a:extLst>
          </p:cNvPr>
          <p:cNvSpPr>
            <a:spLocks noChangeArrowheads="1"/>
          </p:cNvSpPr>
          <p:nvPr/>
        </p:nvSpPr>
        <p:spPr bwMode="auto">
          <a:xfrm>
            <a:off x="531813" y="4111625"/>
            <a:ext cx="2443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City of Cannon Beach, Oregon</a:t>
            </a:r>
          </a:p>
        </p:txBody>
      </p:sp>
      <p:pic>
        <p:nvPicPr>
          <p:cNvPr id="309253" name="Picture 8">
            <a:extLst>
              <a:ext uri="{FF2B5EF4-FFF2-40B4-BE49-F238E27FC236}">
                <a16:creationId xmlns:a16="http://schemas.microsoft.com/office/drawing/2014/main" id="{2C7EB4DC-7C9B-1BA4-5C1A-34236ABB1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375" y="1235075"/>
            <a:ext cx="5842000" cy="53006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00FF6F0C-28FE-45E3-B77D-91D8683A868C}"/>
              </a:ext>
            </a:extLst>
          </p:cNvPr>
          <p:cNvSpPr/>
          <p:nvPr/>
        </p:nvSpPr>
        <p:spPr>
          <a:xfrm>
            <a:off x="3122613" y="2173288"/>
            <a:ext cx="428625" cy="4984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693FB4C1-32F9-B139-9551-BB4AE75E26DB}"/>
              </a:ext>
            </a:extLst>
          </p:cNvPr>
          <p:cNvSpPr/>
          <p:nvPr/>
        </p:nvSpPr>
        <p:spPr>
          <a:xfrm>
            <a:off x="3109913" y="1603375"/>
            <a:ext cx="749300" cy="4746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09256" name="Picture 2">
            <a:extLst>
              <a:ext uri="{FF2B5EF4-FFF2-40B4-BE49-F238E27FC236}">
                <a16:creationId xmlns:a16="http://schemas.microsoft.com/office/drawing/2014/main" id="{AC6095EC-8517-5D60-90F8-892CA35315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358900"/>
            <a:ext cx="3743325" cy="24399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1" name="Right Arrow 30">
            <a:extLst>
              <a:ext uri="{FF2B5EF4-FFF2-40B4-BE49-F238E27FC236}">
                <a16:creationId xmlns:a16="http://schemas.microsoft.com/office/drawing/2014/main" id="{2E450073-E916-3C29-D3B6-7EF686CBF718}"/>
              </a:ext>
            </a:extLst>
          </p:cNvPr>
          <p:cNvSpPr/>
          <p:nvPr/>
        </p:nvSpPr>
        <p:spPr>
          <a:xfrm>
            <a:off x="3521075" y="1733550"/>
            <a:ext cx="2647950" cy="231775"/>
          </a:xfrm>
          <a:prstGeom prst="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BB3CAB-335C-AFB1-7978-1C6D4FAE14E5}"/>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Effluent Weir</a:t>
            </a:r>
          </a:p>
        </p:txBody>
      </p:sp>
      <p:sp>
        <p:nvSpPr>
          <p:cNvPr id="311299" name="Text Box 2">
            <a:extLst>
              <a:ext uri="{FF2B5EF4-FFF2-40B4-BE49-F238E27FC236}">
                <a16:creationId xmlns:a16="http://schemas.microsoft.com/office/drawing/2014/main" id="{4621CAC4-4D43-6C24-4C9B-E55A3FF51327}"/>
              </a:ext>
            </a:extLst>
          </p:cNvPr>
          <p:cNvSpPr txBox="1">
            <a:spLocks noChangeArrowheads="1"/>
          </p:cNvSpPr>
          <p:nvPr/>
        </p:nvSpPr>
        <p:spPr bwMode="auto">
          <a:xfrm>
            <a:off x="431800" y="760413"/>
            <a:ext cx="50434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sz="2400"/>
              <a:t>Telescoping Valve – Cannon Beach</a:t>
            </a:r>
          </a:p>
        </p:txBody>
      </p:sp>
      <p:sp>
        <p:nvSpPr>
          <p:cNvPr id="311300" name="Rectangle 18">
            <a:extLst>
              <a:ext uri="{FF2B5EF4-FFF2-40B4-BE49-F238E27FC236}">
                <a16:creationId xmlns:a16="http://schemas.microsoft.com/office/drawing/2014/main" id="{22E5175E-7084-ADEC-FEC9-1C78B918C96E}"/>
              </a:ext>
            </a:extLst>
          </p:cNvPr>
          <p:cNvSpPr>
            <a:spLocks noChangeArrowheads="1"/>
          </p:cNvSpPr>
          <p:nvPr/>
        </p:nvSpPr>
        <p:spPr bwMode="auto">
          <a:xfrm>
            <a:off x="419100" y="4546600"/>
            <a:ext cx="1709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Cannon Beach, Oregon</a:t>
            </a:r>
          </a:p>
          <a:p>
            <a:pPr eaLnBrk="1" hangingPunct="1"/>
            <a:endParaRPr lang="en-US" altLang="en-US"/>
          </a:p>
          <a:p>
            <a:pPr eaLnBrk="1" hangingPunct="1"/>
            <a:endParaRPr lang="en-US" altLang="en-US"/>
          </a:p>
        </p:txBody>
      </p:sp>
      <p:pic>
        <p:nvPicPr>
          <p:cNvPr id="311301" name="Picture 3">
            <a:extLst>
              <a:ext uri="{FF2B5EF4-FFF2-40B4-BE49-F238E27FC236}">
                <a16:creationId xmlns:a16="http://schemas.microsoft.com/office/drawing/2014/main" id="{74EE9D26-9A51-7CBD-538B-F76DE20B39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0925" y="1157288"/>
            <a:ext cx="2590800" cy="3371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11302" name="Picture 4">
            <a:extLst>
              <a:ext uri="{FF2B5EF4-FFF2-40B4-BE49-F238E27FC236}">
                <a16:creationId xmlns:a16="http://schemas.microsoft.com/office/drawing/2014/main" id="{CA84EFAF-0F22-938D-4AA1-D048AAF9A6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2213" y="3375025"/>
            <a:ext cx="2246312"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3" name="Picture 6">
            <a:extLst>
              <a:ext uri="{FF2B5EF4-FFF2-40B4-BE49-F238E27FC236}">
                <a16:creationId xmlns:a16="http://schemas.microsoft.com/office/drawing/2014/main" id="{553F58EB-1A19-F4EB-A67C-74B06DA9CE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9038" y="1460500"/>
            <a:ext cx="855662" cy="21288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11304" name="Picture 7">
            <a:extLst>
              <a:ext uri="{FF2B5EF4-FFF2-40B4-BE49-F238E27FC236}">
                <a16:creationId xmlns:a16="http://schemas.microsoft.com/office/drawing/2014/main" id="{0D914904-6EF6-3345-A981-A5AEE4FAEC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9138" y="571500"/>
            <a:ext cx="1463675" cy="2955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11305" name="Picture 2">
            <a:extLst>
              <a:ext uri="{FF2B5EF4-FFF2-40B4-BE49-F238E27FC236}">
                <a16:creationId xmlns:a16="http://schemas.microsoft.com/office/drawing/2014/main" id="{5BD30E99-D258-3510-D40A-D2BD77257F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5050" y="3589338"/>
            <a:ext cx="4108450" cy="30956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11306" name="Picture 1">
            <a:extLst>
              <a:ext uri="{FF2B5EF4-FFF2-40B4-BE49-F238E27FC236}">
                <a16:creationId xmlns:a16="http://schemas.microsoft.com/office/drawing/2014/main" id="{EEDD1FAA-5141-AC1C-64BA-22CFD1F0F3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2888" y="1323975"/>
            <a:ext cx="270510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U-Turn Arrow 33">
            <a:extLst>
              <a:ext uri="{FF2B5EF4-FFF2-40B4-BE49-F238E27FC236}">
                <a16:creationId xmlns:a16="http://schemas.microsoft.com/office/drawing/2014/main" id="{D65AE21E-0B1E-53A6-BCAF-90FEF4931DA8}"/>
              </a:ext>
            </a:extLst>
          </p:cNvPr>
          <p:cNvSpPr/>
          <p:nvPr/>
        </p:nvSpPr>
        <p:spPr>
          <a:xfrm flipH="1">
            <a:off x="3924300" y="2228850"/>
            <a:ext cx="838200" cy="933450"/>
          </a:xfrm>
          <a:prstGeom prst="uturnArrow">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8" name="Freeform 17">
            <a:extLst>
              <a:ext uri="{FF2B5EF4-FFF2-40B4-BE49-F238E27FC236}">
                <a16:creationId xmlns:a16="http://schemas.microsoft.com/office/drawing/2014/main" id="{9FF09D05-1001-4C0E-F428-6864D432C657}"/>
              </a:ext>
            </a:extLst>
          </p:cNvPr>
          <p:cNvSpPr/>
          <p:nvPr/>
        </p:nvSpPr>
        <p:spPr>
          <a:xfrm flipH="1">
            <a:off x="7181850" y="1955800"/>
            <a:ext cx="714375" cy="1087438"/>
          </a:xfrm>
          <a:custGeom>
            <a:avLst/>
            <a:gdLst>
              <a:gd name="connsiteX0" fmla="*/ 819807 w 819807"/>
              <a:gd name="connsiteY0" fmla="*/ 2554014 h 2554014"/>
              <a:gd name="connsiteX1" fmla="*/ 551794 w 819807"/>
              <a:gd name="connsiteY1" fmla="*/ 2554014 h 2554014"/>
              <a:gd name="connsiteX2" fmla="*/ 536028 w 819807"/>
              <a:gd name="connsiteY2" fmla="*/ 15766 h 2554014"/>
              <a:gd name="connsiteX3" fmla="*/ 0 w 819807"/>
              <a:gd name="connsiteY3" fmla="*/ 0 h 2554014"/>
            </a:gdLst>
            <a:ahLst/>
            <a:cxnLst>
              <a:cxn ang="0">
                <a:pos x="connsiteX0" y="connsiteY0"/>
              </a:cxn>
              <a:cxn ang="0">
                <a:pos x="connsiteX1" y="connsiteY1"/>
              </a:cxn>
              <a:cxn ang="0">
                <a:pos x="connsiteX2" y="connsiteY2"/>
              </a:cxn>
              <a:cxn ang="0">
                <a:pos x="connsiteX3" y="connsiteY3"/>
              </a:cxn>
            </a:cxnLst>
            <a:rect l="l" t="t" r="r" b="b"/>
            <a:pathLst>
              <a:path w="819807" h="2554014">
                <a:moveTo>
                  <a:pt x="819807" y="2554014"/>
                </a:moveTo>
                <a:lnTo>
                  <a:pt x="551794" y="2554014"/>
                </a:lnTo>
                <a:cubicBezTo>
                  <a:pt x="546539" y="1707931"/>
                  <a:pt x="541283" y="861849"/>
                  <a:pt x="536028" y="15766"/>
                </a:cubicBezTo>
                <a:lnTo>
                  <a:pt x="0" y="0"/>
                </a:lnTo>
              </a:path>
            </a:pathLst>
          </a:cu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11309" name="Rectangle 34">
            <a:extLst>
              <a:ext uri="{FF2B5EF4-FFF2-40B4-BE49-F238E27FC236}">
                <a16:creationId xmlns:a16="http://schemas.microsoft.com/office/drawing/2014/main" id="{18F682EF-21F6-78E6-DD0A-5A7E345C4A0C}"/>
              </a:ext>
            </a:extLst>
          </p:cNvPr>
          <p:cNvSpPr>
            <a:spLocks noChangeArrowheads="1"/>
          </p:cNvSpPr>
          <p:nvPr/>
        </p:nvSpPr>
        <p:spPr bwMode="auto">
          <a:xfrm>
            <a:off x="265113" y="5407025"/>
            <a:ext cx="2443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Filter Effluent Pipes</a:t>
            </a:r>
          </a:p>
          <a:p>
            <a:pPr eaLnBrk="1" hangingPunct="1"/>
            <a:r>
              <a:rPr lang="en-US" altLang="en-US"/>
              <a:t>(2 filters)</a:t>
            </a:r>
          </a:p>
        </p:txBody>
      </p:sp>
      <p:sp>
        <p:nvSpPr>
          <p:cNvPr id="36" name="Right Arrow 35">
            <a:extLst>
              <a:ext uri="{FF2B5EF4-FFF2-40B4-BE49-F238E27FC236}">
                <a16:creationId xmlns:a16="http://schemas.microsoft.com/office/drawing/2014/main" id="{A71EE097-123E-AF6D-DC7C-02E54F339144}"/>
              </a:ext>
            </a:extLst>
          </p:cNvPr>
          <p:cNvSpPr/>
          <p:nvPr/>
        </p:nvSpPr>
        <p:spPr>
          <a:xfrm>
            <a:off x="2305050" y="5410200"/>
            <a:ext cx="419100" cy="323850"/>
          </a:xfrm>
          <a:prstGeom prst="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1311" name="Rectangle 36">
            <a:extLst>
              <a:ext uri="{FF2B5EF4-FFF2-40B4-BE49-F238E27FC236}">
                <a16:creationId xmlns:a16="http://schemas.microsoft.com/office/drawing/2014/main" id="{0F81C030-28FE-B5E7-797D-A12287D83E7D}"/>
              </a:ext>
            </a:extLst>
          </p:cNvPr>
          <p:cNvSpPr>
            <a:spLocks noChangeArrowheads="1"/>
          </p:cNvSpPr>
          <p:nvPr/>
        </p:nvSpPr>
        <p:spPr bwMode="auto">
          <a:xfrm>
            <a:off x="4437063" y="3254375"/>
            <a:ext cx="24431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To  Clearwell</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6" name="Picture 2">
            <a:extLst>
              <a:ext uri="{FF2B5EF4-FFF2-40B4-BE49-F238E27FC236}">
                <a16:creationId xmlns:a16="http://schemas.microsoft.com/office/drawing/2014/main" id="{930625A0-6123-DAC8-5FA1-5E165569B7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163" y="1009650"/>
            <a:ext cx="6459537"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5D47FA8-36BA-FF9E-E4C3-D6F874477D7D}"/>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Effluent Weir</a:t>
            </a:r>
          </a:p>
        </p:txBody>
      </p:sp>
      <p:sp>
        <p:nvSpPr>
          <p:cNvPr id="313348" name="Text Box 2">
            <a:extLst>
              <a:ext uri="{FF2B5EF4-FFF2-40B4-BE49-F238E27FC236}">
                <a16:creationId xmlns:a16="http://schemas.microsoft.com/office/drawing/2014/main" id="{12979BE3-C9C7-DB0E-B6D6-A89812C70515}"/>
              </a:ext>
            </a:extLst>
          </p:cNvPr>
          <p:cNvSpPr txBox="1">
            <a:spLocks noChangeArrowheads="1"/>
          </p:cNvSpPr>
          <p:nvPr/>
        </p:nvSpPr>
        <p:spPr bwMode="auto">
          <a:xfrm>
            <a:off x="395288" y="569913"/>
            <a:ext cx="6516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sz="2400"/>
              <a:t>Telescoping Valve – City of Sumpter</a:t>
            </a:r>
          </a:p>
        </p:txBody>
      </p:sp>
      <p:sp>
        <p:nvSpPr>
          <p:cNvPr id="313349" name="Rectangle 18">
            <a:extLst>
              <a:ext uri="{FF2B5EF4-FFF2-40B4-BE49-F238E27FC236}">
                <a16:creationId xmlns:a16="http://schemas.microsoft.com/office/drawing/2014/main" id="{511EE9A5-46B5-302B-EABB-0628DC0E9769}"/>
              </a:ext>
            </a:extLst>
          </p:cNvPr>
          <p:cNvSpPr>
            <a:spLocks noChangeArrowheads="1"/>
          </p:cNvSpPr>
          <p:nvPr/>
        </p:nvSpPr>
        <p:spPr bwMode="auto">
          <a:xfrm>
            <a:off x="6781800" y="5657850"/>
            <a:ext cx="1709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Cannon Beach, Oregon</a:t>
            </a:r>
          </a:p>
          <a:p>
            <a:pPr eaLnBrk="1" hangingPunct="1"/>
            <a:endParaRPr lang="en-US" altLang="en-US"/>
          </a:p>
          <a:p>
            <a:pPr eaLnBrk="1" hangingPunct="1"/>
            <a:endParaRPr lang="en-US" altLang="en-US"/>
          </a:p>
        </p:txBody>
      </p:sp>
      <p:sp>
        <p:nvSpPr>
          <p:cNvPr id="313350" name="Rectangle 34">
            <a:extLst>
              <a:ext uri="{FF2B5EF4-FFF2-40B4-BE49-F238E27FC236}">
                <a16:creationId xmlns:a16="http://schemas.microsoft.com/office/drawing/2014/main" id="{9EFF353B-9E76-35B6-F29D-85891CAD4C59}"/>
              </a:ext>
            </a:extLst>
          </p:cNvPr>
          <p:cNvSpPr>
            <a:spLocks noChangeArrowheads="1"/>
          </p:cNvSpPr>
          <p:nvPr/>
        </p:nvSpPr>
        <p:spPr bwMode="auto">
          <a:xfrm>
            <a:off x="265113" y="5407025"/>
            <a:ext cx="2443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City of Sumpter, Oregon =&gt;</a:t>
            </a:r>
          </a:p>
        </p:txBody>
      </p:sp>
      <p:sp>
        <p:nvSpPr>
          <p:cNvPr id="36" name="Right Arrow 35">
            <a:extLst>
              <a:ext uri="{FF2B5EF4-FFF2-40B4-BE49-F238E27FC236}">
                <a16:creationId xmlns:a16="http://schemas.microsoft.com/office/drawing/2014/main" id="{BF6CC992-02B8-3A62-7DBA-BBBE8C000F97}"/>
              </a:ext>
            </a:extLst>
          </p:cNvPr>
          <p:cNvSpPr/>
          <p:nvPr/>
        </p:nvSpPr>
        <p:spPr>
          <a:xfrm flipH="1">
            <a:off x="5986463" y="2239963"/>
            <a:ext cx="509587" cy="323850"/>
          </a:xfrm>
          <a:prstGeom prst="rightArrow">
            <a:avLst>
              <a:gd name="adj1" fmla="val 57334"/>
              <a:gd name="adj2" fmla="val 50000"/>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3352" name="Rectangle 36">
            <a:extLst>
              <a:ext uri="{FF2B5EF4-FFF2-40B4-BE49-F238E27FC236}">
                <a16:creationId xmlns:a16="http://schemas.microsoft.com/office/drawing/2014/main" id="{B7311DEC-E972-5869-5027-E6182EF0095C}"/>
              </a:ext>
            </a:extLst>
          </p:cNvPr>
          <p:cNvSpPr>
            <a:spLocks noChangeArrowheads="1"/>
          </p:cNvSpPr>
          <p:nvPr/>
        </p:nvSpPr>
        <p:spPr bwMode="auto">
          <a:xfrm>
            <a:off x="4437063" y="3254375"/>
            <a:ext cx="24431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To  Clearwell</a:t>
            </a:r>
          </a:p>
        </p:txBody>
      </p:sp>
      <p:cxnSp>
        <p:nvCxnSpPr>
          <p:cNvPr id="21" name="Straight Arrow Connector 20">
            <a:extLst>
              <a:ext uri="{FF2B5EF4-FFF2-40B4-BE49-F238E27FC236}">
                <a16:creationId xmlns:a16="http://schemas.microsoft.com/office/drawing/2014/main" id="{4B47206F-4D9A-0731-5549-2B849FD6E7B4}"/>
              </a:ext>
            </a:extLst>
          </p:cNvPr>
          <p:cNvCxnSpPr/>
          <p:nvPr/>
        </p:nvCxnSpPr>
        <p:spPr>
          <a:xfrm>
            <a:off x="6008688" y="5937250"/>
            <a:ext cx="1651000" cy="23813"/>
          </a:xfrm>
          <a:prstGeom prst="straightConnector1">
            <a:avLst/>
          </a:prstGeom>
          <a:ln w="47625">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50BC98D-61C4-364C-CB95-74AE901DAA46}"/>
              </a:ext>
            </a:extLst>
          </p:cNvPr>
          <p:cNvSpPr/>
          <p:nvPr/>
        </p:nvSpPr>
        <p:spPr>
          <a:xfrm>
            <a:off x="4097338" y="2374900"/>
            <a:ext cx="1947862" cy="3776663"/>
          </a:xfrm>
          <a:prstGeom prst="rect">
            <a:avLst/>
          </a:prstGeom>
          <a:solidFill>
            <a:schemeClr val="tx2">
              <a:lumMod val="7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Freeform 16">
            <a:extLst>
              <a:ext uri="{FF2B5EF4-FFF2-40B4-BE49-F238E27FC236}">
                <a16:creationId xmlns:a16="http://schemas.microsoft.com/office/drawing/2014/main" id="{4BF65299-78CD-2FF9-290A-5AF096ECA04B}"/>
              </a:ext>
            </a:extLst>
          </p:cNvPr>
          <p:cNvSpPr/>
          <p:nvPr/>
        </p:nvSpPr>
        <p:spPr>
          <a:xfrm>
            <a:off x="2684463" y="2327275"/>
            <a:ext cx="3181350" cy="3646488"/>
          </a:xfrm>
          <a:custGeom>
            <a:avLst/>
            <a:gdLst>
              <a:gd name="connsiteX0" fmla="*/ 0 w 3182587"/>
              <a:gd name="connsiteY0" fmla="*/ 2196935 h 3716976"/>
              <a:gd name="connsiteX1" fmla="*/ 1413164 w 3182587"/>
              <a:gd name="connsiteY1" fmla="*/ 2220685 h 3716976"/>
              <a:gd name="connsiteX2" fmla="*/ 1567543 w 3182587"/>
              <a:gd name="connsiteY2" fmla="*/ 2256311 h 3716976"/>
              <a:gd name="connsiteX3" fmla="*/ 1638795 w 3182587"/>
              <a:gd name="connsiteY3" fmla="*/ 2410691 h 3716976"/>
              <a:gd name="connsiteX4" fmla="*/ 1650671 w 3182587"/>
              <a:gd name="connsiteY4" fmla="*/ 2624446 h 3716976"/>
              <a:gd name="connsiteX5" fmla="*/ 1650671 w 3182587"/>
              <a:gd name="connsiteY5" fmla="*/ 3075709 h 3716976"/>
              <a:gd name="connsiteX6" fmla="*/ 1662546 w 3182587"/>
              <a:gd name="connsiteY6" fmla="*/ 3467594 h 3716976"/>
              <a:gd name="connsiteX7" fmla="*/ 1733798 w 3182587"/>
              <a:gd name="connsiteY7" fmla="*/ 3669475 h 3716976"/>
              <a:gd name="connsiteX8" fmla="*/ 1959429 w 3182587"/>
              <a:gd name="connsiteY8" fmla="*/ 3705101 h 3716976"/>
              <a:gd name="connsiteX9" fmla="*/ 2719450 w 3182587"/>
              <a:gd name="connsiteY9" fmla="*/ 3716976 h 3716976"/>
              <a:gd name="connsiteX10" fmla="*/ 3004458 w 3182587"/>
              <a:gd name="connsiteY10" fmla="*/ 3705101 h 3716976"/>
              <a:gd name="connsiteX11" fmla="*/ 3123211 w 3182587"/>
              <a:gd name="connsiteY11" fmla="*/ 3562597 h 3716976"/>
              <a:gd name="connsiteX12" fmla="*/ 3146961 w 3182587"/>
              <a:gd name="connsiteY12" fmla="*/ 3336966 h 3716976"/>
              <a:gd name="connsiteX13" fmla="*/ 3182587 w 3182587"/>
              <a:gd name="connsiteY13" fmla="*/ 154379 h 3716976"/>
              <a:gd name="connsiteX14" fmla="*/ 3087585 w 3182587"/>
              <a:gd name="connsiteY14" fmla="*/ 35626 h 3716976"/>
              <a:gd name="connsiteX15" fmla="*/ 2933206 w 3182587"/>
              <a:gd name="connsiteY15" fmla="*/ 0 h 3716976"/>
              <a:gd name="connsiteX16" fmla="*/ 2850078 w 3182587"/>
              <a:gd name="connsiteY16" fmla="*/ 47501 h 3716976"/>
              <a:gd name="connsiteX17" fmla="*/ 2778826 w 3182587"/>
              <a:gd name="connsiteY17" fmla="*/ 190005 h 3716976"/>
              <a:gd name="connsiteX18" fmla="*/ 2778826 w 3182587"/>
              <a:gd name="connsiteY18" fmla="*/ 380010 h 371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82587" h="3716976">
                <a:moveTo>
                  <a:pt x="0" y="2196935"/>
                </a:moveTo>
                <a:lnTo>
                  <a:pt x="1413164" y="2220685"/>
                </a:lnTo>
                <a:lnTo>
                  <a:pt x="1567543" y="2256311"/>
                </a:lnTo>
                <a:lnTo>
                  <a:pt x="1638795" y="2410691"/>
                </a:lnTo>
                <a:lnTo>
                  <a:pt x="1650671" y="2624446"/>
                </a:lnTo>
                <a:lnTo>
                  <a:pt x="1650671" y="3075709"/>
                </a:lnTo>
                <a:cubicBezTo>
                  <a:pt x="1654753" y="3206334"/>
                  <a:pt x="1662546" y="3336906"/>
                  <a:pt x="1662546" y="3467594"/>
                </a:cubicBezTo>
                <a:cubicBezTo>
                  <a:pt x="1723039" y="3673273"/>
                  <a:pt x="1651778" y="3669475"/>
                  <a:pt x="1733798" y="3669475"/>
                </a:cubicBezTo>
                <a:cubicBezTo>
                  <a:pt x="1943475" y="3706477"/>
                  <a:pt x="1867345" y="3705101"/>
                  <a:pt x="1959429" y="3705101"/>
                </a:cubicBezTo>
                <a:lnTo>
                  <a:pt x="2719450" y="3716976"/>
                </a:lnTo>
                <a:lnTo>
                  <a:pt x="3004458" y="3705101"/>
                </a:lnTo>
                <a:cubicBezTo>
                  <a:pt x="3128809" y="3580750"/>
                  <a:pt x="3123211" y="3642329"/>
                  <a:pt x="3123211" y="3562597"/>
                </a:cubicBezTo>
                <a:cubicBezTo>
                  <a:pt x="3147398" y="3344907"/>
                  <a:pt x="3146961" y="3420531"/>
                  <a:pt x="3146961" y="3336966"/>
                </a:cubicBezTo>
                <a:lnTo>
                  <a:pt x="3182587" y="154379"/>
                </a:lnTo>
                <a:lnTo>
                  <a:pt x="3087585" y="35626"/>
                </a:lnTo>
                <a:lnTo>
                  <a:pt x="2933206" y="0"/>
                </a:lnTo>
                <a:lnTo>
                  <a:pt x="2850078" y="47501"/>
                </a:lnTo>
                <a:lnTo>
                  <a:pt x="2778826" y="190005"/>
                </a:lnTo>
                <a:lnTo>
                  <a:pt x="2778826" y="380010"/>
                </a:lnTo>
              </a:path>
            </a:pathLst>
          </a:custGeom>
          <a:ln w="50800">
            <a:solidFill>
              <a:schemeClr val="tx2">
                <a:lumMod val="50000"/>
              </a:schemeClr>
            </a:solidFill>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3BC10DB1-2A08-E8B9-B2E7-2A6C9D673A89}"/>
              </a:ext>
            </a:extLst>
          </p:cNvPr>
          <p:cNvSpPr/>
          <p:nvPr/>
        </p:nvSpPr>
        <p:spPr>
          <a:xfrm>
            <a:off x="2528888" y="2455863"/>
            <a:ext cx="1328737" cy="2246312"/>
          </a:xfrm>
          <a:prstGeom prst="rect">
            <a:avLst/>
          </a:prstGeom>
          <a:gradFill>
            <a:gsLst>
              <a:gs pos="0">
                <a:schemeClr val="accent1">
                  <a:tint val="66000"/>
                  <a:satMod val="160000"/>
                  <a:alpha val="56000"/>
                </a:schemeClr>
              </a:gs>
              <a:gs pos="50000">
                <a:schemeClr val="accent1">
                  <a:tint val="44500"/>
                  <a:satMod val="160000"/>
                  <a:alpha val="42000"/>
                </a:schemeClr>
              </a:gs>
              <a:gs pos="100000">
                <a:schemeClr val="tx2">
                  <a:lumMod val="50000"/>
                  <a:alpha val="4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29CE32C1-DD38-4080-6F31-C1B2FF7093C3}"/>
              </a:ext>
            </a:extLst>
          </p:cNvPr>
          <p:cNvSpPr/>
          <p:nvPr/>
        </p:nvSpPr>
        <p:spPr>
          <a:xfrm>
            <a:off x="6030913" y="5865813"/>
            <a:ext cx="1663700" cy="179387"/>
          </a:xfrm>
          <a:prstGeom prst="rect">
            <a:avLst/>
          </a:prstGeom>
          <a:solidFill>
            <a:schemeClr val="tx2">
              <a:lumMod val="7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0C1815D3-8E1F-67DA-03F3-78CD13805267}"/>
              </a:ext>
            </a:extLst>
          </p:cNvPr>
          <p:cNvSpPr/>
          <p:nvPr/>
        </p:nvSpPr>
        <p:spPr>
          <a:xfrm>
            <a:off x="6521450" y="2246313"/>
            <a:ext cx="2039938" cy="646112"/>
          </a:xfrm>
          <a:prstGeom prst="rect">
            <a:avLst/>
          </a:prstGeom>
          <a:solidFill>
            <a:schemeClr val="bg1">
              <a:lumMod val="65000"/>
              <a:lumOff val="35000"/>
            </a:schemeClr>
          </a:solidFill>
          <a:ln>
            <a:solidFill>
              <a:schemeClr val="bg1"/>
            </a:solidFill>
          </a:ln>
        </p:spPr>
        <p:txBody>
          <a:bodyPr>
            <a:spAutoFit/>
          </a:bodyPr>
          <a:lstStyle/>
          <a:p>
            <a:pPr eaLnBrk="1" fontAlgn="auto" hangingPunct="1">
              <a:spcBef>
                <a:spcPts val="0"/>
              </a:spcBef>
              <a:spcAft>
                <a:spcPts val="0"/>
              </a:spcAft>
              <a:defRPr/>
            </a:pPr>
            <a:r>
              <a:rPr lang="en-US" b="1" dirty="0">
                <a:solidFill>
                  <a:srgbClr val="FFC000"/>
                </a:solidFill>
                <a:latin typeface="+mn-lt"/>
              </a:rPr>
              <a:t>8” Stainless Steel Telescoping Valve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95B3F5-6184-E1DC-198E-6EA91C9BA805}"/>
              </a:ext>
            </a:extLst>
          </p:cNvPr>
          <p:cNvSpPr txBox="1"/>
          <p:nvPr/>
        </p:nvSpPr>
        <p:spPr>
          <a:xfrm>
            <a:off x="272955" y="548640"/>
            <a:ext cx="8679976"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Design Criteria – 3 other references</a:t>
            </a:r>
          </a:p>
        </p:txBody>
      </p:sp>
      <p:sp>
        <p:nvSpPr>
          <p:cNvPr id="38915" name="TextBox 5">
            <a:extLst>
              <a:ext uri="{FF2B5EF4-FFF2-40B4-BE49-F238E27FC236}">
                <a16:creationId xmlns:a16="http://schemas.microsoft.com/office/drawing/2014/main" id="{BB421569-1036-B41D-EABC-72B102E3E247}"/>
              </a:ext>
            </a:extLst>
          </p:cNvPr>
          <p:cNvSpPr txBox="1">
            <a:spLocks noChangeArrowheads="1"/>
          </p:cNvSpPr>
          <p:nvPr/>
        </p:nvSpPr>
        <p:spPr bwMode="auto">
          <a:xfrm>
            <a:off x="200025" y="1312863"/>
            <a:ext cx="8724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The design specifications for these 3 sources are summarized here</a:t>
            </a:r>
            <a:endParaRPr lang="en-US" altLang="en-US" sz="2400"/>
          </a:p>
        </p:txBody>
      </p:sp>
      <p:graphicFrame>
        <p:nvGraphicFramePr>
          <p:cNvPr id="4" name="Table 3">
            <a:extLst>
              <a:ext uri="{FF2B5EF4-FFF2-40B4-BE49-F238E27FC236}">
                <a16:creationId xmlns:a16="http://schemas.microsoft.com/office/drawing/2014/main" id="{0228A88D-CF3A-6471-954B-898DE47666F4}"/>
              </a:ext>
            </a:extLst>
          </p:cNvPr>
          <p:cNvGraphicFramePr>
            <a:graphicFrameLocks noGrp="1"/>
          </p:cNvGraphicFramePr>
          <p:nvPr/>
        </p:nvGraphicFramePr>
        <p:xfrm>
          <a:off x="392113" y="1808163"/>
          <a:ext cx="8193087" cy="4995862"/>
        </p:xfrm>
        <a:graphic>
          <a:graphicData uri="http://schemas.openxmlformats.org/drawingml/2006/table">
            <a:tbl>
              <a:tblPr firstRow="1" bandRow="1">
                <a:tableStyleId>{1E171933-4619-4E11-9A3F-F7608DF75F80}</a:tableStyleId>
              </a:tblPr>
              <a:tblGrid>
                <a:gridCol w="1558915">
                  <a:extLst>
                    <a:ext uri="{9D8B030D-6E8A-4147-A177-3AD203B41FA5}">
                      <a16:colId xmlns:a16="http://schemas.microsoft.com/office/drawing/2014/main" val="20000"/>
                    </a:ext>
                  </a:extLst>
                </a:gridCol>
                <a:gridCol w="2414950">
                  <a:extLst>
                    <a:ext uri="{9D8B030D-6E8A-4147-A177-3AD203B41FA5}">
                      <a16:colId xmlns:a16="http://schemas.microsoft.com/office/drawing/2014/main" val="20001"/>
                    </a:ext>
                  </a:extLst>
                </a:gridCol>
                <a:gridCol w="2170951">
                  <a:extLst>
                    <a:ext uri="{9D8B030D-6E8A-4147-A177-3AD203B41FA5}">
                      <a16:colId xmlns:a16="http://schemas.microsoft.com/office/drawing/2014/main" val="20002"/>
                    </a:ext>
                  </a:extLst>
                </a:gridCol>
                <a:gridCol w="2048272">
                  <a:extLst>
                    <a:ext uri="{9D8B030D-6E8A-4147-A177-3AD203B41FA5}">
                      <a16:colId xmlns:a16="http://schemas.microsoft.com/office/drawing/2014/main" val="20003"/>
                    </a:ext>
                  </a:extLst>
                </a:gridCol>
              </a:tblGrid>
              <a:tr h="670536">
                <a:tc gridSpan="4">
                  <a:txBody>
                    <a:bodyPr/>
                    <a:lstStyle/>
                    <a:p>
                      <a:pPr marL="0" marR="0" algn="ctr">
                        <a:spcBef>
                          <a:spcPts val="0"/>
                        </a:spcBef>
                        <a:spcAft>
                          <a:spcPts val="0"/>
                        </a:spcAft>
                      </a:pPr>
                      <a:r>
                        <a:rPr lang="en-US" sz="1600" dirty="0">
                          <a:solidFill>
                            <a:schemeClr val="tx1"/>
                          </a:solidFill>
                        </a:rPr>
                        <a:t>Comparison of Design Specifications</a:t>
                      </a:r>
                    </a:p>
                    <a:p>
                      <a:pPr marL="0" marR="0" algn="ctr">
                        <a:spcBef>
                          <a:spcPts val="0"/>
                        </a:spcBef>
                        <a:spcAft>
                          <a:spcPts val="0"/>
                        </a:spcAft>
                      </a:pPr>
                      <a:r>
                        <a:rPr kumimoji="0" lang="en-US" sz="1600" b="0" kern="1200" dirty="0">
                          <a:solidFill>
                            <a:schemeClr val="bg1"/>
                          </a:solidFill>
                          <a:latin typeface="+mn-lt"/>
                          <a:ea typeface="+mn-ea"/>
                          <a:cs typeface="+mn-cs"/>
                        </a:rPr>
                        <a:t>(Design Period, Operation, and Filtration Rate, # of Units, and Supernatant Depth)</a:t>
                      </a:r>
                    </a:p>
                  </a:txBody>
                  <a:tcPr marL="89210" marR="89210" marT="91429" marB="91429"/>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95635">
                <a:tc>
                  <a:txBody>
                    <a:bodyPr/>
                    <a:lstStyle/>
                    <a:p>
                      <a:pPr marL="0" indent="0">
                        <a:buFont typeface="+mj-lt"/>
                        <a:buNone/>
                      </a:pPr>
                      <a:r>
                        <a:rPr lang="en-US" sz="1600" dirty="0"/>
                        <a:t>Reference</a:t>
                      </a:r>
                    </a:p>
                  </a:txBody>
                  <a:tcPr marL="89210" marR="89210" marT="91429" marB="91429"/>
                </a:tc>
                <a:tc>
                  <a:txBody>
                    <a:bodyPr/>
                    <a:lstStyle/>
                    <a:p>
                      <a:pPr marL="0" indent="0">
                        <a:buFont typeface="+mj-lt"/>
                        <a:buNone/>
                      </a:pPr>
                      <a:r>
                        <a:rPr lang="en-US" sz="1600" dirty="0"/>
                        <a:t>WHO</a:t>
                      </a:r>
                      <a:r>
                        <a:rPr lang="en-US" sz="1600" baseline="0" dirty="0"/>
                        <a:t> Manual </a:t>
                      </a:r>
                    </a:p>
                    <a:p>
                      <a:pPr marL="0" indent="0">
                        <a:buFont typeface="+mj-lt"/>
                        <a:buNone/>
                      </a:pPr>
                      <a:r>
                        <a:rPr lang="en-US" sz="1600" baseline="0" dirty="0"/>
                        <a:t>(Huisman &amp; Wood, 1974)</a:t>
                      </a:r>
                      <a:endParaRPr lang="en-US" sz="1600" dirty="0"/>
                    </a:p>
                  </a:txBody>
                  <a:tcPr marL="89210" marR="89210" marT="91429" marB="91429"/>
                </a:tc>
                <a:tc>
                  <a:txBody>
                    <a:bodyPr/>
                    <a:lstStyle/>
                    <a:p>
                      <a:pPr marL="0" indent="0">
                        <a:buFont typeface="+mj-lt"/>
                        <a:buNone/>
                      </a:pPr>
                      <a:r>
                        <a:rPr lang="en-US" sz="1600" dirty="0"/>
                        <a:t>IRC Manual</a:t>
                      </a:r>
                    </a:p>
                    <a:p>
                      <a:pPr marL="0" indent="0">
                        <a:buFont typeface="+mj-lt"/>
                        <a:buNone/>
                      </a:pPr>
                      <a:r>
                        <a:rPr lang="en-US" sz="1600" dirty="0"/>
                        <a:t>(Visscher et</a:t>
                      </a:r>
                      <a:r>
                        <a:rPr lang="en-US" sz="1600" baseline="0" dirty="0"/>
                        <a:t> al., 1987)</a:t>
                      </a:r>
                      <a:endParaRPr lang="en-US" sz="1600" dirty="0"/>
                    </a:p>
                  </a:txBody>
                  <a:tcPr marL="89210" marR="89210" marT="91429" marB="91429"/>
                </a:tc>
                <a:tc>
                  <a:txBody>
                    <a:bodyPr/>
                    <a:lstStyle/>
                    <a:p>
                      <a:pPr marL="0" indent="0">
                        <a:buFont typeface="+mj-lt"/>
                        <a:buNone/>
                      </a:pPr>
                      <a:r>
                        <a:rPr lang="en-US" sz="1600" dirty="0"/>
                        <a:t>Ten States Standards (2012)</a:t>
                      </a:r>
                    </a:p>
                  </a:txBody>
                  <a:tcPr marL="89210" marR="89210" marT="91429" marB="91429"/>
                </a:tc>
                <a:extLst>
                  <a:ext uri="{0D108BD9-81ED-4DB2-BD59-A6C34878D82A}">
                    <a16:rowId xmlns:a16="http://schemas.microsoft.com/office/drawing/2014/main" val="10001"/>
                  </a:ext>
                </a:extLst>
              </a:tr>
              <a:tr h="434772">
                <a:tc>
                  <a:txBody>
                    <a:bodyPr/>
                    <a:lstStyle/>
                    <a:p>
                      <a:pPr marL="0" indent="0">
                        <a:buFont typeface="+mj-lt"/>
                        <a:buNone/>
                      </a:pPr>
                      <a:r>
                        <a:rPr lang="en-US" sz="1600" dirty="0"/>
                        <a:t>Design Period</a:t>
                      </a:r>
                    </a:p>
                  </a:txBody>
                  <a:tcPr marL="89210" marR="89210" marT="91429" marB="91429"/>
                </a:tc>
                <a:tc>
                  <a:txBody>
                    <a:bodyPr/>
                    <a:lstStyle/>
                    <a:p>
                      <a:pPr marL="0" indent="0">
                        <a:buFont typeface="+mj-lt"/>
                        <a:buNone/>
                      </a:pPr>
                      <a:r>
                        <a:rPr lang="en-US" sz="1600" dirty="0"/>
                        <a:t>7-10 Years</a:t>
                      </a:r>
                    </a:p>
                  </a:txBody>
                  <a:tcPr marL="89210" marR="89210" marT="91429" marB="91429"/>
                </a:tc>
                <a:tc>
                  <a:txBody>
                    <a:bodyPr/>
                    <a:lstStyle/>
                    <a:p>
                      <a:pPr marL="0" indent="0">
                        <a:buFont typeface="+mj-lt"/>
                        <a:buNone/>
                      </a:pPr>
                      <a:r>
                        <a:rPr lang="en-US" sz="1600" dirty="0"/>
                        <a:t>10-15 years</a:t>
                      </a:r>
                    </a:p>
                  </a:txBody>
                  <a:tcPr marL="89210" marR="89210" marT="91429" marB="91429"/>
                </a:tc>
                <a:tc>
                  <a:txBody>
                    <a:bodyPr/>
                    <a:lstStyle/>
                    <a:p>
                      <a:pPr marL="0" indent="0">
                        <a:buFont typeface="+mj-lt"/>
                        <a:buNone/>
                      </a:pPr>
                      <a:r>
                        <a:rPr lang="en-US" sz="1600" dirty="0"/>
                        <a:t>Not Specified</a:t>
                      </a:r>
                    </a:p>
                  </a:txBody>
                  <a:tcPr marL="89210" marR="89210" marT="91429" marB="91429"/>
                </a:tc>
                <a:extLst>
                  <a:ext uri="{0D108BD9-81ED-4DB2-BD59-A6C34878D82A}">
                    <a16:rowId xmlns:a16="http://schemas.microsoft.com/office/drawing/2014/main" val="10002"/>
                  </a:ext>
                </a:extLst>
              </a:tr>
              <a:tr h="670536">
                <a:tc>
                  <a:txBody>
                    <a:bodyPr/>
                    <a:lstStyle/>
                    <a:p>
                      <a:pPr marL="0" indent="0">
                        <a:buFont typeface="+mj-lt"/>
                        <a:buNone/>
                      </a:pPr>
                      <a:r>
                        <a:rPr lang="en-US" sz="1600" dirty="0"/>
                        <a:t>Mode</a:t>
                      </a:r>
                      <a:r>
                        <a:rPr lang="en-US" sz="1600" baseline="0" dirty="0"/>
                        <a:t> of Operation</a:t>
                      </a:r>
                      <a:endParaRPr lang="en-US" sz="1600" dirty="0"/>
                    </a:p>
                  </a:txBody>
                  <a:tcPr marL="89210" marR="89210" marT="91429" marB="91429"/>
                </a:tc>
                <a:tc>
                  <a:txBody>
                    <a:bodyPr/>
                    <a:lstStyle/>
                    <a:p>
                      <a:pPr marL="0" indent="0">
                        <a:buFont typeface="+mj-lt"/>
                        <a:buNone/>
                      </a:pPr>
                      <a:r>
                        <a:rPr lang="en-US" sz="1600" dirty="0"/>
                        <a:t>Continuous</a:t>
                      </a:r>
                    </a:p>
                  </a:txBody>
                  <a:tcPr marL="89210" marR="89210" marT="91429" marB="91429"/>
                </a:tc>
                <a:tc>
                  <a:txBody>
                    <a:bodyPr/>
                    <a:lstStyle/>
                    <a:p>
                      <a:pPr marL="0" indent="0">
                        <a:buFont typeface="+mj-lt"/>
                        <a:buNone/>
                      </a:pPr>
                      <a:r>
                        <a:rPr lang="en-US" sz="1600" dirty="0"/>
                        <a:t>24 hr/day</a:t>
                      </a:r>
                    </a:p>
                  </a:txBody>
                  <a:tcPr marL="89210" marR="89210" marT="91429" marB="91429"/>
                </a:tc>
                <a:tc>
                  <a:txBody>
                    <a:bodyPr/>
                    <a:lstStyle/>
                    <a:p>
                      <a:pPr marL="0" indent="0">
                        <a:buFont typeface="+mj-lt"/>
                        <a:buNone/>
                      </a:pPr>
                      <a:r>
                        <a:rPr lang="en-US" sz="1600" dirty="0"/>
                        <a:t>Not Specified</a:t>
                      </a:r>
                    </a:p>
                  </a:txBody>
                  <a:tcPr marL="89210" marR="89210" marT="91429" marB="91429"/>
                </a:tc>
                <a:extLst>
                  <a:ext uri="{0D108BD9-81ED-4DB2-BD59-A6C34878D82A}">
                    <a16:rowId xmlns:a16="http://schemas.microsoft.com/office/drawing/2014/main" val="10003"/>
                  </a:ext>
                </a:extLst>
              </a:tr>
              <a:tr h="914375">
                <a:tc>
                  <a:txBody>
                    <a:bodyPr/>
                    <a:lstStyle/>
                    <a:p>
                      <a:pPr marL="0" indent="0">
                        <a:buFont typeface="+mj-lt"/>
                        <a:buNone/>
                      </a:pPr>
                      <a:r>
                        <a:rPr lang="en-US" sz="1600" dirty="0"/>
                        <a:t>Filtration Rate</a:t>
                      </a:r>
                    </a:p>
                    <a:p>
                      <a:pPr marL="0" indent="0">
                        <a:buFont typeface="+mj-lt"/>
                        <a:buNone/>
                      </a:pPr>
                      <a:r>
                        <a:rPr lang="en-US" sz="1600" dirty="0"/>
                        <a:t>(flow rate</a:t>
                      </a:r>
                      <a:r>
                        <a:rPr lang="en-US" sz="1600" baseline="0" dirty="0"/>
                        <a:t> </a:t>
                      </a:r>
                      <a:r>
                        <a:rPr lang="en-US" sz="1600" baseline="0" dirty="0">
                          <a:latin typeface="Calibri"/>
                          <a:cs typeface="Calibri"/>
                        </a:rPr>
                        <a:t>÷</a:t>
                      </a:r>
                      <a:r>
                        <a:rPr lang="en-US" sz="1600" baseline="0" dirty="0"/>
                        <a:t> filter area)</a:t>
                      </a:r>
                      <a:endParaRPr lang="en-US" sz="1600" dirty="0"/>
                    </a:p>
                  </a:txBody>
                  <a:tcPr marL="89210" marR="89210" marT="91429" marB="91429"/>
                </a:tc>
                <a:tc>
                  <a:txBody>
                    <a:bodyPr/>
                    <a:lstStyle/>
                    <a:p>
                      <a:pPr marL="0" indent="0">
                        <a:buFont typeface="+mj-lt"/>
                        <a:buNone/>
                      </a:pPr>
                      <a:r>
                        <a:rPr lang="en-US" sz="1600" dirty="0"/>
                        <a:t>0.04 – 0.08 gpm/ft2 </a:t>
                      </a:r>
                    </a:p>
                    <a:p>
                      <a:pPr marL="0" indent="0">
                        <a:buFont typeface="+mj-lt"/>
                        <a:buNone/>
                      </a:pPr>
                      <a:r>
                        <a:rPr lang="en-US" sz="1600" dirty="0"/>
                        <a:t>(0.1 – 0.2 m/hr)</a:t>
                      </a:r>
                    </a:p>
                  </a:txBody>
                  <a:tcPr marL="89210" marR="89210" marT="91429" marB="91429"/>
                </a:tc>
                <a:tc>
                  <a:txBody>
                    <a:bodyPr/>
                    <a:lstStyle/>
                    <a:p>
                      <a:pPr marL="0" indent="0">
                        <a:buFont typeface="+mj-lt"/>
                        <a:buNone/>
                      </a:pPr>
                      <a:r>
                        <a:rPr lang="en-US" sz="1600" dirty="0"/>
                        <a:t>0.04 – 0.08 gpm/ft2</a:t>
                      </a:r>
                      <a:r>
                        <a:rPr lang="en-US" sz="1600" baseline="0" dirty="0"/>
                        <a:t> </a:t>
                      </a:r>
                    </a:p>
                    <a:p>
                      <a:pPr marL="0" indent="0">
                        <a:buFont typeface="+mj-lt"/>
                        <a:buNone/>
                      </a:pPr>
                      <a:r>
                        <a:rPr lang="en-US" sz="1600" baseline="0" dirty="0"/>
                        <a:t>(0.1 – 0.2 m/hr)</a:t>
                      </a:r>
                      <a:endParaRPr lang="en-US" sz="1600" dirty="0"/>
                    </a:p>
                  </a:txBody>
                  <a:tcPr marL="89210" marR="89210" marT="91429" marB="91429"/>
                </a:tc>
                <a:tc>
                  <a:txBody>
                    <a:bodyPr/>
                    <a:lstStyle/>
                    <a:p>
                      <a:pPr marL="0" indent="0">
                        <a:buFont typeface="+mj-lt"/>
                        <a:buNone/>
                      </a:pPr>
                      <a:r>
                        <a:rPr lang="en-US" sz="1600" dirty="0"/>
                        <a:t>0.03 – 0.1 gpm/ft2</a:t>
                      </a:r>
                    </a:p>
                  </a:txBody>
                  <a:tcPr marL="89210" marR="89210" marT="91429" marB="91429"/>
                </a:tc>
                <a:extLst>
                  <a:ext uri="{0D108BD9-81ED-4DB2-BD59-A6C34878D82A}">
                    <a16:rowId xmlns:a16="http://schemas.microsoft.com/office/drawing/2014/main" val="10004"/>
                  </a:ext>
                </a:extLst>
              </a:tr>
              <a:tr h="695635">
                <a:tc>
                  <a:txBody>
                    <a:bodyPr/>
                    <a:lstStyle/>
                    <a:p>
                      <a:pPr marL="0" indent="0">
                        <a:buFont typeface="+mj-lt"/>
                        <a:buNone/>
                      </a:pPr>
                      <a:r>
                        <a:rPr lang="en-US" sz="1600" dirty="0"/>
                        <a:t>Filter Units (a.k.a.,</a:t>
                      </a:r>
                      <a:r>
                        <a:rPr lang="en-US" sz="1600" baseline="0" dirty="0"/>
                        <a:t> cells)</a:t>
                      </a:r>
                      <a:endParaRPr lang="en-US" sz="1600" dirty="0"/>
                    </a:p>
                  </a:txBody>
                  <a:tcPr marL="89210" marR="89210" marT="91429" marB="91429"/>
                </a:tc>
                <a:tc>
                  <a:txBody>
                    <a:bodyPr/>
                    <a:lstStyle/>
                    <a:p>
                      <a:pPr marL="0" indent="0">
                        <a:buFont typeface="+mj-lt"/>
                        <a:buNone/>
                      </a:pPr>
                      <a:r>
                        <a:rPr lang="en-US" sz="1600" dirty="0"/>
                        <a:t>2 minimum</a:t>
                      </a:r>
                    </a:p>
                  </a:txBody>
                  <a:tcPr marL="89210" marR="89210" marT="91429" marB="91429"/>
                </a:tc>
                <a:tc>
                  <a:txBody>
                    <a:bodyPr/>
                    <a:lstStyle/>
                    <a:p>
                      <a:pPr marL="0" indent="0">
                        <a:buFont typeface="+mj-lt"/>
                        <a:buNone/>
                      </a:pPr>
                      <a:r>
                        <a:rPr lang="en-US" sz="1600" dirty="0"/>
                        <a:t>2 minimum</a:t>
                      </a:r>
                    </a:p>
                  </a:txBody>
                  <a:tcPr marL="89210" marR="89210" marT="91429" marB="91429"/>
                </a:tc>
                <a:tc>
                  <a:txBody>
                    <a:bodyPr/>
                    <a:lstStyle/>
                    <a:p>
                      <a:pPr marL="0" indent="0">
                        <a:buFont typeface="+mj-lt"/>
                        <a:buNone/>
                      </a:pPr>
                      <a:r>
                        <a:rPr lang="en-US" sz="1600" dirty="0"/>
                        <a:t>2 minimum</a:t>
                      </a:r>
                    </a:p>
                  </a:txBody>
                  <a:tcPr marL="89210" marR="89210" marT="91429" marB="91429"/>
                </a:tc>
                <a:extLst>
                  <a:ext uri="{0D108BD9-81ED-4DB2-BD59-A6C34878D82A}">
                    <a16:rowId xmlns:a16="http://schemas.microsoft.com/office/drawing/2014/main" val="10005"/>
                  </a:ext>
                </a:extLst>
              </a:tr>
              <a:tr h="914375">
                <a:tc>
                  <a:txBody>
                    <a:bodyPr/>
                    <a:lstStyle/>
                    <a:p>
                      <a:pPr marL="0" indent="0">
                        <a:buFont typeface="+mj-lt"/>
                        <a:buNone/>
                      </a:pPr>
                      <a:r>
                        <a:rPr lang="en-US" sz="1600" dirty="0"/>
                        <a:t>Supernatant</a:t>
                      </a:r>
                      <a:r>
                        <a:rPr lang="en-US" sz="1600" baseline="0" dirty="0"/>
                        <a:t> Depth</a:t>
                      </a:r>
                      <a:endParaRPr lang="en-US" sz="1600" dirty="0"/>
                    </a:p>
                  </a:txBody>
                  <a:tcPr marL="89210" marR="89210" marT="91429" marB="91429"/>
                </a:tc>
                <a:tc>
                  <a:txBody>
                    <a:bodyPr/>
                    <a:lstStyle/>
                    <a:p>
                      <a:pPr marL="0" indent="0">
                        <a:buFont typeface="+mj-lt"/>
                        <a:buNone/>
                      </a:pPr>
                      <a:r>
                        <a:rPr lang="en-US" sz="1600" dirty="0"/>
                        <a:t>39 – 59 in</a:t>
                      </a:r>
                      <a:r>
                        <a:rPr lang="en-US" sz="1600" baseline="0" dirty="0"/>
                        <a:t>, 79 in max</a:t>
                      </a:r>
                    </a:p>
                    <a:p>
                      <a:pPr marL="0" indent="0">
                        <a:buFont typeface="+mj-lt"/>
                        <a:buNone/>
                      </a:pPr>
                      <a:r>
                        <a:rPr lang="en-US" sz="1600" baseline="0" dirty="0"/>
                        <a:t>(100 – 150 cm, 200 cm max)</a:t>
                      </a:r>
                      <a:endParaRPr lang="en-US" sz="1600" dirty="0"/>
                    </a:p>
                  </a:txBody>
                  <a:tcPr marL="89210" marR="89210" marT="91429" marB="91429"/>
                </a:tc>
                <a:tc>
                  <a:txBody>
                    <a:bodyPr/>
                    <a:lstStyle/>
                    <a:p>
                      <a:pPr marL="0" indent="0">
                        <a:buFont typeface="+mj-lt"/>
                        <a:buNone/>
                      </a:pPr>
                      <a:r>
                        <a:rPr lang="en-US" sz="1600" dirty="0"/>
                        <a:t>27 – 39 in, 60 in max</a:t>
                      </a:r>
                    </a:p>
                    <a:p>
                      <a:pPr marL="0" indent="0">
                        <a:buFont typeface="+mj-lt"/>
                        <a:buNone/>
                      </a:pPr>
                      <a:r>
                        <a:rPr lang="en-US" sz="1600" dirty="0"/>
                        <a:t>(70 – 100 cm, 150 cm max)</a:t>
                      </a:r>
                    </a:p>
                  </a:txBody>
                  <a:tcPr marL="89210" marR="89210" marT="91429" marB="91429"/>
                </a:tc>
                <a:tc>
                  <a:txBody>
                    <a:bodyPr/>
                    <a:lstStyle/>
                    <a:p>
                      <a:pPr marL="0" indent="0">
                        <a:buFont typeface="+mj-lt"/>
                        <a:buNone/>
                      </a:pPr>
                      <a:r>
                        <a:rPr lang="en-US" sz="1600" dirty="0"/>
                        <a:t>36 – 72 in</a:t>
                      </a:r>
                    </a:p>
                    <a:p>
                      <a:pPr marL="0" indent="0">
                        <a:buFont typeface="+mj-lt"/>
                        <a:buNone/>
                      </a:pPr>
                      <a:r>
                        <a:rPr lang="en-US" sz="1600" dirty="0"/>
                        <a:t>(91</a:t>
                      </a:r>
                      <a:r>
                        <a:rPr lang="en-US" sz="1600" baseline="0" dirty="0"/>
                        <a:t> – 183 cm)</a:t>
                      </a:r>
                      <a:endParaRPr lang="en-US" sz="1600" dirty="0"/>
                    </a:p>
                  </a:txBody>
                  <a:tcPr marL="89210" marR="89210" marT="91429" marB="91429"/>
                </a:tc>
                <a:extLst>
                  <a:ext uri="{0D108BD9-81ED-4DB2-BD59-A6C34878D82A}">
                    <a16:rowId xmlns:a16="http://schemas.microsoft.com/office/drawing/2014/main" val="10006"/>
                  </a:ext>
                </a:extLst>
              </a:tr>
            </a:tbl>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D41968-A733-FFC1-2F6D-BF5B211D8C1E}"/>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Effluent Weir</a:t>
            </a:r>
          </a:p>
        </p:txBody>
      </p:sp>
      <p:sp>
        <p:nvSpPr>
          <p:cNvPr id="315395" name="Text Box 2">
            <a:extLst>
              <a:ext uri="{FF2B5EF4-FFF2-40B4-BE49-F238E27FC236}">
                <a16:creationId xmlns:a16="http://schemas.microsoft.com/office/drawing/2014/main" id="{E68FE901-EA48-0F15-3A9C-E173A99B34BF}"/>
              </a:ext>
            </a:extLst>
          </p:cNvPr>
          <p:cNvSpPr txBox="1">
            <a:spLocks noChangeArrowheads="1"/>
          </p:cNvSpPr>
          <p:nvPr/>
        </p:nvSpPr>
        <p:spPr bwMode="auto">
          <a:xfrm>
            <a:off x="395288" y="569913"/>
            <a:ext cx="6516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sz="2400"/>
              <a:t>Floating effluent weirs</a:t>
            </a:r>
          </a:p>
        </p:txBody>
      </p:sp>
      <p:pic>
        <p:nvPicPr>
          <p:cNvPr id="315396" name="Picture 2">
            <a:extLst>
              <a:ext uri="{FF2B5EF4-FFF2-40B4-BE49-F238E27FC236}">
                <a16:creationId xmlns:a16="http://schemas.microsoft.com/office/drawing/2014/main" id="{3522930C-520C-ABDE-ECA4-B7BC51B264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88" y="1246188"/>
            <a:ext cx="8269287" cy="365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a:extLst>
              <a:ext uri="{FF2B5EF4-FFF2-40B4-BE49-F238E27FC236}">
                <a16:creationId xmlns:a16="http://schemas.microsoft.com/office/drawing/2014/main" id="{A75EFC1C-BBE1-1B31-725E-9148ACA3ED63}"/>
              </a:ext>
            </a:extLst>
          </p:cNvPr>
          <p:cNvSpPr>
            <a:spLocks noChangeArrowheads="1"/>
          </p:cNvSpPr>
          <p:nvPr/>
        </p:nvSpPr>
        <p:spPr bwMode="auto">
          <a:xfrm>
            <a:off x="381000" y="1636713"/>
            <a:ext cx="8229600"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 </a:t>
            </a:r>
          </a:p>
          <a:p>
            <a:pPr eaLnBrk="1" hangingPunct="1"/>
            <a:r>
              <a:rPr lang="en-US" altLang="en-US" sz="2400"/>
              <a:t> 4.3.4.10  Ripening</a:t>
            </a:r>
          </a:p>
          <a:p>
            <a:pPr eaLnBrk="1" hangingPunct="1"/>
            <a:r>
              <a:rPr lang="en-US" altLang="en-US" sz="2400"/>
              <a:t> </a:t>
            </a:r>
          </a:p>
          <a:p>
            <a:pPr eaLnBrk="1" hangingPunct="1"/>
            <a:r>
              <a:rPr lang="en-US" altLang="en-US" sz="2400"/>
              <a:t>Slow sand filters shall be operated to waste after scraping or rebedding during a ripening period until the filter effluent turbidity falls to consistently below the regulated drinking water standard established for the system.</a:t>
            </a:r>
          </a:p>
          <a:p>
            <a:pPr algn="ctr" eaLnBrk="1" hangingPunct="1"/>
            <a:endParaRPr lang="en-US" altLang="en-US" sz="1400">
              <a:solidFill>
                <a:schemeClr val="bg1"/>
              </a:solidFill>
            </a:endParaRPr>
          </a:p>
          <a:p>
            <a:pPr eaLnBrk="1" hangingPunct="1"/>
            <a:endParaRPr lang="en-US" altLang="en-US" sz="1400">
              <a:solidFill>
                <a:schemeClr val="bg1"/>
              </a:solidFill>
            </a:endParaRPr>
          </a:p>
          <a:p>
            <a:pPr algn="ctr" eaLnBrk="1" hangingPunct="1"/>
            <a:r>
              <a:rPr lang="en-US" altLang="en-US" sz="1400">
                <a:solidFill>
                  <a:schemeClr val="bg1"/>
                </a:solidFill>
              </a:rPr>
              <a:t> </a:t>
            </a:r>
          </a:p>
          <a:p>
            <a:pPr algn="ctr" eaLnBrk="1" hangingPunct="1"/>
            <a:endParaRPr lang="en-US" altLang="en-US" sz="1400">
              <a:solidFill>
                <a:schemeClr val="bg1"/>
              </a:solidFill>
            </a:endParaRPr>
          </a:p>
          <a:p>
            <a:pPr eaLnBrk="1" hangingPunct="1"/>
            <a:endParaRPr lang="en-US" altLang="en-US" sz="1400">
              <a:solidFill>
                <a:schemeClr val="bg1"/>
              </a:solidFill>
            </a:endParaRPr>
          </a:p>
          <a:p>
            <a:pPr algn="ctr" eaLnBrk="1" hangingPunct="1"/>
            <a:r>
              <a:rPr lang="en-US" altLang="en-US" sz="1400">
                <a:solidFill>
                  <a:schemeClr val="bg1"/>
                </a:solidFill>
              </a:rPr>
              <a:t> </a:t>
            </a:r>
          </a:p>
        </p:txBody>
      </p:sp>
      <p:grpSp>
        <p:nvGrpSpPr>
          <p:cNvPr id="317443" name="Group 4">
            <a:extLst>
              <a:ext uri="{FF2B5EF4-FFF2-40B4-BE49-F238E27FC236}">
                <a16:creationId xmlns:a16="http://schemas.microsoft.com/office/drawing/2014/main" id="{A35DC8CA-79B1-3B33-737E-E1E11689A834}"/>
              </a:ext>
            </a:extLst>
          </p:cNvPr>
          <p:cNvGrpSpPr>
            <a:grpSpLocks/>
          </p:cNvGrpSpPr>
          <p:nvPr/>
        </p:nvGrpSpPr>
        <p:grpSpPr bwMode="auto">
          <a:xfrm>
            <a:off x="285750" y="342900"/>
            <a:ext cx="8578850" cy="1828800"/>
            <a:chOff x="320692" y="228600"/>
            <a:chExt cx="8578379" cy="1828800"/>
          </a:xfrm>
        </p:grpSpPr>
        <p:sp>
          <p:nvSpPr>
            <p:cNvPr id="6" name="TextBox 5">
              <a:extLst>
                <a:ext uri="{FF2B5EF4-FFF2-40B4-BE49-F238E27FC236}">
                  <a16:creationId xmlns:a16="http://schemas.microsoft.com/office/drawing/2014/main" id="{A4B96956-8BCA-A15F-7813-16752DD0F33B}"/>
                </a:ext>
              </a:extLst>
            </p:cNvPr>
            <p:cNvSpPr txBox="1"/>
            <p:nvPr/>
          </p:nvSpPr>
          <p:spPr>
            <a:xfrm>
              <a:off x="320692" y="4381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Filter Ripening</a:t>
              </a:r>
            </a:p>
          </p:txBody>
        </p:sp>
        <p:pic>
          <p:nvPicPr>
            <p:cNvPr id="317445" name="Picture 3">
              <a:extLst>
                <a:ext uri="{FF2B5EF4-FFF2-40B4-BE49-F238E27FC236}">
                  <a16:creationId xmlns:a16="http://schemas.microsoft.com/office/drawing/2014/main" id="{194A7BB9-E73D-19DF-C328-1F8F4FDD37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18B5100-0F07-6D45-405B-EE63BAFD672C}"/>
              </a:ext>
            </a:extLst>
          </p:cNvPr>
          <p:cNvSpPr>
            <a:spLocks noChangeArrowheads="1"/>
          </p:cNvSpPr>
          <p:nvPr/>
        </p:nvSpPr>
        <p:spPr bwMode="auto">
          <a:xfrm>
            <a:off x="228600" y="1066800"/>
            <a:ext cx="8648700" cy="6708775"/>
          </a:xfrm>
          <a:prstGeom prst="rect">
            <a:avLst/>
          </a:prstGeom>
          <a:noFill/>
          <a:ln w="9525">
            <a:noFill/>
            <a:miter lim="800000"/>
            <a:headEnd/>
            <a:tailEnd/>
          </a:ln>
          <a:effectLst/>
        </p:spPr>
        <p:txBody>
          <a:bodyPr anchor="ctr">
            <a:spAutoFit/>
          </a:bodyPr>
          <a:lstStyle/>
          <a:p>
            <a:pPr eaLnBrk="1" fontAlgn="auto" hangingPunct="1">
              <a:spcBef>
                <a:spcPts val="0"/>
              </a:spcBef>
              <a:spcAft>
                <a:spcPts val="0"/>
              </a:spcAft>
              <a:defRPr/>
            </a:pPr>
            <a:r>
              <a:rPr lang="en-US" sz="2400" dirty="0">
                <a:solidFill>
                  <a:srgbClr val="FFC000"/>
                </a:solidFill>
                <a:latin typeface="+mn-lt"/>
              </a:rPr>
              <a:t>Basic steps to ripening a new filter are as follows:</a:t>
            </a:r>
          </a:p>
          <a:p>
            <a:pPr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Backfill slowly to displace air pockets at a rate of 0.3 – 0.6 feet of filter bed depth per hour (0.0374 – 0.0748 gpm/ft</a:t>
            </a:r>
            <a:r>
              <a:rPr lang="en-US" sz="2400" baseline="30000" dirty="0">
                <a:latin typeface="+mn-lt"/>
              </a:rPr>
              <a:t>2</a:t>
            </a:r>
            <a:r>
              <a:rPr lang="en-US" sz="2400" dirty="0">
                <a:latin typeface="+mn-lt"/>
              </a:rPr>
              <a:t>) until the inlet jets are covered.</a:t>
            </a:r>
          </a:p>
          <a:p>
            <a:pPr marL="457200" indent="-457200" eaLnBrk="1" fontAlgn="auto" hangingPunct="1">
              <a:spcBef>
                <a:spcPts val="0"/>
              </a:spcBef>
              <a:spcAft>
                <a:spcPts val="0"/>
              </a:spcAft>
              <a:buFont typeface="+mj-lt"/>
              <a:buAutoNum type="arabicPeriod"/>
              <a:defRPr/>
            </a:pPr>
            <a:r>
              <a:rPr lang="en-US" sz="2400" dirty="0">
                <a:latin typeface="+mn-lt"/>
              </a:rPr>
              <a:t>Set the weir plate with the crest at the level of influent jets</a:t>
            </a:r>
          </a:p>
          <a:p>
            <a:pPr marL="457200" indent="-457200" eaLnBrk="1" fontAlgn="auto" hangingPunct="1">
              <a:spcBef>
                <a:spcPts val="0"/>
              </a:spcBef>
              <a:spcAft>
                <a:spcPts val="0"/>
              </a:spcAft>
              <a:buFont typeface="+mj-lt"/>
              <a:buAutoNum type="arabicPeriod"/>
              <a:defRPr/>
            </a:pPr>
            <a:r>
              <a:rPr lang="en-US" sz="2400" dirty="0">
                <a:latin typeface="+mn-lt"/>
              </a:rPr>
              <a:t>Begin top filing through the inlet jets and begin filtering to waste.</a:t>
            </a:r>
          </a:p>
          <a:p>
            <a:pPr marL="457200" indent="-457200" eaLnBrk="1" fontAlgn="auto" hangingPunct="1">
              <a:spcBef>
                <a:spcPts val="0"/>
              </a:spcBef>
              <a:spcAft>
                <a:spcPts val="0"/>
              </a:spcAft>
              <a:buFont typeface="+mj-lt"/>
              <a:buAutoNum type="arabicPeriod"/>
              <a:defRPr/>
            </a:pPr>
            <a:r>
              <a:rPr lang="en-US" sz="2400" dirty="0">
                <a:latin typeface="+mn-lt"/>
              </a:rPr>
              <a:t>The water in the filter box will rise slowly due to the Schmutzdecke buildup and when the level reaches twice the distance between the sand bed and influent jets, lower the weir plate slowly so that the crest is at the level of the sand bed surface.</a:t>
            </a:r>
          </a:p>
          <a:p>
            <a:pPr marL="457200" indent="-457200" eaLnBrk="1" fontAlgn="auto" hangingPunct="1">
              <a:spcBef>
                <a:spcPts val="0"/>
              </a:spcBef>
              <a:spcAft>
                <a:spcPts val="0"/>
              </a:spcAft>
              <a:buFont typeface="+mj-lt"/>
              <a:buAutoNum type="arabicPeriod"/>
              <a:defRPr/>
            </a:pPr>
            <a:r>
              <a:rPr lang="en-US" sz="2400" dirty="0">
                <a:latin typeface="+mn-lt"/>
              </a:rPr>
              <a:t>Continue filter-to-waste until the filter is ripened as indicated by turbidity </a:t>
            </a:r>
            <a:r>
              <a:rPr lang="en-US" sz="2400" u="sng" dirty="0">
                <a:latin typeface="+mn-lt"/>
              </a:rPr>
              <a:t>&lt;</a:t>
            </a:r>
            <a:r>
              <a:rPr lang="en-US" sz="2400" dirty="0">
                <a:latin typeface="+mn-lt"/>
              </a:rPr>
              <a:t> 1 NTU and coliform </a:t>
            </a:r>
            <a:r>
              <a:rPr lang="en-US" sz="2400" u="sng" dirty="0">
                <a:latin typeface="+mn-lt"/>
              </a:rPr>
              <a:t>&lt;</a:t>
            </a:r>
            <a:r>
              <a:rPr lang="en-US" sz="2400" dirty="0">
                <a:latin typeface="+mn-lt"/>
              </a:rPr>
              <a:t> 10 CFU/100 ml.</a:t>
            </a:r>
            <a:endParaRPr lang="en-US" sz="1400" dirty="0">
              <a:solidFill>
                <a:schemeClr val="bg1"/>
              </a:solidFill>
              <a:latin typeface="+mn-lt"/>
            </a:endParaRPr>
          </a:p>
          <a:p>
            <a:pPr eaLnBrk="1" fontAlgn="auto" hangingPunct="1">
              <a:spcBef>
                <a:spcPts val="0"/>
              </a:spcBef>
              <a:spcAft>
                <a:spcPts val="0"/>
              </a:spcAft>
              <a:defRPr/>
            </a:pPr>
            <a:endParaRPr lang="en-US" sz="1400" dirty="0">
              <a:solidFill>
                <a:schemeClr val="bg1"/>
              </a:solidFill>
              <a:latin typeface="+mn-lt"/>
            </a:endParaRPr>
          </a:p>
          <a:p>
            <a:pPr algn="ctr" eaLnBrk="1" fontAlgn="auto" hangingPunct="1">
              <a:spcBef>
                <a:spcPts val="0"/>
              </a:spcBef>
              <a:spcAft>
                <a:spcPts val="0"/>
              </a:spcAft>
              <a:defRPr/>
            </a:pPr>
            <a:r>
              <a:rPr lang="en-US" sz="1400" dirty="0">
                <a:solidFill>
                  <a:schemeClr val="bg1"/>
                </a:solidFill>
                <a:latin typeface="+mn-lt"/>
              </a:rPr>
              <a:t> </a:t>
            </a:r>
          </a:p>
          <a:p>
            <a:pPr algn="ctr" eaLnBrk="1" fontAlgn="auto" hangingPunct="1">
              <a:spcBef>
                <a:spcPts val="0"/>
              </a:spcBef>
              <a:spcAft>
                <a:spcPts val="0"/>
              </a:spcAft>
              <a:defRPr/>
            </a:pPr>
            <a:endParaRPr lang="en-US" sz="1400" dirty="0">
              <a:solidFill>
                <a:schemeClr val="bg1"/>
              </a:solidFill>
              <a:latin typeface="+mn-lt"/>
            </a:endParaRPr>
          </a:p>
          <a:p>
            <a:pPr eaLnBrk="1" fontAlgn="auto" hangingPunct="1">
              <a:spcBef>
                <a:spcPts val="0"/>
              </a:spcBef>
              <a:spcAft>
                <a:spcPts val="0"/>
              </a:spcAft>
              <a:defRPr/>
            </a:pPr>
            <a:endParaRPr lang="en-US" sz="1400" dirty="0">
              <a:solidFill>
                <a:schemeClr val="bg1"/>
              </a:solidFill>
              <a:latin typeface="+mn-lt"/>
            </a:endParaRPr>
          </a:p>
          <a:p>
            <a:pPr algn="ctr" eaLnBrk="1" fontAlgn="auto" hangingPunct="1">
              <a:spcBef>
                <a:spcPts val="0"/>
              </a:spcBef>
              <a:spcAft>
                <a:spcPts val="0"/>
              </a:spcAft>
              <a:defRPr/>
            </a:pPr>
            <a:r>
              <a:rPr lang="en-US" sz="1400" dirty="0">
                <a:solidFill>
                  <a:schemeClr val="bg1"/>
                </a:solidFill>
                <a:latin typeface="+mn-lt"/>
              </a:rPr>
              <a:t> </a:t>
            </a:r>
          </a:p>
        </p:txBody>
      </p:sp>
      <p:sp>
        <p:nvSpPr>
          <p:cNvPr id="6" name="TextBox 5">
            <a:extLst>
              <a:ext uri="{FF2B5EF4-FFF2-40B4-BE49-F238E27FC236}">
                <a16:creationId xmlns:a16="http://schemas.microsoft.com/office/drawing/2014/main" id="{EEB3C7DA-7FE9-9098-E05D-6B50B7EB941B}"/>
              </a:ext>
            </a:extLst>
          </p:cNvPr>
          <p:cNvSpPr txBox="1"/>
          <p:nvPr/>
        </p:nvSpPr>
        <p:spPr>
          <a:xfrm>
            <a:off x="285750" y="34290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Ripening new filters</a:t>
            </a:r>
            <a:endParaRPr lang="en-US" sz="28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035B025-2E0A-5D62-E06A-BC56C1473CE5}"/>
              </a:ext>
            </a:extLst>
          </p:cNvPr>
          <p:cNvSpPr>
            <a:spLocks noChangeArrowheads="1"/>
          </p:cNvSpPr>
          <p:nvPr/>
        </p:nvSpPr>
        <p:spPr bwMode="auto">
          <a:xfrm>
            <a:off x="381000" y="1308100"/>
            <a:ext cx="8229600" cy="2246313"/>
          </a:xfrm>
          <a:prstGeom prst="rect">
            <a:avLst/>
          </a:prstGeom>
          <a:noFill/>
          <a:ln w="9525">
            <a:noFill/>
            <a:miter lim="800000"/>
            <a:headEnd/>
            <a:tailEnd/>
          </a:ln>
          <a:effectLst/>
        </p:spPr>
        <p:txBody>
          <a:bodyPr anchor="ctr">
            <a:spAutoFit/>
          </a:bodyPr>
          <a:lstStyle/>
          <a:p>
            <a:pPr eaLnBrk="1" fontAlgn="auto" hangingPunct="1">
              <a:spcBef>
                <a:spcPts val="0"/>
              </a:spcBef>
              <a:spcAft>
                <a:spcPts val="0"/>
              </a:spcAft>
              <a:defRPr/>
            </a:pPr>
            <a:r>
              <a:rPr lang="en-US" sz="2800" dirty="0">
                <a:latin typeface="+mn-lt"/>
              </a:rPr>
              <a:t> </a:t>
            </a:r>
          </a:p>
          <a:p>
            <a:pPr marL="457200" indent="-457200" eaLnBrk="1" fontAlgn="auto" hangingPunct="1">
              <a:spcBef>
                <a:spcPts val="0"/>
              </a:spcBef>
              <a:spcAft>
                <a:spcPts val="0"/>
              </a:spcAft>
              <a:buFont typeface="+mj-lt"/>
              <a:buAutoNum type="arabicPeriod"/>
              <a:defRPr/>
            </a:pPr>
            <a:r>
              <a:rPr lang="en-US" sz="2800" dirty="0">
                <a:latin typeface="+mn-lt"/>
              </a:rPr>
              <a:t>Allows for cleaning newly sanded beds.</a:t>
            </a:r>
          </a:p>
          <a:p>
            <a:pPr marL="457200" indent="-457200" eaLnBrk="1" fontAlgn="auto" hangingPunct="1">
              <a:spcBef>
                <a:spcPts val="0"/>
              </a:spcBef>
              <a:spcAft>
                <a:spcPts val="0"/>
              </a:spcAft>
              <a:buFont typeface="+mj-lt"/>
              <a:buAutoNum type="arabicPeriod"/>
              <a:defRPr/>
            </a:pPr>
            <a:r>
              <a:rPr lang="en-US" sz="2800" dirty="0">
                <a:latin typeface="+mn-lt"/>
              </a:rPr>
              <a:t>Allows for ripening without public health risk.</a:t>
            </a:r>
          </a:p>
          <a:p>
            <a:pPr marL="457200" indent="-457200" eaLnBrk="1" fontAlgn="auto" hangingPunct="1">
              <a:spcBef>
                <a:spcPts val="0"/>
              </a:spcBef>
              <a:spcAft>
                <a:spcPts val="0"/>
              </a:spcAft>
              <a:buFont typeface="+mj-lt"/>
              <a:buAutoNum type="arabicPeriod"/>
              <a:defRPr/>
            </a:pPr>
            <a:r>
              <a:rPr lang="en-US" sz="2800" dirty="0">
                <a:latin typeface="+mn-lt"/>
              </a:rPr>
              <a:t>Air-gap is recommended to prevent cross-contamination.</a:t>
            </a:r>
            <a:r>
              <a:rPr lang="en-US" sz="2800" dirty="0">
                <a:solidFill>
                  <a:schemeClr val="bg1"/>
                </a:solidFill>
                <a:latin typeface="+mn-lt"/>
              </a:rPr>
              <a:t> </a:t>
            </a:r>
          </a:p>
        </p:txBody>
      </p:sp>
      <p:sp>
        <p:nvSpPr>
          <p:cNvPr id="6" name="TextBox 5">
            <a:extLst>
              <a:ext uri="{FF2B5EF4-FFF2-40B4-BE49-F238E27FC236}">
                <a16:creationId xmlns:a16="http://schemas.microsoft.com/office/drawing/2014/main" id="{84F4F667-2B28-CFC6-D312-3DBCE2DF6270}"/>
              </a:ext>
            </a:extLst>
          </p:cNvPr>
          <p:cNvSpPr txBox="1"/>
          <p:nvPr/>
        </p:nvSpPr>
        <p:spPr>
          <a:xfrm>
            <a:off x="285750" y="55245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To Waste</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3DBCDC3-4790-1625-DB94-CCA6E3C357B4}"/>
              </a:ext>
            </a:extLst>
          </p:cNvPr>
          <p:cNvSpPr txBox="1"/>
          <p:nvPr/>
        </p:nvSpPr>
        <p:spPr>
          <a:xfrm>
            <a:off x="290756" y="468573"/>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for wet harrowing</a:t>
            </a:r>
          </a:p>
        </p:txBody>
      </p:sp>
      <p:sp>
        <p:nvSpPr>
          <p:cNvPr id="6" name="TextBox 5">
            <a:extLst>
              <a:ext uri="{FF2B5EF4-FFF2-40B4-BE49-F238E27FC236}">
                <a16:creationId xmlns:a16="http://schemas.microsoft.com/office/drawing/2014/main" id="{CB1C0C1D-386A-3204-C3D3-7063869F47F5}"/>
              </a:ext>
            </a:extLst>
          </p:cNvPr>
          <p:cNvSpPr txBox="1"/>
          <p:nvPr/>
        </p:nvSpPr>
        <p:spPr>
          <a:xfrm>
            <a:off x="534988" y="1787525"/>
            <a:ext cx="7751762" cy="3786188"/>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Facilities Needed:</a:t>
            </a:r>
          </a:p>
          <a:p>
            <a:pPr marL="457200" indent="-457200" eaLnBrk="1" fontAlgn="auto" hangingPunct="1">
              <a:spcBef>
                <a:spcPts val="0"/>
              </a:spcBef>
              <a:spcAft>
                <a:spcPts val="0"/>
              </a:spcAft>
              <a:buFont typeface="+mj-lt"/>
              <a:buAutoNum type="arabicPeriod"/>
              <a:defRPr/>
            </a:pPr>
            <a:r>
              <a:rPr lang="en-US" sz="2400" dirty="0">
                <a:latin typeface="+mn-lt"/>
              </a:rPr>
              <a:t>Access for harrowing equipment</a:t>
            </a:r>
          </a:p>
          <a:p>
            <a:pPr marL="457200" indent="-457200" eaLnBrk="1" fontAlgn="auto" hangingPunct="1">
              <a:spcBef>
                <a:spcPts val="0"/>
              </a:spcBef>
              <a:spcAft>
                <a:spcPts val="0"/>
              </a:spcAft>
              <a:buFont typeface="+mj-lt"/>
              <a:buAutoNum type="arabicPeriod"/>
              <a:defRPr/>
            </a:pPr>
            <a:r>
              <a:rPr lang="en-US" sz="2400" dirty="0">
                <a:latin typeface="+mn-lt"/>
              </a:rPr>
              <a:t>Harrowed water influent distribution system</a:t>
            </a:r>
          </a:p>
          <a:p>
            <a:pPr marL="914400" lvl="1" indent="-457200" eaLnBrk="1" fontAlgn="auto" hangingPunct="1">
              <a:spcBef>
                <a:spcPts val="0"/>
              </a:spcBef>
              <a:spcAft>
                <a:spcPts val="0"/>
              </a:spcAft>
              <a:buFont typeface="Arial" pitchFamily="34" charset="0"/>
              <a:buChar char="•"/>
              <a:defRPr/>
            </a:pPr>
            <a:r>
              <a:rPr lang="en-US" sz="2400" dirty="0">
                <a:latin typeface="+mn-lt"/>
              </a:rPr>
              <a:t>Cross-flow (raw water)</a:t>
            </a:r>
          </a:p>
          <a:p>
            <a:pPr marL="914400" lvl="1" indent="-457200" eaLnBrk="1" fontAlgn="auto" hangingPunct="1">
              <a:spcBef>
                <a:spcPts val="0"/>
              </a:spcBef>
              <a:spcAft>
                <a:spcPts val="0"/>
              </a:spcAft>
              <a:buFont typeface="Arial" pitchFamily="34" charset="0"/>
              <a:buChar char="•"/>
              <a:defRPr/>
            </a:pPr>
            <a:r>
              <a:rPr lang="en-US" sz="2400" dirty="0">
                <a:latin typeface="+mn-lt"/>
              </a:rPr>
              <a:t>Up-flow (filtered water)</a:t>
            </a:r>
          </a:p>
          <a:p>
            <a:pPr marL="457200" indent="-457200" eaLnBrk="1" fontAlgn="auto" hangingPunct="1">
              <a:spcBef>
                <a:spcPts val="0"/>
              </a:spcBef>
              <a:spcAft>
                <a:spcPts val="0"/>
              </a:spcAft>
              <a:buFont typeface="+mj-lt"/>
              <a:buAutoNum type="arabicPeriod"/>
              <a:defRPr/>
            </a:pPr>
            <a:r>
              <a:rPr lang="en-US" sz="2400" dirty="0">
                <a:latin typeface="+mn-lt"/>
              </a:rPr>
              <a:t>Harrowed wastewater collection system</a:t>
            </a:r>
          </a:p>
          <a:p>
            <a:pPr marL="457200" indent="-457200" eaLnBrk="1" fontAlgn="auto" hangingPunct="1">
              <a:spcBef>
                <a:spcPts val="0"/>
              </a:spcBef>
              <a:spcAft>
                <a:spcPts val="0"/>
              </a:spcAft>
              <a:buFont typeface="+mj-lt"/>
              <a:buAutoNum type="arabicPeriod"/>
              <a:defRPr/>
            </a:pPr>
            <a:r>
              <a:rPr lang="en-US" sz="2400" dirty="0">
                <a:latin typeface="+mn-lt"/>
              </a:rPr>
              <a:t>Holding lagoon for the harrowed wastewater</a:t>
            </a:r>
          </a:p>
          <a:p>
            <a:pPr marL="457200" indent="-457200" eaLnBrk="1" fontAlgn="auto" hangingPunct="1">
              <a:spcBef>
                <a:spcPts val="0"/>
              </a:spcBef>
              <a:spcAft>
                <a:spcPts val="0"/>
              </a:spcAft>
              <a:buFont typeface="+mj-lt"/>
              <a:buAutoNum type="arabicPeriod"/>
              <a:defRPr/>
            </a:pPr>
            <a:r>
              <a:rPr lang="en-US" sz="2400" dirty="0">
                <a:latin typeface="+mn-lt"/>
              </a:rPr>
              <a:t>Filter-to-waste piping</a:t>
            </a:r>
          </a:p>
          <a:p>
            <a:pPr marL="457200" indent="-457200" eaLnBrk="1" fontAlgn="auto" hangingPunct="1">
              <a:spcBef>
                <a:spcPts val="0"/>
              </a:spcBef>
              <a:spcAft>
                <a:spcPts val="0"/>
              </a:spcAft>
              <a:buFont typeface="+mj-lt"/>
              <a:buAutoNum type="arabicPeriod"/>
              <a:defRPr/>
            </a:pPr>
            <a:r>
              <a:rPr lang="en-US" sz="2400" dirty="0">
                <a:latin typeface="+mn-lt"/>
              </a:rPr>
              <a:t>Provisions to prevent equipment from contaminating filter bed</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A03993-0413-ACEF-2D7E-42AF198C7C05}"/>
              </a:ext>
            </a:extLst>
          </p:cNvPr>
          <p:cNvSpPr txBox="1"/>
          <p:nvPr/>
        </p:nvSpPr>
        <p:spPr>
          <a:xfrm>
            <a:off x="630936" y="548640"/>
            <a:ext cx="81320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for Wet Harrowing</a:t>
            </a:r>
          </a:p>
        </p:txBody>
      </p:sp>
      <p:sp>
        <p:nvSpPr>
          <p:cNvPr id="6" name="TextBox 5">
            <a:extLst>
              <a:ext uri="{FF2B5EF4-FFF2-40B4-BE49-F238E27FC236}">
                <a16:creationId xmlns:a16="http://schemas.microsoft.com/office/drawing/2014/main" id="{EE033039-8DD5-8249-C0C1-4106C9DC409A}"/>
              </a:ext>
            </a:extLst>
          </p:cNvPr>
          <p:cNvSpPr txBox="1"/>
          <p:nvPr/>
        </p:nvSpPr>
        <p:spPr>
          <a:xfrm>
            <a:off x="236538" y="1395413"/>
            <a:ext cx="8004175" cy="5632450"/>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Wet Harrowing</a:t>
            </a:r>
          </a:p>
          <a:p>
            <a:pPr marL="457200" indent="-457200" eaLnBrk="1" fontAlgn="auto" hangingPunct="1">
              <a:spcBef>
                <a:spcPts val="0"/>
              </a:spcBef>
              <a:spcAft>
                <a:spcPts val="0"/>
              </a:spcAft>
              <a:defRPr/>
            </a:pPr>
            <a:r>
              <a:rPr lang="en-US" sz="2400" dirty="0">
                <a:latin typeface="+mn-lt"/>
              </a:rPr>
              <a:t>Wet harrowing is a common method </a:t>
            </a:r>
          </a:p>
          <a:p>
            <a:pPr marL="457200" indent="-457200" eaLnBrk="1" fontAlgn="auto" hangingPunct="1">
              <a:spcBef>
                <a:spcPts val="0"/>
              </a:spcBef>
              <a:spcAft>
                <a:spcPts val="0"/>
              </a:spcAft>
              <a:defRPr/>
            </a:pPr>
            <a:r>
              <a:rPr lang="en-US" sz="2400" dirty="0">
                <a:latin typeface="+mn-lt"/>
              </a:rPr>
              <a:t>of cleaning small filters.</a:t>
            </a:r>
          </a:p>
          <a:p>
            <a:pPr marL="457200" indent="-457200"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u="sng" dirty="0">
                <a:latin typeface="+mn-lt"/>
              </a:rPr>
              <a:t>Basic process:</a:t>
            </a:r>
          </a:p>
          <a:p>
            <a:pPr marL="457200" indent="-457200" eaLnBrk="1" fontAlgn="auto" hangingPunct="1">
              <a:spcBef>
                <a:spcPts val="0"/>
              </a:spcBef>
              <a:spcAft>
                <a:spcPts val="0"/>
              </a:spcAft>
              <a:buFont typeface="+mj-lt"/>
              <a:buAutoNum type="arabicPeriod"/>
              <a:defRPr/>
            </a:pPr>
            <a:r>
              <a:rPr lang="en-US" sz="2400" dirty="0">
                <a:latin typeface="+mn-lt"/>
              </a:rPr>
              <a:t>Lower water level to ~6” above</a:t>
            </a:r>
          </a:p>
          <a:p>
            <a:pPr marL="914400" lvl="1" indent="-457200" eaLnBrk="1" fontAlgn="auto" hangingPunct="1">
              <a:spcBef>
                <a:spcPts val="0"/>
              </a:spcBef>
              <a:spcAft>
                <a:spcPts val="0"/>
              </a:spcAft>
              <a:defRPr/>
            </a:pPr>
            <a:r>
              <a:rPr lang="en-US" sz="2400" dirty="0">
                <a:latin typeface="+mn-lt"/>
              </a:rPr>
              <a:t>the top of the sand.  </a:t>
            </a:r>
          </a:p>
          <a:p>
            <a:pPr marL="457200" indent="-457200" eaLnBrk="1" fontAlgn="auto" hangingPunct="1">
              <a:spcBef>
                <a:spcPts val="0"/>
              </a:spcBef>
              <a:spcAft>
                <a:spcPts val="0"/>
              </a:spcAft>
              <a:buFont typeface="+mj-lt"/>
              <a:buAutoNum type="arabicPeriod"/>
              <a:defRPr/>
            </a:pPr>
            <a:r>
              <a:rPr lang="en-US" sz="2400" dirty="0">
                <a:latin typeface="+mn-lt"/>
              </a:rPr>
              <a:t>Use a rake or rake-like </a:t>
            </a:r>
          </a:p>
          <a:p>
            <a:pPr marL="914400" lvl="1" indent="-457200" eaLnBrk="1" fontAlgn="auto" hangingPunct="1">
              <a:spcBef>
                <a:spcPts val="0"/>
              </a:spcBef>
              <a:spcAft>
                <a:spcPts val="0"/>
              </a:spcAft>
              <a:defRPr/>
            </a:pPr>
            <a:r>
              <a:rPr lang="en-US" sz="2400" dirty="0">
                <a:latin typeface="+mn-lt"/>
              </a:rPr>
              <a:t>Mechanism</a:t>
            </a:r>
          </a:p>
          <a:p>
            <a:pPr marL="457200" indent="-457200" eaLnBrk="1" fontAlgn="auto" hangingPunct="1">
              <a:spcBef>
                <a:spcPts val="0"/>
              </a:spcBef>
              <a:spcAft>
                <a:spcPts val="0"/>
              </a:spcAft>
              <a:buFont typeface="+mj-lt"/>
              <a:buAutoNum type="arabicPeriod"/>
              <a:defRPr/>
            </a:pPr>
            <a:r>
              <a:rPr lang="en-US" sz="2400" dirty="0">
                <a:latin typeface="+mn-lt"/>
              </a:rPr>
              <a:t>agitate top 2”-3” of sand </a:t>
            </a:r>
          </a:p>
          <a:p>
            <a:pPr marL="914400" lvl="1" indent="-457200" eaLnBrk="1" fontAlgn="auto" hangingPunct="1">
              <a:spcBef>
                <a:spcPts val="0"/>
              </a:spcBef>
              <a:spcAft>
                <a:spcPts val="0"/>
              </a:spcAft>
              <a:defRPr/>
            </a:pPr>
            <a:r>
              <a:rPr lang="en-US" sz="2400" dirty="0">
                <a:latin typeface="+mn-lt"/>
              </a:rPr>
              <a:t>while slowly backflushing with</a:t>
            </a:r>
          </a:p>
          <a:p>
            <a:pPr marL="914400" lvl="1" indent="-457200" eaLnBrk="1" fontAlgn="auto" hangingPunct="1">
              <a:spcBef>
                <a:spcPts val="0"/>
              </a:spcBef>
              <a:spcAft>
                <a:spcPts val="0"/>
              </a:spcAft>
              <a:defRPr/>
            </a:pPr>
            <a:r>
              <a:rPr lang="en-US" sz="2400" dirty="0">
                <a:latin typeface="+mn-lt"/>
              </a:rPr>
              <a:t>filtered, but unchlorinated water</a:t>
            </a:r>
          </a:p>
          <a:p>
            <a:pPr marL="457200" indent="-457200" eaLnBrk="1" fontAlgn="auto" hangingPunct="1">
              <a:spcBef>
                <a:spcPts val="0"/>
              </a:spcBef>
              <a:spcAft>
                <a:spcPts val="0"/>
              </a:spcAft>
              <a:buFont typeface="+mj-lt"/>
              <a:buAutoNum type="arabicPeriod"/>
              <a:defRPr/>
            </a:pPr>
            <a:r>
              <a:rPr lang="en-US" sz="2400" dirty="0">
                <a:latin typeface="+mn-lt"/>
              </a:rPr>
              <a:t>Wastewater is collected through</a:t>
            </a:r>
          </a:p>
          <a:p>
            <a:pPr marL="914400" lvl="1" indent="-457200" eaLnBrk="1" fontAlgn="auto" hangingPunct="1">
              <a:spcBef>
                <a:spcPts val="0"/>
              </a:spcBef>
              <a:spcAft>
                <a:spcPts val="0"/>
              </a:spcAft>
              <a:defRPr/>
            </a:pPr>
            <a:r>
              <a:rPr lang="en-US" sz="2400" dirty="0">
                <a:latin typeface="+mn-lt"/>
              </a:rPr>
              <a:t>A harrowing valve and waste piping</a:t>
            </a:r>
          </a:p>
          <a:p>
            <a:pPr marL="457200" indent="-457200" eaLnBrk="1" fontAlgn="auto" hangingPunct="1">
              <a:spcBef>
                <a:spcPts val="0"/>
              </a:spcBef>
              <a:spcAft>
                <a:spcPts val="0"/>
              </a:spcAft>
              <a:defRPr/>
            </a:pPr>
            <a:r>
              <a:rPr lang="en-US" sz="2400" dirty="0">
                <a:latin typeface="+mn-lt"/>
              </a:rPr>
              <a:t>	</a:t>
            </a:r>
          </a:p>
        </p:txBody>
      </p:sp>
      <p:pic>
        <p:nvPicPr>
          <p:cNvPr id="325636" name="Picture 2">
            <a:extLst>
              <a:ext uri="{FF2B5EF4-FFF2-40B4-BE49-F238E27FC236}">
                <a16:creationId xmlns:a16="http://schemas.microsoft.com/office/drawing/2014/main" id="{91AC8EB9-0608-57E7-2D31-31060F1122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2250" y="1524000"/>
            <a:ext cx="3582988" cy="50053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82" name="Picture 10" descr="P1010018.JPG">
            <a:extLst>
              <a:ext uri="{FF2B5EF4-FFF2-40B4-BE49-F238E27FC236}">
                <a16:creationId xmlns:a16="http://schemas.microsoft.com/office/drawing/2014/main" id="{86059E93-64D3-0C9C-1399-D8C7F42ED6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70663" y="1200150"/>
            <a:ext cx="2300287" cy="3067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27683" name="Picture 14" descr="P1010019.JPG">
            <a:extLst>
              <a:ext uri="{FF2B5EF4-FFF2-40B4-BE49-F238E27FC236}">
                <a16:creationId xmlns:a16="http://schemas.microsoft.com/office/drawing/2014/main" id="{DAF59EA0-4DFF-26D5-12C4-5ADF4C55BD4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125" y="2422525"/>
            <a:ext cx="5129213" cy="38465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3494BDF-066F-4B42-74CF-EAAF94A26FAC}"/>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for wet harrowing</a:t>
            </a:r>
          </a:p>
        </p:txBody>
      </p:sp>
      <p:sp>
        <p:nvSpPr>
          <p:cNvPr id="327685" name="TextBox 5">
            <a:extLst>
              <a:ext uri="{FF2B5EF4-FFF2-40B4-BE49-F238E27FC236}">
                <a16:creationId xmlns:a16="http://schemas.microsoft.com/office/drawing/2014/main" id="{92EFB9F0-1085-8A7B-C927-49BF37669294}"/>
              </a:ext>
            </a:extLst>
          </p:cNvPr>
          <p:cNvSpPr txBox="1">
            <a:spLocks noChangeArrowheads="1"/>
          </p:cNvSpPr>
          <p:nvPr/>
        </p:nvSpPr>
        <p:spPr bwMode="auto">
          <a:xfrm>
            <a:off x="493713" y="1395413"/>
            <a:ext cx="8212137"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Harrowing</a:t>
            </a:r>
          </a:p>
          <a:p>
            <a:pPr eaLnBrk="1" hangingPunct="1"/>
            <a:r>
              <a:rPr lang="en-US" altLang="en-US" sz="2400"/>
              <a:t>        Inlet float control valve</a:t>
            </a:r>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eaLnBrk="1" hangingPunct="1"/>
            <a:r>
              <a:rPr lang="en-US" altLang="en-US" sz="2400"/>
              <a:t>						          Harrowing </a:t>
            </a:r>
          </a:p>
          <a:p>
            <a:pPr eaLnBrk="1" hangingPunct="1"/>
            <a:r>
              <a:rPr lang="en-US" altLang="en-US" sz="2400"/>
              <a:t>						             Valve  &amp;</a:t>
            </a:r>
          </a:p>
          <a:p>
            <a:pPr eaLnBrk="1" hangingPunct="1"/>
            <a:r>
              <a:rPr lang="en-US" altLang="en-US" sz="2400"/>
              <a:t>						           Waste Line</a:t>
            </a:r>
          </a:p>
          <a:p>
            <a:pPr eaLnBrk="1" hangingPunct="1"/>
            <a:r>
              <a:rPr lang="en-US" altLang="en-US" sz="2400"/>
              <a:t>	</a:t>
            </a:r>
          </a:p>
        </p:txBody>
      </p:sp>
      <p:sp>
        <p:nvSpPr>
          <p:cNvPr id="13" name="Bent-Up Arrow 12">
            <a:extLst>
              <a:ext uri="{FF2B5EF4-FFF2-40B4-BE49-F238E27FC236}">
                <a16:creationId xmlns:a16="http://schemas.microsoft.com/office/drawing/2014/main" id="{14B7D6EE-C9C8-50F7-1FA4-CB2DB6095F60}"/>
              </a:ext>
            </a:extLst>
          </p:cNvPr>
          <p:cNvSpPr/>
          <p:nvPr/>
        </p:nvSpPr>
        <p:spPr>
          <a:xfrm flipH="1" flipV="1">
            <a:off x="4076700" y="1676400"/>
            <a:ext cx="3314700" cy="896938"/>
          </a:xfrm>
          <a:prstGeom prst="bentUpArrow">
            <a:avLst>
              <a:gd name="adj1" fmla="val 20751"/>
              <a:gd name="adj2" fmla="val 25000"/>
              <a:gd name="adj3" fmla="val 2500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TextBox 13">
            <a:extLst>
              <a:ext uri="{FF2B5EF4-FFF2-40B4-BE49-F238E27FC236}">
                <a16:creationId xmlns:a16="http://schemas.microsoft.com/office/drawing/2014/main" id="{92925E2C-93E9-8A7D-1849-8F054210E661}"/>
              </a:ext>
            </a:extLst>
          </p:cNvPr>
          <p:cNvSpPr txBox="1"/>
          <p:nvPr/>
        </p:nvSpPr>
        <p:spPr>
          <a:xfrm>
            <a:off x="327025" y="6299200"/>
            <a:ext cx="31845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Camp Yamhill in Yamhill County Oregon.</a:t>
            </a:r>
          </a:p>
        </p:txBody>
      </p:sp>
      <p:sp>
        <p:nvSpPr>
          <p:cNvPr id="8" name="Bent-Up Arrow 7">
            <a:extLst>
              <a:ext uri="{FF2B5EF4-FFF2-40B4-BE49-F238E27FC236}">
                <a16:creationId xmlns:a16="http://schemas.microsoft.com/office/drawing/2014/main" id="{6647C6FD-5C5D-C3E0-D988-E615B257051A}"/>
              </a:ext>
            </a:extLst>
          </p:cNvPr>
          <p:cNvSpPr/>
          <p:nvPr/>
        </p:nvSpPr>
        <p:spPr>
          <a:xfrm rot="16200000" flipH="1">
            <a:off x="4486275" y="3133725"/>
            <a:ext cx="3105150" cy="3238500"/>
          </a:xfrm>
          <a:prstGeom prst="bentUpArrow">
            <a:avLst>
              <a:gd name="adj1" fmla="val 6048"/>
              <a:gd name="adj2" fmla="val 8533"/>
              <a:gd name="adj3" fmla="val 1617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Oval 8">
            <a:extLst>
              <a:ext uri="{FF2B5EF4-FFF2-40B4-BE49-F238E27FC236}">
                <a16:creationId xmlns:a16="http://schemas.microsoft.com/office/drawing/2014/main" id="{D4102748-2238-DFD4-7AEE-EB9634F8EB9E}"/>
              </a:ext>
            </a:extLst>
          </p:cNvPr>
          <p:cNvSpPr/>
          <p:nvPr/>
        </p:nvSpPr>
        <p:spPr>
          <a:xfrm>
            <a:off x="7410450" y="1371600"/>
            <a:ext cx="800100"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Oval 9">
            <a:extLst>
              <a:ext uri="{FF2B5EF4-FFF2-40B4-BE49-F238E27FC236}">
                <a16:creationId xmlns:a16="http://schemas.microsoft.com/office/drawing/2014/main" id="{CD7C0695-300A-2FBC-94DF-79C178C7DA78}"/>
              </a:ext>
            </a:extLst>
          </p:cNvPr>
          <p:cNvSpPr/>
          <p:nvPr/>
        </p:nvSpPr>
        <p:spPr>
          <a:xfrm>
            <a:off x="7143750" y="2381250"/>
            <a:ext cx="800100"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D52163-4F88-BD90-2CE6-5A97FB8E7E65}"/>
              </a:ext>
            </a:extLst>
          </p:cNvPr>
          <p:cNvSpPr txBox="1"/>
          <p:nvPr/>
        </p:nvSpPr>
        <p:spPr>
          <a:xfrm>
            <a:off x="358792" y="0"/>
            <a:ext cx="857837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Slow Sand Design</a:t>
            </a:r>
            <a:r>
              <a:rPr lang="en-US" sz="4000" b="1" cap="all" dirty="0">
                <a:solidFill>
                  <a:schemeClr val="tx2">
                    <a:satMod val="200000"/>
                  </a:schemeClr>
                </a:solidFill>
                <a:effectLst>
                  <a:reflection blurRad="12700" stA="34000" endA="740" endPos="53000" dir="5400000" sy="-100000" algn="bl" rotWithShape="0"/>
                </a:effectLst>
                <a:latin typeface="+mn-lt"/>
              </a:rPr>
              <a:t>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Scraped vs. Harrowing</a:t>
            </a:r>
            <a:endParaRPr lang="en-US" sz="40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graphicFrame>
        <p:nvGraphicFramePr>
          <p:cNvPr id="5" name="Table 4">
            <a:extLst>
              <a:ext uri="{FF2B5EF4-FFF2-40B4-BE49-F238E27FC236}">
                <a16:creationId xmlns:a16="http://schemas.microsoft.com/office/drawing/2014/main" id="{4BF15AC8-D35C-B801-7B83-F286180FAB5C}"/>
              </a:ext>
            </a:extLst>
          </p:cNvPr>
          <p:cNvGraphicFramePr>
            <a:graphicFrameLocks noGrp="1"/>
          </p:cNvGraphicFramePr>
          <p:nvPr/>
        </p:nvGraphicFramePr>
        <p:xfrm>
          <a:off x="331788" y="1568450"/>
          <a:ext cx="8458200" cy="5060950"/>
        </p:xfrm>
        <a:graphic>
          <a:graphicData uri="http://schemas.openxmlformats.org/drawingml/2006/table">
            <a:tbl>
              <a:tblPr firstRow="1" bandRow="1">
                <a:tableStyleId>{FABFCF23-3B69-468F-B69F-88F6DE6A72F2}</a:tableStyleId>
              </a:tblPr>
              <a:tblGrid>
                <a:gridCol w="2588405">
                  <a:extLst>
                    <a:ext uri="{9D8B030D-6E8A-4147-A177-3AD203B41FA5}">
                      <a16:colId xmlns:a16="http://schemas.microsoft.com/office/drawing/2014/main" val="20000"/>
                    </a:ext>
                  </a:extLst>
                </a:gridCol>
                <a:gridCol w="2901828">
                  <a:extLst>
                    <a:ext uri="{9D8B030D-6E8A-4147-A177-3AD203B41FA5}">
                      <a16:colId xmlns:a16="http://schemas.microsoft.com/office/drawing/2014/main" val="20001"/>
                    </a:ext>
                  </a:extLst>
                </a:gridCol>
                <a:gridCol w="2967968">
                  <a:extLst>
                    <a:ext uri="{9D8B030D-6E8A-4147-A177-3AD203B41FA5}">
                      <a16:colId xmlns:a16="http://schemas.microsoft.com/office/drawing/2014/main" val="20002"/>
                    </a:ext>
                  </a:extLst>
                </a:gridCol>
              </a:tblGrid>
              <a:tr h="686175">
                <a:tc>
                  <a:txBody>
                    <a:bodyPr/>
                    <a:lstStyle/>
                    <a:p>
                      <a:pPr marL="0" marR="0" algn="l">
                        <a:spcBef>
                          <a:spcPts val="0"/>
                        </a:spcBef>
                        <a:spcAft>
                          <a:spcPts val="0"/>
                        </a:spcAft>
                      </a:pPr>
                      <a:r>
                        <a:rPr lang="en-US" sz="2000" dirty="0"/>
                        <a:t>Parameter</a:t>
                      </a:r>
                      <a:endParaRPr lang="en-US" sz="2000" dirty="0">
                        <a:latin typeface="Times New Roman"/>
                        <a:ea typeface="Times New Roman"/>
                        <a:cs typeface="Times New Roman"/>
                      </a:endParaRPr>
                    </a:p>
                  </a:txBody>
                  <a:tcPr marL="76679" marR="76679" marT="38318" marB="38318">
                    <a:solidFill>
                      <a:schemeClr val="tx2">
                        <a:lumMod val="50000"/>
                      </a:schemeClr>
                    </a:solidFill>
                  </a:tcPr>
                </a:tc>
                <a:tc>
                  <a:txBody>
                    <a:bodyPr/>
                    <a:lstStyle/>
                    <a:p>
                      <a:pPr marL="0" marR="0" algn="l">
                        <a:spcBef>
                          <a:spcPts val="0"/>
                        </a:spcBef>
                        <a:spcAft>
                          <a:spcPts val="0"/>
                        </a:spcAft>
                      </a:pPr>
                      <a:r>
                        <a:rPr lang="en-US" sz="2000" dirty="0"/>
                        <a:t>Scraped</a:t>
                      </a:r>
                      <a:endParaRPr lang="en-US" sz="2000" dirty="0">
                        <a:latin typeface="Times New Roman"/>
                        <a:ea typeface="Times New Roman"/>
                        <a:cs typeface="Times New Roman"/>
                      </a:endParaRPr>
                    </a:p>
                  </a:txBody>
                  <a:tcPr marL="76679" marR="76679" marT="38318" marB="38318">
                    <a:solidFill>
                      <a:schemeClr val="tx2">
                        <a:lumMod val="50000"/>
                      </a:schemeClr>
                    </a:solidFill>
                  </a:tcPr>
                </a:tc>
                <a:tc>
                  <a:txBody>
                    <a:bodyPr/>
                    <a:lstStyle/>
                    <a:p>
                      <a:pPr marL="0" marR="0" algn="l">
                        <a:spcBef>
                          <a:spcPts val="0"/>
                        </a:spcBef>
                        <a:spcAft>
                          <a:spcPts val="0"/>
                        </a:spcAft>
                      </a:pPr>
                      <a:r>
                        <a:rPr lang="en-US" sz="2000" dirty="0"/>
                        <a:t>Harrowed </a:t>
                      </a:r>
                    </a:p>
                    <a:p>
                      <a:pPr marL="0" marR="0" algn="l">
                        <a:spcBef>
                          <a:spcPts val="0"/>
                        </a:spcBef>
                        <a:spcAft>
                          <a:spcPts val="0"/>
                        </a:spcAft>
                      </a:pPr>
                      <a:r>
                        <a:rPr lang="en-US" sz="2000" dirty="0"/>
                        <a:t>(wet harrowed)</a:t>
                      </a:r>
                      <a:endParaRPr lang="en-US" sz="2000" dirty="0">
                        <a:latin typeface="Times New Roman"/>
                        <a:ea typeface="Times New Roman"/>
                        <a:cs typeface="Times New Roman"/>
                      </a:endParaRPr>
                    </a:p>
                  </a:txBody>
                  <a:tcPr marL="76679" marR="76679" marT="38318" marB="38318">
                    <a:solidFill>
                      <a:schemeClr val="tx2">
                        <a:lumMod val="50000"/>
                      </a:schemeClr>
                    </a:solidFill>
                  </a:tcPr>
                </a:tc>
                <a:extLst>
                  <a:ext uri="{0D108BD9-81ED-4DB2-BD59-A6C34878D82A}">
                    <a16:rowId xmlns:a16="http://schemas.microsoft.com/office/drawing/2014/main" val="10000"/>
                  </a:ext>
                </a:extLst>
              </a:tr>
              <a:tr h="2514793">
                <a:tc>
                  <a:txBody>
                    <a:bodyPr/>
                    <a:lstStyle/>
                    <a:p>
                      <a:pPr marL="0" marR="0" algn="l">
                        <a:spcBef>
                          <a:spcPts val="0"/>
                        </a:spcBef>
                        <a:spcAft>
                          <a:spcPts val="0"/>
                        </a:spcAft>
                      </a:pPr>
                      <a:r>
                        <a:rPr lang="en-US" sz="1600" dirty="0"/>
                        <a:t>Biomass Development</a:t>
                      </a:r>
                      <a:endParaRPr lang="en-US" sz="1600" dirty="0">
                        <a:latin typeface="Times New Roman"/>
                        <a:ea typeface="Times New Roman"/>
                        <a:cs typeface="Times New Roman"/>
                      </a:endParaRPr>
                    </a:p>
                  </a:txBody>
                  <a:tcPr marL="76679" marR="76679" marT="38318" marB="38318"/>
                </a:tc>
                <a:tc>
                  <a:txBody>
                    <a:bodyPr/>
                    <a:lstStyle/>
                    <a:p>
                      <a:pPr marL="0" marR="0" algn="l">
                        <a:spcBef>
                          <a:spcPts val="0"/>
                        </a:spcBef>
                        <a:spcAft>
                          <a:spcPts val="0"/>
                        </a:spcAft>
                      </a:pPr>
                      <a:r>
                        <a:rPr lang="en-US" sz="1600" dirty="0"/>
                        <a:t>Biomass and</a:t>
                      </a:r>
                      <a:r>
                        <a:rPr lang="en-US" sz="1600" baseline="0" dirty="0"/>
                        <a:t> schmutzdecke take longer to develop due to the removal of biomass</a:t>
                      </a:r>
                      <a:endParaRPr lang="en-US" sz="1600" dirty="0">
                        <a:latin typeface="Times New Roman"/>
                        <a:ea typeface="Times New Roman"/>
                        <a:cs typeface="Times New Roman"/>
                      </a:endParaRPr>
                    </a:p>
                  </a:txBody>
                  <a:tcPr marL="76679" marR="76679" marT="38318" marB="38318"/>
                </a:tc>
                <a:tc>
                  <a:txBody>
                    <a:bodyPr/>
                    <a:lstStyle/>
                    <a:p>
                      <a:pPr marL="0" marR="0" algn="l">
                        <a:spcBef>
                          <a:spcPts val="0"/>
                        </a:spcBef>
                        <a:spcAft>
                          <a:spcPts val="0"/>
                        </a:spcAft>
                      </a:pPr>
                      <a:r>
                        <a:rPr kumimoji="0" lang="en-US" sz="1600" kern="1200" baseline="0" dirty="0">
                          <a:solidFill>
                            <a:schemeClr val="dk1"/>
                          </a:solidFill>
                          <a:latin typeface="+mn-lt"/>
                          <a:ea typeface="+mn-ea"/>
                          <a:cs typeface="+mn-cs"/>
                        </a:rPr>
                        <a:t>Biomass and schmutzdecke restore at a faster rate, however, the sudden release of nutrients can cause dissolved oxygen to dip as microbial grazing intensifies.  Keeping influent water flowing and filtering to waste at a higher initial rate can help to replenish depleted oxygen levels.</a:t>
                      </a:r>
                    </a:p>
                  </a:txBody>
                  <a:tcPr marL="76679" marR="76679" marT="38318" marB="38318"/>
                </a:tc>
                <a:extLst>
                  <a:ext uri="{0D108BD9-81ED-4DB2-BD59-A6C34878D82A}">
                    <a16:rowId xmlns:a16="http://schemas.microsoft.com/office/drawing/2014/main" val="10001"/>
                  </a:ext>
                </a:extLst>
              </a:tr>
              <a:tr h="808083">
                <a:tc>
                  <a:txBody>
                    <a:bodyPr/>
                    <a:lstStyle/>
                    <a:p>
                      <a:pPr marL="0" marR="0" algn="l">
                        <a:spcBef>
                          <a:spcPts val="0"/>
                        </a:spcBef>
                        <a:spcAft>
                          <a:spcPts val="0"/>
                        </a:spcAft>
                      </a:pPr>
                      <a:r>
                        <a:rPr kumimoji="0" lang="en-US" sz="1600" kern="1200" dirty="0">
                          <a:solidFill>
                            <a:schemeClr val="dk1"/>
                          </a:solidFill>
                          <a:latin typeface="+mn-lt"/>
                          <a:ea typeface="+mn-ea"/>
                          <a:cs typeface="+mn-cs"/>
                        </a:rPr>
                        <a:t>Removal Efficiency</a:t>
                      </a:r>
                    </a:p>
                  </a:txBody>
                  <a:tcPr marL="76679" marR="76679" marT="38318" marB="38318"/>
                </a:tc>
                <a:tc>
                  <a:txBody>
                    <a:bodyPr/>
                    <a:lstStyle/>
                    <a:p>
                      <a:pPr marL="228600" marR="0" algn="just">
                        <a:spcBef>
                          <a:spcPts val="0"/>
                        </a:spcBef>
                        <a:spcAft>
                          <a:spcPts val="0"/>
                        </a:spcAft>
                      </a:pPr>
                      <a:r>
                        <a:rPr lang="en-US" sz="1600" dirty="0"/>
                        <a:t>Equivalent once filter</a:t>
                      </a:r>
                      <a:r>
                        <a:rPr lang="en-US" sz="1600" baseline="0" dirty="0"/>
                        <a:t> is properly ripened</a:t>
                      </a:r>
                      <a:endParaRPr lang="en-US" sz="1600" dirty="0">
                        <a:latin typeface="Times New Roman"/>
                        <a:ea typeface="Times New Roman"/>
                        <a:cs typeface="Times New Roman"/>
                      </a:endParaRPr>
                    </a:p>
                  </a:txBody>
                  <a:tcPr marL="76679" marR="76679" marT="38318" marB="38318"/>
                </a:tc>
                <a:tc>
                  <a:txBody>
                    <a:bodyPr/>
                    <a:lstStyle/>
                    <a:p>
                      <a:pPr marL="0" marR="0" algn="just">
                        <a:spcBef>
                          <a:spcPts val="0"/>
                        </a:spcBef>
                        <a:spcAft>
                          <a:spcPts val="0"/>
                        </a:spcAft>
                      </a:pPr>
                      <a:r>
                        <a:rPr lang="en-US" sz="1600" dirty="0"/>
                        <a:t>Equivalent</a:t>
                      </a:r>
                      <a:r>
                        <a:rPr lang="en-US" sz="1600" baseline="0" dirty="0"/>
                        <a:t> once a filter is properly ripened – usually takes less time to accomplish this.</a:t>
                      </a:r>
                      <a:endParaRPr lang="en-US" sz="1600" dirty="0">
                        <a:latin typeface="Times New Roman"/>
                        <a:ea typeface="Times New Roman"/>
                        <a:cs typeface="Times New Roman"/>
                      </a:endParaRPr>
                    </a:p>
                  </a:txBody>
                  <a:tcPr marL="76679" marR="76679" marT="38318" marB="38318"/>
                </a:tc>
                <a:extLst>
                  <a:ext uri="{0D108BD9-81ED-4DB2-BD59-A6C34878D82A}">
                    <a16:rowId xmlns:a16="http://schemas.microsoft.com/office/drawing/2014/main" val="10002"/>
                  </a:ext>
                </a:extLst>
              </a:tr>
              <a:tr h="1051899">
                <a:tc>
                  <a:txBody>
                    <a:bodyPr/>
                    <a:lstStyle/>
                    <a:p>
                      <a:pPr marL="0" marR="0" algn="l">
                        <a:spcBef>
                          <a:spcPts val="0"/>
                        </a:spcBef>
                        <a:spcAft>
                          <a:spcPts val="0"/>
                        </a:spcAft>
                      </a:pPr>
                      <a:r>
                        <a:rPr kumimoji="0" lang="en-US" sz="1600" kern="1200" dirty="0">
                          <a:solidFill>
                            <a:schemeClr val="dk1"/>
                          </a:solidFill>
                          <a:latin typeface="+mn-lt"/>
                          <a:ea typeface="+mn-ea"/>
                          <a:cs typeface="+mn-cs"/>
                        </a:rPr>
                        <a:t>Filter life</a:t>
                      </a:r>
                    </a:p>
                  </a:txBody>
                  <a:tcPr marL="76679" marR="76679" marT="38318" marB="38318"/>
                </a:tc>
                <a:tc>
                  <a:txBody>
                    <a:bodyPr/>
                    <a:lstStyle/>
                    <a:p>
                      <a:pPr marL="228600" marR="0" algn="just">
                        <a:spcBef>
                          <a:spcPts val="0"/>
                        </a:spcBef>
                        <a:spcAft>
                          <a:spcPts val="0"/>
                        </a:spcAft>
                      </a:pPr>
                      <a:r>
                        <a:rPr kumimoji="0" lang="en-US" sz="1600" kern="1200" dirty="0">
                          <a:solidFill>
                            <a:schemeClr val="dk1"/>
                          </a:solidFill>
                          <a:latin typeface="+mn-lt"/>
                          <a:ea typeface="+mn-ea"/>
                          <a:cs typeface="+mn-cs"/>
                        </a:rPr>
                        <a:t>Impacted by removal of top ~2 cm of plugged sand layer</a:t>
                      </a:r>
                    </a:p>
                  </a:txBody>
                  <a:tcPr marL="76679" marR="76679" marT="38318" marB="38318"/>
                </a:tc>
                <a:tc>
                  <a:txBody>
                    <a:bodyPr/>
                    <a:lstStyle/>
                    <a:p>
                      <a:pPr marL="0" marR="0" algn="just">
                        <a:spcBef>
                          <a:spcPts val="0"/>
                        </a:spcBef>
                        <a:spcAft>
                          <a:spcPts val="0"/>
                        </a:spcAft>
                      </a:pPr>
                      <a:r>
                        <a:rPr kumimoji="0" lang="en-US" sz="1600" kern="1200" dirty="0">
                          <a:solidFill>
                            <a:schemeClr val="dk1"/>
                          </a:solidFill>
                          <a:latin typeface="+mn-lt"/>
                          <a:ea typeface="+mn-ea"/>
                          <a:cs typeface="+mn-cs"/>
                        </a:rPr>
                        <a:t>Little media loss leads to longer filter life.  Media is more susceptible to deep bed clogging if not done properly.</a:t>
                      </a:r>
                    </a:p>
                  </a:txBody>
                  <a:tcPr marL="76679" marR="76679" marT="38318" marB="38318"/>
                </a:tc>
                <a:extLst>
                  <a:ext uri="{0D108BD9-81ED-4DB2-BD59-A6C34878D82A}">
                    <a16:rowId xmlns:a16="http://schemas.microsoft.com/office/drawing/2014/main" val="10003"/>
                  </a:ext>
                </a:extLst>
              </a:tr>
            </a:tbl>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4D9643-111D-83A9-E974-10349C4429CF}"/>
              </a:ext>
            </a:extLst>
          </p:cNvPr>
          <p:cNvSpPr txBox="1"/>
          <p:nvPr/>
        </p:nvSpPr>
        <p:spPr>
          <a:xfrm>
            <a:off x="599404" y="264861"/>
            <a:ext cx="835540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Design Considerations</a:t>
            </a:r>
          </a:p>
        </p:txBody>
      </p:sp>
      <p:sp>
        <p:nvSpPr>
          <p:cNvPr id="331779" name="TextBox 5">
            <a:extLst>
              <a:ext uri="{FF2B5EF4-FFF2-40B4-BE49-F238E27FC236}">
                <a16:creationId xmlns:a16="http://schemas.microsoft.com/office/drawing/2014/main" id="{61EDBA45-A301-EA01-2748-D5DCCE598F27}"/>
              </a:ext>
            </a:extLst>
          </p:cNvPr>
          <p:cNvSpPr txBox="1">
            <a:spLocks noChangeArrowheads="1"/>
          </p:cNvSpPr>
          <p:nvPr/>
        </p:nvSpPr>
        <p:spPr bwMode="auto">
          <a:xfrm>
            <a:off x="493713" y="935038"/>
            <a:ext cx="7747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Additional treatment may be needed for challenging waters</a:t>
            </a:r>
          </a:p>
          <a:p>
            <a:pPr eaLnBrk="1" hangingPunct="1"/>
            <a:endParaRPr lang="en-US" altLang="en-US" sz="2400">
              <a:solidFill>
                <a:srgbClr val="FFC000"/>
              </a:solidFill>
            </a:endParaRPr>
          </a:p>
          <a:p>
            <a:pPr eaLnBrk="1" hangingPunct="1"/>
            <a:r>
              <a:rPr lang="en-US" altLang="en-US" sz="2400" u="sng"/>
              <a:t>Examples:</a:t>
            </a:r>
          </a:p>
          <a:p>
            <a:pPr eaLnBrk="1" hangingPunct="1"/>
            <a:r>
              <a:rPr lang="en-US" altLang="en-US" sz="2400"/>
              <a:t>Roughing Filters (turbidity)</a:t>
            </a:r>
          </a:p>
          <a:p>
            <a:pPr eaLnBrk="1" hangingPunct="1"/>
            <a:r>
              <a:rPr lang="en-US" altLang="en-US" sz="2400"/>
              <a:t>Calcite Contactors (pH)</a:t>
            </a:r>
          </a:p>
          <a:p>
            <a:pPr eaLnBrk="1" hangingPunct="1"/>
            <a:r>
              <a:rPr lang="en-US" altLang="en-US" sz="2400"/>
              <a:t>Ozone (DBP precursors)</a:t>
            </a:r>
          </a:p>
          <a:p>
            <a:pPr eaLnBrk="1" hangingPunct="1"/>
            <a:r>
              <a:rPr lang="en-US" altLang="en-US" sz="2400"/>
              <a:t>Granular activated carbon (TOC/Color)</a:t>
            </a:r>
          </a:p>
          <a:p>
            <a:pPr eaLnBrk="1" hangingPunct="1"/>
            <a:r>
              <a:rPr lang="en-US" altLang="en-US" sz="2400"/>
              <a:t>Filter mat (schmutzdecke removal)</a:t>
            </a:r>
          </a:p>
          <a:p>
            <a:pPr eaLnBrk="1" hangingPunct="1"/>
            <a:r>
              <a:rPr lang="en-US" altLang="en-US" sz="2400"/>
              <a:t>Aeration (low dissolved oxygen)</a:t>
            </a:r>
          </a:p>
        </p:txBody>
      </p:sp>
      <p:pic>
        <p:nvPicPr>
          <p:cNvPr id="331780" name="Picture 2" descr="Different values of turbidity in water, measured in NTUs.">
            <a:extLst>
              <a:ext uri="{FF2B5EF4-FFF2-40B4-BE49-F238E27FC236}">
                <a16:creationId xmlns:a16="http://schemas.microsoft.com/office/drawing/2014/main" id="{D1024C93-B30A-6682-DBEC-71A779F90B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2925" y="1733550"/>
            <a:ext cx="3521075" cy="19716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31781" name="Rectangle 8">
            <a:extLst>
              <a:ext uri="{FF2B5EF4-FFF2-40B4-BE49-F238E27FC236}">
                <a16:creationId xmlns:a16="http://schemas.microsoft.com/office/drawing/2014/main" id="{2D68AB28-30C3-4B21-4B41-59CF51C7DEDE}"/>
              </a:ext>
            </a:extLst>
          </p:cNvPr>
          <p:cNvSpPr>
            <a:spLocks noChangeArrowheads="1"/>
          </p:cNvSpPr>
          <p:nvPr/>
        </p:nvSpPr>
        <p:spPr bwMode="auto">
          <a:xfrm>
            <a:off x="5421313" y="3736975"/>
            <a:ext cx="3092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i="1"/>
              <a:t>Michigan Environmental Education Curriculum</a:t>
            </a:r>
            <a:endParaRPr lang="en-US" altLang="en-US"/>
          </a:p>
        </p:txBody>
      </p:sp>
      <p:pic>
        <p:nvPicPr>
          <p:cNvPr id="331782" name="Picture 9" descr="2013-08-28_10-05-57_592.jpg">
            <a:extLst>
              <a:ext uri="{FF2B5EF4-FFF2-40B4-BE49-F238E27FC236}">
                <a16:creationId xmlns:a16="http://schemas.microsoft.com/office/drawing/2014/main" id="{A594FADC-B84D-4E7D-87A5-1BFA754C849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 y="4476750"/>
            <a:ext cx="4019550" cy="22590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31783" name="Rectangle 10">
            <a:extLst>
              <a:ext uri="{FF2B5EF4-FFF2-40B4-BE49-F238E27FC236}">
                <a16:creationId xmlns:a16="http://schemas.microsoft.com/office/drawing/2014/main" id="{97777448-71AF-C020-7F85-211A391C0F1A}"/>
              </a:ext>
            </a:extLst>
          </p:cNvPr>
          <p:cNvSpPr>
            <a:spLocks noChangeArrowheads="1"/>
          </p:cNvSpPr>
          <p:nvPr/>
        </p:nvSpPr>
        <p:spPr bwMode="auto">
          <a:xfrm>
            <a:off x="4816475" y="5497513"/>
            <a:ext cx="309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i="1"/>
              <a:t>City of Astoria, OR</a:t>
            </a:r>
          </a:p>
          <a:p>
            <a:pPr eaLnBrk="1" hangingPunct="1"/>
            <a:r>
              <a:rPr lang="en-US" altLang="en-US" i="1"/>
              <a:t>Middle Lake Source 8-28-13</a:t>
            </a:r>
          </a:p>
          <a:p>
            <a:pPr eaLnBrk="1" hangingPunct="1"/>
            <a:r>
              <a:rPr lang="en-US" altLang="en-US" i="1"/>
              <a:t>Photo by Gary McLauchlin</a:t>
            </a:r>
          </a:p>
          <a:p>
            <a:pPr eaLnBrk="1" hangingPunct="1"/>
            <a:r>
              <a:rPr lang="en-US" altLang="en-US" i="1"/>
              <a:t>Aphanizomenon flos-aquae</a:t>
            </a:r>
            <a:endParaRPr lang="en-US" altLang="en-US"/>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9EE322-1F3A-2A81-10DC-C8079018273D}"/>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 Roughing Filters</a:t>
            </a:r>
          </a:p>
        </p:txBody>
      </p:sp>
      <p:sp>
        <p:nvSpPr>
          <p:cNvPr id="333827" name="TextBox 5">
            <a:extLst>
              <a:ext uri="{FF2B5EF4-FFF2-40B4-BE49-F238E27FC236}">
                <a16:creationId xmlns:a16="http://schemas.microsoft.com/office/drawing/2014/main" id="{E859ABC2-E58D-EBF7-4B0E-1CA34265D595}"/>
              </a:ext>
            </a:extLst>
          </p:cNvPr>
          <p:cNvSpPr txBox="1">
            <a:spLocks noChangeArrowheads="1"/>
          </p:cNvSpPr>
          <p:nvPr/>
        </p:nvSpPr>
        <p:spPr bwMode="auto">
          <a:xfrm>
            <a:off x="493713" y="1243013"/>
            <a:ext cx="7747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Roughing Filters</a:t>
            </a:r>
          </a:p>
          <a:p>
            <a:pPr eaLnBrk="1" hangingPunct="1"/>
            <a:endParaRPr lang="en-US" altLang="en-US" sz="2400"/>
          </a:p>
          <a:p>
            <a:pPr eaLnBrk="1" hangingPunct="1"/>
            <a:r>
              <a:rPr lang="en-US" altLang="en-US" sz="2400"/>
              <a:t>Indicated with pilot</a:t>
            </a:r>
          </a:p>
          <a:p>
            <a:pPr eaLnBrk="1" hangingPunct="1"/>
            <a:r>
              <a:rPr lang="en-US" altLang="en-US" sz="2400"/>
              <a:t>test results.</a:t>
            </a:r>
          </a:p>
          <a:p>
            <a:pPr eaLnBrk="1" hangingPunct="1"/>
            <a:endParaRPr lang="en-US" altLang="en-US" sz="2400"/>
          </a:p>
          <a:p>
            <a:pPr eaLnBrk="1" hangingPunct="1"/>
            <a:r>
              <a:rPr lang="en-US" altLang="en-US" sz="2400"/>
              <a:t>May be required in the </a:t>
            </a:r>
          </a:p>
          <a:p>
            <a:pPr eaLnBrk="1" hangingPunct="1"/>
            <a:r>
              <a:rPr lang="en-US" altLang="en-US" sz="2400"/>
              <a:t>future due to changes</a:t>
            </a:r>
          </a:p>
          <a:p>
            <a:pPr eaLnBrk="1" hangingPunct="1"/>
            <a:r>
              <a:rPr lang="en-US" altLang="en-US" sz="2400"/>
              <a:t>In source water </a:t>
            </a:r>
          </a:p>
          <a:p>
            <a:pPr eaLnBrk="1" hangingPunct="1"/>
            <a:r>
              <a:rPr lang="en-US" altLang="en-US" sz="2400"/>
              <a:t>quality.</a:t>
            </a:r>
          </a:p>
          <a:p>
            <a:pPr eaLnBrk="1" hangingPunct="1"/>
            <a:endParaRPr lang="en-US" altLang="en-US" sz="2400"/>
          </a:p>
          <a:p>
            <a:pPr eaLnBrk="1" hangingPunct="1"/>
            <a:r>
              <a:rPr lang="en-US" altLang="en-US" sz="2400"/>
              <a:t>Pre-planning</a:t>
            </a:r>
          </a:p>
          <a:p>
            <a:pPr eaLnBrk="1" hangingPunct="1"/>
            <a:r>
              <a:rPr lang="en-US" altLang="en-US" sz="2400"/>
              <a:t>ensures flexibility </a:t>
            </a:r>
          </a:p>
        </p:txBody>
      </p:sp>
      <p:pic>
        <p:nvPicPr>
          <p:cNvPr id="333828" name="Picture 2" descr="C:\Users\SandR\Documents\SSF Workshop\Slow Sand Filtration Photos\Roughing filter.png">
            <a:extLst>
              <a:ext uri="{FF2B5EF4-FFF2-40B4-BE49-F238E27FC236}">
                <a16:creationId xmlns:a16="http://schemas.microsoft.com/office/drawing/2014/main" id="{613E215A-5B91-A938-E735-82A70ED47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1900" y="1492250"/>
            <a:ext cx="4935538" cy="4616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F11EA3-F857-EBB8-61B3-800107F97F45}"/>
              </a:ext>
            </a:extLst>
          </p:cNvPr>
          <p:cNvSpPr txBox="1"/>
          <p:nvPr/>
        </p:nvSpPr>
        <p:spPr>
          <a:xfrm>
            <a:off x="272955" y="548640"/>
            <a:ext cx="867997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Criteria – 3 references</a:t>
            </a:r>
          </a:p>
        </p:txBody>
      </p:sp>
      <p:graphicFrame>
        <p:nvGraphicFramePr>
          <p:cNvPr id="4" name="Table 3">
            <a:extLst>
              <a:ext uri="{FF2B5EF4-FFF2-40B4-BE49-F238E27FC236}">
                <a16:creationId xmlns:a16="http://schemas.microsoft.com/office/drawing/2014/main" id="{24B781DB-98D2-2501-F1FD-F06A32FBD34B}"/>
              </a:ext>
            </a:extLst>
          </p:cNvPr>
          <p:cNvGraphicFramePr>
            <a:graphicFrameLocks noGrp="1"/>
          </p:cNvGraphicFramePr>
          <p:nvPr/>
        </p:nvGraphicFramePr>
        <p:xfrm>
          <a:off x="514350" y="1466850"/>
          <a:ext cx="8056563" cy="3638550"/>
        </p:xfrm>
        <a:graphic>
          <a:graphicData uri="http://schemas.openxmlformats.org/drawingml/2006/table">
            <a:tbl>
              <a:tblPr firstRow="1" bandRow="1">
                <a:tableStyleId>{1E171933-4619-4E11-9A3F-F7608DF75F80}</a:tableStyleId>
              </a:tblPr>
              <a:tblGrid>
                <a:gridCol w="1532938">
                  <a:extLst>
                    <a:ext uri="{9D8B030D-6E8A-4147-A177-3AD203B41FA5}">
                      <a16:colId xmlns:a16="http://schemas.microsoft.com/office/drawing/2014/main" val="20000"/>
                    </a:ext>
                  </a:extLst>
                </a:gridCol>
                <a:gridCol w="2374708">
                  <a:extLst>
                    <a:ext uri="{9D8B030D-6E8A-4147-A177-3AD203B41FA5}">
                      <a16:colId xmlns:a16="http://schemas.microsoft.com/office/drawing/2014/main" val="20001"/>
                    </a:ext>
                  </a:extLst>
                </a:gridCol>
                <a:gridCol w="2134776">
                  <a:extLst>
                    <a:ext uri="{9D8B030D-6E8A-4147-A177-3AD203B41FA5}">
                      <a16:colId xmlns:a16="http://schemas.microsoft.com/office/drawing/2014/main" val="20002"/>
                    </a:ext>
                  </a:extLst>
                </a:gridCol>
                <a:gridCol w="2014141">
                  <a:extLst>
                    <a:ext uri="{9D8B030D-6E8A-4147-A177-3AD203B41FA5}">
                      <a16:colId xmlns:a16="http://schemas.microsoft.com/office/drawing/2014/main" val="20003"/>
                    </a:ext>
                  </a:extLst>
                </a:gridCol>
              </a:tblGrid>
              <a:tr h="869777">
                <a:tc gridSpan="4">
                  <a:txBody>
                    <a:bodyPr/>
                    <a:lstStyle/>
                    <a:p>
                      <a:pPr marL="0" marR="0" algn="ctr">
                        <a:spcBef>
                          <a:spcPts val="0"/>
                        </a:spcBef>
                        <a:spcAft>
                          <a:spcPts val="0"/>
                        </a:spcAft>
                      </a:pPr>
                      <a:r>
                        <a:rPr lang="en-US" sz="1600" dirty="0"/>
                        <a:t>Comparison of Design Specifications</a:t>
                      </a:r>
                    </a:p>
                    <a:p>
                      <a:pPr marL="0" marR="0" algn="ctr">
                        <a:spcBef>
                          <a:spcPts val="0"/>
                        </a:spcBef>
                        <a:spcAft>
                          <a:spcPts val="0"/>
                        </a:spcAft>
                      </a:pPr>
                      <a:r>
                        <a:rPr kumimoji="0" lang="en-US" sz="1600" b="0" kern="1200" dirty="0">
                          <a:solidFill>
                            <a:schemeClr val="bg1"/>
                          </a:solidFill>
                          <a:latin typeface="+mn-lt"/>
                          <a:ea typeface="+mn-ea"/>
                          <a:cs typeface="+mn-cs"/>
                        </a:rPr>
                        <a:t>(Minimum Sand Bed Depth)</a:t>
                      </a:r>
                    </a:p>
                  </a:txBody>
                  <a:tcPr marL="89210" marR="89210" marT="91454" marB="91454"/>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95822">
                <a:tc>
                  <a:txBody>
                    <a:bodyPr/>
                    <a:lstStyle/>
                    <a:p>
                      <a:pPr marL="0" indent="0">
                        <a:buFont typeface="+mj-lt"/>
                        <a:buNone/>
                      </a:pPr>
                      <a:r>
                        <a:rPr lang="en-US" sz="1600" dirty="0"/>
                        <a:t>Reference</a:t>
                      </a:r>
                    </a:p>
                  </a:txBody>
                  <a:tcPr marL="89210" marR="89210" marT="91454" marB="91454"/>
                </a:tc>
                <a:tc>
                  <a:txBody>
                    <a:bodyPr/>
                    <a:lstStyle/>
                    <a:p>
                      <a:pPr marL="0" indent="0">
                        <a:buFont typeface="+mj-lt"/>
                        <a:buNone/>
                      </a:pPr>
                      <a:r>
                        <a:rPr lang="en-US" sz="1600" dirty="0"/>
                        <a:t>WHO</a:t>
                      </a:r>
                      <a:r>
                        <a:rPr lang="en-US" sz="1600" baseline="0" dirty="0"/>
                        <a:t> Manual </a:t>
                      </a:r>
                    </a:p>
                    <a:p>
                      <a:pPr marL="0" indent="0">
                        <a:buFont typeface="+mj-lt"/>
                        <a:buNone/>
                      </a:pPr>
                      <a:r>
                        <a:rPr lang="en-US" sz="1600" baseline="0" dirty="0"/>
                        <a:t>(Huisman &amp; Wood, 1974)</a:t>
                      </a:r>
                      <a:endParaRPr lang="en-US" sz="1600" dirty="0"/>
                    </a:p>
                  </a:txBody>
                  <a:tcPr marL="89210" marR="89210" marT="91454" marB="91454"/>
                </a:tc>
                <a:tc>
                  <a:txBody>
                    <a:bodyPr/>
                    <a:lstStyle/>
                    <a:p>
                      <a:pPr marL="0" indent="0">
                        <a:buFont typeface="+mj-lt"/>
                        <a:buNone/>
                      </a:pPr>
                      <a:r>
                        <a:rPr lang="en-US" sz="1600" dirty="0"/>
                        <a:t>IRC Manual </a:t>
                      </a:r>
                    </a:p>
                    <a:p>
                      <a:pPr marL="0" indent="0">
                        <a:buFont typeface="+mj-lt"/>
                        <a:buNone/>
                      </a:pPr>
                      <a:r>
                        <a:rPr lang="en-US" sz="1600" dirty="0"/>
                        <a:t>(Visscher et</a:t>
                      </a:r>
                      <a:r>
                        <a:rPr lang="en-US" sz="1600" baseline="0" dirty="0"/>
                        <a:t> al., 1987)</a:t>
                      </a:r>
                      <a:endParaRPr lang="en-US" sz="1600" dirty="0"/>
                    </a:p>
                  </a:txBody>
                  <a:tcPr marL="89210" marR="89210" marT="91454" marB="91454"/>
                </a:tc>
                <a:tc>
                  <a:txBody>
                    <a:bodyPr/>
                    <a:lstStyle/>
                    <a:p>
                      <a:pPr marL="0" indent="0">
                        <a:buFont typeface="+mj-lt"/>
                        <a:buNone/>
                      </a:pPr>
                      <a:r>
                        <a:rPr lang="en-US" sz="1600" dirty="0"/>
                        <a:t>Ten States Standards (2012)</a:t>
                      </a:r>
                    </a:p>
                  </a:txBody>
                  <a:tcPr marL="89210" marR="89210" marT="91454" marB="91454"/>
                </a:tc>
                <a:extLst>
                  <a:ext uri="{0D108BD9-81ED-4DB2-BD59-A6C34878D82A}">
                    <a16:rowId xmlns:a16="http://schemas.microsoft.com/office/drawing/2014/main" val="10001"/>
                  </a:ext>
                </a:extLst>
              </a:tr>
              <a:tr h="670660">
                <a:tc>
                  <a:txBody>
                    <a:bodyPr/>
                    <a:lstStyle/>
                    <a:p>
                      <a:pPr marL="0" indent="0">
                        <a:buFont typeface="+mj-lt"/>
                        <a:buNone/>
                      </a:pPr>
                      <a:r>
                        <a:rPr lang="en-US" sz="1600" dirty="0"/>
                        <a:t>Minimum Filter Bed</a:t>
                      </a:r>
                      <a:r>
                        <a:rPr lang="en-US" sz="1600" baseline="0" dirty="0"/>
                        <a:t> Depth*</a:t>
                      </a:r>
                      <a:endParaRPr lang="en-US" sz="1600" dirty="0"/>
                    </a:p>
                  </a:txBody>
                  <a:tcPr marL="89210" marR="89210" marT="91454" marB="91454"/>
                </a:tc>
                <a:tc>
                  <a:txBody>
                    <a:bodyPr/>
                    <a:lstStyle/>
                    <a:p>
                      <a:pPr marL="0" indent="0">
                        <a:buFont typeface="+mj-lt"/>
                        <a:buNone/>
                      </a:pPr>
                      <a:r>
                        <a:rPr lang="en-US" sz="1600" dirty="0"/>
                        <a:t>28 – 35 in (70</a:t>
                      </a:r>
                      <a:r>
                        <a:rPr lang="en-US" sz="1600" baseline="0" dirty="0"/>
                        <a:t> – 90 cm)</a:t>
                      </a:r>
                      <a:endParaRPr lang="en-US" sz="1600" dirty="0"/>
                    </a:p>
                  </a:txBody>
                  <a:tcPr marL="89210" marR="89210" marT="91454" marB="91454"/>
                </a:tc>
                <a:tc>
                  <a:txBody>
                    <a:bodyPr/>
                    <a:lstStyle/>
                    <a:p>
                      <a:pPr marL="0" indent="0">
                        <a:buFont typeface="+mj-lt"/>
                        <a:buNone/>
                      </a:pPr>
                      <a:r>
                        <a:rPr lang="en-US" sz="1600" dirty="0"/>
                        <a:t>18</a:t>
                      </a:r>
                      <a:r>
                        <a:rPr lang="en-US" sz="1600" baseline="0" dirty="0"/>
                        <a:t> – 35 in</a:t>
                      </a:r>
                    </a:p>
                    <a:p>
                      <a:pPr marL="0" indent="0">
                        <a:buFont typeface="+mj-lt"/>
                        <a:buNone/>
                      </a:pPr>
                      <a:r>
                        <a:rPr lang="en-US" sz="1600" baseline="0" dirty="0"/>
                        <a:t>(45 – 90 cm)</a:t>
                      </a:r>
                      <a:endParaRPr lang="en-US" sz="1600" dirty="0"/>
                    </a:p>
                  </a:txBody>
                  <a:tcPr marL="89210" marR="89210" marT="91454" marB="91454"/>
                </a:tc>
                <a:tc>
                  <a:txBody>
                    <a:bodyPr/>
                    <a:lstStyle/>
                    <a:p>
                      <a:pPr marL="0" indent="0">
                        <a:buFont typeface="+mj-lt"/>
                        <a:buNone/>
                      </a:pPr>
                      <a:r>
                        <a:rPr lang="en-US" sz="1600" dirty="0"/>
                        <a:t>19 in</a:t>
                      </a:r>
                    </a:p>
                    <a:p>
                      <a:pPr marL="0" indent="0">
                        <a:buFont typeface="+mj-lt"/>
                        <a:buNone/>
                      </a:pPr>
                      <a:r>
                        <a:rPr lang="en-US" sz="1600" dirty="0"/>
                        <a:t>(48</a:t>
                      </a:r>
                      <a:r>
                        <a:rPr lang="en-US" sz="1600" baseline="0" dirty="0"/>
                        <a:t> cm)</a:t>
                      </a:r>
                      <a:endParaRPr lang="en-US" sz="1600" dirty="0"/>
                    </a:p>
                  </a:txBody>
                  <a:tcPr marL="89210" marR="89210" marT="91454" marB="91454"/>
                </a:tc>
                <a:extLst>
                  <a:ext uri="{0D108BD9-81ED-4DB2-BD59-A6C34878D82A}">
                    <a16:rowId xmlns:a16="http://schemas.microsoft.com/office/drawing/2014/main" val="10002"/>
                  </a:ext>
                </a:extLst>
              </a:tr>
              <a:tr h="1402290">
                <a:tc gridSpan="4">
                  <a:txBody>
                    <a:bodyPr/>
                    <a:lstStyle/>
                    <a:p>
                      <a:pPr marL="0" indent="0">
                        <a:buFont typeface="+mj-lt"/>
                        <a:buNone/>
                      </a:pPr>
                      <a:r>
                        <a:rPr lang="en-US" sz="1600" dirty="0"/>
                        <a:t>*The design should add these minimum sand bed depths to the amount of sand anticipated</a:t>
                      </a:r>
                      <a:r>
                        <a:rPr lang="en-US" sz="1600" baseline="0" dirty="0"/>
                        <a:t> to be removed during cleanings throughout the design life of the filter (estimates of sand removal can be determined based on cleaning data obtained during pilot testing).  Filters designed for harrowing only need to account for minor losses, since sand is not removed due to scraping when using this method of cleaning.</a:t>
                      </a:r>
                      <a:endParaRPr lang="en-US" sz="1600" dirty="0"/>
                    </a:p>
                  </a:txBody>
                  <a:tcPr marL="89210" marR="89210" marT="91454" marB="91454"/>
                </a:tc>
                <a:tc hMerge="1">
                  <a:txBody>
                    <a:bodyPr/>
                    <a:lstStyle/>
                    <a:p>
                      <a:pPr marL="0" indent="0">
                        <a:buFont typeface="+mj-lt"/>
                        <a:buNone/>
                      </a:pPr>
                      <a:endParaRPr lang="en-US" sz="1600" dirty="0"/>
                    </a:p>
                  </a:txBody>
                  <a:tcPr marL="89210" marR="89210" marT="91440" marB="91440"/>
                </a:tc>
                <a:tc hMerge="1">
                  <a:txBody>
                    <a:bodyPr/>
                    <a:lstStyle/>
                    <a:p>
                      <a:pPr marL="0" indent="0">
                        <a:buFont typeface="+mj-lt"/>
                        <a:buNone/>
                      </a:pPr>
                      <a:endParaRPr lang="en-US" sz="1600" dirty="0"/>
                    </a:p>
                  </a:txBody>
                  <a:tcPr marL="89210" marR="89210" marT="91440" marB="91440"/>
                </a:tc>
                <a:tc hMerge="1">
                  <a:txBody>
                    <a:bodyPr/>
                    <a:lstStyle/>
                    <a:p>
                      <a:pPr marL="0" indent="0">
                        <a:buFont typeface="+mj-lt"/>
                        <a:buNone/>
                      </a:pPr>
                      <a:endParaRPr lang="en-US" sz="1600" dirty="0"/>
                    </a:p>
                  </a:txBody>
                  <a:tcPr marL="89210" marR="89210" marT="91440" marB="91440"/>
                </a:tc>
                <a:extLst>
                  <a:ext uri="{0D108BD9-81ED-4DB2-BD59-A6C34878D82A}">
                    <a16:rowId xmlns:a16="http://schemas.microsoft.com/office/drawing/2014/main" val="10003"/>
                  </a:ext>
                </a:extLst>
              </a:tr>
            </a:tbl>
          </a:graphicData>
        </a:graphic>
      </p:graphicFrame>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A37A188-CC0F-C762-9DB9-5DBF2E1EFE65}"/>
              </a:ext>
            </a:extLst>
          </p:cNvPr>
          <p:cNvSpPr txBox="1"/>
          <p:nvPr/>
        </p:nvSpPr>
        <p:spPr>
          <a:xfrm>
            <a:off x="599404" y="264861"/>
            <a:ext cx="835540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Roughing filters, cont.</a:t>
            </a:r>
          </a:p>
        </p:txBody>
      </p:sp>
      <p:sp>
        <p:nvSpPr>
          <p:cNvPr id="335875" name="TextBox 5">
            <a:extLst>
              <a:ext uri="{FF2B5EF4-FFF2-40B4-BE49-F238E27FC236}">
                <a16:creationId xmlns:a16="http://schemas.microsoft.com/office/drawing/2014/main" id="{EDBEA156-6593-18F3-3B24-C13B2D6CAC46}"/>
              </a:ext>
            </a:extLst>
          </p:cNvPr>
          <p:cNvSpPr txBox="1">
            <a:spLocks noChangeArrowheads="1"/>
          </p:cNvSpPr>
          <p:nvPr/>
        </p:nvSpPr>
        <p:spPr bwMode="auto">
          <a:xfrm>
            <a:off x="252413" y="1087438"/>
            <a:ext cx="87026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Roughing Filters</a:t>
            </a:r>
          </a:p>
          <a:p>
            <a:pPr eaLnBrk="1" hangingPunct="1"/>
            <a:endParaRPr lang="en-US" altLang="en-US" sz="2400">
              <a:solidFill>
                <a:srgbClr val="FFC000"/>
              </a:solidFill>
            </a:endParaRPr>
          </a:p>
          <a:p>
            <a:pPr eaLnBrk="1" hangingPunct="1"/>
            <a:r>
              <a:rPr lang="en-US" altLang="en-US" sz="2400"/>
              <a:t>Reduces the algae</a:t>
            </a:r>
          </a:p>
          <a:p>
            <a:pPr eaLnBrk="1" hangingPunct="1"/>
            <a:r>
              <a:rPr lang="en-US" altLang="en-US" sz="2400"/>
              <a:t>and sediment load to </a:t>
            </a:r>
          </a:p>
          <a:p>
            <a:pPr eaLnBrk="1" hangingPunct="1"/>
            <a:r>
              <a:rPr lang="en-US" altLang="en-US" sz="2400"/>
              <a:t>the filters</a:t>
            </a:r>
          </a:p>
          <a:p>
            <a:pPr eaLnBrk="1" hangingPunct="1"/>
            <a:endParaRPr lang="en-US" altLang="en-US" sz="2400"/>
          </a:p>
          <a:p>
            <a:pPr eaLnBrk="1" hangingPunct="1"/>
            <a:r>
              <a:rPr lang="en-US" altLang="en-US" sz="2400"/>
              <a:t>As with slow sand filters,</a:t>
            </a:r>
          </a:p>
          <a:p>
            <a:pPr eaLnBrk="1" hangingPunct="1"/>
            <a:r>
              <a:rPr lang="en-US" altLang="en-US" sz="2400"/>
              <a:t>biological maturity is key to</a:t>
            </a:r>
          </a:p>
          <a:p>
            <a:pPr eaLnBrk="1" hangingPunct="1"/>
            <a:r>
              <a:rPr lang="en-US" altLang="en-US" sz="2400"/>
              <a:t>optimal performance</a:t>
            </a:r>
          </a:p>
          <a:p>
            <a:pPr eaLnBrk="1" hangingPunct="1"/>
            <a:endParaRPr lang="en-US" altLang="en-US" sz="2400"/>
          </a:p>
          <a:p>
            <a:pPr eaLnBrk="1" hangingPunct="1"/>
            <a:endParaRPr lang="en-US" altLang="en-US" sz="2400"/>
          </a:p>
          <a:p>
            <a:pPr eaLnBrk="1" hangingPunct="1"/>
            <a:r>
              <a:rPr lang="en-US" altLang="en-US" sz="2400">
                <a:solidFill>
                  <a:srgbClr val="FFC000"/>
                </a:solidFill>
              </a:rPr>
              <a:t>Effectiveness</a:t>
            </a:r>
          </a:p>
          <a:p>
            <a:pPr eaLnBrk="1" hangingPunct="1"/>
            <a:r>
              <a:rPr lang="en-US" altLang="en-US" sz="2400"/>
              <a:t>90% removal of particles &gt; 10 microns (medium silt and larger)</a:t>
            </a:r>
          </a:p>
          <a:p>
            <a:pPr eaLnBrk="1" hangingPunct="1"/>
            <a:r>
              <a:rPr lang="en-US" altLang="en-US" sz="2400"/>
              <a:t>72% removal of 2-5 micron particles (Cryptosporidium size particles)</a:t>
            </a:r>
          </a:p>
          <a:p>
            <a:pPr eaLnBrk="1" hangingPunct="1"/>
            <a:endParaRPr lang="en-US" altLang="en-US" sz="2400"/>
          </a:p>
        </p:txBody>
      </p:sp>
      <p:pic>
        <p:nvPicPr>
          <p:cNvPr id="335876" name="Picture 5">
            <a:extLst>
              <a:ext uri="{FF2B5EF4-FFF2-40B4-BE49-F238E27FC236}">
                <a16:creationId xmlns:a16="http://schemas.microsoft.com/office/drawing/2014/main" id="{085FDC82-28BE-80B5-CE23-74EADACB79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625" y="1071563"/>
            <a:ext cx="4067175" cy="43322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2BB5B8-8CB7-621C-B0F0-FE70CBCE0B38}"/>
              </a:ext>
            </a:extLst>
          </p:cNvPr>
          <p:cNvSpPr txBox="1"/>
          <p:nvPr/>
        </p:nvSpPr>
        <p:spPr>
          <a:xfrm>
            <a:off x="599404" y="264861"/>
            <a:ext cx="835540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Roughing filters, cont.</a:t>
            </a:r>
          </a:p>
        </p:txBody>
      </p:sp>
      <p:sp>
        <p:nvSpPr>
          <p:cNvPr id="337923" name="TextBox 5">
            <a:extLst>
              <a:ext uri="{FF2B5EF4-FFF2-40B4-BE49-F238E27FC236}">
                <a16:creationId xmlns:a16="http://schemas.microsoft.com/office/drawing/2014/main" id="{9A0F853F-5E02-E649-A791-6C1032F77EF3}"/>
              </a:ext>
            </a:extLst>
          </p:cNvPr>
          <p:cNvSpPr txBox="1">
            <a:spLocks noChangeArrowheads="1"/>
          </p:cNvSpPr>
          <p:nvPr/>
        </p:nvSpPr>
        <p:spPr bwMode="auto">
          <a:xfrm>
            <a:off x="188913" y="962025"/>
            <a:ext cx="3468687" cy="621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Roughing Filters</a:t>
            </a:r>
          </a:p>
          <a:p>
            <a:pPr eaLnBrk="1" hangingPunct="1"/>
            <a:endParaRPr lang="en-US" altLang="en-US" sz="2400"/>
          </a:p>
          <a:p>
            <a:pPr eaLnBrk="1" hangingPunct="1">
              <a:buFont typeface="Arial" panose="020B0604020202020204" pitchFamily="34" charset="0"/>
              <a:buChar char="•"/>
            </a:pPr>
            <a:r>
              <a:rPr lang="en-US" altLang="en-US"/>
              <a:t>Can be upflow, downflow, or horizontal</a:t>
            </a:r>
          </a:p>
          <a:p>
            <a:pPr eaLnBrk="1" hangingPunct="1">
              <a:buFont typeface="Arial" panose="020B0604020202020204" pitchFamily="34" charset="0"/>
              <a:buChar char="•"/>
            </a:pPr>
            <a:endParaRPr lang="en-US" altLang="en-US"/>
          </a:p>
          <a:p>
            <a:pPr eaLnBrk="1" hangingPunct="1">
              <a:buFont typeface="Arial" panose="020B0604020202020204" pitchFamily="34" charset="0"/>
              <a:buChar char="•"/>
            </a:pPr>
            <a:r>
              <a:rPr lang="en-US" altLang="en-US"/>
              <a:t>Filtration rates of 0.12 – 0.62 gpm/ft</a:t>
            </a:r>
            <a:r>
              <a:rPr lang="en-US" altLang="en-US" baseline="30000"/>
              <a:t>2</a:t>
            </a:r>
          </a:p>
          <a:p>
            <a:pPr eaLnBrk="1" hangingPunct="1">
              <a:buFont typeface="Arial" panose="020B0604020202020204" pitchFamily="34" charset="0"/>
              <a:buChar char="•"/>
            </a:pPr>
            <a:endParaRPr lang="en-US" altLang="en-US"/>
          </a:p>
          <a:p>
            <a:pPr eaLnBrk="1" hangingPunct="1">
              <a:buFont typeface="Arial" panose="020B0604020202020204" pitchFamily="34" charset="0"/>
              <a:buChar char="•"/>
            </a:pPr>
            <a:r>
              <a:rPr lang="en-US" altLang="en-US"/>
              <a:t>Cleaned by flushing at high hydraulic rates.  Hydraulic surges can be generated by rapid openings and closings of the inlet and outlet valves</a:t>
            </a:r>
          </a:p>
          <a:p>
            <a:pPr eaLnBrk="1" hangingPunct="1">
              <a:buFont typeface="Arial" panose="020B0604020202020204" pitchFamily="34" charset="0"/>
              <a:buChar char="•"/>
            </a:pPr>
            <a:endParaRPr lang="en-US" altLang="en-US"/>
          </a:p>
          <a:p>
            <a:pPr eaLnBrk="1" hangingPunct="1">
              <a:buFont typeface="Arial" panose="020B0604020202020204" pitchFamily="34" charset="0"/>
              <a:buChar char="•"/>
            </a:pPr>
            <a:r>
              <a:rPr lang="en-US" altLang="en-US"/>
              <a:t>Horizontal flow roughing filters are considered to have greater silt storage capacity and lower hydraulic cleaning needs than upflow or downflow roughing filters.</a:t>
            </a:r>
          </a:p>
          <a:p>
            <a:pPr eaLnBrk="1" hangingPunct="1">
              <a:buFont typeface="Arial" panose="020B0604020202020204" pitchFamily="34" charset="0"/>
              <a:buChar char="•"/>
            </a:pPr>
            <a:endParaRPr lang="en-US" altLang="en-US"/>
          </a:p>
        </p:txBody>
      </p:sp>
      <p:pic>
        <p:nvPicPr>
          <p:cNvPr id="337924" name="Picture 2">
            <a:extLst>
              <a:ext uri="{FF2B5EF4-FFF2-40B4-BE49-F238E27FC236}">
                <a16:creationId xmlns:a16="http://schemas.microsoft.com/office/drawing/2014/main" id="{53B4F078-D16F-D0D8-9394-0E09ADC159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6650" y="1355725"/>
            <a:ext cx="5324475" cy="4530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5CA74C-5E37-A46A-2C9F-642BCB790FAE}"/>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Roughing Filters, cont.</a:t>
            </a:r>
          </a:p>
        </p:txBody>
      </p:sp>
      <p:sp>
        <p:nvSpPr>
          <p:cNvPr id="339971" name="TextBox 5">
            <a:extLst>
              <a:ext uri="{FF2B5EF4-FFF2-40B4-BE49-F238E27FC236}">
                <a16:creationId xmlns:a16="http://schemas.microsoft.com/office/drawing/2014/main" id="{9A73C529-605C-4F74-7076-BF245B196BE5}"/>
              </a:ext>
            </a:extLst>
          </p:cNvPr>
          <p:cNvSpPr txBox="1">
            <a:spLocks noChangeArrowheads="1"/>
          </p:cNvSpPr>
          <p:nvPr/>
        </p:nvSpPr>
        <p:spPr bwMode="auto">
          <a:xfrm>
            <a:off x="493713" y="1243013"/>
            <a:ext cx="774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Roughing Filters</a:t>
            </a:r>
          </a:p>
        </p:txBody>
      </p:sp>
      <p:sp>
        <p:nvSpPr>
          <p:cNvPr id="339972" name="Content Placeholder 4">
            <a:extLst>
              <a:ext uri="{FF2B5EF4-FFF2-40B4-BE49-F238E27FC236}">
                <a16:creationId xmlns:a16="http://schemas.microsoft.com/office/drawing/2014/main" id="{54BCE7C0-7113-76C0-54A9-567A06BF6EC3}"/>
              </a:ext>
            </a:extLst>
          </p:cNvPr>
          <p:cNvSpPr txBox="1">
            <a:spLocks/>
          </p:cNvSpPr>
          <p:nvPr/>
        </p:nvSpPr>
        <p:spPr bwMode="auto">
          <a:xfrm>
            <a:off x="292100" y="1824038"/>
            <a:ext cx="492601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868363" indent="-34290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sz="2000"/>
              <a:t>Gravel size range from </a:t>
            </a:r>
          </a:p>
          <a:p>
            <a:pPr lvl="1" eaLnBrk="1" hangingPunct="1">
              <a:spcBef>
                <a:spcPts val="700"/>
              </a:spcBef>
              <a:buClr>
                <a:schemeClr val="tx2"/>
              </a:buClr>
              <a:buSzPct val="95000"/>
              <a:buFontTx/>
              <a:buNone/>
            </a:pPr>
            <a:r>
              <a:rPr lang="en-US" altLang="en-US" sz="2000"/>
              <a:t>0.2 – 2 in.</a:t>
            </a:r>
          </a:p>
          <a:p>
            <a:pPr eaLnBrk="1" hangingPunct="1"/>
            <a:endParaRPr lang="en-US" altLang="en-US" sz="2000"/>
          </a:p>
          <a:p>
            <a:pPr eaLnBrk="1" hangingPunct="1"/>
            <a:endParaRPr lang="en-US" altLang="en-US" sz="2000"/>
          </a:p>
        </p:txBody>
      </p:sp>
      <p:pic>
        <p:nvPicPr>
          <p:cNvPr id="339973" name="Picture 2" descr="C:\Users\SandR\Documents\SSF Workshop\Photos\SSF Roughing Filter 2.jpg">
            <a:extLst>
              <a:ext uri="{FF2B5EF4-FFF2-40B4-BE49-F238E27FC236}">
                <a16:creationId xmlns:a16="http://schemas.microsoft.com/office/drawing/2014/main" id="{54368E71-A090-DD28-C33A-A7328860FE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3067050"/>
            <a:ext cx="2957513" cy="32385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39974" name="Picture 2">
            <a:extLst>
              <a:ext uri="{FF2B5EF4-FFF2-40B4-BE49-F238E27FC236}">
                <a16:creationId xmlns:a16="http://schemas.microsoft.com/office/drawing/2014/main" id="{37D504D4-BB82-F7C7-0040-C3E6BC3BD8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2114550"/>
            <a:ext cx="5026025" cy="4210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nvGrpSpPr>
          <p:cNvPr id="339975" name="Group 12">
            <a:extLst>
              <a:ext uri="{FF2B5EF4-FFF2-40B4-BE49-F238E27FC236}">
                <a16:creationId xmlns:a16="http://schemas.microsoft.com/office/drawing/2014/main" id="{95B32A52-2B13-C98C-F3E6-9DB87B8DC22C}"/>
              </a:ext>
            </a:extLst>
          </p:cNvPr>
          <p:cNvGrpSpPr>
            <a:grpSpLocks/>
          </p:cNvGrpSpPr>
          <p:nvPr/>
        </p:nvGrpSpPr>
        <p:grpSpPr bwMode="auto">
          <a:xfrm>
            <a:off x="5775325" y="4156075"/>
            <a:ext cx="2914650" cy="1727200"/>
            <a:chOff x="5527854" y="3679545"/>
            <a:chExt cx="2913887" cy="1727521"/>
          </a:xfrm>
        </p:grpSpPr>
        <p:sp>
          <p:nvSpPr>
            <p:cNvPr id="339976" name="TextBox 13">
              <a:extLst>
                <a:ext uri="{FF2B5EF4-FFF2-40B4-BE49-F238E27FC236}">
                  <a16:creationId xmlns:a16="http://schemas.microsoft.com/office/drawing/2014/main" id="{5AFBF7CE-2F4B-5270-5E3D-EA26503AE269}"/>
                </a:ext>
              </a:extLst>
            </p:cNvPr>
            <p:cNvSpPr txBox="1">
              <a:spLocks noChangeArrowheads="1"/>
            </p:cNvSpPr>
            <p:nvPr/>
          </p:nvSpPr>
          <p:spPr bwMode="auto">
            <a:xfrm>
              <a:off x="5800954" y="3679545"/>
              <a:ext cx="10753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chemeClr val="bg1"/>
                  </a:solidFill>
                </a:rPr>
                <a:t>3/8” Rock</a:t>
              </a:r>
            </a:p>
          </p:txBody>
        </p:sp>
        <p:sp>
          <p:nvSpPr>
            <p:cNvPr id="339977" name="TextBox 14">
              <a:extLst>
                <a:ext uri="{FF2B5EF4-FFF2-40B4-BE49-F238E27FC236}">
                  <a16:creationId xmlns:a16="http://schemas.microsoft.com/office/drawing/2014/main" id="{B8BAE47C-167C-A0DD-8BBE-51B2A7FF0A21}"/>
                </a:ext>
              </a:extLst>
            </p:cNvPr>
            <p:cNvSpPr txBox="1">
              <a:spLocks noChangeArrowheads="1"/>
            </p:cNvSpPr>
            <p:nvPr/>
          </p:nvSpPr>
          <p:spPr bwMode="auto">
            <a:xfrm>
              <a:off x="5726583" y="4490313"/>
              <a:ext cx="10753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chemeClr val="bg1"/>
                  </a:solidFill>
                </a:rPr>
                <a:t>1” Rock</a:t>
              </a:r>
            </a:p>
          </p:txBody>
        </p:sp>
        <p:sp>
          <p:nvSpPr>
            <p:cNvPr id="339978" name="TextBox 15">
              <a:extLst>
                <a:ext uri="{FF2B5EF4-FFF2-40B4-BE49-F238E27FC236}">
                  <a16:creationId xmlns:a16="http://schemas.microsoft.com/office/drawing/2014/main" id="{4EC5A158-A0B6-DB2D-054F-69C24953A523}"/>
                </a:ext>
              </a:extLst>
            </p:cNvPr>
            <p:cNvSpPr txBox="1">
              <a:spLocks noChangeArrowheads="1"/>
            </p:cNvSpPr>
            <p:nvPr/>
          </p:nvSpPr>
          <p:spPr bwMode="auto">
            <a:xfrm>
              <a:off x="5527854" y="5037734"/>
              <a:ext cx="10753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chemeClr val="bg1"/>
                  </a:solidFill>
                </a:rPr>
                <a:t>1.5” Rock</a:t>
              </a:r>
            </a:p>
          </p:txBody>
        </p:sp>
        <p:sp>
          <p:nvSpPr>
            <p:cNvPr id="339979" name="TextBox 16">
              <a:extLst>
                <a:ext uri="{FF2B5EF4-FFF2-40B4-BE49-F238E27FC236}">
                  <a16:creationId xmlns:a16="http://schemas.microsoft.com/office/drawing/2014/main" id="{D48DBEB7-9CC6-F654-B3E5-711C4FC2A929}"/>
                </a:ext>
              </a:extLst>
            </p:cNvPr>
            <p:cNvSpPr txBox="1">
              <a:spLocks noChangeArrowheads="1"/>
            </p:cNvSpPr>
            <p:nvPr/>
          </p:nvSpPr>
          <p:spPr bwMode="auto">
            <a:xfrm>
              <a:off x="7827264" y="4329378"/>
              <a:ext cx="614477"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chemeClr val="bg1"/>
                  </a:solidFill>
                </a:rPr>
                <a:t>60”</a:t>
              </a:r>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F31FDB-B865-E37C-BA7B-AD6D4CAD9F4A}"/>
              </a:ext>
            </a:extLst>
          </p:cNvPr>
          <p:cNvSpPr txBox="1"/>
          <p:nvPr/>
        </p:nvSpPr>
        <p:spPr>
          <a:xfrm>
            <a:off x="599404" y="264861"/>
            <a:ext cx="835540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 pH control</a:t>
            </a:r>
          </a:p>
        </p:txBody>
      </p:sp>
      <p:sp>
        <p:nvSpPr>
          <p:cNvPr id="342019" name="TextBox 5">
            <a:extLst>
              <a:ext uri="{FF2B5EF4-FFF2-40B4-BE49-F238E27FC236}">
                <a16:creationId xmlns:a16="http://schemas.microsoft.com/office/drawing/2014/main" id="{24641A8F-834E-28E6-E5F8-F50607D4DD30}"/>
              </a:ext>
            </a:extLst>
          </p:cNvPr>
          <p:cNvSpPr txBox="1">
            <a:spLocks noChangeArrowheads="1"/>
          </p:cNvSpPr>
          <p:nvPr/>
        </p:nvSpPr>
        <p:spPr bwMode="auto">
          <a:xfrm>
            <a:off x="252413" y="1087438"/>
            <a:ext cx="870267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Calcite Contactors</a:t>
            </a:r>
          </a:p>
          <a:p>
            <a:pPr eaLnBrk="1" hangingPunct="1"/>
            <a:endParaRPr lang="en-US" altLang="en-US" sz="2400">
              <a:solidFill>
                <a:srgbClr val="FFC000"/>
              </a:solidFill>
            </a:endParaRPr>
          </a:p>
          <a:p>
            <a:pPr eaLnBrk="1" hangingPunct="1">
              <a:buFont typeface="Arial" panose="020B0604020202020204" pitchFamily="34" charset="0"/>
              <a:buChar char="•"/>
            </a:pPr>
            <a:r>
              <a:rPr lang="en-US" altLang="en-US" sz="2400"/>
              <a:t>Used to increase the pH in</a:t>
            </a:r>
          </a:p>
          <a:p>
            <a:pPr lvl="1" eaLnBrk="1" hangingPunct="1"/>
            <a:r>
              <a:rPr lang="en-US" altLang="en-US" sz="2400"/>
              <a:t>Corrosive waters</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Limestone can work well</a:t>
            </a:r>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p:txBody>
      </p:sp>
      <p:pic>
        <p:nvPicPr>
          <p:cNvPr id="342020" name="Picture 2" descr="C:\Users\stanner\Desktop\P1010173.JPG">
            <a:extLst>
              <a:ext uri="{FF2B5EF4-FFF2-40B4-BE49-F238E27FC236}">
                <a16:creationId xmlns:a16="http://schemas.microsoft.com/office/drawing/2014/main" id="{54016D2E-38C8-C8A1-5819-82A3795D0D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2238" y="1717675"/>
            <a:ext cx="3602037" cy="4803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42021" name="Rectangle 8">
            <a:extLst>
              <a:ext uri="{FF2B5EF4-FFF2-40B4-BE49-F238E27FC236}">
                <a16:creationId xmlns:a16="http://schemas.microsoft.com/office/drawing/2014/main" id="{B2A481D5-60FC-A096-A2EF-7B1EE80E0286}"/>
              </a:ext>
            </a:extLst>
          </p:cNvPr>
          <p:cNvSpPr>
            <a:spLocks noChangeArrowheads="1"/>
          </p:cNvSpPr>
          <p:nvPr/>
        </p:nvSpPr>
        <p:spPr bwMode="auto">
          <a:xfrm>
            <a:off x="2309813" y="5165725"/>
            <a:ext cx="284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i="1"/>
              <a:t>Privately owned</a:t>
            </a:r>
          </a:p>
          <a:p>
            <a:pPr algn="r" eaLnBrk="1" hangingPunct="1"/>
            <a:r>
              <a:rPr lang="en-US" altLang="en-US" i="1"/>
              <a:t>slow sand filter &amp; limestone calcite contactor</a:t>
            </a:r>
          </a:p>
          <a:p>
            <a:pPr algn="r" eaLnBrk="1" hangingPunct="1"/>
            <a:r>
              <a:rPr lang="en-US" altLang="en-US" i="1"/>
              <a:t>Photos by Stephen Tanner</a:t>
            </a:r>
            <a:endParaRPr lang="en-US" altLang="en-US"/>
          </a:p>
        </p:txBody>
      </p:sp>
      <p:pic>
        <p:nvPicPr>
          <p:cNvPr id="342022" name="Picture 2" descr="G:\WATR-ENG\Staff\TANNER\Steve's SSF\SSF Vessel.JPG">
            <a:extLst>
              <a:ext uri="{FF2B5EF4-FFF2-40B4-BE49-F238E27FC236}">
                <a16:creationId xmlns:a16="http://schemas.microsoft.com/office/drawing/2014/main" id="{6067DCAB-5564-B7FB-3350-0854DE8AA9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8" y="3940175"/>
            <a:ext cx="1938337" cy="2584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C55CC2-6B24-42A8-4BBB-0EF94A1C3E15}"/>
              </a:ext>
            </a:extLst>
          </p:cNvPr>
          <p:cNvSpPr txBox="1"/>
          <p:nvPr/>
        </p:nvSpPr>
        <p:spPr>
          <a:xfrm>
            <a:off x="599404" y="264861"/>
            <a:ext cx="835540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 ozone</a:t>
            </a:r>
          </a:p>
        </p:txBody>
      </p:sp>
      <p:sp>
        <p:nvSpPr>
          <p:cNvPr id="344067" name="TextBox 5">
            <a:extLst>
              <a:ext uri="{FF2B5EF4-FFF2-40B4-BE49-F238E27FC236}">
                <a16:creationId xmlns:a16="http://schemas.microsoft.com/office/drawing/2014/main" id="{DB6293E3-F783-4EEE-9B2B-92902921E424}"/>
              </a:ext>
            </a:extLst>
          </p:cNvPr>
          <p:cNvSpPr txBox="1">
            <a:spLocks noChangeArrowheads="1"/>
          </p:cNvSpPr>
          <p:nvPr/>
        </p:nvSpPr>
        <p:spPr bwMode="auto">
          <a:xfrm>
            <a:off x="252413" y="1087438"/>
            <a:ext cx="4760912"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Ozone</a:t>
            </a:r>
          </a:p>
          <a:p>
            <a:pPr eaLnBrk="1" hangingPunct="1"/>
            <a:endParaRPr lang="en-US" altLang="en-US" sz="2400">
              <a:solidFill>
                <a:srgbClr val="FFC000"/>
              </a:solidFill>
            </a:endParaRPr>
          </a:p>
          <a:p>
            <a:pPr eaLnBrk="1" hangingPunct="1">
              <a:buFont typeface="Arial" panose="020B0604020202020204" pitchFamily="34" charset="0"/>
              <a:buChar char="•"/>
            </a:pPr>
            <a:r>
              <a:rPr lang="en-US" altLang="en-US" sz="2400"/>
              <a:t>Used prior to or after filtration for organics removal</a:t>
            </a:r>
          </a:p>
          <a:p>
            <a:pPr lvl="1" eaLnBrk="1" hangingPunct="1"/>
            <a:r>
              <a:rPr lang="en-US" altLang="en-US" sz="2400"/>
              <a:t>(DBP precursors)</a:t>
            </a:r>
          </a:p>
          <a:p>
            <a:pPr lvl="1" eaLnBrk="1" hangingPunct="1"/>
            <a:endParaRPr lang="en-US" altLang="en-US" sz="2400"/>
          </a:p>
          <a:p>
            <a:pPr eaLnBrk="1" hangingPunct="1">
              <a:buFont typeface="Arial" panose="020B0604020202020204" pitchFamily="34" charset="0"/>
              <a:buChar char="•"/>
            </a:pPr>
            <a:r>
              <a:rPr lang="en-US" altLang="en-US" sz="2400"/>
              <a:t>Oxidizes iron and manganese</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Reduces some algal toxins</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Removes color, taste, and odor causing compounds</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Increased O&amp;M due to shorter filter runs</a:t>
            </a:r>
            <a:endParaRPr lang="en-US" altLang="en-US"/>
          </a:p>
        </p:txBody>
      </p:sp>
      <p:pic>
        <p:nvPicPr>
          <p:cNvPr id="344068" name="Picture 2">
            <a:extLst>
              <a:ext uri="{FF2B5EF4-FFF2-40B4-BE49-F238E27FC236}">
                <a16:creationId xmlns:a16="http://schemas.microsoft.com/office/drawing/2014/main" id="{73E5FB6B-2C26-FA36-332F-6E86BA60C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788" y="1924050"/>
            <a:ext cx="3994150" cy="34147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D56D4A-50EC-08D7-F556-64FA3C1CC00E}"/>
              </a:ext>
            </a:extLst>
          </p:cNvPr>
          <p:cNvSpPr txBox="1"/>
          <p:nvPr/>
        </p:nvSpPr>
        <p:spPr>
          <a:xfrm>
            <a:off x="599404" y="264861"/>
            <a:ext cx="835540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 Activated Carbon</a:t>
            </a:r>
          </a:p>
        </p:txBody>
      </p:sp>
      <p:sp>
        <p:nvSpPr>
          <p:cNvPr id="346115" name="TextBox 5">
            <a:extLst>
              <a:ext uri="{FF2B5EF4-FFF2-40B4-BE49-F238E27FC236}">
                <a16:creationId xmlns:a16="http://schemas.microsoft.com/office/drawing/2014/main" id="{C88D3E47-9FC4-9F66-FB52-FAA2FCD9F2EF}"/>
              </a:ext>
            </a:extLst>
          </p:cNvPr>
          <p:cNvSpPr txBox="1">
            <a:spLocks noChangeArrowheads="1"/>
          </p:cNvSpPr>
          <p:nvPr/>
        </p:nvSpPr>
        <p:spPr bwMode="auto">
          <a:xfrm>
            <a:off x="252413" y="1087438"/>
            <a:ext cx="47609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Granular Activated Carbon</a:t>
            </a:r>
          </a:p>
          <a:p>
            <a:pPr eaLnBrk="1" hangingPunct="1"/>
            <a:endParaRPr lang="en-US" altLang="en-US" sz="2400">
              <a:solidFill>
                <a:srgbClr val="FFC000"/>
              </a:solidFill>
            </a:endParaRPr>
          </a:p>
          <a:p>
            <a:pPr eaLnBrk="1" hangingPunct="1">
              <a:buFont typeface="Arial" panose="020B0604020202020204" pitchFamily="34" charset="0"/>
              <a:buChar char="•"/>
            </a:pPr>
            <a:r>
              <a:rPr lang="en-US" altLang="en-US" sz="2400"/>
              <a:t>Removes color, taste, and odor causing compounds.</a:t>
            </a:r>
          </a:p>
          <a:p>
            <a:pPr eaLnBrk="1" hangingPunct="1">
              <a:buFont typeface="Arial" panose="020B0604020202020204" pitchFamily="34" charset="0"/>
              <a:buChar char="•"/>
            </a:pPr>
            <a:r>
              <a:rPr lang="en-US" altLang="en-US" sz="2400"/>
              <a:t>Needs to be replaced when depleted (i.e., deactivated)</a:t>
            </a:r>
          </a:p>
        </p:txBody>
      </p:sp>
      <p:graphicFrame>
        <p:nvGraphicFramePr>
          <p:cNvPr id="7" name="Table 6">
            <a:extLst>
              <a:ext uri="{FF2B5EF4-FFF2-40B4-BE49-F238E27FC236}">
                <a16:creationId xmlns:a16="http://schemas.microsoft.com/office/drawing/2014/main" id="{DB27EEE3-B20F-795D-59B9-38B44873EB4A}"/>
              </a:ext>
            </a:extLst>
          </p:cNvPr>
          <p:cNvGraphicFramePr>
            <a:graphicFrameLocks noGrp="1"/>
          </p:cNvGraphicFramePr>
          <p:nvPr/>
        </p:nvGraphicFramePr>
        <p:xfrm>
          <a:off x="495300" y="3822700"/>
          <a:ext cx="8164513" cy="2673350"/>
        </p:xfrm>
        <a:graphic>
          <a:graphicData uri="http://schemas.openxmlformats.org/drawingml/2006/table">
            <a:tbl>
              <a:tblPr firstRow="1" bandRow="1">
                <a:tableStyleId>{46F890A9-2807-4EBB-B81D-B2AA78EC7F39}</a:tableStyleId>
              </a:tblPr>
              <a:tblGrid>
                <a:gridCol w="3823996">
                  <a:extLst>
                    <a:ext uri="{9D8B030D-6E8A-4147-A177-3AD203B41FA5}">
                      <a16:colId xmlns:a16="http://schemas.microsoft.com/office/drawing/2014/main" val="20000"/>
                    </a:ext>
                  </a:extLst>
                </a:gridCol>
                <a:gridCol w="2144170">
                  <a:extLst>
                    <a:ext uri="{9D8B030D-6E8A-4147-A177-3AD203B41FA5}">
                      <a16:colId xmlns:a16="http://schemas.microsoft.com/office/drawing/2014/main" val="20001"/>
                    </a:ext>
                  </a:extLst>
                </a:gridCol>
                <a:gridCol w="2196347">
                  <a:extLst>
                    <a:ext uri="{9D8B030D-6E8A-4147-A177-3AD203B41FA5}">
                      <a16:colId xmlns:a16="http://schemas.microsoft.com/office/drawing/2014/main" val="20002"/>
                    </a:ext>
                  </a:extLst>
                </a:gridCol>
              </a:tblGrid>
              <a:tr h="304882">
                <a:tc gridSpan="3">
                  <a:txBody>
                    <a:bodyPr/>
                    <a:lstStyle/>
                    <a:p>
                      <a:pPr marL="0" marR="0" algn="l" rtl="0" eaLnBrk="1" latinLnBrk="0" hangingPunct="1">
                        <a:spcBef>
                          <a:spcPts val="0"/>
                        </a:spcBef>
                        <a:spcAft>
                          <a:spcPts val="0"/>
                        </a:spcAft>
                      </a:pPr>
                      <a:r>
                        <a:rPr kumimoji="0" lang="en-US" sz="2000" kern="1200" dirty="0"/>
                        <a:t>Comparison of Slow</a:t>
                      </a:r>
                      <a:r>
                        <a:rPr kumimoji="0" lang="en-US" sz="2000" kern="1200" baseline="0" dirty="0"/>
                        <a:t> Sand with and without a layer of GAC</a:t>
                      </a:r>
                      <a:endParaRPr kumimoji="0" lang="en-US" sz="2000" kern="1200" dirty="0">
                        <a:solidFill>
                          <a:schemeClr val="tx1"/>
                        </a:solidFill>
                        <a:latin typeface="+mn-lt"/>
                        <a:ea typeface="+mn-ea"/>
                        <a:cs typeface="+mn-cs"/>
                      </a:endParaRPr>
                    </a:p>
                  </a:txBody>
                  <a:tcPr marL="68582" marR="68582" marT="0" marB="0"/>
                </a:tc>
                <a:tc hMerge="1">
                  <a:txBody>
                    <a:bodyPr/>
                    <a:lstStyle/>
                    <a:p>
                      <a:pPr marL="0" marR="0" algn="l" rtl="0" eaLnBrk="1" latinLnBrk="0" hangingPunct="1">
                        <a:spcBef>
                          <a:spcPts val="0"/>
                        </a:spcBef>
                        <a:spcAft>
                          <a:spcPts val="0"/>
                        </a:spcAft>
                      </a:pPr>
                      <a:endParaRPr kumimoji="0" lang="en-US" sz="2000" kern="1200" dirty="0">
                        <a:solidFill>
                          <a:schemeClr val="tx1"/>
                        </a:solidFill>
                        <a:latin typeface="+mn-lt"/>
                        <a:ea typeface="+mn-ea"/>
                        <a:cs typeface="+mn-cs"/>
                      </a:endParaRPr>
                    </a:p>
                  </a:txBody>
                  <a:tcPr marL="68580" marR="68580" marT="0" marB="0"/>
                </a:tc>
                <a:tc hMerge="1">
                  <a:txBody>
                    <a:bodyPr/>
                    <a:lstStyle/>
                    <a:p>
                      <a:pPr marL="0" marR="0" algn="l" rtl="0" eaLnBrk="1" latinLnBrk="0" hangingPunct="1">
                        <a:spcBef>
                          <a:spcPts val="0"/>
                        </a:spcBef>
                        <a:spcAft>
                          <a:spcPts val="0"/>
                        </a:spcAft>
                      </a:pPr>
                      <a:endParaRPr kumimoji="0" lang="en-US" sz="2000" kern="1200" dirty="0">
                        <a:solidFill>
                          <a:schemeClr val="tx1"/>
                        </a:solidFill>
                        <a:latin typeface="+mn-lt"/>
                        <a:ea typeface="+mn-ea"/>
                        <a:cs typeface="+mn-cs"/>
                      </a:endParaRPr>
                    </a:p>
                  </a:txBody>
                  <a:tcPr marL="68580" marR="68580" marT="0" marB="0"/>
                </a:tc>
                <a:extLst>
                  <a:ext uri="{0D108BD9-81ED-4DB2-BD59-A6C34878D82A}">
                    <a16:rowId xmlns:a16="http://schemas.microsoft.com/office/drawing/2014/main" val="10000"/>
                  </a:ext>
                </a:extLst>
              </a:tr>
              <a:tr h="304882">
                <a:tc>
                  <a:txBody>
                    <a:bodyPr/>
                    <a:lstStyle/>
                    <a:p>
                      <a:pPr marL="0" marR="0" algn="l" rtl="0" eaLnBrk="1" latinLnBrk="0" hangingPunct="1">
                        <a:spcBef>
                          <a:spcPts val="0"/>
                        </a:spcBef>
                        <a:spcAft>
                          <a:spcPts val="0"/>
                        </a:spcAft>
                      </a:pPr>
                      <a:r>
                        <a:rPr kumimoji="0" lang="en-US" sz="2000" b="1" kern="1200" dirty="0">
                          <a:solidFill>
                            <a:schemeClr val="bg1"/>
                          </a:solidFill>
                          <a:latin typeface="+mn-lt"/>
                          <a:ea typeface="+mn-ea"/>
                          <a:cs typeface="+mn-cs"/>
                        </a:rPr>
                        <a:t>Parameter</a:t>
                      </a:r>
                    </a:p>
                  </a:txBody>
                  <a:tcPr marL="68582" marR="68582" marT="0" marB="0"/>
                </a:tc>
                <a:tc>
                  <a:txBody>
                    <a:bodyPr/>
                    <a:lstStyle/>
                    <a:p>
                      <a:pPr marL="0" marR="0" algn="l" rtl="0" eaLnBrk="1" latinLnBrk="0" hangingPunct="1">
                        <a:spcBef>
                          <a:spcPts val="0"/>
                        </a:spcBef>
                        <a:spcAft>
                          <a:spcPts val="0"/>
                        </a:spcAft>
                      </a:pPr>
                      <a:r>
                        <a:rPr kumimoji="0" lang="en-US" sz="2000" b="1" kern="1200" dirty="0">
                          <a:solidFill>
                            <a:schemeClr val="bg1"/>
                          </a:solidFill>
                          <a:latin typeface="+mn-lt"/>
                          <a:ea typeface="+mn-ea"/>
                          <a:cs typeface="+mn-cs"/>
                        </a:rPr>
                        <a:t>SSF w/out</a:t>
                      </a:r>
                      <a:r>
                        <a:rPr kumimoji="0" lang="en-US" sz="2000" b="1" kern="1200" baseline="0" dirty="0">
                          <a:solidFill>
                            <a:schemeClr val="bg1"/>
                          </a:solidFill>
                          <a:latin typeface="+mn-lt"/>
                          <a:ea typeface="+mn-ea"/>
                          <a:cs typeface="+mn-cs"/>
                        </a:rPr>
                        <a:t> GAC</a:t>
                      </a:r>
                      <a:endParaRPr kumimoji="0" lang="en-US" sz="2000" b="1" kern="1200" dirty="0">
                        <a:solidFill>
                          <a:schemeClr val="bg1"/>
                        </a:solidFill>
                        <a:latin typeface="+mn-lt"/>
                        <a:ea typeface="+mn-ea"/>
                        <a:cs typeface="+mn-cs"/>
                      </a:endParaRPr>
                    </a:p>
                  </a:txBody>
                  <a:tcPr marL="68582" marR="68582" marT="0" marB="0"/>
                </a:tc>
                <a:tc>
                  <a:txBody>
                    <a:bodyPr/>
                    <a:lstStyle/>
                    <a:p>
                      <a:pPr marL="0" marR="0" algn="l" rtl="0" eaLnBrk="1" latinLnBrk="0" hangingPunct="1">
                        <a:spcBef>
                          <a:spcPts val="0"/>
                        </a:spcBef>
                        <a:spcAft>
                          <a:spcPts val="0"/>
                        </a:spcAft>
                      </a:pPr>
                      <a:r>
                        <a:rPr kumimoji="0" lang="en-US" sz="2000" b="1" kern="1200" dirty="0">
                          <a:solidFill>
                            <a:schemeClr val="bg1"/>
                          </a:solidFill>
                          <a:latin typeface="+mn-lt"/>
                          <a:ea typeface="+mn-ea"/>
                          <a:cs typeface="+mn-cs"/>
                        </a:rPr>
                        <a:t>SSF with GAC</a:t>
                      </a:r>
                    </a:p>
                  </a:txBody>
                  <a:tcPr marL="68582" marR="68582" marT="0" marB="0"/>
                </a:tc>
                <a:extLst>
                  <a:ext uri="{0D108BD9-81ED-4DB2-BD59-A6C34878D82A}">
                    <a16:rowId xmlns:a16="http://schemas.microsoft.com/office/drawing/2014/main" val="10001"/>
                  </a:ext>
                </a:extLst>
              </a:tr>
              <a:tr h="406259">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Cleaning Frequency</a:t>
                      </a: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30 days</a:t>
                      </a: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No change</a:t>
                      </a:r>
                    </a:p>
                  </a:txBody>
                  <a:tcPr marL="68582" marR="68582" marT="0" marB="0"/>
                </a:tc>
                <a:extLst>
                  <a:ext uri="{0D108BD9-81ED-4DB2-BD59-A6C34878D82A}">
                    <a16:rowId xmlns:a16="http://schemas.microsoft.com/office/drawing/2014/main" val="10002"/>
                  </a:ext>
                </a:extLst>
              </a:tr>
              <a:tr h="394244">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Color Removal</a:t>
                      </a: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20%</a:t>
                      </a: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50%</a:t>
                      </a:r>
                    </a:p>
                  </a:txBody>
                  <a:tcPr marL="68582" marR="68582" marT="0" marB="0"/>
                </a:tc>
                <a:extLst>
                  <a:ext uri="{0D108BD9-81ED-4DB2-BD59-A6C34878D82A}">
                    <a16:rowId xmlns:a16="http://schemas.microsoft.com/office/drawing/2014/main" val="10003"/>
                  </a:ext>
                </a:extLst>
              </a:tr>
              <a:tr h="631541">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TOC</a:t>
                      </a:r>
                      <a:r>
                        <a:rPr kumimoji="0" lang="en-US" sz="2000" kern="1200" baseline="0" dirty="0">
                          <a:solidFill>
                            <a:schemeClr val="dk1"/>
                          </a:solidFill>
                          <a:latin typeface="+mn-lt"/>
                          <a:ea typeface="+mn-ea"/>
                          <a:cs typeface="+mn-cs"/>
                        </a:rPr>
                        <a:t> reduction</a:t>
                      </a:r>
                      <a:endParaRPr kumimoji="0" lang="en-US" sz="2000" kern="1200" dirty="0">
                        <a:solidFill>
                          <a:schemeClr val="dk1"/>
                        </a:solidFill>
                        <a:latin typeface="+mn-lt"/>
                        <a:ea typeface="+mn-ea"/>
                        <a:cs typeface="+mn-cs"/>
                      </a:endParaRP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20%</a:t>
                      </a: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35-40%</a:t>
                      </a:r>
                    </a:p>
                  </a:txBody>
                  <a:tcPr marL="68582" marR="68582" marT="0" marB="0"/>
                </a:tc>
                <a:extLst>
                  <a:ext uri="{0D108BD9-81ED-4DB2-BD59-A6C34878D82A}">
                    <a16:rowId xmlns:a16="http://schemas.microsoft.com/office/drawing/2014/main" val="10004"/>
                  </a:ext>
                </a:extLst>
              </a:tr>
              <a:tr h="631541">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TTHM Formation Potential</a:t>
                      </a:r>
                      <a:r>
                        <a:rPr kumimoji="0" lang="en-US" sz="2000" kern="1200" baseline="0" dirty="0">
                          <a:solidFill>
                            <a:schemeClr val="dk1"/>
                          </a:solidFill>
                          <a:latin typeface="+mn-lt"/>
                          <a:ea typeface="+mn-ea"/>
                          <a:cs typeface="+mn-cs"/>
                        </a:rPr>
                        <a:t> Reduction (24-hr contact time)</a:t>
                      </a:r>
                      <a:endParaRPr kumimoji="0" lang="en-US" sz="2000" kern="1200" dirty="0">
                        <a:solidFill>
                          <a:schemeClr val="dk1"/>
                        </a:solidFill>
                        <a:latin typeface="+mn-lt"/>
                        <a:ea typeface="+mn-ea"/>
                        <a:cs typeface="+mn-cs"/>
                      </a:endParaRP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130 </a:t>
                      </a:r>
                      <a:r>
                        <a:rPr kumimoji="0" lang="en-US" sz="2000" kern="1200" dirty="0">
                          <a:solidFill>
                            <a:schemeClr val="dk1"/>
                          </a:solidFill>
                          <a:latin typeface="Calibri"/>
                          <a:ea typeface="+mn-ea"/>
                          <a:cs typeface="Calibri"/>
                        </a:rPr>
                        <a:t>µ</a:t>
                      </a:r>
                      <a:r>
                        <a:rPr kumimoji="0" lang="en-US" sz="2000" kern="1200" dirty="0">
                          <a:solidFill>
                            <a:schemeClr val="dk1"/>
                          </a:solidFill>
                          <a:latin typeface="+mn-lt"/>
                          <a:ea typeface="+mn-ea"/>
                          <a:cs typeface="+mn-cs"/>
                        </a:rPr>
                        <a:t>g/L</a:t>
                      </a:r>
                    </a:p>
                  </a:txBody>
                  <a:tcPr marL="68582" marR="68582" marT="0" marB="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60 g/L</a:t>
                      </a:r>
                    </a:p>
                  </a:txBody>
                  <a:tcPr marL="68582" marR="68582" marT="0" marB="0"/>
                </a:tc>
                <a:extLst>
                  <a:ext uri="{0D108BD9-81ED-4DB2-BD59-A6C34878D82A}">
                    <a16:rowId xmlns:a16="http://schemas.microsoft.com/office/drawing/2014/main" val="10005"/>
                  </a:ext>
                </a:extLst>
              </a:tr>
            </a:tbl>
          </a:graphicData>
        </a:graphic>
      </p:graphicFrame>
      <p:pic>
        <p:nvPicPr>
          <p:cNvPr id="346133" name="Picture 2">
            <a:extLst>
              <a:ext uri="{FF2B5EF4-FFF2-40B4-BE49-F238E27FC236}">
                <a16:creationId xmlns:a16="http://schemas.microsoft.com/office/drawing/2014/main" id="{0907DFD3-E583-8116-7647-9BF86EAA46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00" y="1136650"/>
            <a:ext cx="2084388" cy="23796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9ABED6-7B00-6165-5C81-942DA11F6293}"/>
              </a:ext>
            </a:extLst>
          </p:cNvPr>
          <p:cNvSpPr txBox="1"/>
          <p:nvPr/>
        </p:nvSpPr>
        <p:spPr>
          <a:xfrm>
            <a:off x="599404" y="264861"/>
            <a:ext cx="835540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 Filter mats</a:t>
            </a:r>
          </a:p>
        </p:txBody>
      </p:sp>
      <p:sp>
        <p:nvSpPr>
          <p:cNvPr id="348163" name="TextBox 5">
            <a:extLst>
              <a:ext uri="{FF2B5EF4-FFF2-40B4-BE49-F238E27FC236}">
                <a16:creationId xmlns:a16="http://schemas.microsoft.com/office/drawing/2014/main" id="{BA0E967A-1238-69E8-3BBA-670DF890A9BC}"/>
              </a:ext>
            </a:extLst>
          </p:cNvPr>
          <p:cNvSpPr txBox="1">
            <a:spLocks noChangeArrowheads="1"/>
          </p:cNvSpPr>
          <p:nvPr/>
        </p:nvSpPr>
        <p:spPr bwMode="auto">
          <a:xfrm>
            <a:off x="252413" y="1087438"/>
            <a:ext cx="8575675"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371600" indent="-4572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Nonwoven Synthetic Filter Mats</a:t>
            </a:r>
          </a:p>
          <a:p>
            <a:pPr eaLnBrk="1" hangingPunct="1"/>
            <a:endParaRPr lang="en-US" altLang="en-US" sz="2400">
              <a:solidFill>
                <a:srgbClr val="FFC000"/>
              </a:solidFill>
            </a:endParaRPr>
          </a:p>
          <a:p>
            <a:pPr eaLnBrk="1" hangingPunct="1">
              <a:buFont typeface="Arial" panose="020B0604020202020204" pitchFamily="34" charset="0"/>
              <a:buChar char="•"/>
            </a:pPr>
            <a:r>
              <a:rPr lang="en-US" altLang="en-US" sz="2400"/>
              <a:t>Nonwoven synthetic fabric helps to concentrate the macro-particle removals on the fabric layers, thereby avoiding the need to remove sand.</a:t>
            </a:r>
          </a:p>
          <a:p>
            <a:pPr eaLnBrk="1" hangingPunct="1">
              <a:buFont typeface="Arial" panose="020B0604020202020204" pitchFamily="34" charset="0"/>
              <a:buChar char="•"/>
            </a:pPr>
            <a:r>
              <a:rPr lang="en-US" altLang="en-US" sz="2400"/>
              <a:t>Fabric increase filter runs due to lower head loss development.</a:t>
            </a:r>
          </a:p>
          <a:p>
            <a:pPr eaLnBrk="1" hangingPunct="1">
              <a:buFont typeface="Arial" panose="020B0604020202020204" pitchFamily="34" charset="0"/>
              <a:buChar char="•"/>
            </a:pPr>
            <a:r>
              <a:rPr lang="en-US" altLang="en-US" sz="2400"/>
              <a:t>Filter cleaning involves removal and cleaning of fabric</a:t>
            </a:r>
          </a:p>
          <a:p>
            <a:pPr eaLnBrk="1" hangingPunct="1">
              <a:buFont typeface="Arial" panose="020B0604020202020204" pitchFamily="34" charset="0"/>
              <a:buChar char="•"/>
            </a:pPr>
            <a:r>
              <a:rPr lang="en-US" altLang="en-US" sz="2400"/>
              <a:t>Typically for filters smaller than about 3oo ft</a:t>
            </a:r>
            <a:r>
              <a:rPr lang="en-US" altLang="en-US" sz="2400" baseline="30000"/>
              <a:t>2</a:t>
            </a:r>
            <a:r>
              <a:rPr lang="en-US" altLang="en-US" sz="2400"/>
              <a:t> due to logistics of cleaning the mat.  Limit thickness to 1-1.5 inches (2-3 cm).</a:t>
            </a:r>
          </a:p>
          <a:p>
            <a:pPr eaLnBrk="1" hangingPunct="1">
              <a:buFont typeface="Arial" panose="020B0604020202020204" pitchFamily="34" charset="0"/>
              <a:buChar char="•"/>
            </a:pPr>
            <a:r>
              <a:rPr lang="en-US" altLang="en-US" sz="2400"/>
              <a:t>Properties of Nonwoven Synthetic Fabrics:</a:t>
            </a:r>
          </a:p>
          <a:p>
            <a:pPr eaLnBrk="1" hangingPunct="1">
              <a:buFont typeface="Arial" panose="020B0604020202020204" pitchFamily="34" charset="0"/>
              <a:buChar char="•"/>
            </a:pPr>
            <a:endParaRPr lang="en-US" altLang="en-US" sz="2400"/>
          </a:p>
          <a:p>
            <a:pPr lvl="2" eaLnBrk="1" hangingPunct="1">
              <a:buFont typeface="Arial" panose="020B0604020202020204" pitchFamily="34" charset="0"/>
              <a:buChar char="•"/>
            </a:pPr>
            <a:r>
              <a:rPr lang="en-US" altLang="en-US"/>
              <a:t>Thickness of 0.36 – 20 mm</a:t>
            </a:r>
          </a:p>
          <a:p>
            <a:pPr lvl="2" eaLnBrk="1" hangingPunct="1">
              <a:buFont typeface="Arial" panose="020B0604020202020204" pitchFamily="34" charset="0"/>
              <a:buChar char="•"/>
            </a:pPr>
            <a:r>
              <a:rPr lang="en-US" altLang="en-US"/>
              <a:t>Bulk density 0.02 – 0.4 g/ml</a:t>
            </a:r>
          </a:p>
          <a:p>
            <a:pPr lvl="2" eaLnBrk="1" hangingPunct="1">
              <a:buFont typeface="Arial" panose="020B0604020202020204" pitchFamily="34" charset="0"/>
              <a:buChar char="•"/>
            </a:pPr>
            <a:r>
              <a:rPr lang="en-US" altLang="en-US"/>
              <a:t>Mean fiber diameter 27-48 </a:t>
            </a:r>
            <a:r>
              <a:rPr lang="en-US" altLang="en-US">
                <a:latin typeface="Calibri" panose="020F0502020204030204" pitchFamily="34" charset="0"/>
                <a:cs typeface="Calibri" panose="020F0502020204030204" pitchFamily="34" charset="0"/>
              </a:rPr>
              <a:t>µ</a:t>
            </a:r>
            <a:r>
              <a:rPr lang="en-US" altLang="en-US"/>
              <a:t>m</a:t>
            </a:r>
          </a:p>
          <a:p>
            <a:pPr lvl="2" eaLnBrk="1" hangingPunct="1">
              <a:buFont typeface="Arial" panose="020B0604020202020204" pitchFamily="34" charset="0"/>
              <a:buChar char="•"/>
            </a:pPr>
            <a:r>
              <a:rPr lang="en-US" altLang="en-US"/>
              <a:t>Porosity 0.56-0.99</a:t>
            </a:r>
          </a:p>
          <a:p>
            <a:pPr lvl="2" eaLnBrk="1" hangingPunct="1">
              <a:buFont typeface="Arial" panose="020B0604020202020204" pitchFamily="34" charset="0"/>
              <a:buChar char="•"/>
            </a:pPr>
            <a:r>
              <a:rPr lang="en-US" altLang="en-US"/>
              <a:t>Specific surface area 13,000 – 14,000 m</a:t>
            </a:r>
            <a:r>
              <a:rPr lang="en-US" altLang="en-US" baseline="30000"/>
              <a:t>2</a:t>
            </a:r>
            <a:r>
              <a:rPr lang="en-US" altLang="en-US"/>
              <a:t>/m</a:t>
            </a:r>
            <a:r>
              <a:rPr lang="en-US" altLang="en-US" baseline="30000"/>
              <a:t>3</a:t>
            </a:r>
            <a:endParaRPr lang="en-US" altLang="en-US"/>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266140-17FA-DC5E-0617-C2F6F374F894}"/>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 Aeration</a:t>
            </a:r>
          </a:p>
        </p:txBody>
      </p:sp>
      <p:sp>
        <p:nvSpPr>
          <p:cNvPr id="350211" name="TextBox 5">
            <a:extLst>
              <a:ext uri="{FF2B5EF4-FFF2-40B4-BE49-F238E27FC236}">
                <a16:creationId xmlns:a16="http://schemas.microsoft.com/office/drawing/2014/main" id="{B1CA7A8A-AF69-71C2-B950-86AB6645940E}"/>
              </a:ext>
            </a:extLst>
          </p:cNvPr>
          <p:cNvSpPr txBox="1">
            <a:spLocks noChangeArrowheads="1"/>
          </p:cNvSpPr>
          <p:nvPr/>
        </p:nvSpPr>
        <p:spPr bwMode="auto">
          <a:xfrm>
            <a:off x="493713" y="1243013"/>
            <a:ext cx="7747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Aeration</a:t>
            </a:r>
          </a:p>
          <a:p>
            <a:pPr eaLnBrk="1" hangingPunct="1"/>
            <a:endParaRPr lang="en-US" altLang="en-US" sz="2400"/>
          </a:p>
          <a:p>
            <a:pPr eaLnBrk="1" hangingPunct="1"/>
            <a:r>
              <a:rPr lang="en-US" altLang="en-US" sz="2400"/>
              <a:t>May be needed if</a:t>
            </a:r>
          </a:p>
          <a:p>
            <a:pPr eaLnBrk="1" hangingPunct="1"/>
            <a:r>
              <a:rPr lang="en-US" altLang="en-US" sz="2400"/>
              <a:t>DO &lt; 6 mg/l</a:t>
            </a:r>
          </a:p>
          <a:p>
            <a:pPr eaLnBrk="1" hangingPunct="1"/>
            <a:endParaRPr lang="en-US" altLang="en-US" sz="2400"/>
          </a:p>
          <a:p>
            <a:pPr eaLnBrk="1" hangingPunct="1"/>
            <a:r>
              <a:rPr lang="en-US" altLang="en-US" sz="2400"/>
              <a:t>May be required in </a:t>
            </a:r>
          </a:p>
          <a:p>
            <a:pPr eaLnBrk="1" hangingPunct="1"/>
            <a:r>
              <a:rPr lang="en-US" altLang="en-US" sz="2400"/>
              <a:t>the future due to</a:t>
            </a:r>
          </a:p>
          <a:p>
            <a:pPr eaLnBrk="1" hangingPunct="1"/>
            <a:r>
              <a:rPr lang="en-US" altLang="en-US" sz="2400"/>
              <a:t>changes in source </a:t>
            </a:r>
          </a:p>
          <a:p>
            <a:pPr eaLnBrk="1" hangingPunct="1"/>
            <a:r>
              <a:rPr lang="en-US" altLang="en-US" sz="2400"/>
              <a:t>water quality.</a:t>
            </a:r>
          </a:p>
          <a:p>
            <a:pPr eaLnBrk="1" hangingPunct="1"/>
            <a:endParaRPr lang="en-US" altLang="en-US" sz="2400"/>
          </a:p>
          <a:p>
            <a:pPr eaLnBrk="1" hangingPunct="1"/>
            <a:r>
              <a:rPr lang="en-US" altLang="en-US" sz="2400"/>
              <a:t>Pre-planning</a:t>
            </a:r>
          </a:p>
          <a:p>
            <a:pPr eaLnBrk="1" hangingPunct="1"/>
            <a:r>
              <a:rPr lang="en-US" altLang="en-US" sz="2400"/>
              <a:t>ensures flexibility </a:t>
            </a:r>
          </a:p>
        </p:txBody>
      </p:sp>
      <p:pic>
        <p:nvPicPr>
          <p:cNvPr id="350212" name="Picture 7">
            <a:extLst>
              <a:ext uri="{FF2B5EF4-FFF2-40B4-BE49-F238E27FC236}">
                <a16:creationId xmlns:a16="http://schemas.microsoft.com/office/drawing/2014/main" id="{86EF2B24-1F20-6B96-EF66-D6F1A0F804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3776663"/>
            <a:ext cx="4706938" cy="2854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50213" name="Picture 8">
            <a:extLst>
              <a:ext uri="{FF2B5EF4-FFF2-40B4-BE49-F238E27FC236}">
                <a16:creationId xmlns:a16="http://schemas.microsoft.com/office/drawing/2014/main" id="{E915DCD2-704C-9832-48F6-772177BF2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4850" y="319088"/>
            <a:ext cx="2981325" cy="40767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9BFCFA-EB23-0410-5961-2D22E16ED7C1}"/>
              </a:ext>
            </a:extLst>
          </p:cNvPr>
          <p:cNvSpPr txBox="1"/>
          <p:nvPr/>
        </p:nvSpPr>
        <p:spPr>
          <a:xfrm>
            <a:off x="394138" y="375219"/>
            <a:ext cx="789985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Monitoring Points</a:t>
            </a:r>
          </a:p>
        </p:txBody>
      </p:sp>
      <p:sp>
        <p:nvSpPr>
          <p:cNvPr id="352259" name="Rectangle 1">
            <a:extLst>
              <a:ext uri="{FF2B5EF4-FFF2-40B4-BE49-F238E27FC236}">
                <a16:creationId xmlns:a16="http://schemas.microsoft.com/office/drawing/2014/main" id="{3D6952DD-C55B-125A-73B8-ABE35939CE63}"/>
              </a:ext>
            </a:extLst>
          </p:cNvPr>
          <p:cNvSpPr>
            <a:spLocks noChangeArrowheads="1"/>
          </p:cNvSpPr>
          <p:nvPr/>
        </p:nvSpPr>
        <p:spPr bwMode="auto">
          <a:xfrm>
            <a:off x="331788" y="1230313"/>
            <a:ext cx="584835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ea typeface="Calibri" panose="020F0502020204030204" pitchFamily="34" charset="0"/>
                <a:cs typeface="Times New Roman" panose="02020603050405020304" pitchFamily="18" charset="0"/>
              </a:rPr>
              <a:t>The recommended minimum location points </a:t>
            </a:r>
          </a:p>
          <a:p>
            <a:pPr eaLnBrk="1" hangingPunct="1"/>
            <a:r>
              <a:rPr lang="en-US" altLang="en-US" sz="2000">
                <a:ea typeface="Calibri" panose="020F0502020204030204" pitchFamily="34" charset="0"/>
                <a:cs typeface="Times New Roman" panose="02020603050405020304" pitchFamily="18" charset="0"/>
              </a:rPr>
              <a:t>for recording and monitoring include:</a:t>
            </a:r>
          </a:p>
          <a:p>
            <a:pPr eaLnBrk="1" hangingPunct="1"/>
            <a:endParaRPr lang="en-US" altLang="en-US" sz="2000">
              <a:ea typeface="Calibri" panose="020F0502020204030204" pitchFamily="34" charset="0"/>
              <a:cs typeface="Times New Roman" panose="02020603050405020304" pitchFamily="18" charset="0"/>
            </a:endParaRPr>
          </a:p>
          <a:p>
            <a:r>
              <a:rPr lang="en-US" altLang="en-US" sz="2000">
                <a:solidFill>
                  <a:srgbClr val="FFC000"/>
                </a:solidFill>
                <a:ea typeface="Calibri" panose="020F0502020204030204" pitchFamily="34" charset="0"/>
                <a:cs typeface="Times New Roman" panose="02020603050405020304" pitchFamily="18" charset="0"/>
              </a:rPr>
              <a:t>Source water for:</a:t>
            </a:r>
          </a:p>
          <a:p>
            <a:pPr lvl="1">
              <a:buFontTx/>
              <a:buChar char="•"/>
            </a:pPr>
            <a:r>
              <a:rPr lang="en-US" altLang="en-US" sz="2000">
                <a:cs typeface="Calibri" panose="020F0502020204030204" pitchFamily="34" charset="0"/>
              </a:rPr>
              <a:t>Turbidity </a:t>
            </a:r>
            <a:endParaRPr lang="en-US" altLang="en-US" sz="2000"/>
          </a:p>
          <a:p>
            <a:pPr lvl="1">
              <a:buFontTx/>
              <a:buChar char="•"/>
            </a:pPr>
            <a:r>
              <a:rPr lang="en-US" altLang="en-US" sz="2000">
                <a:cs typeface="Calibri" panose="020F0502020204030204" pitchFamily="34" charset="0"/>
              </a:rPr>
              <a:t>Flow</a:t>
            </a:r>
            <a:endParaRPr lang="en-US" altLang="en-US" sz="2000"/>
          </a:p>
          <a:p>
            <a:pPr lvl="1">
              <a:buFontTx/>
              <a:buChar char="•"/>
            </a:pPr>
            <a:r>
              <a:rPr lang="en-US" altLang="en-US" sz="2000">
                <a:cs typeface="Calibri" panose="020F0502020204030204" pitchFamily="34" charset="0"/>
              </a:rPr>
              <a:t>Temperature</a:t>
            </a:r>
            <a:endParaRPr lang="en-US" altLang="en-US" sz="2000"/>
          </a:p>
          <a:p>
            <a:pPr lvl="1">
              <a:buFontTx/>
              <a:buChar char="•"/>
            </a:pPr>
            <a:r>
              <a:rPr lang="en-US" altLang="en-US" sz="2000">
                <a:cs typeface="Calibri" panose="020F0502020204030204" pitchFamily="34" charset="0"/>
              </a:rPr>
              <a:t>pH</a:t>
            </a:r>
            <a:endParaRPr lang="en-US" altLang="en-US" sz="2000"/>
          </a:p>
          <a:p>
            <a:pPr lvl="1">
              <a:buFontTx/>
              <a:buChar char="•"/>
            </a:pPr>
            <a:r>
              <a:rPr lang="en-US" altLang="en-US" sz="2000">
                <a:cs typeface="Calibri" panose="020F0502020204030204" pitchFamily="34" charset="0"/>
              </a:rPr>
              <a:t>Grab sampling of coliform, TOC, or other water quality parameters</a:t>
            </a:r>
          </a:p>
          <a:p>
            <a:pPr lvl="1"/>
            <a:endParaRPr lang="en-US" altLang="en-US" sz="2000"/>
          </a:p>
          <a:p>
            <a:r>
              <a:rPr lang="en-US" altLang="en-US" sz="2000">
                <a:solidFill>
                  <a:srgbClr val="FFC000"/>
                </a:solidFill>
                <a:cs typeface="Calibri" panose="020F0502020204030204" pitchFamily="34" charset="0"/>
              </a:rPr>
              <a:t>Supernatant for:</a:t>
            </a:r>
            <a:endParaRPr lang="en-US" altLang="en-US" sz="2000">
              <a:solidFill>
                <a:srgbClr val="FFC000"/>
              </a:solidFill>
            </a:endParaRPr>
          </a:p>
          <a:p>
            <a:pPr lvl="1">
              <a:buFontTx/>
              <a:buChar char="•"/>
            </a:pPr>
            <a:r>
              <a:rPr lang="en-US" altLang="en-US" sz="2000">
                <a:cs typeface="Calibri" panose="020F0502020204030204" pitchFamily="34" charset="0"/>
              </a:rPr>
              <a:t>Level</a:t>
            </a:r>
          </a:p>
          <a:p>
            <a:pPr lvl="1">
              <a:buFont typeface="Arial" panose="020B0604020202020204" pitchFamily="34" charset="0"/>
              <a:buChar char="•"/>
            </a:pPr>
            <a:r>
              <a:rPr lang="en-US" altLang="en-US" sz="2000">
                <a:cs typeface="Calibri" panose="020F0502020204030204" pitchFamily="34" charset="0"/>
              </a:rPr>
              <a:t>Headloss</a:t>
            </a:r>
            <a:r>
              <a:rPr lang="en-US" altLang="en-US" sz="2000"/>
              <a:t> </a:t>
            </a:r>
          </a:p>
          <a:p>
            <a:pPr lvl="1">
              <a:buFont typeface="Arial" panose="020B0604020202020204" pitchFamily="34" charset="0"/>
              <a:buChar char="•"/>
            </a:pPr>
            <a:r>
              <a:rPr lang="en-US" altLang="en-US" sz="2000">
                <a:cs typeface="Calibri" panose="020F0502020204030204" pitchFamily="34" charset="0"/>
              </a:rPr>
              <a:t>Grab sampling of coliform, TOC, or other water quality parameters</a:t>
            </a:r>
            <a:endParaRPr lang="en-US" altLang="en-US" sz="2000"/>
          </a:p>
          <a:p>
            <a:pPr lvl="1">
              <a:buFont typeface="Arial" panose="020B0604020202020204" pitchFamily="34" charset="0"/>
              <a:buChar char="•"/>
            </a:pPr>
            <a:endParaRPr lang="en-US" altLang="en-US" sz="2000"/>
          </a:p>
        </p:txBody>
      </p:sp>
      <p:pic>
        <p:nvPicPr>
          <p:cNvPr id="352260" name="Picture 8" descr="P1010025.JPG">
            <a:extLst>
              <a:ext uri="{FF2B5EF4-FFF2-40B4-BE49-F238E27FC236}">
                <a16:creationId xmlns:a16="http://schemas.microsoft.com/office/drawing/2014/main" id="{4F626C93-6A50-2CD2-2EC1-574B21BA3E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3692525"/>
            <a:ext cx="2214563" cy="29527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52261" name="Picture 5">
            <a:extLst>
              <a:ext uri="{FF2B5EF4-FFF2-40B4-BE49-F238E27FC236}">
                <a16:creationId xmlns:a16="http://schemas.microsoft.com/office/drawing/2014/main" id="{30A92BE0-57A4-E7DA-3ED1-5EEEF62904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6875" y="195263"/>
            <a:ext cx="3473450" cy="33512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74EC327-E7F1-0525-178C-87F4C77CF70D}"/>
              </a:ext>
            </a:extLst>
          </p:cNvPr>
          <p:cNvSpPr txBox="1"/>
          <p:nvPr/>
        </p:nvSpPr>
        <p:spPr>
          <a:xfrm>
            <a:off x="630936" y="249095"/>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Monitoring</a:t>
            </a:r>
          </a:p>
        </p:txBody>
      </p:sp>
      <p:sp>
        <p:nvSpPr>
          <p:cNvPr id="354307" name="Rectangle 2">
            <a:extLst>
              <a:ext uri="{FF2B5EF4-FFF2-40B4-BE49-F238E27FC236}">
                <a16:creationId xmlns:a16="http://schemas.microsoft.com/office/drawing/2014/main" id="{68CF8EDF-3F65-3E62-F957-AB8B4C4E7B83}"/>
              </a:ext>
            </a:extLst>
          </p:cNvPr>
          <p:cNvSpPr>
            <a:spLocks noChangeArrowheads="1"/>
          </p:cNvSpPr>
          <p:nvPr/>
        </p:nvSpPr>
        <p:spPr bwMode="auto">
          <a:xfrm>
            <a:off x="473075" y="1198563"/>
            <a:ext cx="8418513"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solidFill>
                  <a:srgbClr val="FFC000"/>
                </a:solidFill>
                <a:ea typeface="Calibri" panose="020F0502020204030204" pitchFamily="34" charset="0"/>
                <a:cs typeface="Times New Roman" panose="02020603050405020304" pitchFamily="18" charset="0"/>
              </a:rPr>
              <a:t>Individual filter effluent for:</a:t>
            </a:r>
          </a:p>
          <a:p>
            <a:pPr lvl="1">
              <a:buFontTx/>
              <a:buChar char="•"/>
            </a:pPr>
            <a:r>
              <a:rPr lang="en-US" altLang="en-US" sz="2000">
                <a:ea typeface="Calibri" panose="020F0502020204030204" pitchFamily="34" charset="0"/>
                <a:cs typeface="Times New Roman" panose="02020603050405020304" pitchFamily="18" charset="0"/>
              </a:rPr>
              <a:t>Flow rate and quantity</a:t>
            </a:r>
          </a:p>
          <a:p>
            <a:pPr lvl="1">
              <a:buFontTx/>
              <a:buChar char="•"/>
            </a:pPr>
            <a:r>
              <a:rPr lang="en-US" altLang="en-US" sz="2000">
                <a:ea typeface="Calibri" panose="020F0502020204030204" pitchFamily="34" charset="0"/>
                <a:cs typeface="Times New Roman" panose="02020603050405020304" pitchFamily="18" charset="0"/>
              </a:rPr>
              <a:t>Turbidity</a:t>
            </a:r>
          </a:p>
          <a:p>
            <a:pPr lvl="1">
              <a:buFontTx/>
              <a:buChar char="•"/>
            </a:pPr>
            <a:r>
              <a:rPr lang="en-US" altLang="en-US" sz="2000">
                <a:ea typeface="Calibri" panose="020F0502020204030204" pitchFamily="34" charset="0"/>
                <a:cs typeface="Times New Roman" panose="02020603050405020304" pitchFamily="18" charset="0"/>
              </a:rPr>
              <a:t>Grab sampling of coliform, TOC, or other water quality parameters</a:t>
            </a:r>
          </a:p>
          <a:p>
            <a:r>
              <a:rPr lang="en-US" altLang="en-US" sz="2000">
                <a:solidFill>
                  <a:srgbClr val="FFC000"/>
                </a:solidFill>
                <a:ea typeface="Calibri" panose="020F0502020204030204" pitchFamily="34" charset="0"/>
                <a:cs typeface="Times New Roman" panose="02020603050405020304" pitchFamily="18" charset="0"/>
              </a:rPr>
              <a:t>Combined filter effluent for:</a:t>
            </a:r>
          </a:p>
          <a:p>
            <a:pPr lvl="1">
              <a:buFontTx/>
              <a:buChar char="•"/>
            </a:pPr>
            <a:r>
              <a:rPr lang="en-US" altLang="en-US" sz="2000">
                <a:ea typeface="Calibri" panose="020F0502020204030204" pitchFamily="34" charset="0"/>
                <a:cs typeface="Times New Roman" panose="02020603050405020304" pitchFamily="18" charset="0"/>
              </a:rPr>
              <a:t>Flow rate and quantity</a:t>
            </a:r>
          </a:p>
          <a:p>
            <a:pPr lvl="1">
              <a:buFontTx/>
              <a:buChar char="•"/>
            </a:pPr>
            <a:r>
              <a:rPr lang="en-US" altLang="en-US" sz="2000">
                <a:ea typeface="Calibri" panose="020F0502020204030204" pitchFamily="34" charset="0"/>
                <a:cs typeface="Times New Roman" panose="02020603050405020304" pitchFamily="18" charset="0"/>
              </a:rPr>
              <a:t>Turbidity</a:t>
            </a:r>
          </a:p>
          <a:p>
            <a:pPr lvl="1">
              <a:buFontTx/>
              <a:buChar char="•"/>
            </a:pPr>
            <a:r>
              <a:rPr lang="en-US" altLang="en-US" sz="2000">
                <a:ea typeface="Calibri" panose="020F0502020204030204" pitchFamily="34" charset="0"/>
                <a:cs typeface="Times New Roman" panose="02020603050405020304" pitchFamily="18" charset="0"/>
              </a:rPr>
              <a:t>Grab sampling of coliform, TOC, or other water quality parameters</a:t>
            </a:r>
          </a:p>
          <a:p>
            <a:r>
              <a:rPr lang="en-US" altLang="en-US" sz="2000">
                <a:solidFill>
                  <a:srgbClr val="FFC000"/>
                </a:solidFill>
                <a:ea typeface="Calibri" panose="020F0502020204030204" pitchFamily="34" charset="0"/>
                <a:cs typeface="Times New Roman" panose="02020603050405020304" pitchFamily="18" charset="0"/>
              </a:rPr>
              <a:t>Finished water (post disinfection and storage used for disinfection contact time) for:</a:t>
            </a:r>
          </a:p>
          <a:p>
            <a:pPr lvl="1">
              <a:buFontTx/>
              <a:buChar char="•"/>
            </a:pPr>
            <a:r>
              <a:rPr lang="en-US" altLang="en-US" sz="2000">
                <a:ea typeface="Calibri" panose="020F0502020204030204" pitchFamily="34" charset="0"/>
                <a:cs typeface="Times New Roman" panose="02020603050405020304" pitchFamily="18" charset="0"/>
              </a:rPr>
              <a:t>Flow rate and quantity</a:t>
            </a:r>
          </a:p>
          <a:p>
            <a:pPr lvl="1">
              <a:buFontTx/>
              <a:buChar char="•"/>
            </a:pPr>
            <a:r>
              <a:rPr lang="en-US" altLang="en-US" sz="2000">
                <a:ea typeface="Calibri" panose="020F0502020204030204" pitchFamily="34" charset="0"/>
                <a:cs typeface="Times New Roman" panose="02020603050405020304" pitchFamily="18" charset="0"/>
              </a:rPr>
              <a:t>pH</a:t>
            </a:r>
          </a:p>
          <a:p>
            <a:pPr lvl="1">
              <a:buFontTx/>
              <a:buChar char="•"/>
            </a:pPr>
            <a:r>
              <a:rPr lang="en-US" altLang="en-US" sz="2000">
                <a:ea typeface="Calibri" panose="020F0502020204030204" pitchFamily="34" charset="0"/>
                <a:cs typeface="Times New Roman" panose="02020603050405020304" pitchFamily="18" charset="0"/>
              </a:rPr>
              <a:t>Temperature</a:t>
            </a:r>
          </a:p>
          <a:p>
            <a:pPr lvl="1">
              <a:buFontTx/>
              <a:buChar char="•"/>
            </a:pPr>
            <a:r>
              <a:rPr lang="en-US" altLang="en-US" sz="2000">
                <a:ea typeface="Calibri" panose="020F0502020204030204" pitchFamily="34" charset="0"/>
                <a:cs typeface="Times New Roman" panose="02020603050405020304" pitchFamily="18" charset="0"/>
              </a:rPr>
              <a:t>Chlorine residual</a:t>
            </a:r>
          </a:p>
          <a:p>
            <a:pPr lvl="1">
              <a:buFontTx/>
              <a:buChar char="•"/>
            </a:pPr>
            <a:r>
              <a:rPr lang="en-US" altLang="en-US" sz="2000">
                <a:ea typeface="Calibri" panose="020F0502020204030204" pitchFamily="34" charset="0"/>
                <a:cs typeface="Times New Roman" panose="02020603050405020304" pitchFamily="18" charset="0"/>
              </a:rPr>
              <a:t>Grab sampling of coliform, TOC, or other water quality parameters</a:t>
            </a:r>
          </a:p>
          <a:p>
            <a:r>
              <a:rPr lang="en-US" altLang="en-US" sz="2000">
                <a:solidFill>
                  <a:srgbClr val="FFC000"/>
                </a:solidFill>
                <a:ea typeface="Calibri" panose="020F0502020204030204" pitchFamily="34" charset="0"/>
                <a:cs typeface="Times New Roman" panose="02020603050405020304" pitchFamily="18" charset="0"/>
              </a:rPr>
              <a:t>Finished water storage for:</a:t>
            </a:r>
          </a:p>
          <a:p>
            <a:pPr lvl="1">
              <a:buFontTx/>
              <a:buChar char="•"/>
            </a:pPr>
            <a:r>
              <a:rPr lang="en-US" altLang="en-US" sz="2000">
                <a:ea typeface="Calibri" panose="020F0502020204030204" pitchFamily="34" charset="0"/>
                <a:cs typeface="Times New Roman" panose="02020603050405020304" pitchFamily="18" charset="0"/>
              </a:rPr>
              <a:t>Effluent flows</a:t>
            </a:r>
          </a:p>
          <a:p>
            <a:pPr lvl="1">
              <a:buFontTx/>
              <a:buChar char="•"/>
            </a:pPr>
            <a:r>
              <a:rPr lang="en-US" altLang="en-US" sz="2000">
                <a:ea typeface="Calibri" panose="020F0502020204030204" pitchFamily="34" charset="0"/>
                <a:cs typeface="Times New Roman" panose="02020603050405020304" pitchFamily="18" charset="0"/>
              </a:rPr>
              <a:t>Level </a:t>
            </a:r>
          </a:p>
          <a:p>
            <a:endParaRPr lang="en-US" altLang="en-US" sz="2000">
              <a:ea typeface="Calibri" panose="020F0502020204030204" pitchFamily="34" charset="0"/>
              <a:cs typeface="Times New Roman" panose="02020603050405020304" pitchFamily="18" charset="0"/>
            </a:endParaRPr>
          </a:p>
        </p:txBody>
      </p:sp>
      <p:pic>
        <p:nvPicPr>
          <p:cNvPr id="354308" name="Picture 2">
            <a:extLst>
              <a:ext uri="{FF2B5EF4-FFF2-40B4-BE49-F238E27FC236}">
                <a16:creationId xmlns:a16="http://schemas.microsoft.com/office/drawing/2014/main" id="{FF3195D6-AE59-EF78-80BD-5C0FFF29F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8925" y="360363"/>
            <a:ext cx="2916238" cy="1638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54309" name="Picture 2">
            <a:extLst>
              <a:ext uri="{FF2B5EF4-FFF2-40B4-BE49-F238E27FC236}">
                <a16:creationId xmlns:a16="http://schemas.microsoft.com/office/drawing/2014/main" id="{103623AD-35F0-D648-6865-0EC84B1CFC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6075" y="4111625"/>
            <a:ext cx="2801938" cy="1374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E956305-CBF9-ED53-DDAF-CBF87BB6AC18}"/>
              </a:ext>
            </a:extLst>
          </p:cNvPr>
          <p:cNvSpPr txBox="1"/>
          <p:nvPr/>
        </p:nvSpPr>
        <p:spPr>
          <a:xfrm>
            <a:off x="272955" y="548640"/>
            <a:ext cx="867997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Criteria – 3 references</a:t>
            </a:r>
          </a:p>
        </p:txBody>
      </p:sp>
      <p:graphicFrame>
        <p:nvGraphicFramePr>
          <p:cNvPr id="4" name="Table 3">
            <a:extLst>
              <a:ext uri="{FF2B5EF4-FFF2-40B4-BE49-F238E27FC236}">
                <a16:creationId xmlns:a16="http://schemas.microsoft.com/office/drawing/2014/main" id="{8A325ED3-4168-6EFD-91A9-BA45BC7E6EF1}"/>
              </a:ext>
            </a:extLst>
          </p:cNvPr>
          <p:cNvGraphicFramePr>
            <a:graphicFrameLocks noGrp="1"/>
          </p:cNvGraphicFramePr>
          <p:nvPr/>
        </p:nvGraphicFramePr>
        <p:xfrm>
          <a:off x="514350" y="1466850"/>
          <a:ext cx="8056563" cy="2951163"/>
        </p:xfrm>
        <a:graphic>
          <a:graphicData uri="http://schemas.openxmlformats.org/drawingml/2006/table">
            <a:tbl>
              <a:tblPr firstRow="1" bandRow="1">
                <a:tableStyleId>{1E171933-4619-4E11-9A3F-F7608DF75F80}</a:tableStyleId>
              </a:tblPr>
              <a:tblGrid>
                <a:gridCol w="1532938">
                  <a:extLst>
                    <a:ext uri="{9D8B030D-6E8A-4147-A177-3AD203B41FA5}">
                      <a16:colId xmlns:a16="http://schemas.microsoft.com/office/drawing/2014/main" val="20000"/>
                    </a:ext>
                  </a:extLst>
                </a:gridCol>
                <a:gridCol w="2374708">
                  <a:extLst>
                    <a:ext uri="{9D8B030D-6E8A-4147-A177-3AD203B41FA5}">
                      <a16:colId xmlns:a16="http://schemas.microsoft.com/office/drawing/2014/main" val="20001"/>
                    </a:ext>
                  </a:extLst>
                </a:gridCol>
                <a:gridCol w="2134776">
                  <a:extLst>
                    <a:ext uri="{9D8B030D-6E8A-4147-A177-3AD203B41FA5}">
                      <a16:colId xmlns:a16="http://schemas.microsoft.com/office/drawing/2014/main" val="20002"/>
                    </a:ext>
                  </a:extLst>
                </a:gridCol>
                <a:gridCol w="2014141">
                  <a:extLst>
                    <a:ext uri="{9D8B030D-6E8A-4147-A177-3AD203B41FA5}">
                      <a16:colId xmlns:a16="http://schemas.microsoft.com/office/drawing/2014/main" val="20003"/>
                    </a:ext>
                  </a:extLst>
                </a:gridCol>
              </a:tblGrid>
              <a:tr h="670550">
                <a:tc gridSpan="4">
                  <a:txBody>
                    <a:bodyPr/>
                    <a:lstStyle/>
                    <a:p>
                      <a:pPr marL="0" marR="0" algn="ctr">
                        <a:spcBef>
                          <a:spcPts val="0"/>
                        </a:spcBef>
                        <a:spcAft>
                          <a:spcPts val="0"/>
                        </a:spcAft>
                      </a:pPr>
                      <a:r>
                        <a:rPr lang="en-US" sz="1600" dirty="0"/>
                        <a:t>Comparison of Design Specifications</a:t>
                      </a:r>
                    </a:p>
                    <a:p>
                      <a:pPr marL="0" marR="0" algn="ctr">
                        <a:spcBef>
                          <a:spcPts val="0"/>
                        </a:spcBef>
                        <a:spcAft>
                          <a:spcPts val="0"/>
                        </a:spcAft>
                      </a:pPr>
                      <a:r>
                        <a:rPr lang="en-US" sz="1600" b="0" dirty="0">
                          <a:solidFill>
                            <a:schemeClr val="bg1"/>
                          </a:solidFill>
                        </a:rPr>
                        <a:t>(Filter Sand Effective</a:t>
                      </a:r>
                      <a:r>
                        <a:rPr lang="en-US" sz="1600" b="0" baseline="0" dirty="0">
                          <a:solidFill>
                            <a:schemeClr val="bg1"/>
                          </a:solidFill>
                        </a:rPr>
                        <a:t> Size and Uniformity Coefficient)</a:t>
                      </a:r>
                      <a:endParaRPr lang="en-US" sz="1600" b="0" baseline="30000" dirty="0">
                        <a:solidFill>
                          <a:schemeClr val="bg1"/>
                        </a:solidFill>
                        <a:latin typeface="+mn-lt"/>
                        <a:ea typeface="Times New Roman"/>
                        <a:cs typeface="Times New Roman"/>
                      </a:endParaRPr>
                    </a:p>
                  </a:txBody>
                  <a:tcPr marL="89210" marR="89210" marT="91436" marB="91436"/>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95675">
                <a:tc>
                  <a:txBody>
                    <a:bodyPr/>
                    <a:lstStyle/>
                    <a:p>
                      <a:pPr marL="0" indent="0">
                        <a:buFont typeface="+mj-lt"/>
                        <a:buNone/>
                      </a:pPr>
                      <a:r>
                        <a:rPr lang="en-US" sz="1600" dirty="0"/>
                        <a:t>Reference</a:t>
                      </a:r>
                    </a:p>
                  </a:txBody>
                  <a:tcPr marL="89210" marR="89210" marT="91436" marB="91436"/>
                </a:tc>
                <a:tc>
                  <a:txBody>
                    <a:bodyPr/>
                    <a:lstStyle/>
                    <a:p>
                      <a:pPr marL="0" indent="0">
                        <a:buFont typeface="+mj-lt"/>
                        <a:buNone/>
                      </a:pPr>
                      <a:r>
                        <a:rPr lang="en-US" sz="1600" dirty="0"/>
                        <a:t>WHO</a:t>
                      </a:r>
                      <a:r>
                        <a:rPr lang="en-US" sz="1600" baseline="0" dirty="0"/>
                        <a:t> Manual </a:t>
                      </a:r>
                    </a:p>
                    <a:p>
                      <a:pPr marL="0" indent="0">
                        <a:buFont typeface="+mj-lt"/>
                        <a:buNone/>
                      </a:pPr>
                      <a:r>
                        <a:rPr lang="en-US" sz="1600" baseline="0" dirty="0"/>
                        <a:t>(Huisman &amp; Wood, 1974)</a:t>
                      </a:r>
                      <a:endParaRPr lang="en-US" sz="1600" dirty="0"/>
                    </a:p>
                  </a:txBody>
                  <a:tcPr marL="89210" marR="89210" marT="91436" marB="91436"/>
                </a:tc>
                <a:tc>
                  <a:txBody>
                    <a:bodyPr/>
                    <a:lstStyle/>
                    <a:p>
                      <a:pPr marL="0" indent="0">
                        <a:buFont typeface="+mj-lt"/>
                        <a:buNone/>
                      </a:pPr>
                      <a:r>
                        <a:rPr lang="en-US" sz="1600" dirty="0"/>
                        <a:t>IRC Manual </a:t>
                      </a:r>
                    </a:p>
                    <a:p>
                      <a:pPr marL="0" indent="0">
                        <a:buFont typeface="+mj-lt"/>
                        <a:buNone/>
                      </a:pPr>
                      <a:r>
                        <a:rPr lang="en-US" sz="1600" dirty="0"/>
                        <a:t>(Visscher et</a:t>
                      </a:r>
                      <a:r>
                        <a:rPr lang="en-US" sz="1600" baseline="0" dirty="0"/>
                        <a:t> al., 1987)</a:t>
                      </a:r>
                      <a:endParaRPr lang="en-US" sz="1600" dirty="0"/>
                    </a:p>
                  </a:txBody>
                  <a:tcPr marL="89210" marR="89210" marT="91436" marB="91436"/>
                </a:tc>
                <a:tc>
                  <a:txBody>
                    <a:bodyPr/>
                    <a:lstStyle/>
                    <a:p>
                      <a:pPr marL="0" indent="0">
                        <a:buFont typeface="+mj-lt"/>
                        <a:buNone/>
                      </a:pPr>
                      <a:r>
                        <a:rPr lang="en-US" sz="1600" dirty="0"/>
                        <a:t>Ten States Standards (2012)</a:t>
                      </a:r>
                    </a:p>
                  </a:txBody>
                  <a:tcPr marL="89210" marR="89210" marT="91436" marB="91436"/>
                </a:tc>
                <a:extLst>
                  <a:ext uri="{0D108BD9-81ED-4DB2-BD59-A6C34878D82A}">
                    <a16:rowId xmlns:a16="http://schemas.microsoft.com/office/drawing/2014/main" val="10001"/>
                  </a:ext>
                </a:extLst>
              </a:tr>
              <a:tr h="914389">
                <a:tc>
                  <a:txBody>
                    <a:bodyPr/>
                    <a:lstStyle/>
                    <a:p>
                      <a:pPr marL="0" indent="0">
                        <a:buFont typeface="+mj-lt"/>
                        <a:buNone/>
                      </a:pPr>
                      <a:r>
                        <a:rPr lang="en-US" sz="1600" dirty="0"/>
                        <a:t>Filter</a:t>
                      </a:r>
                      <a:r>
                        <a:rPr lang="en-US" sz="1600" baseline="0" dirty="0"/>
                        <a:t> Sand Effective Size (d</a:t>
                      </a:r>
                      <a:r>
                        <a:rPr lang="en-US" sz="1600" baseline="-25000" dirty="0"/>
                        <a:t>10</a:t>
                      </a:r>
                      <a:r>
                        <a:rPr lang="en-US" sz="1600" baseline="0" dirty="0"/>
                        <a:t>)</a:t>
                      </a:r>
                      <a:endParaRPr lang="en-US" sz="1600" dirty="0"/>
                    </a:p>
                  </a:txBody>
                  <a:tcPr marL="89210" marR="89210" marT="91436" marB="91436"/>
                </a:tc>
                <a:tc>
                  <a:txBody>
                    <a:bodyPr/>
                    <a:lstStyle/>
                    <a:p>
                      <a:pPr marL="0" indent="0">
                        <a:buFont typeface="+mj-lt"/>
                        <a:buNone/>
                      </a:pPr>
                      <a:r>
                        <a:rPr lang="en-US" sz="1600" dirty="0"/>
                        <a:t>0.15 – 0.35</a:t>
                      </a:r>
                      <a:r>
                        <a:rPr lang="en-US" sz="1600" baseline="0" dirty="0"/>
                        <a:t> mm</a:t>
                      </a:r>
                      <a:endParaRPr lang="en-US" sz="1600" dirty="0"/>
                    </a:p>
                  </a:txBody>
                  <a:tcPr marL="89210" marR="89210" marT="91436" marB="91436"/>
                </a:tc>
                <a:tc>
                  <a:txBody>
                    <a:bodyPr/>
                    <a:lstStyle/>
                    <a:p>
                      <a:pPr marL="0" indent="0">
                        <a:buFont typeface="+mj-lt"/>
                        <a:buNone/>
                      </a:pPr>
                      <a:r>
                        <a:rPr lang="en-US" sz="1600" baseline="0" dirty="0"/>
                        <a:t>0.15 – 0.30 mm</a:t>
                      </a:r>
                    </a:p>
                  </a:txBody>
                  <a:tcPr marL="89210" marR="89210" marT="91436" marB="91436"/>
                </a:tc>
                <a:tc>
                  <a:txBody>
                    <a:bodyPr/>
                    <a:lstStyle/>
                    <a:p>
                      <a:pPr marL="0" indent="0">
                        <a:buFont typeface="+mj-lt"/>
                        <a:buNone/>
                      </a:pPr>
                      <a:r>
                        <a:rPr lang="en-US" sz="1600" baseline="0" dirty="0"/>
                        <a:t>0.15 – 0.30 mm</a:t>
                      </a:r>
                    </a:p>
                  </a:txBody>
                  <a:tcPr marL="89210" marR="89210" marT="91436" marB="91436"/>
                </a:tc>
                <a:extLst>
                  <a:ext uri="{0D108BD9-81ED-4DB2-BD59-A6C34878D82A}">
                    <a16:rowId xmlns:a16="http://schemas.microsoft.com/office/drawing/2014/main" val="10002"/>
                  </a:ext>
                </a:extLst>
              </a:tr>
              <a:tr h="670550">
                <a:tc>
                  <a:txBody>
                    <a:bodyPr/>
                    <a:lstStyle/>
                    <a:p>
                      <a:pPr marL="0" indent="0">
                        <a:buFont typeface="+mj-lt"/>
                        <a:buNone/>
                      </a:pPr>
                      <a:r>
                        <a:rPr lang="en-US" sz="1600" dirty="0"/>
                        <a:t>Uniformity Coefficient (U)</a:t>
                      </a:r>
                    </a:p>
                  </a:txBody>
                  <a:tcPr marL="89210" marR="89210" marT="91436" marB="91436"/>
                </a:tc>
                <a:tc>
                  <a:txBody>
                    <a:bodyPr/>
                    <a:lstStyle/>
                    <a:p>
                      <a:pPr marL="0" indent="0">
                        <a:buFont typeface="+mj-lt"/>
                        <a:buNone/>
                      </a:pPr>
                      <a:r>
                        <a:rPr lang="en-US" sz="1600" dirty="0"/>
                        <a:t>1.5</a:t>
                      </a:r>
                      <a:r>
                        <a:rPr lang="en-US" sz="1600" baseline="0" dirty="0"/>
                        <a:t> – 3</a:t>
                      </a:r>
                      <a:endParaRPr lang="en-US" sz="1600" dirty="0"/>
                    </a:p>
                  </a:txBody>
                  <a:tcPr marL="89210" marR="89210" marT="91436" marB="91436"/>
                </a:tc>
                <a:tc>
                  <a:txBody>
                    <a:bodyPr/>
                    <a:lstStyle/>
                    <a:p>
                      <a:pPr marL="0" indent="0">
                        <a:buFont typeface="+mj-lt"/>
                        <a:buNone/>
                      </a:pPr>
                      <a:r>
                        <a:rPr lang="en-US" sz="1600" baseline="0" dirty="0"/>
                        <a:t>&lt; 3 – 5</a:t>
                      </a:r>
                    </a:p>
                  </a:txBody>
                  <a:tcPr marL="89210" marR="89210" marT="91436" marB="91436"/>
                </a:tc>
                <a:tc>
                  <a:txBody>
                    <a:bodyPr/>
                    <a:lstStyle/>
                    <a:p>
                      <a:pPr marL="0" indent="0">
                        <a:buFont typeface="+mj-lt"/>
                        <a:buNone/>
                      </a:pPr>
                      <a:r>
                        <a:rPr lang="en-US" sz="1600" baseline="0" dirty="0"/>
                        <a:t>&lt; 2.5</a:t>
                      </a:r>
                    </a:p>
                  </a:txBody>
                  <a:tcPr marL="89210" marR="89210" marT="91436" marB="91436"/>
                </a:tc>
                <a:extLst>
                  <a:ext uri="{0D108BD9-81ED-4DB2-BD59-A6C34878D82A}">
                    <a16:rowId xmlns:a16="http://schemas.microsoft.com/office/drawing/2014/main" val="10003"/>
                  </a:ext>
                </a:extLst>
              </a:tr>
            </a:tbl>
          </a:graphicData>
        </a:graphic>
      </p:graphicFrame>
      <p:sp>
        <p:nvSpPr>
          <p:cNvPr id="43032" name="TextBox 5">
            <a:extLst>
              <a:ext uri="{FF2B5EF4-FFF2-40B4-BE49-F238E27FC236}">
                <a16:creationId xmlns:a16="http://schemas.microsoft.com/office/drawing/2014/main" id="{63B80DA6-176A-DDA4-E518-6C43934D9519}"/>
              </a:ext>
            </a:extLst>
          </p:cNvPr>
          <p:cNvSpPr txBox="1">
            <a:spLocks noChangeArrowheads="1"/>
          </p:cNvSpPr>
          <p:nvPr/>
        </p:nvSpPr>
        <p:spPr bwMode="auto">
          <a:xfrm>
            <a:off x="254000" y="4611688"/>
            <a:ext cx="87249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Other specifications include:</a:t>
            </a:r>
          </a:p>
          <a:p>
            <a:pPr eaLnBrk="1" hangingPunct="1">
              <a:buFont typeface="Consolas" panose="020B0609020204030204" pitchFamily="49" charset="0"/>
              <a:buAutoNum type="arabicPeriod"/>
            </a:pPr>
            <a:r>
              <a:rPr lang="en-US" altLang="en-US" sz="2000"/>
              <a:t>Percent of fines passing the #200 sieve &lt; 0.3% by weight</a:t>
            </a:r>
          </a:p>
          <a:p>
            <a:pPr lvl="1" eaLnBrk="1" hangingPunct="1"/>
            <a:r>
              <a:rPr lang="en-US" altLang="en-US" sz="2000"/>
              <a:t>(can impact post sanding turbidity levels and length of filter to waste time needed to “wash” the fines out)</a:t>
            </a:r>
          </a:p>
          <a:p>
            <a:pPr eaLnBrk="1" hangingPunct="1">
              <a:buFont typeface="Consolas" panose="020B0609020204030204" pitchFamily="49" charset="0"/>
              <a:buAutoNum type="arabicPeriod"/>
            </a:pPr>
            <a:r>
              <a:rPr lang="en-US" altLang="en-US" sz="2000"/>
              <a:t>Acid solubility &lt; 5% (can impact sand grain characteristics, effective size, and uniformity coefficient if acid soluble)</a:t>
            </a:r>
          </a:p>
          <a:p>
            <a:pPr eaLnBrk="1" hangingPunct="1">
              <a:buFont typeface="Consolas" panose="020B0609020204030204" pitchFamily="49" charset="0"/>
              <a:buAutoNum type="arabicPeriod"/>
            </a:pPr>
            <a:r>
              <a:rPr lang="en-US" altLang="en-US" sz="2000"/>
              <a:t>Apparent specific gravity &gt; 2.55</a:t>
            </a:r>
          </a:p>
          <a:p>
            <a:pPr eaLnBrk="1" hangingPunct="1"/>
            <a:endParaRPr lang="en-US" altLang="en-US" sz="200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92683D-EF20-5CBF-DDB1-BD16F64FFADB}"/>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Monitoring Head Loss</a:t>
            </a:r>
          </a:p>
        </p:txBody>
      </p:sp>
      <p:sp>
        <p:nvSpPr>
          <p:cNvPr id="356355" name="Rectangle 1">
            <a:extLst>
              <a:ext uri="{FF2B5EF4-FFF2-40B4-BE49-F238E27FC236}">
                <a16:creationId xmlns:a16="http://schemas.microsoft.com/office/drawing/2014/main" id="{440701AB-1527-106E-2530-00C1704512EF}"/>
              </a:ext>
            </a:extLst>
          </p:cNvPr>
          <p:cNvSpPr>
            <a:spLocks noChangeArrowheads="1"/>
          </p:cNvSpPr>
          <p:nvPr/>
        </p:nvSpPr>
        <p:spPr bwMode="auto">
          <a:xfrm>
            <a:off x="425450" y="1387475"/>
            <a:ext cx="56134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ea typeface="Calibri" panose="020F0502020204030204" pitchFamily="34" charset="0"/>
                <a:cs typeface="Times New Roman" panose="02020603050405020304" pitchFamily="18" charset="0"/>
              </a:rPr>
              <a:t>Head loss Measurement</a:t>
            </a:r>
          </a:p>
          <a:p>
            <a:pPr eaLnBrk="1" hangingPunct="1"/>
            <a:endParaRPr lang="en-US" altLang="en-US" sz="2000" b="1" i="1">
              <a:ea typeface="Calibri" panose="020F0502020204030204" pitchFamily="34" charset="0"/>
              <a:cs typeface="Times New Roman" panose="02020603050405020304" pitchFamily="18" charset="0"/>
            </a:endParaRPr>
          </a:p>
          <a:p>
            <a:pPr eaLnBrk="1" hangingPunct="1"/>
            <a:r>
              <a:rPr lang="en-US" altLang="en-US" sz="2000">
                <a:solidFill>
                  <a:srgbClr val="FFC000"/>
                </a:solidFill>
                <a:ea typeface="Calibri" panose="020F0502020204030204" pitchFamily="34" charset="0"/>
                <a:cs typeface="Times New Roman" panose="02020603050405020304" pitchFamily="18" charset="0"/>
              </a:rPr>
              <a:t>On smaller facilities, routine visual observation of the supernatant depth and recording of the flow </a:t>
            </a:r>
            <a:r>
              <a:rPr lang="en-US" altLang="en-US" sz="2000">
                <a:ea typeface="Calibri" panose="020F0502020204030204" pitchFamily="34" charset="0"/>
                <a:cs typeface="Times New Roman" panose="02020603050405020304" pitchFamily="18" charset="0"/>
              </a:rPr>
              <a:t>rate may be sufficient to monitor filter head loss development. </a:t>
            </a:r>
          </a:p>
          <a:p>
            <a:pPr eaLnBrk="1" hangingPunct="1"/>
            <a:endParaRPr lang="en-US" altLang="en-US" sz="2000">
              <a:ea typeface="Calibri" panose="020F0502020204030204" pitchFamily="34" charset="0"/>
              <a:cs typeface="Times New Roman" panose="02020603050405020304" pitchFamily="18" charset="0"/>
            </a:endParaRPr>
          </a:p>
          <a:p>
            <a:pPr eaLnBrk="1" hangingPunct="1"/>
            <a:r>
              <a:rPr lang="en-US" altLang="en-US" sz="2000">
                <a:solidFill>
                  <a:srgbClr val="FFC000"/>
                </a:solidFill>
                <a:ea typeface="Calibri" panose="020F0502020204030204" pitchFamily="34" charset="0"/>
                <a:cs typeface="Times New Roman" panose="02020603050405020304" pitchFamily="18" charset="0"/>
              </a:rPr>
              <a:t>On larger facilities</a:t>
            </a:r>
            <a:r>
              <a:rPr lang="en-US" altLang="en-US" sz="2000">
                <a:ea typeface="Calibri" panose="020F0502020204030204" pitchFamily="34" charset="0"/>
                <a:cs typeface="Times New Roman" panose="02020603050405020304" pitchFamily="18" charset="0"/>
              </a:rPr>
              <a:t>, screened probes at the top and bottom of the filter sand can allow easy measurement of head loss with simple </a:t>
            </a:r>
            <a:r>
              <a:rPr lang="en-US" altLang="en-US" sz="2000">
                <a:solidFill>
                  <a:srgbClr val="FFC000"/>
                </a:solidFill>
                <a:ea typeface="Calibri" panose="020F0502020204030204" pitchFamily="34" charset="0"/>
                <a:cs typeface="Times New Roman" panose="02020603050405020304" pitchFamily="18" charset="0"/>
              </a:rPr>
              <a:t>piezometers mounted outside the filter</a:t>
            </a:r>
            <a:r>
              <a:rPr lang="en-US" altLang="en-US" sz="2000">
                <a:ea typeface="Calibri" panose="020F0502020204030204" pitchFamily="34" charset="0"/>
                <a:cs typeface="Times New Roman" panose="02020603050405020304" pitchFamily="18" charset="0"/>
              </a:rPr>
              <a:t>, or through the use of a differential pressure transducer connected to the facility’s SCADA system. </a:t>
            </a:r>
          </a:p>
          <a:p>
            <a:pPr eaLnBrk="1" hangingPunct="1"/>
            <a:endParaRPr lang="en-US" altLang="en-US" sz="2000">
              <a:ea typeface="Calibri" panose="020F0502020204030204" pitchFamily="34" charset="0"/>
              <a:cs typeface="Times New Roman" panose="02020603050405020304" pitchFamily="18" charset="0"/>
            </a:endParaRPr>
          </a:p>
          <a:p>
            <a:pPr eaLnBrk="1" hangingPunct="1"/>
            <a:r>
              <a:rPr lang="en-US" altLang="en-US" sz="2000">
                <a:ea typeface="Calibri" panose="020F0502020204030204" pitchFamily="34" charset="0"/>
                <a:cs typeface="Times New Roman" panose="02020603050405020304" pitchFamily="18" charset="0"/>
              </a:rPr>
              <a:t>Tracking this data will allow the operator to predict and plan filter cleanings.</a:t>
            </a:r>
          </a:p>
          <a:p>
            <a:endParaRPr lang="en-US" altLang="en-US" sz="2000">
              <a:ea typeface="Calibri" panose="020F0502020204030204" pitchFamily="34" charset="0"/>
              <a:cs typeface="Times New Roman" panose="02020603050405020304" pitchFamily="18" charset="0"/>
            </a:endParaRPr>
          </a:p>
        </p:txBody>
      </p:sp>
      <p:pic>
        <p:nvPicPr>
          <p:cNvPr id="356356" name="Picture 9" descr="P1010023.JPG">
            <a:extLst>
              <a:ext uri="{FF2B5EF4-FFF2-40B4-BE49-F238E27FC236}">
                <a16:creationId xmlns:a16="http://schemas.microsoft.com/office/drawing/2014/main" id="{67D49349-7987-2C18-5D80-1146878CC2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75" y="1820863"/>
            <a:ext cx="2819400" cy="37607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E97EED5-DA2D-E7E4-C771-5E6DD7800784}"/>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O&amp;M Manual</a:t>
            </a:r>
          </a:p>
        </p:txBody>
      </p:sp>
      <p:graphicFrame>
        <p:nvGraphicFramePr>
          <p:cNvPr id="3" name="Table 2">
            <a:extLst>
              <a:ext uri="{FF2B5EF4-FFF2-40B4-BE49-F238E27FC236}">
                <a16:creationId xmlns:a16="http://schemas.microsoft.com/office/drawing/2014/main" id="{E06B8B88-FA86-AC5F-BD72-CDED61C0B72B}"/>
              </a:ext>
            </a:extLst>
          </p:cNvPr>
          <p:cNvGraphicFramePr>
            <a:graphicFrameLocks noGrp="1"/>
          </p:cNvGraphicFramePr>
          <p:nvPr/>
        </p:nvGraphicFramePr>
        <p:xfrm>
          <a:off x="315913" y="1335088"/>
          <a:ext cx="8543925" cy="5081587"/>
        </p:xfrm>
        <a:graphic>
          <a:graphicData uri="http://schemas.openxmlformats.org/drawingml/2006/table">
            <a:tbl>
              <a:tblPr/>
              <a:tblGrid>
                <a:gridCol w="1417637">
                  <a:extLst>
                    <a:ext uri="{9D8B030D-6E8A-4147-A177-3AD203B41FA5}">
                      <a16:colId xmlns:a16="http://schemas.microsoft.com/office/drawing/2014/main" val="20000"/>
                    </a:ext>
                  </a:extLst>
                </a:gridCol>
                <a:gridCol w="3275013">
                  <a:extLst>
                    <a:ext uri="{9D8B030D-6E8A-4147-A177-3AD203B41FA5}">
                      <a16:colId xmlns:a16="http://schemas.microsoft.com/office/drawing/2014/main" val="20001"/>
                    </a:ext>
                  </a:extLst>
                </a:gridCol>
                <a:gridCol w="3851275">
                  <a:extLst>
                    <a:ext uri="{9D8B030D-6E8A-4147-A177-3AD203B41FA5}">
                      <a16:colId xmlns:a16="http://schemas.microsoft.com/office/drawing/2014/main" val="20002"/>
                    </a:ext>
                  </a:extLst>
                </a:gridCol>
              </a:tblGrid>
              <a:tr h="660857">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Corbel" panose="020B0503020204020204" pitchFamily="34" charset="0"/>
                        </a:rPr>
                        <a:t>Frequency </a:t>
                      </a:r>
                      <a:endParaRPr kumimoji="0" lang="en-US" altLang="en-US" sz="16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w="25400" cap="flat" cmpd="sng" algn="ctr">
                      <a:solidFill>
                        <a:schemeClr val="bg1"/>
                      </a:solidFill>
                      <a:prstDash val="solid"/>
                      <a:round/>
                      <a:headEnd type="none" w="med" len="med"/>
                      <a:tailEnd type="none" w="med" len="med"/>
                    </a:lnT>
                    <a:lnB w="25400" cap="flat" cmpd="sng" algn="ctr">
                      <a:solidFill>
                        <a:schemeClr val="bg1"/>
                      </a:solidFill>
                      <a:prstDash val="solid"/>
                      <a:round/>
                      <a:headEnd type="none" w="med" len="med"/>
                      <a:tailEnd type="none" w="med" len="med"/>
                    </a:lnB>
                    <a:lnTlToBr>
                      <a:noFill/>
                    </a:lnTlToBr>
                    <a:lnBlToTr>
                      <a:noFill/>
                    </a:lnBlToTr>
                    <a:solidFill>
                      <a:srgbClr val="738AC8"/>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Corbel" panose="020B0503020204020204" pitchFamily="34" charset="0"/>
                        </a:rPr>
                        <a:t>Labor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Corbel" panose="020B0503020204020204" pitchFamily="34" charset="0"/>
                        </a:rPr>
                        <a:t>(person hours) </a:t>
                      </a:r>
                      <a:endParaRPr kumimoji="0" lang="en-US" altLang="en-US" sz="16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w="25400" cap="flat" cmpd="sng" algn="ctr">
                      <a:solidFill>
                        <a:schemeClr val="bg1"/>
                      </a:solidFill>
                      <a:prstDash val="solid"/>
                      <a:round/>
                      <a:headEnd type="none" w="med" len="med"/>
                      <a:tailEnd type="none" w="med" len="med"/>
                    </a:lnT>
                    <a:lnB w="25400" cap="flat" cmpd="sng" algn="ctr">
                      <a:solidFill>
                        <a:schemeClr val="bg1"/>
                      </a:solidFill>
                      <a:prstDash val="solid"/>
                      <a:round/>
                      <a:headEnd type="none" w="med" len="med"/>
                      <a:tailEnd type="none" w="med" len="med"/>
                    </a:lnB>
                    <a:lnTlToBr>
                      <a:noFill/>
                    </a:lnTlToBr>
                    <a:lnBlToTr>
                      <a:noFill/>
                    </a:lnBlToTr>
                    <a:solidFill>
                      <a:srgbClr val="738AC8"/>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Corbel" panose="020B0503020204020204" pitchFamily="34" charset="0"/>
                        </a:rPr>
                        <a:t>Slow Sand Filter Maintenance Task </a:t>
                      </a:r>
                      <a:endParaRPr kumimoji="0" lang="en-US" altLang="en-US" sz="16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w="25400" cap="flat" cmpd="sng" algn="ctr">
                      <a:solidFill>
                        <a:schemeClr val="bg1"/>
                      </a:solidFill>
                      <a:prstDash val="solid"/>
                      <a:round/>
                      <a:headEnd type="none" w="med" len="med"/>
                      <a:tailEnd type="none" w="med" len="med"/>
                    </a:lnT>
                    <a:lnB w="25400" cap="flat" cmpd="sng" algn="ctr">
                      <a:solidFill>
                        <a:schemeClr val="bg1"/>
                      </a:solidFill>
                      <a:prstDash val="solid"/>
                      <a:round/>
                      <a:headEnd type="none" w="med" len="med"/>
                      <a:tailEnd type="none" w="med" len="med"/>
                    </a:lnB>
                    <a:lnTlToBr>
                      <a:noFill/>
                    </a:lnTlToBr>
                    <a:lnBlToTr>
                      <a:noFill/>
                    </a:lnBlToTr>
                    <a:solidFill>
                      <a:srgbClr val="738AC8"/>
                    </a:solidFill>
                  </a:tcPr>
                </a:tc>
                <a:extLst>
                  <a:ext uri="{0D108BD9-81ED-4DB2-BD59-A6C34878D82A}">
                    <a16:rowId xmlns:a16="http://schemas.microsoft.com/office/drawing/2014/main" val="10000"/>
                  </a:ext>
                </a:extLst>
              </a:tr>
              <a:tr h="2123753">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Daily </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w="25400" cap="flat" cmpd="sng" algn="ctr">
                      <a:solidFill>
                        <a:schemeClr val="bg1"/>
                      </a:solidFill>
                      <a:prstDash val="solid"/>
                      <a:round/>
                      <a:headEnd type="none" w="med" len="med"/>
                      <a:tailEnd type="none" w="med" len="med"/>
                    </a:lnT>
                    <a:lnB>
                      <a:noFill/>
                    </a:lnB>
                    <a:lnTlToBr>
                      <a:noFill/>
                    </a:lnTlToBr>
                    <a:lnBlToTr>
                      <a:noFill/>
                    </a:lnBlToTr>
                    <a:solidFill>
                      <a:srgbClr val="E7E7E7"/>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1 - 3</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w="25400" cap="flat" cmpd="sng" algn="ctr">
                      <a:solidFill>
                        <a:schemeClr val="bg1"/>
                      </a:solidFill>
                      <a:prstDash val="solid"/>
                      <a:round/>
                      <a:headEnd type="none" w="med" len="med"/>
                      <a:tailEnd type="none" w="med" len="med"/>
                    </a:lnT>
                    <a:lnB>
                      <a:noFill/>
                    </a:lnB>
                    <a:lnTlToBr>
                      <a:noFill/>
                    </a:lnTlToBr>
                    <a:lnBlToTr>
                      <a:noFill/>
                    </a:lnBlToTr>
                    <a:solidFill>
                      <a:srgbClr val="E7E7E7"/>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 raw water intake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Check/adjust filtration rate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 water level in filter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 water level in clear well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Sample &amp; check water quality (raw/finished NTU, raw temp)</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 pumps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Enter observations in logbook</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w="25400" cap="flat" cmpd="sng" algn="ctr">
                      <a:solidFill>
                        <a:schemeClr val="bg1"/>
                      </a:solidFill>
                      <a:prstDash val="solid"/>
                      <a:round/>
                      <a:headEnd type="none" w="med" len="med"/>
                      <a:tailEnd type="none" w="med" len="med"/>
                    </a:lnT>
                    <a:lnB>
                      <a:noFill/>
                    </a:lnB>
                    <a:lnTlToBr>
                      <a:noFill/>
                    </a:lnTlToBr>
                    <a:lnBlToTr>
                      <a:noFill/>
                    </a:lnBlToTr>
                    <a:solidFill>
                      <a:srgbClr val="E7E7E7"/>
                    </a:solidFill>
                  </a:tcPr>
                </a:tc>
                <a:extLst>
                  <a:ext uri="{0D108BD9-81ED-4DB2-BD59-A6C34878D82A}">
                    <a16:rowId xmlns:a16="http://schemas.microsoft.com/office/drawing/2014/main" val="10001"/>
                  </a:ext>
                </a:extLst>
              </a:tr>
              <a:tr h="1148489">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Weekly </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a:noFill/>
                    </a:lnT>
                    <a:lnB>
                      <a:noFill/>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1 - 3 </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a:noFill/>
                    </a:lnT>
                    <a:lnB>
                      <a:noFill/>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 &amp; grease any pumps &amp; moving parts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Check/re-stock fuel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Sample &amp; check water quality (coliform)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Enter observations in logbook</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a:noFill/>
                    </a:lnT>
                    <a:lnB>
                      <a:noFill/>
                    </a:lnB>
                    <a:lnTlToBr>
                      <a:noFill/>
                    </a:lnTlToBr>
                    <a:lnBlToTr>
                      <a:noFill/>
                    </a:lnBlToTr>
                    <a:solidFill>
                      <a:schemeClr val="tx1"/>
                    </a:solidFill>
                  </a:tcPr>
                </a:tc>
                <a:extLst>
                  <a:ext uri="{0D108BD9-81ED-4DB2-BD59-A6C34878D82A}">
                    <a16:rowId xmlns:a16="http://schemas.microsoft.com/office/drawing/2014/main" val="10002"/>
                  </a:ext>
                </a:extLst>
              </a:tr>
              <a:tr h="1148489">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1 – 2 months</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a:noFill/>
                    </a:lnT>
                    <a:lnB w="254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5 / 1,000 ft2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50 / 1,000 ft2 /12 inches of sand for re-sanding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(Letterman &amp; Cullen, 1985)</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a:noFill/>
                    </a:lnT>
                    <a:lnB w="254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Scrape filter beds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Wash scrapings &amp; store retained sand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Check &amp; record sand bed depth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Corbel" panose="020B0503020204020204" pitchFamily="34" charset="0"/>
                        </a:rPr>
                        <a:t>Enter observations in logbook</a:t>
                      </a:r>
                      <a:endParaRPr kumimoji="0" lang="en-US" altLang="en-US" sz="16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12" marB="86612" horzOverflow="overflow">
                    <a:lnL>
                      <a:noFill/>
                    </a:lnL>
                    <a:lnR>
                      <a:noFill/>
                    </a:lnR>
                    <a:lnT>
                      <a:noFill/>
                    </a:lnT>
                    <a:lnB w="254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bl>
          </a:graphicData>
        </a:graphic>
      </p:graphicFrame>
      <p:sp>
        <p:nvSpPr>
          <p:cNvPr id="358419" name="Rectangle 3">
            <a:extLst>
              <a:ext uri="{FF2B5EF4-FFF2-40B4-BE49-F238E27FC236}">
                <a16:creationId xmlns:a16="http://schemas.microsoft.com/office/drawing/2014/main" id="{ECC0EB24-E40C-F70F-861E-BD31E983B789}"/>
              </a:ext>
            </a:extLst>
          </p:cNvPr>
          <p:cNvSpPr>
            <a:spLocks noChangeArrowheads="1"/>
          </p:cNvSpPr>
          <p:nvPr/>
        </p:nvSpPr>
        <p:spPr bwMode="auto">
          <a:xfrm>
            <a:off x="4003675" y="268288"/>
            <a:ext cx="4903788"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u="sng"/>
              <a:t>Frequency and tasks are adapted from WHO, 1996</a:t>
            </a:r>
            <a:r>
              <a:rPr lang="en-US" altLang="en-US" i="1" u="sng"/>
              <a:t>.  Fact Sheets on Environmental Sanitation, Fact Sheet 2.12: Slow Sand Filtration</a:t>
            </a:r>
            <a:endParaRPr lang="en-US" altLang="en-US"/>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8F335A-4ED6-EDA4-7791-374A622C84E5}"/>
              </a:ext>
            </a:extLst>
          </p:cNvPr>
          <p:cNvSpPr txBox="1"/>
          <p:nvPr/>
        </p:nvSpPr>
        <p:spPr>
          <a:xfrm>
            <a:off x="266700" y="320040"/>
            <a:ext cx="887730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References – 1974, 1987</a:t>
            </a:r>
          </a:p>
        </p:txBody>
      </p:sp>
      <p:sp>
        <p:nvSpPr>
          <p:cNvPr id="360451" name="TextBox 5">
            <a:extLst>
              <a:ext uri="{FF2B5EF4-FFF2-40B4-BE49-F238E27FC236}">
                <a16:creationId xmlns:a16="http://schemas.microsoft.com/office/drawing/2014/main" id="{F03B06B9-EB0D-F325-61BD-D59170D3041E}"/>
              </a:ext>
            </a:extLst>
          </p:cNvPr>
          <p:cNvSpPr txBox="1">
            <a:spLocks noChangeArrowheads="1"/>
          </p:cNvSpPr>
          <p:nvPr/>
        </p:nvSpPr>
        <p:spPr bwMode="auto">
          <a:xfrm>
            <a:off x="0" y="1219200"/>
            <a:ext cx="87264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lvl="1" eaLnBrk="1" hangingPunct="1">
              <a:buFont typeface="Consolas" panose="020B0609020204030204" pitchFamily="49" charset="0"/>
              <a:buAutoNum type="arabicPeriod"/>
            </a:pPr>
            <a:r>
              <a:rPr lang="en-US" altLang="en-US" sz="2400"/>
              <a:t>“Slow Sand Filtration”, World Health Organization (Huisman &amp; Wood), 1974;</a:t>
            </a:r>
          </a:p>
          <a:p>
            <a:pPr lvl="1" eaLnBrk="1" hangingPunct="1">
              <a:buFont typeface="Consolas" panose="020B0609020204030204" pitchFamily="49" charset="0"/>
              <a:buAutoNum type="arabicPeriod"/>
            </a:pPr>
            <a:r>
              <a:rPr lang="en-US" altLang="en-US" sz="2400"/>
              <a:t>“Slow Sand Filtration for Community Water Supply”, International Research Center for Community Water Supply and Sanitation (Visscher et al., 1987)</a:t>
            </a:r>
          </a:p>
        </p:txBody>
      </p:sp>
      <p:pic>
        <p:nvPicPr>
          <p:cNvPr id="360452" name="Picture 9">
            <a:extLst>
              <a:ext uri="{FF2B5EF4-FFF2-40B4-BE49-F238E27FC236}">
                <a16:creationId xmlns:a16="http://schemas.microsoft.com/office/drawing/2014/main" id="{E0D8C51C-E13A-74D2-C3A0-AB4DD8EF6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2713" y="3314700"/>
            <a:ext cx="2065337" cy="2757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60453" name="Picture 10">
            <a:extLst>
              <a:ext uri="{FF2B5EF4-FFF2-40B4-BE49-F238E27FC236}">
                <a16:creationId xmlns:a16="http://schemas.microsoft.com/office/drawing/2014/main" id="{30DA967E-141D-7D01-21CB-86BC08F82F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3838" y="3257550"/>
            <a:ext cx="1973262" cy="2911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60454" name="Rectangle 12">
            <a:extLst>
              <a:ext uri="{FF2B5EF4-FFF2-40B4-BE49-F238E27FC236}">
                <a16:creationId xmlns:a16="http://schemas.microsoft.com/office/drawing/2014/main" id="{B2B62B65-FB08-2F61-F7EC-7495D04698D4}"/>
              </a:ext>
            </a:extLst>
          </p:cNvPr>
          <p:cNvSpPr>
            <a:spLocks noChangeArrowheads="1"/>
          </p:cNvSpPr>
          <p:nvPr/>
        </p:nvSpPr>
        <p:spPr bwMode="auto">
          <a:xfrm>
            <a:off x="1212850" y="6119813"/>
            <a:ext cx="27114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http://www.who.int/water_sanitation_health/publications/ssf/en/index.html</a:t>
            </a:r>
          </a:p>
        </p:txBody>
      </p:sp>
      <p:sp>
        <p:nvSpPr>
          <p:cNvPr id="360455" name="Rectangle 13">
            <a:extLst>
              <a:ext uri="{FF2B5EF4-FFF2-40B4-BE49-F238E27FC236}">
                <a16:creationId xmlns:a16="http://schemas.microsoft.com/office/drawing/2014/main" id="{6A4B82B4-808F-ED88-8090-C4EDE094A0F6}"/>
              </a:ext>
            </a:extLst>
          </p:cNvPr>
          <p:cNvSpPr>
            <a:spLocks noChangeArrowheads="1"/>
          </p:cNvSpPr>
          <p:nvPr/>
        </p:nvSpPr>
        <p:spPr bwMode="auto">
          <a:xfrm>
            <a:off x="5205413" y="6207125"/>
            <a:ext cx="2262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http://www.irc.nl/page/4530</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17678C-B23C-183D-1F3E-D2CAD9A4DA06}"/>
              </a:ext>
            </a:extLst>
          </p:cNvPr>
          <p:cNvSpPr txBox="1"/>
          <p:nvPr/>
        </p:nvSpPr>
        <p:spPr>
          <a:xfrm>
            <a:off x="685800" y="548640"/>
            <a:ext cx="803365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References - 1991</a:t>
            </a:r>
          </a:p>
        </p:txBody>
      </p:sp>
      <p:sp>
        <p:nvSpPr>
          <p:cNvPr id="362499" name="Rectangle 7">
            <a:extLst>
              <a:ext uri="{FF2B5EF4-FFF2-40B4-BE49-F238E27FC236}">
                <a16:creationId xmlns:a16="http://schemas.microsoft.com/office/drawing/2014/main" id="{C1F8EE4E-2C69-E17D-91E6-2A329BECA658}"/>
              </a:ext>
            </a:extLst>
          </p:cNvPr>
          <p:cNvSpPr>
            <a:spLocks noChangeArrowheads="1"/>
          </p:cNvSpPr>
          <p:nvPr/>
        </p:nvSpPr>
        <p:spPr bwMode="auto">
          <a:xfrm>
            <a:off x="533400" y="1809750"/>
            <a:ext cx="39052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“Manual of Design for Slow Sand Filtration“ . David Hendricks &amp; American Water Works Association, 1991. ISBN 978-0898675511 </a:t>
            </a:r>
          </a:p>
          <a:p>
            <a:pPr eaLnBrk="1" hangingPunct="1"/>
            <a:endParaRPr lang="en-US" altLang="en-US" sz="2400"/>
          </a:p>
        </p:txBody>
      </p:sp>
      <p:pic>
        <p:nvPicPr>
          <p:cNvPr id="362500" name="Picture 2">
            <a:extLst>
              <a:ext uri="{FF2B5EF4-FFF2-40B4-BE49-F238E27FC236}">
                <a16:creationId xmlns:a16="http://schemas.microsoft.com/office/drawing/2014/main" id="{7201B70A-E1B9-28A7-3791-21A755B60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2175" y="1460500"/>
            <a:ext cx="3690938" cy="51054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0ECB92-BCF8-D3C7-CDF0-6ADBFD0B37FE}"/>
              </a:ext>
            </a:extLst>
          </p:cNvPr>
          <p:cNvSpPr txBox="1"/>
          <p:nvPr/>
        </p:nvSpPr>
        <p:spPr>
          <a:xfrm>
            <a:off x="630935" y="548640"/>
            <a:ext cx="808852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References - 2012</a:t>
            </a:r>
          </a:p>
        </p:txBody>
      </p:sp>
      <p:sp>
        <p:nvSpPr>
          <p:cNvPr id="364547" name="Rectangle 7">
            <a:extLst>
              <a:ext uri="{FF2B5EF4-FFF2-40B4-BE49-F238E27FC236}">
                <a16:creationId xmlns:a16="http://schemas.microsoft.com/office/drawing/2014/main" id="{511957D4-321F-173F-A39F-4AFA17F83E69}"/>
              </a:ext>
            </a:extLst>
          </p:cNvPr>
          <p:cNvSpPr>
            <a:spLocks noChangeArrowheads="1"/>
          </p:cNvSpPr>
          <p:nvPr/>
        </p:nvSpPr>
        <p:spPr bwMode="auto">
          <a:xfrm>
            <a:off x="266700" y="1519238"/>
            <a:ext cx="531495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“Water Treatment Plant Design, 5</a:t>
            </a:r>
            <a:r>
              <a:rPr lang="en-US" altLang="en-US" sz="2000" baseline="30000"/>
              <a:t>th</a:t>
            </a:r>
            <a:r>
              <a:rPr lang="en-US" altLang="en-US" sz="2000"/>
              <a:t> Edition”. Stephen J. Randtke, Ph.D., P.E.; Michael B. Horsley, P.E. Co-published by the American Water Works Association; Environmental and Water Resources Institute of American Society of Civil Engineers; McGraw-Hill Professional. 2012. ISBN: 9780071745727</a:t>
            </a:r>
          </a:p>
        </p:txBody>
      </p:sp>
      <p:pic>
        <p:nvPicPr>
          <p:cNvPr id="364548" name="Picture 3">
            <a:extLst>
              <a:ext uri="{FF2B5EF4-FFF2-40B4-BE49-F238E27FC236}">
                <a16:creationId xmlns:a16="http://schemas.microsoft.com/office/drawing/2014/main" id="{1CAA986D-1461-3260-8DA4-22AA535884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435100"/>
            <a:ext cx="2855913" cy="43751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64549" name="Picture 2">
            <a:extLst>
              <a:ext uri="{FF2B5EF4-FFF2-40B4-BE49-F238E27FC236}">
                <a16:creationId xmlns:a16="http://schemas.microsoft.com/office/drawing/2014/main" id="{B63A6F25-B868-1576-EA5D-CBDDC0F48A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13" y="3876675"/>
            <a:ext cx="2001837" cy="2613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64550" name="Rectangle 6">
            <a:extLst>
              <a:ext uri="{FF2B5EF4-FFF2-40B4-BE49-F238E27FC236}">
                <a16:creationId xmlns:a16="http://schemas.microsoft.com/office/drawing/2014/main" id="{3EF6A37E-E673-8C8D-6C5E-6DFCF6436C28}"/>
              </a:ext>
            </a:extLst>
          </p:cNvPr>
          <p:cNvSpPr>
            <a:spLocks noChangeArrowheads="1"/>
          </p:cNvSpPr>
          <p:nvPr/>
        </p:nvSpPr>
        <p:spPr bwMode="auto">
          <a:xfrm>
            <a:off x="312738" y="6550025"/>
            <a:ext cx="2420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http://10statesstandards.com/</a:t>
            </a:r>
          </a:p>
        </p:txBody>
      </p:sp>
      <p:sp>
        <p:nvSpPr>
          <p:cNvPr id="364551" name="Rectangle 8">
            <a:extLst>
              <a:ext uri="{FF2B5EF4-FFF2-40B4-BE49-F238E27FC236}">
                <a16:creationId xmlns:a16="http://schemas.microsoft.com/office/drawing/2014/main" id="{ED440682-C839-2F59-EFBB-B479FF243FBB}"/>
              </a:ext>
            </a:extLst>
          </p:cNvPr>
          <p:cNvSpPr>
            <a:spLocks noChangeArrowheads="1"/>
          </p:cNvSpPr>
          <p:nvPr/>
        </p:nvSpPr>
        <p:spPr bwMode="auto">
          <a:xfrm>
            <a:off x="2438400" y="4340225"/>
            <a:ext cx="280035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marL="0" lvl="1" eaLnBrk="1" hangingPunct="1"/>
            <a:r>
              <a:rPr lang="en-US" altLang="en-US" sz="2000"/>
              <a:t>Recommended Standards for Water Works (a.k.a., “Ten States Standards”, 2012);</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0C5626-7A96-F3B6-058D-D2095708F957}"/>
              </a:ext>
            </a:extLst>
          </p:cNvPr>
          <p:cNvSpPr txBox="1"/>
          <p:nvPr/>
        </p:nvSpPr>
        <p:spPr>
          <a:xfrm>
            <a:off x="459485" y="358140"/>
            <a:ext cx="808852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Questions about Design?</a:t>
            </a:r>
          </a:p>
        </p:txBody>
      </p:sp>
      <p:pic>
        <p:nvPicPr>
          <p:cNvPr id="366595" name="Picture 193">
            <a:extLst>
              <a:ext uri="{FF2B5EF4-FFF2-40B4-BE49-F238E27FC236}">
                <a16:creationId xmlns:a16="http://schemas.microsoft.com/office/drawing/2014/main" id="{90B90F2F-F28A-FAC7-28B3-B911B790E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1066800"/>
            <a:ext cx="8693150" cy="558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D11D33-0326-C211-CF1C-EE120397C839}"/>
              </a:ext>
            </a:extLst>
          </p:cNvPr>
          <p:cNvSpPr txBox="1"/>
          <p:nvPr/>
        </p:nvSpPr>
        <p:spPr>
          <a:xfrm>
            <a:off x="565621" y="32385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p:txBody>
      </p:sp>
      <p:sp>
        <p:nvSpPr>
          <p:cNvPr id="45059" name="Rectangle 3">
            <a:extLst>
              <a:ext uri="{FF2B5EF4-FFF2-40B4-BE49-F238E27FC236}">
                <a16:creationId xmlns:a16="http://schemas.microsoft.com/office/drawing/2014/main" id="{C469113F-3776-7610-8DBB-2EFFE67AA830}"/>
              </a:ext>
            </a:extLst>
          </p:cNvPr>
          <p:cNvSpPr>
            <a:spLocks noChangeArrowheads="1"/>
          </p:cNvSpPr>
          <p:nvPr/>
        </p:nvSpPr>
        <p:spPr bwMode="auto">
          <a:xfrm>
            <a:off x="4152900" y="2324100"/>
            <a:ext cx="47434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400"/>
              <a:t>Ten States Standards </a:t>
            </a:r>
          </a:p>
          <a:p>
            <a:pPr algn="ctr" eaLnBrk="1" hangingPunct="1"/>
            <a:r>
              <a:rPr lang="en-US" altLang="en-US" sz="2400">
                <a:hlinkClick r:id="rId3"/>
              </a:rPr>
              <a:t>http://10statesstandards.com/index.html</a:t>
            </a:r>
            <a:endParaRPr lang="en-US" altLang="en-US" sz="2400"/>
          </a:p>
          <a:p>
            <a:pPr algn="ctr" eaLnBrk="1" hangingPunct="1"/>
            <a:r>
              <a:rPr lang="en-US" altLang="en-US" sz="2400"/>
              <a:t> </a:t>
            </a:r>
          </a:p>
          <a:p>
            <a:pPr algn="ctr" eaLnBrk="1" hangingPunct="1"/>
            <a:r>
              <a:rPr lang="en-US" altLang="en-US" sz="2400"/>
              <a:t> </a:t>
            </a:r>
          </a:p>
        </p:txBody>
      </p:sp>
      <p:pic>
        <p:nvPicPr>
          <p:cNvPr id="45060" name="Picture 2">
            <a:extLst>
              <a:ext uri="{FF2B5EF4-FFF2-40B4-BE49-F238E27FC236}">
                <a16:creationId xmlns:a16="http://schemas.microsoft.com/office/drawing/2014/main" id="{43B0E4E4-CCDB-A735-8388-A859D9B762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75" y="1543050"/>
            <a:ext cx="3676650" cy="4800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5061" name="Picture 3">
            <a:extLst>
              <a:ext uri="{FF2B5EF4-FFF2-40B4-BE49-F238E27FC236}">
                <a16:creationId xmlns:a16="http://schemas.microsoft.com/office/drawing/2014/main" id="{872CA0BB-8023-0777-0EF6-FED243B48D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9900" y="2667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8ED0F388-E740-C4F1-8214-93F5C20FB49A}"/>
              </a:ext>
            </a:extLst>
          </p:cNvPr>
          <p:cNvGraphicFramePr>
            <a:graphicFrameLocks noGrp="1"/>
          </p:cNvGraphicFramePr>
          <p:nvPr/>
        </p:nvGraphicFramePr>
        <p:xfrm>
          <a:off x="4362450" y="3797300"/>
          <a:ext cx="4514850" cy="2595563"/>
        </p:xfrm>
        <a:graphic>
          <a:graphicData uri="http://schemas.openxmlformats.org/drawingml/2006/table">
            <a:tbl>
              <a:tblPr firstRow="1" bandRow="1">
                <a:tableStyleId>{FABFCF23-3B69-468F-B69F-88F6DE6A72F2}</a:tableStyleId>
              </a:tblPr>
              <a:tblGrid>
                <a:gridCol w="230505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tblGrid>
              <a:tr h="370795">
                <a:tc gridSpan="2">
                  <a:txBody>
                    <a:bodyPr/>
                    <a:lstStyle/>
                    <a:p>
                      <a:pPr algn="ctr"/>
                      <a:r>
                        <a:rPr lang="en-US" sz="1800" dirty="0"/>
                        <a:t>Member States and Provinces</a:t>
                      </a:r>
                    </a:p>
                  </a:txBody>
                  <a:tcPr marT="45714" marB="45714"/>
                </a:tc>
                <a:tc hMerge="1">
                  <a:txBody>
                    <a:bodyPr/>
                    <a:lstStyle/>
                    <a:p>
                      <a:endParaRPr lang="en-US" dirty="0"/>
                    </a:p>
                  </a:txBody>
                  <a:tcPr/>
                </a:tc>
                <a:extLst>
                  <a:ext uri="{0D108BD9-81ED-4DB2-BD59-A6C34878D82A}">
                    <a16:rowId xmlns:a16="http://schemas.microsoft.com/office/drawing/2014/main" val="10000"/>
                  </a:ext>
                </a:extLst>
              </a:tr>
              <a:tr h="370795">
                <a:tc>
                  <a:txBody>
                    <a:bodyPr/>
                    <a:lstStyle/>
                    <a:p>
                      <a:pPr algn="ctr"/>
                      <a:r>
                        <a:rPr lang="en-US" sz="1800" dirty="0"/>
                        <a:t>Illinois</a:t>
                      </a:r>
                    </a:p>
                  </a:txBody>
                  <a:tcPr marT="45714" marB="45714"/>
                </a:tc>
                <a:tc>
                  <a:txBody>
                    <a:bodyPr/>
                    <a:lstStyle/>
                    <a:p>
                      <a:pPr algn="ctr"/>
                      <a:r>
                        <a:rPr lang="en-US" sz="1800" dirty="0"/>
                        <a:t>New York</a:t>
                      </a:r>
                    </a:p>
                  </a:txBody>
                  <a:tcPr marT="45714" marB="45714"/>
                </a:tc>
                <a:extLst>
                  <a:ext uri="{0D108BD9-81ED-4DB2-BD59-A6C34878D82A}">
                    <a16:rowId xmlns:a16="http://schemas.microsoft.com/office/drawing/2014/main" val="10001"/>
                  </a:ext>
                </a:extLst>
              </a:tr>
              <a:tr h="370795">
                <a:tc>
                  <a:txBody>
                    <a:bodyPr/>
                    <a:lstStyle/>
                    <a:p>
                      <a:pPr algn="ctr"/>
                      <a:r>
                        <a:rPr lang="en-US" sz="1800" dirty="0"/>
                        <a:t>Indiana</a:t>
                      </a:r>
                    </a:p>
                  </a:txBody>
                  <a:tcPr marT="45714" marB="45714"/>
                </a:tc>
                <a:tc>
                  <a:txBody>
                    <a:bodyPr/>
                    <a:lstStyle/>
                    <a:p>
                      <a:pPr algn="ctr"/>
                      <a:r>
                        <a:rPr lang="en-US" sz="1800" dirty="0"/>
                        <a:t>Ohio</a:t>
                      </a:r>
                    </a:p>
                  </a:txBody>
                  <a:tcPr marT="45714" marB="45714"/>
                </a:tc>
                <a:extLst>
                  <a:ext uri="{0D108BD9-81ED-4DB2-BD59-A6C34878D82A}">
                    <a16:rowId xmlns:a16="http://schemas.microsoft.com/office/drawing/2014/main" val="10002"/>
                  </a:ext>
                </a:extLst>
              </a:tr>
              <a:tr h="370795">
                <a:tc>
                  <a:txBody>
                    <a:bodyPr/>
                    <a:lstStyle/>
                    <a:p>
                      <a:pPr algn="ctr"/>
                      <a:r>
                        <a:rPr lang="en-US" sz="1800" dirty="0"/>
                        <a:t>Iowa</a:t>
                      </a:r>
                    </a:p>
                  </a:txBody>
                  <a:tcPr marT="45714" marB="45714"/>
                </a:tc>
                <a:tc>
                  <a:txBody>
                    <a:bodyPr/>
                    <a:lstStyle/>
                    <a:p>
                      <a:pPr algn="ctr"/>
                      <a:r>
                        <a:rPr lang="en-US" sz="1800" dirty="0"/>
                        <a:t>Ontario</a:t>
                      </a:r>
                    </a:p>
                  </a:txBody>
                  <a:tcPr marT="45714" marB="45714"/>
                </a:tc>
                <a:extLst>
                  <a:ext uri="{0D108BD9-81ED-4DB2-BD59-A6C34878D82A}">
                    <a16:rowId xmlns:a16="http://schemas.microsoft.com/office/drawing/2014/main" val="10003"/>
                  </a:ext>
                </a:extLst>
              </a:tr>
              <a:tr h="370795">
                <a:tc>
                  <a:txBody>
                    <a:bodyPr/>
                    <a:lstStyle/>
                    <a:p>
                      <a:pPr algn="ctr"/>
                      <a:r>
                        <a:rPr lang="en-US" sz="1800" dirty="0"/>
                        <a:t>Michigan</a:t>
                      </a:r>
                    </a:p>
                  </a:txBody>
                  <a:tcPr marT="45714" marB="45714"/>
                </a:tc>
                <a:tc>
                  <a:txBody>
                    <a:bodyPr/>
                    <a:lstStyle/>
                    <a:p>
                      <a:pPr algn="ctr"/>
                      <a:r>
                        <a:rPr lang="en-US" sz="1800" dirty="0"/>
                        <a:t>Pennsylvania</a:t>
                      </a:r>
                    </a:p>
                  </a:txBody>
                  <a:tcPr marT="45714" marB="45714"/>
                </a:tc>
                <a:extLst>
                  <a:ext uri="{0D108BD9-81ED-4DB2-BD59-A6C34878D82A}">
                    <a16:rowId xmlns:a16="http://schemas.microsoft.com/office/drawing/2014/main" val="10004"/>
                  </a:ext>
                </a:extLst>
              </a:tr>
              <a:tr h="370795">
                <a:tc>
                  <a:txBody>
                    <a:bodyPr/>
                    <a:lstStyle/>
                    <a:p>
                      <a:pPr algn="ctr"/>
                      <a:r>
                        <a:rPr lang="en-US" sz="1800" dirty="0"/>
                        <a:t>Minnesota</a:t>
                      </a:r>
                    </a:p>
                  </a:txBody>
                  <a:tcPr marT="45714" marB="45714"/>
                </a:tc>
                <a:tc>
                  <a:txBody>
                    <a:bodyPr/>
                    <a:lstStyle/>
                    <a:p>
                      <a:pPr algn="ctr"/>
                      <a:r>
                        <a:rPr lang="en-US" sz="1800" dirty="0"/>
                        <a:t>Wisconsin</a:t>
                      </a:r>
                    </a:p>
                  </a:txBody>
                  <a:tcPr marT="45714" marB="45714"/>
                </a:tc>
                <a:extLst>
                  <a:ext uri="{0D108BD9-81ED-4DB2-BD59-A6C34878D82A}">
                    <a16:rowId xmlns:a16="http://schemas.microsoft.com/office/drawing/2014/main" val="10005"/>
                  </a:ext>
                </a:extLst>
              </a:tr>
              <a:tr h="370795">
                <a:tc>
                  <a:txBody>
                    <a:bodyPr/>
                    <a:lstStyle/>
                    <a:p>
                      <a:pPr algn="ctr"/>
                      <a:r>
                        <a:rPr lang="en-US" sz="1800" dirty="0"/>
                        <a:t>Missouri</a:t>
                      </a:r>
                    </a:p>
                  </a:txBody>
                  <a:tcPr marT="45714" marB="45714"/>
                </a:tc>
                <a:tc>
                  <a:txBody>
                    <a:bodyPr/>
                    <a:lstStyle/>
                    <a:p>
                      <a:pPr algn="ctr"/>
                      <a:endParaRPr lang="en-US" sz="1800" dirty="0"/>
                    </a:p>
                  </a:txBody>
                  <a:tcPr marT="45714" marB="45714"/>
                </a:tc>
                <a:extLst>
                  <a:ext uri="{0D108BD9-81ED-4DB2-BD59-A6C34878D82A}">
                    <a16:rowId xmlns:a16="http://schemas.microsoft.com/office/drawing/2014/main" val="10006"/>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a:extLst>
              <a:ext uri="{FF2B5EF4-FFF2-40B4-BE49-F238E27FC236}">
                <a16:creationId xmlns:a16="http://schemas.microsoft.com/office/drawing/2014/main" id="{389B278B-F447-80E1-E405-418DC900A61D}"/>
              </a:ext>
            </a:extLst>
          </p:cNvPr>
          <p:cNvSpPr>
            <a:spLocks noChangeArrowheads="1"/>
          </p:cNvSpPr>
          <p:nvPr/>
        </p:nvSpPr>
        <p:spPr bwMode="auto">
          <a:xfrm>
            <a:off x="838200" y="2324100"/>
            <a:ext cx="756285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400"/>
              <a:t> </a:t>
            </a:r>
          </a:p>
          <a:p>
            <a:pPr eaLnBrk="1" hangingPunct="1"/>
            <a:r>
              <a:rPr lang="en-US" altLang="en-US" sz="2400"/>
              <a:t>4.3.4 Slow Sand Filters</a:t>
            </a:r>
          </a:p>
          <a:p>
            <a:pPr algn="ctr" eaLnBrk="1" hangingPunct="1"/>
            <a:endParaRPr lang="en-US" altLang="en-US" sz="2400"/>
          </a:p>
          <a:p>
            <a:pPr eaLnBrk="1" hangingPunct="1"/>
            <a:r>
              <a:rPr lang="en-US" altLang="en-US" sz="2400"/>
              <a:t>The use of these filters shall require prior engineering studies to demonstrate the adequacy and suitability of this method of filtration for the specific raw water supply.</a:t>
            </a:r>
          </a:p>
          <a:p>
            <a:pPr algn="ctr" eaLnBrk="1" hangingPunct="1"/>
            <a:r>
              <a:rPr lang="en-US" altLang="en-US" sz="2400"/>
              <a:t> </a:t>
            </a:r>
          </a:p>
        </p:txBody>
      </p:sp>
      <p:grpSp>
        <p:nvGrpSpPr>
          <p:cNvPr id="47107" name="Group 6">
            <a:extLst>
              <a:ext uri="{FF2B5EF4-FFF2-40B4-BE49-F238E27FC236}">
                <a16:creationId xmlns:a16="http://schemas.microsoft.com/office/drawing/2014/main" id="{FD3E3F86-D0F4-1D72-FD41-35B27DA02F6C}"/>
              </a:ext>
            </a:extLst>
          </p:cNvPr>
          <p:cNvGrpSpPr>
            <a:grpSpLocks/>
          </p:cNvGrpSpPr>
          <p:nvPr/>
        </p:nvGrpSpPr>
        <p:grpSpPr bwMode="auto">
          <a:xfrm>
            <a:off x="285750" y="342900"/>
            <a:ext cx="8591550" cy="1828800"/>
            <a:chOff x="320692" y="228600"/>
            <a:chExt cx="8578379" cy="1828800"/>
          </a:xfrm>
        </p:grpSpPr>
        <p:sp>
          <p:nvSpPr>
            <p:cNvPr id="3" name="TextBox 2">
              <a:extLst>
                <a:ext uri="{FF2B5EF4-FFF2-40B4-BE49-F238E27FC236}">
                  <a16:creationId xmlns:a16="http://schemas.microsoft.com/office/drawing/2014/main" id="{67B0D33C-016C-285B-34A6-DD5958E12AD3}"/>
                </a:ext>
              </a:extLst>
            </p:cNvPr>
            <p:cNvSpPr txBox="1"/>
            <p:nvPr/>
          </p:nvSpPr>
          <p:spPr>
            <a:xfrm>
              <a:off x="320692" y="43815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 </a:t>
              </a:r>
            </a:p>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Application to be based on Studies</a:t>
              </a:r>
            </a:p>
          </p:txBody>
        </p:sp>
        <p:pic>
          <p:nvPicPr>
            <p:cNvPr id="47109" name="Picture 3">
              <a:extLst>
                <a:ext uri="{FF2B5EF4-FFF2-40B4-BE49-F238E27FC236}">
                  <a16:creationId xmlns:a16="http://schemas.microsoft.com/office/drawing/2014/main" id="{E19BD973-80D8-BA57-538D-ADA81325F7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2F194B-5012-1F29-7E5C-6E21B24A1EC4}"/>
              </a:ext>
            </a:extLst>
          </p:cNvPr>
          <p:cNvSpPr txBox="1"/>
          <p:nvPr/>
        </p:nvSpPr>
        <p:spPr>
          <a:xfrm>
            <a:off x="327261" y="0"/>
            <a:ext cx="8578379"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General Schematic (WHO, 1974)</a:t>
            </a:r>
          </a:p>
        </p:txBody>
      </p:sp>
      <p:pic>
        <p:nvPicPr>
          <p:cNvPr id="12291" name="Picture 2">
            <a:extLst>
              <a:ext uri="{FF2B5EF4-FFF2-40B4-BE49-F238E27FC236}">
                <a16:creationId xmlns:a16="http://schemas.microsoft.com/office/drawing/2014/main" id="{034972AC-8559-8E06-55D8-4D927B9F3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1247775"/>
            <a:ext cx="8875713"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6211A8-1CA9-7A9C-3846-49A63C73F2F4}"/>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Testing</a:t>
            </a:r>
          </a:p>
        </p:txBody>
      </p:sp>
      <p:sp>
        <p:nvSpPr>
          <p:cNvPr id="49155" name="TextBox 5">
            <a:extLst>
              <a:ext uri="{FF2B5EF4-FFF2-40B4-BE49-F238E27FC236}">
                <a16:creationId xmlns:a16="http://schemas.microsoft.com/office/drawing/2014/main" id="{A1D722D2-9F10-16DE-C806-36ED290FC0A4}"/>
              </a:ext>
            </a:extLst>
          </p:cNvPr>
          <p:cNvSpPr txBox="1">
            <a:spLocks noChangeArrowheads="1"/>
          </p:cNvSpPr>
          <p:nvPr/>
        </p:nvSpPr>
        <p:spPr bwMode="auto">
          <a:xfrm>
            <a:off x="534988" y="1787525"/>
            <a:ext cx="4692650"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Pilot testing</a:t>
            </a:r>
          </a:p>
          <a:p>
            <a:pPr eaLnBrk="1" hangingPunct="1"/>
            <a:r>
              <a:rPr lang="en-US" altLang="en-US" sz="2400"/>
              <a:t>Recommend 1-year pilot study in order to account for seasonal variability of source water variables (required in some cases)</a:t>
            </a:r>
          </a:p>
          <a:p>
            <a:pPr eaLnBrk="1" hangingPunct="1"/>
            <a:endParaRPr lang="en-US" altLang="en-US" sz="2400"/>
          </a:p>
          <a:p>
            <a:pPr eaLnBrk="1" hangingPunct="1"/>
            <a:r>
              <a:rPr lang="en-US" altLang="en-US" sz="2400"/>
              <a:t>Pilot testing is to determine feasibility (i.e., “will it work when we need it to?”), not just to discover O&amp;M issues.</a:t>
            </a:r>
          </a:p>
        </p:txBody>
      </p:sp>
      <p:pic>
        <p:nvPicPr>
          <p:cNvPr id="49156" name="Picture 3" descr="DSCN5636.JPG">
            <a:extLst>
              <a:ext uri="{FF2B5EF4-FFF2-40B4-BE49-F238E27FC236}">
                <a16:creationId xmlns:a16="http://schemas.microsoft.com/office/drawing/2014/main" id="{A5400206-C7E5-FEC9-BBE5-D6E5F0DCB4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45125" y="1906588"/>
            <a:ext cx="3187700" cy="42497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C48B3AE-D639-AEE5-73DB-9D7132E3F291}"/>
              </a:ext>
            </a:extLst>
          </p:cNvPr>
          <p:cNvSpPr txBox="1"/>
          <p:nvPr/>
        </p:nvSpPr>
        <p:spPr>
          <a:xfrm>
            <a:off x="5418138" y="6181725"/>
            <a:ext cx="256540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2010. Walla Walla, WA Pilot filters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116529-92F0-BE25-979F-DE5B10835A98}"/>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Testing Benefits</a:t>
            </a:r>
          </a:p>
        </p:txBody>
      </p:sp>
      <p:sp>
        <p:nvSpPr>
          <p:cNvPr id="6" name="TextBox 5">
            <a:extLst>
              <a:ext uri="{FF2B5EF4-FFF2-40B4-BE49-F238E27FC236}">
                <a16:creationId xmlns:a16="http://schemas.microsoft.com/office/drawing/2014/main" id="{B0D8075C-BED2-9174-93C8-0DE2941FD3B4}"/>
              </a:ext>
            </a:extLst>
          </p:cNvPr>
          <p:cNvSpPr txBox="1"/>
          <p:nvPr/>
        </p:nvSpPr>
        <p:spPr>
          <a:xfrm>
            <a:off x="457200" y="1455738"/>
            <a:ext cx="8480425" cy="4892675"/>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Pilot testing</a:t>
            </a:r>
          </a:p>
          <a:p>
            <a:pPr eaLnBrk="1" fontAlgn="auto" hangingPunct="1">
              <a:spcBef>
                <a:spcPts val="0"/>
              </a:spcBef>
              <a:spcAft>
                <a:spcPts val="0"/>
              </a:spcAft>
              <a:defRPr/>
            </a:pPr>
            <a:r>
              <a:rPr lang="en-US" sz="2400" dirty="0">
                <a:latin typeface="+mn-lt"/>
              </a:rPr>
              <a:t>Pilot testing is relatively easy and can be used anytime to test cleaning procedures, model ripening times, or evaluate new media.</a:t>
            </a: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                                    &lt;&lt; It can be done on a </a:t>
            </a:r>
          </a:p>
          <a:p>
            <a:pPr marL="457200" indent="-457200" eaLnBrk="1" fontAlgn="auto" hangingPunct="1">
              <a:spcBef>
                <a:spcPts val="0"/>
              </a:spcBef>
              <a:spcAft>
                <a:spcPts val="0"/>
              </a:spcAft>
              <a:defRPr/>
            </a:pPr>
            <a:r>
              <a:rPr lang="en-US" sz="2400" dirty="0">
                <a:latin typeface="+mn-lt"/>
              </a:rPr>
              <a:t>                                    small scale </a:t>
            </a:r>
          </a:p>
          <a:p>
            <a:pPr marL="457200" indent="-457200" eaLnBrk="1" fontAlgn="auto" hangingPunct="1">
              <a:spcBef>
                <a:spcPts val="0"/>
              </a:spcBef>
              <a:spcAft>
                <a:spcPts val="0"/>
              </a:spcAft>
              <a:defRPr/>
            </a:pPr>
            <a:r>
              <a:rPr lang="en-US" sz="2400" dirty="0">
                <a:latin typeface="+mn-lt"/>
              </a:rPr>
              <a:t>			      (1991 - Alsea, OR)</a:t>
            </a: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			        or a very large scale &gt;&gt;</a:t>
            </a:r>
          </a:p>
          <a:p>
            <a:pPr marL="457200" indent="-457200" eaLnBrk="1" fontAlgn="auto" hangingPunct="1">
              <a:spcBef>
                <a:spcPts val="0"/>
              </a:spcBef>
              <a:spcAft>
                <a:spcPts val="0"/>
              </a:spcAft>
              <a:defRPr/>
            </a:pPr>
            <a:r>
              <a:rPr lang="en-US" sz="2400" dirty="0">
                <a:latin typeface="+mn-lt"/>
              </a:rPr>
              <a:t>			       (2010 - Walla Walla, WA)</a:t>
            </a:r>
          </a:p>
        </p:txBody>
      </p:sp>
      <p:pic>
        <p:nvPicPr>
          <p:cNvPr id="51204" name="Picture 3" descr="DSCN5636.JPG">
            <a:extLst>
              <a:ext uri="{FF2B5EF4-FFF2-40B4-BE49-F238E27FC236}">
                <a16:creationId xmlns:a16="http://schemas.microsoft.com/office/drawing/2014/main" id="{7708F55E-621A-BDCC-3DE3-B433EA262C9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29325" y="2820988"/>
            <a:ext cx="2835275" cy="37798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1205" name="Picture 2">
            <a:extLst>
              <a:ext uri="{FF2B5EF4-FFF2-40B4-BE49-F238E27FC236}">
                <a16:creationId xmlns:a16="http://schemas.microsoft.com/office/drawing/2014/main" id="{336D2D3A-0EB6-0BBD-4973-904487B031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 y="3078163"/>
            <a:ext cx="2079625" cy="35131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AF09B1-7E87-F35A-FCAD-DD0FD160BB34}"/>
              </a:ext>
            </a:extLst>
          </p:cNvPr>
          <p:cNvSpPr txBox="1"/>
          <p:nvPr/>
        </p:nvSpPr>
        <p:spPr>
          <a:xfrm>
            <a:off x="272955" y="548640"/>
            <a:ext cx="865268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Info Gained by Pilot Testing</a:t>
            </a:r>
          </a:p>
        </p:txBody>
      </p:sp>
      <p:sp>
        <p:nvSpPr>
          <p:cNvPr id="53251" name="TextBox 5">
            <a:extLst>
              <a:ext uri="{FF2B5EF4-FFF2-40B4-BE49-F238E27FC236}">
                <a16:creationId xmlns:a16="http://schemas.microsoft.com/office/drawing/2014/main" id="{C041BF18-BAC7-F0D1-52DF-BF16BF79BABB}"/>
              </a:ext>
            </a:extLst>
          </p:cNvPr>
          <p:cNvSpPr txBox="1">
            <a:spLocks noChangeArrowheads="1"/>
          </p:cNvSpPr>
          <p:nvPr/>
        </p:nvSpPr>
        <p:spPr bwMode="auto">
          <a:xfrm>
            <a:off x="457200" y="1455738"/>
            <a:ext cx="8339138"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Pilot testing can yield valuable information such as:</a:t>
            </a:r>
          </a:p>
          <a:p>
            <a:pPr eaLnBrk="1" hangingPunct="1">
              <a:buFont typeface="Consolas" panose="020B0609020204030204" pitchFamily="49" charset="0"/>
              <a:buAutoNum type="arabicPeriod"/>
            </a:pPr>
            <a:r>
              <a:rPr lang="en-US" altLang="en-US" sz="2400" u="sng"/>
              <a:t>The flow to be expected </a:t>
            </a:r>
            <a:r>
              <a:rPr lang="en-US" altLang="en-US" sz="2400"/>
              <a:t>(will the proposed design be enough to meet demands or will more sand bed area be needed?).</a:t>
            </a:r>
          </a:p>
          <a:p>
            <a:pPr eaLnBrk="1" hangingPunct="1">
              <a:buFont typeface="Consolas" panose="020B0609020204030204" pitchFamily="49" charset="0"/>
              <a:buAutoNum type="arabicPeriod"/>
            </a:pPr>
            <a:r>
              <a:rPr lang="en-US" altLang="en-US" sz="2400"/>
              <a:t> </a:t>
            </a:r>
            <a:r>
              <a:rPr lang="en-US" altLang="en-US" sz="2400" u="sng"/>
              <a:t>Cleaning frequency</a:t>
            </a:r>
            <a:r>
              <a:rPr lang="en-US" altLang="en-US" sz="2400"/>
              <a:t>.  As sand is removed during cleaning, the frequency of cleaning can yield information about how many years the sand will last before re-sanding is needed.</a:t>
            </a:r>
          </a:p>
          <a:p>
            <a:pPr eaLnBrk="1" hangingPunct="1">
              <a:buFont typeface="Consolas" panose="020B0609020204030204" pitchFamily="49" charset="0"/>
              <a:buAutoNum type="arabicPeriod"/>
            </a:pPr>
            <a:r>
              <a:rPr lang="en-US" altLang="en-US" sz="2400" u="sng"/>
              <a:t>O&amp;M requirements</a:t>
            </a:r>
            <a:r>
              <a:rPr lang="en-US" altLang="en-US" sz="2400"/>
              <a:t>  that may change seasonally</a:t>
            </a:r>
          </a:p>
          <a:p>
            <a:pPr eaLnBrk="1" hangingPunct="1">
              <a:buFont typeface="Consolas" panose="020B0609020204030204" pitchFamily="49" charset="0"/>
              <a:buAutoNum type="arabicPeriod"/>
            </a:pPr>
            <a:r>
              <a:rPr lang="en-US" altLang="en-US" sz="2400" u="sng"/>
              <a:t>If algae growth will have an adverse impact</a:t>
            </a:r>
          </a:p>
          <a:p>
            <a:pPr eaLnBrk="1" hangingPunct="1">
              <a:buFont typeface="Consolas" panose="020B0609020204030204" pitchFamily="49" charset="0"/>
              <a:buAutoNum type="arabicPeriod"/>
            </a:pPr>
            <a:r>
              <a:rPr lang="en-US" altLang="en-US" sz="2400" u="sng"/>
              <a:t>Cold temperature effects</a:t>
            </a:r>
            <a:r>
              <a:rPr lang="en-US" altLang="en-US" sz="2400"/>
              <a:t> (may require longer filter-to-waste times after ripening.</a:t>
            </a:r>
          </a:p>
          <a:p>
            <a:pPr eaLnBrk="1" hangingPunct="1">
              <a:buFont typeface="Consolas" panose="020B0609020204030204" pitchFamily="49" charset="0"/>
              <a:buAutoNum type="arabicPeriod"/>
            </a:pPr>
            <a:r>
              <a:rPr lang="en-US" altLang="en-US" sz="2400" u="sng"/>
              <a:t>Ripening time</a:t>
            </a:r>
            <a:r>
              <a:rPr lang="en-US" altLang="en-US" sz="2400"/>
              <a:t> (Use plots of turbidity and coliform)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C56EDA4-4934-86C9-30B5-73C87966DD06}"/>
              </a:ext>
            </a:extLst>
          </p:cNvPr>
          <p:cNvSpPr txBox="1"/>
          <p:nvPr/>
        </p:nvSpPr>
        <p:spPr>
          <a:xfrm>
            <a:off x="630936" y="548640"/>
            <a:ext cx="7663058"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Studies should Replicate Full Scale</a:t>
            </a:r>
          </a:p>
        </p:txBody>
      </p:sp>
      <p:pic>
        <p:nvPicPr>
          <p:cNvPr id="55299" name="Picture 2">
            <a:extLst>
              <a:ext uri="{FF2B5EF4-FFF2-40B4-BE49-F238E27FC236}">
                <a16:creationId xmlns:a16="http://schemas.microsoft.com/office/drawing/2014/main" id="{646AC34D-F1BA-56EB-E0AE-AE6A9E90E6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1328738"/>
            <a:ext cx="7370763" cy="5343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5">
            <a:extLst>
              <a:ext uri="{FF2B5EF4-FFF2-40B4-BE49-F238E27FC236}">
                <a16:creationId xmlns:a16="http://schemas.microsoft.com/office/drawing/2014/main" id="{070D41AE-8580-89AD-65AA-11F70DD8833D}"/>
              </a:ext>
            </a:extLst>
          </p:cNvPr>
          <p:cNvSpPr txBox="1">
            <a:spLocks noChangeArrowheads="1"/>
          </p:cNvSpPr>
          <p:nvPr/>
        </p:nvSpPr>
        <p:spPr bwMode="auto">
          <a:xfrm>
            <a:off x="238125" y="2041525"/>
            <a:ext cx="3692525"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Intent is to replicate full-scale design.</a:t>
            </a:r>
          </a:p>
          <a:p>
            <a:pPr eaLnBrk="1" hangingPunct="1"/>
            <a:endParaRPr lang="en-US" altLang="en-US" sz="2400">
              <a:solidFill>
                <a:srgbClr val="FFC000"/>
              </a:solidFill>
            </a:endParaRPr>
          </a:p>
          <a:p>
            <a:pPr eaLnBrk="1" hangingPunct="1"/>
            <a:r>
              <a:rPr lang="en-US" altLang="en-US" sz="2400"/>
              <a:t>Pilot testing schematics can be simple, but should clearly show key features that can simplify operation and improve data collection.</a:t>
            </a:r>
          </a:p>
          <a:p>
            <a:pPr eaLnBrk="1" hangingPunct="1"/>
            <a:endParaRPr lang="en-US" altLang="en-US" sz="2400">
              <a:solidFill>
                <a:srgbClr val="FFC000"/>
              </a:solidFill>
            </a:endParaRPr>
          </a:p>
        </p:txBody>
      </p:sp>
      <p:pic>
        <p:nvPicPr>
          <p:cNvPr id="57347" name="Picture 2">
            <a:extLst>
              <a:ext uri="{FF2B5EF4-FFF2-40B4-BE49-F238E27FC236}">
                <a16:creationId xmlns:a16="http://schemas.microsoft.com/office/drawing/2014/main" id="{D132D0F2-41DB-F6A9-01F8-16860924E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850" y="460375"/>
            <a:ext cx="4843463" cy="61769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1724C67-49D6-19B5-9B8A-1A2BA0AC1B84}"/>
              </a:ext>
            </a:extLst>
          </p:cNvPr>
          <p:cNvSpPr txBox="1"/>
          <p:nvPr/>
        </p:nvSpPr>
        <p:spPr>
          <a:xfrm>
            <a:off x="191068" y="425810"/>
            <a:ext cx="3875965"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Schematic</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CAE8FFD-852E-C598-A546-499F9ECC9C5D}"/>
              </a:ext>
            </a:extLst>
          </p:cNvPr>
          <p:cNvSpPr txBox="1"/>
          <p:nvPr/>
        </p:nvSpPr>
        <p:spPr>
          <a:xfrm>
            <a:off x="359076" y="233329"/>
            <a:ext cx="8469613"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 Schematic - GAC</a:t>
            </a:r>
          </a:p>
        </p:txBody>
      </p:sp>
      <p:pic>
        <p:nvPicPr>
          <p:cNvPr id="59395" name="Picture 1">
            <a:extLst>
              <a:ext uri="{FF2B5EF4-FFF2-40B4-BE49-F238E27FC236}">
                <a16:creationId xmlns:a16="http://schemas.microsoft.com/office/drawing/2014/main" id="{E0EDB761-1390-C0B8-FFE3-C874743417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4825" y="990600"/>
            <a:ext cx="5905500" cy="54737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9396" name="TextBox 5">
            <a:extLst>
              <a:ext uri="{FF2B5EF4-FFF2-40B4-BE49-F238E27FC236}">
                <a16:creationId xmlns:a16="http://schemas.microsoft.com/office/drawing/2014/main" id="{DFF2F375-ED2E-1C95-9E0F-523425C5D361}"/>
              </a:ext>
            </a:extLst>
          </p:cNvPr>
          <p:cNvSpPr txBox="1">
            <a:spLocks noChangeArrowheads="1"/>
          </p:cNvSpPr>
          <p:nvPr/>
        </p:nvSpPr>
        <p:spPr bwMode="auto">
          <a:xfrm>
            <a:off x="190500" y="1017588"/>
            <a:ext cx="369252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This design is set</a:t>
            </a:r>
          </a:p>
          <a:p>
            <a:pPr eaLnBrk="1" hangingPunct="1"/>
            <a:r>
              <a:rPr lang="en-US" altLang="en-US" sz="2400">
                <a:solidFill>
                  <a:srgbClr val="FFC000"/>
                </a:solidFill>
              </a:rPr>
              <a:t>up to evaluate a</a:t>
            </a:r>
          </a:p>
          <a:p>
            <a:pPr eaLnBrk="1" hangingPunct="1"/>
            <a:r>
              <a:rPr lang="en-US" altLang="en-US" sz="2400">
                <a:solidFill>
                  <a:srgbClr val="FFC000"/>
                </a:solidFill>
              </a:rPr>
              <a:t>layer of granulated</a:t>
            </a:r>
          </a:p>
          <a:p>
            <a:pPr eaLnBrk="1" hangingPunct="1"/>
            <a:r>
              <a:rPr lang="en-US" altLang="en-US" sz="2400">
                <a:solidFill>
                  <a:srgbClr val="FFC000"/>
                </a:solidFill>
              </a:rPr>
              <a:t>activated carbon</a:t>
            </a:r>
          </a:p>
          <a:p>
            <a:pPr eaLnBrk="1" hangingPunct="1"/>
            <a:r>
              <a:rPr lang="en-US" altLang="en-US" sz="2400">
                <a:solidFill>
                  <a:srgbClr val="FFC000"/>
                </a:solidFill>
              </a:rPr>
              <a:t>(a.k.a. GAC sandwich)</a:t>
            </a:r>
          </a:p>
          <a:p>
            <a:pPr eaLnBrk="1" hangingPunct="1"/>
            <a:endParaRPr lang="en-US" altLang="en-US" sz="2400">
              <a:solidFill>
                <a:srgbClr val="FFC000"/>
              </a:solidFill>
            </a:endParaRPr>
          </a:p>
          <a:p>
            <a:pPr eaLnBrk="1" hangingPunct="1"/>
            <a:endParaRPr lang="en-US" altLang="en-US" sz="2400">
              <a:solidFill>
                <a:srgbClr val="FFC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2B6E115-8208-581D-D6B7-7BC961442931}"/>
              </a:ext>
            </a:extLst>
          </p:cNvPr>
          <p:cNvSpPr txBox="1"/>
          <p:nvPr/>
        </p:nvSpPr>
        <p:spPr>
          <a:xfrm>
            <a:off x="311780" y="249095"/>
            <a:ext cx="796644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Schematic</a:t>
            </a:r>
          </a:p>
        </p:txBody>
      </p:sp>
      <p:pic>
        <p:nvPicPr>
          <p:cNvPr id="61443" name="Picture 3">
            <a:extLst>
              <a:ext uri="{FF2B5EF4-FFF2-40B4-BE49-F238E27FC236}">
                <a16:creationId xmlns:a16="http://schemas.microsoft.com/office/drawing/2014/main" id="{446922E5-F4F6-DE14-391F-4717EE6BC8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1693863"/>
            <a:ext cx="6189663" cy="48625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1444" name="Rectangle 6">
            <a:extLst>
              <a:ext uri="{FF2B5EF4-FFF2-40B4-BE49-F238E27FC236}">
                <a16:creationId xmlns:a16="http://schemas.microsoft.com/office/drawing/2014/main" id="{37184863-E3D4-06FB-2FAC-422050E112A8}"/>
              </a:ext>
            </a:extLst>
          </p:cNvPr>
          <p:cNvSpPr>
            <a:spLocks noChangeArrowheads="1"/>
          </p:cNvSpPr>
          <p:nvPr/>
        </p:nvSpPr>
        <p:spPr bwMode="auto">
          <a:xfrm>
            <a:off x="6826250" y="3532188"/>
            <a:ext cx="209708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This is a plan view of a pilot filter (shown above) used by the City of Walla Walla in 2010-2012.</a:t>
            </a:r>
          </a:p>
        </p:txBody>
      </p:sp>
      <p:pic>
        <p:nvPicPr>
          <p:cNvPr id="61445" name="Picture 4">
            <a:extLst>
              <a:ext uri="{FF2B5EF4-FFF2-40B4-BE49-F238E27FC236}">
                <a16:creationId xmlns:a16="http://schemas.microsoft.com/office/drawing/2014/main" id="{117FD6F5-C829-BFED-EE5A-0D54E7A5FE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7675" y="303213"/>
            <a:ext cx="4649788" cy="28654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A06759-DC4D-5C9E-ADE0-B3C787DAC76B}"/>
              </a:ext>
            </a:extLst>
          </p:cNvPr>
          <p:cNvSpPr txBox="1"/>
          <p:nvPr/>
        </p:nvSpPr>
        <p:spPr>
          <a:xfrm>
            <a:off x="0" y="0"/>
            <a:ext cx="796644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Schematic</a:t>
            </a:r>
          </a:p>
        </p:txBody>
      </p:sp>
      <p:pic>
        <p:nvPicPr>
          <p:cNvPr id="63491" name="Picture 2">
            <a:extLst>
              <a:ext uri="{FF2B5EF4-FFF2-40B4-BE49-F238E27FC236}">
                <a16:creationId xmlns:a16="http://schemas.microsoft.com/office/drawing/2014/main" id="{DCAC51C9-77A0-C0A0-74B9-FA748370E7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8163" y="860425"/>
            <a:ext cx="5857875" cy="5800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3492" name="Rectangle 5">
            <a:extLst>
              <a:ext uri="{FF2B5EF4-FFF2-40B4-BE49-F238E27FC236}">
                <a16:creationId xmlns:a16="http://schemas.microsoft.com/office/drawing/2014/main" id="{23F4ECA0-6B32-86DF-C60C-C0161C88325A}"/>
              </a:ext>
            </a:extLst>
          </p:cNvPr>
          <p:cNvSpPr>
            <a:spLocks noChangeArrowheads="1"/>
          </p:cNvSpPr>
          <p:nvPr/>
        </p:nvSpPr>
        <p:spPr bwMode="auto">
          <a:xfrm>
            <a:off x="425450" y="1749425"/>
            <a:ext cx="2192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This is a section view of the filter used by the City of Walla Walla, WA.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029B55-C083-9FDC-B641-5475D312C155}"/>
              </a:ext>
            </a:extLst>
          </p:cNvPr>
          <p:cNvSpPr txBox="1"/>
          <p:nvPr/>
        </p:nvSpPr>
        <p:spPr>
          <a:xfrm>
            <a:off x="327546" y="548640"/>
            <a:ext cx="796644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Schematic</a:t>
            </a:r>
          </a:p>
        </p:txBody>
      </p:sp>
      <p:pic>
        <p:nvPicPr>
          <p:cNvPr id="65539" name="Picture 3">
            <a:extLst>
              <a:ext uri="{FF2B5EF4-FFF2-40B4-BE49-F238E27FC236}">
                <a16:creationId xmlns:a16="http://schemas.microsoft.com/office/drawing/2014/main" id="{2D75D1B3-5865-E9B4-92DE-E27EB01286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625" y="566738"/>
            <a:ext cx="4826000" cy="58467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5540" name="Picture 2">
            <a:extLst>
              <a:ext uri="{FF2B5EF4-FFF2-40B4-BE49-F238E27FC236}">
                <a16:creationId xmlns:a16="http://schemas.microsoft.com/office/drawing/2014/main" id="{43C639D7-0C6E-8789-59E7-2113274B4E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238" y="2111375"/>
            <a:ext cx="3651250" cy="42719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0B2B3F3-EB08-D425-C9E9-2943820B703D}"/>
              </a:ext>
            </a:extLst>
          </p:cNvPr>
          <p:cNvSpPr txBox="1"/>
          <p:nvPr/>
        </p:nvSpPr>
        <p:spPr>
          <a:xfrm>
            <a:off x="163513" y="1801813"/>
            <a:ext cx="8816975" cy="4892675"/>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Pilot Filter Material</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PVC, concrete, fiberglass, etc. (5 gallon buckets have been used).  Design some durability into it in order to retain filter for future studies</a:t>
            </a:r>
          </a:p>
          <a:p>
            <a:pPr eaLnBrk="1" fontAlgn="auto" hangingPunct="1">
              <a:spcBef>
                <a:spcPts val="0"/>
              </a:spcBef>
              <a:spcAft>
                <a:spcPts val="0"/>
              </a:spcAft>
              <a:defRPr/>
            </a:pPr>
            <a:r>
              <a:rPr lang="en-US" sz="2400" dirty="0">
                <a:solidFill>
                  <a:srgbClr val="FFC000"/>
                </a:solidFill>
                <a:latin typeface="+mn-lt"/>
              </a:rPr>
              <a:t>Pilot Filter Size</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8-12 ft high (replicate full scale filter)</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12 – 36 inch diameter</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Diameter dictated by room needed to fit under drains, sample ports, etc. and accommodate cleaning.  A joint constructed just above the sand bed can facilitate cleaning in small diameter filters.  A lip below the sand surface can help eliminate side-wall effects (short-circuiting) of smaller diameter filters.</a:t>
            </a:r>
          </a:p>
        </p:txBody>
      </p:sp>
      <p:sp>
        <p:nvSpPr>
          <p:cNvPr id="7" name="TextBox 6">
            <a:extLst>
              <a:ext uri="{FF2B5EF4-FFF2-40B4-BE49-F238E27FC236}">
                <a16:creationId xmlns:a16="http://schemas.microsoft.com/office/drawing/2014/main" id="{F7737484-7BC7-0237-3F25-D7A105467685}"/>
              </a:ext>
            </a:extLst>
          </p:cNvPr>
          <p:cNvSpPr txBox="1"/>
          <p:nvPr/>
        </p:nvSpPr>
        <p:spPr>
          <a:xfrm>
            <a:off x="245659" y="712413"/>
            <a:ext cx="7287905"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 Column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107F45-380A-CB6B-9A76-CD0572034B2F}"/>
              </a:ext>
            </a:extLst>
          </p:cNvPr>
          <p:cNvSpPr txBox="1"/>
          <p:nvPr/>
        </p:nvSpPr>
        <p:spPr>
          <a:xfrm>
            <a:off x="327261" y="0"/>
            <a:ext cx="8578379"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General Schematic (WHO, 1974)</a:t>
            </a:r>
          </a:p>
        </p:txBody>
      </p:sp>
      <p:pic>
        <p:nvPicPr>
          <p:cNvPr id="14339" name="Picture 2">
            <a:extLst>
              <a:ext uri="{FF2B5EF4-FFF2-40B4-BE49-F238E27FC236}">
                <a16:creationId xmlns:a16="http://schemas.microsoft.com/office/drawing/2014/main" id="{4A4DB799-3D7F-63F6-CDA6-1C076CD976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 y="906463"/>
            <a:ext cx="8280400" cy="48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45D541-C42E-D429-255F-316011946C3B}"/>
              </a:ext>
            </a:extLst>
          </p:cNvPr>
          <p:cNvSpPr txBox="1"/>
          <p:nvPr/>
        </p:nvSpPr>
        <p:spPr>
          <a:xfrm>
            <a:off x="163513" y="1801813"/>
            <a:ext cx="8816975" cy="3784600"/>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Pilot Filter Media</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The media should be the same as that intended to be used in the full scale installation.</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Multiple, identical filters should be used to evaluate various sources or specifications of sand.  </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Pilot filter media should be delivered and washed as would be done at full scale in order to help estimate the time needed to wash out fines and for the filter to fully mature.</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The filter bed and support gravel layers should be installed to the same depth anticipated to be used at full scale.</a:t>
            </a:r>
          </a:p>
        </p:txBody>
      </p:sp>
      <p:sp>
        <p:nvSpPr>
          <p:cNvPr id="7" name="TextBox 6">
            <a:extLst>
              <a:ext uri="{FF2B5EF4-FFF2-40B4-BE49-F238E27FC236}">
                <a16:creationId xmlns:a16="http://schemas.microsoft.com/office/drawing/2014/main" id="{4976031B-8937-07F3-EE6E-C56607B0A347}"/>
              </a:ext>
            </a:extLst>
          </p:cNvPr>
          <p:cNvSpPr txBox="1"/>
          <p:nvPr/>
        </p:nvSpPr>
        <p:spPr>
          <a:xfrm>
            <a:off x="245659" y="712413"/>
            <a:ext cx="7287905"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 media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1A9FCB-3D94-5432-BD12-EC66A972CDB1}"/>
              </a:ext>
            </a:extLst>
          </p:cNvPr>
          <p:cNvSpPr txBox="1"/>
          <p:nvPr/>
        </p:nvSpPr>
        <p:spPr>
          <a:xfrm>
            <a:off x="327025" y="1460500"/>
            <a:ext cx="8816975" cy="1938338"/>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Pilot Filter – to cover or not to cover</a:t>
            </a:r>
          </a:p>
          <a:p>
            <a:pPr marL="914400" lvl="1" indent="-457200" eaLnBrk="1" fontAlgn="auto" hangingPunct="1">
              <a:spcBef>
                <a:spcPts val="0"/>
              </a:spcBef>
              <a:spcAft>
                <a:spcPts val="0"/>
              </a:spcAft>
              <a:buFont typeface="+mj-lt"/>
              <a:buAutoNum type="arabicPeriod"/>
              <a:defRPr/>
            </a:pPr>
            <a:r>
              <a:rPr lang="en-US" sz="2400" dirty="0">
                <a:solidFill>
                  <a:schemeClr val="tx1">
                    <a:lumMod val="95000"/>
                  </a:schemeClr>
                </a:solidFill>
                <a:latin typeface="+mn-lt"/>
              </a:rPr>
              <a:t>Pilot filters should be covered if the intended full-scale design includes a cover.  If not, it may be advantageous to have the ability to cover the pilot filter in order to observe differences in filter performance.</a:t>
            </a:r>
          </a:p>
        </p:txBody>
      </p:sp>
      <p:sp>
        <p:nvSpPr>
          <p:cNvPr id="7" name="TextBox 6">
            <a:extLst>
              <a:ext uri="{FF2B5EF4-FFF2-40B4-BE49-F238E27FC236}">
                <a16:creationId xmlns:a16="http://schemas.microsoft.com/office/drawing/2014/main" id="{9B320131-00A1-96B6-1AE7-505BE36C45C5}"/>
              </a:ext>
            </a:extLst>
          </p:cNvPr>
          <p:cNvSpPr txBox="1"/>
          <p:nvPr/>
        </p:nvSpPr>
        <p:spPr>
          <a:xfrm>
            <a:off x="259307" y="453105"/>
            <a:ext cx="7287905"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Covered Pilot Filters?</a:t>
            </a:r>
          </a:p>
        </p:txBody>
      </p:sp>
      <p:pic>
        <p:nvPicPr>
          <p:cNvPr id="71684" name="Picture 3" descr="P1010009.JPG">
            <a:extLst>
              <a:ext uri="{FF2B5EF4-FFF2-40B4-BE49-F238E27FC236}">
                <a16:creationId xmlns:a16="http://schemas.microsoft.com/office/drawing/2014/main" id="{31771D05-815C-94E8-3850-446087277B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2925" y="3167063"/>
            <a:ext cx="4468813" cy="33496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F608005-CF6C-641D-868F-540B12BA1268}"/>
              </a:ext>
            </a:extLst>
          </p:cNvPr>
          <p:cNvSpPr txBox="1"/>
          <p:nvPr/>
        </p:nvSpPr>
        <p:spPr>
          <a:xfrm>
            <a:off x="327025" y="3562350"/>
            <a:ext cx="3944938" cy="3046413"/>
          </a:xfrm>
          <a:prstGeom prst="rect">
            <a:avLst/>
          </a:prstGeom>
          <a:noFill/>
        </p:spPr>
        <p:txBody>
          <a:bodyPr>
            <a:spAutoFit/>
          </a:bodyPr>
          <a:lstStyle/>
          <a:p>
            <a:pPr marL="914400" lvl="1" indent="-457200" eaLnBrk="1" fontAlgn="auto" hangingPunct="1">
              <a:spcBef>
                <a:spcPts val="0"/>
              </a:spcBef>
              <a:spcAft>
                <a:spcPts val="0"/>
              </a:spcAft>
              <a:buFont typeface="+mj-lt"/>
              <a:buAutoNum type="arabicPeriod" startAt="2"/>
              <a:defRPr/>
            </a:pPr>
            <a:r>
              <a:rPr lang="en-US" sz="2400" dirty="0">
                <a:solidFill>
                  <a:schemeClr val="tx1">
                    <a:lumMod val="95000"/>
                  </a:schemeClr>
                </a:solidFill>
                <a:latin typeface="+mn-lt"/>
              </a:rPr>
              <a:t>Note that covered filters may not develop a discernable schmutzdecke, rather they may exhibit a layer of darker sand at the surface when maturing.</a:t>
            </a:r>
          </a:p>
        </p:txBody>
      </p:sp>
      <p:sp>
        <p:nvSpPr>
          <p:cNvPr id="8" name="TextBox 7">
            <a:extLst>
              <a:ext uri="{FF2B5EF4-FFF2-40B4-BE49-F238E27FC236}">
                <a16:creationId xmlns:a16="http://schemas.microsoft.com/office/drawing/2014/main" id="{C409D9E1-8A4A-2979-256D-2B3E00A2964C}"/>
              </a:ext>
            </a:extLst>
          </p:cNvPr>
          <p:cNvSpPr txBox="1"/>
          <p:nvPr/>
        </p:nvSpPr>
        <p:spPr>
          <a:xfrm>
            <a:off x="4325938" y="6604000"/>
            <a:ext cx="356235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Tillikum Retreat Center, OR – Covered “Blue Future” filters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8E6697-4150-5EC6-FF80-E1D1F7EC5282}"/>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Filter Sample Ports</a:t>
            </a:r>
          </a:p>
        </p:txBody>
      </p:sp>
      <p:sp>
        <p:nvSpPr>
          <p:cNvPr id="73731" name="TextBox 5">
            <a:extLst>
              <a:ext uri="{FF2B5EF4-FFF2-40B4-BE49-F238E27FC236}">
                <a16:creationId xmlns:a16="http://schemas.microsoft.com/office/drawing/2014/main" id="{7EEF5F99-4BB8-1DAD-C2B5-B0923FE2947F}"/>
              </a:ext>
            </a:extLst>
          </p:cNvPr>
          <p:cNvSpPr txBox="1">
            <a:spLocks noChangeArrowheads="1"/>
          </p:cNvSpPr>
          <p:nvPr/>
        </p:nvSpPr>
        <p:spPr bwMode="auto">
          <a:xfrm>
            <a:off x="273050" y="1509713"/>
            <a:ext cx="20193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Note the sample ports at various locations to evaluate removal mechanisms throughout the filter bed.</a:t>
            </a:r>
          </a:p>
        </p:txBody>
      </p:sp>
      <p:pic>
        <p:nvPicPr>
          <p:cNvPr id="73732" name="Picture 2">
            <a:extLst>
              <a:ext uri="{FF2B5EF4-FFF2-40B4-BE49-F238E27FC236}">
                <a16:creationId xmlns:a16="http://schemas.microsoft.com/office/drawing/2014/main" id="{B32CF23F-DFAA-BC27-EB62-85DC09010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2525" y="1568450"/>
            <a:ext cx="6400800" cy="5057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D09C95-B9F8-3E38-AD0C-6466C0F9285D}"/>
              </a:ext>
            </a:extLst>
          </p:cNvPr>
          <p:cNvSpPr txBox="1"/>
          <p:nvPr/>
        </p:nvSpPr>
        <p:spPr>
          <a:xfrm>
            <a:off x="554736" y="26289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Test Monitoring – Raw Water</a:t>
            </a:r>
          </a:p>
        </p:txBody>
      </p:sp>
      <p:sp>
        <p:nvSpPr>
          <p:cNvPr id="75779" name="TextBox 5">
            <a:extLst>
              <a:ext uri="{FF2B5EF4-FFF2-40B4-BE49-F238E27FC236}">
                <a16:creationId xmlns:a16="http://schemas.microsoft.com/office/drawing/2014/main" id="{0BC16792-C73D-AB2F-036E-98BC82910AD1}"/>
              </a:ext>
            </a:extLst>
          </p:cNvPr>
          <p:cNvSpPr txBox="1">
            <a:spLocks noChangeArrowheads="1"/>
          </p:cNvSpPr>
          <p:nvPr/>
        </p:nvSpPr>
        <p:spPr bwMode="auto">
          <a:xfrm>
            <a:off x="288925" y="1549400"/>
            <a:ext cx="6084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Raw Water</a:t>
            </a:r>
          </a:p>
        </p:txBody>
      </p:sp>
      <p:graphicFrame>
        <p:nvGraphicFramePr>
          <p:cNvPr id="8" name="Table 7">
            <a:extLst>
              <a:ext uri="{FF2B5EF4-FFF2-40B4-BE49-F238E27FC236}">
                <a16:creationId xmlns:a16="http://schemas.microsoft.com/office/drawing/2014/main" id="{78B56D58-3216-5ED6-C769-9658E6150FFE}"/>
              </a:ext>
            </a:extLst>
          </p:cNvPr>
          <p:cNvGraphicFramePr>
            <a:graphicFrameLocks noGrp="1"/>
          </p:cNvGraphicFramePr>
          <p:nvPr/>
        </p:nvGraphicFramePr>
        <p:xfrm>
          <a:off x="381000" y="2446338"/>
          <a:ext cx="8505825" cy="4144962"/>
        </p:xfrm>
        <a:graphic>
          <a:graphicData uri="http://schemas.openxmlformats.org/drawingml/2006/table">
            <a:tbl>
              <a:tblPr firstRow="1" bandRow="1">
                <a:tableStyleId>{FABFCF23-3B69-468F-B69F-88F6DE6A72F2}</a:tableStyleId>
              </a:tblPr>
              <a:tblGrid>
                <a:gridCol w="1733703">
                  <a:extLst>
                    <a:ext uri="{9D8B030D-6E8A-4147-A177-3AD203B41FA5}">
                      <a16:colId xmlns:a16="http://schemas.microsoft.com/office/drawing/2014/main" val="20000"/>
                    </a:ext>
                  </a:extLst>
                </a:gridCol>
                <a:gridCol w="2519209">
                  <a:extLst>
                    <a:ext uri="{9D8B030D-6E8A-4147-A177-3AD203B41FA5}">
                      <a16:colId xmlns:a16="http://schemas.microsoft.com/office/drawing/2014/main" val="20001"/>
                    </a:ext>
                  </a:extLst>
                </a:gridCol>
                <a:gridCol w="2126456">
                  <a:extLst>
                    <a:ext uri="{9D8B030D-6E8A-4147-A177-3AD203B41FA5}">
                      <a16:colId xmlns:a16="http://schemas.microsoft.com/office/drawing/2014/main" val="20002"/>
                    </a:ext>
                  </a:extLst>
                </a:gridCol>
                <a:gridCol w="2126456">
                  <a:extLst>
                    <a:ext uri="{9D8B030D-6E8A-4147-A177-3AD203B41FA5}">
                      <a16:colId xmlns:a16="http://schemas.microsoft.com/office/drawing/2014/main" val="20003"/>
                    </a:ext>
                  </a:extLst>
                </a:gridCol>
              </a:tblGrid>
              <a:tr h="487643">
                <a:tc>
                  <a:txBody>
                    <a:bodyPr/>
                    <a:lstStyle/>
                    <a:p>
                      <a:pPr marL="0" marR="0" algn="l">
                        <a:spcBef>
                          <a:spcPts val="0"/>
                        </a:spcBef>
                        <a:spcAft>
                          <a:spcPts val="0"/>
                        </a:spcAft>
                      </a:pPr>
                      <a:r>
                        <a:rPr lang="en-US" sz="1600" dirty="0"/>
                        <a:t>Sample location</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Parameter</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Sample frequency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 or field analysis needed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0"/>
                  </a:ext>
                </a:extLst>
              </a:tr>
              <a:tr h="243821">
                <a:tc rowSpan="10">
                  <a:txBody>
                    <a:bodyPr/>
                    <a:lstStyle/>
                    <a:p>
                      <a:pPr marL="0" marR="0" algn="l">
                        <a:spcBef>
                          <a:spcPts val="0"/>
                        </a:spcBef>
                        <a:spcAft>
                          <a:spcPts val="0"/>
                        </a:spcAft>
                      </a:pPr>
                      <a:r>
                        <a:rPr lang="en-US" sz="1600" dirty="0"/>
                        <a:t>Raw water</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Turbidity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Daily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1"/>
                  </a:ext>
                </a:extLst>
              </a:tr>
              <a:tr h="243821">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Temperature</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Daily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2"/>
                  </a:ext>
                </a:extLst>
              </a:tr>
              <a:tr h="243821">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Apparent color</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3"/>
                  </a:ext>
                </a:extLst>
              </a:tr>
              <a:tr h="243821">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pH</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4"/>
                  </a:ext>
                </a:extLst>
              </a:tr>
              <a:tr h="243821">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Alkalinity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5"/>
                  </a:ext>
                </a:extLst>
              </a:tr>
              <a:tr h="243821">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Coliform (total and E. coli)</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6"/>
                  </a:ext>
                </a:extLst>
              </a:tr>
              <a:tr h="243821">
                <a:tc vMerge="1">
                  <a:txBody>
                    <a:bodyPr/>
                    <a:lstStyle/>
                    <a:p>
                      <a:pPr marL="0" marR="0" algn="l">
                        <a:spcBef>
                          <a:spcPts val="0"/>
                        </a:spcBef>
                        <a:spcAft>
                          <a:spcPts val="0"/>
                        </a:spcAft>
                      </a:pPr>
                      <a:endParaRPr lang="en-US" sz="160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Dissolved oxygen</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7"/>
                  </a:ext>
                </a:extLst>
              </a:tr>
              <a:tr h="731464">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UV 254 absorbance, TOC and/or THM formation potential</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Monthly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 or laboratory analysis</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8"/>
                  </a:ext>
                </a:extLst>
              </a:tr>
              <a:tr h="243821">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Iron and Manganese</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Monthly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9"/>
                  </a:ext>
                </a:extLst>
              </a:tr>
              <a:tr h="975285">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Algae identification and enumeration (toxins if indicated)</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Quarterly or with algae blooms</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 or field identification.  Laboratory or field test strips for toxins.</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10"/>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296701-1D06-BF27-8BCA-8B0FD88D1127}"/>
              </a:ext>
            </a:extLst>
          </p:cNvPr>
          <p:cNvSpPr txBox="1"/>
          <p:nvPr/>
        </p:nvSpPr>
        <p:spPr>
          <a:xfrm>
            <a:off x="630936" y="22860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Test Monitoring – Filter Effluent</a:t>
            </a:r>
          </a:p>
        </p:txBody>
      </p:sp>
      <p:sp>
        <p:nvSpPr>
          <p:cNvPr id="77827" name="TextBox 5">
            <a:extLst>
              <a:ext uri="{FF2B5EF4-FFF2-40B4-BE49-F238E27FC236}">
                <a16:creationId xmlns:a16="http://schemas.microsoft.com/office/drawing/2014/main" id="{E24FADA4-0C1A-1479-FD14-BD052E7B753A}"/>
              </a:ext>
            </a:extLst>
          </p:cNvPr>
          <p:cNvSpPr txBox="1">
            <a:spLocks noChangeArrowheads="1"/>
          </p:cNvSpPr>
          <p:nvPr/>
        </p:nvSpPr>
        <p:spPr bwMode="auto">
          <a:xfrm>
            <a:off x="327025" y="1549400"/>
            <a:ext cx="6084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Filter Effluent </a:t>
            </a:r>
          </a:p>
        </p:txBody>
      </p:sp>
      <p:graphicFrame>
        <p:nvGraphicFramePr>
          <p:cNvPr id="8" name="Table 7">
            <a:extLst>
              <a:ext uri="{FF2B5EF4-FFF2-40B4-BE49-F238E27FC236}">
                <a16:creationId xmlns:a16="http://schemas.microsoft.com/office/drawing/2014/main" id="{1F70CC9F-1FDE-ABFA-7B5A-C6E44DD3D250}"/>
              </a:ext>
            </a:extLst>
          </p:cNvPr>
          <p:cNvGraphicFramePr>
            <a:graphicFrameLocks noGrp="1"/>
          </p:cNvGraphicFramePr>
          <p:nvPr/>
        </p:nvGraphicFramePr>
        <p:xfrm>
          <a:off x="419100" y="2522538"/>
          <a:ext cx="8391525" cy="3902075"/>
        </p:xfrm>
        <a:graphic>
          <a:graphicData uri="http://schemas.openxmlformats.org/drawingml/2006/table">
            <a:tbl>
              <a:tblPr firstRow="1" bandRow="1">
                <a:tableStyleId>{FABFCF23-3B69-468F-B69F-88F6DE6A72F2}</a:tableStyleId>
              </a:tblPr>
              <a:tblGrid>
                <a:gridCol w="2097881">
                  <a:extLst>
                    <a:ext uri="{9D8B030D-6E8A-4147-A177-3AD203B41FA5}">
                      <a16:colId xmlns:a16="http://schemas.microsoft.com/office/drawing/2014/main" val="20000"/>
                    </a:ext>
                  </a:extLst>
                </a:gridCol>
                <a:gridCol w="2097881">
                  <a:extLst>
                    <a:ext uri="{9D8B030D-6E8A-4147-A177-3AD203B41FA5}">
                      <a16:colId xmlns:a16="http://schemas.microsoft.com/office/drawing/2014/main" val="20001"/>
                    </a:ext>
                  </a:extLst>
                </a:gridCol>
                <a:gridCol w="2097881">
                  <a:extLst>
                    <a:ext uri="{9D8B030D-6E8A-4147-A177-3AD203B41FA5}">
                      <a16:colId xmlns:a16="http://schemas.microsoft.com/office/drawing/2014/main" val="20002"/>
                    </a:ext>
                  </a:extLst>
                </a:gridCol>
                <a:gridCol w="2097881">
                  <a:extLst>
                    <a:ext uri="{9D8B030D-6E8A-4147-A177-3AD203B41FA5}">
                      <a16:colId xmlns:a16="http://schemas.microsoft.com/office/drawing/2014/main" val="20003"/>
                    </a:ext>
                  </a:extLst>
                </a:gridCol>
              </a:tblGrid>
              <a:tr h="487759">
                <a:tc>
                  <a:txBody>
                    <a:bodyPr/>
                    <a:lstStyle/>
                    <a:p>
                      <a:pPr marL="0" marR="0" algn="l">
                        <a:spcBef>
                          <a:spcPts val="0"/>
                        </a:spcBef>
                        <a:spcAft>
                          <a:spcPts val="0"/>
                        </a:spcAft>
                      </a:pPr>
                      <a:r>
                        <a:rPr lang="en-US" sz="1600" dirty="0"/>
                        <a:t>Sample location</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Parameter</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Sample frequency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 or field analysis needed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0"/>
                  </a:ext>
                </a:extLst>
              </a:tr>
              <a:tr h="243880">
                <a:tc rowSpan="10">
                  <a:txBody>
                    <a:bodyPr/>
                    <a:lstStyle/>
                    <a:p>
                      <a:pPr marL="0" marR="0" algn="l">
                        <a:spcBef>
                          <a:spcPts val="0"/>
                        </a:spcBef>
                        <a:spcAft>
                          <a:spcPts val="0"/>
                        </a:spcAft>
                      </a:pPr>
                      <a:r>
                        <a:rPr lang="en-US" sz="1600" dirty="0"/>
                        <a:t>Filter effluent</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Turbidity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Daily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1"/>
                  </a:ext>
                </a:extLst>
              </a:tr>
              <a:tr h="243880">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Temperature</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Daily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2"/>
                  </a:ext>
                </a:extLst>
              </a:tr>
              <a:tr h="243880">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Apparent color</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3"/>
                  </a:ext>
                </a:extLst>
              </a:tr>
              <a:tr h="243880">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pH</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4"/>
                  </a:ext>
                </a:extLst>
              </a:tr>
              <a:tr h="243880">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Alkalinity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5"/>
                  </a:ext>
                </a:extLst>
              </a:tr>
              <a:tr h="487759">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Coliform (total and E. coli)</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6"/>
                  </a:ext>
                </a:extLst>
              </a:tr>
              <a:tr h="243880">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Dissolved oxygen</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Weekly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7"/>
                  </a:ext>
                </a:extLst>
              </a:tr>
              <a:tr h="731639">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UV 254 Absorbance, TOC and/or THM formation potential</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Monthly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Field or laboratory analysis</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8"/>
                  </a:ext>
                </a:extLst>
              </a:tr>
              <a:tr h="243880">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Iron and Manganese</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Monthly</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09"/>
                  </a:ext>
                </a:extLst>
              </a:tr>
              <a:tr h="487759">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Algal toxins</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If indicated by raw water testing</a:t>
                      </a:r>
                      <a:endParaRPr lang="en-US" sz="1600" dirty="0">
                        <a:latin typeface="Times"/>
                        <a:ea typeface="Calibri"/>
                        <a:cs typeface="Times New Roman"/>
                      </a:endParaRPr>
                    </a:p>
                  </a:txBody>
                  <a:tcPr marL="32429" marR="32429" marT="0" marB="0"/>
                </a:tc>
                <a:tc>
                  <a:txBody>
                    <a:bodyPr/>
                    <a:lstStyle/>
                    <a:p>
                      <a:pPr marL="0" marR="0" algn="l">
                        <a:spcBef>
                          <a:spcPts val="0"/>
                        </a:spcBef>
                        <a:spcAft>
                          <a:spcPts val="0"/>
                        </a:spcAft>
                      </a:pPr>
                      <a:r>
                        <a:rPr lang="en-US" sz="1600" dirty="0"/>
                        <a:t>Laboratory or field test strips for toxins.</a:t>
                      </a:r>
                      <a:endParaRPr lang="en-US" sz="1600" dirty="0">
                        <a:latin typeface="Times"/>
                        <a:ea typeface="Calibri"/>
                        <a:cs typeface="Times New Roman"/>
                      </a:endParaRPr>
                    </a:p>
                  </a:txBody>
                  <a:tcPr marL="32429" marR="32429" marT="0" marB="0"/>
                </a:tc>
                <a:extLst>
                  <a:ext uri="{0D108BD9-81ED-4DB2-BD59-A6C34878D82A}">
                    <a16:rowId xmlns:a16="http://schemas.microsoft.com/office/drawing/2014/main" val="10010"/>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56C23-0DBE-6602-CCF4-EB15BF660A88}"/>
              </a:ext>
            </a:extLst>
          </p:cNvPr>
          <p:cNvSpPr txBox="1"/>
          <p:nvPr/>
        </p:nvSpPr>
        <p:spPr>
          <a:xfrm>
            <a:off x="630936" y="30099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Test Monitoring - Other</a:t>
            </a:r>
          </a:p>
        </p:txBody>
      </p:sp>
      <p:sp>
        <p:nvSpPr>
          <p:cNvPr id="79875" name="TextBox 5">
            <a:extLst>
              <a:ext uri="{FF2B5EF4-FFF2-40B4-BE49-F238E27FC236}">
                <a16:creationId xmlns:a16="http://schemas.microsoft.com/office/drawing/2014/main" id="{75ECEE2A-6B75-25E9-C9EF-701C15C8BA79}"/>
              </a:ext>
            </a:extLst>
          </p:cNvPr>
          <p:cNvSpPr txBox="1">
            <a:spLocks noChangeArrowheads="1"/>
          </p:cNvSpPr>
          <p:nvPr/>
        </p:nvSpPr>
        <p:spPr bwMode="auto">
          <a:xfrm>
            <a:off x="346075" y="1606550"/>
            <a:ext cx="6084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Other</a:t>
            </a:r>
          </a:p>
        </p:txBody>
      </p:sp>
      <p:graphicFrame>
        <p:nvGraphicFramePr>
          <p:cNvPr id="8" name="Table 7">
            <a:extLst>
              <a:ext uri="{FF2B5EF4-FFF2-40B4-BE49-F238E27FC236}">
                <a16:creationId xmlns:a16="http://schemas.microsoft.com/office/drawing/2014/main" id="{48ADFC64-1628-5FB7-85FA-C767FCF14CD9}"/>
              </a:ext>
            </a:extLst>
          </p:cNvPr>
          <p:cNvGraphicFramePr>
            <a:graphicFrameLocks noGrp="1"/>
          </p:cNvGraphicFramePr>
          <p:nvPr/>
        </p:nvGraphicFramePr>
        <p:xfrm>
          <a:off x="476250" y="2503488"/>
          <a:ext cx="8305800" cy="2438400"/>
        </p:xfrm>
        <a:graphic>
          <a:graphicData uri="http://schemas.openxmlformats.org/drawingml/2006/table">
            <a:tbl>
              <a:tblPr firstRow="1" bandRow="1">
                <a:tableStyleId>{FABFCF23-3B69-468F-B69F-88F6DE6A72F2}</a:tableStyleId>
              </a:tblPr>
              <a:tblGrid>
                <a:gridCol w="2076450">
                  <a:extLst>
                    <a:ext uri="{9D8B030D-6E8A-4147-A177-3AD203B41FA5}">
                      <a16:colId xmlns:a16="http://schemas.microsoft.com/office/drawing/2014/main" val="20000"/>
                    </a:ext>
                  </a:extLst>
                </a:gridCol>
                <a:gridCol w="2076450">
                  <a:extLst>
                    <a:ext uri="{9D8B030D-6E8A-4147-A177-3AD203B41FA5}">
                      <a16:colId xmlns:a16="http://schemas.microsoft.com/office/drawing/2014/main" val="20001"/>
                    </a:ext>
                  </a:extLst>
                </a:gridCol>
                <a:gridCol w="2076450">
                  <a:extLst>
                    <a:ext uri="{9D8B030D-6E8A-4147-A177-3AD203B41FA5}">
                      <a16:colId xmlns:a16="http://schemas.microsoft.com/office/drawing/2014/main" val="20002"/>
                    </a:ext>
                  </a:extLst>
                </a:gridCol>
                <a:gridCol w="2076450">
                  <a:extLst>
                    <a:ext uri="{9D8B030D-6E8A-4147-A177-3AD203B41FA5}">
                      <a16:colId xmlns:a16="http://schemas.microsoft.com/office/drawing/2014/main" val="20003"/>
                    </a:ext>
                  </a:extLst>
                </a:gridCol>
              </a:tblGrid>
              <a:tr h="172936">
                <a:tc>
                  <a:txBody>
                    <a:bodyPr/>
                    <a:lstStyle/>
                    <a:p>
                      <a:pPr marL="0" marR="0" algn="l">
                        <a:spcBef>
                          <a:spcPts val="0"/>
                        </a:spcBef>
                        <a:spcAft>
                          <a:spcPts val="0"/>
                        </a:spcAft>
                      </a:pPr>
                      <a:r>
                        <a:rPr lang="en-US" sz="1600" dirty="0"/>
                        <a:t>Sample location</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Parameter</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Sample frequency</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Laboratory or field analysis needed</a:t>
                      </a:r>
                      <a:endParaRPr lang="en-US" sz="1600" dirty="0">
                        <a:latin typeface="Times"/>
                        <a:ea typeface="Calibri"/>
                        <a:cs typeface="Times New Roman"/>
                      </a:endParaRPr>
                    </a:p>
                  </a:txBody>
                  <a:tcPr marL="32426" marR="32426" marT="0" marB="0"/>
                </a:tc>
                <a:extLst>
                  <a:ext uri="{0D108BD9-81ED-4DB2-BD59-A6C34878D82A}">
                    <a16:rowId xmlns:a16="http://schemas.microsoft.com/office/drawing/2014/main" val="10000"/>
                  </a:ext>
                </a:extLst>
              </a:tr>
              <a:tr h="86468">
                <a:tc rowSpan="5">
                  <a:txBody>
                    <a:bodyPr/>
                    <a:lstStyle/>
                    <a:p>
                      <a:pPr marL="0" marR="0" algn="l">
                        <a:spcBef>
                          <a:spcPts val="0"/>
                        </a:spcBef>
                        <a:spcAft>
                          <a:spcPts val="0"/>
                        </a:spcAft>
                      </a:pPr>
                      <a:r>
                        <a:rPr lang="en-US" sz="1600" dirty="0"/>
                        <a:t>Other</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Filter head loss</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Daily</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6" marR="32426" marT="0" marB="0"/>
                </a:tc>
                <a:extLst>
                  <a:ext uri="{0D108BD9-81ED-4DB2-BD59-A6C34878D82A}">
                    <a16:rowId xmlns:a16="http://schemas.microsoft.com/office/drawing/2014/main" val="10001"/>
                  </a:ext>
                </a:extLst>
              </a:tr>
              <a:tr h="172936">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Flow rate</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Daily and with changes</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6" marR="32426" marT="0" marB="0"/>
                </a:tc>
                <a:extLst>
                  <a:ext uri="{0D108BD9-81ED-4DB2-BD59-A6C34878D82A}">
                    <a16:rowId xmlns:a16="http://schemas.microsoft.com/office/drawing/2014/main" val="10002"/>
                  </a:ext>
                </a:extLst>
              </a:tr>
              <a:tr h="172936">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Filter run length</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Record cumulative days</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6" marR="32426" marT="0" marB="0"/>
                </a:tc>
                <a:extLst>
                  <a:ext uri="{0D108BD9-81ED-4DB2-BD59-A6C34878D82A}">
                    <a16:rowId xmlns:a16="http://schemas.microsoft.com/office/drawing/2014/main" val="10003"/>
                  </a:ext>
                </a:extLst>
              </a:tr>
              <a:tr h="259404">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Cleaning frequency</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Record events and unusual circumstances</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6" marR="32426" marT="0" marB="0"/>
                </a:tc>
                <a:extLst>
                  <a:ext uri="{0D108BD9-81ED-4DB2-BD59-A6C34878D82A}">
                    <a16:rowId xmlns:a16="http://schemas.microsoft.com/office/drawing/2014/main" val="10004"/>
                  </a:ext>
                </a:extLst>
              </a:tr>
              <a:tr h="259404">
                <a:tc vMerge="1">
                  <a:txBody>
                    <a:bodyPr/>
                    <a:lstStyle/>
                    <a:p>
                      <a:pPr marL="0" marR="0" algn="l">
                        <a:spcBef>
                          <a:spcPts val="0"/>
                        </a:spcBef>
                        <a:spcAft>
                          <a:spcPts val="0"/>
                        </a:spcAft>
                      </a:pP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Depth of Sand</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Initial amount and amount remaining after each cleaning</a:t>
                      </a:r>
                      <a:endParaRPr lang="en-US" sz="1600" dirty="0">
                        <a:latin typeface="Times"/>
                        <a:ea typeface="Calibri"/>
                        <a:cs typeface="Times New Roman"/>
                      </a:endParaRPr>
                    </a:p>
                  </a:txBody>
                  <a:tcPr marL="32426" marR="32426" marT="0" marB="0"/>
                </a:tc>
                <a:tc>
                  <a:txBody>
                    <a:bodyPr/>
                    <a:lstStyle/>
                    <a:p>
                      <a:pPr marL="0" marR="0" algn="l">
                        <a:spcBef>
                          <a:spcPts val="0"/>
                        </a:spcBef>
                        <a:spcAft>
                          <a:spcPts val="0"/>
                        </a:spcAft>
                      </a:pPr>
                      <a:r>
                        <a:rPr lang="en-US" sz="1600" dirty="0"/>
                        <a:t>Field</a:t>
                      </a:r>
                      <a:endParaRPr lang="en-US" sz="1600" dirty="0">
                        <a:latin typeface="Times"/>
                        <a:ea typeface="Calibri"/>
                        <a:cs typeface="Times New Roman"/>
                      </a:endParaRPr>
                    </a:p>
                  </a:txBody>
                  <a:tcPr marL="32426" marR="32426"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1632AE-C148-2432-32A7-A955B6FECFA5}"/>
              </a:ext>
            </a:extLst>
          </p:cNvPr>
          <p:cNvSpPr txBox="1"/>
          <p:nvPr/>
        </p:nvSpPr>
        <p:spPr>
          <a:xfrm>
            <a:off x="630936" y="2438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Test conclusions</a:t>
            </a:r>
          </a:p>
        </p:txBody>
      </p:sp>
      <p:sp>
        <p:nvSpPr>
          <p:cNvPr id="81923" name="TextBox 5">
            <a:extLst>
              <a:ext uri="{FF2B5EF4-FFF2-40B4-BE49-F238E27FC236}">
                <a16:creationId xmlns:a16="http://schemas.microsoft.com/office/drawing/2014/main" id="{24DBE386-87D3-1BD6-5CC7-C290E3D10CB7}"/>
              </a:ext>
            </a:extLst>
          </p:cNvPr>
          <p:cNvSpPr txBox="1">
            <a:spLocks noChangeArrowheads="1"/>
          </p:cNvSpPr>
          <p:nvPr/>
        </p:nvSpPr>
        <p:spPr bwMode="auto">
          <a:xfrm>
            <a:off x="365125" y="1054100"/>
            <a:ext cx="8340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Key pilot test conclusions that can influence design include…</a:t>
            </a:r>
          </a:p>
        </p:txBody>
      </p:sp>
      <p:sp>
        <p:nvSpPr>
          <p:cNvPr id="81924" name="TextBox 6">
            <a:extLst>
              <a:ext uri="{FF2B5EF4-FFF2-40B4-BE49-F238E27FC236}">
                <a16:creationId xmlns:a16="http://schemas.microsoft.com/office/drawing/2014/main" id="{D52BE2DC-A952-340C-CB4A-701B052FA695}"/>
              </a:ext>
            </a:extLst>
          </p:cNvPr>
          <p:cNvSpPr txBox="1">
            <a:spLocks noChangeArrowheads="1"/>
          </p:cNvSpPr>
          <p:nvPr/>
        </p:nvSpPr>
        <p:spPr bwMode="auto">
          <a:xfrm>
            <a:off x="252413" y="1504950"/>
            <a:ext cx="8624887"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Consolas" panose="020B0609020204030204" pitchFamily="49" charset="0"/>
              <a:buAutoNum type="arabicPeriod"/>
            </a:pPr>
            <a:r>
              <a:rPr lang="en-US" altLang="en-US" sz="2400" u="sng"/>
              <a:t>Flow</a:t>
            </a:r>
          </a:p>
          <a:p>
            <a:pPr lvl="1" eaLnBrk="1" hangingPunct="1">
              <a:buFont typeface="Arial" panose="020B0604020202020204" pitchFamily="34" charset="0"/>
              <a:buChar char="•"/>
            </a:pPr>
            <a:r>
              <a:rPr lang="en-US" altLang="en-US" sz="2400"/>
              <a:t>Will it meet system demands? </a:t>
            </a:r>
          </a:p>
          <a:p>
            <a:pPr lvl="1" eaLnBrk="1" hangingPunct="1">
              <a:buFont typeface="Arial" panose="020B0604020202020204" pitchFamily="34" charset="0"/>
              <a:buChar char="•"/>
            </a:pPr>
            <a:r>
              <a:rPr lang="en-US" altLang="en-US" sz="2400"/>
              <a:t>What sand characteristics are most appropriate?</a:t>
            </a:r>
          </a:p>
          <a:p>
            <a:pPr lvl="1" eaLnBrk="1" hangingPunct="1">
              <a:buFont typeface="Arial" panose="020B0604020202020204" pitchFamily="34" charset="0"/>
              <a:buChar char="•"/>
            </a:pPr>
            <a:r>
              <a:rPr lang="en-US" altLang="en-US" sz="2400"/>
              <a:t>How much filter area do I need?</a:t>
            </a:r>
          </a:p>
          <a:p>
            <a:pPr lvl="1" eaLnBrk="1" hangingPunct="1">
              <a:buFont typeface="Arial" panose="020B0604020202020204" pitchFamily="34" charset="0"/>
              <a:buChar char="•"/>
            </a:pPr>
            <a:r>
              <a:rPr lang="en-US" altLang="en-US" sz="2400"/>
              <a:t>Do I need to account for slower flows due to cold temps or should they be covered?</a:t>
            </a:r>
          </a:p>
          <a:p>
            <a:pPr eaLnBrk="1" hangingPunct="1">
              <a:buFont typeface="Consolas" panose="020B0609020204030204" pitchFamily="49" charset="0"/>
              <a:buAutoNum type="arabicPeriod"/>
            </a:pPr>
            <a:r>
              <a:rPr lang="en-US" altLang="en-US" sz="2400"/>
              <a:t> </a:t>
            </a:r>
            <a:r>
              <a:rPr lang="en-US" altLang="en-US" sz="2400" u="sng"/>
              <a:t>Cleaning</a:t>
            </a:r>
            <a:r>
              <a:rPr lang="en-US" altLang="en-US" sz="2400"/>
              <a:t>.  </a:t>
            </a:r>
          </a:p>
          <a:p>
            <a:pPr lvl="1" eaLnBrk="1" hangingPunct="1">
              <a:buFont typeface="Arial" panose="020B0604020202020204" pitchFamily="34" charset="0"/>
              <a:buChar char="•"/>
            </a:pPr>
            <a:r>
              <a:rPr lang="en-US" altLang="en-US" sz="2400"/>
              <a:t>What frequency?</a:t>
            </a:r>
          </a:p>
          <a:p>
            <a:pPr lvl="1" eaLnBrk="1" hangingPunct="1">
              <a:buFont typeface="Arial" panose="020B0604020202020204" pitchFamily="34" charset="0"/>
              <a:buChar char="•"/>
            </a:pPr>
            <a:r>
              <a:rPr lang="en-US" altLang="en-US" sz="2400"/>
              <a:t>How much ripening time?  Cold water effects?</a:t>
            </a:r>
          </a:p>
          <a:p>
            <a:pPr lvl="1" eaLnBrk="1" hangingPunct="1">
              <a:buFont typeface="Arial" panose="020B0604020202020204" pitchFamily="34" charset="0"/>
              <a:buChar char="•"/>
            </a:pPr>
            <a:r>
              <a:rPr lang="en-US" altLang="en-US" sz="2400"/>
              <a:t>How long can I go without a filter?</a:t>
            </a:r>
          </a:p>
          <a:p>
            <a:pPr lvl="1" eaLnBrk="1" hangingPunct="1">
              <a:buFont typeface="Arial" panose="020B0604020202020204" pitchFamily="34" charset="0"/>
              <a:buChar char="•"/>
            </a:pPr>
            <a:r>
              <a:rPr lang="en-US" altLang="en-US" sz="2400"/>
              <a:t>Will I need multiple smaller filters, rather than fewer large filters due to cleaning and ripening requirements?</a:t>
            </a:r>
          </a:p>
          <a:p>
            <a:pPr lvl="1" eaLnBrk="1" hangingPunct="1">
              <a:buFont typeface="Arial" panose="020B0604020202020204" pitchFamily="34" charset="0"/>
              <a:buChar char="•"/>
            </a:pPr>
            <a:r>
              <a:rPr lang="en-US" altLang="en-US" sz="2400"/>
              <a:t>How long will the filter last &amp; how deep will the bed need to be to make it last given the cleaning required?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5">
            <a:extLst>
              <a:ext uri="{FF2B5EF4-FFF2-40B4-BE49-F238E27FC236}">
                <a16:creationId xmlns:a16="http://schemas.microsoft.com/office/drawing/2014/main" id="{0E0FA093-1B51-B4C9-F686-250B0C7AD6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1913" y="1346200"/>
            <a:ext cx="3633787" cy="4724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BFC929D-C3C8-33E6-EBAF-1AB530CE8A76}"/>
              </a:ext>
            </a:extLst>
          </p:cNvPr>
          <p:cNvSpPr txBox="1"/>
          <p:nvPr/>
        </p:nvSpPr>
        <p:spPr>
          <a:xfrm>
            <a:off x="315310" y="243840"/>
            <a:ext cx="856067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Pilot Test plan and Report</a:t>
            </a:r>
          </a:p>
        </p:txBody>
      </p:sp>
      <p:sp>
        <p:nvSpPr>
          <p:cNvPr id="83972" name="TextBox 5">
            <a:extLst>
              <a:ext uri="{FF2B5EF4-FFF2-40B4-BE49-F238E27FC236}">
                <a16:creationId xmlns:a16="http://schemas.microsoft.com/office/drawing/2014/main" id="{2F46C3F3-72E1-7A27-1CEF-485F962BD4D0}"/>
              </a:ext>
            </a:extLst>
          </p:cNvPr>
          <p:cNvSpPr txBox="1">
            <a:spLocks noChangeArrowheads="1"/>
          </p:cNvSpPr>
          <p:nvPr/>
        </p:nvSpPr>
        <p:spPr bwMode="auto">
          <a:xfrm>
            <a:off x="333375" y="1195388"/>
            <a:ext cx="44751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Document the pilot test plan and results for future reference</a:t>
            </a:r>
          </a:p>
        </p:txBody>
      </p:sp>
      <p:pic>
        <p:nvPicPr>
          <p:cNvPr id="83973" name="Picture 3">
            <a:extLst>
              <a:ext uri="{FF2B5EF4-FFF2-40B4-BE49-F238E27FC236}">
                <a16:creationId xmlns:a16="http://schemas.microsoft.com/office/drawing/2014/main" id="{F8412C10-F8B5-4D1B-E68D-6ABC4491F8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913" y="2351088"/>
            <a:ext cx="5051425" cy="18018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3974" name="Picture 6">
            <a:extLst>
              <a:ext uri="{FF2B5EF4-FFF2-40B4-BE49-F238E27FC236}">
                <a16:creationId xmlns:a16="http://schemas.microsoft.com/office/drawing/2014/main" id="{325C5196-C493-7E5D-63EA-A16D555DB5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200" y="4824413"/>
            <a:ext cx="5132388" cy="15525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a:extLst>
              <a:ext uri="{FF2B5EF4-FFF2-40B4-BE49-F238E27FC236}">
                <a16:creationId xmlns:a16="http://schemas.microsoft.com/office/drawing/2014/main" id="{FB66C6FF-34A5-DA45-C3B4-5075619305D0}"/>
              </a:ext>
            </a:extLst>
          </p:cNvPr>
          <p:cNvSpPr>
            <a:spLocks noChangeArrowheads="1"/>
          </p:cNvSpPr>
          <p:nvPr/>
        </p:nvSpPr>
        <p:spPr bwMode="auto">
          <a:xfrm>
            <a:off x="876300" y="2070100"/>
            <a:ext cx="73152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4.3.4.1  Quality of raw water</a:t>
            </a:r>
          </a:p>
          <a:p>
            <a:pPr algn="ctr" eaLnBrk="1" hangingPunct="1"/>
            <a:r>
              <a:rPr lang="en-US" altLang="en-US" sz="2400"/>
              <a:t> </a:t>
            </a:r>
          </a:p>
          <a:p>
            <a:pPr eaLnBrk="1" hangingPunct="1"/>
            <a:r>
              <a:rPr lang="en-US" altLang="en-US" sz="2400"/>
              <a:t>Slow rate gravity filtration shall be limited to waters having maximum turbidities of 10 units and maximum color of 15 units; such turbidity must not be attributable to colloidal clay.  Microscopic examination of the raw water must be made to determine the nature and extent of algae growths and their potential adverse impact on filter operations.</a:t>
            </a:r>
          </a:p>
          <a:p>
            <a:pPr algn="ctr" eaLnBrk="1" hangingPunct="1"/>
            <a:r>
              <a:rPr lang="en-US" altLang="en-US" sz="2400"/>
              <a:t> </a:t>
            </a:r>
          </a:p>
        </p:txBody>
      </p:sp>
      <p:grpSp>
        <p:nvGrpSpPr>
          <p:cNvPr id="86019" name="Group 5">
            <a:extLst>
              <a:ext uri="{FF2B5EF4-FFF2-40B4-BE49-F238E27FC236}">
                <a16:creationId xmlns:a16="http://schemas.microsoft.com/office/drawing/2014/main" id="{C83E4ADF-3FCC-2967-F342-CCF8518B485A}"/>
              </a:ext>
            </a:extLst>
          </p:cNvPr>
          <p:cNvGrpSpPr>
            <a:grpSpLocks/>
          </p:cNvGrpSpPr>
          <p:nvPr/>
        </p:nvGrpSpPr>
        <p:grpSpPr bwMode="auto">
          <a:xfrm>
            <a:off x="263525" y="381000"/>
            <a:ext cx="8578850" cy="1828800"/>
            <a:chOff x="320692" y="228600"/>
            <a:chExt cx="8578379" cy="1828800"/>
          </a:xfrm>
        </p:grpSpPr>
        <p:sp>
          <p:nvSpPr>
            <p:cNvPr id="7" name="TextBox 6">
              <a:extLst>
                <a:ext uri="{FF2B5EF4-FFF2-40B4-BE49-F238E27FC236}">
                  <a16:creationId xmlns:a16="http://schemas.microsoft.com/office/drawing/2014/main" id="{6B98CA3A-E818-C7CC-773C-B538930C4187}"/>
                </a:ext>
              </a:extLst>
            </p:cNvPr>
            <p:cNvSpPr txBox="1"/>
            <p:nvPr/>
          </p:nvSpPr>
          <p:spPr>
            <a:xfrm>
              <a:off x="320692" y="43815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Raw Water Quality</a:t>
              </a:r>
            </a:p>
          </p:txBody>
        </p:sp>
        <p:pic>
          <p:nvPicPr>
            <p:cNvPr id="86021" name="Picture 3">
              <a:extLst>
                <a:ext uri="{FF2B5EF4-FFF2-40B4-BE49-F238E27FC236}">
                  <a16:creationId xmlns:a16="http://schemas.microsoft.com/office/drawing/2014/main" id="{AB8DC97C-3AAA-C168-8B32-C1074A0E0E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8D8285-DF8B-02D5-D55F-7E5E8000E355}"/>
              </a:ext>
            </a:extLst>
          </p:cNvPr>
          <p:cNvSpPr txBox="1"/>
          <p:nvPr/>
        </p:nvSpPr>
        <p:spPr>
          <a:xfrm>
            <a:off x="347906" y="163773"/>
            <a:ext cx="8578379" cy="707886"/>
          </a:xfrm>
          <a:prstGeom prst="rect">
            <a:avLst/>
          </a:prstGeom>
          <a:noFill/>
        </p:spPr>
        <p:txBody>
          <a:bodyPr>
            <a:spAutoFit/>
          </a:bodyPr>
          <a:lstStyle/>
          <a:p>
            <a:pPr marR="9144" algn="ctr"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Raw Water Quality</a:t>
            </a:r>
          </a:p>
        </p:txBody>
      </p:sp>
      <p:graphicFrame>
        <p:nvGraphicFramePr>
          <p:cNvPr id="6" name="Table 5">
            <a:extLst>
              <a:ext uri="{FF2B5EF4-FFF2-40B4-BE49-F238E27FC236}">
                <a16:creationId xmlns:a16="http://schemas.microsoft.com/office/drawing/2014/main" id="{9F8C0BBC-4C77-5726-CE6E-1D6224DCFCE3}"/>
              </a:ext>
            </a:extLst>
          </p:cNvPr>
          <p:cNvGraphicFramePr>
            <a:graphicFrameLocks noGrp="1"/>
          </p:cNvGraphicFramePr>
          <p:nvPr/>
        </p:nvGraphicFramePr>
        <p:xfrm>
          <a:off x="590550" y="1181100"/>
          <a:ext cx="8056563" cy="4776788"/>
        </p:xfrm>
        <a:graphic>
          <a:graphicData uri="http://schemas.openxmlformats.org/drawingml/2006/table">
            <a:tbl>
              <a:tblPr firstRow="1" bandRow="1">
                <a:tableStyleId>{00A15C55-8517-42AA-B614-E9B94910E393}</a:tableStyleId>
              </a:tblPr>
              <a:tblGrid>
                <a:gridCol w="4028282">
                  <a:extLst>
                    <a:ext uri="{9D8B030D-6E8A-4147-A177-3AD203B41FA5}">
                      <a16:colId xmlns:a16="http://schemas.microsoft.com/office/drawing/2014/main" val="20000"/>
                    </a:ext>
                  </a:extLst>
                </a:gridCol>
                <a:gridCol w="4028282">
                  <a:extLst>
                    <a:ext uri="{9D8B030D-6E8A-4147-A177-3AD203B41FA5}">
                      <a16:colId xmlns:a16="http://schemas.microsoft.com/office/drawing/2014/main" val="20001"/>
                    </a:ext>
                  </a:extLst>
                </a:gridCol>
              </a:tblGrid>
              <a:tr h="869731">
                <a:tc gridSpan="2">
                  <a:txBody>
                    <a:bodyPr/>
                    <a:lstStyle/>
                    <a:p>
                      <a:pPr marL="0" marR="0" algn="ctr">
                        <a:spcBef>
                          <a:spcPts val="0"/>
                        </a:spcBef>
                        <a:spcAft>
                          <a:spcPts val="0"/>
                        </a:spcAft>
                      </a:pPr>
                      <a:r>
                        <a:rPr lang="en-US" sz="2000" dirty="0"/>
                        <a:t>Recommended Limits for Raw</a:t>
                      </a:r>
                      <a:r>
                        <a:rPr lang="en-US" sz="2000" baseline="0" dirty="0"/>
                        <a:t> Water </a:t>
                      </a:r>
                    </a:p>
                    <a:p>
                      <a:pPr marL="0" marR="0" algn="ctr">
                        <a:spcBef>
                          <a:spcPts val="0"/>
                        </a:spcBef>
                        <a:spcAft>
                          <a:spcPts val="0"/>
                        </a:spcAft>
                      </a:pPr>
                      <a:r>
                        <a:rPr lang="en-US" sz="2000" baseline="0" dirty="0"/>
                        <a:t>(Source Water Characteristics)</a:t>
                      </a:r>
                      <a:endParaRPr lang="en-US" sz="2000" baseline="30000" dirty="0">
                        <a:solidFill>
                          <a:schemeClr val="bg1"/>
                        </a:solidFill>
                        <a:latin typeface="+mn-lt"/>
                        <a:ea typeface="Times New Roman"/>
                        <a:cs typeface="Times New Roman"/>
                      </a:endParaRPr>
                    </a:p>
                  </a:txBody>
                  <a:tcPr marL="89210" marR="89210" marT="91449" marB="91449"/>
                </a:tc>
                <a:tc hMerge="1">
                  <a:txBody>
                    <a:bodyPr/>
                    <a:lstStyle/>
                    <a:p>
                      <a:endParaRPr lang="en-US"/>
                    </a:p>
                  </a:txBody>
                  <a:tcPr/>
                </a:tc>
                <a:extLst>
                  <a:ext uri="{0D108BD9-81ED-4DB2-BD59-A6C34878D82A}">
                    <a16:rowId xmlns:a16="http://schemas.microsoft.com/office/drawing/2014/main" val="10000"/>
                  </a:ext>
                </a:extLst>
              </a:tr>
              <a:tr h="731591">
                <a:tc>
                  <a:txBody>
                    <a:bodyPr/>
                    <a:lstStyle/>
                    <a:p>
                      <a:pPr marL="457200" indent="-457200">
                        <a:buFont typeface="+mj-lt"/>
                        <a:buNone/>
                      </a:pPr>
                      <a:r>
                        <a:rPr lang="en-US" sz="1800" dirty="0"/>
                        <a:t>Turbidity</a:t>
                      </a:r>
                    </a:p>
                  </a:txBody>
                  <a:tcPr marL="89210" marR="89210" marT="91449" marB="91449"/>
                </a:tc>
                <a:tc>
                  <a:txBody>
                    <a:bodyPr/>
                    <a:lstStyle/>
                    <a:p>
                      <a:pPr marL="457200" indent="-457200">
                        <a:buFont typeface="+mj-lt"/>
                        <a:buNone/>
                      </a:pPr>
                      <a:r>
                        <a:rPr lang="en-US" sz="1800" dirty="0"/>
                        <a:t>&lt; </a:t>
                      </a:r>
                      <a:r>
                        <a:rPr lang="en-US" sz="1800" baseline="0" dirty="0"/>
                        <a:t>10 NTU </a:t>
                      </a:r>
                    </a:p>
                    <a:p>
                      <a:pPr marL="457200" indent="-457200">
                        <a:buFont typeface="+mj-lt"/>
                        <a:buNone/>
                      </a:pPr>
                      <a:r>
                        <a:rPr lang="en-US" sz="1800" baseline="0" dirty="0"/>
                        <a:t>(colloidal clays are not desirable)</a:t>
                      </a:r>
                      <a:endParaRPr lang="en-US" sz="1800" dirty="0"/>
                    </a:p>
                  </a:txBody>
                  <a:tcPr marL="89210" marR="89210" marT="91449" marB="91449"/>
                </a:tc>
                <a:extLst>
                  <a:ext uri="{0D108BD9-81ED-4DB2-BD59-A6C34878D82A}">
                    <a16:rowId xmlns:a16="http://schemas.microsoft.com/office/drawing/2014/main" val="10001"/>
                  </a:ext>
                </a:extLst>
              </a:tr>
              <a:tr h="457244">
                <a:tc>
                  <a:txBody>
                    <a:bodyPr/>
                    <a:lstStyle/>
                    <a:p>
                      <a:pPr marL="457200" indent="-457200">
                        <a:buFont typeface="+mj-lt"/>
                        <a:buNone/>
                      </a:pPr>
                      <a:r>
                        <a:rPr lang="en-US" sz="1800" dirty="0"/>
                        <a:t>True Color</a:t>
                      </a:r>
                    </a:p>
                  </a:txBody>
                  <a:tcPr marL="89210" marR="89210" marT="91449" marB="91449"/>
                </a:tc>
                <a:tc>
                  <a:txBody>
                    <a:bodyPr/>
                    <a:lstStyle/>
                    <a:p>
                      <a:pPr marL="457200" indent="-457200">
                        <a:buFont typeface="+mj-lt"/>
                        <a:buNone/>
                      </a:pPr>
                      <a:r>
                        <a:rPr lang="en-US" sz="1800" dirty="0"/>
                        <a:t>&lt; 5</a:t>
                      </a:r>
                      <a:r>
                        <a:rPr lang="en-US" sz="1800" baseline="0" dirty="0"/>
                        <a:t> platinum color units</a:t>
                      </a:r>
                      <a:endParaRPr lang="en-US" sz="1800" dirty="0"/>
                    </a:p>
                  </a:txBody>
                  <a:tcPr marL="89210" marR="89210" marT="91449" marB="91449"/>
                </a:tc>
                <a:extLst>
                  <a:ext uri="{0D108BD9-81ED-4DB2-BD59-A6C34878D82A}">
                    <a16:rowId xmlns:a16="http://schemas.microsoft.com/office/drawing/2014/main" val="10002"/>
                  </a:ext>
                </a:extLst>
              </a:tr>
              <a:tr h="457244">
                <a:tc>
                  <a:txBody>
                    <a:bodyPr/>
                    <a:lstStyle/>
                    <a:p>
                      <a:pPr marL="457200" indent="-457200">
                        <a:buFont typeface="+mj-lt"/>
                        <a:buNone/>
                      </a:pPr>
                      <a:r>
                        <a:rPr lang="en-US" sz="1800" dirty="0"/>
                        <a:t>Coliform</a:t>
                      </a:r>
                      <a:r>
                        <a:rPr lang="en-US" sz="1800" baseline="0" dirty="0"/>
                        <a:t> Bacteria</a:t>
                      </a:r>
                      <a:endParaRPr lang="en-US" sz="1800" dirty="0"/>
                    </a:p>
                  </a:txBody>
                  <a:tcPr marL="89210" marR="89210" marT="91449" marB="91449"/>
                </a:tc>
                <a:tc>
                  <a:txBody>
                    <a:bodyPr/>
                    <a:lstStyle/>
                    <a:p>
                      <a:pPr marL="457200" indent="-457200">
                        <a:buFont typeface="+mj-lt"/>
                        <a:buNone/>
                      </a:pPr>
                      <a:r>
                        <a:rPr lang="en-US" sz="1800" dirty="0"/>
                        <a:t>&lt; 800 /100 ml (CFU or MPN)</a:t>
                      </a:r>
                    </a:p>
                  </a:txBody>
                  <a:tcPr marL="89210" marR="89210" marT="91449" marB="91449"/>
                </a:tc>
                <a:extLst>
                  <a:ext uri="{0D108BD9-81ED-4DB2-BD59-A6C34878D82A}">
                    <a16:rowId xmlns:a16="http://schemas.microsoft.com/office/drawing/2014/main" val="10003"/>
                  </a:ext>
                </a:extLst>
              </a:tr>
              <a:tr h="457244">
                <a:tc>
                  <a:txBody>
                    <a:bodyPr/>
                    <a:lstStyle/>
                    <a:p>
                      <a:pPr marL="457200" indent="-457200">
                        <a:buFont typeface="+mj-lt"/>
                        <a:buNone/>
                      </a:pPr>
                      <a:r>
                        <a:rPr lang="en-US" sz="1800" dirty="0"/>
                        <a:t>Dissolved Oxygen (DO)</a:t>
                      </a:r>
                    </a:p>
                  </a:txBody>
                  <a:tcPr marL="89210" marR="89210" marT="91449" marB="91449"/>
                </a:tc>
                <a:tc>
                  <a:txBody>
                    <a:bodyPr/>
                    <a:lstStyle/>
                    <a:p>
                      <a:pPr marL="457200" indent="-457200">
                        <a:buFont typeface="+mj-lt"/>
                        <a:buNone/>
                      </a:pPr>
                      <a:r>
                        <a:rPr lang="en-US" sz="1800" dirty="0"/>
                        <a:t>&gt;</a:t>
                      </a:r>
                      <a:r>
                        <a:rPr lang="en-US" sz="1800" baseline="0" dirty="0"/>
                        <a:t> 6 mg/l (filtered water DO </a:t>
                      </a:r>
                      <a:r>
                        <a:rPr lang="en-US" sz="1800" u="sng" baseline="0" dirty="0"/>
                        <a:t>&gt;</a:t>
                      </a:r>
                      <a:r>
                        <a:rPr lang="en-US" sz="1800" baseline="0" dirty="0"/>
                        <a:t> 3 mg/l)</a:t>
                      </a:r>
                      <a:endParaRPr lang="en-US" sz="1800" dirty="0"/>
                    </a:p>
                  </a:txBody>
                  <a:tcPr marL="89210" marR="89210" marT="91449" marB="91449"/>
                </a:tc>
                <a:extLst>
                  <a:ext uri="{0D108BD9-81ED-4DB2-BD59-A6C34878D82A}">
                    <a16:rowId xmlns:a16="http://schemas.microsoft.com/office/drawing/2014/main" val="10004"/>
                  </a:ext>
                </a:extLst>
              </a:tr>
              <a:tr h="731591">
                <a:tc>
                  <a:txBody>
                    <a:bodyPr/>
                    <a:lstStyle/>
                    <a:p>
                      <a:pPr marL="457200" indent="-457200">
                        <a:buFont typeface="+mj-lt"/>
                        <a:buNone/>
                      </a:pPr>
                      <a:r>
                        <a:rPr lang="en-US" sz="1800" dirty="0"/>
                        <a:t>Total Organic Carbon (TOC)</a:t>
                      </a:r>
                    </a:p>
                  </a:txBody>
                  <a:tcPr marL="89210" marR="89210" marT="91449" marB="91449"/>
                </a:tc>
                <a:tc>
                  <a:txBody>
                    <a:bodyPr/>
                    <a:lstStyle/>
                    <a:p>
                      <a:pPr marL="457200" indent="-457200">
                        <a:buFont typeface="+mj-lt"/>
                        <a:buNone/>
                      </a:pPr>
                      <a:r>
                        <a:rPr lang="en-US" sz="1800" dirty="0"/>
                        <a:t>&lt; 3.0 mg/l</a:t>
                      </a:r>
                      <a:r>
                        <a:rPr lang="en-US" sz="1800" baseline="0" dirty="0"/>
                        <a:t> </a:t>
                      </a:r>
                    </a:p>
                    <a:p>
                      <a:pPr marL="457200" indent="-457200">
                        <a:buFont typeface="+mj-lt"/>
                        <a:buNone/>
                      </a:pPr>
                      <a:r>
                        <a:rPr lang="en-US" sz="1800" baseline="0" dirty="0"/>
                        <a:t>(low TOC to  prevent DBP issues)</a:t>
                      </a:r>
                      <a:endParaRPr lang="en-US" sz="1800" dirty="0"/>
                    </a:p>
                  </a:txBody>
                  <a:tcPr marL="89210" marR="89210" marT="91449" marB="91449"/>
                </a:tc>
                <a:extLst>
                  <a:ext uri="{0D108BD9-81ED-4DB2-BD59-A6C34878D82A}">
                    <a16:rowId xmlns:a16="http://schemas.microsoft.com/office/drawing/2014/main" val="10005"/>
                  </a:ext>
                </a:extLst>
              </a:tr>
              <a:tr h="457244">
                <a:tc>
                  <a:txBody>
                    <a:bodyPr/>
                    <a:lstStyle/>
                    <a:p>
                      <a:pPr marL="457200" indent="-457200">
                        <a:buFont typeface="+mj-lt"/>
                        <a:buNone/>
                      </a:pPr>
                      <a:r>
                        <a:rPr lang="en-US" sz="1800" dirty="0"/>
                        <a:t>Iron &amp; Manganese</a:t>
                      </a:r>
                    </a:p>
                  </a:txBody>
                  <a:tcPr marL="89210" marR="89210" marT="91449" marB="91449"/>
                </a:tc>
                <a:tc>
                  <a:txBody>
                    <a:bodyPr/>
                    <a:lstStyle/>
                    <a:p>
                      <a:pPr marL="457200" indent="-457200">
                        <a:buFont typeface="+mj-lt"/>
                        <a:buNone/>
                      </a:pPr>
                      <a:r>
                        <a:rPr lang="en-US" sz="1800" dirty="0"/>
                        <a:t>Both &lt; 1</a:t>
                      </a:r>
                      <a:r>
                        <a:rPr lang="en-US" sz="1800" baseline="0" dirty="0"/>
                        <a:t> mg/l Each</a:t>
                      </a:r>
                      <a:endParaRPr lang="en-US" sz="1800" dirty="0"/>
                    </a:p>
                  </a:txBody>
                  <a:tcPr marL="89210" marR="89210" marT="91449" marB="91449"/>
                </a:tc>
                <a:extLst>
                  <a:ext uri="{0D108BD9-81ED-4DB2-BD59-A6C34878D82A}">
                    <a16:rowId xmlns:a16="http://schemas.microsoft.com/office/drawing/2014/main" val="10006"/>
                  </a:ext>
                </a:extLst>
              </a:tr>
              <a:tr h="614898">
                <a:tc>
                  <a:txBody>
                    <a:bodyPr/>
                    <a:lstStyle/>
                    <a:p>
                      <a:pPr marL="457200" indent="-457200">
                        <a:buFont typeface="+mj-lt"/>
                        <a:buNone/>
                      </a:pPr>
                      <a:r>
                        <a:rPr lang="en-US" sz="1800" dirty="0"/>
                        <a:t>Algae</a:t>
                      </a:r>
                    </a:p>
                  </a:txBody>
                  <a:tcPr marL="89210" marR="89210" marT="91449" marB="91449"/>
                </a:tc>
                <a:tc>
                  <a:txBody>
                    <a:bodyPr/>
                    <a:lstStyle/>
                    <a:p>
                      <a:pPr marL="457200" indent="-457200">
                        <a:buFont typeface="+mj-lt"/>
                        <a:buNone/>
                      </a:pPr>
                      <a:r>
                        <a:rPr lang="en-US" sz="1800" dirty="0"/>
                        <a:t>&lt; 200,000 cells/L</a:t>
                      </a:r>
                      <a:r>
                        <a:rPr lang="en-US" sz="1800" baseline="30000" dirty="0"/>
                        <a:t> </a:t>
                      </a:r>
                      <a:r>
                        <a:rPr lang="en-US" sz="1800" baseline="0" dirty="0"/>
                        <a:t>(depends upon type)</a:t>
                      </a:r>
                      <a:endParaRPr lang="en-US" sz="1800" baseline="30000" dirty="0"/>
                    </a:p>
                  </a:txBody>
                  <a:tcPr marL="89210" marR="89210" marT="91449" marB="91449"/>
                </a:tc>
                <a:extLst>
                  <a:ext uri="{0D108BD9-81ED-4DB2-BD59-A6C34878D82A}">
                    <a16:rowId xmlns:a16="http://schemas.microsoft.com/office/drawing/2014/main" val="10007"/>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F9639B-C64F-E363-D5A0-8C262191AA66}"/>
              </a:ext>
            </a:extLst>
          </p:cNvPr>
          <p:cNvSpPr txBox="1"/>
          <p:nvPr/>
        </p:nvSpPr>
        <p:spPr>
          <a:xfrm>
            <a:off x="327261" y="0"/>
            <a:ext cx="8578379"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General Schematic (USEPA)</a:t>
            </a:r>
          </a:p>
        </p:txBody>
      </p:sp>
      <p:pic>
        <p:nvPicPr>
          <p:cNvPr id="16387" name="Picture 2">
            <a:extLst>
              <a:ext uri="{FF2B5EF4-FFF2-40B4-BE49-F238E27FC236}">
                <a16:creationId xmlns:a16="http://schemas.microsoft.com/office/drawing/2014/main" id="{A3EC3E91-D925-BF5E-BCC1-C144FFD72D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38" y="623888"/>
            <a:ext cx="8639175" cy="6038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a:extLst>
              <a:ext uri="{FF2B5EF4-FFF2-40B4-BE49-F238E27FC236}">
                <a16:creationId xmlns:a16="http://schemas.microsoft.com/office/drawing/2014/main" id="{CFECF708-715C-4A8E-6454-BD6BE65EFAE0}"/>
              </a:ext>
            </a:extLst>
          </p:cNvPr>
          <p:cNvSpPr>
            <a:spLocks noChangeArrowheads="1"/>
          </p:cNvSpPr>
          <p:nvPr/>
        </p:nvSpPr>
        <p:spPr bwMode="auto">
          <a:xfrm>
            <a:off x="779463" y="1992313"/>
            <a:ext cx="73152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4.3.4.2  Number</a:t>
            </a:r>
          </a:p>
          <a:p>
            <a:pPr algn="ctr" eaLnBrk="1" hangingPunct="1"/>
            <a:r>
              <a:rPr lang="en-US" altLang="en-US" sz="2400"/>
              <a:t> </a:t>
            </a:r>
          </a:p>
          <a:p>
            <a:pPr eaLnBrk="1" hangingPunct="1"/>
            <a:r>
              <a:rPr lang="en-US" altLang="en-US" sz="2400"/>
              <a:t>At least two units shall be provided.  Where only two units are provided, each shall be capable of meeting the plant design capacity (normally the projected maximum daily demand) at the approved filtration rate.  Where more than two filter units are provided, the filters shall be capable of meeting the plant design capacity at the approved filtration rate with one filter removed from service.</a:t>
            </a:r>
          </a:p>
          <a:p>
            <a:pPr algn="ctr" eaLnBrk="1" hangingPunct="1"/>
            <a:r>
              <a:rPr lang="en-US" altLang="en-US" sz="1600">
                <a:solidFill>
                  <a:schemeClr val="bg1"/>
                </a:solidFill>
              </a:rPr>
              <a:t> </a:t>
            </a:r>
          </a:p>
        </p:txBody>
      </p:sp>
      <p:grpSp>
        <p:nvGrpSpPr>
          <p:cNvPr id="90115" name="Group 4">
            <a:extLst>
              <a:ext uri="{FF2B5EF4-FFF2-40B4-BE49-F238E27FC236}">
                <a16:creationId xmlns:a16="http://schemas.microsoft.com/office/drawing/2014/main" id="{C00DCF8F-0C11-90BD-9C25-1BC290BE4DDF}"/>
              </a:ext>
            </a:extLst>
          </p:cNvPr>
          <p:cNvGrpSpPr>
            <a:grpSpLocks/>
          </p:cNvGrpSpPr>
          <p:nvPr/>
        </p:nvGrpSpPr>
        <p:grpSpPr bwMode="auto">
          <a:xfrm>
            <a:off x="285750" y="342900"/>
            <a:ext cx="8578850" cy="1828800"/>
            <a:chOff x="320692" y="228600"/>
            <a:chExt cx="8578379" cy="1828800"/>
          </a:xfrm>
        </p:grpSpPr>
        <p:sp>
          <p:nvSpPr>
            <p:cNvPr id="6" name="TextBox 5">
              <a:extLst>
                <a:ext uri="{FF2B5EF4-FFF2-40B4-BE49-F238E27FC236}">
                  <a16:creationId xmlns:a16="http://schemas.microsoft.com/office/drawing/2014/main" id="{FECDF3A4-0BD6-0C60-F167-36BCF7239E1A}"/>
                </a:ext>
              </a:extLst>
            </p:cNvPr>
            <p:cNvSpPr txBox="1"/>
            <p:nvPr/>
          </p:nvSpPr>
          <p:spPr>
            <a:xfrm>
              <a:off x="320692" y="43815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Number of filters</a:t>
              </a:r>
            </a:p>
          </p:txBody>
        </p:sp>
        <p:pic>
          <p:nvPicPr>
            <p:cNvPr id="90117" name="Picture 3">
              <a:extLst>
                <a:ext uri="{FF2B5EF4-FFF2-40B4-BE49-F238E27FC236}">
                  <a16:creationId xmlns:a16="http://schemas.microsoft.com/office/drawing/2014/main" id="{C794B81E-B10F-BC5F-D798-A5CEFB965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a:extLst>
              <a:ext uri="{FF2B5EF4-FFF2-40B4-BE49-F238E27FC236}">
                <a16:creationId xmlns:a16="http://schemas.microsoft.com/office/drawing/2014/main" id="{6C09CF9E-79BE-FC5B-360E-E3831C169C5E}"/>
              </a:ext>
            </a:extLst>
          </p:cNvPr>
          <p:cNvSpPr>
            <a:spLocks noChangeArrowheads="1"/>
          </p:cNvSpPr>
          <p:nvPr/>
        </p:nvSpPr>
        <p:spPr bwMode="auto">
          <a:xfrm>
            <a:off x="779463" y="1992313"/>
            <a:ext cx="7315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600">
                <a:solidFill>
                  <a:schemeClr val="bg1"/>
                </a:solidFill>
              </a:rPr>
              <a:t> </a:t>
            </a:r>
          </a:p>
        </p:txBody>
      </p:sp>
      <p:sp>
        <p:nvSpPr>
          <p:cNvPr id="6" name="TextBox 5">
            <a:extLst>
              <a:ext uri="{FF2B5EF4-FFF2-40B4-BE49-F238E27FC236}">
                <a16:creationId xmlns:a16="http://schemas.microsoft.com/office/drawing/2014/main" id="{C83A185B-30F1-3C8A-0896-B76DAADF2458}"/>
              </a:ext>
            </a:extLst>
          </p:cNvPr>
          <p:cNvSpPr txBox="1"/>
          <p:nvPr/>
        </p:nvSpPr>
        <p:spPr>
          <a:xfrm>
            <a:off x="228600" y="24765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Number of filters</a:t>
            </a:r>
          </a:p>
          <a:p>
            <a:pPr marR="9144" eaLnBrk="1" fontAlgn="auto" hangingPunct="1">
              <a:spcAft>
                <a:spcPts val="0"/>
              </a:spcAft>
              <a:defRPr/>
            </a:pPr>
            <a:endParaRPr lang="en-US" sz="24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
        <p:nvSpPr>
          <p:cNvPr id="92164" name="Rectangle 4">
            <a:extLst>
              <a:ext uri="{FF2B5EF4-FFF2-40B4-BE49-F238E27FC236}">
                <a16:creationId xmlns:a16="http://schemas.microsoft.com/office/drawing/2014/main" id="{3161F37B-EF54-D778-73A8-F5DE58152D01}"/>
              </a:ext>
            </a:extLst>
          </p:cNvPr>
          <p:cNvSpPr>
            <a:spLocks noChangeArrowheads="1"/>
          </p:cNvSpPr>
          <p:nvPr/>
        </p:nvSpPr>
        <p:spPr bwMode="auto">
          <a:xfrm>
            <a:off x="450850" y="962025"/>
            <a:ext cx="8253413"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How do you determine a reasonable filter area?</a:t>
            </a:r>
          </a:p>
          <a:p>
            <a:pPr algn="ctr" eaLnBrk="1" hangingPunct="1"/>
            <a:endParaRPr lang="en-US" altLang="en-US" sz="2000"/>
          </a:p>
          <a:p>
            <a:pPr eaLnBrk="1" hangingPunct="1"/>
            <a:r>
              <a:rPr lang="en-US" altLang="en-US" sz="2000"/>
              <a:t>An individual filter should be small enough to allow it to be cleaned in 1 day.  Determine the filter size as follows:</a:t>
            </a:r>
          </a:p>
          <a:p>
            <a:pPr eaLnBrk="1" hangingPunct="1"/>
            <a:r>
              <a:rPr lang="en-US" altLang="en-US" sz="2000"/>
              <a:t>  </a:t>
            </a:r>
          </a:p>
          <a:p>
            <a:pPr algn="r" eaLnBrk="1" hangingPunct="1"/>
            <a:r>
              <a:rPr lang="en-US" altLang="en-US" sz="2000">
                <a:solidFill>
                  <a:srgbClr val="FFC000"/>
                </a:solidFill>
              </a:rPr>
              <a:t>Area of 1 filter = 	                                           (cleaning rate in ft</a:t>
            </a:r>
            <a:r>
              <a:rPr lang="en-US" altLang="en-US" sz="2000" baseline="30000">
                <a:solidFill>
                  <a:srgbClr val="FFC000"/>
                </a:solidFill>
              </a:rPr>
              <a:t>2</a:t>
            </a:r>
            <a:r>
              <a:rPr lang="en-US" altLang="en-US" sz="2000">
                <a:solidFill>
                  <a:srgbClr val="FFC000"/>
                </a:solidFill>
              </a:rPr>
              <a:t>/person/hr) </a:t>
            </a:r>
          </a:p>
          <a:p>
            <a:pPr algn="r" eaLnBrk="1" hangingPunct="1"/>
            <a:r>
              <a:rPr lang="en-US" altLang="en-US" sz="2000">
                <a:solidFill>
                  <a:srgbClr val="FFC000"/>
                </a:solidFill>
              </a:rPr>
              <a:t>x (no. of people available for cleaning) </a:t>
            </a:r>
          </a:p>
          <a:p>
            <a:pPr algn="r" eaLnBrk="1" hangingPunct="1"/>
            <a:r>
              <a:rPr lang="en-US" altLang="en-US" sz="2000">
                <a:solidFill>
                  <a:srgbClr val="FFC000"/>
                </a:solidFill>
              </a:rPr>
              <a:t>x (hours allotted to cleaning)</a:t>
            </a:r>
          </a:p>
          <a:p>
            <a:pPr eaLnBrk="1" hangingPunct="1"/>
            <a:endParaRPr lang="en-US" altLang="en-US" sz="2000"/>
          </a:p>
          <a:p>
            <a:pPr eaLnBrk="1" hangingPunct="1"/>
            <a:r>
              <a:rPr lang="en-US" altLang="en-US" sz="2000" u="sng"/>
              <a:t>Example: </a:t>
            </a:r>
          </a:p>
          <a:p>
            <a:pPr eaLnBrk="1" hangingPunct="1"/>
            <a:r>
              <a:rPr lang="en-US" altLang="en-US" sz="2000"/>
              <a:t>Cleaning rate: 	1,000 ft</a:t>
            </a:r>
            <a:r>
              <a:rPr lang="en-US" altLang="en-US" sz="2000" baseline="30000"/>
              <a:t>2</a:t>
            </a:r>
            <a:r>
              <a:rPr lang="en-US" altLang="en-US" sz="2000"/>
              <a:t>/5 persons/hr (Cullen and Letterman, 1985)</a:t>
            </a:r>
          </a:p>
          <a:p>
            <a:pPr eaLnBrk="1" hangingPunct="1"/>
            <a:r>
              <a:rPr lang="en-US" altLang="en-US" sz="2000"/>
              <a:t>		 (1” of sand hand shoveled with hydraulic conveyance)</a:t>
            </a:r>
          </a:p>
          <a:p>
            <a:pPr eaLnBrk="1" hangingPunct="1"/>
            <a:endParaRPr lang="en-US" altLang="en-US" sz="2000"/>
          </a:p>
          <a:p>
            <a:pPr eaLnBrk="1" hangingPunct="1"/>
            <a:r>
              <a:rPr lang="en-US" altLang="en-US" sz="2000"/>
              <a:t>Number of people: 		2 minimum (think safety)</a:t>
            </a:r>
          </a:p>
          <a:p>
            <a:pPr eaLnBrk="1" hangingPunct="1"/>
            <a:r>
              <a:rPr lang="en-US" altLang="en-US" sz="2000"/>
              <a:t>Hours estimated for cleaning: 	2.5 hrs (desired)</a:t>
            </a:r>
          </a:p>
          <a:p>
            <a:pPr eaLnBrk="1" hangingPunct="1"/>
            <a:r>
              <a:rPr lang="en-US" altLang="en-US" sz="2000"/>
              <a:t>Area of 1 filter:			1,000 ft</a:t>
            </a:r>
            <a:r>
              <a:rPr lang="en-US" altLang="en-US" sz="2000" baseline="30000"/>
              <a:t>2</a:t>
            </a:r>
            <a:r>
              <a:rPr lang="en-US" altLang="en-US" sz="2000"/>
              <a:t>/5 persons/hr x  2 people x 2.5 hrs				=  </a:t>
            </a:r>
            <a:r>
              <a:rPr lang="en-US" altLang="en-US" sz="2000">
                <a:solidFill>
                  <a:srgbClr val="FFC000"/>
                </a:solidFill>
              </a:rPr>
              <a:t>1,000 ft</a:t>
            </a:r>
            <a:r>
              <a:rPr lang="en-US" altLang="en-US" sz="2000" baseline="30000">
                <a:solidFill>
                  <a:srgbClr val="FFC000"/>
                </a:solidFill>
              </a:rPr>
              <a:t>2 </a:t>
            </a:r>
            <a:r>
              <a:rPr lang="en-US" altLang="en-US" sz="2000">
                <a:solidFill>
                  <a:srgbClr val="FFC000"/>
                </a:solidFill>
              </a:rPr>
              <a:t>      </a:t>
            </a:r>
            <a:r>
              <a:rPr lang="en-US" altLang="en-US" sz="2000"/>
              <a:t>=&gt;     20 x 50-ft filter </a:t>
            </a:r>
          </a:p>
          <a:p>
            <a:pPr eaLnBrk="1" hangingPunct="1"/>
            <a:endParaRPr lang="en-US" altLang="en-US" sz="2000"/>
          </a:p>
          <a:p>
            <a:pPr eaLnBrk="1" hangingPunct="1"/>
            <a:endParaRPr lang="en-US" altLang="en-US" sz="20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a:extLst>
              <a:ext uri="{FF2B5EF4-FFF2-40B4-BE49-F238E27FC236}">
                <a16:creationId xmlns:a16="http://schemas.microsoft.com/office/drawing/2014/main" id="{A4167814-667A-B94D-1157-9245A2C54A93}"/>
              </a:ext>
            </a:extLst>
          </p:cNvPr>
          <p:cNvSpPr>
            <a:spLocks noChangeArrowheads="1"/>
          </p:cNvSpPr>
          <p:nvPr/>
        </p:nvSpPr>
        <p:spPr bwMode="auto">
          <a:xfrm>
            <a:off x="779463" y="1992313"/>
            <a:ext cx="7315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600">
                <a:solidFill>
                  <a:schemeClr val="bg1"/>
                </a:solidFill>
              </a:rPr>
              <a:t> </a:t>
            </a:r>
          </a:p>
        </p:txBody>
      </p:sp>
      <p:sp>
        <p:nvSpPr>
          <p:cNvPr id="6" name="TextBox 5">
            <a:extLst>
              <a:ext uri="{FF2B5EF4-FFF2-40B4-BE49-F238E27FC236}">
                <a16:creationId xmlns:a16="http://schemas.microsoft.com/office/drawing/2014/main" id="{D07C81A2-62AE-734E-0535-BDF0A22B61BA}"/>
              </a:ext>
            </a:extLst>
          </p:cNvPr>
          <p:cNvSpPr txBox="1"/>
          <p:nvPr/>
        </p:nvSpPr>
        <p:spPr>
          <a:xfrm>
            <a:off x="228600" y="24765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Number of filters</a:t>
            </a:r>
          </a:p>
          <a:p>
            <a:pPr marR="9144" eaLnBrk="1" fontAlgn="auto" hangingPunct="1">
              <a:spcAft>
                <a:spcPts val="0"/>
              </a:spcAft>
              <a:defRPr/>
            </a:pPr>
            <a:endParaRPr lang="en-US" sz="24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
        <p:nvSpPr>
          <p:cNvPr id="94212" name="Rectangle 4">
            <a:extLst>
              <a:ext uri="{FF2B5EF4-FFF2-40B4-BE49-F238E27FC236}">
                <a16:creationId xmlns:a16="http://schemas.microsoft.com/office/drawing/2014/main" id="{CF3B5D6F-996A-0776-ACA5-91ADBE9E297C}"/>
              </a:ext>
            </a:extLst>
          </p:cNvPr>
          <p:cNvSpPr>
            <a:spLocks noChangeArrowheads="1"/>
          </p:cNvSpPr>
          <p:nvPr/>
        </p:nvSpPr>
        <p:spPr bwMode="auto">
          <a:xfrm>
            <a:off x="201613" y="842963"/>
            <a:ext cx="843121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Is there such thing as too small?</a:t>
            </a:r>
          </a:p>
          <a:p>
            <a:pPr algn="ctr" eaLnBrk="1" hangingPunct="1"/>
            <a:endParaRPr lang="en-US" altLang="en-US" sz="2000"/>
          </a:p>
          <a:p>
            <a:pPr eaLnBrk="1" hangingPunct="1"/>
            <a:r>
              <a:rPr lang="en-US" altLang="en-US" sz="2000">
                <a:solidFill>
                  <a:srgbClr val="FFC000"/>
                </a:solidFill>
              </a:rPr>
              <a:t>The minimum size of a filter depends upon the:</a:t>
            </a:r>
          </a:p>
          <a:p>
            <a:pPr lvl="1" eaLnBrk="1" hangingPunct="1">
              <a:buFont typeface="Consolas" panose="020B0609020204030204" pitchFamily="49" charset="0"/>
              <a:buAutoNum type="arabicPeriod"/>
            </a:pPr>
            <a:r>
              <a:rPr lang="en-US" altLang="en-US" sz="2000">
                <a:solidFill>
                  <a:srgbClr val="FFC000"/>
                </a:solidFill>
              </a:rPr>
              <a:t>Cleaning method and equipment access needs</a:t>
            </a:r>
          </a:p>
          <a:p>
            <a:pPr lvl="1" eaLnBrk="1" hangingPunct="1">
              <a:buFont typeface="Consolas" panose="020B0609020204030204" pitchFamily="49" charset="0"/>
              <a:buAutoNum type="arabicPeriod"/>
            </a:pPr>
            <a:r>
              <a:rPr lang="en-US" altLang="en-US" sz="2000">
                <a:solidFill>
                  <a:srgbClr val="FFC000"/>
                </a:solidFill>
              </a:rPr>
              <a:t>System demands</a:t>
            </a:r>
          </a:p>
          <a:p>
            <a:pPr lvl="1" eaLnBrk="1" hangingPunct="1">
              <a:buFont typeface="Consolas" panose="020B0609020204030204" pitchFamily="49" charset="0"/>
              <a:buAutoNum type="arabicPeriod"/>
            </a:pPr>
            <a:r>
              <a:rPr lang="en-US" altLang="en-US" sz="2000">
                <a:solidFill>
                  <a:srgbClr val="FFC000"/>
                </a:solidFill>
              </a:rPr>
              <a:t>If covers are needed</a:t>
            </a:r>
          </a:p>
          <a:p>
            <a:pPr lvl="1" eaLnBrk="1" hangingPunct="1">
              <a:buFont typeface="Consolas" panose="020B0609020204030204" pitchFamily="49" charset="0"/>
              <a:buAutoNum type="arabicPeriod"/>
            </a:pPr>
            <a:r>
              <a:rPr lang="en-US" altLang="en-US" sz="2000">
                <a:solidFill>
                  <a:srgbClr val="FFC000"/>
                </a:solidFill>
              </a:rPr>
              <a:t>Construction costs</a:t>
            </a:r>
          </a:p>
          <a:p>
            <a:pPr eaLnBrk="1" hangingPunct="1"/>
            <a:endParaRPr lang="en-US" altLang="en-US" sz="2000">
              <a:solidFill>
                <a:srgbClr val="FFC000"/>
              </a:solidFill>
            </a:endParaRPr>
          </a:p>
          <a:p>
            <a:pPr eaLnBrk="1" hangingPunct="1"/>
            <a:endParaRPr lang="en-US" altLang="en-US" sz="2000"/>
          </a:p>
        </p:txBody>
      </p:sp>
      <p:pic>
        <p:nvPicPr>
          <p:cNvPr id="94213" name="Picture 3">
            <a:extLst>
              <a:ext uri="{FF2B5EF4-FFF2-40B4-BE49-F238E27FC236}">
                <a16:creationId xmlns:a16="http://schemas.microsoft.com/office/drawing/2014/main" id="{2F810246-1757-3540-FB7E-38ABBDE6FE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1238" y="2493963"/>
            <a:ext cx="5438775" cy="4073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1EBE629-BEA0-C84B-7F6C-68AFCF16CBC6}"/>
              </a:ext>
            </a:extLst>
          </p:cNvPr>
          <p:cNvSpPr txBox="1"/>
          <p:nvPr/>
        </p:nvSpPr>
        <p:spPr>
          <a:xfrm>
            <a:off x="3598863" y="2505075"/>
            <a:ext cx="5378450" cy="523875"/>
          </a:xfrm>
          <a:prstGeom prst="rect">
            <a:avLst/>
          </a:prstGeom>
          <a:solidFill>
            <a:schemeClr val="accent5">
              <a:lumMod val="20000"/>
              <a:lumOff val="80000"/>
            </a:schemeClr>
          </a:solidFill>
        </p:spPr>
        <p:txBody>
          <a:bodyPr>
            <a:spAutoFit/>
          </a:bodyPr>
          <a:lstStyle/>
          <a:p>
            <a:pPr algn="ctr" eaLnBrk="1" fontAlgn="auto" hangingPunct="1">
              <a:spcBef>
                <a:spcPts val="0"/>
              </a:spcBef>
              <a:spcAft>
                <a:spcPts val="0"/>
              </a:spcAft>
              <a:defRPr/>
            </a:pPr>
            <a:r>
              <a:rPr lang="en-US" sz="1400" dirty="0">
                <a:solidFill>
                  <a:schemeClr val="bg1"/>
                </a:solidFill>
                <a:latin typeface="+mn-lt"/>
              </a:rPr>
              <a:t>Direct, In-line, DE, Slow Sand, or Cartridge/Bag</a:t>
            </a:r>
          </a:p>
          <a:p>
            <a:pPr algn="ctr" eaLnBrk="1" fontAlgn="auto" hangingPunct="1">
              <a:spcBef>
                <a:spcPts val="0"/>
              </a:spcBef>
              <a:spcAft>
                <a:spcPts val="0"/>
              </a:spcAft>
              <a:defRPr/>
            </a:pPr>
            <a:r>
              <a:rPr lang="en-US" sz="1400" dirty="0">
                <a:solidFill>
                  <a:schemeClr val="bg1"/>
                </a:solidFill>
                <a:latin typeface="+mn-lt"/>
              </a:rPr>
              <a:t>Filtration Plants</a:t>
            </a:r>
            <a:endParaRPr lang="en-US" sz="1400" dirty="0">
              <a:latin typeface="+mn-lt"/>
            </a:endParaRPr>
          </a:p>
        </p:txBody>
      </p:sp>
      <p:sp>
        <p:nvSpPr>
          <p:cNvPr id="10" name="Freeform 9">
            <a:extLst>
              <a:ext uri="{FF2B5EF4-FFF2-40B4-BE49-F238E27FC236}">
                <a16:creationId xmlns:a16="http://schemas.microsoft.com/office/drawing/2014/main" id="{1677C712-98A1-039D-4EA0-493433132FEB}"/>
              </a:ext>
            </a:extLst>
          </p:cNvPr>
          <p:cNvSpPr/>
          <p:nvPr/>
        </p:nvSpPr>
        <p:spPr>
          <a:xfrm>
            <a:off x="4843463" y="4356100"/>
            <a:ext cx="1719262" cy="1212850"/>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1" name="Freeform 10">
            <a:extLst>
              <a:ext uri="{FF2B5EF4-FFF2-40B4-BE49-F238E27FC236}">
                <a16:creationId xmlns:a16="http://schemas.microsoft.com/office/drawing/2014/main" id="{445C3C92-13FA-7D36-BBED-361A1199302E}"/>
              </a:ext>
            </a:extLst>
          </p:cNvPr>
          <p:cNvSpPr/>
          <p:nvPr/>
        </p:nvSpPr>
        <p:spPr>
          <a:xfrm>
            <a:off x="4857750" y="3889375"/>
            <a:ext cx="2362200" cy="1674813"/>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94217" name="Rectangle 11">
            <a:extLst>
              <a:ext uri="{FF2B5EF4-FFF2-40B4-BE49-F238E27FC236}">
                <a16:creationId xmlns:a16="http://schemas.microsoft.com/office/drawing/2014/main" id="{5FA568C0-FE6D-237E-3D86-7F2E95731605}"/>
              </a:ext>
            </a:extLst>
          </p:cNvPr>
          <p:cNvSpPr>
            <a:spLocks noChangeArrowheads="1"/>
          </p:cNvSpPr>
          <p:nvPr/>
        </p:nvSpPr>
        <p:spPr bwMode="auto">
          <a:xfrm>
            <a:off x="166688" y="3098800"/>
            <a:ext cx="3336925"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Huisman and Wood (1974) and Sharp et al (1994) indicate a minimum area for one filter of about 1,000 ft</a:t>
            </a:r>
            <a:r>
              <a:rPr lang="en-US" altLang="en-US" sz="2000" baseline="30000"/>
              <a:t>2</a:t>
            </a:r>
            <a:r>
              <a:rPr lang="en-US" altLang="en-US" sz="2000"/>
              <a:t> (100 m</a:t>
            </a:r>
            <a:r>
              <a:rPr lang="en-US" altLang="en-US" sz="2000" baseline="30000"/>
              <a:t>2</a:t>
            </a:r>
            <a:r>
              <a:rPr lang="en-US" altLang="en-US" sz="2000"/>
              <a:t>).  This is due to construction costs being lower per ft</a:t>
            </a:r>
            <a:r>
              <a:rPr lang="en-US" altLang="en-US" sz="2000" baseline="30000"/>
              <a:t>2</a:t>
            </a:r>
            <a:r>
              <a:rPr lang="en-US" altLang="en-US" sz="2000"/>
              <a:t> with larger filters (economy of scale).</a:t>
            </a:r>
          </a:p>
          <a:p>
            <a:pPr eaLnBrk="1" hangingPunct="1"/>
            <a:endParaRPr lang="en-US" altLang="en-US" sz="2000"/>
          </a:p>
          <a:p>
            <a:pPr eaLnBrk="1" hangingPunct="1"/>
            <a:r>
              <a:rPr lang="en-US" altLang="en-US" sz="2000"/>
              <a:t>Small modular units are common and can be very cost effective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3">
            <a:extLst>
              <a:ext uri="{FF2B5EF4-FFF2-40B4-BE49-F238E27FC236}">
                <a16:creationId xmlns:a16="http://schemas.microsoft.com/office/drawing/2014/main" id="{12EA3922-8FEC-51CD-59D0-2A16FD4DF5E4}"/>
              </a:ext>
            </a:extLst>
          </p:cNvPr>
          <p:cNvSpPr>
            <a:spLocks noChangeArrowheads="1"/>
          </p:cNvSpPr>
          <p:nvPr/>
        </p:nvSpPr>
        <p:spPr bwMode="auto">
          <a:xfrm>
            <a:off x="779463" y="1992313"/>
            <a:ext cx="7315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600">
                <a:solidFill>
                  <a:schemeClr val="bg1"/>
                </a:solidFill>
              </a:rPr>
              <a:t> </a:t>
            </a:r>
          </a:p>
        </p:txBody>
      </p:sp>
      <p:sp>
        <p:nvSpPr>
          <p:cNvPr id="6" name="TextBox 5">
            <a:extLst>
              <a:ext uri="{FF2B5EF4-FFF2-40B4-BE49-F238E27FC236}">
                <a16:creationId xmlns:a16="http://schemas.microsoft.com/office/drawing/2014/main" id="{936F35B8-F399-0863-DECF-E901D3D7DB78}"/>
              </a:ext>
            </a:extLst>
          </p:cNvPr>
          <p:cNvSpPr txBox="1"/>
          <p:nvPr/>
        </p:nvSpPr>
        <p:spPr>
          <a:xfrm>
            <a:off x="228600" y="24765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Number of filters</a:t>
            </a:r>
          </a:p>
          <a:p>
            <a:pPr marR="9144" eaLnBrk="1" fontAlgn="auto" hangingPunct="1">
              <a:spcAft>
                <a:spcPts val="0"/>
              </a:spcAft>
              <a:defRPr/>
            </a:pPr>
            <a:endParaRPr lang="en-US" sz="24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
        <p:nvSpPr>
          <p:cNvPr id="8" name="Rectangle 2">
            <a:extLst>
              <a:ext uri="{FF2B5EF4-FFF2-40B4-BE49-F238E27FC236}">
                <a16:creationId xmlns:a16="http://schemas.microsoft.com/office/drawing/2014/main" id="{01E36B81-A87C-6D78-95C5-10551564EF61}"/>
              </a:ext>
            </a:extLst>
          </p:cNvPr>
          <p:cNvSpPr>
            <a:spLocks noChangeArrowheads="1"/>
          </p:cNvSpPr>
          <p:nvPr/>
        </p:nvSpPr>
        <p:spPr bwMode="auto">
          <a:xfrm>
            <a:off x="247650" y="477838"/>
            <a:ext cx="8896350" cy="6248400"/>
          </a:xfrm>
          <a:prstGeom prst="rect">
            <a:avLst/>
          </a:prstGeom>
          <a:noFill/>
          <a:ln w="9525">
            <a:noFill/>
            <a:miter lim="800000"/>
            <a:headEnd/>
            <a:tailEnd/>
          </a:ln>
          <a:effectLst/>
        </p:spPr>
        <p:txBody>
          <a:bodyPr anchor="ctr">
            <a:spAutoFit/>
          </a:bodyPr>
          <a:lstStyle/>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r>
              <a:rPr lang="en-US" sz="2000" dirty="0">
                <a:latin typeface="+mn-lt"/>
              </a:rPr>
              <a:t>How do you determine the number of filters needed?</a:t>
            </a:r>
          </a:p>
          <a:p>
            <a:pPr algn="ctr" eaLnBrk="1" fontAlgn="auto" hangingPunct="1">
              <a:spcBef>
                <a:spcPts val="0"/>
              </a:spcBef>
              <a:spcAft>
                <a:spcPts val="0"/>
              </a:spcAft>
              <a:defRPr/>
            </a:pPr>
            <a:endParaRPr lang="en-US" sz="2000" dirty="0">
              <a:solidFill>
                <a:srgbClr val="FFC000"/>
              </a:solidFill>
              <a:latin typeface="+mn-lt"/>
            </a:endParaRPr>
          </a:p>
          <a:p>
            <a:pPr algn="ctr" eaLnBrk="1" fontAlgn="auto" hangingPunct="1">
              <a:spcBef>
                <a:spcPts val="0"/>
              </a:spcBef>
              <a:spcAft>
                <a:spcPts val="0"/>
              </a:spcAft>
              <a:defRPr/>
            </a:pPr>
            <a:r>
              <a:rPr lang="en-US" sz="2000" dirty="0">
                <a:solidFill>
                  <a:srgbClr val="FFC000"/>
                </a:solidFill>
                <a:latin typeface="+mn-lt"/>
              </a:rPr>
              <a:t>Equation for number of filters needed:      N = 1 + (Q / (HLR * A))</a:t>
            </a:r>
          </a:p>
          <a:p>
            <a:pPr eaLnBrk="1" fontAlgn="auto" hangingPunct="1">
              <a:spcBef>
                <a:spcPts val="0"/>
              </a:spcBef>
              <a:spcAft>
                <a:spcPts val="0"/>
              </a:spcAft>
              <a:defRPr/>
            </a:pPr>
            <a:r>
              <a:rPr lang="en-US" sz="2000" dirty="0">
                <a:latin typeface="+mn-lt"/>
              </a:rPr>
              <a:t>Where:</a:t>
            </a:r>
          </a:p>
          <a:p>
            <a:pPr eaLnBrk="1" fontAlgn="auto" hangingPunct="1">
              <a:spcBef>
                <a:spcPts val="0"/>
              </a:spcBef>
              <a:spcAft>
                <a:spcPts val="0"/>
              </a:spcAft>
              <a:defRPr/>
            </a:pPr>
            <a:endParaRPr lang="en-US" sz="2000" dirty="0">
              <a:latin typeface="+mn-lt"/>
            </a:endParaRPr>
          </a:p>
          <a:p>
            <a:pPr marL="457200" indent="-457200" eaLnBrk="1" fontAlgn="auto" hangingPunct="1">
              <a:spcBef>
                <a:spcPts val="0"/>
              </a:spcBef>
              <a:spcAft>
                <a:spcPts val="0"/>
              </a:spcAft>
              <a:buFont typeface="+mj-lt"/>
              <a:buAutoNum type="arabicPeriod"/>
              <a:defRPr/>
            </a:pPr>
            <a:r>
              <a:rPr lang="en-US" sz="2000" dirty="0">
                <a:latin typeface="+mn-lt"/>
              </a:rPr>
              <a:t>HLR = hydraulic loading rate (gpm/ft</a:t>
            </a:r>
            <a:r>
              <a:rPr lang="en-US" sz="2000" baseline="30000" dirty="0">
                <a:latin typeface="+mn-lt"/>
              </a:rPr>
              <a:t>2</a:t>
            </a:r>
            <a:r>
              <a:rPr lang="en-US" sz="2000" dirty="0">
                <a:latin typeface="+mn-lt"/>
              </a:rPr>
              <a:t>)</a:t>
            </a:r>
          </a:p>
          <a:p>
            <a:pPr marL="457200" indent="-457200" eaLnBrk="1" fontAlgn="auto" hangingPunct="1">
              <a:spcBef>
                <a:spcPts val="0"/>
              </a:spcBef>
              <a:spcAft>
                <a:spcPts val="0"/>
              </a:spcAft>
              <a:buFont typeface="+mj-lt"/>
              <a:buAutoNum type="arabicPeriod"/>
              <a:defRPr/>
            </a:pPr>
            <a:r>
              <a:rPr lang="en-US" sz="2000" dirty="0">
                <a:latin typeface="+mn-lt"/>
              </a:rPr>
              <a:t>Q = flow needed to meet demands (gpm)</a:t>
            </a:r>
          </a:p>
          <a:p>
            <a:pPr marL="457200" indent="-457200" eaLnBrk="1" fontAlgn="auto" hangingPunct="1">
              <a:spcBef>
                <a:spcPts val="0"/>
              </a:spcBef>
              <a:spcAft>
                <a:spcPts val="0"/>
              </a:spcAft>
              <a:buFont typeface="+mj-lt"/>
              <a:buAutoNum type="arabicPeriod"/>
              <a:defRPr/>
            </a:pPr>
            <a:r>
              <a:rPr lang="en-US" sz="2000" dirty="0">
                <a:latin typeface="+mn-lt"/>
              </a:rPr>
              <a:t>A = The sand bed surface area of one filter bed (ft</a:t>
            </a:r>
            <a:r>
              <a:rPr lang="en-US" sz="2000" baseline="30000" dirty="0">
                <a:latin typeface="+mn-lt"/>
              </a:rPr>
              <a:t>2</a:t>
            </a:r>
            <a:r>
              <a:rPr lang="en-US" sz="2000" dirty="0">
                <a:latin typeface="+mn-lt"/>
              </a:rPr>
              <a:t>)</a:t>
            </a:r>
          </a:p>
          <a:p>
            <a:pPr marL="457200" indent="-457200" eaLnBrk="1" fontAlgn="auto" hangingPunct="1">
              <a:spcBef>
                <a:spcPts val="0"/>
              </a:spcBef>
              <a:spcAft>
                <a:spcPts val="0"/>
              </a:spcAft>
              <a:buFont typeface="+mj-lt"/>
              <a:buAutoNum type="arabicPeriod"/>
              <a:defRPr/>
            </a:pPr>
            <a:r>
              <a:rPr lang="en-US" sz="2000" dirty="0">
                <a:latin typeface="+mn-lt"/>
              </a:rPr>
              <a:t>N = total number of filter beds needed (assumes 1 filter is taken off-line for cleaning and storage can meet peak hour demands)</a:t>
            </a: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r>
              <a:rPr lang="en-US" sz="2000" dirty="0">
                <a:solidFill>
                  <a:srgbClr val="FFC000"/>
                </a:solidFill>
                <a:latin typeface="+mn-lt"/>
              </a:rPr>
              <a:t>Example:</a:t>
            </a:r>
            <a:r>
              <a:rPr lang="en-US" sz="2000" dirty="0">
                <a:latin typeface="+mn-lt"/>
              </a:rPr>
              <a:t>  How many filters are needed, given a peak day demand of 250 gallons per capita per day and a community of 600 people.  The peak design filtration rate is 0.1 gpm/ft</a:t>
            </a:r>
            <a:r>
              <a:rPr lang="en-US" sz="2000" baseline="30000" dirty="0">
                <a:latin typeface="+mn-lt"/>
              </a:rPr>
              <a:t>2</a:t>
            </a:r>
            <a:r>
              <a:rPr lang="en-US" sz="2000" dirty="0">
                <a:latin typeface="+mn-lt"/>
              </a:rPr>
              <a:t>.  A minimum rate of 0.05 gpm/ft</a:t>
            </a:r>
            <a:r>
              <a:rPr lang="en-US" sz="2000" baseline="30000" dirty="0">
                <a:latin typeface="+mn-lt"/>
              </a:rPr>
              <a:t>2</a:t>
            </a:r>
            <a:r>
              <a:rPr lang="en-US" sz="2000" dirty="0">
                <a:latin typeface="+mn-lt"/>
              </a:rPr>
              <a:t> has been identified through pilot testing for operation during cold conditions and to accommodate filters left in service that may be near the end of their filter run. There is also a desire to limit the size of each filter to 20’x50’ in order to facilitate the cleaning: </a:t>
            </a:r>
          </a:p>
          <a:p>
            <a:pPr eaLnBrk="1" fontAlgn="auto" hangingPunct="1">
              <a:spcBef>
                <a:spcPts val="0"/>
              </a:spcBef>
              <a:spcAft>
                <a:spcPts val="0"/>
              </a:spcAft>
              <a:defRPr/>
            </a:pPr>
            <a:r>
              <a:rPr lang="en-US" sz="2000" dirty="0">
                <a:latin typeface="+mn-lt"/>
              </a:rPr>
              <a:t> 1  +  </a:t>
            </a:r>
            <a:r>
              <a:rPr lang="en-US" sz="2000" u="sng" dirty="0">
                <a:latin typeface="+mn-lt"/>
              </a:rPr>
              <a:t>(250 gpcpd x 600 people  x 1 day/1440 minutes)</a:t>
            </a:r>
            <a:r>
              <a:rPr lang="en-US" sz="2000" dirty="0">
                <a:latin typeface="+mn-lt"/>
              </a:rPr>
              <a:t>   =  3.08 = 3 filters</a:t>
            </a:r>
          </a:p>
          <a:p>
            <a:pPr eaLnBrk="1" fontAlgn="auto" hangingPunct="1">
              <a:spcBef>
                <a:spcPts val="0"/>
              </a:spcBef>
              <a:spcAft>
                <a:spcPts val="0"/>
              </a:spcAft>
              <a:defRPr/>
            </a:pPr>
            <a:r>
              <a:rPr lang="en-US" sz="2000" dirty="0">
                <a:latin typeface="+mn-lt"/>
              </a:rPr>
              <a:t>                          (0.05 gpm/ft</a:t>
            </a:r>
            <a:r>
              <a:rPr lang="en-US" sz="2000" baseline="30000" dirty="0">
                <a:latin typeface="+mn-lt"/>
              </a:rPr>
              <a:t>2</a:t>
            </a:r>
            <a:r>
              <a:rPr lang="en-US" sz="2000" dirty="0">
                <a:latin typeface="+mn-lt"/>
              </a:rPr>
              <a:t> x (50-ft x 20-ft)) 	          </a:t>
            </a:r>
            <a:endParaRPr lang="en-US" sz="2000" baseline="30000" dirty="0">
              <a:latin typeface="+mn-lt"/>
            </a:endParaRPr>
          </a:p>
        </p:txBody>
      </p:sp>
      <p:sp>
        <p:nvSpPr>
          <p:cNvPr id="2" name="Left Bracket 1">
            <a:extLst>
              <a:ext uri="{FF2B5EF4-FFF2-40B4-BE49-F238E27FC236}">
                <a16:creationId xmlns:a16="http://schemas.microsoft.com/office/drawing/2014/main" id="{4680731C-B485-4793-E391-8BD75FE306BC}"/>
              </a:ext>
            </a:extLst>
          </p:cNvPr>
          <p:cNvSpPr/>
          <p:nvPr/>
        </p:nvSpPr>
        <p:spPr>
          <a:xfrm>
            <a:off x="779463" y="6032500"/>
            <a:ext cx="55562" cy="693738"/>
          </a:xfrm>
          <a:prstGeom prst="leftBracket">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7" name="Left Bracket 6">
            <a:extLst>
              <a:ext uri="{FF2B5EF4-FFF2-40B4-BE49-F238E27FC236}">
                <a16:creationId xmlns:a16="http://schemas.microsoft.com/office/drawing/2014/main" id="{2BAB7A3F-566A-32AB-F8BB-231AEA9F69F6}"/>
              </a:ext>
            </a:extLst>
          </p:cNvPr>
          <p:cNvSpPr/>
          <p:nvPr/>
        </p:nvSpPr>
        <p:spPr>
          <a:xfrm flipH="1">
            <a:off x="5700713" y="6032500"/>
            <a:ext cx="111125" cy="693738"/>
          </a:xfrm>
          <a:prstGeom prst="leftBracket">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a:extLst>
              <a:ext uri="{FF2B5EF4-FFF2-40B4-BE49-F238E27FC236}">
                <a16:creationId xmlns:a16="http://schemas.microsoft.com/office/drawing/2014/main" id="{25C4AD79-FC97-F66D-D0E0-4563985F941F}"/>
              </a:ext>
            </a:extLst>
          </p:cNvPr>
          <p:cNvSpPr>
            <a:spLocks noChangeArrowheads="1"/>
          </p:cNvSpPr>
          <p:nvPr/>
        </p:nvSpPr>
        <p:spPr bwMode="auto">
          <a:xfrm>
            <a:off x="779463" y="1992313"/>
            <a:ext cx="7315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600">
                <a:solidFill>
                  <a:schemeClr val="bg1"/>
                </a:solidFill>
              </a:rPr>
              <a:t> </a:t>
            </a:r>
          </a:p>
        </p:txBody>
      </p:sp>
      <p:sp>
        <p:nvSpPr>
          <p:cNvPr id="6" name="TextBox 5">
            <a:extLst>
              <a:ext uri="{FF2B5EF4-FFF2-40B4-BE49-F238E27FC236}">
                <a16:creationId xmlns:a16="http://schemas.microsoft.com/office/drawing/2014/main" id="{427CDFD9-D44B-58CB-FDD3-9398931EA154}"/>
              </a:ext>
            </a:extLst>
          </p:cNvPr>
          <p:cNvSpPr txBox="1"/>
          <p:nvPr/>
        </p:nvSpPr>
        <p:spPr>
          <a:xfrm>
            <a:off x="192974" y="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Number of filters</a:t>
            </a:r>
          </a:p>
          <a:p>
            <a:pPr marR="9144" eaLnBrk="1" fontAlgn="auto" hangingPunct="1">
              <a:spcAft>
                <a:spcPts val="0"/>
              </a:spcAft>
              <a:defRPr/>
            </a:pPr>
            <a:endParaRPr lang="en-US" sz="24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
        <p:nvSpPr>
          <p:cNvPr id="98308" name="Rectangle 4">
            <a:extLst>
              <a:ext uri="{FF2B5EF4-FFF2-40B4-BE49-F238E27FC236}">
                <a16:creationId xmlns:a16="http://schemas.microsoft.com/office/drawing/2014/main" id="{30C57083-FCAD-BA69-B68B-49346B3CAF16}"/>
              </a:ext>
            </a:extLst>
          </p:cNvPr>
          <p:cNvSpPr>
            <a:spLocks noChangeArrowheads="1"/>
          </p:cNvSpPr>
          <p:nvPr/>
        </p:nvSpPr>
        <p:spPr bwMode="auto">
          <a:xfrm>
            <a:off x="201613" y="715963"/>
            <a:ext cx="8751887" cy="618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Are more filters better?</a:t>
            </a:r>
          </a:p>
          <a:p>
            <a:pPr algn="ctr" eaLnBrk="1" hangingPunct="1"/>
            <a:r>
              <a:rPr lang="en-US" altLang="en-US" sz="2000">
                <a:solidFill>
                  <a:srgbClr val="FFC000"/>
                </a:solidFill>
              </a:rPr>
              <a:t>Equation for </a:t>
            </a:r>
            <a:r>
              <a:rPr lang="en-US" altLang="en-US" sz="2000" u="sng">
                <a:solidFill>
                  <a:srgbClr val="FFC000"/>
                </a:solidFill>
              </a:rPr>
              <a:t>minimum</a:t>
            </a:r>
            <a:r>
              <a:rPr lang="en-US" altLang="en-US" sz="2000">
                <a:solidFill>
                  <a:srgbClr val="FFC000"/>
                </a:solidFill>
              </a:rPr>
              <a:t> number of filters needed:      N = 1 + (Q / (HLR * A))</a:t>
            </a:r>
          </a:p>
          <a:p>
            <a:pPr algn="ctr" eaLnBrk="1" hangingPunct="1"/>
            <a:endParaRPr lang="en-US" altLang="en-US" sz="2000"/>
          </a:p>
          <a:p>
            <a:pPr eaLnBrk="1" hangingPunct="1"/>
            <a:r>
              <a:rPr lang="en-US" altLang="en-US" sz="2000"/>
              <a:t>In the previous example, 3 filters were determined to be needed, any 2 of which are capable of meeting 100% of the peak day demand (PDD) to allow for 1 filter being taken out of service for cleaning.  This means that each filter is able to meet 50% of the PDD.</a:t>
            </a:r>
          </a:p>
          <a:p>
            <a:pPr algn="ctr" eaLnBrk="1" hangingPunct="1"/>
            <a:r>
              <a:rPr lang="en-US" altLang="en-US" sz="2000"/>
              <a:t>  </a:t>
            </a:r>
            <a:r>
              <a:rPr lang="en-US" altLang="en-US" sz="2000">
                <a:solidFill>
                  <a:srgbClr val="FFC000"/>
                </a:solidFill>
              </a:rPr>
              <a:t>3 filters x 50% of PDD = a plant capacity of 150% x PDD</a:t>
            </a:r>
          </a:p>
          <a:p>
            <a:pPr algn="ctr" eaLnBrk="1" hangingPunct="1"/>
            <a:r>
              <a:rPr lang="en-US" altLang="en-US">
                <a:solidFill>
                  <a:srgbClr val="FFC000"/>
                </a:solidFill>
              </a:rPr>
              <a:t>(1 filter off-line leaves 2 filters to meet 100% of PDD)</a:t>
            </a:r>
          </a:p>
          <a:p>
            <a:pPr eaLnBrk="1" hangingPunct="1"/>
            <a:endParaRPr lang="en-US" altLang="en-US" sz="2000"/>
          </a:p>
          <a:p>
            <a:pPr eaLnBrk="1" hangingPunct="1"/>
            <a:r>
              <a:rPr lang="en-US" altLang="en-US" sz="2000"/>
              <a:t>If 4 smaller filters were constructed, each filter would only need to be capable of meeting ~33% of the peak day demand to allow for 1 being taken out of service.</a:t>
            </a:r>
          </a:p>
          <a:p>
            <a:pPr algn="ctr" eaLnBrk="1" hangingPunct="1"/>
            <a:r>
              <a:rPr lang="en-US" altLang="en-US" sz="2000">
                <a:solidFill>
                  <a:srgbClr val="FFC000"/>
                </a:solidFill>
              </a:rPr>
              <a:t>4 filters x 33% of PDD = a plant capacity of 132% x PDD</a:t>
            </a:r>
          </a:p>
          <a:p>
            <a:pPr algn="ctr" eaLnBrk="1" hangingPunct="1"/>
            <a:r>
              <a:rPr lang="en-US" altLang="en-US">
                <a:solidFill>
                  <a:srgbClr val="FFC000"/>
                </a:solidFill>
              </a:rPr>
              <a:t>(1 filter off-line leaves 3 filters to meet 100% of PDD)</a:t>
            </a:r>
          </a:p>
          <a:p>
            <a:pPr algn="ctr" eaLnBrk="1" hangingPunct="1"/>
            <a:endParaRPr lang="en-US" altLang="en-US" sz="2000">
              <a:solidFill>
                <a:srgbClr val="FFC000"/>
              </a:solidFill>
            </a:endParaRPr>
          </a:p>
          <a:p>
            <a:pPr eaLnBrk="1" hangingPunct="1"/>
            <a:r>
              <a:rPr lang="en-US" altLang="en-US" sz="2000">
                <a:solidFill>
                  <a:srgbClr val="FFC000"/>
                </a:solidFill>
              </a:rPr>
              <a:t>The capital cost involved with fewer large filters should be carefully weighed against the benefits of having a higher number of smaller filters (smaller overall plant capacity, more operational flexibility, shorter time cleaning each filter, although more filters to construct and maintain)</a:t>
            </a:r>
          </a:p>
          <a:p>
            <a:pPr eaLnBrk="1" hangingPunct="1"/>
            <a:endParaRPr lang="en-US" altLang="en-US" sz="2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CF1266-DEC9-8642-F179-D94875157DD0}"/>
              </a:ext>
            </a:extLst>
          </p:cNvPr>
          <p:cNvSpPr txBox="1"/>
          <p:nvPr/>
        </p:nvSpPr>
        <p:spPr>
          <a:xfrm>
            <a:off x="497586" y="2628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System Demands</a:t>
            </a:r>
          </a:p>
        </p:txBody>
      </p:sp>
      <p:sp>
        <p:nvSpPr>
          <p:cNvPr id="100355" name="TextBox 5">
            <a:extLst>
              <a:ext uri="{FF2B5EF4-FFF2-40B4-BE49-F238E27FC236}">
                <a16:creationId xmlns:a16="http://schemas.microsoft.com/office/drawing/2014/main" id="{243E6772-FF6F-6C6A-1B0D-A0BF6B938352}"/>
              </a:ext>
            </a:extLst>
          </p:cNvPr>
          <p:cNvSpPr txBox="1">
            <a:spLocks noChangeArrowheads="1"/>
          </p:cNvSpPr>
          <p:nvPr/>
        </p:nvSpPr>
        <p:spPr bwMode="auto">
          <a:xfrm>
            <a:off x="266700" y="855663"/>
            <a:ext cx="6115050"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System demands and operation to consider…</a:t>
            </a:r>
          </a:p>
          <a:p>
            <a:pPr eaLnBrk="1" hangingPunct="1">
              <a:buFont typeface="Consolas" panose="020B0609020204030204" pitchFamily="49" charset="0"/>
              <a:buAutoNum type="arabicPeriod"/>
            </a:pPr>
            <a:r>
              <a:rPr lang="en-US" altLang="en-US" sz="2400"/>
              <a:t>20-year planning horizon</a:t>
            </a:r>
          </a:p>
          <a:p>
            <a:pPr eaLnBrk="1" hangingPunct="1">
              <a:buFont typeface="Consolas" panose="020B0609020204030204" pitchFamily="49" charset="0"/>
              <a:buAutoNum type="arabicPeriod"/>
            </a:pPr>
            <a:r>
              <a:rPr lang="en-US" altLang="en-US" sz="2400"/>
              <a:t>Average day demands (ADD) – Design Goal</a:t>
            </a:r>
          </a:p>
          <a:p>
            <a:pPr eaLnBrk="1" hangingPunct="1">
              <a:buFont typeface="Consolas" panose="020B0609020204030204" pitchFamily="49" charset="0"/>
              <a:buAutoNum type="arabicPeriod"/>
            </a:pPr>
            <a:r>
              <a:rPr lang="en-US" altLang="en-US" sz="2400"/>
              <a:t>Peak day demands  (PDD) – Design Goal</a:t>
            </a:r>
          </a:p>
          <a:p>
            <a:pPr eaLnBrk="1" hangingPunct="1">
              <a:buFont typeface="Consolas" panose="020B0609020204030204" pitchFamily="49" charset="0"/>
              <a:buAutoNum type="arabicPeriod"/>
            </a:pPr>
            <a:r>
              <a:rPr lang="en-US" altLang="en-US" sz="2400"/>
              <a:t>Peak hour demands (use storage)</a:t>
            </a:r>
          </a:p>
          <a:p>
            <a:pPr eaLnBrk="1" hangingPunct="1">
              <a:buFont typeface="Consolas" panose="020B0609020204030204" pitchFamily="49" charset="0"/>
              <a:buAutoNum type="arabicPeriod"/>
            </a:pPr>
            <a:r>
              <a:rPr lang="en-US" altLang="en-US" sz="2400"/>
              <a:t>Available storage (3 days ADD recommended)</a:t>
            </a:r>
          </a:p>
          <a:p>
            <a:pPr eaLnBrk="1" hangingPunct="1">
              <a:buFont typeface="Consolas" panose="020B0609020204030204" pitchFamily="49" charset="0"/>
              <a:buAutoNum type="arabicPeriod"/>
            </a:pPr>
            <a:r>
              <a:rPr lang="en-US" altLang="en-US" sz="2400"/>
              <a:t>Account for cleaning/ripening (min 2 filter beds) – ability to meet PDD with largest filter off-line.</a:t>
            </a:r>
          </a:p>
          <a:p>
            <a:pPr eaLnBrk="1" hangingPunct="1">
              <a:buFont typeface="Consolas" panose="020B0609020204030204" pitchFamily="49" charset="0"/>
              <a:buAutoNum type="arabicPeriod"/>
            </a:pPr>
            <a:r>
              <a:rPr lang="en-US" altLang="en-US" sz="2400"/>
              <a:t>Keep filtration rates below 0.1 gpm/ft</a:t>
            </a:r>
            <a:r>
              <a:rPr lang="en-US" altLang="en-US" sz="2400" baseline="30000"/>
              <a:t>2</a:t>
            </a:r>
          </a:p>
          <a:p>
            <a:pPr eaLnBrk="1" hangingPunct="1">
              <a:buFont typeface="Consolas" panose="020B0609020204030204" pitchFamily="49" charset="0"/>
              <a:buAutoNum type="arabicPeriod"/>
            </a:pPr>
            <a:r>
              <a:rPr lang="en-US" altLang="en-US" sz="2400"/>
              <a:t>Avoid rapid flow changes (strive for weekly or monthly changes)</a:t>
            </a:r>
          </a:p>
          <a:p>
            <a:pPr eaLnBrk="1" hangingPunct="1">
              <a:buFont typeface="Consolas" panose="020B0609020204030204" pitchFamily="49" charset="0"/>
              <a:buAutoNum type="arabicPeriod"/>
            </a:pPr>
            <a:r>
              <a:rPr lang="en-US" altLang="en-US" sz="2400"/>
              <a:t>Plan for constant flow through filter (constant supply of nutrients for biological health)</a:t>
            </a:r>
            <a:endParaRPr lang="en-US" altLang="en-US" sz="2400" u="sng"/>
          </a:p>
        </p:txBody>
      </p:sp>
      <p:pic>
        <p:nvPicPr>
          <p:cNvPr id="100356" name="Picture 9" descr="P1010009.JPG">
            <a:extLst>
              <a:ext uri="{FF2B5EF4-FFF2-40B4-BE49-F238E27FC236}">
                <a16:creationId xmlns:a16="http://schemas.microsoft.com/office/drawing/2014/main" id="{8D1F290F-2CA4-34FA-AC5C-94D0784979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73850" y="3884613"/>
            <a:ext cx="2019300" cy="2692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0357" name="Picture 10" descr="SkylineTnk_pic003.JPG">
            <a:extLst>
              <a:ext uri="{FF2B5EF4-FFF2-40B4-BE49-F238E27FC236}">
                <a16:creationId xmlns:a16="http://schemas.microsoft.com/office/drawing/2014/main" id="{3B95E708-1900-F2F5-F57E-B63C22FA83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91275" y="425450"/>
            <a:ext cx="2390775" cy="31877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A68F65C-AAFC-C89C-5056-F7D8FCBE162D}"/>
              </a:ext>
            </a:extLst>
          </p:cNvPr>
          <p:cNvSpPr txBox="1"/>
          <p:nvPr/>
        </p:nvSpPr>
        <p:spPr>
          <a:xfrm>
            <a:off x="6346825" y="3603625"/>
            <a:ext cx="256540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Tank for City of Astoria, OR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8BBEE408-0AD8-804C-7BA4-BACA6A391E9A}"/>
              </a:ext>
            </a:extLst>
          </p:cNvPr>
          <p:cNvSpPr>
            <a:spLocks noChangeArrowheads="1"/>
          </p:cNvSpPr>
          <p:nvPr/>
        </p:nvSpPr>
        <p:spPr bwMode="auto">
          <a:xfrm>
            <a:off x="400050" y="1874838"/>
            <a:ext cx="83058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endParaRPr lang="en-US" altLang="en-US" sz="2400"/>
          </a:p>
          <a:p>
            <a:pPr eaLnBrk="1" hangingPunct="1"/>
            <a:r>
              <a:rPr lang="en-US" altLang="en-US" sz="2400"/>
              <a:t>4.3.4.3  Structural details and hydraulics</a:t>
            </a:r>
          </a:p>
          <a:p>
            <a:pPr algn="ctr" eaLnBrk="1" hangingPunct="1"/>
            <a:r>
              <a:rPr lang="en-US" altLang="en-US" sz="2400"/>
              <a:t> </a:t>
            </a:r>
          </a:p>
          <a:p>
            <a:pPr eaLnBrk="1" hangingPunct="1"/>
            <a:r>
              <a:rPr lang="en-US" altLang="en-US" sz="2400"/>
              <a:t>Slow rate gravity filters shall be so designed as to provide:</a:t>
            </a:r>
          </a:p>
          <a:p>
            <a:pPr algn="ctr" eaLnBrk="1" hangingPunct="1"/>
            <a:r>
              <a:rPr lang="en-US" altLang="en-US" sz="2400"/>
              <a:t> </a:t>
            </a:r>
          </a:p>
          <a:p>
            <a:pPr eaLnBrk="1" hangingPunct="1"/>
            <a:r>
              <a:rPr lang="en-US" altLang="en-US" sz="2400"/>
              <a:t>a.   a cover,</a:t>
            </a:r>
          </a:p>
          <a:p>
            <a:pPr eaLnBrk="1" hangingPunct="1"/>
            <a:r>
              <a:rPr lang="en-US" altLang="en-US" sz="2400"/>
              <a:t>b.   headroom to permit normal movement by operating personnel for scraping and sand removal operations, </a:t>
            </a:r>
          </a:p>
          <a:p>
            <a:pPr eaLnBrk="1" hangingPunct="1"/>
            <a:r>
              <a:rPr lang="en-US" altLang="en-US" sz="2400"/>
              <a:t>c.   adequate access hatches and access ports for handling of sand and for ventilation, </a:t>
            </a:r>
          </a:p>
          <a:p>
            <a:pPr eaLnBrk="1" hangingPunct="1"/>
            <a:r>
              <a:rPr lang="en-US" altLang="en-US" sz="2400"/>
              <a:t>d.   an overflow at the maximum filter water level, and  </a:t>
            </a:r>
          </a:p>
          <a:p>
            <a:pPr eaLnBrk="1" hangingPunct="1"/>
            <a:r>
              <a:rPr lang="en-US" altLang="en-US" sz="2400"/>
              <a:t>e.   protection from freezing.</a:t>
            </a:r>
          </a:p>
        </p:txBody>
      </p:sp>
      <p:grpSp>
        <p:nvGrpSpPr>
          <p:cNvPr id="102403" name="Group 4">
            <a:extLst>
              <a:ext uri="{FF2B5EF4-FFF2-40B4-BE49-F238E27FC236}">
                <a16:creationId xmlns:a16="http://schemas.microsoft.com/office/drawing/2014/main" id="{A0EC6449-0DCC-5C15-4BDD-0DC7F6E73E7C}"/>
              </a:ext>
            </a:extLst>
          </p:cNvPr>
          <p:cNvGrpSpPr>
            <a:grpSpLocks/>
          </p:cNvGrpSpPr>
          <p:nvPr/>
        </p:nvGrpSpPr>
        <p:grpSpPr bwMode="auto">
          <a:xfrm>
            <a:off x="285750" y="342900"/>
            <a:ext cx="8578850" cy="1828800"/>
            <a:chOff x="320692" y="228600"/>
            <a:chExt cx="8578379" cy="1828800"/>
          </a:xfrm>
        </p:grpSpPr>
        <p:sp>
          <p:nvSpPr>
            <p:cNvPr id="6" name="TextBox 5">
              <a:extLst>
                <a:ext uri="{FF2B5EF4-FFF2-40B4-BE49-F238E27FC236}">
                  <a16:creationId xmlns:a16="http://schemas.microsoft.com/office/drawing/2014/main" id="{78E4C0C1-8D6D-8D65-B94A-6F0566CCECD4}"/>
                </a:ext>
              </a:extLst>
            </p:cNvPr>
            <p:cNvSpPr txBox="1"/>
            <p:nvPr/>
          </p:nvSpPr>
          <p:spPr>
            <a:xfrm>
              <a:off x="320692" y="438150"/>
              <a:ext cx="8578379" cy="107721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Structural Details &amp; Hydraulics</a:t>
              </a:r>
            </a:p>
          </p:txBody>
        </p:sp>
        <p:pic>
          <p:nvPicPr>
            <p:cNvPr id="102405" name="Picture 3">
              <a:extLst>
                <a:ext uri="{FF2B5EF4-FFF2-40B4-BE49-F238E27FC236}">
                  <a16:creationId xmlns:a16="http://schemas.microsoft.com/office/drawing/2014/main" id="{3C8C0BD3-71AE-D9BA-B23D-4073B8393B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731281-0B78-E026-7AA7-E8F03D23A76E}"/>
              </a:ext>
            </a:extLst>
          </p:cNvPr>
          <p:cNvSpPr txBox="1"/>
          <p:nvPr/>
        </p:nvSpPr>
        <p:spPr>
          <a:xfrm>
            <a:off x="630936" y="26670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Box</a:t>
            </a:r>
          </a:p>
        </p:txBody>
      </p:sp>
      <p:sp>
        <p:nvSpPr>
          <p:cNvPr id="104451" name="TextBox 5">
            <a:extLst>
              <a:ext uri="{FF2B5EF4-FFF2-40B4-BE49-F238E27FC236}">
                <a16:creationId xmlns:a16="http://schemas.microsoft.com/office/drawing/2014/main" id="{206CBFDA-377C-1712-F8F5-A64C6A88ED8D}"/>
              </a:ext>
            </a:extLst>
          </p:cNvPr>
          <p:cNvSpPr txBox="1">
            <a:spLocks noChangeArrowheads="1"/>
          </p:cNvSpPr>
          <p:nvPr/>
        </p:nvSpPr>
        <p:spPr bwMode="auto">
          <a:xfrm>
            <a:off x="455613" y="952500"/>
            <a:ext cx="840263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Filter boxes and earthen cells</a:t>
            </a:r>
          </a:p>
          <a:p>
            <a:pPr eaLnBrk="1" hangingPunct="1">
              <a:buFont typeface="Consolas" panose="020B0609020204030204" pitchFamily="49" charset="0"/>
              <a:buAutoNum type="arabicPeriod"/>
            </a:pPr>
            <a:r>
              <a:rPr lang="en-US" altLang="en-US" sz="2400"/>
              <a:t>Water tight.  Filter boxes should be watertight, not merely to prevent loss of treatment water, but to exclude ingress of groundwater, which might contaminate the treated effluent.  If possible, ensure the floor is above the highest water table.</a:t>
            </a:r>
          </a:p>
          <a:p>
            <a:pPr eaLnBrk="1" hangingPunct="1">
              <a:buFont typeface="Consolas" panose="020B0609020204030204" pitchFamily="49" charset="0"/>
              <a:buAutoNum type="arabicPeriod"/>
            </a:pPr>
            <a:endParaRPr lang="en-US" altLang="en-US" sz="2400"/>
          </a:p>
          <a:p>
            <a:pPr eaLnBrk="1" hangingPunct="1">
              <a:buFont typeface="Consolas" panose="020B0609020204030204" pitchFamily="49" charset="0"/>
              <a:buAutoNum type="arabicPeriod"/>
            </a:pPr>
            <a:r>
              <a:rPr lang="en-US" altLang="en-US" sz="2400"/>
              <a:t>Allows for cleaning and re-sanding efforts.</a:t>
            </a:r>
          </a:p>
          <a:p>
            <a:pPr eaLnBrk="1" hangingPunct="1">
              <a:buFont typeface="Consolas" panose="020B0609020204030204" pitchFamily="49" charset="0"/>
              <a:buAutoNum type="arabicPeriod"/>
            </a:pPr>
            <a:endParaRPr lang="en-US" altLang="en-US" sz="2400"/>
          </a:p>
          <a:p>
            <a:pPr eaLnBrk="1" hangingPunct="1">
              <a:buFont typeface="Consolas" panose="020B0609020204030204" pitchFamily="49" charset="0"/>
              <a:buAutoNum type="arabicPeriod"/>
            </a:pPr>
            <a:r>
              <a:rPr lang="en-US" altLang="en-US" sz="2400"/>
              <a:t>Insulated from freezing (below ground, covered, or fully enclosed) .</a:t>
            </a:r>
          </a:p>
          <a:p>
            <a:pPr eaLnBrk="1" hangingPunct="1">
              <a:buFont typeface="Consolas" panose="020B0609020204030204" pitchFamily="49" charset="0"/>
              <a:buAutoNum type="arabicPeriod"/>
            </a:pPr>
            <a:endParaRPr lang="en-US" altLang="en-US" sz="2400"/>
          </a:p>
          <a:p>
            <a:pPr eaLnBrk="1" hangingPunct="1">
              <a:buFont typeface="Consolas" panose="020B0609020204030204" pitchFamily="49" charset="0"/>
              <a:buAutoNum type="arabicPeriod"/>
            </a:pPr>
            <a:r>
              <a:rPr lang="en-US" altLang="en-US" sz="2400"/>
              <a:t>Covered as needed to prevent algae blooms and exclude falling leaf litter.</a:t>
            </a:r>
          </a:p>
          <a:p>
            <a:pPr eaLnBrk="1" hangingPunct="1">
              <a:buFont typeface="Consolas" panose="020B0609020204030204" pitchFamily="49" charset="0"/>
              <a:buAutoNum type="arabicPeriod"/>
            </a:pPr>
            <a:endParaRPr lang="en-US" altLang="en-US" sz="2400"/>
          </a:p>
          <a:p>
            <a:pPr eaLnBrk="1" hangingPunct="1">
              <a:buFont typeface="Consolas" panose="020B0609020204030204" pitchFamily="49" charset="0"/>
              <a:buAutoNum type="arabicPeriod"/>
            </a:pPr>
            <a:r>
              <a:rPr lang="en-US" altLang="en-US" sz="2400"/>
              <a:t>Freeboard of 4 – 12” (10 – 30 cm) above overflow level.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3">
            <a:extLst>
              <a:ext uri="{FF2B5EF4-FFF2-40B4-BE49-F238E27FC236}">
                <a16:creationId xmlns:a16="http://schemas.microsoft.com/office/drawing/2014/main" id="{4FDD91C8-C26E-F6BA-9656-1AE0C7CEC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88" y="2651125"/>
            <a:ext cx="7254875" cy="40306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C5515D1-2FDA-CF14-0ACE-F64A9D30A184}"/>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Walls - Vertical</a:t>
            </a:r>
          </a:p>
        </p:txBody>
      </p:sp>
      <p:sp>
        <p:nvSpPr>
          <p:cNvPr id="6" name="TextBox 5">
            <a:extLst>
              <a:ext uri="{FF2B5EF4-FFF2-40B4-BE49-F238E27FC236}">
                <a16:creationId xmlns:a16="http://schemas.microsoft.com/office/drawing/2014/main" id="{345EC785-68F1-B9FA-E207-7B178D673F83}"/>
              </a:ext>
            </a:extLst>
          </p:cNvPr>
          <p:cNvSpPr txBox="1"/>
          <p:nvPr/>
        </p:nvSpPr>
        <p:spPr>
          <a:xfrm>
            <a:off x="493713" y="1395413"/>
            <a:ext cx="8212137" cy="3170237"/>
          </a:xfrm>
          <a:prstGeom prst="rect">
            <a:avLst/>
          </a:prstGeom>
          <a:noFill/>
        </p:spPr>
        <p:txBody>
          <a:bodyPr>
            <a:spAutoFit/>
          </a:bodyPr>
          <a:lstStyle/>
          <a:p>
            <a:pPr marL="457200" indent="-457200" eaLnBrk="1" fontAlgn="auto" hangingPunct="1">
              <a:spcBef>
                <a:spcPts val="0"/>
              </a:spcBef>
              <a:spcAft>
                <a:spcPts val="0"/>
              </a:spcAft>
              <a:defRPr/>
            </a:pPr>
            <a:r>
              <a:rPr lang="en-US" sz="2000" dirty="0">
                <a:solidFill>
                  <a:srgbClr val="FFC000"/>
                </a:solidFill>
                <a:latin typeface="+mn-lt"/>
              </a:rPr>
              <a:t>Vertical Walls</a:t>
            </a:r>
          </a:p>
          <a:p>
            <a:pPr indent="-457200" eaLnBrk="1" fontAlgn="auto" hangingPunct="1">
              <a:spcBef>
                <a:spcPts val="0"/>
              </a:spcBef>
              <a:spcAft>
                <a:spcPts val="0"/>
              </a:spcAft>
              <a:defRPr/>
            </a:pPr>
            <a:r>
              <a:rPr lang="en-US" sz="2000" dirty="0">
                <a:latin typeface="+mn-lt"/>
              </a:rPr>
              <a:t>Short circuiting of the filter-bed along vertical walls can be mitigated by using a keyway (6x8 cm), rough sloped walls, or a batter.</a:t>
            </a: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eaLnBrk="1" fontAlgn="auto" hangingPunct="1">
              <a:spcBef>
                <a:spcPts val="0"/>
              </a:spcBef>
              <a:spcAft>
                <a:spcPts val="0"/>
              </a:spcAft>
              <a:defRPr/>
            </a:pPr>
            <a:r>
              <a:rPr lang="en-US" sz="2000" dirty="0">
                <a:latin typeface="+mn-lt"/>
              </a:rPr>
              <a:t>						</a:t>
            </a:r>
          </a:p>
          <a:p>
            <a:pPr marL="457200" indent="-457200" eaLnBrk="1" fontAlgn="auto" hangingPunct="1">
              <a:spcBef>
                <a:spcPts val="0"/>
              </a:spcBef>
              <a:spcAft>
                <a:spcPts val="0"/>
              </a:spcAft>
              <a:defRPr/>
            </a:pPr>
            <a:r>
              <a:rPr lang="en-US" sz="2000" dirty="0">
                <a:latin typeface="+mn-lt"/>
              </a:rPr>
              <a:t>	</a:t>
            </a:r>
          </a:p>
        </p:txBody>
      </p:sp>
      <p:sp>
        <p:nvSpPr>
          <p:cNvPr id="9" name="Oval 8">
            <a:extLst>
              <a:ext uri="{FF2B5EF4-FFF2-40B4-BE49-F238E27FC236}">
                <a16:creationId xmlns:a16="http://schemas.microsoft.com/office/drawing/2014/main" id="{1592B8B3-0ED1-FFF5-01B9-AEDC1E63EE37}"/>
              </a:ext>
            </a:extLst>
          </p:cNvPr>
          <p:cNvSpPr/>
          <p:nvPr/>
        </p:nvSpPr>
        <p:spPr>
          <a:xfrm>
            <a:off x="2046288" y="4202113"/>
            <a:ext cx="993775"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Oval 15">
            <a:extLst>
              <a:ext uri="{FF2B5EF4-FFF2-40B4-BE49-F238E27FC236}">
                <a16:creationId xmlns:a16="http://schemas.microsoft.com/office/drawing/2014/main" id="{926110D0-E5A1-2660-6618-6AAD6F868518}"/>
              </a:ext>
            </a:extLst>
          </p:cNvPr>
          <p:cNvSpPr/>
          <p:nvPr/>
        </p:nvSpPr>
        <p:spPr>
          <a:xfrm>
            <a:off x="4252913" y="4067175"/>
            <a:ext cx="1257300"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13E75A16-410F-5055-ADE0-EB70292D5074}"/>
              </a:ext>
            </a:extLst>
          </p:cNvPr>
          <p:cNvSpPr/>
          <p:nvPr/>
        </p:nvSpPr>
        <p:spPr>
          <a:xfrm>
            <a:off x="6327775" y="4130675"/>
            <a:ext cx="1047750"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8DFC0-FED5-C0C3-47DC-20E76F8BC930}"/>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Walls - Vertical</a:t>
            </a:r>
          </a:p>
        </p:txBody>
      </p:sp>
      <p:sp>
        <p:nvSpPr>
          <p:cNvPr id="108547" name="TextBox 5">
            <a:extLst>
              <a:ext uri="{FF2B5EF4-FFF2-40B4-BE49-F238E27FC236}">
                <a16:creationId xmlns:a16="http://schemas.microsoft.com/office/drawing/2014/main" id="{47F6A37A-88CF-C94D-8514-6EAAA6589647}"/>
              </a:ext>
            </a:extLst>
          </p:cNvPr>
          <p:cNvSpPr txBox="1">
            <a:spLocks noChangeArrowheads="1"/>
          </p:cNvSpPr>
          <p:nvPr/>
        </p:nvSpPr>
        <p:spPr bwMode="auto">
          <a:xfrm>
            <a:off x="493713" y="1243013"/>
            <a:ext cx="7747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City of Sumpter (Baker Co)</a:t>
            </a:r>
          </a:p>
          <a:p>
            <a:pPr eaLnBrk="1" hangingPunct="1"/>
            <a:endParaRPr lang="en-US" altLang="en-US" sz="2400">
              <a:solidFill>
                <a:srgbClr val="FFC000"/>
              </a:solidFill>
            </a:endParaRPr>
          </a:p>
          <a:p>
            <a:pPr eaLnBrk="1" hangingPunct="1"/>
            <a:r>
              <a:rPr lang="en-US" altLang="en-US" sz="2400"/>
              <a:t>3 cells</a:t>
            </a:r>
          </a:p>
          <a:p>
            <a:pPr eaLnBrk="1" hangingPunct="1"/>
            <a:r>
              <a:rPr lang="en-US" altLang="en-US" sz="2400"/>
              <a:t>360,000 gpd</a:t>
            </a:r>
          </a:p>
          <a:p>
            <a:pPr eaLnBrk="1" hangingPunct="1"/>
            <a:r>
              <a:rPr lang="en-US" altLang="en-US" sz="2400"/>
              <a:t>completed</a:t>
            </a:r>
          </a:p>
          <a:p>
            <a:pPr eaLnBrk="1" hangingPunct="1"/>
            <a:r>
              <a:rPr lang="en-US" altLang="en-US" sz="2400"/>
              <a:t>In the spring of 2003</a:t>
            </a:r>
          </a:p>
        </p:txBody>
      </p:sp>
      <p:pic>
        <p:nvPicPr>
          <p:cNvPr id="108548" name="Picture 2">
            <a:extLst>
              <a:ext uri="{FF2B5EF4-FFF2-40B4-BE49-F238E27FC236}">
                <a16:creationId xmlns:a16="http://schemas.microsoft.com/office/drawing/2014/main" id="{571882C8-0471-38C6-9471-29511715F5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8025" y="1824038"/>
            <a:ext cx="5505450" cy="41624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D74978-3E5C-0703-2511-A71AED4C5F4D}"/>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More detailed Schematic</a:t>
            </a:r>
          </a:p>
        </p:txBody>
      </p:sp>
      <p:pic>
        <p:nvPicPr>
          <p:cNvPr id="18435" name="Picture 194">
            <a:extLst>
              <a:ext uri="{FF2B5EF4-FFF2-40B4-BE49-F238E27FC236}">
                <a16:creationId xmlns:a16="http://schemas.microsoft.com/office/drawing/2014/main" id="{01F06898-EEC7-6732-712D-0FF279676A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0" y="877888"/>
            <a:ext cx="8755063" cy="5416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794B90-0031-A9FA-22E7-EAD4CBCEE44D}"/>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Walls - Vertical</a:t>
            </a:r>
          </a:p>
        </p:txBody>
      </p:sp>
      <p:sp>
        <p:nvSpPr>
          <p:cNvPr id="6" name="TextBox 5">
            <a:extLst>
              <a:ext uri="{FF2B5EF4-FFF2-40B4-BE49-F238E27FC236}">
                <a16:creationId xmlns:a16="http://schemas.microsoft.com/office/drawing/2014/main" id="{4357424A-CCD7-2389-2F8F-D61084B28C02}"/>
              </a:ext>
            </a:extLst>
          </p:cNvPr>
          <p:cNvSpPr txBox="1"/>
          <p:nvPr/>
        </p:nvSpPr>
        <p:spPr>
          <a:xfrm>
            <a:off x="493713" y="1395413"/>
            <a:ext cx="8212137" cy="2862262"/>
          </a:xfrm>
          <a:prstGeom prst="rect">
            <a:avLst/>
          </a:prstGeom>
          <a:noFill/>
        </p:spPr>
        <p:txBody>
          <a:bodyPr>
            <a:spAutoFit/>
          </a:bodyPr>
          <a:lstStyle/>
          <a:p>
            <a:pPr marL="457200" indent="-457200" eaLnBrk="1" fontAlgn="auto" hangingPunct="1">
              <a:spcBef>
                <a:spcPts val="0"/>
              </a:spcBef>
              <a:spcAft>
                <a:spcPts val="0"/>
              </a:spcAft>
              <a:defRPr/>
            </a:pPr>
            <a:r>
              <a:rPr lang="en-US" sz="2000" dirty="0">
                <a:solidFill>
                  <a:srgbClr val="FFC000"/>
                </a:solidFill>
                <a:latin typeface="+mn-lt"/>
              </a:rPr>
              <a:t>Vertical Walls</a:t>
            </a:r>
          </a:p>
          <a:p>
            <a:pPr indent="-457200" eaLnBrk="1" fontAlgn="auto" hangingPunct="1">
              <a:spcBef>
                <a:spcPts val="0"/>
              </a:spcBef>
              <a:spcAft>
                <a:spcPts val="0"/>
              </a:spcAft>
              <a:defRPr/>
            </a:pPr>
            <a:r>
              <a:rPr lang="en-US" sz="2000" dirty="0">
                <a:latin typeface="+mn-lt"/>
              </a:rPr>
              <a:t>Ramps allow to get equipment and new sand in and old sand out.</a:t>
            </a: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eaLnBrk="1" fontAlgn="auto" hangingPunct="1">
              <a:spcBef>
                <a:spcPts val="0"/>
              </a:spcBef>
              <a:spcAft>
                <a:spcPts val="0"/>
              </a:spcAft>
              <a:defRPr/>
            </a:pPr>
            <a:r>
              <a:rPr lang="en-US" sz="2000" dirty="0">
                <a:latin typeface="+mn-lt"/>
              </a:rPr>
              <a:t>						</a:t>
            </a:r>
          </a:p>
          <a:p>
            <a:pPr marL="457200" indent="-457200" eaLnBrk="1" fontAlgn="auto" hangingPunct="1">
              <a:spcBef>
                <a:spcPts val="0"/>
              </a:spcBef>
              <a:spcAft>
                <a:spcPts val="0"/>
              </a:spcAft>
              <a:defRPr/>
            </a:pPr>
            <a:r>
              <a:rPr lang="en-US" sz="2000" dirty="0">
                <a:latin typeface="+mn-lt"/>
              </a:rPr>
              <a:t>	</a:t>
            </a:r>
          </a:p>
        </p:txBody>
      </p:sp>
      <p:pic>
        <p:nvPicPr>
          <p:cNvPr id="110596" name="Picture 7" descr="Falls City 010.jpg">
            <a:extLst>
              <a:ext uri="{FF2B5EF4-FFF2-40B4-BE49-F238E27FC236}">
                <a16:creationId xmlns:a16="http://schemas.microsoft.com/office/drawing/2014/main" id="{C9032D14-1437-6541-6499-8681CE052A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55750" y="2224088"/>
            <a:ext cx="5724525" cy="4292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14B473-D062-93DB-FAEB-78ABE97CC71B}"/>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Walls - Vertical</a:t>
            </a:r>
          </a:p>
        </p:txBody>
      </p:sp>
      <p:sp>
        <p:nvSpPr>
          <p:cNvPr id="6" name="TextBox 5">
            <a:extLst>
              <a:ext uri="{FF2B5EF4-FFF2-40B4-BE49-F238E27FC236}">
                <a16:creationId xmlns:a16="http://schemas.microsoft.com/office/drawing/2014/main" id="{53D4AA69-75D0-88F0-06F8-52881AFD6451}"/>
              </a:ext>
            </a:extLst>
          </p:cNvPr>
          <p:cNvSpPr txBox="1"/>
          <p:nvPr/>
        </p:nvSpPr>
        <p:spPr>
          <a:xfrm>
            <a:off x="493713" y="1395413"/>
            <a:ext cx="3621087" cy="4708525"/>
          </a:xfrm>
          <a:prstGeom prst="rect">
            <a:avLst/>
          </a:prstGeom>
          <a:noFill/>
        </p:spPr>
        <p:txBody>
          <a:bodyPr>
            <a:spAutoFit/>
          </a:bodyPr>
          <a:lstStyle/>
          <a:p>
            <a:pPr marL="457200" indent="-457200" eaLnBrk="1" fontAlgn="auto" hangingPunct="1">
              <a:spcBef>
                <a:spcPts val="0"/>
              </a:spcBef>
              <a:spcAft>
                <a:spcPts val="0"/>
              </a:spcAft>
              <a:defRPr/>
            </a:pPr>
            <a:r>
              <a:rPr lang="en-US" sz="2000" dirty="0">
                <a:solidFill>
                  <a:srgbClr val="FFC000"/>
                </a:solidFill>
                <a:latin typeface="+mn-lt"/>
              </a:rPr>
              <a:t>Vertical Walls</a:t>
            </a:r>
          </a:p>
          <a:p>
            <a:pPr indent="-457200" eaLnBrk="1" fontAlgn="auto" hangingPunct="1">
              <a:spcBef>
                <a:spcPts val="0"/>
              </a:spcBef>
              <a:spcAft>
                <a:spcPts val="0"/>
              </a:spcAft>
              <a:defRPr/>
            </a:pPr>
            <a:r>
              <a:rPr lang="en-US" sz="2000" dirty="0">
                <a:latin typeface="+mn-lt"/>
              </a:rPr>
              <a:t>Removable stop “logs” allow access to the filters used by the City of Banks, OR.</a:t>
            </a:r>
          </a:p>
          <a:p>
            <a:pPr indent="-457200" eaLnBrk="1" fontAlgn="auto" hangingPunct="1">
              <a:spcBef>
                <a:spcPts val="0"/>
              </a:spcBef>
              <a:spcAft>
                <a:spcPts val="0"/>
              </a:spcAft>
              <a:defRPr/>
            </a:pPr>
            <a:endParaRPr lang="en-US" sz="2000" dirty="0">
              <a:latin typeface="+mn-lt"/>
            </a:endParaRPr>
          </a:p>
          <a:p>
            <a:pPr indent="-457200" eaLnBrk="1" fontAlgn="auto" hangingPunct="1">
              <a:spcBef>
                <a:spcPts val="0"/>
              </a:spcBef>
              <a:spcAft>
                <a:spcPts val="0"/>
              </a:spcAft>
              <a:defRPr/>
            </a:pPr>
            <a:r>
              <a:rPr lang="en-US" sz="2000" dirty="0">
                <a:latin typeface="+mn-lt"/>
              </a:rPr>
              <a:t>Top of stop logs also serve as scum outlet/overflow.</a:t>
            </a: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endParaRPr lang="en-US" sz="2000" dirty="0">
              <a:latin typeface="+mn-lt"/>
            </a:endParaRPr>
          </a:p>
          <a:p>
            <a:pPr marL="457200" indent="-457200" eaLnBrk="1" fontAlgn="auto" hangingPunct="1">
              <a:spcBef>
                <a:spcPts val="0"/>
              </a:spcBef>
              <a:spcAft>
                <a:spcPts val="0"/>
              </a:spcAft>
              <a:defRPr/>
            </a:pPr>
            <a:r>
              <a:rPr lang="en-US" sz="2000" dirty="0">
                <a:latin typeface="+mn-lt"/>
              </a:rPr>
              <a:t>						</a:t>
            </a:r>
          </a:p>
          <a:p>
            <a:pPr marL="457200" indent="-457200" eaLnBrk="1" fontAlgn="auto" hangingPunct="1">
              <a:spcBef>
                <a:spcPts val="0"/>
              </a:spcBef>
              <a:spcAft>
                <a:spcPts val="0"/>
              </a:spcAft>
              <a:defRPr/>
            </a:pPr>
            <a:r>
              <a:rPr lang="en-US" sz="2000" dirty="0">
                <a:latin typeface="+mn-lt"/>
              </a:rPr>
              <a:t>	</a:t>
            </a:r>
          </a:p>
        </p:txBody>
      </p:sp>
      <p:pic>
        <p:nvPicPr>
          <p:cNvPr id="112644" name="Picture 6" descr="P5110059.JPG">
            <a:extLst>
              <a:ext uri="{FF2B5EF4-FFF2-40B4-BE49-F238E27FC236}">
                <a16:creationId xmlns:a16="http://schemas.microsoft.com/office/drawing/2014/main" id="{E4F9DC42-CCA9-BC7D-EC4B-10315AA87D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1276350"/>
            <a:ext cx="4038600" cy="5384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12645" name="Picture 2">
            <a:extLst>
              <a:ext uri="{FF2B5EF4-FFF2-40B4-BE49-F238E27FC236}">
                <a16:creationId xmlns:a16="http://schemas.microsoft.com/office/drawing/2014/main" id="{1B3A2F0B-C068-51C5-D6CE-29B4AE1D2F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88" y="3810000"/>
            <a:ext cx="5262562" cy="2692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366C1DC-B754-A176-F2CC-74F4DCC61161}"/>
              </a:ext>
            </a:extLst>
          </p:cNvPr>
          <p:cNvSpPr txBox="1"/>
          <p:nvPr/>
        </p:nvSpPr>
        <p:spPr>
          <a:xfrm>
            <a:off x="230886" y="26289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Walls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Sloped</a:t>
            </a:r>
          </a:p>
        </p:txBody>
      </p:sp>
      <p:sp>
        <p:nvSpPr>
          <p:cNvPr id="114691" name="TextBox 5">
            <a:extLst>
              <a:ext uri="{FF2B5EF4-FFF2-40B4-BE49-F238E27FC236}">
                <a16:creationId xmlns:a16="http://schemas.microsoft.com/office/drawing/2014/main" id="{00944672-EFCE-9EDD-C6B3-57F5DC912342}"/>
              </a:ext>
            </a:extLst>
          </p:cNvPr>
          <p:cNvSpPr txBox="1">
            <a:spLocks noChangeArrowheads="1"/>
          </p:cNvSpPr>
          <p:nvPr/>
        </p:nvSpPr>
        <p:spPr bwMode="auto">
          <a:xfrm>
            <a:off x="493713" y="1581150"/>
            <a:ext cx="8212137"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Design showing sloped walls </a:t>
            </a:r>
          </a:p>
          <a:p>
            <a:pPr eaLnBrk="1" hangingPunct="1"/>
            <a:r>
              <a:rPr lang="en-US" altLang="en-US" sz="2400">
                <a:solidFill>
                  <a:srgbClr val="FFC000"/>
                </a:solidFill>
              </a:rPr>
              <a:t>with liner</a:t>
            </a:r>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eaLnBrk="1" hangingPunct="1"/>
            <a:r>
              <a:rPr lang="en-US" altLang="en-US" sz="2400"/>
              <a:t>						</a:t>
            </a:r>
          </a:p>
          <a:p>
            <a:pPr eaLnBrk="1" hangingPunct="1"/>
            <a:r>
              <a:rPr lang="en-US" altLang="en-US" sz="2400"/>
              <a:t>	</a:t>
            </a:r>
          </a:p>
        </p:txBody>
      </p:sp>
      <p:pic>
        <p:nvPicPr>
          <p:cNvPr id="114692" name="Picture 3">
            <a:extLst>
              <a:ext uri="{FF2B5EF4-FFF2-40B4-BE49-F238E27FC236}">
                <a16:creationId xmlns:a16="http://schemas.microsoft.com/office/drawing/2014/main" id="{577F345D-146F-0958-0469-AC6C1F7ED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2400300"/>
            <a:ext cx="5978525" cy="41925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14693" name="Picture 2">
            <a:extLst>
              <a:ext uri="{FF2B5EF4-FFF2-40B4-BE49-F238E27FC236}">
                <a16:creationId xmlns:a16="http://schemas.microsoft.com/office/drawing/2014/main" id="{28DD9C95-3509-567F-3536-D0FD18E0BD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4900" y="271463"/>
            <a:ext cx="3810000" cy="2305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14694" name="Picture 10" descr="010_Filter3.jpg">
            <a:extLst>
              <a:ext uri="{FF2B5EF4-FFF2-40B4-BE49-F238E27FC236}">
                <a16:creationId xmlns:a16="http://schemas.microsoft.com/office/drawing/2014/main" id="{D9681487-CA31-CE48-8A4D-F855B80E3C6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76950" y="4343400"/>
            <a:ext cx="2819400" cy="2114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E516A6-7536-32B9-2EAD-A4AF3A245EF6}"/>
              </a:ext>
            </a:extLst>
          </p:cNvPr>
          <p:cNvSpPr txBox="1"/>
          <p:nvPr/>
        </p:nvSpPr>
        <p:spPr>
          <a:xfrm>
            <a:off x="358792" y="220717"/>
            <a:ext cx="8578379" cy="2000548"/>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Covered Filters</a:t>
            </a:r>
            <a:endParaRPr lang="en-US" sz="4000" b="1" cap="all" dirty="0">
              <a:solidFill>
                <a:schemeClr val="tx2">
                  <a:satMod val="200000"/>
                </a:schemeClr>
              </a:solidFill>
              <a:effectLst>
                <a:reflection blurRad="12700" stA="34000" endA="740" endPos="53000" dir="5400000" sy="-100000" algn="bl" rotWithShape="0"/>
              </a:effectLst>
              <a:latin typeface="+mn-lt"/>
            </a:endParaRPr>
          </a:p>
          <a:p>
            <a:pPr marR="9144" eaLnBrk="1" fontAlgn="auto" hangingPunct="1">
              <a:spcAft>
                <a:spcPts val="0"/>
              </a:spcAft>
              <a:defRPr/>
            </a:pPr>
            <a:endParaRPr lang="en-US" sz="2800" dirty="0">
              <a:latin typeface="+mn-lt"/>
            </a:endParaRPr>
          </a:p>
          <a:p>
            <a:pPr marR="9144" eaLnBrk="1" fontAlgn="auto" hangingPunct="1">
              <a:spcAft>
                <a:spcPts val="0"/>
              </a:spcAft>
              <a:defRPr/>
            </a:pPr>
            <a:r>
              <a:rPr lang="en-US" sz="2800" dirty="0">
                <a:latin typeface="+mn-lt"/>
              </a:rPr>
              <a:t>If covered and/or housed in a filter building, make sure ample room exists to enable cleaning.</a:t>
            </a:r>
            <a:endParaRPr lang="en-US" sz="28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116739" name="Picture 3" descr="05 Glenn and Evan and SSFs.jpg">
            <a:extLst>
              <a:ext uri="{FF2B5EF4-FFF2-40B4-BE49-F238E27FC236}">
                <a16:creationId xmlns:a16="http://schemas.microsoft.com/office/drawing/2014/main" id="{84C717D7-DCB3-3C05-B09B-2029C0D228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4900" y="2439988"/>
            <a:ext cx="5484813" cy="41132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A984050-E80B-87EF-DF46-919A1AE35BB0}"/>
              </a:ext>
            </a:extLst>
          </p:cNvPr>
          <p:cNvSpPr txBox="1"/>
          <p:nvPr/>
        </p:nvSpPr>
        <p:spPr>
          <a:xfrm>
            <a:off x="1050925" y="6604000"/>
            <a:ext cx="31845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Camp Yamhill in Yamhill County Oregon.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54977D-6BFB-4E81-DB5A-1A183CF77DFC}"/>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Covered Filters</a:t>
            </a:r>
          </a:p>
        </p:txBody>
      </p:sp>
      <p:sp>
        <p:nvSpPr>
          <p:cNvPr id="118787" name="TextBox 5">
            <a:extLst>
              <a:ext uri="{FF2B5EF4-FFF2-40B4-BE49-F238E27FC236}">
                <a16:creationId xmlns:a16="http://schemas.microsoft.com/office/drawing/2014/main" id="{0E02BCE8-FDD3-9984-60D2-5011123B9941}"/>
              </a:ext>
            </a:extLst>
          </p:cNvPr>
          <p:cNvSpPr txBox="1">
            <a:spLocks noChangeArrowheads="1"/>
          </p:cNvSpPr>
          <p:nvPr/>
        </p:nvSpPr>
        <p:spPr bwMode="auto">
          <a:xfrm>
            <a:off x="493713" y="1395413"/>
            <a:ext cx="84296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Protection from freezing</a:t>
            </a:r>
          </a:p>
          <a:p>
            <a:pPr eaLnBrk="1" hangingPunct="1"/>
            <a:r>
              <a:rPr lang="en-US" altLang="en-US" sz="2400"/>
              <a:t>	Even if the filters are enclosed, like these “Blue Future” filters, they may not provide enough protection from freezing temperatures.  These filters were eventually enclosed in a building.</a:t>
            </a:r>
          </a:p>
        </p:txBody>
      </p:sp>
      <p:pic>
        <p:nvPicPr>
          <p:cNvPr id="118788" name="Picture 10" descr="SS Filt  Pic003.JPG">
            <a:extLst>
              <a:ext uri="{FF2B5EF4-FFF2-40B4-BE49-F238E27FC236}">
                <a16:creationId xmlns:a16="http://schemas.microsoft.com/office/drawing/2014/main" id="{8B469CFE-89DE-CA6B-B196-C4EA3F5EB3D7}"/>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70225" y="3089275"/>
            <a:ext cx="4281488" cy="3214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728FA89-8E5C-2B35-5BF8-0C29E3362ACF}"/>
              </a:ext>
            </a:extLst>
          </p:cNvPr>
          <p:cNvSpPr txBox="1"/>
          <p:nvPr/>
        </p:nvSpPr>
        <p:spPr>
          <a:xfrm>
            <a:off x="1717675" y="6389688"/>
            <a:ext cx="666115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2009. Jewell School District #8, OR.  “Blue Future” covered filter (left) and raw water control tank (right)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D49402-6DD4-59FC-C60F-6B8197F8FF43}"/>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Covered Filters</a:t>
            </a:r>
          </a:p>
        </p:txBody>
      </p:sp>
      <p:sp>
        <p:nvSpPr>
          <p:cNvPr id="120835" name="TextBox 5">
            <a:extLst>
              <a:ext uri="{FF2B5EF4-FFF2-40B4-BE49-F238E27FC236}">
                <a16:creationId xmlns:a16="http://schemas.microsoft.com/office/drawing/2014/main" id="{B0BF267A-ECEC-040E-BAE2-1877A29CDC82}"/>
              </a:ext>
            </a:extLst>
          </p:cNvPr>
          <p:cNvSpPr txBox="1">
            <a:spLocks noChangeArrowheads="1"/>
          </p:cNvSpPr>
          <p:nvPr/>
        </p:nvSpPr>
        <p:spPr bwMode="auto">
          <a:xfrm>
            <a:off x="493713" y="1243013"/>
            <a:ext cx="7747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Wickiup Water District (Clatsop Co)</a:t>
            </a:r>
          </a:p>
          <a:p>
            <a:pPr eaLnBrk="1" hangingPunct="1"/>
            <a:endParaRPr lang="en-US" altLang="en-US" sz="2400">
              <a:solidFill>
                <a:srgbClr val="FFC000"/>
              </a:solidFill>
            </a:endParaRPr>
          </a:p>
          <a:p>
            <a:pPr eaLnBrk="1" hangingPunct="1"/>
            <a:r>
              <a:rPr lang="en-US" altLang="en-US" sz="2400"/>
              <a:t>Two 80’x30’ cells</a:t>
            </a:r>
          </a:p>
          <a:p>
            <a:pPr eaLnBrk="1" hangingPunct="1"/>
            <a:r>
              <a:rPr lang="en-US" altLang="en-US" sz="2400"/>
              <a:t>120 gpm (0.025 gpm/sf)</a:t>
            </a:r>
          </a:p>
          <a:p>
            <a:pPr eaLnBrk="1" hangingPunct="1"/>
            <a:r>
              <a:rPr lang="en-US" altLang="en-US" sz="2400"/>
              <a:t>Framework allows</a:t>
            </a:r>
          </a:p>
          <a:p>
            <a:pPr eaLnBrk="1" hangingPunct="1"/>
            <a:r>
              <a:rPr lang="en-US" altLang="en-US" sz="2400"/>
              <a:t>for shade cloth to be</a:t>
            </a:r>
          </a:p>
          <a:p>
            <a:pPr eaLnBrk="1" hangingPunct="1"/>
            <a:r>
              <a:rPr lang="en-US" altLang="en-US" sz="2400"/>
              <a:t>used during the </a:t>
            </a:r>
          </a:p>
          <a:p>
            <a:pPr eaLnBrk="1" hangingPunct="1"/>
            <a:r>
              <a:rPr lang="en-US" altLang="en-US" sz="2400"/>
              <a:t>summer</a:t>
            </a:r>
          </a:p>
          <a:p>
            <a:pPr eaLnBrk="1" hangingPunct="1"/>
            <a:endParaRPr lang="en-US" altLang="en-US" sz="2400"/>
          </a:p>
        </p:txBody>
      </p:sp>
      <p:pic>
        <p:nvPicPr>
          <p:cNvPr id="120836" name="Picture 3" descr="004SS03.JPG">
            <a:extLst>
              <a:ext uri="{FF2B5EF4-FFF2-40B4-BE49-F238E27FC236}">
                <a16:creationId xmlns:a16="http://schemas.microsoft.com/office/drawing/2014/main" id="{B5F69922-DA16-3056-EF38-75CC84F765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38550" y="2133600"/>
            <a:ext cx="5207000" cy="39052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4B51A0-0BD2-C62B-3341-CCB10C0F8A74}"/>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Covered Filters</a:t>
            </a:r>
          </a:p>
        </p:txBody>
      </p:sp>
      <p:sp>
        <p:nvSpPr>
          <p:cNvPr id="6" name="TextBox 5">
            <a:extLst>
              <a:ext uri="{FF2B5EF4-FFF2-40B4-BE49-F238E27FC236}">
                <a16:creationId xmlns:a16="http://schemas.microsoft.com/office/drawing/2014/main" id="{A8BC11B5-5672-DCDE-9BE3-CDB0E24CADEE}"/>
              </a:ext>
            </a:extLst>
          </p:cNvPr>
          <p:cNvSpPr txBox="1"/>
          <p:nvPr/>
        </p:nvSpPr>
        <p:spPr>
          <a:xfrm>
            <a:off x="493713" y="1243013"/>
            <a:ext cx="7747000" cy="1570037"/>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Thames Water (London England)</a:t>
            </a:r>
          </a:p>
          <a:p>
            <a:pPr eaLnBrk="1" fontAlgn="auto" hangingPunct="1">
              <a:spcBef>
                <a:spcPts val="0"/>
              </a:spcBef>
              <a:spcAft>
                <a:spcPts val="0"/>
              </a:spcAft>
              <a:defRPr/>
            </a:pPr>
            <a:r>
              <a:rPr lang="en-US" sz="2400" dirty="0">
                <a:latin typeface="+mn-lt"/>
              </a:rPr>
              <a:t>Positive air pressure support a plastic film cover at Thames Water.</a:t>
            </a:r>
          </a:p>
          <a:p>
            <a:pPr marL="457200" indent="-457200" eaLnBrk="1" fontAlgn="auto" hangingPunct="1">
              <a:spcBef>
                <a:spcPts val="0"/>
              </a:spcBef>
              <a:spcAft>
                <a:spcPts val="0"/>
              </a:spcAft>
              <a:defRPr/>
            </a:pPr>
            <a:endParaRPr lang="en-US" sz="2400" dirty="0">
              <a:latin typeface="+mn-lt"/>
            </a:endParaRPr>
          </a:p>
        </p:txBody>
      </p:sp>
      <p:pic>
        <p:nvPicPr>
          <p:cNvPr id="122884" name="Picture 2">
            <a:extLst>
              <a:ext uri="{FF2B5EF4-FFF2-40B4-BE49-F238E27FC236}">
                <a16:creationId xmlns:a16="http://schemas.microsoft.com/office/drawing/2014/main" id="{EF397428-94C3-FDD3-28F4-670F6105DE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013" y="2114550"/>
            <a:ext cx="6991350" cy="44529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2CEE5A-3CAB-AA9D-5655-ABB48FD1F78E}"/>
              </a:ext>
            </a:extLst>
          </p:cNvPr>
          <p:cNvSpPr txBox="1"/>
          <p:nvPr/>
        </p:nvSpPr>
        <p:spPr>
          <a:xfrm>
            <a:off x="358792" y="283780"/>
            <a:ext cx="8578379" cy="1077218"/>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Slow Sand Design</a:t>
            </a:r>
            <a:r>
              <a:rPr lang="en-US" sz="3200" b="1" cap="all" dirty="0">
                <a:solidFill>
                  <a:schemeClr val="tx2">
                    <a:satMod val="200000"/>
                  </a:schemeClr>
                </a:solidFill>
                <a:effectLst>
                  <a:reflection blurRad="12700" stA="34000" endA="740" endPos="53000" dir="5400000" sy="-100000" algn="bl" rotWithShape="0"/>
                </a:effectLst>
                <a:latin typeface="+mn-lt"/>
              </a:rPr>
              <a:t> </a:t>
            </a:r>
          </a:p>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n-lt"/>
              </a:rPr>
              <a:t>UnCovered vs. covered</a:t>
            </a:r>
            <a:endParaRPr lang="en-US" sz="32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124931" name="Picture 3">
            <a:extLst>
              <a:ext uri="{FF2B5EF4-FFF2-40B4-BE49-F238E27FC236}">
                <a16:creationId xmlns:a16="http://schemas.microsoft.com/office/drawing/2014/main" id="{8D2D254F-690D-EB29-56AE-21C48D9957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2163" y="2473325"/>
            <a:ext cx="7991475" cy="41671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24932" name="Rectangle 5">
            <a:extLst>
              <a:ext uri="{FF2B5EF4-FFF2-40B4-BE49-F238E27FC236}">
                <a16:creationId xmlns:a16="http://schemas.microsoft.com/office/drawing/2014/main" id="{259E3D11-CD99-2E00-FF98-A96933658ABD}"/>
              </a:ext>
            </a:extLst>
          </p:cNvPr>
          <p:cNvSpPr>
            <a:spLocks noChangeArrowheads="1"/>
          </p:cNvSpPr>
          <p:nvPr/>
        </p:nvSpPr>
        <p:spPr bwMode="auto">
          <a:xfrm>
            <a:off x="614363" y="1484313"/>
            <a:ext cx="8789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Note the difference in biomass development following scraping </a:t>
            </a:r>
          </a:p>
          <a:p>
            <a:pPr eaLnBrk="1" hangingPunct="1"/>
            <a:r>
              <a:rPr lang="en-US" altLang="en-US" sz="2000"/>
              <a:t>(Campos et. al, 2002/2006) – this should be considered in sizing system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1D504C-246F-62B8-9F1E-3015C7ADBEA3}"/>
              </a:ext>
            </a:extLst>
          </p:cNvPr>
          <p:cNvSpPr txBox="1"/>
          <p:nvPr/>
        </p:nvSpPr>
        <p:spPr>
          <a:xfrm>
            <a:off x="327261" y="204952"/>
            <a:ext cx="8578379" cy="1200329"/>
          </a:xfrm>
          <a:prstGeom prst="rect">
            <a:avLst/>
          </a:prstGeom>
          <a:noFill/>
        </p:spPr>
        <p:txBody>
          <a:bodyPr>
            <a:spAutoFit/>
          </a:bodyPr>
          <a:lstStyle/>
          <a:p>
            <a:pPr marR="9144" eaLnBrk="1" fontAlgn="auto" hangingPunct="1">
              <a:spcAft>
                <a:spcPts val="0"/>
              </a:spcAft>
              <a:defRPr/>
            </a:pPr>
            <a:r>
              <a:rPr lang="en-US" sz="3600" b="1" cap="all" dirty="0">
                <a:solidFill>
                  <a:schemeClr val="tx2">
                    <a:satMod val="200000"/>
                  </a:schemeClr>
                </a:solidFill>
                <a:effectLst>
                  <a:reflection blurRad="12700" stA="34000" endA="740" endPos="53000" dir="5400000" sy="-100000" algn="bl" rotWithShape="0"/>
                </a:effectLst>
                <a:latin typeface="+mj-lt"/>
                <a:ea typeface="+mj-ea"/>
                <a:cs typeface="+mj-cs"/>
              </a:rPr>
              <a:t>Slow Sand Design</a:t>
            </a:r>
            <a:r>
              <a:rPr lang="en-US" sz="3600" b="1" cap="all" dirty="0">
                <a:solidFill>
                  <a:schemeClr val="tx2">
                    <a:satMod val="200000"/>
                  </a:schemeClr>
                </a:solidFill>
                <a:effectLst>
                  <a:reflection blurRad="12700" stA="34000" endA="740" endPos="53000" dir="5400000" sy="-100000" algn="bl" rotWithShape="0"/>
                </a:effectLst>
                <a:latin typeface="+mn-lt"/>
              </a:rPr>
              <a:t> </a:t>
            </a:r>
          </a:p>
          <a:p>
            <a:pPr marR="9144" eaLnBrk="1" fontAlgn="auto" hangingPunct="1">
              <a:spcAft>
                <a:spcPts val="0"/>
              </a:spcAft>
              <a:defRPr/>
            </a:pPr>
            <a:r>
              <a:rPr lang="en-US" sz="3600" b="1" cap="all" dirty="0">
                <a:solidFill>
                  <a:schemeClr val="tx2">
                    <a:satMod val="200000"/>
                  </a:schemeClr>
                </a:solidFill>
                <a:effectLst>
                  <a:reflection blurRad="12700" stA="34000" endA="740" endPos="53000" dir="5400000" sy="-100000" algn="bl" rotWithShape="0"/>
                </a:effectLst>
                <a:latin typeface="+mn-lt"/>
              </a:rPr>
              <a:t>UnCovered vs. covered Filters</a:t>
            </a:r>
            <a:endParaRPr lang="en-US" sz="36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graphicFrame>
        <p:nvGraphicFramePr>
          <p:cNvPr id="5" name="Table 4">
            <a:extLst>
              <a:ext uri="{FF2B5EF4-FFF2-40B4-BE49-F238E27FC236}">
                <a16:creationId xmlns:a16="http://schemas.microsoft.com/office/drawing/2014/main" id="{60047628-2850-9ED5-3370-A5EA4359C0DD}"/>
              </a:ext>
            </a:extLst>
          </p:cNvPr>
          <p:cNvGraphicFramePr>
            <a:graphicFrameLocks noGrp="1"/>
          </p:cNvGraphicFramePr>
          <p:nvPr/>
        </p:nvGraphicFramePr>
        <p:xfrm>
          <a:off x="331788" y="1568450"/>
          <a:ext cx="8458200" cy="5164138"/>
        </p:xfrm>
        <a:graphic>
          <a:graphicData uri="http://schemas.openxmlformats.org/drawingml/2006/table">
            <a:tbl>
              <a:tblPr firstRow="1" bandRow="1">
                <a:tableStyleId>{FABFCF23-3B69-468F-B69F-88F6DE6A72F2}</a:tableStyleId>
              </a:tblPr>
              <a:tblGrid>
                <a:gridCol w="2588405">
                  <a:extLst>
                    <a:ext uri="{9D8B030D-6E8A-4147-A177-3AD203B41FA5}">
                      <a16:colId xmlns:a16="http://schemas.microsoft.com/office/drawing/2014/main" val="20000"/>
                    </a:ext>
                  </a:extLst>
                </a:gridCol>
                <a:gridCol w="2901828">
                  <a:extLst>
                    <a:ext uri="{9D8B030D-6E8A-4147-A177-3AD203B41FA5}">
                      <a16:colId xmlns:a16="http://schemas.microsoft.com/office/drawing/2014/main" val="20001"/>
                    </a:ext>
                  </a:extLst>
                </a:gridCol>
                <a:gridCol w="2967968">
                  <a:extLst>
                    <a:ext uri="{9D8B030D-6E8A-4147-A177-3AD203B41FA5}">
                      <a16:colId xmlns:a16="http://schemas.microsoft.com/office/drawing/2014/main" val="20002"/>
                    </a:ext>
                  </a:extLst>
                </a:gridCol>
              </a:tblGrid>
              <a:tr h="468106">
                <a:tc>
                  <a:txBody>
                    <a:bodyPr/>
                    <a:lstStyle/>
                    <a:p>
                      <a:pPr marL="0" marR="0" algn="l">
                        <a:spcBef>
                          <a:spcPts val="0"/>
                        </a:spcBef>
                        <a:spcAft>
                          <a:spcPts val="0"/>
                        </a:spcAft>
                      </a:pPr>
                      <a:r>
                        <a:rPr lang="en-US" sz="2000" dirty="0"/>
                        <a:t>Parameter</a:t>
                      </a:r>
                      <a:endParaRPr lang="en-US" sz="2000" dirty="0">
                        <a:latin typeface="Times New Roman"/>
                        <a:ea typeface="Times New Roman"/>
                        <a:cs typeface="Times New Roman"/>
                      </a:endParaRPr>
                    </a:p>
                  </a:txBody>
                  <a:tcPr marL="76679" marR="76679" marT="38342" marB="38342">
                    <a:solidFill>
                      <a:schemeClr val="tx2">
                        <a:lumMod val="50000"/>
                      </a:schemeClr>
                    </a:solidFill>
                  </a:tcPr>
                </a:tc>
                <a:tc>
                  <a:txBody>
                    <a:bodyPr/>
                    <a:lstStyle/>
                    <a:p>
                      <a:pPr marL="0" marR="0" algn="l">
                        <a:spcBef>
                          <a:spcPts val="0"/>
                        </a:spcBef>
                        <a:spcAft>
                          <a:spcPts val="0"/>
                        </a:spcAft>
                      </a:pPr>
                      <a:r>
                        <a:rPr lang="en-US" sz="2000" dirty="0"/>
                        <a:t>Uncovered</a:t>
                      </a:r>
                      <a:endParaRPr lang="en-US" sz="2000" dirty="0">
                        <a:latin typeface="Times New Roman"/>
                        <a:ea typeface="Times New Roman"/>
                        <a:cs typeface="Times New Roman"/>
                      </a:endParaRPr>
                    </a:p>
                  </a:txBody>
                  <a:tcPr marL="76679" marR="76679" marT="38342" marB="38342">
                    <a:solidFill>
                      <a:schemeClr val="tx2">
                        <a:lumMod val="50000"/>
                      </a:schemeClr>
                    </a:solidFill>
                  </a:tcPr>
                </a:tc>
                <a:tc>
                  <a:txBody>
                    <a:bodyPr/>
                    <a:lstStyle/>
                    <a:p>
                      <a:pPr marL="0" marR="0" algn="l">
                        <a:spcBef>
                          <a:spcPts val="0"/>
                        </a:spcBef>
                        <a:spcAft>
                          <a:spcPts val="0"/>
                        </a:spcAft>
                      </a:pPr>
                      <a:r>
                        <a:rPr lang="en-US" sz="2000" dirty="0"/>
                        <a:t>Covered</a:t>
                      </a:r>
                      <a:endParaRPr lang="en-US" sz="2000" dirty="0">
                        <a:latin typeface="Times New Roman"/>
                        <a:ea typeface="Times New Roman"/>
                        <a:cs typeface="Times New Roman"/>
                      </a:endParaRPr>
                    </a:p>
                  </a:txBody>
                  <a:tcPr marL="76679" marR="76679" marT="38342" marB="38342">
                    <a:solidFill>
                      <a:schemeClr val="tx2">
                        <a:lumMod val="50000"/>
                      </a:schemeClr>
                    </a:solidFill>
                  </a:tcPr>
                </a:tc>
                <a:extLst>
                  <a:ext uri="{0D108BD9-81ED-4DB2-BD59-A6C34878D82A}">
                    <a16:rowId xmlns:a16="http://schemas.microsoft.com/office/drawing/2014/main" val="10000"/>
                  </a:ext>
                </a:extLst>
              </a:tr>
              <a:tr h="1295933">
                <a:tc>
                  <a:txBody>
                    <a:bodyPr/>
                    <a:lstStyle/>
                    <a:p>
                      <a:pPr marL="0" marR="0" algn="l">
                        <a:spcBef>
                          <a:spcPts val="0"/>
                        </a:spcBef>
                        <a:spcAft>
                          <a:spcPts val="0"/>
                        </a:spcAft>
                      </a:pPr>
                      <a:r>
                        <a:rPr lang="en-US" sz="1600" dirty="0"/>
                        <a:t>Temperature</a:t>
                      </a:r>
                      <a:endParaRPr lang="en-US" sz="1600" dirty="0">
                        <a:latin typeface="Times New Roman"/>
                        <a:ea typeface="Times New Roman"/>
                        <a:cs typeface="Times New Roman"/>
                      </a:endParaRPr>
                    </a:p>
                  </a:txBody>
                  <a:tcPr marL="76679" marR="76679" marT="38342" marB="38342"/>
                </a:tc>
                <a:tc>
                  <a:txBody>
                    <a:bodyPr/>
                    <a:lstStyle/>
                    <a:p>
                      <a:pPr marL="0" marR="0" algn="l">
                        <a:spcBef>
                          <a:spcPts val="0"/>
                        </a:spcBef>
                        <a:spcAft>
                          <a:spcPts val="0"/>
                        </a:spcAft>
                      </a:pPr>
                      <a:r>
                        <a:rPr lang="en-US" sz="1600" dirty="0"/>
                        <a:t>More exposed to lower temperatures which can adversely</a:t>
                      </a:r>
                      <a:r>
                        <a:rPr lang="en-US" sz="1600" baseline="0" dirty="0"/>
                        <a:t> impact biological activity and increase filter ripening times.</a:t>
                      </a:r>
                      <a:endParaRPr lang="en-US" sz="1600" dirty="0">
                        <a:latin typeface="Times New Roman"/>
                        <a:ea typeface="Times New Roman"/>
                        <a:cs typeface="Times New Roman"/>
                      </a:endParaRPr>
                    </a:p>
                  </a:txBody>
                  <a:tcPr marL="76679" marR="76679" marT="38342" marB="38342"/>
                </a:tc>
                <a:tc>
                  <a:txBody>
                    <a:bodyPr/>
                    <a:lstStyle/>
                    <a:p>
                      <a:pPr marL="0" marR="0" algn="l">
                        <a:spcBef>
                          <a:spcPts val="0"/>
                        </a:spcBef>
                        <a:spcAft>
                          <a:spcPts val="0"/>
                        </a:spcAft>
                      </a:pPr>
                      <a:r>
                        <a:rPr lang="en-US" sz="1600" dirty="0"/>
                        <a:t>Less susceptible</a:t>
                      </a:r>
                      <a:r>
                        <a:rPr lang="en-US" sz="1600" baseline="0" dirty="0"/>
                        <a:t> to temperature effects</a:t>
                      </a:r>
                      <a:endParaRPr lang="en-US" sz="1600" dirty="0">
                        <a:latin typeface="Times New Roman"/>
                        <a:ea typeface="Times New Roman"/>
                        <a:cs typeface="Times New Roman"/>
                      </a:endParaRPr>
                    </a:p>
                  </a:txBody>
                  <a:tcPr marL="76679" marR="76679" marT="38342" marB="38342"/>
                </a:tc>
                <a:extLst>
                  <a:ext uri="{0D108BD9-81ED-4DB2-BD59-A6C34878D82A}">
                    <a16:rowId xmlns:a16="http://schemas.microsoft.com/office/drawing/2014/main" val="10001"/>
                  </a:ext>
                </a:extLst>
              </a:tr>
              <a:tr h="808233">
                <a:tc>
                  <a:txBody>
                    <a:bodyPr/>
                    <a:lstStyle/>
                    <a:p>
                      <a:pPr marL="0" marR="0" algn="l">
                        <a:spcBef>
                          <a:spcPts val="0"/>
                        </a:spcBef>
                        <a:spcAft>
                          <a:spcPts val="0"/>
                        </a:spcAft>
                      </a:pPr>
                      <a:r>
                        <a:rPr lang="en-US" sz="1600" dirty="0"/>
                        <a:t>Algae</a:t>
                      </a:r>
                      <a:endParaRPr lang="en-US" sz="1600" dirty="0">
                        <a:latin typeface="Times New Roman"/>
                        <a:ea typeface="Times New Roman"/>
                        <a:cs typeface="Times New Roman"/>
                      </a:endParaRPr>
                    </a:p>
                  </a:txBody>
                  <a:tcPr marL="76679" marR="76679" marT="38342" marB="38342"/>
                </a:tc>
                <a:tc>
                  <a:txBody>
                    <a:bodyPr/>
                    <a:lstStyle/>
                    <a:p>
                      <a:pPr marL="0" marR="0" algn="l">
                        <a:spcBef>
                          <a:spcPts val="0"/>
                        </a:spcBef>
                        <a:spcAft>
                          <a:spcPts val="0"/>
                        </a:spcAft>
                      </a:pPr>
                      <a:r>
                        <a:rPr kumimoji="0" lang="en-US" sz="1600" kern="1200" dirty="0">
                          <a:solidFill>
                            <a:schemeClr val="dk1"/>
                          </a:solidFill>
                          <a:latin typeface="+mn-lt"/>
                          <a:ea typeface="+mn-ea"/>
                          <a:cs typeface="+mn-cs"/>
                        </a:rPr>
                        <a:t>Algal growth/blooms in the headwaters can increase clogging</a:t>
                      </a:r>
                    </a:p>
                  </a:txBody>
                  <a:tcPr marL="76679" marR="76679" marT="38342" marB="38342"/>
                </a:tc>
                <a:tc>
                  <a:txBody>
                    <a:bodyPr/>
                    <a:lstStyle/>
                    <a:p>
                      <a:pPr marL="0" marR="0" algn="l">
                        <a:spcBef>
                          <a:spcPts val="0"/>
                        </a:spcBef>
                        <a:spcAft>
                          <a:spcPts val="0"/>
                        </a:spcAft>
                      </a:pPr>
                      <a:r>
                        <a:rPr kumimoji="0" lang="en-US" sz="1600" kern="1200" dirty="0">
                          <a:solidFill>
                            <a:schemeClr val="dk1"/>
                          </a:solidFill>
                          <a:latin typeface="+mn-lt"/>
                          <a:ea typeface="+mn-ea"/>
                          <a:cs typeface="+mn-cs"/>
                        </a:rPr>
                        <a:t>Not as susceptible to localized algae blooms.</a:t>
                      </a:r>
                    </a:p>
                  </a:txBody>
                  <a:tcPr marL="76679" marR="76679" marT="38342" marB="38342"/>
                </a:tc>
                <a:extLst>
                  <a:ext uri="{0D108BD9-81ED-4DB2-BD59-A6C34878D82A}">
                    <a16:rowId xmlns:a16="http://schemas.microsoft.com/office/drawing/2014/main" val="10002"/>
                  </a:ext>
                </a:extLst>
              </a:tr>
              <a:tr h="2027483">
                <a:tc>
                  <a:txBody>
                    <a:bodyPr/>
                    <a:lstStyle/>
                    <a:p>
                      <a:pPr marL="0" marR="0" algn="l">
                        <a:spcBef>
                          <a:spcPts val="0"/>
                        </a:spcBef>
                        <a:spcAft>
                          <a:spcPts val="0"/>
                        </a:spcAft>
                      </a:pPr>
                      <a:r>
                        <a:rPr lang="en-US" sz="1600" dirty="0"/>
                        <a:t>Biomass Development</a:t>
                      </a:r>
                      <a:endParaRPr lang="en-US" sz="1600" dirty="0">
                        <a:latin typeface="Times New Roman"/>
                        <a:ea typeface="Times New Roman"/>
                        <a:cs typeface="Times New Roman"/>
                      </a:endParaRPr>
                    </a:p>
                  </a:txBody>
                  <a:tcPr marL="76679" marR="76679" marT="38342" marB="38342"/>
                </a:tc>
                <a:tc>
                  <a:txBody>
                    <a:bodyPr/>
                    <a:lstStyle/>
                    <a:p>
                      <a:pPr marL="0" marR="0" algn="l">
                        <a:spcBef>
                          <a:spcPts val="0"/>
                        </a:spcBef>
                        <a:spcAft>
                          <a:spcPts val="0"/>
                        </a:spcAft>
                      </a:pPr>
                      <a:r>
                        <a:rPr kumimoji="0" lang="en-US" sz="1600" kern="1200" dirty="0">
                          <a:solidFill>
                            <a:schemeClr val="dk1"/>
                          </a:solidFill>
                          <a:latin typeface="+mn-lt"/>
                          <a:ea typeface="+mn-ea"/>
                          <a:cs typeface="+mn-cs"/>
                        </a:rPr>
                        <a:t>Filter has a higher biomass and develops a more noticeable schmutzdecke.</a:t>
                      </a:r>
                    </a:p>
                  </a:txBody>
                  <a:tcPr marL="76679" marR="76679" marT="38342" marB="38342"/>
                </a:tc>
                <a:tc>
                  <a:txBody>
                    <a:bodyPr/>
                    <a:lstStyle/>
                    <a:p>
                      <a:pPr marL="0" marR="0" algn="l">
                        <a:spcBef>
                          <a:spcPts val="0"/>
                        </a:spcBef>
                        <a:spcAft>
                          <a:spcPts val="0"/>
                        </a:spcAft>
                      </a:pPr>
                      <a:r>
                        <a:rPr kumimoji="0" lang="en-US" sz="1600" i="0" kern="1200" dirty="0">
                          <a:solidFill>
                            <a:schemeClr val="dk1"/>
                          </a:solidFill>
                          <a:latin typeface="+mn-lt"/>
                          <a:ea typeface="+mn-ea"/>
                          <a:cs typeface="+mn-cs"/>
                        </a:rPr>
                        <a:t>Overall biomass levels are lower and schmutzdecke formation may appear non-existent or present as an easily suspended, inert, black carbonaceous deposit of about 1 mm in thickness.  Biomass is significantly correlated to bacteria counts.</a:t>
                      </a:r>
                    </a:p>
                  </a:txBody>
                  <a:tcPr marL="76679" marR="76679" marT="38342" marB="38342"/>
                </a:tc>
                <a:extLst>
                  <a:ext uri="{0D108BD9-81ED-4DB2-BD59-A6C34878D82A}">
                    <a16:rowId xmlns:a16="http://schemas.microsoft.com/office/drawing/2014/main" val="10003"/>
                  </a:ext>
                </a:extLst>
              </a:tr>
              <a:tr h="564383">
                <a:tc>
                  <a:txBody>
                    <a:bodyPr/>
                    <a:lstStyle/>
                    <a:p>
                      <a:pPr marL="0" marR="0" algn="l">
                        <a:spcBef>
                          <a:spcPts val="0"/>
                        </a:spcBef>
                        <a:spcAft>
                          <a:spcPts val="0"/>
                        </a:spcAft>
                      </a:pPr>
                      <a:r>
                        <a:rPr lang="en-US" sz="1600" dirty="0"/>
                        <a:t>Removal Efficiency</a:t>
                      </a:r>
                      <a:endParaRPr lang="en-US" sz="1600" dirty="0">
                        <a:latin typeface="Times New Roman"/>
                        <a:ea typeface="Times New Roman"/>
                        <a:cs typeface="Times New Roman"/>
                      </a:endParaRPr>
                    </a:p>
                  </a:txBody>
                  <a:tcPr marL="76679" marR="76679" marT="38342" marB="38342"/>
                </a:tc>
                <a:tc>
                  <a:txBody>
                    <a:bodyPr/>
                    <a:lstStyle/>
                    <a:p>
                      <a:pPr marL="0" marR="0" algn="just">
                        <a:spcBef>
                          <a:spcPts val="0"/>
                        </a:spcBef>
                        <a:spcAft>
                          <a:spcPts val="0"/>
                        </a:spcAft>
                      </a:pPr>
                      <a:r>
                        <a:rPr lang="en-US" sz="1600" dirty="0"/>
                        <a:t>Equivalent</a:t>
                      </a:r>
                      <a:endParaRPr lang="en-US" sz="1600" dirty="0">
                        <a:latin typeface="Times New Roman"/>
                        <a:ea typeface="Times New Roman"/>
                        <a:cs typeface="Times New Roman"/>
                      </a:endParaRPr>
                    </a:p>
                  </a:txBody>
                  <a:tcPr marL="76679" marR="76679" marT="38342" marB="38342"/>
                </a:tc>
                <a:tc>
                  <a:txBody>
                    <a:bodyPr/>
                    <a:lstStyle/>
                    <a:p>
                      <a:pPr marL="0" marR="0" algn="just">
                        <a:spcBef>
                          <a:spcPts val="0"/>
                        </a:spcBef>
                        <a:spcAft>
                          <a:spcPts val="0"/>
                        </a:spcAft>
                      </a:pPr>
                      <a:r>
                        <a:rPr lang="en-US" sz="1600" dirty="0"/>
                        <a:t>May be</a:t>
                      </a:r>
                      <a:r>
                        <a:rPr lang="en-US" sz="1600" baseline="0" dirty="0"/>
                        <a:t> adversely impacted by lack of schmutzdecke layer</a:t>
                      </a:r>
                      <a:endParaRPr lang="en-US" sz="1600" dirty="0">
                        <a:latin typeface="Times New Roman"/>
                        <a:ea typeface="Times New Roman"/>
                        <a:cs typeface="Times New Roman"/>
                      </a:endParaRPr>
                    </a:p>
                  </a:txBody>
                  <a:tcPr marL="76679" marR="76679" marT="38342" marB="38342"/>
                </a:tc>
                <a:extLst>
                  <a:ext uri="{0D108BD9-81ED-4DB2-BD59-A6C34878D82A}">
                    <a16:rowId xmlns:a16="http://schemas.microsoft.com/office/drawing/2014/main" val="10004"/>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DE106739-ECAF-D4F9-AD73-827F476398E9}"/>
              </a:ext>
            </a:extLst>
          </p:cNvPr>
          <p:cNvSpPr>
            <a:spLocks noChangeArrowheads="1"/>
          </p:cNvSpPr>
          <p:nvPr/>
        </p:nvSpPr>
        <p:spPr bwMode="auto">
          <a:xfrm>
            <a:off x="482600" y="1397000"/>
            <a:ext cx="830580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400"/>
              <a:t> </a:t>
            </a:r>
          </a:p>
          <a:p>
            <a:pPr eaLnBrk="1" hangingPunct="1"/>
            <a:r>
              <a:rPr lang="en-US" altLang="en-US" sz="2400"/>
              <a:t>4.3.4.4  Rates of filtration</a:t>
            </a:r>
          </a:p>
          <a:p>
            <a:pPr algn="ctr" eaLnBrk="1" hangingPunct="1"/>
            <a:r>
              <a:rPr lang="en-US" altLang="en-US" sz="2400"/>
              <a:t> </a:t>
            </a:r>
          </a:p>
          <a:p>
            <a:pPr eaLnBrk="1" hangingPunct="1"/>
            <a:r>
              <a:rPr lang="en-US" altLang="en-US" sz="2400"/>
              <a:t>The permissible rates of filtration shall be determined by the quality of the raw water and shall be on the basis of experimental data derived from the water to be treated.  The nominal rate may be 45 to 150 gallons per day per square foot of sand area (1.8 - 6.1 m/day), with somewhat higher rates acceptable when demonstrated to the satisfaction of the approving authority.</a:t>
            </a:r>
          </a:p>
        </p:txBody>
      </p:sp>
      <p:sp>
        <p:nvSpPr>
          <p:cNvPr id="129027" name="Rectangle 2">
            <a:extLst>
              <a:ext uri="{FF2B5EF4-FFF2-40B4-BE49-F238E27FC236}">
                <a16:creationId xmlns:a16="http://schemas.microsoft.com/office/drawing/2014/main" id="{6645BCFD-4B2B-33D1-BCBC-AE821BE9A5B2}"/>
              </a:ext>
            </a:extLst>
          </p:cNvPr>
          <p:cNvSpPr>
            <a:spLocks noChangeArrowheads="1"/>
          </p:cNvSpPr>
          <p:nvPr/>
        </p:nvSpPr>
        <p:spPr bwMode="auto">
          <a:xfrm>
            <a:off x="533400" y="5511800"/>
            <a:ext cx="8305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800">
                <a:solidFill>
                  <a:srgbClr val="FFC000"/>
                </a:solidFill>
              </a:rPr>
              <a:t>45 – 150 gpd/ft</a:t>
            </a:r>
            <a:r>
              <a:rPr lang="en-US" altLang="en-US" sz="2800" baseline="30000">
                <a:solidFill>
                  <a:srgbClr val="FFC000"/>
                </a:solidFill>
              </a:rPr>
              <a:t>2</a:t>
            </a:r>
          </a:p>
          <a:p>
            <a:pPr algn="ctr" eaLnBrk="1" hangingPunct="1"/>
            <a:r>
              <a:rPr lang="en-US" altLang="en-US" sz="2800">
                <a:solidFill>
                  <a:srgbClr val="FFC000"/>
                </a:solidFill>
              </a:rPr>
              <a:t>(0.031 – 0.10 gpm/ft</a:t>
            </a:r>
            <a:r>
              <a:rPr lang="en-US" altLang="en-US" sz="2800" baseline="30000">
                <a:solidFill>
                  <a:srgbClr val="FFC000"/>
                </a:solidFill>
              </a:rPr>
              <a:t>2</a:t>
            </a:r>
            <a:r>
              <a:rPr lang="en-US" altLang="en-US" sz="2800">
                <a:solidFill>
                  <a:srgbClr val="FFC000"/>
                </a:solidFill>
              </a:rPr>
              <a:t>)</a:t>
            </a:r>
            <a:endParaRPr lang="en-US" altLang="en-US" sz="2800" baseline="30000">
              <a:solidFill>
                <a:srgbClr val="FFC000"/>
              </a:solidFill>
            </a:endParaRPr>
          </a:p>
        </p:txBody>
      </p:sp>
      <p:grpSp>
        <p:nvGrpSpPr>
          <p:cNvPr id="129028" name="Group 5">
            <a:extLst>
              <a:ext uri="{FF2B5EF4-FFF2-40B4-BE49-F238E27FC236}">
                <a16:creationId xmlns:a16="http://schemas.microsoft.com/office/drawing/2014/main" id="{692E1C54-2366-8F83-EF59-FB0C0442A27B}"/>
              </a:ext>
            </a:extLst>
          </p:cNvPr>
          <p:cNvGrpSpPr>
            <a:grpSpLocks/>
          </p:cNvGrpSpPr>
          <p:nvPr/>
        </p:nvGrpSpPr>
        <p:grpSpPr bwMode="auto">
          <a:xfrm>
            <a:off x="285750" y="247650"/>
            <a:ext cx="8578850" cy="1828800"/>
            <a:chOff x="320692" y="228600"/>
            <a:chExt cx="8578379" cy="1828800"/>
          </a:xfrm>
        </p:grpSpPr>
        <p:sp>
          <p:nvSpPr>
            <p:cNvPr id="7" name="TextBox 6">
              <a:extLst>
                <a:ext uri="{FF2B5EF4-FFF2-40B4-BE49-F238E27FC236}">
                  <a16:creationId xmlns:a16="http://schemas.microsoft.com/office/drawing/2014/main" id="{01B66F00-2DC3-9A4D-B22F-0DAAE0AD1B91}"/>
                </a:ext>
              </a:extLst>
            </p:cNvPr>
            <p:cNvSpPr txBox="1"/>
            <p:nvPr/>
          </p:nvSpPr>
          <p:spPr>
            <a:xfrm>
              <a:off x="320692" y="4381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Filtration Rate</a:t>
              </a:r>
            </a:p>
          </p:txBody>
        </p:sp>
        <p:pic>
          <p:nvPicPr>
            <p:cNvPr id="129030" name="Picture 3">
              <a:extLst>
                <a:ext uri="{FF2B5EF4-FFF2-40B4-BE49-F238E27FC236}">
                  <a16:creationId xmlns:a16="http://schemas.microsoft.com/office/drawing/2014/main" id="{09FC71D7-D4DC-E0A9-E8DF-A30B6AFEA1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CFE84E-394F-E8AF-F3D0-B812348908F9}"/>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“Gooseneck” Weir</a:t>
            </a:r>
          </a:p>
        </p:txBody>
      </p:sp>
      <p:pic>
        <p:nvPicPr>
          <p:cNvPr id="20483" name="Picture 2">
            <a:extLst>
              <a:ext uri="{FF2B5EF4-FFF2-40B4-BE49-F238E27FC236}">
                <a16:creationId xmlns:a16="http://schemas.microsoft.com/office/drawing/2014/main" id="{0C05DF6D-8E5B-355E-66B6-49EB1A015A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176338"/>
            <a:ext cx="8856663" cy="4505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DA3F258-5A7C-80F8-2A80-92F0312F54B5}"/>
              </a:ext>
            </a:extLst>
          </p:cNvPr>
          <p:cNvSpPr>
            <a:spLocks noChangeArrowheads="1"/>
          </p:cNvSpPr>
          <p:nvPr/>
        </p:nvSpPr>
        <p:spPr bwMode="auto">
          <a:xfrm>
            <a:off x="482600" y="1397000"/>
            <a:ext cx="8661400" cy="5262563"/>
          </a:xfrm>
          <a:prstGeom prst="rect">
            <a:avLst/>
          </a:prstGeom>
          <a:noFill/>
          <a:ln w="9525">
            <a:noFill/>
            <a:miter lim="800000"/>
            <a:headEnd/>
            <a:tailEnd/>
          </a:ln>
          <a:effectLst/>
        </p:spPr>
        <p:txBody>
          <a:bodyPr anchor="ctr">
            <a:spAutoFit/>
          </a:bodyPr>
          <a:lstStyle/>
          <a:p>
            <a:pPr algn="ctr" eaLnBrk="1" fontAlgn="auto" hangingPunct="1">
              <a:spcBef>
                <a:spcPts val="0"/>
              </a:spcBef>
              <a:spcAft>
                <a:spcPts val="0"/>
              </a:spcAft>
              <a:defRPr/>
            </a:pPr>
            <a:r>
              <a:rPr lang="en-US" sz="2400" dirty="0">
                <a:latin typeface="+mn-lt"/>
              </a:rPr>
              <a:t> </a:t>
            </a:r>
          </a:p>
          <a:p>
            <a:pPr algn="ctr" eaLnBrk="1" fontAlgn="auto" hangingPunct="1">
              <a:spcBef>
                <a:spcPts val="0"/>
              </a:spcBef>
              <a:spcAft>
                <a:spcPts val="0"/>
              </a:spcAft>
              <a:defRPr/>
            </a:pPr>
            <a:r>
              <a:rPr lang="en-US" sz="2400" dirty="0">
                <a:solidFill>
                  <a:srgbClr val="FFC000"/>
                </a:solidFill>
                <a:latin typeface="+mn-lt"/>
              </a:rPr>
              <a:t>Equation for Determine HLR:                       HLR = Q / (A * (N-1))</a:t>
            </a:r>
          </a:p>
          <a:p>
            <a:pPr eaLnBrk="1" fontAlgn="auto" hangingPunct="1">
              <a:spcBef>
                <a:spcPts val="0"/>
              </a:spcBef>
              <a:spcAft>
                <a:spcPts val="0"/>
              </a:spcAft>
              <a:defRPr/>
            </a:pPr>
            <a:r>
              <a:rPr lang="en-US" sz="2400" dirty="0">
                <a:latin typeface="+mn-lt"/>
              </a:rPr>
              <a:t>Where:</a:t>
            </a:r>
          </a:p>
          <a:p>
            <a:pPr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HLR = hydraulic loading rate (gpm/ft</a:t>
            </a:r>
            <a:r>
              <a:rPr lang="en-US" sz="2400" baseline="30000" dirty="0">
                <a:latin typeface="+mn-lt"/>
              </a:rPr>
              <a:t>2</a:t>
            </a:r>
            <a:r>
              <a:rPr lang="en-US" sz="2400" dirty="0">
                <a:latin typeface="+mn-lt"/>
              </a:rPr>
              <a:t>)</a:t>
            </a:r>
          </a:p>
          <a:p>
            <a:pPr marL="457200" indent="-457200" eaLnBrk="1" fontAlgn="auto" hangingPunct="1">
              <a:spcBef>
                <a:spcPts val="0"/>
              </a:spcBef>
              <a:spcAft>
                <a:spcPts val="0"/>
              </a:spcAft>
              <a:buFont typeface="+mj-lt"/>
              <a:buAutoNum type="arabicPeriod"/>
              <a:defRPr/>
            </a:pPr>
            <a:r>
              <a:rPr lang="en-US" sz="2400" dirty="0">
                <a:latin typeface="+mn-lt"/>
              </a:rPr>
              <a:t>Q = flow needed to meet demands (gpm)</a:t>
            </a:r>
          </a:p>
          <a:p>
            <a:pPr marL="457200" indent="-457200" eaLnBrk="1" fontAlgn="auto" hangingPunct="1">
              <a:spcBef>
                <a:spcPts val="0"/>
              </a:spcBef>
              <a:spcAft>
                <a:spcPts val="0"/>
              </a:spcAft>
              <a:buFont typeface="+mj-lt"/>
              <a:buAutoNum type="arabicPeriod"/>
              <a:defRPr/>
            </a:pPr>
            <a:r>
              <a:rPr lang="en-US" sz="2400" dirty="0">
                <a:latin typeface="+mn-lt"/>
              </a:rPr>
              <a:t>A = The sand bed surface area of one filter bed (ft</a:t>
            </a:r>
            <a:r>
              <a:rPr lang="en-US" sz="2400" baseline="30000" dirty="0">
                <a:latin typeface="+mn-lt"/>
              </a:rPr>
              <a:t>2</a:t>
            </a:r>
            <a:r>
              <a:rPr lang="en-US" sz="2400" dirty="0">
                <a:latin typeface="+mn-lt"/>
              </a:rPr>
              <a:t>)</a:t>
            </a:r>
          </a:p>
          <a:p>
            <a:pPr marL="457200" indent="-457200" eaLnBrk="1" fontAlgn="auto" hangingPunct="1">
              <a:spcBef>
                <a:spcPts val="0"/>
              </a:spcBef>
              <a:spcAft>
                <a:spcPts val="0"/>
              </a:spcAft>
              <a:buFont typeface="+mj-lt"/>
              <a:buAutoNum type="arabicPeriod"/>
              <a:defRPr/>
            </a:pPr>
            <a:r>
              <a:rPr lang="en-US" sz="2400" dirty="0">
                <a:latin typeface="+mn-lt"/>
              </a:rPr>
              <a:t>N = total number of filter beds needed </a:t>
            </a:r>
            <a:r>
              <a:rPr lang="en-US" sz="2400" u="sng" dirty="0">
                <a:latin typeface="+mn-lt"/>
              </a:rPr>
              <a:t>&gt;</a:t>
            </a:r>
            <a:r>
              <a:rPr lang="en-US" sz="2400" dirty="0">
                <a:latin typeface="+mn-lt"/>
              </a:rPr>
              <a:t> 2 (“N-1” is the total number of filters with 1 filter taken out of service for cleaning)</a:t>
            </a:r>
          </a:p>
          <a:p>
            <a:pPr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dirty="0">
                <a:solidFill>
                  <a:srgbClr val="FFC000"/>
                </a:solidFill>
                <a:latin typeface="+mn-lt"/>
              </a:rPr>
              <a:t>Example:  </a:t>
            </a:r>
            <a:r>
              <a:rPr lang="en-US" sz="2400" dirty="0">
                <a:latin typeface="+mn-lt"/>
              </a:rPr>
              <a:t>Given a peak day demand of 250 gallons per capita per day and a community of 600 people served by two 50’x20’ filters: </a:t>
            </a:r>
          </a:p>
          <a:p>
            <a:pPr eaLnBrk="1" fontAlgn="auto" hangingPunct="1">
              <a:spcBef>
                <a:spcPts val="0"/>
              </a:spcBef>
              <a:spcAft>
                <a:spcPts val="0"/>
              </a:spcAft>
              <a:defRPr/>
            </a:pPr>
            <a:r>
              <a:rPr lang="en-US" sz="2400" dirty="0">
                <a:latin typeface="+mn-lt"/>
              </a:rPr>
              <a:t> 	      </a:t>
            </a:r>
            <a:r>
              <a:rPr lang="en-US" sz="2400" u="sng" dirty="0">
                <a:latin typeface="+mn-lt"/>
              </a:rPr>
              <a:t>250 gpcpd x 600 people           </a:t>
            </a:r>
          </a:p>
          <a:p>
            <a:pPr eaLnBrk="1" fontAlgn="auto" hangingPunct="1">
              <a:spcBef>
                <a:spcPts val="0"/>
              </a:spcBef>
              <a:spcAft>
                <a:spcPts val="0"/>
              </a:spcAft>
              <a:defRPr/>
            </a:pPr>
            <a:r>
              <a:rPr lang="en-US" sz="2400" dirty="0">
                <a:latin typeface="+mn-lt"/>
              </a:rPr>
              <a:t>             (1,000 ft</a:t>
            </a:r>
            <a:r>
              <a:rPr lang="en-US" sz="2400" baseline="30000" dirty="0">
                <a:latin typeface="+mn-lt"/>
              </a:rPr>
              <a:t>2</a:t>
            </a:r>
            <a:r>
              <a:rPr lang="en-US" sz="2400" dirty="0">
                <a:latin typeface="+mn-lt"/>
              </a:rPr>
              <a:t>/filter x (2 filters – 1 filter) = </a:t>
            </a:r>
            <a:r>
              <a:rPr lang="en-US" sz="2400" dirty="0">
                <a:solidFill>
                  <a:srgbClr val="FFC000"/>
                </a:solidFill>
                <a:latin typeface="+mn-lt"/>
              </a:rPr>
              <a:t>150 gpd/ft</a:t>
            </a:r>
            <a:r>
              <a:rPr lang="en-US" sz="2400" baseline="30000" dirty="0">
                <a:solidFill>
                  <a:srgbClr val="FFC000"/>
                </a:solidFill>
                <a:latin typeface="+mn-lt"/>
              </a:rPr>
              <a:t>2  </a:t>
            </a:r>
            <a:r>
              <a:rPr lang="en-US" sz="2400" dirty="0">
                <a:latin typeface="+mn-lt"/>
              </a:rPr>
              <a:t>(0.1 gpm/ft</a:t>
            </a:r>
            <a:r>
              <a:rPr lang="en-US" sz="2400" baseline="30000" dirty="0">
                <a:latin typeface="+mn-lt"/>
              </a:rPr>
              <a:t>2</a:t>
            </a:r>
            <a:r>
              <a:rPr lang="en-US" sz="2400" dirty="0">
                <a:latin typeface="+mn-lt"/>
              </a:rPr>
              <a:t>)</a:t>
            </a:r>
            <a:endParaRPr lang="en-US" sz="2400" baseline="30000" dirty="0">
              <a:latin typeface="+mn-lt"/>
            </a:endParaRPr>
          </a:p>
        </p:txBody>
      </p:sp>
      <p:sp>
        <p:nvSpPr>
          <p:cNvPr id="7" name="TextBox 6">
            <a:extLst>
              <a:ext uri="{FF2B5EF4-FFF2-40B4-BE49-F238E27FC236}">
                <a16:creationId xmlns:a16="http://schemas.microsoft.com/office/drawing/2014/main" id="{20B565C8-EED1-0E0C-D20C-6698A980FE58}"/>
              </a:ext>
            </a:extLst>
          </p:cNvPr>
          <p:cNvSpPr txBox="1"/>
          <p:nvPr/>
        </p:nvSpPr>
        <p:spPr>
          <a:xfrm>
            <a:off x="285750" y="45720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Filtration rate</a:t>
            </a:r>
            <a:endParaRPr lang="en-US" sz="2800" b="1" cap="all" dirty="0">
              <a:solidFill>
                <a:schemeClr val="tx2">
                  <a:satMod val="200000"/>
                </a:schemeClr>
              </a:solidFill>
              <a:effectLst>
                <a:reflection blurRad="12700" stA="34000" endA="740" endPos="53000" dir="5400000" sy="-100000" algn="bl" rotWithShape="0"/>
              </a:effectLst>
              <a:latin typeface="+mj-lt"/>
              <a:ea typeface="+mj-ea"/>
              <a:cs typeface="+mj-cs"/>
            </a:endParaRP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(hydraulic loading rate)</a:t>
            </a:r>
            <a:endParaRPr lang="en-US" sz="40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A3BA51C8-2F15-189D-C686-EC13BB34B27A}"/>
              </a:ext>
            </a:extLst>
          </p:cNvPr>
          <p:cNvSpPr>
            <a:spLocks noChangeArrowheads="1"/>
          </p:cNvSpPr>
          <p:nvPr/>
        </p:nvSpPr>
        <p:spPr bwMode="auto">
          <a:xfrm>
            <a:off x="377825" y="1397000"/>
            <a:ext cx="838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solidFill>
                  <a:srgbClr val="FFC000"/>
                </a:solidFill>
              </a:rPr>
              <a:t>Maximum</a:t>
            </a:r>
          </a:p>
          <a:p>
            <a:pPr eaLnBrk="1" hangingPunct="1"/>
            <a:r>
              <a:rPr lang="en-US" altLang="en-US" sz="2800" u="sng">
                <a:solidFill>
                  <a:srgbClr val="FFC000"/>
                </a:solidFill>
              </a:rPr>
              <a:t>&lt;</a:t>
            </a:r>
            <a:r>
              <a:rPr lang="en-US" altLang="en-US" sz="2800">
                <a:solidFill>
                  <a:srgbClr val="FFC000"/>
                </a:solidFill>
              </a:rPr>
              <a:t> 0.1 gpm/ft</a:t>
            </a:r>
            <a:r>
              <a:rPr lang="en-US" altLang="en-US" sz="2800" baseline="30000">
                <a:solidFill>
                  <a:srgbClr val="FFC000"/>
                </a:solidFill>
              </a:rPr>
              <a:t>2</a:t>
            </a:r>
          </a:p>
        </p:txBody>
      </p:sp>
      <p:sp>
        <p:nvSpPr>
          <p:cNvPr id="7" name="TextBox 6">
            <a:extLst>
              <a:ext uri="{FF2B5EF4-FFF2-40B4-BE49-F238E27FC236}">
                <a16:creationId xmlns:a16="http://schemas.microsoft.com/office/drawing/2014/main" id="{7E5EF310-5250-2BB9-4205-6FEFF6BAB744}"/>
              </a:ext>
            </a:extLst>
          </p:cNvPr>
          <p:cNvSpPr txBox="1"/>
          <p:nvPr/>
        </p:nvSpPr>
        <p:spPr>
          <a:xfrm>
            <a:off x="285750" y="45720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Filtration Rate</a:t>
            </a:r>
          </a:p>
        </p:txBody>
      </p:sp>
      <p:sp>
        <p:nvSpPr>
          <p:cNvPr id="133124" name="Rectangle 8">
            <a:extLst>
              <a:ext uri="{FF2B5EF4-FFF2-40B4-BE49-F238E27FC236}">
                <a16:creationId xmlns:a16="http://schemas.microsoft.com/office/drawing/2014/main" id="{3F7111E6-1308-4112-9D9F-CA0569D5B0B1}"/>
              </a:ext>
            </a:extLst>
          </p:cNvPr>
          <p:cNvSpPr>
            <a:spLocks noChangeArrowheads="1"/>
          </p:cNvSpPr>
          <p:nvPr/>
        </p:nvSpPr>
        <p:spPr bwMode="auto">
          <a:xfrm>
            <a:off x="220663" y="2679700"/>
            <a:ext cx="269557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t>Rate may need to be </a:t>
            </a:r>
            <a:r>
              <a:rPr lang="en-US" altLang="en-US" sz="2800" u="sng"/>
              <a:t>&lt;</a:t>
            </a:r>
            <a:r>
              <a:rPr lang="en-US" altLang="en-US" sz="2800"/>
              <a:t> 0.05 gpm/ft</a:t>
            </a:r>
            <a:r>
              <a:rPr lang="en-US" altLang="en-US" sz="2800" baseline="30000"/>
              <a:t>2</a:t>
            </a:r>
            <a:r>
              <a:rPr lang="en-US" altLang="en-US" sz="2800"/>
              <a:t> when water temp &lt;5 °C</a:t>
            </a:r>
          </a:p>
        </p:txBody>
      </p:sp>
      <p:pic>
        <p:nvPicPr>
          <p:cNvPr id="133125" name="Picture 4" descr="20 mile old ssf">
            <a:extLst>
              <a:ext uri="{FF2B5EF4-FFF2-40B4-BE49-F238E27FC236}">
                <a16:creationId xmlns:a16="http://schemas.microsoft.com/office/drawing/2014/main" id="{06C4DA1D-B798-CB58-923B-7543748A01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8613" y="1654175"/>
            <a:ext cx="5981700" cy="39862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3126" name="Rectangle 10">
            <a:extLst>
              <a:ext uri="{FF2B5EF4-FFF2-40B4-BE49-F238E27FC236}">
                <a16:creationId xmlns:a16="http://schemas.microsoft.com/office/drawing/2014/main" id="{2748A2EC-90AF-BBDA-AE16-305712B078E4}"/>
              </a:ext>
            </a:extLst>
          </p:cNvPr>
          <p:cNvSpPr>
            <a:spLocks noChangeArrowheads="1"/>
          </p:cNvSpPr>
          <p:nvPr/>
        </p:nvSpPr>
        <p:spPr bwMode="auto">
          <a:xfrm>
            <a:off x="268288" y="5041900"/>
            <a:ext cx="2643187"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t>Minimum</a:t>
            </a:r>
          </a:p>
          <a:p>
            <a:pPr eaLnBrk="1" hangingPunct="1"/>
            <a:r>
              <a:rPr lang="en-US" altLang="en-US" sz="2800" u="sng"/>
              <a:t>&gt;</a:t>
            </a:r>
            <a:r>
              <a:rPr lang="en-US" altLang="en-US" sz="2800"/>
              <a:t> 0.02 gpm/ft</a:t>
            </a:r>
            <a:r>
              <a:rPr lang="en-US" altLang="en-US" sz="2800" baseline="30000"/>
              <a:t>2</a:t>
            </a:r>
            <a:r>
              <a:rPr lang="en-US" altLang="en-US" sz="2800"/>
              <a:t> to keep biota viable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7A7DBCC3-F4EC-1B2F-D78A-C3F31A5DEDC9}"/>
              </a:ext>
            </a:extLst>
          </p:cNvPr>
          <p:cNvSpPr>
            <a:spLocks noChangeArrowheads="1"/>
          </p:cNvSpPr>
          <p:nvPr/>
        </p:nvSpPr>
        <p:spPr bwMode="auto">
          <a:xfrm>
            <a:off x="282575" y="1181100"/>
            <a:ext cx="86804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4.3.4.5  underdrains</a:t>
            </a:r>
          </a:p>
          <a:p>
            <a:pPr algn="ctr" eaLnBrk="1" hangingPunct="1"/>
            <a:r>
              <a:rPr lang="en-US" altLang="en-US" sz="2400"/>
              <a:t> </a:t>
            </a:r>
          </a:p>
          <a:p>
            <a:pPr eaLnBrk="1" hangingPunct="1"/>
            <a:r>
              <a:rPr lang="en-US" altLang="en-US" sz="2400"/>
              <a:t>Each filter unit shall be equipped with a main drain and an adequate number of lateral underdrains to collect the filtered water. </a:t>
            </a:r>
            <a:r>
              <a:rPr lang="en-US" altLang="en-US" sz="1600">
                <a:solidFill>
                  <a:schemeClr val="bg1"/>
                </a:solidFill>
              </a:rPr>
              <a:t> </a:t>
            </a:r>
          </a:p>
        </p:txBody>
      </p:sp>
      <p:pic>
        <p:nvPicPr>
          <p:cNvPr id="135171" name="Picture 2">
            <a:extLst>
              <a:ext uri="{FF2B5EF4-FFF2-40B4-BE49-F238E27FC236}">
                <a16:creationId xmlns:a16="http://schemas.microsoft.com/office/drawing/2014/main" id="{AFBE846F-23A5-BB99-6A7E-900DF68B16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688" y="2933700"/>
            <a:ext cx="4446587" cy="32432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5172" name="Rectangle 2">
            <a:extLst>
              <a:ext uri="{FF2B5EF4-FFF2-40B4-BE49-F238E27FC236}">
                <a16:creationId xmlns:a16="http://schemas.microsoft.com/office/drawing/2014/main" id="{0C98C100-77B5-4170-74A2-762921C7917B}"/>
              </a:ext>
            </a:extLst>
          </p:cNvPr>
          <p:cNvSpPr>
            <a:spLocks noChangeArrowheads="1"/>
          </p:cNvSpPr>
          <p:nvPr/>
        </p:nvSpPr>
        <p:spPr bwMode="auto">
          <a:xfrm>
            <a:off x="261938" y="2705100"/>
            <a:ext cx="40132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The underdrains shall be placed as close to the floor as possible and spaced so that the maximum velocity of the water flow in the underdrain will not exceed 0.75 feet per  second.  </a:t>
            </a:r>
          </a:p>
          <a:p>
            <a:pPr eaLnBrk="1" hangingPunct="1"/>
            <a:endParaRPr lang="en-US" altLang="en-US" sz="2400"/>
          </a:p>
          <a:p>
            <a:pPr eaLnBrk="1" hangingPunct="1"/>
            <a:r>
              <a:rPr lang="en-US" altLang="en-US" sz="2400"/>
              <a:t>The maximum spacing of laterals shall not exceed 3 feet if pipe laterals are used.</a:t>
            </a:r>
            <a:r>
              <a:rPr lang="en-US" altLang="en-US" sz="1600">
                <a:solidFill>
                  <a:schemeClr val="bg1"/>
                </a:solidFill>
              </a:rPr>
              <a:t> </a:t>
            </a:r>
          </a:p>
        </p:txBody>
      </p:sp>
      <p:grpSp>
        <p:nvGrpSpPr>
          <p:cNvPr id="135173" name="Group 5">
            <a:extLst>
              <a:ext uri="{FF2B5EF4-FFF2-40B4-BE49-F238E27FC236}">
                <a16:creationId xmlns:a16="http://schemas.microsoft.com/office/drawing/2014/main" id="{3C589FC7-FB0C-2C2B-88FD-16A961867C80}"/>
              </a:ext>
            </a:extLst>
          </p:cNvPr>
          <p:cNvGrpSpPr>
            <a:grpSpLocks/>
          </p:cNvGrpSpPr>
          <p:nvPr/>
        </p:nvGrpSpPr>
        <p:grpSpPr bwMode="auto">
          <a:xfrm>
            <a:off x="228600" y="0"/>
            <a:ext cx="8651875" cy="1484313"/>
            <a:chOff x="244492" y="-76200"/>
            <a:chExt cx="8651858" cy="1484066"/>
          </a:xfrm>
        </p:grpSpPr>
        <p:sp>
          <p:nvSpPr>
            <p:cNvPr id="7" name="TextBox 6">
              <a:extLst>
                <a:ext uri="{FF2B5EF4-FFF2-40B4-BE49-F238E27FC236}">
                  <a16:creationId xmlns:a16="http://schemas.microsoft.com/office/drawing/2014/main" id="{12F12173-2990-22ED-0967-B828C3901F35}"/>
                </a:ext>
              </a:extLst>
            </p:cNvPr>
            <p:cNvSpPr txBox="1"/>
            <p:nvPr/>
          </p:nvSpPr>
          <p:spPr>
            <a:xfrm>
              <a:off x="244492" y="-7620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underdrains</a:t>
              </a:r>
            </a:p>
          </p:txBody>
        </p:sp>
        <p:pic>
          <p:nvPicPr>
            <p:cNvPr id="135175" name="Picture 3">
              <a:extLst>
                <a:ext uri="{FF2B5EF4-FFF2-40B4-BE49-F238E27FC236}">
                  <a16:creationId xmlns:a16="http://schemas.microsoft.com/office/drawing/2014/main" id="{013B3800-AC9F-58E7-C5F9-7E02424146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4492" y="228600"/>
              <a:ext cx="1031858" cy="117926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A6E2E0-65FB-E83B-DAA8-61785337BCDD}"/>
              </a:ext>
            </a:extLst>
          </p:cNvPr>
          <p:cNvSpPr txBox="1"/>
          <p:nvPr/>
        </p:nvSpPr>
        <p:spPr>
          <a:xfrm>
            <a:off x="438150" y="54864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underdrains</a:t>
            </a:r>
          </a:p>
        </p:txBody>
      </p:sp>
      <p:sp>
        <p:nvSpPr>
          <p:cNvPr id="137219" name="TextBox 5">
            <a:extLst>
              <a:ext uri="{FF2B5EF4-FFF2-40B4-BE49-F238E27FC236}">
                <a16:creationId xmlns:a16="http://schemas.microsoft.com/office/drawing/2014/main" id="{A3ACC62D-AFA7-EE8D-3371-26DFCCA58D7A}"/>
              </a:ext>
            </a:extLst>
          </p:cNvPr>
          <p:cNvSpPr txBox="1">
            <a:spLocks noChangeArrowheads="1"/>
          </p:cNvSpPr>
          <p:nvPr/>
        </p:nvSpPr>
        <p:spPr bwMode="auto">
          <a:xfrm>
            <a:off x="188913" y="1403350"/>
            <a:ext cx="3106737"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underdrains are typically made using perforated pipe laterals (PVC, NSF-61) due to minimal head loss.</a:t>
            </a:r>
          </a:p>
          <a:p>
            <a:pPr eaLnBrk="1" hangingPunct="1"/>
            <a:endParaRPr lang="en-US" altLang="en-US" sz="2400">
              <a:solidFill>
                <a:srgbClr val="FFC000"/>
              </a:solidFill>
            </a:endParaRPr>
          </a:p>
          <a:p>
            <a:pPr eaLnBrk="1" hangingPunct="1"/>
            <a:r>
              <a:rPr lang="en-US" altLang="en-US" sz="2400"/>
              <a:t>For larger installations, laterals are typically 4-8” in diameter, while main drains are 12-18” in diameter.	</a:t>
            </a:r>
          </a:p>
        </p:txBody>
      </p:sp>
      <p:pic>
        <p:nvPicPr>
          <p:cNvPr id="137220" name="Picture 2" descr="C:\Users\SandR\Documents\SSF Workshop\Slow Sand Filtration Photos\Scan368.jpg">
            <a:extLst>
              <a:ext uri="{FF2B5EF4-FFF2-40B4-BE49-F238E27FC236}">
                <a16:creationId xmlns:a16="http://schemas.microsoft.com/office/drawing/2014/main" id="{DA8311FC-8F01-E4FA-41B3-EB9C477856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8350" y="1422400"/>
            <a:ext cx="5835650" cy="38909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05F33E-CD7D-26AF-4C67-6AC0DAB80698}"/>
              </a:ext>
            </a:extLst>
          </p:cNvPr>
          <p:cNvSpPr txBox="1"/>
          <p:nvPr/>
        </p:nvSpPr>
        <p:spPr>
          <a:xfrm>
            <a:off x="438150" y="54864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 Configurations</a:t>
            </a:r>
          </a:p>
        </p:txBody>
      </p:sp>
      <p:sp>
        <p:nvSpPr>
          <p:cNvPr id="139267" name="TextBox 5">
            <a:extLst>
              <a:ext uri="{FF2B5EF4-FFF2-40B4-BE49-F238E27FC236}">
                <a16:creationId xmlns:a16="http://schemas.microsoft.com/office/drawing/2014/main" id="{6079E81D-7C05-6B45-4D91-D164C1658060}"/>
              </a:ext>
            </a:extLst>
          </p:cNvPr>
          <p:cNvSpPr txBox="1">
            <a:spLocks noChangeArrowheads="1"/>
          </p:cNvSpPr>
          <p:nvPr/>
        </p:nvSpPr>
        <p:spPr bwMode="auto">
          <a:xfrm>
            <a:off x="341313" y="1327150"/>
            <a:ext cx="82502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Common configurations include laterals that connect to a main drain system.  Smaller filters will often have only 1 main drain like the one shown on the right.</a:t>
            </a:r>
          </a:p>
        </p:txBody>
      </p:sp>
      <p:pic>
        <p:nvPicPr>
          <p:cNvPr id="139268" name="Picture 2">
            <a:extLst>
              <a:ext uri="{FF2B5EF4-FFF2-40B4-BE49-F238E27FC236}">
                <a16:creationId xmlns:a16="http://schemas.microsoft.com/office/drawing/2014/main" id="{5A2A307C-A4BE-0855-9AEA-0ECEF1ACE5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581275"/>
            <a:ext cx="7200900" cy="40592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BEE710-4BE7-350D-60E6-755A41E0BA03}"/>
              </a:ext>
            </a:extLst>
          </p:cNvPr>
          <p:cNvSpPr txBox="1"/>
          <p:nvPr/>
        </p:nvSpPr>
        <p:spPr>
          <a:xfrm>
            <a:off x="176893" y="14488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underdrains</a:t>
            </a:r>
          </a:p>
        </p:txBody>
      </p:sp>
      <p:sp>
        <p:nvSpPr>
          <p:cNvPr id="141315" name="TextBox 5">
            <a:extLst>
              <a:ext uri="{FF2B5EF4-FFF2-40B4-BE49-F238E27FC236}">
                <a16:creationId xmlns:a16="http://schemas.microsoft.com/office/drawing/2014/main" id="{8AC2D4DC-C222-3C83-57E6-2C56CC2761E0}"/>
              </a:ext>
            </a:extLst>
          </p:cNvPr>
          <p:cNvSpPr txBox="1">
            <a:spLocks noChangeArrowheads="1"/>
          </p:cNvSpPr>
          <p:nvPr/>
        </p:nvSpPr>
        <p:spPr bwMode="auto">
          <a:xfrm>
            <a:off x="228600" y="982663"/>
            <a:ext cx="26574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City of Cannon Beach</a:t>
            </a:r>
          </a:p>
          <a:p>
            <a:pPr eaLnBrk="1" hangingPunct="1"/>
            <a:endParaRPr lang="en-US" altLang="en-US" sz="2000"/>
          </a:p>
          <a:p>
            <a:pPr eaLnBrk="1" hangingPunct="1"/>
            <a:r>
              <a:rPr lang="en-US" altLang="en-US" sz="2000"/>
              <a:t>12” PVC header</a:t>
            </a:r>
          </a:p>
          <a:p>
            <a:pPr eaLnBrk="1" hangingPunct="1"/>
            <a:r>
              <a:rPr lang="en-US" altLang="en-US" sz="2000"/>
              <a:t>4” laterals </a:t>
            </a:r>
          </a:p>
          <a:p>
            <a:pPr eaLnBrk="1" hangingPunct="1"/>
            <a:r>
              <a:rPr lang="en-US" altLang="en-US" sz="2000"/>
              <a:t>48” lateral spacing</a:t>
            </a:r>
          </a:p>
          <a:p>
            <a:pPr eaLnBrk="1" hangingPunct="1"/>
            <a:r>
              <a:rPr lang="en-US" altLang="en-US" sz="2000"/>
              <a:t>8” hole spacing</a:t>
            </a:r>
          </a:p>
        </p:txBody>
      </p:sp>
      <p:pic>
        <p:nvPicPr>
          <p:cNvPr id="141316" name="Picture 1">
            <a:extLst>
              <a:ext uri="{FF2B5EF4-FFF2-40B4-BE49-F238E27FC236}">
                <a16:creationId xmlns:a16="http://schemas.microsoft.com/office/drawing/2014/main" id="{1ED468B8-6EA3-5503-A629-5F4E9520C5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8950" y="892175"/>
            <a:ext cx="5880100" cy="584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ounded Rectangle 25">
            <a:extLst>
              <a:ext uri="{FF2B5EF4-FFF2-40B4-BE49-F238E27FC236}">
                <a16:creationId xmlns:a16="http://schemas.microsoft.com/office/drawing/2014/main" id="{27C281CB-C4F9-989A-051B-BD9DD713BD95}"/>
              </a:ext>
            </a:extLst>
          </p:cNvPr>
          <p:cNvSpPr/>
          <p:nvPr/>
        </p:nvSpPr>
        <p:spPr>
          <a:xfrm>
            <a:off x="3230563" y="996950"/>
            <a:ext cx="5627687" cy="5676900"/>
          </a:xfrm>
          <a:prstGeom prst="roundRect">
            <a:avLst>
              <a:gd name="adj" fmla="val 2318"/>
            </a:avLst>
          </a:prstGeom>
          <a:solidFill>
            <a:srgbClr val="FFC00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Freeform 24">
            <a:extLst>
              <a:ext uri="{FF2B5EF4-FFF2-40B4-BE49-F238E27FC236}">
                <a16:creationId xmlns:a16="http://schemas.microsoft.com/office/drawing/2014/main" id="{A389C077-01AC-90DF-1628-8CEA88432589}"/>
              </a:ext>
            </a:extLst>
          </p:cNvPr>
          <p:cNvSpPr/>
          <p:nvPr/>
        </p:nvSpPr>
        <p:spPr>
          <a:xfrm>
            <a:off x="4049713" y="1803400"/>
            <a:ext cx="4013200" cy="4014788"/>
          </a:xfrm>
          <a:custGeom>
            <a:avLst/>
            <a:gdLst>
              <a:gd name="connsiteX0" fmla="*/ 0 w 4013860"/>
              <a:gd name="connsiteY0" fmla="*/ 119841 h 4014947"/>
              <a:gd name="connsiteX1" fmla="*/ 71252 w 4013860"/>
              <a:gd name="connsiteY1" fmla="*/ 24838 h 4014947"/>
              <a:gd name="connsiteX2" fmla="*/ 166255 w 4013860"/>
              <a:gd name="connsiteY2" fmla="*/ 1088 h 4014947"/>
              <a:gd name="connsiteX3" fmla="*/ 3871356 w 4013860"/>
              <a:gd name="connsiteY3" fmla="*/ 12963 h 4014947"/>
              <a:gd name="connsiteX4" fmla="*/ 3990109 w 4013860"/>
              <a:gd name="connsiteY4" fmla="*/ 60464 h 4014947"/>
              <a:gd name="connsiteX5" fmla="*/ 4013860 w 4013860"/>
              <a:gd name="connsiteY5" fmla="*/ 3919945 h 4014947"/>
              <a:gd name="connsiteX6" fmla="*/ 3978234 w 4013860"/>
              <a:gd name="connsiteY6" fmla="*/ 4003072 h 4014947"/>
              <a:gd name="connsiteX7" fmla="*/ 3906982 w 4013860"/>
              <a:gd name="connsiteY7" fmla="*/ 4014947 h 4014947"/>
              <a:gd name="connsiteX8" fmla="*/ 819397 w 4013860"/>
              <a:gd name="connsiteY8" fmla="*/ 4014947 h 4014947"/>
              <a:gd name="connsiteX9" fmla="*/ 736270 w 4013860"/>
              <a:gd name="connsiteY9" fmla="*/ 3979321 h 4014947"/>
              <a:gd name="connsiteX10" fmla="*/ 700644 w 4013860"/>
              <a:gd name="connsiteY10" fmla="*/ 3919945 h 4014947"/>
              <a:gd name="connsiteX11" fmla="*/ 724395 w 4013860"/>
              <a:gd name="connsiteY11" fmla="*/ 1331124 h 4014947"/>
              <a:gd name="connsiteX12" fmla="*/ 676894 w 4013860"/>
              <a:gd name="connsiteY12" fmla="*/ 1271747 h 4014947"/>
              <a:gd name="connsiteX13" fmla="*/ 605642 w 4013860"/>
              <a:gd name="connsiteY13" fmla="*/ 1247997 h 4014947"/>
              <a:gd name="connsiteX14" fmla="*/ 59377 w 4013860"/>
              <a:gd name="connsiteY14" fmla="*/ 1141119 h 4014947"/>
              <a:gd name="connsiteX15" fmla="*/ 59377 w 4013860"/>
              <a:gd name="connsiteY15" fmla="*/ 1141119 h 4014947"/>
              <a:gd name="connsiteX16" fmla="*/ 23751 w 4013860"/>
              <a:gd name="connsiteY16" fmla="*/ 1057992 h 4014947"/>
              <a:gd name="connsiteX17" fmla="*/ 0 w 4013860"/>
              <a:gd name="connsiteY17" fmla="*/ 119841 h 401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13860" h="4014947">
                <a:moveTo>
                  <a:pt x="0" y="119841"/>
                </a:moveTo>
                <a:cubicBezTo>
                  <a:pt x="62631" y="32159"/>
                  <a:pt x="35300" y="60793"/>
                  <a:pt x="71252" y="24838"/>
                </a:cubicBezTo>
                <a:cubicBezTo>
                  <a:pt x="158185" y="0"/>
                  <a:pt x="125561" y="1088"/>
                  <a:pt x="166255" y="1088"/>
                </a:cubicBezTo>
                <a:lnTo>
                  <a:pt x="3871356" y="12963"/>
                </a:lnTo>
                <a:lnTo>
                  <a:pt x="3990109" y="60464"/>
                </a:lnTo>
                <a:cubicBezTo>
                  <a:pt x="3998050" y="1346958"/>
                  <a:pt x="4013860" y="2633427"/>
                  <a:pt x="4013860" y="3919945"/>
                </a:cubicBezTo>
                <a:lnTo>
                  <a:pt x="3978234" y="4003072"/>
                </a:lnTo>
                <a:lnTo>
                  <a:pt x="3906982" y="4014947"/>
                </a:lnTo>
                <a:lnTo>
                  <a:pt x="819397" y="4014947"/>
                </a:lnTo>
                <a:lnTo>
                  <a:pt x="736270" y="3979321"/>
                </a:lnTo>
                <a:cubicBezTo>
                  <a:pt x="698269" y="3928653"/>
                  <a:pt x="700644" y="3951612"/>
                  <a:pt x="700644" y="3919945"/>
                </a:cubicBezTo>
                <a:lnTo>
                  <a:pt x="724395" y="1331124"/>
                </a:lnTo>
                <a:lnTo>
                  <a:pt x="676894" y="1271747"/>
                </a:lnTo>
                <a:lnTo>
                  <a:pt x="605642" y="1247997"/>
                </a:lnTo>
                <a:lnTo>
                  <a:pt x="59377" y="1141119"/>
                </a:lnTo>
                <a:lnTo>
                  <a:pt x="59377" y="1141119"/>
                </a:lnTo>
                <a:cubicBezTo>
                  <a:pt x="21981" y="1066327"/>
                  <a:pt x="23751" y="1096421"/>
                  <a:pt x="23751" y="1057992"/>
                </a:cubicBezTo>
                <a:lnTo>
                  <a:pt x="0" y="119841"/>
                </a:lnTo>
                <a:close/>
              </a:path>
            </a:pathLst>
          </a:custGeom>
          <a:solidFill>
            <a:schemeClr val="accent3">
              <a:lumMod val="40000"/>
              <a:lumOff val="6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a:extLst>
              <a:ext uri="{FF2B5EF4-FFF2-40B4-BE49-F238E27FC236}">
                <a16:creationId xmlns:a16="http://schemas.microsoft.com/office/drawing/2014/main" id="{43AE5631-E8D2-93B3-5342-295C53832409}"/>
              </a:ext>
            </a:extLst>
          </p:cNvPr>
          <p:cNvSpPr/>
          <p:nvPr/>
        </p:nvSpPr>
        <p:spPr>
          <a:xfrm>
            <a:off x="6246813" y="1995488"/>
            <a:ext cx="106362" cy="4370387"/>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F0B28601-59D3-C349-847F-488805419C2A}"/>
              </a:ext>
            </a:extLst>
          </p:cNvPr>
          <p:cNvSpPr/>
          <p:nvPr/>
        </p:nvSpPr>
        <p:spPr>
          <a:xfrm rot="5400000">
            <a:off x="6011069" y="178594"/>
            <a:ext cx="69850" cy="3659188"/>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F61EE5FD-BC41-17DF-286E-396B1D9B3161}"/>
              </a:ext>
            </a:extLst>
          </p:cNvPr>
          <p:cNvSpPr/>
          <p:nvPr/>
        </p:nvSpPr>
        <p:spPr>
          <a:xfrm rot="5400000">
            <a:off x="5996782" y="413544"/>
            <a:ext cx="69850" cy="3659187"/>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BB2CE355-DA73-2D35-6B85-48FEBFA6096D}"/>
              </a:ext>
            </a:extLst>
          </p:cNvPr>
          <p:cNvSpPr/>
          <p:nvPr/>
        </p:nvSpPr>
        <p:spPr>
          <a:xfrm rot="5400000">
            <a:off x="6006307" y="685006"/>
            <a:ext cx="69850" cy="3659187"/>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19EB33DC-6D92-5ECF-6209-CB6068C59408}"/>
              </a:ext>
            </a:extLst>
          </p:cNvPr>
          <p:cNvSpPr/>
          <p:nvPr/>
        </p:nvSpPr>
        <p:spPr>
          <a:xfrm rot="5400000">
            <a:off x="6030912" y="922338"/>
            <a:ext cx="68263" cy="3659188"/>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B5F827F5-91D9-9571-EE9D-098353858824}"/>
              </a:ext>
            </a:extLst>
          </p:cNvPr>
          <p:cNvSpPr/>
          <p:nvPr/>
        </p:nvSpPr>
        <p:spPr>
          <a:xfrm rot="5400000">
            <a:off x="6213476" y="1347787"/>
            <a:ext cx="74612" cy="3262313"/>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B8902971-A432-5BFC-D30C-7085BFAE2811}"/>
              </a:ext>
            </a:extLst>
          </p:cNvPr>
          <p:cNvSpPr/>
          <p:nvPr/>
        </p:nvSpPr>
        <p:spPr>
          <a:xfrm rot="5400000">
            <a:off x="6346825" y="1746250"/>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5D81015B-63FF-7983-AB58-F84E942202BA}"/>
              </a:ext>
            </a:extLst>
          </p:cNvPr>
          <p:cNvSpPr/>
          <p:nvPr/>
        </p:nvSpPr>
        <p:spPr>
          <a:xfrm rot="5400000">
            <a:off x="6357938" y="2005013"/>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98476476-6AA7-7333-A98F-600162A8CC6E}"/>
              </a:ext>
            </a:extLst>
          </p:cNvPr>
          <p:cNvSpPr/>
          <p:nvPr/>
        </p:nvSpPr>
        <p:spPr>
          <a:xfrm rot="5400000">
            <a:off x="6321425" y="2230438"/>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B8D19E7A-2056-C6DC-0201-C42F90ADF264}"/>
              </a:ext>
            </a:extLst>
          </p:cNvPr>
          <p:cNvSpPr/>
          <p:nvPr/>
        </p:nvSpPr>
        <p:spPr>
          <a:xfrm rot="5400000">
            <a:off x="6307138" y="2501900"/>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Rectangle 17">
            <a:extLst>
              <a:ext uri="{FF2B5EF4-FFF2-40B4-BE49-F238E27FC236}">
                <a16:creationId xmlns:a16="http://schemas.microsoft.com/office/drawing/2014/main" id="{288A3416-3769-7AEB-830D-DF8F5C1C6D5C}"/>
              </a:ext>
            </a:extLst>
          </p:cNvPr>
          <p:cNvSpPr/>
          <p:nvPr/>
        </p:nvSpPr>
        <p:spPr>
          <a:xfrm rot="5400000">
            <a:off x="6334125" y="2728913"/>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Rectangle 18">
            <a:extLst>
              <a:ext uri="{FF2B5EF4-FFF2-40B4-BE49-F238E27FC236}">
                <a16:creationId xmlns:a16="http://schemas.microsoft.com/office/drawing/2014/main" id="{17ABBD9C-0544-F4BF-5712-A660141240F4}"/>
              </a:ext>
            </a:extLst>
          </p:cNvPr>
          <p:cNvSpPr/>
          <p:nvPr/>
        </p:nvSpPr>
        <p:spPr>
          <a:xfrm rot="5400000">
            <a:off x="6343650" y="2989263"/>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A0E7C15D-861F-16EF-C49A-31A5B0AC1D89}"/>
              </a:ext>
            </a:extLst>
          </p:cNvPr>
          <p:cNvSpPr/>
          <p:nvPr/>
        </p:nvSpPr>
        <p:spPr>
          <a:xfrm rot="5400000">
            <a:off x="6330950" y="3225800"/>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Rectangle 20">
            <a:extLst>
              <a:ext uri="{FF2B5EF4-FFF2-40B4-BE49-F238E27FC236}">
                <a16:creationId xmlns:a16="http://schemas.microsoft.com/office/drawing/2014/main" id="{111A3D51-12E6-6264-3393-9333DAA8EFE5}"/>
              </a:ext>
            </a:extLst>
          </p:cNvPr>
          <p:cNvSpPr/>
          <p:nvPr/>
        </p:nvSpPr>
        <p:spPr>
          <a:xfrm rot="5400000">
            <a:off x="6353175" y="3449638"/>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A56FC9CA-AC61-B238-3B59-F641D5BDA609}"/>
              </a:ext>
            </a:extLst>
          </p:cNvPr>
          <p:cNvSpPr/>
          <p:nvPr/>
        </p:nvSpPr>
        <p:spPr>
          <a:xfrm rot="5400000">
            <a:off x="6338888" y="3708400"/>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640866BB-C3AB-784A-A48C-51CF059EC439}"/>
              </a:ext>
            </a:extLst>
          </p:cNvPr>
          <p:cNvSpPr/>
          <p:nvPr/>
        </p:nvSpPr>
        <p:spPr>
          <a:xfrm rot="5400000">
            <a:off x="6326188" y="4194175"/>
            <a:ext cx="88900"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7160F9D8-2869-831B-7602-CF5E85613E32}"/>
              </a:ext>
            </a:extLst>
          </p:cNvPr>
          <p:cNvSpPr/>
          <p:nvPr/>
        </p:nvSpPr>
        <p:spPr>
          <a:xfrm rot="5400000">
            <a:off x="6334919" y="3942557"/>
            <a:ext cx="90487" cy="2927350"/>
          </a:xfrm>
          <a:prstGeom prst="rect">
            <a:avLst/>
          </a:prstGeom>
          <a:solidFill>
            <a:schemeClr val="tx2">
              <a:lumMod val="75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28" name="Straight Arrow Connector 27">
            <a:extLst>
              <a:ext uri="{FF2B5EF4-FFF2-40B4-BE49-F238E27FC236}">
                <a16:creationId xmlns:a16="http://schemas.microsoft.com/office/drawing/2014/main" id="{AA26D487-C80A-B9AF-3BC8-46F2EFCB092D}"/>
              </a:ext>
            </a:extLst>
          </p:cNvPr>
          <p:cNvCxnSpPr/>
          <p:nvPr/>
        </p:nvCxnSpPr>
        <p:spPr>
          <a:xfrm>
            <a:off x="3479800" y="1211263"/>
            <a:ext cx="509588" cy="487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62E3C71-2D80-22D9-AF2B-C1BC92E4458B}"/>
              </a:ext>
            </a:extLst>
          </p:cNvPr>
          <p:cNvCxnSpPr/>
          <p:nvPr/>
        </p:nvCxnSpPr>
        <p:spPr>
          <a:xfrm rot="16200000" flipH="1">
            <a:off x="4821238" y="1389062"/>
            <a:ext cx="598488" cy="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96DB73D-2612-C47D-DBC1-1EB275B7C515}"/>
              </a:ext>
            </a:extLst>
          </p:cNvPr>
          <p:cNvCxnSpPr/>
          <p:nvPr/>
        </p:nvCxnSpPr>
        <p:spPr>
          <a:xfrm flipV="1">
            <a:off x="3384550" y="2863850"/>
            <a:ext cx="428625" cy="104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60B91C5-2977-1AC3-7222-3B06C7CE4C7A}"/>
              </a:ext>
            </a:extLst>
          </p:cNvPr>
          <p:cNvCxnSpPr/>
          <p:nvPr/>
        </p:nvCxnSpPr>
        <p:spPr>
          <a:xfrm>
            <a:off x="3349625" y="2255838"/>
            <a:ext cx="569913" cy="60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9FC4BF5-99D6-4BCC-E6C5-57354F121A1A}"/>
              </a:ext>
            </a:extLst>
          </p:cNvPr>
          <p:cNvCxnSpPr/>
          <p:nvPr/>
        </p:nvCxnSpPr>
        <p:spPr>
          <a:xfrm rot="5400000">
            <a:off x="8134350" y="1200151"/>
            <a:ext cx="522287" cy="4746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20C496F-78AB-8CC6-97F9-6BD7E219DF67}"/>
              </a:ext>
            </a:extLst>
          </p:cNvPr>
          <p:cNvCxnSpPr/>
          <p:nvPr/>
        </p:nvCxnSpPr>
        <p:spPr>
          <a:xfrm rot="10800000" flipV="1">
            <a:off x="8143875" y="2160588"/>
            <a:ext cx="584200" cy="141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FEAA4A9-A732-97A9-A48C-907154E4A5AD}"/>
              </a:ext>
            </a:extLst>
          </p:cNvPr>
          <p:cNvCxnSpPr/>
          <p:nvPr/>
        </p:nvCxnSpPr>
        <p:spPr>
          <a:xfrm rot="10800000" flipV="1">
            <a:off x="8118475" y="3443288"/>
            <a:ext cx="574675" cy="20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903F5041-95E1-4618-CB77-D92493ABF49C}"/>
              </a:ext>
            </a:extLst>
          </p:cNvPr>
          <p:cNvCxnSpPr/>
          <p:nvPr/>
        </p:nvCxnSpPr>
        <p:spPr>
          <a:xfrm rot="10800000">
            <a:off x="8128000" y="4554538"/>
            <a:ext cx="588963" cy="174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5DD3C69-646D-9759-58D3-1DAF6EFADE59}"/>
              </a:ext>
            </a:extLst>
          </p:cNvPr>
          <p:cNvCxnSpPr/>
          <p:nvPr/>
        </p:nvCxnSpPr>
        <p:spPr>
          <a:xfrm rot="10800000">
            <a:off x="8150225" y="5489575"/>
            <a:ext cx="566738" cy="55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2722B602-16CD-9B4E-59EB-BF9AD8ABEC67}"/>
              </a:ext>
            </a:extLst>
          </p:cNvPr>
          <p:cNvCxnSpPr/>
          <p:nvPr/>
        </p:nvCxnSpPr>
        <p:spPr>
          <a:xfrm flipV="1">
            <a:off x="4179888" y="5857875"/>
            <a:ext cx="336550" cy="280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FD34ED8-08FD-0932-BC67-F3B7628A106C}"/>
              </a:ext>
            </a:extLst>
          </p:cNvPr>
          <p:cNvCxnSpPr/>
          <p:nvPr/>
        </p:nvCxnSpPr>
        <p:spPr>
          <a:xfrm rot="5400000" flipH="1" flipV="1">
            <a:off x="5909468" y="6085682"/>
            <a:ext cx="271463" cy="2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8547B0E1-8035-FF6F-82C5-4E7B735CE2A1}"/>
              </a:ext>
            </a:extLst>
          </p:cNvPr>
          <p:cNvCxnSpPr/>
          <p:nvPr/>
        </p:nvCxnSpPr>
        <p:spPr>
          <a:xfrm rot="16200000" flipH="1">
            <a:off x="4218782" y="1321593"/>
            <a:ext cx="584200" cy="1444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9" name="Freeform 58">
            <a:extLst>
              <a:ext uri="{FF2B5EF4-FFF2-40B4-BE49-F238E27FC236}">
                <a16:creationId xmlns:a16="http://schemas.microsoft.com/office/drawing/2014/main" id="{F03E055B-96D4-10FB-5AF4-97905F46447B}"/>
              </a:ext>
            </a:extLst>
          </p:cNvPr>
          <p:cNvSpPr/>
          <p:nvPr/>
        </p:nvSpPr>
        <p:spPr>
          <a:xfrm>
            <a:off x="3254375" y="2921000"/>
            <a:ext cx="1471613" cy="3752850"/>
          </a:xfrm>
          <a:custGeom>
            <a:avLst/>
            <a:gdLst>
              <a:gd name="connsiteX0" fmla="*/ 0 w 1472540"/>
              <a:gd name="connsiteY0" fmla="*/ 3669475 h 3752602"/>
              <a:gd name="connsiteX1" fmla="*/ 819397 w 1472540"/>
              <a:gd name="connsiteY1" fmla="*/ 0 h 3752602"/>
              <a:gd name="connsiteX2" fmla="*/ 914400 w 1472540"/>
              <a:gd name="connsiteY2" fmla="*/ 71252 h 3752602"/>
              <a:gd name="connsiteX3" fmla="*/ 1211283 w 1472540"/>
              <a:gd name="connsiteY3" fmla="*/ 118753 h 3752602"/>
              <a:gd name="connsiteX4" fmla="*/ 1436914 w 1472540"/>
              <a:gd name="connsiteY4" fmla="*/ 178130 h 3752602"/>
              <a:gd name="connsiteX5" fmla="*/ 1472540 w 1472540"/>
              <a:gd name="connsiteY5" fmla="*/ 213756 h 3752602"/>
              <a:gd name="connsiteX6" fmla="*/ 688769 w 1472540"/>
              <a:gd name="connsiteY6" fmla="*/ 3752602 h 3752602"/>
              <a:gd name="connsiteX7" fmla="*/ 47501 w 1472540"/>
              <a:gd name="connsiteY7" fmla="*/ 3752602 h 3752602"/>
              <a:gd name="connsiteX8" fmla="*/ 0 w 1472540"/>
              <a:gd name="connsiteY8" fmla="*/ 3669475 h 37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2540" h="3752602">
                <a:moveTo>
                  <a:pt x="0" y="3669475"/>
                </a:moveTo>
                <a:lnTo>
                  <a:pt x="819397" y="0"/>
                </a:lnTo>
                <a:lnTo>
                  <a:pt x="914400" y="71252"/>
                </a:lnTo>
                <a:lnTo>
                  <a:pt x="1211283" y="118753"/>
                </a:lnTo>
                <a:lnTo>
                  <a:pt x="1436914" y="178130"/>
                </a:lnTo>
                <a:lnTo>
                  <a:pt x="1472540" y="213756"/>
                </a:lnTo>
                <a:lnTo>
                  <a:pt x="688769" y="3752602"/>
                </a:lnTo>
                <a:lnTo>
                  <a:pt x="47501" y="3752602"/>
                </a:lnTo>
                <a:lnTo>
                  <a:pt x="0" y="3669475"/>
                </a:lnTo>
                <a:close/>
              </a:path>
            </a:pathLst>
          </a:custGeom>
          <a:solidFill>
            <a:schemeClr val="bg1">
              <a:lumMod val="50000"/>
              <a:lumOff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1349" name="TextBox 59">
            <a:extLst>
              <a:ext uri="{FF2B5EF4-FFF2-40B4-BE49-F238E27FC236}">
                <a16:creationId xmlns:a16="http://schemas.microsoft.com/office/drawing/2014/main" id="{D5D4031A-54FF-ACD1-9FD9-1AF55917F9AF}"/>
              </a:ext>
            </a:extLst>
          </p:cNvPr>
          <p:cNvSpPr txBox="1">
            <a:spLocks noChangeArrowheads="1"/>
          </p:cNvSpPr>
          <p:nvPr/>
        </p:nvSpPr>
        <p:spPr bwMode="auto">
          <a:xfrm>
            <a:off x="3444875" y="3605213"/>
            <a:ext cx="1495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b="1">
                <a:solidFill>
                  <a:srgbClr val="C00000"/>
                </a:solidFill>
              </a:rPr>
              <a:t>Access Ramp for Cleaning/</a:t>
            </a:r>
          </a:p>
          <a:p>
            <a:pPr eaLnBrk="1" hangingPunct="1"/>
            <a:r>
              <a:rPr lang="en-US" altLang="en-US" sz="1600" b="1">
                <a:solidFill>
                  <a:srgbClr val="C00000"/>
                </a:solidFill>
              </a:rPr>
              <a:t>Resanding</a:t>
            </a:r>
          </a:p>
        </p:txBody>
      </p:sp>
      <p:pic>
        <p:nvPicPr>
          <p:cNvPr id="141350" name="Picture 2">
            <a:extLst>
              <a:ext uri="{FF2B5EF4-FFF2-40B4-BE49-F238E27FC236}">
                <a16:creationId xmlns:a16="http://schemas.microsoft.com/office/drawing/2014/main" id="{193DC5C7-3C42-7807-12B8-017D00305A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 y="3051175"/>
            <a:ext cx="2787650" cy="14843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41351" name="Picture 4">
            <a:extLst>
              <a:ext uri="{FF2B5EF4-FFF2-40B4-BE49-F238E27FC236}">
                <a16:creationId xmlns:a16="http://schemas.microsoft.com/office/drawing/2014/main" id="{08A23353-8AD0-7C5F-3238-245E798617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50" y="4619625"/>
            <a:ext cx="2770188" cy="20621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65" name="Elbow Connector 64">
            <a:extLst>
              <a:ext uri="{FF2B5EF4-FFF2-40B4-BE49-F238E27FC236}">
                <a16:creationId xmlns:a16="http://schemas.microsoft.com/office/drawing/2014/main" id="{E8C90E5D-86DC-7B69-5332-20F7CDC05CC9}"/>
              </a:ext>
            </a:extLst>
          </p:cNvPr>
          <p:cNvCxnSpPr/>
          <p:nvPr/>
        </p:nvCxnSpPr>
        <p:spPr>
          <a:xfrm>
            <a:off x="2708275" y="5154613"/>
            <a:ext cx="3371850" cy="1389062"/>
          </a:xfrm>
          <a:prstGeom prst="bentConnector3">
            <a:avLst>
              <a:gd name="adj1" fmla="val 50000"/>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a:extLst>
              <a:ext uri="{FF2B5EF4-FFF2-40B4-BE49-F238E27FC236}">
                <a16:creationId xmlns:a16="http://schemas.microsoft.com/office/drawing/2014/main" id="{FE0368F5-7CC9-5460-EB0E-92ED9954A286}"/>
              </a:ext>
            </a:extLst>
          </p:cNvPr>
          <p:cNvCxnSpPr/>
          <p:nvPr/>
        </p:nvCxnSpPr>
        <p:spPr>
          <a:xfrm>
            <a:off x="2349500" y="3632200"/>
            <a:ext cx="1154113" cy="179388"/>
          </a:xfrm>
          <a:prstGeom prst="bentConnector3">
            <a:avLst>
              <a:gd name="adj1" fmla="val 50000"/>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1354" name="TextBox 69">
            <a:extLst>
              <a:ext uri="{FF2B5EF4-FFF2-40B4-BE49-F238E27FC236}">
                <a16:creationId xmlns:a16="http://schemas.microsoft.com/office/drawing/2014/main" id="{489AF492-E82E-8E98-A5AD-DF733364E161}"/>
              </a:ext>
            </a:extLst>
          </p:cNvPr>
          <p:cNvSpPr txBox="1">
            <a:spLocks noChangeArrowheads="1"/>
          </p:cNvSpPr>
          <p:nvPr/>
        </p:nvSpPr>
        <p:spPr bwMode="auto">
          <a:xfrm>
            <a:off x="6530975" y="6103938"/>
            <a:ext cx="2292350" cy="523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400" b="1">
                <a:solidFill>
                  <a:srgbClr val="C00000"/>
                </a:solidFill>
              </a:rPr>
              <a:t>“Hydraulic Control </a:t>
            </a:r>
          </a:p>
          <a:p>
            <a:pPr algn="ctr" eaLnBrk="1" hangingPunct="1"/>
            <a:r>
              <a:rPr lang="en-US" altLang="en-US" sz="1400" b="1">
                <a:solidFill>
                  <a:srgbClr val="C00000"/>
                </a:solidFill>
              </a:rPr>
              <a:t>Manhole”</a:t>
            </a:r>
          </a:p>
        </p:txBody>
      </p:sp>
      <p:sp>
        <p:nvSpPr>
          <p:cNvPr id="71" name="Oval 70">
            <a:extLst>
              <a:ext uri="{FF2B5EF4-FFF2-40B4-BE49-F238E27FC236}">
                <a16:creationId xmlns:a16="http://schemas.microsoft.com/office/drawing/2014/main" id="{77F80485-C6D0-C049-2F5A-917C713E8717}"/>
              </a:ext>
            </a:extLst>
          </p:cNvPr>
          <p:cNvSpPr/>
          <p:nvPr/>
        </p:nvSpPr>
        <p:spPr>
          <a:xfrm>
            <a:off x="6127750" y="6365875"/>
            <a:ext cx="307975" cy="296863"/>
          </a:xfrm>
          <a:prstGeom prst="ellipse">
            <a:avLst/>
          </a:prstGeom>
          <a:solidFill>
            <a:schemeClr val="accent5">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D3776F-95B6-F71C-D7A6-19BD4AB561BE}"/>
              </a:ext>
            </a:extLst>
          </p:cNvPr>
          <p:cNvSpPr txBox="1"/>
          <p:nvPr/>
        </p:nvSpPr>
        <p:spPr>
          <a:xfrm>
            <a:off x="176893" y="14488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underdrains</a:t>
            </a:r>
          </a:p>
        </p:txBody>
      </p:sp>
      <p:sp>
        <p:nvSpPr>
          <p:cNvPr id="143363" name="TextBox 5">
            <a:extLst>
              <a:ext uri="{FF2B5EF4-FFF2-40B4-BE49-F238E27FC236}">
                <a16:creationId xmlns:a16="http://schemas.microsoft.com/office/drawing/2014/main" id="{D5C943B7-C9A0-8EB1-0860-77D1E491C458}"/>
              </a:ext>
            </a:extLst>
          </p:cNvPr>
          <p:cNvSpPr txBox="1">
            <a:spLocks noChangeArrowheads="1"/>
          </p:cNvSpPr>
          <p:nvPr/>
        </p:nvSpPr>
        <p:spPr bwMode="auto">
          <a:xfrm>
            <a:off x="228600" y="808038"/>
            <a:ext cx="3916363"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City of Astoria (5 MGD)</a:t>
            </a:r>
          </a:p>
          <a:p>
            <a:pPr eaLnBrk="1" hangingPunct="1"/>
            <a:endParaRPr lang="en-US" altLang="en-US" sz="2000"/>
          </a:p>
          <a:p>
            <a:pPr eaLnBrk="1" hangingPunct="1"/>
            <a:r>
              <a:rPr lang="en-US" altLang="en-US" sz="2000"/>
              <a:t>Filter Cell #2 </a:t>
            </a:r>
          </a:p>
          <a:p>
            <a:pPr eaLnBrk="1" hangingPunct="1"/>
            <a:r>
              <a:rPr lang="en-US" altLang="en-US" sz="2000"/>
              <a:t>1993 filter rebuild</a:t>
            </a:r>
          </a:p>
          <a:p>
            <a:pPr eaLnBrk="1" hangingPunct="1"/>
            <a:r>
              <a:rPr lang="en-US" altLang="en-US" sz="2000">
                <a:solidFill>
                  <a:srgbClr val="FFC000"/>
                </a:solidFill>
              </a:rPr>
              <a:t>15” PVC manifold</a:t>
            </a:r>
          </a:p>
          <a:p>
            <a:pPr eaLnBrk="1" hangingPunct="1"/>
            <a:r>
              <a:rPr lang="en-US" altLang="en-US" sz="2000">
                <a:solidFill>
                  <a:srgbClr val="FFC000"/>
                </a:solidFill>
              </a:rPr>
              <a:t>14” PVC header</a:t>
            </a:r>
          </a:p>
          <a:p>
            <a:pPr eaLnBrk="1" hangingPunct="1"/>
            <a:r>
              <a:rPr lang="en-US" altLang="en-US" sz="2000">
                <a:solidFill>
                  <a:srgbClr val="FFC000"/>
                </a:solidFill>
              </a:rPr>
              <a:t>6” laterals </a:t>
            </a:r>
          </a:p>
          <a:p>
            <a:pPr eaLnBrk="1" hangingPunct="1"/>
            <a:r>
              <a:rPr lang="en-US" altLang="en-US" sz="2000">
                <a:solidFill>
                  <a:srgbClr val="FFC000"/>
                </a:solidFill>
              </a:rPr>
              <a:t>60” lateral spacing</a:t>
            </a:r>
          </a:p>
          <a:p>
            <a:pPr eaLnBrk="1" hangingPunct="1"/>
            <a:r>
              <a:rPr lang="en-US" altLang="en-US" sz="2000">
                <a:solidFill>
                  <a:srgbClr val="FFC000"/>
                </a:solidFill>
              </a:rPr>
              <a:t>6” hole spacing</a:t>
            </a:r>
          </a:p>
          <a:p>
            <a:pPr eaLnBrk="1" hangingPunct="1"/>
            <a:r>
              <a:rPr lang="en-US" altLang="en-US" sz="2000">
                <a:solidFill>
                  <a:srgbClr val="FFC000"/>
                </a:solidFill>
              </a:rPr>
              <a:t>¼” drain holes</a:t>
            </a:r>
          </a:p>
        </p:txBody>
      </p:sp>
      <p:pic>
        <p:nvPicPr>
          <p:cNvPr id="143364" name="Picture 2">
            <a:extLst>
              <a:ext uri="{FF2B5EF4-FFF2-40B4-BE49-F238E27FC236}">
                <a16:creationId xmlns:a16="http://schemas.microsoft.com/office/drawing/2014/main" id="{8086D4E8-954F-61DF-8B69-91AF556E38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2025" y="238125"/>
            <a:ext cx="2768600" cy="27368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3365" name="Picture 3">
            <a:extLst>
              <a:ext uri="{FF2B5EF4-FFF2-40B4-BE49-F238E27FC236}">
                <a16:creationId xmlns:a16="http://schemas.microsoft.com/office/drawing/2014/main" id="{5FE90A01-17F1-C1B5-B7E5-DAA0244667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0538" y="144463"/>
            <a:ext cx="2149475" cy="1541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48" name="Elbow Connector 47">
            <a:extLst>
              <a:ext uri="{FF2B5EF4-FFF2-40B4-BE49-F238E27FC236}">
                <a16:creationId xmlns:a16="http://schemas.microsoft.com/office/drawing/2014/main" id="{8E8E93E2-3B96-915E-DB7D-7BFDE6F81590}"/>
              </a:ext>
            </a:extLst>
          </p:cNvPr>
          <p:cNvCxnSpPr/>
          <p:nvPr/>
        </p:nvCxnSpPr>
        <p:spPr>
          <a:xfrm rot="10800000" flipV="1">
            <a:off x="6483350" y="795338"/>
            <a:ext cx="1865313" cy="582612"/>
          </a:xfrm>
          <a:prstGeom prst="bentConnector3">
            <a:avLst>
              <a:gd name="adj1" fmla="val 50000"/>
            </a:avLst>
          </a:prstGeom>
          <a:ln w="22225">
            <a:solidFill>
              <a:srgbClr val="FF0000"/>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pic>
        <p:nvPicPr>
          <p:cNvPr id="143367" name="Picture 4">
            <a:extLst>
              <a:ext uri="{FF2B5EF4-FFF2-40B4-BE49-F238E27FC236}">
                <a16:creationId xmlns:a16="http://schemas.microsoft.com/office/drawing/2014/main" id="{E6638CBA-0562-7F93-6B70-6D9A838326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7788" y="2767013"/>
            <a:ext cx="6359525" cy="3913187"/>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43368" name="Picture 6">
            <a:extLst>
              <a:ext uri="{FF2B5EF4-FFF2-40B4-BE49-F238E27FC236}">
                <a16:creationId xmlns:a16="http://schemas.microsoft.com/office/drawing/2014/main" id="{30D1E119-856E-F5D8-F85A-986EAF8470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5888" y="6105525"/>
            <a:ext cx="7048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9" name="Picture 6">
            <a:extLst>
              <a:ext uri="{FF2B5EF4-FFF2-40B4-BE49-F238E27FC236}">
                <a16:creationId xmlns:a16="http://schemas.microsoft.com/office/drawing/2014/main" id="{07C2A207-E10A-A949-9A0B-A93F5EB971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1488" y="273050"/>
            <a:ext cx="7048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AFF6A2-85EB-6883-4037-776D110A8AE7}"/>
              </a:ext>
            </a:extLst>
          </p:cNvPr>
          <p:cNvSpPr txBox="1"/>
          <p:nvPr/>
        </p:nvSpPr>
        <p:spPr>
          <a:xfrm>
            <a:off x="438150" y="54864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underdrains</a:t>
            </a:r>
          </a:p>
        </p:txBody>
      </p:sp>
      <p:sp>
        <p:nvSpPr>
          <p:cNvPr id="6" name="TextBox 5">
            <a:extLst>
              <a:ext uri="{FF2B5EF4-FFF2-40B4-BE49-F238E27FC236}">
                <a16:creationId xmlns:a16="http://schemas.microsoft.com/office/drawing/2014/main" id="{52D31D23-9EB1-1021-3C4A-566AE7775BD8}"/>
              </a:ext>
            </a:extLst>
          </p:cNvPr>
          <p:cNvSpPr txBox="1"/>
          <p:nvPr/>
        </p:nvSpPr>
        <p:spPr>
          <a:xfrm>
            <a:off x="204788" y="1435100"/>
            <a:ext cx="3736975" cy="4892675"/>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Velocity in laterals and main drain should not exceed </a:t>
            </a:r>
          </a:p>
          <a:p>
            <a:pPr eaLnBrk="1" fontAlgn="auto" hangingPunct="1">
              <a:spcBef>
                <a:spcPts val="0"/>
              </a:spcBef>
              <a:spcAft>
                <a:spcPts val="0"/>
              </a:spcAft>
              <a:defRPr/>
            </a:pPr>
            <a:r>
              <a:rPr lang="en-US" sz="2400" dirty="0">
                <a:solidFill>
                  <a:srgbClr val="FFC000"/>
                </a:solidFill>
                <a:latin typeface="+mn-lt"/>
              </a:rPr>
              <a:t>0.75 fps (0.23 m/sec.)</a:t>
            </a: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algn="r"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						</a:t>
            </a:r>
          </a:p>
          <a:p>
            <a:pPr marL="457200" indent="-457200" eaLnBrk="1" fontAlgn="auto" hangingPunct="1">
              <a:spcBef>
                <a:spcPts val="0"/>
              </a:spcBef>
              <a:spcAft>
                <a:spcPts val="0"/>
              </a:spcAft>
              <a:defRPr/>
            </a:pPr>
            <a:r>
              <a:rPr lang="en-US" sz="2400" dirty="0">
                <a:latin typeface="+mn-lt"/>
              </a:rPr>
              <a:t>	</a:t>
            </a:r>
          </a:p>
        </p:txBody>
      </p:sp>
      <p:pic>
        <p:nvPicPr>
          <p:cNvPr id="145412" name="Picture 2">
            <a:extLst>
              <a:ext uri="{FF2B5EF4-FFF2-40B4-BE49-F238E27FC236}">
                <a16:creationId xmlns:a16="http://schemas.microsoft.com/office/drawing/2014/main" id="{F7B0F865-800C-FBC6-C90E-71F4E5191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0038" y="457200"/>
            <a:ext cx="4781550" cy="57721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45413" name="Picture 3">
            <a:extLst>
              <a:ext uri="{FF2B5EF4-FFF2-40B4-BE49-F238E27FC236}">
                <a16:creationId xmlns:a16="http://schemas.microsoft.com/office/drawing/2014/main" id="{E7C2D0DB-DA61-675E-53EF-DFEE4E6E98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38" y="4619625"/>
            <a:ext cx="4519612" cy="1974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360106CD-989D-4844-863B-D88156F327E9}"/>
              </a:ext>
            </a:extLst>
          </p:cNvPr>
          <p:cNvSpPr/>
          <p:nvPr/>
        </p:nvSpPr>
        <p:spPr>
          <a:xfrm rot="200870">
            <a:off x="1266825" y="1246188"/>
            <a:ext cx="2201863" cy="784225"/>
          </a:xfrm>
          <a:custGeom>
            <a:avLst/>
            <a:gdLst>
              <a:gd name="connsiteX0" fmla="*/ 0 w 2838893"/>
              <a:gd name="connsiteY0" fmla="*/ 946298 h 946298"/>
              <a:gd name="connsiteX1" fmla="*/ 63795 w 2838893"/>
              <a:gd name="connsiteY1" fmla="*/ 925033 h 946298"/>
              <a:gd name="connsiteX2" fmla="*/ 116958 w 2838893"/>
              <a:gd name="connsiteY2" fmla="*/ 893135 h 946298"/>
              <a:gd name="connsiteX3" fmla="*/ 159488 w 2838893"/>
              <a:gd name="connsiteY3" fmla="*/ 882502 h 946298"/>
              <a:gd name="connsiteX4" fmla="*/ 191386 w 2838893"/>
              <a:gd name="connsiteY4" fmla="*/ 861237 h 946298"/>
              <a:gd name="connsiteX5" fmla="*/ 265813 w 2838893"/>
              <a:gd name="connsiteY5" fmla="*/ 829340 h 946298"/>
              <a:gd name="connsiteX6" fmla="*/ 287079 w 2838893"/>
              <a:gd name="connsiteY6" fmla="*/ 808075 h 946298"/>
              <a:gd name="connsiteX7" fmla="*/ 297711 w 2838893"/>
              <a:gd name="connsiteY7" fmla="*/ 776177 h 946298"/>
              <a:gd name="connsiteX8" fmla="*/ 329609 w 2838893"/>
              <a:gd name="connsiteY8" fmla="*/ 754912 h 946298"/>
              <a:gd name="connsiteX9" fmla="*/ 414669 w 2838893"/>
              <a:gd name="connsiteY9" fmla="*/ 701749 h 946298"/>
              <a:gd name="connsiteX10" fmla="*/ 446567 w 2838893"/>
              <a:gd name="connsiteY10" fmla="*/ 680484 h 946298"/>
              <a:gd name="connsiteX11" fmla="*/ 489097 w 2838893"/>
              <a:gd name="connsiteY11" fmla="*/ 659219 h 946298"/>
              <a:gd name="connsiteX12" fmla="*/ 520995 w 2838893"/>
              <a:gd name="connsiteY12" fmla="*/ 637954 h 946298"/>
              <a:gd name="connsiteX13" fmla="*/ 563525 w 2838893"/>
              <a:gd name="connsiteY13" fmla="*/ 616689 h 946298"/>
              <a:gd name="connsiteX14" fmla="*/ 648586 w 2838893"/>
              <a:gd name="connsiteY14" fmla="*/ 552893 h 946298"/>
              <a:gd name="connsiteX15" fmla="*/ 765544 w 2838893"/>
              <a:gd name="connsiteY15" fmla="*/ 489098 h 946298"/>
              <a:gd name="connsiteX16" fmla="*/ 808074 w 2838893"/>
              <a:gd name="connsiteY16" fmla="*/ 478465 h 946298"/>
              <a:gd name="connsiteX17" fmla="*/ 882502 w 2838893"/>
              <a:gd name="connsiteY17" fmla="*/ 435935 h 946298"/>
              <a:gd name="connsiteX18" fmla="*/ 925032 w 2838893"/>
              <a:gd name="connsiteY18" fmla="*/ 425302 h 946298"/>
              <a:gd name="connsiteX19" fmla="*/ 967562 w 2838893"/>
              <a:gd name="connsiteY19" fmla="*/ 404037 h 946298"/>
              <a:gd name="connsiteX20" fmla="*/ 1010093 w 2838893"/>
              <a:gd name="connsiteY20" fmla="*/ 393405 h 946298"/>
              <a:gd name="connsiteX21" fmla="*/ 1041990 w 2838893"/>
              <a:gd name="connsiteY21" fmla="*/ 382772 h 946298"/>
              <a:gd name="connsiteX22" fmla="*/ 1095153 w 2838893"/>
              <a:gd name="connsiteY22" fmla="*/ 372140 h 946298"/>
              <a:gd name="connsiteX23" fmla="*/ 1137683 w 2838893"/>
              <a:gd name="connsiteY23" fmla="*/ 361507 h 946298"/>
              <a:gd name="connsiteX24" fmla="*/ 1169581 w 2838893"/>
              <a:gd name="connsiteY24" fmla="*/ 340242 h 946298"/>
              <a:gd name="connsiteX25" fmla="*/ 1233376 w 2838893"/>
              <a:gd name="connsiteY25" fmla="*/ 318977 h 946298"/>
              <a:gd name="connsiteX26" fmla="*/ 1467293 w 2838893"/>
              <a:gd name="connsiteY26" fmla="*/ 287079 h 946298"/>
              <a:gd name="connsiteX27" fmla="*/ 1658679 w 2838893"/>
              <a:gd name="connsiteY27" fmla="*/ 276447 h 946298"/>
              <a:gd name="connsiteX28" fmla="*/ 1711841 w 2838893"/>
              <a:gd name="connsiteY28" fmla="*/ 265814 h 946298"/>
              <a:gd name="connsiteX29" fmla="*/ 1786269 w 2838893"/>
              <a:gd name="connsiteY29" fmla="*/ 255182 h 946298"/>
              <a:gd name="connsiteX30" fmla="*/ 1892595 w 2838893"/>
              <a:gd name="connsiteY30" fmla="*/ 223284 h 946298"/>
              <a:gd name="connsiteX31" fmla="*/ 1967023 w 2838893"/>
              <a:gd name="connsiteY31" fmla="*/ 212651 h 946298"/>
              <a:gd name="connsiteX32" fmla="*/ 2009553 w 2838893"/>
              <a:gd name="connsiteY32" fmla="*/ 202019 h 946298"/>
              <a:gd name="connsiteX33" fmla="*/ 2105246 w 2838893"/>
              <a:gd name="connsiteY33" fmla="*/ 191386 h 946298"/>
              <a:gd name="connsiteX34" fmla="*/ 2264734 w 2838893"/>
              <a:gd name="connsiteY34" fmla="*/ 159489 h 946298"/>
              <a:gd name="connsiteX35" fmla="*/ 2307265 w 2838893"/>
              <a:gd name="connsiteY35" fmla="*/ 148856 h 946298"/>
              <a:gd name="connsiteX36" fmla="*/ 2381693 w 2838893"/>
              <a:gd name="connsiteY36" fmla="*/ 138223 h 946298"/>
              <a:gd name="connsiteX37" fmla="*/ 2424223 w 2838893"/>
              <a:gd name="connsiteY37" fmla="*/ 127591 h 946298"/>
              <a:gd name="connsiteX38" fmla="*/ 2477386 w 2838893"/>
              <a:gd name="connsiteY38" fmla="*/ 116958 h 946298"/>
              <a:gd name="connsiteX39" fmla="*/ 2509283 w 2838893"/>
              <a:gd name="connsiteY39" fmla="*/ 106326 h 946298"/>
              <a:gd name="connsiteX40" fmla="*/ 2551813 w 2838893"/>
              <a:gd name="connsiteY40" fmla="*/ 95693 h 946298"/>
              <a:gd name="connsiteX41" fmla="*/ 2583711 w 2838893"/>
              <a:gd name="connsiteY41" fmla="*/ 85061 h 946298"/>
              <a:gd name="connsiteX42" fmla="*/ 2668772 w 2838893"/>
              <a:gd name="connsiteY42" fmla="*/ 63795 h 946298"/>
              <a:gd name="connsiteX43" fmla="*/ 2700669 w 2838893"/>
              <a:gd name="connsiteY43" fmla="*/ 53163 h 946298"/>
              <a:gd name="connsiteX44" fmla="*/ 2785730 w 2838893"/>
              <a:gd name="connsiteY44" fmla="*/ 31898 h 946298"/>
              <a:gd name="connsiteX45" fmla="*/ 2838893 w 2838893"/>
              <a:gd name="connsiteY45" fmla="*/ 0 h 94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38893" h="946298">
                <a:moveTo>
                  <a:pt x="0" y="946298"/>
                </a:moveTo>
                <a:lnTo>
                  <a:pt x="63795" y="925033"/>
                </a:lnTo>
                <a:cubicBezTo>
                  <a:pt x="83401" y="918498"/>
                  <a:pt x="98073" y="901528"/>
                  <a:pt x="116958" y="893135"/>
                </a:cubicBezTo>
                <a:cubicBezTo>
                  <a:pt x="130312" y="887200"/>
                  <a:pt x="145311" y="886046"/>
                  <a:pt x="159488" y="882502"/>
                </a:cubicBezTo>
                <a:cubicBezTo>
                  <a:pt x="170121" y="875414"/>
                  <a:pt x="179956" y="866952"/>
                  <a:pt x="191386" y="861237"/>
                </a:cubicBezTo>
                <a:cubicBezTo>
                  <a:pt x="248096" y="832883"/>
                  <a:pt x="199433" y="873593"/>
                  <a:pt x="265813" y="829340"/>
                </a:cubicBezTo>
                <a:cubicBezTo>
                  <a:pt x="274154" y="823779"/>
                  <a:pt x="279990" y="815163"/>
                  <a:pt x="287079" y="808075"/>
                </a:cubicBezTo>
                <a:cubicBezTo>
                  <a:pt x="290623" y="797442"/>
                  <a:pt x="290710" y="784929"/>
                  <a:pt x="297711" y="776177"/>
                </a:cubicBezTo>
                <a:cubicBezTo>
                  <a:pt x="305694" y="766198"/>
                  <a:pt x="319210" y="762340"/>
                  <a:pt x="329609" y="754912"/>
                </a:cubicBezTo>
                <a:cubicBezTo>
                  <a:pt x="431257" y="682306"/>
                  <a:pt x="314753" y="758843"/>
                  <a:pt x="414669" y="701749"/>
                </a:cubicBezTo>
                <a:cubicBezTo>
                  <a:pt x="425764" y="695409"/>
                  <a:pt x="435472" y="686824"/>
                  <a:pt x="446567" y="680484"/>
                </a:cubicBezTo>
                <a:cubicBezTo>
                  <a:pt x="460329" y="672620"/>
                  <a:pt x="475335" y="667083"/>
                  <a:pt x="489097" y="659219"/>
                </a:cubicBezTo>
                <a:cubicBezTo>
                  <a:pt x="500192" y="652879"/>
                  <a:pt x="509900" y="644294"/>
                  <a:pt x="520995" y="637954"/>
                </a:cubicBezTo>
                <a:cubicBezTo>
                  <a:pt x="534757" y="630090"/>
                  <a:pt x="549934" y="624844"/>
                  <a:pt x="563525" y="616689"/>
                </a:cubicBezTo>
                <a:cubicBezTo>
                  <a:pt x="711892" y="527667"/>
                  <a:pt x="579347" y="608284"/>
                  <a:pt x="648586" y="552893"/>
                </a:cubicBezTo>
                <a:cubicBezTo>
                  <a:pt x="680963" y="526991"/>
                  <a:pt x="733294" y="505223"/>
                  <a:pt x="765544" y="489098"/>
                </a:cubicBezTo>
                <a:cubicBezTo>
                  <a:pt x="778614" y="482563"/>
                  <a:pt x="793897" y="482009"/>
                  <a:pt x="808074" y="478465"/>
                </a:cubicBezTo>
                <a:cubicBezTo>
                  <a:pt x="834515" y="460838"/>
                  <a:pt x="851668" y="447498"/>
                  <a:pt x="882502" y="435935"/>
                </a:cubicBezTo>
                <a:cubicBezTo>
                  <a:pt x="896185" y="430804"/>
                  <a:pt x="911349" y="430433"/>
                  <a:pt x="925032" y="425302"/>
                </a:cubicBezTo>
                <a:cubicBezTo>
                  <a:pt x="939873" y="419737"/>
                  <a:pt x="952721" y="409602"/>
                  <a:pt x="967562" y="404037"/>
                </a:cubicBezTo>
                <a:cubicBezTo>
                  <a:pt x="981245" y="398906"/>
                  <a:pt x="996042" y="397420"/>
                  <a:pt x="1010093" y="393405"/>
                </a:cubicBezTo>
                <a:cubicBezTo>
                  <a:pt x="1020869" y="390326"/>
                  <a:pt x="1031117" y="385490"/>
                  <a:pt x="1041990" y="382772"/>
                </a:cubicBezTo>
                <a:cubicBezTo>
                  <a:pt x="1059522" y="378389"/>
                  <a:pt x="1077511" y="376060"/>
                  <a:pt x="1095153" y="372140"/>
                </a:cubicBezTo>
                <a:cubicBezTo>
                  <a:pt x="1109418" y="368970"/>
                  <a:pt x="1123506" y="365051"/>
                  <a:pt x="1137683" y="361507"/>
                </a:cubicBezTo>
                <a:cubicBezTo>
                  <a:pt x="1148316" y="354419"/>
                  <a:pt x="1157904" y="345432"/>
                  <a:pt x="1169581" y="340242"/>
                </a:cubicBezTo>
                <a:cubicBezTo>
                  <a:pt x="1190064" y="331138"/>
                  <a:pt x="1212111" y="326065"/>
                  <a:pt x="1233376" y="318977"/>
                </a:cubicBezTo>
                <a:cubicBezTo>
                  <a:pt x="1298801" y="297169"/>
                  <a:pt x="1401393" y="291472"/>
                  <a:pt x="1467293" y="287079"/>
                </a:cubicBezTo>
                <a:cubicBezTo>
                  <a:pt x="1531045" y="282829"/>
                  <a:pt x="1594884" y="279991"/>
                  <a:pt x="1658679" y="276447"/>
                </a:cubicBezTo>
                <a:cubicBezTo>
                  <a:pt x="1676400" y="272903"/>
                  <a:pt x="1694015" y="268785"/>
                  <a:pt x="1711841" y="265814"/>
                </a:cubicBezTo>
                <a:cubicBezTo>
                  <a:pt x="1736561" y="261694"/>
                  <a:pt x="1761850" y="260817"/>
                  <a:pt x="1786269" y="255182"/>
                </a:cubicBezTo>
                <a:cubicBezTo>
                  <a:pt x="1889345" y="231395"/>
                  <a:pt x="1811749" y="237983"/>
                  <a:pt x="1892595" y="223284"/>
                </a:cubicBezTo>
                <a:cubicBezTo>
                  <a:pt x="1917252" y="218801"/>
                  <a:pt x="1942366" y="217134"/>
                  <a:pt x="1967023" y="212651"/>
                </a:cubicBezTo>
                <a:cubicBezTo>
                  <a:pt x="1981400" y="210037"/>
                  <a:pt x="1995110" y="204241"/>
                  <a:pt x="2009553" y="202019"/>
                </a:cubicBezTo>
                <a:cubicBezTo>
                  <a:pt x="2041274" y="197139"/>
                  <a:pt x="2073348" y="194930"/>
                  <a:pt x="2105246" y="191386"/>
                </a:cubicBezTo>
                <a:cubicBezTo>
                  <a:pt x="2283510" y="146820"/>
                  <a:pt x="2102302" y="189022"/>
                  <a:pt x="2264734" y="159489"/>
                </a:cubicBezTo>
                <a:cubicBezTo>
                  <a:pt x="2279112" y="156875"/>
                  <a:pt x="2292887" y="151470"/>
                  <a:pt x="2307265" y="148856"/>
                </a:cubicBezTo>
                <a:cubicBezTo>
                  <a:pt x="2331922" y="144373"/>
                  <a:pt x="2357036" y="142706"/>
                  <a:pt x="2381693" y="138223"/>
                </a:cubicBezTo>
                <a:cubicBezTo>
                  <a:pt x="2396070" y="135609"/>
                  <a:pt x="2409958" y="130761"/>
                  <a:pt x="2424223" y="127591"/>
                </a:cubicBezTo>
                <a:cubicBezTo>
                  <a:pt x="2441865" y="123671"/>
                  <a:pt x="2459854" y="121341"/>
                  <a:pt x="2477386" y="116958"/>
                </a:cubicBezTo>
                <a:cubicBezTo>
                  <a:pt x="2488259" y="114240"/>
                  <a:pt x="2498507" y="109405"/>
                  <a:pt x="2509283" y="106326"/>
                </a:cubicBezTo>
                <a:cubicBezTo>
                  <a:pt x="2523334" y="102311"/>
                  <a:pt x="2537762" y="99707"/>
                  <a:pt x="2551813" y="95693"/>
                </a:cubicBezTo>
                <a:cubicBezTo>
                  <a:pt x="2562590" y="92614"/>
                  <a:pt x="2572898" y="88010"/>
                  <a:pt x="2583711" y="85061"/>
                </a:cubicBezTo>
                <a:cubicBezTo>
                  <a:pt x="2611908" y="77371"/>
                  <a:pt x="2640418" y="70884"/>
                  <a:pt x="2668772" y="63795"/>
                </a:cubicBezTo>
                <a:cubicBezTo>
                  <a:pt x="2679645" y="61077"/>
                  <a:pt x="2689856" y="56112"/>
                  <a:pt x="2700669" y="53163"/>
                </a:cubicBezTo>
                <a:cubicBezTo>
                  <a:pt x="2728865" y="45473"/>
                  <a:pt x="2785730" y="31898"/>
                  <a:pt x="2785730" y="31898"/>
                </a:cubicBezTo>
                <a:cubicBezTo>
                  <a:pt x="2824221" y="6237"/>
                  <a:pt x="2806198" y="16348"/>
                  <a:pt x="2838893" y="0"/>
                </a:cubicBezTo>
              </a:path>
            </a:pathLst>
          </a:custGeom>
          <a:ln w="19050">
            <a:solidFill>
              <a:srgbClr val="FFC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C768DAAB-EE1E-E631-FD92-4822CFD95840}"/>
              </a:ext>
            </a:extLst>
          </p:cNvPr>
          <p:cNvSpPr txBox="1"/>
          <p:nvPr/>
        </p:nvSpPr>
        <p:spPr>
          <a:xfrm>
            <a:off x="233198" y="233330"/>
            <a:ext cx="8602457"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Underdrains – Lateral spacing</a:t>
            </a:r>
          </a:p>
        </p:txBody>
      </p:sp>
      <p:sp>
        <p:nvSpPr>
          <p:cNvPr id="10" name="Freeform 9">
            <a:extLst>
              <a:ext uri="{FF2B5EF4-FFF2-40B4-BE49-F238E27FC236}">
                <a16:creationId xmlns:a16="http://schemas.microsoft.com/office/drawing/2014/main" id="{F4249FBB-8E93-402B-02E7-87A607741B01}"/>
              </a:ext>
            </a:extLst>
          </p:cNvPr>
          <p:cNvSpPr/>
          <p:nvPr/>
        </p:nvSpPr>
        <p:spPr>
          <a:xfrm>
            <a:off x="1282700" y="1096963"/>
            <a:ext cx="2217738" cy="708025"/>
          </a:xfrm>
          <a:custGeom>
            <a:avLst/>
            <a:gdLst>
              <a:gd name="connsiteX0" fmla="*/ 0 w 2838893"/>
              <a:gd name="connsiteY0" fmla="*/ 946298 h 946298"/>
              <a:gd name="connsiteX1" fmla="*/ 63795 w 2838893"/>
              <a:gd name="connsiteY1" fmla="*/ 925033 h 946298"/>
              <a:gd name="connsiteX2" fmla="*/ 116958 w 2838893"/>
              <a:gd name="connsiteY2" fmla="*/ 893135 h 946298"/>
              <a:gd name="connsiteX3" fmla="*/ 159488 w 2838893"/>
              <a:gd name="connsiteY3" fmla="*/ 882502 h 946298"/>
              <a:gd name="connsiteX4" fmla="*/ 191386 w 2838893"/>
              <a:gd name="connsiteY4" fmla="*/ 861237 h 946298"/>
              <a:gd name="connsiteX5" fmla="*/ 265813 w 2838893"/>
              <a:gd name="connsiteY5" fmla="*/ 829340 h 946298"/>
              <a:gd name="connsiteX6" fmla="*/ 287079 w 2838893"/>
              <a:gd name="connsiteY6" fmla="*/ 808075 h 946298"/>
              <a:gd name="connsiteX7" fmla="*/ 297711 w 2838893"/>
              <a:gd name="connsiteY7" fmla="*/ 776177 h 946298"/>
              <a:gd name="connsiteX8" fmla="*/ 329609 w 2838893"/>
              <a:gd name="connsiteY8" fmla="*/ 754912 h 946298"/>
              <a:gd name="connsiteX9" fmla="*/ 414669 w 2838893"/>
              <a:gd name="connsiteY9" fmla="*/ 701749 h 946298"/>
              <a:gd name="connsiteX10" fmla="*/ 446567 w 2838893"/>
              <a:gd name="connsiteY10" fmla="*/ 680484 h 946298"/>
              <a:gd name="connsiteX11" fmla="*/ 489097 w 2838893"/>
              <a:gd name="connsiteY11" fmla="*/ 659219 h 946298"/>
              <a:gd name="connsiteX12" fmla="*/ 520995 w 2838893"/>
              <a:gd name="connsiteY12" fmla="*/ 637954 h 946298"/>
              <a:gd name="connsiteX13" fmla="*/ 563525 w 2838893"/>
              <a:gd name="connsiteY13" fmla="*/ 616689 h 946298"/>
              <a:gd name="connsiteX14" fmla="*/ 648586 w 2838893"/>
              <a:gd name="connsiteY14" fmla="*/ 552893 h 946298"/>
              <a:gd name="connsiteX15" fmla="*/ 765544 w 2838893"/>
              <a:gd name="connsiteY15" fmla="*/ 489098 h 946298"/>
              <a:gd name="connsiteX16" fmla="*/ 808074 w 2838893"/>
              <a:gd name="connsiteY16" fmla="*/ 478465 h 946298"/>
              <a:gd name="connsiteX17" fmla="*/ 882502 w 2838893"/>
              <a:gd name="connsiteY17" fmla="*/ 435935 h 946298"/>
              <a:gd name="connsiteX18" fmla="*/ 925032 w 2838893"/>
              <a:gd name="connsiteY18" fmla="*/ 425302 h 946298"/>
              <a:gd name="connsiteX19" fmla="*/ 967562 w 2838893"/>
              <a:gd name="connsiteY19" fmla="*/ 404037 h 946298"/>
              <a:gd name="connsiteX20" fmla="*/ 1010093 w 2838893"/>
              <a:gd name="connsiteY20" fmla="*/ 393405 h 946298"/>
              <a:gd name="connsiteX21" fmla="*/ 1041990 w 2838893"/>
              <a:gd name="connsiteY21" fmla="*/ 382772 h 946298"/>
              <a:gd name="connsiteX22" fmla="*/ 1095153 w 2838893"/>
              <a:gd name="connsiteY22" fmla="*/ 372140 h 946298"/>
              <a:gd name="connsiteX23" fmla="*/ 1137683 w 2838893"/>
              <a:gd name="connsiteY23" fmla="*/ 361507 h 946298"/>
              <a:gd name="connsiteX24" fmla="*/ 1169581 w 2838893"/>
              <a:gd name="connsiteY24" fmla="*/ 340242 h 946298"/>
              <a:gd name="connsiteX25" fmla="*/ 1233376 w 2838893"/>
              <a:gd name="connsiteY25" fmla="*/ 318977 h 946298"/>
              <a:gd name="connsiteX26" fmla="*/ 1467293 w 2838893"/>
              <a:gd name="connsiteY26" fmla="*/ 287079 h 946298"/>
              <a:gd name="connsiteX27" fmla="*/ 1658679 w 2838893"/>
              <a:gd name="connsiteY27" fmla="*/ 276447 h 946298"/>
              <a:gd name="connsiteX28" fmla="*/ 1711841 w 2838893"/>
              <a:gd name="connsiteY28" fmla="*/ 265814 h 946298"/>
              <a:gd name="connsiteX29" fmla="*/ 1786269 w 2838893"/>
              <a:gd name="connsiteY29" fmla="*/ 255182 h 946298"/>
              <a:gd name="connsiteX30" fmla="*/ 1892595 w 2838893"/>
              <a:gd name="connsiteY30" fmla="*/ 223284 h 946298"/>
              <a:gd name="connsiteX31" fmla="*/ 1967023 w 2838893"/>
              <a:gd name="connsiteY31" fmla="*/ 212651 h 946298"/>
              <a:gd name="connsiteX32" fmla="*/ 2009553 w 2838893"/>
              <a:gd name="connsiteY32" fmla="*/ 202019 h 946298"/>
              <a:gd name="connsiteX33" fmla="*/ 2105246 w 2838893"/>
              <a:gd name="connsiteY33" fmla="*/ 191386 h 946298"/>
              <a:gd name="connsiteX34" fmla="*/ 2264734 w 2838893"/>
              <a:gd name="connsiteY34" fmla="*/ 159489 h 946298"/>
              <a:gd name="connsiteX35" fmla="*/ 2307265 w 2838893"/>
              <a:gd name="connsiteY35" fmla="*/ 148856 h 946298"/>
              <a:gd name="connsiteX36" fmla="*/ 2381693 w 2838893"/>
              <a:gd name="connsiteY36" fmla="*/ 138223 h 946298"/>
              <a:gd name="connsiteX37" fmla="*/ 2424223 w 2838893"/>
              <a:gd name="connsiteY37" fmla="*/ 127591 h 946298"/>
              <a:gd name="connsiteX38" fmla="*/ 2477386 w 2838893"/>
              <a:gd name="connsiteY38" fmla="*/ 116958 h 946298"/>
              <a:gd name="connsiteX39" fmla="*/ 2509283 w 2838893"/>
              <a:gd name="connsiteY39" fmla="*/ 106326 h 946298"/>
              <a:gd name="connsiteX40" fmla="*/ 2551813 w 2838893"/>
              <a:gd name="connsiteY40" fmla="*/ 95693 h 946298"/>
              <a:gd name="connsiteX41" fmla="*/ 2583711 w 2838893"/>
              <a:gd name="connsiteY41" fmla="*/ 85061 h 946298"/>
              <a:gd name="connsiteX42" fmla="*/ 2668772 w 2838893"/>
              <a:gd name="connsiteY42" fmla="*/ 63795 h 946298"/>
              <a:gd name="connsiteX43" fmla="*/ 2700669 w 2838893"/>
              <a:gd name="connsiteY43" fmla="*/ 53163 h 946298"/>
              <a:gd name="connsiteX44" fmla="*/ 2785730 w 2838893"/>
              <a:gd name="connsiteY44" fmla="*/ 31898 h 946298"/>
              <a:gd name="connsiteX45" fmla="*/ 2838893 w 2838893"/>
              <a:gd name="connsiteY45" fmla="*/ 0 h 94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38893" h="946298">
                <a:moveTo>
                  <a:pt x="0" y="946298"/>
                </a:moveTo>
                <a:lnTo>
                  <a:pt x="63795" y="925033"/>
                </a:lnTo>
                <a:cubicBezTo>
                  <a:pt x="83401" y="918498"/>
                  <a:pt x="98073" y="901528"/>
                  <a:pt x="116958" y="893135"/>
                </a:cubicBezTo>
                <a:cubicBezTo>
                  <a:pt x="130312" y="887200"/>
                  <a:pt x="145311" y="886046"/>
                  <a:pt x="159488" y="882502"/>
                </a:cubicBezTo>
                <a:cubicBezTo>
                  <a:pt x="170121" y="875414"/>
                  <a:pt x="179956" y="866952"/>
                  <a:pt x="191386" y="861237"/>
                </a:cubicBezTo>
                <a:cubicBezTo>
                  <a:pt x="248096" y="832883"/>
                  <a:pt x="199433" y="873593"/>
                  <a:pt x="265813" y="829340"/>
                </a:cubicBezTo>
                <a:cubicBezTo>
                  <a:pt x="274154" y="823779"/>
                  <a:pt x="279990" y="815163"/>
                  <a:pt x="287079" y="808075"/>
                </a:cubicBezTo>
                <a:cubicBezTo>
                  <a:pt x="290623" y="797442"/>
                  <a:pt x="290710" y="784929"/>
                  <a:pt x="297711" y="776177"/>
                </a:cubicBezTo>
                <a:cubicBezTo>
                  <a:pt x="305694" y="766198"/>
                  <a:pt x="319210" y="762340"/>
                  <a:pt x="329609" y="754912"/>
                </a:cubicBezTo>
                <a:cubicBezTo>
                  <a:pt x="431257" y="682306"/>
                  <a:pt x="314753" y="758843"/>
                  <a:pt x="414669" y="701749"/>
                </a:cubicBezTo>
                <a:cubicBezTo>
                  <a:pt x="425764" y="695409"/>
                  <a:pt x="435472" y="686824"/>
                  <a:pt x="446567" y="680484"/>
                </a:cubicBezTo>
                <a:cubicBezTo>
                  <a:pt x="460329" y="672620"/>
                  <a:pt x="475335" y="667083"/>
                  <a:pt x="489097" y="659219"/>
                </a:cubicBezTo>
                <a:cubicBezTo>
                  <a:pt x="500192" y="652879"/>
                  <a:pt x="509900" y="644294"/>
                  <a:pt x="520995" y="637954"/>
                </a:cubicBezTo>
                <a:cubicBezTo>
                  <a:pt x="534757" y="630090"/>
                  <a:pt x="549934" y="624844"/>
                  <a:pt x="563525" y="616689"/>
                </a:cubicBezTo>
                <a:cubicBezTo>
                  <a:pt x="711892" y="527667"/>
                  <a:pt x="579347" y="608284"/>
                  <a:pt x="648586" y="552893"/>
                </a:cubicBezTo>
                <a:cubicBezTo>
                  <a:pt x="680963" y="526991"/>
                  <a:pt x="733294" y="505223"/>
                  <a:pt x="765544" y="489098"/>
                </a:cubicBezTo>
                <a:cubicBezTo>
                  <a:pt x="778614" y="482563"/>
                  <a:pt x="793897" y="482009"/>
                  <a:pt x="808074" y="478465"/>
                </a:cubicBezTo>
                <a:cubicBezTo>
                  <a:pt x="834515" y="460838"/>
                  <a:pt x="851668" y="447498"/>
                  <a:pt x="882502" y="435935"/>
                </a:cubicBezTo>
                <a:cubicBezTo>
                  <a:pt x="896185" y="430804"/>
                  <a:pt x="911349" y="430433"/>
                  <a:pt x="925032" y="425302"/>
                </a:cubicBezTo>
                <a:cubicBezTo>
                  <a:pt x="939873" y="419737"/>
                  <a:pt x="952721" y="409602"/>
                  <a:pt x="967562" y="404037"/>
                </a:cubicBezTo>
                <a:cubicBezTo>
                  <a:pt x="981245" y="398906"/>
                  <a:pt x="996042" y="397420"/>
                  <a:pt x="1010093" y="393405"/>
                </a:cubicBezTo>
                <a:cubicBezTo>
                  <a:pt x="1020869" y="390326"/>
                  <a:pt x="1031117" y="385490"/>
                  <a:pt x="1041990" y="382772"/>
                </a:cubicBezTo>
                <a:cubicBezTo>
                  <a:pt x="1059522" y="378389"/>
                  <a:pt x="1077511" y="376060"/>
                  <a:pt x="1095153" y="372140"/>
                </a:cubicBezTo>
                <a:cubicBezTo>
                  <a:pt x="1109418" y="368970"/>
                  <a:pt x="1123506" y="365051"/>
                  <a:pt x="1137683" y="361507"/>
                </a:cubicBezTo>
                <a:cubicBezTo>
                  <a:pt x="1148316" y="354419"/>
                  <a:pt x="1157904" y="345432"/>
                  <a:pt x="1169581" y="340242"/>
                </a:cubicBezTo>
                <a:cubicBezTo>
                  <a:pt x="1190064" y="331138"/>
                  <a:pt x="1212111" y="326065"/>
                  <a:pt x="1233376" y="318977"/>
                </a:cubicBezTo>
                <a:cubicBezTo>
                  <a:pt x="1298801" y="297169"/>
                  <a:pt x="1401393" y="291472"/>
                  <a:pt x="1467293" y="287079"/>
                </a:cubicBezTo>
                <a:cubicBezTo>
                  <a:pt x="1531045" y="282829"/>
                  <a:pt x="1594884" y="279991"/>
                  <a:pt x="1658679" y="276447"/>
                </a:cubicBezTo>
                <a:cubicBezTo>
                  <a:pt x="1676400" y="272903"/>
                  <a:pt x="1694015" y="268785"/>
                  <a:pt x="1711841" y="265814"/>
                </a:cubicBezTo>
                <a:cubicBezTo>
                  <a:pt x="1736561" y="261694"/>
                  <a:pt x="1761850" y="260817"/>
                  <a:pt x="1786269" y="255182"/>
                </a:cubicBezTo>
                <a:cubicBezTo>
                  <a:pt x="1889345" y="231395"/>
                  <a:pt x="1811749" y="237983"/>
                  <a:pt x="1892595" y="223284"/>
                </a:cubicBezTo>
                <a:cubicBezTo>
                  <a:pt x="1917252" y="218801"/>
                  <a:pt x="1942366" y="217134"/>
                  <a:pt x="1967023" y="212651"/>
                </a:cubicBezTo>
                <a:cubicBezTo>
                  <a:pt x="1981400" y="210037"/>
                  <a:pt x="1995110" y="204241"/>
                  <a:pt x="2009553" y="202019"/>
                </a:cubicBezTo>
                <a:cubicBezTo>
                  <a:pt x="2041274" y="197139"/>
                  <a:pt x="2073348" y="194930"/>
                  <a:pt x="2105246" y="191386"/>
                </a:cubicBezTo>
                <a:cubicBezTo>
                  <a:pt x="2283510" y="146820"/>
                  <a:pt x="2102302" y="189022"/>
                  <a:pt x="2264734" y="159489"/>
                </a:cubicBezTo>
                <a:cubicBezTo>
                  <a:pt x="2279112" y="156875"/>
                  <a:pt x="2292887" y="151470"/>
                  <a:pt x="2307265" y="148856"/>
                </a:cubicBezTo>
                <a:cubicBezTo>
                  <a:pt x="2331922" y="144373"/>
                  <a:pt x="2357036" y="142706"/>
                  <a:pt x="2381693" y="138223"/>
                </a:cubicBezTo>
                <a:cubicBezTo>
                  <a:pt x="2396070" y="135609"/>
                  <a:pt x="2409958" y="130761"/>
                  <a:pt x="2424223" y="127591"/>
                </a:cubicBezTo>
                <a:cubicBezTo>
                  <a:pt x="2441865" y="123671"/>
                  <a:pt x="2459854" y="121341"/>
                  <a:pt x="2477386" y="116958"/>
                </a:cubicBezTo>
                <a:cubicBezTo>
                  <a:pt x="2488259" y="114240"/>
                  <a:pt x="2498507" y="109405"/>
                  <a:pt x="2509283" y="106326"/>
                </a:cubicBezTo>
                <a:cubicBezTo>
                  <a:pt x="2523334" y="102311"/>
                  <a:pt x="2537762" y="99707"/>
                  <a:pt x="2551813" y="95693"/>
                </a:cubicBezTo>
                <a:cubicBezTo>
                  <a:pt x="2562590" y="92614"/>
                  <a:pt x="2572898" y="88010"/>
                  <a:pt x="2583711" y="85061"/>
                </a:cubicBezTo>
                <a:cubicBezTo>
                  <a:pt x="2611908" y="77371"/>
                  <a:pt x="2640418" y="70884"/>
                  <a:pt x="2668772" y="63795"/>
                </a:cubicBezTo>
                <a:cubicBezTo>
                  <a:pt x="2679645" y="61077"/>
                  <a:pt x="2689856" y="56112"/>
                  <a:pt x="2700669" y="53163"/>
                </a:cubicBezTo>
                <a:cubicBezTo>
                  <a:pt x="2728865" y="45473"/>
                  <a:pt x="2785730" y="31898"/>
                  <a:pt x="2785730" y="31898"/>
                </a:cubicBezTo>
                <a:cubicBezTo>
                  <a:pt x="2824221" y="6237"/>
                  <a:pt x="2806198" y="16348"/>
                  <a:pt x="2838893" y="0"/>
                </a:cubicBezTo>
              </a:path>
            </a:pathLst>
          </a:custGeom>
          <a:ln w="19050">
            <a:solidFill>
              <a:srgbClr val="FFC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4" name="Freeform 13">
            <a:extLst>
              <a:ext uri="{FF2B5EF4-FFF2-40B4-BE49-F238E27FC236}">
                <a16:creationId xmlns:a16="http://schemas.microsoft.com/office/drawing/2014/main" id="{0AF418F3-1486-8127-EDC5-7A6C6950BD92}"/>
              </a:ext>
            </a:extLst>
          </p:cNvPr>
          <p:cNvSpPr/>
          <p:nvPr/>
        </p:nvSpPr>
        <p:spPr>
          <a:xfrm rot="354760">
            <a:off x="1312863" y="1438275"/>
            <a:ext cx="2239962" cy="688975"/>
          </a:xfrm>
          <a:custGeom>
            <a:avLst/>
            <a:gdLst>
              <a:gd name="connsiteX0" fmla="*/ 0 w 2838893"/>
              <a:gd name="connsiteY0" fmla="*/ 946298 h 946298"/>
              <a:gd name="connsiteX1" fmla="*/ 63795 w 2838893"/>
              <a:gd name="connsiteY1" fmla="*/ 925033 h 946298"/>
              <a:gd name="connsiteX2" fmla="*/ 116958 w 2838893"/>
              <a:gd name="connsiteY2" fmla="*/ 893135 h 946298"/>
              <a:gd name="connsiteX3" fmla="*/ 159488 w 2838893"/>
              <a:gd name="connsiteY3" fmla="*/ 882502 h 946298"/>
              <a:gd name="connsiteX4" fmla="*/ 191386 w 2838893"/>
              <a:gd name="connsiteY4" fmla="*/ 861237 h 946298"/>
              <a:gd name="connsiteX5" fmla="*/ 265813 w 2838893"/>
              <a:gd name="connsiteY5" fmla="*/ 829340 h 946298"/>
              <a:gd name="connsiteX6" fmla="*/ 287079 w 2838893"/>
              <a:gd name="connsiteY6" fmla="*/ 808075 h 946298"/>
              <a:gd name="connsiteX7" fmla="*/ 297711 w 2838893"/>
              <a:gd name="connsiteY7" fmla="*/ 776177 h 946298"/>
              <a:gd name="connsiteX8" fmla="*/ 329609 w 2838893"/>
              <a:gd name="connsiteY8" fmla="*/ 754912 h 946298"/>
              <a:gd name="connsiteX9" fmla="*/ 414669 w 2838893"/>
              <a:gd name="connsiteY9" fmla="*/ 701749 h 946298"/>
              <a:gd name="connsiteX10" fmla="*/ 446567 w 2838893"/>
              <a:gd name="connsiteY10" fmla="*/ 680484 h 946298"/>
              <a:gd name="connsiteX11" fmla="*/ 489097 w 2838893"/>
              <a:gd name="connsiteY11" fmla="*/ 659219 h 946298"/>
              <a:gd name="connsiteX12" fmla="*/ 520995 w 2838893"/>
              <a:gd name="connsiteY12" fmla="*/ 637954 h 946298"/>
              <a:gd name="connsiteX13" fmla="*/ 563525 w 2838893"/>
              <a:gd name="connsiteY13" fmla="*/ 616689 h 946298"/>
              <a:gd name="connsiteX14" fmla="*/ 648586 w 2838893"/>
              <a:gd name="connsiteY14" fmla="*/ 552893 h 946298"/>
              <a:gd name="connsiteX15" fmla="*/ 765544 w 2838893"/>
              <a:gd name="connsiteY15" fmla="*/ 489098 h 946298"/>
              <a:gd name="connsiteX16" fmla="*/ 808074 w 2838893"/>
              <a:gd name="connsiteY16" fmla="*/ 478465 h 946298"/>
              <a:gd name="connsiteX17" fmla="*/ 882502 w 2838893"/>
              <a:gd name="connsiteY17" fmla="*/ 435935 h 946298"/>
              <a:gd name="connsiteX18" fmla="*/ 925032 w 2838893"/>
              <a:gd name="connsiteY18" fmla="*/ 425302 h 946298"/>
              <a:gd name="connsiteX19" fmla="*/ 967562 w 2838893"/>
              <a:gd name="connsiteY19" fmla="*/ 404037 h 946298"/>
              <a:gd name="connsiteX20" fmla="*/ 1010093 w 2838893"/>
              <a:gd name="connsiteY20" fmla="*/ 393405 h 946298"/>
              <a:gd name="connsiteX21" fmla="*/ 1041990 w 2838893"/>
              <a:gd name="connsiteY21" fmla="*/ 382772 h 946298"/>
              <a:gd name="connsiteX22" fmla="*/ 1095153 w 2838893"/>
              <a:gd name="connsiteY22" fmla="*/ 372140 h 946298"/>
              <a:gd name="connsiteX23" fmla="*/ 1137683 w 2838893"/>
              <a:gd name="connsiteY23" fmla="*/ 361507 h 946298"/>
              <a:gd name="connsiteX24" fmla="*/ 1169581 w 2838893"/>
              <a:gd name="connsiteY24" fmla="*/ 340242 h 946298"/>
              <a:gd name="connsiteX25" fmla="*/ 1233376 w 2838893"/>
              <a:gd name="connsiteY25" fmla="*/ 318977 h 946298"/>
              <a:gd name="connsiteX26" fmla="*/ 1467293 w 2838893"/>
              <a:gd name="connsiteY26" fmla="*/ 287079 h 946298"/>
              <a:gd name="connsiteX27" fmla="*/ 1658679 w 2838893"/>
              <a:gd name="connsiteY27" fmla="*/ 276447 h 946298"/>
              <a:gd name="connsiteX28" fmla="*/ 1711841 w 2838893"/>
              <a:gd name="connsiteY28" fmla="*/ 265814 h 946298"/>
              <a:gd name="connsiteX29" fmla="*/ 1786269 w 2838893"/>
              <a:gd name="connsiteY29" fmla="*/ 255182 h 946298"/>
              <a:gd name="connsiteX30" fmla="*/ 1892595 w 2838893"/>
              <a:gd name="connsiteY30" fmla="*/ 223284 h 946298"/>
              <a:gd name="connsiteX31" fmla="*/ 1967023 w 2838893"/>
              <a:gd name="connsiteY31" fmla="*/ 212651 h 946298"/>
              <a:gd name="connsiteX32" fmla="*/ 2009553 w 2838893"/>
              <a:gd name="connsiteY32" fmla="*/ 202019 h 946298"/>
              <a:gd name="connsiteX33" fmla="*/ 2105246 w 2838893"/>
              <a:gd name="connsiteY33" fmla="*/ 191386 h 946298"/>
              <a:gd name="connsiteX34" fmla="*/ 2264734 w 2838893"/>
              <a:gd name="connsiteY34" fmla="*/ 159489 h 946298"/>
              <a:gd name="connsiteX35" fmla="*/ 2307265 w 2838893"/>
              <a:gd name="connsiteY35" fmla="*/ 148856 h 946298"/>
              <a:gd name="connsiteX36" fmla="*/ 2381693 w 2838893"/>
              <a:gd name="connsiteY36" fmla="*/ 138223 h 946298"/>
              <a:gd name="connsiteX37" fmla="*/ 2424223 w 2838893"/>
              <a:gd name="connsiteY37" fmla="*/ 127591 h 946298"/>
              <a:gd name="connsiteX38" fmla="*/ 2477386 w 2838893"/>
              <a:gd name="connsiteY38" fmla="*/ 116958 h 946298"/>
              <a:gd name="connsiteX39" fmla="*/ 2509283 w 2838893"/>
              <a:gd name="connsiteY39" fmla="*/ 106326 h 946298"/>
              <a:gd name="connsiteX40" fmla="*/ 2551813 w 2838893"/>
              <a:gd name="connsiteY40" fmla="*/ 95693 h 946298"/>
              <a:gd name="connsiteX41" fmla="*/ 2583711 w 2838893"/>
              <a:gd name="connsiteY41" fmla="*/ 85061 h 946298"/>
              <a:gd name="connsiteX42" fmla="*/ 2668772 w 2838893"/>
              <a:gd name="connsiteY42" fmla="*/ 63795 h 946298"/>
              <a:gd name="connsiteX43" fmla="*/ 2700669 w 2838893"/>
              <a:gd name="connsiteY43" fmla="*/ 53163 h 946298"/>
              <a:gd name="connsiteX44" fmla="*/ 2785730 w 2838893"/>
              <a:gd name="connsiteY44" fmla="*/ 31898 h 946298"/>
              <a:gd name="connsiteX45" fmla="*/ 2838893 w 2838893"/>
              <a:gd name="connsiteY45" fmla="*/ 0 h 94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38893" h="946298">
                <a:moveTo>
                  <a:pt x="0" y="946298"/>
                </a:moveTo>
                <a:lnTo>
                  <a:pt x="63795" y="925033"/>
                </a:lnTo>
                <a:cubicBezTo>
                  <a:pt x="83401" y="918498"/>
                  <a:pt x="98073" y="901528"/>
                  <a:pt x="116958" y="893135"/>
                </a:cubicBezTo>
                <a:cubicBezTo>
                  <a:pt x="130312" y="887200"/>
                  <a:pt x="145311" y="886046"/>
                  <a:pt x="159488" y="882502"/>
                </a:cubicBezTo>
                <a:cubicBezTo>
                  <a:pt x="170121" y="875414"/>
                  <a:pt x="179956" y="866952"/>
                  <a:pt x="191386" y="861237"/>
                </a:cubicBezTo>
                <a:cubicBezTo>
                  <a:pt x="248096" y="832883"/>
                  <a:pt x="199433" y="873593"/>
                  <a:pt x="265813" y="829340"/>
                </a:cubicBezTo>
                <a:cubicBezTo>
                  <a:pt x="274154" y="823779"/>
                  <a:pt x="279990" y="815163"/>
                  <a:pt x="287079" y="808075"/>
                </a:cubicBezTo>
                <a:cubicBezTo>
                  <a:pt x="290623" y="797442"/>
                  <a:pt x="290710" y="784929"/>
                  <a:pt x="297711" y="776177"/>
                </a:cubicBezTo>
                <a:cubicBezTo>
                  <a:pt x="305694" y="766198"/>
                  <a:pt x="319210" y="762340"/>
                  <a:pt x="329609" y="754912"/>
                </a:cubicBezTo>
                <a:cubicBezTo>
                  <a:pt x="431257" y="682306"/>
                  <a:pt x="314753" y="758843"/>
                  <a:pt x="414669" y="701749"/>
                </a:cubicBezTo>
                <a:cubicBezTo>
                  <a:pt x="425764" y="695409"/>
                  <a:pt x="435472" y="686824"/>
                  <a:pt x="446567" y="680484"/>
                </a:cubicBezTo>
                <a:cubicBezTo>
                  <a:pt x="460329" y="672620"/>
                  <a:pt x="475335" y="667083"/>
                  <a:pt x="489097" y="659219"/>
                </a:cubicBezTo>
                <a:cubicBezTo>
                  <a:pt x="500192" y="652879"/>
                  <a:pt x="509900" y="644294"/>
                  <a:pt x="520995" y="637954"/>
                </a:cubicBezTo>
                <a:cubicBezTo>
                  <a:pt x="534757" y="630090"/>
                  <a:pt x="549934" y="624844"/>
                  <a:pt x="563525" y="616689"/>
                </a:cubicBezTo>
                <a:cubicBezTo>
                  <a:pt x="711892" y="527667"/>
                  <a:pt x="579347" y="608284"/>
                  <a:pt x="648586" y="552893"/>
                </a:cubicBezTo>
                <a:cubicBezTo>
                  <a:pt x="680963" y="526991"/>
                  <a:pt x="733294" y="505223"/>
                  <a:pt x="765544" y="489098"/>
                </a:cubicBezTo>
                <a:cubicBezTo>
                  <a:pt x="778614" y="482563"/>
                  <a:pt x="793897" y="482009"/>
                  <a:pt x="808074" y="478465"/>
                </a:cubicBezTo>
                <a:cubicBezTo>
                  <a:pt x="834515" y="460838"/>
                  <a:pt x="851668" y="447498"/>
                  <a:pt x="882502" y="435935"/>
                </a:cubicBezTo>
                <a:cubicBezTo>
                  <a:pt x="896185" y="430804"/>
                  <a:pt x="911349" y="430433"/>
                  <a:pt x="925032" y="425302"/>
                </a:cubicBezTo>
                <a:cubicBezTo>
                  <a:pt x="939873" y="419737"/>
                  <a:pt x="952721" y="409602"/>
                  <a:pt x="967562" y="404037"/>
                </a:cubicBezTo>
                <a:cubicBezTo>
                  <a:pt x="981245" y="398906"/>
                  <a:pt x="996042" y="397420"/>
                  <a:pt x="1010093" y="393405"/>
                </a:cubicBezTo>
                <a:cubicBezTo>
                  <a:pt x="1020869" y="390326"/>
                  <a:pt x="1031117" y="385490"/>
                  <a:pt x="1041990" y="382772"/>
                </a:cubicBezTo>
                <a:cubicBezTo>
                  <a:pt x="1059522" y="378389"/>
                  <a:pt x="1077511" y="376060"/>
                  <a:pt x="1095153" y="372140"/>
                </a:cubicBezTo>
                <a:cubicBezTo>
                  <a:pt x="1109418" y="368970"/>
                  <a:pt x="1123506" y="365051"/>
                  <a:pt x="1137683" y="361507"/>
                </a:cubicBezTo>
                <a:cubicBezTo>
                  <a:pt x="1148316" y="354419"/>
                  <a:pt x="1157904" y="345432"/>
                  <a:pt x="1169581" y="340242"/>
                </a:cubicBezTo>
                <a:cubicBezTo>
                  <a:pt x="1190064" y="331138"/>
                  <a:pt x="1212111" y="326065"/>
                  <a:pt x="1233376" y="318977"/>
                </a:cubicBezTo>
                <a:cubicBezTo>
                  <a:pt x="1298801" y="297169"/>
                  <a:pt x="1401393" y="291472"/>
                  <a:pt x="1467293" y="287079"/>
                </a:cubicBezTo>
                <a:cubicBezTo>
                  <a:pt x="1531045" y="282829"/>
                  <a:pt x="1594884" y="279991"/>
                  <a:pt x="1658679" y="276447"/>
                </a:cubicBezTo>
                <a:cubicBezTo>
                  <a:pt x="1676400" y="272903"/>
                  <a:pt x="1694015" y="268785"/>
                  <a:pt x="1711841" y="265814"/>
                </a:cubicBezTo>
                <a:cubicBezTo>
                  <a:pt x="1736561" y="261694"/>
                  <a:pt x="1761850" y="260817"/>
                  <a:pt x="1786269" y="255182"/>
                </a:cubicBezTo>
                <a:cubicBezTo>
                  <a:pt x="1889345" y="231395"/>
                  <a:pt x="1811749" y="237983"/>
                  <a:pt x="1892595" y="223284"/>
                </a:cubicBezTo>
                <a:cubicBezTo>
                  <a:pt x="1917252" y="218801"/>
                  <a:pt x="1942366" y="217134"/>
                  <a:pt x="1967023" y="212651"/>
                </a:cubicBezTo>
                <a:cubicBezTo>
                  <a:pt x="1981400" y="210037"/>
                  <a:pt x="1995110" y="204241"/>
                  <a:pt x="2009553" y="202019"/>
                </a:cubicBezTo>
                <a:cubicBezTo>
                  <a:pt x="2041274" y="197139"/>
                  <a:pt x="2073348" y="194930"/>
                  <a:pt x="2105246" y="191386"/>
                </a:cubicBezTo>
                <a:cubicBezTo>
                  <a:pt x="2283510" y="146820"/>
                  <a:pt x="2102302" y="189022"/>
                  <a:pt x="2264734" y="159489"/>
                </a:cubicBezTo>
                <a:cubicBezTo>
                  <a:pt x="2279112" y="156875"/>
                  <a:pt x="2292887" y="151470"/>
                  <a:pt x="2307265" y="148856"/>
                </a:cubicBezTo>
                <a:cubicBezTo>
                  <a:pt x="2331922" y="144373"/>
                  <a:pt x="2357036" y="142706"/>
                  <a:pt x="2381693" y="138223"/>
                </a:cubicBezTo>
                <a:cubicBezTo>
                  <a:pt x="2396070" y="135609"/>
                  <a:pt x="2409958" y="130761"/>
                  <a:pt x="2424223" y="127591"/>
                </a:cubicBezTo>
                <a:cubicBezTo>
                  <a:pt x="2441865" y="123671"/>
                  <a:pt x="2459854" y="121341"/>
                  <a:pt x="2477386" y="116958"/>
                </a:cubicBezTo>
                <a:cubicBezTo>
                  <a:pt x="2488259" y="114240"/>
                  <a:pt x="2498507" y="109405"/>
                  <a:pt x="2509283" y="106326"/>
                </a:cubicBezTo>
                <a:cubicBezTo>
                  <a:pt x="2523334" y="102311"/>
                  <a:pt x="2537762" y="99707"/>
                  <a:pt x="2551813" y="95693"/>
                </a:cubicBezTo>
                <a:cubicBezTo>
                  <a:pt x="2562590" y="92614"/>
                  <a:pt x="2572898" y="88010"/>
                  <a:pt x="2583711" y="85061"/>
                </a:cubicBezTo>
                <a:cubicBezTo>
                  <a:pt x="2611908" y="77371"/>
                  <a:pt x="2640418" y="70884"/>
                  <a:pt x="2668772" y="63795"/>
                </a:cubicBezTo>
                <a:cubicBezTo>
                  <a:pt x="2679645" y="61077"/>
                  <a:pt x="2689856" y="56112"/>
                  <a:pt x="2700669" y="53163"/>
                </a:cubicBezTo>
                <a:cubicBezTo>
                  <a:pt x="2728865" y="45473"/>
                  <a:pt x="2785730" y="31898"/>
                  <a:pt x="2785730" y="31898"/>
                </a:cubicBezTo>
                <a:cubicBezTo>
                  <a:pt x="2824221" y="6237"/>
                  <a:pt x="2806198" y="16348"/>
                  <a:pt x="2838893" y="0"/>
                </a:cubicBezTo>
              </a:path>
            </a:pathLst>
          </a:custGeom>
          <a:ln w="19050">
            <a:solidFill>
              <a:srgbClr val="FFC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5" name="Oval 14">
            <a:extLst>
              <a:ext uri="{FF2B5EF4-FFF2-40B4-BE49-F238E27FC236}">
                <a16:creationId xmlns:a16="http://schemas.microsoft.com/office/drawing/2014/main" id="{A6ED3FFF-6789-1CDF-DCAF-21FE89027B08}"/>
              </a:ext>
            </a:extLst>
          </p:cNvPr>
          <p:cNvSpPr/>
          <p:nvPr/>
        </p:nvSpPr>
        <p:spPr>
          <a:xfrm>
            <a:off x="2154238" y="1336675"/>
            <a:ext cx="174625" cy="317500"/>
          </a:xfrm>
          <a:prstGeom prst="ellipse">
            <a:avLst/>
          </a:pr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Oval 15">
            <a:extLst>
              <a:ext uri="{FF2B5EF4-FFF2-40B4-BE49-F238E27FC236}">
                <a16:creationId xmlns:a16="http://schemas.microsoft.com/office/drawing/2014/main" id="{C68BBBF3-E33E-AEDE-E4C8-0E8FB21CAE8A}"/>
              </a:ext>
            </a:extLst>
          </p:cNvPr>
          <p:cNvSpPr/>
          <p:nvPr/>
        </p:nvSpPr>
        <p:spPr>
          <a:xfrm>
            <a:off x="3041650" y="1200150"/>
            <a:ext cx="211138" cy="414338"/>
          </a:xfrm>
          <a:prstGeom prst="ellipse">
            <a:avLst/>
          </a:pr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6E91D9B7-C1E2-D7DA-F215-06CFE86EACC0}"/>
              </a:ext>
            </a:extLst>
          </p:cNvPr>
          <p:cNvSpPr/>
          <p:nvPr/>
        </p:nvSpPr>
        <p:spPr>
          <a:xfrm>
            <a:off x="1541463" y="1614488"/>
            <a:ext cx="133350" cy="296862"/>
          </a:xfrm>
          <a:prstGeom prst="ellipse">
            <a:avLst/>
          </a:prstGeom>
          <a:solidFill>
            <a:schemeClr val="accent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7465" name="TextBox 18">
            <a:extLst>
              <a:ext uri="{FF2B5EF4-FFF2-40B4-BE49-F238E27FC236}">
                <a16:creationId xmlns:a16="http://schemas.microsoft.com/office/drawing/2014/main" id="{4525C5B1-BE21-9BD5-3925-DEC6092990FA}"/>
              </a:ext>
            </a:extLst>
          </p:cNvPr>
          <p:cNvSpPr txBox="1">
            <a:spLocks noChangeArrowheads="1"/>
          </p:cNvSpPr>
          <p:nvPr/>
        </p:nvSpPr>
        <p:spPr bwMode="auto">
          <a:xfrm>
            <a:off x="136525" y="882650"/>
            <a:ext cx="29225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Streamlines forming a streamtube </a:t>
            </a:r>
          </a:p>
        </p:txBody>
      </p:sp>
      <p:pic>
        <p:nvPicPr>
          <p:cNvPr id="147466" name="Picture 5">
            <a:extLst>
              <a:ext uri="{FF2B5EF4-FFF2-40B4-BE49-F238E27FC236}">
                <a16:creationId xmlns:a16="http://schemas.microsoft.com/office/drawing/2014/main" id="{EC34ECD6-2245-3DB2-D663-20A24959AF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438" y="1725613"/>
            <a:ext cx="7145337" cy="49895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7467" name="TextBox 21">
            <a:extLst>
              <a:ext uri="{FF2B5EF4-FFF2-40B4-BE49-F238E27FC236}">
                <a16:creationId xmlns:a16="http://schemas.microsoft.com/office/drawing/2014/main" id="{294F5A47-1E91-96A1-C5B2-701C41CECA7D}"/>
              </a:ext>
            </a:extLst>
          </p:cNvPr>
          <p:cNvSpPr txBox="1">
            <a:spLocks noChangeArrowheads="1"/>
          </p:cNvSpPr>
          <p:nvPr/>
        </p:nvSpPr>
        <p:spPr bwMode="auto">
          <a:xfrm>
            <a:off x="138113" y="2222500"/>
            <a:ext cx="16906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Closer lateral spacing leads to a more even distribution of headloss</a:t>
            </a:r>
          </a:p>
          <a:p>
            <a:pPr eaLnBrk="1" hangingPunct="1"/>
            <a:r>
              <a:rPr lang="en-US" altLang="en-US" sz="2400"/>
              <a:t>and more consistent filtration rates across the filter</a:t>
            </a:r>
          </a:p>
        </p:txBody>
      </p:sp>
      <p:sp>
        <p:nvSpPr>
          <p:cNvPr id="23" name="Arc 22">
            <a:extLst>
              <a:ext uri="{FF2B5EF4-FFF2-40B4-BE49-F238E27FC236}">
                <a16:creationId xmlns:a16="http://schemas.microsoft.com/office/drawing/2014/main" id="{0A54ED11-C7DB-7C43-2520-7B3DB1979CD1}"/>
              </a:ext>
            </a:extLst>
          </p:cNvPr>
          <p:cNvSpPr/>
          <p:nvPr/>
        </p:nvSpPr>
        <p:spPr>
          <a:xfrm rot="1789150">
            <a:off x="2649538" y="1120775"/>
            <a:ext cx="592137" cy="736600"/>
          </a:xfrm>
          <a:prstGeom prst="arc">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4" name="Arc 23">
            <a:extLst>
              <a:ext uri="{FF2B5EF4-FFF2-40B4-BE49-F238E27FC236}">
                <a16:creationId xmlns:a16="http://schemas.microsoft.com/office/drawing/2014/main" id="{1CAC8697-FC34-CB72-8F33-218FBF5B0DD3}"/>
              </a:ext>
            </a:extLst>
          </p:cNvPr>
          <p:cNvSpPr/>
          <p:nvPr/>
        </p:nvSpPr>
        <p:spPr>
          <a:xfrm rot="2255376">
            <a:off x="1839913" y="1284288"/>
            <a:ext cx="493712" cy="531812"/>
          </a:xfrm>
          <a:prstGeom prst="arc">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5" name="Arc 24">
            <a:extLst>
              <a:ext uri="{FF2B5EF4-FFF2-40B4-BE49-F238E27FC236}">
                <a16:creationId xmlns:a16="http://schemas.microsoft.com/office/drawing/2014/main" id="{9A883BFD-E9BD-31E2-3F13-67B39177A4C9}"/>
              </a:ext>
            </a:extLst>
          </p:cNvPr>
          <p:cNvSpPr/>
          <p:nvPr/>
        </p:nvSpPr>
        <p:spPr>
          <a:xfrm rot="2255376">
            <a:off x="1282700" y="1584325"/>
            <a:ext cx="411163" cy="393700"/>
          </a:xfrm>
          <a:prstGeom prst="arc">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6" name="Arc 25">
            <a:extLst>
              <a:ext uri="{FF2B5EF4-FFF2-40B4-BE49-F238E27FC236}">
                <a16:creationId xmlns:a16="http://schemas.microsoft.com/office/drawing/2014/main" id="{D86C7FE9-C559-1714-AA34-AF053DBEA1CE}"/>
              </a:ext>
            </a:extLst>
          </p:cNvPr>
          <p:cNvSpPr/>
          <p:nvPr/>
        </p:nvSpPr>
        <p:spPr>
          <a:xfrm rot="13151132">
            <a:off x="3079750" y="976313"/>
            <a:ext cx="590550" cy="736600"/>
          </a:xfrm>
          <a:prstGeom prst="arc">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7" name="Arc 26">
            <a:extLst>
              <a:ext uri="{FF2B5EF4-FFF2-40B4-BE49-F238E27FC236}">
                <a16:creationId xmlns:a16="http://schemas.microsoft.com/office/drawing/2014/main" id="{AB79E772-E0A2-4D45-D8B2-3179481DD101}"/>
              </a:ext>
            </a:extLst>
          </p:cNvPr>
          <p:cNvSpPr/>
          <p:nvPr/>
        </p:nvSpPr>
        <p:spPr>
          <a:xfrm rot="13296210">
            <a:off x="2162175" y="1223963"/>
            <a:ext cx="493713" cy="531812"/>
          </a:xfrm>
          <a:prstGeom prst="arc">
            <a:avLst/>
          </a:prstGeom>
          <a:ln w="15875">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8" name="Freeform 17">
            <a:extLst>
              <a:ext uri="{FF2B5EF4-FFF2-40B4-BE49-F238E27FC236}">
                <a16:creationId xmlns:a16="http://schemas.microsoft.com/office/drawing/2014/main" id="{C17FC4E7-DA33-DEA3-82BB-6729767CFF06}"/>
              </a:ext>
            </a:extLst>
          </p:cNvPr>
          <p:cNvSpPr/>
          <p:nvPr/>
        </p:nvSpPr>
        <p:spPr>
          <a:xfrm rot="198181">
            <a:off x="1322388" y="1344613"/>
            <a:ext cx="2314575" cy="688975"/>
          </a:xfrm>
          <a:custGeom>
            <a:avLst/>
            <a:gdLst>
              <a:gd name="connsiteX0" fmla="*/ 0 w 2838893"/>
              <a:gd name="connsiteY0" fmla="*/ 946298 h 946298"/>
              <a:gd name="connsiteX1" fmla="*/ 63795 w 2838893"/>
              <a:gd name="connsiteY1" fmla="*/ 925033 h 946298"/>
              <a:gd name="connsiteX2" fmla="*/ 116958 w 2838893"/>
              <a:gd name="connsiteY2" fmla="*/ 893135 h 946298"/>
              <a:gd name="connsiteX3" fmla="*/ 159488 w 2838893"/>
              <a:gd name="connsiteY3" fmla="*/ 882502 h 946298"/>
              <a:gd name="connsiteX4" fmla="*/ 191386 w 2838893"/>
              <a:gd name="connsiteY4" fmla="*/ 861237 h 946298"/>
              <a:gd name="connsiteX5" fmla="*/ 265813 w 2838893"/>
              <a:gd name="connsiteY5" fmla="*/ 829340 h 946298"/>
              <a:gd name="connsiteX6" fmla="*/ 287079 w 2838893"/>
              <a:gd name="connsiteY6" fmla="*/ 808075 h 946298"/>
              <a:gd name="connsiteX7" fmla="*/ 297711 w 2838893"/>
              <a:gd name="connsiteY7" fmla="*/ 776177 h 946298"/>
              <a:gd name="connsiteX8" fmla="*/ 329609 w 2838893"/>
              <a:gd name="connsiteY8" fmla="*/ 754912 h 946298"/>
              <a:gd name="connsiteX9" fmla="*/ 414669 w 2838893"/>
              <a:gd name="connsiteY9" fmla="*/ 701749 h 946298"/>
              <a:gd name="connsiteX10" fmla="*/ 446567 w 2838893"/>
              <a:gd name="connsiteY10" fmla="*/ 680484 h 946298"/>
              <a:gd name="connsiteX11" fmla="*/ 489097 w 2838893"/>
              <a:gd name="connsiteY11" fmla="*/ 659219 h 946298"/>
              <a:gd name="connsiteX12" fmla="*/ 520995 w 2838893"/>
              <a:gd name="connsiteY12" fmla="*/ 637954 h 946298"/>
              <a:gd name="connsiteX13" fmla="*/ 563525 w 2838893"/>
              <a:gd name="connsiteY13" fmla="*/ 616689 h 946298"/>
              <a:gd name="connsiteX14" fmla="*/ 648586 w 2838893"/>
              <a:gd name="connsiteY14" fmla="*/ 552893 h 946298"/>
              <a:gd name="connsiteX15" fmla="*/ 765544 w 2838893"/>
              <a:gd name="connsiteY15" fmla="*/ 489098 h 946298"/>
              <a:gd name="connsiteX16" fmla="*/ 808074 w 2838893"/>
              <a:gd name="connsiteY16" fmla="*/ 478465 h 946298"/>
              <a:gd name="connsiteX17" fmla="*/ 882502 w 2838893"/>
              <a:gd name="connsiteY17" fmla="*/ 435935 h 946298"/>
              <a:gd name="connsiteX18" fmla="*/ 925032 w 2838893"/>
              <a:gd name="connsiteY18" fmla="*/ 425302 h 946298"/>
              <a:gd name="connsiteX19" fmla="*/ 967562 w 2838893"/>
              <a:gd name="connsiteY19" fmla="*/ 404037 h 946298"/>
              <a:gd name="connsiteX20" fmla="*/ 1010093 w 2838893"/>
              <a:gd name="connsiteY20" fmla="*/ 393405 h 946298"/>
              <a:gd name="connsiteX21" fmla="*/ 1041990 w 2838893"/>
              <a:gd name="connsiteY21" fmla="*/ 382772 h 946298"/>
              <a:gd name="connsiteX22" fmla="*/ 1095153 w 2838893"/>
              <a:gd name="connsiteY22" fmla="*/ 372140 h 946298"/>
              <a:gd name="connsiteX23" fmla="*/ 1137683 w 2838893"/>
              <a:gd name="connsiteY23" fmla="*/ 361507 h 946298"/>
              <a:gd name="connsiteX24" fmla="*/ 1169581 w 2838893"/>
              <a:gd name="connsiteY24" fmla="*/ 340242 h 946298"/>
              <a:gd name="connsiteX25" fmla="*/ 1233376 w 2838893"/>
              <a:gd name="connsiteY25" fmla="*/ 318977 h 946298"/>
              <a:gd name="connsiteX26" fmla="*/ 1467293 w 2838893"/>
              <a:gd name="connsiteY26" fmla="*/ 287079 h 946298"/>
              <a:gd name="connsiteX27" fmla="*/ 1658679 w 2838893"/>
              <a:gd name="connsiteY27" fmla="*/ 276447 h 946298"/>
              <a:gd name="connsiteX28" fmla="*/ 1711841 w 2838893"/>
              <a:gd name="connsiteY28" fmla="*/ 265814 h 946298"/>
              <a:gd name="connsiteX29" fmla="*/ 1786269 w 2838893"/>
              <a:gd name="connsiteY29" fmla="*/ 255182 h 946298"/>
              <a:gd name="connsiteX30" fmla="*/ 1892595 w 2838893"/>
              <a:gd name="connsiteY30" fmla="*/ 223284 h 946298"/>
              <a:gd name="connsiteX31" fmla="*/ 1967023 w 2838893"/>
              <a:gd name="connsiteY31" fmla="*/ 212651 h 946298"/>
              <a:gd name="connsiteX32" fmla="*/ 2009553 w 2838893"/>
              <a:gd name="connsiteY32" fmla="*/ 202019 h 946298"/>
              <a:gd name="connsiteX33" fmla="*/ 2105246 w 2838893"/>
              <a:gd name="connsiteY33" fmla="*/ 191386 h 946298"/>
              <a:gd name="connsiteX34" fmla="*/ 2264734 w 2838893"/>
              <a:gd name="connsiteY34" fmla="*/ 159489 h 946298"/>
              <a:gd name="connsiteX35" fmla="*/ 2307265 w 2838893"/>
              <a:gd name="connsiteY35" fmla="*/ 148856 h 946298"/>
              <a:gd name="connsiteX36" fmla="*/ 2381693 w 2838893"/>
              <a:gd name="connsiteY36" fmla="*/ 138223 h 946298"/>
              <a:gd name="connsiteX37" fmla="*/ 2424223 w 2838893"/>
              <a:gd name="connsiteY37" fmla="*/ 127591 h 946298"/>
              <a:gd name="connsiteX38" fmla="*/ 2477386 w 2838893"/>
              <a:gd name="connsiteY38" fmla="*/ 116958 h 946298"/>
              <a:gd name="connsiteX39" fmla="*/ 2509283 w 2838893"/>
              <a:gd name="connsiteY39" fmla="*/ 106326 h 946298"/>
              <a:gd name="connsiteX40" fmla="*/ 2551813 w 2838893"/>
              <a:gd name="connsiteY40" fmla="*/ 95693 h 946298"/>
              <a:gd name="connsiteX41" fmla="*/ 2583711 w 2838893"/>
              <a:gd name="connsiteY41" fmla="*/ 85061 h 946298"/>
              <a:gd name="connsiteX42" fmla="*/ 2668772 w 2838893"/>
              <a:gd name="connsiteY42" fmla="*/ 63795 h 946298"/>
              <a:gd name="connsiteX43" fmla="*/ 2700669 w 2838893"/>
              <a:gd name="connsiteY43" fmla="*/ 53163 h 946298"/>
              <a:gd name="connsiteX44" fmla="*/ 2785730 w 2838893"/>
              <a:gd name="connsiteY44" fmla="*/ 31898 h 946298"/>
              <a:gd name="connsiteX45" fmla="*/ 2838893 w 2838893"/>
              <a:gd name="connsiteY45" fmla="*/ 0 h 94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38893" h="946298">
                <a:moveTo>
                  <a:pt x="0" y="946298"/>
                </a:moveTo>
                <a:lnTo>
                  <a:pt x="63795" y="925033"/>
                </a:lnTo>
                <a:cubicBezTo>
                  <a:pt x="83401" y="918498"/>
                  <a:pt x="98073" y="901528"/>
                  <a:pt x="116958" y="893135"/>
                </a:cubicBezTo>
                <a:cubicBezTo>
                  <a:pt x="130312" y="887200"/>
                  <a:pt x="145311" y="886046"/>
                  <a:pt x="159488" y="882502"/>
                </a:cubicBezTo>
                <a:cubicBezTo>
                  <a:pt x="170121" y="875414"/>
                  <a:pt x="179956" y="866952"/>
                  <a:pt x="191386" y="861237"/>
                </a:cubicBezTo>
                <a:cubicBezTo>
                  <a:pt x="248096" y="832883"/>
                  <a:pt x="199433" y="873593"/>
                  <a:pt x="265813" y="829340"/>
                </a:cubicBezTo>
                <a:cubicBezTo>
                  <a:pt x="274154" y="823779"/>
                  <a:pt x="279990" y="815163"/>
                  <a:pt x="287079" y="808075"/>
                </a:cubicBezTo>
                <a:cubicBezTo>
                  <a:pt x="290623" y="797442"/>
                  <a:pt x="290710" y="784929"/>
                  <a:pt x="297711" y="776177"/>
                </a:cubicBezTo>
                <a:cubicBezTo>
                  <a:pt x="305694" y="766198"/>
                  <a:pt x="319210" y="762340"/>
                  <a:pt x="329609" y="754912"/>
                </a:cubicBezTo>
                <a:cubicBezTo>
                  <a:pt x="431257" y="682306"/>
                  <a:pt x="314753" y="758843"/>
                  <a:pt x="414669" y="701749"/>
                </a:cubicBezTo>
                <a:cubicBezTo>
                  <a:pt x="425764" y="695409"/>
                  <a:pt x="435472" y="686824"/>
                  <a:pt x="446567" y="680484"/>
                </a:cubicBezTo>
                <a:cubicBezTo>
                  <a:pt x="460329" y="672620"/>
                  <a:pt x="475335" y="667083"/>
                  <a:pt x="489097" y="659219"/>
                </a:cubicBezTo>
                <a:cubicBezTo>
                  <a:pt x="500192" y="652879"/>
                  <a:pt x="509900" y="644294"/>
                  <a:pt x="520995" y="637954"/>
                </a:cubicBezTo>
                <a:cubicBezTo>
                  <a:pt x="534757" y="630090"/>
                  <a:pt x="549934" y="624844"/>
                  <a:pt x="563525" y="616689"/>
                </a:cubicBezTo>
                <a:cubicBezTo>
                  <a:pt x="711892" y="527667"/>
                  <a:pt x="579347" y="608284"/>
                  <a:pt x="648586" y="552893"/>
                </a:cubicBezTo>
                <a:cubicBezTo>
                  <a:pt x="680963" y="526991"/>
                  <a:pt x="733294" y="505223"/>
                  <a:pt x="765544" y="489098"/>
                </a:cubicBezTo>
                <a:cubicBezTo>
                  <a:pt x="778614" y="482563"/>
                  <a:pt x="793897" y="482009"/>
                  <a:pt x="808074" y="478465"/>
                </a:cubicBezTo>
                <a:cubicBezTo>
                  <a:pt x="834515" y="460838"/>
                  <a:pt x="851668" y="447498"/>
                  <a:pt x="882502" y="435935"/>
                </a:cubicBezTo>
                <a:cubicBezTo>
                  <a:pt x="896185" y="430804"/>
                  <a:pt x="911349" y="430433"/>
                  <a:pt x="925032" y="425302"/>
                </a:cubicBezTo>
                <a:cubicBezTo>
                  <a:pt x="939873" y="419737"/>
                  <a:pt x="952721" y="409602"/>
                  <a:pt x="967562" y="404037"/>
                </a:cubicBezTo>
                <a:cubicBezTo>
                  <a:pt x="981245" y="398906"/>
                  <a:pt x="996042" y="397420"/>
                  <a:pt x="1010093" y="393405"/>
                </a:cubicBezTo>
                <a:cubicBezTo>
                  <a:pt x="1020869" y="390326"/>
                  <a:pt x="1031117" y="385490"/>
                  <a:pt x="1041990" y="382772"/>
                </a:cubicBezTo>
                <a:cubicBezTo>
                  <a:pt x="1059522" y="378389"/>
                  <a:pt x="1077511" y="376060"/>
                  <a:pt x="1095153" y="372140"/>
                </a:cubicBezTo>
                <a:cubicBezTo>
                  <a:pt x="1109418" y="368970"/>
                  <a:pt x="1123506" y="365051"/>
                  <a:pt x="1137683" y="361507"/>
                </a:cubicBezTo>
                <a:cubicBezTo>
                  <a:pt x="1148316" y="354419"/>
                  <a:pt x="1157904" y="345432"/>
                  <a:pt x="1169581" y="340242"/>
                </a:cubicBezTo>
                <a:cubicBezTo>
                  <a:pt x="1190064" y="331138"/>
                  <a:pt x="1212111" y="326065"/>
                  <a:pt x="1233376" y="318977"/>
                </a:cubicBezTo>
                <a:cubicBezTo>
                  <a:pt x="1298801" y="297169"/>
                  <a:pt x="1401393" y="291472"/>
                  <a:pt x="1467293" y="287079"/>
                </a:cubicBezTo>
                <a:cubicBezTo>
                  <a:pt x="1531045" y="282829"/>
                  <a:pt x="1594884" y="279991"/>
                  <a:pt x="1658679" y="276447"/>
                </a:cubicBezTo>
                <a:cubicBezTo>
                  <a:pt x="1676400" y="272903"/>
                  <a:pt x="1694015" y="268785"/>
                  <a:pt x="1711841" y="265814"/>
                </a:cubicBezTo>
                <a:cubicBezTo>
                  <a:pt x="1736561" y="261694"/>
                  <a:pt x="1761850" y="260817"/>
                  <a:pt x="1786269" y="255182"/>
                </a:cubicBezTo>
                <a:cubicBezTo>
                  <a:pt x="1889345" y="231395"/>
                  <a:pt x="1811749" y="237983"/>
                  <a:pt x="1892595" y="223284"/>
                </a:cubicBezTo>
                <a:cubicBezTo>
                  <a:pt x="1917252" y="218801"/>
                  <a:pt x="1942366" y="217134"/>
                  <a:pt x="1967023" y="212651"/>
                </a:cubicBezTo>
                <a:cubicBezTo>
                  <a:pt x="1981400" y="210037"/>
                  <a:pt x="1995110" y="204241"/>
                  <a:pt x="2009553" y="202019"/>
                </a:cubicBezTo>
                <a:cubicBezTo>
                  <a:pt x="2041274" y="197139"/>
                  <a:pt x="2073348" y="194930"/>
                  <a:pt x="2105246" y="191386"/>
                </a:cubicBezTo>
                <a:cubicBezTo>
                  <a:pt x="2283510" y="146820"/>
                  <a:pt x="2102302" y="189022"/>
                  <a:pt x="2264734" y="159489"/>
                </a:cubicBezTo>
                <a:cubicBezTo>
                  <a:pt x="2279112" y="156875"/>
                  <a:pt x="2292887" y="151470"/>
                  <a:pt x="2307265" y="148856"/>
                </a:cubicBezTo>
                <a:cubicBezTo>
                  <a:pt x="2331922" y="144373"/>
                  <a:pt x="2357036" y="142706"/>
                  <a:pt x="2381693" y="138223"/>
                </a:cubicBezTo>
                <a:cubicBezTo>
                  <a:pt x="2396070" y="135609"/>
                  <a:pt x="2409958" y="130761"/>
                  <a:pt x="2424223" y="127591"/>
                </a:cubicBezTo>
                <a:cubicBezTo>
                  <a:pt x="2441865" y="123671"/>
                  <a:pt x="2459854" y="121341"/>
                  <a:pt x="2477386" y="116958"/>
                </a:cubicBezTo>
                <a:cubicBezTo>
                  <a:pt x="2488259" y="114240"/>
                  <a:pt x="2498507" y="109405"/>
                  <a:pt x="2509283" y="106326"/>
                </a:cubicBezTo>
                <a:cubicBezTo>
                  <a:pt x="2523334" y="102311"/>
                  <a:pt x="2537762" y="99707"/>
                  <a:pt x="2551813" y="95693"/>
                </a:cubicBezTo>
                <a:cubicBezTo>
                  <a:pt x="2562590" y="92614"/>
                  <a:pt x="2572898" y="88010"/>
                  <a:pt x="2583711" y="85061"/>
                </a:cubicBezTo>
                <a:cubicBezTo>
                  <a:pt x="2611908" y="77371"/>
                  <a:pt x="2640418" y="70884"/>
                  <a:pt x="2668772" y="63795"/>
                </a:cubicBezTo>
                <a:cubicBezTo>
                  <a:pt x="2679645" y="61077"/>
                  <a:pt x="2689856" y="56112"/>
                  <a:pt x="2700669" y="53163"/>
                </a:cubicBezTo>
                <a:cubicBezTo>
                  <a:pt x="2728865" y="45473"/>
                  <a:pt x="2785730" y="31898"/>
                  <a:pt x="2785730" y="31898"/>
                </a:cubicBezTo>
                <a:cubicBezTo>
                  <a:pt x="2824221" y="6237"/>
                  <a:pt x="2806198" y="16348"/>
                  <a:pt x="2838893" y="0"/>
                </a:cubicBezTo>
              </a:path>
            </a:pathLst>
          </a:custGeom>
          <a:ln w="19050">
            <a:solidFill>
              <a:srgbClr val="FFC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1" name="Freeform 10">
            <a:extLst>
              <a:ext uri="{FF2B5EF4-FFF2-40B4-BE49-F238E27FC236}">
                <a16:creationId xmlns:a16="http://schemas.microsoft.com/office/drawing/2014/main" id="{DBE02C00-775E-99EF-71E1-489FF789760F}"/>
              </a:ext>
            </a:extLst>
          </p:cNvPr>
          <p:cNvSpPr/>
          <p:nvPr/>
        </p:nvSpPr>
        <p:spPr>
          <a:xfrm>
            <a:off x="1252538" y="1195388"/>
            <a:ext cx="2352675" cy="696912"/>
          </a:xfrm>
          <a:custGeom>
            <a:avLst/>
            <a:gdLst>
              <a:gd name="connsiteX0" fmla="*/ 0 w 2838893"/>
              <a:gd name="connsiteY0" fmla="*/ 946298 h 946298"/>
              <a:gd name="connsiteX1" fmla="*/ 63795 w 2838893"/>
              <a:gd name="connsiteY1" fmla="*/ 925033 h 946298"/>
              <a:gd name="connsiteX2" fmla="*/ 116958 w 2838893"/>
              <a:gd name="connsiteY2" fmla="*/ 893135 h 946298"/>
              <a:gd name="connsiteX3" fmla="*/ 159488 w 2838893"/>
              <a:gd name="connsiteY3" fmla="*/ 882502 h 946298"/>
              <a:gd name="connsiteX4" fmla="*/ 191386 w 2838893"/>
              <a:gd name="connsiteY4" fmla="*/ 861237 h 946298"/>
              <a:gd name="connsiteX5" fmla="*/ 265813 w 2838893"/>
              <a:gd name="connsiteY5" fmla="*/ 829340 h 946298"/>
              <a:gd name="connsiteX6" fmla="*/ 287079 w 2838893"/>
              <a:gd name="connsiteY6" fmla="*/ 808075 h 946298"/>
              <a:gd name="connsiteX7" fmla="*/ 297711 w 2838893"/>
              <a:gd name="connsiteY7" fmla="*/ 776177 h 946298"/>
              <a:gd name="connsiteX8" fmla="*/ 329609 w 2838893"/>
              <a:gd name="connsiteY8" fmla="*/ 754912 h 946298"/>
              <a:gd name="connsiteX9" fmla="*/ 414669 w 2838893"/>
              <a:gd name="connsiteY9" fmla="*/ 701749 h 946298"/>
              <a:gd name="connsiteX10" fmla="*/ 446567 w 2838893"/>
              <a:gd name="connsiteY10" fmla="*/ 680484 h 946298"/>
              <a:gd name="connsiteX11" fmla="*/ 489097 w 2838893"/>
              <a:gd name="connsiteY11" fmla="*/ 659219 h 946298"/>
              <a:gd name="connsiteX12" fmla="*/ 520995 w 2838893"/>
              <a:gd name="connsiteY12" fmla="*/ 637954 h 946298"/>
              <a:gd name="connsiteX13" fmla="*/ 563525 w 2838893"/>
              <a:gd name="connsiteY13" fmla="*/ 616689 h 946298"/>
              <a:gd name="connsiteX14" fmla="*/ 648586 w 2838893"/>
              <a:gd name="connsiteY14" fmla="*/ 552893 h 946298"/>
              <a:gd name="connsiteX15" fmla="*/ 765544 w 2838893"/>
              <a:gd name="connsiteY15" fmla="*/ 489098 h 946298"/>
              <a:gd name="connsiteX16" fmla="*/ 808074 w 2838893"/>
              <a:gd name="connsiteY16" fmla="*/ 478465 h 946298"/>
              <a:gd name="connsiteX17" fmla="*/ 882502 w 2838893"/>
              <a:gd name="connsiteY17" fmla="*/ 435935 h 946298"/>
              <a:gd name="connsiteX18" fmla="*/ 925032 w 2838893"/>
              <a:gd name="connsiteY18" fmla="*/ 425302 h 946298"/>
              <a:gd name="connsiteX19" fmla="*/ 967562 w 2838893"/>
              <a:gd name="connsiteY19" fmla="*/ 404037 h 946298"/>
              <a:gd name="connsiteX20" fmla="*/ 1010093 w 2838893"/>
              <a:gd name="connsiteY20" fmla="*/ 393405 h 946298"/>
              <a:gd name="connsiteX21" fmla="*/ 1041990 w 2838893"/>
              <a:gd name="connsiteY21" fmla="*/ 382772 h 946298"/>
              <a:gd name="connsiteX22" fmla="*/ 1095153 w 2838893"/>
              <a:gd name="connsiteY22" fmla="*/ 372140 h 946298"/>
              <a:gd name="connsiteX23" fmla="*/ 1137683 w 2838893"/>
              <a:gd name="connsiteY23" fmla="*/ 361507 h 946298"/>
              <a:gd name="connsiteX24" fmla="*/ 1169581 w 2838893"/>
              <a:gd name="connsiteY24" fmla="*/ 340242 h 946298"/>
              <a:gd name="connsiteX25" fmla="*/ 1233376 w 2838893"/>
              <a:gd name="connsiteY25" fmla="*/ 318977 h 946298"/>
              <a:gd name="connsiteX26" fmla="*/ 1467293 w 2838893"/>
              <a:gd name="connsiteY26" fmla="*/ 287079 h 946298"/>
              <a:gd name="connsiteX27" fmla="*/ 1658679 w 2838893"/>
              <a:gd name="connsiteY27" fmla="*/ 276447 h 946298"/>
              <a:gd name="connsiteX28" fmla="*/ 1711841 w 2838893"/>
              <a:gd name="connsiteY28" fmla="*/ 265814 h 946298"/>
              <a:gd name="connsiteX29" fmla="*/ 1786269 w 2838893"/>
              <a:gd name="connsiteY29" fmla="*/ 255182 h 946298"/>
              <a:gd name="connsiteX30" fmla="*/ 1892595 w 2838893"/>
              <a:gd name="connsiteY30" fmla="*/ 223284 h 946298"/>
              <a:gd name="connsiteX31" fmla="*/ 1967023 w 2838893"/>
              <a:gd name="connsiteY31" fmla="*/ 212651 h 946298"/>
              <a:gd name="connsiteX32" fmla="*/ 2009553 w 2838893"/>
              <a:gd name="connsiteY32" fmla="*/ 202019 h 946298"/>
              <a:gd name="connsiteX33" fmla="*/ 2105246 w 2838893"/>
              <a:gd name="connsiteY33" fmla="*/ 191386 h 946298"/>
              <a:gd name="connsiteX34" fmla="*/ 2264734 w 2838893"/>
              <a:gd name="connsiteY34" fmla="*/ 159489 h 946298"/>
              <a:gd name="connsiteX35" fmla="*/ 2307265 w 2838893"/>
              <a:gd name="connsiteY35" fmla="*/ 148856 h 946298"/>
              <a:gd name="connsiteX36" fmla="*/ 2381693 w 2838893"/>
              <a:gd name="connsiteY36" fmla="*/ 138223 h 946298"/>
              <a:gd name="connsiteX37" fmla="*/ 2424223 w 2838893"/>
              <a:gd name="connsiteY37" fmla="*/ 127591 h 946298"/>
              <a:gd name="connsiteX38" fmla="*/ 2477386 w 2838893"/>
              <a:gd name="connsiteY38" fmla="*/ 116958 h 946298"/>
              <a:gd name="connsiteX39" fmla="*/ 2509283 w 2838893"/>
              <a:gd name="connsiteY39" fmla="*/ 106326 h 946298"/>
              <a:gd name="connsiteX40" fmla="*/ 2551813 w 2838893"/>
              <a:gd name="connsiteY40" fmla="*/ 95693 h 946298"/>
              <a:gd name="connsiteX41" fmla="*/ 2583711 w 2838893"/>
              <a:gd name="connsiteY41" fmla="*/ 85061 h 946298"/>
              <a:gd name="connsiteX42" fmla="*/ 2668772 w 2838893"/>
              <a:gd name="connsiteY42" fmla="*/ 63795 h 946298"/>
              <a:gd name="connsiteX43" fmla="*/ 2700669 w 2838893"/>
              <a:gd name="connsiteY43" fmla="*/ 53163 h 946298"/>
              <a:gd name="connsiteX44" fmla="*/ 2785730 w 2838893"/>
              <a:gd name="connsiteY44" fmla="*/ 31898 h 946298"/>
              <a:gd name="connsiteX45" fmla="*/ 2838893 w 2838893"/>
              <a:gd name="connsiteY45" fmla="*/ 0 h 94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38893" h="946298">
                <a:moveTo>
                  <a:pt x="0" y="946298"/>
                </a:moveTo>
                <a:lnTo>
                  <a:pt x="63795" y="925033"/>
                </a:lnTo>
                <a:cubicBezTo>
                  <a:pt x="83401" y="918498"/>
                  <a:pt x="98073" y="901528"/>
                  <a:pt x="116958" y="893135"/>
                </a:cubicBezTo>
                <a:cubicBezTo>
                  <a:pt x="130312" y="887200"/>
                  <a:pt x="145311" y="886046"/>
                  <a:pt x="159488" y="882502"/>
                </a:cubicBezTo>
                <a:cubicBezTo>
                  <a:pt x="170121" y="875414"/>
                  <a:pt x="179956" y="866952"/>
                  <a:pt x="191386" y="861237"/>
                </a:cubicBezTo>
                <a:cubicBezTo>
                  <a:pt x="248096" y="832883"/>
                  <a:pt x="199433" y="873593"/>
                  <a:pt x="265813" y="829340"/>
                </a:cubicBezTo>
                <a:cubicBezTo>
                  <a:pt x="274154" y="823779"/>
                  <a:pt x="279990" y="815163"/>
                  <a:pt x="287079" y="808075"/>
                </a:cubicBezTo>
                <a:cubicBezTo>
                  <a:pt x="290623" y="797442"/>
                  <a:pt x="290710" y="784929"/>
                  <a:pt x="297711" y="776177"/>
                </a:cubicBezTo>
                <a:cubicBezTo>
                  <a:pt x="305694" y="766198"/>
                  <a:pt x="319210" y="762340"/>
                  <a:pt x="329609" y="754912"/>
                </a:cubicBezTo>
                <a:cubicBezTo>
                  <a:pt x="431257" y="682306"/>
                  <a:pt x="314753" y="758843"/>
                  <a:pt x="414669" y="701749"/>
                </a:cubicBezTo>
                <a:cubicBezTo>
                  <a:pt x="425764" y="695409"/>
                  <a:pt x="435472" y="686824"/>
                  <a:pt x="446567" y="680484"/>
                </a:cubicBezTo>
                <a:cubicBezTo>
                  <a:pt x="460329" y="672620"/>
                  <a:pt x="475335" y="667083"/>
                  <a:pt x="489097" y="659219"/>
                </a:cubicBezTo>
                <a:cubicBezTo>
                  <a:pt x="500192" y="652879"/>
                  <a:pt x="509900" y="644294"/>
                  <a:pt x="520995" y="637954"/>
                </a:cubicBezTo>
                <a:cubicBezTo>
                  <a:pt x="534757" y="630090"/>
                  <a:pt x="549934" y="624844"/>
                  <a:pt x="563525" y="616689"/>
                </a:cubicBezTo>
                <a:cubicBezTo>
                  <a:pt x="711892" y="527667"/>
                  <a:pt x="579347" y="608284"/>
                  <a:pt x="648586" y="552893"/>
                </a:cubicBezTo>
                <a:cubicBezTo>
                  <a:pt x="680963" y="526991"/>
                  <a:pt x="733294" y="505223"/>
                  <a:pt x="765544" y="489098"/>
                </a:cubicBezTo>
                <a:cubicBezTo>
                  <a:pt x="778614" y="482563"/>
                  <a:pt x="793897" y="482009"/>
                  <a:pt x="808074" y="478465"/>
                </a:cubicBezTo>
                <a:cubicBezTo>
                  <a:pt x="834515" y="460838"/>
                  <a:pt x="851668" y="447498"/>
                  <a:pt x="882502" y="435935"/>
                </a:cubicBezTo>
                <a:cubicBezTo>
                  <a:pt x="896185" y="430804"/>
                  <a:pt x="911349" y="430433"/>
                  <a:pt x="925032" y="425302"/>
                </a:cubicBezTo>
                <a:cubicBezTo>
                  <a:pt x="939873" y="419737"/>
                  <a:pt x="952721" y="409602"/>
                  <a:pt x="967562" y="404037"/>
                </a:cubicBezTo>
                <a:cubicBezTo>
                  <a:pt x="981245" y="398906"/>
                  <a:pt x="996042" y="397420"/>
                  <a:pt x="1010093" y="393405"/>
                </a:cubicBezTo>
                <a:cubicBezTo>
                  <a:pt x="1020869" y="390326"/>
                  <a:pt x="1031117" y="385490"/>
                  <a:pt x="1041990" y="382772"/>
                </a:cubicBezTo>
                <a:cubicBezTo>
                  <a:pt x="1059522" y="378389"/>
                  <a:pt x="1077511" y="376060"/>
                  <a:pt x="1095153" y="372140"/>
                </a:cubicBezTo>
                <a:cubicBezTo>
                  <a:pt x="1109418" y="368970"/>
                  <a:pt x="1123506" y="365051"/>
                  <a:pt x="1137683" y="361507"/>
                </a:cubicBezTo>
                <a:cubicBezTo>
                  <a:pt x="1148316" y="354419"/>
                  <a:pt x="1157904" y="345432"/>
                  <a:pt x="1169581" y="340242"/>
                </a:cubicBezTo>
                <a:cubicBezTo>
                  <a:pt x="1190064" y="331138"/>
                  <a:pt x="1212111" y="326065"/>
                  <a:pt x="1233376" y="318977"/>
                </a:cubicBezTo>
                <a:cubicBezTo>
                  <a:pt x="1298801" y="297169"/>
                  <a:pt x="1401393" y="291472"/>
                  <a:pt x="1467293" y="287079"/>
                </a:cubicBezTo>
                <a:cubicBezTo>
                  <a:pt x="1531045" y="282829"/>
                  <a:pt x="1594884" y="279991"/>
                  <a:pt x="1658679" y="276447"/>
                </a:cubicBezTo>
                <a:cubicBezTo>
                  <a:pt x="1676400" y="272903"/>
                  <a:pt x="1694015" y="268785"/>
                  <a:pt x="1711841" y="265814"/>
                </a:cubicBezTo>
                <a:cubicBezTo>
                  <a:pt x="1736561" y="261694"/>
                  <a:pt x="1761850" y="260817"/>
                  <a:pt x="1786269" y="255182"/>
                </a:cubicBezTo>
                <a:cubicBezTo>
                  <a:pt x="1889345" y="231395"/>
                  <a:pt x="1811749" y="237983"/>
                  <a:pt x="1892595" y="223284"/>
                </a:cubicBezTo>
                <a:cubicBezTo>
                  <a:pt x="1917252" y="218801"/>
                  <a:pt x="1942366" y="217134"/>
                  <a:pt x="1967023" y="212651"/>
                </a:cubicBezTo>
                <a:cubicBezTo>
                  <a:pt x="1981400" y="210037"/>
                  <a:pt x="1995110" y="204241"/>
                  <a:pt x="2009553" y="202019"/>
                </a:cubicBezTo>
                <a:cubicBezTo>
                  <a:pt x="2041274" y="197139"/>
                  <a:pt x="2073348" y="194930"/>
                  <a:pt x="2105246" y="191386"/>
                </a:cubicBezTo>
                <a:cubicBezTo>
                  <a:pt x="2283510" y="146820"/>
                  <a:pt x="2102302" y="189022"/>
                  <a:pt x="2264734" y="159489"/>
                </a:cubicBezTo>
                <a:cubicBezTo>
                  <a:pt x="2279112" y="156875"/>
                  <a:pt x="2292887" y="151470"/>
                  <a:pt x="2307265" y="148856"/>
                </a:cubicBezTo>
                <a:cubicBezTo>
                  <a:pt x="2331922" y="144373"/>
                  <a:pt x="2357036" y="142706"/>
                  <a:pt x="2381693" y="138223"/>
                </a:cubicBezTo>
                <a:cubicBezTo>
                  <a:pt x="2396070" y="135609"/>
                  <a:pt x="2409958" y="130761"/>
                  <a:pt x="2424223" y="127591"/>
                </a:cubicBezTo>
                <a:cubicBezTo>
                  <a:pt x="2441865" y="123671"/>
                  <a:pt x="2459854" y="121341"/>
                  <a:pt x="2477386" y="116958"/>
                </a:cubicBezTo>
                <a:cubicBezTo>
                  <a:pt x="2488259" y="114240"/>
                  <a:pt x="2498507" y="109405"/>
                  <a:pt x="2509283" y="106326"/>
                </a:cubicBezTo>
                <a:cubicBezTo>
                  <a:pt x="2523334" y="102311"/>
                  <a:pt x="2537762" y="99707"/>
                  <a:pt x="2551813" y="95693"/>
                </a:cubicBezTo>
                <a:cubicBezTo>
                  <a:pt x="2562590" y="92614"/>
                  <a:pt x="2572898" y="88010"/>
                  <a:pt x="2583711" y="85061"/>
                </a:cubicBezTo>
                <a:cubicBezTo>
                  <a:pt x="2611908" y="77371"/>
                  <a:pt x="2640418" y="70884"/>
                  <a:pt x="2668772" y="63795"/>
                </a:cubicBezTo>
                <a:cubicBezTo>
                  <a:pt x="2679645" y="61077"/>
                  <a:pt x="2689856" y="56112"/>
                  <a:pt x="2700669" y="53163"/>
                </a:cubicBezTo>
                <a:cubicBezTo>
                  <a:pt x="2728865" y="45473"/>
                  <a:pt x="2785730" y="31898"/>
                  <a:pt x="2785730" y="31898"/>
                </a:cubicBezTo>
                <a:cubicBezTo>
                  <a:pt x="2824221" y="6237"/>
                  <a:pt x="2806198" y="16348"/>
                  <a:pt x="2838893" y="0"/>
                </a:cubicBezTo>
              </a:path>
            </a:pathLst>
          </a:custGeom>
          <a:ln w="19050">
            <a:solidFill>
              <a:srgbClr val="FFC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8" name="Arc 27">
            <a:extLst>
              <a:ext uri="{FF2B5EF4-FFF2-40B4-BE49-F238E27FC236}">
                <a16:creationId xmlns:a16="http://schemas.microsoft.com/office/drawing/2014/main" id="{7B296412-D239-6C28-E076-DD9F4C1CE972}"/>
              </a:ext>
            </a:extLst>
          </p:cNvPr>
          <p:cNvSpPr/>
          <p:nvPr/>
        </p:nvSpPr>
        <p:spPr>
          <a:xfrm rot="13006907">
            <a:off x="1530350" y="1555750"/>
            <a:ext cx="411163" cy="393700"/>
          </a:xfrm>
          <a:prstGeom prst="arc">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cxnSp>
        <p:nvCxnSpPr>
          <p:cNvPr id="29" name="Straight Arrow Connector 28">
            <a:extLst>
              <a:ext uri="{FF2B5EF4-FFF2-40B4-BE49-F238E27FC236}">
                <a16:creationId xmlns:a16="http://schemas.microsoft.com/office/drawing/2014/main" id="{B100A421-460C-A6EA-FC67-F7BF30B44623}"/>
              </a:ext>
            </a:extLst>
          </p:cNvPr>
          <p:cNvCxnSpPr/>
          <p:nvPr/>
        </p:nvCxnSpPr>
        <p:spPr>
          <a:xfrm>
            <a:off x="6019800" y="3479800"/>
            <a:ext cx="315913" cy="7938"/>
          </a:xfrm>
          <a:prstGeom prst="straightConnector1">
            <a:avLst/>
          </a:prstGeom>
          <a:ln w="19050">
            <a:solidFill>
              <a:srgbClr val="C000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105EDB9-B484-7E44-9CB4-FC592451A639}"/>
              </a:ext>
            </a:extLst>
          </p:cNvPr>
          <p:cNvCxnSpPr/>
          <p:nvPr/>
        </p:nvCxnSpPr>
        <p:spPr>
          <a:xfrm>
            <a:off x="6327775" y="3486150"/>
            <a:ext cx="193675" cy="4763"/>
          </a:xfrm>
          <a:prstGeom prst="straightConnector1">
            <a:avLst/>
          </a:prstGeom>
          <a:ln w="19050">
            <a:solidFill>
              <a:srgbClr val="C000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46B04B-3D1A-B5D1-8F16-22BEF6C3677F}"/>
              </a:ext>
            </a:extLst>
          </p:cNvPr>
          <p:cNvSpPr txBox="1"/>
          <p:nvPr/>
        </p:nvSpPr>
        <p:spPr>
          <a:xfrm>
            <a:off x="176893" y="14488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underdrains</a:t>
            </a:r>
          </a:p>
        </p:txBody>
      </p:sp>
      <p:sp>
        <p:nvSpPr>
          <p:cNvPr id="149507" name="TextBox 5">
            <a:extLst>
              <a:ext uri="{FF2B5EF4-FFF2-40B4-BE49-F238E27FC236}">
                <a16:creationId xmlns:a16="http://schemas.microsoft.com/office/drawing/2014/main" id="{2C4F4D17-BC46-DC8E-CCCD-A6C985BED75A}"/>
              </a:ext>
            </a:extLst>
          </p:cNvPr>
          <p:cNvSpPr txBox="1">
            <a:spLocks noChangeArrowheads="1"/>
          </p:cNvSpPr>
          <p:nvPr/>
        </p:nvSpPr>
        <p:spPr bwMode="auto">
          <a:xfrm>
            <a:off x="228600" y="808038"/>
            <a:ext cx="3132138"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City of Astoria (5 MGD)</a:t>
            </a:r>
          </a:p>
          <a:p>
            <a:pPr eaLnBrk="1" hangingPunct="1"/>
            <a:endParaRPr lang="en-US" altLang="en-US" sz="2000"/>
          </a:p>
          <a:p>
            <a:pPr eaLnBrk="1" hangingPunct="1"/>
            <a:r>
              <a:rPr lang="en-US" altLang="en-US" sz="2000"/>
              <a:t>Filter Cell #2 </a:t>
            </a:r>
          </a:p>
          <a:p>
            <a:pPr eaLnBrk="1" hangingPunct="1"/>
            <a:r>
              <a:rPr lang="en-US" altLang="en-US" sz="2000"/>
              <a:t>1993 filter rebuild</a:t>
            </a:r>
          </a:p>
          <a:p>
            <a:pPr eaLnBrk="1" hangingPunct="1"/>
            <a:r>
              <a:rPr lang="en-US" altLang="en-US" sz="2000">
                <a:solidFill>
                  <a:srgbClr val="FFC000"/>
                </a:solidFill>
              </a:rPr>
              <a:t>Keep laterals spaced away from filter walls to avoid short-circuiting of raw water down the filter wall</a:t>
            </a:r>
          </a:p>
        </p:txBody>
      </p:sp>
      <p:pic>
        <p:nvPicPr>
          <p:cNvPr id="149508" name="Picture 2">
            <a:extLst>
              <a:ext uri="{FF2B5EF4-FFF2-40B4-BE49-F238E27FC236}">
                <a16:creationId xmlns:a16="http://schemas.microsoft.com/office/drawing/2014/main" id="{B2C6A6EC-39A2-1B44-5B8C-54F096F874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2025" y="238125"/>
            <a:ext cx="2768600" cy="27368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9509" name="Picture 3">
            <a:extLst>
              <a:ext uri="{FF2B5EF4-FFF2-40B4-BE49-F238E27FC236}">
                <a16:creationId xmlns:a16="http://schemas.microsoft.com/office/drawing/2014/main" id="{DA8C1EDC-5027-C8D7-701A-95AA68BA25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0538" y="144463"/>
            <a:ext cx="2149475" cy="1541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48" name="Elbow Connector 47">
            <a:extLst>
              <a:ext uri="{FF2B5EF4-FFF2-40B4-BE49-F238E27FC236}">
                <a16:creationId xmlns:a16="http://schemas.microsoft.com/office/drawing/2014/main" id="{34190CB3-F5C5-7772-233A-040F2B1551D1}"/>
              </a:ext>
            </a:extLst>
          </p:cNvPr>
          <p:cNvCxnSpPr/>
          <p:nvPr/>
        </p:nvCxnSpPr>
        <p:spPr>
          <a:xfrm rot="10800000" flipV="1">
            <a:off x="6483350" y="795338"/>
            <a:ext cx="1865313" cy="582612"/>
          </a:xfrm>
          <a:prstGeom prst="bentConnector3">
            <a:avLst>
              <a:gd name="adj1" fmla="val 50000"/>
            </a:avLst>
          </a:prstGeom>
          <a:ln w="22225">
            <a:solidFill>
              <a:srgbClr val="FF0000"/>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pic>
        <p:nvPicPr>
          <p:cNvPr id="149511" name="Picture 4">
            <a:extLst>
              <a:ext uri="{FF2B5EF4-FFF2-40B4-BE49-F238E27FC236}">
                <a16:creationId xmlns:a16="http://schemas.microsoft.com/office/drawing/2014/main" id="{59419C20-2FB3-2B4B-8565-FD28FF1E1F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 y="3729038"/>
            <a:ext cx="4737100" cy="29146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49512" name="Picture 5">
            <a:extLst>
              <a:ext uri="{FF2B5EF4-FFF2-40B4-BE49-F238E27FC236}">
                <a16:creationId xmlns:a16="http://schemas.microsoft.com/office/drawing/2014/main" id="{55139B8D-CB90-56B3-D1B4-1C24EA8FBF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2763" y="1941513"/>
            <a:ext cx="4678362" cy="4770437"/>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9" name="Rounded Rectangle 8">
            <a:extLst>
              <a:ext uri="{FF2B5EF4-FFF2-40B4-BE49-F238E27FC236}">
                <a16:creationId xmlns:a16="http://schemas.microsoft.com/office/drawing/2014/main" id="{5571E15B-40E4-4AE9-65D6-03B9CD2D26F5}"/>
              </a:ext>
            </a:extLst>
          </p:cNvPr>
          <p:cNvSpPr/>
          <p:nvPr/>
        </p:nvSpPr>
        <p:spPr>
          <a:xfrm>
            <a:off x="5557838" y="1971675"/>
            <a:ext cx="3360737" cy="962025"/>
          </a:xfrm>
          <a:prstGeom prst="roundRect">
            <a:avLst/>
          </a:prstGeom>
          <a:solidFill>
            <a:srgbClr val="FF0000">
              <a:alpha val="1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7E1F3C-3A27-09CC-7F23-08605CD1CBDD}"/>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Gravity Fed System</a:t>
            </a:r>
          </a:p>
        </p:txBody>
      </p:sp>
      <p:pic>
        <p:nvPicPr>
          <p:cNvPr id="22531" name="Picture 2">
            <a:extLst>
              <a:ext uri="{FF2B5EF4-FFF2-40B4-BE49-F238E27FC236}">
                <a16:creationId xmlns:a16="http://schemas.microsoft.com/office/drawing/2014/main" id="{FDA1CAAC-18A5-7C8A-C4EB-84E90B9B9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688975"/>
            <a:ext cx="8443912" cy="6022975"/>
          </a:xfrm>
          <a:prstGeom prst="rect">
            <a:avLst/>
          </a:prstGeom>
          <a:noFill/>
          <a:ln w="34925" cmpd="thickThin">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C790CD-C53A-B185-E2D8-C9014B5D30FB}"/>
              </a:ext>
            </a:extLst>
          </p:cNvPr>
          <p:cNvSpPr txBox="1"/>
          <p:nvPr/>
        </p:nvSpPr>
        <p:spPr>
          <a:xfrm>
            <a:off x="233199" y="233330"/>
            <a:ext cx="785584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underdrains</a:t>
            </a:r>
          </a:p>
        </p:txBody>
      </p:sp>
      <p:pic>
        <p:nvPicPr>
          <p:cNvPr id="151555" name="Picture 3">
            <a:extLst>
              <a:ext uri="{FF2B5EF4-FFF2-40B4-BE49-F238E27FC236}">
                <a16:creationId xmlns:a16="http://schemas.microsoft.com/office/drawing/2014/main" id="{807DB7EA-323E-44DD-3350-6800F7BB7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875" y="106363"/>
            <a:ext cx="4024313" cy="17573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16:creationId xmlns:a16="http://schemas.microsoft.com/office/drawing/2014/main" id="{9CA7CBC3-4C4A-1D3B-0E1F-82BF181510C7}"/>
              </a:ext>
            </a:extLst>
          </p:cNvPr>
          <p:cNvGraphicFramePr>
            <a:graphicFrameLocks noGrp="1"/>
          </p:cNvGraphicFramePr>
          <p:nvPr/>
        </p:nvGraphicFramePr>
        <p:xfrm>
          <a:off x="233363" y="2000250"/>
          <a:ext cx="8702675" cy="3614738"/>
        </p:xfrm>
        <a:graphic>
          <a:graphicData uri="http://schemas.openxmlformats.org/drawingml/2006/table">
            <a:tbl>
              <a:tblPr firstRow="1" bandRow="1">
                <a:tableStyleId>{FABFCF23-3B69-468F-B69F-88F6DE6A72F2}</a:tableStyleId>
              </a:tblPr>
              <a:tblGrid>
                <a:gridCol w="3436319">
                  <a:extLst>
                    <a:ext uri="{9D8B030D-6E8A-4147-A177-3AD203B41FA5}">
                      <a16:colId xmlns:a16="http://schemas.microsoft.com/office/drawing/2014/main" val="20000"/>
                    </a:ext>
                  </a:extLst>
                </a:gridCol>
                <a:gridCol w="5266356">
                  <a:extLst>
                    <a:ext uri="{9D8B030D-6E8A-4147-A177-3AD203B41FA5}">
                      <a16:colId xmlns:a16="http://schemas.microsoft.com/office/drawing/2014/main" val="20001"/>
                    </a:ext>
                  </a:extLst>
                </a:gridCol>
              </a:tblGrid>
              <a:tr h="426686">
                <a:tc>
                  <a:txBody>
                    <a:bodyPr/>
                    <a:lstStyle/>
                    <a:p>
                      <a:pPr marL="0" marR="0" algn="ctr">
                        <a:spcBef>
                          <a:spcPts val="0"/>
                        </a:spcBef>
                        <a:spcAft>
                          <a:spcPts val="0"/>
                        </a:spcAft>
                      </a:pPr>
                      <a:r>
                        <a:rPr kumimoji="0" lang="en-US" sz="1600" b="1" kern="1200" dirty="0">
                          <a:solidFill>
                            <a:schemeClr val="lt1"/>
                          </a:solidFill>
                          <a:latin typeface="+mn-lt"/>
                          <a:ea typeface="+mn-ea"/>
                          <a:cs typeface="+mn-cs"/>
                        </a:rPr>
                        <a:t>Underdrain Design</a:t>
                      </a:r>
                      <a:r>
                        <a:rPr kumimoji="0" lang="en-US" sz="1600" b="1" kern="1200" baseline="0" dirty="0">
                          <a:solidFill>
                            <a:schemeClr val="lt1"/>
                          </a:solidFill>
                          <a:latin typeface="+mn-lt"/>
                          <a:ea typeface="+mn-ea"/>
                          <a:cs typeface="+mn-cs"/>
                        </a:rPr>
                        <a:t> Parameters</a:t>
                      </a:r>
                      <a:endParaRPr kumimoji="0" lang="en-US" sz="1600" b="1" kern="1200" dirty="0">
                        <a:solidFill>
                          <a:schemeClr val="lt1"/>
                        </a:solidFill>
                        <a:latin typeface="+mn-lt"/>
                        <a:ea typeface="+mn-ea"/>
                        <a:cs typeface="+mn-cs"/>
                      </a:endParaRPr>
                    </a:p>
                  </a:txBody>
                  <a:tcPr marL="89211" marR="89211" marT="91423" marB="91423">
                    <a:solidFill>
                      <a:schemeClr val="tx2">
                        <a:lumMod val="50000"/>
                      </a:schemeClr>
                    </a:solidFill>
                  </a:tcPr>
                </a:tc>
                <a:tc>
                  <a:txBody>
                    <a:bodyPr/>
                    <a:lstStyle/>
                    <a:p>
                      <a:pPr marL="0" marR="0" algn="ctr">
                        <a:spcBef>
                          <a:spcPts val="0"/>
                        </a:spcBef>
                        <a:spcAft>
                          <a:spcPts val="0"/>
                        </a:spcAft>
                      </a:pPr>
                      <a:r>
                        <a:rPr lang="en-US" sz="1600" dirty="0"/>
                        <a:t>Recommended Specification</a:t>
                      </a:r>
                      <a:endParaRPr lang="en-US" sz="1600" dirty="0">
                        <a:solidFill>
                          <a:schemeClr val="bg1"/>
                        </a:solidFill>
                        <a:latin typeface="+mn-lt"/>
                        <a:ea typeface="Times New Roman"/>
                        <a:cs typeface="Times New Roman"/>
                      </a:endParaRPr>
                    </a:p>
                  </a:txBody>
                  <a:tcPr marL="89211" marR="89211" marT="91423" marB="91423">
                    <a:solidFill>
                      <a:schemeClr val="tx2">
                        <a:lumMod val="50000"/>
                      </a:schemeClr>
                    </a:solidFill>
                  </a:tcPr>
                </a:tc>
                <a:extLst>
                  <a:ext uri="{0D108BD9-81ED-4DB2-BD59-A6C34878D82A}">
                    <a16:rowId xmlns:a16="http://schemas.microsoft.com/office/drawing/2014/main" val="10000"/>
                  </a:ext>
                </a:extLst>
              </a:tr>
              <a:tr h="455226">
                <a:tc>
                  <a:txBody>
                    <a:bodyPr/>
                    <a:lstStyle/>
                    <a:p>
                      <a:pPr marL="0" marR="0" algn="l">
                        <a:spcBef>
                          <a:spcPts val="0"/>
                        </a:spcBef>
                        <a:spcAft>
                          <a:spcPts val="0"/>
                        </a:spcAft>
                      </a:pPr>
                      <a:r>
                        <a:rPr lang="en-US" sz="1600" b="0" dirty="0">
                          <a:solidFill>
                            <a:schemeClr val="bg1"/>
                          </a:solidFill>
                          <a:latin typeface="Arial" pitchFamily="34" charset="0"/>
                          <a:ea typeface="Times New Roman"/>
                          <a:cs typeface="Arial" pitchFamily="34" charset="0"/>
                        </a:rPr>
                        <a:t>Maximum Velocity in Laterals</a:t>
                      </a:r>
                      <a:r>
                        <a:rPr lang="en-US" sz="1600" b="0" baseline="30000" dirty="0">
                          <a:solidFill>
                            <a:schemeClr val="bg1"/>
                          </a:solidFill>
                          <a:latin typeface="Arial" pitchFamily="34" charset="0"/>
                          <a:ea typeface="Times New Roman"/>
                          <a:cs typeface="Arial" pitchFamily="34" charset="0"/>
                        </a:rPr>
                        <a:t>1</a:t>
                      </a:r>
                    </a:p>
                  </a:txBody>
                  <a:tcPr marL="89211" marR="89211" marT="91423" marB="91423"/>
                </a:tc>
                <a:tc>
                  <a:txBody>
                    <a:bodyPr/>
                    <a:lstStyle/>
                    <a:p>
                      <a:pPr marL="0" marR="0" algn="ctr">
                        <a:spcBef>
                          <a:spcPts val="0"/>
                        </a:spcBef>
                        <a:spcAft>
                          <a:spcPts val="0"/>
                        </a:spcAft>
                        <a:buFont typeface="Wingdings" pitchFamily="2" charset="2"/>
                        <a:buNone/>
                      </a:pPr>
                      <a:r>
                        <a:rPr kumimoji="0" lang="en-US" sz="1600" b="0" kern="1200" dirty="0">
                          <a:solidFill>
                            <a:schemeClr val="bg1"/>
                          </a:solidFill>
                          <a:latin typeface="Arial" pitchFamily="34" charset="0"/>
                          <a:ea typeface="Times New Roman"/>
                          <a:cs typeface="Arial" pitchFamily="34" charset="0"/>
                        </a:rPr>
                        <a:t>0.75 fps</a:t>
                      </a:r>
                      <a:r>
                        <a:rPr kumimoji="0" lang="en-US" sz="1600" b="0" kern="1200" baseline="0" dirty="0">
                          <a:solidFill>
                            <a:schemeClr val="bg1"/>
                          </a:solidFill>
                          <a:latin typeface="Arial" pitchFamily="34" charset="0"/>
                          <a:ea typeface="Times New Roman"/>
                          <a:cs typeface="Arial" pitchFamily="34" charset="0"/>
                        </a:rPr>
                        <a:t> </a:t>
                      </a:r>
                      <a:r>
                        <a:rPr kumimoji="0" lang="en-US" sz="1600" b="0" kern="1200" dirty="0">
                          <a:solidFill>
                            <a:schemeClr val="bg1"/>
                          </a:solidFill>
                          <a:latin typeface="Arial" pitchFamily="34" charset="0"/>
                          <a:ea typeface="Times New Roman"/>
                          <a:cs typeface="Arial" pitchFamily="34" charset="0"/>
                        </a:rPr>
                        <a:t>(0.23 m/sec)</a:t>
                      </a:r>
                    </a:p>
                  </a:txBody>
                  <a:tcPr marL="89211" marR="89211" marT="91423" marB="91423"/>
                </a:tc>
                <a:extLst>
                  <a:ext uri="{0D108BD9-81ED-4DB2-BD59-A6C34878D82A}">
                    <a16:rowId xmlns:a16="http://schemas.microsoft.com/office/drawing/2014/main" val="10001"/>
                  </a:ext>
                </a:extLst>
              </a:tr>
              <a:tr h="460077">
                <a:tc>
                  <a:txBody>
                    <a:bodyPr/>
                    <a:lstStyle/>
                    <a:p>
                      <a:pPr marL="0" marR="0" algn="l">
                        <a:spcBef>
                          <a:spcPts val="0"/>
                        </a:spcBef>
                        <a:spcAft>
                          <a:spcPts val="0"/>
                        </a:spcAft>
                      </a:pPr>
                      <a:r>
                        <a:rPr lang="en-US" sz="1600" b="0" dirty="0">
                          <a:solidFill>
                            <a:schemeClr val="bg1"/>
                          </a:solidFill>
                          <a:latin typeface="Arial" pitchFamily="34" charset="0"/>
                          <a:ea typeface="Times New Roman"/>
                          <a:cs typeface="Arial" pitchFamily="34" charset="0"/>
                        </a:rPr>
                        <a:t>Maximum Velocity in Main Drain</a:t>
                      </a:r>
                      <a:r>
                        <a:rPr lang="en-US" sz="1600" b="0" baseline="30000" dirty="0">
                          <a:solidFill>
                            <a:schemeClr val="bg1"/>
                          </a:solidFill>
                          <a:latin typeface="Arial" pitchFamily="34" charset="0"/>
                          <a:ea typeface="Times New Roman"/>
                          <a:cs typeface="Arial" pitchFamily="34" charset="0"/>
                        </a:rPr>
                        <a:t>1</a:t>
                      </a:r>
                    </a:p>
                  </a:txBody>
                  <a:tcPr marL="89211" marR="89211" marT="91423" marB="91423"/>
                </a:tc>
                <a:tc>
                  <a:txBody>
                    <a:bodyPr/>
                    <a:lstStyle/>
                    <a:p>
                      <a:pPr marL="0" marR="0" algn="ctr" rtl="0" eaLnBrk="1" latinLnBrk="0" hangingPunct="1">
                        <a:spcBef>
                          <a:spcPts val="0"/>
                        </a:spcBef>
                        <a:spcAft>
                          <a:spcPts val="0"/>
                        </a:spcAft>
                        <a:buFont typeface="Wingdings" pitchFamily="2" charset="2"/>
                        <a:buNone/>
                      </a:pPr>
                      <a:r>
                        <a:rPr kumimoji="0" lang="en-US" sz="1600" b="0" kern="1200" baseline="0" dirty="0">
                          <a:solidFill>
                            <a:schemeClr val="bg1"/>
                          </a:solidFill>
                          <a:latin typeface="Arial" pitchFamily="34" charset="0"/>
                          <a:ea typeface="Times New Roman"/>
                          <a:cs typeface="Arial" pitchFamily="34" charset="0"/>
                        </a:rPr>
                        <a:t>0.75 fps (0.23 m/sec)</a:t>
                      </a:r>
                      <a:endParaRPr kumimoji="0" lang="en-US" sz="1600" b="0" kern="1200" dirty="0">
                        <a:solidFill>
                          <a:schemeClr val="bg1"/>
                        </a:solidFill>
                        <a:latin typeface="Arial" pitchFamily="34" charset="0"/>
                        <a:ea typeface="Times New Roman"/>
                        <a:cs typeface="Arial" pitchFamily="34" charset="0"/>
                      </a:endParaRPr>
                    </a:p>
                  </a:txBody>
                  <a:tcPr marL="89211" marR="89211" marT="91423" marB="91423"/>
                </a:tc>
                <a:extLst>
                  <a:ext uri="{0D108BD9-81ED-4DB2-BD59-A6C34878D82A}">
                    <a16:rowId xmlns:a16="http://schemas.microsoft.com/office/drawing/2014/main" val="10002"/>
                  </a:ext>
                </a:extLst>
              </a:tr>
              <a:tr h="505014">
                <a:tc>
                  <a:txBody>
                    <a:bodyPr/>
                    <a:lstStyle/>
                    <a:p>
                      <a:pPr marL="0" marR="0" algn="l">
                        <a:spcBef>
                          <a:spcPts val="0"/>
                        </a:spcBef>
                        <a:spcAft>
                          <a:spcPts val="0"/>
                        </a:spcAft>
                      </a:pPr>
                      <a:r>
                        <a:rPr lang="en-US" sz="1600" b="0" baseline="0" dirty="0">
                          <a:solidFill>
                            <a:schemeClr val="bg1"/>
                          </a:solidFill>
                          <a:latin typeface="Arial" pitchFamily="34" charset="0"/>
                          <a:ea typeface="Times New Roman"/>
                          <a:cs typeface="Arial" pitchFamily="34" charset="0"/>
                        </a:rPr>
                        <a:t>Spacing of lateral drain pipes</a:t>
                      </a:r>
                      <a:r>
                        <a:rPr lang="en-US" sz="1600" b="0" baseline="30000" dirty="0">
                          <a:solidFill>
                            <a:schemeClr val="bg1"/>
                          </a:solidFill>
                          <a:latin typeface="Arial" pitchFamily="34" charset="0"/>
                          <a:ea typeface="Times New Roman"/>
                          <a:cs typeface="Arial" pitchFamily="34" charset="0"/>
                        </a:rPr>
                        <a:t>1</a:t>
                      </a:r>
                    </a:p>
                  </a:txBody>
                  <a:tcPr marL="89211" marR="89211" marT="91423" marB="91423"/>
                </a:tc>
                <a:tc>
                  <a:txBody>
                    <a:bodyPr/>
                    <a:lstStyle/>
                    <a:p>
                      <a:pPr marL="0" marR="0" algn="ctr" rtl="0" eaLnBrk="1" latinLnBrk="0" hangingPunct="1">
                        <a:spcBef>
                          <a:spcPts val="0"/>
                        </a:spcBef>
                        <a:spcAft>
                          <a:spcPts val="0"/>
                        </a:spcAft>
                        <a:buFont typeface="Wingdings" pitchFamily="2" charset="2"/>
                        <a:buNone/>
                      </a:pPr>
                      <a:r>
                        <a:rPr kumimoji="0" lang="en-US" sz="1600" b="0" kern="1200" dirty="0">
                          <a:solidFill>
                            <a:schemeClr val="bg1"/>
                          </a:solidFill>
                          <a:latin typeface="Arial" pitchFamily="34" charset="0"/>
                          <a:ea typeface="Times New Roman"/>
                          <a:cs typeface="Arial" pitchFamily="34" charset="0"/>
                        </a:rPr>
                        <a:t>36 inches (91.4 c</a:t>
                      </a:r>
                      <a:r>
                        <a:rPr kumimoji="0" lang="en-US" sz="1600" b="0" kern="1200" baseline="0" dirty="0">
                          <a:solidFill>
                            <a:schemeClr val="bg1"/>
                          </a:solidFill>
                          <a:latin typeface="Arial" pitchFamily="34" charset="0"/>
                          <a:ea typeface="Times New Roman"/>
                          <a:cs typeface="Arial" pitchFamily="34" charset="0"/>
                        </a:rPr>
                        <a:t>m)</a:t>
                      </a:r>
                      <a:endParaRPr kumimoji="0" lang="en-US" sz="1600" b="0" kern="1200" dirty="0">
                        <a:solidFill>
                          <a:schemeClr val="bg1"/>
                        </a:solidFill>
                        <a:latin typeface="Arial" pitchFamily="34" charset="0"/>
                        <a:ea typeface="Times New Roman"/>
                        <a:cs typeface="Arial" pitchFamily="34" charset="0"/>
                      </a:endParaRPr>
                    </a:p>
                  </a:txBody>
                  <a:tcPr marL="89211" marR="89211" marT="91423" marB="91423"/>
                </a:tc>
                <a:extLst>
                  <a:ext uri="{0D108BD9-81ED-4DB2-BD59-A6C34878D82A}">
                    <a16:rowId xmlns:a16="http://schemas.microsoft.com/office/drawing/2014/main" val="10003"/>
                  </a:ext>
                </a:extLst>
              </a:tr>
              <a:tr h="670525">
                <a:tc>
                  <a:txBody>
                    <a:bodyPr/>
                    <a:lstStyle/>
                    <a:p>
                      <a:pPr marL="0" marR="0" algn="l">
                        <a:spcBef>
                          <a:spcPts val="0"/>
                        </a:spcBef>
                        <a:spcAft>
                          <a:spcPts val="0"/>
                        </a:spcAft>
                      </a:pPr>
                      <a:r>
                        <a:rPr lang="en-US" sz="1600" b="0" baseline="0" dirty="0">
                          <a:solidFill>
                            <a:schemeClr val="bg1"/>
                          </a:solidFill>
                          <a:latin typeface="Arial" pitchFamily="34" charset="0"/>
                          <a:ea typeface="Times New Roman"/>
                          <a:cs typeface="Arial" pitchFamily="34" charset="0"/>
                        </a:rPr>
                        <a:t>Spacing of bottom lateral drain holes</a:t>
                      </a:r>
                      <a:r>
                        <a:rPr lang="en-US" sz="1600" b="0" baseline="30000" dirty="0">
                          <a:solidFill>
                            <a:schemeClr val="bg1"/>
                          </a:solidFill>
                          <a:latin typeface="Arial" pitchFamily="34" charset="0"/>
                          <a:ea typeface="Times New Roman"/>
                          <a:cs typeface="Arial" pitchFamily="34" charset="0"/>
                        </a:rPr>
                        <a:t>2</a:t>
                      </a:r>
                    </a:p>
                  </a:txBody>
                  <a:tcPr marL="89211" marR="89211" marT="91423" marB="91423"/>
                </a:tc>
                <a:tc>
                  <a:txBody>
                    <a:bodyPr/>
                    <a:lstStyle/>
                    <a:p>
                      <a:pPr marL="0" marR="0" algn="ctr" rtl="0" eaLnBrk="1" latinLnBrk="0" hangingPunct="1">
                        <a:spcBef>
                          <a:spcPts val="0"/>
                        </a:spcBef>
                        <a:spcAft>
                          <a:spcPts val="0"/>
                        </a:spcAft>
                        <a:buFont typeface="Wingdings" pitchFamily="2" charset="2"/>
                        <a:buNone/>
                      </a:pPr>
                      <a:r>
                        <a:rPr kumimoji="0" lang="en-US" sz="1600" b="0" kern="1200" dirty="0">
                          <a:solidFill>
                            <a:schemeClr val="bg1"/>
                          </a:solidFill>
                          <a:latin typeface="Arial" pitchFamily="34" charset="0"/>
                          <a:ea typeface="Times New Roman"/>
                          <a:cs typeface="Arial" pitchFamily="34" charset="0"/>
                        </a:rPr>
                        <a:t>4 – 12 inches (0.1 – 0.3 m)</a:t>
                      </a:r>
                    </a:p>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lang="en-US" sz="1600" b="0" baseline="0" dirty="0">
                          <a:solidFill>
                            <a:schemeClr val="bg1"/>
                          </a:solidFill>
                          <a:latin typeface="Arial" pitchFamily="34" charset="0"/>
                          <a:ea typeface="Times New Roman"/>
                          <a:cs typeface="Arial" pitchFamily="34" charset="0"/>
                        </a:rPr>
                        <a:t>(include air release holes @ ends on top of laterals)</a:t>
                      </a:r>
                      <a:endParaRPr kumimoji="0" lang="en-US" sz="1600" b="0" kern="1200" dirty="0">
                        <a:solidFill>
                          <a:schemeClr val="bg1"/>
                        </a:solidFill>
                        <a:latin typeface="Arial" pitchFamily="34" charset="0"/>
                        <a:ea typeface="Times New Roman"/>
                        <a:cs typeface="Arial" pitchFamily="34" charset="0"/>
                      </a:endParaRPr>
                    </a:p>
                  </a:txBody>
                  <a:tcPr marL="89211" marR="89211" marT="91423" marB="91423"/>
                </a:tc>
                <a:extLst>
                  <a:ext uri="{0D108BD9-81ED-4DB2-BD59-A6C34878D82A}">
                    <a16:rowId xmlns:a16="http://schemas.microsoft.com/office/drawing/2014/main" val="10004"/>
                  </a:ext>
                </a:extLst>
              </a:tr>
              <a:tr h="670525">
                <a:tc>
                  <a:txBody>
                    <a:bodyPr/>
                    <a:lstStyle/>
                    <a:p>
                      <a:pPr marL="0" marR="0" algn="l">
                        <a:spcBef>
                          <a:spcPts val="0"/>
                        </a:spcBef>
                        <a:spcAft>
                          <a:spcPts val="0"/>
                        </a:spcAft>
                      </a:pPr>
                      <a:r>
                        <a:rPr lang="en-US" sz="1600" b="0" baseline="0" dirty="0">
                          <a:solidFill>
                            <a:schemeClr val="bg1"/>
                          </a:solidFill>
                          <a:latin typeface="Arial" pitchFamily="34" charset="0"/>
                          <a:ea typeface="Times New Roman"/>
                          <a:cs typeface="Arial" pitchFamily="34" charset="0"/>
                        </a:rPr>
                        <a:t>Diameter of drain holes</a:t>
                      </a:r>
                      <a:r>
                        <a:rPr lang="en-US" sz="1600" b="0" baseline="30000" dirty="0">
                          <a:solidFill>
                            <a:schemeClr val="bg1"/>
                          </a:solidFill>
                          <a:latin typeface="Arial" pitchFamily="34" charset="0"/>
                          <a:ea typeface="Times New Roman"/>
                          <a:cs typeface="Arial" pitchFamily="34" charset="0"/>
                        </a:rPr>
                        <a:t>2</a:t>
                      </a:r>
                    </a:p>
                  </a:txBody>
                  <a:tcPr marL="89211" marR="89211" marT="91423" marB="91423"/>
                </a:tc>
                <a:tc>
                  <a:txBody>
                    <a:bodyPr/>
                    <a:lstStyle/>
                    <a:p>
                      <a:pPr marL="0" marR="0" algn="ctr" rtl="0" eaLnBrk="1" latinLnBrk="0" hangingPunct="1">
                        <a:spcBef>
                          <a:spcPts val="0"/>
                        </a:spcBef>
                        <a:spcAft>
                          <a:spcPts val="0"/>
                        </a:spcAft>
                        <a:buFont typeface="Wingdings" pitchFamily="2" charset="2"/>
                        <a:buNone/>
                      </a:pPr>
                      <a:r>
                        <a:rPr kumimoji="0" lang="en-US" sz="1600" b="0" u="none" kern="1200" dirty="0">
                          <a:solidFill>
                            <a:schemeClr val="bg1"/>
                          </a:solidFill>
                          <a:latin typeface="Arial" pitchFamily="34" charset="0"/>
                          <a:ea typeface="Times New Roman"/>
                          <a:cs typeface="Arial" pitchFamily="34" charset="0"/>
                        </a:rPr>
                        <a:t>5/64”</a:t>
                      </a:r>
                      <a:r>
                        <a:rPr kumimoji="0" lang="en-US" sz="1600" b="0" u="none" kern="1200" baseline="0" dirty="0">
                          <a:solidFill>
                            <a:schemeClr val="bg1"/>
                          </a:solidFill>
                          <a:latin typeface="Arial" pitchFamily="34" charset="0"/>
                          <a:ea typeface="Times New Roman"/>
                          <a:cs typeface="Arial" pitchFamily="34" charset="0"/>
                        </a:rPr>
                        <a:t> – 5/32” (2-4 mm) </a:t>
                      </a:r>
                    </a:p>
                    <a:p>
                      <a:pPr marL="0" marR="0" algn="ctr" rtl="0" eaLnBrk="1" latinLnBrk="0" hangingPunct="1">
                        <a:spcBef>
                          <a:spcPts val="0"/>
                        </a:spcBef>
                        <a:spcAft>
                          <a:spcPts val="0"/>
                        </a:spcAft>
                        <a:buFont typeface="Wingdings" pitchFamily="2" charset="2"/>
                        <a:buNone/>
                      </a:pPr>
                      <a:r>
                        <a:rPr kumimoji="0" lang="en-US" sz="1600" b="0" u="none" kern="1200" baseline="0" dirty="0">
                          <a:solidFill>
                            <a:schemeClr val="bg1"/>
                          </a:solidFill>
                          <a:latin typeface="Arial" pitchFamily="34" charset="0"/>
                          <a:ea typeface="Times New Roman"/>
                          <a:cs typeface="Arial" pitchFamily="34" charset="0"/>
                        </a:rPr>
                        <a:t>(needs to be determined through hydraulic calculations)</a:t>
                      </a:r>
                    </a:p>
                  </a:txBody>
                  <a:tcPr marL="89211" marR="89211" marT="91423" marB="91423"/>
                </a:tc>
                <a:extLst>
                  <a:ext uri="{0D108BD9-81ED-4DB2-BD59-A6C34878D82A}">
                    <a16:rowId xmlns:a16="http://schemas.microsoft.com/office/drawing/2014/main" val="10005"/>
                  </a:ext>
                </a:extLst>
              </a:tr>
              <a:tr h="426686">
                <a:tc>
                  <a:txBody>
                    <a:bodyPr/>
                    <a:lstStyle/>
                    <a:p>
                      <a:pPr marL="0" marR="0" algn="l">
                        <a:spcBef>
                          <a:spcPts val="0"/>
                        </a:spcBef>
                        <a:spcAft>
                          <a:spcPts val="0"/>
                        </a:spcAft>
                      </a:pPr>
                      <a:r>
                        <a:rPr lang="en-US" sz="1600" b="0" baseline="0" dirty="0">
                          <a:solidFill>
                            <a:schemeClr val="bg1"/>
                          </a:solidFill>
                          <a:latin typeface="Arial" pitchFamily="34" charset="0"/>
                          <a:ea typeface="Times New Roman"/>
                          <a:cs typeface="Arial" pitchFamily="34" charset="0"/>
                        </a:rPr>
                        <a:t>Material</a:t>
                      </a:r>
                    </a:p>
                  </a:txBody>
                  <a:tcPr marL="89211" marR="89211" marT="91423" marB="91423"/>
                </a:tc>
                <a:tc>
                  <a:txBody>
                    <a:bodyPr/>
                    <a:lstStyle/>
                    <a:p>
                      <a:pPr marL="0" marR="0" algn="ctr" rtl="0" eaLnBrk="1" latinLnBrk="0" hangingPunct="1">
                        <a:spcBef>
                          <a:spcPts val="0"/>
                        </a:spcBef>
                        <a:spcAft>
                          <a:spcPts val="0"/>
                        </a:spcAft>
                        <a:buFont typeface="Wingdings" pitchFamily="2" charset="2"/>
                        <a:buNone/>
                      </a:pPr>
                      <a:r>
                        <a:rPr kumimoji="0" lang="en-US" sz="1600" b="0" kern="1200" dirty="0">
                          <a:solidFill>
                            <a:schemeClr val="bg1"/>
                          </a:solidFill>
                          <a:latin typeface="Arial" pitchFamily="34" charset="0"/>
                          <a:ea typeface="Times New Roman"/>
                          <a:cs typeface="Arial" pitchFamily="34" charset="0"/>
                        </a:rPr>
                        <a:t>Non-Corrosive and meeting NSF-61 (e.g., PVC</a:t>
                      </a:r>
                      <a:r>
                        <a:rPr kumimoji="0" lang="en-US" sz="1600" b="0" kern="1200" baseline="0" dirty="0">
                          <a:solidFill>
                            <a:schemeClr val="bg1"/>
                          </a:solidFill>
                          <a:latin typeface="Arial" pitchFamily="34" charset="0"/>
                          <a:ea typeface="Times New Roman"/>
                          <a:cs typeface="Arial" pitchFamily="34" charset="0"/>
                        </a:rPr>
                        <a:t>)</a:t>
                      </a:r>
                      <a:endParaRPr kumimoji="0" lang="en-US" sz="1600" b="0" kern="1200" dirty="0">
                        <a:solidFill>
                          <a:schemeClr val="bg1"/>
                        </a:solidFill>
                        <a:latin typeface="Arial" pitchFamily="34" charset="0"/>
                        <a:ea typeface="Times New Roman"/>
                        <a:cs typeface="Arial" pitchFamily="34" charset="0"/>
                      </a:endParaRPr>
                    </a:p>
                  </a:txBody>
                  <a:tcPr marL="89211" marR="89211" marT="91423" marB="91423"/>
                </a:tc>
                <a:extLst>
                  <a:ext uri="{0D108BD9-81ED-4DB2-BD59-A6C34878D82A}">
                    <a16:rowId xmlns:a16="http://schemas.microsoft.com/office/drawing/2014/main" val="10006"/>
                  </a:ext>
                </a:extLst>
              </a:tr>
            </a:tbl>
          </a:graphicData>
        </a:graphic>
      </p:graphicFrame>
      <p:sp>
        <p:nvSpPr>
          <p:cNvPr id="151581" name="Rectangle 7">
            <a:extLst>
              <a:ext uri="{FF2B5EF4-FFF2-40B4-BE49-F238E27FC236}">
                <a16:creationId xmlns:a16="http://schemas.microsoft.com/office/drawing/2014/main" id="{DF20099B-0A7C-5E5C-B11E-AF98824E559A}"/>
              </a:ext>
            </a:extLst>
          </p:cNvPr>
          <p:cNvSpPr>
            <a:spLocks noChangeArrowheads="1"/>
          </p:cNvSpPr>
          <p:nvPr/>
        </p:nvSpPr>
        <p:spPr bwMode="auto">
          <a:xfrm>
            <a:off x="220663" y="5830888"/>
            <a:ext cx="89233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200" baseline="30000"/>
              <a:t>1</a:t>
            </a:r>
            <a:r>
              <a:rPr lang="en-US" altLang="en-US" sz="1200"/>
              <a:t> Source: 2012 Edition of the Recommended Standards for Water Works (Ten States Standards).  Visscher et., al. (see footnote 2) recommended 1.64 fps (0.5 m/sec).</a:t>
            </a:r>
            <a:endParaRPr lang="en-US" altLang="en-US" sz="1200" baseline="30000"/>
          </a:p>
          <a:p>
            <a:pPr eaLnBrk="1" hangingPunct="1"/>
            <a:r>
              <a:rPr lang="en-US" altLang="en-US" sz="1200" baseline="30000"/>
              <a:t>2</a:t>
            </a:r>
            <a:r>
              <a:rPr lang="en-US" altLang="en-US" sz="1200"/>
              <a:t>Source: Visscher, J.T., R. Paramasivam, A. Raman, and H.A. Heijnen. 1987. </a:t>
            </a:r>
            <a:r>
              <a:rPr lang="en-US" altLang="en-US" sz="1200" i="1"/>
              <a:t>Slow Sand Filtration for Community Water Supply, Planning, Design, Construction, Operation and Maintenance</a:t>
            </a:r>
            <a:r>
              <a:rPr lang="en-US" altLang="en-US" sz="1200"/>
              <a:t>.  Technical Paper No. 24, The Hague, Netherlands: International Reference Center for Community Water Supply and Sanitation.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AB16562D-61C0-CF43-8526-8B39785FF094}"/>
              </a:ext>
            </a:extLst>
          </p:cNvPr>
          <p:cNvSpPr>
            <a:spLocks noChangeArrowheads="1"/>
          </p:cNvSpPr>
          <p:nvPr/>
        </p:nvSpPr>
        <p:spPr bwMode="auto">
          <a:xfrm>
            <a:off x="304800" y="1409700"/>
            <a:ext cx="85725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4.3.4.6  Filter material</a:t>
            </a:r>
          </a:p>
          <a:p>
            <a:pPr algn="ctr" eaLnBrk="1" hangingPunct="1"/>
            <a:r>
              <a:rPr lang="en-US" altLang="en-US" sz="2000"/>
              <a:t> </a:t>
            </a:r>
          </a:p>
          <a:p>
            <a:pPr eaLnBrk="1" hangingPunct="1"/>
            <a:r>
              <a:rPr lang="en-US" altLang="en-US" sz="2000"/>
              <a:t>a.   Filter sand shall be placed on graded gravel layers for a minimum depth of 30 inches.</a:t>
            </a:r>
          </a:p>
          <a:p>
            <a:pPr algn="ctr" eaLnBrk="1" hangingPunct="1"/>
            <a:r>
              <a:rPr lang="en-US" altLang="en-US" sz="2000"/>
              <a:t> </a:t>
            </a:r>
          </a:p>
          <a:p>
            <a:pPr eaLnBrk="1" hangingPunct="1"/>
            <a:r>
              <a:rPr lang="en-US" altLang="en-US" sz="2000"/>
              <a:t>b.   The effective size shall be between 0.15 mm and 0.30 mm.  Larger sizes may be considered by the reviewing authority; a pilot study may be required.</a:t>
            </a:r>
          </a:p>
          <a:p>
            <a:pPr algn="ctr" eaLnBrk="1" hangingPunct="1"/>
            <a:r>
              <a:rPr lang="en-US" altLang="en-US" sz="2000"/>
              <a:t> </a:t>
            </a:r>
          </a:p>
          <a:p>
            <a:pPr eaLnBrk="1" hangingPunct="1"/>
            <a:r>
              <a:rPr lang="en-US" altLang="en-US" sz="2000"/>
              <a:t>c.   The uniformity coefficient shall not exceed 2.5.</a:t>
            </a:r>
          </a:p>
          <a:p>
            <a:pPr algn="ctr" eaLnBrk="1" hangingPunct="1"/>
            <a:r>
              <a:rPr lang="en-US" altLang="en-US" sz="2000"/>
              <a:t> </a:t>
            </a:r>
          </a:p>
          <a:p>
            <a:pPr eaLnBrk="1" hangingPunct="1"/>
            <a:r>
              <a:rPr lang="en-US" altLang="en-US" sz="2000"/>
              <a:t>d.   The sand shall be cleaned and washed free from foreign matter.</a:t>
            </a:r>
          </a:p>
          <a:p>
            <a:pPr algn="ctr" eaLnBrk="1" hangingPunct="1"/>
            <a:r>
              <a:rPr lang="en-US" altLang="en-US" sz="2000"/>
              <a:t> </a:t>
            </a:r>
          </a:p>
          <a:p>
            <a:pPr eaLnBrk="1" hangingPunct="1"/>
            <a:r>
              <a:rPr lang="en-US" altLang="en-US" sz="2000"/>
              <a:t>e.   The sand shall be rebedded when scraping has reduced the bed depth to no less than 19 inches.  Where sand is to be reused in order to provide biological seeding and shortening of  the ripening process, rebedding shall utilize a “throw over” technique whereby new sand is placed on the support gravel and existing sand is replaced on top of the new sand.</a:t>
            </a:r>
          </a:p>
        </p:txBody>
      </p:sp>
      <p:grpSp>
        <p:nvGrpSpPr>
          <p:cNvPr id="153603" name="Group 4">
            <a:extLst>
              <a:ext uri="{FF2B5EF4-FFF2-40B4-BE49-F238E27FC236}">
                <a16:creationId xmlns:a16="http://schemas.microsoft.com/office/drawing/2014/main" id="{722AC278-7F03-77ED-C6FD-A7AB30EA2485}"/>
              </a:ext>
            </a:extLst>
          </p:cNvPr>
          <p:cNvGrpSpPr>
            <a:grpSpLocks/>
          </p:cNvGrpSpPr>
          <p:nvPr/>
        </p:nvGrpSpPr>
        <p:grpSpPr bwMode="auto">
          <a:xfrm>
            <a:off x="285750" y="285750"/>
            <a:ext cx="8594725" cy="1546225"/>
            <a:chOff x="301642" y="209550"/>
            <a:chExt cx="8594708" cy="1546659"/>
          </a:xfrm>
        </p:grpSpPr>
        <p:sp>
          <p:nvSpPr>
            <p:cNvPr id="6" name="TextBox 5">
              <a:extLst>
                <a:ext uri="{FF2B5EF4-FFF2-40B4-BE49-F238E27FC236}">
                  <a16:creationId xmlns:a16="http://schemas.microsoft.com/office/drawing/2014/main" id="{C5AEACD1-3FBD-46D6-E2AA-C76FF6DDBE8A}"/>
                </a:ext>
              </a:extLst>
            </p:cNvPr>
            <p:cNvSpPr txBox="1"/>
            <p:nvPr/>
          </p:nvSpPr>
          <p:spPr>
            <a:xfrm>
              <a:off x="301642" y="2095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Filter media</a:t>
              </a:r>
            </a:p>
          </p:txBody>
        </p:sp>
        <p:pic>
          <p:nvPicPr>
            <p:cNvPr id="153605" name="Picture 3">
              <a:extLst>
                <a:ext uri="{FF2B5EF4-FFF2-40B4-BE49-F238E27FC236}">
                  <a16:creationId xmlns:a16="http://schemas.microsoft.com/office/drawing/2014/main" id="{FFF22301-9579-C537-89EC-6BF284B5DA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692" y="228600"/>
              <a:ext cx="1336658" cy="152760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691838-5685-8BB5-89F1-052FF6DF4962}"/>
              </a:ext>
            </a:extLst>
          </p:cNvPr>
          <p:cNvSpPr txBox="1"/>
          <p:nvPr/>
        </p:nvSpPr>
        <p:spPr>
          <a:xfrm>
            <a:off x="247651" y="0"/>
            <a:ext cx="889635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Media</a:t>
            </a:r>
          </a:p>
        </p:txBody>
      </p:sp>
      <p:pic>
        <p:nvPicPr>
          <p:cNvPr id="155651" name="Picture 2">
            <a:extLst>
              <a:ext uri="{FF2B5EF4-FFF2-40B4-BE49-F238E27FC236}">
                <a16:creationId xmlns:a16="http://schemas.microsoft.com/office/drawing/2014/main" id="{0835C58E-12B8-2857-2744-ADC2BA1D38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4575" y="1884363"/>
            <a:ext cx="7280275" cy="47355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55652" name="Rectangle 4">
            <a:extLst>
              <a:ext uri="{FF2B5EF4-FFF2-40B4-BE49-F238E27FC236}">
                <a16:creationId xmlns:a16="http://schemas.microsoft.com/office/drawing/2014/main" id="{B4D2DBCF-E07D-49B0-E170-FA16E3558A53}"/>
              </a:ext>
            </a:extLst>
          </p:cNvPr>
          <p:cNvSpPr>
            <a:spLocks noChangeArrowheads="1"/>
          </p:cNvSpPr>
          <p:nvPr/>
        </p:nvSpPr>
        <p:spPr bwMode="auto">
          <a:xfrm>
            <a:off x="355600" y="762000"/>
            <a:ext cx="83248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Plan the work and provide an adequate budget so recommended media specifications and placement practices are able to be followed – it will pay off in the long run!</a:t>
            </a:r>
            <a:endParaRPr lang="en-US" altLang="en-US" sz="20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4B9765-049B-162D-0A5B-2C5A556286F4}"/>
              </a:ext>
            </a:extLst>
          </p:cNvPr>
          <p:cNvSpPr txBox="1"/>
          <p:nvPr/>
        </p:nvSpPr>
        <p:spPr>
          <a:xfrm>
            <a:off x="247651" y="0"/>
            <a:ext cx="889635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Sand Bed Depth Recommendations</a:t>
            </a:r>
          </a:p>
        </p:txBody>
      </p:sp>
      <p:graphicFrame>
        <p:nvGraphicFramePr>
          <p:cNvPr id="5" name="Chart 4">
            <a:extLst>
              <a:ext uri="{FF2B5EF4-FFF2-40B4-BE49-F238E27FC236}">
                <a16:creationId xmlns:a16="http://schemas.microsoft.com/office/drawing/2014/main" id="{EDB7A1E9-34A2-9872-9EE6-C6D13BBD0371}"/>
              </a:ext>
            </a:extLst>
          </p:cNvPr>
          <p:cNvGraphicFramePr/>
          <p:nvPr/>
        </p:nvGraphicFramePr>
        <p:xfrm>
          <a:off x="174171" y="206828"/>
          <a:ext cx="8719457" cy="665117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F583014-B24C-BB50-04EB-FD350236A71A}"/>
              </a:ext>
            </a:extLst>
          </p:cNvPr>
          <p:cNvSpPr txBox="1"/>
          <p:nvPr/>
        </p:nvSpPr>
        <p:spPr>
          <a:xfrm>
            <a:off x="234855" y="281940"/>
            <a:ext cx="867997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Sand Bed Depth</a:t>
            </a:r>
          </a:p>
        </p:txBody>
      </p:sp>
      <p:sp>
        <p:nvSpPr>
          <p:cNvPr id="6" name="TextBox 5">
            <a:extLst>
              <a:ext uri="{FF2B5EF4-FFF2-40B4-BE49-F238E27FC236}">
                <a16:creationId xmlns:a16="http://schemas.microsoft.com/office/drawing/2014/main" id="{0D53941C-9D82-79CD-FC59-C14ACE35ACF4}"/>
              </a:ext>
            </a:extLst>
          </p:cNvPr>
          <p:cNvSpPr txBox="1"/>
          <p:nvPr/>
        </p:nvSpPr>
        <p:spPr>
          <a:xfrm>
            <a:off x="0" y="1103313"/>
            <a:ext cx="5265738" cy="5632450"/>
          </a:xfrm>
          <a:prstGeom prst="rect">
            <a:avLst/>
          </a:prstGeom>
          <a:noFill/>
        </p:spPr>
        <p:txBody>
          <a:bodyPr lIns="0" rIns="0">
            <a:spAutoFit/>
          </a:bodyPr>
          <a:lstStyle/>
          <a:p>
            <a:pPr marL="457200" eaLnBrk="1" fontAlgn="auto" hangingPunct="1">
              <a:spcBef>
                <a:spcPts val="0"/>
              </a:spcBef>
              <a:spcAft>
                <a:spcPts val="0"/>
              </a:spcAft>
              <a:defRPr/>
            </a:pPr>
            <a:r>
              <a:rPr lang="en-US" sz="2400" dirty="0">
                <a:latin typeface="+mn-lt"/>
              </a:rPr>
              <a:t>According to the WHO manual,</a:t>
            </a:r>
          </a:p>
          <a:p>
            <a:pPr lvl="1" eaLnBrk="1" fontAlgn="auto" hangingPunct="1">
              <a:spcBef>
                <a:spcPts val="0"/>
              </a:spcBef>
              <a:spcAft>
                <a:spcPts val="0"/>
              </a:spcAft>
              <a:defRPr/>
            </a:pPr>
            <a:r>
              <a:rPr lang="en-US" sz="2400" dirty="0">
                <a:latin typeface="+mn-lt"/>
              </a:rPr>
              <a:t>biochemical and adsorption removal mechanisms are in effect immediately below the schmutzdecke down to a depth of around 24-inches. </a:t>
            </a:r>
          </a:p>
          <a:p>
            <a:pPr marL="914400" eaLnBrk="1" fontAlgn="auto" hangingPunct="1">
              <a:spcBef>
                <a:spcPts val="0"/>
              </a:spcBef>
              <a:spcAft>
                <a:spcPts val="0"/>
              </a:spcAft>
              <a:buFontTx/>
              <a:buAutoNum type="arabicParenR"/>
              <a:defRPr/>
            </a:pPr>
            <a:endParaRPr lang="en-US" sz="2400" dirty="0">
              <a:latin typeface="+mn-lt"/>
            </a:endParaRPr>
          </a:p>
          <a:p>
            <a:pPr marL="457200" eaLnBrk="1" fontAlgn="auto" hangingPunct="1">
              <a:spcBef>
                <a:spcPts val="0"/>
              </a:spcBef>
              <a:spcAft>
                <a:spcPts val="0"/>
              </a:spcAft>
              <a:defRPr/>
            </a:pPr>
            <a:r>
              <a:rPr lang="en-US" sz="2400" dirty="0">
                <a:latin typeface="+mn-lt"/>
              </a:rPr>
              <a:t>Therefore the total bed thickness would need to be at least 24 inches in order for these two mechanisms to be fully effective.   </a:t>
            </a:r>
          </a:p>
          <a:p>
            <a:pPr marL="457200" eaLnBrk="1" fontAlgn="auto" hangingPunct="1">
              <a:spcBef>
                <a:spcPts val="0"/>
              </a:spcBef>
              <a:spcAft>
                <a:spcPts val="0"/>
              </a:spcAft>
              <a:defRPr/>
            </a:pPr>
            <a:endParaRPr lang="en-US" sz="2400" dirty="0">
              <a:latin typeface="+mn-lt"/>
            </a:endParaRPr>
          </a:p>
          <a:p>
            <a:pPr marL="457200" eaLnBrk="1" fontAlgn="auto" hangingPunct="1">
              <a:spcBef>
                <a:spcPts val="0"/>
              </a:spcBef>
              <a:spcAft>
                <a:spcPts val="0"/>
              </a:spcAft>
              <a:defRPr/>
            </a:pPr>
            <a:r>
              <a:rPr lang="en-US" sz="2400" dirty="0">
                <a:latin typeface="+mn-lt"/>
              </a:rPr>
              <a:t>Additional sand is needed to accommodate the amount of sand anticipated to be removed due to cleanings over the design life. </a:t>
            </a:r>
          </a:p>
        </p:txBody>
      </p:sp>
      <p:graphicFrame>
        <p:nvGraphicFramePr>
          <p:cNvPr id="7" name="Table 6">
            <a:extLst>
              <a:ext uri="{FF2B5EF4-FFF2-40B4-BE49-F238E27FC236}">
                <a16:creationId xmlns:a16="http://schemas.microsoft.com/office/drawing/2014/main" id="{8DE95E81-1D21-EADB-5B22-26EEF88C5017}"/>
              </a:ext>
            </a:extLst>
          </p:cNvPr>
          <p:cNvGraphicFramePr>
            <a:graphicFrameLocks noGrp="1"/>
          </p:cNvGraphicFramePr>
          <p:nvPr/>
        </p:nvGraphicFramePr>
        <p:xfrm>
          <a:off x="5410200" y="247650"/>
          <a:ext cx="3505200" cy="6424613"/>
        </p:xfrm>
        <a:graphic>
          <a:graphicData uri="http://schemas.openxmlformats.org/drawingml/2006/table">
            <a:tbl>
              <a:tblPr>
                <a:tableStyleId>{5C22544A-7EE6-4342-B048-85BDC9FD1C3A}</a:tableStyleId>
              </a:tblPr>
              <a:tblGrid>
                <a:gridCol w="1728371">
                  <a:extLst>
                    <a:ext uri="{9D8B030D-6E8A-4147-A177-3AD203B41FA5}">
                      <a16:colId xmlns:a16="http://schemas.microsoft.com/office/drawing/2014/main" val="20000"/>
                    </a:ext>
                  </a:extLst>
                </a:gridCol>
                <a:gridCol w="1776829">
                  <a:extLst>
                    <a:ext uri="{9D8B030D-6E8A-4147-A177-3AD203B41FA5}">
                      <a16:colId xmlns:a16="http://schemas.microsoft.com/office/drawing/2014/main" val="20001"/>
                    </a:ext>
                  </a:extLst>
                </a:gridCol>
              </a:tblGrid>
              <a:tr h="652227">
                <a:tc>
                  <a:txBody>
                    <a:bodyPr/>
                    <a:lstStyle/>
                    <a:p>
                      <a:pPr algn="ctr"/>
                      <a:r>
                        <a:rPr lang="en-US" sz="1800" b="1" dirty="0">
                          <a:solidFill>
                            <a:schemeClr val="bg1"/>
                          </a:solidFill>
                        </a:rPr>
                        <a:t>Freeboard</a:t>
                      </a:r>
                    </a:p>
                  </a:txBody>
                  <a:tcPr marT="45722" marB="45722">
                    <a:solidFill>
                      <a:schemeClr val="tx1"/>
                    </a:solidFill>
                  </a:tcPr>
                </a:tc>
                <a:tc>
                  <a:txBody>
                    <a:bodyPr/>
                    <a:lstStyle/>
                    <a:p>
                      <a:pPr algn="ctr"/>
                      <a:r>
                        <a:rPr lang="en-US" sz="1800" b="1" dirty="0">
                          <a:solidFill>
                            <a:schemeClr val="bg1"/>
                          </a:solidFill>
                        </a:rPr>
                        <a:t>Air above water</a:t>
                      </a:r>
                    </a:p>
                    <a:p>
                      <a:pPr algn="ctr"/>
                      <a:r>
                        <a:rPr lang="en-US" sz="1800" b="1" dirty="0">
                          <a:solidFill>
                            <a:schemeClr val="bg1"/>
                          </a:solidFill>
                        </a:rPr>
                        <a:t>(4 – 12”)</a:t>
                      </a:r>
                    </a:p>
                  </a:txBody>
                  <a:tcPr marT="45722" marB="45722">
                    <a:solidFill>
                      <a:schemeClr val="tx1"/>
                    </a:solidFill>
                  </a:tcPr>
                </a:tc>
                <a:extLst>
                  <a:ext uri="{0D108BD9-81ED-4DB2-BD59-A6C34878D82A}">
                    <a16:rowId xmlns:a16="http://schemas.microsoft.com/office/drawing/2014/main" val="10000"/>
                  </a:ext>
                </a:extLst>
              </a:tr>
              <a:tr h="1998269">
                <a:tc>
                  <a:txBody>
                    <a:bodyPr/>
                    <a:lstStyle/>
                    <a:p>
                      <a:pPr algn="ctr"/>
                      <a:r>
                        <a:rPr lang="en-US" sz="1800" b="1" dirty="0">
                          <a:solidFill>
                            <a:schemeClr val="tx1"/>
                          </a:solidFill>
                        </a:rPr>
                        <a:t>Headwater</a:t>
                      </a:r>
                    </a:p>
                  </a:txBody>
                  <a:tcPr marT="45722" marB="45722">
                    <a:solidFill>
                      <a:schemeClr val="accent5">
                        <a:lumMod val="75000"/>
                      </a:schemeClr>
                    </a:solidFill>
                  </a:tcPr>
                </a:tc>
                <a:tc>
                  <a:txBody>
                    <a:bodyPr/>
                    <a:lstStyle/>
                    <a:p>
                      <a:pPr algn="ctr"/>
                      <a:r>
                        <a:rPr lang="en-US" sz="1800" b="1" dirty="0">
                          <a:solidFill>
                            <a:schemeClr val="tx1"/>
                          </a:solidFill>
                        </a:rPr>
                        <a:t>Sedimentation </a:t>
                      </a:r>
                    </a:p>
                    <a:p>
                      <a:pPr algn="ctr"/>
                      <a:r>
                        <a:rPr lang="en-US" sz="1800" b="1" dirty="0">
                          <a:solidFill>
                            <a:schemeClr val="tx1"/>
                          </a:solidFill>
                        </a:rPr>
                        <a:t>(39-59”)</a:t>
                      </a:r>
                    </a:p>
                  </a:txBody>
                  <a:tcPr marT="45722" marB="45722">
                    <a:solidFill>
                      <a:schemeClr val="accent5">
                        <a:lumMod val="75000"/>
                      </a:schemeClr>
                    </a:solidFill>
                  </a:tcPr>
                </a:tc>
                <a:extLst>
                  <a:ext uri="{0D108BD9-81ED-4DB2-BD59-A6C34878D82A}">
                    <a16:rowId xmlns:a16="http://schemas.microsoft.com/office/drawing/2014/main" val="10001"/>
                  </a:ext>
                </a:extLst>
              </a:tr>
              <a:tr h="652227">
                <a:tc>
                  <a:txBody>
                    <a:bodyPr/>
                    <a:lstStyle/>
                    <a:p>
                      <a:pPr algn="ctr"/>
                      <a:r>
                        <a:rPr lang="en-US" sz="1800" b="1" dirty="0">
                          <a:solidFill>
                            <a:schemeClr val="tx1"/>
                          </a:solidFill>
                        </a:rPr>
                        <a:t>Schmutzdecke</a:t>
                      </a:r>
                    </a:p>
                  </a:txBody>
                  <a:tcPr marT="45722" marB="45722">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tcPr>
                </a:tc>
                <a:tc>
                  <a:txBody>
                    <a:bodyPr/>
                    <a:lstStyle/>
                    <a:p>
                      <a:pPr algn="ctr"/>
                      <a:r>
                        <a:rPr lang="en-US" sz="1800" b="1" dirty="0">
                          <a:solidFill>
                            <a:schemeClr val="tx1"/>
                          </a:solidFill>
                        </a:rPr>
                        <a:t>Biological</a:t>
                      </a:r>
                    </a:p>
                    <a:p>
                      <a:pPr algn="ctr"/>
                      <a:r>
                        <a:rPr lang="en-US" sz="1800" b="1" dirty="0">
                          <a:solidFill>
                            <a:schemeClr val="tx1"/>
                          </a:solidFill>
                        </a:rPr>
                        <a:t>(1-2 cm)</a:t>
                      </a:r>
                    </a:p>
                  </a:txBody>
                  <a:tcPr marT="45722" marB="45722">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tcPr>
                </a:tc>
                <a:extLst>
                  <a:ext uri="{0D108BD9-81ED-4DB2-BD59-A6C34878D82A}">
                    <a16:rowId xmlns:a16="http://schemas.microsoft.com/office/drawing/2014/main" val="10002"/>
                  </a:ext>
                </a:extLst>
              </a:tr>
              <a:tr h="904620">
                <a:tc rowSpan="3">
                  <a:txBody>
                    <a:bodyPr/>
                    <a:lstStyle/>
                    <a:p>
                      <a:pPr algn="ctr"/>
                      <a:r>
                        <a:rPr lang="en-US" sz="1800" b="1" dirty="0">
                          <a:solidFill>
                            <a:schemeClr val="tx1"/>
                          </a:solidFill>
                        </a:rPr>
                        <a:t>Filter</a:t>
                      </a:r>
                      <a:r>
                        <a:rPr lang="en-US" sz="1800" b="1" baseline="0" dirty="0">
                          <a:solidFill>
                            <a:schemeClr val="tx1"/>
                          </a:solidFill>
                        </a:rPr>
                        <a:t> Sand</a:t>
                      </a:r>
                      <a:endParaRPr lang="en-US" sz="1800" b="1" dirty="0">
                        <a:solidFill>
                          <a:schemeClr val="tx1"/>
                        </a:solidFill>
                      </a:endParaRPr>
                    </a:p>
                  </a:txBody>
                  <a:tcPr marT="45722" marB="45722">
                    <a:gradFill flip="none" rotWithShape="1">
                      <a:gsLst>
                        <a:gs pos="61000">
                          <a:schemeClr val="accent1">
                            <a:lumMod val="60000"/>
                            <a:lumOff val="40000"/>
                            <a:shade val="30000"/>
                            <a:satMod val="115000"/>
                          </a:schemeClr>
                        </a:gs>
                        <a:gs pos="68000">
                          <a:schemeClr val="tx1">
                            <a:lumMod val="75000"/>
                          </a:schemeClr>
                        </a:gs>
                        <a:gs pos="100000">
                          <a:schemeClr val="tx1">
                            <a:lumMod val="50000"/>
                          </a:schemeClr>
                        </a:gs>
                      </a:gsLst>
                      <a:lin ang="5400000" scaled="1"/>
                      <a:tileRect/>
                    </a:gradFill>
                  </a:tcPr>
                </a:tc>
                <a:tc>
                  <a:txBody>
                    <a:bodyPr/>
                    <a:lstStyle/>
                    <a:p>
                      <a:pPr algn="ctr"/>
                      <a:r>
                        <a:rPr lang="en-US" sz="1800" b="1" dirty="0">
                          <a:solidFill>
                            <a:schemeClr val="tx1"/>
                          </a:solidFill>
                        </a:rPr>
                        <a:t>Biochemical</a:t>
                      </a:r>
                    </a:p>
                    <a:p>
                      <a:pPr algn="ctr"/>
                      <a:r>
                        <a:rPr lang="en-US" sz="1800" b="1" dirty="0">
                          <a:solidFill>
                            <a:schemeClr val="tx1"/>
                          </a:solidFill>
                        </a:rPr>
                        <a:t>(12-16”)</a:t>
                      </a:r>
                    </a:p>
                  </a:txBody>
                  <a:tcPr marT="45722" marB="45722">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5400000" scaled="1"/>
                      <a:tileRect/>
                    </a:gradFill>
                  </a:tcPr>
                </a:tc>
                <a:extLst>
                  <a:ext uri="{0D108BD9-81ED-4DB2-BD59-A6C34878D82A}">
                    <a16:rowId xmlns:a16="http://schemas.microsoft.com/office/drawing/2014/main" val="10003"/>
                  </a:ext>
                </a:extLst>
              </a:tr>
              <a:tr h="803235">
                <a:tc vMerge="1">
                  <a:txBody>
                    <a:bodyPr/>
                    <a:lstStyle/>
                    <a:p>
                      <a:endParaRPr lang="en-US" b="1" dirty="0">
                        <a:solidFill>
                          <a:schemeClr val="tx1"/>
                        </a:solidFill>
                      </a:endParaRPr>
                    </a:p>
                  </a:txBody>
                  <a:tcPr>
                    <a:blipFill>
                      <a:blip r:embed="rId3"/>
                      <a:tile tx="0" ty="0" sx="100000" sy="100000" flip="none" algn="tl"/>
                    </a:blipFill>
                  </a:tcPr>
                </a:tc>
                <a:tc>
                  <a:txBody>
                    <a:bodyPr/>
                    <a:lstStyle/>
                    <a:p>
                      <a:pPr algn="ctr"/>
                      <a:r>
                        <a:rPr lang="en-US" sz="1800" b="1" dirty="0">
                          <a:solidFill>
                            <a:schemeClr val="tx1"/>
                          </a:solidFill>
                        </a:rPr>
                        <a:t>Adsorption (8”)</a:t>
                      </a:r>
                    </a:p>
                  </a:txBody>
                  <a:tcPr marT="45722" marB="45722">
                    <a:gradFill flip="none" rotWithShape="1">
                      <a:gsLst>
                        <a:gs pos="0">
                          <a:schemeClr val="accent1">
                            <a:lumMod val="40000"/>
                            <a:lumOff val="60000"/>
                            <a:shade val="30000"/>
                            <a:satMod val="115000"/>
                          </a:schemeClr>
                        </a:gs>
                        <a:gs pos="64000">
                          <a:schemeClr val="accent1">
                            <a:lumMod val="40000"/>
                            <a:lumOff val="60000"/>
                            <a:shade val="67500"/>
                            <a:satMod val="115000"/>
                          </a:schemeClr>
                        </a:gs>
                        <a:gs pos="100000">
                          <a:schemeClr val="accent1">
                            <a:lumMod val="40000"/>
                            <a:lumOff val="60000"/>
                            <a:shade val="100000"/>
                            <a:satMod val="115000"/>
                          </a:schemeClr>
                        </a:gs>
                      </a:gsLst>
                      <a:lin ang="5400000" scaled="1"/>
                      <a:tileRect/>
                    </a:gradFill>
                  </a:tcPr>
                </a:tc>
                <a:extLst>
                  <a:ext uri="{0D108BD9-81ED-4DB2-BD59-A6C34878D82A}">
                    <a16:rowId xmlns:a16="http://schemas.microsoft.com/office/drawing/2014/main" val="10004"/>
                  </a:ext>
                </a:extLst>
              </a:tr>
              <a:tr h="761809">
                <a:tc vMerge="1">
                  <a:txBody>
                    <a:bodyPr/>
                    <a:lstStyle/>
                    <a:p>
                      <a:endParaRPr lang="en-US" b="1" dirty="0">
                        <a:solidFill>
                          <a:schemeClr val="tx1"/>
                        </a:solidFill>
                      </a:endParaRPr>
                    </a:p>
                  </a:txBody>
                  <a:tcPr>
                    <a:blipFill>
                      <a:blip r:embed="rId3"/>
                      <a:tile tx="0" ty="0" sx="100000" sy="100000" flip="none" algn="tl"/>
                    </a:blipFill>
                  </a:tcPr>
                </a:tc>
                <a:tc>
                  <a:txBody>
                    <a:bodyPr/>
                    <a:lstStyle/>
                    <a:p>
                      <a:pPr algn="ctr"/>
                      <a:r>
                        <a:rPr lang="en-US" sz="1800" b="1" dirty="0">
                          <a:solidFill>
                            <a:schemeClr val="tx1"/>
                          </a:solidFill>
                        </a:rPr>
                        <a:t>Sand allowance </a:t>
                      </a:r>
                    </a:p>
                    <a:p>
                      <a:pPr algn="ctr"/>
                      <a:r>
                        <a:rPr lang="en-US" sz="1800" b="1" dirty="0">
                          <a:solidFill>
                            <a:schemeClr val="tx1"/>
                          </a:solidFill>
                        </a:rPr>
                        <a:t>for cleanings</a:t>
                      </a:r>
                    </a:p>
                  </a:txBody>
                  <a:tcPr marT="45722" marB="45722">
                    <a:gradFill flip="none" rotWithShape="1">
                      <a:gsLst>
                        <a:gs pos="0">
                          <a:schemeClr val="tx1">
                            <a:lumMod val="75000"/>
                            <a:shade val="30000"/>
                            <a:satMod val="115000"/>
                          </a:schemeClr>
                        </a:gs>
                        <a:gs pos="50000">
                          <a:schemeClr val="tx1">
                            <a:lumMod val="75000"/>
                            <a:shade val="67500"/>
                            <a:satMod val="115000"/>
                          </a:schemeClr>
                        </a:gs>
                        <a:gs pos="100000">
                          <a:schemeClr val="tx1">
                            <a:lumMod val="65000"/>
                          </a:schemeClr>
                        </a:gs>
                      </a:gsLst>
                      <a:lin ang="16200000" scaled="1"/>
                      <a:tileRect/>
                    </a:gradFill>
                  </a:tcPr>
                </a:tc>
                <a:extLst>
                  <a:ext uri="{0D108BD9-81ED-4DB2-BD59-A6C34878D82A}">
                    <a16:rowId xmlns:a16="http://schemas.microsoft.com/office/drawing/2014/main" val="10005"/>
                  </a:ext>
                </a:extLst>
              </a:tr>
              <a:tr h="652227">
                <a:tc>
                  <a:txBody>
                    <a:bodyPr/>
                    <a:lstStyle/>
                    <a:p>
                      <a:pPr algn="ctr"/>
                      <a:r>
                        <a:rPr lang="en-US" sz="1800" b="1" dirty="0">
                          <a:solidFill>
                            <a:schemeClr val="tx1"/>
                          </a:solidFill>
                        </a:rPr>
                        <a:t>Sand Support</a:t>
                      </a:r>
                    </a:p>
                  </a:txBody>
                  <a:tcPr marT="45722" marB="45722">
                    <a:solidFill>
                      <a:schemeClr val="bg1">
                        <a:lumMod val="75000"/>
                        <a:lumOff val="25000"/>
                      </a:schemeClr>
                    </a:solidFill>
                  </a:tcPr>
                </a:tc>
                <a:tc>
                  <a:txBody>
                    <a:bodyPr/>
                    <a:lstStyle/>
                    <a:p>
                      <a:pPr algn="ctr"/>
                      <a:r>
                        <a:rPr lang="en-US" sz="1800" b="1" dirty="0">
                          <a:solidFill>
                            <a:schemeClr val="tx1"/>
                          </a:solidFill>
                        </a:rPr>
                        <a:t>Support</a:t>
                      </a:r>
                      <a:r>
                        <a:rPr lang="en-US" sz="1800" b="1" baseline="0" dirty="0">
                          <a:solidFill>
                            <a:schemeClr val="tx1"/>
                          </a:solidFill>
                        </a:rPr>
                        <a:t> Gravel</a:t>
                      </a:r>
                    </a:p>
                    <a:p>
                      <a:pPr algn="ctr"/>
                      <a:r>
                        <a:rPr lang="en-US" sz="1800" b="1" baseline="0" dirty="0">
                          <a:solidFill>
                            <a:schemeClr val="tx1"/>
                          </a:solidFill>
                        </a:rPr>
                        <a:t>(15-24”)</a:t>
                      </a:r>
                      <a:endParaRPr lang="en-US" sz="1800" b="1" dirty="0">
                        <a:solidFill>
                          <a:schemeClr val="tx1"/>
                        </a:solidFill>
                      </a:endParaRPr>
                    </a:p>
                  </a:txBody>
                  <a:tcPr marT="45722" marB="45722">
                    <a:solidFill>
                      <a:schemeClr val="bg1">
                        <a:lumMod val="75000"/>
                        <a:lumOff val="25000"/>
                      </a:schemeClr>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628514-9824-5DCE-AFD8-E1DE0272DCCF}"/>
              </a:ext>
            </a:extLst>
          </p:cNvPr>
          <p:cNvSpPr txBox="1"/>
          <p:nvPr/>
        </p:nvSpPr>
        <p:spPr>
          <a:xfrm>
            <a:off x="272955" y="548640"/>
            <a:ext cx="867997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Sand Bed Depth - formula</a:t>
            </a:r>
          </a:p>
        </p:txBody>
      </p:sp>
      <p:sp>
        <p:nvSpPr>
          <p:cNvPr id="6" name="TextBox 5">
            <a:extLst>
              <a:ext uri="{FF2B5EF4-FFF2-40B4-BE49-F238E27FC236}">
                <a16:creationId xmlns:a16="http://schemas.microsoft.com/office/drawing/2014/main" id="{097CBCFC-DA2B-D0B9-5D91-0281273F7EF0}"/>
              </a:ext>
            </a:extLst>
          </p:cNvPr>
          <p:cNvSpPr txBox="1"/>
          <p:nvPr/>
        </p:nvSpPr>
        <p:spPr>
          <a:xfrm>
            <a:off x="163513" y="1312863"/>
            <a:ext cx="8980487" cy="6432550"/>
          </a:xfrm>
          <a:prstGeom prst="rect">
            <a:avLst/>
          </a:prstGeom>
          <a:noFill/>
        </p:spPr>
        <p:txBody>
          <a:bodyPr>
            <a:spAutoFit/>
          </a:bodyPr>
          <a:lstStyle/>
          <a:p>
            <a:pPr marL="457200" indent="-457200" eaLnBrk="1" fontAlgn="auto" hangingPunct="1">
              <a:spcBef>
                <a:spcPts val="0"/>
              </a:spcBef>
              <a:spcAft>
                <a:spcPts val="0"/>
              </a:spcAft>
              <a:defRPr/>
            </a:pPr>
            <a:endParaRPr lang="en-US" sz="2000" dirty="0">
              <a:latin typeface="+mn-lt"/>
            </a:endParaRPr>
          </a:p>
          <a:p>
            <a:pPr marL="457200" indent="-457200" eaLnBrk="1" fontAlgn="auto" hangingPunct="1">
              <a:spcBef>
                <a:spcPts val="0"/>
              </a:spcBef>
              <a:spcAft>
                <a:spcPts val="0"/>
              </a:spcAft>
              <a:defRPr/>
            </a:pPr>
            <a:r>
              <a:rPr lang="en-US" sz="2800" dirty="0">
                <a:solidFill>
                  <a:srgbClr val="FFC000"/>
                </a:solidFill>
                <a:latin typeface="+mn-lt"/>
              </a:rPr>
              <a:t>Formula for determining depth of sand: </a:t>
            </a:r>
          </a:p>
          <a:p>
            <a:pPr marL="457200" indent="-457200" eaLnBrk="1" fontAlgn="auto" hangingPunct="1">
              <a:spcBef>
                <a:spcPts val="0"/>
              </a:spcBef>
              <a:spcAft>
                <a:spcPts val="0"/>
              </a:spcAft>
              <a:defRPr/>
            </a:pPr>
            <a:endParaRPr lang="en-US" sz="2800" dirty="0">
              <a:latin typeface="+mn-lt"/>
            </a:endParaRPr>
          </a:p>
          <a:p>
            <a:pPr marL="457200" algn="ctr" eaLnBrk="1" fontAlgn="auto" hangingPunct="1">
              <a:spcBef>
                <a:spcPts val="0"/>
              </a:spcBef>
              <a:spcAft>
                <a:spcPts val="0"/>
              </a:spcAft>
              <a:defRPr/>
            </a:pPr>
            <a:r>
              <a:rPr lang="en-US" sz="2800" dirty="0">
                <a:solidFill>
                  <a:srgbClr val="FFC000"/>
                </a:solidFill>
                <a:latin typeface="+mn-lt"/>
              </a:rPr>
              <a:t>D</a:t>
            </a:r>
            <a:r>
              <a:rPr lang="en-US" sz="2800" baseline="-25000" dirty="0">
                <a:solidFill>
                  <a:srgbClr val="FFC000"/>
                </a:solidFill>
                <a:latin typeface="+mn-lt"/>
              </a:rPr>
              <a:t>i</a:t>
            </a:r>
            <a:r>
              <a:rPr lang="en-US" sz="2800" dirty="0">
                <a:solidFill>
                  <a:srgbClr val="FFC000"/>
                </a:solidFill>
                <a:latin typeface="+mn-lt"/>
              </a:rPr>
              <a:t> = [Y (R * f</a:t>
            </a:r>
            <a:r>
              <a:rPr lang="en-US" sz="2800" baseline="-25000" dirty="0">
                <a:solidFill>
                  <a:srgbClr val="FFC000"/>
                </a:solidFill>
                <a:latin typeface="+mn-lt"/>
              </a:rPr>
              <a:t>scraping</a:t>
            </a:r>
            <a:r>
              <a:rPr lang="en-US" sz="2800" dirty="0">
                <a:solidFill>
                  <a:srgbClr val="FFC000"/>
                </a:solidFill>
                <a:latin typeface="+mn-lt"/>
              </a:rPr>
              <a:t>)] + D</a:t>
            </a:r>
            <a:r>
              <a:rPr lang="en-US" sz="2800" baseline="-25000" dirty="0">
                <a:solidFill>
                  <a:srgbClr val="FFC000"/>
                </a:solidFill>
                <a:latin typeface="+mn-lt"/>
              </a:rPr>
              <a:t>f</a:t>
            </a:r>
          </a:p>
          <a:p>
            <a:pPr marL="457200" algn="ctr" eaLnBrk="1" fontAlgn="auto" hangingPunct="1">
              <a:spcBef>
                <a:spcPts val="0"/>
              </a:spcBef>
              <a:spcAft>
                <a:spcPts val="0"/>
              </a:spcAft>
              <a:defRPr/>
            </a:pPr>
            <a:endParaRPr lang="en-US" sz="2800" dirty="0">
              <a:latin typeface="+mn-lt"/>
            </a:endParaRPr>
          </a:p>
          <a:p>
            <a:pPr marL="457200" eaLnBrk="1" fontAlgn="auto" hangingPunct="1">
              <a:spcBef>
                <a:spcPts val="0"/>
              </a:spcBef>
              <a:spcAft>
                <a:spcPts val="0"/>
              </a:spcAft>
              <a:defRPr/>
            </a:pPr>
            <a:r>
              <a:rPr lang="en-US" sz="2800" dirty="0">
                <a:latin typeface="+mn-lt"/>
              </a:rPr>
              <a:t>Re-arrange to find design life: Y = (D</a:t>
            </a:r>
            <a:r>
              <a:rPr lang="en-US" sz="2800" baseline="-25000" dirty="0">
                <a:latin typeface="+mn-lt"/>
              </a:rPr>
              <a:t>i</a:t>
            </a:r>
            <a:r>
              <a:rPr lang="en-US" sz="2800" dirty="0">
                <a:latin typeface="+mn-lt"/>
              </a:rPr>
              <a:t> – D</a:t>
            </a:r>
            <a:r>
              <a:rPr lang="en-US" sz="2800" baseline="-25000" dirty="0">
                <a:latin typeface="+mn-lt"/>
              </a:rPr>
              <a:t>f</a:t>
            </a:r>
            <a:r>
              <a:rPr lang="en-US" sz="2800" dirty="0">
                <a:latin typeface="+mn-lt"/>
              </a:rPr>
              <a:t>) / (R * f</a:t>
            </a:r>
            <a:r>
              <a:rPr lang="en-US" sz="2800" baseline="-25000" dirty="0">
                <a:latin typeface="+mn-lt"/>
              </a:rPr>
              <a:t>scraping</a:t>
            </a:r>
            <a:r>
              <a:rPr lang="en-US" sz="2800" dirty="0">
                <a:latin typeface="+mn-lt"/>
              </a:rPr>
              <a:t>)</a:t>
            </a:r>
          </a:p>
          <a:p>
            <a:pPr marL="457200" eaLnBrk="1" fontAlgn="auto" hangingPunct="1">
              <a:spcBef>
                <a:spcPts val="0"/>
              </a:spcBef>
              <a:spcAft>
                <a:spcPts val="0"/>
              </a:spcAft>
              <a:defRPr/>
            </a:pPr>
            <a:endParaRPr lang="en-US" sz="2800" dirty="0">
              <a:latin typeface="+mn-lt"/>
            </a:endParaRPr>
          </a:p>
          <a:p>
            <a:pPr marL="457200" eaLnBrk="1" fontAlgn="auto" hangingPunct="1">
              <a:spcBef>
                <a:spcPts val="0"/>
              </a:spcBef>
              <a:spcAft>
                <a:spcPts val="0"/>
              </a:spcAft>
              <a:defRPr/>
            </a:pPr>
            <a:r>
              <a:rPr lang="en-US" sz="2800" dirty="0">
                <a:latin typeface="+mn-lt"/>
              </a:rPr>
              <a:t>Where:</a:t>
            </a:r>
          </a:p>
          <a:p>
            <a:pPr marL="971550" indent="-514350" eaLnBrk="1" fontAlgn="auto" hangingPunct="1">
              <a:spcBef>
                <a:spcPts val="0"/>
              </a:spcBef>
              <a:spcAft>
                <a:spcPts val="0"/>
              </a:spcAft>
              <a:defRPr/>
            </a:pPr>
            <a:r>
              <a:rPr lang="en-US" sz="2800" dirty="0">
                <a:latin typeface="+mn-lt"/>
              </a:rPr>
              <a:t>Y = years of operation before sand bed needs rebuilding</a:t>
            </a:r>
          </a:p>
          <a:p>
            <a:pPr marL="971550" indent="-514350" eaLnBrk="1" fontAlgn="auto" hangingPunct="1">
              <a:spcBef>
                <a:spcPts val="0"/>
              </a:spcBef>
              <a:spcAft>
                <a:spcPts val="0"/>
              </a:spcAft>
              <a:defRPr/>
            </a:pPr>
            <a:r>
              <a:rPr lang="en-US" sz="2800" dirty="0">
                <a:latin typeface="+mn-lt"/>
              </a:rPr>
              <a:t>D</a:t>
            </a:r>
            <a:r>
              <a:rPr lang="en-US" sz="2800" baseline="-25000" dirty="0">
                <a:latin typeface="+mn-lt"/>
              </a:rPr>
              <a:t>i</a:t>
            </a:r>
            <a:r>
              <a:rPr lang="en-US" sz="2800" dirty="0">
                <a:latin typeface="+mn-lt"/>
              </a:rPr>
              <a:t> = initial sand bed depth (inches)</a:t>
            </a:r>
          </a:p>
          <a:p>
            <a:pPr marL="971550" indent="-514350" eaLnBrk="1" fontAlgn="auto" hangingPunct="1">
              <a:spcBef>
                <a:spcPts val="0"/>
              </a:spcBef>
              <a:spcAft>
                <a:spcPts val="0"/>
              </a:spcAft>
              <a:defRPr/>
            </a:pPr>
            <a:r>
              <a:rPr lang="en-US" sz="2800" dirty="0">
                <a:latin typeface="+mn-lt"/>
              </a:rPr>
              <a:t>D</a:t>
            </a:r>
            <a:r>
              <a:rPr lang="en-US" sz="2800" baseline="-25000" dirty="0">
                <a:latin typeface="+mn-lt"/>
              </a:rPr>
              <a:t>f</a:t>
            </a:r>
            <a:r>
              <a:rPr lang="en-US" sz="2800" dirty="0">
                <a:latin typeface="+mn-lt"/>
              </a:rPr>
              <a:t> = final sand bed depth before rebuilding (inches)</a:t>
            </a:r>
          </a:p>
          <a:p>
            <a:pPr marL="971550" indent="-514350" eaLnBrk="1" fontAlgn="auto" hangingPunct="1">
              <a:spcBef>
                <a:spcPts val="0"/>
              </a:spcBef>
              <a:spcAft>
                <a:spcPts val="0"/>
              </a:spcAft>
              <a:defRPr/>
            </a:pPr>
            <a:r>
              <a:rPr lang="en-US" sz="2800" dirty="0">
                <a:latin typeface="+mn-lt"/>
              </a:rPr>
              <a:t>R = sand depth removal per scraping (inches/scraping)</a:t>
            </a:r>
          </a:p>
          <a:p>
            <a:pPr marL="971550" indent="-514350" eaLnBrk="1" fontAlgn="auto" hangingPunct="1">
              <a:spcBef>
                <a:spcPts val="0"/>
              </a:spcBef>
              <a:spcAft>
                <a:spcPts val="0"/>
              </a:spcAft>
              <a:defRPr/>
            </a:pPr>
            <a:r>
              <a:rPr lang="en-US" sz="2800" dirty="0">
                <a:latin typeface="+mn-lt"/>
              </a:rPr>
              <a:t>f</a:t>
            </a:r>
            <a:r>
              <a:rPr lang="en-US" sz="2800" baseline="-25000" dirty="0">
                <a:latin typeface="+mn-lt"/>
              </a:rPr>
              <a:t>scraping</a:t>
            </a:r>
            <a:r>
              <a:rPr lang="en-US" sz="2800" dirty="0">
                <a:latin typeface="+mn-lt"/>
              </a:rPr>
              <a:t> = frequency of scraping (scrapings/year)</a:t>
            </a:r>
          </a:p>
          <a:p>
            <a:pPr marL="457200" eaLnBrk="1" fontAlgn="auto" hangingPunct="1">
              <a:spcBef>
                <a:spcPts val="0"/>
              </a:spcBef>
              <a:spcAft>
                <a:spcPts val="0"/>
              </a:spcAft>
              <a:defRPr/>
            </a:pPr>
            <a:endParaRPr lang="en-US" sz="2800" dirty="0">
              <a:latin typeface="+mn-lt"/>
            </a:endParaRPr>
          </a:p>
          <a:p>
            <a:pPr marL="457200" eaLnBrk="1" fontAlgn="auto" hangingPunct="1">
              <a:spcBef>
                <a:spcPts val="0"/>
              </a:spcBef>
              <a:spcAft>
                <a:spcPts val="0"/>
              </a:spcAft>
              <a:defRPr/>
            </a:pPr>
            <a:endParaRPr lang="en-US" sz="2800" dirty="0">
              <a:latin typeface="+mn-lt"/>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ECE504-5E63-1753-8701-E38FD4463C42}"/>
              </a:ext>
            </a:extLst>
          </p:cNvPr>
          <p:cNvSpPr txBox="1"/>
          <p:nvPr/>
        </p:nvSpPr>
        <p:spPr>
          <a:xfrm>
            <a:off x="464024" y="320040"/>
            <a:ext cx="867997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Sand Bed Depth - Example</a:t>
            </a:r>
          </a:p>
        </p:txBody>
      </p:sp>
      <p:sp>
        <p:nvSpPr>
          <p:cNvPr id="6" name="TextBox 5">
            <a:extLst>
              <a:ext uri="{FF2B5EF4-FFF2-40B4-BE49-F238E27FC236}">
                <a16:creationId xmlns:a16="http://schemas.microsoft.com/office/drawing/2014/main" id="{47535EF9-14EC-3C4C-B891-BE0AE640BAC5}"/>
              </a:ext>
            </a:extLst>
          </p:cNvPr>
          <p:cNvSpPr txBox="1"/>
          <p:nvPr/>
        </p:nvSpPr>
        <p:spPr>
          <a:xfrm>
            <a:off x="163513" y="914400"/>
            <a:ext cx="8980487" cy="6002338"/>
          </a:xfrm>
          <a:prstGeom prst="rect">
            <a:avLst/>
          </a:prstGeom>
          <a:noFill/>
        </p:spPr>
        <p:txBody>
          <a:bodyPr>
            <a:spAutoFit/>
          </a:bodyPr>
          <a:lstStyle/>
          <a:p>
            <a:pPr marL="457200" indent="-457200" eaLnBrk="1" fontAlgn="auto" hangingPunct="1">
              <a:spcBef>
                <a:spcPts val="0"/>
              </a:spcBef>
              <a:spcAft>
                <a:spcPts val="0"/>
              </a:spcAft>
              <a:defRPr/>
            </a:pPr>
            <a:endParaRPr lang="en-US" sz="2000" dirty="0">
              <a:latin typeface="+mn-lt"/>
            </a:endParaRPr>
          </a:p>
          <a:p>
            <a:pPr marL="457200" indent="-457200" eaLnBrk="1" fontAlgn="auto" hangingPunct="1">
              <a:spcBef>
                <a:spcPts val="0"/>
              </a:spcBef>
              <a:spcAft>
                <a:spcPts val="0"/>
              </a:spcAft>
              <a:defRPr/>
            </a:pPr>
            <a:r>
              <a:rPr lang="en-US" sz="2800" dirty="0">
                <a:solidFill>
                  <a:srgbClr val="FFC000"/>
                </a:solidFill>
                <a:latin typeface="+mn-lt"/>
              </a:rPr>
              <a:t>Example: D</a:t>
            </a:r>
            <a:r>
              <a:rPr lang="en-US" sz="2800" baseline="-25000" dirty="0">
                <a:solidFill>
                  <a:srgbClr val="FFC000"/>
                </a:solidFill>
                <a:latin typeface="+mn-lt"/>
              </a:rPr>
              <a:t>i</a:t>
            </a:r>
            <a:r>
              <a:rPr lang="en-US" sz="2800" dirty="0">
                <a:solidFill>
                  <a:srgbClr val="FFC000"/>
                </a:solidFill>
                <a:latin typeface="+mn-lt"/>
              </a:rPr>
              <a:t> = [Y (R * f</a:t>
            </a:r>
            <a:r>
              <a:rPr lang="en-US" sz="2800" baseline="-25000" dirty="0">
                <a:solidFill>
                  <a:srgbClr val="FFC000"/>
                </a:solidFill>
                <a:latin typeface="+mn-lt"/>
              </a:rPr>
              <a:t>scraping</a:t>
            </a:r>
            <a:r>
              <a:rPr lang="en-US" sz="2800" dirty="0">
                <a:solidFill>
                  <a:srgbClr val="FFC000"/>
                </a:solidFill>
                <a:latin typeface="+mn-lt"/>
              </a:rPr>
              <a:t>)] + D</a:t>
            </a:r>
            <a:r>
              <a:rPr lang="en-US" sz="2800" baseline="-25000" dirty="0">
                <a:solidFill>
                  <a:srgbClr val="FFC000"/>
                </a:solidFill>
                <a:latin typeface="+mn-lt"/>
              </a:rPr>
              <a:t>f</a:t>
            </a:r>
          </a:p>
          <a:p>
            <a:pPr marL="457200" indent="-457200" eaLnBrk="1" fontAlgn="auto" hangingPunct="1">
              <a:spcBef>
                <a:spcPts val="0"/>
              </a:spcBef>
              <a:spcAft>
                <a:spcPts val="0"/>
              </a:spcAft>
              <a:defRPr/>
            </a:pPr>
            <a:endParaRPr lang="en-US" sz="2800" dirty="0">
              <a:latin typeface="+mn-lt"/>
            </a:endParaRPr>
          </a:p>
          <a:p>
            <a:pPr marL="457200" eaLnBrk="1" fontAlgn="auto" hangingPunct="1">
              <a:spcBef>
                <a:spcPts val="0"/>
              </a:spcBef>
              <a:spcAft>
                <a:spcPts val="0"/>
              </a:spcAft>
              <a:defRPr/>
            </a:pPr>
            <a:r>
              <a:rPr lang="en-US" sz="2800" dirty="0">
                <a:latin typeface="+mn-lt"/>
              </a:rPr>
              <a:t>Given:</a:t>
            </a:r>
          </a:p>
          <a:p>
            <a:pPr marL="1428750" lvl="1" indent="-514350" eaLnBrk="1" fontAlgn="auto" hangingPunct="1">
              <a:spcBef>
                <a:spcPts val="0"/>
              </a:spcBef>
              <a:spcAft>
                <a:spcPts val="0"/>
              </a:spcAft>
              <a:buFont typeface="+mj-lt"/>
              <a:buAutoNum type="arabicPeriod"/>
              <a:defRPr/>
            </a:pPr>
            <a:r>
              <a:rPr lang="en-US" sz="2800" dirty="0">
                <a:latin typeface="+mn-lt"/>
              </a:rPr>
              <a:t>D</a:t>
            </a:r>
            <a:r>
              <a:rPr lang="en-US" sz="2800" baseline="-25000" dirty="0">
                <a:latin typeface="+mn-lt"/>
              </a:rPr>
              <a:t>i</a:t>
            </a:r>
            <a:r>
              <a:rPr lang="en-US" sz="2800" dirty="0">
                <a:latin typeface="+mn-lt"/>
              </a:rPr>
              <a:t> = initial sand bed depth (inches)</a:t>
            </a:r>
          </a:p>
          <a:p>
            <a:pPr marL="1428750" lvl="1" indent="-514350" eaLnBrk="1" fontAlgn="auto" hangingPunct="1">
              <a:spcBef>
                <a:spcPts val="0"/>
              </a:spcBef>
              <a:spcAft>
                <a:spcPts val="0"/>
              </a:spcAft>
              <a:buFont typeface="+mj-lt"/>
              <a:buAutoNum type="arabicPeriod"/>
              <a:defRPr/>
            </a:pPr>
            <a:r>
              <a:rPr lang="en-US" sz="2800" dirty="0">
                <a:latin typeface="+mn-lt"/>
              </a:rPr>
              <a:t>D</a:t>
            </a:r>
            <a:r>
              <a:rPr lang="en-US" sz="2800" baseline="-25000" dirty="0">
                <a:latin typeface="+mn-lt"/>
              </a:rPr>
              <a:t>f</a:t>
            </a:r>
            <a:r>
              <a:rPr lang="en-US" sz="2800" dirty="0">
                <a:latin typeface="+mn-lt"/>
              </a:rPr>
              <a:t> = 24 inches</a:t>
            </a:r>
          </a:p>
          <a:p>
            <a:pPr marL="1428750" lvl="1" indent="-514350" eaLnBrk="1" fontAlgn="auto" hangingPunct="1">
              <a:spcBef>
                <a:spcPts val="0"/>
              </a:spcBef>
              <a:spcAft>
                <a:spcPts val="0"/>
              </a:spcAft>
              <a:buFont typeface="+mj-lt"/>
              <a:buAutoNum type="arabicPeriod"/>
              <a:defRPr/>
            </a:pPr>
            <a:r>
              <a:rPr lang="en-US" sz="2800" dirty="0">
                <a:latin typeface="+mn-lt"/>
              </a:rPr>
              <a:t>f</a:t>
            </a:r>
            <a:r>
              <a:rPr lang="en-US" sz="2800" baseline="-25000" dirty="0">
                <a:latin typeface="+mn-lt"/>
              </a:rPr>
              <a:t>scraping </a:t>
            </a:r>
            <a:r>
              <a:rPr lang="en-US" sz="2800" dirty="0">
                <a:latin typeface="+mn-lt"/>
              </a:rPr>
              <a:t>= 6 cleanings per year</a:t>
            </a:r>
          </a:p>
          <a:p>
            <a:pPr marL="1428750" lvl="1" indent="-514350" eaLnBrk="1" fontAlgn="auto" hangingPunct="1">
              <a:spcBef>
                <a:spcPts val="0"/>
              </a:spcBef>
              <a:spcAft>
                <a:spcPts val="0"/>
              </a:spcAft>
              <a:buFont typeface="+mj-lt"/>
              <a:buAutoNum type="arabicPeriod"/>
              <a:defRPr/>
            </a:pPr>
            <a:r>
              <a:rPr lang="en-US" sz="2800" dirty="0">
                <a:latin typeface="+mn-lt"/>
              </a:rPr>
              <a:t>R = Removal of 1.3 cm (1/2”) of sand per cleaning</a:t>
            </a:r>
          </a:p>
          <a:p>
            <a:pPr marL="1428750" lvl="1" indent="-514350" eaLnBrk="1" fontAlgn="auto" hangingPunct="1">
              <a:spcBef>
                <a:spcPts val="0"/>
              </a:spcBef>
              <a:spcAft>
                <a:spcPts val="0"/>
              </a:spcAft>
              <a:buFont typeface="+mj-lt"/>
              <a:buAutoNum type="arabicPeriod"/>
              <a:defRPr/>
            </a:pPr>
            <a:r>
              <a:rPr lang="en-US" sz="2800" dirty="0">
                <a:latin typeface="+mn-lt"/>
              </a:rPr>
              <a:t>Y = 7-year design life (before re-sanding is needed)</a:t>
            </a:r>
          </a:p>
          <a:p>
            <a:pPr marL="457200" eaLnBrk="1" fontAlgn="auto" hangingPunct="1">
              <a:spcBef>
                <a:spcPts val="0"/>
              </a:spcBef>
              <a:spcAft>
                <a:spcPts val="0"/>
              </a:spcAft>
              <a:defRPr/>
            </a:pPr>
            <a:endParaRPr lang="en-US" sz="2800" dirty="0">
              <a:latin typeface="+mn-lt"/>
            </a:endParaRPr>
          </a:p>
          <a:p>
            <a:pPr marL="457200" eaLnBrk="1" fontAlgn="auto" hangingPunct="1">
              <a:spcBef>
                <a:spcPts val="0"/>
              </a:spcBef>
              <a:spcAft>
                <a:spcPts val="0"/>
              </a:spcAft>
              <a:defRPr/>
            </a:pPr>
            <a:r>
              <a:rPr lang="en-US" sz="2800" dirty="0">
                <a:solidFill>
                  <a:srgbClr val="FFC000"/>
                </a:solidFill>
                <a:latin typeface="+mn-lt"/>
              </a:rPr>
              <a:t>Di </a:t>
            </a:r>
            <a:r>
              <a:rPr lang="en-US" sz="2800" dirty="0">
                <a:latin typeface="+mn-lt"/>
              </a:rPr>
              <a:t> = 7 yrs * (0.5 in/scraping * 6 scrapings/year)] + 24 in</a:t>
            </a:r>
          </a:p>
          <a:p>
            <a:pPr marL="457200" eaLnBrk="1" fontAlgn="auto" hangingPunct="1">
              <a:spcBef>
                <a:spcPts val="0"/>
              </a:spcBef>
              <a:spcAft>
                <a:spcPts val="0"/>
              </a:spcAft>
              <a:defRPr/>
            </a:pPr>
            <a:r>
              <a:rPr lang="en-US" sz="2800" dirty="0">
                <a:latin typeface="+mn-lt"/>
              </a:rPr>
              <a:t> 	</a:t>
            </a:r>
            <a:r>
              <a:rPr lang="en-US" sz="2800" dirty="0">
                <a:solidFill>
                  <a:srgbClr val="FFC000"/>
                </a:solidFill>
                <a:latin typeface="+mn-lt"/>
              </a:rPr>
              <a:t>= 45 inches</a:t>
            </a:r>
          </a:p>
          <a:p>
            <a:pPr marL="457200" eaLnBrk="1" fontAlgn="auto" hangingPunct="1">
              <a:spcBef>
                <a:spcPts val="0"/>
              </a:spcBef>
              <a:spcAft>
                <a:spcPts val="0"/>
              </a:spcAft>
              <a:defRPr/>
            </a:pPr>
            <a:r>
              <a:rPr lang="en-US" sz="2800" dirty="0">
                <a:latin typeface="+mn-lt"/>
              </a:rPr>
              <a:t>Therefore, an additional 21 inches (53 cm) of sand is needed to allow for scraping over 7 years.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A980C9-8F42-05B5-3740-BA5D6B8B2E80}"/>
              </a:ext>
            </a:extLst>
          </p:cNvPr>
          <p:cNvSpPr txBox="1"/>
          <p:nvPr/>
        </p:nvSpPr>
        <p:spPr>
          <a:xfrm>
            <a:off x="177953" y="144879"/>
            <a:ext cx="8021039"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Silica</a:t>
            </a:r>
          </a:p>
        </p:txBody>
      </p:sp>
      <p:sp>
        <p:nvSpPr>
          <p:cNvPr id="165891" name="TextBox 5">
            <a:extLst>
              <a:ext uri="{FF2B5EF4-FFF2-40B4-BE49-F238E27FC236}">
                <a16:creationId xmlns:a16="http://schemas.microsoft.com/office/drawing/2014/main" id="{A4CCB285-9307-7EF7-D4B7-6F93AA1E021C}"/>
              </a:ext>
            </a:extLst>
          </p:cNvPr>
          <p:cNvSpPr txBox="1">
            <a:spLocks noChangeArrowheads="1"/>
          </p:cNvSpPr>
          <p:nvPr/>
        </p:nvSpPr>
        <p:spPr bwMode="auto">
          <a:xfrm>
            <a:off x="187325" y="855663"/>
            <a:ext cx="8472488" cy="637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Silica sand</a:t>
            </a:r>
          </a:p>
          <a:p>
            <a:pPr eaLnBrk="1" hangingPunct="1"/>
            <a:r>
              <a:rPr lang="en-US" altLang="en-US" sz="2400"/>
              <a:t>		Durable</a:t>
            </a:r>
          </a:p>
          <a:p>
            <a:pPr eaLnBrk="1" hangingPunct="1"/>
            <a:r>
              <a:rPr lang="en-US" altLang="en-US" sz="2400"/>
              <a:t>		Inexpensive</a:t>
            </a:r>
          </a:p>
          <a:p>
            <a:pPr eaLnBrk="1" hangingPunct="1"/>
            <a:r>
              <a:rPr lang="en-US" altLang="en-US" sz="2400"/>
              <a:t>		Readily available</a:t>
            </a:r>
          </a:p>
          <a:p>
            <a:pPr eaLnBrk="1" hangingPunct="1"/>
            <a:endParaRPr lang="en-US" altLang="en-US" sz="2400"/>
          </a:p>
          <a:p>
            <a:pPr eaLnBrk="1" hangingPunct="1">
              <a:buFont typeface="Arial" panose="020B0604020202020204" pitchFamily="34" charset="0"/>
              <a:buChar char="•"/>
            </a:pPr>
            <a:r>
              <a:rPr lang="en-US" altLang="en-US" sz="2400"/>
              <a:t>The most important feature is the pore space in the media.  </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Removal mechanisms occur in the pores where suspended solids are trapped, microorganisms grow, and air and water flow.  </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Using media with an appropriate effective size and uniformity ensures an optimal pore space.</a:t>
            </a:r>
          </a:p>
          <a:p>
            <a:pPr eaLnBrk="1" hangingPunct="1">
              <a:buFont typeface="Arial" panose="020B0604020202020204" pitchFamily="34" charset="0"/>
              <a:buChar char="•"/>
            </a:pPr>
            <a:r>
              <a:rPr lang="en-US" altLang="en-US" sz="2400"/>
              <a:t>	</a:t>
            </a:r>
          </a:p>
        </p:txBody>
      </p:sp>
      <p:pic>
        <p:nvPicPr>
          <p:cNvPr id="165892" name="Picture 6" descr="Sand Work, 8-5-2010 005.jpg">
            <a:extLst>
              <a:ext uri="{FF2B5EF4-FFF2-40B4-BE49-F238E27FC236}">
                <a16:creationId xmlns:a16="http://schemas.microsoft.com/office/drawing/2014/main" id="{1F5FC778-1ADB-37E2-9F20-9266F1E3B2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03900" y="173038"/>
            <a:ext cx="3149600" cy="2362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5893" name="Picture 4">
            <a:extLst>
              <a:ext uri="{FF2B5EF4-FFF2-40B4-BE49-F238E27FC236}">
                <a16:creationId xmlns:a16="http://schemas.microsoft.com/office/drawing/2014/main" id="{28CAAB77-67E4-FD0D-C82A-93C4B238EC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388" y="3179763"/>
            <a:ext cx="6843712"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5BBBBF-DF49-AC37-145D-0D117C190206}"/>
              </a:ext>
            </a:extLst>
          </p:cNvPr>
          <p:cNvSpPr txBox="1"/>
          <p:nvPr/>
        </p:nvSpPr>
        <p:spPr>
          <a:xfrm>
            <a:off x="154201" y="0"/>
            <a:ext cx="8021039"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Grain Size</a:t>
            </a:r>
          </a:p>
        </p:txBody>
      </p:sp>
      <p:sp>
        <p:nvSpPr>
          <p:cNvPr id="167939" name="TextBox 5">
            <a:extLst>
              <a:ext uri="{FF2B5EF4-FFF2-40B4-BE49-F238E27FC236}">
                <a16:creationId xmlns:a16="http://schemas.microsoft.com/office/drawing/2014/main" id="{6739A7DD-3B26-0151-C077-0B5044AA40B4}"/>
              </a:ext>
            </a:extLst>
          </p:cNvPr>
          <p:cNvSpPr txBox="1">
            <a:spLocks noChangeArrowheads="1"/>
          </p:cNvSpPr>
          <p:nvPr/>
        </p:nvSpPr>
        <p:spPr bwMode="auto">
          <a:xfrm>
            <a:off x="152400" y="712788"/>
            <a:ext cx="847090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There are many different </a:t>
            </a:r>
          </a:p>
          <a:p>
            <a:pPr eaLnBrk="1" hangingPunct="1"/>
            <a:r>
              <a:rPr lang="en-US" altLang="en-US" sz="2400">
                <a:solidFill>
                  <a:srgbClr val="FFC000"/>
                </a:solidFill>
              </a:rPr>
              <a:t>“grades” of sand available</a:t>
            </a: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r>
              <a:rPr lang="en-US" altLang="en-US" sz="2400">
                <a:solidFill>
                  <a:srgbClr val="FFC000"/>
                </a:solidFill>
              </a:rPr>
              <a:t>“Sand” ranges from 0.0625 mm (#230 sieve) – 2.0 mm (#10 sieve)</a:t>
            </a:r>
            <a:endParaRPr lang="en-US" altLang="en-US" sz="2400"/>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r>
              <a:rPr lang="en-US" altLang="en-US" sz="2400"/>
              <a:t>	</a:t>
            </a:r>
          </a:p>
        </p:txBody>
      </p:sp>
      <p:pic>
        <p:nvPicPr>
          <p:cNvPr id="167940" name="Picture 6" descr="Sand Work, 8-5-2010 005.jpg">
            <a:extLst>
              <a:ext uri="{FF2B5EF4-FFF2-40B4-BE49-F238E27FC236}">
                <a16:creationId xmlns:a16="http://schemas.microsoft.com/office/drawing/2014/main" id="{2CE42FD2-7ED2-0F44-FA5A-982E49EEB1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38775" y="576263"/>
            <a:ext cx="3135313" cy="23510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7941" name="Picture 7" descr="final-bag-red-photo.jpg">
            <a:extLst>
              <a:ext uri="{FF2B5EF4-FFF2-40B4-BE49-F238E27FC236}">
                <a16:creationId xmlns:a16="http://schemas.microsoft.com/office/drawing/2014/main" id="{0B5F2631-9BB4-8583-C6DE-40C31B59F5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9238" y="3729038"/>
            <a:ext cx="2524125" cy="2981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7942" name="Picture 3">
            <a:extLst>
              <a:ext uri="{FF2B5EF4-FFF2-40B4-BE49-F238E27FC236}">
                <a16:creationId xmlns:a16="http://schemas.microsoft.com/office/drawing/2014/main" id="{D56ED866-0AA1-8973-F8FE-857F26E73F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7225" y="3470275"/>
            <a:ext cx="1874838" cy="31892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7943" name="Picture 4">
            <a:extLst>
              <a:ext uri="{FF2B5EF4-FFF2-40B4-BE49-F238E27FC236}">
                <a16:creationId xmlns:a16="http://schemas.microsoft.com/office/drawing/2014/main" id="{23E31580-E195-9544-1B63-8520E90A41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6488" y="3692525"/>
            <a:ext cx="1844675" cy="29702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7944" name="Picture 5">
            <a:extLst>
              <a:ext uri="{FF2B5EF4-FFF2-40B4-BE49-F238E27FC236}">
                <a16:creationId xmlns:a16="http://schemas.microsoft.com/office/drawing/2014/main" id="{B4D25F24-F18B-299F-2D84-60AEB1AE44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875" y="1590675"/>
            <a:ext cx="3252788" cy="898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7945" name="Picture 6">
            <a:extLst>
              <a:ext uri="{FF2B5EF4-FFF2-40B4-BE49-F238E27FC236}">
                <a16:creationId xmlns:a16="http://schemas.microsoft.com/office/drawing/2014/main" id="{2B74D27C-7792-0CA2-0989-9BAC59A74B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2763" y="1889125"/>
            <a:ext cx="1638300" cy="10382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Box 5">
            <a:extLst>
              <a:ext uri="{FF2B5EF4-FFF2-40B4-BE49-F238E27FC236}">
                <a16:creationId xmlns:a16="http://schemas.microsoft.com/office/drawing/2014/main" id="{85EE2BC9-1500-96F6-277E-EC7927BE3F16}"/>
              </a:ext>
            </a:extLst>
          </p:cNvPr>
          <p:cNvSpPr txBox="1">
            <a:spLocks noChangeArrowheads="1"/>
          </p:cNvSpPr>
          <p:nvPr/>
        </p:nvSpPr>
        <p:spPr bwMode="auto">
          <a:xfrm>
            <a:off x="3408363" y="1139825"/>
            <a:ext cx="2719387"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Sieves larger than the #4 sieve are designated by the size of the openings in the sieve.</a:t>
            </a:r>
          </a:p>
        </p:txBody>
      </p:sp>
      <p:sp>
        <p:nvSpPr>
          <p:cNvPr id="7" name="TextBox 6">
            <a:extLst>
              <a:ext uri="{FF2B5EF4-FFF2-40B4-BE49-F238E27FC236}">
                <a16:creationId xmlns:a16="http://schemas.microsoft.com/office/drawing/2014/main" id="{074F1706-D6A2-AA0E-ACE9-4AC65D95A50A}"/>
              </a:ext>
            </a:extLst>
          </p:cNvPr>
          <p:cNvSpPr txBox="1"/>
          <p:nvPr/>
        </p:nvSpPr>
        <p:spPr>
          <a:xfrm>
            <a:off x="144195" y="126188"/>
            <a:ext cx="8021039"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Sieve Sizes</a:t>
            </a:r>
          </a:p>
        </p:txBody>
      </p:sp>
      <p:pic>
        <p:nvPicPr>
          <p:cNvPr id="169988" name="Picture 6">
            <a:extLst>
              <a:ext uri="{FF2B5EF4-FFF2-40B4-BE49-F238E27FC236}">
                <a16:creationId xmlns:a16="http://schemas.microsoft.com/office/drawing/2014/main" id="{90224D03-DB8D-DA8A-D001-A264AC68A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925" y="152400"/>
            <a:ext cx="2543175" cy="3937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9989" name="Picture 2">
            <a:extLst>
              <a:ext uri="{FF2B5EF4-FFF2-40B4-BE49-F238E27FC236}">
                <a16:creationId xmlns:a16="http://schemas.microsoft.com/office/drawing/2014/main" id="{210C3D5A-D2F8-D58B-B602-1C4CB024E2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268413"/>
            <a:ext cx="3044825" cy="28162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9990" name="Picture 5">
            <a:extLst>
              <a:ext uri="{FF2B5EF4-FFF2-40B4-BE49-F238E27FC236}">
                <a16:creationId xmlns:a16="http://schemas.microsoft.com/office/drawing/2014/main" id="{93433166-9E1D-1D04-7F23-11735EBE96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3025" y="4171950"/>
            <a:ext cx="3762375" cy="2457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69991" name="TextBox 7">
            <a:extLst>
              <a:ext uri="{FF2B5EF4-FFF2-40B4-BE49-F238E27FC236}">
                <a16:creationId xmlns:a16="http://schemas.microsoft.com/office/drawing/2014/main" id="{467B5756-5259-BFBA-42CD-FBFF0656F2BD}"/>
              </a:ext>
            </a:extLst>
          </p:cNvPr>
          <p:cNvSpPr txBox="1">
            <a:spLocks noChangeArrowheads="1"/>
          </p:cNvSpPr>
          <p:nvPr/>
        </p:nvSpPr>
        <p:spPr bwMode="auto">
          <a:xfrm>
            <a:off x="0" y="4025900"/>
            <a:ext cx="5178425"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Smaller sieves are numbered according to the number of openings per inch.</a:t>
            </a:r>
          </a:p>
          <a:p>
            <a:pPr eaLnBrk="1" hangingPunct="1"/>
            <a:endParaRPr lang="en-US" altLang="en-US" sz="2000"/>
          </a:p>
          <a:p>
            <a:pPr eaLnBrk="1" hangingPunct="1"/>
            <a:r>
              <a:rPr lang="en-US" altLang="en-US" sz="2000">
                <a:solidFill>
                  <a:srgbClr val="FFC000"/>
                </a:solidFill>
              </a:rPr>
              <a:t>Example:</a:t>
            </a:r>
            <a:r>
              <a:rPr lang="en-US" altLang="en-US" sz="2000"/>
              <a:t> A #10 sieve is made with 0.0237” thick wire.  What is the opening size?</a:t>
            </a:r>
          </a:p>
          <a:p>
            <a:pPr lvl="1" eaLnBrk="1" hangingPunct="1">
              <a:spcBef>
                <a:spcPts val="600"/>
              </a:spcBef>
            </a:pPr>
            <a:r>
              <a:rPr lang="en-US" altLang="en-US"/>
              <a:t>9 wires/in x 0.0237”/wire = 0.213”</a:t>
            </a:r>
          </a:p>
          <a:p>
            <a:pPr lvl="1" eaLnBrk="1" hangingPunct="1"/>
            <a:r>
              <a:rPr lang="en-US" altLang="en-US"/>
              <a:t>1” – 0.213” = 0.787”</a:t>
            </a:r>
          </a:p>
          <a:p>
            <a:pPr lvl="1" eaLnBrk="1" hangingPunct="1"/>
            <a:r>
              <a:rPr lang="en-US" altLang="en-US"/>
              <a:t>Opening width = 0.787”/10 openings = </a:t>
            </a:r>
            <a:r>
              <a:rPr lang="en-US" altLang="en-US" u="sng"/>
              <a:t>0.0787</a:t>
            </a:r>
            <a:r>
              <a:rPr lang="en-US" altLang="en-US"/>
              <a:t>”</a:t>
            </a:r>
          </a:p>
          <a:p>
            <a:pPr lvl="1" eaLnBrk="1" hangingPunct="1"/>
            <a:r>
              <a:rPr lang="en-US" altLang="en-US"/>
              <a:t>0.0787” = </a:t>
            </a:r>
            <a:r>
              <a:rPr lang="en-US" altLang="en-US" u="sng"/>
              <a:t>2.0 mm</a:t>
            </a:r>
          </a:p>
        </p:txBody>
      </p:sp>
      <p:sp>
        <p:nvSpPr>
          <p:cNvPr id="11" name="Rounded Rectangle 10">
            <a:extLst>
              <a:ext uri="{FF2B5EF4-FFF2-40B4-BE49-F238E27FC236}">
                <a16:creationId xmlns:a16="http://schemas.microsoft.com/office/drawing/2014/main" id="{7A617FFC-644A-2813-90FA-2B9783F29CA7}"/>
              </a:ext>
            </a:extLst>
          </p:cNvPr>
          <p:cNvSpPr/>
          <p:nvPr/>
        </p:nvSpPr>
        <p:spPr>
          <a:xfrm>
            <a:off x="6435725" y="1163638"/>
            <a:ext cx="2281238" cy="177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560416-96E9-E8CE-1FC2-841B5D0CE257}"/>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Telescoping Valve</a:t>
            </a:r>
          </a:p>
        </p:txBody>
      </p:sp>
      <p:pic>
        <p:nvPicPr>
          <p:cNvPr id="24579" name="Picture 2">
            <a:extLst>
              <a:ext uri="{FF2B5EF4-FFF2-40B4-BE49-F238E27FC236}">
                <a16:creationId xmlns:a16="http://schemas.microsoft.com/office/drawing/2014/main" id="{B276592A-87F6-6B82-D5EB-E95BE89BA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63" y="709613"/>
            <a:ext cx="8158162" cy="5957887"/>
          </a:xfrm>
          <a:prstGeom prst="rect">
            <a:avLst/>
          </a:prstGeom>
          <a:noFill/>
          <a:ln w="34925" cmpd="thickThin">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Box 5">
            <a:extLst>
              <a:ext uri="{FF2B5EF4-FFF2-40B4-BE49-F238E27FC236}">
                <a16:creationId xmlns:a16="http://schemas.microsoft.com/office/drawing/2014/main" id="{40FCDD30-D4E0-213B-741A-3F1481D910C7}"/>
              </a:ext>
            </a:extLst>
          </p:cNvPr>
          <p:cNvSpPr txBox="1">
            <a:spLocks noChangeArrowheads="1"/>
          </p:cNvSpPr>
          <p:nvPr/>
        </p:nvSpPr>
        <p:spPr bwMode="auto">
          <a:xfrm>
            <a:off x="614363" y="1014413"/>
            <a:ext cx="8301037"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Effective Size (D</a:t>
            </a:r>
            <a:r>
              <a:rPr lang="en-US" altLang="en-US" sz="2400" baseline="-25000">
                <a:solidFill>
                  <a:srgbClr val="FFC000"/>
                </a:solidFill>
              </a:rPr>
              <a:t>10</a:t>
            </a:r>
            <a:r>
              <a:rPr lang="en-US" altLang="en-US" sz="2400">
                <a:solidFill>
                  <a:srgbClr val="FFC000"/>
                </a:solidFill>
              </a:rPr>
              <a:t>)  </a:t>
            </a:r>
          </a:p>
          <a:p>
            <a:pPr eaLnBrk="1" hangingPunct="1"/>
            <a:r>
              <a:rPr lang="en-US" altLang="en-US" sz="2400">
                <a:solidFill>
                  <a:srgbClr val="FFC000"/>
                </a:solidFill>
              </a:rPr>
              <a:t>Range should be 0.2 mm to 0.35 mm</a:t>
            </a:r>
          </a:p>
          <a:p>
            <a:pPr eaLnBrk="1" hangingPunct="1"/>
            <a:endParaRPr lang="en-US" altLang="en-US" sz="2400">
              <a:solidFill>
                <a:srgbClr val="FFC000"/>
              </a:solidFill>
            </a:endParaRP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The effective size gives a good </a:t>
            </a:r>
          </a:p>
          <a:p>
            <a:pPr lvl="1" eaLnBrk="1" hangingPunct="1"/>
            <a:r>
              <a:rPr lang="en-US" altLang="en-US" sz="2400"/>
              <a:t>indication of the permeability characteristics of sand.  </a:t>
            </a:r>
          </a:p>
          <a:p>
            <a:pPr eaLnBrk="1" hangingPunct="1"/>
            <a:endParaRPr lang="en-US" altLang="en-US" sz="2400"/>
          </a:p>
          <a:p>
            <a:pPr eaLnBrk="1" hangingPunct="1">
              <a:buFont typeface="Arial" panose="020B0604020202020204" pitchFamily="34" charset="0"/>
              <a:buChar char="•"/>
            </a:pPr>
            <a:r>
              <a:rPr lang="en-US" altLang="en-US" sz="2400"/>
              <a:t>D</a:t>
            </a:r>
            <a:r>
              <a:rPr lang="en-US" altLang="en-US" sz="2400" baseline="-25000"/>
              <a:t>10</a:t>
            </a:r>
            <a:r>
              <a:rPr lang="en-US" altLang="en-US" sz="2400"/>
              <a:t> is the size of grain such that 10% by weight of the total sample is smaller. (i.e., 10% of the sand, by weight, is finer than a given grain size).  </a:t>
            </a:r>
          </a:p>
          <a:p>
            <a:pPr eaLnBrk="1" hangingPunct="1">
              <a:buFont typeface="Arial" panose="020B0604020202020204" pitchFamily="34" charset="0"/>
              <a:buChar char="•"/>
            </a:pPr>
            <a:endParaRPr lang="en-US" altLang="en-US" sz="2400"/>
          </a:p>
        </p:txBody>
      </p:sp>
      <p:sp>
        <p:nvSpPr>
          <p:cNvPr id="7" name="TextBox 6">
            <a:extLst>
              <a:ext uri="{FF2B5EF4-FFF2-40B4-BE49-F238E27FC236}">
                <a16:creationId xmlns:a16="http://schemas.microsoft.com/office/drawing/2014/main" id="{91DA480A-C03B-09C9-F67F-4B6A454ACC4B}"/>
              </a:ext>
            </a:extLst>
          </p:cNvPr>
          <p:cNvSpPr txBox="1"/>
          <p:nvPr/>
        </p:nvSpPr>
        <p:spPr>
          <a:xfrm>
            <a:off x="74592" y="126247"/>
            <a:ext cx="8021039"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Effective Size (D</a:t>
            </a:r>
            <a:r>
              <a:rPr lang="en-US" sz="2800" b="1" cap="all" baseline="-25000" dirty="0">
                <a:solidFill>
                  <a:schemeClr val="tx2">
                    <a:satMod val="200000"/>
                  </a:schemeClr>
                </a:solidFill>
                <a:effectLst>
                  <a:reflection blurRad="12700" stA="34000" endA="740" endPos="53000" dir="5400000" sy="-100000" algn="bl" rotWithShape="0"/>
                </a:effectLst>
                <a:latin typeface="+mj-lt"/>
                <a:ea typeface="+mj-ea"/>
                <a:cs typeface="+mj-cs"/>
              </a:rPr>
              <a:t>10</a:t>
            </a: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a:t>
            </a:r>
            <a:endParaRPr lang="en-US" sz="2800" b="1" cap="all" baseline="-25000"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172036" name="Picture 8" descr="P1010009.JPG">
            <a:extLst>
              <a:ext uri="{FF2B5EF4-FFF2-40B4-BE49-F238E27FC236}">
                <a16:creationId xmlns:a16="http://schemas.microsoft.com/office/drawing/2014/main" id="{DD141779-ADB5-FC85-A358-56A2DE0A2F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08700" y="758825"/>
            <a:ext cx="2806700" cy="21050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Freeform 4">
            <a:extLst>
              <a:ext uri="{FF2B5EF4-FFF2-40B4-BE49-F238E27FC236}">
                <a16:creationId xmlns:a16="http://schemas.microsoft.com/office/drawing/2014/main" id="{10B2205F-8778-9D4F-B258-6B1187FD905E}"/>
              </a:ext>
            </a:extLst>
          </p:cNvPr>
          <p:cNvSpPr/>
          <p:nvPr/>
        </p:nvSpPr>
        <p:spPr>
          <a:xfrm>
            <a:off x="2813050" y="6080125"/>
            <a:ext cx="892175" cy="503238"/>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4">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A309B986-E205-BD39-0E2C-A2230F79788C}"/>
              </a:ext>
            </a:extLst>
          </p:cNvPr>
          <p:cNvSpPr/>
          <p:nvPr/>
        </p:nvSpPr>
        <p:spPr>
          <a:xfrm>
            <a:off x="2173288" y="5478463"/>
            <a:ext cx="2159000" cy="161925"/>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Freeform 9">
            <a:extLst>
              <a:ext uri="{FF2B5EF4-FFF2-40B4-BE49-F238E27FC236}">
                <a16:creationId xmlns:a16="http://schemas.microsoft.com/office/drawing/2014/main" id="{189A2D66-BA48-0394-8854-D1477812A9D3}"/>
              </a:ext>
            </a:extLst>
          </p:cNvPr>
          <p:cNvSpPr/>
          <p:nvPr/>
        </p:nvSpPr>
        <p:spPr>
          <a:xfrm>
            <a:off x="2470150" y="4797425"/>
            <a:ext cx="1614488" cy="665163"/>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4">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2040" name="TextBox 12">
            <a:extLst>
              <a:ext uri="{FF2B5EF4-FFF2-40B4-BE49-F238E27FC236}">
                <a16:creationId xmlns:a16="http://schemas.microsoft.com/office/drawing/2014/main" id="{6FE932EE-05B5-66A0-9F84-6CC1CC34A2A1}"/>
              </a:ext>
            </a:extLst>
          </p:cNvPr>
          <p:cNvSpPr txBox="1">
            <a:spLocks noChangeArrowheads="1"/>
          </p:cNvSpPr>
          <p:nvPr/>
        </p:nvSpPr>
        <p:spPr bwMode="auto">
          <a:xfrm>
            <a:off x="2847975" y="6208713"/>
            <a:ext cx="3362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b="1">
                <a:solidFill>
                  <a:schemeClr val="bg1"/>
                </a:solidFill>
              </a:rPr>
              <a:t>10%</a:t>
            </a:r>
            <a:r>
              <a:rPr lang="en-US" altLang="en-US"/>
              <a:t>            Pan</a:t>
            </a:r>
          </a:p>
        </p:txBody>
      </p:sp>
      <p:sp>
        <p:nvSpPr>
          <p:cNvPr id="14" name="Oval 13">
            <a:extLst>
              <a:ext uri="{FF2B5EF4-FFF2-40B4-BE49-F238E27FC236}">
                <a16:creationId xmlns:a16="http://schemas.microsoft.com/office/drawing/2014/main" id="{6AC5702D-F3CC-B7D9-A11C-B34C55080533}"/>
              </a:ext>
            </a:extLst>
          </p:cNvPr>
          <p:cNvSpPr/>
          <p:nvPr/>
        </p:nvSpPr>
        <p:spPr>
          <a:xfrm>
            <a:off x="2778125" y="5818188"/>
            <a:ext cx="60325"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Oval 14">
            <a:extLst>
              <a:ext uri="{FF2B5EF4-FFF2-40B4-BE49-F238E27FC236}">
                <a16:creationId xmlns:a16="http://schemas.microsoft.com/office/drawing/2014/main" id="{AA0C4DB5-0C0A-DBE6-3E51-7156F710CD46}"/>
              </a:ext>
            </a:extLst>
          </p:cNvPr>
          <p:cNvSpPr/>
          <p:nvPr/>
        </p:nvSpPr>
        <p:spPr>
          <a:xfrm>
            <a:off x="3263900" y="5757863"/>
            <a:ext cx="58738"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Oval 15">
            <a:extLst>
              <a:ext uri="{FF2B5EF4-FFF2-40B4-BE49-F238E27FC236}">
                <a16:creationId xmlns:a16="http://schemas.microsoft.com/office/drawing/2014/main" id="{F96DA9DA-668C-F0E5-3247-FECF1B0256C4}"/>
              </a:ext>
            </a:extLst>
          </p:cNvPr>
          <p:cNvSpPr/>
          <p:nvPr/>
        </p:nvSpPr>
        <p:spPr>
          <a:xfrm>
            <a:off x="3570288" y="5743575"/>
            <a:ext cx="60325"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CA0661C4-3B6B-EF41-62CB-E41C93088107}"/>
              </a:ext>
            </a:extLst>
          </p:cNvPr>
          <p:cNvSpPr/>
          <p:nvPr/>
        </p:nvSpPr>
        <p:spPr>
          <a:xfrm>
            <a:off x="3046413" y="5765800"/>
            <a:ext cx="58737"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a:extLst>
              <a:ext uri="{FF2B5EF4-FFF2-40B4-BE49-F238E27FC236}">
                <a16:creationId xmlns:a16="http://schemas.microsoft.com/office/drawing/2014/main" id="{D0E9DD92-4A22-D174-DD97-46DFB23B9FDC}"/>
              </a:ext>
            </a:extLst>
          </p:cNvPr>
          <p:cNvSpPr/>
          <p:nvPr/>
        </p:nvSpPr>
        <p:spPr>
          <a:xfrm>
            <a:off x="3448050" y="5989638"/>
            <a:ext cx="58738"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Oval 18">
            <a:extLst>
              <a:ext uri="{FF2B5EF4-FFF2-40B4-BE49-F238E27FC236}">
                <a16:creationId xmlns:a16="http://schemas.microsoft.com/office/drawing/2014/main" id="{E516353D-2D22-D9F0-B93A-16FE7B854EC2}"/>
              </a:ext>
            </a:extLst>
          </p:cNvPr>
          <p:cNvSpPr/>
          <p:nvPr/>
        </p:nvSpPr>
        <p:spPr>
          <a:xfrm>
            <a:off x="2757488" y="6118225"/>
            <a:ext cx="58737"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2047" name="TextBox 11">
            <a:extLst>
              <a:ext uri="{FF2B5EF4-FFF2-40B4-BE49-F238E27FC236}">
                <a16:creationId xmlns:a16="http://schemas.microsoft.com/office/drawing/2014/main" id="{0AFC1B41-2BE4-D401-0D36-4AE584F20ADF}"/>
              </a:ext>
            </a:extLst>
          </p:cNvPr>
          <p:cNvSpPr txBox="1">
            <a:spLocks noChangeArrowheads="1"/>
          </p:cNvSpPr>
          <p:nvPr/>
        </p:nvSpPr>
        <p:spPr bwMode="auto">
          <a:xfrm>
            <a:off x="379413" y="5059363"/>
            <a:ext cx="87645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D</a:t>
            </a:r>
            <a:r>
              <a:rPr lang="en-US" altLang="en-US" baseline="-25000"/>
              <a:t>10</a:t>
            </a:r>
            <a:r>
              <a:rPr lang="en-US" altLang="en-US"/>
              <a:t> = 0.2 </a:t>
            </a:r>
            <a:r>
              <a:rPr lang="en-US" altLang="en-US" sz="2000"/>
              <a:t>mm                      </a:t>
            </a:r>
            <a:r>
              <a:rPr lang="en-US" altLang="en-US" sz="2000" b="1">
                <a:solidFill>
                  <a:schemeClr val="bg1"/>
                </a:solidFill>
              </a:rPr>
              <a:t>90% </a:t>
            </a:r>
            <a:r>
              <a:rPr lang="en-US" altLang="en-US"/>
              <a:t>                 #70 Sieve (70 openings/inch = 0.212 mm opening)</a:t>
            </a:r>
          </a:p>
          <a:p>
            <a:pPr eaLnBrk="1" hangingPunct="1"/>
            <a:r>
              <a:rPr lang="en-US" altLang="en-US"/>
              <a:t>(10% passes</a:t>
            </a:r>
          </a:p>
          <a:p>
            <a:pPr eaLnBrk="1" hangingPunct="1"/>
            <a:r>
              <a:rPr lang="en-US" altLang="en-US"/>
              <a:t>through to the pan)</a:t>
            </a:r>
          </a:p>
        </p:txBody>
      </p:sp>
      <p:sp>
        <p:nvSpPr>
          <p:cNvPr id="172048" name="TextBox 20">
            <a:extLst>
              <a:ext uri="{FF2B5EF4-FFF2-40B4-BE49-F238E27FC236}">
                <a16:creationId xmlns:a16="http://schemas.microsoft.com/office/drawing/2014/main" id="{2DCA5EF4-491F-AC31-AAE1-CC7201B0E18C}"/>
              </a:ext>
            </a:extLst>
          </p:cNvPr>
          <p:cNvSpPr txBox="1">
            <a:spLocks noChangeArrowheads="1"/>
          </p:cNvSpPr>
          <p:nvPr/>
        </p:nvSpPr>
        <p:spPr bwMode="auto">
          <a:xfrm>
            <a:off x="5581650" y="5589588"/>
            <a:ext cx="35623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10% (by weight) of this sample is smaller than 0.2 mm</a:t>
            </a:r>
            <a:endParaRPr lang="en-US" altLang="en-US">
              <a:solidFill>
                <a:srgbClr val="FFC000"/>
              </a:solidFill>
            </a:endParaRPr>
          </a:p>
        </p:txBody>
      </p:sp>
      <p:sp>
        <p:nvSpPr>
          <p:cNvPr id="22" name="Rectangle 21">
            <a:extLst>
              <a:ext uri="{FF2B5EF4-FFF2-40B4-BE49-F238E27FC236}">
                <a16:creationId xmlns:a16="http://schemas.microsoft.com/office/drawing/2014/main" id="{0A083515-CA9D-CEF9-CDF4-DD274D654D8C}"/>
              </a:ext>
            </a:extLst>
          </p:cNvPr>
          <p:cNvSpPr/>
          <p:nvPr/>
        </p:nvSpPr>
        <p:spPr>
          <a:xfrm>
            <a:off x="2206625" y="6545263"/>
            <a:ext cx="2159000" cy="161925"/>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0CA167-DF1F-58D6-4723-7B6CA641DE10}"/>
              </a:ext>
            </a:extLst>
          </p:cNvPr>
          <p:cNvSpPr txBox="1"/>
          <p:nvPr/>
        </p:nvSpPr>
        <p:spPr>
          <a:xfrm>
            <a:off x="231775" y="854075"/>
            <a:ext cx="5829300" cy="4092575"/>
          </a:xfrm>
          <a:prstGeom prst="rect">
            <a:avLst/>
          </a:prstGeom>
          <a:noFill/>
        </p:spPr>
        <p:txBody>
          <a:bodyPr>
            <a:spAutoFit/>
          </a:bodyPr>
          <a:lstStyle/>
          <a:p>
            <a:pPr marL="457200" indent="-457200" eaLnBrk="1" fontAlgn="auto" hangingPunct="1">
              <a:spcBef>
                <a:spcPts val="0"/>
              </a:spcBef>
              <a:spcAft>
                <a:spcPts val="0"/>
              </a:spcAft>
              <a:defRPr/>
            </a:pPr>
            <a:r>
              <a:rPr lang="en-US" sz="2000" dirty="0">
                <a:latin typeface="+mn-lt"/>
              </a:rPr>
              <a:t>Effective Size (D</a:t>
            </a:r>
            <a:r>
              <a:rPr lang="en-US" sz="2000" baseline="-25000" dirty="0">
                <a:latin typeface="+mn-lt"/>
              </a:rPr>
              <a:t>10</a:t>
            </a:r>
            <a:r>
              <a:rPr lang="en-US" sz="2000" dirty="0">
                <a:latin typeface="+mn-lt"/>
              </a:rPr>
              <a:t>)  </a:t>
            </a:r>
          </a:p>
          <a:p>
            <a:pPr marL="457200" indent="-457200" eaLnBrk="1" fontAlgn="auto" hangingPunct="1">
              <a:spcBef>
                <a:spcPts val="0"/>
              </a:spcBef>
              <a:spcAft>
                <a:spcPts val="0"/>
              </a:spcAft>
              <a:defRPr/>
            </a:pPr>
            <a:r>
              <a:rPr lang="en-US" sz="2000" dirty="0">
                <a:latin typeface="+mn-lt"/>
              </a:rPr>
              <a:t>Range should be 0.2 mm to 0.35 mm</a:t>
            </a:r>
          </a:p>
          <a:p>
            <a:pPr eaLnBrk="1" fontAlgn="auto" hangingPunct="1">
              <a:spcBef>
                <a:spcPts val="0"/>
              </a:spcBef>
              <a:spcAft>
                <a:spcPts val="0"/>
              </a:spcAft>
              <a:defRPr/>
            </a:pPr>
            <a:endParaRPr lang="en-US" sz="2000" dirty="0">
              <a:solidFill>
                <a:srgbClr val="FFC000"/>
              </a:solidFill>
              <a:latin typeface="+mn-lt"/>
            </a:endParaRPr>
          </a:p>
          <a:p>
            <a:pPr eaLnBrk="1" fontAlgn="auto" hangingPunct="1">
              <a:spcBef>
                <a:spcPts val="0"/>
              </a:spcBef>
              <a:spcAft>
                <a:spcPts val="0"/>
              </a:spcAft>
              <a:defRPr/>
            </a:pPr>
            <a:r>
              <a:rPr lang="en-US" sz="2000" dirty="0">
                <a:solidFill>
                  <a:srgbClr val="FFC000"/>
                </a:solidFill>
                <a:latin typeface="+mn-lt"/>
              </a:rPr>
              <a:t>A sieve analysis is done to determine D</a:t>
            </a:r>
            <a:r>
              <a:rPr lang="en-US" sz="2000" baseline="-25000" dirty="0">
                <a:solidFill>
                  <a:srgbClr val="FFC000"/>
                </a:solidFill>
                <a:latin typeface="+mn-lt"/>
              </a:rPr>
              <a:t>10</a:t>
            </a:r>
            <a:r>
              <a:rPr lang="en-US" sz="2000" dirty="0">
                <a:solidFill>
                  <a:srgbClr val="FFC000"/>
                </a:solidFill>
                <a:latin typeface="+mn-lt"/>
              </a:rPr>
              <a:t> by:</a:t>
            </a:r>
          </a:p>
          <a:p>
            <a:pPr marL="457200" indent="-457200" eaLnBrk="1" fontAlgn="auto" hangingPunct="1">
              <a:spcBef>
                <a:spcPts val="0"/>
              </a:spcBef>
              <a:spcAft>
                <a:spcPts val="0"/>
              </a:spcAft>
              <a:buFont typeface="+mj-lt"/>
              <a:buAutoNum type="arabicPeriod"/>
              <a:defRPr/>
            </a:pPr>
            <a:r>
              <a:rPr lang="en-US" sz="2000" dirty="0">
                <a:solidFill>
                  <a:srgbClr val="FFC000"/>
                </a:solidFill>
                <a:latin typeface="+mn-lt"/>
              </a:rPr>
              <a:t>Passing a known amount of media through a series of progressively smaller sieve sizes; and</a:t>
            </a:r>
          </a:p>
          <a:p>
            <a:pPr marL="457200" indent="-457200" eaLnBrk="1" fontAlgn="auto" hangingPunct="1">
              <a:spcBef>
                <a:spcPts val="0"/>
              </a:spcBef>
              <a:spcAft>
                <a:spcPts val="0"/>
              </a:spcAft>
              <a:buFont typeface="+mj-lt"/>
              <a:buAutoNum type="arabicPeriod"/>
              <a:defRPr/>
            </a:pPr>
            <a:endParaRPr lang="en-US" sz="2000" dirty="0">
              <a:solidFill>
                <a:srgbClr val="FFC000"/>
              </a:solidFill>
              <a:latin typeface="+mn-lt"/>
            </a:endParaRPr>
          </a:p>
          <a:p>
            <a:pPr marL="457200" indent="-457200" eaLnBrk="1" fontAlgn="auto" hangingPunct="1">
              <a:spcBef>
                <a:spcPts val="0"/>
              </a:spcBef>
              <a:spcAft>
                <a:spcPts val="0"/>
              </a:spcAft>
              <a:buFont typeface="+mj-lt"/>
              <a:buAutoNum type="arabicPeriod"/>
              <a:defRPr/>
            </a:pPr>
            <a:r>
              <a:rPr lang="en-US" sz="2000" dirty="0">
                <a:solidFill>
                  <a:srgbClr val="FFC000"/>
                </a:solidFill>
                <a:latin typeface="+mn-lt"/>
              </a:rPr>
              <a:t>Weighing the amount of media retained on each sieve.</a:t>
            </a: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endParaRPr lang="en-US" sz="2000" dirty="0">
              <a:latin typeface="+mn-lt"/>
            </a:endParaRPr>
          </a:p>
        </p:txBody>
      </p:sp>
      <p:sp>
        <p:nvSpPr>
          <p:cNvPr id="7" name="TextBox 6">
            <a:extLst>
              <a:ext uri="{FF2B5EF4-FFF2-40B4-BE49-F238E27FC236}">
                <a16:creationId xmlns:a16="http://schemas.microsoft.com/office/drawing/2014/main" id="{BAB27005-3496-03C9-82E1-662F4E454674}"/>
              </a:ext>
            </a:extLst>
          </p:cNvPr>
          <p:cNvSpPr txBox="1"/>
          <p:nvPr/>
        </p:nvSpPr>
        <p:spPr>
          <a:xfrm>
            <a:off x="298574" y="239898"/>
            <a:ext cx="8021039"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Filter – Determining D</a:t>
            </a:r>
            <a:r>
              <a:rPr lang="en-US" sz="3200" b="1" cap="all" baseline="-25000" dirty="0">
                <a:solidFill>
                  <a:schemeClr val="tx2">
                    <a:satMod val="200000"/>
                  </a:schemeClr>
                </a:solidFill>
                <a:effectLst>
                  <a:reflection blurRad="12700" stA="34000" endA="740" endPos="53000" dir="5400000" sy="-100000" algn="bl" rotWithShape="0"/>
                </a:effectLst>
                <a:latin typeface="+mj-lt"/>
                <a:ea typeface="+mj-ea"/>
                <a:cs typeface="+mj-cs"/>
              </a:rPr>
              <a:t>10</a:t>
            </a:r>
          </a:p>
        </p:txBody>
      </p:sp>
      <p:pic>
        <p:nvPicPr>
          <p:cNvPr id="174084" name="Picture 5">
            <a:extLst>
              <a:ext uri="{FF2B5EF4-FFF2-40B4-BE49-F238E27FC236}">
                <a16:creationId xmlns:a16="http://schemas.microsoft.com/office/drawing/2014/main" id="{174292F8-09DF-F683-1FBF-D72DB8D536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762000"/>
            <a:ext cx="2592387" cy="20161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4085" name="Picture 5">
            <a:extLst>
              <a:ext uri="{FF2B5EF4-FFF2-40B4-BE49-F238E27FC236}">
                <a16:creationId xmlns:a16="http://schemas.microsoft.com/office/drawing/2014/main" id="{BF205755-32FC-2243-416F-81E79D9F2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9825" y="3257550"/>
            <a:ext cx="2673350" cy="3048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4086" name="Picture 6">
            <a:extLst>
              <a:ext uri="{FF2B5EF4-FFF2-40B4-BE49-F238E27FC236}">
                <a16:creationId xmlns:a16="http://schemas.microsoft.com/office/drawing/2014/main" id="{B5AB255E-4938-4D2A-B0C1-24CB814142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838" y="3836988"/>
            <a:ext cx="2058987" cy="28321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4087" name="Picture 7">
            <a:extLst>
              <a:ext uri="{FF2B5EF4-FFF2-40B4-BE49-F238E27FC236}">
                <a16:creationId xmlns:a16="http://schemas.microsoft.com/office/drawing/2014/main" id="{5CC8436D-AB4A-AF03-ABDF-F01C34613B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6713" y="3836988"/>
            <a:ext cx="2800350" cy="26289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Box 5">
            <a:extLst>
              <a:ext uri="{FF2B5EF4-FFF2-40B4-BE49-F238E27FC236}">
                <a16:creationId xmlns:a16="http://schemas.microsoft.com/office/drawing/2014/main" id="{9D62151E-E102-15B7-7AED-A1CCB418FD61}"/>
              </a:ext>
            </a:extLst>
          </p:cNvPr>
          <p:cNvSpPr txBox="1">
            <a:spLocks noChangeArrowheads="1"/>
          </p:cNvSpPr>
          <p:nvPr/>
        </p:nvSpPr>
        <p:spPr bwMode="auto">
          <a:xfrm>
            <a:off x="3086100" y="88900"/>
            <a:ext cx="60579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Percentage retained on any sieve:</a:t>
            </a:r>
          </a:p>
          <a:p>
            <a:pPr lvl="1" eaLnBrk="1" hangingPunct="1"/>
            <a:r>
              <a:rPr lang="en-US" altLang="en-US" sz="2000">
                <a:solidFill>
                  <a:srgbClr val="FFC000"/>
                </a:solidFill>
              </a:rPr>
              <a:t>= 100% x (weight of soil retained / total soil weight)</a:t>
            </a:r>
          </a:p>
          <a:p>
            <a:pPr eaLnBrk="1" hangingPunct="1"/>
            <a:r>
              <a:rPr lang="en-US" altLang="en-US" sz="2000"/>
              <a:t>Cumulative percentage retained on any sieve:</a:t>
            </a:r>
          </a:p>
          <a:p>
            <a:pPr lvl="1" eaLnBrk="1" hangingPunct="1"/>
            <a:r>
              <a:rPr lang="en-US" altLang="en-US" sz="2000">
                <a:solidFill>
                  <a:srgbClr val="FFC000"/>
                </a:solidFill>
              </a:rPr>
              <a:t>= </a:t>
            </a:r>
            <a:r>
              <a:rPr lang="el-GR" altLang="en-US" sz="2000">
                <a:solidFill>
                  <a:srgbClr val="FFC000"/>
                </a:solidFill>
              </a:rPr>
              <a:t>Σ</a:t>
            </a:r>
            <a:r>
              <a:rPr lang="en-US" altLang="en-US" sz="2000">
                <a:solidFill>
                  <a:srgbClr val="FFC000"/>
                </a:solidFill>
              </a:rPr>
              <a:t> percentage retained</a:t>
            </a:r>
          </a:p>
          <a:p>
            <a:pPr eaLnBrk="1" hangingPunct="1"/>
            <a:r>
              <a:rPr lang="en-US" altLang="en-US" sz="2000"/>
              <a:t>Percentage passing the sieve:</a:t>
            </a:r>
          </a:p>
          <a:p>
            <a:pPr lvl="1" eaLnBrk="1" hangingPunct="1"/>
            <a:r>
              <a:rPr lang="en-US" altLang="en-US" sz="2000">
                <a:solidFill>
                  <a:srgbClr val="FFC000"/>
                </a:solidFill>
              </a:rPr>
              <a:t>= 100% - </a:t>
            </a:r>
            <a:r>
              <a:rPr lang="el-GR" altLang="en-US" sz="2000">
                <a:solidFill>
                  <a:srgbClr val="FFC000"/>
                </a:solidFill>
              </a:rPr>
              <a:t>Σ</a:t>
            </a:r>
            <a:r>
              <a:rPr lang="en-US" altLang="en-US" sz="2000">
                <a:solidFill>
                  <a:srgbClr val="FFC000"/>
                </a:solidFill>
              </a:rPr>
              <a:t> percentage retained</a:t>
            </a:r>
            <a:r>
              <a:rPr lang="en-US" altLang="en-US" sz="2000"/>
              <a:t>	</a:t>
            </a:r>
          </a:p>
        </p:txBody>
      </p:sp>
      <p:graphicFrame>
        <p:nvGraphicFramePr>
          <p:cNvPr id="11" name="Table 10">
            <a:extLst>
              <a:ext uri="{FF2B5EF4-FFF2-40B4-BE49-F238E27FC236}">
                <a16:creationId xmlns:a16="http://schemas.microsoft.com/office/drawing/2014/main" id="{A26F642A-EB22-C245-4CDC-8FE2CBFE8DEC}"/>
              </a:ext>
            </a:extLst>
          </p:cNvPr>
          <p:cNvGraphicFramePr>
            <a:graphicFrameLocks noGrp="1"/>
          </p:cNvGraphicFramePr>
          <p:nvPr/>
        </p:nvGraphicFramePr>
        <p:xfrm>
          <a:off x="266700" y="2146300"/>
          <a:ext cx="8534400" cy="4540250"/>
        </p:xfrm>
        <a:graphic>
          <a:graphicData uri="http://schemas.openxmlformats.org/drawingml/2006/table">
            <a:tbl>
              <a:tblPr firstRow="1" bandRow="1">
                <a:tableStyleId>{7DF18680-E054-41AD-8BC1-D1AEF772440D}</a:tableStyleId>
              </a:tblPr>
              <a:tblGrid>
                <a:gridCol w="968023">
                  <a:extLst>
                    <a:ext uri="{9D8B030D-6E8A-4147-A177-3AD203B41FA5}">
                      <a16:colId xmlns:a16="http://schemas.microsoft.com/office/drawing/2014/main" val="20000"/>
                    </a:ext>
                  </a:extLst>
                </a:gridCol>
                <a:gridCol w="1165578">
                  <a:extLst>
                    <a:ext uri="{9D8B030D-6E8A-4147-A177-3AD203B41FA5}">
                      <a16:colId xmlns:a16="http://schemas.microsoft.com/office/drawing/2014/main" val="20001"/>
                    </a:ext>
                  </a:extLst>
                </a:gridCol>
                <a:gridCol w="2320289">
                  <a:extLst>
                    <a:ext uri="{9D8B030D-6E8A-4147-A177-3AD203B41FA5}">
                      <a16:colId xmlns:a16="http://schemas.microsoft.com/office/drawing/2014/main" val="20002"/>
                    </a:ext>
                  </a:extLst>
                </a:gridCol>
                <a:gridCol w="1235711">
                  <a:extLst>
                    <a:ext uri="{9D8B030D-6E8A-4147-A177-3AD203B41FA5}">
                      <a16:colId xmlns:a16="http://schemas.microsoft.com/office/drawing/2014/main" val="20003"/>
                    </a:ext>
                  </a:extLst>
                </a:gridCol>
                <a:gridCol w="1422400">
                  <a:extLst>
                    <a:ext uri="{9D8B030D-6E8A-4147-A177-3AD203B41FA5}">
                      <a16:colId xmlns:a16="http://schemas.microsoft.com/office/drawing/2014/main" val="20004"/>
                    </a:ext>
                  </a:extLst>
                </a:gridCol>
                <a:gridCol w="1422400">
                  <a:extLst>
                    <a:ext uri="{9D8B030D-6E8A-4147-A177-3AD203B41FA5}">
                      <a16:colId xmlns:a16="http://schemas.microsoft.com/office/drawing/2014/main" val="20005"/>
                    </a:ext>
                  </a:extLst>
                </a:gridCol>
              </a:tblGrid>
              <a:tr h="1030193">
                <a:tc>
                  <a:txBody>
                    <a:bodyPr/>
                    <a:lstStyle/>
                    <a:p>
                      <a:pPr algn="ctr"/>
                      <a:r>
                        <a:rPr lang="en-US" sz="1800" dirty="0">
                          <a:solidFill>
                            <a:schemeClr val="tx1"/>
                          </a:solidFill>
                        </a:rPr>
                        <a:t>Sieve #</a:t>
                      </a:r>
                    </a:p>
                  </a:txBody>
                  <a:tcPr marT="45725" marB="45725"/>
                </a:tc>
                <a:tc>
                  <a:txBody>
                    <a:bodyPr/>
                    <a:lstStyle/>
                    <a:p>
                      <a:pPr algn="ctr"/>
                      <a:r>
                        <a:rPr lang="en-US" sz="1800" dirty="0">
                          <a:solidFill>
                            <a:schemeClr val="tx1"/>
                          </a:solidFill>
                        </a:rPr>
                        <a:t>Diameter</a:t>
                      </a:r>
                    </a:p>
                    <a:p>
                      <a:pPr algn="ctr"/>
                      <a:r>
                        <a:rPr lang="en-US" sz="1800" dirty="0">
                          <a:solidFill>
                            <a:schemeClr val="tx1"/>
                          </a:solidFill>
                        </a:rPr>
                        <a:t>(mm)</a:t>
                      </a:r>
                    </a:p>
                  </a:txBody>
                  <a:tcPr marT="45725" marB="45725"/>
                </a:tc>
                <a:tc>
                  <a:txBody>
                    <a:bodyPr/>
                    <a:lstStyle/>
                    <a:p>
                      <a:pPr algn="ctr"/>
                      <a:r>
                        <a:rPr lang="en-US" sz="1800" dirty="0">
                          <a:solidFill>
                            <a:schemeClr val="tx1"/>
                          </a:solidFill>
                        </a:rPr>
                        <a:t>Mass of soil retained on each sieve</a:t>
                      </a:r>
                    </a:p>
                    <a:p>
                      <a:pPr algn="ctr"/>
                      <a:r>
                        <a:rPr lang="en-US" sz="1800" dirty="0">
                          <a:solidFill>
                            <a:schemeClr val="tx1"/>
                          </a:solidFill>
                        </a:rPr>
                        <a:t>(g)</a:t>
                      </a:r>
                    </a:p>
                  </a:txBody>
                  <a:tcPr marT="45725" marB="45725"/>
                </a:tc>
                <a:tc>
                  <a:txBody>
                    <a:bodyPr/>
                    <a:lstStyle/>
                    <a:p>
                      <a:pPr algn="ctr"/>
                      <a:r>
                        <a:rPr lang="en-US" sz="1800" dirty="0">
                          <a:solidFill>
                            <a:schemeClr val="tx1"/>
                          </a:solidFill>
                        </a:rPr>
                        <a:t>Percent retained</a:t>
                      </a:r>
                    </a:p>
                    <a:p>
                      <a:pPr algn="ctr"/>
                      <a:r>
                        <a:rPr lang="en-US" sz="1800" dirty="0">
                          <a:solidFill>
                            <a:schemeClr val="tx1"/>
                          </a:solidFill>
                        </a:rPr>
                        <a:t>(%)</a:t>
                      </a:r>
                    </a:p>
                  </a:txBody>
                  <a:tcPr marT="45725" marB="45725"/>
                </a:tc>
                <a:tc>
                  <a:txBody>
                    <a:bodyPr/>
                    <a:lstStyle/>
                    <a:p>
                      <a:pPr algn="ctr"/>
                      <a:r>
                        <a:rPr lang="en-US" sz="1800" dirty="0">
                          <a:solidFill>
                            <a:schemeClr val="tx1"/>
                          </a:solidFill>
                        </a:rPr>
                        <a:t>Cumulative</a:t>
                      </a:r>
                      <a:r>
                        <a:rPr lang="en-US" sz="1800" baseline="0" dirty="0">
                          <a:solidFill>
                            <a:schemeClr val="tx1"/>
                          </a:solidFill>
                        </a:rPr>
                        <a:t> Retained </a:t>
                      </a:r>
                    </a:p>
                    <a:p>
                      <a:pPr algn="ctr"/>
                      <a:r>
                        <a:rPr lang="en-US" sz="1800" baseline="0" dirty="0">
                          <a:solidFill>
                            <a:schemeClr val="tx1"/>
                          </a:solidFill>
                        </a:rPr>
                        <a:t>(%)</a:t>
                      </a:r>
                      <a:endParaRPr lang="en-US" sz="1800" dirty="0">
                        <a:solidFill>
                          <a:schemeClr val="tx1"/>
                        </a:solidFill>
                      </a:endParaRPr>
                    </a:p>
                  </a:txBody>
                  <a:tcPr marT="45725" marB="45725"/>
                </a:tc>
                <a:tc>
                  <a:txBody>
                    <a:bodyPr/>
                    <a:lstStyle/>
                    <a:p>
                      <a:pPr algn="ctr"/>
                      <a:r>
                        <a:rPr lang="en-US" sz="1800" dirty="0">
                          <a:solidFill>
                            <a:schemeClr val="tx1"/>
                          </a:solidFill>
                        </a:rPr>
                        <a:t>Percent Passing </a:t>
                      </a:r>
                    </a:p>
                    <a:p>
                      <a:pPr algn="ctr"/>
                      <a:r>
                        <a:rPr lang="en-US" sz="1800" dirty="0">
                          <a:solidFill>
                            <a:schemeClr val="tx1"/>
                          </a:solidFill>
                        </a:rPr>
                        <a:t>(%)</a:t>
                      </a:r>
                    </a:p>
                  </a:txBody>
                  <a:tcPr marT="45725" marB="45725"/>
                </a:tc>
                <a:extLst>
                  <a:ext uri="{0D108BD9-81ED-4DB2-BD59-A6C34878D82A}">
                    <a16:rowId xmlns:a16="http://schemas.microsoft.com/office/drawing/2014/main" val="10000"/>
                  </a:ext>
                </a:extLst>
              </a:tr>
              <a:tr h="336630">
                <a:tc>
                  <a:txBody>
                    <a:bodyPr/>
                    <a:lstStyle/>
                    <a:p>
                      <a:pPr algn="ctr" rtl="0" fontAlgn="t"/>
                      <a:r>
                        <a:rPr lang="en-US" sz="1800" b="0" i="0" u="none" strike="noStrike" dirty="0">
                          <a:solidFill>
                            <a:srgbClr val="000000"/>
                          </a:solidFill>
                          <a:latin typeface="Corbel"/>
                        </a:rPr>
                        <a:t>20</a:t>
                      </a:r>
                    </a:p>
                  </a:txBody>
                  <a:tcPr marL="0" marR="0" marT="0" marB="0"/>
                </a:tc>
                <a:tc>
                  <a:txBody>
                    <a:bodyPr/>
                    <a:lstStyle/>
                    <a:p>
                      <a:pPr algn="ctr" rtl="0" fontAlgn="t"/>
                      <a:r>
                        <a:rPr lang="en-US" sz="1800" b="0" i="0" u="none" strike="noStrike" dirty="0">
                          <a:solidFill>
                            <a:srgbClr val="000000"/>
                          </a:solidFill>
                          <a:latin typeface="Corbel"/>
                        </a:rPr>
                        <a:t>0.850</a:t>
                      </a:r>
                    </a:p>
                  </a:txBody>
                  <a:tcPr marL="0" marR="0" marT="0" marB="0"/>
                </a:tc>
                <a:tc>
                  <a:txBody>
                    <a:bodyPr/>
                    <a:lstStyle/>
                    <a:p>
                      <a:pPr algn="ctr" rtl="0" fontAlgn="t"/>
                      <a:r>
                        <a:rPr lang="en-US" sz="1800" b="0" i="0" u="none" strike="noStrike" dirty="0">
                          <a:solidFill>
                            <a:srgbClr val="000000"/>
                          </a:solidFill>
                          <a:latin typeface="Corbel"/>
                        </a:rPr>
                        <a:t>5</a:t>
                      </a:r>
                    </a:p>
                  </a:txBody>
                  <a:tcPr marL="0" marR="0" marT="0" marB="0"/>
                </a:tc>
                <a:tc>
                  <a:txBody>
                    <a:bodyPr/>
                    <a:lstStyle/>
                    <a:p>
                      <a:pPr algn="ctr" rtl="0" fontAlgn="t"/>
                      <a:r>
                        <a:rPr lang="en-US" sz="1800" b="0" i="0" u="none" strike="noStrike" dirty="0">
                          <a:solidFill>
                            <a:srgbClr val="000000"/>
                          </a:solidFill>
                          <a:latin typeface="Corbel"/>
                        </a:rPr>
                        <a:t>1.00%</a:t>
                      </a:r>
                    </a:p>
                  </a:txBody>
                  <a:tcPr marL="0" marR="0" marT="0" marB="0"/>
                </a:tc>
                <a:tc>
                  <a:txBody>
                    <a:bodyPr/>
                    <a:lstStyle/>
                    <a:p>
                      <a:pPr algn="ctr" rtl="0" fontAlgn="t"/>
                      <a:r>
                        <a:rPr lang="en-US" sz="1800" b="0" i="0" u="none" strike="noStrike" dirty="0">
                          <a:solidFill>
                            <a:srgbClr val="000000"/>
                          </a:solidFill>
                          <a:latin typeface="Corbel"/>
                        </a:rPr>
                        <a:t>0.00%</a:t>
                      </a:r>
                    </a:p>
                  </a:txBody>
                  <a:tcPr marL="0" marR="0" marT="0" marB="0"/>
                </a:tc>
                <a:tc>
                  <a:txBody>
                    <a:bodyPr/>
                    <a:lstStyle/>
                    <a:p>
                      <a:pPr algn="ctr" rtl="0" fontAlgn="t"/>
                      <a:r>
                        <a:rPr lang="en-US" sz="1800" b="0" i="0" u="none" strike="noStrike" dirty="0">
                          <a:solidFill>
                            <a:srgbClr val="000000"/>
                          </a:solidFill>
                          <a:latin typeface="Corbel"/>
                        </a:rPr>
                        <a:t>100%</a:t>
                      </a:r>
                    </a:p>
                  </a:txBody>
                  <a:tcPr marL="0" marR="0" marT="0" marB="0"/>
                </a:tc>
                <a:extLst>
                  <a:ext uri="{0D108BD9-81ED-4DB2-BD59-A6C34878D82A}">
                    <a16:rowId xmlns:a16="http://schemas.microsoft.com/office/drawing/2014/main" val="10001"/>
                  </a:ext>
                </a:extLst>
              </a:tr>
              <a:tr h="352529">
                <a:tc>
                  <a:txBody>
                    <a:bodyPr/>
                    <a:lstStyle/>
                    <a:p>
                      <a:pPr algn="ctr" rtl="0" fontAlgn="t"/>
                      <a:r>
                        <a:rPr lang="en-US" sz="1800" b="0" i="0" u="none" strike="noStrike" dirty="0">
                          <a:solidFill>
                            <a:srgbClr val="000000"/>
                          </a:solidFill>
                          <a:latin typeface="Corbel"/>
                        </a:rPr>
                        <a:t>30</a:t>
                      </a:r>
                    </a:p>
                  </a:txBody>
                  <a:tcPr marL="0" marR="0" marT="0" marB="0"/>
                </a:tc>
                <a:tc>
                  <a:txBody>
                    <a:bodyPr/>
                    <a:lstStyle/>
                    <a:p>
                      <a:pPr algn="ctr" rtl="0" fontAlgn="t"/>
                      <a:r>
                        <a:rPr lang="en-US" sz="1800" b="0" i="0" u="none" strike="noStrike" dirty="0">
                          <a:solidFill>
                            <a:srgbClr val="000000"/>
                          </a:solidFill>
                          <a:latin typeface="Corbel"/>
                        </a:rPr>
                        <a:t>0.600</a:t>
                      </a:r>
                    </a:p>
                  </a:txBody>
                  <a:tcPr marL="0" marR="0" marT="0" marB="0"/>
                </a:tc>
                <a:tc>
                  <a:txBody>
                    <a:bodyPr/>
                    <a:lstStyle/>
                    <a:p>
                      <a:pPr algn="ctr" rtl="0" fontAlgn="t"/>
                      <a:r>
                        <a:rPr lang="en-US" sz="1800" b="0" i="0" u="none" strike="noStrike" dirty="0">
                          <a:solidFill>
                            <a:srgbClr val="000000"/>
                          </a:solidFill>
                          <a:latin typeface="Corbel"/>
                        </a:rPr>
                        <a:t>27.5</a:t>
                      </a:r>
                    </a:p>
                  </a:txBody>
                  <a:tcPr marL="0" marR="0" marT="0" marB="0"/>
                </a:tc>
                <a:tc>
                  <a:txBody>
                    <a:bodyPr/>
                    <a:lstStyle/>
                    <a:p>
                      <a:pPr algn="ctr" rtl="0" fontAlgn="t"/>
                      <a:r>
                        <a:rPr lang="en-US" sz="1800" b="0" i="0" u="none" strike="noStrike" dirty="0">
                          <a:solidFill>
                            <a:srgbClr val="000000"/>
                          </a:solidFill>
                          <a:latin typeface="Corbel"/>
                        </a:rPr>
                        <a:t>5.50%</a:t>
                      </a:r>
                    </a:p>
                  </a:txBody>
                  <a:tcPr marL="0" marR="0" marT="0" marB="0"/>
                </a:tc>
                <a:tc>
                  <a:txBody>
                    <a:bodyPr/>
                    <a:lstStyle/>
                    <a:p>
                      <a:pPr algn="ctr" rtl="0" fontAlgn="t"/>
                      <a:r>
                        <a:rPr lang="en-US" sz="1800" b="0" i="0" u="none" strike="noStrike" dirty="0">
                          <a:solidFill>
                            <a:srgbClr val="000000"/>
                          </a:solidFill>
                          <a:latin typeface="Corbel"/>
                        </a:rPr>
                        <a:t>5.50%</a:t>
                      </a:r>
                    </a:p>
                  </a:txBody>
                  <a:tcPr marL="0" marR="0" marT="0" marB="0"/>
                </a:tc>
                <a:tc>
                  <a:txBody>
                    <a:bodyPr/>
                    <a:lstStyle/>
                    <a:p>
                      <a:pPr algn="ctr" rtl="0" fontAlgn="t"/>
                      <a:r>
                        <a:rPr lang="en-US" sz="1800" b="0" i="0" u="none" strike="noStrike" dirty="0">
                          <a:solidFill>
                            <a:srgbClr val="000000"/>
                          </a:solidFill>
                          <a:latin typeface="Corbel"/>
                        </a:rPr>
                        <a:t>95%</a:t>
                      </a:r>
                    </a:p>
                  </a:txBody>
                  <a:tcPr marL="0" marR="0" marT="0" marB="0"/>
                </a:tc>
                <a:extLst>
                  <a:ext uri="{0D108BD9-81ED-4DB2-BD59-A6C34878D82A}">
                    <a16:rowId xmlns:a16="http://schemas.microsoft.com/office/drawing/2014/main" val="10002"/>
                  </a:ext>
                </a:extLst>
              </a:tr>
              <a:tr h="333975">
                <a:tc>
                  <a:txBody>
                    <a:bodyPr/>
                    <a:lstStyle/>
                    <a:p>
                      <a:pPr algn="ctr" rtl="0" fontAlgn="t"/>
                      <a:r>
                        <a:rPr lang="en-US" sz="1800" b="0" i="0" u="none" strike="noStrike" dirty="0">
                          <a:solidFill>
                            <a:srgbClr val="000000"/>
                          </a:solidFill>
                          <a:latin typeface="Corbel"/>
                        </a:rPr>
                        <a:t>40</a:t>
                      </a:r>
                    </a:p>
                  </a:txBody>
                  <a:tcPr marL="0" marR="0" marT="0" marB="0"/>
                </a:tc>
                <a:tc>
                  <a:txBody>
                    <a:bodyPr/>
                    <a:lstStyle/>
                    <a:p>
                      <a:pPr algn="ctr" rtl="0" fontAlgn="t"/>
                      <a:r>
                        <a:rPr lang="en-US" sz="1800" b="0" i="0" u="none" strike="noStrike" dirty="0">
                          <a:solidFill>
                            <a:srgbClr val="000000"/>
                          </a:solidFill>
                          <a:latin typeface="Corbel"/>
                        </a:rPr>
                        <a:t>0.425</a:t>
                      </a:r>
                    </a:p>
                  </a:txBody>
                  <a:tcPr marL="0" marR="0" marT="0" marB="0"/>
                </a:tc>
                <a:tc>
                  <a:txBody>
                    <a:bodyPr/>
                    <a:lstStyle/>
                    <a:p>
                      <a:pPr algn="ctr" rtl="0" fontAlgn="t"/>
                      <a:r>
                        <a:rPr lang="en-US" sz="1800" b="0" i="0" u="none" strike="noStrike" dirty="0">
                          <a:solidFill>
                            <a:srgbClr val="000000"/>
                          </a:solidFill>
                          <a:latin typeface="Corbel"/>
                        </a:rPr>
                        <a:t>85</a:t>
                      </a:r>
                    </a:p>
                  </a:txBody>
                  <a:tcPr marL="0" marR="0" marT="0" marB="0"/>
                </a:tc>
                <a:tc>
                  <a:txBody>
                    <a:bodyPr/>
                    <a:lstStyle/>
                    <a:p>
                      <a:pPr algn="ctr" rtl="0" fontAlgn="t"/>
                      <a:r>
                        <a:rPr lang="en-US" sz="1800" b="0" i="0" u="none" strike="noStrike" dirty="0">
                          <a:solidFill>
                            <a:srgbClr val="000000"/>
                          </a:solidFill>
                          <a:latin typeface="Corbel"/>
                        </a:rPr>
                        <a:t>17.00%</a:t>
                      </a:r>
                    </a:p>
                  </a:txBody>
                  <a:tcPr marL="0" marR="0" marT="0" marB="0"/>
                </a:tc>
                <a:tc>
                  <a:txBody>
                    <a:bodyPr/>
                    <a:lstStyle/>
                    <a:p>
                      <a:pPr algn="ctr" rtl="0" fontAlgn="t"/>
                      <a:r>
                        <a:rPr lang="en-US" sz="1800" b="0" i="0" u="none" strike="noStrike" dirty="0">
                          <a:solidFill>
                            <a:srgbClr val="000000"/>
                          </a:solidFill>
                          <a:latin typeface="Corbel"/>
                        </a:rPr>
                        <a:t>22.50%</a:t>
                      </a:r>
                    </a:p>
                  </a:txBody>
                  <a:tcPr marL="0" marR="0" marT="0" marB="0"/>
                </a:tc>
                <a:tc>
                  <a:txBody>
                    <a:bodyPr/>
                    <a:lstStyle/>
                    <a:p>
                      <a:pPr algn="ctr" rtl="0" fontAlgn="t"/>
                      <a:r>
                        <a:rPr lang="en-US" sz="1800" b="0" i="0" u="none" strike="noStrike" dirty="0">
                          <a:solidFill>
                            <a:srgbClr val="000000"/>
                          </a:solidFill>
                          <a:latin typeface="Corbel"/>
                        </a:rPr>
                        <a:t>78%</a:t>
                      </a:r>
                    </a:p>
                  </a:txBody>
                  <a:tcPr marL="0" marR="0" marT="0" marB="0"/>
                </a:tc>
                <a:extLst>
                  <a:ext uri="{0D108BD9-81ED-4DB2-BD59-A6C34878D82A}">
                    <a16:rowId xmlns:a16="http://schemas.microsoft.com/office/drawing/2014/main" val="10003"/>
                  </a:ext>
                </a:extLst>
              </a:tr>
              <a:tr h="352529">
                <a:tc>
                  <a:txBody>
                    <a:bodyPr/>
                    <a:lstStyle/>
                    <a:p>
                      <a:pPr algn="ctr" rtl="0" fontAlgn="t"/>
                      <a:r>
                        <a:rPr lang="en-US" sz="1800" b="0" i="0" u="none" strike="noStrike" dirty="0">
                          <a:solidFill>
                            <a:srgbClr val="000000"/>
                          </a:solidFill>
                          <a:latin typeface="Corbel"/>
                        </a:rPr>
                        <a:t>50</a:t>
                      </a:r>
                    </a:p>
                  </a:txBody>
                  <a:tcPr marL="0" marR="0" marT="0" marB="0"/>
                </a:tc>
                <a:tc>
                  <a:txBody>
                    <a:bodyPr/>
                    <a:lstStyle/>
                    <a:p>
                      <a:pPr algn="ctr" rtl="0" fontAlgn="t"/>
                      <a:r>
                        <a:rPr lang="en-US" sz="1800" b="0" i="0" u="none" strike="noStrike" dirty="0">
                          <a:solidFill>
                            <a:srgbClr val="000000"/>
                          </a:solidFill>
                          <a:latin typeface="Corbel"/>
                        </a:rPr>
                        <a:t>0.300</a:t>
                      </a:r>
                    </a:p>
                  </a:txBody>
                  <a:tcPr marL="0" marR="0" marT="0" marB="0"/>
                </a:tc>
                <a:tc>
                  <a:txBody>
                    <a:bodyPr/>
                    <a:lstStyle/>
                    <a:p>
                      <a:pPr algn="ctr" rtl="0" fontAlgn="t"/>
                      <a:r>
                        <a:rPr lang="en-US" sz="1800" b="0" i="0" u="none" strike="noStrike" dirty="0">
                          <a:solidFill>
                            <a:srgbClr val="000000"/>
                          </a:solidFill>
                          <a:latin typeface="Corbel"/>
                        </a:rPr>
                        <a:t>125</a:t>
                      </a:r>
                    </a:p>
                  </a:txBody>
                  <a:tcPr marL="0" marR="0" marT="0" marB="0"/>
                </a:tc>
                <a:tc>
                  <a:txBody>
                    <a:bodyPr/>
                    <a:lstStyle/>
                    <a:p>
                      <a:pPr algn="ctr" rtl="0" fontAlgn="t"/>
                      <a:r>
                        <a:rPr lang="en-US" sz="1800" b="0" i="0" u="none" strike="noStrike" dirty="0">
                          <a:solidFill>
                            <a:srgbClr val="000000"/>
                          </a:solidFill>
                          <a:latin typeface="Corbel"/>
                        </a:rPr>
                        <a:t>25.00%</a:t>
                      </a:r>
                    </a:p>
                  </a:txBody>
                  <a:tcPr marL="0" marR="0" marT="0" marB="0"/>
                </a:tc>
                <a:tc>
                  <a:txBody>
                    <a:bodyPr/>
                    <a:lstStyle/>
                    <a:p>
                      <a:pPr algn="ctr" rtl="0" fontAlgn="t"/>
                      <a:r>
                        <a:rPr lang="en-US" sz="1800" b="0" i="0" u="none" strike="noStrike" dirty="0">
                          <a:solidFill>
                            <a:srgbClr val="000000"/>
                          </a:solidFill>
                          <a:latin typeface="Corbel"/>
                        </a:rPr>
                        <a:t>47.50%</a:t>
                      </a:r>
                    </a:p>
                  </a:txBody>
                  <a:tcPr marL="0" marR="0" marT="0" marB="0"/>
                </a:tc>
                <a:tc>
                  <a:txBody>
                    <a:bodyPr/>
                    <a:lstStyle/>
                    <a:p>
                      <a:pPr algn="ctr" rtl="0" fontAlgn="t"/>
                      <a:r>
                        <a:rPr lang="en-US" sz="1800" b="0" i="0" u="none" strike="noStrike" dirty="0">
                          <a:solidFill>
                            <a:srgbClr val="000000"/>
                          </a:solidFill>
                          <a:latin typeface="Corbel"/>
                        </a:rPr>
                        <a:t>53%</a:t>
                      </a:r>
                    </a:p>
                  </a:txBody>
                  <a:tcPr marL="0" marR="0" marT="0" marB="0"/>
                </a:tc>
                <a:extLst>
                  <a:ext uri="{0D108BD9-81ED-4DB2-BD59-A6C34878D82A}">
                    <a16:rowId xmlns:a16="http://schemas.microsoft.com/office/drawing/2014/main" val="10004"/>
                  </a:ext>
                </a:extLst>
              </a:tr>
              <a:tr h="315421">
                <a:tc>
                  <a:txBody>
                    <a:bodyPr/>
                    <a:lstStyle/>
                    <a:p>
                      <a:pPr algn="ctr" rtl="0" fontAlgn="t"/>
                      <a:r>
                        <a:rPr lang="en-US" sz="1800" b="0" i="0" u="none" strike="noStrike" dirty="0">
                          <a:solidFill>
                            <a:srgbClr val="000000"/>
                          </a:solidFill>
                          <a:latin typeface="Corbel"/>
                        </a:rPr>
                        <a:t>70</a:t>
                      </a:r>
                    </a:p>
                  </a:txBody>
                  <a:tcPr marL="0" marR="0" marT="0" marB="0"/>
                </a:tc>
                <a:tc>
                  <a:txBody>
                    <a:bodyPr/>
                    <a:lstStyle/>
                    <a:p>
                      <a:pPr algn="ctr" rtl="0" fontAlgn="t"/>
                      <a:r>
                        <a:rPr lang="en-US" sz="1800" b="0" i="0" u="none" strike="noStrike" dirty="0">
                          <a:solidFill>
                            <a:srgbClr val="000000"/>
                          </a:solidFill>
                          <a:latin typeface="Corbel"/>
                        </a:rPr>
                        <a:t>0.212</a:t>
                      </a:r>
                    </a:p>
                  </a:txBody>
                  <a:tcPr marL="0" marR="0" marT="0" marB="0"/>
                </a:tc>
                <a:tc>
                  <a:txBody>
                    <a:bodyPr/>
                    <a:lstStyle/>
                    <a:p>
                      <a:pPr algn="ctr" rtl="0" fontAlgn="t"/>
                      <a:r>
                        <a:rPr lang="en-US" sz="1800" b="0" i="0" u="none" strike="noStrike" dirty="0">
                          <a:solidFill>
                            <a:srgbClr val="000000"/>
                          </a:solidFill>
                          <a:latin typeface="Corbel"/>
                        </a:rPr>
                        <a:t>128</a:t>
                      </a:r>
                    </a:p>
                  </a:txBody>
                  <a:tcPr marL="0" marR="0" marT="0" marB="0"/>
                </a:tc>
                <a:tc>
                  <a:txBody>
                    <a:bodyPr/>
                    <a:lstStyle/>
                    <a:p>
                      <a:pPr algn="ctr" rtl="0" fontAlgn="t"/>
                      <a:r>
                        <a:rPr lang="en-US" sz="1800" b="0" i="0" u="none" strike="noStrike" dirty="0">
                          <a:solidFill>
                            <a:srgbClr val="000000"/>
                          </a:solidFill>
                          <a:latin typeface="Corbel"/>
                        </a:rPr>
                        <a:t>25.50%</a:t>
                      </a:r>
                    </a:p>
                  </a:txBody>
                  <a:tcPr marL="0" marR="0" marT="0" marB="0"/>
                </a:tc>
                <a:tc>
                  <a:txBody>
                    <a:bodyPr/>
                    <a:lstStyle/>
                    <a:p>
                      <a:pPr algn="ctr" rtl="0" fontAlgn="t"/>
                      <a:r>
                        <a:rPr lang="en-US" sz="1800" b="0" i="0" u="none" strike="noStrike" dirty="0">
                          <a:solidFill>
                            <a:srgbClr val="000000"/>
                          </a:solidFill>
                          <a:latin typeface="Corbel"/>
                        </a:rPr>
                        <a:t>73.00%</a:t>
                      </a:r>
                    </a:p>
                  </a:txBody>
                  <a:tcPr marL="0" marR="0" marT="0" marB="0"/>
                </a:tc>
                <a:tc>
                  <a:txBody>
                    <a:bodyPr/>
                    <a:lstStyle/>
                    <a:p>
                      <a:pPr algn="ctr" rtl="0" fontAlgn="t"/>
                      <a:r>
                        <a:rPr lang="en-US" sz="1800" b="0" i="0" u="none" strike="noStrike" dirty="0">
                          <a:solidFill>
                            <a:srgbClr val="000000"/>
                          </a:solidFill>
                          <a:latin typeface="Corbel"/>
                        </a:rPr>
                        <a:t>27%</a:t>
                      </a:r>
                    </a:p>
                  </a:txBody>
                  <a:tcPr marL="0" marR="0" marT="0" marB="0"/>
                </a:tc>
                <a:extLst>
                  <a:ext uri="{0D108BD9-81ED-4DB2-BD59-A6C34878D82A}">
                    <a16:rowId xmlns:a16="http://schemas.microsoft.com/office/drawing/2014/main" val="10005"/>
                  </a:ext>
                </a:extLst>
              </a:tr>
              <a:tr h="315421">
                <a:tc>
                  <a:txBody>
                    <a:bodyPr/>
                    <a:lstStyle/>
                    <a:p>
                      <a:pPr algn="ctr" rtl="0" fontAlgn="t"/>
                      <a:r>
                        <a:rPr lang="en-US" sz="1800" b="0" i="0" u="none" strike="noStrike" dirty="0">
                          <a:solidFill>
                            <a:srgbClr val="000000"/>
                          </a:solidFill>
                          <a:latin typeface="Corbel"/>
                        </a:rPr>
                        <a:t>100</a:t>
                      </a:r>
                    </a:p>
                  </a:txBody>
                  <a:tcPr marL="0" marR="0" marT="0" marB="0"/>
                </a:tc>
                <a:tc>
                  <a:txBody>
                    <a:bodyPr/>
                    <a:lstStyle/>
                    <a:p>
                      <a:pPr algn="ctr" rtl="0" fontAlgn="t"/>
                      <a:r>
                        <a:rPr lang="en-US" sz="1800" b="0" i="0" u="none" strike="noStrike" dirty="0">
                          <a:solidFill>
                            <a:srgbClr val="000000"/>
                          </a:solidFill>
                          <a:latin typeface="Corbel"/>
                        </a:rPr>
                        <a:t>0.150</a:t>
                      </a:r>
                    </a:p>
                  </a:txBody>
                  <a:tcPr marL="0" marR="0" marT="0" marB="0"/>
                </a:tc>
                <a:tc>
                  <a:txBody>
                    <a:bodyPr/>
                    <a:lstStyle/>
                    <a:p>
                      <a:pPr algn="ctr" rtl="0" fontAlgn="t"/>
                      <a:r>
                        <a:rPr lang="en-US" sz="1800" b="0" i="0" u="none" strike="noStrike" dirty="0">
                          <a:solidFill>
                            <a:srgbClr val="000000"/>
                          </a:solidFill>
                          <a:latin typeface="Corbel"/>
                        </a:rPr>
                        <a:t>77.5</a:t>
                      </a:r>
                    </a:p>
                  </a:txBody>
                  <a:tcPr marL="0" marR="0" marT="0" marB="0"/>
                </a:tc>
                <a:tc>
                  <a:txBody>
                    <a:bodyPr/>
                    <a:lstStyle/>
                    <a:p>
                      <a:pPr algn="ctr" rtl="0" fontAlgn="t"/>
                      <a:r>
                        <a:rPr lang="en-US" sz="1800" b="0" i="0" u="none" strike="noStrike" dirty="0">
                          <a:solidFill>
                            <a:srgbClr val="000000"/>
                          </a:solidFill>
                          <a:latin typeface="Corbel"/>
                        </a:rPr>
                        <a:t>15.50%</a:t>
                      </a:r>
                    </a:p>
                  </a:txBody>
                  <a:tcPr marL="0" marR="0" marT="0" marB="0"/>
                </a:tc>
                <a:tc>
                  <a:txBody>
                    <a:bodyPr/>
                    <a:lstStyle/>
                    <a:p>
                      <a:pPr algn="ctr" rtl="0" fontAlgn="t"/>
                      <a:r>
                        <a:rPr lang="en-US" sz="1800" b="0" i="0" u="none" strike="noStrike" dirty="0">
                          <a:solidFill>
                            <a:srgbClr val="000000"/>
                          </a:solidFill>
                          <a:latin typeface="Corbel"/>
                        </a:rPr>
                        <a:t>88.50%</a:t>
                      </a:r>
                    </a:p>
                  </a:txBody>
                  <a:tcPr marL="0" marR="0" marT="0" marB="0"/>
                </a:tc>
                <a:tc>
                  <a:txBody>
                    <a:bodyPr/>
                    <a:lstStyle/>
                    <a:p>
                      <a:pPr algn="ctr" rtl="0" fontAlgn="t"/>
                      <a:r>
                        <a:rPr lang="en-US" sz="1800" b="0" i="0" u="none" strike="noStrike" dirty="0">
                          <a:solidFill>
                            <a:srgbClr val="000000"/>
                          </a:solidFill>
                          <a:latin typeface="Corbel"/>
                        </a:rPr>
                        <a:t>12%</a:t>
                      </a:r>
                    </a:p>
                  </a:txBody>
                  <a:tcPr marL="0" marR="0" marT="0" marB="0"/>
                </a:tc>
                <a:extLst>
                  <a:ext uri="{0D108BD9-81ED-4DB2-BD59-A6C34878D82A}">
                    <a16:rowId xmlns:a16="http://schemas.microsoft.com/office/drawing/2014/main" val="10006"/>
                  </a:ext>
                </a:extLst>
              </a:tr>
              <a:tr h="333975">
                <a:tc>
                  <a:txBody>
                    <a:bodyPr/>
                    <a:lstStyle/>
                    <a:p>
                      <a:pPr algn="ctr" rtl="0" fontAlgn="t"/>
                      <a:r>
                        <a:rPr lang="en-US" sz="1800" b="0" i="0" u="none" strike="noStrike" dirty="0">
                          <a:solidFill>
                            <a:srgbClr val="000000"/>
                          </a:solidFill>
                          <a:latin typeface="Corbel"/>
                        </a:rPr>
                        <a:t>140</a:t>
                      </a:r>
                    </a:p>
                  </a:txBody>
                  <a:tcPr marL="0" marR="0" marT="0" marB="0"/>
                </a:tc>
                <a:tc>
                  <a:txBody>
                    <a:bodyPr/>
                    <a:lstStyle/>
                    <a:p>
                      <a:pPr algn="ctr" rtl="0" fontAlgn="t"/>
                      <a:r>
                        <a:rPr lang="en-US" sz="1800" b="0" i="0" u="none" strike="noStrike" dirty="0">
                          <a:solidFill>
                            <a:srgbClr val="000000"/>
                          </a:solidFill>
                          <a:latin typeface="Corbel"/>
                        </a:rPr>
                        <a:t>0.106</a:t>
                      </a:r>
                    </a:p>
                  </a:txBody>
                  <a:tcPr marL="0" marR="0" marT="0" marB="0"/>
                </a:tc>
                <a:tc>
                  <a:txBody>
                    <a:bodyPr/>
                    <a:lstStyle/>
                    <a:p>
                      <a:pPr algn="ctr" rtl="0" fontAlgn="t"/>
                      <a:r>
                        <a:rPr lang="en-US" sz="1800" b="0" i="0" u="none" strike="noStrike" dirty="0">
                          <a:solidFill>
                            <a:srgbClr val="000000"/>
                          </a:solidFill>
                          <a:latin typeface="Corbel"/>
                        </a:rPr>
                        <a:t>40</a:t>
                      </a:r>
                    </a:p>
                  </a:txBody>
                  <a:tcPr marL="0" marR="0" marT="0" marB="0"/>
                </a:tc>
                <a:tc>
                  <a:txBody>
                    <a:bodyPr/>
                    <a:lstStyle/>
                    <a:p>
                      <a:pPr algn="ctr" rtl="0" fontAlgn="t"/>
                      <a:r>
                        <a:rPr lang="en-US" sz="1800" b="0" i="0" u="none" strike="noStrike" dirty="0">
                          <a:solidFill>
                            <a:srgbClr val="000000"/>
                          </a:solidFill>
                          <a:latin typeface="Corbel"/>
                        </a:rPr>
                        <a:t>8.00%</a:t>
                      </a:r>
                    </a:p>
                  </a:txBody>
                  <a:tcPr marL="0" marR="0" marT="0" marB="0"/>
                </a:tc>
                <a:tc>
                  <a:txBody>
                    <a:bodyPr/>
                    <a:lstStyle/>
                    <a:p>
                      <a:pPr algn="ctr" rtl="0" fontAlgn="t"/>
                      <a:r>
                        <a:rPr lang="en-US" sz="1800" b="0" i="0" u="none" strike="noStrike" dirty="0">
                          <a:solidFill>
                            <a:srgbClr val="000000"/>
                          </a:solidFill>
                          <a:latin typeface="Corbel"/>
                        </a:rPr>
                        <a:t>96.50%</a:t>
                      </a:r>
                    </a:p>
                  </a:txBody>
                  <a:tcPr marL="0" marR="0" marT="0" marB="0"/>
                </a:tc>
                <a:tc>
                  <a:txBody>
                    <a:bodyPr/>
                    <a:lstStyle/>
                    <a:p>
                      <a:pPr algn="ctr" rtl="0" fontAlgn="t"/>
                      <a:r>
                        <a:rPr lang="en-US" sz="1800" b="0" i="0" u="none" strike="noStrike" dirty="0">
                          <a:solidFill>
                            <a:srgbClr val="000000"/>
                          </a:solidFill>
                          <a:latin typeface="Corbel"/>
                        </a:rPr>
                        <a:t>4%</a:t>
                      </a:r>
                    </a:p>
                  </a:txBody>
                  <a:tcPr marL="0" marR="0" marT="0" marB="0"/>
                </a:tc>
                <a:extLst>
                  <a:ext uri="{0D108BD9-81ED-4DB2-BD59-A6C34878D82A}">
                    <a16:rowId xmlns:a16="http://schemas.microsoft.com/office/drawing/2014/main" val="10007"/>
                  </a:ext>
                </a:extLst>
              </a:tr>
              <a:tr h="333975">
                <a:tc>
                  <a:txBody>
                    <a:bodyPr/>
                    <a:lstStyle/>
                    <a:p>
                      <a:pPr algn="ctr" rtl="0" fontAlgn="t"/>
                      <a:r>
                        <a:rPr lang="en-US" sz="1800" b="0" i="0" u="none" strike="noStrike" dirty="0">
                          <a:solidFill>
                            <a:srgbClr val="000000"/>
                          </a:solidFill>
                          <a:latin typeface="Corbel"/>
                        </a:rPr>
                        <a:t>200</a:t>
                      </a:r>
                    </a:p>
                  </a:txBody>
                  <a:tcPr marL="0" marR="0" marT="0" marB="0"/>
                </a:tc>
                <a:tc>
                  <a:txBody>
                    <a:bodyPr/>
                    <a:lstStyle/>
                    <a:p>
                      <a:pPr algn="ctr" rtl="0" fontAlgn="t"/>
                      <a:r>
                        <a:rPr lang="en-US" sz="1800" b="0" i="0" u="none" strike="noStrike" dirty="0">
                          <a:solidFill>
                            <a:srgbClr val="000000"/>
                          </a:solidFill>
                          <a:latin typeface="Corbel"/>
                        </a:rPr>
                        <a:t>0.075</a:t>
                      </a:r>
                    </a:p>
                  </a:txBody>
                  <a:tcPr marL="0" marR="0" marT="0" marB="0"/>
                </a:tc>
                <a:tc>
                  <a:txBody>
                    <a:bodyPr/>
                    <a:lstStyle/>
                    <a:p>
                      <a:pPr algn="ctr" rtl="0" fontAlgn="t"/>
                      <a:r>
                        <a:rPr lang="en-US" sz="1800" b="0" i="0" u="none" strike="noStrike" dirty="0">
                          <a:solidFill>
                            <a:srgbClr val="000000"/>
                          </a:solidFill>
                          <a:latin typeface="Corbel"/>
                        </a:rPr>
                        <a:t>10</a:t>
                      </a:r>
                    </a:p>
                  </a:txBody>
                  <a:tcPr marL="0" marR="0" marT="0" marB="0"/>
                </a:tc>
                <a:tc>
                  <a:txBody>
                    <a:bodyPr/>
                    <a:lstStyle/>
                    <a:p>
                      <a:pPr algn="ctr" rtl="0" fontAlgn="t"/>
                      <a:r>
                        <a:rPr lang="en-US" sz="1800" b="0" i="0" u="none" strike="noStrike" dirty="0">
                          <a:solidFill>
                            <a:srgbClr val="000000"/>
                          </a:solidFill>
                          <a:latin typeface="Corbel"/>
                        </a:rPr>
                        <a:t>2.00%</a:t>
                      </a:r>
                    </a:p>
                  </a:txBody>
                  <a:tcPr marL="0" marR="0" marT="0" marB="0"/>
                </a:tc>
                <a:tc>
                  <a:txBody>
                    <a:bodyPr/>
                    <a:lstStyle/>
                    <a:p>
                      <a:pPr algn="ctr" rtl="0" fontAlgn="t"/>
                      <a:r>
                        <a:rPr lang="en-US" sz="1800" b="0" i="0" u="none" strike="noStrike" dirty="0">
                          <a:solidFill>
                            <a:srgbClr val="000000"/>
                          </a:solidFill>
                          <a:latin typeface="Corbel"/>
                        </a:rPr>
                        <a:t>98.50%</a:t>
                      </a:r>
                    </a:p>
                  </a:txBody>
                  <a:tcPr marL="0" marR="0" marT="0" marB="0"/>
                </a:tc>
                <a:tc>
                  <a:txBody>
                    <a:bodyPr/>
                    <a:lstStyle/>
                    <a:p>
                      <a:pPr algn="ctr" rtl="0" fontAlgn="t"/>
                      <a:r>
                        <a:rPr lang="en-US" sz="1800" b="0" i="0" u="none" strike="noStrike" dirty="0">
                          <a:solidFill>
                            <a:srgbClr val="000000"/>
                          </a:solidFill>
                          <a:latin typeface="Corbel"/>
                        </a:rPr>
                        <a:t>2%</a:t>
                      </a:r>
                    </a:p>
                  </a:txBody>
                  <a:tcPr marL="0" marR="0" marT="0" marB="0"/>
                </a:tc>
                <a:extLst>
                  <a:ext uri="{0D108BD9-81ED-4DB2-BD59-A6C34878D82A}">
                    <a16:rowId xmlns:a16="http://schemas.microsoft.com/office/drawing/2014/main" val="10008"/>
                  </a:ext>
                </a:extLst>
              </a:tr>
              <a:tr h="417801">
                <a:tc>
                  <a:txBody>
                    <a:bodyPr/>
                    <a:lstStyle/>
                    <a:p>
                      <a:pPr algn="ctr" rtl="0" fontAlgn="t"/>
                      <a:r>
                        <a:rPr lang="en-US" sz="1800" b="0" i="0" u="none" strike="noStrike" dirty="0">
                          <a:solidFill>
                            <a:srgbClr val="000000"/>
                          </a:solidFill>
                          <a:latin typeface="Corbel"/>
                        </a:rPr>
                        <a:t>Pan</a:t>
                      </a:r>
                    </a:p>
                  </a:txBody>
                  <a:tcPr marL="0" marR="0" marT="0" marB="0"/>
                </a:tc>
                <a:tc>
                  <a:txBody>
                    <a:bodyPr/>
                    <a:lstStyle/>
                    <a:p>
                      <a:pPr algn="ctr" rtl="0" fontAlgn="t"/>
                      <a:r>
                        <a:rPr lang="en-US" sz="1800" b="0" i="0" u="none" strike="noStrike" dirty="0">
                          <a:solidFill>
                            <a:srgbClr val="000000"/>
                          </a:solidFill>
                          <a:latin typeface="Corbel"/>
                        </a:rPr>
                        <a:t>N/A</a:t>
                      </a:r>
                    </a:p>
                  </a:txBody>
                  <a:tcPr marL="0" marR="0" marT="0" marB="0"/>
                </a:tc>
                <a:tc>
                  <a:txBody>
                    <a:bodyPr/>
                    <a:lstStyle/>
                    <a:p>
                      <a:pPr algn="ctr" rtl="0" fontAlgn="t"/>
                      <a:r>
                        <a:rPr lang="en-US" sz="1800" b="0" i="0" u="none" strike="noStrike" dirty="0">
                          <a:solidFill>
                            <a:srgbClr val="000000"/>
                          </a:solidFill>
                          <a:latin typeface="Corbel"/>
                        </a:rPr>
                        <a:t>2.5</a:t>
                      </a:r>
                    </a:p>
                  </a:txBody>
                  <a:tcPr marL="0" marR="0" marT="0" marB="0"/>
                </a:tc>
                <a:tc>
                  <a:txBody>
                    <a:bodyPr/>
                    <a:lstStyle/>
                    <a:p>
                      <a:pPr algn="ctr" rtl="0" fontAlgn="t"/>
                      <a:r>
                        <a:rPr lang="en-US" sz="1800" b="0" i="0" u="none" strike="noStrike" dirty="0">
                          <a:solidFill>
                            <a:srgbClr val="000000"/>
                          </a:solidFill>
                          <a:latin typeface="Corbel"/>
                        </a:rPr>
                        <a:t>0.50%</a:t>
                      </a:r>
                    </a:p>
                  </a:txBody>
                  <a:tcPr marL="0" marR="0" marT="0" marB="0"/>
                </a:tc>
                <a:tc>
                  <a:txBody>
                    <a:bodyPr/>
                    <a:lstStyle/>
                    <a:p>
                      <a:pPr algn="ctr" rtl="0" fontAlgn="t"/>
                      <a:r>
                        <a:rPr lang="en-US" sz="1800" b="0" i="0" u="none" strike="noStrike" dirty="0">
                          <a:solidFill>
                            <a:srgbClr val="000000"/>
                          </a:solidFill>
                          <a:latin typeface="Corbel"/>
                        </a:rPr>
                        <a:t>99.00%</a:t>
                      </a:r>
                    </a:p>
                  </a:txBody>
                  <a:tcPr marL="0" marR="0" marT="0" marB="0"/>
                </a:tc>
                <a:tc>
                  <a:txBody>
                    <a:bodyPr/>
                    <a:lstStyle/>
                    <a:p>
                      <a:pPr algn="ctr" rtl="0" fontAlgn="t"/>
                      <a:r>
                        <a:rPr lang="en-US" sz="1800" b="0" i="0" u="none" strike="noStrike" dirty="0">
                          <a:solidFill>
                            <a:srgbClr val="000000"/>
                          </a:solidFill>
                          <a:latin typeface="Corbel"/>
                        </a:rPr>
                        <a:t>1%</a:t>
                      </a:r>
                    </a:p>
                  </a:txBody>
                  <a:tcPr marL="0" marR="0" marT="0" marB="0"/>
                </a:tc>
                <a:extLst>
                  <a:ext uri="{0D108BD9-81ED-4DB2-BD59-A6C34878D82A}">
                    <a16:rowId xmlns:a16="http://schemas.microsoft.com/office/drawing/2014/main" val="10009"/>
                  </a:ext>
                </a:extLst>
              </a:tr>
              <a:tr h="417801">
                <a:tc>
                  <a:txBody>
                    <a:bodyPr/>
                    <a:lstStyle/>
                    <a:p>
                      <a:pPr algn="ctr" rtl="0" fontAlgn="t"/>
                      <a:endParaRPr lang="en-US" sz="1800" b="0" i="0" u="none" strike="noStrike" dirty="0">
                        <a:solidFill>
                          <a:srgbClr val="000000"/>
                        </a:solidFill>
                        <a:latin typeface="Corbel"/>
                      </a:endParaRPr>
                    </a:p>
                  </a:txBody>
                  <a:tcPr marL="0" marR="0" marT="0" marB="0">
                    <a:solidFill>
                      <a:schemeClr val="tx1"/>
                    </a:solidFill>
                  </a:tcPr>
                </a:tc>
                <a:tc>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lang="en-US" sz="1800" b="0" i="0" u="none" strike="noStrike" dirty="0">
                          <a:solidFill>
                            <a:srgbClr val="000000"/>
                          </a:solidFill>
                          <a:latin typeface="+mn-lt"/>
                        </a:rPr>
                        <a:t>Total =&gt;</a:t>
                      </a:r>
                    </a:p>
                  </a:txBody>
                  <a:tcPr marL="0" marR="0" marT="0" marB="0">
                    <a:solidFill>
                      <a:schemeClr val="tx1"/>
                    </a:solidFill>
                  </a:tcPr>
                </a:tc>
                <a:tc>
                  <a:txBody>
                    <a:bodyPr/>
                    <a:lstStyle/>
                    <a:p>
                      <a:pPr algn="ctr" rtl="0" fontAlgn="t"/>
                      <a:r>
                        <a:rPr lang="en-US" sz="1800" b="0" i="0" u="none" strike="noStrike" dirty="0">
                          <a:solidFill>
                            <a:srgbClr val="000000"/>
                          </a:solidFill>
                          <a:latin typeface="Corbel"/>
                        </a:rPr>
                        <a:t>500 gram</a:t>
                      </a:r>
                      <a:r>
                        <a:rPr lang="en-US" sz="1800" b="0" i="0" u="none" strike="noStrike" baseline="0" dirty="0">
                          <a:solidFill>
                            <a:srgbClr val="000000"/>
                          </a:solidFill>
                          <a:latin typeface="Corbel"/>
                        </a:rPr>
                        <a:t> sample</a:t>
                      </a:r>
                      <a:endParaRPr lang="en-US" sz="1800" b="0" i="0" u="none" strike="noStrike" dirty="0">
                        <a:solidFill>
                          <a:srgbClr val="000000"/>
                        </a:solidFill>
                        <a:latin typeface="Corbel"/>
                      </a:endParaRPr>
                    </a:p>
                  </a:txBody>
                  <a:tcPr marL="0" marR="0" marT="0" marB="0">
                    <a:solidFill>
                      <a:schemeClr val="tx1"/>
                    </a:solidFill>
                  </a:tcPr>
                </a:tc>
                <a:tc>
                  <a:txBody>
                    <a:bodyPr/>
                    <a:lstStyle/>
                    <a:p>
                      <a:pPr algn="ctr" rtl="0" fontAlgn="t"/>
                      <a:endParaRPr lang="en-US" sz="1800" b="0" i="0" u="none" strike="noStrike" dirty="0">
                        <a:solidFill>
                          <a:srgbClr val="000000"/>
                        </a:solidFill>
                        <a:latin typeface="Corbel"/>
                      </a:endParaRPr>
                    </a:p>
                  </a:txBody>
                  <a:tcPr marL="0" marR="0" marT="0" marB="0">
                    <a:solidFill>
                      <a:schemeClr val="tx1"/>
                    </a:solidFill>
                  </a:tcPr>
                </a:tc>
                <a:tc>
                  <a:txBody>
                    <a:bodyPr/>
                    <a:lstStyle/>
                    <a:p>
                      <a:pPr algn="ctr" rtl="0" fontAlgn="t"/>
                      <a:endParaRPr lang="en-US" sz="1800" b="0" i="0" u="none" strike="noStrike" dirty="0">
                        <a:solidFill>
                          <a:srgbClr val="000000"/>
                        </a:solidFill>
                        <a:latin typeface="Corbel"/>
                      </a:endParaRPr>
                    </a:p>
                  </a:txBody>
                  <a:tcPr marL="0" marR="0" marT="0" marB="0">
                    <a:solidFill>
                      <a:schemeClr val="tx1"/>
                    </a:solidFill>
                  </a:tcPr>
                </a:tc>
                <a:tc>
                  <a:txBody>
                    <a:bodyPr/>
                    <a:lstStyle/>
                    <a:p>
                      <a:pPr algn="ctr" rtl="0" fontAlgn="t"/>
                      <a:endParaRPr lang="en-US" sz="1800" b="0" i="0" u="none" strike="noStrike" dirty="0">
                        <a:solidFill>
                          <a:srgbClr val="000000"/>
                        </a:solidFill>
                        <a:latin typeface="Corbel"/>
                      </a:endParaRPr>
                    </a:p>
                  </a:txBody>
                  <a:tcPr marL="0" marR="0" marT="0" marB="0">
                    <a:solidFill>
                      <a:schemeClr val="tx1"/>
                    </a:solidFill>
                  </a:tcPr>
                </a:tc>
                <a:extLst>
                  <a:ext uri="{0D108BD9-81ED-4DB2-BD59-A6C34878D82A}">
                    <a16:rowId xmlns:a16="http://schemas.microsoft.com/office/drawing/2014/main" val="10010"/>
                  </a:ext>
                </a:extLst>
              </a:tr>
            </a:tbl>
          </a:graphicData>
        </a:graphic>
      </p:graphicFrame>
      <p:sp>
        <p:nvSpPr>
          <p:cNvPr id="12" name="TextBox 11">
            <a:extLst>
              <a:ext uri="{FF2B5EF4-FFF2-40B4-BE49-F238E27FC236}">
                <a16:creationId xmlns:a16="http://schemas.microsoft.com/office/drawing/2014/main" id="{E5409A64-56A4-EEAC-A503-031890750FB7}"/>
              </a:ext>
            </a:extLst>
          </p:cNvPr>
          <p:cNvSpPr txBox="1"/>
          <p:nvPr/>
        </p:nvSpPr>
        <p:spPr>
          <a:xfrm>
            <a:off x="138546" y="95002"/>
            <a:ext cx="2960913" cy="830997"/>
          </a:xfrm>
          <a:prstGeom prst="rect">
            <a:avLst/>
          </a:prstGeom>
          <a:noFill/>
        </p:spPr>
        <p:txBody>
          <a:bodyPr>
            <a:spAutoFit/>
          </a:bodyPr>
          <a:lstStyle/>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a:t>
            </a:r>
          </a:p>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Determining D</a:t>
            </a:r>
            <a:r>
              <a:rPr lang="en-US" sz="2400" b="1" cap="all" baseline="-25000" dirty="0">
                <a:solidFill>
                  <a:schemeClr val="tx2">
                    <a:satMod val="200000"/>
                  </a:schemeClr>
                </a:solidFill>
                <a:effectLst>
                  <a:reflection blurRad="12700" stA="34000" endA="740" endPos="53000" dir="5400000" sy="-100000" algn="bl" rotWithShape="0"/>
                </a:effectLst>
                <a:latin typeface="+mj-lt"/>
                <a:ea typeface="+mj-ea"/>
                <a:cs typeface="+mj-cs"/>
              </a:rPr>
              <a:t>10</a:t>
            </a:r>
          </a:p>
        </p:txBody>
      </p:sp>
      <p:sp>
        <p:nvSpPr>
          <p:cNvPr id="13" name="Freeform 12">
            <a:extLst>
              <a:ext uri="{FF2B5EF4-FFF2-40B4-BE49-F238E27FC236}">
                <a16:creationId xmlns:a16="http://schemas.microsoft.com/office/drawing/2014/main" id="{3D81799C-21B2-BF0B-AD31-579448A0981E}"/>
              </a:ext>
            </a:extLst>
          </p:cNvPr>
          <p:cNvSpPr/>
          <p:nvPr/>
        </p:nvSpPr>
        <p:spPr>
          <a:xfrm>
            <a:off x="5753100" y="3657600"/>
            <a:ext cx="457200" cy="361950"/>
          </a:xfrm>
          <a:custGeom>
            <a:avLst/>
            <a:gdLst>
              <a:gd name="connsiteX0" fmla="*/ 438150 w 457200"/>
              <a:gd name="connsiteY0" fmla="*/ 0 h 361950"/>
              <a:gd name="connsiteX1" fmla="*/ 0 w 457200"/>
              <a:gd name="connsiteY1" fmla="*/ 361950 h 361950"/>
              <a:gd name="connsiteX2" fmla="*/ 457200 w 457200"/>
              <a:gd name="connsiteY2" fmla="*/ 361950 h 361950"/>
            </a:gdLst>
            <a:ahLst/>
            <a:cxnLst>
              <a:cxn ang="0">
                <a:pos x="connsiteX0" y="connsiteY0"/>
              </a:cxn>
              <a:cxn ang="0">
                <a:pos x="connsiteX1" y="connsiteY1"/>
              </a:cxn>
              <a:cxn ang="0">
                <a:pos x="connsiteX2" y="connsiteY2"/>
              </a:cxn>
            </a:cxnLst>
            <a:rect l="l" t="t" r="r" b="b"/>
            <a:pathLst>
              <a:path w="457200" h="361950">
                <a:moveTo>
                  <a:pt x="438150" y="0"/>
                </a:moveTo>
                <a:lnTo>
                  <a:pt x="0" y="361950"/>
                </a:lnTo>
                <a:lnTo>
                  <a:pt x="457200" y="361950"/>
                </a:lnTo>
              </a:path>
            </a:pathLst>
          </a:custGeom>
          <a:ln>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4" name="Freeform 13">
            <a:extLst>
              <a:ext uri="{FF2B5EF4-FFF2-40B4-BE49-F238E27FC236}">
                <a16:creationId xmlns:a16="http://schemas.microsoft.com/office/drawing/2014/main" id="{9E752CD2-A748-42AD-50EF-76EF0C729E7A}"/>
              </a:ext>
            </a:extLst>
          </p:cNvPr>
          <p:cNvSpPr/>
          <p:nvPr/>
        </p:nvSpPr>
        <p:spPr>
          <a:xfrm>
            <a:off x="5753100" y="4019550"/>
            <a:ext cx="457200" cy="361950"/>
          </a:xfrm>
          <a:custGeom>
            <a:avLst/>
            <a:gdLst>
              <a:gd name="connsiteX0" fmla="*/ 438150 w 457200"/>
              <a:gd name="connsiteY0" fmla="*/ 0 h 361950"/>
              <a:gd name="connsiteX1" fmla="*/ 0 w 457200"/>
              <a:gd name="connsiteY1" fmla="*/ 361950 h 361950"/>
              <a:gd name="connsiteX2" fmla="*/ 457200 w 457200"/>
              <a:gd name="connsiteY2" fmla="*/ 361950 h 361950"/>
            </a:gdLst>
            <a:ahLst/>
            <a:cxnLst>
              <a:cxn ang="0">
                <a:pos x="connsiteX0" y="connsiteY0"/>
              </a:cxn>
              <a:cxn ang="0">
                <a:pos x="connsiteX1" y="connsiteY1"/>
              </a:cxn>
              <a:cxn ang="0">
                <a:pos x="connsiteX2" y="connsiteY2"/>
              </a:cxn>
            </a:cxnLst>
            <a:rect l="l" t="t" r="r" b="b"/>
            <a:pathLst>
              <a:path w="457200" h="361950">
                <a:moveTo>
                  <a:pt x="438150" y="0"/>
                </a:moveTo>
                <a:lnTo>
                  <a:pt x="0" y="361950"/>
                </a:lnTo>
                <a:lnTo>
                  <a:pt x="457200" y="361950"/>
                </a:lnTo>
              </a:path>
            </a:pathLst>
          </a:custGeom>
          <a:ln>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 name="Right Arrow 1">
            <a:extLst>
              <a:ext uri="{FF2B5EF4-FFF2-40B4-BE49-F238E27FC236}">
                <a16:creationId xmlns:a16="http://schemas.microsoft.com/office/drawing/2014/main" id="{D2DC19E1-745B-85D1-80B7-E15CA31F9895}"/>
              </a:ext>
            </a:extLst>
          </p:cNvPr>
          <p:cNvSpPr/>
          <p:nvPr/>
        </p:nvSpPr>
        <p:spPr>
          <a:xfrm>
            <a:off x="7219950" y="3657600"/>
            <a:ext cx="439738" cy="952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ight Arrow 7">
            <a:extLst>
              <a:ext uri="{FF2B5EF4-FFF2-40B4-BE49-F238E27FC236}">
                <a16:creationId xmlns:a16="http://schemas.microsoft.com/office/drawing/2014/main" id="{8552F515-B066-80A7-F958-AD86C9DF4C40}"/>
              </a:ext>
            </a:extLst>
          </p:cNvPr>
          <p:cNvSpPr/>
          <p:nvPr/>
        </p:nvSpPr>
        <p:spPr>
          <a:xfrm>
            <a:off x="7219950" y="4019550"/>
            <a:ext cx="439738" cy="952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ight Arrow 8">
            <a:extLst>
              <a:ext uri="{FF2B5EF4-FFF2-40B4-BE49-F238E27FC236}">
                <a16:creationId xmlns:a16="http://schemas.microsoft.com/office/drawing/2014/main" id="{F801EB01-B70B-5931-39EC-DCC2CDD999B9}"/>
              </a:ext>
            </a:extLst>
          </p:cNvPr>
          <p:cNvSpPr/>
          <p:nvPr/>
        </p:nvSpPr>
        <p:spPr>
          <a:xfrm>
            <a:off x="7219950" y="4344988"/>
            <a:ext cx="439738" cy="95250"/>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C6020DC-9168-21A3-8628-FFEFEC491715}"/>
              </a:ext>
            </a:extLst>
          </p:cNvPr>
          <p:cNvSpPr txBox="1"/>
          <p:nvPr/>
        </p:nvSpPr>
        <p:spPr>
          <a:xfrm>
            <a:off x="247650" y="995363"/>
            <a:ext cx="5829300" cy="2862262"/>
          </a:xfrm>
          <a:prstGeom prst="rect">
            <a:avLst/>
          </a:prstGeom>
          <a:noFill/>
        </p:spPr>
        <p:txBody>
          <a:bodyPr>
            <a:spAutoFit/>
          </a:bodyPr>
          <a:lstStyle/>
          <a:p>
            <a:pPr marL="457200" indent="-457200" eaLnBrk="1" fontAlgn="auto" hangingPunct="1">
              <a:spcBef>
                <a:spcPts val="0"/>
              </a:spcBef>
              <a:spcAft>
                <a:spcPts val="0"/>
              </a:spcAft>
              <a:defRPr/>
            </a:pPr>
            <a:r>
              <a:rPr lang="en-US" sz="2000" dirty="0">
                <a:latin typeface="+mn-lt"/>
              </a:rPr>
              <a:t>Effective Size (D</a:t>
            </a:r>
            <a:r>
              <a:rPr lang="en-US" sz="2000" baseline="-25000" dirty="0">
                <a:latin typeface="+mn-lt"/>
              </a:rPr>
              <a:t>10</a:t>
            </a:r>
            <a:r>
              <a:rPr lang="en-US" sz="2000" dirty="0">
                <a:latin typeface="+mn-lt"/>
              </a:rPr>
              <a:t>)  </a:t>
            </a:r>
          </a:p>
          <a:p>
            <a:pPr marL="457200" indent="-457200" eaLnBrk="1" fontAlgn="auto" hangingPunct="1">
              <a:spcBef>
                <a:spcPts val="0"/>
              </a:spcBef>
              <a:spcAft>
                <a:spcPts val="0"/>
              </a:spcAft>
              <a:defRPr/>
            </a:pPr>
            <a:r>
              <a:rPr lang="en-US" sz="2000" dirty="0">
                <a:latin typeface="+mn-lt"/>
              </a:rPr>
              <a:t>Range should be 0.2 mm to 0.35 mm</a:t>
            </a:r>
          </a:p>
          <a:p>
            <a:pPr marL="342900" indent="-342900" eaLnBrk="1" fontAlgn="auto" hangingPunct="1">
              <a:spcBef>
                <a:spcPts val="0"/>
              </a:spcBef>
              <a:spcAft>
                <a:spcPts val="0"/>
              </a:spcAft>
              <a:buFont typeface="Arial" pitchFamily="34" charset="0"/>
              <a:buChar char="•"/>
              <a:defRPr/>
            </a:pPr>
            <a:r>
              <a:rPr lang="en-US" sz="2000" dirty="0">
                <a:solidFill>
                  <a:srgbClr val="FFC000"/>
                </a:solidFill>
                <a:latin typeface="+mn-lt"/>
              </a:rPr>
              <a:t>The results are plotted (% passing vs. sieve/grain size (mm)).  </a:t>
            </a:r>
          </a:p>
          <a:p>
            <a:pPr marL="342900" indent="-342900" eaLnBrk="1" fontAlgn="auto" hangingPunct="1">
              <a:spcBef>
                <a:spcPts val="0"/>
              </a:spcBef>
              <a:spcAft>
                <a:spcPts val="0"/>
              </a:spcAft>
              <a:buFont typeface="Arial" pitchFamily="34" charset="0"/>
              <a:buChar char="•"/>
              <a:defRPr/>
            </a:pPr>
            <a:r>
              <a:rPr lang="en-US" sz="2000" dirty="0">
                <a:solidFill>
                  <a:srgbClr val="FFC000"/>
                </a:solidFill>
                <a:latin typeface="+mn-lt"/>
              </a:rPr>
              <a:t>D10 is where a horizontal line drawn from the 10% passing mark intersects the grain size.</a:t>
            </a: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endParaRPr lang="en-US" sz="2000" dirty="0">
              <a:latin typeface="+mn-lt"/>
            </a:endParaRPr>
          </a:p>
        </p:txBody>
      </p:sp>
      <p:sp>
        <p:nvSpPr>
          <p:cNvPr id="7" name="TextBox 6">
            <a:extLst>
              <a:ext uri="{FF2B5EF4-FFF2-40B4-BE49-F238E27FC236}">
                <a16:creationId xmlns:a16="http://schemas.microsoft.com/office/drawing/2014/main" id="{7BCE945B-D537-0D72-ED79-32EE20550203}"/>
              </a:ext>
            </a:extLst>
          </p:cNvPr>
          <p:cNvSpPr txBox="1"/>
          <p:nvPr/>
        </p:nvSpPr>
        <p:spPr>
          <a:xfrm>
            <a:off x="203610" y="229624"/>
            <a:ext cx="8021039"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Determining D</a:t>
            </a:r>
            <a:r>
              <a:rPr lang="en-US" sz="2800" b="1" cap="all" baseline="-25000" dirty="0">
                <a:solidFill>
                  <a:schemeClr val="tx2">
                    <a:satMod val="200000"/>
                  </a:schemeClr>
                </a:solidFill>
                <a:effectLst>
                  <a:reflection blurRad="12700" stA="34000" endA="740" endPos="53000" dir="5400000" sy="-100000" algn="bl" rotWithShape="0"/>
                </a:effectLst>
                <a:latin typeface="+mj-lt"/>
                <a:ea typeface="+mj-ea"/>
                <a:cs typeface="+mj-cs"/>
              </a:rPr>
              <a:t>10</a:t>
            </a:r>
          </a:p>
        </p:txBody>
      </p:sp>
      <p:pic>
        <p:nvPicPr>
          <p:cNvPr id="178180" name="Picture 5">
            <a:extLst>
              <a:ext uri="{FF2B5EF4-FFF2-40B4-BE49-F238E27FC236}">
                <a16:creationId xmlns:a16="http://schemas.microsoft.com/office/drawing/2014/main" id="{BCF80A2A-C063-DB2B-6EBA-FCF966DFC4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762000"/>
            <a:ext cx="2527300" cy="19669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8181" name="Picture 5">
            <a:extLst>
              <a:ext uri="{FF2B5EF4-FFF2-40B4-BE49-F238E27FC236}">
                <a16:creationId xmlns:a16="http://schemas.microsoft.com/office/drawing/2014/main" id="{E0ECB1F0-2FE3-6C99-2227-81087B2311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2850" y="3257550"/>
            <a:ext cx="2600325" cy="2965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8182" name="Picture 2">
            <a:extLst>
              <a:ext uri="{FF2B5EF4-FFF2-40B4-BE49-F238E27FC236}">
                <a16:creationId xmlns:a16="http://schemas.microsoft.com/office/drawing/2014/main" id="{E580E8BD-473F-B6CC-5379-CECFCC1993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200" y="3076575"/>
            <a:ext cx="5748338" cy="361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a:extLst>
              <a:ext uri="{FF2B5EF4-FFF2-40B4-BE49-F238E27FC236}">
                <a16:creationId xmlns:a16="http://schemas.microsoft.com/office/drawing/2014/main" id="{3C88EC65-D4BB-84C5-29E7-7EBF0BFFAB00}"/>
              </a:ext>
            </a:extLst>
          </p:cNvPr>
          <p:cNvSpPr/>
          <p:nvPr/>
        </p:nvSpPr>
        <p:spPr>
          <a:xfrm>
            <a:off x="2933700" y="5154613"/>
            <a:ext cx="368300" cy="225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B80E91A0-337F-583C-675D-66F95F2885E8}"/>
              </a:ext>
            </a:extLst>
          </p:cNvPr>
          <p:cNvSpPr/>
          <p:nvPr/>
        </p:nvSpPr>
        <p:spPr>
          <a:xfrm>
            <a:off x="855663" y="4583113"/>
            <a:ext cx="2078037" cy="186531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Box 5">
            <a:extLst>
              <a:ext uri="{FF2B5EF4-FFF2-40B4-BE49-F238E27FC236}">
                <a16:creationId xmlns:a16="http://schemas.microsoft.com/office/drawing/2014/main" id="{9FCD8835-B0B9-FA27-DBD6-40E2B3B38A6E}"/>
              </a:ext>
            </a:extLst>
          </p:cNvPr>
          <p:cNvSpPr txBox="1">
            <a:spLocks noChangeArrowheads="1"/>
          </p:cNvSpPr>
          <p:nvPr/>
        </p:nvSpPr>
        <p:spPr bwMode="auto">
          <a:xfrm>
            <a:off x="519113" y="1117600"/>
            <a:ext cx="830103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Uniformity Coefficient (UC)  </a:t>
            </a:r>
          </a:p>
          <a:p>
            <a:pPr eaLnBrk="1" hangingPunct="1"/>
            <a:r>
              <a:rPr lang="en-US" altLang="en-US" sz="2400">
                <a:solidFill>
                  <a:srgbClr val="FFC000"/>
                </a:solidFill>
              </a:rPr>
              <a:t>Range should be 1.5 – 3.0</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D</a:t>
            </a:r>
            <a:r>
              <a:rPr lang="en-US" altLang="en-US" sz="2400" baseline="-25000"/>
              <a:t>60</a:t>
            </a:r>
            <a:r>
              <a:rPr lang="en-US" altLang="en-US" sz="2400"/>
              <a:t> is the size of grain such that 60% by weight of the total sample is smaller. (i.e., 60% of the sand, by weight, is finer than a given grain size).  </a:t>
            </a:r>
          </a:p>
          <a:p>
            <a:pPr eaLnBrk="1" hangingPunct="1">
              <a:buFont typeface="Arial" panose="020B0604020202020204" pitchFamily="34" charset="0"/>
              <a:buChar char="•"/>
            </a:pPr>
            <a:endParaRPr lang="en-US" altLang="en-US" sz="2400"/>
          </a:p>
        </p:txBody>
      </p:sp>
      <p:sp>
        <p:nvSpPr>
          <p:cNvPr id="7" name="TextBox 6">
            <a:extLst>
              <a:ext uri="{FF2B5EF4-FFF2-40B4-BE49-F238E27FC236}">
                <a16:creationId xmlns:a16="http://schemas.microsoft.com/office/drawing/2014/main" id="{6BFB4906-D2B6-C046-6918-1D665A168672}"/>
              </a:ext>
            </a:extLst>
          </p:cNvPr>
          <p:cNvSpPr txBox="1"/>
          <p:nvPr/>
        </p:nvSpPr>
        <p:spPr>
          <a:xfrm>
            <a:off x="272955" y="280626"/>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UC</a:t>
            </a:r>
          </a:p>
        </p:txBody>
      </p:sp>
      <p:sp>
        <p:nvSpPr>
          <p:cNvPr id="5" name="Freeform 4">
            <a:extLst>
              <a:ext uri="{FF2B5EF4-FFF2-40B4-BE49-F238E27FC236}">
                <a16:creationId xmlns:a16="http://schemas.microsoft.com/office/drawing/2014/main" id="{A45C52FC-9D2A-1C68-1726-9A4B92252CE7}"/>
              </a:ext>
            </a:extLst>
          </p:cNvPr>
          <p:cNvSpPr/>
          <p:nvPr/>
        </p:nvSpPr>
        <p:spPr>
          <a:xfrm>
            <a:off x="2860675" y="5356225"/>
            <a:ext cx="892175" cy="503238"/>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Freeform 9">
            <a:extLst>
              <a:ext uri="{FF2B5EF4-FFF2-40B4-BE49-F238E27FC236}">
                <a16:creationId xmlns:a16="http://schemas.microsoft.com/office/drawing/2014/main" id="{D904E997-22EF-CE76-905E-05DBBF5E5183}"/>
              </a:ext>
            </a:extLst>
          </p:cNvPr>
          <p:cNvSpPr/>
          <p:nvPr/>
        </p:nvSpPr>
        <p:spPr>
          <a:xfrm>
            <a:off x="2778125" y="3598863"/>
            <a:ext cx="1081088" cy="485775"/>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53191095-A7D0-76F8-DC0A-1AA170AE2680}"/>
              </a:ext>
            </a:extLst>
          </p:cNvPr>
          <p:cNvSpPr/>
          <p:nvPr/>
        </p:nvSpPr>
        <p:spPr>
          <a:xfrm>
            <a:off x="2801938" y="5859463"/>
            <a:ext cx="1057275" cy="125412"/>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0231" name="TextBox 12">
            <a:extLst>
              <a:ext uri="{FF2B5EF4-FFF2-40B4-BE49-F238E27FC236}">
                <a16:creationId xmlns:a16="http://schemas.microsoft.com/office/drawing/2014/main" id="{5AF4CFC6-56AD-E443-7CA7-103D1A6901AB}"/>
              </a:ext>
            </a:extLst>
          </p:cNvPr>
          <p:cNvSpPr txBox="1">
            <a:spLocks noChangeArrowheads="1"/>
          </p:cNvSpPr>
          <p:nvPr/>
        </p:nvSpPr>
        <p:spPr bwMode="auto">
          <a:xfrm>
            <a:off x="665163" y="5497513"/>
            <a:ext cx="56769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b="1">
                <a:solidFill>
                  <a:schemeClr val="bg1"/>
                </a:solidFill>
              </a:rPr>
              <a:t>                                                  1</a:t>
            </a:r>
            <a:r>
              <a:rPr lang="en-US" altLang="en-US" sz="2000" b="1">
                <a:solidFill>
                  <a:schemeClr val="bg1"/>
                </a:solidFill>
              </a:rPr>
              <a:t>0%</a:t>
            </a:r>
            <a:r>
              <a:rPr lang="en-US" altLang="en-US">
                <a:solidFill>
                  <a:schemeClr val="bg1"/>
                </a:solidFill>
              </a:rPr>
              <a:t>         </a:t>
            </a:r>
            <a:r>
              <a:rPr lang="en-US" altLang="en-US"/>
              <a:t>Pan</a:t>
            </a:r>
          </a:p>
        </p:txBody>
      </p:sp>
      <p:sp>
        <p:nvSpPr>
          <p:cNvPr id="14" name="Oval 13">
            <a:extLst>
              <a:ext uri="{FF2B5EF4-FFF2-40B4-BE49-F238E27FC236}">
                <a16:creationId xmlns:a16="http://schemas.microsoft.com/office/drawing/2014/main" id="{42575BB6-6E60-AEE8-4837-E900311B67C4}"/>
              </a:ext>
            </a:extLst>
          </p:cNvPr>
          <p:cNvSpPr/>
          <p:nvPr/>
        </p:nvSpPr>
        <p:spPr>
          <a:xfrm>
            <a:off x="3562350" y="5260975"/>
            <a:ext cx="60325"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Oval 14">
            <a:extLst>
              <a:ext uri="{FF2B5EF4-FFF2-40B4-BE49-F238E27FC236}">
                <a16:creationId xmlns:a16="http://schemas.microsoft.com/office/drawing/2014/main" id="{8DEBEC5B-596E-290A-7EC0-1FF7F2887896}"/>
              </a:ext>
            </a:extLst>
          </p:cNvPr>
          <p:cNvSpPr/>
          <p:nvPr/>
        </p:nvSpPr>
        <p:spPr>
          <a:xfrm>
            <a:off x="3227388" y="5199063"/>
            <a:ext cx="60325"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Oval 15">
            <a:extLst>
              <a:ext uri="{FF2B5EF4-FFF2-40B4-BE49-F238E27FC236}">
                <a16:creationId xmlns:a16="http://schemas.microsoft.com/office/drawing/2014/main" id="{2B965E98-8F50-15B4-127A-4526C4AF4127}"/>
              </a:ext>
            </a:extLst>
          </p:cNvPr>
          <p:cNvSpPr/>
          <p:nvPr/>
        </p:nvSpPr>
        <p:spPr>
          <a:xfrm>
            <a:off x="3130550" y="4270375"/>
            <a:ext cx="60325"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CE75DC2B-D038-8DC1-2582-C804DC654008}"/>
              </a:ext>
            </a:extLst>
          </p:cNvPr>
          <p:cNvSpPr/>
          <p:nvPr/>
        </p:nvSpPr>
        <p:spPr>
          <a:xfrm>
            <a:off x="3378200" y="4292600"/>
            <a:ext cx="60325" cy="95250"/>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a:extLst>
              <a:ext uri="{FF2B5EF4-FFF2-40B4-BE49-F238E27FC236}">
                <a16:creationId xmlns:a16="http://schemas.microsoft.com/office/drawing/2014/main" id="{CCBA0FFE-C334-EA70-E430-7DFB46551D42}"/>
              </a:ext>
            </a:extLst>
          </p:cNvPr>
          <p:cNvSpPr/>
          <p:nvPr/>
        </p:nvSpPr>
        <p:spPr>
          <a:xfrm>
            <a:off x="2889250" y="4256088"/>
            <a:ext cx="60325" cy="93662"/>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Oval 18">
            <a:extLst>
              <a:ext uri="{FF2B5EF4-FFF2-40B4-BE49-F238E27FC236}">
                <a16:creationId xmlns:a16="http://schemas.microsoft.com/office/drawing/2014/main" id="{66F62948-84AE-ECA4-A6DA-8F647BAFD2CA}"/>
              </a:ext>
            </a:extLst>
          </p:cNvPr>
          <p:cNvSpPr/>
          <p:nvPr/>
        </p:nvSpPr>
        <p:spPr>
          <a:xfrm>
            <a:off x="3587750" y="4408488"/>
            <a:ext cx="60325" cy="93662"/>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0238" name="TextBox 20">
            <a:extLst>
              <a:ext uri="{FF2B5EF4-FFF2-40B4-BE49-F238E27FC236}">
                <a16:creationId xmlns:a16="http://schemas.microsoft.com/office/drawing/2014/main" id="{E12419EA-1E2F-1292-8885-A9C8606291D3}"/>
              </a:ext>
            </a:extLst>
          </p:cNvPr>
          <p:cNvSpPr txBox="1">
            <a:spLocks noChangeArrowheads="1"/>
          </p:cNvSpPr>
          <p:nvPr/>
        </p:nvSpPr>
        <p:spPr bwMode="auto">
          <a:xfrm>
            <a:off x="4606925" y="5048250"/>
            <a:ext cx="4537075"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60% (by weight) of this sample is smaller than 0.3 mm (50% + 10%)</a:t>
            </a:r>
          </a:p>
          <a:p>
            <a:pPr eaLnBrk="1" hangingPunct="1"/>
            <a:r>
              <a:rPr lang="en-US" altLang="en-US" sz="2000">
                <a:solidFill>
                  <a:srgbClr val="FFC000"/>
                </a:solidFill>
              </a:rPr>
              <a:t>D</a:t>
            </a:r>
            <a:r>
              <a:rPr lang="en-US" altLang="en-US" sz="2000" baseline="-25000">
                <a:solidFill>
                  <a:srgbClr val="FFC000"/>
                </a:solidFill>
              </a:rPr>
              <a:t>60</a:t>
            </a:r>
            <a:r>
              <a:rPr lang="en-US" altLang="en-US" sz="2000">
                <a:solidFill>
                  <a:srgbClr val="FFC000"/>
                </a:solidFill>
              </a:rPr>
              <a:t> = 0.3 mm</a:t>
            </a:r>
          </a:p>
          <a:p>
            <a:pPr eaLnBrk="1" hangingPunct="1"/>
            <a:r>
              <a:rPr lang="en-US" altLang="en-US" sz="2000">
                <a:solidFill>
                  <a:srgbClr val="FFC000"/>
                </a:solidFill>
              </a:rPr>
              <a:t>10% is smaller than 0.15 mm = d</a:t>
            </a:r>
            <a:r>
              <a:rPr lang="en-US" altLang="en-US" sz="2000" baseline="-25000">
                <a:solidFill>
                  <a:srgbClr val="FFC000"/>
                </a:solidFill>
              </a:rPr>
              <a:t>10</a:t>
            </a:r>
          </a:p>
          <a:p>
            <a:pPr eaLnBrk="1" hangingPunct="1"/>
            <a:r>
              <a:rPr lang="en-US" altLang="en-US" sz="2000">
                <a:solidFill>
                  <a:srgbClr val="FFC000"/>
                </a:solidFill>
              </a:rPr>
              <a:t>UC = D</a:t>
            </a:r>
            <a:r>
              <a:rPr lang="en-US" altLang="en-US" sz="2000" baseline="-25000">
                <a:solidFill>
                  <a:srgbClr val="FFC000"/>
                </a:solidFill>
              </a:rPr>
              <a:t>60</a:t>
            </a:r>
            <a:r>
              <a:rPr lang="en-US" altLang="en-US" sz="2000">
                <a:solidFill>
                  <a:srgbClr val="FFC000"/>
                </a:solidFill>
              </a:rPr>
              <a:t>/D</a:t>
            </a:r>
            <a:r>
              <a:rPr lang="en-US" altLang="en-US" sz="2000" baseline="-25000">
                <a:solidFill>
                  <a:srgbClr val="FFC000"/>
                </a:solidFill>
              </a:rPr>
              <a:t>10</a:t>
            </a:r>
            <a:r>
              <a:rPr lang="en-US" altLang="en-US" sz="2000">
                <a:solidFill>
                  <a:srgbClr val="FFC000"/>
                </a:solidFill>
              </a:rPr>
              <a:t> = 0.3 mm/0.15 mm = 2.0</a:t>
            </a:r>
            <a:endParaRPr lang="en-US" altLang="en-US">
              <a:solidFill>
                <a:srgbClr val="FFC000"/>
              </a:solidFill>
            </a:endParaRPr>
          </a:p>
        </p:txBody>
      </p:sp>
      <p:sp>
        <p:nvSpPr>
          <p:cNvPr id="20" name="Rectangle 19">
            <a:extLst>
              <a:ext uri="{FF2B5EF4-FFF2-40B4-BE49-F238E27FC236}">
                <a16:creationId xmlns:a16="http://schemas.microsoft.com/office/drawing/2014/main" id="{341A8CDE-1EEC-A58B-9C91-85B06810CD1D}"/>
              </a:ext>
            </a:extLst>
          </p:cNvPr>
          <p:cNvSpPr/>
          <p:nvPr/>
        </p:nvSpPr>
        <p:spPr>
          <a:xfrm>
            <a:off x="5676633" y="509885"/>
            <a:ext cx="1723549"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UC = </a:t>
            </a:r>
          </a:p>
        </p:txBody>
      </p:sp>
      <p:sp>
        <p:nvSpPr>
          <p:cNvPr id="22" name="Rectangle 21">
            <a:extLst>
              <a:ext uri="{FF2B5EF4-FFF2-40B4-BE49-F238E27FC236}">
                <a16:creationId xmlns:a16="http://schemas.microsoft.com/office/drawing/2014/main" id="{6DC01901-C7D2-4FC6-7DC9-052FD3DBF782}"/>
              </a:ext>
            </a:extLst>
          </p:cNvPr>
          <p:cNvSpPr/>
          <p:nvPr/>
        </p:nvSpPr>
        <p:spPr>
          <a:xfrm>
            <a:off x="7429233" y="0"/>
            <a:ext cx="1152880"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D</a:t>
            </a:r>
            <a:r>
              <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60</a:t>
            </a:r>
          </a:p>
        </p:txBody>
      </p:sp>
      <p:sp>
        <p:nvSpPr>
          <p:cNvPr id="23" name="Rectangle 22">
            <a:extLst>
              <a:ext uri="{FF2B5EF4-FFF2-40B4-BE49-F238E27FC236}">
                <a16:creationId xmlns:a16="http://schemas.microsoft.com/office/drawing/2014/main" id="{1B84F326-E163-0239-07BE-B3BA5BEDB182}"/>
              </a:ext>
            </a:extLst>
          </p:cNvPr>
          <p:cNvSpPr/>
          <p:nvPr/>
        </p:nvSpPr>
        <p:spPr>
          <a:xfrm>
            <a:off x="7505433" y="1028700"/>
            <a:ext cx="1127232"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D</a:t>
            </a:r>
            <a:r>
              <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10</a:t>
            </a:r>
          </a:p>
        </p:txBody>
      </p:sp>
      <p:sp>
        <p:nvSpPr>
          <p:cNvPr id="24" name="Rectangle 23">
            <a:extLst>
              <a:ext uri="{FF2B5EF4-FFF2-40B4-BE49-F238E27FC236}">
                <a16:creationId xmlns:a16="http://schemas.microsoft.com/office/drawing/2014/main" id="{6EBE34A2-B422-4BC3-C06D-C94E0401C90C}"/>
              </a:ext>
            </a:extLst>
          </p:cNvPr>
          <p:cNvSpPr/>
          <p:nvPr/>
        </p:nvSpPr>
        <p:spPr>
          <a:xfrm>
            <a:off x="7295883" y="533400"/>
            <a:ext cx="1569660"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a:t>
            </a:r>
            <a:endPar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endParaRPr>
          </a:p>
        </p:txBody>
      </p:sp>
      <p:sp>
        <p:nvSpPr>
          <p:cNvPr id="25" name="Rectangle 24">
            <a:extLst>
              <a:ext uri="{FF2B5EF4-FFF2-40B4-BE49-F238E27FC236}">
                <a16:creationId xmlns:a16="http://schemas.microsoft.com/office/drawing/2014/main" id="{1A7CFC15-595A-9625-5E03-D6DD16A8F13C}"/>
              </a:ext>
            </a:extLst>
          </p:cNvPr>
          <p:cNvSpPr/>
          <p:nvPr/>
        </p:nvSpPr>
        <p:spPr>
          <a:xfrm>
            <a:off x="2670175" y="5026025"/>
            <a:ext cx="1355725" cy="1397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Freeform 25">
            <a:extLst>
              <a:ext uri="{FF2B5EF4-FFF2-40B4-BE49-F238E27FC236}">
                <a16:creationId xmlns:a16="http://schemas.microsoft.com/office/drawing/2014/main" id="{BD1A619B-96F2-C8CF-35A7-0557E7EF04DF}"/>
              </a:ext>
            </a:extLst>
          </p:cNvPr>
          <p:cNvSpPr/>
          <p:nvPr/>
        </p:nvSpPr>
        <p:spPr>
          <a:xfrm>
            <a:off x="2732088" y="4476750"/>
            <a:ext cx="1222375" cy="536575"/>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Rectangle 27">
            <a:extLst>
              <a:ext uri="{FF2B5EF4-FFF2-40B4-BE49-F238E27FC236}">
                <a16:creationId xmlns:a16="http://schemas.microsoft.com/office/drawing/2014/main" id="{7E4D0291-9C94-B466-93EF-978772DF6C7A}"/>
              </a:ext>
            </a:extLst>
          </p:cNvPr>
          <p:cNvSpPr/>
          <p:nvPr/>
        </p:nvSpPr>
        <p:spPr>
          <a:xfrm>
            <a:off x="2655888" y="4073525"/>
            <a:ext cx="1355725" cy="1397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0246" name="TextBox 11">
            <a:extLst>
              <a:ext uri="{FF2B5EF4-FFF2-40B4-BE49-F238E27FC236}">
                <a16:creationId xmlns:a16="http://schemas.microsoft.com/office/drawing/2014/main" id="{3BF7849E-A48E-D2AE-07A1-0F6EA6AAA561}"/>
              </a:ext>
            </a:extLst>
          </p:cNvPr>
          <p:cNvSpPr txBox="1">
            <a:spLocks noChangeArrowheads="1"/>
          </p:cNvSpPr>
          <p:nvPr/>
        </p:nvSpPr>
        <p:spPr bwMode="auto">
          <a:xfrm>
            <a:off x="261938" y="4643438"/>
            <a:ext cx="88820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D</a:t>
            </a:r>
            <a:r>
              <a:rPr lang="en-US" altLang="en-US" baseline="-25000"/>
              <a:t>10</a:t>
            </a:r>
            <a:r>
              <a:rPr lang="en-US" altLang="en-US"/>
              <a:t> = 0.15 </a:t>
            </a:r>
            <a:r>
              <a:rPr lang="en-US" altLang="en-US" sz="2000"/>
              <a:t>mm                     </a:t>
            </a:r>
            <a:r>
              <a:rPr lang="en-US" altLang="en-US" sz="2000" b="1">
                <a:solidFill>
                  <a:schemeClr val="bg1"/>
                </a:solidFill>
              </a:rPr>
              <a:t>50% </a:t>
            </a:r>
            <a:r>
              <a:rPr lang="en-US" altLang="en-US"/>
              <a:t>            #100 Sieve (100 openings/inch = 0.15 mm opening)</a:t>
            </a:r>
          </a:p>
          <a:p>
            <a:pPr eaLnBrk="1" hangingPunct="1"/>
            <a:r>
              <a:rPr lang="en-US" altLang="en-US"/>
              <a:t>        (10% passes </a:t>
            </a:r>
          </a:p>
          <a:p>
            <a:pPr eaLnBrk="1" hangingPunct="1"/>
            <a:r>
              <a:rPr lang="en-US" altLang="en-US"/>
              <a:t>         through to the pan)</a:t>
            </a:r>
          </a:p>
        </p:txBody>
      </p:sp>
      <p:sp>
        <p:nvSpPr>
          <p:cNvPr id="180247" name="TextBox 26">
            <a:extLst>
              <a:ext uri="{FF2B5EF4-FFF2-40B4-BE49-F238E27FC236}">
                <a16:creationId xmlns:a16="http://schemas.microsoft.com/office/drawing/2014/main" id="{3A75AE6B-749D-B820-5C79-1D394B2E2ABD}"/>
              </a:ext>
            </a:extLst>
          </p:cNvPr>
          <p:cNvSpPr txBox="1">
            <a:spLocks noChangeArrowheads="1"/>
          </p:cNvSpPr>
          <p:nvPr/>
        </p:nvSpPr>
        <p:spPr bwMode="auto">
          <a:xfrm>
            <a:off x="652463" y="3703638"/>
            <a:ext cx="84915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D</a:t>
            </a:r>
            <a:r>
              <a:rPr lang="en-US" altLang="en-US" baseline="-25000"/>
              <a:t>60</a:t>
            </a:r>
            <a:r>
              <a:rPr lang="en-US" altLang="en-US"/>
              <a:t> = 0.3     </a:t>
            </a:r>
            <a:r>
              <a:rPr lang="en-US" altLang="en-US" sz="2000"/>
              <a:t>mm                 </a:t>
            </a:r>
            <a:r>
              <a:rPr lang="en-US" altLang="en-US" sz="2000" b="1">
                <a:solidFill>
                  <a:schemeClr val="bg1"/>
                </a:solidFill>
              </a:rPr>
              <a:t>30%         </a:t>
            </a:r>
            <a:r>
              <a:rPr lang="en-US" altLang="en-US"/>
              <a:t>  #50 Sieve (50 openings/inch = 0.3 mm opening) </a:t>
            </a:r>
          </a:p>
          <a:p>
            <a:pPr eaLnBrk="1" hangingPunct="1"/>
            <a:r>
              <a:rPr lang="en-US" altLang="en-US"/>
              <a:t>(50% on #100 sieve</a:t>
            </a:r>
          </a:p>
          <a:p>
            <a:pPr eaLnBrk="1" hangingPunct="1"/>
            <a:r>
              <a:rPr lang="en-US" altLang="en-US"/>
              <a:t> plus 10% in pan)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5C3FD4-0FA8-2BFD-86C0-996B52CC04F4}"/>
              </a:ext>
            </a:extLst>
          </p:cNvPr>
          <p:cNvSpPr txBox="1"/>
          <p:nvPr/>
        </p:nvSpPr>
        <p:spPr>
          <a:xfrm>
            <a:off x="140085" y="107722"/>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UC</a:t>
            </a:r>
          </a:p>
        </p:txBody>
      </p:sp>
      <p:sp>
        <p:nvSpPr>
          <p:cNvPr id="182275" name="TextBox 5">
            <a:extLst>
              <a:ext uri="{FF2B5EF4-FFF2-40B4-BE49-F238E27FC236}">
                <a16:creationId xmlns:a16="http://schemas.microsoft.com/office/drawing/2014/main" id="{D01AD7A0-8FB5-12E8-AAC8-D08A11DEB2CB}"/>
              </a:ext>
            </a:extLst>
          </p:cNvPr>
          <p:cNvSpPr txBox="1">
            <a:spLocks noChangeArrowheads="1"/>
          </p:cNvSpPr>
          <p:nvPr/>
        </p:nvSpPr>
        <p:spPr bwMode="auto">
          <a:xfrm>
            <a:off x="200025" y="854075"/>
            <a:ext cx="8943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Uniformity Coefficient (UC) = 1.5 – 3.0</a:t>
            </a:r>
          </a:p>
          <a:p>
            <a:pPr eaLnBrk="1" hangingPunct="1"/>
            <a:r>
              <a:rPr lang="en-US" altLang="en-US" sz="2400"/>
              <a:t>	</a:t>
            </a:r>
          </a:p>
        </p:txBody>
      </p:sp>
      <p:sp>
        <p:nvSpPr>
          <p:cNvPr id="8" name="Rectangle 7">
            <a:extLst>
              <a:ext uri="{FF2B5EF4-FFF2-40B4-BE49-F238E27FC236}">
                <a16:creationId xmlns:a16="http://schemas.microsoft.com/office/drawing/2014/main" id="{AAD826E8-9A97-1501-253B-323A35DA7138}"/>
              </a:ext>
            </a:extLst>
          </p:cNvPr>
          <p:cNvSpPr/>
          <p:nvPr/>
        </p:nvSpPr>
        <p:spPr>
          <a:xfrm>
            <a:off x="5676633" y="509885"/>
            <a:ext cx="1723549"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UC = </a:t>
            </a:r>
          </a:p>
        </p:txBody>
      </p:sp>
      <p:sp>
        <p:nvSpPr>
          <p:cNvPr id="9" name="Rectangle 8">
            <a:extLst>
              <a:ext uri="{FF2B5EF4-FFF2-40B4-BE49-F238E27FC236}">
                <a16:creationId xmlns:a16="http://schemas.microsoft.com/office/drawing/2014/main" id="{73D11344-50F5-FBF5-32D3-0042E77DA2C7}"/>
              </a:ext>
            </a:extLst>
          </p:cNvPr>
          <p:cNvSpPr/>
          <p:nvPr/>
        </p:nvSpPr>
        <p:spPr>
          <a:xfrm>
            <a:off x="7429233" y="0"/>
            <a:ext cx="1152880"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D</a:t>
            </a:r>
            <a:r>
              <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60</a:t>
            </a:r>
          </a:p>
        </p:txBody>
      </p:sp>
      <p:sp>
        <p:nvSpPr>
          <p:cNvPr id="10" name="Rectangle 9">
            <a:extLst>
              <a:ext uri="{FF2B5EF4-FFF2-40B4-BE49-F238E27FC236}">
                <a16:creationId xmlns:a16="http://schemas.microsoft.com/office/drawing/2014/main" id="{25E65092-4DE1-C807-2F86-61891B6B3F84}"/>
              </a:ext>
            </a:extLst>
          </p:cNvPr>
          <p:cNvSpPr/>
          <p:nvPr/>
        </p:nvSpPr>
        <p:spPr>
          <a:xfrm>
            <a:off x="7505433" y="1028700"/>
            <a:ext cx="1127232"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D</a:t>
            </a:r>
            <a:r>
              <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10</a:t>
            </a:r>
          </a:p>
        </p:txBody>
      </p:sp>
      <p:sp>
        <p:nvSpPr>
          <p:cNvPr id="11" name="Rectangle 10">
            <a:extLst>
              <a:ext uri="{FF2B5EF4-FFF2-40B4-BE49-F238E27FC236}">
                <a16:creationId xmlns:a16="http://schemas.microsoft.com/office/drawing/2014/main" id="{6BF4807E-498D-B71B-C52A-37D0CEAD3A0C}"/>
              </a:ext>
            </a:extLst>
          </p:cNvPr>
          <p:cNvSpPr/>
          <p:nvPr/>
        </p:nvSpPr>
        <p:spPr>
          <a:xfrm>
            <a:off x="7295883" y="533400"/>
            <a:ext cx="1569660"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a:t>
            </a:r>
            <a:endPar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endParaRPr>
          </a:p>
        </p:txBody>
      </p:sp>
      <p:pic>
        <p:nvPicPr>
          <p:cNvPr id="182280" name="Picture 2">
            <a:extLst>
              <a:ext uri="{FF2B5EF4-FFF2-40B4-BE49-F238E27FC236}">
                <a16:creationId xmlns:a16="http://schemas.microsoft.com/office/drawing/2014/main" id="{FEC4FAB4-9F2D-6BC6-C9C0-9DBE02B567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238" y="2049463"/>
            <a:ext cx="4527550" cy="28146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81" name="Picture 3">
            <a:extLst>
              <a:ext uri="{FF2B5EF4-FFF2-40B4-BE49-F238E27FC236}">
                <a16:creationId xmlns:a16="http://schemas.microsoft.com/office/drawing/2014/main" id="{41245532-BDB8-8B5D-7151-8545115726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75" y="3889375"/>
            <a:ext cx="4533900" cy="2720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nvGrpSpPr>
          <p:cNvPr id="182282" name="Group 19">
            <a:extLst>
              <a:ext uri="{FF2B5EF4-FFF2-40B4-BE49-F238E27FC236}">
                <a16:creationId xmlns:a16="http://schemas.microsoft.com/office/drawing/2014/main" id="{7A02151B-DFF8-8460-F669-A753349161D9}"/>
              </a:ext>
            </a:extLst>
          </p:cNvPr>
          <p:cNvGrpSpPr>
            <a:grpSpLocks/>
          </p:cNvGrpSpPr>
          <p:nvPr/>
        </p:nvGrpSpPr>
        <p:grpSpPr bwMode="auto">
          <a:xfrm>
            <a:off x="4924425" y="6175375"/>
            <a:ext cx="1709738" cy="376238"/>
            <a:chOff x="4924567" y="6049202"/>
            <a:chExt cx="1709709" cy="377055"/>
          </a:xfrm>
        </p:grpSpPr>
        <p:sp>
          <p:nvSpPr>
            <p:cNvPr id="16" name="Oval 15">
              <a:extLst>
                <a:ext uri="{FF2B5EF4-FFF2-40B4-BE49-F238E27FC236}">
                  <a16:creationId xmlns:a16="http://schemas.microsoft.com/office/drawing/2014/main" id="{3D45EEC7-64F6-862C-B978-7B0E13C26C15}"/>
                </a:ext>
              </a:extLst>
            </p:cNvPr>
            <p:cNvSpPr/>
            <p:nvPr/>
          </p:nvSpPr>
          <p:spPr>
            <a:xfrm>
              <a:off x="6269157" y="6049202"/>
              <a:ext cx="365119" cy="3691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10F2DDA0-CDA1-4450-9AB5-056360856DAB}"/>
                </a:ext>
              </a:extLst>
            </p:cNvPr>
            <p:cNvSpPr/>
            <p:nvPr/>
          </p:nvSpPr>
          <p:spPr>
            <a:xfrm>
              <a:off x="5819902" y="6057157"/>
              <a:ext cx="365119" cy="3691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a:extLst>
                <a:ext uri="{FF2B5EF4-FFF2-40B4-BE49-F238E27FC236}">
                  <a16:creationId xmlns:a16="http://schemas.microsoft.com/office/drawing/2014/main" id="{8F67636E-1C6D-7A32-1432-B5B0AFBCF758}"/>
                </a:ext>
              </a:extLst>
            </p:cNvPr>
            <p:cNvSpPr/>
            <p:nvPr/>
          </p:nvSpPr>
          <p:spPr>
            <a:xfrm>
              <a:off x="5372234" y="6055566"/>
              <a:ext cx="366707" cy="367509"/>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Oval 18">
              <a:extLst>
                <a:ext uri="{FF2B5EF4-FFF2-40B4-BE49-F238E27FC236}">
                  <a16:creationId xmlns:a16="http://schemas.microsoft.com/office/drawing/2014/main" id="{D96C7169-9252-8983-C2A5-BFB76D6E4F4F}"/>
                </a:ext>
              </a:extLst>
            </p:cNvPr>
            <p:cNvSpPr/>
            <p:nvPr/>
          </p:nvSpPr>
          <p:spPr>
            <a:xfrm>
              <a:off x="4924567" y="6057157"/>
              <a:ext cx="365119" cy="3691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182283" name="Group 20">
            <a:extLst>
              <a:ext uri="{FF2B5EF4-FFF2-40B4-BE49-F238E27FC236}">
                <a16:creationId xmlns:a16="http://schemas.microsoft.com/office/drawing/2014/main" id="{BC603AD7-785E-72B7-C376-853A52EDEB93}"/>
              </a:ext>
            </a:extLst>
          </p:cNvPr>
          <p:cNvGrpSpPr>
            <a:grpSpLocks/>
          </p:cNvGrpSpPr>
          <p:nvPr/>
        </p:nvGrpSpPr>
        <p:grpSpPr bwMode="auto">
          <a:xfrm>
            <a:off x="6723063" y="6169025"/>
            <a:ext cx="1709737" cy="376238"/>
            <a:chOff x="4924567" y="6049202"/>
            <a:chExt cx="1709709" cy="377055"/>
          </a:xfrm>
        </p:grpSpPr>
        <p:sp>
          <p:nvSpPr>
            <p:cNvPr id="22" name="Oval 21">
              <a:extLst>
                <a:ext uri="{FF2B5EF4-FFF2-40B4-BE49-F238E27FC236}">
                  <a16:creationId xmlns:a16="http://schemas.microsoft.com/office/drawing/2014/main" id="{1F39D0C0-3504-2E82-6024-E53D27C860D3}"/>
                </a:ext>
              </a:extLst>
            </p:cNvPr>
            <p:cNvSpPr/>
            <p:nvPr/>
          </p:nvSpPr>
          <p:spPr>
            <a:xfrm>
              <a:off x="6269157" y="6049202"/>
              <a:ext cx="365119" cy="3691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Oval 22">
              <a:extLst>
                <a:ext uri="{FF2B5EF4-FFF2-40B4-BE49-F238E27FC236}">
                  <a16:creationId xmlns:a16="http://schemas.microsoft.com/office/drawing/2014/main" id="{78F396FC-B3BF-ED27-2A15-902571371FA0}"/>
                </a:ext>
              </a:extLst>
            </p:cNvPr>
            <p:cNvSpPr/>
            <p:nvPr/>
          </p:nvSpPr>
          <p:spPr>
            <a:xfrm>
              <a:off x="5819902" y="6057157"/>
              <a:ext cx="365119" cy="3691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Oval 23">
              <a:extLst>
                <a:ext uri="{FF2B5EF4-FFF2-40B4-BE49-F238E27FC236}">
                  <a16:creationId xmlns:a16="http://schemas.microsoft.com/office/drawing/2014/main" id="{132DE9FD-2B4F-0974-8982-815565224F8D}"/>
                </a:ext>
              </a:extLst>
            </p:cNvPr>
            <p:cNvSpPr/>
            <p:nvPr/>
          </p:nvSpPr>
          <p:spPr>
            <a:xfrm>
              <a:off x="5372235" y="6055566"/>
              <a:ext cx="366706" cy="367509"/>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Oval 24">
              <a:extLst>
                <a:ext uri="{FF2B5EF4-FFF2-40B4-BE49-F238E27FC236}">
                  <a16:creationId xmlns:a16="http://schemas.microsoft.com/office/drawing/2014/main" id="{30C46D4B-FF56-361C-0DA4-4D25EA827C96}"/>
                </a:ext>
              </a:extLst>
            </p:cNvPr>
            <p:cNvSpPr/>
            <p:nvPr/>
          </p:nvSpPr>
          <p:spPr>
            <a:xfrm>
              <a:off x="4924567" y="6057157"/>
              <a:ext cx="365119" cy="3691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182284" name="Group 36">
            <a:extLst>
              <a:ext uri="{FF2B5EF4-FFF2-40B4-BE49-F238E27FC236}">
                <a16:creationId xmlns:a16="http://schemas.microsoft.com/office/drawing/2014/main" id="{980363BF-8D31-D634-F1AA-60F204AACC18}"/>
              </a:ext>
            </a:extLst>
          </p:cNvPr>
          <p:cNvGrpSpPr>
            <a:grpSpLocks/>
          </p:cNvGrpSpPr>
          <p:nvPr/>
        </p:nvGrpSpPr>
        <p:grpSpPr bwMode="auto">
          <a:xfrm>
            <a:off x="306388" y="1393825"/>
            <a:ext cx="3811587" cy="731838"/>
            <a:chOff x="132759" y="2052347"/>
            <a:chExt cx="3811325" cy="731520"/>
          </a:xfrm>
        </p:grpSpPr>
        <p:sp>
          <p:nvSpPr>
            <p:cNvPr id="32" name="Oval 31">
              <a:extLst>
                <a:ext uri="{FF2B5EF4-FFF2-40B4-BE49-F238E27FC236}">
                  <a16:creationId xmlns:a16="http://schemas.microsoft.com/office/drawing/2014/main" id="{B2774513-8EC3-5493-2F05-FB4D7E2DA1F8}"/>
                </a:ext>
              </a:extLst>
            </p:cNvPr>
            <p:cNvSpPr/>
            <p:nvPr/>
          </p:nvSpPr>
          <p:spPr>
            <a:xfrm>
              <a:off x="132759" y="2052347"/>
              <a:ext cx="731787" cy="73152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Oval 32">
              <a:extLst>
                <a:ext uri="{FF2B5EF4-FFF2-40B4-BE49-F238E27FC236}">
                  <a16:creationId xmlns:a16="http://schemas.microsoft.com/office/drawing/2014/main" id="{33BA8362-C5A6-4CF4-8B46-DFF9A9CC4A9E}"/>
                </a:ext>
              </a:extLst>
            </p:cNvPr>
            <p:cNvSpPr/>
            <p:nvPr/>
          </p:nvSpPr>
          <p:spPr>
            <a:xfrm>
              <a:off x="940740" y="2084083"/>
              <a:ext cx="639719" cy="641071"/>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182289" name="Group 35">
              <a:extLst>
                <a:ext uri="{FF2B5EF4-FFF2-40B4-BE49-F238E27FC236}">
                  <a16:creationId xmlns:a16="http://schemas.microsoft.com/office/drawing/2014/main" id="{18A78FD0-8EDE-8FFA-3A21-59A38A5647DD}"/>
                </a:ext>
              </a:extLst>
            </p:cNvPr>
            <p:cNvGrpSpPr>
              <a:grpSpLocks/>
            </p:cNvGrpSpPr>
            <p:nvPr/>
          </p:nvGrpSpPr>
          <p:grpSpPr bwMode="auto">
            <a:xfrm>
              <a:off x="1689711" y="2130713"/>
              <a:ext cx="2254373" cy="548640"/>
              <a:chOff x="409551" y="2130713"/>
              <a:chExt cx="2254373" cy="548640"/>
            </a:xfrm>
          </p:grpSpPr>
          <p:sp>
            <p:nvSpPr>
              <p:cNvPr id="27" name="Oval 26">
                <a:extLst>
                  <a:ext uri="{FF2B5EF4-FFF2-40B4-BE49-F238E27FC236}">
                    <a16:creationId xmlns:a16="http://schemas.microsoft.com/office/drawing/2014/main" id="{4E8887DC-3D47-AB36-EC67-5A7117242D9B}"/>
                  </a:ext>
                </a:extLst>
              </p:cNvPr>
              <p:cNvSpPr/>
              <p:nvPr/>
            </p:nvSpPr>
            <p:spPr>
              <a:xfrm>
                <a:off x="1633708" y="2209442"/>
                <a:ext cx="366687" cy="36814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Oval 27">
                <a:extLst>
                  <a:ext uri="{FF2B5EF4-FFF2-40B4-BE49-F238E27FC236}">
                    <a16:creationId xmlns:a16="http://schemas.microsoft.com/office/drawing/2014/main" id="{BBAD6F25-7684-66E4-E3CD-405EE284217D}"/>
                  </a:ext>
                </a:extLst>
              </p:cNvPr>
              <p:cNvSpPr/>
              <p:nvPr/>
            </p:nvSpPr>
            <p:spPr>
              <a:xfrm>
                <a:off x="1090820" y="2169771"/>
                <a:ext cx="457169" cy="458588"/>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Oval 29">
                <a:extLst>
                  <a:ext uri="{FF2B5EF4-FFF2-40B4-BE49-F238E27FC236}">
                    <a16:creationId xmlns:a16="http://schemas.microsoft.com/office/drawing/2014/main" id="{5ED5B86A-0DE6-3C96-4F77-2A0DBA3943E3}"/>
                  </a:ext>
                </a:extLst>
              </p:cNvPr>
              <p:cNvSpPr/>
              <p:nvPr/>
            </p:nvSpPr>
            <p:spPr>
              <a:xfrm>
                <a:off x="409829" y="2130101"/>
                <a:ext cx="549237" cy="549036"/>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Oval 33">
                <a:extLst>
                  <a:ext uri="{FF2B5EF4-FFF2-40B4-BE49-F238E27FC236}">
                    <a16:creationId xmlns:a16="http://schemas.microsoft.com/office/drawing/2014/main" id="{C2CF600E-AAFA-1A07-DD3E-5EF1FF1F9226}"/>
                  </a:ext>
                </a:extLst>
              </p:cNvPr>
              <p:cNvSpPr/>
              <p:nvPr/>
            </p:nvSpPr>
            <p:spPr>
              <a:xfrm>
                <a:off x="2481375" y="2304650"/>
                <a:ext cx="182549" cy="182483"/>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5" name="Oval 34">
                <a:extLst>
                  <a:ext uri="{FF2B5EF4-FFF2-40B4-BE49-F238E27FC236}">
                    <a16:creationId xmlns:a16="http://schemas.microsoft.com/office/drawing/2014/main" id="{17697046-3371-D68B-FB5E-C00934AF5615}"/>
                  </a:ext>
                </a:extLst>
              </p:cNvPr>
              <p:cNvSpPr/>
              <p:nvPr/>
            </p:nvSpPr>
            <p:spPr>
              <a:xfrm>
                <a:off x="2105162" y="2258632"/>
                <a:ext cx="273031" cy="274518"/>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pic>
        <p:nvPicPr>
          <p:cNvPr id="182285" name="Picture 5">
            <a:extLst>
              <a:ext uri="{FF2B5EF4-FFF2-40B4-BE49-F238E27FC236}">
                <a16:creationId xmlns:a16="http://schemas.microsoft.com/office/drawing/2014/main" id="{670F2A16-B3B4-0807-D9FF-A91F9C92EB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238" y="2244725"/>
            <a:ext cx="4203700" cy="1628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82286" name="Rectangle 47">
            <a:extLst>
              <a:ext uri="{FF2B5EF4-FFF2-40B4-BE49-F238E27FC236}">
                <a16:creationId xmlns:a16="http://schemas.microsoft.com/office/drawing/2014/main" id="{46882075-6420-5D97-82E8-AFC2E6ED0771}"/>
              </a:ext>
            </a:extLst>
          </p:cNvPr>
          <p:cNvSpPr>
            <a:spLocks noChangeArrowheads="1"/>
          </p:cNvSpPr>
          <p:nvPr/>
        </p:nvSpPr>
        <p:spPr bwMode="auto">
          <a:xfrm>
            <a:off x="4887913" y="4887913"/>
            <a:ext cx="3940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If the grain sizes vary greatly, the smaller ones will fill the spaces between the larger particles, making it easier for the filter to clog.</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6C67749-001F-3A5C-7AAC-D7A67FE1C0D0}"/>
              </a:ext>
            </a:extLst>
          </p:cNvPr>
          <p:cNvGraphicFramePr>
            <a:graphicFrameLocks noGrp="1"/>
          </p:cNvGraphicFramePr>
          <p:nvPr/>
        </p:nvGraphicFramePr>
        <p:xfrm>
          <a:off x="323850" y="1328738"/>
          <a:ext cx="8591550" cy="5205412"/>
        </p:xfrm>
        <a:graphic>
          <a:graphicData uri="http://schemas.openxmlformats.org/drawingml/2006/table">
            <a:tbl>
              <a:tblPr firstRow="1" bandRow="1">
                <a:tableStyleId>{7DF18680-E054-41AD-8BC1-D1AEF772440D}</a:tableStyleId>
              </a:tblPr>
              <a:tblGrid>
                <a:gridCol w="743070">
                  <a:extLst>
                    <a:ext uri="{9D8B030D-6E8A-4147-A177-3AD203B41FA5}">
                      <a16:colId xmlns:a16="http://schemas.microsoft.com/office/drawing/2014/main" val="20000"/>
                    </a:ext>
                  </a:extLst>
                </a:gridCol>
                <a:gridCol w="1238128">
                  <a:extLst>
                    <a:ext uri="{9D8B030D-6E8A-4147-A177-3AD203B41FA5}">
                      <a16:colId xmlns:a16="http://schemas.microsoft.com/office/drawing/2014/main" val="20001"/>
                    </a:ext>
                  </a:extLst>
                </a:gridCol>
                <a:gridCol w="1437679">
                  <a:extLst>
                    <a:ext uri="{9D8B030D-6E8A-4147-A177-3AD203B41FA5}">
                      <a16:colId xmlns:a16="http://schemas.microsoft.com/office/drawing/2014/main" val="20002"/>
                    </a:ext>
                  </a:extLst>
                </a:gridCol>
                <a:gridCol w="2200872">
                  <a:extLst>
                    <a:ext uri="{9D8B030D-6E8A-4147-A177-3AD203B41FA5}">
                      <a16:colId xmlns:a16="http://schemas.microsoft.com/office/drawing/2014/main" val="20003"/>
                    </a:ext>
                  </a:extLst>
                </a:gridCol>
                <a:gridCol w="1352550">
                  <a:extLst>
                    <a:ext uri="{9D8B030D-6E8A-4147-A177-3AD203B41FA5}">
                      <a16:colId xmlns:a16="http://schemas.microsoft.com/office/drawing/2014/main" val="20004"/>
                    </a:ext>
                  </a:extLst>
                </a:gridCol>
                <a:gridCol w="952500">
                  <a:extLst>
                    <a:ext uri="{9D8B030D-6E8A-4147-A177-3AD203B41FA5}">
                      <a16:colId xmlns:a16="http://schemas.microsoft.com/office/drawing/2014/main" val="20005"/>
                    </a:ext>
                  </a:extLst>
                </a:gridCol>
                <a:gridCol w="666750">
                  <a:extLst>
                    <a:ext uri="{9D8B030D-6E8A-4147-A177-3AD203B41FA5}">
                      <a16:colId xmlns:a16="http://schemas.microsoft.com/office/drawing/2014/main" val="20006"/>
                    </a:ext>
                  </a:extLst>
                </a:gridCol>
              </a:tblGrid>
              <a:tr h="1188711">
                <a:tc>
                  <a:txBody>
                    <a:bodyPr/>
                    <a:lstStyle/>
                    <a:p>
                      <a:pPr algn="ctr"/>
                      <a:r>
                        <a:rPr lang="en-US" sz="1800" dirty="0">
                          <a:solidFill>
                            <a:schemeClr val="tx1"/>
                          </a:solidFill>
                        </a:rPr>
                        <a:t>Sieve #</a:t>
                      </a:r>
                    </a:p>
                  </a:txBody>
                  <a:tcPr marT="45716" marB="45716">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tx1"/>
                          </a:solidFill>
                        </a:rPr>
                        <a:t>Diameter</a:t>
                      </a:r>
                    </a:p>
                    <a:p>
                      <a:pPr algn="ctr"/>
                      <a:r>
                        <a:rPr lang="en-US" sz="1800" dirty="0">
                          <a:solidFill>
                            <a:schemeClr val="tx1"/>
                          </a:solidFill>
                        </a:rPr>
                        <a:t>(mm)</a:t>
                      </a:r>
                    </a:p>
                  </a:txBody>
                  <a:tcPr marT="45716" marB="45716">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tx1"/>
                          </a:solidFill>
                        </a:rPr>
                        <a:t>Mass of soil retained on each sieve</a:t>
                      </a:r>
                    </a:p>
                    <a:p>
                      <a:pPr algn="ctr"/>
                      <a:r>
                        <a:rPr lang="en-US" sz="1800" dirty="0">
                          <a:solidFill>
                            <a:schemeClr val="tx1"/>
                          </a:solidFill>
                        </a:rPr>
                        <a:t>(g)</a:t>
                      </a:r>
                    </a:p>
                  </a:txBody>
                  <a:tcPr marT="45716" marB="45716">
                    <a:lnL w="12700" cap="flat" cmpd="sng" algn="ctr">
                      <a:solidFill>
                        <a:schemeClr val="tx1"/>
                      </a:solidFill>
                      <a:prstDash val="solid"/>
                      <a:round/>
                      <a:headEnd type="none" w="med" len="med"/>
                      <a:tailEnd type="none" w="med" len="med"/>
                    </a:lnL>
                  </a:tcPr>
                </a:tc>
                <a:tc>
                  <a:txBody>
                    <a:bodyPr/>
                    <a:lstStyle/>
                    <a:p>
                      <a:pPr algn="ctr"/>
                      <a:r>
                        <a:rPr lang="en-US" sz="1800" dirty="0">
                          <a:solidFill>
                            <a:schemeClr val="tx1"/>
                          </a:solidFill>
                        </a:rPr>
                        <a:t>Percent retained</a:t>
                      </a:r>
                    </a:p>
                    <a:p>
                      <a:pPr algn="ctr"/>
                      <a:r>
                        <a:rPr lang="en-US" sz="1800" dirty="0">
                          <a:solidFill>
                            <a:schemeClr val="tx1"/>
                          </a:solidFill>
                        </a:rPr>
                        <a:t>(%)</a:t>
                      </a:r>
                    </a:p>
                  </a:txBody>
                  <a:tcPr marT="45716" marB="45716"/>
                </a:tc>
                <a:tc>
                  <a:txBody>
                    <a:bodyPr/>
                    <a:lstStyle/>
                    <a:p>
                      <a:pPr algn="ctr"/>
                      <a:r>
                        <a:rPr lang="en-US" sz="1800" dirty="0">
                          <a:solidFill>
                            <a:schemeClr val="tx1"/>
                          </a:solidFill>
                        </a:rPr>
                        <a:t>Cumulative</a:t>
                      </a:r>
                      <a:r>
                        <a:rPr lang="en-US" sz="1800" baseline="0" dirty="0">
                          <a:solidFill>
                            <a:schemeClr val="tx1"/>
                          </a:solidFill>
                        </a:rPr>
                        <a:t> Retained </a:t>
                      </a:r>
                    </a:p>
                    <a:p>
                      <a:pPr algn="ctr"/>
                      <a:r>
                        <a:rPr lang="en-US" sz="1800" baseline="0" dirty="0">
                          <a:solidFill>
                            <a:schemeClr val="tx1"/>
                          </a:solidFill>
                        </a:rPr>
                        <a:t>(%)</a:t>
                      </a:r>
                      <a:endParaRPr lang="en-US" sz="1800" dirty="0">
                        <a:solidFill>
                          <a:schemeClr val="tx1"/>
                        </a:solidFill>
                      </a:endParaRPr>
                    </a:p>
                  </a:txBody>
                  <a:tcPr marT="45716" marB="45716"/>
                </a:tc>
                <a:tc>
                  <a:txBody>
                    <a:bodyPr/>
                    <a:lstStyle/>
                    <a:p>
                      <a:pPr algn="ctr"/>
                      <a:r>
                        <a:rPr lang="en-US" sz="1800" dirty="0">
                          <a:solidFill>
                            <a:schemeClr val="tx1"/>
                          </a:solidFill>
                        </a:rPr>
                        <a:t>Percent Passing </a:t>
                      </a:r>
                    </a:p>
                    <a:p>
                      <a:pPr algn="ctr"/>
                      <a:r>
                        <a:rPr lang="en-US" sz="1800" dirty="0">
                          <a:solidFill>
                            <a:schemeClr val="tx1"/>
                          </a:solidFill>
                        </a:rPr>
                        <a:t>(%)</a:t>
                      </a:r>
                    </a:p>
                  </a:txBody>
                  <a:tcPr marT="45716" marB="45716">
                    <a:lnR w="12700" cmpd="sng">
                      <a:noFill/>
                    </a:lnR>
                  </a:tcPr>
                </a:tc>
                <a:tc>
                  <a:txBody>
                    <a:bodyPr/>
                    <a:lstStyle/>
                    <a:p>
                      <a:pPr algn="ctr"/>
                      <a:endParaRPr kumimoji="0" lang="en-US" sz="1800" b="1" kern="1200" dirty="0">
                        <a:solidFill>
                          <a:schemeClr val="tx1"/>
                        </a:solidFill>
                        <a:latin typeface="+mn-lt"/>
                        <a:ea typeface="+mn-ea"/>
                        <a:cs typeface="+mn-cs"/>
                      </a:endParaRPr>
                    </a:p>
                  </a:txBody>
                  <a:tcPr marT="45716" marB="45716">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93003">
                <a:tc>
                  <a:txBody>
                    <a:bodyPr/>
                    <a:lstStyle/>
                    <a:p>
                      <a:pPr algn="ctr" rtl="0" fontAlgn="t"/>
                      <a:r>
                        <a:rPr lang="en-US" sz="1800" b="0" i="0" u="none" strike="noStrike" dirty="0">
                          <a:solidFill>
                            <a:srgbClr val="000000"/>
                          </a:solidFill>
                          <a:latin typeface="Corbel"/>
                        </a:rPr>
                        <a:t>20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0.850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0.00%</a:t>
                      </a:r>
                    </a:p>
                  </a:txBody>
                  <a:tcPr marL="0" marR="0" marT="0" marB="0" anchor="ctr"/>
                </a:tc>
                <a:tc>
                  <a:txBody>
                    <a:bodyPr/>
                    <a:lstStyle/>
                    <a:p>
                      <a:pPr algn="ctr" rtl="0" fontAlgn="t"/>
                      <a:r>
                        <a:rPr lang="en-US" sz="1800" b="0" i="0" u="none" strike="noStrike" dirty="0">
                          <a:solidFill>
                            <a:srgbClr val="000000"/>
                          </a:solidFill>
                          <a:latin typeface="Corbel"/>
                        </a:rPr>
                        <a:t>0.00%</a:t>
                      </a:r>
                    </a:p>
                  </a:txBody>
                  <a:tcPr marL="0" marR="0" marT="0" marB="0" anchor="ctr"/>
                </a:tc>
                <a:tc>
                  <a:txBody>
                    <a:bodyPr/>
                    <a:lstStyle/>
                    <a:p>
                      <a:pPr algn="ctr" rtl="0" fontAlgn="t"/>
                      <a:r>
                        <a:rPr lang="en-US" sz="1800" b="0" i="0" u="none" strike="noStrike" dirty="0">
                          <a:solidFill>
                            <a:srgbClr val="000000"/>
                          </a:solidFill>
                          <a:latin typeface="Corbel"/>
                        </a:rPr>
                        <a:t>100%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68979">
                <a:tc>
                  <a:txBody>
                    <a:bodyPr/>
                    <a:lstStyle/>
                    <a:p>
                      <a:pPr algn="ctr" rtl="0" fontAlgn="t"/>
                      <a:r>
                        <a:rPr lang="en-US" sz="1800" b="0" i="0" u="none" strike="noStrike" dirty="0">
                          <a:solidFill>
                            <a:srgbClr val="000000"/>
                          </a:solidFill>
                          <a:latin typeface="Corbel"/>
                        </a:rPr>
                        <a:t>30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0.600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30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30%</a:t>
                      </a:r>
                    </a:p>
                  </a:txBody>
                  <a:tcPr marL="0" marR="0" marT="0" marB="0" anchor="ctr"/>
                </a:tc>
                <a:tc>
                  <a:txBody>
                    <a:bodyPr/>
                    <a:lstStyle/>
                    <a:p>
                      <a:pPr algn="ctr" rtl="0" fontAlgn="t"/>
                      <a:r>
                        <a:rPr lang="en-US" sz="1800" b="0" i="0" u="none" strike="noStrike" dirty="0">
                          <a:solidFill>
                            <a:srgbClr val="000000"/>
                          </a:solidFill>
                          <a:latin typeface="Corbel"/>
                        </a:rPr>
                        <a:t>30%</a:t>
                      </a:r>
                    </a:p>
                  </a:txBody>
                  <a:tcPr marL="0" marR="0" marT="0" marB="0" anchor="ctr"/>
                </a:tc>
                <a:tc>
                  <a:txBody>
                    <a:bodyPr/>
                    <a:lstStyle/>
                    <a:p>
                      <a:pPr algn="ctr" rtl="0" fontAlgn="t"/>
                      <a:r>
                        <a:rPr lang="en-US" sz="1800" b="0" i="0" u="none" strike="noStrike" dirty="0">
                          <a:solidFill>
                            <a:srgbClr val="000000"/>
                          </a:solidFill>
                          <a:latin typeface="Corbel"/>
                        </a:rPr>
                        <a:t>70%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87946">
                <a:tc>
                  <a:txBody>
                    <a:bodyPr/>
                    <a:lstStyle/>
                    <a:p>
                      <a:pPr algn="ctr" rtl="0" fontAlgn="t"/>
                      <a:r>
                        <a:rPr lang="en-US" sz="1800" b="0" i="0" u="none" strike="noStrike" dirty="0">
                          <a:solidFill>
                            <a:srgbClr val="000000"/>
                          </a:solidFill>
                          <a:latin typeface="Corbel"/>
                        </a:rPr>
                        <a:t>50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0.300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10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10%</a:t>
                      </a:r>
                    </a:p>
                  </a:txBody>
                  <a:tcPr marL="0" marR="0" marT="0" marB="0" anchor="ctr"/>
                </a:tc>
                <a:tc>
                  <a:txBody>
                    <a:bodyPr/>
                    <a:lstStyle/>
                    <a:p>
                      <a:pPr algn="ctr" rtl="0" fontAlgn="t"/>
                      <a:r>
                        <a:rPr lang="en-US" sz="1800" b="0" i="0" u="none" strike="noStrike" dirty="0">
                          <a:solidFill>
                            <a:srgbClr val="000000"/>
                          </a:solidFill>
                          <a:latin typeface="Corbel"/>
                        </a:rPr>
                        <a:t>40%</a:t>
                      </a:r>
                    </a:p>
                  </a:txBody>
                  <a:tcPr marL="0" marR="0" marT="0" marB="0" anchor="ctr"/>
                </a:tc>
                <a:tc>
                  <a:txBody>
                    <a:bodyPr/>
                    <a:lstStyle/>
                    <a:p>
                      <a:pPr algn="ctr" rtl="0" fontAlgn="t"/>
                      <a:r>
                        <a:rPr lang="en-US" sz="1800" b="0" i="0" u="none" strike="noStrike" dirty="0">
                          <a:solidFill>
                            <a:srgbClr val="000000"/>
                          </a:solidFill>
                          <a:latin typeface="Corbel"/>
                        </a:rPr>
                        <a:t>60%</a:t>
                      </a:r>
                    </a:p>
                  </a:txBody>
                  <a:tcPr marL="0" marR="0" marT="0" marB="0" anchor="ctr">
                    <a:lnR w="12700" cmpd="sng">
                      <a:noFill/>
                    </a:lnR>
                  </a:tcPr>
                </a:tc>
                <a:tc>
                  <a:txBody>
                    <a:bodyPr/>
                    <a:lstStyle/>
                    <a:p>
                      <a:pPr algn="ctr" rtl="0" fontAlgn="t"/>
                      <a:endParaRPr lang="en-US" sz="2000" b="0" i="0" u="none" strike="noStrike" dirty="0">
                        <a:solidFill>
                          <a:srgbClr val="FFC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25877">
                <a:tc>
                  <a:txBody>
                    <a:bodyPr/>
                    <a:lstStyle/>
                    <a:p>
                      <a:pPr algn="ctr" rtl="0" fontAlgn="t"/>
                      <a:r>
                        <a:rPr lang="en-US" sz="1800" b="0" i="0" u="none" strike="noStrike" dirty="0">
                          <a:solidFill>
                            <a:srgbClr val="000000"/>
                          </a:solidFill>
                          <a:latin typeface="Corbel"/>
                        </a:rPr>
                        <a:t>70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0.212</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40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40%</a:t>
                      </a:r>
                    </a:p>
                  </a:txBody>
                  <a:tcPr marL="0" marR="0" marT="0" marB="0" anchor="ctr"/>
                </a:tc>
                <a:tc>
                  <a:txBody>
                    <a:bodyPr/>
                    <a:lstStyle/>
                    <a:p>
                      <a:pPr algn="ctr" rtl="0" fontAlgn="t"/>
                      <a:r>
                        <a:rPr lang="en-US" sz="1800" b="0" i="0" u="none" strike="noStrike" dirty="0">
                          <a:solidFill>
                            <a:srgbClr val="000000"/>
                          </a:solidFill>
                          <a:latin typeface="Corbel"/>
                        </a:rPr>
                        <a:t>80%</a:t>
                      </a:r>
                    </a:p>
                  </a:txBody>
                  <a:tcPr marL="0" marR="0" marT="0" marB="0" anchor="ctr"/>
                </a:tc>
                <a:tc>
                  <a:txBody>
                    <a:bodyPr/>
                    <a:lstStyle/>
                    <a:p>
                      <a:pPr algn="ctr" rtl="0" fontAlgn="t"/>
                      <a:r>
                        <a:rPr lang="en-US" sz="1800" b="0" i="0" u="none" strike="noStrike" dirty="0">
                          <a:solidFill>
                            <a:srgbClr val="000000"/>
                          </a:solidFill>
                          <a:latin typeface="Corbel"/>
                        </a:rPr>
                        <a:t>20%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06912">
                <a:tc>
                  <a:txBody>
                    <a:bodyPr/>
                    <a:lstStyle/>
                    <a:p>
                      <a:pPr algn="ctr" rtl="0" fontAlgn="t"/>
                      <a:r>
                        <a:rPr lang="en-US" sz="1800" b="0" i="0" u="none" strike="noStrike" dirty="0">
                          <a:solidFill>
                            <a:srgbClr val="000000"/>
                          </a:solidFill>
                          <a:latin typeface="Corbel"/>
                        </a:rPr>
                        <a:t>100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0.150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10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10%</a:t>
                      </a:r>
                    </a:p>
                  </a:txBody>
                  <a:tcPr marL="0" marR="0" marT="0" marB="0" anchor="ctr"/>
                </a:tc>
                <a:tc>
                  <a:txBody>
                    <a:bodyPr/>
                    <a:lstStyle/>
                    <a:p>
                      <a:pPr algn="ctr" rtl="0" fontAlgn="t"/>
                      <a:r>
                        <a:rPr lang="en-US" sz="1800" b="0" i="0" u="none" strike="noStrike" dirty="0">
                          <a:solidFill>
                            <a:srgbClr val="000000"/>
                          </a:solidFill>
                          <a:latin typeface="Corbel"/>
                        </a:rPr>
                        <a:t>90%</a:t>
                      </a:r>
                    </a:p>
                  </a:txBody>
                  <a:tcPr marL="0" marR="0" marT="0" marB="0" anchor="ctr"/>
                </a:tc>
                <a:tc>
                  <a:txBody>
                    <a:bodyPr/>
                    <a:lstStyle/>
                    <a:p>
                      <a:pPr algn="ctr" rtl="0" fontAlgn="t"/>
                      <a:r>
                        <a:rPr lang="en-US" sz="1800" b="0" i="0" u="none" strike="noStrike" dirty="0">
                          <a:solidFill>
                            <a:srgbClr val="000000"/>
                          </a:solidFill>
                          <a:latin typeface="Corbel"/>
                        </a:rPr>
                        <a:t>10%</a:t>
                      </a:r>
                    </a:p>
                  </a:txBody>
                  <a:tcPr marL="0" marR="0" marT="0" marB="0" anchor="ctr">
                    <a:lnR w="12700" cmpd="sng">
                      <a:noFill/>
                    </a:lnR>
                  </a:tcPr>
                </a:tc>
                <a:tc>
                  <a:txBody>
                    <a:bodyPr/>
                    <a:lstStyle/>
                    <a:p>
                      <a:pPr algn="ctr" rtl="0" fontAlgn="t"/>
                      <a:endParaRPr lang="en-US" sz="2000" b="0" i="0" u="none" strike="noStrike" dirty="0">
                        <a:solidFill>
                          <a:srgbClr val="FFC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06912">
                <a:tc>
                  <a:txBody>
                    <a:bodyPr/>
                    <a:lstStyle/>
                    <a:p>
                      <a:pPr algn="ctr" rtl="0" fontAlgn="t"/>
                      <a:r>
                        <a:rPr lang="en-US" sz="1800" b="0" i="0" u="none" strike="noStrike" dirty="0">
                          <a:solidFill>
                            <a:srgbClr val="000000"/>
                          </a:solidFill>
                          <a:latin typeface="Corbel"/>
                        </a:rPr>
                        <a:t>200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0.075</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5</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5%</a:t>
                      </a:r>
                    </a:p>
                  </a:txBody>
                  <a:tcPr marL="0" marR="0" marT="0" marB="0" anchor="ctr"/>
                </a:tc>
                <a:tc>
                  <a:txBody>
                    <a:bodyPr/>
                    <a:lstStyle/>
                    <a:p>
                      <a:pPr algn="ctr" rtl="0" fontAlgn="t"/>
                      <a:r>
                        <a:rPr lang="en-US" sz="1800" b="0" i="0" u="none" strike="noStrike" dirty="0">
                          <a:solidFill>
                            <a:srgbClr val="000000"/>
                          </a:solidFill>
                          <a:latin typeface="Corbel"/>
                        </a:rPr>
                        <a:t>95%</a:t>
                      </a:r>
                    </a:p>
                  </a:txBody>
                  <a:tcPr marL="0" marR="0" marT="0" marB="0" anchor="ctr"/>
                </a:tc>
                <a:tc>
                  <a:txBody>
                    <a:bodyPr/>
                    <a:lstStyle/>
                    <a:p>
                      <a:pPr algn="ctr" rtl="0" fontAlgn="t"/>
                      <a:r>
                        <a:rPr lang="en-US" sz="1800" b="0" i="0" u="none" strike="noStrike" dirty="0">
                          <a:solidFill>
                            <a:srgbClr val="000000"/>
                          </a:solidFill>
                          <a:latin typeface="Corbel"/>
                        </a:rPr>
                        <a:t>5%</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27074">
                <a:tc>
                  <a:txBody>
                    <a:bodyPr/>
                    <a:lstStyle/>
                    <a:p>
                      <a:pPr algn="ctr" rtl="0" fontAlgn="t"/>
                      <a:r>
                        <a:rPr lang="en-US" sz="1800" b="0" i="0" u="none" strike="noStrike" dirty="0">
                          <a:solidFill>
                            <a:srgbClr val="000000"/>
                          </a:solidFill>
                          <a:latin typeface="Corbel"/>
                        </a:rPr>
                        <a:t>Pan</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N/A</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5</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5%</a:t>
                      </a:r>
                    </a:p>
                  </a:txBody>
                  <a:tcPr marL="0" marR="0" marT="0" marB="0" anchor="ctr"/>
                </a:tc>
                <a:tc>
                  <a:txBody>
                    <a:bodyPr/>
                    <a:lstStyle/>
                    <a:p>
                      <a:pPr algn="ctr" rtl="0" fontAlgn="t"/>
                      <a:r>
                        <a:rPr lang="en-US" sz="1800" b="0" i="0" u="none" strike="noStrike" dirty="0">
                          <a:solidFill>
                            <a:srgbClr val="000000"/>
                          </a:solidFill>
                          <a:latin typeface="Corbel"/>
                        </a:rPr>
                        <a:t>100%</a:t>
                      </a:r>
                    </a:p>
                  </a:txBody>
                  <a:tcPr marL="0" marR="0" marT="0" marB="0" anchor="ctr"/>
                </a:tc>
                <a:tc>
                  <a:txBody>
                    <a:bodyPr/>
                    <a:lstStyle/>
                    <a:p>
                      <a:pPr algn="ctr" rtl="0" fontAlgn="t"/>
                      <a:r>
                        <a:rPr lang="en-US" sz="1800" b="0" i="0" u="none" strike="noStrike" dirty="0">
                          <a:solidFill>
                            <a:srgbClr val="000000"/>
                          </a:solidFill>
                          <a:latin typeface="Corbel"/>
                        </a:rPr>
                        <a:t>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Freeform 9">
            <a:extLst>
              <a:ext uri="{FF2B5EF4-FFF2-40B4-BE49-F238E27FC236}">
                <a16:creationId xmlns:a16="http://schemas.microsoft.com/office/drawing/2014/main" id="{D1D1DAC5-3761-362E-FBCF-A581DFF09BCC}"/>
              </a:ext>
            </a:extLst>
          </p:cNvPr>
          <p:cNvSpPr/>
          <p:nvPr/>
        </p:nvSpPr>
        <p:spPr>
          <a:xfrm>
            <a:off x="4926013" y="4375150"/>
            <a:ext cx="838200" cy="34290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Freeform 14">
            <a:extLst>
              <a:ext uri="{FF2B5EF4-FFF2-40B4-BE49-F238E27FC236}">
                <a16:creationId xmlns:a16="http://schemas.microsoft.com/office/drawing/2014/main" id="{0D05E1EE-B803-97F8-4E40-CE2875E7AD84}"/>
              </a:ext>
            </a:extLst>
          </p:cNvPr>
          <p:cNvSpPr/>
          <p:nvPr/>
        </p:nvSpPr>
        <p:spPr>
          <a:xfrm>
            <a:off x="4914900" y="3162300"/>
            <a:ext cx="762000" cy="28575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Freeform 15">
            <a:extLst>
              <a:ext uri="{FF2B5EF4-FFF2-40B4-BE49-F238E27FC236}">
                <a16:creationId xmlns:a16="http://schemas.microsoft.com/office/drawing/2014/main" id="{1E77D027-DE62-5C0A-C76D-E61C8D2ABA23}"/>
              </a:ext>
            </a:extLst>
          </p:cNvPr>
          <p:cNvSpPr/>
          <p:nvPr/>
        </p:nvSpPr>
        <p:spPr>
          <a:xfrm>
            <a:off x="5002213" y="3841750"/>
            <a:ext cx="628650" cy="15240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Freeform 16">
            <a:extLst>
              <a:ext uri="{FF2B5EF4-FFF2-40B4-BE49-F238E27FC236}">
                <a16:creationId xmlns:a16="http://schemas.microsoft.com/office/drawing/2014/main" id="{2B5A5CE4-F39D-1446-7DDB-FDC808D9753D}"/>
              </a:ext>
            </a:extLst>
          </p:cNvPr>
          <p:cNvSpPr/>
          <p:nvPr/>
        </p:nvSpPr>
        <p:spPr>
          <a:xfrm>
            <a:off x="5040313" y="5126038"/>
            <a:ext cx="628650" cy="15240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Freeform 17">
            <a:extLst>
              <a:ext uri="{FF2B5EF4-FFF2-40B4-BE49-F238E27FC236}">
                <a16:creationId xmlns:a16="http://schemas.microsoft.com/office/drawing/2014/main" id="{7AEBAB48-38F1-B857-E271-A1306050FADB}"/>
              </a:ext>
            </a:extLst>
          </p:cNvPr>
          <p:cNvSpPr/>
          <p:nvPr/>
        </p:nvSpPr>
        <p:spPr>
          <a:xfrm>
            <a:off x="5135563" y="5745163"/>
            <a:ext cx="400050" cy="17145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Freeform 18">
            <a:extLst>
              <a:ext uri="{FF2B5EF4-FFF2-40B4-BE49-F238E27FC236}">
                <a16:creationId xmlns:a16="http://schemas.microsoft.com/office/drawing/2014/main" id="{3C3F2696-0E97-9983-9770-D91B02CC428E}"/>
              </a:ext>
            </a:extLst>
          </p:cNvPr>
          <p:cNvSpPr/>
          <p:nvPr/>
        </p:nvSpPr>
        <p:spPr>
          <a:xfrm>
            <a:off x="5154613" y="6211888"/>
            <a:ext cx="400050" cy="17145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E128FAB2-E5E4-85B1-56E8-76EF87D5EE05}"/>
              </a:ext>
            </a:extLst>
          </p:cNvPr>
          <p:cNvSpPr/>
          <p:nvPr/>
        </p:nvSpPr>
        <p:spPr>
          <a:xfrm>
            <a:off x="4876800" y="34480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7C96733A-AE58-3541-6E31-F3994BE15322}"/>
              </a:ext>
            </a:extLst>
          </p:cNvPr>
          <p:cNvSpPr/>
          <p:nvPr/>
        </p:nvSpPr>
        <p:spPr>
          <a:xfrm>
            <a:off x="4895850" y="28003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8067D430-AB54-E0B6-90E8-76B849143FF3}"/>
              </a:ext>
            </a:extLst>
          </p:cNvPr>
          <p:cNvSpPr/>
          <p:nvPr/>
        </p:nvSpPr>
        <p:spPr>
          <a:xfrm>
            <a:off x="4876800" y="400050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5B1CC3CE-0C94-A249-3AFF-E343D833D39C}"/>
              </a:ext>
            </a:extLst>
          </p:cNvPr>
          <p:cNvSpPr/>
          <p:nvPr/>
        </p:nvSpPr>
        <p:spPr>
          <a:xfrm>
            <a:off x="4914900" y="47053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07B1BFA6-4D06-3F2C-1B18-A752D7C6AE26}"/>
              </a:ext>
            </a:extLst>
          </p:cNvPr>
          <p:cNvSpPr/>
          <p:nvPr/>
        </p:nvSpPr>
        <p:spPr>
          <a:xfrm>
            <a:off x="4914900" y="52768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Rectangle 26">
            <a:extLst>
              <a:ext uri="{FF2B5EF4-FFF2-40B4-BE49-F238E27FC236}">
                <a16:creationId xmlns:a16="http://schemas.microsoft.com/office/drawing/2014/main" id="{B348A738-946D-8F09-4C56-28037C72C7E4}"/>
              </a:ext>
            </a:extLst>
          </p:cNvPr>
          <p:cNvSpPr/>
          <p:nvPr/>
        </p:nvSpPr>
        <p:spPr>
          <a:xfrm>
            <a:off x="4914900" y="59245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Rectangle 27">
            <a:extLst>
              <a:ext uri="{FF2B5EF4-FFF2-40B4-BE49-F238E27FC236}">
                <a16:creationId xmlns:a16="http://schemas.microsoft.com/office/drawing/2014/main" id="{3C153736-6A12-8BD9-CD35-E365A4A62AD9}"/>
              </a:ext>
            </a:extLst>
          </p:cNvPr>
          <p:cNvSpPr/>
          <p:nvPr/>
        </p:nvSpPr>
        <p:spPr>
          <a:xfrm>
            <a:off x="4895850" y="63817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4415" name="TextBox 29">
            <a:extLst>
              <a:ext uri="{FF2B5EF4-FFF2-40B4-BE49-F238E27FC236}">
                <a16:creationId xmlns:a16="http://schemas.microsoft.com/office/drawing/2014/main" id="{942125DA-3F58-7E49-5570-9969343FAF06}"/>
              </a:ext>
            </a:extLst>
          </p:cNvPr>
          <p:cNvSpPr txBox="1">
            <a:spLocks noChangeArrowheads="1"/>
          </p:cNvSpPr>
          <p:nvPr/>
        </p:nvSpPr>
        <p:spPr bwMode="auto">
          <a:xfrm>
            <a:off x="333375" y="354013"/>
            <a:ext cx="7978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Quiz: </a:t>
            </a:r>
          </a:p>
          <a:p>
            <a:pPr eaLnBrk="1" hangingPunct="1"/>
            <a:r>
              <a:rPr lang="en-US" altLang="en-US" sz="2400">
                <a:solidFill>
                  <a:srgbClr val="FFC000"/>
                </a:solidFill>
              </a:rPr>
              <a:t>What is D</a:t>
            </a:r>
            <a:r>
              <a:rPr lang="en-US" altLang="en-US" sz="2400" baseline="-25000">
                <a:solidFill>
                  <a:srgbClr val="FFC000"/>
                </a:solidFill>
              </a:rPr>
              <a:t>10</a:t>
            </a:r>
            <a:r>
              <a:rPr lang="en-US" altLang="en-US" sz="2400">
                <a:solidFill>
                  <a:srgbClr val="FFC000"/>
                </a:solidFill>
              </a:rPr>
              <a:t>, D</a:t>
            </a:r>
            <a:r>
              <a:rPr lang="en-US" altLang="en-US" sz="2400" baseline="-25000">
                <a:solidFill>
                  <a:srgbClr val="FFC000"/>
                </a:solidFill>
              </a:rPr>
              <a:t>60</a:t>
            </a:r>
            <a:r>
              <a:rPr lang="en-US" altLang="en-US" sz="2400">
                <a:solidFill>
                  <a:srgbClr val="FFC000"/>
                </a:solidFill>
              </a:rPr>
              <a:t> and UC for this sieve analysis?	</a:t>
            </a:r>
          </a:p>
        </p:txBody>
      </p:sp>
      <p:sp>
        <p:nvSpPr>
          <p:cNvPr id="31" name="Rectangle 30">
            <a:extLst>
              <a:ext uri="{FF2B5EF4-FFF2-40B4-BE49-F238E27FC236}">
                <a16:creationId xmlns:a16="http://schemas.microsoft.com/office/drawing/2014/main" id="{1E962D57-AB4C-ACB4-689A-666E82E8369F}"/>
              </a:ext>
            </a:extLst>
          </p:cNvPr>
          <p:cNvSpPr/>
          <p:nvPr/>
        </p:nvSpPr>
        <p:spPr>
          <a:xfrm>
            <a:off x="842963" y="2528888"/>
            <a:ext cx="582612" cy="5588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B327C991-BEE4-4D5E-54A2-D5EF1462C1C7}"/>
              </a:ext>
            </a:extLst>
          </p:cNvPr>
          <p:cNvSpPr/>
          <p:nvPr/>
        </p:nvSpPr>
        <p:spPr>
          <a:xfrm>
            <a:off x="900113" y="3170238"/>
            <a:ext cx="477837" cy="46355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4DE64883-426F-0140-60CF-298D87427779}"/>
              </a:ext>
            </a:extLst>
          </p:cNvPr>
          <p:cNvSpPr/>
          <p:nvPr/>
        </p:nvSpPr>
        <p:spPr>
          <a:xfrm>
            <a:off x="925513" y="3763963"/>
            <a:ext cx="439737" cy="452437"/>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77B910C0-0481-A6F9-85F2-7400027010DF}"/>
              </a:ext>
            </a:extLst>
          </p:cNvPr>
          <p:cNvSpPr/>
          <p:nvPr/>
        </p:nvSpPr>
        <p:spPr>
          <a:xfrm>
            <a:off x="944563" y="4413250"/>
            <a:ext cx="396875" cy="38417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5" name="Rectangle 34">
            <a:extLst>
              <a:ext uri="{FF2B5EF4-FFF2-40B4-BE49-F238E27FC236}">
                <a16:creationId xmlns:a16="http://schemas.microsoft.com/office/drawing/2014/main" id="{456CC4F5-0FEB-ECEE-2A69-7F42D3BA1C94}"/>
              </a:ext>
            </a:extLst>
          </p:cNvPr>
          <p:cNvSpPr/>
          <p:nvPr/>
        </p:nvSpPr>
        <p:spPr>
          <a:xfrm>
            <a:off x="1001713" y="5070475"/>
            <a:ext cx="304800" cy="30956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3CFC4E39-0657-B818-3242-8BBF3887C2CB}"/>
              </a:ext>
            </a:extLst>
          </p:cNvPr>
          <p:cNvSpPr/>
          <p:nvPr/>
        </p:nvSpPr>
        <p:spPr>
          <a:xfrm>
            <a:off x="1044575" y="5664200"/>
            <a:ext cx="201613" cy="2254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7" name="Oval 46">
            <a:extLst>
              <a:ext uri="{FF2B5EF4-FFF2-40B4-BE49-F238E27FC236}">
                <a16:creationId xmlns:a16="http://schemas.microsoft.com/office/drawing/2014/main" id="{15B7B5ED-1C2B-2448-2E4C-E1AD57E3C3E1}"/>
              </a:ext>
            </a:extLst>
          </p:cNvPr>
          <p:cNvSpPr/>
          <p:nvPr/>
        </p:nvSpPr>
        <p:spPr>
          <a:xfrm rot="5400000">
            <a:off x="865981" y="2521744"/>
            <a:ext cx="554038" cy="5715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 name="Oval 50">
            <a:extLst>
              <a:ext uri="{FF2B5EF4-FFF2-40B4-BE49-F238E27FC236}">
                <a16:creationId xmlns:a16="http://schemas.microsoft.com/office/drawing/2014/main" id="{14484BE1-4E0E-4579-16F2-7CD7A3144F70}"/>
              </a:ext>
            </a:extLst>
          </p:cNvPr>
          <p:cNvSpPr/>
          <p:nvPr/>
        </p:nvSpPr>
        <p:spPr>
          <a:xfrm rot="5400000">
            <a:off x="912813" y="3178175"/>
            <a:ext cx="446087" cy="449263"/>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Oval 49">
            <a:extLst>
              <a:ext uri="{FF2B5EF4-FFF2-40B4-BE49-F238E27FC236}">
                <a16:creationId xmlns:a16="http://schemas.microsoft.com/office/drawing/2014/main" id="{EDCE19B7-72E0-35DA-E734-394F914A5CFE}"/>
              </a:ext>
            </a:extLst>
          </p:cNvPr>
          <p:cNvSpPr/>
          <p:nvPr/>
        </p:nvSpPr>
        <p:spPr>
          <a:xfrm rot="5400000">
            <a:off x="931863" y="3767137"/>
            <a:ext cx="427038" cy="436563"/>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Oval 48">
            <a:extLst>
              <a:ext uri="{FF2B5EF4-FFF2-40B4-BE49-F238E27FC236}">
                <a16:creationId xmlns:a16="http://schemas.microsoft.com/office/drawing/2014/main" id="{A423B2C1-649D-0A8B-B88D-34A0CB1F792C}"/>
              </a:ext>
            </a:extLst>
          </p:cNvPr>
          <p:cNvSpPr/>
          <p:nvPr/>
        </p:nvSpPr>
        <p:spPr>
          <a:xfrm rot="5400000">
            <a:off x="958057" y="4417219"/>
            <a:ext cx="366712" cy="3683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3" name="Oval 52">
            <a:extLst>
              <a:ext uri="{FF2B5EF4-FFF2-40B4-BE49-F238E27FC236}">
                <a16:creationId xmlns:a16="http://schemas.microsoft.com/office/drawing/2014/main" id="{3C4B37C7-A452-070B-02BD-E84760E7801F}"/>
              </a:ext>
            </a:extLst>
          </p:cNvPr>
          <p:cNvSpPr/>
          <p:nvPr/>
        </p:nvSpPr>
        <p:spPr>
          <a:xfrm rot="5400000">
            <a:off x="1011238" y="5080000"/>
            <a:ext cx="273050" cy="2730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2" name="Oval 51">
            <a:extLst>
              <a:ext uri="{FF2B5EF4-FFF2-40B4-BE49-F238E27FC236}">
                <a16:creationId xmlns:a16="http://schemas.microsoft.com/office/drawing/2014/main" id="{F8620FFA-F97A-FF43-142A-1452EF349AD7}"/>
              </a:ext>
            </a:extLst>
          </p:cNvPr>
          <p:cNvSpPr/>
          <p:nvPr/>
        </p:nvSpPr>
        <p:spPr>
          <a:xfrm rot="5400000">
            <a:off x="1052513" y="5684838"/>
            <a:ext cx="182562" cy="182562"/>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TextBox 39">
            <a:extLst>
              <a:ext uri="{FF2B5EF4-FFF2-40B4-BE49-F238E27FC236}">
                <a16:creationId xmlns:a16="http://schemas.microsoft.com/office/drawing/2014/main" id="{6DE43033-2BB3-28B1-034C-E7DC207595C5}"/>
              </a:ext>
            </a:extLst>
          </p:cNvPr>
          <p:cNvSpPr txBox="1"/>
          <p:nvPr/>
        </p:nvSpPr>
        <p:spPr>
          <a:xfrm>
            <a:off x="0" y="844"/>
            <a:ext cx="8873286" cy="338554"/>
          </a:xfrm>
          <a:prstGeom prst="rect">
            <a:avLst/>
          </a:prstGeom>
          <a:noFill/>
        </p:spPr>
        <p:txBody>
          <a:bodyPr>
            <a:spAutoFit/>
          </a:bodyPr>
          <a:lstStyle/>
          <a:p>
            <a:pPr marR="9144" eaLnBrk="1" fontAlgn="auto" hangingPunct="1">
              <a:spcAft>
                <a:spcPts val="0"/>
              </a:spcAft>
              <a:defRPr/>
            </a:pPr>
            <a:r>
              <a:rPr lang="en-US" sz="16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Determining UC</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EAB0ED1D-E90E-1886-CAC5-A0F837F5105C}"/>
              </a:ext>
            </a:extLst>
          </p:cNvPr>
          <p:cNvGraphicFramePr>
            <a:graphicFrameLocks noGrp="1"/>
          </p:cNvGraphicFramePr>
          <p:nvPr/>
        </p:nvGraphicFramePr>
        <p:xfrm>
          <a:off x="323850" y="1328738"/>
          <a:ext cx="8591550" cy="5205412"/>
        </p:xfrm>
        <a:graphic>
          <a:graphicData uri="http://schemas.openxmlformats.org/drawingml/2006/table">
            <a:tbl>
              <a:tblPr firstRow="1" bandRow="1">
                <a:tableStyleId>{7DF18680-E054-41AD-8BC1-D1AEF772440D}</a:tableStyleId>
              </a:tblPr>
              <a:tblGrid>
                <a:gridCol w="743070">
                  <a:extLst>
                    <a:ext uri="{9D8B030D-6E8A-4147-A177-3AD203B41FA5}">
                      <a16:colId xmlns:a16="http://schemas.microsoft.com/office/drawing/2014/main" val="20000"/>
                    </a:ext>
                  </a:extLst>
                </a:gridCol>
                <a:gridCol w="1238128">
                  <a:extLst>
                    <a:ext uri="{9D8B030D-6E8A-4147-A177-3AD203B41FA5}">
                      <a16:colId xmlns:a16="http://schemas.microsoft.com/office/drawing/2014/main" val="20001"/>
                    </a:ext>
                  </a:extLst>
                </a:gridCol>
                <a:gridCol w="1437679">
                  <a:extLst>
                    <a:ext uri="{9D8B030D-6E8A-4147-A177-3AD203B41FA5}">
                      <a16:colId xmlns:a16="http://schemas.microsoft.com/office/drawing/2014/main" val="20002"/>
                    </a:ext>
                  </a:extLst>
                </a:gridCol>
                <a:gridCol w="2200872">
                  <a:extLst>
                    <a:ext uri="{9D8B030D-6E8A-4147-A177-3AD203B41FA5}">
                      <a16:colId xmlns:a16="http://schemas.microsoft.com/office/drawing/2014/main" val="20003"/>
                    </a:ext>
                  </a:extLst>
                </a:gridCol>
                <a:gridCol w="1352550">
                  <a:extLst>
                    <a:ext uri="{9D8B030D-6E8A-4147-A177-3AD203B41FA5}">
                      <a16:colId xmlns:a16="http://schemas.microsoft.com/office/drawing/2014/main" val="20004"/>
                    </a:ext>
                  </a:extLst>
                </a:gridCol>
                <a:gridCol w="952500">
                  <a:extLst>
                    <a:ext uri="{9D8B030D-6E8A-4147-A177-3AD203B41FA5}">
                      <a16:colId xmlns:a16="http://schemas.microsoft.com/office/drawing/2014/main" val="20005"/>
                    </a:ext>
                  </a:extLst>
                </a:gridCol>
                <a:gridCol w="666750">
                  <a:extLst>
                    <a:ext uri="{9D8B030D-6E8A-4147-A177-3AD203B41FA5}">
                      <a16:colId xmlns:a16="http://schemas.microsoft.com/office/drawing/2014/main" val="20006"/>
                    </a:ext>
                  </a:extLst>
                </a:gridCol>
              </a:tblGrid>
              <a:tr h="1188711">
                <a:tc>
                  <a:txBody>
                    <a:bodyPr/>
                    <a:lstStyle/>
                    <a:p>
                      <a:pPr algn="ctr"/>
                      <a:r>
                        <a:rPr lang="en-US" sz="1800" dirty="0">
                          <a:solidFill>
                            <a:schemeClr val="tx1"/>
                          </a:solidFill>
                        </a:rPr>
                        <a:t>Sieve #</a:t>
                      </a:r>
                    </a:p>
                  </a:txBody>
                  <a:tcPr marT="45716" marB="45716">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tx1"/>
                          </a:solidFill>
                        </a:rPr>
                        <a:t>Diameter</a:t>
                      </a:r>
                    </a:p>
                    <a:p>
                      <a:pPr algn="ctr"/>
                      <a:r>
                        <a:rPr lang="en-US" sz="1800" dirty="0">
                          <a:solidFill>
                            <a:schemeClr val="tx1"/>
                          </a:solidFill>
                        </a:rPr>
                        <a:t>(mm)</a:t>
                      </a:r>
                    </a:p>
                  </a:txBody>
                  <a:tcPr marT="45716" marB="45716">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dirty="0">
                          <a:solidFill>
                            <a:schemeClr val="tx1"/>
                          </a:solidFill>
                        </a:rPr>
                        <a:t>Mass of soil retained on each sieve</a:t>
                      </a:r>
                    </a:p>
                    <a:p>
                      <a:pPr algn="ctr"/>
                      <a:r>
                        <a:rPr lang="en-US" sz="1800" dirty="0">
                          <a:solidFill>
                            <a:schemeClr val="tx1"/>
                          </a:solidFill>
                        </a:rPr>
                        <a:t>(g)</a:t>
                      </a:r>
                    </a:p>
                  </a:txBody>
                  <a:tcPr marT="45716" marB="45716">
                    <a:lnL w="12700" cap="flat" cmpd="sng" algn="ctr">
                      <a:solidFill>
                        <a:schemeClr val="tx1"/>
                      </a:solidFill>
                      <a:prstDash val="solid"/>
                      <a:round/>
                      <a:headEnd type="none" w="med" len="med"/>
                      <a:tailEnd type="none" w="med" len="med"/>
                    </a:lnL>
                  </a:tcPr>
                </a:tc>
                <a:tc>
                  <a:txBody>
                    <a:bodyPr/>
                    <a:lstStyle/>
                    <a:p>
                      <a:pPr algn="ctr"/>
                      <a:r>
                        <a:rPr lang="en-US" sz="1800" dirty="0">
                          <a:solidFill>
                            <a:schemeClr val="tx1"/>
                          </a:solidFill>
                        </a:rPr>
                        <a:t>Percent retained</a:t>
                      </a:r>
                    </a:p>
                    <a:p>
                      <a:pPr algn="ctr"/>
                      <a:r>
                        <a:rPr lang="en-US" sz="1800" dirty="0">
                          <a:solidFill>
                            <a:schemeClr val="tx1"/>
                          </a:solidFill>
                        </a:rPr>
                        <a:t>(%)</a:t>
                      </a:r>
                    </a:p>
                  </a:txBody>
                  <a:tcPr marT="45716" marB="45716"/>
                </a:tc>
                <a:tc>
                  <a:txBody>
                    <a:bodyPr/>
                    <a:lstStyle/>
                    <a:p>
                      <a:pPr algn="ctr"/>
                      <a:r>
                        <a:rPr lang="en-US" sz="1800" dirty="0">
                          <a:solidFill>
                            <a:schemeClr val="tx1"/>
                          </a:solidFill>
                        </a:rPr>
                        <a:t>Cumulative</a:t>
                      </a:r>
                      <a:r>
                        <a:rPr lang="en-US" sz="1800" baseline="0" dirty="0">
                          <a:solidFill>
                            <a:schemeClr val="tx1"/>
                          </a:solidFill>
                        </a:rPr>
                        <a:t> Retained </a:t>
                      </a:r>
                    </a:p>
                    <a:p>
                      <a:pPr algn="ctr"/>
                      <a:r>
                        <a:rPr lang="en-US" sz="1800" baseline="0" dirty="0">
                          <a:solidFill>
                            <a:schemeClr val="tx1"/>
                          </a:solidFill>
                        </a:rPr>
                        <a:t>(%)</a:t>
                      </a:r>
                      <a:endParaRPr lang="en-US" sz="1800" dirty="0">
                        <a:solidFill>
                          <a:schemeClr val="tx1"/>
                        </a:solidFill>
                      </a:endParaRPr>
                    </a:p>
                  </a:txBody>
                  <a:tcPr marT="45716" marB="45716"/>
                </a:tc>
                <a:tc>
                  <a:txBody>
                    <a:bodyPr/>
                    <a:lstStyle/>
                    <a:p>
                      <a:pPr algn="ctr"/>
                      <a:r>
                        <a:rPr lang="en-US" sz="1800" dirty="0">
                          <a:solidFill>
                            <a:schemeClr val="tx1"/>
                          </a:solidFill>
                        </a:rPr>
                        <a:t>Percent Passing </a:t>
                      </a:r>
                    </a:p>
                    <a:p>
                      <a:pPr algn="ctr"/>
                      <a:r>
                        <a:rPr lang="en-US" sz="1800" dirty="0">
                          <a:solidFill>
                            <a:schemeClr val="tx1"/>
                          </a:solidFill>
                        </a:rPr>
                        <a:t>(%)</a:t>
                      </a:r>
                    </a:p>
                  </a:txBody>
                  <a:tcPr marT="45716" marB="45716">
                    <a:lnR w="12700" cmpd="sng">
                      <a:noFill/>
                    </a:lnR>
                  </a:tcPr>
                </a:tc>
                <a:tc>
                  <a:txBody>
                    <a:bodyPr/>
                    <a:lstStyle/>
                    <a:p>
                      <a:pPr algn="ctr"/>
                      <a:endParaRPr kumimoji="0" lang="en-US" sz="1800" b="1" kern="1200" dirty="0">
                        <a:solidFill>
                          <a:schemeClr val="tx1"/>
                        </a:solidFill>
                        <a:latin typeface="+mn-lt"/>
                        <a:ea typeface="+mn-ea"/>
                        <a:cs typeface="+mn-cs"/>
                      </a:endParaRPr>
                    </a:p>
                  </a:txBody>
                  <a:tcPr marT="45716" marB="45716">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93003">
                <a:tc>
                  <a:txBody>
                    <a:bodyPr/>
                    <a:lstStyle/>
                    <a:p>
                      <a:pPr algn="ctr" rtl="0" fontAlgn="t"/>
                      <a:r>
                        <a:rPr lang="en-US" sz="1800" b="0" i="0" u="none" strike="noStrike" dirty="0">
                          <a:solidFill>
                            <a:srgbClr val="000000"/>
                          </a:solidFill>
                          <a:latin typeface="Corbel"/>
                        </a:rPr>
                        <a:t>20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0.850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0.00%</a:t>
                      </a:r>
                    </a:p>
                  </a:txBody>
                  <a:tcPr marL="0" marR="0" marT="0" marB="0" anchor="ctr"/>
                </a:tc>
                <a:tc>
                  <a:txBody>
                    <a:bodyPr/>
                    <a:lstStyle/>
                    <a:p>
                      <a:pPr algn="ctr" rtl="0" fontAlgn="t"/>
                      <a:r>
                        <a:rPr lang="en-US" sz="1800" b="0" i="0" u="none" strike="noStrike" dirty="0">
                          <a:solidFill>
                            <a:srgbClr val="000000"/>
                          </a:solidFill>
                          <a:latin typeface="Corbel"/>
                        </a:rPr>
                        <a:t>0.00%</a:t>
                      </a:r>
                    </a:p>
                  </a:txBody>
                  <a:tcPr marL="0" marR="0" marT="0" marB="0" anchor="ctr"/>
                </a:tc>
                <a:tc>
                  <a:txBody>
                    <a:bodyPr/>
                    <a:lstStyle/>
                    <a:p>
                      <a:pPr algn="ctr" rtl="0" fontAlgn="t"/>
                      <a:r>
                        <a:rPr lang="en-US" sz="1800" b="0" i="0" u="none" strike="noStrike" dirty="0">
                          <a:solidFill>
                            <a:srgbClr val="000000"/>
                          </a:solidFill>
                          <a:latin typeface="Corbel"/>
                        </a:rPr>
                        <a:t>100%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68979">
                <a:tc>
                  <a:txBody>
                    <a:bodyPr/>
                    <a:lstStyle/>
                    <a:p>
                      <a:pPr algn="ctr" rtl="0" fontAlgn="t"/>
                      <a:r>
                        <a:rPr lang="en-US" sz="1800" b="0" i="0" u="none" strike="noStrike" dirty="0">
                          <a:solidFill>
                            <a:srgbClr val="000000"/>
                          </a:solidFill>
                          <a:latin typeface="Corbel"/>
                        </a:rPr>
                        <a:t>30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0.600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30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30%</a:t>
                      </a:r>
                    </a:p>
                  </a:txBody>
                  <a:tcPr marL="0" marR="0" marT="0" marB="0" anchor="ctr"/>
                </a:tc>
                <a:tc>
                  <a:txBody>
                    <a:bodyPr/>
                    <a:lstStyle/>
                    <a:p>
                      <a:pPr algn="ctr" rtl="0" fontAlgn="t"/>
                      <a:r>
                        <a:rPr lang="en-US" sz="1800" b="0" i="0" u="none" strike="noStrike" dirty="0">
                          <a:solidFill>
                            <a:srgbClr val="000000"/>
                          </a:solidFill>
                          <a:latin typeface="Corbel"/>
                        </a:rPr>
                        <a:t>30%</a:t>
                      </a:r>
                    </a:p>
                  </a:txBody>
                  <a:tcPr marL="0" marR="0" marT="0" marB="0" anchor="ctr"/>
                </a:tc>
                <a:tc>
                  <a:txBody>
                    <a:bodyPr/>
                    <a:lstStyle/>
                    <a:p>
                      <a:pPr algn="ctr" rtl="0" fontAlgn="t"/>
                      <a:r>
                        <a:rPr lang="en-US" sz="1800" b="0" i="0" u="none" strike="noStrike" dirty="0">
                          <a:solidFill>
                            <a:srgbClr val="000000"/>
                          </a:solidFill>
                          <a:latin typeface="Corbel"/>
                        </a:rPr>
                        <a:t>70%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87946">
                <a:tc>
                  <a:txBody>
                    <a:bodyPr/>
                    <a:lstStyle/>
                    <a:p>
                      <a:pPr algn="ctr" rtl="0" fontAlgn="t"/>
                      <a:r>
                        <a:rPr lang="en-US" sz="1800" b="0" i="0" u="none" strike="noStrike" dirty="0">
                          <a:solidFill>
                            <a:srgbClr val="000000"/>
                          </a:solidFill>
                          <a:latin typeface="Corbel"/>
                        </a:rPr>
                        <a:t>50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0.300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10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10%</a:t>
                      </a:r>
                    </a:p>
                  </a:txBody>
                  <a:tcPr marL="0" marR="0" marT="0" marB="0" anchor="ctr"/>
                </a:tc>
                <a:tc>
                  <a:txBody>
                    <a:bodyPr/>
                    <a:lstStyle/>
                    <a:p>
                      <a:pPr algn="ctr" rtl="0" fontAlgn="t"/>
                      <a:r>
                        <a:rPr lang="en-US" sz="1800" b="0" i="0" u="none" strike="noStrike" dirty="0">
                          <a:solidFill>
                            <a:srgbClr val="000000"/>
                          </a:solidFill>
                          <a:latin typeface="Corbel"/>
                        </a:rPr>
                        <a:t>40%</a:t>
                      </a:r>
                    </a:p>
                  </a:txBody>
                  <a:tcPr marL="0" marR="0" marT="0" marB="0" anchor="ctr"/>
                </a:tc>
                <a:tc>
                  <a:txBody>
                    <a:bodyPr/>
                    <a:lstStyle/>
                    <a:p>
                      <a:pPr algn="ctr" rtl="0" fontAlgn="t"/>
                      <a:r>
                        <a:rPr lang="en-US" sz="1800" b="0" i="0" u="none" strike="noStrike" dirty="0">
                          <a:solidFill>
                            <a:srgbClr val="000000"/>
                          </a:solidFill>
                          <a:latin typeface="Corbel"/>
                        </a:rPr>
                        <a:t>60%</a:t>
                      </a:r>
                    </a:p>
                  </a:txBody>
                  <a:tcPr marL="0" marR="0" marT="0" marB="0" anchor="ctr">
                    <a:lnR w="12700" cmpd="sng">
                      <a:noFill/>
                    </a:lnR>
                  </a:tcPr>
                </a:tc>
                <a:tc>
                  <a:txBody>
                    <a:bodyPr/>
                    <a:lstStyle/>
                    <a:p>
                      <a:pPr algn="ctr" rtl="0" fontAlgn="t"/>
                      <a:r>
                        <a:rPr lang="en-US" sz="2000" b="0" i="0" u="none" strike="noStrike" dirty="0">
                          <a:solidFill>
                            <a:srgbClr val="FFC000"/>
                          </a:solidFill>
                          <a:latin typeface="Corbel"/>
                        </a:rPr>
                        <a:t>d60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25877">
                <a:tc>
                  <a:txBody>
                    <a:bodyPr/>
                    <a:lstStyle/>
                    <a:p>
                      <a:pPr algn="ctr" rtl="0" fontAlgn="t"/>
                      <a:r>
                        <a:rPr lang="en-US" sz="1800" b="0" i="0" u="none" strike="noStrike" dirty="0">
                          <a:solidFill>
                            <a:srgbClr val="000000"/>
                          </a:solidFill>
                          <a:latin typeface="Corbel"/>
                        </a:rPr>
                        <a:t>70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0.212</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40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40%</a:t>
                      </a:r>
                    </a:p>
                  </a:txBody>
                  <a:tcPr marL="0" marR="0" marT="0" marB="0" anchor="ctr"/>
                </a:tc>
                <a:tc>
                  <a:txBody>
                    <a:bodyPr/>
                    <a:lstStyle/>
                    <a:p>
                      <a:pPr algn="ctr" rtl="0" fontAlgn="t"/>
                      <a:r>
                        <a:rPr lang="en-US" sz="1800" b="0" i="0" u="none" strike="noStrike" dirty="0">
                          <a:solidFill>
                            <a:srgbClr val="000000"/>
                          </a:solidFill>
                          <a:latin typeface="Corbel"/>
                        </a:rPr>
                        <a:t>80%</a:t>
                      </a:r>
                    </a:p>
                  </a:txBody>
                  <a:tcPr marL="0" marR="0" marT="0" marB="0" anchor="ctr"/>
                </a:tc>
                <a:tc>
                  <a:txBody>
                    <a:bodyPr/>
                    <a:lstStyle/>
                    <a:p>
                      <a:pPr algn="ctr" rtl="0" fontAlgn="t"/>
                      <a:r>
                        <a:rPr lang="en-US" sz="1800" b="0" i="0" u="none" strike="noStrike" dirty="0">
                          <a:solidFill>
                            <a:srgbClr val="000000"/>
                          </a:solidFill>
                          <a:latin typeface="Corbel"/>
                        </a:rPr>
                        <a:t>20%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06912">
                <a:tc>
                  <a:txBody>
                    <a:bodyPr/>
                    <a:lstStyle/>
                    <a:p>
                      <a:pPr algn="ctr" rtl="0" fontAlgn="t"/>
                      <a:r>
                        <a:rPr lang="en-US" sz="1800" b="0" i="0" u="none" strike="noStrike" dirty="0">
                          <a:solidFill>
                            <a:srgbClr val="000000"/>
                          </a:solidFill>
                          <a:latin typeface="Corbel"/>
                        </a:rPr>
                        <a:t>100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0.150</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10</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10%</a:t>
                      </a:r>
                    </a:p>
                  </a:txBody>
                  <a:tcPr marL="0" marR="0" marT="0" marB="0" anchor="ctr"/>
                </a:tc>
                <a:tc>
                  <a:txBody>
                    <a:bodyPr/>
                    <a:lstStyle/>
                    <a:p>
                      <a:pPr algn="ctr" rtl="0" fontAlgn="t"/>
                      <a:r>
                        <a:rPr lang="en-US" sz="1800" b="0" i="0" u="none" strike="noStrike" dirty="0">
                          <a:solidFill>
                            <a:srgbClr val="000000"/>
                          </a:solidFill>
                          <a:latin typeface="Corbel"/>
                        </a:rPr>
                        <a:t>90%</a:t>
                      </a:r>
                    </a:p>
                  </a:txBody>
                  <a:tcPr marL="0" marR="0" marT="0" marB="0" anchor="ctr"/>
                </a:tc>
                <a:tc>
                  <a:txBody>
                    <a:bodyPr/>
                    <a:lstStyle/>
                    <a:p>
                      <a:pPr algn="ctr" rtl="0" fontAlgn="t"/>
                      <a:r>
                        <a:rPr lang="en-US" sz="1800" b="0" i="0" u="none" strike="noStrike" dirty="0">
                          <a:solidFill>
                            <a:srgbClr val="000000"/>
                          </a:solidFill>
                          <a:latin typeface="Corbel"/>
                        </a:rPr>
                        <a:t>10%</a:t>
                      </a:r>
                    </a:p>
                  </a:txBody>
                  <a:tcPr marL="0" marR="0" marT="0" marB="0" anchor="ctr">
                    <a:lnR w="12700" cmpd="sng">
                      <a:noFill/>
                    </a:lnR>
                  </a:tcPr>
                </a:tc>
                <a:tc>
                  <a:txBody>
                    <a:bodyPr/>
                    <a:lstStyle/>
                    <a:p>
                      <a:pPr algn="ctr" rtl="0" fontAlgn="t"/>
                      <a:r>
                        <a:rPr lang="en-US" sz="2000" b="0" i="0" u="none" strike="noStrike" dirty="0">
                          <a:solidFill>
                            <a:srgbClr val="FFC000"/>
                          </a:solidFill>
                          <a:latin typeface="Corbel"/>
                        </a:rPr>
                        <a:t>d10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06912">
                <a:tc>
                  <a:txBody>
                    <a:bodyPr/>
                    <a:lstStyle/>
                    <a:p>
                      <a:pPr algn="ctr" rtl="0" fontAlgn="t"/>
                      <a:r>
                        <a:rPr lang="en-US" sz="1800" b="0" i="0" u="none" strike="noStrike" dirty="0">
                          <a:solidFill>
                            <a:srgbClr val="000000"/>
                          </a:solidFill>
                          <a:latin typeface="Corbel"/>
                        </a:rPr>
                        <a:t>200</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0.075</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5</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5%</a:t>
                      </a:r>
                    </a:p>
                  </a:txBody>
                  <a:tcPr marL="0" marR="0" marT="0" marB="0" anchor="ctr"/>
                </a:tc>
                <a:tc>
                  <a:txBody>
                    <a:bodyPr/>
                    <a:lstStyle/>
                    <a:p>
                      <a:pPr algn="ctr" rtl="0" fontAlgn="t"/>
                      <a:r>
                        <a:rPr lang="en-US" sz="1800" b="0" i="0" u="none" strike="noStrike" dirty="0">
                          <a:solidFill>
                            <a:srgbClr val="000000"/>
                          </a:solidFill>
                          <a:latin typeface="Corbel"/>
                        </a:rPr>
                        <a:t>95%</a:t>
                      </a:r>
                    </a:p>
                  </a:txBody>
                  <a:tcPr marL="0" marR="0" marT="0" marB="0" anchor="ctr"/>
                </a:tc>
                <a:tc>
                  <a:txBody>
                    <a:bodyPr/>
                    <a:lstStyle/>
                    <a:p>
                      <a:pPr algn="ctr" rtl="0" fontAlgn="t"/>
                      <a:r>
                        <a:rPr lang="en-US" sz="1800" b="0" i="0" u="none" strike="noStrike" dirty="0">
                          <a:solidFill>
                            <a:srgbClr val="000000"/>
                          </a:solidFill>
                          <a:latin typeface="Corbel"/>
                        </a:rPr>
                        <a:t>5%</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27074">
                <a:tc>
                  <a:txBody>
                    <a:bodyPr/>
                    <a:lstStyle/>
                    <a:p>
                      <a:pPr algn="ctr" rtl="0" fontAlgn="t"/>
                      <a:r>
                        <a:rPr lang="en-US" sz="1800" b="0" i="0" u="none" strike="noStrike" dirty="0">
                          <a:solidFill>
                            <a:srgbClr val="000000"/>
                          </a:solidFill>
                          <a:latin typeface="Corbel"/>
                        </a:rPr>
                        <a:t>Pan</a:t>
                      </a:r>
                    </a:p>
                  </a:txBody>
                  <a:tcPr marL="0" marR="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1" algn="l" rtl="0" fontAlgn="t"/>
                      <a:r>
                        <a:rPr lang="en-US" sz="1800" b="0" i="0" u="none" strike="noStrike" dirty="0">
                          <a:solidFill>
                            <a:srgbClr val="000000"/>
                          </a:solidFill>
                          <a:latin typeface="Corbel"/>
                        </a:rPr>
                        <a:t>N/A</a:t>
                      </a:r>
                    </a:p>
                  </a:txBody>
                  <a:tcPr marL="0" marR="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800" b="0" i="0" u="none" strike="noStrike" dirty="0">
                          <a:solidFill>
                            <a:srgbClr val="000000"/>
                          </a:solidFill>
                          <a:latin typeface="Corbel"/>
                        </a:rPr>
                        <a:t>5</a:t>
                      </a:r>
                    </a:p>
                  </a:txBody>
                  <a:tcPr marL="0" marR="0" marT="0" marB="0" anchor="ctr">
                    <a:lnL w="12700" cap="flat" cmpd="sng" algn="ctr">
                      <a:solidFill>
                        <a:schemeClr val="tx1"/>
                      </a:solidFill>
                      <a:prstDash val="solid"/>
                      <a:round/>
                      <a:headEnd type="none" w="med" len="med"/>
                      <a:tailEnd type="none" w="med" len="med"/>
                    </a:lnL>
                  </a:tcPr>
                </a:tc>
                <a:tc>
                  <a:txBody>
                    <a:bodyPr/>
                    <a:lstStyle/>
                    <a:p>
                      <a:pPr lvl="1" algn="l" rtl="0" fontAlgn="t"/>
                      <a:r>
                        <a:rPr lang="en-US" sz="1800" b="0" i="0" u="none" strike="noStrike" dirty="0">
                          <a:solidFill>
                            <a:srgbClr val="000000"/>
                          </a:solidFill>
                          <a:latin typeface="Corbel"/>
                        </a:rPr>
                        <a:t>5%</a:t>
                      </a:r>
                    </a:p>
                  </a:txBody>
                  <a:tcPr marL="0" marR="0" marT="0" marB="0" anchor="ctr"/>
                </a:tc>
                <a:tc>
                  <a:txBody>
                    <a:bodyPr/>
                    <a:lstStyle/>
                    <a:p>
                      <a:pPr algn="ctr" rtl="0" fontAlgn="t"/>
                      <a:r>
                        <a:rPr lang="en-US" sz="1800" b="0" i="0" u="none" strike="noStrike" dirty="0">
                          <a:solidFill>
                            <a:srgbClr val="000000"/>
                          </a:solidFill>
                          <a:latin typeface="Corbel"/>
                        </a:rPr>
                        <a:t>100%</a:t>
                      </a:r>
                    </a:p>
                  </a:txBody>
                  <a:tcPr marL="0" marR="0" marT="0" marB="0" anchor="ctr"/>
                </a:tc>
                <a:tc>
                  <a:txBody>
                    <a:bodyPr/>
                    <a:lstStyle/>
                    <a:p>
                      <a:pPr algn="ctr" rtl="0" fontAlgn="t"/>
                      <a:r>
                        <a:rPr lang="en-US" sz="1800" b="0" i="0" u="none" strike="noStrike" dirty="0">
                          <a:solidFill>
                            <a:srgbClr val="000000"/>
                          </a:solidFill>
                          <a:latin typeface="Corbel"/>
                        </a:rPr>
                        <a:t>0%</a:t>
                      </a:r>
                    </a:p>
                  </a:txBody>
                  <a:tcPr marL="0" marR="0" marT="0" marB="0" anchor="ctr">
                    <a:lnR w="12700" cmpd="sng">
                      <a:noFill/>
                    </a:lnR>
                  </a:tcPr>
                </a:tc>
                <a:tc>
                  <a:txBody>
                    <a:bodyPr/>
                    <a:lstStyle/>
                    <a:p>
                      <a:pPr algn="ctr" rtl="0" fontAlgn="t"/>
                      <a:endParaRPr lang="en-US" sz="1800" b="0" i="0" u="none" strike="noStrike" dirty="0">
                        <a:solidFill>
                          <a:srgbClr val="000000"/>
                        </a:solidFill>
                        <a:latin typeface="Corbel"/>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Freeform 9">
            <a:extLst>
              <a:ext uri="{FF2B5EF4-FFF2-40B4-BE49-F238E27FC236}">
                <a16:creationId xmlns:a16="http://schemas.microsoft.com/office/drawing/2014/main" id="{1E4444E3-CFA9-E9C5-A4D9-CF07C571DA2F}"/>
              </a:ext>
            </a:extLst>
          </p:cNvPr>
          <p:cNvSpPr/>
          <p:nvPr/>
        </p:nvSpPr>
        <p:spPr>
          <a:xfrm>
            <a:off x="4926013" y="4375150"/>
            <a:ext cx="838200" cy="34290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Freeform 14">
            <a:extLst>
              <a:ext uri="{FF2B5EF4-FFF2-40B4-BE49-F238E27FC236}">
                <a16:creationId xmlns:a16="http://schemas.microsoft.com/office/drawing/2014/main" id="{73353105-0593-9FB4-1C5D-5FD8E0B49E7F}"/>
              </a:ext>
            </a:extLst>
          </p:cNvPr>
          <p:cNvSpPr/>
          <p:nvPr/>
        </p:nvSpPr>
        <p:spPr>
          <a:xfrm>
            <a:off x="4914900" y="3162300"/>
            <a:ext cx="762000" cy="28575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Freeform 15">
            <a:extLst>
              <a:ext uri="{FF2B5EF4-FFF2-40B4-BE49-F238E27FC236}">
                <a16:creationId xmlns:a16="http://schemas.microsoft.com/office/drawing/2014/main" id="{28F85D2E-39CE-B3FC-E981-C5B548447213}"/>
              </a:ext>
            </a:extLst>
          </p:cNvPr>
          <p:cNvSpPr/>
          <p:nvPr/>
        </p:nvSpPr>
        <p:spPr>
          <a:xfrm>
            <a:off x="5002213" y="3841750"/>
            <a:ext cx="628650" cy="15240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Freeform 16">
            <a:extLst>
              <a:ext uri="{FF2B5EF4-FFF2-40B4-BE49-F238E27FC236}">
                <a16:creationId xmlns:a16="http://schemas.microsoft.com/office/drawing/2014/main" id="{6808408C-325B-B98B-791A-4BF229484012}"/>
              </a:ext>
            </a:extLst>
          </p:cNvPr>
          <p:cNvSpPr/>
          <p:nvPr/>
        </p:nvSpPr>
        <p:spPr>
          <a:xfrm>
            <a:off x="5040313" y="5126038"/>
            <a:ext cx="628650" cy="15240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Freeform 17">
            <a:extLst>
              <a:ext uri="{FF2B5EF4-FFF2-40B4-BE49-F238E27FC236}">
                <a16:creationId xmlns:a16="http://schemas.microsoft.com/office/drawing/2014/main" id="{AF3B8D2D-EBD4-3DCA-317A-F65C24ADBE40}"/>
              </a:ext>
            </a:extLst>
          </p:cNvPr>
          <p:cNvSpPr/>
          <p:nvPr/>
        </p:nvSpPr>
        <p:spPr>
          <a:xfrm>
            <a:off x="5135563" y="5745163"/>
            <a:ext cx="400050" cy="17145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Freeform 18">
            <a:extLst>
              <a:ext uri="{FF2B5EF4-FFF2-40B4-BE49-F238E27FC236}">
                <a16:creationId xmlns:a16="http://schemas.microsoft.com/office/drawing/2014/main" id="{2920C637-5523-90CB-4B75-6CF53005B221}"/>
              </a:ext>
            </a:extLst>
          </p:cNvPr>
          <p:cNvSpPr/>
          <p:nvPr/>
        </p:nvSpPr>
        <p:spPr>
          <a:xfrm>
            <a:off x="5154613" y="6211888"/>
            <a:ext cx="400050" cy="171450"/>
          </a:xfrm>
          <a:custGeom>
            <a:avLst/>
            <a:gdLst>
              <a:gd name="connsiteX0" fmla="*/ 0 w 838200"/>
              <a:gd name="connsiteY0" fmla="*/ 266700 h 266700"/>
              <a:gd name="connsiteX1" fmla="*/ 838200 w 838200"/>
              <a:gd name="connsiteY1" fmla="*/ 266700 h 266700"/>
              <a:gd name="connsiteX2" fmla="*/ 742950 w 838200"/>
              <a:gd name="connsiteY2" fmla="*/ 76200 h 266700"/>
              <a:gd name="connsiteX3" fmla="*/ 476250 w 838200"/>
              <a:gd name="connsiteY3" fmla="*/ 95250 h 266700"/>
              <a:gd name="connsiteX4" fmla="*/ 457200 w 838200"/>
              <a:gd name="connsiteY4" fmla="*/ 38100 h 266700"/>
              <a:gd name="connsiteX5" fmla="*/ 304800 w 838200"/>
              <a:gd name="connsiteY5" fmla="*/ 0 h 266700"/>
              <a:gd name="connsiteX6" fmla="*/ 133350 w 838200"/>
              <a:gd name="connsiteY6" fmla="*/ 0 h 266700"/>
              <a:gd name="connsiteX7" fmla="*/ 38100 w 838200"/>
              <a:gd name="connsiteY7" fmla="*/ 209550 h 266700"/>
              <a:gd name="connsiteX8" fmla="*/ 0 w 838200"/>
              <a:gd name="connsiteY8" fmla="*/ 266700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200" h="266700">
                <a:moveTo>
                  <a:pt x="0" y="266700"/>
                </a:moveTo>
                <a:lnTo>
                  <a:pt x="838200" y="266700"/>
                </a:lnTo>
                <a:lnTo>
                  <a:pt x="742950" y="76200"/>
                </a:lnTo>
                <a:cubicBezTo>
                  <a:pt x="654050" y="82550"/>
                  <a:pt x="564595" y="107029"/>
                  <a:pt x="476250" y="95250"/>
                </a:cubicBezTo>
                <a:cubicBezTo>
                  <a:pt x="456346" y="92596"/>
                  <a:pt x="457200" y="38100"/>
                  <a:pt x="457200" y="38100"/>
                </a:cubicBezTo>
                <a:lnTo>
                  <a:pt x="304800" y="0"/>
                </a:lnTo>
                <a:lnTo>
                  <a:pt x="133350" y="0"/>
                </a:lnTo>
                <a:lnTo>
                  <a:pt x="38100" y="209550"/>
                </a:lnTo>
                <a:lnTo>
                  <a:pt x="0" y="266700"/>
                </a:lnTo>
                <a:close/>
              </a:path>
            </a:pathLst>
          </a:cu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3479E4ED-96DF-39A5-471B-3929220D88DA}"/>
              </a:ext>
            </a:extLst>
          </p:cNvPr>
          <p:cNvSpPr/>
          <p:nvPr/>
        </p:nvSpPr>
        <p:spPr>
          <a:xfrm>
            <a:off x="4876800" y="34480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AC95DB7C-A757-40E0-BEC9-A26898BE05B6}"/>
              </a:ext>
            </a:extLst>
          </p:cNvPr>
          <p:cNvSpPr/>
          <p:nvPr/>
        </p:nvSpPr>
        <p:spPr>
          <a:xfrm>
            <a:off x="4895850" y="28003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90676233-419B-6EEB-7D13-F177296B0DAC}"/>
              </a:ext>
            </a:extLst>
          </p:cNvPr>
          <p:cNvSpPr/>
          <p:nvPr/>
        </p:nvSpPr>
        <p:spPr>
          <a:xfrm>
            <a:off x="4876800" y="400050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92533492-CE5D-D911-BB44-421B1329C2FB}"/>
              </a:ext>
            </a:extLst>
          </p:cNvPr>
          <p:cNvSpPr/>
          <p:nvPr/>
        </p:nvSpPr>
        <p:spPr>
          <a:xfrm>
            <a:off x="4914900" y="47053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67977791-A647-9C6A-A768-55DCA41E842B}"/>
              </a:ext>
            </a:extLst>
          </p:cNvPr>
          <p:cNvSpPr/>
          <p:nvPr/>
        </p:nvSpPr>
        <p:spPr>
          <a:xfrm>
            <a:off x="4914900" y="52768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Rectangle 26">
            <a:extLst>
              <a:ext uri="{FF2B5EF4-FFF2-40B4-BE49-F238E27FC236}">
                <a16:creationId xmlns:a16="http://schemas.microsoft.com/office/drawing/2014/main" id="{C863F62F-734B-B4CD-FCBB-50C2A9458D47}"/>
              </a:ext>
            </a:extLst>
          </p:cNvPr>
          <p:cNvSpPr/>
          <p:nvPr/>
        </p:nvSpPr>
        <p:spPr>
          <a:xfrm>
            <a:off x="4914900" y="59245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Rectangle 27">
            <a:extLst>
              <a:ext uri="{FF2B5EF4-FFF2-40B4-BE49-F238E27FC236}">
                <a16:creationId xmlns:a16="http://schemas.microsoft.com/office/drawing/2014/main" id="{E736C4E4-CFDC-7DBE-5A0A-EB52FF165B8C}"/>
              </a:ext>
            </a:extLst>
          </p:cNvPr>
          <p:cNvSpPr/>
          <p:nvPr/>
        </p:nvSpPr>
        <p:spPr>
          <a:xfrm>
            <a:off x="4895850" y="6381750"/>
            <a:ext cx="857250" cy="114300"/>
          </a:xfrm>
          <a:prstGeom prst="rec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6463" name="TextBox 28">
            <a:extLst>
              <a:ext uri="{FF2B5EF4-FFF2-40B4-BE49-F238E27FC236}">
                <a16:creationId xmlns:a16="http://schemas.microsoft.com/office/drawing/2014/main" id="{69613502-5CB4-AD14-ABAF-31016E9C7283}"/>
              </a:ext>
            </a:extLst>
          </p:cNvPr>
          <p:cNvSpPr txBox="1">
            <a:spLocks noChangeArrowheads="1"/>
          </p:cNvSpPr>
          <p:nvPr/>
        </p:nvSpPr>
        <p:spPr bwMode="auto">
          <a:xfrm>
            <a:off x="0" y="331788"/>
            <a:ext cx="38004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lvl="1" eaLnBrk="1" hangingPunct="1"/>
            <a:r>
              <a:rPr lang="en-US" altLang="en-US" sz="2000"/>
              <a:t>D10 = 0.15 mm</a:t>
            </a:r>
          </a:p>
          <a:p>
            <a:pPr lvl="1" eaLnBrk="1" hangingPunct="1"/>
            <a:r>
              <a:rPr lang="en-US" altLang="en-US" sz="2000"/>
              <a:t>D60 = 0.3 mm</a:t>
            </a:r>
          </a:p>
          <a:p>
            <a:pPr lvl="1" eaLnBrk="1" hangingPunct="1"/>
            <a:r>
              <a:rPr lang="en-US" altLang="en-US" sz="2000">
                <a:solidFill>
                  <a:srgbClr val="FFC000"/>
                </a:solidFill>
              </a:rPr>
              <a:t>UC = d60/d10 = 0.3/0.15 = 2.0</a:t>
            </a:r>
            <a:endParaRPr lang="en-US" altLang="en-US" sz="2000"/>
          </a:p>
        </p:txBody>
      </p:sp>
      <p:sp>
        <p:nvSpPr>
          <p:cNvPr id="186464" name="TextBox 29">
            <a:extLst>
              <a:ext uri="{FF2B5EF4-FFF2-40B4-BE49-F238E27FC236}">
                <a16:creationId xmlns:a16="http://schemas.microsoft.com/office/drawing/2014/main" id="{C2A3F1D6-E718-F841-80C7-353F2737E155}"/>
              </a:ext>
            </a:extLst>
          </p:cNvPr>
          <p:cNvSpPr txBox="1">
            <a:spLocks noChangeArrowheads="1"/>
          </p:cNvSpPr>
          <p:nvPr/>
        </p:nvSpPr>
        <p:spPr bwMode="auto">
          <a:xfrm>
            <a:off x="3800475" y="0"/>
            <a:ext cx="53435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Cumulative percentage retained on any sieve:</a:t>
            </a:r>
          </a:p>
          <a:p>
            <a:pPr lvl="1" eaLnBrk="1" hangingPunct="1"/>
            <a:r>
              <a:rPr lang="en-US" altLang="en-US" sz="2000"/>
              <a:t>= </a:t>
            </a:r>
            <a:r>
              <a:rPr lang="el-GR" altLang="en-US" sz="2000"/>
              <a:t>Σ</a:t>
            </a:r>
            <a:r>
              <a:rPr lang="en-US" altLang="en-US" sz="2000"/>
              <a:t> percentage retained</a:t>
            </a:r>
          </a:p>
          <a:p>
            <a:pPr eaLnBrk="1" hangingPunct="1"/>
            <a:r>
              <a:rPr lang="en-US" altLang="en-US" sz="2000"/>
              <a:t>Percentage passing the sieve:</a:t>
            </a:r>
          </a:p>
          <a:p>
            <a:pPr lvl="1" eaLnBrk="1" hangingPunct="1"/>
            <a:r>
              <a:rPr lang="en-US" altLang="en-US" sz="2000"/>
              <a:t>= 100% - </a:t>
            </a:r>
            <a:r>
              <a:rPr lang="el-GR" altLang="en-US" sz="2000"/>
              <a:t>Σ</a:t>
            </a:r>
            <a:r>
              <a:rPr lang="en-US" altLang="en-US" sz="2000"/>
              <a:t> percentage retained	</a:t>
            </a:r>
          </a:p>
        </p:txBody>
      </p:sp>
      <p:sp>
        <p:nvSpPr>
          <p:cNvPr id="31" name="Rectangle 30">
            <a:extLst>
              <a:ext uri="{FF2B5EF4-FFF2-40B4-BE49-F238E27FC236}">
                <a16:creationId xmlns:a16="http://schemas.microsoft.com/office/drawing/2014/main" id="{A93187BE-328A-8DF8-0CED-12E9CCE385EA}"/>
              </a:ext>
            </a:extLst>
          </p:cNvPr>
          <p:cNvSpPr/>
          <p:nvPr/>
        </p:nvSpPr>
        <p:spPr>
          <a:xfrm>
            <a:off x="842963" y="2528888"/>
            <a:ext cx="582612" cy="5588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D2AFF45D-29C1-18F8-08D3-89DE080E5DC1}"/>
              </a:ext>
            </a:extLst>
          </p:cNvPr>
          <p:cNvSpPr/>
          <p:nvPr/>
        </p:nvSpPr>
        <p:spPr>
          <a:xfrm>
            <a:off x="900113" y="3170238"/>
            <a:ext cx="477837" cy="46355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AD66A94D-D1A5-AB00-2623-7C45384B2C7F}"/>
              </a:ext>
            </a:extLst>
          </p:cNvPr>
          <p:cNvSpPr/>
          <p:nvPr/>
        </p:nvSpPr>
        <p:spPr>
          <a:xfrm>
            <a:off x="925513" y="3763963"/>
            <a:ext cx="439737" cy="452437"/>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74D38354-8CCC-6A4B-CFB9-58CBA1800ED8}"/>
              </a:ext>
            </a:extLst>
          </p:cNvPr>
          <p:cNvSpPr/>
          <p:nvPr/>
        </p:nvSpPr>
        <p:spPr>
          <a:xfrm>
            <a:off x="944563" y="4413250"/>
            <a:ext cx="396875" cy="38417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5" name="Rectangle 34">
            <a:extLst>
              <a:ext uri="{FF2B5EF4-FFF2-40B4-BE49-F238E27FC236}">
                <a16:creationId xmlns:a16="http://schemas.microsoft.com/office/drawing/2014/main" id="{0700DFF8-D9F7-A92C-6B5A-2BAB58F197BF}"/>
              </a:ext>
            </a:extLst>
          </p:cNvPr>
          <p:cNvSpPr/>
          <p:nvPr/>
        </p:nvSpPr>
        <p:spPr>
          <a:xfrm>
            <a:off x="1001713" y="5070475"/>
            <a:ext cx="304800" cy="309563"/>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B73EA085-ABE9-F8CA-1BF0-F81C5346C600}"/>
              </a:ext>
            </a:extLst>
          </p:cNvPr>
          <p:cNvSpPr/>
          <p:nvPr/>
        </p:nvSpPr>
        <p:spPr>
          <a:xfrm>
            <a:off x="1044575" y="5664200"/>
            <a:ext cx="201613" cy="2254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7" name="Oval 46">
            <a:extLst>
              <a:ext uri="{FF2B5EF4-FFF2-40B4-BE49-F238E27FC236}">
                <a16:creationId xmlns:a16="http://schemas.microsoft.com/office/drawing/2014/main" id="{6678F9B6-7C35-451C-5F42-AB48D435196A}"/>
              </a:ext>
            </a:extLst>
          </p:cNvPr>
          <p:cNvSpPr/>
          <p:nvPr/>
        </p:nvSpPr>
        <p:spPr>
          <a:xfrm rot="5400000">
            <a:off x="865981" y="2521744"/>
            <a:ext cx="554038" cy="5715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1" name="Oval 50">
            <a:extLst>
              <a:ext uri="{FF2B5EF4-FFF2-40B4-BE49-F238E27FC236}">
                <a16:creationId xmlns:a16="http://schemas.microsoft.com/office/drawing/2014/main" id="{6D4B41C8-BC28-EB66-D71B-5D184757BF72}"/>
              </a:ext>
            </a:extLst>
          </p:cNvPr>
          <p:cNvSpPr/>
          <p:nvPr/>
        </p:nvSpPr>
        <p:spPr>
          <a:xfrm rot="5400000">
            <a:off x="912813" y="3178175"/>
            <a:ext cx="446087" cy="449263"/>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Oval 49">
            <a:extLst>
              <a:ext uri="{FF2B5EF4-FFF2-40B4-BE49-F238E27FC236}">
                <a16:creationId xmlns:a16="http://schemas.microsoft.com/office/drawing/2014/main" id="{66B301F3-FD92-F34E-6DE6-833F97C55A1A}"/>
              </a:ext>
            </a:extLst>
          </p:cNvPr>
          <p:cNvSpPr/>
          <p:nvPr/>
        </p:nvSpPr>
        <p:spPr>
          <a:xfrm rot="5400000">
            <a:off x="931863" y="3767137"/>
            <a:ext cx="427038" cy="436563"/>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Oval 48">
            <a:extLst>
              <a:ext uri="{FF2B5EF4-FFF2-40B4-BE49-F238E27FC236}">
                <a16:creationId xmlns:a16="http://schemas.microsoft.com/office/drawing/2014/main" id="{AA0A7F0F-22B3-6EE2-F31E-3D4F42832308}"/>
              </a:ext>
            </a:extLst>
          </p:cNvPr>
          <p:cNvSpPr/>
          <p:nvPr/>
        </p:nvSpPr>
        <p:spPr>
          <a:xfrm rot="5400000">
            <a:off x="958057" y="4417219"/>
            <a:ext cx="366712" cy="3683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3" name="Oval 52">
            <a:extLst>
              <a:ext uri="{FF2B5EF4-FFF2-40B4-BE49-F238E27FC236}">
                <a16:creationId xmlns:a16="http://schemas.microsoft.com/office/drawing/2014/main" id="{55780141-E77A-C49E-4826-94BF2C51A06C}"/>
              </a:ext>
            </a:extLst>
          </p:cNvPr>
          <p:cNvSpPr/>
          <p:nvPr/>
        </p:nvSpPr>
        <p:spPr>
          <a:xfrm rot="5400000">
            <a:off x="1011238" y="5080000"/>
            <a:ext cx="273050" cy="2730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2" name="Oval 51">
            <a:extLst>
              <a:ext uri="{FF2B5EF4-FFF2-40B4-BE49-F238E27FC236}">
                <a16:creationId xmlns:a16="http://schemas.microsoft.com/office/drawing/2014/main" id="{1B2308D7-E5DE-F268-8919-CF2102643CEC}"/>
              </a:ext>
            </a:extLst>
          </p:cNvPr>
          <p:cNvSpPr/>
          <p:nvPr/>
        </p:nvSpPr>
        <p:spPr>
          <a:xfrm rot="5400000">
            <a:off x="1052513" y="5684838"/>
            <a:ext cx="182562" cy="182562"/>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Freeform 36">
            <a:extLst>
              <a:ext uri="{FF2B5EF4-FFF2-40B4-BE49-F238E27FC236}">
                <a16:creationId xmlns:a16="http://schemas.microsoft.com/office/drawing/2014/main" id="{38A32232-DB75-51C3-3417-27216A270367}"/>
              </a:ext>
            </a:extLst>
          </p:cNvPr>
          <p:cNvSpPr/>
          <p:nvPr/>
        </p:nvSpPr>
        <p:spPr>
          <a:xfrm>
            <a:off x="5891213" y="2852738"/>
            <a:ext cx="342900" cy="528637"/>
          </a:xfrm>
          <a:custGeom>
            <a:avLst/>
            <a:gdLst>
              <a:gd name="connsiteX0" fmla="*/ 438150 w 457200"/>
              <a:gd name="connsiteY0" fmla="*/ 0 h 361950"/>
              <a:gd name="connsiteX1" fmla="*/ 0 w 457200"/>
              <a:gd name="connsiteY1" fmla="*/ 361950 h 361950"/>
              <a:gd name="connsiteX2" fmla="*/ 457200 w 457200"/>
              <a:gd name="connsiteY2" fmla="*/ 361950 h 361950"/>
            </a:gdLst>
            <a:ahLst/>
            <a:cxnLst>
              <a:cxn ang="0">
                <a:pos x="connsiteX0" y="connsiteY0"/>
              </a:cxn>
              <a:cxn ang="0">
                <a:pos x="connsiteX1" y="connsiteY1"/>
              </a:cxn>
              <a:cxn ang="0">
                <a:pos x="connsiteX2" y="connsiteY2"/>
              </a:cxn>
            </a:cxnLst>
            <a:rect l="l" t="t" r="r" b="b"/>
            <a:pathLst>
              <a:path w="457200" h="361950">
                <a:moveTo>
                  <a:pt x="438150" y="0"/>
                </a:moveTo>
                <a:lnTo>
                  <a:pt x="0" y="361950"/>
                </a:lnTo>
                <a:lnTo>
                  <a:pt x="457200" y="361950"/>
                </a:lnTo>
              </a:path>
            </a:pathLst>
          </a:custGeom>
          <a:ln>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8" name="Freeform 37">
            <a:extLst>
              <a:ext uri="{FF2B5EF4-FFF2-40B4-BE49-F238E27FC236}">
                <a16:creationId xmlns:a16="http://schemas.microsoft.com/office/drawing/2014/main" id="{B3A70AE9-C582-02D6-3387-5DAA34C91F94}"/>
              </a:ext>
            </a:extLst>
          </p:cNvPr>
          <p:cNvSpPr/>
          <p:nvPr/>
        </p:nvSpPr>
        <p:spPr>
          <a:xfrm>
            <a:off x="5895975" y="3465513"/>
            <a:ext cx="342900" cy="528637"/>
          </a:xfrm>
          <a:custGeom>
            <a:avLst/>
            <a:gdLst>
              <a:gd name="connsiteX0" fmla="*/ 438150 w 457200"/>
              <a:gd name="connsiteY0" fmla="*/ 0 h 361950"/>
              <a:gd name="connsiteX1" fmla="*/ 0 w 457200"/>
              <a:gd name="connsiteY1" fmla="*/ 361950 h 361950"/>
              <a:gd name="connsiteX2" fmla="*/ 457200 w 457200"/>
              <a:gd name="connsiteY2" fmla="*/ 361950 h 361950"/>
            </a:gdLst>
            <a:ahLst/>
            <a:cxnLst>
              <a:cxn ang="0">
                <a:pos x="connsiteX0" y="connsiteY0"/>
              </a:cxn>
              <a:cxn ang="0">
                <a:pos x="connsiteX1" y="connsiteY1"/>
              </a:cxn>
              <a:cxn ang="0">
                <a:pos x="connsiteX2" y="connsiteY2"/>
              </a:cxn>
            </a:cxnLst>
            <a:rect l="l" t="t" r="r" b="b"/>
            <a:pathLst>
              <a:path w="457200" h="361950">
                <a:moveTo>
                  <a:pt x="438150" y="0"/>
                </a:moveTo>
                <a:lnTo>
                  <a:pt x="0" y="361950"/>
                </a:lnTo>
                <a:lnTo>
                  <a:pt x="457200" y="361950"/>
                </a:lnTo>
              </a:path>
            </a:pathLst>
          </a:custGeom>
          <a:ln>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 name="Rounded Rectangle 1">
            <a:extLst>
              <a:ext uri="{FF2B5EF4-FFF2-40B4-BE49-F238E27FC236}">
                <a16:creationId xmlns:a16="http://schemas.microsoft.com/office/drawing/2014/main" id="{1063C736-A5A7-1D5D-92CB-16EF0A0F4F19}"/>
              </a:ext>
            </a:extLst>
          </p:cNvPr>
          <p:cNvSpPr/>
          <p:nvPr/>
        </p:nvSpPr>
        <p:spPr>
          <a:xfrm>
            <a:off x="368300" y="3730625"/>
            <a:ext cx="8645525" cy="4857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Rounded Rectangle 38">
            <a:extLst>
              <a:ext uri="{FF2B5EF4-FFF2-40B4-BE49-F238E27FC236}">
                <a16:creationId xmlns:a16="http://schemas.microsoft.com/office/drawing/2014/main" id="{4D86BC8B-7374-6A5B-B9BA-A7ABC2AC393B}"/>
              </a:ext>
            </a:extLst>
          </p:cNvPr>
          <p:cNvSpPr/>
          <p:nvPr/>
        </p:nvSpPr>
        <p:spPr>
          <a:xfrm>
            <a:off x="368300" y="4959350"/>
            <a:ext cx="8645525" cy="4857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TextBox 39">
            <a:extLst>
              <a:ext uri="{FF2B5EF4-FFF2-40B4-BE49-F238E27FC236}">
                <a16:creationId xmlns:a16="http://schemas.microsoft.com/office/drawing/2014/main" id="{A0ABA1E1-3360-09DB-6444-E67F423379A9}"/>
              </a:ext>
            </a:extLst>
          </p:cNvPr>
          <p:cNvSpPr txBox="1"/>
          <p:nvPr/>
        </p:nvSpPr>
        <p:spPr>
          <a:xfrm>
            <a:off x="0" y="844"/>
            <a:ext cx="8873286" cy="338554"/>
          </a:xfrm>
          <a:prstGeom prst="rect">
            <a:avLst/>
          </a:prstGeom>
          <a:noFill/>
        </p:spPr>
        <p:txBody>
          <a:bodyPr>
            <a:spAutoFit/>
          </a:bodyPr>
          <a:lstStyle/>
          <a:p>
            <a:pPr marR="9144" eaLnBrk="1" fontAlgn="auto" hangingPunct="1">
              <a:spcAft>
                <a:spcPts val="0"/>
              </a:spcAft>
              <a:defRPr/>
            </a:pPr>
            <a:r>
              <a:rPr lang="en-US" sz="16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Determining UC</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D15D48-2F5C-547E-ECE9-ECA252702326}"/>
              </a:ext>
            </a:extLst>
          </p:cNvPr>
          <p:cNvSpPr txBox="1"/>
          <p:nvPr/>
        </p:nvSpPr>
        <p:spPr>
          <a:xfrm>
            <a:off x="234855" y="243840"/>
            <a:ext cx="8021039" cy="461665"/>
          </a:xfrm>
          <a:prstGeom prst="rect">
            <a:avLst/>
          </a:prstGeom>
          <a:noFill/>
        </p:spPr>
        <p:txBody>
          <a:bodyPr>
            <a:spAutoFit/>
          </a:bodyPr>
          <a:lstStyle/>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Filter Media – Determining UC</a:t>
            </a:r>
          </a:p>
        </p:txBody>
      </p:sp>
      <p:sp>
        <p:nvSpPr>
          <p:cNvPr id="188419" name="TextBox 5">
            <a:extLst>
              <a:ext uri="{FF2B5EF4-FFF2-40B4-BE49-F238E27FC236}">
                <a16:creationId xmlns:a16="http://schemas.microsoft.com/office/drawing/2014/main" id="{CAA92EA6-1D9C-5806-B370-409E4F7C0360}"/>
              </a:ext>
            </a:extLst>
          </p:cNvPr>
          <p:cNvSpPr txBox="1">
            <a:spLocks noChangeArrowheads="1"/>
          </p:cNvSpPr>
          <p:nvPr/>
        </p:nvSpPr>
        <p:spPr bwMode="auto">
          <a:xfrm>
            <a:off x="200025" y="703263"/>
            <a:ext cx="89439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D</a:t>
            </a:r>
            <a:r>
              <a:rPr lang="en-US" altLang="en-US" sz="2400" baseline="-25000">
                <a:solidFill>
                  <a:srgbClr val="FFC000"/>
                </a:solidFill>
              </a:rPr>
              <a:t>10</a:t>
            </a:r>
            <a:r>
              <a:rPr lang="en-US" altLang="en-US" sz="2400">
                <a:solidFill>
                  <a:srgbClr val="FFC000"/>
                </a:solidFill>
              </a:rPr>
              <a:t>, D</a:t>
            </a:r>
            <a:r>
              <a:rPr lang="en-US" altLang="en-US" sz="2400" baseline="-25000">
                <a:solidFill>
                  <a:srgbClr val="FFC000"/>
                </a:solidFill>
              </a:rPr>
              <a:t>60</a:t>
            </a:r>
            <a:r>
              <a:rPr lang="en-US" altLang="en-US" sz="2400">
                <a:solidFill>
                  <a:srgbClr val="FFC000"/>
                </a:solidFill>
              </a:rPr>
              <a:t> and UC can also be determined </a:t>
            </a:r>
          </a:p>
          <a:p>
            <a:pPr eaLnBrk="1" hangingPunct="1"/>
            <a:r>
              <a:rPr lang="en-US" altLang="en-US" sz="2400">
                <a:solidFill>
                  <a:srgbClr val="FFC000"/>
                </a:solidFill>
              </a:rPr>
              <a:t>graphically</a:t>
            </a:r>
          </a:p>
          <a:p>
            <a:pPr eaLnBrk="1" hangingPunct="1"/>
            <a:r>
              <a:rPr lang="en-US" altLang="en-US" sz="2400"/>
              <a:t>	</a:t>
            </a:r>
          </a:p>
        </p:txBody>
      </p:sp>
      <p:pic>
        <p:nvPicPr>
          <p:cNvPr id="188420" name="Picture 2">
            <a:extLst>
              <a:ext uri="{FF2B5EF4-FFF2-40B4-BE49-F238E27FC236}">
                <a16:creationId xmlns:a16="http://schemas.microsoft.com/office/drawing/2014/main" id="{E6B7B9A7-56B4-733D-88D2-BA29CEE32D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 y="1524000"/>
            <a:ext cx="6199188" cy="5124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8564069-E64D-1DAA-4BE0-AD96F6B4B39E}"/>
              </a:ext>
            </a:extLst>
          </p:cNvPr>
          <p:cNvSpPr/>
          <p:nvPr/>
        </p:nvSpPr>
        <p:spPr>
          <a:xfrm>
            <a:off x="5676633" y="509885"/>
            <a:ext cx="1723549"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UC = </a:t>
            </a:r>
          </a:p>
        </p:txBody>
      </p:sp>
      <p:sp>
        <p:nvSpPr>
          <p:cNvPr id="9" name="Rectangle 8">
            <a:extLst>
              <a:ext uri="{FF2B5EF4-FFF2-40B4-BE49-F238E27FC236}">
                <a16:creationId xmlns:a16="http://schemas.microsoft.com/office/drawing/2014/main" id="{F99CB1D6-2FEE-B426-0FB6-B0B08DF373D5}"/>
              </a:ext>
            </a:extLst>
          </p:cNvPr>
          <p:cNvSpPr/>
          <p:nvPr/>
        </p:nvSpPr>
        <p:spPr>
          <a:xfrm>
            <a:off x="7429233" y="0"/>
            <a:ext cx="1152880"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D</a:t>
            </a:r>
            <a:r>
              <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60</a:t>
            </a:r>
          </a:p>
        </p:txBody>
      </p:sp>
      <p:sp>
        <p:nvSpPr>
          <p:cNvPr id="10" name="Rectangle 9">
            <a:extLst>
              <a:ext uri="{FF2B5EF4-FFF2-40B4-BE49-F238E27FC236}">
                <a16:creationId xmlns:a16="http://schemas.microsoft.com/office/drawing/2014/main" id="{44173C2B-78C2-42C7-4EC8-CFD793EA14FB}"/>
              </a:ext>
            </a:extLst>
          </p:cNvPr>
          <p:cNvSpPr/>
          <p:nvPr/>
        </p:nvSpPr>
        <p:spPr>
          <a:xfrm>
            <a:off x="7505433" y="1028700"/>
            <a:ext cx="1127232"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D</a:t>
            </a:r>
            <a:r>
              <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10</a:t>
            </a:r>
          </a:p>
        </p:txBody>
      </p:sp>
      <p:sp>
        <p:nvSpPr>
          <p:cNvPr id="11" name="Rectangle 10">
            <a:extLst>
              <a:ext uri="{FF2B5EF4-FFF2-40B4-BE49-F238E27FC236}">
                <a16:creationId xmlns:a16="http://schemas.microsoft.com/office/drawing/2014/main" id="{44D37F7B-19EB-8485-8F46-F4705F8732C6}"/>
              </a:ext>
            </a:extLst>
          </p:cNvPr>
          <p:cNvSpPr/>
          <p:nvPr/>
        </p:nvSpPr>
        <p:spPr>
          <a:xfrm>
            <a:off x="7295883" y="533400"/>
            <a:ext cx="1569660"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a:t>
            </a:r>
            <a:endParaRPr lang="en-US" sz="54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endParaRPr>
          </a:p>
        </p:txBody>
      </p:sp>
      <p:pic>
        <p:nvPicPr>
          <p:cNvPr id="188425" name="Picture 3">
            <a:extLst>
              <a:ext uri="{FF2B5EF4-FFF2-40B4-BE49-F238E27FC236}">
                <a16:creationId xmlns:a16="http://schemas.microsoft.com/office/drawing/2014/main" id="{E2446CC9-82AD-7952-ACE2-251E49C813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700" y="1687513"/>
            <a:ext cx="6007100"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F96B80FB-446D-8533-C4EF-732DCD2D0B7F}"/>
              </a:ext>
            </a:extLst>
          </p:cNvPr>
          <p:cNvSpPr/>
          <p:nvPr/>
        </p:nvSpPr>
        <p:spPr>
          <a:xfrm>
            <a:off x="3313776" y="3663513"/>
            <a:ext cx="614271" cy="461665"/>
          </a:xfrm>
          <a:prstGeom prst="rect">
            <a:avLst/>
          </a:prstGeom>
          <a:solidFill>
            <a:schemeClr val="tx1"/>
          </a:solidFill>
          <a:ln>
            <a:noFill/>
          </a:ln>
        </p:spPr>
        <p:txBody>
          <a:bodyPr>
            <a:spAutoFit/>
          </a:bodyPr>
          <a:lstStyle/>
          <a:p>
            <a:pPr algn="ctr" eaLnBrk="1" fontAlgn="auto" hangingPunct="1">
              <a:spcBef>
                <a:spcPts val="0"/>
              </a:spcBef>
              <a:spcAft>
                <a:spcPts val="0"/>
              </a:spcAft>
              <a:defRPr/>
            </a:pPr>
            <a:r>
              <a:rPr lang="en-US" sz="2400" b="1" dirty="0">
                <a:ln w="10541" cmpd="sng">
                  <a:solidFill>
                    <a:srgbClr val="FF0000"/>
                  </a:solidFill>
                  <a:prstDash val="solid"/>
                </a:ln>
                <a:solidFill>
                  <a:srgbClr val="FF0000"/>
                </a:solidFill>
                <a:latin typeface="+mn-lt"/>
              </a:rPr>
              <a:t>D</a:t>
            </a:r>
            <a:r>
              <a:rPr lang="en-US" sz="2400" b="1" baseline="-25000" dirty="0">
                <a:ln w="10541" cmpd="sng">
                  <a:solidFill>
                    <a:srgbClr val="FF0000"/>
                  </a:solidFill>
                  <a:prstDash val="solid"/>
                </a:ln>
                <a:solidFill>
                  <a:srgbClr val="FF0000"/>
                </a:solidFill>
                <a:latin typeface="+mn-lt"/>
              </a:rPr>
              <a:t>60</a:t>
            </a:r>
          </a:p>
        </p:txBody>
      </p:sp>
      <p:sp>
        <p:nvSpPr>
          <p:cNvPr id="13" name="Rectangle 12">
            <a:extLst>
              <a:ext uri="{FF2B5EF4-FFF2-40B4-BE49-F238E27FC236}">
                <a16:creationId xmlns:a16="http://schemas.microsoft.com/office/drawing/2014/main" id="{A1D9B2CF-BBFF-B6DB-F8F6-FB79C94F6471}"/>
              </a:ext>
            </a:extLst>
          </p:cNvPr>
          <p:cNvSpPr/>
          <p:nvPr/>
        </p:nvSpPr>
        <p:spPr>
          <a:xfrm>
            <a:off x="2559001" y="4420257"/>
            <a:ext cx="603049" cy="461665"/>
          </a:xfrm>
          <a:prstGeom prst="rect">
            <a:avLst/>
          </a:prstGeom>
          <a:solidFill>
            <a:schemeClr val="tx1"/>
          </a:solidFill>
          <a:ln>
            <a:noFill/>
          </a:ln>
        </p:spPr>
        <p:txBody>
          <a:bodyPr wrap="none">
            <a:spAutoFit/>
          </a:bodyPr>
          <a:lstStyle/>
          <a:p>
            <a:pPr algn="ctr" eaLnBrk="1" fontAlgn="auto" hangingPunct="1">
              <a:spcBef>
                <a:spcPts val="0"/>
              </a:spcBef>
              <a:spcAft>
                <a:spcPts val="0"/>
              </a:spcAft>
              <a:defRPr/>
            </a:pPr>
            <a:r>
              <a:rPr lang="en-US" sz="2400" b="1" dirty="0">
                <a:ln w="10541" cmpd="sng">
                  <a:solidFill>
                    <a:schemeClr val="tx2">
                      <a:lumMod val="25000"/>
                    </a:schemeClr>
                  </a:solidFill>
                  <a:prstDash val="solid"/>
                </a:ln>
                <a:solidFill>
                  <a:schemeClr val="tx2">
                    <a:lumMod val="25000"/>
                  </a:schemeClr>
                </a:solidFill>
                <a:latin typeface="+mn-lt"/>
              </a:rPr>
              <a:t>D</a:t>
            </a:r>
            <a:r>
              <a:rPr lang="en-US" sz="2400" b="1" baseline="-25000" dirty="0">
                <a:ln w="10541" cmpd="sng">
                  <a:solidFill>
                    <a:schemeClr val="tx2">
                      <a:lumMod val="25000"/>
                    </a:schemeClr>
                  </a:solidFill>
                  <a:prstDash val="solid"/>
                </a:ln>
                <a:solidFill>
                  <a:schemeClr val="tx2">
                    <a:lumMod val="25000"/>
                  </a:schemeClr>
                </a:solidFill>
                <a:latin typeface="+mn-lt"/>
              </a:rPr>
              <a:t>10</a:t>
            </a:r>
          </a:p>
        </p:txBody>
      </p:sp>
      <p:pic>
        <p:nvPicPr>
          <p:cNvPr id="188428" name="Picture 6">
            <a:extLst>
              <a:ext uri="{FF2B5EF4-FFF2-40B4-BE49-F238E27FC236}">
                <a16:creationId xmlns:a16="http://schemas.microsoft.com/office/drawing/2014/main" id="{9F675610-4CF9-AC14-B771-684278EE67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7250" y="2667000"/>
            <a:ext cx="4224338" cy="26479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54B84A-CDFD-326C-E2E8-8970E6E96E7F}"/>
              </a:ext>
            </a:extLst>
          </p:cNvPr>
          <p:cNvSpPr txBox="1"/>
          <p:nvPr/>
        </p:nvSpPr>
        <p:spPr>
          <a:xfrm>
            <a:off x="272955" y="262890"/>
            <a:ext cx="802103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Media</a:t>
            </a:r>
          </a:p>
        </p:txBody>
      </p:sp>
      <p:sp>
        <p:nvSpPr>
          <p:cNvPr id="190467" name="TextBox 5">
            <a:extLst>
              <a:ext uri="{FF2B5EF4-FFF2-40B4-BE49-F238E27FC236}">
                <a16:creationId xmlns:a16="http://schemas.microsoft.com/office/drawing/2014/main" id="{094097F8-C659-B078-8F56-2E197DDAD024}"/>
              </a:ext>
            </a:extLst>
          </p:cNvPr>
          <p:cNvSpPr txBox="1">
            <a:spLocks noChangeArrowheads="1"/>
          </p:cNvSpPr>
          <p:nvPr/>
        </p:nvSpPr>
        <p:spPr bwMode="auto">
          <a:xfrm>
            <a:off x="417513" y="892175"/>
            <a:ext cx="87264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Recommended effective diameter (D</a:t>
            </a:r>
            <a:r>
              <a:rPr lang="en-US" altLang="en-US" sz="2400" baseline="-25000">
                <a:solidFill>
                  <a:srgbClr val="FFC000"/>
                </a:solidFill>
              </a:rPr>
              <a:t>10</a:t>
            </a:r>
            <a:r>
              <a:rPr lang="en-US" altLang="en-US" sz="2400">
                <a:solidFill>
                  <a:srgbClr val="FFC000"/>
                </a:solidFill>
              </a:rPr>
              <a:t>) – 0.2 mm to 0.35 mm</a:t>
            </a:r>
          </a:p>
        </p:txBody>
      </p:sp>
      <p:pic>
        <p:nvPicPr>
          <p:cNvPr id="190468" name="Picture 4" descr="sand size examples">
            <a:extLst>
              <a:ext uri="{FF2B5EF4-FFF2-40B4-BE49-F238E27FC236}">
                <a16:creationId xmlns:a16="http://schemas.microsoft.com/office/drawing/2014/main" id="{6DF26962-FCC5-2E61-B5CA-4769876039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70013"/>
            <a:ext cx="8235950" cy="52593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90469" name="Picture 6" descr="Creative Commons License">
            <a:hlinkClick r:id="rId4"/>
            <a:extLst>
              <a:ext uri="{FF2B5EF4-FFF2-40B4-BE49-F238E27FC236}">
                <a16:creationId xmlns:a16="http://schemas.microsoft.com/office/drawing/2014/main" id="{FC0DD4AA-0DA0-DB3E-8C64-9F84025DA8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8425" y="1463675"/>
            <a:ext cx="8382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70" name="TextBox 9">
            <a:extLst>
              <a:ext uri="{FF2B5EF4-FFF2-40B4-BE49-F238E27FC236}">
                <a16:creationId xmlns:a16="http://schemas.microsoft.com/office/drawing/2014/main" id="{0654CF09-4647-EAEC-0C9E-F3DE4772749F}"/>
              </a:ext>
            </a:extLst>
          </p:cNvPr>
          <p:cNvSpPr txBox="1">
            <a:spLocks noChangeArrowheads="1"/>
          </p:cNvSpPr>
          <p:nvPr/>
        </p:nvSpPr>
        <p:spPr bwMode="auto">
          <a:xfrm>
            <a:off x="4286250" y="342900"/>
            <a:ext cx="4467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000">
                <a:hlinkClick r:id="rId6"/>
              </a:rPr>
              <a:t>http://www.slowsandfilter.org</a:t>
            </a:r>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3346700-E603-0D26-4E79-011AD49D1568}"/>
              </a:ext>
            </a:extLst>
          </p:cNvPr>
          <p:cNvGraphicFramePr>
            <a:graphicFrameLocks noGrp="1"/>
          </p:cNvGraphicFramePr>
          <p:nvPr/>
        </p:nvGraphicFramePr>
        <p:xfrm>
          <a:off x="220663" y="1062038"/>
          <a:ext cx="8718550" cy="5240337"/>
        </p:xfrm>
        <a:graphic>
          <a:graphicData uri="http://schemas.openxmlformats.org/drawingml/2006/table">
            <a:tbl>
              <a:tblPr firstRow="1" bandRow="1">
                <a:tableStyleId>{FABFCF23-3B69-468F-B69F-88F6DE6A72F2}</a:tableStyleId>
              </a:tblPr>
              <a:tblGrid>
                <a:gridCol w="2301824">
                  <a:extLst>
                    <a:ext uri="{9D8B030D-6E8A-4147-A177-3AD203B41FA5}">
                      <a16:colId xmlns:a16="http://schemas.microsoft.com/office/drawing/2014/main" val="20000"/>
                    </a:ext>
                  </a:extLst>
                </a:gridCol>
                <a:gridCol w="3184713">
                  <a:extLst>
                    <a:ext uri="{9D8B030D-6E8A-4147-A177-3AD203B41FA5}">
                      <a16:colId xmlns:a16="http://schemas.microsoft.com/office/drawing/2014/main" val="20001"/>
                    </a:ext>
                  </a:extLst>
                </a:gridCol>
                <a:gridCol w="3232012">
                  <a:extLst>
                    <a:ext uri="{9D8B030D-6E8A-4147-A177-3AD203B41FA5}">
                      <a16:colId xmlns:a16="http://schemas.microsoft.com/office/drawing/2014/main" val="20002"/>
                    </a:ext>
                  </a:extLst>
                </a:gridCol>
              </a:tblGrid>
              <a:tr h="468078">
                <a:tc>
                  <a:txBody>
                    <a:bodyPr/>
                    <a:lstStyle/>
                    <a:p>
                      <a:pPr marL="0" marR="0" algn="l">
                        <a:spcBef>
                          <a:spcPts val="0"/>
                        </a:spcBef>
                        <a:spcAft>
                          <a:spcPts val="0"/>
                        </a:spcAft>
                      </a:pPr>
                      <a:r>
                        <a:rPr lang="en-US" sz="2000" dirty="0"/>
                        <a:t>Parameter</a:t>
                      </a:r>
                      <a:endParaRPr lang="en-US" sz="2000" dirty="0">
                        <a:latin typeface="Times New Roman"/>
                        <a:ea typeface="Times New Roman"/>
                        <a:cs typeface="Times New Roman"/>
                      </a:endParaRPr>
                    </a:p>
                  </a:txBody>
                  <a:tcPr marL="76681" marR="76681" marT="38340" marB="38340">
                    <a:solidFill>
                      <a:schemeClr val="tx2">
                        <a:lumMod val="50000"/>
                      </a:schemeClr>
                    </a:solidFill>
                  </a:tcPr>
                </a:tc>
                <a:tc>
                  <a:txBody>
                    <a:bodyPr/>
                    <a:lstStyle/>
                    <a:p>
                      <a:pPr marL="0" marR="0" algn="l">
                        <a:spcBef>
                          <a:spcPts val="0"/>
                        </a:spcBef>
                        <a:spcAft>
                          <a:spcPts val="0"/>
                        </a:spcAft>
                      </a:pPr>
                      <a:r>
                        <a:rPr lang="en-US" sz="2000" dirty="0"/>
                        <a:t>Slow Sand Filters</a:t>
                      </a:r>
                      <a:endParaRPr lang="en-US" sz="2000" dirty="0">
                        <a:latin typeface="Times New Roman"/>
                        <a:ea typeface="Times New Roman"/>
                        <a:cs typeface="Times New Roman"/>
                      </a:endParaRPr>
                    </a:p>
                  </a:txBody>
                  <a:tcPr marL="76681" marR="76681" marT="38340" marB="38340">
                    <a:solidFill>
                      <a:schemeClr val="tx2">
                        <a:lumMod val="50000"/>
                      </a:schemeClr>
                    </a:solidFill>
                  </a:tcPr>
                </a:tc>
                <a:tc>
                  <a:txBody>
                    <a:bodyPr/>
                    <a:lstStyle/>
                    <a:p>
                      <a:pPr marL="0" marR="0" algn="l">
                        <a:spcBef>
                          <a:spcPts val="0"/>
                        </a:spcBef>
                        <a:spcAft>
                          <a:spcPts val="0"/>
                        </a:spcAft>
                      </a:pPr>
                      <a:r>
                        <a:rPr lang="en-US" sz="2000" dirty="0"/>
                        <a:t>Rapid Rate Filters</a:t>
                      </a:r>
                      <a:endParaRPr lang="en-US" sz="2000" dirty="0">
                        <a:latin typeface="Times New Roman"/>
                        <a:ea typeface="Times New Roman"/>
                        <a:cs typeface="Times New Roman"/>
                      </a:endParaRPr>
                    </a:p>
                  </a:txBody>
                  <a:tcPr marL="76681" marR="76681" marT="38340" marB="38340">
                    <a:solidFill>
                      <a:schemeClr val="tx2">
                        <a:lumMod val="50000"/>
                      </a:schemeClr>
                    </a:solidFill>
                  </a:tcPr>
                </a:tc>
                <a:extLst>
                  <a:ext uri="{0D108BD9-81ED-4DB2-BD59-A6C34878D82A}">
                    <a16:rowId xmlns:a16="http://schemas.microsoft.com/office/drawing/2014/main" val="10000"/>
                  </a:ext>
                </a:extLst>
              </a:tr>
              <a:tr h="556372">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Influent Flow</a:t>
                      </a:r>
                    </a:p>
                  </a:txBody>
                  <a:tcPr marL="76681" marR="76681" marT="38340" marB="3834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Continuous</a:t>
                      </a:r>
                    </a:p>
                  </a:txBody>
                  <a:tcPr marL="76681" marR="76681" marT="38340" marB="38340"/>
                </a:tc>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Intermittent</a:t>
                      </a:r>
                    </a:p>
                  </a:txBody>
                  <a:tcPr marL="76681" marR="76681" marT="38340" marB="38340"/>
                </a:tc>
                <a:extLst>
                  <a:ext uri="{0D108BD9-81ED-4DB2-BD59-A6C34878D82A}">
                    <a16:rowId xmlns:a16="http://schemas.microsoft.com/office/drawing/2014/main" val="10001"/>
                  </a:ext>
                </a:extLst>
              </a:tr>
              <a:tr h="556372">
                <a:tc>
                  <a:txBody>
                    <a:bodyPr/>
                    <a:lstStyle/>
                    <a:p>
                      <a:pPr marL="0" marR="0" algn="l">
                        <a:spcBef>
                          <a:spcPts val="0"/>
                        </a:spcBef>
                        <a:spcAft>
                          <a:spcPts val="0"/>
                        </a:spcAft>
                      </a:pPr>
                      <a:r>
                        <a:rPr kumimoji="0" lang="en-US" sz="2000" kern="1200" dirty="0">
                          <a:solidFill>
                            <a:schemeClr val="dk1"/>
                          </a:solidFill>
                          <a:latin typeface="+mn-lt"/>
                          <a:ea typeface="+mn-ea"/>
                          <a:cs typeface="+mn-cs"/>
                        </a:rPr>
                        <a:t>Filter Box</a:t>
                      </a:r>
                    </a:p>
                  </a:txBody>
                  <a:tcPr marL="76681" marR="76681" marT="38340" marB="38340"/>
                </a:tc>
                <a:tc>
                  <a:txBody>
                    <a:bodyPr/>
                    <a:lstStyle/>
                    <a:p>
                      <a:pPr marL="0" marR="0" algn="l">
                        <a:spcBef>
                          <a:spcPts val="0"/>
                        </a:spcBef>
                        <a:spcAft>
                          <a:spcPts val="0"/>
                        </a:spcAft>
                      </a:pPr>
                      <a:r>
                        <a:rPr lang="en-US" sz="2000" dirty="0">
                          <a:sym typeface="Wingdings"/>
                        </a:rPr>
                        <a:t> - designed</a:t>
                      </a:r>
                      <a:r>
                        <a:rPr lang="en-US" sz="2000" baseline="0" dirty="0">
                          <a:sym typeface="Wingdings"/>
                        </a:rPr>
                        <a:t> to overflow</a:t>
                      </a:r>
                      <a:endParaRPr lang="en-US" sz="2000" dirty="0">
                        <a:latin typeface="Times New Roman"/>
                        <a:ea typeface="Times New Roman"/>
                        <a:cs typeface="Times New Roman"/>
                      </a:endParaRPr>
                    </a:p>
                  </a:txBody>
                  <a:tcPr marL="76681" marR="76681" marT="38340" marB="38340"/>
                </a:tc>
                <a:tc>
                  <a:txBody>
                    <a:bodyPr/>
                    <a:lstStyle/>
                    <a:p>
                      <a:pPr marL="0" marR="0" algn="l">
                        <a:spcBef>
                          <a:spcPts val="0"/>
                        </a:spcBef>
                        <a:spcAft>
                          <a:spcPts val="0"/>
                        </a:spcAft>
                      </a:pPr>
                      <a:r>
                        <a:rPr lang="en-US" sz="2000" dirty="0">
                          <a:sym typeface="Wingdings"/>
                        </a:rPr>
                        <a:t> - not intended</a:t>
                      </a:r>
                      <a:r>
                        <a:rPr lang="en-US" sz="2000" baseline="0" dirty="0">
                          <a:sym typeface="Wingdings"/>
                        </a:rPr>
                        <a:t> to overflow</a:t>
                      </a:r>
                      <a:endParaRPr lang="en-US" sz="2000" dirty="0">
                        <a:latin typeface="Times New Roman"/>
                        <a:ea typeface="Times New Roman"/>
                        <a:cs typeface="Times New Roman"/>
                      </a:endParaRPr>
                    </a:p>
                  </a:txBody>
                  <a:tcPr marL="76681" marR="76681" marT="38340" marB="38340"/>
                </a:tc>
                <a:extLst>
                  <a:ext uri="{0D108BD9-81ED-4DB2-BD59-A6C34878D82A}">
                    <a16:rowId xmlns:a16="http://schemas.microsoft.com/office/drawing/2014/main" val="10002"/>
                  </a:ext>
                </a:extLst>
              </a:tr>
              <a:tr h="991078">
                <a:tc>
                  <a:txBody>
                    <a:bodyPr/>
                    <a:lstStyle/>
                    <a:p>
                      <a:pPr marL="0" marR="0" algn="l">
                        <a:spcBef>
                          <a:spcPts val="0"/>
                        </a:spcBef>
                        <a:spcAft>
                          <a:spcPts val="0"/>
                        </a:spcAft>
                      </a:pPr>
                      <a:r>
                        <a:rPr lang="en-US" sz="2000" dirty="0"/>
                        <a:t>Filter Media</a:t>
                      </a:r>
                      <a:endParaRPr lang="en-US" sz="2000" dirty="0">
                        <a:latin typeface="Times New Roman"/>
                        <a:ea typeface="Times New Roman"/>
                        <a:cs typeface="Times New Roman"/>
                      </a:endParaRPr>
                    </a:p>
                  </a:txBody>
                  <a:tcPr marL="76681" marR="76681" marT="38340" marB="38340"/>
                </a:tc>
                <a:tc>
                  <a:txBody>
                    <a:bodyPr/>
                    <a:lstStyle/>
                    <a:p>
                      <a:pPr marL="0" marR="0" indent="0" algn="l" defTabSz="914400" rtl="0" eaLnBrk="1" fontAlgn="auto" latinLnBrk="0" hangingPunct="1">
                        <a:lnSpc>
                          <a:spcPct val="100000"/>
                        </a:lnSpc>
                        <a:spcBef>
                          <a:spcPts val="0"/>
                        </a:spcBef>
                        <a:spcAft>
                          <a:spcPts val="0"/>
                        </a:spcAft>
                        <a:buClrTx/>
                        <a:buSzTx/>
                        <a:buFont typeface="Wingdings"/>
                        <a:buChar char="þ"/>
                        <a:tabLst/>
                        <a:defRPr/>
                      </a:pPr>
                      <a:r>
                        <a:rPr lang="en-US" sz="2000" dirty="0">
                          <a:sym typeface="Wingdings"/>
                        </a:rPr>
                        <a:t>- sand</a:t>
                      </a:r>
                    </a:p>
                    <a:p>
                      <a:pPr marL="0" marR="0" indent="0" algn="l" defTabSz="914400" rtl="0" eaLnBrk="1" fontAlgn="auto" latinLnBrk="0" hangingPunct="1">
                        <a:lnSpc>
                          <a:spcPct val="100000"/>
                        </a:lnSpc>
                        <a:spcBef>
                          <a:spcPts val="0"/>
                        </a:spcBef>
                        <a:spcAft>
                          <a:spcPts val="0"/>
                        </a:spcAft>
                        <a:buClrTx/>
                        <a:buSzTx/>
                        <a:buFont typeface="Wingdings"/>
                        <a:buNone/>
                        <a:tabLst/>
                        <a:defRPr/>
                      </a:pPr>
                      <a:r>
                        <a:rPr lang="en-US" sz="2000" baseline="0" dirty="0">
                          <a:latin typeface="Times New Roman"/>
                          <a:ea typeface="Times New Roman"/>
                          <a:cs typeface="Times New Roman"/>
                          <a:sym typeface="Wingdings"/>
                        </a:rPr>
                        <a:t>       - </a:t>
                      </a:r>
                      <a:r>
                        <a:rPr kumimoji="0" lang="en-US" sz="2000" kern="1200" dirty="0">
                          <a:solidFill>
                            <a:schemeClr val="dk1"/>
                          </a:solidFill>
                          <a:latin typeface="+mn-lt"/>
                          <a:ea typeface="+mn-ea"/>
                          <a:cs typeface="+mn-cs"/>
                          <a:sym typeface="Wingdings"/>
                        </a:rPr>
                        <a:t>GAC (rare)</a:t>
                      </a:r>
                    </a:p>
                  </a:txBody>
                  <a:tcPr marL="76681" marR="76681" marT="38340" marB="38340"/>
                </a:tc>
                <a:tc>
                  <a:txBody>
                    <a:bodyPr/>
                    <a:lstStyle/>
                    <a:p>
                      <a:pPr marL="0" marR="0" indent="0" algn="l" defTabSz="914400" rtl="0" eaLnBrk="1" fontAlgn="auto" latinLnBrk="0" hangingPunct="1">
                        <a:lnSpc>
                          <a:spcPct val="100000"/>
                        </a:lnSpc>
                        <a:spcBef>
                          <a:spcPts val="0"/>
                        </a:spcBef>
                        <a:spcAft>
                          <a:spcPts val="0"/>
                        </a:spcAft>
                        <a:buClrTx/>
                        <a:buSzTx/>
                        <a:buFont typeface="Wingdings"/>
                        <a:buChar char="þ"/>
                        <a:tabLst/>
                        <a:defRPr/>
                      </a:pPr>
                      <a:r>
                        <a:rPr lang="en-US" sz="2000" dirty="0">
                          <a:sym typeface="Wingdings"/>
                        </a:rPr>
                        <a:t>  - sand</a:t>
                      </a:r>
                    </a:p>
                    <a:p>
                      <a:pPr marL="0" marR="0" indent="0" algn="l" defTabSz="914400" rtl="0" eaLnBrk="1" fontAlgn="auto" latinLnBrk="0" hangingPunct="1">
                        <a:lnSpc>
                          <a:spcPct val="100000"/>
                        </a:lnSpc>
                        <a:spcBef>
                          <a:spcPts val="0"/>
                        </a:spcBef>
                        <a:spcAft>
                          <a:spcPts val="0"/>
                        </a:spcAft>
                        <a:buClrTx/>
                        <a:buSzTx/>
                        <a:buFont typeface="Wingdings"/>
                        <a:buNone/>
                        <a:tabLst/>
                        <a:defRPr/>
                      </a:pPr>
                      <a:r>
                        <a:rPr lang="en-US" sz="2000" dirty="0">
                          <a:latin typeface="Times New Roman"/>
                          <a:ea typeface="Times New Roman"/>
                          <a:cs typeface="Times New Roman"/>
                          <a:sym typeface="Wingdings"/>
                        </a:rPr>
                        <a:t>        - </a:t>
                      </a:r>
                      <a:r>
                        <a:rPr kumimoji="0" lang="en-US" sz="2000" kern="1200" dirty="0">
                          <a:solidFill>
                            <a:schemeClr val="dk1"/>
                          </a:solidFill>
                          <a:latin typeface="+mn-lt"/>
                          <a:ea typeface="+mn-ea"/>
                          <a:cs typeface="+mn-cs"/>
                          <a:sym typeface="Wingdings"/>
                        </a:rPr>
                        <a:t>anthracite</a:t>
                      </a:r>
                    </a:p>
                    <a:p>
                      <a:pPr marL="0" marR="0" indent="0" algn="l" defTabSz="914400" rtl="0" eaLnBrk="1" fontAlgn="auto" latinLnBrk="0" hangingPunct="1">
                        <a:lnSpc>
                          <a:spcPct val="100000"/>
                        </a:lnSpc>
                        <a:spcBef>
                          <a:spcPts val="0"/>
                        </a:spcBef>
                        <a:spcAft>
                          <a:spcPts val="0"/>
                        </a:spcAft>
                        <a:buClrTx/>
                        <a:buSzTx/>
                        <a:buFont typeface="Wingdings"/>
                        <a:buNone/>
                        <a:tabLst/>
                        <a:defRPr/>
                      </a:pPr>
                      <a:r>
                        <a:rPr kumimoji="0" lang="en-US" sz="2000" kern="1200" dirty="0">
                          <a:solidFill>
                            <a:schemeClr val="dk1"/>
                          </a:solidFill>
                          <a:latin typeface="+mn-lt"/>
                          <a:ea typeface="+mn-ea"/>
                          <a:cs typeface="+mn-cs"/>
                          <a:sym typeface="Wingdings"/>
                        </a:rPr>
                        <a:t>          - GAC (more common)</a:t>
                      </a:r>
                    </a:p>
                  </a:txBody>
                  <a:tcPr marL="76681" marR="76681" marT="38340" marB="38340"/>
                </a:tc>
                <a:extLst>
                  <a:ext uri="{0D108BD9-81ED-4DB2-BD59-A6C34878D82A}">
                    <a16:rowId xmlns:a16="http://schemas.microsoft.com/office/drawing/2014/main" val="10003"/>
                  </a:ext>
                </a:extLst>
              </a:tr>
              <a:tr h="381479">
                <a:tc>
                  <a:txBody>
                    <a:bodyPr/>
                    <a:lstStyle/>
                    <a:p>
                      <a:pPr marL="0" marR="0" algn="l">
                        <a:spcBef>
                          <a:spcPts val="0"/>
                        </a:spcBef>
                        <a:spcAft>
                          <a:spcPts val="0"/>
                        </a:spcAft>
                      </a:pPr>
                      <a:r>
                        <a:rPr lang="en-US" sz="2000" dirty="0"/>
                        <a:t>Underdrain</a:t>
                      </a:r>
                      <a:endParaRPr lang="en-US" sz="2000" dirty="0">
                        <a:latin typeface="Times New Roman"/>
                        <a:ea typeface="Times New Roman"/>
                        <a:cs typeface="Times New Roman"/>
                      </a:endParaRPr>
                    </a:p>
                  </a:txBody>
                  <a:tcPr marL="76681" marR="76681" marT="38340" marB="3834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ym typeface="Wingdings"/>
                        </a:rPr>
                        <a:t> </a:t>
                      </a:r>
                      <a:endParaRPr lang="en-US" sz="2000" dirty="0">
                        <a:latin typeface="Times New Roman"/>
                        <a:ea typeface="Times New Roman"/>
                        <a:cs typeface="Times New Roman"/>
                      </a:endParaRPr>
                    </a:p>
                  </a:txBody>
                  <a:tcPr marL="76681" marR="76681" marT="38340" marB="3834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ym typeface="Wingdings"/>
                        </a:rPr>
                        <a:t></a:t>
                      </a:r>
                      <a:endParaRPr lang="en-US" sz="2000" dirty="0">
                        <a:latin typeface="Times New Roman"/>
                        <a:ea typeface="Times New Roman"/>
                        <a:cs typeface="Times New Roman"/>
                      </a:endParaRPr>
                    </a:p>
                  </a:txBody>
                  <a:tcPr marL="76681" marR="76681" marT="38340" marB="38340"/>
                </a:tc>
                <a:extLst>
                  <a:ext uri="{0D108BD9-81ED-4DB2-BD59-A6C34878D82A}">
                    <a16:rowId xmlns:a16="http://schemas.microsoft.com/office/drawing/2014/main" val="10004"/>
                  </a:ext>
                </a:extLst>
              </a:tr>
              <a:tr h="1295878">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“Backwash” mechanisms</a:t>
                      </a:r>
                    </a:p>
                  </a:txBody>
                  <a:tcPr marL="76681" marR="76681" marT="38340" marB="3834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ym typeface="Wingdings"/>
                        </a:rPr>
                        <a:t> - slow filling from bottom</a:t>
                      </a:r>
                      <a:r>
                        <a:rPr lang="en-US" sz="2000" baseline="0" dirty="0">
                          <a:sym typeface="Wingdings"/>
                        </a:rPr>
                        <a:t> of filter – removal of entrained air not media expansion.</a:t>
                      </a:r>
                      <a:endParaRPr lang="en-US" sz="2000" dirty="0">
                        <a:latin typeface="Times New Roman"/>
                        <a:ea typeface="Times New Roman"/>
                        <a:cs typeface="Times New Roman"/>
                      </a:endParaRPr>
                    </a:p>
                  </a:txBody>
                  <a:tcPr marL="76681" marR="76681" marT="38340" marB="3834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ym typeface="Wingdings"/>
                        </a:rPr>
                        <a:t> - high</a:t>
                      </a:r>
                      <a:r>
                        <a:rPr lang="en-US" sz="2000" baseline="0" dirty="0">
                          <a:sym typeface="Wingdings"/>
                        </a:rPr>
                        <a:t> rate (and low rate) flow designed to suspend &amp; wash the media</a:t>
                      </a:r>
                      <a:endParaRPr lang="en-US" sz="2000" dirty="0">
                        <a:latin typeface="Times New Roman"/>
                        <a:ea typeface="Times New Roman"/>
                        <a:cs typeface="Times New Roman"/>
                      </a:endParaRPr>
                    </a:p>
                  </a:txBody>
                  <a:tcPr marL="76681" marR="76681" marT="38340" marB="38340"/>
                </a:tc>
                <a:extLst>
                  <a:ext uri="{0D108BD9-81ED-4DB2-BD59-A6C34878D82A}">
                    <a16:rowId xmlns:a16="http://schemas.microsoft.com/office/drawing/2014/main" val="10005"/>
                  </a:ext>
                </a:extLst>
              </a:tr>
              <a:tr h="991078">
                <a:tc>
                  <a:txBody>
                    <a:bodyPr/>
                    <a:lstStyle/>
                    <a:p>
                      <a:pPr marL="0" marR="0" algn="l">
                        <a:spcBef>
                          <a:spcPts val="0"/>
                        </a:spcBef>
                        <a:spcAft>
                          <a:spcPts val="0"/>
                        </a:spcAft>
                      </a:pPr>
                      <a:r>
                        <a:rPr lang="en-US" sz="2000" dirty="0"/>
                        <a:t>Surface Agitator</a:t>
                      </a:r>
                    </a:p>
                    <a:p>
                      <a:pPr marL="0" marR="0" algn="l">
                        <a:spcBef>
                          <a:spcPts val="0"/>
                        </a:spcBef>
                        <a:spcAft>
                          <a:spcPts val="0"/>
                        </a:spcAft>
                      </a:pPr>
                      <a:r>
                        <a:rPr kumimoji="0" lang="en-US" sz="2000" kern="1200" dirty="0">
                          <a:solidFill>
                            <a:schemeClr val="dk1"/>
                          </a:solidFill>
                          <a:latin typeface="+mn-lt"/>
                          <a:ea typeface="+mn-ea"/>
                          <a:cs typeface="+mn-cs"/>
                        </a:rPr>
                        <a:t>(breaks up media during backwash)</a:t>
                      </a:r>
                    </a:p>
                  </a:txBody>
                  <a:tcPr marL="76681" marR="76681" marT="38340" marB="38340"/>
                </a:tc>
                <a:tc>
                  <a:txBody>
                    <a:bodyPr/>
                    <a:lstStyle/>
                    <a:p>
                      <a:pPr marL="0" marR="0" algn="l">
                        <a:spcBef>
                          <a:spcPts val="0"/>
                        </a:spcBef>
                        <a:spcAft>
                          <a:spcPts val="0"/>
                        </a:spcAft>
                      </a:pPr>
                      <a:endParaRPr lang="en-US" sz="2000" dirty="0">
                        <a:latin typeface="Times New Roman"/>
                        <a:ea typeface="Times New Roman"/>
                        <a:cs typeface="Times New Roman"/>
                      </a:endParaRPr>
                    </a:p>
                  </a:txBody>
                  <a:tcPr marL="76681" marR="76681" marT="38340" marB="3834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sym typeface="Wingdings"/>
                        </a:rPr>
                        <a:t></a:t>
                      </a:r>
                      <a:endParaRPr lang="en-US" sz="2000" dirty="0">
                        <a:latin typeface="Times New Roman"/>
                        <a:ea typeface="Times New Roman"/>
                        <a:cs typeface="Times New Roman"/>
                      </a:endParaRPr>
                    </a:p>
                  </a:txBody>
                  <a:tcPr marL="76681" marR="76681" marT="38340" marB="38340"/>
                </a:tc>
                <a:extLst>
                  <a:ext uri="{0D108BD9-81ED-4DB2-BD59-A6C34878D82A}">
                    <a16:rowId xmlns:a16="http://schemas.microsoft.com/office/drawing/2014/main" val="10006"/>
                  </a:ext>
                </a:extLst>
              </a:tr>
            </a:tbl>
          </a:graphicData>
        </a:graphic>
      </p:graphicFrame>
      <p:sp>
        <p:nvSpPr>
          <p:cNvPr id="7" name="TextBox 6">
            <a:extLst>
              <a:ext uri="{FF2B5EF4-FFF2-40B4-BE49-F238E27FC236}">
                <a16:creationId xmlns:a16="http://schemas.microsoft.com/office/drawing/2014/main" id="{227FC7E2-E258-B8AC-C001-A299BC2936D3}"/>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Design - SS versus Rapid Rate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TextBox 5">
            <a:extLst>
              <a:ext uri="{FF2B5EF4-FFF2-40B4-BE49-F238E27FC236}">
                <a16:creationId xmlns:a16="http://schemas.microsoft.com/office/drawing/2014/main" id="{EDA25BCC-F3CF-31D9-8F87-AFD9CA0729AE}"/>
              </a:ext>
            </a:extLst>
          </p:cNvPr>
          <p:cNvSpPr txBox="1">
            <a:spLocks noChangeArrowheads="1"/>
          </p:cNvSpPr>
          <p:nvPr/>
        </p:nvSpPr>
        <p:spPr bwMode="auto">
          <a:xfrm>
            <a:off x="295275" y="247650"/>
            <a:ext cx="8299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Sieve Analysis – good sand</a:t>
            </a:r>
          </a:p>
        </p:txBody>
      </p:sp>
      <p:pic>
        <p:nvPicPr>
          <p:cNvPr id="192515" name="Picture 2">
            <a:extLst>
              <a:ext uri="{FF2B5EF4-FFF2-40B4-BE49-F238E27FC236}">
                <a16:creationId xmlns:a16="http://schemas.microsoft.com/office/drawing/2014/main" id="{A46A99D1-9126-9B32-2C8E-9F4D615151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0563"/>
            <a:ext cx="9069388" cy="616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extBox 5">
            <a:extLst>
              <a:ext uri="{FF2B5EF4-FFF2-40B4-BE49-F238E27FC236}">
                <a16:creationId xmlns:a16="http://schemas.microsoft.com/office/drawing/2014/main" id="{7FD23BF1-39A3-5674-CC6C-6F63D834717A}"/>
              </a:ext>
            </a:extLst>
          </p:cNvPr>
          <p:cNvSpPr txBox="1">
            <a:spLocks noChangeArrowheads="1"/>
          </p:cNvSpPr>
          <p:nvPr/>
        </p:nvSpPr>
        <p:spPr bwMode="auto">
          <a:xfrm>
            <a:off x="295275" y="247650"/>
            <a:ext cx="8299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Sieve Analysis – not so good sand</a:t>
            </a:r>
          </a:p>
        </p:txBody>
      </p:sp>
      <p:pic>
        <p:nvPicPr>
          <p:cNvPr id="194563" name="Picture 2">
            <a:extLst>
              <a:ext uri="{FF2B5EF4-FFF2-40B4-BE49-F238E27FC236}">
                <a16:creationId xmlns:a16="http://schemas.microsoft.com/office/drawing/2014/main" id="{FC71343F-E529-90CE-D6C7-EF7409590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795338"/>
            <a:ext cx="8863012" cy="606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D0F10E-51BB-45B4-A7FC-6EBFDBDEE3CC}"/>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media Considerations</a:t>
            </a:r>
          </a:p>
        </p:txBody>
      </p:sp>
      <p:sp>
        <p:nvSpPr>
          <p:cNvPr id="196611" name="TextBox 5">
            <a:extLst>
              <a:ext uri="{FF2B5EF4-FFF2-40B4-BE49-F238E27FC236}">
                <a16:creationId xmlns:a16="http://schemas.microsoft.com/office/drawing/2014/main" id="{A0590F12-840D-BFE4-7F41-E2F4CFB779A3}"/>
              </a:ext>
            </a:extLst>
          </p:cNvPr>
          <p:cNvSpPr txBox="1">
            <a:spLocks noChangeArrowheads="1"/>
          </p:cNvSpPr>
          <p:nvPr/>
        </p:nvSpPr>
        <p:spPr bwMode="auto">
          <a:xfrm>
            <a:off x="395288" y="1595438"/>
            <a:ext cx="8118475"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Consolas" panose="020B0609020204030204" pitchFamily="49" charset="0"/>
              <a:buAutoNum type="arabicPeriod"/>
            </a:pPr>
            <a:r>
              <a:rPr lang="en-US" altLang="en-US" sz="2400">
                <a:solidFill>
                  <a:srgbClr val="FFC000"/>
                </a:solidFill>
              </a:rPr>
              <a:t>% of fines passing #200 sieve</a:t>
            </a:r>
          </a:p>
          <a:p>
            <a:pPr eaLnBrk="1" hangingPunct="1"/>
            <a:r>
              <a:rPr lang="en-US" altLang="en-US" sz="2400"/>
              <a:t>	&lt; 0.3% by weight</a:t>
            </a:r>
          </a:p>
          <a:p>
            <a:pPr eaLnBrk="1" hangingPunct="1">
              <a:buFont typeface="Consolas" panose="020B0609020204030204" pitchFamily="49" charset="0"/>
              <a:buAutoNum type="arabicPeriod" startAt="2"/>
            </a:pPr>
            <a:r>
              <a:rPr lang="en-US" altLang="en-US" sz="2400">
                <a:solidFill>
                  <a:srgbClr val="FFC000"/>
                </a:solidFill>
              </a:rPr>
              <a:t>Acid solubility</a:t>
            </a:r>
          </a:p>
          <a:p>
            <a:pPr eaLnBrk="1" hangingPunct="1"/>
            <a:r>
              <a:rPr lang="en-US" altLang="en-US" sz="2400">
                <a:solidFill>
                  <a:srgbClr val="FFC000"/>
                </a:solidFill>
              </a:rPr>
              <a:t>	</a:t>
            </a:r>
            <a:r>
              <a:rPr lang="en-US" altLang="en-US" sz="2400"/>
              <a:t>&lt; 5%</a:t>
            </a:r>
          </a:p>
          <a:p>
            <a:pPr eaLnBrk="1" hangingPunct="1">
              <a:buFont typeface="Consolas" panose="020B0609020204030204" pitchFamily="49" charset="0"/>
              <a:buAutoNum type="arabicPeriod" startAt="3"/>
            </a:pPr>
            <a:r>
              <a:rPr lang="en-US" altLang="en-US" sz="2400">
                <a:solidFill>
                  <a:srgbClr val="FFC000"/>
                </a:solidFill>
              </a:rPr>
              <a:t>Apparent Specific Gravity</a:t>
            </a:r>
          </a:p>
          <a:p>
            <a:pPr lvl="1" eaLnBrk="1" hangingPunct="1"/>
            <a:r>
              <a:rPr lang="en-US" altLang="en-US" sz="2400" u="sng"/>
              <a:t>&gt;</a:t>
            </a:r>
            <a:r>
              <a:rPr lang="en-US" altLang="en-US" sz="2400"/>
              <a:t>  2.55</a:t>
            </a:r>
          </a:p>
          <a:p>
            <a:pPr eaLnBrk="1" hangingPunct="1">
              <a:buFont typeface="Consolas" panose="020B0609020204030204" pitchFamily="49" charset="0"/>
              <a:buAutoNum type="arabicPeriod" startAt="4"/>
            </a:pPr>
            <a:r>
              <a:rPr lang="en-US" altLang="en-US" sz="2400">
                <a:solidFill>
                  <a:srgbClr val="FFC000"/>
                </a:solidFill>
              </a:rPr>
              <a:t>Minimum depth </a:t>
            </a:r>
          </a:p>
          <a:p>
            <a:pPr lvl="1" eaLnBrk="1" hangingPunct="1"/>
            <a:r>
              <a:rPr lang="en-US" altLang="en-US" sz="2400"/>
              <a:t>20-24 inches before re-sanding</a:t>
            </a:r>
          </a:p>
          <a:p>
            <a:pPr eaLnBrk="1" hangingPunct="1">
              <a:buFont typeface="Consolas" panose="020B0609020204030204" pitchFamily="49" charset="0"/>
              <a:buAutoNum type="arabicPeriod" startAt="5"/>
            </a:pPr>
            <a:r>
              <a:rPr lang="en-US" altLang="en-US" sz="2400">
                <a:solidFill>
                  <a:srgbClr val="FFC000"/>
                </a:solidFill>
              </a:rPr>
              <a:t>Availability</a:t>
            </a:r>
          </a:p>
          <a:p>
            <a:pPr lvl="1" eaLnBrk="1" hangingPunct="1">
              <a:buFont typeface="Arial" panose="020B0604020202020204" pitchFamily="34" charset="0"/>
              <a:buChar char="•"/>
            </a:pPr>
            <a:r>
              <a:rPr lang="en-US" altLang="en-US" sz="2400"/>
              <a:t>Local supply options (keep transport costs low)</a:t>
            </a:r>
          </a:p>
          <a:p>
            <a:pPr lvl="1" eaLnBrk="1" hangingPunct="1">
              <a:buFont typeface="Arial" panose="020B0604020202020204" pitchFamily="34" charset="0"/>
              <a:buChar char="•"/>
            </a:pPr>
            <a:r>
              <a:rPr lang="en-US" altLang="en-US" sz="2400"/>
              <a:t>Redundant/backup supply (e.g. 2 or more quarries)</a:t>
            </a:r>
          </a:p>
          <a:p>
            <a:pPr lvl="1" eaLnBrk="1" hangingPunct="1">
              <a:buFont typeface="Arial" panose="020B0604020202020204" pitchFamily="34" charset="0"/>
              <a:buChar char="•"/>
            </a:pPr>
            <a:r>
              <a:rPr lang="en-US" altLang="en-US" sz="2400"/>
              <a:t>Ability to meet specifications</a:t>
            </a:r>
          </a:p>
          <a:p>
            <a:pPr lvl="1" eaLnBrk="1" hangingPunct="1">
              <a:buFont typeface="Arial" panose="020B0604020202020204" pitchFamily="34" charset="0"/>
              <a:buChar char="•"/>
            </a:pPr>
            <a:r>
              <a:rPr lang="en-US" altLang="en-US" sz="2400"/>
              <a:t>Consider ability to clean/stockpile scraped media</a:t>
            </a:r>
          </a:p>
          <a:p>
            <a:pPr eaLnBrk="1" hangingPunct="1">
              <a:buFont typeface="Consolas" panose="020B0609020204030204" pitchFamily="49" charset="0"/>
              <a:buAutoNum type="arabicPeriod" startAt="5"/>
            </a:pPr>
            <a:r>
              <a:rPr lang="en-US" altLang="en-US" sz="2400">
                <a:solidFill>
                  <a:srgbClr val="FFC000"/>
                </a:solidFill>
              </a:rPr>
              <a:t>NSF-61 or equivalent (tested for contaminants)</a:t>
            </a:r>
          </a:p>
        </p:txBody>
      </p:sp>
      <p:pic>
        <p:nvPicPr>
          <p:cNvPr id="196612" name="Picture 3" descr="final-bag-red-photo.jpg">
            <a:extLst>
              <a:ext uri="{FF2B5EF4-FFF2-40B4-BE49-F238E27FC236}">
                <a16:creationId xmlns:a16="http://schemas.microsoft.com/office/drawing/2014/main" id="{1BCE521E-22CC-23BD-7C22-31A9C7CB68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97525" y="1400175"/>
            <a:ext cx="2916238" cy="34417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B867A5D-8166-29A2-69EC-C3B7D7B719F2}"/>
              </a:ext>
            </a:extLst>
          </p:cNvPr>
          <p:cNvSpPr txBox="1"/>
          <p:nvPr/>
        </p:nvSpPr>
        <p:spPr>
          <a:xfrm>
            <a:off x="295275" y="247650"/>
            <a:ext cx="8299450" cy="3784600"/>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Sources of Sand</a:t>
            </a:r>
          </a:p>
          <a:p>
            <a:pPr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CEMEX, Vancouver, WA &amp; Boardman, OR                                  </a:t>
            </a:r>
          </a:p>
          <a:p>
            <a:pPr marL="457200" indent="-457200" eaLnBrk="1" fontAlgn="auto" hangingPunct="1">
              <a:spcBef>
                <a:spcPts val="0"/>
              </a:spcBef>
              <a:spcAft>
                <a:spcPts val="0"/>
              </a:spcAft>
              <a:buFont typeface="+mj-lt"/>
              <a:buAutoNum type="arabicPeriod"/>
              <a:defRPr/>
            </a:pPr>
            <a:r>
              <a:rPr lang="en-US" sz="2400" dirty="0">
                <a:latin typeface="+mn-lt"/>
              </a:rPr>
              <a:t>Kleen Industrial Services, Danville, CA              </a:t>
            </a:r>
          </a:p>
          <a:p>
            <a:pPr marL="457200" indent="-457200" eaLnBrk="1" fontAlgn="auto" hangingPunct="1">
              <a:spcBef>
                <a:spcPts val="0"/>
              </a:spcBef>
              <a:spcAft>
                <a:spcPts val="0"/>
              </a:spcAft>
              <a:buFont typeface="+mj-lt"/>
              <a:buAutoNum type="arabicPeriod"/>
              <a:defRPr/>
            </a:pPr>
            <a:r>
              <a:rPr lang="en-US" sz="2400" dirty="0">
                <a:latin typeface="+mn-lt"/>
              </a:rPr>
              <a:t>Knife River Corporation, Corvallis, OR &amp; Stayton, OR</a:t>
            </a:r>
          </a:p>
          <a:p>
            <a:pPr marL="457200" indent="-457200" eaLnBrk="1" fontAlgn="auto" hangingPunct="1">
              <a:spcBef>
                <a:spcPts val="0"/>
              </a:spcBef>
              <a:spcAft>
                <a:spcPts val="0"/>
              </a:spcAft>
              <a:buFont typeface="+mj-lt"/>
              <a:buAutoNum type="arabicPeriod"/>
              <a:defRPr/>
            </a:pPr>
            <a:r>
              <a:rPr lang="en-US" sz="2400" dirty="0">
                <a:latin typeface="+mn-lt"/>
              </a:rPr>
              <a:t>Naselle Rock and Asphalt, Naselle, WA</a:t>
            </a:r>
          </a:p>
          <a:p>
            <a:pPr marL="457200" indent="-457200" eaLnBrk="1" fontAlgn="auto" hangingPunct="1">
              <a:spcBef>
                <a:spcPts val="0"/>
              </a:spcBef>
              <a:spcAft>
                <a:spcPts val="0"/>
              </a:spcAft>
              <a:buFont typeface="+mj-lt"/>
              <a:buAutoNum type="arabicPeriod"/>
              <a:defRPr/>
            </a:pPr>
            <a:r>
              <a:rPr lang="en-US" sz="2400" dirty="0">
                <a:latin typeface="+mn-lt"/>
              </a:rPr>
              <a:t>Fazio Brothers, Vancouver, WA</a:t>
            </a:r>
          </a:p>
          <a:p>
            <a:pPr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dirty="0">
                <a:latin typeface="+mn-lt"/>
              </a:rPr>
              <a:t>Others???</a:t>
            </a:r>
          </a:p>
          <a:p>
            <a:pPr marL="457200" indent="-457200" eaLnBrk="1" fontAlgn="auto" hangingPunct="1">
              <a:spcBef>
                <a:spcPts val="0"/>
              </a:spcBef>
              <a:spcAft>
                <a:spcPts val="0"/>
              </a:spcAft>
              <a:defRPr/>
            </a:pPr>
            <a:endParaRPr lang="en-US" sz="2400" dirty="0">
              <a:solidFill>
                <a:srgbClr val="FFC000"/>
              </a:solidFill>
              <a:latin typeface="+mn-lt"/>
            </a:endParaRPr>
          </a:p>
        </p:txBody>
      </p:sp>
      <p:pic>
        <p:nvPicPr>
          <p:cNvPr id="198659" name="Picture 2" descr="Southside Sand &amp; Gravel Plant">
            <a:extLst>
              <a:ext uri="{FF2B5EF4-FFF2-40B4-BE49-F238E27FC236}">
                <a16:creationId xmlns:a16="http://schemas.microsoft.com/office/drawing/2014/main" id="{BFD57BB5-F709-CB5C-6B97-2CBB96BE58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613" y="3479800"/>
            <a:ext cx="3683000" cy="29479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B05ACB-8B30-2F9D-73E8-EBDD4E6B6D1A}"/>
              </a:ext>
            </a:extLst>
          </p:cNvPr>
          <p:cNvSpPr txBox="1"/>
          <p:nvPr/>
        </p:nvSpPr>
        <p:spPr>
          <a:xfrm>
            <a:off x="685528" y="228394"/>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media Considerations</a:t>
            </a:r>
          </a:p>
        </p:txBody>
      </p:sp>
      <p:sp>
        <p:nvSpPr>
          <p:cNvPr id="6" name="TextBox 5">
            <a:extLst>
              <a:ext uri="{FF2B5EF4-FFF2-40B4-BE49-F238E27FC236}">
                <a16:creationId xmlns:a16="http://schemas.microsoft.com/office/drawing/2014/main" id="{4EEC88E8-5AD3-3C1F-33B5-62909BCAA696}"/>
              </a:ext>
            </a:extLst>
          </p:cNvPr>
          <p:cNvSpPr txBox="1"/>
          <p:nvPr/>
        </p:nvSpPr>
        <p:spPr>
          <a:xfrm>
            <a:off x="265113" y="995363"/>
            <a:ext cx="6337300" cy="1939925"/>
          </a:xfrm>
          <a:prstGeom prst="rect">
            <a:avLst/>
          </a:prstGeom>
          <a:noFill/>
        </p:spPr>
        <p:txBody>
          <a:bodyPr>
            <a:spAutoFit/>
          </a:bodyPr>
          <a:lstStyle/>
          <a:p>
            <a:pPr marL="457200" indent="-457200" eaLnBrk="1" fontAlgn="auto" hangingPunct="1">
              <a:spcBef>
                <a:spcPts val="0"/>
              </a:spcBef>
              <a:spcAft>
                <a:spcPts val="0"/>
              </a:spcAft>
              <a:defRPr/>
            </a:pPr>
            <a:r>
              <a:rPr lang="en-US" sz="2400" dirty="0">
                <a:latin typeface="+mn-lt"/>
              </a:rPr>
              <a:t>Monitoring Media Depth</a:t>
            </a:r>
          </a:p>
          <a:p>
            <a:pPr marL="457200" indent="-457200"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dirty="0">
                <a:solidFill>
                  <a:srgbClr val="FFC000"/>
                </a:solidFill>
                <a:latin typeface="+mn-lt"/>
              </a:rPr>
              <a:t>Incorporate a means of monitoring media depth</a:t>
            </a:r>
          </a:p>
          <a:p>
            <a:pPr marL="914400" lvl="1" indent="-457200" eaLnBrk="1" fontAlgn="auto" hangingPunct="1">
              <a:spcBef>
                <a:spcPts val="0"/>
              </a:spcBef>
              <a:spcAft>
                <a:spcPts val="0"/>
              </a:spcAft>
              <a:buFont typeface="Arial" pitchFamily="34" charset="0"/>
              <a:buChar char="•"/>
              <a:defRPr/>
            </a:pPr>
            <a:r>
              <a:rPr lang="en-US" sz="2400" dirty="0">
                <a:latin typeface="+mn-lt"/>
              </a:rPr>
              <a:t>Keyway (also mitigates sidewall effects)</a:t>
            </a:r>
          </a:p>
          <a:p>
            <a:pPr marL="914400" lvl="1" indent="-457200" eaLnBrk="1" fontAlgn="auto" hangingPunct="1">
              <a:spcBef>
                <a:spcPts val="0"/>
              </a:spcBef>
              <a:spcAft>
                <a:spcPts val="0"/>
              </a:spcAft>
              <a:buFont typeface="Arial" pitchFamily="34" charset="0"/>
              <a:buChar char="•"/>
              <a:defRPr/>
            </a:pPr>
            <a:r>
              <a:rPr lang="en-US" sz="2400" dirty="0">
                <a:latin typeface="+mn-lt"/>
              </a:rPr>
              <a:t>Staff gage</a:t>
            </a:r>
          </a:p>
        </p:txBody>
      </p:sp>
      <p:pic>
        <p:nvPicPr>
          <p:cNvPr id="200708" name="Picture 2">
            <a:extLst>
              <a:ext uri="{FF2B5EF4-FFF2-40B4-BE49-F238E27FC236}">
                <a16:creationId xmlns:a16="http://schemas.microsoft.com/office/drawing/2014/main" id="{E90995D6-F822-61C2-AC67-ECC225CB78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25" y="4114800"/>
            <a:ext cx="3379788" cy="25463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00709" name="Picture 5">
            <a:extLst>
              <a:ext uri="{FF2B5EF4-FFF2-40B4-BE49-F238E27FC236}">
                <a16:creationId xmlns:a16="http://schemas.microsoft.com/office/drawing/2014/main" id="{E974424B-CF8F-660A-7527-BC2A670D9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5888" y="1276350"/>
            <a:ext cx="2508250" cy="26463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9" name="Freeform 8">
            <a:extLst>
              <a:ext uri="{FF2B5EF4-FFF2-40B4-BE49-F238E27FC236}">
                <a16:creationId xmlns:a16="http://schemas.microsoft.com/office/drawing/2014/main" id="{EF965ED0-8658-D41E-787A-272B36010F87}"/>
              </a:ext>
            </a:extLst>
          </p:cNvPr>
          <p:cNvSpPr/>
          <p:nvPr/>
        </p:nvSpPr>
        <p:spPr>
          <a:xfrm flipH="1">
            <a:off x="6486525" y="2435225"/>
            <a:ext cx="404813" cy="3582988"/>
          </a:xfrm>
          <a:custGeom>
            <a:avLst/>
            <a:gdLst>
              <a:gd name="connsiteX0" fmla="*/ 819807 w 819807"/>
              <a:gd name="connsiteY0" fmla="*/ 2554014 h 2554014"/>
              <a:gd name="connsiteX1" fmla="*/ 551794 w 819807"/>
              <a:gd name="connsiteY1" fmla="*/ 2554014 h 2554014"/>
              <a:gd name="connsiteX2" fmla="*/ 536028 w 819807"/>
              <a:gd name="connsiteY2" fmla="*/ 15766 h 2554014"/>
              <a:gd name="connsiteX3" fmla="*/ 0 w 819807"/>
              <a:gd name="connsiteY3" fmla="*/ 0 h 2554014"/>
            </a:gdLst>
            <a:ahLst/>
            <a:cxnLst>
              <a:cxn ang="0">
                <a:pos x="connsiteX0" y="connsiteY0"/>
              </a:cxn>
              <a:cxn ang="0">
                <a:pos x="connsiteX1" y="connsiteY1"/>
              </a:cxn>
              <a:cxn ang="0">
                <a:pos x="connsiteX2" y="connsiteY2"/>
              </a:cxn>
              <a:cxn ang="0">
                <a:pos x="connsiteX3" y="connsiteY3"/>
              </a:cxn>
            </a:cxnLst>
            <a:rect l="l" t="t" r="r" b="b"/>
            <a:pathLst>
              <a:path w="819807" h="2554014">
                <a:moveTo>
                  <a:pt x="819807" y="2554014"/>
                </a:moveTo>
                <a:lnTo>
                  <a:pt x="551794" y="2554014"/>
                </a:lnTo>
                <a:cubicBezTo>
                  <a:pt x="546539" y="1707931"/>
                  <a:pt x="541283" y="861849"/>
                  <a:pt x="536028" y="15766"/>
                </a:cubicBezTo>
                <a:lnTo>
                  <a:pt x="0" y="0"/>
                </a:lnTo>
              </a:path>
            </a:pathLst>
          </a:custGeom>
          <a:ln w="44450">
            <a:solidFill>
              <a:srgbClr val="FFC000"/>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pic>
        <p:nvPicPr>
          <p:cNvPr id="200711" name="Picture 3">
            <a:extLst>
              <a:ext uri="{FF2B5EF4-FFF2-40B4-BE49-F238E27FC236}">
                <a16:creationId xmlns:a16="http://schemas.microsoft.com/office/drawing/2014/main" id="{A11867B6-8509-B010-F5DE-8C7A7A732F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50" y="2965450"/>
            <a:ext cx="3211513" cy="36957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00712" name="TextBox 9">
            <a:extLst>
              <a:ext uri="{FF2B5EF4-FFF2-40B4-BE49-F238E27FC236}">
                <a16:creationId xmlns:a16="http://schemas.microsoft.com/office/drawing/2014/main" id="{AF2D3DEA-F8B5-E2F9-8EDD-5313C49F2582}"/>
              </a:ext>
            </a:extLst>
          </p:cNvPr>
          <p:cNvSpPr txBox="1">
            <a:spLocks noChangeArrowheads="1"/>
          </p:cNvSpPr>
          <p:nvPr/>
        </p:nvSpPr>
        <p:spPr bwMode="auto">
          <a:xfrm>
            <a:off x="2135188" y="4929188"/>
            <a:ext cx="11334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b="1"/>
              <a:t>2x4 Keyway</a:t>
            </a:r>
          </a:p>
        </p:txBody>
      </p:sp>
      <p:pic>
        <p:nvPicPr>
          <p:cNvPr id="200713" name="Picture 2">
            <a:extLst>
              <a:ext uri="{FF2B5EF4-FFF2-40B4-BE49-F238E27FC236}">
                <a16:creationId xmlns:a16="http://schemas.microsoft.com/office/drawing/2014/main" id="{6199C962-8C8D-6DE9-CB04-74DDFF4503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1075" y="2965450"/>
            <a:ext cx="2403475" cy="3255963"/>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C0D12D-9A0A-1ABD-8031-D87980FA3E84}"/>
              </a:ext>
            </a:extLst>
          </p:cNvPr>
          <p:cNvSpPr txBox="1"/>
          <p:nvPr/>
        </p:nvSpPr>
        <p:spPr>
          <a:xfrm>
            <a:off x="685528" y="228394"/>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media Considerations</a:t>
            </a:r>
          </a:p>
        </p:txBody>
      </p:sp>
      <p:sp>
        <p:nvSpPr>
          <p:cNvPr id="6" name="TextBox 5">
            <a:extLst>
              <a:ext uri="{FF2B5EF4-FFF2-40B4-BE49-F238E27FC236}">
                <a16:creationId xmlns:a16="http://schemas.microsoft.com/office/drawing/2014/main" id="{9C71DD19-6247-7051-F087-5168F90BB845}"/>
              </a:ext>
            </a:extLst>
          </p:cNvPr>
          <p:cNvSpPr txBox="1"/>
          <p:nvPr/>
        </p:nvSpPr>
        <p:spPr>
          <a:xfrm>
            <a:off x="230188" y="912813"/>
            <a:ext cx="6337300" cy="2678112"/>
          </a:xfrm>
          <a:prstGeom prst="rect">
            <a:avLst/>
          </a:prstGeom>
          <a:noFill/>
        </p:spPr>
        <p:txBody>
          <a:bodyPr>
            <a:spAutoFit/>
          </a:bodyPr>
          <a:lstStyle/>
          <a:p>
            <a:pPr marL="457200" indent="-457200" eaLnBrk="1" fontAlgn="auto" hangingPunct="1">
              <a:spcBef>
                <a:spcPts val="0"/>
              </a:spcBef>
              <a:spcAft>
                <a:spcPts val="0"/>
              </a:spcAft>
              <a:defRPr/>
            </a:pPr>
            <a:r>
              <a:rPr lang="en-US" sz="2400" dirty="0">
                <a:latin typeface="+mn-lt"/>
              </a:rPr>
              <a:t>Monitoring Media Depth</a:t>
            </a:r>
          </a:p>
          <a:p>
            <a:pPr marL="457200" indent="-457200"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dirty="0">
                <a:solidFill>
                  <a:srgbClr val="FFC000"/>
                </a:solidFill>
                <a:latin typeface="+mn-lt"/>
              </a:rPr>
              <a:t>Incorporate a means of monitoring media depth</a:t>
            </a:r>
          </a:p>
          <a:p>
            <a:pPr eaLnBrk="1" fontAlgn="auto" hangingPunct="1">
              <a:spcBef>
                <a:spcPts val="0"/>
              </a:spcBef>
              <a:spcAft>
                <a:spcPts val="0"/>
              </a:spcAft>
              <a:defRPr/>
            </a:pPr>
            <a:endParaRPr lang="en-US" sz="2400" dirty="0">
              <a:solidFill>
                <a:srgbClr val="FFC000"/>
              </a:solidFill>
              <a:latin typeface="+mn-lt"/>
            </a:endParaRPr>
          </a:p>
          <a:p>
            <a:pPr eaLnBrk="1" fontAlgn="auto" hangingPunct="1">
              <a:spcBef>
                <a:spcPts val="0"/>
              </a:spcBef>
              <a:spcAft>
                <a:spcPts val="0"/>
              </a:spcAft>
              <a:defRPr/>
            </a:pPr>
            <a:endParaRPr lang="en-US" sz="2400" dirty="0">
              <a:solidFill>
                <a:srgbClr val="FFC000"/>
              </a:solidFill>
              <a:latin typeface="+mn-lt"/>
            </a:endParaRPr>
          </a:p>
          <a:p>
            <a:pPr eaLnBrk="1" fontAlgn="auto" hangingPunct="1">
              <a:spcBef>
                <a:spcPts val="0"/>
              </a:spcBef>
              <a:spcAft>
                <a:spcPts val="0"/>
              </a:spcAft>
              <a:defRPr/>
            </a:pPr>
            <a:endParaRPr lang="en-US" sz="2400" dirty="0">
              <a:solidFill>
                <a:srgbClr val="FFC000"/>
              </a:solidFill>
              <a:latin typeface="+mn-lt"/>
            </a:endParaRPr>
          </a:p>
          <a:p>
            <a:pPr marL="457200" indent="-457200" eaLnBrk="1" fontAlgn="auto" hangingPunct="1">
              <a:spcBef>
                <a:spcPts val="0"/>
              </a:spcBef>
              <a:spcAft>
                <a:spcPts val="0"/>
              </a:spcAft>
              <a:defRPr/>
            </a:pPr>
            <a:r>
              <a:rPr lang="en-US" sz="2400" dirty="0">
                <a:latin typeface="+mn-lt"/>
              </a:rPr>
              <a:t>“Marks on Liner Side”</a:t>
            </a:r>
          </a:p>
        </p:txBody>
      </p:sp>
      <p:pic>
        <p:nvPicPr>
          <p:cNvPr id="202756" name="Picture 2">
            <a:extLst>
              <a:ext uri="{FF2B5EF4-FFF2-40B4-BE49-F238E27FC236}">
                <a16:creationId xmlns:a16="http://schemas.microsoft.com/office/drawing/2014/main" id="{1E3F510A-5FD6-59AD-2355-6F25FC6B7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600" y="2184400"/>
            <a:ext cx="5386388"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12">
            <a:extLst>
              <a:ext uri="{FF2B5EF4-FFF2-40B4-BE49-F238E27FC236}">
                <a16:creationId xmlns:a16="http://schemas.microsoft.com/office/drawing/2014/main" id="{0C65674F-120B-277C-1879-5D519C75B737}"/>
              </a:ext>
            </a:extLst>
          </p:cNvPr>
          <p:cNvSpPr/>
          <p:nvPr/>
        </p:nvSpPr>
        <p:spPr>
          <a:xfrm>
            <a:off x="3646488" y="2220913"/>
            <a:ext cx="1839912" cy="498475"/>
          </a:xfrm>
          <a:prstGeom prst="roundRect">
            <a:avLst/>
          </a:prstGeom>
          <a:solidFill>
            <a:srgbClr val="FF0000">
              <a:alpha val="1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202758" name="Picture 6">
            <a:extLst>
              <a:ext uri="{FF2B5EF4-FFF2-40B4-BE49-F238E27FC236}">
                <a16:creationId xmlns:a16="http://schemas.microsoft.com/office/drawing/2014/main" id="{18B0C320-2269-A8AD-A7EA-0F13EFE323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1813" y="2244725"/>
            <a:ext cx="7048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9AF282C-E4C2-2FCE-B893-AC6A3C203896}"/>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Recommended Media Specs</a:t>
            </a:r>
          </a:p>
        </p:txBody>
      </p:sp>
      <p:sp>
        <p:nvSpPr>
          <p:cNvPr id="204803" name="TextBox 5">
            <a:extLst>
              <a:ext uri="{FF2B5EF4-FFF2-40B4-BE49-F238E27FC236}">
                <a16:creationId xmlns:a16="http://schemas.microsoft.com/office/drawing/2014/main" id="{24677969-B536-8DC5-05D0-C40878E1E1FF}"/>
              </a:ext>
            </a:extLst>
          </p:cNvPr>
          <p:cNvSpPr txBox="1">
            <a:spLocks noChangeArrowheads="1"/>
          </p:cNvSpPr>
          <p:nvPr/>
        </p:nvSpPr>
        <p:spPr bwMode="auto">
          <a:xfrm>
            <a:off x="200025" y="1352550"/>
            <a:ext cx="8299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Media specifications (silica sand) - summary</a:t>
            </a:r>
          </a:p>
        </p:txBody>
      </p:sp>
      <p:graphicFrame>
        <p:nvGraphicFramePr>
          <p:cNvPr id="4" name="Table 3">
            <a:extLst>
              <a:ext uri="{FF2B5EF4-FFF2-40B4-BE49-F238E27FC236}">
                <a16:creationId xmlns:a16="http://schemas.microsoft.com/office/drawing/2014/main" id="{61A5F6F9-9AB3-2552-C352-3C6AF9FB569C}"/>
              </a:ext>
            </a:extLst>
          </p:cNvPr>
          <p:cNvGraphicFramePr>
            <a:graphicFrameLocks noGrp="1"/>
          </p:cNvGraphicFramePr>
          <p:nvPr/>
        </p:nvGraphicFramePr>
        <p:xfrm>
          <a:off x="463550" y="1905000"/>
          <a:ext cx="8216900" cy="4806950"/>
        </p:xfrm>
        <a:graphic>
          <a:graphicData uri="http://schemas.openxmlformats.org/drawingml/2006/table">
            <a:tbl>
              <a:tblPr firstRow="1" bandRow="1">
                <a:tableStyleId>{FABFCF23-3B69-468F-B69F-88F6DE6A72F2}</a:tableStyleId>
              </a:tblPr>
              <a:tblGrid>
                <a:gridCol w="4013189">
                  <a:extLst>
                    <a:ext uri="{9D8B030D-6E8A-4147-A177-3AD203B41FA5}">
                      <a16:colId xmlns:a16="http://schemas.microsoft.com/office/drawing/2014/main" val="20000"/>
                    </a:ext>
                  </a:extLst>
                </a:gridCol>
                <a:gridCol w="4203711">
                  <a:extLst>
                    <a:ext uri="{9D8B030D-6E8A-4147-A177-3AD203B41FA5}">
                      <a16:colId xmlns:a16="http://schemas.microsoft.com/office/drawing/2014/main" val="20001"/>
                    </a:ext>
                  </a:extLst>
                </a:gridCol>
              </a:tblGrid>
              <a:tr h="556683">
                <a:tc>
                  <a:txBody>
                    <a:bodyPr/>
                    <a:lstStyle/>
                    <a:p>
                      <a:pPr marL="0" marR="0" algn="ctr">
                        <a:spcBef>
                          <a:spcPts val="0"/>
                        </a:spcBef>
                        <a:spcAft>
                          <a:spcPts val="0"/>
                        </a:spcAft>
                      </a:pPr>
                      <a:r>
                        <a:rPr kumimoji="0" lang="en-US" sz="2000" b="1" kern="1200" dirty="0">
                          <a:solidFill>
                            <a:schemeClr val="lt1"/>
                          </a:solidFill>
                          <a:latin typeface="+mn-lt"/>
                          <a:ea typeface="+mn-ea"/>
                          <a:cs typeface="+mn-cs"/>
                        </a:rPr>
                        <a:t>Filter Sand</a:t>
                      </a:r>
                      <a:r>
                        <a:rPr kumimoji="0" lang="en-US" sz="2000" b="1" kern="1200" baseline="0" dirty="0">
                          <a:solidFill>
                            <a:schemeClr val="lt1"/>
                          </a:solidFill>
                          <a:latin typeface="+mn-lt"/>
                          <a:ea typeface="+mn-ea"/>
                          <a:cs typeface="+mn-cs"/>
                        </a:rPr>
                        <a:t> </a:t>
                      </a:r>
                      <a:r>
                        <a:rPr kumimoji="0" lang="en-US" sz="2000" b="1" kern="1200" dirty="0">
                          <a:solidFill>
                            <a:schemeClr val="lt1"/>
                          </a:solidFill>
                          <a:latin typeface="+mn-lt"/>
                          <a:ea typeface="+mn-ea"/>
                          <a:cs typeface="+mn-cs"/>
                        </a:rPr>
                        <a:t>Specification</a:t>
                      </a:r>
                    </a:p>
                  </a:txBody>
                  <a:tcPr marL="89220" marR="89220" marT="91474" marB="91474">
                    <a:solidFill>
                      <a:schemeClr val="tx2">
                        <a:lumMod val="50000"/>
                      </a:schemeClr>
                    </a:solidFill>
                  </a:tcPr>
                </a:tc>
                <a:tc>
                  <a:txBody>
                    <a:bodyPr/>
                    <a:lstStyle/>
                    <a:p>
                      <a:pPr marL="0" marR="0" algn="ctr">
                        <a:spcBef>
                          <a:spcPts val="0"/>
                        </a:spcBef>
                        <a:spcAft>
                          <a:spcPts val="0"/>
                        </a:spcAft>
                      </a:pPr>
                      <a:r>
                        <a:rPr lang="en-US" sz="2000" dirty="0"/>
                        <a:t>Recommended Range</a:t>
                      </a:r>
                      <a:endParaRPr lang="en-US" sz="2000" dirty="0">
                        <a:solidFill>
                          <a:schemeClr val="bg1"/>
                        </a:solidFill>
                        <a:latin typeface="+mn-lt"/>
                        <a:ea typeface="Times New Roman"/>
                        <a:cs typeface="Times New Roman"/>
                      </a:endParaRPr>
                    </a:p>
                  </a:txBody>
                  <a:tcPr marL="89220" marR="89220" marT="91474" marB="91474">
                    <a:solidFill>
                      <a:schemeClr val="tx2">
                        <a:lumMod val="50000"/>
                      </a:schemeClr>
                    </a:solidFill>
                  </a:tcPr>
                </a:tc>
                <a:extLst>
                  <a:ext uri="{0D108BD9-81ED-4DB2-BD59-A6C34878D82A}">
                    <a16:rowId xmlns:a16="http://schemas.microsoft.com/office/drawing/2014/main" val="10000"/>
                  </a:ext>
                </a:extLst>
              </a:tr>
              <a:tr h="499829">
                <a:tc>
                  <a:txBody>
                    <a:bodyPr/>
                    <a:lstStyle/>
                    <a:p>
                      <a:pPr marL="0" marR="0" algn="l">
                        <a:spcBef>
                          <a:spcPts val="0"/>
                        </a:spcBef>
                        <a:spcAft>
                          <a:spcPts val="0"/>
                        </a:spcAft>
                      </a:pPr>
                      <a:r>
                        <a:rPr lang="en-US" sz="2000" b="0" dirty="0">
                          <a:solidFill>
                            <a:schemeClr val="bg1"/>
                          </a:solidFill>
                          <a:latin typeface="Arial" pitchFamily="34" charset="0"/>
                          <a:ea typeface="Times New Roman"/>
                          <a:cs typeface="Arial" pitchFamily="34" charset="0"/>
                        </a:rPr>
                        <a:t>Effective</a:t>
                      </a:r>
                      <a:r>
                        <a:rPr lang="en-US" sz="2000" b="0" baseline="0" dirty="0">
                          <a:solidFill>
                            <a:schemeClr val="bg1"/>
                          </a:solidFill>
                          <a:latin typeface="Arial" pitchFamily="34" charset="0"/>
                          <a:ea typeface="Times New Roman"/>
                          <a:cs typeface="Arial" pitchFamily="34" charset="0"/>
                        </a:rPr>
                        <a:t> Diameter (d10)</a:t>
                      </a:r>
                      <a:endParaRPr lang="en-US" sz="2000" b="0" dirty="0">
                        <a:solidFill>
                          <a:schemeClr val="bg1"/>
                        </a:solidFill>
                        <a:latin typeface="Arial" pitchFamily="34" charset="0"/>
                        <a:ea typeface="Times New Roman"/>
                        <a:cs typeface="Arial" pitchFamily="34" charset="0"/>
                      </a:endParaRPr>
                    </a:p>
                  </a:txBody>
                  <a:tcPr marL="89220" marR="89220" marT="91474" marB="91474"/>
                </a:tc>
                <a:tc>
                  <a:txBody>
                    <a:bodyPr/>
                    <a:lstStyle/>
                    <a:p>
                      <a:pPr marL="0" marR="0" algn="ctr">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0.2 – 0.35 mm</a:t>
                      </a:r>
                    </a:p>
                  </a:txBody>
                  <a:tcPr marL="89220" marR="89220" marT="91474" marB="91474"/>
                </a:tc>
                <a:extLst>
                  <a:ext uri="{0D108BD9-81ED-4DB2-BD59-A6C34878D82A}">
                    <a16:rowId xmlns:a16="http://schemas.microsoft.com/office/drawing/2014/main" val="10001"/>
                  </a:ext>
                </a:extLst>
              </a:tr>
              <a:tr h="538580">
                <a:tc>
                  <a:txBody>
                    <a:bodyPr/>
                    <a:lstStyle/>
                    <a:p>
                      <a:pPr marL="0" marR="0" algn="l">
                        <a:spcBef>
                          <a:spcPts val="0"/>
                        </a:spcBef>
                        <a:spcAft>
                          <a:spcPts val="0"/>
                        </a:spcAft>
                      </a:pPr>
                      <a:r>
                        <a:rPr lang="en-US" sz="2000" b="0" dirty="0">
                          <a:solidFill>
                            <a:schemeClr val="bg1"/>
                          </a:solidFill>
                          <a:latin typeface="Arial" pitchFamily="34" charset="0"/>
                          <a:ea typeface="Times New Roman"/>
                          <a:cs typeface="Arial" pitchFamily="34" charset="0"/>
                        </a:rPr>
                        <a:t>Uniformity Coefficient (U)</a:t>
                      </a:r>
                    </a:p>
                  </a:txBody>
                  <a:tcPr marL="89220" marR="89220" marT="91474" marB="91474"/>
                </a:tc>
                <a:tc>
                  <a:txBody>
                    <a:bodyPr/>
                    <a:lstStyle/>
                    <a:p>
                      <a:pPr marL="0" marR="0" algn="ctr" rtl="0" eaLnBrk="1" latinLnBrk="0" hangingPunct="1">
                        <a:spcBef>
                          <a:spcPts val="0"/>
                        </a:spcBef>
                        <a:spcAft>
                          <a:spcPts val="0"/>
                        </a:spcAft>
                        <a:buFont typeface="Wingdings" pitchFamily="2" charset="2"/>
                        <a:buNone/>
                      </a:pPr>
                      <a:r>
                        <a:rPr kumimoji="0" lang="en-US" sz="2000" b="0" kern="1200" baseline="0" dirty="0">
                          <a:solidFill>
                            <a:schemeClr val="bg1"/>
                          </a:solidFill>
                          <a:latin typeface="Arial" pitchFamily="34" charset="0"/>
                          <a:ea typeface="Times New Roman"/>
                          <a:cs typeface="Arial" pitchFamily="34" charset="0"/>
                        </a:rPr>
                        <a:t>1.5 – 3.0</a:t>
                      </a:r>
                      <a:endParaRPr kumimoji="0" lang="en-US" sz="2000" b="0" kern="1200" dirty="0">
                        <a:solidFill>
                          <a:schemeClr val="bg1"/>
                        </a:solidFill>
                        <a:latin typeface="Arial" pitchFamily="34" charset="0"/>
                        <a:ea typeface="Times New Roman"/>
                        <a:cs typeface="Arial" pitchFamily="34" charset="0"/>
                      </a:endParaRPr>
                    </a:p>
                  </a:txBody>
                  <a:tcPr marL="89220" marR="89220" marT="91474" marB="91474"/>
                </a:tc>
                <a:extLst>
                  <a:ext uri="{0D108BD9-81ED-4DB2-BD59-A6C34878D82A}">
                    <a16:rowId xmlns:a16="http://schemas.microsoft.com/office/drawing/2014/main" val="10002"/>
                  </a:ext>
                </a:extLst>
              </a:tr>
              <a:tr h="558035">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 fines passing #200 sieve</a:t>
                      </a:r>
                    </a:p>
                  </a:txBody>
                  <a:tcPr marL="89220" marR="89220" marT="91474" marB="9147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&lt; 0.3% by Wt.</a:t>
                      </a:r>
                    </a:p>
                  </a:txBody>
                  <a:tcPr marL="89220" marR="89220" marT="91474" marB="91474"/>
                </a:tc>
                <a:extLst>
                  <a:ext uri="{0D108BD9-81ED-4DB2-BD59-A6C34878D82A}">
                    <a16:rowId xmlns:a16="http://schemas.microsoft.com/office/drawing/2014/main" val="10003"/>
                  </a:ext>
                </a:extLst>
              </a:tr>
              <a:tr h="489578">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Acid Solubility</a:t>
                      </a:r>
                    </a:p>
                  </a:txBody>
                  <a:tcPr marL="89220" marR="89220" marT="91474" marB="9147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&lt; 5%</a:t>
                      </a:r>
                    </a:p>
                  </a:txBody>
                  <a:tcPr marL="89220" marR="89220" marT="91474" marB="91474"/>
                </a:tc>
                <a:extLst>
                  <a:ext uri="{0D108BD9-81ED-4DB2-BD59-A6C34878D82A}">
                    <a16:rowId xmlns:a16="http://schemas.microsoft.com/office/drawing/2014/main" val="10004"/>
                  </a:ext>
                </a:extLst>
              </a:tr>
              <a:tr h="575340">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Apparent Specific Gravity</a:t>
                      </a:r>
                    </a:p>
                  </a:txBody>
                  <a:tcPr marL="89220" marR="89220" marT="91474" marB="91474"/>
                </a:tc>
                <a:tc>
                  <a:txBody>
                    <a:bodyPr/>
                    <a:lstStyle/>
                    <a:p>
                      <a:pPr marL="0" marR="0" algn="ctr" rtl="0" eaLnBrk="1" latinLnBrk="0" hangingPunct="1">
                        <a:spcBef>
                          <a:spcPts val="0"/>
                        </a:spcBef>
                        <a:spcAft>
                          <a:spcPts val="0"/>
                        </a:spcAft>
                        <a:buFont typeface="Wingdings" pitchFamily="2" charset="2"/>
                        <a:buNone/>
                      </a:pPr>
                      <a:r>
                        <a:rPr kumimoji="0" lang="en-US" sz="2000" b="0" u="sng" kern="1200" dirty="0">
                          <a:solidFill>
                            <a:schemeClr val="bg1"/>
                          </a:solidFill>
                          <a:latin typeface="Arial" pitchFamily="34" charset="0"/>
                          <a:ea typeface="Times New Roman"/>
                          <a:cs typeface="Arial" pitchFamily="34" charset="0"/>
                        </a:rPr>
                        <a:t>&gt;</a:t>
                      </a:r>
                      <a:r>
                        <a:rPr kumimoji="0" lang="en-US" sz="2000" b="0" kern="1200" baseline="0" dirty="0">
                          <a:solidFill>
                            <a:schemeClr val="bg1"/>
                          </a:solidFill>
                          <a:latin typeface="Arial" pitchFamily="34" charset="0"/>
                          <a:ea typeface="Times New Roman"/>
                          <a:cs typeface="Arial" pitchFamily="34" charset="0"/>
                        </a:rPr>
                        <a:t> 2.55</a:t>
                      </a:r>
                      <a:endParaRPr kumimoji="0" lang="en-US" sz="2000" b="0" kern="1200" dirty="0">
                        <a:solidFill>
                          <a:schemeClr val="bg1"/>
                        </a:solidFill>
                        <a:latin typeface="Arial" pitchFamily="34" charset="0"/>
                        <a:ea typeface="Times New Roman"/>
                        <a:cs typeface="Arial" pitchFamily="34" charset="0"/>
                      </a:endParaRPr>
                    </a:p>
                  </a:txBody>
                  <a:tcPr marL="89220" marR="89220" marT="91474" marB="91474"/>
                </a:tc>
                <a:extLst>
                  <a:ext uri="{0D108BD9-81ED-4DB2-BD59-A6C34878D82A}">
                    <a16:rowId xmlns:a16="http://schemas.microsoft.com/office/drawing/2014/main" val="10005"/>
                  </a:ext>
                </a:extLst>
              </a:tr>
              <a:tr h="529635">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Minimum Depth</a:t>
                      </a:r>
                    </a:p>
                  </a:txBody>
                  <a:tcPr marL="89220" marR="89220" marT="91474" marB="9147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20-24 inches</a:t>
                      </a:r>
                    </a:p>
                  </a:txBody>
                  <a:tcPr marL="89220" marR="89220" marT="91474" marB="91474"/>
                </a:tc>
                <a:extLst>
                  <a:ext uri="{0D108BD9-81ED-4DB2-BD59-A6C34878D82A}">
                    <a16:rowId xmlns:a16="http://schemas.microsoft.com/office/drawing/2014/main" val="10006"/>
                  </a:ext>
                </a:extLst>
              </a:tr>
              <a:tr h="529635">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Delivery/Installation</a:t>
                      </a:r>
                    </a:p>
                  </a:txBody>
                  <a:tcPr marL="89220" marR="89220" marT="91474" marB="9147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Sand washed prior</a:t>
                      </a:r>
                      <a:r>
                        <a:rPr kumimoji="0" lang="en-US" sz="2000" b="0" kern="1200" baseline="0" dirty="0">
                          <a:solidFill>
                            <a:schemeClr val="bg1"/>
                          </a:solidFill>
                          <a:latin typeface="Arial" pitchFamily="34" charset="0"/>
                          <a:ea typeface="Times New Roman"/>
                          <a:cs typeface="Arial" pitchFamily="34" charset="0"/>
                        </a:rPr>
                        <a:t> to installation</a:t>
                      </a:r>
                      <a:endParaRPr kumimoji="0" lang="en-US" sz="2000" b="0" kern="1200" dirty="0">
                        <a:solidFill>
                          <a:schemeClr val="bg1"/>
                        </a:solidFill>
                        <a:latin typeface="Arial" pitchFamily="34" charset="0"/>
                        <a:ea typeface="Times New Roman"/>
                        <a:cs typeface="Arial" pitchFamily="34" charset="0"/>
                      </a:endParaRPr>
                    </a:p>
                  </a:txBody>
                  <a:tcPr marL="89220" marR="89220" marT="91474" marB="91474"/>
                </a:tc>
                <a:extLst>
                  <a:ext uri="{0D108BD9-81ED-4DB2-BD59-A6C34878D82A}">
                    <a16:rowId xmlns:a16="http://schemas.microsoft.com/office/drawing/2014/main" val="10007"/>
                  </a:ext>
                </a:extLst>
              </a:tr>
              <a:tr h="529635">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NSF/ANSI Standard 61</a:t>
                      </a:r>
                    </a:p>
                  </a:txBody>
                  <a:tcPr marL="89220" marR="89220" marT="91474" marB="9147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Certified or equivalent</a:t>
                      </a:r>
                    </a:p>
                  </a:txBody>
                  <a:tcPr marL="89220" marR="89220" marT="91474" marB="91474"/>
                </a:tc>
                <a:extLst>
                  <a:ext uri="{0D108BD9-81ED-4DB2-BD59-A6C34878D82A}">
                    <a16:rowId xmlns:a16="http://schemas.microsoft.com/office/drawing/2014/main" val="10008"/>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182446A9-72E4-00DF-AA0A-1C12E410D961}"/>
              </a:ext>
            </a:extLst>
          </p:cNvPr>
          <p:cNvSpPr>
            <a:spLocks noChangeArrowheads="1"/>
          </p:cNvSpPr>
          <p:nvPr/>
        </p:nvSpPr>
        <p:spPr bwMode="auto">
          <a:xfrm>
            <a:off x="166688" y="153988"/>
            <a:ext cx="6721475" cy="784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 </a:t>
            </a:r>
          </a:p>
          <a:p>
            <a:pPr eaLnBrk="1" hangingPunct="1"/>
            <a:r>
              <a:rPr lang="en-US" altLang="en-US" sz="2400">
                <a:solidFill>
                  <a:srgbClr val="FFC000"/>
                </a:solidFill>
              </a:rPr>
              <a:t>Support gravel prevents migration of sand down to underdrains, while allowing passage of filtered water.</a:t>
            </a:r>
          </a:p>
          <a:p>
            <a:pPr eaLnBrk="1" hangingPunct="1"/>
            <a:endParaRPr lang="en-US" altLang="en-US" sz="2400"/>
          </a:p>
          <a:p>
            <a:pPr eaLnBrk="1" hangingPunct="1"/>
            <a:r>
              <a:rPr lang="en-US" altLang="en-US" sz="2400">
                <a:solidFill>
                  <a:srgbClr val="FFC000"/>
                </a:solidFill>
              </a:rPr>
              <a:t>Proper gradation is key to prevent migration</a:t>
            </a:r>
          </a:p>
          <a:p>
            <a:pPr eaLnBrk="1" hangingPunct="1"/>
            <a:r>
              <a:rPr lang="en-US" altLang="en-US" sz="2400">
                <a:solidFill>
                  <a:srgbClr val="FFC000"/>
                </a:solidFill>
              </a:rPr>
              <a:t>Rounded rock is used to promote drainage</a:t>
            </a:r>
          </a:p>
          <a:p>
            <a:pPr eaLnBrk="1" hangingPunct="1"/>
            <a:endParaRPr lang="en-US" altLang="en-US" sz="2400"/>
          </a:p>
          <a:p>
            <a:pPr eaLnBrk="1" hangingPunct="1"/>
            <a:r>
              <a:rPr lang="en-US" altLang="en-US" sz="2400"/>
              <a:t>Example shown* is for a rapid rate plant </a:t>
            </a:r>
          </a:p>
          <a:p>
            <a:pPr eaLnBrk="1" hangingPunct="1"/>
            <a:r>
              <a:rPr lang="en-US" altLang="en-US" sz="2000"/>
              <a:t>(City of Grants Pass)</a:t>
            </a:r>
          </a:p>
          <a:p>
            <a:pPr eaLnBrk="1" hangingPunct="1"/>
            <a:endParaRPr lang="en-US" altLang="en-US" sz="2000"/>
          </a:p>
          <a:p>
            <a:pPr eaLnBrk="1" hangingPunct="1"/>
            <a:r>
              <a:rPr lang="en-US" altLang="en-US" sz="2000"/>
              <a:t>Top Layer 1      Filter sand</a:t>
            </a:r>
          </a:p>
          <a:p>
            <a:pPr eaLnBrk="1" hangingPunct="1"/>
            <a:r>
              <a:rPr lang="en-US" altLang="en-US" sz="2000"/>
              <a:t>                              (Silica sand w/ D</a:t>
            </a:r>
            <a:r>
              <a:rPr lang="en-US" altLang="en-US" sz="2000" baseline="-25000"/>
              <a:t>10</a:t>
            </a:r>
            <a:r>
              <a:rPr lang="en-US" altLang="en-US" sz="2000"/>
              <a:t> = 0.45 mm- 0.55 mm)</a:t>
            </a:r>
          </a:p>
          <a:p>
            <a:pPr eaLnBrk="1" hangingPunct="1"/>
            <a:r>
              <a:rPr lang="en-US" altLang="en-US" sz="2000"/>
              <a:t>Layer 2              #50 garnet sand</a:t>
            </a:r>
          </a:p>
          <a:p>
            <a:pPr eaLnBrk="1" hangingPunct="1"/>
            <a:r>
              <a:rPr lang="en-US" altLang="en-US" sz="2000"/>
              <a:t>Layer 3              #12 garnet gravel</a:t>
            </a:r>
          </a:p>
          <a:p>
            <a:pPr eaLnBrk="1" hangingPunct="1"/>
            <a:r>
              <a:rPr lang="en-US" altLang="en-US" sz="2000"/>
              <a:t>Layer 4               3/8” x 3/16” gravel</a:t>
            </a:r>
          </a:p>
          <a:p>
            <a:pPr eaLnBrk="1" hangingPunct="1"/>
            <a:r>
              <a:rPr lang="en-US" altLang="en-US" sz="2000"/>
              <a:t>Layer 5               3/4” x 3/8” gravel</a:t>
            </a:r>
          </a:p>
          <a:p>
            <a:pPr eaLnBrk="1" hangingPunct="1"/>
            <a:r>
              <a:rPr lang="en-US" altLang="en-US" sz="2000"/>
              <a:t>Bottom layer   1-1/2” x ¾” gravel</a:t>
            </a:r>
          </a:p>
          <a:p>
            <a:pPr eaLnBrk="1" hangingPunct="1"/>
            <a:endParaRPr lang="en-US" altLang="en-US" sz="2000"/>
          </a:p>
          <a:p>
            <a:pPr eaLnBrk="1" hangingPunct="1"/>
            <a:r>
              <a:rPr lang="en-US" altLang="en-US" sz="2000"/>
              <a:t>*Anthracite is on top of filter sand, but is not shown.  </a:t>
            </a:r>
          </a:p>
          <a:p>
            <a:pPr eaLnBrk="1" hangingPunct="1"/>
            <a:endParaRPr lang="en-US" altLang="en-US" sz="2000"/>
          </a:p>
          <a:p>
            <a:pPr algn="ctr" eaLnBrk="1" hangingPunct="1"/>
            <a:endParaRPr lang="en-US" altLang="en-US" sz="2000">
              <a:solidFill>
                <a:schemeClr val="bg1"/>
              </a:solidFill>
            </a:endParaRPr>
          </a:p>
          <a:p>
            <a:pPr eaLnBrk="1" hangingPunct="1"/>
            <a:endParaRPr lang="en-US" altLang="en-US" sz="1400">
              <a:solidFill>
                <a:schemeClr val="bg1"/>
              </a:solidFill>
            </a:endParaRPr>
          </a:p>
          <a:p>
            <a:pPr algn="ctr" eaLnBrk="1" hangingPunct="1"/>
            <a:r>
              <a:rPr lang="en-US" altLang="en-US" sz="1400">
                <a:solidFill>
                  <a:schemeClr val="bg1"/>
                </a:solidFill>
              </a:rPr>
              <a:t> </a:t>
            </a:r>
          </a:p>
        </p:txBody>
      </p:sp>
      <p:sp>
        <p:nvSpPr>
          <p:cNvPr id="6" name="TextBox 5">
            <a:extLst>
              <a:ext uri="{FF2B5EF4-FFF2-40B4-BE49-F238E27FC236}">
                <a16:creationId xmlns:a16="http://schemas.microsoft.com/office/drawing/2014/main" id="{DF6E47CF-5CC7-66BC-A9B3-08E6D254D505}"/>
              </a:ext>
            </a:extLst>
          </p:cNvPr>
          <p:cNvSpPr txBox="1"/>
          <p:nvPr/>
        </p:nvSpPr>
        <p:spPr>
          <a:xfrm>
            <a:off x="214497"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Support Gravel</a:t>
            </a:r>
          </a:p>
        </p:txBody>
      </p:sp>
      <p:pic>
        <p:nvPicPr>
          <p:cNvPr id="206852" name="Picture 7">
            <a:extLst>
              <a:ext uri="{FF2B5EF4-FFF2-40B4-BE49-F238E27FC236}">
                <a16:creationId xmlns:a16="http://schemas.microsoft.com/office/drawing/2014/main" id="{E8A9166B-F98E-449C-4F94-D7CF55E480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50" y="153988"/>
            <a:ext cx="2206625" cy="6559550"/>
          </a:xfrm>
          <a:prstGeom prst="rect">
            <a:avLst/>
          </a:prstGeom>
          <a:noFill/>
          <a:ln w="1">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98EC45D8-79F7-A910-EC53-1D363667ABF5}"/>
              </a:ext>
            </a:extLst>
          </p:cNvPr>
          <p:cNvSpPr>
            <a:spLocks noChangeArrowheads="1"/>
          </p:cNvSpPr>
          <p:nvPr/>
        </p:nvSpPr>
        <p:spPr bwMode="auto">
          <a:xfrm>
            <a:off x="381000" y="1181100"/>
            <a:ext cx="82296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 </a:t>
            </a:r>
          </a:p>
          <a:p>
            <a:pPr eaLnBrk="1" hangingPunct="1"/>
            <a:r>
              <a:rPr lang="en-US" altLang="en-US" sz="2400"/>
              <a:t> 4.3.4.7  Filter gravel</a:t>
            </a:r>
          </a:p>
          <a:p>
            <a:pPr eaLnBrk="1" hangingPunct="1"/>
            <a:r>
              <a:rPr lang="en-US" altLang="en-US" sz="2400"/>
              <a:t> </a:t>
            </a:r>
          </a:p>
          <a:p>
            <a:pPr eaLnBrk="1" hangingPunct="1"/>
            <a:r>
              <a:rPr lang="en-US" altLang="en-US" sz="2400"/>
              <a:t>The supporting gravel should be similar to the size and depth distribution provided for rapid rate gravity filters.  See 4.2.1.6.f.2.  (e.g. 4.3.1.6.e. – Support Media (for rapid rate gravity filters))</a:t>
            </a:r>
          </a:p>
          <a:p>
            <a:pPr algn="ctr" eaLnBrk="1" hangingPunct="1"/>
            <a:endParaRPr lang="en-US" altLang="en-US" sz="1400">
              <a:solidFill>
                <a:schemeClr val="bg1"/>
              </a:solidFill>
            </a:endParaRPr>
          </a:p>
          <a:p>
            <a:pPr eaLnBrk="1" hangingPunct="1"/>
            <a:endParaRPr lang="en-US" altLang="en-US" sz="1400">
              <a:solidFill>
                <a:schemeClr val="bg1"/>
              </a:solidFill>
            </a:endParaRPr>
          </a:p>
          <a:p>
            <a:pPr algn="ctr" eaLnBrk="1" hangingPunct="1"/>
            <a:r>
              <a:rPr lang="en-US" altLang="en-US" sz="1400">
                <a:solidFill>
                  <a:schemeClr val="bg1"/>
                </a:solidFill>
              </a:rPr>
              <a:t> </a:t>
            </a:r>
          </a:p>
        </p:txBody>
      </p:sp>
      <p:pic>
        <p:nvPicPr>
          <p:cNvPr id="208899" name="Picture 2">
            <a:extLst>
              <a:ext uri="{FF2B5EF4-FFF2-40B4-BE49-F238E27FC236}">
                <a16:creationId xmlns:a16="http://schemas.microsoft.com/office/drawing/2014/main" id="{0706C3F8-C300-F7F9-122F-CABE75ED32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900" y="4032250"/>
            <a:ext cx="5181600" cy="23431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nvGrpSpPr>
          <p:cNvPr id="208900" name="Group 4">
            <a:extLst>
              <a:ext uri="{FF2B5EF4-FFF2-40B4-BE49-F238E27FC236}">
                <a16:creationId xmlns:a16="http://schemas.microsoft.com/office/drawing/2014/main" id="{91424B81-7006-7266-1558-8075D61E4DB4}"/>
              </a:ext>
            </a:extLst>
          </p:cNvPr>
          <p:cNvGrpSpPr>
            <a:grpSpLocks/>
          </p:cNvGrpSpPr>
          <p:nvPr/>
        </p:nvGrpSpPr>
        <p:grpSpPr bwMode="auto">
          <a:xfrm>
            <a:off x="285750" y="285750"/>
            <a:ext cx="8594725" cy="1525588"/>
            <a:chOff x="301642" y="209550"/>
            <a:chExt cx="8594708" cy="1524888"/>
          </a:xfrm>
        </p:grpSpPr>
        <p:sp>
          <p:nvSpPr>
            <p:cNvPr id="6" name="TextBox 5">
              <a:extLst>
                <a:ext uri="{FF2B5EF4-FFF2-40B4-BE49-F238E27FC236}">
                  <a16:creationId xmlns:a16="http://schemas.microsoft.com/office/drawing/2014/main" id="{7B5D0271-1002-1A22-77E1-A8593E47E0A9}"/>
                </a:ext>
              </a:extLst>
            </p:cNvPr>
            <p:cNvSpPr txBox="1"/>
            <p:nvPr/>
          </p:nvSpPr>
          <p:spPr>
            <a:xfrm>
              <a:off x="301642" y="2095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Support Gravel</a:t>
              </a:r>
            </a:p>
          </p:txBody>
        </p:sp>
        <p:pic>
          <p:nvPicPr>
            <p:cNvPr id="208902" name="Picture 3">
              <a:extLst>
                <a:ext uri="{FF2B5EF4-FFF2-40B4-BE49-F238E27FC236}">
                  <a16:creationId xmlns:a16="http://schemas.microsoft.com/office/drawing/2014/main" id="{97E20B38-606B-A1A3-D8DE-3986C23BB5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8742" y="228600"/>
              <a:ext cx="1317608" cy="15058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1C22543F-F82C-677D-23B8-96F420824098}"/>
              </a:ext>
            </a:extLst>
          </p:cNvPr>
          <p:cNvSpPr>
            <a:spLocks noChangeArrowheads="1"/>
          </p:cNvSpPr>
          <p:nvPr/>
        </p:nvSpPr>
        <p:spPr bwMode="auto">
          <a:xfrm>
            <a:off x="355600" y="2133600"/>
            <a:ext cx="82296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4.3.1.6.e. – Support Media (for rapid rate gravity filters)</a:t>
            </a:r>
          </a:p>
          <a:p>
            <a:pPr eaLnBrk="1" hangingPunct="1"/>
            <a:r>
              <a:rPr lang="en-US" altLang="en-US" sz="2400"/>
              <a:t>      </a:t>
            </a:r>
          </a:p>
          <a:p>
            <a:pPr eaLnBrk="1" hangingPunct="1"/>
            <a:r>
              <a:rPr lang="en-US" altLang="en-US" sz="2400"/>
              <a:t>4.3.1.6.e.1.   Torpedo sand (often used to backfill utility pipes)</a:t>
            </a:r>
          </a:p>
          <a:p>
            <a:pPr eaLnBrk="1" hangingPunct="1"/>
            <a:r>
              <a:rPr lang="en-US" altLang="en-US" sz="2400"/>
              <a:t> A three-inch layer of torpedo sand shall be used as a supporting media for filter sand where supporting gravel is used, and shall have:</a:t>
            </a:r>
          </a:p>
          <a:p>
            <a:pPr eaLnBrk="1" hangingPunct="1"/>
            <a:r>
              <a:rPr lang="en-US" altLang="en-US" sz="2400"/>
              <a:t> </a:t>
            </a:r>
          </a:p>
          <a:p>
            <a:pPr eaLnBrk="1" hangingPunct="1"/>
            <a:r>
              <a:rPr lang="en-US" altLang="en-US" sz="2400"/>
              <a:t>a.   effective size of 0.8 mm </a:t>
            </a:r>
          </a:p>
          <a:p>
            <a:pPr eaLnBrk="1" hangingPunct="1"/>
            <a:r>
              <a:rPr lang="en-US" altLang="en-US" sz="2400"/>
              <a:t>       to 2.0 mm (1/32” – 5/64”)</a:t>
            </a:r>
          </a:p>
          <a:p>
            <a:pPr eaLnBrk="1" hangingPunct="1"/>
            <a:r>
              <a:rPr lang="en-US" altLang="en-US" sz="2400"/>
              <a:t> </a:t>
            </a:r>
          </a:p>
          <a:p>
            <a:pPr eaLnBrk="1" hangingPunct="1"/>
            <a:r>
              <a:rPr lang="en-US" altLang="en-US" sz="2400"/>
              <a:t>b.   uniformity coefficient </a:t>
            </a:r>
          </a:p>
          <a:p>
            <a:pPr eaLnBrk="1" hangingPunct="1"/>
            <a:r>
              <a:rPr lang="en-US" altLang="en-US" sz="2400"/>
              <a:t>       not greater than 1.7.</a:t>
            </a:r>
          </a:p>
          <a:p>
            <a:pPr eaLnBrk="1" hangingPunct="1"/>
            <a:r>
              <a:rPr lang="en-US" altLang="en-US" sz="2400"/>
              <a:t> </a:t>
            </a:r>
          </a:p>
        </p:txBody>
      </p:sp>
      <p:grpSp>
        <p:nvGrpSpPr>
          <p:cNvPr id="210947" name="Group 4">
            <a:extLst>
              <a:ext uri="{FF2B5EF4-FFF2-40B4-BE49-F238E27FC236}">
                <a16:creationId xmlns:a16="http://schemas.microsoft.com/office/drawing/2014/main" id="{BCC58221-71E6-72FF-2C8B-CC93E84AFC07}"/>
              </a:ext>
            </a:extLst>
          </p:cNvPr>
          <p:cNvGrpSpPr>
            <a:grpSpLocks/>
          </p:cNvGrpSpPr>
          <p:nvPr/>
        </p:nvGrpSpPr>
        <p:grpSpPr bwMode="auto">
          <a:xfrm>
            <a:off x="285750" y="342900"/>
            <a:ext cx="8578850" cy="1828800"/>
            <a:chOff x="320692" y="228600"/>
            <a:chExt cx="8578379" cy="1828800"/>
          </a:xfrm>
        </p:grpSpPr>
        <p:sp>
          <p:nvSpPr>
            <p:cNvPr id="6" name="TextBox 5">
              <a:extLst>
                <a:ext uri="{FF2B5EF4-FFF2-40B4-BE49-F238E27FC236}">
                  <a16:creationId xmlns:a16="http://schemas.microsoft.com/office/drawing/2014/main" id="{391A616C-9AB3-22AA-2C65-9ECC98010735}"/>
                </a:ext>
              </a:extLst>
            </p:cNvPr>
            <p:cNvSpPr txBox="1"/>
            <p:nvPr/>
          </p:nvSpPr>
          <p:spPr>
            <a:xfrm>
              <a:off x="320692" y="438150"/>
              <a:ext cx="8578379"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Ten States Standards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Support Gravel, Cont.</a:t>
              </a:r>
            </a:p>
          </p:txBody>
        </p:sp>
        <p:pic>
          <p:nvPicPr>
            <p:cNvPr id="210951" name="Picture 3">
              <a:extLst>
                <a:ext uri="{FF2B5EF4-FFF2-40B4-BE49-F238E27FC236}">
                  <a16:creationId xmlns:a16="http://schemas.microsoft.com/office/drawing/2014/main" id="{CF205021-F1E1-DCC4-4BFD-4697A85332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2286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pic>
        <p:nvPicPr>
          <p:cNvPr id="210948" name="Picture 3">
            <a:extLst>
              <a:ext uri="{FF2B5EF4-FFF2-40B4-BE49-F238E27FC236}">
                <a16:creationId xmlns:a16="http://schemas.microsoft.com/office/drawing/2014/main" id="{EB96E31F-9E39-8F07-A9B1-1B455FE174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9438" y="4171950"/>
            <a:ext cx="3195637" cy="2457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10949" name="Picture 4">
            <a:extLst>
              <a:ext uri="{FF2B5EF4-FFF2-40B4-BE49-F238E27FC236}">
                <a16:creationId xmlns:a16="http://schemas.microsoft.com/office/drawing/2014/main" id="{0A379A63-C879-AF8E-EC61-4CE4E4EBE4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0525" y="4819650"/>
            <a:ext cx="1262063" cy="18002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Meta_x0020_Keywords xmlns="abea9615-3794-44b8-8b8e-5d26d68e1695" xsi:nil="true"/>
    <IASubtopic xmlns="59da1016-2a1b-4f8a-9768-d7a4932f6f16" xsi:nil="true"/>
    <URL xmlns="http://schemas.microsoft.com/sharepoint/v3">
      <Url>https://stage.oregon.gov/oha/PH/HEALTHYENVIRONMENTS/DRINKINGWATER/OPERATIONS/TREATMENT/Documents/slowsand/ssfppspart2of4.ppt</Url>
      <Description>Slow Sand Filtration Part 2 of 4</Description>
    </URL>
    <Meta_x0020_Description xmlns="abea9615-3794-44b8-8b8e-5d26d68e1695" xsi:nil="true"/>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E10AB54F-8DB6-42B3-957B-B05C385FA633}"/>
</file>

<file path=customXml/itemProps2.xml><?xml version="1.0" encoding="utf-8"?>
<ds:datastoreItem xmlns:ds="http://schemas.openxmlformats.org/officeDocument/2006/customXml" ds:itemID="{0E12CA42-CED0-4C6D-B63C-F7DC8E8BB25C}">
  <ds:schemaRefs>
    <ds:schemaRef ds:uri="http://schemas.microsoft.com/office/2006/metadata/properties"/>
    <ds:schemaRef ds:uri="http://schemas.microsoft.com/office/infopath/2007/PartnerControls"/>
    <ds:schemaRef ds:uri="59da1016-2a1b-4f8a-9768-d7a4932f6f16"/>
    <ds:schemaRef ds:uri="abea9615-3794-44b8-8b8e-5d26d68e1695"/>
    <ds:schemaRef ds:uri="http://schemas.microsoft.com/sharepoint/v3"/>
  </ds:schemaRefs>
</ds:datastoreItem>
</file>

<file path=customXml/itemProps3.xml><?xml version="1.0" encoding="utf-8"?>
<ds:datastoreItem xmlns:ds="http://schemas.openxmlformats.org/officeDocument/2006/customXml" ds:itemID="{841B7457-DD9D-4ECC-89CE-B385D0CF8643}">
  <ds:schemaRefs>
    <ds:schemaRef ds:uri="http://schemas.microsoft.com/sharepoint/v3/contenttype/forms"/>
  </ds:schemaRefs>
</ds:datastoreItem>
</file>

<file path=customXml/itemProps4.xml><?xml version="1.0" encoding="utf-8"?>
<ds:datastoreItem xmlns:ds="http://schemas.openxmlformats.org/officeDocument/2006/customXml" ds:itemID="{FF5FC4DB-F288-4485-AE38-92BF0591165A}">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Metro</Template>
  <TotalTime>19187</TotalTime>
  <Words>19139</Words>
  <Application>Microsoft Office PowerPoint</Application>
  <PresentationFormat>On-screen Show (4:3)</PresentationFormat>
  <Paragraphs>2759</Paragraphs>
  <Slides>175</Slides>
  <Notes>175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175</vt:i4>
      </vt:variant>
    </vt:vector>
  </HeadingPairs>
  <TitlesOfParts>
    <vt:vector size="186" baseType="lpstr">
      <vt:lpstr>Corbel</vt:lpstr>
      <vt:lpstr>Arial</vt:lpstr>
      <vt:lpstr>Consolas</vt:lpstr>
      <vt:lpstr>Wingdings</vt:lpstr>
      <vt:lpstr>Wingdings 2</vt:lpstr>
      <vt:lpstr>Wingdings 3</vt:lpstr>
      <vt:lpstr>Calibri</vt:lpstr>
      <vt:lpstr>Times New Roman</vt:lpstr>
      <vt:lpstr>+mj-lt</vt:lpstr>
      <vt:lpstr>Times</vt:lpstr>
      <vt:lpstr>Metro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Oregon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Slow Sand Filtration Part 2 of 4</dc:title>
  <dc:creator>EHOFELD</dc:creator>
  <cp:keywords>Slow Sand Filtration Part 2 of 4</cp:keywords>
  <dc:description>5/11/17 Updated per Evan H. -MAK</dc:description>
  <cp:lastModifiedBy>Hofeld Evan E</cp:lastModifiedBy>
  <cp:revision>1893</cp:revision>
  <cp:lastPrinted>2015-04-02T15:12:51Z</cp:lastPrinted>
  <dcterms:created xsi:type="dcterms:W3CDTF">2011-04-29T15:55:45Z</dcterms:created>
  <dcterms:modified xsi:type="dcterms:W3CDTF">2024-02-29T00:39:21Z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HOrganization">
    <vt:lpwstr>OHA</vt:lpwstr>
  </property>
  <property fmtid="{D5CDD505-2E9C-101B-9397-08002B2CF9AE}" pid="3" name="PHExpirationDate">
    <vt:lpwstr>2020-10-10T00:00:00Z</vt:lpwstr>
  </property>
  <property fmtid="{D5CDD505-2E9C-101B-9397-08002B2CF9AE}" pid="4" name="PHShortLinkDesc">
    <vt:lpwstr/>
  </property>
  <property fmtid="{D5CDD505-2E9C-101B-9397-08002B2CF9AE}" pid="5" name="PHOffice">
    <vt:lpwstr/>
  </property>
  <property fmtid="{D5CDD505-2E9C-101B-9397-08002B2CF9AE}" pid="6" name="PHProgram">
    <vt:lpwstr/>
  </property>
  <property fmtid="{D5CDD505-2E9C-101B-9397-08002B2CF9AE}" pid="7" name="PHLanguages">
    <vt:lpwstr>;#English;#</vt:lpwstr>
  </property>
  <property fmtid="{D5CDD505-2E9C-101B-9397-08002B2CF9AE}" pid="8" name="PHDivision">
    <vt:lpwstr/>
  </property>
  <property fmtid="{D5CDD505-2E9C-101B-9397-08002B2CF9AE}" pid="9" name="PHSection">
    <vt:lpwstr/>
  </property>
  <property fmtid="{D5CDD505-2E9C-101B-9397-08002B2CF9AE}" pid="10" name="PHSysOrthogonalTopic">
    <vt:lpwstr>;#&lt;none&gt;;#</vt:lpwstr>
  </property>
  <property fmtid="{D5CDD505-2E9C-101B-9397-08002B2CF9AE}" pid="11" name="PHPublicationTypesLvl2">
    <vt:lpwstr>&lt;none&gt;</vt:lpwstr>
  </property>
  <property fmtid="{D5CDD505-2E9C-101B-9397-08002B2CF9AE}" pid="12" name="PHSysAssociatedTopics">
    <vt:lpwstr/>
  </property>
  <property fmtid="{D5CDD505-2E9C-101B-9397-08002B2CF9AE}" pid="13" name="PHLongLinkTitle">
    <vt:lpwstr/>
  </property>
  <property fmtid="{D5CDD505-2E9C-101B-9397-08002B2CF9AE}" pid="14" name="WorkflowChangePath">
    <vt:lpwstr>54418e35-80e0-4c72-927b-897eb70bb29c,9;54418e35-80e0-4c72-927b-897eb70bb29c,11;b6024e09-016d-46b1-b14e-6c4020db7835,13;</vt:lpwstr>
  </property>
  <property fmtid="{D5CDD505-2E9C-101B-9397-08002B2CF9AE}" pid="15" name="display_urn:schemas-microsoft-com:office:office#Editor">
    <vt:lpwstr>Molly Keller</vt:lpwstr>
  </property>
  <property fmtid="{D5CDD505-2E9C-101B-9397-08002B2CF9AE}" pid="16" name="display_urn:schemas-microsoft-com:office:office#Author">
    <vt:lpwstr>JOHANNA  SWENSON</vt:lpwstr>
  </property>
  <property fmtid="{D5CDD505-2E9C-101B-9397-08002B2CF9AE}" pid="17" name="MSIP_Label_ebdd6eeb-0dd0-4927-947e-a759f08fcf55_Enabled">
    <vt:lpwstr>true</vt:lpwstr>
  </property>
  <property fmtid="{D5CDD505-2E9C-101B-9397-08002B2CF9AE}" pid="18" name="MSIP_Label_ebdd6eeb-0dd0-4927-947e-a759f08fcf55_SetDate">
    <vt:lpwstr>2024-02-29T00:38:29Z</vt:lpwstr>
  </property>
  <property fmtid="{D5CDD505-2E9C-101B-9397-08002B2CF9AE}" pid="19" name="MSIP_Label_ebdd6eeb-0dd0-4927-947e-a759f08fcf55_Method">
    <vt:lpwstr>Privileged</vt:lpwstr>
  </property>
  <property fmtid="{D5CDD505-2E9C-101B-9397-08002B2CF9AE}" pid="20" name="MSIP_Label_ebdd6eeb-0dd0-4927-947e-a759f08fcf55_Name">
    <vt:lpwstr>Level 1 - Published (Items)</vt:lpwstr>
  </property>
  <property fmtid="{D5CDD505-2E9C-101B-9397-08002B2CF9AE}" pid="21" name="MSIP_Label_ebdd6eeb-0dd0-4927-947e-a759f08fcf55_SiteId">
    <vt:lpwstr>658e63e8-8d39-499c-8f48-13adc9452f4c</vt:lpwstr>
  </property>
  <property fmtid="{D5CDD505-2E9C-101B-9397-08002B2CF9AE}" pid="22" name="MSIP_Label_ebdd6eeb-0dd0-4927-947e-a759f08fcf55_ActionId">
    <vt:lpwstr>3bd7a840-54bd-4d13-90da-8095f16cc02a</vt:lpwstr>
  </property>
  <property fmtid="{D5CDD505-2E9C-101B-9397-08002B2CF9AE}" pid="23" name="MSIP_Label_ebdd6eeb-0dd0-4927-947e-a759f08fcf55_ContentBits">
    <vt:lpwstr>0</vt:lpwstr>
  </property>
  <property fmtid="{D5CDD505-2E9C-101B-9397-08002B2CF9AE}" pid="24" name="ContentTypeId">
    <vt:lpwstr>0x0101004D579EEF6A49004CA45435790CC987AB</vt:lpwstr>
  </property>
</Properties>
</file>