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m4a" ContentType="audio/mp4"/>
  <Default Extension="rels" ContentType="application/vnd.openxmlformats-package.relationships+xml"/>
  <Default Extension="wmf" ContentType="image/x-wmf"/>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Masters/slideMaster1.xml" ContentType="application/vnd.openxmlformats-officedocument.presentationml.slideMaster+xml"/>
  <Override PartName="/ppt/notesSlides/notesSlide37.xml" ContentType="application/vnd.openxmlformats-officedocument.presentationml.notesSlide+xml"/>
  <Override PartName="/ppt/notesSlides/notesSlide78.xml" ContentType="application/vnd.openxmlformats-officedocument.presentationml.notesSlide+xml"/>
  <Override PartName="/ppt/notesSlides/notesSlide55.xml" ContentType="application/vnd.openxmlformats-officedocument.presentationml.notesSlide+xml"/>
  <Override PartName="/ppt/notesSlides/notesSlide11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70.xml" ContentType="application/vnd.openxmlformats-officedocument.presentationml.notesSlide+xml"/>
  <Override PartName="/ppt/notesSlides/notesSlide95.xml" ContentType="application/vnd.openxmlformats-officedocument.presentationml.notesSlide+xml"/>
  <Override PartName="/ppt/notesSlides/notesSlide38.xml" ContentType="application/vnd.openxmlformats-officedocument.presentationml.notesSlide+xml"/>
  <Override PartName="/ppt/notesSlides/notesSlide77.xml" ContentType="application/vnd.openxmlformats-officedocument.presentationml.notesSlide+xml"/>
  <Override PartName="/ppt/notesSlides/notesSlide1.xml" ContentType="application/vnd.openxmlformats-officedocument.presentationml.notesSlide+xml"/>
  <Override PartName="/ppt/notesSlides/notesSlide56.xml" ContentType="application/vnd.openxmlformats-officedocument.presentationml.notesSlide+xml"/>
  <Override PartName="/ppt/notesSlides/notesSlide1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9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39.xml" ContentType="application/vnd.openxmlformats-officedocument.presentationml.notesSlide+xml"/>
  <Override PartName="/ppt/notesSlides/notesSlide76.xml" ContentType="application/vnd.openxmlformats-officedocument.presentationml.notesSlide+xml"/>
  <Override PartName="/ppt/notesSlides/notesSlide57.xml" ContentType="application/vnd.openxmlformats-officedocument.presentationml.notesSlide+xml"/>
  <Override PartName="/ppt/notesSlides/notesSlide8.xml" ContentType="application/vnd.openxmlformats-officedocument.presentationml.notesSlide+xml"/>
  <Override PartName="/ppt/notesSlides/notesSlide93.xml" ContentType="application/vnd.openxmlformats-officedocument.presentationml.notesSlide+xml"/>
  <Override PartName="/ppt/notesSlides/notesSlide40.xml" ContentType="application/vnd.openxmlformats-officedocument.presentationml.notesSlide+xml"/>
  <Override PartName="/ppt/notesSlides/notesSlide65.xml" ContentType="application/vnd.openxmlformats-officedocument.presentationml.notesSlide+xml"/>
  <Override PartName="/ppt/notesSlides/notesSlide92.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41.xml" ContentType="application/vnd.openxmlformats-officedocument.presentationml.notesSlide+xml"/>
  <Override PartName="/ppt/notesSlides/notesSlide75.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91.xml" ContentType="application/vnd.openxmlformats-officedocument.presentationml.notes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58.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13.xml" ContentType="application/vnd.openxmlformats-officedocument.presentationml.notesSlide+xml"/>
  <Override PartName="/ppt/notesSlides/notesSlide90.xml" ContentType="application/vnd.openxmlformats-officedocument.presentationml.notesSlide+xml"/>
  <Override PartName="/ppt/notesSlides/notesSlide18.xml" ContentType="application/vnd.openxmlformats-officedocument.presentationml.notesSlide+xml"/>
  <Override PartName="/ppt/notesSlides/notesSlide43.xml" ContentType="application/vnd.openxmlformats-officedocument.presentationml.notesSlide+xml"/>
  <Override PartName="/ppt/notesSlides/notesSlide19.xml" ContentType="application/vnd.openxmlformats-officedocument.presentationml.notesSlide+xml"/>
  <Override PartName="/ppt/notesSlides/notesSlide71.xml" ContentType="application/vnd.openxmlformats-officedocument.presentationml.notesSlide+xml"/>
  <Override PartName="/ppt/notesSlides/notesSlide20.xml" ContentType="application/vnd.openxmlformats-officedocument.presentationml.notesSlide+xml"/>
  <Override PartName="/ppt/notesSlides/notesSlide74.xml" ContentType="application/vnd.openxmlformats-officedocument.presentationml.notesSlide+xml"/>
  <Override PartName="/ppt/notesSlides/notesSlide59.xml" ContentType="application/vnd.openxmlformats-officedocument.presentationml.notesSlide+xml"/>
  <Override PartName="/ppt/notesSlides/notesSlide116.xml" ContentType="application/vnd.openxmlformats-officedocument.presentationml.notesSlide+xml"/>
  <Override PartName="/ppt/notesSlides/notesSlide111.xml" ContentType="application/vnd.openxmlformats-officedocument.presentationml.notesSlide+xml"/>
  <Override PartName="/ppt/notesSlides/notesSlide21.xml" ContentType="application/vnd.openxmlformats-officedocument.presentationml.notesSlide+xml"/>
  <Override PartName="/ppt/notesSlides/notesSlide73.xml" ContentType="application/vnd.openxmlformats-officedocument.presentationml.notesSlide+xml"/>
  <Override PartName="/ppt/notesSlides/notesSlide89.xml" ContentType="application/vnd.openxmlformats-officedocument.presentationml.notesSlide+xml"/>
  <Override PartName="/ppt/notesSlides/notesSlide44.xml" ContentType="application/vnd.openxmlformats-officedocument.presentationml.notesSlide+xml"/>
  <Override PartName="/ppt/notesSlides/notesSlide88.xml" ContentType="application/vnd.openxmlformats-officedocument.presentationml.notesSlide+xml"/>
  <Override PartName="/ppt/notesSlides/notesSlide110.xml" ContentType="application/vnd.openxmlformats-officedocument.presentationml.notesSlide+xml"/>
  <Override PartName="/ppt/notesSlides/notesSlide22.xml" ContentType="application/vnd.openxmlformats-officedocument.presentationml.notesSlide+xml"/>
  <Override PartName="/ppt/notesSlides/notesSlide45.xml" ContentType="application/vnd.openxmlformats-officedocument.presentationml.notesSlide+xml"/>
  <Override PartName="/ppt/notesSlides/notesSlide23.xml" ContentType="application/vnd.openxmlformats-officedocument.presentationml.notesSlide+xml"/>
  <Override PartName="/ppt/notesSlides/notesSlide60.xml" ContentType="application/vnd.openxmlformats-officedocument.presentationml.notesSlide+xml"/>
  <Override PartName="/ppt/notesSlides/notesSlide109.xml" ContentType="application/vnd.openxmlformats-officedocument.presentationml.notesSlide+xml"/>
  <Override PartName="/ppt/notesSlides/notesSlide24.xml" ContentType="application/vnd.openxmlformats-officedocument.presentationml.notesSlide+xml"/>
  <Override PartName="/ppt/notesSlides/notesSlide66.xml" ContentType="application/vnd.openxmlformats-officedocument.presentationml.notesSlide+xml"/>
  <Override PartName="/ppt/notesSlides/notesSlide108.xml" ContentType="application/vnd.openxmlformats-officedocument.presentationml.notesSlide+xml"/>
  <Override PartName="/ppt/notesSlides/notesSlide25.xml" ContentType="application/vnd.openxmlformats-officedocument.presentationml.notesSlide+xml"/>
  <Override PartName="/ppt/notesSlides/notesSlide87.xml" ContentType="application/vnd.openxmlformats-officedocument.presentationml.notesSlide+xml"/>
  <Override PartName="/ppt/notesSlides/notesSlide46.xml" ContentType="application/vnd.openxmlformats-officedocument.presentationml.notesSlide+xml"/>
  <Override PartName="/ppt/notesSlides/notesSlide107.xml" ContentType="application/vnd.openxmlformats-officedocument.presentationml.notesSlide+xml"/>
  <Override PartName="/ppt/notesSlides/notesSlide26.xml" ContentType="application/vnd.openxmlformats-officedocument.presentationml.notesSlide+xml"/>
  <Override PartName="/ppt/notesSlides/notesSlide69.xml" ContentType="application/vnd.openxmlformats-officedocument.presentationml.notesSlide+xml"/>
  <Override PartName="/ppt/notesSlides/notesSlide86.xml" ContentType="application/vnd.openxmlformats-officedocument.presentationml.notesSlide+xml"/>
  <Override PartName="/ppt/notesSlides/notesSlide106.xml" ContentType="application/vnd.openxmlformats-officedocument.presentationml.notesSlide+xml"/>
  <Override PartName="/ppt/notesSlides/notesSlide27.xml" ContentType="application/vnd.openxmlformats-officedocument.presentationml.notesSlide+xml"/>
  <Override PartName="/ppt/notesSlides/notesSlide105.xml" ContentType="application/vnd.openxmlformats-officedocument.presentationml.notesSlide+xml"/>
  <Override PartName="/ppt/notesSlides/notesSlide28.xml" ContentType="application/vnd.openxmlformats-officedocument.presentationml.notesSlide+xml"/>
  <Override PartName="/ppt/notesSlides/notesSlide47.xml" ContentType="application/vnd.openxmlformats-officedocument.presentationml.notesSlide+xml"/>
  <Override PartName="/ppt/notesSlides/notesSlide72.xml" ContentType="application/vnd.openxmlformats-officedocument.presentationml.notesSlide+xml"/>
  <Override PartName="/ppt/notesSlides/notesSlide104.xml" ContentType="application/vnd.openxmlformats-officedocument.presentationml.notesSlide+xml"/>
  <Override PartName="/ppt/notesSlides/notesSlide29.xml" ContentType="application/vnd.openxmlformats-officedocument.presentationml.notesSlide+xml"/>
  <Override PartName="/ppt/notesSlides/notesSlide84.xml" ContentType="application/vnd.openxmlformats-officedocument.presentationml.notesSlide+xml"/>
  <Override PartName="/ppt/notesSlides/notesSlide103.xml" ContentType="application/vnd.openxmlformats-officedocument.presentationml.notesSlide+xml"/>
  <Override PartName="/ppt/notesSlides/notesSlide30.xml" ContentType="application/vnd.openxmlformats-officedocument.presentationml.notesSlide+xml"/>
  <Override PartName="/ppt/notesSlides/notesSlide48.xml" ContentType="application/vnd.openxmlformats-officedocument.presentationml.notesSlide+xml"/>
  <Override PartName="/ppt/notesSlides/notesSlide61.xml" ContentType="application/vnd.openxmlformats-officedocument.presentationml.notesSlide+xml"/>
  <Override PartName="/ppt/notesSlides/notesSlide83.xml" ContentType="application/vnd.openxmlformats-officedocument.presentationml.notesSlide+xml"/>
  <Override PartName="/ppt/notesSlides/notesSlide49.xml" ContentType="application/vnd.openxmlformats-officedocument.presentationml.notesSlide+xml"/>
  <Override PartName="/ppt/notesSlides/notesSlide112.xml" ContentType="application/vnd.openxmlformats-officedocument.presentationml.notesSlide+xml"/>
  <Override PartName="/ppt/notesSlides/notesSlide82.xml" ContentType="application/vnd.openxmlformats-officedocument.presentationml.notesSlide+xml"/>
  <Override PartName="/ppt/notesSlides/notesSlide50.xml" ContentType="application/vnd.openxmlformats-officedocument.presentationml.notesSlide+xml"/>
  <Override PartName="/ppt/notesSlides/notesSlide102.xml" ContentType="application/vnd.openxmlformats-officedocument.presentationml.notesSlide+xml"/>
  <Override PartName="/ppt/notesSlides/notesSlide31.xml" ContentType="application/vnd.openxmlformats-officedocument.presentationml.notesSlide+xml"/>
  <Override PartName="/ppt/notesSlides/notesSlide81.xml" ContentType="application/vnd.openxmlformats-officedocument.presentationml.notesSlide+xml"/>
  <Override PartName="/ppt/notesSlides/notesSlide51.xml" ContentType="application/vnd.openxmlformats-officedocument.presentationml.notesSlide+xml"/>
  <Override PartName="/ppt/notesSlides/notesSlide101.xml" ContentType="application/vnd.openxmlformats-officedocument.presentationml.notesSlide+xml"/>
  <Override PartName="/ppt/notesSlides/notesSlide32.xml" ContentType="application/vnd.openxmlformats-officedocument.presentationml.notesSlide+xml"/>
  <Override PartName="/ppt/notesSlides/notesSlide62.xml" ContentType="application/vnd.openxmlformats-officedocument.presentationml.notesSlide+xml"/>
  <Override PartName="/ppt/notesSlides/notesSlide115.xml" ContentType="application/vnd.openxmlformats-officedocument.presentationml.notesSlide+xml"/>
  <Override PartName="/ppt/notesSlides/notesSlide85.xml" ContentType="application/vnd.openxmlformats-officedocument.presentationml.notesSlide+xml"/>
  <Override PartName="/ppt/notesSlides/notesSlide100.xml" ContentType="application/vnd.openxmlformats-officedocument.presentationml.notesSlide+xml"/>
  <Override PartName="/ppt/notesSlides/notesSlide33.xml" ContentType="application/vnd.openxmlformats-officedocument.presentationml.notesSlide+xml"/>
  <Override PartName="/ppt/notesSlides/notesSlide52.xml" ContentType="application/vnd.openxmlformats-officedocument.presentationml.notesSlide+xml"/>
  <Override PartName="/ppt/notesSlides/notesSlide120.xml" ContentType="application/vnd.openxmlformats-officedocument.presentationml.notesSlide+xml"/>
  <Override PartName="/ppt/notesSlides/notesSlide63.xml" ContentType="application/vnd.openxmlformats-officedocument.presentationml.notesSlide+xml"/>
  <Override PartName="/ppt/notesSlides/notesSlide80.xml" ContentType="application/vnd.openxmlformats-officedocument.presentationml.notesSlide+xml"/>
  <Override PartName="/ppt/notesSlides/notesSlide99.xml" ContentType="application/vnd.openxmlformats-officedocument.presentationml.notesSlide+xml"/>
  <Override PartName="/ppt/notesSlides/notesSlide34.xml" ContentType="application/vnd.openxmlformats-officedocument.presentationml.notesSlide+xml"/>
  <Override PartName="/ppt/notesSlides/notesSlide53.xml" ContentType="application/vnd.openxmlformats-officedocument.presentationml.notesSlide+xml"/>
  <Override PartName="/ppt/notesSlides/notesSlide67.xml" ContentType="application/vnd.openxmlformats-officedocument.presentationml.notesSlide+xml"/>
  <Override PartName="/ppt/notesSlides/notesSlide119.xml" ContentType="application/vnd.openxmlformats-officedocument.presentationml.notesSlide+xml"/>
  <Override PartName="/ppt/notesSlides/notesSlide79.xml" ContentType="application/vnd.openxmlformats-officedocument.presentationml.notesSlide+xml"/>
  <Override PartName="/ppt/notesSlides/notesSlide54.xml" ContentType="application/vnd.openxmlformats-officedocument.presentationml.notesSlide+xml"/>
  <Override PartName="/ppt/notesSlides/notesSlide98.xml" ContentType="application/vnd.openxmlformats-officedocument.presentationml.notesSlide+xml"/>
  <Override PartName="/ppt/notesSlides/notesSlide35.xml" ContentType="application/vnd.openxmlformats-officedocument.presentationml.notesSlide+xml"/>
  <Override PartName="/ppt/notesSlides/notesSlide64.xml" ContentType="application/vnd.openxmlformats-officedocument.presentationml.notesSlide+xml"/>
  <Override PartName="/ppt/notesSlides/notesSlide114.xml" ContentType="application/vnd.openxmlformats-officedocument.presentationml.notesSlide+xml"/>
  <Override PartName="/ppt/notesSlides/notesSlide97.xml" ContentType="application/vnd.openxmlformats-officedocument.presentationml.notesSlide+xml"/>
  <Override PartName="/ppt/notesSlides/notesSlide36.xml" ContentType="application/vnd.openxmlformats-officedocument.presentationml.notesSlide+xml"/>
  <Override PartName="/ppt/notesSlides/notesSlide68.xml" ContentType="application/vnd.openxmlformats-officedocument.presentationml.notesSlide+xml"/>
  <Override PartName="/ppt/notesSlides/notesSlide96.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125"/>
  </p:notesMasterIdLst>
  <p:handoutMasterIdLst>
    <p:handoutMasterId r:id="rId126"/>
  </p:handoutMasterIdLst>
  <p:sldIdLst>
    <p:sldId id="256" r:id="rId2"/>
    <p:sldId id="868" r:id="rId3"/>
    <p:sldId id="1154" r:id="rId4"/>
    <p:sldId id="426" r:id="rId5"/>
    <p:sldId id="932" r:id="rId6"/>
    <p:sldId id="933" r:id="rId7"/>
    <p:sldId id="907" r:id="rId8"/>
    <p:sldId id="935" r:id="rId9"/>
    <p:sldId id="870" r:id="rId10"/>
    <p:sldId id="1155" r:id="rId11"/>
    <p:sldId id="995" r:id="rId12"/>
    <p:sldId id="1156" r:id="rId13"/>
    <p:sldId id="1152" r:id="rId14"/>
    <p:sldId id="1010" r:id="rId15"/>
    <p:sldId id="1045" r:id="rId16"/>
    <p:sldId id="1102" r:id="rId17"/>
    <p:sldId id="1101" r:id="rId18"/>
    <p:sldId id="1044" r:id="rId19"/>
    <p:sldId id="1099" r:id="rId20"/>
    <p:sldId id="1097" r:id="rId21"/>
    <p:sldId id="1050" r:id="rId22"/>
    <p:sldId id="1046" r:id="rId23"/>
    <p:sldId id="1095" r:id="rId24"/>
    <p:sldId id="1096" r:id="rId25"/>
    <p:sldId id="1098" r:id="rId26"/>
    <p:sldId id="1035" r:id="rId27"/>
    <p:sldId id="1070" r:id="rId28"/>
    <p:sldId id="1006" r:id="rId29"/>
    <p:sldId id="1041" r:id="rId30"/>
    <p:sldId id="1042" r:id="rId31"/>
    <p:sldId id="1036" r:id="rId32"/>
    <p:sldId id="1037" r:id="rId33"/>
    <p:sldId id="1039" r:id="rId34"/>
    <p:sldId id="1080" r:id="rId35"/>
    <p:sldId id="1040" r:id="rId36"/>
    <p:sldId id="1028" r:id="rId37"/>
    <p:sldId id="1091" r:id="rId38"/>
    <p:sldId id="1090" r:id="rId39"/>
    <p:sldId id="1093" r:id="rId40"/>
    <p:sldId id="1094" r:id="rId41"/>
    <p:sldId id="1089" r:id="rId42"/>
    <p:sldId id="1066" r:id="rId43"/>
    <p:sldId id="1068" r:id="rId44"/>
    <p:sldId id="1069" r:id="rId45"/>
    <p:sldId id="1088" r:id="rId46"/>
    <p:sldId id="1067" r:id="rId47"/>
    <p:sldId id="1082" r:id="rId48"/>
    <p:sldId id="1083" r:id="rId49"/>
    <p:sldId id="1086" r:id="rId50"/>
    <p:sldId id="1087" r:id="rId51"/>
    <p:sldId id="1061" r:id="rId52"/>
    <p:sldId id="1049" r:id="rId53"/>
    <p:sldId id="1053" r:id="rId54"/>
    <p:sldId id="1054" r:id="rId55"/>
    <p:sldId id="1052" r:id="rId56"/>
    <p:sldId id="1057" r:id="rId57"/>
    <p:sldId id="1059" r:id="rId58"/>
    <p:sldId id="1060" r:id="rId59"/>
    <p:sldId id="1058" r:id="rId60"/>
    <p:sldId id="1051" r:id="rId61"/>
    <p:sldId id="1055" r:id="rId62"/>
    <p:sldId id="1062" r:id="rId63"/>
    <p:sldId id="1063" r:id="rId64"/>
    <p:sldId id="1064" r:id="rId65"/>
    <p:sldId id="1065" r:id="rId66"/>
    <p:sldId id="1151" r:id="rId67"/>
    <p:sldId id="1017" r:id="rId68"/>
    <p:sldId id="1150" r:id="rId69"/>
    <p:sldId id="1141" r:id="rId70"/>
    <p:sldId id="1142" r:id="rId71"/>
    <p:sldId id="1143" r:id="rId72"/>
    <p:sldId id="1144" r:id="rId73"/>
    <p:sldId id="1147" r:id="rId74"/>
    <p:sldId id="1136" r:id="rId75"/>
    <p:sldId id="1140" r:id="rId76"/>
    <p:sldId id="1103" r:id="rId77"/>
    <p:sldId id="1107" r:id="rId78"/>
    <p:sldId id="1105" r:id="rId79"/>
    <p:sldId id="1106" r:id="rId80"/>
    <p:sldId id="1146" r:id="rId81"/>
    <p:sldId id="1100" r:id="rId82"/>
    <p:sldId id="1109" r:id="rId83"/>
    <p:sldId id="1110" r:id="rId84"/>
    <p:sldId id="1138" r:id="rId85"/>
    <p:sldId id="1139" r:id="rId86"/>
    <p:sldId id="1137" r:id="rId87"/>
    <p:sldId id="1111" r:id="rId88"/>
    <p:sldId id="1112" r:id="rId89"/>
    <p:sldId id="1116" r:id="rId90"/>
    <p:sldId id="1118" r:id="rId91"/>
    <p:sldId id="1117" r:id="rId92"/>
    <p:sldId id="1121" r:id="rId93"/>
    <p:sldId id="1134" r:id="rId94"/>
    <p:sldId id="1114" r:id="rId95"/>
    <p:sldId id="1120" r:id="rId96"/>
    <p:sldId id="1123" r:id="rId97"/>
    <p:sldId id="1124" r:id="rId98"/>
    <p:sldId id="1125" r:id="rId99"/>
    <p:sldId id="1122" r:id="rId100"/>
    <p:sldId id="1127" r:id="rId101"/>
    <p:sldId id="1126" r:id="rId102"/>
    <p:sldId id="1135" r:id="rId103"/>
    <p:sldId id="1132" r:id="rId104"/>
    <p:sldId id="1133" r:id="rId105"/>
    <p:sldId id="1148" r:id="rId106"/>
    <p:sldId id="1130" r:id="rId107"/>
    <p:sldId id="1149" r:id="rId108"/>
    <p:sldId id="1000" r:id="rId109"/>
    <p:sldId id="1078" r:id="rId110"/>
    <p:sldId id="998" r:id="rId111"/>
    <p:sldId id="1081" r:id="rId112"/>
    <p:sldId id="1079" r:id="rId113"/>
    <p:sldId id="1153" r:id="rId114"/>
    <p:sldId id="1077" r:id="rId115"/>
    <p:sldId id="1071" r:id="rId116"/>
    <p:sldId id="1073" r:id="rId117"/>
    <p:sldId id="1072" r:id="rId118"/>
    <p:sldId id="1074" r:id="rId119"/>
    <p:sldId id="1026" r:id="rId120"/>
    <p:sldId id="1075" r:id="rId121"/>
    <p:sldId id="997" r:id="rId122"/>
    <p:sldId id="996" r:id="rId123"/>
    <p:sldId id="443" r:id="rId124"/>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feld Evan E" initials="HEE" lastIdx="3" clrIdx="0">
    <p:extLst>
      <p:ext uri="{19B8F6BF-5375-455C-9EA6-DF929625EA0E}">
        <p15:presenceInfo xmlns:p15="http://schemas.microsoft.com/office/powerpoint/2012/main" userId="S::EVAN.E.HOFELD@dhsoha.state.or.us::23320ae3-4426-45a2-a607-feed134fedf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FE6F6F"/>
    <a:srgbClr val="005595"/>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53" autoAdjust="0"/>
    <p:restoredTop sz="92621" autoAdjust="0"/>
  </p:normalViewPr>
  <p:slideViewPr>
    <p:cSldViewPr>
      <p:cViewPr varScale="1">
        <p:scale>
          <a:sx n="67" d="100"/>
          <a:sy n="67" d="100"/>
        </p:scale>
        <p:origin x="428" y="44"/>
      </p:cViewPr>
      <p:guideLst>
        <p:guide orient="horz" pos="2160"/>
        <p:guide pos="2880"/>
      </p:guideLst>
    </p:cSldViewPr>
  </p:slideViewPr>
  <p:outlineViewPr>
    <p:cViewPr>
      <p:scale>
        <a:sx n="33" d="100"/>
        <a:sy n="33" d="100"/>
      </p:scale>
      <p:origin x="0" y="-202459"/>
    </p:cViewPr>
  </p:outlin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customXml" Target="../customXml/item3.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customXml" Target="../customXml/item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170583" cy="482027"/>
          </a:xfrm>
          <a:prstGeom prst="rect">
            <a:avLst/>
          </a:prstGeom>
        </p:spPr>
        <p:txBody>
          <a:bodyPr vert="horz" lIns="94837" tIns="47418" rIns="94837" bIns="47418" rtlCol="0"/>
          <a:lstStyle>
            <a:lvl1pPr algn="l">
              <a:defRPr sz="1200"/>
            </a:lvl1pPr>
          </a:lstStyle>
          <a:p>
            <a:endParaRPr lang="en-US"/>
          </a:p>
        </p:txBody>
      </p:sp>
      <p:sp>
        <p:nvSpPr>
          <p:cNvPr id="3" name="Date Placeholder 2"/>
          <p:cNvSpPr>
            <a:spLocks noGrp="1"/>
          </p:cNvSpPr>
          <p:nvPr>
            <p:ph type="dt" sz="quarter" idx="1"/>
          </p:nvPr>
        </p:nvSpPr>
        <p:spPr>
          <a:xfrm>
            <a:off x="4142963" y="2"/>
            <a:ext cx="3170583" cy="482027"/>
          </a:xfrm>
          <a:prstGeom prst="rect">
            <a:avLst/>
          </a:prstGeom>
        </p:spPr>
        <p:txBody>
          <a:bodyPr vert="horz" lIns="94837" tIns="47418" rIns="94837" bIns="47418" rtlCol="0"/>
          <a:lstStyle>
            <a:lvl1pPr algn="r">
              <a:defRPr sz="1200"/>
            </a:lvl1pPr>
          </a:lstStyle>
          <a:p>
            <a:fld id="{0E581BD5-F856-4C0F-8BB7-3E04F5D24AA6}" type="datetimeFigureOut">
              <a:rPr lang="en-US" smtClean="0"/>
              <a:t>5/6/2022</a:t>
            </a:fld>
            <a:endParaRPr lang="en-US"/>
          </a:p>
        </p:txBody>
      </p:sp>
      <p:sp>
        <p:nvSpPr>
          <p:cNvPr id="4" name="Footer Placeholder 3"/>
          <p:cNvSpPr>
            <a:spLocks noGrp="1"/>
          </p:cNvSpPr>
          <p:nvPr>
            <p:ph type="ftr" sz="quarter" idx="2"/>
          </p:nvPr>
        </p:nvSpPr>
        <p:spPr>
          <a:xfrm>
            <a:off x="1" y="9119174"/>
            <a:ext cx="3170583" cy="482027"/>
          </a:xfrm>
          <a:prstGeom prst="rect">
            <a:avLst/>
          </a:prstGeom>
        </p:spPr>
        <p:txBody>
          <a:bodyPr vert="horz" lIns="94837" tIns="47418" rIns="94837" bIns="47418" rtlCol="0" anchor="b"/>
          <a:lstStyle>
            <a:lvl1pPr algn="l">
              <a:defRPr sz="1200"/>
            </a:lvl1pPr>
          </a:lstStyle>
          <a:p>
            <a:endParaRPr lang="en-US"/>
          </a:p>
        </p:txBody>
      </p:sp>
      <p:sp>
        <p:nvSpPr>
          <p:cNvPr id="5" name="Slide Number Placeholder 4"/>
          <p:cNvSpPr>
            <a:spLocks noGrp="1"/>
          </p:cNvSpPr>
          <p:nvPr>
            <p:ph type="sldNum" sz="quarter" idx="3"/>
          </p:nvPr>
        </p:nvSpPr>
        <p:spPr>
          <a:xfrm>
            <a:off x="4142963" y="9119174"/>
            <a:ext cx="3170583" cy="482027"/>
          </a:xfrm>
          <a:prstGeom prst="rect">
            <a:avLst/>
          </a:prstGeom>
        </p:spPr>
        <p:txBody>
          <a:bodyPr vert="horz" lIns="94837" tIns="47418" rIns="94837" bIns="47418" rtlCol="0" anchor="b"/>
          <a:lstStyle>
            <a:lvl1pPr algn="r">
              <a:defRPr sz="1200"/>
            </a:lvl1pPr>
          </a:lstStyle>
          <a:p>
            <a:fld id="{B6A41D51-AEF9-43D8-8E7D-74C265F78F8E}" type="slidenum">
              <a:rPr lang="en-US" smtClean="0"/>
              <a:t>‹#›</a:t>
            </a:fld>
            <a:endParaRPr lang="en-US"/>
          </a:p>
        </p:txBody>
      </p:sp>
    </p:spTree>
    <p:extLst>
      <p:ext uri="{BB962C8B-B14F-4D97-AF65-F5344CB8AC3E}">
        <p14:creationId xmlns:p14="http://schemas.microsoft.com/office/powerpoint/2010/main" val="1700011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169920" cy="480060"/>
          </a:xfrm>
          <a:prstGeom prst="rect">
            <a:avLst/>
          </a:prstGeom>
          <a:noFill/>
          <a:ln w="9525">
            <a:noFill/>
            <a:miter lim="800000"/>
            <a:headEnd/>
            <a:tailEnd/>
          </a:ln>
          <a:effectLst/>
        </p:spPr>
        <p:txBody>
          <a:bodyPr vert="horz" wrap="square" lIns="96279" tIns="48139" rIns="96279" bIns="48139" numCol="1" anchor="t" anchorCtr="0" compatLnSpc="1">
            <a:prstTxWarp prst="textNoShape">
              <a:avLst/>
            </a:prstTxWarp>
          </a:bodyPr>
          <a:lstStyle>
            <a:lvl1pPr>
              <a:defRPr sz="1200"/>
            </a:lvl1pPr>
          </a:lstStyle>
          <a:p>
            <a:pPr>
              <a:defRPr/>
            </a:pPr>
            <a:endParaRPr lang="en-US"/>
          </a:p>
        </p:txBody>
      </p:sp>
      <p:sp>
        <p:nvSpPr>
          <p:cNvPr id="10243" name="Rectangle 3"/>
          <p:cNvSpPr>
            <a:spLocks noGrp="1" noChangeArrowheads="1"/>
          </p:cNvSpPr>
          <p:nvPr>
            <p:ph type="dt" idx="1"/>
          </p:nvPr>
        </p:nvSpPr>
        <p:spPr bwMode="auto">
          <a:xfrm>
            <a:off x="4143587" y="0"/>
            <a:ext cx="3169920" cy="480060"/>
          </a:xfrm>
          <a:prstGeom prst="rect">
            <a:avLst/>
          </a:prstGeom>
          <a:noFill/>
          <a:ln w="9525">
            <a:noFill/>
            <a:miter lim="800000"/>
            <a:headEnd/>
            <a:tailEnd/>
          </a:ln>
          <a:effectLst/>
        </p:spPr>
        <p:txBody>
          <a:bodyPr vert="horz" wrap="square" lIns="96279" tIns="48139" rIns="96279" bIns="48139" numCol="1" anchor="t" anchorCtr="0" compatLnSpc="1">
            <a:prstTxWarp prst="textNoShape">
              <a:avLst/>
            </a:prstTxWarp>
          </a:bodyPr>
          <a:lstStyle>
            <a:lvl1pPr algn="r">
              <a:defRPr sz="1200"/>
            </a:lvl1pPr>
          </a:lstStyle>
          <a:p>
            <a:pPr>
              <a:defRPr/>
            </a:pPr>
            <a:endParaRPr lang="en-US"/>
          </a:p>
        </p:txBody>
      </p:sp>
      <p:sp>
        <p:nvSpPr>
          <p:cNvPr id="108548"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5"/>
          <p:cNvSpPr>
            <a:spLocks noGrp="1" noChangeArrowheads="1"/>
          </p:cNvSpPr>
          <p:nvPr>
            <p:ph type="body" sz="quarter" idx="3"/>
          </p:nvPr>
        </p:nvSpPr>
        <p:spPr bwMode="auto">
          <a:xfrm>
            <a:off x="731520" y="4560571"/>
            <a:ext cx="5852160" cy="4320540"/>
          </a:xfrm>
          <a:prstGeom prst="rect">
            <a:avLst/>
          </a:prstGeom>
          <a:noFill/>
          <a:ln w="9525">
            <a:noFill/>
            <a:miter lim="800000"/>
            <a:headEnd/>
            <a:tailEnd/>
          </a:ln>
          <a:effectLst/>
        </p:spPr>
        <p:txBody>
          <a:bodyPr vert="horz" wrap="square" lIns="96279" tIns="48139" rIns="96279" bIns="4813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246" name="Rectangle 6"/>
          <p:cNvSpPr>
            <a:spLocks noGrp="1" noChangeArrowheads="1"/>
          </p:cNvSpPr>
          <p:nvPr>
            <p:ph type="ftr" sz="quarter" idx="4"/>
          </p:nvPr>
        </p:nvSpPr>
        <p:spPr bwMode="auto">
          <a:xfrm>
            <a:off x="0" y="9119473"/>
            <a:ext cx="3169920" cy="480060"/>
          </a:xfrm>
          <a:prstGeom prst="rect">
            <a:avLst/>
          </a:prstGeom>
          <a:noFill/>
          <a:ln w="9525">
            <a:noFill/>
            <a:miter lim="800000"/>
            <a:headEnd/>
            <a:tailEnd/>
          </a:ln>
          <a:effectLst/>
        </p:spPr>
        <p:txBody>
          <a:bodyPr vert="horz" wrap="square" lIns="96279" tIns="48139" rIns="96279" bIns="48139" numCol="1" anchor="b" anchorCtr="0" compatLnSpc="1">
            <a:prstTxWarp prst="textNoShape">
              <a:avLst/>
            </a:prstTxWarp>
          </a:bodyPr>
          <a:lstStyle>
            <a:lvl1pPr>
              <a:defRPr sz="1200"/>
            </a:lvl1pPr>
          </a:lstStyle>
          <a:p>
            <a:pPr>
              <a:defRPr/>
            </a:pPr>
            <a:endParaRPr lang="en-US"/>
          </a:p>
        </p:txBody>
      </p:sp>
      <p:sp>
        <p:nvSpPr>
          <p:cNvPr id="10247" name="Rectangle 7"/>
          <p:cNvSpPr>
            <a:spLocks noGrp="1" noChangeArrowheads="1"/>
          </p:cNvSpPr>
          <p:nvPr>
            <p:ph type="sldNum" sz="quarter" idx="5"/>
          </p:nvPr>
        </p:nvSpPr>
        <p:spPr bwMode="auto">
          <a:xfrm>
            <a:off x="4143587" y="9119473"/>
            <a:ext cx="3169920" cy="480060"/>
          </a:xfrm>
          <a:prstGeom prst="rect">
            <a:avLst/>
          </a:prstGeom>
          <a:noFill/>
          <a:ln w="9525">
            <a:noFill/>
            <a:miter lim="800000"/>
            <a:headEnd/>
            <a:tailEnd/>
          </a:ln>
          <a:effectLst/>
        </p:spPr>
        <p:txBody>
          <a:bodyPr vert="horz" wrap="square" lIns="96279" tIns="48139" rIns="96279" bIns="48139" numCol="1" anchor="b" anchorCtr="0" compatLnSpc="1">
            <a:prstTxWarp prst="textNoShape">
              <a:avLst/>
            </a:prstTxWarp>
          </a:bodyPr>
          <a:lstStyle>
            <a:lvl1pPr algn="r">
              <a:defRPr sz="1200"/>
            </a:lvl1pPr>
          </a:lstStyle>
          <a:p>
            <a:fld id="{B3AC5376-A6C8-418E-9D7A-37205E2B3F05}" type="slidenum">
              <a:rPr lang="en-US"/>
              <a:pPr/>
              <a:t>‹#›</a:t>
            </a:fld>
            <a:endParaRPr lang="en-US"/>
          </a:p>
        </p:txBody>
      </p:sp>
    </p:spTree>
    <p:extLst>
      <p:ext uri="{BB962C8B-B14F-4D97-AF65-F5344CB8AC3E}">
        <p14:creationId xmlns:p14="http://schemas.microsoft.com/office/powerpoint/2010/main" val="22579164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09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261" indent="-300869">
              <a:defRPr sz="2500">
                <a:solidFill>
                  <a:schemeClr val="tx1"/>
                </a:solidFill>
                <a:latin typeface="Times" panose="02020603050405020304" pitchFamily="18" charset="0"/>
              </a:defRPr>
            </a:lvl2pPr>
            <a:lvl3pPr marL="1203480" indent="-240696">
              <a:defRPr sz="2500">
                <a:solidFill>
                  <a:schemeClr val="tx1"/>
                </a:solidFill>
                <a:latin typeface="Times" panose="02020603050405020304" pitchFamily="18" charset="0"/>
              </a:defRPr>
            </a:lvl3pPr>
            <a:lvl4pPr marL="1684871" indent="-240696">
              <a:defRPr sz="2500">
                <a:solidFill>
                  <a:schemeClr val="tx1"/>
                </a:solidFill>
                <a:latin typeface="Times" panose="02020603050405020304" pitchFamily="18" charset="0"/>
              </a:defRPr>
            </a:lvl4pPr>
            <a:lvl5pPr marL="2166261" indent="-240696">
              <a:defRPr sz="2500">
                <a:solidFill>
                  <a:schemeClr val="tx1"/>
                </a:solidFill>
                <a:latin typeface="Times" panose="02020603050405020304" pitchFamily="18" charset="0"/>
              </a:defRPr>
            </a:lvl5pPr>
            <a:lvl6pPr marL="2647654" indent="-240696" eaLnBrk="0" fontAlgn="base" hangingPunct="0">
              <a:spcBef>
                <a:spcPct val="0"/>
              </a:spcBef>
              <a:spcAft>
                <a:spcPct val="0"/>
              </a:spcAft>
              <a:defRPr sz="2500">
                <a:solidFill>
                  <a:schemeClr val="tx1"/>
                </a:solidFill>
                <a:latin typeface="Times" panose="02020603050405020304" pitchFamily="18" charset="0"/>
              </a:defRPr>
            </a:lvl6pPr>
            <a:lvl7pPr marL="3129046" indent="-240696" eaLnBrk="0" fontAlgn="base" hangingPunct="0">
              <a:spcBef>
                <a:spcPct val="0"/>
              </a:spcBef>
              <a:spcAft>
                <a:spcPct val="0"/>
              </a:spcAft>
              <a:defRPr sz="2500">
                <a:solidFill>
                  <a:schemeClr val="tx1"/>
                </a:solidFill>
                <a:latin typeface="Times" panose="02020603050405020304" pitchFamily="18" charset="0"/>
              </a:defRPr>
            </a:lvl7pPr>
            <a:lvl8pPr marL="3610438" indent="-240696" eaLnBrk="0" fontAlgn="base" hangingPunct="0">
              <a:spcBef>
                <a:spcPct val="0"/>
              </a:spcBef>
              <a:spcAft>
                <a:spcPct val="0"/>
              </a:spcAft>
              <a:defRPr sz="2500">
                <a:solidFill>
                  <a:schemeClr val="tx1"/>
                </a:solidFill>
                <a:latin typeface="Times" panose="02020603050405020304" pitchFamily="18" charset="0"/>
              </a:defRPr>
            </a:lvl8pPr>
            <a:lvl9pPr marL="4091829" indent="-240696" eaLnBrk="0" fontAlgn="base" hangingPunct="0">
              <a:spcBef>
                <a:spcPct val="0"/>
              </a:spcBef>
              <a:spcAft>
                <a:spcPct val="0"/>
              </a:spcAft>
              <a:defRPr sz="2500">
                <a:solidFill>
                  <a:schemeClr val="tx1"/>
                </a:solidFill>
                <a:latin typeface="Times" panose="02020603050405020304" pitchFamily="18" charset="0"/>
              </a:defRPr>
            </a:lvl9pPr>
          </a:lstStyle>
          <a:p>
            <a:fld id="{CC6EE8F5-C46A-4EB3-9116-6B7A9576F415}" type="slidenum">
              <a:rPr lang="en-US" sz="1200"/>
              <a:pPr/>
              <a:t>1</a:t>
            </a:fld>
            <a:endParaRPr lang="en-US" sz="1200" dirty="0"/>
          </a:p>
        </p:txBody>
      </p:sp>
    </p:spTree>
    <p:extLst>
      <p:ext uri="{BB962C8B-B14F-4D97-AF65-F5344CB8AC3E}">
        <p14:creationId xmlns:p14="http://schemas.microsoft.com/office/powerpoint/2010/main" val="870971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10</a:t>
            </a:fld>
            <a:endParaRPr lang="en-US"/>
          </a:p>
        </p:txBody>
      </p:sp>
    </p:spTree>
    <p:extLst>
      <p:ext uri="{BB962C8B-B14F-4D97-AF65-F5344CB8AC3E}">
        <p14:creationId xmlns:p14="http://schemas.microsoft.com/office/powerpoint/2010/main" val="277663858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102</a:t>
            </a:fld>
            <a:endParaRPr lang="en-US"/>
          </a:p>
        </p:txBody>
      </p:sp>
    </p:spTree>
    <p:extLst>
      <p:ext uri="{BB962C8B-B14F-4D97-AF65-F5344CB8AC3E}">
        <p14:creationId xmlns:p14="http://schemas.microsoft.com/office/powerpoint/2010/main" val="297847787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103</a:t>
            </a:fld>
            <a:endParaRPr lang="en-US"/>
          </a:p>
        </p:txBody>
      </p:sp>
    </p:spTree>
    <p:extLst>
      <p:ext uri="{BB962C8B-B14F-4D97-AF65-F5344CB8AC3E}">
        <p14:creationId xmlns:p14="http://schemas.microsoft.com/office/powerpoint/2010/main" val="404180039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104</a:t>
            </a:fld>
            <a:endParaRPr lang="en-US"/>
          </a:p>
        </p:txBody>
      </p:sp>
    </p:spTree>
    <p:extLst>
      <p:ext uri="{BB962C8B-B14F-4D97-AF65-F5344CB8AC3E}">
        <p14:creationId xmlns:p14="http://schemas.microsoft.com/office/powerpoint/2010/main" val="56788467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105</a:t>
            </a:fld>
            <a:endParaRPr lang="en-US"/>
          </a:p>
        </p:txBody>
      </p:sp>
    </p:spTree>
    <p:extLst>
      <p:ext uri="{BB962C8B-B14F-4D97-AF65-F5344CB8AC3E}">
        <p14:creationId xmlns:p14="http://schemas.microsoft.com/office/powerpoint/2010/main" val="8206248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106</a:t>
            </a:fld>
            <a:endParaRPr lang="en-US"/>
          </a:p>
        </p:txBody>
      </p:sp>
    </p:spTree>
    <p:extLst>
      <p:ext uri="{BB962C8B-B14F-4D97-AF65-F5344CB8AC3E}">
        <p14:creationId xmlns:p14="http://schemas.microsoft.com/office/powerpoint/2010/main" val="390769154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107</a:t>
            </a:fld>
            <a:endParaRPr lang="en-US"/>
          </a:p>
        </p:txBody>
      </p:sp>
    </p:spTree>
    <p:extLst>
      <p:ext uri="{BB962C8B-B14F-4D97-AF65-F5344CB8AC3E}">
        <p14:creationId xmlns:p14="http://schemas.microsoft.com/office/powerpoint/2010/main" val="20759250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108</a:t>
            </a:fld>
            <a:endParaRPr lang="en-US"/>
          </a:p>
        </p:txBody>
      </p:sp>
    </p:spTree>
    <p:extLst>
      <p:ext uri="{BB962C8B-B14F-4D97-AF65-F5344CB8AC3E}">
        <p14:creationId xmlns:p14="http://schemas.microsoft.com/office/powerpoint/2010/main" val="293503553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109</a:t>
            </a:fld>
            <a:endParaRPr lang="en-US"/>
          </a:p>
        </p:txBody>
      </p:sp>
    </p:spTree>
    <p:extLst>
      <p:ext uri="{BB962C8B-B14F-4D97-AF65-F5344CB8AC3E}">
        <p14:creationId xmlns:p14="http://schemas.microsoft.com/office/powerpoint/2010/main" val="119858424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110</a:t>
            </a:fld>
            <a:endParaRPr lang="en-US"/>
          </a:p>
        </p:txBody>
      </p:sp>
    </p:spTree>
    <p:extLst>
      <p:ext uri="{BB962C8B-B14F-4D97-AF65-F5344CB8AC3E}">
        <p14:creationId xmlns:p14="http://schemas.microsoft.com/office/powerpoint/2010/main" val="277327955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111</a:t>
            </a:fld>
            <a:endParaRPr lang="en-US"/>
          </a:p>
        </p:txBody>
      </p:sp>
    </p:spTree>
    <p:extLst>
      <p:ext uri="{BB962C8B-B14F-4D97-AF65-F5344CB8AC3E}">
        <p14:creationId xmlns:p14="http://schemas.microsoft.com/office/powerpoint/2010/main" val="18688038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261" indent="-300869">
              <a:defRPr sz="2500">
                <a:solidFill>
                  <a:schemeClr val="tx1"/>
                </a:solidFill>
                <a:latin typeface="Times" panose="02020603050405020304" pitchFamily="18" charset="0"/>
              </a:defRPr>
            </a:lvl2pPr>
            <a:lvl3pPr marL="1203480" indent="-240696">
              <a:defRPr sz="2500">
                <a:solidFill>
                  <a:schemeClr val="tx1"/>
                </a:solidFill>
                <a:latin typeface="Times" panose="02020603050405020304" pitchFamily="18" charset="0"/>
              </a:defRPr>
            </a:lvl3pPr>
            <a:lvl4pPr marL="1684871" indent="-240696">
              <a:defRPr sz="2500">
                <a:solidFill>
                  <a:schemeClr val="tx1"/>
                </a:solidFill>
                <a:latin typeface="Times" panose="02020603050405020304" pitchFamily="18" charset="0"/>
              </a:defRPr>
            </a:lvl4pPr>
            <a:lvl5pPr marL="2166261" indent="-240696">
              <a:defRPr sz="2500">
                <a:solidFill>
                  <a:schemeClr val="tx1"/>
                </a:solidFill>
                <a:latin typeface="Times" panose="02020603050405020304" pitchFamily="18" charset="0"/>
              </a:defRPr>
            </a:lvl5pPr>
            <a:lvl6pPr marL="2647654" indent="-240696" eaLnBrk="0" fontAlgn="base" hangingPunct="0">
              <a:spcBef>
                <a:spcPct val="0"/>
              </a:spcBef>
              <a:spcAft>
                <a:spcPct val="0"/>
              </a:spcAft>
              <a:defRPr sz="2500">
                <a:solidFill>
                  <a:schemeClr val="tx1"/>
                </a:solidFill>
                <a:latin typeface="Times" panose="02020603050405020304" pitchFamily="18" charset="0"/>
              </a:defRPr>
            </a:lvl6pPr>
            <a:lvl7pPr marL="3129046" indent="-240696" eaLnBrk="0" fontAlgn="base" hangingPunct="0">
              <a:spcBef>
                <a:spcPct val="0"/>
              </a:spcBef>
              <a:spcAft>
                <a:spcPct val="0"/>
              </a:spcAft>
              <a:defRPr sz="2500">
                <a:solidFill>
                  <a:schemeClr val="tx1"/>
                </a:solidFill>
                <a:latin typeface="Times" panose="02020603050405020304" pitchFamily="18" charset="0"/>
              </a:defRPr>
            </a:lvl7pPr>
            <a:lvl8pPr marL="3610438" indent="-240696" eaLnBrk="0" fontAlgn="base" hangingPunct="0">
              <a:spcBef>
                <a:spcPct val="0"/>
              </a:spcBef>
              <a:spcAft>
                <a:spcPct val="0"/>
              </a:spcAft>
              <a:defRPr sz="2500">
                <a:solidFill>
                  <a:schemeClr val="tx1"/>
                </a:solidFill>
                <a:latin typeface="Times" panose="02020603050405020304" pitchFamily="18" charset="0"/>
              </a:defRPr>
            </a:lvl8pPr>
            <a:lvl9pPr marL="4091829" indent="-240696"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11</a:t>
            </a:fld>
            <a:endParaRPr lang="en-US" sz="1200"/>
          </a:p>
        </p:txBody>
      </p:sp>
    </p:spTree>
    <p:extLst>
      <p:ext uri="{BB962C8B-B14F-4D97-AF65-F5344CB8AC3E}">
        <p14:creationId xmlns:p14="http://schemas.microsoft.com/office/powerpoint/2010/main" val="315535471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112</a:t>
            </a:fld>
            <a:endParaRPr lang="en-US"/>
          </a:p>
        </p:txBody>
      </p:sp>
    </p:spTree>
    <p:extLst>
      <p:ext uri="{BB962C8B-B14F-4D97-AF65-F5344CB8AC3E}">
        <p14:creationId xmlns:p14="http://schemas.microsoft.com/office/powerpoint/2010/main" val="122672297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114</a:t>
            </a:fld>
            <a:endParaRPr lang="en-US"/>
          </a:p>
        </p:txBody>
      </p:sp>
    </p:spTree>
    <p:extLst>
      <p:ext uri="{BB962C8B-B14F-4D97-AF65-F5344CB8AC3E}">
        <p14:creationId xmlns:p14="http://schemas.microsoft.com/office/powerpoint/2010/main" val="211123607"/>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115</a:t>
            </a:fld>
            <a:endParaRPr lang="en-US"/>
          </a:p>
        </p:txBody>
      </p:sp>
    </p:spTree>
    <p:extLst>
      <p:ext uri="{BB962C8B-B14F-4D97-AF65-F5344CB8AC3E}">
        <p14:creationId xmlns:p14="http://schemas.microsoft.com/office/powerpoint/2010/main" val="157776925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116</a:t>
            </a:fld>
            <a:endParaRPr lang="en-US"/>
          </a:p>
        </p:txBody>
      </p:sp>
    </p:spTree>
    <p:extLst>
      <p:ext uri="{BB962C8B-B14F-4D97-AF65-F5344CB8AC3E}">
        <p14:creationId xmlns:p14="http://schemas.microsoft.com/office/powerpoint/2010/main" val="215293906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117</a:t>
            </a:fld>
            <a:endParaRPr lang="en-US"/>
          </a:p>
        </p:txBody>
      </p:sp>
    </p:spTree>
    <p:extLst>
      <p:ext uri="{BB962C8B-B14F-4D97-AF65-F5344CB8AC3E}">
        <p14:creationId xmlns:p14="http://schemas.microsoft.com/office/powerpoint/2010/main" val="64203651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118</a:t>
            </a:fld>
            <a:endParaRPr lang="en-US"/>
          </a:p>
        </p:txBody>
      </p:sp>
    </p:spTree>
    <p:extLst>
      <p:ext uri="{BB962C8B-B14F-4D97-AF65-F5344CB8AC3E}">
        <p14:creationId xmlns:p14="http://schemas.microsoft.com/office/powerpoint/2010/main" val="232351505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119</a:t>
            </a:fld>
            <a:endParaRPr lang="en-US"/>
          </a:p>
        </p:txBody>
      </p:sp>
    </p:spTree>
    <p:extLst>
      <p:ext uri="{BB962C8B-B14F-4D97-AF65-F5344CB8AC3E}">
        <p14:creationId xmlns:p14="http://schemas.microsoft.com/office/powerpoint/2010/main" val="145373897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120</a:t>
            </a:fld>
            <a:endParaRPr lang="en-US"/>
          </a:p>
        </p:txBody>
      </p:sp>
    </p:spTree>
    <p:extLst>
      <p:ext uri="{BB962C8B-B14F-4D97-AF65-F5344CB8AC3E}">
        <p14:creationId xmlns:p14="http://schemas.microsoft.com/office/powerpoint/2010/main" val="3317110443"/>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121</a:t>
            </a:fld>
            <a:endParaRPr lang="en-US"/>
          </a:p>
        </p:txBody>
      </p:sp>
    </p:spTree>
    <p:extLst>
      <p:ext uri="{BB962C8B-B14F-4D97-AF65-F5344CB8AC3E}">
        <p14:creationId xmlns:p14="http://schemas.microsoft.com/office/powerpoint/2010/main" val="4077680236"/>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122</a:t>
            </a:fld>
            <a:endParaRPr lang="en-US"/>
          </a:p>
        </p:txBody>
      </p:sp>
    </p:spTree>
    <p:extLst>
      <p:ext uri="{BB962C8B-B14F-4D97-AF65-F5344CB8AC3E}">
        <p14:creationId xmlns:p14="http://schemas.microsoft.com/office/powerpoint/2010/main" val="1067126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a:t>
            </a:r>
            <a:r>
              <a:rPr lang="en-US" baseline="0" dirty="0"/>
              <a:t> is optimization?  Optimization is a process that includes identifying the desired level of performance, establishing performance goals, and making improvements and monitoring performance to meet those goals.  The process follows the multiple barrier approach in that each major unit process within a treatment plant (e.g. coagulation, flocculation, sedimentation, and filtration) provides an added barrier to the passage of pathogens through the plant.</a:t>
            </a:r>
            <a:endParaRPr lang="en-US" dirty="0"/>
          </a:p>
        </p:txBody>
      </p:sp>
      <p:sp>
        <p:nvSpPr>
          <p:cNvPr id="4" name="Slide Number Placeholder 3"/>
          <p:cNvSpPr>
            <a:spLocks noGrp="1"/>
          </p:cNvSpPr>
          <p:nvPr>
            <p:ph type="sldNum" sz="quarter" idx="10"/>
          </p:nvPr>
        </p:nvSpPr>
        <p:spPr/>
        <p:txBody>
          <a:bodyPr/>
          <a:lstStyle/>
          <a:p>
            <a:fld id="{EF7D2746-7176-47EC-BBEB-7FE41613710D}" type="slidenum">
              <a:rPr lang="en-US" smtClean="0"/>
              <a:pPr/>
              <a:t>12</a:t>
            </a:fld>
            <a:endParaRPr lang="en-US"/>
          </a:p>
        </p:txBody>
      </p:sp>
    </p:spTree>
    <p:extLst>
      <p:ext uri="{BB962C8B-B14F-4D97-AF65-F5344CB8AC3E}">
        <p14:creationId xmlns:p14="http://schemas.microsoft.com/office/powerpoint/2010/main" val="192672383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261" indent="-300869">
              <a:defRPr sz="2500">
                <a:solidFill>
                  <a:schemeClr val="tx1"/>
                </a:solidFill>
                <a:latin typeface="Times" panose="02020603050405020304" pitchFamily="18" charset="0"/>
              </a:defRPr>
            </a:lvl2pPr>
            <a:lvl3pPr marL="1203480" indent="-240696">
              <a:defRPr sz="2500">
                <a:solidFill>
                  <a:schemeClr val="tx1"/>
                </a:solidFill>
                <a:latin typeface="Times" panose="02020603050405020304" pitchFamily="18" charset="0"/>
              </a:defRPr>
            </a:lvl3pPr>
            <a:lvl4pPr marL="1684871" indent="-240696">
              <a:defRPr sz="2500">
                <a:solidFill>
                  <a:schemeClr val="tx1"/>
                </a:solidFill>
                <a:latin typeface="Times" panose="02020603050405020304" pitchFamily="18" charset="0"/>
              </a:defRPr>
            </a:lvl4pPr>
            <a:lvl5pPr marL="2166261" indent="-240696">
              <a:defRPr sz="2500">
                <a:solidFill>
                  <a:schemeClr val="tx1"/>
                </a:solidFill>
                <a:latin typeface="Times" panose="02020603050405020304" pitchFamily="18" charset="0"/>
              </a:defRPr>
            </a:lvl5pPr>
            <a:lvl6pPr marL="2647654" indent="-240696" eaLnBrk="0" fontAlgn="base" hangingPunct="0">
              <a:spcBef>
                <a:spcPct val="0"/>
              </a:spcBef>
              <a:spcAft>
                <a:spcPct val="0"/>
              </a:spcAft>
              <a:defRPr sz="2500">
                <a:solidFill>
                  <a:schemeClr val="tx1"/>
                </a:solidFill>
                <a:latin typeface="Times" panose="02020603050405020304" pitchFamily="18" charset="0"/>
              </a:defRPr>
            </a:lvl6pPr>
            <a:lvl7pPr marL="3129046" indent="-240696" eaLnBrk="0" fontAlgn="base" hangingPunct="0">
              <a:spcBef>
                <a:spcPct val="0"/>
              </a:spcBef>
              <a:spcAft>
                <a:spcPct val="0"/>
              </a:spcAft>
              <a:defRPr sz="2500">
                <a:solidFill>
                  <a:schemeClr val="tx1"/>
                </a:solidFill>
                <a:latin typeface="Times" panose="02020603050405020304" pitchFamily="18" charset="0"/>
              </a:defRPr>
            </a:lvl7pPr>
            <a:lvl8pPr marL="3610438" indent="-240696" eaLnBrk="0" fontAlgn="base" hangingPunct="0">
              <a:spcBef>
                <a:spcPct val="0"/>
              </a:spcBef>
              <a:spcAft>
                <a:spcPct val="0"/>
              </a:spcAft>
              <a:defRPr sz="2500">
                <a:solidFill>
                  <a:schemeClr val="tx1"/>
                </a:solidFill>
                <a:latin typeface="Times" panose="02020603050405020304" pitchFamily="18" charset="0"/>
              </a:defRPr>
            </a:lvl8pPr>
            <a:lvl9pPr marL="4091829" indent="-240696"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123</a:t>
            </a:fld>
            <a:endParaRPr lang="en-US" sz="1200"/>
          </a:p>
        </p:txBody>
      </p:sp>
    </p:spTree>
    <p:extLst>
      <p:ext uri="{BB962C8B-B14F-4D97-AF65-F5344CB8AC3E}">
        <p14:creationId xmlns:p14="http://schemas.microsoft.com/office/powerpoint/2010/main" val="1250012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14</a:t>
            </a:fld>
            <a:endParaRPr lang="en-US"/>
          </a:p>
        </p:txBody>
      </p:sp>
    </p:spTree>
    <p:extLst>
      <p:ext uri="{BB962C8B-B14F-4D97-AF65-F5344CB8AC3E}">
        <p14:creationId xmlns:p14="http://schemas.microsoft.com/office/powerpoint/2010/main" val="2811120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15</a:t>
            </a:fld>
            <a:endParaRPr lang="en-US"/>
          </a:p>
        </p:txBody>
      </p:sp>
    </p:spTree>
    <p:extLst>
      <p:ext uri="{BB962C8B-B14F-4D97-AF65-F5344CB8AC3E}">
        <p14:creationId xmlns:p14="http://schemas.microsoft.com/office/powerpoint/2010/main" val="1268028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16</a:t>
            </a:fld>
            <a:endParaRPr lang="en-US"/>
          </a:p>
        </p:txBody>
      </p:sp>
    </p:spTree>
    <p:extLst>
      <p:ext uri="{BB962C8B-B14F-4D97-AF65-F5344CB8AC3E}">
        <p14:creationId xmlns:p14="http://schemas.microsoft.com/office/powerpoint/2010/main" val="745898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17</a:t>
            </a:fld>
            <a:endParaRPr lang="en-US"/>
          </a:p>
        </p:txBody>
      </p:sp>
    </p:spTree>
    <p:extLst>
      <p:ext uri="{BB962C8B-B14F-4D97-AF65-F5344CB8AC3E}">
        <p14:creationId xmlns:p14="http://schemas.microsoft.com/office/powerpoint/2010/main" val="38038179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18</a:t>
            </a:fld>
            <a:endParaRPr lang="en-US"/>
          </a:p>
        </p:txBody>
      </p:sp>
    </p:spTree>
    <p:extLst>
      <p:ext uri="{BB962C8B-B14F-4D97-AF65-F5344CB8AC3E}">
        <p14:creationId xmlns:p14="http://schemas.microsoft.com/office/powerpoint/2010/main" val="36891058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19</a:t>
            </a:fld>
            <a:endParaRPr lang="en-US"/>
          </a:p>
        </p:txBody>
      </p:sp>
    </p:spTree>
    <p:extLst>
      <p:ext uri="{BB962C8B-B14F-4D97-AF65-F5344CB8AC3E}">
        <p14:creationId xmlns:p14="http://schemas.microsoft.com/office/powerpoint/2010/main" val="7320272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20</a:t>
            </a:fld>
            <a:endParaRPr lang="en-US"/>
          </a:p>
        </p:txBody>
      </p:sp>
    </p:spTree>
    <p:extLst>
      <p:ext uri="{BB962C8B-B14F-4D97-AF65-F5344CB8AC3E}">
        <p14:creationId xmlns:p14="http://schemas.microsoft.com/office/powerpoint/2010/main" val="2113709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a:t>
            </a:r>
            <a:r>
              <a:rPr lang="en-US" baseline="0" dirty="0"/>
              <a:t> is optimization?  Optimization is a process that includes identifying the desired level of performance, establishing performance goals, and making improvements and monitoring performance to meet those goals.  The process follows the multiple barrier approach in that each major unit process within a treatment plant (e.g. coagulation, flocculation, sedimentation, and filtration) provides an added barrier to the passage of pathogens through the plant.</a:t>
            </a:r>
            <a:endParaRPr lang="en-US" dirty="0"/>
          </a:p>
        </p:txBody>
      </p:sp>
      <p:sp>
        <p:nvSpPr>
          <p:cNvPr id="4" name="Slide Number Placeholder 3"/>
          <p:cNvSpPr>
            <a:spLocks noGrp="1"/>
          </p:cNvSpPr>
          <p:nvPr>
            <p:ph type="sldNum" sz="quarter" idx="10"/>
          </p:nvPr>
        </p:nvSpPr>
        <p:spPr/>
        <p:txBody>
          <a:bodyPr/>
          <a:lstStyle/>
          <a:p>
            <a:fld id="{EF7D2746-7176-47EC-BBEB-7FE41613710D}" type="slidenum">
              <a:rPr lang="en-US" smtClean="0"/>
              <a:pPr/>
              <a:t>2</a:t>
            </a:fld>
            <a:endParaRPr lang="en-US"/>
          </a:p>
        </p:txBody>
      </p:sp>
    </p:spTree>
    <p:extLst>
      <p:ext uri="{BB962C8B-B14F-4D97-AF65-F5344CB8AC3E}">
        <p14:creationId xmlns:p14="http://schemas.microsoft.com/office/powerpoint/2010/main" val="25410362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21</a:t>
            </a:fld>
            <a:endParaRPr lang="en-US"/>
          </a:p>
        </p:txBody>
      </p:sp>
    </p:spTree>
    <p:extLst>
      <p:ext uri="{BB962C8B-B14F-4D97-AF65-F5344CB8AC3E}">
        <p14:creationId xmlns:p14="http://schemas.microsoft.com/office/powerpoint/2010/main" val="38356954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22</a:t>
            </a:fld>
            <a:endParaRPr lang="en-US"/>
          </a:p>
        </p:txBody>
      </p:sp>
    </p:spTree>
    <p:extLst>
      <p:ext uri="{BB962C8B-B14F-4D97-AF65-F5344CB8AC3E}">
        <p14:creationId xmlns:p14="http://schemas.microsoft.com/office/powerpoint/2010/main" val="23266800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23</a:t>
            </a:fld>
            <a:endParaRPr lang="en-US"/>
          </a:p>
        </p:txBody>
      </p:sp>
    </p:spTree>
    <p:extLst>
      <p:ext uri="{BB962C8B-B14F-4D97-AF65-F5344CB8AC3E}">
        <p14:creationId xmlns:p14="http://schemas.microsoft.com/office/powerpoint/2010/main" val="40348775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24</a:t>
            </a:fld>
            <a:endParaRPr lang="en-US"/>
          </a:p>
        </p:txBody>
      </p:sp>
    </p:spTree>
    <p:extLst>
      <p:ext uri="{BB962C8B-B14F-4D97-AF65-F5344CB8AC3E}">
        <p14:creationId xmlns:p14="http://schemas.microsoft.com/office/powerpoint/2010/main" val="15139562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25</a:t>
            </a:fld>
            <a:endParaRPr lang="en-US"/>
          </a:p>
        </p:txBody>
      </p:sp>
    </p:spTree>
    <p:extLst>
      <p:ext uri="{BB962C8B-B14F-4D97-AF65-F5344CB8AC3E}">
        <p14:creationId xmlns:p14="http://schemas.microsoft.com/office/powerpoint/2010/main" val="18160365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26</a:t>
            </a:fld>
            <a:endParaRPr lang="en-US"/>
          </a:p>
        </p:txBody>
      </p:sp>
    </p:spTree>
    <p:extLst>
      <p:ext uri="{BB962C8B-B14F-4D97-AF65-F5344CB8AC3E}">
        <p14:creationId xmlns:p14="http://schemas.microsoft.com/office/powerpoint/2010/main" val="31402738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27</a:t>
            </a:fld>
            <a:endParaRPr lang="en-US"/>
          </a:p>
        </p:txBody>
      </p:sp>
    </p:spTree>
    <p:extLst>
      <p:ext uri="{BB962C8B-B14F-4D97-AF65-F5344CB8AC3E}">
        <p14:creationId xmlns:p14="http://schemas.microsoft.com/office/powerpoint/2010/main" val="10926395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28</a:t>
            </a:fld>
            <a:endParaRPr lang="en-US"/>
          </a:p>
        </p:txBody>
      </p:sp>
    </p:spTree>
    <p:extLst>
      <p:ext uri="{BB962C8B-B14F-4D97-AF65-F5344CB8AC3E}">
        <p14:creationId xmlns:p14="http://schemas.microsoft.com/office/powerpoint/2010/main" val="31739523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29</a:t>
            </a:fld>
            <a:endParaRPr lang="en-US"/>
          </a:p>
        </p:txBody>
      </p:sp>
    </p:spTree>
    <p:extLst>
      <p:ext uri="{BB962C8B-B14F-4D97-AF65-F5344CB8AC3E}">
        <p14:creationId xmlns:p14="http://schemas.microsoft.com/office/powerpoint/2010/main" val="18095226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30</a:t>
            </a:fld>
            <a:endParaRPr lang="en-US"/>
          </a:p>
        </p:txBody>
      </p:sp>
    </p:spTree>
    <p:extLst>
      <p:ext uri="{BB962C8B-B14F-4D97-AF65-F5344CB8AC3E}">
        <p14:creationId xmlns:p14="http://schemas.microsoft.com/office/powerpoint/2010/main" val="4085801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a:t>
            </a:r>
            <a:r>
              <a:rPr lang="en-US" baseline="0" dirty="0"/>
              <a:t> is optimization?  Optimization is a process that includes identifying the desired level of performance, establishing performance goals, and making improvements and monitoring performance to meet those goals.  The process follows the multiple barrier approach in that each major unit process within a treatment plant (e.g. coagulation, flocculation, sedimentation, and filtration) provides an added barrier to the passage of pathogens through the plant.</a:t>
            </a:r>
            <a:endParaRPr lang="en-US" dirty="0"/>
          </a:p>
        </p:txBody>
      </p:sp>
      <p:sp>
        <p:nvSpPr>
          <p:cNvPr id="4" name="Slide Number Placeholder 3"/>
          <p:cNvSpPr>
            <a:spLocks noGrp="1"/>
          </p:cNvSpPr>
          <p:nvPr>
            <p:ph type="sldNum" sz="quarter" idx="10"/>
          </p:nvPr>
        </p:nvSpPr>
        <p:spPr/>
        <p:txBody>
          <a:bodyPr/>
          <a:lstStyle/>
          <a:p>
            <a:fld id="{EF7D2746-7176-47EC-BBEB-7FE41613710D}" type="slidenum">
              <a:rPr lang="en-US" smtClean="0"/>
              <a:pPr/>
              <a:t>3</a:t>
            </a:fld>
            <a:endParaRPr lang="en-US"/>
          </a:p>
        </p:txBody>
      </p:sp>
    </p:spTree>
    <p:extLst>
      <p:ext uri="{BB962C8B-B14F-4D97-AF65-F5344CB8AC3E}">
        <p14:creationId xmlns:p14="http://schemas.microsoft.com/office/powerpoint/2010/main" val="4788092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31</a:t>
            </a:fld>
            <a:endParaRPr lang="en-US"/>
          </a:p>
        </p:txBody>
      </p:sp>
    </p:spTree>
    <p:extLst>
      <p:ext uri="{BB962C8B-B14F-4D97-AF65-F5344CB8AC3E}">
        <p14:creationId xmlns:p14="http://schemas.microsoft.com/office/powerpoint/2010/main" val="41168078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32</a:t>
            </a:fld>
            <a:endParaRPr lang="en-US"/>
          </a:p>
        </p:txBody>
      </p:sp>
    </p:spTree>
    <p:extLst>
      <p:ext uri="{BB962C8B-B14F-4D97-AF65-F5344CB8AC3E}">
        <p14:creationId xmlns:p14="http://schemas.microsoft.com/office/powerpoint/2010/main" val="8432411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33</a:t>
            </a:fld>
            <a:endParaRPr lang="en-US"/>
          </a:p>
        </p:txBody>
      </p:sp>
    </p:spTree>
    <p:extLst>
      <p:ext uri="{BB962C8B-B14F-4D97-AF65-F5344CB8AC3E}">
        <p14:creationId xmlns:p14="http://schemas.microsoft.com/office/powerpoint/2010/main" val="8666228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34</a:t>
            </a:fld>
            <a:endParaRPr lang="en-US"/>
          </a:p>
        </p:txBody>
      </p:sp>
    </p:spTree>
    <p:extLst>
      <p:ext uri="{BB962C8B-B14F-4D97-AF65-F5344CB8AC3E}">
        <p14:creationId xmlns:p14="http://schemas.microsoft.com/office/powerpoint/2010/main" val="22536182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35</a:t>
            </a:fld>
            <a:endParaRPr lang="en-US"/>
          </a:p>
        </p:txBody>
      </p:sp>
    </p:spTree>
    <p:extLst>
      <p:ext uri="{BB962C8B-B14F-4D97-AF65-F5344CB8AC3E}">
        <p14:creationId xmlns:p14="http://schemas.microsoft.com/office/powerpoint/2010/main" val="9300735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36</a:t>
            </a:fld>
            <a:endParaRPr lang="en-US"/>
          </a:p>
        </p:txBody>
      </p:sp>
    </p:spTree>
    <p:extLst>
      <p:ext uri="{BB962C8B-B14F-4D97-AF65-F5344CB8AC3E}">
        <p14:creationId xmlns:p14="http://schemas.microsoft.com/office/powerpoint/2010/main" val="22468212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37</a:t>
            </a:fld>
            <a:endParaRPr lang="en-US"/>
          </a:p>
        </p:txBody>
      </p:sp>
    </p:spTree>
    <p:extLst>
      <p:ext uri="{BB962C8B-B14F-4D97-AF65-F5344CB8AC3E}">
        <p14:creationId xmlns:p14="http://schemas.microsoft.com/office/powerpoint/2010/main" val="4534333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38</a:t>
            </a:fld>
            <a:endParaRPr lang="en-US"/>
          </a:p>
        </p:txBody>
      </p:sp>
    </p:spTree>
    <p:extLst>
      <p:ext uri="{BB962C8B-B14F-4D97-AF65-F5344CB8AC3E}">
        <p14:creationId xmlns:p14="http://schemas.microsoft.com/office/powerpoint/2010/main" val="25383029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39</a:t>
            </a:fld>
            <a:endParaRPr lang="en-US"/>
          </a:p>
        </p:txBody>
      </p:sp>
    </p:spTree>
    <p:extLst>
      <p:ext uri="{BB962C8B-B14F-4D97-AF65-F5344CB8AC3E}">
        <p14:creationId xmlns:p14="http://schemas.microsoft.com/office/powerpoint/2010/main" val="21620653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40</a:t>
            </a:fld>
            <a:endParaRPr lang="en-US"/>
          </a:p>
        </p:txBody>
      </p:sp>
    </p:spTree>
    <p:extLst>
      <p:ext uri="{BB962C8B-B14F-4D97-AF65-F5344CB8AC3E}">
        <p14:creationId xmlns:p14="http://schemas.microsoft.com/office/powerpoint/2010/main" val="625063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261" indent="-300869">
              <a:defRPr sz="2500">
                <a:solidFill>
                  <a:schemeClr val="tx1"/>
                </a:solidFill>
                <a:latin typeface="Times" panose="02020603050405020304" pitchFamily="18" charset="0"/>
              </a:defRPr>
            </a:lvl2pPr>
            <a:lvl3pPr marL="1203480" indent="-240696">
              <a:defRPr sz="2500">
                <a:solidFill>
                  <a:schemeClr val="tx1"/>
                </a:solidFill>
                <a:latin typeface="Times" panose="02020603050405020304" pitchFamily="18" charset="0"/>
              </a:defRPr>
            </a:lvl3pPr>
            <a:lvl4pPr marL="1684871" indent="-240696">
              <a:defRPr sz="2500">
                <a:solidFill>
                  <a:schemeClr val="tx1"/>
                </a:solidFill>
                <a:latin typeface="Times" panose="02020603050405020304" pitchFamily="18" charset="0"/>
              </a:defRPr>
            </a:lvl4pPr>
            <a:lvl5pPr marL="2166261" indent="-240696">
              <a:defRPr sz="2500">
                <a:solidFill>
                  <a:schemeClr val="tx1"/>
                </a:solidFill>
                <a:latin typeface="Times" panose="02020603050405020304" pitchFamily="18" charset="0"/>
              </a:defRPr>
            </a:lvl5pPr>
            <a:lvl6pPr marL="2647654" indent="-240696" eaLnBrk="0" fontAlgn="base" hangingPunct="0">
              <a:spcBef>
                <a:spcPct val="0"/>
              </a:spcBef>
              <a:spcAft>
                <a:spcPct val="0"/>
              </a:spcAft>
              <a:defRPr sz="2500">
                <a:solidFill>
                  <a:schemeClr val="tx1"/>
                </a:solidFill>
                <a:latin typeface="Times" panose="02020603050405020304" pitchFamily="18" charset="0"/>
              </a:defRPr>
            </a:lvl6pPr>
            <a:lvl7pPr marL="3129046" indent="-240696" eaLnBrk="0" fontAlgn="base" hangingPunct="0">
              <a:spcBef>
                <a:spcPct val="0"/>
              </a:spcBef>
              <a:spcAft>
                <a:spcPct val="0"/>
              </a:spcAft>
              <a:defRPr sz="2500">
                <a:solidFill>
                  <a:schemeClr val="tx1"/>
                </a:solidFill>
                <a:latin typeface="Times" panose="02020603050405020304" pitchFamily="18" charset="0"/>
              </a:defRPr>
            </a:lvl7pPr>
            <a:lvl8pPr marL="3610438" indent="-240696" eaLnBrk="0" fontAlgn="base" hangingPunct="0">
              <a:spcBef>
                <a:spcPct val="0"/>
              </a:spcBef>
              <a:spcAft>
                <a:spcPct val="0"/>
              </a:spcAft>
              <a:defRPr sz="2500">
                <a:solidFill>
                  <a:schemeClr val="tx1"/>
                </a:solidFill>
                <a:latin typeface="Times" panose="02020603050405020304" pitchFamily="18" charset="0"/>
              </a:defRPr>
            </a:lvl8pPr>
            <a:lvl9pPr marL="4091829" indent="-240696"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4</a:t>
            </a:fld>
            <a:endParaRPr lang="en-US" sz="1200" dirty="0"/>
          </a:p>
        </p:txBody>
      </p:sp>
    </p:spTree>
    <p:extLst>
      <p:ext uri="{BB962C8B-B14F-4D97-AF65-F5344CB8AC3E}">
        <p14:creationId xmlns:p14="http://schemas.microsoft.com/office/powerpoint/2010/main" val="40339019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41</a:t>
            </a:fld>
            <a:endParaRPr lang="en-US"/>
          </a:p>
        </p:txBody>
      </p:sp>
    </p:spTree>
    <p:extLst>
      <p:ext uri="{BB962C8B-B14F-4D97-AF65-F5344CB8AC3E}">
        <p14:creationId xmlns:p14="http://schemas.microsoft.com/office/powerpoint/2010/main" val="32307547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42</a:t>
            </a:fld>
            <a:endParaRPr lang="en-US"/>
          </a:p>
        </p:txBody>
      </p:sp>
    </p:spTree>
    <p:extLst>
      <p:ext uri="{BB962C8B-B14F-4D97-AF65-F5344CB8AC3E}">
        <p14:creationId xmlns:p14="http://schemas.microsoft.com/office/powerpoint/2010/main" val="35661623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43</a:t>
            </a:fld>
            <a:endParaRPr lang="en-US"/>
          </a:p>
        </p:txBody>
      </p:sp>
    </p:spTree>
    <p:extLst>
      <p:ext uri="{BB962C8B-B14F-4D97-AF65-F5344CB8AC3E}">
        <p14:creationId xmlns:p14="http://schemas.microsoft.com/office/powerpoint/2010/main" val="676009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44</a:t>
            </a:fld>
            <a:endParaRPr lang="en-US"/>
          </a:p>
        </p:txBody>
      </p:sp>
    </p:spTree>
    <p:extLst>
      <p:ext uri="{BB962C8B-B14F-4D97-AF65-F5344CB8AC3E}">
        <p14:creationId xmlns:p14="http://schemas.microsoft.com/office/powerpoint/2010/main" val="40512738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45</a:t>
            </a:fld>
            <a:endParaRPr lang="en-US"/>
          </a:p>
        </p:txBody>
      </p:sp>
    </p:spTree>
    <p:extLst>
      <p:ext uri="{BB962C8B-B14F-4D97-AF65-F5344CB8AC3E}">
        <p14:creationId xmlns:p14="http://schemas.microsoft.com/office/powerpoint/2010/main" val="10714074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46</a:t>
            </a:fld>
            <a:endParaRPr lang="en-US"/>
          </a:p>
        </p:txBody>
      </p:sp>
    </p:spTree>
    <p:extLst>
      <p:ext uri="{BB962C8B-B14F-4D97-AF65-F5344CB8AC3E}">
        <p14:creationId xmlns:p14="http://schemas.microsoft.com/office/powerpoint/2010/main" val="29441940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47</a:t>
            </a:fld>
            <a:endParaRPr lang="en-US"/>
          </a:p>
        </p:txBody>
      </p:sp>
    </p:spTree>
    <p:extLst>
      <p:ext uri="{BB962C8B-B14F-4D97-AF65-F5344CB8AC3E}">
        <p14:creationId xmlns:p14="http://schemas.microsoft.com/office/powerpoint/2010/main" val="29461493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48</a:t>
            </a:fld>
            <a:endParaRPr lang="en-US"/>
          </a:p>
        </p:txBody>
      </p:sp>
    </p:spTree>
    <p:extLst>
      <p:ext uri="{BB962C8B-B14F-4D97-AF65-F5344CB8AC3E}">
        <p14:creationId xmlns:p14="http://schemas.microsoft.com/office/powerpoint/2010/main" val="2012527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49</a:t>
            </a:fld>
            <a:endParaRPr lang="en-US"/>
          </a:p>
        </p:txBody>
      </p:sp>
    </p:spTree>
    <p:extLst>
      <p:ext uri="{BB962C8B-B14F-4D97-AF65-F5344CB8AC3E}">
        <p14:creationId xmlns:p14="http://schemas.microsoft.com/office/powerpoint/2010/main" val="39397579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50</a:t>
            </a:fld>
            <a:endParaRPr lang="en-US"/>
          </a:p>
        </p:txBody>
      </p:sp>
    </p:spTree>
    <p:extLst>
      <p:ext uri="{BB962C8B-B14F-4D97-AF65-F5344CB8AC3E}">
        <p14:creationId xmlns:p14="http://schemas.microsoft.com/office/powerpoint/2010/main" val="3510141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7D2746-7176-47EC-BBEB-7FE41613710D}" type="slidenum">
              <a:rPr lang="en-US" smtClean="0"/>
              <a:pPr/>
              <a:t>5</a:t>
            </a:fld>
            <a:endParaRPr lang="en-US"/>
          </a:p>
        </p:txBody>
      </p:sp>
    </p:spTree>
    <p:extLst>
      <p:ext uri="{BB962C8B-B14F-4D97-AF65-F5344CB8AC3E}">
        <p14:creationId xmlns:p14="http://schemas.microsoft.com/office/powerpoint/2010/main" val="31502633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51</a:t>
            </a:fld>
            <a:endParaRPr lang="en-US"/>
          </a:p>
        </p:txBody>
      </p:sp>
    </p:spTree>
    <p:extLst>
      <p:ext uri="{BB962C8B-B14F-4D97-AF65-F5344CB8AC3E}">
        <p14:creationId xmlns:p14="http://schemas.microsoft.com/office/powerpoint/2010/main" val="252616513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52</a:t>
            </a:fld>
            <a:endParaRPr lang="en-US"/>
          </a:p>
        </p:txBody>
      </p:sp>
    </p:spTree>
    <p:extLst>
      <p:ext uri="{BB962C8B-B14F-4D97-AF65-F5344CB8AC3E}">
        <p14:creationId xmlns:p14="http://schemas.microsoft.com/office/powerpoint/2010/main" val="340200791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53</a:t>
            </a:fld>
            <a:endParaRPr lang="en-US"/>
          </a:p>
        </p:txBody>
      </p:sp>
    </p:spTree>
    <p:extLst>
      <p:ext uri="{BB962C8B-B14F-4D97-AF65-F5344CB8AC3E}">
        <p14:creationId xmlns:p14="http://schemas.microsoft.com/office/powerpoint/2010/main" val="13388054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54</a:t>
            </a:fld>
            <a:endParaRPr lang="en-US"/>
          </a:p>
        </p:txBody>
      </p:sp>
    </p:spTree>
    <p:extLst>
      <p:ext uri="{BB962C8B-B14F-4D97-AF65-F5344CB8AC3E}">
        <p14:creationId xmlns:p14="http://schemas.microsoft.com/office/powerpoint/2010/main" val="367020442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55</a:t>
            </a:fld>
            <a:endParaRPr lang="en-US"/>
          </a:p>
        </p:txBody>
      </p:sp>
    </p:spTree>
    <p:extLst>
      <p:ext uri="{BB962C8B-B14F-4D97-AF65-F5344CB8AC3E}">
        <p14:creationId xmlns:p14="http://schemas.microsoft.com/office/powerpoint/2010/main" val="13567248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56</a:t>
            </a:fld>
            <a:endParaRPr lang="en-US"/>
          </a:p>
        </p:txBody>
      </p:sp>
    </p:spTree>
    <p:extLst>
      <p:ext uri="{BB962C8B-B14F-4D97-AF65-F5344CB8AC3E}">
        <p14:creationId xmlns:p14="http://schemas.microsoft.com/office/powerpoint/2010/main" val="361577297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57</a:t>
            </a:fld>
            <a:endParaRPr lang="en-US"/>
          </a:p>
        </p:txBody>
      </p:sp>
    </p:spTree>
    <p:extLst>
      <p:ext uri="{BB962C8B-B14F-4D97-AF65-F5344CB8AC3E}">
        <p14:creationId xmlns:p14="http://schemas.microsoft.com/office/powerpoint/2010/main" val="54317409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58</a:t>
            </a:fld>
            <a:endParaRPr lang="en-US"/>
          </a:p>
        </p:txBody>
      </p:sp>
    </p:spTree>
    <p:extLst>
      <p:ext uri="{BB962C8B-B14F-4D97-AF65-F5344CB8AC3E}">
        <p14:creationId xmlns:p14="http://schemas.microsoft.com/office/powerpoint/2010/main" val="416161270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59</a:t>
            </a:fld>
            <a:endParaRPr lang="en-US"/>
          </a:p>
        </p:txBody>
      </p:sp>
    </p:spTree>
    <p:extLst>
      <p:ext uri="{BB962C8B-B14F-4D97-AF65-F5344CB8AC3E}">
        <p14:creationId xmlns:p14="http://schemas.microsoft.com/office/powerpoint/2010/main" val="24668020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60</a:t>
            </a:fld>
            <a:endParaRPr lang="en-US"/>
          </a:p>
        </p:txBody>
      </p:sp>
    </p:spTree>
    <p:extLst>
      <p:ext uri="{BB962C8B-B14F-4D97-AF65-F5344CB8AC3E}">
        <p14:creationId xmlns:p14="http://schemas.microsoft.com/office/powerpoint/2010/main" val="1916320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7D2746-7176-47EC-BBEB-7FE41613710D}" type="slidenum">
              <a:rPr lang="en-US" smtClean="0"/>
              <a:pPr/>
              <a:t>6</a:t>
            </a:fld>
            <a:endParaRPr lang="en-US"/>
          </a:p>
        </p:txBody>
      </p:sp>
    </p:spTree>
    <p:extLst>
      <p:ext uri="{BB962C8B-B14F-4D97-AF65-F5344CB8AC3E}">
        <p14:creationId xmlns:p14="http://schemas.microsoft.com/office/powerpoint/2010/main" val="378116122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61</a:t>
            </a:fld>
            <a:endParaRPr lang="en-US"/>
          </a:p>
        </p:txBody>
      </p:sp>
    </p:spTree>
    <p:extLst>
      <p:ext uri="{BB962C8B-B14F-4D97-AF65-F5344CB8AC3E}">
        <p14:creationId xmlns:p14="http://schemas.microsoft.com/office/powerpoint/2010/main" val="305660462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62</a:t>
            </a:fld>
            <a:endParaRPr lang="en-US"/>
          </a:p>
        </p:txBody>
      </p:sp>
    </p:spTree>
    <p:extLst>
      <p:ext uri="{BB962C8B-B14F-4D97-AF65-F5344CB8AC3E}">
        <p14:creationId xmlns:p14="http://schemas.microsoft.com/office/powerpoint/2010/main" val="27496397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63</a:t>
            </a:fld>
            <a:endParaRPr lang="en-US"/>
          </a:p>
        </p:txBody>
      </p:sp>
    </p:spTree>
    <p:extLst>
      <p:ext uri="{BB962C8B-B14F-4D97-AF65-F5344CB8AC3E}">
        <p14:creationId xmlns:p14="http://schemas.microsoft.com/office/powerpoint/2010/main" val="106053779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64</a:t>
            </a:fld>
            <a:endParaRPr lang="en-US"/>
          </a:p>
        </p:txBody>
      </p:sp>
    </p:spTree>
    <p:extLst>
      <p:ext uri="{BB962C8B-B14F-4D97-AF65-F5344CB8AC3E}">
        <p14:creationId xmlns:p14="http://schemas.microsoft.com/office/powerpoint/2010/main" val="111955553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65</a:t>
            </a:fld>
            <a:endParaRPr lang="en-US"/>
          </a:p>
        </p:txBody>
      </p:sp>
    </p:spTree>
    <p:extLst>
      <p:ext uri="{BB962C8B-B14F-4D97-AF65-F5344CB8AC3E}">
        <p14:creationId xmlns:p14="http://schemas.microsoft.com/office/powerpoint/2010/main" val="168621768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67</a:t>
            </a:fld>
            <a:endParaRPr lang="en-US"/>
          </a:p>
        </p:txBody>
      </p:sp>
    </p:spTree>
    <p:extLst>
      <p:ext uri="{BB962C8B-B14F-4D97-AF65-F5344CB8AC3E}">
        <p14:creationId xmlns:p14="http://schemas.microsoft.com/office/powerpoint/2010/main" val="373678102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68</a:t>
            </a:fld>
            <a:endParaRPr lang="en-US"/>
          </a:p>
        </p:txBody>
      </p:sp>
    </p:spTree>
    <p:extLst>
      <p:ext uri="{BB962C8B-B14F-4D97-AF65-F5344CB8AC3E}">
        <p14:creationId xmlns:p14="http://schemas.microsoft.com/office/powerpoint/2010/main" val="385568602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69</a:t>
            </a:fld>
            <a:endParaRPr lang="en-US"/>
          </a:p>
        </p:txBody>
      </p:sp>
    </p:spTree>
    <p:extLst>
      <p:ext uri="{BB962C8B-B14F-4D97-AF65-F5344CB8AC3E}">
        <p14:creationId xmlns:p14="http://schemas.microsoft.com/office/powerpoint/2010/main" val="421026627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70</a:t>
            </a:fld>
            <a:endParaRPr lang="en-US"/>
          </a:p>
        </p:txBody>
      </p:sp>
    </p:spTree>
    <p:extLst>
      <p:ext uri="{BB962C8B-B14F-4D97-AF65-F5344CB8AC3E}">
        <p14:creationId xmlns:p14="http://schemas.microsoft.com/office/powerpoint/2010/main" val="85542562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71</a:t>
            </a:fld>
            <a:endParaRPr lang="en-US"/>
          </a:p>
        </p:txBody>
      </p:sp>
    </p:spTree>
    <p:extLst>
      <p:ext uri="{BB962C8B-B14F-4D97-AF65-F5344CB8AC3E}">
        <p14:creationId xmlns:p14="http://schemas.microsoft.com/office/powerpoint/2010/main" val="300581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December</a:t>
            </a:r>
            <a:r>
              <a:rPr lang="en-US" baseline="0" dirty="0"/>
              <a:t> 2014 JAWWA has two articles of interest.  The first is on Washington’s turbidity data integrity verification project (an AWOP activity).  The second article is on the success of the Utah Water Quality Alliance.</a:t>
            </a:r>
            <a:endParaRPr lang="en-US" dirty="0"/>
          </a:p>
        </p:txBody>
      </p:sp>
      <p:sp>
        <p:nvSpPr>
          <p:cNvPr id="4" name="Slide Number Placeholder 3"/>
          <p:cNvSpPr>
            <a:spLocks noGrp="1"/>
          </p:cNvSpPr>
          <p:nvPr>
            <p:ph type="sldNum" sz="quarter" idx="10"/>
          </p:nvPr>
        </p:nvSpPr>
        <p:spPr/>
        <p:txBody>
          <a:bodyPr/>
          <a:lstStyle/>
          <a:p>
            <a:fld id="{EF7D2746-7176-47EC-BBEB-7FE41613710D}" type="slidenum">
              <a:rPr lang="en-US" smtClean="0"/>
              <a:pPr/>
              <a:t>7</a:t>
            </a:fld>
            <a:endParaRPr lang="en-US"/>
          </a:p>
        </p:txBody>
      </p:sp>
    </p:spTree>
    <p:extLst>
      <p:ext uri="{BB962C8B-B14F-4D97-AF65-F5344CB8AC3E}">
        <p14:creationId xmlns:p14="http://schemas.microsoft.com/office/powerpoint/2010/main" val="337197769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72</a:t>
            </a:fld>
            <a:endParaRPr lang="en-US"/>
          </a:p>
        </p:txBody>
      </p:sp>
    </p:spTree>
    <p:extLst>
      <p:ext uri="{BB962C8B-B14F-4D97-AF65-F5344CB8AC3E}">
        <p14:creationId xmlns:p14="http://schemas.microsoft.com/office/powerpoint/2010/main" val="162350677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73</a:t>
            </a:fld>
            <a:endParaRPr lang="en-US"/>
          </a:p>
        </p:txBody>
      </p:sp>
    </p:spTree>
    <p:extLst>
      <p:ext uri="{BB962C8B-B14F-4D97-AF65-F5344CB8AC3E}">
        <p14:creationId xmlns:p14="http://schemas.microsoft.com/office/powerpoint/2010/main" val="420016883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74</a:t>
            </a:fld>
            <a:endParaRPr lang="en-US"/>
          </a:p>
        </p:txBody>
      </p:sp>
    </p:spTree>
    <p:extLst>
      <p:ext uri="{BB962C8B-B14F-4D97-AF65-F5344CB8AC3E}">
        <p14:creationId xmlns:p14="http://schemas.microsoft.com/office/powerpoint/2010/main" val="351960944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75</a:t>
            </a:fld>
            <a:endParaRPr lang="en-US"/>
          </a:p>
        </p:txBody>
      </p:sp>
    </p:spTree>
    <p:extLst>
      <p:ext uri="{BB962C8B-B14F-4D97-AF65-F5344CB8AC3E}">
        <p14:creationId xmlns:p14="http://schemas.microsoft.com/office/powerpoint/2010/main" val="394871689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76</a:t>
            </a:fld>
            <a:endParaRPr lang="en-US"/>
          </a:p>
        </p:txBody>
      </p:sp>
    </p:spTree>
    <p:extLst>
      <p:ext uri="{BB962C8B-B14F-4D97-AF65-F5344CB8AC3E}">
        <p14:creationId xmlns:p14="http://schemas.microsoft.com/office/powerpoint/2010/main" val="25211734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77</a:t>
            </a:fld>
            <a:endParaRPr lang="en-US"/>
          </a:p>
        </p:txBody>
      </p:sp>
    </p:spTree>
    <p:extLst>
      <p:ext uri="{BB962C8B-B14F-4D97-AF65-F5344CB8AC3E}">
        <p14:creationId xmlns:p14="http://schemas.microsoft.com/office/powerpoint/2010/main" val="155935470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78</a:t>
            </a:fld>
            <a:endParaRPr lang="en-US"/>
          </a:p>
        </p:txBody>
      </p:sp>
    </p:spTree>
    <p:extLst>
      <p:ext uri="{BB962C8B-B14F-4D97-AF65-F5344CB8AC3E}">
        <p14:creationId xmlns:p14="http://schemas.microsoft.com/office/powerpoint/2010/main" val="416149068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79</a:t>
            </a:fld>
            <a:endParaRPr lang="en-US"/>
          </a:p>
        </p:txBody>
      </p:sp>
    </p:spTree>
    <p:extLst>
      <p:ext uri="{BB962C8B-B14F-4D97-AF65-F5344CB8AC3E}">
        <p14:creationId xmlns:p14="http://schemas.microsoft.com/office/powerpoint/2010/main" val="232548936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80</a:t>
            </a:fld>
            <a:endParaRPr lang="en-US"/>
          </a:p>
        </p:txBody>
      </p:sp>
    </p:spTree>
    <p:extLst>
      <p:ext uri="{BB962C8B-B14F-4D97-AF65-F5344CB8AC3E}">
        <p14:creationId xmlns:p14="http://schemas.microsoft.com/office/powerpoint/2010/main" val="428790713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81</a:t>
            </a:fld>
            <a:endParaRPr lang="en-US"/>
          </a:p>
        </p:txBody>
      </p:sp>
    </p:spTree>
    <p:extLst>
      <p:ext uri="{BB962C8B-B14F-4D97-AF65-F5344CB8AC3E}">
        <p14:creationId xmlns:p14="http://schemas.microsoft.com/office/powerpoint/2010/main" val="31601098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8</a:t>
            </a:fld>
            <a:endParaRPr lang="en-US" dirty="0"/>
          </a:p>
        </p:txBody>
      </p:sp>
    </p:spTree>
    <p:extLst>
      <p:ext uri="{BB962C8B-B14F-4D97-AF65-F5344CB8AC3E}">
        <p14:creationId xmlns:p14="http://schemas.microsoft.com/office/powerpoint/2010/main" val="277907162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82</a:t>
            </a:fld>
            <a:endParaRPr lang="en-US"/>
          </a:p>
        </p:txBody>
      </p:sp>
    </p:spTree>
    <p:extLst>
      <p:ext uri="{BB962C8B-B14F-4D97-AF65-F5344CB8AC3E}">
        <p14:creationId xmlns:p14="http://schemas.microsoft.com/office/powerpoint/2010/main" val="93797622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83</a:t>
            </a:fld>
            <a:endParaRPr lang="en-US"/>
          </a:p>
        </p:txBody>
      </p:sp>
    </p:spTree>
    <p:extLst>
      <p:ext uri="{BB962C8B-B14F-4D97-AF65-F5344CB8AC3E}">
        <p14:creationId xmlns:p14="http://schemas.microsoft.com/office/powerpoint/2010/main" val="419944088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84</a:t>
            </a:fld>
            <a:endParaRPr lang="en-US"/>
          </a:p>
        </p:txBody>
      </p:sp>
    </p:spTree>
    <p:extLst>
      <p:ext uri="{BB962C8B-B14F-4D97-AF65-F5344CB8AC3E}">
        <p14:creationId xmlns:p14="http://schemas.microsoft.com/office/powerpoint/2010/main" val="166215282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85</a:t>
            </a:fld>
            <a:endParaRPr lang="en-US"/>
          </a:p>
        </p:txBody>
      </p:sp>
    </p:spTree>
    <p:extLst>
      <p:ext uri="{BB962C8B-B14F-4D97-AF65-F5344CB8AC3E}">
        <p14:creationId xmlns:p14="http://schemas.microsoft.com/office/powerpoint/2010/main" val="319653790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86</a:t>
            </a:fld>
            <a:endParaRPr lang="en-US"/>
          </a:p>
        </p:txBody>
      </p:sp>
    </p:spTree>
    <p:extLst>
      <p:ext uri="{BB962C8B-B14F-4D97-AF65-F5344CB8AC3E}">
        <p14:creationId xmlns:p14="http://schemas.microsoft.com/office/powerpoint/2010/main" val="286066585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87</a:t>
            </a:fld>
            <a:endParaRPr lang="en-US"/>
          </a:p>
        </p:txBody>
      </p:sp>
    </p:spTree>
    <p:extLst>
      <p:ext uri="{BB962C8B-B14F-4D97-AF65-F5344CB8AC3E}">
        <p14:creationId xmlns:p14="http://schemas.microsoft.com/office/powerpoint/2010/main" val="99431114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88</a:t>
            </a:fld>
            <a:endParaRPr lang="en-US"/>
          </a:p>
        </p:txBody>
      </p:sp>
    </p:spTree>
    <p:extLst>
      <p:ext uri="{BB962C8B-B14F-4D97-AF65-F5344CB8AC3E}">
        <p14:creationId xmlns:p14="http://schemas.microsoft.com/office/powerpoint/2010/main" val="81249711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89</a:t>
            </a:fld>
            <a:endParaRPr lang="en-US"/>
          </a:p>
        </p:txBody>
      </p:sp>
    </p:spTree>
    <p:extLst>
      <p:ext uri="{BB962C8B-B14F-4D97-AF65-F5344CB8AC3E}">
        <p14:creationId xmlns:p14="http://schemas.microsoft.com/office/powerpoint/2010/main" val="372772953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90</a:t>
            </a:fld>
            <a:endParaRPr lang="en-US"/>
          </a:p>
        </p:txBody>
      </p:sp>
    </p:spTree>
    <p:extLst>
      <p:ext uri="{BB962C8B-B14F-4D97-AF65-F5344CB8AC3E}">
        <p14:creationId xmlns:p14="http://schemas.microsoft.com/office/powerpoint/2010/main" val="132954568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91</a:t>
            </a:fld>
            <a:endParaRPr lang="en-US"/>
          </a:p>
        </p:txBody>
      </p:sp>
    </p:spTree>
    <p:extLst>
      <p:ext uri="{BB962C8B-B14F-4D97-AF65-F5344CB8AC3E}">
        <p14:creationId xmlns:p14="http://schemas.microsoft.com/office/powerpoint/2010/main" val="3426678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7D2746-7176-47EC-BBEB-7FE41613710D}" type="slidenum">
              <a:rPr lang="en-US" smtClean="0"/>
              <a:pPr/>
              <a:t>9</a:t>
            </a:fld>
            <a:endParaRPr lang="en-US"/>
          </a:p>
        </p:txBody>
      </p:sp>
    </p:spTree>
    <p:extLst>
      <p:ext uri="{BB962C8B-B14F-4D97-AF65-F5344CB8AC3E}">
        <p14:creationId xmlns:p14="http://schemas.microsoft.com/office/powerpoint/2010/main" val="169887449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92</a:t>
            </a:fld>
            <a:endParaRPr lang="en-US"/>
          </a:p>
        </p:txBody>
      </p:sp>
    </p:spTree>
    <p:extLst>
      <p:ext uri="{BB962C8B-B14F-4D97-AF65-F5344CB8AC3E}">
        <p14:creationId xmlns:p14="http://schemas.microsoft.com/office/powerpoint/2010/main" val="256343380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93</a:t>
            </a:fld>
            <a:endParaRPr lang="en-US"/>
          </a:p>
        </p:txBody>
      </p:sp>
    </p:spTree>
    <p:extLst>
      <p:ext uri="{BB962C8B-B14F-4D97-AF65-F5344CB8AC3E}">
        <p14:creationId xmlns:p14="http://schemas.microsoft.com/office/powerpoint/2010/main" val="30786733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94</a:t>
            </a:fld>
            <a:endParaRPr lang="en-US"/>
          </a:p>
        </p:txBody>
      </p:sp>
    </p:spTree>
    <p:extLst>
      <p:ext uri="{BB962C8B-B14F-4D97-AF65-F5344CB8AC3E}">
        <p14:creationId xmlns:p14="http://schemas.microsoft.com/office/powerpoint/2010/main" val="3777889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95</a:t>
            </a:fld>
            <a:endParaRPr lang="en-US"/>
          </a:p>
        </p:txBody>
      </p:sp>
    </p:spTree>
    <p:extLst>
      <p:ext uri="{BB962C8B-B14F-4D97-AF65-F5344CB8AC3E}">
        <p14:creationId xmlns:p14="http://schemas.microsoft.com/office/powerpoint/2010/main" val="43729664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96</a:t>
            </a:fld>
            <a:endParaRPr lang="en-US"/>
          </a:p>
        </p:txBody>
      </p:sp>
    </p:spTree>
    <p:extLst>
      <p:ext uri="{BB962C8B-B14F-4D97-AF65-F5344CB8AC3E}">
        <p14:creationId xmlns:p14="http://schemas.microsoft.com/office/powerpoint/2010/main" val="388783229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97</a:t>
            </a:fld>
            <a:endParaRPr lang="en-US"/>
          </a:p>
        </p:txBody>
      </p:sp>
    </p:spTree>
    <p:extLst>
      <p:ext uri="{BB962C8B-B14F-4D97-AF65-F5344CB8AC3E}">
        <p14:creationId xmlns:p14="http://schemas.microsoft.com/office/powerpoint/2010/main" val="42212750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98</a:t>
            </a:fld>
            <a:endParaRPr lang="en-US"/>
          </a:p>
        </p:txBody>
      </p:sp>
    </p:spTree>
    <p:extLst>
      <p:ext uri="{BB962C8B-B14F-4D97-AF65-F5344CB8AC3E}">
        <p14:creationId xmlns:p14="http://schemas.microsoft.com/office/powerpoint/2010/main" val="57135071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99</a:t>
            </a:fld>
            <a:endParaRPr lang="en-US"/>
          </a:p>
        </p:txBody>
      </p:sp>
    </p:spTree>
    <p:extLst>
      <p:ext uri="{BB962C8B-B14F-4D97-AF65-F5344CB8AC3E}">
        <p14:creationId xmlns:p14="http://schemas.microsoft.com/office/powerpoint/2010/main" val="58730256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100</a:t>
            </a:fld>
            <a:endParaRPr lang="en-US"/>
          </a:p>
        </p:txBody>
      </p:sp>
    </p:spTree>
    <p:extLst>
      <p:ext uri="{BB962C8B-B14F-4D97-AF65-F5344CB8AC3E}">
        <p14:creationId xmlns:p14="http://schemas.microsoft.com/office/powerpoint/2010/main" val="284286493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 offers links to training information as well as general information on optimization and various treatment processes.</a:t>
            </a:r>
          </a:p>
        </p:txBody>
      </p:sp>
      <p:sp>
        <p:nvSpPr>
          <p:cNvPr id="4" name="Slide Number Placeholder 3"/>
          <p:cNvSpPr>
            <a:spLocks noGrp="1"/>
          </p:cNvSpPr>
          <p:nvPr>
            <p:ph type="sldNum" sz="quarter" idx="10"/>
          </p:nvPr>
        </p:nvSpPr>
        <p:spPr/>
        <p:txBody>
          <a:bodyPr/>
          <a:lstStyle/>
          <a:p>
            <a:fld id="{EF7D2746-7176-47EC-BBEB-7FE41613710D}" type="slidenum">
              <a:rPr lang="en-US" smtClean="0"/>
              <a:pPr/>
              <a:t>101</a:t>
            </a:fld>
            <a:endParaRPr lang="en-US"/>
          </a:p>
        </p:txBody>
      </p:sp>
    </p:spTree>
    <p:extLst>
      <p:ext uri="{BB962C8B-B14F-4D97-AF65-F5344CB8AC3E}">
        <p14:creationId xmlns:p14="http://schemas.microsoft.com/office/powerpoint/2010/main" val="35862648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r>
              <a:rPr lang="en-US"/>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r>
              <a:rPr lang="en-US"/>
              <a:t>Click to edit Master subtitle style</a:t>
            </a:r>
          </a:p>
        </p:txBody>
      </p:sp>
      <p:sp>
        <p:nvSpPr>
          <p:cNvPr id="5" name="Rectangle 5"/>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t>(Enter) DEPARTMENT (ALL CAPS)</a:t>
            </a:r>
            <a:br>
              <a:rPr lang="en-US"/>
            </a:br>
            <a:r>
              <a:rPr lang="en-US"/>
              <a:t>(Enter) Division or Office (Mixed Case)</a:t>
            </a:r>
          </a:p>
          <a:p>
            <a:pPr>
              <a:defRPr/>
            </a:pPr>
            <a:endParaRPr lang="en-US"/>
          </a:p>
        </p:txBody>
      </p:sp>
    </p:spTree>
    <p:extLst>
      <p:ext uri="{BB962C8B-B14F-4D97-AF65-F5344CB8AC3E}">
        <p14:creationId xmlns:p14="http://schemas.microsoft.com/office/powerpoint/2010/main" val="1358974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sldNum" sz="quarter" idx="11"/>
          </p:nvPr>
        </p:nvSpPr>
        <p:spPr>
          <a:ln/>
        </p:spPr>
        <p:txBody>
          <a:bodyPr/>
          <a:lstStyle>
            <a:lvl1pPr>
              <a:defRPr/>
            </a:lvl1pPr>
          </a:lstStyle>
          <a:p>
            <a:fld id="{44DE99BE-E22B-4B4E-B9E8-34C6D6268E68}" type="slidenum">
              <a:rPr lang="en-US"/>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31683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sldNum" sz="quarter" idx="11"/>
          </p:nvPr>
        </p:nvSpPr>
        <p:spPr>
          <a:ln/>
        </p:spPr>
        <p:txBody>
          <a:bodyPr/>
          <a:lstStyle>
            <a:lvl1pPr>
              <a:defRPr/>
            </a:lvl1pPr>
          </a:lstStyle>
          <a:p>
            <a:fld id="{EB02A9CF-102A-4E27-8DFE-823C2B94E0E3}" type="slidenum">
              <a:rPr lang="en-US"/>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254640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4"/>
          <p:cNvSpPr>
            <a:spLocks noGrp="1"/>
          </p:cNvSpPr>
          <p:nvPr>
            <p:ph type="sldNum" sz="quarter" idx="11"/>
          </p:nvPr>
        </p:nvSpPr>
        <p:spPr/>
        <p:txBody>
          <a:bodyPr/>
          <a:lstStyle>
            <a:lvl1pPr>
              <a:defRPr/>
            </a:lvl1pPr>
          </a:lstStyle>
          <a:p>
            <a:fld id="{FEA73A45-DEBE-46C3-90ED-D5A73A98762E}" type="slidenum">
              <a:rPr lang="en-US"/>
              <a:pPr/>
              <a:t>‹#›</a:t>
            </a:fld>
            <a:endParaRPr lang="en-US"/>
          </a:p>
        </p:txBody>
      </p:sp>
      <p:sp>
        <p:nvSpPr>
          <p:cNvPr id="7" name="Footer Placeholder 5"/>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274955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78185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8"/>
          <p:cNvSpPr>
            <a:spLocks noGrp="1" noChangeArrowheads="1"/>
          </p:cNvSpPr>
          <p:nvPr>
            <p:ph type="sldNum" sz="quarter" idx="11"/>
          </p:nvPr>
        </p:nvSpPr>
        <p:spPr>
          <a:ln/>
        </p:spPr>
        <p:txBody>
          <a:bodyPr/>
          <a:lstStyle>
            <a:lvl1pPr>
              <a:defRPr/>
            </a:lvl1pPr>
          </a:lstStyle>
          <a:p>
            <a:fld id="{6202E4F0-7908-478E-93B8-2B1EE84DB418}" type="slidenum">
              <a:rPr lang="en-US"/>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886029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8"/>
          <p:cNvSpPr>
            <a:spLocks noGrp="1" noChangeArrowheads="1"/>
          </p:cNvSpPr>
          <p:nvPr>
            <p:ph type="sldNum" sz="quarter" idx="11"/>
          </p:nvPr>
        </p:nvSpPr>
        <p:spPr>
          <a:ln/>
        </p:spPr>
        <p:txBody>
          <a:bodyPr/>
          <a:lstStyle>
            <a:lvl1pPr>
              <a:defRPr/>
            </a:lvl1pPr>
          </a:lstStyle>
          <a:p>
            <a:fld id="{E7B96580-BB25-4E73-A5D4-2603A8AAA47C}" type="slidenum">
              <a:rPr lang="en-US"/>
              <a:pPr/>
              <a:t>‹#›</a:t>
            </a:fld>
            <a:endParaRPr lang="en-US"/>
          </a:p>
        </p:txBody>
      </p:sp>
      <p:sp>
        <p:nvSpPr>
          <p:cNvPr id="9"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00045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8"/>
          <p:cNvSpPr>
            <a:spLocks noGrp="1" noChangeArrowheads="1"/>
          </p:cNvSpPr>
          <p:nvPr>
            <p:ph type="sldNum" sz="quarter" idx="11"/>
          </p:nvPr>
        </p:nvSpPr>
        <p:spPr>
          <a:ln/>
        </p:spPr>
        <p:txBody>
          <a:bodyPr/>
          <a:lstStyle>
            <a:lvl1pPr>
              <a:defRPr/>
            </a:lvl1pPr>
          </a:lstStyle>
          <a:p>
            <a:fld id="{43D80576-9188-4A37-9804-1F69119B15CA}" type="slidenum">
              <a:rPr lang="en-US"/>
              <a:pPr/>
              <a:t>‹#›</a:t>
            </a:fld>
            <a:endParaRPr lang="en-US"/>
          </a:p>
        </p:txBody>
      </p:sp>
      <p:sp>
        <p:nvSpPr>
          <p:cNvPr id="5"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13889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02397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85062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Rectangle 8"/>
          <p:cNvSpPr>
            <a:spLocks noGrp="1" noChangeArrowheads="1"/>
          </p:cNvSpPr>
          <p:nvPr>
            <p:ph type="sldNum" sz="quarter" idx="11"/>
          </p:nvPr>
        </p:nvSpPr>
        <p:spPr>
          <a:ln/>
        </p:spPr>
        <p:txBody>
          <a:bodyPr/>
          <a:lstStyle>
            <a:lvl1pPr>
              <a:defRPr/>
            </a:lvl1pPr>
          </a:lstStyle>
          <a:p>
            <a:fld id="{1907E568-B9D4-43C3-9A5A-749D384B4974}" type="slidenum">
              <a:rPr lang="en-US"/>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941892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descr="Power Point Template PG 2 new sm"/>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8" name="Rectangle 8"/>
          <p:cNvSpPr>
            <a:spLocks noGrp="1" noChangeArrowheads="1"/>
          </p:cNvSpPr>
          <p:nvPr>
            <p:ph type="sldNum" sz="quarter" idx="4"/>
          </p:nvPr>
        </p:nvSpPr>
        <p:spPr bwMode="auto">
          <a:xfrm>
            <a:off x="304800" y="6477000"/>
            <a:ext cx="21336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Arial" panose="020B0604020202020204" pitchFamily="34" charset="0"/>
              </a:defRPr>
            </a:lvl1pPr>
          </a:lstStyle>
          <a:p>
            <a:fld id="{BBF5B1D0-3FBF-4BEB-A9C8-333BAFE4EA52}" type="slidenum">
              <a:rPr lang="en-US"/>
              <a:pPr/>
              <a:t>‹#›</a:t>
            </a:fld>
            <a:endParaRPr lang="en-US"/>
          </a:p>
        </p:txBody>
      </p:sp>
      <p:sp>
        <p:nvSpPr>
          <p:cNvPr id="5130" name="Rectangle 10"/>
          <p:cNvSpPr>
            <a:spLocks noGrp="1" noChangeArrowheads="1"/>
          </p:cNvSpPr>
          <p:nvPr>
            <p:ph type="ftr" sz="quarter" idx="3"/>
          </p:nvPr>
        </p:nvSpPr>
        <p:spPr bwMode="auto">
          <a:xfrm>
            <a:off x="3124200" y="6477000"/>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789" r:id="rId1"/>
    <p:sldLayoutId id="2147483790"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hf hdr="0" ftr="0"/>
  <p:txStyles>
    <p:title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p:titleStyle>
    <p:body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hyperlink" Target="https://www.dep.pa.gov/Business/Water/BureauSafeDrinkingWater/DistributionOptimization/Pages/Optimization-Goals.aspx" TargetMode="Externa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8" Type="http://schemas.openxmlformats.org/officeDocument/2006/relationships/image" Target="../media/image145.emf"/><Relationship Id="rId3" Type="http://schemas.openxmlformats.org/officeDocument/2006/relationships/slideLayout" Target="../slideLayouts/slideLayout2.xml"/><Relationship Id="rId7" Type="http://schemas.openxmlformats.org/officeDocument/2006/relationships/image" Target="../media/image144.png"/><Relationship Id="rId2" Type="http://schemas.openxmlformats.org/officeDocument/2006/relationships/audio" Target="../media/media100.m4a"/><Relationship Id="rId1" Type="http://schemas.microsoft.com/office/2007/relationships/media" Target="../media/media100.m4a"/><Relationship Id="rId6" Type="http://schemas.openxmlformats.org/officeDocument/2006/relationships/image" Target="../media/image143.emf"/><Relationship Id="rId5" Type="http://schemas.openxmlformats.org/officeDocument/2006/relationships/hyperlink" Target="http://www.healthoregon.org/swt" TargetMode="External"/><Relationship Id="rId4" Type="http://schemas.openxmlformats.org/officeDocument/2006/relationships/notesSlide" Target="../notesSlides/notesSlide98.xml"/><Relationship Id="rId9" Type="http://schemas.openxmlformats.org/officeDocument/2006/relationships/image" Target="../media/image4.png"/></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1.m4a"/><Relationship Id="rId1" Type="http://schemas.microsoft.com/office/2007/relationships/media" Target="../media/media101.m4a"/><Relationship Id="rId6" Type="http://schemas.openxmlformats.org/officeDocument/2006/relationships/image" Target="../media/image4.png"/><Relationship Id="rId5" Type="http://schemas.openxmlformats.org/officeDocument/2006/relationships/hyperlink" Target="http://www.healthoregon.org/swt" TargetMode="External"/><Relationship Id="rId4" Type="http://schemas.openxmlformats.org/officeDocument/2006/relationships/notesSlide" Target="../notesSlides/notesSlide99.xml"/></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2.m4a"/><Relationship Id="rId1" Type="http://schemas.microsoft.com/office/2007/relationships/media" Target="../media/media102.m4a"/><Relationship Id="rId6" Type="http://schemas.openxmlformats.org/officeDocument/2006/relationships/image" Target="../media/image4.png"/><Relationship Id="rId5" Type="http://schemas.openxmlformats.org/officeDocument/2006/relationships/hyperlink" Target="http://www.healthoregon.org/swt" TargetMode="External"/><Relationship Id="rId4" Type="http://schemas.openxmlformats.org/officeDocument/2006/relationships/notesSlide" Target="../notesSlides/notesSlide100.xml"/></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3.m4a"/><Relationship Id="rId1" Type="http://schemas.microsoft.com/office/2007/relationships/media" Target="../media/media103.m4a"/><Relationship Id="rId6" Type="http://schemas.openxmlformats.org/officeDocument/2006/relationships/image" Target="../media/image4.png"/><Relationship Id="rId5" Type="http://schemas.openxmlformats.org/officeDocument/2006/relationships/hyperlink" Target="http://www.healthoregon.org/swt" TargetMode="External"/><Relationship Id="rId4" Type="http://schemas.openxmlformats.org/officeDocument/2006/relationships/notesSlide" Target="../notesSlides/notesSlide101.xml"/></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4.m4a"/><Relationship Id="rId1" Type="http://schemas.microsoft.com/office/2007/relationships/media" Target="../media/media104.m4a"/><Relationship Id="rId6" Type="http://schemas.openxmlformats.org/officeDocument/2006/relationships/image" Target="../media/image4.png"/><Relationship Id="rId5" Type="http://schemas.openxmlformats.org/officeDocument/2006/relationships/hyperlink" Target="http://www.healthoregon.org/swt" TargetMode="External"/><Relationship Id="rId4" Type="http://schemas.openxmlformats.org/officeDocument/2006/relationships/notesSlide" Target="../notesSlides/notesSlide102.xml"/></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5.m4a"/><Relationship Id="rId1" Type="http://schemas.microsoft.com/office/2007/relationships/media" Target="../media/media105.m4a"/><Relationship Id="rId6" Type="http://schemas.openxmlformats.org/officeDocument/2006/relationships/image" Target="../media/image4.png"/><Relationship Id="rId5" Type="http://schemas.openxmlformats.org/officeDocument/2006/relationships/hyperlink" Target="http://www.healthoregon.org/swt" TargetMode="External"/><Relationship Id="rId4" Type="http://schemas.openxmlformats.org/officeDocument/2006/relationships/notesSlide" Target="../notesSlides/notesSlide103.xml"/></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06.m4a"/><Relationship Id="rId1" Type="http://schemas.microsoft.com/office/2007/relationships/media" Target="../media/media106.m4a"/><Relationship Id="rId6" Type="http://schemas.openxmlformats.org/officeDocument/2006/relationships/image" Target="../media/image146.emf"/><Relationship Id="rId5" Type="http://schemas.openxmlformats.org/officeDocument/2006/relationships/hyperlink" Target="http://www.healthoregon.org/swt" TargetMode="External"/><Relationship Id="rId4" Type="http://schemas.openxmlformats.org/officeDocument/2006/relationships/notesSlide" Target="../notesSlides/notesSlide104.xml"/></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07.m4a"/><Relationship Id="rId1" Type="http://schemas.microsoft.com/office/2007/relationships/media" Target="../media/media107.m4a"/><Relationship Id="rId6" Type="http://schemas.openxmlformats.org/officeDocument/2006/relationships/image" Target="../media/image147.emf"/><Relationship Id="rId5" Type="http://schemas.openxmlformats.org/officeDocument/2006/relationships/hyperlink" Target="http://www.healthoregon.org/swt" TargetMode="External"/><Relationship Id="rId4" Type="http://schemas.openxmlformats.org/officeDocument/2006/relationships/notesSlide" Target="../notesSlides/notesSlide105.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8.m4a"/><Relationship Id="rId1" Type="http://schemas.microsoft.com/office/2007/relationships/media" Target="../media/media108.m4a"/><Relationship Id="rId6" Type="http://schemas.openxmlformats.org/officeDocument/2006/relationships/image" Target="../media/image4.png"/><Relationship Id="rId5" Type="http://schemas.openxmlformats.org/officeDocument/2006/relationships/image" Target="../media/image148.png"/><Relationship Id="rId4" Type="http://schemas.openxmlformats.org/officeDocument/2006/relationships/notesSlide" Target="../notesSlides/notesSlide106.xml"/></Relationships>
</file>

<file path=ppt/slides/_rels/slide10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slideLayout" Target="../slideLayouts/slideLayout2.xml"/><Relationship Id="rId7" Type="http://schemas.openxmlformats.org/officeDocument/2006/relationships/image" Target="../media/image151.png"/><Relationship Id="rId2" Type="http://schemas.openxmlformats.org/officeDocument/2006/relationships/audio" Target="../media/media109.m4a"/><Relationship Id="rId1" Type="http://schemas.microsoft.com/office/2007/relationships/media" Target="../media/media109.m4a"/><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notesSlide" Target="../notesSlides/notesSlide107.xml"/><Relationship Id="rId9"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0.m4a"/><Relationship Id="rId1" Type="http://schemas.microsoft.com/office/2007/relationships/media" Target="../media/media110.m4a"/><Relationship Id="rId6" Type="http://schemas.openxmlformats.org/officeDocument/2006/relationships/image" Target="../media/image4.png"/><Relationship Id="rId5" Type="http://schemas.openxmlformats.org/officeDocument/2006/relationships/image" Target="../media/image152.png"/><Relationship Id="rId4" Type="http://schemas.openxmlformats.org/officeDocument/2006/relationships/notesSlide" Target="../notesSlides/notesSlide108.xml"/></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1.m4a"/><Relationship Id="rId1" Type="http://schemas.microsoft.com/office/2007/relationships/media" Target="../media/media111.m4a"/><Relationship Id="rId6" Type="http://schemas.openxmlformats.org/officeDocument/2006/relationships/image" Target="../media/image4.png"/><Relationship Id="rId5" Type="http://schemas.openxmlformats.org/officeDocument/2006/relationships/image" Target="../media/image153.png"/><Relationship Id="rId4" Type="http://schemas.openxmlformats.org/officeDocument/2006/relationships/notesSlide" Target="../notesSlides/notesSlide109.xml"/></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2.m4a"/><Relationship Id="rId1" Type="http://schemas.microsoft.com/office/2007/relationships/media" Target="../media/media112.m4a"/><Relationship Id="rId6" Type="http://schemas.openxmlformats.org/officeDocument/2006/relationships/image" Target="../media/image4.png"/><Relationship Id="rId5" Type="http://schemas.openxmlformats.org/officeDocument/2006/relationships/image" Target="../media/image154.png"/><Relationship Id="rId4" Type="http://schemas.openxmlformats.org/officeDocument/2006/relationships/notesSlide" Target="../notesSlides/notesSlide110.xml"/></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13.m4a"/><Relationship Id="rId1" Type="http://schemas.microsoft.com/office/2007/relationships/media" Target="../media/media113.m4a"/><Relationship Id="rId6" Type="http://schemas.openxmlformats.org/officeDocument/2006/relationships/image" Target="../media/image157.png"/><Relationship Id="rId5" Type="http://schemas.openxmlformats.org/officeDocument/2006/relationships/image" Target="../media/image156.png"/><Relationship Id="rId4" Type="http://schemas.openxmlformats.org/officeDocument/2006/relationships/image" Target="../media/image155.png"/></Relationships>
</file>

<file path=ppt/slides/_rels/slide114.xml.rels><?xml version="1.0" encoding="UTF-8" standalone="yes"?>
<Relationships xmlns="http://schemas.openxmlformats.org/package/2006/relationships"><Relationship Id="rId8" Type="http://schemas.openxmlformats.org/officeDocument/2006/relationships/hyperlink" Target="https://www.epa.gov/dwreginfo/drinking-water-distribution-system-tools-and-resources#dsresearch" TargetMode="External"/><Relationship Id="rId13" Type="http://schemas.openxmlformats.org/officeDocument/2006/relationships/hyperlink" Target="https://www.epa.gov/dwreginfo/drinking-water-distribution-system-tools-and-resources#pressure" TargetMode="External"/><Relationship Id="rId3" Type="http://schemas.openxmlformats.org/officeDocument/2006/relationships/slideLayout" Target="../slideLayouts/slideLayout2.xml"/><Relationship Id="rId7" Type="http://schemas.openxmlformats.org/officeDocument/2006/relationships/hyperlink" Target="https://www.epa.gov/dwreginfo/drinking-water-distribution-system-tools-and-resources#evaluation" TargetMode="External"/><Relationship Id="rId12" Type="http://schemas.openxmlformats.org/officeDocument/2006/relationships/hyperlink" Target="https://www.epa.gov/dwreginfo/drinking-water-distribution-system-tools-and-resources#storage" TargetMode="External"/><Relationship Id="rId17" Type="http://schemas.openxmlformats.org/officeDocument/2006/relationships/image" Target="../media/image4.png"/><Relationship Id="rId2" Type="http://schemas.openxmlformats.org/officeDocument/2006/relationships/audio" Target="../media/media114.m4a"/><Relationship Id="rId16" Type="http://schemas.openxmlformats.org/officeDocument/2006/relationships/hyperlink" Target="https://www.epa.gov/dwreginfo/drinking-water-distribution-system-tools-and-resources#crossconnections" TargetMode="External"/><Relationship Id="rId1" Type="http://schemas.microsoft.com/office/2007/relationships/media" Target="../media/media114.m4a"/><Relationship Id="rId6" Type="http://schemas.openxmlformats.org/officeDocument/2006/relationships/image" Target="../media/image158.png"/><Relationship Id="rId11" Type="http://schemas.openxmlformats.org/officeDocument/2006/relationships/hyperlink" Target="https://www.epa.gov/dwreginfo/drinking-water-distribution-system-tools-and-resources#waterage" TargetMode="External"/><Relationship Id="rId5" Type="http://schemas.openxmlformats.org/officeDocument/2006/relationships/hyperlink" Target="https://www.epa.gov/dwreginfo/drinking-water-distribution-system-tools-and-resources" TargetMode="External"/><Relationship Id="rId15" Type="http://schemas.openxmlformats.org/officeDocument/2006/relationships/hyperlink" Target="https://www.epa.gov/dwreginfo/drinking-water-distribution-system-tools-and-resources#corrosion" TargetMode="External"/><Relationship Id="rId10" Type="http://schemas.openxmlformats.org/officeDocument/2006/relationships/hyperlink" Target="https://www.epa.gov/dwreginfo/drinking-water-distribution-system-tools-and-resources#dbps" TargetMode="External"/><Relationship Id="rId4" Type="http://schemas.openxmlformats.org/officeDocument/2006/relationships/notesSlide" Target="../notesSlides/notesSlide111.xml"/><Relationship Id="rId9" Type="http://schemas.openxmlformats.org/officeDocument/2006/relationships/hyperlink" Target="https://www.epa.gov/dwreginfo/drinking-water-distribution-system-tools-and-resources#microbial" TargetMode="External"/><Relationship Id="rId14" Type="http://schemas.openxmlformats.org/officeDocument/2006/relationships/hyperlink" Target="https://www.epa.gov/dwreginfo/drinking-water-distribution-system-tools-and-resources#waterloss" TargetMode="External"/></Relationships>
</file>

<file path=ppt/slides/_rels/slide1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81.png"/><Relationship Id="rId2" Type="http://schemas.openxmlformats.org/officeDocument/2006/relationships/audio" Target="../media/media115.m4a"/><Relationship Id="rId1" Type="http://schemas.microsoft.com/office/2007/relationships/media" Target="../media/media115.m4a"/><Relationship Id="rId6" Type="http://schemas.openxmlformats.org/officeDocument/2006/relationships/hyperlink" Target="https://www.epa.gov/sites/default/files/2021-05/storage-tank-assessment-spreadsheet.xlsx" TargetMode="External"/><Relationship Id="rId5" Type="http://schemas.openxmlformats.org/officeDocument/2006/relationships/hyperlink" Target="https://www.epa.gov/sites/default/files/2021-05/documents/storage-tank-spreadsheet-assessment-protocol.pdf" TargetMode="External"/><Relationship Id="rId4" Type="http://schemas.openxmlformats.org/officeDocument/2006/relationships/notesSlide" Target="../notesSlides/notesSlide112.xml"/></Relationships>
</file>

<file path=ppt/slides/_rels/slide1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59.png"/><Relationship Id="rId2" Type="http://schemas.openxmlformats.org/officeDocument/2006/relationships/audio" Target="../media/media116.m4a"/><Relationship Id="rId1" Type="http://schemas.microsoft.com/office/2007/relationships/media" Target="../media/media116.m4a"/><Relationship Id="rId6" Type="http://schemas.openxmlformats.org/officeDocument/2006/relationships/hyperlink" Target="http://www.healthoregon.org/swt" TargetMode="External"/><Relationship Id="rId5" Type="http://schemas.openxmlformats.org/officeDocument/2006/relationships/hyperlink" Target="https://www.epa.gov/sdwa/optimization-reduce-disinfection-byproducts-dbps" TargetMode="External"/><Relationship Id="rId4" Type="http://schemas.openxmlformats.org/officeDocument/2006/relationships/notesSlide" Target="../notesSlides/notesSlide113.xml"/></Relationships>
</file>

<file path=ppt/slides/_rels/slide117.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117.m4a"/><Relationship Id="rId1" Type="http://schemas.microsoft.com/office/2007/relationships/media" Target="../media/media117.m4a"/><Relationship Id="rId6" Type="http://schemas.openxmlformats.org/officeDocument/2006/relationships/image" Target="../media/image160.png"/><Relationship Id="rId5" Type="http://schemas.openxmlformats.org/officeDocument/2006/relationships/hyperlink" Target="https://www.dep.pa.gov/Business/Water/BureauSafeDrinkingWater/DistributionOptimization/Pages/Optimization-Goals.aspx" TargetMode="External"/><Relationship Id="rId4" Type="http://schemas.openxmlformats.org/officeDocument/2006/relationships/notesSlide" Target="../notesSlides/notesSlide114.xml"/><Relationship Id="rId9" Type="http://schemas.openxmlformats.org/officeDocument/2006/relationships/image" Target="../media/image4.png"/></Relationships>
</file>

<file path=ppt/slides/_rels/slide11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hyperlink" Target="https://www.dep.pa.gov/Business/Water/BureauSafeDrinkingWater/DistributionOptimization/Pages/Optimization-Goals.aspx" TargetMode="External"/><Relationship Id="rId2" Type="http://schemas.openxmlformats.org/officeDocument/2006/relationships/audio" Target="../media/media118.m4a"/><Relationship Id="rId1" Type="http://schemas.microsoft.com/office/2007/relationships/media" Target="../media/media118.m4a"/><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notesSlide" Target="../notesSlides/notesSlide115.xml"/></Relationships>
</file>

<file path=ppt/slides/_rels/slide11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62.png"/><Relationship Id="rId2" Type="http://schemas.openxmlformats.org/officeDocument/2006/relationships/audio" Target="../media/media119.m4a"/><Relationship Id="rId1" Type="http://schemas.microsoft.com/office/2007/relationships/media" Target="../media/media119.m4a"/><Relationship Id="rId6" Type="http://schemas.openxmlformats.org/officeDocument/2006/relationships/image" Target="../media/image161.png"/><Relationship Id="rId5" Type="http://schemas.openxmlformats.org/officeDocument/2006/relationships/hyperlink" Target="https://www.epa.gov/water-research/epanet" TargetMode="External"/><Relationship Id="rId4" Type="http://schemas.openxmlformats.org/officeDocument/2006/relationships/notesSlide" Target="../notesSlides/notesSlide11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hyperlink" Target="https://awwa.onlinelibrary.wiley.com/action/doSearch?AllField=optimized+corrosion+control&amp;SeriesKey=15518833" TargetMode="External"/><Relationship Id="rId2" Type="http://schemas.openxmlformats.org/officeDocument/2006/relationships/audio" Target="../media/media120.m4a"/><Relationship Id="rId1" Type="http://schemas.microsoft.com/office/2007/relationships/media" Target="../media/media120.m4a"/><Relationship Id="rId6" Type="http://schemas.openxmlformats.org/officeDocument/2006/relationships/image" Target="../media/image163.png"/><Relationship Id="rId5" Type="http://schemas.openxmlformats.org/officeDocument/2006/relationships/hyperlink" Target="https://awwa.onlinelibrary.wiley.com/doi/10.5942/jawwa.2013.105.0066" TargetMode="External"/><Relationship Id="rId4" Type="http://schemas.openxmlformats.org/officeDocument/2006/relationships/notesSlide" Target="../notesSlides/notesSlide117.xml"/></Relationships>
</file>

<file path=ppt/slides/_rels/slide1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21.m4a"/><Relationship Id="rId1" Type="http://schemas.microsoft.com/office/2007/relationships/media" Target="../media/media121.m4a"/><Relationship Id="rId6" Type="http://schemas.openxmlformats.org/officeDocument/2006/relationships/image" Target="../media/image164.png"/><Relationship Id="rId5" Type="http://schemas.openxmlformats.org/officeDocument/2006/relationships/hyperlink" Target="https://www.awwa.org/Resources-Tools/Programs/Partnership-for-Safe-Water" TargetMode="External"/><Relationship Id="rId4" Type="http://schemas.openxmlformats.org/officeDocument/2006/relationships/notesSlide" Target="../notesSlides/notesSlide118.xml"/></Relationships>
</file>

<file path=ppt/slides/_rels/slide1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22.m4a"/><Relationship Id="rId1" Type="http://schemas.microsoft.com/office/2007/relationships/media" Target="../media/media122.m4a"/><Relationship Id="rId6" Type="http://schemas.openxmlformats.org/officeDocument/2006/relationships/image" Target="../media/image165.png"/><Relationship Id="rId5" Type="http://schemas.openxmlformats.org/officeDocument/2006/relationships/hyperlink" Target="http://www.healthoregon.org/swt" TargetMode="External"/><Relationship Id="rId4" Type="http://schemas.openxmlformats.org/officeDocument/2006/relationships/notesSlide" Target="../notesSlides/notesSlide119.xml"/></Relationships>
</file>

<file path=ppt/slides/_rels/slide1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23.m4a"/><Relationship Id="rId1" Type="http://schemas.microsoft.com/office/2007/relationships/media" Target="../media/media123.m4a"/><Relationship Id="rId6" Type="http://schemas.openxmlformats.org/officeDocument/2006/relationships/image" Target="../media/image3.png"/><Relationship Id="rId5" Type="http://schemas.openxmlformats.org/officeDocument/2006/relationships/hyperlink" Target="mailto:Evan.e.Hofeld@dhsoha.state.or.us" TargetMode="External"/><Relationship Id="rId4" Type="http://schemas.openxmlformats.org/officeDocument/2006/relationships/notesSlide" Target="../notesSlides/notesSlide12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4.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4.png"/><Relationship Id="rId5" Type="http://schemas.openxmlformats.org/officeDocument/2006/relationships/image" Target="../media/image16.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4.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7.emf"/><Relationship Id="rId5" Type="http://schemas.openxmlformats.org/officeDocument/2006/relationships/hyperlink" Target="http://www.healthoregon.org/swt" TargetMode="Externa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4.png"/><Relationship Id="rId5" Type="http://schemas.openxmlformats.org/officeDocument/2006/relationships/image" Target="../media/image18.emf"/><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4.png"/><Relationship Id="rId5" Type="http://schemas.openxmlformats.org/officeDocument/2006/relationships/image" Target="../media/image22.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25.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2.xml"/><Relationship Id="rId7" Type="http://schemas.openxmlformats.org/officeDocument/2006/relationships/image" Target="../media/image28.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notesSlide" Target="../notesSlides/notesSlide21.xml"/><Relationship Id="rId9"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8.png"/><Relationship Id="rId5" Type="http://schemas.openxmlformats.org/officeDocument/2006/relationships/image" Target="../media/image30.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4.png"/><Relationship Id="rId5" Type="http://schemas.openxmlformats.org/officeDocument/2006/relationships/image" Target="../media/image31.wmf"/><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4.png"/><Relationship Id="rId5" Type="http://schemas.openxmlformats.org/officeDocument/2006/relationships/image" Target="../media/image32.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7.m4a"/><Relationship Id="rId1" Type="http://schemas.microsoft.com/office/2007/relationships/media" Target="../media/media27.m4a"/><Relationship Id="rId6" Type="http://schemas.microsoft.com/office/2007/relationships/hdphoto" Target="../media/hdphoto1.wdp"/><Relationship Id="rId5" Type="http://schemas.openxmlformats.org/officeDocument/2006/relationships/image" Target="../media/image35.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4.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4.png"/><Relationship Id="rId5" Type="http://schemas.openxmlformats.org/officeDocument/2006/relationships/image" Target="../media/image38.png"/><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40.sv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notesSlide" Target="../notesSlides/notesSlide30.xml"/><Relationship Id="rId9" Type="http://schemas.openxmlformats.org/officeDocument/2006/relationships/image" Target="../media/image43.png"/></Relationships>
</file>

<file path=ppt/slides/_rels/slide32.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41.png"/><Relationship Id="rId12" Type="http://schemas.openxmlformats.org/officeDocument/2006/relationships/image" Target="../media/image48.svg"/><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40.svg"/><Relationship Id="rId11" Type="http://schemas.openxmlformats.org/officeDocument/2006/relationships/image" Target="../media/image47.pn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notesSlide" Target="../notesSlides/notesSlide31.xml"/><Relationship Id="rId9" Type="http://schemas.openxmlformats.org/officeDocument/2006/relationships/image" Target="../media/image43.png"/></Relationships>
</file>

<file path=ppt/slides/_rels/slide3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slideLayout" Target="../slideLayouts/slideLayout2.xml"/><Relationship Id="rId7" Type="http://schemas.openxmlformats.org/officeDocument/2006/relationships/image" Target="../media/image46.svg"/><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45.png"/><Relationship Id="rId5" Type="http://schemas.openxmlformats.org/officeDocument/2006/relationships/image" Target="../media/image49.png"/><Relationship Id="rId10" Type="http://schemas.openxmlformats.org/officeDocument/2006/relationships/image" Target="../media/image4.png"/><Relationship Id="rId4" Type="http://schemas.openxmlformats.org/officeDocument/2006/relationships/notesSlide" Target="../notesSlides/notesSlide32.xml"/><Relationship Id="rId9" Type="http://schemas.openxmlformats.org/officeDocument/2006/relationships/image" Target="../media/image51.svg"/></Relationships>
</file>

<file path=ppt/slides/_rels/slide3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slideLayout" Target="../slideLayouts/slideLayout2.xml"/><Relationship Id="rId7" Type="http://schemas.openxmlformats.org/officeDocument/2006/relationships/image" Target="../media/image54.png"/><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notesSlide" Target="../notesSlides/notesSlide33.xml"/><Relationship Id="rId9" Type="http://schemas.openxmlformats.org/officeDocument/2006/relationships/image" Target="../media/image4.png"/></Relationships>
</file>

<file path=ppt/slides/_rels/slide3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slideLayout" Target="../slideLayouts/slideLayout2.xml"/><Relationship Id="rId7" Type="http://schemas.openxmlformats.org/officeDocument/2006/relationships/image" Target="../media/image37.jpeg"/><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57.svg"/><Relationship Id="rId11" Type="http://schemas.openxmlformats.org/officeDocument/2006/relationships/image" Target="../media/image4.png"/><Relationship Id="rId5" Type="http://schemas.openxmlformats.org/officeDocument/2006/relationships/image" Target="../media/image56.png"/><Relationship Id="rId10" Type="http://schemas.microsoft.com/office/2007/relationships/hdphoto" Target="../media/hdphoto2.wdp"/><Relationship Id="rId4" Type="http://schemas.openxmlformats.org/officeDocument/2006/relationships/notesSlide" Target="../notesSlides/notesSlide34.xml"/><Relationship Id="rId9" Type="http://schemas.openxmlformats.org/officeDocument/2006/relationships/image" Target="../media/image59.png"/></Relationships>
</file>

<file path=ppt/slides/_rels/slide3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hyperlink" Target="https://www.ixomwatercare.com/video/1977/ice-prevention-white-board" TargetMode="External"/><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hyperlink" Target="https://www.ixomwatercare.com/" TargetMode="External"/><Relationship Id="rId5" Type="http://schemas.openxmlformats.org/officeDocument/2006/relationships/image" Target="../media/image62.png"/><Relationship Id="rId4"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slideLayout" Target="../slideLayouts/slideLayout2.xml"/><Relationship Id="rId7" Type="http://schemas.microsoft.com/office/2007/relationships/hdphoto" Target="../media/hdphoto3.wdp"/><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64.png"/><Relationship Id="rId5" Type="http://schemas.openxmlformats.org/officeDocument/2006/relationships/image" Target="../media/image63.png"/><Relationship Id="rId10" Type="http://schemas.openxmlformats.org/officeDocument/2006/relationships/image" Target="../media/image4.png"/><Relationship Id="rId4" Type="http://schemas.openxmlformats.org/officeDocument/2006/relationships/notesSlide" Target="../notesSlides/notesSlide37.xml"/><Relationship Id="rId9" Type="http://schemas.openxmlformats.org/officeDocument/2006/relationships/hyperlink" Target="https://www.paxwater.com/tank-mixer"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s://www.paxwater.com/tank-mixer" TargetMode="External"/><Relationship Id="rId3" Type="http://schemas.openxmlformats.org/officeDocument/2006/relationships/slideLayout" Target="../slideLayouts/slideLayout2.xml"/><Relationship Id="rId7" Type="http://schemas.openxmlformats.org/officeDocument/2006/relationships/image" Target="../media/image67.png"/><Relationship Id="rId2" Type="http://schemas.openxmlformats.org/officeDocument/2006/relationships/audio" Target="../media/media39.m4a"/><Relationship Id="rId1" Type="http://schemas.microsoft.com/office/2007/relationships/media" Target="../media/media39.m4a"/><Relationship Id="rId6" Type="http://schemas.microsoft.com/office/2007/relationships/hdphoto" Target="../media/hdphoto4.wdp"/><Relationship Id="rId5" Type="http://schemas.openxmlformats.org/officeDocument/2006/relationships/image" Target="../media/image66.png"/><Relationship Id="rId10" Type="http://schemas.openxmlformats.org/officeDocument/2006/relationships/image" Target="../media/image4.png"/><Relationship Id="rId4" Type="http://schemas.openxmlformats.org/officeDocument/2006/relationships/notesSlide" Target="../notesSlides/notesSlide38.xml"/><Relationship Id="rId9" Type="http://schemas.openxmlformats.org/officeDocument/2006/relationships/hyperlink" Target="https://79614.fs1.hubspotusercontentna1.net/hub/79614/file15758143.pdf/case_study_cfd_012011.pdf"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4.png"/><Relationship Id="rId5" Type="http://schemas.openxmlformats.org/officeDocument/2006/relationships/image" Target="../media/image5.gif"/><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8" Type="http://schemas.openxmlformats.org/officeDocument/2006/relationships/hyperlink" Target="https://4psi.net/THM%20Removal-overview.php" TargetMode="External"/><Relationship Id="rId3" Type="http://schemas.openxmlformats.org/officeDocument/2006/relationships/slideLayout" Target="../slideLayouts/slideLayout2.xml"/><Relationship Id="rId7" Type="http://schemas.openxmlformats.org/officeDocument/2006/relationships/image" Target="../media/image69.png"/><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hyperlink" Target="https://www.ixomwatercare.com/" TargetMode="External"/><Relationship Id="rId5" Type="http://schemas.openxmlformats.org/officeDocument/2006/relationships/image" Target="../media/image68.png"/><Relationship Id="rId4" Type="http://schemas.openxmlformats.org/officeDocument/2006/relationships/notesSlide" Target="../notesSlides/notesSlide39.xml"/><Relationship Id="rId9"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41.m4a"/><Relationship Id="rId1" Type="http://schemas.microsoft.com/office/2007/relationships/media" Target="../media/media41.m4a"/><Relationship Id="rId6" Type="http://schemas.openxmlformats.org/officeDocument/2006/relationships/hyperlink" Target="http://www.sdarws.com/assets/impactsofmixingonstoragetankwaterquality.pdf" TargetMode="External"/><Relationship Id="rId5" Type="http://schemas.openxmlformats.org/officeDocument/2006/relationships/image" Target="../media/image70.png"/><Relationship Id="rId4"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42.m4a"/><Relationship Id="rId1" Type="http://schemas.microsoft.com/office/2007/relationships/media" Target="../media/media42.m4a"/><Relationship Id="rId6" Type="http://schemas.openxmlformats.org/officeDocument/2006/relationships/image" Target="../media/image71.png"/><Relationship Id="rId5" Type="http://schemas.openxmlformats.org/officeDocument/2006/relationships/hyperlink" Target="http://www.sdarws.com/assets/impactsofmixingonstoragetankwaterquality.pdf" TargetMode="External"/><Relationship Id="rId4"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image" Target="../media/image73.png"/><Relationship Id="rId5" Type="http://schemas.openxmlformats.org/officeDocument/2006/relationships/image" Target="../media/image72.emf"/><Relationship Id="rId4"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8" Type="http://schemas.openxmlformats.org/officeDocument/2006/relationships/image" Target="../media/image77.emf"/><Relationship Id="rId3" Type="http://schemas.openxmlformats.org/officeDocument/2006/relationships/slideLayout" Target="../slideLayouts/slideLayout2.xml"/><Relationship Id="rId7" Type="http://schemas.openxmlformats.org/officeDocument/2006/relationships/image" Target="../media/image76.emf"/><Relationship Id="rId2" Type="http://schemas.openxmlformats.org/officeDocument/2006/relationships/audio" Target="../media/media44.m4a"/><Relationship Id="rId1" Type="http://schemas.microsoft.com/office/2007/relationships/media" Target="../media/media44.m4a"/><Relationship Id="rId6" Type="http://schemas.openxmlformats.org/officeDocument/2006/relationships/image" Target="../media/image75.emf"/><Relationship Id="rId11" Type="http://schemas.openxmlformats.org/officeDocument/2006/relationships/image" Target="../media/image4.png"/><Relationship Id="rId5" Type="http://schemas.openxmlformats.org/officeDocument/2006/relationships/image" Target="../media/image74.png"/><Relationship Id="rId10" Type="http://schemas.openxmlformats.org/officeDocument/2006/relationships/image" Target="../media/image72.emf"/><Relationship Id="rId4" Type="http://schemas.openxmlformats.org/officeDocument/2006/relationships/notesSlide" Target="../notesSlides/notesSlide43.xml"/><Relationship Id="rId9" Type="http://schemas.openxmlformats.org/officeDocument/2006/relationships/image" Target="../media/image78.emf"/></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m4a"/><Relationship Id="rId1" Type="http://schemas.microsoft.com/office/2007/relationships/media" Target="../media/media45.m4a"/><Relationship Id="rId5" Type="http://schemas.openxmlformats.org/officeDocument/2006/relationships/image" Target="../media/image4.png"/><Relationship Id="rId4" Type="http://schemas.openxmlformats.org/officeDocument/2006/relationships/notesSlide" Target="../notesSlides/notesSlide44.xml"/></Relationships>
</file>

<file path=ppt/slides/_rels/slide4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80.emf"/><Relationship Id="rId2" Type="http://schemas.openxmlformats.org/officeDocument/2006/relationships/audio" Target="../media/media46.m4a"/><Relationship Id="rId1" Type="http://schemas.microsoft.com/office/2007/relationships/media" Target="../media/media46.m4a"/><Relationship Id="rId6" Type="http://schemas.openxmlformats.org/officeDocument/2006/relationships/image" Target="../media/image74.png"/><Relationship Id="rId5" Type="http://schemas.openxmlformats.org/officeDocument/2006/relationships/image" Target="../media/image79.emf"/><Relationship Id="rId4" Type="http://schemas.openxmlformats.org/officeDocument/2006/relationships/notesSlide" Target="../notesSlides/notesSlide45.xml"/></Relationships>
</file>

<file path=ppt/slides/_rels/slide4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81.png"/><Relationship Id="rId2" Type="http://schemas.openxmlformats.org/officeDocument/2006/relationships/audio" Target="../media/media47.m4a"/><Relationship Id="rId1" Type="http://schemas.microsoft.com/office/2007/relationships/media" Target="../media/media47.m4a"/><Relationship Id="rId6" Type="http://schemas.openxmlformats.org/officeDocument/2006/relationships/hyperlink" Target="https://www.google.com/url?sa=t&amp;rct=j&amp;q=&amp;esrc=s&amp;source=web&amp;cd=&amp;ved=2ahUKEwjPjpuk8OD2AhV9IjQIHZg5Cr8QFnoECEYQAQ&amp;url=https%3A%2F%2Fwww.epa.gov%2Fsites%2Fproduction%2Ffiles%2F2021-05%2Fstorage-tank-assessment-spreadsheet.xlsx&amp;usg=AOvVaw0C9xreDO_KQcxLWpnFCe5T" TargetMode="External"/><Relationship Id="rId5" Type="http://schemas.openxmlformats.org/officeDocument/2006/relationships/hyperlink" Target="https://www.epa.gov/sites/default/files/2021-05/documents/storage-tank-spreadsheet-assessment-protocol.pdf" TargetMode="External"/><Relationship Id="rId4" Type="http://schemas.openxmlformats.org/officeDocument/2006/relationships/notesSlide" Target="../notesSlides/notesSlide46.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m4a"/><Relationship Id="rId1" Type="http://schemas.microsoft.com/office/2007/relationships/media" Target="../media/media48.m4a"/><Relationship Id="rId6" Type="http://schemas.openxmlformats.org/officeDocument/2006/relationships/image" Target="../media/image4.png"/><Relationship Id="rId5" Type="http://schemas.openxmlformats.org/officeDocument/2006/relationships/image" Target="../media/image82.png"/><Relationship Id="rId4" Type="http://schemas.openxmlformats.org/officeDocument/2006/relationships/notesSlide" Target="../notesSlides/notesSlide47.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m4a"/><Relationship Id="rId1" Type="http://schemas.microsoft.com/office/2007/relationships/media" Target="../media/media49.m4a"/><Relationship Id="rId6" Type="http://schemas.openxmlformats.org/officeDocument/2006/relationships/image" Target="../media/image4.png"/><Relationship Id="rId5" Type="http://schemas.openxmlformats.org/officeDocument/2006/relationships/image" Target="../media/image83.png"/><Relationship Id="rId4" Type="http://schemas.openxmlformats.org/officeDocument/2006/relationships/notesSlide" Target="../notesSlides/notesSlide48.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png"/><Relationship Id="rId5" Type="http://schemas.openxmlformats.org/officeDocument/2006/relationships/image" Target="../media/image5.gif"/><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0.m4a"/><Relationship Id="rId1" Type="http://schemas.microsoft.com/office/2007/relationships/media" Target="../media/media50.m4a"/><Relationship Id="rId6" Type="http://schemas.openxmlformats.org/officeDocument/2006/relationships/image" Target="../media/image4.png"/><Relationship Id="rId5" Type="http://schemas.openxmlformats.org/officeDocument/2006/relationships/image" Target="../media/image84.png"/><Relationship Id="rId4" Type="http://schemas.openxmlformats.org/officeDocument/2006/relationships/notesSlide" Target="../notesSlides/notesSlide49.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1.m4a"/><Relationship Id="rId1" Type="http://schemas.microsoft.com/office/2007/relationships/media" Target="../media/media51.m4a"/><Relationship Id="rId6" Type="http://schemas.openxmlformats.org/officeDocument/2006/relationships/image" Target="../media/image4.png"/><Relationship Id="rId5" Type="http://schemas.openxmlformats.org/officeDocument/2006/relationships/image" Target="../media/image85.png"/><Relationship Id="rId4" Type="http://schemas.openxmlformats.org/officeDocument/2006/relationships/notesSlide" Target="../notesSlides/notesSlide50.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52.m4a"/><Relationship Id="rId1" Type="http://schemas.microsoft.com/office/2007/relationships/media" Target="../media/media52.m4a"/><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notesSlide" Target="../notesSlides/notesSlide51.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53.m4a"/><Relationship Id="rId1" Type="http://schemas.microsoft.com/office/2007/relationships/media" Target="../media/media53.m4a"/><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notesSlide" Target="../notesSlides/notesSlide52.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54.m4a"/><Relationship Id="rId1" Type="http://schemas.microsoft.com/office/2007/relationships/media" Target="../media/media54.m4a"/><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notesSlide" Target="../notesSlides/notesSlide53.xml"/></Relationships>
</file>

<file path=ppt/slides/_rels/slide5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94.png"/><Relationship Id="rId2" Type="http://schemas.openxmlformats.org/officeDocument/2006/relationships/audio" Target="../media/media55.m4a"/><Relationship Id="rId1" Type="http://schemas.microsoft.com/office/2007/relationships/media" Target="../media/media55.m4a"/><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notesSlide" Target="../notesSlides/notesSlide54.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56.m4a"/><Relationship Id="rId1" Type="http://schemas.microsoft.com/office/2007/relationships/media" Target="../media/media56.m4a"/><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notesSlide" Target="../notesSlides/notesSlide55.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7.m4a"/><Relationship Id="rId1" Type="http://schemas.microsoft.com/office/2007/relationships/media" Target="../media/media57.m4a"/><Relationship Id="rId6" Type="http://schemas.openxmlformats.org/officeDocument/2006/relationships/image" Target="../media/image4.png"/><Relationship Id="rId5" Type="http://schemas.openxmlformats.org/officeDocument/2006/relationships/image" Target="../media/image97.png"/><Relationship Id="rId4" Type="http://schemas.openxmlformats.org/officeDocument/2006/relationships/notesSlide" Target="../notesSlides/notesSlide56.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8.m4a"/><Relationship Id="rId1" Type="http://schemas.microsoft.com/office/2007/relationships/media" Target="../media/media58.m4a"/><Relationship Id="rId6" Type="http://schemas.openxmlformats.org/officeDocument/2006/relationships/image" Target="../media/image4.png"/><Relationship Id="rId5" Type="http://schemas.openxmlformats.org/officeDocument/2006/relationships/image" Target="../media/image98.png"/><Relationship Id="rId4" Type="http://schemas.openxmlformats.org/officeDocument/2006/relationships/notesSlide" Target="../notesSlides/notesSlide57.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59.m4a"/><Relationship Id="rId1" Type="http://schemas.microsoft.com/office/2007/relationships/media" Target="../media/media59.m4a"/><Relationship Id="rId6" Type="http://schemas.openxmlformats.org/officeDocument/2006/relationships/image" Target="../media/image99.png"/><Relationship Id="rId5" Type="http://schemas.openxmlformats.org/officeDocument/2006/relationships/image" Target="../media/image91.png"/><Relationship Id="rId4" Type="http://schemas.openxmlformats.org/officeDocument/2006/relationships/notesSlide" Target="../notesSlides/notesSlide5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0.m4a"/><Relationship Id="rId1" Type="http://schemas.microsoft.com/office/2007/relationships/media" Target="../media/media60.m4a"/><Relationship Id="rId6" Type="http://schemas.openxmlformats.org/officeDocument/2006/relationships/image" Target="../media/image4.png"/><Relationship Id="rId5" Type="http://schemas.openxmlformats.org/officeDocument/2006/relationships/image" Target="../media/image100.png"/><Relationship Id="rId4" Type="http://schemas.openxmlformats.org/officeDocument/2006/relationships/notesSlide" Target="../notesSlides/notesSlide59.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61.m4a"/><Relationship Id="rId1" Type="http://schemas.microsoft.com/office/2007/relationships/media" Target="../media/media61.m4a"/><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notesSlide" Target="../notesSlides/notesSlide60.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2.m4a"/><Relationship Id="rId1" Type="http://schemas.microsoft.com/office/2007/relationships/media" Target="../media/media62.m4a"/><Relationship Id="rId6" Type="http://schemas.openxmlformats.org/officeDocument/2006/relationships/image" Target="../media/image4.png"/><Relationship Id="rId5" Type="http://schemas.openxmlformats.org/officeDocument/2006/relationships/image" Target="../media/image103.png"/><Relationship Id="rId4" Type="http://schemas.openxmlformats.org/officeDocument/2006/relationships/notesSlide" Target="../notesSlides/notesSlide61.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3.m4a"/><Relationship Id="rId1" Type="http://schemas.microsoft.com/office/2007/relationships/media" Target="../media/media63.m4a"/><Relationship Id="rId6" Type="http://schemas.openxmlformats.org/officeDocument/2006/relationships/image" Target="../media/image4.png"/><Relationship Id="rId5" Type="http://schemas.openxmlformats.org/officeDocument/2006/relationships/image" Target="../media/image104.png"/><Relationship Id="rId4" Type="http://schemas.openxmlformats.org/officeDocument/2006/relationships/notesSlide" Target="../notesSlides/notesSlide62.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4.m4a"/><Relationship Id="rId1" Type="http://schemas.microsoft.com/office/2007/relationships/media" Target="../media/media64.m4a"/><Relationship Id="rId6" Type="http://schemas.openxmlformats.org/officeDocument/2006/relationships/image" Target="../media/image4.png"/><Relationship Id="rId5" Type="http://schemas.openxmlformats.org/officeDocument/2006/relationships/image" Target="../media/image105.png"/><Relationship Id="rId4" Type="http://schemas.openxmlformats.org/officeDocument/2006/relationships/notesSlide" Target="../notesSlides/notesSlide63.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65.m4a"/><Relationship Id="rId1" Type="http://schemas.microsoft.com/office/2007/relationships/media" Target="../media/media65.m4a"/><Relationship Id="rId6" Type="http://schemas.microsoft.com/office/2007/relationships/hdphoto" Target="../media/hdphoto5.wdp"/><Relationship Id="rId5" Type="http://schemas.openxmlformats.org/officeDocument/2006/relationships/image" Target="../media/image106.png"/><Relationship Id="rId4" Type="http://schemas.openxmlformats.org/officeDocument/2006/relationships/notesSlide" Target="../notesSlides/notesSlide64.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6.m4a"/><Relationship Id="rId1" Type="http://schemas.microsoft.com/office/2007/relationships/media" Target="../media/media66.m4a"/><Relationship Id="rId5" Type="http://schemas.openxmlformats.org/officeDocument/2006/relationships/image" Target="../media/image4.png"/><Relationship Id="rId4" Type="http://schemas.openxmlformats.org/officeDocument/2006/relationships/image" Target="../media/image107.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67.m4a"/><Relationship Id="rId1" Type="http://schemas.microsoft.com/office/2007/relationships/media" Target="../media/media67.m4a"/><Relationship Id="rId6" Type="http://schemas.openxmlformats.org/officeDocument/2006/relationships/hyperlink" Target="https://www.epa.gov/sdwa/hydrant-sampler-procedure-and-parts-lists" TargetMode="External"/><Relationship Id="rId5" Type="http://schemas.openxmlformats.org/officeDocument/2006/relationships/image" Target="../media/image108.jpg"/><Relationship Id="rId4" Type="http://schemas.openxmlformats.org/officeDocument/2006/relationships/notesSlide" Target="../notesSlides/notesSlide65.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68.m4a"/><Relationship Id="rId1" Type="http://schemas.microsoft.com/office/2007/relationships/media" Target="../media/media68.m4a"/><Relationship Id="rId6" Type="http://schemas.openxmlformats.org/officeDocument/2006/relationships/image" Target="../media/image110.wmf"/><Relationship Id="rId5" Type="http://schemas.openxmlformats.org/officeDocument/2006/relationships/image" Target="../media/image109.png"/><Relationship Id="rId4" Type="http://schemas.openxmlformats.org/officeDocument/2006/relationships/notesSlide" Target="../notesSlides/notesSlide66.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69.m4a"/><Relationship Id="rId1" Type="http://schemas.microsoft.com/office/2007/relationships/media" Target="../media/media69.m4a"/><Relationship Id="rId6" Type="http://schemas.openxmlformats.org/officeDocument/2006/relationships/image" Target="../media/image110.wmf"/><Relationship Id="rId5" Type="http://schemas.openxmlformats.org/officeDocument/2006/relationships/image" Target="../media/image109.png"/><Relationship Id="rId4" Type="http://schemas.openxmlformats.org/officeDocument/2006/relationships/notesSlide" Target="../notesSlides/notesSlide67.xml"/></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0.m4a"/><Relationship Id="rId1" Type="http://schemas.microsoft.com/office/2007/relationships/media" Target="../media/media70.m4a"/><Relationship Id="rId6" Type="http://schemas.openxmlformats.org/officeDocument/2006/relationships/image" Target="../media/image4.png"/><Relationship Id="rId5" Type="http://schemas.openxmlformats.org/officeDocument/2006/relationships/image" Target="../media/image111.png"/><Relationship Id="rId4" Type="http://schemas.openxmlformats.org/officeDocument/2006/relationships/notesSlide" Target="../notesSlides/notesSlide68.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1.m4a"/><Relationship Id="rId1" Type="http://schemas.microsoft.com/office/2007/relationships/media" Target="../media/media71.m4a"/><Relationship Id="rId5" Type="http://schemas.openxmlformats.org/officeDocument/2006/relationships/image" Target="../media/image4.png"/><Relationship Id="rId4" Type="http://schemas.openxmlformats.org/officeDocument/2006/relationships/notesSlide" Target="../notesSlides/notesSlide69.xml"/></Relationships>
</file>

<file path=ppt/slides/_rels/slide72.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slideLayout" Target="../slideLayouts/slideLayout2.xml"/><Relationship Id="rId7" Type="http://schemas.openxmlformats.org/officeDocument/2006/relationships/image" Target="../media/image114.png"/><Relationship Id="rId12" Type="http://schemas.openxmlformats.org/officeDocument/2006/relationships/image" Target="../media/image4.png"/><Relationship Id="rId2" Type="http://schemas.openxmlformats.org/officeDocument/2006/relationships/audio" Target="../media/media72.m4a"/><Relationship Id="rId1" Type="http://schemas.microsoft.com/office/2007/relationships/media" Target="../media/media72.m4a"/><Relationship Id="rId6" Type="http://schemas.openxmlformats.org/officeDocument/2006/relationships/image" Target="../media/image113.png"/><Relationship Id="rId11" Type="http://schemas.openxmlformats.org/officeDocument/2006/relationships/image" Target="../media/image118.png"/><Relationship Id="rId5" Type="http://schemas.openxmlformats.org/officeDocument/2006/relationships/image" Target="../media/image112.png"/><Relationship Id="rId10" Type="http://schemas.openxmlformats.org/officeDocument/2006/relationships/image" Target="../media/image117.png"/><Relationship Id="rId4" Type="http://schemas.openxmlformats.org/officeDocument/2006/relationships/notesSlide" Target="../notesSlides/notesSlide70.xml"/><Relationship Id="rId9" Type="http://schemas.openxmlformats.org/officeDocument/2006/relationships/image" Target="../media/image116.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73.m4a"/><Relationship Id="rId1" Type="http://schemas.microsoft.com/office/2007/relationships/media" Target="../media/media73.m4a"/><Relationship Id="rId6" Type="http://schemas.openxmlformats.org/officeDocument/2006/relationships/image" Target="../media/image119.png"/><Relationship Id="rId5" Type="http://schemas.openxmlformats.org/officeDocument/2006/relationships/image" Target="../media/image113.png"/><Relationship Id="rId4" Type="http://schemas.openxmlformats.org/officeDocument/2006/relationships/notesSlide" Target="../notesSlides/notesSlide71.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4.m4a"/><Relationship Id="rId1" Type="http://schemas.microsoft.com/office/2007/relationships/media" Target="../media/media74.m4a"/><Relationship Id="rId6" Type="http://schemas.openxmlformats.org/officeDocument/2006/relationships/image" Target="../media/image4.png"/><Relationship Id="rId5" Type="http://schemas.openxmlformats.org/officeDocument/2006/relationships/image" Target="../media/image120.emf"/><Relationship Id="rId4" Type="http://schemas.openxmlformats.org/officeDocument/2006/relationships/notesSlide" Target="../notesSlides/notesSlide72.xml"/></Relationships>
</file>

<file path=ppt/slides/_rels/slide75.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slideLayout" Target="../slideLayouts/slideLayout2.xml"/><Relationship Id="rId7" Type="http://schemas.openxmlformats.org/officeDocument/2006/relationships/image" Target="../media/image122.png"/><Relationship Id="rId2" Type="http://schemas.openxmlformats.org/officeDocument/2006/relationships/audio" Target="../media/media75.m4a"/><Relationship Id="rId1" Type="http://schemas.microsoft.com/office/2007/relationships/media" Target="../media/media75.m4a"/><Relationship Id="rId6" Type="http://schemas.openxmlformats.org/officeDocument/2006/relationships/image" Target="../media/image121.png"/><Relationship Id="rId5" Type="http://schemas.openxmlformats.org/officeDocument/2006/relationships/hyperlink" Target="http://www.healthoregon.org/swt" TargetMode="External"/><Relationship Id="rId10" Type="http://schemas.openxmlformats.org/officeDocument/2006/relationships/image" Target="../media/image4.png"/><Relationship Id="rId4" Type="http://schemas.openxmlformats.org/officeDocument/2006/relationships/notesSlide" Target="../notesSlides/notesSlide73.xml"/><Relationship Id="rId9" Type="http://schemas.openxmlformats.org/officeDocument/2006/relationships/image" Target="../media/image123.png"/></Relationships>
</file>

<file path=ppt/slides/_rels/slide7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microsoft.com/office/2007/relationships/hdphoto" Target="../media/hdphoto6.wdp"/><Relationship Id="rId2" Type="http://schemas.openxmlformats.org/officeDocument/2006/relationships/audio" Target="../media/media76.m4a"/><Relationship Id="rId1" Type="http://schemas.microsoft.com/office/2007/relationships/media" Target="../media/media76.m4a"/><Relationship Id="rId6" Type="http://schemas.openxmlformats.org/officeDocument/2006/relationships/image" Target="../media/image122.png"/><Relationship Id="rId5" Type="http://schemas.openxmlformats.org/officeDocument/2006/relationships/hyperlink" Target="http://www.healthoregon.org/swt" TargetMode="External"/><Relationship Id="rId4" Type="http://schemas.openxmlformats.org/officeDocument/2006/relationships/notesSlide" Target="../notesSlides/notesSlide74.xml"/></Relationships>
</file>

<file path=ppt/slides/_rels/slide77.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slideLayout" Target="../slideLayouts/slideLayout2.xml"/><Relationship Id="rId7" Type="http://schemas.openxmlformats.org/officeDocument/2006/relationships/hyperlink" Target="http://www.healthoregon.org/swt" TargetMode="External"/><Relationship Id="rId2" Type="http://schemas.openxmlformats.org/officeDocument/2006/relationships/audio" Target="../media/media77.m4a"/><Relationship Id="rId1" Type="http://schemas.microsoft.com/office/2007/relationships/media" Target="../media/media77.m4a"/><Relationship Id="rId6" Type="http://schemas.microsoft.com/office/2007/relationships/hdphoto" Target="../media/hdphoto6.wdp"/><Relationship Id="rId5" Type="http://schemas.openxmlformats.org/officeDocument/2006/relationships/image" Target="../media/image122.png"/><Relationship Id="rId10" Type="http://schemas.openxmlformats.org/officeDocument/2006/relationships/image" Target="../media/image4.png"/><Relationship Id="rId4" Type="http://schemas.openxmlformats.org/officeDocument/2006/relationships/notesSlide" Target="../notesSlides/notesSlide75.xml"/><Relationship Id="rId9" Type="http://schemas.microsoft.com/office/2007/relationships/hdphoto" Target="../media/hdphoto7.wdp"/></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78.m4a"/><Relationship Id="rId1" Type="http://schemas.microsoft.com/office/2007/relationships/media" Target="../media/media78.m4a"/><Relationship Id="rId6" Type="http://schemas.openxmlformats.org/officeDocument/2006/relationships/image" Target="../media/image125.png"/><Relationship Id="rId5" Type="http://schemas.openxmlformats.org/officeDocument/2006/relationships/hyperlink" Target="http://www.healthoregon.org/swt" TargetMode="External"/><Relationship Id="rId4" Type="http://schemas.openxmlformats.org/officeDocument/2006/relationships/notesSlide" Target="../notesSlides/notesSlide76.xml"/></Relationships>
</file>

<file path=ppt/slides/_rels/slide7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microsoft.com/office/2007/relationships/hdphoto" Target="../media/hdphoto6.wdp"/><Relationship Id="rId2" Type="http://schemas.openxmlformats.org/officeDocument/2006/relationships/audio" Target="../media/media79.m4a"/><Relationship Id="rId1" Type="http://schemas.microsoft.com/office/2007/relationships/media" Target="../media/media79.m4a"/><Relationship Id="rId6" Type="http://schemas.openxmlformats.org/officeDocument/2006/relationships/image" Target="../media/image122.png"/><Relationship Id="rId5" Type="http://schemas.openxmlformats.org/officeDocument/2006/relationships/hyperlink" Target="http://www.healthoregon.org/swt" TargetMode="External"/><Relationship Id="rId4" Type="http://schemas.openxmlformats.org/officeDocument/2006/relationships/notesSlide" Target="../notesSlides/notesSlide77.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8.xml"/><Relationship Id="rId9" Type="http://schemas.openxmlformats.org/officeDocument/2006/relationships/image" Target="../media/image4.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0.m4a"/><Relationship Id="rId1" Type="http://schemas.microsoft.com/office/2007/relationships/media" Target="../media/media80.m4a"/><Relationship Id="rId5" Type="http://schemas.openxmlformats.org/officeDocument/2006/relationships/image" Target="../media/image4.png"/><Relationship Id="rId4" Type="http://schemas.openxmlformats.org/officeDocument/2006/relationships/notesSlide" Target="../notesSlides/notesSlide78.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1.m4a"/><Relationship Id="rId1" Type="http://schemas.microsoft.com/office/2007/relationships/media" Target="../media/media81.m4a"/><Relationship Id="rId6" Type="http://schemas.openxmlformats.org/officeDocument/2006/relationships/image" Target="../media/image4.png"/><Relationship Id="rId5" Type="http://schemas.openxmlformats.org/officeDocument/2006/relationships/hyperlink" Target="http://www.healthoregon.org/swt" TargetMode="External"/><Relationship Id="rId4" Type="http://schemas.openxmlformats.org/officeDocument/2006/relationships/notesSlide" Target="../notesSlides/notesSlide79.xml"/></Relationships>
</file>

<file path=ppt/slides/_rels/slide8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26.png"/><Relationship Id="rId2" Type="http://schemas.openxmlformats.org/officeDocument/2006/relationships/audio" Target="../media/media82.m4a"/><Relationship Id="rId1" Type="http://schemas.microsoft.com/office/2007/relationships/media" Target="../media/media82.m4a"/><Relationship Id="rId6" Type="http://schemas.openxmlformats.org/officeDocument/2006/relationships/hyperlink" Target="http://www.healthoregon.org/swt" TargetMode="External"/><Relationship Id="rId5" Type="http://schemas.openxmlformats.org/officeDocument/2006/relationships/hyperlink" Target="https://www.epa.gov/sites/default/files/2017-04/documents/quick-guide-drinking-water-sample-collection-2ed-update-508.pdf" TargetMode="External"/><Relationship Id="rId4" Type="http://schemas.openxmlformats.org/officeDocument/2006/relationships/notesSlide" Target="../notesSlides/notesSlide80.xml"/></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3.m4a"/><Relationship Id="rId1" Type="http://schemas.microsoft.com/office/2007/relationships/media" Target="../media/media83.m4a"/><Relationship Id="rId6" Type="http://schemas.openxmlformats.org/officeDocument/2006/relationships/image" Target="../media/image4.png"/><Relationship Id="rId5" Type="http://schemas.openxmlformats.org/officeDocument/2006/relationships/hyperlink" Target="http://www.healthoregon.org/swt" TargetMode="External"/><Relationship Id="rId4" Type="http://schemas.openxmlformats.org/officeDocument/2006/relationships/notesSlide" Target="../notesSlides/notesSlide81.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84.m4a"/><Relationship Id="rId1" Type="http://schemas.microsoft.com/office/2007/relationships/media" Target="../media/media84.m4a"/><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notesSlide" Target="../notesSlides/notesSlide82.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85.m4a"/><Relationship Id="rId1" Type="http://schemas.microsoft.com/office/2007/relationships/media" Target="../media/media85.m4a"/><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notesSlide" Target="../notesSlides/notesSlide83.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86.m4a"/><Relationship Id="rId1" Type="http://schemas.microsoft.com/office/2007/relationships/media" Target="../media/media86.m4a"/><Relationship Id="rId6" Type="http://schemas.openxmlformats.org/officeDocument/2006/relationships/image" Target="../media/image131.png"/><Relationship Id="rId5" Type="http://schemas.openxmlformats.org/officeDocument/2006/relationships/hyperlink" Target="http://www.healthoregon.org/swt" TargetMode="External"/><Relationship Id="rId4" Type="http://schemas.openxmlformats.org/officeDocument/2006/relationships/notesSlide" Target="../notesSlides/notesSlide84.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7.m4a"/><Relationship Id="rId1" Type="http://schemas.microsoft.com/office/2007/relationships/media" Target="../media/media87.m4a"/><Relationship Id="rId6" Type="http://schemas.openxmlformats.org/officeDocument/2006/relationships/image" Target="../media/image4.png"/><Relationship Id="rId5" Type="http://schemas.openxmlformats.org/officeDocument/2006/relationships/hyperlink" Target="http://www.healthoregon.org/swt" TargetMode="External"/><Relationship Id="rId4" Type="http://schemas.openxmlformats.org/officeDocument/2006/relationships/notesSlide" Target="../notesSlides/notesSlide85.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88.m4a"/><Relationship Id="rId1" Type="http://schemas.microsoft.com/office/2007/relationships/media" Target="../media/media88.m4a"/><Relationship Id="rId6" Type="http://schemas.openxmlformats.org/officeDocument/2006/relationships/hyperlink" Target="http://www.healthoregon.org/swt" TargetMode="External"/><Relationship Id="rId5" Type="http://schemas.openxmlformats.org/officeDocument/2006/relationships/image" Target="../media/image132.png"/><Relationship Id="rId4" Type="http://schemas.openxmlformats.org/officeDocument/2006/relationships/notesSlide" Target="../notesSlides/notesSlide86.xm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89.m4a"/><Relationship Id="rId1" Type="http://schemas.microsoft.com/office/2007/relationships/media" Target="../media/media89.m4a"/><Relationship Id="rId6" Type="http://schemas.openxmlformats.org/officeDocument/2006/relationships/image" Target="../media/image133.png"/><Relationship Id="rId5" Type="http://schemas.openxmlformats.org/officeDocument/2006/relationships/hyperlink" Target="http://www.healthoregon.org/swt" TargetMode="External"/><Relationship Id="rId4" Type="http://schemas.openxmlformats.org/officeDocument/2006/relationships/notesSlide" Target="../notesSlides/notesSlide8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0.m4a"/><Relationship Id="rId1" Type="http://schemas.microsoft.com/office/2007/relationships/media" Target="../media/media90.m4a"/><Relationship Id="rId6" Type="http://schemas.openxmlformats.org/officeDocument/2006/relationships/image" Target="../media/image4.png"/><Relationship Id="rId5" Type="http://schemas.openxmlformats.org/officeDocument/2006/relationships/hyperlink" Target="http://www.healthoregon.org/swt" TargetMode="External"/><Relationship Id="rId4" Type="http://schemas.openxmlformats.org/officeDocument/2006/relationships/notesSlide" Target="../notesSlides/notesSlide88.xml"/></Relationships>
</file>

<file path=ppt/slides/_rels/slide91.xml.rels><?xml version="1.0" encoding="UTF-8" standalone="yes"?>
<Relationships xmlns="http://schemas.openxmlformats.org/package/2006/relationships"><Relationship Id="rId8" Type="http://schemas.openxmlformats.org/officeDocument/2006/relationships/image" Target="../media/image136.jpeg"/><Relationship Id="rId3" Type="http://schemas.openxmlformats.org/officeDocument/2006/relationships/slideLayout" Target="../slideLayouts/slideLayout2.xml"/><Relationship Id="rId7" Type="http://schemas.openxmlformats.org/officeDocument/2006/relationships/image" Target="../media/image135.png"/><Relationship Id="rId2" Type="http://schemas.openxmlformats.org/officeDocument/2006/relationships/audio" Target="../media/media91.m4a"/><Relationship Id="rId1" Type="http://schemas.microsoft.com/office/2007/relationships/media" Target="../media/media91.m4a"/><Relationship Id="rId6" Type="http://schemas.openxmlformats.org/officeDocument/2006/relationships/hyperlink" Target="http://www.healthoregon.org/swt" TargetMode="External"/><Relationship Id="rId5" Type="http://schemas.openxmlformats.org/officeDocument/2006/relationships/image" Target="../media/image134.png"/><Relationship Id="rId4" Type="http://schemas.openxmlformats.org/officeDocument/2006/relationships/notesSlide" Target="../notesSlides/notesSlide89.xml"/><Relationship Id="rId9" Type="http://schemas.openxmlformats.org/officeDocument/2006/relationships/image" Target="../media/image4.png"/></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92.m4a"/><Relationship Id="rId1" Type="http://schemas.microsoft.com/office/2007/relationships/media" Target="../media/media92.m4a"/><Relationship Id="rId6" Type="http://schemas.openxmlformats.org/officeDocument/2006/relationships/image" Target="../media/image132.png"/><Relationship Id="rId5" Type="http://schemas.openxmlformats.org/officeDocument/2006/relationships/hyperlink" Target="http://www.healthoregon.org/swt" TargetMode="External"/><Relationship Id="rId4" Type="http://schemas.openxmlformats.org/officeDocument/2006/relationships/notesSlide" Target="../notesSlides/notesSlide90.xml"/></Relationships>
</file>

<file path=ppt/slides/_rels/slide9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26.png"/><Relationship Id="rId2" Type="http://schemas.openxmlformats.org/officeDocument/2006/relationships/audio" Target="../media/media93.m4a"/><Relationship Id="rId1" Type="http://schemas.microsoft.com/office/2007/relationships/media" Target="../media/media93.m4a"/><Relationship Id="rId6" Type="http://schemas.openxmlformats.org/officeDocument/2006/relationships/image" Target="../media/image137.png"/><Relationship Id="rId5" Type="http://schemas.openxmlformats.org/officeDocument/2006/relationships/hyperlink" Target="http://www.healthoregon.org/swt" TargetMode="External"/><Relationship Id="rId4" Type="http://schemas.openxmlformats.org/officeDocument/2006/relationships/notesSlide" Target="../notesSlides/notesSlide91.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4.m4a"/><Relationship Id="rId1" Type="http://schemas.microsoft.com/office/2007/relationships/media" Target="../media/media94.m4a"/><Relationship Id="rId6" Type="http://schemas.openxmlformats.org/officeDocument/2006/relationships/image" Target="../media/image4.png"/><Relationship Id="rId5" Type="http://schemas.openxmlformats.org/officeDocument/2006/relationships/image" Target="../media/image138.png"/><Relationship Id="rId4" Type="http://schemas.openxmlformats.org/officeDocument/2006/relationships/notesSlide" Target="../notesSlides/notesSlide92.xml"/></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95.m4a"/><Relationship Id="rId1" Type="http://schemas.microsoft.com/office/2007/relationships/media" Target="../media/media95.m4a"/><Relationship Id="rId6" Type="http://schemas.openxmlformats.org/officeDocument/2006/relationships/hyperlink" Target="http://www.healthoregon.org/swt" TargetMode="External"/><Relationship Id="rId5" Type="http://schemas.openxmlformats.org/officeDocument/2006/relationships/image" Target="../media/image139.png"/><Relationship Id="rId4" Type="http://schemas.openxmlformats.org/officeDocument/2006/relationships/notesSlide" Target="../notesSlides/notesSlide93.xml"/></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96.m4a"/><Relationship Id="rId1" Type="http://schemas.microsoft.com/office/2007/relationships/media" Target="../media/media96.m4a"/><Relationship Id="rId6" Type="http://schemas.openxmlformats.org/officeDocument/2006/relationships/image" Target="../media/image140.png"/><Relationship Id="rId5" Type="http://schemas.openxmlformats.org/officeDocument/2006/relationships/hyperlink" Target="http://www.healthoregon.org/swt" TargetMode="External"/><Relationship Id="rId4" Type="http://schemas.openxmlformats.org/officeDocument/2006/relationships/notesSlide" Target="../notesSlides/notesSlide94.xml"/></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97.m4a"/><Relationship Id="rId1" Type="http://schemas.microsoft.com/office/2007/relationships/media" Target="../media/media97.m4a"/><Relationship Id="rId6" Type="http://schemas.openxmlformats.org/officeDocument/2006/relationships/image" Target="../media/image141.png"/><Relationship Id="rId5" Type="http://schemas.openxmlformats.org/officeDocument/2006/relationships/hyperlink" Target="http://www.healthoregon.org/swt" TargetMode="External"/><Relationship Id="rId4" Type="http://schemas.openxmlformats.org/officeDocument/2006/relationships/notesSlide" Target="../notesSlides/notesSlide95.xml"/></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98.m4a"/><Relationship Id="rId1" Type="http://schemas.microsoft.com/office/2007/relationships/media" Target="../media/media98.m4a"/><Relationship Id="rId6" Type="http://schemas.openxmlformats.org/officeDocument/2006/relationships/image" Target="../media/image142.png"/><Relationship Id="rId5" Type="http://schemas.openxmlformats.org/officeDocument/2006/relationships/hyperlink" Target="http://www.healthoregon.org/swt" TargetMode="External"/><Relationship Id="rId4" Type="http://schemas.openxmlformats.org/officeDocument/2006/relationships/notesSlide" Target="../notesSlides/notesSlide96.xml"/></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9.m4a"/><Relationship Id="rId1" Type="http://schemas.microsoft.com/office/2007/relationships/media" Target="../media/media99.m4a"/><Relationship Id="rId6" Type="http://schemas.openxmlformats.org/officeDocument/2006/relationships/image" Target="../media/image4.png"/><Relationship Id="rId5" Type="http://schemas.openxmlformats.org/officeDocument/2006/relationships/hyperlink" Target="http://www.healthoregon.org/swt" TargetMode="External"/><Relationship Id="rId4" Type="http://schemas.openxmlformats.org/officeDocument/2006/relationships/notesSlide" Target="../notesSlides/notesSlide9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90500" y="76200"/>
            <a:ext cx="8763000" cy="3294627"/>
          </a:xfrm>
        </p:spPr>
        <p:txBody>
          <a:bodyPr/>
          <a:lstStyle/>
          <a:p>
            <a:pPr eaLnBrk="1" hangingPunct="1"/>
            <a:r>
              <a:rPr lang="en-US" dirty="0"/>
              <a:t>Distribution System Optimization</a:t>
            </a:r>
            <a:br>
              <a:rPr lang="en-US" dirty="0"/>
            </a:br>
            <a:br>
              <a:rPr lang="en-US" dirty="0"/>
            </a:br>
            <a:r>
              <a:rPr lang="en-US" sz="2400" dirty="0"/>
              <a:t>Oregon Health Authority - Drinking Water Services</a:t>
            </a:r>
            <a:br>
              <a:rPr lang="en-US" sz="2400" dirty="0"/>
            </a:br>
            <a:br>
              <a:rPr lang="en-US" sz="2400" dirty="0"/>
            </a:br>
            <a:br>
              <a:rPr lang="en-US" sz="2400" dirty="0"/>
            </a:br>
            <a:endParaRPr lang="en-US" sz="1800" dirty="0"/>
          </a:p>
        </p:txBody>
      </p:sp>
      <p:sp>
        <p:nvSpPr>
          <p:cNvPr id="4" name="Rectangle 5"/>
          <p:cNvSpPr>
            <a:spLocks noGrp="1" noChangeArrowheads="1"/>
          </p:cNvSpPr>
          <p:nvPr>
            <p:ph type="ftr" sz="quarter" idx="10"/>
          </p:nvPr>
        </p:nvSpPr>
        <p:spPr>
          <a:xfrm>
            <a:off x="2895600" y="6096000"/>
            <a:ext cx="3581400" cy="476250"/>
          </a:xfrm>
        </p:spPr>
        <p:txBody>
          <a:bodyPr/>
          <a:lstStyle/>
          <a:p>
            <a:pPr algn="ctr">
              <a:defRPr/>
            </a:pPr>
            <a:r>
              <a:rPr lang="en-US" dirty="0"/>
              <a:t>OFFICE OF ENVIRONMENTAL PUBLIC HEALTH</a:t>
            </a:r>
            <a:br>
              <a:rPr lang="en-US" dirty="0"/>
            </a:br>
            <a:r>
              <a:rPr lang="en-US" dirty="0"/>
              <a:t>Drinking Water Services</a:t>
            </a:r>
          </a:p>
          <a:p>
            <a:pPr algn="ctr">
              <a:defRPr/>
            </a:pPr>
            <a:endParaRPr lang="en-US" dirty="0"/>
          </a:p>
        </p:txBody>
      </p:sp>
      <p:pic>
        <p:nvPicPr>
          <p:cNvPr id="16" name="Picture 15">
            <a:extLst>
              <a:ext uri="{FF2B5EF4-FFF2-40B4-BE49-F238E27FC236}">
                <a16:creationId xmlns:a16="http://schemas.microsoft.com/office/drawing/2014/main" id="{95D79497-83D2-4727-B1AE-8117497B2DA0}"/>
              </a:ext>
            </a:extLst>
          </p:cNvPr>
          <p:cNvPicPr>
            <a:picLocks noChangeAspect="1"/>
          </p:cNvPicPr>
          <p:nvPr/>
        </p:nvPicPr>
        <p:blipFill>
          <a:blip r:embed="rId5"/>
          <a:stretch>
            <a:fillRect/>
          </a:stretch>
        </p:blipFill>
        <p:spPr>
          <a:xfrm>
            <a:off x="2690481" y="2170861"/>
            <a:ext cx="3763037" cy="2399932"/>
          </a:xfrm>
          <a:prstGeom prst="rect">
            <a:avLst/>
          </a:prstGeom>
          <a:ln>
            <a:solidFill>
              <a:schemeClr val="tx1"/>
            </a:solidFill>
          </a:ln>
        </p:spPr>
      </p:pic>
      <p:pic>
        <p:nvPicPr>
          <p:cNvPr id="5" name="Audio 4">
            <a:hlinkClick r:id="" action="ppaction://media"/>
            <a:extLst>
              <a:ext uri="{FF2B5EF4-FFF2-40B4-BE49-F238E27FC236}">
                <a16:creationId xmlns:a16="http://schemas.microsoft.com/office/drawing/2014/main" id="{6B1F26C2-E58A-41E5-9DB5-3F50D08404D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689"/>
    </mc:Choice>
    <mc:Fallback>
      <p:transition spd="slow" advTm="46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10</a:t>
            </a:fld>
            <a:endParaRPr lang="en-US"/>
          </a:p>
        </p:txBody>
      </p:sp>
      <p:sp>
        <p:nvSpPr>
          <p:cNvPr id="57346" name="Rectangle 2"/>
          <p:cNvSpPr>
            <a:spLocks noGrp="1" noChangeArrowheads="1"/>
          </p:cNvSpPr>
          <p:nvPr>
            <p:ph type="title"/>
          </p:nvPr>
        </p:nvSpPr>
        <p:spPr>
          <a:xfrm>
            <a:off x="278566" y="87130"/>
            <a:ext cx="8382000" cy="814466"/>
          </a:xfrm>
        </p:spPr>
        <p:txBody>
          <a:bodyPr/>
          <a:lstStyle/>
          <a:p>
            <a:pPr fontAlgn="auto">
              <a:spcAft>
                <a:spcPts val="0"/>
              </a:spcAft>
              <a:defRPr/>
            </a:pPr>
            <a:r>
              <a:rPr lang="en-US" sz="2800" dirty="0"/>
              <a:t>Distribution System Optimization Goals</a:t>
            </a:r>
            <a:endParaRPr lang="en-US" sz="2800" b="0" dirty="0"/>
          </a:p>
        </p:txBody>
      </p:sp>
      <p:graphicFrame>
        <p:nvGraphicFramePr>
          <p:cNvPr id="3" name="Table 2">
            <a:extLst>
              <a:ext uri="{FF2B5EF4-FFF2-40B4-BE49-F238E27FC236}">
                <a16:creationId xmlns:a16="http://schemas.microsoft.com/office/drawing/2014/main" id="{1F19B91C-07BB-4E93-A3C9-72A71061E6A0}"/>
              </a:ext>
            </a:extLst>
          </p:cNvPr>
          <p:cNvGraphicFramePr>
            <a:graphicFrameLocks noGrp="1"/>
          </p:cNvGraphicFramePr>
          <p:nvPr>
            <p:extLst>
              <p:ext uri="{D42A27DB-BD31-4B8C-83A1-F6EECF244321}">
                <p14:modId xmlns:p14="http://schemas.microsoft.com/office/powerpoint/2010/main" val="4054013657"/>
              </p:ext>
            </p:extLst>
          </p:nvPr>
        </p:nvGraphicFramePr>
        <p:xfrm>
          <a:off x="278566" y="1343706"/>
          <a:ext cx="8636361" cy="4362125"/>
        </p:xfrm>
        <a:graphic>
          <a:graphicData uri="http://schemas.openxmlformats.org/drawingml/2006/table">
            <a:tbl>
              <a:tblPr>
                <a:tableStyleId>{125E5076-3810-47DD-B79F-674D7AD40C01}</a:tableStyleId>
              </a:tblPr>
              <a:tblGrid>
                <a:gridCol w="2878787">
                  <a:extLst>
                    <a:ext uri="{9D8B030D-6E8A-4147-A177-3AD203B41FA5}">
                      <a16:colId xmlns:a16="http://schemas.microsoft.com/office/drawing/2014/main" val="144164065"/>
                    </a:ext>
                  </a:extLst>
                </a:gridCol>
                <a:gridCol w="2878787">
                  <a:extLst>
                    <a:ext uri="{9D8B030D-6E8A-4147-A177-3AD203B41FA5}">
                      <a16:colId xmlns:a16="http://schemas.microsoft.com/office/drawing/2014/main" val="254364625"/>
                    </a:ext>
                  </a:extLst>
                </a:gridCol>
                <a:gridCol w="2878787">
                  <a:extLst>
                    <a:ext uri="{9D8B030D-6E8A-4147-A177-3AD203B41FA5}">
                      <a16:colId xmlns:a16="http://schemas.microsoft.com/office/drawing/2014/main" val="1898104248"/>
                    </a:ext>
                  </a:extLst>
                </a:gridCol>
              </a:tblGrid>
              <a:tr h="329995">
                <a:tc>
                  <a:txBody>
                    <a:bodyPr/>
                    <a:lstStyle/>
                    <a:p>
                      <a:r>
                        <a:rPr lang="en-US" sz="1600" dirty="0">
                          <a:solidFill>
                            <a:schemeClr val="tx1"/>
                          </a:solidFill>
                        </a:rPr>
                        <a:t>Secondary Disinfectant</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rPr>
                        <a:t>Parameter</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solidFill>
                            <a:schemeClr val="tx1"/>
                          </a:solidFill>
                        </a:rPr>
                        <a:t>Goal</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3107343"/>
                  </a:ext>
                </a:extLst>
              </a:tr>
              <a:tr h="608429">
                <a:tc>
                  <a:txBody>
                    <a:bodyPr/>
                    <a:lstStyle/>
                    <a:p>
                      <a:r>
                        <a:rPr lang="en-US" sz="1600">
                          <a:solidFill>
                            <a:schemeClr val="tx1"/>
                          </a:solidFill>
                        </a:rPr>
                        <a:t>Free Chlorine</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rPr>
                        <a:t>Free Chlorine</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rPr>
                        <a:t>≥ 0.20 mg/L at all locations at all times</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2644746"/>
                  </a:ext>
                </a:extLst>
              </a:tr>
              <a:tr h="608429">
                <a:tc rowSpan="3">
                  <a:txBody>
                    <a:bodyPr/>
                    <a:lstStyle/>
                    <a:p>
                      <a:r>
                        <a:rPr lang="en-US" sz="1600">
                          <a:solidFill>
                            <a:schemeClr val="tx1"/>
                          </a:solidFill>
                        </a:rPr>
                        <a:t>Chloramines</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solidFill>
                            <a:schemeClr val="tx1"/>
                          </a:solidFill>
                        </a:rPr>
                        <a:t>Monochloramine</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rPr>
                        <a:t>≥ 1.50 mg/L at all locations at all times</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4216696"/>
                  </a:ext>
                </a:extLst>
              </a:tr>
              <a:tr h="608429">
                <a:tc vMerge="1">
                  <a:txBody>
                    <a:bodyPr/>
                    <a:lstStyle/>
                    <a:p>
                      <a:endParaRPr lang="en-US"/>
                    </a:p>
                  </a:txBody>
                  <a:tcPr/>
                </a:tc>
                <a:tc>
                  <a:txBody>
                    <a:bodyPr/>
                    <a:lstStyle/>
                    <a:p>
                      <a:r>
                        <a:rPr lang="en-US" sz="1600">
                          <a:solidFill>
                            <a:schemeClr val="tx1"/>
                          </a:solidFill>
                        </a:rPr>
                        <a:t>Free Ammonia</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rPr>
                        <a:t>Detectable, but ≤ 0.10 mg/L at Entry Point</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4468882"/>
                  </a:ext>
                </a:extLst>
              </a:tr>
              <a:tr h="608429">
                <a:tc vMerge="1">
                  <a:txBody>
                    <a:bodyPr/>
                    <a:lstStyle/>
                    <a:p>
                      <a:endParaRPr lang="en-US"/>
                    </a:p>
                  </a:txBody>
                  <a:tcPr/>
                </a:tc>
                <a:tc>
                  <a:txBody>
                    <a:bodyPr/>
                    <a:lstStyle/>
                    <a:p>
                      <a:r>
                        <a:rPr lang="en-US" sz="1600">
                          <a:solidFill>
                            <a:schemeClr val="tx1"/>
                          </a:solidFill>
                        </a:rPr>
                        <a:t>Free Ammonia Dosing</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rPr>
                        <a:t>4.5 - 5 parts Cl to 1part NH3-N</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6069450"/>
                  </a:ext>
                </a:extLst>
              </a:tr>
              <a:tr h="329995">
                <a:tc rowSpan="4">
                  <a:txBody>
                    <a:bodyPr/>
                    <a:lstStyle/>
                    <a:p>
                      <a:r>
                        <a:rPr lang="en-US" sz="1600" dirty="0">
                          <a:solidFill>
                            <a:schemeClr val="tx1"/>
                          </a:solidFill>
                        </a:rPr>
                        <a:t>All</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solidFill>
                            <a:schemeClr val="tx1"/>
                          </a:solidFill>
                        </a:rPr>
                        <a:t>Storage Tank Turnover</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rPr>
                        <a:t>≤ 5 days</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8010346"/>
                  </a:ext>
                </a:extLst>
              </a:tr>
              <a:tr h="329995">
                <a:tc vMerge="1">
                  <a:txBody>
                    <a:bodyPr/>
                    <a:lstStyle/>
                    <a:p>
                      <a:endParaRPr lang="en-US"/>
                    </a:p>
                  </a:txBody>
                  <a:tcPr/>
                </a:tc>
                <a:tc>
                  <a:txBody>
                    <a:bodyPr/>
                    <a:lstStyle/>
                    <a:p>
                      <a:r>
                        <a:rPr lang="en-US" sz="1600">
                          <a:solidFill>
                            <a:schemeClr val="tx1"/>
                          </a:solidFill>
                        </a:rPr>
                        <a:t>Storage Tank Mixing</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rPr>
                        <a:t>Performance Ratio ≥ 1</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8149231"/>
                  </a:ext>
                </a:extLst>
              </a:tr>
              <a:tr h="329995">
                <a:tc vMerge="1">
                  <a:txBody>
                    <a:bodyPr/>
                    <a:lstStyle/>
                    <a:p>
                      <a:endParaRPr lang="en-US"/>
                    </a:p>
                  </a:txBody>
                  <a:tcPr/>
                </a:tc>
                <a:tc rowSpan="2">
                  <a:txBody>
                    <a:bodyPr/>
                    <a:lstStyle/>
                    <a:p>
                      <a:r>
                        <a:rPr lang="en-US" sz="1600" dirty="0">
                          <a:solidFill>
                            <a:schemeClr val="tx1"/>
                          </a:solidFill>
                        </a:rPr>
                        <a:t>Disinfectant Byproducts (ideally non-detect)</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rPr>
                        <a:t>20/15 µg/L at Entry Point</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23416533"/>
                  </a:ext>
                </a:extLst>
              </a:tr>
              <a:tr h="608429">
                <a:tc vMerge="1">
                  <a:txBody>
                    <a:bodyPr/>
                    <a:lstStyle/>
                    <a:p>
                      <a:endParaRPr lang="en-US"/>
                    </a:p>
                  </a:txBody>
                  <a:tcPr/>
                </a:tc>
                <a:tc vMerge="1">
                  <a:txBody>
                    <a:bodyPr/>
                    <a:lstStyle/>
                    <a:p>
                      <a:endParaRPr lang="en-US"/>
                    </a:p>
                  </a:txBody>
                  <a:tcPr/>
                </a:tc>
                <a:tc>
                  <a:txBody>
                    <a:bodyPr/>
                    <a:lstStyle/>
                    <a:p>
                      <a:r>
                        <a:rPr lang="en-US" sz="1600" dirty="0">
                          <a:solidFill>
                            <a:schemeClr val="tx1"/>
                          </a:solidFill>
                        </a:rPr>
                        <a:t>70/50 µg/L at individual site LRAAs</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4118160"/>
                  </a:ext>
                </a:extLst>
              </a:tr>
            </a:tbl>
          </a:graphicData>
        </a:graphic>
      </p:graphicFrame>
      <p:sp>
        <p:nvSpPr>
          <p:cNvPr id="4" name="Rectangle 1">
            <a:extLst>
              <a:ext uri="{FF2B5EF4-FFF2-40B4-BE49-F238E27FC236}">
                <a16:creationId xmlns:a16="http://schemas.microsoft.com/office/drawing/2014/main" id="{A61EBE73-0AE2-4966-B82E-4EFACC95C938}"/>
              </a:ext>
            </a:extLst>
          </p:cNvPr>
          <p:cNvSpPr>
            <a:spLocks noChangeArrowheads="1"/>
          </p:cNvSpPr>
          <p:nvPr/>
        </p:nvSpPr>
        <p:spPr bwMode="auto">
          <a:xfrm>
            <a:off x="242787" y="5733108"/>
            <a:ext cx="680803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rPr>
              <a:t>It is important to note that the goals presented are general goals and are a good starting point for systems that may be considering distribution optimization. A system may wish to establish additional or more stringent goals to ensure enhanced public health protection.</a:t>
            </a:r>
            <a:endParaRPr kumimoji="0" lang="en-US" altLang="en-US" sz="4400" b="0" i="0" u="none" strike="noStrike" cap="none" normalizeH="0" baseline="0" dirty="0">
              <a:ln>
                <a:noFill/>
              </a:ln>
              <a:solidFill>
                <a:schemeClr val="tx1"/>
              </a:solidFill>
              <a:effectLst/>
              <a:latin typeface="Arial" panose="020B0604020202020204" pitchFamily="34" charset="0"/>
            </a:endParaRPr>
          </a:p>
        </p:txBody>
      </p:sp>
      <p:pic>
        <p:nvPicPr>
          <p:cNvPr id="8" name="Graphic 7">
            <a:extLst>
              <a:ext uri="{FF2B5EF4-FFF2-40B4-BE49-F238E27FC236}">
                <a16:creationId xmlns:a16="http://schemas.microsoft.com/office/drawing/2014/main" id="{ACCDAE10-9877-40A0-B678-8A0AE79991C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8031" y="213855"/>
            <a:ext cx="938314" cy="938314"/>
          </a:xfrm>
          <a:prstGeom prst="rect">
            <a:avLst/>
          </a:prstGeom>
        </p:spPr>
      </p:pic>
      <p:sp>
        <p:nvSpPr>
          <p:cNvPr id="9" name="Rectangle 3">
            <a:extLst>
              <a:ext uri="{FF2B5EF4-FFF2-40B4-BE49-F238E27FC236}">
                <a16:creationId xmlns:a16="http://schemas.microsoft.com/office/drawing/2014/main" id="{BCCD4595-8737-4ADE-93E8-6F04D8781B35}"/>
              </a:ext>
            </a:extLst>
          </p:cNvPr>
          <p:cNvSpPr>
            <a:spLocks noGrp="1" noChangeArrowheads="1"/>
          </p:cNvSpPr>
          <p:nvPr>
            <p:ph idx="1"/>
          </p:nvPr>
        </p:nvSpPr>
        <p:spPr>
          <a:xfrm>
            <a:off x="242787" y="801726"/>
            <a:ext cx="7301013" cy="457200"/>
          </a:xfrm>
        </p:spPr>
        <p:txBody>
          <a:bodyPr/>
          <a:lstStyle/>
          <a:p>
            <a:pPr marL="0" lvl="1" indent="-342900">
              <a:lnSpc>
                <a:spcPct val="90000"/>
              </a:lnSpc>
              <a:spcBef>
                <a:spcPts val="700"/>
              </a:spcBef>
              <a:buClr>
                <a:schemeClr val="tx2"/>
              </a:buClr>
              <a:buSzPct val="95000"/>
              <a:buNone/>
            </a:pPr>
            <a:r>
              <a:rPr lang="en-US" sz="1600" dirty="0">
                <a:solidFill>
                  <a:srgbClr val="FF0000"/>
                </a:solidFill>
                <a:hlinkClick r:id="rId7"/>
              </a:rPr>
              <a:t>https://www.dep.pa.gov/Business/Water/BureauSafeDrinkingWater/DistributionOptimization/Pages/Optimization-Goals.aspx</a:t>
            </a:r>
            <a:endParaRPr lang="en-US" sz="1600" dirty="0">
              <a:solidFill>
                <a:srgbClr val="FF0000"/>
              </a:solidFill>
            </a:endParaRPr>
          </a:p>
          <a:p>
            <a:pPr marL="411163" lvl="1" indent="-342900">
              <a:lnSpc>
                <a:spcPct val="90000"/>
              </a:lnSpc>
              <a:spcBef>
                <a:spcPts val="700"/>
              </a:spcBef>
              <a:buClr>
                <a:schemeClr val="tx2"/>
              </a:buClr>
              <a:buSzPct val="95000"/>
              <a:buNone/>
            </a:pPr>
            <a:endParaRPr lang="en-US" sz="1600" dirty="0"/>
          </a:p>
        </p:txBody>
      </p:sp>
      <p:pic>
        <p:nvPicPr>
          <p:cNvPr id="2" name="Audio 1">
            <a:hlinkClick r:id="" action="ppaction://media"/>
            <a:extLst>
              <a:ext uri="{FF2B5EF4-FFF2-40B4-BE49-F238E27FC236}">
                <a16:creationId xmlns:a16="http://schemas.microsoft.com/office/drawing/2014/main" id="{311E5B64-D064-4A7D-9791-BC63DE39F38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041041425"/>
      </p:ext>
    </p:extLst>
  </p:cSld>
  <p:clrMapOvr>
    <a:masterClrMapping/>
  </p:clrMapOvr>
  <mc:AlternateContent xmlns:mc="http://schemas.openxmlformats.org/markup-compatibility/2006">
    <mc:Choice xmlns:p14="http://schemas.microsoft.com/office/powerpoint/2010/main" Requires="p14">
      <p:transition spd="slow" p14:dur="2000" advTm="10250"/>
    </mc:Choice>
    <mc:Fallback>
      <p:transition spd="slow" advTm="10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100</a:t>
            </a:fld>
            <a:endParaRPr lang="en-US"/>
          </a:p>
        </p:txBody>
      </p:sp>
      <p:sp>
        <p:nvSpPr>
          <p:cNvPr id="57346" name="Rectangle 2"/>
          <p:cNvSpPr>
            <a:spLocks noGrp="1" noChangeArrowheads="1"/>
          </p:cNvSpPr>
          <p:nvPr>
            <p:ph type="title"/>
          </p:nvPr>
        </p:nvSpPr>
        <p:spPr>
          <a:xfrm>
            <a:off x="269041" y="171150"/>
            <a:ext cx="8865434" cy="522470"/>
          </a:xfrm>
        </p:spPr>
        <p:txBody>
          <a:bodyPr/>
          <a:lstStyle/>
          <a:p>
            <a:pPr fontAlgn="auto">
              <a:spcAft>
                <a:spcPts val="0"/>
              </a:spcAft>
              <a:defRPr/>
            </a:pPr>
            <a:r>
              <a:rPr lang="en-US" sz="1800" dirty="0"/>
              <a:t>Example: 3-Day EP Chlorine Hold Study – Graphing Results</a:t>
            </a:r>
            <a:br>
              <a:rPr lang="en-US" sz="1800" dirty="0"/>
            </a:br>
            <a:r>
              <a:rPr lang="en-US" sz="1800" u="sng" dirty="0"/>
              <a:t>Determine Chlorine Residual Decay Rate Constant, K</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599971"/>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buFontTx/>
              <a:buNone/>
            </a:pPr>
            <a:endParaRPr lang="en-US" sz="2000" kern="0" dirty="0">
              <a:hlinkClick r:id="rId5"/>
            </a:endParaRPr>
          </a:p>
        </p:txBody>
      </p:sp>
      <p:pic>
        <p:nvPicPr>
          <p:cNvPr id="2" name="Picture 1">
            <a:extLst>
              <a:ext uri="{FF2B5EF4-FFF2-40B4-BE49-F238E27FC236}">
                <a16:creationId xmlns:a16="http://schemas.microsoft.com/office/drawing/2014/main" id="{A5EC9486-498D-4D93-B3A3-F7C77AF00238}"/>
              </a:ext>
            </a:extLst>
          </p:cNvPr>
          <p:cNvPicPr>
            <a:picLocks noChangeAspect="1"/>
          </p:cNvPicPr>
          <p:nvPr/>
        </p:nvPicPr>
        <p:blipFill>
          <a:blip r:embed="rId6"/>
          <a:stretch>
            <a:fillRect/>
          </a:stretch>
        </p:blipFill>
        <p:spPr>
          <a:xfrm>
            <a:off x="131009" y="1295400"/>
            <a:ext cx="8947486" cy="5562600"/>
          </a:xfrm>
          <a:prstGeom prst="rect">
            <a:avLst/>
          </a:prstGeom>
          <a:solidFill>
            <a:schemeClr val="bg1"/>
          </a:solidFill>
        </p:spPr>
      </p:pic>
      <p:pic>
        <p:nvPicPr>
          <p:cNvPr id="3" name="Picture 2">
            <a:extLst>
              <a:ext uri="{FF2B5EF4-FFF2-40B4-BE49-F238E27FC236}">
                <a16:creationId xmlns:a16="http://schemas.microsoft.com/office/drawing/2014/main" id="{336A1CC8-0F00-49E9-A3D1-4FD1C6DAB66D}"/>
              </a:ext>
            </a:extLst>
          </p:cNvPr>
          <p:cNvPicPr>
            <a:picLocks noChangeAspect="1"/>
          </p:cNvPicPr>
          <p:nvPr/>
        </p:nvPicPr>
        <p:blipFill>
          <a:blip r:embed="rId7"/>
          <a:stretch>
            <a:fillRect/>
          </a:stretch>
        </p:blipFill>
        <p:spPr>
          <a:xfrm>
            <a:off x="960632" y="4161754"/>
            <a:ext cx="4327136" cy="763044"/>
          </a:xfrm>
          <a:prstGeom prst="rect">
            <a:avLst/>
          </a:prstGeom>
          <a:ln>
            <a:solidFill>
              <a:schemeClr val="tx1"/>
            </a:solidFill>
          </a:ln>
        </p:spPr>
      </p:pic>
      <p:pic>
        <p:nvPicPr>
          <p:cNvPr id="11" name="Picture 10">
            <a:extLst>
              <a:ext uri="{FF2B5EF4-FFF2-40B4-BE49-F238E27FC236}">
                <a16:creationId xmlns:a16="http://schemas.microsoft.com/office/drawing/2014/main" id="{21FC45DC-64D1-49B1-B80F-FB76C1FD20F5}"/>
              </a:ext>
            </a:extLst>
          </p:cNvPr>
          <p:cNvPicPr>
            <a:picLocks noChangeAspect="1"/>
          </p:cNvPicPr>
          <p:nvPr/>
        </p:nvPicPr>
        <p:blipFill>
          <a:blip r:embed="rId8"/>
          <a:stretch>
            <a:fillRect/>
          </a:stretch>
        </p:blipFill>
        <p:spPr>
          <a:xfrm>
            <a:off x="1066800" y="3492021"/>
            <a:ext cx="7514019" cy="584679"/>
          </a:xfrm>
          <a:prstGeom prst="rect">
            <a:avLst/>
          </a:prstGeom>
          <a:solidFill>
            <a:schemeClr val="bg1"/>
          </a:solidFill>
          <a:ln>
            <a:solidFill>
              <a:schemeClr val="bg1"/>
            </a:solidFill>
          </a:ln>
        </p:spPr>
      </p:pic>
      <p:sp>
        <p:nvSpPr>
          <p:cNvPr id="12" name="Rectangle 11">
            <a:extLst>
              <a:ext uri="{FF2B5EF4-FFF2-40B4-BE49-F238E27FC236}">
                <a16:creationId xmlns:a16="http://schemas.microsoft.com/office/drawing/2014/main" id="{F28CA6DB-5A63-423C-816C-A34453F0E2A1}"/>
              </a:ext>
            </a:extLst>
          </p:cNvPr>
          <p:cNvSpPr/>
          <p:nvPr/>
        </p:nvSpPr>
        <p:spPr>
          <a:xfrm>
            <a:off x="5331305" y="4289271"/>
            <a:ext cx="2852063" cy="461665"/>
          </a:xfrm>
          <a:prstGeom prst="rect">
            <a:avLst/>
          </a:prstGeom>
          <a:solidFill>
            <a:schemeClr val="bg1"/>
          </a:solidFill>
          <a:ln>
            <a:solidFill>
              <a:schemeClr val="bg1"/>
            </a:solidFill>
          </a:ln>
        </p:spPr>
        <p:txBody>
          <a:bodyPr wrap="none">
            <a:spAutoFit/>
          </a:bodyPr>
          <a:lstStyle/>
          <a:p>
            <a:r>
              <a:rPr lang="en-US" dirty="0">
                <a:solidFill>
                  <a:srgbClr val="0070C0"/>
                </a:solidFill>
                <a:latin typeface="Calibri" panose="020F0502020204030204" pitchFamily="34" charset="0"/>
                <a:cs typeface="Calibri" panose="020F0502020204030204" pitchFamily="34" charset="0"/>
              </a:rPr>
              <a:t>= y = </a:t>
            </a:r>
            <a:r>
              <a:rPr lang="en-US" dirty="0">
                <a:solidFill>
                  <a:srgbClr val="FF0000"/>
                </a:solidFill>
                <a:latin typeface="Calibri" panose="020F0502020204030204" pitchFamily="34" charset="0"/>
                <a:cs typeface="Calibri" panose="020F0502020204030204" pitchFamily="34" charset="0"/>
              </a:rPr>
              <a:t>-0.1777</a:t>
            </a:r>
            <a:r>
              <a:rPr lang="en-US" dirty="0">
                <a:solidFill>
                  <a:srgbClr val="0070C0"/>
                </a:solidFill>
                <a:latin typeface="Calibri" panose="020F0502020204030204" pitchFamily="34" charset="0"/>
                <a:cs typeface="Calibri" panose="020F0502020204030204" pitchFamily="34" charset="0"/>
              </a:rPr>
              <a:t>x - 0.032</a:t>
            </a:r>
          </a:p>
        </p:txBody>
      </p:sp>
      <p:sp>
        <p:nvSpPr>
          <p:cNvPr id="6" name="Rectangle 3">
            <a:extLst>
              <a:ext uri="{FF2B5EF4-FFF2-40B4-BE49-F238E27FC236}">
                <a16:creationId xmlns:a16="http://schemas.microsoft.com/office/drawing/2014/main" id="{4D8B7BB6-C880-4B6F-96C7-D8364CCF67A5}"/>
              </a:ext>
            </a:extLst>
          </p:cNvPr>
          <p:cNvSpPr>
            <a:spLocks noGrp="1" noChangeArrowheads="1"/>
          </p:cNvSpPr>
          <p:nvPr>
            <p:ph idx="1"/>
          </p:nvPr>
        </p:nvSpPr>
        <p:spPr>
          <a:xfrm>
            <a:off x="288091" y="847829"/>
            <a:ext cx="8734425" cy="1229676"/>
          </a:xfrm>
          <a:solidFill>
            <a:schemeClr val="bg1"/>
          </a:solidFill>
        </p:spPr>
        <p:txBody>
          <a:bodyPr/>
          <a:lstStyle/>
          <a:p>
            <a:pPr marL="0" lvl="1" indent="-342900">
              <a:lnSpc>
                <a:spcPct val="90000"/>
              </a:lnSpc>
              <a:spcBef>
                <a:spcPts val="700"/>
              </a:spcBef>
              <a:buClr>
                <a:schemeClr val="tx2"/>
              </a:buClr>
              <a:buSzPct val="95000"/>
              <a:buFont typeface="Wingdings" panose="05000000000000000000" pitchFamily="2" charset="2"/>
              <a:buChar char="ü"/>
            </a:pPr>
            <a:r>
              <a:rPr lang="en-US" sz="1600" dirty="0"/>
              <a:t>Graph ln(Avg C / C</a:t>
            </a:r>
            <a:r>
              <a:rPr lang="en-US" sz="1600" baseline="-25000" dirty="0"/>
              <a:t>o</a:t>
            </a:r>
            <a:r>
              <a:rPr lang="en-US" sz="1600" dirty="0"/>
              <a:t>) on the Y-axis versus Elapsed Time (days) on the X-axis.  </a:t>
            </a:r>
          </a:p>
          <a:p>
            <a:pPr marL="0" lvl="1" indent="-342900">
              <a:lnSpc>
                <a:spcPct val="90000"/>
              </a:lnSpc>
              <a:spcBef>
                <a:spcPts val="700"/>
              </a:spcBef>
              <a:buClr>
                <a:schemeClr val="tx2"/>
              </a:buClr>
              <a:buSzPct val="95000"/>
              <a:buFont typeface="Wingdings" panose="05000000000000000000" pitchFamily="2" charset="2"/>
              <a:buChar char="ü"/>
            </a:pPr>
            <a:r>
              <a:rPr lang="en-US" sz="1600" dirty="0"/>
              <a:t>The slope of the line is the chlorine residual decay rate constant, k.</a:t>
            </a:r>
          </a:p>
          <a:p>
            <a:pPr marL="0" lvl="1" indent="-342900">
              <a:lnSpc>
                <a:spcPct val="90000"/>
              </a:lnSpc>
              <a:spcBef>
                <a:spcPts val="700"/>
              </a:spcBef>
              <a:buClr>
                <a:schemeClr val="tx2"/>
              </a:buClr>
              <a:buSzPct val="95000"/>
              <a:buFont typeface="Wingdings" panose="05000000000000000000" pitchFamily="2" charset="2"/>
              <a:buChar char="ü"/>
            </a:pPr>
            <a:r>
              <a:rPr lang="en-US" sz="1600" dirty="0"/>
              <a:t>The slope is negative, indicating that the chlorine residual decays rather than increases.</a:t>
            </a:r>
          </a:p>
          <a:p>
            <a:pPr marL="0" lvl="1" indent="-342900">
              <a:lnSpc>
                <a:spcPct val="90000"/>
              </a:lnSpc>
              <a:spcBef>
                <a:spcPts val="700"/>
              </a:spcBef>
              <a:buClr>
                <a:schemeClr val="tx2"/>
              </a:buClr>
              <a:buSzPct val="95000"/>
              <a:buFont typeface="Wingdings" panose="05000000000000000000" pitchFamily="2" charset="2"/>
              <a:buChar char="ü"/>
            </a:pPr>
            <a:r>
              <a:rPr lang="en-US" sz="1600" dirty="0"/>
              <a:t>In this case, the chlorine decay rate constant is -0.1777 or simply 0.1777 1/day</a:t>
            </a:r>
          </a:p>
          <a:p>
            <a:pPr marL="0" lvl="1" indent="0">
              <a:lnSpc>
                <a:spcPct val="90000"/>
              </a:lnSpc>
              <a:spcBef>
                <a:spcPts val="700"/>
              </a:spcBef>
              <a:buClr>
                <a:schemeClr val="tx2"/>
              </a:buClr>
              <a:buSzPct val="95000"/>
              <a:buNone/>
            </a:pPr>
            <a:endParaRPr lang="en-US" sz="1600" dirty="0"/>
          </a:p>
        </p:txBody>
      </p:sp>
      <p:sp>
        <p:nvSpPr>
          <p:cNvPr id="13" name="Rectangle 12">
            <a:extLst>
              <a:ext uri="{FF2B5EF4-FFF2-40B4-BE49-F238E27FC236}">
                <a16:creationId xmlns:a16="http://schemas.microsoft.com/office/drawing/2014/main" id="{CAF0BB86-A28C-4AB0-84DF-9D7DF5D3695D}"/>
              </a:ext>
            </a:extLst>
          </p:cNvPr>
          <p:cNvSpPr/>
          <p:nvPr/>
        </p:nvSpPr>
        <p:spPr>
          <a:xfrm>
            <a:off x="2410428" y="2679285"/>
            <a:ext cx="5999543" cy="369332"/>
          </a:xfrm>
          <a:prstGeom prst="rect">
            <a:avLst/>
          </a:prstGeom>
          <a:solidFill>
            <a:schemeClr val="bg1"/>
          </a:solidFill>
        </p:spPr>
        <p:txBody>
          <a:bodyPr wrap="square">
            <a:spAutoFit/>
          </a:bodyPr>
          <a:lstStyle/>
          <a:p>
            <a:r>
              <a:rPr lang="en-US" sz="1800" dirty="0">
                <a:latin typeface="Calibri" panose="020F0502020204030204" pitchFamily="34" charset="0"/>
                <a:ea typeface="Times New Roman" panose="02020603050405020304" pitchFamily="18" charset="0"/>
              </a:rPr>
              <a:t>remember the slope of the line is “m” in the equation y=mx+b</a:t>
            </a:r>
            <a:endParaRPr lang="en-US" sz="1800" dirty="0">
              <a:latin typeface="Calibri" panose="020F0502020204030204" pitchFamily="34" charset="0"/>
            </a:endParaRPr>
          </a:p>
        </p:txBody>
      </p:sp>
      <p:pic>
        <p:nvPicPr>
          <p:cNvPr id="8" name="Audio 7">
            <a:hlinkClick r:id="" action="ppaction://media"/>
            <a:extLst>
              <a:ext uri="{FF2B5EF4-FFF2-40B4-BE49-F238E27FC236}">
                <a16:creationId xmlns:a16="http://schemas.microsoft.com/office/drawing/2014/main" id="{8A940948-C3CA-449F-A381-CE2DA6B3469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085225555"/>
      </p:ext>
    </p:extLst>
  </p:cSld>
  <p:clrMapOvr>
    <a:masterClrMapping/>
  </p:clrMapOvr>
  <mc:AlternateContent xmlns:mc="http://schemas.openxmlformats.org/markup-compatibility/2006">
    <mc:Choice xmlns:p14="http://schemas.microsoft.com/office/powerpoint/2010/main" Requires="p14">
      <p:transition spd="slow" p14:dur="2000" advTm="40923"/>
    </mc:Choice>
    <mc:Fallback>
      <p:transition spd="slow" advTm="409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101</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1800" dirty="0"/>
              <a:t>Example: 3-Day EP Chlorine Hold Study – </a:t>
            </a:r>
            <a:r>
              <a:rPr lang="en-US" sz="1800" u="sng" dirty="0"/>
              <a:t>Predict when residual = 0.2 mg/l</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599971"/>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buFontTx/>
              <a:buNone/>
            </a:pPr>
            <a:endParaRPr lang="en-US" sz="2000" kern="0" dirty="0">
              <a:hlinkClick r:id="rId5"/>
            </a:endParaRPr>
          </a:p>
        </p:txBody>
      </p:sp>
      <p:sp>
        <p:nvSpPr>
          <p:cNvPr id="6" name="Rectangle 3">
            <a:extLst>
              <a:ext uri="{FF2B5EF4-FFF2-40B4-BE49-F238E27FC236}">
                <a16:creationId xmlns:a16="http://schemas.microsoft.com/office/drawing/2014/main" id="{4D8B7BB6-C880-4B6F-96C7-D8364CCF67A5}"/>
              </a:ext>
            </a:extLst>
          </p:cNvPr>
          <p:cNvSpPr>
            <a:spLocks noGrp="1" noChangeArrowheads="1"/>
          </p:cNvSpPr>
          <p:nvPr>
            <p:ph idx="1"/>
          </p:nvPr>
        </p:nvSpPr>
        <p:spPr>
          <a:xfrm>
            <a:off x="278566" y="580921"/>
            <a:ext cx="8734425" cy="1738261"/>
          </a:xfrm>
        </p:spPr>
        <p:txBody>
          <a:bodyPr/>
          <a:lstStyle/>
          <a:p>
            <a:pPr marL="0" lvl="1" indent="-342900">
              <a:lnSpc>
                <a:spcPct val="90000"/>
              </a:lnSpc>
              <a:spcBef>
                <a:spcPts val="700"/>
              </a:spcBef>
              <a:buClr>
                <a:schemeClr val="tx2"/>
              </a:buClr>
              <a:buSzPct val="95000"/>
              <a:buFont typeface="Wingdings" panose="05000000000000000000" pitchFamily="2" charset="2"/>
              <a:buChar char="ü"/>
            </a:pPr>
            <a:r>
              <a:rPr lang="en-US" sz="1600" dirty="0"/>
              <a:t>Add a row for estimated bottle #6 (Est. #6) when the residual will get to 0.2 mg/l</a:t>
            </a:r>
          </a:p>
          <a:p>
            <a:pPr marL="0" lvl="1" indent="-342900">
              <a:lnSpc>
                <a:spcPct val="90000"/>
              </a:lnSpc>
              <a:spcBef>
                <a:spcPts val="700"/>
              </a:spcBef>
              <a:buClr>
                <a:schemeClr val="tx2"/>
              </a:buClr>
              <a:buSzPct val="95000"/>
              <a:buFont typeface="Wingdings" panose="05000000000000000000" pitchFamily="2" charset="2"/>
              <a:buChar char="ü"/>
            </a:pPr>
            <a:r>
              <a:rPr lang="en-US" sz="1600" dirty="0"/>
              <a:t>0.2 mg/l was chosen because it is a well recognized optimized chlorine residual goal.</a:t>
            </a:r>
          </a:p>
        </p:txBody>
      </p:sp>
      <p:graphicFrame>
        <p:nvGraphicFramePr>
          <p:cNvPr id="4" name="Table 8">
            <a:extLst>
              <a:ext uri="{FF2B5EF4-FFF2-40B4-BE49-F238E27FC236}">
                <a16:creationId xmlns:a16="http://schemas.microsoft.com/office/drawing/2014/main" id="{2EC0D84D-697A-4172-8238-28478D9347F0}"/>
              </a:ext>
            </a:extLst>
          </p:cNvPr>
          <p:cNvGraphicFramePr>
            <a:graphicFrameLocks noGrp="1"/>
          </p:cNvGraphicFramePr>
          <p:nvPr>
            <p:extLst>
              <p:ext uri="{D42A27DB-BD31-4B8C-83A1-F6EECF244321}">
                <p14:modId xmlns:p14="http://schemas.microsoft.com/office/powerpoint/2010/main" val="4267584360"/>
              </p:ext>
            </p:extLst>
          </p:nvPr>
        </p:nvGraphicFramePr>
        <p:xfrm>
          <a:off x="278566" y="1295400"/>
          <a:ext cx="8631984" cy="4632960"/>
        </p:xfrm>
        <a:graphic>
          <a:graphicData uri="http://schemas.openxmlformats.org/drawingml/2006/table">
            <a:tbl>
              <a:tblPr firstRow="1" bandRow="1">
                <a:tableStyleId>{21E4AEA4-8DFA-4A89-87EB-49C32662AFE0}</a:tableStyleId>
              </a:tblPr>
              <a:tblGrid>
                <a:gridCol w="719332">
                  <a:extLst>
                    <a:ext uri="{9D8B030D-6E8A-4147-A177-3AD203B41FA5}">
                      <a16:colId xmlns:a16="http://schemas.microsoft.com/office/drawing/2014/main" val="3441160714"/>
                    </a:ext>
                  </a:extLst>
                </a:gridCol>
                <a:gridCol w="740327">
                  <a:extLst>
                    <a:ext uri="{9D8B030D-6E8A-4147-A177-3AD203B41FA5}">
                      <a16:colId xmlns:a16="http://schemas.microsoft.com/office/drawing/2014/main" val="1875176687"/>
                    </a:ext>
                  </a:extLst>
                </a:gridCol>
                <a:gridCol w="762000">
                  <a:extLst>
                    <a:ext uri="{9D8B030D-6E8A-4147-A177-3AD203B41FA5}">
                      <a16:colId xmlns:a16="http://schemas.microsoft.com/office/drawing/2014/main" val="1146929272"/>
                    </a:ext>
                  </a:extLst>
                </a:gridCol>
                <a:gridCol w="533400">
                  <a:extLst>
                    <a:ext uri="{9D8B030D-6E8A-4147-A177-3AD203B41FA5}">
                      <a16:colId xmlns:a16="http://schemas.microsoft.com/office/drawing/2014/main" val="3074289077"/>
                    </a:ext>
                  </a:extLst>
                </a:gridCol>
                <a:gridCol w="914400">
                  <a:extLst>
                    <a:ext uri="{9D8B030D-6E8A-4147-A177-3AD203B41FA5}">
                      <a16:colId xmlns:a16="http://schemas.microsoft.com/office/drawing/2014/main" val="3776090739"/>
                    </a:ext>
                  </a:extLst>
                </a:gridCol>
                <a:gridCol w="646533">
                  <a:extLst>
                    <a:ext uri="{9D8B030D-6E8A-4147-A177-3AD203B41FA5}">
                      <a16:colId xmlns:a16="http://schemas.microsoft.com/office/drawing/2014/main" val="1894012105"/>
                    </a:ext>
                  </a:extLst>
                </a:gridCol>
                <a:gridCol w="719332">
                  <a:extLst>
                    <a:ext uri="{9D8B030D-6E8A-4147-A177-3AD203B41FA5}">
                      <a16:colId xmlns:a16="http://schemas.microsoft.com/office/drawing/2014/main" val="999362146"/>
                    </a:ext>
                  </a:extLst>
                </a:gridCol>
                <a:gridCol w="719332">
                  <a:extLst>
                    <a:ext uri="{9D8B030D-6E8A-4147-A177-3AD203B41FA5}">
                      <a16:colId xmlns:a16="http://schemas.microsoft.com/office/drawing/2014/main" val="1099223839"/>
                    </a:ext>
                  </a:extLst>
                </a:gridCol>
                <a:gridCol w="719332">
                  <a:extLst>
                    <a:ext uri="{9D8B030D-6E8A-4147-A177-3AD203B41FA5}">
                      <a16:colId xmlns:a16="http://schemas.microsoft.com/office/drawing/2014/main" val="805329988"/>
                    </a:ext>
                  </a:extLst>
                </a:gridCol>
                <a:gridCol w="719332">
                  <a:extLst>
                    <a:ext uri="{9D8B030D-6E8A-4147-A177-3AD203B41FA5}">
                      <a16:colId xmlns:a16="http://schemas.microsoft.com/office/drawing/2014/main" val="2400982823"/>
                    </a:ext>
                  </a:extLst>
                </a:gridCol>
                <a:gridCol w="719332">
                  <a:extLst>
                    <a:ext uri="{9D8B030D-6E8A-4147-A177-3AD203B41FA5}">
                      <a16:colId xmlns:a16="http://schemas.microsoft.com/office/drawing/2014/main" val="608780121"/>
                    </a:ext>
                  </a:extLst>
                </a:gridCol>
                <a:gridCol w="719332">
                  <a:extLst>
                    <a:ext uri="{9D8B030D-6E8A-4147-A177-3AD203B41FA5}">
                      <a16:colId xmlns:a16="http://schemas.microsoft.com/office/drawing/2014/main" val="2611977686"/>
                    </a:ext>
                  </a:extLst>
                </a:gridCol>
              </a:tblGrid>
              <a:tr h="370840">
                <a:tc>
                  <a:txBody>
                    <a:bodyPr/>
                    <a:lstStyle/>
                    <a:p>
                      <a:pPr algn="ctr"/>
                      <a:r>
                        <a:rPr lang="en-US" sz="1200" b="0" dirty="0"/>
                        <a:t>EP-A</a:t>
                      </a:r>
                    </a:p>
                    <a:p>
                      <a:pPr algn="ctr"/>
                      <a:r>
                        <a:rPr lang="en-US" sz="1200" b="0" dirty="0"/>
                        <a:t>Hold Study</a:t>
                      </a:r>
                    </a:p>
                    <a:p>
                      <a:pPr algn="ctr"/>
                      <a:r>
                        <a:rPr lang="en-US" sz="1200" b="0" dirty="0"/>
                        <a:t>Sample</a:t>
                      </a:r>
                    </a:p>
                  </a:txBody>
                  <a:tcPr anchor="ctr"/>
                </a:tc>
                <a:tc>
                  <a:txBody>
                    <a:bodyPr/>
                    <a:lstStyle/>
                    <a:p>
                      <a:pPr algn="ctr"/>
                      <a:r>
                        <a:rPr lang="en-US" sz="1200" b="0" dirty="0"/>
                        <a:t>Date / Time</a:t>
                      </a:r>
                    </a:p>
                  </a:txBody>
                  <a:tcPr anchor="ctr"/>
                </a:tc>
                <a:tc>
                  <a:txBody>
                    <a:bodyPr/>
                    <a:lstStyle/>
                    <a:p>
                      <a:pPr algn="ctr"/>
                      <a:r>
                        <a:rPr lang="en-US" sz="1200" b="0" dirty="0"/>
                        <a:t>Elapsed Time </a:t>
                      </a:r>
                    </a:p>
                    <a:p>
                      <a:pPr algn="ctr"/>
                      <a:endParaRPr lang="en-US" sz="1200" b="0" dirty="0"/>
                    </a:p>
                    <a:p>
                      <a:pPr algn="ctr"/>
                      <a:endParaRPr lang="en-US" sz="1200" b="0" dirty="0"/>
                    </a:p>
                    <a:p>
                      <a:pPr algn="ctr"/>
                      <a:r>
                        <a:rPr lang="en-US" sz="1200" b="0" dirty="0"/>
                        <a:t>days</a:t>
                      </a:r>
                    </a:p>
                  </a:txBody>
                  <a:tcPr anchor="ctr"/>
                </a:tc>
                <a:tc>
                  <a:txBody>
                    <a:bodyPr/>
                    <a:lstStyle/>
                    <a:p>
                      <a:pPr algn="ctr"/>
                      <a:r>
                        <a:rPr lang="en-US" sz="1200" b="0" dirty="0"/>
                        <a:t>Free Cl </a:t>
                      </a:r>
                    </a:p>
                    <a:p>
                      <a:pPr algn="ctr"/>
                      <a:endParaRPr lang="en-US" sz="1200" b="0" dirty="0"/>
                    </a:p>
                    <a:p>
                      <a:pPr algn="ctr"/>
                      <a:endParaRPr lang="en-US" sz="1200" b="0" dirty="0"/>
                    </a:p>
                    <a:p>
                      <a:pPr algn="ctr"/>
                      <a:r>
                        <a:rPr lang="en-US" sz="1200" b="0" dirty="0"/>
                        <a:t>mg/l</a:t>
                      </a:r>
                    </a:p>
                  </a:txBody>
                  <a:tcPr anchor="ctr"/>
                </a:tc>
                <a:tc>
                  <a:txBody>
                    <a:bodyPr/>
                    <a:lstStyle/>
                    <a:p>
                      <a:pPr algn="ctr"/>
                      <a:r>
                        <a:rPr lang="en-US" sz="1200" b="0" dirty="0"/>
                        <a:t>Free </a:t>
                      </a:r>
                    </a:p>
                    <a:p>
                      <a:pPr algn="ctr"/>
                      <a:r>
                        <a:rPr lang="en-US" sz="1200" b="0" dirty="0"/>
                        <a:t>Cl</a:t>
                      </a:r>
                    </a:p>
                    <a:p>
                      <a:pPr algn="ctr"/>
                      <a:r>
                        <a:rPr lang="en-US" sz="1200" b="0" dirty="0"/>
                        <a:t>Duplicate </a:t>
                      </a:r>
                    </a:p>
                    <a:p>
                      <a:pPr algn="ctr"/>
                      <a:endParaRPr lang="en-US" sz="1200" b="0" dirty="0"/>
                    </a:p>
                    <a:p>
                      <a:pPr algn="ctr"/>
                      <a:r>
                        <a:rPr lang="en-US" sz="1200" b="0" dirty="0"/>
                        <a:t>mg/l</a:t>
                      </a:r>
                    </a:p>
                  </a:txBody>
                  <a:tcPr anchor="ctr"/>
                </a:tc>
                <a:tc>
                  <a:txBody>
                    <a:bodyPr/>
                    <a:lstStyle/>
                    <a:p>
                      <a:pPr algn="ctr"/>
                      <a:r>
                        <a:rPr lang="en-US" sz="1200" b="0" dirty="0"/>
                        <a:t>Avg Free Cl </a:t>
                      </a:r>
                    </a:p>
                    <a:p>
                      <a:pPr algn="ctr"/>
                      <a:endParaRPr lang="en-US" sz="1200" b="0" dirty="0"/>
                    </a:p>
                    <a:p>
                      <a:pPr algn="ctr"/>
                      <a:r>
                        <a:rPr lang="en-US" sz="1200" b="0" dirty="0"/>
                        <a:t>mg/l</a:t>
                      </a:r>
                    </a:p>
                  </a:txBody>
                  <a:tcPr anchor="ctr"/>
                </a:tc>
                <a:tc>
                  <a:txBody>
                    <a:bodyPr/>
                    <a:lstStyle/>
                    <a:p>
                      <a:pPr algn="ctr"/>
                      <a:r>
                        <a:rPr lang="en-US" sz="1200" b="0" dirty="0"/>
                        <a:t>In</a:t>
                      </a:r>
                    </a:p>
                    <a:p>
                      <a:pPr algn="ctr"/>
                      <a:r>
                        <a:rPr lang="en-US" sz="1200" b="0" dirty="0"/>
                        <a:t>(Avg CL / CO)</a:t>
                      </a:r>
                    </a:p>
                  </a:txBody>
                  <a:tcPr anchor="ctr"/>
                </a:tc>
                <a:tc>
                  <a:txBody>
                    <a:bodyPr/>
                    <a:lstStyle/>
                    <a:p>
                      <a:pPr algn="ctr"/>
                      <a:r>
                        <a:rPr lang="en-US" sz="1200" b="0" dirty="0"/>
                        <a:t>Temp of Sample</a:t>
                      </a:r>
                    </a:p>
                    <a:p>
                      <a:pPr algn="ctr"/>
                      <a:endParaRPr lang="en-US" sz="1200" b="0" dirty="0"/>
                    </a:p>
                    <a:p>
                      <a:pPr algn="ctr"/>
                      <a:r>
                        <a:rPr lang="en-US" sz="1200" b="0" dirty="0"/>
                        <a:t>°C</a:t>
                      </a:r>
                    </a:p>
                  </a:txBody>
                  <a:tcPr anchor="ctr"/>
                </a:tc>
                <a:tc>
                  <a:txBody>
                    <a:bodyPr/>
                    <a:lstStyle/>
                    <a:p>
                      <a:pPr algn="ctr"/>
                      <a:r>
                        <a:rPr lang="en-US" sz="1200" b="0" dirty="0"/>
                        <a:t>Temp of Water Bath </a:t>
                      </a:r>
                    </a:p>
                    <a:p>
                      <a:pPr algn="ctr"/>
                      <a:r>
                        <a:rPr lang="en-US" sz="1200" b="0" dirty="0"/>
                        <a:t>°C</a:t>
                      </a:r>
                    </a:p>
                  </a:txBody>
                  <a:tcPr anchor="ctr"/>
                </a:tc>
                <a:tc>
                  <a:txBody>
                    <a:bodyPr/>
                    <a:lstStyle/>
                    <a:p>
                      <a:pPr algn="ctr"/>
                      <a:r>
                        <a:rPr lang="en-US" sz="1200" b="0" dirty="0"/>
                        <a:t>Sample</a:t>
                      </a:r>
                    </a:p>
                    <a:p>
                      <a:pPr algn="ctr"/>
                      <a:endParaRPr lang="en-US" sz="1200" b="0" dirty="0"/>
                    </a:p>
                    <a:p>
                      <a:pPr algn="ctr"/>
                      <a:endParaRPr lang="en-US" sz="1200" b="0" dirty="0"/>
                    </a:p>
                    <a:p>
                      <a:pPr algn="ctr"/>
                      <a:endParaRPr lang="en-US" sz="1200" b="0" dirty="0"/>
                    </a:p>
                    <a:p>
                      <a:pPr algn="ctr"/>
                      <a:r>
                        <a:rPr lang="en-US" sz="1200" b="0" dirty="0"/>
                        <a:t>pH</a:t>
                      </a:r>
                    </a:p>
                  </a:txBody>
                  <a:tcPr anchor="ctr"/>
                </a:tc>
                <a:tc>
                  <a:txBody>
                    <a:bodyPr/>
                    <a:lstStyle/>
                    <a:p>
                      <a:pPr algn="ctr"/>
                      <a:r>
                        <a:rPr lang="en-US" sz="1200" b="0" dirty="0"/>
                        <a:t>TTHM</a:t>
                      </a:r>
                    </a:p>
                    <a:p>
                      <a:pPr algn="ctr"/>
                      <a:endParaRPr lang="en-US" sz="1200" b="0" dirty="0"/>
                    </a:p>
                    <a:p>
                      <a:pPr algn="ctr"/>
                      <a:endParaRPr lang="en-US" sz="1200" b="0" dirty="0"/>
                    </a:p>
                    <a:p>
                      <a:pPr algn="ctr"/>
                      <a:endParaRPr lang="en-US" sz="1200" b="0" dirty="0"/>
                    </a:p>
                    <a:p>
                      <a:pPr algn="ctr"/>
                      <a:r>
                        <a:rPr lang="en-US" sz="1200" b="0" dirty="0"/>
                        <a:t>µg/L</a:t>
                      </a:r>
                    </a:p>
                  </a:txBody>
                  <a:tcPr anchor="ctr"/>
                </a:tc>
                <a:tc>
                  <a:txBody>
                    <a:bodyPr/>
                    <a:lstStyle/>
                    <a:p>
                      <a:pPr algn="ctr"/>
                      <a:r>
                        <a:rPr lang="en-US" sz="1200" b="0" dirty="0"/>
                        <a:t>HAA5 </a:t>
                      </a:r>
                    </a:p>
                    <a:p>
                      <a:pPr algn="ctr"/>
                      <a:endParaRPr lang="en-US" sz="1200" b="0" dirty="0"/>
                    </a:p>
                    <a:p>
                      <a:pPr algn="ctr"/>
                      <a:endParaRPr lang="en-US" sz="1200" b="0" dirty="0"/>
                    </a:p>
                    <a:p>
                      <a:pPr algn="ctr"/>
                      <a:endParaRPr lang="en-US" sz="1200" b="0" dirty="0"/>
                    </a:p>
                    <a:p>
                      <a:pPr algn="ctr"/>
                      <a:r>
                        <a:rPr lang="en-US" sz="1200" b="0" dirty="0"/>
                        <a:t>µg/L</a:t>
                      </a:r>
                    </a:p>
                  </a:txBody>
                  <a:tcPr anchor="ctr"/>
                </a:tc>
                <a:extLst>
                  <a:ext uri="{0D108BD9-81ED-4DB2-BD59-A6C34878D82A}">
                    <a16:rowId xmlns:a16="http://schemas.microsoft.com/office/drawing/2014/main" val="646432735"/>
                  </a:ext>
                </a:extLst>
              </a:tr>
              <a:tr h="370840">
                <a:tc>
                  <a:txBody>
                    <a:bodyPr/>
                    <a:lstStyle/>
                    <a:p>
                      <a:pPr algn="ctr"/>
                      <a:r>
                        <a:rPr lang="en-US" sz="1200" b="0" dirty="0"/>
                        <a:t>First Sample (Start)</a:t>
                      </a:r>
                    </a:p>
                  </a:txBody>
                  <a:tcPr anchor="ctr"/>
                </a:tc>
                <a:tc>
                  <a:txBody>
                    <a:bodyPr/>
                    <a:lstStyle/>
                    <a:p>
                      <a:pPr algn="ctr"/>
                      <a:r>
                        <a:rPr lang="en-US" sz="1200" b="0" dirty="0"/>
                        <a:t>3/28/22</a:t>
                      </a:r>
                    </a:p>
                    <a:p>
                      <a:pPr algn="ctr"/>
                      <a:r>
                        <a:rPr lang="en-US" sz="1200" b="0" dirty="0"/>
                        <a:t>15:45</a:t>
                      </a:r>
                    </a:p>
                  </a:txBody>
                  <a:tcPr anchor="ctr"/>
                </a:tc>
                <a:tc>
                  <a:txBody>
                    <a:bodyPr/>
                    <a:lstStyle/>
                    <a:p>
                      <a:pPr algn="ctr"/>
                      <a:r>
                        <a:rPr lang="en-US" sz="1200" b="0" dirty="0"/>
                        <a:t>0</a:t>
                      </a:r>
                    </a:p>
                  </a:txBody>
                  <a:tcPr anchor="ctr"/>
                </a:tc>
                <a:tc>
                  <a:txBody>
                    <a:bodyPr/>
                    <a:lstStyle/>
                    <a:p>
                      <a:pPr algn="ctr"/>
                      <a:r>
                        <a:rPr lang="en-US" sz="1200" b="0" dirty="0"/>
                        <a:t>1.12</a:t>
                      </a:r>
                    </a:p>
                  </a:txBody>
                  <a:tcPr anchor="ctr"/>
                </a:tc>
                <a:tc>
                  <a:txBody>
                    <a:bodyPr/>
                    <a:lstStyle/>
                    <a:p>
                      <a:pPr algn="ctr"/>
                      <a:r>
                        <a:rPr lang="en-US" sz="1200" b="0" dirty="0"/>
                        <a:t>1.09</a:t>
                      </a:r>
                    </a:p>
                  </a:txBody>
                  <a:tcPr anchor="ctr"/>
                </a:tc>
                <a:tc>
                  <a:txBody>
                    <a:bodyPr/>
                    <a:lstStyle/>
                    <a:p>
                      <a:pPr algn="ctr"/>
                      <a:r>
                        <a:rPr lang="en-US" sz="1200" b="0" dirty="0"/>
                        <a:t>1.11</a:t>
                      </a:r>
                    </a:p>
                  </a:txBody>
                  <a:tcPr anchor="ctr"/>
                </a:tc>
                <a:tc>
                  <a:txBody>
                    <a:bodyPr/>
                    <a:lstStyle/>
                    <a:p>
                      <a:pPr algn="ctr"/>
                      <a:r>
                        <a:rPr lang="en-US" sz="1200" b="0" dirty="0"/>
                        <a:t>0.00</a:t>
                      </a:r>
                    </a:p>
                  </a:txBody>
                  <a:tcPr anchor="ctr"/>
                </a:tc>
                <a:tc>
                  <a:txBody>
                    <a:bodyPr/>
                    <a:lstStyle/>
                    <a:p>
                      <a:pPr algn="ctr"/>
                      <a:r>
                        <a:rPr lang="en-US" sz="1200" b="0" dirty="0"/>
                        <a:t>19.4</a:t>
                      </a:r>
                    </a:p>
                  </a:txBody>
                  <a:tcPr anchor="ctr"/>
                </a:tc>
                <a:tc>
                  <a:txBody>
                    <a:bodyPr/>
                    <a:lstStyle/>
                    <a:p>
                      <a:pPr algn="ctr"/>
                      <a:r>
                        <a:rPr lang="en-US" sz="1200" b="0" dirty="0"/>
                        <a:t>N/A</a:t>
                      </a:r>
                    </a:p>
                  </a:txBody>
                  <a:tcPr anchor="ctr"/>
                </a:tc>
                <a:tc>
                  <a:txBody>
                    <a:bodyPr/>
                    <a:lstStyle/>
                    <a:p>
                      <a:pPr algn="ctr"/>
                      <a:r>
                        <a:rPr lang="en-US" sz="1200" b="0" dirty="0"/>
                        <a:t>7.25</a:t>
                      </a:r>
                    </a:p>
                  </a:txBody>
                  <a:tcPr anchor="ctr"/>
                </a:tc>
                <a:tc>
                  <a:txBody>
                    <a:bodyPr/>
                    <a:lstStyle/>
                    <a:p>
                      <a:pPr algn="ctr"/>
                      <a:r>
                        <a:rPr lang="en-US" sz="1200" b="0" dirty="0"/>
                        <a:t>30</a:t>
                      </a:r>
                    </a:p>
                  </a:txBody>
                  <a:tcPr anchor="ctr"/>
                </a:tc>
                <a:tc>
                  <a:txBody>
                    <a:bodyPr/>
                    <a:lstStyle/>
                    <a:p>
                      <a:pPr algn="ctr"/>
                      <a:r>
                        <a:rPr lang="en-US" sz="1200" b="0" dirty="0"/>
                        <a:t>16</a:t>
                      </a:r>
                    </a:p>
                  </a:txBody>
                  <a:tcPr anchor="ctr"/>
                </a:tc>
                <a:extLst>
                  <a:ext uri="{0D108BD9-81ED-4DB2-BD59-A6C34878D82A}">
                    <a16:rowId xmlns:a16="http://schemas.microsoft.com/office/drawing/2014/main" val="2297579219"/>
                  </a:ext>
                </a:extLst>
              </a:tr>
              <a:tr h="370840">
                <a:tc>
                  <a:txBody>
                    <a:bodyPr/>
                    <a:lstStyle/>
                    <a:p>
                      <a:pPr algn="ctr"/>
                      <a:r>
                        <a:rPr lang="en-US" sz="1200" b="0" dirty="0"/>
                        <a:t>Bottle #1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3/28/22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22:00</a:t>
                      </a:r>
                    </a:p>
                  </a:txBody>
                  <a:tcPr anchor="ctr"/>
                </a:tc>
                <a:tc>
                  <a:txBody>
                    <a:bodyPr/>
                    <a:lstStyle/>
                    <a:p>
                      <a:pPr algn="ctr"/>
                      <a:r>
                        <a:rPr lang="en-US" sz="1200" b="0" dirty="0"/>
                        <a:t>0.26</a:t>
                      </a:r>
                    </a:p>
                  </a:txBody>
                  <a:tcPr anchor="ctr"/>
                </a:tc>
                <a:tc>
                  <a:txBody>
                    <a:bodyPr/>
                    <a:lstStyle/>
                    <a:p>
                      <a:pPr algn="ctr"/>
                      <a:r>
                        <a:rPr lang="en-US" sz="1200" b="0" dirty="0"/>
                        <a:t>1.01</a:t>
                      </a:r>
                    </a:p>
                  </a:txBody>
                  <a:tcPr anchor="ctr"/>
                </a:tc>
                <a:tc>
                  <a:txBody>
                    <a:bodyPr/>
                    <a:lstStyle/>
                    <a:p>
                      <a:pPr algn="ctr"/>
                      <a:r>
                        <a:rPr lang="en-US" sz="1200" b="0" dirty="0"/>
                        <a:t>1</a:t>
                      </a:r>
                    </a:p>
                  </a:txBody>
                  <a:tcPr anchor="ctr"/>
                </a:tc>
                <a:tc>
                  <a:txBody>
                    <a:bodyPr/>
                    <a:lstStyle/>
                    <a:p>
                      <a:pPr algn="ctr"/>
                      <a:r>
                        <a:rPr lang="en-US" sz="1200" b="0" dirty="0"/>
                        <a:t>1.01</a:t>
                      </a:r>
                    </a:p>
                  </a:txBody>
                  <a:tcPr anchor="ctr"/>
                </a:tc>
                <a:tc>
                  <a:txBody>
                    <a:bodyPr/>
                    <a:lstStyle/>
                    <a:p>
                      <a:pPr algn="ctr"/>
                      <a:r>
                        <a:rPr lang="en-US" sz="1200" b="0" dirty="0"/>
                        <a:t>-0.09</a:t>
                      </a:r>
                    </a:p>
                  </a:txBody>
                  <a:tcPr anchor="ctr"/>
                </a:tc>
                <a:tc>
                  <a:txBody>
                    <a:bodyPr/>
                    <a:lstStyle/>
                    <a:p>
                      <a:pPr algn="ctr"/>
                      <a:r>
                        <a:rPr lang="en-US" sz="1200" b="0" dirty="0"/>
                        <a:t>22.5</a:t>
                      </a:r>
                    </a:p>
                  </a:txBody>
                  <a:tcPr anchor="ctr"/>
                </a:tc>
                <a:tc>
                  <a:txBody>
                    <a:bodyPr/>
                    <a:lstStyle/>
                    <a:p>
                      <a:pPr algn="ctr"/>
                      <a:r>
                        <a:rPr lang="en-US" sz="1200" b="0" dirty="0"/>
                        <a:t>22.7</a:t>
                      </a:r>
                    </a:p>
                  </a:txBody>
                  <a:tcPr anchor="ctr"/>
                </a:tc>
                <a:tc>
                  <a:txBody>
                    <a:bodyPr/>
                    <a:lstStyle/>
                    <a:p>
                      <a:pPr algn="ctr"/>
                      <a:r>
                        <a:rPr lang="en-US" sz="1200" b="0" dirty="0"/>
                        <a:t>7.23</a:t>
                      </a:r>
                    </a:p>
                  </a:txBody>
                  <a:tcPr anchor="ctr"/>
                </a:tc>
                <a:tc>
                  <a:txBody>
                    <a:bodyPr/>
                    <a:lstStyle/>
                    <a:p>
                      <a:pPr algn="ctr"/>
                      <a:r>
                        <a:rPr lang="en-US" sz="1200" b="0" dirty="0"/>
                        <a:t>32</a:t>
                      </a:r>
                    </a:p>
                  </a:txBody>
                  <a:tcPr anchor="ctr"/>
                </a:tc>
                <a:tc>
                  <a:txBody>
                    <a:bodyPr/>
                    <a:lstStyle/>
                    <a:p>
                      <a:pPr algn="ctr"/>
                      <a:r>
                        <a:rPr lang="en-US" sz="1200" b="0" dirty="0"/>
                        <a:t>18</a:t>
                      </a:r>
                    </a:p>
                  </a:txBody>
                  <a:tcPr anchor="ctr"/>
                </a:tc>
                <a:extLst>
                  <a:ext uri="{0D108BD9-81ED-4DB2-BD59-A6C34878D82A}">
                    <a16:rowId xmlns:a16="http://schemas.microsoft.com/office/drawing/2014/main" val="327738899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3/29/22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7:30</a:t>
                      </a:r>
                    </a:p>
                  </a:txBody>
                  <a:tcPr anchor="ctr"/>
                </a:tc>
                <a:tc>
                  <a:txBody>
                    <a:bodyPr/>
                    <a:lstStyle/>
                    <a:p>
                      <a:pPr algn="ctr"/>
                      <a:r>
                        <a:rPr lang="en-US" sz="1200" b="0" dirty="0"/>
                        <a:t>0.66</a:t>
                      </a:r>
                    </a:p>
                  </a:txBody>
                  <a:tcPr anchor="ctr"/>
                </a:tc>
                <a:tc>
                  <a:txBody>
                    <a:bodyPr/>
                    <a:lstStyle/>
                    <a:p>
                      <a:pPr algn="ctr"/>
                      <a:r>
                        <a:rPr lang="en-US" sz="1200" b="0" dirty="0"/>
                        <a:t>0.94</a:t>
                      </a:r>
                    </a:p>
                  </a:txBody>
                  <a:tcPr anchor="ctr"/>
                </a:tc>
                <a:tc>
                  <a:txBody>
                    <a:bodyPr/>
                    <a:lstStyle/>
                    <a:p>
                      <a:pPr algn="ctr"/>
                      <a:r>
                        <a:rPr lang="en-US" sz="1200" b="0" dirty="0"/>
                        <a:t>0.95</a:t>
                      </a:r>
                    </a:p>
                  </a:txBody>
                  <a:tcPr anchor="ctr"/>
                </a:tc>
                <a:tc>
                  <a:txBody>
                    <a:bodyPr/>
                    <a:lstStyle/>
                    <a:p>
                      <a:pPr algn="ctr"/>
                      <a:r>
                        <a:rPr lang="en-US" sz="1200" b="0" dirty="0"/>
                        <a:t>0.95</a:t>
                      </a:r>
                    </a:p>
                  </a:txBody>
                  <a:tcPr anchor="ctr"/>
                </a:tc>
                <a:tc>
                  <a:txBody>
                    <a:bodyPr/>
                    <a:lstStyle/>
                    <a:p>
                      <a:pPr algn="ctr"/>
                      <a:r>
                        <a:rPr lang="en-US" sz="1200" b="0" dirty="0"/>
                        <a:t>-0.16</a:t>
                      </a:r>
                    </a:p>
                  </a:txBody>
                  <a:tcPr anchor="ctr"/>
                </a:tc>
                <a:tc>
                  <a:txBody>
                    <a:bodyPr/>
                    <a:lstStyle/>
                    <a:p>
                      <a:pPr algn="ctr"/>
                      <a:r>
                        <a:rPr lang="en-US" sz="1200" b="0" dirty="0"/>
                        <a:t>22.1</a:t>
                      </a:r>
                    </a:p>
                  </a:txBody>
                  <a:tcPr anchor="ctr"/>
                </a:tc>
                <a:tc>
                  <a:txBody>
                    <a:bodyPr/>
                    <a:lstStyle/>
                    <a:p>
                      <a:pPr algn="ctr"/>
                      <a:r>
                        <a:rPr lang="en-US" sz="1200" b="0" dirty="0"/>
                        <a:t>22.6</a:t>
                      </a:r>
                    </a:p>
                  </a:txBody>
                  <a:tcPr anchor="ctr"/>
                </a:tc>
                <a:tc>
                  <a:txBody>
                    <a:bodyPr/>
                    <a:lstStyle/>
                    <a:p>
                      <a:pPr algn="ctr"/>
                      <a:r>
                        <a:rPr lang="en-US" sz="1200" b="0" dirty="0"/>
                        <a:t>7.22</a:t>
                      </a:r>
                    </a:p>
                  </a:txBody>
                  <a:tcPr anchor="ctr"/>
                </a:tc>
                <a:tc>
                  <a:txBody>
                    <a:bodyPr/>
                    <a:lstStyle/>
                    <a:p>
                      <a:pPr algn="ctr"/>
                      <a:r>
                        <a:rPr lang="en-US" sz="1200" b="0" dirty="0"/>
                        <a:t>36</a:t>
                      </a:r>
                    </a:p>
                  </a:txBody>
                  <a:tcPr anchor="ctr"/>
                </a:tc>
                <a:tc>
                  <a:txBody>
                    <a:bodyPr/>
                    <a:lstStyle/>
                    <a:p>
                      <a:pPr algn="ctr"/>
                      <a:r>
                        <a:rPr lang="en-US" sz="1200" b="0" dirty="0"/>
                        <a:t>19</a:t>
                      </a:r>
                    </a:p>
                  </a:txBody>
                  <a:tcPr anchor="ctr"/>
                </a:tc>
                <a:extLst>
                  <a:ext uri="{0D108BD9-81ED-4DB2-BD59-A6C34878D82A}">
                    <a16:rowId xmlns:a16="http://schemas.microsoft.com/office/drawing/2014/main" val="140671638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#3</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3/29/22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21:30</a:t>
                      </a:r>
                    </a:p>
                  </a:txBody>
                  <a:tcPr anchor="ctr"/>
                </a:tc>
                <a:tc>
                  <a:txBody>
                    <a:bodyPr/>
                    <a:lstStyle/>
                    <a:p>
                      <a:pPr algn="ctr"/>
                      <a:r>
                        <a:rPr lang="en-US" sz="1200" b="0" dirty="0"/>
                        <a:t>1.24</a:t>
                      </a:r>
                    </a:p>
                  </a:txBody>
                  <a:tcPr anchor="ctr"/>
                </a:tc>
                <a:tc>
                  <a:txBody>
                    <a:bodyPr/>
                    <a:lstStyle/>
                    <a:p>
                      <a:pPr algn="ctr"/>
                      <a:r>
                        <a:rPr lang="en-US" sz="1200" b="0" dirty="0"/>
                        <a:t>0.84</a:t>
                      </a:r>
                    </a:p>
                  </a:txBody>
                  <a:tcPr anchor="ctr"/>
                </a:tc>
                <a:tc>
                  <a:txBody>
                    <a:bodyPr/>
                    <a:lstStyle/>
                    <a:p>
                      <a:pPr algn="ctr"/>
                      <a:r>
                        <a:rPr lang="en-US" sz="1200" b="0" dirty="0"/>
                        <a:t>0.84</a:t>
                      </a:r>
                    </a:p>
                  </a:txBody>
                  <a:tcPr anchor="ctr"/>
                </a:tc>
                <a:tc>
                  <a:txBody>
                    <a:bodyPr/>
                    <a:lstStyle/>
                    <a:p>
                      <a:pPr algn="ctr"/>
                      <a:r>
                        <a:rPr lang="en-US" sz="1200" b="0" dirty="0"/>
                        <a:t>0.84</a:t>
                      </a:r>
                    </a:p>
                  </a:txBody>
                  <a:tcPr anchor="ctr"/>
                </a:tc>
                <a:tc>
                  <a:txBody>
                    <a:bodyPr/>
                    <a:lstStyle/>
                    <a:p>
                      <a:pPr algn="ctr"/>
                      <a:r>
                        <a:rPr lang="en-US" sz="1200" b="0" dirty="0"/>
                        <a:t>-0.27</a:t>
                      </a:r>
                    </a:p>
                  </a:txBody>
                  <a:tcPr anchor="ctr"/>
                </a:tc>
                <a:tc>
                  <a:txBody>
                    <a:bodyPr/>
                    <a:lstStyle/>
                    <a:p>
                      <a:pPr algn="ctr"/>
                      <a:r>
                        <a:rPr lang="en-US" sz="1200" b="0" dirty="0"/>
                        <a:t>21.9</a:t>
                      </a:r>
                    </a:p>
                  </a:txBody>
                  <a:tcPr anchor="ctr"/>
                </a:tc>
                <a:tc>
                  <a:txBody>
                    <a:bodyPr/>
                    <a:lstStyle/>
                    <a:p>
                      <a:pPr algn="ctr"/>
                      <a:r>
                        <a:rPr lang="en-US" sz="1200" b="0" dirty="0"/>
                        <a:t>22.3</a:t>
                      </a:r>
                    </a:p>
                  </a:txBody>
                  <a:tcPr anchor="ctr"/>
                </a:tc>
                <a:tc>
                  <a:txBody>
                    <a:bodyPr/>
                    <a:lstStyle/>
                    <a:p>
                      <a:pPr algn="ctr"/>
                      <a:r>
                        <a:rPr lang="en-US" sz="1200" b="0" dirty="0"/>
                        <a:t>7.58</a:t>
                      </a:r>
                    </a:p>
                  </a:txBody>
                  <a:tcPr anchor="ctr"/>
                </a:tc>
                <a:tc>
                  <a:txBody>
                    <a:bodyPr/>
                    <a:lstStyle/>
                    <a:p>
                      <a:pPr algn="ctr"/>
                      <a:r>
                        <a:rPr lang="en-US" sz="1200" b="0" dirty="0"/>
                        <a:t>40</a:t>
                      </a:r>
                    </a:p>
                  </a:txBody>
                  <a:tcPr anchor="ctr"/>
                </a:tc>
                <a:tc>
                  <a:txBody>
                    <a:bodyPr/>
                    <a:lstStyle/>
                    <a:p>
                      <a:pPr algn="ctr"/>
                      <a:r>
                        <a:rPr lang="en-US" sz="1200" b="0" dirty="0"/>
                        <a:t>21</a:t>
                      </a:r>
                    </a:p>
                  </a:txBody>
                  <a:tcPr anchor="ctr"/>
                </a:tc>
                <a:extLst>
                  <a:ext uri="{0D108BD9-81ED-4DB2-BD59-A6C34878D82A}">
                    <a16:rowId xmlns:a16="http://schemas.microsoft.com/office/drawing/2014/main" val="339383537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3/30/22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21:30</a:t>
                      </a:r>
                    </a:p>
                  </a:txBody>
                  <a:tcPr anchor="ctr"/>
                </a:tc>
                <a:tc>
                  <a:txBody>
                    <a:bodyPr/>
                    <a:lstStyle/>
                    <a:p>
                      <a:pPr algn="ctr"/>
                      <a:r>
                        <a:rPr lang="en-US" sz="1200" b="0" dirty="0"/>
                        <a:t>2.24</a:t>
                      </a:r>
                    </a:p>
                  </a:txBody>
                  <a:tcPr anchor="ctr"/>
                </a:tc>
                <a:tc>
                  <a:txBody>
                    <a:bodyPr/>
                    <a:lstStyle/>
                    <a:p>
                      <a:pPr algn="ctr"/>
                      <a:r>
                        <a:rPr lang="en-US" sz="1200" b="0" dirty="0"/>
                        <a:t>0.72</a:t>
                      </a:r>
                    </a:p>
                  </a:txBody>
                  <a:tcPr anchor="ctr"/>
                </a:tc>
                <a:tc>
                  <a:txBody>
                    <a:bodyPr/>
                    <a:lstStyle/>
                    <a:p>
                      <a:pPr algn="ctr"/>
                      <a:r>
                        <a:rPr lang="en-US" sz="1200" b="0" dirty="0"/>
                        <a:t>0.73</a:t>
                      </a:r>
                    </a:p>
                  </a:txBody>
                  <a:tcPr anchor="ctr"/>
                </a:tc>
                <a:tc>
                  <a:txBody>
                    <a:bodyPr/>
                    <a:lstStyle/>
                    <a:p>
                      <a:pPr algn="ctr"/>
                      <a:r>
                        <a:rPr lang="en-US" sz="1200" b="0" dirty="0"/>
                        <a:t>0.73</a:t>
                      </a:r>
                    </a:p>
                  </a:txBody>
                  <a:tcPr anchor="ctr"/>
                </a:tc>
                <a:tc>
                  <a:txBody>
                    <a:bodyPr/>
                    <a:lstStyle/>
                    <a:p>
                      <a:pPr algn="ctr"/>
                      <a:r>
                        <a:rPr lang="en-US" sz="1200" b="0" dirty="0"/>
                        <a:t>-0.42</a:t>
                      </a:r>
                    </a:p>
                  </a:txBody>
                  <a:tcPr anchor="ctr"/>
                </a:tc>
                <a:tc>
                  <a:txBody>
                    <a:bodyPr/>
                    <a:lstStyle/>
                    <a:p>
                      <a:pPr algn="ctr"/>
                      <a:r>
                        <a:rPr lang="en-US" sz="1200" b="0" dirty="0"/>
                        <a:t>21.6</a:t>
                      </a:r>
                    </a:p>
                  </a:txBody>
                  <a:tcPr anchor="ctr"/>
                </a:tc>
                <a:tc>
                  <a:txBody>
                    <a:bodyPr/>
                    <a:lstStyle/>
                    <a:p>
                      <a:pPr algn="ctr"/>
                      <a:r>
                        <a:rPr lang="en-US" sz="1200" b="0" dirty="0"/>
                        <a:t>21.8</a:t>
                      </a:r>
                    </a:p>
                  </a:txBody>
                  <a:tcPr anchor="ctr"/>
                </a:tc>
                <a:tc>
                  <a:txBody>
                    <a:bodyPr/>
                    <a:lstStyle/>
                    <a:p>
                      <a:pPr algn="ctr"/>
                      <a:r>
                        <a:rPr lang="en-US" sz="1200" b="0" dirty="0"/>
                        <a:t>7.42</a:t>
                      </a:r>
                    </a:p>
                  </a:txBody>
                  <a:tcPr anchor="ctr"/>
                </a:tc>
                <a:tc>
                  <a:txBody>
                    <a:bodyPr/>
                    <a:lstStyle/>
                    <a:p>
                      <a:pPr algn="ctr"/>
                      <a:r>
                        <a:rPr lang="en-US" sz="1200" b="0" dirty="0"/>
                        <a:t>47</a:t>
                      </a:r>
                    </a:p>
                  </a:txBody>
                  <a:tcPr anchor="ctr"/>
                </a:tc>
                <a:tc>
                  <a:txBody>
                    <a:bodyPr/>
                    <a:lstStyle/>
                    <a:p>
                      <a:pPr algn="ctr"/>
                      <a:r>
                        <a:rPr lang="en-US" sz="1200" b="0" dirty="0"/>
                        <a:t>25</a:t>
                      </a:r>
                    </a:p>
                  </a:txBody>
                  <a:tcPr anchor="ctr"/>
                </a:tc>
                <a:extLst>
                  <a:ext uri="{0D108BD9-81ED-4DB2-BD59-A6C34878D82A}">
                    <a16:rowId xmlns:a16="http://schemas.microsoft.com/office/drawing/2014/main" val="344392532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3/31/22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16:05</a:t>
                      </a:r>
                    </a:p>
                    <a:p>
                      <a:pPr algn="ctr"/>
                      <a:endParaRPr lang="en-US" sz="1200" b="0" dirty="0"/>
                    </a:p>
                  </a:txBody>
                  <a:tcPr anchor="ctr"/>
                </a:tc>
                <a:tc>
                  <a:txBody>
                    <a:bodyPr/>
                    <a:lstStyle/>
                    <a:p>
                      <a:pPr algn="ctr"/>
                      <a:r>
                        <a:rPr lang="en-US" sz="1200" b="0" dirty="0"/>
                        <a:t>3.01</a:t>
                      </a:r>
                    </a:p>
                  </a:txBody>
                  <a:tcPr anchor="ctr"/>
                </a:tc>
                <a:tc>
                  <a:txBody>
                    <a:bodyPr/>
                    <a:lstStyle/>
                    <a:p>
                      <a:pPr algn="ctr"/>
                      <a:r>
                        <a:rPr lang="en-US" sz="1200" b="0" dirty="0"/>
                        <a:t>0.63</a:t>
                      </a:r>
                    </a:p>
                  </a:txBody>
                  <a:tcPr anchor="ctr"/>
                </a:tc>
                <a:tc>
                  <a:txBody>
                    <a:bodyPr/>
                    <a:lstStyle/>
                    <a:p>
                      <a:pPr algn="ctr"/>
                      <a:r>
                        <a:rPr lang="en-US" sz="1200" b="0" dirty="0"/>
                        <a:t>0.63</a:t>
                      </a:r>
                    </a:p>
                  </a:txBody>
                  <a:tcPr anchor="ctr"/>
                </a:tc>
                <a:tc>
                  <a:txBody>
                    <a:bodyPr/>
                    <a:lstStyle/>
                    <a:p>
                      <a:pPr algn="ctr"/>
                      <a:r>
                        <a:rPr lang="en-US" sz="1200" b="0" dirty="0"/>
                        <a:t>0.63</a:t>
                      </a:r>
                    </a:p>
                  </a:txBody>
                  <a:tcPr anchor="ctr"/>
                </a:tc>
                <a:tc>
                  <a:txBody>
                    <a:bodyPr/>
                    <a:lstStyle/>
                    <a:p>
                      <a:pPr algn="ctr"/>
                      <a:r>
                        <a:rPr lang="en-US" sz="1200" b="0" dirty="0"/>
                        <a:t>-0.56</a:t>
                      </a:r>
                    </a:p>
                  </a:txBody>
                  <a:tcPr anchor="ctr"/>
                </a:tc>
                <a:tc>
                  <a:txBody>
                    <a:bodyPr/>
                    <a:lstStyle/>
                    <a:p>
                      <a:pPr algn="ctr"/>
                      <a:r>
                        <a:rPr lang="en-US" sz="1200" b="0" dirty="0"/>
                        <a:t>21.9</a:t>
                      </a:r>
                    </a:p>
                  </a:txBody>
                  <a:tcPr anchor="ctr"/>
                </a:tc>
                <a:tc>
                  <a:txBody>
                    <a:bodyPr/>
                    <a:lstStyle/>
                    <a:p>
                      <a:pPr algn="ctr"/>
                      <a:r>
                        <a:rPr lang="en-US" sz="1200" b="0" dirty="0"/>
                        <a:t>21.8</a:t>
                      </a:r>
                    </a:p>
                  </a:txBody>
                  <a:tcPr anchor="ctr"/>
                </a:tc>
                <a:tc>
                  <a:txBody>
                    <a:bodyPr/>
                    <a:lstStyle/>
                    <a:p>
                      <a:pPr algn="ctr"/>
                      <a:r>
                        <a:rPr lang="en-US" sz="1200" b="0" dirty="0"/>
                        <a:t>7.87</a:t>
                      </a:r>
                    </a:p>
                  </a:txBody>
                  <a:tcPr anchor="ctr"/>
                </a:tc>
                <a:tc>
                  <a:txBody>
                    <a:bodyPr/>
                    <a:lstStyle/>
                    <a:p>
                      <a:pPr algn="ctr"/>
                      <a:r>
                        <a:rPr lang="en-US" sz="1200" b="0" dirty="0"/>
                        <a:t>48</a:t>
                      </a:r>
                    </a:p>
                  </a:txBody>
                  <a:tcPr anchor="ctr"/>
                </a:tc>
                <a:tc>
                  <a:txBody>
                    <a:bodyPr/>
                    <a:lstStyle/>
                    <a:p>
                      <a:pPr algn="ctr"/>
                      <a:r>
                        <a:rPr lang="en-US" sz="1200" b="0" dirty="0"/>
                        <a:t>25</a:t>
                      </a:r>
                    </a:p>
                  </a:txBody>
                  <a:tcPr anchor="ctr"/>
                </a:tc>
                <a:extLst>
                  <a:ext uri="{0D108BD9-81ED-4DB2-BD59-A6C34878D82A}">
                    <a16:rowId xmlns:a16="http://schemas.microsoft.com/office/drawing/2014/main" val="3819520112"/>
                  </a:ext>
                </a:extLst>
              </a:tr>
              <a:tr h="370840">
                <a:tc>
                  <a:txBody>
                    <a:bodyPr/>
                    <a:lstStyle/>
                    <a:p>
                      <a:pPr algn="ctr"/>
                      <a:r>
                        <a:rPr lang="en-US" sz="1400" b="1" dirty="0"/>
                        <a:t>Est. #6</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dirty="0"/>
                    </a:p>
                  </a:txBody>
                  <a:tcPr anchor="ctr">
                    <a:solidFill>
                      <a:srgbClr val="FFC000"/>
                    </a:solidFill>
                  </a:tcPr>
                </a:tc>
                <a:tc>
                  <a:txBody>
                    <a:bodyPr/>
                    <a:lstStyle/>
                    <a:p>
                      <a:pPr algn="ctr"/>
                      <a:r>
                        <a:rPr lang="en-US" sz="1400" b="1" dirty="0"/>
                        <a:t>?</a:t>
                      </a:r>
                    </a:p>
                  </a:txBody>
                  <a:tcPr anchor="ctr">
                    <a:solidFill>
                      <a:srgbClr val="00FFFF"/>
                    </a:solidFill>
                  </a:tcPr>
                </a:tc>
                <a:tc>
                  <a:txBody>
                    <a:bodyPr/>
                    <a:lstStyle/>
                    <a:p>
                      <a:pPr algn="ctr"/>
                      <a:r>
                        <a:rPr lang="en-US" sz="1400" b="1" dirty="0"/>
                        <a:t>-</a:t>
                      </a:r>
                    </a:p>
                  </a:txBody>
                  <a:tcPr anchor="ctr">
                    <a:solidFill>
                      <a:srgbClr val="FFC000"/>
                    </a:solidFill>
                  </a:tcPr>
                </a:tc>
                <a:tc>
                  <a:txBody>
                    <a:bodyPr/>
                    <a:lstStyle/>
                    <a:p>
                      <a:pPr algn="ctr"/>
                      <a:r>
                        <a:rPr lang="en-US" sz="1400" b="1" dirty="0"/>
                        <a:t>-</a:t>
                      </a:r>
                    </a:p>
                  </a:txBody>
                  <a:tcPr anchor="ctr">
                    <a:solidFill>
                      <a:srgbClr val="FFC000"/>
                    </a:solidFill>
                  </a:tcPr>
                </a:tc>
                <a:tc>
                  <a:txBody>
                    <a:bodyPr/>
                    <a:lstStyle/>
                    <a:p>
                      <a:pPr algn="ctr"/>
                      <a:r>
                        <a:rPr lang="en-US" sz="1800" b="1" dirty="0">
                          <a:solidFill>
                            <a:srgbClr val="00B050"/>
                          </a:solidFill>
                        </a:rPr>
                        <a:t>0.2</a:t>
                      </a:r>
                    </a:p>
                  </a:txBody>
                  <a:tcPr anchor="ctr">
                    <a:noFill/>
                  </a:tcPr>
                </a:tc>
                <a:tc>
                  <a:txBody>
                    <a:bodyPr/>
                    <a:lstStyle/>
                    <a:p>
                      <a:pPr lvl="0" algn="ctr"/>
                      <a:r>
                        <a:rPr lang="en-US" sz="1400" b="1" dirty="0"/>
                        <a:t>?</a:t>
                      </a:r>
                    </a:p>
                  </a:txBody>
                  <a:tcPr anchor="ctr">
                    <a:solidFill>
                      <a:srgbClr val="FFFF00"/>
                    </a:solidFill>
                  </a:tcPr>
                </a:tc>
                <a:tc>
                  <a:txBody>
                    <a:bodyPr/>
                    <a:lstStyle/>
                    <a:p>
                      <a:pPr algn="ctr"/>
                      <a:r>
                        <a:rPr lang="en-US" sz="1400" b="1" dirty="0"/>
                        <a:t>-</a:t>
                      </a:r>
                    </a:p>
                  </a:txBody>
                  <a:tcPr anchor="ctr">
                    <a:solidFill>
                      <a:srgbClr val="FFC000"/>
                    </a:solidFill>
                  </a:tcPr>
                </a:tc>
                <a:tc>
                  <a:txBody>
                    <a:bodyPr/>
                    <a:lstStyle/>
                    <a:p>
                      <a:pPr algn="ctr"/>
                      <a:r>
                        <a:rPr lang="en-US" sz="1400" b="1" dirty="0"/>
                        <a:t>-</a:t>
                      </a:r>
                    </a:p>
                  </a:txBody>
                  <a:tcPr anchor="ctr">
                    <a:solidFill>
                      <a:srgbClr val="FFC000"/>
                    </a:solidFill>
                  </a:tcPr>
                </a:tc>
                <a:tc>
                  <a:txBody>
                    <a:bodyPr/>
                    <a:lstStyle/>
                    <a:p>
                      <a:pPr algn="ctr"/>
                      <a:r>
                        <a:rPr lang="en-US" sz="1400" b="1" dirty="0"/>
                        <a:t>-</a:t>
                      </a:r>
                    </a:p>
                  </a:txBody>
                  <a:tcPr anchor="ctr">
                    <a:solidFill>
                      <a:srgbClr val="FFC000"/>
                    </a:solidFill>
                  </a:tcPr>
                </a:tc>
                <a:tc>
                  <a:txBody>
                    <a:bodyPr/>
                    <a:lstStyle/>
                    <a:p>
                      <a:pPr algn="ctr"/>
                      <a:r>
                        <a:rPr lang="en-US" sz="1400" b="1" dirty="0"/>
                        <a:t>-</a:t>
                      </a:r>
                    </a:p>
                  </a:txBody>
                  <a:tcPr anchor="ctr">
                    <a:solidFill>
                      <a:srgbClr val="FFC000"/>
                    </a:solidFill>
                  </a:tcPr>
                </a:tc>
                <a:tc>
                  <a:txBody>
                    <a:bodyPr/>
                    <a:lstStyle/>
                    <a:p>
                      <a:pPr algn="ctr"/>
                      <a:r>
                        <a:rPr lang="en-US" sz="1400" b="1" dirty="0"/>
                        <a:t>-</a:t>
                      </a:r>
                    </a:p>
                  </a:txBody>
                  <a:tcPr anchor="ctr">
                    <a:solidFill>
                      <a:srgbClr val="FFC000"/>
                    </a:solidFill>
                  </a:tcPr>
                </a:tc>
                <a:extLst>
                  <a:ext uri="{0D108BD9-81ED-4DB2-BD59-A6C34878D82A}">
                    <a16:rowId xmlns:a16="http://schemas.microsoft.com/office/drawing/2014/main" val="1863227497"/>
                  </a:ext>
                </a:extLst>
              </a:tr>
            </a:tbl>
          </a:graphicData>
        </a:graphic>
      </p:graphicFrame>
      <p:pic>
        <p:nvPicPr>
          <p:cNvPr id="9" name="Audio 8">
            <a:hlinkClick r:id="" action="ppaction://media"/>
            <a:extLst>
              <a:ext uri="{FF2B5EF4-FFF2-40B4-BE49-F238E27FC236}">
                <a16:creationId xmlns:a16="http://schemas.microsoft.com/office/drawing/2014/main" id="{5B5699EF-72BA-4256-BF79-5C33964C59D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101826670"/>
      </p:ext>
    </p:extLst>
  </p:cSld>
  <p:clrMapOvr>
    <a:masterClrMapping/>
  </p:clrMapOvr>
  <mc:AlternateContent xmlns:mc="http://schemas.openxmlformats.org/markup-compatibility/2006">
    <mc:Choice xmlns:p14="http://schemas.microsoft.com/office/powerpoint/2010/main" Requires="p14">
      <p:transition spd="slow" p14:dur="2000" advTm="7006"/>
    </mc:Choice>
    <mc:Fallback>
      <p:transition spd="slow" advTm="70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102</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1800" dirty="0"/>
              <a:t>Example: 3-Day EP Chlorine Hold Study – </a:t>
            </a:r>
            <a:r>
              <a:rPr lang="en-US" sz="1800" u="sng" dirty="0"/>
              <a:t>Predict when residual = 0.2 mg/l</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599971"/>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buFontTx/>
              <a:buNone/>
            </a:pPr>
            <a:endParaRPr lang="en-US" sz="2000" kern="0" dirty="0">
              <a:hlinkClick r:id="rId5"/>
            </a:endParaRPr>
          </a:p>
        </p:txBody>
      </p:sp>
      <p:sp>
        <p:nvSpPr>
          <p:cNvPr id="6" name="Rectangle 3">
            <a:extLst>
              <a:ext uri="{FF2B5EF4-FFF2-40B4-BE49-F238E27FC236}">
                <a16:creationId xmlns:a16="http://schemas.microsoft.com/office/drawing/2014/main" id="{4D8B7BB6-C880-4B6F-96C7-D8364CCF67A5}"/>
              </a:ext>
            </a:extLst>
          </p:cNvPr>
          <p:cNvSpPr>
            <a:spLocks noGrp="1" noChangeArrowheads="1"/>
          </p:cNvSpPr>
          <p:nvPr>
            <p:ph idx="1"/>
          </p:nvPr>
        </p:nvSpPr>
        <p:spPr>
          <a:xfrm>
            <a:off x="278566" y="580921"/>
            <a:ext cx="8734425" cy="1738261"/>
          </a:xfrm>
        </p:spPr>
        <p:txBody>
          <a:bodyPr/>
          <a:lstStyle/>
          <a:p>
            <a:pPr marL="0" lvl="1" indent="-342900">
              <a:lnSpc>
                <a:spcPct val="90000"/>
              </a:lnSpc>
              <a:spcBef>
                <a:spcPts val="700"/>
              </a:spcBef>
              <a:buClr>
                <a:schemeClr val="tx2"/>
              </a:buClr>
              <a:buSzPct val="95000"/>
              <a:buFont typeface="Wingdings" panose="05000000000000000000" pitchFamily="2" charset="2"/>
              <a:buChar char="ü"/>
            </a:pPr>
            <a:r>
              <a:rPr lang="en-US" sz="1600" dirty="0"/>
              <a:t>Add a row for estimated bottle #6 (Est. #6) when the residual will get to 0.2 mg/l</a:t>
            </a:r>
          </a:p>
          <a:p>
            <a:pPr marL="0" lvl="1" indent="-342900">
              <a:lnSpc>
                <a:spcPct val="90000"/>
              </a:lnSpc>
              <a:spcBef>
                <a:spcPts val="700"/>
              </a:spcBef>
              <a:buClr>
                <a:schemeClr val="tx2"/>
              </a:buClr>
              <a:buSzPct val="95000"/>
              <a:buFont typeface="Wingdings" panose="05000000000000000000" pitchFamily="2" charset="2"/>
              <a:buChar char="ü"/>
            </a:pPr>
            <a:r>
              <a:rPr lang="en-US" sz="1600" dirty="0"/>
              <a:t>0.2 mg/l was chosen because it is a well recognized optimized chlorine residual goal.</a:t>
            </a:r>
          </a:p>
        </p:txBody>
      </p:sp>
      <p:sp>
        <p:nvSpPr>
          <p:cNvPr id="8" name="Rectangle 3">
            <a:extLst>
              <a:ext uri="{FF2B5EF4-FFF2-40B4-BE49-F238E27FC236}">
                <a16:creationId xmlns:a16="http://schemas.microsoft.com/office/drawing/2014/main" id="{BFDCF4CF-7676-4164-AC53-A503B8CBBF27}"/>
              </a:ext>
            </a:extLst>
          </p:cNvPr>
          <p:cNvSpPr txBox="1">
            <a:spLocks noChangeArrowheads="1"/>
          </p:cNvSpPr>
          <p:nvPr/>
        </p:nvSpPr>
        <p:spPr bwMode="auto">
          <a:xfrm>
            <a:off x="457200" y="2057400"/>
            <a:ext cx="82296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eaLnBrk="1" hangingPunct="1">
              <a:spcBef>
                <a:spcPts val="600"/>
              </a:spcBef>
            </a:pPr>
            <a:r>
              <a:rPr lang="en-US" altLang="en-US" kern="0" dirty="0"/>
              <a:t>Importance of providing a disinfectant residual barrier: </a:t>
            </a:r>
          </a:p>
          <a:p>
            <a:pPr lvl="1" eaLnBrk="1" hangingPunct="1">
              <a:spcBef>
                <a:spcPts val="600"/>
              </a:spcBef>
              <a:spcAft>
                <a:spcPts val="1200"/>
              </a:spcAft>
            </a:pPr>
            <a:r>
              <a:rPr lang="en-US" altLang="en-US" sz="1800" kern="0" dirty="0"/>
              <a:t>Studies indicate that a free chlorine residual of 0.2 to 0.5 mg/L is needed to provide adequate protection against microbial contamination </a:t>
            </a:r>
            <a:r>
              <a:rPr lang="en-US" altLang="en-US" sz="1800" i="1" kern="0" dirty="0"/>
              <a:t>(Baribeau, 2005)</a:t>
            </a:r>
            <a:r>
              <a:rPr lang="en-US" altLang="en-US" sz="1800" kern="0" dirty="0"/>
              <a:t>.</a:t>
            </a:r>
          </a:p>
          <a:p>
            <a:pPr lvl="1" eaLnBrk="1" hangingPunct="1">
              <a:spcBef>
                <a:spcPts val="600"/>
              </a:spcBef>
              <a:spcAft>
                <a:spcPts val="1800"/>
              </a:spcAft>
            </a:pPr>
            <a:r>
              <a:rPr lang="en-US" altLang="en-US" sz="1800" kern="0" dirty="0"/>
              <a:t>Systems that maintained free chlorine residual of greater than 0.20 mg/L had at least 50% lower rate of coliform occurrence </a:t>
            </a:r>
            <a:r>
              <a:rPr lang="en-US" altLang="en-US" sz="1800" i="1" kern="0" dirty="0"/>
              <a:t>(LeChevallier, 1996)</a:t>
            </a:r>
            <a:r>
              <a:rPr lang="en-US" altLang="en-US" sz="1800" kern="0" dirty="0"/>
              <a:t>. </a:t>
            </a:r>
          </a:p>
        </p:txBody>
      </p:sp>
      <p:pic>
        <p:nvPicPr>
          <p:cNvPr id="3" name="Audio 2">
            <a:hlinkClick r:id="" action="ppaction://media"/>
            <a:extLst>
              <a:ext uri="{FF2B5EF4-FFF2-40B4-BE49-F238E27FC236}">
                <a16:creationId xmlns:a16="http://schemas.microsoft.com/office/drawing/2014/main" id="{E77B9A65-2ED3-44AC-B571-DC095A94580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530291700"/>
      </p:ext>
    </p:extLst>
  </p:cSld>
  <p:clrMapOvr>
    <a:masterClrMapping/>
  </p:clrMapOvr>
  <mc:AlternateContent xmlns:mc="http://schemas.openxmlformats.org/markup-compatibility/2006">
    <mc:Choice xmlns:p14="http://schemas.microsoft.com/office/powerpoint/2010/main" Requires="p14">
      <p:transition spd="slow" p14:dur="2000" advTm="23694"/>
    </mc:Choice>
    <mc:Fallback>
      <p:transition spd="slow" advTm="236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103</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1800" dirty="0"/>
              <a:t>Example: 3-Day EP Chlorine Hold Study – </a:t>
            </a:r>
            <a:r>
              <a:rPr lang="en-US" sz="1800" u="sng" dirty="0"/>
              <a:t>Predict when residual = 0.2 mg/l</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599971"/>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buFontTx/>
              <a:buNone/>
            </a:pPr>
            <a:endParaRPr lang="en-US" sz="2000" kern="0" dirty="0">
              <a:hlinkClick r:id="rId5"/>
            </a:endParaRPr>
          </a:p>
        </p:txBody>
      </p:sp>
      <p:sp>
        <p:nvSpPr>
          <p:cNvPr id="6" name="Rectangle 3">
            <a:extLst>
              <a:ext uri="{FF2B5EF4-FFF2-40B4-BE49-F238E27FC236}">
                <a16:creationId xmlns:a16="http://schemas.microsoft.com/office/drawing/2014/main" id="{4D8B7BB6-C880-4B6F-96C7-D8364CCF67A5}"/>
              </a:ext>
            </a:extLst>
          </p:cNvPr>
          <p:cNvSpPr>
            <a:spLocks noGrp="1" noChangeArrowheads="1"/>
          </p:cNvSpPr>
          <p:nvPr>
            <p:ph idx="1"/>
          </p:nvPr>
        </p:nvSpPr>
        <p:spPr>
          <a:xfrm>
            <a:off x="278566" y="580921"/>
            <a:ext cx="8734425" cy="1738261"/>
          </a:xfrm>
        </p:spPr>
        <p:txBody>
          <a:bodyPr/>
          <a:lstStyle/>
          <a:p>
            <a:pPr marL="0" lvl="1" indent="-342900">
              <a:lnSpc>
                <a:spcPct val="90000"/>
              </a:lnSpc>
              <a:spcBef>
                <a:spcPts val="700"/>
              </a:spcBef>
              <a:buClr>
                <a:schemeClr val="tx2"/>
              </a:buClr>
              <a:buSzPct val="95000"/>
              <a:buFont typeface="Wingdings" panose="05000000000000000000" pitchFamily="2" charset="2"/>
              <a:buChar char="ü"/>
            </a:pPr>
            <a:r>
              <a:rPr lang="en-US" sz="1600" dirty="0"/>
              <a:t>Add a row for estimated bottle #6 (Est. #6) when the residual will get to 0.2 mg/l</a:t>
            </a:r>
          </a:p>
          <a:p>
            <a:pPr marL="0" lvl="1" indent="-342900">
              <a:lnSpc>
                <a:spcPct val="90000"/>
              </a:lnSpc>
              <a:spcBef>
                <a:spcPts val="700"/>
              </a:spcBef>
              <a:buClr>
                <a:schemeClr val="tx2"/>
              </a:buClr>
              <a:buSzPct val="95000"/>
              <a:buFont typeface="Wingdings" panose="05000000000000000000" pitchFamily="2" charset="2"/>
              <a:buChar char="ü"/>
            </a:pPr>
            <a:r>
              <a:rPr lang="en-US" sz="1600" dirty="0"/>
              <a:t>0.2 mg/l was chosen because it is a well recognized optimized chlorine residual goal.</a:t>
            </a:r>
          </a:p>
        </p:txBody>
      </p:sp>
      <p:graphicFrame>
        <p:nvGraphicFramePr>
          <p:cNvPr id="4" name="Table 8">
            <a:extLst>
              <a:ext uri="{FF2B5EF4-FFF2-40B4-BE49-F238E27FC236}">
                <a16:creationId xmlns:a16="http://schemas.microsoft.com/office/drawing/2014/main" id="{2EC0D84D-697A-4172-8238-28478D9347F0}"/>
              </a:ext>
            </a:extLst>
          </p:cNvPr>
          <p:cNvGraphicFramePr>
            <a:graphicFrameLocks noGrp="1"/>
          </p:cNvGraphicFramePr>
          <p:nvPr>
            <p:extLst>
              <p:ext uri="{D42A27DB-BD31-4B8C-83A1-F6EECF244321}">
                <p14:modId xmlns:p14="http://schemas.microsoft.com/office/powerpoint/2010/main" val="294051857"/>
              </p:ext>
            </p:extLst>
          </p:nvPr>
        </p:nvGraphicFramePr>
        <p:xfrm>
          <a:off x="278566" y="1295400"/>
          <a:ext cx="8631984" cy="2164080"/>
        </p:xfrm>
        <a:graphic>
          <a:graphicData uri="http://schemas.openxmlformats.org/drawingml/2006/table">
            <a:tbl>
              <a:tblPr firstRow="1" bandRow="1">
                <a:tableStyleId>{21E4AEA4-8DFA-4A89-87EB-49C32662AFE0}</a:tableStyleId>
              </a:tblPr>
              <a:tblGrid>
                <a:gridCol w="719332">
                  <a:extLst>
                    <a:ext uri="{9D8B030D-6E8A-4147-A177-3AD203B41FA5}">
                      <a16:colId xmlns:a16="http://schemas.microsoft.com/office/drawing/2014/main" val="3441160714"/>
                    </a:ext>
                  </a:extLst>
                </a:gridCol>
                <a:gridCol w="740327">
                  <a:extLst>
                    <a:ext uri="{9D8B030D-6E8A-4147-A177-3AD203B41FA5}">
                      <a16:colId xmlns:a16="http://schemas.microsoft.com/office/drawing/2014/main" val="1875176687"/>
                    </a:ext>
                  </a:extLst>
                </a:gridCol>
                <a:gridCol w="762000">
                  <a:extLst>
                    <a:ext uri="{9D8B030D-6E8A-4147-A177-3AD203B41FA5}">
                      <a16:colId xmlns:a16="http://schemas.microsoft.com/office/drawing/2014/main" val="1146929272"/>
                    </a:ext>
                  </a:extLst>
                </a:gridCol>
                <a:gridCol w="533400">
                  <a:extLst>
                    <a:ext uri="{9D8B030D-6E8A-4147-A177-3AD203B41FA5}">
                      <a16:colId xmlns:a16="http://schemas.microsoft.com/office/drawing/2014/main" val="3074289077"/>
                    </a:ext>
                  </a:extLst>
                </a:gridCol>
                <a:gridCol w="914400">
                  <a:extLst>
                    <a:ext uri="{9D8B030D-6E8A-4147-A177-3AD203B41FA5}">
                      <a16:colId xmlns:a16="http://schemas.microsoft.com/office/drawing/2014/main" val="3776090739"/>
                    </a:ext>
                  </a:extLst>
                </a:gridCol>
                <a:gridCol w="646533">
                  <a:extLst>
                    <a:ext uri="{9D8B030D-6E8A-4147-A177-3AD203B41FA5}">
                      <a16:colId xmlns:a16="http://schemas.microsoft.com/office/drawing/2014/main" val="1894012105"/>
                    </a:ext>
                  </a:extLst>
                </a:gridCol>
                <a:gridCol w="719332">
                  <a:extLst>
                    <a:ext uri="{9D8B030D-6E8A-4147-A177-3AD203B41FA5}">
                      <a16:colId xmlns:a16="http://schemas.microsoft.com/office/drawing/2014/main" val="999362146"/>
                    </a:ext>
                  </a:extLst>
                </a:gridCol>
                <a:gridCol w="719332">
                  <a:extLst>
                    <a:ext uri="{9D8B030D-6E8A-4147-A177-3AD203B41FA5}">
                      <a16:colId xmlns:a16="http://schemas.microsoft.com/office/drawing/2014/main" val="1099223839"/>
                    </a:ext>
                  </a:extLst>
                </a:gridCol>
                <a:gridCol w="719332">
                  <a:extLst>
                    <a:ext uri="{9D8B030D-6E8A-4147-A177-3AD203B41FA5}">
                      <a16:colId xmlns:a16="http://schemas.microsoft.com/office/drawing/2014/main" val="805329988"/>
                    </a:ext>
                  </a:extLst>
                </a:gridCol>
                <a:gridCol w="719332">
                  <a:extLst>
                    <a:ext uri="{9D8B030D-6E8A-4147-A177-3AD203B41FA5}">
                      <a16:colId xmlns:a16="http://schemas.microsoft.com/office/drawing/2014/main" val="2400982823"/>
                    </a:ext>
                  </a:extLst>
                </a:gridCol>
                <a:gridCol w="719332">
                  <a:extLst>
                    <a:ext uri="{9D8B030D-6E8A-4147-A177-3AD203B41FA5}">
                      <a16:colId xmlns:a16="http://schemas.microsoft.com/office/drawing/2014/main" val="608780121"/>
                    </a:ext>
                  </a:extLst>
                </a:gridCol>
                <a:gridCol w="719332">
                  <a:extLst>
                    <a:ext uri="{9D8B030D-6E8A-4147-A177-3AD203B41FA5}">
                      <a16:colId xmlns:a16="http://schemas.microsoft.com/office/drawing/2014/main" val="2611977686"/>
                    </a:ext>
                  </a:extLst>
                </a:gridCol>
              </a:tblGrid>
              <a:tr h="370840">
                <a:tc>
                  <a:txBody>
                    <a:bodyPr/>
                    <a:lstStyle/>
                    <a:p>
                      <a:pPr algn="ctr"/>
                      <a:r>
                        <a:rPr lang="en-US" sz="1200" b="0" dirty="0"/>
                        <a:t>EP-A</a:t>
                      </a:r>
                    </a:p>
                    <a:p>
                      <a:pPr algn="ctr"/>
                      <a:r>
                        <a:rPr lang="en-US" sz="1200" b="0" dirty="0"/>
                        <a:t>Hold Study</a:t>
                      </a:r>
                    </a:p>
                    <a:p>
                      <a:pPr algn="ctr"/>
                      <a:r>
                        <a:rPr lang="en-US" sz="1200" b="0" dirty="0"/>
                        <a:t>Sample</a:t>
                      </a:r>
                    </a:p>
                  </a:txBody>
                  <a:tcPr anchor="ctr"/>
                </a:tc>
                <a:tc>
                  <a:txBody>
                    <a:bodyPr/>
                    <a:lstStyle/>
                    <a:p>
                      <a:pPr algn="ctr"/>
                      <a:r>
                        <a:rPr lang="en-US" sz="1200" b="0" dirty="0"/>
                        <a:t>Date / Time</a:t>
                      </a:r>
                    </a:p>
                  </a:txBody>
                  <a:tcPr anchor="ctr"/>
                </a:tc>
                <a:tc>
                  <a:txBody>
                    <a:bodyPr/>
                    <a:lstStyle/>
                    <a:p>
                      <a:pPr algn="ctr"/>
                      <a:r>
                        <a:rPr lang="en-US" sz="1200" b="0" dirty="0"/>
                        <a:t>Elapsed Time </a:t>
                      </a:r>
                    </a:p>
                    <a:p>
                      <a:pPr algn="ctr"/>
                      <a:endParaRPr lang="en-US" sz="1200" b="0" dirty="0"/>
                    </a:p>
                    <a:p>
                      <a:pPr algn="ctr"/>
                      <a:endParaRPr lang="en-US" sz="1200" b="0" dirty="0"/>
                    </a:p>
                    <a:p>
                      <a:pPr algn="ctr"/>
                      <a:r>
                        <a:rPr lang="en-US" sz="1200" b="0" dirty="0"/>
                        <a:t>days</a:t>
                      </a:r>
                    </a:p>
                  </a:txBody>
                  <a:tcPr anchor="ctr"/>
                </a:tc>
                <a:tc>
                  <a:txBody>
                    <a:bodyPr/>
                    <a:lstStyle/>
                    <a:p>
                      <a:pPr algn="ctr"/>
                      <a:r>
                        <a:rPr lang="en-US" sz="1200" b="0" dirty="0"/>
                        <a:t>Free Cl </a:t>
                      </a:r>
                    </a:p>
                    <a:p>
                      <a:pPr algn="ctr"/>
                      <a:endParaRPr lang="en-US" sz="1200" b="0" dirty="0"/>
                    </a:p>
                    <a:p>
                      <a:pPr algn="ctr"/>
                      <a:endParaRPr lang="en-US" sz="1200" b="0" dirty="0"/>
                    </a:p>
                    <a:p>
                      <a:pPr algn="ctr"/>
                      <a:r>
                        <a:rPr lang="en-US" sz="1200" b="0" dirty="0"/>
                        <a:t>mg/l</a:t>
                      </a:r>
                    </a:p>
                  </a:txBody>
                  <a:tcPr anchor="ctr"/>
                </a:tc>
                <a:tc>
                  <a:txBody>
                    <a:bodyPr/>
                    <a:lstStyle/>
                    <a:p>
                      <a:pPr algn="ctr"/>
                      <a:r>
                        <a:rPr lang="en-US" sz="1200" b="0" dirty="0"/>
                        <a:t>Free </a:t>
                      </a:r>
                    </a:p>
                    <a:p>
                      <a:pPr algn="ctr"/>
                      <a:r>
                        <a:rPr lang="en-US" sz="1200" b="0" dirty="0"/>
                        <a:t>Cl</a:t>
                      </a:r>
                    </a:p>
                    <a:p>
                      <a:pPr algn="ctr"/>
                      <a:r>
                        <a:rPr lang="en-US" sz="1200" b="0" dirty="0"/>
                        <a:t>Duplicate </a:t>
                      </a:r>
                    </a:p>
                    <a:p>
                      <a:pPr algn="ctr"/>
                      <a:endParaRPr lang="en-US" sz="1200" b="0" dirty="0"/>
                    </a:p>
                    <a:p>
                      <a:pPr algn="ctr"/>
                      <a:r>
                        <a:rPr lang="en-US" sz="1200" b="0" dirty="0"/>
                        <a:t>mg/l</a:t>
                      </a:r>
                    </a:p>
                  </a:txBody>
                  <a:tcPr anchor="ctr"/>
                </a:tc>
                <a:tc>
                  <a:txBody>
                    <a:bodyPr/>
                    <a:lstStyle/>
                    <a:p>
                      <a:pPr algn="ctr"/>
                      <a:r>
                        <a:rPr lang="en-US" sz="1200" b="0" dirty="0"/>
                        <a:t>Avg Free Cl </a:t>
                      </a:r>
                    </a:p>
                    <a:p>
                      <a:pPr algn="ctr"/>
                      <a:endParaRPr lang="en-US" sz="1200" b="0" dirty="0"/>
                    </a:p>
                    <a:p>
                      <a:pPr algn="ctr"/>
                      <a:r>
                        <a:rPr lang="en-US" sz="1200" b="0" dirty="0"/>
                        <a:t>mg/l</a:t>
                      </a:r>
                    </a:p>
                  </a:txBody>
                  <a:tcPr anchor="ctr"/>
                </a:tc>
                <a:tc>
                  <a:txBody>
                    <a:bodyPr/>
                    <a:lstStyle/>
                    <a:p>
                      <a:pPr algn="ctr"/>
                      <a:r>
                        <a:rPr lang="en-US" sz="1200" b="0" dirty="0"/>
                        <a:t>In</a:t>
                      </a:r>
                    </a:p>
                    <a:p>
                      <a:pPr algn="ctr"/>
                      <a:r>
                        <a:rPr lang="en-US" sz="1200" b="0" dirty="0"/>
                        <a:t>(Avg CL / CO)</a:t>
                      </a:r>
                    </a:p>
                  </a:txBody>
                  <a:tcPr anchor="ctr"/>
                </a:tc>
                <a:tc>
                  <a:txBody>
                    <a:bodyPr/>
                    <a:lstStyle/>
                    <a:p>
                      <a:pPr algn="ctr"/>
                      <a:r>
                        <a:rPr lang="en-US" sz="1200" b="0" dirty="0"/>
                        <a:t>Temp of Sample</a:t>
                      </a:r>
                    </a:p>
                    <a:p>
                      <a:pPr algn="ctr"/>
                      <a:endParaRPr lang="en-US" sz="1200" b="0" dirty="0"/>
                    </a:p>
                    <a:p>
                      <a:pPr algn="ctr"/>
                      <a:r>
                        <a:rPr lang="en-US" sz="1200" b="0" dirty="0"/>
                        <a:t>°C</a:t>
                      </a:r>
                    </a:p>
                  </a:txBody>
                  <a:tcPr anchor="ctr"/>
                </a:tc>
                <a:tc>
                  <a:txBody>
                    <a:bodyPr/>
                    <a:lstStyle/>
                    <a:p>
                      <a:pPr algn="ctr"/>
                      <a:r>
                        <a:rPr lang="en-US" sz="1200" b="0" dirty="0"/>
                        <a:t>Temp of Water Bath </a:t>
                      </a:r>
                    </a:p>
                    <a:p>
                      <a:pPr algn="ctr"/>
                      <a:r>
                        <a:rPr lang="en-US" sz="1200" b="0" dirty="0"/>
                        <a:t>°C</a:t>
                      </a:r>
                    </a:p>
                  </a:txBody>
                  <a:tcPr anchor="ctr"/>
                </a:tc>
                <a:tc>
                  <a:txBody>
                    <a:bodyPr/>
                    <a:lstStyle/>
                    <a:p>
                      <a:pPr algn="ctr"/>
                      <a:r>
                        <a:rPr lang="en-US" sz="1200" b="0" dirty="0"/>
                        <a:t>Sample</a:t>
                      </a:r>
                    </a:p>
                    <a:p>
                      <a:pPr algn="ctr"/>
                      <a:endParaRPr lang="en-US" sz="1200" b="0" dirty="0"/>
                    </a:p>
                    <a:p>
                      <a:pPr algn="ctr"/>
                      <a:endParaRPr lang="en-US" sz="1200" b="0" dirty="0"/>
                    </a:p>
                    <a:p>
                      <a:pPr algn="ctr"/>
                      <a:endParaRPr lang="en-US" sz="1200" b="0" dirty="0"/>
                    </a:p>
                    <a:p>
                      <a:pPr algn="ctr"/>
                      <a:r>
                        <a:rPr lang="en-US" sz="1200" b="0" dirty="0"/>
                        <a:t>pH</a:t>
                      </a:r>
                    </a:p>
                  </a:txBody>
                  <a:tcPr anchor="ctr"/>
                </a:tc>
                <a:tc>
                  <a:txBody>
                    <a:bodyPr/>
                    <a:lstStyle/>
                    <a:p>
                      <a:pPr algn="ctr"/>
                      <a:r>
                        <a:rPr lang="en-US" sz="1200" b="0" dirty="0"/>
                        <a:t>TTHM</a:t>
                      </a:r>
                    </a:p>
                    <a:p>
                      <a:pPr algn="ctr"/>
                      <a:endParaRPr lang="en-US" sz="1200" b="0" dirty="0"/>
                    </a:p>
                    <a:p>
                      <a:pPr algn="ctr"/>
                      <a:endParaRPr lang="en-US" sz="1200" b="0" dirty="0"/>
                    </a:p>
                    <a:p>
                      <a:pPr algn="ctr"/>
                      <a:endParaRPr lang="en-US" sz="1200" b="0" dirty="0"/>
                    </a:p>
                    <a:p>
                      <a:pPr algn="ctr"/>
                      <a:r>
                        <a:rPr lang="en-US" sz="1200" b="0" dirty="0"/>
                        <a:t>µg/L</a:t>
                      </a:r>
                    </a:p>
                  </a:txBody>
                  <a:tcPr anchor="ctr"/>
                </a:tc>
                <a:tc>
                  <a:txBody>
                    <a:bodyPr/>
                    <a:lstStyle/>
                    <a:p>
                      <a:pPr algn="ctr"/>
                      <a:r>
                        <a:rPr lang="en-US" sz="1200" b="0" dirty="0"/>
                        <a:t>HAA5 </a:t>
                      </a:r>
                    </a:p>
                    <a:p>
                      <a:pPr algn="ctr"/>
                      <a:endParaRPr lang="en-US" sz="1200" b="0" dirty="0"/>
                    </a:p>
                    <a:p>
                      <a:pPr algn="ctr"/>
                      <a:endParaRPr lang="en-US" sz="1200" b="0" dirty="0"/>
                    </a:p>
                    <a:p>
                      <a:pPr algn="ctr"/>
                      <a:endParaRPr lang="en-US" sz="1200" b="0" dirty="0"/>
                    </a:p>
                    <a:p>
                      <a:pPr algn="ctr"/>
                      <a:r>
                        <a:rPr lang="en-US" sz="1200" b="0" dirty="0"/>
                        <a:t>µg/L</a:t>
                      </a:r>
                    </a:p>
                  </a:txBody>
                  <a:tcPr anchor="ctr"/>
                </a:tc>
                <a:extLst>
                  <a:ext uri="{0D108BD9-81ED-4DB2-BD59-A6C34878D82A}">
                    <a16:rowId xmlns:a16="http://schemas.microsoft.com/office/drawing/2014/main" val="646432735"/>
                  </a:ext>
                </a:extLst>
              </a:tr>
              <a:tr h="370840">
                <a:tc>
                  <a:txBody>
                    <a:bodyPr/>
                    <a:lstStyle/>
                    <a:p>
                      <a:pPr algn="ctr"/>
                      <a:r>
                        <a:rPr lang="en-US" sz="1200" b="0" dirty="0"/>
                        <a:t>First Sample (Start)</a:t>
                      </a:r>
                    </a:p>
                  </a:txBody>
                  <a:tcPr anchor="ctr"/>
                </a:tc>
                <a:tc>
                  <a:txBody>
                    <a:bodyPr/>
                    <a:lstStyle/>
                    <a:p>
                      <a:pPr algn="ctr"/>
                      <a:r>
                        <a:rPr lang="en-US" sz="1200" b="0" dirty="0"/>
                        <a:t>3/28/22</a:t>
                      </a:r>
                    </a:p>
                    <a:p>
                      <a:pPr algn="ctr"/>
                      <a:r>
                        <a:rPr lang="en-US" sz="1200" b="0" dirty="0"/>
                        <a:t>15:45</a:t>
                      </a:r>
                    </a:p>
                  </a:txBody>
                  <a:tcPr anchor="ctr"/>
                </a:tc>
                <a:tc>
                  <a:txBody>
                    <a:bodyPr/>
                    <a:lstStyle/>
                    <a:p>
                      <a:pPr algn="ctr"/>
                      <a:r>
                        <a:rPr lang="en-US" sz="1200" b="0" dirty="0"/>
                        <a:t>0</a:t>
                      </a:r>
                    </a:p>
                  </a:txBody>
                  <a:tcPr anchor="ctr"/>
                </a:tc>
                <a:tc>
                  <a:txBody>
                    <a:bodyPr/>
                    <a:lstStyle/>
                    <a:p>
                      <a:pPr algn="ctr"/>
                      <a:r>
                        <a:rPr lang="en-US" sz="1200" b="0" dirty="0"/>
                        <a:t>1.12</a:t>
                      </a:r>
                    </a:p>
                  </a:txBody>
                  <a:tcPr anchor="ctr"/>
                </a:tc>
                <a:tc>
                  <a:txBody>
                    <a:bodyPr/>
                    <a:lstStyle/>
                    <a:p>
                      <a:pPr algn="ctr"/>
                      <a:r>
                        <a:rPr lang="en-US" sz="1200" b="0" dirty="0"/>
                        <a:t>1.09</a:t>
                      </a:r>
                    </a:p>
                  </a:txBody>
                  <a:tcPr anchor="ctr"/>
                </a:tc>
                <a:tc>
                  <a:txBody>
                    <a:bodyPr/>
                    <a:lstStyle/>
                    <a:p>
                      <a:pPr algn="ctr"/>
                      <a:r>
                        <a:rPr lang="en-US" sz="1200" b="0" dirty="0"/>
                        <a:t>1.11</a:t>
                      </a:r>
                    </a:p>
                  </a:txBody>
                  <a:tcPr anchor="ctr"/>
                </a:tc>
                <a:tc>
                  <a:txBody>
                    <a:bodyPr/>
                    <a:lstStyle/>
                    <a:p>
                      <a:pPr algn="ctr"/>
                      <a:r>
                        <a:rPr lang="en-US" sz="1200" b="0" dirty="0"/>
                        <a:t>0.00</a:t>
                      </a:r>
                    </a:p>
                  </a:txBody>
                  <a:tcPr anchor="ctr"/>
                </a:tc>
                <a:tc>
                  <a:txBody>
                    <a:bodyPr/>
                    <a:lstStyle/>
                    <a:p>
                      <a:pPr algn="ctr"/>
                      <a:r>
                        <a:rPr lang="en-US" sz="1200" b="0" dirty="0"/>
                        <a:t>19.4</a:t>
                      </a:r>
                    </a:p>
                  </a:txBody>
                  <a:tcPr anchor="ctr"/>
                </a:tc>
                <a:tc>
                  <a:txBody>
                    <a:bodyPr/>
                    <a:lstStyle/>
                    <a:p>
                      <a:pPr algn="ctr"/>
                      <a:r>
                        <a:rPr lang="en-US" sz="1200" b="0" dirty="0"/>
                        <a:t>N/A</a:t>
                      </a:r>
                    </a:p>
                  </a:txBody>
                  <a:tcPr anchor="ctr"/>
                </a:tc>
                <a:tc>
                  <a:txBody>
                    <a:bodyPr/>
                    <a:lstStyle/>
                    <a:p>
                      <a:pPr algn="ctr"/>
                      <a:r>
                        <a:rPr lang="en-US" sz="1200" b="0" dirty="0"/>
                        <a:t>7.25</a:t>
                      </a:r>
                    </a:p>
                  </a:txBody>
                  <a:tcPr anchor="ctr"/>
                </a:tc>
                <a:tc>
                  <a:txBody>
                    <a:bodyPr/>
                    <a:lstStyle/>
                    <a:p>
                      <a:pPr algn="ctr"/>
                      <a:r>
                        <a:rPr lang="en-US" sz="1200" b="0" dirty="0"/>
                        <a:t>30</a:t>
                      </a:r>
                    </a:p>
                  </a:txBody>
                  <a:tcPr anchor="ctr"/>
                </a:tc>
                <a:tc>
                  <a:txBody>
                    <a:bodyPr/>
                    <a:lstStyle/>
                    <a:p>
                      <a:pPr algn="ctr"/>
                      <a:r>
                        <a:rPr lang="en-US" sz="1200" b="0" dirty="0"/>
                        <a:t>16</a:t>
                      </a:r>
                    </a:p>
                  </a:txBody>
                  <a:tcPr anchor="ctr"/>
                </a:tc>
                <a:extLst>
                  <a:ext uri="{0D108BD9-81ED-4DB2-BD59-A6C34878D82A}">
                    <a16:rowId xmlns:a16="http://schemas.microsoft.com/office/drawing/2014/main" val="2297579219"/>
                  </a:ext>
                </a:extLst>
              </a:tr>
              <a:tr h="370840">
                <a:tc>
                  <a:txBody>
                    <a:bodyPr/>
                    <a:lstStyle/>
                    <a:p>
                      <a:pPr algn="ctr"/>
                      <a:r>
                        <a:rPr lang="en-US" sz="1400" b="1" dirty="0"/>
                        <a:t>Est. #6</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dirty="0"/>
                    </a:p>
                  </a:txBody>
                  <a:tcPr anchor="ctr">
                    <a:solidFill>
                      <a:srgbClr val="FFC000"/>
                    </a:solidFill>
                  </a:tcPr>
                </a:tc>
                <a:tc>
                  <a:txBody>
                    <a:bodyPr/>
                    <a:lstStyle/>
                    <a:p>
                      <a:pPr algn="ctr"/>
                      <a:r>
                        <a:rPr lang="en-US" sz="1800" b="1" dirty="0"/>
                        <a:t>9.6</a:t>
                      </a:r>
                    </a:p>
                  </a:txBody>
                  <a:tcPr anchor="ctr">
                    <a:solidFill>
                      <a:srgbClr val="00FFFF"/>
                    </a:solidFill>
                  </a:tcPr>
                </a:tc>
                <a:tc>
                  <a:txBody>
                    <a:bodyPr/>
                    <a:lstStyle/>
                    <a:p>
                      <a:pPr algn="ctr"/>
                      <a:r>
                        <a:rPr lang="en-US" sz="1400" b="1" dirty="0"/>
                        <a:t>-</a:t>
                      </a:r>
                    </a:p>
                  </a:txBody>
                  <a:tcPr anchor="ctr">
                    <a:solidFill>
                      <a:srgbClr val="FFC000"/>
                    </a:solidFill>
                  </a:tcPr>
                </a:tc>
                <a:tc>
                  <a:txBody>
                    <a:bodyPr/>
                    <a:lstStyle/>
                    <a:p>
                      <a:pPr algn="ctr"/>
                      <a:r>
                        <a:rPr lang="en-US" sz="1400" b="1" dirty="0"/>
                        <a:t>-</a:t>
                      </a:r>
                    </a:p>
                  </a:txBody>
                  <a:tcPr anchor="ctr">
                    <a:solidFill>
                      <a:srgbClr val="FFC000"/>
                    </a:solidFill>
                  </a:tcPr>
                </a:tc>
                <a:tc>
                  <a:txBody>
                    <a:bodyPr/>
                    <a:lstStyle/>
                    <a:p>
                      <a:pPr algn="ctr"/>
                      <a:r>
                        <a:rPr lang="en-US" sz="1800" b="1" dirty="0">
                          <a:solidFill>
                            <a:srgbClr val="00B050"/>
                          </a:solidFill>
                        </a:rPr>
                        <a:t>0.2</a:t>
                      </a:r>
                    </a:p>
                  </a:txBody>
                  <a:tcPr anchor="ctr">
                    <a:noFill/>
                  </a:tcPr>
                </a:tc>
                <a:tc>
                  <a:txBody>
                    <a:bodyPr/>
                    <a:lstStyle/>
                    <a:p>
                      <a:pPr algn="ctr"/>
                      <a:r>
                        <a:rPr lang="en-US" sz="1800" b="1" dirty="0"/>
                        <a:t>-1.71</a:t>
                      </a:r>
                    </a:p>
                  </a:txBody>
                  <a:tcPr anchor="ctr">
                    <a:solidFill>
                      <a:srgbClr val="FFFF00"/>
                    </a:solidFill>
                  </a:tcPr>
                </a:tc>
                <a:tc>
                  <a:txBody>
                    <a:bodyPr/>
                    <a:lstStyle/>
                    <a:p>
                      <a:pPr algn="ctr"/>
                      <a:r>
                        <a:rPr lang="en-US" sz="1400" b="1" dirty="0"/>
                        <a:t>-</a:t>
                      </a:r>
                    </a:p>
                  </a:txBody>
                  <a:tcPr anchor="ctr">
                    <a:solidFill>
                      <a:srgbClr val="FFC000"/>
                    </a:solidFill>
                  </a:tcPr>
                </a:tc>
                <a:tc>
                  <a:txBody>
                    <a:bodyPr/>
                    <a:lstStyle/>
                    <a:p>
                      <a:pPr algn="ctr"/>
                      <a:r>
                        <a:rPr lang="en-US" sz="1400" b="1" dirty="0"/>
                        <a:t>-</a:t>
                      </a:r>
                    </a:p>
                  </a:txBody>
                  <a:tcPr anchor="ctr">
                    <a:solidFill>
                      <a:srgbClr val="FFC000"/>
                    </a:solidFill>
                  </a:tcPr>
                </a:tc>
                <a:tc>
                  <a:txBody>
                    <a:bodyPr/>
                    <a:lstStyle/>
                    <a:p>
                      <a:pPr algn="ctr"/>
                      <a:r>
                        <a:rPr lang="en-US" sz="1400" b="1" dirty="0"/>
                        <a:t>-</a:t>
                      </a:r>
                    </a:p>
                  </a:txBody>
                  <a:tcPr anchor="ctr">
                    <a:solidFill>
                      <a:srgbClr val="FFC000"/>
                    </a:solidFill>
                  </a:tcPr>
                </a:tc>
                <a:tc>
                  <a:txBody>
                    <a:bodyPr/>
                    <a:lstStyle/>
                    <a:p>
                      <a:pPr algn="ctr"/>
                      <a:r>
                        <a:rPr lang="en-US" sz="1400" b="1" dirty="0"/>
                        <a:t>-</a:t>
                      </a:r>
                    </a:p>
                  </a:txBody>
                  <a:tcPr anchor="ctr">
                    <a:solidFill>
                      <a:srgbClr val="FFC000"/>
                    </a:solidFill>
                  </a:tcPr>
                </a:tc>
                <a:tc>
                  <a:txBody>
                    <a:bodyPr/>
                    <a:lstStyle/>
                    <a:p>
                      <a:pPr algn="ctr"/>
                      <a:r>
                        <a:rPr lang="en-US" sz="1400" b="1" dirty="0"/>
                        <a:t>-</a:t>
                      </a:r>
                    </a:p>
                  </a:txBody>
                  <a:tcPr anchor="ctr">
                    <a:solidFill>
                      <a:srgbClr val="FFC000"/>
                    </a:solidFill>
                  </a:tcPr>
                </a:tc>
                <a:extLst>
                  <a:ext uri="{0D108BD9-81ED-4DB2-BD59-A6C34878D82A}">
                    <a16:rowId xmlns:a16="http://schemas.microsoft.com/office/drawing/2014/main" val="1863227497"/>
                  </a:ext>
                </a:extLst>
              </a:tr>
            </a:tbl>
          </a:graphicData>
        </a:graphic>
      </p:graphicFrame>
      <p:graphicFrame>
        <p:nvGraphicFramePr>
          <p:cNvPr id="2" name="Table 1">
            <a:extLst>
              <a:ext uri="{FF2B5EF4-FFF2-40B4-BE49-F238E27FC236}">
                <a16:creationId xmlns:a16="http://schemas.microsoft.com/office/drawing/2014/main" id="{0A9FA40A-5684-4821-A858-F3D80EC39AC8}"/>
              </a:ext>
            </a:extLst>
          </p:cNvPr>
          <p:cNvGraphicFramePr>
            <a:graphicFrameLocks noGrp="1"/>
          </p:cNvGraphicFramePr>
          <p:nvPr>
            <p:extLst>
              <p:ext uri="{D42A27DB-BD31-4B8C-83A1-F6EECF244321}">
                <p14:modId xmlns:p14="http://schemas.microsoft.com/office/powerpoint/2010/main" val="1664496407"/>
              </p:ext>
            </p:extLst>
          </p:nvPr>
        </p:nvGraphicFramePr>
        <p:xfrm>
          <a:off x="278566" y="3989867"/>
          <a:ext cx="8560634" cy="1951990"/>
        </p:xfrm>
        <a:graphic>
          <a:graphicData uri="http://schemas.openxmlformats.org/drawingml/2006/table">
            <a:tbl>
              <a:tblPr>
                <a:tableStyleId>{5C22544A-7EE6-4342-B048-85BDC9FD1C3A}</a:tableStyleId>
              </a:tblPr>
              <a:tblGrid>
                <a:gridCol w="5129718">
                  <a:extLst>
                    <a:ext uri="{9D8B030D-6E8A-4147-A177-3AD203B41FA5}">
                      <a16:colId xmlns:a16="http://schemas.microsoft.com/office/drawing/2014/main" val="2558251928"/>
                    </a:ext>
                  </a:extLst>
                </a:gridCol>
                <a:gridCol w="1068716">
                  <a:extLst>
                    <a:ext uri="{9D8B030D-6E8A-4147-A177-3AD203B41FA5}">
                      <a16:colId xmlns:a16="http://schemas.microsoft.com/office/drawing/2014/main" val="216365722"/>
                    </a:ext>
                  </a:extLst>
                </a:gridCol>
                <a:gridCol w="2362200">
                  <a:extLst>
                    <a:ext uri="{9D8B030D-6E8A-4147-A177-3AD203B41FA5}">
                      <a16:colId xmlns:a16="http://schemas.microsoft.com/office/drawing/2014/main" val="2082545977"/>
                    </a:ext>
                  </a:extLst>
                </a:gridCol>
              </a:tblGrid>
              <a:tr h="165100">
                <a:tc>
                  <a:txBody>
                    <a:bodyPr/>
                    <a:lstStyle/>
                    <a:p>
                      <a:pPr algn="l" fontAlgn="b"/>
                      <a:r>
                        <a:rPr lang="en-US" sz="1800" u="none" strike="noStrike" dirty="0">
                          <a:effectLst/>
                        </a:rPr>
                        <a:t>Initial Concentration, C</a:t>
                      </a:r>
                      <a:r>
                        <a:rPr lang="en-US" sz="1800" u="none" strike="noStrike" baseline="-25000" dirty="0">
                          <a:effectLst/>
                        </a:rPr>
                        <a:t>o</a:t>
                      </a:r>
                      <a:r>
                        <a:rPr lang="en-US" sz="1800" u="none" strike="noStrike" dirty="0">
                          <a:effectLst/>
                        </a:rPr>
                        <a:t> = </a:t>
                      </a:r>
                      <a:endParaRPr lang="en-US" sz="1800" b="0" i="0" u="none" strike="noStrike" dirty="0">
                        <a:effectLst/>
                        <a:latin typeface="Arial" panose="020B0604020202020204" pitchFamily="34" charset="0"/>
                      </a:endParaRPr>
                    </a:p>
                  </a:txBody>
                  <a:tcPr marL="6350" marR="6350" marT="6350" marB="0" anchor="b"/>
                </a:tc>
                <a:tc>
                  <a:txBody>
                    <a:bodyPr/>
                    <a:lstStyle/>
                    <a:p>
                      <a:pPr algn="r" fontAlgn="b"/>
                      <a:r>
                        <a:rPr lang="en-US" sz="1800" u="none" strike="noStrike" dirty="0">
                          <a:effectLst/>
                        </a:rPr>
                        <a:t>1.11</a:t>
                      </a:r>
                      <a:endParaRPr lang="en-US" sz="1800" b="1" i="0" u="none" strike="noStrike" dirty="0">
                        <a:effectLst/>
                        <a:latin typeface="Arial" panose="020B0604020202020204" pitchFamily="34" charset="0"/>
                      </a:endParaRPr>
                    </a:p>
                  </a:txBody>
                  <a:tcPr marL="6350" marR="6350" marT="6350" marB="0"/>
                </a:tc>
                <a:tc>
                  <a:txBody>
                    <a:bodyPr/>
                    <a:lstStyle/>
                    <a:p>
                      <a:pPr algn="l" fontAlgn="b"/>
                      <a:r>
                        <a:rPr lang="en-US" sz="1800" u="none" strike="noStrike" dirty="0">
                          <a:effectLst/>
                        </a:rPr>
                        <a:t> mg/L</a:t>
                      </a:r>
                      <a:endParaRPr lang="en-US" sz="1800" b="0" i="0" u="none" strike="noStrike" dirty="0">
                        <a:effectLst/>
                        <a:latin typeface="Arial" panose="020B0604020202020204" pitchFamily="34" charset="0"/>
                      </a:endParaRPr>
                    </a:p>
                  </a:txBody>
                  <a:tcPr marL="6350" marR="6350" marT="6350" marB="0"/>
                </a:tc>
                <a:extLst>
                  <a:ext uri="{0D108BD9-81ED-4DB2-BD59-A6C34878D82A}">
                    <a16:rowId xmlns:a16="http://schemas.microsoft.com/office/drawing/2014/main" val="2070657870"/>
                  </a:ext>
                </a:extLst>
              </a:tr>
              <a:tr h="0">
                <a:tc>
                  <a:txBody>
                    <a:bodyPr/>
                    <a:lstStyle/>
                    <a:p>
                      <a:pPr algn="l" fontAlgn="b"/>
                      <a:r>
                        <a:rPr lang="en-US" sz="1800" u="none" strike="noStrike" dirty="0">
                          <a:effectLst/>
                        </a:rPr>
                        <a:t>Final Concentration, C =  </a:t>
                      </a:r>
                    </a:p>
                    <a:p>
                      <a:pPr algn="l" fontAlgn="b"/>
                      <a:r>
                        <a:rPr lang="en-US" sz="1800" u="none" strike="noStrike" dirty="0">
                          <a:effectLst/>
                        </a:rPr>
                        <a:t>(inside "Estimated" Bottle #9)</a:t>
                      </a:r>
                      <a:endParaRPr lang="en-US" sz="1800" b="0" i="0" u="none" strike="noStrike" dirty="0">
                        <a:solidFill>
                          <a:srgbClr val="FF0000"/>
                        </a:solidFill>
                        <a:effectLst/>
                        <a:latin typeface="Arial" panose="020B0604020202020204" pitchFamily="34" charset="0"/>
                      </a:endParaRPr>
                    </a:p>
                  </a:txBody>
                  <a:tcPr marL="6350" marR="6350" marT="6350" marB="0" anchor="b"/>
                </a:tc>
                <a:tc>
                  <a:txBody>
                    <a:bodyPr/>
                    <a:lstStyle/>
                    <a:p>
                      <a:pPr algn="r" fontAlgn="b"/>
                      <a:r>
                        <a:rPr lang="en-US" sz="1800" b="1" i="0" u="none" strike="noStrike" dirty="0">
                          <a:solidFill>
                            <a:srgbClr val="00B050"/>
                          </a:solidFill>
                          <a:effectLst/>
                          <a:latin typeface="Arial" panose="020B0604020202020204" pitchFamily="34" charset="0"/>
                        </a:rPr>
                        <a:t>0.2</a:t>
                      </a:r>
                    </a:p>
                  </a:txBody>
                  <a:tcPr marL="6350" marR="6350" marT="6350" marB="0"/>
                </a:tc>
                <a:tc>
                  <a:txBody>
                    <a:bodyPr/>
                    <a:lstStyle/>
                    <a:p>
                      <a:pPr algn="l" fontAlgn="b"/>
                      <a:r>
                        <a:rPr lang="en-US" sz="1800" u="none" strike="noStrike" dirty="0">
                          <a:effectLst/>
                        </a:rPr>
                        <a:t> mg/L</a:t>
                      </a:r>
                      <a:endParaRPr lang="en-US" sz="1800" b="0" i="0" u="none" strike="noStrike" dirty="0">
                        <a:effectLst/>
                        <a:latin typeface="Arial" panose="020B0604020202020204" pitchFamily="34" charset="0"/>
                      </a:endParaRPr>
                    </a:p>
                  </a:txBody>
                  <a:tcPr marL="6350" marR="6350" marT="6350" marB="0"/>
                </a:tc>
                <a:extLst>
                  <a:ext uri="{0D108BD9-81ED-4DB2-BD59-A6C34878D82A}">
                    <a16:rowId xmlns:a16="http://schemas.microsoft.com/office/drawing/2014/main" val="1633265222"/>
                  </a:ext>
                </a:extLst>
              </a:tr>
              <a:tr h="165100">
                <a:tc>
                  <a:txBody>
                    <a:bodyPr/>
                    <a:lstStyle/>
                    <a:p>
                      <a:pPr algn="r" fontAlgn="b"/>
                      <a:r>
                        <a:rPr lang="en-US" sz="1800" u="none" strike="noStrike" dirty="0">
                          <a:effectLst/>
                        </a:rPr>
                        <a:t>ln (C/C</a:t>
                      </a:r>
                      <a:r>
                        <a:rPr lang="en-US" sz="1800" u="none" strike="noStrike" baseline="-25000" dirty="0">
                          <a:effectLst/>
                        </a:rPr>
                        <a:t>o</a:t>
                      </a:r>
                      <a:r>
                        <a:rPr lang="en-US" sz="1800" u="none" strike="noStrike" dirty="0">
                          <a:effectLst/>
                        </a:rPr>
                        <a:t>) =</a:t>
                      </a:r>
                      <a:endParaRPr lang="en-US" sz="1800" b="0" i="0" u="none" strike="noStrike" dirty="0">
                        <a:effectLst/>
                        <a:latin typeface="Arial" panose="020B0604020202020204" pitchFamily="34" charset="0"/>
                      </a:endParaRPr>
                    </a:p>
                  </a:txBody>
                  <a:tcPr marL="6350" marR="6350" marT="6350" marB="0" anchor="b"/>
                </a:tc>
                <a:tc>
                  <a:txBody>
                    <a:bodyPr/>
                    <a:lstStyle/>
                    <a:p>
                      <a:pPr algn="r" fontAlgn="b"/>
                      <a:r>
                        <a:rPr lang="en-US" sz="1800" b="1" i="0" u="none" strike="noStrike" dirty="0">
                          <a:effectLst/>
                          <a:highlight>
                            <a:srgbClr val="FFFF00"/>
                          </a:highlight>
                          <a:latin typeface="Arial" panose="020B0604020202020204" pitchFamily="34" charset="0"/>
                        </a:rPr>
                        <a:t>-1.71</a:t>
                      </a:r>
                    </a:p>
                  </a:txBody>
                  <a:tcPr marL="6350" marR="6350" marT="6350" marB="0"/>
                </a:tc>
                <a:tc>
                  <a:txBody>
                    <a:bodyPr/>
                    <a:lstStyle/>
                    <a:p>
                      <a:pPr algn="l" fontAlgn="b"/>
                      <a:r>
                        <a:rPr lang="en-US" sz="1800" u="none" strike="noStrike" dirty="0">
                          <a:effectLst/>
                        </a:rPr>
                        <a:t> </a:t>
                      </a:r>
                      <a:endParaRPr lang="en-US" sz="1800" b="0" i="0" u="none" strike="noStrike" dirty="0">
                        <a:effectLst/>
                        <a:latin typeface="Arial" panose="020B0604020202020204" pitchFamily="34" charset="0"/>
                      </a:endParaRPr>
                    </a:p>
                  </a:txBody>
                  <a:tcPr marL="6350" marR="6350" marT="6350" marB="0"/>
                </a:tc>
                <a:extLst>
                  <a:ext uri="{0D108BD9-81ED-4DB2-BD59-A6C34878D82A}">
                    <a16:rowId xmlns:a16="http://schemas.microsoft.com/office/drawing/2014/main" val="4284103916"/>
                  </a:ext>
                </a:extLst>
              </a:tr>
              <a:tr h="111864">
                <a:tc>
                  <a:txBody>
                    <a:bodyPr/>
                    <a:lstStyle/>
                    <a:p>
                      <a:pPr algn="l" fontAlgn="b"/>
                      <a:r>
                        <a:rPr lang="en-US" sz="1800" u="none" strike="noStrike">
                          <a:effectLst/>
                        </a:rPr>
                        <a:t>Chlorine Decay Rate Constant (get from slope of trendline on Cl2RateConstant chart) = k =</a:t>
                      </a:r>
                      <a:endParaRPr lang="en-US" sz="1800" b="0" i="0" u="none" strike="noStrike">
                        <a:solidFill>
                          <a:srgbClr val="FF0000"/>
                        </a:solidFill>
                        <a:effectLst/>
                        <a:latin typeface="Arial" panose="020B0604020202020204" pitchFamily="34" charset="0"/>
                      </a:endParaRPr>
                    </a:p>
                  </a:txBody>
                  <a:tcPr marL="6350" marR="6350" marT="6350" marB="0" anchor="b"/>
                </a:tc>
                <a:tc>
                  <a:txBody>
                    <a:bodyPr/>
                    <a:lstStyle/>
                    <a:p>
                      <a:pPr algn="r" fontAlgn="b"/>
                      <a:r>
                        <a:rPr lang="en-US" sz="1800" u="none" strike="noStrike" dirty="0">
                          <a:effectLst/>
                        </a:rPr>
                        <a:t>-0.1777</a:t>
                      </a:r>
                      <a:endParaRPr lang="en-US" sz="1800" b="1" i="0" u="none" strike="noStrike" dirty="0">
                        <a:solidFill>
                          <a:srgbClr val="FF0000"/>
                        </a:solidFill>
                        <a:effectLst/>
                        <a:latin typeface="Arial" panose="020B0604020202020204" pitchFamily="34" charset="0"/>
                      </a:endParaRPr>
                    </a:p>
                  </a:txBody>
                  <a:tcPr marL="6350" marR="6350" marT="6350" marB="0" anchor="ctr"/>
                </a:tc>
                <a:tc>
                  <a:txBody>
                    <a:bodyPr/>
                    <a:lstStyle/>
                    <a:p>
                      <a:pPr algn="l" fontAlgn="b"/>
                      <a:endParaRPr lang="en-US" sz="1800" b="0" i="0" u="none" strike="noStrike" dirty="0">
                        <a:effectLst/>
                        <a:latin typeface="Arial" panose="020B0604020202020204" pitchFamily="34" charset="0"/>
                      </a:endParaRPr>
                    </a:p>
                  </a:txBody>
                  <a:tcPr marL="6350" marR="6350" marT="6350" marB="0"/>
                </a:tc>
                <a:extLst>
                  <a:ext uri="{0D108BD9-81ED-4DB2-BD59-A6C34878D82A}">
                    <a16:rowId xmlns:a16="http://schemas.microsoft.com/office/drawing/2014/main" val="1726048656"/>
                  </a:ext>
                </a:extLst>
              </a:tr>
              <a:tr h="190500">
                <a:tc>
                  <a:txBody>
                    <a:bodyPr/>
                    <a:lstStyle/>
                    <a:p>
                      <a:pPr lvl="1" algn="l" fontAlgn="b"/>
                      <a:r>
                        <a:rPr lang="en-US" sz="1800" u="none" strike="noStrike" dirty="0">
                          <a:effectLst/>
                        </a:rPr>
                        <a:t>"Estimated" Time Bottle #6 = [Ln (C/C</a:t>
                      </a:r>
                      <a:r>
                        <a:rPr lang="en-US" sz="1800" u="none" strike="noStrike" kern="1200" baseline="-25000" dirty="0">
                          <a:solidFill>
                            <a:schemeClr val="dk1"/>
                          </a:solidFill>
                          <a:effectLst/>
                          <a:latin typeface="+mn-lt"/>
                          <a:ea typeface="+mn-ea"/>
                          <a:cs typeface="+mn-cs"/>
                        </a:rPr>
                        <a:t>o</a:t>
                      </a:r>
                      <a:r>
                        <a:rPr lang="en-US" sz="1800" u="none" strike="noStrike" dirty="0">
                          <a:effectLst/>
                        </a:rPr>
                        <a:t>) / k] =</a:t>
                      </a:r>
                      <a:endParaRPr lang="en-US" sz="1800" b="1" i="0" u="none" strike="noStrike" dirty="0">
                        <a:effectLst/>
                        <a:latin typeface="Arial" panose="020B0604020202020204" pitchFamily="34" charset="0"/>
                      </a:endParaRPr>
                    </a:p>
                  </a:txBody>
                  <a:tcPr marL="6350" marR="6350" marT="6350" marB="0" anchor="b"/>
                </a:tc>
                <a:tc>
                  <a:txBody>
                    <a:bodyPr/>
                    <a:lstStyle/>
                    <a:p>
                      <a:pPr algn="r" fontAlgn="b"/>
                      <a:r>
                        <a:rPr lang="en-US" sz="1800" b="1" i="0" u="none" strike="noStrike" dirty="0">
                          <a:effectLst/>
                          <a:highlight>
                            <a:srgbClr val="00FFFF"/>
                          </a:highlight>
                          <a:latin typeface="Arial" panose="020B0604020202020204" pitchFamily="34" charset="0"/>
                        </a:rPr>
                        <a:t>9.6</a:t>
                      </a:r>
                    </a:p>
                  </a:txBody>
                  <a:tcPr marL="6350" marR="6350" marT="6350" marB="0"/>
                </a:tc>
                <a:tc>
                  <a:txBody>
                    <a:bodyPr/>
                    <a:lstStyle/>
                    <a:p>
                      <a:pPr algn="l" fontAlgn="b"/>
                      <a:r>
                        <a:rPr lang="en-US" sz="1800" u="none" strike="noStrike" dirty="0">
                          <a:effectLst/>
                        </a:rPr>
                        <a:t> days</a:t>
                      </a:r>
                      <a:endParaRPr lang="en-US" sz="1800" b="1" i="0" u="none" strike="noStrike" dirty="0">
                        <a:effectLst/>
                        <a:latin typeface="Arial" panose="020B0604020202020204" pitchFamily="34" charset="0"/>
                      </a:endParaRPr>
                    </a:p>
                  </a:txBody>
                  <a:tcPr marL="6350" marR="6350" marT="6350" marB="0"/>
                </a:tc>
                <a:extLst>
                  <a:ext uri="{0D108BD9-81ED-4DB2-BD59-A6C34878D82A}">
                    <a16:rowId xmlns:a16="http://schemas.microsoft.com/office/drawing/2014/main" val="2653490108"/>
                  </a:ext>
                </a:extLst>
              </a:tr>
            </a:tbl>
          </a:graphicData>
        </a:graphic>
      </p:graphicFrame>
      <p:pic>
        <p:nvPicPr>
          <p:cNvPr id="8" name="Audio 7">
            <a:hlinkClick r:id="" action="ppaction://media"/>
            <a:extLst>
              <a:ext uri="{FF2B5EF4-FFF2-40B4-BE49-F238E27FC236}">
                <a16:creationId xmlns:a16="http://schemas.microsoft.com/office/drawing/2014/main" id="{2049C2D3-EA95-48B2-8CAF-65FC7F9304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802449658"/>
      </p:ext>
    </p:extLst>
  </p:cSld>
  <p:clrMapOvr>
    <a:masterClrMapping/>
  </p:clrMapOvr>
  <mc:AlternateContent xmlns:mc="http://schemas.openxmlformats.org/markup-compatibility/2006">
    <mc:Choice xmlns:p14="http://schemas.microsoft.com/office/powerpoint/2010/main" Requires="p14">
      <p:transition spd="slow" p14:dur="2000" advTm="12479"/>
    </mc:Choice>
    <mc:Fallback>
      <p:transition spd="slow" advTm="124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104</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1800" dirty="0"/>
              <a:t>Example: 3-Day EP Chlorine Hold Study – </a:t>
            </a:r>
            <a:r>
              <a:rPr lang="en-US" sz="1800" u="sng" dirty="0"/>
              <a:t>Predict when residual = 0.01 mg/l</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599971"/>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buFontTx/>
              <a:buNone/>
            </a:pPr>
            <a:endParaRPr lang="en-US" sz="2000" kern="0" dirty="0">
              <a:hlinkClick r:id="rId5"/>
            </a:endParaRPr>
          </a:p>
        </p:txBody>
      </p:sp>
      <p:sp>
        <p:nvSpPr>
          <p:cNvPr id="6" name="Rectangle 3">
            <a:extLst>
              <a:ext uri="{FF2B5EF4-FFF2-40B4-BE49-F238E27FC236}">
                <a16:creationId xmlns:a16="http://schemas.microsoft.com/office/drawing/2014/main" id="{4D8B7BB6-C880-4B6F-96C7-D8364CCF67A5}"/>
              </a:ext>
            </a:extLst>
          </p:cNvPr>
          <p:cNvSpPr>
            <a:spLocks noGrp="1" noChangeArrowheads="1"/>
          </p:cNvSpPr>
          <p:nvPr>
            <p:ph idx="1"/>
          </p:nvPr>
        </p:nvSpPr>
        <p:spPr>
          <a:xfrm>
            <a:off x="278566" y="580921"/>
            <a:ext cx="8734425" cy="1738261"/>
          </a:xfrm>
        </p:spPr>
        <p:txBody>
          <a:bodyPr/>
          <a:lstStyle/>
          <a:p>
            <a:pPr marL="0" lvl="1" indent="-342900">
              <a:lnSpc>
                <a:spcPct val="90000"/>
              </a:lnSpc>
              <a:spcBef>
                <a:spcPts val="700"/>
              </a:spcBef>
              <a:buClr>
                <a:schemeClr val="tx2"/>
              </a:buClr>
              <a:buSzPct val="95000"/>
              <a:buFont typeface="Wingdings" panose="05000000000000000000" pitchFamily="2" charset="2"/>
              <a:buChar char="ü"/>
            </a:pPr>
            <a:r>
              <a:rPr lang="en-US" sz="1600" dirty="0"/>
              <a:t>Add a row for estimated bottle #7 (Est. #7) when the residual will get to 0.01 mg/l</a:t>
            </a:r>
          </a:p>
          <a:p>
            <a:pPr marL="0" lvl="1" indent="-342900">
              <a:lnSpc>
                <a:spcPct val="90000"/>
              </a:lnSpc>
              <a:spcBef>
                <a:spcPts val="700"/>
              </a:spcBef>
              <a:buClr>
                <a:schemeClr val="tx2"/>
              </a:buClr>
              <a:buSzPct val="95000"/>
              <a:buFont typeface="Wingdings" panose="05000000000000000000" pitchFamily="2" charset="2"/>
              <a:buChar char="ü"/>
            </a:pPr>
            <a:r>
              <a:rPr lang="en-US" sz="1600" dirty="0"/>
              <a:t>0.01 mg/l was chosen as it should be the lowest the residual is allowed to go.</a:t>
            </a:r>
          </a:p>
        </p:txBody>
      </p:sp>
      <p:graphicFrame>
        <p:nvGraphicFramePr>
          <p:cNvPr id="4" name="Table 8">
            <a:extLst>
              <a:ext uri="{FF2B5EF4-FFF2-40B4-BE49-F238E27FC236}">
                <a16:creationId xmlns:a16="http://schemas.microsoft.com/office/drawing/2014/main" id="{2EC0D84D-697A-4172-8238-28478D9347F0}"/>
              </a:ext>
            </a:extLst>
          </p:cNvPr>
          <p:cNvGraphicFramePr>
            <a:graphicFrameLocks noGrp="1"/>
          </p:cNvGraphicFramePr>
          <p:nvPr>
            <p:extLst>
              <p:ext uri="{D42A27DB-BD31-4B8C-83A1-F6EECF244321}">
                <p14:modId xmlns:p14="http://schemas.microsoft.com/office/powerpoint/2010/main" val="4262571062"/>
              </p:ext>
            </p:extLst>
          </p:nvPr>
        </p:nvGraphicFramePr>
        <p:xfrm>
          <a:off x="278566" y="1295400"/>
          <a:ext cx="8631984" cy="2682240"/>
        </p:xfrm>
        <a:graphic>
          <a:graphicData uri="http://schemas.openxmlformats.org/drawingml/2006/table">
            <a:tbl>
              <a:tblPr firstRow="1" bandRow="1">
                <a:tableStyleId>{21E4AEA4-8DFA-4A89-87EB-49C32662AFE0}</a:tableStyleId>
              </a:tblPr>
              <a:tblGrid>
                <a:gridCol w="719332">
                  <a:extLst>
                    <a:ext uri="{9D8B030D-6E8A-4147-A177-3AD203B41FA5}">
                      <a16:colId xmlns:a16="http://schemas.microsoft.com/office/drawing/2014/main" val="3441160714"/>
                    </a:ext>
                  </a:extLst>
                </a:gridCol>
                <a:gridCol w="740327">
                  <a:extLst>
                    <a:ext uri="{9D8B030D-6E8A-4147-A177-3AD203B41FA5}">
                      <a16:colId xmlns:a16="http://schemas.microsoft.com/office/drawing/2014/main" val="1875176687"/>
                    </a:ext>
                  </a:extLst>
                </a:gridCol>
                <a:gridCol w="762000">
                  <a:extLst>
                    <a:ext uri="{9D8B030D-6E8A-4147-A177-3AD203B41FA5}">
                      <a16:colId xmlns:a16="http://schemas.microsoft.com/office/drawing/2014/main" val="1146929272"/>
                    </a:ext>
                  </a:extLst>
                </a:gridCol>
                <a:gridCol w="533400">
                  <a:extLst>
                    <a:ext uri="{9D8B030D-6E8A-4147-A177-3AD203B41FA5}">
                      <a16:colId xmlns:a16="http://schemas.microsoft.com/office/drawing/2014/main" val="3074289077"/>
                    </a:ext>
                  </a:extLst>
                </a:gridCol>
                <a:gridCol w="914400">
                  <a:extLst>
                    <a:ext uri="{9D8B030D-6E8A-4147-A177-3AD203B41FA5}">
                      <a16:colId xmlns:a16="http://schemas.microsoft.com/office/drawing/2014/main" val="3776090739"/>
                    </a:ext>
                  </a:extLst>
                </a:gridCol>
                <a:gridCol w="646533">
                  <a:extLst>
                    <a:ext uri="{9D8B030D-6E8A-4147-A177-3AD203B41FA5}">
                      <a16:colId xmlns:a16="http://schemas.microsoft.com/office/drawing/2014/main" val="1894012105"/>
                    </a:ext>
                  </a:extLst>
                </a:gridCol>
                <a:gridCol w="719332">
                  <a:extLst>
                    <a:ext uri="{9D8B030D-6E8A-4147-A177-3AD203B41FA5}">
                      <a16:colId xmlns:a16="http://schemas.microsoft.com/office/drawing/2014/main" val="999362146"/>
                    </a:ext>
                  </a:extLst>
                </a:gridCol>
                <a:gridCol w="719332">
                  <a:extLst>
                    <a:ext uri="{9D8B030D-6E8A-4147-A177-3AD203B41FA5}">
                      <a16:colId xmlns:a16="http://schemas.microsoft.com/office/drawing/2014/main" val="1099223839"/>
                    </a:ext>
                  </a:extLst>
                </a:gridCol>
                <a:gridCol w="719332">
                  <a:extLst>
                    <a:ext uri="{9D8B030D-6E8A-4147-A177-3AD203B41FA5}">
                      <a16:colId xmlns:a16="http://schemas.microsoft.com/office/drawing/2014/main" val="805329988"/>
                    </a:ext>
                  </a:extLst>
                </a:gridCol>
                <a:gridCol w="719332">
                  <a:extLst>
                    <a:ext uri="{9D8B030D-6E8A-4147-A177-3AD203B41FA5}">
                      <a16:colId xmlns:a16="http://schemas.microsoft.com/office/drawing/2014/main" val="2400982823"/>
                    </a:ext>
                  </a:extLst>
                </a:gridCol>
                <a:gridCol w="719332">
                  <a:extLst>
                    <a:ext uri="{9D8B030D-6E8A-4147-A177-3AD203B41FA5}">
                      <a16:colId xmlns:a16="http://schemas.microsoft.com/office/drawing/2014/main" val="608780121"/>
                    </a:ext>
                  </a:extLst>
                </a:gridCol>
                <a:gridCol w="719332">
                  <a:extLst>
                    <a:ext uri="{9D8B030D-6E8A-4147-A177-3AD203B41FA5}">
                      <a16:colId xmlns:a16="http://schemas.microsoft.com/office/drawing/2014/main" val="2611977686"/>
                    </a:ext>
                  </a:extLst>
                </a:gridCol>
              </a:tblGrid>
              <a:tr h="370840">
                <a:tc>
                  <a:txBody>
                    <a:bodyPr/>
                    <a:lstStyle/>
                    <a:p>
                      <a:pPr algn="ctr"/>
                      <a:r>
                        <a:rPr lang="en-US" sz="1200" b="0" dirty="0"/>
                        <a:t>EP-A</a:t>
                      </a:r>
                    </a:p>
                    <a:p>
                      <a:pPr algn="ctr"/>
                      <a:r>
                        <a:rPr lang="en-US" sz="1200" b="0" dirty="0"/>
                        <a:t>Hold Study</a:t>
                      </a:r>
                    </a:p>
                    <a:p>
                      <a:pPr algn="ctr"/>
                      <a:r>
                        <a:rPr lang="en-US" sz="1200" b="0" dirty="0"/>
                        <a:t>Sample</a:t>
                      </a:r>
                    </a:p>
                  </a:txBody>
                  <a:tcPr anchor="ctr"/>
                </a:tc>
                <a:tc>
                  <a:txBody>
                    <a:bodyPr/>
                    <a:lstStyle/>
                    <a:p>
                      <a:pPr algn="ctr"/>
                      <a:r>
                        <a:rPr lang="en-US" sz="1200" b="0" dirty="0"/>
                        <a:t>Date / Time</a:t>
                      </a:r>
                    </a:p>
                  </a:txBody>
                  <a:tcPr anchor="ctr"/>
                </a:tc>
                <a:tc>
                  <a:txBody>
                    <a:bodyPr/>
                    <a:lstStyle/>
                    <a:p>
                      <a:pPr algn="ctr"/>
                      <a:r>
                        <a:rPr lang="en-US" sz="1200" b="0" dirty="0"/>
                        <a:t>Elapsed Time </a:t>
                      </a:r>
                    </a:p>
                    <a:p>
                      <a:pPr algn="ctr"/>
                      <a:endParaRPr lang="en-US" sz="1200" b="0" dirty="0"/>
                    </a:p>
                    <a:p>
                      <a:pPr algn="ctr"/>
                      <a:endParaRPr lang="en-US" sz="1200" b="0" dirty="0"/>
                    </a:p>
                    <a:p>
                      <a:pPr algn="ctr"/>
                      <a:r>
                        <a:rPr lang="en-US" sz="1200" b="0" dirty="0"/>
                        <a:t>days</a:t>
                      </a:r>
                    </a:p>
                  </a:txBody>
                  <a:tcPr anchor="ctr"/>
                </a:tc>
                <a:tc>
                  <a:txBody>
                    <a:bodyPr/>
                    <a:lstStyle/>
                    <a:p>
                      <a:pPr algn="ctr"/>
                      <a:r>
                        <a:rPr lang="en-US" sz="1200" b="0" dirty="0"/>
                        <a:t>Free Cl </a:t>
                      </a:r>
                    </a:p>
                    <a:p>
                      <a:pPr algn="ctr"/>
                      <a:endParaRPr lang="en-US" sz="1200" b="0" dirty="0"/>
                    </a:p>
                    <a:p>
                      <a:pPr algn="ctr"/>
                      <a:endParaRPr lang="en-US" sz="1200" b="0" dirty="0"/>
                    </a:p>
                    <a:p>
                      <a:pPr algn="ctr"/>
                      <a:r>
                        <a:rPr lang="en-US" sz="1200" b="0" dirty="0"/>
                        <a:t>mg/l</a:t>
                      </a:r>
                    </a:p>
                  </a:txBody>
                  <a:tcPr anchor="ctr"/>
                </a:tc>
                <a:tc>
                  <a:txBody>
                    <a:bodyPr/>
                    <a:lstStyle/>
                    <a:p>
                      <a:pPr algn="ctr"/>
                      <a:r>
                        <a:rPr lang="en-US" sz="1200" b="0" dirty="0"/>
                        <a:t>Free </a:t>
                      </a:r>
                    </a:p>
                    <a:p>
                      <a:pPr algn="ctr"/>
                      <a:r>
                        <a:rPr lang="en-US" sz="1200" b="0" dirty="0"/>
                        <a:t>Cl</a:t>
                      </a:r>
                    </a:p>
                    <a:p>
                      <a:pPr algn="ctr"/>
                      <a:r>
                        <a:rPr lang="en-US" sz="1200" b="0" dirty="0"/>
                        <a:t>Duplicate </a:t>
                      </a:r>
                    </a:p>
                    <a:p>
                      <a:pPr algn="ctr"/>
                      <a:endParaRPr lang="en-US" sz="1200" b="0" dirty="0"/>
                    </a:p>
                    <a:p>
                      <a:pPr algn="ctr"/>
                      <a:r>
                        <a:rPr lang="en-US" sz="1200" b="0" dirty="0"/>
                        <a:t>mg/l</a:t>
                      </a:r>
                    </a:p>
                  </a:txBody>
                  <a:tcPr anchor="ctr"/>
                </a:tc>
                <a:tc>
                  <a:txBody>
                    <a:bodyPr/>
                    <a:lstStyle/>
                    <a:p>
                      <a:pPr algn="ctr"/>
                      <a:r>
                        <a:rPr lang="en-US" sz="1200" b="0" dirty="0"/>
                        <a:t>Avg Free Cl </a:t>
                      </a:r>
                    </a:p>
                    <a:p>
                      <a:pPr algn="ctr"/>
                      <a:endParaRPr lang="en-US" sz="1200" b="0" dirty="0"/>
                    </a:p>
                    <a:p>
                      <a:pPr algn="ctr"/>
                      <a:r>
                        <a:rPr lang="en-US" sz="1200" b="0" dirty="0"/>
                        <a:t>mg/l</a:t>
                      </a:r>
                    </a:p>
                  </a:txBody>
                  <a:tcPr anchor="ctr"/>
                </a:tc>
                <a:tc>
                  <a:txBody>
                    <a:bodyPr/>
                    <a:lstStyle/>
                    <a:p>
                      <a:pPr algn="ctr"/>
                      <a:r>
                        <a:rPr lang="en-US" sz="1200" b="0" dirty="0"/>
                        <a:t>In</a:t>
                      </a:r>
                    </a:p>
                    <a:p>
                      <a:pPr algn="ctr"/>
                      <a:r>
                        <a:rPr lang="en-US" sz="1200" b="0" dirty="0"/>
                        <a:t>(Avg CL / CO)</a:t>
                      </a:r>
                    </a:p>
                  </a:txBody>
                  <a:tcPr anchor="ctr"/>
                </a:tc>
                <a:tc>
                  <a:txBody>
                    <a:bodyPr/>
                    <a:lstStyle/>
                    <a:p>
                      <a:pPr algn="ctr"/>
                      <a:r>
                        <a:rPr lang="en-US" sz="1200" b="0" dirty="0"/>
                        <a:t>Temp of Sample</a:t>
                      </a:r>
                    </a:p>
                    <a:p>
                      <a:pPr algn="ctr"/>
                      <a:endParaRPr lang="en-US" sz="1200" b="0" dirty="0"/>
                    </a:p>
                    <a:p>
                      <a:pPr algn="ctr"/>
                      <a:r>
                        <a:rPr lang="en-US" sz="1200" b="0" dirty="0"/>
                        <a:t>°C</a:t>
                      </a:r>
                    </a:p>
                  </a:txBody>
                  <a:tcPr anchor="ctr"/>
                </a:tc>
                <a:tc>
                  <a:txBody>
                    <a:bodyPr/>
                    <a:lstStyle/>
                    <a:p>
                      <a:pPr algn="ctr"/>
                      <a:r>
                        <a:rPr lang="en-US" sz="1200" b="0" dirty="0"/>
                        <a:t>Temp of Water Bath </a:t>
                      </a:r>
                    </a:p>
                    <a:p>
                      <a:pPr algn="ctr"/>
                      <a:r>
                        <a:rPr lang="en-US" sz="1200" b="0" dirty="0"/>
                        <a:t>°C</a:t>
                      </a:r>
                    </a:p>
                  </a:txBody>
                  <a:tcPr anchor="ctr"/>
                </a:tc>
                <a:tc>
                  <a:txBody>
                    <a:bodyPr/>
                    <a:lstStyle/>
                    <a:p>
                      <a:pPr algn="ctr"/>
                      <a:r>
                        <a:rPr lang="en-US" sz="1200" b="0" dirty="0"/>
                        <a:t>Sample</a:t>
                      </a:r>
                    </a:p>
                    <a:p>
                      <a:pPr algn="ctr"/>
                      <a:endParaRPr lang="en-US" sz="1200" b="0" dirty="0"/>
                    </a:p>
                    <a:p>
                      <a:pPr algn="ctr"/>
                      <a:endParaRPr lang="en-US" sz="1200" b="0" dirty="0"/>
                    </a:p>
                    <a:p>
                      <a:pPr algn="ctr"/>
                      <a:endParaRPr lang="en-US" sz="1200" b="0" dirty="0"/>
                    </a:p>
                    <a:p>
                      <a:pPr algn="ctr"/>
                      <a:r>
                        <a:rPr lang="en-US" sz="1200" b="0" dirty="0"/>
                        <a:t>pH</a:t>
                      </a:r>
                    </a:p>
                  </a:txBody>
                  <a:tcPr anchor="ctr"/>
                </a:tc>
                <a:tc>
                  <a:txBody>
                    <a:bodyPr/>
                    <a:lstStyle/>
                    <a:p>
                      <a:pPr algn="ctr"/>
                      <a:r>
                        <a:rPr lang="en-US" sz="1200" b="0" dirty="0"/>
                        <a:t>TTHM</a:t>
                      </a:r>
                    </a:p>
                    <a:p>
                      <a:pPr algn="ctr"/>
                      <a:endParaRPr lang="en-US" sz="1200" b="0" dirty="0"/>
                    </a:p>
                    <a:p>
                      <a:pPr algn="ctr"/>
                      <a:endParaRPr lang="en-US" sz="1200" b="0" dirty="0"/>
                    </a:p>
                    <a:p>
                      <a:pPr algn="ctr"/>
                      <a:endParaRPr lang="en-US" sz="1200" b="0" dirty="0"/>
                    </a:p>
                    <a:p>
                      <a:pPr algn="ctr"/>
                      <a:r>
                        <a:rPr lang="en-US" sz="1200" b="0" dirty="0"/>
                        <a:t>µg/L</a:t>
                      </a:r>
                    </a:p>
                  </a:txBody>
                  <a:tcPr anchor="ctr"/>
                </a:tc>
                <a:tc>
                  <a:txBody>
                    <a:bodyPr/>
                    <a:lstStyle/>
                    <a:p>
                      <a:pPr algn="ctr"/>
                      <a:r>
                        <a:rPr lang="en-US" sz="1200" b="0" dirty="0"/>
                        <a:t>HAA5 </a:t>
                      </a:r>
                    </a:p>
                    <a:p>
                      <a:pPr algn="ctr"/>
                      <a:endParaRPr lang="en-US" sz="1200" b="0" dirty="0"/>
                    </a:p>
                    <a:p>
                      <a:pPr algn="ctr"/>
                      <a:endParaRPr lang="en-US" sz="1200" b="0" dirty="0"/>
                    </a:p>
                    <a:p>
                      <a:pPr algn="ctr"/>
                      <a:endParaRPr lang="en-US" sz="1200" b="0" dirty="0"/>
                    </a:p>
                    <a:p>
                      <a:pPr algn="ctr"/>
                      <a:r>
                        <a:rPr lang="en-US" sz="1200" b="0" dirty="0"/>
                        <a:t>µg/L</a:t>
                      </a:r>
                    </a:p>
                  </a:txBody>
                  <a:tcPr anchor="ctr"/>
                </a:tc>
                <a:extLst>
                  <a:ext uri="{0D108BD9-81ED-4DB2-BD59-A6C34878D82A}">
                    <a16:rowId xmlns:a16="http://schemas.microsoft.com/office/drawing/2014/main" val="646432735"/>
                  </a:ext>
                </a:extLst>
              </a:tr>
              <a:tr h="370840">
                <a:tc>
                  <a:txBody>
                    <a:bodyPr/>
                    <a:lstStyle/>
                    <a:p>
                      <a:pPr algn="ctr"/>
                      <a:r>
                        <a:rPr lang="en-US" sz="1200" b="0" dirty="0"/>
                        <a:t>First Sample (Start)</a:t>
                      </a:r>
                    </a:p>
                  </a:txBody>
                  <a:tcPr anchor="ctr"/>
                </a:tc>
                <a:tc>
                  <a:txBody>
                    <a:bodyPr/>
                    <a:lstStyle/>
                    <a:p>
                      <a:pPr algn="ctr"/>
                      <a:r>
                        <a:rPr lang="en-US" sz="1200" b="0" dirty="0"/>
                        <a:t>3/28/22</a:t>
                      </a:r>
                    </a:p>
                    <a:p>
                      <a:pPr algn="ctr"/>
                      <a:r>
                        <a:rPr lang="en-US" sz="1200" b="0" dirty="0"/>
                        <a:t>15:45</a:t>
                      </a:r>
                    </a:p>
                  </a:txBody>
                  <a:tcPr anchor="ctr"/>
                </a:tc>
                <a:tc>
                  <a:txBody>
                    <a:bodyPr/>
                    <a:lstStyle/>
                    <a:p>
                      <a:pPr algn="ctr"/>
                      <a:r>
                        <a:rPr lang="en-US" sz="1200" b="0" dirty="0"/>
                        <a:t>0</a:t>
                      </a:r>
                    </a:p>
                  </a:txBody>
                  <a:tcPr anchor="ctr"/>
                </a:tc>
                <a:tc>
                  <a:txBody>
                    <a:bodyPr/>
                    <a:lstStyle/>
                    <a:p>
                      <a:pPr algn="ctr"/>
                      <a:r>
                        <a:rPr lang="en-US" sz="1200" b="0" dirty="0"/>
                        <a:t>1.12</a:t>
                      </a:r>
                    </a:p>
                  </a:txBody>
                  <a:tcPr anchor="ctr"/>
                </a:tc>
                <a:tc>
                  <a:txBody>
                    <a:bodyPr/>
                    <a:lstStyle/>
                    <a:p>
                      <a:pPr algn="ctr"/>
                      <a:r>
                        <a:rPr lang="en-US" sz="1200" b="0" dirty="0"/>
                        <a:t>1.09</a:t>
                      </a:r>
                    </a:p>
                  </a:txBody>
                  <a:tcPr anchor="ctr"/>
                </a:tc>
                <a:tc>
                  <a:txBody>
                    <a:bodyPr/>
                    <a:lstStyle/>
                    <a:p>
                      <a:pPr algn="ctr"/>
                      <a:r>
                        <a:rPr lang="en-US" sz="1200" b="0" dirty="0"/>
                        <a:t>1.11</a:t>
                      </a:r>
                    </a:p>
                  </a:txBody>
                  <a:tcPr anchor="ctr"/>
                </a:tc>
                <a:tc>
                  <a:txBody>
                    <a:bodyPr/>
                    <a:lstStyle/>
                    <a:p>
                      <a:pPr algn="ctr"/>
                      <a:r>
                        <a:rPr lang="en-US" sz="1200" b="0" dirty="0"/>
                        <a:t>0.00</a:t>
                      </a:r>
                    </a:p>
                  </a:txBody>
                  <a:tcPr anchor="ctr"/>
                </a:tc>
                <a:tc>
                  <a:txBody>
                    <a:bodyPr/>
                    <a:lstStyle/>
                    <a:p>
                      <a:pPr algn="ctr"/>
                      <a:r>
                        <a:rPr lang="en-US" sz="1200" b="0" dirty="0"/>
                        <a:t>19.4</a:t>
                      </a:r>
                    </a:p>
                  </a:txBody>
                  <a:tcPr anchor="ctr"/>
                </a:tc>
                <a:tc>
                  <a:txBody>
                    <a:bodyPr/>
                    <a:lstStyle/>
                    <a:p>
                      <a:pPr algn="ctr"/>
                      <a:r>
                        <a:rPr lang="en-US" sz="1200" b="0" dirty="0"/>
                        <a:t>N/A</a:t>
                      </a:r>
                    </a:p>
                  </a:txBody>
                  <a:tcPr anchor="ctr"/>
                </a:tc>
                <a:tc>
                  <a:txBody>
                    <a:bodyPr/>
                    <a:lstStyle/>
                    <a:p>
                      <a:pPr algn="ctr"/>
                      <a:r>
                        <a:rPr lang="en-US" sz="1200" b="0" dirty="0"/>
                        <a:t>7.25</a:t>
                      </a:r>
                    </a:p>
                  </a:txBody>
                  <a:tcPr anchor="ctr"/>
                </a:tc>
                <a:tc>
                  <a:txBody>
                    <a:bodyPr/>
                    <a:lstStyle/>
                    <a:p>
                      <a:pPr algn="ctr"/>
                      <a:r>
                        <a:rPr lang="en-US" sz="1200" b="0" dirty="0"/>
                        <a:t>30</a:t>
                      </a:r>
                    </a:p>
                  </a:txBody>
                  <a:tcPr anchor="ctr"/>
                </a:tc>
                <a:tc>
                  <a:txBody>
                    <a:bodyPr/>
                    <a:lstStyle/>
                    <a:p>
                      <a:pPr algn="ctr"/>
                      <a:r>
                        <a:rPr lang="en-US" sz="1200" b="0" dirty="0"/>
                        <a:t>16</a:t>
                      </a:r>
                    </a:p>
                  </a:txBody>
                  <a:tcPr anchor="ctr"/>
                </a:tc>
                <a:extLst>
                  <a:ext uri="{0D108BD9-81ED-4DB2-BD59-A6C34878D82A}">
                    <a16:rowId xmlns:a16="http://schemas.microsoft.com/office/drawing/2014/main" val="2297579219"/>
                  </a:ext>
                </a:extLst>
              </a:tr>
              <a:tr h="370840">
                <a:tc>
                  <a:txBody>
                    <a:bodyPr/>
                    <a:lstStyle/>
                    <a:p>
                      <a:pPr algn="ctr"/>
                      <a:r>
                        <a:rPr lang="en-US" sz="1400" b="1" dirty="0"/>
                        <a:t>Est. #6</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dirty="0"/>
                    </a:p>
                  </a:txBody>
                  <a:tcPr anchor="ctr">
                    <a:solidFill>
                      <a:srgbClr val="FFC000"/>
                    </a:solidFill>
                  </a:tcPr>
                </a:tc>
                <a:tc>
                  <a:txBody>
                    <a:bodyPr/>
                    <a:lstStyle/>
                    <a:p>
                      <a:pPr algn="ctr"/>
                      <a:r>
                        <a:rPr lang="en-US" sz="1400" b="1" dirty="0"/>
                        <a:t>9.6</a:t>
                      </a:r>
                    </a:p>
                  </a:txBody>
                  <a:tcPr anchor="ctr">
                    <a:solidFill>
                      <a:srgbClr val="00FFFF"/>
                    </a:solidFill>
                  </a:tcPr>
                </a:tc>
                <a:tc>
                  <a:txBody>
                    <a:bodyPr/>
                    <a:lstStyle/>
                    <a:p>
                      <a:pPr algn="ctr"/>
                      <a:r>
                        <a:rPr lang="en-US" sz="1400" b="1" dirty="0"/>
                        <a:t>-</a:t>
                      </a:r>
                    </a:p>
                  </a:txBody>
                  <a:tcPr anchor="ctr">
                    <a:solidFill>
                      <a:srgbClr val="FFC000"/>
                    </a:solidFill>
                  </a:tcPr>
                </a:tc>
                <a:tc>
                  <a:txBody>
                    <a:bodyPr/>
                    <a:lstStyle/>
                    <a:p>
                      <a:pPr algn="ctr"/>
                      <a:r>
                        <a:rPr lang="en-US" sz="1400" b="1" dirty="0"/>
                        <a:t>-</a:t>
                      </a:r>
                    </a:p>
                  </a:txBody>
                  <a:tcPr anchor="ctr">
                    <a:solidFill>
                      <a:srgbClr val="FFC000"/>
                    </a:solidFill>
                  </a:tcPr>
                </a:tc>
                <a:tc>
                  <a:txBody>
                    <a:bodyPr/>
                    <a:lstStyle/>
                    <a:p>
                      <a:pPr algn="ctr"/>
                      <a:r>
                        <a:rPr lang="en-US" sz="1400" b="1" dirty="0">
                          <a:solidFill>
                            <a:srgbClr val="00B050"/>
                          </a:solidFill>
                        </a:rPr>
                        <a:t>0.2</a:t>
                      </a:r>
                    </a:p>
                  </a:txBody>
                  <a:tcPr anchor="ctr">
                    <a:noFill/>
                  </a:tcPr>
                </a:tc>
                <a:tc>
                  <a:txBody>
                    <a:bodyPr/>
                    <a:lstStyle/>
                    <a:p>
                      <a:pPr algn="ctr"/>
                      <a:r>
                        <a:rPr lang="en-US" sz="1400" b="1" dirty="0"/>
                        <a:t>-1.71</a:t>
                      </a:r>
                    </a:p>
                  </a:txBody>
                  <a:tcPr anchor="ctr">
                    <a:solidFill>
                      <a:srgbClr val="FFFF00"/>
                    </a:solidFill>
                  </a:tcPr>
                </a:tc>
                <a:tc>
                  <a:txBody>
                    <a:bodyPr/>
                    <a:lstStyle/>
                    <a:p>
                      <a:pPr algn="ctr"/>
                      <a:r>
                        <a:rPr lang="en-US" sz="1400" b="1" dirty="0"/>
                        <a:t>-</a:t>
                      </a:r>
                    </a:p>
                  </a:txBody>
                  <a:tcPr anchor="ctr">
                    <a:solidFill>
                      <a:srgbClr val="FFC000"/>
                    </a:solidFill>
                  </a:tcPr>
                </a:tc>
                <a:tc>
                  <a:txBody>
                    <a:bodyPr/>
                    <a:lstStyle/>
                    <a:p>
                      <a:pPr algn="ctr"/>
                      <a:r>
                        <a:rPr lang="en-US" sz="1400" b="1" dirty="0"/>
                        <a:t>-</a:t>
                      </a:r>
                    </a:p>
                  </a:txBody>
                  <a:tcPr anchor="ctr">
                    <a:solidFill>
                      <a:srgbClr val="FFC000"/>
                    </a:solidFill>
                  </a:tcPr>
                </a:tc>
                <a:tc>
                  <a:txBody>
                    <a:bodyPr/>
                    <a:lstStyle/>
                    <a:p>
                      <a:pPr algn="ctr"/>
                      <a:r>
                        <a:rPr lang="en-US" sz="1400" b="1" dirty="0"/>
                        <a:t>-</a:t>
                      </a:r>
                    </a:p>
                  </a:txBody>
                  <a:tcPr anchor="ctr">
                    <a:solidFill>
                      <a:srgbClr val="FFC000"/>
                    </a:solidFill>
                  </a:tcPr>
                </a:tc>
                <a:tc>
                  <a:txBody>
                    <a:bodyPr/>
                    <a:lstStyle/>
                    <a:p>
                      <a:pPr algn="ctr"/>
                      <a:r>
                        <a:rPr lang="en-US" sz="1400" b="1" dirty="0"/>
                        <a:t>-</a:t>
                      </a:r>
                    </a:p>
                  </a:txBody>
                  <a:tcPr anchor="ctr">
                    <a:solidFill>
                      <a:srgbClr val="FFC000"/>
                    </a:solidFill>
                  </a:tcPr>
                </a:tc>
                <a:tc>
                  <a:txBody>
                    <a:bodyPr/>
                    <a:lstStyle/>
                    <a:p>
                      <a:pPr algn="ctr"/>
                      <a:r>
                        <a:rPr lang="en-US" sz="1400" b="1" dirty="0"/>
                        <a:t>-</a:t>
                      </a:r>
                    </a:p>
                  </a:txBody>
                  <a:tcPr anchor="ctr">
                    <a:solidFill>
                      <a:srgbClr val="FFC000"/>
                    </a:solidFill>
                  </a:tcPr>
                </a:tc>
                <a:extLst>
                  <a:ext uri="{0D108BD9-81ED-4DB2-BD59-A6C34878D82A}">
                    <a16:rowId xmlns:a16="http://schemas.microsoft.com/office/drawing/2014/main" val="1863227497"/>
                  </a:ext>
                </a:extLst>
              </a:tr>
              <a:tr h="370840">
                <a:tc>
                  <a:txBody>
                    <a:bodyPr/>
                    <a:lstStyle/>
                    <a:p>
                      <a:pPr algn="ctr"/>
                      <a:r>
                        <a:rPr lang="en-US" sz="1400" b="1" dirty="0"/>
                        <a:t>Est. #7</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dirty="0"/>
                    </a:p>
                  </a:txBody>
                  <a:tcPr anchor="ctr">
                    <a:solidFill>
                      <a:srgbClr val="FFC000"/>
                    </a:solidFill>
                  </a:tcPr>
                </a:tc>
                <a:tc>
                  <a:txBody>
                    <a:bodyPr/>
                    <a:lstStyle/>
                    <a:p>
                      <a:pPr algn="ctr"/>
                      <a:r>
                        <a:rPr lang="en-US" sz="1800" b="1" dirty="0"/>
                        <a:t>26.5</a:t>
                      </a:r>
                    </a:p>
                  </a:txBody>
                  <a:tcPr anchor="ctr">
                    <a:solidFill>
                      <a:srgbClr val="00FFFF"/>
                    </a:solidFill>
                  </a:tcPr>
                </a:tc>
                <a:tc>
                  <a:txBody>
                    <a:bodyPr/>
                    <a:lstStyle/>
                    <a:p>
                      <a:pPr algn="ctr"/>
                      <a:endParaRPr lang="en-US" sz="1400" b="1" dirty="0"/>
                    </a:p>
                  </a:txBody>
                  <a:tcPr anchor="ctr">
                    <a:solidFill>
                      <a:srgbClr val="FFC000"/>
                    </a:solidFill>
                  </a:tcPr>
                </a:tc>
                <a:tc>
                  <a:txBody>
                    <a:bodyPr/>
                    <a:lstStyle/>
                    <a:p>
                      <a:pPr algn="ctr"/>
                      <a:endParaRPr lang="en-US" sz="1400" b="1" dirty="0"/>
                    </a:p>
                  </a:txBody>
                  <a:tcPr anchor="ctr">
                    <a:solidFill>
                      <a:srgbClr val="FFC000"/>
                    </a:solidFill>
                  </a:tcPr>
                </a:tc>
                <a:tc>
                  <a:txBody>
                    <a:bodyPr/>
                    <a:lstStyle/>
                    <a:p>
                      <a:pPr algn="ctr"/>
                      <a:r>
                        <a:rPr lang="en-US" sz="1800" b="1" dirty="0">
                          <a:solidFill>
                            <a:srgbClr val="FF0000"/>
                          </a:solidFill>
                        </a:rPr>
                        <a:t>0.01</a:t>
                      </a:r>
                    </a:p>
                  </a:txBody>
                  <a:tcPr anchor="ctr">
                    <a:noFill/>
                  </a:tcPr>
                </a:tc>
                <a:tc>
                  <a:txBody>
                    <a:bodyPr/>
                    <a:lstStyle/>
                    <a:p>
                      <a:pPr algn="ctr"/>
                      <a:r>
                        <a:rPr lang="en-US" sz="1800" b="1" dirty="0"/>
                        <a:t>-4.7</a:t>
                      </a:r>
                    </a:p>
                  </a:txBody>
                  <a:tcPr anchor="ctr">
                    <a:solidFill>
                      <a:srgbClr val="FFFF00"/>
                    </a:solidFill>
                  </a:tcPr>
                </a:tc>
                <a:tc>
                  <a:txBody>
                    <a:bodyPr/>
                    <a:lstStyle/>
                    <a:p>
                      <a:pPr algn="ctr"/>
                      <a:endParaRPr lang="en-US" sz="1400" b="1" dirty="0"/>
                    </a:p>
                  </a:txBody>
                  <a:tcPr anchor="ctr">
                    <a:solidFill>
                      <a:srgbClr val="FFC000"/>
                    </a:solidFill>
                  </a:tcPr>
                </a:tc>
                <a:tc>
                  <a:txBody>
                    <a:bodyPr/>
                    <a:lstStyle/>
                    <a:p>
                      <a:pPr algn="ctr"/>
                      <a:endParaRPr lang="en-US" sz="1400" b="1" dirty="0"/>
                    </a:p>
                  </a:txBody>
                  <a:tcPr anchor="ctr">
                    <a:solidFill>
                      <a:srgbClr val="FFC000"/>
                    </a:solidFill>
                  </a:tcPr>
                </a:tc>
                <a:tc>
                  <a:txBody>
                    <a:bodyPr/>
                    <a:lstStyle/>
                    <a:p>
                      <a:pPr algn="ctr"/>
                      <a:endParaRPr lang="en-US" sz="1400" b="1" dirty="0"/>
                    </a:p>
                  </a:txBody>
                  <a:tcPr anchor="ctr">
                    <a:solidFill>
                      <a:srgbClr val="FFC000"/>
                    </a:solidFill>
                  </a:tcPr>
                </a:tc>
                <a:tc>
                  <a:txBody>
                    <a:bodyPr/>
                    <a:lstStyle/>
                    <a:p>
                      <a:pPr algn="ctr"/>
                      <a:endParaRPr lang="en-US" sz="1400" b="1" dirty="0"/>
                    </a:p>
                  </a:txBody>
                  <a:tcPr anchor="ctr">
                    <a:solidFill>
                      <a:srgbClr val="FFC000"/>
                    </a:solidFill>
                  </a:tcPr>
                </a:tc>
                <a:tc>
                  <a:txBody>
                    <a:bodyPr/>
                    <a:lstStyle/>
                    <a:p>
                      <a:pPr algn="ctr"/>
                      <a:endParaRPr lang="en-US" sz="1400" b="1" dirty="0"/>
                    </a:p>
                  </a:txBody>
                  <a:tcPr anchor="ctr">
                    <a:solidFill>
                      <a:srgbClr val="FFC000"/>
                    </a:solidFill>
                  </a:tcPr>
                </a:tc>
                <a:extLst>
                  <a:ext uri="{0D108BD9-81ED-4DB2-BD59-A6C34878D82A}">
                    <a16:rowId xmlns:a16="http://schemas.microsoft.com/office/drawing/2014/main" val="542421629"/>
                  </a:ext>
                </a:extLst>
              </a:tr>
            </a:tbl>
          </a:graphicData>
        </a:graphic>
      </p:graphicFrame>
      <p:graphicFrame>
        <p:nvGraphicFramePr>
          <p:cNvPr id="2" name="Table 1">
            <a:extLst>
              <a:ext uri="{FF2B5EF4-FFF2-40B4-BE49-F238E27FC236}">
                <a16:creationId xmlns:a16="http://schemas.microsoft.com/office/drawing/2014/main" id="{0A9FA40A-5684-4821-A858-F3D80EC39AC8}"/>
              </a:ext>
            </a:extLst>
          </p:cNvPr>
          <p:cNvGraphicFramePr>
            <a:graphicFrameLocks noGrp="1"/>
          </p:cNvGraphicFramePr>
          <p:nvPr>
            <p:extLst>
              <p:ext uri="{D42A27DB-BD31-4B8C-83A1-F6EECF244321}">
                <p14:modId xmlns:p14="http://schemas.microsoft.com/office/powerpoint/2010/main" val="3003817732"/>
              </p:ext>
            </p:extLst>
          </p:nvPr>
        </p:nvGraphicFramePr>
        <p:xfrm>
          <a:off x="278566" y="3989867"/>
          <a:ext cx="8560634" cy="1951990"/>
        </p:xfrm>
        <a:graphic>
          <a:graphicData uri="http://schemas.openxmlformats.org/drawingml/2006/table">
            <a:tbl>
              <a:tblPr>
                <a:tableStyleId>{5C22544A-7EE6-4342-B048-85BDC9FD1C3A}</a:tableStyleId>
              </a:tblPr>
              <a:tblGrid>
                <a:gridCol w="5129718">
                  <a:extLst>
                    <a:ext uri="{9D8B030D-6E8A-4147-A177-3AD203B41FA5}">
                      <a16:colId xmlns:a16="http://schemas.microsoft.com/office/drawing/2014/main" val="2558251928"/>
                    </a:ext>
                  </a:extLst>
                </a:gridCol>
                <a:gridCol w="1068716">
                  <a:extLst>
                    <a:ext uri="{9D8B030D-6E8A-4147-A177-3AD203B41FA5}">
                      <a16:colId xmlns:a16="http://schemas.microsoft.com/office/drawing/2014/main" val="216365722"/>
                    </a:ext>
                  </a:extLst>
                </a:gridCol>
                <a:gridCol w="2362200">
                  <a:extLst>
                    <a:ext uri="{9D8B030D-6E8A-4147-A177-3AD203B41FA5}">
                      <a16:colId xmlns:a16="http://schemas.microsoft.com/office/drawing/2014/main" val="2082545977"/>
                    </a:ext>
                  </a:extLst>
                </a:gridCol>
              </a:tblGrid>
              <a:tr h="165100">
                <a:tc>
                  <a:txBody>
                    <a:bodyPr/>
                    <a:lstStyle/>
                    <a:p>
                      <a:pPr algn="l" fontAlgn="b"/>
                      <a:r>
                        <a:rPr lang="en-US" sz="1800" u="none" strike="noStrike" dirty="0">
                          <a:effectLst/>
                        </a:rPr>
                        <a:t>Initial Concentration, C</a:t>
                      </a:r>
                      <a:r>
                        <a:rPr lang="en-US" sz="1800" u="none" strike="noStrike" baseline="-25000" dirty="0">
                          <a:effectLst/>
                        </a:rPr>
                        <a:t>o</a:t>
                      </a:r>
                      <a:r>
                        <a:rPr lang="en-US" sz="1800" u="none" strike="noStrike" dirty="0">
                          <a:effectLst/>
                        </a:rPr>
                        <a:t> = </a:t>
                      </a:r>
                      <a:endParaRPr lang="en-US" sz="1800" b="0" i="0" u="none" strike="noStrike" dirty="0">
                        <a:effectLst/>
                        <a:latin typeface="Arial" panose="020B0604020202020204" pitchFamily="34" charset="0"/>
                      </a:endParaRPr>
                    </a:p>
                  </a:txBody>
                  <a:tcPr marL="6350" marR="6350" marT="6350" marB="0" anchor="b"/>
                </a:tc>
                <a:tc>
                  <a:txBody>
                    <a:bodyPr/>
                    <a:lstStyle/>
                    <a:p>
                      <a:pPr algn="r" fontAlgn="b"/>
                      <a:r>
                        <a:rPr lang="en-US" sz="1800" u="none" strike="noStrike" dirty="0">
                          <a:effectLst/>
                        </a:rPr>
                        <a:t>1.11</a:t>
                      </a:r>
                      <a:endParaRPr lang="en-US" sz="1800" b="1" i="0" u="none" strike="noStrike" dirty="0">
                        <a:effectLst/>
                        <a:latin typeface="Arial" panose="020B0604020202020204" pitchFamily="34" charset="0"/>
                      </a:endParaRPr>
                    </a:p>
                  </a:txBody>
                  <a:tcPr marL="6350" marR="6350" marT="6350" marB="0"/>
                </a:tc>
                <a:tc>
                  <a:txBody>
                    <a:bodyPr/>
                    <a:lstStyle/>
                    <a:p>
                      <a:pPr algn="l" fontAlgn="b"/>
                      <a:r>
                        <a:rPr lang="en-US" sz="1800" u="none" strike="noStrike" dirty="0">
                          <a:effectLst/>
                        </a:rPr>
                        <a:t> mg/L</a:t>
                      </a:r>
                      <a:endParaRPr lang="en-US" sz="1800" b="0" i="0" u="none" strike="noStrike" dirty="0">
                        <a:effectLst/>
                        <a:latin typeface="Arial" panose="020B0604020202020204" pitchFamily="34" charset="0"/>
                      </a:endParaRPr>
                    </a:p>
                  </a:txBody>
                  <a:tcPr marL="6350" marR="6350" marT="6350" marB="0"/>
                </a:tc>
                <a:extLst>
                  <a:ext uri="{0D108BD9-81ED-4DB2-BD59-A6C34878D82A}">
                    <a16:rowId xmlns:a16="http://schemas.microsoft.com/office/drawing/2014/main" val="2070657870"/>
                  </a:ext>
                </a:extLst>
              </a:tr>
              <a:tr h="0">
                <a:tc>
                  <a:txBody>
                    <a:bodyPr/>
                    <a:lstStyle/>
                    <a:p>
                      <a:pPr algn="l" fontAlgn="b"/>
                      <a:r>
                        <a:rPr lang="en-US" sz="1800" u="none" strike="noStrike" dirty="0">
                          <a:effectLst/>
                        </a:rPr>
                        <a:t>Final Concentration, C =  </a:t>
                      </a:r>
                    </a:p>
                    <a:p>
                      <a:pPr algn="l" fontAlgn="b"/>
                      <a:r>
                        <a:rPr lang="en-US" sz="1800" u="none" strike="noStrike" dirty="0">
                          <a:effectLst/>
                        </a:rPr>
                        <a:t>(inside "Estimated" Bottle #9)</a:t>
                      </a:r>
                      <a:endParaRPr lang="en-US" sz="1800" b="0" i="0" u="none" strike="noStrike" dirty="0">
                        <a:solidFill>
                          <a:srgbClr val="FF0000"/>
                        </a:solidFill>
                        <a:effectLst/>
                        <a:latin typeface="Arial" panose="020B0604020202020204" pitchFamily="34" charset="0"/>
                      </a:endParaRPr>
                    </a:p>
                  </a:txBody>
                  <a:tcPr marL="6350" marR="6350" marT="6350" marB="0" anchor="b"/>
                </a:tc>
                <a:tc>
                  <a:txBody>
                    <a:bodyPr/>
                    <a:lstStyle/>
                    <a:p>
                      <a:pPr algn="r" fontAlgn="b"/>
                      <a:r>
                        <a:rPr lang="en-US" sz="1800" b="1" i="0" u="none" strike="noStrike" dirty="0">
                          <a:solidFill>
                            <a:srgbClr val="FF0000"/>
                          </a:solidFill>
                          <a:effectLst/>
                          <a:latin typeface="Arial" panose="020B0604020202020204" pitchFamily="34" charset="0"/>
                        </a:rPr>
                        <a:t>0.01</a:t>
                      </a:r>
                    </a:p>
                  </a:txBody>
                  <a:tcPr marL="6350" marR="6350" marT="6350" marB="0"/>
                </a:tc>
                <a:tc>
                  <a:txBody>
                    <a:bodyPr/>
                    <a:lstStyle/>
                    <a:p>
                      <a:pPr algn="l" fontAlgn="b"/>
                      <a:r>
                        <a:rPr lang="en-US" sz="1800" u="none" strike="noStrike" dirty="0">
                          <a:effectLst/>
                        </a:rPr>
                        <a:t> mg/L</a:t>
                      </a:r>
                      <a:endParaRPr lang="en-US" sz="1800" b="0" i="0" u="none" strike="noStrike" dirty="0">
                        <a:effectLst/>
                        <a:latin typeface="Arial" panose="020B0604020202020204" pitchFamily="34" charset="0"/>
                      </a:endParaRPr>
                    </a:p>
                  </a:txBody>
                  <a:tcPr marL="6350" marR="6350" marT="6350" marB="0"/>
                </a:tc>
                <a:extLst>
                  <a:ext uri="{0D108BD9-81ED-4DB2-BD59-A6C34878D82A}">
                    <a16:rowId xmlns:a16="http://schemas.microsoft.com/office/drawing/2014/main" val="1633265222"/>
                  </a:ext>
                </a:extLst>
              </a:tr>
              <a:tr h="165100">
                <a:tc>
                  <a:txBody>
                    <a:bodyPr/>
                    <a:lstStyle/>
                    <a:p>
                      <a:pPr algn="r" fontAlgn="b"/>
                      <a:r>
                        <a:rPr lang="en-US" sz="1800" u="none" strike="noStrike" dirty="0">
                          <a:effectLst/>
                        </a:rPr>
                        <a:t>ln (C/C</a:t>
                      </a:r>
                      <a:r>
                        <a:rPr lang="en-US" sz="1800" u="none" strike="noStrike" baseline="-25000" dirty="0">
                          <a:effectLst/>
                        </a:rPr>
                        <a:t>o</a:t>
                      </a:r>
                      <a:r>
                        <a:rPr lang="en-US" sz="1800" u="none" strike="noStrike" dirty="0">
                          <a:effectLst/>
                        </a:rPr>
                        <a:t>) =</a:t>
                      </a:r>
                      <a:endParaRPr lang="en-US" sz="1800" b="0" i="0" u="none" strike="noStrike" dirty="0">
                        <a:effectLst/>
                        <a:latin typeface="Arial" panose="020B0604020202020204" pitchFamily="34" charset="0"/>
                      </a:endParaRPr>
                    </a:p>
                  </a:txBody>
                  <a:tcPr marL="6350" marR="6350" marT="6350" marB="0" anchor="b"/>
                </a:tc>
                <a:tc>
                  <a:txBody>
                    <a:bodyPr/>
                    <a:lstStyle/>
                    <a:p>
                      <a:pPr algn="r" fontAlgn="b"/>
                      <a:r>
                        <a:rPr lang="en-US" sz="1800" b="1" i="0" u="none" strike="noStrike" dirty="0">
                          <a:effectLst/>
                          <a:highlight>
                            <a:srgbClr val="FFFF00"/>
                          </a:highlight>
                          <a:latin typeface="Arial" panose="020B0604020202020204" pitchFamily="34" charset="0"/>
                        </a:rPr>
                        <a:t>-4.7</a:t>
                      </a:r>
                    </a:p>
                  </a:txBody>
                  <a:tcPr marL="6350" marR="6350" marT="6350" marB="0"/>
                </a:tc>
                <a:tc>
                  <a:txBody>
                    <a:bodyPr/>
                    <a:lstStyle/>
                    <a:p>
                      <a:pPr algn="l" fontAlgn="b"/>
                      <a:r>
                        <a:rPr lang="en-US" sz="1800" u="none" strike="noStrike" dirty="0">
                          <a:effectLst/>
                        </a:rPr>
                        <a:t> </a:t>
                      </a:r>
                      <a:endParaRPr lang="en-US" sz="1800" b="0" i="0" u="none" strike="noStrike" dirty="0">
                        <a:effectLst/>
                        <a:latin typeface="Arial" panose="020B0604020202020204" pitchFamily="34" charset="0"/>
                      </a:endParaRPr>
                    </a:p>
                  </a:txBody>
                  <a:tcPr marL="6350" marR="6350" marT="6350" marB="0"/>
                </a:tc>
                <a:extLst>
                  <a:ext uri="{0D108BD9-81ED-4DB2-BD59-A6C34878D82A}">
                    <a16:rowId xmlns:a16="http://schemas.microsoft.com/office/drawing/2014/main" val="4284103916"/>
                  </a:ext>
                </a:extLst>
              </a:tr>
              <a:tr h="111864">
                <a:tc>
                  <a:txBody>
                    <a:bodyPr/>
                    <a:lstStyle/>
                    <a:p>
                      <a:pPr algn="l" fontAlgn="b"/>
                      <a:r>
                        <a:rPr lang="en-US" sz="1800" u="none" strike="noStrike">
                          <a:effectLst/>
                        </a:rPr>
                        <a:t>Chlorine Decay Rate Constant (get from slope of trendline on Cl2RateConstant chart) = k =</a:t>
                      </a:r>
                      <a:endParaRPr lang="en-US" sz="1800" b="0" i="0" u="none" strike="noStrike">
                        <a:solidFill>
                          <a:srgbClr val="FF0000"/>
                        </a:solidFill>
                        <a:effectLst/>
                        <a:latin typeface="Arial" panose="020B0604020202020204" pitchFamily="34" charset="0"/>
                      </a:endParaRPr>
                    </a:p>
                  </a:txBody>
                  <a:tcPr marL="6350" marR="6350" marT="6350" marB="0" anchor="b"/>
                </a:tc>
                <a:tc>
                  <a:txBody>
                    <a:bodyPr/>
                    <a:lstStyle/>
                    <a:p>
                      <a:pPr algn="r" fontAlgn="b"/>
                      <a:r>
                        <a:rPr lang="en-US" sz="1800" u="none" strike="noStrike" dirty="0">
                          <a:effectLst/>
                        </a:rPr>
                        <a:t>-0.1777</a:t>
                      </a:r>
                      <a:endParaRPr lang="en-US" sz="1800" b="1" i="0" u="none" strike="noStrike" dirty="0">
                        <a:solidFill>
                          <a:srgbClr val="FF0000"/>
                        </a:solidFill>
                        <a:effectLst/>
                        <a:latin typeface="Arial" panose="020B0604020202020204" pitchFamily="34" charset="0"/>
                      </a:endParaRPr>
                    </a:p>
                  </a:txBody>
                  <a:tcPr marL="6350" marR="6350" marT="6350" marB="0" anchor="ctr"/>
                </a:tc>
                <a:tc>
                  <a:txBody>
                    <a:bodyPr/>
                    <a:lstStyle/>
                    <a:p>
                      <a:pPr algn="l" fontAlgn="b"/>
                      <a:endParaRPr lang="en-US" sz="1800" b="0" i="0" u="none" strike="noStrike" dirty="0">
                        <a:effectLst/>
                        <a:latin typeface="Arial" panose="020B0604020202020204" pitchFamily="34" charset="0"/>
                      </a:endParaRPr>
                    </a:p>
                  </a:txBody>
                  <a:tcPr marL="6350" marR="6350" marT="6350" marB="0"/>
                </a:tc>
                <a:extLst>
                  <a:ext uri="{0D108BD9-81ED-4DB2-BD59-A6C34878D82A}">
                    <a16:rowId xmlns:a16="http://schemas.microsoft.com/office/drawing/2014/main" val="1726048656"/>
                  </a:ext>
                </a:extLst>
              </a:tr>
              <a:tr h="190500">
                <a:tc>
                  <a:txBody>
                    <a:bodyPr/>
                    <a:lstStyle/>
                    <a:p>
                      <a:pPr lvl="1" algn="l" fontAlgn="b"/>
                      <a:r>
                        <a:rPr lang="en-US" sz="1800" u="none" strike="noStrike" dirty="0">
                          <a:effectLst/>
                        </a:rPr>
                        <a:t>"Estimated" Time Bottle #6 = [Ln (C/C</a:t>
                      </a:r>
                      <a:r>
                        <a:rPr lang="en-US" sz="1800" u="none" strike="noStrike" kern="1200" baseline="-25000" dirty="0">
                          <a:solidFill>
                            <a:schemeClr val="dk1"/>
                          </a:solidFill>
                          <a:effectLst/>
                          <a:latin typeface="+mn-lt"/>
                          <a:ea typeface="+mn-ea"/>
                          <a:cs typeface="+mn-cs"/>
                        </a:rPr>
                        <a:t>o</a:t>
                      </a:r>
                      <a:r>
                        <a:rPr lang="en-US" sz="1800" u="none" strike="noStrike" dirty="0">
                          <a:effectLst/>
                        </a:rPr>
                        <a:t>) / k] =</a:t>
                      </a:r>
                      <a:endParaRPr lang="en-US" sz="1800" b="1" i="0" u="none" strike="noStrike" dirty="0">
                        <a:effectLst/>
                        <a:latin typeface="Arial" panose="020B0604020202020204" pitchFamily="34" charset="0"/>
                      </a:endParaRPr>
                    </a:p>
                  </a:txBody>
                  <a:tcPr marL="6350" marR="6350" marT="6350" marB="0" anchor="b"/>
                </a:tc>
                <a:tc>
                  <a:txBody>
                    <a:bodyPr/>
                    <a:lstStyle/>
                    <a:p>
                      <a:pPr algn="r" fontAlgn="b"/>
                      <a:r>
                        <a:rPr lang="en-US" sz="1800" b="1" i="0" u="none" strike="noStrike" dirty="0">
                          <a:effectLst/>
                          <a:highlight>
                            <a:srgbClr val="00FFFF"/>
                          </a:highlight>
                          <a:latin typeface="Arial" panose="020B0604020202020204" pitchFamily="34" charset="0"/>
                        </a:rPr>
                        <a:t>26.5</a:t>
                      </a:r>
                    </a:p>
                  </a:txBody>
                  <a:tcPr marL="6350" marR="6350" marT="6350" marB="0"/>
                </a:tc>
                <a:tc>
                  <a:txBody>
                    <a:bodyPr/>
                    <a:lstStyle/>
                    <a:p>
                      <a:pPr algn="l" fontAlgn="b"/>
                      <a:r>
                        <a:rPr lang="en-US" sz="1800" u="none" strike="noStrike" dirty="0">
                          <a:effectLst/>
                        </a:rPr>
                        <a:t> days</a:t>
                      </a:r>
                      <a:endParaRPr lang="en-US" sz="1800" b="1" i="0" u="none" strike="noStrike" dirty="0">
                        <a:effectLst/>
                        <a:latin typeface="Arial" panose="020B0604020202020204" pitchFamily="34" charset="0"/>
                      </a:endParaRPr>
                    </a:p>
                  </a:txBody>
                  <a:tcPr marL="6350" marR="6350" marT="6350" marB="0"/>
                </a:tc>
                <a:extLst>
                  <a:ext uri="{0D108BD9-81ED-4DB2-BD59-A6C34878D82A}">
                    <a16:rowId xmlns:a16="http://schemas.microsoft.com/office/drawing/2014/main" val="2653490108"/>
                  </a:ext>
                </a:extLst>
              </a:tr>
            </a:tbl>
          </a:graphicData>
        </a:graphic>
      </p:graphicFrame>
      <p:pic>
        <p:nvPicPr>
          <p:cNvPr id="3" name="Audio 2">
            <a:hlinkClick r:id="" action="ppaction://media"/>
            <a:extLst>
              <a:ext uri="{FF2B5EF4-FFF2-40B4-BE49-F238E27FC236}">
                <a16:creationId xmlns:a16="http://schemas.microsoft.com/office/drawing/2014/main" id="{7C4BE44F-9AAA-4979-BBC0-EAE2A6E8AB8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948213763"/>
      </p:ext>
    </p:extLst>
  </p:cSld>
  <p:clrMapOvr>
    <a:masterClrMapping/>
  </p:clrMapOvr>
  <mc:AlternateContent xmlns:mc="http://schemas.openxmlformats.org/markup-compatibility/2006">
    <mc:Choice xmlns:p14="http://schemas.microsoft.com/office/powerpoint/2010/main" Requires="p14">
      <p:transition spd="slow" p14:dur="2000" advTm="15962"/>
    </mc:Choice>
    <mc:Fallback>
      <p:transition spd="slow" advTm="159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105</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2000" dirty="0"/>
              <a:t>Example: 3-Day EP Chlorine Hold Study – </a:t>
            </a:r>
            <a:r>
              <a:rPr lang="en-US" sz="2000" u="sng" dirty="0"/>
              <a:t>Generate Multiple Estimates</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599971"/>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buFontTx/>
              <a:buNone/>
            </a:pPr>
            <a:endParaRPr lang="en-US" sz="2000" kern="0" dirty="0">
              <a:hlinkClick r:id="rId5"/>
            </a:endParaRPr>
          </a:p>
        </p:txBody>
      </p:sp>
      <p:graphicFrame>
        <p:nvGraphicFramePr>
          <p:cNvPr id="4" name="Table 8">
            <a:extLst>
              <a:ext uri="{FF2B5EF4-FFF2-40B4-BE49-F238E27FC236}">
                <a16:creationId xmlns:a16="http://schemas.microsoft.com/office/drawing/2014/main" id="{2EC0D84D-697A-4172-8238-28478D9347F0}"/>
              </a:ext>
            </a:extLst>
          </p:cNvPr>
          <p:cNvGraphicFramePr>
            <a:graphicFrameLocks noGrp="1"/>
          </p:cNvGraphicFramePr>
          <p:nvPr>
            <p:extLst>
              <p:ext uri="{D42A27DB-BD31-4B8C-83A1-F6EECF244321}">
                <p14:modId xmlns:p14="http://schemas.microsoft.com/office/powerpoint/2010/main" val="2163722403"/>
              </p:ext>
            </p:extLst>
          </p:nvPr>
        </p:nvGraphicFramePr>
        <p:xfrm>
          <a:off x="278566" y="795286"/>
          <a:ext cx="8631984" cy="5943600"/>
        </p:xfrm>
        <a:graphic>
          <a:graphicData uri="http://schemas.openxmlformats.org/drawingml/2006/table">
            <a:tbl>
              <a:tblPr firstRow="1" bandRow="1">
                <a:tableStyleId>{21E4AEA4-8DFA-4A89-87EB-49C32662AFE0}</a:tableStyleId>
              </a:tblPr>
              <a:tblGrid>
                <a:gridCol w="719332">
                  <a:extLst>
                    <a:ext uri="{9D8B030D-6E8A-4147-A177-3AD203B41FA5}">
                      <a16:colId xmlns:a16="http://schemas.microsoft.com/office/drawing/2014/main" val="3441160714"/>
                    </a:ext>
                  </a:extLst>
                </a:gridCol>
                <a:gridCol w="740327">
                  <a:extLst>
                    <a:ext uri="{9D8B030D-6E8A-4147-A177-3AD203B41FA5}">
                      <a16:colId xmlns:a16="http://schemas.microsoft.com/office/drawing/2014/main" val="1875176687"/>
                    </a:ext>
                  </a:extLst>
                </a:gridCol>
                <a:gridCol w="762000">
                  <a:extLst>
                    <a:ext uri="{9D8B030D-6E8A-4147-A177-3AD203B41FA5}">
                      <a16:colId xmlns:a16="http://schemas.microsoft.com/office/drawing/2014/main" val="1146929272"/>
                    </a:ext>
                  </a:extLst>
                </a:gridCol>
                <a:gridCol w="533400">
                  <a:extLst>
                    <a:ext uri="{9D8B030D-6E8A-4147-A177-3AD203B41FA5}">
                      <a16:colId xmlns:a16="http://schemas.microsoft.com/office/drawing/2014/main" val="3074289077"/>
                    </a:ext>
                  </a:extLst>
                </a:gridCol>
                <a:gridCol w="914400">
                  <a:extLst>
                    <a:ext uri="{9D8B030D-6E8A-4147-A177-3AD203B41FA5}">
                      <a16:colId xmlns:a16="http://schemas.microsoft.com/office/drawing/2014/main" val="3776090739"/>
                    </a:ext>
                  </a:extLst>
                </a:gridCol>
                <a:gridCol w="646533">
                  <a:extLst>
                    <a:ext uri="{9D8B030D-6E8A-4147-A177-3AD203B41FA5}">
                      <a16:colId xmlns:a16="http://schemas.microsoft.com/office/drawing/2014/main" val="1894012105"/>
                    </a:ext>
                  </a:extLst>
                </a:gridCol>
                <a:gridCol w="719332">
                  <a:extLst>
                    <a:ext uri="{9D8B030D-6E8A-4147-A177-3AD203B41FA5}">
                      <a16:colId xmlns:a16="http://schemas.microsoft.com/office/drawing/2014/main" val="999362146"/>
                    </a:ext>
                  </a:extLst>
                </a:gridCol>
                <a:gridCol w="719332">
                  <a:extLst>
                    <a:ext uri="{9D8B030D-6E8A-4147-A177-3AD203B41FA5}">
                      <a16:colId xmlns:a16="http://schemas.microsoft.com/office/drawing/2014/main" val="1099223839"/>
                    </a:ext>
                  </a:extLst>
                </a:gridCol>
                <a:gridCol w="719332">
                  <a:extLst>
                    <a:ext uri="{9D8B030D-6E8A-4147-A177-3AD203B41FA5}">
                      <a16:colId xmlns:a16="http://schemas.microsoft.com/office/drawing/2014/main" val="805329988"/>
                    </a:ext>
                  </a:extLst>
                </a:gridCol>
                <a:gridCol w="719332">
                  <a:extLst>
                    <a:ext uri="{9D8B030D-6E8A-4147-A177-3AD203B41FA5}">
                      <a16:colId xmlns:a16="http://schemas.microsoft.com/office/drawing/2014/main" val="2400982823"/>
                    </a:ext>
                  </a:extLst>
                </a:gridCol>
                <a:gridCol w="719332">
                  <a:extLst>
                    <a:ext uri="{9D8B030D-6E8A-4147-A177-3AD203B41FA5}">
                      <a16:colId xmlns:a16="http://schemas.microsoft.com/office/drawing/2014/main" val="608780121"/>
                    </a:ext>
                  </a:extLst>
                </a:gridCol>
                <a:gridCol w="719332">
                  <a:extLst>
                    <a:ext uri="{9D8B030D-6E8A-4147-A177-3AD203B41FA5}">
                      <a16:colId xmlns:a16="http://schemas.microsoft.com/office/drawing/2014/main" val="2611977686"/>
                    </a:ext>
                  </a:extLst>
                </a:gridCol>
              </a:tblGrid>
              <a:tr h="370840">
                <a:tc>
                  <a:txBody>
                    <a:bodyPr/>
                    <a:lstStyle/>
                    <a:p>
                      <a:pPr algn="ctr"/>
                      <a:r>
                        <a:rPr lang="en-US" sz="1200" b="0" dirty="0"/>
                        <a:t>EP-A</a:t>
                      </a:r>
                    </a:p>
                    <a:p>
                      <a:pPr algn="ctr"/>
                      <a:r>
                        <a:rPr lang="en-US" sz="1200" b="0" dirty="0"/>
                        <a:t>Hold Study</a:t>
                      </a:r>
                    </a:p>
                    <a:p>
                      <a:pPr algn="ctr"/>
                      <a:r>
                        <a:rPr lang="en-US" sz="1200" b="0" dirty="0"/>
                        <a:t>Sample</a:t>
                      </a:r>
                    </a:p>
                  </a:txBody>
                  <a:tcPr anchor="ctr"/>
                </a:tc>
                <a:tc>
                  <a:txBody>
                    <a:bodyPr/>
                    <a:lstStyle/>
                    <a:p>
                      <a:pPr algn="ctr"/>
                      <a:r>
                        <a:rPr lang="en-US" sz="1200" b="0" dirty="0"/>
                        <a:t>Date / Time</a:t>
                      </a:r>
                    </a:p>
                  </a:txBody>
                  <a:tcPr anchor="ctr"/>
                </a:tc>
                <a:tc>
                  <a:txBody>
                    <a:bodyPr/>
                    <a:lstStyle/>
                    <a:p>
                      <a:pPr algn="ctr"/>
                      <a:r>
                        <a:rPr lang="en-US" sz="1200" b="0" dirty="0"/>
                        <a:t>Elapsed Time </a:t>
                      </a:r>
                    </a:p>
                    <a:p>
                      <a:pPr algn="ctr"/>
                      <a:endParaRPr lang="en-US" sz="1200" b="0" dirty="0"/>
                    </a:p>
                    <a:p>
                      <a:pPr algn="ctr"/>
                      <a:endParaRPr lang="en-US" sz="1200" b="0" dirty="0"/>
                    </a:p>
                    <a:p>
                      <a:pPr algn="ctr"/>
                      <a:r>
                        <a:rPr lang="en-US" sz="1200" b="0" dirty="0"/>
                        <a:t>days</a:t>
                      </a:r>
                    </a:p>
                  </a:txBody>
                  <a:tcPr anchor="ctr"/>
                </a:tc>
                <a:tc>
                  <a:txBody>
                    <a:bodyPr/>
                    <a:lstStyle/>
                    <a:p>
                      <a:pPr algn="ctr"/>
                      <a:r>
                        <a:rPr lang="en-US" sz="1200" b="0" dirty="0"/>
                        <a:t>Free Cl </a:t>
                      </a:r>
                    </a:p>
                    <a:p>
                      <a:pPr algn="ctr"/>
                      <a:endParaRPr lang="en-US" sz="1200" b="0" dirty="0"/>
                    </a:p>
                    <a:p>
                      <a:pPr algn="ctr"/>
                      <a:endParaRPr lang="en-US" sz="1200" b="0" dirty="0"/>
                    </a:p>
                    <a:p>
                      <a:pPr algn="ctr"/>
                      <a:r>
                        <a:rPr lang="en-US" sz="1200" b="0" dirty="0"/>
                        <a:t>mg/l</a:t>
                      </a:r>
                    </a:p>
                  </a:txBody>
                  <a:tcPr anchor="ctr"/>
                </a:tc>
                <a:tc>
                  <a:txBody>
                    <a:bodyPr/>
                    <a:lstStyle/>
                    <a:p>
                      <a:pPr algn="ctr"/>
                      <a:r>
                        <a:rPr lang="en-US" sz="1200" b="0" dirty="0"/>
                        <a:t>Free </a:t>
                      </a:r>
                    </a:p>
                    <a:p>
                      <a:pPr algn="ctr"/>
                      <a:r>
                        <a:rPr lang="en-US" sz="1200" b="0" dirty="0"/>
                        <a:t>Cl</a:t>
                      </a:r>
                    </a:p>
                    <a:p>
                      <a:pPr algn="ctr"/>
                      <a:r>
                        <a:rPr lang="en-US" sz="1200" b="0" dirty="0"/>
                        <a:t>Duplicate </a:t>
                      </a:r>
                    </a:p>
                    <a:p>
                      <a:pPr algn="ctr"/>
                      <a:endParaRPr lang="en-US" sz="1200" b="0" dirty="0"/>
                    </a:p>
                    <a:p>
                      <a:pPr algn="ctr"/>
                      <a:r>
                        <a:rPr lang="en-US" sz="1200" b="0" dirty="0"/>
                        <a:t>mg/l</a:t>
                      </a:r>
                    </a:p>
                  </a:txBody>
                  <a:tcPr anchor="ctr"/>
                </a:tc>
                <a:tc>
                  <a:txBody>
                    <a:bodyPr/>
                    <a:lstStyle/>
                    <a:p>
                      <a:pPr algn="ctr"/>
                      <a:r>
                        <a:rPr lang="en-US" sz="1200" b="0" dirty="0"/>
                        <a:t>Avg Free Cl </a:t>
                      </a:r>
                    </a:p>
                    <a:p>
                      <a:pPr algn="ctr"/>
                      <a:endParaRPr lang="en-US" sz="1200" b="0" dirty="0"/>
                    </a:p>
                    <a:p>
                      <a:pPr algn="ctr"/>
                      <a:r>
                        <a:rPr lang="en-US" sz="1200" b="0" dirty="0"/>
                        <a:t>mg/l</a:t>
                      </a:r>
                    </a:p>
                  </a:txBody>
                  <a:tcPr anchor="ctr"/>
                </a:tc>
                <a:tc>
                  <a:txBody>
                    <a:bodyPr/>
                    <a:lstStyle/>
                    <a:p>
                      <a:pPr algn="ctr"/>
                      <a:r>
                        <a:rPr lang="en-US" sz="1200" b="0" dirty="0"/>
                        <a:t>In</a:t>
                      </a:r>
                    </a:p>
                    <a:p>
                      <a:pPr algn="ctr"/>
                      <a:r>
                        <a:rPr lang="en-US" sz="1200" b="0" dirty="0"/>
                        <a:t>(Avg CL / CO)</a:t>
                      </a:r>
                    </a:p>
                  </a:txBody>
                  <a:tcPr anchor="ctr"/>
                </a:tc>
                <a:tc>
                  <a:txBody>
                    <a:bodyPr/>
                    <a:lstStyle/>
                    <a:p>
                      <a:pPr algn="ctr"/>
                      <a:r>
                        <a:rPr lang="en-US" sz="1200" b="0" dirty="0"/>
                        <a:t>Temp of Sample</a:t>
                      </a:r>
                    </a:p>
                    <a:p>
                      <a:pPr algn="ctr"/>
                      <a:endParaRPr lang="en-US" sz="1200" b="0" dirty="0"/>
                    </a:p>
                    <a:p>
                      <a:pPr algn="ctr"/>
                      <a:r>
                        <a:rPr lang="en-US" sz="1200" b="0" dirty="0"/>
                        <a:t>°C</a:t>
                      </a:r>
                    </a:p>
                  </a:txBody>
                  <a:tcPr anchor="ctr"/>
                </a:tc>
                <a:tc>
                  <a:txBody>
                    <a:bodyPr/>
                    <a:lstStyle/>
                    <a:p>
                      <a:pPr algn="ctr"/>
                      <a:r>
                        <a:rPr lang="en-US" sz="1200" b="0" dirty="0"/>
                        <a:t>Temp of Water Bath </a:t>
                      </a:r>
                    </a:p>
                    <a:p>
                      <a:pPr algn="ctr"/>
                      <a:r>
                        <a:rPr lang="en-US" sz="1200" b="0" dirty="0"/>
                        <a:t>°C</a:t>
                      </a:r>
                    </a:p>
                  </a:txBody>
                  <a:tcPr anchor="ctr"/>
                </a:tc>
                <a:tc>
                  <a:txBody>
                    <a:bodyPr/>
                    <a:lstStyle/>
                    <a:p>
                      <a:pPr algn="ctr"/>
                      <a:r>
                        <a:rPr lang="en-US" sz="1200" b="0" dirty="0"/>
                        <a:t>Sample</a:t>
                      </a:r>
                    </a:p>
                    <a:p>
                      <a:pPr algn="ctr"/>
                      <a:endParaRPr lang="en-US" sz="1200" b="0" dirty="0"/>
                    </a:p>
                    <a:p>
                      <a:pPr algn="ctr"/>
                      <a:endParaRPr lang="en-US" sz="1200" b="0" dirty="0"/>
                    </a:p>
                    <a:p>
                      <a:pPr algn="ctr"/>
                      <a:endParaRPr lang="en-US" sz="1200" b="0" dirty="0"/>
                    </a:p>
                    <a:p>
                      <a:pPr algn="ctr"/>
                      <a:r>
                        <a:rPr lang="en-US" sz="1200" b="0" dirty="0"/>
                        <a:t>pH</a:t>
                      </a:r>
                    </a:p>
                  </a:txBody>
                  <a:tcPr anchor="ctr"/>
                </a:tc>
                <a:tc>
                  <a:txBody>
                    <a:bodyPr/>
                    <a:lstStyle/>
                    <a:p>
                      <a:pPr algn="ctr"/>
                      <a:r>
                        <a:rPr lang="en-US" sz="1200" b="0" dirty="0"/>
                        <a:t>TTHM</a:t>
                      </a:r>
                    </a:p>
                    <a:p>
                      <a:pPr algn="ctr"/>
                      <a:endParaRPr lang="en-US" sz="1200" b="0" dirty="0"/>
                    </a:p>
                    <a:p>
                      <a:pPr algn="ctr"/>
                      <a:endParaRPr lang="en-US" sz="1200" b="0" dirty="0"/>
                    </a:p>
                    <a:p>
                      <a:pPr algn="ctr"/>
                      <a:endParaRPr lang="en-US" sz="1200" b="0" dirty="0"/>
                    </a:p>
                    <a:p>
                      <a:pPr algn="ctr"/>
                      <a:r>
                        <a:rPr lang="en-US" sz="1200" b="0" dirty="0"/>
                        <a:t>µg/L</a:t>
                      </a:r>
                    </a:p>
                  </a:txBody>
                  <a:tcPr anchor="ctr"/>
                </a:tc>
                <a:tc>
                  <a:txBody>
                    <a:bodyPr/>
                    <a:lstStyle/>
                    <a:p>
                      <a:pPr algn="ctr"/>
                      <a:r>
                        <a:rPr lang="en-US" sz="1200" b="0" dirty="0"/>
                        <a:t>HAA5 </a:t>
                      </a:r>
                    </a:p>
                    <a:p>
                      <a:pPr algn="ctr"/>
                      <a:endParaRPr lang="en-US" sz="1200" b="0" dirty="0"/>
                    </a:p>
                    <a:p>
                      <a:pPr algn="ctr"/>
                      <a:endParaRPr lang="en-US" sz="1200" b="0" dirty="0"/>
                    </a:p>
                    <a:p>
                      <a:pPr algn="ctr"/>
                      <a:endParaRPr lang="en-US" sz="1200" b="0" dirty="0"/>
                    </a:p>
                    <a:p>
                      <a:pPr algn="ctr"/>
                      <a:r>
                        <a:rPr lang="en-US" sz="1200" b="0" dirty="0"/>
                        <a:t>µg/L</a:t>
                      </a:r>
                    </a:p>
                  </a:txBody>
                  <a:tcPr anchor="ctr"/>
                </a:tc>
                <a:extLst>
                  <a:ext uri="{0D108BD9-81ED-4DB2-BD59-A6C34878D82A}">
                    <a16:rowId xmlns:a16="http://schemas.microsoft.com/office/drawing/2014/main" val="646432735"/>
                  </a:ext>
                </a:extLst>
              </a:tr>
              <a:tr h="370840">
                <a:tc>
                  <a:txBody>
                    <a:bodyPr/>
                    <a:lstStyle/>
                    <a:p>
                      <a:pPr algn="ctr"/>
                      <a:r>
                        <a:rPr lang="en-US" sz="1200" b="0" dirty="0"/>
                        <a:t>First Sample (Start)</a:t>
                      </a:r>
                    </a:p>
                  </a:txBody>
                  <a:tcPr anchor="ctr"/>
                </a:tc>
                <a:tc>
                  <a:txBody>
                    <a:bodyPr/>
                    <a:lstStyle/>
                    <a:p>
                      <a:pPr algn="ctr"/>
                      <a:r>
                        <a:rPr lang="en-US" sz="1200" b="0" dirty="0"/>
                        <a:t>3/28/22</a:t>
                      </a:r>
                    </a:p>
                    <a:p>
                      <a:pPr algn="ctr"/>
                      <a:r>
                        <a:rPr lang="en-US" sz="1200" b="0" dirty="0"/>
                        <a:t>15:45</a:t>
                      </a:r>
                    </a:p>
                  </a:txBody>
                  <a:tcPr anchor="ctr"/>
                </a:tc>
                <a:tc>
                  <a:txBody>
                    <a:bodyPr/>
                    <a:lstStyle/>
                    <a:p>
                      <a:pPr algn="ctr"/>
                      <a:r>
                        <a:rPr lang="en-US" sz="1200" b="0" dirty="0"/>
                        <a:t>0</a:t>
                      </a:r>
                    </a:p>
                  </a:txBody>
                  <a:tcPr anchor="ctr"/>
                </a:tc>
                <a:tc>
                  <a:txBody>
                    <a:bodyPr/>
                    <a:lstStyle/>
                    <a:p>
                      <a:pPr algn="ctr"/>
                      <a:r>
                        <a:rPr lang="en-US" sz="1200" b="0" dirty="0"/>
                        <a:t>1.12</a:t>
                      </a:r>
                    </a:p>
                  </a:txBody>
                  <a:tcPr anchor="ctr"/>
                </a:tc>
                <a:tc>
                  <a:txBody>
                    <a:bodyPr/>
                    <a:lstStyle/>
                    <a:p>
                      <a:pPr algn="ctr"/>
                      <a:r>
                        <a:rPr lang="en-US" sz="1200" b="0" dirty="0"/>
                        <a:t>1.09</a:t>
                      </a:r>
                    </a:p>
                  </a:txBody>
                  <a:tcPr anchor="ctr"/>
                </a:tc>
                <a:tc>
                  <a:txBody>
                    <a:bodyPr/>
                    <a:lstStyle/>
                    <a:p>
                      <a:pPr algn="ctr"/>
                      <a:r>
                        <a:rPr lang="en-US" sz="1200" b="0" dirty="0"/>
                        <a:t>1.11</a:t>
                      </a:r>
                    </a:p>
                  </a:txBody>
                  <a:tcPr anchor="ctr"/>
                </a:tc>
                <a:tc>
                  <a:txBody>
                    <a:bodyPr/>
                    <a:lstStyle/>
                    <a:p>
                      <a:pPr algn="ctr"/>
                      <a:r>
                        <a:rPr lang="en-US" sz="1200" b="0" dirty="0"/>
                        <a:t>0.00</a:t>
                      </a:r>
                    </a:p>
                  </a:txBody>
                  <a:tcPr anchor="ctr"/>
                </a:tc>
                <a:tc>
                  <a:txBody>
                    <a:bodyPr/>
                    <a:lstStyle/>
                    <a:p>
                      <a:pPr algn="ctr"/>
                      <a:r>
                        <a:rPr lang="en-US" sz="1200" b="0" dirty="0"/>
                        <a:t>19.4</a:t>
                      </a:r>
                    </a:p>
                  </a:txBody>
                  <a:tcPr anchor="ctr"/>
                </a:tc>
                <a:tc>
                  <a:txBody>
                    <a:bodyPr/>
                    <a:lstStyle/>
                    <a:p>
                      <a:pPr algn="ctr"/>
                      <a:r>
                        <a:rPr lang="en-US" sz="1200" b="0" dirty="0"/>
                        <a:t>N/A</a:t>
                      </a:r>
                    </a:p>
                  </a:txBody>
                  <a:tcPr anchor="ctr"/>
                </a:tc>
                <a:tc>
                  <a:txBody>
                    <a:bodyPr/>
                    <a:lstStyle/>
                    <a:p>
                      <a:pPr algn="ctr"/>
                      <a:r>
                        <a:rPr lang="en-US" sz="1200" b="0" dirty="0"/>
                        <a:t>7.25</a:t>
                      </a:r>
                    </a:p>
                  </a:txBody>
                  <a:tcPr anchor="ctr"/>
                </a:tc>
                <a:tc>
                  <a:txBody>
                    <a:bodyPr/>
                    <a:lstStyle/>
                    <a:p>
                      <a:pPr algn="ctr"/>
                      <a:r>
                        <a:rPr lang="en-US" sz="1200" b="0" dirty="0"/>
                        <a:t>30</a:t>
                      </a:r>
                    </a:p>
                  </a:txBody>
                  <a:tcPr anchor="ctr"/>
                </a:tc>
                <a:tc>
                  <a:txBody>
                    <a:bodyPr/>
                    <a:lstStyle/>
                    <a:p>
                      <a:pPr algn="ctr"/>
                      <a:r>
                        <a:rPr lang="en-US" sz="1200" b="0" dirty="0"/>
                        <a:t>16</a:t>
                      </a:r>
                    </a:p>
                  </a:txBody>
                  <a:tcPr anchor="ctr"/>
                </a:tc>
                <a:extLst>
                  <a:ext uri="{0D108BD9-81ED-4DB2-BD59-A6C34878D82A}">
                    <a16:rowId xmlns:a16="http://schemas.microsoft.com/office/drawing/2014/main" val="2297579219"/>
                  </a:ext>
                </a:extLst>
              </a:tr>
              <a:tr h="370840">
                <a:tc>
                  <a:txBody>
                    <a:bodyPr/>
                    <a:lstStyle/>
                    <a:p>
                      <a:pPr algn="ctr"/>
                      <a:r>
                        <a:rPr lang="en-US" sz="1200" b="0" dirty="0"/>
                        <a:t>Bottle #1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3/28/22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22:00</a:t>
                      </a:r>
                    </a:p>
                  </a:txBody>
                  <a:tcPr anchor="ctr"/>
                </a:tc>
                <a:tc>
                  <a:txBody>
                    <a:bodyPr/>
                    <a:lstStyle/>
                    <a:p>
                      <a:pPr algn="ctr"/>
                      <a:r>
                        <a:rPr lang="en-US" sz="1200" b="0" dirty="0"/>
                        <a:t>0.26</a:t>
                      </a:r>
                    </a:p>
                  </a:txBody>
                  <a:tcPr anchor="ctr"/>
                </a:tc>
                <a:tc>
                  <a:txBody>
                    <a:bodyPr/>
                    <a:lstStyle/>
                    <a:p>
                      <a:pPr algn="ctr"/>
                      <a:r>
                        <a:rPr lang="en-US" sz="1200" b="0" dirty="0"/>
                        <a:t>1.01</a:t>
                      </a:r>
                    </a:p>
                  </a:txBody>
                  <a:tcPr anchor="ctr"/>
                </a:tc>
                <a:tc>
                  <a:txBody>
                    <a:bodyPr/>
                    <a:lstStyle/>
                    <a:p>
                      <a:pPr algn="ctr"/>
                      <a:r>
                        <a:rPr lang="en-US" sz="1200" b="0" dirty="0"/>
                        <a:t>1</a:t>
                      </a:r>
                    </a:p>
                  </a:txBody>
                  <a:tcPr anchor="ctr"/>
                </a:tc>
                <a:tc>
                  <a:txBody>
                    <a:bodyPr/>
                    <a:lstStyle/>
                    <a:p>
                      <a:pPr algn="ctr"/>
                      <a:r>
                        <a:rPr lang="en-US" sz="1200" b="0" dirty="0"/>
                        <a:t>1.01</a:t>
                      </a:r>
                    </a:p>
                  </a:txBody>
                  <a:tcPr anchor="ctr"/>
                </a:tc>
                <a:tc>
                  <a:txBody>
                    <a:bodyPr/>
                    <a:lstStyle/>
                    <a:p>
                      <a:pPr algn="ctr"/>
                      <a:r>
                        <a:rPr lang="en-US" sz="1200" b="0" dirty="0"/>
                        <a:t>-0.09</a:t>
                      </a:r>
                    </a:p>
                  </a:txBody>
                  <a:tcPr anchor="ctr"/>
                </a:tc>
                <a:tc>
                  <a:txBody>
                    <a:bodyPr/>
                    <a:lstStyle/>
                    <a:p>
                      <a:pPr algn="ctr"/>
                      <a:r>
                        <a:rPr lang="en-US" sz="1200" b="0" dirty="0"/>
                        <a:t>22.5</a:t>
                      </a:r>
                    </a:p>
                  </a:txBody>
                  <a:tcPr anchor="ctr"/>
                </a:tc>
                <a:tc>
                  <a:txBody>
                    <a:bodyPr/>
                    <a:lstStyle/>
                    <a:p>
                      <a:pPr algn="ctr"/>
                      <a:r>
                        <a:rPr lang="en-US" sz="1200" b="0" dirty="0"/>
                        <a:t>22.7</a:t>
                      </a:r>
                    </a:p>
                  </a:txBody>
                  <a:tcPr anchor="ctr"/>
                </a:tc>
                <a:tc>
                  <a:txBody>
                    <a:bodyPr/>
                    <a:lstStyle/>
                    <a:p>
                      <a:pPr algn="ctr"/>
                      <a:r>
                        <a:rPr lang="en-US" sz="1200" b="0" dirty="0"/>
                        <a:t>7.23</a:t>
                      </a:r>
                    </a:p>
                  </a:txBody>
                  <a:tcPr anchor="ctr"/>
                </a:tc>
                <a:tc>
                  <a:txBody>
                    <a:bodyPr/>
                    <a:lstStyle/>
                    <a:p>
                      <a:pPr algn="ctr"/>
                      <a:r>
                        <a:rPr lang="en-US" sz="1200" b="0" dirty="0"/>
                        <a:t>32</a:t>
                      </a:r>
                    </a:p>
                  </a:txBody>
                  <a:tcPr anchor="ctr"/>
                </a:tc>
                <a:tc>
                  <a:txBody>
                    <a:bodyPr/>
                    <a:lstStyle/>
                    <a:p>
                      <a:pPr algn="ctr"/>
                      <a:r>
                        <a:rPr lang="en-US" sz="1200" b="0" dirty="0"/>
                        <a:t>18</a:t>
                      </a:r>
                    </a:p>
                  </a:txBody>
                  <a:tcPr anchor="ctr"/>
                </a:tc>
                <a:extLst>
                  <a:ext uri="{0D108BD9-81ED-4DB2-BD59-A6C34878D82A}">
                    <a16:rowId xmlns:a16="http://schemas.microsoft.com/office/drawing/2014/main" val="327738899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3/29/22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7:30</a:t>
                      </a:r>
                    </a:p>
                  </a:txBody>
                  <a:tcPr anchor="ctr"/>
                </a:tc>
                <a:tc>
                  <a:txBody>
                    <a:bodyPr/>
                    <a:lstStyle/>
                    <a:p>
                      <a:pPr algn="ctr"/>
                      <a:r>
                        <a:rPr lang="en-US" sz="1200" b="0" dirty="0"/>
                        <a:t>0.66</a:t>
                      </a:r>
                    </a:p>
                  </a:txBody>
                  <a:tcPr anchor="ctr"/>
                </a:tc>
                <a:tc>
                  <a:txBody>
                    <a:bodyPr/>
                    <a:lstStyle/>
                    <a:p>
                      <a:pPr algn="ctr"/>
                      <a:r>
                        <a:rPr lang="en-US" sz="1200" b="0" dirty="0"/>
                        <a:t>0.94</a:t>
                      </a:r>
                    </a:p>
                  </a:txBody>
                  <a:tcPr anchor="ctr"/>
                </a:tc>
                <a:tc>
                  <a:txBody>
                    <a:bodyPr/>
                    <a:lstStyle/>
                    <a:p>
                      <a:pPr algn="ctr"/>
                      <a:r>
                        <a:rPr lang="en-US" sz="1200" b="0" dirty="0"/>
                        <a:t>0.95</a:t>
                      </a:r>
                    </a:p>
                  </a:txBody>
                  <a:tcPr anchor="ctr"/>
                </a:tc>
                <a:tc>
                  <a:txBody>
                    <a:bodyPr/>
                    <a:lstStyle/>
                    <a:p>
                      <a:pPr algn="ctr"/>
                      <a:r>
                        <a:rPr lang="en-US" sz="1200" b="0" dirty="0"/>
                        <a:t>0.95</a:t>
                      </a:r>
                    </a:p>
                  </a:txBody>
                  <a:tcPr anchor="ctr"/>
                </a:tc>
                <a:tc>
                  <a:txBody>
                    <a:bodyPr/>
                    <a:lstStyle/>
                    <a:p>
                      <a:pPr algn="ctr"/>
                      <a:r>
                        <a:rPr lang="en-US" sz="1200" b="0" dirty="0"/>
                        <a:t>-0.16</a:t>
                      </a:r>
                    </a:p>
                  </a:txBody>
                  <a:tcPr anchor="ctr"/>
                </a:tc>
                <a:tc>
                  <a:txBody>
                    <a:bodyPr/>
                    <a:lstStyle/>
                    <a:p>
                      <a:pPr algn="ctr"/>
                      <a:r>
                        <a:rPr lang="en-US" sz="1200" b="0" dirty="0"/>
                        <a:t>22.1</a:t>
                      </a:r>
                    </a:p>
                  </a:txBody>
                  <a:tcPr anchor="ctr"/>
                </a:tc>
                <a:tc>
                  <a:txBody>
                    <a:bodyPr/>
                    <a:lstStyle/>
                    <a:p>
                      <a:pPr algn="ctr"/>
                      <a:r>
                        <a:rPr lang="en-US" sz="1200" b="0" dirty="0"/>
                        <a:t>22.6</a:t>
                      </a:r>
                    </a:p>
                  </a:txBody>
                  <a:tcPr anchor="ctr"/>
                </a:tc>
                <a:tc>
                  <a:txBody>
                    <a:bodyPr/>
                    <a:lstStyle/>
                    <a:p>
                      <a:pPr algn="ctr"/>
                      <a:r>
                        <a:rPr lang="en-US" sz="1200" b="0" dirty="0"/>
                        <a:t>7.22</a:t>
                      </a:r>
                    </a:p>
                  </a:txBody>
                  <a:tcPr anchor="ctr"/>
                </a:tc>
                <a:tc>
                  <a:txBody>
                    <a:bodyPr/>
                    <a:lstStyle/>
                    <a:p>
                      <a:pPr algn="ctr"/>
                      <a:r>
                        <a:rPr lang="en-US" sz="1200" b="0" dirty="0"/>
                        <a:t>36</a:t>
                      </a:r>
                    </a:p>
                  </a:txBody>
                  <a:tcPr anchor="ctr"/>
                </a:tc>
                <a:tc>
                  <a:txBody>
                    <a:bodyPr/>
                    <a:lstStyle/>
                    <a:p>
                      <a:pPr algn="ctr"/>
                      <a:r>
                        <a:rPr lang="en-US" sz="1200" b="0" dirty="0"/>
                        <a:t>19</a:t>
                      </a:r>
                    </a:p>
                  </a:txBody>
                  <a:tcPr anchor="ctr"/>
                </a:tc>
                <a:extLst>
                  <a:ext uri="{0D108BD9-81ED-4DB2-BD59-A6C34878D82A}">
                    <a16:rowId xmlns:a16="http://schemas.microsoft.com/office/drawing/2014/main" val="140671638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#3</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3/29/22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21:30</a:t>
                      </a:r>
                    </a:p>
                  </a:txBody>
                  <a:tcPr anchor="ctr"/>
                </a:tc>
                <a:tc>
                  <a:txBody>
                    <a:bodyPr/>
                    <a:lstStyle/>
                    <a:p>
                      <a:pPr algn="ctr"/>
                      <a:r>
                        <a:rPr lang="en-US" sz="1200" b="0" dirty="0"/>
                        <a:t>1.24</a:t>
                      </a:r>
                    </a:p>
                  </a:txBody>
                  <a:tcPr anchor="ctr"/>
                </a:tc>
                <a:tc>
                  <a:txBody>
                    <a:bodyPr/>
                    <a:lstStyle/>
                    <a:p>
                      <a:pPr algn="ctr"/>
                      <a:r>
                        <a:rPr lang="en-US" sz="1200" b="0" dirty="0"/>
                        <a:t>0.84</a:t>
                      </a:r>
                    </a:p>
                  </a:txBody>
                  <a:tcPr anchor="ctr"/>
                </a:tc>
                <a:tc>
                  <a:txBody>
                    <a:bodyPr/>
                    <a:lstStyle/>
                    <a:p>
                      <a:pPr algn="ctr"/>
                      <a:r>
                        <a:rPr lang="en-US" sz="1200" b="0" dirty="0"/>
                        <a:t>0.84</a:t>
                      </a:r>
                    </a:p>
                  </a:txBody>
                  <a:tcPr anchor="ctr"/>
                </a:tc>
                <a:tc>
                  <a:txBody>
                    <a:bodyPr/>
                    <a:lstStyle/>
                    <a:p>
                      <a:pPr algn="ctr"/>
                      <a:r>
                        <a:rPr lang="en-US" sz="1200" b="0" dirty="0"/>
                        <a:t>0.84</a:t>
                      </a:r>
                    </a:p>
                  </a:txBody>
                  <a:tcPr anchor="ctr"/>
                </a:tc>
                <a:tc>
                  <a:txBody>
                    <a:bodyPr/>
                    <a:lstStyle/>
                    <a:p>
                      <a:pPr algn="ctr"/>
                      <a:r>
                        <a:rPr lang="en-US" sz="1200" b="0" dirty="0"/>
                        <a:t>-0.27</a:t>
                      </a:r>
                    </a:p>
                  </a:txBody>
                  <a:tcPr anchor="ctr"/>
                </a:tc>
                <a:tc>
                  <a:txBody>
                    <a:bodyPr/>
                    <a:lstStyle/>
                    <a:p>
                      <a:pPr algn="ctr"/>
                      <a:r>
                        <a:rPr lang="en-US" sz="1200" b="0" dirty="0"/>
                        <a:t>21.9</a:t>
                      </a:r>
                    </a:p>
                  </a:txBody>
                  <a:tcPr anchor="ctr"/>
                </a:tc>
                <a:tc>
                  <a:txBody>
                    <a:bodyPr/>
                    <a:lstStyle/>
                    <a:p>
                      <a:pPr algn="ctr"/>
                      <a:r>
                        <a:rPr lang="en-US" sz="1200" b="0" dirty="0"/>
                        <a:t>22.3</a:t>
                      </a:r>
                    </a:p>
                  </a:txBody>
                  <a:tcPr anchor="ctr"/>
                </a:tc>
                <a:tc>
                  <a:txBody>
                    <a:bodyPr/>
                    <a:lstStyle/>
                    <a:p>
                      <a:pPr algn="ctr"/>
                      <a:r>
                        <a:rPr lang="en-US" sz="1200" b="0" dirty="0"/>
                        <a:t>7.58</a:t>
                      </a:r>
                    </a:p>
                  </a:txBody>
                  <a:tcPr anchor="ctr"/>
                </a:tc>
                <a:tc>
                  <a:txBody>
                    <a:bodyPr/>
                    <a:lstStyle/>
                    <a:p>
                      <a:pPr algn="ctr"/>
                      <a:r>
                        <a:rPr lang="en-US" sz="1200" b="0" dirty="0"/>
                        <a:t>40</a:t>
                      </a:r>
                    </a:p>
                  </a:txBody>
                  <a:tcPr anchor="ctr"/>
                </a:tc>
                <a:tc>
                  <a:txBody>
                    <a:bodyPr/>
                    <a:lstStyle/>
                    <a:p>
                      <a:pPr algn="ctr"/>
                      <a:r>
                        <a:rPr lang="en-US" sz="1200" b="0" dirty="0"/>
                        <a:t>21</a:t>
                      </a:r>
                    </a:p>
                  </a:txBody>
                  <a:tcPr anchor="ctr"/>
                </a:tc>
                <a:extLst>
                  <a:ext uri="{0D108BD9-81ED-4DB2-BD59-A6C34878D82A}">
                    <a16:rowId xmlns:a16="http://schemas.microsoft.com/office/drawing/2014/main" val="339383537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3/30/22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21:30</a:t>
                      </a:r>
                    </a:p>
                  </a:txBody>
                  <a:tcPr anchor="ctr"/>
                </a:tc>
                <a:tc>
                  <a:txBody>
                    <a:bodyPr/>
                    <a:lstStyle/>
                    <a:p>
                      <a:pPr algn="ctr"/>
                      <a:r>
                        <a:rPr lang="en-US" sz="1200" b="0" dirty="0"/>
                        <a:t>2.24</a:t>
                      </a:r>
                    </a:p>
                  </a:txBody>
                  <a:tcPr anchor="ctr"/>
                </a:tc>
                <a:tc>
                  <a:txBody>
                    <a:bodyPr/>
                    <a:lstStyle/>
                    <a:p>
                      <a:pPr algn="ctr"/>
                      <a:r>
                        <a:rPr lang="en-US" sz="1200" b="0" dirty="0"/>
                        <a:t>0.72</a:t>
                      </a:r>
                    </a:p>
                  </a:txBody>
                  <a:tcPr anchor="ctr"/>
                </a:tc>
                <a:tc>
                  <a:txBody>
                    <a:bodyPr/>
                    <a:lstStyle/>
                    <a:p>
                      <a:pPr algn="ctr"/>
                      <a:r>
                        <a:rPr lang="en-US" sz="1200" b="0" dirty="0"/>
                        <a:t>0.73</a:t>
                      </a:r>
                    </a:p>
                  </a:txBody>
                  <a:tcPr anchor="ctr"/>
                </a:tc>
                <a:tc>
                  <a:txBody>
                    <a:bodyPr/>
                    <a:lstStyle/>
                    <a:p>
                      <a:pPr algn="ctr"/>
                      <a:r>
                        <a:rPr lang="en-US" sz="1200" b="0" dirty="0"/>
                        <a:t>0.73</a:t>
                      </a:r>
                    </a:p>
                  </a:txBody>
                  <a:tcPr anchor="ctr"/>
                </a:tc>
                <a:tc>
                  <a:txBody>
                    <a:bodyPr/>
                    <a:lstStyle/>
                    <a:p>
                      <a:pPr algn="ctr"/>
                      <a:r>
                        <a:rPr lang="en-US" sz="1200" b="0" dirty="0"/>
                        <a:t>-0.42</a:t>
                      </a:r>
                    </a:p>
                  </a:txBody>
                  <a:tcPr anchor="ctr"/>
                </a:tc>
                <a:tc>
                  <a:txBody>
                    <a:bodyPr/>
                    <a:lstStyle/>
                    <a:p>
                      <a:pPr algn="ctr"/>
                      <a:r>
                        <a:rPr lang="en-US" sz="1200" b="0" dirty="0"/>
                        <a:t>21.6</a:t>
                      </a:r>
                    </a:p>
                  </a:txBody>
                  <a:tcPr anchor="ctr"/>
                </a:tc>
                <a:tc>
                  <a:txBody>
                    <a:bodyPr/>
                    <a:lstStyle/>
                    <a:p>
                      <a:pPr algn="ctr"/>
                      <a:r>
                        <a:rPr lang="en-US" sz="1200" b="0" dirty="0"/>
                        <a:t>21.8</a:t>
                      </a:r>
                    </a:p>
                  </a:txBody>
                  <a:tcPr anchor="ctr"/>
                </a:tc>
                <a:tc>
                  <a:txBody>
                    <a:bodyPr/>
                    <a:lstStyle/>
                    <a:p>
                      <a:pPr algn="ctr"/>
                      <a:r>
                        <a:rPr lang="en-US" sz="1200" b="0" dirty="0"/>
                        <a:t>7.42</a:t>
                      </a:r>
                    </a:p>
                  </a:txBody>
                  <a:tcPr anchor="ctr"/>
                </a:tc>
                <a:tc>
                  <a:txBody>
                    <a:bodyPr/>
                    <a:lstStyle/>
                    <a:p>
                      <a:pPr algn="ctr"/>
                      <a:r>
                        <a:rPr lang="en-US" sz="1200" b="0" dirty="0"/>
                        <a:t>47</a:t>
                      </a:r>
                    </a:p>
                  </a:txBody>
                  <a:tcPr anchor="ctr"/>
                </a:tc>
                <a:tc>
                  <a:txBody>
                    <a:bodyPr/>
                    <a:lstStyle/>
                    <a:p>
                      <a:pPr algn="ctr"/>
                      <a:r>
                        <a:rPr lang="en-US" sz="1200" b="0" dirty="0"/>
                        <a:t>25</a:t>
                      </a:r>
                    </a:p>
                  </a:txBody>
                  <a:tcPr anchor="ctr"/>
                </a:tc>
                <a:extLst>
                  <a:ext uri="{0D108BD9-81ED-4DB2-BD59-A6C34878D82A}">
                    <a16:rowId xmlns:a16="http://schemas.microsoft.com/office/drawing/2014/main" val="344392532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3/31/22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16:05</a:t>
                      </a:r>
                    </a:p>
                    <a:p>
                      <a:pPr algn="ctr"/>
                      <a:endParaRPr lang="en-US" sz="1200" b="0" dirty="0"/>
                    </a:p>
                  </a:txBody>
                  <a:tcPr anchor="ctr"/>
                </a:tc>
                <a:tc>
                  <a:txBody>
                    <a:bodyPr/>
                    <a:lstStyle/>
                    <a:p>
                      <a:pPr algn="ctr"/>
                      <a:r>
                        <a:rPr lang="en-US" sz="1200" b="0" dirty="0"/>
                        <a:t>3.01</a:t>
                      </a:r>
                    </a:p>
                  </a:txBody>
                  <a:tcPr anchor="ctr"/>
                </a:tc>
                <a:tc>
                  <a:txBody>
                    <a:bodyPr/>
                    <a:lstStyle/>
                    <a:p>
                      <a:pPr algn="ctr"/>
                      <a:r>
                        <a:rPr lang="en-US" sz="1200" b="0" dirty="0"/>
                        <a:t>0.63</a:t>
                      </a:r>
                    </a:p>
                  </a:txBody>
                  <a:tcPr anchor="ctr"/>
                </a:tc>
                <a:tc>
                  <a:txBody>
                    <a:bodyPr/>
                    <a:lstStyle/>
                    <a:p>
                      <a:pPr algn="ctr"/>
                      <a:r>
                        <a:rPr lang="en-US" sz="1200" b="0" dirty="0"/>
                        <a:t>0.63</a:t>
                      </a:r>
                    </a:p>
                  </a:txBody>
                  <a:tcPr anchor="ctr"/>
                </a:tc>
                <a:tc>
                  <a:txBody>
                    <a:bodyPr/>
                    <a:lstStyle/>
                    <a:p>
                      <a:pPr algn="ctr"/>
                      <a:r>
                        <a:rPr lang="en-US" sz="1200" b="0" dirty="0"/>
                        <a:t>0.63</a:t>
                      </a:r>
                    </a:p>
                  </a:txBody>
                  <a:tcPr anchor="ctr"/>
                </a:tc>
                <a:tc>
                  <a:txBody>
                    <a:bodyPr/>
                    <a:lstStyle/>
                    <a:p>
                      <a:pPr algn="ctr"/>
                      <a:r>
                        <a:rPr lang="en-US" sz="1200" b="0" dirty="0"/>
                        <a:t>-0.56</a:t>
                      </a:r>
                    </a:p>
                  </a:txBody>
                  <a:tcPr anchor="ctr"/>
                </a:tc>
                <a:tc>
                  <a:txBody>
                    <a:bodyPr/>
                    <a:lstStyle/>
                    <a:p>
                      <a:pPr algn="ctr"/>
                      <a:r>
                        <a:rPr lang="en-US" sz="1200" b="0" dirty="0"/>
                        <a:t>21.9</a:t>
                      </a:r>
                    </a:p>
                  </a:txBody>
                  <a:tcPr anchor="ctr"/>
                </a:tc>
                <a:tc>
                  <a:txBody>
                    <a:bodyPr/>
                    <a:lstStyle/>
                    <a:p>
                      <a:pPr algn="ctr"/>
                      <a:r>
                        <a:rPr lang="en-US" sz="1200" b="0" dirty="0"/>
                        <a:t>21.8</a:t>
                      </a:r>
                    </a:p>
                  </a:txBody>
                  <a:tcPr anchor="ctr"/>
                </a:tc>
                <a:tc>
                  <a:txBody>
                    <a:bodyPr/>
                    <a:lstStyle/>
                    <a:p>
                      <a:pPr algn="ctr"/>
                      <a:r>
                        <a:rPr lang="en-US" sz="1200" b="0" dirty="0"/>
                        <a:t>7.87</a:t>
                      </a:r>
                    </a:p>
                  </a:txBody>
                  <a:tcPr anchor="ctr"/>
                </a:tc>
                <a:tc>
                  <a:txBody>
                    <a:bodyPr/>
                    <a:lstStyle/>
                    <a:p>
                      <a:pPr algn="ctr"/>
                      <a:r>
                        <a:rPr lang="en-US" sz="1200" b="0" dirty="0"/>
                        <a:t>48</a:t>
                      </a:r>
                    </a:p>
                  </a:txBody>
                  <a:tcPr anchor="ctr"/>
                </a:tc>
                <a:tc>
                  <a:txBody>
                    <a:bodyPr/>
                    <a:lstStyle/>
                    <a:p>
                      <a:pPr algn="ctr"/>
                      <a:r>
                        <a:rPr lang="en-US" sz="1200" b="0" dirty="0"/>
                        <a:t>25</a:t>
                      </a:r>
                    </a:p>
                  </a:txBody>
                  <a:tcPr anchor="ctr"/>
                </a:tc>
                <a:extLst>
                  <a:ext uri="{0D108BD9-81ED-4DB2-BD59-A6C34878D82A}">
                    <a16:rowId xmlns:a16="http://schemas.microsoft.com/office/drawing/2014/main" val="3819520112"/>
                  </a:ext>
                </a:extLst>
              </a:tr>
              <a:tr h="370840">
                <a:tc>
                  <a:txBody>
                    <a:bodyPr/>
                    <a:lstStyle/>
                    <a:p>
                      <a:pPr algn="ctr"/>
                      <a:r>
                        <a:rPr lang="en-US" sz="1200" b="0" dirty="0"/>
                        <a:t>Est. #6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4/6/22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12:51</a:t>
                      </a:r>
                    </a:p>
                  </a:txBody>
                  <a:tcPr anchor="ctr"/>
                </a:tc>
                <a:tc>
                  <a:txBody>
                    <a:bodyPr/>
                    <a:lstStyle/>
                    <a:p>
                      <a:pPr algn="ctr"/>
                      <a:r>
                        <a:rPr lang="en-US" sz="1200" b="0" dirty="0"/>
                        <a:t>8.88</a:t>
                      </a:r>
                    </a:p>
                  </a:txBody>
                  <a:tcPr anchor="ctr"/>
                </a:tc>
                <a:tc>
                  <a:txBody>
                    <a:bodyPr/>
                    <a:lstStyle/>
                    <a:p>
                      <a:pPr algn="ctr"/>
                      <a:r>
                        <a:rPr lang="en-US" sz="1200" b="0" dirty="0"/>
                        <a:t>-</a:t>
                      </a:r>
                    </a:p>
                  </a:txBody>
                  <a:tcPr anchor="ctr"/>
                </a:tc>
                <a:tc>
                  <a:txBody>
                    <a:bodyPr/>
                    <a:lstStyle/>
                    <a:p>
                      <a:pPr algn="ctr"/>
                      <a:r>
                        <a:rPr lang="en-US" sz="1200" b="0" dirty="0"/>
                        <a:t>-</a:t>
                      </a:r>
                    </a:p>
                  </a:txBody>
                  <a:tcPr anchor="ctr"/>
                </a:tc>
                <a:tc>
                  <a:txBody>
                    <a:bodyPr/>
                    <a:lstStyle/>
                    <a:p>
                      <a:pPr algn="ctr"/>
                      <a:r>
                        <a:rPr lang="en-US" sz="1200" b="0" dirty="0"/>
                        <a:t>0.23</a:t>
                      </a:r>
                    </a:p>
                  </a:txBody>
                  <a:tcPr anchor="ctr"/>
                </a:tc>
                <a:tc>
                  <a:txBody>
                    <a:bodyPr/>
                    <a:lstStyle/>
                    <a:p>
                      <a:pPr algn="ctr"/>
                      <a:r>
                        <a:rPr lang="en-US" sz="1200" b="0" dirty="0"/>
                        <a:t>-1.58</a:t>
                      </a:r>
                    </a:p>
                  </a:txBody>
                  <a:tcPr anchor="ctr"/>
                </a:tc>
                <a:tc>
                  <a:txBody>
                    <a:bodyPr/>
                    <a:lstStyle/>
                    <a:p>
                      <a:pPr algn="ctr"/>
                      <a:r>
                        <a:rPr lang="en-US" sz="1200" b="0" dirty="0"/>
                        <a:t>-</a:t>
                      </a:r>
                    </a:p>
                  </a:txBody>
                  <a:tcPr anchor="ctr"/>
                </a:tc>
                <a:tc>
                  <a:txBody>
                    <a:bodyPr/>
                    <a:lstStyle/>
                    <a:p>
                      <a:pPr algn="ctr"/>
                      <a:r>
                        <a:rPr lang="en-US" sz="1200" b="0" dirty="0"/>
                        <a:t>-</a:t>
                      </a:r>
                    </a:p>
                  </a:txBody>
                  <a:tcPr anchor="ctr"/>
                </a:tc>
                <a:tc>
                  <a:txBody>
                    <a:bodyPr/>
                    <a:lstStyle/>
                    <a:p>
                      <a:pPr algn="ctr"/>
                      <a:r>
                        <a:rPr lang="en-US" sz="1200" b="0" dirty="0"/>
                        <a:t>-</a:t>
                      </a:r>
                    </a:p>
                  </a:txBody>
                  <a:tcPr anchor="ctr"/>
                </a:tc>
                <a:tc>
                  <a:txBody>
                    <a:bodyPr/>
                    <a:lstStyle/>
                    <a:p>
                      <a:pPr algn="ctr"/>
                      <a:r>
                        <a:rPr lang="en-US" sz="1200" b="0" dirty="0"/>
                        <a:t>-</a:t>
                      </a:r>
                    </a:p>
                  </a:txBody>
                  <a:tcPr anchor="ctr"/>
                </a:tc>
                <a:tc>
                  <a:txBody>
                    <a:bodyPr/>
                    <a:lstStyle/>
                    <a:p>
                      <a:pPr algn="ctr"/>
                      <a:r>
                        <a:rPr lang="en-US" sz="1200" b="0" dirty="0"/>
                        <a:t>-</a:t>
                      </a:r>
                    </a:p>
                  </a:txBody>
                  <a:tcPr anchor="ctr"/>
                </a:tc>
                <a:extLst>
                  <a:ext uri="{0D108BD9-81ED-4DB2-BD59-A6C34878D82A}">
                    <a16:rowId xmlns:a16="http://schemas.microsoft.com/office/drawing/2014/main" val="1863227497"/>
                  </a:ext>
                </a:extLst>
              </a:tr>
              <a:tr h="370840">
                <a:tc>
                  <a:txBody>
                    <a:bodyPr/>
                    <a:lstStyle/>
                    <a:p>
                      <a:pPr algn="ctr"/>
                      <a:r>
                        <a:rPr lang="en-US" sz="1200" b="0" dirty="0"/>
                        <a:t>Est. #7</a:t>
                      </a:r>
                    </a:p>
                  </a:txBody>
                  <a:tcPr anchor="ctr"/>
                </a:tc>
                <a:tc>
                  <a:txBody>
                    <a:bodyPr/>
                    <a:lstStyle/>
                    <a:p>
                      <a:pPr algn="ctr"/>
                      <a:r>
                        <a:rPr lang="en-US" sz="1200" b="0" dirty="0"/>
                        <a:t>4/12/22</a:t>
                      </a:r>
                    </a:p>
                    <a:p>
                      <a:pPr algn="ctr"/>
                      <a:r>
                        <a:rPr lang="en-US" sz="1200" b="0" dirty="0"/>
                        <a:t>9:38</a:t>
                      </a:r>
                    </a:p>
                  </a:txBody>
                  <a:tcPr anchor="ctr"/>
                </a:tc>
                <a:tc>
                  <a:txBody>
                    <a:bodyPr/>
                    <a:lstStyle/>
                    <a:p>
                      <a:pPr algn="ctr"/>
                      <a:r>
                        <a:rPr lang="en-US" sz="1200" b="0" dirty="0"/>
                        <a:t>14.75</a:t>
                      </a:r>
                    </a:p>
                  </a:txBody>
                  <a:tcPr anchor="ctr"/>
                </a:tc>
                <a:tc>
                  <a:txBody>
                    <a:bodyPr/>
                    <a:lstStyle/>
                    <a:p>
                      <a:pPr algn="ctr"/>
                      <a:r>
                        <a:rPr lang="en-US" sz="1200" b="0" dirty="0"/>
                        <a:t>-</a:t>
                      </a:r>
                    </a:p>
                  </a:txBody>
                  <a:tcPr anchor="ctr"/>
                </a:tc>
                <a:tc>
                  <a:txBody>
                    <a:bodyPr/>
                    <a:lstStyle/>
                    <a:p>
                      <a:pPr algn="ctr"/>
                      <a:r>
                        <a:rPr lang="en-US" sz="1200" b="0" dirty="0"/>
                        <a:t>-</a:t>
                      </a:r>
                    </a:p>
                  </a:txBody>
                  <a:tcPr anchor="ctr"/>
                </a:tc>
                <a:tc>
                  <a:txBody>
                    <a:bodyPr/>
                    <a:lstStyle/>
                    <a:p>
                      <a:pPr algn="ctr"/>
                      <a:r>
                        <a:rPr lang="en-US" sz="1200" b="0" dirty="0"/>
                        <a:t>0.08</a:t>
                      </a:r>
                    </a:p>
                  </a:txBody>
                  <a:tcPr anchor="ctr"/>
                </a:tc>
                <a:tc>
                  <a:txBody>
                    <a:bodyPr/>
                    <a:lstStyle/>
                    <a:p>
                      <a:pPr algn="ctr"/>
                      <a:r>
                        <a:rPr lang="en-US" sz="1200" b="0" dirty="0"/>
                        <a:t>-2.62</a:t>
                      </a:r>
                    </a:p>
                  </a:txBody>
                  <a:tcPr anchor="ctr"/>
                </a:tc>
                <a:tc>
                  <a:txBody>
                    <a:bodyPr/>
                    <a:lstStyle/>
                    <a:p>
                      <a:pPr algn="ctr"/>
                      <a:r>
                        <a:rPr lang="en-US" sz="1200" b="0" dirty="0"/>
                        <a:t>-</a:t>
                      </a:r>
                    </a:p>
                  </a:txBody>
                  <a:tcPr anchor="ctr"/>
                </a:tc>
                <a:tc>
                  <a:txBody>
                    <a:bodyPr/>
                    <a:lstStyle/>
                    <a:p>
                      <a:pPr algn="ctr"/>
                      <a:r>
                        <a:rPr lang="en-US" sz="1200" b="0" dirty="0"/>
                        <a:t>-</a:t>
                      </a:r>
                    </a:p>
                  </a:txBody>
                  <a:tcPr anchor="ctr"/>
                </a:tc>
                <a:tc>
                  <a:txBody>
                    <a:bodyPr/>
                    <a:lstStyle/>
                    <a:p>
                      <a:pPr algn="ctr"/>
                      <a:r>
                        <a:rPr lang="en-US" sz="1200" b="0" dirty="0"/>
                        <a:t>-</a:t>
                      </a:r>
                    </a:p>
                  </a:txBody>
                  <a:tcPr anchor="ctr"/>
                </a:tc>
                <a:tc>
                  <a:txBody>
                    <a:bodyPr/>
                    <a:lstStyle/>
                    <a:p>
                      <a:pPr algn="ctr"/>
                      <a:r>
                        <a:rPr lang="en-US" sz="1200" b="0" dirty="0"/>
                        <a:t>-</a:t>
                      </a:r>
                    </a:p>
                  </a:txBody>
                  <a:tcPr anchor="ctr"/>
                </a:tc>
                <a:tc>
                  <a:txBody>
                    <a:bodyPr/>
                    <a:lstStyle/>
                    <a:p>
                      <a:pPr algn="ctr"/>
                      <a:r>
                        <a:rPr lang="en-US" sz="1200" b="0" dirty="0"/>
                        <a:t>-</a:t>
                      </a:r>
                    </a:p>
                  </a:txBody>
                  <a:tcPr anchor="ctr"/>
                </a:tc>
                <a:extLst>
                  <a:ext uri="{0D108BD9-81ED-4DB2-BD59-A6C34878D82A}">
                    <a16:rowId xmlns:a16="http://schemas.microsoft.com/office/drawing/2014/main" val="2133971317"/>
                  </a:ext>
                </a:extLst>
              </a:tr>
              <a:tr h="370840">
                <a:tc>
                  <a:txBody>
                    <a:bodyPr/>
                    <a:lstStyle/>
                    <a:p>
                      <a:pPr algn="ctr"/>
                      <a:r>
                        <a:rPr lang="en-US" sz="1200" b="0" dirty="0"/>
                        <a:t>Est. #8</a:t>
                      </a:r>
                    </a:p>
                  </a:txBody>
                  <a:tcPr anchor="ctr"/>
                </a:tc>
                <a:tc>
                  <a:txBody>
                    <a:bodyPr/>
                    <a:lstStyle/>
                    <a:p>
                      <a:pPr algn="ctr"/>
                      <a:r>
                        <a:rPr lang="en-US" sz="1200" b="0" dirty="0"/>
                        <a:t>4/18/22</a:t>
                      </a:r>
                    </a:p>
                    <a:p>
                      <a:pPr algn="ctr"/>
                      <a:r>
                        <a:rPr lang="en-US" sz="1200" b="0" dirty="0"/>
                        <a:t>6:25</a:t>
                      </a:r>
                    </a:p>
                  </a:txBody>
                  <a:tcPr anchor="ctr"/>
                </a:tc>
                <a:tc>
                  <a:txBody>
                    <a:bodyPr/>
                    <a:lstStyle/>
                    <a:p>
                      <a:pPr algn="ctr"/>
                      <a:r>
                        <a:rPr lang="en-US" sz="1200" b="0" dirty="0"/>
                        <a:t>20.61</a:t>
                      </a:r>
                    </a:p>
                  </a:txBody>
                  <a:tcPr anchor="ctr"/>
                </a:tc>
                <a:tc>
                  <a:txBody>
                    <a:bodyPr/>
                    <a:lstStyle/>
                    <a:p>
                      <a:pPr algn="ctr"/>
                      <a:r>
                        <a:rPr lang="en-US" sz="1200" b="0" dirty="0"/>
                        <a:t>-</a:t>
                      </a:r>
                    </a:p>
                  </a:txBody>
                  <a:tcPr anchor="ctr"/>
                </a:tc>
                <a:tc>
                  <a:txBody>
                    <a:bodyPr/>
                    <a:lstStyle/>
                    <a:p>
                      <a:pPr algn="ctr"/>
                      <a:r>
                        <a:rPr lang="en-US" sz="1200" b="0" dirty="0"/>
                        <a:t>-</a:t>
                      </a:r>
                    </a:p>
                  </a:txBody>
                  <a:tcPr anchor="ctr"/>
                </a:tc>
                <a:tc>
                  <a:txBody>
                    <a:bodyPr/>
                    <a:lstStyle/>
                    <a:p>
                      <a:pPr algn="ctr"/>
                      <a:r>
                        <a:rPr lang="en-US" sz="1200" b="0" dirty="0"/>
                        <a:t>0.03</a:t>
                      </a:r>
                    </a:p>
                  </a:txBody>
                  <a:tcPr anchor="ctr"/>
                </a:tc>
                <a:tc>
                  <a:txBody>
                    <a:bodyPr/>
                    <a:lstStyle/>
                    <a:p>
                      <a:pPr algn="ctr"/>
                      <a:r>
                        <a:rPr lang="en-US" sz="1200" b="0" dirty="0"/>
                        <a:t>-3.66</a:t>
                      </a:r>
                    </a:p>
                  </a:txBody>
                  <a:tcPr anchor="ctr"/>
                </a:tc>
                <a:tc>
                  <a:txBody>
                    <a:bodyPr/>
                    <a:lstStyle/>
                    <a:p>
                      <a:pPr algn="ctr"/>
                      <a:r>
                        <a:rPr lang="en-US" sz="1200" b="0" dirty="0"/>
                        <a:t>-</a:t>
                      </a:r>
                    </a:p>
                  </a:txBody>
                  <a:tcPr anchor="ctr"/>
                </a:tc>
                <a:tc>
                  <a:txBody>
                    <a:bodyPr/>
                    <a:lstStyle/>
                    <a:p>
                      <a:pPr algn="ctr"/>
                      <a:r>
                        <a:rPr lang="en-US" sz="1200" b="0" dirty="0"/>
                        <a:t>-</a:t>
                      </a:r>
                    </a:p>
                  </a:txBody>
                  <a:tcPr anchor="ctr"/>
                </a:tc>
                <a:tc>
                  <a:txBody>
                    <a:bodyPr/>
                    <a:lstStyle/>
                    <a:p>
                      <a:pPr algn="ctr"/>
                      <a:r>
                        <a:rPr lang="en-US" sz="1200" b="0" dirty="0"/>
                        <a:t>-</a:t>
                      </a:r>
                    </a:p>
                  </a:txBody>
                  <a:tcPr anchor="ctr"/>
                </a:tc>
                <a:tc>
                  <a:txBody>
                    <a:bodyPr/>
                    <a:lstStyle/>
                    <a:p>
                      <a:pPr algn="ctr"/>
                      <a:r>
                        <a:rPr lang="en-US" sz="1200" b="0" dirty="0"/>
                        <a:t>-</a:t>
                      </a:r>
                    </a:p>
                  </a:txBody>
                  <a:tcPr anchor="ctr"/>
                </a:tc>
                <a:tc>
                  <a:txBody>
                    <a:bodyPr/>
                    <a:lstStyle/>
                    <a:p>
                      <a:pPr algn="ctr"/>
                      <a:r>
                        <a:rPr lang="en-US" sz="1200" b="0" dirty="0"/>
                        <a:t>-</a:t>
                      </a:r>
                    </a:p>
                  </a:txBody>
                  <a:tcPr anchor="ctr"/>
                </a:tc>
                <a:extLst>
                  <a:ext uri="{0D108BD9-81ED-4DB2-BD59-A6C34878D82A}">
                    <a16:rowId xmlns:a16="http://schemas.microsoft.com/office/drawing/2014/main" val="3674318140"/>
                  </a:ext>
                </a:extLst>
              </a:tr>
              <a:tr h="370840">
                <a:tc>
                  <a:txBody>
                    <a:bodyPr/>
                    <a:lstStyle/>
                    <a:p>
                      <a:pPr algn="ctr"/>
                      <a:r>
                        <a:rPr lang="en-US" sz="1200" b="0" dirty="0"/>
                        <a:t>Est. #9</a:t>
                      </a:r>
                    </a:p>
                  </a:txBody>
                  <a:tcPr anchor="ctr"/>
                </a:tc>
                <a:tc>
                  <a:txBody>
                    <a:bodyPr/>
                    <a:lstStyle/>
                    <a:p>
                      <a:pPr algn="ctr"/>
                      <a:r>
                        <a:rPr lang="en-US" sz="1200" b="0" dirty="0"/>
                        <a:t>4/24/22</a:t>
                      </a:r>
                    </a:p>
                    <a:p>
                      <a:pPr algn="ctr"/>
                      <a:r>
                        <a:rPr lang="en-US" sz="1200" b="0" dirty="0"/>
                        <a:t>3:12</a:t>
                      </a:r>
                    </a:p>
                  </a:txBody>
                  <a:tcPr anchor="ctr"/>
                </a:tc>
                <a:tc>
                  <a:txBody>
                    <a:bodyPr/>
                    <a:lstStyle/>
                    <a:p>
                      <a:pPr algn="ctr"/>
                      <a:r>
                        <a:rPr lang="en-US" sz="1200" b="0" dirty="0"/>
                        <a:t>26.48</a:t>
                      </a:r>
                    </a:p>
                  </a:txBody>
                  <a:tcPr anchor="ctr"/>
                </a:tc>
                <a:tc>
                  <a:txBody>
                    <a:bodyPr/>
                    <a:lstStyle/>
                    <a:p>
                      <a:pPr algn="ctr"/>
                      <a:r>
                        <a:rPr lang="en-US" sz="1200" b="0" dirty="0"/>
                        <a:t>-</a:t>
                      </a:r>
                    </a:p>
                  </a:txBody>
                  <a:tcPr anchor="ctr"/>
                </a:tc>
                <a:tc>
                  <a:txBody>
                    <a:bodyPr/>
                    <a:lstStyle/>
                    <a:p>
                      <a:pPr algn="ctr"/>
                      <a:r>
                        <a:rPr lang="en-US" sz="1200" b="0" dirty="0"/>
                        <a:t>-</a:t>
                      </a:r>
                    </a:p>
                  </a:txBody>
                  <a:tcPr anchor="ctr"/>
                </a:tc>
                <a:tc>
                  <a:txBody>
                    <a:bodyPr/>
                    <a:lstStyle/>
                    <a:p>
                      <a:pPr algn="ctr"/>
                      <a:r>
                        <a:rPr lang="en-US" sz="1200" b="0" dirty="0"/>
                        <a:t>0.01</a:t>
                      </a:r>
                    </a:p>
                  </a:txBody>
                  <a:tcPr anchor="ctr"/>
                </a:tc>
                <a:tc>
                  <a:txBody>
                    <a:bodyPr/>
                    <a:lstStyle/>
                    <a:p>
                      <a:pPr algn="ctr"/>
                      <a:r>
                        <a:rPr lang="en-US" sz="1200" b="0" dirty="0"/>
                        <a:t>-4.71</a:t>
                      </a:r>
                    </a:p>
                  </a:txBody>
                  <a:tcPr anchor="ctr"/>
                </a:tc>
                <a:tc>
                  <a:txBody>
                    <a:bodyPr/>
                    <a:lstStyle/>
                    <a:p>
                      <a:pPr algn="ctr"/>
                      <a:r>
                        <a:rPr lang="en-US" sz="1200" b="0" dirty="0"/>
                        <a:t>-</a:t>
                      </a:r>
                    </a:p>
                  </a:txBody>
                  <a:tcPr anchor="ctr"/>
                </a:tc>
                <a:tc>
                  <a:txBody>
                    <a:bodyPr/>
                    <a:lstStyle/>
                    <a:p>
                      <a:pPr algn="ctr"/>
                      <a:r>
                        <a:rPr lang="en-US" sz="1200" b="0" dirty="0"/>
                        <a:t>-</a:t>
                      </a:r>
                    </a:p>
                  </a:txBody>
                  <a:tcPr anchor="ctr"/>
                </a:tc>
                <a:tc>
                  <a:txBody>
                    <a:bodyPr/>
                    <a:lstStyle/>
                    <a:p>
                      <a:pPr algn="ctr"/>
                      <a:r>
                        <a:rPr lang="en-US" sz="1200" b="0" dirty="0"/>
                        <a:t>-</a:t>
                      </a:r>
                    </a:p>
                  </a:txBody>
                  <a:tcPr anchor="ctr"/>
                </a:tc>
                <a:tc>
                  <a:txBody>
                    <a:bodyPr/>
                    <a:lstStyle/>
                    <a:p>
                      <a:pPr algn="ctr"/>
                      <a:r>
                        <a:rPr lang="en-US" sz="1200" b="0" dirty="0"/>
                        <a:t>-</a:t>
                      </a:r>
                    </a:p>
                  </a:txBody>
                  <a:tcPr anchor="ctr"/>
                </a:tc>
                <a:tc>
                  <a:txBody>
                    <a:bodyPr/>
                    <a:lstStyle/>
                    <a:p>
                      <a:pPr algn="ctr"/>
                      <a:r>
                        <a:rPr lang="en-US" sz="1200" b="0" dirty="0"/>
                        <a:t>-</a:t>
                      </a:r>
                    </a:p>
                  </a:txBody>
                  <a:tcPr anchor="ctr"/>
                </a:tc>
                <a:extLst>
                  <a:ext uri="{0D108BD9-81ED-4DB2-BD59-A6C34878D82A}">
                    <a16:rowId xmlns:a16="http://schemas.microsoft.com/office/drawing/2014/main" val="4054233433"/>
                  </a:ext>
                </a:extLst>
              </a:tr>
            </a:tbl>
          </a:graphicData>
        </a:graphic>
      </p:graphicFrame>
      <p:pic>
        <p:nvPicPr>
          <p:cNvPr id="2" name="Audio 1">
            <a:hlinkClick r:id="" action="ppaction://media"/>
            <a:extLst>
              <a:ext uri="{FF2B5EF4-FFF2-40B4-BE49-F238E27FC236}">
                <a16:creationId xmlns:a16="http://schemas.microsoft.com/office/drawing/2014/main" id="{B7DC0723-AD47-422E-9A6D-25692026522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627181736"/>
      </p:ext>
    </p:extLst>
  </p:cSld>
  <p:clrMapOvr>
    <a:masterClrMapping/>
  </p:clrMapOvr>
  <mc:AlternateContent xmlns:mc="http://schemas.openxmlformats.org/markup-compatibility/2006">
    <mc:Choice xmlns:p14="http://schemas.microsoft.com/office/powerpoint/2010/main" Requires="p14">
      <p:transition spd="slow" p14:dur="2000" advTm="5652"/>
    </mc:Choice>
    <mc:Fallback>
      <p:transition spd="slow" advTm="56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106</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2000" u="sng" dirty="0"/>
              <a:t>Actual and estimated free chlorine residual versus elapsed hold time</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599971"/>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buFontTx/>
              <a:buNone/>
            </a:pPr>
            <a:endParaRPr lang="en-US" sz="2000" kern="0" dirty="0">
              <a:hlinkClick r:id="rId5"/>
            </a:endParaRPr>
          </a:p>
        </p:txBody>
      </p:sp>
      <p:pic>
        <p:nvPicPr>
          <p:cNvPr id="2" name="Picture 1">
            <a:extLst>
              <a:ext uri="{FF2B5EF4-FFF2-40B4-BE49-F238E27FC236}">
                <a16:creationId xmlns:a16="http://schemas.microsoft.com/office/drawing/2014/main" id="{3906771B-6229-474D-A89C-2A16187F13BE}"/>
              </a:ext>
            </a:extLst>
          </p:cNvPr>
          <p:cNvPicPr>
            <a:picLocks noChangeAspect="1"/>
          </p:cNvPicPr>
          <p:nvPr/>
        </p:nvPicPr>
        <p:blipFill>
          <a:blip r:embed="rId6"/>
          <a:stretch>
            <a:fillRect/>
          </a:stretch>
        </p:blipFill>
        <p:spPr>
          <a:xfrm>
            <a:off x="664115" y="609600"/>
            <a:ext cx="7815770" cy="5307001"/>
          </a:xfrm>
          <a:prstGeom prst="rect">
            <a:avLst/>
          </a:prstGeom>
          <a:solidFill>
            <a:schemeClr val="bg1"/>
          </a:solidFill>
        </p:spPr>
      </p:pic>
      <p:pic>
        <p:nvPicPr>
          <p:cNvPr id="3" name="Audio 2">
            <a:hlinkClick r:id="" action="ppaction://media"/>
            <a:extLst>
              <a:ext uri="{FF2B5EF4-FFF2-40B4-BE49-F238E27FC236}">
                <a16:creationId xmlns:a16="http://schemas.microsoft.com/office/drawing/2014/main" id="{3D44285A-C34A-4EC6-80F6-981C01BC925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38241374"/>
      </p:ext>
    </p:extLst>
  </p:cSld>
  <p:clrMapOvr>
    <a:masterClrMapping/>
  </p:clrMapOvr>
  <mc:AlternateContent xmlns:mc="http://schemas.openxmlformats.org/markup-compatibility/2006">
    <mc:Choice xmlns:p14="http://schemas.microsoft.com/office/powerpoint/2010/main" Requires="p14">
      <p:transition spd="slow" p14:dur="2000" advTm="34700"/>
    </mc:Choice>
    <mc:Fallback>
      <p:transition spd="slow" advTm="34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107</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2000" u="sng" dirty="0"/>
              <a:t>Free chlorine residual, TTHM, and HAA5 versus elapsed hold time</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599971"/>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buFontTx/>
              <a:buNone/>
            </a:pPr>
            <a:endParaRPr lang="en-US" sz="2000" kern="0" dirty="0">
              <a:hlinkClick r:id="rId5"/>
            </a:endParaRPr>
          </a:p>
        </p:txBody>
      </p:sp>
      <p:pic>
        <p:nvPicPr>
          <p:cNvPr id="3" name="Picture 2">
            <a:extLst>
              <a:ext uri="{FF2B5EF4-FFF2-40B4-BE49-F238E27FC236}">
                <a16:creationId xmlns:a16="http://schemas.microsoft.com/office/drawing/2014/main" id="{68E7C2A5-A38B-4F75-93BC-3F50028AB000}"/>
              </a:ext>
            </a:extLst>
          </p:cNvPr>
          <p:cNvPicPr>
            <a:picLocks noChangeAspect="1"/>
          </p:cNvPicPr>
          <p:nvPr/>
        </p:nvPicPr>
        <p:blipFill>
          <a:blip r:embed="rId6"/>
          <a:stretch>
            <a:fillRect/>
          </a:stretch>
        </p:blipFill>
        <p:spPr>
          <a:xfrm>
            <a:off x="664115" y="561871"/>
            <a:ext cx="7815770" cy="5307001"/>
          </a:xfrm>
          <a:prstGeom prst="rect">
            <a:avLst/>
          </a:prstGeom>
          <a:solidFill>
            <a:schemeClr val="bg1"/>
          </a:solidFill>
        </p:spPr>
      </p:pic>
      <p:pic>
        <p:nvPicPr>
          <p:cNvPr id="2" name="Audio 1">
            <a:hlinkClick r:id="" action="ppaction://media"/>
            <a:extLst>
              <a:ext uri="{FF2B5EF4-FFF2-40B4-BE49-F238E27FC236}">
                <a16:creationId xmlns:a16="http://schemas.microsoft.com/office/drawing/2014/main" id="{43F30BD3-B393-49ED-BA68-BBD45B768C8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943481203"/>
      </p:ext>
    </p:extLst>
  </p:cSld>
  <p:clrMapOvr>
    <a:masterClrMapping/>
  </p:clrMapOvr>
  <mc:AlternateContent xmlns:mc="http://schemas.openxmlformats.org/markup-compatibility/2006">
    <mc:Choice xmlns:p14="http://schemas.microsoft.com/office/powerpoint/2010/main" Requires="p14">
      <p:transition spd="slow" p14:dur="2000" advTm="20861"/>
    </mc:Choice>
    <mc:Fallback>
      <p:transition spd="slow" advTm="208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C509541-C9FD-48BA-B9AB-B69FBFCE3C4C}"/>
              </a:ext>
            </a:extLst>
          </p:cNvPr>
          <p:cNvPicPr>
            <a:picLocks noChangeAspect="1"/>
          </p:cNvPicPr>
          <p:nvPr/>
        </p:nvPicPr>
        <p:blipFill>
          <a:blip r:embed="rId5"/>
          <a:stretch>
            <a:fillRect/>
          </a:stretch>
        </p:blipFill>
        <p:spPr>
          <a:xfrm>
            <a:off x="114300" y="3044962"/>
            <a:ext cx="5905500" cy="3323141"/>
          </a:xfrm>
          <a:prstGeom prst="rect">
            <a:avLst/>
          </a:prstGeom>
        </p:spPr>
      </p:pic>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108</a:t>
            </a:fld>
            <a:endParaRPr lang="en-US"/>
          </a:p>
        </p:txBody>
      </p:sp>
      <p:sp>
        <p:nvSpPr>
          <p:cNvPr id="57346" name="Rectangle 2"/>
          <p:cNvSpPr>
            <a:spLocks noGrp="1" noChangeArrowheads="1"/>
          </p:cNvSpPr>
          <p:nvPr>
            <p:ph type="title"/>
          </p:nvPr>
        </p:nvSpPr>
        <p:spPr>
          <a:xfrm>
            <a:off x="316666" y="228600"/>
            <a:ext cx="8674934" cy="814466"/>
          </a:xfrm>
        </p:spPr>
        <p:txBody>
          <a:bodyPr/>
          <a:lstStyle/>
          <a:p>
            <a:pPr fontAlgn="auto">
              <a:spcAft>
                <a:spcPts val="0"/>
              </a:spcAft>
              <a:defRPr/>
            </a:pPr>
            <a:r>
              <a:rPr lang="en-US" sz="2400" dirty="0"/>
              <a:t>Flushing can help improve turnover (water age) &amp; remove sediments &amp; biofilm in the distribution system…</a:t>
            </a:r>
            <a:endParaRPr lang="en-US" sz="2400" b="0" dirty="0"/>
          </a:p>
        </p:txBody>
      </p:sp>
      <p:sp>
        <p:nvSpPr>
          <p:cNvPr id="3" name="TextBox 2">
            <a:extLst>
              <a:ext uri="{FF2B5EF4-FFF2-40B4-BE49-F238E27FC236}">
                <a16:creationId xmlns:a16="http://schemas.microsoft.com/office/drawing/2014/main" id="{ADC48A1A-44F1-4FA1-8895-03AB82DA482B}"/>
              </a:ext>
            </a:extLst>
          </p:cNvPr>
          <p:cNvSpPr txBox="1"/>
          <p:nvPr/>
        </p:nvSpPr>
        <p:spPr>
          <a:xfrm>
            <a:off x="114300" y="1189591"/>
            <a:ext cx="8877300" cy="4462760"/>
          </a:xfrm>
          <a:prstGeom prst="rect">
            <a:avLst/>
          </a:prstGeom>
          <a:noFill/>
        </p:spPr>
        <p:txBody>
          <a:bodyPr wrap="square" rtlCol="0">
            <a:spAutoFit/>
          </a:bodyPr>
          <a:lstStyle/>
          <a:p>
            <a:pPr marL="457200" indent="-457200">
              <a:buFont typeface="Wingdings" panose="05000000000000000000" pitchFamily="2" charset="2"/>
              <a:buChar char="ü"/>
            </a:pPr>
            <a:r>
              <a:rPr lang="en-US" dirty="0">
                <a:solidFill>
                  <a:srgbClr val="005595"/>
                </a:solidFill>
                <a:latin typeface="Calibri" panose="020F0502020204030204" pitchFamily="34" charset="0"/>
                <a:cs typeface="Calibri" panose="020F0502020204030204" pitchFamily="34" charset="0"/>
              </a:rPr>
              <a:t>Strive for annual unidirectional flushing for sediments (5-6 fps)</a:t>
            </a:r>
          </a:p>
          <a:p>
            <a:pPr lvl="2"/>
            <a:r>
              <a:rPr lang="en-US" u="sng" dirty="0">
                <a:solidFill>
                  <a:srgbClr val="005595"/>
                </a:solidFill>
                <a:latin typeface="Calibri" panose="020F0502020204030204" pitchFamily="34" charset="0"/>
                <a:cs typeface="Calibri" panose="020F0502020204030204" pitchFamily="34" charset="0"/>
              </a:rPr>
              <a:t>(“Chase” dirty water out with clean water</a:t>
            </a:r>
            <a:r>
              <a:rPr lang="en-US" dirty="0">
                <a:solidFill>
                  <a:srgbClr val="005595"/>
                </a:solidFill>
                <a:latin typeface="Calibri" panose="020F0502020204030204" pitchFamily="34" charset="0"/>
                <a:cs typeface="Calibri" panose="020F0502020204030204" pitchFamily="34" charset="0"/>
              </a:rPr>
              <a:t>)</a:t>
            </a:r>
          </a:p>
          <a:p>
            <a:pPr marL="457200" indent="-457200">
              <a:buFont typeface="Wingdings" panose="05000000000000000000" pitchFamily="2" charset="2"/>
              <a:buChar char="ü"/>
            </a:pPr>
            <a:r>
              <a:rPr lang="en-US" dirty="0">
                <a:solidFill>
                  <a:srgbClr val="005595"/>
                </a:solidFill>
                <a:latin typeface="Calibri" panose="020F0502020204030204" pitchFamily="34" charset="0"/>
                <a:cs typeface="Calibri" panose="020F0502020204030204" pitchFamily="34" charset="0"/>
              </a:rPr>
              <a:t>Flush dead ends more often or install automatic flushers</a:t>
            </a:r>
          </a:p>
          <a:p>
            <a:pPr marL="457200" indent="-457200">
              <a:buFont typeface="Wingdings" panose="05000000000000000000" pitchFamily="2" charset="2"/>
              <a:buChar char="ü"/>
            </a:pPr>
            <a:r>
              <a:rPr lang="en-US" dirty="0">
                <a:solidFill>
                  <a:srgbClr val="005595"/>
                </a:solidFill>
                <a:latin typeface="Calibri" panose="020F0502020204030204" pitchFamily="34" charset="0"/>
                <a:cs typeface="Calibri" panose="020F0502020204030204" pitchFamily="34" charset="0"/>
              </a:rPr>
              <a:t>5-6 fps (sediment removal)</a:t>
            </a:r>
          </a:p>
          <a:p>
            <a:pPr marL="457200" indent="-457200">
              <a:buFont typeface="Wingdings" panose="05000000000000000000" pitchFamily="2" charset="2"/>
              <a:buChar char="ü"/>
            </a:pPr>
            <a:r>
              <a:rPr lang="en-US" dirty="0">
                <a:solidFill>
                  <a:srgbClr val="005595"/>
                </a:solidFill>
                <a:latin typeface="Calibri" panose="020F0502020204030204" pitchFamily="34" charset="0"/>
                <a:cs typeface="Calibri" panose="020F0502020204030204" pitchFamily="34" charset="0"/>
              </a:rPr>
              <a:t>&lt; 5 fps (turnover)</a:t>
            </a:r>
          </a:p>
          <a:p>
            <a:pPr marL="457200" indent="-457200">
              <a:buFont typeface="Wingdings" panose="05000000000000000000" pitchFamily="2" charset="2"/>
              <a:buChar char="ü"/>
            </a:pPr>
            <a:endParaRPr lang="en-US" dirty="0">
              <a:solidFill>
                <a:srgbClr val="005595"/>
              </a:solidFill>
              <a:latin typeface="Calibri" panose="020F0502020204030204" pitchFamily="34" charset="0"/>
              <a:cs typeface="Calibri" panose="020F0502020204030204" pitchFamily="34" charset="0"/>
            </a:endParaRPr>
          </a:p>
          <a:p>
            <a:pPr marL="457200" indent="-457200">
              <a:buFont typeface="Wingdings" panose="05000000000000000000" pitchFamily="2" charset="2"/>
              <a:buChar char="ü"/>
            </a:pPr>
            <a:endParaRPr lang="en-US" dirty="0">
              <a:solidFill>
                <a:srgbClr val="005595"/>
              </a:solidFill>
              <a:latin typeface="Calibri" panose="020F0502020204030204" pitchFamily="34" charset="0"/>
              <a:cs typeface="Calibri" panose="020F0502020204030204" pitchFamily="34" charset="0"/>
            </a:endParaRPr>
          </a:p>
          <a:p>
            <a:pPr marL="457200" indent="-457200">
              <a:buFont typeface="Wingdings" panose="05000000000000000000" pitchFamily="2" charset="2"/>
              <a:buChar char="ü"/>
            </a:pPr>
            <a:endParaRPr lang="en-US" dirty="0">
              <a:solidFill>
                <a:srgbClr val="005595"/>
              </a:solidFill>
              <a:latin typeface="Calibri" panose="020F0502020204030204" pitchFamily="34" charset="0"/>
              <a:cs typeface="Calibri" panose="020F0502020204030204" pitchFamily="34" charset="0"/>
            </a:endParaRPr>
          </a:p>
          <a:p>
            <a:pPr lvl="8"/>
            <a:r>
              <a:rPr lang="en-US" dirty="0">
                <a:solidFill>
                  <a:srgbClr val="005595"/>
                </a:solidFill>
                <a:latin typeface="Calibri" panose="020F0502020204030204" pitchFamily="34" charset="0"/>
                <a:cs typeface="Calibri" panose="020F0502020204030204" pitchFamily="34" charset="0"/>
              </a:rPr>
              <a:t>		&lt;&lt; Unidirectional flushing </a:t>
            </a:r>
          </a:p>
          <a:p>
            <a:pPr lvl="8"/>
            <a:r>
              <a:rPr lang="en-US" dirty="0">
                <a:solidFill>
                  <a:srgbClr val="005595"/>
                </a:solidFill>
                <a:latin typeface="Calibri" panose="020F0502020204030204" pitchFamily="34" charset="0"/>
                <a:cs typeface="Calibri" panose="020F0502020204030204" pitchFamily="34" charset="0"/>
              </a:rPr>
              <a:t>		     chases dirty water out 		     with clean water</a:t>
            </a:r>
          </a:p>
          <a:p>
            <a:endParaRPr lang="en-US" sz="2000" dirty="0">
              <a:solidFill>
                <a:srgbClr val="005595"/>
              </a:solidFill>
            </a:endParaRPr>
          </a:p>
        </p:txBody>
      </p:sp>
      <p:pic>
        <p:nvPicPr>
          <p:cNvPr id="2" name="Audio 1">
            <a:hlinkClick r:id="" action="ppaction://media"/>
            <a:extLst>
              <a:ext uri="{FF2B5EF4-FFF2-40B4-BE49-F238E27FC236}">
                <a16:creationId xmlns:a16="http://schemas.microsoft.com/office/drawing/2014/main" id="{7E5FDDDA-A9C4-430A-A1DB-9A2D04112C3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855624503"/>
      </p:ext>
    </p:extLst>
  </p:cSld>
  <p:clrMapOvr>
    <a:masterClrMapping/>
  </p:clrMapOvr>
  <mc:AlternateContent xmlns:mc="http://schemas.openxmlformats.org/markup-compatibility/2006">
    <mc:Choice xmlns:p14="http://schemas.microsoft.com/office/powerpoint/2010/main" Requires="p14">
      <p:transition spd="slow" p14:dur="2000" advTm="35327"/>
    </mc:Choice>
    <mc:Fallback>
      <p:transition spd="slow" advTm="353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109</a:t>
            </a:fld>
            <a:endParaRPr lang="en-US"/>
          </a:p>
        </p:txBody>
      </p:sp>
      <p:sp>
        <p:nvSpPr>
          <p:cNvPr id="57346" name="Rectangle 2"/>
          <p:cNvSpPr>
            <a:spLocks noGrp="1" noChangeArrowheads="1"/>
          </p:cNvSpPr>
          <p:nvPr>
            <p:ph type="title"/>
          </p:nvPr>
        </p:nvSpPr>
        <p:spPr>
          <a:xfrm>
            <a:off x="307141" y="381000"/>
            <a:ext cx="8382000" cy="457200"/>
          </a:xfrm>
        </p:spPr>
        <p:txBody>
          <a:bodyPr/>
          <a:lstStyle/>
          <a:p>
            <a:pPr fontAlgn="auto">
              <a:spcAft>
                <a:spcPts val="0"/>
              </a:spcAft>
              <a:defRPr/>
            </a:pPr>
            <a:r>
              <a:rPr lang="en-US" sz="2800" dirty="0"/>
              <a:t>Meter manual and automatic flushers</a:t>
            </a:r>
            <a:endParaRPr lang="en-US" sz="2800" b="0" dirty="0"/>
          </a:p>
        </p:txBody>
      </p:sp>
      <p:sp>
        <p:nvSpPr>
          <p:cNvPr id="9" name="Rectangle 2">
            <a:extLst>
              <a:ext uri="{FF2B5EF4-FFF2-40B4-BE49-F238E27FC236}">
                <a16:creationId xmlns:a16="http://schemas.microsoft.com/office/drawing/2014/main" id="{489949A7-C64E-49C8-A38E-B633CE46B670}"/>
              </a:ext>
            </a:extLst>
          </p:cNvPr>
          <p:cNvSpPr txBox="1">
            <a:spLocks noChangeArrowheads="1"/>
          </p:cNvSpPr>
          <p:nvPr/>
        </p:nvSpPr>
        <p:spPr bwMode="auto">
          <a:xfrm>
            <a:off x="209776" y="1057118"/>
            <a:ext cx="8382000" cy="814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marL="342900" indent="-342900" fontAlgn="auto">
              <a:spcAft>
                <a:spcPts val="0"/>
              </a:spcAft>
              <a:buFont typeface="Wingdings" panose="05000000000000000000" pitchFamily="2" charset="2"/>
              <a:buChar char="ü"/>
              <a:defRPr/>
            </a:pPr>
            <a:r>
              <a:rPr lang="en-US" sz="2400" b="0" kern="0" dirty="0"/>
              <a:t>Manual and automatic flushers should be metered to track water consumption and set flushing flow rates</a:t>
            </a:r>
            <a:endParaRPr lang="en-US" sz="2800" b="0" kern="0" dirty="0"/>
          </a:p>
        </p:txBody>
      </p:sp>
      <p:pic>
        <p:nvPicPr>
          <p:cNvPr id="7" name="Picture 6">
            <a:extLst>
              <a:ext uri="{FF2B5EF4-FFF2-40B4-BE49-F238E27FC236}">
                <a16:creationId xmlns:a16="http://schemas.microsoft.com/office/drawing/2014/main" id="{F91A641C-7FA2-4644-9393-9F9ACF3DDC33}"/>
              </a:ext>
            </a:extLst>
          </p:cNvPr>
          <p:cNvPicPr>
            <a:picLocks noChangeAspect="1"/>
          </p:cNvPicPr>
          <p:nvPr/>
        </p:nvPicPr>
        <p:blipFill>
          <a:blip r:embed="rId5"/>
          <a:stretch>
            <a:fillRect/>
          </a:stretch>
        </p:blipFill>
        <p:spPr>
          <a:xfrm>
            <a:off x="442911" y="1905612"/>
            <a:ext cx="3290889" cy="2172340"/>
          </a:xfrm>
          <a:prstGeom prst="rect">
            <a:avLst/>
          </a:prstGeom>
        </p:spPr>
      </p:pic>
      <p:pic>
        <p:nvPicPr>
          <p:cNvPr id="8" name="Picture 7">
            <a:extLst>
              <a:ext uri="{FF2B5EF4-FFF2-40B4-BE49-F238E27FC236}">
                <a16:creationId xmlns:a16="http://schemas.microsoft.com/office/drawing/2014/main" id="{5AF0463F-52BB-4604-9DAA-A7BBB2319C8F}"/>
              </a:ext>
            </a:extLst>
          </p:cNvPr>
          <p:cNvPicPr>
            <a:picLocks noChangeAspect="1"/>
          </p:cNvPicPr>
          <p:nvPr/>
        </p:nvPicPr>
        <p:blipFill>
          <a:blip r:embed="rId6"/>
          <a:stretch>
            <a:fillRect/>
          </a:stretch>
        </p:blipFill>
        <p:spPr>
          <a:xfrm>
            <a:off x="442911" y="4191306"/>
            <a:ext cx="3335413" cy="2131470"/>
          </a:xfrm>
          <a:prstGeom prst="rect">
            <a:avLst/>
          </a:prstGeom>
        </p:spPr>
      </p:pic>
      <p:pic>
        <p:nvPicPr>
          <p:cNvPr id="10" name="Picture 9">
            <a:extLst>
              <a:ext uri="{FF2B5EF4-FFF2-40B4-BE49-F238E27FC236}">
                <a16:creationId xmlns:a16="http://schemas.microsoft.com/office/drawing/2014/main" id="{B3C6A892-E02A-4A46-B770-313CB6DF8789}"/>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778324" y="1924662"/>
            <a:ext cx="5193777" cy="2921499"/>
          </a:xfrm>
          <a:prstGeom prst="rect">
            <a:avLst/>
          </a:prstGeom>
          <a:ln>
            <a:solidFill>
              <a:schemeClr val="tx1"/>
            </a:solidFill>
          </a:ln>
        </p:spPr>
      </p:pic>
      <p:pic>
        <p:nvPicPr>
          <p:cNvPr id="3" name="Audio 2">
            <a:hlinkClick r:id="" action="ppaction://media"/>
            <a:extLst>
              <a:ext uri="{FF2B5EF4-FFF2-40B4-BE49-F238E27FC236}">
                <a16:creationId xmlns:a16="http://schemas.microsoft.com/office/drawing/2014/main" id="{FCA331FD-8209-46B8-9B91-622790ED290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179179471"/>
      </p:ext>
    </p:extLst>
  </p:cSld>
  <p:clrMapOvr>
    <a:masterClrMapping/>
  </p:clrMapOvr>
  <mc:AlternateContent xmlns:mc="http://schemas.openxmlformats.org/markup-compatibility/2006">
    <mc:Choice xmlns:p14="http://schemas.microsoft.com/office/powerpoint/2010/main" Requires="p14">
      <p:transition spd="slow" p14:dur="2000" advTm="6661"/>
    </mc:Choice>
    <mc:Fallback>
      <p:transition spd="slow" advTm="66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What does it mean to have an optimized distribution system?</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11</a:t>
            </a:fld>
            <a:endParaRPr lang="en-US" sz="1000">
              <a:solidFill>
                <a:srgbClr val="005595"/>
              </a:solidFill>
              <a:latin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688023343"/>
              </p:ext>
            </p:extLst>
          </p:nvPr>
        </p:nvGraphicFramePr>
        <p:xfrm>
          <a:off x="304800" y="1466850"/>
          <a:ext cx="8610600" cy="5207291"/>
        </p:xfrm>
        <a:graphic>
          <a:graphicData uri="http://schemas.openxmlformats.org/drawingml/2006/table">
            <a:tbl>
              <a:tblPr firstRow="1" bandRow="1">
                <a:tableStyleId>{10A1B5D5-9B99-4C35-A422-299274C87663}</a:tableStyleId>
              </a:tblPr>
              <a:tblGrid>
                <a:gridCol w="2571750">
                  <a:extLst>
                    <a:ext uri="{9D8B030D-6E8A-4147-A177-3AD203B41FA5}">
                      <a16:colId xmlns:a16="http://schemas.microsoft.com/office/drawing/2014/main" val="20000"/>
                    </a:ext>
                  </a:extLst>
                </a:gridCol>
                <a:gridCol w="6038850">
                  <a:extLst>
                    <a:ext uri="{9D8B030D-6E8A-4147-A177-3AD203B41FA5}">
                      <a16:colId xmlns:a16="http://schemas.microsoft.com/office/drawing/2014/main" val="20001"/>
                    </a:ext>
                  </a:extLst>
                </a:gridCol>
              </a:tblGrid>
              <a:tr h="488068">
                <a:tc>
                  <a:txBody>
                    <a:bodyPr/>
                    <a:lstStyle/>
                    <a:p>
                      <a:pPr marL="0" marR="0">
                        <a:spcBef>
                          <a:spcPts val="0"/>
                        </a:spcBef>
                        <a:spcAft>
                          <a:spcPts val="0"/>
                        </a:spcAft>
                      </a:pPr>
                      <a:r>
                        <a:rPr lang="en-US" sz="2000" dirty="0">
                          <a:effectLst/>
                          <a:latin typeface="+mn-lt"/>
                          <a:ea typeface="+mn-ea"/>
                        </a:rPr>
                        <a:t>Optimal…</a:t>
                      </a:r>
                      <a:endParaRPr lang="en-US" sz="2000" dirty="0">
                        <a:effectLst/>
                        <a:latin typeface="Times New Roman" panose="02020603050405020304" pitchFamily="18" charset="0"/>
                        <a:ea typeface="Calibri" panose="020F0502020204030204" pitchFamily="34" charset="0"/>
                      </a:endParaRPr>
                    </a:p>
                  </a:txBody>
                  <a:tcPr marL="67201" marR="67201" marT="0" marB="0"/>
                </a:tc>
                <a:tc>
                  <a:txBody>
                    <a:bodyPr/>
                    <a:lstStyle/>
                    <a:p>
                      <a:pPr marL="0" marR="0">
                        <a:spcBef>
                          <a:spcPts val="0"/>
                        </a:spcBef>
                        <a:spcAft>
                          <a:spcPts val="0"/>
                        </a:spcAft>
                      </a:pPr>
                      <a:r>
                        <a:rPr lang="en-US" sz="2000" b="1" kern="1200" dirty="0">
                          <a:solidFill>
                            <a:schemeClr val="lt1"/>
                          </a:solidFill>
                          <a:effectLst/>
                          <a:latin typeface="+mn-lt"/>
                          <a:ea typeface="+mn-ea"/>
                          <a:cs typeface="+mn-cs"/>
                        </a:rPr>
                        <a:t>Generally requires attention to…</a:t>
                      </a:r>
                    </a:p>
                  </a:txBody>
                  <a:tcPr marL="67201" marR="67201" marT="0" marB="0"/>
                </a:tc>
                <a:extLst>
                  <a:ext uri="{0D108BD9-81ED-4DB2-BD59-A6C34878D82A}">
                    <a16:rowId xmlns:a16="http://schemas.microsoft.com/office/drawing/2014/main" val="10000"/>
                  </a:ext>
                </a:extLst>
              </a:tr>
              <a:tr h="3336969">
                <a:tc>
                  <a:txBody>
                    <a:bodyPr/>
                    <a:lstStyle/>
                    <a:p>
                      <a:pPr marL="0" marR="0">
                        <a:spcBef>
                          <a:spcPts val="0"/>
                        </a:spcBef>
                        <a:spcAft>
                          <a:spcPts val="0"/>
                        </a:spcAft>
                      </a:pPr>
                      <a:r>
                        <a:rPr lang="en-US" sz="1600" dirty="0">
                          <a:effectLst/>
                        </a:rPr>
                        <a:t>Infrastructure</a:t>
                      </a:r>
                      <a:endParaRPr lang="en-US" sz="1600" dirty="0">
                        <a:effectLst/>
                        <a:latin typeface="Times New Roman" panose="02020603050405020304" pitchFamily="18" charset="0"/>
                        <a:ea typeface="Calibri" panose="020F0502020204030204" pitchFamily="34" charset="0"/>
                      </a:endParaRPr>
                    </a:p>
                  </a:txBody>
                  <a:tcPr marL="67201" marR="67201" marT="0" marB="0"/>
                </a:tc>
                <a:tc>
                  <a:txBody>
                    <a:bodyPr/>
                    <a:lstStyle/>
                    <a:p>
                      <a:pPr marL="342900" marR="0" lvl="0" indent="-342900">
                        <a:spcBef>
                          <a:spcPts val="0"/>
                        </a:spcBef>
                        <a:spcAft>
                          <a:spcPts val="0"/>
                        </a:spcAft>
                        <a:buFont typeface="Symbol" panose="05050102010706020507" pitchFamily="18" charset="2"/>
                        <a:buChar char=""/>
                      </a:pPr>
                      <a:r>
                        <a:rPr lang="en-US" sz="1400" u="sng" dirty="0">
                          <a:effectLst/>
                        </a:rPr>
                        <a:t>Asset management </a:t>
                      </a:r>
                      <a:r>
                        <a:rPr lang="en-US" sz="1400" dirty="0">
                          <a:effectLst/>
                        </a:rPr>
                        <a:t>(AM) and capital improvement programs (CIP)</a:t>
                      </a:r>
                    </a:p>
                    <a:p>
                      <a:pPr marL="800100" marR="0" lvl="1" indent="-342900">
                        <a:spcBef>
                          <a:spcPts val="0"/>
                        </a:spcBef>
                        <a:spcAft>
                          <a:spcPts val="0"/>
                        </a:spcAft>
                        <a:buFont typeface="Symbol" panose="05050102010706020507" pitchFamily="18" charset="2"/>
                        <a:buChar char=""/>
                      </a:pPr>
                      <a:r>
                        <a:rPr lang="en-US" sz="1400" dirty="0">
                          <a:effectLst/>
                        </a:rPr>
                        <a:t>Inventory of assets (age, material, useful life, condition)</a:t>
                      </a:r>
                    </a:p>
                    <a:p>
                      <a:pPr marL="800100" marR="0" lvl="1" indent="-342900">
                        <a:spcBef>
                          <a:spcPts val="0"/>
                        </a:spcBef>
                        <a:spcAft>
                          <a:spcPts val="0"/>
                        </a:spcAft>
                        <a:buFont typeface="Symbol" panose="05050102010706020507" pitchFamily="18" charset="2"/>
                        <a:buChar char=""/>
                      </a:pPr>
                      <a:r>
                        <a:rPr lang="en-US" sz="1400" dirty="0">
                          <a:effectLst/>
                        </a:rPr>
                        <a:t>Expected useful life of inventoried assets</a:t>
                      </a:r>
                    </a:p>
                    <a:p>
                      <a:pPr marL="800100" marR="0" lvl="1" indent="-342900">
                        <a:spcBef>
                          <a:spcPts val="0"/>
                        </a:spcBef>
                        <a:spcAft>
                          <a:spcPts val="0"/>
                        </a:spcAft>
                        <a:buFont typeface="Symbol" panose="05050102010706020507" pitchFamily="18" charset="2"/>
                        <a:buChar char=""/>
                      </a:pPr>
                      <a:r>
                        <a:rPr lang="en-US" sz="1400" dirty="0">
                          <a:effectLst/>
                        </a:rPr>
                        <a:t>Identify levels of service goals</a:t>
                      </a:r>
                    </a:p>
                    <a:p>
                      <a:pPr marL="800100" marR="0" lvl="1" indent="-342900">
                        <a:spcBef>
                          <a:spcPts val="0"/>
                        </a:spcBef>
                        <a:spcAft>
                          <a:spcPts val="0"/>
                        </a:spcAft>
                        <a:buFont typeface="Symbol" panose="05050102010706020507" pitchFamily="18" charset="2"/>
                        <a:buChar char=""/>
                      </a:pPr>
                      <a:r>
                        <a:rPr lang="en-US" sz="1400" dirty="0">
                          <a:effectLst/>
                        </a:rPr>
                        <a:t>Risk assessment (likelihood and consequence of failure for flood, fire, seismic, end of useful life failure, etc.)</a:t>
                      </a:r>
                    </a:p>
                    <a:p>
                      <a:pPr marL="800100" marR="0" lvl="1" indent="-342900">
                        <a:spcBef>
                          <a:spcPts val="0"/>
                        </a:spcBef>
                        <a:spcAft>
                          <a:spcPts val="0"/>
                        </a:spcAft>
                        <a:buFont typeface="Symbol" panose="05050102010706020507" pitchFamily="18" charset="2"/>
                        <a:buChar char=""/>
                      </a:pPr>
                      <a:r>
                        <a:rPr lang="en-US" sz="1400" dirty="0">
                          <a:effectLst/>
                        </a:rPr>
                        <a:t>Estimated costs to replace assets and mitigate risks</a:t>
                      </a:r>
                    </a:p>
                    <a:p>
                      <a:pPr marL="800100" marR="0" lvl="1" indent="-342900">
                        <a:spcBef>
                          <a:spcPts val="0"/>
                        </a:spcBef>
                        <a:spcAft>
                          <a:spcPts val="0"/>
                        </a:spcAft>
                        <a:buFont typeface="Symbol" panose="05050102010706020507" pitchFamily="18" charset="2"/>
                        <a:buChar char=""/>
                      </a:pPr>
                      <a:r>
                        <a:rPr lang="en-US" sz="1400" dirty="0">
                          <a:effectLst/>
                        </a:rPr>
                        <a:t>Develop feasibility studies, basis of design, and other planning documents as needed.</a:t>
                      </a:r>
                    </a:p>
                    <a:p>
                      <a:pPr marL="800100" marR="0" lvl="1"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400" dirty="0">
                          <a:effectLst/>
                        </a:rPr>
                        <a:t>Develop long-term (e.g., 20+ year) and short term (e.g., 5-year prioritized list of capital improvement projects and plan (CIP) for routinely updating projects (e.g., every 5 years)</a:t>
                      </a:r>
                    </a:p>
                    <a:p>
                      <a:pPr marL="800100" marR="0" lvl="1"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en-US" sz="1400" dirty="0">
                        <a:effectLst/>
                      </a:endParaRPr>
                    </a:p>
                    <a:p>
                      <a:pPr marL="342900" marR="0" lvl="0" indent="-342900">
                        <a:spcBef>
                          <a:spcPts val="0"/>
                        </a:spcBef>
                        <a:spcAft>
                          <a:spcPts val="0"/>
                        </a:spcAft>
                        <a:buFont typeface="Symbol" panose="05050102010706020507" pitchFamily="18" charset="2"/>
                        <a:buChar char=""/>
                      </a:pPr>
                      <a:r>
                        <a:rPr lang="en-US" sz="1400" u="sng" dirty="0">
                          <a:effectLst/>
                        </a:rPr>
                        <a:t>Budget and rates </a:t>
                      </a:r>
                      <a:r>
                        <a:rPr lang="en-US" sz="1400" dirty="0">
                          <a:effectLst/>
                        </a:rPr>
                        <a:t>to maintain infrastructure (O&amp;M), fulfill CIP projects &amp; timelines, mitigate risks, and hire/retain skilled employees.</a:t>
                      </a:r>
                    </a:p>
                  </a:txBody>
                  <a:tcPr marL="67201" marR="67201" marT="0" marB="0"/>
                </a:tc>
                <a:extLst>
                  <a:ext uri="{0D108BD9-81ED-4DB2-BD59-A6C34878D82A}">
                    <a16:rowId xmlns:a16="http://schemas.microsoft.com/office/drawing/2014/main" val="10001"/>
                  </a:ext>
                </a:extLst>
              </a:tr>
              <a:tr h="683163">
                <a:tc>
                  <a:txBody>
                    <a:bodyPr/>
                    <a:lstStyle/>
                    <a:p>
                      <a:pPr marL="0" marR="0">
                        <a:spcBef>
                          <a:spcPts val="0"/>
                        </a:spcBef>
                        <a:spcAft>
                          <a:spcPts val="0"/>
                        </a:spcAft>
                      </a:pPr>
                      <a:r>
                        <a:rPr lang="en-US" sz="1600" dirty="0">
                          <a:effectLst/>
                        </a:rPr>
                        <a:t>Water Quantity</a:t>
                      </a:r>
                      <a:endParaRPr lang="en-US" sz="1600" dirty="0">
                        <a:effectLst/>
                        <a:latin typeface="Times New Roman" panose="02020603050405020304" pitchFamily="18" charset="0"/>
                        <a:ea typeface="Calibri" panose="020F0502020204030204" pitchFamily="34" charset="0"/>
                      </a:endParaRPr>
                    </a:p>
                  </a:txBody>
                  <a:tcPr marL="67201" marR="67201" marT="0" marB="0"/>
                </a:tc>
                <a:tc>
                  <a:txBody>
                    <a:bodyPr/>
                    <a:lstStyle/>
                    <a:p>
                      <a:pPr marL="342900" marR="0" lvl="0" indent="-342900" algn="l" defTabSz="914400" rtl="0" eaLnBrk="1" latinLnBrk="0" hangingPunct="1">
                        <a:spcBef>
                          <a:spcPts val="0"/>
                        </a:spcBef>
                        <a:spcAft>
                          <a:spcPts val="0"/>
                        </a:spcAft>
                        <a:buSzPct val="103000"/>
                        <a:buFont typeface="Symbol" panose="05050102010706020507" pitchFamily="18" charset="2"/>
                        <a:buChar char=""/>
                      </a:pPr>
                      <a:r>
                        <a:rPr lang="en-US" sz="1400" u="sng" kern="1200" dirty="0">
                          <a:solidFill>
                            <a:schemeClr val="dk1"/>
                          </a:solidFill>
                          <a:effectLst/>
                          <a:latin typeface="+mn-lt"/>
                          <a:ea typeface="+mn-ea"/>
                          <a:cs typeface="+mn-cs"/>
                        </a:rPr>
                        <a:t>Source &amp; Treatment</a:t>
                      </a:r>
                      <a:r>
                        <a:rPr lang="en-US" sz="1400" kern="1200" dirty="0">
                          <a:solidFill>
                            <a:schemeClr val="dk1"/>
                          </a:solidFill>
                          <a:effectLst/>
                          <a:latin typeface="+mn-lt"/>
                          <a:ea typeface="+mn-ea"/>
                          <a:cs typeface="+mn-cs"/>
                        </a:rPr>
                        <a:t>: Ability to meet ADD and MDD</a:t>
                      </a:r>
                    </a:p>
                    <a:p>
                      <a:pPr marL="342900" marR="0" lvl="0" indent="-342900" algn="l" defTabSz="914400" rtl="0" eaLnBrk="1" latinLnBrk="0" hangingPunct="1">
                        <a:spcBef>
                          <a:spcPts val="0"/>
                        </a:spcBef>
                        <a:spcAft>
                          <a:spcPts val="0"/>
                        </a:spcAft>
                        <a:buSzPct val="103000"/>
                        <a:buFont typeface="Symbol" panose="05050102010706020507" pitchFamily="18" charset="2"/>
                        <a:buChar char=""/>
                      </a:pPr>
                      <a:r>
                        <a:rPr lang="en-US" sz="1400" u="sng" kern="1200" dirty="0">
                          <a:solidFill>
                            <a:schemeClr val="dk1"/>
                          </a:solidFill>
                          <a:effectLst/>
                          <a:latin typeface="+mn-lt"/>
                          <a:ea typeface="+mn-ea"/>
                          <a:cs typeface="+mn-cs"/>
                        </a:rPr>
                        <a:t>Storage &amp; Distribution</a:t>
                      </a:r>
                      <a:r>
                        <a:rPr lang="en-US" sz="1400" kern="1200" dirty="0">
                          <a:solidFill>
                            <a:schemeClr val="dk1"/>
                          </a:solidFill>
                          <a:effectLst/>
                          <a:latin typeface="+mn-lt"/>
                          <a:ea typeface="+mn-ea"/>
                          <a:cs typeface="+mn-cs"/>
                        </a:rPr>
                        <a:t>: Ability to meet PHD (+FF+…) w/out stagnation</a:t>
                      </a:r>
                    </a:p>
                    <a:p>
                      <a:pPr marL="342900" marR="0" lvl="0" indent="-342900" algn="l" defTabSz="914400" rtl="0" eaLnBrk="1" latinLnBrk="0" hangingPunct="1">
                        <a:spcBef>
                          <a:spcPts val="0"/>
                        </a:spcBef>
                        <a:spcAft>
                          <a:spcPts val="0"/>
                        </a:spcAft>
                        <a:buSzPct val="103000"/>
                        <a:buFont typeface="Symbol" panose="05050102010706020507" pitchFamily="18" charset="2"/>
                        <a:buChar char=""/>
                      </a:pPr>
                      <a:r>
                        <a:rPr lang="en-US" sz="1400" u="sng" kern="1200" dirty="0">
                          <a:solidFill>
                            <a:schemeClr val="dk1"/>
                          </a:solidFill>
                          <a:effectLst/>
                          <a:latin typeface="+mn-lt"/>
                          <a:ea typeface="+mn-ea"/>
                          <a:cs typeface="+mn-cs"/>
                        </a:rPr>
                        <a:t>Level of Service Goals</a:t>
                      </a:r>
                    </a:p>
                  </a:txBody>
                  <a:tcPr marL="67201" marR="67201" marT="0" marB="0"/>
                </a:tc>
                <a:extLst>
                  <a:ext uri="{0D108BD9-81ED-4DB2-BD59-A6C34878D82A}">
                    <a16:rowId xmlns:a16="http://schemas.microsoft.com/office/drawing/2014/main" val="10003"/>
                  </a:ext>
                </a:extLst>
              </a:tr>
              <a:tr h="699091">
                <a:tc>
                  <a:txBody>
                    <a:bodyPr/>
                    <a:lstStyle/>
                    <a:p>
                      <a:pPr marL="0" marR="0">
                        <a:spcBef>
                          <a:spcPts val="0"/>
                        </a:spcBef>
                        <a:spcAft>
                          <a:spcPts val="0"/>
                        </a:spcAft>
                      </a:pPr>
                      <a:r>
                        <a:rPr lang="en-US" sz="1600" dirty="0">
                          <a:effectLst/>
                        </a:rPr>
                        <a:t>Water Quality</a:t>
                      </a:r>
                      <a:endParaRPr lang="en-US" sz="1600" dirty="0">
                        <a:effectLst/>
                        <a:latin typeface="Times New Roman" panose="02020603050405020304" pitchFamily="18" charset="0"/>
                        <a:ea typeface="Calibri" panose="020F0502020204030204" pitchFamily="34" charset="0"/>
                      </a:endParaRPr>
                    </a:p>
                  </a:txBody>
                  <a:tcPr marL="67201" marR="67201" marT="0" marB="0"/>
                </a:tc>
                <a:tc>
                  <a:txBody>
                    <a:bodyPr/>
                    <a:lstStyle/>
                    <a:p>
                      <a:pPr marL="342900" marR="0" lvl="0" indent="-342900">
                        <a:spcBef>
                          <a:spcPts val="0"/>
                        </a:spcBef>
                        <a:spcAft>
                          <a:spcPts val="0"/>
                        </a:spcAft>
                        <a:buFont typeface="Symbol" panose="05050102010706020507" pitchFamily="18" charset="2"/>
                        <a:buChar char=""/>
                      </a:pPr>
                      <a:r>
                        <a:rPr lang="en-US" sz="1400" u="sng" dirty="0">
                          <a:effectLst/>
                        </a:rPr>
                        <a:t>Residual</a:t>
                      </a:r>
                      <a:r>
                        <a:rPr lang="en-US" sz="1400" dirty="0">
                          <a:effectLst/>
                        </a:rPr>
                        <a:t> Disinfectant (Coliform Bacteria)</a:t>
                      </a:r>
                    </a:p>
                    <a:p>
                      <a:pPr marL="342900" marR="0" lvl="0" indent="-342900">
                        <a:spcBef>
                          <a:spcPts val="0"/>
                        </a:spcBef>
                        <a:spcAft>
                          <a:spcPts val="0"/>
                        </a:spcAft>
                        <a:buFont typeface="Symbol" panose="05050102010706020507" pitchFamily="18" charset="2"/>
                        <a:buChar char=""/>
                      </a:pPr>
                      <a:r>
                        <a:rPr lang="en-US" sz="1400" u="sng" dirty="0">
                          <a:effectLst/>
                        </a:rPr>
                        <a:t>Disinfection Byproducts </a:t>
                      </a:r>
                      <a:r>
                        <a:rPr lang="en-US" sz="1400" dirty="0">
                          <a:effectLst/>
                        </a:rPr>
                        <a:t>(TTHM/HAA5)</a:t>
                      </a:r>
                    </a:p>
                    <a:p>
                      <a:pPr marL="342900" marR="0" lvl="0" indent="-342900">
                        <a:spcBef>
                          <a:spcPts val="0"/>
                        </a:spcBef>
                        <a:spcAft>
                          <a:spcPts val="0"/>
                        </a:spcAft>
                        <a:buFont typeface="Symbol" panose="05050102010706020507" pitchFamily="18" charset="2"/>
                        <a:buChar char=""/>
                      </a:pPr>
                      <a:r>
                        <a:rPr lang="en-US" sz="1400" u="sng" dirty="0">
                          <a:effectLst/>
                        </a:rPr>
                        <a:t>Corrosion</a:t>
                      </a:r>
                      <a:r>
                        <a:rPr lang="en-US" sz="1400" dirty="0">
                          <a:effectLst/>
                        </a:rPr>
                        <a:t> Control - lead/copper/asbestos (from AC pipe)/pH/alkalinity</a:t>
                      </a:r>
                      <a:endParaRPr lang="en-US" sz="1400" dirty="0">
                        <a:effectLst/>
                        <a:latin typeface="Times New Roman" panose="02020603050405020304" pitchFamily="18" charset="0"/>
                        <a:ea typeface="Calibri" panose="020F0502020204030204" pitchFamily="34" charset="0"/>
                      </a:endParaRPr>
                    </a:p>
                  </a:txBody>
                  <a:tcPr marL="67201" marR="67201" marT="0" marB="0"/>
                </a:tc>
                <a:extLst>
                  <a:ext uri="{0D108BD9-81ED-4DB2-BD59-A6C34878D82A}">
                    <a16:rowId xmlns:a16="http://schemas.microsoft.com/office/drawing/2014/main" val="10004"/>
                  </a:ext>
                </a:extLst>
              </a:tr>
            </a:tbl>
          </a:graphicData>
        </a:graphic>
      </p:graphicFrame>
      <p:pic>
        <p:nvPicPr>
          <p:cNvPr id="2" name="Audio 1">
            <a:hlinkClick r:id="" action="ppaction://media"/>
            <a:extLst>
              <a:ext uri="{FF2B5EF4-FFF2-40B4-BE49-F238E27FC236}">
                <a16:creationId xmlns:a16="http://schemas.microsoft.com/office/drawing/2014/main" id="{BD78AC40-E6D3-4BD5-AE1C-6C0D7DDDD88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709654356"/>
      </p:ext>
    </p:extLst>
  </p:cSld>
  <p:clrMapOvr>
    <a:masterClrMapping/>
  </p:clrMapOvr>
  <mc:AlternateContent xmlns:mc="http://schemas.openxmlformats.org/markup-compatibility/2006">
    <mc:Choice xmlns:p14="http://schemas.microsoft.com/office/powerpoint/2010/main" Requires="p14">
      <p:transition spd="slow" p14:dur="2000" advTm="15729"/>
    </mc:Choice>
    <mc:Fallback>
      <p:transition spd="slow" advTm="157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110</a:t>
            </a:fld>
            <a:endParaRPr lang="en-US"/>
          </a:p>
        </p:txBody>
      </p:sp>
      <p:sp>
        <p:nvSpPr>
          <p:cNvPr id="57346" name="Rectangle 2"/>
          <p:cNvSpPr>
            <a:spLocks noGrp="1" noChangeArrowheads="1"/>
          </p:cNvSpPr>
          <p:nvPr>
            <p:ph type="title"/>
          </p:nvPr>
        </p:nvSpPr>
        <p:spPr>
          <a:xfrm>
            <a:off x="307141" y="381000"/>
            <a:ext cx="8382000" cy="814466"/>
          </a:xfrm>
        </p:spPr>
        <p:txBody>
          <a:bodyPr/>
          <a:lstStyle/>
          <a:p>
            <a:pPr fontAlgn="auto">
              <a:spcAft>
                <a:spcPts val="0"/>
              </a:spcAft>
              <a:defRPr/>
            </a:pPr>
            <a:r>
              <a:rPr lang="en-US" sz="2800" dirty="0"/>
              <a:t>Example flushing record</a:t>
            </a:r>
            <a:br>
              <a:rPr lang="en-US" sz="2800" dirty="0"/>
            </a:br>
            <a:endParaRPr lang="en-US" sz="2800" b="0" dirty="0"/>
          </a:p>
        </p:txBody>
      </p:sp>
      <p:pic>
        <p:nvPicPr>
          <p:cNvPr id="2" name="Picture 1">
            <a:extLst>
              <a:ext uri="{FF2B5EF4-FFF2-40B4-BE49-F238E27FC236}">
                <a16:creationId xmlns:a16="http://schemas.microsoft.com/office/drawing/2014/main" id="{BAB5808B-DB6A-45DE-9E05-AA6F5EF11A20}"/>
              </a:ext>
            </a:extLst>
          </p:cNvPr>
          <p:cNvPicPr>
            <a:picLocks noChangeAspect="1"/>
          </p:cNvPicPr>
          <p:nvPr/>
        </p:nvPicPr>
        <p:blipFill>
          <a:blip r:embed="rId5"/>
          <a:stretch>
            <a:fillRect/>
          </a:stretch>
        </p:blipFill>
        <p:spPr>
          <a:xfrm>
            <a:off x="278566" y="3200400"/>
            <a:ext cx="8713034" cy="2683253"/>
          </a:xfrm>
          <a:prstGeom prst="rect">
            <a:avLst/>
          </a:prstGeom>
        </p:spPr>
      </p:pic>
      <p:sp>
        <p:nvSpPr>
          <p:cNvPr id="9" name="Rectangle 2">
            <a:extLst>
              <a:ext uri="{FF2B5EF4-FFF2-40B4-BE49-F238E27FC236}">
                <a16:creationId xmlns:a16="http://schemas.microsoft.com/office/drawing/2014/main" id="{489949A7-C64E-49C8-A38E-B633CE46B670}"/>
              </a:ext>
            </a:extLst>
          </p:cNvPr>
          <p:cNvSpPr txBox="1">
            <a:spLocks noChangeArrowheads="1"/>
          </p:cNvSpPr>
          <p:nvPr/>
        </p:nvSpPr>
        <p:spPr bwMode="auto">
          <a:xfrm>
            <a:off x="278566" y="1684505"/>
            <a:ext cx="8713034" cy="814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marL="342900" indent="-342900" fontAlgn="auto">
              <a:spcAft>
                <a:spcPts val="0"/>
              </a:spcAft>
              <a:buFont typeface="Wingdings" panose="05000000000000000000" pitchFamily="2" charset="2"/>
              <a:buChar char="ü"/>
              <a:defRPr/>
            </a:pPr>
            <a:r>
              <a:rPr lang="en-US" sz="2400" b="0" kern="0" dirty="0"/>
              <a:t>Establish a meter ID# for each flushing location</a:t>
            </a:r>
          </a:p>
          <a:p>
            <a:pPr marL="342900" indent="-342900" fontAlgn="auto">
              <a:spcAft>
                <a:spcPts val="0"/>
              </a:spcAft>
              <a:buFont typeface="Wingdings" panose="05000000000000000000" pitchFamily="2" charset="2"/>
              <a:buChar char="ü"/>
              <a:defRPr/>
            </a:pPr>
            <a:r>
              <a:rPr lang="en-US" sz="2400" b="0" kern="0" dirty="0"/>
              <a:t>Meter flushed water for better water loss accounting</a:t>
            </a:r>
          </a:p>
          <a:p>
            <a:pPr marL="342900" indent="-342900" fontAlgn="auto">
              <a:spcAft>
                <a:spcPts val="0"/>
              </a:spcAft>
              <a:buFont typeface="Wingdings" panose="05000000000000000000" pitchFamily="2" charset="2"/>
              <a:buChar char="ü"/>
              <a:defRPr/>
            </a:pPr>
            <a:r>
              <a:rPr lang="en-US" sz="2400" b="0" kern="0" dirty="0"/>
              <a:t>Measure water temp, chlorine residual, and corrosion parameters (pH and/or alkalinity)</a:t>
            </a:r>
          </a:p>
          <a:p>
            <a:pPr marL="342900" indent="-342900" fontAlgn="auto">
              <a:spcAft>
                <a:spcPts val="0"/>
              </a:spcAft>
              <a:buFont typeface="Wingdings" panose="05000000000000000000" pitchFamily="2" charset="2"/>
              <a:buChar char="ü"/>
              <a:defRPr/>
            </a:pPr>
            <a:r>
              <a:rPr lang="en-US" sz="2400" b="0" kern="0" dirty="0"/>
              <a:t>Note any customer complaints that may have prompted flushing</a:t>
            </a:r>
            <a:endParaRPr lang="en-US" sz="2800" b="0" kern="0" dirty="0"/>
          </a:p>
        </p:txBody>
      </p:sp>
      <p:pic>
        <p:nvPicPr>
          <p:cNvPr id="4" name="Audio 3">
            <a:hlinkClick r:id="" action="ppaction://media"/>
            <a:extLst>
              <a:ext uri="{FF2B5EF4-FFF2-40B4-BE49-F238E27FC236}">
                <a16:creationId xmlns:a16="http://schemas.microsoft.com/office/drawing/2014/main" id="{8E385557-F6E8-4F6A-A98D-CADEA5AEE99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117157566"/>
      </p:ext>
    </p:extLst>
  </p:cSld>
  <p:clrMapOvr>
    <a:masterClrMapping/>
  </p:clrMapOvr>
  <mc:AlternateContent xmlns:mc="http://schemas.openxmlformats.org/markup-compatibility/2006">
    <mc:Choice xmlns:p14="http://schemas.microsoft.com/office/powerpoint/2010/main" Requires="p14">
      <p:transition spd="slow" p14:dur="2000" advTm="23676"/>
    </mc:Choice>
    <mc:Fallback>
      <p:transition spd="slow" advTm="236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111</a:t>
            </a:fld>
            <a:endParaRPr lang="en-US"/>
          </a:p>
        </p:txBody>
      </p:sp>
      <p:sp>
        <p:nvSpPr>
          <p:cNvPr id="57346" name="Rectangle 2"/>
          <p:cNvSpPr>
            <a:spLocks noGrp="1" noChangeArrowheads="1"/>
          </p:cNvSpPr>
          <p:nvPr>
            <p:ph type="title"/>
          </p:nvPr>
        </p:nvSpPr>
        <p:spPr>
          <a:xfrm>
            <a:off x="307141" y="381000"/>
            <a:ext cx="8382000" cy="814466"/>
          </a:xfrm>
        </p:spPr>
        <p:txBody>
          <a:bodyPr/>
          <a:lstStyle/>
          <a:p>
            <a:pPr fontAlgn="auto">
              <a:spcAft>
                <a:spcPts val="0"/>
              </a:spcAft>
              <a:defRPr/>
            </a:pPr>
            <a:r>
              <a:rPr lang="en-US" sz="2800" dirty="0"/>
              <a:t>Account for all water usage – both billable and “other” non-billable (unaccounted for water)</a:t>
            </a:r>
            <a:endParaRPr lang="en-US" sz="2800" b="0" dirty="0"/>
          </a:p>
        </p:txBody>
      </p:sp>
      <p:pic>
        <p:nvPicPr>
          <p:cNvPr id="10" name="Picture 9">
            <a:extLst>
              <a:ext uri="{FF2B5EF4-FFF2-40B4-BE49-F238E27FC236}">
                <a16:creationId xmlns:a16="http://schemas.microsoft.com/office/drawing/2014/main" id="{50F60409-7BE6-44EF-951F-B695F935895C}"/>
              </a:ext>
            </a:extLst>
          </p:cNvPr>
          <p:cNvPicPr>
            <a:picLocks noChangeAspect="1"/>
          </p:cNvPicPr>
          <p:nvPr/>
        </p:nvPicPr>
        <p:blipFill>
          <a:blip r:embed="rId5"/>
          <a:stretch>
            <a:fillRect/>
          </a:stretch>
        </p:blipFill>
        <p:spPr>
          <a:xfrm>
            <a:off x="380999" y="1447800"/>
            <a:ext cx="8373703" cy="3886200"/>
          </a:xfrm>
          <a:prstGeom prst="rect">
            <a:avLst/>
          </a:prstGeom>
          <a:ln>
            <a:solidFill>
              <a:schemeClr val="tx1"/>
            </a:solidFill>
          </a:ln>
        </p:spPr>
      </p:pic>
      <p:sp>
        <p:nvSpPr>
          <p:cNvPr id="11" name="Rectangle 2">
            <a:extLst>
              <a:ext uri="{FF2B5EF4-FFF2-40B4-BE49-F238E27FC236}">
                <a16:creationId xmlns:a16="http://schemas.microsoft.com/office/drawing/2014/main" id="{77B8F50A-7392-473E-B524-5B45CB323885}"/>
              </a:ext>
            </a:extLst>
          </p:cNvPr>
          <p:cNvSpPr txBox="1">
            <a:spLocks noChangeArrowheads="1"/>
          </p:cNvSpPr>
          <p:nvPr/>
        </p:nvSpPr>
        <p:spPr bwMode="auto">
          <a:xfrm>
            <a:off x="307141" y="5460167"/>
            <a:ext cx="8382000" cy="814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marL="342900" indent="-342900" fontAlgn="auto">
              <a:spcAft>
                <a:spcPts val="0"/>
              </a:spcAft>
              <a:buFont typeface="Wingdings" panose="05000000000000000000" pitchFamily="2" charset="2"/>
              <a:buChar char="ü"/>
              <a:defRPr/>
            </a:pPr>
            <a:r>
              <a:rPr lang="en-US" sz="2000" b="0" kern="0" dirty="0"/>
              <a:t>Graphing unaccounted for water (“OT”) may help focus efforts and communicate needs to management.</a:t>
            </a:r>
            <a:endParaRPr lang="en-US" sz="2400" b="0" kern="0" dirty="0"/>
          </a:p>
        </p:txBody>
      </p:sp>
      <p:sp>
        <p:nvSpPr>
          <p:cNvPr id="12" name="Rectangle 2">
            <a:extLst>
              <a:ext uri="{FF2B5EF4-FFF2-40B4-BE49-F238E27FC236}">
                <a16:creationId xmlns:a16="http://schemas.microsoft.com/office/drawing/2014/main" id="{C3ECDBE9-17F2-4D70-80D9-7982E9B8315A}"/>
              </a:ext>
            </a:extLst>
          </p:cNvPr>
          <p:cNvSpPr txBox="1">
            <a:spLocks noChangeArrowheads="1"/>
          </p:cNvSpPr>
          <p:nvPr/>
        </p:nvSpPr>
        <p:spPr bwMode="auto">
          <a:xfrm>
            <a:off x="914400" y="2590800"/>
            <a:ext cx="3886200" cy="1043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fontAlgn="auto">
              <a:spcAft>
                <a:spcPts val="0"/>
              </a:spcAft>
              <a:defRPr/>
            </a:pPr>
            <a:r>
              <a:rPr lang="en-US" sz="1600" b="0" kern="0" dirty="0">
                <a:solidFill>
                  <a:schemeClr val="bg1"/>
                </a:solidFill>
              </a:rPr>
              <a:t>    OT     BW/FTW</a:t>
            </a:r>
          </a:p>
          <a:p>
            <a:pPr fontAlgn="auto">
              <a:spcAft>
                <a:spcPts val="0"/>
              </a:spcAft>
              <a:defRPr/>
            </a:pPr>
            <a:r>
              <a:rPr lang="en-US" sz="1600" b="0" kern="0" dirty="0">
                <a:solidFill>
                  <a:schemeClr val="bg1"/>
                </a:solidFill>
              </a:rPr>
              <a:t>   </a:t>
            </a:r>
          </a:p>
          <a:p>
            <a:pPr fontAlgn="auto">
              <a:spcAft>
                <a:spcPts val="0"/>
              </a:spcAft>
              <a:defRPr/>
            </a:pPr>
            <a:endParaRPr lang="en-US" sz="1600" b="0" kern="0" dirty="0">
              <a:solidFill>
                <a:schemeClr val="bg1"/>
              </a:solidFill>
            </a:endParaRPr>
          </a:p>
          <a:p>
            <a:pPr fontAlgn="auto">
              <a:spcAft>
                <a:spcPts val="0"/>
              </a:spcAft>
              <a:defRPr/>
            </a:pPr>
            <a:endParaRPr lang="en-US" sz="1600" b="0" kern="0" dirty="0">
              <a:solidFill>
                <a:schemeClr val="bg1"/>
              </a:solidFill>
            </a:endParaRPr>
          </a:p>
          <a:p>
            <a:pPr fontAlgn="auto">
              <a:spcAft>
                <a:spcPts val="0"/>
              </a:spcAft>
              <a:defRPr/>
            </a:pPr>
            <a:r>
              <a:rPr lang="en-US" sz="1600" b="0" kern="0" dirty="0">
                <a:solidFill>
                  <a:schemeClr val="bg1"/>
                </a:solidFill>
              </a:rPr>
              <a:t>         Metered</a:t>
            </a:r>
          </a:p>
          <a:p>
            <a:pPr fontAlgn="auto">
              <a:spcAft>
                <a:spcPts val="0"/>
              </a:spcAft>
              <a:defRPr/>
            </a:pPr>
            <a:r>
              <a:rPr lang="en-US" sz="1600" b="0" kern="0" dirty="0">
                <a:solidFill>
                  <a:schemeClr val="bg1"/>
                </a:solidFill>
              </a:rPr>
              <a:t>Flushing</a:t>
            </a:r>
          </a:p>
          <a:p>
            <a:pPr fontAlgn="auto">
              <a:spcAft>
                <a:spcPts val="0"/>
              </a:spcAft>
              <a:defRPr/>
            </a:pPr>
            <a:r>
              <a:rPr lang="en-US" sz="1600" b="0" kern="0" dirty="0">
                <a:solidFill>
                  <a:schemeClr val="bg1"/>
                </a:solidFill>
              </a:rPr>
              <a:t>                           Billable Metered</a:t>
            </a:r>
          </a:p>
          <a:p>
            <a:pPr fontAlgn="auto">
              <a:spcAft>
                <a:spcPts val="0"/>
              </a:spcAft>
              <a:defRPr/>
            </a:pPr>
            <a:r>
              <a:rPr lang="en-US" sz="1600" b="0" kern="0" dirty="0">
                <a:solidFill>
                  <a:schemeClr val="bg1"/>
                </a:solidFill>
              </a:rPr>
              <a:t>                           Connections</a:t>
            </a:r>
            <a:endParaRPr lang="en-US" sz="1800" b="0" kern="0" dirty="0">
              <a:solidFill>
                <a:schemeClr val="bg1"/>
              </a:solidFill>
            </a:endParaRPr>
          </a:p>
        </p:txBody>
      </p:sp>
      <p:pic>
        <p:nvPicPr>
          <p:cNvPr id="2" name="Audio 1">
            <a:hlinkClick r:id="" action="ppaction://media"/>
            <a:extLst>
              <a:ext uri="{FF2B5EF4-FFF2-40B4-BE49-F238E27FC236}">
                <a16:creationId xmlns:a16="http://schemas.microsoft.com/office/drawing/2014/main" id="{7FDEAD16-252E-4802-8ED1-B209F518E72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177314910"/>
      </p:ext>
    </p:extLst>
  </p:cSld>
  <p:clrMapOvr>
    <a:masterClrMapping/>
  </p:clrMapOvr>
  <mc:AlternateContent xmlns:mc="http://schemas.openxmlformats.org/markup-compatibility/2006">
    <mc:Choice xmlns:p14="http://schemas.microsoft.com/office/powerpoint/2010/main" Requires="p14">
      <p:transition spd="slow" p14:dur="2000" advTm="28733"/>
    </mc:Choice>
    <mc:Fallback>
      <p:transition spd="slow" advTm="287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112</a:t>
            </a:fld>
            <a:endParaRPr lang="en-US"/>
          </a:p>
        </p:txBody>
      </p:sp>
      <p:sp>
        <p:nvSpPr>
          <p:cNvPr id="57346" name="Rectangle 2"/>
          <p:cNvSpPr>
            <a:spLocks noGrp="1" noChangeArrowheads="1"/>
          </p:cNvSpPr>
          <p:nvPr>
            <p:ph type="title"/>
          </p:nvPr>
        </p:nvSpPr>
        <p:spPr>
          <a:xfrm>
            <a:off x="316666" y="228600"/>
            <a:ext cx="8713034" cy="814466"/>
          </a:xfrm>
        </p:spPr>
        <p:txBody>
          <a:bodyPr/>
          <a:lstStyle/>
          <a:p>
            <a:pPr fontAlgn="auto">
              <a:spcAft>
                <a:spcPts val="0"/>
              </a:spcAft>
              <a:defRPr/>
            </a:pPr>
            <a:r>
              <a:rPr lang="en-US" sz="2400" dirty="0"/>
              <a:t>Don’t hide water quality issues with flushing.</a:t>
            </a:r>
            <a:endParaRPr lang="en-US" sz="2400" b="0" dirty="0"/>
          </a:p>
        </p:txBody>
      </p:sp>
      <p:sp>
        <p:nvSpPr>
          <p:cNvPr id="3" name="TextBox 2">
            <a:extLst>
              <a:ext uri="{FF2B5EF4-FFF2-40B4-BE49-F238E27FC236}">
                <a16:creationId xmlns:a16="http://schemas.microsoft.com/office/drawing/2014/main" id="{ADC48A1A-44F1-4FA1-8895-03AB82DA482B}"/>
              </a:ext>
            </a:extLst>
          </p:cNvPr>
          <p:cNvSpPr txBox="1"/>
          <p:nvPr/>
        </p:nvSpPr>
        <p:spPr>
          <a:xfrm>
            <a:off x="114300" y="1189591"/>
            <a:ext cx="4610100" cy="4093428"/>
          </a:xfrm>
          <a:prstGeom prst="rect">
            <a:avLst/>
          </a:prstGeom>
          <a:noFill/>
        </p:spPr>
        <p:txBody>
          <a:bodyPr wrap="square" rtlCol="0">
            <a:spAutoFit/>
          </a:bodyPr>
          <a:lstStyle/>
          <a:p>
            <a:pPr marL="457200" indent="-457200">
              <a:buFont typeface="Wingdings" panose="05000000000000000000" pitchFamily="2" charset="2"/>
              <a:buChar char="ü"/>
            </a:pPr>
            <a:r>
              <a:rPr lang="en-US" dirty="0">
                <a:solidFill>
                  <a:srgbClr val="005595"/>
                </a:solidFill>
                <a:latin typeface="Calibri" panose="020F0502020204030204" pitchFamily="34" charset="0"/>
                <a:cs typeface="Calibri" panose="020F0502020204030204" pitchFamily="34" charset="0"/>
              </a:rPr>
              <a:t>Chose DBP/Coliform sampling times and locations representative of what customers are drinking on a daily basis (i.e., </a:t>
            </a:r>
            <a:r>
              <a:rPr lang="en-US" u="sng" dirty="0">
                <a:solidFill>
                  <a:srgbClr val="005595"/>
                </a:solidFill>
                <a:latin typeface="Calibri" panose="020F0502020204030204" pitchFamily="34" charset="0"/>
                <a:cs typeface="Calibri" panose="020F0502020204030204" pitchFamily="34" charset="0"/>
              </a:rPr>
              <a:t>don’t flush or sample to hide a problem as it not only puts your customers at risk, but also gives you useless water quality data </a:t>
            </a:r>
            <a:r>
              <a:rPr lang="en-US" dirty="0">
                <a:solidFill>
                  <a:srgbClr val="005595"/>
                </a:solidFill>
                <a:latin typeface="Calibri" panose="020F0502020204030204" pitchFamily="34" charset="0"/>
                <a:cs typeface="Calibri" panose="020F0502020204030204" pitchFamily="34" charset="0"/>
              </a:rPr>
              <a:t>upon which to base operational decisions) </a:t>
            </a:r>
          </a:p>
          <a:p>
            <a:endParaRPr lang="en-US" sz="2000" dirty="0">
              <a:solidFill>
                <a:srgbClr val="005595"/>
              </a:solidFill>
            </a:endParaRPr>
          </a:p>
        </p:txBody>
      </p:sp>
      <p:pic>
        <p:nvPicPr>
          <p:cNvPr id="6" name="Picture 5">
            <a:extLst>
              <a:ext uri="{FF2B5EF4-FFF2-40B4-BE49-F238E27FC236}">
                <a16:creationId xmlns:a16="http://schemas.microsoft.com/office/drawing/2014/main" id="{28C94002-F98C-4BDD-BD80-472BAF05E9A4}"/>
              </a:ext>
            </a:extLst>
          </p:cNvPr>
          <p:cNvPicPr>
            <a:picLocks noChangeAspect="1"/>
          </p:cNvPicPr>
          <p:nvPr/>
        </p:nvPicPr>
        <p:blipFill>
          <a:blip r:embed="rId5"/>
          <a:stretch>
            <a:fillRect/>
          </a:stretch>
        </p:blipFill>
        <p:spPr>
          <a:xfrm>
            <a:off x="4800600" y="1295400"/>
            <a:ext cx="3962400" cy="2631200"/>
          </a:xfrm>
          <a:prstGeom prst="rect">
            <a:avLst/>
          </a:prstGeom>
          <a:ln>
            <a:solidFill>
              <a:schemeClr val="tx1"/>
            </a:solidFill>
          </a:ln>
        </p:spPr>
      </p:pic>
      <p:pic>
        <p:nvPicPr>
          <p:cNvPr id="2" name="Audio 1">
            <a:hlinkClick r:id="" action="ppaction://media"/>
            <a:extLst>
              <a:ext uri="{FF2B5EF4-FFF2-40B4-BE49-F238E27FC236}">
                <a16:creationId xmlns:a16="http://schemas.microsoft.com/office/drawing/2014/main" id="{13049C9E-57EF-4B93-B577-8FC5E74AEE9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83196670"/>
      </p:ext>
    </p:extLst>
  </p:cSld>
  <p:clrMapOvr>
    <a:masterClrMapping/>
  </p:clrMapOvr>
  <mc:AlternateContent xmlns:mc="http://schemas.openxmlformats.org/markup-compatibility/2006">
    <mc:Choice xmlns:p14="http://schemas.microsoft.com/office/powerpoint/2010/main" Requires="p14">
      <p:transition spd="slow" p14:dur="2000" advTm="20884"/>
    </mc:Choice>
    <mc:Fallback>
      <p:transition spd="slow" advTm="208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F75B6-0FC0-4182-8944-82C382193AC2}"/>
              </a:ext>
            </a:extLst>
          </p:cNvPr>
          <p:cNvSpPr>
            <a:spLocks noGrp="1"/>
          </p:cNvSpPr>
          <p:nvPr>
            <p:ph type="title"/>
          </p:nvPr>
        </p:nvSpPr>
        <p:spPr>
          <a:xfrm>
            <a:off x="457200" y="274638"/>
            <a:ext cx="8229600" cy="779839"/>
          </a:xfrm>
        </p:spPr>
        <p:txBody>
          <a:bodyPr/>
          <a:lstStyle/>
          <a:p>
            <a:r>
              <a:rPr lang="en-US" dirty="0"/>
              <a:t>Cross Connection &amp; Backflow Prevention</a:t>
            </a:r>
          </a:p>
        </p:txBody>
      </p:sp>
      <p:sp>
        <p:nvSpPr>
          <p:cNvPr id="4" name="Slide Number Placeholder 3">
            <a:extLst>
              <a:ext uri="{FF2B5EF4-FFF2-40B4-BE49-F238E27FC236}">
                <a16:creationId xmlns:a16="http://schemas.microsoft.com/office/drawing/2014/main" id="{F471BCD1-44DA-4FA7-AA15-80ECDB850845}"/>
              </a:ext>
            </a:extLst>
          </p:cNvPr>
          <p:cNvSpPr>
            <a:spLocks noGrp="1"/>
          </p:cNvSpPr>
          <p:nvPr>
            <p:ph type="sldNum" sz="quarter" idx="11"/>
          </p:nvPr>
        </p:nvSpPr>
        <p:spPr/>
        <p:txBody>
          <a:bodyPr/>
          <a:lstStyle/>
          <a:p>
            <a:fld id="{FEA73A45-DEBE-46C3-90ED-D5A73A98762E}" type="slidenum">
              <a:rPr lang="en-US" smtClean="0"/>
              <a:pPr/>
              <a:t>113</a:t>
            </a:fld>
            <a:endParaRPr lang="en-US"/>
          </a:p>
        </p:txBody>
      </p:sp>
      <p:pic>
        <p:nvPicPr>
          <p:cNvPr id="5" name="Picture 4">
            <a:extLst>
              <a:ext uri="{FF2B5EF4-FFF2-40B4-BE49-F238E27FC236}">
                <a16:creationId xmlns:a16="http://schemas.microsoft.com/office/drawing/2014/main" id="{A972C7B6-E781-4531-A8BF-C1B6EB7F4700}"/>
              </a:ext>
            </a:extLst>
          </p:cNvPr>
          <p:cNvPicPr>
            <a:picLocks noChangeAspect="1"/>
          </p:cNvPicPr>
          <p:nvPr/>
        </p:nvPicPr>
        <p:blipFill>
          <a:blip r:embed="rId4"/>
          <a:stretch>
            <a:fillRect/>
          </a:stretch>
        </p:blipFill>
        <p:spPr>
          <a:xfrm>
            <a:off x="3657600" y="1162050"/>
            <a:ext cx="5246044" cy="3771900"/>
          </a:xfrm>
          <a:prstGeom prst="rect">
            <a:avLst/>
          </a:prstGeom>
          <a:ln>
            <a:solidFill>
              <a:schemeClr val="tx1"/>
            </a:solidFill>
          </a:ln>
        </p:spPr>
      </p:pic>
      <p:sp>
        <p:nvSpPr>
          <p:cNvPr id="6" name="TextBox 5">
            <a:extLst>
              <a:ext uri="{FF2B5EF4-FFF2-40B4-BE49-F238E27FC236}">
                <a16:creationId xmlns:a16="http://schemas.microsoft.com/office/drawing/2014/main" id="{30778D59-38C4-4042-9553-8204766A3643}"/>
              </a:ext>
            </a:extLst>
          </p:cNvPr>
          <p:cNvSpPr txBox="1"/>
          <p:nvPr/>
        </p:nvSpPr>
        <p:spPr>
          <a:xfrm>
            <a:off x="114300" y="1189591"/>
            <a:ext cx="8877300" cy="1938992"/>
          </a:xfrm>
          <a:prstGeom prst="rect">
            <a:avLst/>
          </a:prstGeom>
          <a:noFill/>
        </p:spPr>
        <p:txBody>
          <a:bodyPr wrap="square" rtlCol="0">
            <a:spAutoFit/>
          </a:bodyPr>
          <a:lstStyle/>
          <a:p>
            <a:pPr marL="457200" indent="-457200">
              <a:buFont typeface="Wingdings" panose="05000000000000000000" pitchFamily="2" charset="2"/>
              <a:buChar char="ü"/>
            </a:pPr>
            <a:r>
              <a:rPr lang="en-US" dirty="0">
                <a:solidFill>
                  <a:srgbClr val="005595"/>
                </a:solidFill>
                <a:latin typeface="Calibri" panose="020F0502020204030204" pitchFamily="34" charset="0"/>
                <a:cs typeface="Calibri" panose="020F0502020204030204" pitchFamily="34" charset="0"/>
              </a:rPr>
              <a:t>Fully implement cross-</a:t>
            </a:r>
          </a:p>
          <a:p>
            <a:pPr lvl="1"/>
            <a:r>
              <a:rPr lang="en-US" dirty="0">
                <a:solidFill>
                  <a:srgbClr val="005595"/>
                </a:solidFill>
                <a:latin typeface="Calibri" panose="020F0502020204030204" pitchFamily="34" charset="0"/>
                <a:cs typeface="Calibri" panose="020F0502020204030204" pitchFamily="34" charset="0"/>
              </a:rPr>
              <a:t>connection/backflow</a:t>
            </a:r>
          </a:p>
          <a:p>
            <a:pPr lvl="1"/>
            <a:r>
              <a:rPr lang="en-US" dirty="0">
                <a:solidFill>
                  <a:srgbClr val="005595"/>
                </a:solidFill>
                <a:latin typeface="Calibri" panose="020F0502020204030204" pitchFamily="34" charset="0"/>
                <a:cs typeface="Calibri" panose="020F0502020204030204" pitchFamily="34" charset="0"/>
              </a:rPr>
              <a:t>Prevention program</a:t>
            </a:r>
          </a:p>
          <a:p>
            <a:pPr marL="342900" indent="-342900">
              <a:buFont typeface="Wingdings" panose="05000000000000000000" pitchFamily="2" charset="2"/>
              <a:buChar char="ü"/>
            </a:pPr>
            <a:r>
              <a:rPr lang="en-US" dirty="0">
                <a:solidFill>
                  <a:srgbClr val="005595"/>
                </a:solidFill>
                <a:latin typeface="Calibri" panose="020F0502020204030204" pitchFamily="34" charset="0"/>
                <a:cs typeface="Calibri" panose="020F0502020204030204" pitchFamily="34" charset="0"/>
              </a:rPr>
              <a:t>Identify high hazards</a:t>
            </a:r>
          </a:p>
          <a:p>
            <a:pPr marL="342900" indent="-342900">
              <a:buFont typeface="Wingdings" panose="05000000000000000000" pitchFamily="2" charset="2"/>
              <a:buChar char="ü"/>
            </a:pPr>
            <a:r>
              <a:rPr lang="en-US" dirty="0">
                <a:solidFill>
                  <a:srgbClr val="005595"/>
                </a:solidFill>
                <a:latin typeface="Calibri" panose="020F0502020204030204" pitchFamily="34" charset="0"/>
                <a:cs typeface="Calibri" panose="020F0502020204030204" pitchFamily="34" charset="0"/>
              </a:rPr>
              <a:t>Test devices annually</a:t>
            </a:r>
          </a:p>
        </p:txBody>
      </p:sp>
      <p:pic>
        <p:nvPicPr>
          <p:cNvPr id="7" name="Picture 6">
            <a:extLst>
              <a:ext uri="{FF2B5EF4-FFF2-40B4-BE49-F238E27FC236}">
                <a16:creationId xmlns:a16="http://schemas.microsoft.com/office/drawing/2014/main" id="{65907E86-E028-47AE-BA12-E0605B326E3F}"/>
              </a:ext>
            </a:extLst>
          </p:cNvPr>
          <p:cNvPicPr>
            <a:picLocks noChangeAspect="1"/>
          </p:cNvPicPr>
          <p:nvPr/>
        </p:nvPicPr>
        <p:blipFill>
          <a:blip r:embed="rId5"/>
          <a:stretch>
            <a:fillRect/>
          </a:stretch>
        </p:blipFill>
        <p:spPr>
          <a:xfrm>
            <a:off x="4191000" y="4973084"/>
            <a:ext cx="2857933" cy="1461722"/>
          </a:xfrm>
          <a:prstGeom prst="rect">
            <a:avLst/>
          </a:prstGeom>
        </p:spPr>
      </p:pic>
      <p:pic>
        <p:nvPicPr>
          <p:cNvPr id="3" name="Picture 2">
            <a:extLst>
              <a:ext uri="{FF2B5EF4-FFF2-40B4-BE49-F238E27FC236}">
                <a16:creationId xmlns:a16="http://schemas.microsoft.com/office/drawing/2014/main" id="{50C67894-BF6F-4CA6-8331-B23C4140D09B}"/>
              </a:ext>
            </a:extLst>
          </p:cNvPr>
          <p:cNvPicPr>
            <a:picLocks noChangeAspect="1"/>
          </p:cNvPicPr>
          <p:nvPr/>
        </p:nvPicPr>
        <p:blipFill>
          <a:blip r:embed="rId6"/>
          <a:stretch>
            <a:fillRect/>
          </a:stretch>
        </p:blipFill>
        <p:spPr>
          <a:xfrm>
            <a:off x="221306" y="3498472"/>
            <a:ext cx="4133850" cy="2870955"/>
          </a:xfrm>
          <a:prstGeom prst="rect">
            <a:avLst/>
          </a:prstGeom>
          <a:ln>
            <a:solidFill>
              <a:schemeClr val="tx1"/>
            </a:solidFill>
          </a:ln>
        </p:spPr>
      </p:pic>
      <p:pic>
        <p:nvPicPr>
          <p:cNvPr id="8" name="Audio 7">
            <a:hlinkClick r:id="" action="ppaction://media"/>
            <a:extLst>
              <a:ext uri="{FF2B5EF4-FFF2-40B4-BE49-F238E27FC236}">
                <a16:creationId xmlns:a16="http://schemas.microsoft.com/office/drawing/2014/main" id="{F7E48ADD-7398-4EF5-BA4A-D47BA8220C7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201009991"/>
      </p:ext>
    </p:extLst>
  </p:cSld>
  <p:clrMapOvr>
    <a:masterClrMapping/>
  </p:clrMapOvr>
  <mc:AlternateContent xmlns:mc="http://schemas.openxmlformats.org/markup-compatibility/2006">
    <mc:Choice xmlns:p14="http://schemas.microsoft.com/office/powerpoint/2010/main" Requires="p14">
      <p:transition spd="slow" p14:dur="2000" advTm="10621"/>
    </mc:Choice>
    <mc:Fallback>
      <p:transition spd="slow" advTm="10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114</a:t>
            </a:fld>
            <a:endParaRPr lang="en-US"/>
          </a:p>
        </p:txBody>
      </p:sp>
      <p:sp>
        <p:nvSpPr>
          <p:cNvPr id="57346" name="Rectangle 2"/>
          <p:cNvSpPr>
            <a:spLocks noGrp="1" noChangeArrowheads="1"/>
          </p:cNvSpPr>
          <p:nvPr>
            <p:ph type="title"/>
          </p:nvPr>
        </p:nvSpPr>
        <p:spPr>
          <a:xfrm>
            <a:off x="278566" y="87130"/>
            <a:ext cx="8382000" cy="814466"/>
          </a:xfrm>
        </p:spPr>
        <p:txBody>
          <a:bodyPr/>
          <a:lstStyle/>
          <a:p>
            <a:pPr fontAlgn="auto">
              <a:spcAft>
                <a:spcPts val="0"/>
              </a:spcAft>
              <a:defRPr/>
            </a:pPr>
            <a:r>
              <a:rPr lang="en-US" sz="2800" dirty="0"/>
              <a:t>Additional Resources…USEPA</a:t>
            </a:r>
            <a:endParaRPr lang="en-US" sz="2800" b="0" dirty="0"/>
          </a:p>
        </p:txBody>
      </p:sp>
      <p:sp>
        <p:nvSpPr>
          <p:cNvPr id="56323" name="Rectangle 3"/>
          <p:cNvSpPr>
            <a:spLocks noGrp="1" noChangeArrowheads="1"/>
          </p:cNvSpPr>
          <p:nvPr>
            <p:ph idx="1"/>
          </p:nvPr>
        </p:nvSpPr>
        <p:spPr>
          <a:xfrm>
            <a:off x="278565" y="964992"/>
            <a:ext cx="2408576" cy="457200"/>
          </a:xfrm>
        </p:spPr>
        <p:txBody>
          <a:bodyPr/>
          <a:lstStyle/>
          <a:p>
            <a:pPr marL="0" lvl="1" indent="-342900">
              <a:lnSpc>
                <a:spcPct val="90000"/>
              </a:lnSpc>
              <a:spcBef>
                <a:spcPts val="700"/>
              </a:spcBef>
              <a:buClr>
                <a:schemeClr val="tx2"/>
              </a:buClr>
              <a:buSzPct val="95000"/>
              <a:buNone/>
            </a:pPr>
            <a:r>
              <a:rPr lang="en-US" sz="2400" dirty="0">
                <a:solidFill>
                  <a:srgbClr val="FF0000"/>
                </a:solidFill>
                <a:hlinkClick r:id="rId5"/>
              </a:rPr>
              <a:t>https://www.epa.gov/dwreginfo/drinking-water-distribution-system-tools-and-resources</a:t>
            </a:r>
            <a:endParaRPr lang="en-US" sz="2400" dirty="0"/>
          </a:p>
        </p:txBody>
      </p:sp>
      <p:pic>
        <p:nvPicPr>
          <p:cNvPr id="4" name="Picture 3">
            <a:extLst>
              <a:ext uri="{FF2B5EF4-FFF2-40B4-BE49-F238E27FC236}">
                <a16:creationId xmlns:a16="http://schemas.microsoft.com/office/drawing/2014/main" id="{95452413-964B-49C5-BB34-BF8C53D97541}"/>
              </a:ext>
            </a:extLst>
          </p:cNvPr>
          <p:cNvPicPr>
            <a:picLocks noChangeAspect="1"/>
          </p:cNvPicPr>
          <p:nvPr/>
        </p:nvPicPr>
        <p:blipFill>
          <a:blip r:embed="rId6"/>
          <a:stretch>
            <a:fillRect/>
          </a:stretch>
        </p:blipFill>
        <p:spPr>
          <a:xfrm>
            <a:off x="2892011" y="873021"/>
            <a:ext cx="5973424" cy="4765779"/>
          </a:xfrm>
          <a:prstGeom prst="rect">
            <a:avLst/>
          </a:prstGeom>
          <a:ln>
            <a:solidFill>
              <a:schemeClr val="tx1"/>
            </a:solidFill>
          </a:ln>
        </p:spPr>
      </p:pic>
      <p:sp>
        <p:nvSpPr>
          <p:cNvPr id="6" name="Rectangle 5">
            <a:extLst>
              <a:ext uri="{FF2B5EF4-FFF2-40B4-BE49-F238E27FC236}">
                <a16:creationId xmlns:a16="http://schemas.microsoft.com/office/drawing/2014/main" id="{B1690CD2-84E3-49BC-B6CB-6996465E1712}"/>
              </a:ext>
            </a:extLst>
          </p:cNvPr>
          <p:cNvSpPr/>
          <p:nvPr/>
        </p:nvSpPr>
        <p:spPr>
          <a:xfrm>
            <a:off x="316665" y="3429000"/>
            <a:ext cx="4572000" cy="2862322"/>
          </a:xfrm>
          <a:prstGeom prst="rect">
            <a:avLst/>
          </a:prstGeom>
          <a:solidFill>
            <a:schemeClr val="bg1"/>
          </a:solidFill>
          <a:ln>
            <a:solidFill>
              <a:schemeClr val="tx1"/>
            </a:solidFill>
          </a:ln>
        </p:spPr>
        <p:txBody>
          <a:bodyPr>
            <a:spAutoFit/>
          </a:bodyPr>
          <a:lstStyle/>
          <a:p>
            <a:pPr>
              <a:buFont typeface="Arial" panose="020B0604020202020204" pitchFamily="34" charset="0"/>
              <a:buChar char="•"/>
            </a:pPr>
            <a:r>
              <a:rPr lang="en-US" sz="1800" dirty="0">
                <a:solidFill>
                  <a:schemeClr val="accent1">
                    <a:lumMod val="50000"/>
                  </a:schemeClr>
                </a:solidFill>
                <a:hlinkClick r:id="rId7">
                  <a:extLst>
                    <a:ext uri="{A12FA001-AC4F-418D-AE19-62706E023703}">
                      <ahyp:hlinkClr xmlns:ahyp="http://schemas.microsoft.com/office/drawing/2018/hyperlinkcolor" val="tx"/>
                    </a:ext>
                  </a:extLst>
                </a:hlinkClick>
              </a:rPr>
              <a:t>Distribution System Evaluation</a:t>
            </a:r>
            <a:endParaRPr lang="en-US" sz="1800" dirty="0">
              <a:solidFill>
                <a:schemeClr val="accent1">
                  <a:lumMod val="50000"/>
                </a:schemeClr>
              </a:solidFill>
            </a:endParaRPr>
          </a:p>
          <a:p>
            <a:pPr>
              <a:buFont typeface="Arial" panose="020B0604020202020204" pitchFamily="34" charset="0"/>
              <a:buChar char="•"/>
            </a:pPr>
            <a:r>
              <a:rPr lang="en-US" sz="1800" dirty="0">
                <a:solidFill>
                  <a:schemeClr val="accent1">
                    <a:lumMod val="50000"/>
                  </a:schemeClr>
                </a:solidFill>
                <a:hlinkClick r:id="rId8">
                  <a:extLst>
                    <a:ext uri="{A12FA001-AC4F-418D-AE19-62706E023703}">
                      <ahyp:hlinkClr xmlns:ahyp="http://schemas.microsoft.com/office/drawing/2018/hyperlinkcolor" val="tx"/>
                    </a:ext>
                  </a:extLst>
                </a:hlinkClick>
              </a:rPr>
              <a:t>Distribution System Research</a:t>
            </a:r>
            <a:endParaRPr lang="en-US" sz="1800" dirty="0">
              <a:solidFill>
                <a:schemeClr val="accent1">
                  <a:lumMod val="50000"/>
                </a:schemeClr>
              </a:solidFill>
            </a:endParaRPr>
          </a:p>
          <a:p>
            <a:pPr>
              <a:buFont typeface="Arial" panose="020B0604020202020204" pitchFamily="34" charset="0"/>
              <a:buChar char="•"/>
            </a:pPr>
            <a:r>
              <a:rPr lang="en-US" sz="1800" dirty="0">
                <a:solidFill>
                  <a:schemeClr val="accent1">
                    <a:lumMod val="50000"/>
                  </a:schemeClr>
                </a:solidFill>
                <a:hlinkClick r:id="rId9">
                  <a:extLst>
                    <a:ext uri="{A12FA001-AC4F-418D-AE19-62706E023703}">
                      <ahyp:hlinkClr xmlns:ahyp="http://schemas.microsoft.com/office/drawing/2018/hyperlinkcolor" val="tx"/>
                    </a:ext>
                  </a:extLst>
                </a:hlinkClick>
              </a:rPr>
              <a:t>Microbial Growth, Biofilms and Sediments</a:t>
            </a:r>
            <a:endParaRPr lang="en-US" sz="1800" dirty="0">
              <a:solidFill>
                <a:schemeClr val="accent1">
                  <a:lumMod val="50000"/>
                </a:schemeClr>
              </a:solidFill>
            </a:endParaRPr>
          </a:p>
          <a:p>
            <a:pPr>
              <a:buFont typeface="Arial" panose="020B0604020202020204" pitchFamily="34" charset="0"/>
              <a:buChar char="•"/>
            </a:pPr>
            <a:r>
              <a:rPr lang="en-US" sz="1800" dirty="0">
                <a:solidFill>
                  <a:schemeClr val="accent1">
                    <a:lumMod val="50000"/>
                  </a:schemeClr>
                </a:solidFill>
                <a:hlinkClick r:id="rId10">
                  <a:extLst>
                    <a:ext uri="{A12FA001-AC4F-418D-AE19-62706E023703}">
                      <ahyp:hlinkClr xmlns:ahyp="http://schemas.microsoft.com/office/drawing/2018/hyperlinkcolor" val="tx"/>
                    </a:ext>
                  </a:extLst>
                </a:hlinkClick>
              </a:rPr>
              <a:t>Disinfectants and Disinfection Byproducts</a:t>
            </a:r>
            <a:endParaRPr lang="en-US" sz="1800" dirty="0">
              <a:solidFill>
                <a:schemeClr val="accent1">
                  <a:lumMod val="50000"/>
                </a:schemeClr>
              </a:solidFill>
            </a:endParaRPr>
          </a:p>
          <a:p>
            <a:pPr>
              <a:buFont typeface="Arial" panose="020B0604020202020204" pitchFamily="34" charset="0"/>
              <a:buChar char="•"/>
            </a:pPr>
            <a:r>
              <a:rPr lang="en-US" sz="1800" dirty="0">
                <a:solidFill>
                  <a:schemeClr val="accent1">
                    <a:lumMod val="50000"/>
                  </a:schemeClr>
                </a:solidFill>
                <a:hlinkClick r:id="rId11">
                  <a:extLst>
                    <a:ext uri="{A12FA001-AC4F-418D-AE19-62706E023703}">
                      <ahyp:hlinkClr xmlns:ahyp="http://schemas.microsoft.com/office/drawing/2018/hyperlinkcolor" val="tx"/>
                    </a:ext>
                  </a:extLst>
                </a:hlinkClick>
              </a:rPr>
              <a:t>Water Age</a:t>
            </a:r>
            <a:endParaRPr lang="en-US" sz="1800" dirty="0">
              <a:solidFill>
                <a:schemeClr val="accent1">
                  <a:lumMod val="50000"/>
                </a:schemeClr>
              </a:solidFill>
            </a:endParaRPr>
          </a:p>
          <a:p>
            <a:pPr>
              <a:buFont typeface="Arial" panose="020B0604020202020204" pitchFamily="34" charset="0"/>
              <a:buChar char="•"/>
            </a:pPr>
            <a:r>
              <a:rPr lang="en-US" sz="1800" dirty="0">
                <a:solidFill>
                  <a:schemeClr val="accent1">
                    <a:lumMod val="50000"/>
                  </a:schemeClr>
                </a:solidFill>
                <a:hlinkClick r:id="rId12">
                  <a:extLst>
                    <a:ext uri="{A12FA001-AC4F-418D-AE19-62706E023703}">
                      <ahyp:hlinkClr xmlns:ahyp="http://schemas.microsoft.com/office/drawing/2018/hyperlinkcolor" val="tx"/>
                    </a:ext>
                  </a:extLst>
                </a:hlinkClick>
              </a:rPr>
              <a:t>Storage Facility Management</a:t>
            </a:r>
            <a:endParaRPr lang="en-US" sz="1800" dirty="0">
              <a:solidFill>
                <a:schemeClr val="accent1">
                  <a:lumMod val="50000"/>
                </a:schemeClr>
              </a:solidFill>
            </a:endParaRPr>
          </a:p>
          <a:p>
            <a:pPr>
              <a:buFont typeface="Arial" panose="020B0604020202020204" pitchFamily="34" charset="0"/>
              <a:buChar char="•"/>
            </a:pPr>
            <a:r>
              <a:rPr lang="en-US" sz="1800" dirty="0">
                <a:solidFill>
                  <a:schemeClr val="accent1">
                    <a:lumMod val="50000"/>
                  </a:schemeClr>
                </a:solidFill>
                <a:hlinkClick r:id="rId13">
                  <a:extLst>
                    <a:ext uri="{A12FA001-AC4F-418D-AE19-62706E023703}">
                      <ahyp:hlinkClr xmlns:ahyp="http://schemas.microsoft.com/office/drawing/2018/hyperlinkcolor" val="tx"/>
                    </a:ext>
                  </a:extLst>
                </a:hlinkClick>
              </a:rPr>
              <a:t>Pressure Management</a:t>
            </a:r>
            <a:endParaRPr lang="en-US" sz="1800" dirty="0">
              <a:solidFill>
                <a:schemeClr val="accent1">
                  <a:lumMod val="50000"/>
                </a:schemeClr>
              </a:solidFill>
            </a:endParaRPr>
          </a:p>
          <a:p>
            <a:pPr>
              <a:buFont typeface="Arial" panose="020B0604020202020204" pitchFamily="34" charset="0"/>
              <a:buChar char="•"/>
            </a:pPr>
            <a:r>
              <a:rPr lang="en-US" sz="1800" dirty="0">
                <a:solidFill>
                  <a:schemeClr val="accent1">
                    <a:lumMod val="50000"/>
                  </a:schemeClr>
                </a:solidFill>
                <a:hlinkClick r:id="rId14">
                  <a:extLst>
                    <a:ext uri="{A12FA001-AC4F-418D-AE19-62706E023703}">
                      <ahyp:hlinkClr xmlns:ahyp="http://schemas.microsoft.com/office/drawing/2018/hyperlinkcolor" val="tx"/>
                    </a:ext>
                  </a:extLst>
                </a:hlinkClick>
              </a:rPr>
              <a:t>Water Losses and Main Breaks</a:t>
            </a:r>
            <a:endParaRPr lang="en-US" sz="1800" dirty="0">
              <a:solidFill>
                <a:schemeClr val="accent1">
                  <a:lumMod val="50000"/>
                </a:schemeClr>
              </a:solidFill>
            </a:endParaRPr>
          </a:p>
          <a:p>
            <a:pPr>
              <a:buFont typeface="Arial" panose="020B0604020202020204" pitchFamily="34" charset="0"/>
              <a:buChar char="•"/>
            </a:pPr>
            <a:r>
              <a:rPr lang="en-US" sz="1800" dirty="0">
                <a:solidFill>
                  <a:schemeClr val="accent1">
                    <a:lumMod val="50000"/>
                  </a:schemeClr>
                </a:solidFill>
                <a:hlinkClick r:id="rId15">
                  <a:extLst>
                    <a:ext uri="{A12FA001-AC4F-418D-AE19-62706E023703}">
                      <ahyp:hlinkClr xmlns:ahyp="http://schemas.microsoft.com/office/drawing/2018/hyperlinkcolor" val="tx"/>
                    </a:ext>
                  </a:extLst>
                </a:hlinkClick>
              </a:rPr>
              <a:t>Corrosion, Permeation, and Leaching</a:t>
            </a:r>
            <a:endParaRPr lang="en-US" sz="1800" dirty="0">
              <a:solidFill>
                <a:schemeClr val="accent1">
                  <a:lumMod val="50000"/>
                </a:schemeClr>
              </a:solidFill>
            </a:endParaRPr>
          </a:p>
          <a:p>
            <a:pPr>
              <a:buFont typeface="Arial" panose="020B0604020202020204" pitchFamily="34" charset="0"/>
              <a:buChar char="•"/>
            </a:pPr>
            <a:r>
              <a:rPr lang="en-US" sz="1800" dirty="0">
                <a:solidFill>
                  <a:schemeClr val="accent1">
                    <a:lumMod val="50000"/>
                  </a:schemeClr>
                </a:solidFill>
                <a:hlinkClick r:id="rId16">
                  <a:extLst>
                    <a:ext uri="{A12FA001-AC4F-418D-AE19-62706E023703}">
                      <ahyp:hlinkClr xmlns:ahyp="http://schemas.microsoft.com/office/drawing/2018/hyperlinkcolor" val="tx"/>
                    </a:ext>
                  </a:extLst>
                </a:hlinkClick>
              </a:rPr>
              <a:t>Cross-Connections </a:t>
            </a:r>
            <a:r>
              <a:rPr lang="en-US" sz="1800" dirty="0">
                <a:solidFill>
                  <a:srgbClr val="009999"/>
                </a:solidFill>
                <a:hlinkClick r:id="rId16">
                  <a:extLst>
                    <a:ext uri="{A12FA001-AC4F-418D-AE19-62706E023703}">
                      <ahyp:hlinkClr xmlns:ahyp="http://schemas.microsoft.com/office/drawing/2018/hyperlinkcolor" val="tx"/>
                    </a:ext>
                  </a:extLst>
                </a:hlinkClick>
              </a:rPr>
              <a:t>and Backflow</a:t>
            </a:r>
            <a:endParaRPr lang="en-US" sz="1800" dirty="0"/>
          </a:p>
        </p:txBody>
      </p:sp>
      <p:pic>
        <p:nvPicPr>
          <p:cNvPr id="2" name="Audio 1">
            <a:hlinkClick r:id="" action="ppaction://media"/>
            <a:extLst>
              <a:ext uri="{FF2B5EF4-FFF2-40B4-BE49-F238E27FC236}">
                <a16:creationId xmlns:a16="http://schemas.microsoft.com/office/drawing/2014/main" id="{AE430731-98C4-40BA-A908-9744F70F8191}"/>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755964808"/>
      </p:ext>
    </p:extLst>
  </p:cSld>
  <p:clrMapOvr>
    <a:masterClrMapping/>
  </p:clrMapOvr>
  <mc:AlternateContent xmlns:mc="http://schemas.openxmlformats.org/markup-compatibility/2006">
    <mc:Choice xmlns:p14="http://schemas.microsoft.com/office/powerpoint/2010/main" Requires="p14">
      <p:transition spd="slow" p14:dur="2000" advTm="6441"/>
    </mc:Choice>
    <mc:Fallback>
      <p:transition spd="slow" advTm="64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115</a:t>
            </a:fld>
            <a:endParaRPr lang="en-US"/>
          </a:p>
        </p:txBody>
      </p:sp>
      <p:sp>
        <p:nvSpPr>
          <p:cNvPr id="57346" name="Rectangle 2"/>
          <p:cNvSpPr>
            <a:spLocks noGrp="1" noChangeArrowheads="1"/>
          </p:cNvSpPr>
          <p:nvPr>
            <p:ph type="title"/>
          </p:nvPr>
        </p:nvSpPr>
        <p:spPr>
          <a:xfrm>
            <a:off x="314325" y="2514600"/>
            <a:ext cx="4914900" cy="485108"/>
          </a:xfrm>
        </p:spPr>
        <p:txBody>
          <a:bodyPr/>
          <a:lstStyle/>
          <a:p>
            <a:pPr fontAlgn="auto">
              <a:spcAft>
                <a:spcPts val="0"/>
              </a:spcAft>
              <a:defRPr/>
            </a:pPr>
            <a:r>
              <a:rPr lang="en-US" sz="2400" b="0" dirty="0"/>
              <a:t>A spreadsheet is available online from USEPA for evaluating mixing and estimating turnover in tanks</a:t>
            </a:r>
            <a:br>
              <a:rPr lang="en-US" sz="2400" b="0" dirty="0"/>
            </a:br>
            <a:br>
              <a:rPr lang="en-US" sz="2400" b="0" dirty="0"/>
            </a:br>
            <a:r>
              <a:rPr lang="en-US" sz="2400" b="0" dirty="0"/>
              <a:t>Instructions: </a:t>
            </a:r>
            <a:br>
              <a:rPr lang="en-US" sz="2400" b="0" dirty="0"/>
            </a:br>
            <a:r>
              <a:rPr lang="en-US" sz="2400" b="0" dirty="0">
                <a:hlinkClick r:id="rId5"/>
              </a:rPr>
              <a:t>https://www.epa.gov/sites/default/files/2021-05/documents/storage-tank-spreadsheet-assessment-protocol.pdf</a:t>
            </a:r>
            <a:br>
              <a:rPr lang="en-US" sz="2400" b="0" dirty="0"/>
            </a:br>
            <a:br>
              <a:rPr lang="en-US" sz="2400" b="0" dirty="0"/>
            </a:br>
            <a:r>
              <a:rPr lang="en-US" sz="2400" b="0" dirty="0"/>
              <a:t>Direct link to spreadsheet:</a:t>
            </a:r>
            <a:br>
              <a:rPr lang="en-US" sz="2400" b="0" dirty="0"/>
            </a:br>
            <a:endParaRPr lang="en-US" sz="2400" b="0" dirty="0"/>
          </a:p>
        </p:txBody>
      </p:sp>
      <p:sp>
        <p:nvSpPr>
          <p:cNvPr id="3" name="Rectangle 2">
            <a:extLst>
              <a:ext uri="{FF2B5EF4-FFF2-40B4-BE49-F238E27FC236}">
                <a16:creationId xmlns:a16="http://schemas.microsoft.com/office/drawing/2014/main" id="{C4CEF954-3888-4D57-8B3E-7C40687A6314}"/>
              </a:ext>
            </a:extLst>
          </p:cNvPr>
          <p:cNvSpPr/>
          <p:nvPr/>
        </p:nvSpPr>
        <p:spPr>
          <a:xfrm>
            <a:off x="304800" y="4644557"/>
            <a:ext cx="8039100" cy="923330"/>
          </a:xfrm>
          <a:prstGeom prst="rect">
            <a:avLst/>
          </a:prstGeom>
        </p:spPr>
        <p:txBody>
          <a:bodyPr wrap="square">
            <a:spAutoFit/>
          </a:bodyPr>
          <a:lstStyle/>
          <a:p>
            <a:r>
              <a:rPr lang="en-US" sz="1800" dirty="0">
                <a:latin typeface="Calibri" panose="020F0502020204030204" pitchFamily="34" charset="0"/>
                <a:cs typeface="Calibri" panose="020F0502020204030204" pitchFamily="34" charset="0"/>
                <a:hlinkClick r:id="rId6"/>
              </a:rPr>
              <a:t>https://www.epa.gov/sites/default/files/2021-05/storage-tank-assessment-spreadsheet.xlsx</a:t>
            </a:r>
            <a:endParaRPr lang="en-US" sz="1800" dirty="0">
              <a:latin typeface="Calibri" panose="020F0502020204030204" pitchFamily="34" charset="0"/>
              <a:cs typeface="Calibri" panose="020F0502020204030204" pitchFamily="34" charset="0"/>
            </a:endParaRPr>
          </a:p>
          <a:p>
            <a:endParaRPr lang="en-US" sz="18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3C6FAAC-7488-42E5-9E67-E8B3FB5F3D4B}"/>
              </a:ext>
            </a:extLst>
          </p:cNvPr>
          <p:cNvPicPr>
            <a:picLocks noChangeAspect="1"/>
          </p:cNvPicPr>
          <p:nvPr/>
        </p:nvPicPr>
        <p:blipFill>
          <a:blip r:embed="rId7"/>
          <a:stretch>
            <a:fillRect/>
          </a:stretch>
        </p:blipFill>
        <p:spPr>
          <a:xfrm>
            <a:off x="5334000" y="508044"/>
            <a:ext cx="3270652" cy="3781398"/>
          </a:xfrm>
          <a:prstGeom prst="rect">
            <a:avLst/>
          </a:prstGeom>
          <a:ln>
            <a:solidFill>
              <a:schemeClr val="tx1"/>
            </a:solidFill>
          </a:ln>
        </p:spPr>
      </p:pic>
      <p:pic>
        <p:nvPicPr>
          <p:cNvPr id="2" name="Audio 1">
            <a:hlinkClick r:id="" action="ppaction://media"/>
            <a:extLst>
              <a:ext uri="{FF2B5EF4-FFF2-40B4-BE49-F238E27FC236}">
                <a16:creationId xmlns:a16="http://schemas.microsoft.com/office/drawing/2014/main" id="{7AD669CE-97AA-483C-864B-17E8837685B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607373706"/>
      </p:ext>
    </p:extLst>
  </p:cSld>
  <p:clrMapOvr>
    <a:masterClrMapping/>
  </p:clrMapOvr>
  <mc:AlternateContent xmlns:mc="http://schemas.openxmlformats.org/markup-compatibility/2006">
    <mc:Choice xmlns:p14="http://schemas.microsoft.com/office/powerpoint/2010/main" Requires="p14">
      <p:transition spd="slow" p14:dur="2000" advTm="7649"/>
    </mc:Choice>
    <mc:Fallback>
      <p:transition spd="slow" advTm="76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116</a:t>
            </a:fld>
            <a:endParaRPr lang="en-US"/>
          </a:p>
        </p:txBody>
      </p:sp>
      <p:sp>
        <p:nvSpPr>
          <p:cNvPr id="57346" name="Rectangle 2"/>
          <p:cNvSpPr>
            <a:spLocks noGrp="1" noChangeArrowheads="1"/>
          </p:cNvSpPr>
          <p:nvPr>
            <p:ph type="title"/>
          </p:nvPr>
        </p:nvSpPr>
        <p:spPr>
          <a:xfrm>
            <a:off x="278566" y="87130"/>
            <a:ext cx="8382000" cy="814466"/>
          </a:xfrm>
        </p:spPr>
        <p:txBody>
          <a:bodyPr/>
          <a:lstStyle/>
          <a:p>
            <a:pPr fontAlgn="auto">
              <a:spcAft>
                <a:spcPts val="0"/>
              </a:spcAft>
              <a:defRPr/>
            </a:pPr>
            <a:r>
              <a:rPr lang="en-US" sz="2800" dirty="0"/>
              <a:t>For more information…US EPA</a:t>
            </a:r>
            <a:endParaRPr lang="en-US" sz="2800" b="0" dirty="0"/>
          </a:p>
        </p:txBody>
      </p:sp>
      <p:sp>
        <p:nvSpPr>
          <p:cNvPr id="56323" name="Rectangle 3"/>
          <p:cNvSpPr>
            <a:spLocks noGrp="1" noChangeArrowheads="1"/>
          </p:cNvSpPr>
          <p:nvPr>
            <p:ph idx="1"/>
          </p:nvPr>
        </p:nvSpPr>
        <p:spPr>
          <a:xfrm>
            <a:off x="242786" y="801726"/>
            <a:ext cx="8825013" cy="457200"/>
          </a:xfrm>
        </p:spPr>
        <p:txBody>
          <a:bodyPr/>
          <a:lstStyle/>
          <a:p>
            <a:pPr marL="411163" lvl="1" indent="-342900">
              <a:lnSpc>
                <a:spcPct val="90000"/>
              </a:lnSpc>
              <a:spcBef>
                <a:spcPts val="700"/>
              </a:spcBef>
              <a:buClr>
                <a:schemeClr val="tx2"/>
              </a:buClr>
              <a:buSzPct val="95000"/>
              <a:buNone/>
            </a:pPr>
            <a:r>
              <a:rPr lang="en-US" sz="2000" dirty="0">
                <a:solidFill>
                  <a:srgbClr val="FF0000"/>
                </a:solidFill>
                <a:hlinkClick r:id="rId5"/>
              </a:rPr>
              <a:t>https://www.epa.gov/sdwa/optimization-reduce-disinfection-byproducts-dbps</a:t>
            </a:r>
            <a:r>
              <a:rPr lang="en-US" sz="2000" dirty="0">
                <a:solidFill>
                  <a:srgbClr val="FF0000"/>
                </a:solidFill>
              </a:rPr>
              <a:t> </a:t>
            </a:r>
            <a:endParaRPr lang="en-US" sz="2000" dirty="0">
              <a:hlinkClick r:id="rId6"/>
            </a:endParaRPr>
          </a:p>
          <a:p>
            <a:pPr lvl="1">
              <a:lnSpc>
                <a:spcPct val="90000"/>
              </a:lnSpc>
              <a:buFontTx/>
              <a:buNone/>
            </a:pPr>
            <a:endParaRPr lang="en-US" sz="2000" dirty="0"/>
          </a:p>
        </p:txBody>
      </p:sp>
      <p:pic>
        <p:nvPicPr>
          <p:cNvPr id="4" name="Picture 3">
            <a:extLst>
              <a:ext uri="{FF2B5EF4-FFF2-40B4-BE49-F238E27FC236}">
                <a16:creationId xmlns:a16="http://schemas.microsoft.com/office/drawing/2014/main" id="{F93732A3-0E51-4BAB-8AE2-461A9B0A671D}"/>
              </a:ext>
            </a:extLst>
          </p:cNvPr>
          <p:cNvPicPr>
            <a:picLocks noChangeAspect="1"/>
          </p:cNvPicPr>
          <p:nvPr/>
        </p:nvPicPr>
        <p:blipFill>
          <a:blip r:embed="rId7"/>
          <a:stretch>
            <a:fillRect/>
          </a:stretch>
        </p:blipFill>
        <p:spPr>
          <a:xfrm>
            <a:off x="177383" y="1258926"/>
            <a:ext cx="8789233" cy="5479702"/>
          </a:xfrm>
          <a:prstGeom prst="rect">
            <a:avLst/>
          </a:prstGeom>
          <a:ln>
            <a:solidFill>
              <a:schemeClr val="tx1"/>
            </a:solidFill>
          </a:ln>
        </p:spPr>
      </p:pic>
      <p:pic>
        <p:nvPicPr>
          <p:cNvPr id="2" name="Audio 1">
            <a:hlinkClick r:id="" action="ppaction://media"/>
            <a:extLst>
              <a:ext uri="{FF2B5EF4-FFF2-40B4-BE49-F238E27FC236}">
                <a16:creationId xmlns:a16="http://schemas.microsoft.com/office/drawing/2014/main" id="{E7FAEAF4-C4E7-4CDC-981B-14E6076D005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231102935"/>
      </p:ext>
    </p:extLst>
  </p:cSld>
  <p:clrMapOvr>
    <a:masterClrMapping/>
  </p:clrMapOvr>
  <mc:AlternateContent xmlns:mc="http://schemas.openxmlformats.org/markup-compatibility/2006">
    <mc:Choice xmlns:p14="http://schemas.microsoft.com/office/powerpoint/2010/main" Requires="p14">
      <p:transition spd="slow" p14:dur="2000" advTm="6790"/>
    </mc:Choice>
    <mc:Fallback>
      <p:transition spd="slow" advTm="67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117</a:t>
            </a:fld>
            <a:endParaRPr lang="en-US"/>
          </a:p>
        </p:txBody>
      </p:sp>
      <p:sp>
        <p:nvSpPr>
          <p:cNvPr id="57346" name="Rectangle 2"/>
          <p:cNvSpPr>
            <a:spLocks noGrp="1" noChangeArrowheads="1"/>
          </p:cNvSpPr>
          <p:nvPr>
            <p:ph type="title"/>
          </p:nvPr>
        </p:nvSpPr>
        <p:spPr>
          <a:xfrm>
            <a:off x="278566" y="87130"/>
            <a:ext cx="8382000" cy="814466"/>
          </a:xfrm>
        </p:spPr>
        <p:txBody>
          <a:bodyPr/>
          <a:lstStyle/>
          <a:p>
            <a:pPr fontAlgn="auto">
              <a:spcAft>
                <a:spcPts val="0"/>
              </a:spcAft>
              <a:defRPr/>
            </a:pPr>
            <a:r>
              <a:rPr lang="en-US" sz="2800" dirty="0"/>
              <a:t>For more information…PA DEP</a:t>
            </a:r>
            <a:endParaRPr lang="en-US" sz="2800" b="0" dirty="0"/>
          </a:p>
        </p:txBody>
      </p:sp>
      <p:sp>
        <p:nvSpPr>
          <p:cNvPr id="56323" name="Rectangle 3"/>
          <p:cNvSpPr>
            <a:spLocks noGrp="1" noChangeArrowheads="1"/>
          </p:cNvSpPr>
          <p:nvPr>
            <p:ph idx="1"/>
          </p:nvPr>
        </p:nvSpPr>
        <p:spPr>
          <a:xfrm>
            <a:off x="235693" y="912215"/>
            <a:ext cx="5777013" cy="457200"/>
          </a:xfrm>
        </p:spPr>
        <p:txBody>
          <a:bodyPr/>
          <a:lstStyle/>
          <a:p>
            <a:pPr marL="0" lvl="1" indent="-342900">
              <a:lnSpc>
                <a:spcPct val="90000"/>
              </a:lnSpc>
              <a:spcBef>
                <a:spcPts val="700"/>
              </a:spcBef>
              <a:buClr>
                <a:schemeClr val="tx2"/>
              </a:buClr>
              <a:buSzPct val="95000"/>
              <a:buNone/>
            </a:pPr>
            <a:r>
              <a:rPr lang="en-US" sz="2000" dirty="0">
                <a:solidFill>
                  <a:srgbClr val="FF0000"/>
                </a:solidFill>
                <a:hlinkClick r:id="rId5"/>
              </a:rPr>
              <a:t>https://www.dep.pa.gov/Business/Water/BureauSafeDrinkingWater/DistributionOptimization/Pages/Optimization-Goals.aspx</a:t>
            </a:r>
            <a:endParaRPr lang="en-US" sz="2000" dirty="0">
              <a:solidFill>
                <a:srgbClr val="FF0000"/>
              </a:solidFill>
            </a:endParaRPr>
          </a:p>
          <a:p>
            <a:pPr marL="411163" lvl="1" indent="-342900">
              <a:lnSpc>
                <a:spcPct val="90000"/>
              </a:lnSpc>
              <a:spcBef>
                <a:spcPts val="700"/>
              </a:spcBef>
              <a:buClr>
                <a:schemeClr val="tx2"/>
              </a:buClr>
              <a:buSzPct val="95000"/>
              <a:buNone/>
            </a:pPr>
            <a:endParaRPr lang="en-US" sz="2000" dirty="0"/>
          </a:p>
        </p:txBody>
      </p:sp>
      <p:pic>
        <p:nvPicPr>
          <p:cNvPr id="2" name="Picture 1">
            <a:extLst>
              <a:ext uri="{FF2B5EF4-FFF2-40B4-BE49-F238E27FC236}">
                <a16:creationId xmlns:a16="http://schemas.microsoft.com/office/drawing/2014/main" id="{453A9BE4-635F-49DC-83D1-78E53F48CAC4}"/>
              </a:ext>
            </a:extLst>
          </p:cNvPr>
          <p:cNvPicPr>
            <a:picLocks noChangeAspect="1"/>
          </p:cNvPicPr>
          <p:nvPr/>
        </p:nvPicPr>
        <p:blipFill>
          <a:blip r:embed="rId6"/>
          <a:stretch>
            <a:fillRect/>
          </a:stretch>
        </p:blipFill>
        <p:spPr>
          <a:xfrm>
            <a:off x="245218" y="1995097"/>
            <a:ext cx="8721356" cy="3913370"/>
          </a:xfrm>
          <a:prstGeom prst="rect">
            <a:avLst/>
          </a:prstGeom>
          <a:ln>
            <a:solidFill>
              <a:schemeClr val="tx1"/>
            </a:solidFill>
          </a:ln>
        </p:spPr>
      </p:pic>
      <p:pic>
        <p:nvPicPr>
          <p:cNvPr id="6" name="Graphic 5">
            <a:extLst>
              <a:ext uri="{FF2B5EF4-FFF2-40B4-BE49-F238E27FC236}">
                <a16:creationId xmlns:a16="http://schemas.microsoft.com/office/drawing/2014/main" id="{FB3F6C2C-F251-4495-9B61-28321C57FD0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858000" y="302299"/>
            <a:ext cx="1500581" cy="1500581"/>
          </a:xfrm>
          <a:prstGeom prst="rect">
            <a:avLst/>
          </a:prstGeom>
        </p:spPr>
      </p:pic>
      <p:pic>
        <p:nvPicPr>
          <p:cNvPr id="3" name="Audio 2">
            <a:hlinkClick r:id="" action="ppaction://media"/>
            <a:extLst>
              <a:ext uri="{FF2B5EF4-FFF2-40B4-BE49-F238E27FC236}">
                <a16:creationId xmlns:a16="http://schemas.microsoft.com/office/drawing/2014/main" id="{B4CBB1EC-9FF8-4271-9C3D-5A3B44861F2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62705059"/>
      </p:ext>
    </p:extLst>
  </p:cSld>
  <p:clrMapOvr>
    <a:masterClrMapping/>
  </p:clrMapOvr>
  <mc:AlternateContent xmlns:mc="http://schemas.openxmlformats.org/markup-compatibility/2006">
    <mc:Choice xmlns:p14="http://schemas.microsoft.com/office/powerpoint/2010/main" Requires="p14">
      <p:transition spd="slow" p14:dur="2000" advTm="9321"/>
    </mc:Choice>
    <mc:Fallback>
      <p:transition spd="slow" advTm="93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118</a:t>
            </a:fld>
            <a:endParaRPr lang="en-US"/>
          </a:p>
        </p:txBody>
      </p:sp>
      <p:sp>
        <p:nvSpPr>
          <p:cNvPr id="57346" name="Rectangle 2"/>
          <p:cNvSpPr>
            <a:spLocks noGrp="1" noChangeArrowheads="1"/>
          </p:cNvSpPr>
          <p:nvPr>
            <p:ph type="title"/>
          </p:nvPr>
        </p:nvSpPr>
        <p:spPr>
          <a:xfrm>
            <a:off x="278566" y="87130"/>
            <a:ext cx="8382000" cy="814466"/>
          </a:xfrm>
        </p:spPr>
        <p:txBody>
          <a:bodyPr/>
          <a:lstStyle/>
          <a:p>
            <a:pPr fontAlgn="auto">
              <a:spcAft>
                <a:spcPts val="0"/>
              </a:spcAft>
              <a:defRPr/>
            </a:pPr>
            <a:r>
              <a:rPr lang="en-US" sz="2800" dirty="0"/>
              <a:t>Distribution System Optimization Goals</a:t>
            </a:r>
            <a:endParaRPr lang="en-US" sz="2800" b="0" dirty="0"/>
          </a:p>
        </p:txBody>
      </p:sp>
      <p:graphicFrame>
        <p:nvGraphicFramePr>
          <p:cNvPr id="3" name="Table 2">
            <a:extLst>
              <a:ext uri="{FF2B5EF4-FFF2-40B4-BE49-F238E27FC236}">
                <a16:creationId xmlns:a16="http://schemas.microsoft.com/office/drawing/2014/main" id="{1F19B91C-07BB-4E93-A3C9-72A71061E6A0}"/>
              </a:ext>
            </a:extLst>
          </p:cNvPr>
          <p:cNvGraphicFramePr>
            <a:graphicFrameLocks noGrp="1"/>
          </p:cNvGraphicFramePr>
          <p:nvPr>
            <p:extLst>
              <p:ext uri="{D42A27DB-BD31-4B8C-83A1-F6EECF244321}">
                <p14:modId xmlns:p14="http://schemas.microsoft.com/office/powerpoint/2010/main" val="2676075326"/>
              </p:ext>
            </p:extLst>
          </p:nvPr>
        </p:nvGraphicFramePr>
        <p:xfrm>
          <a:off x="278566" y="1343706"/>
          <a:ext cx="8636361" cy="4362125"/>
        </p:xfrm>
        <a:graphic>
          <a:graphicData uri="http://schemas.openxmlformats.org/drawingml/2006/table">
            <a:tbl>
              <a:tblPr>
                <a:tableStyleId>{125E5076-3810-47DD-B79F-674D7AD40C01}</a:tableStyleId>
              </a:tblPr>
              <a:tblGrid>
                <a:gridCol w="2878787">
                  <a:extLst>
                    <a:ext uri="{9D8B030D-6E8A-4147-A177-3AD203B41FA5}">
                      <a16:colId xmlns:a16="http://schemas.microsoft.com/office/drawing/2014/main" val="144164065"/>
                    </a:ext>
                  </a:extLst>
                </a:gridCol>
                <a:gridCol w="2878787">
                  <a:extLst>
                    <a:ext uri="{9D8B030D-6E8A-4147-A177-3AD203B41FA5}">
                      <a16:colId xmlns:a16="http://schemas.microsoft.com/office/drawing/2014/main" val="254364625"/>
                    </a:ext>
                  </a:extLst>
                </a:gridCol>
                <a:gridCol w="2878787">
                  <a:extLst>
                    <a:ext uri="{9D8B030D-6E8A-4147-A177-3AD203B41FA5}">
                      <a16:colId xmlns:a16="http://schemas.microsoft.com/office/drawing/2014/main" val="1898104248"/>
                    </a:ext>
                  </a:extLst>
                </a:gridCol>
              </a:tblGrid>
              <a:tr h="329995">
                <a:tc>
                  <a:txBody>
                    <a:bodyPr/>
                    <a:lstStyle/>
                    <a:p>
                      <a:r>
                        <a:rPr lang="en-US" sz="1600" dirty="0">
                          <a:solidFill>
                            <a:schemeClr val="tx1"/>
                          </a:solidFill>
                        </a:rPr>
                        <a:t>Secondary Disinfectant</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rPr>
                        <a:t>Parameter</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solidFill>
                            <a:schemeClr val="tx1"/>
                          </a:solidFill>
                        </a:rPr>
                        <a:t>Goal</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3107343"/>
                  </a:ext>
                </a:extLst>
              </a:tr>
              <a:tr h="608429">
                <a:tc>
                  <a:txBody>
                    <a:bodyPr/>
                    <a:lstStyle/>
                    <a:p>
                      <a:r>
                        <a:rPr lang="en-US" sz="1600" dirty="0">
                          <a:solidFill>
                            <a:schemeClr val="tx1"/>
                          </a:solidFill>
                        </a:rPr>
                        <a:t>Free Chlorine</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rPr>
                        <a:t>Free Chlorine</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rPr>
                        <a:t>≥ 0.20 mg/L at all locations at all times</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2644746"/>
                  </a:ext>
                </a:extLst>
              </a:tr>
              <a:tr h="608429">
                <a:tc rowSpan="3">
                  <a:txBody>
                    <a:bodyPr/>
                    <a:lstStyle/>
                    <a:p>
                      <a:r>
                        <a:rPr lang="en-US" sz="1600">
                          <a:solidFill>
                            <a:schemeClr val="tx1"/>
                          </a:solidFill>
                        </a:rPr>
                        <a:t>Chloramines</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solidFill>
                            <a:schemeClr val="tx1"/>
                          </a:solidFill>
                        </a:rPr>
                        <a:t>Monochloramine</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rPr>
                        <a:t>≥ 1.50 mg/L at all locations at all times</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4216696"/>
                  </a:ext>
                </a:extLst>
              </a:tr>
              <a:tr h="608429">
                <a:tc vMerge="1">
                  <a:txBody>
                    <a:bodyPr/>
                    <a:lstStyle/>
                    <a:p>
                      <a:endParaRPr lang="en-US"/>
                    </a:p>
                  </a:txBody>
                  <a:tcPr/>
                </a:tc>
                <a:tc>
                  <a:txBody>
                    <a:bodyPr/>
                    <a:lstStyle/>
                    <a:p>
                      <a:r>
                        <a:rPr lang="en-US" sz="1600">
                          <a:solidFill>
                            <a:schemeClr val="tx1"/>
                          </a:solidFill>
                        </a:rPr>
                        <a:t>Free Ammonia</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rPr>
                        <a:t>Detectable, but ≤ 0.10 mg/L at Entry Point</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4468882"/>
                  </a:ext>
                </a:extLst>
              </a:tr>
              <a:tr h="608429">
                <a:tc vMerge="1">
                  <a:txBody>
                    <a:bodyPr/>
                    <a:lstStyle/>
                    <a:p>
                      <a:endParaRPr lang="en-US"/>
                    </a:p>
                  </a:txBody>
                  <a:tcPr/>
                </a:tc>
                <a:tc>
                  <a:txBody>
                    <a:bodyPr/>
                    <a:lstStyle/>
                    <a:p>
                      <a:r>
                        <a:rPr lang="en-US" sz="1600">
                          <a:solidFill>
                            <a:schemeClr val="tx1"/>
                          </a:solidFill>
                        </a:rPr>
                        <a:t>Free Ammonia Dosing</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rPr>
                        <a:t>4.5 - 5 parts Cl to 1part NH3-N</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6069450"/>
                  </a:ext>
                </a:extLst>
              </a:tr>
              <a:tr h="329995">
                <a:tc rowSpan="4">
                  <a:txBody>
                    <a:bodyPr/>
                    <a:lstStyle/>
                    <a:p>
                      <a:r>
                        <a:rPr lang="en-US" sz="1600" dirty="0">
                          <a:solidFill>
                            <a:schemeClr val="tx1"/>
                          </a:solidFill>
                        </a:rPr>
                        <a:t>All</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solidFill>
                            <a:schemeClr val="tx1"/>
                          </a:solidFill>
                        </a:rPr>
                        <a:t>Storage Tank Turnover</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rPr>
                        <a:t>≤ 5 days</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8010346"/>
                  </a:ext>
                </a:extLst>
              </a:tr>
              <a:tr h="329995">
                <a:tc vMerge="1">
                  <a:txBody>
                    <a:bodyPr/>
                    <a:lstStyle/>
                    <a:p>
                      <a:endParaRPr lang="en-US"/>
                    </a:p>
                  </a:txBody>
                  <a:tcPr/>
                </a:tc>
                <a:tc>
                  <a:txBody>
                    <a:bodyPr/>
                    <a:lstStyle/>
                    <a:p>
                      <a:r>
                        <a:rPr lang="en-US" sz="1600">
                          <a:solidFill>
                            <a:schemeClr val="tx1"/>
                          </a:solidFill>
                        </a:rPr>
                        <a:t>Storage Tank Mixing</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rPr>
                        <a:t>Performance Ratio ≥ 1</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8149231"/>
                  </a:ext>
                </a:extLst>
              </a:tr>
              <a:tr h="329995">
                <a:tc vMerge="1">
                  <a:txBody>
                    <a:bodyPr/>
                    <a:lstStyle/>
                    <a:p>
                      <a:endParaRPr lang="en-US"/>
                    </a:p>
                  </a:txBody>
                  <a:tcPr/>
                </a:tc>
                <a:tc rowSpan="2">
                  <a:txBody>
                    <a:bodyPr/>
                    <a:lstStyle/>
                    <a:p>
                      <a:r>
                        <a:rPr lang="en-US" sz="1600" dirty="0">
                          <a:solidFill>
                            <a:schemeClr val="tx1"/>
                          </a:solidFill>
                        </a:rPr>
                        <a:t>Disinfectant Byproducts</a:t>
                      </a:r>
                    </a:p>
                    <a:p>
                      <a:r>
                        <a:rPr lang="en-US" sz="1600" dirty="0">
                          <a:solidFill>
                            <a:schemeClr val="tx1"/>
                          </a:solidFill>
                        </a:rPr>
                        <a:t>(ideally non-detect)</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rPr>
                        <a:t>20/15 µg/L at Entry Point</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23416533"/>
                  </a:ext>
                </a:extLst>
              </a:tr>
              <a:tr h="608429">
                <a:tc vMerge="1">
                  <a:txBody>
                    <a:bodyPr/>
                    <a:lstStyle/>
                    <a:p>
                      <a:endParaRPr lang="en-US"/>
                    </a:p>
                  </a:txBody>
                  <a:tcPr/>
                </a:tc>
                <a:tc vMerge="1">
                  <a:txBody>
                    <a:bodyPr/>
                    <a:lstStyle/>
                    <a:p>
                      <a:endParaRPr lang="en-US"/>
                    </a:p>
                  </a:txBody>
                  <a:tcPr/>
                </a:tc>
                <a:tc>
                  <a:txBody>
                    <a:bodyPr/>
                    <a:lstStyle/>
                    <a:p>
                      <a:r>
                        <a:rPr lang="en-US" sz="1600" dirty="0">
                          <a:solidFill>
                            <a:schemeClr val="tx1"/>
                          </a:solidFill>
                        </a:rPr>
                        <a:t>70/50 µg/L at individual site LRAAs</a:t>
                      </a:r>
                    </a:p>
                  </a:txBody>
                  <a:tcPr marL="24319" marR="24319" marT="24319" marB="243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4118160"/>
                  </a:ext>
                </a:extLst>
              </a:tr>
            </a:tbl>
          </a:graphicData>
        </a:graphic>
      </p:graphicFrame>
      <p:sp>
        <p:nvSpPr>
          <p:cNvPr id="4" name="Rectangle 1">
            <a:extLst>
              <a:ext uri="{FF2B5EF4-FFF2-40B4-BE49-F238E27FC236}">
                <a16:creationId xmlns:a16="http://schemas.microsoft.com/office/drawing/2014/main" id="{A61EBE73-0AE2-4966-B82E-4EFACC95C938}"/>
              </a:ext>
            </a:extLst>
          </p:cNvPr>
          <p:cNvSpPr>
            <a:spLocks noChangeArrowheads="1"/>
          </p:cNvSpPr>
          <p:nvPr/>
        </p:nvSpPr>
        <p:spPr bwMode="auto">
          <a:xfrm>
            <a:off x="242787" y="5733108"/>
            <a:ext cx="680803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rPr>
              <a:t>It is important to note that the goals presented are general goals and are a good starting point for systems that may be considering distribution optimization. A system may wish to establish additional or more stringent goals to ensure enhanced public health protection.</a:t>
            </a:r>
            <a:endParaRPr kumimoji="0" lang="en-US" altLang="en-US" sz="4400" b="0" i="0" u="none" strike="noStrike" cap="none" normalizeH="0" baseline="0" dirty="0">
              <a:ln>
                <a:noFill/>
              </a:ln>
              <a:solidFill>
                <a:schemeClr val="tx1"/>
              </a:solidFill>
              <a:effectLst/>
              <a:latin typeface="Arial" panose="020B0604020202020204" pitchFamily="34" charset="0"/>
            </a:endParaRPr>
          </a:p>
        </p:txBody>
      </p:sp>
      <p:pic>
        <p:nvPicPr>
          <p:cNvPr id="8" name="Graphic 7">
            <a:extLst>
              <a:ext uri="{FF2B5EF4-FFF2-40B4-BE49-F238E27FC236}">
                <a16:creationId xmlns:a16="http://schemas.microsoft.com/office/drawing/2014/main" id="{ACCDAE10-9877-40A0-B678-8A0AE79991C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8031" y="213855"/>
            <a:ext cx="938314" cy="938314"/>
          </a:xfrm>
          <a:prstGeom prst="rect">
            <a:avLst/>
          </a:prstGeom>
        </p:spPr>
      </p:pic>
      <p:sp>
        <p:nvSpPr>
          <p:cNvPr id="9" name="Rectangle 3">
            <a:extLst>
              <a:ext uri="{FF2B5EF4-FFF2-40B4-BE49-F238E27FC236}">
                <a16:creationId xmlns:a16="http://schemas.microsoft.com/office/drawing/2014/main" id="{BCCD4595-8737-4ADE-93E8-6F04D8781B35}"/>
              </a:ext>
            </a:extLst>
          </p:cNvPr>
          <p:cNvSpPr>
            <a:spLocks noGrp="1" noChangeArrowheads="1"/>
          </p:cNvSpPr>
          <p:nvPr>
            <p:ph idx="1"/>
          </p:nvPr>
        </p:nvSpPr>
        <p:spPr>
          <a:xfrm>
            <a:off x="242787" y="801726"/>
            <a:ext cx="7301013" cy="457200"/>
          </a:xfrm>
        </p:spPr>
        <p:txBody>
          <a:bodyPr/>
          <a:lstStyle/>
          <a:p>
            <a:pPr marL="0" lvl="1" indent="-342900">
              <a:lnSpc>
                <a:spcPct val="90000"/>
              </a:lnSpc>
              <a:spcBef>
                <a:spcPts val="700"/>
              </a:spcBef>
              <a:buClr>
                <a:schemeClr val="tx2"/>
              </a:buClr>
              <a:buSzPct val="95000"/>
              <a:buNone/>
            </a:pPr>
            <a:r>
              <a:rPr lang="en-US" sz="1600" dirty="0">
                <a:solidFill>
                  <a:srgbClr val="FF0000"/>
                </a:solidFill>
                <a:hlinkClick r:id="rId7"/>
              </a:rPr>
              <a:t>https://www.dep.pa.gov/Business/Water/BureauSafeDrinkingWater/DistributionOptimization/Pages/Optimization-Goals.aspx</a:t>
            </a:r>
            <a:endParaRPr lang="en-US" sz="1600" dirty="0">
              <a:solidFill>
                <a:srgbClr val="FF0000"/>
              </a:solidFill>
            </a:endParaRPr>
          </a:p>
          <a:p>
            <a:pPr marL="411163" lvl="1" indent="-342900">
              <a:lnSpc>
                <a:spcPct val="90000"/>
              </a:lnSpc>
              <a:spcBef>
                <a:spcPts val="700"/>
              </a:spcBef>
              <a:buClr>
                <a:schemeClr val="tx2"/>
              </a:buClr>
              <a:buSzPct val="95000"/>
              <a:buNone/>
            </a:pPr>
            <a:endParaRPr lang="en-US" sz="1600" dirty="0"/>
          </a:p>
        </p:txBody>
      </p:sp>
      <p:pic>
        <p:nvPicPr>
          <p:cNvPr id="2" name="Audio 1">
            <a:hlinkClick r:id="" action="ppaction://media"/>
            <a:extLst>
              <a:ext uri="{FF2B5EF4-FFF2-40B4-BE49-F238E27FC236}">
                <a16:creationId xmlns:a16="http://schemas.microsoft.com/office/drawing/2014/main" id="{62CF0C46-D0EA-4F52-91B8-23BB6ECA46C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963969911"/>
      </p:ext>
    </p:extLst>
  </p:cSld>
  <p:clrMapOvr>
    <a:masterClrMapping/>
  </p:clrMapOvr>
  <mc:AlternateContent xmlns:mc="http://schemas.openxmlformats.org/markup-compatibility/2006">
    <mc:Choice xmlns:p14="http://schemas.microsoft.com/office/powerpoint/2010/main" Requires="p14">
      <p:transition spd="slow" p14:dur="2000" advTm="23392"/>
    </mc:Choice>
    <mc:Fallback>
      <p:transition spd="slow" advTm="233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119</a:t>
            </a:fld>
            <a:endParaRPr lang="en-US"/>
          </a:p>
        </p:txBody>
      </p:sp>
      <p:sp>
        <p:nvSpPr>
          <p:cNvPr id="57346" name="Rectangle 2"/>
          <p:cNvSpPr>
            <a:spLocks noGrp="1" noChangeArrowheads="1"/>
          </p:cNvSpPr>
          <p:nvPr>
            <p:ph type="title"/>
          </p:nvPr>
        </p:nvSpPr>
        <p:spPr>
          <a:xfrm>
            <a:off x="257175" y="176134"/>
            <a:ext cx="8382000" cy="814466"/>
          </a:xfrm>
        </p:spPr>
        <p:txBody>
          <a:bodyPr/>
          <a:lstStyle/>
          <a:p>
            <a:pPr fontAlgn="auto">
              <a:spcAft>
                <a:spcPts val="0"/>
              </a:spcAft>
              <a:defRPr/>
            </a:pPr>
            <a:r>
              <a:rPr lang="en-US" sz="2800" dirty="0"/>
              <a:t>Free Flow Modelling Software…EPANET</a:t>
            </a:r>
            <a:endParaRPr lang="en-US" sz="2800" b="0" dirty="0"/>
          </a:p>
        </p:txBody>
      </p:sp>
      <p:sp>
        <p:nvSpPr>
          <p:cNvPr id="56323" name="Rectangle 3"/>
          <p:cNvSpPr>
            <a:spLocks noGrp="1" noChangeArrowheads="1"/>
          </p:cNvSpPr>
          <p:nvPr>
            <p:ph idx="1"/>
          </p:nvPr>
        </p:nvSpPr>
        <p:spPr>
          <a:xfrm>
            <a:off x="228600" y="929455"/>
            <a:ext cx="8953500" cy="442146"/>
          </a:xfrm>
        </p:spPr>
        <p:txBody>
          <a:bodyPr/>
          <a:lstStyle/>
          <a:p>
            <a:pPr marL="411163" lvl="1" indent="-342900">
              <a:lnSpc>
                <a:spcPct val="90000"/>
              </a:lnSpc>
              <a:spcBef>
                <a:spcPts val="700"/>
              </a:spcBef>
              <a:buClr>
                <a:schemeClr val="tx2"/>
              </a:buClr>
              <a:buSzPct val="95000"/>
              <a:buNone/>
            </a:pPr>
            <a:r>
              <a:rPr lang="en-US" sz="2400" dirty="0">
                <a:hlinkClick r:id="rId5"/>
              </a:rPr>
              <a:t>https://www.epa.gov/water-research/epanet</a:t>
            </a:r>
            <a:endParaRPr lang="en-US" sz="2400" dirty="0"/>
          </a:p>
          <a:p>
            <a:pPr marL="411163" lvl="1" indent="-342900">
              <a:lnSpc>
                <a:spcPct val="90000"/>
              </a:lnSpc>
              <a:spcBef>
                <a:spcPts val="700"/>
              </a:spcBef>
              <a:buClr>
                <a:schemeClr val="tx2"/>
              </a:buClr>
              <a:buSzPct val="95000"/>
              <a:buNone/>
            </a:pPr>
            <a:endParaRPr lang="en-US" sz="2400" dirty="0"/>
          </a:p>
          <a:p>
            <a:pPr marL="411163" lvl="1" indent="-342900">
              <a:lnSpc>
                <a:spcPct val="90000"/>
              </a:lnSpc>
              <a:spcBef>
                <a:spcPts val="700"/>
              </a:spcBef>
              <a:buClr>
                <a:schemeClr val="tx2"/>
              </a:buClr>
              <a:buSzPct val="95000"/>
              <a:buNone/>
            </a:pPr>
            <a:endParaRPr lang="en-US" sz="2400" dirty="0"/>
          </a:p>
        </p:txBody>
      </p:sp>
      <p:pic>
        <p:nvPicPr>
          <p:cNvPr id="2" name="Picture 1">
            <a:extLst>
              <a:ext uri="{FF2B5EF4-FFF2-40B4-BE49-F238E27FC236}">
                <a16:creationId xmlns:a16="http://schemas.microsoft.com/office/drawing/2014/main" id="{5A77E976-BCD2-4444-B035-5386EA393084}"/>
              </a:ext>
            </a:extLst>
          </p:cNvPr>
          <p:cNvPicPr>
            <a:picLocks noChangeAspect="1"/>
          </p:cNvPicPr>
          <p:nvPr/>
        </p:nvPicPr>
        <p:blipFill>
          <a:blip r:embed="rId6"/>
          <a:stretch>
            <a:fillRect/>
          </a:stretch>
        </p:blipFill>
        <p:spPr>
          <a:xfrm>
            <a:off x="57150" y="3048000"/>
            <a:ext cx="7026420" cy="3752850"/>
          </a:xfrm>
          <a:prstGeom prst="rect">
            <a:avLst/>
          </a:prstGeom>
          <a:ln>
            <a:solidFill>
              <a:schemeClr val="tx1"/>
            </a:solidFill>
          </a:ln>
        </p:spPr>
      </p:pic>
      <p:pic>
        <p:nvPicPr>
          <p:cNvPr id="3" name="Picture 2">
            <a:extLst>
              <a:ext uri="{FF2B5EF4-FFF2-40B4-BE49-F238E27FC236}">
                <a16:creationId xmlns:a16="http://schemas.microsoft.com/office/drawing/2014/main" id="{4D34EC91-2054-466C-A293-1E4A723A4535}"/>
              </a:ext>
            </a:extLst>
          </p:cNvPr>
          <p:cNvPicPr>
            <a:picLocks noChangeAspect="1"/>
          </p:cNvPicPr>
          <p:nvPr/>
        </p:nvPicPr>
        <p:blipFill>
          <a:blip r:embed="rId7"/>
          <a:stretch>
            <a:fillRect/>
          </a:stretch>
        </p:blipFill>
        <p:spPr>
          <a:xfrm>
            <a:off x="2060430" y="1676400"/>
            <a:ext cx="6847528" cy="3147460"/>
          </a:xfrm>
          <a:prstGeom prst="rect">
            <a:avLst/>
          </a:prstGeom>
          <a:ln>
            <a:solidFill>
              <a:schemeClr val="tx1"/>
            </a:solidFill>
          </a:ln>
        </p:spPr>
      </p:pic>
      <p:pic>
        <p:nvPicPr>
          <p:cNvPr id="4" name="Audio 3">
            <a:hlinkClick r:id="" action="ppaction://media"/>
            <a:extLst>
              <a:ext uri="{FF2B5EF4-FFF2-40B4-BE49-F238E27FC236}">
                <a16:creationId xmlns:a16="http://schemas.microsoft.com/office/drawing/2014/main" id="{CC4002B8-2E50-4AD1-8930-89FA4B0F1D9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295071249"/>
      </p:ext>
    </p:extLst>
  </p:cSld>
  <p:clrMapOvr>
    <a:masterClrMapping/>
  </p:clrMapOvr>
  <mc:AlternateContent xmlns:mc="http://schemas.openxmlformats.org/markup-compatibility/2006">
    <mc:Choice xmlns:p14="http://schemas.microsoft.com/office/powerpoint/2010/main" Requires="p14">
      <p:transition spd="slow" p14:dur="2000" advTm="6952"/>
    </mc:Choice>
    <mc:Fallback>
      <p:transition spd="slow" advTm="6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35528"/>
          </a:xfrm>
        </p:spPr>
        <p:txBody>
          <a:bodyPr/>
          <a:lstStyle/>
          <a:p>
            <a:pPr algn="ctr"/>
            <a:r>
              <a:rPr lang="en-US" sz="3600" kern="1200" dirty="0">
                <a:latin typeface="+mn-lt"/>
                <a:ea typeface="+mn-ea"/>
                <a:cs typeface="+mn-cs"/>
              </a:rPr>
              <a:t>Today’s Focus</a:t>
            </a:r>
          </a:p>
        </p:txBody>
      </p:sp>
      <p:sp>
        <p:nvSpPr>
          <p:cNvPr id="3" name="Content Placeholder 2"/>
          <p:cNvSpPr>
            <a:spLocks noGrp="1"/>
          </p:cNvSpPr>
          <p:nvPr>
            <p:ph idx="1"/>
          </p:nvPr>
        </p:nvSpPr>
        <p:spPr>
          <a:xfrm>
            <a:off x="228600" y="917191"/>
            <a:ext cx="8915400" cy="4114800"/>
          </a:xfrm>
        </p:spPr>
        <p:txBody>
          <a:bodyPr/>
          <a:lstStyle/>
          <a:p>
            <a:pPr eaLnBrk="1" hangingPunct="1">
              <a:spcBef>
                <a:spcPts val="600"/>
              </a:spcBef>
              <a:spcAft>
                <a:spcPts val="0"/>
              </a:spcAft>
            </a:pPr>
            <a:r>
              <a:rPr lang="en-US" sz="2400" dirty="0"/>
              <a:t>Tanks and Reservoirs</a:t>
            </a:r>
          </a:p>
          <a:p>
            <a:pPr lvl="1" eaLnBrk="1" hangingPunct="1">
              <a:spcBef>
                <a:spcPts val="600"/>
              </a:spcBef>
              <a:spcAft>
                <a:spcPts val="0"/>
              </a:spcAft>
            </a:pPr>
            <a:r>
              <a:rPr lang="en-US" sz="2000" dirty="0"/>
              <a:t>Purpose</a:t>
            </a:r>
          </a:p>
          <a:p>
            <a:pPr lvl="1" eaLnBrk="1" hangingPunct="1">
              <a:spcBef>
                <a:spcPts val="600"/>
              </a:spcBef>
              <a:spcAft>
                <a:spcPts val="0"/>
              </a:spcAft>
            </a:pPr>
            <a:r>
              <a:rPr lang="en-US" sz="2000" dirty="0"/>
              <a:t>Disinfections v. Distribution</a:t>
            </a:r>
          </a:p>
          <a:p>
            <a:pPr lvl="1" eaLnBrk="1" hangingPunct="1">
              <a:spcBef>
                <a:spcPts val="600"/>
              </a:spcBef>
              <a:spcAft>
                <a:spcPts val="0"/>
              </a:spcAft>
            </a:pPr>
            <a:r>
              <a:rPr lang="en-US" sz="2000" dirty="0"/>
              <a:t>Contact Time v. Water Age</a:t>
            </a:r>
          </a:p>
          <a:p>
            <a:pPr lvl="1" eaLnBrk="1" hangingPunct="1">
              <a:spcBef>
                <a:spcPts val="600"/>
              </a:spcBef>
              <a:spcAft>
                <a:spcPts val="0"/>
              </a:spcAft>
            </a:pPr>
            <a:r>
              <a:rPr lang="en-US" sz="2000" dirty="0"/>
              <a:t>Baffling, Mixing &amp; Turnover</a:t>
            </a:r>
          </a:p>
          <a:p>
            <a:pPr lvl="1" eaLnBrk="1" hangingPunct="1">
              <a:spcBef>
                <a:spcPts val="600"/>
              </a:spcBef>
              <a:spcAft>
                <a:spcPts val="0"/>
              </a:spcAft>
            </a:pPr>
            <a:r>
              <a:rPr lang="en-US" sz="2000" dirty="0"/>
              <a:t>Pathways for Contamination</a:t>
            </a:r>
          </a:p>
          <a:p>
            <a:pPr eaLnBrk="1" hangingPunct="1">
              <a:spcBef>
                <a:spcPts val="600"/>
              </a:spcBef>
              <a:spcAft>
                <a:spcPts val="0"/>
              </a:spcAft>
            </a:pPr>
            <a:r>
              <a:rPr lang="en-US" sz="2400" dirty="0"/>
              <a:t>Distribution</a:t>
            </a:r>
          </a:p>
          <a:p>
            <a:pPr lvl="1" eaLnBrk="1" hangingPunct="1">
              <a:spcBef>
                <a:spcPts val="600"/>
              </a:spcBef>
              <a:spcAft>
                <a:spcPts val="0"/>
              </a:spcAft>
            </a:pPr>
            <a:r>
              <a:rPr lang="en-US" sz="2000" dirty="0"/>
              <a:t>Effective Sampling</a:t>
            </a:r>
          </a:p>
          <a:p>
            <a:pPr lvl="1" eaLnBrk="1" hangingPunct="1">
              <a:spcBef>
                <a:spcPts val="600"/>
              </a:spcBef>
              <a:spcAft>
                <a:spcPts val="0"/>
              </a:spcAft>
            </a:pPr>
            <a:r>
              <a:rPr lang="en-US" sz="2000" dirty="0"/>
              <a:t>Chlorine Residual &amp; DBPs</a:t>
            </a:r>
          </a:p>
          <a:p>
            <a:pPr lvl="1" eaLnBrk="1" hangingPunct="1">
              <a:spcBef>
                <a:spcPts val="600"/>
              </a:spcBef>
              <a:spcAft>
                <a:spcPts val="0"/>
              </a:spcAft>
            </a:pPr>
            <a:r>
              <a:rPr lang="en-US" sz="2000" dirty="0"/>
              <a:t>Flushing</a:t>
            </a:r>
          </a:p>
          <a:p>
            <a:pPr lvl="1" eaLnBrk="1" hangingPunct="1">
              <a:spcBef>
                <a:spcPts val="600"/>
              </a:spcBef>
              <a:spcAft>
                <a:spcPts val="0"/>
              </a:spcAft>
            </a:pPr>
            <a:r>
              <a:rPr lang="en-US" sz="2000" dirty="0"/>
              <a:t>Cross Connection/BF Prevention</a:t>
            </a:r>
          </a:p>
        </p:txBody>
      </p:sp>
      <p:sp>
        <p:nvSpPr>
          <p:cNvPr id="6" name="Slide Number Placeholder 5"/>
          <p:cNvSpPr>
            <a:spLocks noGrp="1"/>
          </p:cNvSpPr>
          <p:nvPr>
            <p:ph type="sldNum" sz="quarter" idx="12"/>
          </p:nvPr>
        </p:nvSpPr>
        <p:spPr/>
        <p:txBody>
          <a:bodyPr/>
          <a:lstStyle/>
          <a:p>
            <a:pPr>
              <a:defRPr/>
            </a:pPr>
            <a:fld id="{E596C9E5-7A0C-4CE0-9216-F843CB389B96}" type="slidenum">
              <a:rPr lang="en-US" smtClean="0"/>
              <a:pPr>
                <a:defRPr/>
              </a:pPr>
              <a:t>12</a:t>
            </a:fld>
            <a:endParaRPr lang="en-US"/>
          </a:p>
        </p:txBody>
      </p:sp>
      <p:pic>
        <p:nvPicPr>
          <p:cNvPr id="5" name="Picture 4">
            <a:extLst>
              <a:ext uri="{FF2B5EF4-FFF2-40B4-BE49-F238E27FC236}">
                <a16:creationId xmlns:a16="http://schemas.microsoft.com/office/drawing/2014/main" id="{7F43A086-A44B-4514-9FAA-3893ABF7D8CD}"/>
              </a:ext>
            </a:extLst>
          </p:cNvPr>
          <p:cNvPicPr>
            <a:picLocks noChangeAspect="1"/>
          </p:cNvPicPr>
          <p:nvPr/>
        </p:nvPicPr>
        <p:blipFill>
          <a:blip r:embed="rId5"/>
          <a:stretch>
            <a:fillRect/>
          </a:stretch>
        </p:blipFill>
        <p:spPr>
          <a:xfrm>
            <a:off x="4614045" y="1123813"/>
            <a:ext cx="4211877" cy="2686187"/>
          </a:xfrm>
          <a:prstGeom prst="rect">
            <a:avLst/>
          </a:prstGeom>
          <a:ln>
            <a:solidFill>
              <a:schemeClr val="tx1"/>
            </a:solidFill>
          </a:ln>
        </p:spPr>
      </p:pic>
      <p:pic>
        <p:nvPicPr>
          <p:cNvPr id="7" name="Audio 6">
            <a:hlinkClick r:id="" action="ppaction://media"/>
            <a:extLst>
              <a:ext uri="{FF2B5EF4-FFF2-40B4-BE49-F238E27FC236}">
                <a16:creationId xmlns:a16="http://schemas.microsoft.com/office/drawing/2014/main" id="{6DB92848-B608-4EA4-816A-59C7F5F8F2E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956544287"/>
      </p:ext>
    </p:extLst>
  </p:cSld>
  <p:clrMapOvr>
    <a:masterClrMapping/>
  </p:clrMapOvr>
  <mc:AlternateContent xmlns:mc="http://schemas.openxmlformats.org/markup-compatibility/2006">
    <mc:Choice xmlns:p14="http://schemas.microsoft.com/office/powerpoint/2010/main" Requires="p14">
      <p:transition spd="slow" p14:dur="2000" advTm="23753"/>
    </mc:Choice>
    <mc:Fallback>
      <p:transition spd="slow" advTm="237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120</a:t>
            </a:fld>
            <a:endParaRPr lang="en-US"/>
          </a:p>
        </p:txBody>
      </p:sp>
      <p:sp>
        <p:nvSpPr>
          <p:cNvPr id="57346" name="Rectangle 2"/>
          <p:cNvSpPr>
            <a:spLocks noGrp="1" noChangeArrowheads="1"/>
          </p:cNvSpPr>
          <p:nvPr>
            <p:ph type="title"/>
          </p:nvPr>
        </p:nvSpPr>
        <p:spPr>
          <a:xfrm>
            <a:off x="278566" y="87130"/>
            <a:ext cx="8408234" cy="814466"/>
          </a:xfrm>
        </p:spPr>
        <p:txBody>
          <a:bodyPr/>
          <a:lstStyle/>
          <a:p>
            <a:pPr fontAlgn="auto">
              <a:spcAft>
                <a:spcPts val="0"/>
              </a:spcAft>
              <a:defRPr/>
            </a:pPr>
            <a:r>
              <a:rPr lang="en-US" sz="2800" dirty="0"/>
              <a:t>For more information…AWWA</a:t>
            </a:r>
            <a:endParaRPr lang="en-US" sz="2800" b="0" dirty="0"/>
          </a:p>
        </p:txBody>
      </p:sp>
      <p:sp>
        <p:nvSpPr>
          <p:cNvPr id="56323" name="Rectangle 3"/>
          <p:cNvSpPr>
            <a:spLocks noGrp="1" noChangeArrowheads="1"/>
          </p:cNvSpPr>
          <p:nvPr>
            <p:ph idx="1"/>
          </p:nvPr>
        </p:nvSpPr>
        <p:spPr>
          <a:xfrm>
            <a:off x="4743945" y="1262023"/>
            <a:ext cx="3733800" cy="1514397"/>
          </a:xfrm>
        </p:spPr>
        <p:txBody>
          <a:bodyPr/>
          <a:lstStyle/>
          <a:p>
            <a:pPr marL="0" lvl="1" indent="-342900">
              <a:lnSpc>
                <a:spcPct val="90000"/>
              </a:lnSpc>
              <a:spcBef>
                <a:spcPts val="700"/>
              </a:spcBef>
              <a:buClr>
                <a:schemeClr val="tx2"/>
              </a:buClr>
              <a:buSzPct val="95000"/>
              <a:buNone/>
            </a:pPr>
            <a:r>
              <a:rPr lang="en-US" sz="2000" dirty="0">
                <a:solidFill>
                  <a:srgbClr val="FF0000"/>
                </a:solidFill>
                <a:hlinkClick r:id="rId5"/>
              </a:rPr>
              <a:t>https://awwa.onlinelibrary.wiley.com/doi/10.5942/jawwa.2013.105.0066</a:t>
            </a:r>
            <a:r>
              <a:rPr lang="en-US" sz="2000" dirty="0">
                <a:solidFill>
                  <a:srgbClr val="FF0000"/>
                </a:solidFill>
              </a:rPr>
              <a:t> </a:t>
            </a:r>
            <a:endParaRPr lang="en-US" sz="2000" dirty="0"/>
          </a:p>
        </p:txBody>
      </p:sp>
      <p:pic>
        <p:nvPicPr>
          <p:cNvPr id="3" name="Picture 2">
            <a:extLst>
              <a:ext uri="{FF2B5EF4-FFF2-40B4-BE49-F238E27FC236}">
                <a16:creationId xmlns:a16="http://schemas.microsoft.com/office/drawing/2014/main" id="{9F51B0D8-9824-4C37-B948-90F133B71338}"/>
              </a:ext>
            </a:extLst>
          </p:cNvPr>
          <p:cNvPicPr>
            <a:picLocks noChangeAspect="1"/>
          </p:cNvPicPr>
          <p:nvPr/>
        </p:nvPicPr>
        <p:blipFill>
          <a:blip r:embed="rId6"/>
          <a:stretch>
            <a:fillRect/>
          </a:stretch>
        </p:blipFill>
        <p:spPr>
          <a:xfrm>
            <a:off x="381000" y="901596"/>
            <a:ext cx="4005017" cy="5419725"/>
          </a:xfrm>
          <a:prstGeom prst="rect">
            <a:avLst/>
          </a:prstGeom>
          <a:ln>
            <a:solidFill>
              <a:schemeClr val="tx1"/>
            </a:solidFill>
          </a:ln>
        </p:spPr>
      </p:pic>
      <p:sp>
        <p:nvSpPr>
          <p:cNvPr id="4" name="Rectangle 3">
            <a:extLst>
              <a:ext uri="{FF2B5EF4-FFF2-40B4-BE49-F238E27FC236}">
                <a16:creationId xmlns:a16="http://schemas.microsoft.com/office/drawing/2014/main" id="{75F736C9-0B1A-4F42-BAE9-A0A3C4F3BE59}"/>
              </a:ext>
            </a:extLst>
          </p:cNvPr>
          <p:cNvSpPr/>
          <p:nvPr/>
        </p:nvSpPr>
        <p:spPr>
          <a:xfrm>
            <a:off x="4796085" y="3611458"/>
            <a:ext cx="4114800" cy="1569660"/>
          </a:xfrm>
          <a:prstGeom prst="rect">
            <a:avLst/>
          </a:prstGeom>
        </p:spPr>
        <p:txBody>
          <a:bodyPr wrap="square">
            <a:spAutoFit/>
          </a:bodyPr>
          <a:lstStyle/>
          <a:p>
            <a:r>
              <a:rPr lang="en-US" dirty="0">
                <a:latin typeface="Calibri" panose="020F0502020204030204" pitchFamily="34" charset="0"/>
                <a:cs typeface="Calibri" panose="020F0502020204030204" pitchFamily="34" charset="0"/>
                <a:hlinkClick r:id="rId7"/>
              </a:rPr>
              <a:t>https://awwa.onlinelibrary.wiley.com/action/doSearch?AllField=optimized+corrosion+control&amp;SeriesKey=15518833</a:t>
            </a:r>
            <a:r>
              <a:rPr lang="en-US" dirty="0">
                <a:latin typeface="Calibri" panose="020F0502020204030204" pitchFamily="34" charset="0"/>
                <a:cs typeface="Calibri" panose="020F0502020204030204" pitchFamily="34" charset="0"/>
              </a:rPr>
              <a:t> </a:t>
            </a:r>
          </a:p>
        </p:txBody>
      </p:sp>
      <p:pic>
        <p:nvPicPr>
          <p:cNvPr id="2" name="Audio 1">
            <a:hlinkClick r:id="" action="ppaction://media"/>
            <a:extLst>
              <a:ext uri="{FF2B5EF4-FFF2-40B4-BE49-F238E27FC236}">
                <a16:creationId xmlns:a16="http://schemas.microsoft.com/office/drawing/2014/main" id="{C9D3C271-488A-4CEF-9755-75909A8377C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967482536"/>
      </p:ext>
    </p:extLst>
  </p:cSld>
  <p:clrMapOvr>
    <a:masterClrMapping/>
  </p:clrMapOvr>
  <mc:AlternateContent xmlns:mc="http://schemas.openxmlformats.org/markup-compatibility/2006">
    <mc:Choice xmlns:p14="http://schemas.microsoft.com/office/powerpoint/2010/main" Requires="p14">
      <p:transition spd="slow" p14:dur="2000" advTm="11550"/>
    </mc:Choice>
    <mc:Fallback>
      <p:transition spd="slow" advTm="115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121</a:t>
            </a:fld>
            <a:endParaRPr lang="en-US"/>
          </a:p>
        </p:txBody>
      </p:sp>
      <p:sp>
        <p:nvSpPr>
          <p:cNvPr id="57346" name="Rectangle 2"/>
          <p:cNvSpPr>
            <a:spLocks noGrp="1" noChangeArrowheads="1"/>
          </p:cNvSpPr>
          <p:nvPr>
            <p:ph type="title"/>
          </p:nvPr>
        </p:nvSpPr>
        <p:spPr>
          <a:xfrm>
            <a:off x="278566" y="87130"/>
            <a:ext cx="8382000" cy="814466"/>
          </a:xfrm>
        </p:spPr>
        <p:txBody>
          <a:bodyPr/>
          <a:lstStyle/>
          <a:p>
            <a:pPr fontAlgn="auto">
              <a:spcAft>
                <a:spcPts val="0"/>
              </a:spcAft>
              <a:defRPr/>
            </a:pPr>
            <a:r>
              <a:rPr lang="en-US" sz="2800" dirty="0"/>
              <a:t>For more information…AWWA </a:t>
            </a:r>
            <a:r>
              <a:rPr lang="en-US" sz="2800" dirty="0" err="1"/>
              <a:t>PfSW</a:t>
            </a:r>
            <a:endParaRPr lang="en-US" sz="2800" b="0" dirty="0"/>
          </a:p>
        </p:txBody>
      </p:sp>
      <p:sp>
        <p:nvSpPr>
          <p:cNvPr id="56323" name="Rectangle 3"/>
          <p:cNvSpPr>
            <a:spLocks noGrp="1" noChangeArrowheads="1"/>
          </p:cNvSpPr>
          <p:nvPr>
            <p:ph idx="1"/>
          </p:nvPr>
        </p:nvSpPr>
        <p:spPr>
          <a:xfrm>
            <a:off x="278566" y="901596"/>
            <a:ext cx="6920014" cy="457200"/>
          </a:xfrm>
        </p:spPr>
        <p:txBody>
          <a:bodyPr/>
          <a:lstStyle/>
          <a:p>
            <a:pPr marL="0" lvl="1" indent="-342900">
              <a:lnSpc>
                <a:spcPct val="90000"/>
              </a:lnSpc>
              <a:spcBef>
                <a:spcPts val="700"/>
              </a:spcBef>
              <a:buClr>
                <a:schemeClr val="tx2"/>
              </a:buClr>
              <a:buSzPct val="95000"/>
              <a:buNone/>
            </a:pPr>
            <a:r>
              <a:rPr lang="en-US" sz="2000" dirty="0">
                <a:solidFill>
                  <a:srgbClr val="FF0000"/>
                </a:solidFill>
                <a:hlinkClick r:id="rId5"/>
              </a:rPr>
              <a:t>https://www.awwa.org/Resources-Tools/Programs/Partnership-for-Safe-Water</a:t>
            </a:r>
            <a:r>
              <a:rPr lang="en-US" sz="2000" dirty="0">
                <a:solidFill>
                  <a:srgbClr val="FF0000"/>
                </a:solidFill>
              </a:rPr>
              <a:t> </a:t>
            </a:r>
            <a:endParaRPr lang="en-US" sz="2000" dirty="0"/>
          </a:p>
        </p:txBody>
      </p:sp>
      <p:pic>
        <p:nvPicPr>
          <p:cNvPr id="2" name="Picture 1">
            <a:extLst>
              <a:ext uri="{FF2B5EF4-FFF2-40B4-BE49-F238E27FC236}">
                <a16:creationId xmlns:a16="http://schemas.microsoft.com/office/drawing/2014/main" id="{0BB4E8E0-2059-4FF3-BF74-E092B4A88B9C}"/>
              </a:ext>
            </a:extLst>
          </p:cNvPr>
          <p:cNvPicPr>
            <a:picLocks noChangeAspect="1"/>
          </p:cNvPicPr>
          <p:nvPr/>
        </p:nvPicPr>
        <p:blipFill>
          <a:blip r:embed="rId6"/>
          <a:stretch>
            <a:fillRect/>
          </a:stretch>
        </p:blipFill>
        <p:spPr>
          <a:xfrm>
            <a:off x="302491" y="1905000"/>
            <a:ext cx="8539018" cy="3810000"/>
          </a:xfrm>
          <a:prstGeom prst="rect">
            <a:avLst/>
          </a:prstGeom>
          <a:ln>
            <a:solidFill>
              <a:schemeClr val="tx1"/>
            </a:solidFill>
          </a:ln>
        </p:spPr>
      </p:pic>
      <p:pic>
        <p:nvPicPr>
          <p:cNvPr id="3" name="Audio 2">
            <a:hlinkClick r:id="" action="ppaction://media"/>
            <a:extLst>
              <a:ext uri="{FF2B5EF4-FFF2-40B4-BE49-F238E27FC236}">
                <a16:creationId xmlns:a16="http://schemas.microsoft.com/office/drawing/2014/main" id="{B1B3AB94-EA43-4E04-950B-9A43101FB07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825778532"/>
      </p:ext>
    </p:extLst>
  </p:cSld>
  <p:clrMapOvr>
    <a:masterClrMapping/>
  </p:clrMapOvr>
  <mc:AlternateContent xmlns:mc="http://schemas.openxmlformats.org/markup-compatibility/2006">
    <mc:Choice xmlns:p14="http://schemas.microsoft.com/office/powerpoint/2010/main" Requires="p14">
      <p:transition spd="slow" p14:dur="2000" advTm="7417"/>
    </mc:Choice>
    <mc:Fallback>
      <p:transition spd="slow" advTm="74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122</a:t>
            </a:fld>
            <a:endParaRPr lang="en-US"/>
          </a:p>
        </p:txBody>
      </p:sp>
      <p:sp>
        <p:nvSpPr>
          <p:cNvPr id="57346" name="Rectangle 2"/>
          <p:cNvSpPr>
            <a:spLocks noGrp="1" noChangeArrowheads="1"/>
          </p:cNvSpPr>
          <p:nvPr>
            <p:ph type="title"/>
          </p:nvPr>
        </p:nvSpPr>
        <p:spPr>
          <a:xfrm>
            <a:off x="278566" y="87130"/>
            <a:ext cx="8382000" cy="814466"/>
          </a:xfrm>
        </p:spPr>
        <p:txBody>
          <a:bodyPr/>
          <a:lstStyle/>
          <a:p>
            <a:pPr fontAlgn="auto">
              <a:spcAft>
                <a:spcPts val="0"/>
              </a:spcAft>
              <a:defRPr/>
            </a:pPr>
            <a:r>
              <a:rPr lang="en-US" sz="2800" dirty="0"/>
              <a:t>For more information…OHA</a:t>
            </a:r>
            <a:endParaRPr lang="en-US" sz="2800" b="0" dirty="0"/>
          </a:p>
        </p:txBody>
      </p:sp>
      <p:sp>
        <p:nvSpPr>
          <p:cNvPr id="56323" name="Rectangle 3"/>
          <p:cNvSpPr>
            <a:spLocks noGrp="1" noChangeArrowheads="1"/>
          </p:cNvSpPr>
          <p:nvPr>
            <p:ph idx="1"/>
          </p:nvPr>
        </p:nvSpPr>
        <p:spPr>
          <a:xfrm>
            <a:off x="278566" y="762000"/>
            <a:ext cx="8305800" cy="609600"/>
          </a:xfrm>
        </p:spPr>
        <p:txBody>
          <a:bodyPr/>
          <a:lstStyle/>
          <a:p>
            <a:pPr marL="411163" lvl="1" indent="-342900">
              <a:lnSpc>
                <a:spcPct val="90000"/>
              </a:lnSpc>
              <a:spcBef>
                <a:spcPts val="700"/>
              </a:spcBef>
              <a:buClr>
                <a:schemeClr val="tx2"/>
              </a:buClr>
              <a:buSzPct val="95000"/>
              <a:buNone/>
            </a:pPr>
            <a:r>
              <a:rPr lang="en-US" sz="2400" dirty="0">
                <a:solidFill>
                  <a:srgbClr val="FF0000"/>
                </a:solidFill>
                <a:hlinkClick r:id="rId5"/>
              </a:rPr>
              <a:t>www.healthoregon.org/swt</a:t>
            </a:r>
            <a:r>
              <a:rPr lang="en-US" sz="2400" dirty="0">
                <a:solidFill>
                  <a:srgbClr val="FF0000"/>
                </a:solidFill>
              </a:rPr>
              <a:t> </a:t>
            </a:r>
          </a:p>
          <a:p>
            <a:pPr marL="411163" lvl="1" indent="-342900">
              <a:lnSpc>
                <a:spcPct val="90000"/>
              </a:lnSpc>
              <a:spcBef>
                <a:spcPts val="700"/>
              </a:spcBef>
              <a:buClr>
                <a:schemeClr val="tx2"/>
              </a:buClr>
              <a:buSzPct val="95000"/>
              <a:buNone/>
            </a:pPr>
            <a:endParaRPr lang="en-US" sz="2000" dirty="0"/>
          </a:p>
          <a:p>
            <a:pPr marL="411163" lvl="1" indent="-342900">
              <a:lnSpc>
                <a:spcPct val="90000"/>
              </a:lnSpc>
              <a:spcBef>
                <a:spcPts val="700"/>
              </a:spcBef>
              <a:buClr>
                <a:schemeClr val="tx2"/>
              </a:buClr>
              <a:buSzPct val="95000"/>
              <a:buNone/>
            </a:pPr>
            <a:r>
              <a:rPr lang="en-US" sz="2000" dirty="0"/>
              <a:t>Water System Operations  =&gt; Surface Water Treatment</a:t>
            </a:r>
            <a:endParaRPr lang="en-US" sz="2000" dirty="0">
              <a:hlinkClick r:id="rId5"/>
            </a:endParaRPr>
          </a:p>
          <a:p>
            <a:pPr>
              <a:lnSpc>
                <a:spcPct val="90000"/>
              </a:lnSpc>
              <a:buFontTx/>
              <a:buNone/>
            </a:pPr>
            <a:endParaRPr lang="en-US" sz="2800" dirty="0">
              <a:hlinkClick r:id="rId5"/>
            </a:endParaRPr>
          </a:p>
          <a:p>
            <a:pPr lvl="1">
              <a:lnSpc>
                <a:spcPct val="90000"/>
              </a:lnSpc>
              <a:buFontTx/>
              <a:buNone/>
            </a:pPr>
            <a:endParaRPr lang="en-US" sz="2400" dirty="0"/>
          </a:p>
        </p:txBody>
      </p:sp>
      <p:pic>
        <p:nvPicPr>
          <p:cNvPr id="3" name="Picture 2">
            <a:extLst>
              <a:ext uri="{FF2B5EF4-FFF2-40B4-BE49-F238E27FC236}">
                <a16:creationId xmlns:a16="http://schemas.microsoft.com/office/drawing/2014/main" id="{5705B3F9-B987-4E9A-8777-02DE431986B6}"/>
              </a:ext>
            </a:extLst>
          </p:cNvPr>
          <p:cNvPicPr>
            <a:picLocks noChangeAspect="1"/>
          </p:cNvPicPr>
          <p:nvPr/>
        </p:nvPicPr>
        <p:blipFill>
          <a:blip r:embed="rId6"/>
          <a:stretch>
            <a:fillRect/>
          </a:stretch>
        </p:blipFill>
        <p:spPr>
          <a:xfrm>
            <a:off x="533400" y="2286000"/>
            <a:ext cx="8458200" cy="4384292"/>
          </a:xfrm>
          <a:prstGeom prst="rect">
            <a:avLst/>
          </a:prstGeom>
          <a:ln>
            <a:solidFill>
              <a:schemeClr val="tx1"/>
            </a:solidFill>
          </a:ln>
        </p:spPr>
      </p:pic>
      <p:pic>
        <p:nvPicPr>
          <p:cNvPr id="2" name="Audio 1">
            <a:hlinkClick r:id="" action="ppaction://media"/>
            <a:extLst>
              <a:ext uri="{FF2B5EF4-FFF2-40B4-BE49-F238E27FC236}">
                <a16:creationId xmlns:a16="http://schemas.microsoft.com/office/drawing/2014/main" id="{B9025C8A-29A1-4B33-B4D2-C9E1DFB2EC9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539564914"/>
      </p:ext>
    </p:extLst>
  </p:cSld>
  <p:clrMapOvr>
    <a:masterClrMapping/>
  </p:clrMapOvr>
  <mc:AlternateContent xmlns:mc="http://schemas.openxmlformats.org/markup-compatibility/2006">
    <mc:Choice xmlns:p14="http://schemas.microsoft.com/office/powerpoint/2010/main" Requires="p14">
      <p:transition spd="slow" p14:dur="2000" advTm="4793"/>
    </mc:Choice>
    <mc:Fallback>
      <p:transition spd="slow" advTm="47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5486400" y="423431"/>
            <a:ext cx="2667000" cy="660023"/>
          </a:xfrm>
        </p:spPr>
        <p:txBody>
          <a:bodyPr/>
          <a:lstStyle/>
          <a:p>
            <a:pPr algn="r"/>
            <a:r>
              <a:rPr lang="en-US" dirty="0"/>
              <a:t>Questions?</a:t>
            </a:r>
          </a:p>
        </p:txBody>
      </p:sp>
      <p:sp>
        <p:nvSpPr>
          <p:cNvPr id="3" name="Content Placeholder 2"/>
          <p:cNvSpPr>
            <a:spLocks noGrp="1"/>
          </p:cNvSpPr>
          <p:nvPr>
            <p:ph idx="1"/>
          </p:nvPr>
        </p:nvSpPr>
        <p:spPr>
          <a:xfrm>
            <a:off x="438149" y="342800"/>
            <a:ext cx="8229600" cy="1143000"/>
          </a:xfrm>
        </p:spPr>
        <p:txBody>
          <a:bodyPr/>
          <a:lstStyle/>
          <a:p>
            <a:pPr marL="0" indent="0">
              <a:spcBef>
                <a:spcPts val="0"/>
              </a:spcBef>
              <a:buNone/>
              <a:defRPr/>
            </a:pPr>
            <a:r>
              <a:rPr lang="en-US" dirty="0"/>
              <a:t>Evan Hofeld</a:t>
            </a:r>
          </a:p>
          <a:p>
            <a:pPr marL="0" indent="0">
              <a:spcBef>
                <a:spcPts val="0"/>
              </a:spcBef>
              <a:buNone/>
              <a:defRPr/>
            </a:pPr>
            <a:r>
              <a:rPr lang="en-US" dirty="0">
                <a:hlinkClick r:id="rId5"/>
              </a:rPr>
              <a:t>Evan.e.Hofeld@dhsoha.state.or.us</a:t>
            </a:r>
            <a:endParaRPr lang="en-US" dirty="0"/>
          </a:p>
          <a:p>
            <a:pPr marL="0" indent="0">
              <a:spcBef>
                <a:spcPts val="0"/>
              </a:spcBef>
              <a:buNone/>
              <a:defRPr/>
            </a:pPr>
            <a:r>
              <a:rPr lang="en-US" dirty="0"/>
              <a:t>971-200-0288</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123</a:t>
            </a:fld>
            <a:endParaRPr lang="en-US" sz="1000">
              <a:solidFill>
                <a:srgbClr val="005595"/>
              </a:solidFill>
              <a:latin typeface="Arial" panose="020B0604020202020204" pitchFamily="34" charset="0"/>
            </a:endParaRPr>
          </a:p>
        </p:txBody>
      </p:sp>
      <p:pic>
        <p:nvPicPr>
          <p:cNvPr id="4" name="Picture 3">
            <a:extLst>
              <a:ext uri="{FF2B5EF4-FFF2-40B4-BE49-F238E27FC236}">
                <a16:creationId xmlns:a16="http://schemas.microsoft.com/office/drawing/2014/main" id="{1640570B-F33B-43EA-B35B-69D43D3CA656}"/>
              </a:ext>
            </a:extLst>
          </p:cNvPr>
          <p:cNvPicPr>
            <a:picLocks noChangeAspect="1"/>
          </p:cNvPicPr>
          <p:nvPr/>
        </p:nvPicPr>
        <p:blipFill>
          <a:blip r:embed="rId6"/>
          <a:stretch>
            <a:fillRect/>
          </a:stretch>
        </p:blipFill>
        <p:spPr>
          <a:xfrm>
            <a:off x="476251" y="1485800"/>
            <a:ext cx="6724651" cy="4288746"/>
          </a:xfrm>
          <a:prstGeom prst="rect">
            <a:avLst/>
          </a:prstGeom>
          <a:ln>
            <a:solidFill>
              <a:schemeClr val="tx1"/>
            </a:solidFill>
          </a:ln>
        </p:spPr>
      </p:pic>
      <p:pic>
        <p:nvPicPr>
          <p:cNvPr id="2" name="Audio 1">
            <a:hlinkClick r:id="" action="ppaction://media"/>
            <a:extLst>
              <a:ext uri="{FF2B5EF4-FFF2-40B4-BE49-F238E27FC236}">
                <a16:creationId xmlns:a16="http://schemas.microsoft.com/office/drawing/2014/main" id="{3ED815AE-EA16-49B9-9752-9F5D024A621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260717868"/>
      </p:ext>
    </p:extLst>
  </p:cSld>
  <p:clrMapOvr>
    <a:masterClrMapping/>
  </p:clrMapOvr>
  <mc:AlternateContent xmlns:mc="http://schemas.openxmlformats.org/markup-compatibility/2006">
    <mc:Choice xmlns:p14="http://schemas.microsoft.com/office/powerpoint/2010/main" Requires="p14">
      <p:transition spd="slow" p14:dur="2000" advTm="7986"/>
    </mc:Choice>
    <mc:Fallback>
      <p:transition spd="slow" advTm="79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F75B6-0FC0-4182-8944-82C382193AC2}"/>
              </a:ext>
            </a:extLst>
          </p:cNvPr>
          <p:cNvSpPr>
            <a:spLocks noGrp="1"/>
          </p:cNvSpPr>
          <p:nvPr>
            <p:ph type="title"/>
          </p:nvPr>
        </p:nvSpPr>
        <p:spPr/>
        <p:txBody>
          <a:bodyPr/>
          <a:lstStyle/>
          <a:p>
            <a:r>
              <a:rPr lang="en-US" dirty="0"/>
              <a:t>Tanks and Reservoirs</a:t>
            </a:r>
          </a:p>
        </p:txBody>
      </p:sp>
      <p:sp>
        <p:nvSpPr>
          <p:cNvPr id="4" name="Slide Number Placeholder 3">
            <a:extLst>
              <a:ext uri="{FF2B5EF4-FFF2-40B4-BE49-F238E27FC236}">
                <a16:creationId xmlns:a16="http://schemas.microsoft.com/office/drawing/2014/main" id="{F471BCD1-44DA-4FA7-AA15-80ECDB850845}"/>
              </a:ext>
            </a:extLst>
          </p:cNvPr>
          <p:cNvSpPr>
            <a:spLocks noGrp="1"/>
          </p:cNvSpPr>
          <p:nvPr>
            <p:ph type="sldNum" sz="quarter" idx="11"/>
          </p:nvPr>
        </p:nvSpPr>
        <p:spPr/>
        <p:txBody>
          <a:bodyPr/>
          <a:lstStyle/>
          <a:p>
            <a:fld id="{FEA73A45-DEBE-46C3-90ED-D5A73A98762E}" type="slidenum">
              <a:rPr lang="en-US" smtClean="0"/>
              <a:pPr/>
              <a:t>13</a:t>
            </a:fld>
            <a:endParaRPr lang="en-US"/>
          </a:p>
        </p:txBody>
      </p:sp>
      <p:pic>
        <p:nvPicPr>
          <p:cNvPr id="3" name="Picture 2">
            <a:extLst>
              <a:ext uri="{FF2B5EF4-FFF2-40B4-BE49-F238E27FC236}">
                <a16:creationId xmlns:a16="http://schemas.microsoft.com/office/drawing/2014/main" id="{7CD8B23C-E7F5-45A6-B3AB-C82E948AE909}"/>
              </a:ext>
            </a:extLst>
          </p:cNvPr>
          <p:cNvPicPr>
            <a:picLocks noChangeAspect="1"/>
          </p:cNvPicPr>
          <p:nvPr/>
        </p:nvPicPr>
        <p:blipFill>
          <a:blip r:embed="rId4"/>
          <a:stretch>
            <a:fillRect/>
          </a:stretch>
        </p:blipFill>
        <p:spPr>
          <a:xfrm>
            <a:off x="381000" y="1398588"/>
            <a:ext cx="8001000" cy="4259525"/>
          </a:xfrm>
          <a:prstGeom prst="rect">
            <a:avLst/>
          </a:prstGeom>
        </p:spPr>
      </p:pic>
      <p:pic>
        <p:nvPicPr>
          <p:cNvPr id="6" name="Audio 5">
            <a:hlinkClick r:id="" action="ppaction://media"/>
            <a:extLst>
              <a:ext uri="{FF2B5EF4-FFF2-40B4-BE49-F238E27FC236}">
                <a16:creationId xmlns:a16="http://schemas.microsoft.com/office/drawing/2014/main" id="{ED5B3D76-E735-4CC2-8E94-87EF3D759FD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511773906"/>
      </p:ext>
    </p:extLst>
  </p:cSld>
  <p:clrMapOvr>
    <a:masterClrMapping/>
  </p:clrMapOvr>
  <mc:AlternateContent xmlns:mc="http://schemas.openxmlformats.org/markup-compatibility/2006">
    <mc:Choice xmlns:p14="http://schemas.microsoft.com/office/powerpoint/2010/main" Requires="p14">
      <p:transition spd="slow" p14:dur="2000" advTm="38911"/>
    </mc:Choice>
    <mc:Fallback>
      <p:transition spd="slow" advTm="389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B96E6C1-C290-4976-9F01-D82AD34BCD9A}"/>
              </a:ext>
            </a:extLst>
          </p:cNvPr>
          <p:cNvSpPr>
            <a:spLocks noGrp="1"/>
          </p:cNvSpPr>
          <p:nvPr>
            <p:ph idx="1"/>
          </p:nvPr>
        </p:nvSpPr>
        <p:spPr>
          <a:xfrm>
            <a:off x="35426" y="685800"/>
            <a:ext cx="9193966" cy="5181600"/>
          </a:xfrm>
        </p:spPr>
        <p:txBody>
          <a:bodyPr/>
          <a:lstStyle/>
          <a:p>
            <a:r>
              <a:rPr lang="en-US" b="1" dirty="0"/>
              <a:t>Disinfection tanks:</a:t>
            </a:r>
          </a:p>
          <a:p>
            <a:pPr lvl="1"/>
            <a:r>
              <a:rPr lang="en-US" dirty="0"/>
              <a:t>Provide </a:t>
            </a:r>
            <a:r>
              <a:rPr lang="en-US" u="sng" dirty="0"/>
              <a:t>contact time </a:t>
            </a:r>
            <a:r>
              <a:rPr lang="en-US" dirty="0"/>
              <a:t>needed for disinfection</a:t>
            </a:r>
          </a:p>
          <a:p>
            <a:pPr lvl="1"/>
            <a:r>
              <a:rPr lang="en-US" u="sng" dirty="0"/>
              <a:t>Commonly referred to as “clearwells” </a:t>
            </a:r>
            <a:r>
              <a:rPr lang="en-US" dirty="0"/>
              <a:t>(although clearwell can also refer to pump wet well or raw water storage, regulators typically call tanks clearwells if they are used to provide disinfection contact time)</a:t>
            </a:r>
          </a:p>
          <a:p>
            <a:pPr lvl="1"/>
            <a:r>
              <a:rPr lang="en-US" u="sng" dirty="0"/>
              <a:t>Chlorine is the most common </a:t>
            </a:r>
            <a:r>
              <a:rPr lang="en-US" dirty="0"/>
              <a:t>form of disinfectant, which is routinely injected into the influent of clearwells (sometimes it is injected prior to other treatment).</a:t>
            </a:r>
          </a:p>
          <a:p>
            <a:pPr lvl="1"/>
            <a:r>
              <a:rPr lang="en-US" u="sng" dirty="0"/>
              <a:t>Located between </a:t>
            </a:r>
            <a:r>
              <a:rPr lang="en-US" dirty="0"/>
              <a:t>source/filtration </a:t>
            </a:r>
            <a:r>
              <a:rPr lang="en-US" sz="1800" dirty="0"/>
              <a:t>and first customer</a:t>
            </a:r>
          </a:p>
          <a:p>
            <a:pPr lvl="1"/>
            <a:endParaRPr lang="en-US" dirty="0"/>
          </a:p>
          <a:p>
            <a:r>
              <a:rPr lang="en-US" b="1" dirty="0"/>
              <a:t>Distribution tanks and reservoirs:</a:t>
            </a:r>
          </a:p>
          <a:p>
            <a:pPr lvl="1"/>
            <a:r>
              <a:rPr lang="en-US" u="sng" dirty="0"/>
              <a:t>Primarily equalize water supply </a:t>
            </a:r>
            <a:r>
              <a:rPr lang="en-US" dirty="0"/>
              <a:t>to reduce </a:t>
            </a:r>
          </a:p>
          <a:p>
            <a:pPr marL="857250" lvl="2" indent="0">
              <a:buNone/>
            </a:pPr>
            <a:r>
              <a:rPr lang="en-US" sz="1800" dirty="0"/>
              <a:t>demands on pumping.</a:t>
            </a:r>
          </a:p>
          <a:p>
            <a:pPr lvl="1"/>
            <a:r>
              <a:rPr lang="en-US" u="sng" dirty="0"/>
              <a:t>Filled by </a:t>
            </a:r>
            <a:r>
              <a:rPr lang="en-US" dirty="0"/>
              <a:t>dedicated pump mains, gravity flow, or</a:t>
            </a:r>
          </a:p>
          <a:p>
            <a:pPr marL="857250" lvl="2" indent="0">
              <a:buNone/>
            </a:pPr>
            <a:r>
              <a:rPr lang="en-US" sz="1800" dirty="0"/>
              <a:t>distribution system pressures (“float on the system”)</a:t>
            </a:r>
          </a:p>
          <a:p>
            <a:pPr lvl="1"/>
            <a:r>
              <a:rPr lang="en-US" u="sng" dirty="0"/>
              <a:t>Located</a:t>
            </a:r>
            <a:r>
              <a:rPr lang="en-US" dirty="0"/>
              <a:t> in the distribution system beyond first customer</a:t>
            </a:r>
          </a:p>
          <a:p>
            <a:pPr marL="0" indent="0">
              <a:buNone/>
            </a:pPr>
            <a:endParaRPr lang="en-US" dirty="0"/>
          </a:p>
        </p:txBody>
      </p:sp>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14</a:t>
            </a:fld>
            <a:endParaRPr lang="en-US"/>
          </a:p>
        </p:txBody>
      </p:sp>
      <p:sp>
        <p:nvSpPr>
          <p:cNvPr id="57346" name="Rectangle 2"/>
          <p:cNvSpPr>
            <a:spLocks noGrp="1" noChangeArrowheads="1"/>
          </p:cNvSpPr>
          <p:nvPr>
            <p:ph type="title"/>
          </p:nvPr>
        </p:nvSpPr>
        <p:spPr>
          <a:xfrm>
            <a:off x="441409" y="185659"/>
            <a:ext cx="8382000" cy="814466"/>
          </a:xfrm>
        </p:spPr>
        <p:txBody>
          <a:bodyPr/>
          <a:lstStyle/>
          <a:p>
            <a:pPr algn="r" fontAlgn="auto">
              <a:spcAft>
                <a:spcPts val="0"/>
              </a:spcAft>
              <a:defRPr/>
            </a:pPr>
            <a:r>
              <a:rPr lang="en-US" sz="2800" dirty="0"/>
              <a:t>What purpose do tanks serve?</a:t>
            </a:r>
            <a:endParaRPr lang="en-US" sz="2800" b="0" dirty="0"/>
          </a:p>
        </p:txBody>
      </p:sp>
      <p:pic>
        <p:nvPicPr>
          <p:cNvPr id="6" name="Picture 5">
            <a:extLst>
              <a:ext uri="{FF2B5EF4-FFF2-40B4-BE49-F238E27FC236}">
                <a16:creationId xmlns:a16="http://schemas.microsoft.com/office/drawing/2014/main" id="{2F44328A-7BD2-400C-8E79-E6CA635E17D4}"/>
              </a:ext>
            </a:extLst>
          </p:cNvPr>
          <p:cNvPicPr>
            <a:picLocks noChangeAspect="1"/>
          </p:cNvPicPr>
          <p:nvPr/>
        </p:nvPicPr>
        <p:blipFill>
          <a:blip r:embed="rId5"/>
          <a:stretch>
            <a:fillRect/>
          </a:stretch>
        </p:blipFill>
        <p:spPr>
          <a:xfrm>
            <a:off x="6980425" y="2952821"/>
            <a:ext cx="1862034" cy="2905054"/>
          </a:xfrm>
          <a:prstGeom prst="rect">
            <a:avLst/>
          </a:prstGeom>
          <a:ln>
            <a:solidFill>
              <a:schemeClr val="tx1"/>
            </a:solidFill>
          </a:ln>
        </p:spPr>
      </p:pic>
      <p:pic>
        <p:nvPicPr>
          <p:cNvPr id="8" name="Audio 7">
            <a:hlinkClick r:id="" action="ppaction://media"/>
            <a:extLst>
              <a:ext uri="{FF2B5EF4-FFF2-40B4-BE49-F238E27FC236}">
                <a16:creationId xmlns:a16="http://schemas.microsoft.com/office/drawing/2014/main" id="{72802528-818A-424F-B1B8-580E3260EE3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928666963"/>
      </p:ext>
    </p:extLst>
  </p:cSld>
  <p:clrMapOvr>
    <a:masterClrMapping/>
  </p:clrMapOvr>
  <mc:AlternateContent xmlns:mc="http://schemas.openxmlformats.org/markup-compatibility/2006">
    <mc:Choice xmlns:p14="http://schemas.microsoft.com/office/powerpoint/2010/main" Requires="p14">
      <p:transition spd="slow" p14:dur="2000" advTm="55062"/>
    </mc:Choice>
    <mc:Fallback>
      <p:transition spd="slow" advTm="550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B96E6C1-C290-4976-9F01-D82AD34BCD9A}"/>
              </a:ext>
            </a:extLst>
          </p:cNvPr>
          <p:cNvSpPr>
            <a:spLocks noGrp="1"/>
          </p:cNvSpPr>
          <p:nvPr>
            <p:ph idx="1"/>
          </p:nvPr>
        </p:nvSpPr>
        <p:spPr>
          <a:xfrm>
            <a:off x="0" y="981075"/>
            <a:ext cx="9193966" cy="5867400"/>
          </a:xfrm>
        </p:spPr>
        <p:txBody>
          <a:bodyPr/>
          <a:lstStyle/>
          <a:p>
            <a:r>
              <a:rPr lang="en-US" b="1" u="sng" dirty="0"/>
              <a:t>Disinfection</a:t>
            </a:r>
            <a:r>
              <a:rPr lang="en-US" b="1" dirty="0"/>
              <a:t> - CT:</a:t>
            </a:r>
          </a:p>
          <a:p>
            <a:pPr lvl="1"/>
            <a:r>
              <a:rPr lang="en-US" dirty="0"/>
              <a:t>Pathogens like E. coli, viruses, and Giardia are inactivated (killed) when in contact with a </a:t>
            </a:r>
            <a:r>
              <a:rPr lang="en-US" u="sng" dirty="0"/>
              <a:t>disinfectant </a:t>
            </a:r>
            <a:r>
              <a:rPr lang="en-US" b="1" u="sng" dirty="0"/>
              <a:t>concentration</a:t>
            </a:r>
            <a:r>
              <a:rPr lang="en-US" b="1" dirty="0"/>
              <a:t> </a:t>
            </a:r>
            <a:r>
              <a:rPr lang="en-US" dirty="0"/>
              <a:t>for a sufficient amount of </a:t>
            </a:r>
            <a:r>
              <a:rPr lang="en-US" b="1" u="sng" dirty="0"/>
              <a:t>time</a:t>
            </a:r>
            <a:r>
              <a:rPr lang="en-US" dirty="0"/>
              <a:t>.</a:t>
            </a:r>
          </a:p>
          <a:p>
            <a:pPr lvl="1"/>
            <a:r>
              <a:rPr lang="en-US" dirty="0"/>
              <a:t>Studies have determined what disinfectant </a:t>
            </a:r>
            <a:r>
              <a:rPr lang="en-US" b="1" dirty="0"/>
              <a:t>C</a:t>
            </a:r>
            <a:r>
              <a:rPr lang="en-US" dirty="0"/>
              <a:t>oncentration and contact </a:t>
            </a:r>
            <a:r>
              <a:rPr lang="en-US" b="1" dirty="0"/>
              <a:t>T</a:t>
            </a:r>
            <a:r>
              <a:rPr lang="en-US" dirty="0"/>
              <a:t>ime is needed for various pathogens – this is known as </a:t>
            </a:r>
            <a:r>
              <a:rPr lang="en-US" b="1" dirty="0"/>
              <a:t>CT</a:t>
            </a:r>
            <a:r>
              <a:rPr lang="en-US" baseline="-25000" dirty="0"/>
              <a:t>required</a:t>
            </a:r>
            <a:endParaRPr lang="en-US" dirty="0"/>
          </a:p>
          <a:p>
            <a:pPr lvl="1"/>
            <a:r>
              <a:rPr lang="en-US" dirty="0"/>
              <a:t>Actual disinfectant </a:t>
            </a:r>
            <a:r>
              <a:rPr lang="en-US" b="1" dirty="0">
                <a:solidFill>
                  <a:srgbClr val="C00000"/>
                </a:solidFill>
              </a:rPr>
              <a:t>C</a:t>
            </a:r>
            <a:r>
              <a:rPr lang="en-US" dirty="0"/>
              <a:t>oncentration at the clearwell effluent or distribution system entry point (EP) x contact </a:t>
            </a:r>
            <a:r>
              <a:rPr lang="en-US" b="1" dirty="0">
                <a:solidFill>
                  <a:srgbClr val="C00000"/>
                </a:solidFill>
              </a:rPr>
              <a:t>T</a:t>
            </a:r>
            <a:r>
              <a:rPr lang="en-US" dirty="0"/>
              <a:t>ime provided in the clearwell is the achieved CT….  </a:t>
            </a:r>
          </a:p>
          <a:p>
            <a:pPr marL="857250" lvl="2" indent="0">
              <a:buNone/>
            </a:pPr>
            <a:r>
              <a:rPr lang="en-US" sz="2200" b="1" dirty="0">
                <a:solidFill>
                  <a:srgbClr val="C00000"/>
                </a:solidFill>
              </a:rPr>
              <a:t>C</a:t>
            </a:r>
            <a:r>
              <a:rPr lang="en-US" sz="2200" dirty="0"/>
              <a:t> x </a:t>
            </a:r>
            <a:r>
              <a:rPr lang="en-US" sz="2200" b="1" dirty="0">
                <a:solidFill>
                  <a:srgbClr val="C00000"/>
                </a:solidFill>
              </a:rPr>
              <a:t>T</a:t>
            </a:r>
            <a:r>
              <a:rPr lang="en-US" sz="2200" dirty="0"/>
              <a:t> = </a:t>
            </a:r>
            <a:r>
              <a:rPr lang="en-US" sz="2200" b="1" dirty="0">
                <a:solidFill>
                  <a:srgbClr val="C00000"/>
                </a:solidFill>
              </a:rPr>
              <a:t>CT</a:t>
            </a:r>
            <a:r>
              <a:rPr lang="en-US" sz="2200" baseline="-25000" dirty="0"/>
              <a:t>achieved</a:t>
            </a:r>
            <a:endParaRPr lang="en-US" baseline="-25000" dirty="0"/>
          </a:p>
          <a:p>
            <a:pPr lvl="1"/>
            <a:r>
              <a:rPr lang="en-US" u="sng" dirty="0"/>
              <a:t>Adequate disinfection occurs when….. </a:t>
            </a:r>
            <a:r>
              <a:rPr lang="en-US" sz="2400" b="1" dirty="0">
                <a:solidFill>
                  <a:srgbClr val="C00000"/>
                </a:solidFill>
              </a:rPr>
              <a:t>CT</a:t>
            </a:r>
            <a:r>
              <a:rPr lang="en-US" sz="2400" baseline="-25000" dirty="0"/>
              <a:t>achieved</a:t>
            </a:r>
            <a:r>
              <a:rPr lang="en-US" sz="2400" dirty="0"/>
              <a:t> </a:t>
            </a:r>
            <a:r>
              <a:rPr lang="en-US" sz="2400" u="sng" dirty="0"/>
              <a:t>&gt;</a:t>
            </a:r>
            <a:r>
              <a:rPr lang="en-US" sz="2400" dirty="0"/>
              <a:t> </a:t>
            </a:r>
            <a:r>
              <a:rPr lang="en-US" sz="2400" b="1" dirty="0"/>
              <a:t>CT</a:t>
            </a:r>
            <a:r>
              <a:rPr lang="en-US" sz="2400" baseline="-25000" dirty="0"/>
              <a:t>required</a:t>
            </a:r>
            <a:endParaRPr lang="en-US" baseline="-25000" dirty="0"/>
          </a:p>
          <a:p>
            <a:pPr lvl="1"/>
            <a:endParaRPr lang="en-US" dirty="0"/>
          </a:p>
          <a:p>
            <a:r>
              <a:rPr lang="en-US" b="1" u="sng" dirty="0"/>
              <a:t>Distribution</a:t>
            </a:r>
            <a:r>
              <a:rPr lang="en-US" b="1" dirty="0"/>
              <a:t> Other functions include:</a:t>
            </a:r>
          </a:p>
          <a:p>
            <a:pPr lvl="1"/>
            <a:r>
              <a:rPr lang="en-US" dirty="0"/>
              <a:t>Pressure maintenance</a:t>
            </a:r>
          </a:p>
          <a:p>
            <a:pPr lvl="1"/>
            <a:r>
              <a:rPr lang="en-US" dirty="0"/>
              <a:t>Fire storage</a:t>
            </a:r>
          </a:p>
          <a:p>
            <a:pPr lvl="1"/>
            <a:r>
              <a:rPr lang="en-US" dirty="0"/>
              <a:t>Emergency storage</a:t>
            </a:r>
          </a:p>
          <a:p>
            <a:pPr lvl="1"/>
            <a:r>
              <a:rPr lang="en-US" dirty="0"/>
              <a:t>Reduce energy costs associated with pumping</a:t>
            </a:r>
          </a:p>
          <a:p>
            <a:pPr lvl="1"/>
            <a:r>
              <a:rPr lang="en-US" dirty="0"/>
              <a:t>Controlling pressure transients</a:t>
            </a:r>
          </a:p>
          <a:p>
            <a:pPr lvl="1"/>
            <a:endParaRPr lang="en-US" dirty="0"/>
          </a:p>
          <a:p>
            <a:pPr lvl="1"/>
            <a:endParaRPr lang="en-US" dirty="0"/>
          </a:p>
          <a:p>
            <a:endParaRPr lang="en-US" dirty="0"/>
          </a:p>
        </p:txBody>
      </p:sp>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15</a:t>
            </a:fld>
            <a:endParaRPr lang="en-US"/>
          </a:p>
        </p:txBody>
      </p:sp>
      <p:sp>
        <p:nvSpPr>
          <p:cNvPr id="57346" name="Rectangle 2"/>
          <p:cNvSpPr>
            <a:spLocks noGrp="1" noChangeArrowheads="1"/>
          </p:cNvSpPr>
          <p:nvPr>
            <p:ph type="title"/>
          </p:nvPr>
        </p:nvSpPr>
        <p:spPr>
          <a:xfrm>
            <a:off x="160295" y="176134"/>
            <a:ext cx="8823409" cy="814466"/>
          </a:xfrm>
        </p:spPr>
        <p:txBody>
          <a:bodyPr/>
          <a:lstStyle/>
          <a:p>
            <a:pPr algn="r" fontAlgn="auto">
              <a:spcAft>
                <a:spcPts val="0"/>
              </a:spcAft>
              <a:defRPr/>
            </a:pPr>
            <a:r>
              <a:rPr lang="en-US" sz="2800" dirty="0"/>
              <a:t>Disinfection &amp; Other Functions</a:t>
            </a:r>
            <a:endParaRPr lang="en-US" sz="2800" b="0" dirty="0"/>
          </a:p>
        </p:txBody>
      </p:sp>
      <p:pic>
        <p:nvPicPr>
          <p:cNvPr id="7" name="Audio 6">
            <a:hlinkClick r:id="" action="ppaction://media"/>
            <a:extLst>
              <a:ext uri="{FF2B5EF4-FFF2-40B4-BE49-F238E27FC236}">
                <a16:creationId xmlns:a16="http://schemas.microsoft.com/office/drawing/2014/main" id="{946E3AE0-EB5C-47E5-B6D1-95DED4F86C6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099954936"/>
      </p:ext>
    </p:extLst>
  </p:cSld>
  <p:clrMapOvr>
    <a:masterClrMapping/>
  </p:clrMapOvr>
  <mc:AlternateContent xmlns:mc="http://schemas.openxmlformats.org/markup-compatibility/2006">
    <mc:Choice xmlns:p14="http://schemas.microsoft.com/office/powerpoint/2010/main" Requires="p14">
      <p:transition spd="slow" p14:dur="2000" advTm="48808"/>
    </mc:Choice>
    <mc:Fallback>
      <p:transition spd="slow" advTm="488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16</a:t>
            </a:fld>
            <a:endParaRPr lang="en-US"/>
          </a:p>
        </p:txBody>
      </p:sp>
      <p:sp>
        <p:nvSpPr>
          <p:cNvPr id="57346" name="Rectangle 2"/>
          <p:cNvSpPr>
            <a:spLocks noGrp="1" noChangeArrowheads="1"/>
          </p:cNvSpPr>
          <p:nvPr>
            <p:ph type="title"/>
          </p:nvPr>
        </p:nvSpPr>
        <p:spPr>
          <a:xfrm>
            <a:off x="278566" y="87130"/>
            <a:ext cx="8636834" cy="814466"/>
          </a:xfrm>
        </p:spPr>
        <p:txBody>
          <a:bodyPr/>
          <a:lstStyle/>
          <a:p>
            <a:pPr fontAlgn="auto">
              <a:spcAft>
                <a:spcPts val="0"/>
              </a:spcAft>
              <a:defRPr/>
            </a:pPr>
            <a:r>
              <a:rPr lang="en-US" sz="2400" dirty="0">
                <a:solidFill>
                  <a:schemeClr val="tx1"/>
                </a:solidFill>
              </a:rPr>
              <a:t>Plotting EP Chlorine Residual w/ </a:t>
            </a:r>
            <a:r>
              <a:rPr lang="en-US" sz="2400" dirty="0">
                <a:solidFill>
                  <a:srgbClr val="0070C0"/>
                </a:solidFill>
              </a:rPr>
              <a:t>CT</a:t>
            </a:r>
            <a:r>
              <a:rPr lang="en-US" sz="2400" baseline="-25000" dirty="0">
                <a:solidFill>
                  <a:srgbClr val="0070C0"/>
                </a:solidFill>
              </a:rPr>
              <a:t>achieved</a:t>
            </a:r>
            <a:r>
              <a:rPr lang="en-US" sz="2400" dirty="0"/>
              <a:t> </a:t>
            </a:r>
            <a:r>
              <a:rPr lang="en-US" sz="2400" dirty="0">
                <a:solidFill>
                  <a:schemeClr val="tx1"/>
                </a:solidFill>
              </a:rPr>
              <a:t>and </a:t>
            </a:r>
            <a:r>
              <a:rPr lang="en-US" sz="2400" dirty="0">
                <a:solidFill>
                  <a:srgbClr val="FF0000"/>
                </a:solidFill>
              </a:rPr>
              <a:t>CT</a:t>
            </a:r>
            <a:r>
              <a:rPr lang="en-US" sz="2400" baseline="-25000" dirty="0">
                <a:solidFill>
                  <a:srgbClr val="FF0000"/>
                </a:solidFill>
              </a:rPr>
              <a:t>required</a:t>
            </a:r>
          </a:p>
        </p:txBody>
      </p:sp>
      <p:sp>
        <p:nvSpPr>
          <p:cNvPr id="56323" name="Rectangle 3"/>
          <p:cNvSpPr>
            <a:spLocks noGrp="1" noChangeArrowheads="1"/>
          </p:cNvSpPr>
          <p:nvPr>
            <p:ph idx="1"/>
          </p:nvPr>
        </p:nvSpPr>
        <p:spPr>
          <a:xfrm>
            <a:off x="457200" y="901596"/>
            <a:ext cx="8382000" cy="546204"/>
          </a:xfrm>
        </p:spPr>
        <p:txBody>
          <a:bodyPr/>
          <a:lstStyle/>
          <a:p>
            <a:pPr marL="0" lvl="1" indent="-342900">
              <a:lnSpc>
                <a:spcPct val="90000"/>
              </a:lnSpc>
              <a:spcBef>
                <a:spcPts val="700"/>
              </a:spcBef>
              <a:buClr>
                <a:schemeClr val="tx2"/>
              </a:buClr>
              <a:buSzPct val="95000"/>
              <a:buNone/>
            </a:pPr>
            <a:r>
              <a:rPr lang="en-US" sz="2000" dirty="0"/>
              <a:t>Plotting achieved &amp; required CT versus entry point (EP) chlorine residual can be another way help you visualize seasonal variability and optimize disinfection practices.</a:t>
            </a:r>
            <a:endParaRPr lang="en-US" sz="2000" dirty="0">
              <a:hlinkClick r:id="rId5"/>
            </a:endParaRPr>
          </a:p>
        </p:txBody>
      </p:sp>
      <p:pic>
        <p:nvPicPr>
          <p:cNvPr id="2" name="Picture 1">
            <a:extLst>
              <a:ext uri="{FF2B5EF4-FFF2-40B4-BE49-F238E27FC236}">
                <a16:creationId xmlns:a16="http://schemas.microsoft.com/office/drawing/2014/main" id="{869539F1-2A14-4C4F-8787-2A2013AC6963}"/>
              </a:ext>
            </a:extLst>
          </p:cNvPr>
          <p:cNvPicPr>
            <a:picLocks noChangeAspect="1"/>
          </p:cNvPicPr>
          <p:nvPr/>
        </p:nvPicPr>
        <p:blipFill>
          <a:blip r:embed="rId6"/>
          <a:stretch>
            <a:fillRect/>
          </a:stretch>
        </p:blipFill>
        <p:spPr>
          <a:xfrm>
            <a:off x="41226" y="1828800"/>
            <a:ext cx="6944637" cy="5029200"/>
          </a:xfrm>
          <a:prstGeom prst="rect">
            <a:avLst/>
          </a:prstGeom>
          <a:solidFill>
            <a:schemeClr val="bg1"/>
          </a:solidFill>
          <a:ln>
            <a:noFill/>
          </a:ln>
        </p:spPr>
      </p:pic>
      <p:sp>
        <p:nvSpPr>
          <p:cNvPr id="14" name="Callout: Line 13">
            <a:extLst>
              <a:ext uri="{FF2B5EF4-FFF2-40B4-BE49-F238E27FC236}">
                <a16:creationId xmlns:a16="http://schemas.microsoft.com/office/drawing/2014/main" id="{D96BB3F7-2E28-47C2-903A-E69092ECFB61}"/>
              </a:ext>
            </a:extLst>
          </p:cNvPr>
          <p:cNvSpPr/>
          <p:nvPr/>
        </p:nvSpPr>
        <p:spPr bwMode="auto">
          <a:xfrm>
            <a:off x="7004913" y="2408264"/>
            <a:ext cx="1447800" cy="533400"/>
          </a:xfrm>
          <a:prstGeom prst="borderCallout1">
            <a:avLst>
              <a:gd name="adj1" fmla="val 40179"/>
              <a:gd name="adj2" fmla="val -8333"/>
              <a:gd name="adj3" fmla="val 260353"/>
              <a:gd name="adj4" fmla="val -74843"/>
            </a:avLst>
          </a:prstGeom>
          <a:solidFill>
            <a:schemeClr val="bg1"/>
          </a:solidFill>
          <a:ln w="2222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r>
              <a:rPr lang="en-US" dirty="0">
                <a:solidFill>
                  <a:srgbClr val="0070C0"/>
                </a:solidFill>
                <a:latin typeface="Calibri" panose="020F0502020204030204" pitchFamily="34" charset="0"/>
                <a:cs typeface="Calibri" panose="020F0502020204030204" pitchFamily="34" charset="0"/>
              </a:rPr>
              <a:t>CT</a:t>
            </a:r>
            <a:r>
              <a:rPr lang="en-US" baseline="-25000" dirty="0">
                <a:solidFill>
                  <a:srgbClr val="0070C0"/>
                </a:solidFill>
                <a:latin typeface="Calibri" panose="020F0502020204030204" pitchFamily="34" charset="0"/>
                <a:cs typeface="Calibri" panose="020F0502020204030204" pitchFamily="34" charset="0"/>
              </a:rPr>
              <a:t>achieved</a:t>
            </a:r>
            <a:endParaRPr kumimoji="0" lang="en-US" sz="2400" b="0" i="0" u="none" strike="noStrike" cap="none" normalizeH="0" baseline="-25000" dirty="0">
              <a:ln>
                <a:noFill/>
              </a:ln>
              <a:solidFill>
                <a:srgbClr val="0070C0"/>
              </a:solidFill>
              <a:effectLst/>
              <a:latin typeface="Calibri" panose="020F0502020204030204" pitchFamily="34" charset="0"/>
              <a:cs typeface="Calibri" panose="020F0502020204030204" pitchFamily="34" charset="0"/>
            </a:endParaRPr>
          </a:p>
        </p:txBody>
      </p:sp>
      <p:sp>
        <p:nvSpPr>
          <p:cNvPr id="4" name="Callout: Line 3">
            <a:extLst>
              <a:ext uri="{FF2B5EF4-FFF2-40B4-BE49-F238E27FC236}">
                <a16:creationId xmlns:a16="http://schemas.microsoft.com/office/drawing/2014/main" id="{EA9C1D5E-2936-4A87-A2BE-D059E4DDC4D0}"/>
              </a:ext>
            </a:extLst>
          </p:cNvPr>
          <p:cNvSpPr/>
          <p:nvPr/>
        </p:nvSpPr>
        <p:spPr bwMode="auto">
          <a:xfrm>
            <a:off x="7086600" y="4499081"/>
            <a:ext cx="1447800" cy="609600"/>
          </a:xfrm>
          <a:prstGeom prst="borderCallout1">
            <a:avLst>
              <a:gd name="adj1" fmla="val 45724"/>
              <a:gd name="adj2" fmla="val -3308"/>
              <a:gd name="adj3" fmla="val 178042"/>
              <a:gd name="adj4" fmla="val -80877"/>
            </a:avLst>
          </a:prstGeom>
          <a:solidFill>
            <a:schemeClr val="bg1"/>
          </a:solidFill>
          <a:ln w="2222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r>
              <a:rPr lang="en-US" dirty="0">
                <a:solidFill>
                  <a:srgbClr val="FF0000"/>
                </a:solidFill>
                <a:latin typeface="Calibri" panose="020F0502020204030204" pitchFamily="34" charset="0"/>
                <a:cs typeface="Calibri" panose="020F0502020204030204" pitchFamily="34" charset="0"/>
              </a:rPr>
              <a:t>CT</a:t>
            </a:r>
            <a:r>
              <a:rPr lang="en-US" baseline="-25000" dirty="0">
                <a:solidFill>
                  <a:srgbClr val="FF0000"/>
                </a:solidFill>
                <a:latin typeface="Calibri" panose="020F0502020204030204" pitchFamily="34" charset="0"/>
                <a:cs typeface="Calibri" panose="020F0502020204030204" pitchFamily="34" charset="0"/>
              </a:rPr>
              <a:t>required</a:t>
            </a:r>
            <a:endParaRPr kumimoji="0" lang="en-US" sz="2400" b="0" i="0" u="none" strike="noStrike" cap="none" normalizeH="0" baseline="-25000" dirty="0">
              <a:ln>
                <a:noFill/>
              </a:ln>
              <a:solidFill>
                <a:srgbClr val="FF0000"/>
              </a:solidFill>
              <a:effectLst/>
              <a:latin typeface="Calibri" panose="020F0502020204030204" pitchFamily="34" charset="0"/>
              <a:cs typeface="Calibri" panose="020F0502020204030204" pitchFamily="34" charset="0"/>
            </a:endParaRPr>
          </a:p>
        </p:txBody>
      </p:sp>
      <p:sp>
        <p:nvSpPr>
          <p:cNvPr id="11" name="Callout: Line 10">
            <a:extLst>
              <a:ext uri="{FF2B5EF4-FFF2-40B4-BE49-F238E27FC236}">
                <a16:creationId xmlns:a16="http://schemas.microsoft.com/office/drawing/2014/main" id="{4701676F-050C-4986-A580-7A569A9AC04D}"/>
              </a:ext>
            </a:extLst>
          </p:cNvPr>
          <p:cNvSpPr/>
          <p:nvPr/>
        </p:nvSpPr>
        <p:spPr bwMode="auto">
          <a:xfrm>
            <a:off x="6791325" y="3424476"/>
            <a:ext cx="2362200" cy="444392"/>
          </a:xfrm>
          <a:prstGeom prst="borderCallout1">
            <a:avLst>
              <a:gd name="adj1" fmla="val 57331"/>
              <a:gd name="adj2" fmla="val -3494"/>
              <a:gd name="adj3" fmla="val 237670"/>
              <a:gd name="adj4" fmla="val -37110"/>
            </a:avLst>
          </a:prstGeom>
          <a:solidFill>
            <a:schemeClr val="bg1"/>
          </a:solidFill>
          <a:ln w="2222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r>
              <a:rPr lang="en-US" dirty="0">
                <a:latin typeface="Calibri" panose="020F0502020204030204" pitchFamily="34" charset="0"/>
                <a:cs typeface="Calibri" panose="020F0502020204030204" pitchFamily="34" charset="0"/>
              </a:rPr>
              <a:t>Chlorine Residual</a:t>
            </a:r>
            <a:endParaRPr kumimoji="0" lang="en-US" sz="2400" b="0" i="0" u="none" strike="noStrike" cap="none" normalizeH="0" baseline="-25000" dirty="0">
              <a:ln>
                <a:noFill/>
              </a:ln>
              <a:effectLst/>
              <a:latin typeface="Calibri" panose="020F0502020204030204" pitchFamily="34" charset="0"/>
              <a:cs typeface="Calibri" panose="020F0502020204030204" pitchFamily="34" charset="0"/>
            </a:endParaRPr>
          </a:p>
        </p:txBody>
      </p:sp>
      <p:pic>
        <p:nvPicPr>
          <p:cNvPr id="6" name="Audio 5">
            <a:hlinkClick r:id="" action="ppaction://media"/>
            <a:extLst>
              <a:ext uri="{FF2B5EF4-FFF2-40B4-BE49-F238E27FC236}">
                <a16:creationId xmlns:a16="http://schemas.microsoft.com/office/drawing/2014/main" id="{CDA224C0-EDEB-45F9-B6DB-8CA3F73D971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140479707"/>
      </p:ext>
    </p:extLst>
  </p:cSld>
  <p:clrMapOvr>
    <a:masterClrMapping/>
  </p:clrMapOvr>
  <mc:AlternateContent xmlns:mc="http://schemas.openxmlformats.org/markup-compatibility/2006">
    <mc:Choice xmlns:p14="http://schemas.microsoft.com/office/powerpoint/2010/main" Requires="p14">
      <p:transition spd="slow" p14:dur="2000" advTm="19146"/>
    </mc:Choice>
    <mc:Fallback>
      <p:transition spd="slow" advTm="191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17</a:t>
            </a:fld>
            <a:endParaRPr lang="en-US"/>
          </a:p>
        </p:txBody>
      </p:sp>
      <p:sp>
        <p:nvSpPr>
          <p:cNvPr id="57346" name="Rectangle 2"/>
          <p:cNvSpPr>
            <a:spLocks noGrp="1" noChangeArrowheads="1"/>
          </p:cNvSpPr>
          <p:nvPr>
            <p:ph type="title"/>
          </p:nvPr>
        </p:nvSpPr>
        <p:spPr>
          <a:xfrm>
            <a:off x="126166" y="19050"/>
            <a:ext cx="8941634" cy="814466"/>
          </a:xfrm>
        </p:spPr>
        <p:txBody>
          <a:bodyPr/>
          <a:lstStyle/>
          <a:p>
            <a:pPr fontAlgn="auto">
              <a:spcAft>
                <a:spcPts val="0"/>
              </a:spcAft>
              <a:defRPr/>
            </a:pPr>
            <a:r>
              <a:rPr lang="en-US" sz="2800" dirty="0"/>
              <a:t>Disinfection Benchmark Profile (ask your regulator)</a:t>
            </a:r>
          </a:p>
        </p:txBody>
      </p:sp>
      <p:sp>
        <p:nvSpPr>
          <p:cNvPr id="56323" name="Rectangle 3"/>
          <p:cNvSpPr>
            <a:spLocks noGrp="1" noChangeArrowheads="1"/>
          </p:cNvSpPr>
          <p:nvPr>
            <p:ph idx="1"/>
          </p:nvPr>
        </p:nvSpPr>
        <p:spPr>
          <a:xfrm>
            <a:off x="316666" y="762001"/>
            <a:ext cx="8701168" cy="457200"/>
          </a:xfrm>
        </p:spPr>
        <p:txBody>
          <a:bodyPr/>
          <a:lstStyle/>
          <a:p>
            <a:pPr marL="0" lvl="1" indent="-342900">
              <a:lnSpc>
                <a:spcPct val="90000"/>
              </a:lnSpc>
              <a:spcBef>
                <a:spcPts val="700"/>
              </a:spcBef>
              <a:buClr>
                <a:schemeClr val="tx2"/>
              </a:buClr>
              <a:buSzPct val="95000"/>
              <a:buNone/>
            </a:pPr>
            <a:r>
              <a:rPr lang="en-US" sz="1600" dirty="0"/>
              <a:t>Plotting the ratio of CT </a:t>
            </a:r>
            <a:r>
              <a:rPr lang="en-US" sz="1600" baseline="-25000" dirty="0"/>
              <a:t>achieved</a:t>
            </a:r>
            <a:r>
              <a:rPr lang="en-US" sz="1600" dirty="0"/>
              <a:t> / CT </a:t>
            </a:r>
            <a:r>
              <a:rPr lang="en-US" sz="1600" baseline="-25000" dirty="0"/>
              <a:t>required</a:t>
            </a:r>
            <a:r>
              <a:rPr lang="en-US" sz="1600" dirty="0"/>
              <a:t> for 3.0-log inactivation of Giardia is another way of showing variation in the amount of disinfection achieved and is used to generate a disinfection benchmark.  </a:t>
            </a:r>
          </a:p>
          <a:p>
            <a:pPr marL="0" lvl="1" indent="-342900">
              <a:lnSpc>
                <a:spcPct val="90000"/>
              </a:lnSpc>
              <a:spcBef>
                <a:spcPts val="700"/>
              </a:spcBef>
              <a:buClr>
                <a:schemeClr val="tx2"/>
              </a:buClr>
              <a:buSzPct val="95000"/>
              <a:buNone/>
            </a:pPr>
            <a:r>
              <a:rPr lang="en-US" sz="1600" dirty="0"/>
              <a:t>Ratio </a:t>
            </a:r>
            <a:r>
              <a:rPr lang="en-US" sz="1600" u="sng" dirty="0"/>
              <a:t>&gt;</a:t>
            </a:r>
            <a:r>
              <a:rPr lang="en-US" sz="1600" dirty="0"/>
              <a:t> 1.0 means that disinfection is adequate.</a:t>
            </a:r>
          </a:p>
          <a:p>
            <a:pPr marL="0" lvl="1" indent="-342900">
              <a:lnSpc>
                <a:spcPct val="90000"/>
              </a:lnSpc>
              <a:spcBef>
                <a:spcPts val="700"/>
              </a:spcBef>
              <a:buClr>
                <a:schemeClr val="tx2"/>
              </a:buClr>
              <a:buSzPct val="95000"/>
              <a:buNone/>
            </a:pPr>
            <a:r>
              <a:rPr lang="en-US" sz="1600" dirty="0"/>
              <a:t>Ratio &gt; 1.5 could be considered excessive.</a:t>
            </a:r>
          </a:p>
        </p:txBody>
      </p:sp>
      <p:pic>
        <p:nvPicPr>
          <p:cNvPr id="3" name="Picture 2">
            <a:extLst>
              <a:ext uri="{FF2B5EF4-FFF2-40B4-BE49-F238E27FC236}">
                <a16:creationId xmlns:a16="http://schemas.microsoft.com/office/drawing/2014/main" id="{AE82272E-F81C-404D-A409-EF75B5B6D6FA}"/>
              </a:ext>
            </a:extLst>
          </p:cNvPr>
          <p:cNvPicPr>
            <a:picLocks noChangeAspect="1"/>
          </p:cNvPicPr>
          <p:nvPr/>
        </p:nvPicPr>
        <p:blipFill>
          <a:blip r:embed="rId5"/>
          <a:stretch>
            <a:fillRect/>
          </a:stretch>
        </p:blipFill>
        <p:spPr>
          <a:xfrm>
            <a:off x="76200" y="2157468"/>
            <a:ext cx="6833640" cy="4643382"/>
          </a:xfrm>
          <a:prstGeom prst="rect">
            <a:avLst/>
          </a:prstGeom>
          <a:solidFill>
            <a:schemeClr val="bg1"/>
          </a:solidFill>
        </p:spPr>
      </p:pic>
      <p:sp>
        <p:nvSpPr>
          <p:cNvPr id="4" name="Callout: Line 3">
            <a:extLst>
              <a:ext uri="{FF2B5EF4-FFF2-40B4-BE49-F238E27FC236}">
                <a16:creationId xmlns:a16="http://schemas.microsoft.com/office/drawing/2014/main" id="{EA9C1D5E-2936-4A87-A2BE-D059E4DDC4D0}"/>
              </a:ext>
            </a:extLst>
          </p:cNvPr>
          <p:cNvSpPr/>
          <p:nvPr/>
        </p:nvSpPr>
        <p:spPr bwMode="auto">
          <a:xfrm>
            <a:off x="7238999" y="3581400"/>
            <a:ext cx="1828801" cy="1447800"/>
          </a:xfrm>
          <a:prstGeom prst="borderCallout1">
            <a:avLst>
              <a:gd name="adj1" fmla="val 45724"/>
              <a:gd name="adj2" fmla="val -3308"/>
              <a:gd name="adj3" fmla="val 79605"/>
              <a:gd name="adj4" fmla="val -19693"/>
            </a:avLst>
          </a:prstGeom>
          <a:solidFill>
            <a:schemeClr val="bg1"/>
          </a:solidFill>
          <a:ln w="2222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r>
              <a:rPr kumimoji="0" lang="en-US" sz="2400" b="0" i="0" strike="noStrike" cap="none" normalizeH="0" baseline="0" dirty="0">
                <a:ln>
                  <a:noFill/>
                </a:ln>
                <a:solidFill>
                  <a:schemeClr val="tx1"/>
                </a:solidFill>
                <a:effectLst/>
                <a:latin typeface="Calibri" panose="020F0502020204030204" pitchFamily="34" charset="0"/>
                <a:cs typeface="Calibri" panose="020F0502020204030204" pitchFamily="34" charset="0"/>
              </a:rPr>
              <a:t>(CT</a:t>
            </a:r>
            <a:r>
              <a:rPr kumimoji="0" lang="en-US" sz="2400" b="0" i="0" strike="noStrike" cap="none" normalizeH="0" baseline="-25000" dirty="0">
                <a:ln>
                  <a:noFill/>
                </a:ln>
                <a:solidFill>
                  <a:schemeClr val="tx1"/>
                </a:solidFill>
                <a:effectLst/>
                <a:latin typeface="Calibri" panose="020F0502020204030204" pitchFamily="34" charset="0"/>
                <a:cs typeface="Calibri" panose="020F0502020204030204" pitchFamily="34" charset="0"/>
              </a:rPr>
              <a:t>achieved</a:t>
            </a:r>
            <a:r>
              <a:rPr lang="en-US" dirty="0">
                <a:latin typeface="Calibri" panose="020F0502020204030204" pitchFamily="34" charset="0"/>
                <a:cs typeface="Calibri" panose="020F0502020204030204" pitchFamily="34" charset="0"/>
              </a:rPr>
              <a:t>)</a:t>
            </a:r>
            <a:endPar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lang="en-US" dirty="0">
                <a:latin typeface="Calibri" panose="020F0502020204030204" pitchFamily="34" charset="0"/>
                <a:cs typeface="Calibri" panose="020F0502020204030204" pitchFamily="34" charset="0"/>
              </a:rPr>
              <a:t>------------  = 1</a:t>
            </a:r>
            <a:endPar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(CT</a:t>
            </a:r>
            <a:r>
              <a:rPr lang="en-US" baseline="-25000" dirty="0">
                <a:latin typeface="Calibri" panose="020F0502020204030204" pitchFamily="34" charset="0"/>
                <a:cs typeface="Calibri" panose="020F0502020204030204" pitchFamily="34" charset="0"/>
              </a:rPr>
              <a:t>required</a:t>
            </a:r>
            <a:r>
              <a:rPr lang="en-US" dirty="0">
                <a:latin typeface="Calibri" panose="020F0502020204030204" pitchFamily="34" charset="0"/>
                <a:cs typeface="Calibri" panose="020F0502020204030204" pitchFamily="34" charset="0"/>
              </a:rPr>
              <a:t>)</a:t>
            </a:r>
            <a:endParaRPr kumimoji="0" lang="en-US" sz="2400" b="0" i="0" u="none" strike="noStrike" cap="none" normalizeH="0" baseline="-25000" dirty="0">
              <a:ln>
                <a:noFill/>
              </a:ln>
              <a:solidFill>
                <a:schemeClr val="tx1"/>
              </a:solidFill>
              <a:effectLst/>
              <a:latin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C855AD58-EA01-49AA-BF6F-14FF3BD9FFE0}"/>
              </a:ext>
            </a:extLst>
          </p:cNvPr>
          <p:cNvCxnSpPr>
            <a:cxnSpLocks/>
          </p:cNvCxnSpPr>
          <p:nvPr/>
        </p:nvCxnSpPr>
        <p:spPr bwMode="auto">
          <a:xfrm>
            <a:off x="1600200" y="4800600"/>
            <a:ext cx="5257800" cy="0"/>
          </a:xfrm>
          <a:prstGeom prst="line">
            <a:avLst/>
          </a:prstGeom>
          <a:solidFill>
            <a:schemeClr val="accent1"/>
          </a:solidFill>
          <a:ln w="50800" cap="flat" cmpd="sng" algn="ctr">
            <a:solidFill>
              <a:srgbClr val="FF0000"/>
            </a:solidFill>
            <a:prstDash val="solid"/>
            <a:round/>
            <a:headEnd type="none" w="med" len="med"/>
            <a:tailEnd type="none" w="med" len="med"/>
          </a:ln>
          <a:effectLst/>
        </p:spPr>
      </p:cxnSp>
      <p:sp>
        <p:nvSpPr>
          <p:cNvPr id="14" name="Callout: Line 13">
            <a:extLst>
              <a:ext uri="{FF2B5EF4-FFF2-40B4-BE49-F238E27FC236}">
                <a16:creationId xmlns:a16="http://schemas.microsoft.com/office/drawing/2014/main" id="{D96BB3F7-2E28-47C2-903A-E69092ECFB61}"/>
              </a:ext>
            </a:extLst>
          </p:cNvPr>
          <p:cNvSpPr/>
          <p:nvPr/>
        </p:nvSpPr>
        <p:spPr bwMode="auto">
          <a:xfrm>
            <a:off x="7010401" y="2138418"/>
            <a:ext cx="2057399" cy="1206396"/>
          </a:xfrm>
          <a:prstGeom prst="borderCallout1">
            <a:avLst>
              <a:gd name="adj1" fmla="val 18750"/>
              <a:gd name="adj2" fmla="val -8333"/>
              <a:gd name="adj3" fmla="val 169148"/>
              <a:gd name="adj4" fmla="val -75866"/>
            </a:avLst>
          </a:prstGeom>
          <a:solidFill>
            <a:schemeClr val="bg1"/>
          </a:solidFill>
          <a:ln w="2222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r>
              <a:rPr kumimoji="0" lang="en-US" sz="2400" b="0" i="0" strike="noStrike" cap="none" normalizeH="0" baseline="0" dirty="0">
                <a:ln>
                  <a:noFill/>
                </a:ln>
                <a:solidFill>
                  <a:schemeClr val="tx1"/>
                </a:solidFill>
                <a:effectLst/>
                <a:latin typeface="Calibri" panose="020F0502020204030204" pitchFamily="34" charset="0"/>
                <a:cs typeface="Calibri" panose="020F0502020204030204" pitchFamily="34" charset="0"/>
              </a:rPr>
              <a:t>Disinfection Benchmark </a:t>
            </a:r>
          </a:p>
          <a:p>
            <a:r>
              <a:rPr kumimoji="0" lang="en-US" sz="2400" b="0" i="0" strike="noStrike" cap="none" normalizeH="0" baseline="0" dirty="0">
                <a:ln>
                  <a:noFill/>
                </a:ln>
                <a:solidFill>
                  <a:schemeClr val="tx1"/>
                </a:solidFill>
                <a:effectLst/>
                <a:latin typeface="Calibri" panose="020F0502020204030204" pitchFamily="34" charset="0"/>
                <a:cs typeface="Calibri" panose="020F0502020204030204" pitchFamily="34" charset="0"/>
              </a:rPr>
              <a:t>(Ratio = 1.48)</a:t>
            </a:r>
            <a:endParaRPr kumimoji="0" lang="en-US" sz="2400" b="0" i="0" u="none" strike="noStrike" cap="none" normalizeH="0" baseline="-25000" dirty="0">
              <a:ln>
                <a:noFill/>
              </a:ln>
              <a:solidFill>
                <a:schemeClr val="tx1"/>
              </a:solidFill>
              <a:effectLst/>
              <a:latin typeface="Calibri" panose="020F0502020204030204" pitchFamily="34" charset="0"/>
              <a:cs typeface="Calibri" panose="020F0502020204030204" pitchFamily="34" charset="0"/>
            </a:endParaRPr>
          </a:p>
        </p:txBody>
      </p:sp>
      <p:pic>
        <p:nvPicPr>
          <p:cNvPr id="6" name="Audio 5">
            <a:hlinkClick r:id="" action="ppaction://media"/>
            <a:extLst>
              <a:ext uri="{FF2B5EF4-FFF2-40B4-BE49-F238E27FC236}">
                <a16:creationId xmlns:a16="http://schemas.microsoft.com/office/drawing/2014/main" id="{D310BE37-8BBA-4B06-936A-7AA2FCA9C54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011814550"/>
      </p:ext>
    </p:extLst>
  </p:cSld>
  <p:clrMapOvr>
    <a:masterClrMapping/>
  </p:clrMapOvr>
  <mc:AlternateContent xmlns:mc="http://schemas.openxmlformats.org/markup-compatibility/2006">
    <mc:Choice xmlns:p14="http://schemas.microsoft.com/office/powerpoint/2010/main" Requires="p14">
      <p:transition spd="slow" p14:dur="2000" advTm="25335"/>
    </mc:Choice>
    <mc:Fallback>
      <p:transition spd="slow" advTm="253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B96E6C1-C290-4976-9F01-D82AD34BCD9A}"/>
              </a:ext>
            </a:extLst>
          </p:cNvPr>
          <p:cNvSpPr>
            <a:spLocks noGrp="1"/>
          </p:cNvSpPr>
          <p:nvPr>
            <p:ph idx="1"/>
          </p:nvPr>
        </p:nvSpPr>
        <p:spPr>
          <a:xfrm>
            <a:off x="19050" y="950149"/>
            <a:ext cx="9193966" cy="707358"/>
          </a:xfrm>
        </p:spPr>
        <p:txBody>
          <a:bodyPr/>
          <a:lstStyle/>
          <a:p>
            <a:r>
              <a:rPr lang="en-US" b="1" dirty="0"/>
              <a:t>Disinfection:</a:t>
            </a:r>
          </a:p>
          <a:p>
            <a:pPr lvl="1"/>
            <a:r>
              <a:rPr lang="en-US" dirty="0"/>
              <a:t>Disinfection can be impacted by:</a:t>
            </a:r>
          </a:p>
          <a:p>
            <a:pPr lvl="2"/>
            <a:r>
              <a:rPr lang="en-US" dirty="0"/>
              <a:t>Size and shape of clearwell </a:t>
            </a:r>
          </a:p>
          <a:p>
            <a:pPr marL="1371600" lvl="3" indent="0">
              <a:buNone/>
            </a:pPr>
            <a:r>
              <a:rPr lang="en-US" sz="1600" dirty="0"/>
              <a:t>(high flow path length/width ratio = more contact time)</a:t>
            </a:r>
          </a:p>
          <a:p>
            <a:pPr lvl="2"/>
            <a:r>
              <a:rPr lang="en-US" dirty="0"/>
              <a:t>Poor Inlet/outlet configuration</a:t>
            </a:r>
          </a:p>
          <a:p>
            <a:pPr lvl="2"/>
            <a:r>
              <a:rPr lang="en-US" dirty="0"/>
              <a:t>Flow rate and path through the tank</a:t>
            </a:r>
          </a:p>
          <a:p>
            <a:pPr lvl="2"/>
            <a:r>
              <a:rPr lang="en-US" dirty="0"/>
              <a:t>Improperly designed vents, hatches, and overflows resulting in insect and rodent intrusion</a:t>
            </a:r>
          </a:p>
          <a:p>
            <a:pPr lvl="2"/>
            <a:endParaRPr lang="en-US" dirty="0"/>
          </a:p>
          <a:p>
            <a:r>
              <a:rPr lang="en-US" b="1" dirty="0"/>
              <a:t>Distribution tanks and reservoirs:</a:t>
            </a:r>
          </a:p>
          <a:p>
            <a:pPr lvl="1"/>
            <a:r>
              <a:rPr lang="en-US" dirty="0"/>
              <a:t>Distribution water quality can be impacted by the same things resulting in high </a:t>
            </a:r>
            <a:r>
              <a:rPr lang="en-US" u="sng" dirty="0"/>
              <a:t>water age</a:t>
            </a:r>
            <a:endParaRPr lang="en-US" sz="1600" u="sng" dirty="0"/>
          </a:p>
          <a:p>
            <a:pPr lvl="1"/>
            <a:endParaRPr lang="en-US" dirty="0"/>
          </a:p>
          <a:p>
            <a:pPr lvl="1"/>
            <a:endParaRPr lang="en-US" dirty="0"/>
          </a:p>
          <a:p>
            <a:endParaRPr lang="en-US" dirty="0"/>
          </a:p>
        </p:txBody>
      </p:sp>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18</a:t>
            </a:fld>
            <a:endParaRPr lang="en-US"/>
          </a:p>
        </p:txBody>
      </p:sp>
      <p:sp>
        <p:nvSpPr>
          <p:cNvPr id="57346" name="Rectangle 2"/>
          <p:cNvSpPr>
            <a:spLocks noGrp="1" noChangeArrowheads="1"/>
          </p:cNvSpPr>
          <p:nvPr>
            <p:ph type="title"/>
          </p:nvPr>
        </p:nvSpPr>
        <p:spPr>
          <a:xfrm>
            <a:off x="38100" y="152400"/>
            <a:ext cx="8823409" cy="814466"/>
          </a:xfrm>
        </p:spPr>
        <p:txBody>
          <a:bodyPr/>
          <a:lstStyle/>
          <a:p>
            <a:pPr algn="r" fontAlgn="auto">
              <a:spcAft>
                <a:spcPts val="0"/>
              </a:spcAft>
              <a:defRPr/>
            </a:pPr>
            <a:r>
              <a:rPr lang="en-US" sz="2800" dirty="0"/>
              <a:t>How can tanks adversely impact water quality?</a:t>
            </a:r>
            <a:endParaRPr lang="en-US" sz="2800" b="0" dirty="0"/>
          </a:p>
        </p:txBody>
      </p:sp>
      <p:pic>
        <p:nvPicPr>
          <p:cNvPr id="9" name="Picture 8">
            <a:extLst>
              <a:ext uri="{FF2B5EF4-FFF2-40B4-BE49-F238E27FC236}">
                <a16:creationId xmlns:a16="http://schemas.microsoft.com/office/drawing/2014/main" id="{59EE1843-2699-4E85-A4C9-3D05BB47121C}"/>
              </a:ext>
            </a:extLst>
          </p:cNvPr>
          <p:cNvPicPr>
            <a:picLocks noChangeAspect="1"/>
          </p:cNvPicPr>
          <p:nvPr/>
        </p:nvPicPr>
        <p:blipFill>
          <a:blip r:embed="rId5"/>
          <a:stretch>
            <a:fillRect/>
          </a:stretch>
        </p:blipFill>
        <p:spPr>
          <a:xfrm>
            <a:off x="609600" y="4648200"/>
            <a:ext cx="5638800" cy="1765277"/>
          </a:xfrm>
          <a:prstGeom prst="rect">
            <a:avLst/>
          </a:prstGeom>
        </p:spPr>
      </p:pic>
      <p:pic>
        <p:nvPicPr>
          <p:cNvPr id="11" name="Picture 10">
            <a:extLst>
              <a:ext uri="{FF2B5EF4-FFF2-40B4-BE49-F238E27FC236}">
                <a16:creationId xmlns:a16="http://schemas.microsoft.com/office/drawing/2014/main" id="{BCE7A203-4D02-4B84-95DE-522A048EFE2F}"/>
              </a:ext>
            </a:extLst>
          </p:cNvPr>
          <p:cNvPicPr>
            <a:picLocks noChangeAspect="1"/>
          </p:cNvPicPr>
          <p:nvPr/>
        </p:nvPicPr>
        <p:blipFill>
          <a:blip r:embed="rId6"/>
          <a:stretch>
            <a:fillRect/>
          </a:stretch>
        </p:blipFill>
        <p:spPr>
          <a:xfrm>
            <a:off x="6530891" y="1044472"/>
            <a:ext cx="2594059" cy="1391734"/>
          </a:xfrm>
          <a:prstGeom prst="rect">
            <a:avLst/>
          </a:prstGeom>
        </p:spPr>
      </p:pic>
      <p:pic>
        <p:nvPicPr>
          <p:cNvPr id="6" name="Audio 5">
            <a:hlinkClick r:id="" action="ppaction://media"/>
            <a:extLst>
              <a:ext uri="{FF2B5EF4-FFF2-40B4-BE49-F238E27FC236}">
                <a16:creationId xmlns:a16="http://schemas.microsoft.com/office/drawing/2014/main" id="{4533A1EE-9354-42A7-8348-6FF1862EDE2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384144182"/>
      </p:ext>
    </p:extLst>
  </p:cSld>
  <p:clrMapOvr>
    <a:masterClrMapping/>
  </p:clrMapOvr>
  <mc:AlternateContent xmlns:mc="http://schemas.openxmlformats.org/markup-compatibility/2006">
    <mc:Choice xmlns:p14="http://schemas.microsoft.com/office/powerpoint/2010/main" Requires="p14">
      <p:transition spd="slow" p14:dur="2000" advTm="25263"/>
    </mc:Choice>
    <mc:Fallback>
      <p:transition spd="slow" advTm="252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B96E6C1-C290-4976-9F01-D82AD34BCD9A}"/>
              </a:ext>
            </a:extLst>
          </p:cNvPr>
          <p:cNvSpPr>
            <a:spLocks noGrp="1"/>
          </p:cNvSpPr>
          <p:nvPr>
            <p:ph idx="1"/>
          </p:nvPr>
        </p:nvSpPr>
        <p:spPr>
          <a:xfrm>
            <a:off x="19050" y="950149"/>
            <a:ext cx="9193966" cy="707358"/>
          </a:xfrm>
        </p:spPr>
        <p:txBody>
          <a:bodyPr/>
          <a:lstStyle/>
          <a:p>
            <a:r>
              <a:rPr lang="en-US" b="1" dirty="0"/>
              <a:t>Disinfection:</a:t>
            </a:r>
          </a:p>
          <a:p>
            <a:pPr lvl="1"/>
            <a:r>
              <a:rPr lang="en-US" dirty="0"/>
              <a:t>Disinfection contact time can be impacted by:</a:t>
            </a:r>
          </a:p>
          <a:p>
            <a:pPr lvl="2"/>
            <a:r>
              <a:rPr lang="en-US" dirty="0"/>
              <a:t>Size and shape of clearwell </a:t>
            </a:r>
          </a:p>
          <a:p>
            <a:pPr marL="514350" lvl="1" indent="0">
              <a:buNone/>
            </a:pPr>
            <a:endParaRPr lang="en-US" dirty="0">
              <a:solidFill>
                <a:srgbClr val="FF0000"/>
              </a:solidFill>
            </a:endParaRPr>
          </a:p>
          <a:p>
            <a:pPr marL="514350" lvl="1" indent="0">
              <a:buNone/>
            </a:pPr>
            <a:r>
              <a:rPr lang="en-US" sz="2000" dirty="0">
                <a:solidFill>
                  <a:srgbClr val="FF0000"/>
                </a:solidFill>
              </a:rPr>
              <a:t>high flow path length / width ratio = more contact time</a:t>
            </a:r>
          </a:p>
          <a:p>
            <a:pPr lvl="2"/>
            <a:endParaRPr lang="en-US" dirty="0"/>
          </a:p>
          <a:p>
            <a:pPr lvl="2"/>
            <a:endParaRPr lang="en-US" dirty="0"/>
          </a:p>
          <a:p>
            <a:pPr lvl="2"/>
            <a:endParaRPr lang="en-US" dirty="0"/>
          </a:p>
          <a:p>
            <a:pPr lvl="2"/>
            <a:endParaRPr lang="en-US" dirty="0"/>
          </a:p>
          <a:p>
            <a:pPr lvl="1"/>
            <a:endParaRPr lang="en-US" dirty="0"/>
          </a:p>
          <a:p>
            <a:endParaRPr lang="en-US" dirty="0"/>
          </a:p>
        </p:txBody>
      </p:sp>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19</a:t>
            </a:fld>
            <a:endParaRPr lang="en-US"/>
          </a:p>
        </p:txBody>
      </p:sp>
      <p:sp>
        <p:nvSpPr>
          <p:cNvPr id="57346" name="Rectangle 2"/>
          <p:cNvSpPr>
            <a:spLocks noGrp="1" noChangeArrowheads="1"/>
          </p:cNvSpPr>
          <p:nvPr>
            <p:ph type="title"/>
          </p:nvPr>
        </p:nvSpPr>
        <p:spPr>
          <a:xfrm>
            <a:off x="38100" y="152400"/>
            <a:ext cx="8823409" cy="814466"/>
          </a:xfrm>
        </p:spPr>
        <p:txBody>
          <a:bodyPr/>
          <a:lstStyle/>
          <a:p>
            <a:pPr algn="r" fontAlgn="auto">
              <a:spcAft>
                <a:spcPts val="0"/>
              </a:spcAft>
              <a:defRPr/>
            </a:pPr>
            <a:r>
              <a:rPr lang="en-US" sz="2800" dirty="0"/>
              <a:t>Low L:W Ratio Reduces Disinfection Contact Time</a:t>
            </a:r>
            <a:endParaRPr lang="en-US" sz="2800" b="0" dirty="0"/>
          </a:p>
        </p:txBody>
      </p:sp>
      <p:pic>
        <p:nvPicPr>
          <p:cNvPr id="11" name="Picture 10">
            <a:extLst>
              <a:ext uri="{FF2B5EF4-FFF2-40B4-BE49-F238E27FC236}">
                <a16:creationId xmlns:a16="http://schemas.microsoft.com/office/drawing/2014/main" id="{BCE7A203-4D02-4B84-95DE-522A048EFE2F}"/>
              </a:ext>
            </a:extLst>
          </p:cNvPr>
          <p:cNvPicPr>
            <a:picLocks noChangeAspect="1"/>
          </p:cNvPicPr>
          <p:nvPr/>
        </p:nvPicPr>
        <p:blipFill>
          <a:blip r:embed="rId5"/>
          <a:stretch>
            <a:fillRect/>
          </a:stretch>
        </p:blipFill>
        <p:spPr>
          <a:xfrm>
            <a:off x="5791200" y="833204"/>
            <a:ext cx="2594059" cy="1391734"/>
          </a:xfrm>
          <a:prstGeom prst="rect">
            <a:avLst/>
          </a:prstGeom>
        </p:spPr>
      </p:pic>
      <p:sp>
        <p:nvSpPr>
          <p:cNvPr id="3" name="Rectangle 2">
            <a:extLst>
              <a:ext uri="{FF2B5EF4-FFF2-40B4-BE49-F238E27FC236}">
                <a16:creationId xmlns:a16="http://schemas.microsoft.com/office/drawing/2014/main" id="{0D819138-0AED-43CC-8E77-88EE661DD5EE}"/>
              </a:ext>
            </a:extLst>
          </p:cNvPr>
          <p:cNvSpPr/>
          <p:nvPr/>
        </p:nvSpPr>
        <p:spPr>
          <a:xfrm>
            <a:off x="362400" y="2739371"/>
            <a:ext cx="4199661" cy="3046988"/>
          </a:xfrm>
          <a:prstGeom prst="rect">
            <a:avLst/>
          </a:prstGeom>
        </p:spPr>
        <p:txBody>
          <a:bodyPr wrap="square">
            <a:spAutoFit/>
          </a:bodyPr>
          <a:lstStyle/>
          <a:p>
            <a:r>
              <a:rPr lang="en-US" b="1" dirty="0">
                <a:solidFill>
                  <a:srgbClr val="005595"/>
                </a:solidFill>
                <a:latin typeface="+mn-lt"/>
              </a:rPr>
              <a:t>Determining L:W Ratio</a:t>
            </a:r>
          </a:p>
          <a:p>
            <a:endParaRPr lang="en-US" u="sng" dirty="0">
              <a:solidFill>
                <a:srgbClr val="005595"/>
              </a:solidFill>
              <a:latin typeface="+mn-lt"/>
            </a:endParaRPr>
          </a:p>
          <a:p>
            <a:pPr marL="342900" indent="-342900">
              <a:buFont typeface="Wingdings" panose="05000000000000000000" pitchFamily="2" charset="2"/>
              <a:buChar char="ü"/>
            </a:pPr>
            <a:r>
              <a:rPr lang="en-US" u="sng" dirty="0">
                <a:solidFill>
                  <a:srgbClr val="005595"/>
                </a:solidFill>
                <a:latin typeface="+mn-lt"/>
              </a:rPr>
              <a:t>Length</a:t>
            </a:r>
            <a:r>
              <a:rPr lang="en-US" dirty="0">
                <a:solidFill>
                  <a:srgbClr val="005595"/>
                </a:solidFill>
                <a:latin typeface="+mn-lt"/>
              </a:rPr>
              <a:t> is the longest flow path (red line)</a:t>
            </a:r>
          </a:p>
          <a:p>
            <a:pPr marL="342900" indent="-342900">
              <a:buFont typeface="Wingdings" panose="05000000000000000000" pitchFamily="2" charset="2"/>
              <a:buChar char="ü"/>
            </a:pPr>
            <a:endParaRPr lang="en-US" dirty="0">
              <a:solidFill>
                <a:srgbClr val="005595"/>
              </a:solidFill>
              <a:latin typeface="+mn-lt"/>
            </a:endParaRPr>
          </a:p>
          <a:p>
            <a:pPr marL="342900" indent="-342900">
              <a:buFont typeface="Wingdings" panose="05000000000000000000" pitchFamily="2" charset="2"/>
              <a:buChar char="ü"/>
            </a:pPr>
            <a:r>
              <a:rPr lang="en-US" u="sng" dirty="0">
                <a:solidFill>
                  <a:srgbClr val="005595"/>
                </a:solidFill>
                <a:latin typeface="+mn-lt"/>
              </a:rPr>
              <a:t>Width</a:t>
            </a:r>
            <a:r>
              <a:rPr lang="en-US" dirty="0">
                <a:solidFill>
                  <a:srgbClr val="005595"/>
                </a:solidFill>
                <a:latin typeface="+mn-lt"/>
              </a:rPr>
              <a:t> is the average channel width for each flow path</a:t>
            </a:r>
          </a:p>
        </p:txBody>
      </p:sp>
      <p:pic>
        <p:nvPicPr>
          <p:cNvPr id="6" name="Picture 5">
            <a:extLst>
              <a:ext uri="{FF2B5EF4-FFF2-40B4-BE49-F238E27FC236}">
                <a16:creationId xmlns:a16="http://schemas.microsoft.com/office/drawing/2014/main" id="{B3D2D6ED-7007-497B-9405-2B61478C304C}"/>
              </a:ext>
            </a:extLst>
          </p:cNvPr>
          <p:cNvPicPr>
            <a:picLocks noChangeAspect="1"/>
          </p:cNvPicPr>
          <p:nvPr/>
        </p:nvPicPr>
        <p:blipFill>
          <a:blip r:embed="rId6"/>
          <a:stretch>
            <a:fillRect/>
          </a:stretch>
        </p:blipFill>
        <p:spPr>
          <a:xfrm>
            <a:off x="4389062" y="3301576"/>
            <a:ext cx="4648200" cy="2514600"/>
          </a:xfrm>
          <a:prstGeom prst="rect">
            <a:avLst/>
          </a:prstGeom>
        </p:spPr>
      </p:pic>
      <p:pic>
        <p:nvPicPr>
          <p:cNvPr id="2" name="Audio 1">
            <a:hlinkClick r:id="" action="ppaction://media"/>
            <a:extLst>
              <a:ext uri="{FF2B5EF4-FFF2-40B4-BE49-F238E27FC236}">
                <a16:creationId xmlns:a16="http://schemas.microsoft.com/office/drawing/2014/main" id="{59BDA47E-50CE-4A5E-98D1-CD10B6B902C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995349564"/>
      </p:ext>
    </p:extLst>
  </p:cSld>
  <p:clrMapOvr>
    <a:masterClrMapping/>
  </p:clrMapOvr>
  <mc:AlternateContent xmlns:mc="http://schemas.openxmlformats.org/markup-compatibility/2006">
    <mc:Choice xmlns:p14="http://schemas.microsoft.com/office/powerpoint/2010/main" Requires="p14">
      <p:transition spd="slow" p14:dur="2000" advTm="19214"/>
    </mc:Choice>
    <mc:Fallback>
      <p:transition spd="slow" advTm="192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35528"/>
          </a:xfrm>
        </p:spPr>
        <p:txBody>
          <a:bodyPr/>
          <a:lstStyle/>
          <a:p>
            <a:pPr algn="ctr"/>
            <a:r>
              <a:rPr lang="en-US" sz="3600" kern="1200" dirty="0">
                <a:latin typeface="+mn-lt"/>
                <a:ea typeface="+mn-ea"/>
                <a:cs typeface="+mn-cs"/>
              </a:rPr>
              <a:t>Distribution System Optimization</a:t>
            </a:r>
          </a:p>
        </p:txBody>
      </p:sp>
      <p:sp>
        <p:nvSpPr>
          <p:cNvPr id="3" name="Content Placeholder 2"/>
          <p:cNvSpPr>
            <a:spLocks noGrp="1"/>
          </p:cNvSpPr>
          <p:nvPr>
            <p:ph idx="1"/>
          </p:nvPr>
        </p:nvSpPr>
        <p:spPr>
          <a:xfrm>
            <a:off x="228600" y="917191"/>
            <a:ext cx="8915400" cy="4114800"/>
          </a:xfrm>
        </p:spPr>
        <p:txBody>
          <a:bodyPr/>
          <a:lstStyle/>
          <a:p>
            <a:pPr eaLnBrk="1" hangingPunct="1">
              <a:spcBef>
                <a:spcPts val="600"/>
              </a:spcBef>
              <a:spcAft>
                <a:spcPts val="0"/>
              </a:spcAft>
            </a:pPr>
            <a:r>
              <a:rPr lang="en-US" sz="2400" dirty="0"/>
              <a:t>What is Optimization?</a:t>
            </a:r>
          </a:p>
          <a:p>
            <a:pPr eaLnBrk="1" hangingPunct="1">
              <a:spcBef>
                <a:spcPts val="600"/>
              </a:spcBef>
              <a:spcAft>
                <a:spcPts val="0"/>
              </a:spcAft>
            </a:pPr>
            <a:r>
              <a:rPr lang="en-US" sz="2400" dirty="0"/>
              <a:t>Tanks and Reservoirs</a:t>
            </a:r>
          </a:p>
          <a:p>
            <a:pPr lvl="1" eaLnBrk="1" hangingPunct="1">
              <a:spcBef>
                <a:spcPts val="600"/>
              </a:spcBef>
              <a:spcAft>
                <a:spcPts val="0"/>
              </a:spcAft>
            </a:pPr>
            <a:r>
              <a:rPr lang="en-US" sz="2400" dirty="0"/>
              <a:t>Purpose</a:t>
            </a:r>
          </a:p>
          <a:p>
            <a:pPr lvl="1" eaLnBrk="1" hangingPunct="1">
              <a:spcBef>
                <a:spcPts val="600"/>
              </a:spcBef>
              <a:spcAft>
                <a:spcPts val="0"/>
              </a:spcAft>
            </a:pPr>
            <a:r>
              <a:rPr lang="en-US" sz="2400" dirty="0"/>
              <a:t>Disinfection v. Distribution</a:t>
            </a:r>
          </a:p>
          <a:p>
            <a:pPr lvl="1" eaLnBrk="1" hangingPunct="1">
              <a:spcBef>
                <a:spcPts val="600"/>
              </a:spcBef>
              <a:spcAft>
                <a:spcPts val="0"/>
              </a:spcAft>
            </a:pPr>
            <a:r>
              <a:rPr lang="en-US" sz="2400" dirty="0"/>
              <a:t>Contact Time v. Water Age</a:t>
            </a:r>
          </a:p>
          <a:p>
            <a:pPr lvl="1" eaLnBrk="1" hangingPunct="1">
              <a:spcBef>
                <a:spcPts val="600"/>
              </a:spcBef>
              <a:spcAft>
                <a:spcPts val="0"/>
              </a:spcAft>
            </a:pPr>
            <a:r>
              <a:rPr lang="en-US" sz="2400" dirty="0"/>
              <a:t>Baffling, Mixing &amp; Turnover</a:t>
            </a:r>
          </a:p>
          <a:p>
            <a:pPr lvl="1" eaLnBrk="1" hangingPunct="1">
              <a:spcBef>
                <a:spcPts val="600"/>
              </a:spcBef>
              <a:spcAft>
                <a:spcPts val="0"/>
              </a:spcAft>
            </a:pPr>
            <a:r>
              <a:rPr lang="en-US" sz="2400" dirty="0"/>
              <a:t>Pathways for Contamination</a:t>
            </a:r>
          </a:p>
          <a:p>
            <a:pPr eaLnBrk="1" hangingPunct="1">
              <a:spcBef>
                <a:spcPts val="600"/>
              </a:spcBef>
              <a:spcAft>
                <a:spcPts val="0"/>
              </a:spcAft>
            </a:pPr>
            <a:r>
              <a:rPr lang="en-US" sz="2400" dirty="0"/>
              <a:t>Distribution</a:t>
            </a:r>
          </a:p>
          <a:p>
            <a:pPr lvl="1" eaLnBrk="1" hangingPunct="1">
              <a:spcBef>
                <a:spcPts val="600"/>
              </a:spcBef>
              <a:spcAft>
                <a:spcPts val="0"/>
              </a:spcAft>
            </a:pPr>
            <a:r>
              <a:rPr lang="en-US" sz="2000" dirty="0"/>
              <a:t>Effective Sampling</a:t>
            </a:r>
          </a:p>
          <a:p>
            <a:pPr lvl="1" eaLnBrk="1" hangingPunct="1">
              <a:spcBef>
                <a:spcPts val="600"/>
              </a:spcBef>
              <a:spcAft>
                <a:spcPts val="0"/>
              </a:spcAft>
            </a:pPr>
            <a:r>
              <a:rPr lang="en-US" sz="2000" dirty="0"/>
              <a:t>Chlorine Residual &amp; DBPs</a:t>
            </a:r>
          </a:p>
          <a:p>
            <a:pPr lvl="1" eaLnBrk="1" hangingPunct="1">
              <a:spcBef>
                <a:spcPts val="600"/>
              </a:spcBef>
              <a:spcAft>
                <a:spcPts val="0"/>
              </a:spcAft>
            </a:pPr>
            <a:r>
              <a:rPr lang="en-US" sz="2000" dirty="0"/>
              <a:t>Flushing</a:t>
            </a:r>
          </a:p>
          <a:p>
            <a:pPr lvl="1" eaLnBrk="1" hangingPunct="1">
              <a:spcBef>
                <a:spcPts val="600"/>
              </a:spcBef>
              <a:spcAft>
                <a:spcPts val="0"/>
              </a:spcAft>
            </a:pPr>
            <a:r>
              <a:rPr lang="en-US" sz="2000" dirty="0"/>
              <a:t>Cross Connection/Backflow Prevention</a:t>
            </a:r>
          </a:p>
          <a:p>
            <a:pPr eaLnBrk="1" hangingPunct="1">
              <a:spcBef>
                <a:spcPts val="600"/>
              </a:spcBef>
              <a:spcAft>
                <a:spcPts val="0"/>
              </a:spcAft>
            </a:pPr>
            <a:r>
              <a:rPr lang="en-US" sz="2400" dirty="0"/>
              <a:t>Additional Resources</a:t>
            </a:r>
          </a:p>
        </p:txBody>
      </p:sp>
      <p:sp>
        <p:nvSpPr>
          <p:cNvPr id="6" name="Slide Number Placeholder 5"/>
          <p:cNvSpPr>
            <a:spLocks noGrp="1"/>
          </p:cNvSpPr>
          <p:nvPr>
            <p:ph type="sldNum" sz="quarter" idx="12"/>
          </p:nvPr>
        </p:nvSpPr>
        <p:spPr/>
        <p:txBody>
          <a:bodyPr/>
          <a:lstStyle/>
          <a:p>
            <a:pPr>
              <a:defRPr/>
            </a:pPr>
            <a:fld id="{E596C9E5-7A0C-4CE0-9216-F843CB389B96}" type="slidenum">
              <a:rPr lang="en-US" smtClean="0"/>
              <a:pPr>
                <a:defRPr/>
              </a:pPr>
              <a:t>2</a:t>
            </a:fld>
            <a:endParaRPr lang="en-US"/>
          </a:p>
        </p:txBody>
      </p:sp>
      <p:pic>
        <p:nvPicPr>
          <p:cNvPr id="5" name="Picture 4">
            <a:extLst>
              <a:ext uri="{FF2B5EF4-FFF2-40B4-BE49-F238E27FC236}">
                <a16:creationId xmlns:a16="http://schemas.microsoft.com/office/drawing/2014/main" id="{7F43A086-A44B-4514-9FAA-3893ABF7D8CD}"/>
              </a:ext>
            </a:extLst>
          </p:cNvPr>
          <p:cNvPicPr>
            <a:picLocks noChangeAspect="1"/>
          </p:cNvPicPr>
          <p:nvPr/>
        </p:nvPicPr>
        <p:blipFill>
          <a:blip r:embed="rId5"/>
          <a:stretch>
            <a:fillRect/>
          </a:stretch>
        </p:blipFill>
        <p:spPr>
          <a:xfrm>
            <a:off x="5244522" y="1123813"/>
            <a:ext cx="3581400" cy="2284091"/>
          </a:xfrm>
          <a:prstGeom prst="rect">
            <a:avLst/>
          </a:prstGeom>
          <a:ln>
            <a:solidFill>
              <a:schemeClr val="tx1"/>
            </a:solidFill>
          </a:ln>
        </p:spPr>
      </p:pic>
      <p:pic>
        <p:nvPicPr>
          <p:cNvPr id="7" name="Audio 6">
            <a:hlinkClick r:id="" action="ppaction://media"/>
            <a:extLst>
              <a:ext uri="{FF2B5EF4-FFF2-40B4-BE49-F238E27FC236}">
                <a16:creationId xmlns:a16="http://schemas.microsoft.com/office/drawing/2014/main" id="{FF78DE59-91B4-4FC8-9F7A-1B4FDC8FA41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379818854"/>
      </p:ext>
    </p:extLst>
  </p:cSld>
  <p:clrMapOvr>
    <a:masterClrMapping/>
  </p:clrMapOvr>
  <mc:AlternateContent xmlns:mc="http://schemas.openxmlformats.org/markup-compatibility/2006">
    <mc:Choice xmlns:p14="http://schemas.microsoft.com/office/powerpoint/2010/main" Requires="p14">
      <p:transition spd="slow" p14:dur="2000" advTm="28245"/>
    </mc:Choice>
    <mc:Fallback>
      <p:transition spd="slow" advTm="282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20</a:t>
            </a:fld>
            <a:endParaRPr lang="en-US"/>
          </a:p>
        </p:txBody>
      </p:sp>
      <p:sp>
        <p:nvSpPr>
          <p:cNvPr id="57346" name="Rectangle 2"/>
          <p:cNvSpPr>
            <a:spLocks noGrp="1" noChangeArrowheads="1"/>
          </p:cNvSpPr>
          <p:nvPr>
            <p:ph type="title"/>
          </p:nvPr>
        </p:nvSpPr>
        <p:spPr>
          <a:xfrm>
            <a:off x="95250" y="35518"/>
            <a:ext cx="9239250" cy="814466"/>
          </a:xfrm>
        </p:spPr>
        <p:txBody>
          <a:bodyPr/>
          <a:lstStyle/>
          <a:p>
            <a:pPr fontAlgn="auto">
              <a:spcAft>
                <a:spcPts val="0"/>
              </a:spcAft>
              <a:defRPr/>
            </a:pPr>
            <a:r>
              <a:rPr lang="en-US" sz="2800" dirty="0"/>
              <a:t>L:W ratio impacts disinfection effective volume, </a:t>
            </a:r>
            <a:r>
              <a:rPr lang="en-US" sz="2800" dirty="0">
                <a:latin typeface="Calibri" panose="020F0502020204030204" pitchFamily="34" charset="0"/>
                <a:cs typeface="Calibri" panose="020F0502020204030204" pitchFamily="34" charset="0"/>
              </a:rPr>
              <a:t>V</a:t>
            </a:r>
            <a:r>
              <a:rPr lang="en-US" sz="2800" baseline="-25000" dirty="0">
                <a:latin typeface="Calibri" panose="020F0502020204030204" pitchFamily="34" charset="0"/>
                <a:cs typeface="Calibri" panose="020F0502020204030204" pitchFamily="34" charset="0"/>
              </a:rPr>
              <a:t>eff</a:t>
            </a:r>
            <a:endParaRPr lang="en-US" sz="2800" b="0" dirty="0"/>
          </a:p>
        </p:txBody>
      </p:sp>
      <p:sp>
        <p:nvSpPr>
          <p:cNvPr id="9" name="Rectangle 8">
            <a:extLst>
              <a:ext uri="{FF2B5EF4-FFF2-40B4-BE49-F238E27FC236}">
                <a16:creationId xmlns:a16="http://schemas.microsoft.com/office/drawing/2014/main" id="{03C5CABB-E378-4B6A-9A4F-9C0B4BD1FA5A}"/>
              </a:ext>
            </a:extLst>
          </p:cNvPr>
          <p:cNvSpPr/>
          <p:nvPr/>
        </p:nvSpPr>
        <p:spPr>
          <a:xfrm>
            <a:off x="533400" y="871071"/>
            <a:ext cx="8372475" cy="892552"/>
          </a:xfrm>
          <a:prstGeom prst="rect">
            <a:avLst/>
          </a:prstGeom>
        </p:spPr>
        <p:txBody>
          <a:bodyPr wrap="square">
            <a:spAutoFit/>
          </a:bodyPr>
          <a:lstStyle/>
          <a:p>
            <a:r>
              <a:rPr lang="en-US" dirty="0">
                <a:solidFill>
                  <a:srgbClr val="005595"/>
                </a:solidFill>
                <a:latin typeface="Calibri" panose="020F0502020204030204" pitchFamily="34" charset="0"/>
                <a:cs typeface="Calibri" panose="020F0502020204030204" pitchFamily="34" charset="0"/>
              </a:rPr>
              <a:t>Low L:W ratios can reduce the effective volume (V</a:t>
            </a:r>
            <a:r>
              <a:rPr lang="en-US" baseline="-25000" dirty="0">
                <a:solidFill>
                  <a:srgbClr val="005595"/>
                </a:solidFill>
                <a:latin typeface="Calibri" panose="020F0502020204030204" pitchFamily="34" charset="0"/>
                <a:cs typeface="Calibri" panose="020F0502020204030204" pitchFamily="34" charset="0"/>
              </a:rPr>
              <a:t>eff</a:t>
            </a:r>
            <a:r>
              <a:rPr lang="en-US" dirty="0">
                <a:solidFill>
                  <a:srgbClr val="005595"/>
                </a:solidFill>
                <a:latin typeface="Calibri" panose="020F0502020204030204" pitchFamily="34" charset="0"/>
                <a:cs typeface="Calibri" panose="020F0502020204030204" pitchFamily="34" charset="0"/>
              </a:rPr>
              <a:t>) and contact time (T) for a given flow (Q)		</a:t>
            </a:r>
            <a:r>
              <a:rPr lang="en-US" sz="2800" b="1" dirty="0">
                <a:solidFill>
                  <a:srgbClr val="005595"/>
                </a:solidFill>
                <a:latin typeface="Calibri" panose="020F0502020204030204" pitchFamily="34" charset="0"/>
                <a:cs typeface="Calibri" panose="020F0502020204030204" pitchFamily="34" charset="0"/>
              </a:rPr>
              <a:t>T = V</a:t>
            </a:r>
            <a:r>
              <a:rPr lang="en-US" sz="2800" baseline="-25000" dirty="0">
                <a:solidFill>
                  <a:srgbClr val="005595"/>
                </a:solidFill>
                <a:latin typeface="Calibri" panose="020F0502020204030204" pitchFamily="34" charset="0"/>
                <a:cs typeface="Calibri" panose="020F0502020204030204" pitchFamily="34" charset="0"/>
              </a:rPr>
              <a:t>eff</a:t>
            </a:r>
            <a:r>
              <a:rPr lang="en-US" sz="2800" b="1" dirty="0">
                <a:solidFill>
                  <a:srgbClr val="005595"/>
                </a:solidFill>
                <a:latin typeface="Calibri" panose="020F0502020204030204" pitchFamily="34" charset="0"/>
                <a:cs typeface="Calibri" panose="020F0502020204030204" pitchFamily="34" charset="0"/>
              </a:rPr>
              <a:t> / Q</a:t>
            </a:r>
            <a:endParaRPr lang="en-US" b="1" dirty="0">
              <a:solidFill>
                <a:srgbClr val="005595"/>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DBF39414-3DDA-4B26-A19C-C6A4AA9231F3}"/>
              </a:ext>
            </a:extLst>
          </p:cNvPr>
          <p:cNvPicPr>
            <a:picLocks noChangeAspect="1"/>
          </p:cNvPicPr>
          <p:nvPr/>
        </p:nvPicPr>
        <p:blipFill>
          <a:blip r:embed="rId5"/>
          <a:stretch>
            <a:fillRect/>
          </a:stretch>
        </p:blipFill>
        <p:spPr>
          <a:xfrm>
            <a:off x="95250" y="1941200"/>
            <a:ext cx="6900863" cy="4428241"/>
          </a:xfrm>
          <a:prstGeom prst="rect">
            <a:avLst/>
          </a:prstGeom>
        </p:spPr>
      </p:pic>
      <p:sp>
        <p:nvSpPr>
          <p:cNvPr id="3" name="Freeform: Shape 2">
            <a:extLst>
              <a:ext uri="{FF2B5EF4-FFF2-40B4-BE49-F238E27FC236}">
                <a16:creationId xmlns:a16="http://schemas.microsoft.com/office/drawing/2014/main" id="{00AABE5A-C2C1-460D-B2FE-4A8B505A1DEF}"/>
              </a:ext>
            </a:extLst>
          </p:cNvPr>
          <p:cNvSpPr/>
          <p:nvPr/>
        </p:nvSpPr>
        <p:spPr bwMode="auto">
          <a:xfrm>
            <a:off x="1837053" y="2238374"/>
            <a:ext cx="2287272" cy="904876"/>
          </a:xfrm>
          <a:custGeom>
            <a:avLst/>
            <a:gdLst>
              <a:gd name="connsiteX0" fmla="*/ 39372 w 2287272"/>
              <a:gd name="connsiteY0" fmla="*/ 38101 h 904876"/>
              <a:gd name="connsiteX1" fmla="*/ 29847 w 2287272"/>
              <a:gd name="connsiteY1" fmla="*/ 447676 h 904876"/>
              <a:gd name="connsiteX2" fmla="*/ 10797 w 2287272"/>
              <a:gd name="connsiteY2" fmla="*/ 504826 h 904876"/>
              <a:gd name="connsiteX3" fmla="*/ 1272 w 2287272"/>
              <a:gd name="connsiteY3" fmla="*/ 552451 h 904876"/>
              <a:gd name="connsiteX4" fmla="*/ 10797 w 2287272"/>
              <a:gd name="connsiteY4" fmla="*/ 828676 h 904876"/>
              <a:gd name="connsiteX5" fmla="*/ 125097 w 2287272"/>
              <a:gd name="connsiteY5" fmla="*/ 876301 h 904876"/>
              <a:gd name="connsiteX6" fmla="*/ 182247 w 2287272"/>
              <a:gd name="connsiteY6" fmla="*/ 895351 h 904876"/>
              <a:gd name="connsiteX7" fmla="*/ 210822 w 2287272"/>
              <a:gd name="connsiteY7" fmla="*/ 904876 h 904876"/>
              <a:gd name="connsiteX8" fmla="*/ 277497 w 2287272"/>
              <a:gd name="connsiteY8" fmla="*/ 895351 h 904876"/>
              <a:gd name="connsiteX9" fmla="*/ 296547 w 2287272"/>
              <a:gd name="connsiteY9" fmla="*/ 838201 h 904876"/>
              <a:gd name="connsiteX10" fmla="*/ 315597 w 2287272"/>
              <a:gd name="connsiteY10" fmla="*/ 723901 h 904876"/>
              <a:gd name="connsiteX11" fmla="*/ 325122 w 2287272"/>
              <a:gd name="connsiteY11" fmla="*/ 95251 h 904876"/>
              <a:gd name="connsiteX12" fmla="*/ 382272 w 2287272"/>
              <a:gd name="connsiteY12" fmla="*/ 76201 h 904876"/>
              <a:gd name="connsiteX13" fmla="*/ 410847 w 2287272"/>
              <a:gd name="connsiteY13" fmla="*/ 57151 h 904876"/>
              <a:gd name="connsiteX14" fmla="*/ 429897 w 2287272"/>
              <a:gd name="connsiteY14" fmla="*/ 28576 h 904876"/>
              <a:gd name="connsiteX15" fmla="*/ 458472 w 2287272"/>
              <a:gd name="connsiteY15" fmla="*/ 19051 h 904876"/>
              <a:gd name="connsiteX16" fmla="*/ 610872 w 2287272"/>
              <a:gd name="connsiteY16" fmla="*/ 28576 h 904876"/>
              <a:gd name="connsiteX17" fmla="*/ 629922 w 2287272"/>
              <a:gd name="connsiteY17" fmla="*/ 57151 h 904876"/>
              <a:gd name="connsiteX18" fmla="*/ 639447 w 2287272"/>
              <a:gd name="connsiteY18" fmla="*/ 85726 h 904876"/>
              <a:gd name="connsiteX19" fmla="*/ 648972 w 2287272"/>
              <a:gd name="connsiteY19" fmla="*/ 485776 h 904876"/>
              <a:gd name="connsiteX20" fmla="*/ 668022 w 2287272"/>
              <a:gd name="connsiteY20" fmla="*/ 514351 h 904876"/>
              <a:gd name="connsiteX21" fmla="*/ 687072 w 2287272"/>
              <a:gd name="connsiteY21" fmla="*/ 571501 h 904876"/>
              <a:gd name="connsiteX22" fmla="*/ 696597 w 2287272"/>
              <a:gd name="connsiteY22" fmla="*/ 666751 h 904876"/>
              <a:gd name="connsiteX23" fmla="*/ 715647 w 2287272"/>
              <a:gd name="connsiteY23" fmla="*/ 695326 h 904876"/>
              <a:gd name="connsiteX24" fmla="*/ 725172 w 2287272"/>
              <a:gd name="connsiteY24" fmla="*/ 771526 h 904876"/>
              <a:gd name="connsiteX25" fmla="*/ 753747 w 2287272"/>
              <a:gd name="connsiteY25" fmla="*/ 781051 h 904876"/>
              <a:gd name="connsiteX26" fmla="*/ 801372 w 2287272"/>
              <a:gd name="connsiteY26" fmla="*/ 790576 h 904876"/>
              <a:gd name="connsiteX27" fmla="*/ 877572 w 2287272"/>
              <a:gd name="connsiteY27" fmla="*/ 781051 h 904876"/>
              <a:gd name="connsiteX28" fmla="*/ 887097 w 2287272"/>
              <a:gd name="connsiteY28" fmla="*/ 628651 h 904876"/>
              <a:gd name="connsiteX29" fmla="*/ 906147 w 2287272"/>
              <a:gd name="connsiteY29" fmla="*/ 533401 h 904876"/>
              <a:gd name="connsiteX30" fmla="*/ 925197 w 2287272"/>
              <a:gd name="connsiteY30" fmla="*/ 438151 h 904876"/>
              <a:gd name="connsiteX31" fmla="*/ 963297 w 2287272"/>
              <a:gd name="connsiteY31" fmla="*/ 114301 h 904876"/>
              <a:gd name="connsiteX32" fmla="*/ 1010922 w 2287272"/>
              <a:gd name="connsiteY32" fmla="*/ 104776 h 904876"/>
              <a:gd name="connsiteX33" fmla="*/ 1039497 w 2287272"/>
              <a:gd name="connsiteY33" fmla="*/ 95251 h 904876"/>
              <a:gd name="connsiteX34" fmla="*/ 1153797 w 2287272"/>
              <a:gd name="connsiteY34" fmla="*/ 104776 h 904876"/>
              <a:gd name="connsiteX35" fmla="*/ 1172847 w 2287272"/>
              <a:gd name="connsiteY35" fmla="*/ 133351 h 904876"/>
              <a:gd name="connsiteX36" fmla="*/ 1182372 w 2287272"/>
              <a:gd name="connsiteY36" fmla="*/ 228601 h 904876"/>
              <a:gd name="connsiteX37" fmla="*/ 1191897 w 2287272"/>
              <a:gd name="connsiteY37" fmla="*/ 438151 h 904876"/>
              <a:gd name="connsiteX38" fmla="*/ 1220472 w 2287272"/>
              <a:gd name="connsiteY38" fmla="*/ 523876 h 904876"/>
              <a:gd name="connsiteX39" fmla="*/ 1239522 w 2287272"/>
              <a:gd name="connsiteY39" fmla="*/ 590551 h 904876"/>
              <a:gd name="connsiteX40" fmla="*/ 1258572 w 2287272"/>
              <a:gd name="connsiteY40" fmla="*/ 647701 h 904876"/>
              <a:gd name="connsiteX41" fmla="*/ 1277622 w 2287272"/>
              <a:gd name="connsiteY41" fmla="*/ 676276 h 904876"/>
              <a:gd name="connsiteX42" fmla="*/ 1306197 w 2287272"/>
              <a:gd name="connsiteY42" fmla="*/ 733426 h 904876"/>
              <a:gd name="connsiteX43" fmla="*/ 1334772 w 2287272"/>
              <a:gd name="connsiteY43" fmla="*/ 742951 h 904876"/>
              <a:gd name="connsiteX44" fmla="*/ 1410972 w 2287272"/>
              <a:gd name="connsiteY44" fmla="*/ 762001 h 904876"/>
              <a:gd name="connsiteX45" fmla="*/ 1487172 w 2287272"/>
              <a:gd name="connsiteY45" fmla="*/ 752476 h 904876"/>
              <a:gd name="connsiteX46" fmla="*/ 1515747 w 2287272"/>
              <a:gd name="connsiteY46" fmla="*/ 723901 h 904876"/>
              <a:gd name="connsiteX47" fmla="*/ 1534797 w 2287272"/>
              <a:gd name="connsiteY47" fmla="*/ 476251 h 904876"/>
              <a:gd name="connsiteX48" fmla="*/ 1544322 w 2287272"/>
              <a:gd name="connsiteY48" fmla="*/ 66676 h 904876"/>
              <a:gd name="connsiteX49" fmla="*/ 1734822 w 2287272"/>
              <a:gd name="connsiteY49" fmla="*/ 76201 h 904876"/>
              <a:gd name="connsiteX50" fmla="*/ 1753872 w 2287272"/>
              <a:gd name="connsiteY50" fmla="*/ 133351 h 904876"/>
              <a:gd name="connsiteX51" fmla="*/ 1763397 w 2287272"/>
              <a:gd name="connsiteY51" fmla="*/ 161926 h 904876"/>
              <a:gd name="connsiteX52" fmla="*/ 1772922 w 2287272"/>
              <a:gd name="connsiteY52" fmla="*/ 628651 h 904876"/>
              <a:gd name="connsiteX53" fmla="*/ 1791972 w 2287272"/>
              <a:gd name="connsiteY53" fmla="*/ 685801 h 904876"/>
              <a:gd name="connsiteX54" fmla="*/ 1801497 w 2287272"/>
              <a:gd name="connsiteY54" fmla="*/ 714376 h 904876"/>
              <a:gd name="connsiteX55" fmla="*/ 1830072 w 2287272"/>
              <a:gd name="connsiteY55" fmla="*/ 742951 h 904876"/>
              <a:gd name="connsiteX56" fmla="*/ 1906272 w 2287272"/>
              <a:gd name="connsiteY56" fmla="*/ 828676 h 904876"/>
              <a:gd name="connsiteX57" fmla="*/ 1934847 w 2287272"/>
              <a:gd name="connsiteY57" fmla="*/ 838201 h 904876"/>
              <a:gd name="connsiteX58" fmla="*/ 1991997 w 2287272"/>
              <a:gd name="connsiteY58" fmla="*/ 866776 h 904876"/>
              <a:gd name="connsiteX59" fmla="*/ 2068197 w 2287272"/>
              <a:gd name="connsiteY59" fmla="*/ 857251 h 904876"/>
              <a:gd name="connsiteX60" fmla="*/ 2049147 w 2287272"/>
              <a:gd name="connsiteY60" fmla="*/ 523876 h 904876"/>
              <a:gd name="connsiteX61" fmla="*/ 2058672 w 2287272"/>
              <a:gd name="connsiteY61" fmla="*/ 238126 h 904876"/>
              <a:gd name="connsiteX62" fmla="*/ 2068197 w 2287272"/>
              <a:gd name="connsiteY62" fmla="*/ 76201 h 904876"/>
              <a:gd name="connsiteX63" fmla="*/ 2096772 w 2287272"/>
              <a:gd name="connsiteY63" fmla="*/ 66676 h 904876"/>
              <a:gd name="connsiteX64" fmla="*/ 2153922 w 2287272"/>
              <a:gd name="connsiteY64" fmla="*/ 28576 h 904876"/>
              <a:gd name="connsiteX65" fmla="*/ 2182497 w 2287272"/>
              <a:gd name="connsiteY65" fmla="*/ 9526 h 904876"/>
              <a:gd name="connsiteX66" fmla="*/ 2287272 w 2287272"/>
              <a:gd name="connsiteY66" fmla="*/ 1 h 904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287272" h="904876">
                <a:moveTo>
                  <a:pt x="39372" y="38101"/>
                </a:moveTo>
                <a:cubicBezTo>
                  <a:pt x="36197" y="174626"/>
                  <a:pt x="38192" y="311369"/>
                  <a:pt x="29847" y="447676"/>
                </a:cubicBezTo>
                <a:cubicBezTo>
                  <a:pt x="28620" y="467719"/>
                  <a:pt x="14735" y="485135"/>
                  <a:pt x="10797" y="504826"/>
                </a:cubicBezTo>
                <a:lnTo>
                  <a:pt x="1272" y="552451"/>
                </a:lnTo>
                <a:cubicBezTo>
                  <a:pt x="4447" y="644526"/>
                  <a:pt x="-8320" y="738552"/>
                  <a:pt x="10797" y="828676"/>
                </a:cubicBezTo>
                <a:cubicBezTo>
                  <a:pt x="19395" y="869211"/>
                  <a:pt x="99873" y="869995"/>
                  <a:pt x="125097" y="876301"/>
                </a:cubicBezTo>
                <a:cubicBezTo>
                  <a:pt x="144578" y="881171"/>
                  <a:pt x="163197" y="889001"/>
                  <a:pt x="182247" y="895351"/>
                </a:cubicBezTo>
                <a:lnTo>
                  <a:pt x="210822" y="904876"/>
                </a:lnTo>
                <a:cubicBezTo>
                  <a:pt x="233047" y="901701"/>
                  <a:pt x="259776" y="909134"/>
                  <a:pt x="277497" y="895351"/>
                </a:cubicBezTo>
                <a:cubicBezTo>
                  <a:pt x="293348" y="883023"/>
                  <a:pt x="292609" y="857892"/>
                  <a:pt x="296547" y="838201"/>
                </a:cubicBezTo>
                <a:cubicBezTo>
                  <a:pt x="310475" y="768561"/>
                  <a:pt x="303782" y="806603"/>
                  <a:pt x="315597" y="723901"/>
                </a:cubicBezTo>
                <a:cubicBezTo>
                  <a:pt x="318772" y="514351"/>
                  <a:pt x="303662" y="303723"/>
                  <a:pt x="325122" y="95251"/>
                </a:cubicBezTo>
                <a:cubicBezTo>
                  <a:pt x="327178" y="75276"/>
                  <a:pt x="365564" y="87340"/>
                  <a:pt x="382272" y="76201"/>
                </a:cubicBezTo>
                <a:lnTo>
                  <a:pt x="410847" y="57151"/>
                </a:lnTo>
                <a:cubicBezTo>
                  <a:pt x="417197" y="47626"/>
                  <a:pt x="420958" y="35727"/>
                  <a:pt x="429897" y="28576"/>
                </a:cubicBezTo>
                <a:cubicBezTo>
                  <a:pt x="437737" y="22304"/>
                  <a:pt x="448432" y="19051"/>
                  <a:pt x="458472" y="19051"/>
                </a:cubicBezTo>
                <a:cubicBezTo>
                  <a:pt x="509371" y="19051"/>
                  <a:pt x="560072" y="25401"/>
                  <a:pt x="610872" y="28576"/>
                </a:cubicBezTo>
                <a:cubicBezTo>
                  <a:pt x="617222" y="38101"/>
                  <a:pt x="624802" y="46912"/>
                  <a:pt x="629922" y="57151"/>
                </a:cubicBezTo>
                <a:cubicBezTo>
                  <a:pt x="634412" y="66131"/>
                  <a:pt x="639001" y="75696"/>
                  <a:pt x="639447" y="85726"/>
                </a:cubicBezTo>
                <a:cubicBezTo>
                  <a:pt x="645369" y="218982"/>
                  <a:pt x="640099" y="352684"/>
                  <a:pt x="648972" y="485776"/>
                </a:cubicBezTo>
                <a:cubicBezTo>
                  <a:pt x="649733" y="497198"/>
                  <a:pt x="663373" y="503890"/>
                  <a:pt x="668022" y="514351"/>
                </a:cubicBezTo>
                <a:cubicBezTo>
                  <a:pt x="676177" y="532701"/>
                  <a:pt x="687072" y="571501"/>
                  <a:pt x="687072" y="571501"/>
                </a:cubicBezTo>
                <a:cubicBezTo>
                  <a:pt x="690247" y="603251"/>
                  <a:pt x="689422" y="635660"/>
                  <a:pt x="696597" y="666751"/>
                </a:cubicBezTo>
                <a:cubicBezTo>
                  <a:pt x="699171" y="677905"/>
                  <a:pt x="712635" y="684282"/>
                  <a:pt x="715647" y="695326"/>
                </a:cubicBezTo>
                <a:cubicBezTo>
                  <a:pt x="722382" y="720022"/>
                  <a:pt x="714776" y="748135"/>
                  <a:pt x="725172" y="771526"/>
                </a:cubicBezTo>
                <a:cubicBezTo>
                  <a:pt x="729250" y="780701"/>
                  <a:pt x="744007" y="778616"/>
                  <a:pt x="753747" y="781051"/>
                </a:cubicBezTo>
                <a:cubicBezTo>
                  <a:pt x="769453" y="784978"/>
                  <a:pt x="785497" y="787401"/>
                  <a:pt x="801372" y="790576"/>
                </a:cubicBezTo>
                <a:cubicBezTo>
                  <a:pt x="826772" y="787401"/>
                  <a:pt x="865595" y="803674"/>
                  <a:pt x="877572" y="781051"/>
                </a:cubicBezTo>
                <a:cubicBezTo>
                  <a:pt x="901387" y="736067"/>
                  <a:pt x="881263" y="679215"/>
                  <a:pt x="887097" y="628651"/>
                </a:cubicBezTo>
                <a:cubicBezTo>
                  <a:pt x="890808" y="596486"/>
                  <a:pt x="901568" y="565454"/>
                  <a:pt x="906147" y="533401"/>
                </a:cubicBezTo>
                <a:cubicBezTo>
                  <a:pt x="917092" y="456787"/>
                  <a:pt x="908572" y="488025"/>
                  <a:pt x="925197" y="438151"/>
                </a:cubicBezTo>
                <a:cubicBezTo>
                  <a:pt x="931625" y="226020"/>
                  <a:pt x="835604" y="146224"/>
                  <a:pt x="963297" y="114301"/>
                </a:cubicBezTo>
                <a:cubicBezTo>
                  <a:pt x="979003" y="110374"/>
                  <a:pt x="995216" y="108703"/>
                  <a:pt x="1010922" y="104776"/>
                </a:cubicBezTo>
                <a:cubicBezTo>
                  <a:pt x="1020662" y="102341"/>
                  <a:pt x="1029972" y="98426"/>
                  <a:pt x="1039497" y="95251"/>
                </a:cubicBezTo>
                <a:cubicBezTo>
                  <a:pt x="1077597" y="98426"/>
                  <a:pt x="1117036" y="94273"/>
                  <a:pt x="1153797" y="104776"/>
                </a:cubicBezTo>
                <a:cubicBezTo>
                  <a:pt x="1164804" y="107921"/>
                  <a:pt x="1170273" y="122197"/>
                  <a:pt x="1172847" y="133351"/>
                </a:cubicBezTo>
                <a:cubicBezTo>
                  <a:pt x="1180022" y="164442"/>
                  <a:pt x="1179197" y="196851"/>
                  <a:pt x="1182372" y="228601"/>
                </a:cubicBezTo>
                <a:cubicBezTo>
                  <a:pt x="1185547" y="298451"/>
                  <a:pt x="1182949" y="368804"/>
                  <a:pt x="1191897" y="438151"/>
                </a:cubicBezTo>
                <a:cubicBezTo>
                  <a:pt x="1195752" y="468024"/>
                  <a:pt x="1210947" y="495301"/>
                  <a:pt x="1220472" y="523876"/>
                </a:cubicBezTo>
                <a:cubicBezTo>
                  <a:pt x="1252483" y="619908"/>
                  <a:pt x="1203642" y="470950"/>
                  <a:pt x="1239522" y="590551"/>
                </a:cubicBezTo>
                <a:cubicBezTo>
                  <a:pt x="1245292" y="609785"/>
                  <a:pt x="1247433" y="630993"/>
                  <a:pt x="1258572" y="647701"/>
                </a:cubicBezTo>
                <a:cubicBezTo>
                  <a:pt x="1264922" y="657226"/>
                  <a:pt x="1272502" y="666037"/>
                  <a:pt x="1277622" y="676276"/>
                </a:cubicBezTo>
                <a:cubicBezTo>
                  <a:pt x="1289126" y="699283"/>
                  <a:pt x="1283449" y="715228"/>
                  <a:pt x="1306197" y="733426"/>
                </a:cubicBezTo>
                <a:cubicBezTo>
                  <a:pt x="1314037" y="739698"/>
                  <a:pt x="1325032" y="740516"/>
                  <a:pt x="1334772" y="742951"/>
                </a:cubicBezTo>
                <a:lnTo>
                  <a:pt x="1410972" y="762001"/>
                </a:lnTo>
                <a:cubicBezTo>
                  <a:pt x="1436372" y="758826"/>
                  <a:pt x="1463115" y="761224"/>
                  <a:pt x="1487172" y="752476"/>
                </a:cubicBezTo>
                <a:cubicBezTo>
                  <a:pt x="1499831" y="747873"/>
                  <a:pt x="1513699" y="737215"/>
                  <a:pt x="1515747" y="723901"/>
                </a:cubicBezTo>
                <a:cubicBezTo>
                  <a:pt x="1572668" y="353917"/>
                  <a:pt x="1495707" y="593520"/>
                  <a:pt x="1534797" y="476251"/>
                </a:cubicBezTo>
                <a:cubicBezTo>
                  <a:pt x="1537972" y="339726"/>
                  <a:pt x="1483250" y="188821"/>
                  <a:pt x="1544322" y="66676"/>
                </a:cubicBezTo>
                <a:cubicBezTo>
                  <a:pt x="1572756" y="9809"/>
                  <a:pt x="1674236" y="56924"/>
                  <a:pt x="1734822" y="76201"/>
                </a:cubicBezTo>
                <a:cubicBezTo>
                  <a:pt x="1753957" y="82289"/>
                  <a:pt x="1747522" y="114301"/>
                  <a:pt x="1753872" y="133351"/>
                </a:cubicBezTo>
                <a:lnTo>
                  <a:pt x="1763397" y="161926"/>
                </a:lnTo>
                <a:cubicBezTo>
                  <a:pt x="1766572" y="317501"/>
                  <a:pt x="1764447" y="473275"/>
                  <a:pt x="1772922" y="628651"/>
                </a:cubicBezTo>
                <a:cubicBezTo>
                  <a:pt x="1774016" y="648702"/>
                  <a:pt x="1785622" y="666751"/>
                  <a:pt x="1791972" y="685801"/>
                </a:cubicBezTo>
                <a:cubicBezTo>
                  <a:pt x="1795147" y="695326"/>
                  <a:pt x="1794397" y="707276"/>
                  <a:pt x="1801497" y="714376"/>
                </a:cubicBezTo>
                <a:cubicBezTo>
                  <a:pt x="1811022" y="723901"/>
                  <a:pt x="1821448" y="732603"/>
                  <a:pt x="1830072" y="742951"/>
                </a:cubicBezTo>
                <a:cubicBezTo>
                  <a:pt x="1854507" y="772273"/>
                  <a:pt x="1863523" y="814426"/>
                  <a:pt x="1906272" y="828676"/>
                </a:cubicBezTo>
                <a:cubicBezTo>
                  <a:pt x="1915797" y="831851"/>
                  <a:pt x="1925867" y="833711"/>
                  <a:pt x="1934847" y="838201"/>
                </a:cubicBezTo>
                <a:cubicBezTo>
                  <a:pt x="2008705" y="875130"/>
                  <a:pt x="1920173" y="842835"/>
                  <a:pt x="1991997" y="866776"/>
                </a:cubicBezTo>
                <a:cubicBezTo>
                  <a:pt x="2017397" y="863601"/>
                  <a:pt x="2062885" y="882292"/>
                  <a:pt x="2068197" y="857251"/>
                </a:cubicBezTo>
                <a:cubicBezTo>
                  <a:pt x="2105183" y="682889"/>
                  <a:pt x="2086191" y="635009"/>
                  <a:pt x="2049147" y="523876"/>
                </a:cubicBezTo>
                <a:cubicBezTo>
                  <a:pt x="2052322" y="428626"/>
                  <a:pt x="2054620" y="333343"/>
                  <a:pt x="2058672" y="238126"/>
                </a:cubicBezTo>
                <a:cubicBezTo>
                  <a:pt x="2060971" y="184107"/>
                  <a:pt x="2056468" y="128982"/>
                  <a:pt x="2068197" y="76201"/>
                </a:cubicBezTo>
                <a:cubicBezTo>
                  <a:pt x="2070375" y="66400"/>
                  <a:pt x="2087995" y="71552"/>
                  <a:pt x="2096772" y="66676"/>
                </a:cubicBezTo>
                <a:cubicBezTo>
                  <a:pt x="2116786" y="55557"/>
                  <a:pt x="2134872" y="41276"/>
                  <a:pt x="2153922" y="28576"/>
                </a:cubicBezTo>
                <a:cubicBezTo>
                  <a:pt x="2163447" y="22226"/>
                  <a:pt x="2171106" y="10665"/>
                  <a:pt x="2182497" y="9526"/>
                </a:cubicBezTo>
                <a:cubicBezTo>
                  <a:pt x="2280906" y="-315"/>
                  <a:pt x="2245839" y="1"/>
                  <a:pt x="2287272" y="1"/>
                </a:cubicBezTo>
              </a:path>
            </a:pathLst>
          </a:custGeom>
          <a:noFill/>
          <a:ln w="34925" cap="flat" cmpd="sng" algn="ctr">
            <a:solidFill>
              <a:srgbClr val="FF0000"/>
            </a:solidFill>
            <a:prstDash val="dashDot"/>
            <a:round/>
            <a:headEnd type="none" w="med" len="med"/>
            <a:tailEnd type="oval"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4" name="Freeform: Shape 3">
            <a:extLst>
              <a:ext uri="{FF2B5EF4-FFF2-40B4-BE49-F238E27FC236}">
                <a16:creationId xmlns:a16="http://schemas.microsoft.com/office/drawing/2014/main" id="{B29D8D22-41F6-4E3A-BBE8-FD4E4FFDB275}"/>
              </a:ext>
            </a:extLst>
          </p:cNvPr>
          <p:cNvSpPr/>
          <p:nvPr/>
        </p:nvSpPr>
        <p:spPr bwMode="auto">
          <a:xfrm>
            <a:off x="4438650" y="2143119"/>
            <a:ext cx="2362200" cy="1009656"/>
          </a:xfrm>
          <a:custGeom>
            <a:avLst/>
            <a:gdLst>
              <a:gd name="connsiteX0" fmla="*/ 0 w 2362200"/>
              <a:gd name="connsiteY0" fmla="*/ 76206 h 1009656"/>
              <a:gd name="connsiteX1" fmla="*/ 85725 w 2362200"/>
              <a:gd name="connsiteY1" fmla="*/ 85731 h 1009656"/>
              <a:gd name="connsiteX2" fmla="*/ 114300 w 2362200"/>
              <a:gd name="connsiteY2" fmla="*/ 114306 h 1009656"/>
              <a:gd name="connsiteX3" fmla="*/ 171450 w 2362200"/>
              <a:gd name="connsiteY3" fmla="*/ 152406 h 1009656"/>
              <a:gd name="connsiteX4" fmla="*/ 200025 w 2362200"/>
              <a:gd name="connsiteY4" fmla="*/ 171456 h 1009656"/>
              <a:gd name="connsiteX5" fmla="*/ 228600 w 2362200"/>
              <a:gd name="connsiteY5" fmla="*/ 200031 h 1009656"/>
              <a:gd name="connsiteX6" fmla="*/ 247650 w 2362200"/>
              <a:gd name="connsiteY6" fmla="*/ 257181 h 1009656"/>
              <a:gd name="connsiteX7" fmla="*/ 257175 w 2362200"/>
              <a:gd name="connsiteY7" fmla="*/ 314331 h 1009656"/>
              <a:gd name="connsiteX8" fmla="*/ 276225 w 2362200"/>
              <a:gd name="connsiteY8" fmla="*/ 342906 h 1009656"/>
              <a:gd name="connsiteX9" fmla="*/ 295275 w 2362200"/>
              <a:gd name="connsiteY9" fmla="*/ 409581 h 1009656"/>
              <a:gd name="connsiteX10" fmla="*/ 285750 w 2362200"/>
              <a:gd name="connsiteY10" fmla="*/ 685806 h 1009656"/>
              <a:gd name="connsiteX11" fmla="*/ 276225 w 2362200"/>
              <a:gd name="connsiteY11" fmla="*/ 714381 h 1009656"/>
              <a:gd name="connsiteX12" fmla="*/ 247650 w 2362200"/>
              <a:gd name="connsiteY12" fmla="*/ 733431 h 1009656"/>
              <a:gd name="connsiteX13" fmla="*/ 228600 w 2362200"/>
              <a:gd name="connsiteY13" fmla="*/ 762006 h 1009656"/>
              <a:gd name="connsiteX14" fmla="*/ 200025 w 2362200"/>
              <a:gd name="connsiteY14" fmla="*/ 781056 h 1009656"/>
              <a:gd name="connsiteX15" fmla="*/ 190500 w 2362200"/>
              <a:gd name="connsiteY15" fmla="*/ 819156 h 1009656"/>
              <a:gd name="connsiteX16" fmla="*/ 171450 w 2362200"/>
              <a:gd name="connsiteY16" fmla="*/ 847731 h 1009656"/>
              <a:gd name="connsiteX17" fmla="*/ 161925 w 2362200"/>
              <a:gd name="connsiteY17" fmla="*/ 876306 h 1009656"/>
              <a:gd name="connsiteX18" fmla="*/ 133350 w 2362200"/>
              <a:gd name="connsiteY18" fmla="*/ 933456 h 1009656"/>
              <a:gd name="connsiteX19" fmla="*/ 142875 w 2362200"/>
              <a:gd name="connsiteY19" fmla="*/ 962031 h 1009656"/>
              <a:gd name="connsiteX20" fmla="*/ 390525 w 2362200"/>
              <a:gd name="connsiteY20" fmla="*/ 971556 h 1009656"/>
              <a:gd name="connsiteX21" fmla="*/ 457200 w 2362200"/>
              <a:gd name="connsiteY21" fmla="*/ 1000131 h 1009656"/>
              <a:gd name="connsiteX22" fmla="*/ 495300 w 2362200"/>
              <a:gd name="connsiteY22" fmla="*/ 1009656 h 1009656"/>
              <a:gd name="connsiteX23" fmla="*/ 790575 w 2362200"/>
              <a:gd name="connsiteY23" fmla="*/ 1000131 h 1009656"/>
              <a:gd name="connsiteX24" fmla="*/ 800100 w 2362200"/>
              <a:gd name="connsiteY24" fmla="*/ 971556 h 1009656"/>
              <a:gd name="connsiteX25" fmla="*/ 828675 w 2362200"/>
              <a:gd name="connsiteY25" fmla="*/ 942981 h 1009656"/>
              <a:gd name="connsiteX26" fmla="*/ 847725 w 2362200"/>
              <a:gd name="connsiteY26" fmla="*/ 914406 h 1009656"/>
              <a:gd name="connsiteX27" fmla="*/ 857250 w 2362200"/>
              <a:gd name="connsiteY27" fmla="*/ 285756 h 1009656"/>
              <a:gd name="connsiteX28" fmla="*/ 876300 w 2362200"/>
              <a:gd name="connsiteY28" fmla="*/ 257181 h 1009656"/>
              <a:gd name="connsiteX29" fmla="*/ 885825 w 2362200"/>
              <a:gd name="connsiteY29" fmla="*/ 209556 h 1009656"/>
              <a:gd name="connsiteX30" fmla="*/ 933450 w 2362200"/>
              <a:gd name="connsiteY30" fmla="*/ 152406 h 1009656"/>
              <a:gd name="connsiteX31" fmla="*/ 1057275 w 2362200"/>
              <a:gd name="connsiteY31" fmla="*/ 123831 h 1009656"/>
              <a:gd name="connsiteX32" fmla="*/ 1295400 w 2362200"/>
              <a:gd name="connsiteY32" fmla="*/ 133356 h 1009656"/>
              <a:gd name="connsiteX33" fmla="*/ 1333500 w 2362200"/>
              <a:gd name="connsiteY33" fmla="*/ 190506 h 1009656"/>
              <a:gd name="connsiteX34" fmla="*/ 1352550 w 2362200"/>
              <a:gd name="connsiteY34" fmla="*/ 276231 h 1009656"/>
              <a:gd name="connsiteX35" fmla="*/ 1371600 w 2362200"/>
              <a:gd name="connsiteY35" fmla="*/ 333381 h 1009656"/>
              <a:gd name="connsiteX36" fmla="*/ 1381125 w 2362200"/>
              <a:gd name="connsiteY36" fmla="*/ 361956 h 1009656"/>
              <a:gd name="connsiteX37" fmla="*/ 1400175 w 2362200"/>
              <a:gd name="connsiteY37" fmla="*/ 390531 h 1009656"/>
              <a:gd name="connsiteX38" fmla="*/ 1409700 w 2362200"/>
              <a:gd name="connsiteY38" fmla="*/ 438156 h 1009656"/>
              <a:gd name="connsiteX39" fmla="*/ 1419225 w 2362200"/>
              <a:gd name="connsiteY39" fmla="*/ 476256 h 1009656"/>
              <a:gd name="connsiteX40" fmla="*/ 1428750 w 2362200"/>
              <a:gd name="connsiteY40" fmla="*/ 723906 h 1009656"/>
              <a:gd name="connsiteX41" fmla="*/ 1438275 w 2362200"/>
              <a:gd name="connsiteY41" fmla="*/ 752481 h 1009656"/>
              <a:gd name="connsiteX42" fmla="*/ 1457325 w 2362200"/>
              <a:gd name="connsiteY42" fmla="*/ 781056 h 1009656"/>
              <a:gd name="connsiteX43" fmla="*/ 1485900 w 2362200"/>
              <a:gd name="connsiteY43" fmla="*/ 866781 h 1009656"/>
              <a:gd name="connsiteX44" fmla="*/ 1514475 w 2362200"/>
              <a:gd name="connsiteY44" fmla="*/ 923931 h 1009656"/>
              <a:gd name="connsiteX45" fmla="*/ 1609725 w 2362200"/>
              <a:gd name="connsiteY45" fmla="*/ 962031 h 1009656"/>
              <a:gd name="connsiteX46" fmla="*/ 1666875 w 2362200"/>
              <a:gd name="connsiteY46" fmla="*/ 981081 h 1009656"/>
              <a:gd name="connsiteX47" fmla="*/ 1733550 w 2362200"/>
              <a:gd name="connsiteY47" fmla="*/ 1000131 h 1009656"/>
              <a:gd name="connsiteX48" fmla="*/ 1866900 w 2362200"/>
              <a:gd name="connsiteY48" fmla="*/ 990606 h 1009656"/>
              <a:gd name="connsiteX49" fmla="*/ 1914525 w 2362200"/>
              <a:gd name="connsiteY49" fmla="*/ 942981 h 1009656"/>
              <a:gd name="connsiteX50" fmla="*/ 1924050 w 2362200"/>
              <a:gd name="connsiteY50" fmla="*/ 914406 h 1009656"/>
              <a:gd name="connsiteX51" fmla="*/ 1952625 w 2362200"/>
              <a:gd name="connsiteY51" fmla="*/ 895356 h 1009656"/>
              <a:gd name="connsiteX52" fmla="*/ 1971675 w 2362200"/>
              <a:gd name="connsiteY52" fmla="*/ 838206 h 1009656"/>
              <a:gd name="connsiteX53" fmla="*/ 1981200 w 2362200"/>
              <a:gd name="connsiteY53" fmla="*/ 790581 h 1009656"/>
              <a:gd name="connsiteX54" fmla="*/ 2000250 w 2362200"/>
              <a:gd name="connsiteY54" fmla="*/ 733431 h 1009656"/>
              <a:gd name="connsiteX55" fmla="*/ 2009775 w 2362200"/>
              <a:gd name="connsiteY55" fmla="*/ 704856 h 1009656"/>
              <a:gd name="connsiteX56" fmla="*/ 2019300 w 2362200"/>
              <a:gd name="connsiteY56" fmla="*/ 666756 h 1009656"/>
              <a:gd name="connsiteX57" fmla="*/ 2038350 w 2362200"/>
              <a:gd name="connsiteY57" fmla="*/ 609606 h 1009656"/>
              <a:gd name="connsiteX58" fmla="*/ 2047875 w 2362200"/>
              <a:gd name="connsiteY58" fmla="*/ 581031 h 1009656"/>
              <a:gd name="connsiteX59" fmla="*/ 2038350 w 2362200"/>
              <a:gd name="connsiteY59" fmla="*/ 314331 h 1009656"/>
              <a:gd name="connsiteX60" fmla="*/ 2019300 w 2362200"/>
              <a:gd name="connsiteY60" fmla="*/ 257181 h 1009656"/>
              <a:gd name="connsiteX61" fmla="*/ 2028825 w 2362200"/>
              <a:gd name="connsiteY61" fmla="*/ 114306 h 1009656"/>
              <a:gd name="connsiteX62" fmla="*/ 2095500 w 2362200"/>
              <a:gd name="connsiteY62" fmla="*/ 76206 h 1009656"/>
              <a:gd name="connsiteX63" fmla="*/ 2124075 w 2362200"/>
              <a:gd name="connsiteY63" fmla="*/ 57156 h 1009656"/>
              <a:gd name="connsiteX64" fmla="*/ 2152650 w 2362200"/>
              <a:gd name="connsiteY64" fmla="*/ 47631 h 1009656"/>
              <a:gd name="connsiteX65" fmla="*/ 2238375 w 2362200"/>
              <a:gd name="connsiteY65" fmla="*/ 9531 h 1009656"/>
              <a:gd name="connsiteX66" fmla="*/ 2362200 w 2362200"/>
              <a:gd name="connsiteY66" fmla="*/ 6 h 1009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362200" h="1009656">
                <a:moveTo>
                  <a:pt x="0" y="76206"/>
                </a:moveTo>
                <a:cubicBezTo>
                  <a:pt x="28575" y="79381"/>
                  <a:pt x="58450" y="76639"/>
                  <a:pt x="85725" y="85731"/>
                </a:cubicBezTo>
                <a:cubicBezTo>
                  <a:pt x="98504" y="89991"/>
                  <a:pt x="103667" y="106036"/>
                  <a:pt x="114300" y="114306"/>
                </a:cubicBezTo>
                <a:cubicBezTo>
                  <a:pt x="132372" y="128362"/>
                  <a:pt x="152400" y="139706"/>
                  <a:pt x="171450" y="152406"/>
                </a:cubicBezTo>
                <a:cubicBezTo>
                  <a:pt x="180975" y="158756"/>
                  <a:pt x="191930" y="163361"/>
                  <a:pt x="200025" y="171456"/>
                </a:cubicBezTo>
                <a:lnTo>
                  <a:pt x="228600" y="200031"/>
                </a:lnTo>
                <a:cubicBezTo>
                  <a:pt x="234950" y="219081"/>
                  <a:pt x="244349" y="237374"/>
                  <a:pt x="247650" y="257181"/>
                </a:cubicBezTo>
                <a:cubicBezTo>
                  <a:pt x="250825" y="276231"/>
                  <a:pt x="251068" y="296009"/>
                  <a:pt x="257175" y="314331"/>
                </a:cubicBezTo>
                <a:cubicBezTo>
                  <a:pt x="260795" y="325191"/>
                  <a:pt x="271105" y="332667"/>
                  <a:pt x="276225" y="342906"/>
                </a:cubicBezTo>
                <a:cubicBezTo>
                  <a:pt x="283057" y="356571"/>
                  <a:pt x="292223" y="397374"/>
                  <a:pt x="295275" y="409581"/>
                </a:cubicBezTo>
                <a:cubicBezTo>
                  <a:pt x="292100" y="501656"/>
                  <a:pt x="291497" y="593856"/>
                  <a:pt x="285750" y="685806"/>
                </a:cubicBezTo>
                <a:cubicBezTo>
                  <a:pt x="285124" y="695827"/>
                  <a:pt x="282497" y="706541"/>
                  <a:pt x="276225" y="714381"/>
                </a:cubicBezTo>
                <a:cubicBezTo>
                  <a:pt x="269074" y="723320"/>
                  <a:pt x="257175" y="727081"/>
                  <a:pt x="247650" y="733431"/>
                </a:cubicBezTo>
                <a:cubicBezTo>
                  <a:pt x="241300" y="742956"/>
                  <a:pt x="236695" y="753911"/>
                  <a:pt x="228600" y="762006"/>
                </a:cubicBezTo>
                <a:cubicBezTo>
                  <a:pt x="220505" y="770101"/>
                  <a:pt x="206375" y="771531"/>
                  <a:pt x="200025" y="781056"/>
                </a:cubicBezTo>
                <a:cubicBezTo>
                  <a:pt x="192763" y="791948"/>
                  <a:pt x="195657" y="807124"/>
                  <a:pt x="190500" y="819156"/>
                </a:cubicBezTo>
                <a:cubicBezTo>
                  <a:pt x="185991" y="829678"/>
                  <a:pt x="176570" y="837492"/>
                  <a:pt x="171450" y="847731"/>
                </a:cubicBezTo>
                <a:cubicBezTo>
                  <a:pt x="166960" y="856711"/>
                  <a:pt x="166415" y="867326"/>
                  <a:pt x="161925" y="876306"/>
                </a:cubicBezTo>
                <a:cubicBezTo>
                  <a:pt x="124996" y="950164"/>
                  <a:pt x="157291" y="861632"/>
                  <a:pt x="133350" y="933456"/>
                </a:cubicBezTo>
                <a:cubicBezTo>
                  <a:pt x="136525" y="942981"/>
                  <a:pt x="132943" y="960560"/>
                  <a:pt x="142875" y="962031"/>
                </a:cubicBezTo>
                <a:cubicBezTo>
                  <a:pt x="224594" y="974138"/>
                  <a:pt x="308110" y="965872"/>
                  <a:pt x="390525" y="971556"/>
                </a:cubicBezTo>
                <a:cubicBezTo>
                  <a:pt x="409847" y="972889"/>
                  <a:pt x="442255" y="994527"/>
                  <a:pt x="457200" y="1000131"/>
                </a:cubicBezTo>
                <a:cubicBezTo>
                  <a:pt x="469457" y="1004728"/>
                  <a:pt x="482600" y="1006481"/>
                  <a:pt x="495300" y="1009656"/>
                </a:cubicBezTo>
                <a:cubicBezTo>
                  <a:pt x="593725" y="1006481"/>
                  <a:pt x="692859" y="1012345"/>
                  <a:pt x="790575" y="1000131"/>
                </a:cubicBezTo>
                <a:cubicBezTo>
                  <a:pt x="800538" y="998886"/>
                  <a:pt x="794531" y="979910"/>
                  <a:pt x="800100" y="971556"/>
                </a:cubicBezTo>
                <a:cubicBezTo>
                  <a:pt x="807572" y="960348"/>
                  <a:pt x="820051" y="953329"/>
                  <a:pt x="828675" y="942981"/>
                </a:cubicBezTo>
                <a:cubicBezTo>
                  <a:pt x="836004" y="934187"/>
                  <a:pt x="841375" y="923931"/>
                  <a:pt x="847725" y="914406"/>
                </a:cubicBezTo>
                <a:cubicBezTo>
                  <a:pt x="850900" y="704856"/>
                  <a:pt x="848147" y="495132"/>
                  <a:pt x="857250" y="285756"/>
                </a:cubicBezTo>
                <a:cubicBezTo>
                  <a:pt x="857747" y="274319"/>
                  <a:pt x="872280" y="267900"/>
                  <a:pt x="876300" y="257181"/>
                </a:cubicBezTo>
                <a:cubicBezTo>
                  <a:pt x="881984" y="242022"/>
                  <a:pt x="880141" y="224715"/>
                  <a:pt x="885825" y="209556"/>
                </a:cubicBezTo>
                <a:cubicBezTo>
                  <a:pt x="891129" y="195411"/>
                  <a:pt x="921747" y="158908"/>
                  <a:pt x="933450" y="152406"/>
                </a:cubicBezTo>
                <a:cubicBezTo>
                  <a:pt x="969657" y="132291"/>
                  <a:pt x="1017949" y="129449"/>
                  <a:pt x="1057275" y="123831"/>
                </a:cubicBezTo>
                <a:cubicBezTo>
                  <a:pt x="1136650" y="127006"/>
                  <a:pt x="1216760" y="122122"/>
                  <a:pt x="1295400" y="133356"/>
                </a:cubicBezTo>
                <a:cubicBezTo>
                  <a:pt x="1318352" y="136635"/>
                  <a:pt x="1329198" y="173298"/>
                  <a:pt x="1333500" y="190506"/>
                </a:cubicBezTo>
                <a:cubicBezTo>
                  <a:pt x="1347095" y="244888"/>
                  <a:pt x="1337883" y="227341"/>
                  <a:pt x="1352550" y="276231"/>
                </a:cubicBezTo>
                <a:cubicBezTo>
                  <a:pt x="1358320" y="295465"/>
                  <a:pt x="1365250" y="314331"/>
                  <a:pt x="1371600" y="333381"/>
                </a:cubicBezTo>
                <a:cubicBezTo>
                  <a:pt x="1374775" y="342906"/>
                  <a:pt x="1375556" y="353602"/>
                  <a:pt x="1381125" y="361956"/>
                </a:cubicBezTo>
                <a:lnTo>
                  <a:pt x="1400175" y="390531"/>
                </a:lnTo>
                <a:cubicBezTo>
                  <a:pt x="1403350" y="406406"/>
                  <a:pt x="1406188" y="422352"/>
                  <a:pt x="1409700" y="438156"/>
                </a:cubicBezTo>
                <a:cubicBezTo>
                  <a:pt x="1412540" y="450935"/>
                  <a:pt x="1418354" y="463194"/>
                  <a:pt x="1419225" y="476256"/>
                </a:cubicBezTo>
                <a:cubicBezTo>
                  <a:pt x="1424720" y="558684"/>
                  <a:pt x="1423066" y="641491"/>
                  <a:pt x="1428750" y="723906"/>
                </a:cubicBezTo>
                <a:cubicBezTo>
                  <a:pt x="1429441" y="733922"/>
                  <a:pt x="1433785" y="743501"/>
                  <a:pt x="1438275" y="752481"/>
                </a:cubicBezTo>
                <a:cubicBezTo>
                  <a:pt x="1443395" y="762720"/>
                  <a:pt x="1450975" y="771531"/>
                  <a:pt x="1457325" y="781056"/>
                </a:cubicBezTo>
                <a:cubicBezTo>
                  <a:pt x="1475008" y="887156"/>
                  <a:pt x="1452417" y="799815"/>
                  <a:pt x="1485900" y="866781"/>
                </a:cubicBezTo>
                <a:cubicBezTo>
                  <a:pt x="1501394" y="897769"/>
                  <a:pt x="1487178" y="896634"/>
                  <a:pt x="1514475" y="923931"/>
                </a:cubicBezTo>
                <a:cubicBezTo>
                  <a:pt x="1540248" y="949704"/>
                  <a:pt x="1576970" y="952205"/>
                  <a:pt x="1609725" y="962031"/>
                </a:cubicBezTo>
                <a:cubicBezTo>
                  <a:pt x="1628959" y="967801"/>
                  <a:pt x="1647394" y="976211"/>
                  <a:pt x="1666875" y="981081"/>
                </a:cubicBezTo>
                <a:cubicBezTo>
                  <a:pt x="1714715" y="993041"/>
                  <a:pt x="1692556" y="986466"/>
                  <a:pt x="1733550" y="1000131"/>
                </a:cubicBezTo>
                <a:cubicBezTo>
                  <a:pt x="1778000" y="996956"/>
                  <a:pt x="1823015" y="998350"/>
                  <a:pt x="1866900" y="990606"/>
                </a:cubicBezTo>
                <a:cubicBezTo>
                  <a:pt x="1887794" y="986919"/>
                  <a:pt x="1906331" y="959368"/>
                  <a:pt x="1914525" y="942981"/>
                </a:cubicBezTo>
                <a:cubicBezTo>
                  <a:pt x="1919015" y="934001"/>
                  <a:pt x="1917778" y="922246"/>
                  <a:pt x="1924050" y="914406"/>
                </a:cubicBezTo>
                <a:cubicBezTo>
                  <a:pt x="1931201" y="905467"/>
                  <a:pt x="1943100" y="901706"/>
                  <a:pt x="1952625" y="895356"/>
                </a:cubicBezTo>
                <a:cubicBezTo>
                  <a:pt x="1958975" y="876306"/>
                  <a:pt x="1967737" y="857897"/>
                  <a:pt x="1971675" y="838206"/>
                </a:cubicBezTo>
                <a:cubicBezTo>
                  <a:pt x="1974850" y="822331"/>
                  <a:pt x="1976940" y="806200"/>
                  <a:pt x="1981200" y="790581"/>
                </a:cubicBezTo>
                <a:cubicBezTo>
                  <a:pt x="1986484" y="771208"/>
                  <a:pt x="1993900" y="752481"/>
                  <a:pt x="2000250" y="733431"/>
                </a:cubicBezTo>
                <a:cubicBezTo>
                  <a:pt x="2003425" y="723906"/>
                  <a:pt x="2007340" y="714596"/>
                  <a:pt x="2009775" y="704856"/>
                </a:cubicBezTo>
                <a:cubicBezTo>
                  <a:pt x="2012950" y="692156"/>
                  <a:pt x="2015538" y="679295"/>
                  <a:pt x="2019300" y="666756"/>
                </a:cubicBezTo>
                <a:cubicBezTo>
                  <a:pt x="2025070" y="647522"/>
                  <a:pt x="2032000" y="628656"/>
                  <a:pt x="2038350" y="609606"/>
                </a:cubicBezTo>
                <a:lnTo>
                  <a:pt x="2047875" y="581031"/>
                </a:lnTo>
                <a:cubicBezTo>
                  <a:pt x="2044700" y="492131"/>
                  <a:pt x="2046169" y="402943"/>
                  <a:pt x="2038350" y="314331"/>
                </a:cubicBezTo>
                <a:cubicBezTo>
                  <a:pt x="2036585" y="294328"/>
                  <a:pt x="2019300" y="257181"/>
                  <a:pt x="2019300" y="257181"/>
                </a:cubicBezTo>
                <a:cubicBezTo>
                  <a:pt x="2022475" y="209556"/>
                  <a:pt x="2017893" y="160768"/>
                  <a:pt x="2028825" y="114306"/>
                </a:cubicBezTo>
                <a:cubicBezTo>
                  <a:pt x="2030627" y="106646"/>
                  <a:pt x="2095022" y="76479"/>
                  <a:pt x="2095500" y="76206"/>
                </a:cubicBezTo>
                <a:cubicBezTo>
                  <a:pt x="2105439" y="70526"/>
                  <a:pt x="2113836" y="62276"/>
                  <a:pt x="2124075" y="57156"/>
                </a:cubicBezTo>
                <a:cubicBezTo>
                  <a:pt x="2133055" y="52666"/>
                  <a:pt x="2143670" y="52121"/>
                  <a:pt x="2152650" y="47631"/>
                </a:cubicBezTo>
                <a:cubicBezTo>
                  <a:pt x="2193406" y="27253"/>
                  <a:pt x="2178306" y="14992"/>
                  <a:pt x="2238375" y="9531"/>
                </a:cubicBezTo>
                <a:cubicBezTo>
                  <a:pt x="2349474" y="-569"/>
                  <a:pt x="2308081" y="6"/>
                  <a:pt x="2362200" y="6"/>
                </a:cubicBezTo>
              </a:path>
            </a:pathLst>
          </a:custGeom>
          <a:noFill/>
          <a:ln w="28575" cap="flat" cmpd="sng" algn="ctr">
            <a:solidFill>
              <a:srgbClr val="FF0000"/>
            </a:solidFill>
            <a:prstDash val="dash"/>
            <a:round/>
            <a:headEnd type="none" w="med" len="med"/>
            <a:tailEnd type="oval"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6" name="Freeform: Shape 5">
            <a:extLst>
              <a:ext uri="{FF2B5EF4-FFF2-40B4-BE49-F238E27FC236}">
                <a16:creationId xmlns:a16="http://schemas.microsoft.com/office/drawing/2014/main" id="{DB1005B1-6E7B-49C4-8FE8-8C219AE748B0}"/>
              </a:ext>
            </a:extLst>
          </p:cNvPr>
          <p:cNvSpPr/>
          <p:nvPr/>
        </p:nvSpPr>
        <p:spPr bwMode="auto">
          <a:xfrm>
            <a:off x="1828800" y="3609975"/>
            <a:ext cx="2390775" cy="1159535"/>
          </a:xfrm>
          <a:custGeom>
            <a:avLst/>
            <a:gdLst>
              <a:gd name="connsiteX0" fmla="*/ 0 w 2390775"/>
              <a:gd name="connsiteY0" fmla="*/ 438150 h 1159535"/>
              <a:gd name="connsiteX1" fmla="*/ 9525 w 2390775"/>
              <a:gd name="connsiteY1" fmla="*/ 600075 h 1159535"/>
              <a:gd name="connsiteX2" fmla="*/ 28575 w 2390775"/>
              <a:gd name="connsiteY2" fmla="*/ 628650 h 1159535"/>
              <a:gd name="connsiteX3" fmla="*/ 47625 w 2390775"/>
              <a:gd name="connsiteY3" fmla="*/ 704850 h 1159535"/>
              <a:gd name="connsiteX4" fmla="*/ 57150 w 2390775"/>
              <a:gd name="connsiteY4" fmla="*/ 1114425 h 1159535"/>
              <a:gd name="connsiteX5" fmla="*/ 95250 w 2390775"/>
              <a:gd name="connsiteY5" fmla="*/ 1123950 h 1159535"/>
              <a:gd name="connsiteX6" fmla="*/ 209550 w 2390775"/>
              <a:gd name="connsiteY6" fmla="*/ 1143000 h 1159535"/>
              <a:gd name="connsiteX7" fmla="*/ 333375 w 2390775"/>
              <a:gd name="connsiteY7" fmla="*/ 1143000 h 1159535"/>
              <a:gd name="connsiteX8" fmla="*/ 352425 w 2390775"/>
              <a:gd name="connsiteY8" fmla="*/ 1085850 h 1159535"/>
              <a:gd name="connsiteX9" fmla="*/ 361950 w 2390775"/>
              <a:gd name="connsiteY9" fmla="*/ 1057275 h 1159535"/>
              <a:gd name="connsiteX10" fmla="*/ 371475 w 2390775"/>
              <a:gd name="connsiteY10" fmla="*/ 323850 h 1159535"/>
              <a:gd name="connsiteX11" fmla="*/ 400050 w 2390775"/>
              <a:gd name="connsiteY11" fmla="*/ 295275 h 1159535"/>
              <a:gd name="connsiteX12" fmla="*/ 485775 w 2390775"/>
              <a:gd name="connsiteY12" fmla="*/ 276225 h 1159535"/>
              <a:gd name="connsiteX13" fmla="*/ 514350 w 2390775"/>
              <a:gd name="connsiteY13" fmla="*/ 257175 h 1159535"/>
              <a:gd name="connsiteX14" fmla="*/ 638175 w 2390775"/>
              <a:gd name="connsiteY14" fmla="*/ 257175 h 1159535"/>
              <a:gd name="connsiteX15" fmla="*/ 647700 w 2390775"/>
              <a:gd name="connsiteY15" fmla="*/ 285750 h 1159535"/>
              <a:gd name="connsiteX16" fmla="*/ 628650 w 2390775"/>
              <a:gd name="connsiteY16" fmla="*/ 781050 h 1159535"/>
              <a:gd name="connsiteX17" fmla="*/ 638175 w 2390775"/>
              <a:gd name="connsiteY17" fmla="*/ 1047750 h 1159535"/>
              <a:gd name="connsiteX18" fmla="*/ 657225 w 2390775"/>
              <a:gd name="connsiteY18" fmla="*/ 1076325 h 1159535"/>
              <a:gd name="connsiteX19" fmla="*/ 714375 w 2390775"/>
              <a:gd name="connsiteY19" fmla="*/ 1095375 h 1159535"/>
              <a:gd name="connsiteX20" fmla="*/ 733425 w 2390775"/>
              <a:gd name="connsiteY20" fmla="*/ 1123950 h 1159535"/>
              <a:gd name="connsiteX21" fmla="*/ 790575 w 2390775"/>
              <a:gd name="connsiteY21" fmla="*/ 1152525 h 1159535"/>
              <a:gd name="connsiteX22" fmla="*/ 838200 w 2390775"/>
              <a:gd name="connsiteY22" fmla="*/ 1143000 h 1159535"/>
              <a:gd name="connsiteX23" fmla="*/ 847725 w 2390775"/>
              <a:gd name="connsiteY23" fmla="*/ 1085850 h 1159535"/>
              <a:gd name="connsiteX24" fmla="*/ 866775 w 2390775"/>
              <a:gd name="connsiteY24" fmla="*/ 1019175 h 1159535"/>
              <a:gd name="connsiteX25" fmla="*/ 895350 w 2390775"/>
              <a:gd name="connsiteY25" fmla="*/ 923925 h 1159535"/>
              <a:gd name="connsiteX26" fmla="*/ 923925 w 2390775"/>
              <a:gd name="connsiteY26" fmla="*/ 838200 h 1159535"/>
              <a:gd name="connsiteX27" fmla="*/ 933450 w 2390775"/>
              <a:gd name="connsiteY27" fmla="*/ 809625 h 1159535"/>
              <a:gd name="connsiteX28" fmla="*/ 942975 w 2390775"/>
              <a:gd name="connsiteY28" fmla="*/ 723900 h 1159535"/>
              <a:gd name="connsiteX29" fmla="*/ 962025 w 2390775"/>
              <a:gd name="connsiteY29" fmla="*/ 695325 h 1159535"/>
              <a:gd name="connsiteX30" fmla="*/ 1095375 w 2390775"/>
              <a:gd name="connsiteY30" fmla="*/ 666750 h 1159535"/>
              <a:gd name="connsiteX31" fmla="*/ 1295400 w 2390775"/>
              <a:gd name="connsiteY31" fmla="*/ 695325 h 1159535"/>
              <a:gd name="connsiteX32" fmla="*/ 1314450 w 2390775"/>
              <a:gd name="connsiteY32" fmla="*/ 723900 h 1159535"/>
              <a:gd name="connsiteX33" fmla="*/ 1323975 w 2390775"/>
              <a:gd name="connsiteY33" fmla="*/ 752475 h 1159535"/>
              <a:gd name="connsiteX34" fmla="*/ 1333500 w 2390775"/>
              <a:gd name="connsiteY34" fmla="*/ 819150 h 1159535"/>
              <a:gd name="connsiteX35" fmla="*/ 1590675 w 2390775"/>
              <a:gd name="connsiteY35" fmla="*/ 809625 h 1159535"/>
              <a:gd name="connsiteX36" fmla="*/ 1600200 w 2390775"/>
              <a:gd name="connsiteY36" fmla="*/ 781050 h 1159535"/>
              <a:gd name="connsiteX37" fmla="*/ 1609725 w 2390775"/>
              <a:gd name="connsiteY37" fmla="*/ 733425 h 1159535"/>
              <a:gd name="connsiteX38" fmla="*/ 1638300 w 2390775"/>
              <a:gd name="connsiteY38" fmla="*/ 676275 h 1159535"/>
              <a:gd name="connsiteX39" fmla="*/ 1666875 w 2390775"/>
              <a:gd name="connsiteY39" fmla="*/ 657225 h 1159535"/>
              <a:gd name="connsiteX40" fmla="*/ 1809750 w 2390775"/>
              <a:gd name="connsiteY40" fmla="*/ 666750 h 1159535"/>
              <a:gd name="connsiteX41" fmla="*/ 1828800 w 2390775"/>
              <a:gd name="connsiteY41" fmla="*/ 695325 h 1159535"/>
              <a:gd name="connsiteX42" fmla="*/ 1857375 w 2390775"/>
              <a:gd name="connsiteY42" fmla="*/ 714375 h 1159535"/>
              <a:gd name="connsiteX43" fmla="*/ 1885950 w 2390775"/>
              <a:gd name="connsiteY43" fmla="*/ 809625 h 1159535"/>
              <a:gd name="connsiteX44" fmla="*/ 1981200 w 2390775"/>
              <a:gd name="connsiteY44" fmla="*/ 838200 h 1159535"/>
              <a:gd name="connsiteX45" fmla="*/ 2009775 w 2390775"/>
              <a:gd name="connsiteY45" fmla="*/ 847725 h 1159535"/>
              <a:gd name="connsiteX46" fmla="*/ 2028825 w 2390775"/>
              <a:gd name="connsiteY46" fmla="*/ 819150 h 1159535"/>
              <a:gd name="connsiteX47" fmla="*/ 2038350 w 2390775"/>
              <a:gd name="connsiteY47" fmla="*/ 790575 h 1159535"/>
              <a:gd name="connsiteX48" fmla="*/ 2057400 w 2390775"/>
              <a:gd name="connsiteY48" fmla="*/ 647700 h 1159535"/>
              <a:gd name="connsiteX49" fmla="*/ 2066925 w 2390775"/>
              <a:gd name="connsiteY49" fmla="*/ 619125 h 1159535"/>
              <a:gd name="connsiteX50" fmla="*/ 2076450 w 2390775"/>
              <a:gd name="connsiteY50" fmla="*/ 581025 h 1159535"/>
              <a:gd name="connsiteX51" fmla="*/ 2085975 w 2390775"/>
              <a:gd name="connsiteY51" fmla="*/ 428625 h 1159535"/>
              <a:gd name="connsiteX52" fmla="*/ 2114550 w 2390775"/>
              <a:gd name="connsiteY52" fmla="*/ 409575 h 1159535"/>
              <a:gd name="connsiteX53" fmla="*/ 2133600 w 2390775"/>
              <a:gd name="connsiteY53" fmla="*/ 381000 h 1159535"/>
              <a:gd name="connsiteX54" fmla="*/ 2162175 w 2390775"/>
              <a:gd name="connsiteY54" fmla="*/ 361950 h 1159535"/>
              <a:gd name="connsiteX55" fmla="*/ 2228850 w 2390775"/>
              <a:gd name="connsiteY55" fmla="*/ 276225 h 1159535"/>
              <a:gd name="connsiteX56" fmla="*/ 2257425 w 2390775"/>
              <a:gd name="connsiteY56" fmla="*/ 238125 h 1159535"/>
              <a:gd name="connsiteX57" fmla="*/ 2266950 w 2390775"/>
              <a:gd name="connsiteY57" fmla="*/ 209550 h 1159535"/>
              <a:gd name="connsiteX58" fmla="*/ 2276475 w 2390775"/>
              <a:gd name="connsiteY58" fmla="*/ 161925 h 1159535"/>
              <a:gd name="connsiteX59" fmla="*/ 2305050 w 2390775"/>
              <a:gd name="connsiteY59" fmla="*/ 133350 h 1159535"/>
              <a:gd name="connsiteX60" fmla="*/ 2343150 w 2390775"/>
              <a:gd name="connsiteY60" fmla="*/ 85725 h 1159535"/>
              <a:gd name="connsiteX61" fmla="*/ 2352675 w 2390775"/>
              <a:gd name="connsiteY61" fmla="*/ 57150 h 1159535"/>
              <a:gd name="connsiteX62" fmla="*/ 2390775 w 2390775"/>
              <a:gd name="connsiteY62" fmla="*/ 0 h 115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2390775" h="1159535">
                <a:moveTo>
                  <a:pt x="0" y="438150"/>
                </a:moveTo>
                <a:cubicBezTo>
                  <a:pt x="3175" y="492125"/>
                  <a:pt x="1504" y="546605"/>
                  <a:pt x="9525" y="600075"/>
                </a:cubicBezTo>
                <a:cubicBezTo>
                  <a:pt x="11223" y="611396"/>
                  <a:pt x="23455" y="618411"/>
                  <a:pt x="28575" y="628650"/>
                </a:cubicBezTo>
                <a:cubicBezTo>
                  <a:pt x="38338" y="648176"/>
                  <a:pt x="44002" y="686736"/>
                  <a:pt x="47625" y="704850"/>
                </a:cubicBezTo>
                <a:cubicBezTo>
                  <a:pt x="50800" y="841375"/>
                  <a:pt x="41731" y="978736"/>
                  <a:pt x="57150" y="1114425"/>
                </a:cubicBezTo>
                <a:cubicBezTo>
                  <a:pt x="58628" y="1127432"/>
                  <a:pt x="82663" y="1120354"/>
                  <a:pt x="95250" y="1123950"/>
                </a:cubicBezTo>
                <a:cubicBezTo>
                  <a:pt x="166332" y="1144259"/>
                  <a:pt x="70229" y="1127520"/>
                  <a:pt x="209550" y="1143000"/>
                </a:cubicBezTo>
                <a:cubicBezTo>
                  <a:pt x="250935" y="1156795"/>
                  <a:pt x="283625" y="1172021"/>
                  <a:pt x="333375" y="1143000"/>
                </a:cubicBezTo>
                <a:cubicBezTo>
                  <a:pt x="350720" y="1132882"/>
                  <a:pt x="346075" y="1104900"/>
                  <a:pt x="352425" y="1085850"/>
                </a:cubicBezTo>
                <a:lnTo>
                  <a:pt x="361950" y="1057275"/>
                </a:lnTo>
                <a:cubicBezTo>
                  <a:pt x="365125" y="812800"/>
                  <a:pt x="359265" y="568041"/>
                  <a:pt x="371475" y="323850"/>
                </a:cubicBezTo>
                <a:cubicBezTo>
                  <a:pt x="372148" y="310396"/>
                  <a:pt x="388842" y="302747"/>
                  <a:pt x="400050" y="295275"/>
                </a:cubicBezTo>
                <a:cubicBezTo>
                  <a:pt x="415682" y="284854"/>
                  <a:pt x="478860" y="277378"/>
                  <a:pt x="485775" y="276225"/>
                </a:cubicBezTo>
                <a:cubicBezTo>
                  <a:pt x="495300" y="269875"/>
                  <a:pt x="504111" y="262295"/>
                  <a:pt x="514350" y="257175"/>
                </a:cubicBezTo>
                <a:cubicBezTo>
                  <a:pt x="556850" y="235925"/>
                  <a:pt x="584883" y="251846"/>
                  <a:pt x="638175" y="257175"/>
                </a:cubicBezTo>
                <a:cubicBezTo>
                  <a:pt x="641350" y="266700"/>
                  <a:pt x="647700" y="275710"/>
                  <a:pt x="647700" y="285750"/>
                </a:cubicBezTo>
                <a:cubicBezTo>
                  <a:pt x="647700" y="733324"/>
                  <a:pt x="686755" y="606736"/>
                  <a:pt x="628650" y="781050"/>
                </a:cubicBezTo>
                <a:cubicBezTo>
                  <a:pt x="631825" y="869950"/>
                  <a:pt x="629606" y="959207"/>
                  <a:pt x="638175" y="1047750"/>
                </a:cubicBezTo>
                <a:cubicBezTo>
                  <a:pt x="639278" y="1059144"/>
                  <a:pt x="647517" y="1070258"/>
                  <a:pt x="657225" y="1076325"/>
                </a:cubicBezTo>
                <a:cubicBezTo>
                  <a:pt x="674253" y="1086968"/>
                  <a:pt x="714375" y="1095375"/>
                  <a:pt x="714375" y="1095375"/>
                </a:cubicBezTo>
                <a:cubicBezTo>
                  <a:pt x="720725" y="1104900"/>
                  <a:pt x="725330" y="1115855"/>
                  <a:pt x="733425" y="1123950"/>
                </a:cubicBezTo>
                <a:cubicBezTo>
                  <a:pt x="751889" y="1142414"/>
                  <a:pt x="767334" y="1144778"/>
                  <a:pt x="790575" y="1152525"/>
                </a:cubicBezTo>
                <a:cubicBezTo>
                  <a:pt x="806450" y="1149350"/>
                  <a:pt x="827664" y="1155292"/>
                  <a:pt x="838200" y="1143000"/>
                </a:cubicBezTo>
                <a:cubicBezTo>
                  <a:pt x="850769" y="1128337"/>
                  <a:pt x="843937" y="1104788"/>
                  <a:pt x="847725" y="1085850"/>
                </a:cubicBezTo>
                <a:cubicBezTo>
                  <a:pt x="857651" y="1036222"/>
                  <a:pt x="854671" y="1061540"/>
                  <a:pt x="866775" y="1019175"/>
                </a:cubicBezTo>
                <a:cubicBezTo>
                  <a:pt x="895565" y="918408"/>
                  <a:pt x="850079" y="1059738"/>
                  <a:pt x="895350" y="923925"/>
                </a:cubicBezTo>
                <a:lnTo>
                  <a:pt x="923925" y="838200"/>
                </a:lnTo>
                <a:lnTo>
                  <a:pt x="933450" y="809625"/>
                </a:lnTo>
                <a:cubicBezTo>
                  <a:pt x="936625" y="781050"/>
                  <a:pt x="936002" y="751792"/>
                  <a:pt x="942975" y="723900"/>
                </a:cubicBezTo>
                <a:cubicBezTo>
                  <a:pt x="945751" y="712794"/>
                  <a:pt x="952317" y="701392"/>
                  <a:pt x="962025" y="695325"/>
                </a:cubicBezTo>
                <a:cubicBezTo>
                  <a:pt x="995956" y="674118"/>
                  <a:pt x="1059805" y="671196"/>
                  <a:pt x="1095375" y="666750"/>
                </a:cubicBezTo>
                <a:cubicBezTo>
                  <a:pt x="1143784" y="669439"/>
                  <a:pt x="1246094" y="646019"/>
                  <a:pt x="1295400" y="695325"/>
                </a:cubicBezTo>
                <a:cubicBezTo>
                  <a:pt x="1303495" y="703420"/>
                  <a:pt x="1309330" y="713661"/>
                  <a:pt x="1314450" y="723900"/>
                </a:cubicBezTo>
                <a:cubicBezTo>
                  <a:pt x="1318940" y="732880"/>
                  <a:pt x="1320800" y="742950"/>
                  <a:pt x="1323975" y="752475"/>
                </a:cubicBezTo>
                <a:cubicBezTo>
                  <a:pt x="1327150" y="774700"/>
                  <a:pt x="1311548" y="814446"/>
                  <a:pt x="1333500" y="819150"/>
                </a:cubicBezTo>
                <a:cubicBezTo>
                  <a:pt x="1417380" y="837124"/>
                  <a:pt x="1505753" y="821757"/>
                  <a:pt x="1590675" y="809625"/>
                </a:cubicBezTo>
                <a:cubicBezTo>
                  <a:pt x="1600614" y="808205"/>
                  <a:pt x="1597765" y="790790"/>
                  <a:pt x="1600200" y="781050"/>
                </a:cubicBezTo>
                <a:cubicBezTo>
                  <a:pt x="1604127" y="765344"/>
                  <a:pt x="1605798" y="749131"/>
                  <a:pt x="1609725" y="733425"/>
                </a:cubicBezTo>
                <a:cubicBezTo>
                  <a:pt x="1614890" y="712767"/>
                  <a:pt x="1622780" y="691795"/>
                  <a:pt x="1638300" y="676275"/>
                </a:cubicBezTo>
                <a:cubicBezTo>
                  <a:pt x="1646395" y="668180"/>
                  <a:pt x="1657350" y="663575"/>
                  <a:pt x="1666875" y="657225"/>
                </a:cubicBezTo>
                <a:cubicBezTo>
                  <a:pt x="1714500" y="660400"/>
                  <a:pt x="1763288" y="655818"/>
                  <a:pt x="1809750" y="666750"/>
                </a:cubicBezTo>
                <a:cubicBezTo>
                  <a:pt x="1820893" y="669372"/>
                  <a:pt x="1820705" y="687230"/>
                  <a:pt x="1828800" y="695325"/>
                </a:cubicBezTo>
                <a:cubicBezTo>
                  <a:pt x="1836895" y="703420"/>
                  <a:pt x="1847850" y="708025"/>
                  <a:pt x="1857375" y="714375"/>
                </a:cubicBezTo>
                <a:cubicBezTo>
                  <a:pt x="1860684" y="727610"/>
                  <a:pt x="1879766" y="808079"/>
                  <a:pt x="1885950" y="809625"/>
                </a:cubicBezTo>
                <a:cubicBezTo>
                  <a:pt x="1943531" y="824020"/>
                  <a:pt x="1911631" y="815010"/>
                  <a:pt x="1981200" y="838200"/>
                </a:cubicBezTo>
                <a:lnTo>
                  <a:pt x="2009775" y="847725"/>
                </a:lnTo>
                <a:cubicBezTo>
                  <a:pt x="2016125" y="838200"/>
                  <a:pt x="2023705" y="829389"/>
                  <a:pt x="2028825" y="819150"/>
                </a:cubicBezTo>
                <a:cubicBezTo>
                  <a:pt x="2033315" y="810170"/>
                  <a:pt x="2035915" y="800315"/>
                  <a:pt x="2038350" y="790575"/>
                </a:cubicBezTo>
                <a:cubicBezTo>
                  <a:pt x="2055730" y="721056"/>
                  <a:pt x="2043117" y="740542"/>
                  <a:pt x="2057400" y="647700"/>
                </a:cubicBezTo>
                <a:cubicBezTo>
                  <a:pt x="2058927" y="637777"/>
                  <a:pt x="2064167" y="628779"/>
                  <a:pt x="2066925" y="619125"/>
                </a:cubicBezTo>
                <a:cubicBezTo>
                  <a:pt x="2070521" y="606538"/>
                  <a:pt x="2073275" y="593725"/>
                  <a:pt x="2076450" y="581025"/>
                </a:cubicBezTo>
                <a:cubicBezTo>
                  <a:pt x="2079625" y="530225"/>
                  <a:pt x="2074933" y="478312"/>
                  <a:pt x="2085975" y="428625"/>
                </a:cubicBezTo>
                <a:cubicBezTo>
                  <a:pt x="2088458" y="417450"/>
                  <a:pt x="2106455" y="417670"/>
                  <a:pt x="2114550" y="409575"/>
                </a:cubicBezTo>
                <a:cubicBezTo>
                  <a:pt x="2122645" y="401480"/>
                  <a:pt x="2125505" y="389095"/>
                  <a:pt x="2133600" y="381000"/>
                </a:cubicBezTo>
                <a:cubicBezTo>
                  <a:pt x="2141695" y="372905"/>
                  <a:pt x="2153381" y="369279"/>
                  <a:pt x="2162175" y="361950"/>
                </a:cubicBezTo>
                <a:cubicBezTo>
                  <a:pt x="2200955" y="329633"/>
                  <a:pt x="2193449" y="323426"/>
                  <a:pt x="2228850" y="276225"/>
                </a:cubicBezTo>
                <a:lnTo>
                  <a:pt x="2257425" y="238125"/>
                </a:lnTo>
                <a:cubicBezTo>
                  <a:pt x="2260600" y="228600"/>
                  <a:pt x="2264515" y="219290"/>
                  <a:pt x="2266950" y="209550"/>
                </a:cubicBezTo>
                <a:cubicBezTo>
                  <a:pt x="2270877" y="193844"/>
                  <a:pt x="2269235" y="176405"/>
                  <a:pt x="2276475" y="161925"/>
                </a:cubicBezTo>
                <a:cubicBezTo>
                  <a:pt x="2282499" y="149877"/>
                  <a:pt x="2295525" y="142875"/>
                  <a:pt x="2305050" y="133350"/>
                </a:cubicBezTo>
                <a:cubicBezTo>
                  <a:pt x="2328991" y="61526"/>
                  <a:pt x="2293911" y="147273"/>
                  <a:pt x="2343150" y="85725"/>
                </a:cubicBezTo>
                <a:cubicBezTo>
                  <a:pt x="2349422" y="77885"/>
                  <a:pt x="2347799" y="65927"/>
                  <a:pt x="2352675" y="57150"/>
                </a:cubicBezTo>
                <a:cubicBezTo>
                  <a:pt x="2363794" y="37136"/>
                  <a:pt x="2390775" y="0"/>
                  <a:pt x="2390775" y="0"/>
                </a:cubicBezTo>
              </a:path>
            </a:pathLst>
          </a:custGeom>
          <a:noFill/>
          <a:ln w="31750" cap="flat" cmpd="sng" algn="ctr">
            <a:solidFill>
              <a:srgbClr val="FF0000"/>
            </a:solidFill>
            <a:prstDash val="dash"/>
            <a:round/>
            <a:headEnd type="none" w="med" len="med"/>
            <a:tailEnd type="oval"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8" name="Freeform: Shape 7">
            <a:extLst>
              <a:ext uri="{FF2B5EF4-FFF2-40B4-BE49-F238E27FC236}">
                <a16:creationId xmlns:a16="http://schemas.microsoft.com/office/drawing/2014/main" id="{2B8C9D5D-283B-43C9-8353-51178C365F3C}"/>
              </a:ext>
            </a:extLst>
          </p:cNvPr>
          <p:cNvSpPr/>
          <p:nvPr/>
        </p:nvSpPr>
        <p:spPr bwMode="auto">
          <a:xfrm>
            <a:off x="4419600" y="3800475"/>
            <a:ext cx="2409825" cy="990600"/>
          </a:xfrm>
          <a:custGeom>
            <a:avLst/>
            <a:gdLst>
              <a:gd name="connsiteX0" fmla="*/ 0 w 2409825"/>
              <a:gd name="connsiteY0" fmla="*/ 104775 h 990600"/>
              <a:gd name="connsiteX1" fmla="*/ 76200 w 2409825"/>
              <a:gd name="connsiteY1" fmla="*/ 114300 h 990600"/>
              <a:gd name="connsiteX2" fmla="*/ 85725 w 2409825"/>
              <a:gd name="connsiteY2" fmla="*/ 142875 h 990600"/>
              <a:gd name="connsiteX3" fmla="*/ 114300 w 2409825"/>
              <a:gd name="connsiteY3" fmla="*/ 161925 h 990600"/>
              <a:gd name="connsiteX4" fmla="*/ 123825 w 2409825"/>
              <a:gd name="connsiteY4" fmla="*/ 190500 h 990600"/>
              <a:gd name="connsiteX5" fmla="*/ 180975 w 2409825"/>
              <a:gd name="connsiteY5" fmla="*/ 228600 h 990600"/>
              <a:gd name="connsiteX6" fmla="*/ 219075 w 2409825"/>
              <a:gd name="connsiteY6" fmla="*/ 285750 h 990600"/>
              <a:gd name="connsiteX7" fmla="*/ 238125 w 2409825"/>
              <a:gd name="connsiteY7" fmla="*/ 314325 h 990600"/>
              <a:gd name="connsiteX8" fmla="*/ 247650 w 2409825"/>
              <a:gd name="connsiteY8" fmla="*/ 438150 h 990600"/>
              <a:gd name="connsiteX9" fmla="*/ 257175 w 2409825"/>
              <a:gd name="connsiteY9" fmla="*/ 504825 h 990600"/>
              <a:gd name="connsiteX10" fmla="*/ 219075 w 2409825"/>
              <a:gd name="connsiteY10" fmla="*/ 714375 h 990600"/>
              <a:gd name="connsiteX11" fmla="*/ 180975 w 2409825"/>
              <a:gd name="connsiteY11" fmla="*/ 723900 h 990600"/>
              <a:gd name="connsiteX12" fmla="*/ 161925 w 2409825"/>
              <a:gd name="connsiteY12" fmla="*/ 752475 h 990600"/>
              <a:gd name="connsiteX13" fmla="*/ 133350 w 2409825"/>
              <a:gd name="connsiteY13" fmla="*/ 847725 h 990600"/>
              <a:gd name="connsiteX14" fmla="*/ 142875 w 2409825"/>
              <a:gd name="connsiteY14" fmla="*/ 971550 h 990600"/>
              <a:gd name="connsiteX15" fmla="*/ 200025 w 2409825"/>
              <a:gd name="connsiteY15" fmla="*/ 990600 h 990600"/>
              <a:gd name="connsiteX16" fmla="*/ 781050 w 2409825"/>
              <a:gd name="connsiteY16" fmla="*/ 981075 h 990600"/>
              <a:gd name="connsiteX17" fmla="*/ 800100 w 2409825"/>
              <a:gd name="connsiteY17" fmla="*/ 952500 h 990600"/>
              <a:gd name="connsiteX18" fmla="*/ 838200 w 2409825"/>
              <a:gd name="connsiteY18" fmla="*/ 866775 h 990600"/>
              <a:gd name="connsiteX19" fmla="*/ 857250 w 2409825"/>
              <a:gd name="connsiteY19" fmla="*/ 638175 h 990600"/>
              <a:gd name="connsiteX20" fmla="*/ 866775 w 2409825"/>
              <a:gd name="connsiteY20" fmla="*/ 609600 h 990600"/>
              <a:gd name="connsiteX21" fmla="*/ 876300 w 2409825"/>
              <a:gd name="connsiteY21" fmla="*/ 476250 h 990600"/>
              <a:gd name="connsiteX22" fmla="*/ 933450 w 2409825"/>
              <a:gd name="connsiteY22" fmla="*/ 438150 h 990600"/>
              <a:gd name="connsiteX23" fmla="*/ 952500 w 2409825"/>
              <a:gd name="connsiteY23" fmla="*/ 409575 h 990600"/>
              <a:gd name="connsiteX24" fmla="*/ 1009650 w 2409825"/>
              <a:gd name="connsiteY24" fmla="*/ 381000 h 990600"/>
              <a:gd name="connsiteX25" fmla="*/ 1028700 w 2409825"/>
              <a:gd name="connsiteY25" fmla="*/ 352425 h 990600"/>
              <a:gd name="connsiteX26" fmla="*/ 1057275 w 2409825"/>
              <a:gd name="connsiteY26" fmla="*/ 333375 h 990600"/>
              <a:gd name="connsiteX27" fmla="*/ 1066800 w 2409825"/>
              <a:gd name="connsiteY27" fmla="*/ 304800 h 990600"/>
              <a:gd name="connsiteX28" fmla="*/ 1095375 w 2409825"/>
              <a:gd name="connsiteY28" fmla="*/ 295275 h 990600"/>
              <a:gd name="connsiteX29" fmla="*/ 1181100 w 2409825"/>
              <a:gd name="connsiteY29" fmla="*/ 285750 h 990600"/>
              <a:gd name="connsiteX30" fmla="*/ 1323975 w 2409825"/>
              <a:gd name="connsiteY30" fmla="*/ 285750 h 990600"/>
              <a:gd name="connsiteX31" fmla="*/ 1409700 w 2409825"/>
              <a:gd name="connsiteY31" fmla="*/ 342900 h 990600"/>
              <a:gd name="connsiteX32" fmla="*/ 1466850 w 2409825"/>
              <a:gd name="connsiteY32" fmla="*/ 381000 h 990600"/>
              <a:gd name="connsiteX33" fmla="*/ 1495425 w 2409825"/>
              <a:gd name="connsiteY33" fmla="*/ 400050 h 990600"/>
              <a:gd name="connsiteX34" fmla="*/ 1504950 w 2409825"/>
              <a:gd name="connsiteY34" fmla="*/ 771525 h 990600"/>
              <a:gd name="connsiteX35" fmla="*/ 1524000 w 2409825"/>
              <a:gd name="connsiteY35" fmla="*/ 828675 h 990600"/>
              <a:gd name="connsiteX36" fmla="*/ 1552575 w 2409825"/>
              <a:gd name="connsiteY36" fmla="*/ 847725 h 990600"/>
              <a:gd name="connsiteX37" fmla="*/ 1600200 w 2409825"/>
              <a:gd name="connsiteY37" fmla="*/ 885825 h 990600"/>
              <a:gd name="connsiteX38" fmla="*/ 1628775 w 2409825"/>
              <a:gd name="connsiteY38" fmla="*/ 914400 h 990600"/>
              <a:gd name="connsiteX39" fmla="*/ 1685925 w 2409825"/>
              <a:gd name="connsiteY39" fmla="*/ 933450 h 990600"/>
              <a:gd name="connsiteX40" fmla="*/ 1714500 w 2409825"/>
              <a:gd name="connsiteY40" fmla="*/ 942975 h 990600"/>
              <a:gd name="connsiteX41" fmla="*/ 1819275 w 2409825"/>
              <a:gd name="connsiteY41" fmla="*/ 933450 h 990600"/>
              <a:gd name="connsiteX42" fmla="*/ 1905000 w 2409825"/>
              <a:gd name="connsiteY42" fmla="*/ 866775 h 990600"/>
              <a:gd name="connsiteX43" fmla="*/ 1933575 w 2409825"/>
              <a:gd name="connsiteY43" fmla="*/ 847725 h 990600"/>
              <a:gd name="connsiteX44" fmla="*/ 2009775 w 2409825"/>
              <a:gd name="connsiteY44" fmla="*/ 828675 h 990600"/>
              <a:gd name="connsiteX45" fmla="*/ 2028825 w 2409825"/>
              <a:gd name="connsiteY45" fmla="*/ 800100 h 990600"/>
              <a:gd name="connsiteX46" fmla="*/ 2057400 w 2409825"/>
              <a:gd name="connsiteY46" fmla="*/ 771525 h 990600"/>
              <a:gd name="connsiteX47" fmla="*/ 2076450 w 2409825"/>
              <a:gd name="connsiteY47" fmla="*/ 704850 h 990600"/>
              <a:gd name="connsiteX48" fmla="*/ 2085975 w 2409825"/>
              <a:gd name="connsiteY48" fmla="*/ 276225 h 990600"/>
              <a:gd name="connsiteX49" fmla="*/ 2114550 w 2409825"/>
              <a:gd name="connsiteY49" fmla="*/ 219075 h 990600"/>
              <a:gd name="connsiteX50" fmla="*/ 2143125 w 2409825"/>
              <a:gd name="connsiteY50" fmla="*/ 200025 h 990600"/>
              <a:gd name="connsiteX51" fmla="*/ 2162175 w 2409825"/>
              <a:gd name="connsiteY51" fmla="*/ 171450 h 990600"/>
              <a:gd name="connsiteX52" fmla="*/ 2247900 w 2409825"/>
              <a:gd name="connsiteY52" fmla="*/ 123825 h 990600"/>
              <a:gd name="connsiteX53" fmla="*/ 2266950 w 2409825"/>
              <a:gd name="connsiteY53" fmla="*/ 95250 h 990600"/>
              <a:gd name="connsiteX54" fmla="*/ 2305050 w 2409825"/>
              <a:gd name="connsiteY54" fmla="*/ 76200 h 990600"/>
              <a:gd name="connsiteX55" fmla="*/ 2362200 w 2409825"/>
              <a:gd name="connsiteY55" fmla="*/ 47625 h 990600"/>
              <a:gd name="connsiteX56" fmla="*/ 2409825 w 2409825"/>
              <a:gd name="connsiteY56" fmla="*/ 0 h 99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409825" h="990600">
                <a:moveTo>
                  <a:pt x="0" y="104775"/>
                </a:moveTo>
                <a:cubicBezTo>
                  <a:pt x="25400" y="107950"/>
                  <a:pt x="52809" y="103904"/>
                  <a:pt x="76200" y="114300"/>
                </a:cubicBezTo>
                <a:cubicBezTo>
                  <a:pt x="85375" y="118378"/>
                  <a:pt x="79453" y="135035"/>
                  <a:pt x="85725" y="142875"/>
                </a:cubicBezTo>
                <a:cubicBezTo>
                  <a:pt x="92876" y="151814"/>
                  <a:pt x="104775" y="155575"/>
                  <a:pt x="114300" y="161925"/>
                </a:cubicBezTo>
                <a:cubicBezTo>
                  <a:pt x="117475" y="171450"/>
                  <a:pt x="116725" y="183400"/>
                  <a:pt x="123825" y="190500"/>
                </a:cubicBezTo>
                <a:cubicBezTo>
                  <a:pt x="140014" y="206689"/>
                  <a:pt x="180975" y="228600"/>
                  <a:pt x="180975" y="228600"/>
                </a:cubicBezTo>
                <a:lnTo>
                  <a:pt x="219075" y="285750"/>
                </a:lnTo>
                <a:lnTo>
                  <a:pt x="238125" y="314325"/>
                </a:lnTo>
                <a:cubicBezTo>
                  <a:pt x="241300" y="355600"/>
                  <a:pt x="243531" y="396959"/>
                  <a:pt x="247650" y="438150"/>
                </a:cubicBezTo>
                <a:cubicBezTo>
                  <a:pt x="249884" y="460489"/>
                  <a:pt x="257175" y="482374"/>
                  <a:pt x="257175" y="504825"/>
                </a:cubicBezTo>
                <a:cubicBezTo>
                  <a:pt x="257175" y="556388"/>
                  <a:pt x="288083" y="674942"/>
                  <a:pt x="219075" y="714375"/>
                </a:cubicBezTo>
                <a:cubicBezTo>
                  <a:pt x="207709" y="720870"/>
                  <a:pt x="193675" y="720725"/>
                  <a:pt x="180975" y="723900"/>
                </a:cubicBezTo>
                <a:cubicBezTo>
                  <a:pt x="174625" y="733425"/>
                  <a:pt x="165214" y="741510"/>
                  <a:pt x="161925" y="752475"/>
                </a:cubicBezTo>
                <a:cubicBezTo>
                  <a:pt x="128493" y="863914"/>
                  <a:pt x="176218" y="783423"/>
                  <a:pt x="133350" y="847725"/>
                </a:cubicBezTo>
                <a:cubicBezTo>
                  <a:pt x="136525" y="889000"/>
                  <a:pt x="125369" y="934037"/>
                  <a:pt x="142875" y="971550"/>
                </a:cubicBezTo>
                <a:cubicBezTo>
                  <a:pt x="151367" y="989747"/>
                  <a:pt x="200025" y="990600"/>
                  <a:pt x="200025" y="990600"/>
                </a:cubicBezTo>
                <a:lnTo>
                  <a:pt x="781050" y="981075"/>
                </a:lnTo>
                <a:cubicBezTo>
                  <a:pt x="792475" y="980350"/>
                  <a:pt x="795451" y="962961"/>
                  <a:pt x="800100" y="952500"/>
                </a:cubicBezTo>
                <a:cubicBezTo>
                  <a:pt x="845440" y="850485"/>
                  <a:pt x="795087" y="931444"/>
                  <a:pt x="838200" y="866775"/>
                </a:cubicBezTo>
                <a:cubicBezTo>
                  <a:pt x="842151" y="799608"/>
                  <a:pt x="842940" y="709723"/>
                  <a:pt x="857250" y="638175"/>
                </a:cubicBezTo>
                <a:cubicBezTo>
                  <a:pt x="859219" y="628330"/>
                  <a:pt x="863600" y="619125"/>
                  <a:pt x="866775" y="609600"/>
                </a:cubicBezTo>
                <a:cubicBezTo>
                  <a:pt x="869950" y="565150"/>
                  <a:pt x="860148" y="517783"/>
                  <a:pt x="876300" y="476250"/>
                </a:cubicBezTo>
                <a:cubicBezTo>
                  <a:pt x="884598" y="454912"/>
                  <a:pt x="933450" y="438150"/>
                  <a:pt x="933450" y="438150"/>
                </a:cubicBezTo>
                <a:cubicBezTo>
                  <a:pt x="939800" y="428625"/>
                  <a:pt x="944405" y="417670"/>
                  <a:pt x="952500" y="409575"/>
                </a:cubicBezTo>
                <a:cubicBezTo>
                  <a:pt x="970964" y="391111"/>
                  <a:pt x="986409" y="388747"/>
                  <a:pt x="1009650" y="381000"/>
                </a:cubicBezTo>
                <a:cubicBezTo>
                  <a:pt x="1016000" y="371475"/>
                  <a:pt x="1020605" y="360520"/>
                  <a:pt x="1028700" y="352425"/>
                </a:cubicBezTo>
                <a:cubicBezTo>
                  <a:pt x="1036795" y="344330"/>
                  <a:pt x="1050124" y="342314"/>
                  <a:pt x="1057275" y="333375"/>
                </a:cubicBezTo>
                <a:cubicBezTo>
                  <a:pt x="1063547" y="325535"/>
                  <a:pt x="1059700" y="311900"/>
                  <a:pt x="1066800" y="304800"/>
                </a:cubicBezTo>
                <a:cubicBezTo>
                  <a:pt x="1073900" y="297700"/>
                  <a:pt x="1085471" y="296926"/>
                  <a:pt x="1095375" y="295275"/>
                </a:cubicBezTo>
                <a:cubicBezTo>
                  <a:pt x="1123735" y="290548"/>
                  <a:pt x="1152525" y="288925"/>
                  <a:pt x="1181100" y="285750"/>
                </a:cubicBezTo>
                <a:cubicBezTo>
                  <a:pt x="1235558" y="267597"/>
                  <a:pt x="1239221" y="262207"/>
                  <a:pt x="1323975" y="285750"/>
                </a:cubicBezTo>
                <a:lnTo>
                  <a:pt x="1409700" y="342900"/>
                </a:lnTo>
                <a:lnTo>
                  <a:pt x="1466850" y="381000"/>
                </a:lnTo>
                <a:lnTo>
                  <a:pt x="1495425" y="400050"/>
                </a:lnTo>
                <a:cubicBezTo>
                  <a:pt x="1498600" y="523875"/>
                  <a:pt x="1496711" y="647934"/>
                  <a:pt x="1504950" y="771525"/>
                </a:cubicBezTo>
                <a:cubicBezTo>
                  <a:pt x="1506286" y="791561"/>
                  <a:pt x="1507292" y="817536"/>
                  <a:pt x="1524000" y="828675"/>
                </a:cubicBezTo>
                <a:lnTo>
                  <a:pt x="1552575" y="847725"/>
                </a:lnTo>
                <a:cubicBezTo>
                  <a:pt x="1595180" y="911632"/>
                  <a:pt x="1544991" y="849019"/>
                  <a:pt x="1600200" y="885825"/>
                </a:cubicBezTo>
                <a:cubicBezTo>
                  <a:pt x="1611408" y="893297"/>
                  <a:pt x="1617000" y="907858"/>
                  <a:pt x="1628775" y="914400"/>
                </a:cubicBezTo>
                <a:cubicBezTo>
                  <a:pt x="1646328" y="924152"/>
                  <a:pt x="1666875" y="927100"/>
                  <a:pt x="1685925" y="933450"/>
                </a:cubicBezTo>
                <a:lnTo>
                  <a:pt x="1714500" y="942975"/>
                </a:lnTo>
                <a:cubicBezTo>
                  <a:pt x="1749425" y="939800"/>
                  <a:pt x="1785631" y="943345"/>
                  <a:pt x="1819275" y="933450"/>
                </a:cubicBezTo>
                <a:cubicBezTo>
                  <a:pt x="1863921" y="920319"/>
                  <a:pt x="1874187" y="892453"/>
                  <a:pt x="1905000" y="866775"/>
                </a:cubicBezTo>
                <a:cubicBezTo>
                  <a:pt x="1913794" y="859446"/>
                  <a:pt x="1923336" y="852845"/>
                  <a:pt x="1933575" y="847725"/>
                </a:cubicBezTo>
                <a:cubicBezTo>
                  <a:pt x="1953101" y="837962"/>
                  <a:pt x="1991661" y="832298"/>
                  <a:pt x="2009775" y="828675"/>
                </a:cubicBezTo>
                <a:cubicBezTo>
                  <a:pt x="2016125" y="819150"/>
                  <a:pt x="2021496" y="808894"/>
                  <a:pt x="2028825" y="800100"/>
                </a:cubicBezTo>
                <a:cubicBezTo>
                  <a:pt x="2037449" y="789752"/>
                  <a:pt x="2049928" y="782733"/>
                  <a:pt x="2057400" y="771525"/>
                </a:cubicBezTo>
                <a:cubicBezTo>
                  <a:pt x="2062866" y="763326"/>
                  <a:pt x="2075180" y="709931"/>
                  <a:pt x="2076450" y="704850"/>
                </a:cubicBezTo>
                <a:cubicBezTo>
                  <a:pt x="2079625" y="561975"/>
                  <a:pt x="2080026" y="419011"/>
                  <a:pt x="2085975" y="276225"/>
                </a:cubicBezTo>
                <a:cubicBezTo>
                  <a:pt x="2086649" y="260058"/>
                  <a:pt x="2104150" y="229475"/>
                  <a:pt x="2114550" y="219075"/>
                </a:cubicBezTo>
                <a:cubicBezTo>
                  <a:pt x="2122645" y="210980"/>
                  <a:pt x="2133600" y="206375"/>
                  <a:pt x="2143125" y="200025"/>
                </a:cubicBezTo>
                <a:cubicBezTo>
                  <a:pt x="2149475" y="190500"/>
                  <a:pt x="2153560" y="178988"/>
                  <a:pt x="2162175" y="171450"/>
                </a:cubicBezTo>
                <a:cubicBezTo>
                  <a:pt x="2202485" y="136179"/>
                  <a:pt x="2208653" y="136907"/>
                  <a:pt x="2247900" y="123825"/>
                </a:cubicBezTo>
                <a:cubicBezTo>
                  <a:pt x="2254250" y="114300"/>
                  <a:pt x="2258156" y="102579"/>
                  <a:pt x="2266950" y="95250"/>
                </a:cubicBezTo>
                <a:cubicBezTo>
                  <a:pt x="2277858" y="86160"/>
                  <a:pt x="2292722" y="83245"/>
                  <a:pt x="2305050" y="76200"/>
                </a:cubicBezTo>
                <a:cubicBezTo>
                  <a:pt x="2356751" y="46657"/>
                  <a:pt x="2309809" y="65089"/>
                  <a:pt x="2362200" y="47625"/>
                </a:cubicBezTo>
                <a:lnTo>
                  <a:pt x="2409825" y="0"/>
                </a:lnTo>
              </a:path>
            </a:pathLst>
          </a:custGeom>
          <a:noFill/>
          <a:ln w="31750" cap="flat" cmpd="sng" algn="ctr">
            <a:solidFill>
              <a:srgbClr val="FF0000"/>
            </a:solidFill>
            <a:prstDash val="dash"/>
            <a:round/>
            <a:headEnd type="none" w="med" len="med"/>
            <a:tailEnd type="oval"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1" name="Rectangle 10">
            <a:extLst>
              <a:ext uri="{FF2B5EF4-FFF2-40B4-BE49-F238E27FC236}">
                <a16:creationId xmlns:a16="http://schemas.microsoft.com/office/drawing/2014/main" id="{54B0A1E7-3986-4858-943A-0D267376A3DA}"/>
              </a:ext>
            </a:extLst>
          </p:cNvPr>
          <p:cNvSpPr/>
          <p:nvPr/>
        </p:nvSpPr>
        <p:spPr>
          <a:xfrm>
            <a:off x="6943725" y="1899026"/>
            <a:ext cx="2105025" cy="2246769"/>
          </a:xfrm>
          <a:prstGeom prst="rect">
            <a:avLst/>
          </a:prstGeom>
        </p:spPr>
        <p:txBody>
          <a:bodyPr wrap="square">
            <a:spAutoFit/>
          </a:bodyPr>
          <a:lstStyle/>
          <a:p>
            <a:r>
              <a:rPr lang="en-US" sz="2000" b="1" u="sng" dirty="0">
                <a:solidFill>
                  <a:srgbClr val="FF0000"/>
                </a:solidFill>
                <a:latin typeface="Calibri" panose="020F0502020204030204" pitchFamily="34" charset="0"/>
                <a:cs typeface="Calibri" panose="020F0502020204030204" pitchFamily="34" charset="0"/>
              </a:rPr>
              <a:t>pathogens</a:t>
            </a:r>
            <a:r>
              <a:rPr lang="en-US" sz="2000" u="sng" dirty="0">
                <a:solidFill>
                  <a:srgbClr val="005595"/>
                </a:solidFill>
                <a:latin typeface="Calibri" panose="020F0502020204030204" pitchFamily="34" charset="0"/>
                <a:cs typeface="Calibri" panose="020F0502020204030204" pitchFamily="34" charset="0"/>
              </a:rPr>
              <a:t> travel shorter distances through chlorinated water, thereby increasing their chance of survival.</a:t>
            </a:r>
          </a:p>
        </p:txBody>
      </p:sp>
      <p:pic>
        <p:nvPicPr>
          <p:cNvPr id="12" name="Audio 11">
            <a:hlinkClick r:id="" action="ppaction://media"/>
            <a:extLst>
              <a:ext uri="{FF2B5EF4-FFF2-40B4-BE49-F238E27FC236}">
                <a16:creationId xmlns:a16="http://schemas.microsoft.com/office/drawing/2014/main" id="{54E87C96-3AAD-49FF-ACDF-EF0BBA9C747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984471872"/>
      </p:ext>
    </p:extLst>
  </p:cSld>
  <p:clrMapOvr>
    <a:masterClrMapping/>
  </p:clrMapOvr>
  <mc:AlternateContent xmlns:mc="http://schemas.openxmlformats.org/markup-compatibility/2006">
    <mc:Choice xmlns:p14="http://schemas.microsoft.com/office/powerpoint/2010/main" Requires="p14">
      <p:transition spd="slow" p14:dur="2000" advTm="18767"/>
    </mc:Choice>
    <mc:Fallback>
      <p:transition spd="slow" advTm="187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B96E6C1-C290-4976-9F01-D82AD34BCD9A}"/>
              </a:ext>
            </a:extLst>
          </p:cNvPr>
          <p:cNvSpPr>
            <a:spLocks noGrp="1"/>
          </p:cNvSpPr>
          <p:nvPr>
            <p:ph idx="1"/>
          </p:nvPr>
        </p:nvSpPr>
        <p:spPr>
          <a:xfrm>
            <a:off x="38100" y="771525"/>
            <a:ext cx="9105900" cy="5867400"/>
          </a:xfrm>
        </p:spPr>
        <p:txBody>
          <a:bodyPr/>
          <a:lstStyle/>
          <a:p>
            <a:r>
              <a:rPr lang="en-US" b="1" dirty="0"/>
              <a:t>Disinfection Clearwells:</a:t>
            </a:r>
          </a:p>
          <a:p>
            <a:pPr lvl="1"/>
            <a:r>
              <a:rPr lang="en-US" u="sng" dirty="0"/>
              <a:t>Tracer studies are required to verify contact time </a:t>
            </a:r>
            <a:r>
              <a:rPr lang="en-US" dirty="0"/>
              <a:t>(modelling using computational fluid dynamics (CFD) can also be a useful tool to determine contact time)</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r>
              <a:rPr lang="en-US" b="1" dirty="0"/>
              <a:t>Distribution tanks and reservoirs:</a:t>
            </a:r>
          </a:p>
          <a:p>
            <a:pPr lvl="1"/>
            <a:r>
              <a:rPr lang="en-US" u="sng" dirty="0"/>
              <a:t>CFD modelling can be a powerful tool to evaluate water age and mixing improvements</a:t>
            </a:r>
            <a:r>
              <a:rPr lang="en-US" dirty="0"/>
              <a:t>. </a:t>
            </a:r>
          </a:p>
        </p:txBody>
      </p:sp>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21</a:t>
            </a:fld>
            <a:endParaRPr lang="en-US"/>
          </a:p>
        </p:txBody>
      </p:sp>
      <p:sp>
        <p:nvSpPr>
          <p:cNvPr id="57346" name="Rectangle 2"/>
          <p:cNvSpPr>
            <a:spLocks noGrp="1" noChangeArrowheads="1"/>
          </p:cNvSpPr>
          <p:nvPr>
            <p:ph type="title"/>
          </p:nvPr>
        </p:nvSpPr>
        <p:spPr>
          <a:xfrm>
            <a:off x="381000" y="144283"/>
            <a:ext cx="8480509" cy="627242"/>
          </a:xfrm>
        </p:spPr>
        <p:txBody>
          <a:bodyPr/>
          <a:lstStyle/>
          <a:p>
            <a:pPr fontAlgn="auto">
              <a:spcAft>
                <a:spcPts val="0"/>
              </a:spcAft>
              <a:defRPr/>
            </a:pPr>
            <a:r>
              <a:rPr lang="en-US" sz="2800" dirty="0"/>
              <a:t>Determining contact time and water age</a:t>
            </a:r>
            <a:endParaRPr lang="en-US" sz="2800" b="0" dirty="0"/>
          </a:p>
        </p:txBody>
      </p:sp>
      <p:pic>
        <p:nvPicPr>
          <p:cNvPr id="2" name="Picture 1">
            <a:extLst>
              <a:ext uri="{FF2B5EF4-FFF2-40B4-BE49-F238E27FC236}">
                <a16:creationId xmlns:a16="http://schemas.microsoft.com/office/drawing/2014/main" id="{1783E509-0BC1-49AB-98E4-684FD01EADAB}"/>
              </a:ext>
            </a:extLst>
          </p:cNvPr>
          <p:cNvPicPr>
            <a:picLocks noChangeAspect="1"/>
          </p:cNvPicPr>
          <p:nvPr/>
        </p:nvPicPr>
        <p:blipFill>
          <a:blip r:embed="rId5"/>
          <a:stretch>
            <a:fillRect/>
          </a:stretch>
        </p:blipFill>
        <p:spPr>
          <a:xfrm>
            <a:off x="91407" y="2131010"/>
            <a:ext cx="5737893" cy="2209800"/>
          </a:xfrm>
          <a:prstGeom prst="rect">
            <a:avLst/>
          </a:prstGeom>
        </p:spPr>
      </p:pic>
      <p:pic>
        <p:nvPicPr>
          <p:cNvPr id="3" name="Picture 2">
            <a:extLst>
              <a:ext uri="{FF2B5EF4-FFF2-40B4-BE49-F238E27FC236}">
                <a16:creationId xmlns:a16="http://schemas.microsoft.com/office/drawing/2014/main" id="{24A8D57F-3CFB-456F-8693-8CB461608656}"/>
              </a:ext>
            </a:extLst>
          </p:cNvPr>
          <p:cNvPicPr>
            <a:picLocks noChangeAspect="1"/>
          </p:cNvPicPr>
          <p:nvPr/>
        </p:nvPicPr>
        <p:blipFill>
          <a:blip r:embed="rId6"/>
          <a:stretch>
            <a:fillRect/>
          </a:stretch>
        </p:blipFill>
        <p:spPr>
          <a:xfrm>
            <a:off x="5829301" y="1899229"/>
            <a:ext cx="2665682" cy="2914567"/>
          </a:xfrm>
          <a:prstGeom prst="rect">
            <a:avLst/>
          </a:prstGeom>
        </p:spPr>
      </p:pic>
      <p:pic>
        <p:nvPicPr>
          <p:cNvPr id="6" name="Picture 5">
            <a:extLst>
              <a:ext uri="{FF2B5EF4-FFF2-40B4-BE49-F238E27FC236}">
                <a16:creationId xmlns:a16="http://schemas.microsoft.com/office/drawing/2014/main" id="{86D40215-7071-48FE-8F7D-AA06DEF6A920}"/>
              </a:ext>
            </a:extLst>
          </p:cNvPr>
          <p:cNvPicPr>
            <a:picLocks noChangeAspect="1"/>
          </p:cNvPicPr>
          <p:nvPr/>
        </p:nvPicPr>
        <p:blipFill>
          <a:blip r:embed="rId7"/>
          <a:stretch>
            <a:fillRect/>
          </a:stretch>
        </p:blipFill>
        <p:spPr>
          <a:xfrm>
            <a:off x="5791200" y="1870654"/>
            <a:ext cx="1940758" cy="2914566"/>
          </a:xfrm>
          <a:prstGeom prst="rect">
            <a:avLst/>
          </a:prstGeom>
        </p:spPr>
      </p:pic>
      <p:pic>
        <p:nvPicPr>
          <p:cNvPr id="7" name="Audio 6">
            <a:hlinkClick r:id="" action="ppaction://media"/>
            <a:extLst>
              <a:ext uri="{FF2B5EF4-FFF2-40B4-BE49-F238E27FC236}">
                <a16:creationId xmlns:a16="http://schemas.microsoft.com/office/drawing/2014/main" id="{E9F7E14E-F4B7-481F-AED6-68A6E1323E8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014016811"/>
      </p:ext>
    </p:extLst>
  </p:cSld>
  <p:clrMapOvr>
    <a:masterClrMapping/>
  </p:clrMapOvr>
  <mc:AlternateContent xmlns:mc="http://schemas.openxmlformats.org/markup-compatibility/2006">
    <mc:Choice xmlns:p14="http://schemas.microsoft.com/office/powerpoint/2010/main" Requires="p14">
      <p:transition spd="slow" p14:dur="2000" advTm="21440"/>
    </mc:Choice>
    <mc:Fallback>
      <p:transition spd="slow" advTm="214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22</a:t>
            </a:fld>
            <a:endParaRPr lang="en-US"/>
          </a:p>
        </p:txBody>
      </p:sp>
      <p:sp>
        <p:nvSpPr>
          <p:cNvPr id="57346" name="Rectangle 2"/>
          <p:cNvSpPr>
            <a:spLocks noGrp="1" noChangeArrowheads="1"/>
          </p:cNvSpPr>
          <p:nvPr>
            <p:ph type="title"/>
          </p:nvPr>
        </p:nvSpPr>
        <p:spPr>
          <a:xfrm>
            <a:off x="38100" y="278005"/>
            <a:ext cx="8823409" cy="814466"/>
          </a:xfrm>
        </p:spPr>
        <p:txBody>
          <a:bodyPr/>
          <a:lstStyle/>
          <a:p>
            <a:pPr algn="r" fontAlgn="auto">
              <a:spcAft>
                <a:spcPts val="0"/>
              </a:spcAft>
              <a:defRPr/>
            </a:pPr>
            <a:r>
              <a:rPr lang="en-US" sz="2800" dirty="0"/>
              <a:t>Baffling Efficiency</a:t>
            </a:r>
            <a:endParaRPr lang="en-US" sz="2800" b="0" dirty="0"/>
          </a:p>
        </p:txBody>
      </p:sp>
      <p:pic>
        <p:nvPicPr>
          <p:cNvPr id="6" name="Picture 6">
            <a:extLst>
              <a:ext uri="{FF2B5EF4-FFF2-40B4-BE49-F238E27FC236}">
                <a16:creationId xmlns:a16="http://schemas.microsoft.com/office/drawing/2014/main" id="{7ABB8BEE-EDB0-45E2-840C-11F9DEE3D3E8}"/>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 y="3065135"/>
            <a:ext cx="4011930" cy="140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2028808-1752-4A01-83B9-28B269C55D64}"/>
              </a:ext>
            </a:extLst>
          </p:cNvPr>
          <p:cNvSpPr/>
          <p:nvPr/>
        </p:nvSpPr>
        <p:spPr>
          <a:xfrm>
            <a:off x="228600" y="2005530"/>
            <a:ext cx="8823408" cy="646331"/>
          </a:xfrm>
          <a:prstGeom prst="rect">
            <a:avLst/>
          </a:prstGeom>
        </p:spPr>
        <p:txBody>
          <a:bodyPr wrap="square">
            <a:spAutoFit/>
          </a:bodyPr>
          <a:lstStyle/>
          <a:p>
            <a:pPr lvl="1" eaLnBrk="1" hangingPunct="1">
              <a:lnSpc>
                <a:spcPct val="90000"/>
              </a:lnSpc>
            </a:pPr>
            <a:r>
              <a:rPr lang="en-US" altLang="en-US" sz="2000" dirty="0">
                <a:solidFill>
                  <a:srgbClr val="C00000"/>
                </a:solidFill>
                <a:latin typeface="Calibri" panose="020F0502020204030204" pitchFamily="34" charset="0"/>
                <a:cs typeface="Calibri" panose="020F0502020204030204" pitchFamily="34" charset="0"/>
              </a:rPr>
              <a:t>Baffling factor (%)  =   </a:t>
            </a:r>
            <a:r>
              <a:rPr lang="en-US" altLang="en-US" sz="2000" u="sng" dirty="0">
                <a:solidFill>
                  <a:srgbClr val="C00000"/>
                </a:solidFill>
                <a:latin typeface="Calibri" panose="020F0502020204030204" pitchFamily="34" charset="0"/>
                <a:cs typeface="Calibri" panose="020F0502020204030204" pitchFamily="34" charset="0"/>
              </a:rPr>
              <a:t>Time (min) x Flow During Tracer Study (gpm)</a:t>
            </a:r>
          </a:p>
          <a:p>
            <a:pPr eaLnBrk="1" hangingPunct="1">
              <a:lnSpc>
                <a:spcPct val="90000"/>
              </a:lnSpc>
              <a:buFontTx/>
              <a:buNone/>
            </a:pPr>
            <a:r>
              <a:rPr lang="en-US" altLang="en-US" sz="2000" dirty="0">
                <a:solidFill>
                  <a:srgbClr val="C00000"/>
                </a:solidFill>
                <a:latin typeface="Calibri" panose="020F0502020204030204" pitchFamily="34" charset="0"/>
                <a:cs typeface="Calibri" panose="020F0502020204030204" pitchFamily="34" charset="0"/>
              </a:rPr>
              <a:t>                                                 Clearwell Volume During Tracer Study (gal)</a:t>
            </a:r>
          </a:p>
        </p:txBody>
      </p:sp>
      <p:sp>
        <p:nvSpPr>
          <p:cNvPr id="9" name="Rectangle 8">
            <a:extLst>
              <a:ext uri="{FF2B5EF4-FFF2-40B4-BE49-F238E27FC236}">
                <a16:creationId xmlns:a16="http://schemas.microsoft.com/office/drawing/2014/main" id="{03C5CABB-E378-4B6A-9A4F-9C0B4BD1FA5A}"/>
              </a:ext>
            </a:extLst>
          </p:cNvPr>
          <p:cNvSpPr/>
          <p:nvPr/>
        </p:nvSpPr>
        <p:spPr>
          <a:xfrm>
            <a:off x="454066" y="984712"/>
            <a:ext cx="8372475" cy="830997"/>
          </a:xfrm>
          <a:prstGeom prst="rect">
            <a:avLst/>
          </a:prstGeom>
        </p:spPr>
        <p:txBody>
          <a:bodyPr wrap="square">
            <a:spAutoFit/>
          </a:bodyPr>
          <a:lstStyle/>
          <a:p>
            <a:r>
              <a:rPr lang="en-US" altLang="en-US" dirty="0">
                <a:solidFill>
                  <a:srgbClr val="005595"/>
                </a:solidFill>
                <a:latin typeface="Calibri" panose="020F0502020204030204" pitchFamily="34" charset="0"/>
                <a:cs typeface="Calibri" panose="020F0502020204030204" pitchFamily="34" charset="0"/>
              </a:rPr>
              <a:t>Once you know the time (</a:t>
            </a:r>
            <a:r>
              <a:rPr lang="en-US" altLang="en-US" b="1" dirty="0">
                <a:solidFill>
                  <a:srgbClr val="C00000"/>
                </a:solidFill>
                <a:latin typeface="Calibri" panose="020F0502020204030204" pitchFamily="34" charset="0"/>
                <a:cs typeface="Calibri" panose="020F0502020204030204" pitchFamily="34" charset="0"/>
              </a:rPr>
              <a:t>T)</a:t>
            </a:r>
            <a:r>
              <a:rPr lang="en-US" altLang="en-US" dirty="0">
                <a:solidFill>
                  <a:srgbClr val="005595"/>
                </a:solidFill>
                <a:latin typeface="Calibri" panose="020F0502020204030204" pitchFamily="34" charset="0"/>
                <a:cs typeface="Calibri" panose="020F0502020204030204" pitchFamily="34" charset="0"/>
              </a:rPr>
              <a:t> from the tracer study, you can determine a baffling efficiency factor for a clearwell</a:t>
            </a:r>
            <a:endParaRPr lang="en-US" dirty="0">
              <a:solidFill>
                <a:srgbClr val="005595"/>
              </a:solidFill>
              <a:latin typeface="Calibri" panose="020F0502020204030204" pitchFamily="34" charset="0"/>
              <a:cs typeface="Calibri" panose="020F0502020204030204" pitchFamily="34" charset="0"/>
            </a:endParaRPr>
          </a:p>
        </p:txBody>
      </p:sp>
      <p:pic>
        <p:nvPicPr>
          <p:cNvPr id="11" name="Picture 4">
            <a:extLst>
              <a:ext uri="{FF2B5EF4-FFF2-40B4-BE49-F238E27FC236}">
                <a16:creationId xmlns:a16="http://schemas.microsoft.com/office/drawing/2014/main" id="{697051F5-EBFA-45DF-B245-E51F4A7AB51A}"/>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5313" y="2985560"/>
            <a:ext cx="4971411" cy="1484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a:extLst>
              <a:ext uri="{FF2B5EF4-FFF2-40B4-BE49-F238E27FC236}">
                <a16:creationId xmlns:a16="http://schemas.microsoft.com/office/drawing/2014/main" id="{16590EE1-42F2-4BDC-9861-3D90C2256519}"/>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34489" y="4684841"/>
            <a:ext cx="4971411" cy="1234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a:extLst>
              <a:ext uri="{FF2B5EF4-FFF2-40B4-BE49-F238E27FC236}">
                <a16:creationId xmlns:a16="http://schemas.microsoft.com/office/drawing/2014/main" id="{D92FCF97-1AA9-4E37-9C71-400445BB36A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236" y="4613914"/>
            <a:ext cx="4054253" cy="1172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371FDDB3-1228-4E42-AD33-33BF387C53F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352731199"/>
      </p:ext>
    </p:extLst>
  </p:cSld>
  <p:clrMapOvr>
    <a:masterClrMapping/>
  </p:clrMapOvr>
  <mc:AlternateContent xmlns:mc="http://schemas.openxmlformats.org/markup-compatibility/2006">
    <mc:Choice xmlns:p14="http://schemas.microsoft.com/office/powerpoint/2010/main" Requires="p14">
      <p:transition spd="slow" p14:dur="2000" advTm="40993"/>
    </mc:Choice>
    <mc:Fallback>
      <p:transition spd="slow" advTm="409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23</a:t>
            </a:fld>
            <a:endParaRPr lang="en-US"/>
          </a:p>
        </p:txBody>
      </p:sp>
      <p:sp>
        <p:nvSpPr>
          <p:cNvPr id="57346" name="Rectangle 2"/>
          <p:cNvSpPr>
            <a:spLocks noGrp="1" noChangeArrowheads="1"/>
          </p:cNvSpPr>
          <p:nvPr>
            <p:ph type="title"/>
          </p:nvPr>
        </p:nvSpPr>
        <p:spPr>
          <a:xfrm>
            <a:off x="38100" y="278005"/>
            <a:ext cx="8823409" cy="814466"/>
          </a:xfrm>
        </p:spPr>
        <p:txBody>
          <a:bodyPr/>
          <a:lstStyle/>
          <a:p>
            <a:pPr algn="r" fontAlgn="auto">
              <a:spcAft>
                <a:spcPts val="0"/>
              </a:spcAft>
              <a:defRPr/>
            </a:pPr>
            <a:r>
              <a:rPr lang="en-US" sz="2800" dirty="0">
                <a:solidFill>
                  <a:srgbClr val="FF0000"/>
                </a:solidFill>
              </a:rPr>
              <a:t>100% Baffling Efficiency</a:t>
            </a:r>
            <a:endParaRPr lang="en-US" sz="2800" b="0" dirty="0">
              <a:solidFill>
                <a:srgbClr val="FF0000"/>
              </a:solidFill>
            </a:endParaRPr>
          </a:p>
        </p:txBody>
      </p:sp>
      <p:sp>
        <p:nvSpPr>
          <p:cNvPr id="9" name="Rectangle 8">
            <a:extLst>
              <a:ext uri="{FF2B5EF4-FFF2-40B4-BE49-F238E27FC236}">
                <a16:creationId xmlns:a16="http://schemas.microsoft.com/office/drawing/2014/main" id="{03C5CABB-E378-4B6A-9A4F-9C0B4BD1FA5A}"/>
              </a:ext>
            </a:extLst>
          </p:cNvPr>
          <p:cNvSpPr/>
          <p:nvPr/>
        </p:nvSpPr>
        <p:spPr>
          <a:xfrm>
            <a:off x="336509" y="206990"/>
            <a:ext cx="3889334" cy="1200329"/>
          </a:xfrm>
          <a:prstGeom prst="rect">
            <a:avLst/>
          </a:prstGeom>
        </p:spPr>
        <p:txBody>
          <a:bodyPr wrap="square">
            <a:spAutoFit/>
          </a:bodyPr>
          <a:lstStyle/>
          <a:p>
            <a:r>
              <a:rPr lang="en-US" altLang="en-US" dirty="0">
                <a:solidFill>
                  <a:srgbClr val="005595"/>
                </a:solidFill>
                <a:latin typeface="Calibri" panose="020F0502020204030204" pitchFamily="34" charset="0"/>
                <a:cs typeface="Calibri" panose="020F0502020204030204" pitchFamily="34" charset="0"/>
              </a:rPr>
              <a:t>Step-dose tracer study curves are strikingly different for plug flow conditions.</a:t>
            </a:r>
            <a:endParaRPr lang="en-US" dirty="0">
              <a:solidFill>
                <a:srgbClr val="005595"/>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1942B6B4-3CE2-4116-B433-3D2A89BA8759}"/>
              </a:ext>
            </a:extLst>
          </p:cNvPr>
          <p:cNvPicPr>
            <a:picLocks noChangeAspect="1"/>
          </p:cNvPicPr>
          <p:nvPr/>
        </p:nvPicPr>
        <p:blipFill>
          <a:blip r:embed="rId5"/>
          <a:stretch>
            <a:fillRect/>
          </a:stretch>
        </p:blipFill>
        <p:spPr>
          <a:xfrm>
            <a:off x="152400" y="1864519"/>
            <a:ext cx="8915400" cy="4993482"/>
          </a:xfrm>
          <a:prstGeom prst="rect">
            <a:avLst/>
          </a:prstGeom>
        </p:spPr>
      </p:pic>
      <p:pic>
        <p:nvPicPr>
          <p:cNvPr id="12" name="Picture 5">
            <a:extLst>
              <a:ext uri="{FF2B5EF4-FFF2-40B4-BE49-F238E27FC236}">
                <a16:creationId xmlns:a16="http://schemas.microsoft.com/office/drawing/2014/main" id="{16590EE1-42F2-4BDC-9861-3D90C2256519}"/>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35357" y="1092471"/>
            <a:ext cx="3532443" cy="876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ctor: Elbow 6">
            <a:extLst>
              <a:ext uri="{FF2B5EF4-FFF2-40B4-BE49-F238E27FC236}">
                <a16:creationId xmlns:a16="http://schemas.microsoft.com/office/drawing/2014/main" id="{B591D87E-76AA-4A7D-9743-339FA2D6AB25}"/>
              </a:ext>
            </a:extLst>
          </p:cNvPr>
          <p:cNvCxnSpPr>
            <a:cxnSpLocks/>
          </p:cNvCxnSpPr>
          <p:nvPr/>
        </p:nvCxnSpPr>
        <p:spPr bwMode="auto">
          <a:xfrm flipV="1">
            <a:off x="1752600" y="2514600"/>
            <a:ext cx="4876800" cy="3048000"/>
          </a:xfrm>
          <a:prstGeom prst="bentConnector3">
            <a:avLst/>
          </a:prstGeom>
          <a:solidFill>
            <a:schemeClr val="accent1"/>
          </a:solidFill>
          <a:ln w="57150" cap="flat" cmpd="sng" algn="ctr">
            <a:solidFill>
              <a:srgbClr val="FF0000"/>
            </a:solidFill>
            <a:prstDash val="solid"/>
            <a:round/>
            <a:headEnd type="none" w="med" len="med"/>
            <a:tailEnd type="none" w="med" len="med"/>
          </a:ln>
          <a:effectLst/>
        </p:spPr>
      </p:cxnSp>
      <p:cxnSp>
        <p:nvCxnSpPr>
          <p:cNvPr id="16" name="Straight Connector 15">
            <a:extLst>
              <a:ext uri="{FF2B5EF4-FFF2-40B4-BE49-F238E27FC236}">
                <a16:creationId xmlns:a16="http://schemas.microsoft.com/office/drawing/2014/main" id="{18FF650E-DA3B-4638-A481-76FC72A0316A}"/>
              </a:ext>
            </a:extLst>
          </p:cNvPr>
          <p:cNvCxnSpPr/>
          <p:nvPr/>
        </p:nvCxnSpPr>
        <p:spPr bwMode="auto">
          <a:xfrm>
            <a:off x="6019800" y="4191000"/>
            <a:ext cx="609600" cy="0"/>
          </a:xfrm>
          <a:prstGeom prst="line">
            <a:avLst/>
          </a:prstGeom>
          <a:solidFill>
            <a:schemeClr val="accent1"/>
          </a:solidFill>
          <a:ln w="63500" cap="flat" cmpd="sng" algn="ctr">
            <a:solidFill>
              <a:srgbClr val="FF0000"/>
            </a:solidFill>
            <a:prstDash val="solid"/>
            <a:round/>
            <a:headEnd type="none" w="med" len="med"/>
            <a:tailEnd type="none" w="med" len="med"/>
          </a:ln>
          <a:effectLst/>
        </p:spPr>
      </p:cxnSp>
      <p:sp>
        <p:nvSpPr>
          <p:cNvPr id="10" name="Rectangle 9">
            <a:extLst>
              <a:ext uri="{FF2B5EF4-FFF2-40B4-BE49-F238E27FC236}">
                <a16:creationId xmlns:a16="http://schemas.microsoft.com/office/drawing/2014/main" id="{0D387384-6D3C-4EA2-9011-1856CB290C32}"/>
              </a:ext>
            </a:extLst>
          </p:cNvPr>
          <p:cNvSpPr/>
          <p:nvPr/>
        </p:nvSpPr>
        <p:spPr>
          <a:xfrm>
            <a:off x="4197268" y="5001674"/>
            <a:ext cx="2555834" cy="461665"/>
          </a:xfrm>
          <a:prstGeom prst="rect">
            <a:avLst/>
          </a:prstGeom>
        </p:spPr>
        <p:txBody>
          <a:bodyPr wrap="square">
            <a:spAutoFit/>
          </a:bodyPr>
          <a:lstStyle/>
          <a:p>
            <a:r>
              <a:rPr lang="en-US" altLang="en-US" dirty="0">
                <a:solidFill>
                  <a:srgbClr val="005595"/>
                </a:solidFill>
                <a:latin typeface="Calibri" panose="020F0502020204030204" pitchFamily="34" charset="0"/>
                <a:cs typeface="Calibri" panose="020F0502020204030204" pitchFamily="34" charset="0"/>
              </a:rPr>
              <a:t>←T</a:t>
            </a:r>
            <a:r>
              <a:rPr lang="en-US" altLang="en-US" baseline="-25000" dirty="0">
                <a:solidFill>
                  <a:srgbClr val="005595"/>
                </a:solidFill>
                <a:latin typeface="Calibri" panose="020F0502020204030204" pitchFamily="34" charset="0"/>
                <a:cs typeface="Calibri" panose="020F0502020204030204" pitchFamily="34" charset="0"/>
              </a:rPr>
              <a:t>100</a:t>
            </a:r>
            <a:r>
              <a:rPr lang="en-US" altLang="en-US" dirty="0">
                <a:solidFill>
                  <a:srgbClr val="005595"/>
                </a:solidFill>
                <a:latin typeface="Calibri" panose="020F0502020204030204" pitchFamily="34" charset="0"/>
                <a:cs typeface="Calibri" panose="020F0502020204030204" pitchFamily="34" charset="0"/>
              </a:rPr>
              <a:t> (Plug Flow)</a:t>
            </a:r>
            <a:endParaRPr lang="en-US" dirty="0">
              <a:solidFill>
                <a:srgbClr val="005595"/>
              </a:solidFill>
              <a:latin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F9891A6D-B6E0-444B-878A-2314DF7785B7}"/>
              </a:ext>
            </a:extLst>
          </p:cNvPr>
          <p:cNvSpPr/>
          <p:nvPr/>
        </p:nvSpPr>
        <p:spPr>
          <a:xfrm>
            <a:off x="310222" y="1454985"/>
            <a:ext cx="5783366" cy="646331"/>
          </a:xfrm>
          <a:prstGeom prst="rect">
            <a:avLst/>
          </a:prstGeom>
        </p:spPr>
        <p:txBody>
          <a:bodyPr wrap="square">
            <a:spAutoFit/>
          </a:bodyPr>
          <a:lstStyle/>
          <a:p>
            <a:r>
              <a:rPr lang="en-US" sz="1800" dirty="0">
                <a:solidFill>
                  <a:srgbClr val="005595"/>
                </a:solidFill>
                <a:latin typeface="Calibri" panose="020F0502020204030204" pitchFamily="34" charset="0"/>
                <a:cs typeface="Calibri" panose="020F0502020204030204" pitchFamily="34" charset="0"/>
              </a:rPr>
              <a:t>T</a:t>
            </a:r>
            <a:r>
              <a:rPr lang="en-US" sz="1800" baseline="-25000" dirty="0">
                <a:solidFill>
                  <a:srgbClr val="005595"/>
                </a:solidFill>
                <a:latin typeface="Calibri" panose="020F0502020204030204" pitchFamily="34" charset="0"/>
                <a:cs typeface="Calibri" panose="020F0502020204030204" pitchFamily="34" charset="0"/>
              </a:rPr>
              <a:t>10</a:t>
            </a:r>
            <a:r>
              <a:rPr lang="en-US" sz="1800" dirty="0">
                <a:solidFill>
                  <a:srgbClr val="005595"/>
                </a:solidFill>
                <a:latin typeface="Calibri" panose="020F0502020204030204" pitchFamily="34" charset="0"/>
                <a:cs typeface="Calibri" panose="020F0502020204030204" pitchFamily="34" charset="0"/>
              </a:rPr>
              <a:t> = the time at which 10% of the tracer is detected</a:t>
            </a:r>
          </a:p>
          <a:p>
            <a:r>
              <a:rPr lang="en-US" sz="1800" dirty="0">
                <a:solidFill>
                  <a:srgbClr val="005595"/>
                </a:solidFill>
                <a:latin typeface="Calibri" panose="020F0502020204030204" pitchFamily="34" charset="0"/>
                <a:cs typeface="Calibri" panose="020F0502020204030204" pitchFamily="34" charset="0"/>
              </a:rPr>
              <a:t>T</a:t>
            </a:r>
            <a:r>
              <a:rPr lang="en-US" sz="1800" baseline="-25000" dirty="0">
                <a:solidFill>
                  <a:srgbClr val="005595"/>
                </a:solidFill>
                <a:latin typeface="Calibri" panose="020F0502020204030204" pitchFamily="34" charset="0"/>
                <a:cs typeface="Calibri" panose="020F0502020204030204" pitchFamily="34" charset="0"/>
              </a:rPr>
              <a:t>100</a:t>
            </a:r>
            <a:r>
              <a:rPr lang="en-US" sz="1800" dirty="0">
                <a:solidFill>
                  <a:srgbClr val="005595"/>
                </a:solidFill>
                <a:latin typeface="Calibri" panose="020F0502020204030204" pitchFamily="34" charset="0"/>
                <a:cs typeface="Calibri" panose="020F0502020204030204" pitchFamily="34" charset="0"/>
              </a:rPr>
              <a:t> = the time at which 100% of the tracer is detected</a:t>
            </a:r>
          </a:p>
        </p:txBody>
      </p:sp>
      <p:pic>
        <p:nvPicPr>
          <p:cNvPr id="3" name="Audio 2">
            <a:hlinkClick r:id="" action="ppaction://media"/>
            <a:extLst>
              <a:ext uri="{FF2B5EF4-FFF2-40B4-BE49-F238E27FC236}">
                <a16:creationId xmlns:a16="http://schemas.microsoft.com/office/drawing/2014/main" id="{031E52F6-CE74-4318-98D7-3A60714230D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094197807"/>
      </p:ext>
    </p:extLst>
  </p:cSld>
  <p:clrMapOvr>
    <a:masterClrMapping/>
  </p:clrMapOvr>
  <mc:AlternateContent xmlns:mc="http://schemas.openxmlformats.org/markup-compatibility/2006">
    <mc:Choice xmlns:p14="http://schemas.microsoft.com/office/powerpoint/2010/main" Requires="p14">
      <p:transition spd="slow" p14:dur="2000" advTm="24181"/>
    </mc:Choice>
    <mc:Fallback>
      <p:transition spd="slow" advTm="241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24</a:t>
            </a:fld>
            <a:endParaRPr lang="en-US"/>
          </a:p>
        </p:txBody>
      </p:sp>
      <p:sp>
        <p:nvSpPr>
          <p:cNvPr id="57346" name="Rectangle 2"/>
          <p:cNvSpPr>
            <a:spLocks noGrp="1" noChangeArrowheads="1"/>
          </p:cNvSpPr>
          <p:nvPr>
            <p:ph type="title"/>
          </p:nvPr>
        </p:nvSpPr>
        <p:spPr>
          <a:xfrm>
            <a:off x="38100" y="278005"/>
            <a:ext cx="8823409" cy="814466"/>
          </a:xfrm>
        </p:spPr>
        <p:txBody>
          <a:bodyPr/>
          <a:lstStyle/>
          <a:p>
            <a:pPr algn="r" fontAlgn="auto">
              <a:spcAft>
                <a:spcPts val="0"/>
              </a:spcAft>
              <a:defRPr/>
            </a:pPr>
            <a:r>
              <a:rPr lang="en-US" sz="2800" dirty="0"/>
              <a:t>Step-dose tracer study curves</a:t>
            </a:r>
          </a:p>
        </p:txBody>
      </p:sp>
      <p:sp>
        <p:nvSpPr>
          <p:cNvPr id="9" name="Rectangle 8">
            <a:extLst>
              <a:ext uri="{FF2B5EF4-FFF2-40B4-BE49-F238E27FC236}">
                <a16:creationId xmlns:a16="http://schemas.microsoft.com/office/drawing/2014/main" id="{03C5CABB-E378-4B6A-9A4F-9C0B4BD1FA5A}"/>
              </a:ext>
            </a:extLst>
          </p:cNvPr>
          <p:cNvSpPr/>
          <p:nvPr/>
        </p:nvSpPr>
        <p:spPr>
          <a:xfrm>
            <a:off x="454066" y="984712"/>
            <a:ext cx="8372475" cy="830997"/>
          </a:xfrm>
          <a:prstGeom prst="rect">
            <a:avLst/>
          </a:prstGeom>
        </p:spPr>
        <p:txBody>
          <a:bodyPr wrap="square">
            <a:spAutoFit/>
          </a:bodyPr>
          <a:lstStyle/>
          <a:p>
            <a:r>
              <a:rPr lang="en-US" altLang="en-US" dirty="0">
                <a:solidFill>
                  <a:srgbClr val="005595"/>
                </a:solidFill>
                <a:latin typeface="Calibri" panose="020F0502020204030204" pitchFamily="34" charset="0"/>
                <a:cs typeface="Calibri" panose="020F0502020204030204" pitchFamily="34" charset="0"/>
              </a:rPr>
              <a:t>Step-dose tracer study curves start to resemble plug flow with longer contact times the higher the baffling efficiency.</a:t>
            </a:r>
            <a:endParaRPr lang="en-US" dirty="0">
              <a:solidFill>
                <a:srgbClr val="005595"/>
              </a:solidFill>
              <a:latin typeface="Calibri" panose="020F0502020204030204" pitchFamily="34" charset="0"/>
              <a:cs typeface="Calibri" panose="020F0502020204030204" pitchFamily="34" charset="0"/>
            </a:endParaRPr>
          </a:p>
        </p:txBody>
      </p:sp>
      <p:pic>
        <p:nvPicPr>
          <p:cNvPr id="10" name="Picture 4">
            <a:extLst>
              <a:ext uri="{FF2B5EF4-FFF2-40B4-BE49-F238E27FC236}">
                <a16:creationId xmlns:a16="http://schemas.microsoft.com/office/drawing/2014/main" id="{C4D283FC-C1C0-46B7-8528-17D73732567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 y="2006871"/>
            <a:ext cx="6172200" cy="42198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Connector: Elbow 6">
            <a:extLst>
              <a:ext uri="{FF2B5EF4-FFF2-40B4-BE49-F238E27FC236}">
                <a16:creationId xmlns:a16="http://schemas.microsoft.com/office/drawing/2014/main" id="{269BD6BB-DB00-4F7D-92FC-82060100CBF5}"/>
              </a:ext>
            </a:extLst>
          </p:cNvPr>
          <p:cNvCxnSpPr>
            <a:cxnSpLocks/>
          </p:cNvCxnSpPr>
          <p:nvPr/>
        </p:nvCxnSpPr>
        <p:spPr bwMode="auto">
          <a:xfrm flipV="1">
            <a:off x="1066800" y="2590800"/>
            <a:ext cx="3886200" cy="2971800"/>
          </a:xfrm>
          <a:prstGeom prst="bentConnector3">
            <a:avLst>
              <a:gd name="adj1" fmla="val 50000"/>
            </a:avLst>
          </a:prstGeom>
          <a:solidFill>
            <a:schemeClr val="accent1"/>
          </a:solidFill>
          <a:ln w="57150" cap="flat" cmpd="sng" algn="ctr">
            <a:solidFill>
              <a:srgbClr val="FF0000"/>
            </a:solidFill>
            <a:prstDash val="solid"/>
            <a:round/>
            <a:headEnd type="none" w="med" len="med"/>
            <a:tailEnd type="none" w="med" len="med"/>
          </a:ln>
          <a:effectLst/>
        </p:spPr>
      </p:cxnSp>
      <p:pic>
        <p:nvPicPr>
          <p:cNvPr id="3" name="Audio 2">
            <a:hlinkClick r:id="" action="ppaction://media"/>
            <a:extLst>
              <a:ext uri="{FF2B5EF4-FFF2-40B4-BE49-F238E27FC236}">
                <a16:creationId xmlns:a16="http://schemas.microsoft.com/office/drawing/2014/main" id="{910BCF07-08FC-49BE-B02F-49B81DA5B63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452578137"/>
      </p:ext>
    </p:extLst>
  </p:cSld>
  <p:clrMapOvr>
    <a:masterClrMapping/>
  </p:clrMapOvr>
  <mc:AlternateContent xmlns:mc="http://schemas.openxmlformats.org/markup-compatibility/2006">
    <mc:Choice xmlns:p14="http://schemas.microsoft.com/office/powerpoint/2010/main" Requires="p14">
      <p:transition spd="slow" p14:dur="2000" advTm="8500"/>
    </mc:Choice>
    <mc:Fallback>
      <p:transition spd="slow" advTm="8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25</a:t>
            </a:fld>
            <a:endParaRPr lang="en-US"/>
          </a:p>
        </p:txBody>
      </p:sp>
      <p:sp>
        <p:nvSpPr>
          <p:cNvPr id="57346" name="Rectangle 2"/>
          <p:cNvSpPr>
            <a:spLocks noGrp="1" noChangeArrowheads="1"/>
          </p:cNvSpPr>
          <p:nvPr>
            <p:ph type="title"/>
          </p:nvPr>
        </p:nvSpPr>
        <p:spPr>
          <a:xfrm>
            <a:off x="295190" y="224252"/>
            <a:ext cx="8858335" cy="814466"/>
          </a:xfrm>
        </p:spPr>
        <p:txBody>
          <a:bodyPr/>
          <a:lstStyle/>
          <a:p>
            <a:pPr fontAlgn="auto">
              <a:spcAft>
                <a:spcPts val="0"/>
              </a:spcAft>
              <a:defRPr/>
            </a:pPr>
            <a:r>
              <a:rPr lang="en-US" sz="2800" dirty="0"/>
              <a:t>Baffling, short-circuiting and effective contact volume</a:t>
            </a:r>
            <a:endParaRPr lang="en-US" sz="2800" b="0" dirty="0"/>
          </a:p>
        </p:txBody>
      </p:sp>
      <p:sp>
        <p:nvSpPr>
          <p:cNvPr id="3" name="Rectangle 2">
            <a:extLst>
              <a:ext uri="{FF2B5EF4-FFF2-40B4-BE49-F238E27FC236}">
                <a16:creationId xmlns:a16="http://schemas.microsoft.com/office/drawing/2014/main" id="{02028808-1752-4A01-83B9-28B269C55D64}"/>
              </a:ext>
            </a:extLst>
          </p:cNvPr>
          <p:cNvSpPr/>
          <p:nvPr/>
        </p:nvSpPr>
        <p:spPr>
          <a:xfrm>
            <a:off x="272965" y="1844560"/>
            <a:ext cx="8823410" cy="369332"/>
          </a:xfrm>
          <a:prstGeom prst="rect">
            <a:avLst/>
          </a:prstGeom>
        </p:spPr>
        <p:txBody>
          <a:bodyPr wrap="square">
            <a:spAutoFit/>
          </a:bodyPr>
          <a:lstStyle/>
          <a:p>
            <a:pPr eaLnBrk="1" hangingPunct="1">
              <a:lnSpc>
                <a:spcPct val="90000"/>
              </a:lnSpc>
            </a:pPr>
            <a:r>
              <a:rPr lang="en-US" sz="2000" dirty="0">
                <a:solidFill>
                  <a:srgbClr val="005595"/>
                </a:solidFill>
                <a:latin typeface="Calibri" panose="020F0502020204030204" pitchFamily="34" charset="0"/>
                <a:cs typeface="Calibri" panose="020F0502020204030204" pitchFamily="34" charset="0"/>
              </a:rPr>
              <a:t>V</a:t>
            </a:r>
            <a:r>
              <a:rPr lang="en-US" sz="2000" baseline="-25000" dirty="0">
                <a:solidFill>
                  <a:srgbClr val="005595"/>
                </a:solidFill>
                <a:latin typeface="Calibri" panose="020F0502020204030204" pitchFamily="34" charset="0"/>
                <a:cs typeface="Calibri" panose="020F0502020204030204" pitchFamily="34" charset="0"/>
              </a:rPr>
              <a:t>eff  </a:t>
            </a:r>
            <a:r>
              <a:rPr lang="en-US" sz="2000" dirty="0">
                <a:solidFill>
                  <a:srgbClr val="005595"/>
                </a:solidFill>
                <a:latin typeface="Calibri" panose="020F0502020204030204" pitchFamily="34" charset="0"/>
                <a:cs typeface="Calibri" panose="020F0502020204030204" pitchFamily="34" charset="0"/>
              </a:rPr>
              <a:t>in gallons =</a:t>
            </a:r>
            <a:r>
              <a:rPr lang="en-US" sz="2000" baseline="-25000" dirty="0">
                <a:solidFill>
                  <a:srgbClr val="005595"/>
                </a:solidFill>
                <a:latin typeface="Calibri" panose="020F0502020204030204" pitchFamily="34" charset="0"/>
                <a:cs typeface="Calibri" panose="020F0502020204030204" pitchFamily="34" charset="0"/>
              </a:rPr>
              <a:t> </a:t>
            </a:r>
            <a:r>
              <a:rPr lang="en-US" altLang="en-US" sz="2000" dirty="0">
                <a:solidFill>
                  <a:srgbClr val="C00000"/>
                </a:solidFill>
                <a:latin typeface="Calibri" panose="020F0502020204030204" pitchFamily="34" charset="0"/>
                <a:cs typeface="Calibri" panose="020F0502020204030204" pitchFamily="34" charset="0"/>
              </a:rPr>
              <a:t>Baffling Factor (% expressed as a decimal)  x  Clearwell Volume (gal)</a:t>
            </a:r>
          </a:p>
        </p:txBody>
      </p:sp>
      <p:sp>
        <p:nvSpPr>
          <p:cNvPr id="9" name="Rectangle 8">
            <a:extLst>
              <a:ext uri="{FF2B5EF4-FFF2-40B4-BE49-F238E27FC236}">
                <a16:creationId xmlns:a16="http://schemas.microsoft.com/office/drawing/2014/main" id="{03C5CABB-E378-4B6A-9A4F-9C0B4BD1FA5A}"/>
              </a:ext>
            </a:extLst>
          </p:cNvPr>
          <p:cNvSpPr/>
          <p:nvPr/>
        </p:nvSpPr>
        <p:spPr>
          <a:xfrm>
            <a:off x="247565" y="984712"/>
            <a:ext cx="8858335" cy="830997"/>
          </a:xfrm>
          <a:prstGeom prst="rect">
            <a:avLst/>
          </a:prstGeom>
        </p:spPr>
        <p:txBody>
          <a:bodyPr wrap="square">
            <a:spAutoFit/>
          </a:bodyPr>
          <a:lstStyle/>
          <a:p>
            <a:r>
              <a:rPr lang="en-US" dirty="0">
                <a:solidFill>
                  <a:srgbClr val="005595"/>
                </a:solidFill>
                <a:latin typeface="Calibri" panose="020F0502020204030204" pitchFamily="34" charset="0"/>
                <a:cs typeface="Calibri" panose="020F0502020204030204" pitchFamily="34" charset="0"/>
              </a:rPr>
              <a:t>Baffling factors can also be applied to current clearwell volumes to determine an </a:t>
            </a:r>
            <a:r>
              <a:rPr lang="en-US" u="sng" dirty="0">
                <a:solidFill>
                  <a:srgbClr val="005595"/>
                </a:solidFill>
                <a:latin typeface="Calibri" panose="020F0502020204030204" pitchFamily="34" charset="0"/>
                <a:cs typeface="Calibri" panose="020F0502020204030204" pitchFamily="34" charset="0"/>
              </a:rPr>
              <a:t>effective volume </a:t>
            </a:r>
            <a:r>
              <a:rPr lang="en-US" dirty="0">
                <a:solidFill>
                  <a:srgbClr val="005595"/>
                </a:solidFill>
                <a:latin typeface="Calibri" panose="020F0502020204030204" pitchFamily="34" charset="0"/>
                <a:cs typeface="Calibri" panose="020F0502020204030204" pitchFamily="34" charset="0"/>
              </a:rPr>
              <a:t>(V</a:t>
            </a:r>
            <a:r>
              <a:rPr lang="en-US" baseline="-25000" dirty="0">
                <a:solidFill>
                  <a:srgbClr val="005595"/>
                </a:solidFill>
                <a:latin typeface="Calibri" panose="020F0502020204030204" pitchFamily="34" charset="0"/>
                <a:cs typeface="Calibri" panose="020F0502020204030204" pitchFamily="34" charset="0"/>
              </a:rPr>
              <a:t>eff</a:t>
            </a:r>
            <a:r>
              <a:rPr lang="en-US" dirty="0">
                <a:solidFill>
                  <a:srgbClr val="005595"/>
                </a:solidFill>
                <a:latin typeface="Calibri" panose="020F0502020204030204" pitchFamily="34" charset="0"/>
                <a:cs typeface="Calibri" panose="020F0502020204030204" pitchFamily="34" charset="0"/>
              </a:rPr>
              <a:t>)</a:t>
            </a:r>
          </a:p>
        </p:txBody>
      </p:sp>
      <p:pic>
        <p:nvPicPr>
          <p:cNvPr id="2" name="Picture 1">
            <a:extLst>
              <a:ext uri="{FF2B5EF4-FFF2-40B4-BE49-F238E27FC236}">
                <a16:creationId xmlns:a16="http://schemas.microsoft.com/office/drawing/2014/main" id="{9CAE6262-0AE8-4D77-8780-51EA3E9EFB84}"/>
              </a:ext>
            </a:extLst>
          </p:cNvPr>
          <p:cNvPicPr>
            <a:picLocks noChangeAspect="1"/>
          </p:cNvPicPr>
          <p:nvPr/>
        </p:nvPicPr>
        <p:blipFill>
          <a:blip r:embed="rId5"/>
          <a:stretch>
            <a:fillRect/>
          </a:stretch>
        </p:blipFill>
        <p:spPr>
          <a:xfrm>
            <a:off x="511216" y="2616334"/>
            <a:ext cx="6087243" cy="3174866"/>
          </a:xfrm>
          <a:prstGeom prst="rect">
            <a:avLst/>
          </a:prstGeom>
        </p:spPr>
      </p:pic>
      <p:sp>
        <p:nvSpPr>
          <p:cNvPr id="4" name="Callout: Line 3">
            <a:extLst>
              <a:ext uri="{FF2B5EF4-FFF2-40B4-BE49-F238E27FC236}">
                <a16:creationId xmlns:a16="http://schemas.microsoft.com/office/drawing/2014/main" id="{1E55E557-884E-4627-AC4A-6CBACA21FDC4}"/>
              </a:ext>
            </a:extLst>
          </p:cNvPr>
          <p:cNvSpPr/>
          <p:nvPr/>
        </p:nvSpPr>
        <p:spPr bwMode="auto">
          <a:xfrm flipH="1">
            <a:off x="247565" y="2357825"/>
            <a:ext cx="3765634" cy="898391"/>
          </a:xfrm>
          <a:prstGeom prst="borderCallout1">
            <a:avLst>
              <a:gd name="adj1" fmla="val 42311"/>
              <a:gd name="adj2" fmla="val -4736"/>
              <a:gd name="adj3" fmla="val 120951"/>
              <a:gd name="adj4" fmla="val -23384"/>
            </a:avLst>
          </a:prstGeom>
          <a:solidFill>
            <a:srgbClr val="FFFF99"/>
          </a:solidFill>
          <a:ln w="2857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8" charset="0"/>
              </a:rPr>
              <a:t>Dead zones = </a:t>
            </a:r>
          </a:p>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8" charset="0"/>
              </a:rPr>
              <a:t>unusable contact volume</a:t>
            </a:r>
          </a:p>
        </p:txBody>
      </p:sp>
      <p:sp>
        <p:nvSpPr>
          <p:cNvPr id="14" name="Callout: Line 13">
            <a:extLst>
              <a:ext uri="{FF2B5EF4-FFF2-40B4-BE49-F238E27FC236}">
                <a16:creationId xmlns:a16="http://schemas.microsoft.com/office/drawing/2014/main" id="{875C0F27-CD1E-42EE-BFBB-FAF3A6871EB4}"/>
              </a:ext>
            </a:extLst>
          </p:cNvPr>
          <p:cNvSpPr/>
          <p:nvPr/>
        </p:nvSpPr>
        <p:spPr bwMode="auto">
          <a:xfrm>
            <a:off x="6598459" y="5156663"/>
            <a:ext cx="1555709" cy="609600"/>
          </a:xfrm>
          <a:prstGeom prst="borderCallout1">
            <a:avLst>
              <a:gd name="adj1" fmla="val 18750"/>
              <a:gd name="adj2" fmla="val -8333"/>
              <a:gd name="adj3" fmla="val -41135"/>
              <a:gd name="adj4" fmla="val -65879"/>
            </a:avLst>
          </a:prstGeom>
          <a:solidFill>
            <a:srgbClr val="FFFF99"/>
          </a:solidFill>
          <a:ln w="2857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8" charset="0"/>
              </a:rPr>
              <a:t>Dead zone</a:t>
            </a:r>
          </a:p>
        </p:txBody>
      </p:sp>
      <p:sp>
        <p:nvSpPr>
          <p:cNvPr id="15" name="Callout: Line 14">
            <a:extLst>
              <a:ext uri="{FF2B5EF4-FFF2-40B4-BE49-F238E27FC236}">
                <a16:creationId xmlns:a16="http://schemas.microsoft.com/office/drawing/2014/main" id="{84042E17-4801-4F02-AD12-B968494DDDE5}"/>
              </a:ext>
            </a:extLst>
          </p:cNvPr>
          <p:cNvSpPr/>
          <p:nvPr/>
        </p:nvSpPr>
        <p:spPr bwMode="auto">
          <a:xfrm>
            <a:off x="4703720" y="5638800"/>
            <a:ext cx="1555709" cy="609600"/>
          </a:xfrm>
          <a:prstGeom prst="borderCallout1">
            <a:avLst>
              <a:gd name="adj1" fmla="val 18750"/>
              <a:gd name="adj2" fmla="val -8333"/>
              <a:gd name="adj3" fmla="val -107124"/>
              <a:gd name="adj4" fmla="val -45062"/>
            </a:avLst>
          </a:prstGeom>
          <a:solidFill>
            <a:srgbClr val="FFFF99"/>
          </a:solidFill>
          <a:ln w="2857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8" charset="0"/>
              </a:rPr>
              <a:t>Dead zone</a:t>
            </a:r>
          </a:p>
        </p:txBody>
      </p:sp>
      <p:sp>
        <p:nvSpPr>
          <p:cNvPr id="16" name="Rectangle 15">
            <a:extLst>
              <a:ext uri="{FF2B5EF4-FFF2-40B4-BE49-F238E27FC236}">
                <a16:creationId xmlns:a16="http://schemas.microsoft.com/office/drawing/2014/main" id="{5F315B89-B1CD-449D-BBF5-2FD5A2240008}"/>
              </a:ext>
            </a:extLst>
          </p:cNvPr>
          <p:cNvSpPr/>
          <p:nvPr/>
        </p:nvSpPr>
        <p:spPr>
          <a:xfrm>
            <a:off x="6450786" y="2871794"/>
            <a:ext cx="2501725" cy="2246769"/>
          </a:xfrm>
          <a:prstGeom prst="rect">
            <a:avLst/>
          </a:prstGeom>
        </p:spPr>
        <p:txBody>
          <a:bodyPr wrap="square">
            <a:spAutoFit/>
          </a:bodyPr>
          <a:lstStyle/>
          <a:p>
            <a:r>
              <a:rPr lang="en-US" sz="2000" b="1" dirty="0">
                <a:solidFill>
                  <a:srgbClr val="FF0000"/>
                </a:solidFill>
                <a:latin typeface="Calibri" panose="020F0502020204030204" pitchFamily="34" charset="0"/>
                <a:cs typeface="Calibri" panose="020F0502020204030204" pitchFamily="34" charset="0"/>
              </a:rPr>
              <a:t>pathogens</a:t>
            </a:r>
            <a:r>
              <a:rPr lang="en-US" sz="2000" dirty="0">
                <a:solidFill>
                  <a:srgbClr val="005595"/>
                </a:solidFill>
                <a:latin typeface="Calibri" panose="020F0502020204030204" pitchFamily="34" charset="0"/>
                <a:cs typeface="Calibri" panose="020F0502020204030204" pitchFamily="34" charset="0"/>
              </a:rPr>
              <a:t> get swept up in faster currents, </a:t>
            </a:r>
            <a:r>
              <a:rPr lang="en-US" sz="2000" u="sng" dirty="0">
                <a:solidFill>
                  <a:srgbClr val="005595"/>
                </a:solidFill>
                <a:latin typeface="Calibri" panose="020F0502020204030204" pitchFamily="34" charset="0"/>
                <a:cs typeface="Calibri" panose="020F0502020204030204" pitchFamily="34" charset="0"/>
              </a:rPr>
              <a:t>short-circuiting</a:t>
            </a:r>
            <a:r>
              <a:rPr lang="en-US" sz="2000" dirty="0">
                <a:solidFill>
                  <a:srgbClr val="005595"/>
                </a:solidFill>
                <a:latin typeface="Calibri" panose="020F0502020204030204" pitchFamily="34" charset="0"/>
                <a:cs typeface="Calibri" panose="020F0502020204030204" pitchFamily="34" charset="0"/>
              </a:rPr>
              <a:t> the dead zones as they travel through the effective clearwell volume.</a:t>
            </a:r>
          </a:p>
        </p:txBody>
      </p:sp>
      <p:sp>
        <p:nvSpPr>
          <p:cNvPr id="7" name="Freeform: Shape 6">
            <a:extLst>
              <a:ext uri="{FF2B5EF4-FFF2-40B4-BE49-F238E27FC236}">
                <a16:creationId xmlns:a16="http://schemas.microsoft.com/office/drawing/2014/main" id="{99D769F0-420C-4C0F-9608-4E48FFBD7AF0}"/>
              </a:ext>
            </a:extLst>
          </p:cNvPr>
          <p:cNvSpPr/>
          <p:nvPr/>
        </p:nvSpPr>
        <p:spPr bwMode="auto">
          <a:xfrm>
            <a:off x="821267" y="3039533"/>
            <a:ext cx="5579533" cy="2311400"/>
          </a:xfrm>
          <a:custGeom>
            <a:avLst/>
            <a:gdLst>
              <a:gd name="connsiteX0" fmla="*/ 0 w 5579652"/>
              <a:gd name="connsiteY0" fmla="*/ 2192867 h 2311400"/>
              <a:gd name="connsiteX1" fmla="*/ 93133 w 5579652"/>
              <a:gd name="connsiteY1" fmla="*/ 2201334 h 2311400"/>
              <a:gd name="connsiteX2" fmla="*/ 143933 w 5579652"/>
              <a:gd name="connsiteY2" fmla="*/ 2209800 h 2311400"/>
              <a:gd name="connsiteX3" fmla="*/ 220133 w 5579652"/>
              <a:gd name="connsiteY3" fmla="*/ 2218267 h 2311400"/>
              <a:gd name="connsiteX4" fmla="*/ 270933 w 5579652"/>
              <a:gd name="connsiteY4" fmla="*/ 2260600 h 2311400"/>
              <a:gd name="connsiteX5" fmla="*/ 330200 w 5579652"/>
              <a:gd name="connsiteY5" fmla="*/ 2311400 h 2311400"/>
              <a:gd name="connsiteX6" fmla="*/ 567266 w 5579652"/>
              <a:gd name="connsiteY6" fmla="*/ 2302934 h 2311400"/>
              <a:gd name="connsiteX7" fmla="*/ 626533 w 5579652"/>
              <a:gd name="connsiteY7" fmla="*/ 2277534 h 2311400"/>
              <a:gd name="connsiteX8" fmla="*/ 677333 w 5579652"/>
              <a:gd name="connsiteY8" fmla="*/ 2243667 h 2311400"/>
              <a:gd name="connsiteX9" fmla="*/ 694266 w 5579652"/>
              <a:gd name="connsiteY9" fmla="*/ 2218267 h 2311400"/>
              <a:gd name="connsiteX10" fmla="*/ 753533 w 5579652"/>
              <a:gd name="connsiteY10" fmla="*/ 2167467 h 2311400"/>
              <a:gd name="connsiteX11" fmla="*/ 795866 w 5579652"/>
              <a:gd name="connsiteY11" fmla="*/ 2133600 h 2311400"/>
              <a:gd name="connsiteX12" fmla="*/ 812800 w 5579652"/>
              <a:gd name="connsiteY12" fmla="*/ 2116667 h 2311400"/>
              <a:gd name="connsiteX13" fmla="*/ 863600 w 5579652"/>
              <a:gd name="connsiteY13" fmla="*/ 2082800 h 2311400"/>
              <a:gd name="connsiteX14" fmla="*/ 905933 w 5579652"/>
              <a:gd name="connsiteY14" fmla="*/ 2040467 h 2311400"/>
              <a:gd name="connsiteX15" fmla="*/ 922866 w 5579652"/>
              <a:gd name="connsiteY15" fmla="*/ 2015067 h 2311400"/>
              <a:gd name="connsiteX16" fmla="*/ 965200 w 5579652"/>
              <a:gd name="connsiteY16" fmla="*/ 1981200 h 2311400"/>
              <a:gd name="connsiteX17" fmla="*/ 973666 w 5579652"/>
              <a:gd name="connsiteY17" fmla="*/ 1955800 h 2311400"/>
              <a:gd name="connsiteX18" fmla="*/ 990600 w 5579652"/>
              <a:gd name="connsiteY18" fmla="*/ 1930400 h 2311400"/>
              <a:gd name="connsiteX19" fmla="*/ 1007533 w 5579652"/>
              <a:gd name="connsiteY19" fmla="*/ 1879600 h 2311400"/>
              <a:gd name="connsiteX20" fmla="*/ 999066 w 5579652"/>
              <a:gd name="connsiteY20" fmla="*/ 1388534 h 2311400"/>
              <a:gd name="connsiteX21" fmla="*/ 973666 w 5579652"/>
              <a:gd name="connsiteY21" fmla="*/ 1346200 h 2311400"/>
              <a:gd name="connsiteX22" fmla="*/ 965200 w 5579652"/>
              <a:gd name="connsiteY22" fmla="*/ 1312334 h 2311400"/>
              <a:gd name="connsiteX23" fmla="*/ 948266 w 5579652"/>
              <a:gd name="connsiteY23" fmla="*/ 1295400 h 2311400"/>
              <a:gd name="connsiteX24" fmla="*/ 931333 w 5579652"/>
              <a:gd name="connsiteY24" fmla="*/ 1270000 h 2311400"/>
              <a:gd name="connsiteX25" fmla="*/ 897466 w 5579652"/>
              <a:gd name="connsiteY25" fmla="*/ 1210734 h 2311400"/>
              <a:gd name="connsiteX26" fmla="*/ 880533 w 5579652"/>
              <a:gd name="connsiteY26" fmla="*/ 1193800 h 2311400"/>
              <a:gd name="connsiteX27" fmla="*/ 863600 w 5579652"/>
              <a:gd name="connsiteY27" fmla="*/ 1159934 h 2311400"/>
              <a:gd name="connsiteX28" fmla="*/ 846666 w 5579652"/>
              <a:gd name="connsiteY28" fmla="*/ 1134534 h 2311400"/>
              <a:gd name="connsiteX29" fmla="*/ 795866 w 5579652"/>
              <a:gd name="connsiteY29" fmla="*/ 1041400 h 2311400"/>
              <a:gd name="connsiteX30" fmla="*/ 770466 w 5579652"/>
              <a:gd name="connsiteY30" fmla="*/ 956734 h 2311400"/>
              <a:gd name="connsiteX31" fmla="*/ 745066 w 5579652"/>
              <a:gd name="connsiteY31" fmla="*/ 889000 h 2311400"/>
              <a:gd name="connsiteX32" fmla="*/ 753533 w 5579652"/>
              <a:gd name="connsiteY32" fmla="*/ 508000 h 2311400"/>
              <a:gd name="connsiteX33" fmla="*/ 778933 w 5579652"/>
              <a:gd name="connsiteY33" fmla="*/ 491067 h 2311400"/>
              <a:gd name="connsiteX34" fmla="*/ 804333 w 5579652"/>
              <a:gd name="connsiteY34" fmla="*/ 457200 h 2311400"/>
              <a:gd name="connsiteX35" fmla="*/ 829733 w 5579652"/>
              <a:gd name="connsiteY35" fmla="*/ 431800 h 2311400"/>
              <a:gd name="connsiteX36" fmla="*/ 872066 w 5579652"/>
              <a:gd name="connsiteY36" fmla="*/ 389467 h 2311400"/>
              <a:gd name="connsiteX37" fmla="*/ 922866 w 5579652"/>
              <a:gd name="connsiteY37" fmla="*/ 372534 h 2311400"/>
              <a:gd name="connsiteX38" fmla="*/ 939800 w 5579652"/>
              <a:gd name="connsiteY38" fmla="*/ 355600 h 2311400"/>
              <a:gd name="connsiteX39" fmla="*/ 1007533 w 5579652"/>
              <a:gd name="connsiteY39" fmla="*/ 338667 h 2311400"/>
              <a:gd name="connsiteX40" fmla="*/ 1371600 w 5579652"/>
              <a:gd name="connsiteY40" fmla="*/ 313267 h 2311400"/>
              <a:gd name="connsiteX41" fmla="*/ 1507066 w 5579652"/>
              <a:gd name="connsiteY41" fmla="*/ 321734 h 2311400"/>
              <a:gd name="connsiteX42" fmla="*/ 1549400 w 5579652"/>
              <a:gd name="connsiteY42" fmla="*/ 364067 h 2311400"/>
              <a:gd name="connsiteX43" fmla="*/ 1566333 w 5579652"/>
              <a:gd name="connsiteY43" fmla="*/ 389467 h 2311400"/>
              <a:gd name="connsiteX44" fmla="*/ 1600200 w 5579652"/>
              <a:gd name="connsiteY44" fmla="*/ 423334 h 2311400"/>
              <a:gd name="connsiteX45" fmla="*/ 1634066 w 5579652"/>
              <a:gd name="connsiteY45" fmla="*/ 499534 h 2311400"/>
              <a:gd name="connsiteX46" fmla="*/ 1651000 w 5579652"/>
              <a:gd name="connsiteY46" fmla="*/ 524934 h 2311400"/>
              <a:gd name="connsiteX47" fmla="*/ 1667933 w 5579652"/>
              <a:gd name="connsiteY47" fmla="*/ 567267 h 2311400"/>
              <a:gd name="connsiteX48" fmla="*/ 1684866 w 5579652"/>
              <a:gd name="connsiteY48" fmla="*/ 778934 h 2311400"/>
              <a:gd name="connsiteX49" fmla="*/ 1693333 w 5579652"/>
              <a:gd name="connsiteY49" fmla="*/ 804334 h 2311400"/>
              <a:gd name="connsiteX50" fmla="*/ 1684866 w 5579652"/>
              <a:gd name="connsiteY50" fmla="*/ 1473200 h 2311400"/>
              <a:gd name="connsiteX51" fmla="*/ 1676400 w 5579652"/>
              <a:gd name="connsiteY51" fmla="*/ 1557867 h 2311400"/>
              <a:gd name="connsiteX52" fmla="*/ 1642533 w 5579652"/>
              <a:gd name="connsiteY52" fmla="*/ 1651000 h 2311400"/>
              <a:gd name="connsiteX53" fmla="*/ 1634066 w 5579652"/>
              <a:gd name="connsiteY53" fmla="*/ 1684867 h 2311400"/>
              <a:gd name="connsiteX54" fmla="*/ 1651000 w 5579652"/>
              <a:gd name="connsiteY54" fmla="*/ 1964267 h 2311400"/>
              <a:gd name="connsiteX55" fmla="*/ 1710266 w 5579652"/>
              <a:gd name="connsiteY55" fmla="*/ 2015067 h 2311400"/>
              <a:gd name="connsiteX56" fmla="*/ 1735666 w 5579652"/>
              <a:gd name="connsiteY56" fmla="*/ 2048934 h 2311400"/>
              <a:gd name="connsiteX57" fmla="*/ 1769533 w 5579652"/>
              <a:gd name="connsiteY57" fmla="*/ 2099734 h 2311400"/>
              <a:gd name="connsiteX58" fmla="*/ 1794933 w 5579652"/>
              <a:gd name="connsiteY58" fmla="*/ 2125134 h 2311400"/>
              <a:gd name="connsiteX59" fmla="*/ 1811866 w 5579652"/>
              <a:gd name="connsiteY59" fmla="*/ 2150534 h 2311400"/>
              <a:gd name="connsiteX60" fmla="*/ 1879600 w 5579652"/>
              <a:gd name="connsiteY60" fmla="*/ 2184400 h 2311400"/>
              <a:gd name="connsiteX61" fmla="*/ 1921933 w 5579652"/>
              <a:gd name="connsiteY61" fmla="*/ 2209800 h 2311400"/>
              <a:gd name="connsiteX62" fmla="*/ 1955800 w 5579652"/>
              <a:gd name="connsiteY62" fmla="*/ 2226734 h 2311400"/>
              <a:gd name="connsiteX63" fmla="*/ 2040466 w 5579652"/>
              <a:gd name="connsiteY63" fmla="*/ 2243667 h 2311400"/>
              <a:gd name="connsiteX64" fmla="*/ 2074333 w 5579652"/>
              <a:gd name="connsiteY64" fmla="*/ 2252134 h 2311400"/>
              <a:gd name="connsiteX65" fmla="*/ 2116666 w 5579652"/>
              <a:gd name="connsiteY65" fmla="*/ 2260600 h 2311400"/>
              <a:gd name="connsiteX66" fmla="*/ 2243666 w 5579652"/>
              <a:gd name="connsiteY66" fmla="*/ 2252134 h 2311400"/>
              <a:gd name="connsiteX67" fmla="*/ 2302933 w 5579652"/>
              <a:gd name="connsiteY67" fmla="*/ 2192867 h 2311400"/>
              <a:gd name="connsiteX68" fmla="*/ 2336800 w 5579652"/>
              <a:gd name="connsiteY68" fmla="*/ 2167467 h 2311400"/>
              <a:gd name="connsiteX69" fmla="*/ 2353733 w 5579652"/>
              <a:gd name="connsiteY69" fmla="*/ 2125134 h 2311400"/>
              <a:gd name="connsiteX70" fmla="*/ 2362200 w 5579652"/>
              <a:gd name="connsiteY70" fmla="*/ 2099734 h 2311400"/>
              <a:gd name="connsiteX71" fmla="*/ 2396066 w 5579652"/>
              <a:gd name="connsiteY71" fmla="*/ 2040467 h 2311400"/>
              <a:gd name="connsiteX72" fmla="*/ 2404533 w 5579652"/>
              <a:gd name="connsiteY72" fmla="*/ 1930400 h 2311400"/>
              <a:gd name="connsiteX73" fmla="*/ 2421466 w 5579652"/>
              <a:gd name="connsiteY73" fmla="*/ 1905000 h 2311400"/>
              <a:gd name="connsiteX74" fmla="*/ 2429933 w 5579652"/>
              <a:gd name="connsiteY74" fmla="*/ 1871134 h 2311400"/>
              <a:gd name="connsiteX75" fmla="*/ 2438400 w 5579652"/>
              <a:gd name="connsiteY75" fmla="*/ 1363134 h 2311400"/>
              <a:gd name="connsiteX76" fmla="*/ 2455333 w 5579652"/>
              <a:gd name="connsiteY76" fmla="*/ 1337734 h 2311400"/>
              <a:gd name="connsiteX77" fmla="*/ 2472266 w 5579652"/>
              <a:gd name="connsiteY77" fmla="*/ 1244600 h 2311400"/>
              <a:gd name="connsiteX78" fmla="*/ 2489200 w 5579652"/>
              <a:gd name="connsiteY78" fmla="*/ 1219200 h 2311400"/>
              <a:gd name="connsiteX79" fmla="*/ 2523066 w 5579652"/>
              <a:gd name="connsiteY79" fmla="*/ 1151467 h 2311400"/>
              <a:gd name="connsiteX80" fmla="*/ 2556933 w 5579652"/>
              <a:gd name="connsiteY80" fmla="*/ 1117600 h 2311400"/>
              <a:gd name="connsiteX81" fmla="*/ 2582333 w 5579652"/>
              <a:gd name="connsiteY81" fmla="*/ 1092200 h 2311400"/>
              <a:gd name="connsiteX82" fmla="*/ 2641600 w 5579652"/>
              <a:gd name="connsiteY82" fmla="*/ 1041400 h 2311400"/>
              <a:gd name="connsiteX83" fmla="*/ 2675466 w 5579652"/>
              <a:gd name="connsiteY83" fmla="*/ 1024467 h 2311400"/>
              <a:gd name="connsiteX84" fmla="*/ 2717800 w 5579652"/>
              <a:gd name="connsiteY84" fmla="*/ 999067 h 2311400"/>
              <a:gd name="connsiteX85" fmla="*/ 2751666 w 5579652"/>
              <a:gd name="connsiteY85" fmla="*/ 990600 h 2311400"/>
              <a:gd name="connsiteX86" fmla="*/ 2887133 w 5579652"/>
              <a:gd name="connsiteY86" fmla="*/ 965200 h 2311400"/>
              <a:gd name="connsiteX87" fmla="*/ 3166533 w 5579652"/>
              <a:gd name="connsiteY87" fmla="*/ 973667 h 2311400"/>
              <a:gd name="connsiteX88" fmla="*/ 3191933 w 5579652"/>
              <a:gd name="connsiteY88" fmla="*/ 982134 h 2311400"/>
              <a:gd name="connsiteX89" fmla="*/ 3302000 w 5579652"/>
              <a:gd name="connsiteY89" fmla="*/ 1075267 h 2311400"/>
              <a:gd name="connsiteX90" fmla="*/ 3335866 w 5579652"/>
              <a:gd name="connsiteY90" fmla="*/ 1092200 h 2311400"/>
              <a:gd name="connsiteX91" fmla="*/ 3395133 w 5579652"/>
              <a:gd name="connsiteY91" fmla="*/ 1117600 h 2311400"/>
              <a:gd name="connsiteX92" fmla="*/ 3454400 w 5579652"/>
              <a:gd name="connsiteY92" fmla="*/ 1168400 h 2311400"/>
              <a:gd name="connsiteX93" fmla="*/ 3479800 w 5579652"/>
              <a:gd name="connsiteY93" fmla="*/ 1185334 h 2311400"/>
              <a:gd name="connsiteX94" fmla="*/ 3505200 w 5579652"/>
              <a:gd name="connsiteY94" fmla="*/ 1210734 h 2311400"/>
              <a:gd name="connsiteX95" fmla="*/ 3530600 w 5579652"/>
              <a:gd name="connsiteY95" fmla="*/ 1219200 h 2311400"/>
              <a:gd name="connsiteX96" fmla="*/ 3564466 w 5579652"/>
              <a:gd name="connsiteY96" fmla="*/ 1236134 h 2311400"/>
              <a:gd name="connsiteX97" fmla="*/ 3623733 w 5579652"/>
              <a:gd name="connsiteY97" fmla="*/ 1270000 h 2311400"/>
              <a:gd name="connsiteX98" fmla="*/ 3674533 w 5579652"/>
              <a:gd name="connsiteY98" fmla="*/ 1278467 h 2311400"/>
              <a:gd name="connsiteX99" fmla="*/ 3699933 w 5579652"/>
              <a:gd name="connsiteY99" fmla="*/ 1286934 h 2311400"/>
              <a:gd name="connsiteX100" fmla="*/ 3987800 w 5579652"/>
              <a:gd name="connsiteY100" fmla="*/ 1278467 h 2311400"/>
              <a:gd name="connsiteX101" fmla="*/ 4055533 w 5579652"/>
              <a:gd name="connsiteY101" fmla="*/ 1236134 h 2311400"/>
              <a:gd name="connsiteX102" fmla="*/ 4106333 w 5579652"/>
              <a:gd name="connsiteY102" fmla="*/ 1219200 h 2311400"/>
              <a:gd name="connsiteX103" fmla="*/ 4131733 w 5579652"/>
              <a:gd name="connsiteY103" fmla="*/ 1210734 h 2311400"/>
              <a:gd name="connsiteX104" fmla="*/ 4165600 w 5579652"/>
              <a:gd name="connsiteY104" fmla="*/ 1193800 h 2311400"/>
              <a:gd name="connsiteX105" fmla="*/ 4224866 w 5579652"/>
              <a:gd name="connsiteY105" fmla="*/ 1185334 h 2311400"/>
              <a:gd name="connsiteX106" fmla="*/ 4267200 w 5579652"/>
              <a:gd name="connsiteY106" fmla="*/ 1176867 h 2311400"/>
              <a:gd name="connsiteX107" fmla="*/ 4292600 w 5579652"/>
              <a:gd name="connsiteY107" fmla="*/ 1159934 h 2311400"/>
              <a:gd name="connsiteX108" fmla="*/ 4309533 w 5579652"/>
              <a:gd name="connsiteY108" fmla="*/ 1143000 h 2311400"/>
              <a:gd name="connsiteX109" fmla="*/ 4360333 w 5579652"/>
              <a:gd name="connsiteY109" fmla="*/ 1126067 h 2311400"/>
              <a:gd name="connsiteX110" fmla="*/ 4394200 w 5579652"/>
              <a:gd name="connsiteY110" fmla="*/ 1100667 h 2311400"/>
              <a:gd name="connsiteX111" fmla="*/ 4817533 w 5579652"/>
              <a:gd name="connsiteY111" fmla="*/ 1075267 h 2311400"/>
              <a:gd name="connsiteX112" fmla="*/ 4842933 w 5579652"/>
              <a:gd name="connsiteY112" fmla="*/ 1058334 h 2311400"/>
              <a:gd name="connsiteX113" fmla="*/ 4859866 w 5579652"/>
              <a:gd name="connsiteY113" fmla="*/ 1041400 h 2311400"/>
              <a:gd name="connsiteX114" fmla="*/ 4927600 w 5579652"/>
              <a:gd name="connsiteY114" fmla="*/ 1007534 h 2311400"/>
              <a:gd name="connsiteX115" fmla="*/ 4978400 w 5579652"/>
              <a:gd name="connsiteY115" fmla="*/ 990600 h 2311400"/>
              <a:gd name="connsiteX116" fmla="*/ 5029200 w 5579652"/>
              <a:gd name="connsiteY116" fmla="*/ 956734 h 2311400"/>
              <a:gd name="connsiteX117" fmla="*/ 5088466 w 5579652"/>
              <a:gd name="connsiteY117" fmla="*/ 939800 h 2311400"/>
              <a:gd name="connsiteX118" fmla="*/ 5181600 w 5579652"/>
              <a:gd name="connsiteY118" fmla="*/ 855134 h 2311400"/>
              <a:gd name="connsiteX119" fmla="*/ 5223933 w 5579652"/>
              <a:gd name="connsiteY119" fmla="*/ 787400 h 2311400"/>
              <a:gd name="connsiteX120" fmla="*/ 5249333 w 5579652"/>
              <a:gd name="connsiteY120" fmla="*/ 736600 h 2311400"/>
              <a:gd name="connsiteX121" fmla="*/ 5257800 w 5579652"/>
              <a:gd name="connsiteY121" fmla="*/ 702734 h 2311400"/>
              <a:gd name="connsiteX122" fmla="*/ 5266266 w 5579652"/>
              <a:gd name="connsiteY122" fmla="*/ 677334 h 2311400"/>
              <a:gd name="connsiteX123" fmla="*/ 5257800 w 5579652"/>
              <a:gd name="connsiteY123" fmla="*/ 313267 h 2311400"/>
              <a:gd name="connsiteX124" fmla="*/ 5266266 w 5579652"/>
              <a:gd name="connsiteY124" fmla="*/ 76200 h 2311400"/>
              <a:gd name="connsiteX125" fmla="*/ 5283200 w 5579652"/>
              <a:gd name="connsiteY125" fmla="*/ 59267 h 2311400"/>
              <a:gd name="connsiteX126" fmla="*/ 5300133 w 5579652"/>
              <a:gd name="connsiteY126" fmla="*/ 33867 h 2311400"/>
              <a:gd name="connsiteX127" fmla="*/ 5325533 w 5579652"/>
              <a:gd name="connsiteY127" fmla="*/ 16934 h 2311400"/>
              <a:gd name="connsiteX128" fmla="*/ 5342466 w 5579652"/>
              <a:gd name="connsiteY128" fmla="*/ 0 h 2311400"/>
              <a:gd name="connsiteX129" fmla="*/ 5537200 w 5579652"/>
              <a:gd name="connsiteY129" fmla="*/ 8467 h 2311400"/>
              <a:gd name="connsiteX130" fmla="*/ 5554133 w 5579652"/>
              <a:gd name="connsiteY130" fmla="*/ 33867 h 2311400"/>
              <a:gd name="connsiteX131" fmla="*/ 5571066 w 5579652"/>
              <a:gd name="connsiteY131" fmla="*/ 101600 h 2311400"/>
              <a:gd name="connsiteX132" fmla="*/ 5579533 w 5579652"/>
              <a:gd name="connsiteY132" fmla="*/ 59267 h 2311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5579652" h="2311400">
                <a:moveTo>
                  <a:pt x="0" y="2192867"/>
                </a:moveTo>
                <a:cubicBezTo>
                  <a:pt x="31044" y="2195689"/>
                  <a:pt x="62174" y="2197692"/>
                  <a:pt x="93133" y="2201334"/>
                </a:cubicBezTo>
                <a:cubicBezTo>
                  <a:pt x="110182" y="2203340"/>
                  <a:pt x="126917" y="2207531"/>
                  <a:pt x="143933" y="2209800"/>
                </a:cubicBezTo>
                <a:cubicBezTo>
                  <a:pt x="169265" y="2213178"/>
                  <a:pt x="194733" y="2215445"/>
                  <a:pt x="220133" y="2218267"/>
                </a:cubicBezTo>
                <a:cubicBezTo>
                  <a:pt x="308211" y="2306345"/>
                  <a:pt x="188419" y="2189874"/>
                  <a:pt x="270933" y="2260600"/>
                </a:cubicBezTo>
                <a:cubicBezTo>
                  <a:pt x="342792" y="2322193"/>
                  <a:pt x="271888" y="2272526"/>
                  <a:pt x="330200" y="2311400"/>
                </a:cubicBezTo>
                <a:cubicBezTo>
                  <a:pt x="409222" y="2308578"/>
                  <a:pt x="488358" y="2308025"/>
                  <a:pt x="567266" y="2302934"/>
                </a:cubicBezTo>
                <a:cubicBezTo>
                  <a:pt x="580350" y="2302090"/>
                  <a:pt x="619035" y="2282033"/>
                  <a:pt x="626533" y="2277534"/>
                </a:cubicBezTo>
                <a:cubicBezTo>
                  <a:pt x="643984" y="2267063"/>
                  <a:pt x="677333" y="2243667"/>
                  <a:pt x="677333" y="2243667"/>
                </a:cubicBezTo>
                <a:cubicBezTo>
                  <a:pt x="682977" y="2235200"/>
                  <a:pt x="687644" y="2225993"/>
                  <a:pt x="694266" y="2218267"/>
                </a:cubicBezTo>
                <a:cubicBezTo>
                  <a:pt x="721641" y="2186330"/>
                  <a:pt x="723573" y="2187440"/>
                  <a:pt x="753533" y="2167467"/>
                </a:cubicBezTo>
                <a:cubicBezTo>
                  <a:pt x="787257" y="2116880"/>
                  <a:pt x="750428" y="2160863"/>
                  <a:pt x="795866" y="2133600"/>
                </a:cubicBezTo>
                <a:cubicBezTo>
                  <a:pt x="802711" y="2129493"/>
                  <a:pt x="806414" y="2121456"/>
                  <a:pt x="812800" y="2116667"/>
                </a:cubicBezTo>
                <a:cubicBezTo>
                  <a:pt x="829081" y="2104456"/>
                  <a:pt x="863600" y="2082800"/>
                  <a:pt x="863600" y="2082800"/>
                </a:cubicBezTo>
                <a:cubicBezTo>
                  <a:pt x="908755" y="2015067"/>
                  <a:pt x="849489" y="2096911"/>
                  <a:pt x="905933" y="2040467"/>
                </a:cubicBezTo>
                <a:cubicBezTo>
                  <a:pt x="913128" y="2033272"/>
                  <a:pt x="916509" y="2023013"/>
                  <a:pt x="922866" y="2015067"/>
                </a:cubicBezTo>
                <a:cubicBezTo>
                  <a:pt x="936652" y="1997835"/>
                  <a:pt x="946344" y="1993771"/>
                  <a:pt x="965200" y="1981200"/>
                </a:cubicBezTo>
                <a:cubicBezTo>
                  <a:pt x="968022" y="1972733"/>
                  <a:pt x="969675" y="1963782"/>
                  <a:pt x="973666" y="1955800"/>
                </a:cubicBezTo>
                <a:cubicBezTo>
                  <a:pt x="978217" y="1946698"/>
                  <a:pt x="986467" y="1939699"/>
                  <a:pt x="990600" y="1930400"/>
                </a:cubicBezTo>
                <a:cubicBezTo>
                  <a:pt x="997849" y="1914089"/>
                  <a:pt x="1007533" y="1879600"/>
                  <a:pt x="1007533" y="1879600"/>
                </a:cubicBezTo>
                <a:cubicBezTo>
                  <a:pt x="1004711" y="1715911"/>
                  <a:pt x="1004431" y="1552159"/>
                  <a:pt x="999066" y="1388534"/>
                </a:cubicBezTo>
                <a:cubicBezTo>
                  <a:pt x="998321" y="1365806"/>
                  <a:pt x="987747" y="1360281"/>
                  <a:pt x="973666" y="1346200"/>
                </a:cubicBezTo>
                <a:cubicBezTo>
                  <a:pt x="970844" y="1334911"/>
                  <a:pt x="970404" y="1322742"/>
                  <a:pt x="965200" y="1312334"/>
                </a:cubicBezTo>
                <a:cubicBezTo>
                  <a:pt x="961630" y="1305194"/>
                  <a:pt x="953253" y="1301634"/>
                  <a:pt x="948266" y="1295400"/>
                </a:cubicBezTo>
                <a:cubicBezTo>
                  <a:pt x="941909" y="1287454"/>
                  <a:pt x="936381" y="1278835"/>
                  <a:pt x="931333" y="1270000"/>
                </a:cubicBezTo>
                <a:cubicBezTo>
                  <a:pt x="913947" y="1239575"/>
                  <a:pt x="918097" y="1236523"/>
                  <a:pt x="897466" y="1210734"/>
                </a:cubicBezTo>
                <a:cubicBezTo>
                  <a:pt x="892479" y="1204501"/>
                  <a:pt x="884961" y="1200442"/>
                  <a:pt x="880533" y="1193800"/>
                </a:cubicBezTo>
                <a:cubicBezTo>
                  <a:pt x="873532" y="1183299"/>
                  <a:pt x="869862" y="1170892"/>
                  <a:pt x="863600" y="1159934"/>
                </a:cubicBezTo>
                <a:cubicBezTo>
                  <a:pt x="858551" y="1151099"/>
                  <a:pt x="851539" y="1143467"/>
                  <a:pt x="846666" y="1134534"/>
                </a:cubicBezTo>
                <a:cubicBezTo>
                  <a:pt x="789040" y="1028885"/>
                  <a:pt x="834546" y="1099418"/>
                  <a:pt x="795866" y="1041400"/>
                </a:cubicBezTo>
                <a:cubicBezTo>
                  <a:pt x="789788" y="1017088"/>
                  <a:pt x="780776" y="977354"/>
                  <a:pt x="770466" y="956734"/>
                </a:cubicBezTo>
                <a:cubicBezTo>
                  <a:pt x="748329" y="912459"/>
                  <a:pt x="756594" y="935112"/>
                  <a:pt x="745066" y="889000"/>
                </a:cubicBezTo>
                <a:cubicBezTo>
                  <a:pt x="747888" y="762000"/>
                  <a:pt x="742761" y="634574"/>
                  <a:pt x="753533" y="508000"/>
                </a:cubicBezTo>
                <a:cubicBezTo>
                  <a:pt x="754396" y="497861"/>
                  <a:pt x="771738" y="498262"/>
                  <a:pt x="778933" y="491067"/>
                </a:cubicBezTo>
                <a:cubicBezTo>
                  <a:pt x="788911" y="481089"/>
                  <a:pt x="795150" y="467914"/>
                  <a:pt x="804333" y="457200"/>
                </a:cubicBezTo>
                <a:cubicBezTo>
                  <a:pt x="812125" y="448109"/>
                  <a:pt x="822068" y="440998"/>
                  <a:pt x="829733" y="431800"/>
                </a:cubicBezTo>
                <a:cubicBezTo>
                  <a:pt x="851315" y="405902"/>
                  <a:pt x="839195" y="404076"/>
                  <a:pt x="872066" y="389467"/>
                </a:cubicBezTo>
                <a:cubicBezTo>
                  <a:pt x="888377" y="382218"/>
                  <a:pt x="922866" y="372534"/>
                  <a:pt x="922866" y="372534"/>
                </a:cubicBezTo>
                <a:cubicBezTo>
                  <a:pt x="928511" y="366889"/>
                  <a:pt x="932955" y="359707"/>
                  <a:pt x="939800" y="355600"/>
                </a:cubicBezTo>
                <a:cubicBezTo>
                  <a:pt x="952815" y="347791"/>
                  <a:pt x="998433" y="340487"/>
                  <a:pt x="1007533" y="338667"/>
                </a:cubicBezTo>
                <a:cubicBezTo>
                  <a:pt x="1125713" y="259882"/>
                  <a:pt x="1035843" y="313267"/>
                  <a:pt x="1371600" y="313267"/>
                </a:cubicBezTo>
                <a:cubicBezTo>
                  <a:pt x="1416843" y="313267"/>
                  <a:pt x="1461911" y="318912"/>
                  <a:pt x="1507066" y="321734"/>
                </a:cubicBezTo>
                <a:cubicBezTo>
                  <a:pt x="1552226" y="389472"/>
                  <a:pt x="1492952" y="307619"/>
                  <a:pt x="1549400" y="364067"/>
                </a:cubicBezTo>
                <a:cubicBezTo>
                  <a:pt x="1556595" y="371262"/>
                  <a:pt x="1559711" y="381741"/>
                  <a:pt x="1566333" y="389467"/>
                </a:cubicBezTo>
                <a:cubicBezTo>
                  <a:pt x="1576723" y="401589"/>
                  <a:pt x="1591045" y="410255"/>
                  <a:pt x="1600200" y="423334"/>
                </a:cubicBezTo>
                <a:cubicBezTo>
                  <a:pt x="1653865" y="499998"/>
                  <a:pt x="1608171" y="447744"/>
                  <a:pt x="1634066" y="499534"/>
                </a:cubicBezTo>
                <a:cubicBezTo>
                  <a:pt x="1638617" y="508636"/>
                  <a:pt x="1646449" y="515833"/>
                  <a:pt x="1651000" y="524934"/>
                </a:cubicBezTo>
                <a:cubicBezTo>
                  <a:pt x="1657797" y="538527"/>
                  <a:pt x="1662289" y="553156"/>
                  <a:pt x="1667933" y="567267"/>
                </a:cubicBezTo>
                <a:cubicBezTo>
                  <a:pt x="1672319" y="654974"/>
                  <a:pt x="1666540" y="705627"/>
                  <a:pt x="1684866" y="778934"/>
                </a:cubicBezTo>
                <a:cubicBezTo>
                  <a:pt x="1687030" y="787592"/>
                  <a:pt x="1690511" y="795867"/>
                  <a:pt x="1693333" y="804334"/>
                </a:cubicBezTo>
                <a:cubicBezTo>
                  <a:pt x="1690511" y="1027289"/>
                  <a:pt x="1689875" y="1250283"/>
                  <a:pt x="1684866" y="1473200"/>
                </a:cubicBezTo>
                <a:cubicBezTo>
                  <a:pt x="1684229" y="1501556"/>
                  <a:pt x="1680411" y="1529789"/>
                  <a:pt x="1676400" y="1557867"/>
                </a:cubicBezTo>
                <a:cubicBezTo>
                  <a:pt x="1670786" y="1597169"/>
                  <a:pt x="1657619" y="1609513"/>
                  <a:pt x="1642533" y="1651000"/>
                </a:cubicBezTo>
                <a:cubicBezTo>
                  <a:pt x="1638556" y="1661936"/>
                  <a:pt x="1636888" y="1673578"/>
                  <a:pt x="1634066" y="1684867"/>
                </a:cubicBezTo>
                <a:cubicBezTo>
                  <a:pt x="1639711" y="1778000"/>
                  <a:pt x="1638164" y="1871850"/>
                  <a:pt x="1651000" y="1964267"/>
                </a:cubicBezTo>
                <a:cubicBezTo>
                  <a:pt x="1652486" y="1974969"/>
                  <a:pt x="1706762" y="2011563"/>
                  <a:pt x="1710266" y="2015067"/>
                </a:cubicBezTo>
                <a:cubicBezTo>
                  <a:pt x="1720244" y="2025045"/>
                  <a:pt x="1727574" y="2037374"/>
                  <a:pt x="1735666" y="2048934"/>
                </a:cubicBezTo>
                <a:cubicBezTo>
                  <a:pt x="1747337" y="2065607"/>
                  <a:pt x="1755142" y="2085343"/>
                  <a:pt x="1769533" y="2099734"/>
                </a:cubicBezTo>
                <a:cubicBezTo>
                  <a:pt x="1778000" y="2108201"/>
                  <a:pt x="1787268" y="2115936"/>
                  <a:pt x="1794933" y="2125134"/>
                </a:cubicBezTo>
                <a:cubicBezTo>
                  <a:pt x="1801447" y="2132951"/>
                  <a:pt x="1803530" y="2144699"/>
                  <a:pt x="1811866" y="2150534"/>
                </a:cubicBezTo>
                <a:cubicBezTo>
                  <a:pt x="1832546" y="2165010"/>
                  <a:pt x="1879600" y="2184400"/>
                  <a:pt x="1879600" y="2184400"/>
                </a:cubicBezTo>
                <a:cubicBezTo>
                  <a:pt x="1907760" y="2212561"/>
                  <a:pt x="1883464" y="2193313"/>
                  <a:pt x="1921933" y="2209800"/>
                </a:cubicBezTo>
                <a:cubicBezTo>
                  <a:pt x="1933534" y="2214772"/>
                  <a:pt x="1943664" y="2223267"/>
                  <a:pt x="1955800" y="2226734"/>
                </a:cubicBezTo>
                <a:cubicBezTo>
                  <a:pt x="1983473" y="2234641"/>
                  <a:pt x="2012324" y="2237637"/>
                  <a:pt x="2040466" y="2243667"/>
                </a:cubicBezTo>
                <a:cubicBezTo>
                  <a:pt x="2051844" y="2246105"/>
                  <a:pt x="2062974" y="2249610"/>
                  <a:pt x="2074333" y="2252134"/>
                </a:cubicBezTo>
                <a:cubicBezTo>
                  <a:pt x="2088381" y="2255256"/>
                  <a:pt x="2102555" y="2257778"/>
                  <a:pt x="2116666" y="2260600"/>
                </a:cubicBezTo>
                <a:lnTo>
                  <a:pt x="2243666" y="2252134"/>
                </a:lnTo>
                <a:cubicBezTo>
                  <a:pt x="2269923" y="2242586"/>
                  <a:pt x="2280582" y="2209630"/>
                  <a:pt x="2302933" y="2192867"/>
                </a:cubicBezTo>
                <a:lnTo>
                  <a:pt x="2336800" y="2167467"/>
                </a:lnTo>
                <a:cubicBezTo>
                  <a:pt x="2342444" y="2153356"/>
                  <a:pt x="2348397" y="2139364"/>
                  <a:pt x="2353733" y="2125134"/>
                </a:cubicBezTo>
                <a:cubicBezTo>
                  <a:pt x="2356867" y="2116778"/>
                  <a:pt x="2358684" y="2107937"/>
                  <a:pt x="2362200" y="2099734"/>
                </a:cubicBezTo>
                <a:cubicBezTo>
                  <a:pt x="2375091" y="2069654"/>
                  <a:pt x="2379059" y="2065977"/>
                  <a:pt x="2396066" y="2040467"/>
                </a:cubicBezTo>
                <a:cubicBezTo>
                  <a:pt x="2398888" y="2003778"/>
                  <a:pt x="2397752" y="1966567"/>
                  <a:pt x="2404533" y="1930400"/>
                </a:cubicBezTo>
                <a:cubicBezTo>
                  <a:pt x="2406408" y="1920399"/>
                  <a:pt x="2417458" y="1914353"/>
                  <a:pt x="2421466" y="1905000"/>
                </a:cubicBezTo>
                <a:cubicBezTo>
                  <a:pt x="2426050" y="1894305"/>
                  <a:pt x="2427111" y="1882423"/>
                  <a:pt x="2429933" y="1871134"/>
                </a:cubicBezTo>
                <a:cubicBezTo>
                  <a:pt x="2432755" y="1701801"/>
                  <a:pt x="2430345" y="1532299"/>
                  <a:pt x="2438400" y="1363134"/>
                </a:cubicBezTo>
                <a:cubicBezTo>
                  <a:pt x="2438884" y="1352970"/>
                  <a:pt x="2452409" y="1347480"/>
                  <a:pt x="2455333" y="1337734"/>
                </a:cubicBezTo>
                <a:cubicBezTo>
                  <a:pt x="2464483" y="1307233"/>
                  <a:pt x="2459521" y="1274337"/>
                  <a:pt x="2472266" y="1244600"/>
                </a:cubicBezTo>
                <a:cubicBezTo>
                  <a:pt x="2476274" y="1235247"/>
                  <a:pt x="2483555" y="1227667"/>
                  <a:pt x="2489200" y="1219200"/>
                </a:cubicBezTo>
                <a:cubicBezTo>
                  <a:pt x="2499256" y="1189031"/>
                  <a:pt x="2499738" y="1181460"/>
                  <a:pt x="2523066" y="1151467"/>
                </a:cubicBezTo>
                <a:cubicBezTo>
                  <a:pt x="2532868" y="1138865"/>
                  <a:pt x="2545644" y="1128889"/>
                  <a:pt x="2556933" y="1117600"/>
                </a:cubicBezTo>
                <a:lnTo>
                  <a:pt x="2582333" y="1092200"/>
                </a:lnTo>
                <a:cubicBezTo>
                  <a:pt x="2605423" y="1069110"/>
                  <a:pt x="2612635" y="1059503"/>
                  <a:pt x="2641600" y="1041400"/>
                </a:cubicBezTo>
                <a:cubicBezTo>
                  <a:pt x="2652303" y="1034711"/>
                  <a:pt x="2664433" y="1030596"/>
                  <a:pt x="2675466" y="1024467"/>
                </a:cubicBezTo>
                <a:cubicBezTo>
                  <a:pt x="2689852" y="1016475"/>
                  <a:pt x="2702762" y="1005751"/>
                  <a:pt x="2717800" y="999067"/>
                </a:cubicBezTo>
                <a:cubicBezTo>
                  <a:pt x="2728433" y="994341"/>
                  <a:pt x="2740256" y="992882"/>
                  <a:pt x="2751666" y="990600"/>
                </a:cubicBezTo>
                <a:cubicBezTo>
                  <a:pt x="2796716" y="981590"/>
                  <a:pt x="2887133" y="965200"/>
                  <a:pt x="2887133" y="965200"/>
                </a:cubicBezTo>
                <a:cubicBezTo>
                  <a:pt x="2980266" y="968022"/>
                  <a:pt x="3073500" y="968498"/>
                  <a:pt x="3166533" y="973667"/>
                </a:cubicBezTo>
                <a:cubicBezTo>
                  <a:pt x="3175444" y="974162"/>
                  <a:pt x="3184964" y="976559"/>
                  <a:pt x="3191933" y="982134"/>
                </a:cubicBezTo>
                <a:cubicBezTo>
                  <a:pt x="3258218" y="1035162"/>
                  <a:pt x="3233324" y="1040929"/>
                  <a:pt x="3302000" y="1075267"/>
                </a:cubicBezTo>
                <a:cubicBezTo>
                  <a:pt x="3313289" y="1080911"/>
                  <a:pt x="3324265" y="1087228"/>
                  <a:pt x="3335866" y="1092200"/>
                </a:cubicBezTo>
                <a:cubicBezTo>
                  <a:pt x="3372527" y="1107912"/>
                  <a:pt x="3354292" y="1092075"/>
                  <a:pt x="3395133" y="1117600"/>
                </a:cubicBezTo>
                <a:cubicBezTo>
                  <a:pt x="3445862" y="1149305"/>
                  <a:pt x="3412842" y="1133768"/>
                  <a:pt x="3454400" y="1168400"/>
                </a:cubicBezTo>
                <a:cubicBezTo>
                  <a:pt x="3462217" y="1174914"/>
                  <a:pt x="3471983" y="1178820"/>
                  <a:pt x="3479800" y="1185334"/>
                </a:cubicBezTo>
                <a:cubicBezTo>
                  <a:pt x="3488998" y="1192999"/>
                  <a:pt x="3495237" y="1204092"/>
                  <a:pt x="3505200" y="1210734"/>
                </a:cubicBezTo>
                <a:cubicBezTo>
                  <a:pt x="3512626" y="1215684"/>
                  <a:pt x="3522397" y="1215684"/>
                  <a:pt x="3530600" y="1219200"/>
                </a:cubicBezTo>
                <a:cubicBezTo>
                  <a:pt x="3542201" y="1224172"/>
                  <a:pt x="3553508" y="1229872"/>
                  <a:pt x="3564466" y="1236134"/>
                </a:cubicBezTo>
                <a:cubicBezTo>
                  <a:pt x="3587438" y="1249261"/>
                  <a:pt x="3596802" y="1261921"/>
                  <a:pt x="3623733" y="1270000"/>
                </a:cubicBezTo>
                <a:cubicBezTo>
                  <a:pt x="3640176" y="1274933"/>
                  <a:pt x="3657775" y="1274743"/>
                  <a:pt x="3674533" y="1278467"/>
                </a:cubicBezTo>
                <a:cubicBezTo>
                  <a:pt x="3683245" y="1280403"/>
                  <a:pt x="3691466" y="1284112"/>
                  <a:pt x="3699933" y="1286934"/>
                </a:cubicBezTo>
                <a:cubicBezTo>
                  <a:pt x="3795889" y="1284112"/>
                  <a:pt x="3892304" y="1288262"/>
                  <a:pt x="3987800" y="1278467"/>
                </a:cubicBezTo>
                <a:cubicBezTo>
                  <a:pt x="4005658" y="1276635"/>
                  <a:pt x="4036970" y="1244384"/>
                  <a:pt x="4055533" y="1236134"/>
                </a:cubicBezTo>
                <a:cubicBezTo>
                  <a:pt x="4071844" y="1228885"/>
                  <a:pt x="4089400" y="1224844"/>
                  <a:pt x="4106333" y="1219200"/>
                </a:cubicBezTo>
                <a:cubicBezTo>
                  <a:pt x="4114800" y="1216378"/>
                  <a:pt x="4123751" y="1214725"/>
                  <a:pt x="4131733" y="1210734"/>
                </a:cubicBezTo>
                <a:cubicBezTo>
                  <a:pt x="4143022" y="1205089"/>
                  <a:pt x="4153423" y="1197121"/>
                  <a:pt x="4165600" y="1193800"/>
                </a:cubicBezTo>
                <a:cubicBezTo>
                  <a:pt x="4184853" y="1188549"/>
                  <a:pt x="4205182" y="1188615"/>
                  <a:pt x="4224866" y="1185334"/>
                </a:cubicBezTo>
                <a:cubicBezTo>
                  <a:pt x="4239061" y="1182968"/>
                  <a:pt x="4253089" y="1179689"/>
                  <a:pt x="4267200" y="1176867"/>
                </a:cubicBezTo>
                <a:cubicBezTo>
                  <a:pt x="4275667" y="1171223"/>
                  <a:pt x="4284654" y="1166291"/>
                  <a:pt x="4292600" y="1159934"/>
                </a:cubicBezTo>
                <a:cubicBezTo>
                  <a:pt x="4298833" y="1154947"/>
                  <a:pt x="4302393" y="1146570"/>
                  <a:pt x="4309533" y="1143000"/>
                </a:cubicBezTo>
                <a:cubicBezTo>
                  <a:pt x="4325498" y="1135017"/>
                  <a:pt x="4360333" y="1126067"/>
                  <a:pt x="4360333" y="1126067"/>
                </a:cubicBezTo>
                <a:cubicBezTo>
                  <a:pt x="4371622" y="1117600"/>
                  <a:pt x="4382717" y="1108869"/>
                  <a:pt x="4394200" y="1100667"/>
                </a:cubicBezTo>
                <a:cubicBezTo>
                  <a:pt x="4520661" y="1010339"/>
                  <a:pt x="4531096" y="1081362"/>
                  <a:pt x="4817533" y="1075267"/>
                </a:cubicBezTo>
                <a:cubicBezTo>
                  <a:pt x="4826000" y="1069623"/>
                  <a:pt x="4834987" y="1064691"/>
                  <a:pt x="4842933" y="1058334"/>
                </a:cubicBezTo>
                <a:cubicBezTo>
                  <a:pt x="4849166" y="1053347"/>
                  <a:pt x="4853021" y="1045507"/>
                  <a:pt x="4859866" y="1041400"/>
                </a:cubicBezTo>
                <a:cubicBezTo>
                  <a:pt x="4881512" y="1028413"/>
                  <a:pt x="4904398" y="1017478"/>
                  <a:pt x="4927600" y="1007534"/>
                </a:cubicBezTo>
                <a:cubicBezTo>
                  <a:pt x="4944006" y="1000503"/>
                  <a:pt x="4963548" y="1000501"/>
                  <a:pt x="4978400" y="990600"/>
                </a:cubicBezTo>
                <a:cubicBezTo>
                  <a:pt x="4995333" y="979311"/>
                  <a:pt x="5011410" y="966617"/>
                  <a:pt x="5029200" y="956734"/>
                </a:cubicBezTo>
                <a:cubicBezTo>
                  <a:pt x="5039138" y="951213"/>
                  <a:pt x="5080494" y="941793"/>
                  <a:pt x="5088466" y="939800"/>
                </a:cubicBezTo>
                <a:cubicBezTo>
                  <a:pt x="5163395" y="864872"/>
                  <a:pt x="5129633" y="889778"/>
                  <a:pt x="5181600" y="855134"/>
                </a:cubicBezTo>
                <a:cubicBezTo>
                  <a:pt x="5195711" y="832556"/>
                  <a:pt x="5215513" y="812659"/>
                  <a:pt x="5223933" y="787400"/>
                </a:cubicBezTo>
                <a:cubicBezTo>
                  <a:pt x="5235618" y="752347"/>
                  <a:pt x="5227450" y="769426"/>
                  <a:pt x="5249333" y="736600"/>
                </a:cubicBezTo>
                <a:cubicBezTo>
                  <a:pt x="5252155" y="725311"/>
                  <a:pt x="5254603" y="713922"/>
                  <a:pt x="5257800" y="702734"/>
                </a:cubicBezTo>
                <a:cubicBezTo>
                  <a:pt x="5260252" y="694153"/>
                  <a:pt x="5266266" y="686259"/>
                  <a:pt x="5266266" y="677334"/>
                </a:cubicBezTo>
                <a:cubicBezTo>
                  <a:pt x="5266266" y="555946"/>
                  <a:pt x="5260622" y="434623"/>
                  <a:pt x="5257800" y="313267"/>
                </a:cubicBezTo>
                <a:cubicBezTo>
                  <a:pt x="5260622" y="234245"/>
                  <a:pt x="5258398" y="154880"/>
                  <a:pt x="5266266" y="76200"/>
                </a:cubicBezTo>
                <a:cubicBezTo>
                  <a:pt x="5267060" y="68257"/>
                  <a:pt x="5278213" y="65500"/>
                  <a:pt x="5283200" y="59267"/>
                </a:cubicBezTo>
                <a:cubicBezTo>
                  <a:pt x="5289557" y="51321"/>
                  <a:pt x="5292938" y="41062"/>
                  <a:pt x="5300133" y="33867"/>
                </a:cubicBezTo>
                <a:cubicBezTo>
                  <a:pt x="5307328" y="26672"/>
                  <a:pt x="5317587" y="23291"/>
                  <a:pt x="5325533" y="16934"/>
                </a:cubicBezTo>
                <a:cubicBezTo>
                  <a:pt x="5331766" y="11947"/>
                  <a:pt x="5336822" y="5645"/>
                  <a:pt x="5342466" y="0"/>
                </a:cubicBezTo>
                <a:cubicBezTo>
                  <a:pt x="5407377" y="2822"/>
                  <a:pt x="5473043" y="-1798"/>
                  <a:pt x="5537200" y="8467"/>
                </a:cubicBezTo>
                <a:cubicBezTo>
                  <a:pt x="5547248" y="10075"/>
                  <a:pt x="5549582" y="24766"/>
                  <a:pt x="5554133" y="33867"/>
                </a:cubicBezTo>
                <a:cubicBezTo>
                  <a:pt x="5562813" y="51226"/>
                  <a:pt x="5567845" y="85494"/>
                  <a:pt x="5571066" y="101600"/>
                </a:cubicBezTo>
                <a:cubicBezTo>
                  <a:pt x="5581318" y="70845"/>
                  <a:pt x="5579533" y="85125"/>
                  <a:pt x="5579533" y="59267"/>
                </a:cubicBezTo>
              </a:path>
            </a:pathLst>
          </a:custGeom>
          <a:noFill/>
          <a:ln w="34925" cap="flat" cmpd="sng" algn="ctr">
            <a:solidFill>
              <a:srgbClr val="FF0000"/>
            </a:solidFill>
            <a:prstDash val="dash"/>
            <a:round/>
            <a:headEnd type="none" w="med" len="med"/>
            <a:tailEnd type="oval"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pic>
        <p:nvPicPr>
          <p:cNvPr id="8" name="Audio 7">
            <a:hlinkClick r:id="" action="ppaction://media"/>
            <a:extLst>
              <a:ext uri="{FF2B5EF4-FFF2-40B4-BE49-F238E27FC236}">
                <a16:creationId xmlns:a16="http://schemas.microsoft.com/office/drawing/2014/main" id="{617FA2AF-9C74-4592-B61B-A9177142EE7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04425389"/>
      </p:ext>
    </p:extLst>
  </p:cSld>
  <p:clrMapOvr>
    <a:masterClrMapping/>
  </p:clrMapOvr>
  <mc:AlternateContent xmlns:mc="http://schemas.openxmlformats.org/markup-compatibility/2006">
    <mc:Choice xmlns:p14="http://schemas.microsoft.com/office/powerpoint/2010/main" Requires="p14">
      <p:transition spd="slow" p14:dur="2000" advTm="32912"/>
    </mc:Choice>
    <mc:Fallback>
      <p:transition spd="slow" advTm="329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26</a:t>
            </a:fld>
            <a:endParaRPr lang="en-US"/>
          </a:p>
        </p:txBody>
      </p:sp>
      <p:sp>
        <p:nvSpPr>
          <p:cNvPr id="57346" name="Rectangle 2"/>
          <p:cNvSpPr>
            <a:spLocks noGrp="1" noChangeArrowheads="1"/>
          </p:cNvSpPr>
          <p:nvPr>
            <p:ph type="title"/>
          </p:nvPr>
        </p:nvSpPr>
        <p:spPr>
          <a:xfrm>
            <a:off x="-76200" y="200701"/>
            <a:ext cx="9048750" cy="814466"/>
          </a:xfrm>
        </p:spPr>
        <p:txBody>
          <a:bodyPr/>
          <a:lstStyle/>
          <a:p>
            <a:pPr algn="r" fontAlgn="auto">
              <a:spcAft>
                <a:spcPts val="0"/>
              </a:spcAft>
              <a:defRPr/>
            </a:pPr>
            <a:r>
              <a:rPr lang="en-US" sz="2800" dirty="0"/>
              <a:t>Impacts of high water age in distribution systems</a:t>
            </a:r>
            <a:endParaRPr lang="en-US" sz="2800" b="0" dirty="0"/>
          </a:p>
        </p:txBody>
      </p:sp>
      <p:pic>
        <p:nvPicPr>
          <p:cNvPr id="7" name="Picture 6">
            <a:extLst>
              <a:ext uri="{FF2B5EF4-FFF2-40B4-BE49-F238E27FC236}">
                <a16:creationId xmlns:a16="http://schemas.microsoft.com/office/drawing/2014/main" id="{A9637BDE-75F8-40C5-AED4-E734AADC0196}"/>
              </a:ext>
            </a:extLst>
          </p:cNvPr>
          <p:cNvPicPr>
            <a:picLocks noChangeAspect="1"/>
          </p:cNvPicPr>
          <p:nvPr/>
        </p:nvPicPr>
        <p:blipFill>
          <a:blip r:embed="rId5"/>
          <a:stretch>
            <a:fillRect/>
          </a:stretch>
        </p:blipFill>
        <p:spPr>
          <a:xfrm>
            <a:off x="406400" y="5621048"/>
            <a:ext cx="6299200" cy="629327"/>
          </a:xfrm>
          <a:prstGeom prst="rect">
            <a:avLst/>
          </a:prstGeom>
          <a:solidFill>
            <a:schemeClr val="bg1"/>
          </a:solidFill>
        </p:spPr>
      </p:pic>
      <p:sp>
        <p:nvSpPr>
          <p:cNvPr id="13" name="Rectangle 3">
            <a:extLst>
              <a:ext uri="{FF2B5EF4-FFF2-40B4-BE49-F238E27FC236}">
                <a16:creationId xmlns:a16="http://schemas.microsoft.com/office/drawing/2014/main" id="{E764BDDC-D878-442D-9261-4D4D27EEEA5F}"/>
              </a:ext>
            </a:extLst>
          </p:cNvPr>
          <p:cNvSpPr>
            <a:spLocks noGrp="1" noChangeArrowheads="1"/>
          </p:cNvSpPr>
          <p:nvPr>
            <p:ph idx="1"/>
          </p:nvPr>
        </p:nvSpPr>
        <p:spPr>
          <a:xfrm>
            <a:off x="273050" y="1136234"/>
            <a:ext cx="8794750" cy="814465"/>
          </a:xfrm>
        </p:spPr>
        <p:txBody>
          <a:bodyPr/>
          <a:lstStyle/>
          <a:p>
            <a:pPr marL="0" lvl="1" indent="-342900">
              <a:spcBef>
                <a:spcPts val="0"/>
              </a:spcBef>
              <a:spcAft>
                <a:spcPts val="1200"/>
              </a:spcAft>
              <a:buClr>
                <a:schemeClr val="tx2"/>
              </a:buClr>
              <a:buSzPct val="95000"/>
            </a:pPr>
            <a:r>
              <a:rPr lang="en-US" b="1" dirty="0"/>
              <a:t>Water age refers to the time it takes for water to travel from its source to consumers</a:t>
            </a:r>
            <a:r>
              <a:rPr lang="en-US" dirty="0"/>
              <a:t> and is influenced by distribution system flow velocities and pipe lengths. Residence time in reservoirs is probably the most important contributor to age.</a:t>
            </a:r>
          </a:p>
          <a:p>
            <a:pPr marL="0" lvl="1" indent="-342900">
              <a:spcBef>
                <a:spcPts val="0"/>
              </a:spcBef>
              <a:spcAft>
                <a:spcPts val="1200"/>
              </a:spcAft>
              <a:buClr>
                <a:schemeClr val="tx2"/>
              </a:buClr>
              <a:buSzPct val="95000"/>
            </a:pPr>
            <a:r>
              <a:rPr lang="en-US" dirty="0"/>
              <a:t>Distribution tanks contributing to higher water age results in </a:t>
            </a:r>
            <a:r>
              <a:rPr lang="en-US" u="sng" dirty="0"/>
              <a:t>lower chlorine residuals</a:t>
            </a:r>
            <a:r>
              <a:rPr lang="en-US" dirty="0"/>
              <a:t>, which can allow biofilm to develop, sometimes causing coliform detections.  </a:t>
            </a:r>
          </a:p>
          <a:p>
            <a:pPr marL="0" lvl="1" indent="-342900">
              <a:spcBef>
                <a:spcPts val="0"/>
              </a:spcBef>
              <a:spcAft>
                <a:spcPts val="1200"/>
              </a:spcAft>
              <a:buClr>
                <a:schemeClr val="tx2"/>
              </a:buClr>
              <a:buSzPct val="95000"/>
            </a:pPr>
            <a:r>
              <a:rPr lang="en-US" dirty="0"/>
              <a:t>Chlorine reacts with organics over time to form </a:t>
            </a:r>
            <a:r>
              <a:rPr lang="en-US" u="sng" dirty="0"/>
              <a:t>disinfection byproducts </a:t>
            </a:r>
            <a:r>
              <a:rPr lang="en-US" dirty="0"/>
              <a:t>(e.g., TTHM &amp; HAA5)</a:t>
            </a:r>
          </a:p>
          <a:p>
            <a:pPr marL="0" lvl="1" indent="-342900" algn="r">
              <a:spcBef>
                <a:spcPts val="0"/>
              </a:spcBef>
              <a:buClr>
                <a:schemeClr val="tx2"/>
              </a:buClr>
              <a:buSzPct val="95000"/>
              <a:buNone/>
            </a:pPr>
            <a:endParaRPr lang="en-US" dirty="0"/>
          </a:p>
        </p:txBody>
      </p:sp>
      <p:sp>
        <p:nvSpPr>
          <p:cNvPr id="9" name="Rectangle 8">
            <a:extLst>
              <a:ext uri="{FF2B5EF4-FFF2-40B4-BE49-F238E27FC236}">
                <a16:creationId xmlns:a16="http://schemas.microsoft.com/office/drawing/2014/main" id="{E5D9722D-66D1-492D-98F5-3D94C7640F03}"/>
              </a:ext>
            </a:extLst>
          </p:cNvPr>
          <p:cNvSpPr/>
          <p:nvPr/>
        </p:nvSpPr>
        <p:spPr>
          <a:xfrm>
            <a:off x="533400" y="3624144"/>
            <a:ext cx="1411664" cy="460375"/>
          </a:xfrm>
          <a:prstGeom prst="rect">
            <a:avLst/>
          </a:prstGeom>
          <a:solidFill>
            <a:schemeClr val="bg1"/>
          </a:solidFill>
        </p:spPr>
        <p:txBody>
          <a:bodyPr wrap="square">
            <a:spAutoFit/>
          </a:bodyPr>
          <a:lstStyle/>
          <a:p>
            <a:r>
              <a:rPr lang="en-US" dirty="0">
                <a:solidFill>
                  <a:srgbClr val="000000"/>
                </a:solidFill>
                <a:latin typeface="Calibri" panose="020F0502020204030204" pitchFamily="34" charset="0"/>
              </a:rPr>
              <a:t>biofilm</a:t>
            </a:r>
            <a:r>
              <a:rPr lang="en-US" dirty="0"/>
              <a:t> </a:t>
            </a:r>
          </a:p>
        </p:txBody>
      </p:sp>
      <p:pic>
        <p:nvPicPr>
          <p:cNvPr id="3" name="Picture 2">
            <a:extLst>
              <a:ext uri="{FF2B5EF4-FFF2-40B4-BE49-F238E27FC236}">
                <a16:creationId xmlns:a16="http://schemas.microsoft.com/office/drawing/2014/main" id="{76E14DEA-C60E-4A0F-AECD-F7FDC6AF032C}"/>
              </a:ext>
            </a:extLst>
          </p:cNvPr>
          <p:cNvPicPr>
            <a:picLocks noChangeAspect="1"/>
          </p:cNvPicPr>
          <p:nvPr/>
        </p:nvPicPr>
        <p:blipFill>
          <a:blip r:embed="rId6"/>
          <a:stretch>
            <a:fillRect/>
          </a:stretch>
        </p:blipFill>
        <p:spPr>
          <a:xfrm>
            <a:off x="377825" y="4146547"/>
            <a:ext cx="9736811" cy="1077938"/>
          </a:xfrm>
          <a:prstGeom prst="rect">
            <a:avLst/>
          </a:prstGeom>
        </p:spPr>
      </p:pic>
      <p:pic>
        <p:nvPicPr>
          <p:cNvPr id="4" name="Audio 3">
            <a:hlinkClick r:id="" action="ppaction://media"/>
            <a:extLst>
              <a:ext uri="{FF2B5EF4-FFF2-40B4-BE49-F238E27FC236}">
                <a16:creationId xmlns:a16="http://schemas.microsoft.com/office/drawing/2014/main" id="{24C49227-F49D-4A8A-B63E-D304AFD2C67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055370333"/>
      </p:ext>
    </p:extLst>
  </p:cSld>
  <p:clrMapOvr>
    <a:masterClrMapping/>
  </p:clrMapOvr>
  <mc:AlternateContent xmlns:mc="http://schemas.openxmlformats.org/markup-compatibility/2006">
    <mc:Choice xmlns:p14="http://schemas.microsoft.com/office/powerpoint/2010/main" Requires="p14">
      <p:transition spd="slow" p14:dur="2000" advTm="35059"/>
    </mc:Choice>
    <mc:Fallback>
      <p:transition spd="slow" advTm="350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27</a:t>
            </a:fld>
            <a:endParaRPr lang="en-US"/>
          </a:p>
        </p:txBody>
      </p:sp>
      <p:sp>
        <p:nvSpPr>
          <p:cNvPr id="57346" name="Rectangle 2"/>
          <p:cNvSpPr>
            <a:spLocks noGrp="1" noChangeArrowheads="1"/>
          </p:cNvSpPr>
          <p:nvPr>
            <p:ph type="title"/>
          </p:nvPr>
        </p:nvSpPr>
        <p:spPr>
          <a:xfrm>
            <a:off x="76200" y="178633"/>
            <a:ext cx="8639794" cy="814466"/>
          </a:xfrm>
        </p:spPr>
        <p:txBody>
          <a:bodyPr/>
          <a:lstStyle/>
          <a:p>
            <a:pPr algn="r" fontAlgn="auto">
              <a:spcAft>
                <a:spcPts val="0"/>
              </a:spcAft>
              <a:defRPr/>
            </a:pPr>
            <a:r>
              <a:rPr lang="en-US" sz="2800" dirty="0"/>
              <a:t>Water age accumulates</a:t>
            </a:r>
            <a:endParaRPr lang="en-US" sz="2800" b="0" dirty="0"/>
          </a:p>
        </p:txBody>
      </p:sp>
      <p:sp>
        <p:nvSpPr>
          <p:cNvPr id="7" name="Rectangle 2">
            <a:extLst>
              <a:ext uri="{FF2B5EF4-FFF2-40B4-BE49-F238E27FC236}">
                <a16:creationId xmlns:a16="http://schemas.microsoft.com/office/drawing/2014/main" id="{D1AF82B0-DC54-4AA6-A39B-D676A968791F}"/>
              </a:ext>
            </a:extLst>
          </p:cNvPr>
          <p:cNvSpPr txBox="1">
            <a:spLocks noChangeArrowheads="1"/>
          </p:cNvSpPr>
          <p:nvPr/>
        </p:nvSpPr>
        <p:spPr bwMode="auto">
          <a:xfrm>
            <a:off x="428006" y="988258"/>
            <a:ext cx="6740912" cy="814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marL="342900" indent="-342900" fontAlgn="auto">
              <a:spcAft>
                <a:spcPts val="0"/>
              </a:spcAft>
              <a:buFont typeface="Wingdings" panose="05000000000000000000" pitchFamily="2" charset="2"/>
              <a:buChar char="ü"/>
              <a:defRPr/>
            </a:pPr>
            <a:r>
              <a:rPr lang="en-US" sz="2400" b="0" kern="0" dirty="0"/>
              <a:t>Keep water age &lt; 5 days</a:t>
            </a:r>
          </a:p>
        </p:txBody>
      </p:sp>
      <p:pic>
        <p:nvPicPr>
          <p:cNvPr id="2" name="Picture 1">
            <a:extLst>
              <a:ext uri="{FF2B5EF4-FFF2-40B4-BE49-F238E27FC236}">
                <a16:creationId xmlns:a16="http://schemas.microsoft.com/office/drawing/2014/main" id="{D0CB9C7A-01AF-498F-A956-D32B44F6E4C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Lst>
          </a:blip>
          <a:stretch>
            <a:fillRect/>
          </a:stretch>
        </p:blipFill>
        <p:spPr>
          <a:xfrm>
            <a:off x="485775" y="1905000"/>
            <a:ext cx="8172450" cy="3762375"/>
          </a:xfrm>
          <a:prstGeom prst="rect">
            <a:avLst/>
          </a:prstGeom>
          <a:ln>
            <a:solidFill>
              <a:schemeClr val="tx1"/>
            </a:solidFill>
          </a:ln>
        </p:spPr>
      </p:pic>
      <p:pic>
        <p:nvPicPr>
          <p:cNvPr id="3" name="Audio 2">
            <a:hlinkClick r:id="" action="ppaction://media"/>
            <a:extLst>
              <a:ext uri="{FF2B5EF4-FFF2-40B4-BE49-F238E27FC236}">
                <a16:creationId xmlns:a16="http://schemas.microsoft.com/office/drawing/2014/main" id="{A7436F98-2F43-4EE3-B5B8-3409C4ACCD6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070998788"/>
      </p:ext>
    </p:extLst>
  </p:cSld>
  <p:clrMapOvr>
    <a:masterClrMapping/>
  </p:clrMapOvr>
  <mc:AlternateContent xmlns:mc="http://schemas.openxmlformats.org/markup-compatibility/2006">
    <mc:Choice xmlns:p14="http://schemas.microsoft.com/office/powerpoint/2010/main" Requires="p14">
      <p:transition spd="slow" p14:dur="2000" advTm="13384"/>
    </mc:Choice>
    <mc:Fallback>
      <p:transition spd="slow" advTm="133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28</a:t>
            </a:fld>
            <a:endParaRPr lang="en-US"/>
          </a:p>
        </p:txBody>
      </p:sp>
      <p:sp>
        <p:nvSpPr>
          <p:cNvPr id="57346" name="Rectangle 2"/>
          <p:cNvSpPr>
            <a:spLocks noGrp="1" noChangeArrowheads="1"/>
          </p:cNvSpPr>
          <p:nvPr>
            <p:ph type="title"/>
          </p:nvPr>
        </p:nvSpPr>
        <p:spPr>
          <a:xfrm>
            <a:off x="278566" y="87130"/>
            <a:ext cx="8382000" cy="814466"/>
          </a:xfrm>
        </p:spPr>
        <p:txBody>
          <a:bodyPr/>
          <a:lstStyle/>
          <a:p>
            <a:pPr fontAlgn="auto">
              <a:spcAft>
                <a:spcPts val="0"/>
              </a:spcAft>
              <a:defRPr/>
            </a:pPr>
            <a:r>
              <a:rPr lang="en-US" sz="2800" dirty="0"/>
              <a:t>Turnover &amp; tank mixing reduce water age</a:t>
            </a:r>
          </a:p>
        </p:txBody>
      </p:sp>
      <p:sp>
        <p:nvSpPr>
          <p:cNvPr id="4" name="Content Placeholder 3">
            <a:extLst>
              <a:ext uri="{FF2B5EF4-FFF2-40B4-BE49-F238E27FC236}">
                <a16:creationId xmlns:a16="http://schemas.microsoft.com/office/drawing/2014/main" id="{3FC3D7E7-2817-4665-8976-AAE1E9C78322}"/>
              </a:ext>
            </a:extLst>
          </p:cNvPr>
          <p:cNvSpPr>
            <a:spLocks noGrp="1"/>
          </p:cNvSpPr>
          <p:nvPr>
            <p:ph idx="1"/>
          </p:nvPr>
        </p:nvSpPr>
        <p:spPr>
          <a:xfrm>
            <a:off x="354766" y="901596"/>
            <a:ext cx="8229600" cy="4203804"/>
          </a:xfrm>
        </p:spPr>
        <p:txBody>
          <a:bodyPr/>
          <a:lstStyle/>
          <a:p>
            <a:r>
              <a:rPr lang="en-US" dirty="0"/>
              <a:t>Fully mixed storage tanks that are frequently turned over minimizes average water age.</a:t>
            </a:r>
          </a:p>
          <a:p>
            <a:r>
              <a:rPr lang="en-US" u="sng" dirty="0"/>
              <a:t>Turnover time is the amount of time that it takes for the volume of the water in a tank to be completely replaced</a:t>
            </a:r>
            <a:r>
              <a:rPr lang="en-US" dirty="0"/>
              <a:t>. For example, if a 1-million-gallon tank draws 20% of its tank volume once per day, the total volume of the tank (1 million gallons) will be replaced in 5 days.</a:t>
            </a:r>
          </a:p>
          <a:p>
            <a:pPr lvl="1"/>
            <a:r>
              <a:rPr lang="en-US" u="sng" dirty="0"/>
              <a:t>Turnover is a function of operations </a:t>
            </a:r>
            <a:r>
              <a:rPr lang="en-US" dirty="0"/>
              <a:t>(management of system demands and storage levels)</a:t>
            </a:r>
          </a:p>
          <a:p>
            <a:r>
              <a:rPr lang="en-US" dirty="0"/>
              <a:t>Tanks and reservoirs not used for disinfection are often designed or modified to </a:t>
            </a:r>
            <a:r>
              <a:rPr lang="en-US" u="sng" dirty="0"/>
              <a:t>improve mixing</a:t>
            </a:r>
            <a:r>
              <a:rPr lang="en-US" dirty="0"/>
              <a:t>.  The goal is to convert a heterogeneous condition (plug flow) into a homogenous condition (e.g., a continuously stirred tank reactor or “CSTR”)</a:t>
            </a:r>
          </a:p>
          <a:p>
            <a:pPr lvl="1"/>
            <a:r>
              <a:rPr lang="en-US" u="sng" dirty="0"/>
              <a:t>Mixing is a function of</a:t>
            </a:r>
            <a:r>
              <a:rPr lang="en-US" dirty="0"/>
              <a:t>:</a:t>
            </a:r>
          </a:p>
          <a:p>
            <a:pPr lvl="2"/>
            <a:r>
              <a:rPr lang="en-US" sz="2000" dirty="0"/>
              <a:t>Tank design</a:t>
            </a:r>
          </a:p>
          <a:p>
            <a:pPr lvl="2"/>
            <a:r>
              <a:rPr lang="en-US" sz="2000" dirty="0"/>
              <a:t>Environmental factors (temperature)</a:t>
            </a:r>
          </a:p>
          <a:p>
            <a:pPr lvl="2"/>
            <a:r>
              <a:rPr lang="en-US" sz="2000" dirty="0"/>
              <a:t>Operations</a:t>
            </a:r>
          </a:p>
        </p:txBody>
      </p:sp>
      <p:pic>
        <p:nvPicPr>
          <p:cNvPr id="3" name="Audio 2">
            <a:hlinkClick r:id="" action="ppaction://media"/>
            <a:extLst>
              <a:ext uri="{FF2B5EF4-FFF2-40B4-BE49-F238E27FC236}">
                <a16:creationId xmlns:a16="http://schemas.microsoft.com/office/drawing/2014/main" id="{1C712EF4-8EB5-41C5-B33B-E7EB08C49A0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034263138"/>
      </p:ext>
    </p:extLst>
  </p:cSld>
  <p:clrMapOvr>
    <a:masterClrMapping/>
  </p:clrMapOvr>
  <mc:AlternateContent xmlns:mc="http://schemas.openxmlformats.org/markup-compatibility/2006">
    <mc:Choice xmlns:p14="http://schemas.microsoft.com/office/powerpoint/2010/main" Requires="p14">
      <p:transition spd="slow" p14:dur="2000" advTm="50427"/>
    </mc:Choice>
    <mc:Fallback>
      <p:transition spd="slow" advTm="504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29</a:t>
            </a:fld>
            <a:endParaRPr lang="en-US"/>
          </a:p>
        </p:txBody>
      </p:sp>
      <p:sp>
        <p:nvSpPr>
          <p:cNvPr id="57346" name="Rectangle 2"/>
          <p:cNvSpPr>
            <a:spLocks noGrp="1" noChangeArrowheads="1"/>
          </p:cNvSpPr>
          <p:nvPr>
            <p:ph type="title"/>
          </p:nvPr>
        </p:nvSpPr>
        <p:spPr>
          <a:xfrm>
            <a:off x="278566" y="87130"/>
            <a:ext cx="8382000" cy="814466"/>
          </a:xfrm>
        </p:spPr>
        <p:txBody>
          <a:bodyPr/>
          <a:lstStyle/>
          <a:p>
            <a:pPr algn="r" fontAlgn="auto">
              <a:spcAft>
                <a:spcPts val="0"/>
              </a:spcAft>
              <a:defRPr/>
            </a:pPr>
            <a:r>
              <a:rPr lang="en-US" sz="2800" dirty="0"/>
              <a:t>Tank Design</a:t>
            </a:r>
            <a:endParaRPr lang="en-US" sz="2800" b="0" dirty="0"/>
          </a:p>
        </p:txBody>
      </p:sp>
      <p:sp>
        <p:nvSpPr>
          <p:cNvPr id="10" name="Rectangle 3">
            <a:extLst>
              <a:ext uri="{FF2B5EF4-FFF2-40B4-BE49-F238E27FC236}">
                <a16:creationId xmlns:a16="http://schemas.microsoft.com/office/drawing/2014/main" id="{617A8CC1-4E2C-41B2-9DC6-EB113F6AFC56}"/>
              </a:ext>
            </a:extLst>
          </p:cNvPr>
          <p:cNvSpPr txBox="1">
            <a:spLocks noChangeArrowheads="1"/>
          </p:cNvSpPr>
          <p:nvPr/>
        </p:nvSpPr>
        <p:spPr bwMode="auto">
          <a:xfrm>
            <a:off x="278566" y="811122"/>
            <a:ext cx="8401050" cy="81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gn="r">
              <a:spcBef>
                <a:spcPts val="0"/>
              </a:spcBef>
              <a:buClr>
                <a:schemeClr val="tx2"/>
              </a:buClr>
              <a:buSzPct val="95000"/>
              <a:buFontTx/>
              <a:buNone/>
            </a:pPr>
            <a:r>
              <a:rPr lang="en-US" sz="2400" kern="0" dirty="0"/>
              <a:t>Standpipes and elevated tanks can be more difficult to mix</a:t>
            </a:r>
          </a:p>
          <a:p>
            <a:pPr marL="0" lvl="1" indent="-342900" algn="r">
              <a:spcBef>
                <a:spcPts val="0"/>
              </a:spcBef>
              <a:buClr>
                <a:schemeClr val="tx2"/>
              </a:buClr>
              <a:buSzPct val="95000"/>
              <a:buFontTx/>
              <a:buNone/>
            </a:pPr>
            <a:endParaRPr lang="en-US" sz="2000" kern="0" dirty="0"/>
          </a:p>
        </p:txBody>
      </p:sp>
      <p:pic>
        <p:nvPicPr>
          <p:cNvPr id="3" name="Picture 2">
            <a:extLst>
              <a:ext uri="{FF2B5EF4-FFF2-40B4-BE49-F238E27FC236}">
                <a16:creationId xmlns:a16="http://schemas.microsoft.com/office/drawing/2014/main" id="{30929CA0-A053-46D2-9B73-077F4D598BF2}"/>
              </a:ext>
            </a:extLst>
          </p:cNvPr>
          <p:cNvPicPr>
            <a:picLocks noChangeAspect="1"/>
          </p:cNvPicPr>
          <p:nvPr/>
        </p:nvPicPr>
        <p:blipFill>
          <a:blip r:embed="rId5"/>
          <a:stretch>
            <a:fillRect/>
          </a:stretch>
        </p:blipFill>
        <p:spPr>
          <a:xfrm>
            <a:off x="464384" y="1625587"/>
            <a:ext cx="2202616" cy="4631528"/>
          </a:xfrm>
          <a:prstGeom prst="rect">
            <a:avLst/>
          </a:prstGeom>
          <a:noFill/>
          <a:ln>
            <a:solidFill>
              <a:schemeClr val="tx1"/>
            </a:solidFill>
          </a:ln>
        </p:spPr>
      </p:pic>
      <p:pic>
        <p:nvPicPr>
          <p:cNvPr id="9" name="Picture 2" descr="St. John N. Dakota">
            <a:extLst>
              <a:ext uri="{FF2B5EF4-FFF2-40B4-BE49-F238E27FC236}">
                <a16:creationId xmlns:a16="http://schemas.microsoft.com/office/drawing/2014/main" id="{C6109E8B-2EAF-4083-BB9E-EF88B77C71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1" y="1752599"/>
            <a:ext cx="5231566" cy="326743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7AB8703A-9C25-452E-8132-74CF0FA6395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127833765"/>
      </p:ext>
    </p:extLst>
  </p:cSld>
  <p:clrMapOvr>
    <a:masterClrMapping/>
  </p:clrMapOvr>
  <mc:AlternateContent xmlns:mc="http://schemas.openxmlformats.org/markup-compatibility/2006">
    <mc:Choice xmlns:p14="http://schemas.microsoft.com/office/powerpoint/2010/main" Requires="p14">
      <p:transition spd="slow" p14:dur="2000" advTm="4607"/>
    </mc:Choice>
    <mc:Fallback>
      <p:transition spd="slow" advTm="46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kern="1200" dirty="0">
                <a:latin typeface="+mn-lt"/>
                <a:ea typeface="+mn-ea"/>
                <a:cs typeface="+mn-cs"/>
              </a:rPr>
              <a:t>What is optimization?</a:t>
            </a:r>
          </a:p>
        </p:txBody>
      </p:sp>
      <p:sp>
        <p:nvSpPr>
          <p:cNvPr id="3" name="Content Placeholder 2"/>
          <p:cNvSpPr>
            <a:spLocks noGrp="1"/>
          </p:cNvSpPr>
          <p:nvPr>
            <p:ph idx="1"/>
          </p:nvPr>
        </p:nvSpPr>
        <p:spPr/>
        <p:txBody>
          <a:bodyPr/>
          <a:lstStyle/>
          <a:p>
            <a:pPr eaLnBrk="1" hangingPunct="1">
              <a:spcAft>
                <a:spcPct val="50000"/>
              </a:spcAft>
            </a:pPr>
            <a:r>
              <a:rPr lang="en-US" sz="3200" dirty="0"/>
              <a:t>Optimization is a </a:t>
            </a:r>
            <a:r>
              <a:rPr lang="en-US" sz="3200" u="sng" dirty="0"/>
              <a:t>process</a:t>
            </a:r>
            <a:r>
              <a:rPr lang="en-US" sz="3200" dirty="0"/>
              <a:t> (not an event)</a:t>
            </a:r>
          </a:p>
          <a:p>
            <a:pPr eaLnBrk="1" hangingPunct="1">
              <a:spcAft>
                <a:spcPct val="50000"/>
              </a:spcAft>
            </a:pPr>
            <a:r>
              <a:rPr lang="en-US" sz="3200" dirty="0"/>
              <a:t>Follows </a:t>
            </a:r>
            <a:r>
              <a:rPr lang="en-US" sz="3200" u="sng" dirty="0"/>
              <a:t>multiple barrier approach</a:t>
            </a:r>
          </a:p>
          <a:p>
            <a:pPr eaLnBrk="1" hangingPunct="1">
              <a:spcAft>
                <a:spcPct val="50000"/>
              </a:spcAft>
            </a:pPr>
            <a:r>
              <a:rPr lang="en-US" sz="3200" dirty="0"/>
              <a:t>Includes identifying the desired level of performance (water quality </a:t>
            </a:r>
            <a:r>
              <a:rPr lang="en-US" sz="3200" u="sng" dirty="0"/>
              <a:t>goals</a:t>
            </a:r>
            <a:r>
              <a:rPr lang="en-US" sz="3200" dirty="0"/>
              <a:t> and levels of service)</a:t>
            </a:r>
          </a:p>
          <a:p>
            <a:pPr eaLnBrk="1" hangingPunct="1">
              <a:spcAft>
                <a:spcPct val="50000"/>
              </a:spcAft>
            </a:pPr>
            <a:r>
              <a:rPr lang="en-US" sz="3200" u="sng" dirty="0"/>
              <a:t>Data integrity </a:t>
            </a:r>
            <a:r>
              <a:rPr lang="en-US" sz="3200" dirty="0"/>
              <a:t>is key to making good decisions.</a:t>
            </a:r>
          </a:p>
        </p:txBody>
      </p:sp>
      <p:sp>
        <p:nvSpPr>
          <p:cNvPr id="6" name="Slide Number Placeholder 5"/>
          <p:cNvSpPr>
            <a:spLocks noGrp="1"/>
          </p:cNvSpPr>
          <p:nvPr>
            <p:ph type="sldNum" sz="quarter" idx="12"/>
          </p:nvPr>
        </p:nvSpPr>
        <p:spPr/>
        <p:txBody>
          <a:bodyPr/>
          <a:lstStyle/>
          <a:p>
            <a:pPr>
              <a:defRPr/>
            </a:pPr>
            <a:fld id="{E596C9E5-7A0C-4CE0-9216-F843CB389B96}" type="slidenum">
              <a:rPr lang="en-US" smtClean="0"/>
              <a:pPr>
                <a:defRPr/>
              </a:pPr>
              <a:t>3</a:t>
            </a:fld>
            <a:endParaRPr lang="en-US"/>
          </a:p>
        </p:txBody>
      </p:sp>
      <p:pic>
        <p:nvPicPr>
          <p:cNvPr id="5" name="Audio 4">
            <a:hlinkClick r:id="" action="ppaction://media"/>
            <a:extLst>
              <a:ext uri="{FF2B5EF4-FFF2-40B4-BE49-F238E27FC236}">
                <a16:creationId xmlns:a16="http://schemas.microsoft.com/office/drawing/2014/main" id="{2F50DA61-244A-49F2-9457-C2F8C9A976E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795675269"/>
      </p:ext>
    </p:extLst>
  </p:cSld>
  <p:clrMapOvr>
    <a:masterClrMapping/>
  </p:clrMapOvr>
  <mc:AlternateContent xmlns:mc="http://schemas.openxmlformats.org/markup-compatibility/2006">
    <mc:Choice xmlns:p14="http://schemas.microsoft.com/office/powerpoint/2010/main" Requires="p14">
      <p:transition spd="slow" p14:dur="2000" advTm="27215"/>
    </mc:Choice>
    <mc:Fallback>
      <p:transition spd="slow" advTm="272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30</a:t>
            </a:fld>
            <a:endParaRPr lang="en-US"/>
          </a:p>
        </p:txBody>
      </p:sp>
      <p:sp>
        <p:nvSpPr>
          <p:cNvPr id="57346" name="Rectangle 2"/>
          <p:cNvSpPr>
            <a:spLocks noGrp="1" noChangeArrowheads="1"/>
          </p:cNvSpPr>
          <p:nvPr>
            <p:ph type="title"/>
          </p:nvPr>
        </p:nvSpPr>
        <p:spPr>
          <a:xfrm>
            <a:off x="278566" y="87130"/>
            <a:ext cx="8382000" cy="814466"/>
          </a:xfrm>
        </p:spPr>
        <p:txBody>
          <a:bodyPr/>
          <a:lstStyle/>
          <a:p>
            <a:pPr algn="r" fontAlgn="auto">
              <a:spcAft>
                <a:spcPts val="0"/>
              </a:spcAft>
              <a:defRPr/>
            </a:pPr>
            <a:r>
              <a:rPr lang="en-US" sz="2800" dirty="0"/>
              <a:t>Inlet Configuration</a:t>
            </a:r>
            <a:endParaRPr lang="en-US" sz="2800" b="0" dirty="0"/>
          </a:p>
        </p:txBody>
      </p:sp>
      <p:sp>
        <p:nvSpPr>
          <p:cNvPr id="10" name="Rectangle 3">
            <a:extLst>
              <a:ext uri="{FF2B5EF4-FFF2-40B4-BE49-F238E27FC236}">
                <a16:creationId xmlns:a16="http://schemas.microsoft.com/office/drawing/2014/main" id="{617A8CC1-4E2C-41B2-9DC6-EB113F6AFC56}"/>
              </a:ext>
            </a:extLst>
          </p:cNvPr>
          <p:cNvSpPr txBox="1">
            <a:spLocks noChangeArrowheads="1"/>
          </p:cNvSpPr>
          <p:nvPr/>
        </p:nvSpPr>
        <p:spPr bwMode="auto">
          <a:xfrm>
            <a:off x="704850" y="811122"/>
            <a:ext cx="7974766" cy="81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gn="r">
              <a:spcBef>
                <a:spcPts val="0"/>
              </a:spcBef>
              <a:buClr>
                <a:schemeClr val="tx2"/>
              </a:buClr>
              <a:buSzPct val="95000"/>
              <a:buFontTx/>
              <a:buNone/>
            </a:pPr>
            <a:r>
              <a:rPr lang="en-US" sz="2400" kern="0" dirty="0"/>
              <a:t>Tanks that “float” on the system with a single inlet/outlet are also more difficult to mix </a:t>
            </a:r>
          </a:p>
          <a:p>
            <a:pPr marL="0" lvl="1" indent="-342900" algn="r">
              <a:spcBef>
                <a:spcPts val="0"/>
              </a:spcBef>
              <a:buClr>
                <a:schemeClr val="tx2"/>
              </a:buClr>
              <a:buSzPct val="95000"/>
              <a:buFontTx/>
              <a:buNone/>
            </a:pPr>
            <a:endParaRPr lang="en-US" sz="2000" kern="0" dirty="0"/>
          </a:p>
        </p:txBody>
      </p:sp>
      <p:pic>
        <p:nvPicPr>
          <p:cNvPr id="11" name="Picture 10">
            <a:extLst>
              <a:ext uri="{FF2B5EF4-FFF2-40B4-BE49-F238E27FC236}">
                <a16:creationId xmlns:a16="http://schemas.microsoft.com/office/drawing/2014/main" id="{2100C34B-28B7-4D91-8326-36D25503AFD1}"/>
              </a:ext>
            </a:extLst>
          </p:cNvPr>
          <p:cNvPicPr>
            <a:picLocks noChangeAspect="1"/>
          </p:cNvPicPr>
          <p:nvPr/>
        </p:nvPicPr>
        <p:blipFill>
          <a:blip r:embed="rId5"/>
          <a:stretch>
            <a:fillRect/>
          </a:stretch>
        </p:blipFill>
        <p:spPr>
          <a:xfrm>
            <a:off x="533399" y="1939177"/>
            <a:ext cx="8393767" cy="3699623"/>
          </a:xfrm>
          <a:prstGeom prst="rect">
            <a:avLst/>
          </a:prstGeom>
          <a:ln>
            <a:solidFill>
              <a:schemeClr val="tx1"/>
            </a:solidFill>
          </a:ln>
        </p:spPr>
      </p:pic>
      <p:pic>
        <p:nvPicPr>
          <p:cNvPr id="2" name="Audio 1">
            <a:hlinkClick r:id="" action="ppaction://media"/>
            <a:extLst>
              <a:ext uri="{FF2B5EF4-FFF2-40B4-BE49-F238E27FC236}">
                <a16:creationId xmlns:a16="http://schemas.microsoft.com/office/drawing/2014/main" id="{F94D6912-955D-454A-9395-65163118900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846297685"/>
      </p:ext>
    </p:extLst>
  </p:cSld>
  <p:clrMapOvr>
    <a:masterClrMapping/>
  </p:clrMapOvr>
  <mc:AlternateContent xmlns:mc="http://schemas.openxmlformats.org/markup-compatibility/2006">
    <mc:Choice xmlns:p14="http://schemas.microsoft.com/office/powerpoint/2010/main" Requires="p14">
      <p:transition spd="slow" p14:dur="2000" advTm="7301"/>
    </mc:Choice>
    <mc:Fallback>
      <p:transition spd="slow" advTm="73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31</a:t>
            </a:fld>
            <a:endParaRPr lang="en-US"/>
          </a:p>
        </p:txBody>
      </p:sp>
      <p:sp>
        <p:nvSpPr>
          <p:cNvPr id="57346" name="Rectangle 2"/>
          <p:cNvSpPr>
            <a:spLocks noGrp="1" noChangeArrowheads="1"/>
          </p:cNvSpPr>
          <p:nvPr>
            <p:ph type="title"/>
          </p:nvPr>
        </p:nvSpPr>
        <p:spPr>
          <a:xfrm>
            <a:off x="278566" y="202529"/>
            <a:ext cx="8382000" cy="814466"/>
          </a:xfrm>
        </p:spPr>
        <p:txBody>
          <a:bodyPr/>
          <a:lstStyle/>
          <a:p>
            <a:pPr algn="r" fontAlgn="auto">
              <a:spcAft>
                <a:spcPts val="0"/>
              </a:spcAft>
              <a:defRPr/>
            </a:pPr>
            <a:r>
              <a:rPr lang="en-US" sz="2800" dirty="0"/>
              <a:t>Environmental Factors</a:t>
            </a:r>
            <a:endParaRPr lang="en-US" sz="2800" b="0" dirty="0"/>
          </a:p>
        </p:txBody>
      </p:sp>
      <p:sp>
        <p:nvSpPr>
          <p:cNvPr id="13" name="Rectangle 3">
            <a:extLst>
              <a:ext uri="{FF2B5EF4-FFF2-40B4-BE49-F238E27FC236}">
                <a16:creationId xmlns:a16="http://schemas.microsoft.com/office/drawing/2014/main" id="{E764BDDC-D878-442D-9261-4D4D27EEEA5F}"/>
              </a:ext>
            </a:extLst>
          </p:cNvPr>
          <p:cNvSpPr>
            <a:spLocks noGrp="1" noChangeArrowheads="1"/>
          </p:cNvSpPr>
          <p:nvPr>
            <p:ph idx="1"/>
          </p:nvPr>
        </p:nvSpPr>
        <p:spPr>
          <a:xfrm>
            <a:off x="215329" y="752336"/>
            <a:ext cx="7696200" cy="814465"/>
          </a:xfrm>
        </p:spPr>
        <p:txBody>
          <a:bodyPr/>
          <a:lstStyle/>
          <a:p>
            <a:pPr marL="0" lvl="1" indent="-342900" algn="r">
              <a:lnSpc>
                <a:spcPct val="150000"/>
              </a:lnSpc>
              <a:spcBef>
                <a:spcPts val="0"/>
              </a:spcBef>
              <a:buClr>
                <a:schemeClr val="tx2"/>
              </a:buClr>
              <a:buSzPct val="95000"/>
              <a:buNone/>
            </a:pPr>
            <a:r>
              <a:rPr lang="en-US" sz="2400" dirty="0"/>
              <a:t>Thermal stratification hinders good mixing</a:t>
            </a:r>
          </a:p>
          <a:p>
            <a:pPr marL="0" lvl="1" indent="-342900" algn="r">
              <a:lnSpc>
                <a:spcPct val="150000"/>
              </a:lnSpc>
              <a:spcBef>
                <a:spcPts val="0"/>
              </a:spcBef>
              <a:buClr>
                <a:schemeClr val="tx2"/>
              </a:buClr>
              <a:buSzPct val="95000"/>
              <a:buNone/>
            </a:pPr>
            <a:endParaRPr lang="en-US" sz="2000" dirty="0"/>
          </a:p>
        </p:txBody>
      </p:sp>
      <p:graphicFrame>
        <p:nvGraphicFramePr>
          <p:cNvPr id="2" name="Table 3">
            <a:extLst>
              <a:ext uri="{FF2B5EF4-FFF2-40B4-BE49-F238E27FC236}">
                <a16:creationId xmlns:a16="http://schemas.microsoft.com/office/drawing/2014/main" id="{6ED223C4-810A-41AA-8873-1F368D7FAFC8}"/>
              </a:ext>
            </a:extLst>
          </p:cNvPr>
          <p:cNvGraphicFramePr>
            <a:graphicFrameLocks noGrp="1"/>
          </p:cNvGraphicFramePr>
          <p:nvPr>
            <p:extLst>
              <p:ext uri="{D42A27DB-BD31-4B8C-83A1-F6EECF244321}">
                <p14:modId xmlns:p14="http://schemas.microsoft.com/office/powerpoint/2010/main" val="3735119831"/>
              </p:ext>
            </p:extLst>
          </p:nvPr>
        </p:nvGraphicFramePr>
        <p:xfrm>
          <a:off x="1524000" y="1789516"/>
          <a:ext cx="6096000" cy="3427147"/>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1273005479"/>
                    </a:ext>
                  </a:extLst>
                </a:gridCol>
                <a:gridCol w="2209800">
                  <a:extLst>
                    <a:ext uri="{9D8B030D-6E8A-4147-A177-3AD203B41FA5}">
                      <a16:colId xmlns:a16="http://schemas.microsoft.com/office/drawing/2014/main" val="1865131667"/>
                    </a:ext>
                  </a:extLst>
                </a:gridCol>
                <a:gridCol w="914400">
                  <a:extLst>
                    <a:ext uri="{9D8B030D-6E8A-4147-A177-3AD203B41FA5}">
                      <a16:colId xmlns:a16="http://schemas.microsoft.com/office/drawing/2014/main" val="2098471182"/>
                    </a:ext>
                  </a:extLst>
                </a:gridCol>
                <a:gridCol w="2057400">
                  <a:extLst>
                    <a:ext uri="{9D8B030D-6E8A-4147-A177-3AD203B41FA5}">
                      <a16:colId xmlns:a16="http://schemas.microsoft.com/office/drawing/2014/main" val="2546687639"/>
                    </a:ext>
                  </a:extLst>
                </a:gridCol>
                <a:gridCol w="457200">
                  <a:extLst>
                    <a:ext uri="{9D8B030D-6E8A-4147-A177-3AD203B41FA5}">
                      <a16:colId xmlns:a16="http://schemas.microsoft.com/office/drawing/2014/main" val="2001356909"/>
                    </a:ext>
                  </a:extLst>
                </a:gridCol>
              </a:tblGrid>
              <a:tr h="342171">
                <a:tc>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75000"/>
                      </a:schemeClr>
                    </a:solidFill>
                  </a:tcPr>
                </a:tc>
                <a:tc gridSpan="3">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75000"/>
                      </a:schemeClr>
                    </a:solidFill>
                  </a:tcPr>
                </a:tc>
                <a:tc hMerge="1">
                  <a:txBody>
                    <a:bodyPr/>
                    <a:lstStyle/>
                    <a:p>
                      <a:endParaRPr lang="en-US"/>
                    </a:p>
                  </a:txBody>
                  <a:tcPr/>
                </a:tc>
                <a:tc hMerge="1">
                  <a:txBody>
                    <a:bodyPr/>
                    <a:lstStyle/>
                    <a:p>
                      <a:endParaRPr lang="en-US"/>
                    </a:p>
                  </a:txBody>
                  <a:tcPr/>
                </a:tc>
                <a:tc>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655415660"/>
                  </a:ext>
                </a:extLst>
              </a:tr>
              <a:tr h="342171">
                <a:tc>
                  <a:txBody>
                    <a:bodyPr/>
                    <a:lstStyle/>
                    <a:p>
                      <a:endParaRPr lang="en-US"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75000"/>
                      </a:schemeClr>
                    </a:solidFill>
                  </a:tcPr>
                </a:tc>
                <a:tc gridSpan="3">
                  <a:txBody>
                    <a:bodyPr/>
                    <a:lstStyle/>
                    <a:p>
                      <a:endParaRPr lang="en-US"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tc>
                <a:tc>
                  <a:txBody>
                    <a:bodyPr/>
                    <a:lstStyle/>
                    <a:p>
                      <a:endParaRPr lang="en-US"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884109532"/>
                  </a:ext>
                </a:extLst>
              </a:tr>
              <a:tr h="535919">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gridSpan="3">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E6F6F"/>
                    </a:solidFill>
                  </a:tcPr>
                </a:tc>
                <a:tc hMerge="1">
                  <a:txBody>
                    <a:bodyPr/>
                    <a:lstStyle/>
                    <a:p>
                      <a:endParaRPr lang="en-US"/>
                    </a:p>
                  </a:txBody>
                  <a:tcPr/>
                </a:tc>
                <a:tc hMerge="1">
                  <a:txBody>
                    <a:bodyPr/>
                    <a:lstStyle/>
                    <a:p>
                      <a:endParaRPr lang="en-US"/>
                    </a:p>
                  </a:txBody>
                  <a:tcPr/>
                </a:tc>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415517308"/>
                  </a:ext>
                </a:extLst>
              </a:tr>
              <a:tr h="152400">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gridSpan="3">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gradFill flip="none" rotWithShape="1">
                      <a:gsLst>
                        <a:gs pos="0">
                          <a:srgbClr val="FE6F6F"/>
                        </a:gs>
                        <a:gs pos="50000">
                          <a:schemeClr val="accent1">
                            <a:tint val="40000"/>
                            <a:shade val="67500"/>
                            <a:satMod val="115000"/>
                          </a:schemeClr>
                        </a:gs>
                        <a:gs pos="100000">
                          <a:srgbClr val="00B0F0"/>
                        </a:gs>
                      </a:gsLst>
                      <a:lin ang="5400000" scaled="1"/>
                      <a:tileRect/>
                    </a:gradFill>
                  </a:tcPr>
                </a:tc>
                <a:tc hMerge="1">
                  <a:txBody>
                    <a:bodyPr/>
                    <a:lstStyle/>
                    <a:p>
                      <a:endParaRPr lang="en-US"/>
                    </a:p>
                  </a:txBody>
                  <a:tcPr/>
                </a:tc>
                <a:tc hMerge="1">
                  <a:txBody>
                    <a:bodyPr/>
                    <a:lstStyle/>
                    <a:p>
                      <a:endParaRPr lang="en-US"/>
                    </a:p>
                  </a:txBody>
                  <a:tcPr/>
                </a:tc>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371259798"/>
                  </a:ext>
                </a:extLst>
              </a:tr>
              <a:tr h="1428188">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gridSpan="3">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hMerge="1">
                  <a:txBody>
                    <a:bodyPr/>
                    <a:lstStyle/>
                    <a:p>
                      <a:endParaRPr lang="en-US"/>
                    </a:p>
                  </a:txBody>
                  <a:tcPr/>
                </a:tc>
                <a:tc hMerge="1">
                  <a:txBody>
                    <a:bodyPr/>
                    <a:lstStyle/>
                    <a:p>
                      <a:endParaRPr lang="en-US"/>
                    </a:p>
                  </a:txBody>
                  <a:tcPr/>
                </a:tc>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944933512"/>
                  </a:ext>
                </a:extLst>
              </a:tr>
              <a:tr h="342171">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133145938"/>
                  </a:ext>
                </a:extLst>
              </a:tr>
            </a:tbl>
          </a:graphicData>
        </a:graphic>
      </p:graphicFrame>
      <p:grpSp>
        <p:nvGrpSpPr>
          <p:cNvPr id="25" name="Group 24">
            <a:extLst>
              <a:ext uri="{FF2B5EF4-FFF2-40B4-BE49-F238E27FC236}">
                <a16:creationId xmlns:a16="http://schemas.microsoft.com/office/drawing/2014/main" id="{9AD9D1DC-F098-423C-AF48-445B165E816C}"/>
              </a:ext>
            </a:extLst>
          </p:cNvPr>
          <p:cNvGrpSpPr/>
          <p:nvPr/>
        </p:nvGrpSpPr>
        <p:grpSpPr>
          <a:xfrm>
            <a:off x="4884242" y="3231562"/>
            <a:ext cx="1891885" cy="1537582"/>
            <a:chOff x="4876800" y="3281217"/>
            <a:chExt cx="1891885" cy="1537582"/>
          </a:xfrm>
          <a:solidFill>
            <a:srgbClr val="005595"/>
          </a:solidFill>
        </p:grpSpPr>
        <p:pic>
          <p:nvPicPr>
            <p:cNvPr id="22" name="Graphic 21" descr="Arrow Counterclockwise curve">
              <a:extLst>
                <a:ext uri="{FF2B5EF4-FFF2-40B4-BE49-F238E27FC236}">
                  <a16:creationId xmlns:a16="http://schemas.microsoft.com/office/drawing/2014/main" id="{29D753E1-2FDE-4D63-8464-A2B4DE55FAF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8552420" flipV="1">
              <a:off x="5854285" y="3448242"/>
              <a:ext cx="914400" cy="914400"/>
            </a:xfrm>
            <a:prstGeom prst="rect">
              <a:avLst/>
            </a:prstGeom>
          </p:spPr>
        </p:pic>
        <p:pic>
          <p:nvPicPr>
            <p:cNvPr id="24" name="Graphic 23" descr="Arrow Clockwise curve">
              <a:extLst>
                <a:ext uri="{FF2B5EF4-FFF2-40B4-BE49-F238E27FC236}">
                  <a16:creationId xmlns:a16="http://schemas.microsoft.com/office/drawing/2014/main" id="{D556129F-D402-4A61-8898-BC4BEDC7B1F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a:off x="4876800" y="3281217"/>
              <a:ext cx="914400" cy="914400"/>
            </a:xfrm>
            <a:prstGeom prst="rect">
              <a:avLst/>
            </a:prstGeom>
          </p:spPr>
        </p:pic>
        <p:pic>
          <p:nvPicPr>
            <p:cNvPr id="26" name="Graphic 25" descr="Arrow Counterclockwise curve">
              <a:extLst>
                <a:ext uri="{FF2B5EF4-FFF2-40B4-BE49-F238E27FC236}">
                  <a16:creationId xmlns:a16="http://schemas.microsoft.com/office/drawing/2014/main" id="{771FB45D-A1D7-4D29-BE9C-FA6B10A2FD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3877172" flipV="1">
              <a:off x="5337733" y="3904399"/>
              <a:ext cx="914400" cy="914400"/>
            </a:xfrm>
            <a:prstGeom prst="rect">
              <a:avLst/>
            </a:prstGeom>
          </p:spPr>
        </p:pic>
      </p:grpSp>
      <p:grpSp>
        <p:nvGrpSpPr>
          <p:cNvPr id="28" name="Group 27">
            <a:extLst>
              <a:ext uri="{FF2B5EF4-FFF2-40B4-BE49-F238E27FC236}">
                <a16:creationId xmlns:a16="http://schemas.microsoft.com/office/drawing/2014/main" id="{061013E9-195B-46FF-829F-7AD00D0EE908}"/>
              </a:ext>
            </a:extLst>
          </p:cNvPr>
          <p:cNvGrpSpPr/>
          <p:nvPr/>
        </p:nvGrpSpPr>
        <p:grpSpPr>
          <a:xfrm flipH="1">
            <a:off x="2337084" y="3262165"/>
            <a:ext cx="1891885" cy="1537582"/>
            <a:chOff x="4876800" y="3281217"/>
            <a:chExt cx="1891885" cy="1537582"/>
          </a:xfrm>
          <a:solidFill>
            <a:srgbClr val="005595"/>
          </a:solidFill>
        </p:grpSpPr>
        <p:pic>
          <p:nvPicPr>
            <p:cNvPr id="29" name="Graphic 28" descr="Arrow Counterclockwise curve">
              <a:extLst>
                <a:ext uri="{FF2B5EF4-FFF2-40B4-BE49-F238E27FC236}">
                  <a16:creationId xmlns:a16="http://schemas.microsoft.com/office/drawing/2014/main" id="{CD4F69BF-F4EB-4043-A691-F8E242F6F11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8552420" flipV="1">
              <a:off x="5854285" y="3448242"/>
              <a:ext cx="914400" cy="914400"/>
            </a:xfrm>
            <a:prstGeom prst="rect">
              <a:avLst/>
            </a:prstGeom>
          </p:spPr>
        </p:pic>
        <p:pic>
          <p:nvPicPr>
            <p:cNvPr id="30" name="Graphic 29" descr="Arrow Clockwise curve">
              <a:extLst>
                <a:ext uri="{FF2B5EF4-FFF2-40B4-BE49-F238E27FC236}">
                  <a16:creationId xmlns:a16="http://schemas.microsoft.com/office/drawing/2014/main" id="{15A0F328-B915-4B23-B421-C55045D7FA5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a:off x="4876800" y="3281217"/>
              <a:ext cx="914400" cy="914400"/>
            </a:xfrm>
            <a:prstGeom prst="rect">
              <a:avLst/>
            </a:prstGeom>
          </p:spPr>
        </p:pic>
        <p:pic>
          <p:nvPicPr>
            <p:cNvPr id="31" name="Graphic 30" descr="Arrow Counterclockwise curve">
              <a:extLst>
                <a:ext uri="{FF2B5EF4-FFF2-40B4-BE49-F238E27FC236}">
                  <a16:creationId xmlns:a16="http://schemas.microsoft.com/office/drawing/2014/main" id="{DB076DF0-A1FA-4A32-90C9-65A1B97D4C5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3877172" flipV="1">
              <a:off x="5337733" y="3904399"/>
              <a:ext cx="914400" cy="914400"/>
            </a:xfrm>
            <a:prstGeom prst="rect">
              <a:avLst/>
            </a:prstGeom>
          </p:spPr>
        </p:pic>
      </p:grpSp>
      <p:pic>
        <p:nvPicPr>
          <p:cNvPr id="57344" name="Graphic 57343" descr="Arrow Straight">
            <a:extLst>
              <a:ext uri="{FF2B5EF4-FFF2-40B4-BE49-F238E27FC236}">
                <a16:creationId xmlns:a16="http://schemas.microsoft.com/office/drawing/2014/main" id="{DFABD2C7-3F76-4F53-8DE5-5CBB60D7105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5400000">
            <a:off x="4171194" y="4160712"/>
            <a:ext cx="914400" cy="914400"/>
          </a:xfrm>
          <a:prstGeom prst="rect">
            <a:avLst/>
          </a:prstGeom>
        </p:spPr>
      </p:pic>
      <p:pic>
        <p:nvPicPr>
          <p:cNvPr id="57349" name="Graphic 57348" descr="Sun">
            <a:extLst>
              <a:ext uri="{FF2B5EF4-FFF2-40B4-BE49-F238E27FC236}">
                <a16:creationId xmlns:a16="http://schemas.microsoft.com/office/drawing/2014/main" id="{32ECCAC0-5ABA-4C69-9BAD-6B8398DB34C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77825" y="419509"/>
            <a:ext cx="1221828" cy="1221828"/>
          </a:xfrm>
          <a:prstGeom prst="rect">
            <a:avLst/>
          </a:prstGeom>
        </p:spPr>
      </p:pic>
      <p:sp>
        <p:nvSpPr>
          <p:cNvPr id="57350" name="Rectangle 57349">
            <a:extLst>
              <a:ext uri="{FF2B5EF4-FFF2-40B4-BE49-F238E27FC236}">
                <a16:creationId xmlns:a16="http://schemas.microsoft.com/office/drawing/2014/main" id="{57C708F1-D21E-45EF-B621-7681D3832917}"/>
              </a:ext>
            </a:extLst>
          </p:cNvPr>
          <p:cNvSpPr/>
          <p:nvPr/>
        </p:nvSpPr>
        <p:spPr>
          <a:xfrm>
            <a:off x="2134835" y="1293608"/>
            <a:ext cx="6413213" cy="461665"/>
          </a:xfrm>
          <a:prstGeom prst="rect">
            <a:avLst/>
          </a:prstGeom>
        </p:spPr>
        <p:txBody>
          <a:bodyPr wrap="square">
            <a:spAutoFit/>
          </a:bodyPr>
          <a:lstStyle/>
          <a:p>
            <a:r>
              <a:rPr lang="en-US" dirty="0">
                <a:solidFill>
                  <a:srgbClr val="005595"/>
                </a:solidFill>
                <a:latin typeface="+mn-lt"/>
              </a:rPr>
              <a:t>+/- 5°C can adversely affect DBP formation</a:t>
            </a:r>
          </a:p>
        </p:txBody>
      </p:sp>
      <p:pic>
        <p:nvPicPr>
          <p:cNvPr id="6" name="Audio 5">
            <a:hlinkClick r:id="" action="ppaction://media"/>
            <a:extLst>
              <a:ext uri="{FF2B5EF4-FFF2-40B4-BE49-F238E27FC236}">
                <a16:creationId xmlns:a16="http://schemas.microsoft.com/office/drawing/2014/main" id="{AE222217-CF5E-4F1F-BC3C-AD8D3EEFFD37}"/>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800317124"/>
      </p:ext>
    </p:extLst>
  </p:cSld>
  <p:clrMapOvr>
    <a:masterClrMapping/>
  </p:clrMapOvr>
  <mc:AlternateContent xmlns:mc="http://schemas.openxmlformats.org/markup-compatibility/2006">
    <mc:Choice xmlns:p14="http://schemas.microsoft.com/office/powerpoint/2010/main" Requires="p14">
      <p:transition spd="slow" p14:dur="2000" advTm="22333"/>
    </mc:Choice>
    <mc:Fallback>
      <p:transition spd="slow" advTm="223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32</a:t>
            </a:fld>
            <a:endParaRPr lang="en-US"/>
          </a:p>
        </p:txBody>
      </p:sp>
      <p:sp>
        <p:nvSpPr>
          <p:cNvPr id="57346" name="Rectangle 2"/>
          <p:cNvSpPr>
            <a:spLocks noGrp="1" noChangeArrowheads="1"/>
          </p:cNvSpPr>
          <p:nvPr>
            <p:ph type="title"/>
          </p:nvPr>
        </p:nvSpPr>
        <p:spPr>
          <a:xfrm>
            <a:off x="278566" y="228600"/>
            <a:ext cx="8382000" cy="672996"/>
          </a:xfrm>
        </p:spPr>
        <p:txBody>
          <a:bodyPr/>
          <a:lstStyle/>
          <a:p>
            <a:pPr algn="r" fontAlgn="auto">
              <a:spcAft>
                <a:spcPts val="0"/>
              </a:spcAft>
              <a:defRPr/>
            </a:pPr>
            <a:r>
              <a:rPr lang="en-US" sz="2800" dirty="0"/>
              <a:t>Isothermal (same temperature)</a:t>
            </a:r>
            <a:endParaRPr lang="en-US" sz="2800" b="0" dirty="0"/>
          </a:p>
        </p:txBody>
      </p:sp>
      <p:sp>
        <p:nvSpPr>
          <p:cNvPr id="13" name="Rectangle 3">
            <a:extLst>
              <a:ext uri="{FF2B5EF4-FFF2-40B4-BE49-F238E27FC236}">
                <a16:creationId xmlns:a16="http://schemas.microsoft.com/office/drawing/2014/main" id="{E764BDDC-D878-442D-9261-4D4D27EEEA5F}"/>
              </a:ext>
            </a:extLst>
          </p:cNvPr>
          <p:cNvSpPr>
            <a:spLocks noGrp="1" noChangeArrowheads="1"/>
          </p:cNvSpPr>
          <p:nvPr>
            <p:ph idx="1"/>
          </p:nvPr>
        </p:nvSpPr>
        <p:spPr>
          <a:xfrm>
            <a:off x="0" y="963326"/>
            <a:ext cx="7620000" cy="814465"/>
          </a:xfrm>
        </p:spPr>
        <p:txBody>
          <a:bodyPr/>
          <a:lstStyle/>
          <a:p>
            <a:pPr marL="0" lvl="1" indent="-342900" algn="r">
              <a:lnSpc>
                <a:spcPct val="150000"/>
              </a:lnSpc>
              <a:spcBef>
                <a:spcPts val="0"/>
              </a:spcBef>
              <a:buClr>
                <a:schemeClr val="tx2"/>
              </a:buClr>
              <a:buSzPct val="95000"/>
              <a:buFont typeface="Wingdings" panose="05000000000000000000" pitchFamily="2" charset="2"/>
              <a:buChar char="ü"/>
            </a:pPr>
            <a:r>
              <a:rPr lang="en-US" sz="2400" dirty="0"/>
              <a:t>Isothermal conditions facilitate mixing</a:t>
            </a:r>
          </a:p>
          <a:p>
            <a:pPr marL="0" lvl="1" indent="-342900" algn="r">
              <a:lnSpc>
                <a:spcPct val="150000"/>
              </a:lnSpc>
              <a:spcBef>
                <a:spcPts val="0"/>
              </a:spcBef>
              <a:buClr>
                <a:schemeClr val="tx2"/>
              </a:buClr>
              <a:buSzPct val="95000"/>
              <a:buNone/>
            </a:pPr>
            <a:endParaRPr lang="en-US" sz="2000" dirty="0"/>
          </a:p>
        </p:txBody>
      </p:sp>
      <p:graphicFrame>
        <p:nvGraphicFramePr>
          <p:cNvPr id="2" name="Table 3">
            <a:extLst>
              <a:ext uri="{FF2B5EF4-FFF2-40B4-BE49-F238E27FC236}">
                <a16:creationId xmlns:a16="http://schemas.microsoft.com/office/drawing/2014/main" id="{6ED223C4-810A-41AA-8873-1F368D7FAFC8}"/>
              </a:ext>
            </a:extLst>
          </p:cNvPr>
          <p:cNvGraphicFramePr>
            <a:graphicFrameLocks noGrp="1"/>
          </p:cNvGraphicFramePr>
          <p:nvPr>
            <p:extLst>
              <p:ext uri="{D42A27DB-BD31-4B8C-83A1-F6EECF244321}">
                <p14:modId xmlns:p14="http://schemas.microsoft.com/office/powerpoint/2010/main" val="1797107713"/>
              </p:ext>
            </p:extLst>
          </p:nvPr>
        </p:nvGraphicFramePr>
        <p:xfrm>
          <a:off x="1524000" y="1789516"/>
          <a:ext cx="6096000" cy="3427147"/>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1273005479"/>
                    </a:ext>
                  </a:extLst>
                </a:gridCol>
                <a:gridCol w="2209800">
                  <a:extLst>
                    <a:ext uri="{9D8B030D-6E8A-4147-A177-3AD203B41FA5}">
                      <a16:colId xmlns:a16="http://schemas.microsoft.com/office/drawing/2014/main" val="1865131667"/>
                    </a:ext>
                  </a:extLst>
                </a:gridCol>
                <a:gridCol w="914400">
                  <a:extLst>
                    <a:ext uri="{9D8B030D-6E8A-4147-A177-3AD203B41FA5}">
                      <a16:colId xmlns:a16="http://schemas.microsoft.com/office/drawing/2014/main" val="2098471182"/>
                    </a:ext>
                  </a:extLst>
                </a:gridCol>
                <a:gridCol w="2057400">
                  <a:extLst>
                    <a:ext uri="{9D8B030D-6E8A-4147-A177-3AD203B41FA5}">
                      <a16:colId xmlns:a16="http://schemas.microsoft.com/office/drawing/2014/main" val="2546687639"/>
                    </a:ext>
                  </a:extLst>
                </a:gridCol>
                <a:gridCol w="457200">
                  <a:extLst>
                    <a:ext uri="{9D8B030D-6E8A-4147-A177-3AD203B41FA5}">
                      <a16:colId xmlns:a16="http://schemas.microsoft.com/office/drawing/2014/main" val="2001356909"/>
                    </a:ext>
                  </a:extLst>
                </a:gridCol>
              </a:tblGrid>
              <a:tr h="342171">
                <a:tc>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75000"/>
                      </a:schemeClr>
                    </a:solidFill>
                  </a:tcPr>
                </a:tc>
                <a:tc gridSpan="3">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75000"/>
                      </a:schemeClr>
                    </a:solidFill>
                  </a:tcPr>
                </a:tc>
                <a:tc hMerge="1">
                  <a:txBody>
                    <a:bodyPr/>
                    <a:lstStyle/>
                    <a:p>
                      <a:endParaRPr lang="en-US"/>
                    </a:p>
                  </a:txBody>
                  <a:tcPr/>
                </a:tc>
                <a:tc hMerge="1">
                  <a:txBody>
                    <a:bodyPr/>
                    <a:lstStyle/>
                    <a:p>
                      <a:endParaRPr lang="en-US"/>
                    </a:p>
                  </a:txBody>
                  <a:tcPr/>
                </a:tc>
                <a:tc>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655415660"/>
                  </a:ext>
                </a:extLst>
              </a:tr>
              <a:tr h="342171">
                <a:tc>
                  <a:txBody>
                    <a:bodyPr/>
                    <a:lstStyle/>
                    <a:p>
                      <a:endParaRPr lang="en-US"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75000"/>
                      </a:schemeClr>
                    </a:solidFill>
                  </a:tcPr>
                </a:tc>
                <a:tc gridSpan="3">
                  <a:txBody>
                    <a:bodyPr/>
                    <a:lstStyle/>
                    <a:p>
                      <a:endParaRPr lang="en-US"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tc>
                <a:tc>
                  <a:txBody>
                    <a:bodyPr/>
                    <a:lstStyle/>
                    <a:p>
                      <a:endParaRPr lang="en-US"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884109532"/>
                  </a:ext>
                </a:extLst>
              </a:tr>
              <a:tr h="535919">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gridSpan="3">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hMerge="1">
                  <a:txBody>
                    <a:bodyPr/>
                    <a:lstStyle/>
                    <a:p>
                      <a:endParaRPr lang="en-US"/>
                    </a:p>
                  </a:txBody>
                  <a:tcPr/>
                </a:tc>
                <a:tc hMerge="1">
                  <a:txBody>
                    <a:bodyPr/>
                    <a:lstStyle/>
                    <a:p>
                      <a:endParaRPr lang="en-US"/>
                    </a:p>
                  </a:txBody>
                  <a:tcPr/>
                </a:tc>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415517308"/>
                  </a:ext>
                </a:extLst>
              </a:tr>
              <a:tr h="152400">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gridSpan="3">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hMerge="1">
                  <a:txBody>
                    <a:bodyPr/>
                    <a:lstStyle/>
                    <a:p>
                      <a:endParaRPr lang="en-US"/>
                    </a:p>
                  </a:txBody>
                  <a:tcPr/>
                </a:tc>
                <a:tc hMerge="1">
                  <a:txBody>
                    <a:bodyPr/>
                    <a:lstStyle/>
                    <a:p>
                      <a:endParaRPr lang="en-US"/>
                    </a:p>
                  </a:txBody>
                  <a:tcPr/>
                </a:tc>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371259798"/>
                  </a:ext>
                </a:extLst>
              </a:tr>
              <a:tr h="1428188">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gridSpan="3">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hMerge="1">
                  <a:txBody>
                    <a:bodyPr/>
                    <a:lstStyle/>
                    <a:p>
                      <a:endParaRPr lang="en-US"/>
                    </a:p>
                  </a:txBody>
                  <a:tcPr/>
                </a:tc>
                <a:tc hMerge="1">
                  <a:txBody>
                    <a:bodyPr/>
                    <a:lstStyle/>
                    <a:p>
                      <a:endParaRPr lang="en-US"/>
                    </a:p>
                  </a:txBody>
                  <a:tcPr/>
                </a:tc>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944933512"/>
                  </a:ext>
                </a:extLst>
              </a:tr>
              <a:tr h="342171">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133145938"/>
                  </a:ext>
                </a:extLst>
              </a:tr>
            </a:tbl>
          </a:graphicData>
        </a:graphic>
      </p:graphicFrame>
      <p:grpSp>
        <p:nvGrpSpPr>
          <p:cNvPr id="25" name="Group 24">
            <a:extLst>
              <a:ext uri="{FF2B5EF4-FFF2-40B4-BE49-F238E27FC236}">
                <a16:creationId xmlns:a16="http://schemas.microsoft.com/office/drawing/2014/main" id="{9AD9D1DC-F098-423C-AF48-445B165E816C}"/>
              </a:ext>
            </a:extLst>
          </p:cNvPr>
          <p:cNvGrpSpPr/>
          <p:nvPr/>
        </p:nvGrpSpPr>
        <p:grpSpPr>
          <a:xfrm>
            <a:off x="4884242" y="2556967"/>
            <a:ext cx="1891885" cy="2212177"/>
            <a:chOff x="4876800" y="3281217"/>
            <a:chExt cx="1891885" cy="1537582"/>
          </a:xfrm>
          <a:solidFill>
            <a:srgbClr val="005595"/>
          </a:solidFill>
        </p:grpSpPr>
        <p:pic>
          <p:nvPicPr>
            <p:cNvPr id="22" name="Graphic 21" descr="Arrow Counterclockwise curve">
              <a:extLst>
                <a:ext uri="{FF2B5EF4-FFF2-40B4-BE49-F238E27FC236}">
                  <a16:creationId xmlns:a16="http://schemas.microsoft.com/office/drawing/2014/main" id="{29D753E1-2FDE-4D63-8464-A2B4DE55FAF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8552420" flipV="1">
              <a:off x="5854285" y="3448242"/>
              <a:ext cx="914400" cy="914400"/>
            </a:xfrm>
            <a:prstGeom prst="rect">
              <a:avLst/>
            </a:prstGeom>
          </p:spPr>
        </p:pic>
        <p:pic>
          <p:nvPicPr>
            <p:cNvPr id="24" name="Graphic 23" descr="Arrow Clockwise curve">
              <a:extLst>
                <a:ext uri="{FF2B5EF4-FFF2-40B4-BE49-F238E27FC236}">
                  <a16:creationId xmlns:a16="http://schemas.microsoft.com/office/drawing/2014/main" id="{D556129F-D402-4A61-8898-BC4BEDC7B1F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a:off x="4876800" y="3281217"/>
              <a:ext cx="914400" cy="914400"/>
            </a:xfrm>
            <a:prstGeom prst="rect">
              <a:avLst/>
            </a:prstGeom>
          </p:spPr>
        </p:pic>
        <p:pic>
          <p:nvPicPr>
            <p:cNvPr id="26" name="Graphic 25" descr="Arrow Counterclockwise curve">
              <a:extLst>
                <a:ext uri="{FF2B5EF4-FFF2-40B4-BE49-F238E27FC236}">
                  <a16:creationId xmlns:a16="http://schemas.microsoft.com/office/drawing/2014/main" id="{771FB45D-A1D7-4D29-BE9C-FA6B10A2FD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3877172" flipV="1">
              <a:off x="5337733" y="3904399"/>
              <a:ext cx="914400" cy="914400"/>
            </a:xfrm>
            <a:prstGeom prst="rect">
              <a:avLst/>
            </a:prstGeom>
          </p:spPr>
        </p:pic>
      </p:grpSp>
      <p:grpSp>
        <p:nvGrpSpPr>
          <p:cNvPr id="28" name="Group 27">
            <a:extLst>
              <a:ext uri="{FF2B5EF4-FFF2-40B4-BE49-F238E27FC236}">
                <a16:creationId xmlns:a16="http://schemas.microsoft.com/office/drawing/2014/main" id="{061013E9-195B-46FF-829F-7AD00D0EE908}"/>
              </a:ext>
            </a:extLst>
          </p:cNvPr>
          <p:cNvGrpSpPr/>
          <p:nvPr/>
        </p:nvGrpSpPr>
        <p:grpSpPr>
          <a:xfrm flipH="1">
            <a:off x="2337083" y="2518867"/>
            <a:ext cx="1891885" cy="2280880"/>
            <a:chOff x="4876800" y="3281217"/>
            <a:chExt cx="1891885" cy="1537582"/>
          </a:xfrm>
          <a:solidFill>
            <a:srgbClr val="005595"/>
          </a:solidFill>
        </p:grpSpPr>
        <p:pic>
          <p:nvPicPr>
            <p:cNvPr id="29" name="Graphic 28" descr="Arrow Counterclockwise curve">
              <a:extLst>
                <a:ext uri="{FF2B5EF4-FFF2-40B4-BE49-F238E27FC236}">
                  <a16:creationId xmlns:a16="http://schemas.microsoft.com/office/drawing/2014/main" id="{CD4F69BF-F4EB-4043-A691-F8E242F6F11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8552420" flipV="1">
              <a:off x="5854285" y="3448242"/>
              <a:ext cx="914400" cy="914400"/>
            </a:xfrm>
            <a:prstGeom prst="rect">
              <a:avLst/>
            </a:prstGeom>
          </p:spPr>
        </p:pic>
        <p:pic>
          <p:nvPicPr>
            <p:cNvPr id="30" name="Graphic 29" descr="Arrow Clockwise curve">
              <a:extLst>
                <a:ext uri="{FF2B5EF4-FFF2-40B4-BE49-F238E27FC236}">
                  <a16:creationId xmlns:a16="http://schemas.microsoft.com/office/drawing/2014/main" id="{15A0F328-B915-4B23-B421-C55045D7FA5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a:off x="4876800" y="3281217"/>
              <a:ext cx="914400" cy="914400"/>
            </a:xfrm>
            <a:prstGeom prst="rect">
              <a:avLst/>
            </a:prstGeom>
          </p:spPr>
        </p:pic>
        <p:pic>
          <p:nvPicPr>
            <p:cNvPr id="31" name="Graphic 30" descr="Arrow Counterclockwise curve">
              <a:extLst>
                <a:ext uri="{FF2B5EF4-FFF2-40B4-BE49-F238E27FC236}">
                  <a16:creationId xmlns:a16="http://schemas.microsoft.com/office/drawing/2014/main" id="{DB076DF0-A1FA-4A32-90C9-65A1B97D4C5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3877172" flipV="1">
              <a:off x="5337733" y="3904399"/>
              <a:ext cx="914400" cy="914400"/>
            </a:xfrm>
            <a:prstGeom prst="rect">
              <a:avLst/>
            </a:prstGeom>
          </p:spPr>
        </p:pic>
      </p:grpSp>
      <p:pic>
        <p:nvPicPr>
          <p:cNvPr id="57344" name="Graphic 57343" descr="Arrow Straight">
            <a:extLst>
              <a:ext uri="{FF2B5EF4-FFF2-40B4-BE49-F238E27FC236}">
                <a16:creationId xmlns:a16="http://schemas.microsoft.com/office/drawing/2014/main" id="{DFABD2C7-3F76-4F53-8DE5-5CBB60D7105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5400000">
            <a:off x="4171194" y="4160712"/>
            <a:ext cx="914400" cy="914400"/>
          </a:xfrm>
          <a:prstGeom prst="rect">
            <a:avLst/>
          </a:prstGeom>
        </p:spPr>
      </p:pic>
      <p:pic>
        <p:nvPicPr>
          <p:cNvPr id="7" name="Graphic 6" descr="Rain">
            <a:extLst>
              <a:ext uri="{FF2B5EF4-FFF2-40B4-BE49-F238E27FC236}">
                <a16:creationId xmlns:a16="http://schemas.microsoft.com/office/drawing/2014/main" id="{63BE6FA4-0E73-4D3B-AEB8-8696F4645C0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14325" y="209550"/>
            <a:ext cx="1607385" cy="1607385"/>
          </a:xfrm>
          <a:prstGeom prst="rect">
            <a:avLst/>
          </a:prstGeom>
        </p:spPr>
      </p:pic>
      <p:pic>
        <p:nvPicPr>
          <p:cNvPr id="4" name="Audio 3">
            <a:hlinkClick r:id="" action="ppaction://media"/>
            <a:extLst>
              <a:ext uri="{FF2B5EF4-FFF2-40B4-BE49-F238E27FC236}">
                <a16:creationId xmlns:a16="http://schemas.microsoft.com/office/drawing/2014/main" id="{075494D2-F5BF-4E3B-8DEC-7175D175D86A}"/>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213277584"/>
      </p:ext>
    </p:extLst>
  </p:cSld>
  <p:clrMapOvr>
    <a:masterClrMapping/>
  </p:clrMapOvr>
  <mc:AlternateContent xmlns:mc="http://schemas.openxmlformats.org/markup-compatibility/2006">
    <mc:Choice xmlns:p14="http://schemas.microsoft.com/office/powerpoint/2010/main" Requires="p14">
      <p:transition spd="slow" p14:dur="2000" advTm="5188"/>
    </mc:Choice>
    <mc:Fallback>
      <p:transition spd="slow" advTm="51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33</a:t>
            </a:fld>
            <a:endParaRPr lang="en-US"/>
          </a:p>
        </p:txBody>
      </p:sp>
      <p:sp>
        <p:nvSpPr>
          <p:cNvPr id="57346" name="Rectangle 2"/>
          <p:cNvSpPr>
            <a:spLocks noGrp="1" noChangeArrowheads="1"/>
          </p:cNvSpPr>
          <p:nvPr>
            <p:ph type="title"/>
          </p:nvPr>
        </p:nvSpPr>
        <p:spPr>
          <a:xfrm>
            <a:off x="278565" y="87130"/>
            <a:ext cx="8720219" cy="814466"/>
          </a:xfrm>
        </p:spPr>
        <p:txBody>
          <a:bodyPr/>
          <a:lstStyle/>
          <a:p>
            <a:pPr algn="r" fontAlgn="auto">
              <a:spcAft>
                <a:spcPts val="0"/>
              </a:spcAft>
              <a:defRPr/>
            </a:pPr>
            <a:r>
              <a:rPr lang="en-US" sz="2800" dirty="0"/>
              <a:t>Thermal </a:t>
            </a:r>
            <a:r>
              <a:rPr lang="en-US" sz="2800" u="sng" dirty="0"/>
              <a:t>Stratification  vs. Isothermal </a:t>
            </a:r>
            <a:r>
              <a:rPr lang="en-US" sz="2800" dirty="0"/>
              <a:t>Conditions</a:t>
            </a:r>
            <a:endParaRPr lang="en-US" sz="2800" b="0" dirty="0"/>
          </a:p>
        </p:txBody>
      </p:sp>
      <p:sp>
        <p:nvSpPr>
          <p:cNvPr id="13" name="Rectangle 3">
            <a:extLst>
              <a:ext uri="{FF2B5EF4-FFF2-40B4-BE49-F238E27FC236}">
                <a16:creationId xmlns:a16="http://schemas.microsoft.com/office/drawing/2014/main" id="{E764BDDC-D878-442D-9261-4D4D27EEEA5F}"/>
              </a:ext>
            </a:extLst>
          </p:cNvPr>
          <p:cNvSpPr>
            <a:spLocks noGrp="1" noChangeArrowheads="1"/>
          </p:cNvSpPr>
          <p:nvPr>
            <p:ph idx="1"/>
          </p:nvPr>
        </p:nvSpPr>
        <p:spPr>
          <a:xfrm>
            <a:off x="0" y="746474"/>
            <a:ext cx="8660566" cy="1031318"/>
          </a:xfrm>
        </p:spPr>
        <p:txBody>
          <a:bodyPr/>
          <a:lstStyle/>
          <a:p>
            <a:pPr marL="0" lvl="1" indent="-342900">
              <a:lnSpc>
                <a:spcPct val="150000"/>
              </a:lnSpc>
              <a:spcBef>
                <a:spcPts val="0"/>
              </a:spcBef>
              <a:buClr>
                <a:schemeClr val="tx2"/>
              </a:buClr>
              <a:buSzPct val="95000"/>
              <a:buNone/>
            </a:pPr>
            <a:r>
              <a:rPr lang="en-US" sz="2000" dirty="0"/>
              <a:t>		  Tank Temp = 77 °F    	          Tank Temp = 68 °F</a:t>
            </a:r>
          </a:p>
          <a:p>
            <a:pPr marL="0" lvl="1" indent="-342900">
              <a:lnSpc>
                <a:spcPct val="150000"/>
              </a:lnSpc>
              <a:spcBef>
                <a:spcPts val="0"/>
              </a:spcBef>
              <a:buClr>
                <a:schemeClr val="tx2"/>
              </a:buClr>
              <a:buSzPct val="95000"/>
              <a:buNone/>
            </a:pPr>
            <a:r>
              <a:rPr lang="en-US" sz="2000" dirty="0"/>
              <a:t>	           Influent Temp = 75.2 °F          Influent Temp = 68 °F</a:t>
            </a:r>
          </a:p>
          <a:p>
            <a:pPr marL="0" lvl="1" indent="-342900" algn="r">
              <a:lnSpc>
                <a:spcPct val="150000"/>
              </a:lnSpc>
              <a:spcBef>
                <a:spcPts val="0"/>
              </a:spcBef>
              <a:buClr>
                <a:schemeClr val="tx2"/>
              </a:buClr>
              <a:buSzPct val="95000"/>
              <a:buNone/>
            </a:pPr>
            <a:endParaRPr lang="en-US" sz="2000" dirty="0"/>
          </a:p>
        </p:txBody>
      </p:sp>
      <p:pic>
        <p:nvPicPr>
          <p:cNvPr id="16" name="Picture 15">
            <a:extLst>
              <a:ext uri="{FF2B5EF4-FFF2-40B4-BE49-F238E27FC236}">
                <a16:creationId xmlns:a16="http://schemas.microsoft.com/office/drawing/2014/main" id="{CA183955-BF9C-46FF-95FE-9D8D880D4A33}"/>
              </a:ext>
            </a:extLst>
          </p:cNvPr>
          <p:cNvPicPr>
            <a:picLocks noChangeAspect="1"/>
          </p:cNvPicPr>
          <p:nvPr/>
        </p:nvPicPr>
        <p:blipFill>
          <a:blip r:embed="rId5"/>
          <a:stretch>
            <a:fillRect/>
          </a:stretch>
        </p:blipFill>
        <p:spPr>
          <a:xfrm>
            <a:off x="546100" y="1787317"/>
            <a:ext cx="8597900" cy="4928243"/>
          </a:xfrm>
          <a:prstGeom prst="rect">
            <a:avLst/>
          </a:prstGeom>
        </p:spPr>
      </p:pic>
      <p:pic>
        <p:nvPicPr>
          <p:cNvPr id="57349" name="Graphic 57348" descr="Sun">
            <a:extLst>
              <a:ext uri="{FF2B5EF4-FFF2-40B4-BE49-F238E27FC236}">
                <a16:creationId xmlns:a16="http://schemas.microsoft.com/office/drawing/2014/main" id="{32ECCAC0-5ABA-4C69-9BAD-6B8398DB34C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5215" y="2470544"/>
            <a:ext cx="1221828" cy="1221828"/>
          </a:xfrm>
          <a:prstGeom prst="rect">
            <a:avLst/>
          </a:prstGeom>
        </p:spPr>
      </p:pic>
      <p:pic>
        <p:nvPicPr>
          <p:cNvPr id="18" name="Graphic 17" descr="Rain">
            <a:extLst>
              <a:ext uri="{FF2B5EF4-FFF2-40B4-BE49-F238E27FC236}">
                <a16:creationId xmlns:a16="http://schemas.microsoft.com/office/drawing/2014/main" id="{04BDFD2B-2769-4651-8561-4509A84AC96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91400" y="2302016"/>
            <a:ext cx="1607385" cy="1607385"/>
          </a:xfrm>
          <a:prstGeom prst="rect">
            <a:avLst/>
          </a:prstGeom>
        </p:spPr>
      </p:pic>
      <p:pic>
        <p:nvPicPr>
          <p:cNvPr id="11" name="Audio 10">
            <a:hlinkClick r:id="" action="ppaction://media"/>
            <a:extLst>
              <a:ext uri="{FF2B5EF4-FFF2-40B4-BE49-F238E27FC236}">
                <a16:creationId xmlns:a16="http://schemas.microsoft.com/office/drawing/2014/main" id="{1396B44E-550C-4DEE-BEA0-541978806933}"/>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141074791"/>
      </p:ext>
    </p:extLst>
  </p:cSld>
  <p:clrMapOvr>
    <a:masterClrMapping/>
  </p:clrMapOvr>
  <mc:AlternateContent xmlns:mc="http://schemas.openxmlformats.org/markup-compatibility/2006">
    <mc:Choice xmlns:p14="http://schemas.microsoft.com/office/powerpoint/2010/main" Requires="p14">
      <p:transition spd="slow" p14:dur="2000" advTm="22811"/>
    </mc:Choice>
    <mc:Fallback>
      <p:transition spd="slow" advTm="228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Cylinder 18">
            <a:extLst>
              <a:ext uri="{FF2B5EF4-FFF2-40B4-BE49-F238E27FC236}">
                <a16:creationId xmlns:a16="http://schemas.microsoft.com/office/drawing/2014/main" id="{ED614D95-4B7C-4E5F-85F7-6CCC8F38E62A}"/>
              </a:ext>
            </a:extLst>
          </p:cNvPr>
          <p:cNvSpPr/>
          <p:nvPr/>
        </p:nvSpPr>
        <p:spPr bwMode="auto">
          <a:xfrm>
            <a:off x="4800600" y="2171701"/>
            <a:ext cx="2514600" cy="3562351"/>
          </a:xfrm>
          <a:prstGeom prst="can">
            <a:avLst>
              <a:gd name="adj" fmla="val 14773"/>
            </a:avLst>
          </a:prstGeom>
          <a:solidFill>
            <a:schemeClr val="bg2">
              <a:lumMod val="40000"/>
              <a:lumOff val="60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34</a:t>
            </a:fld>
            <a:endParaRPr lang="en-US"/>
          </a:p>
        </p:txBody>
      </p:sp>
      <p:sp>
        <p:nvSpPr>
          <p:cNvPr id="57346" name="Rectangle 2"/>
          <p:cNvSpPr>
            <a:spLocks noGrp="1" noChangeArrowheads="1"/>
          </p:cNvSpPr>
          <p:nvPr>
            <p:ph type="title"/>
          </p:nvPr>
        </p:nvSpPr>
        <p:spPr>
          <a:xfrm>
            <a:off x="278565" y="87130"/>
            <a:ext cx="8720219" cy="814466"/>
          </a:xfrm>
        </p:spPr>
        <p:txBody>
          <a:bodyPr/>
          <a:lstStyle/>
          <a:p>
            <a:pPr fontAlgn="auto">
              <a:spcAft>
                <a:spcPts val="0"/>
              </a:spcAft>
              <a:defRPr/>
            </a:pPr>
            <a:r>
              <a:rPr lang="en-US" sz="2800" dirty="0"/>
              <a:t>Measuring temperature at different depths</a:t>
            </a:r>
            <a:endParaRPr lang="en-US" sz="2800" b="0" dirty="0"/>
          </a:p>
        </p:txBody>
      </p:sp>
      <p:sp>
        <p:nvSpPr>
          <p:cNvPr id="13" name="Rectangle 3">
            <a:extLst>
              <a:ext uri="{FF2B5EF4-FFF2-40B4-BE49-F238E27FC236}">
                <a16:creationId xmlns:a16="http://schemas.microsoft.com/office/drawing/2014/main" id="{E764BDDC-D878-442D-9261-4D4D27EEEA5F}"/>
              </a:ext>
            </a:extLst>
          </p:cNvPr>
          <p:cNvSpPr>
            <a:spLocks noGrp="1" noChangeArrowheads="1"/>
          </p:cNvSpPr>
          <p:nvPr>
            <p:ph idx="1"/>
          </p:nvPr>
        </p:nvSpPr>
        <p:spPr>
          <a:xfrm>
            <a:off x="266700" y="960036"/>
            <a:ext cx="8660566" cy="1031318"/>
          </a:xfrm>
        </p:spPr>
        <p:txBody>
          <a:bodyPr/>
          <a:lstStyle/>
          <a:p>
            <a:pPr marL="0" lvl="1" indent="-342900">
              <a:spcBef>
                <a:spcPts val="0"/>
              </a:spcBef>
              <a:buClr>
                <a:schemeClr val="tx2"/>
              </a:buClr>
              <a:buSzPct val="95000"/>
              <a:buNone/>
            </a:pPr>
            <a:r>
              <a:rPr lang="en-US" sz="2000" dirty="0"/>
              <a:t>NTC thermistors suspended in a tank at various levels can log temperature data over time to assess seasonal changes in tank temperatures and assess stratification</a:t>
            </a:r>
          </a:p>
          <a:p>
            <a:pPr marL="0" lvl="1" indent="-342900" algn="r">
              <a:lnSpc>
                <a:spcPct val="150000"/>
              </a:lnSpc>
              <a:spcBef>
                <a:spcPts val="0"/>
              </a:spcBef>
              <a:buClr>
                <a:schemeClr val="tx2"/>
              </a:buClr>
              <a:buSzPct val="95000"/>
              <a:buNone/>
            </a:pPr>
            <a:endParaRPr lang="en-US" sz="2000" dirty="0"/>
          </a:p>
        </p:txBody>
      </p:sp>
      <p:sp>
        <p:nvSpPr>
          <p:cNvPr id="3" name="Cylinder 2">
            <a:extLst>
              <a:ext uri="{FF2B5EF4-FFF2-40B4-BE49-F238E27FC236}">
                <a16:creationId xmlns:a16="http://schemas.microsoft.com/office/drawing/2014/main" id="{9CE2F67F-FA4C-4F07-9613-A5B31AAB464B}"/>
              </a:ext>
            </a:extLst>
          </p:cNvPr>
          <p:cNvSpPr/>
          <p:nvPr/>
        </p:nvSpPr>
        <p:spPr bwMode="auto">
          <a:xfrm>
            <a:off x="4800600" y="3048000"/>
            <a:ext cx="2514600" cy="2743200"/>
          </a:xfrm>
          <a:prstGeom prst="can">
            <a:avLst>
              <a:gd name="adj" fmla="val 14773"/>
            </a:avLst>
          </a:prstGeom>
          <a:solidFill>
            <a:schemeClr val="accent1"/>
          </a:solidFill>
          <a:ln w="34925" cap="flat" cmpd="sng" algn="ctr">
            <a:solidFill>
              <a:schemeClr val="tx1"/>
            </a:solidFill>
            <a:prstDash val="solid"/>
            <a:round/>
            <a:headEnd type="oval" w="lg" len="lg"/>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cxnSp>
        <p:nvCxnSpPr>
          <p:cNvPr id="6" name="Straight Connector 5">
            <a:extLst>
              <a:ext uri="{FF2B5EF4-FFF2-40B4-BE49-F238E27FC236}">
                <a16:creationId xmlns:a16="http://schemas.microsoft.com/office/drawing/2014/main" id="{F5A4E606-9F7B-4268-A8CB-76EC188A069C}"/>
              </a:ext>
            </a:extLst>
          </p:cNvPr>
          <p:cNvCxnSpPr>
            <a:cxnSpLocks/>
          </p:cNvCxnSpPr>
          <p:nvPr/>
        </p:nvCxnSpPr>
        <p:spPr bwMode="auto">
          <a:xfrm>
            <a:off x="6391274" y="2438400"/>
            <a:ext cx="19051" cy="3143250"/>
          </a:xfrm>
          <a:prstGeom prst="line">
            <a:avLst/>
          </a:prstGeom>
          <a:solidFill>
            <a:schemeClr val="accent1"/>
          </a:solidFill>
          <a:ln w="31750" cap="flat" cmpd="sng" algn="ctr">
            <a:solidFill>
              <a:schemeClr val="tx1"/>
            </a:solidFill>
            <a:prstDash val="solid"/>
            <a:round/>
            <a:headEnd type="none" w="med" len="med"/>
            <a:tailEnd type="oval" w="lg" len="lg"/>
          </a:ln>
          <a:effectLst/>
        </p:spPr>
      </p:cxnSp>
      <p:cxnSp>
        <p:nvCxnSpPr>
          <p:cNvPr id="9" name="Straight Connector 8">
            <a:extLst>
              <a:ext uri="{FF2B5EF4-FFF2-40B4-BE49-F238E27FC236}">
                <a16:creationId xmlns:a16="http://schemas.microsoft.com/office/drawing/2014/main" id="{4C51AA6C-47EA-41D9-968A-644DE53BECAC}"/>
              </a:ext>
            </a:extLst>
          </p:cNvPr>
          <p:cNvCxnSpPr/>
          <p:nvPr/>
        </p:nvCxnSpPr>
        <p:spPr bwMode="auto">
          <a:xfrm>
            <a:off x="6091237" y="3733800"/>
            <a:ext cx="314325" cy="0"/>
          </a:xfrm>
          <a:prstGeom prst="line">
            <a:avLst/>
          </a:prstGeom>
          <a:solidFill>
            <a:schemeClr val="accent1"/>
          </a:solidFill>
          <a:ln w="34925" cap="flat" cmpd="sng" algn="ctr">
            <a:solidFill>
              <a:schemeClr val="tx1"/>
            </a:solidFill>
            <a:prstDash val="solid"/>
            <a:round/>
            <a:headEnd type="oval" w="lg" len="lg"/>
            <a:tailEnd type="none" w="med" len="med"/>
          </a:ln>
          <a:effectLst/>
        </p:spPr>
      </p:cxnSp>
      <p:cxnSp>
        <p:nvCxnSpPr>
          <p:cNvPr id="12" name="Straight Connector 11">
            <a:extLst>
              <a:ext uri="{FF2B5EF4-FFF2-40B4-BE49-F238E27FC236}">
                <a16:creationId xmlns:a16="http://schemas.microsoft.com/office/drawing/2014/main" id="{FB0FFF61-2180-4687-A9E5-352D46CCA0AA}"/>
              </a:ext>
            </a:extLst>
          </p:cNvPr>
          <p:cNvCxnSpPr/>
          <p:nvPr/>
        </p:nvCxnSpPr>
        <p:spPr bwMode="auto">
          <a:xfrm>
            <a:off x="6076949" y="4876800"/>
            <a:ext cx="314325" cy="0"/>
          </a:xfrm>
          <a:prstGeom prst="line">
            <a:avLst/>
          </a:prstGeom>
          <a:solidFill>
            <a:schemeClr val="accent1"/>
          </a:solidFill>
          <a:ln w="34925" cap="flat" cmpd="sng" algn="ctr">
            <a:solidFill>
              <a:schemeClr val="tx1"/>
            </a:solidFill>
            <a:prstDash val="solid"/>
            <a:round/>
            <a:headEnd type="oval" w="lg" len="lg"/>
            <a:tailEnd type="none" w="med" len="med"/>
          </a:ln>
          <a:effectLst/>
        </p:spPr>
      </p:cxnSp>
      <p:cxnSp>
        <p:nvCxnSpPr>
          <p:cNvPr id="14" name="Straight Connector 13">
            <a:extLst>
              <a:ext uri="{FF2B5EF4-FFF2-40B4-BE49-F238E27FC236}">
                <a16:creationId xmlns:a16="http://schemas.microsoft.com/office/drawing/2014/main" id="{275A352C-D716-4772-BC14-C9585757B686}"/>
              </a:ext>
            </a:extLst>
          </p:cNvPr>
          <p:cNvCxnSpPr/>
          <p:nvPr/>
        </p:nvCxnSpPr>
        <p:spPr bwMode="auto">
          <a:xfrm>
            <a:off x="6091237" y="5410200"/>
            <a:ext cx="314325" cy="0"/>
          </a:xfrm>
          <a:prstGeom prst="line">
            <a:avLst/>
          </a:prstGeom>
          <a:solidFill>
            <a:schemeClr val="accent1"/>
          </a:solidFill>
          <a:ln w="34925" cap="flat" cmpd="sng" algn="ctr">
            <a:solidFill>
              <a:schemeClr val="tx1"/>
            </a:solidFill>
            <a:prstDash val="solid"/>
            <a:round/>
            <a:headEnd type="oval" w="lg" len="lg"/>
            <a:tailEnd type="none" w="med" len="med"/>
          </a:ln>
          <a:effectLst/>
        </p:spPr>
      </p:cxnSp>
      <p:cxnSp>
        <p:nvCxnSpPr>
          <p:cNvPr id="15" name="Straight Connector 14">
            <a:extLst>
              <a:ext uri="{FF2B5EF4-FFF2-40B4-BE49-F238E27FC236}">
                <a16:creationId xmlns:a16="http://schemas.microsoft.com/office/drawing/2014/main" id="{F0942027-F92F-412E-B33D-A41385187B3B}"/>
              </a:ext>
            </a:extLst>
          </p:cNvPr>
          <p:cNvCxnSpPr/>
          <p:nvPr/>
        </p:nvCxnSpPr>
        <p:spPr bwMode="auto">
          <a:xfrm>
            <a:off x="6091237" y="4267200"/>
            <a:ext cx="314325" cy="0"/>
          </a:xfrm>
          <a:prstGeom prst="line">
            <a:avLst/>
          </a:prstGeom>
          <a:solidFill>
            <a:schemeClr val="accent1"/>
          </a:solidFill>
          <a:ln w="34925" cap="flat" cmpd="sng" algn="ctr">
            <a:solidFill>
              <a:schemeClr val="tx1"/>
            </a:solidFill>
            <a:prstDash val="solid"/>
            <a:round/>
            <a:headEnd type="oval" w="lg" len="lg"/>
            <a:tailEnd type="none" w="med" len="med"/>
          </a:ln>
          <a:effectLst/>
        </p:spPr>
      </p:cxnSp>
      <p:cxnSp>
        <p:nvCxnSpPr>
          <p:cNvPr id="16" name="Straight Connector 15">
            <a:extLst>
              <a:ext uri="{FF2B5EF4-FFF2-40B4-BE49-F238E27FC236}">
                <a16:creationId xmlns:a16="http://schemas.microsoft.com/office/drawing/2014/main" id="{961B6163-86C4-4230-8B9A-21BE913A4A74}"/>
              </a:ext>
            </a:extLst>
          </p:cNvPr>
          <p:cNvCxnSpPr>
            <a:cxnSpLocks/>
          </p:cNvCxnSpPr>
          <p:nvPr/>
        </p:nvCxnSpPr>
        <p:spPr bwMode="auto">
          <a:xfrm flipH="1" flipV="1">
            <a:off x="5646235" y="3254079"/>
            <a:ext cx="2" cy="479721"/>
          </a:xfrm>
          <a:prstGeom prst="line">
            <a:avLst/>
          </a:prstGeom>
          <a:solidFill>
            <a:schemeClr val="accent1"/>
          </a:solidFill>
          <a:ln w="34925" cap="flat" cmpd="sng" algn="ctr">
            <a:solidFill>
              <a:schemeClr val="tx1"/>
            </a:solidFill>
            <a:prstDash val="solid"/>
            <a:round/>
            <a:headEnd type="oval" w="lg" len="lg"/>
            <a:tailEnd type="diamond" w="lg" len="lg"/>
          </a:ln>
          <a:effectLst/>
        </p:spPr>
      </p:cxnSp>
      <p:sp>
        <p:nvSpPr>
          <p:cNvPr id="18" name="Cylinder 17">
            <a:extLst>
              <a:ext uri="{FF2B5EF4-FFF2-40B4-BE49-F238E27FC236}">
                <a16:creationId xmlns:a16="http://schemas.microsoft.com/office/drawing/2014/main" id="{5CD703B6-3551-43E9-9435-BC868C640353}"/>
              </a:ext>
            </a:extLst>
          </p:cNvPr>
          <p:cNvSpPr/>
          <p:nvPr/>
        </p:nvSpPr>
        <p:spPr bwMode="auto">
          <a:xfrm>
            <a:off x="4800600" y="2209800"/>
            <a:ext cx="2514600" cy="3581400"/>
          </a:xfrm>
          <a:prstGeom prst="can">
            <a:avLst>
              <a:gd name="adj" fmla="val 14773"/>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pic>
        <p:nvPicPr>
          <p:cNvPr id="20" name="Graphic 19" descr="Laptop">
            <a:extLst>
              <a:ext uri="{FF2B5EF4-FFF2-40B4-BE49-F238E27FC236}">
                <a16:creationId xmlns:a16="http://schemas.microsoft.com/office/drawing/2014/main" id="{12BAD251-CF38-413D-98E2-7BC415561FD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06896" y="1777267"/>
            <a:ext cx="914400" cy="914400"/>
          </a:xfrm>
          <a:prstGeom prst="rect">
            <a:avLst/>
          </a:prstGeom>
        </p:spPr>
      </p:pic>
      <p:cxnSp>
        <p:nvCxnSpPr>
          <p:cNvPr id="22" name="Straight Connector 21">
            <a:extLst>
              <a:ext uri="{FF2B5EF4-FFF2-40B4-BE49-F238E27FC236}">
                <a16:creationId xmlns:a16="http://schemas.microsoft.com/office/drawing/2014/main" id="{CDF38B55-2DA8-45CA-B579-CB337977E832}"/>
              </a:ext>
            </a:extLst>
          </p:cNvPr>
          <p:cNvCxnSpPr>
            <a:endCxn id="20" idx="1"/>
          </p:cNvCxnSpPr>
          <p:nvPr/>
        </p:nvCxnSpPr>
        <p:spPr bwMode="auto">
          <a:xfrm flipV="1">
            <a:off x="6401970" y="2234467"/>
            <a:ext cx="1304926" cy="208381"/>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27" name="Rectangle 3">
            <a:extLst>
              <a:ext uri="{FF2B5EF4-FFF2-40B4-BE49-F238E27FC236}">
                <a16:creationId xmlns:a16="http://schemas.microsoft.com/office/drawing/2014/main" id="{21B8C303-07A0-4F28-B281-214E0F3D3D3D}"/>
              </a:ext>
            </a:extLst>
          </p:cNvPr>
          <p:cNvSpPr txBox="1">
            <a:spLocks noChangeArrowheads="1"/>
          </p:cNvSpPr>
          <p:nvPr/>
        </p:nvSpPr>
        <p:spPr bwMode="auto">
          <a:xfrm>
            <a:off x="653384" y="5239177"/>
            <a:ext cx="5404516" cy="82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spcBef>
                <a:spcPts val="0"/>
              </a:spcBef>
              <a:buClr>
                <a:schemeClr val="tx2"/>
              </a:buClr>
              <a:buSzPct val="95000"/>
              <a:buNone/>
            </a:pPr>
            <a:r>
              <a:rPr lang="en-US" sz="2000" kern="0" dirty="0"/>
              <a:t>thermistor suspended from a float</a:t>
            </a:r>
          </a:p>
          <a:p>
            <a:pPr marL="0" lvl="1" indent="-342900">
              <a:spcBef>
                <a:spcPts val="0"/>
              </a:spcBef>
              <a:buClr>
                <a:schemeClr val="tx2"/>
              </a:buClr>
              <a:buSzPct val="95000"/>
              <a:buNone/>
            </a:pPr>
            <a:endParaRPr lang="en-US" sz="2000" kern="0" dirty="0"/>
          </a:p>
          <a:p>
            <a:pPr marL="0" lvl="1" indent="-342900">
              <a:spcBef>
                <a:spcPts val="0"/>
              </a:spcBef>
              <a:buClr>
                <a:schemeClr val="tx2"/>
              </a:buClr>
              <a:buSzPct val="95000"/>
              <a:buFontTx/>
              <a:buNone/>
            </a:pPr>
            <a:r>
              <a:rPr lang="en-US" sz="2000" kern="0" dirty="0"/>
              <a:t>Thermistors connected to a weighted drop line</a:t>
            </a:r>
          </a:p>
          <a:p>
            <a:pPr marL="0" lvl="1" indent="-342900" algn="r">
              <a:lnSpc>
                <a:spcPct val="150000"/>
              </a:lnSpc>
              <a:spcBef>
                <a:spcPts val="0"/>
              </a:spcBef>
              <a:buClr>
                <a:schemeClr val="tx2"/>
              </a:buClr>
              <a:buSzPct val="95000"/>
              <a:buFontTx/>
              <a:buNone/>
            </a:pPr>
            <a:endParaRPr lang="en-US" sz="2000" kern="0" dirty="0"/>
          </a:p>
        </p:txBody>
      </p:sp>
      <p:cxnSp>
        <p:nvCxnSpPr>
          <p:cNvPr id="25" name="Straight Connector 24">
            <a:extLst>
              <a:ext uri="{FF2B5EF4-FFF2-40B4-BE49-F238E27FC236}">
                <a16:creationId xmlns:a16="http://schemas.microsoft.com/office/drawing/2014/main" id="{F2A06A0C-414D-4F11-963B-FE81A05D0C64}"/>
              </a:ext>
            </a:extLst>
          </p:cNvPr>
          <p:cNvCxnSpPr/>
          <p:nvPr/>
        </p:nvCxnSpPr>
        <p:spPr bwMode="auto">
          <a:xfrm>
            <a:off x="358568" y="6060943"/>
            <a:ext cx="314325" cy="0"/>
          </a:xfrm>
          <a:prstGeom prst="line">
            <a:avLst/>
          </a:prstGeom>
          <a:solidFill>
            <a:schemeClr val="accent1"/>
          </a:solidFill>
          <a:ln w="34925" cap="flat" cmpd="sng" algn="ctr">
            <a:solidFill>
              <a:schemeClr val="tx1"/>
            </a:solidFill>
            <a:prstDash val="solid"/>
            <a:round/>
            <a:headEnd type="oval" w="lg" len="lg"/>
            <a:tailEnd type="none" w="med" len="med"/>
          </a:ln>
          <a:effectLst/>
        </p:spPr>
      </p:cxnSp>
      <p:cxnSp>
        <p:nvCxnSpPr>
          <p:cNvPr id="26" name="Straight Connector 25">
            <a:extLst>
              <a:ext uri="{FF2B5EF4-FFF2-40B4-BE49-F238E27FC236}">
                <a16:creationId xmlns:a16="http://schemas.microsoft.com/office/drawing/2014/main" id="{D1989D65-A606-45DE-9A59-B43BED637CFA}"/>
              </a:ext>
            </a:extLst>
          </p:cNvPr>
          <p:cNvCxnSpPr>
            <a:cxnSpLocks/>
          </p:cNvCxnSpPr>
          <p:nvPr/>
        </p:nvCxnSpPr>
        <p:spPr bwMode="auto">
          <a:xfrm flipH="1" flipV="1">
            <a:off x="478549" y="5170339"/>
            <a:ext cx="2" cy="479721"/>
          </a:xfrm>
          <a:prstGeom prst="line">
            <a:avLst/>
          </a:prstGeom>
          <a:solidFill>
            <a:schemeClr val="accent1"/>
          </a:solidFill>
          <a:ln w="34925" cap="flat" cmpd="sng" algn="ctr">
            <a:solidFill>
              <a:schemeClr val="tx1"/>
            </a:solidFill>
            <a:prstDash val="solid"/>
            <a:round/>
            <a:headEnd type="oval" w="lg" len="lg"/>
            <a:tailEnd type="diamond" w="lg" len="lg"/>
          </a:ln>
          <a:effectLst/>
        </p:spPr>
      </p:cxnSp>
      <p:sp>
        <p:nvSpPr>
          <p:cNvPr id="31" name="Freeform: Shape 30">
            <a:extLst>
              <a:ext uri="{FF2B5EF4-FFF2-40B4-BE49-F238E27FC236}">
                <a16:creationId xmlns:a16="http://schemas.microsoft.com/office/drawing/2014/main" id="{6BF97075-7B34-4ABB-AEFD-C5DB5282316A}"/>
              </a:ext>
            </a:extLst>
          </p:cNvPr>
          <p:cNvSpPr/>
          <p:nvPr/>
        </p:nvSpPr>
        <p:spPr bwMode="auto">
          <a:xfrm>
            <a:off x="5676900" y="2828925"/>
            <a:ext cx="714692" cy="466725"/>
          </a:xfrm>
          <a:custGeom>
            <a:avLst/>
            <a:gdLst>
              <a:gd name="connsiteX0" fmla="*/ 0 w 714692"/>
              <a:gd name="connsiteY0" fmla="*/ 400050 h 466725"/>
              <a:gd name="connsiteX1" fmla="*/ 152400 w 714692"/>
              <a:gd name="connsiteY1" fmla="*/ 390525 h 466725"/>
              <a:gd name="connsiteX2" fmla="*/ 266700 w 714692"/>
              <a:gd name="connsiteY2" fmla="*/ 371475 h 466725"/>
              <a:gd name="connsiteX3" fmla="*/ 276225 w 714692"/>
              <a:gd name="connsiteY3" fmla="*/ 342900 h 466725"/>
              <a:gd name="connsiteX4" fmla="*/ 304800 w 714692"/>
              <a:gd name="connsiteY4" fmla="*/ 333375 h 466725"/>
              <a:gd name="connsiteX5" fmla="*/ 438150 w 714692"/>
              <a:gd name="connsiteY5" fmla="*/ 342900 h 466725"/>
              <a:gd name="connsiteX6" fmla="*/ 447675 w 714692"/>
              <a:gd name="connsiteY6" fmla="*/ 428625 h 466725"/>
              <a:gd name="connsiteX7" fmla="*/ 504825 w 714692"/>
              <a:gd name="connsiteY7" fmla="*/ 466725 h 466725"/>
              <a:gd name="connsiteX8" fmla="*/ 619125 w 714692"/>
              <a:gd name="connsiteY8" fmla="*/ 457200 h 466725"/>
              <a:gd name="connsiteX9" fmla="*/ 638175 w 714692"/>
              <a:gd name="connsiteY9" fmla="*/ 419100 h 466725"/>
              <a:gd name="connsiteX10" fmla="*/ 657225 w 714692"/>
              <a:gd name="connsiteY10" fmla="*/ 361950 h 466725"/>
              <a:gd name="connsiteX11" fmla="*/ 666750 w 714692"/>
              <a:gd name="connsiteY11" fmla="*/ 314325 h 466725"/>
              <a:gd name="connsiteX12" fmla="*/ 676275 w 714692"/>
              <a:gd name="connsiteY12" fmla="*/ 228600 h 466725"/>
              <a:gd name="connsiteX13" fmla="*/ 685800 w 714692"/>
              <a:gd name="connsiteY13" fmla="*/ 200025 h 466725"/>
              <a:gd name="connsiteX14" fmla="*/ 695325 w 714692"/>
              <a:gd name="connsiteY14" fmla="*/ 161925 h 466725"/>
              <a:gd name="connsiteX15" fmla="*/ 704850 w 714692"/>
              <a:gd name="connsiteY15" fmla="*/ 57150 h 466725"/>
              <a:gd name="connsiteX16" fmla="*/ 714375 w 714692"/>
              <a:gd name="connsiteY16" fmla="*/ 0 h 46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14692" h="466725">
                <a:moveTo>
                  <a:pt x="0" y="400050"/>
                </a:moveTo>
                <a:lnTo>
                  <a:pt x="152400" y="390525"/>
                </a:lnTo>
                <a:cubicBezTo>
                  <a:pt x="236351" y="383809"/>
                  <a:pt x="214954" y="388724"/>
                  <a:pt x="266700" y="371475"/>
                </a:cubicBezTo>
                <a:cubicBezTo>
                  <a:pt x="269875" y="361950"/>
                  <a:pt x="269125" y="350000"/>
                  <a:pt x="276225" y="342900"/>
                </a:cubicBezTo>
                <a:cubicBezTo>
                  <a:pt x="283325" y="335800"/>
                  <a:pt x="294760" y="333375"/>
                  <a:pt x="304800" y="333375"/>
                </a:cubicBezTo>
                <a:cubicBezTo>
                  <a:pt x="349363" y="333375"/>
                  <a:pt x="393700" y="339725"/>
                  <a:pt x="438150" y="342900"/>
                </a:cubicBezTo>
                <a:cubicBezTo>
                  <a:pt x="441325" y="371475"/>
                  <a:pt x="434044" y="403311"/>
                  <a:pt x="447675" y="428625"/>
                </a:cubicBezTo>
                <a:cubicBezTo>
                  <a:pt x="458530" y="448784"/>
                  <a:pt x="504825" y="466725"/>
                  <a:pt x="504825" y="466725"/>
                </a:cubicBezTo>
                <a:cubicBezTo>
                  <a:pt x="542925" y="463550"/>
                  <a:pt x="583120" y="470059"/>
                  <a:pt x="619125" y="457200"/>
                </a:cubicBezTo>
                <a:cubicBezTo>
                  <a:pt x="632497" y="452424"/>
                  <a:pt x="632902" y="432283"/>
                  <a:pt x="638175" y="419100"/>
                </a:cubicBezTo>
                <a:cubicBezTo>
                  <a:pt x="645633" y="400456"/>
                  <a:pt x="653287" y="381641"/>
                  <a:pt x="657225" y="361950"/>
                </a:cubicBezTo>
                <a:cubicBezTo>
                  <a:pt x="660400" y="346075"/>
                  <a:pt x="664460" y="330352"/>
                  <a:pt x="666750" y="314325"/>
                </a:cubicBezTo>
                <a:cubicBezTo>
                  <a:pt x="670816" y="285863"/>
                  <a:pt x="671548" y="256960"/>
                  <a:pt x="676275" y="228600"/>
                </a:cubicBezTo>
                <a:cubicBezTo>
                  <a:pt x="677926" y="218696"/>
                  <a:pt x="683042" y="209679"/>
                  <a:pt x="685800" y="200025"/>
                </a:cubicBezTo>
                <a:cubicBezTo>
                  <a:pt x="689396" y="187438"/>
                  <a:pt x="692150" y="174625"/>
                  <a:pt x="695325" y="161925"/>
                </a:cubicBezTo>
                <a:cubicBezTo>
                  <a:pt x="698500" y="127000"/>
                  <a:pt x="699890" y="91867"/>
                  <a:pt x="704850" y="57150"/>
                </a:cubicBezTo>
                <a:cubicBezTo>
                  <a:pt x="717387" y="-30609"/>
                  <a:pt x="714375" y="86190"/>
                  <a:pt x="714375" y="0"/>
                </a:cubicBezTo>
              </a:path>
            </a:pathLst>
          </a:cu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pic>
        <p:nvPicPr>
          <p:cNvPr id="57344" name="Picture 57343">
            <a:extLst>
              <a:ext uri="{FF2B5EF4-FFF2-40B4-BE49-F238E27FC236}">
                <a16:creationId xmlns:a16="http://schemas.microsoft.com/office/drawing/2014/main" id="{6021ABF4-677A-43B6-A946-AD6A2C2A7333}"/>
              </a:ext>
            </a:extLst>
          </p:cNvPr>
          <p:cNvPicPr>
            <a:picLocks noChangeAspect="1"/>
          </p:cNvPicPr>
          <p:nvPr/>
        </p:nvPicPr>
        <p:blipFill>
          <a:blip r:embed="rId7"/>
          <a:stretch>
            <a:fillRect/>
          </a:stretch>
        </p:blipFill>
        <p:spPr>
          <a:xfrm>
            <a:off x="598844" y="2010404"/>
            <a:ext cx="4081464" cy="2351074"/>
          </a:xfrm>
          <a:prstGeom prst="rect">
            <a:avLst/>
          </a:prstGeom>
        </p:spPr>
      </p:pic>
      <p:pic>
        <p:nvPicPr>
          <p:cNvPr id="57345" name="Picture 57344">
            <a:extLst>
              <a:ext uri="{FF2B5EF4-FFF2-40B4-BE49-F238E27FC236}">
                <a16:creationId xmlns:a16="http://schemas.microsoft.com/office/drawing/2014/main" id="{49E97EC8-A30D-4C35-A8E6-B6238E43E671}"/>
              </a:ext>
            </a:extLst>
          </p:cNvPr>
          <p:cNvPicPr>
            <a:picLocks noChangeAspect="1"/>
          </p:cNvPicPr>
          <p:nvPr/>
        </p:nvPicPr>
        <p:blipFill>
          <a:blip r:embed="rId8"/>
          <a:stretch>
            <a:fillRect/>
          </a:stretch>
        </p:blipFill>
        <p:spPr>
          <a:xfrm rot="16045986">
            <a:off x="-1041232" y="3072325"/>
            <a:ext cx="3149455" cy="851001"/>
          </a:xfrm>
          <a:prstGeom prst="rect">
            <a:avLst/>
          </a:prstGeom>
        </p:spPr>
      </p:pic>
      <p:sp>
        <p:nvSpPr>
          <p:cNvPr id="57348" name="Multiplication Sign 57347">
            <a:extLst>
              <a:ext uri="{FF2B5EF4-FFF2-40B4-BE49-F238E27FC236}">
                <a16:creationId xmlns:a16="http://schemas.microsoft.com/office/drawing/2014/main" id="{9C16074A-A38A-468E-9AE5-2A29B3C2A547}"/>
              </a:ext>
            </a:extLst>
          </p:cNvPr>
          <p:cNvSpPr/>
          <p:nvPr/>
        </p:nvSpPr>
        <p:spPr bwMode="auto">
          <a:xfrm>
            <a:off x="-27258" y="2890770"/>
            <a:ext cx="1181100" cy="1084975"/>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pic>
        <p:nvPicPr>
          <p:cNvPr id="7" name="Audio 6">
            <a:hlinkClick r:id="" action="ppaction://media"/>
            <a:extLst>
              <a:ext uri="{FF2B5EF4-FFF2-40B4-BE49-F238E27FC236}">
                <a16:creationId xmlns:a16="http://schemas.microsoft.com/office/drawing/2014/main" id="{EDEB4C1E-49B4-4943-A922-1E45408B08C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96295361"/>
      </p:ext>
    </p:extLst>
  </p:cSld>
  <p:clrMapOvr>
    <a:masterClrMapping/>
  </p:clrMapOvr>
  <mc:AlternateContent xmlns:mc="http://schemas.openxmlformats.org/markup-compatibility/2006">
    <mc:Choice xmlns:p14="http://schemas.microsoft.com/office/powerpoint/2010/main" Requires="p14">
      <p:transition spd="slow" p14:dur="2000" advTm="7608"/>
    </mc:Choice>
    <mc:Fallback>
      <p:transition spd="slow" advTm="76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35</a:t>
            </a:fld>
            <a:endParaRPr lang="en-US"/>
          </a:p>
        </p:txBody>
      </p:sp>
      <p:sp>
        <p:nvSpPr>
          <p:cNvPr id="57346" name="Rectangle 2"/>
          <p:cNvSpPr>
            <a:spLocks noGrp="1" noChangeArrowheads="1"/>
          </p:cNvSpPr>
          <p:nvPr>
            <p:ph type="title"/>
          </p:nvPr>
        </p:nvSpPr>
        <p:spPr>
          <a:xfrm>
            <a:off x="278566" y="87130"/>
            <a:ext cx="8382000" cy="548145"/>
          </a:xfrm>
        </p:spPr>
        <p:txBody>
          <a:bodyPr/>
          <a:lstStyle/>
          <a:p>
            <a:pPr fontAlgn="auto">
              <a:spcAft>
                <a:spcPts val="0"/>
              </a:spcAft>
              <a:defRPr/>
            </a:pPr>
            <a:r>
              <a:rPr lang="en-US" sz="2800" dirty="0"/>
              <a:t>Freezing is also not good</a:t>
            </a:r>
            <a:endParaRPr lang="en-US" sz="2800" b="0" dirty="0"/>
          </a:p>
        </p:txBody>
      </p:sp>
      <p:pic>
        <p:nvPicPr>
          <p:cNvPr id="16" name="Graphic 15" descr="Snow">
            <a:extLst>
              <a:ext uri="{FF2B5EF4-FFF2-40B4-BE49-F238E27FC236}">
                <a16:creationId xmlns:a16="http://schemas.microsoft.com/office/drawing/2014/main" id="{5E22E242-DFF8-4CC7-84AE-C5554B87B17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6400" y="616225"/>
            <a:ext cx="1177327" cy="1177327"/>
          </a:xfrm>
          <a:prstGeom prst="rect">
            <a:avLst/>
          </a:prstGeom>
        </p:spPr>
      </p:pic>
      <p:pic>
        <p:nvPicPr>
          <p:cNvPr id="19" name="Picture 2" descr="St. John N. Dakota">
            <a:extLst>
              <a:ext uri="{FF2B5EF4-FFF2-40B4-BE49-F238E27FC236}">
                <a16:creationId xmlns:a16="http://schemas.microsoft.com/office/drawing/2014/main" id="{C221B311-DF4D-4414-8ED1-0F137BFECEC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14192" y="216302"/>
            <a:ext cx="4167883" cy="260309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0" name="Rectangle 3">
            <a:extLst>
              <a:ext uri="{FF2B5EF4-FFF2-40B4-BE49-F238E27FC236}">
                <a16:creationId xmlns:a16="http://schemas.microsoft.com/office/drawing/2014/main" id="{0759A628-83BA-4F23-B410-61A6A49E125F}"/>
              </a:ext>
            </a:extLst>
          </p:cNvPr>
          <p:cNvSpPr>
            <a:spLocks noGrp="1" noChangeArrowheads="1"/>
          </p:cNvSpPr>
          <p:nvPr>
            <p:ph idx="1"/>
          </p:nvPr>
        </p:nvSpPr>
        <p:spPr>
          <a:xfrm>
            <a:off x="0" y="963326"/>
            <a:ext cx="4698109" cy="1934930"/>
          </a:xfrm>
        </p:spPr>
        <p:txBody>
          <a:bodyPr/>
          <a:lstStyle/>
          <a:p>
            <a:pPr marL="0" lvl="1" indent="-342900" algn="r">
              <a:spcBef>
                <a:spcPts val="0"/>
              </a:spcBef>
              <a:buClr>
                <a:schemeClr val="tx2"/>
              </a:buClr>
              <a:buSzPct val="95000"/>
              <a:buNone/>
            </a:pPr>
            <a:r>
              <a:rPr lang="en-US" sz="2000" dirty="0"/>
              <a:t>Water Tower</a:t>
            </a:r>
          </a:p>
          <a:p>
            <a:pPr marL="0" lvl="1" indent="-342900" algn="r">
              <a:spcBef>
                <a:spcPts val="0"/>
              </a:spcBef>
              <a:buClr>
                <a:schemeClr val="tx2"/>
              </a:buClr>
              <a:buSzPct val="95000"/>
              <a:buNone/>
            </a:pPr>
            <a:r>
              <a:rPr lang="en-US" sz="2000" dirty="0"/>
              <a:t>St. John, North Dakota</a:t>
            </a:r>
          </a:p>
          <a:p>
            <a:pPr marL="0" lvl="1" indent="-342900" algn="r">
              <a:spcBef>
                <a:spcPts val="0"/>
              </a:spcBef>
              <a:buClr>
                <a:schemeClr val="tx2"/>
              </a:buClr>
              <a:buSzPct val="95000"/>
              <a:buNone/>
            </a:pPr>
            <a:r>
              <a:rPr lang="en-US" sz="2000" dirty="0"/>
              <a:t>February 2021</a:t>
            </a:r>
          </a:p>
          <a:p>
            <a:pPr marL="0" lvl="1" indent="-342900" algn="r">
              <a:spcBef>
                <a:spcPts val="0"/>
              </a:spcBef>
              <a:buClr>
                <a:schemeClr val="tx2"/>
              </a:buClr>
              <a:buSzPct val="95000"/>
              <a:buNone/>
            </a:pPr>
            <a:r>
              <a:rPr lang="en-US" sz="2000" dirty="0"/>
              <a:t>Wind Chill -35°F to -50°F</a:t>
            </a:r>
          </a:p>
          <a:p>
            <a:pPr marL="0" lvl="1" indent="-342900" algn="r">
              <a:spcBef>
                <a:spcPts val="0"/>
              </a:spcBef>
              <a:buClr>
                <a:schemeClr val="tx2"/>
              </a:buClr>
              <a:buSzPct val="95000"/>
              <a:buNone/>
            </a:pPr>
            <a:r>
              <a:rPr lang="en-US" sz="2000" dirty="0"/>
              <a:t>High winds knocked off insulation around inlet pipe causing it to freeze</a:t>
            </a:r>
          </a:p>
          <a:p>
            <a:pPr marL="0" lvl="1" indent="-342900" algn="r">
              <a:lnSpc>
                <a:spcPct val="150000"/>
              </a:lnSpc>
              <a:spcBef>
                <a:spcPts val="0"/>
              </a:spcBef>
              <a:buClr>
                <a:schemeClr val="tx2"/>
              </a:buClr>
              <a:buSzPct val="95000"/>
              <a:buNone/>
            </a:pPr>
            <a:endParaRPr lang="en-US" sz="2400" dirty="0"/>
          </a:p>
          <a:p>
            <a:pPr marL="0" lvl="1" indent="-342900" algn="r">
              <a:lnSpc>
                <a:spcPct val="150000"/>
              </a:lnSpc>
              <a:spcBef>
                <a:spcPts val="0"/>
              </a:spcBef>
              <a:buClr>
                <a:schemeClr val="tx2"/>
              </a:buClr>
              <a:buSzPct val="95000"/>
              <a:buNone/>
            </a:pPr>
            <a:endParaRPr lang="en-US" sz="2000" dirty="0"/>
          </a:p>
        </p:txBody>
      </p:sp>
      <p:pic>
        <p:nvPicPr>
          <p:cNvPr id="4" name="Picture 3">
            <a:extLst>
              <a:ext uri="{FF2B5EF4-FFF2-40B4-BE49-F238E27FC236}">
                <a16:creationId xmlns:a16="http://schemas.microsoft.com/office/drawing/2014/main" id="{E7C8B150-B076-4E70-AB9E-C48795304013}"/>
              </a:ext>
            </a:extLst>
          </p:cNvPr>
          <p:cNvPicPr>
            <a:picLocks noChangeAspect="1"/>
          </p:cNvPicPr>
          <p:nvPr/>
        </p:nvPicPr>
        <p:blipFill>
          <a:blip r:embed="rId8"/>
          <a:stretch>
            <a:fillRect/>
          </a:stretch>
        </p:blipFill>
        <p:spPr>
          <a:xfrm>
            <a:off x="161925" y="3015670"/>
            <a:ext cx="8820150" cy="3733800"/>
          </a:xfrm>
          <a:prstGeom prst="rect">
            <a:avLst/>
          </a:prstGeom>
        </p:spPr>
      </p:pic>
      <p:pic>
        <p:nvPicPr>
          <p:cNvPr id="21" name="Picture 20" descr="Public notice to conserve water.">
            <a:extLst>
              <a:ext uri="{FF2B5EF4-FFF2-40B4-BE49-F238E27FC236}">
                <a16:creationId xmlns:a16="http://schemas.microsoft.com/office/drawing/2014/main" id="{1440CC2C-5B3F-473E-9DA9-99F7CFBC9191}"/>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5539089" y="2209801"/>
            <a:ext cx="3323924" cy="4431897"/>
          </a:xfrm>
          <a:prstGeom prst="rect">
            <a:avLst/>
          </a:prstGeom>
          <a:noFill/>
          <a:ln>
            <a:solidFill>
              <a:schemeClr val="tx1"/>
            </a:solidFill>
          </a:ln>
        </p:spPr>
      </p:pic>
      <p:pic>
        <p:nvPicPr>
          <p:cNvPr id="7" name="Audio 6">
            <a:hlinkClick r:id="" action="ppaction://media"/>
            <a:extLst>
              <a:ext uri="{FF2B5EF4-FFF2-40B4-BE49-F238E27FC236}">
                <a16:creationId xmlns:a16="http://schemas.microsoft.com/office/drawing/2014/main" id="{8CF995E7-C0A3-4446-AF38-5B86B362623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95256362"/>
      </p:ext>
    </p:extLst>
  </p:cSld>
  <p:clrMapOvr>
    <a:masterClrMapping/>
  </p:clrMapOvr>
  <mc:AlternateContent xmlns:mc="http://schemas.openxmlformats.org/markup-compatibility/2006">
    <mc:Choice xmlns:p14="http://schemas.microsoft.com/office/powerpoint/2010/main" Requires="p14">
      <p:transition spd="slow" p14:dur="2000" advTm="13007"/>
    </mc:Choice>
    <mc:Fallback>
      <p:transition spd="slow" advTm="130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36</a:t>
            </a:fld>
            <a:endParaRPr lang="en-US"/>
          </a:p>
        </p:txBody>
      </p:sp>
      <p:sp>
        <p:nvSpPr>
          <p:cNvPr id="57346" name="Rectangle 2"/>
          <p:cNvSpPr>
            <a:spLocks noGrp="1" noChangeArrowheads="1"/>
          </p:cNvSpPr>
          <p:nvPr>
            <p:ph type="title"/>
          </p:nvPr>
        </p:nvSpPr>
        <p:spPr>
          <a:xfrm>
            <a:off x="258416" y="198260"/>
            <a:ext cx="8382000" cy="814466"/>
          </a:xfrm>
        </p:spPr>
        <p:txBody>
          <a:bodyPr/>
          <a:lstStyle/>
          <a:p>
            <a:pPr algn="r" fontAlgn="auto">
              <a:spcAft>
                <a:spcPts val="0"/>
              </a:spcAft>
              <a:defRPr/>
            </a:pPr>
            <a:r>
              <a:rPr lang="en-US" sz="2800" dirty="0"/>
              <a:t>Ice can damage internal coatings and structures</a:t>
            </a:r>
            <a:endParaRPr lang="en-US" sz="2800" b="0" dirty="0"/>
          </a:p>
        </p:txBody>
      </p:sp>
      <p:pic>
        <p:nvPicPr>
          <p:cNvPr id="7" name="Picture 6">
            <a:extLst>
              <a:ext uri="{FF2B5EF4-FFF2-40B4-BE49-F238E27FC236}">
                <a16:creationId xmlns:a16="http://schemas.microsoft.com/office/drawing/2014/main" id="{ADB3AC62-083B-4D98-821F-15ADEF5E9B77}"/>
              </a:ext>
            </a:extLst>
          </p:cNvPr>
          <p:cNvPicPr>
            <a:picLocks noChangeAspect="1"/>
          </p:cNvPicPr>
          <p:nvPr/>
        </p:nvPicPr>
        <p:blipFill>
          <a:blip r:embed="rId5"/>
          <a:stretch>
            <a:fillRect/>
          </a:stretch>
        </p:blipFill>
        <p:spPr>
          <a:xfrm>
            <a:off x="258416" y="1012726"/>
            <a:ext cx="6200361" cy="3340163"/>
          </a:xfrm>
          <a:prstGeom prst="rect">
            <a:avLst/>
          </a:prstGeom>
          <a:ln>
            <a:solidFill>
              <a:schemeClr val="tx1"/>
            </a:solidFill>
          </a:ln>
        </p:spPr>
      </p:pic>
      <p:pic>
        <p:nvPicPr>
          <p:cNvPr id="8" name="Picture 7">
            <a:extLst>
              <a:ext uri="{FF2B5EF4-FFF2-40B4-BE49-F238E27FC236}">
                <a16:creationId xmlns:a16="http://schemas.microsoft.com/office/drawing/2014/main" id="{3DC6CCDC-FCAE-4CBD-9CE6-C7941E928187}"/>
              </a:ext>
            </a:extLst>
          </p:cNvPr>
          <p:cNvPicPr>
            <a:picLocks noChangeAspect="1"/>
          </p:cNvPicPr>
          <p:nvPr/>
        </p:nvPicPr>
        <p:blipFill>
          <a:blip r:embed="rId6"/>
          <a:stretch>
            <a:fillRect/>
          </a:stretch>
        </p:blipFill>
        <p:spPr>
          <a:xfrm>
            <a:off x="3108189" y="3236878"/>
            <a:ext cx="5777395" cy="2409125"/>
          </a:xfrm>
          <a:prstGeom prst="rect">
            <a:avLst/>
          </a:prstGeom>
          <a:ln>
            <a:solidFill>
              <a:schemeClr val="tx1"/>
            </a:solidFill>
          </a:ln>
        </p:spPr>
      </p:pic>
      <p:sp>
        <p:nvSpPr>
          <p:cNvPr id="9" name="Rectangle 8">
            <a:extLst>
              <a:ext uri="{FF2B5EF4-FFF2-40B4-BE49-F238E27FC236}">
                <a16:creationId xmlns:a16="http://schemas.microsoft.com/office/drawing/2014/main" id="{78D13F9C-5C0D-464C-89F0-D3663579237C}"/>
              </a:ext>
            </a:extLst>
          </p:cNvPr>
          <p:cNvSpPr/>
          <p:nvPr/>
        </p:nvSpPr>
        <p:spPr>
          <a:xfrm>
            <a:off x="258416" y="5646003"/>
            <a:ext cx="5151783" cy="830997"/>
          </a:xfrm>
          <a:prstGeom prst="rect">
            <a:avLst/>
          </a:prstGeom>
        </p:spPr>
        <p:txBody>
          <a:bodyPr wrap="square">
            <a:spAutoFit/>
          </a:bodyPr>
          <a:lstStyle/>
          <a:p>
            <a:r>
              <a:rPr lang="en-US" dirty="0">
                <a:latin typeface="Calibri" panose="020F0502020204030204" pitchFamily="34" charset="0"/>
                <a:cs typeface="Calibri" panose="020F0502020204030204" pitchFamily="34" charset="0"/>
                <a:hlinkClick r:id="rId7"/>
              </a:rPr>
              <a:t>https://www.ixomwatercare.com/video/1977/ice-prevention-white-board</a:t>
            </a:r>
            <a:r>
              <a:rPr lang="en-US" dirty="0">
                <a:latin typeface="Calibri" panose="020F0502020204030204" pitchFamily="34" charset="0"/>
                <a:cs typeface="Calibri" panose="020F0502020204030204" pitchFamily="34" charset="0"/>
              </a:rPr>
              <a:t> </a:t>
            </a:r>
          </a:p>
        </p:txBody>
      </p:sp>
      <p:pic>
        <p:nvPicPr>
          <p:cNvPr id="6" name="Audio 5">
            <a:hlinkClick r:id="" action="ppaction://media"/>
            <a:extLst>
              <a:ext uri="{FF2B5EF4-FFF2-40B4-BE49-F238E27FC236}">
                <a16:creationId xmlns:a16="http://schemas.microsoft.com/office/drawing/2014/main" id="{E51CAE12-05D5-42AA-BE52-88DC93F4D49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475725781"/>
      </p:ext>
    </p:extLst>
  </p:cSld>
  <p:clrMapOvr>
    <a:masterClrMapping/>
  </p:clrMapOvr>
  <mc:AlternateContent xmlns:mc="http://schemas.openxmlformats.org/markup-compatibility/2006">
    <mc:Choice xmlns:p14="http://schemas.microsoft.com/office/powerpoint/2010/main" Requires="p14">
      <p:transition spd="slow" p14:dur="2000" advTm="6472"/>
    </mc:Choice>
    <mc:Fallback>
      <p:transition spd="slow" advTm="64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37</a:t>
            </a:fld>
            <a:endParaRPr lang="en-US"/>
          </a:p>
        </p:txBody>
      </p:sp>
      <p:sp>
        <p:nvSpPr>
          <p:cNvPr id="57346" name="Rectangle 2"/>
          <p:cNvSpPr>
            <a:spLocks noGrp="1" noChangeArrowheads="1"/>
          </p:cNvSpPr>
          <p:nvPr>
            <p:ph type="title"/>
          </p:nvPr>
        </p:nvSpPr>
        <p:spPr>
          <a:xfrm>
            <a:off x="228600" y="344557"/>
            <a:ext cx="8382000" cy="814466"/>
          </a:xfrm>
        </p:spPr>
        <p:txBody>
          <a:bodyPr/>
          <a:lstStyle/>
          <a:p>
            <a:pPr algn="r" fontAlgn="auto">
              <a:spcAft>
                <a:spcPts val="0"/>
              </a:spcAft>
              <a:defRPr/>
            </a:pPr>
            <a:r>
              <a:rPr lang="en-US" sz="2400" dirty="0"/>
              <a:t>Heaters can also be used either as a stand-alone solution or in tandem with mixers</a:t>
            </a:r>
            <a:endParaRPr lang="en-US" sz="2400" b="0" dirty="0"/>
          </a:p>
        </p:txBody>
      </p:sp>
      <p:pic>
        <p:nvPicPr>
          <p:cNvPr id="2" name="Picture 1">
            <a:extLst>
              <a:ext uri="{FF2B5EF4-FFF2-40B4-BE49-F238E27FC236}">
                <a16:creationId xmlns:a16="http://schemas.microsoft.com/office/drawing/2014/main" id="{8C966293-43C8-42E4-AFC6-F2E18D21C149}"/>
              </a:ext>
            </a:extLst>
          </p:cNvPr>
          <p:cNvPicPr>
            <a:picLocks noChangeAspect="1"/>
          </p:cNvPicPr>
          <p:nvPr/>
        </p:nvPicPr>
        <p:blipFill>
          <a:blip r:embed="rId5"/>
          <a:stretch>
            <a:fillRect/>
          </a:stretch>
        </p:blipFill>
        <p:spPr>
          <a:xfrm>
            <a:off x="304800" y="1325257"/>
            <a:ext cx="5814392" cy="4568451"/>
          </a:xfrm>
          <a:prstGeom prst="rect">
            <a:avLst/>
          </a:prstGeom>
        </p:spPr>
      </p:pic>
      <p:sp>
        <p:nvSpPr>
          <p:cNvPr id="7" name="Rectangle 2">
            <a:extLst>
              <a:ext uri="{FF2B5EF4-FFF2-40B4-BE49-F238E27FC236}">
                <a16:creationId xmlns:a16="http://schemas.microsoft.com/office/drawing/2014/main" id="{E981227E-2471-47F7-A429-8BB99E6A43F2}"/>
              </a:ext>
            </a:extLst>
          </p:cNvPr>
          <p:cNvSpPr txBox="1">
            <a:spLocks noChangeArrowheads="1"/>
          </p:cNvSpPr>
          <p:nvPr/>
        </p:nvSpPr>
        <p:spPr bwMode="auto">
          <a:xfrm>
            <a:off x="6248400" y="2895600"/>
            <a:ext cx="2209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algn="r" fontAlgn="auto">
              <a:spcAft>
                <a:spcPts val="0"/>
              </a:spcAft>
              <a:defRPr/>
            </a:pPr>
            <a:r>
              <a:rPr lang="en-US" sz="2400" kern="0" dirty="0"/>
              <a:t>IXOM Mixer and Heater</a:t>
            </a:r>
            <a:endParaRPr lang="en-US" sz="2400" b="0" kern="0" dirty="0"/>
          </a:p>
        </p:txBody>
      </p:sp>
      <p:sp>
        <p:nvSpPr>
          <p:cNvPr id="8" name="Rectangle 7">
            <a:extLst>
              <a:ext uri="{FF2B5EF4-FFF2-40B4-BE49-F238E27FC236}">
                <a16:creationId xmlns:a16="http://schemas.microsoft.com/office/drawing/2014/main" id="{0719905F-3D0F-4C2A-B09F-D7A051187290}"/>
              </a:ext>
            </a:extLst>
          </p:cNvPr>
          <p:cNvSpPr/>
          <p:nvPr/>
        </p:nvSpPr>
        <p:spPr>
          <a:xfrm>
            <a:off x="609600" y="5903233"/>
            <a:ext cx="4510787" cy="461665"/>
          </a:xfrm>
          <a:prstGeom prst="rect">
            <a:avLst/>
          </a:prstGeom>
        </p:spPr>
        <p:txBody>
          <a:bodyPr wrap="none">
            <a:spAutoFit/>
          </a:bodyPr>
          <a:lstStyle/>
          <a:p>
            <a:r>
              <a:rPr lang="en-US" dirty="0">
                <a:latin typeface="Calibri" panose="020F0502020204030204" pitchFamily="34" charset="0"/>
                <a:cs typeface="Calibri" panose="020F0502020204030204" pitchFamily="34" charset="0"/>
                <a:hlinkClick r:id="rId6"/>
              </a:rPr>
              <a:t>https://www.ixomwatercare.com/</a:t>
            </a:r>
            <a:r>
              <a:rPr lang="en-US" dirty="0">
                <a:latin typeface="Calibri" panose="020F0502020204030204" pitchFamily="34" charset="0"/>
                <a:cs typeface="Calibri" panose="020F0502020204030204" pitchFamily="34" charset="0"/>
              </a:rPr>
              <a:t> </a:t>
            </a:r>
          </a:p>
        </p:txBody>
      </p:sp>
      <p:pic>
        <p:nvPicPr>
          <p:cNvPr id="3" name="Audio 2">
            <a:hlinkClick r:id="" action="ppaction://media"/>
            <a:extLst>
              <a:ext uri="{FF2B5EF4-FFF2-40B4-BE49-F238E27FC236}">
                <a16:creationId xmlns:a16="http://schemas.microsoft.com/office/drawing/2014/main" id="{42F6CFD8-1415-432F-876C-DF06F984F8B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875535195"/>
      </p:ext>
    </p:extLst>
  </p:cSld>
  <p:clrMapOvr>
    <a:masterClrMapping/>
  </p:clrMapOvr>
  <mc:AlternateContent xmlns:mc="http://schemas.openxmlformats.org/markup-compatibility/2006">
    <mc:Choice xmlns:p14="http://schemas.microsoft.com/office/powerpoint/2010/main" Requires="p14">
      <p:transition spd="slow" p14:dur="2000" advTm="7115"/>
    </mc:Choice>
    <mc:Fallback>
      <p:transition spd="slow" advTm="71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D4584E-1C41-4C4A-A47E-79E7381ABD6A}"/>
              </a:ext>
            </a:extLst>
          </p:cNvPr>
          <p:cNvPicPr>
            <a:picLocks noChangeAspect="1"/>
          </p:cNvPicPr>
          <p:nvPr/>
        </p:nvPicPr>
        <p:blipFill>
          <a:blip r:embed="rId5"/>
          <a:stretch>
            <a:fillRect/>
          </a:stretch>
        </p:blipFill>
        <p:spPr>
          <a:xfrm>
            <a:off x="126636" y="153026"/>
            <a:ext cx="2242278" cy="3336896"/>
          </a:xfrm>
          <a:prstGeom prst="rect">
            <a:avLst/>
          </a:prstGeom>
        </p:spPr>
      </p:pic>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38</a:t>
            </a:fld>
            <a:endParaRPr lang="en-US"/>
          </a:p>
        </p:txBody>
      </p:sp>
      <p:sp>
        <p:nvSpPr>
          <p:cNvPr id="57346" name="Rectangle 2"/>
          <p:cNvSpPr>
            <a:spLocks noGrp="1" noChangeArrowheads="1"/>
          </p:cNvSpPr>
          <p:nvPr>
            <p:ph type="title"/>
          </p:nvPr>
        </p:nvSpPr>
        <p:spPr>
          <a:xfrm>
            <a:off x="1905000" y="264697"/>
            <a:ext cx="6815137" cy="814466"/>
          </a:xfrm>
        </p:spPr>
        <p:txBody>
          <a:bodyPr/>
          <a:lstStyle/>
          <a:p>
            <a:pPr algn="r" fontAlgn="auto">
              <a:spcAft>
                <a:spcPts val="0"/>
              </a:spcAft>
              <a:defRPr/>
            </a:pPr>
            <a:r>
              <a:rPr lang="en-US" sz="2000" dirty="0"/>
              <a:t>Mixers can help with challenging tank configurations and prevent thermal stratification and freezing</a:t>
            </a:r>
            <a:endParaRPr lang="en-US" sz="2000" b="0" dirty="0"/>
          </a:p>
        </p:txBody>
      </p:sp>
      <p:pic>
        <p:nvPicPr>
          <p:cNvPr id="6" name="Picture 5">
            <a:extLst>
              <a:ext uri="{FF2B5EF4-FFF2-40B4-BE49-F238E27FC236}">
                <a16:creationId xmlns:a16="http://schemas.microsoft.com/office/drawing/2014/main" id="{52696A52-2947-4D8B-9054-30B6E448D426}"/>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40000" contrast="-40000"/>
                    </a14:imgEffect>
                  </a14:imgLayer>
                </a14:imgProps>
              </a:ext>
            </a:extLst>
          </a:blip>
          <a:stretch>
            <a:fillRect/>
          </a:stretch>
        </p:blipFill>
        <p:spPr>
          <a:xfrm>
            <a:off x="2286000" y="1355008"/>
            <a:ext cx="6515100" cy="2808008"/>
          </a:xfrm>
          <a:prstGeom prst="rect">
            <a:avLst/>
          </a:prstGeom>
          <a:ln>
            <a:solidFill>
              <a:schemeClr val="tx1"/>
            </a:solidFill>
          </a:ln>
        </p:spPr>
      </p:pic>
      <p:pic>
        <p:nvPicPr>
          <p:cNvPr id="2" name="Picture 1">
            <a:extLst>
              <a:ext uri="{FF2B5EF4-FFF2-40B4-BE49-F238E27FC236}">
                <a16:creationId xmlns:a16="http://schemas.microsoft.com/office/drawing/2014/main" id="{ACB5344D-3EC4-4808-82F2-CF6060340592}"/>
              </a:ext>
            </a:extLst>
          </p:cNvPr>
          <p:cNvPicPr>
            <a:picLocks noChangeAspect="1"/>
          </p:cNvPicPr>
          <p:nvPr/>
        </p:nvPicPr>
        <p:blipFill>
          <a:blip r:embed="rId8"/>
          <a:stretch>
            <a:fillRect/>
          </a:stretch>
        </p:blipFill>
        <p:spPr>
          <a:xfrm>
            <a:off x="228600" y="3489922"/>
            <a:ext cx="3895725" cy="2833688"/>
          </a:xfrm>
          <a:prstGeom prst="rect">
            <a:avLst/>
          </a:prstGeom>
          <a:ln>
            <a:solidFill>
              <a:schemeClr val="tx1"/>
            </a:solidFill>
          </a:ln>
        </p:spPr>
      </p:pic>
      <p:sp>
        <p:nvSpPr>
          <p:cNvPr id="7" name="Rectangle 2">
            <a:extLst>
              <a:ext uri="{FF2B5EF4-FFF2-40B4-BE49-F238E27FC236}">
                <a16:creationId xmlns:a16="http://schemas.microsoft.com/office/drawing/2014/main" id="{E222ECB7-090C-4786-8412-55F25A80B42D}"/>
              </a:ext>
            </a:extLst>
          </p:cNvPr>
          <p:cNvSpPr txBox="1">
            <a:spLocks noChangeArrowheads="1"/>
          </p:cNvSpPr>
          <p:nvPr/>
        </p:nvSpPr>
        <p:spPr bwMode="auto">
          <a:xfrm>
            <a:off x="4114800" y="4365394"/>
            <a:ext cx="4876800" cy="488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algn="r" fontAlgn="auto">
              <a:spcAft>
                <a:spcPts val="0"/>
              </a:spcAft>
              <a:defRPr/>
            </a:pPr>
            <a:r>
              <a:rPr lang="en-US" sz="2400" kern="0" dirty="0"/>
              <a:t>PAX jet vortex &amp; impeller mixers</a:t>
            </a:r>
            <a:endParaRPr lang="en-US" sz="2400" b="0" kern="0" dirty="0"/>
          </a:p>
        </p:txBody>
      </p:sp>
      <p:sp>
        <p:nvSpPr>
          <p:cNvPr id="3" name="Rectangle 2">
            <a:extLst>
              <a:ext uri="{FF2B5EF4-FFF2-40B4-BE49-F238E27FC236}">
                <a16:creationId xmlns:a16="http://schemas.microsoft.com/office/drawing/2014/main" id="{4EFF354D-F259-49BB-A7CB-DCF83A85B0F4}"/>
              </a:ext>
            </a:extLst>
          </p:cNvPr>
          <p:cNvSpPr/>
          <p:nvPr/>
        </p:nvSpPr>
        <p:spPr>
          <a:xfrm>
            <a:off x="4295775" y="5094313"/>
            <a:ext cx="3752850" cy="830997"/>
          </a:xfrm>
          <a:prstGeom prst="rect">
            <a:avLst/>
          </a:prstGeom>
        </p:spPr>
        <p:txBody>
          <a:bodyPr wrap="square">
            <a:spAutoFit/>
          </a:bodyPr>
          <a:lstStyle/>
          <a:p>
            <a:r>
              <a:rPr lang="en-US" dirty="0">
                <a:latin typeface="Calibri" panose="020F0502020204030204" pitchFamily="34" charset="0"/>
                <a:cs typeface="Calibri" panose="020F0502020204030204" pitchFamily="34" charset="0"/>
                <a:hlinkClick r:id="rId9"/>
              </a:rPr>
              <a:t>https://www.paxwater.com/tank-mixer</a:t>
            </a:r>
            <a:r>
              <a:rPr lang="en-US" dirty="0">
                <a:latin typeface="Calibri" panose="020F0502020204030204" pitchFamily="34" charset="0"/>
                <a:cs typeface="Calibri" panose="020F0502020204030204" pitchFamily="34" charset="0"/>
              </a:rPr>
              <a:t> </a:t>
            </a:r>
          </a:p>
        </p:txBody>
      </p:sp>
      <p:pic>
        <p:nvPicPr>
          <p:cNvPr id="8" name="Audio 7">
            <a:hlinkClick r:id="" action="ppaction://media"/>
            <a:extLst>
              <a:ext uri="{FF2B5EF4-FFF2-40B4-BE49-F238E27FC236}">
                <a16:creationId xmlns:a16="http://schemas.microsoft.com/office/drawing/2014/main" id="{66215C3A-72CD-4317-A4E3-2FBB4D392A9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870694324"/>
      </p:ext>
    </p:extLst>
  </p:cSld>
  <p:clrMapOvr>
    <a:masterClrMapping/>
  </p:clrMapOvr>
  <mc:AlternateContent xmlns:mc="http://schemas.openxmlformats.org/markup-compatibility/2006">
    <mc:Choice xmlns:p14="http://schemas.microsoft.com/office/powerpoint/2010/main" Requires="p14">
      <p:transition spd="slow" p14:dur="2000" advTm="5357"/>
    </mc:Choice>
    <mc:Fallback>
      <p:transition spd="slow" advTm="53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39</a:t>
            </a:fld>
            <a:endParaRPr lang="en-US"/>
          </a:p>
        </p:txBody>
      </p:sp>
      <p:sp>
        <p:nvSpPr>
          <p:cNvPr id="57346" name="Rectangle 2"/>
          <p:cNvSpPr>
            <a:spLocks noGrp="1" noChangeArrowheads="1"/>
          </p:cNvSpPr>
          <p:nvPr>
            <p:ph type="title"/>
          </p:nvPr>
        </p:nvSpPr>
        <p:spPr>
          <a:xfrm>
            <a:off x="323851" y="57150"/>
            <a:ext cx="8377236" cy="814466"/>
          </a:xfrm>
        </p:spPr>
        <p:txBody>
          <a:bodyPr/>
          <a:lstStyle/>
          <a:p>
            <a:pPr algn="r" fontAlgn="auto">
              <a:spcAft>
                <a:spcPts val="0"/>
              </a:spcAft>
              <a:defRPr/>
            </a:pPr>
            <a:r>
              <a:rPr lang="en-US" sz="2400" dirty="0"/>
              <a:t>CFD modelling helps determine the best solution</a:t>
            </a:r>
            <a:endParaRPr lang="en-US" sz="2400" b="0" dirty="0"/>
          </a:p>
        </p:txBody>
      </p:sp>
      <p:pic>
        <p:nvPicPr>
          <p:cNvPr id="9" name="Picture 8">
            <a:extLst>
              <a:ext uri="{FF2B5EF4-FFF2-40B4-BE49-F238E27FC236}">
                <a16:creationId xmlns:a16="http://schemas.microsoft.com/office/drawing/2014/main" id="{E8DF8603-FDA5-434F-AAF3-FB04CFAE307D}"/>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Lst>
          </a:blip>
          <a:stretch>
            <a:fillRect/>
          </a:stretch>
        </p:blipFill>
        <p:spPr>
          <a:xfrm>
            <a:off x="2305049" y="2556057"/>
            <a:ext cx="6524625" cy="3237660"/>
          </a:xfrm>
          <a:prstGeom prst="rect">
            <a:avLst/>
          </a:prstGeom>
          <a:ln>
            <a:solidFill>
              <a:schemeClr val="tx1"/>
            </a:solidFill>
          </a:ln>
        </p:spPr>
      </p:pic>
      <p:pic>
        <p:nvPicPr>
          <p:cNvPr id="10" name="Picture 9">
            <a:extLst>
              <a:ext uri="{FF2B5EF4-FFF2-40B4-BE49-F238E27FC236}">
                <a16:creationId xmlns:a16="http://schemas.microsoft.com/office/drawing/2014/main" id="{5B7C8E9E-2293-4FBE-B1D0-A40DBA1003A2}"/>
              </a:ext>
            </a:extLst>
          </p:cNvPr>
          <p:cNvPicPr>
            <a:picLocks noChangeAspect="1"/>
          </p:cNvPicPr>
          <p:nvPr/>
        </p:nvPicPr>
        <p:blipFill>
          <a:blip r:embed="rId7"/>
          <a:stretch>
            <a:fillRect/>
          </a:stretch>
        </p:blipFill>
        <p:spPr>
          <a:xfrm>
            <a:off x="314326" y="842119"/>
            <a:ext cx="4562474" cy="2493507"/>
          </a:xfrm>
          <a:prstGeom prst="rect">
            <a:avLst/>
          </a:prstGeom>
          <a:ln>
            <a:solidFill>
              <a:schemeClr val="tx1"/>
            </a:solidFill>
          </a:ln>
        </p:spPr>
      </p:pic>
      <p:sp>
        <p:nvSpPr>
          <p:cNvPr id="3" name="Rectangle 2">
            <a:extLst>
              <a:ext uri="{FF2B5EF4-FFF2-40B4-BE49-F238E27FC236}">
                <a16:creationId xmlns:a16="http://schemas.microsoft.com/office/drawing/2014/main" id="{4EFF354D-F259-49BB-A7CB-DCF83A85B0F4}"/>
              </a:ext>
            </a:extLst>
          </p:cNvPr>
          <p:cNvSpPr/>
          <p:nvPr/>
        </p:nvSpPr>
        <p:spPr>
          <a:xfrm>
            <a:off x="342901" y="5914051"/>
            <a:ext cx="5410200" cy="461665"/>
          </a:xfrm>
          <a:prstGeom prst="rect">
            <a:avLst/>
          </a:prstGeom>
        </p:spPr>
        <p:txBody>
          <a:bodyPr wrap="square">
            <a:spAutoFit/>
          </a:bodyPr>
          <a:lstStyle/>
          <a:p>
            <a:r>
              <a:rPr lang="en-US" dirty="0">
                <a:latin typeface="Calibri" panose="020F0502020204030204" pitchFamily="34" charset="0"/>
                <a:cs typeface="Calibri" panose="020F0502020204030204" pitchFamily="34" charset="0"/>
                <a:hlinkClick r:id="rId8"/>
              </a:rPr>
              <a:t>https://www.paxwater.com/tank-mixer</a:t>
            </a:r>
            <a:r>
              <a:rPr lang="en-US" dirty="0">
                <a:latin typeface="Calibri" panose="020F0502020204030204" pitchFamily="34" charset="0"/>
                <a:cs typeface="Calibri" panose="020F0502020204030204" pitchFamily="34" charset="0"/>
              </a:rPr>
              <a:t> </a:t>
            </a:r>
          </a:p>
        </p:txBody>
      </p:sp>
      <p:sp>
        <p:nvSpPr>
          <p:cNvPr id="11" name="Rectangle 10">
            <a:extLst>
              <a:ext uri="{FF2B5EF4-FFF2-40B4-BE49-F238E27FC236}">
                <a16:creationId xmlns:a16="http://schemas.microsoft.com/office/drawing/2014/main" id="{7386FB4B-D90C-46DD-BF08-1E3A4FCA76E9}"/>
              </a:ext>
            </a:extLst>
          </p:cNvPr>
          <p:cNvSpPr/>
          <p:nvPr/>
        </p:nvSpPr>
        <p:spPr>
          <a:xfrm>
            <a:off x="5000623" y="908827"/>
            <a:ext cx="3810001" cy="923330"/>
          </a:xfrm>
          <a:prstGeom prst="rect">
            <a:avLst/>
          </a:prstGeom>
        </p:spPr>
        <p:txBody>
          <a:bodyPr wrap="square">
            <a:spAutoFit/>
          </a:bodyPr>
          <a:lstStyle/>
          <a:p>
            <a:r>
              <a:rPr lang="en-US" sz="1800" dirty="0">
                <a:latin typeface="Calibri" panose="020F0502020204030204" pitchFamily="34" charset="0"/>
                <a:cs typeface="Calibri" panose="020F0502020204030204" pitchFamily="34" charset="0"/>
                <a:hlinkClick r:id="rId9"/>
              </a:rPr>
              <a:t>https://79614.fs1.hubspotusercontentna1.net/hub/79614/file15758143.pdf/case_study_cfd_012011.pdf</a:t>
            </a:r>
            <a:r>
              <a:rPr lang="en-US" sz="1800" dirty="0">
                <a:latin typeface="Calibri" panose="020F0502020204030204" pitchFamily="34" charset="0"/>
                <a:cs typeface="Calibri" panose="020F0502020204030204" pitchFamily="34" charset="0"/>
              </a:rPr>
              <a:t> </a:t>
            </a:r>
          </a:p>
        </p:txBody>
      </p:sp>
      <p:pic>
        <p:nvPicPr>
          <p:cNvPr id="2" name="Audio 1">
            <a:hlinkClick r:id="" action="ppaction://media"/>
            <a:extLst>
              <a:ext uri="{FF2B5EF4-FFF2-40B4-BE49-F238E27FC236}">
                <a16:creationId xmlns:a16="http://schemas.microsoft.com/office/drawing/2014/main" id="{513310EA-26AF-4C45-90B8-064EDF089E1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59444006"/>
      </p:ext>
    </p:extLst>
  </p:cSld>
  <p:clrMapOvr>
    <a:masterClrMapping/>
  </p:clrMapOvr>
  <mc:AlternateContent xmlns:mc="http://schemas.openxmlformats.org/markup-compatibility/2006">
    <mc:Choice xmlns:p14="http://schemas.microsoft.com/office/powerpoint/2010/main" Requires="p14">
      <p:transition spd="slow" p14:dur="2000" advTm="5420"/>
    </mc:Choice>
    <mc:Fallback>
      <p:transition spd="slow" advTm="54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715962"/>
          </a:xfrm>
        </p:spPr>
        <p:txBody>
          <a:bodyPr/>
          <a:lstStyle/>
          <a:p>
            <a:pPr algn="ctr"/>
            <a:r>
              <a:rPr lang="en-US" dirty="0"/>
              <a:t>Oregon AWOP Overview</a:t>
            </a:r>
          </a:p>
        </p:txBody>
      </p:sp>
      <p:sp>
        <p:nvSpPr>
          <p:cNvPr id="3" name="Content Placeholder 2"/>
          <p:cNvSpPr>
            <a:spLocks noGrp="1"/>
          </p:cNvSpPr>
          <p:nvPr>
            <p:ph idx="1"/>
          </p:nvPr>
        </p:nvSpPr>
        <p:spPr>
          <a:xfrm>
            <a:off x="533400" y="1143000"/>
            <a:ext cx="8534400" cy="4219574"/>
          </a:xfrm>
        </p:spPr>
        <p:txBody>
          <a:bodyPr/>
          <a:lstStyle/>
          <a:p>
            <a:r>
              <a:rPr lang="en-US" dirty="0"/>
              <a:t>The objective of Oregon’s </a:t>
            </a:r>
            <a:r>
              <a:rPr lang="en-US" u="sng" dirty="0"/>
              <a:t>Area Wide Optimization Program </a:t>
            </a:r>
            <a:r>
              <a:rPr lang="en-US" dirty="0"/>
              <a:t>is to educate water system operators in optimizing principles with the </a:t>
            </a:r>
            <a:r>
              <a:rPr lang="en-US" u="sng" dirty="0"/>
              <a:t>ultimate goal of improving public health protection</a:t>
            </a:r>
            <a:r>
              <a:rPr lang="en-US" dirty="0"/>
              <a:t>.  </a:t>
            </a:r>
          </a:p>
          <a:p>
            <a:endParaRPr lang="en-US" dirty="0"/>
          </a:p>
          <a:p>
            <a:r>
              <a:rPr lang="en-US" dirty="0"/>
              <a:t>Focus is on conventional and direct filtration (other technologies are also addressed in support of Region 8/9/10 collaborative efforts).</a:t>
            </a:r>
          </a:p>
          <a:p>
            <a:pPr marL="0" indent="0">
              <a:lnSpc>
                <a:spcPct val="150000"/>
              </a:lnSpc>
              <a:buNone/>
              <a:defRPr/>
            </a:pPr>
            <a:endParaRPr lang="en-US" dirty="0"/>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4</a:t>
            </a:fld>
            <a:endParaRPr lang="en-US" sz="1000" dirty="0">
              <a:solidFill>
                <a:srgbClr val="005595"/>
              </a:solidFill>
              <a:latin typeface="Arial" panose="020B0604020202020204" pitchFamily="34" charset="0"/>
            </a:endParaRPr>
          </a:p>
        </p:txBody>
      </p:sp>
      <p:pic>
        <p:nvPicPr>
          <p:cNvPr id="232450" name="Picture 2" descr="MultBarri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101" y="3252787"/>
            <a:ext cx="7847798" cy="2648633"/>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a:extLst>
              <a:ext uri="{FF2B5EF4-FFF2-40B4-BE49-F238E27FC236}">
                <a16:creationId xmlns:a16="http://schemas.microsoft.com/office/drawing/2014/main" id="{F6B1A5B8-499E-493E-AFB1-80A6899A38F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840243982"/>
      </p:ext>
    </p:extLst>
  </p:cSld>
  <p:clrMapOvr>
    <a:masterClrMapping/>
  </p:clrMapOvr>
  <mc:AlternateContent xmlns:mc="http://schemas.openxmlformats.org/markup-compatibility/2006">
    <mc:Choice xmlns:p14="http://schemas.microsoft.com/office/powerpoint/2010/main" Requires="p14">
      <p:transition spd="slow" p14:dur="2000" advTm="19471"/>
    </mc:Choice>
    <mc:Fallback>
      <p:transition spd="slow" advTm="194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40</a:t>
            </a:fld>
            <a:endParaRPr lang="en-US"/>
          </a:p>
        </p:txBody>
      </p:sp>
      <p:sp>
        <p:nvSpPr>
          <p:cNvPr id="57346" name="Rectangle 2"/>
          <p:cNvSpPr>
            <a:spLocks noGrp="1" noChangeArrowheads="1"/>
          </p:cNvSpPr>
          <p:nvPr>
            <p:ph type="title"/>
          </p:nvPr>
        </p:nvSpPr>
        <p:spPr>
          <a:xfrm>
            <a:off x="228600" y="344557"/>
            <a:ext cx="8382000" cy="814466"/>
          </a:xfrm>
        </p:spPr>
        <p:txBody>
          <a:bodyPr/>
          <a:lstStyle/>
          <a:p>
            <a:pPr algn="r" fontAlgn="auto">
              <a:spcAft>
                <a:spcPts val="0"/>
              </a:spcAft>
              <a:defRPr/>
            </a:pPr>
            <a:r>
              <a:rPr lang="en-US" sz="2400" dirty="0"/>
              <a:t>Mixers &amp; spray aerators can reduce volatile disinfection byproducts like TTHMs</a:t>
            </a:r>
            <a:endParaRPr lang="en-US" sz="2400" b="0" dirty="0"/>
          </a:p>
        </p:txBody>
      </p:sp>
      <p:pic>
        <p:nvPicPr>
          <p:cNvPr id="2" name="Picture 1">
            <a:extLst>
              <a:ext uri="{FF2B5EF4-FFF2-40B4-BE49-F238E27FC236}">
                <a16:creationId xmlns:a16="http://schemas.microsoft.com/office/drawing/2014/main" id="{B87E05E3-63BB-4103-B04A-0D4601002E32}"/>
              </a:ext>
            </a:extLst>
          </p:cNvPr>
          <p:cNvPicPr>
            <a:picLocks noChangeAspect="1"/>
          </p:cNvPicPr>
          <p:nvPr/>
        </p:nvPicPr>
        <p:blipFill>
          <a:blip r:embed="rId5"/>
          <a:stretch>
            <a:fillRect/>
          </a:stretch>
        </p:blipFill>
        <p:spPr>
          <a:xfrm>
            <a:off x="228600" y="1232990"/>
            <a:ext cx="4114800" cy="4124238"/>
          </a:xfrm>
          <a:prstGeom prst="rect">
            <a:avLst/>
          </a:prstGeom>
          <a:ln>
            <a:solidFill>
              <a:schemeClr val="tx1"/>
            </a:solidFill>
          </a:ln>
        </p:spPr>
      </p:pic>
      <p:sp>
        <p:nvSpPr>
          <p:cNvPr id="4" name="Rectangle 3">
            <a:extLst>
              <a:ext uri="{FF2B5EF4-FFF2-40B4-BE49-F238E27FC236}">
                <a16:creationId xmlns:a16="http://schemas.microsoft.com/office/drawing/2014/main" id="{9339AD78-46F3-40EB-9E83-28BDB2FA720D}"/>
              </a:ext>
            </a:extLst>
          </p:cNvPr>
          <p:cNvSpPr/>
          <p:nvPr/>
        </p:nvSpPr>
        <p:spPr>
          <a:xfrm>
            <a:off x="4395088" y="2017251"/>
            <a:ext cx="4510787" cy="461665"/>
          </a:xfrm>
          <a:prstGeom prst="rect">
            <a:avLst/>
          </a:prstGeom>
        </p:spPr>
        <p:txBody>
          <a:bodyPr wrap="none">
            <a:spAutoFit/>
          </a:bodyPr>
          <a:lstStyle/>
          <a:p>
            <a:r>
              <a:rPr lang="en-US" dirty="0">
                <a:latin typeface="Calibri" panose="020F0502020204030204" pitchFamily="34" charset="0"/>
                <a:cs typeface="Calibri" panose="020F0502020204030204" pitchFamily="34" charset="0"/>
                <a:hlinkClick r:id="rId6"/>
              </a:rPr>
              <a:t>https://www.ixomwatercare.com/</a:t>
            </a:r>
            <a:r>
              <a:rPr lang="en-US" dirty="0">
                <a:latin typeface="Calibri" panose="020F0502020204030204" pitchFamily="34" charset="0"/>
                <a:cs typeface="Calibri" panose="020F0502020204030204" pitchFamily="34" charset="0"/>
              </a:rPr>
              <a:t> </a:t>
            </a:r>
          </a:p>
        </p:txBody>
      </p:sp>
      <p:sp>
        <p:nvSpPr>
          <p:cNvPr id="8" name="Rectangle 2">
            <a:extLst>
              <a:ext uri="{FF2B5EF4-FFF2-40B4-BE49-F238E27FC236}">
                <a16:creationId xmlns:a16="http://schemas.microsoft.com/office/drawing/2014/main" id="{1331763F-88F9-4D3F-9B13-C86208DE28C9}"/>
              </a:ext>
            </a:extLst>
          </p:cNvPr>
          <p:cNvSpPr txBox="1">
            <a:spLocks noChangeArrowheads="1"/>
          </p:cNvSpPr>
          <p:nvPr/>
        </p:nvSpPr>
        <p:spPr bwMode="auto">
          <a:xfrm>
            <a:off x="4418759" y="1529387"/>
            <a:ext cx="4207668" cy="488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algn="r" fontAlgn="auto">
              <a:spcAft>
                <a:spcPts val="0"/>
              </a:spcAft>
              <a:defRPr/>
            </a:pPr>
            <a:r>
              <a:rPr lang="en-US" sz="2400" kern="0" dirty="0">
                <a:latin typeface="Calibri" panose="020F0502020204030204" pitchFamily="34" charset="0"/>
                <a:cs typeface="Calibri" panose="020F0502020204030204" pitchFamily="34" charset="0"/>
              </a:rPr>
              <a:t>←</a:t>
            </a:r>
            <a:r>
              <a:rPr lang="en-US" sz="2400" kern="0" dirty="0"/>
              <a:t> IXOM Mixer and Aerator</a:t>
            </a:r>
            <a:endParaRPr lang="en-US" sz="2400" b="0" kern="0" dirty="0"/>
          </a:p>
        </p:txBody>
      </p:sp>
      <p:pic>
        <p:nvPicPr>
          <p:cNvPr id="9" name="Picture 8">
            <a:extLst>
              <a:ext uri="{FF2B5EF4-FFF2-40B4-BE49-F238E27FC236}">
                <a16:creationId xmlns:a16="http://schemas.microsoft.com/office/drawing/2014/main" id="{C3D2CBCF-B274-440E-8CC7-66A4E2049AF6}"/>
              </a:ext>
            </a:extLst>
          </p:cNvPr>
          <p:cNvPicPr>
            <a:picLocks noChangeAspect="1"/>
          </p:cNvPicPr>
          <p:nvPr/>
        </p:nvPicPr>
        <p:blipFill>
          <a:blip r:embed="rId7"/>
          <a:stretch>
            <a:fillRect/>
          </a:stretch>
        </p:blipFill>
        <p:spPr>
          <a:xfrm>
            <a:off x="3352800" y="4284434"/>
            <a:ext cx="5699667" cy="2516416"/>
          </a:xfrm>
          <a:prstGeom prst="rect">
            <a:avLst/>
          </a:prstGeom>
          <a:ln>
            <a:solidFill>
              <a:schemeClr val="tx1"/>
            </a:solidFill>
          </a:ln>
        </p:spPr>
      </p:pic>
      <p:sp>
        <p:nvSpPr>
          <p:cNvPr id="7" name="Rectangle 6">
            <a:extLst>
              <a:ext uri="{FF2B5EF4-FFF2-40B4-BE49-F238E27FC236}">
                <a16:creationId xmlns:a16="http://schemas.microsoft.com/office/drawing/2014/main" id="{D7A3B104-050E-405E-BE30-C28D0390C98D}"/>
              </a:ext>
            </a:extLst>
          </p:cNvPr>
          <p:cNvSpPr/>
          <p:nvPr/>
        </p:nvSpPr>
        <p:spPr>
          <a:xfrm>
            <a:off x="4541680" y="3484388"/>
            <a:ext cx="4510787" cy="830997"/>
          </a:xfrm>
          <a:prstGeom prst="rect">
            <a:avLst/>
          </a:prstGeom>
        </p:spPr>
        <p:txBody>
          <a:bodyPr wrap="square">
            <a:spAutoFit/>
          </a:bodyPr>
          <a:lstStyle/>
          <a:p>
            <a:r>
              <a:rPr lang="en-US" dirty="0">
                <a:latin typeface="Calibri" panose="020F0502020204030204" pitchFamily="34" charset="0"/>
                <a:cs typeface="Calibri" panose="020F0502020204030204" pitchFamily="34" charset="0"/>
                <a:hlinkClick r:id="rId8"/>
              </a:rPr>
              <a:t>https://4psi.net/THM%20Removal-overview.php</a:t>
            </a:r>
            <a:r>
              <a:rPr lang="en-US" dirty="0">
                <a:latin typeface="Calibri" panose="020F0502020204030204" pitchFamily="34" charset="0"/>
                <a:cs typeface="Calibri" panose="020F0502020204030204" pitchFamily="34" charset="0"/>
              </a:rPr>
              <a:t> </a:t>
            </a:r>
          </a:p>
        </p:txBody>
      </p:sp>
      <p:sp>
        <p:nvSpPr>
          <p:cNvPr id="11" name="Rectangle 2">
            <a:extLst>
              <a:ext uri="{FF2B5EF4-FFF2-40B4-BE49-F238E27FC236}">
                <a16:creationId xmlns:a16="http://schemas.microsoft.com/office/drawing/2014/main" id="{BB686107-E0CC-4202-9D70-1B8943705052}"/>
              </a:ext>
            </a:extLst>
          </p:cNvPr>
          <p:cNvSpPr txBox="1">
            <a:spLocks noChangeArrowheads="1"/>
          </p:cNvSpPr>
          <p:nvPr/>
        </p:nvSpPr>
        <p:spPr bwMode="auto">
          <a:xfrm>
            <a:off x="2895600" y="3036554"/>
            <a:ext cx="4207668" cy="488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algn="r" fontAlgn="auto">
              <a:spcAft>
                <a:spcPts val="0"/>
              </a:spcAft>
              <a:defRPr/>
            </a:pPr>
            <a:r>
              <a:rPr lang="en-US" sz="2400" kern="0" dirty="0">
                <a:latin typeface="Calibri" panose="020F0502020204030204" pitchFamily="34" charset="0"/>
                <a:cs typeface="Calibri" panose="020F0502020204030204" pitchFamily="34" charset="0"/>
              </a:rPr>
              <a:t>↓</a:t>
            </a:r>
            <a:r>
              <a:rPr lang="en-US" sz="2400" kern="0" dirty="0"/>
              <a:t> PAX Aerators</a:t>
            </a:r>
            <a:endParaRPr lang="en-US" sz="2400" b="0" kern="0" dirty="0"/>
          </a:p>
        </p:txBody>
      </p:sp>
      <p:pic>
        <p:nvPicPr>
          <p:cNvPr id="3" name="Audio 2">
            <a:hlinkClick r:id="" action="ppaction://media"/>
            <a:extLst>
              <a:ext uri="{FF2B5EF4-FFF2-40B4-BE49-F238E27FC236}">
                <a16:creationId xmlns:a16="http://schemas.microsoft.com/office/drawing/2014/main" id="{1534D078-380A-4371-949C-BAA41A1F5A9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576993594"/>
      </p:ext>
    </p:extLst>
  </p:cSld>
  <p:clrMapOvr>
    <a:masterClrMapping/>
  </p:clrMapOvr>
  <mc:AlternateContent xmlns:mc="http://schemas.openxmlformats.org/markup-compatibility/2006">
    <mc:Choice xmlns:p14="http://schemas.microsoft.com/office/powerpoint/2010/main" Requires="p14">
      <p:transition spd="slow" p14:dur="2000" advTm="7835"/>
    </mc:Choice>
    <mc:Fallback>
      <p:transition spd="slow" advTm="78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41</a:t>
            </a:fld>
            <a:endParaRPr lang="en-US"/>
          </a:p>
        </p:txBody>
      </p:sp>
      <p:sp>
        <p:nvSpPr>
          <p:cNvPr id="57346" name="Rectangle 2"/>
          <p:cNvSpPr>
            <a:spLocks noGrp="1" noChangeArrowheads="1"/>
          </p:cNvSpPr>
          <p:nvPr>
            <p:ph type="title"/>
          </p:nvPr>
        </p:nvSpPr>
        <p:spPr>
          <a:xfrm>
            <a:off x="278566" y="87130"/>
            <a:ext cx="8382000" cy="814466"/>
          </a:xfrm>
        </p:spPr>
        <p:txBody>
          <a:bodyPr/>
          <a:lstStyle/>
          <a:p>
            <a:pPr algn="r" fontAlgn="auto">
              <a:spcAft>
                <a:spcPts val="0"/>
              </a:spcAft>
              <a:defRPr/>
            </a:pPr>
            <a:r>
              <a:rPr lang="en-US" sz="2800" dirty="0"/>
              <a:t>Operational Improvements - Influent Momentum</a:t>
            </a:r>
            <a:endParaRPr lang="en-US" sz="2800" b="0" dirty="0"/>
          </a:p>
        </p:txBody>
      </p:sp>
      <p:pic>
        <p:nvPicPr>
          <p:cNvPr id="2" name="Picture 1">
            <a:extLst>
              <a:ext uri="{FF2B5EF4-FFF2-40B4-BE49-F238E27FC236}">
                <a16:creationId xmlns:a16="http://schemas.microsoft.com/office/drawing/2014/main" id="{D55FAE86-6CCA-47E1-8582-1212201938D2}"/>
              </a:ext>
            </a:extLst>
          </p:cNvPr>
          <p:cNvPicPr>
            <a:picLocks noChangeAspect="1"/>
          </p:cNvPicPr>
          <p:nvPr/>
        </p:nvPicPr>
        <p:blipFill>
          <a:blip r:embed="rId5"/>
          <a:stretch>
            <a:fillRect/>
          </a:stretch>
        </p:blipFill>
        <p:spPr>
          <a:xfrm>
            <a:off x="345240" y="1725514"/>
            <a:ext cx="8519917" cy="4573679"/>
          </a:xfrm>
          <a:prstGeom prst="rect">
            <a:avLst/>
          </a:prstGeom>
        </p:spPr>
      </p:pic>
      <p:sp>
        <p:nvSpPr>
          <p:cNvPr id="10" name="Rectangle 3">
            <a:extLst>
              <a:ext uri="{FF2B5EF4-FFF2-40B4-BE49-F238E27FC236}">
                <a16:creationId xmlns:a16="http://schemas.microsoft.com/office/drawing/2014/main" id="{617A8CC1-4E2C-41B2-9DC6-EB113F6AFC56}"/>
              </a:ext>
            </a:extLst>
          </p:cNvPr>
          <p:cNvSpPr txBox="1">
            <a:spLocks noChangeArrowheads="1"/>
          </p:cNvSpPr>
          <p:nvPr/>
        </p:nvSpPr>
        <p:spPr bwMode="auto">
          <a:xfrm>
            <a:off x="76200" y="811122"/>
            <a:ext cx="8788958" cy="81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lgn="r">
              <a:spcBef>
                <a:spcPts val="0"/>
              </a:spcBef>
              <a:buClr>
                <a:schemeClr val="tx2"/>
              </a:buClr>
              <a:buSzPct val="95000"/>
              <a:buNone/>
            </a:pPr>
            <a:r>
              <a:rPr lang="en-US" sz="2400" kern="0" dirty="0"/>
              <a:t>Influent momentum can be increased to promote mixing by </a:t>
            </a:r>
            <a:r>
              <a:rPr lang="en-US" sz="2400" u="sng" kern="0" dirty="0"/>
              <a:t>increasing the influent flow rate or decreasing the inlet diameter</a:t>
            </a:r>
          </a:p>
          <a:p>
            <a:pPr marL="0" lvl="1" indent="0" algn="r">
              <a:spcBef>
                <a:spcPts val="0"/>
              </a:spcBef>
              <a:buClr>
                <a:schemeClr val="tx2"/>
              </a:buClr>
              <a:buSzPct val="95000"/>
              <a:buFontTx/>
              <a:buNone/>
            </a:pPr>
            <a:endParaRPr lang="en-US" kern="0" dirty="0"/>
          </a:p>
        </p:txBody>
      </p:sp>
      <p:sp>
        <p:nvSpPr>
          <p:cNvPr id="56323" name="Rectangle 3"/>
          <p:cNvSpPr>
            <a:spLocks noGrp="1" noChangeArrowheads="1"/>
          </p:cNvSpPr>
          <p:nvPr>
            <p:ph idx="1"/>
          </p:nvPr>
        </p:nvSpPr>
        <p:spPr>
          <a:xfrm>
            <a:off x="28574" y="6299193"/>
            <a:ext cx="9115425" cy="530232"/>
          </a:xfrm>
          <a:solidFill>
            <a:schemeClr val="bg1"/>
          </a:solidFill>
        </p:spPr>
        <p:txBody>
          <a:bodyPr/>
          <a:lstStyle/>
          <a:p>
            <a:pPr marL="411163" lvl="1" indent="-342900" algn="ctr">
              <a:lnSpc>
                <a:spcPct val="90000"/>
              </a:lnSpc>
              <a:spcBef>
                <a:spcPts val="700"/>
              </a:spcBef>
              <a:buClr>
                <a:schemeClr val="tx2"/>
              </a:buClr>
              <a:buSzPct val="95000"/>
              <a:buNone/>
            </a:pPr>
            <a:r>
              <a:rPr lang="en-US" sz="1600" dirty="0">
                <a:solidFill>
                  <a:srgbClr val="FF0000"/>
                </a:solidFill>
                <a:hlinkClick r:id="rId6"/>
              </a:rPr>
              <a:t>http://www.sdarws.com/assets/impactsofmixingonstoragetankwaterquality.pdf</a:t>
            </a:r>
            <a:endParaRPr lang="en-US" sz="1600" dirty="0">
              <a:solidFill>
                <a:srgbClr val="FF0000"/>
              </a:solidFill>
            </a:endParaRPr>
          </a:p>
          <a:p>
            <a:pPr marL="411163" lvl="1" indent="-342900" algn="ctr">
              <a:lnSpc>
                <a:spcPct val="90000"/>
              </a:lnSpc>
              <a:spcBef>
                <a:spcPts val="700"/>
              </a:spcBef>
              <a:buClr>
                <a:schemeClr val="tx2"/>
              </a:buClr>
              <a:buSzPct val="95000"/>
              <a:buNone/>
            </a:pPr>
            <a:endParaRPr lang="en-US" sz="1600" dirty="0"/>
          </a:p>
        </p:txBody>
      </p:sp>
      <p:pic>
        <p:nvPicPr>
          <p:cNvPr id="6" name="Audio 5">
            <a:hlinkClick r:id="" action="ppaction://media"/>
            <a:extLst>
              <a:ext uri="{FF2B5EF4-FFF2-40B4-BE49-F238E27FC236}">
                <a16:creationId xmlns:a16="http://schemas.microsoft.com/office/drawing/2014/main" id="{F05510DB-1B70-499A-AD30-D382BF0808B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49545015"/>
      </p:ext>
    </p:extLst>
  </p:cSld>
  <p:clrMapOvr>
    <a:masterClrMapping/>
  </p:clrMapOvr>
  <mc:AlternateContent xmlns:mc="http://schemas.openxmlformats.org/markup-compatibility/2006">
    <mc:Choice xmlns:p14="http://schemas.microsoft.com/office/powerpoint/2010/main" Requires="p14">
      <p:transition spd="slow" p14:dur="2000" advTm="7069"/>
    </mc:Choice>
    <mc:Fallback>
      <p:transition spd="slow" advTm="70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42</a:t>
            </a:fld>
            <a:endParaRPr lang="en-US"/>
          </a:p>
        </p:txBody>
      </p:sp>
      <p:sp>
        <p:nvSpPr>
          <p:cNvPr id="57346" name="Rectangle 2"/>
          <p:cNvSpPr>
            <a:spLocks noGrp="1" noChangeArrowheads="1"/>
          </p:cNvSpPr>
          <p:nvPr>
            <p:ph type="title"/>
          </p:nvPr>
        </p:nvSpPr>
        <p:spPr>
          <a:xfrm>
            <a:off x="228600" y="73894"/>
            <a:ext cx="8639794" cy="814466"/>
          </a:xfrm>
        </p:spPr>
        <p:txBody>
          <a:bodyPr/>
          <a:lstStyle/>
          <a:p>
            <a:pPr algn="r" fontAlgn="auto">
              <a:spcAft>
                <a:spcPts val="0"/>
              </a:spcAft>
              <a:defRPr/>
            </a:pPr>
            <a:r>
              <a:rPr lang="en-US" sz="2800" dirty="0"/>
              <a:t>Operational Improvements – Modifying Fill Cycles</a:t>
            </a:r>
            <a:endParaRPr lang="en-US" sz="2800" b="0" dirty="0"/>
          </a:p>
        </p:txBody>
      </p:sp>
      <p:sp>
        <p:nvSpPr>
          <p:cNvPr id="56323" name="Rectangle 3"/>
          <p:cNvSpPr>
            <a:spLocks noGrp="1" noChangeArrowheads="1"/>
          </p:cNvSpPr>
          <p:nvPr>
            <p:ph idx="1"/>
          </p:nvPr>
        </p:nvSpPr>
        <p:spPr>
          <a:xfrm>
            <a:off x="762000" y="5485117"/>
            <a:ext cx="8305800" cy="612165"/>
          </a:xfrm>
        </p:spPr>
        <p:txBody>
          <a:bodyPr/>
          <a:lstStyle/>
          <a:p>
            <a:pPr marL="411163" lvl="1" indent="-342900">
              <a:lnSpc>
                <a:spcPct val="90000"/>
              </a:lnSpc>
              <a:spcBef>
                <a:spcPts val="700"/>
              </a:spcBef>
              <a:buClr>
                <a:schemeClr val="tx2"/>
              </a:buClr>
              <a:buSzPct val="95000"/>
              <a:buNone/>
            </a:pPr>
            <a:r>
              <a:rPr lang="en-US" sz="1600" dirty="0">
                <a:solidFill>
                  <a:srgbClr val="FF0000"/>
                </a:solidFill>
                <a:hlinkClick r:id="rId5"/>
              </a:rPr>
              <a:t>http://www.sdarws.com/assets/impactsofmixingonstoragetankwaterquality.pdf</a:t>
            </a:r>
            <a:endParaRPr lang="en-US" sz="1600" dirty="0">
              <a:solidFill>
                <a:srgbClr val="FF0000"/>
              </a:solidFill>
            </a:endParaRPr>
          </a:p>
          <a:p>
            <a:pPr marL="411163" lvl="1" indent="-342900">
              <a:lnSpc>
                <a:spcPct val="90000"/>
              </a:lnSpc>
              <a:spcBef>
                <a:spcPts val="700"/>
              </a:spcBef>
              <a:buClr>
                <a:schemeClr val="tx2"/>
              </a:buClr>
              <a:buSzPct val="95000"/>
              <a:buNone/>
            </a:pPr>
            <a:endParaRPr lang="en-US" sz="1600" dirty="0"/>
          </a:p>
        </p:txBody>
      </p:sp>
      <p:sp>
        <p:nvSpPr>
          <p:cNvPr id="3" name="Rectangle 2">
            <a:extLst>
              <a:ext uri="{FF2B5EF4-FFF2-40B4-BE49-F238E27FC236}">
                <a16:creationId xmlns:a16="http://schemas.microsoft.com/office/drawing/2014/main" id="{82669395-529D-4504-98A8-59D391D02AEB}"/>
              </a:ext>
            </a:extLst>
          </p:cNvPr>
          <p:cNvSpPr/>
          <p:nvPr/>
        </p:nvSpPr>
        <p:spPr bwMode="auto">
          <a:xfrm>
            <a:off x="3581400" y="3657599"/>
            <a:ext cx="990600" cy="533401"/>
          </a:xfrm>
          <a:prstGeom prst="rect">
            <a:avLst/>
          </a:prstGeom>
          <a:noFill/>
          <a:ln w="44450" cap="flat" cmpd="sng" algn="ctr">
            <a:solidFill>
              <a:schemeClr val="accent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pic>
        <p:nvPicPr>
          <p:cNvPr id="2" name="Picture 1">
            <a:extLst>
              <a:ext uri="{FF2B5EF4-FFF2-40B4-BE49-F238E27FC236}">
                <a16:creationId xmlns:a16="http://schemas.microsoft.com/office/drawing/2014/main" id="{F99931A4-975B-486E-88D9-BDD7B5C13795}"/>
              </a:ext>
            </a:extLst>
          </p:cNvPr>
          <p:cNvPicPr>
            <a:picLocks noChangeAspect="1"/>
          </p:cNvPicPr>
          <p:nvPr/>
        </p:nvPicPr>
        <p:blipFill>
          <a:blip r:embed="rId6"/>
          <a:stretch>
            <a:fillRect/>
          </a:stretch>
        </p:blipFill>
        <p:spPr>
          <a:xfrm>
            <a:off x="665299" y="1066800"/>
            <a:ext cx="7766395" cy="4294572"/>
          </a:xfrm>
          <a:prstGeom prst="rect">
            <a:avLst/>
          </a:prstGeom>
        </p:spPr>
      </p:pic>
      <p:pic>
        <p:nvPicPr>
          <p:cNvPr id="6" name="Audio 5">
            <a:hlinkClick r:id="" action="ppaction://media"/>
            <a:extLst>
              <a:ext uri="{FF2B5EF4-FFF2-40B4-BE49-F238E27FC236}">
                <a16:creationId xmlns:a16="http://schemas.microsoft.com/office/drawing/2014/main" id="{C90FC05A-230B-4D8F-9DCB-22D4B694BFD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883991619"/>
      </p:ext>
    </p:extLst>
  </p:cSld>
  <p:clrMapOvr>
    <a:masterClrMapping/>
  </p:clrMapOvr>
  <mc:AlternateContent xmlns:mc="http://schemas.openxmlformats.org/markup-compatibility/2006">
    <mc:Choice xmlns:p14="http://schemas.microsoft.com/office/powerpoint/2010/main" Requires="p14">
      <p:transition spd="slow" p14:dur="2000" advTm="16960"/>
    </mc:Choice>
    <mc:Fallback>
      <p:transition spd="slow" advTm="169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43</a:t>
            </a:fld>
            <a:endParaRPr lang="en-US"/>
          </a:p>
        </p:txBody>
      </p:sp>
      <p:sp>
        <p:nvSpPr>
          <p:cNvPr id="57346" name="Rectangle 2"/>
          <p:cNvSpPr>
            <a:spLocks noGrp="1" noChangeArrowheads="1"/>
          </p:cNvSpPr>
          <p:nvPr>
            <p:ph type="title"/>
          </p:nvPr>
        </p:nvSpPr>
        <p:spPr>
          <a:xfrm>
            <a:off x="202449" y="228600"/>
            <a:ext cx="8739102" cy="1817870"/>
          </a:xfrm>
        </p:spPr>
        <p:txBody>
          <a:bodyPr/>
          <a:lstStyle/>
          <a:p>
            <a:pPr fontAlgn="auto">
              <a:spcAft>
                <a:spcPts val="0"/>
              </a:spcAft>
              <a:defRPr/>
            </a:pPr>
            <a:r>
              <a:rPr lang="en-US" sz="2800" b="0" dirty="0"/>
              <a:t>A spreadsheet can be set up to estimate if the volume added to the tank during a fill cycle is adequate for mixing.</a:t>
            </a:r>
            <a:br>
              <a:rPr lang="en-US" sz="2800" b="0" dirty="0"/>
            </a:br>
            <a:br>
              <a:rPr lang="en-US" sz="2800" b="0" dirty="0"/>
            </a:br>
            <a:r>
              <a:rPr lang="en-US" sz="2800" b="0" dirty="0"/>
              <a:t>The spreadsheet can be very simple…</a:t>
            </a:r>
          </a:p>
        </p:txBody>
      </p:sp>
      <p:pic>
        <p:nvPicPr>
          <p:cNvPr id="12" name="Picture 11">
            <a:extLst>
              <a:ext uri="{FF2B5EF4-FFF2-40B4-BE49-F238E27FC236}">
                <a16:creationId xmlns:a16="http://schemas.microsoft.com/office/drawing/2014/main" id="{02CEEE77-2B82-457D-954F-1CA6FE2CCD61}"/>
              </a:ext>
            </a:extLst>
          </p:cNvPr>
          <p:cNvPicPr>
            <a:picLocks noChangeAspect="1"/>
          </p:cNvPicPr>
          <p:nvPr/>
        </p:nvPicPr>
        <p:blipFill>
          <a:blip r:embed="rId5"/>
          <a:stretch>
            <a:fillRect/>
          </a:stretch>
        </p:blipFill>
        <p:spPr>
          <a:xfrm>
            <a:off x="533400" y="3851864"/>
            <a:ext cx="6252550" cy="2423776"/>
          </a:xfrm>
          <a:prstGeom prst="rect">
            <a:avLst/>
          </a:prstGeom>
        </p:spPr>
      </p:pic>
      <p:pic>
        <p:nvPicPr>
          <p:cNvPr id="15" name="Picture 14">
            <a:extLst>
              <a:ext uri="{FF2B5EF4-FFF2-40B4-BE49-F238E27FC236}">
                <a16:creationId xmlns:a16="http://schemas.microsoft.com/office/drawing/2014/main" id="{7FCA4392-40CD-48F9-9B5F-BDA82E8EAFEA}"/>
              </a:ext>
            </a:extLst>
          </p:cNvPr>
          <p:cNvPicPr>
            <a:picLocks noChangeAspect="1"/>
          </p:cNvPicPr>
          <p:nvPr/>
        </p:nvPicPr>
        <p:blipFill>
          <a:blip r:embed="rId6"/>
          <a:stretch>
            <a:fillRect/>
          </a:stretch>
        </p:blipFill>
        <p:spPr>
          <a:xfrm>
            <a:off x="495300" y="2349092"/>
            <a:ext cx="8039100" cy="1352550"/>
          </a:xfrm>
          <a:prstGeom prst="rect">
            <a:avLst/>
          </a:prstGeom>
        </p:spPr>
      </p:pic>
      <p:pic>
        <p:nvPicPr>
          <p:cNvPr id="2" name="Audio 1">
            <a:hlinkClick r:id="" action="ppaction://media"/>
            <a:extLst>
              <a:ext uri="{FF2B5EF4-FFF2-40B4-BE49-F238E27FC236}">
                <a16:creationId xmlns:a16="http://schemas.microsoft.com/office/drawing/2014/main" id="{95A993A5-7325-406A-AEF6-9D5B13D15B6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160436101"/>
      </p:ext>
    </p:extLst>
  </p:cSld>
  <p:clrMapOvr>
    <a:masterClrMapping/>
  </p:clrMapOvr>
  <mc:AlternateContent xmlns:mc="http://schemas.openxmlformats.org/markup-compatibility/2006">
    <mc:Choice xmlns:p14="http://schemas.microsoft.com/office/powerpoint/2010/main" Requires="p14">
      <p:transition spd="slow" p14:dur="2000" advTm="8972"/>
    </mc:Choice>
    <mc:Fallback>
      <p:transition spd="slow" advTm="89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44</a:t>
            </a:fld>
            <a:endParaRPr lang="en-US"/>
          </a:p>
        </p:txBody>
      </p:sp>
      <p:sp>
        <p:nvSpPr>
          <p:cNvPr id="57346" name="Rectangle 2"/>
          <p:cNvSpPr>
            <a:spLocks noGrp="1" noChangeArrowheads="1"/>
          </p:cNvSpPr>
          <p:nvPr>
            <p:ph type="title"/>
          </p:nvPr>
        </p:nvSpPr>
        <p:spPr>
          <a:xfrm>
            <a:off x="228600" y="217219"/>
            <a:ext cx="6808034" cy="814466"/>
          </a:xfrm>
        </p:spPr>
        <p:txBody>
          <a:bodyPr/>
          <a:lstStyle/>
          <a:p>
            <a:pPr fontAlgn="auto">
              <a:spcAft>
                <a:spcPts val="0"/>
              </a:spcAft>
              <a:defRPr/>
            </a:pPr>
            <a:r>
              <a:rPr lang="en-US" sz="2800" b="0" dirty="0"/>
              <a:t>Or more complicated to be able to adjust flows to get the fill volume.</a:t>
            </a:r>
          </a:p>
        </p:txBody>
      </p:sp>
      <p:pic>
        <p:nvPicPr>
          <p:cNvPr id="2" name="Picture 1">
            <a:extLst>
              <a:ext uri="{FF2B5EF4-FFF2-40B4-BE49-F238E27FC236}">
                <a16:creationId xmlns:a16="http://schemas.microsoft.com/office/drawing/2014/main" id="{B5F62A14-3E0D-4B16-B7F2-33E51C110EC0}"/>
              </a:ext>
            </a:extLst>
          </p:cNvPr>
          <p:cNvPicPr>
            <a:picLocks noChangeAspect="1"/>
          </p:cNvPicPr>
          <p:nvPr/>
        </p:nvPicPr>
        <p:blipFill>
          <a:blip r:embed="rId5"/>
          <a:stretch>
            <a:fillRect/>
          </a:stretch>
        </p:blipFill>
        <p:spPr>
          <a:xfrm>
            <a:off x="467403" y="1125428"/>
            <a:ext cx="1719470" cy="957063"/>
          </a:xfrm>
          <a:prstGeom prst="rect">
            <a:avLst/>
          </a:prstGeom>
        </p:spPr>
      </p:pic>
      <p:grpSp>
        <p:nvGrpSpPr>
          <p:cNvPr id="14" name="Group 13">
            <a:extLst>
              <a:ext uri="{FF2B5EF4-FFF2-40B4-BE49-F238E27FC236}">
                <a16:creationId xmlns:a16="http://schemas.microsoft.com/office/drawing/2014/main" id="{806C1A53-E2F5-4DBA-BAEA-298FCB2D63B6}"/>
              </a:ext>
            </a:extLst>
          </p:cNvPr>
          <p:cNvGrpSpPr/>
          <p:nvPr/>
        </p:nvGrpSpPr>
        <p:grpSpPr>
          <a:xfrm>
            <a:off x="416351" y="2518078"/>
            <a:ext cx="8311297" cy="3715470"/>
            <a:chOff x="349269" y="1209531"/>
            <a:chExt cx="8311297" cy="3715470"/>
          </a:xfrm>
        </p:grpSpPr>
        <p:pic>
          <p:nvPicPr>
            <p:cNvPr id="11" name="Picture 10">
              <a:extLst>
                <a:ext uri="{FF2B5EF4-FFF2-40B4-BE49-F238E27FC236}">
                  <a16:creationId xmlns:a16="http://schemas.microsoft.com/office/drawing/2014/main" id="{D4C543C3-B8F2-42B6-9D83-65B6DDE6AD93}"/>
                </a:ext>
              </a:extLst>
            </p:cNvPr>
            <p:cNvPicPr>
              <a:picLocks noChangeAspect="1"/>
            </p:cNvPicPr>
            <p:nvPr/>
          </p:nvPicPr>
          <p:blipFill>
            <a:blip r:embed="rId6"/>
            <a:stretch>
              <a:fillRect/>
            </a:stretch>
          </p:blipFill>
          <p:spPr>
            <a:xfrm>
              <a:off x="349269" y="2178094"/>
              <a:ext cx="8311297" cy="238380"/>
            </a:xfrm>
            <a:prstGeom prst="rect">
              <a:avLst/>
            </a:prstGeom>
          </p:spPr>
        </p:pic>
        <p:grpSp>
          <p:nvGrpSpPr>
            <p:cNvPr id="13" name="Group 12">
              <a:extLst>
                <a:ext uri="{FF2B5EF4-FFF2-40B4-BE49-F238E27FC236}">
                  <a16:creationId xmlns:a16="http://schemas.microsoft.com/office/drawing/2014/main" id="{DCCF453D-FAD7-4767-9CB7-99375B575858}"/>
                </a:ext>
              </a:extLst>
            </p:cNvPr>
            <p:cNvGrpSpPr/>
            <p:nvPr/>
          </p:nvGrpSpPr>
          <p:grpSpPr>
            <a:xfrm>
              <a:off x="349269" y="1209531"/>
              <a:ext cx="8311297" cy="3715470"/>
              <a:chOff x="349269" y="1213439"/>
              <a:chExt cx="8311297" cy="3715470"/>
            </a:xfrm>
          </p:grpSpPr>
          <p:pic>
            <p:nvPicPr>
              <p:cNvPr id="6" name="Picture 5">
                <a:extLst>
                  <a:ext uri="{FF2B5EF4-FFF2-40B4-BE49-F238E27FC236}">
                    <a16:creationId xmlns:a16="http://schemas.microsoft.com/office/drawing/2014/main" id="{55272346-59FD-4558-B4C6-5A70199FD63D}"/>
                  </a:ext>
                </a:extLst>
              </p:cNvPr>
              <p:cNvPicPr>
                <a:picLocks noChangeAspect="1"/>
              </p:cNvPicPr>
              <p:nvPr/>
            </p:nvPicPr>
            <p:blipFill>
              <a:blip r:embed="rId7"/>
              <a:stretch>
                <a:fillRect/>
              </a:stretch>
            </p:blipFill>
            <p:spPr>
              <a:xfrm>
                <a:off x="349269" y="2405834"/>
                <a:ext cx="8311297" cy="2083911"/>
              </a:xfrm>
              <a:prstGeom prst="rect">
                <a:avLst/>
              </a:prstGeom>
            </p:spPr>
          </p:pic>
          <p:pic>
            <p:nvPicPr>
              <p:cNvPr id="8" name="Picture 7">
                <a:extLst>
                  <a:ext uri="{FF2B5EF4-FFF2-40B4-BE49-F238E27FC236}">
                    <a16:creationId xmlns:a16="http://schemas.microsoft.com/office/drawing/2014/main" id="{566CFB83-1D91-451A-8978-47BD0B2FDDAF}"/>
                  </a:ext>
                </a:extLst>
              </p:cNvPr>
              <p:cNvPicPr>
                <a:picLocks noChangeAspect="1"/>
              </p:cNvPicPr>
              <p:nvPr/>
            </p:nvPicPr>
            <p:blipFill>
              <a:blip r:embed="rId8"/>
              <a:stretch>
                <a:fillRect/>
              </a:stretch>
            </p:blipFill>
            <p:spPr>
              <a:xfrm>
                <a:off x="349269" y="1213439"/>
                <a:ext cx="4679931" cy="980577"/>
              </a:xfrm>
              <a:prstGeom prst="rect">
                <a:avLst/>
              </a:prstGeom>
            </p:spPr>
          </p:pic>
          <p:pic>
            <p:nvPicPr>
              <p:cNvPr id="9" name="Picture 8">
                <a:extLst>
                  <a:ext uri="{FF2B5EF4-FFF2-40B4-BE49-F238E27FC236}">
                    <a16:creationId xmlns:a16="http://schemas.microsoft.com/office/drawing/2014/main" id="{80673731-84C3-4AB7-B49B-985CC45DBC10}"/>
                  </a:ext>
                </a:extLst>
              </p:cNvPr>
              <p:cNvPicPr>
                <a:picLocks noChangeAspect="1"/>
              </p:cNvPicPr>
              <p:nvPr/>
            </p:nvPicPr>
            <p:blipFill>
              <a:blip r:embed="rId9"/>
              <a:stretch>
                <a:fillRect/>
              </a:stretch>
            </p:blipFill>
            <p:spPr>
              <a:xfrm>
                <a:off x="349269" y="4474217"/>
                <a:ext cx="6737331" cy="454692"/>
              </a:xfrm>
              <a:prstGeom prst="rect">
                <a:avLst/>
              </a:prstGeom>
            </p:spPr>
          </p:pic>
          <p:sp>
            <p:nvSpPr>
              <p:cNvPr id="10" name="Arrow: Down 9">
                <a:extLst>
                  <a:ext uri="{FF2B5EF4-FFF2-40B4-BE49-F238E27FC236}">
                    <a16:creationId xmlns:a16="http://schemas.microsoft.com/office/drawing/2014/main" id="{828AD004-1BEA-4356-8D56-B429980224CB}"/>
                  </a:ext>
                </a:extLst>
              </p:cNvPr>
              <p:cNvSpPr/>
              <p:nvPr/>
            </p:nvSpPr>
            <p:spPr bwMode="auto">
              <a:xfrm>
                <a:off x="457200" y="1524000"/>
                <a:ext cx="228600" cy="3276600"/>
              </a:xfrm>
              <a:prstGeom prst="downArrow">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grpSp>
      </p:grpSp>
      <p:pic>
        <p:nvPicPr>
          <p:cNvPr id="12" name="Picture 11">
            <a:extLst>
              <a:ext uri="{FF2B5EF4-FFF2-40B4-BE49-F238E27FC236}">
                <a16:creationId xmlns:a16="http://schemas.microsoft.com/office/drawing/2014/main" id="{02CEEE77-2B82-457D-954F-1CA6FE2CCD61}"/>
              </a:ext>
            </a:extLst>
          </p:cNvPr>
          <p:cNvPicPr>
            <a:picLocks noChangeAspect="1"/>
          </p:cNvPicPr>
          <p:nvPr/>
        </p:nvPicPr>
        <p:blipFill>
          <a:blip r:embed="rId10"/>
          <a:stretch>
            <a:fillRect/>
          </a:stretch>
        </p:blipFill>
        <p:spPr>
          <a:xfrm>
            <a:off x="3380963" y="317040"/>
            <a:ext cx="5346685" cy="2072621"/>
          </a:xfrm>
          <a:prstGeom prst="rect">
            <a:avLst/>
          </a:prstGeom>
        </p:spPr>
      </p:pic>
      <p:pic>
        <p:nvPicPr>
          <p:cNvPr id="3" name="Audio 2">
            <a:hlinkClick r:id="" action="ppaction://media"/>
            <a:extLst>
              <a:ext uri="{FF2B5EF4-FFF2-40B4-BE49-F238E27FC236}">
                <a16:creationId xmlns:a16="http://schemas.microsoft.com/office/drawing/2014/main" id="{4516E1A7-4C89-42CA-BB0A-B61D127B7BF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689425473"/>
      </p:ext>
    </p:extLst>
  </p:cSld>
  <p:clrMapOvr>
    <a:masterClrMapping/>
  </p:clrMapOvr>
  <mc:AlternateContent xmlns:mc="http://schemas.openxmlformats.org/markup-compatibility/2006">
    <mc:Choice xmlns:p14="http://schemas.microsoft.com/office/powerpoint/2010/main" Requires="p14">
      <p:transition spd="slow" p14:dur="2000" advTm="5585"/>
    </mc:Choice>
    <mc:Fallback>
      <p:transition spd="slow" advTm="55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45</a:t>
            </a:fld>
            <a:endParaRPr lang="en-US"/>
          </a:p>
        </p:txBody>
      </p:sp>
      <p:sp>
        <p:nvSpPr>
          <p:cNvPr id="57346" name="Rectangle 2"/>
          <p:cNvSpPr>
            <a:spLocks noGrp="1" noChangeArrowheads="1"/>
          </p:cNvSpPr>
          <p:nvPr>
            <p:ph type="title"/>
          </p:nvPr>
        </p:nvSpPr>
        <p:spPr>
          <a:xfrm>
            <a:off x="99703" y="238125"/>
            <a:ext cx="8891897" cy="814466"/>
          </a:xfrm>
        </p:spPr>
        <p:txBody>
          <a:bodyPr/>
          <a:lstStyle/>
          <a:p>
            <a:pPr algn="r" fontAlgn="auto">
              <a:spcAft>
                <a:spcPts val="0"/>
              </a:spcAft>
              <a:defRPr/>
            </a:pPr>
            <a:r>
              <a:rPr lang="en-US" sz="2400" u="sng" dirty="0"/>
              <a:t>Turnover time </a:t>
            </a:r>
            <a:r>
              <a:rPr lang="en-US" sz="2400" dirty="0"/>
              <a:t>is determined from influent flow and average tank volume over the course of one or more fill cycles.</a:t>
            </a:r>
            <a:endParaRPr lang="en-US" sz="2400" b="0" dirty="0"/>
          </a:p>
        </p:txBody>
      </p:sp>
      <p:sp>
        <p:nvSpPr>
          <p:cNvPr id="4" name="Rectangle 3">
            <a:extLst>
              <a:ext uri="{FF2B5EF4-FFF2-40B4-BE49-F238E27FC236}">
                <a16:creationId xmlns:a16="http://schemas.microsoft.com/office/drawing/2014/main" id="{EB336C7D-9128-484F-AB86-294F6D645B91}"/>
              </a:ext>
            </a:extLst>
          </p:cNvPr>
          <p:cNvSpPr/>
          <p:nvPr/>
        </p:nvSpPr>
        <p:spPr>
          <a:xfrm>
            <a:off x="261628" y="1328321"/>
            <a:ext cx="8739497" cy="5262979"/>
          </a:xfrm>
          <a:prstGeom prst="rect">
            <a:avLst/>
          </a:prstGeom>
        </p:spPr>
        <p:txBody>
          <a:bodyPr wrap="square">
            <a:spAutoFit/>
          </a:bodyPr>
          <a:lstStyle/>
          <a:p>
            <a:r>
              <a:rPr lang="en-US" b="1" i="1" dirty="0">
                <a:latin typeface="Calibri" panose="020F0502020204030204" pitchFamily="34" charset="0"/>
                <a:cs typeface="Calibri" panose="020F0502020204030204" pitchFamily="34" charset="0"/>
              </a:rPr>
              <a:t>For a single fill cycle: </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Days to Turnover a Tank  =     </a:t>
            </a:r>
            <a:r>
              <a:rPr lang="en-US" u="sng" dirty="0">
                <a:latin typeface="Calibri" panose="020F0502020204030204" pitchFamily="34" charset="0"/>
                <a:cs typeface="Calibri" panose="020F0502020204030204" pitchFamily="34" charset="0"/>
              </a:rPr>
              <a:t>Average Tank Volume in MG</a:t>
            </a:r>
          </a:p>
          <a:p>
            <a:r>
              <a:rPr lang="en-US" dirty="0">
                <a:latin typeface="Calibri" panose="020F0502020204030204" pitchFamily="34" charset="0"/>
                <a:cs typeface="Calibri" panose="020F0502020204030204" pitchFamily="34" charset="0"/>
              </a:rPr>
              <a:t>				Tank Influent Flow in MGD</a:t>
            </a:r>
          </a:p>
          <a:p>
            <a:endParaRPr lang="en-US" dirty="0">
              <a:latin typeface="Calibri" panose="020F0502020204030204" pitchFamily="34" charset="0"/>
              <a:cs typeface="Calibri" panose="020F0502020204030204" pitchFamily="34" charset="0"/>
            </a:endParaRPr>
          </a:p>
          <a:p>
            <a:r>
              <a:rPr lang="en-US" b="1" i="1" dirty="0">
                <a:latin typeface="Calibri" panose="020F0502020204030204" pitchFamily="34" charset="0"/>
                <a:cs typeface="Calibri" panose="020F0502020204030204" pitchFamily="34" charset="0"/>
              </a:rPr>
              <a:t>For multiple fill cycles:</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Average the average tank volumes for all the individual fill cycles</a:t>
            </a:r>
          </a:p>
          <a:p>
            <a:r>
              <a:rPr lang="en-US" dirty="0">
                <a:latin typeface="Calibri" panose="020F0502020204030204" pitchFamily="34" charset="0"/>
                <a:cs typeface="Calibri" panose="020F0502020204030204" pitchFamily="34" charset="0"/>
              </a:rPr>
              <a:t>Average the influent flow rates for all the individual fill cycles</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Days to Turnover a Tank  =     </a:t>
            </a:r>
            <a:r>
              <a:rPr lang="en-US" u="sng" dirty="0">
                <a:latin typeface="Calibri" panose="020F0502020204030204" pitchFamily="34" charset="0"/>
                <a:cs typeface="Calibri" panose="020F0502020204030204" pitchFamily="34" charset="0"/>
              </a:rPr>
              <a:t>Average of Average Tank Volumes in MG</a:t>
            </a:r>
          </a:p>
          <a:p>
            <a:r>
              <a:rPr lang="en-US" dirty="0">
                <a:latin typeface="Calibri" panose="020F0502020204030204" pitchFamily="34" charset="0"/>
                <a:cs typeface="Calibri" panose="020F0502020204030204" pitchFamily="34" charset="0"/>
              </a:rPr>
              <a:t>				Average of Tank Influent Flows in MGD</a:t>
            </a:r>
          </a:p>
          <a:p>
            <a:endParaRPr lang="en-US"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p:txBody>
      </p:sp>
      <p:pic>
        <p:nvPicPr>
          <p:cNvPr id="2" name="Audio 1">
            <a:hlinkClick r:id="" action="ppaction://media"/>
            <a:extLst>
              <a:ext uri="{FF2B5EF4-FFF2-40B4-BE49-F238E27FC236}">
                <a16:creationId xmlns:a16="http://schemas.microsoft.com/office/drawing/2014/main" id="{4AFA4110-3FB8-4673-9ADA-F68B596D897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669524320"/>
      </p:ext>
    </p:extLst>
  </p:cSld>
  <p:clrMapOvr>
    <a:masterClrMapping/>
  </p:clrMapOvr>
  <mc:AlternateContent xmlns:mc="http://schemas.openxmlformats.org/markup-compatibility/2006">
    <mc:Choice xmlns:p14="http://schemas.microsoft.com/office/powerpoint/2010/main" Requires="p14">
      <p:transition spd="slow" p14:dur="2000" advTm="34421"/>
    </mc:Choice>
    <mc:Fallback>
      <p:transition spd="slow" advTm="344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46</a:t>
            </a:fld>
            <a:endParaRPr lang="en-US"/>
          </a:p>
        </p:txBody>
      </p:sp>
      <p:pic>
        <p:nvPicPr>
          <p:cNvPr id="4" name="Picture 3">
            <a:extLst>
              <a:ext uri="{FF2B5EF4-FFF2-40B4-BE49-F238E27FC236}">
                <a16:creationId xmlns:a16="http://schemas.microsoft.com/office/drawing/2014/main" id="{87F17BA3-9ECE-4B85-9270-AD5C746ED28C}"/>
              </a:ext>
            </a:extLst>
          </p:cNvPr>
          <p:cNvPicPr>
            <a:picLocks noChangeAspect="1"/>
          </p:cNvPicPr>
          <p:nvPr/>
        </p:nvPicPr>
        <p:blipFill>
          <a:blip r:embed="rId5"/>
          <a:stretch>
            <a:fillRect/>
          </a:stretch>
        </p:blipFill>
        <p:spPr>
          <a:xfrm>
            <a:off x="-8033" y="967409"/>
            <a:ext cx="9152033" cy="5867400"/>
          </a:xfrm>
          <a:prstGeom prst="rect">
            <a:avLst/>
          </a:prstGeom>
          <a:solidFill>
            <a:schemeClr val="bg1"/>
          </a:solidFill>
        </p:spPr>
      </p:pic>
      <p:pic>
        <p:nvPicPr>
          <p:cNvPr id="2" name="Picture 1">
            <a:extLst>
              <a:ext uri="{FF2B5EF4-FFF2-40B4-BE49-F238E27FC236}">
                <a16:creationId xmlns:a16="http://schemas.microsoft.com/office/drawing/2014/main" id="{B5F62A14-3E0D-4B16-B7F2-33E51C110EC0}"/>
              </a:ext>
            </a:extLst>
          </p:cNvPr>
          <p:cNvPicPr>
            <a:picLocks noChangeAspect="1"/>
          </p:cNvPicPr>
          <p:nvPr/>
        </p:nvPicPr>
        <p:blipFill>
          <a:blip r:embed="rId6"/>
          <a:stretch>
            <a:fillRect/>
          </a:stretch>
        </p:blipFill>
        <p:spPr>
          <a:xfrm>
            <a:off x="381000" y="4800600"/>
            <a:ext cx="1719470" cy="957063"/>
          </a:xfrm>
          <a:prstGeom prst="rect">
            <a:avLst/>
          </a:prstGeom>
        </p:spPr>
      </p:pic>
      <p:pic>
        <p:nvPicPr>
          <p:cNvPr id="8" name="Picture 7">
            <a:extLst>
              <a:ext uri="{FF2B5EF4-FFF2-40B4-BE49-F238E27FC236}">
                <a16:creationId xmlns:a16="http://schemas.microsoft.com/office/drawing/2014/main" id="{00DE74AC-F2BF-401E-BD52-303CA154E321}"/>
              </a:ext>
            </a:extLst>
          </p:cNvPr>
          <p:cNvPicPr>
            <a:picLocks noChangeAspect="1"/>
          </p:cNvPicPr>
          <p:nvPr/>
        </p:nvPicPr>
        <p:blipFill>
          <a:blip r:embed="rId7"/>
          <a:stretch>
            <a:fillRect/>
          </a:stretch>
        </p:blipFill>
        <p:spPr>
          <a:xfrm>
            <a:off x="-76201" y="2133600"/>
            <a:ext cx="8077201" cy="3809999"/>
          </a:xfrm>
          <a:prstGeom prst="rect">
            <a:avLst/>
          </a:prstGeom>
          <a:solidFill>
            <a:schemeClr val="bg1"/>
          </a:solidFill>
        </p:spPr>
      </p:pic>
      <p:sp>
        <p:nvSpPr>
          <p:cNvPr id="57346" name="Rectangle 2"/>
          <p:cNvSpPr>
            <a:spLocks noGrp="1" noChangeArrowheads="1"/>
          </p:cNvSpPr>
          <p:nvPr>
            <p:ph type="title"/>
          </p:nvPr>
        </p:nvSpPr>
        <p:spPr>
          <a:xfrm>
            <a:off x="304800" y="23191"/>
            <a:ext cx="8382000" cy="1348409"/>
          </a:xfrm>
        </p:spPr>
        <p:txBody>
          <a:bodyPr/>
          <a:lstStyle/>
          <a:p>
            <a:pPr fontAlgn="auto">
              <a:spcAft>
                <a:spcPts val="0"/>
              </a:spcAft>
              <a:defRPr/>
            </a:pPr>
            <a:r>
              <a:rPr lang="en-US" sz="2400" b="0" dirty="0"/>
              <a:t>You can develop a spreadsheet to test multiple fill scenarios quickly and provide tank levels in feet and flow in both GPM and MGD…</a:t>
            </a:r>
          </a:p>
        </p:txBody>
      </p:sp>
      <p:pic>
        <p:nvPicPr>
          <p:cNvPr id="3" name="Audio 2">
            <a:hlinkClick r:id="" action="ppaction://media"/>
            <a:extLst>
              <a:ext uri="{FF2B5EF4-FFF2-40B4-BE49-F238E27FC236}">
                <a16:creationId xmlns:a16="http://schemas.microsoft.com/office/drawing/2014/main" id="{59DC45BC-3D68-4108-B268-A5FFCB0F99E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55889588"/>
      </p:ext>
    </p:extLst>
  </p:cSld>
  <p:clrMapOvr>
    <a:masterClrMapping/>
  </p:clrMapOvr>
  <mc:AlternateContent xmlns:mc="http://schemas.openxmlformats.org/markup-compatibility/2006">
    <mc:Choice xmlns:p14="http://schemas.microsoft.com/office/powerpoint/2010/main" Requires="p14">
      <p:transition spd="slow" p14:dur="2000" advTm="9158"/>
    </mc:Choice>
    <mc:Fallback>
      <p:transition spd="slow" advTm="91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47</a:t>
            </a:fld>
            <a:endParaRPr lang="en-US"/>
          </a:p>
        </p:txBody>
      </p:sp>
      <p:sp>
        <p:nvSpPr>
          <p:cNvPr id="57346" name="Rectangle 2"/>
          <p:cNvSpPr>
            <a:spLocks noGrp="1" noChangeArrowheads="1"/>
          </p:cNvSpPr>
          <p:nvPr>
            <p:ph type="title"/>
          </p:nvPr>
        </p:nvSpPr>
        <p:spPr>
          <a:xfrm>
            <a:off x="314325" y="2514600"/>
            <a:ext cx="4914900" cy="485108"/>
          </a:xfrm>
        </p:spPr>
        <p:txBody>
          <a:bodyPr/>
          <a:lstStyle/>
          <a:p>
            <a:pPr fontAlgn="auto">
              <a:spcAft>
                <a:spcPts val="0"/>
              </a:spcAft>
              <a:defRPr/>
            </a:pPr>
            <a:r>
              <a:rPr lang="en-US" sz="2400" b="0" dirty="0"/>
              <a:t>…or you can download a free spreadsheet for evaluating </a:t>
            </a:r>
            <a:r>
              <a:rPr lang="en-US" sz="2400" b="0" u="sng" dirty="0"/>
              <a:t>both turnover and mixing</a:t>
            </a:r>
            <a:r>
              <a:rPr lang="en-US" sz="2400" b="0" dirty="0"/>
              <a:t> in tanks</a:t>
            </a:r>
            <a:br>
              <a:rPr lang="en-US" sz="2400" b="0" dirty="0"/>
            </a:br>
            <a:br>
              <a:rPr lang="en-US" sz="2400" b="0" dirty="0"/>
            </a:br>
            <a:r>
              <a:rPr lang="en-US" sz="2400" b="0" dirty="0"/>
              <a:t>Instructions: </a:t>
            </a:r>
            <a:br>
              <a:rPr lang="en-US" sz="2400" b="0" dirty="0"/>
            </a:br>
            <a:r>
              <a:rPr lang="en-US" sz="2400" b="0" dirty="0">
                <a:hlinkClick r:id="rId5"/>
              </a:rPr>
              <a:t>https://www.epa.gov/sites/default/files/2021-05/documents/storage-tank-spreadsheet-assessment-protocol.pdf</a:t>
            </a:r>
            <a:br>
              <a:rPr lang="en-US" sz="2400" b="0" dirty="0"/>
            </a:br>
            <a:br>
              <a:rPr lang="en-US" sz="2400" b="0" dirty="0"/>
            </a:br>
            <a:r>
              <a:rPr lang="en-US" sz="2400" b="0" dirty="0"/>
              <a:t>Direct link to spreadsheet:</a:t>
            </a:r>
            <a:br>
              <a:rPr lang="en-US" sz="2400" b="0" dirty="0"/>
            </a:br>
            <a:endParaRPr lang="en-US" sz="2400" b="0" dirty="0"/>
          </a:p>
        </p:txBody>
      </p:sp>
      <p:sp>
        <p:nvSpPr>
          <p:cNvPr id="3" name="Rectangle 2">
            <a:extLst>
              <a:ext uri="{FF2B5EF4-FFF2-40B4-BE49-F238E27FC236}">
                <a16:creationId xmlns:a16="http://schemas.microsoft.com/office/drawing/2014/main" id="{C4CEF954-3888-4D57-8B3E-7C40687A6314}"/>
              </a:ext>
            </a:extLst>
          </p:cNvPr>
          <p:cNvSpPr/>
          <p:nvPr/>
        </p:nvSpPr>
        <p:spPr>
          <a:xfrm>
            <a:off x="304800" y="4644557"/>
            <a:ext cx="8039100" cy="1477328"/>
          </a:xfrm>
          <a:prstGeom prst="rect">
            <a:avLst/>
          </a:prstGeom>
        </p:spPr>
        <p:txBody>
          <a:bodyPr wrap="square">
            <a:spAutoFit/>
          </a:bodyPr>
          <a:lstStyle/>
          <a:p>
            <a:r>
              <a:rPr lang="en-US" sz="1800" dirty="0">
                <a:hlinkClick r:id="rId6"/>
              </a:rPr>
              <a:t>https://www.google.com/url?sa=t&amp;rct=j&amp;q=&amp;esrc=s&amp;source=web&amp;cd=&amp;ved=2ahUKEwjPjpuk8OD2AhV9IjQIHZg5Cr8QFnoECEYQAQ&amp;url=https%3A%2F%2Fwww.epa.gov%2Fsites%2Fproduction%2Ffiles%2F2021-05%2Fstorage-tank-assessment-spreadsheet.xlsx&amp;usg=AOvVaw0C9xreDO_KQcxLWpnFCe5T</a:t>
            </a:r>
            <a:endParaRPr lang="en-US" sz="1800" dirty="0"/>
          </a:p>
          <a:p>
            <a:endParaRPr lang="en-US" sz="1800" dirty="0"/>
          </a:p>
        </p:txBody>
      </p:sp>
      <p:pic>
        <p:nvPicPr>
          <p:cNvPr id="6" name="Picture 5">
            <a:extLst>
              <a:ext uri="{FF2B5EF4-FFF2-40B4-BE49-F238E27FC236}">
                <a16:creationId xmlns:a16="http://schemas.microsoft.com/office/drawing/2014/main" id="{B3C6FAAC-7488-42E5-9E67-E8B3FB5F3D4B}"/>
              </a:ext>
            </a:extLst>
          </p:cNvPr>
          <p:cNvPicPr>
            <a:picLocks noChangeAspect="1"/>
          </p:cNvPicPr>
          <p:nvPr/>
        </p:nvPicPr>
        <p:blipFill>
          <a:blip r:embed="rId7"/>
          <a:stretch>
            <a:fillRect/>
          </a:stretch>
        </p:blipFill>
        <p:spPr>
          <a:xfrm>
            <a:off x="5334000" y="508044"/>
            <a:ext cx="3270652" cy="3781398"/>
          </a:xfrm>
          <a:prstGeom prst="rect">
            <a:avLst/>
          </a:prstGeom>
          <a:ln>
            <a:solidFill>
              <a:schemeClr val="tx1"/>
            </a:solidFill>
          </a:ln>
        </p:spPr>
      </p:pic>
      <p:pic>
        <p:nvPicPr>
          <p:cNvPr id="2" name="Audio 1">
            <a:hlinkClick r:id="" action="ppaction://media"/>
            <a:extLst>
              <a:ext uri="{FF2B5EF4-FFF2-40B4-BE49-F238E27FC236}">
                <a16:creationId xmlns:a16="http://schemas.microsoft.com/office/drawing/2014/main" id="{34CD1A0D-CA39-41FF-AA2B-416C7EC484E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438867511"/>
      </p:ext>
    </p:extLst>
  </p:cSld>
  <p:clrMapOvr>
    <a:masterClrMapping/>
  </p:clrMapOvr>
  <mc:AlternateContent xmlns:mc="http://schemas.openxmlformats.org/markup-compatibility/2006">
    <mc:Choice xmlns:p14="http://schemas.microsoft.com/office/powerpoint/2010/main" Requires="p14">
      <p:transition spd="slow" p14:dur="2000" advTm="6952"/>
    </mc:Choice>
    <mc:Fallback>
      <p:transition spd="slow" advTm="6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48</a:t>
            </a:fld>
            <a:endParaRPr lang="en-US"/>
          </a:p>
        </p:txBody>
      </p:sp>
      <p:sp>
        <p:nvSpPr>
          <p:cNvPr id="57346" name="Rectangle 2"/>
          <p:cNvSpPr>
            <a:spLocks noGrp="1" noChangeArrowheads="1"/>
          </p:cNvSpPr>
          <p:nvPr>
            <p:ph type="title"/>
          </p:nvPr>
        </p:nvSpPr>
        <p:spPr>
          <a:xfrm>
            <a:off x="304800" y="431514"/>
            <a:ext cx="8713034" cy="814466"/>
          </a:xfrm>
        </p:spPr>
        <p:txBody>
          <a:bodyPr/>
          <a:lstStyle/>
          <a:p>
            <a:pPr fontAlgn="auto">
              <a:spcAft>
                <a:spcPts val="0"/>
              </a:spcAft>
              <a:defRPr/>
            </a:pPr>
            <a:r>
              <a:rPr lang="en-US" sz="2400" dirty="0"/>
              <a:t>Modify operations to your advantage to improve water turnover and reduce water age, biofilm, and DBPs.</a:t>
            </a:r>
            <a:endParaRPr lang="en-US" sz="2400" b="0" dirty="0"/>
          </a:p>
        </p:txBody>
      </p:sp>
      <p:sp>
        <p:nvSpPr>
          <p:cNvPr id="3" name="TextBox 2">
            <a:extLst>
              <a:ext uri="{FF2B5EF4-FFF2-40B4-BE49-F238E27FC236}">
                <a16:creationId xmlns:a16="http://schemas.microsoft.com/office/drawing/2014/main" id="{ADC48A1A-44F1-4FA1-8895-03AB82DA482B}"/>
              </a:ext>
            </a:extLst>
          </p:cNvPr>
          <p:cNvSpPr txBox="1"/>
          <p:nvPr/>
        </p:nvSpPr>
        <p:spPr>
          <a:xfrm>
            <a:off x="152400" y="1497875"/>
            <a:ext cx="6406184" cy="1138773"/>
          </a:xfrm>
          <a:prstGeom prst="rect">
            <a:avLst/>
          </a:prstGeom>
          <a:noFill/>
        </p:spPr>
        <p:txBody>
          <a:bodyPr wrap="square" rtlCol="0">
            <a:spAutoFit/>
          </a:bodyPr>
          <a:lstStyle/>
          <a:p>
            <a:pPr marL="457200" indent="-457200">
              <a:buFont typeface="Wingdings" panose="05000000000000000000" pitchFamily="2" charset="2"/>
              <a:buChar char="ü"/>
            </a:pPr>
            <a:r>
              <a:rPr lang="en-US" dirty="0">
                <a:solidFill>
                  <a:srgbClr val="005595"/>
                </a:solidFill>
                <a:latin typeface="Calibri" panose="020F0502020204030204" pitchFamily="34" charset="0"/>
                <a:cs typeface="Calibri" panose="020F0502020204030204" pitchFamily="34" charset="0"/>
              </a:rPr>
              <a:t>Consider changes to pumping to </a:t>
            </a:r>
            <a:r>
              <a:rPr lang="en-US" u="sng" dirty="0">
                <a:solidFill>
                  <a:srgbClr val="005595"/>
                </a:solidFill>
                <a:latin typeface="Calibri" panose="020F0502020204030204" pitchFamily="34" charset="0"/>
                <a:cs typeface="Calibri" panose="020F0502020204030204" pitchFamily="34" charset="0"/>
              </a:rPr>
              <a:t>make better use of system demands in aiding turnover</a:t>
            </a:r>
            <a:r>
              <a:rPr lang="en-US" dirty="0">
                <a:solidFill>
                  <a:srgbClr val="005595"/>
                </a:solidFill>
                <a:latin typeface="Calibri" panose="020F0502020204030204" pitchFamily="34" charset="0"/>
                <a:cs typeface="Calibri" panose="020F0502020204030204" pitchFamily="34" charset="0"/>
              </a:rPr>
              <a:t>.</a:t>
            </a:r>
          </a:p>
          <a:p>
            <a:endParaRPr lang="en-US" sz="2000" dirty="0">
              <a:solidFill>
                <a:srgbClr val="005595"/>
              </a:solidFill>
            </a:endParaRPr>
          </a:p>
        </p:txBody>
      </p:sp>
      <p:pic>
        <p:nvPicPr>
          <p:cNvPr id="4" name="Picture 3">
            <a:extLst>
              <a:ext uri="{FF2B5EF4-FFF2-40B4-BE49-F238E27FC236}">
                <a16:creationId xmlns:a16="http://schemas.microsoft.com/office/drawing/2014/main" id="{D28B9F0D-184F-4240-8429-77EF6E6A2E98}"/>
              </a:ext>
            </a:extLst>
          </p:cNvPr>
          <p:cNvPicPr>
            <a:picLocks noChangeAspect="1"/>
          </p:cNvPicPr>
          <p:nvPr/>
        </p:nvPicPr>
        <p:blipFill>
          <a:blip r:embed="rId5"/>
          <a:stretch>
            <a:fillRect/>
          </a:stretch>
        </p:blipFill>
        <p:spPr>
          <a:xfrm>
            <a:off x="609600" y="2819400"/>
            <a:ext cx="6251050" cy="3153810"/>
          </a:xfrm>
          <a:prstGeom prst="rect">
            <a:avLst/>
          </a:prstGeom>
        </p:spPr>
      </p:pic>
      <p:pic>
        <p:nvPicPr>
          <p:cNvPr id="8" name="Audio 7">
            <a:hlinkClick r:id="" action="ppaction://media"/>
            <a:extLst>
              <a:ext uri="{FF2B5EF4-FFF2-40B4-BE49-F238E27FC236}">
                <a16:creationId xmlns:a16="http://schemas.microsoft.com/office/drawing/2014/main" id="{CA689FAD-7B3D-4EEE-A99A-6CA540E39B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754169821"/>
      </p:ext>
    </p:extLst>
  </p:cSld>
  <p:clrMapOvr>
    <a:masterClrMapping/>
  </p:clrMapOvr>
  <mc:AlternateContent xmlns:mc="http://schemas.openxmlformats.org/markup-compatibility/2006">
    <mc:Choice xmlns:p14="http://schemas.microsoft.com/office/powerpoint/2010/main" Requires="p14">
      <p:transition spd="slow" p14:dur="2000" advTm="32002"/>
    </mc:Choice>
    <mc:Fallback>
      <p:transition spd="slow" advTm="320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49</a:t>
            </a:fld>
            <a:endParaRPr lang="en-US"/>
          </a:p>
        </p:txBody>
      </p:sp>
      <p:sp>
        <p:nvSpPr>
          <p:cNvPr id="57346" name="Rectangle 2"/>
          <p:cNvSpPr>
            <a:spLocks noGrp="1" noChangeArrowheads="1"/>
          </p:cNvSpPr>
          <p:nvPr>
            <p:ph type="title"/>
          </p:nvPr>
        </p:nvSpPr>
        <p:spPr>
          <a:xfrm>
            <a:off x="304800" y="431514"/>
            <a:ext cx="8839200" cy="814466"/>
          </a:xfrm>
        </p:spPr>
        <p:txBody>
          <a:bodyPr/>
          <a:lstStyle/>
          <a:p>
            <a:pPr fontAlgn="auto">
              <a:spcAft>
                <a:spcPts val="0"/>
              </a:spcAft>
              <a:defRPr/>
            </a:pPr>
            <a:r>
              <a:rPr lang="en-US" sz="2400" dirty="0"/>
              <a:t>Re-routing the flow of water may be needed in some cases.</a:t>
            </a:r>
            <a:endParaRPr lang="en-US" sz="2400" b="0" dirty="0"/>
          </a:p>
        </p:txBody>
      </p:sp>
      <p:sp>
        <p:nvSpPr>
          <p:cNvPr id="3" name="TextBox 2">
            <a:extLst>
              <a:ext uri="{FF2B5EF4-FFF2-40B4-BE49-F238E27FC236}">
                <a16:creationId xmlns:a16="http://schemas.microsoft.com/office/drawing/2014/main" id="{ADC48A1A-44F1-4FA1-8895-03AB82DA482B}"/>
              </a:ext>
            </a:extLst>
          </p:cNvPr>
          <p:cNvSpPr txBox="1"/>
          <p:nvPr/>
        </p:nvSpPr>
        <p:spPr>
          <a:xfrm>
            <a:off x="6096000" y="1497875"/>
            <a:ext cx="2895600" cy="3354765"/>
          </a:xfrm>
          <a:prstGeom prst="rect">
            <a:avLst/>
          </a:prstGeom>
          <a:noFill/>
        </p:spPr>
        <p:txBody>
          <a:bodyPr wrap="square" rtlCol="0">
            <a:spAutoFit/>
          </a:bodyPr>
          <a:lstStyle/>
          <a:p>
            <a:r>
              <a:rPr lang="en-US" dirty="0">
                <a:solidFill>
                  <a:srgbClr val="005595"/>
                </a:solidFill>
                <a:latin typeface="Calibri" panose="020F0502020204030204" pitchFamily="34" charset="0"/>
                <a:cs typeface="Calibri" panose="020F0502020204030204" pitchFamily="34" charset="0"/>
              </a:rPr>
              <a:t>Here is an example showing the tank is filled from the distribution system pressure (it </a:t>
            </a:r>
            <a:r>
              <a:rPr lang="en-US" u="sng" dirty="0">
                <a:solidFill>
                  <a:srgbClr val="005595"/>
                </a:solidFill>
                <a:latin typeface="Calibri" panose="020F0502020204030204" pitchFamily="34" charset="0"/>
                <a:cs typeface="Calibri" panose="020F0502020204030204" pitchFamily="34" charset="0"/>
              </a:rPr>
              <a:t>floats on the system</a:t>
            </a:r>
            <a:r>
              <a:rPr lang="en-US" dirty="0">
                <a:solidFill>
                  <a:srgbClr val="005595"/>
                </a:solidFill>
                <a:latin typeface="Calibri" panose="020F0502020204030204" pitchFamily="34" charset="0"/>
                <a:cs typeface="Calibri" panose="020F0502020204030204" pitchFamily="34" charset="0"/>
              </a:rPr>
              <a:t>), which results in low turnover in the tank.</a:t>
            </a:r>
          </a:p>
          <a:p>
            <a:endParaRPr lang="en-US" sz="2000" dirty="0">
              <a:solidFill>
                <a:srgbClr val="005595"/>
              </a:solidFill>
            </a:endParaRPr>
          </a:p>
        </p:txBody>
      </p:sp>
      <p:pic>
        <p:nvPicPr>
          <p:cNvPr id="6" name="Picture 5">
            <a:extLst>
              <a:ext uri="{FF2B5EF4-FFF2-40B4-BE49-F238E27FC236}">
                <a16:creationId xmlns:a16="http://schemas.microsoft.com/office/drawing/2014/main" id="{A2EAA8B7-FE40-49E4-884B-F9A7DB721096}"/>
              </a:ext>
            </a:extLst>
          </p:cNvPr>
          <p:cNvPicPr>
            <a:picLocks noChangeAspect="1"/>
          </p:cNvPicPr>
          <p:nvPr/>
        </p:nvPicPr>
        <p:blipFill>
          <a:blip r:embed="rId5"/>
          <a:stretch>
            <a:fillRect/>
          </a:stretch>
        </p:blipFill>
        <p:spPr>
          <a:xfrm>
            <a:off x="457200" y="1440724"/>
            <a:ext cx="5367872" cy="4731475"/>
          </a:xfrm>
          <a:prstGeom prst="rect">
            <a:avLst/>
          </a:prstGeom>
          <a:ln>
            <a:solidFill>
              <a:schemeClr val="tx1"/>
            </a:solidFill>
          </a:ln>
        </p:spPr>
      </p:pic>
      <p:sp>
        <p:nvSpPr>
          <p:cNvPr id="2" name="Speech Bubble: Rectangle 1">
            <a:extLst>
              <a:ext uri="{FF2B5EF4-FFF2-40B4-BE49-F238E27FC236}">
                <a16:creationId xmlns:a16="http://schemas.microsoft.com/office/drawing/2014/main" id="{5CA08FA6-403C-41CE-AB51-25CE09A3A2B2}"/>
              </a:ext>
            </a:extLst>
          </p:cNvPr>
          <p:cNvSpPr/>
          <p:nvPr/>
        </p:nvSpPr>
        <p:spPr bwMode="auto">
          <a:xfrm>
            <a:off x="1371600" y="1469955"/>
            <a:ext cx="2362200" cy="503031"/>
          </a:xfrm>
          <a:prstGeom prst="wedgeRectCallout">
            <a:avLst>
              <a:gd name="adj1" fmla="val -12769"/>
              <a:gd name="adj2" fmla="val 157420"/>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Crenshaw Tank</a:t>
            </a:r>
          </a:p>
        </p:txBody>
      </p:sp>
      <p:sp>
        <p:nvSpPr>
          <p:cNvPr id="8" name="Speech Bubble: Rectangle 7">
            <a:extLst>
              <a:ext uri="{FF2B5EF4-FFF2-40B4-BE49-F238E27FC236}">
                <a16:creationId xmlns:a16="http://schemas.microsoft.com/office/drawing/2014/main" id="{683043AB-C7E1-436B-B8CF-1831CFDD5146}"/>
              </a:ext>
            </a:extLst>
          </p:cNvPr>
          <p:cNvSpPr/>
          <p:nvPr/>
        </p:nvSpPr>
        <p:spPr bwMode="auto">
          <a:xfrm>
            <a:off x="2802875" y="5388045"/>
            <a:ext cx="2362200" cy="503031"/>
          </a:xfrm>
          <a:prstGeom prst="wedgeRectCallout">
            <a:avLst>
              <a:gd name="adj1" fmla="val 67070"/>
              <a:gd name="adj2" fmla="val 258"/>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Booster Station</a:t>
            </a:r>
          </a:p>
        </p:txBody>
      </p:sp>
      <p:sp>
        <p:nvSpPr>
          <p:cNvPr id="7" name="Cylinder 6">
            <a:extLst>
              <a:ext uri="{FF2B5EF4-FFF2-40B4-BE49-F238E27FC236}">
                <a16:creationId xmlns:a16="http://schemas.microsoft.com/office/drawing/2014/main" id="{C4EAE020-D2EB-4AC2-B6F8-E9AF53BEEBC8}"/>
              </a:ext>
            </a:extLst>
          </p:cNvPr>
          <p:cNvSpPr/>
          <p:nvPr/>
        </p:nvSpPr>
        <p:spPr bwMode="auto">
          <a:xfrm>
            <a:off x="1981200" y="2552701"/>
            <a:ext cx="457200" cy="381000"/>
          </a:xfrm>
          <a:prstGeom prst="can">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grpSp>
        <p:nvGrpSpPr>
          <p:cNvPr id="9" name="Group 8">
            <a:extLst>
              <a:ext uri="{FF2B5EF4-FFF2-40B4-BE49-F238E27FC236}">
                <a16:creationId xmlns:a16="http://schemas.microsoft.com/office/drawing/2014/main" id="{18F7D106-646F-47E2-B3C3-2797D1045E71}"/>
              </a:ext>
            </a:extLst>
          </p:cNvPr>
          <p:cNvGrpSpPr/>
          <p:nvPr/>
        </p:nvGrpSpPr>
        <p:grpSpPr>
          <a:xfrm>
            <a:off x="4995578" y="5275263"/>
            <a:ext cx="866897" cy="850051"/>
            <a:chOff x="0" y="0"/>
            <a:chExt cx="264160" cy="264795"/>
          </a:xfrm>
        </p:grpSpPr>
        <p:sp>
          <p:nvSpPr>
            <p:cNvPr id="10" name="Rectangle 9">
              <a:extLst>
                <a:ext uri="{FF2B5EF4-FFF2-40B4-BE49-F238E27FC236}">
                  <a16:creationId xmlns:a16="http://schemas.microsoft.com/office/drawing/2014/main" id="{C5819CBD-9B94-4B6B-8C71-FFB70BA8EA9A}"/>
                </a:ext>
              </a:extLst>
            </p:cNvPr>
            <p:cNvSpPr>
              <a:spLocks noChangeArrowheads="1"/>
            </p:cNvSpPr>
            <p:nvPr/>
          </p:nvSpPr>
          <p:spPr bwMode="auto">
            <a:xfrm>
              <a:off x="0" y="0"/>
              <a:ext cx="264160" cy="264795"/>
            </a:xfrm>
            <a:prstGeom prst="rect">
              <a:avLst/>
            </a:prstGeom>
            <a:noFill/>
            <a:ln w="9525">
              <a:solidFill>
                <a:srgbClr val="000000"/>
              </a:solidFill>
              <a:miter lim="800000"/>
              <a:headEnd/>
              <a:tailEnd/>
            </a:ln>
          </p:spPr>
          <p:txBody>
            <a:bodyPr rot="0" vert="horz" wrap="square" lIns="91440" tIns="45720" rIns="91440" bIns="45720" anchor="t" anchorCtr="0" upright="1">
              <a:noAutofit/>
            </a:bodyPr>
            <a:lstStyle/>
            <a:p>
              <a:endParaRPr lang="en-US"/>
            </a:p>
          </p:txBody>
        </p:sp>
        <p:grpSp>
          <p:nvGrpSpPr>
            <p:cNvPr id="11" name="Group 10">
              <a:extLst>
                <a:ext uri="{FF2B5EF4-FFF2-40B4-BE49-F238E27FC236}">
                  <a16:creationId xmlns:a16="http://schemas.microsoft.com/office/drawing/2014/main" id="{BF6BCF5E-8F90-4706-BFD0-00C47AEE0358}"/>
                </a:ext>
              </a:extLst>
            </p:cNvPr>
            <p:cNvGrpSpPr/>
            <p:nvPr/>
          </p:nvGrpSpPr>
          <p:grpSpPr>
            <a:xfrm>
              <a:off x="25400" y="31761"/>
              <a:ext cx="224790" cy="207011"/>
              <a:chOff x="0" y="11"/>
              <a:chExt cx="224790" cy="207011"/>
            </a:xfrm>
          </p:grpSpPr>
          <p:grpSp>
            <p:nvGrpSpPr>
              <p:cNvPr id="12" name="Group 11">
                <a:extLst>
                  <a:ext uri="{FF2B5EF4-FFF2-40B4-BE49-F238E27FC236}">
                    <a16:creationId xmlns:a16="http://schemas.microsoft.com/office/drawing/2014/main" id="{44BED24E-456D-444B-8284-3BD20AD6E6F7}"/>
                  </a:ext>
                </a:extLst>
              </p:cNvPr>
              <p:cNvGrpSpPr>
                <a:grpSpLocks/>
              </p:cNvGrpSpPr>
              <p:nvPr/>
            </p:nvGrpSpPr>
            <p:grpSpPr bwMode="auto">
              <a:xfrm>
                <a:off x="0" y="11"/>
                <a:ext cx="148590" cy="130811"/>
                <a:chOff x="8789" y="3990"/>
                <a:chExt cx="317" cy="350"/>
              </a:xfrm>
            </p:grpSpPr>
            <p:sp>
              <p:nvSpPr>
                <p:cNvPr id="18" name="AutoShape 162">
                  <a:extLst>
                    <a:ext uri="{FF2B5EF4-FFF2-40B4-BE49-F238E27FC236}">
                      <a16:creationId xmlns:a16="http://schemas.microsoft.com/office/drawing/2014/main" id="{D65A422F-84C4-4F29-8506-EEF92C3A8D76}"/>
                    </a:ext>
                  </a:extLst>
                </p:cNvPr>
                <p:cNvSpPr>
                  <a:spLocks noChangeArrowheads="1"/>
                </p:cNvSpPr>
                <p:nvPr/>
              </p:nvSpPr>
              <p:spPr bwMode="auto">
                <a:xfrm flipH="1" flipV="1">
                  <a:off x="8789" y="4203"/>
                  <a:ext cx="317" cy="13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grpSp>
              <p:nvGrpSpPr>
                <p:cNvPr id="19" name="Group 18">
                  <a:extLst>
                    <a:ext uri="{FF2B5EF4-FFF2-40B4-BE49-F238E27FC236}">
                      <a16:creationId xmlns:a16="http://schemas.microsoft.com/office/drawing/2014/main" id="{6201C376-73A3-4A2D-9E45-66C2520BCCA2}"/>
                    </a:ext>
                  </a:extLst>
                </p:cNvPr>
                <p:cNvGrpSpPr>
                  <a:grpSpLocks/>
                </p:cNvGrpSpPr>
                <p:nvPr/>
              </p:nvGrpSpPr>
              <p:grpSpPr bwMode="auto">
                <a:xfrm rot="-10800000">
                  <a:off x="8818" y="3990"/>
                  <a:ext cx="261" cy="261"/>
                  <a:chOff x="8571" y="5650"/>
                  <a:chExt cx="261" cy="261"/>
                </a:xfrm>
              </p:grpSpPr>
              <p:sp>
                <p:nvSpPr>
                  <p:cNvPr id="20" name="AutoShape 164">
                    <a:extLst>
                      <a:ext uri="{FF2B5EF4-FFF2-40B4-BE49-F238E27FC236}">
                        <a16:creationId xmlns:a16="http://schemas.microsoft.com/office/drawing/2014/main" id="{43BE0DA3-583B-4897-931E-F1BA407F134D}"/>
                      </a:ext>
                    </a:extLst>
                  </p:cNvPr>
                  <p:cNvSpPr>
                    <a:spLocks noChangeArrowheads="1"/>
                  </p:cNvSpPr>
                  <p:nvPr/>
                </p:nvSpPr>
                <p:spPr bwMode="auto">
                  <a:xfrm>
                    <a:off x="8571" y="5650"/>
                    <a:ext cx="261" cy="261"/>
                  </a:xfrm>
                  <a:prstGeom prst="flowChartMagneticTape">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21" name="Oval 20">
                    <a:extLst>
                      <a:ext uri="{FF2B5EF4-FFF2-40B4-BE49-F238E27FC236}">
                        <a16:creationId xmlns:a16="http://schemas.microsoft.com/office/drawing/2014/main" id="{6B23B1E3-21DB-45BF-82D9-25CB38012AA9}"/>
                      </a:ext>
                    </a:extLst>
                  </p:cNvPr>
                  <p:cNvSpPr>
                    <a:spLocks noChangeArrowheads="1"/>
                  </p:cNvSpPr>
                  <p:nvPr/>
                </p:nvSpPr>
                <p:spPr bwMode="auto">
                  <a:xfrm>
                    <a:off x="8627" y="5705"/>
                    <a:ext cx="143" cy="143"/>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grpSp>
          </p:grpSp>
          <p:grpSp>
            <p:nvGrpSpPr>
              <p:cNvPr id="13" name="Group 12">
                <a:extLst>
                  <a:ext uri="{FF2B5EF4-FFF2-40B4-BE49-F238E27FC236}">
                    <a16:creationId xmlns:a16="http://schemas.microsoft.com/office/drawing/2014/main" id="{81A95C3F-5A78-4F0D-AEE3-FC76625D40E7}"/>
                  </a:ext>
                </a:extLst>
              </p:cNvPr>
              <p:cNvGrpSpPr>
                <a:grpSpLocks/>
              </p:cNvGrpSpPr>
              <p:nvPr/>
            </p:nvGrpSpPr>
            <p:grpSpPr bwMode="auto">
              <a:xfrm>
                <a:off x="76200" y="76211"/>
                <a:ext cx="148590" cy="130811"/>
                <a:chOff x="8789" y="3990"/>
                <a:chExt cx="317" cy="350"/>
              </a:xfrm>
            </p:grpSpPr>
            <p:sp>
              <p:nvSpPr>
                <p:cNvPr id="14" name="AutoShape 162">
                  <a:extLst>
                    <a:ext uri="{FF2B5EF4-FFF2-40B4-BE49-F238E27FC236}">
                      <a16:creationId xmlns:a16="http://schemas.microsoft.com/office/drawing/2014/main" id="{C2469365-9E8A-4A2C-AA40-CAF4A462246E}"/>
                    </a:ext>
                  </a:extLst>
                </p:cNvPr>
                <p:cNvSpPr>
                  <a:spLocks noChangeArrowheads="1"/>
                </p:cNvSpPr>
                <p:nvPr/>
              </p:nvSpPr>
              <p:spPr bwMode="auto">
                <a:xfrm flipH="1" flipV="1">
                  <a:off x="8789" y="4203"/>
                  <a:ext cx="317" cy="13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grpSp>
              <p:nvGrpSpPr>
                <p:cNvPr id="15" name="Group 14">
                  <a:extLst>
                    <a:ext uri="{FF2B5EF4-FFF2-40B4-BE49-F238E27FC236}">
                      <a16:creationId xmlns:a16="http://schemas.microsoft.com/office/drawing/2014/main" id="{C386BCA4-F323-436C-B60E-762DD943AFAE}"/>
                    </a:ext>
                  </a:extLst>
                </p:cNvPr>
                <p:cNvGrpSpPr>
                  <a:grpSpLocks/>
                </p:cNvGrpSpPr>
                <p:nvPr/>
              </p:nvGrpSpPr>
              <p:grpSpPr bwMode="auto">
                <a:xfrm rot="-10800000">
                  <a:off x="8818" y="3990"/>
                  <a:ext cx="261" cy="261"/>
                  <a:chOff x="8571" y="5650"/>
                  <a:chExt cx="261" cy="261"/>
                </a:xfrm>
              </p:grpSpPr>
              <p:sp>
                <p:nvSpPr>
                  <p:cNvPr id="16" name="AutoShape 164">
                    <a:extLst>
                      <a:ext uri="{FF2B5EF4-FFF2-40B4-BE49-F238E27FC236}">
                        <a16:creationId xmlns:a16="http://schemas.microsoft.com/office/drawing/2014/main" id="{7092C531-3CAE-4997-8572-870BFAE7C8F6}"/>
                      </a:ext>
                    </a:extLst>
                  </p:cNvPr>
                  <p:cNvSpPr>
                    <a:spLocks noChangeArrowheads="1"/>
                  </p:cNvSpPr>
                  <p:nvPr/>
                </p:nvSpPr>
                <p:spPr bwMode="auto">
                  <a:xfrm>
                    <a:off x="8571" y="5650"/>
                    <a:ext cx="261" cy="261"/>
                  </a:xfrm>
                  <a:prstGeom prst="flowChartMagneticTape">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17" name="Oval 16">
                    <a:extLst>
                      <a:ext uri="{FF2B5EF4-FFF2-40B4-BE49-F238E27FC236}">
                        <a16:creationId xmlns:a16="http://schemas.microsoft.com/office/drawing/2014/main" id="{242506FB-6EA9-4F62-BCF5-229A28052022}"/>
                      </a:ext>
                    </a:extLst>
                  </p:cNvPr>
                  <p:cNvSpPr>
                    <a:spLocks noChangeArrowheads="1"/>
                  </p:cNvSpPr>
                  <p:nvPr/>
                </p:nvSpPr>
                <p:spPr bwMode="auto">
                  <a:xfrm>
                    <a:off x="8627" y="5705"/>
                    <a:ext cx="143" cy="143"/>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grpSp>
          </p:grpSp>
        </p:grpSp>
      </p:grpSp>
      <p:pic>
        <p:nvPicPr>
          <p:cNvPr id="22" name="Audio 21">
            <a:hlinkClick r:id="" action="ppaction://media"/>
            <a:extLst>
              <a:ext uri="{FF2B5EF4-FFF2-40B4-BE49-F238E27FC236}">
                <a16:creationId xmlns:a16="http://schemas.microsoft.com/office/drawing/2014/main" id="{35D9858B-CF82-492E-BB56-84CDF92105F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945355974"/>
      </p:ext>
    </p:extLst>
  </p:cSld>
  <p:clrMapOvr>
    <a:masterClrMapping/>
  </p:clrMapOvr>
  <mc:AlternateContent xmlns:mc="http://schemas.openxmlformats.org/markup-compatibility/2006">
    <mc:Choice xmlns:p14="http://schemas.microsoft.com/office/powerpoint/2010/main" Requires="p14">
      <p:transition spd="slow" p14:dur="2000" advTm="10205"/>
    </mc:Choice>
    <mc:Fallback>
      <p:transition spd="slow" advTm="102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291441" y="685800"/>
            <a:ext cx="8561118" cy="685800"/>
          </a:xfrm>
        </p:spPr>
        <p:txBody>
          <a:bodyPr>
            <a:noAutofit/>
          </a:bodyPr>
          <a:lstStyle/>
          <a:p>
            <a:pPr algn="ctr" eaLnBrk="1" hangingPunct="1">
              <a:defRPr/>
            </a:pPr>
            <a:r>
              <a:rPr lang="en-US" sz="3600" kern="1200" dirty="0">
                <a:latin typeface="+mn-lt"/>
                <a:ea typeface="+mn-ea"/>
                <a:cs typeface="+mn-cs"/>
              </a:rPr>
              <a:t>National Optimization Efforts</a:t>
            </a:r>
            <a:br>
              <a:rPr lang="en-US" sz="3600" kern="1200" dirty="0">
                <a:latin typeface="+mn-lt"/>
                <a:ea typeface="+mn-ea"/>
                <a:cs typeface="+mn-cs"/>
              </a:rPr>
            </a:br>
            <a:endParaRPr lang="en-US" sz="3600" kern="1200" dirty="0">
              <a:latin typeface="+mn-lt"/>
              <a:ea typeface="+mn-ea"/>
              <a:cs typeface="+mn-cs"/>
            </a:endParaRPr>
          </a:p>
        </p:txBody>
      </p:sp>
      <p:sp>
        <p:nvSpPr>
          <p:cNvPr id="58369" name="Rectangle 1"/>
          <p:cNvSpPr>
            <a:spLocks noChangeArrowheads="1"/>
          </p:cNvSpPr>
          <p:nvPr/>
        </p:nvSpPr>
        <p:spPr bwMode="auto">
          <a:xfrm>
            <a:off x="381000" y="1295400"/>
            <a:ext cx="8382000" cy="2835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eaLnBrk="1" hangingPunct="1">
              <a:spcBef>
                <a:spcPct val="20000"/>
              </a:spcBef>
              <a:spcAft>
                <a:spcPct val="50000"/>
              </a:spcAft>
              <a:buChar char="•"/>
            </a:pPr>
            <a:r>
              <a:rPr lang="en-US" sz="2800" dirty="0">
                <a:solidFill>
                  <a:srgbClr val="005595"/>
                </a:solidFill>
                <a:latin typeface="+mn-lt"/>
              </a:rPr>
              <a:t>Started with </a:t>
            </a:r>
            <a:r>
              <a:rPr lang="en-US" sz="2800" u="sng" dirty="0">
                <a:solidFill>
                  <a:srgbClr val="005595"/>
                </a:solidFill>
                <a:latin typeface="+mn-lt"/>
              </a:rPr>
              <a:t>rapid rate plants </a:t>
            </a:r>
            <a:r>
              <a:rPr lang="en-US" sz="2800" dirty="0">
                <a:solidFill>
                  <a:srgbClr val="005595"/>
                </a:solidFill>
                <a:latin typeface="+mn-lt"/>
              </a:rPr>
              <a:t>(“microbial removal” turbidity goals).</a:t>
            </a:r>
          </a:p>
          <a:p>
            <a:pPr marL="342900" indent="-342900" eaLnBrk="1" hangingPunct="1">
              <a:spcBef>
                <a:spcPct val="20000"/>
              </a:spcBef>
              <a:spcAft>
                <a:spcPct val="50000"/>
              </a:spcAft>
              <a:buChar char="•"/>
            </a:pPr>
            <a:r>
              <a:rPr lang="en-US" sz="2800" dirty="0">
                <a:solidFill>
                  <a:srgbClr val="005595"/>
                </a:solidFill>
                <a:latin typeface="+mn-lt"/>
              </a:rPr>
              <a:t>Development of </a:t>
            </a:r>
            <a:r>
              <a:rPr lang="en-US" sz="2800" u="sng" dirty="0">
                <a:solidFill>
                  <a:srgbClr val="005595"/>
                </a:solidFill>
                <a:latin typeface="+mn-lt"/>
              </a:rPr>
              <a:t>tools and goals</a:t>
            </a:r>
          </a:p>
          <a:p>
            <a:pPr marL="342900" indent="-342900" eaLnBrk="1" hangingPunct="1">
              <a:spcBef>
                <a:spcPct val="20000"/>
              </a:spcBef>
              <a:spcAft>
                <a:spcPct val="50000"/>
              </a:spcAft>
              <a:buChar char="•"/>
            </a:pPr>
            <a:endParaRPr lang="en-US" sz="2800" dirty="0">
              <a:solidFill>
                <a:srgbClr val="005595"/>
              </a:solidFill>
              <a:latin typeface="+mn-lt"/>
            </a:endParaRPr>
          </a:p>
        </p:txBody>
      </p:sp>
      <p:sp>
        <p:nvSpPr>
          <p:cNvPr id="4" name="Slide Number Placeholder 3"/>
          <p:cNvSpPr>
            <a:spLocks noGrp="1"/>
          </p:cNvSpPr>
          <p:nvPr>
            <p:ph type="sldNum" sz="quarter" idx="12"/>
          </p:nvPr>
        </p:nvSpPr>
        <p:spPr/>
        <p:txBody>
          <a:bodyPr/>
          <a:lstStyle/>
          <a:p>
            <a:pPr>
              <a:defRPr/>
            </a:pPr>
            <a:fld id="{E596C9E5-7A0C-4CE0-9216-F843CB389B96}" type="slidenum">
              <a:rPr lang="en-US" smtClean="0"/>
              <a:pPr>
                <a:defRPr/>
              </a:pPr>
              <a:t>5</a:t>
            </a:fld>
            <a:endParaRPr lang="en-US"/>
          </a:p>
        </p:txBody>
      </p:sp>
      <p:pic>
        <p:nvPicPr>
          <p:cNvPr id="5" name="Picture 2" descr="MultBarrier">
            <a:extLst>
              <a:ext uri="{FF2B5EF4-FFF2-40B4-BE49-F238E27FC236}">
                <a16:creationId xmlns:a16="http://schemas.microsoft.com/office/drawing/2014/main" id="{CA50CDC5-E73D-4623-8A9F-15AB16ABEB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101" y="3252787"/>
            <a:ext cx="7847798" cy="2648633"/>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a:extLst>
              <a:ext uri="{FF2B5EF4-FFF2-40B4-BE49-F238E27FC236}">
                <a16:creationId xmlns:a16="http://schemas.microsoft.com/office/drawing/2014/main" id="{56F24741-3BF3-4124-8DB3-754D85144AB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151799312"/>
      </p:ext>
    </p:extLst>
  </p:cSld>
  <p:clrMapOvr>
    <a:masterClrMapping/>
  </p:clrMapOvr>
  <mc:AlternateContent xmlns:mc="http://schemas.openxmlformats.org/markup-compatibility/2006">
    <mc:Choice xmlns:p14="http://schemas.microsoft.com/office/powerpoint/2010/main" Requires="p14">
      <p:transition spd="slow" p14:dur="2000" advTm="13407"/>
    </mc:Choice>
    <mc:Fallback>
      <p:transition spd="slow" advTm="134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B18438BD-6CB9-4F02-9741-5F3A5F8DEBBA}"/>
              </a:ext>
            </a:extLst>
          </p:cNvPr>
          <p:cNvPicPr>
            <a:picLocks noChangeAspect="1"/>
          </p:cNvPicPr>
          <p:nvPr/>
        </p:nvPicPr>
        <p:blipFill>
          <a:blip r:embed="rId5"/>
          <a:stretch>
            <a:fillRect/>
          </a:stretch>
        </p:blipFill>
        <p:spPr>
          <a:xfrm>
            <a:off x="409421" y="1368384"/>
            <a:ext cx="5453054" cy="4853357"/>
          </a:xfrm>
          <a:prstGeom prst="rect">
            <a:avLst/>
          </a:prstGeom>
          <a:ln>
            <a:solidFill>
              <a:schemeClr val="tx1"/>
            </a:solidFill>
          </a:ln>
        </p:spPr>
      </p:pic>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50</a:t>
            </a:fld>
            <a:endParaRPr lang="en-US"/>
          </a:p>
        </p:txBody>
      </p:sp>
      <p:sp>
        <p:nvSpPr>
          <p:cNvPr id="57346" name="Rectangle 2"/>
          <p:cNvSpPr>
            <a:spLocks noGrp="1" noChangeArrowheads="1"/>
          </p:cNvSpPr>
          <p:nvPr>
            <p:ph type="title"/>
          </p:nvPr>
        </p:nvSpPr>
        <p:spPr>
          <a:xfrm>
            <a:off x="304800" y="431514"/>
            <a:ext cx="8839200" cy="814466"/>
          </a:xfrm>
        </p:spPr>
        <p:txBody>
          <a:bodyPr/>
          <a:lstStyle/>
          <a:p>
            <a:pPr fontAlgn="auto">
              <a:spcAft>
                <a:spcPts val="0"/>
              </a:spcAft>
              <a:defRPr/>
            </a:pPr>
            <a:r>
              <a:rPr lang="en-US" sz="2400" dirty="0"/>
              <a:t>Re-routing the flow of water may be needed in some cases.</a:t>
            </a:r>
            <a:endParaRPr lang="en-US" sz="2400" b="0" dirty="0"/>
          </a:p>
        </p:txBody>
      </p:sp>
      <p:sp>
        <p:nvSpPr>
          <p:cNvPr id="3" name="TextBox 2">
            <a:extLst>
              <a:ext uri="{FF2B5EF4-FFF2-40B4-BE49-F238E27FC236}">
                <a16:creationId xmlns:a16="http://schemas.microsoft.com/office/drawing/2014/main" id="{ADC48A1A-44F1-4FA1-8895-03AB82DA482B}"/>
              </a:ext>
            </a:extLst>
          </p:cNvPr>
          <p:cNvSpPr txBox="1"/>
          <p:nvPr/>
        </p:nvSpPr>
        <p:spPr>
          <a:xfrm>
            <a:off x="6096000" y="1497875"/>
            <a:ext cx="2895600" cy="2246769"/>
          </a:xfrm>
          <a:prstGeom prst="rect">
            <a:avLst/>
          </a:prstGeom>
          <a:noFill/>
        </p:spPr>
        <p:txBody>
          <a:bodyPr wrap="square" rtlCol="0">
            <a:spAutoFit/>
          </a:bodyPr>
          <a:lstStyle/>
          <a:p>
            <a:r>
              <a:rPr lang="en-US" dirty="0">
                <a:solidFill>
                  <a:srgbClr val="005595"/>
                </a:solidFill>
                <a:latin typeface="Calibri" panose="020F0502020204030204" pitchFamily="34" charset="0"/>
                <a:cs typeface="Calibri" panose="020F0502020204030204" pitchFamily="34" charset="0"/>
              </a:rPr>
              <a:t>Flows were routed to the tank first from the pump station through a </a:t>
            </a:r>
            <a:r>
              <a:rPr lang="en-US" u="sng" dirty="0">
                <a:solidFill>
                  <a:srgbClr val="005595"/>
                </a:solidFill>
                <a:latin typeface="Calibri" panose="020F0502020204030204" pitchFamily="34" charset="0"/>
                <a:cs typeface="Calibri" panose="020F0502020204030204" pitchFamily="34" charset="0"/>
              </a:rPr>
              <a:t>dedicated pump main </a:t>
            </a:r>
          </a:p>
          <a:p>
            <a:endParaRPr lang="en-US" sz="2000" dirty="0">
              <a:solidFill>
                <a:srgbClr val="005595"/>
              </a:solidFill>
            </a:endParaRPr>
          </a:p>
        </p:txBody>
      </p:sp>
      <p:sp>
        <p:nvSpPr>
          <p:cNvPr id="2" name="Speech Bubble: Rectangle 1">
            <a:extLst>
              <a:ext uri="{FF2B5EF4-FFF2-40B4-BE49-F238E27FC236}">
                <a16:creationId xmlns:a16="http://schemas.microsoft.com/office/drawing/2014/main" id="{5CA08FA6-403C-41CE-AB51-25CE09A3A2B2}"/>
              </a:ext>
            </a:extLst>
          </p:cNvPr>
          <p:cNvSpPr/>
          <p:nvPr/>
        </p:nvSpPr>
        <p:spPr bwMode="auto">
          <a:xfrm>
            <a:off x="1371600" y="1497875"/>
            <a:ext cx="2362200" cy="503031"/>
          </a:xfrm>
          <a:prstGeom prst="wedgeRectCallout">
            <a:avLst>
              <a:gd name="adj1" fmla="val -12769"/>
              <a:gd name="adj2" fmla="val 157420"/>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Crenshaw Tank</a:t>
            </a:r>
          </a:p>
        </p:txBody>
      </p:sp>
      <p:sp>
        <p:nvSpPr>
          <p:cNvPr id="8" name="Speech Bubble: Rectangle 7">
            <a:extLst>
              <a:ext uri="{FF2B5EF4-FFF2-40B4-BE49-F238E27FC236}">
                <a16:creationId xmlns:a16="http://schemas.microsoft.com/office/drawing/2014/main" id="{683043AB-C7E1-436B-B8CF-1831CFDD5146}"/>
              </a:ext>
            </a:extLst>
          </p:cNvPr>
          <p:cNvSpPr/>
          <p:nvPr/>
        </p:nvSpPr>
        <p:spPr bwMode="auto">
          <a:xfrm>
            <a:off x="2819462" y="5404754"/>
            <a:ext cx="2362200" cy="503031"/>
          </a:xfrm>
          <a:prstGeom prst="wedgeRectCallout">
            <a:avLst>
              <a:gd name="adj1" fmla="val 67070"/>
              <a:gd name="adj2" fmla="val 258"/>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Booster Station</a:t>
            </a:r>
          </a:p>
        </p:txBody>
      </p:sp>
      <p:sp>
        <p:nvSpPr>
          <p:cNvPr id="7" name="Cylinder 6">
            <a:extLst>
              <a:ext uri="{FF2B5EF4-FFF2-40B4-BE49-F238E27FC236}">
                <a16:creationId xmlns:a16="http://schemas.microsoft.com/office/drawing/2014/main" id="{C4EAE020-D2EB-4AC2-B6F8-E9AF53BEEBC8}"/>
              </a:ext>
            </a:extLst>
          </p:cNvPr>
          <p:cNvSpPr/>
          <p:nvPr/>
        </p:nvSpPr>
        <p:spPr bwMode="auto">
          <a:xfrm>
            <a:off x="1981200" y="2552701"/>
            <a:ext cx="457200" cy="381000"/>
          </a:xfrm>
          <a:prstGeom prst="can">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grpSp>
        <p:nvGrpSpPr>
          <p:cNvPr id="9" name="Group 8">
            <a:extLst>
              <a:ext uri="{FF2B5EF4-FFF2-40B4-BE49-F238E27FC236}">
                <a16:creationId xmlns:a16="http://schemas.microsoft.com/office/drawing/2014/main" id="{18F7D106-646F-47E2-B3C3-2797D1045E71}"/>
              </a:ext>
            </a:extLst>
          </p:cNvPr>
          <p:cNvGrpSpPr/>
          <p:nvPr/>
        </p:nvGrpSpPr>
        <p:grpSpPr>
          <a:xfrm>
            <a:off x="4995578" y="5275263"/>
            <a:ext cx="866897" cy="850051"/>
            <a:chOff x="0" y="0"/>
            <a:chExt cx="264160" cy="264795"/>
          </a:xfrm>
        </p:grpSpPr>
        <p:sp>
          <p:nvSpPr>
            <p:cNvPr id="10" name="Rectangle 9">
              <a:extLst>
                <a:ext uri="{FF2B5EF4-FFF2-40B4-BE49-F238E27FC236}">
                  <a16:creationId xmlns:a16="http://schemas.microsoft.com/office/drawing/2014/main" id="{C5819CBD-9B94-4B6B-8C71-FFB70BA8EA9A}"/>
                </a:ext>
              </a:extLst>
            </p:cNvPr>
            <p:cNvSpPr>
              <a:spLocks noChangeArrowheads="1"/>
            </p:cNvSpPr>
            <p:nvPr/>
          </p:nvSpPr>
          <p:spPr bwMode="auto">
            <a:xfrm>
              <a:off x="0" y="0"/>
              <a:ext cx="264160" cy="264795"/>
            </a:xfrm>
            <a:prstGeom prst="rect">
              <a:avLst/>
            </a:prstGeom>
            <a:noFill/>
            <a:ln w="9525">
              <a:solidFill>
                <a:srgbClr val="000000"/>
              </a:solidFill>
              <a:miter lim="800000"/>
              <a:headEnd/>
              <a:tailEnd/>
            </a:ln>
          </p:spPr>
          <p:txBody>
            <a:bodyPr rot="0" vert="horz" wrap="square" lIns="91440" tIns="45720" rIns="91440" bIns="45720" anchor="t" anchorCtr="0" upright="1">
              <a:noAutofit/>
            </a:bodyPr>
            <a:lstStyle/>
            <a:p>
              <a:endParaRPr lang="en-US"/>
            </a:p>
          </p:txBody>
        </p:sp>
        <p:grpSp>
          <p:nvGrpSpPr>
            <p:cNvPr id="11" name="Group 10">
              <a:extLst>
                <a:ext uri="{FF2B5EF4-FFF2-40B4-BE49-F238E27FC236}">
                  <a16:creationId xmlns:a16="http://schemas.microsoft.com/office/drawing/2014/main" id="{BF6BCF5E-8F90-4706-BFD0-00C47AEE0358}"/>
                </a:ext>
              </a:extLst>
            </p:cNvPr>
            <p:cNvGrpSpPr/>
            <p:nvPr/>
          </p:nvGrpSpPr>
          <p:grpSpPr>
            <a:xfrm>
              <a:off x="25400" y="31761"/>
              <a:ext cx="224790" cy="207011"/>
              <a:chOff x="0" y="11"/>
              <a:chExt cx="224790" cy="207011"/>
            </a:xfrm>
          </p:grpSpPr>
          <p:grpSp>
            <p:nvGrpSpPr>
              <p:cNvPr id="12" name="Group 11">
                <a:extLst>
                  <a:ext uri="{FF2B5EF4-FFF2-40B4-BE49-F238E27FC236}">
                    <a16:creationId xmlns:a16="http://schemas.microsoft.com/office/drawing/2014/main" id="{44BED24E-456D-444B-8284-3BD20AD6E6F7}"/>
                  </a:ext>
                </a:extLst>
              </p:cNvPr>
              <p:cNvGrpSpPr>
                <a:grpSpLocks/>
              </p:cNvGrpSpPr>
              <p:nvPr/>
            </p:nvGrpSpPr>
            <p:grpSpPr bwMode="auto">
              <a:xfrm>
                <a:off x="0" y="11"/>
                <a:ext cx="148590" cy="130811"/>
                <a:chOff x="8789" y="3990"/>
                <a:chExt cx="317" cy="350"/>
              </a:xfrm>
            </p:grpSpPr>
            <p:sp>
              <p:nvSpPr>
                <p:cNvPr id="18" name="AutoShape 162">
                  <a:extLst>
                    <a:ext uri="{FF2B5EF4-FFF2-40B4-BE49-F238E27FC236}">
                      <a16:creationId xmlns:a16="http://schemas.microsoft.com/office/drawing/2014/main" id="{D65A422F-84C4-4F29-8506-EEF92C3A8D76}"/>
                    </a:ext>
                  </a:extLst>
                </p:cNvPr>
                <p:cNvSpPr>
                  <a:spLocks noChangeArrowheads="1"/>
                </p:cNvSpPr>
                <p:nvPr/>
              </p:nvSpPr>
              <p:spPr bwMode="auto">
                <a:xfrm flipH="1" flipV="1">
                  <a:off x="8789" y="4203"/>
                  <a:ext cx="317" cy="13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grpSp>
              <p:nvGrpSpPr>
                <p:cNvPr id="19" name="Group 18">
                  <a:extLst>
                    <a:ext uri="{FF2B5EF4-FFF2-40B4-BE49-F238E27FC236}">
                      <a16:creationId xmlns:a16="http://schemas.microsoft.com/office/drawing/2014/main" id="{6201C376-73A3-4A2D-9E45-66C2520BCCA2}"/>
                    </a:ext>
                  </a:extLst>
                </p:cNvPr>
                <p:cNvGrpSpPr>
                  <a:grpSpLocks/>
                </p:cNvGrpSpPr>
                <p:nvPr/>
              </p:nvGrpSpPr>
              <p:grpSpPr bwMode="auto">
                <a:xfrm rot="-10800000">
                  <a:off x="8818" y="3990"/>
                  <a:ext cx="261" cy="261"/>
                  <a:chOff x="8571" y="5650"/>
                  <a:chExt cx="261" cy="261"/>
                </a:xfrm>
              </p:grpSpPr>
              <p:sp>
                <p:nvSpPr>
                  <p:cNvPr id="20" name="AutoShape 164">
                    <a:extLst>
                      <a:ext uri="{FF2B5EF4-FFF2-40B4-BE49-F238E27FC236}">
                        <a16:creationId xmlns:a16="http://schemas.microsoft.com/office/drawing/2014/main" id="{43BE0DA3-583B-4897-931E-F1BA407F134D}"/>
                      </a:ext>
                    </a:extLst>
                  </p:cNvPr>
                  <p:cNvSpPr>
                    <a:spLocks noChangeArrowheads="1"/>
                  </p:cNvSpPr>
                  <p:nvPr/>
                </p:nvSpPr>
                <p:spPr bwMode="auto">
                  <a:xfrm>
                    <a:off x="8571" y="5650"/>
                    <a:ext cx="261" cy="261"/>
                  </a:xfrm>
                  <a:prstGeom prst="flowChartMagneticTape">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21" name="Oval 20">
                    <a:extLst>
                      <a:ext uri="{FF2B5EF4-FFF2-40B4-BE49-F238E27FC236}">
                        <a16:creationId xmlns:a16="http://schemas.microsoft.com/office/drawing/2014/main" id="{6B23B1E3-21DB-45BF-82D9-25CB38012AA9}"/>
                      </a:ext>
                    </a:extLst>
                  </p:cNvPr>
                  <p:cNvSpPr>
                    <a:spLocks noChangeArrowheads="1"/>
                  </p:cNvSpPr>
                  <p:nvPr/>
                </p:nvSpPr>
                <p:spPr bwMode="auto">
                  <a:xfrm>
                    <a:off x="8627" y="5705"/>
                    <a:ext cx="143" cy="143"/>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grpSp>
          </p:grpSp>
          <p:grpSp>
            <p:nvGrpSpPr>
              <p:cNvPr id="13" name="Group 12">
                <a:extLst>
                  <a:ext uri="{FF2B5EF4-FFF2-40B4-BE49-F238E27FC236}">
                    <a16:creationId xmlns:a16="http://schemas.microsoft.com/office/drawing/2014/main" id="{81A95C3F-5A78-4F0D-AEE3-FC76625D40E7}"/>
                  </a:ext>
                </a:extLst>
              </p:cNvPr>
              <p:cNvGrpSpPr>
                <a:grpSpLocks/>
              </p:cNvGrpSpPr>
              <p:nvPr/>
            </p:nvGrpSpPr>
            <p:grpSpPr bwMode="auto">
              <a:xfrm>
                <a:off x="76200" y="76211"/>
                <a:ext cx="148590" cy="130811"/>
                <a:chOff x="8789" y="3990"/>
                <a:chExt cx="317" cy="350"/>
              </a:xfrm>
            </p:grpSpPr>
            <p:sp>
              <p:nvSpPr>
                <p:cNvPr id="14" name="AutoShape 162">
                  <a:extLst>
                    <a:ext uri="{FF2B5EF4-FFF2-40B4-BE49-F238E27FC236}">
                      <a16:creationId xmlns:a16="http://schemas.microsoft.com/office/drawing/2014/main" id="{C2469365-9E8A-4A2C-AA40-CAF4A462246E}"/>
                    </a:ext>
                  </a:extLst>
                </p:cNvPr>
                <p:cNvSpPr>
                  <a:spLocks noChangeArrowheads="1"/>
                </p:cNvSpPr>
                <p:nvPr/>
              </p:nvSpPr>
              <p:spPr bwMode="auto">
                <a:xfrm flipH="1" flipV="1">
                  <a:off x="8789" y="4203"/>
                  <a:ext cx="317" cy="13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grpSp>
              <p:nvGrpSpPr>
                <p:cNvPr id="15" name="Group 14">
                  <a:extLst>
                    <a:ext uri="{FF2B5EF4-FFF2-40B4-BE49-F238E27FC236}">
                      <a16:creationId xmlns:a16="http://schemas.microsoft.com/office/drawing/2014/main" id="{C386BCA4-F323-436C-B60E-762DD943AFAE}"/>
                    </a:ext>
                  </a:extLst>
                </p:cNvPr>
                <p:cNvGrpSpPr>
                  <a:grpSpLocks/>
                </p:cNvGrpSpPr>
                <p:nvPr/>
              </p:nvGrpSpPr>
              <p:grpSpPr bwMode="auto">
                <a:xfrm rot="-10800000">
                  <a:off x="8818" y="3990"/>
                  <a:ext cx="261" cy="261"/>
                  <a:chOff x="8571" y="5650"/>
                  <a:chExt cx="261" cy="261"/>
                </a:xfrm>
              </p:grpSpPr>
              <p:sp>
                <p:nvSpPr>
                  <p:cNvPr id="16" name="AutoShape 164">
                    <a:extLst>
                      <a:ext uri="{FF2B5EF4-FFF2-40B4-BE49-F238E27FC236}">
                        <a16:creationId xmlns:a16="http://schemas.microsoft.com/office/drawing/2014/main" id="{7092C531-3CAE-4997-8572-870BFAE7C8F6}"/>
                      </a:ext>
                    </a:extLst>
                  </p:cNvPr>
                  <p:cNvSpPr>
                    <a:spLocks noChangeArrowheads="1"/>
                  </p:cNvSpPr>
                  <p:nvPr/>
                </p:nvSpPr>
                <p:spPr bwMode="auto">
                  <a:xfrm>
                    <a:off x="8571" y="5650"/>
                    <a:ext cx="261" cy="261"/>
                  </a:xfrm>
                  <a:prstGeom prst="flowChartMagneticTape">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17" name="Oval 16">
                    <a:extLst>
                      <a:ext uri="{FF2B5EF4-FFF2-40B4-BE49-F238E27FC236}">
                        <a16:creationId xmlns:a16="http://schemas.microsoft.com/office/drawing/2014/main" id="{242506FB-6EA9-4F62-BCF5-229A28052022}"/>
                      </a:ext>
                    </a:extLst>
                  </p:cNvPr>
                  <p:cNvSpPr>
                    <a:spLocks noChangeArrowheads="1"/>
                  </p:cNvSpPr>
                  <p:nvPr/>
                </p:nvSpPr>
                <p:spPr bwMode="auto">
                  <a:xfrm>
                    <a:off x="8627" y="5705"/>
                    <a:ext cx="143" cy="143"/>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grpSp>
          </p:grpSp>
        </p:grpSp>
      </p:grpSp>
      <p:pic>
        <p:nvPicPr>
          <p:cNvPr id="4" name="Audio 3">
            <a:hlinkClick r:id="" action="ppaction://media"/>
            <a:extLst>
              <a:ext uri="{FF2B5EF4-FFF2-40B4-BE49-F238E27FC236}">
                <a16:creationId xmlns:a16="http://schemas.microsoft.com/office/drawing/2014/main" id="{42E1AB3C-2A98-4AC9-A306-1A3C2AB2AA5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104773899"/>
      </p:ext>
    </p:extLst>
  </p:cSld>
  <p:clrMapOvr>
    <a:masterClrMapping/>
  </p:clrMapOvr>
  <mc:AlternateContent xmlns:mc="http://schemas.openxmlformats.org/markup-compatibility/2006">
    <mc:Choice xmlns:p14="http://schemas.microsoft.com/office/powerpoint/2010/main" Requires="p14">
      <p:transition spd="slow" p14:dur="2000" advTm="10575"/>
    </mc:Choice>
    <mc:Fallback>
      <p:transition spd="slow" advTm="105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51</a:t>
            </a:fld>
            <a:endParaRPr lang="en-US"/>
          </a:p>
        </p:txBody>
      </p:sp>
      <p:pic>
        <p:nvPicPr>
          <p:cNvPr id="2" name="Picture 1">
            <a:extLst>
              <a:ext uri="{FF2B5EF4-FFF2-40B4-BE49-F238E27FC236}">
                <a16:creationId xmlns:a16="http://schemas.microsoft.com/office/drawing/2014/main" id="{9E572DC1-46CB-4D9D-B142-317F186A58FE}"/>
              </a:ext>
            </a:extLst>
          </p:cNvPr>
          <p:cNvPicPr>
            <a:picLocks noChangeAspect="1"/>
          </p:cNvPicPr>
          <p:nvPr/>
        </p:nvPicPr>
        <p:blipFill>
          <a:blip r:embed="rId5"/>
          <a:stretch>
            <a:fillRect/>
          </a:stretch>
        </p:blipFill>
        <p:spPr>
          <a:xfrm>
            <a:off x="457200" y="1485314"/>
            <a:ext cx="6400800" cy="4776025"/>
          </a:xfrm>
          <a:prstGeom prst="rect">
            <a:avLst/>
          </a:prstGeom>
          <a:ln>
            <a:solidFill>
              <a:schemeClr val="tx1"/>
            </a:solidFill>
          </a:ln>
        </p:spPr>
      </p:pic>
      <p:sp>
        <p:nvSpPr>
          <p:cNvPr id="4" name="Title 1">
            <a:extLst>
              <a:ext uri="{FF2B5EF4-FFF2-40B4-BE49-F238E27FC236}">
                <a16:creationId xmlns:a16="http://schemas.microsoft.com/office/drawing/2014/main" id="{C6AEF7D7-C2EF-408B-92ED-12F2574197AC}"/>
              </a:ext>
            </a:extLst>
          </p:cNvPr>
          <p:cNvSpPr>
            <a:spLocks noGrp="1"/>
          </p:cNvSpPr>
          <p:nvPr>
            <p:ph type="title"/>
          </p:nvPr>
        </p:nvSpPr>
        <p:spPr>
          <a:xfrm>
            <a:off x="457200" y="381000"/>
            <a:ext cx="8229600" cy="635528"/>
          </a:xfrm>
        </p:spPr>
        <p:txBody>
          <a:bodyPr/>
          <a:lstStyle/>
          <a:p>
            <a:pPr algn="ctr"/>
            <a:r>
              <a:rPr lang="en-US" sz="3600" kern="1200" dirty="0">
                <a:latin typeface="+mn-lt"/>
                <a:ea typeface="+mn-ea"/>
                <a:cs typeface="+mn-cs"/>
              </a:rPr>
              <a:t>Pathways for contamination in tanks and reservoirs (includes clearwells)</a:t>
            </a:r>
          </a:p>
        </p:txBody>
      </p:sp>
      <p:pic>
        <p:nvPicPr>
          <p:cNvPr id="3" name="Audio 2">
            <a:hlinkClick r:id="" action="ppaction://media"/>
            <a:extLst>
              <a:ext uri="{FF2B5EF4-FFF2-40B4-BE49-F238E27FC236}">
                <a16:creationId xmlns:a16="http://schemas.microsoft.com/office/drawing/2014/main" id="{13E433C2-D9E3-464A-8DEB-E62F28187C8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237435820"/>
      </p:ext>
    </p:extLst>
  </p:cSld>
  <p:clrMapOvr>
    <a:masterClrMapping/>
  </p:clrMapOvr>
  <mc:AlternateContent xmlns:mc="http://schemas.openxmlformats.org/markup-compatibility/2006">
    <mc:Choice xmlns:p14="http://schemas.microsoft.com/office/powerpoint/2010/main" Requires="p14">
      <p:transition spd="slow" p14:dur="2000" advTm="11759"/>
    </mc:Choice>
    <mc:Fallback>
      <p:transition spd="slow" advTm="117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B96E6C1-C290-4976-9F01-D82AD34BCD9A}"/>
              </a:ext>
            </a:extLst>
          </p:cNvPr>
          <p:cNvSpPr>
            <a:spLocks noGrp="1"/>
          </p:cNvSpPr>
          <p:nvPr>
            <p:ph idx="1"/>
          </p:nvPr>
        </p:nvSpPr>
        <p:spPr>
          <a:xfrm>
            <a:off x="152400" y="182383"/>
            <a:ext cx="7429500" cy="971550"/>
          </a:xfrm>
        </p:spPr>
        <p:txBody>
          <a:bodyPr/>
          <a:lstStyle/>
          <a:p>
            <a:r>
              <a:rPr lang="en-US" dirty="0"/>
              <a:t>Vent screens should keep out insects (#24 mesh stainless steel screen is a good option with a coarser outer screen to protect the mesh from damage) – same recommendation applies to wellhead vents.</a:t>
            </a:r>
          </a:p>
          <a:p>
            <a:endParaRPr lang="en-US" dirty="0"/>
          </a:p>
        </p:txBody>
      </p:sp>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52</a:t>
            </a:fld>
            <a:endParaRPr lang="en-US"/>
          </a:p>
        </p:txBody>
      </p:sp>
      <p:sp>
        <p:nvSpPr>
          <p:cNvPr id="57346" name="Rectangle 2"/>
          <p:cNvSpPr>
            <a:spLocks noGrp="1" noChangeArrowheads="1"/>
          </p:cNvSpPr>
          <p:nvPr>
            <p:ph type="title"/>
          </p:nvPr>
        </p:nvSpPr>
        <p:spPr>
          <a:xfrm>
            <a:off x="38100" y="144283"/>
            <a:ext cx="8823409" cy="814466"/>
          </a:xfrm>
        </p:spPr>
        <p:txBody>
          <a:bodyPr/>
          <a:lstStyle/>
          <a:p>
            <a:pPr algn="r" fontAlgn="auto">
              <a:spcAft>
                <a:spcPts val="0"/>
              </a:spcAft>
              <a:defRPr/>
            </a:pPr>
            <a:r>
              <a:rPr lang="en-US" sz="2800" dirty="0"/>
              <a:t>Vents</a:t>
            </a:r>
            <a:endParaRPr lang="en-US" sz="2800" b="0" dirty="0"/>
          </a:p>
        </p:txBody>
      </p:sp>
      <p:pic>
        <p:nvPicPr>
          <p:cNvPr id="11" name="Picture 10">
            <a:extLst>
              <a:ext uri="{FF2B5EF4-FFF2-40B4-BE49-F238E27FC236}">
                <a16:creationId xmlns:a16="http://schemas.microsoft.com/office/drawing/2014/main" id="{7446B683-8C4E-4DB1-8712-4363932C7B30}"/>
              </a:ext>
            </a:extLst>
          </p:cNvPr>
          <p:cNvPicPr>
            <a:picLocks noChangeAspect="1"/>
          </p:cNvPicPr>
          <p:nvPr/>
        </p:nvPicPr>
        <p:blipFill>
          <a:blip r:embed="rId5"/>
          <a:stretch>
            <a:fillRect/>
          </a:stretch>
        </p:blipFill>
        <p:spPr>
          <a:xfrm>
            <a:off x="3190875" y="2573724"/>
            <a:ext cx="5943600" cy="4284276"/>
          </a:xfrm>
          <a:prstGeom prst="rect">
            <a:avLst/>
          </a:prstGeom>
          <a:ln>
            <a:solidFill>
              <a:schemeClr val="tx1"/>
            </a:solidFill>
          </a:ln>
        </p:spPr>
      </p:pic>
      <p:pic>
        <p:nvPicPr>
          <p:cNvPr id="12" name="Picture 11">
            <a:extLst>
              <a:ext uri="{FF2B5EF4-FFF2-40B4-BE49-F238E27FC236}">
                <a16:creationId xmlns:a16="http://schemas.microsoft.com/office/drawing/2014/main" id="{EC2E0306-E212-45B3-9ACC-2FE61B6E20DA}"/>
              </a:ext>
            </a:extLst>
          </p:cNvPr>
          <p:cNvPicPr>
            <a:picLocks noChangeAspect="1"/>
          </p:cNvPicPr>
          <p:nvPr/>
        </p:nvPicPr>
        <p:blipFill>
          <a:blip r:embed="rId6"/>
          <a:stretch>
            <a:fillRect/>
          </a:stretch>
        </p:blipFill>
        <p:spPr>
          <a:xfrm>
            <a:off x="304800" y="1557706"/>
            <a:ext cx="4936768" cy="2062576"/>
          </a:xfrm>
          <a:prstGeom prst="rect">
            <a:avLst/>
          </a:prstGeom>
          <a:ln>
            <a:solidFill>
              <a:schemeClr val="tx1"/>
            </a:solidFill>
          </a:ln>
        </p:spPr>
      </p:pic>
      <p:pic>
        <p:nvPicPr>
          <p:cNvPr id="3" name="Audio 2">
            <a:hlinkClick r:id="" action="ppaction://media"/>
            <a:extLst>
              <a:ext uri="{FF2B5EF4-FFF2-40B4-BE49-F238E27FC236}">
                <a16:creationId xmlns:a16="http://schemas.microsoft.com/office/drawing/2014/main" id="{9BF53748-03E8-4921-A03B-322E43C87D3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892678263"/>
      </p:ext>
    </p:extLst>
  </p:cSld>
  <p:clrMapOvr>
    <a:masterClrMapping/>
  </p:clrMapOvr>
  <mc:AlternateContent xmlns:mc="http://schemas.openxmlformats.org/markup-compatibility/2006">
    <mc:Choice xmlns:p14="http://schemas.microsoft.com/office/powerpoint/2010/main" Requires="p14">
      <p:transition spd="slow" p14:dur="2000" advTm="11353"/>
    </mc:Choice>
    <mc:Fallback>
      <p:transition spd="slow" advTm="113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53</a:t>
            </a:fld>
            <a:endParaRPr lang="en-US"/>
          </a:p>
        </p:txBody>
      </p:sp>
      <p:pic>
        <p:nvPicPr>
          <p:cNvPr id="7" name="Picture 6">
            <a:extLst>
              <a:ext uri="{FF2B5EF4-FFF2-40B4-BE49-F238E27FC236}">
                <a16:creationId xmlns:a16="http://schemas.microsoft.com/office/drawing/2014/main" id="{06B1282B-18CD-4E21-88AD-5B69985640BE}"/>
              </a:ext>
            </a:extLst>
          </p:cNvPr>
          <p:cNvPicPr>
            <a:picLocks noChangeAspect="1"/>
          </p:cNvPicPr>
          <p:nvPr/>
        </p:nvPicPr>
        <p:blipFill>
          <a:blip r:embed="rId5"/>
          <a:stretch>
            <a:fillRect/>
          </a:stretch>
        </p:blipFill>
        <p:spPr>
          <a:xfrm>
            <a:off x="457200" y="3116588"/>
            <a:ext cx="5457825" cy="3153054"/>
          </a:xfrm>
          <a:prstGeom prst="rect">
            <a:avLst/>
          </a:prstGeom>
          <a:ln>
            <a:solidFill>
              <a:schemeClr val="tx1"/>
            </a:solidFill>
          </a:ln>
        </p:spPr>
      </p:pic>
      <p:pic>
        <p:nvPicPr>
          <p:cNvPr id="3" name="Picture 2">
            <a:extLst>
              <a:ext uri="{FF2B5EF4-FFF2-40B4-BE49-F238E27FC236}">
                <a16:creationId xmlns:a16="http://schemas.microsoft.com/office/drawing/2014/main" id="{95C2F266-ACCA-431B-8325-500C1F71547B}"/>
              </a:ext>
            </a:extLst>
          </p:cNvPr>
          <p:cNvPicPr>
            <a:picLocks noChangeAspect="1"/>
          </p:cNvPicPr>
          <p:nvPr/>
        </p:nvPicPr>
        <p:blipFill>
          <a:blip r:embed="rId6"/>
          <a:stretch>
            <a:fillRect/>
          </a:stretch>
        </p:blipFill>
        <p:spPr>
          <a:xfrm>
            <a:off x="457200" y="380999"/>
            <a:ext cx="8227002" cy="2528231"/>
          </a:xfrm>
          <a:prstGeom prst="rect">
            <a:avLst/>
          </a:prstGeom>
          <a:ln>
            <a:solidFill>
              <a:schemeClr val="tx1"/>
            </a:solidFill>
          </a:ln>
        </p:spPr>
      </p:pic>
      <p:sp>
        <p:nvSpPr>
          <p:cNvPr id="8" name="Callout: Line 7">
            <a:extLst>
              <a:ext uri="{FF2B5EF4-FFF2-40B4-BE49-F238E27FC236}">
                <a16:creationId xmlns:a16="http://schemas.microsoft.com/office/drawing/2014/main" id="{80AB10DD-850F-4DF8-BC05-3C51DD9A2211}"/>
              </a:ext>
            </a:extLst>
          </p:cNvPr>
          <p:cNvSpPr/>
          <p:nvPr/>
        </p:nvSpPr>
        <p:spPr bwMode="auto">
          <a:xfrm>
            <a:off x="6248400" y="3137830"/>
            <a:ext cx="2590800" cy="1815170"/>
          </a:xfrm>
          <a:prstGeom prst="borderCallout1">
            <a:avLst>
              <a:gd name="adj1" fmla="val 18750"/>
              <a:gd name="adj2" fmla="val -8333"/>
              <a:gd name="adj3" fmla="val 42012"/>
              <a:gd name="adj4" fmla="val -80245"/>
            </a:avLst>
          </a:prstGeom>
          <a:solidFill>
            <a:srgbClr val="FFFF9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a:t>Right idea with the screen…wrong idea letting the top rust out.</a:t>
            </a:r>
            <a:endParaRPr kumimoji="0" lang="en-US" sz="2400" b="0" i="0" u="none" strike="noStrike" cap="none" normalizeH="0" baseline="0" dirty="0">
              <a:ln>
                <a:noFill/>
              </a:ln>
              <a:solidFill>
                <a:schemeClr val="tx1"/>
              </a:solidFill>
              <a:effectLst/>
              <a:latin typeface="Times" pitchFamily="18" charset="0"/>
            </a:endParaRPr>
          </a:p>
        </p:txBody>
      </p:sp>
      <p:pic>
        <p:nvPicPr>
          <p:cNvPr id="11" name="Audio 10">
            <a:hlinkClick r:id="" action="ppaction://media"/>
            <a:extLst>
              <a:ext uri="{FF2B5EF4-FFF2-40B4-BE49-F238E27FC236}">
                <a16:creationId xmlns:a16="http://schemas.microsoft.com/office/drawing/2014/main" id="{11321E15-70C2-480A-94C1-B1256553E2F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828005881"/>
      </p:ext>
    </p:extLst>
  </p:cSld>
  <p:clrMapOvr>
    <a:masterClrMapping/>
  </p:clrMapOvr>
  <mc:AlternateContent xmlns:mc="http://schemas.openxmlformats.org/markup-compatibility/2006">
    <mc:Choice xmlns:p14="http://schemas.microsoft.com/office/powerpoint/2010/main" Requires="p14">
      <p:transition spd="slow" p14:dur="2000" advTm="4181"/>
    </mc:Choice>
    <mc:Fallback>
      <p:transition spd="slow" advTm="41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54</a:t>
            </a:fld>
            <a:endParaRPr lang="en-US"/>
          </a:p>
        </p:txBody>
      </p:sp>
      <p:pic>
        <p:nvPicPr>
          <p:cNvPr id="2" name="Picture 1">
            <a:extLst>
              <a:ext uri="{FF2B5EF4-FFF2-40B4-BE49-F238E27FC236}">
                <a16:creationId xmlns:a16="http://schemas.microsoft.com/office/drawing/2014/main" id="{822C34F6-1054-4F08-A35A-BA71588658B0}"/>
              </a:ext>
            </a:extLst>
          </p:cNvPr>
          <p:cNvPicPr>
            <a:picLocks noChangeAspect="1"/>
          </p:cNvPicPr>
          <p:nvPr/>
        </p:nvPicPr>
        <p:blipFill>
          <a:blip r:embed="rId5"/>
          <a:stretch>
            <a:fillRect/>
          </a:stretch>
        </p:blipFill>
        <p:spPr>
          <a:xfrm>
            <a:off x="228600" y="152399"/>
            <a:ext cx="5105400" cy="6190093"/>
          </a:xfrm>
          <a:prstGeom prst="rect">
            <a:avLst/>
          </a:prstGeom>
          <a:ln>
            <a:solidFill>
              <a:schemeClr val="tx1"/>
            </a:solidFill>
          </a:ln>
        </p:spPr>
      </p:pic>
      <p:pic>
        <p:nvPicPr>
          <p:cNvPr id="4" name="Picture 3">
            <a:extLst>
              <a:ext uri="{FF2B5EF4-FFF2-40B4-BE49-F238E27FC236}">
                <a16:creationId xmlns:a16="http://schemas.microsoft.com/office/drawing/2014/main" id="{2B238EA8-56E2-42C1-8841-A032FEAF870B}"/>
              </a:ext>
            </a:extLst>
          </p:cNvPr>
          <p:cNvPicPr>
            <a:picLocks noChangeAspect="1"/>
          </p:cNvPicPr>
          <p:nvPr/>
        </p:nvPicPr>
        <p:blipFill>
          <a:blip r:embed="rId6"/>
          <a:stretch>
            <a:fillRect/>
          </a:stretch>
        </p:blipFill>
        <p:spPr>
          <a:xfrm>
            <a:off x="4343400" y="304800"/>
            <a:ext cx="4695538" cy="3733801"/>
          </a:xfrm>
          <a:prstGeom prst="rect">
            <a:avLst/>
          </a:prstGeom>
          <a:ln>
            <a:solidFill>
              <a:schemeClr val="tx1"/>
            </a:solidFill>
          </a:ln>
        </p:spPr>
      </p:pic>
      <p:sp>
        <p:nvSpPr>
          <p:cNvPr id="8" name="Callout: Line 7">
            <a:extLst>
              <a:ext uri="{FF2B5EF4-FFF2-40B4-BE49-F238E27FC236}">
                <a16:creationId xmlns:a16="http://schemas.microsoft.com/office/drawing/2014/main" id="{0824CB08-C312-40DB-835C-6C3959386518}"/>
              </a:ext>
            </a:extLst>
          </p:cNvPr>
          <p:cNvSpPr/>
          <p:nvPr/>
        </p:nvSpPr>
        <p:spPr bwMode="auto">
          <a:xfrm>
            <a:off x="5791200" y="4181477"/>
            <a:ext cx="3124200" cy="923923"/>
          </a:xfrm>
          <a:prstGeom prst="borderCallout1">
            <a:avLst>
              <a:gd name="adj1" fmla="val 18750"/>
              <a:gd name="adj2" fmla="val -8333"/>
              <a:gd name="adj3" fmla="val -207910"/>
              <a:gd name="adj4" fmla="val 5016"/>
            </a:avLst>
          </a:prstGeom>
          <a:solidFill>
            <a:srgbClr val="FFFF9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8" charset="0"/>
              </a:rPr>
              <a:t>Where are these flies coming from?</a:t>
            </a:r>
          </a:p>
        </p:txBody>
      </p:sp>
      <p:pic>
        <p:nvPicPr>
          <p:cNvPr id="7" name="Audio 6">
            <a:hlinkClick r:id="" action="ppaction://media"/>
            <a:extLst>
              <a:ext uri="{FF2B5EF4-FFF2-40B4-BE49-F238E27FC236}">
                <a16:creationId xmlns:a16="http://schemas.microsoft.com/office/drawing/2014/main" id="{47939F38-E9A2-42B7-BCB2-1272FEE85C8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7808439"/>
      </p:ext>
    </p:extLst>
  </p:cSld>
  <p:clrMapOvr>
    <a:masterClrMapping/>
  </p:clrMapOvr>
  <mc:AlternateContent xmlns:mc="http://schemas.openxmlformats.org/markup-compatibility/2006">
    <mc:Choice xmlns:p14="http://schemas.microsoft.com/office/powerpoint/2010/main" Requires="p14">
      <p:transition spd="slow" p14:dur="2000" advTm="4514"/>
    </mc:Choice>
    <mc:Fallback>
      <p:transition spd="slow" advTm="45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B96E6C1-C290-4976-9F01-D82AD34BCD9A}"/>
              </a:ext>
            </a:extLst>
          </p:cNvPr>
          <p:cNvSpPr>
            <a:spLocks noGrp="1"/>
          </p:cNvSpPr>
          <p:nvPr>
            <p:ph idx="1"/>
          </p:nvPr>
        </p:nvSpPr>
        <p:spPr>
          <a:xfrm>
            <a:off x="38100" y="933450"/>
            <a:ext cx="9193966" cy="5867400"/>
          </a:xfrm>
        </p:spPr>
        <p:txBody>
          <a:bodyPr/>
          <a:lstStyle/>
          <a:p>
            <a:r>
              <a:rPr lang="en-US" dirty="0"/>
              <a:t>Ensure overflow flap valves are well maintained and terminate above water and/or ground surface.</a:t>
            </a:r>
          </a:p>
          <a:p>
            <a:endParaRPr lang="en-US" dirty="0"/>
          </a:p>
        </p:txBody>
      </p:sp>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55</a:t>
            </a:fld>
            <a:endParaRPr lang="en-US"/>
          </a:p>
        </p:txBody>
      </p:sp>
      <p:sp>
        <p:nvSpPr>
          <p:cNvPr id="57346" name="Rectangle 2"/>
          <p:cNvSpPr>
            <a:spLocks noGrp="1" noChangeArrowheads="1"/>
          </p:cNvSpPr>
          <p:nvPr>
            <p:ph type="title"/>
          </p:nvPr>
        </p:nvSpPr>
        <p:spPr>
          <a:xfrm>
            <a:off x="38100" y="144283"/>
            <a:ext cx="8823409" cy="814466"/>
          </a:xfrm>
        </p:spPr>
        <p:txBody>
          <a:bodyPr/>
          <a:lstStyle/>
          <a:p>
            <a:pPr algn="r" fontAlgn="auto">
              <a:spcAft>
                <a:spcPts val="0"/>
              </a:spcAft>
              <a:defRPr/>
            </a:pPr>
            <a:r>
              <a:rPr lang="en-US" sz="2800" dirty="0"/>
              <a:t>Overflows</a:t>
            </a:r>
            <a:endParaRPr lang="en-US" sz="2800" b="0" dirty="0"/>
          </a:p>
        </p:txBody>
      </p:sp>
      <p:pic>
        <p:nvPicPr>
          <p:cNvPr id="2" name="Picture 1">
            <a:extLst>
              <a:ext uri="{FF2B5EF4-FFF2-40B4-BE49-F238E27FC236}">
                <a16:creationId xmlns:a16="http://schemas.microsoft.com/office/drawing/2014/main" id="{33224B9E-681E-4620-9F63-36905DB1CA2E}"/>
              </a:ext>
            </a:extLst>
          </p:cNvPr>
          <p:cNvPicPr>
            <a:picLocks noChangeAspect="1"/>
          </p:cNvPicPr>
          <p:nvPr/>
        </p:nvPicPr>
        <p:blipFill>
          <a:blip r:embed="rId5"/>
          <a:stretch>
            <a:fillRect/>
          </a:stretch>
        </p:blipFill>
        <p:spPr>
          <a:xfrm>
            <a:off x="6590046" y="1524000"/>
            <a:ext cx="2271463" cy="2286000"/>
          </a:xfrm>
          <a:prstGeom prst="rect">
            <a:avLst/>
          </a:prstGeom>
          <a:ln>
            <a:solidFill>
              <a:schemeClr val="tx1"/>
            </a:solidFill>
          </a:ln>
        </p:spPr>
      </p:pic>
      <p:pic>
        <p:nvPicPr>
          <p:cNvPr id="3" name="Picture 2">
            <a:extLst>
              <a:ext uri="{FF2B5EF4-FFF2-40B4-BE49-F238E27FC236}">
                <a16:creationId xmlns:a16="http://schemas.microsoft.com/office/drawing/2014/main" id="{C400C94F-E1E0-4BDC-8E46-D52AB3C91032}"/>
              </a:ext>
            </a:extLst>
          </p:cNvPr>
          <p:cNvPicPr>
            <a:picLocks noChangeAspect="1"/>
          </p:cNvPicPr>
          <p:nvPr/>
        </p:nvPicPr>
        <p:blipFill>
          <a:blip r:embed="rId6"/>
          <a:stretch>
            <a:fillRect/>
          </a:stretch>
        </p:blipFill>
        <p:spPr>
          <a:xfrm>
            <a:off x="381000" y="1839068"/>
            <a:ext cx="2895600" cy="4439169"/>
          </a:xfrm>
          <a:prstGeom prst="rect">
            <a:avLst/>
          </a:prstGeom>
          <a:ln>
            <a:solidFill>
              <a:schemeClr val="tx1"/>
            </a:solidFill>
          </a:ln>
        </p:spPr>
      </p:pic>
      <p:pic>
        <p:nvPicPr>
          <p:cNvPr id="7" name="Picture 6">
            <a:extLst>
              <a:ext uri="{FF2B5EF4-FFF2-40B4-BE49-F238E27FC236}">
                <a16:creationId xmlns:a16="http://schemas.microsoft.com/office/drawing/2014/main" id="{684D8403-D43E-4920-837A-9D829C6E8EB3}"/>
              </a:ext>
            </a:extLst>
          </p:cNvPr>
          <p:cNvPicPr>
            <a:picLocks noChangeAspect="1"/>
          </p:cNvPicPr>
          <p:nvPr/>
        </p:nvPicPr>
        <p:blipFill>
          <a:blip r:embed="rId7"/>
          <a:stretch>
            <a:fillRect/>
          </a:stretch>
        </p:blipFill>
        <p:spPr>
          <a:xfrm>
            <a:off x="3483114" y="1524000"/>
            <a:ext cx="2874184" cy="3338652"/>
          </a:xfrm>
          <a:prstGeom prst="rect">
            <a:avLst/>
          </a:prstGeom>
          <a:ln>
            <a:solidFill>
              <a:schemeClr val="tx1"/>
            </a:solidFill>
          </a:ln>
        </p:spPr>
      </p:pic>
      <p:pic>
        <p:nvPicPr>
          <p:cNvPr id="9" name="Audio 8">
            <a:hlinkClick r:id="" action="ppaction://media"/>
            <a:extLst>
              <a:ext uri="{FF2B5EF4-FFF2-40B4-BE49-F238E27FC236}">
                <a16:creationId xmlns:a16="http://schemas.microsoft.com/office/drawing/2014/main" id="{2E99E973-51E8-44DF-AC64-09824C8B422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40413851"/>
      </p:ext>
    </p:extLst>
  </p:cSld>
  <p:clrMapOvr>
    <a:masterClrMapping/>
  </p:clrMapOvr>
  <mc:AlternateContent xmlns:mc="http://schemas.openxmlformats.org/markup-compatibility/2006">
    <mc:Choice xmlns:p14="http://schemas.microsoft.com/office/powerpoint/2010/main" Requires="p14">
      <p:transition spd="slow" p14:dur="2000" advTm="5373"/>
    </mc:Choice>
    <mc:Fallback>
      <p:transition spd="slow" advTm="53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56</a:t>
            </a:fld>
            <a:endParaRPr lang="en-US"/>
          </a:p>
        </p:txBody>
      </p:sp>
      <p:sp>
        <p:nvSpPr>
          <p:cNvPr id="8" name="Callout: Line 7">
            <a:extLst>
              <a:ext uri="{FF2B5EF4-FFF2-40B4-BE49-F238E27FC236}">
                <a16:creationId xmlns:a16="http://schemas.microsoft.com/office/drawing/2014/main" id="{0824CB08-C312-40DB-835C-6C3959386518}"/>
              </a:ext>
            </a:extLst>
          </p:cNvPr>
          <p:cNvSpPr/>
          <p:nvPr/>
        </p:nvSpPr>
        <p:spPr bwMode="auto">
          <a:xfrm>
            <a:off x="2438400" y="4738688"/>
            <a:ext cx="5029200" cy="923923"/>
          </a:xfrm>
          <a:prstGeom prst="borderCallout1">
            <a:avLst>
              <a:gd name="adj1" fmla="val -22487"/>
              <a:gd name="adj2" fmla="val 9849"/>
              <a:gd name="adj3" fmla="val -62548"/>
              <a:gd name="adj4" fmla="val 9940"/>
            </a:avLst>
          </a:prstGeom>
          <a:solidFill>
            <a:srgbClr val="FFFF9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8" charset="0"/>
              </a:rPr>
              <a:t>Flap valve was stuck in open position.  Screen is torn and mesh is too course.</a:t>
            </a:r>
          </a:p>
        </p:txBody>
      </p:sp>
      <p:pic>
        <p:nvPicPr>
          <p:cNvPr id="3" name="Picture 2">
            <a:extLst>
              <a:ext uri="{FF2B5EF4-FFF2-40B4-BE49-F238E27FC236}">
                <a16:creationId xmlns:a16="http://schemas.microsoft.com/office/drawing/2014/main" id="{F8F5BCC0-60F5-4829-B938-31B450CAC06C}"/>
              </a:ext>
            </a:extLst>
          </p:cNvPr>
          <p:cNvPicPr>
            <a:picLocks noChangeAspect="1"/>
          </p:cNvPicPr>
          <p:nvPr/>
        </p:nvPicPr>
        <p:blipFill>
          <a:blip r:embed="rId5"/>
          <a:stretch>
            <a:fillRect/>
          </a:stretch>
        </p:blipFill>
        <p:spPr>
          <a:xfrm>
            <a:off x="381000" y="533400"/>
            <a:ext cx="4609761" cy="3429000"/>
          </a:xfrm>
          <a:prstGeom prst="rect">
            <a:avLst/>
          </a:prstGeom>
          <a:ln>
            <a:solidFill>
              <a:schemeClr val="tx1"/>
            </a:solidFill>
          </a:ln>
        </p:spPr>
      </p:pic>
      <p:pic>
        <p:nvPicPr>
          <p:cNvPr id="6" name="Picture 5">
            <a:extLst>
              <a:ext uri="{FF2B5EF4-FFF2-40B4-BE49-F238E27FC236}">
                <a16:creationId xmlns:a16="http://schemas.microsoft.com/office/drawing/2014/main" id="{5B132EB0-E1EB-4AC8-8B59-8A72EC8EFB22}"/>
              </a:ext>
            </a:extLst>
          </p:cNvPr>
          <p:cNvPicPr>
            <a:picLocks noChangeAspect="1"/>
          </p:cNvPicPr>
          <p:nvPr/>
        </p:nvPicPr>
        <p:blipFill>
          <a:blip r:embed="rId6"/>
          <a:stretch>
            <a:fillRect/>
          </a:stretch>
        </p:blipFill>
        <p:spPr>
          <a:xfrm>
            <a:off x="5163745" y="514350"/>
            <a:ext cx="3751655" cy="3429000"/>
          </a:xfrm>
          <a:prstGeom prst="rect">
            <a:avLst/>
          </a:prstGeom>
          <a:ln>
            <a:solidFill>
              <a:schemeClr val="tx1"/>
            </a:solidFill>
          </a:ln>
        </p:spPr>
      </p:pic>
      <p:pic>
        <p:nvPicPr>
          <p:cNvPr id="2" name="Audio 1">
            <a:hlinkClick r:id="" action="ppaction://media"/>
            <a:extLst>
              <a:ext uri="{FF2B5EF4-FFF2-40B4-BE49-F238E27FC236}">
                <a16:creationId xmlns:a16="http://schemas.microsoft.com/office/drawing/2014/main" id="{D2AD2BD0-8D46-40DE-BCC7-951D804665F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906810957"/>
      </p:ext>
    </p:extLst>
  </p:cSld>
  <p:clrMapOvr>
    <a:masterClrMapping/>
  </p:clrMapOvr>
  <mc:AlternateContent xmlns:mc="http://schemas.openxmlformats.org/markup-compatibility/2006">
    <mc:Choice xmlns:p14="http://schemas.microsoft.com/office/powerpoint/2010/main" Requires="p14">
      <p:transition spd="slow" p14:dur="2000" advTm="13384"/>
    </mc:Choice>
    <mc:Fallback>
      <p:transition spd="slow" advTm="133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57</a:t>
            </a:fld>
            <a:endParaRPr lang="en-US"/>
          </a:p>
        </p:txBody>
      </p:sp>
      <p:pic>
        <p:nvPicPr>
          <p:cNvPr id="2" name="Picture 1">
            <a:extLst>
              <a:ext uri="{FF2B5EF4-FFF2-40B4-BE49-F238E27FC236}">
                <a16:creationId xmlns:a16="http://schemas.microsoft.com/office/drawing/2014/main" id="{B2283B0B-D712-467E-97A0-8DD6F876FE05}"/>
              </a:ext>
            </a:extLst>
          </p:cNvPr>
          <p:cNvPicPr>
            <a:picLocks noChangeAspect="1"/>
          </p:cNvPicPr>
          <p:nvPr/>
        </p:nvPicPr>
        <p:blipFill>
          <a:blip r:embed="rId5"/>
          <a:stretch>
            <a:fillRect/>
          </a:stretch>
        </p:blipFill>
        <p:spPr>
          <a:xfrm>
            <a:off x="65299" y="314325"/>
            <a:ext cx="9013402" cy="6324600"/>
          </a:xfrm>
          <a:prstGeom prst="rect">
            <a:avLst/>
          </a:prstGeom>
        </p:spPr>
      </p:pic>
      <p:pic>
        <p:nvPicPr>
          <p:cNvPr id="6" name="Audio 5">
            <a:hlinkClick r:id="" action="ppaction://media"/>
            <a:extLst>
              <a:ext uri="{FF2B5EF4-FFF2-40B4-BE49-F238E27FC236}">
                <a16:creationId xmlns:a16="http://schemas.microsoft.com/office/drawing/2014/main" id="{7A24F5B4-BD4A-46E8-BFCC-65F4D5FDCB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984083745"/>
      </p:ext>
    </p:extLst>
  </p:cSld>
  <p:clrMapOvr>
    <a:masterClrMapping/>
  </p:clrMapOvr>
  <mc:AlternateContent xmlns:mc="http://schemas.openxmlformats.org/markup-compatibility/2006">
    <mc:Choice xmlns:p14="http://schemas.microsoft.com/office/powerpoint/2010/main" Requires="p14">
      <p:transition spd="slow" p14:dur="2000" advTm="10922"/>
    </mc:Choice>
    <mc:Fallback>
      <p:transition spd="slow" advTm="109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58</a:t>
            </a:fld>
            <a:endParaRPr lang="en-US"/>
          </a:p>
        </p:txBody>
      </p:sp>
      <p:pic>
        <p:nvPicPr>
          <p:cNvPr id="3" name="Picture 2">
            <a:extLst>
              <a:ext uri="{FF2B5EF4-FFF2-40B4-BE49-F238E27FC236}">
                <a16:creationId xmlns:a16="http://schemas.microsoft.com/office/drawing/2014/main" id="{AD722DF6-E79C-47A7-8DCD-5D495A500921}"/>
              </a:ext>
            </a:extLst>
          </p:cNvPr>
          <p:cNvPicPr>
            <a:picLocks noChangeAspect="1"/>
          </p:cNvPicPr>
          <p:nvPr/>
        </p:nvPicPr>
        <p:blipFill>
          <a:blip r:embed="rId5"/>
          <a:stretch>
            <a:fillRect/>
          </a:stretch>
        </p:blipFill>
        <p:spPr>
          <a:xfrm>
            <a:off x="48033" y="19050"/>
            <a:ext cx="9047933" cy="6781800"/>
          </a:xfrm>
          <a:prstGeom prst="rect">
            <a:avLst/>
          </a:prstGeom>
        </p:spPr>
      </p:pic>
      <p:pic>
        <p:nvPicPr>
          <p:cNvPr id="2" name="Audio 1">
            <a:hlinkClick r:id="" action="ppaction://media"/>
            <a:extLst>
              <a:ext uri="{FF2B5EF4-FFF2-40B4-BE49-F238E27FC236}">
                <a16:creationId xmlns:a16="http://schemas.microsoft.com/office/drawing/2014/main" id="{19C76C57-ADF7-4A43-ACF3-B6A1C1FCF13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812703188"/>
      </p:ext>
    </p:extLst>
  </p:cSld>
  <p:clrMapOvr>
    <a:masterClrMapping/>
  </p:clrMapOvr>
  <mc:AlternateContent xmlns:mc="http://schemas.openxmlformats.org/markup-compatibility/2006">
    <mc:Choice xmlns:p14="http://schemas.microsoft.com/office/powerpoint/2010/main" Requires="p14">
      <p:transition spd="slow" p14:dur="2000" advTm="12595"/>
    </mc:Choice>
    <mc:Fallback>
      <p:transition spd="slow" advTm="125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59</a:t>
            </a:fld>
            <a:endParaRPr lang="en-US"/>
          </a:p>
        </p:txBody>
      </p:sp>
      <p:pic>
        <p:nvPicPr>
          <p:cNvPr id="4" name="Picture 3">
            <a:extLst>
              <a:ext uri="{FF2B5EF4-FFF2-40B4-BE49-F238E27FC236}">
                <a16:creationId xmlns:a16="http://schemas.microsoft.com/office/drawing/2014/main" id="{2B238EA8-56E2-42C1-8841-A032FEAF870B}"/>
              </a:ext>
            </a:extLst>
          </p:cNvPr>
          <p:cNvPicPr>
            <a:picLocks noChangeAspect="1"/>
          </p:cNvPicPr>
          <p:nvPr/>
        </p:nvPicPr>
        <p:blipFill>
          <a:blip r:embed="rId5"/>
          <a:stretch>
            <a:fillRect/>
          </a:stretch>
        </p:blipFill>
        <p:spPr>
          <a:xfrm>
            <a:off x="363498" y="1716151"/>
            <a:ext cx="3591447" cy="2855849"/>
          </a:xfrm>
          <a:prstGeom prst="rect">
            <a:avLst/>
          </a:prstGeom>
          <a:ln>
            <a:solidFill>
              <a:schemeClr val="tx1"/>
            </a:solidFill>
          </a:ln>
        </p:spPr>
      </p:pic>
      <p:pic>
        <p:nvPicPr>
          <p:cNvPr id="6" name="Picture 5">
            <a:extLst>
              <a:ext uri="{FF2B5EF4-FFF2-40B4-BE49-F238E27FC236}">
                <a16:creationId xmlns:a16="http://schemas.microsoft.com/office/drawing/2014/main" id="{2C6C969C-CFDA-4D23-A2A7-94AD89FDDF1C}"/>
              </a:ext>
            </a:extLst>
          </p:cNvPr>
          <p:cNvPicPr>
            <a:picLocks noChangeAspect="1"/>
          </p:cNvPicPr>
          <p:nvPr/>
        </p:nvPicPr>
        <p:blipFill>
          <a:blip r:embed="rId6"/>
          <a:stretch>
            <a:fillRect/>
          </a:stretch>
        </p:blipFill>
        <p:spPr>
          <a:xfrm>
            <a:off x="4114545" y="165712"/>
            <a:ext cx="4871787" cy="6539887"/>
          </a:xfrm>
          <a:prstGeom prst="rect">
            <a:avLst/>
          </a:prstGeom>
          <a:ln>
            <a:solidFill>
              <a:schemeClr val="tx1"/>
            </a:solidFill>
          </a:ln>
        </p:spPr>
      </p:pic>
      <p:sp>
        <p:nvSpPr>
          <p:cNvPr id="8" name="Callout: Line 7">
            <a:extLst>
              <a:ext uri="{FF2B5EF4-FFF2-40B4-BE49-F238E27FC236}">
                <a16:creationId xmlns:a16="http://schemas.microsoft.com/office/drawing/2014/main" id="{0824CB08-C312-40DB-835C-6C3959386518}"/>
              </a:ext>
            </a:extLst>
          </p:cNvPr>
          <p:cNvSpPr/>
          <p:nvPr/>
        </p:nvSpPr>
        <p:spPr bwMode="auto">
          <a:xfrm flipH="1">
            <a:off x="363498" y="228600"/>
            <a:ext cx="3576132" cy="1314450"/>
          </a:xfrm>
          <a:prstGeom prst="borderCallout1">
            <a:avLst>
              <a:gd name="adj1" fmla="val 65851"/>
              <a:gd name="adj2" fmla="val -35500"/>
              <a:gd name="adj3" fmla="val 51415"/>
              <a:gd name="adj4" fmla="val -3469"/>
            </a:avLst>
          </a:prstGeom>
          <a:solidFill>
            <a:srgbClr val="FFFF9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8" charset="0"/>
              </a:rPr>
              <a:t>Remember the flies?  </a:t>
            </a:r>
          </a:p>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8" charset="0"/>
              </a:rPr>
              <a:t>This is the overflow screen from the same tank.</a:t>
            </a:r>
          </a:p>
        </p:txBody>
      </p:sp>
      <p:pic>
        <p:nvPicPr>
          <p:cNvPr id="2" name="Audio 1">
            <a:hlinkClick r:id="" action="ppaction://media"/>
            <a:extLst>
              <a:ext uri="{FF2B5EF4-FFF2-40B4-BE49-F238E27FC236}">
                <a16:creationId xmlns:a16="http://schemas.microsoft.com/office/drawing/2014/main" id="{D43621EF-AE67-448C-BCA5-E3911829FCC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046944258"/>
      </p:ext>
    </p:extLst>
  </p:cSld>
  <p:clrMapOvr>
    <a:masterClrMapping/>
  </p:clrMapOvr>
  <mc:AlternateContent xmlns:mc="http://schemas.openxmlformats.org/markup-compatibility/2006">
    <mc:Choice xmlns:p14="http://schemas.microsoft.com/office/powerpoint/2010/main" Requires="p14">
      <p:transition spd="slow" p14:dur="2000" advTm="10551"/>
    </mc:Choice>
    <mc:Fallback>
      <p:transition spd="slow" advTm="105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291441" y="685800"/>
            <a:ext cx="8561118" cy="685800"/>
          </a:xfrm>
        </p:spPr>
        <p:txBody>
          <a:bodyPr>
            <a:noAutofit/>
          </a:bodyPr>
          <a:lstStyle/>
          <a:p>
            <a:pPr algn="ctr" eaLnBrk="1" hangingPunct="1">
              <a:defRPr/>
            </a:pPr>
            <a:r>
              <a:rPr lang="en-US" sz="3600" kern="1200" dirty="0">
                <a:latin typeface="+mn-lt"/>
                <a:ea typeface="+mn-ea"/>
                <a:cs typeface="+mn-cs"/>
              </a:rPr>
              <a:t>National Optimization Efforts</a:t>
            </a:r>
            <a:br>
              <a:rPr lang="en-US" sz="3600" kern="1200" dirty="0">
                <a:latin typeface="+mn-lt"/>
                <a:ea typeface="+mn-ea"/>
                <a:cs typeface="+mn-cs"/>
              </a:rPr>
            </a:br>
            <a:endParaRPr lang="en-US" sz="3600" kern="1200" dirty="0">
              <a:latin typeface="+mn-lt"/>
              <a:ea typeface="+mn-ea"/>
              <a:cs typeface="+mn-cs"/>
            </a:endParaRPr>
          </a:p>
        </p:txBody>
      </p:sp>
      <p:sp>
        <p:nvSpPr>
          <p:cNvPr id="58369" name="Rectangle 1"/>
          <p:cNvSpPr>
            <a:spLocks noChangeArrowheads="1"/>
          </p:cNvSpPr>
          <p:nvPr/>
        </p:nvSpPr>
        <p:spPr bwMode="auto">
          <a:xfrm>
            <a:off x="291441" y="1219200"/>
            <a:ext cx="8700159" cy="3140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eaLnBrk="1" hangingPunct="1">
              <a:spcBef>
                <a:spcPct val="20000"/>
              </a:spcBef>
              <a:spcAft>
                <a:spcPct val="50000"/>
              </a:spcAft>
              <a:buChar char="•"/>
            </a:pPr>
            <a:r>
              <a:rPr lang="en-US" sz="2800" dirty="0">
                <a:solidFill>
                  <a:srgbClr val="005595"/>
                </a:solidFill>
                <a:latin typeface="+mn-lt"/>
              </a:rPr>
              <a:t>Tools now have extended uses…</a:t>
            </a:r>
          </a:p>
          <a:p>
            <a:pPr marL="800100" lvl="1" indent="-342900" eaLnBrk="1" hangingPunct="1">
              <a:spcBef>
                <a:spcPct val="20000"/>
              </a:spcBef>
              <a:spcAft>
                <a:spcPts val="600"/>
              </a:spcAft>
              <a:buFontTx/>
              <a:buChar char="•"/>
            </a:pPr>
            <a:r>
              <a:rPr lang="en-US" sz="2800" dirty="0">
                <a:solidFill>
                  <a:srgbClr val="005595"/>
                </a:solidFill>
                <a:latin typeface="+mn-lt"/>
              </a:rPr>
              <a:t>Alternative filtration (slow sand &amp; membrane);</a:t>
            </a:r>
          </a:p>
          <a:p>
            <a:pPr marL="800100" lvl="1" indent="-342900" eaLnBrk="1" hangingPunct="1">
              <a:spcBef>
                <a:spcPct val="20000"/>
              </a:spcBef>
              <a:spcAft>
                <a:spcPts val="600"/>
              </a:spcAft>
              <a:buChar char="•"/>
            </a:pPr>
            <a:r>
              <a:rPr lang="en-US" sz="2800" dirty="0">
                <a:solidFill>
                  <a:srgbClr val="005595"/>
                </a:solidFill>
                <a:latin typeface="+mn-lt"/>
              </a:rPr>
              <a:t>Disinfection byproducts;</a:t>
            </a:r>
          </a:p>
          <a:p>
            <a:pPr marL="800100" lvl="1" indent="-342900" eaLnBrk="1" hangingPunct="1">
              <a:spcBef>
                <a:spcPct val="20000"/>
              </a:spcBef>
              <a:spcAft>
                <a:spcPts val="600"/>
              </a:spcAft>
              <a:buChar char="•"/>
            </a:pPr>
            <a:r>
              <a:rPr lang="en-US" sz="2800" u="sng" dirty="0">
                <a:solidFill>
                  <a:srgbClr val="005595"/>
                </a:solidFill>
                <a:latin typeface="+mn-lt"/>
              </a:rPr>
              <a:t>Distribution systems</a:t>
            </a:r>
            <a:r>
              <a:rPr lang="en-US" sz="2800" dirty="0">
                <a:solidFill>
                  <a:srgbClr val="005595"/>
                </a:solidFill>
                <a:latin typeface="+mn-lt"/>
              </a:rPr>
              <a:t>;</a:t>
            </a:r>
          </a:p>
          <a:p>
            <a:pPr marL="800100" lvl="1" indent="-342900" eaLnBrk="1" hangingPunct="1">
              <a:spcBef>
                <a:spcPct val="20000"/>
              </a:spcBef>
              <a:spcAft>
                <a:spcPts val="600"/>
              </a:spcAft>
              <a:buChar char="•"/>
            </a:pPr>
            <a:r>
              <a:rPr lang="en-US" sz="2800" dirty="0">
                <a:solidFill>
                  <a:srgbClr val="005595"/>
                </a:solidFill>
                <a:latin typeface="+mn-lt"/>
              </a:rPr>
              <a:t>Groundwater;</a:t>
            </a:r>
          </a:p>
          <a:p>
            <a:pPr marL="800100" lvl="1" indent="-342900" eaLnBrk="1" hangingPunct="1">
              <a:spcBef>
                <a:spcPct val="20000"/>
              </a:spcBef>
              <a:spcAft>
                <a:spcPts val="600"/>
              </a:spcAft>
              <a:buChar char="•"/>
            </a:pPr>
            <a:r>
              <a:rPr lang="en-US" sz="2800" dirty="0">
                <a:solidFill>
                  <a:srgbClr val="005595"/>
                </a:solidFill>
                <a:latin typeface="+mn-lt"/>
              </a:rPr>
              <a:t>Chloramination;</a:t>
            </a:r>
          </a:p>
          <a:p>
            <a:pPr marL="800100" lvl="1" indent="-342900" eaLnBrk="1" hangingPunct="1">
              <a:spcBef>
                <a:spcPct val="20000"/>
              </a:spcBef>
              <a:spcAft>
                <a:spcPts val="600"/>
              </a:spcAft>
              <a:buChar char="•"/>
            </a:pPr>
            <a:r>
              <a:rPr lang="en-US" sz="2800" dirty="0">
                <a:solidFill>
                  <a:srgbClr val="005595"/>
                </a:solidFill>
                <a:latin typeface="+mn-lt"/>
              </a:rPr>
              <a:t>Lead and copper; and</a:t>
            </a:r>
          </a:p>
          <a:p>
            <a:pPr marL="800100" lvl="1" indent="-342900" eaLnBrk="1" hangingPunct="1">
              <a:spcBef>
                <a:spcPct val="20000"/>
              </a:spcBef>
              <a:spcAft>
                <a:spcPts val="600"/>
              </a:spcAft>
              <a:buChar char="•"/>
            </a:pPr>
            <a:r>
              <a:rPr lang="en-US" sz="2800" dirty="0">
                <a:solidFill>
                  <a:srgbClr val="005595"/>
                </a:solidFill>
                <a:latin typeface="+mn-lt"/>
              </a:rPr>
              <a:t>Arsenic treatment optimization.</a:t>
            </a:r>
          </a:p>
        </p:txBody>
      </p:sp>
      <p:sp>
        <p:nvSpPr>
          <p:cNvPr id="4" name="Slide Number Placeholder 3"/>
          <p:cNvSpPr>
            <a:spLocks noGrp="1"/>
          </p:cNvSpPr>
          <p:nvPr>
            <p:ph type="sldNum" sz="quarter" idx="12"/>
          </p:nvPr>
        </p:nvSpPr>
        <p:spPr/>
        <p:txBody>
          <a:bodyPr/>
          <a:lstStyle/>
          <a:p>
            <a:pPr>
              <a:defRPr/>
            </a:pPr>
            <a:endParaRPr lang="en-US" dirty="0"/>
          </a:p>
          <a:p>
            <a:pPr>
              <a:defRPr/>
            </a:pPr>
            <a:fld id="{E596C9E5-7A0C-4CE0-9216-F843CB389B96}" type="slidenum">
              <a:rPr lang="en-US" smtClean="0"/>
              <a:pPr>
                <a:defRPr/>
              </a:pPr>
              <a:t>6</a:t>
            </a:fld>
            <a:endParaRPr lang="en-US" dirty="0"/>
          </a:p>
        </p:txBody>
      </p:sp>
      <p:pic>
        <p:nvPicPr>
          <p:cNvPr id="3" name="Audio 2">
            <a:hlinkClick r:id="" action="ppaction://media"/>
            <a:extLst>
              <a:ext uri="{FF2B5EF4-FFF2-40B4-BE49-F238E27FC236}">
                <a16:creationId xmlns:a16="http://schemas.microsoft.com/office/drawing/2014/main" id="{4E51CB55-7219-4DAF-9CC1-5DE7BAEAAAE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341805016"/>
      </p:ext>
    </p:extLst>
  </p:cSld>
  <p:clrMapOvr>
    <a:masterClrMapping/>
  </p:clrMapOvr>
  <mc:AlternateContent xmlns:mc="http://schemas.openxmlformats.org/markup-compatibility/2006">
    <mc:Choice xmlns:p14="http://schemas.microsoft.com/office/powerpoint/2010/main" Requires="p14">
      <p:transition spd="slow" p14:dur="2000" advTm="12908"/>
    </mc:Choice>
    <mc:Fallback>
      <p:transition spd="slow" advTm="129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B96E6C1-C290-4976-9F01-D82AD34BCD9A}"/>
              </a:ext>
            </a:extLst>
          </p:cNvPr>
          <p:cNvSpPr>
            <a:spLocks noGrp="1"/>
          </p:cNvSpPr>
          <p:nvPr>
            <p:ph idx="1"/>
          </p:nvPr>
        </p:nvSpPr>
        <p:spPr>
          <a:xfrm>
            <a:off x="272966" y="304799"/>
            <a:ext cx="9193966" cy="5741707"/>
          </a:xfrm>
        </p:spPr>
        <p:txBody>
          <a:bodyPr/>
          <a:lstStyle/>
          <a:p>
            <a:r>
              <a:rPr lang="en-US" dirty="0"/>
              <a:t>Ensure hatches keep out debris and secured.</a:t>
            </a:r>
          </a:p>
          <a:p>
            <a:pPr lvl="1">
              <a:spcBef>
                <a:spcPts val="600"/>
              </a:spcBef>
              <a:buFont typeface="Wingdings" panose="05000000000000000000" pitchFamily="2" charset="2"/>
              <a:buChar char="ü"/>
            </a:pPr>
            <a:r>
              <a:rPr lang="en-US" dirty="0"/>
              <a:t>Overlapping “shoebox” style lid</a:t>
            </a:r>
          </a:p>
          <a:p>
            <a:pPr lvl="1">
              <a:buFont typeface="Wingdings" panose="05000000000000000000" pitchFamily="2" charset="2"/>
              <a:buChar char="ü"/>
            </a:pPr>
            <a:r>
              <a:rPr lang="en-US" dirty="0"/>
              <a:t>Locked</a:t>
            </a:r>
          </a:p>
          <a:p>
            <a:pPr lvl="1">
              <a:buFont typeface="Wingdings" panose="05000000000000000000" pitchFamily="2" charset="2"/>
              <a:buChar char="ü"/>
            </a:pPr>
            <a:r>
              <a:rPr lang="en-US" dirty="0"/>
              <a:t>Raised 4” curb</a:t>
            </a:r>
          </a:p>
          <a:p>
            <a:endParaRPr lang="en-US" dirty="0"/>
          </a:p>
        </p:txBody>
      </p:sp>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60</a:t>
            </a:fld>
            <a:endParaRPr lang="en-US"/>
          </a:p>
        </p:txBody>
      </p:sp>
      <p:sp>
        <p:nvSpPr>
          <p:cNvPr id="57346" name="Rectangle 2"/>
          <p:cNvSpPr>
            <a:spLocks noGrp="1" noChangeArrowheads="1"/>
          </p:cNvSpPr>
          <p:nvPr>
            <p:ph type="title"/>
          </p:nvPr>
        </p:nvSpPr>
        <p:spPr>
          <a:xfrm>
            <a:off x="38100" y="144283"/>
            <a:ext cx="8823409" cy="814466"/>
          </a:xfrm>
        </p:spPr>
        <p:txBody>
          <a:bodyPr/>
          <a:lstStyle/>
          <a:p>
            <a:pPr algn="r" fontAlgn="auto">
              <a:spcAft>
                <a:spcPts val="0"/>
              </a:spcAft>
              <a:defRPr/>
            </a:pPr>
            <a:r>
              <a:rPr lang="en-US" sz="2800" dirty="0"/>
              <a:t>Hatches</a:t>
            </a:r>
            <a:endParaRPr lang="en-US" sz="2800" b="0" dirty="0"/>
          </a:p>
        </p:txBody>
      </p:sp>
      <p:pic>
        <p:nvPicPr>
          <p:cNvPr id="2" name="Picture 1">
            <a:extLst>
              <a:ext uri="{FF2B5EF4-FFF2-40B4-BE49-F238E27FC236}">
                <a16:creationId xmlns:a16="http://schemas.microsoft.com/office/drawing/2014/main" id="{B8C730FE-967A-4A67-B792-82630E9D0650}"/>
              </a:ext>
            </a:extLst>
          </p:cNvPr>
          <p:cNvPicPr>
            <a:picLocks noChangeAspect="1"/>
          </p:cNvPicPr>
          <p:nvPr/>
        </p:nvPicPr>
        <p:blipFill>
          <a:blip r:embed="rId5"/>
          <a:stretch>
            <a:fillRect/>
          </a:stretch>
        </p:blipFill>
        <p:spPr>
          <a:xfrm>
            <a:off x="3417845" y="1295400"/>
            <a:ext cx="5203909" cy="4453346"/>
          </a:xfrm>
          <a:prstGeom prst="rect">
            <a:avLst/>
          </a:prstGeom>
          <a:ln>
            <a:solidFill>
              <a:schemeClr val="tx1"/>
            </a:solidFill>
          </a:ln>
        </p:spPr>
      </p:pic>
      <p:pic>
        <p:nvPicPr>
          <p:cNvPr id="6" name="Audio 5">
            <a:hlinkClick r:id="" action="ppaction://media"/>
            <a:extLst>
              <a:ext uri="{FF2B5EF4-FFF2-40B4-BE49-F238E27FC236}">
                <a16:creationId xmlns:a16="http://schemas.microsoft.com/office/drawing/2014/main" id="{FEE88FA2-720A-4A3E-A064-4FE0AC20CAA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83365738"/>
      </p:ext>
    </p:extLst>
  </p:cSld>
  <p:clrMapOvr>
    <a:masterClrMapping/>
  </p:clrMapOvr>
  <mc:AlternateContent xmlns:mc="http://schemas.openxmlformats.org/markup-compatibility/2006">
    <mc:Choice xmlns:p14="http://schemas.microsoft.com/office/powerpoint/2010/main" Requires="p14">
      <p:transition spd="slow" p14:dur="2000" advTm="9623"/>
    </mc:Choice>
    <mc:Fallback>
      <p:transition spd="slow" advTm="96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61</a:t>
            </a:fld>
            <a:endParaRPr lang="en-US"/>
          </a:p>
        </p:txBody>
      </p:sp>
      <p:pic>
        <p:nvPicPr>
          <p:cNvPr id="6" name="Picture 5">
            <a:extLst>
              <a:ext uri="{FF2B5EF4-FFF2-40B4-BE49-F238E27FC236}">
                <a16:creationId xmlns:a16="http://schemas.microsoft.com/office/drawing/2014/main" id="{AE725588-CB10-404A-8C6F-5AEB377163F3}"/>
              </a:ext>
            </a:extLst>
          </p:cNvPr>
          <p:cNvPicPr>
            <a:picLocks noChangeAspect="1"/>
          </p:cNvPicPr>
          <p:nvPr/>
        </p:nvPicPr>
        <p:blipFill>
          <a:blip r:embed="rId5"/>
          <a:stretch>
            <a:fillRect/>
          </a:stretch>
        </p:blipFill>
        <p:spPr>
          <a:xfrm>
            <a:off x="2144750" y="85724"/>
            <a:ext cx="6880188" cy="5095875"/>
          </a:xfrm>
          <a:prstGeom prst="rect">
            <a:avLst/>
          </a:prstGeom>
          <a:ln>
            <a:solidFill>
              <a:schemeClr val="tx1"/>
            </a:solidFill>
          </a:ln>
        </p:spPr>
      </p:pic>
      <p:pic>
        <p:nvPicPr>
          <p:cNvPr id="7" name="Picture 6">
            <a:extLst>
              <a:ext uri="{FF2B5EF4-FFF2-40B4-BE49-F238E27FC236}">
                <a16:creationId xmlns:a16="http://schemas.microsoft.com/office/drawing/2014/main" id="{2444880A-3E97-4A70-BCF1-5BA923C5825C}"/>
              </a:ext>
            </a:extLst>
          </p:cNvPr>
          <p:cNvPicPr>
            <a:picLocks noChangeAspect="1"/>
          </p:cNvPicPr>
          <p:nvPr/>
        </p:nvPicPr>
        <p:blipFill>
          <a:blip r:embed="rId6"/>
          <a:stretch>
            <a:fillRect/>
          </a:stretch>
        </p:blipFill>
        <p:spPr>
          <a:xfrm>
            <a:off x="457200" y="2209800"/>
            <a:ext cx="5669697" cy="3886200"/>
          </a:xfrm>
          <a:prstGeom prst="rect">
            <a:avLst/>
          </a:prstGeom>
          <a:ln w="34925">
            <a:solidFill>
              <a:schemeClr val="bg1"/>
            </a:solidFill>
          </a:ln>
        </p:spPr>
      </p:pic>
      <p:sp>
        <p:nvSpPr>
          <p:cNvPr id="9" name="Callout: Line 8">
            <a:extLst>
              <a:ext uri="{FF2B5EF4-FFF2-40B4-BE49-F238E27FC236}">
                <a16:creationId xmlns:a16="http://schemas.microsoft.com/office/drawing/2014/main" id="{13589887-9E91-4A6E-ABF8-4189A0819BB9}"/>
              </a:ext>
            </a:extLst>
          </p:cNvPr>
          <p:cNvSpPr/>
          <p:nvPr/>
        </p:nvSpPr>
        <p:spPr bwMode="auto">
          <a:xfrm flipH="1">
            <a:off x="3962400" y="1133476"/>
            <a:ext cx="2455902" cy="533400"/>
          </a:xfrm>
          <a:prstGeom prst="borderCallout1">
            <a:avLst>
              <a:gd name="adj1" fmla="val 271208"/>
              <a:gd name="adj2" fmla="val -56055"/>
              <a:gd name="adj3" fmla="val 51415"/>
              <a:gd name="adj4" fmla="val -3469"/>
            </a:avLst>
          </a:prstGeom>
          <a:solidFill>
            <a:srgbClr val="FFFF9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8" charset="0"/>
              </a:rPr>
              <a:t>Climb that ladder!</a:t>
            </a:r>
          </a:p>
        </p:txBody>
      </p:sp>
      <p:pic>
        <p:nvPicPr>
          <p:cNvPr id="2" name="Audio 1">
            <a:hlinkClick r:id="" action="ppaction://media"/>
            <a:extLst>
              <a:ext uri="{FF2B5EF4-FFF2-40B4-BE49-F238E27FC236}">
                <a16:creationId xmlns:a16="http://schemas.microsoft.com/office/drawing/2014/main" id="{A97CA1A5-6730-4300-9809-C6DB829A2A3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221470724"/>
      </p:ext>
    </p:extLst>
  </p:cSld>
  <p:clrMapOvr>
    <a:masterClrMapping/>
  </p:clrMapOvr>
  <mc:AlternateContent xmlns:mc="http://schemas.openxmlformats.org/markup-compatibility/2006">
    <mc:Choice xmlns:p14="http://schemas.microsoft.com/office/powerpoint/2010/main" Requires="p14">
      <p:transition spd="slow" p14:dur="2000" advTm="11132"/>
    </mc:Choice>
    <mc:Fallback>
      <p:transition spd="slow" advTm="111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62</a:t>
            </a:fld>
            <a:endParaRPr lang="en-US"/>
          </a:p>
        </p:txBody>
      </p:sp>
      <p:pic>
        <p:nvPicPr>
          <p:cNvPr id="2" name="Picture 1">
            <a:extLst>
              <a:ext uri="{FF2B5EF4-FFF2-40B4-BE49-F238E27FC236}">
                <a16:creationId xmlns:a16="http://schemas.microsoft.com/office/drawing/2014/main" id="{AE66FF8E-7068-40AF-A626-CBAA40173759}"/>
              </a:ext>
            </a:extLst>
          </p:cNvPr>
          <p:cNvPicPr>
            <a:picLocks noChangeAspect="1"/>
          </p:cNvPicPr>
          <p:nvPr/>
        </p:nvPicPr>
        <p:blipFill>
          <a:blip r:embed="rId5"/>
          <a:stretch>
            <a:fillRect/>
          </a:stretch>
        </p:blipFill>
        <p:spPr>
          <a:xfrm>
            <a:off x="228600" y="1371600"/>
            <a:ext cx="6729413" cy="5041143"/>
          </a:xfrm>
          <a:prstGeom prst="rect">
            <a:avLst/>
          </a:prstGeom>
          <a:ln>
            <a:solidFill>
              <a:schemeClr val="tx1"/>
            </a:solidFill>
          </a:ln>
        </p:spPr>
      </p:pic>
      <p:sp>
        <p:nvSpPr>
          <p:cNvPr id="9" name="Callout: Line 8">
            <a:extLst>
              <a:ext uri="{FF2B5EF4-FFF2-40B4-BE49-F238E27FC236}">
                <a16:creationId xmlns:a16="http://schemas.microsoft.com/office/drawing/2014/main" id="{13589887-9E91-4A6E-ABF8-4189A0819BB9}"/>
              </a:ext>
            </a:extLst>
          </p:cNvPr>
          <p:cNvSpPr/>
          <p:nvPr/>
        </p:nvSpPr>
        <p:spPr bwMode="auto">
          <a:xfrm flipH="1">
            <a:off x="304800" y="120233"/>
            <a:ext cx="5199102" cy="934624"/>
          </a:xfrm>
          <a:prstGeom prst="borderCallout1">
            <a:avLst>
              <a:gd name="adj1" fmla="val 400637"/>
              <a:gd name="adj2" fmla="val 50753"/>
              <a:gd name="adj3" fmla="val 113582"/>
              <a:gd name="adj4" fmla="val 58088"/>
            </a:avLst>
          </a:prstGeom>
          <a:solidFill>
            <a:srgbClr val="FFFF9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8" charset="0"/>
              </a:rPr>
              <a:t>Notice any unusual staining as it could indicate a problem.</a:t>
            </a:r>
          </a:p>
        </p:txBody>
      </p:sp>
      <p:pic>
        <p:nvPicPr>
          <p:cNvPr id="3" name="Audio 2">
            <a:hlinkClick r:id="" action="ppaction://media"/>
            <a:extLst>
              <a:ext uri="{FF2B5EF4-FFF2-40B4-BE49-F238E27FC236}">
                <a16:creationId xmlns:a16="http://schemas.microsoft.com/office/drawing/2014/main" id="{A3D96F5A-040F-4CE5-B82D-E6A324E1838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404525401"/>
      </p:ext>
    </p:extLst>
  </p:cSld>
  <p:clrMapOvr>
    <a:masterClrMapping/>
  </p:clrMapOvr>
  <mc:AlternateContent xmlns:mc="http://schemas.openxmlformats.org/markup-compatibility/2006">
    <mc:Choice xmlns:p14="http://schemas.microsoft.com/office/powerpoint/2010/main" Requires="p14">
      <p:transition spd="slow" p14:dur="2000" advTm="17982"/>
    </mc:Choice>
    <mc:Fallback>
      <p:transition spd="slow" advTm="179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63</a:t>
            </a:fld>
            <a:endParaRPr lang="en-US"/>
          </a:p>
        </p:txBody>
      </p:sp>
      <p:pic>
        <p:nvPicPr>
          <p:cNvPr id="3" name="Picture 2">
            <a:extLst>
              <a:ext uri="{FF2B5EF4-FFF2-40B4-BE49-F238E27FC236}">
                <a16:creationId xmlns:a16="http://schemas.microsoft.com/office/drawing/2014/main" id="{E733B18A-E7BB-4D4D-A078-BAB8B54DDFB5}"/>
              </a:ext>
            </a:extLst>
          </p:cNvPr>
          <p:cNvPicPr>
            <a:picLocks noChangeAspect="1"/>
          </p:cNvPicPr>
          <p:nvPr/>
        </p:nvPicPr>
        <p:blipFill>
          <a:blip r:embed="rId5"/>
          <a:stretch>
            <a:fillRect/>
          </a:stretch>
        </p:blipFill>
        <p:spPr>
          <a:xfrm>
            <a:off x="409575" y="311008"/>
            <a:ext cx="6400800" cy="5933326"/>
          </a:xfrm>
          <a:prstGeom prst="rect">
            <a:avLst/>
          </a:prstGeom>
          <a:ln>
            <a:solidFill>
              <a:schemeClr val="tx1"/>
            </a:solidFill>
          </a:ln>
        </p:spPr>
      </p:pic>
      <p:sp>
        <p:nvSpPr>
          <p:cNvPr id="9" name="Callout: Line 8">
            <a:extLst>
              <a:ext uri="{FF2B5EF4-FFF2-40B4-BE49-F238E27FC236}">
                <a16:creationId xmlns:a16="http://schemas.microsoft.com/office/drawing/2014/main" id="{13589887-9E91-4A6E-ABF8-4189A0819BB9}"/>
              </a:ext>
            </a:extLst>
          </p:cNvPr>
          <p:cNvSpPr/>
          <p:nvPr/>
        </p:nvSpPr>
        <p:spPr bwMode="auto">
          <a:xfrm flipH="1">
            <a:off x="3886200" y="533400"/>
            <a:ext cx="2667000" cy="641767"/>
          </a:xfrm>
          <a:prstGeom prst="borderCallout1">
            <a:avLst>
              <a:gd name="adj1" fmla="val 452583"/>
              <a:gd name="adj2" fmla="val 54682"/>
              <a:gd name="adj3" fmla="val 113582"/>
              <a:gd name="adj4" fmla="val 58088"/>
            </a:avLst>
          </a:prstGeom>
          <a:solidFill>
            <a:srgbClr val="FFFF9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8" charset="0"/>
              </a:rPr>
              <a:t>Check gutter drains</a:t>
            </a:r>
          </a:p>
        </p:txBody>
      </p:sp>
      <p:pic>
        <p:nvPicPr>
          <p:cNvPr id="4" name="Audio 3">
            <a:hlinkClick r:id="" action="ppaction://media"/>
            <a:extLst>
              <a:ext uri="{FF2B5EF4-FFF2-40B4-BE49-F238E27FC236}">
                <a16:creationId xmlns:a16="http://schemas.microsoft.com/office/drawing/2014/main" id="{A310A204-43D5-4E8D-9274-4EA617DD7D4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196392881"/>
      </p:ext>
    </p:extLst>
  </p:cSld>
  <p:clrMapOvr>
    <a:masterClrMapping/>
  </p:clrMapOvr>
  <mc:AlternateContent xmlns:mc="http://schemas.openxmlformats.org/markup-compatibility/2006">
    <mc:Choice xmlns:p14="http://schemas.microsoft.com/office/powerpoint/2010/main" Requires="p14">
      <p:transition spd="slow" p14:dur="2000" advTm="14615"/>
    </mc:Choice>
    <mc:Fallback>
      <p:transition spd="slow" advTm="146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64</a:t>
            </a:fld>
            <a:endParaRPr lang="en-US"/>
          </a:p>
        </p:txBody>
      </p:sp>
      <p:sp>
        <p:nvSpPr>
          <p:cNvPr id="9" name="Callout: Line 8">
            <a:extLst>
              <a:ext uri="{FF2B5EF4-FFF2-40B4-BE49-F238E27FC236}">
                <a16:creationId xmlns:a16="http://schemas.microsoft.com/office/drawing/2014/main" id="{13589887-9E91-4A6E-ABF8-4189A0819BB9}"/>
              </a:ext>
            </a:extLst>
          </p:cNvPr>
          <p:cNvSpPr/>
          <p:nvPr/>
        </p:nvSpPr>
        <p:spPr bwMode="auto">
          <a:xfrm flipH="1">
            <a:off x="2209799" y="201894"/>
            <a:ext cx="5562600" cy="533400"/>
          </a:xfrm>
          <a:prstGeom prst="borderCallout1">
            <a:avLst>
              <a:gd name="adj1" fmla="val 452583"/>
              <a:gd name="adj2" fmla="val 54682"/>
              <a:gd name="adj3" fmla="val 113582"/>
              <a:gd name="adj4" fmla="val 58088"/>
            </a:avLst>
          </a:prstGeom>
          <a:solidFill>
            <a:srgbClr val="FFFF9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8" charset="0"/>
              </a:rPr>
              <a:t>Or better yet, retrofit to a better solution.</a:t>
            </a:r>
          </a:p>
        </p:txBody>
      </p:sp>
      <p:pic>
        <p:nvPicPr>
          <p:cNvPr id="2" name="Picture 1">
            <a:extLst>
              <a:ext uri="{FF2B5EF4-FFF2-40B4-BE49-F238E27FC236}">
                <a16:creationId xmlns:a16="http://schemas.microsoft.com/office/drawing/2014/main" id="{924A314A-F19B-4B83-953B-DC14BB1B1E99}"/>
              </a:ext>
            </a:extLst>
          </p:cNvPr>
          <p:cNvPicPr>
            <a:picLocks noChangeAspect="1"/>
          </p:cNvPicPr>
          <p:nvPr/>
        </p:nvPicPr>
        <p:blipFill>
          <a:blip r:embed="rId5"/>
          <a:stretch>
            <a:fillRect/>
          </a:stretch>
        </p:blipFill>
        <p:spPr>
          <a:xfrm>
            <a:off x="813429" y="821017"/>
            <a:ext cx="6958970" cy="5046384"/>
          </a:xfrm>
          <a:prstGeom prst="rect">
            <a:avLst/>
          </a:prstGeom>
        </p:spPr>
      </p:pic>
      <p:pic>
        <p:nvPicPr>
          <p:cNvPr id="3" name="Audio 2">
            <a:hlinkClick r:id="" action="ppaction://media"/>
            <a:extLst>
              <a:ext uri="{FF2B5EF4-FFF2-40B4-BE49-F238E27FC236}">
                <a16:creationId xmlns:a16="http://schemas.microsoft.com/office/drawing/2014/main" id="{C4E148DD-5F2C-4643-B3B1-5E1C9EB6931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142971743"/>
      </p:ext>
    </p:extLst>
  </p:cSld>
  <p:clrMapOvr>
    <a:masterClrMapping/>
  </p:clrMapOvr>
  <mc:AlternateContent xmlns:mc="http://schemas.openxmlformats.org/markup-compatibility/2006">
    <mc:Choice xmlns:p14="http://schemas.microsoft.com/office/powerpoint/2010/main" Requires="p14">
      <p:transition spd="slow" p14:dur="2000" advTm="7672"/>
    </mc:Choice>
    <mc:Fallback>
      <p:transition spd="slow" advTm="76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65</a:t>
            </a:fld>
            <a:endParaRPr lang="en-US"/>
          </a:p>
        </p:txBody>
      </p:sp>
      <p:pic>
        <p:nvPicPr>
          <p:cNvPr id="3" name="Picture 2">
            <a:extLst>
              <a:ext uri="{FF2B5EF4-FFF2-40B4-BE49-F238E27FC236}">
                <a16:creationId xmlns:a16="http://schemas.microsoft.com/office/drawing/2014/main" id="{E45C0053-E29B-42C6-A6AB-D9888E5DC5E7}"/>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40000"/>
                    </a14:imgEffect>
                  </a14:imgLayer>
                </a14:imgProps>
              </a:ext>
            </a:extLst>
          </a:blip>
          <a:stretch>
            <a:fillRect/>
          </a:stretch>
        </p:blipFill>
        <p:spPr>
          <a:xfrm>
            <a:off x="238125" y="98856"/>
            <a:ext cx="8667750" cy="6540069"/>
          </a:xfrm>
          <a:prstGeom prst="rect">
            <a:avLst/>
          </a:prstGeom>
        </p:spPr>
      </p:pic>
      <p:sp>
        <p:nvSpPr>
          <p:cNvPr id="9" name="Callout: Line 8">
            <a:extLst>
              <a:ext uri="{FF2B5EF4-FFF2-40B4-BE49-F238E27FC236}">
                <a16:creationId xmlns:a16="http://schemas.microsoft.com/office/drawing/2014/main" id="{13589887-9E91-4A6E-ABF8-4189A0819BB9}"/>
              </a:ext>
            </a:extLst>
          </p:cNvPr>
          <p:cNvSpPr/>
          <p:nvPr/>
        </p:nvSpPr>
        <p:spPr bwMode="auto">
          <a:xfrm flipH="1">
            <a:off x="342900" y="161925"/>
            <a:ext cx="5676900" cy="788706"/>
          </a:xfrm>
          <a:prstGeom prst="borderCallout1">
            <a:avLst>
              <a:gd name="adj1" fmla="val 25066"/>
              <a:gd name="adj2" fmla="val -17064"/>
              <a:gd name="adj3" fmla="val 73729"/>
              <a:gd name="adj4" fmla="val 8946"/>
            </a:avLst>
          </a:prstGeom>
          <a:solidFill>
            <a:srgbClr val="FFFF9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8" charset="0"/>
              </a:rPr>
              <a:t>Check wellheads for excessive corrosion and inadequate or missing well vent screens</a:t>
            </a:r>
          </a:p>
        </p:txBody>
      </p:sp>
      <p:pic>
        <p:nvPicPr>
          <p:cNvPr id="2" name="Audio 1">
            <a:hlinkClick r:id="" action="ppaction://media"/>
            <a:extLst>
              <a:ext uri="{FF2B5EF4-FFF2-40B4-BE49-F238E27FC236}">
                <a16:creationId xmlns:a16="http://schemas.microsoft.com/office/drawing/2014/main" id="{A391A869-3769-4F89-AA48-172C2A15515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160652175"/>
      </p:ext>
    </p:extLst>
  </p:cSld>
  <p:clrMapOvr>
    <a:masterClrMapping/>
  </p:clrMapOvr>
  <mc:AlternateContent xmlns:mc="http://schemas.openxmlformats.org/markup-compatibility/2006">
    <mc:Choice xmlns:p14="http://schemas.microsoft.com/office/powerpoint/2010/main" Requires="p14">
      <p:transition spd="slow" p14:dur="2000" advTm="7161"/>
    </mc:Choice>
    <mc:Fallback>
      <p:transition spd="slow" advTm="71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F75B6-0FC0-4182-8944-82C382193AC2}"/>
              </a:ext>
            </a:extLst>
          </p:cNvPr>
          <p:cNvSpPr>
            <a:spLocks noGrp="1"/>
          </p:cNvSpPr>
          <p:nvPr>
            <p:ph type="title"/>
          </p:nvPr>
        </p:nvSpPr>
        <p:spPr/>
        <p:txBody>
          <a:bodyPr/>
          <a:lstStyle/>
          <a:p>
            <a:r>
              <a:rPr lang="en-US" dirty="0"/>
              <a:t>Distribution</a:t>
            </a:r>
          </a:p>
        </p:txBody>
      </p:sp>
      <p:sp>
        <p:nvSpPr>
          <p:cNvPr id="4" name="Slide Number Placeholder 3">
            <a:extLst>
              <a:ext uri="{FF2B5EF4-FFF2-40B4-BE49-F238E27FC236}">
                <a16:creationId xmlns:a16="http://schemas.microsoft.com/office/drawing/2014/main" id="{F471BCD1-44DA-4FA7-AA15-80ECDB850845}"/>
              </a:ext>
            </a:extLst>
          </p:cNvPr>
          <p:cNvSpPr>
            <a:spLocks noGrp="1"/>
          </p:cNvSpPr>
          <p:nvPr>
            <p:ph type="sldNum" sz="quarter" idx="11"/>
          </p:nvPr>
        </p:nvSpPr>
        <p:spPr/>
        <p:txBody>
          <a:bodyPr/>
          <a:lstStyle/>
          <a:p>
            <a:fld id="{FEA73A45-DEBE-46C3-90ED-D5A73A98762E}" type="slidenum">
              <a:rPr lang="en-US" smtClean="0"/>
              <a:pPr/>
              <a:t>66</a:t>
            </a:fld>
            <a:endParaRPr lang="en-US"/>
          </a:p>
        </p:txBody>
      </p:sp>
      <p:pic>
        <p:nvPicPr>
          <p:cNvPr id="5" name="Picture 4">
            <a:extLst>
              <a:ext uri="{FF2B5EF4-FFF2-40B4-BE49-F238E27FC236}">
                <a16:creationId xmlns:a16="http://schemas.microsoft.com/office/drawing/2014/main" id="{B27E7E73-CCC5-448E-9A51-ED9FDC54291D}"/>
              </a:ext>
            </a:extLst>
          </p:cNvPr>
          <p:cNvPicPr>
            <a:picLocks noChangeAspect="1"/>
          </p:cNvPicPr>
          <p:nvPr/>
        </p:nvPicPr>
        <p:blipFill>
          <a:blip r:embed="rId4"/>
          <a:stretch>
            <a:fillRect/>
          </a:stretch>
        </p:blipFill>
        <p:spPr>
          <a:xfrm>
            <a:off x="1219200" y="1219200"/>
            <a:ext cx="7010400" cy="4555249"/>
          </a:xfrm>
          <a:prstGeom prst="rect">
            <a:avLst/>
          </a:prstGeom>
        </p:spPr>
      </p:pic>
      <p:pic>
        <p:nvPicPr>
          <p:cNvPr id="6" name="Audio 5">
            <a:hlinkClick r:id="" action="ppaction://media"/>
            <a:extLst>
              <a:ext uri="{FF2B5EF4-FFF2-40B4-BE49-F238E27FC236}">
                <a16:creationId xmlns:a16="http://schemas.microsoft.com/office/drawing/2014/main" id="{3B2EC6D8-57A3-4357-A328-0A5B0DB9577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842251567"/>
      </p:ext>
    </p:extLst>
  </p:cSld>
  <p:clrMapOvr>
    <a:masterClrMapping/>
  </p:clrMapOvr>
  <mc:AlternateContent xmlns:mc="http://schemas.openxmlformats.org/markup-compatibility/2006">
    <mc:Choice xmlns:p14="http://schemas.microsoft.com/office/powerpoint/2010/main" Requires="p14">
      <p:transition spd="slow" p14:dur="2000" advTm="2134"/>
    </mc:Choice>
    <mc:Fallback>
      <p:transition spd="slow" advTm="21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67</a:t>
            </a:fld>
            <a:endParaRPr lang="en-US"/>
          </a:p>
        </p:txBody>
      </p:sp>
      <p:sp>
        <p:nvSpPr>
          <p:cNvPr id="57346" name="Rectangle 2"/>
          <p:cNvSpPr>
            <a:spLocks noGrp="1" noChangeArrowheads="1"/>
          </p:cNvSpPr>
          <p:nvPr>
            <p:ph type="title"/>
          </p:nvPr>
        </p:nvSpPr>
        <p:spPr>
          <a:xfrm>
            <a:off x="381000" y="512762"/>
            <a:ext cx="8382000" cy="594758"/>
          </a:xfrm>
        </p:spPr>
        <p:txBody>
          <a:bodyPr/>
          <a:lstStyle/>
          <a:p>
            <a:pPr fontAlgn="auto">
              <a:spcAft>
                <a:spcPts val="0"/>
              </a:spcAft>
              <a:defRPr/>
            </a:pPr>
            <a:r>
              <a:rPr lang="en-US" dirty="0"/>
              <a:t>Effective Sampling</a:t>
            </a:r>
            <a:br>
              <a:rPr lang="en-US" sz="2800" dirty="0"/>
            </a:br>
            <a:endParaRPr lang="en-US" sz="2800" b="0" dirty="0"/>
          </a:p>
        </p:txBody>
      </p:sp>
      <p:sp>
        <p:nvSpPr>
          <p:cNvPr id="26" name="Rectangle 3">
            <a:extLst>
              <a:ext uri="{FF2B5EF4-FFF2-40B4-BE49-F238E27FC236}">
                <a16:creationId xmlns:a16="http://schemas.microsoft.com/office/drawing/2014/main" id="{48BA411C-0486-472E-AE60-A3E54EF378A2}"/>
              </a:ext>
            </a:extLst>
          </p:cNvPr>
          <p:cNvSpPr txBox="1">
            <a:spLocks noChangeArrowheads="1"/>
          </p:cNvSpPr>
          <p:nvPr/>
        </p:nvSpPr>
        <p:spPr bwMode="auto">
          <a:xfrm>
            <a:off x="182562" y="961750"/>
            <a:ext cx="8580438"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457200" lvl="1" indent="-228600" eaLnBrk="1" hangingPunct="1">
              <a:lnSpc>
                <a:spcPct val="120000"/>
              </a:lnSpc>
              <a:spcBef>
                <a:spcPts val="600"/>
              </a:spcBef>
              <a:spcAft>
                <a:spcPts val="600"/>
              </a:spcAft>
            </a:pPr>
            <a:r>
              <a:rPr lang="en-US" sz="2000" dirty="0"/>
              <a:t>Sampling should be carefully planned as good operational decisions depend upon valid data.</a:t>
            </a:r>
          </a:p>
          <a:p>
            <a:pPr marL="457200" lvl="1" indent="-228600" eaLnBrk="1" hangingPunct="1">
              <a:lnSpc>
                <a:spcPct val="120000"/>
              </a:lnSpc>
              <a:spcBef>
                <a:spcPts val="600"/>
              </a:spcBef>
              <a:spcAft>
                <a:spcPts val="600"/>
              </a:spcAft>
            </a:pPr>
            <a:r>
              <a:rPr lang="en-US" altLang="en-US" sz="2000" kern="0" dirty="0"/>
              <a:t>Flush / waste the water in the service line before collecting a sample, but avoid over-flushing.</a:t>
            </a:r>
          </a:p>
          <a:p>
            <a:pPr marL="457200" lvl="1" indent="-228600" eaLnBrk="1" hangingPunct="1">
              <a:lnSpc>
                <a:spcPct val="120000"/>
              </a:lnSpc>
              <a:spcBef>
                <a:spcPts val="600"/>
              </a:spcBef>
              <a:spcAft>
                <a:spcPts val="600"/>
              </a:spcAft>
            </a:pPr>
            <a:r>
              <a:rPr lang="en-US" altLang="en-US" sz="2000" kern="0" dirty="0"/>
              <a:t>Stable water quality (i.e., temperature, residual) is </a:t>
            </a:r>
            <a:r>
              <a:rPr lang="en-US" altLang="en-US" sz="2000" u="sng" kern="0" dirty="0"/>
              <a:t>not used</a:t>
            </a:r>
            <a:r>
              <a:rPr lang="en-US" altLang="en-US" sz="2000" kern="0" dirty="0"/>
              <a:t> as an indicator of adequate flushing.</a:t>
            </a:r>
          </a:p>
          <a:p>
            <a:pPr marL="3371850" lvl="8" indent="0">
              <a:lnSpc>
                <a:spcPct val="120000"/>
              </a:lnSpc>
              <a:spcBef>
                <a:spcPts val="600"/>
              </a:spcBef>
              <a:spcAft>
                <a:spcPts val="600"/>
              </a:spcAft>
              <a:buNone/>
            </a:pPr>
            <a:r>
              <a:rPr lang="en-US" altLang="en-US" kern="0" dirty="0"/>
              <a:t>			</a:t>
            </a:r>
            <a:r>
              <a:rPr lang="en-US" altLang="en-US" sz="1800" kern="0" dirty="0"/>
              <a:t>USEPA </a:t>
            </a:r>
          </a:p>
          <a:p>
            <a:pPr marL="3371850" lvl="8" indent="0">
              <a:lnSpc>
                <a:spcPct val="120000"/>
              </a:lnSpc>
              <a:spcBef>
                <a:spcPts val="600"/>
              </a:spcBef>
              <a:spcAft>
                <a:spcPts val="600"/>
              </a:spcAft>
              <a:buNone/>
            </a:pPr>
            <a:r>
              <a:rPr lang="en-US" altLang="en-US" sz="1800" kern="0" dirty="0"/>
              <a:t>			“Falmouth Hydrant Sampler”</a:t>
            </a:r>
          </a:p>
          <a:p>
            <a:pPr marL="3371850" lvl="8" indent="0">
              <a:lnSpc>
                <a:spcPct val="120000"/>
              </a:lnSpc>
              <a:spcBef>
                <a:spcPts val="600"/>
              </a:spcBef>
              <a:spcAft>
                <a:spcPts val="600"/>
              </a:spcAft>
              <a:buNone/>
            </a:pPr>
            <a:r>
              <a:rPr lang="en-US" altLang="en-US" sz="1800" kern="0" dirty="0"/>
              <a:t>			</a:t>
            </a:r>
            <a:endParaRPr lang="en-US" altLang="en-US" sz="1600" kern="0" dirty="0"/>
          </a:p>
        </p:txBody>
      </p:sp>
      <p:pic>
        <p:nvPicPr>
          <p:cNvPr id="3" name="Picture 2" descr="USEPA &quot;Falmouth Hydrant Sampler&quot;">
            <a:extLst>
              <a:ext uri="{FF2B5EF4-FFF2-40B4-BE49-F238E27FC236}">
                <a16:creationId xmlns:a16="http://schemas.microsoft.com/office/drawing/2014/main" id="{10C08DE7-E00F-4EFD-A3DD-F0DD0153B2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3400" y="3559179"/>
            <a:ext cx="5029200" cy="2828925"/>
          </a:xfrm>
          <a:prstGeom prst="rect">
            <a:avLst/>
          </a:prstGeom>
          <a:ln>
            <a:solidFill>
              <a:schemeClr val="tx1"/>
            </a:solidFill>
          </a:ln>
        </p:spPr>
      </p:pic>
      <p:sp>
        <p:nvSpPr>
          <p:cNvPr id="2" name="Rectangle 1">
            <a:extLst>
              <a:ext uri="{FF2B5EF4-FFF2-40B4-BE49-F238E27FC236}">
                <a16:creationId xmlns:a16="http://schemas.microsoft.com/office/drawing/2014/main" id="{81DAC604-BA27-44C1-AD59-DEA63266FE8D}"/>
              </a:ext>
            </a:extLst>
          </p:cNvPr>
          <p:cNvSpPr/>
          <p:nvPr/>
        </p:nvSpPr>
        <p:spPr>
          <a:xfrm>
            <a:off x="5715000" y="4566583"/>
            <a:ext cx="3284538" cy="1938992"/>
          </a:xfrm>
          <a:prstGeom prst="rect">
            <a:avLst/>
          </a:prstGeom>
        </p:spPr>
        <p:txBody>
          <a:bodyPr wrap="square">
            <a:spAutoFit/>
          </a:bodyPr>
          <a:lstStyle/>
          <a:p>
            <a:r>
              <a:rPr lang="en-US" dirty="0">
                <a:latin typeface="Calibri" panose="020F0502020204030204" pitchFamily="34" charset="0"/>
                <a:cs typeface="Calibri" panose="020F0502020204030204" pitchFamily="34" charset="0"/>
                <a:hlinkClick r:id="rId6"/>
              </a:rPr>
              <a:t>https://www.epa.gov/sdwa/hydrant-sampler-procedure-and-parts-lists</a:t>
            </a:r>
            <a:endParaRPr lang="en-US"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p:txBody>
      </p:sp>
      <p:pic>
        <p:nvPicPr>
          <p:cNvPr id="8" name="Audio 7">
            <a:hlinkClick r:id="" action="ppaction://media"/>
            <a:extLst>
              <a:ext uri="{FF2B5EF4-FFF2-40B4-BE49-F238E27FC236}">
                <a16:creationId xmlns:a16="http://schemas.microsoft.com/office/drawing/2014/main" id="{7BFCECE8-70E9-4EDA-A306-5768D278451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970286614"/>
      </p:ext>
    </p:extLst>
  </p:cSld>
  <p:clrMapOvr>
    <a:masterClrMapping/>
  </p:clrMapOvr>
  <mc:AlternateContent xmlns:mc="http://schemas.openxmlformats.org/markup-compatibility/2006">
    <mc:Choice xmlns:p14="http://schemas.microsoft.com/office/powerpoint/2010/main" Requires="p14">
      <p:transition spd="slow" p14:dur="2000" advTm="20076"/>
    </mc:Choice>
    <mc:Fallback>
      <p:transition spd="slow" advTm="200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68</a:t>
            </a:fld>
            <a:endParaRPr lang="en-US"/>
          </a:p>
        </p:txBody>
      </p:sp>
      <p:sp>
        <p:nvSpPr>
          <p:cNvPr id="57346" name="Rectangle 2"/>
          <p:cNvSpPr>
            <a:spLocks noGrp="1" noChangeArrowheads="1"/>
          </p:cNvSpPr>
          <p:nvPr>
            <p:ph type="title"/>
          </p:nvPr>
        </p:nvSpPr>
        <p:spPr>
          <a:xfrm>
            <a:off x="476250" y="284719"/>
            <a:ext cx="8382000" cy="814466"/>
          </a:xfrm>
        </p:spPr>
        <p:txBody>
          <a:bodyPr/>
          <a:lstStyle/>
          <a:p>
            <a:pPr fontAlgn="auto">
              <a:spcAft>
                <a:spcPts val="0"/>
              </a:spcAft>
              <a:defRPr/>
            </a:pPr>
            <a:r>
              <a:rPr lang="en-US" sz="2400" dirty="0"/>
              <a:t>Develop sampling protocols &amp; calculate flush times</a:t>
            </a:r>
            <a:endParaRPr lang="en-US" sz="2400" b="0" dirty="0"/>
          </a:p>
        </p:txBody>
      </p:sp>
      <p:grpSp>
        <p:nvGrpSpPr>
          <p:cNvPr id="15" name="Group 14" descr="depiction of sample site&#10;" title="Diagram of Intended Sample Site">
            <a:extLst>
              <a:ext uri="{FF2B5EF4-FFF2-40B4-BE49-F238E27FC236}">
                <a16:creationId xmlns:a16="http://schemas.microsoft.com/office/drawing/2014/main" id="{7985C5CD-950F-406A-99FC-5EF3A912E047}"/>
              </a:ext>
            </a:extLst>
          </p:cNvPr>
          <p:cNvGrpSpPr/>
          <p:nvPr/>
        </p:nvGrpSpPr>
        <p:grpSpPr>
          <a:xfrm>
            <a:off x="152400" y="1076325"/>
            <a:ext cx="3505201" cy="3281362"/>
            <a:chOff x="-4763" y="1335088"/>
            <a:chExt cx="3505201" cy="3281362"/>
          </a:xfrm>
        </p:grpSpPr>
        <p:sp>
          <p:nvSpPr>
            <p:cNvPr id="16" name="Text Box 6">
              <a:extLst>
                <a:ext uri="{FF2B5EF4-FFF2-40B4-BE49-F238E27FC236}">
                  <a16:creationId xmlns:a16="http://schemas.microsoft.com/office/drawing/2014/main" id="{2C985861-7D06-4E47-9B0C-D8F29DB968E6}"/>
                </a:ext>
              </a:extLst>
            </p:cNvPr>
            <p:cNvSpPr txBox="1">
              <a:spLocks noChangeArrowheads="1"/>
            </p:cNvSpPr>
            <p:nvPr/>
          </p:nvSpPr>
          <p:spPr bwMode="auto">
            <a:xfrm>
              <a:off x="244475" y="3914775"/>
              <a:ext cx="15113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dirty="0">
                  <a:solidFill>
                    <a:srgbClr val="FF0000"/>
                  </a:solidFill>
                </a:rPr>
                <a:t>Intended</a:t>
              </a:r>
            </a:p>
            <a:p>
              <a:pPr algn="ctr" eaLnBrk="1" hangingPunct="1">
                <a:spcBef>
                  <a:spcPct val="0"/>
                </a:spcBef>
                <a:buFontTx/>
                <a:buNone/>
              </a:pPr>
              <a:r>
                <a:rPr lang="en-US" altLang="en-US" sz="2000" dirty="0">
                  <a:solidFill>
                    <a:srgbClr val="FF0000"/>
                  </a:solidFill>
                </a:rPr>
                <a:t>Sample site</a:t>
              </a:r>
            </a:p>
          </p:txBody>
        </p:sp>
        <p:sp>
          <p:nvSpPr>
            <p:cNvPr id="17" name="Line 7">
              <a:extLst>
                <a:ext uri="{FF2B5EF4-FFF2-40B4-BE49-F238E27FC236}">
                  <a16:creationId xmlns:a16="http://schemas.microsoft.com/office/drawing/2014/main" id="{ED1C992B-0D4F-4527-BB8B-8B3FFC6D5C59}"/>
                </a:ext>
              </a:extLst>
            </p:cNvPr>
            <p:cNvSpPr>
              <a:spLocks noChangeShapeType="1"/>
            </p:cNvSpPr>
            <p:nvPr/>
          </p:nvSpPr>
          <p:spPr bwMode="auto">
            <a:xfrm>
              <a:off x="1092200" y="2527300"/>
              <a:ext cx="0" cy="952500"/>
            </a:xfrm>
            <a:prstGeom prst="line">
              <a:avLst/>
            </a:prstGeom>
            <a:noFill/>
            <a:ln w="31750">
              <a:solidFill>
                <a:srgbClr val="00CCFF"/>
              </a:solidFill>
              <a:round/>
              <a:headEnd/>
              <a:tailEnd/>
            </a:ln>
            <a:extLst>
              <a:ext uri="{909E8E84-426E-40DD-AFC4-6F175D3DCCD1}">
                <a14:hiddenFill xmlns:a14="http://schemas.microsoft.com/office/drawing/2010/main">
                  <a:noFill/>
                </a14:hiddenFill>
              </a:ext>
            </a:extLst>
          </p:spPr>
          <p:txBody>
            <a:bodyPr/>
            <a:lstStyle/>
            <a:p>
              <a:endParaRPr lang="en-US" dirty="0"/>
            </a:p>
          </p:txBody>
        </p:sp>
        <p:pic>
          <p:nvPicPr>
            <p:cNvPr id="18" name="Picture 8" descr="MCj04338390000[1]">
              <a:extLst>
                <a:ext uri="{FF2B5EF4-FFF2-40B4-BE49-F238E27FC236}">
                  <a16:creationId xmlns:a16="http://schemas.microsoft.com/office/drawing/2014/main" id="{F5E48B6E-719E-42E7-9B5D-E61225C597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3" y="1335088"/>
              <a:ext cx="1630363" cy="163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Box 9">
              <a:extLst>
                <a:ext uri="{FF2B5EF4-FFF2-40B4-BE49-F238E27FC236}">
                  <a16:creationId xmlns:a16="http://schemas.microsoft.com/office/drawing/2014/main" id="{366A6FA4-1A19-478C-B5B3-9DCD0D8B7654}"/>
                </a:ext>
              </a:extLst>
            </p:cNvPr>
            <p:cNvSpPr txBox="1">
              <a:spLocks noChangeArrowheads="1"/>
            </p:cNvSpPr>
            <p:nvPr/>
          </p:nvSpPr>
          <p:spPr bwMode="auto">
            <a:xfrm>
              <a:off x="1597025" y="3167063"/>
              <a:ext cx="10302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a:t>6” main</a:t>
              </a:r>
            </a:p>
          </p:txBody>
        </p:sp>
        <p:sp>
          <p:nvSpPr>
            <p:cNvPr id="20" name="Rectangle 10">
              <a:extLst>
                <a:ext uri="{FF2B5EF4-FFF2-40B4-BE49-F238E27FC236}">
                  <a16:creationId xmlns:a16="http://schemas.microsoft.com/office/drawing/2014/main" id="{BC91424E-2E41-455D-8368-C3C71C02B434}"/>
                </a:ext>
              </a:extLst>
            </p:cNvPr>
            <p:cNvSpPr>
              <a:spLocks noChangeArrowheads="1"/>
            </p:cNvSpPr>
            <p:nvPr/>
          </p:nvSpPr>
          <p:spPr bwMode="auto">
            <a:xfrm>
              <a:off x="730250" y="3479800"/>
              <a:ext cx="2501900" cy="88900"/>
            </a:xfrm>
            <a:prstGeom prst="rect">
              <a:avLst/>
            </a:prstGeom>
            <a:solidFill>
              <a:srgbClr val="00C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dirty="0"/>
            </a:p>
          </p:txBody>
        </p:sp>
        <p:sp>
          <p:nvSpPr>
            <p:cNvPr id="21" name="Rectangle 12">
              <a:extLst>
                <a:ext uri="{FF2B5EF4-FFF2-40B4-BE49-F238E27FC236}">
                  <a16:creationId xmlns:a16="http://schemas.microsoft.com/office/drawing/2014/main" id="{AEE6117E-12C3-4409-A104-0E3C0C521119}"/>
                </a:ext>
              </a:extLst>
            </p:cNvPr>
            <p:cNvSpPr>
              <a:spLocks noChangeArrowheads="1"/>
            </p:cNvSpPr>
            <p:nvPr/>
          </p:nvSpPr>
          <p:spPr bwMode="auto">
            <a:xfrm>
              <a:off x="3168650" y="2355850"/>
              <a:ext cx="247650" cy="2228850"/>
            </a:xfrm>
            <a:prstGeom prst="rect">
              <a:avLst/>
            </a:prstGeom>
            <a:solidFill>
              <a:srgbClr val="00C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dirty="0"/>
            </a:p>
          </p:txBody>
        </p:sp>
        <p:sp>
          <p:nvSpPr>
            <p:cNvPr id="22" name="Text Box 13">
              <a:extLst>
                <a:ext uri="{FF2B5EF4-FFF2-40B4-BE49-F238E27FC236}">
                  <a16:creationId xmlns:a16="http://schemas.microsoft.com/office/drawing/2014/main" id="{7CA834DD-D037-4C20-B361-032134BFDCCF}"/>
                </a:ext>
              </a:extLst>
            </p:cNvPr>
            <p:cNvSpPr txBox="1">
              <a:spLocks noChangeArrowheads="1"/>
            </p:cNvSpPr>
            <p:nvPr/>
          </p:nvSpPr>
          <p:spPr bwMode="auto">
            <a:xfrm rot="-5400000">
              <a:off x="2716213" y="2765425"/>
              <a:ext cx="1171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a:t>12” main</a:t>
              </a:r>
            </a:p>
          </p:txBody>
        </p:sp>
        <p:sp>
          <p:nvSpPr>
            <p:cNvPr id="23" name="Line 7">
              <a:extLst>
                <a:ext uri="{FF2B5EF4-FFF2-40B4-BE49-F238E27FC236}">
                  <a16:creationId xmlns:a16="http://schemas.microsoft.com/office/drawing/2014/main" id="{E6FC6F15-5143-4690-BBA8-8E114C007F2B}"/>
                </a:ext>
              </a:extLst>
            </p:cNvPr>
            <p:cNvSpPr>
              <a:spLocks noChangeShapeType="1"/>
            </p:cNvSpPr>
            <p:nvPr/>
          </p:nvSpPr>
          <p:spPr bwMode="auto">
            <a:xfrm>
              <a:off x="1250950" y="3295650"/>
              <a:ext cx="11113" cy="263525"/>
            </a:xfrm>
            <a:prstGeom prst="line">
              <a:avLst/>
            </a:prstGeom>
            <a:noFill/>
            <a:ln w="31750">
              <a:solidFill>
                <a:srgbClr val="00CCFF"/>
              </a:solidFill>
              <a:round/>
              <a:headEnd/>
              <a:tailEnd/>
            </a:ln>
            <a:extLst>
              <a:ext uri="{909E8E84-426E-40DD-AFC4-6F175D3DCCD1}">
                <a14:hiddenFill xmlns:a14="http://schemas.microsoft.com/office/drawing/2010/main">
                  <a:noFill/>
                </a14:hiddenFill>
              </a:ext>
            </a:extLst>
          </p:spPr>
          <p:txBody>
            <a:bodyPr/>
            <a:lstStyle/>
            <a:p>
              <a:endParaRPr lang="en-US" dirty="0"/>
            </a:p>
          </p:txBody>
        </p:sp>
        <p:pic>
          <p:nvPicPr>
            <p:cNvPr id="24" name="Picture 16" descr="C:\Documents and Settings\agusses\Local Settings\Temporary Internet Files\Content.IE5\5WICQCKT\MC900187555[1].wmf" title="Sample Site Example">
              <a:extLst>
                <a:ext uri="{FF2B5EF4-FFF2-40B4-BE49-F238E27FC236}">
                  <a16:creationId xmlns:a16="http://schemas.microsoft.com/office/drawing/2014/main" id="{489C0C03-D6A5-4CCA-9C33-08E776997E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2838" y="3009900"/>
              <a:ext cx="284162"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Oval 11">
              <a:extLst>
                <a:ext uri="{FF2B5EF4-FFF2-40B4-BE49-F238E27FC236}">
                  <a16:creationId xmlns:a16="http://schemas.microsoft.com/office/drawing/2014/main" id="{AE049F72-020F-4D06-952A-652C816D063D}"/>
                </a:ext>
              </a:extLst>
            </p:cNvPr>
            <p:cNvSpPr>
              <a:spLocks noChangeArrowheads="1"/>
            </p:cNvSpPr>
            <p:nvPr/>
          </p:nvSpPr>
          <p:spPr bwMode="auto">
            <a:xfrm>
              <a:off x="796925" y="3381375"/>
              <a:ext cx="649288" cy="36195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dirty="0"/>
            </a:p>
          </p:txBody>
        </p:sp>
      </p:grpSp>
      <p:sp>
        <p:nvSpPr>
          <p:cNvPr id="26" name="Rectangle 3">
            <a:extLst>
              <a:ext uri="{FF2B5EF4-FFF2-40B4-BE49-F238E27FC236}">
                <a16:creationId xmlns:a16="http://schemas.microsoft.com/office/drawing/2014/main" id="{48BA411C-0486-472E-AE60-A3E54EF378A2}"/>
              </a:ext>
            </a:extLst>
          </p:cNvPr>
          <p:cNvSpPr txBox="1">
            <a:spLocks noChangeArrowheads="1"/>
          </p:cNvSpPr>
          <p:nvPr/>
        </p:nvSpPr>
        <p:spPr bwMode="auto">
          <a:xfrm>
            <a:off x="3905249" y="1807051"/>
            <a:ext cx="4953001"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228600" indent="-228600" eaLnBrk="1" hangingPunct="1">
              <a:lnSpc>
                <a:spcPct val="120000"/>
              </a:lnSpc>
              <a:spcBef>
                <a:spcPts val="600"/>
              </a:spcBef>
              <a:spcAft>
                <a:spcPts val="600"/>
              </a:spcAft>
            </a:pPr>
            <a:r>
              <a:rPr lang="en-US" altLang="en-US" sz="2300" kern="0" dirty="0"/>
              <a:t>Calculating flush times provides a consistent &amp; technically sound approach for sample collection*</a:t>
            </a:r>
          </a:p>
          <a:p>
            <a:pPr marL="457200" lvl="1" indent="-228600" eaLnBrk="1" hangingPunct="1">
              <a:lnSpc>
                <a:spcPct val="120000"/>
              </a:lnSpc>
              <a:spcBef>
                <a:spcPts val="600"/>
              </a:spcBef>
              <a:spcAft>
                <a:spcPts val="600"/>
              </a:spcAft>
            </a:pPr>
            <a:r>
              <a:rPr lang="en-US" altLang="en-US" sz="2000" kern="0" dirty="0"/>
              <a:t>Based this flush time on the service line length, diameter, and pre-determined flow rate.</a:t>
            </a:r>
          </a:p>
        </p:txBody>
      </p:sp>
      <p:sp>
        <p:nvSpPr>
          <p:cNvPr id="27" name="Text Box 15">
            <a:extLst>
              <a:ext uri="{FF2B5EF4-FFF2-40B4-BE49-F238E27FC236}">
                <a16:creationId xmlns:a16="http://schemas.microsoft.com/office/drawing/2014/main" id="{C5498C73-20C5-49E9-8FBD-5F30661B14E4}"/>
              </a:ext>
            </a:extLst>
          </p:cNvPr>
          <p:cNvSpPr txBox="1">
            <a:spLocks noChangeArrowheads="1"/>
          </p:cNvSpPr>
          <p:nvPr/>
        </p:nvSpPr>
        <p:spPr bwMode="auto">
          <a:xfrm>
            <a:off x="401638" y="5540136"/>
            <a:ext cx="3998142" cy="738664"/>
          </a:xfrm>
          <a:prstGeom prst="rect">
            <a:avLst/>
          </a:prstGeom>
          <a:noFill/>
          <a:ln w="9525">
            <a:noFill/>
            <a:miter lim="800000"/>
            <a:headEnd/>
            <a:tailEnd/>
          </a:ln>
        </p:spPr>
        <p:txBody>
          <a:bodyPr wrap="square">
            <a:spAutoFit/>
          </a:bodyPr>
          <a:lstStyle/>
          <a:p>
            <a:pPr>
              <a:defRPr/>
            </a:pPr>
            <a:r>
              <a:rPr lang="en-US" sz="1400" dirty="0"/>
              <a:t>* Based on </a:t>
            </a:r>
            <a:r>
              <a:rPr lang="en-US" sz="1400" i="1" dirty="0"/>
              <a:t>Draft Distribution System Guideline for Obtaining a Representative Sample for Optimization, </a:t>
            </a:r>
          </a:p>
          <a:p>
            <a:pPr marL="114300" indent="-114300">
              <a:tabLst>
                <a:tab pos="114300" algn="l"/>
              </a:tabLst>
              <a:defRPr/>
            </a:pPr>
            <a:r>
              <a:rPr lang="en-US" sz="1400" dirty="0"/>
              <a:t>	</a:t>
            </a:r>
            <a:r>
              <a:rPr lang="en-US" sz="1400" u="sng" dirty="0"/>
              <a:t>Opflow</a:t>
            </a:r>
            <a:r>
              <a:rPr lang="en-US" sz="1400" dirty="0"/>
              <a:t> (January 2009).</a:t>
            </a:r>
          </a:p>
        </p:txBody>
      </p:sp>
      <p:pic>
        <p:nvPicPr>
          <p:cNvPr id="2" name="Audio 1">
            <a:hlinkClick r:id="" action="ppaction://media"/>
            <a:extLst>
              <a:ext uri="{FF2B5EF4-FFF2-40B4-BE49-F238E27FC236}">
                <a16:creationId xmlns:a16="http://schemas.microsoft.com/office/drawing/2014/main" id="{DC9B104C-7695-4B69-9C95-D3BF2F11D50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522764782"/>
      </p:ext>
    </p:extLst>
  </p:cSld>
  <p:clrMapOvr>
    <a:masterClrMapping/>
  </p:clrMapOvr>
  <mc:AlternateContent xmlns:mc="http://schemas.openxmlformats.org/markup-compatibility/2006">
    <mc:Choice xmlns:p14="http://schemas.microsoft.com/office/powerpoint/2010/main" Requires="p14">
      <p:transition spd="slow" p14:dur="2000" advTm="14336"/>
    </mc:Choice>
    <mc:Fallback>
      <p:transition spd="slow" advTm="143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69</a:t>
            </a:fld>
            <a:endParaRPr lang="en-US"/>
          </a:p>
        </p:txBody>
      </p:sp>
      <p:sp>
        <p:nvSpPr>
          <p:cNvPr id="57346" name="Rectangle 2"/>
          <p:cNvSpPr>
            <a:spLocks noGrp="1" noChangeArrowheads="1"/>
          </p:cNvSpPr>
          <p:nvPr>
            <p:ph type="title"/>
          </p:nvPr>
        </p:nvSpPr>
        <p:spPr>
          <a:xfrm>
            <a:off x="446460" y="113668"/>
            <a:ext cx="8382000" cy="814466"/>
          </a:xfrm>
        </p:spPr>
        <p:txBody>
          <a:bodyPr/>
          <a:lstStyle/>
          <a:p>
            <a:pPr fontAlgn="auto">
              <a:spcAft>
                <a:spcPts val="0"/>
              </a:spcAft>
              <a:defRPr/>
            </a:pPr>
            <a:r>
              <a:rPr lang="en-US" sz="2400" dirty="0"/>
              <a:t>Calculated Flush Time (CFT) Method</a:t>
            </a:r>
            <a:endParaRPr lang="en-US" sz="2400" b="0" dirty="0"/>
          </a:p>
        </p:txBody>
      </p:sp>
      <p:grpSp>
        <p:nvGrpSpPr>
          <p:cNvPr id="15" name="Group 14" descr="depiction of sample site&#10;" title="Diagram of Intended Sample Site">
            <a:extLst>
              <a:ext uri="{FF2B5EF4-FFF2-40B4-BE49-F238E27FC236}">
                <a16:creationId xmlns:a16="http://schemas.microsoft.com/office/drawing/2014/main" id="{7985C5CD-950F-406A-99FC-5EF3A912E047}"/>
              </a:ext>
            </a:extLst>
          </p:cNvPr>
          <p:cNvGrpSpPr/>
          <p:nvPr/>
        </p:nvGrpSpPr>
        <p:grpSpPr>
          <a:xfrm>
            <a:off x="152400" y="1076325"/>
            <a:ext cx="3505201" cy="3281362"/>
            <a:chOff x="-4763" y="1335088"/>
            <a:chExt cx="3505201" cy="3281362"/>
          </a:xfrm>
        </p:grpSpPr>
        <p:sp>
          <p:nvSpPr>
            <p:cNvPr id="16" name="Text Box 6">
              <a:extLst>
                <a:ext uri="{FF2B5EF4-FFF2-40B4-BE49-F238E27FC236}">
                  <a16:creationId xmlns:a16="http://schemas.microsoft.com/office/drawing/2014/main" id="{2C985861-7D06-4E47-9B0C-D8F29DB968E6}"/>
                </a:ext>
              </a:extLst>
            </p:cNvPr>
            <p:cNvSpPr txBox="1">
              <a:spLocks noChangeArrowheads="1"/>
            </p:cNvSpPr>
            <p:nvPr/>
          </p:nvSpPr>
          <p:spPr bwMode="auto">
            <a:xfrm>
              <a:off x="244475" y="3914775"/>
              <a:ext cx="15113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dirty="0">
                  <a:solidFill>
                    <a:srgbClr val="FF0000"/>
                  </a:solidFill>
                </a:rPr>
                <a:t>Intended</a:t>
              </a:r>
            </a:p>
            <a:p>
              <a:pPr algn="ctr" eaLnBrk="1" hangingPunct="1">
                <a:spcBef>
                  <a:spcPct val="0"/>
                </a:spcBef>
                <a:buFontTx/>
                <a:buNone/>
              </a:pPr>
              <a:r>
                <a:rPr lang="en-US" altLang="en-US" sz="2000" dirty="0">
                  <a:solidFill>
                    <a:srgbClr val="FF0000"/>
                  </a:solidFill>
                </a:rPr>
                <a:t>Sample site</a:t>
              </a:r>
            </a:p>
          </p:txBody>
        </p:sp>
        <p:sp>
          <p:nvSpPr>
            <p:cNvPr id="17" name="Line 7">
              <a:extLst>
                <a:ext uri="{FF2B5EF4-FFF2-40B4-BE49-F238E27FC236}">
                  <a16:creationId xmlns:a16="http://schemas.microsoft.com/office/drawing/2014/main" id="{ED1C992B-0D4F-4527-BB8B-8B3FFC6D5C59}"/>
                </a:ext>
              </a:extLst>
            </p:cNvPr>
            <p:cNvSpPr>
              <a:spLocks noChangeShapeType="1"/>
            </p:cNvSpPr>
            <p:nvPr/>
          </p:nvSpPr>
          <p:spPr bwMode="auto">
            <a:xfrm>
              <a:off x="1092200" y="2527300"/>
              <a:ext cx="0" cy="952500"/>
            </a:xfrm>
            <a:prstGeom prst="line">
              <a:avLst/>
            </a:prstGeom>
            <a:noFill/>
            <a:ln w="31750">
              <a:solidFill>
                <a:srgbClr val="00CCFF"/>
              </a:solidFill>
              <a:round/>
              <a:headEnd/>
              <a:tailEnd/>
            </a:ln>
            <a:extLst>
              <a:ext uri="{909E8E84-426E-40DD-AFC4-6F175D3DCCD1}">
                <a14:hiddenFill xmlns:a14="http://schemas.microsoft.com/office/drawing/2010/main">
                  <a:noFill/>
                </a14:hiddenFill>
              </a:ext>
            </a:extLst>
          </p:spPr>
          <p:txBody>
            <a:bodyPr/>
            <a:lstStyle/>
            <a:p>
              <a:endParaRPr lang="en-US" dirty="0"/>
            </a:p>
          </p:txBody>
        </p:sp>
        <p:pic>
          <p:nvPicPr>
            <p:cNvPr id="18" name="Picture 8" descr="MCj04338390000[1]">
              <a:extLst>
                <a:ext uri="{FF2B5EF4-FFF2-40B4-BE49-F238E27FC236}">
                  <a16:creationId xmlns:a16="http://schemas.microsoft.com/office/drawing/2014/main" id="{F5E48B6E-719E-42E7-9B5D-E61225C597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3" y="1335088"/>
              <a:ext cx="1630363" cy="163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Box 9">
              <a:extLst>
                <a:ext uri="{FF2B5EF4-FFF2-40B4-BE49-F238E27FC236}">
                  <a16:creationId xmlns:a16="http://schemas.microsoft.com/office/drawing/2014/main" id="{366A6FA4-1A19-478C-B5B3-9DCD0D8B7654}"/>
                </a:ext>
              </a:extLst>
            </p:cNvPr>
            <p:cNvSpPr txBox="1">
              <a:spLocks noChangeArrowheads="1"/>
            </p:cNvSpPr>
            <p:nvPr/>
          </p:nvSpPr>
          <p:spPr bwMode="auto">
            <a:xfrm>
              <a:off x="1597025" y="3167063"/>
              <a:ext cx="10302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a:t>6” main</a:t>
              </a:r>
            </a:p>
          </p:txBody>
        </p:sp>
        <p:sp>
          <p:nvSpPr>
            <p:cNvPr id="20" name="Rectangle 10">
              <a:extLst>
                <a:ext uri="{FF2B5EF4-FFF2-40B4-BE49-F238E27FC236}">
                  <a16:creationId xmlns:a16="http://schemas.microsoft.com/office/drawing/2014/main" id="{BC91424E-2E41-455D-8368-C3C71C02B434}"/>
                </a:ext>
              </a:extLst>
            </p:cNvPr>
            <p:cNvSpPr>
              <a:spLocks noChangeArrowheads="1"/>
            </p:cNvSpPr>
            <p:nvPr/>
          </p:nvSpPr>
          <p:spPr bwMode="auto">
            <a:xfrm>
              <a:off x="730250" y="3479800"/>
              <a:ext cx="2501900" cy="88900"/>
            </a:xfrm>
            <a:prstGeom prst="rect">
              <a:avLst/>
            </a:prstGeom>
            <a:solidFill>
              <a:srgbClr val="00C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dirty="0"/>
            </a:p>
          </p:txBody>
        </p:sp>
        <p:sp>
          <p:nvSpPr>
            <p:cNvPr id="21" name="Rectangle 12">
              <a:extLst>
                <a:ext uri="{FF2B5EF4-FFF2-40B4-BE49-F238E27FC236}">
                  <a16:creationId xmlns:a16="http://schemas.microsoft.com/office/drawing/2014/main" id="{AEE6117E-12C3-4409-A104-0E3C0C521119}"/>
                </a:ext>
              </a:extLst>
            </p:cNvPr>
            <p:cNvSpPr>
              <a:spLocks noChangeArrowheads="1"/>
            </p:cNvSpPr>
            <p:nvPr/>
          </p:nvSpPr>
          <p:spPr bwMode="auto">
            <a:xfrm>
              <a:off x="3168650" y="2355850"/>
              <a:ext cx="247650" cy="2228850"/>
            </a:xfrm>
            <a:prstGeom prst="rect">
              <a:avLst/>
            </a:prstGeom>
            <a:solidFill>
              <a:srgbClr val="00C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dirty="0"/>
            </a:p>
          </p:txBody>
        </p:sp>
        <p:sp>
          <p:nvSpPr>
            <p:cNvPr id="22" name="Text Box 13">
              <a:extLst>
                <a:ext uri="{FF2B5EF4-FFF2-40B4-BE49-F238E27FC236}">
                  <a16:creationId xmlns:a16="http://schemas.microsoft.com/office/drawing/2014/main" id="{7CA834DD-D037-4C20-B361-032134BFDCCF}"/>
                </a:ext>
              </a:extLst>
            </p:cNvPr>
            <p:cNvSpPr txBox="1">
              <a:spLocks noChangeArrowheads="1"/>
            </p:cNvSpPr>
            <p:nvPr/>
          </p:nvSpPr>
          <p:spPr bwMode="auto">
            <a:xfrm rot="-5400000">
              <a:off x="2716213" y="2765425"/>
              <a:ext cx="1171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a:t>12” main</a:t>
              </a:r>
            </a:p>
          </p:txBody>
        </p:sp>
        <p:sp>
          <p:nvSpPr>
            <p:cNvPr id="23" name="Line 7">
              <a:extLst>
                <a:ext uri="{FF2B5EF4-FFF2-40B4-BE49-F238E27FC236}">
                  <a16:creationId xmlns:a16="http://schemas.microsoft.com/office/drawing/2014/main" id="{E6FC6F15-5143-4690-BBA8-8E114C007F2B}"/>
                </a:ext>
              </a:extLst>
            </p:cNvPr>
            <p:cNvSpPr>
              <a:spLocks noChangeShapeType="1"/>
            </p:cNvSpPr>
            <p:nvPr/>
          </p:nvSpPr>
          <p:spPr bwMode="auto">
            <a:xfrm>
              <a:off x="1250950" y="3295650"/>
              <a:ext cx="11113" cy="263525"/>
            </a:xfrm>
            <a:prstGeom prst="line">
              <a:avLst/>
            </a:prstGeom>
            <a:noFill/>
            <a:ln w="31750">
              <a:solidFill>
                <a:srgbClr val="00CCFF"/>
              </a:solidFill>
              <a:round/>
              <a:headEnd/>
              <a:tailEnd/>
            </a:ln>
            <a:extLst>
              <a:ext uri="{909E8E84-426E-40DD-AFC4-6F175D3DCCD1}">
                <a14:hiddenFill xmlns:a14="http://schemas.microsoft.com/office/drawing/2010/main">
                  <a:noFill/>
                </a14:hiddenFill>
              </a:ext>
            </a:extLst>
          </p:spPr>
          <p:txBody>
            <a:bodyPr/>
            <a:lstStyle/>
            <a:p>
              <a:endParaRPr lang="en-US" dirty="0"/>
            </a:p>
          </p:txBody>
        </p:sp>
        <p:pic>
          <p:nvPicPr>
            <p:cNvPr id="24" name="Picture 16" descr="C:\Documents and Settings\agusses\Local Settings\Temporary Internet Files\Content.IE5\5WICQCKT\MC900187555[1].wmf" title="Sample Site Example">
              <a:extLst>
                <a:ext uri="{FF2B5EF4-FFF2-40B4-BE49-F238E27FC236}">
                  <a16:creationId xmlns:a16="http://schemas.microsoft.com/office/drawing/2014/main" id="{489C0C03-D6A5-4CCA-9C33-08E776997E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2838" y="3009900"/>
              <a:ext cx="284162"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Oval 11">
              <a:extLst>
                <a:ext uri="{FF2B5EF4-FFF2-40B4-BE49-F238E27FC236}">
                  <a16:creationId xmlns:a16="http://schemas.microsoft.com/office/drawing/2014/main" id="{AE049F72-020F-4D06-952A-652C816D063D}"/>
                </a:ext>
              </a:extLst>
            </p:cNvPr>
            <p:cNvSpPr>
              <a:spLocks noChangeArrowheads="1"/>
            </p:cNvSpPr>
            <p:nvPr/>
          </p:nvSpPr>
          <p:spPr bwMode="auto">
            <a:xfrm>
              <a:off x="796925" y="3381375"/>
              <a:ext cx="649288" cy="36195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dirty="0"/>
            </a:p>
          </p:txBody>
        </p:sp>
      </p:grpSp>
      <p:sp>
        <p:nvSpPr>
          <p:cNvPr id="2" name="Rectangle 1">
            <a:extLst>
              <a:ext uri="{FF2B5EF4-FFF2-40B4-BE49-F238E27FC236}">
                <a16:creationId xmlns:a16="http://schemas.microsoft.com/office/drawing/2014/main" id="{FAA93A68-5ACA-450B-B6A5-A0C438635CD8}"/>
              </a:ext>
            </a:extLst>
          </p:cNvPr>
          <p:cNvSpPr/>
          <p:nvPr/>
        </p:nvSpPr>
        <p:spPr>
          <a:xfrm>
            <a:off x="4202113" y="928134"/>
            <a:ext cx="4572000" cy="4708981"/>
          </a:xfrm>
          <a:prstGeom prst="rect">
            <a:avLst/>
          </a:prstGeom>
        </p:spPr>
        <p:txBody>
          <a:bodyPr>
            <a:spAutoFit/>
          </a:bodyPr>
          <a:lstStyle/>
          <a:p>
            <a:pPr marL="0">
              <a:spcBef>
                <a:spcPts val="600"/>
              </a:spcBef>
              <a:spcAft>
                <a:spcPts val="1200"/>
              </a:spcAft>
              <a:buFont typeface="Wingdings" pitchFamily="2" charset="2"/>
              <a:buNone/>
            </a:pPr>
            <a:r>
              <a:rPr lang="en-US" altLang="en-US" sz="2000" dirty="0">
                <a:solidFill>
                  <a:srgbClr val="005595"/>
                </a:solidFill>
                <a:latin typeface="+mj-lt"/>
                <a:ea typeface="+mj-ea"/>
                <a:cs typeface="+mj-cs"/>
              </a:rPr>
              <a:t>Four main steps:</a:t>
            </a:r>
          </a:p>
          <a:p>
            <a:pPr marL="457200" indent="-457200">
              <a:spcBef>
                <a:spcPts val="600"/>
              </a:spcBef>
              <a:spcAft>
                <a:spcPts val="1200"/>
              </a:spcAft>
              <a:buFont typeface="+mj-lt"/>
              <a:buAutoNum type="arabicPeriod"/>
            </a:pPr>
            <a:r>
              <a:rPr lang="en-US" altLang="en-US" sz="2000" dirty="0">
                <a:solidFill>
                  <a:srgbClr val="005595"/>
                </a:solidFill>
                <a:latin typeface="+mj-lt"/>
                <a:ea typeface="+mj-ea"/>
                <a:cs typeface="+mj-cs"/>
              </a:rPr>
              <a:t>Estimate length and diameter of service line / hydrant piping.</a:t>
            </a:r>
          </a:p>
          <a:p>
            <a:pPr marL="457200" indent="-457200">
              <a:spcBef>
                <a:spcPts val="600"/>
              </a:spcBef>
              <a:spcAft>
                <a:spcPts val="1200"/>
              </a:spcAft>
              <a:buFont typeface="+mj-lt"/>
              <a:buAutoNum type="arabicPeriod"/>
            </a:pPr>
            <a:r>
              <a:rPr lang="en-US" altLang="en-US" sz="2000" dirty="0">
                <a:solidFill>
                  <a:srgbClr val="005595"/>
                </a:solidFill>
                <a:latin typeface="+mj-lt"/>
                <a:ea typeface="+mj-ea"/>
                <a:cs typeface="+mj-cs"/>
              </a:rPr>
              <a:t>Determine necessary flush time (CFT) based on pipe length, diameter, and anticipated flow rate.</a:t>
            </a:r>
          </a:p>
          <a:p>
            <a:pPr marL="457200" indent="-457200">
              <a:spcBef>
                <a:spcPts val="600"/>
              </a:spcBef>
              <a:spcAft>
                <a:spcPts val="1200"/>
              </a:spcAft>
              <a:buFont typeface="+mj-lt"/>
              <a:buAutoNum type="arabicPeriod"/>
            </a:pPr>
            <a:r>
              <a:rPr lang="en-US" altLang="en-US" sz="2000" dirty="0">
                <a:solidFill>
                  <a:srgbClr val="005595"/>
                </a:solidFill>
                <a:latin typeface="+mj-lt"/>
                <a:ea typeface="+mj-ea"/>
                <a:cs typeface="+mj-cs"/>
              </a:rPr>
              <a:t>Open tap, begin flushing, and confirm flow rate (adjust flow rate and/or flush time if needed).</a:t>
            </a:r>
          </a:p>
          <a:p>
            <a:pPr marL="457200" indent="-457200">
              <a:spcBef>
                <a:spcPts val="600"/>
              </a:spcBef>
              <a:spcAft>
                <a:spcPts val="1200"/>
              </a:spcAft>
              <a:buFont typeface="+mj-lt"/>
              <a:buAutoNum type="arabicPeriod"/>
            </a:pPr>
            <a:r>
              <a:rPr lang="en-US" altLang="en-US" sz="2000" dirty="0">
                <a:solidFill>
                  <a:srgbClr val="005595"/>
                </a:solidFill>
                <a:latin typeface="+mj-lt"/>
                <a:ea typeface="+mj-ea"/>
                <a:cs typeface="+mj-cs"/>
              </a:rPr>
              <a:t>After twice the calculated flush time, collect the sample.</a:t>
            </a:r>
          </a:p>
        </p:txBody>
      </p:sp>
      <p:pic>
        <p:nvPicPr>
          <p:cNvPr id="3" name="Audio 2">
            <a:hlinkClick r:id="" action="ppaction://media"/>
            <a:extLst>
              <a:ext uri="{FF2B5EF4-FFF2-40B4-BE49-F238E27FC236}">
                <a16:creationId xmlns:a16="http://schemas.microsoft.com/office/drawing/2014/main" id="{077998E6-B65C-4442-B4AE-C4D8EF7C1F5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85286261"/>
      </p:ext>
    </p:extLst>
  </p:cSld>
  <p:clrMapOvr>
    <a:masterClrMapping/>
  </p:clrMapOvr>
  <mc:AlternateContent xmlns:mc="http://schemas.openxmlformats.org/markup-compatibility/2006">
    <mc:Choice xmlns:p14="http://schemas.microsoft.com/office/powerpoint/2010/main" Requires="p14">
      <p:transition spd="slow" p14:dur="2000" advTm="23253"/>
    </mc:Choice>
    <mc:Fallback>
      <p:transition spd="slow" advTm="232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260018" y="457200"/>
            <a:ext cx="8579182" cy="5638800"/>
          </a:xfrm>
        </p:spPr>
        <p:txBody>
          <a:bodyPr/>
          <a:lstStyle/>
          <a:p>
            <a:pPr fontAlgn="auto">
              <a:spcAft>
                <a:spcPts val="0"/>
              </a:spcAft>
              <a:defRPr/>
            </a:pPr>
            <a:r>
              <a:rPr lang="en-US" sz="2800" dirty="0"/>
              <a:t>Journal Articles</a:t>
            </a: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r>
              <a:rPr lang="en-US" sz="2000" dirty="0"/>
              <a:t>December 2014</a:t>
            </a:r>
          </a:p>
        </p:txBody>
      </p:sp>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7</a:t>
            </a:fld>
            <a:endParaRPr lang="en-US"/>
          </a:p>
        </p:txBody>
      </p:sp>
      <p:pic>
        <p:nvPicPr>
          <p:cNvPr id="3" name="Picture 2"/>
          <p:cNvPicPr>
            <a:picLocks noChangeAspect="1"/>
          </p:cNvPicPr>
          <p:nvPr/>
        </p:nvPicPr>
        <p:blipFill>
          <a:blip r:embed="rId5"/>
          <a:stretch>
            <a:fillRect/>
          </a:stretch>
        </p:blipFill>
        <p:spPr>
          <a:xfrm rot="21368198">
            <a:off x="3657600" y="1219200"/>
            <a:ext cx="2440817" cy="3539783"/>
          </a:xfrm>
          <a:prstGeom prst="rect">
            <a:avLst/>
          </a:prstGeom>
          <a:ln>
            <a:solidFill>
              <a:schemeClr val="tx1"/>
            </a:solidFill>
          </a:ln>
        </p:spPr>
      </p:pic>
      <p:pic>
        <p:nvPicPr>
          <p:cNvPr id="4" name="Picture 3"/>
          <p:cNvPicPr>
            <a:picLocks noChangeAspect="1"/>
          </p:cNvPicPr>
          <p:nvPr/>
        </p:nvPicPr>
        <p:blipFill>
          <a:blip r:embed="rId6"/>
          <a:stretch>
            <a:fillRect/>
          </a:stretch>
        </p:blipFill>
        <p:spPr>
          <a:xfrm>
            <a:off x="381000" y="1219200"/>
            <a:ext cx="3014818" cy="4042701"/>
          </a:xfrm>
          <a:prstGeom prst="rect">
            <a:avLst/>
          </a:prstGeom>
          <a:ln>
            <a:solidFill>
              <a:schemeClr val="tx1"/>
            </a:solidFill>
          </a:ln>
        </p:spPr>
      </p:pic>
      <p:pic>
        <p:nvPicPr>
          <p:cNvPr id="6" name="Picture 5"/>
          <p:cNvPicPr>
            <a:picLocks noChangeAspect="1"/>
          </p:cNvPicPr>
          <p:nvPr/>
        </p:nvPicPr>
        <p:blipFill>
          <a:blip r:embed="rId7"/>
          <a:stretch>
            <a:fillRect/>
          </a:stretch>
        </p:blipFill>
        <p:spPr>
          <a:xfrm rot="366719">
            <a:off x="6120894" y="1269077"/>
            <a:ext cx="2602436" cy="3680171"/>
          </a:xfrm>
          <a:prstGeom prst="rect">
            <a:avLst/>
          </a:prstGeom>
          <a:ln>
            <a:solidFill>
              <a:schemeClr val="tx1"/>
            </a:solidFill>
          </a:ln>
        </p:spPr>
      </p:pic>
      <p:pic>
        <p:nvPicPr>
          <p:cNvPr id="10" name="Audio 9">
            <a:hlinkClick r:id="" action="ppaction://media"/>
            <a:extLst>
              <a:ext uri="{FF2B5EF4-FFF2-40B4-BE49-F238E27FC236}">
                <a16:creationId xmlns:a16="http://schemas.microsoft.com/office/drawing/2014/main" id="{A3405EF7-F479-4324-A00D-A5B96CB77C1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458957734"/>
      </p:ext>
    </p:extLst>
  </p:cSld>
  <p:clrMapOvr>
    <a:masterClrMapping/>
  </p:clrMapOvr>
  <mc:AlternateContent xmlns:mc="http://schemas.openxmlformats.org/markup-compatibility/2006">
    <mc:Choice xmlns:p14="http://schemas.microsoft.com/office/powerpoint/2010/main" Requires="p14">
      <p:transition spd="slow" p14:dur="2000" advTm="8710"/>
    </mc:Choice>
    <mc:Fallback>
      <p:transition spd="slow" advTm="87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70</a:t>
            </a:fld>
            <a:endParaRPr lang="en-US"/>
          </a:p>
        </p:txBody>
      </p:sp>
      <p:sp>
        <p:nvSpPr>
          <p:cNvPr id="57346" name="Rectangle 2"/>
          <p:cNvSpPr>
            <a:spLocks noGrp="1" noChangeArrowheads="1"/>
          </p:cNvSpPr>
          <p:nvPr>
            <p:ph type="title"/>
          </p:nvPr>
        </p:nvSpPr>
        <p:spPr>
          <a:xfrm>
            <a:off x="446460" y="113668"/>
            <a:ext cx="8382000" cy="814466"/>
          </a:xfrm>
        </p:spPr>
        <p:txBody>
          <a:bodyPr/>
          <a:lstStyle/>
          <a:p>
            <a:pPr fontAlgn="auto">
              <a:spcAft>
                <a:spcPts val="0"/>
              </a:spcAft>
              <a:defRPr/>
            </a:pPr>
            <a:r>
              <a:rPr lang="en-US" sz="2400" dirty="0"/>
              <a:t>Calculated Flush Time (CFT) – Example Calculation</a:t>
            </a:r>
            <a:endParaRPr lang="en-US" sz="2400" b="0" dirty="0"/>
          </a:p>
        </p:txBody>
      </p:sp>
      <p:pic>
        <p:nvPicPr>
          <p:cNvPr id="3" name="Picture 2">
            <a:extLst>
              <a:ext uri="{FF2B5EF4-FFF2-40B4-BE49-F238E27FC236}">
                <a16:creationId xmlns:a16="http://schemas.microsoft.com/office/drawing/2014/main" id="{63FBA3A8-9FAE-47DF-839F-F266C62310D4}"/>
              </a:ext>
            </a:extLst>
          </p:cNvPr>
          <p:cNvPicPr>
            <a:picLocks noChangeAspect="1"/>
          </p:cNvPicPr>
          <p:nvPr/>
        </p:nvPicPr>
        <p:blipFill>
          <a:blip r:embed="rId5"/>
          <a:stretch>
            <a:fillRect/>
          </a:stretch>
        </p:blipFill>
        <p:spPr>
          <a:xfrm>
            <a:off x="723900" y="956709"/>
            <a:ext cx="7696200" cy="4680121"/>
          </a:xfrm>
          <a:prstGeom prst="rect">
            <a:avLst/>
          </a:prstGeom>
        </p:spPr>
      </p:pic>
      <p:pic>
        <p:nvPicPr>
          <p:cNvPr id="2" name="Audio 1">
            <a:hlinkClick r:id="" action="ppaction://media"/>
            <a:extLst>
              <a:ext uri="{FF2B5EF4-FFF2-40B4-BE49-F238E27FC236}">
                <a16:creationId xmlns:a16="http://schemas.microsoft.com/office/drawing/2014/main" id="{3A4A8AF2-6996-4B42-8F9A-8D343C197A6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032094437"/>
      </p:ext>
    </p:extLst>
  </p:cSld>
  <p:clrMapOvr>
    <a:masterClrMapping/>
  </p:clrMapOvr>
  <mc:AlternateContent xmlns:mc="http://schemas.openxmlformats.org/markup-compatibility/2006">
    <mc:Choice xmlns:p14="http://schemas.microsoft.com/office/powerpoint/2010/main" Requires="p14">
      <p:transition spd="slow" p14:dur="2000" advTm="14615"/>
    </mc:Choice>
    <mc:Fallback>
      <p:transition spd="slow" advTm="146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71</a:t>
            </a:fld>
            <a:endParaRPr lang="en-US"/>
          </a:p>
        </p:txBody>
      </p:sp>
      <p:sp>
        <p:nvSpPr>
          <p:cNvPr id="57346" name="Rectangle 2"/>
          <p:cNvSpPr>
            <a:spLocks noGrp="1" noChangeArrowheads="1"/>
          </p:cNvSpPr>
          <p:nvPr>
            <p:ph type="title"/>
          </p:nvPr>
        </p:nvSpPr>
        <p:spPr>
          <a:xfrm>
            <a:off x="446460" y="113668"/>
            <a:ext cx="8382000" cy="814466"/>
          </a:xfrm>
        </p:spPr>
        <p:txBody>
          <a:bodyPr/>
          <a:lstStyle/>
          <a:p>
            <a:pPr fontAlgn="auto">
              <a:spcAft>
                <a:spcPts val="0"/>
              </a:spcAft>
              <a:defRPr/>
            </a:pPr>
            <a:r>
              <a:rPr lang="en-US" sz="2400" dirty="0"/>
              <a:t>Calculated Flush Time (CFT) – Rule of Thumb</a:t>
            </a:r>
            <a:endParaRPr lang="en-US" sz="2400" b="0" dirty="0"/>
          </a:p>
        </p:txBody>
      </p:sp>
      <p:sp>
        <p:nvSpPr>
          <p:cNvPr id="6" name="Rectangle 3">
            <a:extLst>
              <a:ext uri="{FF2B5EF4-FFF2-40B4-BE49-F238E27FC236}">
                <a16:creationId xmlns:a16="http://schemas.microsoft.com/office/drawing/2014/main" id="{37A62F1F-3276-4EE1-9837-EEEBD51E2420}"/>
              </a:ext>
            </a:extLst>
          </p:cNvPr>
          <p:cNvSpPr txBox="1">
            <a:spLocks noChangeArrowheads="1"/>
          </p:cNvSpPr>
          <p:nvPr/>
        </p:nvSpPr>
        <p:spPr bwMode="auto">
          <a:xfrm>
            <a:off x="419100" y="1143000"/>
            <a:ext cx="83058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eaLnBrk="1" hangingPunct="1">
              <a:spcBef>
                <a:spcPts val="600"/>
              </a:spcBef>
            </a:pPr>
            <a:r>
              <a:rPr lang="en-US" altLang="en-US" sz="2400" kern="0" dirty="0"/>
              <a:t>Based on the CFT concepts, but allows for quick determination (one-time sample sites).</a:t>
            </a:r>
          </a:p>
          <a:p>
            <a:pPr eaLnBrk="1" hangingPunct="1">
              <a:spcBef>
                <a:spcPts val="600"/>
              </a:spcBef>
            </a:pPr>
            <a:r>
              <a:rPr lang="en-US" altLang="en-US" sz="2400" kern="0" dirty="0"/>
              <a:t>Applies to </a:t>
            </a:r>
            <a:r>
              <a:rPr lang="en-US" altLang="en-US" sz="2400" i="1" kern="0" dirty="0"/>
              <a:t>“common”</a:t>
            </a:r>
            <a:r>
              <a:rPr lang="en-US" altLang="en-US" sz="2400" kern="0" dirty="0"/>
              <a:t> locations (standard pipe diameter and relatively close to the main).</a:t>
            </a:r>
          </a:p>
          <a:p>
            <a:pPr marL="628650" lvl="2" indent="-285750" eaLnBrk="1" hangingPunct="1">
              <a:spcBef>
                <a:spcPts val="600"/>
              </a:spcBef>
            </a:pPr>
            <a:r>
              <a:rPr lang="en-US" altLang="en-US" sz="2000" kern="0" dirty="0"/>
              <a:t>Hydrants: </a:t>
            </a:r>
            <a:r>
              <a:rPr lang="en-US" altLang="en-US" sz="2000" u="sng" kern="0" dirty="0"/>
              <a:t>&lt;</a:t>
            </a:r>
            <a:r>
              <a:rPr lang="en-US" altLang="en-US" sz="2000" kern="0" dirty="0"/>
              <a:t> 20’ &amp; 6” diameter hydrant lead</a:t>
            </a:r>
          </a:p>
          <a:p>
            <a:pPr marL="628650" lvl="2" indent="-285750" eaLnBrk="1" hangingPunct="1">
              <a:spcBef>
                <a:spcPts val="600"/>
              </a:spcBef>
            </a:pPr>
            <a:r>
              <a:rPr lang="en-US" altLang="en-US" sz="2000" kern="0" dirty="0"/>
              <a:t>Taps: </a:t>
            </a:r>
            <a:r>
              <a:rPr lang="en-US" altLang="en-US" sz="2000" u="sng" kern="0" dirty="0"/>
              <a:t>&lt;</a:t>
            </a:r>
            <a:r>
              <a:rPr lang="en-US" altLang="en-US" sz="2000" kern="0" dirty="0"/>
              <a:t> 100’ &amp; 3/4” diameter service line</a:t>
            </a:r>
          </a:p>
          <a:p>
            <a:pPr eaLnBrk="1" hangingPunct="1">
              <a:spcBef>
                <a:spcPts val="600"/>
              </a:spcBef>
            </a:pPr>
            <a:r>
              <a:rPr lang="en-US" altLang="en-US" sz="2400" kern="0" dirty="0"/>
              <a:t>Assumes constant flow rate (20 gpm for hydrants, 2 gpm for taps).</a:t>
            </a:r>
          </a:p>
          <a:p>
            <a:pPr lvl="1" eaLnBrk="1" hangingPunct="1">
              <a:lnSpc>
                <a:spcPct val="90000"/>
              </a:lnSpc>
              <a:spcBef>
                <a:spcPct val="10000"/>
              </a:spcBef>
              <a:spcAft>
                <a:spcPct val="10000"/>
              </a:spcAft>
            </a:pPr>
            <a:endParaRPr lang="en-US" altLang="en-US" sz="3000" kern="0" dirty="0"/>
          </a:p>
        </p:txBody>
      </p:sp>
      <p:sp>
        <p:nvSpPr>
          <p:cNvPr id="7" name="Text Box 4">
            <a:extLst>
              <a:ext uri="{FF2B5EF4-FFF2-40B4-BE49-F238E27FC236}">
                <a16:creationId xmlns:a16="http://schemas.microsoft.com/office/drawing/2014/main" id="{620D4182-585C-4284-896A-924D96CA5B35}"/>
              </a:ext>
            </a:extLst>
          </p:cNvPr>
          <p:cNvSpPr txBox="1">
            <a:spLocks noChangeArrowheads="1"/>
          </p:cNvSpPr>
          <p:nvPr/>
        </p:nvSpPr>
        <p:spPr bwMode="auto">
          <a:xfrm>
            <a:off x="1219200" y="4648200"/>
            <a:ext cx="4970462" cy="1200150"/>
          </a:xfrm>
          <a:prstGeom prst="rect">
            <a:avLst/>
          </a:prstGeom>
          <a:noFill/>
          <a:ln w="76200">
            <a:solidFill>
              <a:srgbClr val="0070C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400" b="1" dirty="0">
                <a:solidFill>
                  <a:srgbClr val="000000"/>
                </a:solidFill>
              </a:rPr>
              <a:t>RULE OF THUMB</a:t>
            </a:r>
          </a:p>
          <a:p>
            <a:pPr algn="ctr">
              <a:spcBef>
                <a:spcPct val="0"/>
              </a:spcBef>
              <a:buFontTx/>
              <a:buNone/>
            </a:pPr>
            <a:r>
              <a:rPr lang="en-US" altLang="en-US" sz="2400" b="1" dirty="0">
                <a:solidFill>
                  <a:srgbClr val="000000"/>
                </a:solidFill>
              </a:rPr>
              <a:t>Hydrants:  3 minute flush</a:t>
            </a:r>
          </a:p>
          <a:p>
            <a:pPr algn="ctr">
              <a:spcBef>
                <a:spcPct val="0"/>
              </a:spcBef>
              <a:buFontTx/>
              <a:buNone/>
            </a:pPr>
            <a:r>
              <a:rPr lang="en-US" altLang="en-US" sz="2400" b="1" dirty="0">
                <a:solidFill>
                  <a:srgbClr val="000000"/>
                </a:solidFill>
              </a:rPr>
              <a:t>Taps:  2 minute flush</a:t>
            </a:r>
          </a:p>
        </p:txBody>
      </p:sp>
      <p:pic>
        <p:nvPicPr>
          <p:cNvPr id="3" name="Audio 2">
            <a:hlinkClick r:id="" action="ppaction://media"/>
            <a:extLst>
              <a:ext uri="{FF2B5EF4-FFF2-40B4-BE49-F238E27FC236}">
                <a16:creationId xmlns:a16="http://schemas.microsoft.com/office/drawing/2014/main" id="{E0AA4840-04A7-440E-9486-3FDD071372A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816936327"/>
      </p:ext>
    </p:extLst>
  </p:cSld>
  <p:clrMapOvr>
    <a:masterClrMapping/>
  </p:clrMapOvr>
  <mc:AlternateContent xmlns:mc="http://schemas.openxmlformats.org/markup-compatibility/2006">
    <mc:Choice xmlns:p14="http://schemas.microsoft.com/office/powerpoint/2010/main" Requires="p14">
      <p:transition spd="slow" p14:dur="2000" advTm="35072"/>
    </mc:Choice>
    <mc:Fallback>
      <p:transition spd="slow" advTm="350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1A86227-C2EF-4F68-B6C1-7A2C31723E58}"/>
              </a:ext>
            </a:extLst>
          </p:cNvPr>
          <p:cNvPicPr>
            <a:picLocks noChangeAspect="1"/>
          </p:cNvPicPr>
          <p:nvPr/>
        </p:nvPicPr>
        <p:blipFill>
          <a:blip r:embed="rId5"/>
          <a:stretch>
            <a:fillRect/>
          </a:stretch>
        </p:blipFill>
        <p:spPr>
          <a:xfrm>
            <a:off x="163964" y="2396419"/>
            <a:ext cx="874915" cy="1743978"/>
          </a:xfrm>
          <a:prstGeom prst="rect">
            <a:avLst/>
          </a:prstGeom>
        </p:spPr>
      </p:pic>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72</a:t>
            </a:fld>
            <a:endParaRPr lang="en-US" dirty="0"/>
          </a:p>
        </p:txBody>
      </p:sp>
      <p:sp>
        <p:nvSpPr>
          <p:cNvPr id="57346" name="Rectangle 2"/>
          <p:cNvSpPr>
            <a:spLocks noGrp="1" noChangeArrowheads="1"/>
          </p:cNvSpPr>
          <p:nvPr>
            <p:ph type="title"/>
          </p:nvPr>
        </p:nvSpPr>
        <p:spPr>
          <a:xfrm>
            <a:off x="446460" y="113668"/>
            <a:ext cx="8382000" cy="814466"/>
          </a:xfrm>
        </p:spPr>
        <p:txBody>
          <a:bodyPr/>
          <a:lstStyle/>
          <a:p>
            <a:pPr fontAlgn="auto">
              <a:spcAft>
                <a:spcPts val="0"/>
              </a:spcAft>
              <a:defRPr/>
            </a:pPr>
            <a:r>
              <a:rPr lang="en-US" sz="2000" dirty="0"/>
              <a:t>US EPA TSC </a:t>
            </a:r>
            <a:br>
              <a:rPr lang="en-US" sz="2000" dirty="0"/>
            </a:br>
            <a:r>
              <a:rPr lang="en-US" sz="2000" dirty="0"/>
              <a:t>“Falmouth Hydrant Sampler”</a:t>
            </a:r>
            <a:endParaRPr lang="en-US" sz="1600" dirty="0"/>
          </a:p>
        </p:txBody>
      </p:sp>
      <p:pic>
        <p:nvPicPr>
          <p:cNvPr id="2" name="Picture 1">
            <a:extLst>
              <a:ext uri="{FF2B5EF4-FFF2-40B4-BE49-F238E27FC236}">
                <a16:creationId xmlns:a16="http://schemas.microsoft.com/office/drawing/2014/main" id="{4BEA7B5E-7D89-47D7-8CE8-D2D6E901834B}"/>
              </a:ext>
            </a:extLst>
          </p:cNvPr>
          <p:cNvPicPr>
            <a:picLocks noChangeAspect="1"/>
          </p:cNvPicPr>
          <p:nvPr/>
        </p:nvPicPr>
        <p:blipFill>
          <a:blip r:embed="rId6"/>
          <a:stretch>
            <a:fillRect/>
          </a:stretch>
        </p:blipFill>
        <p:spPr>
          <a:xfrm>
            <a:off x="4591050" y="57150"/>
            <a:ext cx="4476750" cy="3462355"/>
          </a:xfrm>
          <a:prstGeom prst="rect">
            <a:avLst/>
          </a:prstGeom>
        </p:spPr>
      </p:pic>
      <p:pic>
        <p:nvPicPr>
          <p:cNvPr id="12" name="Picture 11">
            <a:extLst>
              <a:ext uri="{FF2B5EF4-FFF2-40B4-BE49-F238E27FC236}">
                <a16:creationId xmlns:a16="http://schemas.microsoft.com/office/drawing/2014/main" id="{8AD555B8-71F3-4182-B5DE-4D7C80039B62}"/>
              </a:ext>
            </a:extLst>
          </p:cNvPr>
          <p:cNvPicPr>
            <a:picLocks noChangeAspect="1"/>
          </p:cNvPicPr>
          <p:nvPr/>
        </p:nvPicPr>
        <p:blipFill>
          <a:blip r:embed="rId7"/>
          <a:stretch>
            <a:fillRect/>
          </a:stretch>
        </p:blipFill>
        <p:spPr>
          <a:xfrm>
            <a:off x="1057929" y="2490703"/>
            <a:ext cx="771331" cy="1779319"/>
          </a:xfrm>
          <a:prstGeom prst="rect">
            <a:avLst/>
          </a:prstGeom>
        </p:spPr>
      </p:pic>
      <p:pic>
        <p:nvPicPr>
          <p:cNvPr id="13" name="Picture 12">
            <a:extLst>
              <a:ext uri="{FF2B5EF4-FFF2-40B4-BE49-F238E27FC236}">
                <a16:creationId xmlns:a16="http://schemas.microsoft.com/office/drawing/2014/main" id="{513120E5-E0B7-44FD-B93C-ABE7B6FFFB96}"/>
              </a:ext>
            </a:extLst>
          </p:cNvPr>
          <p:cNvPicPr>
            <a:picLocks noChangeAspect="1"/>
          </p:cNvPicPr>
          <p:nvPr/>
        </p:nvPicPr>
        <p:blipFill>
          <a:blip r:embed="rId8"/>
          <a:stretch>
            <a:fillRect/>
          </a:stretch>
        </p:blipFill>
        <p:spPr>
          <a:xfrm>
            <a:off x="247650" y="4399647"/>
            <a:ext cx="2779259" cy="2039253"/>
          </a:xfrm>
          <a:prstGeom prst="rect">
            <a:avLst/>
          </a:prstGeom>
        </p:spPr>
      </p:pic>
      <p:pic>
        <p:nvPicPr>
          <p:cNvPr id="14" name="Picture 13">
            <a:extLst>
              <a:ext uri="{FF2B5EF4-FFF2-40B4-BE49-F238E27FC236}">
                <a16:creationId xmlns:a16="http://schemas.microsoft.com/office/drawing/2014/main" id="{E5CC78E8-3690-412B-B16C-2DAA7059B84E}"/>
              </a:ext>
            </a:extLst>
          </p:cNvPr>
          <p:cNvPicPr>
            <a:picLocks noChangeAspect="1"/>
          </p:cNvPicPr>
          <p:nvPr/>
        </p:nvPicPr>
        <p:blipFill>
          <a:blip r:embed="rId9"/>
          <a:stretch>
            <a:fillRect/>
          </a:stretch>
        </p:blipFill>
        <p:spPr>
          <a:xfrm>
            <a:off x="3749620" y="3576023"/>
            <a:ext cx="5334000" cy="3241431"/>
          </a:xfrm>
          <a:prstGeom prst="rect">
            <a:avLst/>
          </a:prstGeom>
        </p:spPr>
      </p:pic>
      <p:pic>
        <p:nvPicPr>
          <p:cNvPr id="15" name="Picture 14">
            <a:extLst>
              <a:ext uri="{FF2B5EF4-FFF2-40B4-BE49-F238E27FC236}">
                <a16:creationId xmlns:a16="http://schemas.microsoft.com/office/drawing/2014/main" id="{493E70C6-AF1C-4A3D-802F-7C372F632CAD}"/>
              </a:ext>
            </a:extLst>
          </p:cNvPr>
          <p:cNvPicPr>
            <a:picLocks noChangeAspect="1"/>
          </p:cNvPicPr>
          <p:nvPr/>
        </p:nvPicPr>
        <p:blipFill>
          <a:blip r:embed="rId10"/>
          <a:stretch>
            <a:fillRect/>
          </a:stretch>
        </p:blipFill>
        <p:spPr>
          <a:xfrm>
            <a:off x="95250" y="890614"/>
            <a:ext cx="4476750" cy="1328031"/>
          </a:xfrm>
          <a:prstGeom prst="rect">
            <a:avLst/>
          </a:prstGeom>
        </p:spPr>
      </p:pic>
      <p:pic>
        <p:nvPicPr>
          <p:cNvPr id="16" name="Picture 15">
            <a:extLst>
              <a:ext uri="{FF2B5EF4-FFF2-40B4-BE49-F238E27FC236}">
                <a16:creationId xmlns:a16="http://schemas.microsoft.com/office/drawing/2014/main" id="{9CB6A850-2E2C-4123-8F60-5E57D95A3A7D}"/>
              </a:ext>
            </a:extLst>
          </p:cNvPr>
          <p:cNvPicPr>
            <a:picLocks noChangeAspect="1"/>
          </p:cNvPicPr>
          <p:nvPr/>
        </p:nvPicPr>
        <p:blipFill>
          <a:blip r:embed="rId11"/>
          <a:stretch>
            <a:fillRect/>
          </a:stretch>
        </p:blipFill>
        <p:spPr>
          <a:xfrm>
            <a:off x="1997204" y="2342731"/>
            <a:ext cx="1673620" cy="1509416"/>
          </a:xfrm>
          <a:prstGeom prst="rect">
            <a:avLst/>
          </a:prstGeom>
        </p:spPr>
      </p:pic>
      <p:pic>
        <p:nvPicPr>
          <p:cNvPr id="3" name="Audio 2">
            <a:hlinkClick r:id="" action="ppaction://media"/>
            <a:extLst>
              <a:ext uri="{FF2B5EF4-FFF2-40B4-BE49-F238E27FC236}">
                <a16:creationId xmlns:a16="http://schemas.microsoft.com/office/drawing/2014/main" id="{AB48B104-A2E5-4766-BC5E-8FD7ECCCBEA4}"/>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235136765"/>
      </p:ext>
    </p:extLst>
  </p:cSld>
  <p:clrMapOvr>
    <a:masterClrMapping/>
  </p:clrMapOvr>
  <mc:AlternateContent xmlns:mc="http://schemas.openxmlformats.org/markup-compatibility/2006">
    <mc:Choice xmlns:p14="http://schemas.microsoft.com/office/powerpoint/2010/main" Requires="p14">
      <p:transition spd="slow" p14:dur="2000" advTm="31519"/>
    </mc:Choice>
    <mc:Fallback>
      <p:transition spd="slow" advTm="315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73</a:t>
            </a:fld>
            <a:endParaRPr lang="en-US"/>
          </a:p>
        </p:txBody>
      </p:sp>
      <p:sp>
        <p:nvSpPr>
          <p:cNvPr id="57346" name="Rectangle 2"/>
          <p:cNvSpPr>
            <a:spLocks noGrp="1" noChangeArrowheads="1"/>
          </p:cNvSpPr>
          <p:nvPr>
            <p:ph type="title"/>
          </p:nvPr>
        </p:nvSpPr>
        <p:spPr>
          <a:xfrm>
            <a:off x="446460" y="113668"/>
            <a:ext cx="8382000" cy="814466"/>
          </a:xfrm>
        </p:spPr>
        <p:txBody>
          <a:bodyPr/>
          <a:lstStyle/>
          <a:p>
            <a:pPr fontAlgn="auto">
              <a:spcAft>
                <a:spcPts val="0"/>
              </a:spcAft>
              <a:defRPr/>
            </a:pPr>
            <a:r>
              <a:rPr lang="en-US" sz="2000" dirty="0"/>
              <a:t>US EPA TSC </a:t>
            </a:r>
            <a:br>
              <a:rPr lang="en-US" sz="2000" dirty="0"/>
            </a:br>
            <a:r>
              <a:rPr lang="en-US" sz="2000" dirty="0"/>
              <a:t>Hydrant Sampling Procedure</a:t>
            </a:r>
            <a:endParaRPr lang="en-US" sz="1600" dirty="0"/>
          </a:p>
        </p:txBody>
      </p:sp>
      <p:pic>
        <p:nvPicPr>
          <p:cNvPr id="2" name="Picture 1">
            <a:extLst>
              <a:ext uri="{FF2B5EF4-FFF2-40B4-BE49-F238E27FC236}">
                <a16:creationId xmlns:a16="http://schemas.microsoft.com/office/drawing/2014/main" id="{4BEA7B5E-7D89-47D7-8CE8-D2D6E901834B}"/>
              </a:ext>
            </a:extLst>
          </p:cNvPr>
          <p:cNvPicPr>
            <a:picLocks noChangeAspect="1"/>
          </p:cNvPicPr>
          <p:nvPr/>
        </p:nvPicPr>
        <p:blipFill>
          <a:blip r:embed="rId5"/>
          <a:stretch>
            <a:fillRect/>
          </a:stretch>
        </p:blipFill>
        <p:spPr>
          <a:xfrm>
            <a:off x="228600" y="957341"/>
            <a:ext cx="5086350" cy="3933825"/>
          </a:xfrm>
          <a:prstGeom prst="rect">
            <a:avLst/>
          </a:prstGeom>
        </p:spPr>
      </p:pic>
      <p:sp>
        <p:nvSpPr>
          <p:cNvPr id="3" name="Rectangle 2">
            <a:extLst>
              <a:ext uri="{FF2B5EF4-FFF2-40B4-BE49-F238E27FC236}">
                <a16:creationId xmlns:a16="http://schemas.microsoft.com/office/drawing/2014/main" id="{92A5E7C2-E78B-4F68-9467-7612EDA340D4}"/>
              </a:ext>
            </a:extLst>
          </p:cNvPr>
          <p:cNvSpPr/>
          <p:nvPr/>
        </p:nvSpPr>
        <p:spPr>
          <a:xfrm>
            <a:off x="142875" y="5012838"/>
            <a:ext cx="5257800" cy="1323439"/>
          </a:xfrm>
          <a:prstGeom prst="rect">
            <a:avLst/>
          </a:prstGeom>
        </p:spPr>
        <p:txBody>
          <a:bodyPr wrap="square">
            <a:spAutoFit/>
          </a:bodyPr>
          <a:lstStyle/>
          <a:p>
            <a:r>
              <a:rPr lang="en-US" sz="1600" dirty="0">
                <a:latin typeface="Arial" panose="020B0604020202020204" pitchFamily="34" charset="0"/>
              </a:rPr>
              <a:t>Dry barrel hydrants, the most common type of hydrant, are designed to be operated with their valves fully open. The “Falmouth” Hydrant Sampler was designed to allow the hydrant valve to be fully open, while collecting samples in a controlled, safe manner.</a:t>
            </a:r>
            <a:endParaRPr lang="en-US" sz="1600" dirty="0"/>
          </a:p>
        </p:txBody>
      </p:sp>
      <p:pic>
        <p:nvPicPr>
          <p:cNvPr id="4" name="Picture 3">
            <a:extLst>
              <a:ext uri="{FF2B5EF4-FFF2-40B4-BE49-F238E27FC236}">
                <a16:creationId xmlns:a16="http://schemas.microsoft.com/office/drawing/2014/main" id="{D8D4ECD0-AE99-449B-B9A6-E6E7FA828EA0}"/>
              </a:ext>
            </a:extLst>
          </p:cNvPr>
          <p:cNvPicPr>
            <a:picLocks noChangeAspect="1"/>
          </p:cNvPicPr>
          <p:nvPr/>
        </p:nvPicPr>
        <p:blipFill>
          <a:blip r:embed="rId6"/>
          <a:stretch>
            <a:fillRect/>
          </a:stretch>
        </p:blipFill>
        <p:spPr>
          <a:xfrm>
            <a:off x="5229225" y="372107"/>
            <a:ext cx="3914775" cy="6372225"/>
          </a:xfrm>
          <a:prstGeom prst="rect">
            <a:avLst/>
          </a:prstGeom>
        </p:spPr>
      </p:pic>
      <p:pic>
        <p:nvPicPr>
          <p:cNvPr id="6" name="Audio 5">
            <a:hlinkClick r:id="" action="ppaction://media"/>
            <a:extLst>
              <a:ext uri="{FF2B5EF4-FFF2-40B4-BE49-F238E27FC236}">
                <a16:creationId xmlns:a16="http://schemas.microsoft.com/office/drawing/2014/main" id="{72DE2604-EB77-47D5-99E5-65612DEDF27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005497754"/>
      </p:ext>
    </p:extLst>
  </p:cSld>
  <p:clrMapOvr>
    <a:masterClrMapping/>
  </p:clrMapOvr>
  <mc:AlternateContent xmlns:mc="http://schemas.openxmlformats.org/markup-compatibility/2006">
    <mc:Choice xmlns:p14="http://schemas.microsoft.com/office/powerpoint/2010/main" Requires="p14">
      <p:transition spd="slow" p14:dur="2000" advTm="7881"/>
    </mc:Choice>
    <mc:Fallback>
      <p:transition spd="slow" advTm="78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74</a:t>
            </a:fld>
            <a:endParaRPr lang="en-US"/>
          </a:p>
        </p:txBody>
      </p:sp>
      <p:sp>
        <p:nvSpPr>
          <p:cNvPr id="57346" name="Rectangle 2"/>
          <p:cNvSpPr>
            <a:spLocks noGrp="1" noChangeArrowheads="1"/>
          </p:cNvSpPr>
          <p:nvPr>
            <p:ph type="title"/>
          </p:nvPr>
        </p:nvSpPr>
        <p:spPr>
          <a:xfrm>
            <a:off x="457200" y="331523"/>
            <a:ext cx="8229600" cy="704850"/>
          </a:xfrm>
        </p:spPr>
        <p:txBody>
          <a:bodyPr/>
          <a:lstStyle/>
          <a:p>
            <a:pPr fontAlgn="auto">
              <a:spcAft>
                <a:spcPts val="0"/>
              </a:spcAft>
              <a:defRPr/>
            </a:pPr>
            <a:r>
              <a:rPr lang="en-US" sz="2800" dirty="0"/>
              <a:t>Chlorine Residual</a:t>
            </a:r>
            <a:br>
              <a:rPr lang="en-US" sz="2800" dirty="0"/>
            </a:br>
            <a:endParaRPr lang="en-US" sz="2800" b="0" dirty="0"/>
          </a:p>
        </p:txBody>
      </p:sp>
      <p:sp>
        <p:nvSpPr>
          <p:cNvPr id="18" name="Rectangle 3">
            <a:extLst>
              <a:ext uri="{FF2B5EF4-FFF2-40B4-BE49-F238E27FC236}">
                <a16:creationId xmlns:a16="http://schemas.microsoft.com/office/drawing/2014/main" id="{EFA1F76A-1D37-449F-8DC2-6FA159033C9C}"/>
              </a:ext>
            </a:extLst>
          </p:cNvPr>
          <p:cNvSpPr txBox="1">
            <a:spLocks noChangeArrowheads="1"/>
          </p:cNvSpPr>
          <p:nvPr/>
        </p:nvSpPr>
        <p:spPr bwMode="auto">
          <a:xfrm>
            <a:off x="457200" y="838200"/>
            <a:ext cx="8229600" cy="1802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eaLnBrk="1" hangingPunct="1">
              <a:spcBef>
                <a:spcPts val="600"/>
              </a:spcBef>
              <a:spcAft>
                <a:spcPts val="600"/>
              </a:spcAft>
              <a:buNone/>
            </a:pPr>
            <a:r>
              <a:rPr lang="en-US" altLang="en-US" sz="2400" kern="0" dirty="0"/>
              <a:t>Importance of routinely monitoring disinfectant residual:</a:t>
            </a:r>
          </a:p>
          <a:p>
            <a:pPr lvl="1" eaLnBrk="1" hangingPunct="1">
              <a:spcBef>
                <a:spcPts val="600"/>
              </a:spcBef>
              <a:spcAft>
                <a:spcPts val="600"/>
              </a:spcAft>
            </a:pPr>
            <a:r>
              <a:rPr lang="en-US" altLang="en-US" sz="2000" kern="0" dirty="0"/>
              <a:t>Free chlorine residual is an excellent indicator of microbial contamination in the distribution system </a:t>
            </a:r>
            <a:r>
              <a:rPr lang="en-US" altLang="en-US" sz="2000" i="1" kern="0" dirty="0"/>
              <a:t>(Helbling and VanBriesen, 2008)</a:t>
            </a:r>
            <a:r>
              <a:rPr lang="en-US" altLang="en-US" sz="2000" kern="0" dirty="0"/>
              <a:t>.  </a:t>
            </a:r>
          </a:p>
          <a:p>
            <a:pPr lvl="1" eaLnBrk="1" hangingPunct="1">
              <a:spcBef>
                <a:spcPts val="600"/>
              </a:spcBef>
              <a:spcAft>
                <a:spcPts val="600"/>
              </a:spcAft>
            </a:pPr>
            <a:r>
              <a:rPr lang="en-US" altLang="en-US" sz="2000" kern="0" dirty="0"/>
              <a:t>In other words, </a:t>
            </a:r>
            <a:r>
              <a:rPr lang="en-US" altLang="en-US" sz="2000" u="sng" kern="0" dirty="0"/>
              <a:t>chlorine residual verifies that the physical (and disinfection) barriers are in place</a:t>
            </a:r>
            <a:r>
              <a:rPr lang="en-US" altLang="en-US" sz="2000" kern="0" dirty="0"/>
              <a:t>.</a:t>
            </a:r>
          </a:p>
        </p:txBody>
      </p:sp>
      <p:pic>
        <p:nvPicPr>
          <p:cNvPr id="19" name="Picture 18">
            <a:extLst>
              <a:ext uri="{FF2B5EF4-FFF2-40B4-BE49-F238E27FC236}">
                <a16:creationId xmlns:a16="http://schemas.microsoft.com/office/drawing/2014/main" id="{8226D827-5765-4EBD-BA41-A1AB29A74EB4}"/>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8600" y="3276600"/>
            <a:ext cx="6743700" cy="3078481"/>
          </a:xfrm>
          <a:prstGeom prst="rect">
            <a:avLst/>
          </a:prstGeom>
          <a:noFill/>
          <a:ln>
            <a:solidFill>
              <a:schemeClr val="tx1"/>
            </a:solidFill>
          </a:ln>
        </p:spPr>
      </p:pic>
      <p:pic>
        <p:nvPicPr>
          <p:cNvPr id="3" name="Audio 2">
            <a:hlinkClick r:id="" action="ppaction://media"/>
            <a:extLst>
              <a:ext uri="{FF2B5EF4-FFF2-40B4-BE49-F238E27FC236}">
                <a16:creationId xmlns:a16="http://schemas.microsoft.com/office/drawing/2014/main" id="{97455BEF-9ABE-4529-A1ED-1111F25E2E2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624650669"/>
      </p:ext>
    </p:extLst>
  </p:cSld>
  <p:clrMapOvr>
    <a:masterClrMapping/>
  </p:clrMapOvr>
  <mc:AlternateContent xmlns:mc="http://schemas.openxmlformats.org/markup-compatibility/2006">
    <mc:Choice xmlns:p14="http://schemas.microsoft.com/office/powerpoint/2010/main" Requires="p14">
      <p:transition spd="slow" p14:dur="2000" advTm="11732"/>
    </mc:Choice>
    <mc:Fallback>
      <p:transition spd="slow" advTm="117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75</a:t>
            </a:fld>
            <a:endParaRPr lang="en-US"/>
          </a:p>
        </p:txBody>
      </p:sp>
      <p:sp>
        <p:nvSpPr>
          <p:cNvPr id="57346" name="Rectangle 2"/>
          <p:cNvSpPr>
            <a:spLocks noGrp="1" noChangeArrowheads="1"/>
          </p:cNvSpPr>
          <p:nvPr>
            <p:ph type="title"/>
          </p:nvPr>
        </p:nvSpPr>
        <p:spPr>
          <a:xfrm>
            <a:off x="446460" y="113668"/>
            <a:ext cx="8382000" cy="814466"/>
          </a:xfrm>
        </p:spPr>
        <p:txBody>
          <a:bodyPr/>
          <a:lstStyle/>
          <a:p>
            <a:pPr fontAlgn="auto">
              <a:spcAft>
                <a:spcPts val="0"/>
              </a:spcAft>
              <a:defRPr/>
            </a:pPr>
            <a:r>
              <a:rPr lang="en-US" sz="2800" dirty="0"/>
              <a:t>Chlorine Mapping – 3 Steps</a:t>
            </a:r>
            <a:endParaRPr lang="en-US" sz="2800" b="0" dirty="0"/>
          </a:p>
        </p:txBody>
      </p:sp>
      <p:sp>
        <p:nvSpPr>
          <p:cNvPr id="56323" name="Rectangle 3"/>
          <p:cNvSpPr>
            <a:spLocks noGrp="1" noChangeArrowheads="1"/>
          </p:cNvSpPr>
          <p:nvPr>
            <p:ph idx="1"/>
          </p:nvPr>
        </p:nvSpPr>
        <p:spPr>
          <a:xfrm>
            <a:off x="457200" y="762000"/>
            <a:ext cx="5252690" cy="685800"/>
          </a:xfrm>
        </p:spPr>
        <p:txBody>
          <a:bodyPr/>
          <a:lstStyle/>
          <a:p>
            <a:pPr marL="0" lvl="1" indent="-342900">
              <a:lnSpc>
                <a:spcPct val="90000"/>
              </a:lnSpc>
              <a:spcBef>
                <a:spcPts val="700"/>
              </a:spcBef>
              <a:buClr>
                <a:schemeClr val="tx2"/>
              </a:buClr>
              <a:buSzPct val="95000"/>
              <a:buNone/>
            </a:pPr>
            <a:r>
              <a:rPr lang="en-US" sz="2000" dirty="0"/>
              <a:t>Use existing knowledge about the distribution system to identify sample locations, measure chlorine residuals, and plot the data on a map.</a:t>
            </a:r>
            <a:endParaRPr lang="en-US" sz="2000" dirty="0">
              <a:hlinkClick r:id="rId5"/>
            </a:endParaRPr>
          </a:p>
        </p:txBody>
      </p:sp>
      <p:pic>
        <p:nvPicPr>
          <p:cNvPr id="2" name="Picture 1">
            <a:extLst>
              <a:ext uri="{FF2B5EF4-FFF2-40B4-BE49-F238E27FC236}">
                <a16:creationId xmlns:a16="http://schemas.microsoft.com/office/drawing/2014/main" id="{2A0E4287-AB58-4607-8B32-BFE628256FEF}"/>
              </a:ext>
            </a:extLst>
          </p:cNvPr>
          <p:cNvPicPr>
            <a:picLocks noChangeAspect="1"/>
          </p:cNvPicPr>
          <p:nvPr/>
        </p:nvPicPr>
        <p:blipFill>
          <a:blip r:embed="rId6"/>
          <a:stretch>
            <a:fillRect/>
          </a:stretch>
        </p:blipFill>
        <p:spPr>
          <a:xfrm>
            <a:off x="5562600" y="2858560"/>
            <a:ext cx="3458634" cy="2895600"/>
          </a:xfrm>
          <a:prstGeom prst="rect">
            <a:avLst/>
          </a:prstGeom>
        </p:spPr>
      </p:pic>
      <p:pic>
        <p:nvPicPr>
          <p:cNvPr id="8" name="Picture 7">
            <a:extLst>
              <a:ext uri="{FF2B5EF4-FFF2-40B4-BE49-F238E27FC236}">
                <a16:creationId xmlns:a16="http://schemas.microsoft.com/office/drawing/2014/main" id="{50608E1C-B60C-4C9A-A280-4DC151F9F3B7}"/>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a14:imgEffect>
                  </a14:imgLayer>
                </a14:imgProps>
              </a:ext>
            </a:extLst>
          </a:blip>
          <a:stretch>
            <a:fillRect/>
          </a:stretch>
        </p:blipFill>
        <p:spPr>
          <a:xfrm>
            <a:off x="408360" y="1981200"/>
            <a:ext cx="5022089" cy="3744385"/>
          </a:xfrm>
          <a:prstGeom prst="rect">
            <a:avLst/>
          </a:prstGeom>
          <a:ln>
            <a:solidFill>
              <a:schemeClr val="tx1"/>
            </a:solidFill>
          </a:ln>
        </p:spPr>
      </p:pic>
      <p:sp>
        <p:nvSpPr>
          <p:cNvPr id="9" name="Rectangle 3">
            <a:extLst>
              <a:ext uri="{FF2B5EF4-FFF2-40B4-BE49-F238E27FC236}">
                <a16:creationId xmlns:a16="http://schemas.microsoft.com/office/drawing/2014/main" id="{18810503-D22B-47E0-80C5-D8549B248C17}"/>
              </a:ext>
            </a:extLst>
          </p:cNvPr>
          <p:cNvSpPr txBox="1">
            <a:spLocks noChangeArrowheads="1"/>
          </p:cNvSpPr>
          <p:nvPr/>
        </p:nvSpPr>
        <p:spPr bwMode="auto">
          <a:xfrm>
            <a:off x="304800" y="5788051"/>
            <a:ext cx="853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r>
              <a:rPr lang="en-US" sz="2000" kern="0" dirty="0"/>
              <a:t>Low residual ◄► High water age</a:t>
            </a:r>
            <a:endParaRPr lang="en-US" sz="2000" kern="0" dirty="0">
              <a:hlinkClick r:id="rId5"/>
            </a:endParaRPr>
          </a:p>
        </p:txBody>
      </p:sp>
      <p:pic>
        <p:nvPicPr>
          <p:cNvPr id="4" name="Picture 3">
            <a:extLst>
              <a:ext uri="{FF2B5EF4-FFF2-40B4-BE49-F238E27FC236}">
                <a16:creationId xmlns:a16="http://schemas.microsoft.com/office/drawing/2014/main" id="{67D50953-FB59-4D5F-8D50-634A488DE5DD}"/>
              </a:ext>
            </a:extLst>
          </p:cNvPr>
          <p:cNvPicPr>
            <a:picLocks noChangeAspect="1"/>
          </p:cNvPicPr>
          <p:nvPr/>
        </p:nvPicPr>
        <p:blipFill>
          <a:blip r:embed="rId9"/>
          <a:stretch>
            <a:fillRect/>
          </a:stretch>
        </p:blipFill>
        <p:spPr>
          <a:xfrm>
            <a:off x="5520808" y="174217"/>
            <a:ext cx="3458634" cy="2547165"/>
          </a:xfrm>
          <a:prstGeom prst="rect">
            <a:avLst/>
          </a:prstGeom>
        </p:spPr>
      </p:pic>
      <p:sp>
        <p:nvSpPr>
          <p:cNvPr id="13" name="Cylinder 12">
            <a:extLst>
              <a:ext uri="{FF2B5EF4-FFF2-40B4-BE49-F238E27FC236}">
                <a16:creationId xmlns:a16="http://schemas.microsoft.com/office/drawing/2014/main" id="{B9F44F43-135E-40C3-8E04-0470B2D3580C}"/>
              </a:ext>
            </a:extLst>
          </p:cNvPr>
          <p:cNvSpPr/>
          <p:nvPr/>
        </p:nvSpPr>
        <p:spPr bwMode="auto">
          <a:xfrm>
            <a:off x="1524000" y="2200275"/>
            <a:ext cx="523875" cy="432857"/>
          </a:xfrm>
          <a:prstGeom prst="can">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4" name="Cylinder 13">
            <a:extLst>
              <a:ext uri="{FF2B5EF4-FFF2-40B4-BE49-F238E27FC236}">
                <a16:creationId xmlns:a16="http://schemas.microsoft.com/office/drawing/2014/main" id="{E9764131-2B25-4BBC-B7AB-04A2C8AB0E94}"/>
              </a:ext>
            </a:extLst>
          </p:cNvPr>
          <p:cNvSpPr/>
          <p:nvPr/>
        </p:nvSpPr>
        <p:spPr bwMode="auto">
          <a:xfrm>
            <a:off x="1524000" y="2200276"/>
            <a:ext cx="523875" cy="572030"/>
          </a:xfrm>
          <a:prstGeom prst="can">
            <a:avLst/>
          </a:prstGeom>
          <a:solidFill>
            <a:schemeClr val="accent5">
              <a:lumMod val="9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pic>
        <p:nvPicPr>
          <p:cNvPr id="3" name="Audio 2">
            <a:hlinkClick r:id="" action="ppaction://media"/>
            <a:extLst>
              <a:ext uri="{FF2B5EF4-FFF2-40B4-BE49-F238E27FC236}">
                <a16:creationId xmlns:a16="http://schemas.microsoft.com/office/drawing/2014/main" id="{4D4F0DB9-18FD-4FD8-9144-519B8F6EE65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476487432"/>
      </p:ext>
    </p:extLst>
  </p:cSld>
  <p:clrMapOvr>
    <a:masterClrMapping/>
  </p:clrMapOvr>
  <mc:AlternateContent xmlns:mc="http://schemas.openxmlformats.org/markup-compatibility/2006">
    <mc:Choice xmlns:p14="http://schemas.microsoft.com/office/powerpoint/2010/main" Requires="p14">
      <p:transition spd="slow" p14:dur="2000" advTm="13036"/>
    </mc:Choice>
    <mc:Fallback>
      <p:transition spd="slow" advTm="130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76</a:t>
            </a:fld>
            <a:endParaRPr lang="en-US"/>
          </a:p>
        </p:txBody>
      </p:sp>
      <p:sp>
        <p:nvSpPr>
          <p:cNvPr id="57346" name="Rectangle 2"/>
          <p:cNvSpPr>
            <a:spLocks noGrp="1" noChangeArrowheads="1"/>
          </p:cNvSpPr>
          <p:nvPr>
            <p:ph type="title"/>
          </p:nvPr>
        </p:nvSpPr>
        <p:spPr>
          <a:xfrm>
            <a:off x="457200" y="195184"/>
            <a:ext cx="8229600" cy="814466"/>
          </a:xfrm>
        </p:spPr>
        <p:txBody>
          <a:bodyPr/>
          <a:lstStyle/>
          <a:p>
            <a:pPr fontAlgn="auto">
              <a:spcAft>
                <a:spcPts val="0"/>
              </a:spcAft>
              <a:defRPr/>
            </a:pPr>
            <a:r>
              <a:rPr lang="en-US" sz="2800" dirty="0"/>
              <a:t>Chlorine Mapping – Using the mapped results</a:t>
            </a:r>
            <a:br>
              <a:rPr lang="en-US" sz="2800" dirty="0"/>
            </a:br>
            <a:r>
              <a:rPr lang="en-US" sz="2400" b="0" dirty="0"/>
              <a:t>Use the map to identify DBP sample locations</a:t>
            </a:r>
            <a:endParaRPr lang="en-US" sz="2800" b="0" dirty="0"/>
          </a:p>
        </p:txBody>
      </p:sp>
      <p:sp>
        <p:nvSpPr>
          <p:cNvPr id="56323" name="Rectangle 3"/>
          <p:cNvSpPr>
            <a:spLocks noGrp="1" noChangeArrowheads="1"/>
          </p:cNvSpPr>
          <p:nvPr>
            <p:ph idx="1"/>
          </p:nvPr>
        </p:nvSpPr>
        <p:spPr>
          <a:xfrm>
            <a:off x="457200" y="1229785"/>
            <a:ext cx="8382000" cy="457200"/>
          </a:xfrm>
        </p:spPr>
        <p:txBody>
          <a:bodyPr/>
          <a:lstStyle/>
          <a:p>
            <a:pPr marL="0" lvl="1" indent="-342900">
              <a:lnSpc>
                <a:spcPct val="90000"/>
              </a:lnSpc>
              <a:spcBef>
                <a:spcPts val="700"/>
              </a:spcBef>
              <a:buClr>
                <a:schemeClr val="tx2"/>
              </a:buClr>
              <a:buSzPct val="95000"/>
              <a:buNone/>
            </a:pPr>
            <a:r>
              <a:rPr lang="en-US" sz="2000" dirty="0"/>
              <a:t>Sample DBPs (TTHM &amp; HAA5) in low residual areas.</a:t>
            </a:r>
            <a:endParaRPr lang="en-US" sz="2000" dirty="0">
              <a:hlinkClick r:id="rId5"/>
            </a:endParaRPr>
          </a:p>
        </p:txBody>
      </p:sp>
      <p:pic>
        <p:nvPicPr>
          <p:cNvPr id="3" name="Picture 2">
            <a:extLst>
              <a:ext uri="{FF2B5EF4-FFF2-40B4-BE49-F238E27FC236}">
                <a16:creationId xmlns:a16="http://schemas.microsoft.com/office/drawing/2014/main" id="{C4AAF698-5962-435B-AB04-264CFBC7E381}"/>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a14:imgEffect>
                  </a14:imgLayer>
                </a14:imgProps>
              </a:ext>
            </a:extLst>
          </a:blip>
          <a:stretch>
            <a:fillRect/>
          </a:stretch>
        </p:blipFill>
        <p:spPr>
          <a:xfrm>
            <a:off x="388111" y="1981200"/>
            <a:ext cx="5022089" cy="3744385"/>
          </a:xfrm>
          <a:prstGeom prst="rect">
            <a:avLst/>
          </a:prstGeom>
          <a:ln>
            <a:solidFill>
              <a:schemeClr val="tx1"/>
            </a:solidFill>
          </a:ln>
        </p:spPr>
      </p:pic>
      <p:sp>
        <p:nvSpPr>
          <p:cNvPr id="7" name="Rectangle 3">
            <a:extLst>
              <a:ext uri="{FF2B5EF4-FFF2-40B4-BE49-F238E27FC236}">
                <a16:creationId xmlns:a16="http://schemas.microsoft.com/office/drawing/2014/main" id="{940060B1-A7A3-48E9-BF0C-5379A2F47C00}"/>
              </a:ext>
            </a:extLst>
          </p:cNvPr>
          <p:cNvSpPr txBox="1">
            <a:spLocks noChangeArrowheads="1"/>
          </p:cNvSpPr>
          <p:nvPr/>
        </p:nvSpPr>
        <p:spPr bwMode="auto">
          <a:xfrm>
            <a:off x="5410200" y="1981200"/>
            <a:ext cx="350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r>
              <a:rPr lang="en-US" sz="2000" kern="0" dirty="0"/>
              <a:t>Sample for:</a:t>
            </a:r>
          </a:p>
          <a:p>
            <a:pPr marL="0" lvl="1" indent="-342900">
              <a:lnSpc>
                <a:spcPct val="90000"/>
              </a:lnSpc>
              <a:spcBef>
                <a:spcPts val="700"/>
              </a:spcBef>
              <a:buClr>
                <a:schemeClr val="tx2"/>
              </a:buClr>
              <a:buSzPct val="95000"/>
              <a:buFont typeface="Wingdings" panose="05000000000000000000" pitchFamily="2" charset="2"/>
              <a:buChar char="ü"/>
            </a:pPr>
            <a:r>
              <a:rPr lang="en-US" sz="2000" kern="0" dirty="0"/>
              <a:t>TTHM</a:t>
            </a:r>
          </a:p>
          <a:p>
            <a:pPr marL="0" lvl="1" indent="-342900">
              <a:lnSpc>
                <a:spcPct val="90000"/>
              </a:lnSpc>
              <a:spcBef>
                <a:spcPts val="700"/>
              </a:spcBef>
              <a:buClr>
                <a:schemeClr val="tx2"/>
              </a:buClr>
              <a:buSzPct val="95000"/>
              <a:buFont typeface="Wingdings" panose="05000000000000000000" pitchFamily="2" charset="2"/>
              <a:buChar char="ü"/>
            </a:pPr>
            <a:r>
              <a:rPr lang="en-US" sz="2000" kern="0" dirty="0"/>
              <a:t>HAA5</a:t>
            </a:r>
          </a:p>
          <a:p>
            <a:pPr marL="0" lvl="1" indent="-342900">
              <a:lnSpc>
                <a:spcPct val="90000"/>
              </a:lnSpc>
              <a:spcBef>
                <a:spcPts val="700"/>
              </a:spcBef>
              <a:buClr>
                <a:schemeClr val="tx2"/>
              </a:buClr>
              <a:buSzPct val="95000"/>
              <a:buFont typeface="Wingdings" panose="05000000000000000000" pitchFamily="2" charset="2"/>
              <a:buChar char="ü"/>
            </a:pPr>
            <a:r>
              <a:rPr lang="en-US" sz="2000" kern="0" dirty="0"/>
              <a:t>Temperature</a:t>
            </a:r>
          </a:p>
          <a:p>
            <a:pPr marL="0" lvl="1" indent="-342900">
              <a:lnSpc>
                <a:spcPct val="90000"/>
              </a:lnSpc>
              <a:spcBef>
                <a:spcPts val="700"/>
              </a:spcBef>
              <a:buClr>
                <a:schemeClr val="tx2"/>
              </a:buClr>
              <a:buSzPct val="95000"/>
              <a:buFont typeface="Wingdings" panose="05000000000000000000" pitchFamily="2" charset="2"/>
              <a:buChar char="ü"/>
            </a:pPr>
            <a:r>
              <a:rPr lang="en-US" sz="2000" kern="0" dirty="0"/>
              <a:t>Chlorine residual</a:t>
            </a:r>
          </a:p>
          <a:p>
            <a:pPr marL="0" lvl="1" indent="-342900">
              <a:lnSpc>
                <a:spcPct val="90000"/>
              </a:lnSpc>
              <a:spcBef>
                <a:spcPts val="700"/>
              </a:spcBef>
              <a:buClr>
                <a:schemeClr val="tx2"/>
              </a:buClr>
              <a:buSzPct val="95000"/>
              <a:buFont typeface="Wingdings" panose="05000000000000000000" pitchFamily="2" charset="2"/>
              <a:buChar char="ü"/>
            </a:pPr>
            <a:r>
              <a:rPr lang="en-US" sz="2000" kern="0" dirty="0"/>
              <a:t>pH</a:t>
            </a:r>
          </a:p>
        </p:txBody>
      </p:sp>
      <p:sp>
        <p:nvSpPr>
          <p:cNvPr id="11" name="Flowchart: Summing Junction 10">
            <a:extLst>
              <a:ext uri="{FF2B5EF4-FFF2-40B4-BE49-F238E27FC236}">
                <a16:creationId xmlns:a16="http://schemas.microsoft.com/office/drawing/2014/main" id="{6159BD45-C91A-4498-9C77-94DDA3C8EFB8}"/>
              </a:ext>
            </a:extLst>
          </p:cNvPr>
          <p:cNvSpPr/>
          <p:nvPr/>
        </p:nvSpPr>
        <p:spPr bwMode="auto">
          <a:xfrm>
            <a:off x="2828925" y="2895600"/>
            <a:ext cx="295275" cy="285750"/>
          </a:xfrm>
          <a:prstGeom prst="flowChartSummingJunction">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3" name="Flowchart: Summing Junction 12">
            <a:extLst>
              <a:ext uri="{FF2B5EF4-FFF2-40B4-BE49-F238E27FC236}">
                <a16:creationId xmlns:a16="http://schemas.microsoft.com/office/drawing/2014/main" id="{5AD06C28-753F-46C1-9B87-F786AE45D358}"/>
              </a:ext>
            </a:extLst>
          </p:cNvPr>
          <p:cNvSpPr/>
          <p:nvPr/>
        </p:nvSpPr>
        <p:spPr bwMode="auto">
          <a:xfrm>
            <a:off x="2533650" y="3810000"/>
            <a:ext cx="295275" cy="285750"/>
          </a:xfrm>
          <a:prstGeom prst="flowChartSummingJunction">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4" name="Flowchart: Summing Junction 13">
            <a:extLst>
              <a:ext uri="{FF2B5EF4-FFF2-40B4-BE49-F238E27FC236}">
                <a16:creationId xmlns:a16="http://schemas.microsoft.com/office/drawing/2014/main" id="{4D99DB6E-DFFF-407D-A6F3-267A28FC1B70}"/>
              </a:ext>
            </a:extLst>
          </p:cNvPr>
          <p:cNvSpPr/>
          <p:nvPr/>
        </p:nvSpPr>
        <p:spPr bwMode="auto">
          <a:xfrm>
            <a:off x="914400" y="5936195"/>
            <a:ext cx="295275" cy="285750"/>
          </a:xfrm>
          <a:prstGeom prst="flowChartSummingJunction">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5" name="Rectangle 3">
            <a:extLst>
              <a:ext uri="{FF2B5EF4-FFF2-40B4-BE49-F238E27FC236}">
                <a16:creationId xmlns:a16="http://schemas.microsoft.com/office/drawing/2014/main" id="{9764A944-D979-4346-A4DA-85603B233CB7}"/>
              </a:ext>
            </a:extLst>
          </p:cNvPr>
          <p:cNvSpPr txBox="1">
            <a:spLocks noChangeArrowheads="1"/>
          </p:cNvSpPr>
          <p:nvPr/>
        </p:nvSpPr>
        <p:spPr bwMode="auto">
          <a:xfrm>
            <a:off x="1295400" y="5872692"/>
            <a:ext cx="533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r>
              <a:rPr lang="en-US" sz="2000" u="sng" kern="0" dirty="0"/>
              <a:t>&lt;</a:t>
            </a:r>
            <a:r>
              <a:rPr lang="en-US" sz="2000" kern="0" dirty="0"/>
              <a:t> 0.2 mg/l</a:t>
            </a:r>
            <a:endParaRPr lang="en-US" sz="2000" kern="0" dirty="0">
              <a:hlinkClick r:id="rId5"/>
            </a:endParaRPr>
          </a:p>
        </p:txBody>
      </p:sp>
      <p:sp>
        <p:nvSpPr>
          <p:cNvPr id="18" name="Cylinder 17">
            <a:extLst>
              <a:ext uri="{FF2B5EF4-FFF2-40B4-BE49-F238E27FC236}">
                <a16:creationId xmlns:a16="http://schemas.microsoft.com/office/drawing/2014/main" id="{42F9A714-13E1-4127-BE74-CBA4AC898A65}"/>
              </a:ext>
            </a:extLst>
          </p:cNvPr>
          <p:cNvSpPr/>
          <p:nvPr/>
        </p:nvSpPr>
        <p:spPr bwMode="auto">
          <a:xfrm>
            <a:off x="1524000" y="2200276"/>
            <a:ext cx="523875" cy="572030"/>
          </a:xfrm>
          <a:prstGeom prst="can">
            <a:avLst/>
          </a:prstGeom>
          <a:solidFill>
            <a:schemeClr val="accent5">
              <a:lumMod val="9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9" name="Flowchart: Summing Junction 18">
            <a:extLst>
              <a:ext uri="{FF2B5EF4-FFF2-40B4-BE49-F238E27FC236}">
                <a16:creationId xmlns:a16="http://schemas.microsoft.com/office/drawing/2014/main" id="{55DCC0E7-2036-4C07-965B-25F3AFBD63B9}"/>
              </a:ext>
            </a:extLst>
          </p:cNvPr>
          <p:cNvSpPr/>
          <p:nvPr/>
        </p:nvSpPr>
        <p:spPr bwMode="auto">
          <a:xfrm>
            <a:off x="2113343" y="2652891"/>
            <a:ext cx="295275" cy="285750"/>
          </a:xfrm>
          <a:prstGeom prst="flowChartSummingJunction">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pic>
        <p:nvPicPr>
          <p:cNvPr id="2" name="Audio 1">
            <a:hlinkClick r:id="" action="ppaction://media"/>
            <a:extLst>
              <a:ext uri="{FF2B5EF4-FFF2-40B4-BE49-F238E27FC236}">
                <a16:creationId xmlns:a16="http://schemas.microsoft.com/office/drawing/2014/main" id="{EF5391F6-12E7-4906-893E-FA568F8145C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402380817"/>
      </p:ext>
    </p:extLst>
  </p:cSld>
  <p:clrMapOvr>
    <a:masterClrMapping/>
  </p:clrMapOvr>
  <mc:AlternateContent xmlns:mc="http://schemas.openxmlformats.org/markup-compatibility/2006">
    <mc:Choice xmlns:p14="http://schemas.microsoft.com/office/powerpoint/2010/main" Requires="p14">
      <p:transition spd="slow" p14:dur="2000" advTm="14336"/>
    </mc:Choice>
    <mc:Fallback>
      <p:transition spd="slow" advTm="143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77</a:t>
            </a:fld>
            <a:endParaRPr lang="en-US"/>
          </a:p>
        </p:txBody>
      </p:sp>
      <p:sp>
        <p:nvSpPr>
          <p:cNvPr id="57346" name="Rectangle 2"/>
          <p:cNvSpPr>
            <a:spLocks noGrp="1" noChangeArrowheads="1"/>
          </p:cNvSpPr>
          <p:nvPr>
            <p:ph type="title"/>
          </p:nvPr>
        </p:nvSpPr>
        <p:spPr>
          <a:xfrm>
            <a:off x="457200" y="195184"/>
            <a:ext cx="8229600" cy="814466"/>
          </a:xfrm>
        </p:spPr>
        <p:txBody>
          <a:bodyPr/>
          <a:lstStyle/>
          <a:p>
            <a:pPr fontAlgn="auto">
              <a:spcAft>
                <a:spcPts val="0"/>
              </a:spcAft>
              <a:defRPr/>
            </a:pPr>
            <a:r>
              <a:rPr lang="en-US" sz="2800" dirty="0"/>
              <a:t>Chlorine Mapping – Using the mapped results</a:t>
            </a:r>
            <a:br>
              <a:rPr lang="en-US" sz="2800" dirty="0"/>
            </a:br>
            <a:r>
              <a:rPr lang="en-US" sz="2400" b="0" dirty="0"/>
              <a:t>Use the map to identify DBP sample locations</a:t>
            </a:r>
            <a:endParaRPr lang="en-US" sz="2800" b="0" dirty="0"/>
          </a:p>
        </p:txBody>
      </p:sp>
      <p:pic>
        <p:nvPicPr>
          <p:cNvPr id="3" name="Picture 2">
            <a:extLst>
              <a:ext uri="{FF2B5EF4-FFF2-40B4-BE49-F238E27FC236}">
                <a16:creationId xmlns:a16="http://schemas.microsoft.com/office/drawing/2014/main" id="{C4AAF698-5962-435B-AB04-264CFBC7E381}"/>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a14:imgEffect>
                  </a14:imgLayer>
                </a14:imgProps>
              </a:ext>
            </a:extLst>
          </a:blip>
          <a:stretch>
            <a:fillRect/>
          </a:stretch>
        </p:blipFill>
        <p:spPr>
          <a:xfrm>
            <a:off x="388111" y="1981200"/>
            <a:ext cx="5022089" cy="3744385"/>
          </a:xfrm>
          <a:prstGeom prst="rect">
            <a:avLst/>
          </a:prstGeom>
          <a:ln>
            <a:solidFill>
              <a:schemeClr val="tx1"/>
            </a:solidFill>
          </a:ln>
        </p:spPr>
      </p:pic>
      <p:sp>
        <p:nvSpPr>
          <p:cNvPr id="9" name="Rectangle 3">
            <a:extLst>
              <a:ext uri="{FF2B5EF4-FFF2-40B4-BE49-F238E27FC236}">
                <a16:creationId xmlns:a16="http://schemas.microsoft.com/office/drawing/2014/main" id="{571FB8FF-91F3-414E-9588-7A2EFE4FF705}"/>
              </a:ext>
            </a:extLst>
          </p:cNvPr>
          <p:cNvSpPr txBox="1">
            <a:spLocks noChangeArrowheads="1"/>
          </p:cNvSpPr>
          <p:nvPr/>
        </p:nvSpPr>
        <p:spPr bwMode="auto">
          <a:xfrm>
            <a:off x="416686" y="1313390"/>
            <a:ext cx="853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r>
              <a:rPr lang="en-US" sz="2000" kern="0" dirty="0"/>
              <a:t>Low residual ◄► High water age ► High DBPs</a:t>
            </a:r>
            <a:endParaRPr lang="en-US" sz="2000" kern="0" dirty="0">
              <a:hlinkClick r:id="rId7"/>
            </a:endParaRPr>
          </a:p>
        </p:txBody>
      </p:sp>
      <p:sp>
        <p:nvSpPr>
          <p:cNvPr id="12" name="Flowchart: Summing Junction 11">
            <a:extLst>
              <a:ext uri="{FF2B5EF4-FFF2-40B4-BE49-F238E27FC236}">
                <a16:creationId xmlns:a16="http://schemas.microsoft.com/office/drawing/2014/main" id="{93E62B8C-E7A8-4A59-B98F-1500A9F7D3CC}"/>
              </a:ext>
            </a:extLst>
          </p:cNvPr>
          <p:cNvSpPr/>
          <p:nvPr/>
        </p:nvSpPr>
        <p:spPr bwMode="auto">
          <a:xfrm>
            <a:off x="914400" y="5936195"/>
            <a:ext cx="295275" cy="285750"/>
          </a:xfrm>
          <a:prstGeom prst="flowChartSummingJunction">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3" name="Rectangle 3">
            <a:extLst>
              <a:ext uri="{FF2B5EF4-FFF2-40B4-BE49-F238E27FC236}">
                <a16:creationId xmlns:a16="http://schemas.microsoft.com/office/drawing/2014/main" id="{835A0934-25E5-45B4-A52E-0E3968E3103D}"/>
              </a:ext>
            </a:extLst>
          </p:cNvPr>
          <p:cNvSpPr txBox="1">
            <a:spLocks noChangeArrowheads="1"/>
          </p:cNvSpPr>
          <p:nvPr/>
        </p:nvSpPr>
        <p:spPr bwMode="auto">
          <a:xfrm>
            <a:off x="1295400" y="5872692"/>
            <a:ext cx="533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r>
              <a:rPr lang="en-US" sz="2000" u="sng" kern="0" dirty="0"/>
              <a:t>&lt;</a:t>
            </a:r>
            <a:r>
              <a:rPr lang="en-US" sz="2000" kern="0" dirty="0"/>
              <a:t> 0.2 mg/l</a:t>
            </a:r>
            <a:endParaRPr lang="en-US" sz="2000" kern="0" dirty="0">
              <a:hlinkClick r:id="rId7"/>
            </a:endParaRPr>
          </a:p>
        </p:txBody>
      </p:sp>
      <p:sp>
        <p:nvSpPr>
          <p:cNvPr id="14" name="Flowchart: Summing Junction 13">
            <a:extLst>
              <a:ext uri="{FF2B5EF4-FFF2-40B4-BE49-F238E27FC236}">
                <a16:creationId xmlns:a16="http://schemas.microsoft.com/office/drawing/2014/main" id="{483B100D-7C55-421E-AC0D-31F22653537B}"/>
              </a:ext>
            </a:extLst>
          </p:cNvPr>
          <p:cNvSpPr/>
          <p:nvPr/>
        </p:nvSpPr>
        <p:spPr bwMode="auto">
          <a:xfrm>
            <a:off x="2533650" y="3810000"/>
            <a:ext cx="295275" cy="285750"/>
          </a:xfrm>
          <a:prstGeom prst="flowChartSummingJunction">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5" name="Flowchart: Summing Junction 14">
            <a:extLst>
              <a:ext uri="{FF2B5EF4-FFF2-40B4-BE49-F238E27FC236}">
                <a16:creationId xmlns:a16="http://schemas.microsoft.com/office/drawing/2014/main" id="{D47C69DD-D815-4283-B0A4-B30178869000}"/>
              </a:ext>
            </a:extLst>
          </p:cNvPr>
          <p:cNvSpPr/>
          <p:nvPr/>
        </p:nvSpPr>
        <p:spPr bwMode="auto">
          <a:xfrm>
            <a:off x="2828925" y="2895600"/>
            <a:ext cx="295275" cy="285750"/>
          </a:xfrm>
          <a:prstGeom prst="flowChartSummingJunction">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pic>
        <p:nvPicPr>
          <p:cNvPr id="6" name="Picture 5">
            <a:extLst>
              <a:ext uri="{FF2B5EF4-FFF2-40B4-BE49-F238E27FC236}">
                <a16:creationId xmlns:a16="http://schemas.microsoft.com/office/drawing/2014/main" id="{49D2EF82-EB28-4036-835F-08522247BDFE}"/>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20000"/>
                    </a14:imgEffect>
                  </a14:imgLayer>
                </a14:imgProps>
              </a:ext>
            </a:extLst>
          </a:blip>
          <a:stretch>
            <a:fillRect/>
          </a:stretch>
        </p:blipFill>
        <p:spPr>
          <a:xfrm>
            <a:off x="4724400" y="1694347"/>
            <a:ext cx="4391025" cy="3229721"/>
          </a:xfrm>
          <a:prstGeom prst="rect">
            <a:avLst/>
          </a:prstGeom>
        </p:spPr>
      </p:pic>
      <p:sp>
        <p:nvSpPr>
          <p:cNvPr id="20" name="Multiplication Sign 19">
            <a:extLst>
              <a:ext uri="{FF2B5EF4-FFF2-40B4-BE49-F238E27FC236}">
                <a16:creationId xmlns:a16="http://schemas.microsoft.com/office/drawing/2014/main" id="{EC67B78E-BA58-46F8-A53B-D3AAB5A75FC1}"/>
              </a:ext>
            </a:extLst>
          </p:cNvPr>
          <p:cNvSpPr/>
          <p:nvPr/>
        </p:nvSpPr>
        <p:spPr bwMode="auto">
          <a:xfrm>
            <a:off x="6661196" y="2795766"/>
            <a:ext cx="517432" cy="457200"/>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4" name="Multiplication Sign 3">
            <a:extLst>
              <a:ext uri="{FF2B5EF4-FFF2-40B4-BE49-F238E27FC236}">
                <a16:creationId xmlns:a16="http://schemas.microsoft.com/office/drawing/2014/main" id="{4F98F83D-B958-4F8C-B371-E682350E2A61}"/>
              </a:ext>
            </a:extLst>
          </p:cNvPr>
          <p:cNvSpPr/>
          <p:nvPr/>
        </p:nvSpPr>
        <p:spPr bwMode="auto">
          <a:xfrm>
            <a:off x="6448564" y="3211864"/>
            <a:ext cx="517432" cy="457200"/>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5" name="Multiplication Sign 24">
            <a:extLst>
              <a:ext uri="{FF2B5EF4-FFF2-40B4-BE49-F238E27FC236}">
                <a16:creationId xmlns:a16="http://schemas.microsoft.com/office/drawing/2014/main" id="{5C549B16-243F-4696-A0F4-12509371E7F9}"/>
              </a:ext>
            </a:extLst>
          </p:cNvPr>
          <p:cNvSpPr/>
          <p:nvPr/>
        </p:nvSpPr>
        <p:spPr bwMode="auto">
          <a:xfrm>
            <a:off x="5873982" y="4935053"/>
            <a:ext cx="517432" cy="457200"/>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6" name="Rectangle 3">
            <a:extLst>
              <a:ext uri="{FF2B5EF4-FFF2-40B4-BE49-F238E27FC236}">
                <a16:creationId xmlns:a16="http://schemas.microsoft.com/office/drawing/2014/main" id="{97B939F4-22A5-44AD-9C7E-374F3EB55718}"/>
              </a:ext>
            </a:extLst>
          </p:cNvPr>
          <p:cNvSpPr txBox="1">
            <a:spLocks noChangeArrowheads="1"/>
          </p:cNvSpPr>
          <p:nvPr/>
        </p:nvSpPr>
        <p:spPr bwMode="auto">
          <a:xfrm>
            <a:off x="6391414" y="4966191"/>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r>
              <a:rPr lang="en-US" sz="2000" u="sng" kern="0" dirty="0"/>
              <a:t>&gt;</a:t>
            </a:r>
            <a:r>
              <a:rPr lang="en-US" sz="2000" kern="0" dirty="0"/>
              <a:t> 80 ppb TTHM</a:t>
            </a:r>
            <a:endParaRPr lang="en-US" sz="2000" kern="0" dirty="0">
              <a:hlinkClick r:id="rId7"/>
            </a:endParaRPr>
          </a:p>
        </p:txBody>
      </p:sp>
      <p:sp>
        <p:nvSpPr>
          <p:cNvPr id="29" name="Cylinder 28">
            <a:extLst>
              <a:ext uri="{FF2B5EF4-FFF2-40B4-BE49-F238E27FC236}">
                <a16:creationId xmlns:a16="http://schemas.microsoft.com/office/drawing/2014/main" id="{4DA36B61-7267-4B2E-AC7E-C94084BD0085}"/>
              </a:ext>
            </a:extLst>
          </p:cNvPr>
          <p:cNvSpPr/>
          <p:nvPr/>
        </p:nvSpPr>
        <p:spPr bwMode="auto">
          <a:xfrm>
            <a:off x="1524000" y="2200276"/>
            <a:ext cx="523875" cy="572030"/>
          </a:xfrm>
          <a:prstGeom prst="can">
            <a:avLst/>
          </a:prstGeom>
          <a:solidFill>
            <a:schemeClr val="accent5">
              <a:lumMod val="9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30" name="Cylinder 29">
            <a:extLst>
              <a:ext uri="{FF2B5EF4-FFF2-40B4-BE49-F238E27FC236}">
                <a16:creationId xmlns:a16="http://schemas.microsoft.com/office/drawing/2014/main" id="{E6708AB7-DBE3-493D-9573-D74CA987ED7C}"/>
              </a:ext>
            </a:extLst>
          </p:cNvPr>
          <p:cNvSpPr/>
          <p:nvPr/>
        </p:nvSpPr>
        <p:spPr bwMode="auto">
          <a:xfrm>
            <a:off x="5859520" y="1981200"/>
            <a:ext cx="320559" cy="381930"/>
          </a:xfrm>
          <a:prstGeom prst="can">
            <a:avLst/>
          </a:prstGeom>
          <a:solidFill>
            <a:schemeClr val="accent5">
              <a:lumMod val="9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31" name="Multiplication Sign 30">
            <a:extLst>
              <a:ext uri="{FF2B5EF4-FFF2-40B4-BE49-F238E27FC236}">
                <a16:creationId xmlns:a16="http://schemas.microsoft.com/office/drawing/2014/main" id="{9D31B8F6-F014-4511-8B1D-BD310C7E7AB4}"/>
              </a:ext>
            </a:extLst>
          </p:cNvPr>
          <p:cNvSpPr/>
          <p:nvPr/>
        </p:nvSpPr>
        <p:spPr bwMode="auto">
          <a:xfrm>
            <a:off x="6111967" y="2140023"/>
            <a:ext cx="517432" cy="457200"/>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32" name="Flowchart: Summing Junction 31">
            <a:extLst>
              <a:ext uri="{FF2B5EF4-FFF2-40B4-BE49-F238E27FC236}">
                <a16:creationId xmlns:a16="http://schemas.microsoft.com/office/drawing/2014/main" id="{9A43C257-AEC4-49E2-980F-82E18A9F9B95}"/>
              </a:ext>
            </a:extLst>
          </p:cNvPr>
          <p:cNvSpPr/>
          <p:nvPr/>
        </p:nvSpPr>
        <p:spPr bwMode="auto">
          <a:xfrm>
            <a:off x="2113343" y="2652891"/>
            <a:ext cx="295275" cy="285750"/>
          </a:xfrm>
          <a:prstGeom prst="flowChartSummingJunction">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pic>
        <p:nvPicPr>
          <p:cNvPr id="2" name="Audio 1">
            <a:hlinkClick r:id="" action="ppaction://media"/>
            <a:extLst>
              <a:ext uri="{FF2B5EF4-FFF2-40B4-BE49-F238E27FC236}">
                <a16:creationId xmlns:a16="http://schemas.microsoft.com/office/drawing/2014/main" id="{DBC87824-187D-4405-9D31-DE0D9BADC84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115748597"/>
      </p:ext>
    </p:extLst>
  </p:cSld>
  <p:clrMapOvr>
    <a:masterClrMapping/>
  </p:clrMapOvr>
  <mc:AlternateContent xmlns:mc="http://schemas.openxmlformats.org/markup-compatibility/2006">
    <mc:Choice xmlns:p14="http://schemas.microsoft.com/office/powerpoint/2010/main" Requires="p14">
      <p:transition spd="slow" p14:dur="2000" advTm="8810"/>
    </mc:Choice>
    <mc:Fallback>
      <p:transition spd="slow" advTm="88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78</a:t>
            </a:fld>
            <a:endParaRPr lang="en-US"/>
          </a:p>
        </p:txBody>
      </p:sp>
      <p:sp>
        <p:nvSpPr>
          <p:cNvPr id="57346" name="Rectangle 2"/>
          <p:cNvSpPr>
            <a:spLocks noGrp="1" noChangeArrowheads="1"/>
          </p:cNvSpPr>
          <p:nvPr>
            <p:ph type="title"/>
          </p:nvPr>
        </p:nvSpPr>
        <p:spPr>
          <a:xfrm>
            <a:off x="457200" y="195184"/>
            <a:ext cx="8534400" cy="814466"/>
          </a:xfrm>
        </p:spPr>
        <p:txBody>
          <a:bodyPr/>
          <a:lstStyle/>
          <a:p>
            <a:pPr fontAlgn="auto">
              <a:spcAft>
                <a:spcPts val="0"/>
              </a:spcAft>
              <a:defRPr/>
            </a:pPr>
            <a:r>
              <a:rPr lang="en-US" sz="2800" dirty="0"/>
              <a:t>Chlorine Mapping – Predictive Tool</a:t>
            </a:r>
            <a:br>
              <a:rPr lang="en-US" sz="2800" dirty="0"/>
            </a:br>
            <a:r>
              <a:rPr lang="en-US" sz="2400" dirty="0"/>
              <a:t>Use the data as a predictive tool for DBP formation</a:t>
            </a:r>
            <a:endParaRPr lang="en-US" sz="2800" b="0" dirty="0"/>
          </a:p>
        </p:txBody>
      </p:sp>
      <p:sp>
        <p:nvSpPr>
          <p:cNvPr id="56323" name="Rectangle 3"/>
          <p:cNvSpPr>
            <a:spLocks noGrp="1" noChangeArrowheads="1"/>
          </p:cNvSpPr>
          <p:nvPr>
            <p:ph idx="1"/>
          </p:nvPr>
        </p:nvSpPr>
        <p:spPr>
          <a:xfrm>
            <a:off x="457200" y="1229785"/>
            <a:ext cx="8382000" cy="457200"/>
          </a:xfrm>
        </p:spPr>
        <p:txBody>
          <a:bodyPr/>
          <a:lstStyle/>
          <a:p>
            <a:pPr marL="0" lvl="1" indent="-342900">
              <a:lnSpc>
                <a:spcPct val="90000"/>
              </a:lnSpc>
              <a:spcBef>
                <a:spcPts val="700"/>
              </a:spcBef>
              <a:buClr>
                <a:schemeClr val="tx2"/>
              </a:buClr>
              <a:buSzPct val="95000"/>
              <a:buNone/>
            </a:pPr>
            <a:r>
              <a:rPr lang="en-US" sz="2000" dirty="0"/>
              <a:t>Long-term sampling can be used to predict DBP levels.</a:t>
            </a:r>
            <a:endParaRPr lang="en-US" sz="2000" dirty="0">
              <a:hlinkClick r:id="rId5"/>
            </a:endParaRPr>
          </a:p>
        </p:txBody>
      </p:sp>
      <p:pic>
        <p:nvPicPr>
          <p:cNvPr id="2" name="Picture 1">
            <a:extLst>
              <a:ext uri="{FF2B5EF4-FFF2-40B4-BE49-F238E27FC236}">
                <a16:creationId xmlns:a16="http://schemas.microsoft.com/office/drawing/2014/main" id="{3F226854-D220-48AC-924B-942BE94627AA}"/>
              </a:ext>
            </a:extLst>
          </p:cNvPr>
          <p:cNvPicPr>
            <a:picLocks noChangeAspect="1"/>
          </p:cNvPicPr>
          <p:nvPr/>
        </p:nvPicPr>
        <p:blipFill>
          <a:blip r:embed="rId6"/>
          <a:stretch>
            <a:fillRect/>
          </a:stretch>
        </p:blipFill>
        <p:spPr>
          <a:xfrm>
            <a:off x="19050" y="1686986"/>
            <a:ext cx="9124950" cy="5160300"/>
          </a:xfrm>
          <a:prstGeom prst="rect">
            <a:avLst/>
          </a:prstGeom>
        </p:spPr>
      </p:pic>
      <p:pic>
        <p:nvPicPr>
          <p:cNvPr id="3" name="Audio 2">
            <a:hlinkClick r:id="" action="ppaction://media"/>
            <a:extLst>
              <a:ext uri="{FF2B5EF4-FFF2-40B4-BE49-F238E27FC236}">
                <a16:creationId xmlns:a16="http://schemas.microsoft.com/office/drawing/2014/main" id="{474B3CA8-F784-418E-9CF5-3FCBA5369A8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744968732"/>
      </p:ext>
    </p:extLst>
  </p:cSld>
  <p:clrMapOvr>
    <a:masterClrMapping/>
  </p:clrMapOvr>
  <mc:AlternateContent xmlns:mc="http://schemas.openxmlformats.org/markup-compatibility/2006">
    <mc:Choice xmlns:p14="http://schemas.microsoft.com/office/powerpoint/2010/main" Requires="p14">
      <p:transition spd="slow" p14:dur="2000" advTm="25969"/>
    </mc:Choice>
    <mc:Fallback>
      <p:transition spd="slow" advTm="259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79</a:t>
            </a:fld>
            <a:endParaRPr lang="en-US"/>
          </a:p>
        </p:txBody>
      </p:sp>
      <p:sp>
        <p:nvSpPr>
          <p:cNvPr id="57346" name="Rectangle 2"/>
          <p:cNvSpPr>
            <a:spLocks noGrp="1" noChangeArrowheads="1"/>
          </p:cNvSpPr>
          <p:nvPr>
            <p:ph type="title"/>
          </p:nvPr>
        </p:nvSpPr>
        <p:spPr>
          <a:xfrm>
            <a:off x="457200" y="195184"/>
            <a:ext cx="8229600" cy="814466"/>
          </a:xfrm>
        </p:spPr>
        <p:txBody>
          <a:bodyPr/>
          <a:lstStyle/>
          <a:p>
            <a:pPr fontAlgn="auto">
              <a:spcAft>
                <a:spcPts val="0"/>
              </a:spcAft>
              <a:defRPr/>
            </a:pPr>
            <a:r>
              <a:rPr lang="en-US" sz="2800" dirty="0"/>
              <a:t>Chlorine Mapping – Focus Improvements</a:t>
            </a:r>
            <a:br>
              <a:rPr lang="en-US" sz="2800" dirty="0"/>
            </a:br>
            <a:r>
              <a:rPr lang="en-US" sz="2400" dirty="0"/>
              <a:t>Target areas for distribution system improvements</a:t>
            </a:r>
            <a:endParaRPr lang="en-US" sz="2800" b="0" dirty="0"/>
          </a:p>
        </p:txBody>
      </p:sp>
      <p:sp>
        <p:nvSpPr>
          <p:cNvPr id="56323" name="Rectangle 3"/>
          <p:cNvSpPr>
            <a:spLocks noGrp="1" noChangeArrowheads="1"/>
          </p:cNvSpPr>
          <p:nvPr>
            <p:ph idx="1"/>
          </p:nvPr>
        </p:nvSpPr>
        <p:spPr>
          <a:xfrm>
            <a:off x="457200" y="1229785"/>
            <a:ext cx="8382000" cy="457200"/>
          </a:xfrm>
        </p:spPr>
        <p:txBody>
          <a:bodyPr/>
          <a:lstStyle/>
          <a:p>
            <a:pPr marL="0" lvl="1" indent="-342900">
              <a:lnSpc>
                <a:spcPct val="90000"/>
              </a:lnSpc>
              <a:spcBef>
                <a:spcPts val="700"/>
              </a:spcBef>
              <a:buClr>
                <a:schemeClr val="tx2"/>
              </a:buClr>
              <a:buSzPct val="95000"/>
              <a:buNone/>
            </a:pPr>
            <a:r>
              <a:rPr lang="en-US" sz="2000" dirty="0"/>
              <a:t>Use the map to identify distribution system capital improvements/O&amp;M Changes.  Continue sampling to evaluate the impact.</a:t>
            </a:r>
            <a:endParaRPr lang="en-US" sz="2000" dirty="0">
              <a:hlinkClick r:id="rId5"/>
            </a:endParaRPr>
          </a:p>
        </p:txBody>
      </p:sp>
      <p:pic>
        <p:nvPicPr>
          <p:cNvPr id="3" name="Picture 2">
            <a:extLst>
              <a:ext uri="{FF2B5EF4-FFF2-40B4-BE49-F238E27FC236}">
                <a16:creationId xmlns:a16="http://schemas.microsoft.com/office/drawing/2014/main" id="{C4AAF698-5962-435B-AB04-264CFBC7E381}"/>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a14:imgEffect>
                  </a14:imgLayer>
                </a14:imgProps>
              </a:ext>
            </a:extLst>
          </a:blip>
          <a:stretch>
            <a:fillRect/>
          </a:stretch>
        </p:blipFill>
        <p:spPr>
          <a:xfrm>
            <a:off x="388111" y="1981200"/>
            <a:ext cx="5022089" cy="3744385"/>
          </a:xfrm>
          <a:prstGeom prst="rect">
            <a:avLst/>
          </a:prstGeom>
          <a:ln>
            <a:solidFill>
              <a:schemeClr val="tx1"/>
            </a:solidFill>
          </a:ln>
        </p:spPr>
      </p:pic>
      <p:sp>
        <p:nvSpPr>
          <p:cNvPr id="8" name="Rectangle 3">
            <a:extLst>
              <a:ext uri="{FF2B5EF4-FFF2-40B4-BE49-F238E27FC236}">
                <a16:creationId xmlns:a16="http://schemas.microsoft.com/office/drawing/2014/main" id="{7B62F990-C786-416F-B117-4B51CED47CCC}"/>
              </a:ext>
            </a:extLst>
          </p:cNvPr>
          <p:cNvSpPr txBox="1">
            <a:spLocks noChangeArrowheads="1"/>
          </p:cNvSpPr>
          <p:nvPr/>
        </p:nvSpPr>
        <p:spPr bwMode="auto">
          <a:xfrm>
            <a:off x="5410200" y="1981200"/>
            <a:ext cx="3733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r>
              <a:rPr lang="en-US" sz="2000" kern="0" dirty="0"/>
              <a:t>CIP Projects &amp; O&amp;M Changes</a:t>
            </a:r>
          </a:p>
          <a:p>
            <a:pPr marL="0" lvl="1" indent="-342900">
              <a:lnSpc>
                <a:spcPct val="90000"/>
              </a:lnSpc>
              <a:spcBef>
                <a:spcPts val="700"/>
              </a:spcBef>
              <a:buClr>
                <a:schemeClr val="tx2"/>
              </a:buClr>
              <a:buSzPct val="95000"/>
              <a:buFont typeface="Wingdings" panose="05000000000000000000" pitchFamily="2" charset="2"/>
              <a:buChar char="ü"/>
            </a:pPr>
            <a:r>
              <a:rPr lang="en-US" sz="2000" kern="0" dirty="0"/>
              <a:t>Reduce “A” St. Waterline</a:t>
            </a:r>
          </a:p>
          <a:p>
            <a:pPr marL="0" lvl="1" indent="-342900">
              <a:lnSpc>
                <a:spcPct val="90000"/>
              </a:lnSpc>
              <a:spcBef>
                <a:spcPts val="700"/>
              </a:spcBef>
              <a:buClr>
                <a:schemeClr val="tx2"/>
              </a:buClr>
              <a:buSzPct val="95000"/>
              <a:buFont typeface="Wingdings" panose="05000000000000000000" pitchFamily="2" charset="2"/>
              <a:buChar char="ü"/>
            </a:pPr>
            <a:r>
              <a:rPr lang="en-US" sz="2000" kern="0" dirty="0"/>
              <a:t>Loop “B” and “C” Avenues</a:t>
            </a:r>
          </a:p>
          <a:p>
            <a:pPr marL="0" lvl="1" indent="-342900">
              <a:lnSpc>
                <a:spcPct val="90000"/>
              </a:lnSpc>
              <a:spcBef>
                <a:spcPts val="700"/>
              </a:spcBef>
              <a:buClr>
                <a:schemeClr val="tx2"/>
              </a:buClr>
              <a:buSzPct val="95000"/>
              <a:buFont typeface="Wingdings" panose="05000000000000000000" pitchFamily="2" charset="2"/>
              <a:buChar char="ü"/>
            </a:pPr>
            <a:r>
              <a:rPr lang="en-US" sz="2000" kern="0" dirty="0"/>
              <a:t>Lower operating level in</a:t>
            </a:r>
          </a:p>
          <a:p>
            <a:pPr marL="400050" lvl="2" indent="0">
              <a:lnSpc>
                <a:spcPct val="90000"/>
              </a:lnSpc>
              <a:spcBef>
                <a:spcPts val="700"/>
              </a:spcBef>
              <a:buClr>
                <a:schemeClr val="tx2"/>
              </a:buClr>
              <a:buSzPct val="95000"/>
              <a:buNone/>
            </a:pPr>
            <a:r>
              <a:rPr lang="en-US" sz="2000" kern="0" dirty="0"/>
              <a:t>“D” Street tank</a:t>
            </a:r>
          </a:p>
        </p:txBody>
      </p:sp>
      <p:sp>
        <p:nvSpPr>
          <p:cNvPr id="9" name="Flowchart: Summing Junction 8">
            <a:extLst>
              <a:ext uri="{FF2B5EF4-FFF2-40B4-BE49-F238E27FC236}">
                <a16:creationId xmlns:a16="http://schemas.microsoft.com/office/drawing/2014/main" id="{FF45D93A-47CE-40FA-A950-2F9888AC9D50}"/>
              </a:ext>
            </a:extLst>
          </p:cNvPr>
          <p:cNvSpPr/>
          <p:nvPr/>
        </p:nvSpPr>
        <p:spPr bwMode="auto">
          <a:xfrm>
            <a:off x="2828925" y="2895600"/>
            <a:ext cx="295275" cy="285750"/>
          </a:xfrm>
          <a:prstGeom prst="flowChartSummingJunction">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0" name="Flowchart: Summing Junction 9">
            <a:extLst>
              <a:ext uri="{FF2B5EF4-FFF2-40B4-BE49-F238E27FC236}">
                <a16:creationId xmlns:a16="http://schemas.microsoft.com/office/drawing/2014/main" id="{38D2CDA3-2FF8-4719-A51C-FAEF67AE10BA}"/>
              </a:ext>
            </a:extLst>
          </p:cNvPr>
          <p:cNvSpPr/>
          <p:nvPr/>
        </p:nvSpPr>
        <p:spPr bwMode="auto">
          <a:xfrm>
            <a:off x="2533650" y="3810000"/>
            <a:ext cx="295275" cy="285750"/>
          </a:xfrm>
          <a:prstGeom prst="flowChartSummingJunction">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1" name="Flowchart: Summing Junction 10">
            <a:extLst>
              <a:ext uri="{FF2B5EF4-FFF2-40B4-BE49-F238E27FC236}">
                <a16:creationId xmlns:a16="http://schemas.microsoft.com/office/drawing/2014/main" id="{6714FD37-1BCD-4D11-A9BC-DE18CABC3E0C}"/>
              </a:ext>
            </a:extLst>
          </p:cNvPr>
          <p:cNvSpPr/>
          <p:nvPr/>
        </p:nvSpPr>
        <p:spPr bwMode="auto">
          <a:xfrm>
            <a:off x="914400" y="5936195"/>
            <a:ext cx="295275" cy="285750"/>
          </a:xfrm>
          <a:prstGeom prst="flowChartSummingJunction">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2" name="Rectangle 3">
            <a:extLst>
              <a:ext uri="{FF2B5EF4-FFF2-40B4-BE49-F238E27FC236}">
                <a16:creationId xmlns:a16="http://schemas.microsoft.com/office/drawing/2014/main" id="{F650ACDC-3A1F-48F0-A71A-DF2DD1253911}"/>
              </a:ext>
            </a:extLst>
          </p:cNvPr>
          <p:cNvSpPr txBox="1">
            <a:spLocks noChangeArrowheads="1"/>
          </p:cNvSpPr>
          <p:nvPr/>
        </p:nvSpPr>
        <p:spPr bwMode="auto">
          <a:xfrm>
            <a:off x="1295400" y="5872692"/>
            <a:ext cx="533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r>
              <a:rPr lang="en-US" sz="2000" u="sng" kern="0" dirty="0"/>
              <a:t>&gt;</a:t>
            </a:r>
            <a:r>
              <a:rPr lang="en-US" sz="2000" kern="0" dirty="0"/>
              <a:t> 0.5 mg/l</a:t>
            </a:r>
            <a:endParaRPr lang="en-US" sz="2000" kern="0" dirty="0">
              <a:hlinkClick r:id="rId5"/>
            </a:endParaRPr>
          </a:p>
        </p:txBody>
      </p:sp>
      <p:sp>
        <p:nvSpPr>
          <p:cNvPr id="2" name="Freeform: Shape 1">
            <a:extLst>
              <a:ext uri="{FF2B5EF4-FFF2-40B4-BE49-F238E27FC236}">
                <a16:creationId xmlns:a16="http://schemas.microsoft.com/office/drawing/2014/main" id="{61C4EA87-67EF-4EC5-A3DF-62727F0ACA0F}"/>
              </a:ext>
            </a:extLst>
          </p:cNvPr>
          <p:cNvSpPr/>
          <p:nvPr/>
        </p:nvSpPr>
        <p:spPr bwMode="auto">
          <a:xfrm>
            <a:off x="2838450" y="4029075"/>
            <a:ext cx="371475" cy="66675"/>
          </a:xfrm>
          <a:custGeom>
            <a:avLst/>
            <a:gdLst>
              <a:gd name="connsiteX0" fmla="*/ 0 w 371475"/>
              <a:gd name="connsiteY0" fmla="*/ 0 h 66675"/>
              <a:gd name="connsiteX1" fmla="*/ 371475 w 371475"/>
              <a:gd name="connsiteY1" fmla="*/ 66675 h 66675"/>
            </a:gdLst>
            <a:ahLst/>
            <a:cxnLst>
              <a:cxn ang="0">
                <a:pos x="connsiteX0" y="connsiteY0"/>
              </a:cxn>
              <a:cxn ang="0">
                <a:pos x="connsiteX1" y="connsiteY1"/>
              </a:cxn>
            </a:cxnLst>
            <a:rect l="l" t="t" r="r" b="b"/>
            <a:pathLst>
              <a:path w="371475" h="66675">
                <a:moveTo>
                  <a:pt x="0" y="0"/>
                </a:moveTo>
                <a:lnTo>
                  <a:pt x="371475" y="66675"/>
                </a:lnTo>
              </a:path>
            </a:pathLst>
          </a:cu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4" name="Freeform: Shape 3">
            <a:extLst>
              <a:ext uri="{FF2B5EF4-FFF2-40B4-BE49-F238E27FC236}">
                <a16:creationId xmlns:a16="http://schemas.microsoft.com/office/drawing/2014/main" id="{6B226FF2-158A-4CA8-86A1-9B46A1A898EE}"/>
              </a:ext>
            </a:extLst>
          </p:cNvPr>
          <p:cNvSpPr/>
          <p:nvPr/>
        </p:nvSpPr>
        <p:spPr bwMode="auto">
          <a:xfrm>
            <a:off x="2457450" y="2609850"/>
            <a:ext cx="428625" cy="542925"/>
          </a:xfrm>
          <a:custGeom>
            <a:avLst/>
            <a:gdLst>
              <a:gd name="connsiteX0" fmla="*/ 409575 w 428625"/>
              <a:gd name="connsiteY0" fmla="*/ 304800 h 542925"/>
              <a:gd name="connsiteX1" fmla="*/ 285750 w 428625"/>
              <a:gd name="connsiteY1" fmla="*/ 19050 h 542925"/>
              <a:gd name="connsiteX2" fmla="*/ 209550 w 428625"/>
              <a:gd name="connsiteY2" fmla="*/ 0 h 542925"/>
              <a:gd name="connsiteX3" fmla="*/ 95250 w 428625"/>
              <a:gd name="connsiteY3" fmla="*/ 200025 h 542925"/>
              <a:gd name="connsiteX4" fmla="*/ 0 w 428625"/>
              <a:gd name="connsiteY4" fmla="*/ 361950 h 542925"/>
              <a:gd name="connsiteX5" fmla="*/ 247650 w 428625"/>
              <a:gd name="connsiteY5" fmla="*/ 523875 h 542925"/>
              <a:gd name="connsiteX6" fmla="*/ 428625 w 428625"/>
              <a:gd name="connsiteY6" fmla="*/ 542925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625" h="542925">
                <a:moveTo>
                  <a:pt x="409575" y="304800"/>
                </a:moveTo>
                <a:lnTo>
                  <a:pt x="285750" y="19050"/>
                </a:lnTo>
                <a:lnTo>
                  <a:pt x="209550" y="0"/>
                </a:lnTo>
                <a:lnTo>
                  <a:pt x="95250" y="200025"/>
                </a:lnTo>
                <a:lnTo>
                  <a:pt x="0" y="361950"/>
                </a:lnTo>
                <a:lnTo>
                  <a:pt x="247650" y="523875"/>
                </a:lnTo>
                <a:lnTo>
                  <a:pt x="428625" y="542925"/>
                </a:lnTo>
              </a:path>
            </a:pathLst>
          </a:cu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6" name="Cylinder 5">
            <a:extLst>
              <a:ext uri="{FF2B5EF4-FFF2-40B4-BE49-F238E27FC236}">
                <a16:creationId xmlns:a16="http://schemas.microsoft.com/office/drawing/2014/main" id="{7081D176-D4A9-43C3-82DC-BF8666211E4A}"/>
              </a:ext>
            </a:extLst>
          </p:cNvPr>
          <p:cNvSpPr/>
          <p:nvPr/>
        </p:nvSpPr>
        <p:spPr bwMode="auto">
          <a:xfrm>
            <a:off x="1524000" y="2200275"/>
            <a:ext cx="523875" cy="432857"/>
          </a:xfrm>
          <a:prstGeom prst="can">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6" name="Cylinder 15">
            <a:extLst>
              <a:ext uri="{FF2B5EF4-FFF2-40B4-BE49-F238E27FC236}">
                <a16:creationId xmlns:a16="http://schemas.microsoft.com/office/drawing/2014/main" id="{83962F42-75B2-4D44-A6F8-80664F003E8C}"/>
              </a:ext>
            </a:extLst>
          </p:cNvPr>
          <p:cNvSpPr/>
          <p:nvPr/>
        </p:nvSpPr>
        <p:spPr bwMode="auto">
          <a:xfrm>
            <a:off x="1524000" y="2339448"/>
            <a:ext cx="523875" cy="432857"/>
          </a:xfrm>
          <a:prstGeom prst="can">
            <a:avLst/>
          </a:prstGeom>
          <a:solidFill>
            <a:schemeClr val="accent5">
              <a:lumMod val="9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7" name="Flowchart: Summing Junction 16">
            <a:extLst>
              <a:ext uri="{FF2B5EF4-FFF2-40B4-BE49-F238E27FC236}">
                <a16:creationId xmlns:a16="http://schemas.microsoft.com/office/drawing/2014/main" id="{21992A04-01CA-428E-9E36-D9B195A8599D}"/>
              </a:ext>
            </a:extLst>
          </p:cNvPr>
          <p:cNvSpPr/>
          <p:nvPr/>
        </p:nvSpPr>
        <p:spPr bwMode="auto">
          <a:xfrm>
            <a:off x="2113343" y="2652891"/>
            <a:ext cx="295275" cy="285750"/>
          </a:xfrm>
          <a:prstGeom prst="flowChartSummingJunction">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pic>
        <p:nvPicPr>
          <p:cNvPr id="13" name="Audio 12">
            <a:hlinkClick r:id="" action="ppaction://media"/>
            <a:extLst>
              <a:ext uri="{FF2B5EF4-FFF2-40B4-BE49-F238E27FC236}">
                <a16:creationId xmlns:a16="http://schemas.microsoft.com/office/drawing/2014/main" id="{FF8585F9-B663-47AF-AEC9-35A5BE8FB64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827624262"/>
      </p:ext>
    </p:extLst>
  </p:cSld>
  <p:clrMapOvr>
    <a:masterClrMapping/>
  </p:clrMapOvr>
  <mc:AlternateContent xmlns:mc="http://schemas.openxmlformats.org/markup-compatibility/2006">
    <mc:Choice xmlns:p14="http://schemas.microsoft.com/office/powerpoint/2010/main" Requires="p14">
      <p:transition spd="slow" p14:dur="2000" advTm="16419"/>
    </mc:Choice>
    <mc:Fallback>
      <p:transition spd="slow" advTm="164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304800" y="71092"/>
            <a:ext cx="7772400" cy="1143000"/>
          </a:xfrm>
        </p:spPr>
        <p:txBody>
          <a:bodyPr/>
          <a:lstStyle/>
          <a:p>
            <a:pPr eaLnBrk="1" hangingPunct="1">
              <a:lnSpc>
                <a:spcPct val="90000"/>
              </a:lnSpc>
              <a:defRPr/>
            </a:pPr>
            <a:r>
              <a:rPr lang="en-US" dirty="0"/>
              <a:t>Contributions to References</a:t>
            </a:r>
          </a:p>
        </p:txBody>
      </p:sp>
      <p:pic>
        <p:nvPicPr>
          <p:cNvPr id="11" name="Picture 10"/>
          <p:cNvPicPr>
            <a:picLocks noChangeAspect="1"/>
          </p:cNvPicPr>
          <p:nvPr/>
        </p:nvPicPr>
        <p:blipFill>
          <a:blip r:embed="rId5"/>
          <a:stretch>
            <a:fillRect/>
          </a:stretch>
        </p:blipFill>
        <p:spPr>
          <a:xfrm rot="20769473">
            <a:off x="6291439" y="163649"/>
            <a:ext cx="1486501" cy="975951"/>
          </a:xfrm>
          <a:prstGeom prst="rect">
            <a:avLst/>
          </a:prstGeom>
        </p:spPr>
      </p:pic>
      <p:pic>
        <p:nvPicPr>
          <p:cNvPr id="10" name="Picture 9"/>
          <p:cNvPicPr>
            <a:picLocks noChangeAspect="1"/>
          </p:cNvPicPr>
          <p:nvPr/>
        </p:nvPicPr>
        <p:blipFill>
          <a:blip r:embed="rId6"/>
          <a:stretch>
            <a:fillRect/>
          </a:stretch>
        </p:blipFill>
        <p:spPr>
          <a:xfrm>
            <a:off x="1828800" y="868143"/>
            <a:ext cx="1186668" cy="1084482"/>
          </a:xfrm>
          <a:prstGeom prst="rect">
            <a:avLst/>
          </a:prstGeom>
        </p:spPr>
      </p:pic>
      <p:pic>
        <p:nvPicPr>
          <p:cNvPr id="8" name="Picture 2">
            <a:extLst>
              <a:ext uri="{FF2B5EF4-FFF2-40B4-BE49-F238E27FC236}">
                <a16:creationId xmlns:a16="http://schemas.microsoft.com/office/drawing/2014/main" id="{68561238-1CD2-4444-B9F3-A512C83C1914}"/>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029200" y="1079597"/>
            <a:ext cx="3612077" cy="4698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8"/>
          <a:stretch>
            <a:fillRect/>
          </a:stretch>
        </p:blipFill>
        <p:spPr>
          <a:xfrm>
            <a:off x="671346" y="1981200"/>
            <a:ext cx="3350988" cy="4330775"/>
          </a:xfrm>
          <a:prstGeom prst="rect">
            <a:avLst/>
          </a:prstGeom>
          <a:ln>
            <a:solidFill>
              <a:schemeClr val="tx1"/>
            </a:solidFill>
          </a:ln>
        </p:spPr>
      </p:pic>
      <p:pic>
        <p:nvPicPr>
          <p:cNvPr id="4" name="Audio 3">
            <a:hlinkClick r:id="" action="ppaction://media"/>
            <a:extLst>
              <a:ext uri="{FF2B5EF4-FFF2-40B4-BE49-F238E27FC236}">
                <a16:creationId xmlns:a16="http://schemas.microsoft.com/office/drawing/2014/main" id="{559DBC6D-5F5F-4B9C-891C-27267CFD5FE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51475517"/>
      </p:ext>
    </p:extLst>
  </p:cSld>
  <p:clrMapOvr>
    <a:masterClrMapping/>
  </p:clrMapOvr>
  <mc:AlternateContent xmlns:mc="http://schemas.openxmlformats.org/markup-compatibility/2006">
    <mc:Choice xmlns:p14="http://schemas.microsoft.com/office/powerpoint/2010/main" Requires="p14">
      <p:transition spd="slow" p14:dur="2000" advTm="19073"/>
    </mc:Choice>
    <mc:Fallback>
      <p:transition spd="slow" advTm="190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80</a:t>
            </a:fld>
            <a:endParaRPr lang="en-US"/>
          </a:p>
        </p:txBody>
      </p:sp>
      <p:sp>
        <p:nvSpPr>
          <p:cNvPr id="57346" name="Rectangle 2"/>
          <p:cNvSpPr>
            <a:spLocks noGrp="1" noChangeArrowheads="1"/>
          </p:cNvSpPr>
          <p:nvPr>
            <p:ph type="title"/>
          </p:nvPr>
        </p:nvSpPr>
        <p:spPr>
          <a:xfrm>
            <a:off x="457200" y="304800"/>
            <a:ext cx="8229600" cy="704850"/>
          </a:xfrm>
        </p:spPr>
        <p:txBody>
          <a:bodyPr/>
          <a:lstStyle/>
          <a:p>
            <a:pPr fontAlgn="auto">
              <a:spcAft>
                <a:spcPts val="0"/>
              </a:spcAft>
              <a:defRPr/>
            </a:pPr>
            <a:r>
              <a:rPr lang="en-US" sz="2800" dirty="0"/>
              <a:t>Chlorine Mapping – Proceed Cautiously</a:t>
            </a:r>
            <a:endParaRPr lang="en-US" sz="2800" b="0" dirty="0"/>
          </a:p>
        </p:txBody>
      </p:sp>
      <p:sp>
        <p:nvSpPr>
          <p:cNvPr id="6" name="Content Placeholder 2">
            <a:extLst>
              <a:ext uri="{FF2B5EF4-FFF2-40B4-BE49-F238E27FC236}">
                <a16:creationId xmlns:a16="http://schemas.microsoft.com/office/drawing/2014/main" id="{7A23891E-5EB6-4F33-9002-A2C3B249513D}"/>
              </a:ext>
            </a:extLst>
          </p:cNvPr>
          <p:cNvSpPr txBox="1">
            <a:spLocks/>
          </p:cNvSpPr>
          <p:nvPr/>
        </p:nvSpPr>
        <p:spPr bwMode="auto">
          <a:xfrm>
            <a:off x="457200" y="14478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a:spcBef>
                <a:spcPts val="600"/>
              </a:spcBef>
              <a:spcAft>
                <a:spcPts val="1200"/>
              </a:spcAft>
            </a:pPr>
            <a:r>
              <a:rPr lang="en-US" altLang="en-US" sz="2800" kern="0" dirty="0"/>
              <a:t>DO NOT make big changes with the system until adequate data is collected and studied</a:t>
            </a:r>
            <a:endParaRPr lang="en-US" altLang="en-US" sz="2800" kern="0" dirty="0">
              <a:sym typeface="Wingdings" panose="05000000000000000000" pitchFamily="2" charset="2"/>
            </a:endParaRPr>
          </a:p>
          <a:p>
            <a:pPr lvl="1">
              <a:spcBef>
                <a:spcPts val="600"/>
              </a:spcBef>
              <a:spcAft>
                <a:spcPts val="1200"/>
              </a:spcAft>
            </a:pPr>
            <a:r>
              <a:rPr lang="en-US" altLang="en-US" sz="2400" kern="0" dirty="0">
                <a:sym typeface="Wingdings" panose="05000000000000000000" pitchFamily="2" charset="2"/>
              </a:rPr>
              <a:t>Repeat sampling several times to confirm results.</a:t>
            </a:r>
          </a:p>
          <a:p>
            <a:pPr lvl="1">
              <a:spcBef>
                <a:spcPts val="600"/>
              </a:spcBef>
              <a:spcAft>
                <a:spcPts val="1200"/>
              </a:spcAft>
            </a:pPr>
            <a:r>
              <a:rPr lang="en-US" altLang="en-US" sz="2400" kern="0" dirty="0">
                <a:sym typeface="Wingdings" panose="05000000000000000000" pitchFamily="2" charset="2"/>
              </a:rPr>
              <a:t>Consider hydraulic influences (tanks filling/drawing) and impact of finished water quality on results.</a:t>
            </a:r>
          </a:p>
          <a:p>
            <a:pPr lvl="1">
              <a:spcBef>
                <a:spcPts val="600"/>
              </a:spcBef>
              <a:spcAft>
                <a:spcPts val="1200"/>
              </a:spcAft>
            </a:pPr>
            <a:r>
              <a:rPr lang="en-US" altLang="en-US" sz="2400" kern="0" dirty="0">
                <a:sym typeface="Wingdings" panose="05000000000000000000" pitchFamily="2" charset="2"/>
              </a:rPr>
              <a:t>Hydraulic modelling may be used to test potential capital improvements, tank level &amp; </a:t>
            </a:r>
            <a:r>
              <a:rPr lang="en-US" altLang="en-US" kern="0" dirty="0">
                <a:sym typeface="Wingdings" panose="05000000000000000000" pitchFamily="2" charset="2"/>
              </a:rPr>
              <a:t>pumping </a:t>
            </a:r>
            <a:r>
              <a:rPr lang="en-US" altLang="en-US" sz="2400" kern="0" dirty="0">
                <a:sym typeface="Wingdings" panose="05000000000000000000" pitchFamily="2" charset="2"/>
              </a:rPr>
              <a:t>changes, and other O&amp;M strategies.</a:t>
            </a:r>
          </a:p>
          <a:p>
            <a:pPr lvl="1">
              <a:spcBef>
                <a:spcPts val="600"/>
              </a:spcBef>
              <a:spcAft>
                <a:spcPts val="1200"/>
              </a:spcAft>
            </a:pPr>
            <a:r>
              <a:rPr lang="en-US" altLang="en-US" sz="2400" kern="0" dirty="0">
                <a:sym typeface="Wingdings" panose="05000000000000000000" pitchFamily="2" charset="2"/>
              </a:rPr>
              <a:t>One-time sampling is not sufficient for making process changes!</a:t>
            </a:r>
          </a:p>
          <a:p>
            <a:pPr lvl="1">
              <a:spcBef>
                <a:spcPts val="600"/>
              </a:spcBef>
              <a:spcAft>
                <a:spcPts val="600"/>
              </a:spcAft>
              <a:buFontTx/>
              <a:buNone/>
            </a:pPr>
            <a:endParaRPr lang="en-US" altLang="en-US" sz="2400" kern="0" dirty="0"/>
          </a:p>
        </p:txBody>
      </p:sp>
      <p:pic>
        <p:nvPicPr>
          <p:cNvPr id="3" name="Audio 2">
            <a:hlinkClick r:id="" action="ppaction://media"/>
            <a:extLst>
              <a:ext uri="{FF2B5EF4-FFF2-40B4-BE49-F238E27FC236}">
                <a16:creationId xmlns:a16="http://schemas.microsoft.com/office/drawing/2014/main" id="{76263D49-B03E-4166-809C-D29DF79FA42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464275470"/>
      </p:ext>
    </p:extLst>
  </p:cSld>
  <p:clrMapOvr>
    <a:masterClrMapping/>
  </p:clrMapOvr>
  <mc:AlternateContent xmlns:mc="http://schemas.openxmlformats.org/markup-compatibility/2006">
    <mc:Choice xmlns:p14="http://schemas.microsoft.com/office/powerpoint/2010/main" Requires="p14">
      <p:transition spd="slow" p14:dur="2000" advTm="30103"/>
    </mc:Choice>
    <mc:Fallback>
      <p:transition spd="slow" advTm="301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81</a:t>
            </a:fld>
            <a:endParaRPr lang="en-US"/>
          </a:p>
        </p:txBody>
      </p:sp>
      <p:sp>
        <p:nvSpPr>
          <p:cNvPr id="57346" name="Rectangle 2"/>
          <p:cNvSpPr>
            <a:spLocks noGrp="1" noChangeArrowheads="1"/>
          </p:cNvSpPr>
          <p:nvPr>
            <p:ph type="title"/>
          </p:nvPr>
        </p:nvSpPr>
        <p:spPr>
          <a:xfrm>
            <a:off x="278566" y="87130"/>
            <a:ext cx="8382000" cy="814466"/>
          </a:xfrm>
        </p:spPr>
        <p:txBody>
          <a:bodyPr/>
          <a:lstStyle/>
          <a:p>
            <a:pPr fontAlgn="auto">
              <a:spcAft>
                <a:spcPts val="0"/>
              </a:spcAft>
              <a:defRPr/>
            </a:pPr>
            <a:r>
              <a:rPr lang="en-US" sz="2800" dirty="0"/>
              <a:t>Chlorine Hold Study – Uses and limitations</a:t>
            </a:r>
          </a:p>
        </p:txBody>
      </p:sp>
      <p:sp>
        <p:nvSpPr>
          <p:cNvPr id="56323" name="Rectangle 3"/>
          <p:cNvSpPr>
            <a:spLocks noGrp="1" noChangeArrowheads="1"/>
          </p:cNvSpPr>
          <p:nvPr>
            <p:ph idx="1"/>
          </p:nvPr>
        </p:nvSpPr>
        <p:spPr>
          <a:xfrm>
            <a:off x="457200" y="762000"/>
            <a:ext cx="8382000" cy="685800"/>
          </a:xfrm>
        </p:spPr>
        <p:txBody>
          <a:bodyPr/>
          <a:lstStyle/>
          <a:p>
            <a:pPr marL="0" lvl="1" indent="-342900">
              <a:lnSpc>
                <a:spcPct val="90000"/>
              </a:lnSpc>
              <a:spcBef>
                <a:spcPts val="700"/>
              </a:spcBef>
              <a:buClr>
                <a:schemeClr val="tx2"/>
              </a:buClr>
              <a:buSzPct val="95000"/>
            </a:pPr>
            <a:r>
              <a:rPr lang="en-US" sz="2000" dirty="0"/>
              <a:t>Measures the decay of chlorine residual in “bulk” water samples grabbed at a particular location held over several days.   </a:t>
            </a:r>
          </a:p>
          <a:p>
            <a:pPr marL="0" lvl="1" indent="-342900">
              <a:lnSpc>
                <a:spcPct val="90000"/>
              </a:lnSpc>
              <a:spcBef>
                <a:spcPts val="700"/>
              </a:spcBef>
              <a:buClr>
                <a:schemeClr val="tx2"/>
              </a:buClr>
              <a:buSzPct val="95000"/>
            </a:pPr>
            <a:r>
              <a:rPr lang="en-US" sz="2000" dirty="0"/>
              <a:t>“bulk” water is water grabbed from a particular sampling location.  The measured chlorine residual decay does not reflect downstream water chemistry, which can change due to biofilm, pipe material, tanks, etc.</a:t>
            </a:r>
          </a:p>
          <a:p>
            <a:pPr marL="0" lvl="1" indent="-342900">
              <a:lnSpc>
                <a:spcPct val="90000"/>
              </a:lnSpc>
              <a:spcBef>
                <a:spcPts val="700"/>
              </a:spcBef>
              <a:buClr>
                <a:schemeClr val="tx2"/>
              </a:buClr>
              <a:buSzPct val="95000"/>
              <a:buNone/>
            </a:pPr>
            <a:r>
              <a:rPr lang="en-US" dirty="0"/>
              <a:t>Uses:</a:t>
            </a:r>
          </a:p>
          <a:p>
            <a:pPr marL="0" lvl="1" indent="-342900">
              <a:lnSpc>
                <a:spcPct val="90000"/>
              </a:lnSpc>
              <a:spcBef>
                <a:spcPts val="700"/>
              </a:spcBef>
              <a:buClr>
                <a:schemeClr val="tx2"/>
              </a:buClr>
              <a:buSzPct val="95000"/>
              <a:buFont typeface="Wingdings" panose="05000000000000000000" pitchFamily="2" charset="2"/>
              <a:buChar char="ü"/>
            </a:pPr>
            <a:r>
              <a:rPr lang="en-US" sz="1600" dirty="0"/>
              <a:t>Determine chlorine decay rate for tank mixing models</a:t>
            </a:r>
          </a:p>
          <a:p>
            <a:pPr marL="0" lvl="1" indent="-342900">
              <a:lnSpc>
                <a:spcPct val="90000"/>
              </a:lnSpc>
              <a:spcBef>
                <a:spcPts val="700"/>
              </a:spcBef>
              <a:buClr>
                <a:schemeClr val="tx2"/>
              </a:buClr>
              <a:buSzPct val="95000"/>
              <a:buFont typeface="Wingdings" panose="05000000000000000000" pitchFamily="2" charset="2"/>
              <a:buChar char="ü"/>
            </a:pPr>
            <a:r>
              <a:rPr lang="en-US" sz="1600" dirty="0"/>
              <a:t>Identify impacts from source treatment changes</a:t>
            </a:r>
          </a:p>
          <a:p>
            <a:pPr marL="0" lvl="1" indent="-342900">
              <a:lnSpc>
                <a:spcPct val="90000"/>
              </a:lnSpc>
              <a:spcBef>
                <a:spcPts val="700"/>
              </a:spcBef>
              <a:buClr>
                <a:schemeClr val="tx2"/>
              </a:buClr>
              <a:buSzPct val="95000"/>
              <a:buFont typeface="Wingdings" panose="05000000000000000000" pitchFamily="2" charset="2"/>
              <a:buChar char="ü"/>
            </a:pPr>
            <a:r>
              <a:rPr lang="en-US" sz="1600" dirty="0"/>
              <a:t>Identify the degree to which the source impacts chlorine decay (organics)</a:t>
            </a:r>
          </a:p>
          <a:p>
            <a:pPr marL="0" lvl="1" indent="-342900">
              <a:lnSpc>
                <a:spcPct val="90000"/>
              </a:lnSpc>
              <a:spcBef>
                <a:spcPts val="700"/>
              </a:spcBef>
              <a:buClr>
                <a:schemeClr val="tx2"/>
              </a:buClr>
              <a:buSzPct val="95000"/>
              <a:buFont typeface="Wingdings" panose="05000000000000000000" pitchFamily="2" charset="2"/>
              <a:buChar char="ü"/>
            </a:pPr>
            <a:r>
              <a:rPr lang="en-US" sz="1600" dirty="0"/>
              <a:t>Assess maximum DBP formation potential</a:t>
            </a:r>
          </a:p>
          <a:p>
            <a:pPr marL="0" lvl="1" indent="-342900">
              <a:lnSpc>
                <a:spcPct val="90000"/>
              </a:lnSpc>
              <a:spcBef>
                <a:spcPts val="700"/>
              </a:spcBef>
              <a:buClr>
                <a:schemeClr val="tx2"/>
              </a:buClr>
              <a:buSzPct val="95000"/>
              <a:buFont typeface="Wingdings" panose="05000000000000000000" pitchFamily="2" charset="2"/>
              <a:buChar char="ü"/>
            </a:pPr>
            <a:r>
              <a:rPr lang="en-US" sz="1600" dirty="0"/>
              <a:t>Compare raw water chlorine demand to filtered water chlorine demand</a:t>
            </a:r>
          </a:p>
          <a:p>
            <a:pPr marL="0" lvl="1" indent="-342900">
              <a:lnSpc>
                <a:spcPct val="90000"/>
              </a:lnSpc>
              <a:spcBef>
                <a:spcPts val="700"/>
              </a:spcBef>
              <a:buClr>
                <a:schemeClr val="tx2"/>
              </a:buClr>
              <a:buSzPct val="95000"/>
              <a:buFont typeface="Wingdings" panose="05000000000000000000" pitchFamily="2" charset="2"/>
              <a:buChar char="ü"/>
            </a:pPr>
            <a:endParaRPr lang="en-US" sz="1600" dirty="0"/>
          </a:p>
          <a:p>
            <a:pPr marL="0" lvl="1" indent="0">
              <a:lnSpc>
                <a:spcPct val="90000"/>
              </a:lnSpc>
              <a:spcBef>
                <a:spcPts val="700"/>
              </a:spcBef>
              <a:buClr>
                <a:schemeClr val="tx2"/>
              </a:buClr>
              <a:buSzPct val="95000"/>
              <a:buNone/>
            </a:pPr>
            <a:r>
              <a:rPr lang="en-US" sz="1600" dirty="0"/>
              <a:t>Limitations:</a:t>
            </a:r>
          </a:p>
          <a:p>
            <a:pPr marL="0" lvl="1" indent="-342900">
              <a:lnSpc>
                <a:spcPct val="90000"/>
              </a:lnSpc>
              <a:spcBef>
                <a:spcPts val="700"/>
              </a:spcBef>
              <a:buClr>
                <a:schemeClr val="tx2"/>
              </a:buClr>
              <a:buSzPct val="95000"/>
              <a:buFont typeface="Wingdings" panose="05000000000000000000" pitchFamily="2" charset="2"/>
              <a:buChar char="ü"/>
            </a:pPr>
            <a:r>
              <a:rPr lang="en-US" sz="1600" dirty="0"/>
              <a:t>Measures only decay rate of bulk water sampled at a specific location.</a:t>
            </a:r>
          </a:p>
          <a:p>
            <a:pPr marL="0" lvl="1" indent="-342900">
              <a:lnSpc>
                <a:spcPct val="90000"/>
              </a:lnSpc>
              <a:spcBef>
                <a:spcPts val="700"/>
              </a:spcBef>
              <a:buClr>
                <a:schemeClr val="tx2"/>
              </a:buClr>
              <a:buSzPct val="95000"/>
              <a:buFont typeface="Wingdings" panose="05000000000000000000" pitchFamily="2" charset="2"/>
              <a:buChar char="ü"/>
            </a:pPr>
            <a:r>
              <a:rPr lang="en-US" sz="1600" dirty="0"/>
              <a:t>Does not measure chlorine decay due to downstream conditions.</a:t>
            </a:r>
          </a:p>
          <a:p>
            <a:pPr marL="0" lvl="1" indent="-342900">
              <a:lnSpc>
                <a:spcPct val="90000"/>
              </a:lnSpc>
              <a:spcBef>
                <a:spcPts val="700"/>
              </a:spcBef>
              <a:buClr>
                <a:schemeClr val="tx2"/>
              </a:buClr>
              <a:buSzPct val="95000"/>
              <a:buFont typeface="Wingdings" panose="05000000000000000000" pitchFamily="2" charset="2"/>
              <a:buChar char="ü"/>
            </a:pPr>
            <a:r>
              <a:rPr lang="en-US" sz="1600" dirty="0"/>
              <a:t>Limitations can be mitigated by measuring chlorine decay at several upstream and downstream locations to help pinpoint what segment contributes most to the decay.</a:t>
            </a:r>
          </a:p>
          <a:p>
            <a:pPr marL="0" lvl="1" indent="-342900">
              <a:lnSpc>
                <a:spcPct val="90000"/>
              </a:lnSpc>
              <a:spcBef>
                <a:spcPts val="700"/>
              </a:spcBef>
              <a:buClr>
                <a:schemeClr val="tx2"/>
              </a:buClr>
              <a:buSzPct val="95000"/>
              <a:buNone/>
            </a:pPr>
            <a:endParaRPr lang="en-US" sz="2000" dirty="0">
              <a:hlinkClick r:id="rId5"/>
            </a:endParaRPr>
          </a:p>
        </p:txBody>
      </p:sp>
      <p:pic>
        <p:nvPicPr>
          <p:cNvPr id="3" name="Audio 2">
            <a:hlinkClick r:id="" action="ppaction://media"/>
            <a:extLst>
              <a:ext uri="{FF2B5EF4-FFF2-40B4-BE49-F238E27FC236}">
                <a16:creationId xmlns:a16="http://schemas.microsoft.com/office/drawing/2014/main" id="{05C75390-C29F-4BD3-B0E4-940D59C366B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578633847"/>
      </p:ext>
    </p:extLst>
  </p:cSld>
  <p:clrMapOvr>
    <a:masterClrMapping/>
  </p:clrMapOvr>
  <mc:AlternateContent xmlns:mc="http://schemas.openxmlformats.org/markup-compatibility/2006">
    <mc:Choice xmlns:p14="http://schemas.microsoft.com/office/powerpoint/2010/main" Requires="p14">
      <p:transition spd="slow" p14:dur="2000" advTm="63414"/>
    </mc:Choice>
    <mc:Fallback>
      <p:transition spd="slow" advTm="634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82</a:t>
            </a:fld>
            <a:endParaRPr lang="en-US"/>
          </a:p>
        </p:txBody>
      </p:sp>
      <p:sp>
        <p:nvSpPr>
          <p:cNvPr id="57346" name="Rectangle 2"/>
          <p:cNvSpPr>
            <a:spLocks noGrp="1" noChangeArrowheads="1"/>
          </p:cNvSpPr>
          <p:nvPr>
            <p:ph type="title"/>
          </p:nvPr>
        </p:nvSpPr>
        <p:spPr>
          <a:xfrm>
            <a:off x="278566" y="87130"/>
            <a:ext cx="8382000" cy="814466"/>
          </a:xfrm>
        </p:spPr>
        <p:txBody>
          <a:bodyPr/>
          <a:lstStyle/>
          <a:p>
            <a:pPr fontAlgn="auto">
              <a:spcAft>
                <a:spcPts val="0"/>
              </a:spcAft>
              <a:defRPr/>
            </a:pPr>
            <a:r>
              <a:rPr lang="en-US" sz="2800" dirty="0"/>
              <a:t>Chlorine Hold Study – Materials</a:t>
            </a:r>
          </a:p>
        </p:txBody>
      </p:sp>
      <p:sp>
        <p:nvSpPr>
          <p:cNvPr id="56323" name="Rectangle 3"/>
          <p:cNvSpPr>
            <a:spLocks noGrp="1" noChangeArrowheads="1"/>
          </p:cNvSpPr>
          <p:nvPr>
            <p:ph idx="1"/>
          </p:nvPr>
        </p:nvSpPr>
        <p:spPr>
          <a:xfrm>
            <a:off x="457200" y="990600"/>
            <a:ext cx="8382000" cy="457200"/>
          </a:xfrm>
        </p:spPr>
        <p:txBody>
          <a:bodyPr/>
          <a:lstStyle/>
          <a:p>
            <a:pPr marL="0" lvl="1" indent="-342900">
              <a:lnSpc>
                <a:spcPct val="90000"/>
              </a:lnSpc>
              <a:spcBef>
                <a:spcPts val="700"/>
              </a:spcBef>
              <a:buClr>
                <a:schemeClr val="tx2"/>
              </a:buClr>
              <a:buSzPct val="95000"/>
              <a:buNone/>
            </a:pPr>
            <a:r>
              <a:rPr lang="en-US" sz="2000" dirty="0"/>
              <a:t>“bulk” water is water grabbed from a particular sampling location and measured at set times for chlorine residual and TTHM/HAA5.</a:t>
            </a:r>
          </a:p>
          <a:p>
            <a:pPr marL="0" lvl="1" indent="-342900">
              <a:lnSpc>
                <a:spcPct val="90000"/>
              </a:lnSpc>
              <a:spcBef>
                <a:spcPts val="700"/>
              </a:spcBef>
              <a:buClr>
                <a:schemeClr val="tx2"/>
              </a:buClr>
              <a:buSzPct val="95000"/>
              <a:buNone/>
            </a:pPr>
            <a:r>
              <a:rPr lang="en-US" sz="2000" dirty="0"/>
              <a:t>Materials needed:</a:t>
            </a:r>
          </a:p>
          <a:p>
            <a:pPr lvl="1"/>
            <a:r>
              <a:rPr lang="en-US" u="sng" dirty="0"/>
              <a:t>5 chlorine-demand free amber glass bottles </a:t>
            </a:r>
            <a:r>
              <a:rPr lang="en-US" dirty="0"/>
              <a:t>(recommended 1-L bottles) with Teflon-lined caps (one extra bottle is recommended in case one breaks during the study)</a:t>
            </a:r>
          </a:p>
          <a:p>
            <a:pPr lvl="1"/>
            <a:r>
              <a:rPr lang="en-US" u="sng" dirty="0"/>
              <a:t>Chlorine test kit</a:t>
            </a:r>
            <a:r>
              <a:rPr lang="en-US" dirty="0"/>
              <a:t> or pocket colorimeter with powder pillows</a:t>
            </a:r>
          </a:p>
          <a:p>
            <a:pPr lvl="1"/>
            <a:r>
              <a:rPr lang="en-US" u="sng" dirty="0"/>
              <a:t>Digital thermometer</a:t>
            </a:r>
          </a:p>
          <a:p>
            <a:pPr lvl="1"/>
            <a:r>
              <a:rPr lang="en-US" u="sng" dirty="0"/>
              <a:t>Water bath to maintain temperature of collected samples</a:t>
            </a:r>
            <a:r>
              <a:rPr lang="en-US" dirty="0"/>
              <a:t>:</a:t>
            </a:r>
          </a:p>
          <a:p>
            <a:pPr lvl="2"/>
            <a:r>
              <a:rPr lang="en-US" dirty="0"/>
              <a:t>(ideally) water bath or constant temperature incubator that can be set a specific temperature; or </a:t>
            </a:r>
          </a:p>
          <a:p>
            <a:pPr lvl="2"/>
            <a:r>
              <a:rPr lang="en-US" dirty="0"/>
              <a:t>a container designed for continuous flow-through of sampled water</a:t>
            </a:r>
          </a:p>
          <a:p>
            <a:pPr lvl="1"/>
            <a:r>
              <a:rPr lang="en-US" u="sng" dirty="0"/>
              <a:t>Data Collection Sheet</a:t>
            </a:r>
          </a:p>
          <a:p>
            <a:pPr lvl="1"/>
            <a:r>
              <a:rPr lang="en-US" u="sng" dirty="0"/>
              <a:t>Review sampling procedures – see EPA Quick Reference Guide:</a:t>
            </a:r>
          </a:p>
          <a:p>
            <a:pPr marL="457200" lvl="1" indent="0">
              <a:buNone/>
            </a:pPr>
            <a:r>
              <a:rPr lang="en-US" u="sng" dirty="0">
                <a:hlinkClick r:id="rId5"/>
              </a:rPr>
              <a:t>https://www.epa.gov/sites/default/files/2017-04/documents/quick-guide-drinking-water-sample-collection-2ed-update-508.pdf</a:t>
            </a:r>
            <a:r>
              <a:rPr lang="en-US" u="sng" dirty="0"/>
              <a:t> </a:t>
            </a:r>
          </a:p>
          <a:p>
            <a:pPr marL="0" lvl="1" indent="-342900">
              <a:lnSpc>
                <a:spcPct val="90000"/>
              </a:lnSpc>
              <a:spcBef>
                <a:spcPts val="700"/>
              </a:spcBef>
              <a:buClr>
                <a:schemeClr val="tx2"/>
              </a:buClr>
              <a:buSzPct val="95000"/>
              <a:buNone/>
            </a:pPr>
            <a:endParaRPr lang="en-US" sz="2000" dirty="0">
              <a:hlinkClick r:id="rId6"/>
            </a:endParaRPr>
          </a:p>
        </p:txBody>
      </p:sp>
      <p:pic>
        <p:nvPicPr>
          <p:cNvPr id="2" name="Picture 1">
            <a:extLst>
              <a:ext uri="{FF2B5EF4-FFF2-40B4-BE49-F238E27FC236}">
                <a16:creationId xmlns:a16="http://schemas.microsoft.com/office/drawing/2014/main" id="{FA62BB18-F9A6-4897-93F9-DFE4A79BE525}"/>
              </a:ext>
            </a:extLst>
          </p:cNvPr>
          <p:cNvPicPr>
            <a:picLocks noChangeAspect="1"/>
          </p:cNvPicPr>
          <p:nvPr/>
        </p:nvPicPr>
        <p:blipFill>
          <a:blip r:embed="rId7"/>
          <a:stretch>
            <a:fillRect/>
          </a:stretch>
        </p:blipFill>
        <p:spPr>
          <a:xfrm>
            <a:off x="8189078" y="2438400"/>
            <a:ext cx="942975" cy="1728787"/>
          </a:xfrm>
          <a:prstGeom prst="rect">
            <a:avLst/>
          </a:prstGeom>
        </p:spPr>
      </p:pic>
      <p:pic>
        <p:nvPicPr>
          <p:cNvPr id="7" name="Audio 6">
            <a:hlinkClick r:id="" action="ppaction://media"/>
            <a:extLst>
              <a:ext uri="{FF2B5EF4-FFF2-40B4-BE49-F238E27FC236}">
                <a16:creationId xmlns:a16="http://schemas.microsoft.com/office/drawing/2014/main" id="{3AC04D20-74C7-4FC9-8ECA-06745492AFA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859900813"/>
      </p:ext>
    </p:extLst>
  </p:cSld>
  <p:clrMapOvr>
    <a:masterClrMapping/>
  </p:clrMapOvr>
  <mc:AlternateContent xmlns:mc="http://schemas.openxmlformats.org/markup-compatibility/2006">
    <mc:Choice xmlns:p14="http://schemas.microsoft.com/office/powerpoint/2010/main" Requires="p14">
      <p:transition spd="slow" p14:dur="2000" advTm="30793"/>
    </mc:Choice>
    <mc:Fallback>
      <p:transition spd="slow" advTm="307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83</a:t>
            </a:fld>
            <a:endParaRPr lang="en-US"/>
          </a:p>
        </p:txBody>
      </p:sp>
      <p:sp>
        <p:nvSpPr>
          <p:cNvPr id="57346" name="Rectangle 2"/>
          <p:cNvSpPr>
            <a:spLocks noGrp="1" noChangeArrowheads="1"/>
          </p:cNvSpPr>
          <p:nvPr>
            <p:ph type="title"/>
          </p:nvPr>
        </p:nvSpPr>
        <p:spPr>
          <a:xfrm>
            <a:off x="278566" y="87130"/>
            <a:ext cx="8382000" cy="814466"/>
          </a:xfrm>
        </p:spPr>
        <p:txBody>
          <a:bodyPr/>
          <a:lstStyle/>
          <a:p>
            <a:pPr fontAlgn="auto">
              <a:spcAft>
                <a:spcPts val="0"/>
              </a:spcAft>
              <a:defRPr/>
            </a:pPr>
            <a:r>
              <a:rPr lang="en-US" sz="2800" dirty="0"/>
              <a:t>Chlorine Hold Study – Materials, Continued</a:t>
            </a:r>
          </a:p>
        </p:txBody>
      </p:sp>
      <p:sp>
        <p:nvSpPr>
          <p:cNvPr id="56323" name="Rectangle 3"/>
          <p:cNvSpPr>
            <a:spLocks noGrp="1" noChangeArrowheads="1"/>
          </p:cNvSpPr>
          <p:nvPr>
            <p:ph idx="1"/>
          </p:nvPr>
        </p:nvSpPr>
        <p:spPr>
          <a:xfrm>
            <a:off x="457200" y="990600"/>
            <a:ext cx="8382000" cy="457200"/>
          </a:xfrm>
        </p:spPr>
        <p:txBody>
          <a:bodyPr/>
          <a:lstStyle/>
          <a:p>
            <a:pPr marL="57150" indent="0">
              <a:buNone/>
            </a:pPr>
            <a:r>
              <a:rPr lang="en-US" sz="2400" dirty="0"/>
              <a:t>To determine DBP formation potential, you will need:</a:t>
            </a:r>
          </a:p>
          <a:p>
            <a:pPr marL="57150" indent="0">
              <a:buNone/>
            </a:pPr>
            <a:endParaRPr lang="en-US" sz="2400" dirty="0"/>
          </a:p>
          <a:p>
            <a:pPr lvl="1"/>
            <a:r>
              <a:rPr lang="en-US" sz="2000" u="sng" dirty="0"/>
              <a:t>6 sets of sample vials with preservative for TTHM</a:t>
            </a:r>
          </a:p>
          <a:p>
            <a:pPr lvl="1"/>
            <a:endParaRPr lang="en-US" sz="2000" dirty="0"/>
          </a:p>
          <a:p>
            <a:pPr lvl="1"/>
            <a:r>
              <a:rPr lang="en-US" sz="2000" u="sng" dirty="0"/>
              <a:t>6 sets of sample vials with preservative for HAA5</a:t>
            </a:r>
            <a:endParaRPr lang="en-US" sz="2000" dirty="0"/>
          </a:p>
          <a:p>
            <a:pPr lvl="1"/>
            <a:endParaRPr lang="en-US" sz="2000" dirty="0"/>
          </a:p>
          <a:p>
            <a:pPr lvl="1"/>
            <a:r>
              <a:rPr lang="en-US" sz="2000" dirty="0"/>
              <a:t>Label bottles with hold time</a:t>
            </a:r>
          </a:p>
          <a:p>
            <a:pPr lvl="1"/>
            <a:endParaRPr lang="en-US" sz="2000" dirty="0"/>
          </a:p>
          <a:p>
            <a:pPr marL="57150" indent="0">
              <a:buNone/>
            </a:pPr>
            <a:endParaRPr lang="en-US" sz="2400" dirty="0"/>
          </a:p>
          <a:p>
            <a:pPr marL="0" lvl="1" indent="-342900">
              <a:lnSpc>
                <a:spcPct val="90000"/>
              </a:lnSpc>
              <a:spcBef>
                <a:spcPts val="700"/>
              </a:spcBef>
              <a:buClr>
                <a:schemeClr val="tx2"/>
              </a:buClr>
              <a:buSzPct val="95000"/>
              <a:buNone/>
            </a:pPr>
            <a:endParaRPr lang="en-US" sz="2400" dirty="0">
              <a:hlinkClick r:id="rId5"/>
            </a:endParaRPr>
          </a:p>
        </p:txBody>
      </p:sp>
      <p:pic>
        <p:nvPicPr>
          <p:cNvPr id="2" name="Audio 1">
            <a:hlinkClick r:id="" action="ppaction://media"/>
            <a:extLst>
              <a:ext uri="{FF2B5EF4-FFF2-40B4-BE49-F238E27FC236}">
                <a16:creationId xmlns:a16="http://schemas.microsoft.com/office/drawing/2014/main" id="{49969E27-B88B-4056-B4EC-A4169F6B48C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722582974"/>
      </p:ext>
    </p:extLst>
  </p:cSld>
  <p:clrMapOvr>
    <a:masterClrMapping/>
  </p:clrMapOvr>
  <mc:AlternateContent xmlns:mc="http://schemas.openxmlformats.org/markup-compatibility/2006">
    <mc:Choice xmlns:p14="http://schemas.microsoft.com/office/powerpoint/2010/main" Requires="p14">
      <p:transition spd="slow" p14:dur="2000" advTm="15381"/>
    </mc:Choice>
    <mc:Fallback>
      <p:transition spd="slow" advTm="153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84</a:t>
            </a:fld>
            <a:endParaRPr lang="en-US"/>
          </a:p>
        </p:txBody>
      </p:sp>
      <p:sp>
        <p:nvSpPr>
          <p:cNvPr id="57346" name="Rectangle 2"/>
          <p:cNvSpPr>
            <a:spLocks noGrp="1" noChangeArrowheads="1"/>
          </p:cNvSpPr>
          <p:nvPr>
            <p:ph type="title"/>
          </p:nvPr>
        </p:nvSpPr>
        <p:spPr>
          <a:xfrm>
            <a:off x="278566" y="87130"/>
            <a:ext cx="8382000" cy="814466"/>
          </a:xfrm>
        </p:spPr>
        <p:txBody>
          <a:bodyPr/>
          <a:lstStyle/>
          <a:p>
            <a:pPr fontAlgn="auto">
              <a:spcAft>
                <a:spcPts val="0"/>
              </a:spcAft>
              <a:defRPr/>
            </a:pPr>
            <a:r>
              <a:rPr lang="en-US" sz="2800" dirty="0"/>
              <a:t>Chlorine Hold Study – Materials, Continued</a:t>
            </a:r>
          </a:p>
        </p:txBody>
      </p:sp>
      <p:pic>
        <p:nvPicPr>
          <p:cNvPr id="4" name="Picture 3">
            <a:extLst>
              <a:ext uri="{FF2B5EF4-FFF2-40B4-BE49-F238E27FC236}">
                <a16:creationId xmlns:a16="http://schemas.microsoft.com/office/drawing/2014/main" id="{F1D7D911-2FE6-487A-8BF9-827EEF1D956E}"/>
              </a:ext>
            </a:extLst>
          </p:cNvPr>
          <p:cNvPicPr>
            <a:picLocks noChangeAspect="1"/>
          </p:cNvPicPr>
          <p:nvPr/>
        </p:nvPicPr>
        <p:blipFill>
          <a:blip r:embed="rId5"/>
          <a:stretch>
            <a:fillRect/>
          </a:stretch>
        </p:blipFill>
        <p:spPr>
          <a:xfrm>
            <a:off x="-1" y="762001"/>
            <a:ext cx="7062571" cy="5714999"/>
          </a:xfrm>
          <a:prstGeom prst="rect">
            <a:avLst/>
          </a:prstGeom>
        </p:spPr>
      </p:pic>
      <p:pic>
        <p:nvPicPr>
          <p:cNvPr id="7" name="Picture 6">
            <a:extLst>
              <a:ext uri="{FF2B5EF4-FFF2-40B4-BE49-F238E27FC236}">
                <a16:creationId xmlns:a16="http://schemas.microsoft.com/office/drawing/2014/main" id="{8DA327F9-8C42-4EF4-8B91-B4E90C5C32F6}"/>
              </a:ext>
            </a:extLst>
          </p:cNvPr>
          <p:cNvPicPr>
            <a:picLocks noChangeAspect="1"/>
          </p:cNvPicPr>
          <p:nvPr/>
        </p:nvPicPr>
        <p:blipFill>
          <a:blip r:embed="rId6"/>
          <a:stretch>
            <a:fillRect/>
          </a:stretch>
        </p:blipFill>
        <p:spPr>
          <a:xfrm>
            <a:off x="2081430" y="2328620"/>
            <a:ext cx="6795870" cy="1360678"/>
          </a:xfrm>
          <a:prstGeom prst="rect">
            <a:avLst/>
          </a:prstGeom>
          <a:ln>
            <a:solidFill>
              <a:schemeClr val="tx1"/>
            </a:solidFill>
          </a:ln>
        </p:spPr>
      </p:pic>
      <p:pic>
        <p:nvPicPr>
          <p:cNvPr id="2" name="Audio 1">
            <a:hlinkClick r:id="" action="ppaction://media"/>
            <a:extLst>
              <a:ext uri="{FF2B5EF4-FFF2-40B4-BE49-F238E27FC236}">
                <a16:creationId xmlns:a16="http://schemas.microsoft.com/office/drawing/2014/main" id="{A7551FE8-1210-489C-B550-284F6024406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829975797"/>
      </p:ext>
    </p:extLst>
  </p:cSld>
  <p:clrMapOvr>
    <a:masterClrMapping/>
  </p:clrMapOvr>
  <mc:AlternateContent xmlns:mc="http://schemas.openxmlformats.org/markup-compatibility/2006">
    <mc:Choice xmlns:p14="http://schemas.microsoft.com/office/powerpoint/2010/main" Requires="p14">
      <p:transition spd="slow" p14:dur="2000" advTm="5280"/>
    </mc:Choice>
    <mc:Fallback>
      <p:transition spd="slow" advTm="52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85</a:t>
            </a:fld>
            <a:endParaRPr lang="en-US"/>
          </a:p>
        </p:txBody>
      </p:sp>
      <p:sp>
        <p:nvSpPr>
          <p:cNvPr id="57346" name="Rectangle 2"/>
          <p:cNvSpPr>
            <a:spLocks noGrp="1" noChangeArrowheads="1"/>
          </p:cNvSpPr>
          <p:nvPr>
            <p:ph type="title"/>
          </p:nvPr>
        </p:nvSpPr>
        <p:spPr>
          <a:xfrm>
            <a:off x="278566" y="87130"/>
            <a:ext cx="8382000" cy="814466"/>
          </a:xfrm>
        </p:spPr>
        <p:txBody>
          <a:bodyPr/>
          <a:lstStyle/>
          <a:p>
            <a:pPr fontAlgn="auto">
              <a:spcAft>
                <a:spcPts val="0"/>
              </a:spcAft>
              <a:defRPr/>
            </a:pPr>
            <a:r>
              <a:rPr lang="en-US" sz="2800" dirty="0"/>
              <a:t>Chlorine Hold Study – Materials, Continued</a:t>
            </a:r>
          </a:p>
        </p:txBody>
      </p:sp>
      <p:pic>
        <p:nvPicPr>
          <p:cNvPr id="2" name="Picture 1">
            <a:extLst>
              <a:ext uri="{FF2B5EF4-FFF2-40B4-BE49-F238E27FC236}">
                <a16:creationId xmlns:a16="http://schemas.microsoft.com/office/drawing/2014/main" id="{AED035F0-CDE3-4CD7-A6FB-AD0D8EF06DE2}"/>
              </a:ext>
            </a:extLst>
          </p:cNvPr>
          <p:cNvPicPr>
            <a:picLocks noChangeAspect="1"/>
          </p:cNvPicPr>
          <p:nvPr/>
        </p:nvPicPr>
        <p:blipFill>
          <a:blip r:embed="rId5"/>
          <a:stretch>
            <a:fillRect/>
          </a:stretch>
        </p:blipFill>
        <p:spPr>
          <a:xfrm>
            <a:off x="76200" y="777155"/>
            <a:ext cx="8991600" cy="5993716"/>
          </a:xfrm>
          <a:prstGeom prst="rect">
            <a:avLst/>
          </a:prstGeom>
        </p:spPr>
      </p:pic>
      <p:pic>
        <p:nvPicPr>
          <p:cNvPr id="3" name="Picture 2">
            <a:extLst>
              <a:ext uri="{FF2B5EF4-FFF2-40B4-BE49-F238E27FC236}">
                <a16:creationId xmlns:a16="http://schemas.microsoft.com/office/drawing/2014/main" id="{98592719-EBDA-4B1F-8949-332982257F21}"/>
              </a:ext>
            </a:extLst>
          </p:cNvPr>
          <p:cNvPicPr>
            <a:picLocks noChangeAspect="1"/>
          </p:cNvPicPr>
          <p:nvPr/>
        </p:nvPicPr>
        <p:blipFill>
          <a:blip r:embed="rId6"/>
          <a:stretch>
            <a:fillRect/>
          </a:stretch>
        </p:blipFill>
        <p:spPr>
          <a:xfrm>
            <a:off x="2971800" y="1924429"/>
            <a:ext cx="6096000" cy="1911804"/>
          </a:xfrm>
          <a:prstGeom prst="rect">
            <a:avLst/>
          </a:prstGeom>
          <a:ln>
            <a:solidFill>
              <a:schemeClr val="tx1"/>
            </a:solidFill>
          </a:ln>
        </p:spPr>
      </p:pic>
      <p:pic>
        <p:nvPicPr>
          <p:cNvPr id="4" name="Audio 3">
            <a:hlinkClick r:id="" action="ppaction://media"/>
            <a:extLst>
              <a:ext uri="{FF2B5EF4-FFF2-40B4-BE49-F238E27FC236}">
                <a16:creationId xmlns:a16="http://schemas.microsoft.com/office/drawing/2014/main" id="{A4F41B6E-5E79-4944-8A23-4B74F141295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069814528"/>
      </p:ext>
    </p:extLst>
  </p:cSld>
  <p:clrMapOvr>
    <a:masterClrMapping/>
  </p:clrMapOvr>
  <mc:AlternateContent xmlns:mc="http://schemas.openxmlformats.org/markup-compatibility/2006">
    <mc:Choice xmlns:p14="http://schemas.microsoft.com/office/powerpoint/2010/main" Requires="p14">
      <p:transition spd="slow" p14:dur="2000" advTm="3492"/>
    </mc:Choice>
    <mc:Fallback>
      <p:transition spd="slow" advTm="34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86</a:t>
            </a:fld>
            <a:endParaRPr lang="en-US"/>
          </a:p>
        </p:txBody>
      </p:sp>
      <p:sp>
        <p:nvSpPr>
          <p:cNvPr id="57346" name="Rectangle 2"/>
          <p:cNvSpPr>
            <a:spLocks noGrp="1" noChangeArrowheads="1"/>
          </p:cNvSpPr>
          <p:nvPr>
            <p:ph type="title"/>
          </p:nvPr>
        </p:nvSpPr>
        <p:spPr>
          <a:xfrm>
            <a:off x="278566" y="87130"/>
            <a:ext cx="8382000" cy="814466"/>
          </a:xfrm>
        </p:spPr>
        <p:txBody>
          <a:bodyPr/>
          <a:lstStyle/>
          <a:p>
            <a:pPr fontAlgn="auto">
              <a:spcAft>
                <a:spcPts val="0"/>
              </a:spcAft>
              <a:defRPr/>
            </a:pPr>
            <a:r>
              <a:rPr lang="en-US" sz="2800" dirty="0"/>
              <a:t>Chlorine Hold Study – Materials, Continued</a:t>
            </a:r>
          </a:p>
        </p:txBody>
      </p:sp>
      <p:sp>
        <p:nvSpPr>
          <p:cNvPr id="56323" name="Rectangle 3"/>
          <p:cNvSpPr>
            <a:spLocks noGrp="1" noChangeArrowheads="1"/>
          </p:cNvSpPr>
          <p:nvPr>
            <p:ph idx="1"/>
          </p:nvPr>
        </p:nvSpPr>
        <p:spPr>
          <a:xfrm>
            <a:off x="457200" y="990600"/>
            <a:ext cx="8382000" cy="457200"/>
          </a:xfrm>
        </p:spPr>
        <p:txBody>
          <a:bodyPr/>
          <a:lstStyle/>
          <a:p>
            <a:pPr marL="57150" indent="0">
              <a:buNone/>
            </a:pPr>
            <a:r>
              <a:rPr lang="en-US" dirty="0"/>
              <a:t>There is an excel spreadsheet to help with conducting this study available under “Forms, Tools, &amp; Resources” on-line at:</a:t>
            </a:r>
          </a:p>
          <a:p>
            <a:pPr marL="57150" indent="0">
              <a:buNone/>
            </a:pPr>
            <a:endParaRPr lang="en-US" dirty="0"/>
          </a:p>
          <a:p>
            <a:pPr marL="0" lvl="1" indent="-342900">
              <a:lnSpc>
                <a:spcPct val="90000"/>
              </a:lnSpc>
              <a:spcBef>
                <a:spcPts val="700"/>
              </a:spcBef>
              <a:buClr>
                <a:schemeClr val="tx2"/>
              </a:buClr>
              <a:buSzPct val="95000"/>
              <a:buNone/>
            </a:pPr>
            <a:endParaRPr lang="en-US" sz="2000" dirty="0">
              <a:hlinkClick r:id="rId5"/>
            </a:endParaRPr>
          </a:p>
        </p:txBody>
      </p:sp>
      <p:pic>
        <p:nvPicPr>
          <p:cNvPr id="2" name="Picture 1">
            <a:extLst>
              <a:ext uri="{FF2B5EF4-FFF2-40B4-BE49-F238E27FC236}">
                <a16:creationId xmlns:a16="http://schemas.microsoft.com/office/drawing/2014/main" id="{DB6FAF63-E79A-46DE-84D0-E83DE23E13D6}"/>
              </a:ext>
            </a:extLst>
          </p:cNvPr>
          <p:cNvPicPr>
            <a:picLocks noChangeAspect="1"/>
          </p:cNvPicPr>
          <p:nvPr/>
        </p:nvPicPr>
        <p:blipFill>
          <a:blip r:embed="rId6"/>
          <a:stretch>
            <a:fillRect/>
          </a:stretch>
        </p:blipFill>
        <p:spPr>
          <a:xfrm>
            <a:off x="609600" y="3048001"/>
            <a:ext cx="5706464" cy="2409824"/>
          </a:xfrm>
          <a:prstGeom prst="rect">
            <a:avLst/>
          </a:prstGeom>
        </p:spPr>
      </p:pic>
      <p:sp>
        <p:nvSpPr>
          <p:cNvPr id="6" name="Rectangle 3">
            <a:extLst>
              <a:ext uri="{FF2B5EF4-FFF2-40B4-BE49-F238E27FC236}">
                <a16:creationId xmlns:a16="http://schemas.microsoft.com/office/drawing/2014/main" id="{B23488FD-979A-47D0-9406-A9BDA5A38DC7}"/>
              </a:ext>
            </a:extLst>
          </p:cNvPr>
          <p:cNvSpPr txBox="1">
            <a:spLocks noChangeArrowheads="1"/>
          </p:cNvSpPr>
          <p:nvPr/>
        </p:nvSpPr>
        <p:spPr bwMode="auto">
          <a:xfrm>
            <a:off x="466725" y="2057401"/>
            <a:ext cx="39147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411163" lvl="1" indent="-342900">
              <a:lnSpc>
                <a:spcPct val="90000"/>
              </a:lnSpc>
              <a:spcBef>
                <a:spcPts val="700"/>
              </a:spcBef>
              <a:buClr>
                <a:schemeClr val="tx2"/>
              </a:buClr>
              <a:buSzPct val="95000"/>
              <a:buFontTx/>
              <a:buNone/>
            </a:pPr>
            <a:r>
              <a:rPr lang="en-US" sz="2400" kern="0" dirty="0">
                <a:solidFill>
                  <a:srgbClr val="FF0000"/>
                </a:solidFill>
                <a:hlinkClick r:id="rId5"/>
              </a:rPr>
              <a:t>www.healthoregon.org/swt</a:t>
            </a:r>
            <a:endParaRPr lang="en-US" sz="2800" kern="0" dirty="0">
              <a:hlinkClick r:id="rId5"/>
            </a:endParaRPr>
          </a:p>
          <a:p>
            <a:pPr lvl="1">
              <a:lnSpc>
                <a:spcPct val="90000"/>
              </a:lnSpc>
              <a:buFontTx/>
              <a:buNone/>
            </a:pPr>
            <a:endParaRPr lang="en-US" sz="2400" kern="0" dirty="0"/>
          </a:p>
        </p:txBody>
      </p:sp>
      <p:pic>
        <p:nvPicPr>
          <p:cNvPr id="3" name="Audio 2">
            <a:hlinkClick r:id="" action="ppaction://media"/>
            <a:extLst>
              <a:ext uri="{FF2B5EF4-FFF2-40B4-BE49-F238E27FC236}">
                <a16:creationId xmlns:a16="http://schemas.microsoft.com/office/drawing/2014/main" id="{4F917A24-C933-4F77-A4AC-2E2B31A4A59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856775027"/>
      </p:ext>
    </p:extLst>
  </p:cSld>
  <p:clrMapOvr>
    <a:masterClrMapping/>
  </p:clrMapOvr>
  <mc:AlternateContent xmlns:mc="http://schemas.openxmlformats.org/markup-compatibility/2006">
    <mc:Choice xmlns:p14="http://schemas.microsoft.com/office/powerpoint/2010/main" Requires="p14">
      <p:transition spd="slow" p14:dur="2000" advTm="14940"/>
    </mc:Choice>
    <mc:Fallback>
      <p:transition spd="slow" advTm="149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87</a:t>
            </a:fld>
            <a:endParaRPr lang="en-US"/>
          </a:p>
        </p:txBody>
      </p:sp>
      <p:sp>
        <p:nvSpPr>
          <p:cNvPr id="57346" name="Rectangle 2"/>
          <p:cNvSpPr>
            <a:spLocks noGrp="1" noChangeArrowheads="1"/>
          </p:cNvSpPr>
          <p:nvPr>
            <p:ph type="title"/>
          </p:nvPr>
        </p:nvSpPr>
        <p:spPr>
          <a:xfrm>
            <a:off x="278566" y="87130"/>
            <a:ext cx="8382000" cy="814466"/>
          </a:xfrm>
        </p:spPr>
        <p:txBody>
          <a:bodyPr/>
          <a:lstStyle/>
          <a:p>
            <a:pPr fontAlgn="auto">
              <a:spcAft>
                <a:spcPts val="0"/>
              </a:spcAft>
              <a:defRPr/>
            </a:pPr>
            <a:r>
              <a:rPr lang="en-US" sz="2800" dirty="0"/>
              <a:t>Chlorine Hold Study – Procedure</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28532" y="838200"/>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r>
              <a:rPr lang="en-US" sz="2000" kern="0" dirty="0"/>
              <a:t>“bulk” water is water grabbed from a particular sampling location and measured at set times for chlorine residual and TTHM/HAA5.</a:t>
            </a:r>
          </a:p>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pPr>
            <a:r>
              <a:rPr lang="en-US" sz="1800" u="sng" kern="0" dirty="0"/>
              <a:t>Gather materials.</a:t>
            </a:r>
          </a:p>
          <a:p>
            <a:pPr marL="0" lvl="1" indent="-342900">
              <a:lnSpc>
                <a:spcPct val="90000"/>
              </a:lnSpc>
              <a:spcBef>
                <a:spcPts val="700"/>
              </a:spcBef>
              <a:buClr>
                <a:schemeClr val="tx2"/>
              </a:buClr>
              <a:buSzPct val="95000"/>
            </a:pPr>
            <a:endParaRPr lang="en-US" sz="1800" kern="0" dirty="0"/>
          </a:p>
          <a:p>
            <a:pPr marL="0" lvl="1" indent="-342900">
              <a:lnSpc>
                <a:spcPct val="90000"/>
              </a:lnSpc>
              <a:spcBef>
                <a:spcPts val="700"/>
              </a:spcBef>
              <a:buClr>
                <a:schemeClr val="tx2"/>
              </a:buClr>
              <a:buSzPct val="95000"/>
            </a:pPr>
            <a:r>
              <a:rPr lang="en-US" sz="1800" u="sng" kern="0" dirty="0"/>
              <a:t>Identify sample locations and plan. </a:t>
            </a:r>
            <a:r>
              <a:rPr lang="en-US" sz="1800" kern="0" dirty="0"/>
              <a:t>Sample locations can include treatment plant finished water (entry point), after a distribution tank, a dead-end distribution line, etc..</a:t>
            </a:r>
          </a:p>
          <a:p>
            <a:pPr marL="0" lvl="1" indent="-342900">
              <a:lnSpc>
                <a:spcPct val="90000"/>
              </a:lnSpc>
              <a:spcBef>
                <a:spcPts val="700"/>
              </a:spcBef>
              <a:buClr>
                <a:schemeClr val="tx2"/>
              </a:buClr>
              <a:buSzPct val="95000"/>
            </a:pPr>
            <a:endParaRPr lang="en-US" sz="1800" kern="0" dirty="0"/>
          </a:p>
          <a:p>
            <a:pPr marL="0" lvl="1" indent="-342900">
              <a:lnSpc>
                <a:spcPct val="90000"/>
              </a:lnSpc>
              <a:spcBef>
                <a:spcPts val="700"/>
              </a:spcBef>
              <a:buClr>
                <a:schemeClr val="tx2"/>
              </a:buClr>
              <a:buSzPct val="95000"/>
            </a:pPr>
            <a:r>
              <a:rPr lang="en-US" sz="1800" u="sng" kern="0" dirty="0"/>
              <a:t>Prepare the water bath</a:t>
            </a:r>
            <a:r>
              <a:rPr lang="en-US" sz="1800" kern="0" dirty="0"/>
              <a:t>.  This will serve as an incubator for the hold study bottles.  The temperature in the water bath should be set to the temperature of the water to be sampled.</a:t>
            </a:r>
          </a:p>
          <a:p>
            <a:pPr marL="0" lvl="1" indent="-342900">
              <a:lnSpc>
                <a:spcPct val="90000"/>
              </a:lnSpc>
              <a:spcBef>
                <a:spcPts val="700"/>
              </a:spcBef>
              <a:buClr>
                <a:schemeClr val="tx2"/>
              </a:buClr>
              <a:buSzPct val="95000"/>
            </a:pPr>
            <a:endParaRPr lang="en-US" sz="1800" kern="0" dirty="0"/>
          </a:p>
          <a:p>
            <a:pPr marL="0" lvl="1" indent="-342900">
              <a:lnSpc>
                <a:spcPct val="90000"/>
              </a:lnSpc>
              <a:spcBef>
                <a:spcPts val="700"/>
              </a:spcBef>
              <a:buClr>
                <a:schemeClr val="tx2"/>
              </a:buClr>
              <a:buSzPct val="95000"/>
            </a:pPr>
            <a:r>
              <a:rPr lang="en-US" sz="1800" u="sng" kern="0" dirty="0"/>
              <a:t>Sample.</a:t>
            </a:r>
            <a:r>
              <a:rPr lang="en-US" sz="1800" kern="0" dirty="0"/>
              <a:t> </a:t>
            </a:r>
          </a:p>
          <a:p>
            <a:pPr marL="742950" lvl="2" indent="-342900">
              <a:lnSpc>
                <a:spcPct val="90000"/>
              </a:lnSpc>
              <a:spcBef>
                <a:spcPts val="700"/>
              </a:spcBef>
              <a:buClr>
                <a:schemeClr val="tx2"/>
              </a:buClr>
              <a:buSzPct val="95000"/>
              <a:buFont typeface="Wingdings" panose="05000000000000000000" pitchFamily="2" charset="2"/>
              <a:buChar char="ü"/>
            </a:pPr>
            <a:r>
              <a:rPr lang="en-US" sz="1800" kern="0" dirty="0"/>
              <a:t>M</a:t>
            </a:r>
            <a:r>
              <a:rPr lang="en-US" sz="1800" dirty="0"/>
              <a:t>easure chlorine residual twice using a duplicate to confirm initial measurement – calculate and record the average of the two results.</a:t>
            </a:r>
          </a:p>
          <a:p>
            <a:pPr marL="742950" lvl="2" indent="-342900">
              <a:lnSpc>
                <a:spcPct val="90000"/>
              </a:lnSpc>
              <a:spcBef>
                <a:spcPts val="700"/>
              </a:spcBef>
              <a:buClr>
                <a:schemeClr val="tx2"/>
              </a:buClr>
              <a:buSzPct val="95000"/>
              <a:buFont typeface="Wingdings" panose="05000000000000000000" pitchFamily="2" charset="2"/>
              <a:buChar char="ü"/>
            </a:pPr>
            <a:r>
              <a:rPr lang="en-US" sz="1800" kern="0" dirty="0"/>
              <a:t>Record water temperature &amp; pH </a:t>
            </a:r>
          </a:p>
          <a:p>
            <a:pPr marL="742950" lvl="2" indent="-342900">
              <a:lnSpc>
                <a:spcPct val="90000"/>
              </a:lnSpc>
              <a:spcBef>
                <a:spcPts val="700"/>
              </a:spcBef>
              <a:buClr>
                <a:schemeClr val="tx2"/>
              </a:buClr>
              <a:buSzPct val="95000"/>
              <a:buFont typeface="Wingdings" panose="05000000000000000000" pitchFamily="2" charset="2"/>
              <a:buChar char="ü"/>
            </a:pPr>
            <a:r>
              <a:rPr lang="en-US" sz="1800" kern="0" dirty="0"/>
              <a:t>Sample for TTHM &amp; HAA5</a:t>
            </a:r>
          </a:p>
          <a:p>
            <a:pPr marL="0" lvl="1" indent="-342900">
              <a:lnSpc>
                <a:spcPct val="90000"/>
              </a:lnSpc>
              <a:spcBef>
                <a:spcPts val="700"/>
              </a:spcBef>
              <a:buClr>
                <a:schemeClr val="tx2"/>
              </a:buClr>
              <a:buSzPct val="95000"/>
            </a:pPr>
            <a:endParaRPr lang="en-US" sz="2000" kern="0" dirty="0"/>
          </a:p>
          <a:p>
            <a:pPr marL="0" lvl="1" indent="-342900">
              <a:lnSpc>
                <a:spcPct val="90000"/>
              </a:lnSpc>
              <a:spcBef>
                <a:spcPts val="700"/>
              </a:spcBef>
              <a:buClr>
                <a:schemeClr val="tx2"/>
              </a:buClr>
              <a:buSzPct val="95000"/>
            </a:pPr>
            <a:endParaRPr lang="en-US" sz="2000" kern="0" dirty="0"/>
          </a:p>
          <a:p>
            <a:pPr marL="0" lvl="1" indent="-342900">
              <a:lnSpc>
                <a:spcPct val="90000"/>
              </a:lnSpc>
              <a:spcBef>
                <a:spcPts val="700"/>
              </a:spcBef>
              <a:buClr>
                <a:schemeClr val="tx2"/>
              </a:buClr>
              <a:buSzPct val="95000"/>
            </a:pPr>
            <a:endParaRPr lang="en-US" sz="2000" kern="0" dirty="0"/>
          </a:p>
          <a:p>
            <a:pPr marL="0" lvl="1" indent="-342900">
              <a:lnSpc>
                <a:spcPct val="90000"/>
              </a:lnSpc>
              <a:spcBef>
                <a:spcPts val="700"/>
              </a:spcBef>
              <a:buClr>
                <a:schemeClr val="tx2"/>
              </a:buClr>
              <a:buSzPct val="95000"/>
            </a:pPr>
            <a:endParaRPr lang="en-US" sz="2000" kern="0" dirty="0"/>
          </a:p>
          <a:p>
            <a:pPr marL="0" lvl="1" indent="-342900">
              <a:lnSpc>
                <a:spcPct val="90000"/>
              </a:lnSpc>
              <a:spcBef>
                <a:spcPts val="700"/>
              </a:spcBef>
              <a:buClr>
                <a:schemeClr val="tx2"/>
              </a:buClr>
              <a:buSzPct val="95000"/>
              <a:buFontTx/>
              <a:buNone/>
            </a:pPr>
            <a:endParaRPr lang="en-US" sz="2000" kern="0" dirty="0">
              <a:hlinkClick r:id="rId5"/>
            </a:endParaRPr>
          </a:p>
        </p:txBody>
      </p:sp>
      <p:pic>
        <p:nvPicPr>
          <p:cNvPr id="3" name="Audio 2">
            <a:hlinkClick r:id="" action="ppaction://media"/>
            <a:extLst>
              <a:ext uri="{FF2B5EF4-FFF2-40B4-BE49-F238E27FC236}">
                <a16:creationId xmlns:a16="http://schemas.microsoft.com/office/drawing/2014/main" id="{27A405DC-CD52-49AE-B48A-B5683623D50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786282114"/>
      </p:ext>
    </p:extLst>
  </p:cSld>
  <p:clrMapOvr>
    <a:masterClrMapping/>
  </p:clrMapOvr>
  <mc:AlternateContent xmlns:mc="http://schemas.openxmlformats.org/markup-compatibility/2006">
    <mc:Choice xmlns:p14="http://schemas.microsoft.com/office/powerpoint/2010/main" Requires="p14">
      <p:transition spd="slow" p14:dur="2000" advTm="25704"/>
    </mc:Choice>
    <mc:Fallback>
      <p:transition spd="slow" advTm="257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6AE68E9-6204-442F-8B64-2BBCA96020F5}"/>
              </a:ext>
            </a:extLst>
          </p:cNvPr>
          <p:cNvPicPr>
            <a:picLocks noChangeAspect="1"/>
          </p:cNvPicPr>
          <p:nvPr/>
        </p:nvPicPr>
        <p:blipFill>
          <a:blip r:embed="rId5"/>
          <a:stretch>
            <a:fillRect/>
          </a:stretch>
        </p:blipFill>
        <p:spPr>
          <a:xfrm>
            <a:off x="288091" y="1752600"/>
            <a:ext cx="8291989" cy="3733904"/>
          </a:xfrm>
          <a:prstGeom prst="rect">
            <a:avLst/>
          </a:prstGeom>
        </p:spPr>
      </p:pic>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88</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2400" dirty="0"/>
              <a:t>Example: 3-Day Entry Point (EP) Chlorine Hold Study</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794580"/>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r>
              <a:rPr lang="en-US" sz="2000" kern="0" dirty="0"/>
              <a:t>“bulk” water grabbed at the entry point to the distribution system (same location as nitrate sampling, CT sampling, etc.) and measured for chlorine residual decay and DBP formation potential.</a:t>
            </a:r>
          </a:p>
          <a:p>
            <a:pPr marL="0" lvl="1" indent="-342900">
              <a:lnSpc>
                <a:spcPct val="90000"/>
              </a:lnSpc>
              <a:spcBef>
                <a:spcPts val="700"/>
              </a:spcBef>
              <a:buClr>
                <a:schemeClr val="tx2"/>
              </a:buClr>
              <a:buSzPct val="95000"/>
              <a:buFontTx/>
              <a:buNone/>
            </a:pPr>
            <a:endParaRPr lang="en-US" sz="2000" kern="0" dirty="0">
              <a:hlinkClick r:id="rId6"/>
            </a:endParaRPr>
          </a:p>
        </p:txBody>
      </p:sp>
      <p:sp>
        <p:nvSpPr>
          <p:cNvPr id="6" name="Rectangle 3">
            <a:extLst>
              <a:ext uri="{FF2B5EF4-FFF2-40B4-BE49-F238E27FC236}">
                <a16:creationId xmlns:a16="http://schemas.microsoft.com/office/drawing/2014/main" id="{4D8B7BB6-C880-4B6F-96C7-D8364CCF67A5}"/>
              </a:ext>
            </a:extLst>
          </p:cNvPr>
          <p:cNvSpPr>
            <a:spLocks noGrp="1" noChangeArrowheads="1"/>
          </p:cNvSpPr>
          <p:nvPr>
            <p:ph idx="1"/>
          </p:nvPr>
        </p:nvSpPr>
        <p:spPr>
          <a:xfrm>
            <a:off x="278566" y="1752600"/>
            <a:ext cx="8734425" cy="1422421"/>
          </a:xfrm>
        </p:spPr>
        <p:txBody>
          <a:bodyPr/>
          <a:lstStyle/>
          <a:p>
            <a:pPr marL="0" lvl="1" indent="-342900">
              <a:lnSpc>
                <a:spcPct val="90000"/>
              </a:lnSpc>
              <a:spcBef>
                <a:spcPts val="700"/>
              </a:spcBef>
              <a:buClr>
                <a:schemeClr val="tx2"/>
              </a:buClr>
              <a:buSzPct val="95000"/>
            </a:pPr>
            <a:endParaRPr lang="en-US" dirty="0"/>
          </a:p>
          <a:p>
            <a:pPr marL="0" lvl="1" indent="0">
              <a:lnSpc>
                <a:spcPct val="90000"/>
              </a:lnSpc>
              <a:spcBef>
                <a:spcPts val="700"/>
              </a:spcBef>
              <a:buClr>
                <a:schemeClr val="tx2"/>
              </a:buClr>
              <a:buSzPct val="95000"/>
              <a:buNone/>
            </a:pPr>
            <a:endParaRPr lang="en-US" sz="1600" dirty="0"/>
          </a:p>
        </p:txBody>
      </p:sp>
      <p:pic>
        <p:nvPicPr>
          <p:cNvPr id="4" name="Audio 3">
            <a:hlinkClick r:id="" action="ppaction://media"/>
            <a:extLst>
              <a:ext uri="{FF2B5EF4-FFF2-40B4-BE49-F238E27FC236}">
                <a16:creationId xmlns:a16="http://schemas.microsoft.com/office/drawing/2014/main" id="{C0BFC935-BC12-49A9-943B-7075F0AE0AB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161766174"/>
      </p:ext>
    </p:extLst>
  </p:cSld>
  <p:clrMapOvr>
    <a:masterClrMapping/>
  </p:clrMapOvr>
  <mc:AlternateContent xmlns:mc="http://schemas.openxmlformats.org/markup-compatibility/2006">
    <mc:Choice xmlns:p14="http://schemas.microsoft.com/office/powerpoint/2010/main" Requires="p14">
      <p:transition spd="slow" p14:dur="2000" advTm="11767"/>
    </mc:Choice>
    <mc:Fallback>
      <p:transition spd="slow" advTm="117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89</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2000" dirty="0"/>
              <a:t>Example: 3-Day Entry Point (EP) Chlorine Hold Study – </a:t>
            </a:r>
            <a:r>
              <a:rPr lang="en-US" sz="2000" u="sng" dirty="0"/>
              <a:t>Sampling Plan</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599971"/>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buFontTx/>
              <a:buNone/>
            </a:pPr>
            <a:endParaRPr lang="en-US" sz="2000" kern="0" dirty="0">
              <a:hlinkClick r:id="rId5"/>
            </a:endParaRPr>
          </a:p>
        </p:txBody>
      </p:sp>
      <p:sp>
        <p:nvSpPr>
          <p:cNvPr id="6" name="Rectangle 3">
            <a:extLst>
              <a:ext uri="{FF2B5EF4-FFF2-40B4-BE49-F238E27FC236}">
                <a16:creationId xmlns:a16="http://schemas.microsoft.com/office/drawing/2014/main" id="{4D8B7BB6-C880-4B6F-96C7-D8364CCF67A5}"/>
              </a:ext>
            </a:extLst>
          </p:cNvPr>
          <p:cNvSpPr>
            <a:spLocks noGrp="1" noChangeArrowheads="1"/>
          </p:cNvSpPr>
          <p:nvPr>
            <p:ph idx="1"/>
          </p:nvPr>
        </p:nvSpPr>
        <p:spPr>
          <a:xfrm>
            <a:off x="278566" y="580921"/>
            <a:ext cx="8734425" cy="1738261"/>
          </a:xfrm>
        </p:spPr>
        <p:txBody>
          <a:bodyPr/>
          <a:lstStyle/>
          <a:p>
            <a:pPr marL="0" lvl="1" indent="-342900">
              <a:lnSpc>
                <a:spcPct val="90000"/>
              </a:lnSpc>
              <a:spcBef>
                <a:spcPts val="700"/>
              </a:spcBef>
              <a:buClr>
                <a:schemeClr val="tx2"/>
              </a:buClr>
              <a:buSzPct val="95000"/>
            </a:pPr>
            <a:endParaRPr lang="en-US" dirty="0"/>
          </a:p>
          <a:p>
            <a:pPr marL="0" lvl="1" indent="-342900">
              <a:lnSpc>
                <a:spcPct val="90000"/>
              </a:lnSpc>
              <a:spcBef>
                <a:spcPts val="700"/>
              </a:spcBef>
              <a:buClr>
                <a:schemeClr val="tx2"/>
              </a:buClr>
              <a:buSzPct val="95000"/>
              <a:buFont typeface="Wingdings" panose="05000000000000000000" pitchFamily="2" charset="2"/>
              <a:buChar char="ü"/>
            </a:pPr>
            <a:r>
              <a:rPr lang="en-US" sz="1600" dirty="0"/>
              <a:t>Identify a week to conduct the study and a time of day you will be able to consistently check bottles for 3 consecutive days  (allow for about 2 hours on the first day and 1-hr for each subsequent day)</a:t>
            </a:r>
          </a:p>
          <a:p>
            <a:pPr marL="0" lvl="1" indent="0">
              <a:lnSpc>
                <a:spcPct val="90000"/>
              </a:lnSpc>
              <a:spcBef>
                <a:spcPts val="700"/>
              </a:spcBef>
              <a:buClr>
                <a:schemeClr val="tx2"/>
              </a:buClr>
              <a:buSzPct val="95000"/>
              <a:buNone/>
            </a:pPr>
            <a:endParaRPr lang="en-US" sz="1600" dirty="0"/>
          </a:p>
        </p:txBody>
      </p:sp>
      <p:pic>
        <p:nvPicPr>
          <p:cNvPr id="9" name="Picture 8">
            <a:extLst>
              <a:ext uri="{FF2B5EF4-FFF2-40B4-BE49-F238E27FC236}">
                <a16:creationId xmlns:a16="http://schemas.microsoft.com/office/drawing/2014/main" id="{0986D41F-5BC3-423E-AE68-39D4B2B300B8}"/>
              </a:ext>
            </a:extLst>
          </p:cNvPr>
          <p:cNvPicPr>
            <a:picLocks noChangeAspect="1"/>
          </p:cNvPicPr>
          <p:nvPr/>
        </p:nvPicPr>
        <p:blipFill>
          <a:blip r:embed="rId6"/>
          <a:stretch>
            <a:fillRect/>
          </a:stretch>
        </p:blipFill>
        <p:spPr>
          <a:xfrm>
            <a:off x="381000" y="2057400"/>
            <a:ext cx="8258175" cy="3038475"/>
          </a:xfrm>
          <a:prstGeom prst="rect">
            <a:avLst/>
          </a:prstGeom>
        </p:spPr>
      </p:pic>
      <p:pic>
        <p:nvPicPr>
          <p:cNvPr id="2" name="Audio 1">
            <a:hlinkClick r:id="" action="ppaction://media"/>
            <a:extLst>
              <a:ext uri="{FF2B5EF4-FFF2-40B4-BE49-F238E27FC236}">
                <a16:creationId xmlns:a16="http://schemas.microsoft.com/office/drawing/2014/main" id="{DD7FB47D-3701-4830-B3A5-D6CFDB5A50C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845977370"/>
      </p:ext>
    </p:extLst>
  </p:cSld>
  <p:clrMapOvr>
    <a:masterClrMapping/>
  </p:clrMapOvr>
  <mc:AlternateContent xmlns:mc="http://schemas.openxmlformats.org/markup-compatibility/2006">
    <mc:Choice xmlns:p14="http://schemas.microsoft.com/office/powerpoint/2010/main" Requires="p14">
      <p:transition spd="slow" p14:dur="2000" advTm="13152"/>
    </mc:Choice>
    <mc:Fallback>
      <p:transition spd="slow" advTm="131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291441" y="685800"/>
            <a:ext cx="8561118" cy="685800"/>
          </a:xfrm>
        </p:spPr>
        <p:txBody>
          <a:bodyPr>
            <a:noAutofit/>
          </a:bodyPr>
          <a:lstStyle/>
          <a:p>
            <a:pPr algn="ctr" eaLnBrk="1" hangingPunct="1">
              <a:defRPr/>
            </a:pPr>
            <a:r>
              <a:rPr lang="en-US" sz="3600" kern="1200" dirty="0">
                <a:latin typeface="+mn-lt"/>
                <a:ea typeface="+mn-ea"/>
                <a:cs typeface="+mn-cs"/>
              </a:rPr>
              <a:t>Development of Optimization Goals</a:t>
            </a:r>
            <a:br>
              <a:rPr lang="en-US" sz="3600" kern="1200" dirty="0">
                <a:latin typeface="+mn-lt"/>
                <a:ea typeface="+mn-ea"/>
                <a:cs typeface="+mn-cs"/>
              </a:rPr>
            </a:br>
            <a:endParaRPr lang="en-US" sz="3600" kern="1200" dirty="0">
              <a:latin typeface="+mn-lt"/>
              <a:ea typeface="+mn-ea"/>
              <a:cs typeface="+mn-cs"/>
            </a:endParaRPr>
          </a:p>
        </p:txBody>
      </p:sp>
      <p:sp>
        <p:nvSpPr>
          <p:cNvPr id="58369" name="Rectangle 1"/>
          <p:cNvSpPr>
            <a:spLocks noChangeArrowheads="1"/>
          </p:cNvSpPr>
          <p:nvPr/>
        </p:nvSpPr>
        <p:spPr bwMode="auto">
          <a:xfrm>
            <a:off x="609600" y="1524000"/>
            <a:ext cx="7924800" cy="2835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eaLnBrk="1" hangingPunct="1">
              <a:spcBef>
                <a:spcPct val="20000"/>
              </a:spcBef>
              <a:spcAft>
                <a:spcPct val="50000"/>
              </a:spcAft>
              <a:buChar char="•"/>
            </a:pPr>
            <a:r>
              <a:rPr lang="en-US" sz="2800" dirty="0">
                <a:solidFill>
                  <a:srgbClr val="005595"/>
                </a:solidFill>
                <a:latin typeface="+mn-lt"/>
              </a:rPr>
              <a:t>Identify achievable goals to support process optimization.</a:t>
            </a:r>
          </a:p>
          <a:p>
            <a:pPr marL="342900" indent="-342900" eaLnBrk="1" hangingPunct="1">
              <a:spcBef>
                <a:spcPct val="20000"/>
              </a:spcBef>
              <a:spcAft>
                <a:spcPct val="50000"/>
              </a:spcAft>
              <a:buChar char="•"/>
            </a:pPr>
            <a:r>
              <a:rPr lang="en-US" sz="2800" dirty="0">
                <a:solidFill>
                  <a:srgbClr val="005595"/>
                </a:solidFill>
                <a:latin typeface="+mn-lt"/>
              </a:rPr>
              <a:t>Results in better public health protection.</a:t>
            </a:r>
          </a:p>
          <a:p>
            <a:pPr marL="342900" indent="-342900" eaLnBrk="1" hangingPunct="1">
              <a:spcBef>
                <a:spcPct val="20000"/>
              </a:spcBef>
              <a:spcAft>
                <a:spcPct val="50000"/>
              </a:spcAft>
              <a:buChar char="•"/>
            </a:pPr>
            <a:r>
              <a:rPr lang="en-US" sz="2800" dirty="0">
                <a:solidFill>
                  <a:srgbClr val="005595"/>
                </a:solidFill>
                <a:latin typeface="+mn-lt"/>
              </a:rPr>
              <a:t>Potential added benefits includes cost savings to the water utility.</a:t>
            </a:r>
          </a:p>
          <a:p>
            <a:pPr marL="342900" indent="-342900" eaLnBrk="1" hangingPunct="1">
              <a:spcBef>
                <a:spcPct val="20000"/>
              </a:spcBef>
              <a:spcAft>
                <a:spcPct val="50000"/>
              </a:spcAft>
              <a:buChar char="•"/>
            </a:pPr>
            <a:endParaRPr lang="en-US" sz="2800" dirty="0">
              <a:solidFill>
                <a:srgbClr val="005595"/>
              </a:solidFill>
              <a:latin typeface="+mn-lt"/>
            </a:endParaRPr>
          </a:p>
        </p:txBody>
      </p:sp>
      <p:sp>
        <p:nvSpPr>
          <p:cNvPr id="4" name="Slide Number Placeholder 3"/>
          <p:cNvSpPr>
            <a:spLocks noGrp="1"/>
          </p:cNvSpPr>
          <p:nvPr>
            <p:ph type="sldNum" sz="quarter" idx="12"/>
          </p:nvPr>
        </p:nvSpPr>
        <p:spPr/>
        <p:txBody>
          <a:bodyPr/>
          <a:lstStyle/>
          <a:p>
            <a:pPr>
              <a:defRPr/>
            </a:pPr>
            <a:fld id="{E596C9E5-7A0C-4CE0-9216-F843CB389B96}" type="slidenum">
              <a:rPr lang="en-US" smtClean="0"/>
              <a:pPr>
                <a:defRPr/>
              </a:pPr>
              <a:t>9</a:t>
            </a:fld>
            <a:endParaRPr lang="en-US"/>
          </a:p>
        </p:txBody>
      </p:sp>
      <p:pic>
        <p:nvPicPr>
          <p:cNvPr id="3" name="Audio 2">
            <a:hlinkClick r:id="" action="ppaction://media"/>
            <a:extLst>
              <a:ext uri="{FF2B5EF4-FFF2-40B4-BE49-F238E27FC236}">
                <a16:creationId xmlns:a16="http://schemas.microsoft.com/office/drawing/2014/main" id="{C02291C5-AC13-40AC-AF18-38AC5859F53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127072192"/>
      </p:ext>
    </p:extLst>
  </p:cSld>
  <p:clrMapOvr>
    <a:masterClrMapping/>
  </p:clrMapOvr>
  <mc:AlternateContent xmlns:mc="http://schemas.openxmlformats.org/markup-compatibility/2006">
    <mc:Choice xmlns:p14="http://schemas.microsoft.com/office/powerpoint/2010/main" Requires="p14">
      <p:transition spd="slow" p14:dur="2000" advTm="14313"/>
    </mc:Choice>
    <mc:Fallback>
      <p:transition spd="slow" advTm="143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3">
            <a:extLst>
              <a:ext uri="{FF2B5EF4-FFF2-40B4-BE49-F238E27FC236}">
                <a16:creationId xmlns:a16="http://schemas.microsoft.com/office/drawing/2014/main" id="{37695913-D359-4041-B231-361C874584B5}"/>
              </a:ext>
            </a:extLst>
          </p:cNvPr>
          <p:cNvSpPr txBox="1">
            <a:spLocks noChangeArrowheads="1"/>
          </p:cNvSpPr>
          <p:nvPr/>
        </p:nvSpPr>
        <p:spPr bwMode="auto">
          <a:xfrm>
            <a:off x="76200" y="5372100"/>
            <a:ext cx="4393359" cy="971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pPr>
            <a:endParaRPr lang="en-US" sz="1800" kern="0" dirty="0"/>
          </a:p>
          <a:p>
            <a:pPr marL="0" lvl="1" indent="0">
              <a:lnSpc>
                <a:spcPct val="90000"/>
              </a:lnSpc>
              <a:spcBef>
                <a:spcPts val="700"/>
              </a:spcBef>
              <a:buClr>
                <a:schemeClr val="tx2"/>
              </a:buClr>
              <a:buSzPct val="95000"/>
              <a:buNone/>
            </a:pPr>
            <a:r>
              <a:rPr lang="en-US" sz="1600" kern="0" dirty="0"/>
              <a:t>LN   </a:t>
            </a:r>
            <a:r>
              <a:rPr lang="en-US" sz="1600" u="sng" kern="0" dirty="0"/>
              <a:t>Average Free Chlorine Residual in mg/l</a:t>
            </a:r>
          </a:p>
          <a:p>
            <a:pPr marL="0" lvl="1" indent="0">
              <a:lnSpc>
                <a:spcPct val="90000"/>
              </a:lnSpc>
              <a:spcBef>
                <a:spcPts val="700"/>
              </a:spcBef>
              <a:buClr>
                <a:schemeClr val="tx2"/>
              </a:buClr>
              <a:buSzPct val="95000"/>
              <a:buNone/>
            </a:pPr>
            <a:r>
              <a:rPr lang="en-US" sz="1600" kern="0" dirty="0"/>
              <a:t>      Initial Free Chlorine Residual (C</a:t>
            </a:r>
            <a:r>
              <a:rPr lang="en-US" sz="1600" kern="0" baseline="-25000" dirty="0"/>
              <a:t>o</a:t>
            </a:r>
            <a:r>
              <a:rPr lang="en-US" sz="1600" kern="0" dirty="0"/>
              <a:t>) in mg/l</a:t>
            </a:r>
          </a:p>
        </p:txBody>
      </p:sp>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90</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2000" dirty="0"/>
              <a:t>Example: 3-Day Entry Point (EP) Chlorine Hold Study – </a:t>
            </a:r>
            <a:r>
              <a:rPr lang="en-US" sz="2000" u="sng" dirty="0"/>
              <a:t>Data Table</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599971"/>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buFontTx/>
              <a:buNone/>
            </a:pPr>
            <a:endParaRPr lang="en-US" sz="2000" kern="0" dirty="0">
              <a:hlinkClick r:id="rId5"/>
            </a:endParaRPr>
          </a:p>
        </p:txBody>
      </p:sp>
      <p:sp>
        <p:nvSpPr>
          <p:cNvPr id="6" name="Rectangle 3">
            <a:extLst>
              <a:ext uri="{FF2B5EF4-FFF2-40B4-BE49-F238E27FC236}">
                <a16:creationId xmlns:a16="http://schemas.microsoft.com/office/drawing/2014/main" id="{4D8B7BB6-C880-4B6F-96C7-D8364CCF67A5}"/>
              </a:ext>
            </a:extLst>
          </p:cNvPr>
          <p:cNvSpPr>
            <a:spLocks noGrp="1" noChangeArrowheads="1"/>
          </p:cNvSpPr>
          <p:nvPr>
            <p:ph idx="1"/>
          </p:nvPr>
        </p:nvSpPr>
        <p:spPr>
          <a:xfrm>
            <a:off x="278566" y="580921"/>
            <a:ext cx="8734425" cy="1738261"/>
          </a:xfrm>
        </p:spPr>
        <p:txBody>
          <a:bodyPr/>
          <a:lstStyle/>
          <a:p>
            <a:pPr marL="0" lvl="1" indent="-342900">
              <a:lnSpc>
                <a:spcPct val="90000"/>
              </a:lnSpc>
              <a:spcBef>
                <a:spcPts val="700"/>
              </a:spcBef>
              <a:buClr>
                <a:schemeClr val="tx2"/>
              </a:buClr>
              <a:buSzPct val="95000"/>
            </a:pPr>
            <a:endParaRPr lang="en-US" dirty="0"/>
          </a:p>
          <a:p>
            <a:pPr marL="0" lvl="1" indent="-342900">
              <a:lnSpc>
                <a:spcPct val="90000"/>
              </a:lnSpc>
              <a:spcBef>
                <a:spcPts val="700"/>
              </a:spcBef>
              <a:buClr>
                <a:schemeClr val="tx2"/>
              </a:buClr>
              <a:buSzPct val="95000"/>
              <a:buFont typeface="Wingdings" panose="05000000000000000000" pitchFamily="2" charset="2"/>
              <a:buChar char="ü"/>
            </a:pPr>
            <a:r>
              <a:rPr lang="en-US" sz="1600" dirty="0"/>
              <a:t>Set up a data table to record results.</a:t>
            </a:r>
          </a:p>
          <a:p>
            <a:pPr marL="0" lvl="1" indent="0">
              <a:lnSpc>
                <a:spcPct val="90000"/>
              </a:lnSpc>
              <a:spcBef>
                <a:spcPts val="700"/>
              </a:spcBef>
              <a:buClr>
                <a:schemeClr val="tx2"/>
              </a:buClr>
              <a:buSzPct val="95000"/>
              <a:buNone/>
            </a:pPr>
            <a:endParaRPr lang="en-US" sz="1600" dirty="0"/>
          </a:p>
        </p:txBody>
      </p:sp>
      <p:graphicFrame>
        <p:nvGraphicFramePr>
          <p:cNvPr id="14" name="Table 8">
            <a:extLst>
              <a:ext uri="{FF2B5EF4-FFF2-40B4-BE49-F238E27FC236}">
                <a16:creationId xmlns:a16="http://schemas.microsoft.com/office/drawing/2014/main" id="{968E9C51-452C-410E-AE94-D64F8171E3CF}"/>
              </a:ext>
            </a:extLst>
          </p:cNvPr>
          <p:cNvGraphicFramePr>
            <a:graphicFrameLocks noGrp="1"/>
          </p:cNvGraphicFramePr>
          <p:nvPr>
            <p:extLst>
              <p:ext uri="{D42A27DB-BD31-4B8C-83A1-F6EECF244321}">
                <p14:modId xmlns:p14="http://schemas.microsoft.com/office/powerpoint/2010/main" val="2667612198"/>
              </p:ext>
            </p:extLst>
          </p:nvPr>
        </p:nvGraphicFramePr>
        <p:xfrm>
          <a:off x="278566" y="1295400"/>
          <a:ext cx="8631984" cy="4114800"/>
        </p:xfrm>
        <a:graphic>
          <a:graphicData uri="http://schemas.openxmlformats.org/drawingml/2006/table">
            <a:tbl>
              <a:tblPr firstRow="1" bandRow="1">
                <a:tableStyleId>{21E4AEA4-8DFA-4A89-87EB-49C32662AFE0}</a:tableStyleId>
              </a:tblPr>
              <a:tblGrid>
                <a:gridCol w="719332">
                  <a:extLst>
                    <a:ext uri="{9D8B030D-6E8A-4147-A177-3AD203B41FA5}">
                      <a16:colId xmlns:a16="http://schemas.microsoft.com/office/drawing/2014/main" val="3441160714"/>
                    </a:ext>
                  </a:extLst>
                </a:gridCol>
                <a:gridCol w="740327">
                  <a:extLst>
                    <a:ext uri="{9D8B030D-6E8A-4147-A177-3AD203B41FA5}">
                      <a16:colId xmlns:a16="http://schemas.microsoft.com/office/drawing/2014/main" val="1875176687"/>
                    </a:ext>
                  </a:extLst>
                </a:gridCol>
                <a:gridCol w="762000">
                  <a:extLst>
                    <a:ext uri="{9D8B030D-6E8A-4147-A177-3AD203B41FA5}">
                      <a16:colId xmlns:a16="http://schemas.microsoft.com/office/drawing/2014/main" val="1146929272"/>
                    </a:ext>
                  </a:extLst>
                </a:gridCol>
                <a:gridCol w="533400">
                  <a:extLst>
                    <a:ext uri="{9D8B030D-6E8A-4147-A177-3AD203B41FA5}">
                      <a16:colId xmlns:a16="http://schemas.microsoft.com/office/drawing/2014/main" val="3074289077"/>
                    </a:ext>
                  </a:extLst>
                </a:gridCol>
                <a:gridCol w="914400">
                  <a:extLst>
                    <a:ext uri="{9D8B030D-6E8A-4147-A177-3AD203B41FA5}">
                      <a16:colId xmlns:a16="http://schemas.microsoft.com/office/drawing/2014/main" val="3776090739"/>
                    </a:ext>
                  </a:extLst>
                </a:gridCol>
                <a:gridCol w="646533">
                  <a:extLst>
                    <a:ext uri="{9D8B030D-6E8A-4147-A177-3AD203B41FA5}">
                      <a16:colId xmlns:a16="http://schemas.microsoft.com/office/drawing/2014/main" val="1894012105"/>
                    </a:ext>
                  </a:extLst>
                </a:gridCol>
                <a:gridCol w="719332">
                  <a:extLst>
                    <a:ext uri="{9D8B030D-6E8A-4147-A177-3AD203B41FA5}">
                      <a16:colId xmlns:a16="http://schemas.microsoft.com/office/drawing/2014/main" val="999362146"/>
                    </a:ext>
                  </a:extLst>
                </a:gridCol>
                <a:gridCol w="719332">
                  <a:extLst>
                    <a:ext uri="{9D8B030D-6E8A-4147-A177-3AD203B41FA5}">
                      <a16:colId xmlns:a16="http://schemas.microsoft.com/office/drawing/2014/main" val="1099223839"/>
                    </a:ext>
                  </a:extLst>
                </a:gridCol>
                <a:gridCol w="719332">
                  <a:extLst>
                    <a:ext uri="{9D8B030D-6E8A-4147-A177-3AD203B41FA5}">
                      <a16:colId xmlns:a16="http://schemas.microsoft.com/office/drawing/2014/main" val="805329988"/>
                    </a:ext>
                  </a:extLst>
                </a:gridCol>
                <a:gridCol w="719332">
                  <a:extLst>
                    <a:ext uri="{9D8B030D-6E8A-4147-A177-3AD203B41FA5}">
                      <a16:colId xmlns:a16="http://schemas.microsoft.com/office/drawing/2014/main" val="2400982823"/>
                    </a:ext>
                  </a:extLst>
                </a:gridCol>
                <a:gridCol w="719332">
                  <a:extLst>
                    <a:ext uri="{9D8B030D-6E8A-4147-A177-3AD203B41FA5}">
                      <a16:colId xmlns:a16="http://schemas.microsoft.com/office/drawing/2014/main" val="608780121"/>
                    </a:ext>
                  </a:extLst>
                </a:gridCol>
                <a:gridCol w="719332">
                  <a:extLst>
                    <a:ext uri="{9D8B030D-6E8A-4147-A177-3AD203B41FA5}">
                      <a16:colId xmlns:a16="http://schemas.microsoft.com/office/drawing/2014/main" val="2611977686"/>
                    </a:ext>
                  </a:extLst>
                </a:gridCol>
              </a:tblGrid>
              <a:tr h="370840">
                <a:tc>
                  <a:txBody>
                    <a:bodyPr/>
                    <a:lstStyle/>
                    <a:p>
                      <a:pPr algn="ctr"/>
                      <a:r>
                        <a:rPr lang="en-US" sz="1200" b="0" dirty="0"/>
                        <a:t>EP-A</a:t>
                      </a:r>
                    </a:p>
                    <a:p>
                      <a:pPr algn="ctr"/>
                      <a:r>
                        <a:rPr lang="en-US" sz="1200" b="0" dirty="0"/>
                        <a:t>Hold Study</a:t>
                      </a:r>
                    </a:p>
                    <a:p>
                      <a:pPr algn="ctr"/>
                      <a:r>
                        <a:rPr lang="en-US" sz="1200" b="0" dirty="0"/>
                        <a:t>Sample</a:t>
                      </a:r>
                    </a:p>
                  </a:txBody>
                  <a:tcPr anchor="ctr"/>
                </a:tc>
                <a:tc>
                  <a:txBody>
                    <a:bodyPr/>
                    <a:lstStyle/>
                    <a:p>
                      <a:pPr algn="ctr"/>
                      <a:r>
                        <a:rPr lang="en-US" sz="1200" b="0" dirty="0"/>
                        <a:t>Date / Time</a:t>
                      </a:r>
                    </a:p>
                  </a:txBody>
                  <a:tcPr anchor="ctr"/>
                </a:tc>
                <a:tc>
                  <a:txBody>
                    <a:bodyPr/>
                    <a:lstStyle/>
                    <a:p>
                      <a:pPr algn="ctr"/>
                      <a:r>
                        <a:rPr lang="en-US" sz="1200" b="0" dirty="0"/>
                        <a:t>Elapsed Time </a:t>
                      </a:r>
                    </a:p>
                    <a:p>
                      <a:pPr algn="ctr"/>
                      <a:endParaRPr lang="en-US" sz="1200" b="0" dirty="0"/>
                    </a:p>
                    <a:p>
                      <a:pPr algn="ctr"/>
                      <a:endParaRPr lang="en-US" sz="1200" b="0" dirty="0"/>
                    </a:p>
                    <a:p>
                      <a:pPr algn="ctr"/>
                      <a:r>
                        <a:rPr lang="en-US" sz="1200" b="0" dirty="0"/>
                        <a:t>days</a:t>
                      </a:r>
                    </a:p>
                  </a:txBody>
                  <a:tcPr anchor="ctr"/>
                </a:tc>
                <a:tc>
                  <a:txBody>
                    <a:bodyPr/>
                    <a:lstStyle/>
                    <a:p>
                      <a:pPr algn="ctr"/>
                      <a:r>
                        <a:rPr lang="en-US" sz="1200" b="0" dirty="0"/>
                        <a:t>Free Cl </a:t>
                      </a:r>
                    </a:p>
                    <a:p>
                      <a:pPr algn="ctr"/>
                      <a:endParaRPr lang="en-US" sz="1200" b="0" dirty="0"/>
                    </a:p>
                    <a:p>
                      <a:pPr algn="ctr"/>
                      <a:endParaRPr lang="en-US" sz="1200" b="0" dirty="0"/>
                    </a:p>
                    <a:p>
                      <a:pPr algn="ctr"/>
                      <a:r>
                        <a:rPr lang="en-US" sz="1200" b="0" dirty="0"/>
                        <a:t>mg/l</a:t>
                      </a:r>
                    </a:p>
                  </a:txBody>
                  <a:tcPr anchor="ctr"/>
                </a:tc>
                <a:tc>
                  <a:txBody>
                    <a:bodyPr/>
                    <a:lstStyle/>
                    <a:p>
                      <a:pPr algn="ctr"/>
                      <a:r>
                        <a:rPr lang="en-US" sz="1200" b="0" dirty="0"/>
                        <a:t>Free </a:t>
                      </a:r>
                    </a:p>
                    <a:p>
                      <a:pPr algn="ctr"/>
                      <a:r>
                        <a:rPr lang="en-US" sz="1200" b="0" dirty="0"/>
                        <a:t>Cl</a:t>
                      </a:r>
                    </a:p>
                    <a:p>
                      <a:pPr algn="ctr"/>
                      <a:r>
                        <a:rPr lang="en-US" sz="1200" b="0" dirty="0"/>
                        <a:t>Duplicate </a:t>
                      </a:r>
                    </a:p>
                    <a:p>
                      <a:pPr algn="ctr"/>
                      <a:endParaRPr lang="en-US" sz="1200" b="0" dirty="0"/>
                    </a:p>
                    <a:p>
                      <a:pPr algn="ctr"/>
                      <a:r>
                        <a:rPr lang="en-US" sz="1200" b="0" dirty="0"/>
                        <a:t>mg/l</a:t>
                      </a:r>
                    </a:p>
                  </a:txBody>
                  <a:tcPr anchor="ctr"/>
                </a:tc>
                <a:tc>
                  <a:txBody>
                    <a:bodyPr/>
                    <a:lstStyle/>
                    <a:p>
                      <a:pPr algn="ctr"/>
                      <a:r>
                        <a:rPr lang="en-US" sz="1200" b="0" dirty="0"/>
                        <a:t>Avg Free Cl </a:t>
                      </a:r>
                    </a:p>
                    <a:p>
                      <a:pPr algn="ctr"/>
                      <a:endParaRPr lang="en-US" sz="1200" b="0" dirty="0"/>
                    </a:p>
                    <a:p>
                      <a:pPr algn="ctr"/>
                      <a:r>
                        <a:rPr lang="en-US" sz="1200" b="0" dirty="0"/>
                        <a:t>mg/l</a:t>
                      </a:r>
                    </a:p>
                  </a:txBody>
                  <a:tcPr anchor="ctr"/>
                </a:tc>
                <a:tc>
                  <a:txBody>
                    <a:bodyPr/>
                    <a:lstStyle/>
                    <a:p>
                      <a:pPr algn="ctr"/>
                      <a:r>
                        <a:rPr lang="en-US" sz="1200" b="0" dirty="0"/>
                        <a:t>In</a:t>
                      </a:r>
                    </a:p>
                    <a:p>
                      <a:pPr algn="ctr"/>
                      <a:r>
                        <a:rPr lang="en-US" sz="1200" b="0" dirty="0"/>
                        <a:t>(Avg CL / C</a:t>
                      </a:r>
                      <a:r>
                        <a:rPr lang="en-US" sz="1200" b="0" baseline="-25000" dirty="0"/>
                        <a:t>O</a:t>
                      </a:r>
                      <a:r>
                        <a:rPr lang="en-US" sz="1200" b="0" dirty="0"/>
                        <a:t>)</a:t>
                      </a:r>
                    </a:p>
                  </a:txBody>
                  <a:tcPr anchor="ctr"/>
                </a:tc>
                <a:tc>
                  <a:txBody>
                    <a:bodyPr/>
                    <a:lstStyle/>
                    <a:p>
                      <a:pPr algn="ctr"/>
                      <a:r>
                        <a:rPr lang="en-US" sz="1200" b="0" dirty="0"/>
                        <a:t>Temp of Sample</a:t>
                      </a:r>
                    </a:p>
                    <a:p>
                      <a:pPr algn="ctr"/>
                      <a:endParaRPr lang="en-US" sz="1200" b="0" dirty="0"/>
                    </a:p>
                    <a:p>
                      <a:pPr algn="ctr"/>
                      <a:r>
                        <a:rPr lang="en-US" sz="1200" b="0" dirty="0"/>
                        <a:t>°C</a:t>
                      </a:r>
                    </a:p>
                  </a:txBody>
                  <a:tcPr anchor="ctr"/>
                </a:tc>
                <a:tc>
                  <a:txBody>
                    <a:bodyPr/>
                    <a:lstStyle/>
                    <a:p>
                      <a:pPr algn="ctr"/>
                      <a:r>
                        <a:rPr lang="en-US" sz="1200" b="0" dirty="0"/>
                        <a:t>Temp of Water Bath </a:t>
                      </a:r>
                    </a:p>
                    <a:p>
                      <a:pPr algn="ctr"/>
                      <a:r>
                        <a:rPr lang="en-US" sz="1200" b="0" dirty="0"/>
                        <a:t>°C</a:t>
                      </a:r>
                    </a:p>
                  </a:txBody>
                  <a:tcPr anchor="ctr"/>
                </a:tc>
                <a:tc>
                  <a:txBody>
                    <a:bodyPr/>
                    <a:lstStyle/>
                    <a:p>
                      <a:pPr algn="ctr"/>
                      <a:r>
                        <a:rPr lang="en-US" sz="1200" b="0" dirty="0"/>
                        <a:t>Sample</a:t>
                      </a:r>
                    </a:p>
                    <a:p>
                      <a:pPr algn="ctr"/>
                      <a:endParaRPr lang="en-US" sz="1200" b="0" dirty="0"/>
                    </a:p>
                    <a:p>
                      <a:pPr algn="ctr"/>
                      <a:endParaRPr lang="en-US" sz="1200" b="0" dirty="0"/>
                    </a:p>
                    <a:p>
                      <a:pPr algn="ctr"/>
                      <a:endParaRPr lang="en-US" sz="1200" b="0" dirty="0"/>
                    </a:p>
                    <a:p>
                      <a:pPr algn="ctr"/>
                      <a:r>
                        <a:rPr lang="en-US" sz="1200" b="0" dirty="0"/>
                        <a:t>pH</a:t>
                      </a:r>
                    </a:p>
                  </a:txBody>
                  <a:tcPr anchor="ctr"/>
                </a:tc>
                <a:tc>
                  <a:txBody>
                    <a:bodyPr/>
                    <a:lstStyle/>
                    <a:p>
                      <a:pPr algn="ctr"/>
                      <a:r>
                        <a:rPr lang="en-US" sz="1200" b="0" dirty="0"/>
                        <a:t>TTHM</a:t>
                      </a:r>
                    </a:p>
                    <a:p>
                      <a:pPr algn="ctr"/>
                      <a:endParaRPr lang="en-US" sz="1200" b="0" dirty="0"/>
                    </a:p>
                    <a:p>
                      <a:pPr algn="ctr"/>
                      <a:endParaRPr lang="en-US" sz="1200" b="0" dirty="0"/>
                    </a:p>
                    <a:p>
                      <a:pPr algn="ctr"/>
                      <a:endParaRPr lang="en-US" sz="1200" b="0" dirty="0"/>
                    </a:p>
                    <a:p>
                      <a:pPr algn="ctr"/>
                      <a:r>
                        <a:rPr lang="en-US" sz="1200" b="0" dirty="0"/>
                        <a:t>µg/L</a:t>
                      </a:r>
                    </a:p>
                  </a:txBody>
                  <a:tcPr anchor="ctr"/>
                </a:tc>
                <a:tc>
                  <a:txBody>
                    <a:bodyPr/>
                    <a:lstStyle/>
                    <a:p>
                      <a:pPr algn="ctr"/>
                      <a:r>
                        <a:rPr lang="en-US" sz="1200" b="0" dirty="0"/>
                        <a:t>HAA5 </a:t>
                      </a:r>
                    </a:p>
                    <a:p>
                      <a:pPr algn="ctr"/>
                      <a:endParaRPr lang="en-US" sz="1200" b="0" dirty="0"/>
                    </a:p>
                    <a:p>
                      <a:pPr algn="ctr"/>
                      <a:endParaRPr lang="en-US" sz="1200" b="0" dirty="0"/>
                    </a:p>
                    <a:p>
                      <a:pPr algn="ctr"/>
                      <a:endParaRPr lang="en-US" sz="1200" b="0" dirty="0"/>
                    </a:p>
                    <a:p>
                      <a:pPr algn="ctr"/>
                      <a:r>
                        <a:rPr lang="en-US" sz="1200" b="0" dirty="0"/>
                        <a:t>µg/L</a:t>
                      </a:r>
                    </a:p>
                  </a:txBody>
                  <a:tcPr anchor="ctr"/>
                </a:tc>
                <a:extLst>
                  <a:ext uri="{0D108BD9-81ED-4DB2-BD59-A6C34878D82A}">
                    <a16:rowId xmlns:a16="http://schemas.microsoft.com/office/drawing/2014/main" val="646432735"/>
                  </a:ext>
                </a:extLst>
              </a:tr>
              <a:tr h="370840">
                <a:tc>
                  <a:txBody>
                    <a:bodyPr/>
                    <a:lstStyle/>
                    <a:p>
                      <a:pPr algn="ctr"/>
                      <a:r>
                        <a:rPr lang="en-US" sz="1200" b="0" dirty="0"/>
                        <a:t>First Sample (Start)</a:t>
                      </a:r>
                    </a:p>
                  </a:txBody>
                  <a:tcPr anchor="ctr"/>
                </a:tc>
                <a:tc>
                  <a:txBody>
                    <a:bodyPr/>
                    <a:lstStyle/>
                    <a:p>
                      <a:pPr algn="ctr"/>
                      <a:r>
                        <a:rPr lang="en-US" sz="1200" b="0" dirty="0"/>
                        <a:t>3/28/22</a:t>
                      </a:r>
                    </a:p>
                    <a:p>
                      <a:pPr algn="ctr"/>
                      <a:r>
                        <a:rPr lang="en-US" sz="1200" b="0" dirty="0"/>
                        <a:t>15:45</a:t>
                      </a:r>
                    </a:p>
                  </a:txBody>
                  <a:tcPr anchor="ctr"/>
                </a:tc>
                <a:tc>
                  <a:txBody>
                    <a:bodyPr/>
                    <a:lstStyle/>
                    <a:p>
                      <a:pPr algn="ctr"/>
                      <a:r>
                        <a:rPr lang="en-US" sz="1200" b="0" dirty="0"/>
                        <a:t>0</a:t>
                      </a:r>
                    </a:p>
                  </a:txBody>
                  <a:tcPr anchor="ctr"/>
                </a:tc>
                <a:tc>
                  <a:txBody>
                    <a:bodyPr/>
                    <a:lstStyle/>
                    <a:p>
                      <a:pPr algn="ctr"/>
                      <a:r>
                        <a:rPr lang="en-US" sz="1200" b="0" dirty="0"/>
                        <a:t>1.12</a:t>
                      </a:r>
                    </a:p>
                  </a:txBody>
                  <a:tcPr anchor="ctr"/>
                </a:tc>
                <a:tc>
                  <a:txBody>
                    <a:bodyPr/>
                    <a:lstStyle/>
                    <a:p>
                      <a:pPr algn="ctr"/>
                      <a:r>
                        <a:rPr lang="en-US" sz="1200" b="0" dirty="0"/>
                        <a:t>1.09</a:t>
                      </a:r>
                    </a:p>
                  </a:txBody>
                  <a:tcPr anchor="ctr"/>
                </a:tc>
                <a:tc>
                  <a:txBody>
                    <a:bodyPr/>
                    <a:lstStyle/>
                    <a:p>
                      <a:pPr algn="ctr"/>
                      <a:r>
                        <a:rPr lang="en-US" sz="1200" b="0" dirty="0"/>
                        <a:t>1.11</a:t>
                      </a:r>
                    </a:p>
                  </a:txBody>
                  <a:tcPr anchor="ctr"/>
                </a:tc>
                <a:tc>
                  <a:txBody>
                    <a:bodyPr/>
                    <a:lstStyle/>
                    <a:p>
                      <a:pPr algn="ctr"/>
                      <a:r>
                        <a:rPr lang="en-US" sz="1200" b="0" dirty="0"/>
                        <a:t>0.00</a:t>
                      </a:r>
                    </a:p>
                  </a:txBody>
                  <a:tcPr anchor="ctr"/>
                </a:tc>
                <a:tc>
                  <a:txBody>
                    <a:bodyPr/>
                    <a:lstStyle/>
                    <a:p>
                      <a:pPr algn="ctr"/>
                      <a:r>
                        <a:rPr lang="en-US" sz="1200" b="0" dirty="0"/>
                        <a:t>19.4</a:t>
                      </a:r>
                    </a:p>
                  </a:txBody>
                  <a:tcPr anchor="ctr"/>
                </a:tc>
                <a:tc>
                  <a:txBody>
                    <a:bodyPr/>
                    <a:lstStyle/>
                    <a:p>
                      <a:pPr algn="ctr"/>
                      <a:r>
                        <a:rPr lang="en-US" sz="1200" b="0" dirty="0"/>
                        <a:t>N/A</a:t>
                      </a:r>
                    </a:p>
                  </a:txBody>
                  <a:tcPr anchor="ctr"/>
                </a:tc>
                <a:tc>
                  <a:txBody>
                    <a:bodyPr/>
                    <a:lstStyle/>
                    <a:p>
                      <a:pPr algn="ctr"/>
                      <a:r>
                        <a:rPr lang="en-US" sz="1200" b="0" dirty="0"/>
                        <a:t>7.25</a:t>
                      </a:r>
                    </a:p>
                  </a:txBody>
                  <a:tcPr anchor="ctr"/>
                </a:tc>
                <a:tc>
                  <a:txBody>
                    <a:bodyPr/>
                    <a:lstStyle/>
                    <a:p>
                      <a:pPr algn="ctr"/>
                      <a:r>
                        <a:rPr lang="en-US" sz="1200" b="0" dirty="0"/>
                        <a:t>30</a:t>
                      </a:r>
                    </a:p>
                  </a:txBody>
                  <a:tcPr anchor="ctr"/>
                </a:tc>
                <a:tc>
                  <a:txBody>
                    <a:bodyPr/>
                    <a:lstStyle/>
                    <a:p>
                      <a:pPr algn="ctr"/>
                      <a:r>
                        <a:rPr lang="en-US" sz="1200" b="0" dirty="0"/>
                        <a:t>16</a:t>
                      </a:r>
                    </a:p>
                  </a:txBody>
                  <a:tcPr anchor="ctr"/>
                </a:tc>
                <a:extLst>
                  <a:ext uri="{0D108BD9-81ED-4DB2-BD59-A6C34878D82A}">
                    <a16:rowId xmlns:a16="http://schemas.microsoft.com/office/drawing/2014/main" val="2297579219"/>
                  </a:ext>
                </a:extLst>
              </a:tr>
              <a:tr h="370840">
                <a:tc>
                  <a:txBody>
                    <a:bodyPr/>
                    <a:lstStyle/>
                    <a:p>
                      <a:pPr algn="ctr"/>
                      <a:r>
                        <a:rPr lang="en-US" sz="1200" b="0" dirty="0"/>
                        <a:t>Bottle #1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3/28/22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22:00</a:t>
                      </a:r>
                    </a:p>
                  </a:txBody>
                  <a:tcPr anchor="ctr"/>
                </a:tc>
                <a:tc>
                  <a:txBody>
                    <a:bodyPr/>
                    <a:lstStyle/>
                    <a:p>
                      <a:pPr algn="ctr"/>
                      <a:r>
                        <a:rPr lang="en-US" sz="1200" b="0" dirty="0"/>
                        <a:t>0.26</a:t>
                      </a:r>
                    </a:p>
                  </a:txBody>
                  <a:tcPr anchor="ctr"/>
                </a:tc>
                <a:tc>
                  <a:txBody>
                    <a:bodyPr/>
                    <a:lstStyle/>
                    <a:p>
                      <a:pPr algn="ctr"/>
                      <a:r>
                        <a:rPr lang="en-US" sz="1200" b="0" dirty="0"/>
                        <a:t>1.01</a:t>
                      </a:r>
                    </a:p>
                  </a:txBody>
                  <a:tcPr anchor="ctr"/>
                </a:tc>
                <a:tc>
                  <a:txBody>
                    <a:bodyPr/>
                    <a:lstStyle/>
                    <a:p>
                      <a:pPr algn="ctr"/>
                      <a:r>
                        <a:rPr lang="en-US" sz="1200" b="0" dirty="0"/>
                        <a:t>1</a:t>
                      </a:r>
                    </a:p>
                  </a:txBody>
                  <a:tcPr anchor="ctr"/>
                </a:tc>
                <a:tc>
                  <a:txBody>
                    <a:bodyPr/>
                    <a:lstStyle/>
                    <a:p>
                      <a:pPr algn="ctr"/>
                      <a:r>
                        <a:rPr lang="en-US" sz="1200" b="0" dirty="0"/>
                        <a:t>1.01</a:t>
                      </a:r>
                    </a:p>
                  </a:txBody>
                  <a:tcPr anchor="ctr"/>
                </a:tc>
                <a:tc>
                  <a:txBody>
                    <a:bodyPr/>
                    <a:lstStyle/>
                    <a:p>
                      <a:pPr algn="ctr"/>
                      <a:r>
                        <a:rPr lang="en-US" sz="1200" b="0" dirty="0"/>
                        <a:t>-0.09</a:t>
                      </a:r>
                    </a:p>
                    <a:p>
                      <a:pPr algn="ctr"/>
                      <a:r>
                        <a:rPr lang="en-US" sz="1200" b="0" dirty="0"/>
                        <a:t>(-0.085)</a:t>
                      </a:r>
                    </a:p>
                  </a:txBody>
                  <a:tcPr anchor="ctr"/>
                </a:tc>
                <a:tc>
                  <a:txBody>
                    <a:bodyPr/>
                    <a:lstStyle/>
                    <a:p>
                      <a:pPr algn="ctr"/>
                      <a:r>
                        <a:rPr lang="en-US" sz="1200" b="0" dirty="0"/>
                        <a:t>22.5</a:t>
                      </a:r>
                    </a:p>
                  </a:txBody>
                  <a:tcPr anchor="ctr"/>
                </a:tc>
                <a:tc>
                  <a:txBody>
                    <a:bodyPr/>
                    <a:lstStyle/>
                    <a:p>
                      <a:pPr algn="ctr"/>
                      <a:r>
                        <a:rPr lang="en-US" sz="1200" b="0" dirty="0"/>
                        <a:t>22.7</a:t>
                      </a:r>
                    </a:p>
                  </a:txBody>
                  <a:tcPr anchor="ctr"/>
                </a:tc>
                <a:tc>
                  <a:txBody>
                    <a:bodyPr/>
                    <a:lstStyle/>
                    <a:p>
                      <a:pPr algn="ctr"/>
                      <a:r>
                        <a:rPr lang="en-US" sz="1200" b="0" dirty="0"/>
                        <a:t>7.23</a:t>
                      </a:r>
                    </a:p>
                  </a:txBody>
                  <a:tcPr anchor="ctr"/>
                </a:tc>
                <a:tc>
                  <a:txBody>
                    <a:bodyPr/>
                    <a:lstStyle/>
                    <a:p>
                      <a:pPr algn="ctr"/>
                      <a:r>
                        <a:rPr lang="en-US" sz="1200" b="0" dirty="0"/>
                        <a:t>32</a:t>
                      </a:r>
                    </a:p>
                  </a:txBody>
                  <a:tcPr anchor="ctr"/>
                </a:tc>
                <a:tc>
                  <a:txBody>
                    <a:bodyPr/>
                    <a:lstStyle/>
                    <a:p>
                      <a:pPr algn="ctr"/>
                      <a:r>
                        <a:rPr lang="en-US" sz="1200" b="0" dirty="0"/>
                        <a:t>18</a:t>
                      </a:r>
                    </a:p>
                  </a:txBody>
                  <a:tcPr anchor="ctr"/>
                </a:tc>
                <a:extLst>
                  <a:ext uri="{0D108BD9-81ED-4DB2-BD59-A6C34878D82A}">
                    <a16:rowId xmlns:a16="http://schemas.microsoft.com/office/drawing/2014/main" val="327738899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3/29/22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7:30</a:t>
                      </a:r>
                    </a:p>
                  </a:txBody>
                  <a:tcPr anchor="ctr"/>
                </a:tc>
                <a:tc>
                  <a:txBody>
                    <a:bodyPr/>
                    <a:lstStyle/>
                    <a:p>
                      <a:pPr algn="ctr"/>
                      <a:r>
                        <a:rPr lang="en-US" sz="1200" b="0" dirty="0"/>
                        <a:t>0.66</a:t>
                      </a:r>
                    </a:p>
                  </a:txBody>
                  <a:tcPr anchor="ctr"/>
                </a:tc>
                <a:tc>
                  <a:txBody>
                    <a:bodyPr/>
                    <a:lstStyle/>
                    <a:p>
                      <a:pPr algn="ctr"/>
                      <a:r>
                        <a:rPr lang="en-US" sz="1200" b="0" dirty="0"/>
                        <a:t>0.94</a:t>
                      </a:r>
                    </a:p>
                  </a:txBody>
                  <a:tcPr anchor="ctr"/>
                </a:tc>
                <a:tc>
                  <a:txBody>
                    <a:bodyPr/>
                    <a:lstStyle/>
                    <a:p>
                      <a:pPr algn="ctr"/>
                      <a:r>
                        <a:rPr lang="en-US" sz="1200" b="0" dirty="0"/>
                        <a:t>0.95</a:t>
                      </a:r>
                    </a:p>
                  </a:txBody>
                  <a:tcPr anchor="ctr"/>
                </a:tc>
                <a:tc>
                  <a:txBody>
                    <a:bodyPr/>
                    <a:lstStyle/>
                    <a:p>
                      <a:pPr algn="ctr"/>
                      <a:r>
                        <a:rPr lang="en-US" sz="1200" b="0" dirty="0"/>
                        <a:t>0.95</a:t>
                      </a:r>
                    </a:p>
                  </a:txBody>
                  <a:tcPr anchor="ctr"/>
                </a:tc>
                <a:tc>
                  <a:txBody>
                    <a:bodyPr/>
                    <a:lstStyle/>
                    <a:p>
                      <a:pPr algn="ctr"/>
                      <a:r>
                        <a:rPr lang="en-US" sz="1200" b="0" dirty="0"/>
                        <a:t>-0.16</a:t>
                      </a:r>
                    </a:p>
                  </a:txBody>
                  <a:tcPr anchor="ctr"/>
                </a:tc>
                <a:tc>
                  <a:txBody>
                    <a:bodyPr/>
                    <a:lstStyle/>
                    <a:p>
                      <a:pPr algn="ctr"/>
                      <a:r>
                        <a:rPr lang="en-US" sz="1200" b="0" dirty="0"/>
                        <a:t>22.1</a:t>
                      </a:r>
                    </a:p>
                  </a:txBody>
                  <a:tcPr anchor="ctr"/>
                </a:tc>
                <a:tc>
                  <a:txBody>
                    <a:bodyPr/>
                    <a:lstStyle/>
                    <a:p>
                      <a:pPr algn="ctr"/>
                      <a:r>
                        <a:rPr lang="en-US" sz="1200" b="0" dirty="0"/>
                        <a:t>22.6</a:t>
                      </a:r>
                    </a:p>
                  </a:txBody>
                  <a:tcPr anchor="ctr"/>
                </a:tc>
                <a:tc>
                  <a:txBody>
                    <a:bodyPr/>
                    <a:lstStyle/>
                    <a:p>
                      <a:pPr algn="ctr"/>
                      <a:r>
                        <a:rPr lang="en-US" sz="1200" b="0" dirty="0"/>
                        <a:t>7.22</a:t>
                      </a:r>
                    </a:p>
                  </a:txBody>
                  <a:tcPr anchor="ctr"/>
                </a:tc>
                <a:tc>
                  <a:txBody>
                    <a:bodyPr/>
                    <a:lstStyle/>
                    <a:p>
                      <a:pPr algn="ctr"/>
                      <a:r>
                        <a:rPr lang="en-US" sz="1200" b="0" dirty="0"/>
                        <a:t>36</a:t>
                      </a:r>
                    </a:p>
                  </a:txBody>
                  <a:tcPr anchor="ctr"/>
                </a:tc>
                <a:tc>
                  <a:txBody>
                    <a:bodyPr/>
                    <a:lstStyle/>
                    <a:p>
                      <a:pPr algn="ctr"/>
                      <a:r>
                        <a:rPr lang="en-US" sz="1200" b="0" dirty="0"/>
                        <a:t>19</a:t>
                      </a:r>
                    </a:p>
                  </a:txBody>
                  <a:tcPr anchor="ctr"/>
                </a:tc>
                <a:extLst>
                  <a:ext uri="{0D108BD9-81ED-4DB2-BD59-A6C34878D82A}">
                    <a16:rowId xmlns:a16="http://schemas.microsoft.com/office/drawing/2014/main" val="140671638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#3</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3/29/22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21:30</a:t>
                      </a:r>
                    </a:p>
                  </a:txBody>
                  <a:tcPr anchor="ctr"/>
                </a:tc>
                <a:tc>
                  <a:txBody>
                    <a:bodyPr/>
                    <a:lstStyle/>
                    <a:p>
                      <a:pPr algn="ctr"/>
                      <a:r>
                        <a:rPr lang="en-US" sz="1200" b="0" dirty="0"/>
                        <a:t>1.24</a:t>
                      </a:r>
                    </a:p>
                  </a:txBody>
                  <a:tcPr anchor="ctr"/>
                </a:tc>
                <a:tc>
                  <a:txBody>
                    <a:bodyPr/>
                    <a:lstStyle/>
                    <a:p>
                      <a:pPr algn="ctr"/>
                      <a:r>
                        <a:rPr lang="en-US" sz="1200" b="0" dirty="0"/>
                        <a:t>0.84</a:t>
                      </a:r>
                    </a:p>
                  </a:txBody>
                  <a:tcPr anchor="ctr"/>
                </a:tc>
                <a:tc>
                  <a:txBody>
                    <a:bodyPr/>
                    <a:lstStyle/>
                    <a:p>
                      <a:pPr algn="ctr"/>
                      <a:r>
                        <a:rPr lang="en-US" sz="1200" b="0" dirty="0"/>
                        <a:t>0.84</a:t>
                      </a:r>
                    </a:p>
                  </a:txBody>
                  <a:tcPr anchor="ctr"/>
                </a:tc>
                <a:tc>
                  <a:txBody>
                    <a:bodyPr/>
                    <a:lstStyle/>
                    <a:p>
                      <a:pPr algn="ctr"/>
                      <a:r>
                        <a:rPr lang="en-US" sz="1200" b="0" dirty="0"/>
                        <a:t>0.84</a:t>
                      </a:r>
                    </a:p>
                  </a:txBody>
                  <a:tcPr anchor="ctr"/>
                </a:tc>
                <a:tc>
                  <a:txBody>
                    <a:bodyPr/>
                    <a:lstStyle/>
                    <a:p>
                      <a:pPr algn="ctr"/>
                      <a:r>
                        <a:rPr lang="en-US" sz="1200" b="0" dirty="0"/>
                        <a:t>-0.27</a:t>
                      </a:r>
                    </a:p>
                  </a:txBody>
                  <a:tcPr anchor="ctr"/>
                </a:tc>
                <a:tc>
                  <a:txBody>
                    <a:bodyPr/>
                    <a:lstStyle/>
                    <a:p>
                      <a:pPr algn="ctr"/>
                      <a:r>
                        <a:rPr lang="en-US" sz="1200" b="0" dirty="0"/>
                        <a:t>21.9</a:t>
                      </a:r>
                    </a:p>
                  </a:txBody>
                  <a:tcPr anchor="ctr"/>
                </a:tc>
                <a:tc>
                  <a:txBody>
                    <a:bodyPr/>
                    <a:lstStyle/>
                    <a:p>
                      <a:pPr algn="ctr"/>
                      <a:r>
                        <a:rPr lang="en-US" sz="1200" b="0" dirty="0"/>
                        <a:t>22.3</a:t>
                      </a:r>
                    </a:p>
                  </a:txBody>
                  <a:tcPr anchor="ctr"/>
                </a:tc>
                <a:tc>
                  <a:txBody>
                    <a:bodyPr/>
                    <a:lstStyle/>
                    <a:p>
                      <a:pPr algn="ctr"/>
                      <a:r>
                        <a:rPr lang="en-US" sz="1200" b="0" dirty="0"/>
                        <a:t>7.58</a:t>
                      </a:r>
                    </a:p>
                  </a:txBody>
                  <a:tcPr anchor="ctr"/>
                </a:tc>
                <a:tc>
                  <a:txBody>
                    <a:bodyPr/>
                    <a:lstStyle/>
                    <a:p>
                      <a:pPr algn="ctr"/>
                      <a:r>
                        <a:rPr lang="en-US" sz="1200" b="0" dirty="0"/>
                        <a:t>40</a:t>
                      </a:r>
                    </a:p>
                  </a:txBody>
                  <a:tcPr anchor="ctr"/>
                </a:tc>
                <a:tc>
                  <a:txBody>
                    <a:bodyPr/>
                    <a:lstStyle/>
                    <a:p>
                      <a:pPr algn="ctr"/>
                      <a:r>
                        <a:rPr lang="en-US" sz="1200" b="0" dirty="0"/>
                        <a:t>21</a:t>
                      </a:r>
                    </a:p>
                  </a:txBody>
                  <a:tcPr anchor="ctr"/>
                </a:tc>
                <a:extLst>
                  <a:ext uri="{0D108BD9-81ED-4DB2-BD59-A6C34878D82A}">
                    <a16:rowId xmlns:a16="http://schemas.microsoft.com/office/drawing/2014/main" val="339383537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3/30/22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21:30</a:t>
                      </a:r>
                    </a:p>
                  </a:txBody>
                  <a:tcPr anchor="ctr"/>
                </a:tc>
                <a:tc>
                  <a:txBody>
                    <a:bodyPr/>
                    <a:lstStyle/>
                    <a:p>
                      <a:pPr algn="ctr"/>
                      <a:r>
                        <a:rPr lang="en-US" sz="1200" b="0" dirty="0"/>
                        <a:t>2.24</a:t>
                      </a:r>
                    </a:p>
                  </a:txBody>
                  <a:tcPr anchor="ctr"/>
                </a:tc>
                <a:tc>
                  <a:txBody>
                    <a:bodyPr/>
                    <a:lstStyle/>
                    <a:p>
                      <a:pPr algn="ctr"/>
                      <a:r>
                        <a:rPr lang="en-US" sz="1200" b="0" dirty="0"/>
                        <a:t>0.72</a:t>
                      </a:r>
                    </a:p>
                  </a:txBody>
                  <a:tcPr anchor="ctr"/>
                </a:tc>
                <a:tc>
                  <a:txBody>
                    <a:bodyPr/>
                    <a:lstStyle/>
                    <a:p>
                      <a:pPr algn="ctr"/>
                      <a:r>
                        <a:rPr lang="en-US" sz="1200" b="0" dirty="0"/>
                        <a:t>0.73</a:t>
                      </a:r>
                    </a:p>
                  </a:txBody>
                  <a:tcPr anchor="ctr"/>
                </a:tc>
                <a:tc>
                  <a:txBody>
                    <a:bodyPr/>
                    <a:lstStyle/>
                    <a:p>
                      <a:pPr algn="ctr"/>
                      <a:r>
                        <a:rPr lang="en-US" sz="1200" b="0" dirty="0"/>
                        <a:t>0.73</a:t>
                      </a:r>
                    </a:p>
                  </a:txBody>
                  <a:tcPr anchor="ctr"/>
                </a:tc>
                <a:tc>
                  <a:txBody>
                    <a:bodyPr/>
                    <a:lstStyle/>
                    <a:p>
                      <a:pPr algn="ctr"/>
                      <a:r>
                        <a:rPr lang="en-US" sz="1200" b="0" dirty="0"/>
                        <a:t>-0.42</a:t>
                      </a:r>
                    </a:p>
                  </a:txBody>
                  <a:tcPr anchor="ctr"/>
                </a:tc>
                <a:tc>
                  <a:txBody>
                    <a:bodyPr/>
                    <a:lstStyle/>
                    <a:p>
                      <a:pPr algn="ctr"/>
                      <a:r>
                        <a:rPr lang="en-US" sz="1200" b="0" dirty="0"/>
                        <a:t>21.6</a:t>
                      </a:r>
                    </a:p>
                  </a:txBody>
                  <a:tcPr anchor="ctr"/>
                </a:tc>
                <a:tc>
                  <a:txBody>
                    <a:bodyPr/>
                    <a:lstStyle/>
                    <a:p>
                      <a:pPr algn="ctr"/>
                      <a:r>
                        <a:rPr lang="en-US" sz="1200" b="0" dirty="0"/>
                        <a:t>21.8</a:t>
                      </a:r>
                    </a:p>
                  </a:txBody>
                  <a:tcPr anchor="ctr"/>
                </a:tc>
                <a:tc>
                  <a:txBody>
                    <a:bodyPr/>
                    <a:lstStyle/>
                    <a:p>
                      <a:pPr algn="ctr"/>
                      <a:r>
                        <a:rPr lang="en-US" sz="1200" b="0" dirty="0"/>
                        <a:t>7.42</a:t>
                      </a:r>
                    </a:p>
                  </a:txBody>
                  <a:tcPr anchor="ctr"/>
                </a:tc>
                <a:tc>
                  <a:txBody>
                    <a:bodyPr/>
                    <a:lstStyle/>
                    <a:p>
                      <a:pPr algn="ctr"/>
                      <a:r>
                        <a:rPr lang="en-US" sz="1200" b="0" dirty="0"/>
                        <a:t>47</a:t>
                      </a:r>
                    </a:p>
                  </a:txBody>
                  <a:tcPr anchor="ctr"/>
                </a:tc>
                <a:tc>
                  <a:txBody>
                    <a:bodyPr/>
                    <a:lstStyle/>
                    <a:p>
                      <a:pPr algn="ctr"/>
                      <a:r>
                        <a:rPr lang="en-US" sz="1200" b="0" dirty="0"/>
                        <a:t>25</a:t>
                      </a:r>
                    </a:p>
                  </a:txBody>
                  <a:tcPr anchor="ctr"/>
                </a:tc>
                <a:extLst>
                  <a:ext uri="{0D108BD9-81ED-4DB2-BD59-A6C34878D82A}">
                    <a16:rowId xmlns:a16="http://schemas.microsoft.com/office/drawing/2014/main" val="344392532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3/31/22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16:05</a:t>
                      </a:r>
                    </a:p>
                    <a:p>
                      <a:pPr algn="ctr"/>
                      <a:endParaRPr lang="en-US" sz="1200" b="0" dirty="0"/>
                    </a:p>
                  </a:txBody>
                  <a:tcPr anchor="ctr"/>
                </a:tc>
                <a:tc>
                  <a:txBody>
                    <a:bodyPr/>
                    <a:lstStyle/>
                    <a:p>
                      <a:pPr algn="ctr"/>
                      <a:r>
                        <a:rPr lang="en-US" sz="1200" b="0" dirty="0"/>
                        <a:t>3.01</a:t>
                      </a:r>
                    </a:p>
                  </a:txBody>
                  <a:tcPr anchor="ctr"/>
                </a:tc>
                <a:tc>
                  <a:txBody>
                    <a:bodyPr/>
                    <a:lstStyle/>
                    <a:p>
                      <a:pPr algn="ctr"/>
                      <a:r>
                        <a:rPr lang="en-US" sz="1200" b="0" dirty="0"/>
                        <a:t>0.63</a:t>
                      </a:r>
                    </a:p>
                  </a:txBody>
                  <a:tcPr anchor="ctr"/>
                </a:tc>
                <a:tc>
                  <a:txBody>
                    <a:bodyPr/>
                    <a:lstStyle/>
                    <a:p>
                      <a:pPr algn="ctr"/>
                      <a:r>
                        <a:rPr lang="en-US" sz="1200" b="0" dirty="0"/>
                        <a:t>0.63</a:t>
                      </a:r>
                    </a:p>
                  </a:txBody>
                  <a:tcPr anchor="ctr"/>
                </a:tc>
                <a:tc>
                  <a:txBody>
                    <a:bodyPr/>
                    <a:lstStyle/>
                    <a:p>
                      <a:pPr algn="ctr"/>
                      <a:r>
                        <a:rPr lang="en-US" sz="1200" b="0" dirty="0"/>
                        <a:t>0.63</a:t>
                      </a:r>
                    </a:p>
                  </a:txBody>
                  <a:tcPr anchor="ctr"/>
                </a:tc>
                <a:tc>
                  <a:txBody>
                    <a:bodyPr/>
                    <a:lstStyle/>
                    <a:p>
                      <a:pPr algn="ctr"/>
                      <a:r>
                        <a:rPr lang="en-US" sz="1200" b="0" dirty="0"/>
                        <a:t>-0.56</a:t>
                      </a:r>
                    </a:p>
                  </a:txBody>
                  <a:tcPr anchor="ctr"/>
                </a:tc>
                <a:tc>
                  <a:txBody>
                    <a:bodyPr/>
                    <a:lstStyle/>
                    <a:p>
                      <a:pPr algn="ctr"/>
                      <a:r>
                        <a:rPr lang="en-US" sz="1200" b="0" dirty="0"/>
                        <a:t>21.9</a:t>
                      </a:r>
                    </a:p>
                  </a:txBody>
                  <a:tcPr anchor="ctr"/>
                </a:tc>
                <a:tc>
                  <a:txBody>
                    <a:bodyPr/>
                    <a:lstStyle/>
                    <a:p>
                      <a:pPr algn="ctr"/>
                      <a:r>
                        <a:rPr lang="en-US" sz="1200" b="0" dirty="0"/>
                        <a:t>21.8</a:t>
                      </a:r>
                    </a:p>
                  </a:txBody>
                  <a:tcPr anchor="ctr"/>
                </a:tc>
                <a:tc>
                  <a:txBody>
                    <a:bodyPr/>
                    <a:lstStyle/>
                    <a:p>
                      <a:pPr algn="ctr"/>
                      <a:r>
                        <a:rPr lang="en-US" sz="1200" b="0" dirty="0"/>
                        <a:t>7.87</a:t>
                      </a:r>
                    </a:p>
                  </a:txBody>
                  <a:tcPr anchor="ctr"/>
                </a:tc>
                <a:tc>
                  <a:txBody>
                    <a:bodyPr/>
                    <a:lstStyle/>
                    <a:p>
                      <a:pPr algn="ctr"/>
                      <a:r>
                        <a:rPr lang="en-US" sz="1200" b="0" dirty="0"/>
                        <a:t>48</a:t>
                      </a:r>
                    </a:p>
                  </a:txBody>
                  <a:tcPr anchor="ctr"/>
                </a:tc>
                <a:tc>
                  <a:txBody>
                    <a:bodyPr/>
                    <a:lstStyle/>
                    <a:p>
                      <a:pPr algn="ctr"/>
                      <a:r>
                        <a:rPr lang="en-US" sz="1200" b="0" dirty="0"/>
                        <a:t>25</a:t>
                      </a:r>
                    </a:p>
                  </a:txBody>
                  <a:tcPr anchor="ctr"/>
                </a:tc>
                <a:extLst>
                  <a:ext uri="{0D108BD9-81ED-4DB2-BD59-A6C34878D82A}">
                    <a16:rowId xmlns:a16="http://schemas.microsoft.com/office/drawing/2014/main" val="3819520112"/>
                  </a:ext>
                </a:extLst>
              </a:tr>
            </a:tbl>
          </a:graphicData>
        </a:graphic>
      </p:graphicFrame>
      <p:sp>
        <p:nvSpPr>
          <p:cNvPr id="12" name="Arrow: Bent-Up 11">
            <a:extLst>
              <a:ext uri="{FF2B5EF4-FFF2-40B4-BE49-F238E27FC236}">
                <a16:creationId xmlns:a16="http://schemas.microsoft.com/office/drawing/2014/main" id="{3C30059D-BCA8-4F55-BE4C-60D1BE1D8E7F}"/>
              </a:ext>
            </a:extLst>
          </p:cNvPr>
          <p:cNvSpPr/>
          <p:nvPr/>
        </p:nvSpPr>
        <p:spPr bwMode="auto">
          <a:xfrm>
            <a:off x="4572000" y="5491214"/>
            <a:ext cx="533400" cy="543029"/>
          </a:xfrm>
          <a:prstGeom prst="bentUp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5" name="Left Bracket 14">
            <a:extLst>
              <a:ext uri="{FF2B5EF4-FFF2-40B4-BE49-F238E27FC236}">
                <a16:creationId xmlns:a16="http://schemas.microsoft.com/office/drawing/2014/main" id="{F6742F98-CB01-48B2-B379-484C6C4C2F17}"/>
              </a:ext>
            </a:extLst>
          </p:cNvPr>
          <p:cNvSpPr/>
          <p:nvPr/>
        </p:nvSpPr>
        <p:spPr bwMode="auto">
          <a:xfrm>
            <a:off x="457200" y="5714844"/>
            <a:ext cx="76200" cy="638279"/>
          </a:xfrm>
          <a:prstGeom prst="leftBracke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7" name="Right Bracket 16">
            <a:extLst>
              <a:ext uri="{FF2B5EF4-FFF2-40B4-BE49-F238E27FC236}">
                <a16:creationId xmlns:a16="http://schemas.microsoft.com/office/drawing/2014/main" id="{65AA7733-1140-47DB-9D18-664175B150B8}"/>
              </a:ext>
            </a:extLst>
          </p:cNvPr>
          <p:cNvSpPr/>
          <p:nvPr/>
        </p:nvSpPr>
        <p:spPr bwMode="auto">
          <a:xfrm>
            <a:off x="4164766" y="5724369"/>
            <a:ext cx="76200" cy="619229"/>
          </a:xfrm>
          <a:prstGeom prst="rightBracke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9" name="Rectangle 3">
            <a:extLst>
              <a:ext uri="{FF2B5EF4-FFF2-40B4-BE49-F238E27FC236}">
                <a16:creationId xmlns:a16="http://schemas.microsoft.com/office/drawing/2014/main" id="{FFD2BE4A-1D6C-4D39-B7E3-100E6EFBC7C2}"/>
              </a:ext>
            </a:extLst>
          </p:cNvPr>
          <p:cNvSpPr txBox="1">
            <a:spLocks noChangeArrowheads="1"/>
          </p:cNvSpPr>
          <p:nvPr/>
        </p:nvSpPr>
        <p:spPr bwMode="auto">
          <a:xfrm>
            <a:off x="5343525" y="5491214"/>
            <a:ext cx="3714750" cy="1263052"/>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0">
              <a:lnSpc>
                <a:spcPct val="90000"/>
              </a:lnSpc>
              <a:spcBef>
                <a:spcPts val="700"/>
              </a:spcBef>
              <a:buClr>
                <a:schemeClr val="tx2"/>
              </a:buClr>
              <a:buSzPct val="95000"/>
              <a:buNone/>
            </a:pPr>
            <a:endParaRPr lang="en-US" sz="1600" kern="0" dirty="0"/>
          </a:p>
          <a:p>
            <a:pPr marL="0" lvl="1" indent="0">
              <a:lnSpc>
                <a:spcPct val="90000"/>
              </a:lnSpc>
              <a:spcBef>
                <a:spcPts val="700"/>
              </a:spcBef>
              <a:buClr>
                <a:schemeClr val="tx2"/>
              </a:buClr>
              <a:buSzPct val="95000"/>
              <a:buNone/>
            </a:pPr>
            <a:r>
              <a:rPr lang="en-US" sz="1600" kern="0" dirty="0"/>
              <a:t>For Bottle #1: LN  </a:t>
            </a:r>
            <a:r>
              <a:rPr lang="en-US" sz="1600" u="sng" kern="0" dirty="0"/>
              <a:t>1.01 mg/l</a:t>
            </a:r>
            <a:r>
              <a:rPr lang="en-US" sz="1600" kern="0" dirty="0"/>
              <a:t>   = -0.085</a:t>
            </a:r>
            <a:endParaRPr lang="en-US" sz="1600" u="sng" kern="0" dirty="0"/>
          </a:p>
          <a:p>
            <a:pPr marL="0" lvl="1" indent="0">
              <a:lnSpc>
                <a:spcPct val="90000"/>
              </a:lnSpc>
              <a:spcBef>
                <a:spcPts val="700"/>
              </a:spcBef>
              <a:buClr>
                <a:schemeClr val="tx2"/>
              </a:buClr>
              <a:buSzPct val="95000"/>
              <a:buNone/>
            </a:pPr>
            <a:r>
              <a:rPr lang="en-US" sz="1600" kern="0" dirty="0"/>
              <a:t>                              1.1 mg/l</a:t>
            </a:r>
          </a:p>
        </p:txBody>
      </p:sp>
      <p:sp>
        <p:nvSpPr>
          <p:cNvPr id="20" name="Right Bracket 19">
            <a:extLst>
              <a:ext uri="{FF2B5EF4-FFF2-40B4-BE49-F238E27FC236}">
                <a16:creationId xmlns:a16="http://schemas.microsoft.com/office/drawing/2014/main" id="{030A7D68-866F-4215-B787-A4073AF73224}"/>
              </a:ext>
            </a:extLst>
          </p:cNvPr>
          <p:cNvSpPr/>
          <p:nvPr/>
        </p:nvSpPr>
        <p:spPr bwMode="auto">
          <a:xfrm>
            <a:off x="7922466" y="5813125"/>
            <a:ext cx="76200" cy="619229"/>
          </a:xfrm>
          <a:prstGeom prst="rightBracke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1" name="Left Bracket 20">
            <a:extLst>
              <a:ext uri="{FF2B5EF4-FFF2-40B4-BE49-F238E27FC236}">
                <a16:creationId xmlns:a16="http://schemas.microsoft.com/office/drawing/2014/main" id="{D5671D60-98AD-4F73-898B-933D7F4DEA8B}"/>
              </a:ext>
            </a:extLst>
          </p:cNvPr>
          <p:cNvSpPr/>
          <p:nvPr/>
        </p:nvSpPr>
        <p:spPr bwMode="auto">
          <a:xfrm>
            <a:off x="7010400" y="5776860"/>
            <a:ext cx="76200" cy="638279"/>
          </a:xfrm>
          <a:prstGeom prst="leftBracke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2" name="Arrow: Bent-Up 21">
            <a:extLst>
              <a:ext uri="{FF2B5EF4-FFF2-40B4-BE49-F238E27FC236}">
                <a16:creationId xmlns:a16="http://schemas.microsoft.com/office/drawing/2014/main" id="{70F13532-55F0-4231-97E9-7E25B7B267E7}"/>
              </a:ext>
            </a:extLst>
          </p:cNvPr>
          <p:cNvSpPr/>
          <p:nvPr/>
        </p:nvSpPr>
        <p:spPr bwMode="auto">
          <a:xfrm rot="16200000">
            <a:off x="5594500" y="2720826"/>
            <a:ext cx="2841325" cy="3343274"/>
          </a:xfrm>
          <a:prstGeom prst="bentUpArrow">
            <a:avLst>
              <a:gd name="adj1" fmla="val 8699"/>
              <a:gd name="adj2" fmla="val 7448"/>
              <a:gd name="adj3" fmla="val 8735"/>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4" name="Rectangle 3">
            <a:extLst>
              <a:ext uri="{FF2B5EF4-FFF2-40B4-BE49-F238E27FC236}">
                <a16:creationId xmlns:a16="http://schemas.microsoft.com/office/drawing/2014/main" id="{39D573EE-273A-4BA7-B156-AAE01E1A0D1E}"/>
              </a:ext>
            </a:extLst>
          </p:cNvPr>
          <p:cNvSpPr txBox="1">
            <a:spLocks noChangeArrowheads="1"/>
          </p:cNvSpPr>
          <p:nvPr/>
        </p:nvSpPr>
        <p:spPr bwMode="auto">
          <a:xfrm>
            <a:off x="0" y="3925660"/>
            <a:ext cx="4876800" cy="971498"/>
          </a:xfrm>
          <a:prstGeom prst="rect">
            <a:avLst/>
          </a:prstGeom>
          <a:solidFill>
            <a:schemeClr val="accent5">
              <a:lumMod val="90000"/>
            </a:schemeClr>
          </a:solidFill>
          <a:ln>
            <a:solidFill>
              <a:schemeClr val="tx1"/>
            </a:solidFill>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pPr>
            <a:endParaRPr lang="en-US" sz="1800" kern="0" dirty="0"/>
          </a:p>
          <a:p>
            <a:pPr marL="0" lvl="1" indent="0">
              <a:lnSpc>
                <a:spcPct val="90000"/>
              </a:lnSpc>
              <a:spcBef>
                <a:spcPts val="700"/>
              </a:spcBef>
              <a:buClr>
                <a:schemeClr val="tx2"/>
              </a:buClr>
              <a:buSzPct val="95000"/>
              <a:buNone/>
            </a:pPr>
            <a:r>
              <a:rPr lang="en-US" sz="1600" kern="0" dirty="0"/>
              <a:t>    Avg Free Cl = </a:t>
            </a:r>
            <a:r>
              <a:rPr lang="en-US" sz="1600" u="sng" kern="0" dirty="0"/>
              <a:t>[(Free Cl) + (Free Cl Duplicate)]</a:t>
            </a:r>
          </a:p>
          <a:p>
            <a:pPr marL="0" lvl="1" indent="0">
              <a:lnSpc>
                <a:spcPct val="90000"/>
              </a:lnSpc>
              <a:spcBef>
                <a:spcPts val="700"/>
              </a:spcBef>
              <a:buClr>
                <a:schemeClr val="tx2"/>
              </a:buClr>
              <a:buSzPct val="95000"/>
              <a:buNone/>
            </a:pPr>
            <a:r>
              <a:rPr lang="en-US" sz="1600" kern="0" dirty="0"/>
              <a:t>                                                  2</a:t>
            </a:r>
          </a:p>
        </p:txBody>
      </p:sp>
      <p:sp>
        <p:nvSpPr>
          <p:cNvPr id="18" name="Arrow: Up 17">
            <a:extLst>
              <a:ext uri="{FF2B5EF4-FFF2-40B4-BE49-F238E27FC236}">
                <a16:creationId xmlns:a16="http://schemas.microsoft.com/office/drawing/2014/main" id="{79478A01-1DB1-40E0-8C50-4282E17CC90A}"/>
              </a:ext>
            </a:extLst>
          </p:cNvPr>
          <p:cNvSpPr/>
          <p:nvPr/>
        </p:nvSpPr>
        <p:spPr bwMode="auto">
          <a:xfrm>
            <a:off x="3833813" y="3429000"/>
            <a:ext cx="838200" cy="496660"/>
          </a:xfrm>
          <a:prstGeom prst="upArrow">
            <a:avLst>
              <a:gd name="adj1" fmla="val 38636"/>
              <a:gd name="adj2" fmla="val 59589"/>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pic>
        <p:nvPicPr>
          <p:cNvPr id="2" name="Audio 1">
            <a:hlinkClick r:id="" action="ppaction://media"/>
            <a:extLst>
              <a:ext uri="{FF2B5EF4-FFF2-40B4-BE49-F238E27FC236}">
                <a16:creationId xmlns:a16="http://schemas.microsoft.com/office/drawing/2014/main" id="{65C3624B-2A16-4AF0-A8A1-A3CC5AD6806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979809113"/>
      </p:ext>
    </p:extLst>
  </p:cSld>
  <p:clrMapOvr>
    <a:masterClrMapping/>
  </p:clrMapOvr>
  <mc:AlternateContent xmlns:mc="http://schemas.openxmlformats.org/markup-compatibility/2006">
    <mc:Choice xmlns:p14="http://schemas.microsoft.com/office/powerpoint/2010/main" Requires="p14">
      <p:transition spd="slow" p14:dur="2000" advTm="29151"/>
    </mc:Choice>
    <mc:Fallback>
      <p:transition spd="slow" advTm="291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8FAFC4E5-7E38-4849-86B1-3146B45D12DB}"/>
              </a:ext>
            </a:extLst>
          </p:cNvPr>
          <p:cNvPicPr>
            <a:picLocks noChangeAspect="1"/>
          </p:cNvPicPr>
          <p:nvPr/>
        </p:nvPicPr>
        <p:blipFill>
          <a:blip r:embed="rId5"/>
          <a:stretch>
            <a:fillRect/>
          </a:stretch>
        </p:blipFill>
        <p:spPr>
          <a:xfrm>
            <a:off x="1148291" y="5149141"/>
            <a:ext cx="1606279" cy="1680091"/>
          </a:xfrm>
          <a:prstGeom prst="rect">
            <a:avLst/>
          </a:prstGeom>
        </p:spPr>
      </p:pic>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91</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2000" dirty="0"/>
              <a:t>Example: 3-Day Entry Point (EP) Chlorine Hold Study – </a:t>
            </a:r>
            <a:r>
              <a:rPr lang="en-US" sz="2000" u="sng" dirty="0"/>
              <a:t>Water Bath</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599971"/>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buFontTx/>
              <a:buNone/>
            </a:pPr>
            <a:endParaRPr lang="en-US" sz="2000" kern="0" dirty="0">
              <a:hlinkClick r:id="rId6"/>
            </a:endParaRPr>
          </a:p>
        </p:txBody>
      </p:sp>
      <p:sp>
        <p:nvSpPr>
          <p:cNvPr id="6" name="Rectangle 3">
            <a:extLst>
              <a:ext uri="{FF2B5EF4-FFF2-40B4-BE49-F238E27FC236}">
                <a16:creationId xmlns:a16="http://schemas.microsoft.com/office/drawing/2014/main" id="{4D8B7BB6-C880-4B6F-96C7-D8364CCF67A5}"/>
              </a:ext>
            </a:extLst>
          </p:cNvPr>
          <p:cNvSpPr>
            <a:spLocks noGrp="1" noChangeArrowheads="1"/>
          </p:cNvSpPr>
          <p:nvPr>
            <p:ph idx="1"/>
          </p:nvPr>
        </p:nvSpPr>
        <p:spPr>
          <a:xfrm>
            <a:off x="278566" y="580921"/>
            <a:ext cx="8865434" cy="2431242"/>
          </a:xfrm>
        </p:spPr>
        <p:txBody>
          <a:bodyPr/>
          <a:lstStyle/>
          <a:p>
            <a:pPr marL="0" lvl="1" indent="-342900">
              <a:lnSpc>
                <a:spcPct val="90000"/>
              </a:lnSpc>
              <a:spcBef>
                <a:spcPts val="700"/>
              </a:spcBef>
              <a:buClr>
                <a:schemeClr val="tx2"/>
              </a:buClr>
              <a:buSzPct val="95000"/>
            </a:pPr>
            <a:endParaRPr lang="en-US" sz="2000" dirty="0"/>
          </a:p>
          <a:p>
            <a:pPr marL="0" lvl="1" indent="-342900">
              <a:lnSpc>
                <a:spcPct val="90000"/>
              </a:lnSpc>
              <a:spcBef>
                <a:spcPts val="700"/>
              </a:spcBef>
              <a:buClr>
                <a:schemeClr val="tx2"/>
              </a:buClr>
              <a:buSzPct val="95000"/>
              <a:buFont typeface="Wingdings" panose="05000000000000000000" pitchFamily="2" charset="2"/>
              <a:buChar char="ü"/>
            </a:pPr>
            <a:r>
              <a:rPr lang="en-US" dirty="0"/>
              <a:t>On the first day (hold time = 0 days), </a:t>
            </a:r>
            <a:r>
              <a:rPr lang="en-US" u="sng" dirty="0"/>
              <a:t>measure entry point water temperature and set up water bath to match this temperature</a:t>
            </a:r>
            <a:r>
              <a:rPr lang="en-US" dirty="0"/>
              <a:t>.  In this example, a hose attached to a hose bib at the entry point is allowed to continuously flow through a stock tank placed in the treatment plant.</a:t>
            </a:r>
          </a:p>
          <a:p>
            <a:pPr marL="0" lvl="1" indent="-342900">
              <a:lnSpc>
                <a:spcPct val="90000"/>
              </a:lnSpc>
              <a:spcBef>
                <a:spcPts val="700"/>
              </a:spcBef>
              <a:buClr>
                <a:schemeClr val="tx2"/>
              </a:buClr>
              <a:buSzPct val="95000"/>
              <a:buFont typeface="Wingdings" panose="05000000000000000000" pitchFamily="2" charset="2"/>
              <a:buChar char="ü"/>
            </a:pPr>
            <a:r>
              <a:rPr lang="en-US" dirty="0"/>
              <a:t>Water bath setup should have a way to </a:t>
            </a:r>
            <a:r>
              <a:rPr lang="en-US" u="sng" dirty="0"/>
              <a:t>keep sample bottles in the dark </a:t>
            </a:r>
            <a:r>
              <a:rPr lang="en-US" dirty="0"/>
              <a:t>to match conditions in the distribution system as the water travels through pipes/tanks.</a:t>
            </a:r>
          </a:p>
          <a:p>
            <a:pPr marL="0" lvl="1" indent="0">
              <a:lnSpc>
                <a:spcPct val="90000"/>
              </a:lnSpc>
              <a:spcBef>
                <a:spcPts val="700"/>
              </a:spcBef>
              <a:buClr>
                <a:schemeClr val="tx2"/>
              </a:buClr>
              <a:buSzPct val="95000"/>
              <a:buNone/>
            </a:pPr>
            <a:endParaRPr lang="en-US" dirty="0"/>
          </a:p>
        </p:txBody>
      </p:sp>
      <p:pic>
        <p:nvPicPr>
          <p:cNvPr id="12" name="Picture 11">
            <a:extLst>
              <a:ext uri="{FF2B5EF4-FFF2-40B4-BE49-F238E27FC236}">
                <a16:creationId xmlns:a16="http://schemas.microsoft.com/office/drawing/2014/main" id="{7DC1F628-8DB8-4D7D-8A80-6C94B77533A0}"/>
              </a:ext>
            </a:extLst>
          </p:cNvPr>
          <p:cNvPicPr>
            <a:picLocks noChangeAspect="1"/>
          </p:cNvPicPr>
          <p:nvPr/>
        </p:nvPicPr>
        <p:blipFill>
          <a:blip r:embed="rId7"/>
          <a:stretch>
            <a:fillRect/>
          </a:stretch>
        </p:blipFill>
        <p:spPr>
          <a:xfrm>
            <a:off x="1181530" y="4355698"/>
            <a:ext cx="4172343" cy="1921381"/>
          </a:xfrm>
          <a:prstGeom prst="rect">
            <a:avLst/>
          </a:prstGeom>
        </p:spPr>
      </p:pic>
      <p:pic>
        <p:nvPicPr>
          <p:cNvPr id="13" name="Picture 12">
            <a:extLst>
              <a:ext uri="{FF2B5EF4-FFF2-40B4-BE49-F238E27FC236}">
                <a16:creationId xmlns:a16="http://schemas.microsoft.com/office/drawing/2014/main" id="{EE4CEFE4-3716-41A0-A123-D28A54E01FBE}"/>
              </a:ext>
            </a:extLst>
          </p:cNvPr>
          <p:cNvPicPr>
            <a:picLocks noChangeAspect="1"/>
          </p:cNvPicPr>
          <p:nvPr/>
        </p:nvPicPr>
        <p:blipFill>
          <a:blip r:embed="rId5"/>
          <a:stretch>
            <a:fillRect/>
          </a:stretch>
        </p:blipFill>
        <p:spPr>
          <a:xfrm>
            <a:off x="4642088" y="2745286"/>
            <a:ext cx="1539660" cy="1610411"/>
          </a:xfrm>
          <a:prstGeom prst="rect">
            <a:avLst/>
          </a:prstGeom>
        </p:spPr>
      </p:pic>
      <p:pic>
        <p:nvPicPr>
          <p:cNvPr id="8" name="Picture 7" descr="A picture containing appliance, refrigerator, white goods&#10;&#10;Description automatically generated">
            <a:extLst>
              <a:ext uri="{FF2B5EF4-FFF2-40B4-BE49-F238E27FC236}">
                <a16:creationId xmlns:a16="http://schemas.microsoft.com/office/drawing/2014/main" id="{F4DAA374-B8D3-48A0-BF06-FFD7A4BB3AD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07996" y="2672666"/>
            <a:ext cx="2509755" cy="3149002"/>
          </a:xfrm>
          <a:prstGeom prst="rect">
            <a:avLst/>
          </a:prstGeom>
        </p:spPr>
      </p:pic>
      <p:sp>
        <p:nvSpPr>
          <p:cNvPr id="19" name="Parallelogram 18">
            <a:extLst>
              <a:ext uri="{FF2B5EF4-FFF2-40B4-BE49-F238E27FC236}">
                <a16:creationId xmlns:a16="http://schemas.microsoft.com/office/drawing/2014/main" id="{047124FB-03CB-4D62-B313-A4B2070D4A7D}"/>
              </a:ext>
            </a:extLst>
          </p:cNvPr>
          <p:cNvSpPr/>
          <p:nvPr/>
        </p:nvSpPr>
        <p:spPr bwMode="auto">
          <a:xfrm rot="21040559" flipV="1">
            <a:off x="764385" y="4414933"/>
            <a:ext cx="5298326" cy="659297"/>
          </a:xfrm>
          <a:prstGeom prst="parallelogram">
            <a:avLst>
              <a:gd name="adj" fmla="val 253979"/>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1" name="Oval 20">
            <a:extLst>
              <a:ext uri="{FF2B5EF4-FFF2-40B4-BE49-F238E27FC236}">
                <a16:creationId xmlns:a16="http://schemas.microsoft.com/office/drawing/2014/main" id="{AA29A547-987A-4E86-960B-34682FF7C526}"/>
              </a:ext>
            </a:extLst>
          </p:cNvPr>
          <p:cNvSpPr/>
          <p:nvPr/>
        </p:nvSpPr>
        <p:spPr bwMode="auto">
          <a:xfrm>
            <a:off x="4642087" y="4447277"/>
            <a:ext cx="234713" cy="124723"/>
          </a:xfrm>
          <a:prstGeom prst="ellips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pic>
        <p:nvPicPr>
          <p:cNvPr id="2" name="Audio 1">
            <a:hlinkClick r:id="" action="ppaction://media"/>
            <a:extLst>
              <a:ext uri="{FF2B5EF4-FFF2-40B4-BE49-F238E27FC236}">
                <a16:creationId xmlns:a16="http://schemas.microsoft.com/office/drawing/2014/main" id="{818880E3-0CA2-48AF-9BC1-C6234237742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97943597"/>
      </p:ext>
    </p:extLst>
  </p:cSld>
  <p:clrMapOvr>
    <a:masterClrMapping/>
  </p:clrMapOvr>
  <mc:AlternateContent xmlns:mc="http://schemas.openxmlformats.org/markup-compatibility/2006">
    <mc:Choice xmlns:p14="http://schemas.microsoft.com/office/powerpoint/2010/main" Requires="p14">
      <p:transition spd="slow" p14:dur="2000" advTm="25250"/>
    </mc:Choice>
    <mc:Fallback>
      <p:transition spd="slow" advTm="25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92</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2000" dirty="0"/>
              <a:t>Example: 3-Day Entry Point (EP) Chlorine Hold Study - </a:t>
            </a:r>
            <a:r>
              <a:rPr lang="en-US" sz="2000" u="sng" dirty="0"/>
              <a:t>Start T = 0 hours</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599971"/>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buFontTx/>
              <a:buNone/>
            </a:pPr>
            <a:endParaRPr lang="en-US" sz="2000" kern="0" dirty="0">
              <a:hlinkClick r:id="rId5"/>
            </a:endParaRPr>
          </a:p>
        </p:txBody>
      </p:sp>
      <p:sp>
        <p:nvSpPr>
          <p:cNvPr id="6" name="Rectangle 3">
            <a:extLst>
              <a:ext uri="{FF2B5EF4-FFF2-40B4-BE49-F238E27FC236}">
                <a16:creationId xmlns:a16="http://schemas.microsoft.com/office/drawing/2014/main" id="{4D8B7BB6-C880-4B6F-96C7-D8364CCF67A5}"/>
              </a:ext>
            </a:extLst>
          </p:cNvPr>
          <p:cNvSpPr>
            <a:spLocks noGrp="1" noChangeArrowheads="1"/>
          </p:cNvSpPr>
          <p:nvPr>
            <p:ph idx="1"/>
          </p:nvPr>
        </p:nvSpPr>
        <p:spPr>
          <a:xfrm>
            <a:off x="278566" y="580921"/>
            <a:ext cx="8941634" cy="866879"/>
          </a:xfrm>
        </p:spPr>
        <p:txBody>
          <a:bodyPr/>
          <a:lstStyle/>
          <a:p>
            <a:pPr marL="0" lvl="1" indent="-342900">
              <a:lnSpc>
                <a:spcPct val="90000"/>
              </a:lnSpc>
              <a:spcBef>
                <a:spcPts val="700"/>
              </a:spcBef>
              <a:buClr>
                <a:schemeClr val="tx2"/>
              </a:buClr>
              <a:buSzPct val="95000"/>
              <a:buFont typeface="Wingdings" panose="05000000000000000000" pitchFamily="2" charset="2"/>
              <a:buChar char="ü"/>
            </a:pPr>
            <a:r>
              <a:rPr lang="en-US" sz="1600" dirty="0"/>
              <a:t>At the start of the study (hold time = 0 days), </a:t>
            </a:r>
            <a:r>
              <a:rPr lang="en-US" sz="1600" u="sng" dirty="0"/>
              <a:t>measure EP chlorine residual twice using a duplicate to confirm initial measurement – calculate and record the average of the two results).</a:t>
            </a:r>
            <a:endParaRPr lang="en-US" sz="1400" dirty="0"/>
          </a:p>
        </p:txBody>
      </p:sp>
      <p:pic>
        <p:nvPicPr>
          <p:cNvPr id="15" name="Picture 14">
            <a:extLst>
              <a:ext uri="{FF2B5EF4-FFF2-40B4-BE49-F238E27FC236}">
                <a16:creationId xmlns:a16="http://schemas.microsoft.com/office/drawing/2014/main" id="{6E65A604-0FEE-4291-B970-17EE56388F0A}"/>
              </a:ext>
            </a:extLst>
          </p:cNvPr>
          <p:cNvPicPr>
            <a:picLocks noChangeAspect="1"/>
          </p:cNvPicPr>
          <p:nvPr/>
        </p:nvPicPr>
        <p:blipFill>
          <a:blip r:embed="rId6"/>
          <a:stretch>
            <a:fillRect/>
          </a:stretch>
        </p:blipFill>
        <p:spPr>
          <a:xfrm>
            <a:off x="381000" y="3810000"/>
            <a:ext cx="5638800" cy="2539166"/>
          </a:xfrm>
          <a:prstGeom prst="rect">
            <a:avLst/>
          </a:prstGeom>
        </p:spPr>
      </p:pic>
      <p:graphicFrame>
        <p:nvGraphicFramePr>
          <p:cNvPr id="11" name="Table 8">
            <a:extLst>
              <a:ext uri="{FF2B5EF4-FFF2-40B4-BE49-F238E27FC236}">
                <a16:creationId xmlns:a16="http://schemas.microsoft.com/office/drawing/2014/main" id="{BD649D4E-04F4-4F82-ADCA-F8E3AE5B25DF}"/>
              </a:ext>
            </a:extLst>
          </p:cNvPr>
          <p:cNvGraphicFramePr>
            <a:graphicFrameLocks noGrp="1"/>
          </p:cNvGraphicFramePr>
          <p:nvPr>
            <p:extLst>
              <p:ext uri="{D42A27DB-BD31-4B8C-83A1-F6EECF244321}">
                <p14:modId xmlns:p14="http://schemas.microsoft.com/office/powerpoint/2010/main" val="1346063845"/>
              </p:ext>
            </p:extLst>
          </p:nvPr>
        </p:nvGraphicFramePr>
        <p:xfrm>
          <a:off x="278566" y="1295400"/>
          <a:ext cx="8631984" cy="1645920"/>
        </p:xfrm>
        <a:graphic>
          <a:graphicData uri="http://schemas.openxmlformats.org/drawingml/2006/table">
            <a:tbl>
              <a:tblPr firstRow="1" bandRow="1">
                <a:tableStyleId>{21E4AEA4-8DFA-4A89-87EB-49C32662AFE0}</a:tableStyleId>
              </a:tblPr>
              <a:tblGrid>
                <a:gridCol w="719332">
                  <a:extLst>
                    <a:ext uri="{9D8B030D-6E8A-4147-A177-3AD203B41FA5}">
                      <a16:colId xmlns:a16="http://schemas.microsoft.com/office/drawing/2014/main" val="3441160714"/>
                    </a:ext>
                  </a:extLst>
                </a:gridCol>
                <a:gridCol w="740327">
                  <a:extLst>
                    <a:ext uri="{9D8B030D-6E8A-4147-A177-3AD203B41FA5}">
                      <a16:colId xmlns:a16="http://schemas.microsoft.com/office/drawing/2014/main" val="1875176687"/>
                    </a:ext>
                  </a:extLst>
                </a:gridCol>
                <a:gridCol w="762000">
                  <a:extLst>
                    <a:ext uri="{9D8B030D-6E8A-4147-A177-3AD203B41FA5}">
                      <a16:colId xmlns:a16="http://schemas.microsoft.com/office/drawing/2014/main" val="1146929272"/>
                    </a:ext>
                  </a:extLst>
                </a:gridCol>
                <a:gridCol w="533400">
                  <a:extLst>
                    <a:ext uri="{9D8B030D-6E8A-4147-A177-3AD203B41FA5}">
                      <a16:colId xmlns:a16="http://schemas.microsoft.com/office/drawing/2014/main" val="3074289077"/>
                    </a:ext>
                  </a:extLst>
                </a:gridCol>
                <a:gridCol w="914400">
                  <a:extLst>
                    <a:ext uri="{9D8B030D-6E8A-4147-A177-3AD203B41FA5}">
                      <a16:colId xmlns:a16="http://schemas.microsoft.com/office/drawing/2014/main" val="3776090739"/>
                    </a:ext>
                  </a:extLst>
                </a:gridCol>
                <a:gridCol w="646533">
                  <a:extLst>
                    <a:ext uri="{9D8B030D-6E8A-4147-A177-3AD203B41FA5}">
                      <a16:colId xmlns:a16="http://schemas.microsoft.com/office/drawing/2014/main" val="1894012105"/>
                    </a:ext>
                  </a:extLst>
                </a:gridCol>
                <a:gridCol w="719332">
                  <a:extLst>
                    <a:ext uri="{9D8B030D-6E8A-4147-A177-3AD203B41FA5}">
                      <a16:colId xmlns:a16="http://schemas.microsoft.com/office/drawing/2014/main" val="999362146"/>
                    </a:ext>
                  </a:extLst>
                </a:gridCol>
                <a:gridCol w="719332">
                  <a:extLst>
                    <a:ext uri="{9D8B030D-6E8A-4147-A177-3AD203B41FA5}">
                      <a16:colId xmlns:a16="http://schemas.microsoft.com/office/drawing/2014/main" val="1099223839"/>
                    </a:ext>
                  </a:extLst>
                </a:gridCol>
                <a:gridCol w="719332">
                  <a:extLst>
                    <a:ext uri="{9D8B030D-6E8A-4147-A177-3AD203B41FA5}">
                      <a16:colId xmlns:a16="http://schemas.microsoft.com/office/drawing/2014/main" val="805329988"/>
                    </a:ext>
                  </a:extLst>
                </a:gridCol>
                <a:gridCol w="719332">
                  <a:extLst>
                    <a:ext uri="{9D8B030D-6E8A-4147-A177-3AD203B41FA5}">
                      <a16:colId xmlns:a16="http://schemas.microsoft.com/office/drawing/2014/main" val="2400982823"/>
                    </a:ext>
                  </a:extLst>
                </a:gridCol>
                <a:gridCol w="719332">
                  <a:extLst>
                    <a:ext uri="{9D8B030D-6E8A-4147-A177-3AD203B41FA5}">
                      <a16:colId xmlns:a16="http://schemas.microsoft.com/office/drawing/2014/main" val="608780121"/>
                    </a:ext>
                  </a:extLst>
                </a:gridCol>
                <a:gridCol w="719332">
                  <a:extLst>
                    <a:ext uri="{9D8B030D-6E8A-4147-A177-3AD203B41FA5}">
                      <a16:colId xmlns:a16="http://schemas.microsoft.com/office/drawing/2014/main" val="2611977686"/>
                    </a:ext>
                  </a:extLst>
                </a:gridCol>
              </a:tblGrid>
              <a:tr h="370840">
                <a:tc>
                  <a:txBody>
                    <a:bodyPr/>
                    <a:lstStyle/>
                    <a:p>
                      <a:pPr algn="ctr"/>
                      <a:r>
                        <a:rPr lang="en-US" sz="1200" b="0" dirty="0"/>
                        <a:t>EP-A</a:t>
                      </a:r>
                    </a:p>
                    <a:p>
                      <a:pPr algn="ctr"/>
                      <a:r>
                        <a:rPr lang="en-US" sz="1200" b="0" dirty="0"/>
                        <a:t>Hold Study</a:t>
                      </a:r>
                    </a:p>
                    <a:p>
                      <a:pPr algn="ctr"/>
                      <a:r>
                        <a:rPr lang="en-US" sz="1200" b="0" dirty="0"/>
                        <a:t>Sample</a:t>
                      </a:r>
                    </a:p>
                  </a:txBody>
                  <a:tcPr anchor="ctr"/>
                </a:tc>
                <a:tc>
                  <a:txBody>
                    <a:bodyPr/>
                    <a:lstStyle/>
                    <a:p>
                      <a:pPr algn="ctr"/>
                      <a:r>
                        <a:rPr lang="en-US" sz="1200" b="0" dirty="0"/>
                        <a:t>Date / Time</a:t>
                      </a:r>
                    </a:p>
                  </a:txBody>
                  <a:tcPr anchor="ctr"/>
                </a:tc>
                <a:tc>
                  <a:txBody>
                    <a:bodyPr/>
                    <a:lstStyle/>
                    <a:p>
                      <a:pPr algn="ctr"/>
                      <a:r>
                        <a:rPr lang="en-US" sz="1200" b="0" dirty="0"/>
                        <a:t>Elapsed Time </a:t>
                      </a:r>
                    </a:p>
                    <a:p>
                      <a:pPr algn="ctr"/>
                      <a:endParaRPr lang="en-US" sz="1200" b="0" dirty="0"/>
                    </a:p>
                    <a:p>
                      <a:pPr algn="ctr"/>
                      <a:endParaRPr lang="en-US" sz="1200" b="0" dirty="0"/>
                    </a:p>
                    <a:p>
                      <a:pPr algn="ctr"/>
                      <a:r>
                        <a:rPr lang="en-US" sz="1200" b="0" dirty="0"/>
                        <a:t>days</a:t>
                      </a:r>
                    </a:p>
                  </a:txBody>
                  <a:tcPr anchor="ctr"/>
                </a:tc>
                <a:tc>
                  <a:txBody>
                    <a:bodyPr/>
                    <a:lstStyle/>
                    <a:p>
                      <a:pPr algn="ctr"/>
                      <a:r>
                        <a:rPr lang="en-US" sz="1200" b="0" dirty="0"/>
                        <a:t>Free Cl </a:t>
                      </a:r>
                    </a:p>
                    <a:p>
                      <a:pPr algn="ctr"/>
                      <a:endParaRPr lang="en-US" sz="1200" b="0" dirty="0"/>
                    </a:p>
                    <a:p>
                      <a:pPr algn="ctr"/>
                      <a:endParaRPr lang="en-US" sz="1200" b="0" dirty="0"/>
                    </a:p>
                    <a:p>
                      <a:pPr algn="ctr"/>
                      <a:r>
                        <a:rPr lang="en-US" sz="1200" b="0" dirty="0"/>
                        <a:t>mg/l</a:t>
                      </a:r>
                    </a:p>
                  </a:txBody>
                  <a:tcPr anchor="ctr"/>
                </a:tc>
                <a:tc>
                  <a:txBody>
                    <a:bodyPr/>
                    <a:lstStyle/>
                    <a:p>
                      <a:pPr algn="ctr"/>
                      <a:r>
                        <a:rPr lang="en-US" sz="1200" b="0" dirty="0"/>
                        <a:t>Free </a:t>
                      </a:r>
                    </a:p>
                    <a:p>
                      <a:pPr algn="ctr"/>
                      <a:r>
                        <a:rPr lang="en-US" sz="1200" b="0" dirty="0"/>
                        <a:t>Cl</a:t>
                      </a:r>
                    </a:p>
                    <a:p>
                      <a:pPr algn="ctr"/>
                      <a:r>
                        <a:rPr lang="en-US" sz="1200" b="0" dirty="0"/>
                        <a:t>Duplicate </a:t>
                      </a:r>
                    </a:p>
                    <a:p>
                      <a:pPr algn="ctr"/>
                      <a:endParaRPr lang="en-US" sz="1200" b="0" dirty="0"/>
                    </a:p>
                    <a:p>
                      <a:pPr algn="ctr"/>
                      <a:r>
                        <a:rPr lang="en-US" sz="1200" b="0" dirty="0"/>
                        <a:t>mg/l</a:t>
                      </a:r>
                    </a:p>
                  </a:txBody>
                  <a:tcPr anchor="ctr"/>
                </a:tc>
                <a:tc>
                  <a:txBody>
                    <a:bodyPr/>
                    <a:lstStyle/>
                    <a:p>
                      <a:pPr algn="ctr"/>
                      <a:r>
                        <a:rPr lang="en-US" sz="1200" b="0" dirty="0"/>
                        <a:t>Avg Free Cl </a:t>
                      </a:r>
                    </a:p>
                    <a:p>
                      <a:pPr algn="ctr"/>
                      <a:endParaRPr lang="en-US" sz="1200" b="0" dirty="0"/>
                    </a:p>
                    <a:p>
                      <a:pPr algn="ctr"/>
                      <a:r>
                        <a:rPr lang="en-US" sz="1200" b="0" dirty="0"/>
                        <a:t>mg/l</a:t>
                      </a:r>
                    </a:p>
                  </a:txBody>
                  <a:tcPr anchor="ctr"/>
                </a:tc>
                <a:tc>
                  <a:txBody>
                    <a:bodyPr/>
                    <a:lstStyle/>
                    <a:p>
                      <a:pPr algn="ctr"/>
                      <a:r>
                        <a:rPr lang="en-US" sz="1200" b="0" dirty="0"/>
                        <a:t>In</a:t>
                      </a:r>
                    </a:p>
                    <a:p>
                      <a:pPr algn="ctr"/>
                      <a:r>
                        <a:rPr lang="en-US" sz="1200" b="0" dirty="0"/>
                        <a:t>(Avg CL / CO)</a:t>
                      </a:r>
                    </a:p>
                  </a:txBody>
                  <a:tcPr anchor="ctr"/>
                </a:tc>
                <a:tc>
                  <a:txBody>
                    <a:bodyPr/>
                    <a:lstStyle/>
                    <a:p>
                      <a:pPr algn="ctr"/>
                      <a:r>
                        <a:rPr lang="en-US" sz="1200" b="0" dirty="0"/>
                        <a:t>Temp of Sample</a:t>
                      </a:r>
                    </a:p>
                    <a:p>
                      <a:pPr algn="ctr"/>
                      <a:endParaRPr lang="en-US" sz="1200" b="0" dirty="0"/>
                    </a:p>
                    <a:p>
                      <a:pPr algn="ctr"/>
                      <a:r>
                        <a:rPr lang="en-US" sz="1200" b="0" dirty="0"/>
                        <a:t>°C</a:t>
                      </a:r>
                    </a:p>
                  </a:txBody>
                  <a:tcPr anchor="ctr"/>
                </a:tc>
                <a:tc>
                  <a:txBody>
                    <a:bodyPr/>
                    <a:lstStyle/>
                    <a:p>
                      <a:pPr algn="ctr"/>
                      <a:r>
                        <a:rPr lang="en-US" sz="1200" b="0" dirty="0"/>
                        <a:t>Temp of Water Bath </a:t>
                      </a:r>
                    </a:p>
                    <a:p>
                      <a:pPr algn="ctr"/>
                      <a:r>
                        <a:rPr lang="en-US" sz="1200" b="0" dirty="0"/>
                        <a:t>°C</a:t>
                      </a:r>
                    </a:p>
                  </a:txBody>
                  <a:tcPr anchor="ctr"/>
                </a:tc>
                <a:tc>
                  <a:txBody>
                    <a:bodyPr/>
                    <a:lstStyle/>
                    <a:p>
                      <a:pPr algn="ctr"/>
                      <a:r>
                        <a:rPr lang="en-US" sz="1200" b="0" dirty="0"/>
                        <a:t>Sample</a:t>
                      </a:r>
                    </a:p>
                    <a:p>
                      <a:pPr algn="ctr"/>
                      <a:endParaRPr lang="en-US" sz="1200" b="0" dirty="0"/>
                    </a:p>
                    <a:p>
                      <a:pPr algn="ctr"/>
                      <a:endParaRPr lang="en-US" sz="1200" b="0" dirty="0"/>
                    </a:p>
                    <a:p>
                      <a:pPr algn="ctr"/>
                      <a:endParaRPr lang="en-US" sz="1200" b="0" dirty="0"/>
                    </a:p>
                    <a:p>
                      <a:pPr algn="ctr"/>
                      <a:r>
                        <a:rPr lang="en-US" sz="1200" b="0" dirty="0"/>
                        <a:t>pH</a:t>
                      </a:r>
                    </a:p>
                  </a:txBody>
                  <a:tcPr anchor="ctr"/>
                </a:tc>
                <a:tc>
                  <a:txBody>
                    <a:bodyPr/>
                    <a:lstStyle/>
                    <a:p>
                      <a:pPr algn="ctr"/>
                      <a:r>
                        <a:rPr lang="en-US" sz="1200" b="0" dirty="0"/>
                        <a:t>TTHM</a:t>
                      </a:r>
                    </a:p>
                    <a:p>
                      <a:pPr algn="ctr"/>
                      <a:endParaRPr lang="en-US" sz="1200" b="0" dirty="0"/>
                    </a:p>
                    <a:p>
                      <a:pPr algn="ctr"/>
                      <a:endParaRPr lang="en-US" sz="1200" b="0" dirty="0"/>
                    </a:p>
                    <a:p>
                      <a:pPr algn="ctr"/>
                      <a:endParaRPr lang="en-US" sz="1200" b="0" dirty="0"/>
                    </a:p>
                    <a:p>
                      <a:pPr algn="ctr"/>
                      <a:r>
                        <a:rPr lang="en-US" sz="1200" b="0" dirty="0"/>
                        <a:t>µg/L</a:t>
                      </a:r>
                    </a:p>
                  </a:txBody>
                  <a:tcPr anchor="ctr"/>
                </a:tc>
                <a:tc>
                  <a:txBody>
                    <a:bodyPr/>
                    <a:lstStyle/>
                    <a:p>
                      <a:pPr algn="ctr"/>
                      <a:r>
                        <a:rPr lang="en-US" sz="1200" b="0" dirty="0"/>
                        <a:t>HAA5 </a:t>
                      </a:r>
                    </a:p>
                    <a:p>
                      <a:pPr algn="ctr"/>
                      <a:endParaRPr lang="en-US" sz="1200" b="0" dirty="0"/>
                    </a:p>
                    <a:p>
                      <a:pPr algn="ctr"/>
                      <a:endParaRPr lang="en-US" sz="1200" b="0" dirty="0"/>
                    </a:p>
                    <a:p>
                      <a:pPr algn="ctr"/>
                      <a:endParaRPr lang="en-US" sz="1200" b="0" dirty="0"/>
                    </a:p>
                    <a:p>
                      <a:pPr algn="ctr"/>
                      <a:r>
                        <a:rPr lang="en-US" sz="1200" b="0" dirty="0"/>
                        <a:t>µg/L</a:t>
                      </a:r>
                    </a:p>
                  </a:txBody>
                  <a:tcPr anchor="ctr"/>
                </a:tc>
                <a:extLst>
                  <a:ext uri="{0D108BD9-81ED-4DB2-BD59-A6C34878D82A}">
                    <a16:rowId xmlns:a16="http://schemas.microsoft.com/office/drawing/2014/main" val="646432735"/>
                  </a:ext>
                </a:extLst>
              </a:tr>
              <a:tr h="370840">
                <a:tc>
                  <a:txBody>
                    <a:bodyPr/>
                    <a:lstStyle/>
                    <a:p>
                      <a:pPr algn="ctr"/>
                      <a:r>
                        <a:rPr lang="en-US" sz="1200" b="0" dirty="0"/>
                        <a:t>First Sample (Start)</a:t>
                      </a:r>
                    </a:p>
                  </a:txBody>
                  <a:tcPr anchor="ctr"/>
                </a:tc>
                <a:tc>
                  <a:txBody>
                    <a:bodyPr/>
                    <a:lstStyle/>
                    <a:p>
                      <a:pPr algn="ctr"/>
                      <a:r>
                        <a:rPr lang="en-US" sz="1200" b="0" dirty="0"/>
                        <a:t>3/28/22</a:t>
                      </a:r>
                    </a:p>
                    <a:p>
                      <a:pPr algn="ctr"/>
                      <a:r>
                        <a:rPr lang="en-US" sz="1200" b="0" dirty="0"/>
                        <a:t>15:45</a:t>
                      </a:r>
                    </a:p>
                  </a:txBody>
                  <a:tcPr anchor="ctr"/>
                </a:tc>
                <a:tc>
                  <a:txBody>
                    <a:bodyPr/>
                    <a:lstStyle/>
                    <a:p>
                      <a:pPr algn="ctr"/>
                      <a:r>
                        <a:rPr lang="en-US" sz="1200" b="0" dirty="0"/>
                        <a:t>0</a:t>
                      </a:r>
                    </a:p>
                  </a:txBody>
                  <a:tcPr anchor="ctr"/>
                </a:tc>
                <a:tc>
                  <a:txBody>
                    <a:bodyPr/>
                    <a:lstStyle/>
                    <a:p>
                      <a:pPr algn="ctr"/>
                      <a:r>
                        <a:rPr lang="en-US" sz="1200" b="0" dirty="0"/>
                        <a:t>1.12</a:t>
                      </a:r>
                    </a:p>
                  </a:txBody>
                  <a:tcPr anchor="ctr"/>
                </a:tc>
                <a:tc>
                  <a:txBody>
                    <a:bodyPr/>
                    <a:lstStyle/>
                    <a:p>
                      <a:pPr algn="ctr"/>
                      <a:r>
                        <a:rPr lang="en-US" sz="1200" b="0" dirty="0"/>
                        <a:t>1.09</a:t>
                      </a:r>
                    </a:p>
                  </a:txBody>
                  <a:tcPr anchor="ctr"/>
                </a:tc>
                <a:tc>
                  <a:txBody>
                    <a:bodyPr/>
                    <a:lstStyle/>
                    <a:p>
                      <a:pPr algn="ctr"/>
                      <a:r>
                        <a:rPr lang="en-US" sz="1200" b="0" dirty="0"/>
                        <a:t>1.11</a:t>
                      </a:r>
                    </a:p>
                  </a:txBody>
                  <a:tcPr anchor="ctr"/>
                </a:tc>
                <a:tc>
                  <a:txBody>
                    <a:bodyPr/>
                    <a:lstStyle/>
                    <a:p>
                      <a:pPr algn="ctr"/>
                      <a:r>
                        <a:rPr lang="en-US" sz="1200" b="0" dirty="0"/>
                        <a:t>0.00</a:t>
                      </a:r>
                    </a:p>
                  </a:txBody>
                  <a:tcPr anchor="ctr"/>
                </a:tc>
                <a:tc>
                  <a:txBody>
                    <a:bodyPr/>
                    <a:lstStyle/>
                    <a:p>
                      <a:pPr algn="ctr"/>
                      <a:r>
                        <a:rPr lang="en-US" sz="1200" b="0" dirty="0"/>
                        <a:t>19.4</a:t>
                      </a:r>
                    </a:p>
                  </a:txBody>
                  <a:tcPr anchor="ctr"/>
                </a:tc>
                <a:tc>
                  <a:txBody>
                    <a:bodyPr/>
                    <a:lstStyle/>
                    <a:p>
                      <a:pPr algn="ctr"/>
                      <a:r>
                        <a:rPr lang="en-US" sz="1200" b="0" dirty="0"/>
                        <a:t>N/A</a:t>
                      </a:r>
                    </a:p>
                  </a:txBody>
                  <a:tcPr anchor="ctr"/>
                </a:tc>
                <a:tc>
                  <a:txBody>
                    <a:bodyPr/>
                    <a:lstStyle/>
                    <a:p>
                      <a:pPr algn="ctr"/>
                      <a:r>
                        <a:rPr lang="en-US" sz="1200" b="0" dirty="0"/>
                        <a:t>7.25</a:t>
                      </a:r>
                    </a:p>
                  </a:txBody>
                  <a:tcPr anchor="ctr"/>
                </a:tc>
                <a:tc>
                  <a:txBody>
                    <a:bodyPr/>
                    <a:lstStyle/>
                    <a:p>
                      <a:pPr algn="ctr"/>
                      <a:r>
                        <a:rPr lang="en-US" sz="1200" b="0" dirty="0"/>
                        <a:t>30</a:t>
                      </a:r>
                    </a:p>
                  </a:txBody>
                  <a:tcPr anchor="ctr"/>
                </a:tc>
                <a:tc>
                  <a:txBody>
                    <a:bodyPr/>
                    <a:lstStyle/>
                    <a:p>
                      <a:pPr algn="ctr"/>
                      <a:r>
                        <a:rPr lang="en-US" sz="1200" b="0" dirty="0"/>
                        <a:t>16</a:t>
                      </a:r>
                    </a:p>
                  </a:txBody>
                  <a:tcPr anchor="ctr"/>
                </a:tc>
                <a:extLst>
                  <a:ext uri="{0D108BD9-81ED-4DB2-BD59-A6C34878D82A}">
                    <a16:rowId xmlns:a16="http://schemas.microsoft.com/office/drawing/2014/main" val="2297579219"/>
                  </a:ext>
                </a:extLst>
              </a:tr>
            </a:tbl>
          </a:graphicData>
        </a:graphic>
      </p:graphicFrame>
      <p:sp>
        <p:nvSpPr>
          <p:cNvPr id="14" name="Rectangle 3">
            <a:extLst>
              <a:ext uri="{FF2B5EF4-FFF2-40B4-BE49-F238E27FC236}">
                <a16:creationId xmlns:a16="http://schemas.microsoft.com/office/drawing/2014/main" id="{FE5CC564-3830-4523-93E1-6F69BDA4FE8B}"/>
              </a:ext>
            </a:extLst>
          </p:cNvPr>
          <p:cNvSpPr txBox="1">
            <a:spLocks noChangeArrowheads="1"/>
          </p:cNvSpPr>
          <p:nvPr/>
        </p:nvSpPr>
        <p:spPr bwMode="auto">
          <a:xfrm>
            <a:off x="278566" y="3139952"/>
            <a:ext cx="8734425" cy="866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 typeface="Wingdings" panose="05000000000000000000" pitchFamily="2" charset="2"/>
              <a:buChar char="ü"/>
            </a:pPr>
            <a:r>
              <a:rPr lang="en-US" sz="1600" u="sng" kern="0" dirty="0"/>
              <a:t>Record EP water temperature &amp; pH </a:t>
            </a:r>
          </a:p>
          <a:p>
            <a:pPr marL="0" lvl="1" indent="-342900">
              <a:lnSpc>
                <a:spcPct val="90000"/>
              </a:lnSpc>
              <a:spcBef>
                <a:spcPts val="700"/>
              </a:spcBef>
              <a:buClr>
                <a:schemeClr val="tx2"/>
              </a:buClr>
              <a:buSzPct val="95000"/>
              <a:buFont typeface="Wingdings" panose="05000000000000000000" pitchFamily="2" charset="2"/>
              <a:buChar char="ü"/>
            </a:pPr>
            <a:r>
              <a:rPr lang="en-US" sz="1600" u="sng" kern="0" dirty="0"/>
              <a:t>Sample EP for TTHM</a:t>
            </a:r>
            <a:r>
              <a:rPr lang="en-US" sz="1400" u="sng" kern="0" dirty="0"/>
              <a:t> &amp; HAA5</a:t>
            </a:r>
            <a:endParaRPr lang="en-US" sz="1400" kern="0" dirty="0"/>
          </a:p>
        </p:txBody>
      </p:sp>
      <p:pic>
        <p:nvPicPr>
          <p:cNvPr id="2" name="Audio 1">
            <a:hlinkClick r:id="" action="ppaction://media"/>
            <a:extLst>
              <a:ext uri="{FF2B5EF4-FFF2-40B4-BE49-F238E27FC236}">
                <a16:creationId xmlns:a16="http://schemas.microsoft.com/office/drawing/2014/main" id="{D5BB3572-1041-4412-8B49-08CAEFADE88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920921644"/>
      </p:ext>
    </p:extLst>
  </p:cSld>
  <p:clrMapOvr>
    <a:masterClrMapping/>
  </p:clrMapOvr>
  <mc:AlternateContent xmlns:mc="http://schemas.openxmlformats.org/markup-compatibility/2006">
    <mc:Choice xmlns:p14="http://schemas.microsoft.com/office/powerpoint/2010/main" Requires="p14">
      <p:transition spd="slow" p14:dur="2000" advTm="17610"/>
    </mc:Choice>
    <mc:Fallback>
      <p:transition spd="slow" advTm="176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93</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2000" dirty="0"/>
              <a:t>Example: 3-Day Entry Point (EP) Chlorine Hold Study - </a:t>
            </a:r>
            <a:r>
              <a:rPr lang="en-US" sz="2000" u="sng" dirty="0"/>
              <a:t>Start T = 0 hours</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599971"/>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buFontTx/>
              <a:buNone/>
            </a:pPr>
            <a:endParaRPr lang="en-US" sz="2000" kern="0" dirty="0">
              <a:hlinkClick r:id="rId5"/>
            </a:endParaRPr>
          </a:p>
        </p:txBody>
      </p:sp>
      <p:sp>
        <p:nvSpPr>
          <p:cNvPr id="6" name="Rectangle 3">
            <a:extLst>
              <a:ext uri="{FF2B5EF4-FFF2-40B4-BE49-F238E27FC236}">
                <a16:creationId xmlns:a16="http://schemas.microsoft.com/office/drawing/2014/main" id="{4D8B7BB6-C880-4B6F-96C7-D8364CCF67A5}"/>
              </a:ext>
            </a:extLst>
          </p:cNvPr>
          <p:cNvSpPr>
            <a:spLocks noGrp="1" noChangeArrowheads="1"/>
          </p:cNvSpPr>
          <p:nvPr>
            <p:ph idx="1"/>
          </p:nvPr>
        </p:nvSpPr>
        <p:spPr>
          <a:xfrm>
            <a:off x="278566" y="580921"/>
            <a:ext cx="7951034" cy="1552679"/>
          </a:xfrm>
        </p:spPr>
        <p:txBody>
          <a:bodyPr/>
          <a:lstStyle/>
          <a:p>
            <a:pPr marL="0" lvl="1" indent="-342900">
              <a:lnSpc>
                <a:spcPct val="90000"/>
              </a:lnSpc>
              <a:spcBef>
                <a:spcPts val="700"/>
              </a:spcBef>
              <a:buClr>
                <a:schemeClr val="tx2"/>
              </a:buClr>
              <a:buSzPct val="95000"/>
              <a:buFont typeface="Wingdings" panose="05000000000000000000" pitchFamily="2" charset="2"/>
              <a:buChar char="ü"/>
            </a:pPr>
            <a:r>
              <a:rPr lang="en-US" dirty="0"/>
              <a:t>At the start of the study (hold time = 0 days), fill all 5 amber sample bottles to the top (do not allow any headspace (no air bubbles).  </a:t>
            </a:r>
          </a:p>
          <a:p>
            <a:pPr marL="0" lvl="1" indent="-342900">
              <a:lnSpc>
                <a:spcPct val="90000"/>
              </a:lnSpc>
              <a:spcBef>
                <a:spcPts val="700"/>
              </a:spcBef>
              <a:buClr>
                <a:schemeClr val="tx2"/>
              </a:buClr>
              <a:buSzPct val="95000"/>
              <a:buFont typeface="Wingdings" panose="05000000000000000000" pitchFamily="2" charset="2"/>
              <a:buChar char="ü"/>
            </a:pPr>
            <a:r>
              <a:rPr lang="en-US" dirty="0"/>
              <a:t>Fill a 6</a:t>
            </a:r>
            <a:r>
              <a:rPr lang="en-US" baseline="30000" dirty="0"/>
              <a:t>th</a:t>
            </a:r>
            <a:r>
              <a:rPr lang="en-US" dirty="0"/>
              <a:t> bottle in case one of the 5 breaks.</a:t>
            </a:r>
          </a:p>
          <a:p>
            <a:pPr marL="0" lvl="1" indent="-342900">
              <a:lnSpc>
                <a:spcPct val="90000"/>
              </a:lnSpc>
              <a:spcBef>
                <a:spcPts val="700"/>
              </a:spcBef>
              <a:buClr>
                <a:schemeClr val="tx2"/>
              </a:buClr>
              <a:buSzPct val="95000"/>
              <a:buFont typeface="Wingdings" panose="05000000000000000000" pitchFamily="2" charset="2"/>
              <a:buChar char="ü"/>
            </a:pPr>
            <a:r>
              <a:rPr lang="en-US" dirty="0"/>
              <a:t>Place all sample bottles in the water bath and cover to keep them in the dark</a:t>
            </a:r>
          </a:p>
        </p:txBody>
      </p:sp>
      <p:pic>
        <p:nvPicPr>
          <p:cNvPr id="9" name="Picture 8">
            <a:extLst>
              <a:ext uri="{FF2B5EF4-FFF2-40B4-BE49-F238E27FC236}">
                <a16:creationId xmlns:a16="http://schemas.microsoft.com/office/drawing/2014/main" id="{4DF4F034-164A-4082-8CB9-4AE7147F2BCA}"/>
              </a:ext>
            </a:extLst>
          </p:cNvPr>
          <p:cNvPicPr>
            <a:picLocks noChangeAspect="1"/>
          </p:cNvPicPr>
          <p:nvPr/>
        </p:nvPicPr>
        <p:blipFill>
          <a:blip r:embed="rId6"/>
          <a:stretch>
            <a:fillRect/>
          </a:stretch>
        </p:blipFill>
        <p:spPr>
          <a:xfrm>
            <a:off x="714375" y="2309932"/>
            <a:ext cx="5305425" cy="3153223"/>
          </a:xfrm>
          <a:prstGeom prst="rect">
            <a:avLst/>
          </a:prstGeom>
        </p:spPr>
      </p:pic>
      <p:pic>
        <p:nvPicPr>
          <p:cNvPr id="12" name="Picture 11">
            <a:extLst>
              <a:ext uri="{FF2B5EF4-FFF2-40B4-BE49-F238E27FC236}">
                <a16:creationId xmlns:a16="http://schemas.microsoft.com/office/drawing/2014/main" id="{8E7A044D-831D-495F-BE70-8DE365DE716B}"/>
              </a:ext>
            </a:extLst>
          </p:cNvPr>
          <p:cNvPicPr>
            <a:picLocks noChangeAspect="1"/>
          </p:cNvPicPr>
          <p:nvPr/>
        </p:nvPicPr>
        <p:blipFill>
          <a:blip r:embed="rId7"/>
          <a:stretch>
            <a:fillRect/>
          </a:stretch>
        </p:blipFill>
        <p:spPr>
          <a:xfrm>
            <a:off x="6324600" y="2169026"/>
            <a:ext cx="1980348" cy="3630638"/>
          </a:xfrm>
          <a:prstGeom prst="rect">
            <a:avLst/>
          </a:prstGeom>
        </p:spPr>
      </p:pic>
      <p:pic>
        <p:nvPicPr>
          <p:cNvPr id="11" name="Audio 10">
            <a:hlinkClick r:id="" action="ppaction://media"/>
            <a:extLst>
              <a:ext uri="{FF2B5EF4-FFF2-40B4-BE49-F238E27FC236}">
                <a16:creationId xmlns:a16="http://schemas.microsoft.com/office/drawing/2014/main" id="{56A7D2F3-73E5-48F1-BF76-4FCC2E67E57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564608312"/>
      </p:ext>
    </p:extLst>
  </p:cSld>
  <p:clrMapOvr>
    <a:masterClrMapping/>
  </p:clrMapOvr>
  <mc:AlternateContent xmlns:mc="http://schemas.openxmlformats.org/markup-compatibility/2006">
    <mc:Choice xmlns:p14="http://schemas.microsoft.com/office/powerpoint/2010/main" Requires="p14">
      <p:transition spd="slow" p14:dur="2000" advTm="17587"/>
    </mc:Choice>
    <mc:Fallback>
      <p:transition spd="slow" advTm="175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94</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2000" dirty="0"/>
              <a:t>Example: 3-Day EP Chlorine Hold Study – </a:t>
            </a:r>
            <a:r>
              <a:rPr lang="en-US" sz="2000" u="sng" dirty="0"/>
              <a:t>T = 6 Hours</a:t>
            </a:r>
          </a:p>
        </p:txBody>
      </p:sp>
      <p:sp>
        <p:nvSpPr>
          <p:cNvPr id="6" name="Rectangle 3">
            <a:extLst>
              <a:ext uri="{FF2B5EF4-FFF2-40B4-BE49-F238E27FC236}">
                <a16:creationId xmlns:a16="http://schemas.microsoft.com/office/drawing/2014/main" id="{4D8B7BB6-C880-4B6F-96C7-D8364CCF67A5}"/>
              </a:ext>
            </a:extLst>
          </p:cNvPr>
          <p:cNvSpPr>
            <a:spLocks noGrp="1" noChangeArrowheads="1"/>
          </p:cNvSpPr>
          <p:nvPr>
            <p:ph idx="1"/>
          </p:nvPr>
        </p:nvSpPr>
        <p:spPr>
          <a:xfrm>
            <a:off x="409575" y="1385938"/>
            <a:ext cx="7960559" cy="1738261"/>
          </a:xfrm>
        </p:spPr>
        <p:txBody>
          <a:bodyPr/>
          <a:lstStyle/>
          <a:p>
            <a:pPr marL="0" lvl="1" indent="-342900">
              <a:lnSpc>
                <a:spcPct val="90000"/>
              </a:lnSpc>
              <a:spcBef>
                <a:spcPts val="700"/>
              </a:spcBef>
              <a:buClr>
                <a:schemeClr val="tx2"/>
              </a:buClr>
              <a:buSzPct val="95000"/>
            </a:pPr>
            <a:endParaRPr lang="en-US" dirty="0"/>
          </a:p>
          <a:p>
            <a:pPr marL="0" lvl="1" indent="-342900">
              <a:lnSpc>
                <a:spcPct val="90000"/>
              </a:lnSpc>
              <a:spcBef>
                <a:spcPts val="700"/>
              </a:spcBef>
              <a:buClr>
                <a:schemeClr val="tx2"/>
              </a:buClr>
              <a:buSzPct val="95000"/>
              <a:buFont typeface="Wingdings" panose="05000000000000000000" pitchFamily="2" charset="2"/>
              <a:buChar char="ü"/>
            </a:pPr>
            <a:r>
              <a:rPr lang="en-US" sz="1600" dirty="0"/>
              <a:t>On the 2</a:t>
            </a:r>
            <a:r>
              <a:rPr lang="en-US" sz="1600" baseline="30000" dirty="0"/>
              <a:t>nd</a:t>
            </a:r>
            <a:r>
              <a:rPr lang="en-US" sz="1600" dirty="0"/>
              <a:t> day (Hold time = 1 day), measure the chlorine residual of the 1</a:t>
            </a:r>
            <a:r>
              <a:rPr lang="en-US" sz="1600" baseline="30000" dirty="0"/>
              <a:t>st</a:t>
            </a:r>
            <a:r>
              <a:rPr lang="en-US" sz="1600" dirty="0"/>
              <a:t> bottle in the water bath and label bottle:</a:t>
            </a:r>
          </a:p>
          <a:p>
            <a:pPr marL="0" lvl="1" indent="0">
              <a:lnSpc>
                <a:spcPct val="90000"/>
              </a:lnSpc>
              <a:spcBef>
                <a:spcPts val="700"/>
              </a:spcBef>
              <a:buClr>
                <a:schemeClr val="tx2"/>
              </a:buClr>
              <a:buSzPct val="95000"/>
              <a:buNone/>
            </a:pPr>
            <a:r>
              <a:rPr lang="en-US" sz="1600" dirty="0"/>
              <a:t>EP-A – 1 day – 3/31/2020 – 9:00 AM</a:t>
            </a:r>
          </a:p>
          <a:p>
            <a:pPr marL="0" lvl="1" indent="0">
              <a:lnSpc>
                <a:spcPct val="90000"/>
              </a:lnSpc>
              <a:spcBef>
                <a:spcPts val="700"/>
              </a:spcBef>
              <a:buClr>
                <a:schemeClr val="tx2"/>
              </a:buClr>
              <a:buSzPct val="95000"/>
              <a:buNone/>
            </a:pPr>
            <a:endParaRPr lang="en-US" sz="1600" dirty="0"/>
          </a:p>
        </p:txBody>
      </p:sp>
      <p:pic>
        <p:nvPicPr>
          <p:cNvPr id="2" name="Picture 1">
            <a:extLst>
              <a:ext uri="{FF2B5EF4-FFF2-40B4-BE49-F238E27FC236}">
                <a16:creationId xmlns:a16="http://schemas.microsoft.com/office/drawing/2014/main" id="{8B967D47-BFB3-44A8-9CD2-1ED22AEB12BB}"/>
              </a:ext>
            </a:extLst>
          </p:cNvPr>
          <p:cNvPicPr>
            <a:picLocks noChangeAspect="1"/>
          </p:cNvPicPr>
          <p:nvPr/>
        </p:nvPicPr>
        <p:blipFill>
          <a:blip r:embed="rId5"/>
          <a:stretch>
            <a:fillRect/>
          </a:stretch>
        </p:blipFill>
        <p:spPr>
          <a:xfrm>
            <a:off x="498564" y="4080330"/>
            <a:ext cx="4378235" cy="2333059"/>
          </a:xfrm>
          <a:prstGeom prst="rect">
            <a:avLst/>
          </a:prstGeom>
        </p:spPr>
      </p:pic>
      <p:graphicFrame>
        <p:nvGraphicFramePr>
          <p:cNvPr id="8" name="Table 8">
            <a:extLst>
              <a:ext uri="{FF2B5EF4-FFF2-40B4-BE49-F238E27FC236}">
                <a16:creationId xmlns:a16="http://schemas.microsoft.com/office/drawing/2014/main" id="{AEE3A424-153A-479A-B1E1-67BA950DAE5F}"/>
              </a:ext>
            </a:extLst>
          </p:cNvPr>
          <p:cNvGraphicFramePr>
            <a:graphicFrameLocks noGrp="1"/>
          </p:cNvGraphicFramePr>
          <p:nvPr>
            <p:extLst>
              <p:ext uri="{D42A27DB-BD31-4B8C-83A1-F6EECF244321}">
                <p14:modId xmlns:p14="http://schemas.microsoft.com/office/powerpoint/2010/main" val="3544597099"/>
              </p:ext>
            </p:extLst>
          </p:nvPr>
        </p:nvGraphicFramePr>
        <p:xfrm>
          <a:off x="278566" y="1295400"/>
          <a:ext cx="8631984" cy="2103120"/>
        </p:xfrm>
        <a:graphic>
          <a:graphicData uri="http://schemas.openxmlformats.org/drawingml/2006/table">
            <a:tbl>
              <a:tblPr firstRow="1" bandRow="1">
                <a:tableStyleId>{21E4AEA4-8DFA-4A89-87EB-49C32662AFE0}</a:tableStyleId>
              </a:tblPr>
              <a:tblGrid>
                <a:gridCol w="719332">
                  <a:extLst>
                    <a:ext uri="{9D8B030D-6E8A-4147-A177-3AD203B41FA5}">
                      <a16:colId xmlns:a16="http://schemas.microsoft.com/office/drawing/2014/main" val="3441160714"/>
                    </a:ext>
                  </a:extLst>
                </a:gridCol>
                <a:gridCol w="740327">
                  <a:extLst>
                    <a:ext uri="{9D8B030D-6E8A-4147-A177-3AD203B41FA5}">
                      <a16:colId xmlns:a16="http://schemas.microsoft.com/office/drawing/2014/main" val="1875176687"/>
                    </a:ext>
                  </a:extLst>
                </a:gridCol>
                <a:gridCol w="762000">
                  <a:extLst>
                    <a:ext uri="{9D8B030D-6E8A-4147-A177-3AD203B41FA5}">
                      <a16:colId xmlns:a16="http://schemas.microsoft.com/office/drawing/2014/main" val="1146929272"/>
                    </a:ext>
                  </a:extLst>
                </a:gridCol>
                <a:gridCol w="533400">
                  <a:extLst>
                    <a:ext uri="{9D8B030D-6E8A-4147-A177-3AD203B41FA5}">
                      <a16:colId xmlns:a16="http://schemas.microsoft.com/office/drawing/2014/main" val="3074289077"/>
                    </a:ext>
                  </a:extLst>
                </a:gridCol>
                <a:gridCol w="914400">
                  <a:extLst>
                    <a:ext uri="{9D8B030D-6E8A-4147-A177-3AD203B41FA5}">
                      <a16:colId xmlns:a16="http://schemas.microsoft.com/office/drawing/2014/main" val="3776090739"/>
                    </a:ext>
                  </a:extLst>
                </a:gridCol>
                <a:gridCol w="646533">
                  <a:extLst>
                    <a:ext uri="{9D8B030D-6E8A-4147-A177-3AD203B41FA5}">
                      <a16:colId xmlns:a16="http://schemas.microsoft.com/office/drawing/2014/main" val="1894012105"/>
                    </a:ext>
                  </a:extLst>
                </a:gridCol>
                <a:gridCol w="719332">
                  <a:extLst>
                    <a:ext uri="{9D8B030D-6E8A-4147-A177-3AD203B41FA5}">
                      <a16:colId xmlns:a16="http://schemas.microsoft.com/office/drawing/2014/main" val="999362146"/>
                    </a:ext>
                  </a:extLst>
                </a:gridCol>
                <a:gridCol w="719332">
                  <a:extLst>
                    <a:ext uri="{9D8B030D-6E8A-4147-A177-3AD203B41FA5}">
                      <a16:colId xmlns:a16="http://schemas.microsoft.com/office/drawing/2014/main" val="1099223839"/>
                    </a:ext>
                  </a:extLst>
                </a:gridCol>
                <a:gridCol w="719332">
                  <a:extLst>
                    <a:ext uri="{9D8B030D-6E8A-4147-A177-3AD203B41FA5}">
                      <a16:colId xmlns:a16="http://schemas.microsoft.com/office/drawing/2014/main" val="805329988"/>
                    </a:ext>
                  </a:extLst>
                </a:gridCol>
                <a:gridCol w="719332">
                  <a:extLst>
                    <a:ext uri="{9D8B030D-6E8A-4147-A177-3AD203B41FA5}">
                      <a16:colId xmlns:a16="http://schemas.microsoft.com/office/drawing/2014/main" val="2400982823"/>
                    </a:ext>
                  </a:extLst>
                </a:gridCol>
                <a:gridCol w="719332">
                  <a:extLst>
                    <a:ext uri="{9D8B030D-6E8A-4147-A177-3AD203B41FA5}">
                      <a16:colId xmlns:a16="http://schemas.microsoft.com/office/drawing/2014/main" val="608780121"/>
                    </a:ext>
                  </a:extLst>
                </a:gridCol>
                <a:gridCol w="719332">
                  <a:extLst>
                    <a:ext uri="{9D8B030D-6E8A-4147-A177-3AD203B41FA5}">
                      <a16:colId xmlns:a16="http://schemas.microsoft.com/office/drawing/2014/main" val="2611977686"/>
                    </a:ext>
                  </a:extLst>
                </a:gridCol>
              </a:tblGrid>
              <a:tr h="370840">
                <a:tc>
                  <a:txBody>
                    <a:bodyPr/>
                    <a:lstStyle/>
                    <a:p>
                      <a:pPr algn="ctr"/>
                      <a:r>
                        <a:rPr lang="en-US" sz="1200" b="0" dirty="0"/>
                        <a:t>EP-A</a:t>
                      </a:r>
                    </a:p>
                    <a:p>
                      <a:pPr algn="ctr"/>
                      <a:r>
                        <a:rPr lang="en-US" sz="1200" b="0" dirty="0"/>
                        <a:t>Hold Study</a:t>
                      </a:r>
                    </a:p>
                    <a:p>
                      <a:pPr algn="ctr"/>
                      <a:r>
                        <a:rPr lang="en-US" sz="1200" b="0" dirty="0"/>
                        <a:t>Sample</a:t>
                      </a:r>
                    </a:p>
                  </a:txBody>
                  <a:tcPr anchor="ctr"/>
                </a:tc>
                <a:tc>
                  <a:txBody>
                    <a:bodyPr/>
                    <a:lstStyle/>
                    <a:p>
                      <a:pPr algn="ctr"/>
                      <a:r>
                        <a:rPr lang="en-US" sz="1200" b="0" dirty="0"/>
                        <a:t>Date / Time</a:t>
                      </a:r>
                    </a:p>
                  </a:txBody>
                  <a:tcPr anchor="ctr"/>
                </a:tc>
                <a:tc>
                  <a:txBody>
                    <a:bodyPr/>
                    <a:lstStyle/>
                    <a:p>
                      <a:pPr algn="ctr"/>
                      <a:r>
                        <a:rPr lang="en-US" sz="1200" b="0" dirty="0"/>
                        <a:t>Elapsed Time </a:t>
                      </a:r>
                    </a:p>
                    <a:p>
                      <a:pPr algn="ctr"/>
                      <a:endParaRPr lang="en-US" sz="1200" b="0" dirty="0"/>
                    </a:p>
                    <a:p>
                      <a:pPr algn="ctr"/>
                      <a:endParaRPr lang="en-US" sz="1200" b="0" dirty="0"/>
                    </a:p>
                    <a:p>
                      <a:pPr algn="ctr"/>
                      <a:r>
                        <a:rPr lang="en-US" sz="1200" b="0" dirty="0"/>
                        <a:t>days</a:t>
                      </a:r>
                    </a:p>
                  </a:txBody>
                  <a:tcPr anchor="ctr"/>
                </a:tc>
                <a:tc>
                  <a:txBody>
                    <a:bodyPr/>
                    <a:lstStyle/>
                    <a:p>
                      <a:pPr algn="ctr"/>
                      <a:r>
                        <a:rPr lang="en-US" sz="1200" b="0" dirty="0"/>
                        <a:t>Free Cl </a:t>
                      </a:r>
                    </a:p>
                    <a:p>
                      <a:pPr algn="ctr"/>
                      <a:endParaRPr lang="en-US" sz="1200" b="0" dirty="0"/>
                    </a:p>
                    <a:p>
                      <a:pPr algn="ctr"/>
                      <a:endParaRPr lang="en-US" sz="1200" b="0" dirty="0"/>
                    </a:p>
                    <a:p>
                      <a:pPr algn="ctr"/>
                      <a:r>
                        <a:rPr lang="en-US" sz="1200" b="0" dirty="0"/>
                        <a:t>mg/l</a:t>
                      </a:r>
                    </a:p>
                  </a:txBody>
                  <a:tcPr anchor="ctr"/>
                </a:tc>
                <a:tc>
                  <a:txBody>
                    <a:bodyPr/>
                    <a:lstStyle/>
                    <a:p>
                      <a:pPr algn="ctr"/>
                      <a:r>
                        <a:rPr lang="en-US" sz="1200" b="0" dirty="0"/>
                        <a:t>Free </a:t>
                      </a:r>
                    </a:p>
                    <a:p>
                      <a:pPr algn="ctr"/>
                      <a:r>
                        <a:rPr lang="en-US" sz="1200" b="0" dirty="0"/>
                        <a:t>Cl</a:t>
                      </a:r>
                    </a:p>
                    <a:p>
                      <a:pPr algn="ctr"/>
                      <a:r>
                        <a:rPr lang="en-US" sz="1200" b="0" dirty="0"/>
                        <a:t>Duplicate </a:t>
                      </a:r>
                    </a:p>
                    <a:p>
                      <a:pPr algn="ctr"/>
                      <a:endParaRPr lang="en-US" sz="1200" b="0" dirty="0"/>
                    </a:p>
                    <a:p>
                      <a:pPr algn="ctr"/>
                      <a:r>
                        <a:rPr lang="en-US" sz="1200" b="0" dirty="0"/>
                        <a:t>mg/l</a:t>
                      </a:r>
                    </a:p>
                  </a:txBody>
                  <a:tcPr anchor="ctr"/>
                </a:tc>
                <a:tc>
                  <a:txBody>
                    <a:bodyPr/>
                    <a:lstStyle/>
                    <a:p>
                      <a:pPr algn="ctr"/>
                      <a:r>
                        <a:rPr lang="en-US" sz="1200" b="0" dirty="0"/>
                        <a:t>Avg Free Cl </a:t>
                      </a:r>
                    </a:p>
                    <a:p>
                      <a:pPr algn="ctr"/>
                      <a:endParaRPr lang="en-US" sz="1200" b="0" dirty="0"/>
                    </a:p>
                    <a:p>
                      <a:pPr algn="ctr"/>
                      <a:r>
                        <a:rPr lang="en-US" sz="1200" b="0" dirty="0"/>
                        <a:t>mg/l</a:t>
                      </a:r>
                    </a:p>
                  </a:txBody>
                  <a:tcPr anchor="ctr"/>
                </a:tc>
                <a:tc>
                  <a:txBody>
                    <a:bodyPr/>
                    <a:lstStyle/>
                    <a:p>
                      <a:pPr algn="ctr"/>
                      <a:r>
                        <a:rPr lang="en-US" sz="1200" b="0" dirty="0"/>
                        <a:t>In</a:t>
                      </a:r>
                    </a:p>
                    <a:p>
                      <a:pPr algn="ctr"/>
                      <a:r>
                        <a:rPr lang="en-US" sz="1200" b="0" dirty="0"/>
                        <a:t>(Avg CL / CO)</a:t>
                      </a:r>
                    </a:p>
                  </a:txBody>
                  <a:tcPr anchor="ctr"/>
                </a:tc>
                <a:tc>
                  <a:txBody>
                    <a:bodyPr/>
                    <a:lstStyle/>
                    <a:p>
                      <a:pPr algn="ctr"/>
                      <a:r>
                        <a:rPr lang="en-US" sz="1200" b="0" dirty="0"/>
                        <a:t>Temp of Sample</a:t>
                      </a:r>
                    </a:p>
                    <a:p>
                      <a:pPr algn="ctr"/>
                      <a:endParaRPr lang="en-US" sz="1200" b="0" dirty="0"/>
                    </a:p>
                    <a:p>
                      <a:pPr algn="ctr"/>
                      <a:r>
                        <a:rPr lang="en-US" sz="1200" b="0" dirty="0"/>
                        <a:t>°C</a:t>
                      </a:r>
                    </a:p>
                  </a:txBody>
                  <a:tcPr anchor="ctr"/>
                </a:tc>
                <a:tc>
                  <a:txBody>
                    <a:bodyPr/>
                    <a:lstStyle/>
                    <a:p>
                      <a:pPr algn="ctr"/>
                      <a:r>
                        <a:rPr lang="en-US" sz="1200" b="0" dirty="0"/>
                        <a:t>Temp of Water Bath </a:t>
                      </a:r>
                    </a:p>
                    <a:p>
                      <a:pPr algn="ctr"/>
                      <a:r>
                        <a:rPr lang="en-US" sz="1200" b="0" dirty="0"/>
                        <a:t>°C</a:t>
                      </a:r>
                    </a:p>
                  </a:txBody>
                  <a:tcPr anchor="ctr"/>
                </a:tc>
                <a:tc>
                  <a:txBody>
                    <a:bodyPr/>
                    <a:lstStyle/>
                    <a:p>
                      <a:pPr algn="ctr"/>
                      <a:r>
                        <a:rPr lang="en-US" sz="1200" b="0" dirty="0"/>
                        <a:t>Sample</a:t>
                      </a:r>
                    </a:p>
                    <a:p>
                      <a:pPr algn="ctr"/>
                      <a:endParaRPr lang="en-US" sz="1200" b="0" dirty="0"/>
                    </a:p>
                    <a:p>
                      <a:pPr algn="ctr"/>
                      <a:endParaRPr lang="en-US" sz="1200" b="0" dirty="0"/>
                    </a:p>
                    <a:p>
                      <a:pPr algn="ctr"/>
                      <a:endParaRPr lang="en-US" sz="1200" b="0" dirty="0"/>
                    </a:p>
                    <a:p>
                      <a:pPr algn="ctr"/>
                      <a:r>
                        <a:rPr lang="en-US" sz="1200" b="0" dirty="0"/>
                        <a:t>pH</a:t>
                      </a:r>
                    </a:p>
                  </a:txBody>
                  <a:tcPr anchor="ctr"/>
                </a:tc>
                <a:tc>
                  <a:txBody>
                    <a:bodyPr/>
                    <a:lstStyle/>
                    <a:p>
                      <a:pPr algn="ctr"/>
                      <a:r>
                        <a:rPr lang="en-US" sz="1200" b="0" dirty="0"/>
                        <a:t>TTHM</a:t>
                      </a:r>
                    </a:p>
                    <a:p>
                      <a:pPr algn="ctr"/>
                      <a:endParaRPr lang="en-US" sz="1200" b="0" dirty="0"/>
                    </a:p>
                    <a:p>
                      <a:pPr algn="ctr"/>
                      <a:endParaRPr lang="en-US" sz="1200" b="0" dirty="0"/>
                    </a:p>
                    <a:p>
                      <a:pPr algn="ctr"/>
                      <a:endParaRPr lang="en-US" sz="1200" b="0" dirty="0"/>
                    </a:p>
                    <a:p>
                      <a:pPr algn="ctr"/>
                      <a:r>
                        <a:rPr lang="en-US" sz="1200" b="0" dirty="0"/>
                        <a:t>µg/L</a:t>
                      </a:r>
                    </a:p>
                  </a:txBody>
                  <a:tcPr anchor="ctr"/>
                </a:tc>
                <a:tc>
                  <a:txBody>
                    <a:bodyPr/>
                    <a:lstStyle/>
                    <a:p>
                      <a:pPr algn="ctr"/>
                      <a:r>
                        <a:rPr lang="en-US" sz="1200" b="0" dirty="0"/>
                        <a:t>HAA5 </a:t>
                      </a:r>
                    </a:p>
                    <a:p>
                      <a:pPr algn="ctr"/>
                      <a:endParaRPr lang="en-US" sz="1200" b="0" dirty="0"/>
                    </a:p>
                    <a:p>
                      <a:pPr algn="ctr"/>
                      <a:endParaRPr lang="en-US" sz="1200" b="0" dirty="0"/>
                    </a:p>
                    <a:p>
                      <a:pPr algn="ctr"/>
                      <a:endParaRPr lang="en-US" sz="1200" b="0" dirty="0"/>
                    </a:p>
                    <a:p>
                      <a:pPr algn="ctr"/>
                      <a:r>
                        <a:rPr lang="en-US" sz="1200" b="0" dirty="0"/>
                        <a:t>µg/L</a:t>
                      </a:r>
                    </a:p>
                  </a:txBody>
                  <a:tcPr anchor="ctr"/>
                </a:tc>
                <a:extLst>
                  <a:ext uri="{0D108BD9-81ED-4DB2-BD59-A6C34878D82A}">
                    <a16:rowId xmlns:a16="http://schemas.microsoft.com/office/drawing/2014/main" val="646432735"/>
                  </a:ext>
                </a:extLst>
              </a:tr>
              <a:tr h="370840">
                <a:tc>
                  <a:txBody>
                    <a:bodyPr/>
                    <a:lstStyle/>
                    <a:p>
                      <a:pPr algn="ctr"/>
                      <a:r>
                        <a:rPr lang="en-US" sz="1200" b="0" dirty="0"/>
                        <a:t>First Sample (Start)</a:t>
                      </a:r>
                    </a:p>
                  </a:txBody>
                  <a:tcPr anchor="ctr"/>
                </a:tc>
                <a:tc>
                  <a:txBody>
                    <a:bodyPr/>
                    <a:lstStyle/>
                    <a:p>
                      <a:pPr algn="ctr"/>
                      <a:r>
                        <a:rPr lang="en-US" sz="1200" b="0" dirty="0"/>
                        <a:t>3/28/22</a:t>
                      </a:r>
                    </a:p>
                    <a:p>
                      <a:pPr algn="ctr"/>
                      <a:r>
                        <a:rPr lang="en-US" sz="1200" b="0" dirty="0"/>
                        <a:t>15:45</a:t>
                      </a:r>
                    </a:p>
                  </a:txBody>
                  <a:tcPr anchor="ctr"/>
                </a:tc>
                <a:tc>
                  <a:txBody>
                    <a:bodyPr/>
                    <a:lstStyle/>
                    <a:p>
                      <a:pPr algn="ctr"/>
                      <a:r>
                        <a:rPr lang="en-US" sz="1200" b="0" dirty="0"/>
                        <a:t>0</a:t>
                      </a:r>
                    </a:p>
                  </a:txBody>
                  <a:tcPr anchor="ctr"/>
                </a:tc>
                <a:tc>
                  <a:txBody>
                    <a:bodyPr/>
                    <a:lstStyle/>
                    <a:p>
                      <a:pPr algn="ctr"/>
                      <a:r>
                        <a:rPr lang="en-US" sz="1200" b="0" dirty="0"/>
                        <a:t>1.12</a:t>
                      </a:r>
                    </a:p>
                  </a:txBody>
                  <a:tcPr anchor="ctr"/>
                </a:tc>
                <a:tc>
                  <a:txBody>
                    <a:bodyPr/>
                    <a:lstStyle/>
                    <a:p>
                      <a:pPr algn="ctr"/>
                      <a:r>
                        <a:rPr lang="en-US" sz="1200" b="0" dirty="0"/>
                        <a:t>1.09</a:t>
                      </a:r>
                    </a:p>
                  </a:txBody>
                  <a:tcPr anchor="ctr"/>
                </a:tc>
                <a:tc>
                  <a:txBody>
                    <a:bodyPr/>
                    <a:lstStyle/>
                    <a:p>
                      <a:pPr algn="ctr"/>
                      <a:r>
                        <a:rPr lang="en-US" sz="1200" b="0" dirty="0"/>
                        <a:t>1.11</a:t>
                      </a:r>
                    </a:p>
                  </a:txBody>
                  <a:tcPr anchor="ctr"/>
                </a:tc>
                <a:tc>
                  <a:txBody>
                    <a:bodyPr/>
                    <a:lstStyle/>
                    <a:p>
                      <a:pPr algn="ctr"/>
                      <a:r>
                        <a:rPr lang="en-US" sz="1200" b="0" dirty="0"/>
                        <a:t>0.00</a:t>
                      </a:r>
                    </a:p>
                  </a:txBody>
                  <a:tcPr anchor="ctr"/>
                </a:tc>
                <a:tc>
                  <a:txBody>
                    <a:bodyPr/>
                    <a:lstStyle/>
                    <a:p>
                      <a:pPr algn="ctr"/>
                      <a:r>
                        <a:rPr lang="en-US" sz="1200" b="0" dirty="0"/>
                        <a:t>19.4</a:t>
                      </a:r>
                    </a:p>
                  </a:txBody>
                  <a:tcPr anchor="ctr"/>
                </a:tc>
                <a:tc>
                  <a:txBody>
                    <a:bodyPr/>
                    <a:lstStyle/>
                    <a:p>
                      <a:pPr algn="ctr"/>
                      <a:r>
                        <a:rPr lang="en-US" sz="1200" b="0" dirty="0"/>
                        <a:t>N/A</a:t>
                      </a:r>
                    </a:p>
                  </a:txBody>
                  <a:tcPr anchor="ctr"/>
                </a:tc>
                <a:tc>
                  <a:txBody>
                    <a:bodyPr/>
                    <a:lstStyle/>
                    <a:p>
                      <a:pPr algn="ctr"/>
                      <a:r>
                        <a:rPr lang="en-US" sz="1200" b="0" dirty="0"/>
                        <a:t>7.25</a:t>
                      </a:r>
                    </a:p>
                  </a:txBody>
                  <a:tcPr anchor="ctr"/>
                </a:tc>
                <a:tc>
                  <a:txBody>
                    <a:bodyPr/>
                    <a:lstStyle/>
                    <a:p>
                      <a:pPr algn="ctr"/>
                      <a:r>
                        <a:rPr lang="en-US" sz="1200" b="0" dirty="0"/>
                        <a:t>30</a:t>
                      </a:r>
                    </a:p>
                  </a:txBody>
                  <a:tcPr anchor="ctr"/>
                </a:tc>
                <a:tc>
                  <a:txBody>
                    <a:bodyPr/>
                    <a:lstStyle/>
                    <a:p>
                      <a:pPr algn="ctr"/>
                      <a:r>
                        <a:rPr lang="en-US" sz="1200" b="0" dirty="0"/>
                        <a:t>16</a:t>
                      </a:r>
                    </a:p>
                  </a:txBody>
                  <a:tcPr anchor="ctr"/>
                </a:tc>
                <a:extLst>
                  <a:ext uri="{0D108BD9-81ED-4DB2-BD59-A6C34878D82A}">
                    <a16:rowId xmlns:a16="http://schemas.microsoft.com/office/drawing/2014/main" val="2297579219"/>
                  </a:ext>
                </a:extLst>
              </a:tr>
              <a:tr h="370840">
                <a:tc>
                  <a:txBody>
                    <a:bodyPr/>
                    <a:lstStyle/>
                    <a:p>
                      <a:pPr algn="ctr"/>
                      <a:r>
                        <a:rPr lang="en-US" sz="1200" b="0" dirty="0"/>
                        <a:t>Bottle #1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3/28/22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22:00</a:t>
                      </a:r>
                    </a:p>
                  </a:txBody>
                  <a:tcPr anchor="ctr"/>
                </a:tc>
                <a:tc>
                  <a:txBody>
                    <a:bodyPr/>
                    <a:lstStyle/>
                    <a:p>
                      <a:pPr algn="ctr"/>
                      <a:r>
                        <a:rPr lang="en-US" sz="1200" b="0" dirty="0"/>
                        <a:t>0.26</a:t>
                      </a:r>
                    </a:p>
                  </a:txBody>
                  <a:tcPr anchor="ctr"/>
                </a:tc>
                <a:tc>
                  <a:txBody>
                    <a:bodyPr/>
                    <a:lstStyle/>
                    <a:p>
                      <a:pPr algn="ctr"/>
                      <a:r>
                        <a:rPr lang="en-US" sz="1200" b="0" dirty="0"/>
                        <a:t>1.01</a:t>
                      </a:r>
                    </a:p>
                  </a:txBody>
                  <a:tcPr anchor="ctr"/>
                </a:tc>
                <a:tc>
                  <a:txBody>
                    <a:bodyPr/>
                    <a:lstStyle/>
                    <a:p>
                      <a:pPr algn="ctr"/>
                      <a:r>
                        <a:rPr lang="en-US" sz="1200" b="0" dirty="0"/>
                        <a:t>1</a:t>
                      </a:r>
                    </a:p>
                  </a:txBody>
                  <a:tcPr anchor="ctr"/>
                </a:tc>
                <a:tc>
                  <a:txBody>
                    <a:bodyPr/>
                    <a:lstStyle/>
                    <a:p>
                      <a:pPr algn="ctr"/>
                      <a:r>
                        <a:rPr lang="en-US" sz="1200" b="0" dirty="0"/>
                        <a:t>1.01</a:t>
                      </a:r>
                    </a:p>
                  </a:txBody>
                  <a:tcPr anchor="ctr"/>
                </a:tc>
                <a:tc>
                  <a:txBody>
                    <a:bodyPr/>
                    <a:lstStyle/>
                    <a:p>
                      <a:pPr algn="ctr"/>
                      <a:r>
                        <a:rPr lang="en-US" sz="1200" b="0" dirty="0"/>
                        <a:t>-0.09</a:t>
                      </a:r>
                    </a:p>
                  </a:txBody>
                  <a:tcPr anchor="ctr"/>
                </a:tc>
                <a:tc>
                  <a:txBody>
                    <a:bodyPr/>
                    <a:lstStyle/>
                    <a:p>
                      <a:pPr algn="ctr"/>
                      <a:r>
                        <a:rPr lang="en-US" sz="1200" b="0" dirty="0"/>
                        <a:t>22.5</a:t>
                      </a:r>
                    </a:p>
                  </a:txBody>
                  <a:tcPr anchor="ctr"/>
                </a:tc>
                <a:tc>
                  <a:txBody>
                    <a:bodyPr/>
                    <a:lstStyle/>
                    <a:p>
                      <a:pPr algn="ctr"/>
                      <a:r>
                        <a:rPr lang="en-US" sz="1200" b="0" dirty="0"/>
                        <a:t>22.7</a:t>
                      </a:r>
                    </a:p>
                  </a:txBody>
                  <a:tcPr anchor="ctr"/>
                </a:tc>
                <a:tc>
                  <a:txBody>
                    <a:bodyPr/>
                    <a:lstStyle/>
                    <a:p>
                      <a:pPr algn="ctr"/>
                      <a:r>
                        <a:rPr lang="en-US" sz="1200" b="0" dirty="0"/>
                        <a:t>7.23</a:t>
                      </a:r>
                    </a:p>
                  </a:txBody>
                  <a:tcPr anchor="ctr"/>
                </a:tc>
                <a:tc>
                  <a:txBody>
                    <a:bodyPr/>
                    <a:lstStyle/>
                    <a:p>
                      <a:pPr algn="ctr"/>
                      <a:r>
                        <a:rPr lang="en-US" sz="1200" b="0" dirty="0"/>
                        <a:t>32</a:t>
                      </a:r>
                    </a:p>
                  </a:txBody>
                  <a:tcPr anchor="ctr"/>
                </a:tc>
                <a:tc>
                  <a:txBody>
                    <a:bodyPr/>
                    <a:lstStyle/>
                    <a:p>
                      <a:pPr algn="ctr"/>
                      <a:r>
                        <a:rPr lang="en-US" sz="1200" b="0" dirty="0"/>
                        <a:t>18</a:t>
                      </a:r>
                    </a:p>
                  </a:txBody>
                  <a:tcPr anchor="ctr"/>
                </a:tc>
                <a:extLst>
                  <a:ext uri="{0D108BD9-81ED-4DB2-BD59-A6C34878D82A}">
                    <a16:rowId xmlns:a16="http://schemas.microsoft.com/office/drawing/2014/main" val="3277388993"/>
                  </a:ext>
                </a:extLst>
              </a:tr>
            </a:tbl>
          </a:graphicData>
        </a:graphic>
      </p:graphicFrame>
      <p:sp>
        <p:nvSpPr>
          <p:cNvPr id="9" name="Rectangle 3">
            <a:extLst>
              <a:ext uri="{FF2B5EF4-FFF2-40B4-BE49-F238E27FC236}">
                <a16:creationId xmlns:a16="http://schemas.microsoft.com/office/drawing/2014/main" id="{FDFE602E-7473-4D62-B533-75DC449BDADF}"/>
              </a:ext>
            </a:extLst>
          </p:cNvPr>
          <p:cNvSpPr txBox="1">
            <a:spLocks noChangeArrowheads="1"/>
          </p:cNvSpPr>
          <p:nvPr/>
        </p:nvSpPr>
        <p:spPr bwMode="auto">
          <a:xfrm>
            <a:off x="278566" y="580921"/>
            <a:ext cx="8941634" cy="866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 typeface="Wingdings" panose="05000000000000000000" pitchFamily="2" charset="2"/>
              <a:buChar char="ü"/>
            </a:pPr>
            <a:r>
              <a:rPr lang="en-US" sz="1600" kern="0" dirty="0"/>
              <a:t>Within 6-hrs (hold time = 0.25 days), </a:t>
            </a:r>
            <a:r>
              <a:rPr lang="en-US" sz="1600" u="sng" kern="0" dirty="0"/>
              <a:t>measure EP chlorine residual twice using a duplicate to confirm initial measurement – calculate and record the average of the two results).</a:t>
            </a:r>
            <a:endParaRPr lang="en-US" sz="1400" kern="0" dirty="0"/>
          </a:p>
        </p:txBody>
      </p:sp>
      <p:sp>
        <p:nvSpPr>
          <p:cNvPr id="11" name="Rectangle 3">
            <a:extLst>
              <a:ext uri="{FF2B5EF4-FFF2-40B4-BE49-F238E27FC236}">
                <a16:creationId xmlns:a16="http://schemas.microsoft.com/office/drawing/2014/main" id="{6EBBB122-5192-4829-BC10-6F9D381DF5EE}"/>
              </a:ext>
            </a:extLst>
          </p:cNvPr>
          <p:cNvSpPr txBox="1">
            <a:spLocks noChangeArrowheads="1"/>
          </p:cNvSpPr>
          <p:nvPr/>
        </p:nvSpPr>
        <p:spPr bwMode="auto">
          <a:xfrm>
            <a:off x="278566" y="3567138"/>
            <a:ext cx="8734425" cy="866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 typeface="Wingdings" panose="05000000000000000000" pitchFamily="2" charset="2"/>
              <a:buChar char="ü"/>
            </a:pPr>
            <a:r>
              <a:rPr lang="en-US" sz="1600" u="sng" kern="0" dirty="0"/>
              <a:t>Record EP water temperature &amp; pH </a:t>
            </a:r>
          </a:p>
          <a:p>
            <a:pPr marL="0" lvl="1" indent="-342900">
              <a:lnSpc>
                <a:spcPct val="90000"/>
              </a:lnSpc>
              <a:spcBef>
                <a:spcPts val="700"/>
              </a:spcBef>
              <a:buClr>
                <a:schemeClr val="tx2"/>
              </a:buClr>
              <a:buSzPct val="95000"/>
              <a:buFont typeface="Wingdings" panose="05000000000000000000" pitchFamily="2" charset="2"/>
              <a:buChar char="ü"/>
            </a:pPr>
            <a:r>
              <a:rPr lang="en-US" sz="1600" u="sng" kern="0" dirty="0"/>
              <a:t>Sample EP for TTHM</a:t>
            </a:r>
            <a:r>
              <a:rPr lang="en-US" sz="1400" u="sng" kern="0" dirty="0"/>
              <a:t> &amp; HAA5</a:t>
            </a:r>
            <a:endParaRPr lang="en-US" sz="1400" kern="0" dirty="0"/>
          </a:p>
        </p:txBody>
      </p:sp>
      <p:pic>
        <p:nvPicPr>
          <p:cNvPr id="3" name="Audio 2">
            <a:hlinkClick r:id="" action="ppaction://media"/>
            <a:extLst>
              <a:ext uri="{FF2B5EF4-FFF2-40B4-BE49-F238E27FC236}">
                <a16:creationId xmlns:a16="http://schemas.microsoft.com/office/drawing/2014/main" id="{A50645C5-637D-402D-B283-8ED98E1EFDA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416367558"/>
      </p:ext>
    </p:extLst>
  </p:cSld>
  <p:clrMapOvr>
    <a:masterClrMapping/>
  </p:clrMapOvr>
  <mc:AlternateContent xmlns:mc="http://schemas.openxmlformats.org/markup-compatibility/2006">
    <mc:Choice xmlns:p14="http://schemas.microsoft.com/office/powerpoint/2010/main" Requires="p14">
      <p:transition spd="slow" p14:dur="2000" advTm="20350"/>
    </mc:Choice>
    <mc:Fallback>
      <p:transition spd="slow" advTm="203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51942B37-6EC9-48DA-98BE-374E386DC3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9905" y="4027501"/>
            <a:ext cx="44196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95</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2000" dirty="0"/>
              <a:t>Example: 3-Day EP Chlorine Hold Study – </a:t>
            </a:r>
            <a:r>
              <a:rPr lang="en-US" sz="2000" u="sng" dirty="0"/>
              <a:t>T = 12 Hours</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599971"/>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buFontTx/>
              <a:buNone/>
            </a:pPr>
            <a:endParaRPr lang="en-US" sz="2000" kern="0" dirty="0">
              <a:hlinkClick r:id="rId6"/>
            </a:endParaRPr>
          </a:p>
        </p:txBody>
      </p:sp>
      <p:graphicFrame>
        <p:nvGraphicFramePr>
          <p:cNvPr id="4" name="Table 8">
            <a:extLst>
              <a:ext uri="{FF2B5EF4-FFF2-40B4-BE49-F238E27FC236}">
                <a16:creationId xmlns:a16="http://schemas.microsoft.com/office/drawing/2014/main" id="{2EC0D84D-697A-4172-8238-28478D9347F0}"/>
              </a:ext>
            </a:extLst>
          </p:cNvPr>
          <p:cNvGraphicFramePr>
            <a:graphicFrameLocks noGrp="1"/>
          </p:cNvGraphicFramePr>
          <p:nvPr>
            <p:extLst>
              <p:ext uri="{D42A27DB-BD31-4B8C-83A1-F6EECF244321}">
                <p14:modId xmlns:p14="http://schemas.microsoft.com/office/powerpoint/2010/main" val="2264194695"/>
              </p:ext>
            </p:extLst>
          </p:nvPr>
        </p:nvGraphicFramePr>
        <p:xfrm>
          <a:off x="278566" y="1295400"/>
          <a:ext cx="8631984" cy="2560320"/>
        </p:xfrm>
        <a:graphic>
          <a:graphicData uri="http://schemas.openxmlformats.org/drawingml/2006/table">
            <a:tbl>
              <a:tblPr firstRow="1" bandRow="1">
                <a:tableStyleId>{21E4AEA4-8DFA-4A89-87EB-49C32662AFE0}</a:tableStyleId>
              </a:tblPr>
              <a:tblGrid>
                <a:gridCol w="719332">
                  <a:extLst>
                    <a:ext uri="{9D8B030D-6E8A-4147-A177-3AD203B41FA5}">
                      <a16:colId xmlns:a16="http://schemas.microsoft.com/office/drawing/2014/main" val="3441160714"/>
                    </a:ext>
                  </a:extLst>
                </a:gridCol>
                <a:gridCol w="740327">
                  <a:extLst>
                    <a:ext uri="{9D8B030D-6E8A-4147-A177-3AD203B41FA5}">
                      <a16:colId xmlns:a16="http://schemas.microsoft.com/office/drawing/2014/main" val="1875176687"/>
                    </a:ext>
                  </a:extLst>
                </a:gridCol>
                <a:gridCol w="762000">
                  <a:extLst>
                    <a:ext uri="{9D8B030D-6E8A-4147-A177-3AD203B41FA5}">
                      <a16:colId xmlns:a16="http://schemas.microsoft.com/office/drawing/2014/main" val="1146929272"/>
                    </a:ext>
                  </a:extLst>
                </a:gridCol>
                <a:gridCol w="533400">
                  <a:extLst>
                    <a:ext uri="{9D8B030D-6E8A-4147-A177-3AD203B41FA5}">
                      <a16:colId xmlns:a16="http://schemas.microsoft.com/office/drawing/2014/main" val="3074289077"/>
                    </a:ext>
                  </a:extLst>
                </a:gridCol>
                <a:gridCol w="914400">
                  <a:extLst>
                    <a:ext uri="{9D8B030D-6E8A-4147-A177-3AD203B41FA5}">
                      <a16:colId xmlns:a16="http://schemas.microsoft.com/office/drawing/2014/main" val="3776090739"/>
                    </a:ext>
                  </a:extLst>
                </a:gridCol>
                <a:gridCol w="646533">
                  <a:extLst>
                    <a:ext uri="{9D8B030D-6E8A-4147-A177-3AD203B41FA5}">
                      <a16:colId xmlns:a16="http://schemas.microsoft.com/office/drawing/2014/main" val="1894012105"/>
                    </a:ext>
                  </a:extLst>
                </a:gridCol>
                <a:gridCol w="719332">
                  <a:extLst>
                    <a:ext uri="{9D8B030D-6E8A-4147-A177-3AD203B41FA5}">
                      <a16:colId xmlns:a16="http://schemas.microsoft.com/office/drawing/2014/main" val="999362146"/>
                    </a:ext>
                  </a:extLst>
                </a:gridCol>
                <a:gridCol w="719332">
                  <a:extLst>
                    <a:ext uri="{9D8B030D-6E8A-4147-A177-3AD203B41FA5}">
                      <a16:colId xmlns:a16="http://schemas.microsoft.com/office/drawing/2014/main" val="1099223839"/>
                    </a:ext>
                  </a:extLst>
                </a:gridCol>
                <a:gridCol w="719332">
                  <a:extLst>
                    <a:ext uri="{9D8B030D-6E8A-4147-A177-3AD203B41FA5}">
                      <a16:colId xmlns:a16="http://schemas.microsoft.com/office/drawing/2014/main" val="805329988"/>
                    </a:ext>
                  </a:extLst>
                </a:gridCol>
                <a:gridCol w="719332">
                  <a:extLst>
                    <a:ext uri="{9D8B030D-6E8A-4147-A177-3AD203B41FA5}">
                      <a16:colId xmlns:a16="http://schemas.microsoft.com/office/drawing/2014/main" val="2400982823"/>
                    </a:ext>
                  </a:extLst>
                </a:gridCol>
                <a:gridCol w="719332">
                  <a:extLst>
                    <a:ext uri="{9D8B030D-6E8A-4147-A177-3AD203B41FA5}">
                      <a16:colId xmlns:a16="http://schemas.microsoft.com/office/drawing/2014/main" val="608780121"/>
                    </a:ext>
                  </a:extLst>
                </a:gridCol>
                <a:gridCol w="719332">
                  <a:extLst>
                    <a:ext uri="{9D8B030D-6E8A-4147-A177-3AD203B41FA5}">
                      <a16:colId xmlns:a16="http://schemas.microsoft.com/office/drawing/2014/main" val="2611977686"/>
                    </a:ext>
                  </a:extLst>
                </a:gridCol>
              </a:tblGrid>
              <a:tr h="370840">
                <a:tc>
                  <a:txBody>
                    <a:bodyPr/>
                    <a:lstStyle/>
                    <a:p>
                      <a:pPr algn="ctr"/>
                      <a:r>
                        <a:rPr lang="en-US" sz="1200" b="0" dirty="0"/>
                        <a:t>EP-A</a:t>
                      </a:r>
                    </a:p>
                    <a:p>
                      <a:pPr algn="ctr"/>
                      <a:r>
                        <a:rPr lang="en-US" sz="1200" b="0" dirty="0"/>
                        <a:t>Hold Study</a:t>
                      </a:r>
                    </a:p>
                    <a:p>
                      <a:pPr algn="ctr"/>
                      <a:r>
                        <a:rPr lang="en-US" sz="1200" b="0" dirty="0"/>
                        <a:t>Sample</a:t>
                      </a:r>
                    </a:p>
                  </a:txBody>
                  <a:tcPr anchor="ctr"/>
                </a:tc>
                <a:tc>
                  <a:txBody>
                    <a:bodyPr/>
                    <a:lstStyle/>
                    <a:p>
                      <a:pPr algn="ctr"/>
                      <a:r>
                        <a:rPr lang="en-US" sz="1200" b="0" dirty="0"/>
                        <a:t>Date / Time</a:t>
                      </a:r>
                    </a:p>
                  </a:txBody>
                  <a:tcPr anchor="ctr"/>
                </a:tc>
                <a:tc>
                  <a:txBody>
                    <a:bodyPr/>
                    <a:lstStyle/>
                    <a:p>
                      <a:pPr algn="ctr"/>
                      <a:r>
                        <a:rPr lang="en-US" sz="1200" b="0" dirty="0"/>
                        <a:t>Elapsed Time </a:t>
                      </a:r>
                    </a:p>
                    <a:p>
                      <a:pPr algn="ctr"/>
                      <a:endParaRPr lang="en-US" sz="1200" b="0" dirty="0"/>
                    </a:p>
                    <a:p>
                      <a:pPr algn="ctr"/>
                      <a:endParaRPr lang="en-US" sz="1200" b="0" dirty="0"/>
                    </a:p>
                    <a:p>
                      <a:pPr algn="ctr"/>
                      <a:r>
                        <a:rPr lang="en-US" sz="1200" b="0" dirty="0"/>
                        <a:t>days</a:t>
                      </a:r>
                    </a:p>
                  </a:txBody>
                  <a:tcPr anchor="ctr"/>
                </a:tc>
                <a:tc>
                  <a:txBody>
                    <a:bodyPr/>
                    <a:lstStyle/>
                    <a:p>
                      <a:pPr algn="ctr"/>
                      <a:r>
                        <a:rPr lang="en-US" sz="1200" b="0" dirty="0"/>
                        <a:t>Free Cl </a:t>
                      </a:r>
                    </a:p>
                    <a:p>
                      <a:pPr algn="ctr"/>
                      <a:endParaRPr lang="en-US" sz="1200" b="0" dirty="0"/>
                    </a:p>
                    <a:p>
                      <a:pPr algn="ctr"/>
                      <a:endParaRPr lang="en-US" sz="1200" b="0" dirty="0"/>
                    </a:p>
                    <a:p>
                      <a:pPr algn="ctr"/>
                      <a:r>
                        <a:rPr lang="en-US" sz="1200" b="0" dirty="0"/>
                        <a:t>mg/l</a:t>
                      </a:r>
                    </a:p>
                  </a:txBody>
                  <a:tcPr anchor="ctr"/>
                </a:tc>
                <a:tc>
                  <a:txBody>
                    <a:bodyPr/>
                    <a:lstStyle/>
                    <a:p>
                      <a:pPr algn="ctr"/>
                      <a:r>
                        <a:rPr lang="en-US" sz="1200" b="0" dirty="0"/>
                        <a:t>Free </a:t>
                      </a:r>
                    </a:p>
                    <a:p>
                      <a:pPr algn="ctr"/>
                      <a:r>
                        <a:rPr lang="en-US" sz="1200" b="0" dirty="0"/>
                        <a:t>Cl</a:t>
                      </a:r>
                    </a:p>
                    <a:p>
                      <a:pPr algn="ctr"/>
                      <a:r>
                        <a:rPr lang="en-US" sz="1200" b="0" dirty="0"/>
                        <a:t>Duplicate </a:t>
                      </a:r>
                    </a:p>
                    <a:p>
                      <a:pPr algn="ctr"/>
                      <a:endParaRPr lang="en-US" sz="1200" b="0" dirty="0"/>
                    </a:p>
                    <a:p>
                      <a:pPr algn="ctr"/>
                      <a:r>
                        <a:rPr lang="en-US" sz="1200" b="0" dirty="0"/>
                        <a:t>mg/l</a:t>
                      </a:r>
                    </a:p>
                  </a:txBody>
                  <a:tcPr anchor="ctr"/>
                </a:tc>
                <a:tc>
                  <a:txBody>
                    <a:bodyPr/>
                    <a:lstStyle/>
                    <a:p>
                      <a:pPr algn="ctr"/>
                      <a:r>
                        <a:rPr lang="en-US" sz="1200" b="0" dirty="0"/>
                        <a:t>Avg Free Cl </a:t>
                      </a:r>
                    </a:p>
                    <a:p>
                      <a:pPr algn="ctr"/>
                      <a:endParaRPr lang="en-US" sz="1200" b="0" dirty="0"/>
                    </a:p>
                    <a:p>
                      <a:pPr algn="ctr"/>
                      <a:r>
                        <a:rPr lang="en-US" sz="1200" b="0" dirty="0"/>
                        <a:t>mg/l</a:t>
                      </a:r>
                    </a:p>
                  </a:txBody>
                  <a:tcPr anchor="ctr"/>
                </a:tc>
                <a:tc>
                  <a:txBody>
                    <a:bodyPr/>
                    <a:lstStyle/>
                    <a:p>
                      <a:pPr algn="ctr"/>
                      <a:r>
                        <a:rPr lang="en-US" sz="1200" b="0" dirty="0"/>
                        <a:t>In</a:t>
                      </a:r>
                    </a:p>
                    <a:p>
                      <a:pPr algn="ctr"/>
                      <a:r>
                        <a:rPr lang="en-US" sz="1200" b="0" dirty="0"/>
                        <a:t>(Avg CL / CO)</a:t>
                      </a:r>
                    </a:p>
                  </a:txBody>
                  <a:tcPr anchor="ctr"/>
                </a:tc>
                <a:tc>
                  <a:txBody>
                    <a:bodyPr/>
                    <a:lstStyle/>
                    <a:p>
                      <a:pPr algn="ctr"/>
                      <a:r>
                        <a:rPr lang="en-US" sz="1200" b="0" dirty="0"/>
                        <a:t>Temp of Sample</a:t>
                      </a:r>
                    </a:p>
                    <a:p>
                      <a:pPr algn="ctr"/>
                      <a:endParaRPr lang="en-US" sz="1200" b="0" dirty="0"/>
                    </a:p>
                    <a:p>
                      <a:pPr algn="ctr"/>
                      <a:r>
                        <a:rPr lang="en-US" sz="1200" b="0" dirty="0"/>
                        <a:t>°C</a:t>
                      </a:r>
                    </a:p>
                  </a:txBody>
                  <a:tcPr anchor="ctr"/>
                </a:tc>
                <a:tc>
                  <a:txBody>
                    <a:bodyPr/>
                    <a:lstStyle/>
                    <a:p>
                      <a:pPr algn="ctr"/>
                      <a:r>
                        <a:rPr lang="en-US" sz="1200" b="0" dirty="0"/>
                        <a:t>Temp of Water Bath </a:t>
                      </a:r>
                    </a:p>
                    <a:p>
                      <a:pPr algn="ctr"/>
                      <a:r>
                        <a:rPr lang="en-US" sz="1200" b="0" dirty="0"/>
                        <a:t>°C</a:t>
                      </a:r>
                    </a:p>
                  </a:txBody>
                  <a:tcPr anchor="ctr"/>
                </a:tc>
                <a:tc>
                  <a:txBody>
                    <a:bodyPr/>
                    <a:lstStyle/>
                    <a:p>
                      <a:pPr algn="ctr"/>
                      <a:r>
                        <a:rPr lang="en-US" sz="1200" b="0" dirty="0"/>
                        <a:t>Sample</a:t>
                      </a:r>
                    </a:p>
                    <a:p>
                      <a:pPr algn="ctr"/>
                      <a:endParaRPr lang="en-US" sz="1200" b="0" dirty="0"/>
                    </a:p>
                    <a:p>
                      <a:pPr algn="ctr"/>
                      <a:endParaRPr lang="en-US" sz="1200" b="0" dirty="0"/>
                    </a:p>
                    <a:p>
                      <a:pPr algn="ctr"/>
                      <a:endParaRPr lang="en-US" sz="1200" b="0" dirty="0"/>
                    </a:p>
                    <a:p>
                      <a:pPr algn="ctr"/>
                      <a:r>
                        <a:rPr lang="en-US" sz="1200" b="0" dirty="0"/>
                        <a:t>pH</a:t>
                      </a:r>
                    </a:p>
                  </a:txBody>
                  <a:tcPr anchor="ctr"/>
                </a:tc>
                <a:tc>
                  <a:txBody>
                    <a:bodyPr/>
                    <a:lstStyle/>
                    <a:p>
                      <a:pPr algn="ctr"/>
                      <a:r>
                        <a:rPr lang="en-US" sz="1200" b="0" dirty="0"/>
                        <a:t>TTHM</a:t>
                      </a:r>
                    </a:p>
                    <a:p>
                      <a:pPr algn="ctr"/>
                      <a:endParaRPr lang="en-US" sz="1200" b="0" dirty="0"/>
                    </a:p>
                    <a:p>
                      <a:pPr algn="ctr"/>
                      <a:endParaRPr lang="en-US" sz="1200" b="0" dirty="0"/>
                    </a:p>
                    <a:p>
                      <a:pPr algn="ctr"/>
                      <a:endParaRPr lang="en-US" sz="1200" b="0" dirty="0"/>
                    </a:p>
                    <a:p>
                      <a:pPr algn="ctr"/>
                      <a:r>
                        <a:rPr lang="en-US" sz="1200" b="0" dirty="0"/>
                        <a:t>µg/L</a:t>
                      </a:r>
                    </a:p>
                  </a:txBody>
                  <a:tcPr anchor="ctr"/>
                </a:tc>
                <a:tc>
                  <a:txBody>
                    <a:bodyPr/>
                    <a:lstStyle/>
                    <a:p>
                      <a:pPr algn="ctr"/>
                      <a:r>
                        <a:rPr lang="en-US" sz="1200" b="0" dirty="0"/>
                        <a:t>HAA5 </a:t>
                      </a:r>
                    </a:p>
                    <a:p>
                      <a:pPr algn="ctr"/>
                      <a:endParaRPr lang="en-US" sz="1200" b="0" dirty="0"/>
                    </a:p>
                    <a:p>
                      <a:pPr algn="ctr"/>
                      <a:endParaRPr lang="en-US" sz="1200" b="0" dirty="0"/>
                    </a:p>
                    <a:p>
                      <a:pPr algn="ctr"/>
                      <a:endParaRPr lang="en-US" sz="1200" b="0" dirty="0"/>
                    </a:p>
                    <a:p>
                      <a:pPr algn="ctr"/>
                      <a:r>
                        <a:rPr lang="en-US" sz="1200" b="0" dirty="0"/>
                        <a:t>µg/L</a:t>
                      </a:r>
                    </a:p>
                  </a:txBody>
                  <a:tcPr anchor="ctr"/>
                </a:tc>
                <a:extLst>
                  <a:ext uri="{0D108BD9-81ED-4DB2-BD59-A6C34878D82A}">
                    <a16:rowId xmlns:a16="http://schemas.microsoft.com/office/drawing/2014/main" val="646432735"/>
                  </a:ext>
                </a:extLst>
              </a:tr>
              <a:tr h="370840">
                <a:tc>
                  <a:txBody>
                    <a:bodyPr/>
                    <a:lstStyle/>
                    <a:p>
                      <a:pPr algn="ctr"/>
                      <a:r>
                        <a:rPr lang="en-US" sz="1200" b="0" dirty="0"/>
                        <a:t>First Sample (Start)</a:t>
                      </a:r>
                    </a:p>
                  </a:txBody>
                  <a:tcPr anchor="ctr"/>
                </a:tc>
                <a:tc>
                  <a:txBody>
                    <a:bodyPr/>
                    <a:lstStyle/>
                    <a:p>
                      <a:pPr algn="ctr"/>
                      <a:r>
                        <a:rPr lang="en-US" sz="1200" b="0" dirty="0"/>
                        <a:t>3/28/22</a:t>
                      </a:r>
                    </a:p>
                    <a:p>
                      <a:pPr algn="ctr"/>
                      <a:r>
                        <a:rPr lang="en-US" sz="1200" b="0" dirty="0"/>
                        <a:t>15:45</a:t>
                      </a:r>
                    </a:p>
                  </a:txBody>
                  <a:tcPr anchor="ctr"/>
                </a:tc>
                <a:tc>
                  <a:txBody>
                    <a:bodyPr/>
                    <a:lstStyle/>
                    <a:p>
                      <a:pPr algn="ctr"/>
                      <a:r>
                        <a:rPr lang="en-US" sz="1200" b="0" dirty="0"/>
                        <a:t>0</a:t>
                      </a:r>
                    </a:p>
                  </a:txBody>
                  <a:tcPr anchor="ctr"/>
                </a:tc>
                <a:tc>
                  <a:txBody>
                    <a:bodyPr/>
                    <a:lstStyle/>
                    <a:p>
                      <a:pPr algn="ctr"/>
                      <a:r>
                        <a:rPr lang="en-US" sz="1200" b="0" dirty="0"/>
                        <a:t>1.12</a:t>
                      </a:r>
                    </a:p>
                  </a:txBody>
                  <a:tcPr anchor="ctr"/>
                </a:tc>
                <a:tc>
                  <a:txBody>
                    <a:bodyPr/>
                    <a:lstStyle/>
                    <a:p>
                      <a:pPr algn="ctr"/>
                      <a:r>
                        <a:rPr lang="en-US" sz="1200" b="0" dirty="0"/>
                        <a:t>1.09</a:t>
                      </a:r>
                    </a:p>
                  </a:txBody>
                  <a:tcPr anchor="ctr"/>
                </a:tc>
                <a:tc>
                  <a:txBody>
                    <a:bodyPr/>
                    <a:lstStyle/>
                    <a:p>
                      <a:pPr algn="ctr"/>
                      <a:r>
                        <a:rPr lang="en-US" sz="1200" b="0" dirty="0"/>
                        <a:t>1.11</a:t>
                      </a:r>
                    </a:p>
                  </a:txBody>
                  <a:tcPr anchor="ctr"/>
                </a:tc>
                <a:tc>
                  <a:txBody>
                    <a:bodyPr/>
                    <a:lstStyle/>
                    <a:p>
                      <a:pPr algn="ctr"/>
                      <a:r>
                        <a:rPr lang="en-US" sz="1200" b="0" dirty="0"/>
                        <a:t>0.00</a:t>
                      </a:r>
                    </a:p>
                  </a:txBody>
                  <a:tcPr anchor="ctr"/>
                </a:tc>
                <a:tc>
                  <a:txBody>
                    <a:bodyPr/>
                    <a:lstStyle/>
                    <a:p>
                      <a:pPr algn="ctr"/>
                      <a:r>
                        <a:rPr lang="en-US" sz="1200" b="0" dirty="0"/>
                        <a:t>19.4</a:t>
                      </a:r>
                    </a:p>
                  </a:txBody>
                  <a:tcPr anchor="ctr"/>
                </a:tc>
                <a:tc>
                  <a:txBody>
                    <a:bodyPr/>
                    <a:lstStyle/>
                    <a:p>
                      <a:pPr algn="ctr"/>
                      <a:r>
                        <a:rPr lang="en-US" sz="1200" b="0" dirty="0"/>
                        <a:t>N/A</a:t>
                      </a:r>
                    </a:p>
                  </a:txBody>
                  <a:tcPr anchor="ctr"/>
                </a:tc>
                <a:tc>
                  <a:txBody>
                    <a:bodyPr/>
                    <a:lstStyle/>
                    <a:p>
                      <a:pPr algn="ctr"/>
                      <a:r>
                        <a:rPr lang="en-US" sz="1200" b="0" dirty="0"/>
                        <a:t>7.25</a:t>
                      </a:r>
                    </a:p>
                  </a:txBody>
                  <a:tcPr anchor="ctr"/>
                </a:tc>
                <a:tc>
                  <a:txBody>
                    <a:bodyPr/>
                    <a:lstStyle/>
                    <a:p>
                      <a:pPr algn="ctr"/>
                      <a:r>
                        <a:rPr lang="en-US" sz="1200" b="0" dirty="0"/>
                        <a:t>30</a:t>
                      </a:r>
                    </a:p>
                  </a:txBody>
                  <a:tcPr anchor="ctr"/>
                </a:tc>
                <a:tc>
                  <a:txBody>
                    <a:bodyPr/>
                    <a:lstStyle/>
                    <a:p>
                      <a:pPr algn="ctr"/>
                      <a:r>
                        <a:rPr lang="en-US" sz="1200" b="0" dirty="0"/>
                        <a:t>16</a:t>
                      </a:r>
                    </a:p>
                  </a:txBody>
                  <a:tcPr anchor="ctr"/>
                </a:tc>
                <a:extLst>
                  <a:ext uri="{0D108BD9-81ED-4DB2-BD59-A6C34878D82A}">
                    <a16:rowId xmlns:a16="http://schemas.microsoft.com/office/drawing/2014/main" val="2297579219"/>
                  </a:ext>
                </a:extLst>
              </a:tr>
              <a:tr h="370840">
                <a:tc>
                  <a:txBody>
                    <a:bodyPr/>
                    <a:lstStyle/>
                    <a:p>
                      <a:pPr algn="ctr"/>
                      <a:r>
                        <a:rPr lang="en-US" sz="1200" b="0" dirty="0"/>
                        <a:t>Bottle #1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3/28/22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22:00</a:t>
                      </a:r>
                    </a:p>
                  </a:txBody>
                  <a:tcPr anchor="ctr"/>
                </a:tc>
                <a:tc>
                  <a:txBody>
                    <a:bodyPr/>
                    <a:lstStyle/>
                    <a:p>
                      <a:pPr algn="ctr"/>
                      <a:r>
                        <a:rPr lang="en-US" sz="1200" b="0" dirty="0"/>
                        <a:t>0.26</a:t>
                      </a:r>
                    </a:p>
                  </a:txBody>
                  <a:tcPr anchor="ctr"/>
                </a:tc>
                <a:tc>
                  <a:txBody>
                    <a:bodyPr/>
                    <a:lstStyle/>
                    <a:p>
                      <a:pPr algn="ctr"/>
                      <a:r>
                        <a:rPr lang="en-US" sz="1200" b="0" dirty="0"/>
                        <a:t>1.01</a:t>
                      </a:r>
                    </a:p>
                  </a:txBody>
                  <a:tcPr anchor="ctr"/>
                </a:tc>
                <a:tc>
                  <a:txBody>
                    <a:bodyPr/>
                    <a:lstStyle/>
                    <a:p>
                      <a:pPr algn="ctr"/>
                      <a:r>
                        <a:rPr lang="en-US" sz="1200" b="0" dirty="0"/>
                        <a:t>1</a:t>
                      </a:r>
                    </a:p>
                  </a:txBody>
                  <a:tcPr anchor="ctr"/>
                </a:tc>
                <a:tc>
                  <a:txBody>
                    <a:bodyPr/>
                    <a:lstStyle/>
                    <a:p>
                      <a:pPr algn="ctr"/>
                      <a:r>
                        <a:rPr lang="en-US" sz="1200" b="0" dirty="0"/>
                        <a:t>1.01</a:t>
                      </a:r>
                    </a:p>
                  </a:txBody>
                  <a:tcPr anchor="ctr"/>
                </a:tc>
                <a:tc>
                  <a:txBody>
                    <a:bodyPr/>
                    <a:lstStyle/>
                    <a:p>
                      <a:pPr algn="ctr"/>
                      <a:r>
                        <a:rPr lang="en-US" sz="1200" b="0" dirty="0"/>
                        <a:t>-0.09</a:t>
                      </a:r>
                    </a:p>
                  </a:txBody>
                  <a:tcPr anchor="ctr"/>
                </a:tc>
                <a:tc>
                  <a:txBody>
                    <a:bodyPr/>
                    <a:lstStyle/>
                    <a:p>
                      <a:pPr algn="ctr"/>
                      <a:r>
                        <a:rPr lang="en-US" sz="1200" b="0" dirty="0"/>
                        <a:t>22.5</a:t>
                      </a:r>
                    </a:p>
                  </a:txBody>
                  <a:tcPr anchor="ctr"/>
                </a:tc>
                <a:tc>
                  <a:txBody>
                    <a:bodyPr/>
                    <a:lstStyle/>
                    <a:p>
                      <a:pPr algn="ctr"/>
                      <a:r>
                        <a:rPr lang="en-US" sz="1200" b="0" dirty="0"/>
                        <a:t>22.7</a:t>
                      </a:r>
                    </a:p>
                  </a:txBody>
                  <a:tcPr anchor="ctr"/>
                </a:tc>
                <a:tc>
                  <a:txBody>
                    <a:bodyPr/>
                    <a:lstStyle/>
                    <a:p>
                      <a:pPr algn="ctr"/>
                      <a:r>
                        <a:rPr lang="en-US" sz="1200" b="0" dirty="0"/>
                        <a:t>7.23</a:t>
                      </a:r>
                    </a:p>
                  </a:txBody>
                  <a:tcPr anchor="ctr"/>
                </a:tc>
                <a:tc>
                  <a:txBody>
                    <a:bodyPr/>
                    <a:lstStyle/>
                    <a:p>
                      <a:pPr algn="ctr"/>
                      <a:r>
                        <a:rPr lang="en-US" sz="1200" b="0" dirty="0"/>
                        <a:t>32</a:t>
                      </a:r>
                    </a:p>
                  </a:txBody>
                  <a:tcPr anchor="ctr"/>
                </a:tc>
                <a:tc>
                  <a:txBody>
                    <a:bodyPr/>
                    <a:lstStyle/>
                    <a:p>
                      <a:pPr algn="ctr"/>
                      <a:r>
                        <a:rPr lang="en-US" sz="1200" b="0" dirty="0"/>
                        <a:t>18</a:t>
                      </a:r>
                    </a:p>
                  </a:txBody>
                  <a:tcPr anchor="ctr"/>
                </a:tc>
                <a:extLst>
                  <a:ext uri="{0D108BD9-81ED-4DB2-BD59-A6C34878D82A}">
                    <a16:rowId xmlns:a16="http://schemas.microsoft.com/office/drawing/2014/main" val="327738899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3/29/22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7:30</a:t>
                      </a:r>
                    </a:p>
                  </a:txBody>
                  <a:tcPr anchor="ctr"/>
                </a:tc>
                <a:tc>
                  <a:txBody>
                    <a:bodyPr/>
                    <a:lstStyle/>
                    <a:p>
                      <a:pPr algn="ctr"/>
                      <a:r>
                        <a:rPr lang="en-US" sz="1200" b="0" dirty="0"/>
                        <a:t>0.66</a:t>
                      </a:r>
                    </a:p>
                  </a:txBody>
                  <a:tcPr anchor="ctr"/>
                </a:tc>
                <a:tc>
                  <a:txBody>
                    <a:bodyPr/>
                    <a:lstStyle/>
                    <a:p>
                      <a:pPr algn="ctr"/>
                      <a:r>
                        <a:rPr lang="en-US" sz="1200" b="0" dirty="0"/>
                        <a:t>0.94</a:t>
                      </a:r>
                    </a:p>
                  </a:txBody>
                  <a:tcPr anchor="ctr"/>
                </a:tc>
                <a:tc>
                  <a:txBody>
                    <a:bodyPr/>
                    <a:lstStyle/>
                    <a:p>
                      <a:pPr algn="ctr"/>
                      <a:r>
                        <a:rPr lang="en-US" sz="1200" b="0" dirty="0"/>
                        <a:t>0.95</a:t>
                      </a:r>
                    </a:p>
                  </a:txBody>
                  <a:tcPr anchor="ctr"/>
                </a:tc>
                <a:tc>
                  <a:txBody>
                    <a:bodyPr/>
                    <a:lstStyle/>
                    <a:p>
                      <a:pPr algn="ctr"/>
                      <a:r>
                        <a:rPr lang="en-US" sz="1200" b="0" dirty="0"/>
                        <a:t>0.95</a:t>
                      </a:r>
                    </a:p>
                  </a:txBody>
                  <a:tcPr anchor="ctr"/>
                </a:tc>
                <a:tc>
                  <a:txBody>
                    <a:bodyPr/>
                    <a:lstStyle/>
                    <a:p>
                      <a:pPr algn="ctr"/>
                      <a:r>
                        <a:rPr lang="en-US" sz="1200" b="0" dirty="0"/>
                        <a:t>-0.16</a:t>
                      </a:r>
                    </a:p>
                  </a:txBody>
                  <a:tcPr anchor="ctr"/>
                </a:tc>
                <a:tc>
                  <a:txBody>
                    <a:bodyPr/>
                    <a:lstStyle/>
                    <a:p>
                      <a:pPr algn="ctr"/>
                      <a:r>
                        <a:rPr lang="en-US" sz="1200" b="0" dirty="0"/>
                        <a:t>22.1</a:t>
                      </a:r>
                    </a:p>
                  </a:txBody>
                  <a:tcPr anchor="ctr"/>
                </a:tc>
                <a:tc>
                  <a:txBody>
                    <a:bodyPr/>
                    <a:lstStyle/>
                    <a:p>
                      <a:pPr algn="ctr"/>
                      <a:r>
                        <a:rPr lang="en-US" sz="1200" b="0" dirty="0"/>
                        <a:t>22.6</a:t>
                      </a:r>
                    </a:p>
                  </a:txBody>
                  <a:tcPr anchor="ctr"/>
                </a:tc>
                <a:tc>
                  <a:txBody>
                    <a:bodyPr/>
                    <a:lstStyle/>
                    <a:p>
                      <a:pPr algn="ctr"/>
                      <a:r>
                        <a:rPr lang="en-US" sz="1200" b="0" dirty="0"/>
                        <a:t>7.22</a:t>
                      </a:r>
                    </a:p>
                  </a:txBody>
                  <a:tcPr anchor="ctr"/>
                </a:tc>
                <a:tc>
                  <a:txBody>
                    <a:bodyPr/>
                    <a:lstStyle/>
                    <a:p>
                      <a:pPr algn="ctr"/>
                      <a:r>
                        <a:rPr lang="en-US" sz="1200" b="0" dirty="0"/>
                        <a:t>36</a:t>
                      </a:r>
                    </a:p>
                  </a:txBody>
                  <a:tcPr anchor="ctr"/>
                </a:tc>
                <a:tc>
                  <a:txBody>
                    <a:bodyPr/>
                    <a:lstStyle/>
                    <a:p>
                      <a:pPr algn="ctr"/>
                      <a:r>
                        <a:rPr lang="en-US" sz="1200" b="0" dirty="0"/>
                        <a:t>19</a:t>
                      </a:r>
                    </a:p>
                  </a:txBody>
                  <a:tcPr anchor="ctr"/>
                </a:tc>
                <a:extLst>
                  <a:ext uri="{0D108BD9-81ED-4DB2-BD59-A6C34878D82A}">
                    <a16:rowId xmlns:a16="http://schemas.microsoft.com/office/drawing/2014/main" val="1406716388"/>
                  </a:ext>
                </a:extLst>
              </a:tr>
            </a:tbl>
          </a:graphicData>
        </a:graphic>
      </p:graphicFrame>
      <p:sp>
        <p:nvSpPr>
          <p:cNvPr id="10" name="Rectangle 3">
            <a:extLst>
              <a:ext uri="{FF2B5EF4-FFF2-40B4-BE49-F238E27FC236}">
                <a16:creationId xmlns:a16="http://schemas.microsoft.com/office/drawing/2014/main" id="{1C7B6A81-E4C9-4693-BF58-6B8EC79E87B2}"/>
              </a:ext>
            </a:extLst>
          </p:cNvPr>
          <p:cNvSpPr txBox="1">
            <a:spLocks noChangeArrowheads="1"/>
          </p:cNvSpPr>
          <p:nvPr/>
        </p:nvSpPr>
        <p:spPr bwMode="auto">
          <a:xfrm>
            <a:off x="278566" y="580921"/>
            <a:ext cx="8941634" cy="866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 typeface="Wingdings" panose="05000000000000000000" pitchFamily="2" charset="2"/>
              <a:buChar char="ü"/>
            </a:pPr>
            <a:r>
              <a:rPr lang="en-US" sz="1600" kern="0" dirty="0"/>
              <a:t>Within 12-hrs (hold time = 0.5 days), </a:t>
            </a:r>
            <a:r>
              <a:rPr lang="en-US" sz="1600" u="sng" kern="0" dirty="0"/>
              <a:t>measure EP chlorine residual twice using a duplicate to confirm initial measurement – calculate and record the average of the two results).</a:t>
            </a:r>
            <a:endParaRPr lang="en-US" sz="1400" kern="0" dirty="0"/>
          </a:p>
        </p:txBody>
      </p:sp>
      <p:sp>
        <p:nvSpPr>
          <p:cNvPr id="11" name="Rectangle 3">
            <a:extLst>
              <a:ext uri="{FF2B5EF4-FFF2-40B4-BE49-F238E27FC236}">
                <a16:creationId xmlns:a16="http://schemas.microsoft.com/office/drawing/2014/main" id="{1E89EA94-4899-4A6D-B1B3-B4257BD23416}"/>
              </a:ext>
            </a:extLst>
          </p:cNvPr>
          <p:cNvSpPr txBox="1">
            <a:spLocks noChangeArrowheads="1"/>
          </p:cNvSpPr>
          <p:nvPr/>
        </p:nvSpPr>
        <p:spPr bwMode="auto">
          <a:xfrm>
            <a:off x="4779200" y="3962400"/>
            <a:ext cx="4517191" cy="866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 typeface="Wingdings" panose="05000000000000000000" pitchFamily="2" charset="2"/>
              <a:buChar char="ü"/>
            </a:pPr>
            <a:r>
              <a:rPr lang="en-US" sz="1600" u="sng" kern="0" dirty="0"/>
              <a:t>Record EP water temperature &amp; pH </a:t>
            </a:r>
          </a:p>
          <a:p>
            <a:pPr marL="0" lvl="1" indent="-342900">
              <a:lnSpc>
                <a:spcPct val="90000"/>
              </a:lnSpc>
              <a:spcBef>
                <a:spcPts val="700"/>
              </a:spcBef>
              <a:buClr>
                <a:schemeClr val="tx2"/>
              </a:buClr>
              <a:buSzPct val="95000"/>
              <a:buFont typeface="Wingdings" panose="05000000000000000000" pitchFamily="2" charset="2"/>
              <a:buChar char="ü"/>
            </a:pPr>
            <a:r>
              <a:rPr lang="en-US" sz="1600" u="sng" kern="0" dirty="0"/>
              <a:t>Sample EP for TTHM</a:t>
            </a:r>
            <a:r>
              <a:rPr lang="en-US" sz="1400" u="sng" kern="0" dirty="0"/>
              <a:t> &amp; HAA5</a:t>
            </a:r>
            <a:endParaRPr lang="en-US" sz="1400" kern="0" dirty="0"/>
          </a:p>
        </p:txBody>
      </p:sp>
      <p:pic>
        <p:nvPicPr>
          <p:cNvPr id="2" name="Audio 1">
            <a:hlinkClick r:id="" action="ppaction://media"/>
            <a:extLst>
              <a:ext uri="{FF2B5EF4-FFF2-40B4-BE49-F238E27FC236}">
                <a16:creationId xmlns:a16="http://schemas.microsoft.com/office/drawing/2014/main" id="{A4E1B59B-0334-497A-9572-7370CE7DD5F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884073321"/>
      </p:ext>
    </p:extLst>
  </p:cSld>
  <p:clrMapOvr>
    <a:masterClrMapping/>
  </p:clrMapOvr>
  <mc:AlternateContent xmlns:mc="http://schemas.openxmlformats.org/markup-compatibility/2006">
    <mc:Choice xmlns:p14="http://schemas.microsoft.com/office/powerpoint/2010/main" Requires="p14">
      <p:transition spd="slow" p14:dur="2000" advTm="11945"/>
    </mc:Choice>
    <mc:Fallback>
      <p:transition spd="slow" advTm="119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96</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2000" dirty="0"/>
              <a:t>Example: 3-Day EP Chlorine Hold Study – </a:t>
            </a:r>
            <a:r>
              <a:rPr lang="en-US" sz="2000" u="sng" dirty="0"/>
              <a:t>T = 24 Hours</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599971"/>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buFontTx/>
              <a:buNone/>
            </a:pPr>
            <a:endParaRPr lang="en-US" sz="2000" kern="0" dirty="0">
              <a:hlinkClick r:id="rId5"/>
            </a:endParaRPr>
          </a:p>
        </p:txBody>
      </p:sp>
      <p:sp>
        <p:nvSpPr>
          <p:cNvPr id="10" name="Rectangle 3">
            <a:extLst>
              <a:ext uri="{FF2B5EF4-FFF2-40B4-BE49-F238E27FC236}">
                <a16:creationId xmlns:a16="http://schemas.microsoft.com/office/drawing/2014/main" id="{1C7B6A81-E4C9-4693-BF58-6B8EC79E87B2}"/>
              </a:ext>
            </a:extLst>
          </p:cNvPr>
          <p:cNvSpPr txBox="1">
            <a:spLocks noChangeArrowheads="1"/>
          </p:cNvSpPr>
          <p:nvPr/>
        </p:nvSpPr>
        <p:spPr bwMode="auto">
          <a:xfrm>
            <a:off x="278566" y="580921"/>
            <a:ext cx="8941634" cy="866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 typeface="Wingdings" panose="05000000000000000000" pitchFamily="2" charset="2"/>
              <a:buChar char="ü"/>
            </a:pPr>
            <a:r>
              <a:rPr lang="en-US" sz="1600" kern="0" dirty="0"/>
              <a:t>Within 24-hrs (hold time = 1 day), </a:t>
            </a:r>
            <a:r>
              <a:rPr lang="en-US" sz="1600" u="sng" kern="0" dirty="0"/>
              <a:t>measure EP chlorine residual twice using a duplicate to confirm initial measurement – calculate and record the average of the two results).</a:t>
            </a:r>
            <a:endParaRPr lang="en-US" sz="1400" kern="0" dirty="0"/>
          </a:p>
        </p:txBody>
      </p:sp>
      <p:sp>
        <p:nvSpPr>
          <p:cNvPr id="11" name="Rectangle 3">
            <a:extLst>
              <a:ext uri="{FF2B5EF4-FFF2-40B4-BE49-F238E27FC236}">
                <a16:creationId xmlns:a16="http://schemas.microsoft.com/office/drawing/2014/main" id="{1E89EA94-4899-4A6D-B1B3-B4257BD23416}"/>
              </a:ext>
            </a:extLst>
          </p:cNvPr>
          <p:cNvSpPr txBox="1">
            <a:spLocks noChangeArrowheads="1"/>
          </p:cNvSpPr>
          <p:nvPr/>
        </p:nvSpPr>
        <p:spPr bwMode="auto">
          <a:xfrm>
            <a:off x="4752696" y="4495800"/>
            <a:ext cx="4517191" cy="670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 typeface="Wingdings" panose="05000000000000000000" pitchFamily="2" charset="2"/>
              <a:buChar char="ü"/>
            </a:pPr>
            <a:r>
              <a:rPr lang="en-US" sz="1600" u="sng" kern="0" dirty="0"/>
              <a:t>Record EP water temperature &amp; pH </a:t>
            </a:r>
          </a:p>
          <a:p>
            <a:pPr marL="0" lvl="1" indent="-342900">
              <a:lnSpc>
                <a:spcPct val="90000"/>
              </a:lnSpc>
              <a:spcBef>
                <a:spcPts val="700"/>
              </a:spcBef>
              <a:buClr>
                <a:schemeClr val="tx2"/>
              </a:buClr>
              <a:buSzPct val="95000"/>
              <a:buFont typeface="Wingdings" panose="05000000000000000000" pitchFamily="2" charset="2"/>
              <a:buChar char="ü"/>
            </a:pPr>
            <a:r>
              <a:rPr lang="en-US" sz="1600" u="sng" kern="0" dirty="0"/>
              <a:t>Sample EP for TTHM</a:t>
            </a:r>
            <a:r>
              <a:rPr lang="en-US" sz="1400" u="sng" kern="0" dirty="0"/>
              <a:t> &amp; HAA5</a:t>
            </a:r>
            <a:endParaRPr lang="en-US" sz="1400" kern="0" dirty="0"/>
          </a:p>
        </p:txBody>
      </p:sp>
      <p:graphicFrame>
        <p:nvGraphicFramePr>
          <p:cNvPr id="12" name="Table 8">
            <a:extLst>
              <a:ext uri="{FF2B5EF4-FFF2-40B4-BE49-F238E27FC236}">
                <a16:creationId xmlns:a16="http://schemas.microsoft.com/office/drawing/2014/main" id="{7F9D318A-D397-4E19-B07E-22FD487B42C7}"/>
              </a:ext>
            </a:extLst>
          </p:cNvPr>
          <p:cNvGraphicFramePr>
            <a:graphicFrameLocks noGrp="1"/>
          </p:cNvGraphicFramePr>
          <p:nvPr>
            <p:extLst>
              <p:ext uri="{D42A27DB-BD31-4B8C-83A1-F6EECF244321}">
                <p14:modId xmlns:p14="http://schemas.microsoft.com/office/powerpoint/2010/main" val="1513131997"/>
              </p:ext>
            </p:extLst>
          </p:nvPr>
        </p:nvGraphicFramePr>
        <p:xfrm>
          <a:off x="278566" y="1295400"/>
          <a:ext cx="8631984" cy="3017520"/>
        </p:xfrm>
        <a:graphic>
          <a:graphicData uri="http://schemas.openxmlformats.org/drawingml/2006/table">
            <a:tbl>
              <a:tblPr firstRow="1" bandRow="1">
                <a:tableStyleId>{21E4AEA4-8DFA-4A89-87EB-49C32662AFE0}</a:tableStyleId>
              </a:tblPr>
              <a:tblGrid>
                <a:gridCol w="719332">
                  <a:extLst>
                    <a:ext uri="{9D8B030D-6E8A-4147-A177-3AD203B41FA5}">
                      <a16:colId xmlns:a16="http://schemas.microsoft.com/office/drawing/2014/main" val="3441160714"/>
                    </a:ext>
                  </a:extLst>
                </a:gridCol>
                <a:gridCol w="740327">
                  <a:extLst>
                    <a:ext uri="{9D8B030D-6E8A-4147-A177-3AD203B41FA5}">
                      <a16:colId xmlns:a16="http://schemas.microsoft.com/office/drawing/2014/main" val="1875176687"/>
                    </a:ext>
                  </a:extLst>
                </a:gridCol>
                <a:gridCol w="762000">
                  <a:extLst>
                    <a:ext uri="{9D8B030D-6E8A-4147-A177-3AD203B41FA5}">
                      <a16:colId xmlns:a16="http://schemas.microsoft.com/office/drawing/2014/main" val="1146929272"/>
                    </a:ext>
                  </a:extLst>
                </a:gridCol>
                <a:gridCol w="533400">
                  <a:extLst>
                    <a:ext uri="{9D8B030D-6E8A-4147-A177-3AD203B41FA5}">
                      <a16:colId xmlns:a16="http://schemas.microsoft.com/office/drawing/2014/main" val="3074289077"/>
                    </a:ext>
                  </a:extLst>
                </a:gridCol>
                <a:gridCol w="914400">
                  <a:extLst>
                    <a:ext uri="{9D8B030D-6E8A-4147-A177-3AD203B41FA5}">
                      <a16:colId xmlns:a16="http://schemas.microsoft.com/office/drawing/2014/main" val="3776090739"/>
                    </a:ext>
                  </a:extLst>
                </a:gridCol>
                <a:gridCol w="646533">
                  <a:extLst>
                    <a:ext uri="{9D8B030D-6E8A-4147-A177-3AD203B41FA5}">
                      <a16:colId xmlns:a16="http://schemas.microsoft.com/office/drawing/2014/main" val="1894012105"/>
                    </a:ext>
                  </a:extLst>
                </a:gridCol>
                <a:gridCol w="719332">
                  <a:extLst>
                    <a:ext uri="{9D8B030D-6E8A-4147-A177-3AD203B41FA5}">
                      <a16:colId xmlns:a16="http://schemas.microsoft.com/office/drawing/2014/main" val="999362146"/>
                    </a:ext>
                  </a:extLst>
                </a:gridCol>
                <a:gridCol w="719332">
                  <a:extLst>
                    <a:ext uri="{9D8B030D-6E8A-4147-A177-3AD203B41FA5}">
                      <a16:colId xmlns:a16="http://schemas.microsoft.com/office/drawing/2014/main" val="1099223839"/>
                    </a:ext>
                  </a:extLst>
                </a:gridCol>
                <a:gridCol w="719332">
                  <a:extLst>
                    <a:ext uri="{9D8B030D-6E8A-4147-A177-3AD203B41FA5}">
                      <a16:colId xmlns:a16="http://schemas.microsoft.com/office/drawing/2014/main" val="805329988"/>
                    </a:ext>
                  </a:extLst>
                </a:gridCol>
                <a:gridCol w="719332">
                  <a:extLst>
                    <a:ext uri="{9D8B030D-6E8A-4147-A177-3AD203B41FA5}">
                      <a16:colId xmlns:a16="http://schemas.microsoft.com/office/drawing/2014/main" val="2400982823"/>
                    </a:ext>
                  </a:extLst>
                </a:gridCol>
                <a:gridCol w="719332">
                  <a:extLst>
                    <a:ext uri="{9D8B030D-6E8A-4147-A177-3AD203B41FA5}">
                      <a16:colId xmlns:a16="http://schemas.microsoft.com/office/drawing/2014/main" val="608780121"/>
                    </a:ext>
                  </a:extLst>
                </a:gridCol>
                <a:gridCol w="719332">
                  <a:extLst>
                    <a:ext uri="{9D8B030D-6E8A-4147-A177-3AD203B41FA5}">
                      <a16:colId xmlns:a16="http://schemas.microsoft.com/office/drawing/2014/main" val="2611977686"/>
                    </a:ext>
                  </a:extLst>
                </a:gridCol>
              </a:tblGrid>
              <a:tr h="370840">
                <a:tc>
                  <a:txBody>
                    <a:bodyPr/>
                    <a:lstStyle/>
                    <a:p>
                      <a:pPr algn="ctr"/>
                      <a:r>
                        <a:rPr lang="en-US" sz="1200" b="0" dirty="0"/>
                        <a:t>EP-A</a:t>
                      </a:r>
                    </a:p>
                    <a:p>
                      <a:pPr algn="ctr"/>
                      <a:r>
                        <a:rPr lang="en-US" sz="1200" b="0" dirty="0"/>
                        <a:t>Hold Study</a:t>
                      </a:r>
                    </a:p>
                    <a:p>
                      <a:pPr algn="ctr"/>
                      <a:r>
                        <a:rPr lang="en-US" sz="1200" b="0" dirty="0"/>
                        <a:t>Sample</a:t>
                      </a:r>
                    </a:p>
                  </a:txBody>
                  <a:tcPr anchor="ctr"/>
                </a:tc>
                <a:tc>
                  <a:txBody>
                    <a:bodyPr/>
                    <a:lstStyle/>
                    <a:p>
                      <a:pPr algn="ctr"/>
                      <a:r>
                        <a:rPr lang="en-US" sz="1200" b="0" dirty="0"/>
                        <a:t>Date / Time</a:t>
                      </a:r>
                    </a:p>
                  </a:txBody>
                  <a:tcPr anchor="ctr"/>
                </a:tc>
                <a:tc>
                  <a:txBody>
                    <a:bodyPr/>
                    <a:lstStyle/>
                    <a:p>
                      <a:pPr algn="ctr"/>
                      <a:r>
                        <a:rPr lang="en-US" sz="1200" b="0" dirty="0"/>
                        <a:t>Elapsed Time </a:t>
                      </a:r>
                    </a:p>
                    <a:p>
                      <a:pPr algn="ctr"/>
                      <a:endParaRPr lang="en-US" sz="1200" b="0" dirty="0"/>
                    </a:p>
                    <a:p>
                      <a:pPr algn="ctr"/>
                      <a:endParaRPr lang="en-US" sz="1200" b="0" dirty="0"/>
                    </a:p>
                    <a:p>
                      <a:pPr algn="ctr"/>
                      <a:r>
                        <a:rPr lang="en-US" sz="1200" b="0" dirty="0"/>
                        <a:t>days</a:t>
                      </a:r>
                    </a:p>
                  </a:txBody>
                  <a:tcPr anchor="ctr"/>
                </a:tc>
                <a:tc>
                  <a:txBody>
                    <a:bodyPr/>
                    <a:lstStyle/>
                    <a:p>
                      <a:pPr algn="ctr"/>
                      <a:r>
                        <a:rPr lang="en-US" sz="1200" b="0" dirty="0"/>
                        <a:t>Free Cl </a:t>
                      </a:r>
                    </a:p>
                    <a:p>
                      <a:pPr algn="ctr"/>
                      <a:endParaRPr lang="en-US" sz="1200" b="0" dirty="0"/>
                    </a:p>
                    <a:p>
                      <a:pPr algn="ctr"/>
                      <a:endParaRPr lang="en-US" sz="1200" b="0" dirty="0"/>
                    </a:p>
                    <a:p>
                      <a:pPr algn="ctr"/>
                      <a:r>
                        <a:rPr lang="en-US" sz="1200" b="0" dirty="0"/>
                        <a:t>mg/l</a:t>
                      </a:r>
                    </a:p>
                  </a:txBody>
                  <a:tcPr anchor="ctr"/>
                </a:tc>
                <a:tc>
                  <a:txBody>
                    <a:bodyPr/>
                    <a:lstStyle/>
                    <a:p>
                      <a:pPr algn="ctr"/>
                      <a:r>
                        <a:rPr lang="en-US" sz="1200" b="0" dirty="0"/>
                        <a:t>Free </a:t>
                      </a:r>
                    </a:p>
                    <a:p>
                      <a:pPr algn="ctr"/>
                      <a:r>
                        <a:rPr lang="en-US" sz="1200" b="0" dirty="0"/>
                        <a:t>Cl</a:t>
                      </a:r>
                    </a:p>
                    <a:p>
                      <a:pPr algn="ctr"/>
                      <a:r>
                        <a:rPr lang="en-US" sz="1200" b="0" dirty="0"/>
                        <a:t>Duplicate </a:t>
                      </a:r>
                    </a:p>
                    <a:p>
                      <a:pPr algn="ctr"/>
                      <a:endParaRPr lang="en-US" sz="1200" b="0" dirty="0"/>
                    </a:p>
                    <a:p>
                      <a:pPr algn="ctr"/>
                      <a:r>
                        <a:rPr lang="en-US" sz="1200" b="0" dirty="0"/>
                        <a:t>mg/l</a:t>
                      </a:r>
                    </a:p>
                  </a:txBody>
                  <a:tcPr anchor="ctr"/>
                </a:tc>
                <a:tc>
                  <a:txBody>
                    <a:bodyPr/>
                    <a:lstStyle/>
                    <a:p>
                      <a:pPr algn="ctr"/>
                      <a:r>
                        <a:rPr lang="en-US" sz="1200" b="0" dirty="0"/>
                        <a:t>Avg Free Cl </a:t>
                      </a:r>
                    </a:p>
                    <a:p>
                      <a:pPr algn="ctr"/>
                      <a:endParaRPr lang="en-US" sz="1200" b="0" dirty="0"/>
                    </a:p>
                    <a:p>
                      <a:pPr algn="ctr"/>
                      <a:r>
                        <a:rPr lang="en-US" sz="1200" b="0" dirty="0"/>
                        <a:t>mg/l</a:t>
                      </a:r>
                    </a:p>
                  </a:txBody>
                  <a:tcPr anchor="ctr"/>
                </a:tc>
                <a:tc>
                  <a:txBody>
                    <a:bodyPr/>
                    <a:lstStyle/>
                    <a:p>
                      <a:pPr algn="ctr"/>
                      <a:r>
                        <a:rPr lang="en-US" sz="1200" b="0" dirty="0"/>
                        <a:t>In</a:t>
                      </a:r>
                    </a:p>
                    <a:p>
                      <a:pPr algn="ctr"/>
                      <a:r>
                        <a:rPr lang="en-US" sz="1200" b="0" dirty="0"/>
                        <a:t>(Avg CL / CO)</a:t>
                      </a:r>
                    </a:p>
                  </a:txBody>
                  <a:tcPr anchor="ctr"/>
                </a:tc>
                <a:tc>
                  <a:txBody>
                    <a:bodyPr/>
                    <a:lstStyle/>
                    <a:p>
                      <a:pPr algn="ctr"/>
                      <a:r>
                        <a:rPr lang="en-US" sz="1200" b="0" dirty="0"/>
                        <a:t>Temp of Sample</a:t>
                      </a:r>
                    </a:p>
                    <a:p>
                      <a:pPr algn="ctr"/>
                      <a:endParaRPr lang="en-US" sz="1200" b="0" dirty="0"/>
                    </a:p>
                    <a:p>
                      <a:pPr algn="ctr"/>
                      <a:r>
                        <a:rPr lang="en-US" sz="1200" b="0" dirty="0"/>
                        <a:t>°C</a:t>
                      </a:r>
                    </a:p>
                  </a:txBody>
                  <a:tcPr anchor="ctr"/>
                </a:tc>
                <a:tc>
                  <a:txBody>
                    <a:bodyPr/>
                    <a:lstStyle/>
                    <a:p>
                      <a:pPr algn="ctr"/>
                      <a:r>
                        <a:rPr lang="en-US" sz="1200" b="0" dirty="0"/>
                        <a:t>Temp of Water Bath </a:t>
                      </a:r>
                    </a:p>
                    <a:p>
                      <a:pPr algn="ctr"/>
                      <a:r>
                        <a:rPr lang="en-US" sz="1200" b="0" dirty="0"/>
                        <a:t>°C</a:t>
                      </a:r>
                    </a:p>
                  </a:txBody>
                  <a:tcPr anchor="ctr"/>
                </a:tc>
                <a:tc>
                  <a:txBody>
                    <a:bodyPr/>
                    <a:lstStyle/>
                    <a:p>
                      <a:pPr algn="ctr"/>
                      <a:r>
                        <a:rPr lang="en-US" sz="1200" b="0" dirty="0"/>
                        <a:t>Sample</a:t>
                      </a:r>
                    </a:p>
                    <a:p>
                      <a:pPr algn="ctr"/>
                      <a:endParaRPr lang="en-US" sz="1200" b="0" dirty="0"/>
                    </a:p>
                    <a:p>
                      <a:pPr algn="ctr"/>
                      <a:endParaRPr lang="en-US" sz="1200" b="0" dirty="0"/>
                    </a:p>
                    <a:p>
                      <a:pPr algn="ctr"/>
                      <a:endParaRPr lang="en-US" sz="1200" b="0" dirty="0"/>
                    </a:p>
                    <a:p>
                      <a:pPr algn="ctr"/>
                      <a:r>
                        <a:rPr lang="en-US" sz="1200" b="0" dirty="0"/>
                        <a:t>pH</a:t>
                      </a:r>
                    </a:p>
                  </a:txBody>
                  <a:tcPr anchor="ctr"/>
                </a:tc>
                <a:tc>
                  <a:txBody>
                    <a:bodyPr/>
                    <a:lstStyle/>
                    <a:p>
                      <a:pPr algn="ctr"/>
                      <a:r>
                        <a:rPr lang="en-US" sz="1200" b="0" dirty="0"/>
                        <a:t>TTHM</a:t>
                      </a:r>
                    </a:p>
                    <a:p>
                      <a:pPr algn="ctr"/>
                      <a:endParaRPr lang="en-US" sz="1200" b="0" dirty="0"/>
                    </a:p>
                    <a:p>
                      <a:pPr algn="ctr"/>
                      <a:endParaRPr lang="en-US" sz="1200" b="0" dirty="0"/>
                    </a:p>
                    <a:p>
                      <a:pPr algn="ctr"/>
                      <a:endParaRPr lang="en-US" sz="1200" b="0" dirty="0"/>
                    </a:p>
                    <a:p>
                      <a:pPr algn="ctr"/>
                      <a:r>
                        <a:rPr lang="en-US" sz="1200" b="0" dirty="0"/>
                        <a:t>µg/L</a:t>
                      </a:r>
                    </a:p>
                  </a:txBody>
                  <a:tcPr anchor="ctr"/>
                </a:tc>
                <a:tc>
                  <a:txBody>
                    <a:bodyPr/>
                    <a:lstStyle/>
                    <a:p>
                      <a:pPr algn="ctr"/>
                      <a:r>
                        <a:rPr lang="en-US" sz="1200" b="0" dirty="0"/>
                        <a:t>HAA5 </a:t>
                      </a:r>
                    </a:p>
                    <a:p>
                      <a:pPr algn="ctr"/>
                      <a:endParaRPr lang="en-US" sz="1200" b="0" dirty="0"/>
                    </a:p>
                    <a:p>
                      <a:pPr algn="ctr"/>
                      <a:endParaRPr lang="en-US" sz="1200" b="0" dirty="0"/>
                    </a:p>
                    <a:p>
                      <a:pPr algn="ctr"/>
                      <a:endParaRPr lang="en-US" sz="1200" b="0" dirty="0"/>
                    </a:p>
                    <a:p>
                      <a:pPr algn="ctr"/>
                      <a:r>
                        <a:rPr lang="en-US" sz="1200" b="0" dirty="0"/>
                        <a:t>µg/L</a:t>
                      </a:r>
                    </a:p>
                  </a:txBody>
                  <a:tcPr anchor="ctr"/>
                </a:tc>
                <a:extLst>
                  <a:ext uri="{0D108BD9-81ED-4DB2-BD59-A6C34878D82A}">
                    <a16:rowId xmlns:a16="http://schemas.microsoft.com/office/drawing/2014/main" val="646432735"/>
                  </a:ext>
                </a:extLst>
              </a:tr>
              <a:tr h="370840">
                <a:tc>
                  <a:txBody>
                    <a:bodyPr/>
                    <a:lstStyle/>
                    <a:p>
                      <a:pPr algn="ctr"/>
                      <a:r>
                        <a:rPr lang="en-US" sz="1200" b="0" dirty="0"/>
                        <a:t>First Sample (Start)</a:t>
                      </a:r>
                    </a:p>
                  </a:txBody>
                  <a:tcPr anchor="ctr"/>
                </a:tc>
                <a:tc>
                  <a:txBody>
                    <a:bodyPr/>
                    <a:lstStyle/>
                    <a:p>
                      <a:pPr algn="ctr"/>
                      <a:r>
                        <a:rPr lang="en-US" sz="1200" b="0" dirty="0"/>
                        <a:t>3/28/22</a:t>
                      </a:r>
                    </a:p>
                    <a:p>
                      <a:pPr algn="ctr"/>
                      <a:r>
                        <a:rPr lang="en-US" sz="1200" b="0" dirty="0"/>
                        <a:t>15:45</a:t>
                      </a:r>
                    </a:p>
                  </a:txBody>
                  <a:tcPr anchor="ctr"/>
                </a:tc>
                <a:tc>
                  <a:txBody>
                    <a:bodyPr/>
                    <a:lstStyle/>
                    <a:p>
                      <a:pPr algn="ctr"/>
                      <a:r>
                        <a:rPr lang="en-US" sz="1200" b="0" dirty="0"/>
                        <a:t>0</a:t>
                      </a:r>
                    </a:p>
                  </a:txBody>
                  <a:tcPr anchor="ctr"/>
                </a:tc>
                <a:tc>
                  <a:txBody>
                    <a:bodyPr/>
                    <a:lstStyle/>
                    <a:p>
                      <a:pPr algn="ctr"/>
                      <a:r>
                        <a:rPr lang="en-US" sz="1200" b="0" dirty="0"/>
                        <a:t>1.12</a:t>
                      </a:r>
                    </a:p>
                  </a:txBody>
                  <a:tcPr anchor="ctr"/>
                </a:tc>
                <a:tc>
                  <a:txBody>
                    <a:bodyPr/>
                    <a:lstStyle/>
                    <a:p>
                      <a:pPr algn="ctr"/>
                      <a:r>
                        <a:rPr lang="en-US" sz="1200" b="0" dirty="0"/>
                        <a:t>1.09</a:t>
                      </a:r>
                    </a:p>
                  </a:txBody>
                  <a:tcPr anchor="ctr"/>
                </a:tc>
                <a:tc>
                  <a:txBody>
                    <a:bodyPr/>
                    <a:lstStyle/>
                    <a:p>
                      <a:pPr algn="ctr"/>
                      <a:r>
                        <a:rPr lang="en-US" sz="1200" b="0" dirty="0"/>
                        <a:t>1.11</a:t>
                      </a:r>
                    </a:p>
                  </a:txBody>
                  <a:tcPr anchor="ctr"/>
                </a:tc>
                <a:tc>
                  <a:txBody>
                    <a:bodyPr/>
                    <a:lstStyle/>
                    <a:p>
                      <a:pPr algn="ctr"/>
                      <a:r>
                        <a:rPr lang="en-US" sz="1200" b="0" dirty="0"/>
                        <a:t>0.00</a:t>
                      </a:r>
                    </a:p>
                  </a:txBody>
                  <a:tcPr anchor="ctr"/>
                </a:tc>
                <a:tc>
                  <a:txBody>
                    <a:bodyPr/>
                    <a:lstStyle/>
                    <a:p>
                      <a:pPr algn="ctr"/>
                      <a:r>
                        <a:rPr lang="en-US" sz="1200" b="0" dirty="0"/>
                        <a:t>19.4</a:t>
                      </a:r>
                    </a:p>
                  </a:txBody>
                  <a:tcPr anchor="ctr"/>
                </a:tc>
                <a:tc>
                  <a:txBody>
                    <a:bodyPr/>
                    <a:lstStyle/>
                    <a:p>
                      <a:pPr algn="ctr"/>
                      <a:r>
                        <a:rPr lang="en-US" sz="1200" b="0" dirty="0"/>
                        <a:t>N/A</a:t>
                      </a:r>
                    </a:p>
                  </a:txBody>
                  <a:tcPr anchor="ctr"/>
                </a:tc>
                <a:tc>
                  <a:txBody>
                    <a:bodyPr/>
                    <a:lstStyle/>
                    <a:p>
                      <a:pPr algn="ctr"/>
                      <a:r>
                        <a:rPr lang="en-US" sz="1200" b="0" dirty="0"/>
                        <a:t>7.25</a:t>
                      </a:r>
                    </a:p>
                  </a:txBody>
                  <a:tcPr anchor="ctr"/>
                </a:tc>
                <a:tc>
                  <a:txBody>
                    <a:bodyPr/>
                    <a:lstStyle/>
                    <a:p>
                      <a:pPr algn="ctr"/>
                      <a:r>
                        <a:rPr lang="en-US" sz="1200" b="0" dirty="0"/>
                        <a:t>30</a:t>
                      </a:r>
                    </a:p>
                  </a:txBody>
                  <a:tcPr anchor="ctr"/>
                </a:tc>
                <a:tc>
                  <a:txBody>
                    <a:bodyPr/>
                    <a:lstStyle/>
                    <a:p>
                      <a:pPr algn="ctr"/>
                      <a:r>
                        <a:rPr lang="en-US" sz="1200" b="0" dirty="0"/>
                        <a:t>16</a:t>
                      </a:r>
                    </a:p>
                  </a:txBody>
                  <a:tcPr anchor="ctr"/>
                </a:tc>
                <a:extLst>
                  <a:ext uri="{0D108BD9-81ED-4DB2-BD59-A6C34878D82A}">
                    <a16:rowId xmlns:a16="http://schemas.microsoft.com/office/drawing/2014/main" val="2297579219"/>
                  </a:ext>
                </a:extLst>
              </a:tr>
              <a:tr h="370840">
                <a:tc>
                  <a:txBody>
                    <a:bodyPr/>
                    <a:lstStyle/>
                    <a:p>
                      <a:pPr algn="ctr"/>
                      <a:r>
                        <a:rPr lang="en-US" sz="1200" b="0" dirty="0"/>
                        <a:t>Bottle #1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3/28/22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22:00</a:t>
                      </a:r>
                    </a:p>
                  </a:txBody>
                  <a:tcPr anchor="ctr"/>
                </a:tc>
                <a:tc>
                  <a:txBody>
                    <a:bodyPr/>
                    <a:lstStyle/>
                    <a:p>
                      <a:pPr algn="ctr"/>
                      <a:r>
                        <a:rPr lang="en-US" sz="1200" b="0" dirty="0"/>
                        <a:t>0.26</a:t>
                      </a:r>
                    </a:p>
                  </a:txBody>
                  <a:tcPr anchor="ctr"/>
                </a:tc>
                <a:tc>
                  <a:txBody>
                    <a:bodyPr/>
                    <a:lstStyle/>
                    <a:p>
                      <a:pPr algn="ctr"/>
                      <a:r>
                        <a:rPr lang="en-US" sz="1200" b="0" dirty="0"/>
                        <a:t>1.01</a:t>
                      </a:r>
                    </a:p>
                  </a:txBody>
                  <a:tcPr anchor="ctr"/>
                </a:tc>
                <a:tc>
                  <a:txBody>
                    <a:bodyPr/>
                    <a:lstStyle/>
                    <a:p>
                      <a:pPr algn="ctr"/>
                      <a:r>
                        <a:rPr lang="en-US" sz="1200" b="0" dirty="0"/>
                        <a:t>1</a:t>
                      </a:r>
                    </a:p>
                  </a:txBody>
                  <a:tcPr anchor="ctr"/>
                </a:tc>
                <a:tc>
                  <a:txBody>
                    <a:bodyPr/>
                    <a:lstStyle/>
                    <a:p>
                      <a:pPr algn="ctr"/>
                      <a:r>
                        <a:rPr lang="en-US" sz="1200" b="0" dirty="0"/>
                        <a:t>1.01</a:t>
                      </a:r>
                    </a:p>
                  </a:txBody>
                  <a:tcPr anchor="ctr"/>
                </a:tc>
                <a:tc>
                  <a:txBody>
                    <a:bodyPr/>
                    <a:lstStyle/>
                    <a:p>
                      <a:pPr algn="ctr"/>
                      <a:r>
                        <a:rPr lang="en-US" sz="1200" b="0" dirty="0"/>
                        <a:t>-0.09</a:t>
                      </a:r>
                    </a:p>
                  </a:txBody>
                  <a:tcPr anchor="ctr"/>
                </a:tc>
                <a:tc>
                  <a:txBody>
                    <a:bodyPr/>
                    <a:lstStyle/>
                    <a:p>
                      <a:pPr algn="ctr"/>
                      <a:r>
                        <a:rPr lang="en-US" sz="1200" b="0" dirty="0"/>
                        <a:t>22.5</a:t>
                      </a:r>
                    </a:p>
                  </a:txBody>
                  <a:tcPr anchor="ctr"/>
                </a:tc>
                <a:tc>
                  <a:txBody>
                    <a:bodyPr/>
                    <a:lstStyle/>
                    <a:p>
                      <a:pPr algn="ctr"/>
                      <a:r>
                        <a:rPr lang="en-US" sz="1200" b="0" dirty="0"/>
                        <a:t>22.7</a:t>
                      </a:r>
                    </a:p>
                  </a:txBody>
                  <a:tcPr anchor="ctr"/>
                </a:tc>
                <a:tc>
                  <a:txBody>
                    <a:bodyPr/>
                    <a:lstStyle/>
                    <a:p>
                      <a:pPr algn="ctr"/>
                      <a:r>
                        <a:rPr lang="en-US" sz="1200" b="0" dirty="0"/>
                        <a:t>7.23</a:t>
                      </a:r>
                    </a:p>
                  </a:txBody>
                  <a:tcPr anchor="ctr"/>
                </a:tc>
                <a:tc>
                  <a:txBody>
                    <a:bodyPr/>
                    <a:lstStyle/>
                    <a:p>
                      <a:pPr algn="ctr"/>
                      <a:r>
                        <a:rPr lang="en-US" sz="1200" b="0" dirty="0"/>
                        <a:t>32</a:t>
                      </a:r>
                    </a:p>
                  </a:txBody>
                  <a:tcPr anchor="ctr"/>
                </a:tc>
                <a:tc>
                  <a:txBody>
                    <a:bodyPr/>
                    <a:lstStyle/>
                    <a:p>
                      <a:pPr algn="ctr"/>
                      <a:r>
                        <a:rPr lang="en-US" sz="1200" b="0" dirty="0"/>
                        <a:t>18</a:t>
                      </a:r>
                    </a:p>
                  </a:txBody>
                  <a:tcPr anchor="ctr"/>
                </a:tc>
                <a:extLst>
                  <a:ext uri="{0D108BD9-81ED-4DB2-BD59-A6C34878D82A}">
                    <a16:rowId xmlns:a16="http://schemas.microsoft.com/office/drawing/2014/main" val="327738899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3/29/22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7:30</a:t>
                      </a:r>
                    </a:p>
                  </a:txBody>
                  <a:tcPr anchor="ctr"/>
                </a:tc>
                <a:tc>
                  <a:txBody>
                    <a:bodyPr/>
                    <a:lstStyle/>
                    <a:p>
                      <a:pPr algn="ctr"/>
                      <a:r>
                        <a:rPr lang="en-US" sz="1200" b="0" dirty="0"/>
                        <a:t>0.66</a:t>
                      </a:r>
                    </a:p>
                  </a:txBody>
                  <a:tcPr anchor="ctr"/>
                </a:tc>
                <a:tc>
                  <a:txBody>
                    <a:bodyPr/>
                    <a:lstStyle/>
                    <a:p>
                      <a:pPr algn="ctr"/>
                      <a:r>
                        <a:rPr lang="en-US" sz="1200" b="0" dirty="0"/>
                        <a:t>0.94</a:t>
                      </a:r>
                    </a:p>
                  </a:txBody>
                  <a:tcPr anchor="ctr"/>
                </a:tc>
                <a:tc>
                  <a:txBody>
                    <a:bodyPr/>
                    <a:lstStyle/>
                    <a:p>
                      <a:pPr algn="ctr"/>
                      <a:r>
                        <a:rPr lang="en-US" sz="1200" b="0" dirty="0"/>
                        <a:t>0.95</a:t>
                      </a:r>
                    </a:p>
                  </a:txBody>
                  <a:tcPr anchor="ctr"/>
                </a:tc>
                <a:tc>
                  <a:txBody>
                    <a:bodyPr/>
                    <a:lstStyle/>
                    <a:p>
                      <a:pPr algn="ctr"/>
                      <a:r>
                        <a:rPr lang="en-US" sz="1200" b="0" dirty="0"/>
                        <a:t>0.95</a:t>
                      </a:r>
                    </a:p>
                  </a:txBody>
                  <a:tcPr anchor="ctr"/>
                </a:tc>
                <a:tc>
                  <a:txBody>
                    <a:bodyPr/>
                    <a:lstStyle/>
                    <a:p>
                      <a:pPr algn="ctr"/>
                      <a:r>
                        <a:rPr lang="en-US" sz="1200" b="0" dirty="0"/>
                        <a:t>-0.16</a:t>
                      </a:r>
                    </a:p>
                  </a:txBody>
                  <a:tcPr anchor="ctr"/>
                </a:tc>
                <a:tc>
                  <a:txBody>
                    <a:bodyPr/>
                    <a:lstStyle/>
                    <a:p>
                      <a:pPr algn="ctr"/>
                      <a:r>
                        <a:rPr lang="en-US" sz="1200" b="0" dirty="0"/>
                        <a:t>22.1</a:t>
                      </a:r>
                    </a:p>
                  </a:txBody>
                  <a:tcPr anchor="ctr"/>
                </a:tc>
                <a:tc>
                  <a:txBody>
                    <a:bodyPr/>
                    <a:lstStyle/>
                    <a:p>
                      <a:pPr algn="ctr"/>
                      <a:r>
                        <a:rPr lang="en-US" sz="1200" b="0" dirty="0"/>
                        <a:t>22.6</a:t>
                      </a:r>
                    </a:p>
                  </a:txBody>
                  <a:tcPr anchor="ctr"/>
                </a:tc>
                <a:tc>
                  <a:txBody>
                    <a:bodyPr/>
                    <a:lstStyle/>
                    <a:p>
                      <a:pPr algn="ctr"/>
                      <a:r>
                        <a:rPr lang="en-US" sz="1200" b="0" dirty="0"/>
                        <a:t>7.22</a:t>
                      </a:r>
                    </a:p>
                  </a:txBody>
                  <a:tcPr anchor="ctr"/>
                </a:tc>
                <a:tc>
                  <a:txBody>
                    <a:bodyPr/>
                    <a:lstStyle/>
                    <a:p>
                      <a:pPr algn="ctr"/>
                      <a:r>
                        <a:rPr lang="en-US" sz="1200" b="0" dirty="0"/>
                        <a:t>36</a:t>
                      </a:r>
                    </a:p>
                  </a:txBody>
                  <a:tcPr anchor="ctr"/>
                </a:tc>
                <a:tc>
                  <a:txBody>
                    <a:bodyPr/>
                    <a:lstStyle/>
                    <a:p>
                      <a:pPr algn="ctr"/>
                      <a:r>
                        <a:rPr lang="en-US" sz="1200" b="0" dirty="0"/>
                        <a:t>19</a:t>
                      </a:r>
                    </a:p>
                  </a:txBody>
                  <a:tcPr anchor="ctr"/>
                </a:tc>
                <a:extLst>
                  <a:ext uri="{0D108BD9-81ED-4DB2-BD59-A6C34878D82A}">
                    <a16:rowId xmlns:a16="http://schemas.microsoft.com/office/drawing/2014/main" val="140671638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#3</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3/29/22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21:30</a:t>
                      </a:r>
                    </a:p>
                  </a:txBody>
                  <a:tcPr anchor="ctr"/>
                </a:tc>
                <a:tc>
                  <a:txBody>
                    <a:bodyPr/>
                    <a:lstStyle/>
                    <a:p>
                      <a:pPr algn="ctr"/>
                      <a:r>
                        <a:rPr lang="en-US" sz="1200" b="0" dirty="0"/>
                        <a:t>1.24</a:t>
                      </a:r>
                    </a:p>
                  </a:txBody>
                  <a:tcPr anchor="ctr"/>
                </a:tc>
                <a:tc>
                  <a:txBody>
                    <a:bodyPr/>
                    <a:lstStyle/>
                    <a:p>
                      <a:pPr algn="ctr"/>
                      <a:r>
                        <a:rPr lang="en-US" sz="1200" b="0" dirty="0"/>
                        <a:t>0.84</a:t>
                      </a:r>
                    </a:p>
                  </a:txBody>
                  <a:tcPr anchor="ctr"/>
                </a:tc>
                <a:tc>
                  <a:txBody>
                    <a:bodyPr/>
                    <a:lstStyle/>
                    <a:p>
                      <a:pPr algn="ctr"/>
                      <a:r>
                        <a:rPr lang="en-US" sz="1200" b="0" dirty="0"/>
                        <a:t>0.84</a:t>
                      </a:r>
                    </a:p>
                  </a:txBody>
                  <a:tcPr anchor="ctr"/>
                </a:tc>
                <a:tc>
                  <a:txBody>
                    <a:bodyPr/>
                    <a:lstStyle/>
                    <a:p>
                      <a:pPr algn="ctr"/>
                      <a:r>
                        <a:rPr lang="en-US" sz="1200" b="0" dirty="0"/>
                        <a:t>0.84</a:t>
                      </a:r>
                    </a:p>
                  </a:txBody>
                  <a:tcPr anchor="ctr"/>
                </a:tc>
                <a:tc>
                  <a:txBody>
                    <a:bodyPr/>
                    <a:lstStyle/>
                    <a:p>
                      <a:pPr algn="ctr"/>
                      <a:r>
                        <a:rPr lang="en-US" sz="1200" b="0" dirty="0"/>
                        <a:t>-0.27</a:t>
                      </a:r>
                    </a:p>
                  </a:txBody>
                  <a:tcPr anchor="ctr"/>
                </a:tc>
                <a:tc>
                  <a:txBody>
                    <a:bodyPr/>
                    <a:lstStyle/>
                    <a:p>
                      <a:pPr algn="ctr"/>
                      <a:r>
                        <a:rPr lang="en-US" sz="1200" b="0" dirty="0"/>
                        <a:t>21.9</a:t>
                      </a:r>
                    </a:p>
                  </a:txBody>
                  <a:tcPr anchor="ctr"/>
                </a:tc>
                <a:tc>
                  <a:txBody>
                    <a:bodyPr/>
                    <a:lstStyle/>
                    <a:p>
                      <a:pPr algn="ctr"/>
                      <a:r>
                        <a:rPr lang="en-US" sz="1200" b="0" dirty="0"/>
                        <a:t>22.3</a:t>
                      </a:r>
                    </a:p>
                  </a:txBody>
                  <a:tcPr anchor="ctr"/>
                </a:tc>
                <a:tc>
                  <a:txBody>
                    <a:bodyPr/>
                    <a:lstStyle/>
                    <a:p>
                      <a:pPr algn="ctr"/>
                      <a:r>
                        <a:rPr lang="en-US" sz="1200" b="0" dirty="0"/>
                        <a:t>7.58</a:t>
                      </a:r>
                    </a:p>
                  </a:txBody>
                  <a:tcPr anchor="ctr"/>
                </a:tc>
                <a:tc>
                  <a:txBody>
                    <a:bodyPr/>
                    <a:lstStyle/>
                    <a:p>
                      <a:pPr algn="ctr"/>
                      <a:r>
                        <a:rPr lang="en-US" sz="1200" b="0" dirty="0"/>
                        <a:t>40</a:t>
                      </a:r>
                    </a:p>
                  </a:txBody>
                  <a:tcPr anchor="ctr"/>
                </a:tc>
                <a:tc>
                  <a:txBody>
                    <a:bodyPr/>
                    <a:lstStyle/>
                    <a:p>
                      <a:pPr algn="ctr"/>
                      <a:r>
                        <a:rPr lang="en-US" sz="1200" b="0" dirty="0"/>
                        <a:t>21</a:t>
                      </a:r>
                    </a:p>
                  </a:txBody>
                  <a:tcPr anchor="ctr"/>
                </a:tc>
                <a:extLst>
                  <a:ext uri="{0D108BD9-81ED-4DB2-BD59-A6C34878D82A}">
                    <a16:rowId xmlns:a16="http://schemas.microsoft.com/office/drawing/2014/main" val="3393835378"/>
                  </a:ext>
                </a:extLst>
              </a:tr>
            </a:tbl>
          </a:graphicData>
        </a:graphic>
      </p:graphicFrame>
      <p:pic>
        <p:nvPicPr>
          <p:cNvPr id="3074" name="Picture 2">
            <a:extLst>
              <a:ext uri="{FF2B5EF4-FFF2-40B4-BE49-F238E27FC236}">
                <a16:creationId xmlns:a16="http://schemas.microsoft.com/office/drawing/2014/main" id="{1705C259-8758-4BD8-876B-E884CDA54F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566" y="4495800"/>
            <a:ext cx="3988634" cy="1948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7D1A144D-4A11-4162-AC25-67D8F4423D1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317083844"/>
      </p:ext>
    </p:extLst>
  </p:cSld>
  <p:clrMapOvr>
    <a:masterClrMapping/>
  </p:clrMapOvr>
  <mc:AlternateContent xmlns:mc="http://schemas.openxmlformats.org/markup-compatibility/2006">
    <mc:Choice xmlns:p14="http://schemas.microsoft.com/office/powerpoint/2010/main" Requires="p14">
      <p:transition spd="slow" p14:dur="2000" advTm="8020"/>
    </mc:Choice>
    <mc:Fallback>
      <p:transition spd="slow" advTm="80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97</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2000" dirty="0"/>
              <a:t>Example: 3-Day EP Chlorine Hold Study – </a:t>
            </a:r>
            <a:r>
              <a:rPr lang="en-US" sz="2000" u="sng" dirty="0"/>
              <a:t>T = 36-48 Hours</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599971"/>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buFontTx/>
              <a:buNone/>
            </a:pPr>
            <a:endParaRPr lang="en-US" sz="2000" kern="0" dirty="0">
              <a:hlinkClick r:id="rId5"/>
            </a:endParaRPr>
          </a:p>
        </p:txBody>
      </p:sp>
      <p:sp>
        <p:nvSpPr>
          <p:cNvPr id="10" name="Rectangle 3">
            <a:extLst>
              <a:ext uri="{FF2B5EF4-FFF2-40B4-BE49-F238E27FC236}">
                <a16:creationId xmlns:a16="http://schemas.microsoft.com/office/drawing/2014/main" id="{1C7B6A81-E4C9-4693-BF58-6B8EC79E87B2}"/>
              </a:ext>
            </a:extLst>
          </p:cNvPr>
          <p:cNvSpPr txBox="1">
            <a:spLocks noChangeArrowheads="1"/>
          </p:cNvSpPr>
          <p:nvPr/>
        </p:nvSpPr>
        <p:spPr bwMode="auto">
          <a:xfrm>
            <a:off x="278566" y="580921"/>
            <a:ext cx="8941634" cy="866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 typeface="Wingdings" panose="05000000000000000000" pitchFamily="2" charset="2"/>
              <a:buChar char="ü"/>
            </a:pPr>
            <a:r>
              <a:rPr lang="en-US" sz="1600" kern="0" dirty="0"/>
              <a:t>Within 36-48-hrs (hold time = 1.5 - 2 days), </a:t>
            </a:r>
            <a:r>
              <a:rPr lang="en-US" sz="1600" u="sng" kern="0" dirty="0"/>
              <a:t>measure EP chlorine residual twice using a duplicate to confirm initial measurement – calculate and record the average of the two results).</a:t>
            </a:r>
            <a:endParaRPr lang="en-US" sz="1400" kern="0" dirty="0"/>
          </a:p>
        </p:txBody>
      </p:sp>
      <p:sp>
        <p:nvSpPr>
          <p:cNvPr id="11" name="Rectangle 3">
            <a:extLst>
              <a:ext uri="{FF2B5EF4-FFF2-40B4-BE49-F238E27FC236}">
                <a16:creationId xmlns:a16="http://schemas.microsoft.com/office/drawing/2014/main" id="{1E89EA94-4899-4A6D-B1B3-B4257BD23416}"/>
              </a:ext>
            </a:extLst>
          </p:cNvPr>
          <p:cNvSpPr txBox="1">
            <a:spLocks noChangeArrowheads="1"/>
          </p:cNvSpPr>
          <p:nvPr/>
        </p:nvSpPr>
        <p:spPr bwMode="auto">
          <a:xfrm>
            <a:off x="278566" y="5635095"/>
            <a:ext cx="4517191" cy="670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 typeface="Wingdings" panose="05000000000000000000" pitchFamily="2" charset="2"/>
              <a:buChar char="ü"/>
            </a:pPr>
            <a:r>
              <a:rPr lang="en-US" sz="1600" u="sng" kern="0" dirty="0"/>
              <a:t>Record EP water temperature &amp; pH </a:t>
            </a:r>
          </a:p>
          <a:p>
            <a:pPr marL="0" lvl="1" indent="-342900">
              <a:lnSpc>
                <a:spcPct val="90000"/>
              </a:lnSpc>
              <a:spcBef>
                <a:spcPts val="700"/>
              </a:spcBef>
              <a:buClr>
                <a:schemeClr val="tx2"/>
              </a:buClr>
              <a:buSzPct val="95000"/>
              <a:buFont typeface="Wingdings" panose="05000000000000000000" pitchFamily="2" charset="2"/>
              <a:buChar char="ü"/>
            </a:pPr>
            <a:r>
              <a:rPr lang="en-US" sz="1600" u="sng" kern="0" dirty="0"/>
              <a:t>Sample EP for TTHM</a:t>
            </a:r>
            <a:r>
              <a:rPr lang="en-US" sz="1400" u="sng" kern="0" dirty="0"/>
              <a:t> &amp; HAA5</a:t>
            </a:r>
            <a:endParaRPr lang="en-US" sz="1400" kern="0" dirty="0"/>
          </a:p>
        </p:txBody>
      </p:sp>
      <p:graphicFrame>
        <p:nvGraphicFramePr>
          <p:cNvPr id="13" name="Table 8">
            <a:extLst>
              <a:ext uri="{FF2B5EF4-FFF2-40B4-BE49-F238E27FC236}">
                <a16:creationId xmlns:a16="http://schemas.microsoft.com/office/drawing/2014/main" id="{2146A118-8551-4B2D-A04E-3D40B16F4A15}"/>
              </a:ext>
            </a:extLst>
          </p:cNvPr>
          <p:cNvGraphicFramePr>
            <a:graphicFrameLocks noGrp="1"/>
          </p:cNvGraphicFramePr>
          <p:nvPr>
            <p:extLst>
              <p:ext uri="{D42A27DB-BD31-4B8C-83A1-F6EECF244321}">
                <p14:modId xmlns:p14="http://schemas.microsoft.com/office/powerpoint/2010/main" val="1943094320"/>
              </p:ext>
            </p:extLst>
          </p:nvPr>
        </p:nvGraphicFramePr>
        <p:xfrm>
          <a:off x="278566" y="1295400"/>
          <a:ext cx="8631984" cy="3474720"/>
        </p:xfrm>
        <a:graphic>
          <a:graphicData uri="http://schemas.openxmlformats.org/drawingml/2006/table">
            <a:tbl>
              <a:tblPr firstRow="1" bandRow="1">
                <a:tableStyleId>{21E4AEA4-8DFA-4A89-87EB-49C32662AFE0}</a:tableStyleId>
              </a:tblPr>
              <a:tblGrid>
                <a:gridCol w="719332">
                  <a:extLst>
                    <a:ext uri="{9D8B030D-6E8A-4147-A177-3AD203B41FA5}">
                      <a16:colId xmlns:a16="http://schemas.microsoft.com/office/drawing/2014/main" val="3441160714"/>
                    </a:ext>
                  </a:extLst>
                </a:gridCol>
                <a:gridCol w="740327">
                  <a:extLst>
                    <a:ext uri="{9D8B030D-6E8A-4147-A177-3AD203B41FA5}">
                      <a16:colId xmlns:a16="http://schemas.microsoft.com/office/drawing/2014/main" val="1875176687"/>
                    </a:ext>
                  </a:extLst>
                </a:gridCol>
                <a:gridCol w="762000">
                  <a:extLst>
                    <a:ext uri="{9D8B030D-6E8A-4147-A177-3AD203B41FA5}">
                      <a16:colId xmlns:a16="http://schemas.microsoft.com/office/drawing/2014/main" val="1146929272"/>
                    </a:ext>
                  </a:extLst>
                </a:gridCol>
                <a:gridCol w="533400">
                  <a:extLst>
                    <a:ext uri="{9D8B030D-6E8A-4147-A177-3AD203B41FA5}">
                      <a16:colId xmlns:a16="http://schemas.microsoft.com/office/drawing/2014/main" val="3074289077"/>
                    </a:ext>
                  </a:extLst>
                </a:gridCol>
                <a:gridCol w="914400">
                  <a:extLst>
                    <a:ext uri="{9D8B030D-6E8A-4147-A177-3AD203B41FA5}">
                      <a16:colId xmlns:a16="http://schemas.microsoft.com/office/drawing/2014/main" val="3776090739"/>
                    </a:ext>
                  </a:extLst>
                </a:gridCol>
                <a:gridCol w="646533">
                  <a:extLst>
                    <a:ext uri="{9D8B030D-6E8A-4147-A177-3AD203B41FA5}">
                      <a16:colId xmlns:a16="http://schemas.microsoft.com/office/drawing/2014/main" val="1894012105"/>
                    </a:ext>
                  </a:extLst>
                </a:gridCol>
                <a:gridCol w="719332">
                  <a:extLst>
                    <a:ext uri="{9D8B030D-6E8A-4147-A177-3AD203B41FA5}">
                      <a16:colId xmlns:a16="http://schemas.microsoft.com/office/drawing/2014/main" val="999362146"/>
                    </a:ext>
                  </a:extLst>
                </a:gridCol>
                <a:gridCol w="719332">
                  <a:extLst>
                    <a:ext uri="{9D8B030D-6E8A-4147-A177-3AD203B41FA5}">
                      <a16:colId xmlns:a16="http://schemas.microsoft.com/office/drawing/2014/main" val="1099223839"/>
                    </a:ext>
                  </a:extLst>
                </a:gridCol>
                <a:gridCol w="719332">
                  <a:extLst>
                    <a:ext uri="{9D8B030D-6E8A-4147-A177-3AD203B41FA5}">
                      <a16:colId xmlns:a16="http://schemas.microsoft.com/office/drawing/2014/main" val="805329988"/>
                    </a:ext>
                  </a:extLst>
                </a:gridCol>
                <a:gridCol w="719332">
                  <a:extLst>
                    <a:ext uri="{9D8B030D-6E8A-4147-A177-3AD203B41FA5}">
                      <a16:colId xmlns:a16="http://schemas.microsoft.com/office/drawing/2014/main" val="2400982823"/>
                    </a:ext>
                  </a:extLst>
                </a:gridCol>
                <a:gridCol w="719332">
                  <a:extLst>
                    <a:ext uri="{9D8B030D-6E8A-4147-A177-3AD203B41FA5}">
                      <a16:colId xmlns:a16="http://schemas.microsoft.com/office/drawing/2014/main" val="608780121"/>
                    </a:ext>
                  </a:extLst>
                </a:gridCol>
                <a:gridCol w="719332">
                  <a:extLst>
                    <a:ext uri="{9D8B030D-6E8A-4147-A177-3AD203B41FA5}">
                      <a16:colId xmlns:a16="http://schemas.microsoft.com/office/drawing/2014/main" val="2611977686"/>
                    </a:ext>
                  </a:extLst>
                </a:gridCol>
              </a:tblGrid>
              <a:tr h="370840">
                <a:tc>
                  <a:txBody>
                    <a:bodyPr/>
                    <a:lstStyle/>
                    <a:p>
                      <a:pPr algn="ctr"/>
                      <a:r>
                        <a:rPr lang="en-US" sz="1200" b="0" dirty="0"/>
                        <a:t>EP-A</a:t>
                      </a:r>
                    </a:p>
                    <a:p>
                      <a:pPr algn="ctr"/>
                      <a:r>
                        <a:rPr lang="en-US" sz="1200" b="0" dirty="0"/>
                        <a:t>Hold Study</a:t>
                      </a:r>
                    </a:p>
                    <a:p>
                      <a:pPr algn="ctr"/>
                      <a:r>
                        <a:rPr lang="en-US" sz="1200" b="0" dirty="0"/>
                        <a:t>Sample</a:t>
                      </a:r>
                    </a:p>
                  </a:txBody>
                  <a:tcPr anchor="ctr"/>
                </a:tc>
                <a:tc>
                  <a:txBody>
                    <a:bodyPr/>
                    <a:lstStyle/>
                    <a:p>
                      <a:pPr algn="ctr"/>
                      <a:r>
                        <a:rPr lang="en-US" sz="1200" b="0" dirty="0"/>
                        <a:t>Date / Time</a:t>
                      </a:r>
                    </a:p>
                  </a:txBody>
                  <a:tcPr anchor="ctr"/>
                </a:tc>
                <a:tc>
                  <a:txBody>
                    <a:bodyPr/>
                    <a:lstStyle/>
                    <a:p>
                      <a:pPr algn="ctr"/>
                      <a:r>
                        <a:rPr lang="en-US" sz="1200" b="0" dirty="0"/>
                        <a:t>Elapsed Time </a:t>
                      </a:r>
                    </a:p>
                    <a:p>
                      <a:pPr algn="ctr"/>
                      <a:endParaRPr lang="en-US" sz="1200" b="0" dirty="0"/>
                    </a:p>
                    <a:p>
                      <a:pPr algn="ctr"/>
                      <a:endParaRPr lang="en-US" sz="1200" b="0" dirty="0"/>
                    </a:p>
                    <a:p>
                      <a:pPr algn="ctr"/>
                      <a:r>
                        <a:rPr lang="en-US" sz="1200" b="0" dirty="0"/>
                        <a:t>days</a:t>
                      </a:r>
                    </a:p>
                  </a:txBody>
                  <a:tcPr anchor="ctr"/>
                </a:tc>
                <a:tc>
                  <a:txBody>
                    <a:bodyPr/>
                    <a:lstStyle/>
                    <a:p>
                      <a:pPr algn="ctr"/>
                      <a:r>
                        <a:rPr lang="en-US" sz="1200" b="0" dirty="0"/>
                        <a:t>Free Cl </a:t>
                      </a:r>
                    </a:p>
                    <a:p>
                      <a:pPr algn="ctr"/>
                      <a:endParaRPr lang="en-US" sz="1200" b="0" dirty="0"/>
                    </a:p>
                    <a:p>
                      <a:pPr algn="ctr"/>
                      <a:endParaRPr lang="en-US" sz="1200" b="0" dirty="0"/>
                    </a:p>
                    <a:p>
                      <a:pPr algn="ctr"/>
                      <a:r>
                        <a:rPr lang="en-US" sz="1200" b="0" dirty="0"/>
                        <a:t>mg/l</a:t>
                      </a:r>
                    </a:p>
                  </a:txBody>
                  <a:tcPr anchor="ctr"/>
                </a:tc>
                <a:tc>
                  <a:txBody>
                    <a:bodyPr/>
                    <a:lstStyle/>
                    <a:p>
                      <a:pPr algn="ctr"/>
                      <a:r>
                        <a:rPr lang="en-US" sz="1200" b="0" dirty="0"/>
                        <a:t>Free </a:t>
                      </a:r>
                    </a:p>
                    <a:p>
                      <a:pPr algn="ctr"/>
                      <a:r>
                        <a:rPr lang="en-US" sz="1200" b="0" dirty="0"/>
                        <a:t>Cl</a:t>
                      </a:r>
                    </a:p>
                    <a:p>
                      <a:pPr algn="ctr"/>
                      <a:r>
                        <a:rPr lang="en-US" sz="1200" b="0" dirty="0"/>
                        <a:t>Duplicate </a:t>
                      </a:r>
                    </a:p>
                    <a:p>
                      <a:pPr algn="ctr"/>
                      <a:endParaRPr lang="en-US" sz="1200" b="0" dirty="0"/>
                    </a:p>
                    <a:p>
                      <a:pPr algn="ctr"/>
                      <a:r>
                        <a:rPr lang="en-US" sz="1200" b="0" dirty="0"/>
                        <a:t>mg/l</a:t>
                      </a:r>
                    </a:p>
                  </a:txBody>
                  <a:tcPr anchor="ctr"/>
                </a:tc>
                <a:tc>
                  <a:txBody>
                    <a:bodyPr/>
                    <a:lstStyle/>
                    <a:p>
                      <a:pPr algn="ctr"/>
                      <a:r>
                        <a:rPr lang="en-US" sz="1200" b="0" dirty="0"/>
                        <a:t>Avg Free Cl </a:t>
                      </a:r>
                    </a:p>
                    <a:p>
                      <a:pPr algn="ctr"/>
                      <a:endParaRPr lang="en-US" sz="1200" b="0" dirty="0"/>
                    </a:p>
                    <a:p>
                      <a:pPr algn="ctr"/>
                      <a:r>
                        <a:rPr lang="en-US" sz="1200" b="0" dirty="0"/>
                        <a:t>mg/l</a:t>
                      </a:r>
                    </a:p>
                  </a:txBody>
                  <a:tcPr anchor="ctr"/>
                </a:tc>
                <a:tc>
                  <a:txBody>
                    <a:bodyPr/>
                    <a:lstStyle/>
                    <a:p>
                      <a:pPr algn="ctr"/>
                      <a:r>
                        <a:rPr lang="en-US" sz="1200" b="0" dirty="0"/>
                        <a:t>In</a:t>
                      </a:r>
                    </a:p>
                    <a:p>
                      <a:pPr algn="ctr"/>
                      <a:r>
                        <a:rPr lang="en-US" sz="1200" b="0" dirty="0"/>
                        <a:t>(Avg CL / CO)</a:t>
                      </a:r>
                    </a:p>
                  </a:txBody>
                  <a:tcPr anchor="ctr"/>
                </a:tc>
                <a:tc>
                  <a:txBody>
                    <a:bodyPr/>
                    <a:lstStyle/>
                    <a:p>
                      <a:pPr algn="ctr"/>
                      <a:r>
                        <a:rPr lang="en-US" sz="1200" b="0" dirty="0"/>
                        <a:t>Temp of Sample</a:t>
                      </a:r>
                    </a:p>
                    <a:p>
                      <a:pPr algn="ctr"/>
                      <a:endParaRPr lang="en-US" sz="1200" b="0" dirty="0"/>
                    </a:p>
                    <a:p>
                      <a:pPr algn="ctr"/>
                      <a:r>
                        <a:rPr lang="en-US" sz="1200" b="0" dirty="0"/>
                        <a:t>°C</a:t>
                      </a:r>
                    </a:p>
                  </a:txBody>
                  <a:tcPr anchor="ctr"/>
                </a:tc>
                <a:tc>
                  <a:txBody>
                    <a:bodyPr/>
                    <a:lstStyle/>
                    <a:p>
                      <a:pPr algn="ctr"/>
                      <a:r>
                        <a:rPr lang="en-US" sz="1200" b="0" dirty="0"/>
                        <a:t>Temp of Water Bath </a:t>
                      </a:r>
                    </a:p>
                    <a:p>
                      <a:pPr algn="ctr"/>
                      <a:r>
                        <a:rPr lang="en-US" sz="1200" b="0" dirty="0"/>
                        <a:t>°C</a:t>
                      </a:r>
                    </a:p>
                  </a:txBody>
                  <a:tcPr anchor="ctr"/>
                </a:tc>
                <a:tc>
                  <a:txBody>
                    <a:bodyPr/>
                    <a:lstStyle/>
                    <a:p>
                      <a:pPr algn="ctr"/>
                      <a:r>
                        <a:rPr lang="en-US" sz="1200" b="0" dirty="0"/>
                        <a:t>Sample</a:t>
                      </a:r>
                    </a:p>
                    <a:p>
                      <a:pPr algn="ctr"/>
                      <a:endParaRPr lang="en-US" sz="1200" b="0" dirty="0"/>
                    </a:p>
                    <a:p>
                      <a:pPr algn="ctr"/>
                      <a:endParaRPr lang="en-US" sz="1200" b="0" dirty="0"/>
                    </a:p>
                    <a:p>
                      <a:pPr algn="ctr"/>
                      <a:endParaRPr lang="en-US" sz="1200" b="0" dirty="0"/>
                    </a:p>
                    <a:p>
                      <a:pPr algn="ctr"/>
                      <a:r>
                        <a:rPr lang="en-US" sz="1200" b="0" dirty="0"/>
                        <a:t>pH</a:t>
                      </a:r>
                    </a:p>
                  </a:txBody>
                  <a:tcPr anchor="ctr"/>
                </a:tc>
                <a:tc>
                  <a:txBody>
                    <a:bodyPr/>
                    <a:lstStyle/>
                    <a:p>
                      <a:pPr algn="ctr"/>
                      <a:r>
                        <a:rPr lang="en-US" sz="1200" b="0" dirty="0"/>
                        <a:t>TTHM</a:t>
                      </a:r>
                    </a:p>
                    <a:p>
                      <a:pPr algn="ctr"/>
                      <a:endParaRPr lang="en-US" sz="1200" b="0" dirty="0"/>
                    </a:p>
                    <a:p>
                      <a:pPr algn="ctr"/>
                      <a:endParaRPr lang="en-US" sz="1200" b="0" dirty="0"/>
                    </a:p>
                    <a:p>
                      <a:pPr algn="ctr"/>
                      <a:endParaRPr lang="en-US" sz="1200" b="0" dirty="0"/>
                    </a:p>
                    <a:p>
                      <a:pPr algn="ctr"/>
                      <a:r>
                        <a:rPr lang="en-US" sz="1200" b="0" dirty="0"/>
                        <a:t>µg/L</a:t>
                      </a:r>
                    </a:p>
                  </a:txBody>
                  <a:tcPr anchor="ctr"/>
                </a:tc>
                <a:tc>
                  <a:txBody>
                    <a:bodyPr/>
                    <a:lstStyle/>
                    <a:p>
                      <a:pPr algn="ctr"/>
                      <a:r>
                        <a:rPr lang="en-US" sz="1200" b="0" dirty="0"/>
                        <a:t>HAA5 </a:t>
                      </a:r>
                    </a:p>
                    <a:p>
                      <a:pPr algn="ctr"/>
                      <a:endParaRPr lang="en-US" sz="1200" b="0" dirty="0"/>
                    </a:p>
                    <a:p>
                      <a:pPr algn="ctr"/>
                      <a:endParaRPr lang="en-US" sz="1200" b="0" dirty="0"/>
                    </a:p>
                    <a:p>
                      <a:pPr algn="ctr"/>
                      <a:endParaRPr lang="en-US" sz="1200" b="0" dirty="0"/>
                    </a:p>
                    <a:p>
                      <a:pPr algn="ctr"/>
                      <a:r>
                        <a:rPr lang="en-US" sz="1200" b="0" dirty="0"/>
                        <a:t>µg/L</a:t>
                      </a:r>
                    </a:p>
                  </a:txBody>
                  <a:tcPr anchor="ctr"/>
                </a:tc>
                <a:extLst>
                  <a:ext uri="{0D108BD9-81ED-4DB2-BD59-A6C34878D82A}">
                    <a16:rowId xmlns:a16="http://schemas.microsoft.com/office/drawing/2014/main" val="646432735"/>
                  </a:ext>
                </a:extLst>
              </a:tr>
              <a:tr h="370840">
                <a:tc>
                  <a:txBody>
                    <a:bodyPr/>
                    <a:lstStyle/>
                    <a:p>
                      <a:pPr algn="ctr"/>
                      <a:r>
                        <a:rPr lang="en-US" sz="1200" b="0" dirty="0"/>
                        <a:t>First Sample (Start)</a:t>
                      </a:r>
                    </a:p>
                  </a:txBody>
                  <a:tcPr anchor="ctr"/>
                </a:tc>
                <a:tc>
                  <a:txBody>
                    <a:bodyPr/>
                    <a:lstStyle/>
                    <a:p>
                      <a:pPr algn="ctr"/>
                      <a:r>
                        <a:rPr lang="en-US" sz="1200" b="0" dirty="0"/>
                        <a:t>3/28/22</a:t>
                      </a:r>
                    </a:p>
                    <a:p>
                      <a:pPr algn="ctr"/>
                      <a:r>
                        <a:rPr lang="en-US" sz="1200" b="0" dirty="0"/>
                        <a:t>15:45</a:t>
                      </a:r>
                    </a:p>
                  </a:txBody>
                  <a:tcPr anchor="ctr"/>
                </a:tc>
                <a:tc>
                  <a:txBody>
                    <a:bodyPr/>
                    <a:lstStyle/>
                    <a:p>
                      <a:pPr algn="ctr"/>
                      <a:r>
                        <a:rPr lang="en-US" sz="1200" b="0" dirty="0"/>
                        <a:t>0</a:t>
                      </a:r>
                    </a:p>
                  </a:txBody>
                  <a:tcPr anchor="ctr"/>
                </a:tc>
                <a:tc>
                  <a:txBody>
                    <a:bodyPr/>
                    <a:lstStyle/>
                    <a:p>
                      <a:pPr algn="ctr"/>
                      <a:r>
                        <a:rPr lang="en-US" sz="1200" b="0" dirty="0"/>
                        <a:t>1.12</a:t>
                      </a:r>
                    </a:p>
                  </a:txBody>
                  <a:tcPr anchor="ctr"/>
                </a:tc>
                <a:tc>
                  <a:txBody>
                    <a:bodyPr/>
                    <a:lstStyle/>
                    <a:p>
                      <a:pPr algn="ctr"/>
                      <a:r>
                        <a:rPr lang="en-US" sz="1200" b="0" dirty="0"/>
                        <a:t>1.09</a:t>
                      </a:r>
                    </a:p>
                  </a:txBody>
                  <a:tcPr anchor="ctr"/>
                </a:tc>
                <a:tc>
                  <a:txBody>
                    <a:bodyPr/>
                    <a:lstStyle/>
                    <a:p>
                      <a:pPr algn="ctr"/>
                      <a:r>
                        <a:rPr lang="en-US" sz="1200" b="0" dirty="0"/>
                        <a:t>1.11</a:t>
                      </a:r>
                    </a:p>
                  </a:txBody>
                  <a:tcPr anchor="ctr"/>
                </a:tc>
                <a:tc>
                  <a:txBody>
                    <a:bodyPr/>
                    <a:lstStyle/>
                    <a:p>
                      <a:pPr algn="ctr"/>
                      <a:r>
                        <a:rPr lang="en-US" sz="1200" b="0" dirty="0"/>
                        <a:t>0.00</a:t>
                      </a:r>
                    </a:p>
                  </a:txBody>
                  <a:tcPr anchor="ctr"/>
                </a:tc>
                <a:tc>
                  <a:txBody>
                    <a:bodyPr/>
                    <a:lstStyle/>
                    <a:p>
                      <a:pPr algn="ctr"/>
                      <a:r>
                        <a:rPr lang="en-US" sz="1200" b="0" dirty="0"/>
                        <a:t>19.4</a:t>
                      </a:r>
                    </a:p>
                  </a:txBody>
                  <a:tcPr anchor="ctr"/>
                </a:tc>
                <a:tc>
                  <a:txBody>
                    <a:bodyPr/>
                    <a:lstStyle/>
                    <a:p>
                      <a:pPr algn="ctr"/>
                      <a:r>
                        <a:rPr lang="en-US" sz="1200" b="0" dirty="0"/>
                        <a:t>N/A</a:t>
                      </a:r>
                    </a:p>
                  </a:txBody>
                  <a:tcPr anchor="ctr"/>
                </a:tc>
                <a:tc>
                  <a:txBody>
                    <a:bodyPr/>
                    <a:lstStyle/>
                    <a:p>
                      <a:pPr algn="ctr"/>
                      <a:r>
                        <a:rPr lang="en-US" sz="1200" b="0" dirty="0"/>
                        <a:t>7.25</a:t>
                      </a:r>
                    </a:p>
                  </a:txBody>
                  <a:tcPr anchor="ctr"/>
                </a:tc>
                <a:tc>
                  <a:txBody>
                    <a:bodyPr/>
                    <a:lstStyle/>
                    <a:p>
                      <a:pPr algn="ctr"/>
                      <a:r>
                        <a:rPr lang="en-US" sz="1200" b="0" dirty="0"/>
                        <a:t>30</a:t>
                      </a:r>
                    </a:p>
                  </a:txBody>
                  <a:tcPr anchor="ctr"/>
                </a:tc>
                <a:tc>
                  <a:txBody>
                    <a:bodyPr/>
                    <a:lstStyle/>
                    <a:p>
                      <a:pPr algn="ctr"/>
                      <a:r>
                        <a:rPr lang="en-US" sz="1200" b="0" dirty="0"/>
                        <a:t>16</a:t>
                      </a:r>
                    </a:p>
                  </a:txBody>
                  <a:tcPr anchor="ctr"/>
                </a:tc>
                <a:extLst>
                  <a:ext uri="{0D108BD9-81ED-4DB2-BD59-A6C34878D82A}">
                    <a16:rowId xmlns:a16="http://schemas.microsoft.com/office/drawing/2014/main" val="2297579219"/>
                  </a:ext>
                </a:extLst>
              </a:tr>
              <a:tr h="370840">
                <a:tc>
                  <a:txBody>
                    <a:bodyPr/>
                    <a:lstStyle/>
                    <a:p>
                      <a:pPr algn="ctr"/>
                      <a:r>
                        <a:rPr lang="en-US" sz="1200" b="0" dirty="0"/>
                        <a:t>Bottle #1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3/28/22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22:00</a:t>
                      </a:r>
                    </a:p>
                  </a:txBody>
                  <a:tcPr anchor="ctr"/>
                </a:tc>
                <a:tc>
                  <a:txBody>
                    <a:bodyPr/>
                    <a:lstStyle/>
                    <a:p>
                      <a:pPr algn="ctr"/>
                      <a:r>
                        <a:rPr lang="en-US" sz="1200" b="0" dirty="0"/>
                        <a:t>0.26</a:t>
                      </a:r>
                    </a:p>
                  </a:txBody>
                  <a:tcPr anchor="ctr"/>
                </a:tc>
                <a:tc>
                  <a:txBody>
                    <a:bodyPr/>
                    <a:lstStyle/>
                    <a:p>
                      <a:pPr algn="ctr"/>
                      <a:r>
                        <a:rPr lang="en-US" sz="1200" b="0" dirty="0"/>
                        <a:t>1.01</a:t>
                      </a:r>
                    </a:p>
                  </a:txBody>
                  <a:tcPr anchor="ctr"/>
                </a:tc>
                <a:tc>
                  <a:txBody>
                    <a:bodyPr/>
                    <a:lstStyle/>
                    <a:p>
                      <a:pPr algn="ctr"/>
                      <a:r>
                        <a:rPr lang="en-US" sz="1200" b="0" dirty="0"/>
                        <a:t>1</a:t>
                      </a:r>
                    </a:p>
                  </a:txBody>
                  <a:tcPr anchor="ctr"/>
                </a:tc>
                <a:tc>
                  <a:txBody>
                    <a:bodyPr/>
                    <a:lstStyle/>
                    <a:p>
                      <a:pPr algn="ctr"/>
                      <a:r>
                        <a:rPr lang="en-US" sz="1200" b="0" dirty="0"/>
                        <a:t>1.01</a:t>
                      </a:r>
                    </a:p>
                  </a:txBody>
                  <a:tcPr anchor="ctr"/>
                </a:tc>
                <a:tc>
                  <a:txBody>
                    <a:bodyPr/>
                    <a:lstStyle/>
                    <a:p>
                      <a:pPr algn="ctr"/>
                      <a:r>
                        <a:rPr lang="en-US" sz="1200" b="0" dirty="0"/>
                        <a:t>-0.09</a:t>
                      </a:r>
                    </a:p>
                  </a:txBody>
                  <a:tcPr anchor="ctr"/>
                </a:tc>
                <a:tc>
                  <a:txBody>
                    <a:bodyPr/>
                    <a:lstStyle/>
                    <a:p>
                      <a:pPr algn="ctr"/>
                      <a:r>
                        <a:rPr lang="en-US" sz="1200" b="0" dirty="0"/>
                        <a:t>22.5</a:t>
                      </a:r>
                    </a:p>
                  </a:txBody>
                  <a:tcPr anchor="ctr"/>
                </a:tc>
                <a:tc>
                  <a:txBody>
                    <a:bodyPr/>
                    <a:lstStyle/>
                    <a:p>
                      <a:pPr algn="ctr"/>
                      <a:r>
                        <a:rPr lang="en-US" sz="1200" b="0" dirty="0"/>
                        <a:t>22.7</a:t>
                      </a:r>
                    </a:p>
                  </a:txBody>
                  <a:tcPr anchor="ctr"/>
                </a:tc>
                <a:tc>
                  <a:txBody>
                    <a:bodyPr/>
                    <a:lstStyle/>
                    <a:p>
                      <a:pPr algn="ctr"/>
                      <a:r>
                        <a:rPr lang="en-US" sz="1200" b="0" dirty="0"/>
                        <a:t>7.23</a:t>
                      </a:r>
                    </a:p>
                  </a:txBody>
                  <a:tcPr anchor="ctr"/>
                </a:tc>
                <a:tc>
                  <a:txBody>
                    <a:bodyPr/>
                    <a:lstStyle/>
                    <a:p>
                      <a:pPr algn="ctr"/>
                      <a:r>
                        <a:rPr lang="en-US" sz="1200" b="0" dirty="0"/>
                        <a:t>32</a:t>
                      </a:r>
                    </a:p>
                  </a:txBody>
                  <a:tcPr anchor="ctr"/>
                </a:tc>
                <a:tc>
                  <a:txBody>
                    <a:bodyPr/>
                    <a:lstStyle/>
                    <a:p>
                      <a:pPr algn="ctr"/>
                      <a:r>
                        <a:rPr lang="en-US" sz="1200" b="0" dirty="0"/>
                        <a:t>18</a:t>
                      </a:r>
                    </a:p>
                  </a:txBody>
                  <a:tcPr anchor="ctr"/>
                </a:tc>
                <a:extLst>
                  <a:ext uri="{0D108BD9-81ED-4DB2-BD59-A6C34878D82A}">
                    <a16:rowId xmlns:a16="http://schemas.microsoft.com/office/drawing/2014/main" val="327738899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3/29/22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7:30</a:t>
                      </a:r>
                    </a:p>
                  </a:txBody>
                  <a:tcPr anchor="ctr"/>
                </a:tc>
                <a:tc>
                  <a:txBody>
                    <a:bodyPr/>
                    <a:lstStyle/>
                    <a:p>
                      <a:pPr algn="ctr"/>
                      <a:r>
                        <a:rPr lang="en-US" sz="1200" b="0" dirty="0"/>
                        <a:t>0.66</a:t>
                      </a:r>
                    </a:p>
                  </a:txBody>
                  <a:tcPr anchor="ctr"/>
                </a:tc>
                <a:tc>
                  <a:txBody>
                    <a:bodyPr/>
                    <a:lstStyle/>
                    <a:p>
                      <a:pPr algn="ctr"/>
                      <a:r>
                        <a:rPr lang="en-US" sz="1200" b="0" dirty="0"/>
                        <a:t>0.94</a:t>
                      </a:r>
                    </a:p>
                  </a:txBody>
                  <a:tcPr anchor="ctr"/>
                </a:tc>
                <a:tc>
                  <a:txBody>
                    <a:bodyPr/>
                    <a:lstStyle/>
                    <a:p>
                      <a:pPr algn="ctr"/>
                      <a:r>
                        <a:rPr lang="en-US" sz="1200" b="0" dirty="0"/>
                        <a:t>0.95</a:t>
                      </a:r>
                    </a:p>
                  </a:txBody>
                  <a:tcPr anchor="ctr"/>
                </a:tc>
                <a:tc>
                  <a:txBody>
                    <a:bodyPr/>
                    <a:lstStyle/>
                    <a:p>
                      <a:pPr algn="ctr"/>
                      <a:r>
                        <a:rPr lang="en-US" sz="1200" b="0" dirty="0"/>
                        <a:t>0.95</a:t>
                      </a:r>
                    </a:p>
                  </a:txBody>
                  <a:tcPr anchor="ctr"/>
                </a:tc>
                <a:tc>
                  <a:txBody>
                    <a:bodyPr/>
                    <a:lstStyle/>
                    <a:p>
                      <a:pPr algn="ctr"/>
                      <a:r>
                        <a:rPr lang="en-US" sz="1200" b="0" dirty="0"/>
                        <a:t>-0.16</a:t>
                      </a:r>
                    </a:p>
                  </a:txBody>
                  <a:tcPr anchor="ctr"/>
                </a:tc>
                <a:tc>
                  <a:txBody>
                    <a:bodyPr/>
                    <a:lstStyle/>
                    <a:p>
                      <a:pPr algn="ctr"/>
                      <a:r>
                        <a:rPr lang="en-US" sz="1200" b="0" dirty="0"/>
                        <a:t>22.1</a:t>
                      </a:r>
                    </a:p>
                  </a:txBody>
                  <a:tcPr anchor="ctr"/>
                </a:tc>
                <a:tc>
                  <a:txBody>
                    <a:bodyPr/>
                    <a:lstStyle/>
                    <a:p>
                      <a:pPr algn="ctr"/>
                      <a:r>
                        <a:rPr lang="en-US" sz="1200" b="0" dirty="0"/>
                        <a:t>22.6</a:t>
                      </a:r>
                    </a:p>
                  </a:txBody>
                  <a:tcPr anchor="ctr"/>
                </a:tc>
                <a:tc>
                  <a:txBody>
                    <a:bodyPr/>
                    <a:lstStyle/>
                    <a:p>
                      <a:pPr algn="ctr"/>
                      <a:r>
                        <a:rPr lang="en-US" sz="1200" b="0" dirty="0"/>
                        <a:t>7.22</a:t>
                      </a:r>
                    </a:p>
                  </a:txBody>
                  <a:tcPr anchor="ctr"/>
                </a:tc>
                <a:tc>
                  <a:txBody>
                    <a:bodyPr/>
                    <a:lstStyle/>
                    <a:p>
                      <a:pPr algn="ctr"/>
                      <a:r>
                        <a:rPr lang="en-US" sz="1200" b="0" dirty="0"/>
                        <a:t>36</a:t>
                      </a:r>
                    </a:p>
                  </a:txBody>
                  <a:tcPr anchor="ctr"/>
                </a:tc>
                <a:tc>
                  <a:txBody>
                    <a:bodyPr/>
                    <a:lstStyle/>
                    <a:p>
                      <a:pPr algn="ctr"/>
                      <a:r>
                        <a:rPr lang="en-US" sz="1200" b="0" dirty="0"/>
                        <a:t>19</a:t>
                      </a:r>
                    </a:p>
                  </a:txBody>
                  <a:tcPr anchor="ctr"/>
                </a:tc>
                <a:extLst>
                  <a:ext uri="{0D108BD9-81ED-4DB2-BD59-A6C34878D82A}">
                    <a16:rowId xmlns:a16="http://schemas.microsoft.com/office/drawing/2014/main" val="140671638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#3</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3/29/22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21:30</a:t>
                      </a:r>
                    </a:p>
                  </a:txBody>
                  <a:tcPr anchor="ctr"/>
                </a:tc>
                <a:tc>
                  <a:txBody>
                    <a:bodyPr/>
                    <a:lstStyle/>
                    <a:p>
                      <a:pPr algn="ctr"/>
                      <a:r>
                        <a:rPr lang="en-US" sz="1200" b="0" dirty="0"/>
                        <a:t>1.24</a:t>
                      </a:r>
                    </a:p>
                  </a:txBody>
                  <a:tcPr anchor="ctr"/>
                </a:tc>
                <a:tc>
                  <a:txBody>
                    <a:bodyPr/>
                    <a:lstStyle/>
                    <a:p>
                      <a:pPr algn="ctr"/>
                      <a:r>
                        <a:rPr lang="en-US" sz="1200" b="0" dirty="0"/>
                        <a:t>0.84</a:t>
                      </a:r>
                    </a:p>
                  </a:txBody>
                  <a:tcPr anchor="ctr"/>
                </a:tc>
                <a:tc>
                  <a:txBody>
                    <a:bodyPr/>
                    <a:lstStyle/>
                    <a:p>
                      <a:pPr algn="ctr"/>
                      <a:r>
                        <a:rPr lang="en-US" sz="1200" b="0" dirty="0"/>
                        <a:t>0.84</a:t>
                      </a:r>
                    </a:p>
                  </a:txBody>
                  <a:tcPr anchor="ctr"/>
                </a:tc>
                <a:tc>
                  <a:txBody>
                    <a:bodyPr/>
                    <a:lstStyle/>
                    <a:p>
                      <a:pPr algn="ctr"/>
                      <a:r>
                        <a:rPr lang="en-US" sz="1200" b="0" dirty="0"/>
                        <a:t>0.84</a:t>
                      </a:r>
                    </a:p>
                  </a:txBody>
                  <a:tcPr anchor="ctr"/>
                </a:tc>
                <a:tc>
                  <a:txBody>
                    <a:bodyPr/>
                    <a:lstStyle/>
                    <a:p>
                      <a:pPr algn="ctr"/>
                      <a:r>
                        <a:rPr lang="en-US" sz="1200" b="0" dirty="0"/>
                        <a:t>-0.27</a:t>
                      </a:r>
                    </a:p>
                  </a:txBody>
                  <a:tcPr anchor="ctr"/>
                </a:tc>
                <a:tc>
                  <a:txBody>
                    <a:bodyPr/>
                    <a:lstStyle/>
                    <a:p>
                      <a:pPr algn="ctr"/>
                      <a:r>
                        <a:rPr lang="en-US" sz="1200" b="0" dirty="0"/>
                        <a:t>21.9</a:t>
                      </a:r>
                    </a:p>
                  </a:txBody>
                  <a:tcPr anchor="ctr"/>
                </a:tc>
                <a:tc>
                  <a:txBody>
                    <a:bodyPr/>
                    <a:lstStyle/>
                    <a:p>
                      <a:pPr algn="ctr"/>
                      <a:r>
                        <a:rPr lang="en-US" sz="1200" b="0" dirty="0"/>
                        <a:t>22.3</a:t>
                      </a:r>
                    </a:p>
                  </a:txBody>
                  <a:tcPr anchor="ctr"/>
                </a:tc>
                <a:tc>
                  <a:txBody>
                    <a:bodyPr/>
                    <a:lstStyle/>
                    <a:p>
                      <a:pPr algn="ctr"/>
                      <a:r>
                        <a:rPr lang="en-US" sz="1200" b="0" dirty="0"/>
                        <a:t>7.58</a:t>
                      </a:r>
                    </a:p>
                  </a:txBody>
                  <a:tcPr anchor="ctr"/>
                </a:tc>
                <a:tc>
                  <a:txBody>
                    <a:bodyPr/>
                    <a:lstStyle/>
                    <a:p>
                      <a:pPr algn="ctr"/>
                      <a:r>
                        <a:rPr lang="en-US" sz="1200" b="0" dirty="0"/>
                        <a:t>40</a:t>
                      </a:r>
                    </a:p>
                  </a:txBody>
                  <a:tcPr anchor="ctr"/>
                </a:tc>
                <a:tc>
                  <a:txBody>
                    <a:bodyPr/>
                    <a:lstStyle/>
                    <a:p>
                      <a:pPr algn="ctr"/>
                      <a:r>
                        <a:rPr lang="en-US" sz="1200" b="0" dirty="0"/>
                        <a:t>21</a:t>
                      </a:r>
                    </a:p>
                  </a:txBody>
                  <a:tcPr anchor="ctr"/>
                </a:tc>
                <a:extLst>
                  <a:ext uri="{0D108BD9-81ED-4DB2-BD59-A6C34878D82A}">
                    <a16:rowId xmlns:a16="http://schemas.microsoft.com/office/drawing/2014/main" val="339383537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3/30/22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21:30</a:t>
                      </a:r>
                    </a:p>
                  </a:txBody>
                  <a:tcPr anchor="ctr"/>
                </a:tc>
                <a:tc>
                  <a:txBody>
                    <a:bodyPr/>
                    <a:lstStyle/>
                    <a:p>
                      <a:pPr algn="ctr"/>
                      <a:r>
                        <a:rPr lang="en-US" sz="1200" b="0" dirty="0"/>
                        <a:t>2.24</a:t>
                      </a:r>
                    </a:p>
                  </a:txBody>
                  <a:tcPr anchor="ctr"/>
                </a:tc>
                <a:tc>
                  <a:txBody>
                    <a:bodyPr/>
                    <a:lstStyle/>
                    <a:p>
                      <a:pPr algn="ctr"/>
                      <a:r>
                        <a:rPr lang="en-US" sz="1200" b="0" dirty="0"/>
                        <a:t>0.72</a:t>
                      </a:r>
                    </a:p>
                  </a:txBody>
                  <a:tcPr anchor="ctr"/>
                </a:tc>
                <a:tc>
                  <a:txBody>
                    <a:bodyPr/>
                    <a:lstStyle/>
                    <a:p>
                      <a:pPr algn="ctr"/>
                      <a:r>
                        <a:rPr lang="en-US" sz="1200" b="0" dirty="0"/>
                        <a:t>0.73</a:t>
                      </a:r>
                    </a:p>
                  </a:txBody>
                  <a:tcPr anchor="ctr"/>
                </a:tc>
                <a:tc>
                  <a:txBody>
                    <a:bodyPr/>
                    <a:lstStyle/>
                    <a:p>
                      <a:pPr algn="ctr"/>
                      <a:r>
                        <a:rPr lang="en-US" sz="1200" b="0" dirty="0"/>
                        <a:t>0.73</a:t>
                      </a:r>
                    </a:p>
                  </a:txBody>
                  <a:tcPr anchor="ctr"/>
                </a:tc>
                <a:tc>
                  <a:txBody>
                    <a:bodyPr/>
                    <a:lstStyle/>
                    <a:p>
                      <a:pPr algn="ctr"/>
                      <a:r>
                        <a:rPr lang="en-US" sz="1200" b="0" dirty="0"/>
                        <a:t>-0.42</a:t>
                      </a:r>
                    </a:p>
                  </a:txBody>
                  <a:tcPr anchor="ctr"/>
                </a:tc>
                <a:tc>
                  <a:txBody>
                    <a:bodyPr/>
                    <a:lstStyle/>
                    <a:p>
                      <a:pPr algn="ctr"/>
                      <a:r>
                        <a:rPr lang="en-US" sz="1200" b="0" dirty="0"/>
                        <a:t>21.6</a:t>
                      </a:r>
                    </a:p>
                  </a:txBody>
                  <a:tcPr anchor="ctr"/>
                </a:tc>
                <a:tc>
                  <a:txBody>
                    <a:bodyPr/>
                    <a:lstStyle/>
                    <a:p>
                      <a:pPr algn="ctr"/>
                      <a:r>
                        <a:rPr lang="en-US" sz="1200" b="0" dirty="0"/>
                        <a:t>21.8</a:t>
                      </a:r>
                    </a:p>
                  </a:txBody>
                  <a:tcPr anchor="ctr"/>
                </a:tc>
                <a:tc>
                  <a:txBody>
                    <a:bodyPr/>
                    <a:lstStyle/>
                    <a:p>
                      <a:pPr algn="ctr"/>
                      <a:r>
                        <a:rPr lang="en-US" sz="1200" b="0" dirty="0"/>
                        <a:t>7.42</a:t>
                      </a:r>
                    </a:p>
                  </a:txBody>
                  <a:tcPr anchor="ctr"/>
                </a:tc>
                <a:tc>
                  <a:txBody>
                    <a:bodyPr/>
                    <a:lstStyle/>
                    <a:p>
                      <a:pPr algn="ctr"/>
                      <a:r>
                        <a:rPr lang="en-US" sz="1200" b="0" dirty="0"/>
                        <a:t>47</a:t>
                      </a:r>
                    </a:p>
                  </a:txBody>
                  <a:tcPr anchor="ctr"/>
                </a:tc>
                <a:tc>
                  <a:txBody>
                    <a:bodyPr/>
                    <a:lstStyle/>
                    <a:p>
                      <a:pPr algn="ctr"/>
                      <a:r>
                        <a:rPr lang="en-US" sz="1200" b="0" dirty="0"/>
                        <a:t>25</a:t>
                      </a:r>
                    </a:p>
                  </a:txBody>
                  <a:tcPr anchor="ctr"/>
                </a:tc>
                <a:extLst>
                  <a:ext uri="{0D108BD9-81ED-4DB2-BD59-A6C34878D82A}">
                    <a16:rowId xmlns:a16="http://schemas.microsoft.com/office/drawing/2014/main" val="3443925326"/>
                  </a:ext>
                </a:extLst>
              </a:tr>
            </a:tbl>
          </a:graphicData>
        </a:graphic>
      </p:graphicFrame>
      <p:pic>
        <p:nvPicPr>
          <p:cNvPr id="4098" name="Picture 2">
            <a:extLst>
              <a:ext uri="{FF2B5EF4-FFF2-40B4-BE49-F238E27FC236}">
                <a16:creationId xmlns:a16="http://schemas.microsoft.com/office/drawing/2014/main" id="{525EEFB9-79ED-44E0-A3A6-8BA30E3F67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 y="2312775"/>
            <a:ext cx="4047985" cy="1989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972D1FBB-5E40-4736-A699-173BB7A120B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866638494"/>
      </p:ext>
    </p:extLst>
  </p:cSld>
  <p:clrMapOvr>
    <a:masterClrMapping/>
  </p:clrMapOvr>
  <mc:AlternateContent xmlns:mc="http://schemas.openxmlformats.org/markup-compatibility/2006">
    <mc:Choice xmlns:p14="http://schemas.microsoft.com/office/powerpoint/2010/main" Requires="p14">
      <p:transition spd="slow" p14:dur="2000" advTm="9692"/>
    </mc:Choice>
    <mc:Fallback>
      <p:transition spd="slow" advTm="96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98</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2000" dirty="0"/>
              <a:t>Example: 3-Day EP Chlorine Hold Study – </a:t>
            </a:r>
            <a:r>
              <a:rPr lang="en-US" sz="2000" u="sng" dirty="0"/>
              <a:t>T = 60-72 Hours</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599971"/>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buFontTx/>
              <a:buNone/>
            </a:pPr>
            <a:endParaRPr lang="en-US" sz="2000" kern="0" dirty="0">
              <a:hlinkClick r:id="rId5"/>
            </a:endParaRPr>
          </a:p>
        </p:txBody>
      </p:sp>
      <p:sp>
        <p:nvSpPr>
          <p:cNvPr id="10" name="Rectangle 3">
            <a:extLst>
              <a:ext uri="{FF2B5EF4-FFF2-40B4-BE49-F238E27FC236}">
                <a16:creationId xmlns:a16="http://schemas.microsoft.com/office/drawing/2014/main" id="{1C7B6A81-E4C9-4693-BF58-6B8EC79E87B2}"/>
              </a:ext>
            </a:extLst>
          </p:cNvPr>
          <p:cNvSpPr txBox="1">
            <a:spLocks noChangeArrowheads="1"/>
          </p:cNvSpPr>
          <p:nvPr/>
        </p:nvSpPr>
        <p:spPr bwMode="auto">
          <a:xfrm>
            <a:off x="278566" y="580921"/>
            <a:ext cx="8941634" cy="866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 typeface="Wingdings" panose="05000000000000000000" pitchFamily="2" charset="2"/>
              <a:buChar char="ü"/>
            </a:pPr>
            <a:r>
              <a:rPr lang="en-US" sz="1600" kern="0" dirty="0"/>
              <a:t>Within 60-72-hrs (hold time = 2.5 - 3 days), </a:t>
            </a:r>
            <a:r>
              <a:rPr lang="en-US" sz="1600" u="sng" kern="0" dirty="0"/>
              <a:t>measure EP chlorine residual twice using a duplicate to confirm initial measurement – calculate and record the average of the two results).</a:t>
            </a:r>
            <a:endParaRPr lang="en-US" sz="1400" kern="0" dirty="0"/>
          </a:p>
        </p:txBody>
      </p:sp>
      <p:sp>
        <p:nvSpPr>
          <p:cNvPr id="11" name="Rectangle 3">
            <a:extLst>
              <a:ext uri="{FF2B5EF4-FFF2-40B4-BE49-F238E27FC236}">
                <a16:creationId xmlns:a16="http://schemas.microsoft.com/office/drawing/2014/main" id="{1E89EA94-4899-4A6D-B1B3-B4257BD23416}"/>
              </a:ext>
            </a:extLst>
          </p:cNvPr>
          <p:cNvSpPr txBox="1">
            <a:spLocks noChangeArrowheads="1"/>
          </p:cNvSpPr>
          <p:nvPr/>
        </p:nvSpPr>
        <p:spPr bwMode="auto">
          <a:xfrm>
            <a:off x="278566" y="5635095"/>
            <a:ext cx="4517191" cy="670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 typeface="Wingdings" panose="05000000000000000000" pitchFamily="2" charset="2"/>
              <a:buChar char="ü"/>
            </a:pPr>
            <a:r>
              <a:rPr lang="en-US" sz="1600" u="sng" kern="0" dirty="0"/>
              <a:t>Record EP water temperature &amp; pH </a:t>
            </a:r>
          </a:p>
          <a:p>
            <a:pPr marL="0" lvl="1" indent="-342900">
              <a:lnSpc>
                <a:spcPct val="90000"/>
              </a:lnSpc>
              <a:spcBef>
                <a:spcPts val="700"/>
              </a:spcBef>
              <a:buClr>
                <a:schemeClr val="tx2"/>
              </a:buClr>
              <a:buSzPct val="95000"/>
              <a:buFont typeface="Wingdings" panose="05000000000000000000" pitchFamily="2" charset="2"/>
              <a:buChar char="ü"/>
            </a:pPr>
            <a:r>
              <a:rPr lang="en-US" sz="1600" u="sng" kern="0" dirty="0"/>
              <a:t>Sample EP for TTHM</a:t>
            </a:r>
            <a:r>
              <a:rPr lang="en-US" sz="1400" u="sng" kern="0" dirty="0"/>
              <a:t> &amp; HAA5</a:t>
            </a:r>
            <a:endParaRPr lang="en-US" sz="1400" kern="0" dirty="0"/>
          </a:p>
        </p:txBody>
      </p:sp>
      <p:graphicFrame>
        <p:nvGraphicFramePr>
          <p:cNvPr id="9" name="Table 8">
            <a:extLst>
              <a:ext uri="{FF2B5EF4-FFF2-40B4-BE49-F238E27FC236}">
                <a16:creationId xmlns:a16="http://schemas.microsoft.com/office/drawing/2014/main" id="{EC70699E-84DF-4971-94B0-F00423672249}"/>
              </a:ext>
            </a:extLst>
          </p:cNvPr>
          <p:cNvGraphicFramePr>
            <a:graphicFrameLocks noGrp="1"/>
          </p:cNvGraphicFramePr>
          <p:nvPr>
            <p:extLst>
              <p:ext uri="{D42A27DB-BD31-4B8C-83A1-F6EECF244321}">
                <p14:modId xmlns:p14="http://schemas.microsoft.com/office/powerpoint/2010/main" val="2232603296"/>
              </p:ext>
            </p:extLst>
          </p:nvPr>
        </p:nvGraphicFramePr>
        <p:xfrm>
          <a:off x="278566" y="1295400"/>
          <a:ext cx="8631984" cy="4114800"/>
        </p:xfrm>
        <a:graphic>
          <a:graphicData uri="http://schemas.openxmlformats.org/drawingml/2006/table">
            <a:tbl>
              <a:tblPr firstRow="1" bandRow="1">
                <a:tableStyleId>{21E4AEA4-8DFA-4A89-87EB-49C32662AFE0}</a:tableStyleId>
              </a:tblPr>
              <a:tblGrid>
                <a:gridCol w="719332">
                  <a:extLst>
                    <a:ext uri="{9D8B030D-6E8A-4147-A177-3AD203B41FA5}">
                      <a16:colId xmlns:a16="http://schemas.microsoft.com/office/drawing/2014/main" val="3441160714"/>
                    </a:ext>
                  </a:extLst>
                </a:gridCol>
                <a:gridCol w="740327">
                  <a:extLst>
                    <a:ext uri="{9D8B030D-6E8A-4147-A177-3AD203B41FA5}">
                      <a16:colId xmlns:a16="http://schemas.microsoft.com/office/drawing/2014/main" val="1875176687"/>
                    </a:ext>
                  </a:extLst>
                </a:gridCol>
                <a:gridCol w="762000">
                  <a:extLst>
                    <a:ext uri="{9D8B030D-6E8A-4147-A177-3AD203B41FA5}">
                      <a16:colId xmlns:a16="http://schemas.microsoft.com/office/drawing/2014/main" val="1146929272"/>
                    </a:ext>
                  </a:extLst>
                </a:gridCol>
                <a:gridCol w="533400">
                  <a:extLst>
                    <a:ext uri="{9D8B030D-6E8A-4147-A177-3AD203B41FA5}">
                      <a16:colId xmlns:a16="http://schemas.microsoft.com/office/drawing/2014/main" val="3074289077"/>
                    </a:ext>
                  </a:extLst>
                </a:gridCol>
                <a:gridCol w="914400">
                  <a:extLst>
                    <a:ext uri="{9D8B030D-6E8A-4147-A177-3AD203B41FA5}">
                      <a16:colId xmlns:a16="http://schemas.microsoft.com/office/drawing/2014/main" val="3776090739"/>
                    </a:ext>
                  </a:extLst>
                </a:gridCol>
                <a:gridCol w="646533">
                  <a:extLst>
                    <a:ext uri="{9D8B030D-6E8A-4147-A177-3AD203B41FA5}">
                      <a16:colId xmlns:a16="http://schemas.microsoft.com/office/drawing/2014/main" val="1894012105"/>
                    </a:ext>
                  </a:extLst>
                </a:gridCol>
                <a:gridCol w="719332">
                  <a:extLst>
                    <a:ext uri="{9D8B030D-6E8A-4147-A177-3AD203B41FA5}">
                      <a16:colId xmlns:a16="http://schemas.microsoft.com/office/drawing/2014/main" val="999362146"/>
                    </a:ext>
                  </a:extLst>
                </a:gridCol>
                <a:gridCol w="719332">
                  <a:extLst>
                    <a:ext uri="{9D8B030D-6E8A-4147-A177-3AD203B41FA5}">
                      <a16:colId xmlns:a16="http://schemas.microsoft.com/office/drawing/2014/main" val="1099223839"/>
                    </a:ext>
                  </a:extLst>
                </a:gridCol>
                <a:gridCol w="719332">
                  <a:extLst>
                    <a:ext uri="{9D8B030D-6E8A-4147-A177-3AD203B41FA5}">
                      <a16:colId xmlns:a16="http://schemas.microsoft.com/office/drawing/2014/main" val="805329988"/>
                    </a:ext>
                  </a:extLst>
                </a:gridCol>
                <a:gridCol w="719332">
                  <a:extLst>
                    <a:ext uri="{9D8B030D-6E8A-4147-A177-3AD203B41FA5}">
                      <a16:colId xmlns:a16="http://schemas.microsoft.com/office/drawing/2014/main" val="2400982823"/>
                    </a:ext>
                  </a:extLst>
                </a:gridCol>
                <a:gridCol w="719332">
                  <a:extLst>
                    <a:ext uri="{9D8B030D-6E8A-4147-A177-3AD203B41FA5}">
                      <a16:colId xmlns:a16="http://schemas.microsoft.com/office/drawing/2014/main" val="608780121"/>
                    </a:ext>
                  </a:extLst>
                </a:gridCol>
                <a:gridCol w="719332">
                  <a:extLst>
                    <a:ext uri="{9D8B030D-6E8A-4147-A177-3AD203B41FA5}">
                      <a16:colId xmlns:a16="http://schemas.microsoft.com/office/drawing/2014/main" val="2611977686"/>
                    </a:ext>
                  </a:extLst>
                </a:gridCol>
              </a:tblGrid>
              <a:tr h="370840">
                <a:tc>
                  <a:txBody>
                    <a:bodyPr/>
                    <a:lstStyle/>
                    <a:p>
                      <a:pPr algn="ctr"/>
                      <a:r>
                        <a:rPr lang="en-US" sz="1200" b="0" dirty="0"/>
                        <a:t>EP-A</a:t>
                      </a:r>
                    </a:p>
                    <a:p>
                      <a:pPr algn="ctr"/>
                      <a:r>
                        <a:rPr lang="en-US" sz="1200" b="0" dirty="0"/>
                        <a:t>Hold Study</a:t>
                      </a:r>
                    </a:p>
                    <a:p>
                      <a:pPr algn="ctr"/>
                      <a:r>
                        <a:rPr lang="en-US" sz="1200" b="0" dirty="0"/>
                        <a:t>Sample</a:t>
                      </a:r>
                    </a:p>
                  </a:txBody>
                  <a:tcPr anchor="ctr"/>
                </a:tc>
                <a:tc>
                  <a:txBody>
                    <a:bodyPr/>
                    <a:lstStyle/>
                    <a:p>
                      <a:pPr algn="ctr"/>
                      <a:r>
                        <a:rPr lang="en-US" sz="1200" b="0" dirty="0"/>
                        <a:t>Date / Time</a:t>
                      </a:r>
                    </a:p>
                  </a:txBody>
                  <a:tcPr anchor="ctr"/>
                </a:tc>
                <a:tc>
                  <a:txBody>
                    <a:bodyPr/>
                    <a:lstStyle/>
                    <a:p>
                      <a:pPr algn="ctr"/>
                      <a:r>
                        <a:rPr lang="en-US" sz="1200" b="0" dirty="0"/>
                        <a:t>Elapsed Time </a:t>
                      </a:r>
                    </a:p>
                    <a:p>
                      <a:pPr algn="ctr"/>
                      <a:endParaRPr lang="en-US" sz="1200" b="0" dirty="0"/>
                    </a:p>
                    <a:p>
                      <a:pPr algn="ctr"/>
                      <a:endParaRPr lang="en-US" sz="1200" b="0" dirty="0"/>
                    </a:p>
                    <a:p>
                      <a:pPr algn="ctr"/>
                      <a:r>
                        <a:rPr lang="en-US" sz="1200" b="0" dirty="0"/>
                        <a:t>days</a:t>
                      </a:r>
                    </a:p>
                  </a:txBody>
                  <a:tcPr anchor="ctr"/>
                </a:tc>
                <a:tc>
                  <a:txBody>
                    <a:bodyPr/>
                    <a:lstStyle/>
                    <a:p>
                      <a:pPr algn="ctr"/>
                      <a:r>
                        <a:rPr lang="en-US" sz="1200" b="0" dirty="0"/>
                        <a:t>Free Cl </a:t>
                      </a:r>
                    </a:p>
                    <a:p>
                      <a:pPr algn="ctr"/>
                      <a:endParaRPr lang="en-US" sz="1200" b="0" dirty="0"/>
                    </a:p>
                    <a:p>
                      <a:pPr algn="ctr"/>
                      <a:endParaRPr lang="en-US" sz="1200" b="0" dirty="0"/>
                    </a:p>
                    <a:p>
                      <a:pPr algn="ctr"/>
                      <a:r>
                        <a:rPr lang="en-US" sz="1200" b="0" dirty="0"/>
                        <a:t>mg/l</a:t>
                      </a:r>
                    </a:p>
                  </a:txBody>
                  <a:tcPr anchor="ctr"/>
                </a:tc>
                <a:tc>
                  <a:txBody>
                    <a:bodyPr/>
                    <a:lstStyle/>
                    <a:p>
                      <a:pPr algn="ctr"/>
                      <a:r>
                        <a:rPr lang="en-US" sz="1200" b="0" dirty="0"/>
                        <a:t>Free </a:t>
                      </a:r>
                    </a:p>
                    <a:p>
                      <a:pPr algn="ctr"/>
                      <a:r>
                        <a:rPr lang="en-US" sz="1200" b="0" dirty="0"/>
                        <a:t>Cl</a:t>
                      </a:r>
                    </a:p>
                    <a:p>
                      <a:pPr algn="ctr"/>
                      <a:r>
                        <a:rPr lang="en-US" sz="1200" b="0" dirty="0"/>
                        <a:t>Duplicate </a:t>
                      </a:r>
                    </a:p>
                    <a:p>
                      <a:pPr algn="ctr"/>
                      <a:endParaRPr lang="en-US" sz="1200" b="0" dirty="0"/>
                    </a:p>
                    <a:p>
                      <a:pPr algn="ctr"/>
                      <a:r>
                        <a:rPr lang="en-US" sz="1200" b="0" dirty="0"/>
                        <a:t>mg/l</a:t>
                      </a:r>
                    </a:p>
                  </a:txBody>
                  <a:tcPr anchor="ctr"/>
                </a:tc>
                <a:tc>
                  <a:txBody>
                    <a:bodyPr/>
                    <a:lstStyle/>
                    <a:p>
                      <a:pPr algn="ctr"/>
                      <a:r>
                        <a:rPr lang="en-US" sz="1200" b="0" dirty="0"/>
                        <a:t>Avg Free Cl </a:t>
                      </a:r>
                    </a:p>
                    <a:p>
                      <a:pPr algn="ctr"/>
                      <a:endParaRPr lang="en-US" sz="1200" b="0" dirty="0"/>
                    </a:p>
                    <a:p>
                      <a:pPr algn="ctr"/>
                      <a:r>
                        <a:rPr lang="en-US" sz="1200" b="0" dirty="0"/>
                        <a:t>mg/l</a:t>
                      </a:r>
                    </a:p>
                  </a:txBody>
                  <a:tcPr anchor="ctr"/>
                </a:tc>
                <a:tc>
                  <a:txBody>
                    <a:bodyPr/>
                    <a:lstStyle/>
                    <a:p>
                      <a:pPr algn="ctr"/>
                      <a:r>
                        <a:rPr lang="en-US" sz="1200" b="0" dirty="0"/>
                        <a:t>In</a:t>
                      </a:r>
                    </a:p>
                    <a:p>
                      <a:pPr algn="ctr"/>
                      <a:r>
                        <a:rPr lang="en-US" sz="1200" b="0" dirty="0"/>
                        <a:t>(Avg CL / CO)</a:t>
                      </a:r>
                    </a:p>
                  </a:txBody>
                  <a:tcPr anchor="ctr"/>
                </a:tc>
                <a:tc>
                  <a:txBody>
                    <a:bodyPr/>
                    <a:lstStyle/>
                    <a:p>
                      <a:pPr algn="ctr"/>
                      <a:r>
                        <a:rPr lang="en-US" sz="1200" b="0" dirty="0"/>
                        <a:t>Temp of Sample</a:t>
                      </a:r>
                    </a:p>
                    <a:p>
                      <a:pPr algn="ctr"/>
                      <a:endParaRPr lang="en-US" sz="1200" b="0" dirty="0"/>
                    </a:p>
                    <a:p>
                      <a:pPr algn="ctr"/>
                      <a:r>
                        <a:rPr lang="en-US" sz="1200" b="0" dirty="0"/>
                        <a:t>°C</a:t>
                      </a:r>
                    </a:p>
                  </a:txBody>
                  <a:tcPr anchor="ctr"/>
                </a:tc>
                <a:tc>
                  <a:txBody>
                    <a:bodyPr/>
                    <a:lstStyle/>
                    <a:p>
                      <a:pPr algn="ctr"/>
                      <a:r>
                        <a:rPr lang="en-US" sz="1200" b="0" dirty="0"/>
                        <a:t>Temp of Water Bath </a:t>
                      </a:r>
                    </a:p>
                    <a:p>
                      <a:pPr algn="ctr"/>
                      <a:r>
                        <a:rPr lang="en-US" sz="1200" b="0" dirty="0"/>
                        <a:t>°C</a:t>
                      </a:r>
                    </a:p>
                  </a:txBody>
                  <a:tcPr anchor="ctr"/>
                </a:tc>
                <a:tc>
                  <a:txBody>
                    <a:bodyPr/>
                    <a:lstStyle/>
                    <a:p>
                      <a:pPr algn="ctr"/>
                      <a:r>
                        <a:rPr lang="en-US" sz="1200" b="0" dirty="0"/>
                        <a:t>Sample</a:t>
                      </a:r>
                    </a:p>
                    <a:p>
                      <a:pPr algn="ctr"/>
                      <a:endParaRPr lang="en-US" sz="1200" b="0" dirty="0"/>
                    </a:p>
                    <a:p>
                      <a:pPr algn="ctr"/>
                      <a:endParaRPr lang="en-US" sz="1200" b="0" dirty="0"/>
                    </a:p>
                    <a:p>
                      <a:pPr algn="ctr"/>
                      <a:endParaRPr lang="en-US" sz="1200" b="0" dirty="0"/>
                    </a:p>
                    <a:p>
                      <a:pPr algn="ctr"/>
                      <a:r>
                        <a:rPr lang="en-US" sz="1200" b="0" dirty="0"/>
                        <a:t>pH</a:t>
                      </a:r>
                    </a:p>
                  </a:txBody>
                  <a:tcPr anchor="ctr"/>
                </a:tc>
                <a:tc>
                  <a:txBody>
                    <a:bodyPr/>
                    <a:lstStyle/>
                    <a:p>
                      <a:pPr algn="ctr"/>
                      <a:r>
                        <a:rPr lang="en-US" sz="1200" b="0" dirty="0"/>
                        <a:t>TTHM</a:t>
                      </a:r>
                    </a:p>
                    <a:p>
                      <a:pPr algn="ctr"/>
                      <a:endParaRPr lang="en-US" sz="1200" b="0" dirty="0"/>
                    </a:p>
                    <a:p>
                      <a:pPr algn="ctr"/>
                      <a:endParaRPr lang="en-US" sz="1200" b="0" dirty="0"/>
                    </a:p>
                    <a:p>
                      <a:pPr algn="ctr"/>
                      <a:endParaRPr lang="en-US" sz="1200" b="0" dirty="0"/>
                    </a:p>
                    <a:p>
                      <a:pPr algn="ctr"/>
                      <a:r>
                        <a:rPr lang="en-US" sz="1200" b="0" dirty="0"/>
                        <a:t>µg/L</a:t>
                      </a:r>
                    </a:p>
                  </a:txBody>
                  <a:tcPr anchor="ctr"/>
                </a:tc>
                <a:tc>
                  <a:txBody>
                    <a:bodyPr/>
                    <a:lstStyle/>
                    <a:p>
                      <a:pPr algn="ctr"/>
                      <a:r>
                        <a:rPr lang="en-US" sz="1200" b="0" dirty="0"/>
                        <a:t>HAA5 </a:t>
                      </a:r>
                    </a:p>
                    <a:p>
                      <a:pPr algn="ctr"/>
                      <a:endParaRPr lang="en-US" sz="1200" b="0" dirty="0"/>
                    </a:p>
                    <a:p>
                      <a:pPr algn="ctr"/>
                      <a:endParaRPr lang="en-US" sz="1200" b="0" dirty="0"/>
                    </a:p>
                    <a:p>
                      <a:pPr algn="ctr"/>
                      <a:endParaRPr lang="en-US" sz="1200" b="0" dirty="0"/>
                    </a:p>
                    <a:p>
                      <a:pPr algn="ctr"/>
                      <a:r>
                        <a:rPr lang="en-US" sz="1200" b="0" dirty="0"/>
                        <a:t>µg/L</a:t>
                      </a:r>
                    </a:p>
                  </a:txBody>
                  <a:tcPr anchor="ctr"/>
                </a:tc>
                <a:extLst>
                  <a:ext uri="{0D108BD9-81ED-4DB2-BD59-A6C34878D82A}">
                    <a16:rowId xmlns:a16="http://schemas.microsoft.com/office/drawing/2014/main" val="646432735"/>
                  </a:ext>
                </a:extLst>
              </a:tr>
              <a:tr h="370840">
                <a:tc>
                  <a:txBody>
                    <a:bodyPr/>
                    <a:lstStyle/>
                    <a:p>
                      <a:pPr algn="ctr"/>
                      <a:r>
                        <a:rPr lang="en-US" sz="1200" b="0" dirty="0"/>
                        <a:t>First Sample (Start)</a:t>
                      </a:r>
                    </a:p>
                  </a:txBody>
                  <a:tcPr anchor="ctr"/>
                </a:tc>
                <a:tc>
                  <a:txBody>
                    <a:bodyPr/>
                    <a:lstStyle/>
                    <a:p>
                      <a:pPr algn="ctr"/>
                      <a:r>
                        <a:rPr lang="en-US" sz="1200" b="0" dirty="0"/>
                        <a:t>3/28/22</a:t>
                      </a:r>
                    </a:p>
                    <a:p>
                      <a:pPr algn="ctr"/>
                      <a:r>
                        <a:rPr lang="en-US" sz="1200" b="0" dirty="0"/>
                        <a:t>15:45</a:t>
                      </a:r>
                    </a:p>
                  </a:txBody>
                  <a:tcPr anchor="ctr"/>
                </a:tc>
                <a:tc>
                  <a:txBody>
                    <a:bodyPr/>
                    <a:lstStyle/>
                    <a:p>
                      <a:pPr algn="ctr"/>
                      <a:r>
                        <a:rPr lang="en-US" sz="1200" b="0" dirty="0"/>
                        <a:t>0</a:t>
                      </a:r>
                    </a:p>
                  </a:txBody>
                  <a:tcPr anchor="ctr"/>
                </a:tc>
                <a:tc>
                  <a:txBody>
                    <a:bodyPr/>
                    <a:lstStyle/>
                    <a:p>
                      <a:pPr algn="ctr"/>
                      <a:r>
                        <a:rPr lang="en-US" sz="1200" b="0" dirty="0"/>
                        <a:t>1.12</a:t>
                      </a:r>
                    </a:p>
                  </a:txBody>
                  <a:tcPr anchor="ctr"/>
                </a:tc>
                <a:tc>
                  <a:txBody>
                    <a:bodyPr/>
                    <a:lstStyle/>
                    <a:p>
                      <a:pPr algn="ctr"/>
                      <a:r>
                        <a:rPr lang="en-US" sz="1200" b="0" dirty="0"/>
                        <a:t>1.09</a:t>
                      </a:r>
                    </a:p>
                  </a:txBody>
                  <a:tcPr anchor="ctr"/>
                </a:tc>
                <a:tc>
                  <a:txBody>
                    <a:bodyPr/>
                    <a:lstStyle/>
                    <a:p>
                      <a:pPr algn="ctr"/>
                      <a:r>
                        <a:rPr lang="en-US" sz="1200" b="0" dirty="0"/>
                        <a:t>1.11</a:t>
                      </a:r>
                    </a:p>
                  </a:txBody>
                  <a:tcPr anchor="ctr"/>
                </a:tc>
                <a:tc>
                  <a:txBody>
                    <a:bodyPr/>
                    <a:lstStyle/>
                    <a:p>
                      <a:pPr algn="ctr"/>
                      <a:r>
                        <a:rPr lang="en-US" sz="1200" b="0" dirty="0"/>
                        <a:t>0.00</a:t>
                      </a:r>
                    </a:p>
                  </a:txBody>
                  <a:tcPr anchor="ctr"/>
                </a:tc>
                <a:tc>
                  <a:txBody>
                    <a:bodyPr/>
                    <a:lstStyle/>
                    <a:p>
                      <a:pPr algn="ctr"/>
                      <a:r>
                        <a:rPr lang="en-US" sz="1200" b="0" dirty="0"/>
                        <a:t>19.4</a:t>
                      </a:r>
                    </a:p>
                  </a:txBody>
                  <a:tcPr anchor="ctr"/>
                </a:tc>
                <a:tc>
                  <a:txBody>
                    <a:bodyPr/>
                    <a:lstStyle/>
                    <a:p>
                      <a:pPr algn="ctr"/>
                      <a:r>
                        <a:rPr lang="en-US" sz="1200" b="0" dirty="0"/>
                        <a:t>N/A</a:t>
                      </a:r>
                    </a:p>
                  </a:txBody>
                  <a:tcPr anchor="ctr"/>
                </a:tc>
                <a:tc>
                  <a:txBody>
                    <a:bodyPr/>
                    <a:lstStyle/>
                    <a:p>
                      <a:pPr algn="ctr"/>
                      <a:r>
                        <a:rPr lang="en-US" sz="1200" b="0" dirty="0"/>
                        <a:t>7.25</a:t>
                      </a:r>
                    </a:p>
                  </a:txBody>
                  <a:tcPr anchor="ctr"/>
                </a:tc>
                <a:tc>
                  <a:txBody>
                    <a:bodyPr/>
                    <a:lstStyle/>
                    <a:p>
                      <a:pPr algn="ctr"/>
                      <a:r>
                        <a:rPr lang="en-US" sz="1200" b="0" dirty="0"/>
                        <a:t>30</a:t>
                      </a:r>
                    </a:p>
                  </a:txBody>
                  <a:tcPr anchor="ctr"/>
                </a:tc>
                <a:tc>
                  <a:txBody>
                    <a:bodyPr/>
                    <a:lstStyle/>
                    <a:p>
                      <a:pPr algn="ctr"/>
                      <a:r>
                        <a:rPr lang="en-US" sz="1200" b="0" dirty="0"/>
                        <a:t>16</a:t>
                      </a:r>
                    </a:p>
                  </a:txBody>
                  <a:tcPr anchor="ctr"/>
                </a:tc>
                <a:extLst>
                  <a:ext uri="{0D108BD9-81ED-4DB2-BD59-A6C34878D82A}">
                    <a16:rowId xmlns:a16="http://schemas.microsoft.com/office/drawing/2014/main" val="2297579219"/>
                  </a:ext>
                </a:extLst>
              </a:tr>
              <a:tr h="370840">
                <a:tc>
                  <a:txBody>
                    <a:bodyPr/>
                    <a:lstStyle/>
                    <a:p>
                      <a:pPr algn="ctr"/>
                      <a:r>
                        <a:rPr lang="en-US" sz="1200" b="0" dirty="0"/>
                        <a:t>Bottle #1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3/28/22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22:00</a:t>
                      </a:r>
                    </a:p>
                  </a:txBody>
                  <a:tcPr anchor="ctr"/>
                </a:tc>
                <a:tc>
                  <a:txBody>
                    <a:bodyPr/>
                    <a:lstStyle/>
                    <a:p>
                      <a:pPr algn="ctr"/>
                      <a:r>
                        <a:rPr lang="en-US" sz="1200" b="0" dirty="0"/>
                        <a:t>0.26</a:t>
                      </a:r>
                    </a:p>
                  </a:txBody>
                  <a:tcPr anchor="ctr"/>
                </a:tc>
                <a:tc>
                  <a:txBody>
                    <a:bodyPr/>
                    <a:lstStyle/>
                    <a:p>
                      <a:pPr algn="ctr"/>
                      <a:r>
                        <a:rPr lang="en-US" sz="1200" b="0" dirty="0"/>
                        <a:t>1.01</a:t>
                      </a:r>
                    </a:p>
                  </a:txBody>
                  <a:tcPr anchor="ctr"/>
                </a:tc>
                <a:tc>
                  <a:txBody>
                    <a:bodyPr/>
                    <a:lstStyle/>
                    <a:p>
                      <a:pPr algn="ctr"/>
                      <a:r>
                        <a:rPr lang="en-US" sz="1200" b="0" dirty="0"/>
                        <a:t>1</a:t>
                      </a:r>
                    </a:p>
                  </a:txBody>
                  <a:tcPr anchor="ctr"/>
                </a:tc>
                <a:tc>
                  <a:txBody>
                    <a:bodyPr/>
                    <a:lstStyle/>
                    <a:p>
                      <a:pPr algn="ctr"/>
                      <a:r>
                        <a:rPr lang="en-US" sz="1200" b="0" dirty="0"/>
                        <a:t>1.01</a:t>
                      </a:r>
                    </a:p>
                  </a:txBody>
                  <a:tcPr anchor="ctr"/>
                </a:tc>
                <a:tc>
                  <a:txBody>
                    <a:bodyPr/>
                    <a:lstStyle/>
                    <a:p>
                      <a:pPr algn="ctr"/>
                      <a:r>
                        <a:rPr lang="en-US" sz="1200" b="0" dirty="0"/>
                        <a:t>-0.09</a:t>
                      </a:r>
                    </a:p>
                  </a:txBody>
                  <a:tcPr anchor="ctr"/>
                </a:tc>
                <a:tc>
                  <a:txBody>
                    <a:bodyPr/>
                    <a:lstStyle/>
                    <a:p>
                      <a:pPr algn="ctr"/>
                      <a:r>
                        <a:rPr lang="en-US" sz="1200" b="0" dirty="0"/>
                        <a:t>22.5</a:t>
                      </a:r>
                    </a:p>
                  </a:txBody>
                  <a:tcPr anchor="ctr"/>
                </a:tc>
                <a:tc>
                  <a:txBody>
                    <a:bodyPr/>
                    <a:lstStyle/>
                    <a:p>
                      <a:pPr algn="ctr"/>
                      <a:r>
                        <a:rPr lang="en-US" sz="1200" b="0" dirty="0"/>
                        <a:t>22.7</a:t>
                      </a:r>
                    </a:p>
                  </a:txBody>
                  <a:tcPr anchor="ctr"/>
                </a:tc>
                <a:tc>
                  <a:txBody>
                    <a:bodyPr/>
                    <a:lstStyle/>
                    <a:p>
                      <a:pPr algn="ctr"/>
                      <a:r>
                        <a:rPr lang="en-US" sz="1200" b="0" dirty="0"/>
                        <a:t>7.23</a:t>
                      </a:r>
                    </a:p>
                  </a:txBody>
                  <a:tcPr anchor="ctr"/>
                </a:tc>
                <a:tc>
                  <a:txBody>
                    <a:bodyPr/>
                    <a:lstStyle/>
                    <a:p>
                      <a:pPr algn="ctr"/>
                      <a:r>
                        <a:rPr lang="en-US" sz="1200" b="0" dirty="0"/>
                        <a:t>32</a:t>
                      </a:r>
                    </a:p>
                  </a:txBody>
                  <a:tcPr anchor="ctr"/>
                </a:tc>
                <a:tc>
                  <a:txBody>
                    <a:bodyPr/>
                    <a:lstStyle/>
                    <a:p>
                      <a:pPr algn="ctr"/>
                      <a:r>
                        <a:rPr lang="en-US" sz="1200" b="0" dirty="0"/>
                        <a:t>18</a:t>
                      </a:r>
                    </a:p>
                  </a:txBody>
                  <a:tcPr anchor="ctr"/>
                </a:tc>
                <a:extLst>
                  <a:ext uri="{0D108BD9-81ED-4DB2-BD59-A6C34878D82A}">
                    <a16:rowId xmlns:a16="http://schemas.microsoft.com/office/drawing/2014/main" val="327738899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3/29/22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7:30</a:t>
                      </a:r>
                    </a:p>
                  </a:txBody>
                  <a:tcPr anchor="ctr"/>
                </a:tc>
                <a:tc>
                  <a:txBody>
                    <a:bodyPr/>
                    <a:lstStyle/>
                    <a:p>
                      <a:pPr algn="ctr"/>
                      <a:r>
                        <a:rPr lang="en-US" sz="1200" b="0" dirty="0"/>
                        <a:t>0.66</a:t>
                      </a:r>
                    </a:p>
                  </a:txBody>
                  <a:tcPr anchor="ctr"/>
                </a:tc>
                <a:tc>
                  <a:txBody>
                    <a:bodyPr/>
                    <a:lstStyle/>
                    <a:p>
                      <a:pPr algn="ctr"/>
                      <a:r>
                        <a:rPr lang="en-US" sz="1200" b="0" dirty="0"/>
                        <a:t>0.94</a:t>
                      </a:r>
                    </a:p>
                  </a:txBody>
                  <a:tcPr anchor="ctr"/>
                </a:tc>
                <a:tc>
                  <a:txBody>
                    <a:bodyPr/>
                    <a:lstStyle/>
                    <a:p>
                      <a:pPr algn="ctr"/>
                      <a:r>
                        <a:rPr lang="en-US" sz="1200" b="0" dirty="0"/>
                        <a:t>0.95</a:t>
                      </a:r>
                    </a:p>
                  </a:txBody>
                  <a:tcPr anchor="ctr"/>
                </a:tc>
                <a:tc>
                  <a:txBody>
                    <a:bodyPr/>
                    <a:lstStyle/>
                    <a:p>
                      <a:pPr algn="ctr"/>
                      <a:r>
                        <a:rPr lang="en-US" sz="1200" b="0" dirty="0"/>
                        <a:t>0.95</a:t>
                      </a:r>
                    </a:p>
                  </a:txBody>
                  <a:tcPr anchor="ctr"/>
                </a:tc>
                <a:tc>
                  <a:txBody>
                    <a:bodyPr/>
                    <a:lstStyle/>
                    <a:p>
                      <a:pPr algn="ctr"/>
                      <a:r>
                        <a:rPr lang="en-US" sz="1200" b="0" dirty="0"/>
                        <a:t>-0.16</a:t>
                      </a:r>
                    </a:p>
                  </a:txBody>
                  <a:tcPr anchor="ctr"/>
                </a:tc>
                <a:tc>
                  <a:txBody>
                    <a:bodyPr/>
                    <a:lstStyle/>
                    <a:p>
                      <a:pPr algn="ctr"/>
                      <a:r>
                        <a:rPr lang="en-US" sz="1200" b="0" dirty="0"/>
                        <a:t>22.1</a:t>
                      </a:r>
                    </a:p>
                  </a:txBody>
                  <a:tcPr anchor="ctr"/>
                </a:tc>
                <a:tc>
                  <a:txBody>
                    <a:bodyPr/>
                    <a:lstStyle/>
                    <a:p>
                      <a:pPr algn="ctr"/>
                      <a:r>
                        <a:rPr lang="en-US" sz="1200" b="0" dirty="0"/>
                        <a:t>22.6</a:t>
                      </a:r>
                    </a:p>
                  </a:txBody>
                  <a:tcPr anchor="ctr"/>
                </a:tc>
                <a:tc>
                  <a:txBody>
                    <a:bodyPr/>
                    <a:lstStyle/>
                    <a:p>
                      <a:pPr algn="ctr"/>
                      <a:r>
                        <a:rPr lang="en-US" sz="1200" b="0" dirty="0"/>
                        <a:t>7.22</a:t>
                      </a:r>
                    </a:p>
                  </a:txBody>
                  <a:tcPr anchor="ctr"/>
                </a:tc>
                <a:tc>
                  <a:txBody>
                    <a:bodyPr/>
                    <a:lstStyle/>
                    <a:p>
                      <a:pPr algn="ctr"/>
                      <a:r>
                        <a:rPr lang="en-US" sz="1200" b="0" dirty="0"/>
                        <a:t>36</a:t>
                      </a:r>
                    </a:p>
                  </a:txBody>
                  <a:tcPr anchor="ctr"/>
                </a:tc>
                <a:tc>
                  <a:txBody>
                    <a:bodyPr/>
                    <a:lstStyle/>
                    <a:p>
                      <a:pPr algn="ctr"/>
                      <a:r>
                        <a:rPr lang="en-US" sz="1200" b="0" dirty="0"/>
                        <a:t>19</a:t>
                      </a:r>
                    </a:p>
                  </a:txBody>
                  <a:tcPr anchor="ctr"/>
                </a:tc>
                <a:extLst>
                  <a:ext uri="{0D108BD9-81ED-4DB2-BD59-A6C34878D82A}">
                    <a16:rowId xmlns:a16="http://schemas.microsoft.com/office/drawing/2014/main" val="140671638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#3</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3/29/22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21:30</a:t>
                      </a:r>
                    </a:p>
                  </a:txBody>
                  <a:tcPr anchor="ctr"/>
                </a:tc>
                <a:tc>
                  <a:txBody>
                    <a:bodyPr/>
                    <a:lstStyle/>
                    <a:p>
                      <a:pPr algn="ctr"/>
                      <a:r>
                        <a:rPr lang="en-US" sz="1200" b="0" dirty="0"/>
                        <a:t>1.24</a:t>
                      </a:r>
                    </a:p>
                  </a:txBody>
                  <a:tcPr anchor="ctr"/>
                </a:tc>
                <a:tc>
                  <a:txBody>
                    <a:bodyPr/>
                    <a:lstStyle/>
                    <a:p>
                      <a:pPr algn="ctr"/>
                      <a:r>
                        <a:rPr lang="en-US" sz="1200" b="0" dirty="0"/>
                        <a:t>0.84</a:t>
                      </a:r>
                    </a:p>
                  </a:txBody>
                  <a:tcPr anchor="ctr"/>
                </a:tc>
                <a:tc>
                  <a:txBody>
                    <a:bodyPr/>
                    <a:lstStyle/>
                    <a:p>
                      <a:pPr algn="ctr"/>
                      <a:r>
                        <a:rPr lang="en-US" sz="1200" b="0" dirty="0"/>
                        <a:t>0.84</a:t>
                      </a:r>
                    </a:p>
                  </a:txBody>
                  <a:tcPr anchor="ctr"/>
                </a:tc>
                <a:tc>
                  <a:txBody>
                    <a:bodyPr/>
                    <a:lstStyle/>
                    <a:p>
                      <a:pPr algn="ctr"/>
                      <a:r>
                        <a:rPr lang="en-US" sz="1200" b="0" dirty="0"/>
                        <a:t>0.84</a:t>
                      </a:r>
                    </a:p>
                  </a:txBody>
                  <a:tcPr anchor="ctr"/>
                </a:tc>
                <a:tc>
                  <a:txBody>
                    <a:bodyPr/>
                    <a:lstStyle/>
                    <a:p>
                      <a:pPr algn="ctr"/>
                      <a:r>
                        <a:rPr lang="en-US" sz="1200" b="0" dirty="0"/>
                        <a:t>-0.27</a:t>
                      </a:r>
                    </a:p>
                  </a:txBody>
                  <a:tcPr anchor="ctr"/>
                </a:tc>
                <a:tc>
                  <a:txBody>
                    <a:bodyPr/>
                    <a:lstStyle/>
                    <a:p>
                      <a:pPr algn="ctr"/>
                      <a:r>
                        <a:rPr lang="en-US" sz="1200" b="0" dirty="0"/>
                        <a:t>21.9</a:t>
                      </a:r>
                    </a:p>
                  </a:txBody>
                  <a:tcPr anchor="ctr"/>
                </a:tc>
                <a:tc>
                  <a:txBody>
                    <a:bodyPr/>
                    <a:lstStyle/>
                    <a:p>
                      <a:pPr algn="ctr"/>
                      <a:r>
                        <a:rPr lang="en-US" sz="1200" b="0" dirty="0"/>
                        <a:t>22.3</a:t>
                      </a:r>
                    </a:p>
                  </a:txBody>
                  <a:tcPr anchor="ctr"/>
                </a:tc>
                <a:tc>
                  <a:txBody>
                    <a:bodyPr/>
                    <a:lstStyle/>
                    <a:p>
                      <a:pPr algn="ctr"/>
                      <a:r>
                        <a:rPr lang="en-US" sz="1200" b="0" dirty="0"/>
                        <a:t>7.58</a:t>
                      </a:r>
                    </a:p>
                  </a:txBody>
                  <a:tcPr anchor="ctr"/>
                </a:tc>
                <a:tc>
                  <a:txBody>
                    <a:bodyPr/>
                    <a:lstStyle/>
                    <a:p>
                      <a:pPr algn="ctr"/>
                      <a:r>
                        <a:rPr lang="en-US" sz="1200" b="0" dirty="0"/>
                        <a:t>40</a:t>
                      </a:r>
                    </a:p>
                  </a:txBody>
                  <a:tcPr anchor="ctr"/>
                </a:tc>
                <a:tc>
                  <a:txBody>
                    <a:bodyPr/>
                    <a:lstStyle/>
                    <a:p>
                      <a:pPr algn="ctr"/>
                      <a:r>
                        <a:rPr lang="en-US" sz="1200" b="0" dirty="0"/>
                        <a:t>21</a:t>
                      </a:r>
                    </a:p>
                  </a:txBody>
                  <a:tcPr anchor="ctr"/>
                </a:tc>
                <a:extLst>
                  <a:ext uri="{0D108BD9-81ED-4DB2-BD59-A6C34878D82A}">
                    <a16:rowId xmlns:a16="http://schemas.microsoft.com/office/drawing/2014/main" val="339383537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3/30/22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21:30</a:t>
                      </a:r>
                    </a:p>
                  </a:txBody>
                  <a:tcPr anchor="ctr"/>
                </a:tc>
                <a:tc>
                  <a:txBody>
                    <a:bodyPr/>
                    <a:lstStyle/>
                    <a:p>
                      <a:pPr algn="ctr"/>
                      <a:r>
                        <a:rPr lang="en-US" sz="1200" b="0" dirty="0"/>
                        <a:t>2.24</a:t>
                      </a:r>
                    </a:p>
                  </a:txBody>
                  <a:tcPr anchor="ctr"/>
                </a:tc>
                <a:tc>
                  <a:txBody>
                    <a:bodyPr/>
                    <a:lstStyle/>
                    <a:p>
                      <a:pPr algn="ctr"/>
                      <a:r>
                        <a:rPr lang="en-US" sz="1200" b="0" dirty="0"/>
                        <a:t>0.72</a:t>
                      </a:r>
                    </a:p>
                  </a:txBody>
                  <a:tcPr anchor="ctr"/>
                </a:tc>
                <a:tc>
                  <a:txBody>
                    <a:bodyPr/>
                    <a:lstStyle/>
                    <a:p>
                      <a:pPr algn="ctr"/>
                      <a:r>
                        <a:rPr lang="en-US" sz="1200" b="0" dirty="0"/>
                        <a:t>0.73</a:t>
                      </a:r>
                    </a:p>
                  </a:txBody>
                  <a:tcPr anchor="ctr"/>
                </a:tc>
                <a:tc>
                  <a:txBody>
                    <a:bodyPr/>
                    <a:lstStyle/>
                    <a:p>
                      <a:pPr algn="ctr"/>
                      <a:r>
                        <a:rPr lang="en-US" sz="1200" b="0" dirty="0"/>
                        <a:t>0.73</a:t>
                      </a:r>
                    </a:p>
                  </a:txBody>
                  <a:tcPr anchor="ctr"/>
                </a:tc>
                <a:tc>
                  <a:txBody>
                    <a:bodyPr/>
                    <a:lstStyle/>
                    <a:p>
                      <a:pPr algn="ctr"/>
                      <a:r>
                        <a:rPr lang="en-US" sz="1200" b="0" dirty="0"/>
                        <a:t>-0.42</a:t>
                      </a:r>
                    </a:p>
                  </a:txBody>
                  <a:tcPr anchor="ctr"/>
                </a:tc>
                <a:tc>
                  <a:txBody>
                    <a:bodyPr/>
                    <a:lstStyle/>
                    <a:p>
                      <a:pPr algn="ctr"/>
                      <a:r>
                        <a:rPr lang="en-US" sz="1200" b="0" dirty="0"/>
                        <a:t>21.6</a:t>
                      </a:r>
                    </a:p>
                  </a:txBody>
                  <a:tcPr anchor="ctr"/>
                </a:tc>
                <a:tc>
                  <a:txBody>
                    <a:bodyPr/>
                    <a:lstStyle/>
                    <a:p>
                      <a:pPr algn="ctr"/>
                      <a:r>
                        <a:rPr lang="en-US" sz="1200" b="0" dirty="0"/>
                        <a:t>21.8</a:t>
                      </a:r>
                    </a:p>
                  </a:txBody>
                  <a:tcPr anchor="ctr"/>
                </a:tc>
                <a:tc>
                  <a:txBody>
                    <a:bodyPr/>
                    <a:lstStyle/>
                    <a:p>
                      <a:pPr algn="ctr"/>
                      <a:r>
                        <a:rPr lang="en-US" sz="1200" b="0" dirty="0"/>
                        <a:t>7.42</a:t>
                      </a:r>
                    </a:p>
                  </a:txBody>
                  <a:tcPr anchor="ctr"/>
                </a:tc>
                <a:tc>
                  <a:txBody>
                    <a:bodyPr/>
                    <a:lstStyle/>
                    <a:p>
                      <a:pPr algn="ctr"/>
                      <a:r>
                        <a:rPr lang="en-US" sz="1200" b="0" dirty="0"/>
                        <a:t>47</a:t>
                      </a:r>
                    </a:p>
                  </a:txBody>
                  <a:tcPr anchor="ctr"/>
                </a:tc>
                <a:tc>
                  <a:txBody>
                    <a:bodyPr/>
                    <a:lstStyle/>
                    <a:p>
                      <a:pPr algn="ctr"/>
                      <a:r>
                        <a:rPr lang="en-US" sz="1200" b="0" dirty="0"/>
                        <a:t>25</a:t>
                      </a:r>
                    </a:p>
                  </a:txBody>
                  <a:tcPr anchor="ctr"/>
                </a:tc>
                <a:extLst>
                  <a:ext uri="{0D108BD9-81ED-4DB2-BD59-A6C34878D82A}">
                    <a16:rowId xmlns:a16="http://schemas.microsoft.com/office/drawing/2014/main" val="344392532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3/31/22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16:05</a:t>
                      </a:r>
                    </a:p>
                    <a:p>
                      <a:pPr algn="ctr"/>
                      <a:endParaRPr lang="en-US" sz="1200" b="0" dirty="0"/>
                    </a:p>
                  </a:txBody>
                  <a:tcPr anchor="ctr"/>
                </a:tc>
                <a:tc>
                  <a:txBody>
                    <a:bodyPr/>
                    <a:lstStyle/>
                    <a:p>
                      <a:pPr algn="ctr"/>
                      <a:r>
                        <a:rPr lang="en-US" sz="1200" b="0" dirty="0"/>
                        <a:t>3.01</a:t>
                      </a:r>
                    </a:p>
                  </a:txBody>
                  <a:tcPr anchor="ctr"/>
                </a:tc>
                <a:tc>
                  <a:txBody>
                    <a:bodyPr/>
                    <a:lstStyle/>
                    <a:p>
                      <a:pPr algn="ctr"/>
                      <a:r>
                        <a:rPr lang="en-US" sz="1200" b="0" dirty="0"/>
                        <a:t>0.63</a:t>
                      </a:r>
                    </a:p>
                  </a:txBody>
                  <a:tcPr anchor="ctr"/>
                </a:tc>
                <a:tc>
                  <a:txBody>
                    <a:bodyPr/>
                    <a:lstStyle/>
                    <a:p>
                      <a:pPr algn="ctr"/>
                      <a:r>
                        <a:rPr lang="en-US" sz="1200" b="0" dirty="0"/>
                        <a:t>0.63</a:t>
                      </a:r>
                    </a:p>
                  </a:txBody>
                  <a:tcPr anchor="ctr"/>
                </a:tc>
                <a:tc>
                  <a:txBody>
                    <a:bodyPr/>
                    <a:lstStyle/>
                    <a:p>
                      <a:pPr algn="ctr"/>
                      <a:r>
                        <a:rPr lang="en-US" sz="1200" b="0" dirty="0"/>
                        <a:t>0.63</a:t>
                      </a:r>
                    </a:p>
                  </a:txBody>
                  <a:tcPr anchor="ctr"/>
                </a:tc>
                <a:tc>
                  <a:txBody>
                    <a:bodyPr/>
                    <a:lstStyle/>
                    <a:p>
                      <a:pPr algn="ctr"/>
                      <a:r>
                        <a:rPr lang="en-US" sz="1200" b="0" dirty="0"/>
                        <a:t>-0.56</a:t>
                      </a:r>
                    </a:p>
                  </a:txBody>
                  <a:tcPr anchor="ctr"/>
                </a:tc>
                <a:tc>
                  <a:txBody>
                    <a:bodyPr/>
                    <a:lstStyle/>
                    <a:p>
                      <a:pPr algn="ctr"/>
                      <a:r>
                        <a:rPr lang="en-US" sz="1200" b="0" dirty="0"/>
                        <a:t>21.9</a:t>
                      </a:r>
                    </a:p>
                  </a:txBody>
                  <a:tcPr anchor="ctr"/>
                </a:tc>
                <a:tc>
                  <a:txBody>
                    <a:bodyPr/>
                    <a:lstStyle/>
                    <a:p>
                      <a:pPr algn="ctr"/>
                      <a:r>
                        <a:rPr lang="en-US" sz="1200" b="0" dirty="0"/>
                        <a:t>21.8</a:t>
                      </a:r>
                    </a:p>
                  </a:txBody>
                  <a:tcPr anchor="ctr"/>
                </a:tc>
                <a:tc>
                  <a:txBody>
                    <a:bodyPr/>
                    <a:lstStyle/>
                    <a:p>
                      <a:pPr algn="ctr"/>
                      <a:r>
                        <a:rPr lang="en-US" sz="1200" b="0" dirty="0"/>
                        <a:t>7.87</a:t>
                      </a:r>
                    </a:p>
                  </a:txBody>
                  <a:tcPr anchor="ctr"/>
                </a:tc>
                <a:tc>
                  <a:txBody>
                    <a:bodyPr/>
                    <a:lstStyle/>
                    <a:p>
                      <a:pPr algn="ctr"/>
                      <a:r>
                        <a:rPr lang="en-US" sz="1200" b="0" dirty="0"/>
                        <a:t>48</a:t>
                      </a:r>
                    </a:p>
                  </a:txBody>
                  <a:tcPr anchor="ctr"/>
                </a:tc>
                <a:tc>
                  <a:txBody>
                    <a:bodyPr/>
                    <a:lstStyle/>
                    <a:p>
                      <a:pPr algn="ctr"/>
                      <a:r>
                        <a:rPr lang="en-US" sz="1200" b="0" dirty="0"/>
                        <a:t>25</a:t>
                      </a:r>
                    </a:p>
                  </a:txBody>
                  <a:tcPr anchor="ctr"/>
                </a:tc>
                <a:extLst>
                  <a:ext uri="{0D108BD9-81ED-4DB2-BD59-A6C34878D82A}">
                    <a16:rowId xmlns:a16="http://schemas.microsoft.com/office/drawing/2014/main" val="3819520112"/>
                  </a:ext>
                </a:extLst>
              </a:tr>
            </a:tbl>
          </a:graphicData>
        </a:graphic>
      </p:graphicFrame>
      <p:pic>
        <p:nvPicPr>
          <p:cNvPr id="5122" name="Picture 2">
            <a:extLst>
              <a:ext uri="{FF2B5EF4-FFF2-40B4-BE49-F238E27FC236}">
                <a16:creationId xmlns:a16="http://schemas.microsoft.com/office/drawing/2014/main" id="{AE1BBDB6-FCB2-41CD-ACE7-55FB0E84B4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599" y="2310922"/>
            <a:ext cx="5096517" cy="2489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04B110E6-3E12-4599-99E3-5D967E2130C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206622112"/>
      </p:ext>
    </p:extLst>
  </p:cSld>
  <p:clrMapOvr>
    <a:masterClrMapping/>
  </p:clrMapOvr>
  <mc:AlternateContent xmlns:mc="http://schemas.openxmlformats.org/markup-compatibility/2006">
    <mc:Choice xmlns:p14="http://schemas.microsoft.com/office/powerpoint/2010/main" Requires="p14">
      <p:transition spd="slow" p14:dur="2000" advTm="5768"/>
    </mc:Choice>
    <mc:Fallback>
      <p:transition spd="slow" advTm="57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99</a:t>
            </a:fld>
            <a:endParaRPr lang="en-US"/>
          </a:p>
        </p:txBody>
      </p:sp>
      <p:sp>
        <p:nvSpPr>
          <p:cNvPr id="57346" name="Rectangle 2"/>
          <p:cNvSpPr>
            <a:spLocks noGrp="1" noChangeArrowheads="1"/>
          </p:cNvSpPr>
          <p:nvPr>
            <p:ph type="title"/>
          </p:nvPr>
        </p:nvSpPr>
        <p:spPr>
          <a:xfrm>
            <a:off x="278566" y="87130"/>
            <a:ext cx="8865434" cy="522470"/>
          </a:xfrm>
        </p:spPr>
        <p:txBody>
          <a:bodyPr/>
          <a:lstStyle/>
          <a:p>
            <a:pPr fontAlgn="auto">
              <a:spcAft>
                <a:spcPts val="0"/>
              </a:spcAft>
              <a:defRPr/>
            </a:pPr>
            <a:r>
              <a:rPr lang="en-US" sz="2000" dirty="0"/>
              <a:t>Example: 3-Day EP Chlorine Hold Study – </a:t>
            </a:r>
            <a:r>
              <a:rPr lang="en-US" sz="2000" u="sng" dirty="0"/>
              <a:t>Tabulated Results</a:t>
            </a:r>
          </a:p>
        </p:txBody>
      </p:sp>
      <p:sp>
        <p:nvSpPr>
          <p:cNvPr id="7" name="Rectangle 3">
            <a:extLst>
              <a:ext uri="{FF2B5EF4-FFF2-40B4-BE49-F238E27FC236}">
                <a16:creationId xmlns:a16="http://schemas.microsoft.com/office/drawing/2014/main" id="{8AF117C0-725A-4EBF-8532-FA7A21B41CD0}"/>
              </a:ext>
            </a:extLst>
          </p:cNvPr>
          <p:cNvSpPr txBox="1">
            <a:spLocks noChangeArrowheads="1"/>
          </p:cNvSpPr>
          <p:nvPr/>
        </p:nvSpPr>
        <p:spPr bwMode="auto">
          <a:xfrm>
            <a:off x="381000" y="599971"/>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lvl="1" indent="-342900">
              <a:lnSpc>
                <a:spcPct val="90000"/>
              </a:lnSpc>
              <a:spcBef>
                <a:spcPts val="700"/>
              </a:spcBef>
              <a:buClr>
                <a:schemeClr val="tx2"/>
              </a:buClr>
              <a:buSzPct val="95000"/>
              <a:buFontTx/>
              <a:buNone/>
            </a:pPr>
            <a:endParaRPr lang="en-US" sz="2000" kern="0" dirty="0"/>
          </a:p>
          <a:p>
            <a:pPr marL="0" lvl="1" indent="-342900">
              <a:lnSpc>
                <a:spcPct val="90000"/>
              </a:lnSpc>
              <a:spcBef>
                <a:spcPts val="700"/>
              </a:spcBef>
              <a:buClr>
                <a:schemeClr val="tx2"/>
              </a:buClr>
              <a:buSzPct val="95000"/>
              <a:buFontTx/>
              <a:buNone/>
            </a:pPr>
            <a:endParaRPr lang="en-US" sz="2000" kern="0" dirty="0">
              <a:hlinkClick r:id="rId5"/>
            </a:endParaRPr>
          </a:p>
        </p:txBody>
      </p:sp>
      <p:sp>
        <p:nvSpPr>
          <p:cNvPr id="6" name="Rectangle 3">
            <a:extLst>
              <a:ext uri="{FF2B5EF4-FFF2-40B4-BE49-F238E27FC236}">
                <a16:creationId xmlns:a16="http://schemas.microsoft.com/office/drawing/2014/main" id="{4D8B7BB6-C880-4B6F-96C7-D8364CCF67A5}"/>
              </a:ext>
            </a:extLst>
          </p:cNvPr>
          <p:cNvSpPr>
            <a:spLocks noGrp="1" noChangeArrowheads="1"/>
          </p:cNvSpPr>
          <p:nvPr>
            <p:ph idx="1"/>
          </p:nvPr>
        </p:nvSpPr>
        <p:spPr>
          <a:xfrm>
            <a:off x="278566" y="580921"/>
            <a:ext cx="8734425" cy="1738261"/>
          </a:xfrm>
        </p:spPr>
        <p:txBody>
          <a:bodyPr/>
          <a:lstStyle/>
          <a:p>
            <a:pPr marL="0" lvl="1" indent="-342900">
              <a:lnSpc>
                <a:spcPct val="90000"/>
              </a:lnSpc>
              <a:spcBef>
                <a:spcPts val="700"/>
              </a:spcBef>
              <a:buClr>
                <a:schemeClr val="tx2"/>
              </a:buClr>
              <a:buSzPct val="95000"/>
            </a:pPr>
            <a:endParaRPr lang="en-US" dirty="0"/>
          </a:p>
          <a:p>
            <a:pPr marL="0" lvl="1" indent="-342900">
              <a:lnSpc>
                <a:spcPct val="90000"/>
              </a:lnSpc>
              <a:spcBef>
                <a:spcPts val="700"/>
              </a:spcBef>
              <a:buClr>
                <a:schemeClr val="tx2"/>
              </a:buClr>
              <a:buSzPct val="95000"/>
              <a:buFont typeface="Wingdings" panose="05000000000000000000" pitchFamily="2" charset="2"/>
              <a:buChar char="ü"/>
            </a:pPr>
            <a:r>
              <a:rPr lang="en-US" sz="1600" dirty="0"/>
              <a:t>Complete data table.</a:t>
            </a:r>
          </a:p>
          <a:p>
            <a:pPr marL="0" lvl="1" indent="0">
              <a:lnSpc>
                <a:spcPct val="90000"/>
              </a:lnSpc>
              <a:spcBef>
                <a:spcPts val="700"/>
              </a:spcBef>
              <a:buClr>
                <a:schemeClr val="tx2"/>
              </a:buClr>
              <a:buSzPct val="95000"/>
              <a:buNone/>
            </a:pPr>
            <a:endParaRPr lang="en-US" sz="1600" dirty="0"/>
          </a:p>
        </p:txBody>
      </p:sp>
      <p:graphicFrame>
        <p:nvGraphicFramePr>
          <p:cNvPr id="4" name="Table 8">
            <a:extLst>
              <a:ext uri="{FF2B5EF4-FFF2-40B4-BE49-F238E27FC236}">
                <a16:creationId xmlns:a16="http://schemas.microsoft.com/office/drawing/2014/main" id="{2EC0D84D-697A-4172-8238-28478D9347F0}"/>
              </a:ext>
            </a:extLst>
          </p:cNvPr>
          <p:cNvGraphicFramePr>
            <a:graphicFrameLocks noGrp="1"/>
          </p:cNvGraphicFramePr>
          <p:nvPr>
            <p:extLst>
              <p:ext uri="{D42A27DB-BD31-4B8C-83A1-F6EECF244321}">
                <p14:modId xmlns:p14="http://schemas.microsoft.com/office/powerpoint/2010/main" val="357092933"/>
              </p:ext>
            </p:extLst>
          </p:nvPr>
        </p:nvGraphicFramePr>
        <p:xfrm>
          <a:off x="278566" y="1295400"/>
          <a:ext cx="8631984" cy="4114800"/>
        </p:xfrm>
        <a:graphic>
          <a:graphicData uri="http://schemas.openxmlformats.org/drawingml/2006/table">
            <a:tbl>
              <a:tblPr firstRow="1" bandRow="1">
                <a:tableStyleId>{21E4AEA4-8DFA-4A89-87EB-49C32662AFE0}</a:tableStyleId>
              </a:tblPr>
              <a:tblGrid>
                <a:gridCol w="719332">
                  <a:extLst>
                    <a:ext uri="{9D8B030D-6E8A-4147-A177-3AD203B41FA5}">
                      <a16:colId xmlns:a16="http://schemas.microsoft.com/office/drawing/2014/main" val="3441160714"/>
                    </a:ext>
                  </a:extLst>
                </a:gridCol>
                <a:gridCol w="740327">
                  <a:extLst>
                    <a:ext uri="{9D8B030D-6E8A-4147-A177-3AD203B41FA5}">
                      <a16:colId xmlns:a16="http://schemas.microsoft.com/office/drawing/2014/main" val="1875176687"/>
                    </a:ext>
                  </a:extLst>
                </a:gridCol>
                <a:gridCol w="762000">
                  <a:extLst>
                    <a:ext uri="{9D8B030D-6E8A-4147-A177-3AD203B41FA5}">
                      <a16:colId xmlns:a16="http://schemas.microsoft.com/office/drawing/2014/main" val="1146929272"/>
                    </a:ext>
                  </a:extLst>
                </a:gridCol>
                <a:gridCol w="533400">
                  <a:extLst>
                    <a:ext uri="{9D8B030D-6E8A-4147-A177-3AD203B41FA5}">
                      <a16:colId xmlns:a16="http://schemas.microsoft.com/office/drawing/2014/main" val="3074289077"/>
                    </a:ext>
                  </a:extLst>
                </a:gridCol>
                <a:gridCol w="914400">
                  <a:extLst>
                    <a:ext uri="{9D8B030D-6E8A-4147-A177-3AD203B41FA5}">
                      <a16:colId xmlns:a16="http://schemas.microsoft.com/office/drawing/2014/main" val="3776090739"/>
                    </a:ext>
                  </a:extLst>
                </a:gridCol>
                <a:gridCol w="646533">
                  <a:extLst>
                    <a:ext uri="{9D8B030D-6E8A-4147-A177-3AD203B41FA5}">
                      <a16:colId xmlns:a16="http://schemas.microsoft.com/office/drawing/2014/main" val="1894012105"/>
                    </a:ext>
                  </a:extLst>
                </a:gridCol>
                <a:gridCol w="719332">
                  <a:extLst>
                    <a:ext uri="{9D8B030D-6E8A-4147-A177-3AD203B41FA5}">
                      <a16:colId xmlns:a16="http://schemas.microsoft.com/office/drawing/2014/main" val="999362146"/>
                    </a:ext>
                  </a:extLst>
                </a:gridCol>
                <a:gridCol w="719332">
                  <a:extLst>
                    <a:ext uri="{9D8B030D-6E8A-4147-A177-3AD203B41FA5}">
                      <a16:colId xmlns:a16="http://schemas.microsoft.com/office/drawing/2014/main" val="1099223839"/>
                    </a:ext>
                  </a:extLst>
                </a:gridCol>
                <a:gridCol w="719332">
                  <a:extLst>
                    <a:ext uri="{9D8B030D-6E8A-4147-A177-3AD203B41FA5}">
                      <a16:colId xmlns:a16="http://schemas.microsoft.com/office/drawing/2014/main" val="805329988"/>
                    </a:ext>
                  </a:extLst>
                </a:gridCol>
                <a:gridCol w="719332">
                  <a:extLst>
                    <a:ext uri="{9D8B030D-6E8A-4147-A177-3AD203B41FA5}">
                      <a16:colId xmlns:a16="http://schemas.microsoft.com/office/drawing/2014/main" val="2400982823"/>
                    </a:ext>
                  </a:extLst>
                </a:gridCol>
                <a:gridCol w="719332">
                  <a:extLst>
                    <a:ext uri="{9D8B030D-6E8A-4147-A177-3AD203B41FA5}">
                      <a16:colId xmlns:a16="http://schemas.microsoft.com/office/drawing/2014/main" val="608780121"/>
                    </a:ext>
                  </a:extLst>
                </a:gridCol>
                <a:gridCol w="719332">
                  <a:extLst>
                    <a:ext uri="{9D8B030D-6E8A-4147-A177-3AD203B41FA5}">
                      <a16:colId xmlns:a16="http://schemas.microsoft.com/office/drawing/2014/main" val="2611977686"/>
                    </a:ext>
                  </a:extLst>
                </a:gridCol>
              </a:tblGrid>
              <a:tr h="370840">
                <a:tc>
                  <a:txBody>
                    <a:bodyPr/>
                    <a:lstStyle/>
                    <a:p>
                      <a:pPr algn="ctr"/>
                      <a:r>
                        <a:rPr lang="en-US" sz="1200" b="0" dirty="0"/>
                        <a:t>EP-A</a:t>
                      </a:r>
                    </a:p>
                    <a:p>
                      <a:pPr algn="ctr"/>
                      <a:r>
                        <a:rPr lang="en-US" sz="1200" b="0" dirty="0"/>
                        <a:t>Hold Study</a:t>
                      </a:r>
                    </a:p>
                    <a:p>
                      <a:pPr algn="ctr"/>
                      <a:r>
                        <a:rPr lang="en-US" sz="1200" b="0" dirty="0"/>
                        <a:t>Sample</a:t>
                      </a:r>
                    </a:p>
                  </a:txBody>
                  <a:tcPr anchor="ctr"/>
                </a:tc>
                <a:tc>
                  <a:txBody>
                    <a:bodyPr/>
                    <a:lstStyle/>
                    <a:p>
                      <a:pPr algn="ctr"/>
                      <a:r>
                        <a:rPr lang="en-US" sz="1200" b="0" dirty="0"/>
                        <a:t>Date / Time</a:t>
                      </a:r>
                    </a:p>
                  </a:txBody>
                  <a:tcPr anchor="ctr"/>
                </a:tc>
                <a:tc>
                  <a:txBody>
                    <a:bodyPr/>
                    <a:lstStyle/>
                    <a:p>
                      <a:pPr algn="ctr"/>
                      <a:r>
                        <a:rPr lang="en-US" sz="1200" b="0" dirty="0"/>
                        <a:t>Elapsed Time </a:t>
                      </a:r>
                    </a:p>
                    <a:p>
                      <a:pPr algn="ctr"/>
                      <a:endParaRPr lang="en-US" sz="1200" b="0" dirty="0"/>
                    </a:p>
                    <a:p>
                      <a:pPr algn="ctr"/>
                      <a:endParaRPr lang="en-US" sz="1200" b="0" dirty="0"/>
                    </a:p>
                    <a:p>
                      <a:pPr algn="ctr"/>
                      <a:r>
                        <a:rPr lang="en-US" sz="1200" b="0" dirty="0"/>
                        <a:t>days</a:t>
                      </a:r>
                    </a:p>
                  </a:txBody>
                  <a:tcPr anchor="ctr"/>
                </a:tc>
                <a:tc>
                  <a:txBody>
                    <a:bodyPr/>
                    <a:lstStyle/>
                    <a:p>
                      <a:pPr algn="ctr"/>
                      <a:r>
                        <a:rPr lang="en-US" sz="1200" b="0" dirty="0"/>
                        <a:t>Free Cl </a:t>
                      </a:r>
                    </a:p>
                    <a:p>
                      <a:pPr algn="ctr"/>
                      <a:endParaRPr lang="en-US" sz="1200" b="0" dirty="0"/>
                    </a:p>
                    <a:p>
                      <a:pPr algn="ctr"/>
                      <a:endParaRPr lang="en-US" sz="1200" b="0" dirty="0"/>
                    </a:p>
                    <a:p>
                      <a:pPr algn="ctr"/>
                      <a:r>
                        <a:rPr lang="en-US" sz="1200" b="0" dirty="0"/>
                        <a:t>mg/l</a:t>
                      </a:r>
                    </a:p>
                  </a:txBody>
                  <a:tcPr anchor="ctr"/>
                </a:tc>
                <a:tc>
                  <a:txBody>
                    <a:bodyPr/>
                    <a:lstStyle/>
                    <a:p>
                      <a:pPr algn="ctr"/>
                      <a:r>
                        <a:rPr lang="en-US" sz="1200" b="0" dirty="0"/>
                        <a:t>Free </a:t>
                      </a:r>
                    </a:p>
                    <a:p>
                      <a:pPr algn="ctr"/>
                      <a:r>
                        <a:rPr lang="en-US" sz="1200" b="0" dirty="0"/>
                        <a:t>Cl</a:t>
                      </a:r>
                    </a:p>
                    <a:p>
                      <a:pPr algn="ctr"/>
                      <a:r>
                        <a:rPr lang="en-US" sz="1200" b="0" dirty="0"/>
                        <a:t>Duplicate </a:t>
                      </a:r>
                    </a:p>
                    <a:p>
                      <a:pPr algn="ctr"/>
                      <a:endParaRPr lang="en-US" sz="1200" b="0" dirty="0"/>
                    </a:p>
                    <a:p>
                      <a:pPr algn="ctr"/>
                      <a:r>
                        <a:rPr lang="en-US" sz="1200" b="0" dirty="0"/>
                        <a:t>mg/l</a:t>
                      </a:r>
                    </a:p>
                  </a:txBody>
                  <a:tcPr anchor="ctr"/>
                </a:tc>
                <a:tc>
                  <a:txBody>
                    <a:bodyPr/>
                    <a:lstStyle/>
                    <a:p>
                      <a:pPr algn="ctr"/>
                      <a:r>
                        <a:rPr lang="en-US" sz="1200" b="0" dirty="0"/>
                        <a:t>Avg Free Cl </a:t>
                      </a:r>
                    </a:p>
                    <a:p>
                      <a:pPr algn="ctr"/>
                      <a:endParaRPr lang="en-US" sz="1200" b="0" dirty="0"/>
                    </a:p>
                    <a:p>
                      <a:pPr algn="ctr"/>
                      <a:r>
                        <a:rPr lang="en-US" sz="1200" b="0" dirty="0"/>
                        <a:t>mg/l</a:t>
                      </a:r>
                    </a:p>
                  </a:txBody>
                  <a:tcPr anchor="ctr"/>
                </a:tc>
                <a:tc>
                  <a:txBody>
                    <a:bodyPr/>
                    <a:lstStyle/>
                    <a:p>
                      <a:pPr algn="ctr"/>
                      <a:r>
                        <a:rPr lang="en-US" sz="1200" b="0" dirty="0"/>
                        <a:t>In</a:t>
                      </a:r>
                    </a:p>
                    <a:p>
                      <a:pPr algn="ctr"/>
                      <a:r>
                        <a:rPr lang="en-US" sz="1200" b="0" dirty="0"/>
                        <a:t>(Avg CL / CO)</a:t>
                      </a:r>
                    </a:p>
                  </a:txBody>
                  <a:tcPr anchor="ctr"/>
                </a:tc>
                <a:tc>
                  <a:txBody>
                    <a:bodyPr/>
                    <a:lstStyle/>
                    <a:p>
                      <a:pPr algn="ctr"/>
                      <a:r>
                        <a:rPr lang="en-US" sz="1200" b="0" dirty="0"/>
                        <a:t>Temp of Sample</a:t>
                      </a:r>
                    </a:p>
                    <a:p>
                      <a:pPr algn="ctr"/>
                      <a:endParaRPr lang="en-US" sz="1200" b="0" dirty="0"/>
                    </a:p>
                    <a:p>
                      <a:pPr algn="ctr"/>
                      <a:r>
                        <a:rPr lang="en-US" sz="1200" b="0" dirty="0"/>
                        <a:t>°C</a:t>
                      </a:r>
                    </a:p>
                  </a:txBody>
                  <a:tcPr anchor="ctr"/>
                </a:tc>
                <a:tc>
                  <a:txBody>
                    <a:bodyPr/>
                    <a:lstStyle/>
                    <a:p>
                      <a:pPr algn="ctr"/>
                      <a:r>
                        <a:rPr lang="en-US" sz="1200" b="0" dirty="0"/>
                        <a:t>Temp of Water Bath </a:t>
                      </a:r>
                    </a:p>
                    <a:p>
                      <a:pPr algn="ctr"/>
                      <a:r>
                        <a:rPr lang="en-US" sz="1200" b="0" dirty="0"/>
                        <a:t>°C</a:t>
                      </a:r>
                    </a:p>
                  </a:txBody>
                  <a:tcPr anchor="ctr"/>
                </a:tc>
                <a:tc>
                  <a:txBody>
                    <a:bodyPr/>
                    <a:lstStyle/>
                    <a:p>
                      <a:pPr algn="ctr"/>
                      <a:r>
                        <a:rPr lang="en-US" sz="1200" b="0" dirty="0"/>
                        <a:t>Sample</a:t>
                      </a:r>
                    </a:p>
                    <a:p>
                      <a:pPr algn="ctr"/>
                      <a:endParaRPr lang="en-US" sz="1200" b="0" dirty="0"/>
                    </a:p>
                    <a:p>
                      <a:pPr algn="ctr"/>
                      <a:endParaRPr lang="en-US" sz="1200" b="0" dirty="0"/>
                    </a:p>
                    <a:p>
                      <a:pPr algn="ctr"/>
                      <a:endParaRPr lang="en-US" sz="1200" b="0" dirty="0"/>
                    </a:p>
                    <a:p>
                      <a:pPr algn="ctr"/>
                      <a:r>
                        <a:rPr lang="en-US" sz="1200" b="0" dirty="0"/>
                        <a:t>pH</a:t>
                      </a:r>
                    </a:p>
                  </a:txBody>
                  <a:tcPr anchor="ctr"/>
                </a:tc>
                <a:tc>
                  <a:txBody>
                    <a:bodyPr/>
                    <a:lstStyle/>
                    <a:p>
                      <a:pPr algn="ctr"/>
                      <a:r>
                        <a:rPr lang="en-US" sz="1200" b="0" dirty="0"/>
                        <a:t>TTHM</a:t>
                      </a:r>
                    </a:p>
                    <a:p>
                      <a:pPr algn="ctr"/>
                      <a:endParaRPr lang="en-US" sz="1200" b="0" dirty="0"/>
                    </a:p>
                    <a:p>
                      <a:pPr algn="ctr"/>
                      <a:endParaRPr lang="en-US" sz="1200" b="0" dirty="0"/>
                    </a:p>
                    <a:p>
                      <a:pPr algn="ctr"/>
                      <a:endParaRPr lang="en-US" sz="1200" b="0" dirty="0"/>
                    </a:p>
                    <a:p>
                      <a:pPr algn="ctr"/>
                      <a:r>
                        <a:rPr lang="en-US" sz="1200" b="0" dirty="0"/>
                        <a:t>µg/L</a:t>
                      </a:r>
                    </a:p>
                  </a:txBody>
                  <a:tcPr anchor="ctr"/>
                </a:tc>
                <a:tc>
                  <a:txBody>
                    <a:bodyPr/>
                    <a:lstStyle/>
                    <a:p>
                      <a:pPr algn="ctr"/>
                      <a:r>
                        <a:rPr lang="en-US" sz="1200" b="0" dirty="0"/>
                        <a:t>HAA5 </a:t>
                      </a:r>
                    </a:p>
                    <a:p>
                      <a:pPr algn="ctr"/>
                      <a:endParaRPr lang="en-US" sz="1200" b="0" dirty="0"/>
                    </a:p>
                    <a:p>
                      <a:pPr algn="ctr"/>
                      <a:endParaRPr lang="en-US" sz="1200" b="0" dirty="0"/>
                    </a:p>
                    <a:p>
                      <a:pPr algn="ctr"/>
                      <a:endParaRPr lang="en-US" sz="1200" b="0" dirty="0"/>
                    </a:p>
                    <a:p>
                      <a:pPr algn="ctr"/>
                      <a:r>
                        <a:rPr lang="en-US" sz="1200" b="0" dirty="0"/>
                        <a:t>µg/L</a:t>
                      </a:r>
                    </a:p>
                  </a:txBody>
                  <a:tcPr anchor="ctr"/>
                </a:tc>
                <a:extLst>
                  <a:ext uri="{0D108BD9-81ED-4DB2-BD59-A6C34878D82A}">
                    <a16:rowId xmlns:a16="http://schemas.microsoft.com/office/drawing/2014/main" val="646432735"/>
                  </a:ext>
                </a:extLst>
              </a:tr>
              <a:tr h="370840">
                <a:tc>
                  <a:txBody>
                    <a:bodyPr/>
                    <a:lstStyle/>
                    <a:p>
                      <a:pPr algn="ctr"/>
                      <a:r>
                        <a:rPr lang="en-US" sz="1200" b="0" dirty="0"/>
                        <a:t>First Sample (Start)</a:t>
                      </a:r>
                    </a:p>
                  </a:txBody>
                  <a:tcPr anchor="ctr"/>
                </a:tc>
                <a:tc>
                  <a:txBody>
                    <a:bodyPr/>
                    <a:lstStyle/>
                    <a:p>
                      <a:pPr algn="ctr"/>
                      <a:r>
                        <a:rPr lang="en-US" sz="1200" b="0" dirty="0"/>
                        <a:t>3/28/22</a:t>
                      </a:r>
                    </a:p>
                    <a:p>
                      <a:pPr algn="ctr"/>
                      <a:r>
                        <a:rPr lang="en-US" sz="1200" b="0" dirty="0"/>
                        <a:t>15:45</a:t>
                      </a:r>
                    </a:p>
                  </a:txBody>
                  <a:tcPr anchor="ctr"/>
                </a:tc>
                <a:tc>
                  <a:txBody>
                    <a:bodyPr/>
                    <a:lstStyle/>
                    <a:p>
                      <a:pPr algn="ctr"/>
                      <a:r>
                        <a:rPr lang="en-US" sz="1200" b="0" dirty="0"/>
                        <a:t>0</a:t>
                      </a:r>
                    </a:p>
                  </a:txBody>
                  <a:tcPr anchor="ctr"/>
                </a:tc>
                <a:tc>
                  <a:txBody>
                    <a:bodyPr/>
                    <a:lstStyle/>
                    <a:p>
                      <a:pPr algn="ctr"/>
                      <a:r>
                        <a:rPr lang="en-US" sz="1200" b="0" dirty="0"/>
                        <a:t>1.12</a:t>
                      </a:r>
                    </a:p>
                  </a:txBody>
                  <a:tcPr anchor="ctr"/>
                </a:tc>
                <a:tc>
                  <a:txBody>
                    <a:bodyPr/>
                    <a:lstStyle/>
                    <a:p>
                      <a:pPr algn="ctr"/>
                      <a:r>
                        <a:rPr lang="en-US" sz="1200" b="0" dirty="0"/>
                        <a:t>1.09</a:t>
                      </a:r>
                    </a:p>
                  </a:txBody>
                  <a:tcPr anchor="ctr"/>
                </a:tc>
                <a:tc>
                  <a:txBody>
                    <a:bodyPr/>
                    <a:lstStyle/>
                    <a:p>
                      <a:pPr algn="ctr"/>
                      <a:r>
                        <a:rPr lang="en-US" sz="1200" b="0" dirty="0"/>
                        <a:t>1.11</a:t>
                      </a:r>
                    </a:p>
                  </a:txBody>
                  <a:tcPr anchor="ctr"/>
                </a:tc>
                <a:tc>
                  <a:txBody>
                    <a:bodyPr/>
                    <a:lstStyle/>
                    <a:p>
                      <a:pPr algn="ctr"/>
                      <a:r>
                        <a:rPr lang="en-US" sz="1200" b="0" dirty="0"/>
                        <a:t>0.00</a:t>
                      </a:r>
                    </a:p>
                  </a:txBody>
                  <a:tcPr anchor="ctr"/>
                </a:tc>
                <a:tc>
                  <a:txBody>
                    <a:bodyPr/>
                    <a:lstStyle/>
                    <a:p>
                      <a:pPr algn="ctr"/>
                      <a:r>
                        <a:rPr lang="en-US" sz="1200" b="0" dirty="0"/>
                        <a:t>19.4</a:t>
                      </a:r>
                    </a:p>
                  </a:txBody>
                  <a:tcPr anchor="ctr"/>
                </a:tc>
                <a:tc>
                  <a:txBody>
                    <a:bodyPr/>
                    <a:lstStyle/>
                    <a:p>
                      <a:pPr algn="ctr"/>
                      <a:r>
                        <a:rPr lang="en-US" sz="1200" b="0" dirty="0"/>
                        <a:t>N/A</a:t>
                      </a:r>
                    </a:p>
                  </a:txBody>
                  <a:tcPr anchor="ctr"/>
                </a:tc>
                <a:tc>
                  <a:txBody>
                    <a:bodyPr/>
                    <a:lstStyle/>
                    <a:p>
                      <a:pPr algn="ctr"/>
                      <a:r>
                        <a:rPr lang="en-US" sz="1200" b="0" dirty="0"/>
                        <a:t>7.25</a:t>
                      </a:r>
                    </a:p>
                  </a:txBody>
                  <a:tcPr anchor="ctr"/>
                </a:tc>
                <a:tc>
                  <a:txBody>
                    <a:bodyPr/>
                    <a:lstStyle/>
                    <a:p>
                      <a:pPr algn="ctr"/>
                      <a:r>
                        <a:rPr lang="en-US" sz="1200" b="0" dirty="0"/>
                        <a:t>30</a:t>
                      </a:r>
                    </a:p>
                  </a:txBody>
                  <a:tcPr anchor="ctr"/>
                </a:tc>
                <a:tc>
                  <a:txBody>
                    <a:bodyPr/>
                    <a:lstStyle/>
                    <a:p>
                      <a:pPr algn="ctr"/>
                      <a:r>
                        <a:rPr lang="en-US" sz="1200" b="0" dirty="0"/>
                        <a:t>16</a:t>
                      </a:r>
                    </a:p>
                  </a:txBody>
                  <a:tcPr anchor="ctr"/>
                </a:tc>
                <a:extLst>
                  <a:ext uri="{0D108BD9-81ED-4DB2-BD59-A6C34878D82A}">
                    <a16:rowId xmlns:a16="http://schemas.microsoft.com/office/drawing/2014/main" val="2297579219"/>
                  </a:ext>
                </a:extLst>
              </a:tr>
              <a:tr h="370840">
                <a:tc>
                  <a:txBody>
                    <a:bodyPr/>
                    <a:lstStyle/>
                    <a:p>
                      <a:pPr algn="ctr"/>
                      <a:r>
                        <a:rPr lang="en-US" sz="1200" b="0" dirty="0"/>
                        <a:t>Bottle #1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3/28/22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22:00</a:t>
                      </a:r>
                    </a:p>
                  </a:txBody>
                  <a:tcPr anchor="ctr"/>
                </a:tc>
                <a:tc>
                  <a:txBody>
                    <a:bodyPr/>
                    <a:lstStyle/>
                    <a:p>
                      <a:pPr algn="ctr"/>
                      <a:r>
                        <a:rPr lang="en-US" sz="1200" b="0" dirty="0"/>
                        <a:t>0.26</a:t>
                      </a:r>
                    </a:p>
                  </a:txBody>
                  <a:tcPr anchor="ctr"/>
                </a:tc>
                <a:tc>
                  <a:txBody>
                    <a:bodyPr/>
                    <a:lstStyle/>
                    <a:p>
                      <a:pPr algn="ctr"/>
                      <a:r>
                        <a:rPr lang="en-US" sz="1200" b="0" dirty="0"/>
                        <a:t>1.01</a:t>
                      </a:r>
                    </a:p>
                  </a:txBody>
                  <a:tcPr anchor="ctr"/>
                </a:tc>
                <a:tc>
                  <a:txBody>
                    <a:bodyPr/>
                    <a:lstStyle/>
                    <a:p>
                      <a:pPr algn="ctr"/>
                      <a:r>
                        <a:rPr lang="en-US" sz="1200" b="0" dirty="0"/>
                        <a:t>1</a:t>
                      </a:r>
                    </a:p>
                  </a:txBody>
                  <a:tcPr anchor="ctr"/>
                </a:tc>
                <a:tc>
                  <a:txBody>
                    <a:bodyPr/>
                    <a:lstStyle/>
                    <a:p>
                      <a:pPr algn="ctr"/>
                      <a:r>
                        <a:rPr lang="en-US" sz="1200" b="0" dirty="0"/>
                        <a:t>1.01</a:t>
                      </a:r>
                    </a:p>
                  </a:txBody>
                  <a:tcPr anchor="ctr"/>
                </a:tc>
                <a:tc>
                  <a:txBody>
                    <a:bodyPr/>
                    <a:lstStyle/>
                    <a:p>
                      <a:pPr algn="ctr"/>
                      <a:r>
                        <a:rPr lang="en-US" sz="1200" b="0" dirty="0"/>
                        <a:t>-0.09</a:t>
                      </a:r>
                    </a:p>
                  </a:txBody>
                  <a:tcPr anchor="ctr"/>
                </a:tc>
                <a:tc>
                  <a:txBody>
                    <a:bodyPr/>
                    <a:lstStyle/>
                    <a:p>
                      <a:pPr algn="ctr"/>
                      <a:r>
                        <a:rPr lang="en-US" sz="1200" b="0" dirty="0"/>
                        <a:t>22.5</a:t>
                      </a:r>
                    </a:p>
                  </a:txBody>
                  <a:tcPr anchor="ctr"/>
                </a:tc>
                <a:tc>
                  <a:txBody>
                    <a:bodyPr/>
                    <a:lstStyle/>
                    <a:p>
                      <a:pPr algn="ctr"/>
                      <a:r>
                        <a:rPr lang="en-US" sz="1200" b="0" dirty="0"/>
                        <a:t>22.7</a:t>
                      </a:r>
                    </a:p>
                  </a:txBody>
                  <a:tcPr anchor="ctr"/>
                </a:tc>
                <a:tc>
                  <a:txBody>
                    <a:bodyPr/>
                    <a:lstStyle/>
                    <a:p>
                      <a:pPr algn="ctr"/>
                      <a:r>
                        <a:rPr lang="en-US" sz="1200" b="0" dirty="0"/>
                        <a:t>7.23</a:t>
                      </a:r>
                    </a:p>
                  </a:txBody>
                  <a:tcPr anchor="ctr"/>
                </a:tc>
                <a:tc>
                  <a:txBody>
                    <a:bodyPr/>
                    <a:lstStyle/>
                    <a:p>
                      <a:pPr algn="ctr"/>
                      <a:r>
                        <a:rPr lang="en-US" sz="1200" b="0" dirty="0"/>
                        <a:t>32</a:t>
                      </a:r>
                    </a:p>
                  </a:txBody>
                  <a:tcPr anchor="ctr"/>
                </a:tc>
                <a:tc>
                  <a:txBody>
                    <a:bodyPr/>
                    <a:lstStyle/>
                    <a:p>
                      <a:pPr algn="ctr"/>
                      <a:r>
                        <a:rPr lang="en-US" sz="1200" b="0" dirty="0"/>
                        <a:t>18</a:t>
                      </a:r>
                    </a:p>
                  </a:txBody>
                  <a:tcPr anchor="ctr"/>
                </a:tc>
                <a:extLst>
                  <a:ext uri="{0D108BD9-81ED-4DB2-BD59-A6C34878D82A}">
                    <a16:rowId xmlns:a16="http://schemas.microsoft.com/office/drawing/2014/main" val="327738899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3/29/22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7:30</a:t>
                      </a:r>
                    </a:p>
                  </a:txBody>
                  <a:tcPr anchor="ctr"/>
                </a:tc>
                <a:tc>
                  <a:txBody>
                    <a:bodyPr/>
                    <a:lstStyle/>
                    <a:p>
                      <a:pPr algn="ctr"/>
                      <a:r>
                        <a:rPr lang="en-US" sz="1200" b="0" dirty="0"/>
                        <a:t>0.66</a:t>
                      </a:r>
                    </a:p>
                  </a:txBody>
                  <a:tcPr anchor="ctr"/>
                </a:tc>
                <a:tc>
                  <a:txBody>
                    <a:bodyPr/>
                    <a:lstStyle/>
                    <a:p>
                      <a:pPr algn="ctr"/>
                      <a:r>
                        <a:rPr lang="en-US" sz="1200" b="0" dirty="0"/>
                        <a:t>0.94</a:t>
                      </a:r>
                    </a:p>
                  </a:txBody>
                  <a:tcPr anchor="ctr"/>
                </a:tc>
                <a:tc>
                  <a:txBody>
                    <a:bodyPr/>
                    <a:lstStyle/>
                    <a:p>
                      <a:pPr algn="ctr"/>
                      <a:r>
                        <a:rPr lang="en-US" sz="1200" b="0" dirty="0"/>
                        <a:t>0.95</a:t>
                      </a:r>
                    </a:p>
                  </a:txBody>
                  <a:tcPr anchor="ctr"/>
                </a:tc>
                <a:tc>
                  <a:txBody>
                    <a:bodyPr/>
                    <a:lstStyle/>
                    <a:p>
                      <a:pPr algn="ctr"/>
                      <a:r>
                        <a:rPr lang="en-US" sz="1200" b="0" dirty="0"/>
                        <a:t>0.95</a:t>
                      </a:r>
                    </a:p>
                  </a:txBody>
                  <a:tcPr anchor="ctr"/>
                </a:tc>
                <a:tc>
                  <a:txBody>
                    <a:bodyPr/>
                    <a:lstStyle/>
                    <a:p>
                      <a:pPr algn="ctr"/>
                      <a:r>
                        <a:rPr lang="en-US" sz="1200" b="0" dirty="0"/>
                        <a:t>-0.16</a:t>
                      </a:r>
                    </a:p>
                  </a:txBody>
                  <a:tcPr anchor="ctr"/>
                </a:tc>
                <a:tc>
                  <a:txBody>
                    <a:bodyPr/>
                    <a:lstStyle/>
                    <a:p>
                      <a:pPr algn="ctr"/>
                      <a:r>
                        <a:rPr lang="en-US" sz="1200" b="0" dirty="0"/>
                        <a:t>22.1</a:t>
                      </a:r>
                    </a:p>
                  </a:txBody>
                  <a:tcPr anchor="ctr"/>
                </a:tc>
                <a:tc>
                  <a:txBody>
                    <a:bodyPr/>
                    <a:lstStyle/>
                    <a:p>
                      <a:pPr algn="ctr"/>
                      <a:r>
                        <a:rPr lang="en-US" sz="1200" b="0" dirty="0"/>
                        <a:t>22.6</a:t>
                      </a:r>
                    </a:p>
                  </a:txBody>
                  <a:tcPr anchor="ctr"/>
                </a:tc>
                <a:tc>
                  <a:txBody>
                    <a:bodyPr/>
                    <a:lstStyle/>
                    <a:p>
                      <a:pPr algn="ctr"/>
                      <a:r>
                        <a:rPr lang="en-US" sz="1200" b="0" dirty="0"/>
                        <a:t>7.22</a:t>
                      </a:r>
                    </a:p>
                  </a:txBody>
                  <a:tcPr anchor="ctr"/>
                </a:tc>
                <a:tc>
                  <a:txBody>
                    <a:bodyPr/>
                    <a:lstStyle/>
                    <a:p>
                      <a:pPr algn="ctr"/>
                      <a:r>
                        <a:rPr lang="en-US" sz="1200" b="0" dirty="0"/>
                        <a:t>36</a:t>
                      </a:r>
                    </a:p>
                  </a:txBody>
                  <a:tcPr anchor="ctr"/>
                </a:tc>
                <a:tc>
                  <a:txBody>
                    <a:bodyPr/>
                    <a:lstStyle/>
                    <a:p>
                      <a:pPr algn="ctr"/>
                      <a:r>
                        <a:rPr lang="en-US" sz="1200" b="0" dirty="0"/>
                        <a:t>19</a:t>
                      </a:r>
                    </a:p>
                  </a:txBody>
                  <a:tcPr anchor="ctr"/>
                </a:tc>
                <a:extLst>
                  <a:ext uri="{0D108BD9-81ED-4DB2-BD59-A6C34878D82A}">
                    <a16:rowId xmlns:a16="http://schemas.microsoft.com/office/drawing/2014/main" val="140671638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#3</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3/29/22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21:30</a:t>
                      </a:r>
                    </a:p>
                  </a:txBody>
                  <a:tcPr anchor="ctr"/>
                </a:tc>
                <a:tc>
                  <a:txBody>
                    <a:bodyPr/>
                    <a:lstStyle/>
                    <a:p>
                      <a:pPr algn="ctr"/>
                      <a:r>
                        <a:rPr lang="en-US" sz="1200" b="0" dirty="0"/>
                        <a:t>1.24</a:t>
                      </a:r>
                    </a:p>
                  </a:txBody>
                  <a:tcPr anchor="ctr"/>
                </a:tc>
                <a:tc>
                  <a:txBody>
                    <a:bodyPr/>
                    <a:lstStyle/>
                    <a:p>
                      <a:pPr algn="ctr"/>
                      <a:r>
                        <a:rPr lang="en-US" sz="1200" b="0" dirty="0"/>
                        <a:t>0.84</a:t>
                      </a:r>
                    </a:p>
                  </a:txBody>
                  <a:tcPr anchor="ctr"/>
                </a:tc>
                <a:tc>
                  <a:txBody>
                    <a:bodyPr/>
                    <a:lstStyle/>
                    <a:p>
                      <a:pPr algn="ctr"/>
                      <a:r>
                        <a:rPr lang="en-US" sz="1200" b="0" dirty="0"/>
                        <a:t>0.84</a:t>
                      </a:r>
                    </a:p>
                  </a:txBody>
                  <a:tcPr anchor="ctr"/>
                </a:tc>
                <a:tc>
                  <a:txBody>
                    <a:bodyPr/>
                    <a:lstStyle/>
                    <a:p>
                      <a:pPr algn="ctr"/>
                      <a:r>
                        <a:rPr lang="en-US" sz="1200" b="0" dirty="0"/>
                        <a:t>0.84</a:t>
                      </a:r>
                    </a:p>
                  </a:txBody>
                  <a:tcPr anchor="ctr"/>
                </a:tc>
                <a:tc>
                  <a:txBody>
                    <a:bodyPr/>
                    <a:lstStyle/>
                    <a:p>
                      <a:pPr algn="ctr"/>
                      <a:r>
                        <a:rPr lang="en-US" sz="1200" b="0" dirty="0"/>
                        <a:t>-0.27</a:t>
                      </a:r>
                    </a:p>
                  </a:txBody>
                  <a:tcPr anchor="ctr"/>
                </a:tc>
                <a:tc>
                  <a:txBody>
                    <a:bodyPr/>
                    <a:lstStyle/>
                    <a:p>
                      <a:pPr algn="ctr"/>
                      <a:r>
                        <a:rPr lang="en-US" sz="1200" b="0" dirty="0"/>
                        <a:t>21.9</a:t>
                      </a:r>
                    </a:p>
                  </a:txBody>
                  <a:tcPr anchor="ctr"/>
                </a:tc>
                <a:tc>
                  <a:txBody>
                    <a:bodyPr/>
                    <a:lstStyle/>
                    <a:p>
                      <a:pPr algn="ctr"/>
                      <a:r>
                        <a:rPr lang="en-US" sz="1200" b="0" dirty="0"/>
                        <a:t>22.3</a:t>
                      </a:r>
                    </a:p>
                  </a:txBody>
                  <a:tcPr anchor="ctr"/>
                </a:tc>
                <a:tc>
                  <a:txBody>
                    <a:bodyPr/>
                    <a:lstStyle/>
                    <a:p>
                      <a:pPr algn="ctr"/>
                      <a:r>
                        <a:rPr lang="en-US" sz="1200" b="0" dirty="0"/>
                        <a:t>7.58</a:t>
                      </a:r>
                    </a:p>
                  </a:txBody>
                  <a:tcPr anchor="ctr"/>
                </a:tc>
                <a:tc>
                  <a:txBody>
                    <a:bodyPr/>
                    <a:lstStyle/>
                    <a:p>
                      <a:pPr algn="ctr"/>
                      <a:r>
                        <a:rPr lang="en-US" sz="1200" b="0" dirty="0"/>
                        <a:t>40</a:t>
                      </a:r>
                    </a:p>
                  </a:txBody>
                  <a:tcPr anchor="ctr"/>
                </a:tc>
                <a:tc>
                  <a:txBody>
                    <a:bodyPr/>
                    <a:lstStyle/>
                    <a:p>
                      <a:pPr algn="ctr"/>
                      <a:r>
                        <a:rPr lang="en-US" sz="1200" b="0" dirty="0"/>
                        <a:t>21</a:t>
                      </a:r>
                    </a:p>
                  </a:txBody>
                  <a:tcPr anchor="ctr"/>
                </a:tc>
                <a:extLst>
                  <a:ext uri="{0D108BD9-81ED-4DB2-BD59-A6C34878D82A}">
                    <a16:rowId xmlns:a16="http://schemas.microsoft.com/office/drawing/2014/main" val="339383537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3/30/22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21:30</a:t>
                      </a:r>
                    </a:p>
                  </a:txBody>
                  <a:tcPr anchor="ctr"/>
                </a:tc>
                <a:tc>
                  <a:txBody>
                    <a:bodyPr/>
                    <a:lstStyle/>
                    <a:p>
                      <a:pPr algn="ctr"/>
                      <a:r>
                        <a:rPr lang="en-US" sz="1200" b="0" dirty="0"/>
                        <a:t>2.24</a:t>
                      </a:r>
                    </a:p>
                  </a:txBody>
                  <a:tcPr anchor="ctr"/>
                </a:tc>
                <a:tc>
                  <a:txBody>
                    <a:bodyPr/>
                    <a:lstStyle/>
                    <a:p>
                      <a:pPr algn="ctr"/>
                      <a:r>
                        <a:rPr lang="en-US" sz="1200" b="0" dirty="0"/>
                        <a:t>0.72</a:t>
                      </a:r>
                    </a:p>
                  </a:txBody>
                  <a:tcPr anchor="ctr"/>
                </a:tc>
                <a:tc>
                  <a:txBody>
                    <a:bodyPr/>
                    <a:lstStyle/>
                    <a:p>
                      <a:pPr algn="ctr"/>
                      <a:r>
                        <a:rPr lang="en-US" sz="1200" b="0" dirty="0"/>
                        <a:t>0.73</a:t>
                      </a:r>
                    </a:p>
                  </a:txBody>
                  <a:tcPr anchor="ctr"/>
                </a:tc>
                <a:tc>
                  <a:txBody>
                    <a:bodyPr/>
                    <a:lstStyle/>
                    <a:p>
                      <a:pPr algn="ctr"/>
                      <a:r>
                        <a:rPr lang="en-US" sz="1200" b="0" dirty="0"/>
                        <a:t>0.73</a:t>
                      </a:r>
                    </a:p>
                  </a:txBody>
                  <a:tcPr anchor="ctr"/>
                </a:tc>
                <a:tc>
                  <a:txBody>
                    <a:bodyPr/>
                    <a:lstStyle/>
                    <a:p>
                      <a:pPr algn="ctr"/>
                      <a:r>
                        <a:rPr lang="en-US" sz="1200" b="0" dirty="0"/>
                        <a:t>-0.42</a:t>
                      </a:r>
                    </a:p>
                  </a:txBody>
                  <a:tcPr anchor="ctr"/>
                </a:tc>
                <a:tc>
                  <a:txBody>
                    <a:bodyPr/>
                    <a:lstStyle/>
                    <a:p>
                      <a:pPr algn="ctr"/>
                      <a:r>
                        <a:rPr lang="en-US" sz="1200" b="0" dirty="0"/>
                        <a:t>21.6</a:t>
                      </a:r>
                    </a:p>
                  </a:txBody>
                  <a:tcPr anchor="ctr"/>
                </a:tc>
                <a:tc>
                  <a:txBody>
                    <a:bodyPr/>
                    <a:lstStyle/>
                    <a:p>
                      <a:pPr algn="ctr"/>
                      <a:r>
                        <a:rPr lang="en-US" sz="1200" b="0" dirty="0"/>
                        <a:t>21.8</a:t>
                      </a:r>
                    </a:p>
                  </a:txBody>
                  <a:tcPr anchor="ctr"/>
                </a:tc>
                <a:tc>
                  <a:txBody>
                    <a:bodyPr/>
                    <a:lstStyle/>
                    <a:p>
                      <a:pPr algn="ctr"/>
                      <a:r>
                        <a:rPr lang="en-US" sz="1200" b="0" dirty="0"/>
                        <a:t>7.42</a:t>
                      </a:r>
                    </a:p>
                  </a:txBody>
                  <a:tcPr anchor="ctr"/>
                </a:tc>
                <a:tc>
                  <a:txBody>
                    <a:bodyPr/>
                    <a:lstStyle/>
                    <a:p>
                      <a:pPr algn="ctr"/>
                      <a:r>
                        <a:rPr lang="en-US" sz="1200" b="0" dirty="0"/>
                        <a:t>47</a:t>
                      </a:r>
                    </a:p>
                  </a:txBody>
                  <a:tcPr anchor="ctr"/>
                </a:tc>
                <a:tc>
                  <a:txBody>
                    <a:bodyPr/>
                    <a:lstStyle/>
                    <a:p>
                      <a:pPr algn="ctr"/>
                      <a:r>
                        <a:rPr lang="en-US" sz="1200" b="0" dirty="0"/>
                        <a:t>25</a:t>
                      </a:r>
                    </a:p>
                  </a:txBody>
                  <a:tcPr anchor="ctr"/>
                </a:tc>
                <a:extLst>
                  <a:ext uri="{0D108BD9-81ED-4DB2-BD59-A6C34878D82A}">
                    <a16:rowId xmlns:a16="http://schemas.microsoft.com/office/drawing/2014/main" val="344392532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Bottle #5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3/31/22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16:05</a:t>
                      </a:r>
                    </a:p>
                    <a:p>
                      <a:pPr algn="ctr"/>
                      <a:endParaRPr lang="en-US" sz="1200" b="0" dirty="0"/>
                    </a:p>
                  </a:txBody>
                  <a:tcPr anchor="ctr"/>
                </a:tc>
                <a:tc>
                  <a:txBody>
                    <a:bodyPr/>
                    <a:lstStyle/>
                    <a:p>
                      <a:pPr algn="ctr"/>
                      <a:r>
                        <a:rPr lang="en-US" sz="1200" b="0" dirty="0"/>
                        <a:t>3.01</a:t>
                      </a:r>
                    </a:p>
                  </a:txBody>
                  <a:tcPr anchor="ctr"/>
                </a:tc>
                <a:tc>
                  <a:txBody>
                    <a:bodyPr/>
                    <a:lstStyle/>
                    <a:p>
                      <a:pPr algn="ctr"/>
                      <a:r>
                        <a:rPr lang="en-US" sz="1200" b="0" dirty="0"/>
                        <a:t>0.63</a:t>
                      </a:r>
                    </a:p>
                  </a:txBody>
                  <a:tcPr anchor="ctr"/>
                </a:tc>
                <a:tc>
                  <a:txBody>
                    <a:bodyPr/>
                    <a:lstStyle/>
                    <a:p>
                      <a:pPr algn="ctr"/>
                      <a:r>
                        <a:rPr lang="en-US" sz="1200" b="0" dirty="0"/>
                        <a:t>0.63</a:t>
                      </a:r>
                    </a:p>
                  </a:txBody>
                  <a:tcPr anchor="ctr"/>
                </a:tc>
                <a:tc>
                  <a:txBody>
                    <a:bodyPr/>
                    <a:lstStyle/>
                    <a:p>
                      <a:pPr algn="ctr"/>
                      <a:r>
                        <a:rPr lang="en-US" sz="1200" b="0" dirty="0"/>
                        <a:t>0.63</a:t>
                      </a:r>
                    </a:p>
                  </a:txBody>
                  <a:tcPr anchor="ctr"/>
                </a:tc>
                <a:tc>
                  <a:txBody>
                    <a:bodyPr/>
                    <a:lstStyle/>
                    <a:p>
                      <a:pPr algn="ctr"/>
                      <a:r>
                        <a:rPr lang="en-US" sz="1200" b="0" dirty="0"/>
                        <a:t>-0.56</a:t>
                      </a:r>
                    </a:p>
                  </a:txBody>
                  <a:tcPr anchor="ctr"/>
                </a:tc>
                <a:tc>
                  <a:txBody>
                    <a:bodyPr/>
                    <a:lstStyle/>
                    <a:p>
                      <a:pPr algn="ctr"/>
                      <a:r>
                        <a:rPr lang="en-US" sz="1200" b="0" dirty="0"/>
                        <a:t>21.9</a:t>
                      </a:r>
                    </a:p>
                  </a:txBody>
                  <a:tcPr anchor="ctr"/>
                </a:tc>
                <a:tc>
                  <a:txBody>
                    <a:bodyPr/>
                    <a:lstStyle/>
                    <a:p>
                      <a:pPr algn="ctr"/>
                      <a:r>
                        <a:rPr lang="en-US" sz="1200" b="0" dirty="0"/>
                        <a:t>21.8</a:t>
                      </a:r>
                    </a:p>
                  </a:txBody>
                  <a:tcPr anchor="ctr"/>
                </a:tc>
                <a:tc>
                  <a:txBody>
                    <a:bodyPr/>
                    <a:lstStyle/>
                    <a:p>
                      <a:pPr algn="ctr"/>
                      <a:r>
                        <a:rPr lang="en-US" sz="1200" b="0" dirty="0"/>
                        <a:t>7.87</a:t>
                      </a:r>
                    </a:p>
                  </a:txBody>
                  <a:tcPr anchor="ctr"/>
                </a:tc>
                <a:tc>
                  <a:txBody>
                    <a:bodyPr/>
                    <a:lstStyle/>
                    <a:p>
                      <a:pPr algn="ctr"/>
                      <a:r>
                        <a:rPr lang="en-US" sz="1200" b="0" dirty="0"/>
                        <a:t>48</a:t>
                      </a:r>
                    </a:p>
                  </a:txBody>
                  <a:tcPr anchor="ctr"/>
                </a:tc>
                <a:tc>
                  <a:txBody>
                    <a:bodyPr/>
                    <a:lstStyle/>
                    <a:p>
                      <a:pPr algn="ctr"/>
                      <a:r>
                        <a:rPr lang="en-US" sz="1200" b="0" dirty="0"/>
                        <a:t>25</a:t>
                      </a:r>
                    </a:p>
                  </a:txBody>
                  <a:tcPr anchor="ctr"/>
                </a:tc>
                <a:extLst>
                  <a:ext uri="{0D108BD9-81ED-4DB2-BD59-A6C34878D82A}">
                    <a16:rowId xmlns:a16="http://schemas.microsoft.com/office/drawing/2014/main" val="3819520112"/>
                  </a:ext>
                </a:extLst>
              </a:tr>
            </a:tbl>
          </a:graphicData>
        </a:graphic>
      </p:graphicFrame>
      <p:pic>
        <p:nvPicPr>
          <p:cNvPr id="2" name="Audio 1">
            <a:hlinkClick r:id="" action="ppaction://media"/>
            <a:extLst>
              <a:ext uri="{FF2B5EF4-FFF2-40B4-BE49-F238E27FC236}">
                <a16:creationId xmlns:a16="http://schemas.microsoft.com/office/drawing/2014/main" id="{879231AA-C682-469C-85E9-3568D10FE37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95344329"/>
      </p:ext>
    </p:extLst>
  </p:cSld>
  <p:clrMapOvr>
    <a:masterClrMapping/>
  </p:clrMapOvr>
  <mc:AlternateContent xmlns:mc="http://schemas.openxmlformats.org/markup-compatibility/2006">
    <mc:Choice xmlns:p14="http://schemas.microsoft.com/office/powerpoint/2010/main" Requires="p14">
      <p:transition spd="slow" p14:dur="2000" advTm="5722"/>
    </mc:Choice>
    <mc:Fallback>
      <p:transition spd="slow" advTm="57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D579EEF6A49004CA45435790CC987AB" ma:contentTypeVersion="20" ma:contentTypeDescription="Create a new document." ma:contentTypeScope="" ma:versionID="7e29e85fed85872ff3b96aa8a3acccc1">
  <xsd:schema xmlns:xsd="http://www.w3.org/2001/XMLSchema" xmlns:xs="http://www.w3.org/2001/XMLSchema" xmlns:p="http://schemas.microsoft.com/office/2006/metadata/properties" xmlns:ns1="http://schemas.microsoft.com/sharepoint/v3" xmlns:ns2="59da1016-2a1b-4f8a-9768-d7a4932f6f16" xmlns:ns3="abea9615-3794-44b8-8b8e-5d26d68e1695" targetNamespace="http://schemas.microsoft.com/office/2006/metadata/properties" ma:root="true" ma:fieldsID="ba2d8bacc7e4d804fb9e6a4ec9d78b15" ns1:_="" ns2:_="" ns3:_="">
    <xsd:import namespace="http://schemas.microsoft.com/sharepoint/v3"/>
    <xsd:import namespace="59da1016-2a1b-4f8a-9768-d7a4932f6f16"/>
    <xsd:import namespace="abea9615-3794-44b8-8b8e-5d26d68e169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bea9615-3794-44b8-8b8e-5d26d68e169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Public Health</IACategory>
    <DocumentExpirationDate xmlns="59da1016-2a1b-4f8a-9768-d7a4932f6f16">2030-12-31T08:00:00+00:00</DocumentExpirationDate>
    <IATopic xmlns="59da1016-2a1b-4f8a-9768-d7a4932f6f16">Public Health - Environment</IATopic>
    <Meta_x0020_Keywords xmlns="abea9615-3794-44b8-8b8e-5d26d68e1695" xsi:nil="true"/>
    <IASubtopic xmlns="59da1016-2a1b-4f8a-9768-d7a4932f6f16">Clean Water</IASubtopic>
    <URL xmlns="http://schemas.microsoft.com/sharepoint/v3">
      <Url xsi:nil="true"/>
      <Description xsi:nil="true"/>
    </URL>
    <Meta_x0020_Description xmlns="abea9615-3794-44b8-8b8e-5d26d68e1695"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8D7761C2-188F-4A35-8C09-C6B785F28282}"/>
</file>

<file path=customXml/itemProps2.xml><?xml version="1.0" encoding="utf-8"?>
<ds:datastoreItem xmlns:ds="http://schemas.openxmlformats.org/officeDocument/2006/customXml" ds:itemID="{991D2C75-977B-4B33-8B0F-214151992D0A}"/>
</file>

<file path=customXml/itemProps3.xml><?xml version="1.0" encoding="utf-8"?>
<ds:datastoreItem xmlns:ds="http://schemas.openxmlformats.org/officeDocument/2006/customXml" ds:itemID="{7A89CDF0-7C1F-447A-A21F-78C2DFDA3AF2}"/>
</file>

<file path=docProps/app.xml><?xml version="1.0" encoding="utf-8"?>
<Properties xmlns="http://schemas.openxmlformats.org/officeDocument/2006/extended-properties" xmlns:vt="http://schemas.openxmlformats.org/officeDocument/2006/docPropsVTypes">
  <Template/>
  <TotalTime>32302</TotalTime>
  <Words>10231</Words>
  <Application>Microsoft Office PowerPoint</Application>
  <PresentationFormat>On-screen Show (4:3)</PresentationFormat>
  <Paragraphs>2211</Paragraphs>
  <Slides>123</Slides>
  <Notes>120</Notes>
  <HiddenSlides>0</HiddenSlides>
  <MMClips>123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123</vt:i4>
      </vt:variant>
    </vt:vector>
  </HeadingPairs>
  <TitlesOfParts>
    <vt:vector size="130" baseType="lpstr">
      <vt:lpstr>Arial</vt:lpstr>
      <vt:lpstr>Calibri</vt:lpstr>
      <vt:lpstr>Symbol</vt:lpstr>
      <vt:lpstr>Times</vt:lpstr>
      <vt:lpstr>Times New Roman</vt:lpstr>
      <vt:lpstr>Wingdings</vt:lpstr>
      <vt:lpstr>Custom Design</vt:lpstr>
      <vt:lpstr>Distribution System Optimization  Oregon Health Authority - Drinking Water Services   </vt:lpstr>
      <vt:lpstr>Distribution System Optimization</vt:lpstr>
      <vt:lpstr>What is optimization?</vt:lpstr>
      <vt:lpstr>Oregon AWOP Overview</vt:lpstr>
      <vt:lpstr>National Optimization Efforts </vt:lpstr>
      <vt:lpstr>National Optimization Efforts </vt:lpstr>
      <vt:lpstr>Journal Articles            December 2014</vt:lpstr>
      <vt:lpstr>Contributions to References</vt:lpstr>
      <vt:lpstr>Development of Optimization Goals </vt:lpstr>
      <vt:lpstr>Distribution System Optimization Goals</vt:lpstr>
      <vt:lpstr>What does it mean to have an optimized distribution system?</vt:lpstr>
      <vt:lpstr>Today’s Focus</vt:lpstr>
      <vt:lpstr>Tanks and Reservoirs</vt:lpstr>
      <vt:lpstr>What purpose do tanks serve?</vt:lpstr>
      <vt:lpstr>Disinfection &amp; Other Functions</vt:lpstr>
      <vt:lpstr>Plotting EP Chlorine Residual w/ CTachieved and CTrequired</vt:lpstr>
      <vt:lpstr>Disinfection Benchmark Profile (ask your regulator)</vt:lpstr>
      <vt:lpstr>How can tanks adversely impact water quality?</vt:lpstr>
      <vt:lpstr>Low L:W Ratio Reduces Disinfection Contact Time</vt:lpstr>
      <vt:lpstr>L:W ratio impacts disinfection effective volume, Veff</vt:lpstr>
      <vt:lpstr>Determining contact time and water age</vt:lpstr>
      <vt:lpstr>Baffling Efficiency</vt:lpstr>
      <vt:lpstr>100% Baffling Efficiency</vt:lpstr>
      <vt:lpstr>Step-dose tracer study curves</vt:lpstr>
      <vt:lpstr>Baffling, short-circuiting and effective contact volume</vt:lpstr>
      <vt:lpstr>Impacts of high water age in distribution systems</vt:lpstr>
      <vt:lpstr>Water age accumulates</vt:lpstr>
      <vt:lpstr>Turnover &amp; tank mixing reduce water age</vt:lpstr>
      <vt:lpstr>Tank Design</vt:lpstr>
      <vt:lpstr>Inlet Configuration</vt:lpstr>
      <vt:lpstr>Environmental Factors</vt:lpstr>
      <vt:lpstr>Isothermal (same temperature)</vt:lpstr>
      <vt:lpstr>Thermal Stratification  vs. Isothermal Conditions</vt:lpstr>
      <vt:lpstr>Measuring temperature at different depths</vt:lpstr>
      <vt:lpstr>Freezing is also not good</vt:lpstr>
      <vt:lpstr>Ice can damage internal coatings and structures</vt:lpstr>
      <vt:lpstr>Heaters can also be used either as a stand-alone solution or in tandem with mixers</vt:lpstr>
      <vt:lpstr>Mixers can help with challenging tank configurations and prevent thermal stratification and freezing</vt:lpstr>
      <vt:lpstr>CFD modelling helps determine the best solution</vt:lpstr>
      <vt:lpstr>Mixers &amp; spray aerators can reduce volatile disinfection byproducts like TTHMs</vt:lpstr>
      <vt:lpstr>Operational Improvements - Influent Momentum</vt:lpstr>
      <vt:lpstr>Operational Improvements – Modifying Fill Cycles</vt:lpstr>
      <vt:lpstr>A spreadsheet can be set up to estimate if the volume added to the tank during a fill cycle is adequate for mixing.  The spreadsheet can be very simple…</vt:lpstr>
      <vt:lpstr>Or more complicated to be able to adjust flows to get the fill volume.</vt:lpstr>
      <vt:lpstr>Turnover time is determined from influent flow and average tank volume over the course of one or more fill cycles.</vt:lpstr>
      <vt:lpstr>You can develop a spreadsheet to test multiple fill scenarios quickly and provide tank levels in feet and flow in both GPM and MGD…</vt:lpstr>
      <vt:lpstr>…or you can download a free spreadsheet for evaluating both turnover and mixing in tanks  Instructions:  https://www.epa.gov/sites/default/files/2021-05/documents/storage-tank-spreadsheet-assessment-protocol.pdf  Direct link to spreadsheet: </vt:lpstr>
      <vt:lpstr>Modify operations to your advantage to improve water turnover and reduce water age, biofilm, and DBPs.</vt:lpstr>
      <vt:lpstr>Re-routing the flow of water may be needed in some cases.</vt:lpstr>
      <vt:lpstr>Re-routing the flow of water may be needed in some cases.</vt:lpstr>
      <vt:lpstr>Pathways for contamination in tanks and reservoirs (includes clearwells)</vt:lpstr>
      <vt:lpstr>Vents</vt:lpstr>
      <vt:lpstr>PowerPoint Presentation</vt:lpstr>
      <vt:lpstr>PowerPoint Presentation</vt:lpstr>
      <vt:lpstr>Overflows</vt:lpstr>
      <vt:lpstr>PowerPoint Presentation</vt:lpstr>
      <vt:lpstr>PowerPoint Presentation</vt:lpstr>
      <vt:lpstr>PowerPoint Presentation</vt:lpstr>
      <vt:lpstr>PowerPoint Presentation</vt:lpstr>
      <vt:lpstr>Hatches</vt:lpstr>
      <vt:lpstr>PowerPoint Presentation</vt:lpstr>
      <vt:lpstr>PowerPoint Presentation</vt:lpstr>
      <vt:lpstr>PowerPoint Presentation</vt:lpstr>
      <vt:lpstr>PowerPoint Presentation</vt:lpstr>
      <vt:lpstr>PowerPoint Presentation</vt:lpstr>
      <vt:lpstr>Distribution</vt:lpstr>
      <vt:lpstr>Effective Sampling </vt:lpstr>
      <vt:lpstr>Develop sampling protocols &amp; calculate flush times</vt:lpstr>
      <vt:lpstr>Calculated Flush Time (CFT) Method</vt:lpstr>
      <vt:lpstr>Calculated Flush Time (CFT) – Example Calculation</vt:lpstr>
      <vt:lpstr>Calculated Flush Time (CFT) – Rule of Thumb</vt:lpstr>
      <vt:lpstr>US EPA TSC  “Falmouth Hydrant Sampler”</vt:lpstr>
      <vt:lpstr>US EPA TSC  Hydrant Sampling Procedure</vt:lpstr>
      <vt:lpstr>Chlorine Residual </vt:lpstr>
      <vt:lpstr>Chlorine Mapping – 3 Steps</vt:lpstr>
      <vt:lpstr>Chlorine Mapping – Using the mapped results Use the map to identify DBP sample locations</vt:lpstr>
      <vt:lpstr>Chlorine Mapping – Using the mapped results Use the map to identify DBP sample locations</vt:lpstr>
      <vt:lpstr>Chlorine Mapping – Predictive Tool Use the data as a predictive tool for DBP formation</vt:lpstr>
      <vt:lpstr>Chlorine Mapping – Focus Improvements Target areas for distribution system improvements</vt:lpstr>
      <vt:lpstr>Chlorine Mapping – Proceed Cautiously</vt:lpstr>
      <vt:lpstr>Chlorine Hold Study – Uses and limitations</vt:lpstr>
      <vt:lpstr>Chlorine Hold Study – Materials</vt:lpstr>
      <vt:lpstr>Chlorine Hold Study – Materials, Continued</vt:lpstr>
      <vt:lpstr>Chlorine Hold Study – Materials, Continued</vt:lpstr>
      <vt:lpstr>Chlorine Hold Study – Materials, Continued</vt:lpstr>
      <vt:lpstr>Chlorine Hold Study – Materials, Continued</vt:lpstr>
      <vt:lpstr>Chlorine Hold Study – Procedure</vt:lpstr>
      <vt:lpstr>Example: 3-Day Entry Point (EP) Chlorine Hold Study</vt:lpstr>
      <vt:lpstr>Example: 3-Day Entry Point (EP) Chlorine Hold Study – Sampling Plan</vt:lpstr>
      <vt:lpstr>Example: 3-Day Entry Point (EP) Chlorine Hold Study – Data Table</vt:lpstr>
      <vt:lpstr>Example: 3-Day Entry Point (EP) Chlorine Hold Study – Water Bath</vt:lpstr>
      <vt:lpstr>Example: 3-Day Entry Point (EP) Chlorine Hold Study - Start T = 0 hours</vt:lpstr>
      <vt:lpstr>Example: 3-Day Entry Point (EP) Chlorine Hold Study - Start T = 0 hours</vt:lpstr>
      <vt:lpstr>Example: 3-Day EP Chlorine Hold Study – T = 6 Hours</vt:lpstr>
      <vt:lpstr>Example: 3-Day EP Chlorine Hold Study – T = 12 Hours</vt:lpstr>
      <vt:lpstr>Example: 3-Day EP Chlorine Hold Study – T = 24 Hours</vt:lpstr>
      <vt:lpstr>Example: 3-Day EP Chlorine Hold Study – T = 36-48 Hours</vt:lpstr>
      <vt:lpstr>Example: 3-Day EP Chlorine Hold Study – T = 60-72 Hours</vt:lpstr>
      <vt:lpstr>Example: 3-Day EP Chlorine Hold Study – Tabulated Results</vt:lpstr>
      <vt:lpstr>Example: 3-Day EP Chlorine Hold Study – Graphing Results Determine Chlorine Residual Decay Rate Constant, K</vt:lpstr>
      <vt:lpstr>Example: 3-Day EP Chlorine Hold Study – Predict when residual = 0.2 mg/l</vt:lpstr>
      <vt:lpstr>Example: 3-Day EP Chlorine Hold Study – Predict when residual = 0.2 mg/l</vt:lpstr>
      <vt:lpstr>Example: 3-Day EP Chlorine Hold Study – Predict when residual = 0.2 mg/l</vt:lpstr>
      <vt:lpstr>Example: 3-Day EP Chlorine Hold Study – Predict when residual = 0.01 mg/l</vt:lpstr>
      <vt:lpstr>Example: 3-Day EP Chlorine Hold Study – Generate Multiple Estimates</vt:lpstr>
      <vt:lpstr>Actual and estimated free chlorine residual versus elapsed hold time</vt:lpstr>
      <vt:lpstr>Free chlorine residual, TTHM, and HAA5 versus elapsed hold time</vt:lpstr>
      <vt:lpstr>Flushing can help improve turnover (water age) &amp; remove sediments &amp; biofilm in the distribution system…</vt:lpstr>
      <vt:lpstr>Meter manual and automatic flushers</vt:lpstr>
      <vt:lpstr>Example flushing record </vt:lpstr>
      <vt:lpstr>Account for all water usage – both billable and “other” non-billable (unaccounted for water)</vt:lpstr>
      <vt:lpstr>Don’t hide water quality issues with flushing.</vt:lpstr>
      <vt:lpstr>Cross Connection &amp; Backflow Prevention</vt:lpstr>
      <vt:lpstr>Additional Resources…USEPA</vt:lpstr>
      <vt:lpstr>A spreadsheet is available online from USEPA for evaluating mixing and estimating turnover in tanks  Instructions:  https://www.epa.gov/sites/default/files/2021-05/documents/storage-tank-spreadsheet-assessment-protocol.pdf  Direct link to spreadsheet: </vt:lpstr>
      <vt:lpstr>For more information…US EPA</vt:lpstr>
      <vt:lpstr>For more information…PA DEP</vt:lpstr>
      <vt:lpstr>Distribution System Optimization Goals</vt:lpstr>
      <vt:lpstr>Free Flow Modelling Software…EPANET</vt:lpstr>
      <vt:lpstr>For more information…AWWA</vt:lpstr>
      <vt:lpstr>For more information…AWWA PfSW</vt:lpstr>
      <vt:lpstr>For more information…OHA</vt:lpstr>
      <vt:lpstr>Questions?</vt:lpstr>
    </vt:vector>
  </TitlesOfParts>
  <Company>Joe's World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Distribution Optimization April 2022 Recording</dc:title>
  <dc:creator>Joe B</dc:creator>
  <cp:lastModifiedBy>Hofeld Evan E</cp:lastModifiedBy>
  <cp:revision>1506</cp:revision>
  <cp:lastPrinted>2018-10-18T22:07:03Z</cp:lastPrinted>
  <dcterms:created xsi:type="dcterms:W3CDTF">2010-08-23T12:44:57Z</dcterms:created>
  <dcterms:modified xsi:type="dcterms:W3CDTF">2022-05-06T22:25:54Z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0x0101004D579EEF6A49004CA45435790CC987AB</vt:lpwstr>
  </property>
</Properties>
</file>