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footer13.xml" ContentType="application/vnd.openxmlformats-officedocument.wordprocessingml.footer+xml"/>
  <Override PartName="/word/footer14.xml" ContentType="application/vnd.openxmlformats-officedocument.wordprocessingml.footer+xml"/>
  <Override PartName="/word/footer15.xml" ContentType="application/vnd.openxmlformats-officedocument.wordprocessingml.footer+xml"/>
  <Override PartName="/word/footer16.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469760CF" w14:textId="19BB7E94" w:rsidR="00F46C65" w:rsidRDefault="00F46C65">
      <w:pPr>
        <w:rPr>
          <w:b/>
          <w:bCs/>
          <w:sz w:val="40"/>
          <w:szCs w:val="40"/>
        </w:rPr>
      </w:pPr>
    </w:p>
    <w:p w14:paraId="6BBB8392" w14:textId="50900802" w:rsidR="00F46C65" w:rsidRDefault="00F46C65" w:rsidP="00F46C65">
      <w:pPr>
        <w:ind w:left="4320"/>
        <w:rPr>
          <w:b/>
          <w:bCs/>
          <w:sz w:val="40"/>
          <w:szCs w:val="40"/>
        </w:rPr>
      </w:pPr>
      <w:r w:rsidRPr="008E2067">
        <w:rPr>
          <w:b/>
          <w:noProof/>
          <w:color w:val="FF0000"/>
          <w:sz w:val="40"/>
        </w:rPr>
        <w:drawing>
          <wp:anchor distT="0" distB="0" distL="114300" distR="114300" simplePos="0" relativeHeight="251658240" behindDoc="1" locked="0" layoutInCell="1" allowOverlap="1" wp14:anchorId="01CB290A" wp14:editId="298EB76C">
            <wp:simplePos x="0" y="0"/>
            <wp:positionH relativeFrom="column">
              <wp:posOffset>-55659</wp:posOffset>
            </wp:positionH>
            <wp:positionV relativeFrom="paragraph">
              <wp:posOffset>47210</wp:posOffset>
            </wp:positionV>
            <wp:extent cx="2194560" cy="866775"/>
            <wp:effectExtent l="0" t="0" r="0" b="9525"/>
            <wp:wrapTight wrapText="bothSides">
              <wp:wrapPolygon edited="0">
                <wp:start x="0" y="0"/>
                <wp:lineTo x="0" y="21363"/>
                <wp:lineTo x="21375" y="21363"/>
                <wp:lineTo x="21375" y="0"/>
                <wp:lineTo x="0" y="0"/>
              </wp:wrapPolygon>
            </wp:wrapTight>
            <wp:docPr id="7" name="Picture 7">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7">
                      <a:extLst>
                        <a:ext uri="{C183D7F6-B498-43B3-948B-1728B52AA6E4}">
                          <adec:decorative xmlns:adec="http://schemas.microsoft.com/office/drawing/2017/decorative" val="1"/>
                        </a:ext>
                      </a:extLst>
                    </pic:cNvPr>
                    <pic:cNvPicPr>
                      <a:picLocks noChangeAspect="1" noChangeArrowheads="1"/>
                    </pic:cNvPicPr>
                  </pic:nvPicPr>
                  <pic:blipFill>
                    <a:blip r:embed="rId12" cstate="print">
                      <a:extLst>
                        <a:ext uri="{28A0092B-C50C-407E-A947-70E740481C1C}">
                          <a14:useLocalDpi xmlns:a14="http://schemas.microsoft.com/office/drawing/2010/main" val="0"/>
                        </a:ext>
                      </a:extLst>
                    </a:blip>
                    <a:srcRect/>
                    <a:stretch>
                      <a:fillRect/>
                    </a:stretch>
                  </pic:blipFill>
                  <pic:spPr bwMode="auto">
                    <a:xfrm>
                      <a:off x="0" y="0"/>
                      <a:ext cx="2194560" cy="866775"/>
                    </a:xfrm>
                    <a:prstGeom prst="rect">
                      <a:avLst/>
                    </a:prstGeom>
                    <a:noFill/>
                    <a:ln>
                      <a:noFill/>
                    </a:ln>
                  </pic:spPr>
                </pic:pic>
              </a:graphicData>
            </a:graphic>
          </wp:anchor>
        </w:drawing>
      </w:r>
      <w:r w:rsidRPr="00F90338">
        <w:rPr>
          <w:b/>
          <w:bCs/>
          <w:sz w:val="40"/>
          <w:szCs w:val="40"/>
        </w:rPr>
        <w:t>Templates for Notification</w:t>
      </w:r>
      <w:r>
        <w:rPr>
          <w:b/>
          <w:bCs/>
          <w:sz w:val="40"/>
          <w:szCs w:val="40"/>
        </w:rPr>
        <w:t xml:space="preserve"> </w:t>
      </w:r>
      <w:r w:rsidRPr="00F90338">
        <w:rPr>
          <w:b/>
          <w:bCs/>
          <w:sz w:val="40"/>
          <w:szCs w:val="40"/>
        </w:rPr>
        <w:t xml:space="preserve">of Known or Potential </w:t>
      </w:r>
      <w:r w:rsidR="00073375">
        <w:rPr>
          <w:b/>
          <w:bCs/>
          <w:sz w:val="40"/>
          <w:szCs w:val="40"/>
        </w:rPr>
        <w:t>Service Line Containing Lead</w:t>
      </w:r>
    </w:p>
    <w:p w14:paraId="35550ED0" w14:textId="7CC18C9A" w:rsidR="00E11E2B" w:rsidRPr="00E11E2B" w:rsidRDefault="00E11E2B" w:rsidP="00E11E2B">
      <w:r>
        <w:br w:type="page"/>
      </w:r>
    </w:p>
    <w:p w14:paraId="7DAF5F22" w14:textId="3218C940" w:rsidR="003052FA" w:rsidRDefault="00D53E56" w:rsidP="003052FA">
      <w:pPr>
        <w:pStyle w:val="Heading1"/>
      </w:pPr>
      <w:r>
        <w:lastRenderedPageBreak/>
        <w:t xml:space="preserve">2021 Lead and Copper Rule </w:t>
      </w:r>
      <w:r w:rsidR="0085528B">
        <w:t>Revisions Requirements</w:t>
      </w:r>
    </w:p>
    <w:p w14:paraId="470A88B1" w14:textId="77777777" w:rsidR="00BD0048" w:rsidRDefault="007A3E7B" w:rsidP="00DE306D">
      <w:pPr>
        <w:sectPr w:rsidR="00BD0048" w:rsidSect="008C095C">
          <w:footerReference w:type="default" r:id="rId13"/>
          <w:footerReference w:type="first" r:id="rId14"/>
          <w:pgSz w:w="12240" w:h="15840"/>
          <w:pgMar w:top="1440" w:right="1440" w:bottom="1440" w:left="1440" w:header="720" w:footer="720" w:gutter="0"/>
          <w:pgNumType w:start="0"/>
          <w:cols w:space="720"/>
          <w:titlePg/>
          <w:docGrid w:linePitch="360"/>
        </w:sectPr>
      </w:pPr>
      <w:r>
        <w:t xml:space="preserve">The Lead and Copper Rule Revisions </w:t>
      </w:r>
      <w:r w:rsidR="00BD3EDA">
        <w:t>(LCRR)</w:t>
      </w:r>
      <w:r>
        <w:t xml:space="preserve"> were finalized in 2021. Requirements for water systems regarding the notification of known or potential service</w:t>
      </w:r>
      <w:r w:rsidR="00F01171">
        <w:t xml:space="preserve"> line</w:t>
      </w:r>
      <w:r w:rsidR="0095645F">
        <w:t>s</w:t>
      </w:r>
      <w:r>
        <w:t xml:space="preserve"> containing lead are outlined in 40 CFR </w:t>
      </w:r>
      <w:r w:rsidR="00DF3DE5" w:rsidRPr="00DF3DE5">
        <w:t>§</w:t>
      </w:r>
      <w:r w:rsidR="00DF3DE5">
        <w:t xml:space="preserve"> </w:t>
      </w:r>
      <w:r>
        <w:t xml:space="preserve">141.85(e) </w:t>
      </w:r>
      <w:r w:rsidR="00797DC4">
        <w:t>provided for reference at the end of this document</w:t>
      </w:r>
      <w:r>
        <w:t xml:space="preserve">. </w:t>
      </w:r>
      <w:r w:rsidRPr="007A3E7B">
        <w:t>The following pages include templates that water systems may choose to use to develop these notifications</w:t>
      </w:r>
      <w:r>
        <w:t xml:space="preserve">. </w:t>
      </w:r>
      <w:r w:rsidR="6597D037">
        <w:t>The template</w:t>
      </w:r>
      <w:r w:rsidR="00515223">
        <w:t>s</w:t>
      </w:r>
      <w:r w:rsidR="6597D037">
        <w:t xml:space="preserve"> below contain </w:t>
      </w:r>
      <w:r w:rsidR="4933618D">
        <w:t>mandatory</w:t>
      </w:r>
      <w:r w:rsidR="6597D037">
        <w:t xml:space="preserve"> text from the regulation a</w:t>
      </w:r>
      <w:r w:rsidR="19AA3E74">
        <w:t xml:space="preserve">s well as </w:t>
      </w:r>
      <w:r w:rsidR="19AA3E74" w:rsidRPr="48E7EE14">
        <w:rPr>
          <w:rFonts w:ascii="Calibri" w:eastAsia="Calibri" w:hAnsi="Calibri" w:cs="Calibri"/>
        </w:rPr>
        <w:t>example language that you may use and/or modify for required content</w:t>
      </w:r>
      <w:r w:rsidR="6597D037">
        <w:t xml:space="preserve">. </w:t>
      </w:r>
      <w:r w:rsidRPr="007A3E7B">
        <w:t xml:space="preserve"> Required text is</w:t>
      </w:r>
      <w:r>
        <w:t xml:space="preserve"> </w:t>
      </w:r>
      <w:r w:rsidR="003C2B50">
        <w:t>provided</w:t>
      </w:r>
      <w:r>
        <w:t xml:space="preserve"> </w:t>
      </w:r>
      <w:r w:rsidRPr="007A3E7B">
        <w:t>in italics</w:t>
      </w:r>
      <w:r>
        <w:t xml:space="preserve"> throughout the document.</w:t>
      </w:r>
      <w:r w:rsidR="00E20DEC">
        <w:t xml:space="preserve"> </w:t>
      </w:r>
      <w:r w:rsidR="00A8138F">
        <w:t>Bold underlined</w:t>
      </w:r>
      <w:r w:rsidR="00E20DEC">
        <w:t xml:space="preserve"> text in brackets highlight areas for water systems to fill in information specific to their individual system and other considerations</w:t>
      </w:r>
      <w:r w:rsidR="00DE306D">
        <w:t xml:space="preserve">. </w:t>
      </w:r>
    </w:p>
    <w:p w14:paraId="7F6A0198" w14:textId="28D56A85" w:rsidR="00DE306D" w:rsidRDefault="00DE306D" w:rsidP="00DE306D"/>
    <w:p w14:paraId="510BA716" w14:textId="77777777" w:rsidR="00DE306D" w:rsidRDefault="00DE306D" w:rsidP="00DE306D"/>
    <w:p w14:paraId="2C2CDF37" w14:textId="77777777" w:rsidR="00DE306D" w:rsidRDefault="00DE306D">
      <w:r>
        <w:br w:type="page"/>
      </w:r>
    </w:p>
    <w:p w14:paraId="41353D75" w14:textId="77777777" w:rsidR="00DE306D" w:rsidRDefault="6000E907" w:rsidP="00DE306D">
      <w:pPr>
        <w:pStyle w:val="Heading1"/>
      </w:pPr>
      <w:r w:rsidRPr="008F53A1">
        <w:lastRenderedPageBreak/>
        <w:t xml:space="preserve">Notice of </w:t>
      </w:r>
      <w:r w:rsidR="00A163B5">
        <w:t>c</w:t>
      </w:r>
      <w:r w:rsidRPr="008F53A1">
        <w:t xml:space="preserve">onfirmed </w:t>
      </w:r>
      <w:r w:rsidR="00A163B5">
        <w:t>l</w:t>
      </w:r>
      <w:r w:rsidRPr="008F53A1">
        <w:t xml:space="preserve">ead </w:t>
      </w:r>
      <w:r w:rsidR="00A163B5">
        <w:t>s</w:t>
      </w:r>
      <w:r w:rsidRPr="008F53A1">
        <w:t xml:space="preserve">ervice </w:t>
      </w:r>
      <w:r w:rsidR="00A163B5">
        <w:t>l</w:t>
      </w:r>
      <w:r w:rsidRPr="008F53A1">
        <w:t xml:space="preserve">ine </w:t>
      </w:r>
      <w:bookmarkStart w:id="0" w:name="_Hlk115340273"/>
    </w:p>
    <w:p w14:paraId="5B024A88" w14:textId="44A4D4EF" w:rsidR="00A17906" w:rsidRPr="0059173A" w:rsidRDefault="00D7688F" w:rsidP="00DE306D">
      <w:pPr>
        <w:rPr>
          <w:rFonts w:cstheme="minorHAnsi"/>
          <w:b/>
          <w:bCs/>
          <w:u w:val="single"/>
        </w:rPr>
      </w:pPr>
      <w:r w:rsidRPr="00A8138F">
        <w:rPr>
          <w:rFonts w:cs="Arial"/>
          <w:b/>
          <w:bCs/>
          <w:u w:val="single"/>
        </w:rPr>
        <w:t xml:space="preserve">&lt; </w:t>
      </w:r>
      <w:r w:rsidR="000838B5">
        <w:rPr>
          <w:rFonts w:cs="Arial"/>
          <w:b/>
          <w:bCs/>
          <w:u w:val="single"/>
        </w:rPr>
        <w:t xml:space="preserve">Public Water System (PWS) </w:t>
      </w:r>
      <w:r w:rsidR="00477FDE">
        <w:rPr>
          <w:rFonts w:cs="Arial"/>
          <w:b/>
          <w:bCs/>
          <w:u w:val="single"/>
        </w:rPr>
        <w:t>n</w:t>
      </w:r>
      <w:r w:rsidR="000838B5">
        <w:rPr>
          <w:rFonts w:cs="Arial"/>
          <w:b/>
          <w:bCs/>
          <w:u w:val="single"/>
        </w:rPr>
        <w:t xml:space="preserve">ame </w:t>
      </w:r>
      <w:r w:rsidRPr="00A8138F">
        <w:rPr>
          <w:rFonts w:cs="Arial"/>
          <w:b/>
          <w:bCs/>
          <w:u w:val="single"/>
        </w:rPr>
        <w:t>&gt;</w:t>
      </w:r>
      <w:r w:rsidR="00550852" w:rsidRPr="05DD5444">
        <w:rPr>
          <w:rFonts w:cs="Arial"/>
        </w:rPr>
        <w:t xml:space="preserve"> is focused on protecting the health of every household in our community</w:t>
      </w:r>
      <w:r w:rsidRPr="05DD5444">
        <w:rPr>
          <w:rFonts w:cs="Arial"/>
        </w:rPr>
        <w:t>.</w:t>
      </w:r>
      <w:r w:rsidR="0030407D" w:rsidRPr="05DD5444">
        <w:rPr>
          <w:rFonts w:cs="Arial"/>
        </w:rPr>
        <w:t xml:space="preserve"> </w:t>
      </w:r>
      <w:r w:rsidR="00A17906" w:rsidRPr="05DD5444">
        <w:rPr>
          <w:rFonts w:cs="Arial"/>
        </w:rPr>
        <w:t xml:space="preserve">This </w:t>
      </w:r>
      <w:r w:rsidR="00543D66">
        <w:rPr>
          <w:rFonts w:cs="Arial"/>
        </w:rPr>
        <w:t xml:space="preserve">notice </w:t>
      </w:r>
      <w:r w:rsidR="00A17906" w:rsidRPr="05DD5444">
        <w:rPr>
          <w:rFonts w:cs="Arial"/>
        </w:rPr>
        <w:t>contains important information about your drinking water. Please share this information with</w:t>
      </w:r>
      <w:r w:rsidR="00961C87">
        <w:rPr>
          <w:rFonts w:cs="Arial"/>
        </w:rPr>
        <w:t xml:space="preserve"> anyone who drinks and/or cooks using water at this property. In addition to people directly served at this property, this can include</w:t>
      </w:r>
      <w:r w:rsidR="00A17906" w:rsidRPr="05DD5444">
        <w:rPr>
          <w:rFonts w:cs="Arial"/>
        </w:rPr>
        <w:t xml:space="preserve"> people </w:t>
      </w:r>
      <w:r w:rsidR="409CCAA6" w:rsidRPr="05DD5444">
        <w:rPr>
          <w:rFonts w:cs="Arial"/>
        </w:rPr>
        <w:t>in apartments,</w:t>
      </w:r>
      <w:r w:rsidR="5D340524" w:rsidRPr="05DD5444">
        <w:rPr>
          <w:rFonts w:cs="Arial"/>
        </w:rPr>
        <w:t xml:space="preserve"> </w:t>
      </w:r>
      <w:r w:rsidR="60C844C5" w:rsidRPr="05DD5444">
        <w:rPr>
          <w:rFonts w:cs="Arial"/>
        </w:rPr>
        <w:t>nursing homes, schools, businesses</w:t>
      </w:r>
      <w:r w:rsidR="00535A3D">
        <w:rPr>
          <w:rFonts w:cs="Arial"/>
        </w:rPr>
        <w:t>,</w:t>
      </w:r>
      <w:r w:rsidR="00A163B5" w:rsidRPr="05DD5444">
        <w:rPr>
          <w:rFonts w:cs="Arial"/>
        </w:rPr>
        <w:t xml:space="preserve"> </w:t>
      </w:r>
      <w:r w:rsidR="00826E9A">
        <w:rPr>
          <w:rFonts w:cs="Arial"/>
        </w:rPr>
        <w:t xml:space="preserve">as well as </w:t>
      </w:r>
      <w:r w:rsidR="00A17906" w:rsidRPr="05DD5444">
        <w:rPr>
          <w:rFonts w:cs="Arial"/>
        </w:rPr>
        <w:t xml:space="preserve">parents served by childcare </w:t>
      </w:r>
      <w:r w:rsidR="00826E9A">
        <w:rPr>
          <w:rFonts w:cs="Arial"/>
        </w:rPr>
        <w:t>at this</w:t>
      </w:r>
      <w:r w:rsidR="00A17906" w:rsidRPr="05DD5444">
        <w:rPr>
          <w:rFonts w:cs="Arial"/>
        </w:rPr>
        <w:t xml:space="preserve"> property.</w:t>
      </w:r>
      <w:r w:rsidR="03D037C0" w:rsidRPr="05DD5444">
        <w:rPr>
          <w:rFonts w:cs="Arial"/>
        </w:rPr>
        <w:t xml:space="preserve"> </w:t>
      </w:r>
    </w:p>
    <w:p w14:paraId="542053DC" w14:textId="2DE04C93" w:rsidR="001812F5" w:rsidRDefault="00A8138F" w:rsidP="008B120E">
      <w:pPr>
        <w:pStyle w:val="Heading3"/>
        <w:spacing w:after="160"/>
        <w:rPr>
          <w:rFonts w:asciiTheme="minorHAnsi" w:hAnsiTheme="minorHAnsi" w:cstheme="minorHAnsi"/>
          <w:color w:val="auto"/>
          <w:sz w:val="22"/>
          <w:szCs w:val="22"/>
        </w:rPr>
      </w:pPr>
      <w:r w:rsidRPr="009427E0">
        <w:rPr>
          <w:rFonts w:asciiTheme="minorHAnsi" w:hAnsiTheme="minorHAnsi" w:cstheme="minorHAnsi"/>
          <w:b/>
          <w:bCs/>
          <w:color w:val="auto"/>
          <w:sz w:val="22"/>
          <w:szCs w:val="22"/>
          <w:u w:val="single"/>
        </w:rPr>
        <w:t xml:space="preserve">&lt; </w:t>
      </w:r>
      <w:r w:rsidR="000838B5" w:rsidRPr="009427E0">
        <w:rPr>
          <w:rFonts w:asciiTheme="minorHAnsi" w:hAnsiTheme="minorHAnsi" w:cstheme="minorHAnsi"/>
          <w:b/>
          <w:bCs/>
          <w:color w:val="auto"/>
          <w:sz w:val="22"/>
          <w:szCs w:val="22"/>
          <w:u w:val="single"/>
        </w:rPr>
        <w:t>PWS</w:t>
      </w:r>
      <w:r w:rsidRPr="009427E0">
        <w:rPr>
          <w:rFonts w:asciiTheme="minorHAnsi" w:hAnsiTheme="minorHAnsi" w:cstheme="minorHAnsi"/>
          <w:b/>
          <w:bCs/>
          <w:color w:val="auto"/>
          <w:sz w:val="22"/>
          <w:szCs w:val="22"/>
          <w:u w:val="single"/>
        </w:rPr>
        <w:t xml:space="preserve"> </w:t>
      </w:r>
      <w:r w:rsidR="00477FDE" w:rsidRPr="009427E0">
        <w:rPr>
          <w:rFonts w:asciiTheme="minorHAnsi" w:hAnsiTheme="minorHAnsi" w:cstheme="minorHAnsi"/>
          <w:b/>
          <w:bCs/>
          <w:color w:val="auto"/>
          <w:sz w:val="22"/>
          <w:szCs w:val="22"/>
          <w:u w:val="single"/>
        </w:rPr>
        <w:t>n</w:t>
      </w:r>
      <w:r w:rsidR="000838B5" w:rsidRPr="009427E0">
        <w:rPr>
          <w:rFonts w:asciiTheme="minorHAnsi" w:hAnsiTheme="minorHAnsi" w:cstheme="minorHAnsi"/>
          <w:b/>
          <w:bCs/>
          <w:color w:val="auto"/>
          <w:sz w:val="22"/>
          <w:szCs w:val="22"/>
          <w:u w:val="single"/>
        </w:rPr>
        <w:t>ame</w:t>
      </w:r>
      <w:r w:rsidR="00477FDE" w:rsidRPr="009427E0">
        <w:rPr>
          <w:rFonts w:asciiTheme="minorHAnsi" w:hAnsiTheme="minorHAnsi" w:cstheme="minorHAnsi"/>
          <w:b/>
          <w:bCs/>
          <w:color w:val="auto"/>
          <w:sz w:val="22"/>
          <w:szCs w:val="22"/>
          <w:u w:val="single"/>
        </w:rPr>
        <w:t xml:space="preserve"> </w:t>
      </w:r>
      <w:r w:rsidRPr="009427E0">
        <w:rPr>
          <w:rFonts w:asciiTheme="minorHAnsi" w:hAnsiTheme="minorHAnsi" w:cstheme="minorHAnsi"/>
          <w:b/>
          <w:bCs/>
          <w:color w:val="auto"/>
          <w:sz w:val="22"/>
          <w:szCs w:val="22"/>
          <w:u w:val="single"/>
        </w:rPr>
        <w:t>&gt;</w:t>
      </w:r>
      <w:r w:rsidRPr="009427E0">
        <w:rPr>
          <w:rFonts w:asciiTheme="minorHAnsi" w:hAnsiTheme="minorHAnsi" w:cstheme="minorHAnsi"/>
          <w:color w:val="auto"/>
          <w:sz w:val="22"/>
          <w:szCs w:val="22"/>
        </w:rPr>
        <w:t xml:space="preserve"> </w:t>
      </w:r>
      <w:r w:rsidR="00975860" w:rsidRPr="009427E0">
        <w:rPr>
          <w:rFonts w:asciiTheme="minorHAnsi" w:hAnsiTheme="minorHAnsi" w:cstheme="minorHAnsi"/>
          <w:color w:val="auto"/>
          <w:sz w:val="22"/>
          <w:szCs w:val="22"/>
        </w:rPr>
        <w:t xml:space="preserve">has determined that </w:t>
      </w:r>
      <w:r w:rsidR="00ED47CE" w:rsidRPr="00C21F71">
        <w:rPr>
          <w:rFonts w:asciiTheme="minorHAnsi" w:hAnsiTheme="minorHAnsi" w:cstheme="minorHAnsi"/>
          <w:b/>
          <w:bCs/>
          <w:color w:val="auto"/>
          <w:sz w:val="22"/>
          <w:szCs w:val="22"/>
          <w:u w:val="single"/>
        </w:rPr>
        <w:t>&lt;</w:t>
      </w:r>
      <w:r w:rsidR="00477FDE" w:rsidRPr="00C21F71">
        <w:rPr>
          <w:rFonts w:asciiTheme="minorHAnsi" w:hAnsiTheme="minorHAnsi" w:cstheme="minorHAnsi"/>
          <w:b/>
          <w:bCs/>
          <w:color w:val="auto"/>
          <w:sz w:val="22"/>
          <w:szCs w:val="22"/>
          <w:u w:val="single"/>
        </w:rPr>
        <w:t xml:space="preserve"> </w:t>
      </w:r>
      <w:r w:rsidR="00ED47CE" w:rsidRPr="00C21F71">
        <w:rPr>
          <w:rFonts w:asciiTheme="minorHAnsi" w:hAnsiTheme="minorHAnsi" w:cstheme="minorHAnsi"/>
          <w:b/>
          <w:bCs/>
          <w:color w:val="auto"/>
          <w:sz w:val="22"/>
          <w:szCs w:val="22"/>
          <w:u w:val="single"/>
        </w:rPr>
        <w:t xml:space="preserve">a portion of or </w:t>
      </w:r>
      <w:r w:rsidR="0019113E" w:rsidRPr="00C21F71">
        <w:rPr>
          <w:rFonts w:asciiTheme="minorHAnsi" w:hAnsiTheme="minorHAnsi" w:cstheme="minorHAnsi"/>
          <w:b/>
          <w:bCs/>
          <w:color w:val="auto"/>
          <w:sz w:val="22"/>
          <w:szCs w:val="22"/>
          <w:u w:val="single"/>
        </w:rPr>
        <w:t>t</w:t>
      </w:r>
      <w:r w:rsidR="00621E93" w:rsidRPr="00C21F71">
        <w:rPr>
          <w:rFonts w:asciiTheme="minorHAnsi" w:hAnsiTheme="minorHAnsi" w:cstheme="minorHAnsi"/>
          <w:b/>
          <w:bCs/>
          <w:color w:val="auto"/>
          <w:sz w:val="22"/>
          <w:szCs w:val="22"/>
          <w:u w:val="single"/>
        </w:rPr>
        <w:t>he</w:t>
      </w:r>
      <w:r w:rsidR="00CD6981" w:rsidRPr="00C21F71">
        <w:rPr>
          <w:rFonts w:asciiTheme="minorHAnsi" w:hAnsiTheme="minorHAnsi" w:cstheme="minorHAnsi"/>
          <w:b/>
          <w:bCs/>
          <w:color w:val="auto"/>
          <w:sz w:val="22"/>
          <w:szCs w:val="22"/>
          <w:u w:val="single"/>
        </w:rPr>
        <w:t xml:space="preserve"> </w:t>
      </w:r>
      <w:r w:rsidR="00ED47CE" w:rsidRPr="00C21F71">
        <w:rPr>
          <w:rFonts w:asciiTheme="minorHAnsi" w:hAnsiTheme="minorHAnsi" w:cstheme="minorHAnsi"/>
          <w:b/>
          <w:bCs/>
          <w:color w:val="auto"/>
          <w:sz w:val="22"/>
          <w:szCs w:val="22"/>
          <w:u w:val="single"/>
        </w:rPr>
        <w:t>entire</w:t>
      </w:r>
      <w:r w:rsidR="00477FDE" w:rsidRPr="00C21F71">
        <w:rPr>
          <w:rFonts w:asciiTheme="minorHAnsi" w:hAnsiTheme="minorHAnsi" w:cstheme="minorHAnsi"/>
          <w:b/>
          <w:bCs/>
          <w:color w:val="auto"/>
          <w:sz w:val="22"/>
          <w:szCs w:val="22"/>
          <w:u w:val="single"/>
        </w:rPr>
        <w:t xml:space="preserve"> </w:t>
      </w:r>
      <w:r w:rsidR="00B33DDE" w:rsidRPr="00C21F71">
        <w:rPr>
          <w:rFonts w:asciiTheme="minorHAnsi" w:hAnsiTheme="minorHAnsi" w:cstheme="minorHAnsi"/>
          <w:b/>
          <w:bCs/>
          <w:color w:val="auto"/>
          <w:sz w:val="22"/>
          <w:szCs w:val="22"/>
          <w:u w:val="single"/>
        </w:rPr>
        <w:t>&gt;</w:t>
      </w:r>
      <w:r w:rsidR="00B33DDE" w:rsidRPr="00C21F71">
        <w:rPr>
          <w:rFonts w:asciiTheme="minorHAnsi" w:hAnsiTheme="minorHAnsi" w:cstheme="minorHAnsi"/>
          <w:color w:val="auto"/>
          <w:sz w:val="22"/>
          <w:szCs w:val="22"/>
        </w:rPr>
        <w:t xml:space="preserve"> </w:t>
      </w:r>
      <w:r w:rsidR="00CD6981" w:rsidRPr="00C21F71">
        <w:rPr>
          <w:rFonts w:asciiTheme="minorHAnsi" w:hAnsiTheme="minorHAnsi" w:cstheme="minorHAnsi"/>
          <w:color w:val="auto"/>
          <w:sz w:val="22"/>
          <w:szCs w:val="22"/>
        </w:rPr>
        <w:t>water</w:t>
      </w:r>
      <w:r w:rsidR="00621E93" w:rsidRPr="00C21F71">
        <w:rPr>
          <w:rFonts w:asciiTheme="minorHAnsi" w:hAnsiTheme="minorHAnsi" w:cstheme="minorHAnsi"/>
          <w:color w:val="auto"/>
          <w:sz w:val="22"/>
          <w:szCs w:val="22"/>
        </w:rPr>
        <w:t xml:space="preserve"> pipe</w:t>
      </w:r>
      <w:r w:rsidR="00CD6981" w:rsidRPr="00C21F71">
        <w:rPr>
          <w:rFonts w:asciiTheme="minorHAnsi" w:hAnsiTheme="minorHAnsi" w:cstheme="minorHAnsi"/>
          <w:color w:val="auto"/>
          <w:sz w:val="22"/>
          <w:szCs w:val="22"/>
        </w:rPr>
        <w:t xml:space="preserve"> (called a service line)</w:t>
      </w:r>
      <w:r w:rsidR="00621E93" w:rsidRPr="00C21F71">
        <w:rPr>
          <w:rFonts w:asciiTheme="minorHAnsi" w:hAnsiTheme="minorHAnsi" w:cstheme="minorHAnsi"/>
          <w:color w:val="auto"/>
          <w:sz w:val="22"/>
          <w:szCs w:val="22"/>
        </w:rPr>
        <w:t xml:space="preserve"> that connects your </w:t>
      </w:r>
      <w:r w:rsidR="0049161D" w:rsidRPr="00C21F71">
        <w:rPr>
          <w:rFonts w:asciiTheme="minorHAnsi" w:hAnsiTheme="minorHAnsi" w:cstheme="minorHAnsi"/>
          <w:b/>
          <w:bCs/>
          <w:color w:val="auto"/>
          <w:sz w:val="22"/>
          <w:szCs w:val="22"/>
          <w:u w:val="single"/>
        </w:rPr>
        <w:t>&lt;</w:t>
      </w:r>
      <w:r w:rsidR="00477FDE" w:rsidRPr="00C21F71">
        <w:rPr>
          <w:rFonts w:asciiTheme="minorHAnsi" w:hAnsiTheme="minorHAnsi" w:cstheme="minorHAnsi"/>
          <w:b/>
          <w:bCs/>
          <w:color w:val="auto"/>
          <w:sz w:val="22"/>
          <w:szCs w:val="22"/>
          <w:u w:val="single"/>
        </w:rPr>
        <w:t xml:space="preserve"> </w:t>
      </w:r>
      <w:r w:rsidR="00621E93" w:rsidRPr="00C21F71">
        <w:rPr>
          <w:rFonts w:asciiTheme="minorHAnsi" w:hAnsiTheme="minorHAnsi" w:cstheme="minorHAnsi"/>
          <w:b/>
          <w:bCs/>
          <w:color w:val="auto"/>
          <w:sz w:val="22"/>
          <w:szCs w:val="22"/>
          <w:u w:val="single"/>
        </w:rPr>
        <w:t>home</w:t>
      </w:r>
      <w:r w:rsidR="0049161D" w:rsidRPr="00C21F71">
        <w:rPr>
          <w:rFonts w:asciiTheme="minorHAnsi" w:hAnsiTheme="minorHAnsi" w:cstheme="minorHAnsi"/>
          <w:b/>
          <w:bCs/>
          <w:color w:val="auto"/>
          <w:sz w:val="22"/>
          <w:szCs w:val="22"/>
          <w:u w:val="single"/>
        </w:rPr>
        <w:t xml:space="preserve">, </w:t>
      </w:r>
      <w:r w:rsidR="00621E93" w:rsidRPr="00C21F71">
        <w:rPr>
          <w:rFonts w:asciiTheme="minorHAnsi" w:hAnsiTheme="minorHAnsi" w:cstheme="minorHAnsi"/>
          <w:b/>
          <w:bCs/>
          <w:color w:val="auto"/>
          <w:sz w:val="22"/>
          <w:szCs w:val="22"/>
          <w:u w:val="single"/>
        </w:rPr>
        <w:t>building</w:t>
      </w:r>
      <w:r w:rsidR="00122EBA" w:rsidRPr="00C21F71">
        <w:rPr>
          <w:rFonts w:asciiTheme="minorHAnsi" w:hAnsiTheme="minorHAnsi" w:cstheme="minorHAnsi"/>
          <w:b/>
          <w:bCs/>
          <w:color w:val="auto"/>
          <w:sz w:val="22"/>
          <w:szCs w:val="22"/>
          <w:u w:val="single"/>
        </w:rPr>
        <w:t>,</w:t>
      </w:r>
      <w:r w:rsidR="00621E93" w:rsidRPr="00C21F71">
        <w:rPr>
          <w:rFonts w:asciiTheme="minorHAnsi" w:hAnsiTheme="minorHAnsi" w:cstheme="minorHAnsi"/>
          <w:b/>
          <w:bCs/>
          <w:color w:val="auto"/>
          <w:sz w:val="22"/>
          <w:szCs w:val="22"/>
          <w:u w:val="single"/>
        </w:rPr>
        <w:t xml:space="preserve"> or other structure</w:t>
      </w:r>
      <w:r w:rsidR="00477FDE" w:rsidRPr="00C21F71">
        <w:rPr>
          <w:rFonts w:asciiTheme="minorHAnsi" w:hAnsiTheme="minorHAnsi" w:cstheme="minorHAnsi"/>
          <w:b/>
          <w:bCs/>
          <w:color w:val="auto"/>
          <w:sz w:val="22"/>
          <w:szCs w:val="22"/>
          <w:u w:val="single"/>
        </w:rPr>
        <w:t xml:space="preserve"> </w:t>
      </w:r>
      <w:r w:rsidR="0049161D" w:rsidRPr="00C21F71">
        <w:rPr>
          <w:rFonts w:asciiTheme="minorHAnsi" w:hAnsiTheme="minorHAnsi" w:cstheme="minorHAnsi"/>
          <w:b/>
          <w:bCs/>
          <w:i/>
          <w:iCs/>
          <w:color w:val="auto"/>
          <w:sz w:val="22"/>
          <w:szCs w:val="22"/>
          <w:u w:val="single"/>
        </w:rPr>
        <w:t>&gt;</w:t>
      </w:r>
      <w:r w:rsidR="0049161D" w:rsidRPr="00C21F71">
        <w:rPr>
          <w:rFonts w:asciiTheme="minorHAnsi" w:hAnsiTheme="minorHAnsi" w:cstheme="minorHAnsi"/>
          <w:i/>
          <w:iCs/>
          <w:color w:val="auto"/>
          <w:sz w:val="22"/>
          <w:szCs w:val="22"/>
        </w:rPr>
        <w:t xml:space="preserve"> </w:t>
      </w:r>
      <w:r w:rsidR="00621E93" w:rsidRPr="00C21F71">
        <w:rPr>
          <w:rFonts w:asciiTheme="minorHAnsi" w:hAnsiTheme="minorHAnsi" w:cstheme="minorHAnsi"/>
          <w:color w:val="auto"/>
          <w:sz w:val="22"/>
          <w:szCs w:val="22"/>
        </w:rPr>
        <w:t>to the water main</w:t>
      </w:r>
      <w:r w:rsidR="00D34CEA" w:rsidRPr="00C21F71">
        <w:rPr>
          <w:rFonts w:asciiTheme="minorHAnsi" w:hAnsiTheme="minorHAnsi" w:cstheme="minorHAnsi"/>
          <w:color w:val="auto"/>
          <w:sz w:val="22"/>
          <w:szCs w:val="22"/>
        </w:rPr>
        <w:t xml:space="preserve"> </w:t>
      </w:r>
      <w:r w:rsidR="007B6591" w:rsidRPr="00C21F71">
        <w:rPr>
          <w:rFonts w:asciiTheme="minorHAnsi" w:hAnsiTheme="minorHAnsi" w:cstheme="minorHAnsi"/>
          <w:color w:val="auto"/>
          <w:sz w:val="22"/>
          <w:szCs w:val="22"/>
        </w:rPr>
        <w:t>i</w:t>
      </w:r>
      <w:r w:rsidR="00621E93" w:rsidRPr="00C21F71">
        <w:rPr>
          <w:rFonts w:asciiTheme="minorHAnsi" w:hAnsiTheme="minorHAnsi" w:cstheme="minorHAnsi"/>
          <w:color w:val="auto"/>
          <w:sz w:val="22"/>
          <w:szCs w:val="22"/>
        </w:rPr>
        <w:t xml:space="preserve">s made from </w:t>
      </w:r>
      <w:r w:rsidR="00621E93" w:rsidRPr="00C21F71">
        <w:rPr>
          <w:rFonts w:asciiTheme="minorHAnsi" w:hAnsiTheme="minorHAnsi" w:cstheme="minorHAnsi"/>
          <w:b/>
          <w:bCs/>
          <w:color w:val="auto"/>
          <w:sz w:val="22"/>
          <w:szCs w:val="22"/>
        </w:rPr>
        <w:t>lead.</w:t>
      </w:r>
      <w:r w:rsidR="001A28B3" w:rsidRPr="00C21F71">
        <w:rPr>
          <w:rFonts w:asciiTheme="minorHAnsi" w:hAnsiTheme="minorHAnsi" w:cstheme="minorHAnsi"/>
          <w:b/>
          <w:bCs/>
          <w:color w:val="auto"/>
          <w:sz w:val="22"/>
          <w:szCs w:val="22"/>
        </w:rPr>
        <w:t xml:space="preserve"> </w:t>
      </w:r>
      <w:r w:rsidR="001A28B3" w:rsidRPr="00C21F71">
        <w:rPr>
          <w:rFonts w:asciiTheme="minorHAnsi" w:hAnsiTheme="minorHAnsi" w:cstheme="minorHAnsi"/>
          <w:color w:val="auto"/>
          <w:sz w:val="22"/>
          <w:szCs w:val="22"/>
        </w:rPr>
        <w:t xml:space="preserve">People living in homes with a </w:t>
      </w:r>
      <w:r w:rsidR="00E46E78" w:rsidRPr="00C21F71">
        <w:rPr>
          <w:rFonts w:asciiTheme="minorHAnsi" w:hAnsiTheme="minorHAnsi" w:cstheme="minorHAnsi"/>
          <w:color w:val="auto"/>
          <w:sz w:val="22"/>
          <w:szCs w:val="22"/>
        </w:rPr>
        <w:t xml:space="preserve">lead </w:t>
      </w:r>
      <w:r w:rsidR="001A28B3" w:rsidRPr="00C21F71">
        <w:rPr>
          <w:rFonts w:asciiTheme="minorHAnsi" w:hAnsiTheme="minorHAnsi" w:cstheme="minorHAnsi"/>
          <w:color w:val="auto"/>
          <w:sz w:val="22"/>
          <w:szCs w:val="22"/>
        </w:rPr>
        <w:t>service line</w:t>
      </w:r>
      <w:r w:rsidR="00144AB0" w:rsidRPr="00C21F71">
        <w:rPr>
          <w:rFonts w:asciiTheme="minorHAnsi" w:hAnsiTheme="minorHAnsi" w:cstheme="minorHAnsi"/>
          <w:color w:val="auto"/>
          <w:sz w:val="22"/>
          <w:szCs w:val="22"/>
        </w:rPr>
        <w:t xml:space="preserve"> may</w:t>
      </w:r>
      <w:r w:rsidR="001A28B3" w:rsidRPr="00C21F71">
        <w:rPr>
          <w:rFonts w:asciiTheme="minorHAnsi" w:hAnsiTheme="minorHAnsi" w:cstheme="minorHAnsi"/>
          <w:color w:val="auto"/>
          <w:sz w:val="22"/>
          <w:szCs w:val="22"/>
        </w:rPr>
        <w:t xml:space="preserve"> have an increased risk of exposure to lead from their drinking water</w:t>
      </w:r>
      <w:r w:rsidR="00F0434F" w:rsidRPr="00C21F71">
        <w:rPr>
          <w:rFonts w:asciiTheme="minorHAnsi" w:hAnsiTheme="minorHAnsi" w:cstheme="minorHAnsi"/>
          <w:color w:val="auto"/>
          <w:sz w:val="22"/>
          <w:szCs w:val="22"/>
        </w:rPr>
        <w:t>.</w:t>
      </w:r>
    </w:p>
    <w:p w14:paraId="19312D76" w14:textId="44B918E4" w:rsidR="001812F5" w:rsidRPr="002F3B2D" w:rsidRDefault="001812F5" w:rsidP="002F3B2D">
      <w:pPr>
        <w:rPr>
          <w:b/>
          <w:bCs/>
          <w:u w:val="single"/>
        </w:rPr>
      </w:pPr>
      <w:r w:rsidRPr="002F3B2D">
        <w:rPr>
          <w:b/>
          <w:bCs/>
          <w:u w:val="single"/>
        </w:rPr>
        <w:t>&lt; The figure below represents a typical scenario for a residence in many cases but does not represent all scenarios. Water systems may wish to replace the image with one of their own or remove it.&gt;</w:t>
      </w:r>
    </w:p>
    <w:p w14:paraId="524289C9" w14:textId="7761F645" w:rsidR="006C69B7" w:rsidRPr="006C69B7" w:rsidRDefault="006C69B7" w:rsidP="008F53A1">
      <w:r>
        <w:rPr>
          <w:noProof/>
        </w:rPr>
        <w:drawing>
          <wp:inline distT="0" distB="0" distL="0" distR="0" wp14:anchorId="0431A9CF" wp14:editId="56DCFD3E">
            <wp:extent cx="5819775" cy="3055381"/>
            <wp:effectExtent l="0" t="0" r="0" b="0"/>
            <wp:docPr id="1619188096" name="Picture 1619188096" descr="Diagram of a house with a service lin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19188096" name="Picture 1619188096" descr="Diagram of a house with a service line"/>
                    <pic:cNvPicPr>
                      <a:picLocks noChangeAspect="1" noChangeArrowheads="1"/>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5834739" cy="3063237"/>
                    </a:xfrm>
                    <a:prstGeom prst="rect">
                      <a:avLst/>
                    </a:prstGeom>
                    <a:noFill/>
                    <a:ln>
                      <a:noFill/>
                    </a:ln>
                  </pic:spPr>
                </pic:pic>
              </a:graphicData>
            </a:graphic>
          </wp:inline>
        </w:drawing>
      </w:r>
    </w:p>
    <w:bookmarkEnd w:id="0"/>
    <w:p w14:paraId="17E019CE" w14:textId="32C945D1" w:rsidR="009E1C98" w:rsidRDefault="00621E93" w:rsidP="009E1C98">
      <w:pPr>
        <w:pStyle w:val="Heading2"/>
      </w:pPr>
      <w:r>
        <w:t xml:space="preserve">Health effects of lead </w:t>
      </w:r>
    </w:p>
    <w:p w14:paraId="4C76A1F2" w14:textId="77777777" w:rsidR="00BD0048" w:rsidRDefault="00621E93" w:rsidP="00C93121">
      <w:pPr>
        <w:spacing w:after="120"/>
        <w:rPr>
          <w:i/>
        </w:rPr>
        <w:sectPr w:rsidR="00BD0048" w:rsidSect="00BD0048">
          <w:footerReference w:type="default" r:id="rId16"/>
          <w:type w:val="continuous"/>
          <w:pgSz w:w="12240" w:h="15840"/>
          <w:pgMar w:top="1440" w:right="1440" w:bottom="1440" w:left="1440" w:header="720" w:footer="720" w:gutter="0"/>
          <w:pgNumType w:start="0"/>
          <w:cols w:space="720"/>
          <w:titlePg/>
          <w:docGrid w:linePitch="360"/>
        </w:sectPr>
      </w:pPr>
      <w:r w:rsidRPr="00F4765A">
        <w:rPr>
          <w:i/>
        </w:rPr>
        <w:t xml:space="preserve">Exposure to lead in drinking water can cause serious health effects in all age groups. Infants and children can have decreases in IQ and attention span. Lead exposure can lead to new learning and behavior problems or </w:t>
      </w:r>
      <w:r w:rsidR="00F24501">
        <w:rPr>
          <w:i/>
        </w:rPr>
        <w:t>worsen</w:t>
      </w:r>
      <w:r w:rsidRPr="00F4765A">
        <w:rPr>
          <w:i/>
        </w:rPr>
        <w:t xml:space="preserve"> existing learning and behavior problems. The children of women who are exposed to lead before or during pregnancy can have increased risk of these </w:t>
      </w:r>
      <w:r w:rsidR="00F24501">
        <w:rPr>
          <w:i/>
        </w:rPr>
        <w:t>negative</w:t>
      </w:r>
      <w:r w:rsidRPr="00F4765A">
        <w:rPr>
          <w:i/>
        </w:rPr>
        <w:t xml:space="preserve"> health effects. Adults can have increased risks of heart disease, high blood pressure, </w:t>
      </w:r>
      <w:r w:rsidR="00326317" w:rsidRPr="00F4765A">
        <w:rPr>
          <w:i/>
        </w:rPr>
        <w:t xml:space="preserve">and </w:t>
      </w:r>
      <w:r w:rsidR="00BE1397" w:rsidRPr="00F4765A">
        <w:rPr>
          <w:i/>
        </w:rPr>
        <w:t>kidney,</w:t>
      </w:r>
      <w:r w:rsidRPr="00F4765A">
        <w:rPr>
          <w:i/>
        </w:rPr>
        <w:t xml:space="preserve"> or nervous system problems.</w:t>
      </w:r>
      <w:r w:rsidR="00797A04">
        <w:rPr>
          <w:rStyle w:val="FootnoteReference"/>
          <w:i/>
          <w:iCs/>
        </w:rPr>
        <w:footnoteReference w:id="2"/>
      </w:r>
    </w:p>
    <w:p w14:paraId="713D46C2" w14:textId="77777777" w:rsidR="00BD0048" w:rsidRDefault="00BD0048" w:rsidP="00C93121">
      <w:pPr>
        <w:spacing w:after="120"/>
        <w:rPr>
          <w:i/>
        </w:rPr>
        <w:sectPr w:rsidR="00BD0048" w:rsidSect="00BD0048">
          <w:footerReference w:type="default" r:id="rId17"/>
          <w:type w:val="continuous"/>
          <w:pgSz w:w="12240" w:h="15840"/>
          <w:pgMar w:top="1440" w:right="1440" w:bottom="1440" w:left="1440" w:header="720" w:footer="720" w:gutter="0"/>
          <w:pgNumType w:start="0"/>
          <w:cols w:space="720"/>
          <w:titlePg/>
          <w:docGrid w:linePitch="360"/>
        </w:sectPr>
      </w:pPr>
    </w:p>
    <w:p w14:paraId="28EDF2C6" w14:textId="4D15B0EF" w:rsidR="00621E93" w:rsidRPr="00F4765A" w:rsidRDefault="00621E93" w:rsidP="00C93121">
      <w:pPr>
        <w:spacing w:after="120"/>
        <w:rPr>
          <w:i/>
        </w:rPr>
      </w:pPr>
    </w:p>
    <w:p w14:paraId="60AAA249" w14:textId="29FDCF27" w:rsidR="009E1C98" w:rsidRDefault="009E1C98" w:rsidP="00D82196">
      <w:pPr>
        <w:pStyle w:val="Heading2"/>
        <w:spacing w:before="240"/>
      </w:pPr>
      <w:r>
        <w:lastRenderedPageBreak/>
        <w:t>Steps you can take to reduce lead in drinking water</w:t>
      </w:r>
      <w:r w:rsidR="00A8138F">
        <w:t>.</w:t>
      </w:r>
    </w:p>
    <w:p w14:paraId="093937BA" w14:textId="1E2ABAFD" w:rsidR="008C095C" w:rsidRDefault="005475F2" w:rsidP="00861967">
      <w:pPr>
        <w:spacing w:after="120"/>
        <w:rPr>
          <w:rFonts w:cstheme="minorHAnsi"/>
          <w:color w:val="1B1B1B"/>
          <w:shd w:val="clear" w:color="auto" w:fill="FFFFFF"/>
        </w:rPr>
      </w:pPr>
      <w:r w:rsidRPr="008C095C">
        <w:rPr>
          <w:rFonts w:cstheme="minorHAnsi"/>
          <w:color w:val="1B1B1B"/>
          <w:shd w:val="clear" w:color="auto" w:fill="FFFFFF"/>
        </w:rPr>
        <w:t xml:space="preserve">Below are recommended actions that </w:t>
      </w:r>
      <w:r w:rsidR="009A5660">
        <w:rPr>
          <w:rFonts w:cstheme="minorHAnsi"/>
          <w:color w:val="1B1B1B"/>
          <w:shd w:val="clear" w:color="auto" w:fill="FFFFFF"/>
        </w:rPr>
        <w:t>you</w:t>
      </w:r>
      <w:r w:rsidRPr="008C095C">
        <w:rPr>
          <w:rFonts w:cstheme="minorHAnsi"/>
          <w:color w:val="1B1B1B"/>
          <w:shd w:val="clear" w:color="auto" w:fill="FFFFFF"/>
        </w:rPr>
        <w:t xml:space="preserve"> may take, separately or in combination, if </w:t>
      </w:r>
      <w:r w:rsidR="009A5660">
        <w:rPr>
          <w:rFonts w:cstheme="minorHAnsi"/>
          <w:color w:val="1B1B1B"/>
          <w:shd w:val="clear" w:color="auto" w:fill="FFFFFF"/>
        </w:rPr>
        <w:t>you</w:t>
      </w:r>
      <w:r w:rsidRPr="008C095C">
        <w:rPr>
          <w:rFonts w:cstheme="minorHAnsi"/>
          <w:color w:val="1B1B1B"/>
          <w:shd w:val="clear" w:color="auto" w:fill="FFFFFF"/>
        </w:rPr>
        <w:t xml:space="preserve"> are concerned about lead in </w:t>
      </w:r>
      <w:r w:rsidR="009A5660">
        <w:rPr>
          <w:rFonts w:cstheme="minorHAnsi"/>
          <w:color w:val="1B1B1B"/>
          <w:shd w:val="clear" w:color="auto" w:fill="FFFFFF"/>
        </w:rPr>
        <w:t>your</w:t>
      </w:r>
      <w:r w:rsidRPr="008C095C">
        <w:rPr>
          <w:rFonts w:cstheme="minorHAnsi"/>
          <w:color w:val="1B1B1B"/>
          <w:shd w:val="clear" w:color="auto" w:fill="FFFFFF"/>
        </w:rPr>
        <w:t xml:space="preserve"> drinking water.</w:t>
      </w:r>
      <w:r w:rsidRPr="008C095C">
        <w:rPr>
          <w:rFonts w:cstheme="minorHAnsi" w:hint="eastAsia"/>
          <w:color w:val="1B1B1B"/>
          <w:shd w:val="clear" w:color="auto" w:fill="FFFFFF"/>
        </w:rPr>
        <w:t> </w:t>
      </w:r>
      <w:r w:rsidRPr="008C095C">
        <w:rPr>
          <w:rFonts w:cstheme="minorHAnsi"/>
          <w:color w:val="1B1B1B"/>
          <w:shd w:val="clear" w:color="auto" w:fill="FFFFFF"/>
        </w:rPr>
        <w:t xml:space="preserve">The list </w:t>
      </w:r>
      <w:r w:rsidR="00316E38">
        <w:rPr>
          <w:rFonts w:cstheme="minorHAnsi"/>
          <w:color w:val="1B1B1B"/>
          <w:shd w:val="clear" w:color="auto" w:fill="FFFFFF"/>
        </w:rPr>
        <w:t>also includes where you may find more information and</w:t>
      </w:r>
      <w:r w:rsidRPr="008C095C">
        <w:rPr>
          <w:rFonts w:cstheme="minorHAnsi"/>
          <w:color w:val="1B1B1B"/>
          <w:shd w:val="clear" w:color="auto" w:fill="FFFFFF"/>
        </w:rPr>
        <w:t xml:space="preserve"> is not intended to be </w:t>
      </w:r>
      <w:r w:rsidR="003B40DE">
        <w:rPr>
          <w:rFonts w:cstheme="minorHAnsi"/>
          <w:color w:val="1B1B1B"/>
          <w:shd w:val="clear" w:color="auto" w:fill="FFFFFF"/>
        </w:rPr>
        <w:t>a complete list</w:t>
      </w:r>
      <w:r w:rsidR="003B40DE" w:rsidRPr="008C095C">
        <w:rPr>
          <w:rFonts w:cstheme="minorHAnsi"/>
          <w:color w:val="1B1B1B"/>
          <w:shd w:val="clear" w:color="auto" w:fill="FFFFFF"/>
        </w:rPr>
        <w:t xml:space="preserve"> </w:t>
      </w:r>
      <w:r w:rsidRPr="008C095C">
        <w:rPr>
          <w:rFonts w:cstheme="minorHAnsi"/>
          <w:color w:val="1B1B1B"/>
          <w:shd w:val="clear" w:color="auto" w:fill="FFFFFF"/>
        </w:rPr>
        <w:t xml:space="preserve">or to imply that all actions equally reduce lead </w:t>
      </w:r>
      <w:r w:rsidR="0095645F">
        <w:rPr>
          <w:rFonts w:cstheme="minorHAnsi"/>
          <w:color w:val="1B1B1B"/>
          <w:shd w:val="clear" w:color="auto" w:fill="FFFFFF"/>
        </w:rPr>
        <w:t>in</w:t>
      </w:r>
      <w:r w:rsidRPr="008C095C">
        <w:rPr>
          <w:rFonts w:cstheme="minorHAnsi"/>
          <w:color w:val="1B1B1B"/>
          <w:shd w:val="clear" w:color="auto" w:fill="FFFFFF"/>
        </w:rPr>
        <w:t xml:space="preserve"> drinking water.</w:t>
      </w:r>
      <w:r w:rsidRPr="008C095C">
        <w:rPr>
          <w:rFonts w:cstheme="minorHAnsi" w:hint="eastAsia"/>
          <w:color w:val="1B1B1B"/>
          <w:shd w:val="clear" w:color="auto" w:fill="FFFFFF"/>
        </w:rPr>
        <w:t> </w:t>
      </w:r>
      <w:r w:rsidRPr="008C095C">
        <w:rPr>
          <w:rFonts w:cstheme="minorHAnsi"/>
          <w:color w:val="1B1B1B"/>
          <w:shd w:val="clear" w:color="auto" w:fill="FFFFFF"/>
        </w:rPr>
        <w:t xml:space="preserve"> </w:t>
      </w:r>
    </w:p>
    <w:p w14:paraId="0EA9D8D7" w14:textId="0D975889" w:rsidR="00CE6F16" w:rsidRDefault="00861967" w:rsidP="00861967">
      <w:pPr>
        <w:spacing w:after="120"/>
      </w:pPr>
      <w:bookmarkStart w:id="1" w:name="_Hlk146626479"/>
      <w:r w:rsidRPr="39A2A6A0">
        <w:rPr>
          <w:b/>
          <w:bCs/>
        </w:rPr>
        <w:t xml:space="preserve">Use </w:t>
      </w:r>
      <w:r w:rsidR="00BA4800">
        <w:rPr>
          <w:b/>
          <w:bCs/>
        </w:rPr>
        <w:t xml:space="preserve">your </w:t>
      </w:r>
      <w:r w:rsidRPr="39A2A6A0">
        <w:rPr>
          <w:b/>
          <w:bCs/>
        </w:rPr>
        <w:t>filter</w:t>
      </w:r>
      <w:r w:rsidR="00B77AF1">
        <w:rPr>
          <w:b/>
          <w:bCs/>
        </w:rPr>
        <w:t xml:space="preserve"> properly</w:t>
      </w:r>
      <w:r w:rsidRPr="000D15F2">
        <w:t>.</w:t>
      </w:r>
      <w:r w:rsidR="000D15F2">
        <w:t xml:space="preserve"> Using a filter can reduce lead in drinking water.</w:t>
      </w:r>
      <w:r w:rsidRPr="000D15F2">
        <w:t xml:space="preserve"> If</w:t>
      </w:r>
      <w:r>
        <w:t xml:space="preserve"> you use a filter, </w:t>
      </w:r>
      <w:r w:rsidR="00B77AF1">
        <w:t xml:space="preserve">it should be </w:t>
      </w:r>
      <w:r>
        <w:t>certified to remove lead</w:t>
      </w:r>
      <w:r w:rsidR="005906DE">
        <w:t>.</w:t>
      </w:r>
      <w:r w:rsidR="004960FD">
        <w:t xml:space="preserve"> </w:t>
      </w:r>
      <w:r>
        <w:t>Read any directions provided with the filter to learn how to properly install</w:t>
      </w:r>
      <w:r w:rsidR="00E6117D">
        <w:t>, maintain,</w:t>
      </w:r>
      <w:r>
        <w:t xml:space="preserve"> and use your cartridge and when to replace it. Using the cartridge after it has expired can make it less effective at removing lead. Do not run hot water through the filter.</w:t>
      </w:r>
      <w:r w:rsidR="00E820F9">
        <w:t xml:space="preserve"> For more information</w:t>
      </w:r>
      <w:r w:rsidR="001C6740">
        <w:t xml:space="preserve"> on facts and advice on home water</w:t>
      </w:r>
      <w:r w:rsidR="0031087B">
        <w:t xml:space="preserve"> filtration systems</w:t>
      </w:r>
      <w:r w:rsidR="00976350">
        <w:t>,</w:t>
      </w:r>
      <w:r w:rsidR="006F1E3E">
        <w:t xml:space="preserve"> </w:t>
      </w:r>
      <w:r w:rsidR="00BA4800">
        <w:t xml:space="preserve">visit </w:t>
      </w:r>
      <w:r w:rsidR="006F1E3E">
        <w:t>EPA’s</w:t>
      </w:r>
      <w:r w:rsidR="00BA4800">
        <w:t xml:space="preserve"> website at</w:t>
      </w:r>
      <w:r w:rsidR="006F1E3E">
        <w:t xml:space="preserve"> </w:t>
      </w:r>
      <w:hyperlink r:id="rId18" w:history="1">
        <w:r w:rsidR="006F1E3E" w:rsidRPr="002D1126">
          <w:rPr>
            <w:rStyle w:val="Hyperlink"/>
          </w:rPr>
          <w:t>https://www.epa.gov/water-research/consumer-tool-identifying-point-use-and-pitcher-filters-certified-reduce-lead</w:t>
        </w:r>
      </w:hyperlink>
      <w:r w:rsidR="006F1E3E">
        <w:t xml:space="preserve">. </w:t>
      </w:r>
      <w:r w:rsidR="00976350">
        <w:t xml:space="preserve"> </w:t>
      </w:r>
      <w:r w:rsidR="00FF3CCB" w:rsidRPr="39A2A6A0">
        <w:rPr>
          <w:i/>
          <w:iCs/>
        </w:rPr>
        <w:t xml:space="preserve"> </w:t>
      </w:r>
      <w:r w:rsidR="006F1E3E">
        <w:rPr>
          <w:rStyle w:val="Hyperlink"/>
        </w:rPr>
        <w:t xml:space="preserve"> </w:t>
      </w:r>
    </w:p>
    <w:p w14:paraId="6414411C" w14:textId="1827D938" w:rsidR="00861967" w:rsidRDefault="00861967" w:rsidP="00861967">
      <w:pPr>
        <w:spacing w:after="120"/>
      </w:pPr>
      <w:r w:rsidRPr="39A2A6A0">
        <w:rPr>
          <w:b/>
          <w:bCs/>
        </w:rPr>
        <w:t>Clean your aerator.</w:t>
      </w:r>
      <w:r>
        <w:t xml:space="preserve"> Regularly </w:t>
      </w:r>
      <w:r w:rsidR="002F428C">
        <w:t xml:space="preserve">remove and </w:t>
      </w:r>
      <w:r>
        <w:t xml:space="preserve">clean your faucet’s screen (also known as an aerator). Sediment, debris, and lead particles can collect in your aerator. If lead particles are caught in the aerator, lead can get into your water. </w:t>
      </w:r>
    </w:p>
    <w:bookmarkEnd w:id="1"/>
    <w:p w14:paraId="019DBD66" w14:textId="6BB2249B" w:rsidR="00861967" w:rsidRPr="009E1C98" w:rsidRDefault="00861967" w:rsidP="00861967">
      <w:pPr>
        <w:spacing w:after="120"/>
      </w:pPr>
      <w:r w:rsidRPr="39A2A6A0">
        <w:rPr>
          <w:b/>
          <w:bCs/>
        </w:rPr>
        <w:t>Use cold water</w:t>
      </w:r>
      <w:r>
        <w:t xml:space="preserve">. Do not use </w:t>
      </w:r>
      <w:r w:rsidR="0087243F">
        <w:t xml:space="preserve">hot </w:t>
      </w:r>
      <w:r>
        <w:t xml:space="preserve">water from the tap </w:t>
      </w:r>
      <w:r w:rsidR="00FC0E00">
        <w:t xml:space="preserve">for drinking, cooking, or </w:t>
      </w:r>
      <w:r>
        <w:t>mak</w:t>
      </w:r>
      <w:r w:rsidR="00FC0E00">
        <w:t xml:space="preserve">ing </w:t>
      </w:r>
      <w:r>
        <w:t>baby formula as lead dissolves more easily into hot water. Boiling water does not remove lead from water</w:t>
      </w:r>
      <w:r w:rsidR="004D7619">
        <w:t>.</w:t>
      </w:r>
      <w:r>
        <w:t xml:space="preserve">  </w:t>
      </w:r>
    </w:p>
    <w:p w14:paraId="0ED0B3B6" w14:textId="43D1A40A" w:rsidR="00861967" w:rsidRDefault="003B5CB3" w:rsidP="00FC4E67">
      <w:pPr>
        <w:spacing w:after="120"/>
      </w:pPr>
      <w:r>
        <w:rPr>
          <w:b/>
          <w:bCs/>
          <w:u w:val="single"/>
        </w:rPr>
        <w:t xml:space="preserve">&lt; </w:t>
      </w:r>
      <w:r w:rsidR="00E7552A" w:rsidRPr="00A8138F">
        <w:rPr>
          <w:b/>
          <w:bCs/>
          <w:u w:val="single"/>
        </w:rPr>
        <w:t>Areas prone to drought or currently experiencing scarcity of water may want to omit or edit this recommendation.</w:t>
      </w:r>
      <w:r>
        <w:rPr>
          <w:b/>
          <w:bCs/>
          <w:u w:val="single"/>
        </w:rPr>
        <w:t xml:space="preserve"> &gt;</w:t>
      </w:r>
      <w:r w:rsidR="00E7552A">
        <w:rPr>
          <w:b/>
          <w:bCs/>
        </w:rPr>
        <w:t xml:space="preserve"> </w:t>
      </w:r>
      <w:r w:rsidR="00FC0E00" w:rsidRPr="39A2A6A0">
        <w:rPr>
          <w:b/>
          <w:bCs/>
        </w:rPr>
        <w:t>Run your water.</w:t>
      </w:r>
      <w:r w:rsidR="00FC0E00">
        <w:t xml:space="preserve"> </w:t>
      </w:r>
      <w:r w:rsidR="00602CEE">
        <w:t>The more time water has been sitting in</w:t>
      </w:r>
      <w:r w:rsidR="009B0708">
        <w:t xml:space="preserve"> pipes providing water to</w:t>
      </w:r>
      <w:r w:rsidR="00602CEE">
        <w:t xml:space="preserve"> your home, the more lead it may</w:t>
      </w:r>
      <w:r w:rsidR="00A144E0">
        <w:t xml:space="preserve"> contain. </w:t>
      </w:r>
      <w:r w:rsidR="00861967">
        <w:t xml:space="preserve">Before drinking, flush your home’s pipes by running the tap, taking a shower, doing laundry, or doing a load of dishes. The amount of time to run the water will depend on </w:t>
      </w:r>
      <w:r w:rsidR="00B93485">
        <w:t>whether your home</w:t>
      </w:r>
      <w:r w:rsidR="00FA1BE7">
        <w:t xml:space="preserve"> </w:t>
      </w:r>
      <w:r w:rsidR="00B93485">
        <w:t xml:space="preserve">has a lead service line or not, as well as </w:t>
      </w:r>
      <w:r w:rsidR="00861967">
        <w:t xml:space="preserve">the length </w:t>
      </w:r>
      <w:r w:rsidR="00B93485">
        <w:t xml:space="preserve">and diameter </w:t>
      </w:r>
      <w:r w:rsidR="00861967">
        <w:t>of the service line</w:t>
      </w:r>
      <w:r w:rsidR="00FC0E00">
        <w:t xml:space="preserve"> and the amount of plumbing in your home</w:t>
      </w:r>
      <w:r w:rsidR="00861967">
        <w:t xml:space="preserve">. </w:t>
      </w:r>
      <w:r w:rsidR="000E77FD" w:rsidRPr="000E77FD">
        <w:t>[Include tailored flushing information, if appropriate, or add following language] Residents may contact us at [phone number and/or email address] for recommendations about flushing times in their community.</w:t>
      </w:r>
    </w:p>
    <w:p w14:paraId="178E4C5E" w14:textId="46C0ACE0" w:rsidR="00C04983" w:rsidRPr="008C095C" w:rsidRDefault="00C04983" w:rsidP="00FC4E67">
      <w:pPr>
        <w:spacing w:after="120"/>
      </w:pPr>
      <w:r w:rsidRPr="00422AB3">
        <w:rPr>
          <w:b/>
          <w:bCs/>
        </w:rPr>
        <w:t>Learn what your service line material is.</w:t>
      </w:r>
      <w:r w:rsidRPr="00C04983">
        <w:t xml:space="preserve"> Contact us at [phone number and/or email address] or a licensed plumber to determine if the pipe that connects your home to the water main (called a service line) is made from lead, galvanized, or other materials. [For systems replacing lead service lines consider the following text.] To find out about what we are doing to replace lead service lines, please visit [website] or contact us at [phone number and/or email address]. </w:t>
      </w:r>
      <w:hyperlink r:id="rId19" w:history="1">
        <w:r w:rsidRPr="007B5247">
          <w:rPr>
            <w:rStyle w:val="Hyperlink"/>
          </w:rPr>
          <w:t>Protect Your Tap: A quick check for lead</w:t>
        </w:r>
      </w:hyperlink>
      <w:r w:rsidRPr="00C04983">
        <w:t xml:space="preserve"> is EPA’s on-line step by step guide to learn how to find lead pipes in your home.</w:t>
      </w:r>
    </w:p>
    <w:p w14:paraId="3D3892DA" w14:textId="200B85FA" w:rsidR="32E217D5" w:rsidRDefault="16467056" w:rsidP="48E7EE14">
      <w:pPr>
        <w:spacing w:after="120"/>
        <w:rPr>
          <w:rFonts w:ascii="Calibri" w:eastAsia="Calibri" w:hAnsi="Calibri" w:cs="Calibri"/>
        </w:rPr>
      </w:pPr>
      <w:r w:rsidRPr="48E7EE14">
        <w:rPr>
          <w:b/>
          <w:bCs/>
        </w:rPr>
        <w:t>Learn about construction in your neighborhood.</w:t>
      </w:r>
      <w:r>
        <w:t xml:space="preserve"> </w:t>
      </w:r>
      <w:r w:rsidRPr="48E7EE14">
        <w:rPr>
          <w:rFonts w:ascii="Calibri" w:eastAsia="Calibri" w:hAnsi="Calibri" w:cs="Calibri"/>
        </w:rPr>
        <w:t>Contact us at [phone number and/or email address] to find out about any construction or maintenance work that could disturb your service line. Construction may cause more lead to be released from a lead service line</w:t>
      </w:r>
      <w:r w:rsidR="005F2583">
        <w:rPr>
          <w:rFonts w:ascii="Calibri" w:eastAsia="Calibri" w:hAnsi="Calibri" w:cs="Calibri"/>
        </w:rPr>
        <w:t xml:space="preserve"> or galvanized service line</w:t>
      </w:r>
      <w:r w:rsidRPr="48E7EE14">
        <w:rPr>
          <w:rFonts w:ascii="Calibri" w:eastAsia="Calibri" w:hAnsi="Calibri" w:cs="Calibri"/>
        </w:rPr>
        <w:t xml:space="preserve"> if present.</w:t>
      </w:r>
    </w:p>
    <w:p w14:paraId="7E2FAC6F" w14:textId="77777777" w:rsidR="00BD0048" w:rsidRDefault="743FD6FF" w:rsidP="00543D66">
      <w:pPr>
        <w:spacing w:after="120"/>
        <w:sectPr w:rsidR="00BD0048" w:rsidSect="00BD0048">
          <w:footerReference w:type="default" r:id="rId20"/>
          <w:type w:val="continuous"/>
          <w:pgSz w:w="12240" w:h="15840"/>
          <w:pgMar w:top="1440" w:right="1440" w:bottom="1440" w:left="1440" w:header="720" w:footer="720" w:gutter="0"/>
          <w:pgNumType w:start="0"/>
          <w:cols w:space="720"/>
          <w:titlePg/>
          <w:docGrid w:linePitch="360"/>
        </w:sectPr>
      </w:pPr>
      <w:r w:rsidRPr="614214E6">
        <w:rPr>
          <w:b/>
          <w:bCs/>
        </w:rPr>
        <w:t>Have your water tested.</w:t>
      </w:r>
      <w:r>
        <w:t xml:space="preserve"> Contact us, your water utility, at </w:t>
      </w:r>
      <w:r w:rsidRPr="614214E6">
        <w:rPr>
          <w:b/>
          <w:bCs/>
          <w:u w:val="single"/>
        </w:rPr>
        <w:t>&lt; insert PWS contact information – phone, email, etc.&gt;</w:t>
      </w:r>
      <w:r>
        <w:t xml:space="preserve"> to have your water tested and to learn more about the lead levels in your drinking water. Alternatively, you may contact a certified laboratory to have your water tested for lead. A list of certified laboratories is available at </w:t>
      </w:r>
      <w:r w:rsidRPr="614214E6">
        <w:rPr>
          <w:b/>
          <w:bCs/>
          <w:u w:val="single"/>
        </w:rPr>
        <w:t>&lt; provide location of list or explain your water system’s testing program and any costs to customer if one exists&gt;.</w:t>
      </w:r>
      <w:r w:rsidRPr="614214E6">
        <w:rPr>
          <w:b/>
          <w:bCs/>
        </w:rPr>
        <w:t xml:space="preserve"> </w:t>
      </w:r>
      <w:r>
        <w:t>Note, a water sample may not adequately capture or represent all sources of lead that may be present</w:t>
      </w:r>
      <w:r w:rsidRPr="614214E6">
        <w:rPr>
          <w:b/>
          <w:bCs/>
        </w:rPr>
        <w:t xml:space="preserve">. </w:t>
      </w:r>
      <w:r>
        <w:t xml:space="preserve">For information on sources of lead that include service lines and interior plumbing, please visit </w:t>
      </w:r>
      <w:hyperlink r:id="rId21" w:anchor="getinto" w:history="1">
        <w:r w:rsidRPr="614214E6">
          <w:rPr>
            <w:rStyle w:val="Hyperlink"/>
          </w:rPr>
          <w:t>https://www.epa.gov/ground-water-and-drinking-water/basic-information-about-lead-drinking-water#getinto</w:t>
        </w:r>
      </w:hyperlink>
      <w:r>
        <w:t xml:space="preserve">. </w:t>
      </w:r>
    </w:p>
    <w:p w14:paraId="37A65D51" w14:textId="116C8D44" w:rsidR="009E1C98" w:rsidRDefault="005E4AFD" w:rsidP="00794BFA">
      <w:pPr>
        <w:pStyle w:val="Heading2"/>
        <w:spacing w:before="240"/>
      </w:pPr>
      <w:r w:rsidRPr="005E4AFD">
        <w:lastRenderedPageBreak/>
        <w:t xml:space="preserve">Get </w:t>
      </w:r>
      <w:r w:rsidR="0067074E">
        <w:t>y</w:t>
      </w:r>
      <w:r w:rsidRPr="005E4AFD">
        <w:t xml:space="preserve">our </w:t>
      </w:r>
      <w:r w:rsidR="0067074E">
        <w:t>c</w:t>
      </w:r>
      <w:r w:rsidRPr="005E4AFD">
        <w:t xml:space="preserve">hild </w:t>
      </w:r>
      <w:r w:rsidR="0067074E">
        <w:t>t</w:t>
      </w:r>
      <w:r w:rsidRPr="005E4AFD">
        <w:t xml:space="preserve">ested to </w:t>
      </w:r>
      <w:r w:rsidR="0067074E">
        <w:t>d</w:t>
      </w:r>
      <w:r w:rsidRPr="005E4AFD">
        <w:t xml:space="preserve">etermine </w:t>
      </w:r>
      <w:r w:rsidR="0067074E">
        <w:t>l</w:t>
      </w:r>
      <w:r w:rsidRPr="005E4AFD">
        <w:t xml:space="preserve">ead </w:t>
      </w:r>
      <w:r w:rsidR="0067074E">
        <w:t>l</w:t>
      </w:r>
      <w:r w:rsidRPr="005E4AFD">
        <w:t xml:space="preserve">evels in </w:t>
      </w:r>
      <w:r w:rsidR="00295826">
        <w:t>their</w:t>
      </w:r>
      <w:r w:rsidRPr="005E4AFD">
        <w:t xml:space="preserve"> </w:t>
      </w:r>
      <w:r w:rsidR="0067074E">
        <w:t>b</w:t>
      </w:r>
      <w:r w:rsidRPr="005E4AFD">
        <w:t>lood</w:t>
      </w:r>
      <w:r w:rsidR="00794BFA">
        <w:t>.</w:t>
      </w:r>
      <w:r>
        <w:t xml:space="preserve"> </w:t>
      </w:r>
    </w:p>
    <w:p w14:paraId="65F65CFA" w14:textId="2CB95E89" w:rsidR="0049161D" w:rsidRPr="008C095C" w:rsidRDefault="005E4AFD" w:rsidP="008C095C">
      <w:pPr>
        <w:spacing w:after="120"/>
      </w:pPr>
      <w:r>
        <w:t xml:space="preserve">A family doctor or pediatrician can perform a blood test for lead and provide information about the health effects of lead. State, </w:t>
      </w:r>
      <w:r w:rsidR="00BE1397">
        <w:t>city,</w:t>
      </w:r>
      <w:r>
        <w:t xml:space="preserve"> or county departments of health can also provide information about how you can have your child's blood tested for lead. The Centers for Disease Control and Prevention recommends public health </w:t>
      </w:r>
      <w:r w:rsidR="00EE4804">
        <w:t xml:space="preserve">actions </w:t>
      </w:r>
      <w:r>
        <w:t xml:space="preserve">when the level of lead in a child’s blood is 3.5 micrograms per deciliter (µg/dL) or more. </w:t>
      </w:r>
      <w:r w:rsidR="00733596">
        <w:t>For more information and links to CDC’s website</w:t>
      </w:r>
      <w:r w:rsidR="00F15646">
        <w:t xml:space="preserve">, please visit </w:t>
      </w:r>
      <w:hyperlink r:id="rId22" w:history="1">
        <w:r w:rsidR="00C877B3" w:rsidRPr="00D07451">
          <w:rPr>
            <w:rStyle w:val="Hyperlink"/>
          </w:rPr>
          <w:t>https://www.epa.gov/ground-water-and-drinking-water/basic-information-about-lead-drinking-water</w:t>
        </w:r>
      </w:hyperlink>
      <w:r w:rsidR="00C877B3">
        <w:t xml:space="preserve">. </w:t>
      </w:r>
    </w:p>
    <w:p w14:paraId="5A84C1E2" w14:textId="3BC29B84" w:rsidR="00B3154D" w:rsidRPr="009E1C98" w:rsidRDefault="00144AB0" w:rsidP="009E1C98">
      <w:pPr>
        <w:pStyle w:val="Heading2"/>
      </w:pPr>
      <w:r>
        <w:t>R</w:t>
      </w:r>
      <w:r w:rsidR="00621E93">
        <w:t>eplac</w:t>
      </w:r>
      <w:r>
        <w:t>ing</w:t>
      </w:r>
      <w:r w:rsidR="00621E93">
        <w:t xml:space="preserve"> lead service lines </w:t>
      </w:r>
    </w:p>
    <w:p w14:paraId="37BD5E77" w14:textId="309F2D7D" w:rsidR="00DE5689" w:rsidRDefault="00DE5689" w:rsidP="00C93121">
      <w:pPr>
        <w:spacing w:after="120"/>
      </w:pPr>
      <w:r>
        <w:rPr>
          <w:b/>
          <w:bCs/>
          <w:u w:val="single"/>
        </w:rPr>
        <w:t>&lt;Insert information about your water system</w:t>
      </w:r>
      <w:r w:rsidR="00B45199">
        <w:rPr>
          <w:b/>
          <w:bCs/>
          <w:u w:val="single"/>
        </w:rPr>
        <w:t>’</w:t>
      </w:r>
      <w:r>
        <w:rPr>
          <w:b/>
          <w:bCs/>
          <w:u w:val="single"/>
        </w:rPr>
        <w:t>s lead service line replacement program</w:t>
      </w:r>
      <w:r w:rsidR="004B4A40">
        <w:rPr>
          <w:b/>
          <w:bCs/>
          <w:u w:val="single"/>
        </w:rPr>
        <w:t>, if applicable</w:t>
      </w:r>
      <w:r w:rsidR="00B45199">
        <w:rPr>
          <w:b/>
          <w:bCs/>
          <w:u w:val="single"/>
        </w:rPr>
        <w:t>, or other opportunities to replace lead service lines</w:t>
      </w:r>
      <w:r w:rsidR="004B4A40">
        <w:rPr>
          <w:b/>
          <w:bCs/>
          <w:u w:val="single"/>
        </w:rPr>
        <w:t>.&gt;</w:t>
      </w:r>
    </w:p>
    <w:p w14:paraId="095514A7" w14:textId="48702678" w:rsidR="00097F14" w:rsidRDefault="0049161D" w:rsidP="00C93121">
      <w:pPr>
        <w:spacing w:after="120"/>
        <w:rPr>
          <w:color w:val="00B050"/>
        </w:rPr>
      </w:pPr>
      <w:r>
        <w:t>If you are planning on replacing the portion of the service line that you ow</w:t>
      </w:r>
      <w:r w:rsidR="005909A5">
        <w:t>n</w:t>
      </w:r>
      <w:r>
        <w:t xml:space="preserve">, please notify us at </w:t>
      </w:r>
      <w:r w:rsidRPr="003B5CB3">
        <w:rPr>
          <w:b/>
          <w:bCs/>
          <w:u w:val="single"/>
        </w:rPr>
        <w:t xml:space="preserve">&lt;insert </w:t>
      </w:r>
      <w:r w:rsidR="002A5D5B" w:rsidRPr="003B5CB3">
        <w:rPr>
          <w:b/>
          <w:bCs/>
          <w:u w:val="single"/>
        </w:rPr>
        <w:t xml:space="preserve">PWS </w:t>
      </w:r>
      <w:r w:rsidRPr="003B5CB3">
        <w:rPr>
          <w:b/>
          <w:bCs/>
          <w:u w:val="single"/>
        </w:rPr>
        <w:t>contact information – phone, email, etc.&gt;.</w:t>
      </w:r>
      <w:r w:rsidR="001E5604" w:rsidRPr="003B5CB3">
        <w:rPr>
          <w:b/>
          <w:bCs/>
          <w:u w:val="single"/>
        </w:rPr>
        <w:t xml:space="preserve">  </w:t>
      </w:r>
    </w:p>
    <w:p w14:paraId="599A818B" w14:textId="37C2A70C" w:rsidR="007B1DC0" w:rsidRDefault="007B1DC0" w:rsidP="003B5CB3">
      <w:pPr>
        <w:spacing w:before="240" w:after="120"/>
      </w:pPr>
      <w:r w:rsidRPr="4D0D5DA6">
        <w:rPr>
          <w:rStyle w:val="Heading3Char"/>
          <w:rFonts w:asciiTheme="minorHAnsi" w:eastAsiaTheme="minorEastAsia" w:hAnsiTheme="minorHAnsi" w:cstheme="minorBidi"/>
          <w:b/>
          <w:color w:val="auto"/>
          <w:sz w:val="22"/>
          <w:szCs w:val="22"/>
        </w:rPr>
        <w:t>For information about potential financing solutions</w:t>
      </w:r>
      <w:r>
        <w:t xml:space="preserve"> to assist property owners with </w:t>
      </w:r>
      <w:r w:rsidR="00E40246">
        <w:t>replacement of lead service line</w:t>
      </w:r>
      <w:r w:rsidR="00F22BAB">
        <w:t>s</w:t>
      </w:r>
      <w:r w:rsidR="00E40246">
        <w:t xml:space="preserve">, please contact us at </w:t>
      </w:r>
      <w:r w:rsidR="00E40246" w:rsidRPr="003B5CB3">
        <w:rPr>
          <w:b/>
          <w:bCs/>
          <w:u w:val="single"/>
        </w:rPr>
        <w:t xml:space="preserve">&lt;insert </w:t>
      </w:r>
      <w:r w:rsidR="00966846" w:rsidRPr="003B5CB3">
        <w:rPr>
          <w:b/>
          <w:bCs/>
          <w:u w:val="single"/>
        </w:rPr>
        <w:t xml:space="preserve">PWS </w:t>
      </w:r>
      <w:r w:rsidR="00E40246" w:rsidRPr="003B5CB3">
        <w:rPr>
          <w:b/>
          <w:bCs/>
          <w:u w:val="single"/>
        </w:rPr>
        <w:t>contact information – phone, email, etc.&gt;</w:t>
      </w:r>
      <w:r w:rsidR="00A3055F" w:rsidRPr="003B5CB3">
        <w:rPr>
          <w:b/>
          <w:bCs/>
          <w:u w:val="single"/>
        </w:rPr>
        <w:t>.</w:t>
      </w:r>
      <w:r w:rsidR="00A3055F" w:rsidRPr="003B5CB3">
        <w:t xml:space="preserve"> </w:t>
      </w:r>
    </w:p>
    <w:p w14:paraId="1A2603C0" w14:textId="77777777" w:rsidR="00BD0048" w:rsidRDefault="00A3055F" w:rsidP="003B5CB3">
      <w:pPr>
        <w:spacing w:before="240" w:after="120"/>
        <w:sectPr w:rsidR="00BD0048" w:rsidSect="00BD0048">
          <w:footerReference w:type="first" r:id="rId23"/>
          <w:type w:val="continuous"/>
          <w:pgSz w:w="12240" w:h="15840"/>
          <w:pgMar w:top="1440" w:right="1440" w:bottom="1440" w:left="1440" w:header="720" w:footer="720" w:gutter="0"/>
          <w:pgNumType w:start="0"/>
          <w:cols w:space="720"/>
          <w:titlePg/>
          <w:docGrid w:linePitch="360"/>
        </w:sectPr>
      </w:pPr>
      <w:r w:rsidRPr="4D0D5DA6">
        <w:rPr>
          <w:rStyle w:val="Heading3Char"/>
          <w:rFonts w:asciiTheme="minorHAnsi" w:eastAsiaTheme="minorEastAsia" w:hAnsiTheme="minorHAnsi" w:cstheme="minorBidi"/>
          <w:b/>
          <w:color w:val="auto"/>
          <w:sz w:val="22"/>
          <w:szCs w:val="22"/>
        </w:rPr>
        <w:t>For more information on reducing lead exposure</w:t>
      </w:r>
      <w:r>
        <w:t xml:space="preserve"> from your drinking water</w:t>
      </w:r>
      <w:r w:rsidR="003F70C6">
        <w:t xml:space="preserve"> and the health effects of lead, visit EPA’s website at </w:t>
      </w:r>
      <w:hyperlink r:id="rId24">
        <w:r w:rsidR="50C54C28" w:rsidRPr="48E7EE14">
          <w:rPr>
            <w:rStyle w:val="Hyperlink"/>
            <w:i/>
            <w:iCs/>
            <w:color w:val="auto"/>
          </w:rPr>
          <w:t>http://www.epa.gov/lead</w:t>
        </w:r>
      </w:hyperlink>
      <w:r w:rsidR="003F70C6">
        <w:t>.</w:t>
      </w:r>
    </w:p>
    <w:p w14:paraId="488BC651" w14:textId="3849BF7A" w:rsidR="007B1DC0" w:rsidRDefault="007B1DC0" w:rsidP="003B5CB3">
      <w:pPr>
        <w:spacing w:before="240" w:after="120"/>
      </w:pPr>
    </w:p>
    <w:p w14:paraId="59AB30D4" w14:textId="77777777" w:rsidR="00555926" w:rsidRPr="0049161D" w:rsidRDefault="00555926" w:rsidP="00C93121">
      <w:pPr>
        <w:spacing w:after="120"/>
      </w:pPr>
    </w:p>
    <w:p w14:paraId="2D4ED204" w14:textId="5217624B" w:rsidR="008D72B3" w:rsidRPr="005D6F87" w:rsidRDefault="008D72B3">
      <w:pPr>
        <w:rPr>
          <w:i/>
          <w:iCs/>
        </w:rPr>
      </w:pPr>
      <w:r w:rsidRPr="005D6F87">
        <w:rPr>
          <w:i/>
          <w:iCs/>
        </w:rPr>
        <w:br w:type="page"/>
      </w:r>
    </w:p>
    <w:p w14:paraId="1DE2C268" w14:textId="7BE39DAC" w:rsidR="005D7259" w:rsidRDefault="005D7259" w:rsidP="005909A5">
      <w:pPr>
        <w:pStyle w:val="Heading1"/>
        <w:rPr>
          <w:b/>
          <w:bCs/>
        </w:rPr>
      </w:pPr>
      <w:r w:rsidRPr="39A2A6A0">
        <w:rPr>
          <w:b/>
          <w:bCs/>
        </w:rPr>
        <w:lastRenderedPageBreak/>
        <w:t xml:space="preserve">Notice </w:t>
      </w:r>
      <w:r w:rsidR="00A163B5">
        <w:rPr>
          <w:b/>
          <w:bCs/>
        </w:rPr>
        <w:t xml:space="preserve">of </w:t>
      </w:r>
      <w:r w:rsidR="009F0395">
        <w:rPr>
          <w:b/>
          <w:bCs/>
        </w:rPr>
        <w:t xml:space="preserve">confirmed </w:t>
      </w:r>
      <w:r w:rsidR="00A163B5">
        <w:rPr>
          <w:b/>
          <w:bCs/>
        </w:rPr>
        <w:t>galvanized service line (that is or was downstream of a lead service line)</w:t>
      </w:r>
      <w:r w:rsidRPr="39A2A6A0">
        <w:rPr>
          <w:b/>
          <w:bCs/>
        </w:rPr>
        <w:t xml:space="preserve"> </w:t>
      </w:r>
    </w:p>
    <w:p w14:paraId="023C0B51" w14:textId="7B965708" w:rsidR="005909A5" w:rsidRPr="00AE6211" w:rsidRDefault="5561FAFC" w:rsidP="005909A5">
      <w:pPr>
        <w:pStyle w:val="Heading3"/>
        <w:spacing w:after="120"/>
        <w:rPr>
          <w:rFonts w:asciiTheme="minorHAnsi" w:hAnsiTheme="minorHAnsi" w:cstheme="minorHAnsi"/>
          <w:i/>
          <w:iCs/>
          <w:color w:val="auto"/>
          <w:sz w:val="22"/>
          <w:szCs w:val="22"/>
        </w:rPr>
      </w:pPr>
      <w:r w:rsidRPr="500D0027">
        <w:rPr>
          <w:rFonts w:asciiTheme="minorHAnsi" w:hAnsiTheme="minorHAnsi" w:cstheme="minorBidi"/>
          <w:b/>
          <w:bCs/>
          <w:color w:val="auto"/>
          <w:sz w:val="22"/>
          <w:szCs w:val="22"/>
          <w:u w:val="single"/>
        </w:rPr>
        <w:t>&lt;</w:t>
      </w:r>
      <w:r w:rsidR="4D10A5B7" w:rsidRPr="500D0027">
        <w:rPr>
          <w:rFonts w:asciiTheme="minorHAnsi" w:hAnsiTheme="minorHAnsi" w:cstheme="minorBidi"/>
          <w:b/>
          <w:bCs/>
          <w:color w:val="auto"/>
          <w:sz w:val="22"/>
          <w:szCs w:val="22"/>
          <w:u w:val="single"/>
        </w:rPr>
        <w:t>I</w:t>
      </w:r>
      <w:r w:rsidRPr="500D0027">
        <w:rPr>
          <w:rFonts w:asciiTheme="minorHAnsi" w:hAnsiTheme="minorHAnsi" w:cstheme="minorBidi"/>
          <w:b/>
          <w:bCs/>
          <w:color w:val="auto"/>
          <w:sz w:val="22"/>
          <w:szCs w:val="22"/>
          <w:u w:val="single"/>
        </w:rPr>
        <w:t xml:space="preserve">nsert </w:t>
      </w:r>
      <w:r w:rsidR="4D10A5B7" w:rsidRPr="500D0027">
        <w:rPr>
          <w:rFonts w:asciiTheme="minorHAnsi" w:hAnsiTheme="minorHAnsi" w:cstheme="minorBidi"/>
          <w:b/>
          <w:bCs/>
          <w:color w:val="auto"/>
          <w:sz w:val="22"/>
          <w:szCs w:val="22"/>
          <w:u w:val="single"/>
        </w:rPr>
        <w:t>PWS</w:t>
      </w:r>
      <w:r w:rsidRPr="500D0027">
        <w:rPr>
          <w:rFonts w:asciiTheme="minorHAnsi" w:hAnsiTheme="minorHAnsi" w:cstheme="minorBidi"/>
          <w:b/>
          <w:bCs/>
          <w:color w:val="auto"/>
          <w:sz w:val="22"/>
          <w:szCs w:val="22"/>
          <w:u w:val="single"/>
        </w:rPr>
        <w:t xml:space="preserve"> </w:t>
      </w:r>
      <w:r w:rsidR="4D10A5B7" w:rsidRPr="500D0027">
        <w:rPr>
          <w:rFonts w:asciiTheme="minorHAnsi" w:hAnsiTheme="minorHAnsi" w:cstheme="minorBidi"/>
          <w:b/>
          <w:bCs/>
          <w:color w:val="auto"/>
          <w:sz w:val="22"/>
          <w:szCs w:val="22"/>
          <w:u w:val="single"/>
        </w:rPr>
        <w:t>name</w:t>
      </w:r>
      <w:r w:rsidRPr="500D0027">
        <w:rPr>
          <w:rFonts w:asciiTheme="minorHAnsi" w:hAnsiTheme="minorHAnsi" w:cstheme="minorBidi"/>
          <w:b/>
          <w:bCs/>
          <w:color w:val="auto"/>
          <w:sz w:val="22"/>
          <w:szCs w:val="22"/>
          <w:u w:val="single"/>
        </w:rPr>
        <w:t>&gt;</w:t>
      </w:r>
      <w:r w:rsidRPr="500D0027">
        <w:rPr>
          <w:rFonts w:asciiTheme="minorHAnsi" w:hAnsiTheme="minorHAnsi" w:cstheme="minorBidi"/>
          <w:color w:val="auto"/>
          <w:sz w:val="22"/>
          <w:szCs w:val="22"/>
        </w:rPr>
        <w:t xml:space="preserve"> is focused on protecting the health of every household in our community. </w:t>
      </w:r>
      <w:r w:rsidR="35887171" w:rsidRPr="500D0027">
        <w:rPr>
          <w:rFonts w:asciiTheme="minorHAnsi" w:hAnsiTheme="minorHAnsi" w:cstheme="minorBidi"/>
          <w:color w:val="auto"/>
          <w:sz w:val="22"/>
          <w:szCs w:val="22"/>
        </w:rPr>
        <w:t xml:space="preserve">This </w:t>
      </w:r>
      <w:r w:rsidR="006F1E3E" w:rsidRPr="500D0027">
        <w:rPr>
          <w:rFonts w:asciiTheme="minorHAnsi" w:hAnsiTheme="minorHAnsi" w:cstheme="minorBidi"/>
          <w:color w:val="auto"/>
          <w:sz w:val="22"/>
          <w:szCs w:val="22"/>
        </w:rPr>
        <w:t xml:space="preserve">notice </w:t>
      </w:r>
      <w:r w:rsidR="35887171" w:rsidRPr="500D0027">
        <w:rPr>
          <w:rFonts w:asciiTheme="minorHAnsi" w:hAnsiTheme="minorHAnsi" w:cstheme="minorBidi"/>
          <w:color w:val="auto"/>
          <w:sz w:val="22"/>
          <w:szCs w:val="22"/>
        </w:rPr>
        <w:t xml:space="preserve">contains important information about your drinking water. </w:t>
      </w:r>
      <w:r w:rsidR="62AC0BBE" w:rsidRPr="500D0027">
        <w:rPr>
          <w:rFonts w:asciiTheme="minorHAnsi" w:hAnsiTheme="minorHAnsi" w:cstheme="minorBidi"/>
          <w:color w:val="auto"/>
          <w:sz w:val="22"/>
          <w:szCs w:val="22"/>
        </w:rPr>
        <w:t>Please share this information with anyone who drinks and/or cooks using water at this property. In addition to people directly served at this property, this can include people in apartments, nursing homes, schools, businesses, as well as parents served by childcare at this property.</w:t>
      </w:r>
      <w:r w:rsidR="007E2E75" w:rsidRPr="00AE6211">
        <w:rPr>
          <w:rFonts w:asciiTheme="minorHAnsi" w:hAnsiTheme="minorHAnsi" w:cstheme="minorHAnsi"/>
          <w:b/>
          <w:bCs/>
          <w:color w:val="auto"/>
          <w:sz w:val="22"/>
          <w:szCs w:val="22"/>
          <w:u w:val="single"/>
        </w:rPr>
        <w:t>&lt;</w:t>
      </w:r>
      <w:r w:rsidR="00995EA3" w:rsidRPr="00AE6211">
        <w:rPr>
          <w:rFonts w:asciiTheme="minorHAnsi" w:hAnsiTheme="minorHAnsi" w:cstheme="minorHAnsi"/>
          <w:b/>
          <w:bCs/>
          <w:color w:val="auto"/>
          <w:sz w:val="22"/>
          <w:szCs w:val="22"/>
          <w:u w:val="single"/>
        </w:rPr>
        <w:t>I</w:t>
      </w:r>
      <w:r w:rsidR="007E2E75" w:rsidRPr="00AE6211">
        <w:rPr>
          <w:rFonts w:asciiTheme="minorHAnsi" w:hAnsiTheme="minorHAnsi" w:cstheme="minorHAnsi"/>
          <w:b/>
          <w:bCs/>
          <w:color w:val="auto"/>
          <w:sz w:val="22"/>
          <w:szCs w:val="22"/>
          <w:u w:val="single"/>
        </w:rPr>
        <w:t xml:space="preserve">nsert PWS name&gt; </w:t>
      </w:r>
      <w:r w:rsidR="007E2E75" w:rsidRPr="00AE6211">
        <w:rPr>
          <w:rFonts w:asciiTheme="minorHAnsi" w:hAnsiTheme="minorHAnsi" w:cstheme="minorHAnsi"/>
          <w:color w:val="auto"/>
          <w:sz w:val="22"/>
          <w:szCs w:val="22"/>
        </w:rPr>
        <w:t xml:space="preserve">has determined that </w:t>
      </w:r>
      <w:r w:rsidR="007D365C" w:rsidRPr="00AE6211">
        <w:rPr>
          <w:rFonts w:asciiTheme="minorHAnsi" w:hAnsiTheme="minorHAnsi" w:cstheme="minorHAnsi"/>
          <w:b/>
          <w:bCs/>
          <w:color w:val="auto"/>
          <w:sz w:val="22"/>
          <w:szCs w:val="22"/>
          <w:u w:val="single"/>
        </w:rPr>
        <w:t xml:space="preserve">&lt;a portion or </w:t>
      </w:r>
      <w:r w:rsidR="0093201A" w:rsidRPr="00AE6211">
        <w:rPr>
          <w:rFonts w:asciiTheme="minorHAnsi" w:hAnsiTheme="minorHAnsi" w:cstheme="minorHAnsi"/>
          <w:b/>
          <w:bCs/>
          <w:color w:val="auto"/>
          <w:sz w:val="22"/>
          <w:szCs w:val="22"/>
          <w:u w:val="single"/>
        </w:rPr>
        <w:t>t</w:t>
      </w:r>
      <w:r w:rsidR="005D7259" w:rsidRPr="00AE6211">
        <w:rPr>
          <w:rFonts w:asciiTheme="minorHAnsi" w:hAnsiTheme="minorHAnsi" w:cstheme="minorHAnsi"/>
          <w:b/>
          <w:bCs/>
          <w:color w:val="auto"/>
          <w:sz w:val="22"/>
          <w:szCs w:val="22"/>
          <w:u w:val="single"/>
        </w:rPr>
        <w:t>he</w:t>
      </w:r>
      <w:r w:rsidR="007D365C" w:rsidRPr="00AE6211">
        <w:rPr>
          <w:rFonts w:asciiTheme="minorHAnsi" w:hAnsiTheme="minorHAnsi" w:cstheme="minorHAnsi"/>
          <w:b/>
          <w:bCs/>
          <w:color w:val="auto"/>
          <w:sz w:val="22"/>
          <w:szCs w:val="22"/>
          <w:u w:val="single"/>
        </w:rPr>
        <w:t xml:space="preserve"> entire&gt;</w:t>
      </w:r>
      <w:r w:rsidR="005D7259" w:rsidRPr="00AE6211">
        <w:rPr>
          <w:rFonts w:asciiTheme="minorHAnsi" w:hAnsiTheme="minorHAnsi" w:cstheme="minorHAnsi"/>
          <w:color w:val="auto"/>
          <w:sz w:val="22"/>
          <w:szCs w:val="22"/>
        </w:rPr>
        <w:t xml:space="preserve"> </w:t>
      </w:r>
      <w:r w:rsidR="00E25384" w:rsidRPr="00AE6211">
        <w:rPr>
          <w:rFonts w:asciiTheme="minorHAnsi" w:hAnsiTheme="minorHAnsi" w:cstheme="minorHAnsi"/>
          <w:color w:val="auto"/>
          <w:sz w:val="22"/>
          <w:szCs w:val="22"/>
        </w:rPr>
        <w:t xml:space="preserve">water </w:t>
      </w:r>
      <w:r w:rsidR="005D7259" w:rsidRPr="00AE6211">
        <w:rPr>
          <w:rFonts w:asciiTheme="minorHAnsi" w:hAnsiTheme="minorHAnsi" w:cstheme="minorHAnsi"/>
          <w:color w:val="auto"/>
          <w:sz w:val="22"/>
          <w:szCs w:val="22"/>
        </w:rPr>
        <w:t>pipe</w:t>
      </w:r>
      <w:r w:rsidR="00E25384" w:rsidRPr="00AE6211">
        <w:rPr>
          <w:rFonts w:asciiTheme="minorHAnsi" w:hAnsiTheme="minorHAnsi" w:cstheme="minorHAnsi"/>
          <w:color w:val="auto"/>
          <w:sz w:val="22"/>
          <w:szCs w:val="22"/>
        </w:rPr>
        <w:t xml:space="preserve"> (called a service line) </w:t>
      </w:r>
      <w:r w:rsidR="005D7259" w:rsidRPr="00AE6211">
        <w:rPr>
          <w:rFonts w:asciiTheme="minorHAnsi" w:hAnsiTheme="minorHAnsi" w:cstheme="minorHAnsi"/>
          <w:color w:val="auto"/>
          <w:sz w:val="22"/>
          <w:szCs w:val="22"/>
        </w:rPr>
        <w:t xml:space="preserve">that connects your </w:t>
      </w:r>
      <w:r w:rsidR="005D7259" w:rsidRPr="00AE6211">
        <w:rPr>
          <w:rFonts w:asciiTheme="minorHAnsi" w:hAnsiTheme="minorHAnsi" w:cstheme="minorHAnsi"/>
          <w:b/>
          <w:bCs/>
          <w:color w:val="auto"/>
          <w:sz w:val="22"/>
          <w:szCs w:val="22"/>
          <w:u w:val="single"/>
        </w:rPr>
        <w:t>&lt;home, building or other structure&gt;</w:t>
      </w:r>
      <w:r w:rsidR="005D7259" w:rsidRPr="00AE6211">
        <w:rPr>
          <w:rFonts w:asciiTheme="minorHAnsi" w:hAnsiTheme="minorHAnsi" w:cstheme="minorHAnsi"/>
          <w:color w:val="auto"/>
          <w:sz w:val="22"/>
          <w:szCs w:val="22"/>
        </w:rPr>
        <w:t xml:space="preserve"> to the water main is</w:t>
      </w:r>
      <w:r w:rsidR="001043D2" w:rsidRPr="00AE6211">
        <w:rPr>
          <w:rFonts w:asciiTheme="minorHAnsi" w:hAnsiTheme="minorHAnsi" w:cstheme="minorHAnsi"/>
          <w:color w:val="auto"/>
          <w:sz w:val="22"/>
          <w:szCs w:val="22"/>
        </w:rPr>
        <w:t xml:space="preserve"> made from</w:t>
      </w:r>
      <w:r w:rsidR="005D7259" w:rsidRPr="00AE6211">
        <w:rPr>
          <w:rFonts w:asciiTheme="minorHAnsi" w:hAnsiTheme="minorHAnsi" w:cstheme="minorHAnsi"/>
          <w:color w:val="auto"/>
          <w:sz w:val="22"/>
          <w:szCs w:val="22"/>
        </w:rPr>
        <w:t xml:space="preserve"> </w:t>
      </w:r>
      <w:r w:rsidR="005D7259" w:rsidRPr="00AE6211">
        <w:rPr>
          <w:rFonts w:asciiTheme="minorHAnsi" w:hAnsiTheme="minorHAnsi" w:cstheme="minorHAnsi"/>
          <w:b/>
          <w:bCs/>
          <w:color w:val="auto"/>
          <w:sz w:val="22"/>
          <w:szCs w:val="22"/>
        </w:rPr>
        <w:t xml:space="preserve">galvanized </w:t>
      </w:r>
      <w:r w:rsidR="001043D2" w:rsidRPr="00AE6211">
        <w:rPr>
          <w:rFonts w:asciiTheme="minorHAnsi" w:hAnsiTheme="minorHAnsi" w:cstheme="minorHAnsi"/>
          <w:b/>
          <w:bCs/>
          <w:color w:val="auto"/>
          <w:sz w:val="22"/>
          <w:szCs w:val="22"/>
        </w:rPr>
        <w:t>material</w:t>
      </w:r>
      <w:r w:rsidR="00C85BE6" w:rsidRPr="00AE6211">
        <w:rPr>
          <w:rFonts w:asciiTheme="minorHAnsi" w:hAnsiTheme="minorHAnsi" w:cstheme="minorHAnsi"/>
          <w:b/>
          <w:bCs/>
          <w:color w:val="auto"/>
          <w:sz w:val="22"/>
          <w:szCs w:val="22"/>
        </w:rPr>
        <w:t xml:space="preserve"> </w:t>
      </w:r>
      <w:r w:rsidR="00865484" w:rsidRPr="00AE6211">
        <w:rPr>
          <w:rFonts w:asciiTheme="minorHAnsi" w:hAnsiTheme="minorHAnsi" w:cstheme="minorHAnsi"/>
          <w:color w:val="auto"/>
          <w:sz w:val="22"/>
          <w:szCs w:val="22"/>
        </w:rPr>
        <w:t xml:space="preserve">and </w:t>
      </w:r>
      <w:r w:rsidR="00144AB0" w:rsidRPr="00AE6211">
        <w:rPr>
          <w:rFonts w:asciiTheme="minorHAnsi" w:hAnsiTheme="minorHAnsi" w:cstheme="minorHAnsi"/>
          <w:color w:val="auto"/>
          <w:sz w:val="22"/>
          <w:szCs w:val="22"/>
        </w:rPr>
        <w:t xml:space="preserve">may </w:t>
      </w:r>
      <w:r w:rsidR="00865484" w:rsidRPr="00AE6211">
        <w:rPr>
          <w:rFonts w:asciiTheme="minorHAnsi" w:hAnsiTheme="minorHAnsi" w:cstheme="minorHAnsi"/>
          <w:color w:val="auto"/>
          <w:sz w:val="22"/>
          <w:szCs w:val="22"/>
        </w:rPr>
        <w:t xml:space="preserve">have </w:t>
      </w:r>
      <w:r w:rsidR="00144AB0" w:rsidRPr="00AE6211">
        <w:rPr>
          <w:rFonts w:asciiTheme="minorHAnsi" w:hAnsiTheme="minorHAnsi" w:cstheme="minorHAnsi"/>
          <w:color w:val="auto"/>
          <w:sz w:val="22"/>
          <w:szCs w:val="22"/>
        </w:rPr>
        <w:t>absorb</w:t>
      </w:r>
      <w:r w:rsidR="00865484" w:rsidRPr="00AE6211">
        <w:rPr>
          <w:rFonts w:asciiTheme="minorHAnsi" w:hAnsiTheme="minorHAnsi" w:cstheme="minorHAnsi"/>
          <w:color w:val="auto"/>
          <w:sz w:val="22"/>
          <w:szCs w:val="22"/>
        </w:rPr>
        <w:t>ed</w:t>
      </w:r>
      <w:r w:rsidR="00144AB0" w:rsidRPr="00AE6211">
        <w:rPr>
          <w:rFonts w:asciiTheme="minorHAnsi" w:hAnsiTheme="minorHAnsi" w:cstheme="minorHAnsi"/>
          <w:color w:val="auto"/>
          <w:sz w:val="22"/>
          <w:szCs w:val="22"/>
        </w:rPr>
        <w:t xml:space="preserve"> lead</w:t>
      </w:r>
      <w:r w:rsidR="001043D2" w:rsidRPr="00AE6211">
        <w:rPr>
          <w:rFonts w:asciiTheme="minorHAnsi" w:hAnsiTheme="minorHAnsi" w:cstheme="minorHAnsi"/>
          <w:b/>
          <w:bCs/>
          <w:color w:val="auto"/>
          <w:sz w:val="22"/>
          <w:szCs w:val="22"/>
        </w:rPr>
        <w:t>.</w:t>
      </w:r>
      <w:r w:rsidR="001043D2" w:rsidRPr="00AE6211">
        <w:rPr>
          <w:rFonts w:asciiTheme="minorHAnsi" w:hAnsiTheme="minorHAnsi" w:cstheme="minorHAnsi"/>
          <w:color w:val="auto"/>
          <w:sz w:val="22"/>
          <w:szCs w:val="22"/>
        </w:rPr>
        <w:t xml:space="preserve"> </w:t>
      </w:r>
      <w:r w:rsidR="00D6373B" w:rsidRPr="00AE6211">
        <w:rPr>
          <w:rFonts w:asciiTheme="minorHAnsi" w:hAnsiTheme="minorHAnsi" w:cstheme="minorHAnsi"/>
          <w:color w:val="auto"/>
          <w:sz w:val="22"/>
          <w:szCs w:val="22"/>
        </w:rPr>
        <w:t xml:space="preserve">EPA has defined these </w:t>
      </w:r>
      <w:r w:rsidR="00B575EC" w:rsidRPr="00AE6211">
        <w:rPr>
          <w:rFonts w:asciiTheme="minorHAnsi" w:hAnsiTheme="minorHAnsi" w:cstheme="minorHAnsi"/>
          <w:color w:val="auto"/>
          <w:sz w:val="22"/>
          <w:szCs w:val="22"/>
        </w:rPr>
        <w:t xml:space="preserve">service </w:t>
      </w:r>
      <w:r w:rsidR="00D6373B" w:rsidRPr="00AE6211">
        <w:rPr>
          <w:rFonts w:asciiTheme="minorHAnsi" w:hAnsiTheme="minorHAnsi" w:cstheme="minorHAnsi"/>
          <w:color w:val="auto"/>
          <w:sz w:val="22"/>
          <w:szCs w:val="22"/>
        </w:rPr>
        <w:t>lines as “galvanized requiring replacement”</w:t>
      </w:r>
      <w:r w:rsidR="00045EFA" w:rsidRPr="00AE6211">
        <w:rPr>
          <w:rStyle w:val="FootnoteReference"/>
          <w:rFonts w:asciiTheme="minorHAnsi" w:hAnsiTheme="minorHAnsi" w:cstheme="minorHAnsi"/>
          <w:color w:val="auto"/>
          <w:sz w:val="22"/>
          <w:szCs w:val="22"/>
        </w:rPr>
        <w:footnoteReference w:id="3"/>
      </w:r>
      <w:r w:rsidR="00D6373B" w:rsidRPr="00AE6211">
        <w:rPr>
          <w:rFonts w:asciiTheme="minorHAnsi" w:hAnsiTheme="minorHAnsi" w:cstheme="minorHAnsi"/>
          <w:color w:val="auto"/>
          <w:sz w:val="22"/>
          <w:szCs w:val="22"/>
        </w:rPr>
        <w:t>.</w:t>
      </w:r>
      <w:r w:rsidR="00D04528" w:rsidRPr="00AE6211">
        <w:rPr>
          <w:rFonts w:asciiTheme="minorHAnsi" w:hAnsiTheme="minorHAnsi" w:cstheme="minorHAnsi"/>
          <w:color w:val="auto"/>
          <w:sz w:val="22"/>
          <w:szCs w:val="22"/>
        </w:rPr>
        <w:t xml:space="preserve"> </w:t>
      </w:r>
      <w:r w:rsidR="0000207C" w:rsidRPr="00AE6211">
        <w:rPr>
          <w:rFonts w:asciiTheme="minorHAnsi" w:hAnsiTheme="minorHAnsi" w:cstheme="minorHAnsi"/>
          <w:color w:val="auto"/>
          <w:sz w:val="22"/>
          <w:szCs w:val="22"/>
        </w:rPr>
        <w:t xml:space="preserve">Our records either indicate that lead service line pipe may be present or might have been present </w:t>
      </w:r>
      <w:r w:rsidR="00CA4DA9" w:rsidRPr="00AE6211">
        <w:rPr>
          <w:rFonts w:asciiTheme="minorHAnsi" w:hAnsiTheme="minorHAnsi" w:cstheme="minorHAnsi"/>
          <w:color w:val="auto"/>
          <w:sz w:val="22"/>
          <w:szCs w:val="22"/>
        </w:rPr>
        <w:t>in the past</w:t>
      </w:r>
      <w:r w:rsidR="0000207C" w:rsidRPr="00AE6211">
        <w:rPr>
          <w:rFonts w:asciiTheme="minorHAnsi" w:hAnsiTheme="minorHAnsi" w:cstheme="minorHAnsi"/>
          <w:color w:val="auto"/>
          <w:sz w:val="22"/>
          <w:szCs w:val="22"/>
        </w:rPr>
        <w:t xml:space="preserve">. If you have information that could help us better describe your service line, contact us at </w:t>
      </w:r>
      <w:r w:rsidR="0000207C" w:rsidRPr="00AE6211">
        <w:rPr>
          <w:rFonts w:asciiTheme="minorHAnsi" w:hAnsiTheme="minorHAnsi" w:cstheme="minorHAnsi"/>
          <w:b/>
          <w:bCs/>
          <w:color w:val="auto"/>
          <w:sz w:val="22"/>
          <w:szCs w:val="22"/>
          <w:u w:val="single"/>
        </w:rPr>
        <w:t>&lt;contact via phone, email and/or visit website &gt;</w:t>
      </w:r>
      <w:r w:rsidR="0000207C" w:rsidRPr="00AE6211">
        <w:rPr>
          <w:rFonts w:asciiTheme="minorHAnsi" w:hAnsiTheme="minorHAnsi" w:cstheme="minorHAnsi"/>
          <w:color w:val="auto"/>
          <w:sz w:val="22"/>
          <w:szCs w:val="22"/>
        </w:rPr>
        <w:t xml:space="preserve">, and we will </w:t>
      </w:r>
      <w:r w:rsidR="0000207C" w:rsidRPr="00AE6211">
        <w:rPr>
          <w:rFonts w:asciiTheme="minorHAnsi" w:hAnsiTheme="minorHAnsi" w:cstheme="minorHAnsi"/>
          <w:b/>
          <w:bCs/>
          <w:color w:val="auto"/>
          <w:sz w:val="22"/>
          <w:szCs w:val="22"/>
          <w:u w:val="single"/>
        </w:rPr>
        <w:t>&lt;add detail&gt;.</w:t>
      </w:r>
    </w:p>
    <w:p w14:paraId="49711EDE" w14:textId="5C0EDA05" w:rsidR="005D7259" w:rsidRPr="00FC272A" w:rsidRDefault="00F0653A" w:rsidP="00F0653A">
      <w:pPr>
        <w:spacing w:after="120"/>
        <w:rPr>
          <w:rFonts w:cstheme="minorHAnsi"/>
          <w:b/>
          <w:bCs/>
          <w:u w:val="single"/>
        </w:rPr>
      </w:pPr>
      <w:r w:rsidRPr="00FC272A">
        <w:rPr>
          <w:rFonts w:cstheme="minorHAnsi"/>
        </w:rPr>
        <w:t xml:space="preserve">Galvanized service lines that </w:t>
      </w:r>
      <w:r w:rsidR="005633D2" w:rsidRPr="00FC272A">
        <w:rPr>
          <w:rFonts w:cstheme="minorHAnsi"/>
        </w:rPr>
        <w:t xml:space="preserve">have </w:t>
      </w:r>
      <w:r w:rsidRPr="00FC272A">
        <w:rPr>
          <w:rFonts w:cstheme="minorHAnsi"/>
        </w:rPr>
        <w:t>absorb</w:t>
      </w:r>
      <w:r w:rsidR="00865484" w:rsidRPr="00FC272A">
        <w:rPr>
          <w:rFonts w:cstheme="minorHAnsi"/>
        </w:rPr>
        <w:t>ed lead</w:t>
      </w:r>
      <w:r w:rsidRPr="00FC272A">
        <w:rPr>
          <w:rFonts w:cstheme="minorHAnsi"/>
        </w:rPr>
        <w:t xml:space="preserve"> </w:t>
      </w:r>
      <w:r w:rsidR="00865484" w:rsidRPr="00FC272A">
        <w:rPr>
          <w:rFonts w:cstheme="minorHAnsi"/>
        </w:rPr>
        <w:t>can</w:t>
      </w:r>
      <w:r w:rsidRPr="00FC272A">
        <w:rPr>
          <w:rFonts w:cstheme="minorHAnsi"/>
        </w:rPr>
        <w:t xml:space="preserve"> contribute to lead in drinking water. </w:t>
      </w:r>
      <w:r w:rsidR="00A161D0" w:rsidRPr="00FC272A">
        <w:rPr>
          <w:rFonts w:cstheme="minorHAnsi"/>
        </w:rPr>
        <w:t xml:space="preserve">People living in homes with a galvanized service line </w:t>
      </w:r>
      <w:r w:rsidR="00CC0DC2" w:rsidRPr="00FC272A">
        <w:rPr>
          <w:rFonts w:cstheme="minorHAnsi"/>
        </w:rPr>
        <w:t xml:space="preserve">that </w:t>
      </w:r>
      <w:r w:rsidR="005633D2" w:rsidRPr="00FC272A">
        <w:rPr>
          <w:rFonts w:cstheme="minorHAnsi"/>
        </w:rPr>
        <w:t xml:space="preserve">has </w:t>
      </w:r>
      <w:r w:rsidR="00CC0DC2" w:rsidRPr="00FC272A">
        <w:rPr>
          <w:rFonts w:cstheme="minorHAnsi"/>
        </w:rPr>
        <w:t>absorbed lead</w:t>
      </w:r>
      <w:r w:rsidR="00A161D0" w:rsidRPr="00FC272A">
        <w:rPr>
          <w:rFonts w:cstheme="minorHAnsi"/>
        </w:rPr>
        <w:t xml:space="preserve"> </w:t>
      </w:r>
      <w:r w:rsidR="00144AB0" w:rsidRPr="00FC272A">
        <w:rPr>
          <w:rFonts w:cstheme="minorHAnsi"/>
        </w:rPr>
        <w:t xml:space="preserve">may </w:t>
      </w:r>
      <w:r w:rsidR="00A161D0" w:rsidRPr="00FC272A">
        <w:rPr>
          <w:rFonts w:cstheme="minorHAnsi"/>
        </w:rPr>
        <w:t>have an increased risk of exposure to lead from their drinking water</w:t>
      </w:r>
      <w:r w:rsidR="00246964" w:rsidRPr="00FC272A">
        <w:rPr>
          <w:rFonts w:cstheme="minorHAnsi"/>
        </w:rPr>
        <w:t>.</w:t>
      </w:r>
      <w:r w:rsidR="00A161D0" w:rsidRPr="00FC272A">
        <w:rPr>
          <w:rFonts w:cstheme="minorHAnsi"/>
        </w:rPr>
        <w:t xml:space="preserve"> </w:t>
      </w:r>
      <w:r w:rsidRPr="00FC272A">
        <w:rPr>
          <w:rFonts w:cstheme="minorHAnsi"/>
        </w:rPr>
        <w:t xml:space="preserve"> </w:t>
      </w:r>
      <w:r w:rsidR="001043D2" w:rsidRPr="00FC272A">
        <w:rPr>
          <w:rFonts w:cstheme="minorHAnsi"/>
          <w:b/>
          <w:bCs/>
          <w:u w:val="single"/>
        </w:rPr>
        <w:t>&lt;Consider</w:t>
      </w:r>
      <w:r w:rsidR="0034027E" w:rsidRPr="00FC272A">
        <w:rPr>
          <w:rFonts w:cstheme="minorHAnsi"/>
          <w:b/>
          <w:bCs/>
          <w:u w:val="single"/>
        </w:rPr>
        <w:t xml:space="preserve"> adding</w:t>
      </w:r>
      <w:r w:rsidR="001043D2" w:rsidRPr="00FC272A">
        <w:rPr>
          <w:rFonts w:cstheme="minorHAnsi"/>
          <w:b/>
          <w:bCs/>
          <w:u w:val="single"/>
        </w:rPr>
        <w:t xml:space="preserve"> language based on situational knowledge, such as: The galvanized service line at this location is/was/may have been connected to a lead service line</w:t>
      </w:r>
      <w:r w:rsidR="002B303E" w:rsidRPr="00FC272A">
        <w:rPr>
          <w:rFonts w:cstheme="minorHAnsi"/>
          <w:b/>
          <w:bCs/>
          <w:u w:val="single"/>
        </w:rPr>
        <w:t xml:space="preserve"> prior to &lt;date&gt; or is downstream</w:t>
      </w:r>
      <w:r w:rsidR="00CB0CE3" w:rsidRPr="00FC272A">
        <w:rPr>
          <w:rFonts w:cstheme="minorHAnsi"/>
          <w:b/>
          <w:bCs/>
          <w:u w:val="single"/>
        </w:rPr>
        <w:t xml:space="preserve"> of an unknown service line which may contain lead</w:t>
      </w:r>
      <w:r w:rsidR="001043D2" w:rsidRPr="00FC272A">
        <w:rPr>
          <w:rFonts w:cstheme="minorHAnsi"/>
          <w:b/>
          <w:bCs/>
          <w:u w:val="single"/>
        </w:rPr>
        <w:t xml:space="preserve">.&gt; </w:t>
      </w:r>
    </w:p>
    <w:p w14:paraId="120CE7F5" w14:textId="65EE4597" w:rsidR="00B67314" w:rsidRDefault="00C91938" w:rsidP="00F0653A">
      <w:pPr>
        <w:spacing w:after="120"/>
        <w:rPr>
          <w:color w:val="00B050"/>
        </w:rPr>
        <w:sectPr w:rsidR="00B67314" w:rsidSect="00BD0048">
          <w:footerReference w:type="default" r:id="rId25"/>
          <w:type w:val="continuous"/>
          <w:pgSz w:w="12240" w:h="15840"/>
          <w:pgMar w:top="1440" w:right="1440" w:bottom="1440" w:left="1440" w:header="720" w:footer="720" w:gutter="0"/>
          <w:pgNumType w:start="0"/>
          <w:cols w:space="720"/>
          <w:titlePg/>
          <w:docGrid w:linePitch="360"/>
        </w:sectPr>
      </w:pPr>
      <w:r>
        <w:rPr>
          <w:noProof/>
        </w:rPr>
        <w:drawing>
          <wp:inline distT="0" distB="0" distL="0" distR="0" wp14:anchorId="3BD599A9" wp14:editId="76EC1813">
            <wp:extent cx="5819775" cy="3055381"/>
            <wp:effectExtent l="0" t="0" r="0" b="0"/>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a:picLocks noChangeAspect="1" noChangeArrowheads="1"/>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5834739" cy="3063237"/>
                    </a:xfrm>
                    <a:prstGeom prst="rect">
                      <a:avLst/>
                    </a:prstGeom>
                    <a:noFill/>
                    <a:ln>
                      <a:noFill/>
                    </a:ln>
                  </pic:spPr>
                </pic:pic>
              </a:graphicData>
            </a:graphic>
          </wp:inline>
        </w:drawing>
      </w:r>
    </w:p>
    <w:p w14:paraId="77F19B9F" w14:textId="5C363F36" w:rsidR="00CF15A6" w:rsidRDefault="00CF15A6" w:rsidP="00CF15A6">
      <w:pPr>
        <w:pStyle w:val="Heading2"/>
      </w:pPr>
      <w:r>
        <w:t xml:space="preserve">Health effects of lead </w:t>
      </w:r>
    </w:p>
    <w:p w14:paraId="0AEC1C26" w14:textId="1E280DCA" w:rsidR="00CF15A6" w:rsidRPr="00722E78" w:rsidRDefault="00CF15A6" w:rsidP="00CF15A6">
      <w:pPr>
        <w:spacing w:after="120"/>
        <w:rPr>
          <w:i/>
        </w:rPr>
      </w:pPr>
      <w:r w:rsidRPr="00722E78">
        <w:rPr>
          <w:i/>
        </w:rPr>
        <w:t xml:space="preserve">Exposure to lead in drinking water can cause serious health effects in all age groups. Infants and children can have decreases in IQ and attention span. Lead exposure can lead to new learning and behavior problems or </w:t>
      </w:r>
      <w:r w:rsidR="00F24501">
        <w:rPr>
          <w:i/>
        </w:rPr>
        <w:t>worsen</w:t>
      </w:r>
      <w:r w:rsidRPr="00722E78">
        <w:rPr>
          <w:i/>
        </w:rPr>
        <w:t xml:space="preserve"> existing learning and behavior problems. The children of women who are exposed to lead before or during pregnancy can have increased risk of these </w:t>
      </w:r>
      <w:r w:rsidR="00F24501">
        <w:rPr>
          <w:i/>
        </w:rPr>
        <w:t>negative</w:t>
      </w:r>
      <w:r w:rsidRPr="00722E78">
        <w:rPr>
          <w:i/>
        </w:rPr>
        <w:t xml:space="preserve"> health effects. Adults can have increased risks of heart disease, high blood pressure, and kidney, or nervous system problems.</w:t>
      </w:r>
      <w:r w:rsidR="005C73AA">
        <w:rPr>
          <w:rStyle w:val="FootnoteReference"/>
          <w:i/>
          <w:iCs/>
        </w:rPr>
        <w:footnoteReference w:id="4"/>
      </w:r>
    </w:p>
    <w:p w14:paraId="1F009B2C" w14:textId="0C70AA04" w:rsidR="00CF15A6" w:rsidRDefault="00CF15A6" w:rsidP="00CF15A6">
      <w:pPr>
        <w:pStyle w:val="Heading2"/>
      </w:pPr>
      <w:r>
        <w:t>Steps you can take to reduce lead in drinking water</w:t>
      </w:r>
      <w:r w:rsidR="00DC0E0F">
        <w:t>.</w:t>
      </w:r>
    </w:p>
    <w:p w14:paraId="094FC79F" w14:textId="77777777" w:rsidR="00BD044B" w:rsidRPr="000D15F2" w:rsidRDefault="00BD044B" w:rsidP="00BD044B">
      <w:pPr>
        <w:spacing w:after="120"/>
        <w:rPr>
          <w:rFonts w:cstheme="minorHAnsi"/>
          <w:shd w:val="clear" w:color="auto" w:fill="FFFFFF"/>
        </w:rPr>
      </w:pPr>
      <w:r w:rsidRPr="000D15F2">
        <w:rPr>
          <w:rFonts w:cstheme="minorHAnsi"/>
          <w:shd w:val="clear" w:color="auto" w:fill="FFFFFF"/>
        </w:rPr>
        <w:t>Below are recommended actions that you may take, separately or in combination, if you are concerned about lead in your drinking water.</w:t>
      </w:r>
      <w:r w:rsidRPr="000D15F2">
        <w:rPr>
          <w:rFonts w:cstheme="minorHAnsi" w:hint="eastAsia"/>
          <w:shd w:val="clear" w:color="auto" w:fill="FFFFFF"/>
        </w:rPr>
        <w:t> </w:t>
      </w:r>
      <w:r w:rsidRPr="000D15F2">
        <w:rPr>
          <w:rFonts w:cstheme="minorHAnsi"/>
          <w:shd w:val="clear" w:color="auto" w:fill="FFFFFF"/>
        </w:rPr>
        <w:t>The list also includes where you may find more information and is not intended to be a complete list or to imply that all actions equally reduce lead in drinking water.</w:t>
      </w:r>
      <w:r w:rsidRPr="000D15F2">
        <w:rPr>
          <w:rFonts w:cstheme="minorHAnsi" w:hint="eastAsia"/>
          <w:shd w:val="clear" w:color="auto" w:fill="FFFFFF"/>
        </w:rPr>
        <w:t> </w:t>
      </w:r>
      <w:r w:rsidRPr="000D15F2">
        <w:rPr>
          <w:rFonts w:cstheme="minorHAnsi"/>
          <w:shd w:val="clear" w:color="auto" w:fill="FFFFFF"/>
        </w:rPr>
        <w:t xml:space="preserve"> </w:t>
      </w:r>
    </w:p>
    <w:p w14:paraId="54A9D682" w14:textId="27D138B9" w:rsidR="00BD044B" w:rsidRDefault="00BD044B" w:rsidP="00BD044B">
      <w:pPr>
        <w:spacing w:after="120"/>
      </w:pPr>
      <w:r w:rsidRPr="39A2A6A0">
        <w:rPr>
          <w:b/>
          <w:bCs/>
        </w:rPr>
        <w:t>Use</w:t>
      </w:r>
      <w:r w:rsidR="006D6706">
        <w:rPr>
          <w:b/>
          <w:bCs/>
        </w:rPr>
        <w:t xml:space="preserve"> </w:t>
      </w:r>
      <w:r w:rsidRPr="39A2A6A0">
        <w:rPr>
          <w:b/>
          <w:bCs/>
        </w:rPr>
        <w:t>filter</w:t>
      </w:r>
      <w:r w:rsidR="006D6706">
        <w:rPr>
          <w:b/>
          <w:bCs/>
        </w:rPr>
        <w:t>s</w:t>
      </w:r>
      <w:r>
        <w:rPr>
          <w:b/>
          <w:bCs/>
        </w:rPr>
        <w:t xml:space="preserve"> properly</w:t>
      </w:r>
      <w:r>
        <w:t xml:space="preserve">. Using a filter can reduce lead in drinking water. If you use a filter, it should be certified to remove lead. Read any directions provided with the filter to learn how to properly install, maintain, and use your cartridge and when to replace it. Using the cartridge after it has expired can make it less effective at removing lead. Do not run hot water through the filter. For more information on facts and advice on home water filtration systems, </w:t>
      </w:r>
      <w:r w:rsidR="006F1E3E">
        <w:t xml:space="preserve">EPA has developed a </w:t>
      </w:r>
      <w:hyperlink r:id="rId26" w:history="1">
        <w:r w:rsidR="006F1E3E" w:rsidRPr="002D1126">
          <w:rPr>
            <w:rStyle w:val="Hyperlink"/>
          </w:rPr>
          <w:t>https://www.epa.gov/water-research/consumer-tool-identifying-point-use-and-pitcher-filters-certified-reduce-lead</w:t>
        </w:r>
      </w:hyperlink>
      <w:r w:rsidR="006F1E3E">
        <w:t xml:space="preserve">. </w:t>
      </w:r>
    </w:p>
    <w:p w14:paraId="12971877" w14:textId="77777777" w:rsidR="00BD044B" w:rsidRDefault="00BD044B" w:rsidP="00BD044B">
      <w:pPr>
        <w:spacing w:after="120"/>
      </w:pPr>
      <w:r w:rsidRPr="39A2A6A0">
        <w:rPr>
          <w:b/>
          <w:bCs/>
        </w:rPr>
        <w:t>Clean your aerator.</w:t>
      </w:r>
      <w:r>
        <w:t xml:space="preserve"> Regularly clean your faucet’s screen (also known as an aerator). Sediment, debris, and lead particles can collect in your aerator. If lead particles are caught in the aerator, lead can get into your water. </w:t>
      </w:r>
    </w:p>
    <w:p w14:paraId="49923B89" w14:textId="77777777" w:rsidR="00BD044B" w:rsidRPr="009E1C98" w:rsidRDefault="00BD044B" w:rsidP="00BD044B">
      <w:pPr>
        <w:spacing w:after="120"/>
      </w:pPr>
      <w:r w:rsidRPr="39A2A6A0">
        <w:rPr>
          <w:b/>
          <w:bCs/>
        </w:rPr>
        <w:t>Use cold water</w:t>
      </w:r>
      <w:r>
        <w:t xml:space="preserve">. Do not use hot water from the tap for drinking, cooking, or making baby formula as lead dissolves more easily into hot water. Boiling water does not remove lead from water.  </w:t>
      </w:r>
    </w:p>
    <w:p w14:paraId="0A02DA5A" w14:textId="44C10084" w:rsidR="00BD044B" w:rsidRPr="008C095C" w:rsidRDefault="00D82196" w:rsidP="00BD044B">
      <w:pPr>
        <w:spacing w:after="120"/>
      </w:pPr>
      <w:r w:rsidRPr="00D82196">
        <w:rPr>
          <w:b/>
          <w:bCs/>
          <w:u w:val="single"/>
        </w:rPr>
        <w:t>&lt;</w:t>
      </w:r>
      <w:r w:rsidR="00BD044B" w:rsidRPr="00D82196">
        <w:rPr>
          <w:b/>
          <w:bCs/>
          <w:u w:val="single"/>
        </w:rPr>
        <w:t>Areas prone to drought or currently experiencing scarcity of water may want to omit or edit this recommendation.</w:t>
      </w:r>
      <w:r w:rsidRPr="00D82196">
        <w:rPr>
          <w:b/>
          <w:bCs/>
          <w:u w:val="single"/>
        </w:rPr>
        <w:t>&gt;</w:t>
      </w:r>
      <w:r w:rsidR="00BD044B">
        <w:rPr>
          <w:b/>
          <w:bCs/>
        </w:rPr>
        <w:t xml:space="preserve"> </w:t>
      </w:r>
      <w:r w:rsidR="00BD044B" w:rsidRPr="48E7EE14">
        <w:rPr>
          <w:b/>
          <w:bCs/>
        </w:rPr>
        <w:t>Run your water.</w:t>
      </w:r>
      <w:r w:rsidR="00BD044B">
        <w:t xml:space="preserve"> The more time water has been sitting in</w:t>
      </w:r>
      <w:r w:rsidR="005020F0">
        <w:t xml:space="preserve"> pipes providing water to</w:t>
      </w:r>
      <w:r w:rsidR="00BD044B">
        <w:t xml:space="preserve"> your home, the more lead it may contain. Before drinking, flush your home’s pipes by running the tap, taking a shower, doing laundry, or doing a load of dishes. The amount of time to run the water will depend on whether your home has a lead service line or not, as well as the length and diameter of the service line and the amount of plumbing in your home. </w:t>
      </w:r>
      <w:r w:rsidR="00BD044B" w:rsidRPr="000E77FD">
        <w:t>[Include tailored flushing information, if appropriate, or add following language] Residents may contact us at [phone number and/or email address] for recommendations about flushing times in their community.</w:t>
      </w:r>
    </w:p>
    <w:p w14:paraId="2A7F7188" w14:textId="77777777" w:rsidR="00BD044B" w:rsidRDefault="00BD044B" w:rsidP="00BD044B">
      <w:pPr>
        <w:spacing w:after="120"/>
        <w:rPr>
          <w:rFonts w:ascii="Calibri" w:eastAsia="Calibri" w:hAnsi="Calibri" w:cs="Calibri"/>
        </w:rPr>
      </w:pPr>
      <w:r w:rsidRPr="48E7EE14">
        <w:rPr>
          <w:b/>
          <w:bCs/>
        </w:rPr>
        <w:t>Learn about construction in your neighborhood.</w:t>
      </w:r>
      <w:r>
        <w:t xml:space="preserve">  </w:t>
      </w:r>
      <w:r w:rsidRPr="48E7EE14">
        <w:rPr>
          <w:rFonts w:ascii="Calibri" w:eastAsia="Calibri" w:hAnsi="Calibri" w:cs="Calibri"/>
        </w:rPr>
        <w:t>Contact us at [phone number and/or email address] to find out about any construction or maintenance work that could disturb your service line. Construction may cause more lead to be released from a lead service line</w:t>
      </w:r>
      <w:r>
        <w:rPr>
          <w:rFonts w:ascii="Calibri" w:eastAsia="Calibri" w:hAnsi="Calibri" w:cs="Calibri"/>
        </w:rPr>
        <w:t xml:space="preserve"> or galvanized service line</w:t>
      </w:r>
      <w:r w:rsidRPr="48E7EE14">
        <w:rPr>
          <w:rFonts w:ascii="Calibri" w:eastAsia="Calibri" w:hAnsi="Calibri" w:cs="Calibri"/>
        </w:rPr>
        <w:t xml:space="preserve"> if present.</w:t>
      </w:r>
    </w:p>
    <w:p w14:paraId="65D8B98D" w14:textId="77777777" w:rsidR="00B67314" w:rsidRDefault="00BD044B" w:rsidP="00BD044B">
      <w:pPr>
        <w:spacing w:after="120"/>
        <w:rPr>
          <w:rFonts w:cstheme="minorHAnsi"/>
          <w:szCs w:val="24"/>
        </w:rPr>
        <w:sectPr w:rsidR="00B67314" w:rsidSect="00BD0048">
          <w:footerReference w:type="default" r:id="rId27"/>
          <w:type w:val="continuous"/>
          <w:pgSz w:w="12240" w:h="15840"/>
          <w:pgMar w:top="1440" w:right="1440" w:bottom="1440" w:left="1440" w:header="720" w:footer="720" w:gutter="0"/>
          <w:pgNumType w:start="0"/>
          <w:cols w:space="720"/>
          <w:titlePg/>
          <w:docGrid w:linePitch="360"/>
        </w:sectPr>
      </w:pPr>
      <w:r w:rsidRPr="39A2A6A0">
        <w:rPr>
          <w:b/>
          <w:bCs/>
        </w:rPr>
        <w:t>Have your water tested.</w:t>
      </w:r>
      <w:r>
        <w:t xml:space="preserve"> Contact us, your water utility, at </w:t>
      </w:r>
      <w:r w:rsidRPr="00C90BF5">
        <w:rPr>
          <w:b/>
          <w:bCs/>
          <w:u w:val="single"/>
        </w:rPr>
        <w:t xml:space="preserve">&lt;insert PWS contact information – phone, email, etc.&gt; </w:t>
      </w:r>
      <w:r>
        <w:t xml:space="preserve">to have your water tested and to learn more about the lead levels in your drinking water. </w:t>
      </w:r>
      <w:r w:rsidRPr="00A33894">
        <w:t xml:space="preserve">Alternatively, </w:t>
      </w:r>
      <w:r>
        <w:rPr>
          <w:rFonts w:cstheme="minorHAnsi"/>
          <w:szCs w:val="24"/>
        </w:rPr>
        <w:t>y</w:t>
      </w:r>
      <w:r w:rsidRPr="00760506">
        <w:rPr>
          <w:rFonts w:cstheme="minorHAnsi"/>
          <w:szCs w:val="24"/>
        </w:rPr>
        <w:t xml:space="preserve">ou </w:t>
      </w:r>
      <w:r>
        <w:rPr>
          <w:rFonts w:cstheme="minorHAnsi"/>
          <w:szCs w:val="24"/>
        </w:rPr>
        <w:t>may</w:t>
      </w:r>
      <w:r w:rsidRPr="00760506">
        <w:rPr>
          <w:rFonts w:cstheme="minorHAnsi"/>
          <w:szCs w:val="24"/>
        </w:rPr>
        <w:t xml:space="preserve"> contact a certified laboratory to have your water tested for lead. A list</w:t>
      </w:r>
      <w:r>
        <w:rPr>
          <w:rFonts w:cstheme="minorHAnsi"/>
          <w:szCs w:val="24"/>
        </w:rPr>
        <w:t xml:space="preserve"> of certified </w:t>
      </w:r>
    </w:p>
    <w:p w14:paraId="044ED2D0" w14:textId="6BAC97E9" w:rsidR="008B1EAB" w:rsidRDefault="00BD044B" w:rsidP="00BD044B">
      <w:pPr>
        <w:spacing w:after="120"/>
        <w:rPr>
          <w:rFonts w:cstheme="minorHAnsi"/>
        </w:rPr>
        <w:sectPr w:rsidR="008B1EAB" w:rsidSect="00BD0048">
          <w:footerReference w:type="default" r:id="rId28"/>
          <w:footerReference w:type="first" r:id="rId29"/>
          <w:type w:val="continuous"/>
          <w:pgSz w:w="12240" w:h="15840"/>
          <w:pgMar w:top="1440" w:right="1440" w:bottom="1440" w:left="1440" w:header="720" w:footer="720" w:gutter="0"/>
          <w:pgNumType w:start="0"/>
          <w:cols w:space="720"/>
          <w:titlePg/>
          <w:docGrid w:linePitch="360"/>
        </w:sectPr>
      </w:pPr>
      <w:r>
        <w:rPr>
          <w:rFonts w:cstheme="minorHAnsi"/>
          <w:szCs w:val="24"/>
        </w:rPr>
        <w:t xml:space="preserve">laboratories </w:t>
      </w:r>
      <w:r w:rsidR="00137130" w:rsidRPr="00760506">
        <w:rPr>
          <w:rFonts w:cstheme="minorHAnsi"/>
          <w:szCs w:val="24"/>
        </w:rPr>
        <w:t>are</w:t>
      </w:r>
      <w:r w:rsidRPr="00760506">
        <w:rPr>
          <w:rFonts w:cstheme="minorHAnsi"/>
          <w:szCs w:val="24"/>
        </w:rPr>
        <w:t xml:space="preserve"> available at </w:t>
      </w:r>
      <w:r w:rsidRPr="00C90BF5">
        <w:rPr>
          <w:rFonts w:cstheme="minorHAnsi"/>
          <w:b/>
          <w:bCs/>
          <w:u w:val="single"/>
        </w:rPr>
        <w:t>&lt;provide location of list&gt; or &lt;explain your water system’s testing program and any costs to customer if one exists&gt;.</w:t>
      </w:r>
      <w:r w:rsidR="00580CBE" w:rsidRPr="00FD4644">
        <w:rPr>
          <w:rFonts w:cstheme="minorHAnsi"/>
          <w:b/>
          <w:bCs/>
        </w:rPr>
        <w:t xml:space="preserve"> </w:t>
      </w:r>
      <w:r w:rsidR="00FD4644" w:rsidRPr="00FD4644">
        <w:rPr>
          <w:rFonts w:cstheme="minorHAnsi"/>
        </w:rPr>
        <w:t xml:space="preserve">Note, a water sample may not adequately capture or </w:t>
      </w:r>
    </w:p>
    <w:p w14:paraId="76334924" w14:textId="6C6ECEEE" w:rsidR="00BD044B" w:rsidRPr="008F53A1" w:rsidRDefault="00FD4644" w:rsidP="00BD044B">
      <w:pPr>
        <w:spacing w:after="120"/>
        <w:rPr>
          <w:color w:val="0563C1" w:themeColor="hyperlink"/>
          <w:u w:val="single"/>
        </w:rPr>
      </w:pPr>
      <w:r w:rsidRPr="00FD4644">
        <w:rPr>
          <w:rFonts w:cstheme="minorHAnsi"/>
        </w:rPr>
        <w:t>represent all sources of lead that may be present</w:t>
      </w:r>
      <w:r w:rsidRPr="00FD4644">
        <w:rPr>
          <w:rFonts w:cstheme="minorHAnsi"/>
          <w:b/>
          <w:bCs/>
        </w:rPr>
        <w:t xml:space="preserve">. </w:t>
      </w:r>
      <w:r w:rsidRPr="00FD4644">
        <w:rPr>
          <w:rFonts w:cstheme="minorHAnsi"/>
        </w:rPr>
        <w:t xml:space="preserve">For information on sources of lead that include service lines and interior plumbing, please visit </w:t>
      </w:r>
      <w:hyperlink r:id="rId30" w:anchor="getinto" w:history="1">
        <w:r w:rsidRPr="0087143D">
          <w:rPr>
            <w:rStyle w:val="Hyperlink"/>
            <w:rFonts w:cstheme="minorHAnsi"/>
          </w:rPr>
          <w:t>https://www.epa.gov/ground-water-and-drinking-water/basic-information-about-lead-drinking-water#getinto</w:t>
        </w:r>
      </w:hyperlink>
      <w:r>
        <w:rPr>
          <w:rFonts w:cstheme="minorHAnsi"/>
        </w:rPr>
        <w:t xml:space="preserve">. </w:t>
      </w:r>
    </w:p>
    <w:p w14:paraId="274B89AD" w14:textId="5A5798E7" w:rsidR="00991374" w:rsidRDefault="00991374" w:rsidP="00991374">
      <w:pPr>
        <w:pStyle w:val="Heading2"/>
      </w:pPr>
      <w:r>
        <w:t>Get your child tested to determine lead levels in their blood</w:t>
      </w:r>
      <w:r w:rsidR="00C90BF5">
        <w:t>.</w:t>
      </w:r>
      <w:r>
        <w:t xml:space="preserve"> </w:t>
      </w:r>
    </w:p>
    <w:p w14:paraId="1352DC35" w14:textId="5A880A3E" w:rsidR="00E27FF1" w:rsidRDefault="00991374" w:rsidP="00F0653A">
      <w:pPr>
        <w:spacing w:after="120"/>
      </w:pPr>
      <w:r>
        <w:t>A family doctor or pediatrician can perform a blood test for lead and provide information about the health effects of lead. State, city</w:t>
      </w:r>
      <w:r w:rsidR="00416A28">
        <w:t>,</w:t>
      </w:r>
      <w:r>
        <w:t xml:space="preserve"> or county departments of health can also provide information about how you can have your child's blood tested for lead. The Centers for Disease Control and Prevention recommends</w:t>
      </w:r>
      <w:r w:rsidR="008244EE">
        <w:t xml:space="preserve"> </w:t>
      </w:r>
      <w:r>
        <w:t xml:space="preserve">public health actions when the level of lead in a child’s blood is 3.5 micrograms per deciliter (µg/dL) or more. </w:t>
      </w:r>
      <w:r w:rsidR="00EA7DD0">
        <w:t xml:space="preserve"> Please visit</w:t>
      </w:r>
      <w:r w:rsidR="00EA7DD0" w:rsidRPr="39A2A6A0">
        <w:t xml:space="preserve"> </w:t>
      </w:r>
      <w:hyperlink r:id="rId31">
        <w:r w:rsidR="00EA7DD0" w:rsidRPr="39A2A6A0">
          <w:rPr>
            <w:rStyle w:val="cf01"/>
            <w:rFonts w:asciiTheme="minorHAnsi" w:hAnsiTheme="minorHAnsi" w:cstheme="minorBidi"/>
            <w:color w:val="0000FF"/>
            <w:sz w:val="22"/>
            <w:szCs w:val="22"/>
            <w:u w:val="single"/>
          </w:rPr>
          <w:t>https://www.cdc.gov/nceh/lead/advisory/acclpp/actions-blls.htm</w:t>
        </w:r>
      </w:hyperlink>
      <w:r w:rsidR="00EA7DD0" w:rsidRPr="39A2A6A0">
        <w:rPr>
          <w:rStyle w:val="cf01"/>
          <w:rFonts w:asciiTheme="minorHAnsi" w:hAnsiTheme="minorHAnsi" w:cstheme="minorBidi"/>
          <w:sz w:val="22"/>
          <w:szCs w:val="22"/>
        </w:rPr>
        <w:t xml:space="preserve"> for information on these actions.</w:t>
      </w:r>
    </w:p>
    <w:p w14:paraId="11F30809" w14:textId="28F888B1" w:rsidR="00FC5601" w:rsidRDefault="00144AB0" w:rsidP="00C615C3">
      <w:pPr>
        <w:pStyle w:val="Heading2"/>
      </w:pPr>
      <w:r>
        <w:t>R</w:t>
      </w:r>
      <w:r w:rsidR="00C93121">
        <w:t>eplac</w:t>
      </w:r>
      <w:r>
        <w:t>ing</w:t>
      </w:r>
      <w:r w:rsidR="00C93121">
        <w:t xml:space="preserve"> galvanized </w:t>
      </w:r>
      <w:r w:rsidR="00355C18">
        <w:t xml:space="preserve">requiring replacement </w:t>
      </w:r>
      <w:r w:rsidR="00C93121">
        <w:t xml:space="preserve">service lines </w:t>
      </w:r>
    </w:p>
    <w:p w14:paraId="06EA554A" w14:textId="1CEE8615" w:rsidR="00634AD2" w:rsidRDefault="00634AD2" w:rsidP="00315A51">
      <w:pPr>
        <w:spacing w:after="120"/>
      </w:pPr>
      <w:r>
        <w:rPr>
          <w:b/>
          <w:bCs/>
          <w:u w:val="single"/>
        </w:rPr>
        <w:t>&lt;Insert information about your water system’s lead service line replacement program, if applicable, or other opportunities to replace lead service lines.&gt;</w:t>
      </w:r>
    </w:p>
    <w:p w14:paraId="236BDD8C" w14:textId="18C091BF" w:rsidR="00315A51" w:rsidRPr="00C90BF5" w:rsidRDefault="00315A51" w:rsidP="00315A51">
      <w:pPr>
        <w:spacing w:after="120"/>
        <w:rPr>
          <w:b/>
          <w:bCs/>
          <w:u w:val="single"/>
        </w:rPr>
      </w:pPr>
      <w:r>
        <w:t xml:space="preserve">If you are planning on replacing the portion of the service line that you own, please notify us at </w:t>
      </w:r>
      <w:r w:rsidRPr="00C90BF5">
        <w:rPr>
          <w:b/>
          <w:bCs/>
          <w:u w:val="single"/>
        </w:rPr>
        <w:t xml:space="preserve">&lt;insert PWS contact information – phone, email, etc.&gt;.  </w:t>
      </w:r>
    </w:p>
    <w:p w14:paraId="0F77B867" w14:textId="34176BDC" w:rsidR="005F2583" w:rsidRPr="000D15F2" w:rsidRDefault="00315A51" w:rsidP="00A900EF">
      <w:pPr>
        <w:pStyle w:val="Heading3"/>
        <w:rPr>
          <w:rFonts w:asciiTheme="minorHAnsi" w:hAnsiTheme="minorHAnsi" w:cstheme="minorBidi"/>
          <w:color w:val="auto"/>
          <w:sz w:val="22"/>
          <w:szCs w:val="22"/>
        </w:rPr>
      </w:pPr>
      <w:r w:rsidRPr="4D0D5DA6">
        <w:rPr>
          <w:rFonts w:asciiTheme="minorHAnsi" w:eastAsiaTheme="minorEastAsia" w:hAnsiTheme="minorHAnsi" w:cstheme="minorBidi"/>
          <w:b/>
          <w:color w:val="auto"/>
          <w:sz w:val="22"/>
          <w:szCs w:val="22"/>
        </w:rPr>
        <w:t>For information about potential financing solutions</w:t>
      </w:r>
      <w:r w:rsidRPr="4D0D5DA6">
        <w:t xml:space="preserve"> </w:t>
      </w:r>
      <w:r w:rsidRPr="4D0D5DA6">
        <w:rPr>
          <w:rFonts w:asciiTheme="minorHAnsi" w:hAnsiTheme="minorHAnsi" w:cstheme="minorBidi"/>
          <w:color w:val="auto"/>
          <w:sz w:val="22"/>
          <w:szCs w:val="22"/>
        </w:rPr>
        <w:t>to assist property owners with replacement of</w:t>
      </w:r>
      <w:r w:rsidR="00976BD2" w:rsidRPr="4D0D5DA6">
        <w:rPr>
          <w:rFonts w:asciiTheme="minorHAnsi" w:hAnsiTheme="minorHAnsi" w:cstheme="minorBidi"/>
          <w:color w:val="auto"/>
          <w:sz w:val="22"/>
          <w:szCs w:val="22"/>
        </w:rPr>
        <w:t xml:space="preserve"> </w:t>
      </w:r>
      <w:r w:rsidRPr="4D0D5DA6">
        <w:rPr>
          <w:rFonts w:asciiTheme="minorHAnsi" w:hAnsiTheme="minorHAnsi" w:cstheme="minorBidi"/>
          <w:color w:val="auto"/>
          <w:sz w:val="22"/>
          <w:szCs w:val="22"/>
        </w:rPr>
        <w:t>lead service line</w:t>
      </w:r>
      <w:r w:rsidR="00976BD2" w:rsidRPr="4D0D5DA6">
        <w:rPr>
          <w:rFonts w:asciiTheme="minorHAnsi" w:hAnsiTheme="minorHAnsi" w:cstheme="minorBidi"/>
          <w:color w:val="auto"/>
          <w:sz w:val="22"/>
          <w:szCs w:val="22"/>
        </w:rPr>
        <w:t>s</w:t>
      </w:r>
      <w:r w:rsidRPr="4D0D5DA6">
        <w:rPr>
          <w:rFonts w:asciiTheme="minorHAnsi" w:hAnsiTheme="minorHAnsi" w:cstheme="minorBidi"/>
          <w:color w:val="auto"/>
          <w:sz w:val="22"/>
          <w:szCs w:val="22"/>
        </w:rPr>
        <w:t xml:space="preserve">, please contact us at </w:t>
      </w:r>
      <w:r w:rsidRPr="4D0D5DA6">
        <w:rPr>
          <w:rFonts w:asciiTheme="minorHAnsi" w:hAnsiTheme="minorHAnsi" w:cstheme="minorBidi"/>
          <w:b/>
          <w:color w:val="auto"/>
          <w:sz w:val="22"/>
          <w:szCs w:val="22"/>
          <w:u w:val="single"/>
        </w:rPr>
        <w:t>&lt;insert PWS contact information – phone, email, etc.&gt;.</w:t>
      </w:r>
      <w:r w:rsidRPr="4D0D5DA6">
        <w:rPr>
          <w:rFonts w:asciiTheme="minorHAnsi" w:hAnsiTheme="minorHAnsi" w:cstheme="minorBidi"/>
          <w:color w:val="auto"/>
          <w:sz w:val="22"/>
          <w:szCs w:val="22"/>
        </w:rPr>
        <w:t xml:space="preserve"> </w:t>
      </w:r>
    </w:p>
    <w:p w14:paraId="5EFA3433" w14:textId="77777777" w:rsidR="008B1EAB" w:rsidRDefault="00315A51" w:rsidP="00A900EF">
      <w:pPr>
        <w:pStyle w:val="Heading3"/>
        <w:spacing w:before="240"/>
        <w:rPr>
          <w:rFonts w:asciiTheme="minorHAnsi" w:hAnsiTheme="minorHAnsi" w:cstheme="minorBidi"/>
          <w:color w:val="auto"/>
          <w:sz w:val="22"/>
          <w:szCs w:val="22"/>
        </w:rPr>
        <w:sectPr w:rsidR="008B1EAB" w:rsidSect="00BD0048">
          <w:type w:val="continuous"/>
          <w:pgSz w:w="12240" w:h="15840"/>
          <w:pgMar w:top="1440" w:right="1440" w:bottom="1440" w:left="1440" w:header="720" w:footer="720" w:gutter="0"/>
          <w:pgNumType w:start="0"/>
          <w:cols w:space="720"/>
          <w:titlePg/>
          <w:docGrid w:linePitch="360"/>
        </w:sectPr>
      </w:pPr>
      <w:r w:rsidRPr="4D0D5DA6">
        <w:rPr>
          <w:rFonts w:asciiTheme="minorHAnsi" w:eastAsiaTheme="minorEastAsia" w:hAnsiTheme="minorHAnsi" w:cstheme="minorBidi"/>
          <w:b/>
          <w:color w:val="auto"/>
          <w:sz w:val="22"/>
          <w:szCs w:val="22"/>
        </w:rPr>
        <w:t>For more information on reducing lead exposure</w:t>
      </w:r>
      <w:r>
        <w:t xml:space="preserve"> </w:t>
      </w:r>
      <w:r w:rsidRPr="4D0D5DA6">
        <w:rPr>
          <w:rFonts w:asciiTheme="minorHAnsi" w:hAnsiTheme="minorHAnsi" w:cstheme="minorBidi"/>
          <w:color w:val="auto"/>
          <w:sz w:val="22"/>
          <w:szCs w:val="22"/>
        </w:rPr>
        <w:t xml:space="preserve">from your drinking water and the health effects of lead, visit EPA’s website at </w:t>
      </w:r>
      <w:hyperlink r:id="rId32">
        <w:r w:rsidRPr="4D0D5DA6">
          <w:rPr>
            <w:rStyle w:val="Hyperlink"/>
            <w:rFonts w:asciiTheme="minorHAnsi" w:hAnsiTheme="minorHAnsi" w:cstheme="minorBidi"/>
            <w:i/>
            <w:color w:val="auto"/>
            <w:sz w:val="22"/>
            <w:szCs w:val="22"/>
          </w:rPr>
          <w:t>http://www.epa.gov/lead</w:t>
        </w:r>
      </w:hyperlink>
      <w:r w:rsidRPr="4D0D5DA6">
        <w:rPr>
          <w:rFonts w:asciiTheme="minorHAnsi" w:hAnsiTheme="minorHAnsi" w:cstheme="minorBidi"/>
          <w:color w:val="auto"/>
          <w:sz w:val="22"/>
          <w:szCs w:val="22"/>
        </w:rPr>
        <w:t>.</w:t>
      </w:r>
    </w:p>
    <w:p w14:paraId="28E0F75D" w14:textId="77777777" w:rsidR="00B67314" w:rsidRDefault="00B67314" w:rsidP="00A900EF">
      <w:pPr>
        <w:pStyle w:val="Heading3"/>
        <w:spacing w:before="240"/>
        <w:sectPr w:rsidR="00B67314" w:rsidSect="00BD0048">
          <w:footerReference w:type="default" r:id="rId33"/>
          <w:type w:val="continuous"/>
          <w:pgSz w:w="12240" w:h="15840"/>
          <w:pgMar w:top="1440" w:right="1440" w:bottom="1440" w:left="1440" w:header="720" w:footer="720" w:gutter="0"/>
          <w:pgNumType w:start="0"/>
          <w:cols w:space="720"/>
          <w:titlePg/>
          <w:docGrid w:linePitch="360"/>
        </w:sectPr>
      </w:pPr>
    </w:p>
    <w:p w14:paraId="7C1F0DCF" w14:textId="03F60057" w:rsidR="00315A51" w:rsidRPr="0049161D" w:rsidRDefault="00315A51" w:rsidP="00A900EF">
      <w:pPr>
        <w:pStyle w:val="Heading3"/>
        <w:spacing w:before="240"/>
      </w:pPr>
    </w:p>
    <w:p w14:paraId="30BB2500" w14:textId="1871236A" w:rsidR="001043D2" w:rsidRDefault="001043D2">
      <w:pPr>
        <w:rPr>
          <w:b/>
          <w:bCs/>
        </w:rPr>
      </w:pPr>
      <w:r>
        <w:rPr>
          <w:b/>
          <w:bCs/>
        </w:rPr>
        <w:br w:type="page"/>
      </w:r>
    </w:p>
    <w:p w14:paraId="00E9B7C7" w14:textId="62FF2ECF" w:rsidR="005D7259" w:rsidRPr="00424120" w:rsidRDefault="001043D2" w:rsidP="00494E89">
      <w:pPr>
        <w:pStyle w:val="Heading1"/>
        <w:spacing w:before="0" w:after="120"/>
        <w:rPr>
          <w:b/>
          <w:bCs/>
        </w:rPr>
      </w:pPr>
      <w:r w:rsidRPr="00424120">
        <w:rPr>
          <w:b/>
          <w:bCs/>
        </w:rPr>
        <w:t xml:space="preserve">Notice </w:t>
      </w:r>
      <w:r w:rsidR="00A163B5">
        <w:rPr>
          <w:b/>
          <w:bCs/>
        </w:rPr>
        <w:t>of</w:t>
      </w:r>
      <w:r w:rsidRPr="00424120">
        <w:rPr>
          <w:b/>
          <w:bCs/>
        </w:rPr>
        <w:t xml:space="preserve"> unknown service line</w:t>
      </w:r>
      <w:r w:rsidR="00A163B5">
        <w:rPr>
          <w:b/>
          <w:bCs/>
        </w:rPr>
        <w:t xml:space="preserve"> material</w:t>
      </w:r>
      <w:r w:rsidRPr="00424120">
        <w:rPr>
          <w:b/>
          <w:bCs/>
        </w:rPr>
        <w:t xml:space="preserve"> </w:t>
      </w:r>
    </w:p>
    <w:p w14:paraId="39F78A04" w14:textId="0D1E3E25" w:rsidR="002915BC" w:rsidRPr="0095168E" w:rsidRDefault="5561FAFC" w:rsidP="002915BC">
      <w:pPr>
        <w:pStyle w:val="Heading3"/>
        <w:spacing w:after="120"/>
        <w:rPr>
          <w:rFonts w:cs="Arial"/>
          <w:color w:val="auto"/>
          <w:sz w:val="22"/>
          <w:szCs w:val="22"/>
        </w:rPr>
      </w:pPr>
      <w:r w:rsidRPr="500D0027">
        <w:rPr>
          <w:rFonts w:cs="Arial"/>
          <w:b/>
          <w:bCs/>
          <w:color w:val="auto"/>
          <w:sz w:val="22"/>
          <w:szCs w:val="22"/>
          <w:u w:val="single"/>
        </w:rPr>
        <w:t>&lt;</w:t>
      </w:r>
      <w:r w:rsidR="2BC49C1E" w:rsidRPr="500D0027">
        <w:rPr>
          <w:rFonts w:cs="Arial"/>
          <w:b/>
          <w:bCs/>
          <w:color w:val="auto"/>
          <w:sz w:val="22"/>
          <w:szCs w:val="22"/>
          <w:u w:val="single"/>
        </w:rPr>
        <w:t>I</w:t>
      </w:r>
      <w:r w:rsidRPr="500D0027">
        <w:rPr>
          <w:rFonts w:cs="Arial"/>
          <w:b/>
          <w:bCs/>
          <w:color w:val="auto"/>
          <w:sz w:val="22"/>
          <w:szCs w:val="22"/>
          <w:u w:val="single"/>
        </w:rPr>
        <w:t xml:space="preserve">nsert </w:t>
      </w:r>
      <w:r w:rsidR="2BC49C1E" w:rsidRPr="500D0027">
        <w:rPr>
          <w:rFonts w:cs="Arial"/>
          <w:b/>
          <w:bCs/>
          <w:color w:val="auto"/>
          <w:sz w:val="22"/>
          <w:szCs w:val="22"/>
          <w:u w:val="single"/>
        </w:rPr>
        <w:t>PWS Name</w:t>
      </w:r>
      <w:r w:rsidRPr="500D0027">
        <w:rPr>
          <w:rFonts w:cs="Arial"/>
          <w:b/>
          <w:bCs/>
          <w:color w:val="auto"/>
          <w:sz w:val="22"/>
          <w:szCs w:val="22"/>
          <w:u w:val="single"/>
        </w:rPr>
        <w:t>&gt;</w:t>
      </w:r>
      <w:r w:rsidRPr="500D0027">
        <w:rPr>
          <w:rFonts w:cs="Arial"/>
          <w:color w:val="auto"/>
          <w:sz w:val="22"/>
          <w:szCs w:val="22"/>
        </w:rPr>
        <w:t xml:space="preserve"> is focused on protecting the health of every household in our community. </w:t>
      </w:r>
      <w:r w:rsidR="4210D85A" w:rsidRPr="500D0027">
        <w:rPr>
          <w:rFonts w:cs="Arial"/>
          <w:color w:val="auto"/>
          <w:sz w:val="22"/>
          <w:szCs w:val="22"/>
        </w:rPr>
        <w:t xml:space="preserve">This </w:t>
      </w:r>
      <w:r w:rsidR="006F1E3E" w:rsidRPr="500D0027">
        <w:rPr>
          <w:rFonts w:cs="Arial"/>
          <w:color w:val="auto"/>
          <w:sz w:val="22"/>
          <w:szCs w:val="22"/>
        </w:rPr>
        <w:t xml:space="preserve">notice </w:t>
      </w:r>
      <w:r w:rsidR="4210D85A" w:rsidRPr="500D0027">
        <w:rPr>
          <w:rFonts w:cs="Arial"/>
          <w:color w:val="auto"/>
          <w:sz w:val="22"/>
          <w:szCs w:val="22"/>
        </w:rPr>
        <w:t xml:space="preserve">contains important information about your drinking water. </w:t>
      </w:r>
      <w:r w:rsidR="1383A87B" w:rsidRPr="500D0027">
        <w:rPr>
          <w:rFonts w:cs="Arial"/>
          <w:color w:val="auto"/>
          <w:sz w:val="22"/>
          <w:szCs w:val="22"/>
        </w:rPr>
        <w:t xml:space="preserve">Please share this information with anyone who drinks and/or cooks using water at this property. In addition to people directly served at this property, this can include people in apartments, nursing homes, schools, businesses, as well as parents served by childcare at this </w:t>
      </w:r>
      <w:r w:rsidR="30517140" w:rsidRPr="500D0027">
        <w:rPr>
          <w:rFonts w:asciiTheme="minorHAnsi" w:eastAsiaTheme="minorEastAsia" w:hAnsiTheme="minorHAnsi" w:cs="Arial"/>
          <w:b/>
          <w:bCs/>
          <w:color w:val="auto"/>
          <w:sz w:val="22"/>
          <w:szCs w:val="22"/>
          <w:u w:val="single"/>
        </w:rPr>
        <w:t xml:space="preserve"> </w:t>
      </w:r>
    </w:p>
    <w:p w14:paraId="3673BBDF" w14:textId="31F7ED5C" w:rsidR="00782356" w:rsidRPr="000D15F2" w:rsidRDefault="00416A28" w:rsidP="00494E89">
      <w:pPr>
        <w:pStyle w:val="Heading3"/>
        <w:spacing w:after="120"/>
        <w:rPr>
          <w:rFonts w:asciiTheme="minorHAnsi" w:hAnsiTheme="minorHAnsi" w:cstheme="minorBidi"/>
          <w:color w:val="auto"/>
          <w:sz w:val="22"/>
          <w:szCs w:val="22"/>
        </w:rPr>
      </w:pPr>
      <w:r w:rsidRPr="000D15F2">
        <w:rPr>
          <w:rFonts w:asciiTheme="minorHAnsi" w:hAnsiTheme="minorHAnsi" w:cstheme="minorBidi"/>
          <w:b/>
          <w:color w:val="auto"/>
          <w:sz w:val="22"/>
          <w:szCs w:val="22"/>
          <w:u w:val="single"/>
        </w:rPr>
        <w:t>&lt;</w:t>
      </w:r>
      <w:r w:rsidR="004E60F4" w:rsidRPr="000D15F2">
        <w:rPr>
          <w:rFonts w:asciiTheme="minorHAnsi" w:hAnsiTheme="minorHAnsi" w:cstheme="minorBidi"/>
          <w:b/>
          <w:color w:val="auto"/>
          <w:sz w:val="22"/>
          <w:szCs w:val="22"/>
          <w:u w:val="single"/>
        </w:rPr>
        <w:t>I</w:t>
      </w:r>
      <w:r w:rsidRPr="000D15F2">
        <w:rPr>
          <w:rFonts w:asciiTheme="minorHAnsi" w:hAnsiTheme="minorHAnsi" w:cstheme="minorBidi"/>
          <w:b/>
          <w:color w:val="auto"/>
          <w:sz w:val="22"/>
          <w:szCs w:val="22"/>
          <w:u w:val="single"/>
        </w:rPr>
        <w:t>nsert PWS name&gt;</w:t>
      </w:r>
      <w:r w:rsidRPr="000D15F2">
        <w:rPr>
          <w:rFonts w:asciiTheme="minorHAnsi" w:hAnsiTheme="minorHAnsi" w:cstheme="minorBidi"/>
          <w:color w:val="auto"/>
          <w:sz w:val="22"/>
          <w:szCs w:val="22"/>
        </w:rPr>
        <w:t xml:space="preserve"> is working to identify service line materials throughout the water </w:t>
      </w:r>
      <w:r w:rsidR="00144AB0" w:rsidRPr="000D15F2">
        <w:rPr>
          <w:rFonts w:asciiTheme="minorHAnsi" w:hAnsiTheme="minorHAnsi" w:cstheme="minorBidi"/>
          <w:color w:val="auto"/>
          <w:sz w:val="22"/>
          <w:szCs w:val="22"/>
        </w:rPr>
        <w:t xml:space="preserve">system </w:t>
      </w:r>
      <w:r w:rsidR="00FF5CFC" w:rsidRPr="000D15F2">
        <w:rPr>
          <w:rFonts w:asciiTheme="minorHAnsi" w:hAnsiTheme="minorHAnsi" w:cstheme="minorBidi"/>
          <w:color w:val="auto"/>
          <w:sz w:val="22"/>
          <w:szCs w:val="22"/>
        </w:rPr>
        <w:t>and</w:t>
      </w:r>
      <w:r w:rsidRPr="000D15F2">
        <w:rPr>
          <w:rFonts w:asciiTheme="minorHAnsi" w:hAnsiTheme="minorHAnsi" w:cstheme="minorBidi"/>
          <w:color w:val="auto"/>
          <w:sz w:val="22"/>
          <w:szCs w:val="22"/>
        </w:rPr>
        <w:t xml:space="preserve"> has determined that </w:t>
      </w:r>
      <w:r w:rsidR="00424120" w:rsidRPr="000D15F2">
        <w:rPr>
          <w:rFonts w:asciiTheme="minorHAnsi" w:hAnsiTheme="minorHAnsi" w:cstheme="minorBidi"/>
          <w:color w:val="auto"/>
          <w:sz w:val="22"/>
          <w:szCs w:val="22"/>
        </w:rPr>
        <w:t>t</w:t>
      </w:r>
      <w:r w:rsidR="001043D2" w:rsidRPr="000D15F2">
        <w:rPr>
          <w:rFonts w:asciiTheme="minorHAnsi" w:hAnsiTheme="minorHAnsi" w:cstheme="minorBidi"/>
          <w:color w:val="auto"/>
          <w:sz w:val="22"/>
          <w:szCs w:val="22"/>
        </w:rPr>
        <w:t xml:space="preserve">he </w:t>
      </w:r>
      <w:r w:rsidR="00CB6080" w:rsidRPr="000D15F2">
        <w:rPr>
          <w:rFonts w:asciiTheme="minorHAnsi" w:hAnsiTheme="minorHAnsi" w:cstheme="minorBidi"/>
          <w:color w:val="auto"/>
          <w:sz w:val="22"/>
          <w:szCs w:val="22"/>
        </w:rPr>
        <w:t xml:space="preserve">water </w:t>
      </w:r>
      <w:r w:rsidR="001043D2" w:rsidRPr="000D15F2">
        <w:rPr>
          <w:rFonts w:asciiTheme="minorHAnsi" w:hAnsiTheme="minorHAnsi" w:cstheme="minorBidi"/>
          <w:color w:val="auto"/>
          <w:sz w:val="22"/>
          <w:szCs w:val="22"/>
        </w:rPr>
        <w:t>pipe</w:t>
      </w:r>
      <w:r w:rsidR="00CB6080" w:rsidRPr="000D15F2">
        <w:rPr>
          <w:rFonts w:asciiTheme="minorHAnsi" w:hAnsiTheme="minorHAnsi" w:cstheme="minorBidi"/>
          <w:color w:val="auto"/>
          <w:sz w:val="22"/>
          <w:szCs w:val="22"/>
        </w:rPr>
        <w:t xml:space="preserve"> (called a service line)</w:t>
      </w:r>
      <w:r w:rsidR="001043D2" w:rsidRPr="000D15F2">
        <w:rPr>
          <w:rFonts w:asciiTheme="minorHAnsi" w:hAnsiTheme="minorHAnsi" w:cstheme="minorBidi"/>
          <w:color w:val="auto"/>
          <w:sz w:val="22"/>
          <w:szCs w:val="22"/>
        </w:rPr>
        <w:t xml:space="preserve"> that connects your </w:t>
      </w:r>
      <w:r w:rsidR="001043D2" w:rsidRPr="000D15F2">
        <w:rPr>
          <w:rFonts w:asciiTheme="minorHAnsi" w:hAnsiTheme="minorHAnsi" w:cstheme="minorBidi"/>
          <w:b/>
          <w:color w:val="auto"/>
          <w:sz w:val="22"/>
          <w:szCs w:val="22"/>
          <w:u w:val="single"/>
        </w:rPr>
        <w:t>&lt;home, building</w:t>
      </w:r>
      <w:r w:rsidR="00EC1DCE" w:rsidRPr="000D15F2">
        <w:rPr>
          <w:rFonts w:asciiTheme="minorHAnsi" w:hAnsiTheme="minorHAnsi" w:cstheme="minorBidi"/>
          <w:b/>
          <w:color w:val="auto"/>
          <w:sz w:val="22"/>
          <w:szCs w:val="22"/>
          <w:u w:val="single"/>
        </w:rPr>
        <w:t>,</w:t>
      </w:r>
      <w:r w:rsidR="001043D2" w:rsidRPr="000D15F2">
        <w:rPr>
          <w:rFonts w:asciiTheme="minorHAnsi" w:hAnsiTheme="minorHAnsi" w:cstheme="minorBidi"/>
          <w:b/>
          <w:color w:val="auto"/>
          <w:sz w:val="22"/>
          <w:szCs w:val="22"/>
          <w:u w:val="single"/>
        </w:rPr>
        <w:t xml:space="preserve"> or other structure&gt;</w:t>
      </w:r>
      <w:r w:rsidR="001043D2" w:rsidRPr="000D15F2">
        <w:rPr>
          <w:rFonts w:asciiTheme="minorHAnsi" w:hAnsiTheme="minorHAnsi" w:cstheme="minorBidi"/>
          <w:color w:val="auto"/>
          <w:sz w:val="22"/>
          <w:szCs w:val="22"/>
        </w:rPr>
        <w:t xml:space="preserve"> to the water main</w:t>
      </w:r>
      <w:r w:rsidR="00EB5B36" w:rsidRPr="000D15F2">
        <w:rPr>
          <w:rFonts w:asciiTheme="minorHAnsi" w:hAnsiTheme="minorHAnsi" w:cstheme="minorBidi"/>
          <w:color w:val="auto"/>
          <w:sz w:val="22"/>
          <w:szCs w:val="22"/>
        </w:rPr>
        <w:t xml:space="preserve"> </w:t>
      </w:r>
      <w:r w:rsidR="001043D2" w:rsidRPr="000D15F2">
        <w:rPr>
          <w:rFonts w:asciiTheme="minorHAnsi" w:hAnsiTheme="minorHAnsi" w:cstheme="minorBidi"/>
          <w:color w:val="auto"/>
          <w:sz w:val="22"/>
          <w:szCs w:val="22"/>
        </w:rPr>
        <w:t xml:space="preserve">is made from </w:t>
      </w:r>
      <w:r w:rsidR="001043D2" w:rsidRPr="000D15F2">
        <w:rPr>
          <w:rFonts w:asciiTheme="minorHAnsi" w:hAnsiTheme="minorHAnsi" w:cstheme="minorBidi"/>
          <w:b/>
          <w:color w:val="auto"/>
          <w:sz w:val="22"/>
          <w:szCs w:val="22"/>
        </w:rPr>
        <w:t>unknown material</w:t>
      </w:r>
      <w:r w:rsidR="001043D2" w:rsidRPr="000D15F2">
        <w:rPr>
          <w:rFonts w:asciiTheme="minorHAnsi" w:hAnsiTheme="minorHAnsi" w:cstheme="minorBidi"/>
          <w:color w:val="auto"/>
          <w:sz w:val="22"/>
          <w:szCs w:val="22"/>
        </w:rPr>
        <w:t xml:space="preserve"> but may be</w:t>
      </w:r>
      <w:r w:rsidR="00782356" w:rsidRPr="000D15F2">
        <w:rPr>
          <w:rFonts w:asciiTheme="minorHAnsi" w:hAnsiTheme="minorHAnsi" w:cstheme="minorBidi"/>
          <w:color w:val="auto"/>
          <w:sz w:val="22"/>
          <w:szCs w:val="22"/>
        </w:rPr>
        <w:t xml:space="preserve"> lead.</w:t>
      </w:r>
      <w:r w:rsidR="00A40575" w:rsidRPr="000D15F2">
        <w:rPr>
          <w:rFonts w:asciiTheme="minorHAnsi" w:hAnsiTheme="minorHAnsi" w:cstheme="minorBidi"/>
          <w:color w:val="auto"/>
          <w:sz w:val="22"/>
          <w:szCs w:val="22"/>
        </w:rPr>
        <w:t xml:space="preserve"> Because your service line material is unknown, there is the potential that some or </w:t>
      </w:r>
      <w:r w:rsidR="008658C0" w:rsidRPr="000D15F2">
        <w:rPr>
          <w:rFonts w:asciiTheme="minorHAnsi" w:hAnsiTheme="minorHAnsi" w:cstheme="minorBidi"/>
          <w:color w:val="auto"/>
          <w:sz w:val="22"/>
          <w:szCs w:val="22"/>
        </w:rPr>
        <w:t>all</w:t>
      </w:r>
      <w:r w:rsidR="00A40575" w:rsidRPr="000D15F2">
        <w:rPr>
          <w:rFonts w:asciiTheme="minorHAnsi" w:hAnsiTheme="minorHAnsi" w:cstheme="minorBidi"/>
          <w:color w:val="auto"/>
          <w:sz w:val="22"/>
          <w:szCs w:val="22"/>
        </w:rPr>
        <w:t xml:space="preserve"> </w:t>
      </w:r>
      <w:r w:rsidR="008658C0" w:rsidRPr="000D15F2">
        <w:rPr>
          <w:rFonts w:asciiTheme="minorHAnsi" w:hAnsiTheme="minorHAnsi" w:cstheme="minorBidi"/>
          <w:color w:val="auto"/>
          <w:sz w:val="22"/>
          <w:szCs w:val="22"/>
        </w:rPr>
        <w:t xml:space="preserve">of </w:t>
      </w:r>
      <w:r w:rsidR="00A40575" w:rsidRPr="000D15F2">
        <w:rPr>
          <w:rFonts w:asciiTheme="minorHAnsi" w:hAnsiTheme="minorHAnsi" w:cstheme="minorBidi"/>
          <w:color w:val="auto"/>
          <w:sz w:val="22"/>
          <w:szCs w:val="22"/>
        </w:rPr>
        <w:t xml:space="preserve">the </w:t>
      </w:r>
      <w:r w:rsidR="00FF2BBF" w:rsidRPr="000D15F2">
        <w:rPr>
          <w:rFonts w:asciiTheme="minorHAnsi" w:hAnsiTheme="minorHAnsi" w:cstheme="minorBidi"/>
          <w:color w:val="auto"/>
          <w:sz w:val="22"/>
          <w:szCs w:val="22"/>
        </w:rPr>
        <w:t xml:space="preserve">service </w:t>
      </w:r>
      <w:r w:rsidR="00A40575" w:rsidRPr="000D15F2">
        <w:rPr>
          <w:rFonts w:asciiTheme="minorHAnsi" w:hAnsiTheme="minorHAnsi" w:cstheme="minorBidi"/>
          <w:color w:val="auto"/>
          <w:sz w:val="22"/>
          <w:szCs w:val="22"/>
        </w:rPr>
        <w:t xml:space="preserve">line could be made of lead or galvanized pipe that was previously connected to lead. People living in homes with a lead or galvanized pipe previously connected to </w:t>
      </w:r>
      <w:r w:rsidR="003900BA" w:rsidRPr="000D15F2">
        <w:rPr>
          <w:rFonts w:asciiTheme="minorHAnsi" w:hAnsiTheme="minorHAnsi" w:cstheme="minorBidi"/>
          <w:color w:val="auto"/>
          <w:sz w:val="22"/>
          <w:szCs w:val="22"/>
        </w:rPr>
        <w:t xml:space="preserve">a </w:t>
      </w:r>
      <w:r w:rsidR="00A40575" w:rsidRPr="000D15F2">
        <w:rPr>
          <w:rFonts w:asciiTheme="minorHAnsi" w:hAnsiTheme="minorHAnsi" w:cstheme="minorBidi"/>
          <w:color w:val="auto"/>
          <w:sz w:val="22"/>
          <w:szCs w:val="22"/>
        </w:rPr>
        <w:t>lead service line have an increased risk of exposure to lead from their drinking water.</w:t>
      </w:r>
    </w:p>
    <w:p w14:paraId="71182754" w14:textId="4A962355" w:rsidR="00C91938" w:rsidRPr="00C91938" w:rsidRDefault="00C91938" w:rsidP="003F139B">
      <w:r>
        <w:rPr>
          <w:noProof/>
        </w:rPr>
        <w:drawing>
          <wp:inline distT="0" distB="0" distL="0" distR="0" wp14:anchorId="7CD6427A" wp14:editId="64AA5A47">
            <wp:extent cx="5819775" cy="3055381"/>
            <wp:effectExtent l="0" t="0" r="0" b="0"/>
            <wp:docPr id="2" name="Picture 2" descr="Diagram of a house with a service lin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Diagram of a house with a service line"/>
                    <pic:cNvPicPr>
                      <a:picLocks noChangeAspect="1" noChangeArrowheads="1"/>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5834739" cy="3063237"/>
                    </a:xfrm>
                    <a:prstGeom prst="rect">
                      <a:avLst/>
                    </a:prstGeom>
                    <a:noFill/>
                    <a:ln>
                      <a:noFill/>
                    </a:ln>
                  </pic:spPr>
                </pic:pic>
              </a:graphicData>
            </a:graphic>
          </wp:inline>
        </w:drawing>
      </w:r>
    </w:p>
    <w:p w14:paraId="05D87E3D" w14:textId="77777777" w:rsidR="00231570" w:rsidRPr="00494E89" w:rsidRDefault="00231570" w:rsidP="00231570">
      <w:pPr>
        <w:pStyle w:val="Heading2"/>
      </w:pPr>
      <w:r>
        <w:t>Identifying service line material</w:t>
      </w:r>
    </w:p>
    <w:p w14:paraId="22B95F87" w14:textId="52B6A54C" w:rsidR="00231570" w:rsidRDefault="00231570" w:rsidP="004E60F4">
      <w:r>
        <w:t xml:space="preserve">To </w:t>
      </w:r>
      <w:r w:rsidR="00B9098E">
        <w:t xml:space="preserve">help determine </w:t>
      </w:r>
      <w:r>
        <w:t xml:space="preserve">the material of </w:t>
      </w:r>
      <w:r w:rsidR="00B9098E">
        <w:t xml:space="preserve">your </w:t>
      </w:r>
      <w:r>
        <w:t xml:space="preserve">service line, please </w:t>
      </w:r>
      <w:r w:rsidRPr="004E60F4">
        <w:rPr>
          <w:b/>
          <w:bCs/>
          <w:u w:val="single"/>
        </w:rPr>
        <w:t>&lt;contact PWS via phone, email and/or visit website&gt;.</w:t>
      </w:r>
      <w:r w:rsidRPr="004E60F4">
        <w:t xml:space="preserve"> </w:t>
      </w:r>
      <w:r>
        <w:t xml:space="preserve">EPA has developed an online step-by-step guide to help people identify lead pipes in their homes called Protect Your Tap: A Quick Check for Lead. It is available at: </w:t>
      </w:r>
      <w:hyperlink r:id="rId34">
        <w:r w:rsidRPr="39A2A6A0">
          <w:rPr>
            <w:rStyle w:val="Hyperlink"/>
          </w:rPr>
          <w:t>https://www.epa.gov/ground-water-and-drinking-water/protect-your-tap-quick-check-lead</w:t>
        </w:r>
      </w:hyperlink>
      <w:r>
        <w:rPr>
          <w:rStyle w:val="Hyperlink"/>
        </w:rPr>
        <w:t xml:space="preserve">. </w:t>
      </w:r>
      <w:r>
        <w:t xml:space="preserve"> </w:t>
      </w:r>
    </w:p>
    <w:p w14:paraId="2E94F7DD" w14:textId="3C8A5A5C" w:rsidR="007A1E1E" w:rsidRDefault="007A1E1E" w:rsidP="007A1E1E">
      <w:pPr>
        <w:pStyle w:val="Heading2"/>
      </w:pPr>
      <w:r>
        <w:t xml:space="preserve">Health effects of lead </w:t>
      </w:r>
    </w:p>
    <w:p w14:paraId="3FB18309" w14:textId="77777777" w:rsidR="008B1EAB" w:rsidRDefault="007A1E1E" w:rsidP="007A1E1E">
      <w:pPr>
        <w:spacing w:after="120"/>
        <w:rPr>
          <w:i/>
        </w:rPr>
        <w:sectPr w:rsidR="008B1EAB" w:rsidSect="00BD0048">
          <w:footerReference w:type="default" r:id="rId35"/>
          <w:type w:val="continuous"/>
          <w:pgSz w:w="12240" w:h="15840"/>
          <w:pgMar w:top="1440" w:right="1440" w:bottom="1440" w:left="1440" w:header="720" w:footer="720" w:gutter="0"/>
          <w:pgNumType w:start="0"/>
          <w:cols w:space="720"/>
          <w:titlePg/>
          <w:docGrid w:linePitch="360"/>
        </w:sectPr>
      </w:pPr>
      <w:r w:rsidRPr="006B5689">
        <w:rPr>
          <w:i/>
        </w:rPr>
        <w:t xml:space="preserve">Exposure to lead in drinking water can cause serious health effects in all age groups. Infants and children can have decreases in IQ and attention span. Lead exposure can lead to new learning and behavior problems or </w:t>
      </w:r>
      <w:r w:rsidR="00F24501">
        <w:rPr>
          <w:i/>
        </w:rPr>
        <w:t>worsen</w:t>
      </w:r>
      <w:r w:rsidRPr="006B5689">
        <w:rPr>
          <w:i/>
        </w:rPr>
        <w:t xml:space="preserve"> existing learning and behavior problems. The children of women who are exposed to </w:t>
      </w:r>
    </w:p>
    <w:p w14:paraId="23F5A9AF" w14:textId="70661199" w:rsidR="007A1E1E" w:rsidRPr="005D0FB7" w:rsidRDefault="007A1E1E" w:rsidP="007A1E1E">
      <w:pPr>
        <w:spacing w:after="120"/>
        <w:rPr>
          <w:i/>
        </w:rPr>
      </w:pPr>
      <w:r w:rsidRPr="006B5689">
        <w:rPr>
          <w:i/>
        </w:rPr>
        <w:t xml:space="preserve">lead before or during pregnancy can have increased risk of these </w:t>
      </w:r>
      <w:r w:rsidR="00F24501">
        <w:rPr>
          <w:i/>
        </w:rPr>
        <w:t>negative</w:t>
      </w:r>
      <w:r w:rsidR="00F24501" w:rsidRPr="006B5689">
        <w:rPr>
          <w:i/>
        </w:rPr>
        <w:t xml:space="preserve"> </w:t>
      </w:r>
      <w:r w:rsidRPr="006B5689">
        <w:rPr>
          <w:i/>
        </w:rPr>
        <w:t>health effects. Adults can have increased risks of heart disease, high blood pressure, and kidney, or nervous system problems.</w:t>
      </w:r>
      <w:r w:rsidR="00797A04">
        <w:rPr>
          <w:rStyle w:val="FootnoteReference"/>
          <w:i/>
          <w:iCs/>
        </w:rPr>
        <w:footnoteReference w:id="5"/>
      </w:r>
    </w:p>
    <w:p w14:paraId="227B7498" w14:textId="273298A0" w:rsidR="007A1E1E" w:rsidRDefault="007A1E1E" w:rsidP="007A1E1E">
      <w:pPr>
        <w:pStyle w:val="Heading2"/>
      </w:pPr>
      <w:r w:rsidRPr="009E1C98">
        <w:t>Steps you can take to reduce lead in drinking water</w:t>
      </w:r>
      <w:r w:rsidR="004E60F4">
        <w:t>.</w:t>
      </w:r>
    </w:p>
    <w:p w14:paraId="426E7F83" w14:textId="77777777" w:rsidR="00BD044B" w:rsidRDefault="00BD044B" w:rsidP="00BD044B">
      <w:pPr>
        <w:spacing w:after="120"/>
        <w:rPr>
          <w:rFonts w:cstheme="minorHAnsi"/>
          <w:color w:val="1B1B1B"/>
          <w:shd w:val="clear" w:color="auto" w:fill="FFFFFF"/>
        </w:rPr>
      </w:pPr>
      <w:r w:rsidRPr="008C095C">
        <w:rPr>
          <w:rFonts w:cstheme="minorHAnsi"/>
          <w:color w:val="1B1B1B"/>
          <w:shd w:val="clear" w:color="auto" w:fill="FFFFFF"/>
        </w:rPr>
        <w:t xml:space="preserve">Below are recommended actions that </w:t>
      </w:r>
      <w:r>
        <w:rPr>
          <w:rFonts w:cstheme="minorHAnsi"/>
          <w:color w:val="1B1B1B"/>
          <w:shd w:val="clear" w:color="auto" w:fill="FFFFFF"/>
        </w:rPr>
        <w:t>you</w:t>
      </w:r>
      <w:r w:rsidRPr="008C095C">
        <w:rPr>
          <w:rFonts w:cstheme="minorHAnsi"/>
          <w:color w:val="1B1B1B"/>
          <w:shd w:val="clear" w:color="auto" w:fill="FFFFFF"/>
        </w:rPr>
        <w:t xml:space="preserve"> may take, separately or in combination, if </w:t>
      </w:r>
      <w:r>
        <w:rPr>
          <w:rFonts w:cstheme="minorHAnsi"/>
          <w:color w:val="1B1B1B"/>
          <w:shd w:val="clear" w:color="auto" w:fill="FFFFFF"/>
        </w:rPr>
        <w:t>you</w:t>
      </w:r>
      <w:r w:rsidRPr="008C095C">
        <w:rPr>
          <w:rFonts w:cstheme="minorHAnsi"/>
          <w:color w:val="1B1B1B"/>
          <w:shd w:val="clear" w:color="auto" w:fill="FFFFFF"/>
        </w:rPr>
        <w:t xml:space="preserve"> are concerned about lead in </w:t>
      </w:r>
      <w:r>
        <w:rPr>
          <w:rFonts w:cstheme="minorHAnsi"/>
          <w:color w:val="1B1B1B"/>
          <w:shd w:val="clear" w:color="auto" w:fill="FFFFFF"/>
        </w:rPr>
        <w:t>your</w:t>
      </w:r>
      <w:r w:rsidRPr="008C095C">
        <w:rPr>
          <w:rFonts w:cstheme="minorHAnsi"/>
          <w:color w:val="1B1B1B"/>
          <w:shd w:val="clear" w:color="auto" w:fill="FFFFFF"/>
        </w:rPr>
        <w:t xml:space="preserve"> drinking water.</w:t>
      </w:r>
      <w:r w:rsidRPr="008C095C">
        <w:rPr>
          <w:rFonts w:cstheme="minorHAnsi" w:hint="eastAsia"/>
          <w:color w:val="1B1B1B"/>
          <w:shd w:val="clear" w:color="auto" w:fill="FFFFFF"/>
        </w:rPr>
        <w:t> </w:t>
      </w:r>
      <w:r w:rsidRPr="008C095C">
        <w:rPr>
          <w:rFonts w:cstheme="minorHAnsi"/>
          <w:color w:val="1B1B1B"/>
          <w:shd w:val="clear" w:color="auto" w:fill="FFFFFF"/>
        </w:rPr>
        <w:t xml:space="preserve">The list </w:t>
      </w:r>
      <w:r>
        <w:rPr>
          <w:rFonts w:cstheme="minorHAnsi"/>
          <w:color w:val="1B1B1B"/>
          <w:shd w:val="clear" w:color="auto" w:fill="FFFFFF"/>
        </w:rPr>
        <w:t xml:space="preserve">also includes where you may find more information and </w:t>
      </w:r>
      <w:r w:rsidRPr="008C095C">
        <w:rPr>
          <w:rFonts w:cstheme="minorHAnsi"/>
          <w:color w:val="1B1B1B"/>
          <w:shd w:val="clear" w:color="auto" w:fill="FFFFFF"/>
        </w:rPr>
        <w:t xml:space="preserve">is not intended to be </w:t>
      </w:r>
      <w:r>
        <w:rPr>
          <w:rFonts w:cstheme="minorHAnsi"/>
          <w:color w:val="1B1B1B"/>
          <w:shd w:val="clear" w:color="auto" w:fill="FFFFFF"/>
        </w:rPr>
        <w:t>a complete list</w:t>
      </w:r>
      <w:r w:rsidRPr="008C095C">
        <w:rPr>
          <w:rFonts w:cstheme="minorHAnsi"/>
          <w:color w:val="1B1B1B"/>
          <w:shd w:val="clear" w:color="auto" w:fill="FFFFFF"/>
        </w:rPr>
        <w:t xml:space="preserve"> or to imply that all actions equally reduce lead </w:t>
      </w:r>
      <w:r>
        <w:rPr>
          <w:rFonts w:cstheme="minorHAnsi"/>
          <w:color w:val="1B1B1B"/>
          <w:shd w:val="clear" w:color="auto" w:fill="FFFFFF"/>
        </w:rPr>
        <w:t>in</w:t>
      </w:r>
      <w:r w:rsidRPr="008C095C">
        <w:rPr>
          <w:rFonts w:cstheme="minorHAnsi"/>
          <w:color w:val="1B1B1B"/>
          <w:shd w:val="clear" w:color="auto" w:fill="FFFFFF"/>
        </w:rPr>
        <w:t xml:space="preserve"> drinking water.</w:t>
      </w:r>
      <w:r w:rsidRPr="008C095C">
        <w:rPr>
          <w:rFonts w:cstheme="minorHAnsi" w:hint="eastAsia"/>
          <w:color w:val="1B1B1B"/>
          <w:shd w:val="clear" w:color="auto" w:fill="FFFFFF"/>
        </w:rPr>
        <w:t> </w:t>
      </w:r>
      <w:r w:rsidRPr="008C095C">
        <w:rPr>
          <w:rFonts w:cstheme="minorHAnsi"/>
          <w:color w:val="1B1B1B"/>
          <w:shd w:val="clear" w:color="auto" w:fill="FFFFFF"/>
        </w:rPr>
        <w:t xml:space="preserve"> </w:t>
      </w:r>
    </w:p>
    <w:p w14:paraId="241E8ED9" w14:textId="3429FEF4" w:rsidR="00BD044B" w:rsidRDefault="00BD044B" w:rsidP="00BD044B">
      <w:pPr>
        <w:spacing w:after="120"/>
      </w:pPr>
      <w:r w:rsidRPr="39A2A6A0">
        <w:rPr>
          <w:b/>
          <w:bCs/>
        </w:rPr>
        <w:t>Use</w:t>
      </w:r>
      <w:r w:rsidR="006D6706">
        <w:rPr>
          <w:b/>
          <w:bCs/>
        </w:rPr>
        <w:t xml:space="preserve"> </w:t>
      </w:r>
      <w:r w:rsidRPr="39A2A6A0">
        <w:rPr>
          <w:b/>
          <w:bCs/>
        </w:rPr>
        <w:t>filter</w:t>
      </w:r>
      <w:r w:rsidR="006D6706">
        <w:rPr>
          <w:b/>
          <w:bCs/>
        </w:rPr>
        <w:t>s</w:t>
      </w:r>
      <w:r>
        <w:rPr>
          <w:b/>
          <w:bCs/>
        </w:rPr>
        <w:t xml:space="preserve"> properly</w:t>
      </w:r>
      <w:r>
        <w:t xml:space="preserve">. Using a filter can reduce lead in drinking water. If you use a filter, it should be certified to remove lead. Read any directions provided with the filter to learn how to properly install, maintain, and use your cartridge and when to replace it. Using the cartridge after it has expired can make it less effective at removing lead. Do not run hot water through the filter. For more information on facts and advice on home water filtration systems, </w:t>
      </w:r>
      <w:r w:rsidR="006F1E3E">
        <w:t xml:space="preserve">see EPA’s </w:t>
      </w:r>
      <w:hyperlink r:id="rId36" w:history="1">
        <w:r w:rsidR="006F1E3E" w:rsidRPr="002D1126">
          <w:rPr>
            <w:rStyle w:val="Hyperlink"/>
          </w:rPr>
          <w:t>https://www.epa.gov/water-research/consumer-tool-identifying-point-use-and-pitcher-filters-certified-reduce-lead</w:t>
        </w:r>
      </w:hyperlink>
      <w:r w:rsidR="006F1E3E">
        <w:t xml:space="preserve">. </w:t>
      </w:r>
    </w:p>
    <w:p w14:paraId="435ACE88" w14:textId="77777777" w:rsidR="00BD044B" w:rsidRDefault="00BD044B" w:rsidP="00BD044B">
      <w:pPr>
        <w:spacing w:after="120"/>
      </w:pPr>
      <w:r w:rsidRPr="39A2A6A0">
        <w:rPr>
          <w:b/>
          <w:bCs/>
        </w:rPr>
        <w:t>Clean your aerator.</w:t>
      </w:r>
      <w:r>
        <w:t xml:space="preserve"> Regularly clean your faucet’s screen (also known as an aerator). Sediment, debris, and lead particles can collect in your aerator. If lead particles are caught in the aerator, lead can get into your water. </w:t>
      </w:r>
    </w:p>
    <w:p w14:paraId="0DB21DFD" w14:textId="77777777" w:rsidR="00BD044B" w:rsidRPr="009E1C98" w:rsidRDefault="00BD044B" w:rsidP="00BD044B">
      <w:pPr>
        <w:spacing w:after="120"/>
      </w:pPr>
      <w:r w:rsidRPr="39A2A6A0">
        <w:rPr>
          <w:b/>
          <w:bCs/>
        </w:rPr>
        <w:t>Use cold water</w:t>
      </w:r>
      <w:r>
        <w:t xml:space="preserve">. Do not use hot water from the tap for drinking, cooking, or making baby formula as lead dissolves more easily into hot water. Boiling water does not remove lead from water.  </w:t>
      </w:r>
    </w:p>
    <w:p w14:paraId="05351994" w14:textId="2BB0CF16" w:rsidR="00BD044B" w:rsidRPr="008C095C" w:rsidRDefault="004E60F4" w:rsidP="00BD044B">
      <w:pPr>
        <w:spacing w:after="120"/>
      </w:pPr>
      <w:r>
        <w:rPr>
          <w:b/>
          <w:bCs/>
        </w:rPr>
        <w:t>&lt;</w:t>
      </w:r>
      <w:r w:rsidR="00BD044B" w:rsidRPr="004E60F4">
        <w:rPr>
          <w:b/>
          <w:bCs/>
          <w:u w:val="single"/>
        </w:rPr>
        <w:t>Areas prone to drought or currently experiencing scarcity of water may want to omit or edit this recommendation.</w:t>
      </w:r>
      <w:r>
        <w:rPr>
          <w:b/>
          <w:bCs/>
        </w:rPr>
        <w:t>&gt;</w:t>
      </w:r>
      <w:r w:rsidR="00BD044B">
        <w:rPr>
          <w:b/>
          <w:bCs/>
        </w:rPr>
        <w:t xml:space="preserve"> </w:t>
      </w:r>
      <w:r w:rsidR="00BD044B" w:rsidRPr="48E7EE14">
        <w:rPr>
          <w:b/>
          <w:bCs/>
        </w:rPr>
        <w:t>Run your water.</w:t>
      </w:r>
      <w:r w:rsidR="00BD044B">
        <w:t xml:space="preserve"> The more time water has been sitting in </w:t>
      </w:r>
      <w:r w:rsidR="00EB5B36">
        <w:t xml:space="preserve">pipes providing water to </w:t>
      </w:r>
      <w:r w:rsidR="00BD044B">
        <w:t xml:space="preserve">your home, the more lead it may contain. Before drinking, flush your home’s pipes by running the tap, taking a shower, doing laundry, or doing a load of dishes. The amount of time to run the water will depend on whether your home has a lead service line or not, as well as the length and diameter of the service line and the amount of plumbing in your home. </w:t>
      </w:r>
      <w:r w:rsidR="00BD044B" w:rsidRPr="000E77FD">
        <w:t>[Include tailored flushing information, if appropriate, or add following language] Residents may contact us at [phone number and/or email address] for recommendations about flushing times in their community.</w:t>
      </w:r>
    </w:p>
    <w:p w14:paraId="6122EBC0" w14:textId="77777777" w:rsidR="00BD044B" w:rsidRDefault="00BD044B" w:rsidP="00BD044B">
      <w:pPr>
        <w:spacing w:after="120"/>
        <w:rPr>
          <w:rFonts w:ascii="Calibri" w:eastAsia="Calibri" w:hAnsi="Calibri" w:cs="Calibri"/>
        </w:rPr>
      </w:pPr>
      <w:r w:rsidRPr="48E7EE14">
        <w:rPr>
          <w:b/>
          <w:bCs/>
        </w:rPr>
        <w:t>Learn about construction in your neighborhood.</w:t>
      </w:r>
      <w:r>
        <w:t xml:space="preserve">  </w:t>
      </w:r>
      <w:r w:rsidRPr="48E7EE14">
        <w:rPr>
          <w:rFonts w:ascii="Calibri" w:eastAsia="Calibri" w:hAnsi="Calibri" w:cs="Calibri"/>
        </w:rPr>
        <w:t>Contact us at [phone number and/or email address] to find out about any construction or maintenance work that could disturb your service line. Construction may cause more lead to be released from a lead service line</w:t>
      </w:r>
      <w:r>
        <w:rPr>
          <w:rFonts w:ascii="Calibri" w:eastAsia="Calibri" w:hAnsi="Calibri" w:cs="Calibri"/>
        </w:rPr>
        <w:t xml:space="preserve"> or galvanized service line</w:t>
      </w:r>
      <w:r w:rsidRPr="48E7EE14">
        <w:rPr>
          <w:rFonts w:ascii="Calibri" w:eastAsia="Calibri" w:hAnsi="Calibri" w:cs="Calibri"/>
        </w:rPr>
        <w:t xml:space="preserve"> if present.</w:t>
      </w:r>
    </w:p>
    <w:p w14:paraId="17FCC970" w14:textId="77777777" w:rsidR="008B1EAB" w:rsidRDefault="00BD044B" w:rsidP="00BD044B">
      <w:pPr>
        <w:spacing w:after="120"/>
        <w:sectPr w:rsidR="008B1EAB" w:rsidSect="00BD0048">
          <w:footerReference w:type="first" r:id="rId37"/>
          <w:type w:val="continuous"/>
          <w:pgSz w:w="12240" w:h="15840"/>
          <w:pgMar w:top="1440" w:right="1440" w:bottom="1440" w:left="1440" w:header="720" w:footer="720" w:gutter="0"/>
          <w:pgNumType w:start="0"/>
          <w:cols w:space="720"/>
          <w:titlePg/>
          <w:docGrid w:linePitch="360"/>
        </w:sectPr>
      </w:pPr>
      <w:r w:rsidRPr="39A2A6A0">
        <w:rPr>
          <w:b/>
          <w:bCs/>
        </w:rPr>
        <w:t>Have your water tested.</w:t>
      </w:r>
      <w:r>
        <w:t xml:space="preserve"> Contact us, your water utility, at </w:t>
      </w:r>
      <w:r w:rsidRPr="004E60F4">
        <w:rPr>
          <w:b/>
          <w:bCs/>
          <w:u w:val="single"/>
        </w:rPr>
        <w:t xml:space="preserve">&lt;insert PWS contact information – phone, email, etc.&gt; </w:t>
      </w:r>
      <w:r>
        <w:t xml:space="preserve">to have your water tested and to learn more about the lead levels in your drinking water. </w:t>
      </w:r>
      <w:r w:rsidRPr="4D0D5DA6">
        <w:t xml:space="preserve">Alternatively, you may contact a certified laboratory to have your water tested for lead. A list of certified laboratories is available at </w:t>
      </w:r>
      <w:r w:rsidRPr="4D0D5DA6">
        <w:rPr>
          <w:b/>
          <w:u w:val="single"/>
        </w:rPr>
        <w:t>&lt;provide location of list or explain your water system’s testing program and any costs to customer if one exists&gt;.</w:t>
      </w:r>
      <w:r w:rsidR="00580CBE" w:rsidRPr="4D0D5DA6">
        <w:rPr>
          <w:b/>
          <w:u w:val="single"/>
        </w:rPr>
        <w:t xml:space="preserve"> </w:t>
      </w:r>
      <w:r w:rsidR="00FD4644" w:rsidRPr="4D0D5DA6">
        <w:t>Note, a water sample may not adequately capture or represent all sources of lead that may be present</w:t>
      </w:r>
      <w:r w:rsidR="00FD4644" w:rsidRPr="4D0D5DA6">
        <w:rPr>
          <w:b/>
        </w:rPr>
        <w:t xml:space="preserve">. </w:t>
      </w:r>
      <w:r w:rsidR="00FD4644" w:rsidRPr="4D0D5DA6">
        <w:t xml:space="preserve">For information on sources of lead that include service lines and interior plumbing, please visit </w:t>
      </w:r>
      <w:hyperlink r:id="rId38" w:anchor="getinto">
        <w:r w:rsidR="00FD4644" w:rsidRPr="4D0D5DA6">
          <w:rPr>
            <w:rStyle w:val="Hyperlink"/>
          </w:rPr>
          <w:t>https://www.epa.gov/ground-water-and-drinking-water/basic-information-about-lead-drinking-water#getinto</w:t>
        </w:r>
      </w:hyperlink>
      <w:r w:rsidR="00FD4644" w:rsidRPr="4D0D5DA6">
        <w:t xml:space="preserve">. </w:t>
      </w:r>
    </w:p>
    <w:p w14:paraId="13BB0C4E" w14:textId="6D6DD549" w:rsidR="00BD044B" w:rsidRPr="00672602" w:rsidRDefault="00BD044B" w:rsidP="00BD044B">
      <w:pPr>
        <w:spacing w:after="120"/>
        <w:rPr>
          <w:color w:val="0563C1" w:themeColor="hyperlink"/>
          <w:u w:val="single"/>
        </w:rPr>
      </w:pPr>
    </w:p>
    <w:p w14:paraId="49B79F25" w14:textId="1D95C4C5" w:rsidR="006C0797" w:rsidRDefault="006C0797" w:rsidP="006343D9">
      <w:pPr>
        <w:pStyle w:val="Heading2"/>
        <w:spacing w:before="240"/>
      </w:pPr>
      <w:r>
        <w:t>Get your child tested to determine lead levels in their blood</w:t>
      </w:r>
      <w:r w:rsidR="006343D9">
        <w:t>.</w:t>
      </w:r>
      <w:r>
        <w:t xml:space="preserve"> </w:t>
      </w:r>
    </w:p>
    <w:p w14:paraId="7BBD3E58" w14:textId="7EE4C56E" w:rsidR="006B1E19" w:rsidRDefault="00E02228" w:rsidP="00F54F7D">
      <w:pPr>
        <w:spacing w:after="120"/>
      </w:pPr>
      <w:r>
        <w:t>Although there is no confirmation of having a lead service line, you may wish to speak with a healthcare provider to see if your child’s blood lead level is elevated and/or if there is a need for blood testing, if you are concerned about potential exposure.</w:t>
      </w:r>
      <w:r w:rsidR="008244EE">
        <w:t xml:space="preserve"> Please visit </w:t>
      </w:r>
      <w:hyperlink r:id="rId39" w:history="1">
        <w:r w:rsidR="008244EE" w:rsidRPr="006A6EA3">
          <w:rPr>
            <w:rStyle w:val="Hyperlink"/>
            <w:rFonts w:ascii="Segoe UI" w:hAnsi="Segoe UI" w:cs="Segoe UI"/>
            <w:sz w:val="20"/>
            <w:szCs w:val="20"/>
          </w:rPr>
          <w:t>https://www.cdc.gov/nceh/lead/advisory/acclpp/actions-blls.htm</w:t>
        </w:r>
      </w:hyperlink>
      <w:r w:rsidR="008244EE" w:rsidRPr="000C7822">
        <w:rPr>
          <w:rStyle w:val="cf01"/>
          <w:sz w:val="20"/>
          <w:szCs w:val="20"/>
        </w:rPr>
        <w:t xml:space="preserve"> for information on these actions.</w:t>
      </w:r>
    </w:p>
    <w:p w14:paraId="15FCC8D7" w14:textId="4669641A" w:rsidR="005F2583" w:rsidRDefault="0096456C" w:rsidP="0096456C">
      <w:pPr>
        <w:spacing w:after="120"/>
        <w:rPr>
          <w:color w:val="00B050"/>
        </w:rPr>
      </w:pPr>
      <w:r w:rsidRPr="003F139B">
        <w:rPr>
          <w:b/>
        </w:rPr>
        <w:t>For information about</w:t>
      </w:r>
      <w:r w:rsidR="00032E68" w:rsidRPr="003F139B">
        <w:rPr>
          <w:b/>
        </w:rPr>
        <w:t xml:space="preserve"> </w:t>
      </w:r>
      <w:r w:rsidRPr="003F139B">
        <w:rPr>
          <w:b/>
        </w:rPr>
        <w:t>potential financing solutions</w:t>
      </w:r>
      <w:r>
        <w:t xml:space="preserve"> to assist property owners with replacement of </w:t>
      </w:r>
      <w:r w:rsidR="00BA2DD1">
        <w:t xml:space="preserve">lead </w:t>
      </w:r>
      <w:r>
        <w:t>service line</w:t>
      </w:r>
      <w:r w:rsidR="00CE0F75">
        <w:t>s</w:t>
      </w:r>
      <w:r>
        <w:t>, please contact us at</w:t>
      </w:r>
      <w:r w:rsidRPr="39A2A6A0">
        <w:rPr>
          <w:color w:val="00B050"/>
        </w:rPr>
        <w:t xml:space="preserve"> </w:t>
      </w:r>
      <w:r w:rsidRPr="004E60F4">
        <w:rPr>
          <w:b/>
          <w:bCs/>
          <w:u w:val="single"/>
        </w:rPr>
        <w:t>&lt;insert PWS contact information – phone, email, etc.&gt;.</w:t>
      </w:r>
      <w:r w:rsidRPr="004E60F4">
        <w:t xml:space="preserve"> </w:t>
      </w:r>
    </w:p>
    <w:p w14:paraId="2BDDCC3D" w14:textId="14E0FAA8" w:rsidR="00307503" w:rsidRPr="0049161D" w:rsidRDefault="0096456C" w:rsidP="0096456C">
      <w:pPr>
        <w:spacing w:after="120"/>
      </w:pPr>
      <w:r w:rsidRPr="003F139B">
        <w:rPr>
          <w:b/>
        </w:rPr>
        <w:t>For more information on reducing lead exposure</w:t>
      </w:r>
      <w:r>
        <w:t xml:space="preserve"> from your drinking water and the health effects of lead, visit EPA’s website at </w:t>
      </w:r>
      <w:hyperlink r:id="rId40" w:history="1">
        <w:hyperlink r:id="rId41" w:history="1">
          <w:r w:rsidRPr="39A2A6A0">
            <w:rPr>
              <w:i/>
              <w:iCs/>
            </w:rPr>
            <w:t>http://www.epa.gov/lead</w:t>
          </w:r>
        </w:hyperlink>
      </w:hyperlink>
      <w:r w:rsidR="00A528BE">
        <w:t>.</w:t>
      </w:r>
      <w:r w:rsidR="007044B1">
        <w:t xml:space="preserve"> </w:t>
      </w:r>
    </w:p>
    <w:p w14:paraId="57C88702" w14:textId="77777777" w:rsidR="008B1EAB" w:rsidRDefault="008B1EAB" w:rsidP="00F0653A">
      <w:pPr>
        <w:spacing w:after="120"/>
        <w:sectPr w:rsidR="008B1EAB" w:rsidSect="00BD0048">
          <w:footerReference w:type="default" r:id="rId42"/>
          <w:type w:val="continuous"/>
          <w:pgSz w:w="12240" w:h="15840"/>
          <w:pgMar w:top="1440" w:right="1440" w:bottom="1440" w:left="1440" w:header="720" w:footer="720" w:gutter="0"/>
          <w:pgNumType w:start="0"/>
          <w:cols w:space="720"/>
          <w:titlePg/>
          <w:docGrid w:linePitch="360"/>
        </w:sectPr>
      </w:pPr>
    </w:p>
    <w:p w14:paraId="04B3A178" w14:textId="77777777" w:rsidR="0096456C" w:rsidRPr="00782356" w:rsidRDefault="0096456C" w:rsidP="00F0653A">
      <w:pPr>
        <w:spacing w:after="120"/>
      </w:pPr>
    </w:p>
    <w:p w14:paraId="7BD64C3E" w14:textId="70470F2C" w:rsidR="00287729" w:rsidRDefault="00287729">
      <w:r>
        <w:br w:type="page"/>
      </w:r>
    </w:p>
    <w:p w14:paraId="701C1040" w14:textId="77777777" w:rsidR="00E1041B" w:rsidRDefault="00287729" w:rsidP="00E1041B">
      <w:pPr>
        <w:pStyle w:val="Heading1"/>
        <w:spacing w:after="120"/>
      </w:pPr>
      <w:r>
        <w:t>Regulatory Text in Title 40, Code of Federal Regulations (CFR)</w:t>
      </w:r>
      <w:r w:rsidRPr="00287729">
        <w:t>)</w:t>
      </w:r>
      <w:r>
        <w:t xml:space="preserve"> </w:t>
      </w:r>
    </w:p>
    <w:p w14:paraId="156099D4" w14:textId="179FFF91" w:rsidR="00287729" w:rsidRPr="003F139B" w:rsidRDefault="00287729" w:rsidP="00E1041B">
      <w:pPr>
        <w:pStyle w:val="Heading2"/>
        <w:spacing w:after="120"/>
      </w:pPr>
      <w:r>
        <w:t xml:space="preserve">§ 141.85 (e) </w:t>
      </w:r>
      <w:r w:rsidRPr="003F139B">
        <w:t xml:space="preserve">Notification of known or potential service line containing lead. </w:t>
      </w:r>
    </w:p>
    <w:p w14:paraId="35FA276B" w14:textId="77777777" w:rsidR="00287729" w:rsidRDefault="00287729" w:rsidP="00287729">
      <w:r w:rsidRPr="00621E93">
        <w:rPr>
          <w:b/>
          <w:bCs/>
        </w:rPr>
        <w:t>(1) Notification requirements.</w:t>
      </w:r>
      <w:r>
        <w:t xml:space="preserve"> All water systems with lead, galvanized requiring replacement, or lead status unknown service lines in their inventory pursuant to § 141.84(a) </w:t>
      </w:r>
      <w:r w:rsidRPr="008D72B3">
        <w:t>must inform all persons served by the water system at the service connection</w:t>
      </w:r>
      <w:r>
        <w:t xml:space="preserve"> with a lead, galvanized requiring replacement, or lead status unknown service line.</w:t>
      </w:r>
    </w:p>
    <w:p w14:paraId="58C6FFB3" w14:textId="77777777" w:rsidR="00287729" w:rsidRDefault="00287729" w:rsidP="00287729">
      <w:r w:rsidRPr="00621E93">
        <w:rPr>
          <w:b/>
          <w:bCs/>
        </w:rPr>
        <w:t>(2) Timing of notification.</w:t>
      </w:r>
      <w:r>
        <w:t xml:space="preserve"> A water system must provide the initial notification within 30 days of completion of the lead service line inventory required under § 141.84 and repeat the notification on an annual basis until the entire service connection is no longer a lead, galvanized requiring replacement, or lead status unknown service line. For new customers, water systems shall also provide the notice at the time of service initiation.</w:t>
      </w:r>
    </w:p>
    <w:p w14:paraId="654C48F9" w14:textId="77777777" w:rsidR="00287729" w:rsidRPr="00621E93" w:rsidRDefault="00287729" w:rsidP="00287729">
      <w:pPr>
        <w:rPr>
          <w:b/>
          <w:bCs/>
        </w:rPr>
      </w:pPr>
      <w:r w:rsidRPr="00621E93">
        <w:rPr>
          <w:b/>
          <w:bCs/>
        </w:rPr>
        <w:t>(3) Content -</w:t>
      </w:r>
    </w:p>
    <w:p w14:paraId="3A985538" w14:textId="77777777" w:rsidR="00287729" w:rsidRDefault="00287729" w:rsidP="00287729">
      <w:pPr>
        <w:ind w:left="180"/>
      </w:pPr>
      <w:r w:rsidRPr="00621E93">
        <w:rPr>
          <w:b/>
          <w:bCs/>
        </w:rPr>
        <w:t xml:space="preserve">(i) Persons served by a confirmed lead service line. </w:t>
      </w:r>
      <w:r>
        <w:t>The notice must include a statement that the person's service line is lead, an explanation of the health effects of lead that meets the requirements of paragraph (a)(1)(ii) of this section, steps persons at the service connection can take to reduce exposure to lead in drinking water, information about opportunities to replace lead service lines as well as programs that provide financing solutions to assist property owners with replacement of their portion of a lead service line, and a statement that the water system is required to replace its portion of a lead service line when the property owner notifies them they are replacing their portion of the lead service line.</w:t>
      </w:r>
    </w:p>
    <w:p w14:paraId="010A1A3E" w14:textId="77777777" w:rsidR="00287729" w:rsidRDefault="00287729" w:rsidP="00287729">
      <w:pPr>
        <w:ind w:left="180"/>
      </w:pPr>
      <w:r w:rsidRPr="00621E93">
        <w:rPr>
          <w:b/>
          <w:bCs/>
        </w:rPr>
        <w:t>(ii) Persons served by a galvanized requiring replacement service line.</w:t>
      </w:r>
      <w:r>
        <w:t xml:space="preserve"> The notice must include a statement that the person's service line is galvanized requiring replacement, an explanation of the health effects of lead, steps persons at the service connection can take to reduce exposure to lead in drinking water, and information about opportunities for replacement of the service line.</w:t>
      </w:r>
    </w:p>
    <w:p w14:paraId="7B9D6847" w14:textId="77777777" w:rsidR="00287729" w:rsidRDefault="00287729" w:rsidP="00287729">
      <w:pPr>
        <w:ind w:left="180"/>
      </w:pPr>
      <w:r w:rsidRPr="00621E93">
        <w:rPr>
          <w:b/>
          <w:bCs/>
        </w:rPr>
        <w:t>(iii) Persons served by a lead status unknown service line.</w:t>
      </w:r>
      <w:r>
        <w:t xml:space="preserve"> The notice must include a statement that the person's service line material is unknown but may be lead, an explanation of the health effects of lead that meets the requirements of paragraph (a)(1)(ii) of this section, steps persons at the service connection can take to reduce exposure to lead in drinking water, and information about opportunities to verify the material of the service line.</w:t>
      </w:r>
    </w:p>
    <w:p w14:paraId="60B66EFE" w14:textId="07332114" w:rsidR="00287729" w:rsidRPr="003935F9" w:rsidRDefault="00287729" w:rsidP="00287729">
      <w:r w:rsidRPr="36883879">
        <w:rPr>
          <w:b/>
          <w:bCs/>
        </w:rPr>
        <w:t>(4) Delivery.</w:t>
      </w:r>
      <w:r>
        <w:t xml:space="preserve"> The required notice to persons served by the water system at the service connection with a lead, galvanized requiring replacement, or lead status unknown service line must be provided by mail or by another method approved by the State.</w:t>
      </w:r>
    </w:p>
    <w:p w14:paraId="42F02FD8" w14:textId="77777777" w:rsidR="008B1EAB" w:rsidRDefault="008B1EAB" w:rsidP="00621E93">
      <w:pPr>
        <w:sectPr w:rsidR="008B1EAB" w:rsidSect="00BD0048">
          <w:footerReference w:type="default" r:id="rId43"/>
          <w:type w:val="continuous"/>
          <w:pgSz w:w="12240" w:h="15840"/>
          <w:pgMar w:top="1440" w:right="1440" w:bottom="1440" w:left="1440" w:header="720" w:footer="720" w:gutter="0"/>
          <w:pgNumType w:start="0"/>
          <w:cols w:space="720"/>
          <w:titlePg/>
          <w:docGrid w:linePitch="360"/>
        </w:sectPr>
      </w:pPr>
    </w:p>
    <w:p w14:paraId="711DF3BB" w14:textId="77777777" w:rsidR="00621E93" w:rsidRDefault="00621E93" w:rsidP="00621E93"/>
    <w:p w14:paraId="6AB899EB" w14:textId="77777777" w:rsidR="00B01111" w:rsidRPr="00B01111" w:rsidRDefault="00B01111" w:rsidP="00B01111"/>
    <w:p w14:paraId="5E8AD703" w14:textId="77777777" w:rsidR="00B01111" w:rsidRPr="00B01111" w:rsidRDefault="00B01111" w:rsidP="00B01111"/>
    <w:p w14:paraId="107D5F6F" w14:textId="34C2D92D" w:rsidR="00B01111" w:rsidRPr="00B01111" w:rsidRDefault="00B01111" w:rsidP="00B01111">
      <w:pPr>
        <w:tabs>
          <w:tab w:val="left" w:pos="6497"/>
        </w:tabs>
      </w:pPr>
      <w:r>
        <w:tab/>
      </w:r>
    </w:p>
    <w:sectPr w:rsidR="00B01111" w:rsidRPr="00B01111" w:rsidSect="00BD0048">
      <w:footerReference w:type="default" r:id="rId44"/>
      <w:type w:val="continuous"/>
      <w:pgSz w:w="12240" w:h="15840"/>
      <w:pgMar w:top="1440" w:right="1440" w:bottom="1440" w:left="1440" w:header="720" w:footer="720" w:gutter="0"/>
      <w:pgNumType w:start="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6ED316E" w14:textId="77777777" w:rsidR="00AA526C" w:rsidRDefault="00AA526C" w:rsidP="007D73C4">
      <w:pPr>
        <w:spacing w:after="0" w:line="240" w:lineRule="auto"/>
      </w:pPr>
      <w:r>
        <w:separator/>
      </w:r>
    </w:p>
  </w:endnote>
  <w:endnote w:type="continuationSeparator" w:id="0">
    <w:p w14:paraId="2BD9E425" w14:textId="77777777" w:rsidR="00AA526C" w:rsidRDefault="00AA526C" w:rsidP="007D73C4">
      <w:pPr>
        <w:spacing w:after="0" w:line="240" w:lineRule="auto"/>
      </w:pPr>
      <w:r>
        <w:continuationSeparator/>
      </w:r>
    </w:p>
  </w:endnote>
  <w:endnote w:type="continuationNotice" w:id="1">
    <w:p w14:paraId="131B119B" w14:textId="77777777" w:rsidR="00AA526C" w:rsidRDefault="00AA526C">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000247B" w:usb2="00000009" w:usb3="00000000" w:csb0="000001FF" w:csb1="00000000"/>
  </w:font>
  <w:font w:name="Yu Gothic Light">
    <w:altName w:val="游ゴシック Light"/>
    <w:panose1 w:val="020B0300000000000000"/>
    <w:charset w:val="80"/>
    <w:family w:val="swiss"/>
    <w:pitch w:val="variable"/>
    <w:sig w:usb0="E00002FF" w:usb1="2AC7FDFF" w:usb2="00000016" w:usb3="00000000" w:csb0="0002009F" w:csb1="00000000"/>
  </w:font>
  <w:font w:name="Times New Roman">
    <w:panose1 w:val="02020603050405020304"/>
    <w:charset w:val="00"/>
    <w:family w:val="roman"/>
    <w:pitch w:val="variable"/>
    <w:sig w:usb0="E0002EFF" w:usb1="C000785B" w:usb2="00000009" w:usb3="00000000" w:csb0="000001FF" w:csb1="00000000"/>
  </w:font>
  <w:font w:name="Yu Mincho">
    <w:altName w:val="游明朝"/>
    <w:charset w:val="80"/>
    <w:family w:val="roman"/>
    <w:pitch w:val="variable"/>
    <w:sig w:usb0="800002E7" w:usb1="2AC7FCFF" w:usb2="00000012" w:usb3="00000000" w:csb0="0002009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CD89E00" w14:textId="1CF19704" w:rsidR="00244573" w:rsidRDefault="004E3AEC" w:rsidP="00244573">
    <w:pPr>
      <w:pStyle w:val="Footer"/>
    </w:pPr>
    <w:r>
      <w:t>Office of Water (4606)</w:t>
    </w:r>
    <w:r w:rsidR="00CA212E">
      <w:tab/>
    </w:r>
    <w:r w:rsidR="00BD0048">
      <w:t>EPA 816-F-24-005</w:t>
    </w:r>
    <w:r w:rsidR="00244573">
      <w:tab/>
    </w:r>
    <w:r>
      <w:t>July 2024</w:t>
    </w:r>
  </w:p>
  <w:p w14:paraId="0D32211F" w14:textId="77777777" w:rsidR="00CA212E" w:rsidRDefault="00CA212E" w:rsidP="00CA212E">
    <w:pPr>
      <w:pStyle w:val="Footer"/>
    </w:pPr>
  </w:p>
  <w:p w14:paraId="572D61CD" w14:textId="77777777" w:rsidR="096416F1" w:rsidRDefault="096416F1" w:rsidP="00CA212E">
    <w:pPr>
      <w:pStyle w:val="Footer"/>
      <w:jc w:val="cen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D296C0E" w14:textId="1A4F3633" w:rsidR="00244573" w:rsidRDefault="004E3AEC" w:rsidP="00244573">
    <w:pPr>
      <w:pStyle w:val="Footer"/>
    </w:pPr>
    <w:r>
      <w:t>Office of Water (4606)</w:t>
    </w:r>
    <w:r w:rsidR="00244573">
      <w:tab/>
      <w:t xml:space="preserve">EPA 816-F-24-005 </w:t>
    </w:r>
    <w:r w:rsidR="00244573">
      <w:tab/>
    </w:r>
    <w:r>
      <w:t>July 2024</w:t>
    </w:r>
  </w:p>
  <w:p w14:paraId="52222D51" w14:textId="77777777" w:rsidR="008C095C" w:rsidRDefault="008C095C">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AED8B5" w14:textId="77777777" w:rsidR="008F4084" w:rsidRDefault="00BD0048" w:rsidP="008F4084">
    <w:pPr>
      <w:pStyle w:val="Footer"/>
    </w:pPr>
    <w:r>
      <w:tab/>
    </w:r>
  </w:p>
  <w:p w14:paraId="497B901B" w14:textId="2FAFC29D" w:rsidR="008F4084" w:rsidRDefault="008F4084" w:rsidP="00244573">
    <w:pPr>
      <w:pStyle w:val="Footer"/>
    </w:pPr>
    <w:r>
      <w:t>Office of Water (4606)</w:t>
    </w:r>
    <w:r>
      <w:tab/>
      <w:t>EPA 816-F-24-005</w:t>
    </w:r>
    <w:r>
      <w:tab/>
      <w:t>July 2024</w:t>
    </w:r>
  </w:p>
  <w:p w14:paraId="4C9462B0" w14:textId="69A50787" w:rsidR="00BD0048" w:rsidRDefault="00BD0048" w:rsidP="008F4084">
    <w:pPr>
      <w:pStyle w:val="Footer"/>
    </w:pPr>
    <w:r>
      <w:t>LSL Notice - Page 1 of 3</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Layout w:type="fixed"/>
      <w:tblLook w:val="06A0" w:firstRow="1" w:lastRow="0" w:firstColumn="1" w:lastColumn="0" w:noHBand="1" w:noVBand="1"/>
    </w:tblPr>
    <w:tblGrid>
      <w:gridCol w:w="3120"/>
      <w:gridCol w:w="3120"/>
      <w:gridCol w:w="3120"/>
    </w:tblGrid>
    <w:tr w:rsidR="00BD0048" w14:paraId="447B4611" w14:textId="77777777" w:rsidTr="096416F1">
      <w:trPr>
        <w:trHeight w:val="300"/>
      </w:trPr>
      <w:tc>
        <w:tcPr>
          <w:tcW w:w="3120" w:type="dxa"/>
        </w:tcPr>
        <w:p w14:paraId="61AC6A8E" w14:textId="77777777" w:rsidR="00BD0048" w:rsidRDefault="00BD0048" w:rsidP="096416F1">
          <w:pPr>
            <w:pStyle w:val="Header"/>
            <w:ind w:left="-115"/>
          </w:pPr>
        </w:p>
      </w:tc>
      <w:tc>
        <w:tcPr>
          <w:tcW w:w="3120" w:type="dxa"/>
        </w:tcPr>
        <w:p w14:paraId="2E80C1D9" w14:textId="77777777" w:rsidR="00BD0048" w:rsidRDefault="00BD0048" w:rsidP="096416F1">
          <w:pPr>
            <w:pStyle w:val="Header"/>
            <w:jc w:val="center"/>
          </w:pPr>
        </w:p>
      </w:tc>
      <w:tc>
        <w:tcPr>
          <w:tcW w:w="3120" w:type="dxa"/>
        </w:tcPr>
        <w:p w14:paraId="1C9969C4" w14:textId="77777777" w:rsidR="00BD0048" w:rsidRDefault="00BD0048" w:rsidP="096416F1">
          <w:pPr>
            <w:pStyle w:val="Header"/>
            <w:ind w:right="-115"/>
            <w:jc w:val="right"/>
          </w:pPr>
        </w:p>
      </w:tc>
    </w:tr>
  </w:tbl>
  <w:p w14:paraId="483BC70D" w14:textId="365BDBEE" w:rsidR="00BD0048" w:rsidRDefault="00BD0048" w:rsidP="00244573">
    <w:pPr>
      <w:pStyle w:val="Footer"/>
    </w:pPr>
    <w:r>
      <w:tab/>
    </w:r>
    <w:r w:rsidR="00C469FE">
      <w:t>GRR</w:t>
    </w:r>
    <w:r>
      <w:t xml:space="preserve"> Notice - Page </w:t>
    </w:r>
    <w:r w:rsidR="00C469FE">
      <w:t>1</w:t>
    </w:r>
    <w:r>
      <w:t xml:space="preserve"> of 3</w:t>
    </w:r>
    <w:r>
      <w:tab/>
    </w:r>
  </w:p>
  <w:p w14:paraId="38502580" w14:textId="77777777" w:rsidR="00BD0048" w:rsidRDefault="00BD0048" w:rsidP="00CA212E">
    <w:pPr>
      <w:pStyle w:val="Footer"/>
    </w:pPr>
  </w:p>
  <w:p w14:paraId="75BB68ED" w14:textId="77777777" w:rsidR="00BD0048" w:rsidRDefault="00BD0048" w:rsidP="00CA212E">
    <w:pPr>
      <w:pStyle w:val="Footer"/>
      <w:jc w:val="cen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2DC92D3" w14:textId="4C3FE48B" w:rsidR="008F4084" w:rsidRDefault="008F4084" w:rsidP="00244573">
    <w:pPr>
      <w:pStyle w:val="Footer"/>
    </w:pPr>
    <w:r>
      <w:t>Office of Water (4606)</w:t>
    </w:r>
    <w:r>
      <w:tab/>
      <w:t>EPA 816-F-24-005</w:t>
    </w:r>
    <w:r>
      <w:tab/>
      <w:t>July 2024</w:t>
    </w:r>
  </w:p>
  <w:p w14:paraId="244624DA" w14:textId="26F02DF6" w:rsidR="00C46771" w:rsidRDefault="00C46771" w:rsidP="008F4084">
    <w:pPr>
      <w:pStyle w:val="Footer"/>
    </w:pPr>
    <w:r>
      <w:t>LSL Notice - Page 2 of 3</w:t>
    </w:r>
    <w:r>
      <w:tab/>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AE89D07" w14:textId="68C53A3D" w:rsidR="008F4084" w:rsidRDefault="008F4084" w:rsidP="00244573">
    <w:pPr>
      <w:pStyle w:val="Footer"/>
    </w:pPr>
    <w:r>
      <w:t>Office of Water (4606)</w:t>
    </w:r>
    <w:r>
      <w:tab/>
      <w:t>EPA 816-F-24-005</w:t>
    </w:r>
    <w:r>
      <w:tab/>
      <w:t>July 2024</w:t>
    </w:r>
  </w:p>
  <w:p w14:paraId="6F8FCC8C" w14:textId="653C5F25" w:rsidR="00BD0048" w:rsidRDefault="000959AA" w:rsidP="008F4084">
    <w:pPr>
      <w:pStyle w:val="Footer"/>
    </w:pPr>
    <w:r>
      <w:t>LSL</w:t>
    </w:r>
    <w:r w:rsidR="00BD0048">
      <w:t xml:space="preserve"> Notice - Page 3 of 3 </w:t>
    </w:r>
    <w:r w:rsidR="00BD0048">
      <w:tab/>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AA50869" w14:textId="7FC27C68" w:rsidR="008F4084" w:rsidRDefault="008F4084" w:rsidP="008F4084">
    <w:pPr>
      <w:pStyle w:val="Footer"/>
    </w:pPr>
    <w:r>
      <w:t>Office of Water (4606)</w:t>
    </w:r>
    <w:r>
      <w:tab/>
      <w:t>EPA 816-F-24-005</w:t>
    </w:r>
    <w:r>
      <w:tab/>
      <w:t>July 2024</w:t>
    </w:r>
  </w:p>
  <w:p w14:paraId="5E1E0966" w14:textId="265CCA44" w:rsidR="00193890" w:rsidRDefault="00193890" w:rsidP="008F4084">
    <w:pPr>
      <w:pStyle w:val="Footer"/>
      <w:tabs>
        <w:tab w:val="left" w:pos="3848"/>
      </w:tabs>
    </w:pPr>
    <w:r>
      <w:t xml:space="preserve">GRR Notice - Page </w:t>
    </w:r>
    <w:r w:rsidR="00B67314">
      <w:t>1</w:t>
    </w:r>
    <w:r>
      <w:t xml:space="preserve"> of 3</w:t>
    </w:r>
    <w:r>
      <w:tab/>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694AFC5" w14:textId="77777777" w:rsidR="008F4084" w:rsidRDefault="008F4084" w:rsidP="008F4084">
    <w:pPr>
      <w:pStyle w:val="Footer"/>
    </w:pPr>
    <w:r>
      <w:t>Office of Water (4606)</w:t>
    </w:r>
    <w:r>
      <w:tab/>
      <w:t>EPA 816-F-24-005</w:t>
    </w:r>
    <w:r>
      <w:tab/>
      <w:t>July 2024</w:t>
    </w:r>
  </w:p>
  <w:p w14:paraId="78FCC232" w14:textId="0E7D94DC" w:rsidR="00B67314" w:rsidRDefault="00B67314" w:rsidP="008F4084">
    <w:pPr>
      <w:pStyle w:val="Footer"/>
    </w:pPr>
    <w:r>
      <w:t>GRR Notice - Page 2 of 3</w:t>
    </w:r>
    <w:r>
      <w:tab/>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A1F159" w14:textId="2681FD83" w:rsidR="008F4084" w:rsidRDefault="008F4084" w:rsidP="008F4084">
    <w:pPr>
      <w:pStyle w:val="Footer"/>
    </w:pPr>
    <w:r>
      <w:t>Office of Water (4606)</w:t>
    </w:r>
    <w:r>
      <w:tab/>
      <w:t>EPA 816-F-24-005</w:t>
    </w:r>
    <w:r>
      <w:tab/>
      <w:t>July 2024</w:t>
    </w:r>
  </w:p>
  <w:p w14:paraId="29EAE9E4" w14:textId="13B4BD07" w:rsidR="00475906" w:rsidRDefault="00954796" w:rsidP="008F4084">
    <w:pPr>
      <w:pStyle w:val="Footer"/>
    </w:pPr>
    <w:r>
      <w:t>GRR Notice – Page 3 of 3</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C5CC9F" w14:textId="3883A8C1" w:rsidR="000959AA" w:rsidRDefault="000959AA" w:rsidP="00244573">
    <w:pPr>
      <w:pStyle w:val="Footer"/>
    </w:pPr>
    <w:r>
      <w:tab/>
      <w:t xml:space="preserve">GRR Notice - Page 3 of 3 </w:t>
    </w:r>
    <w:r>
      <w:tab/>
    </w:r>
  </w:p>
  <w:p w14:paraId="2247CDE0" w14:textId="77777777" w:rsidR="000959AA" w:rsidRDefault="000959AA">
    <w:pPr>
      <w:pStyle w:val="Footer"/>
    </w:pP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Layout w:type="fixed"/>
      <w:tblLook w:val="06A0" w:firstRow="1" w:lastRow="0" w:firstColumn="1" w:lastColumn="0" w:noHBand="1" w:noVBand="1"/>
    </w:tblPr>
    <w:tblGrid>
      <w:gridCol w:w="3120"/>
      <w:gridCol w:w="3120"/>
      <w:gridCol w:w="3120"/>
    </w:tblGrid>
    <w:tr w:rsidR="00A22B3D" w14:paraId="775B582A" w14:textId="77777777" w:rsidTr="096416F1">
      <w:trPr>
        <w:trHeight w:val="300"/>
      </w:trPr>
      <w:tc>
        <w:tcPr>
          <w:tcW w:w="3120" w:type="dxa"/>
        </w:tcPr>
        <w:p w14:paraId="6B06A9DA" w14:textId="77777777" w:rsidR="00A22B3D" w:rsidRDefault="00A22B3D" w:rsidP="096416F1">
          <w:pPr>
            <w:pStyle w:val="Header"/>
            <w:ind w:left="-115"/>
          </w:pPr>
        </w:p>
      </w:tc>
      <w:tc>
        <w:tcPr>
          <w:tcW w:w="3120" w:type="dxa"/>
        </w:tcPr>
        <w:p w14:paraId="79AF0348" w14:textId="77777777" w:rsidR="00A22B3D" w:rsidRDefault="00A22B3D" w:rsidP="096416F1">
          <w:pPr>
            <w:pStyle w:val="Header"/>
            <w:jc w:val="center"/>
          </w:pPr>
        </w:p>
      </w:tc>
      <w:tc>
        <w:tcPr>
          <w:tcW w:w="3120" w:type="dxa"/>
        </w:tcPr>
        <w:p w14:paraId="4A1DE15C" w14:textId="77777777" w:rsidR="00A22B3D" w:rsidRDefault="00A22B3D" w:rsidP="096416F1">
          <w:pPr>
            <w:pStyle w:val="Header"/>
            <w:ind w:right="-115"/>
            <w:jc w:val="right"/>
          </w:pPr>
        </w:p>
      </w:tc>
    </w:tr>
  </w:tbl>
  <w:p w14:paraId="065249FC" w14:textId="77777777" w:rsidR="00A22B3D" w:rsidRDefault="00A22B3D" w:rsidP="00244573">
    <w:pPr>
      <w:pStyle w:val="Footer"/>
    </w:pPr>
    <w:r>
      <w:tab/>
      <w:t>Unknown Notice - Page 1 of 3</w:t>
    </w:r>
    <w:r>
      <w:tab/>
    </w:r>
  </w:p>
  <w:p w14:paraId="1DECEC71" w14:textId="77777777" w:rsidR="00A22B3D" w:rsidRDefault="00A22B3D" w:rsidP="00CA212E">
    <w:pPr>
      <w:pStyle w:val="Footer"/>
    </w:pPr>
  </w:p>
  <w:p w14:paraId="25375EC1" w14:textId="77777777" w:rsidR="00A22B3D" w:rsidRDefault="00A22B3D" w:rsidP="00CA212E">
    <w:pPr>
      <w:pStyle w:val="Footer"/>
      <w:jc w:val="center"/>
    </w:pP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C3A90B0" w14:textId="77777777" w:rsidR="00200BB9" w:rsidRDefault="00200BB9" w:rsidP="00200BB9">
    <w:pPr>
      <w:pStyle w:val="Footer"/>
    </w:pPr>
    <w:r>
      <w:t>Office of Water (4606)</w:t>
    </w:r>
    <w:r>
      <w:tab/>
      <w:t>EPA 816-F-24-005</w:t>
    </w:r>
    <w:r>
      <w:tab/>
      <w:t>July 2024</w:t>
    </w:r>
  </w:p>
  <w:p w14:paraId="245A1605" w14:textId="1A3099A7" w:rsidR="00475906" w:rsidRDefault="0033160B" w:rsidP="00200BB9">
    <w:pPr>
      <w:pStyle w:val="Footer"/>
    </w:pPr>
    <w:r>
      <w:t>Unknown Notice – Page 1 of 3</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DF3878" w14:textId="77777777" w:rsidR="00200BB9" w:rsidRDefault="00A22B3D" w:rsidP="00244573">
    <w:pPr>
      <w:pStyle w:val="Footer"/>
    </w:pPr>
    <w:r>
      <w:tab/>
    </w:r>
  </w:p>
  <w:p w14:paraId="22861AA1" w14:textId="77777777" w:rsidR="00200BB9" w:rsidRDefault="00200BB9" w:rsidP="00200BB9">
    <w:pPr>
      <w:pStyle w:val="Footer"/>
    </w:pPr>
    <w:r>
      <w:t>Office of Water (4606)</w:t>
    </w:r>
    <w:r>
      <w:tab/>
      <w:t>EPA 816-F-24-005</w:t>
    </w:r>
    <w:r>
      <w:tab/>
      <w:t>July 2024</w:t>
    </w:r>
  </w:p>
  <w:p w14:paraId="7328F057" w14:textId="19D3E5C7" w:rsidR="00A22B3D" w:rsidRDefault="00A22B3D">
    <w:pPr>
      <w:pStyle w:val="Footer"/>
    </w:pPr>
    <w:r>
      <w:t xml:space="preserve">Unknown Notice - Page 2 of 3 </w:t>
    </w:r>
    <w:r>
      <w:tab/>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22CF1E" w14:textId="3AE86738" w:rsidR="00200BB9" w:rsidRDefault="00200BB9" w:rsidP="00200BB9">
    <w:pPr>
      <w:pStyle w:val="Footer"/>
    </w:pPr>
    <w:r>
      <w:t>Office of Water (4606)</w:t>
    </w:r>
    <w:r>
      <w:tab/>
      <w:t>EPA 816-F-24-005</w:t>
    </w:r>
    <w:r>
      <w:tab/>
      <w:t>July 2024</w:t>
    </w:r>
  </w:p>
  <w:p w14:paraId="08E37E4C" w14:textId="288B5DEA" w:rsidR="00A22B3D" w:rsidRDefault="00A22B3D" w:rsidP="00200BB9">
    <w:pPr>
      <w:pStyle w:val="Footer"/>
    </w:pPr>
    <w:r>
      <w:t>Unknown Notice - Page 3 of 3</w:t>
    </w:r>
    <w:r>
      <w:tab/>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E31DD8C" w14:textId="2373AA86" w:rsidR="008B1EAB" w:rsidRDefault="00954796" w:rsidP="00CA212E">
    <w:pPr>
      <w:pStyle w:val="Footer"/>
    </w:pPr>
    <w:r>
      <w:t>Office of Water (4606)</w:t>
    </w:r>
    <w:r w:rsidR="008B1EAB">
      <w:tab/>
    </w:r>
    <w:r w:rsidR="00A22B3D">
      <w:t>EPA 816-F-24-005</w:t>
    </w:r>
    <w:r w:rsidR="008B1EAB">
      <w:tab/>
    </w:r>
    <w:r>
      <w:t>July 2024</w:t>
    </w:r>
  </w:p>
  <w:p w14:paraId="1A0D1DDA" w14:textId="77777777" w:rsidR="008B1EAB" w:rsidRDefault="008B1EAB" w:rsidP="00CA212E">
    <w:pPr>
      <w:pStyle w:val="Footer"/>
      <w:jc w:val="center"/>
    </w:pP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658BE6" w14:textId="77777777" w:rsidR="00460ED6" w:rsidRPr="00475906" w:rsidRDefault="00460ED6" w:rsidP="00475906">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11D8007" w14:textId="77777777" w:rsidR="00AA526C" w:rsidRDefault="00AA526C" w:rsidP="007D73C4">
      <w:pPr>
        <w:spacing w:after="0" w:line="240" w:lineRule="auto"/>
      </w:pPr>
      <w:r>
        <w:separator/>
      </w:r>
    </w:p>
  </w:footnote>
  <w:footnote w:type="continuationSeparator" w:id="0">
    <w:p w14:paraId="228EC1F9" w14:textId="77777777" w:rsidR="00AA526C" w:rsidRDefault="00AA526C" w:rsidP="007D73C4">
      <w:pPr>
        <w:spacing w:after="0" w:line="240" w:lineRule="auto"/>
      </w:pPr>
      <w:r>
        <w:continuationSeparator/>
      </w:r>
    </w:p>
  </w:footnote>
  <w:footnote w:type="continuationNotice" w:id="1">
    <w:p w14:paraId="70A7C83E" w14:textId="77777777" w:rsidR="00AA526C" w:rsidRDefault="00AA526C">
      <w:pPr>
        <w:spacing w:after="0" w:line="240" w:lineRule="auto"/>
      </w:pPr>
    </w:p>
  </w:footnote>
  <w:footnote w:id="2">
    <w:p w14:paraId="4668FA45" w14:textId="46942C3C" w:rsidR="00797A04" w:rsidRDefault="00797A04">
      <w:pPr>
        <w:pStyle w:val="FootnoteText"/>
      </w:pPr>
      <w:r>
        <w:rPr>
          <w:rStyle w:val="FootnoteReference"/>
        </w:rPr>
        <w:footnoteRef/>
      </w:r>
      <w:r>
        <w:t xml:space="preserve"> </w:t>
      </w:r>
      <w:r>
        <w:rPr>
          <w:rStyle w:val="cf01"/>
        </w:rPr>
        <w:t>Text in italics is required and cannot be changed.</w:t>
      </w:r>
    </w:p>
  </w:footnote>
  <w:footnote w:id="3">
    <w:p w14:paraId="39795A42" w14:textId="4AF96C19" w:rsidR="00045EFA" w:rsidRDefault="00045EFA">
      <w:pPr>
        <w:pStyle w:val="FootnoteText"/>
      </w:pPr>
      <w:r>
        <w:rPr>
          <w:rStyle w:val="FootnoteReference"/>
        </w:rPr>
        <w:footnoteRef/>
      </w:r>
      <w:r>
        <w:t xml:space="preserve"> </w:t>
      </w:r>
      <w:r w:rsidR="00607BE0">
        <w:t>Refers to a galvanized service line is or was at any time downstream of a lead service line or is currently downstream of a “Lead Status Unknown” service line</w:t>
      </w:r>
      <w:r w:rsidR="00CA707A">
        <w:t>.</w:t>
      </w:r>
    </w:p>
  </w:footnote>
  <w:footnote w:id="4">
    <w:p w14:paraId="50A7A11E" w14:textId="0B284198" w:rsidR="005C73AA" w:rsidRDefault="005C73AA">
      <w:pPr>
        <w:pStyle w:val="FootnoteText"/>
      </w:pPr>
      <w:r>
        <w:rPr>
          <w:rStyle w:val="FootnoteReference"/>
        </w:rPr>
        <w:footnoteRef/>
      </w:r>
      <w:r>
        <w:t xml:space="preserve"> </w:t>
      </w:r>
      <w:r>
        <w:rPr>
          <w:rStyle w:val="cf01"/>
        </w:rPr>
        <w:t>Text in italics is required and cannot be changed.</w:t>
      </w:r>
    </w:p>
  </w:footnote>
  <w:footnote w:id="5">
    <w:p w14:paraId="08776842" w14:textId="6300F946" w:rsidR="00797A04" w:rsidRDefault="00797A04">
      <w:pPr>
        <w:pStyle w:val="FootnoteText"/>
      </w:pPr>
      <w:r>
        <w:rPr>
          <w:rStyle w:val="FootnoteReference"/>
        </w:rPr>
        <w:footnoteRef/>
      </w:r>
      <w:r>
        <w:t xml:space="preserve">  </w:t>
      </w:r>
      <w:r>
        <w:rPr>
          <w:rStyle w:val="cf01"/>
        </w:rPr>
        <w:t>Text in italics is required and cannot be changed.</w:t>
      </w:r>
    </w:p>
  </w:footnote>
</w:footnotes>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21E93"/>
    <w:rsid w:val="0000207C"/>
    <w:rsid w:val="00003715"/>
    <w:rsid w:val="00004DFA"/>
    <w:rsid w:val="00006D8D"/>
    <w:rsid w:val="000106A8"/>
    <w:rsid w:val="000114AD"/>
    <w:rsid w:val="000150EC"/>
    <w:rsid w:val="00016497"/>
    <w:rsid w:val="00016716"/>
    <w:rsid w:val="000172BC"/>
    <w:rsid w:val="00021D01"/>
    <w:rsid w:val="00022CD5"/>
    <w:rsid w:val="00023048"/>
    <w:rsid w:val="00023BE3"/>
    <w:rsid w:val="0002473A"/>
    <w:rsid w:val="00025602"/>
    <w:rsid w:val="00027B58"/>
    <w:rsid w:val="000320DF"/>
    <w:rsid w:val="0003242C"/>
    <w:rsid w:val="00032E68"/>
    <w:rsid w:val="0003331A"/>
    <w:rsid w:val="00033703"/>
    <w:rsid w:val="00035AEE"/>
    <w:rsid w:val="00036526"/>
    <w:rsid w:val="000374EC"/>
    <w:rsid w:val="00037F66"/>
    <w:rsid w:val="00042E90"/>
    <w:rsid w:val="000430EA"/>
    <w:rsid w:val="0004377A"/>
    <w:rsid w:val="00044540"/>
    <w:rsid w:val="00045223"/>
    <w:rsid w:val="00045EFA"/>
    <w:rsid w:val="00050600"/>
    <w:rsid w:val="00051B2C"/>
    <w:rsid w:val="00054D81"/>
    <w:rsid w:val="00055160"/>
    <w:rsid w:val="0005628E"/>
    <w:rsid w:val="00056291"/>
    <w:rsid w:val="000570EA"/>
    <w:rsid w:val="00060A3A"/>
    <w:rsid w:val="000616E1"/>
    <w:rsid w:val="00064E15"/>
    <w:rsid w:val="0006519E"/>
    <w:rsid w:val="00066385"/>
    <w:rsid w:val="00066514"/>
    <w:rsid w:val="00066670"/>
    <w:rsid w:val="0007042F"/>
    <w:rsid w:val="00072BD5"/>
    <w:rsid w:val="00073375"/>
    <w:rsid w:val="00075147"/>
    <w:rsid w:val="00077298"/>
    <w:rsid w:val="00081EE4"/>
    <w:rsid w:val="000837A0"/>
    <w:rsid w:val="000838B5"/>
    <w:rsid w:val="00085702"/>
    <w:rsid w:val="00085954"/>
    <w:rsid w:val="00085E42"/>
    <w:rsid w:val="00086F9A"/>
    <w:rsid w:val="00087917"/>
    <w:rsid w:val="00090EB1"/>
    <w:rsid w:val="000930BC"/>
    <w:rsid w:val="00094387"/>
    <w:rsid w:val="00094783"/>
    <w:rsid w:val="000959AA"/>
    <w:rsid w:val="00097F14"/>
    <w:rsid w:val="000A0148"/>
    <w:rsid w:val="000A0294"/>
    <w:rsid w:val="000A0D18"/>
    <w:rsid w:val="000A1A26"/>
    <w:rsid w:val="000A3C55"/>
    <w:rsid w:val="000A42B7"/>
    <w:rsid w:val="000A43D4"/>
    <w:rsid w:val="000B3CED"/>
    <w:rsid w:val="000B59D4"/>
    <w:rsid w:val="000B673C"/>
    <w:rsid w:val="000B6937"/>
    <w:rsid w:val="000B7E89"/>
    <w:rsid w:val="000C1569"/>
    <w:rsid w:val="000C42A2"/>
    <w:rsid w:val="000C53AB"/>
    <w:rsid w:val="000C6940"/>
    <w:rsid w:val="000C75FA"/>
    <w:rsid w:val="000D15F2"/>
    <w:rsid w:val="000D1CFB"/>
    <w:rsid w:val="000D207F"/>
    <w:rsid w:val="000D4FF7"/>
    <w:rsid w:val="000D5F97"/>
    <w:rsid w:val="000D69DC"/>
    <w:rsid w:val="000D71BE"/>
    <w:rsid w:val="000E0CC0"/>
    <w:rsid w:val="000E157F"/>
    <w:rsid w:val="000E1C2B"/>
    <w:rsid w:val="000E4359"/>
    <w:rsid w:val="000E6908"/>
    <w:rsid w:val="000E77FD"/>
    <w:rsid w:val="000E794F"/>
    <w:rsid w:val="000F0550"/>
    <w:rsid w:val="000F11CC"/>
    <w:rsid w:val="000F4540"/>
    <w:rsid w:val="000F5357"/>
    <w:rsid w:val="000F53E6"/>
    <w:rsid w:val="000F73ED"/>
    <w:rsid w:val="000F7723"/>
    <w:rsid w:val="000F772B"/>
    <w:rsid w:val="0010084F"/>
    <w:rsid w:val="001043D2"/>
    <w:rsid w:val="00105F7C"/>
    <w:rsid w:val="00107B0A"/>
    <w:rsid w:val="00110930"/>
    <w:rsid w:val="0011192B"/>
    <w:rsid w:val="0011207B"/>
    <w:rsid w:val="00114C73"/>
    <w:rsid w:val="001169CF"/>
    <w:rsid w:val="00117674"/>
    <w:rsid w:val="00120722"/>
    <w:rsid w:val="00120B2D"/>
    <w:rsid w:val="00121929"/>
    <w:rsid w:val="001225D3"/>
    <w:rsid w:val="00122BCA"/>
    <w:rsid w:val="00122E90"/>
    <w:rsid w:val="00122EBA"/>
    <w:rsid w:val="00124A8F"/>
    <w:rsid w:val="00124AEA"/>
    <w:rsid w:val="001252B2"/>
    <w:rsid w:val="00126179"/>
    <w:rsid w:val="001274E1"/>
    <w:rsid w:val="00127F18"/>
    <w:rsid w:val="00130439"/>
    <w:rsid w:val="00131D51"/>
    <w:rsid w:val="001330AA"/>
    <w:rsid w:val="001363E4"/>
    <w:rsid w:val="00137130"/>
    <w:rsid w:val="001423AE"/>
    <w:rsid w:val="00142FAA"/>
    <w:rsid w:val="00144AB0"/>
    <w:rsid w:val="001460E8"/>
    <w:rsid w:val="00146D22"/>
    <w:rsid w:val="00146E3A"/>
    <w:rsid w:val="0015234B"/>
    <w:rsid w:val="00152A2E"/>
    <w:rsid w:val="00155947"/>
    <w:rsid w:val="00160671"/>
    <w:rsid w:val="00161DE8"/>
    <w:rsid w:val="00162368"/>
    <w:rsid w:val="00164789"/>
    <w:rsid w:val="00164B89"/>
    <w:rsid w:val="00165C89"/>
    <w:rsid w:val="00166E80"/>
    <w:rsid w:val="001675DA"/>
    <w:rsid w:val="001700BB"/>
    <w:rsid w:val="001701C1"/>
    <w:rsid w:val="00170BD3"/>
    <w:rsid w:val="001744A2"/>
    <w:rsid w:val="001760DF"/>
    <w:rsid w:val="00180DCA"/>
    <w:rsid w:val="001812F5"/>
    <w:rsid w:val="0018271D"/>
    <w:rsid w:val="00185323"/>
    <w:rsid w:val="0019113E"/>
    <w:rsid w:val="00193890"/>
    <w:rsid w:val="00195A76"/>
    <w:rsid w:val="00195F22"/>
    <w:rsid w:val="00195FA5"/>
    <w:rsid w:val="00196C64"/>
    <w:rsid w:val="001975C5"/>
    <w:rsid w:val="001A0F97"/>
    <w:rsid w:val="001A1B42"/>
    <w:rsid w:val="001A2508"/>
    <w:rsid w:val="001A28B3"/>
    <w:rsid w:val="001A5947"/>
    <w:rsid w:val="001A5E45"/>
    <w:rsid w:val="001A5EF1"/>
    <w:rsid w:val="001A6021"/>
    <w:rsid w:val="001B1133"/>
    <w:rsid w:val="001B36D5"/>
    <w:rsid w:val="001B4345"/>
    <w:rsid w:val="001B4A7C"/>
    <w:rsid w:val="001B6749"/>
    <w:rsid w:val="001C0386"/>
    <w:rsid w:val="001C18FD"/>
    <w:rsid w:val="001C5A87"/>
    <w:rsid w:val="001C6740"/>
    <w:rsid w:val="001D08B3"/>
    <w:rsid w:val="001D2BE6"/>
    <w:rsid w:val="001D4592"/>
    <w:rsid w:val="001D6BEF"/>
    <w:rsid w:val="001E00F8"/>
    <w:rsid w:val="001E094D"/>
    <w:rsid w:val="001E231D"/>
    <w:rsid w:val="001E2994"/>
    <w:rsid w:val="001E5604"/>
    <w:rsid w:val="001E6445"/>
    <w:rsid w:val="001E7641"/>
    <w:rsid w:val="001F0048"/>
    <w:rsid w:val="001F0D82"/>
    <w:rsid w:val="001F20E6"/>
    <w:rsid w:val="001F3448"/>
    <w:rsid w:val="001F46B3"/>
    <w:rsid w:val="001F66D3"/>
    <w:rsid w:val="001F7F11"/>
    <w:rsid w:val="00200BB9"/>
    <w:rsid w:val="002024BA"/>
    <w:rsid w:val="00204D94"/>
    <w:rsid w:val="002056D5"/>
    <w:rsid w:val="0020631E"/>
    <w:rsid w:val="00207DA5"/>
    <w:rsid w:val="0021007E"/>
    <w:rsid w:val="002109E1"/>
    <w:rsid w:val="00212EE0"/>
    <w:rsid w:val="0021360A"/>
    <w:rsid w:val="00220238"/>
    <w:rsid w:val="00220A1F"/>
    <w:rsid w:val="0022164E"/>
    <w:rsid w:val="002244F1"/>
    <w:rsid w:val="0022508A"/>
    <w:rsid w:val="00226727"/>
    <w:rsid w:val="00226EF6"/>
    <w:rsid w:val="00230159"/>
    <w:rsid w:val="00231570"/>
    <w:rsid w:val="00231DC1"/>
    <w:rsid w:val="0023204D"/>
    <w:rsid w:val="002332E6"/>
    <w:rsid w:val="00236D66"/>
    <w:rsid w:val="00240A2F"/>
    <w:rsid w:val="00243F14"/>
    <w:rsid w:val="00244573"/>
    <w:rsid w:val="00245351"/>
    <w:rsid w:val="00246964"/>
    <w:rsid w:val="00246997"/>
    <w:rsid w:val="00250E46"/>
    <w:rsid w:val="00251437"/>
    <w:rsid w:val="00252467"/>
    <w:rsid w:val="00253B43"/>
    <w:rsid w:val="002549C6"/>
    <w:rsid w:val="002575F8"/>
    <w:rsid w:val="00263B11"/>
    <w:rsid w:val="002640EB"/>
    <w:rsid w:val="00265595"/>
    <w:rsid w:val="00267702"/>
    <w:rsid w:val="002724C0"/>
    <w:rsid w:val="00273007"/>
    <w:rsid w:val="00273537"/>
    <w:rsid w:val="0027512A"/>
    <w:rsid w:val="00282B43"/>
    <w:rsid w:val="00285834"/>
    <w:rsid w:val="00287729"/>
    <w:rsid w:val="002915BC"/>
    <w:rsid w:val="002918F2"/>
    <w:rsid w:val="00292EB8"/>
    <w:rsid w:val="0029308D"/>
    <w:rsid w:val="00293B98"/>
    <w:rsid w:val="0029495A"/>
    <w:rsid w:val="00295826"/>
    <w:rsid w:val="00297950"/>
    <w:rsid w:val="002A068E"/>
    <w:rsid w:val="002A1001"/>
    <w:rsid w:val="002A4515"/>
    <w:rsid w:val="002A516E"/>
    <w:rsid w:val="002A5D5B"/>
    <w:rsid w:val="002A5E8B"/>
    <w:rsid w:val="002A7AF0"/>
    <w:rsid w:val="002B303E"/>
    <w:rsid w:val="002B64B8"/>
    <w:rsid w:val="002B65FF"/>
    <w:rsid w:val="002C14EB"/>
    <w:rsid w:val="002C32B6"/>
    <w:rsid w:val="002C3461"/>
    <w:rsid w:val="002C59A6"/>
    <w:rsid w:val="002D4369"/>
    <w:rsid w:val="002D49A8"/>
    <w:rsid w:val="002D6E83"/>
    <w:rsid w:val="002D720A"/>
    <w:rsid w:val="002E1396"/>
    <w:rsid w:val="002E2296"/>
    <w:rsid w:val="002E428E"/>
    <w:rsid w:val="002E4519"/>
    <w:rsid w:val="002F259C"/>
    <w:rsid w:val="002F2A62"/>
    <w:rsid w:val="002F2B49"/>
    <w:rsid w:val="002F3B2D"/>
    <w:rsid w:val="002F428C"/>
    <w:rsid w:val="002F7A2E"/>
    <w:rsid w:val="00302769"/>
    <w:rsid w:val="0030407D"/>
    <w:rsid w:val="00304828"/>
    <w:rsid w:val="003052FA"/>
    <w:rsid w:val="00307094"/>
    <w:rsid w:val="00307503"/>
    <w:rsid w:val="0031087B"/>
    <w:rsid w:val="0031433D"/>
    <w:rsid w:val="00315A51"/>
    <w:rsid w:val="00316167"/>
    <w:rsid w:val="00316E38"/>
    <w:rsid w:val="003208F5"/>
    <w:rsid w:val="003235A1"/>
    <w:rsid w:val="00324487"/>
    <w:rsid w:val="00326317"/>
    <w:rsid w:val="00326929"/>
    <w:rsid w:val="0033160B"/>
    <w:rsid w:val="0033449B"/>
    <w:rsid w:val="00336181"/>
    <w:rsid w:val="00336760"/>
    <w:rsid w:val="00336C55"/>
    <w:rsid w:val="00337C22"/>
    <w:rsid w:val="0034027E"/>
    <w:rsid w:val="003404F6"/>
    <w:rsid w:val="00342865"/>
    <w:rsid w:val="00344539"/>
    <w:rsid w:val="00344B22"/>
    <w:rsid w:val="003461B2"/>
    <w:rsid w:val="0034778B"/>
    <w:rsid w:val="003545D8"/>
    <w:rsid w:val="003547F0"/>
    <w:rsid w:val="00355321"/>
    <w:rsid w:val="00355C18"/>
    <w:rsid w:val="0036063B"/>
    <w:rsid w:val="003619C0"/>
    <w:rsid w:val="0036431A"/>
    <w:rsid w:val="003661D2"/>
    <w:rsid w:val="0036709A"/>
    <w:rsid w:val="00367E5F"/>
    <w:rsid w:val="00370F7D"/>
    <w:rsid w:val="003712BD"/>
    <w:rsid w:val="003719BC"/>
    <w:rsid w:val="00375A11"/>
    <w:rsid w:val="00381462"/>
    <w:rsid w:val="00383135"/>
    <w:rsid w:val="003875E7"/>
    <w:rsid w:val="003900BA"/>
    <w:rsid w:val="003912E5"/>
    <w:rsid w:val="003935F9"/>
    <w:rsid w:val="00395E42"/>
    <w:rsid w:val="0039731C"/>
    <w:rsid w:val="003975B3"/>
    <w:rsid w:val="003A40EC"/>
    <w:rsid w:val="003A73C8"/>
    <w:rsid w:val="003B0CB8"/>
    <w:rsid w:val="003B12B7"/>
    <w:rsid w:val="003B1881"/>
    <w:rsid w:val="003B273B"/>
    <w:rsid w:val="003B40DE"/>
    <w:rsid w:val="003B5CB3"/>
    <w:rsid w:val="003B603F"/>
    <w:rsid w:val="003B6A90"/>
    <w:rsid w:val="003B7960"/>
    <w:rsid w:val="003C0B95"/>
    <w:rsid w:val="003C2B50"/>
    <w:rsid w:val="003C2D87"/>
    <w:rsid w:val="003C4BF2"/>
    <w:rsid w:val="003C54BF"/>
    <w:rsid w:val="003C66E0"/>
    <w:rsid w:val="003C7577"/>
    <w:rsid w:val="003D0387"/>
    <w:rsid w:val="003D2688"/>
    <w:rsid w:val="003D4FA5"/>
    <w:rsid w:val="003E1595"/>
    <w:rsid w:val="003E71FD"/>
    <w:rsid w:val="003E7BCF"/>
    <w:rsid w:val="003F0241"/>
    <w:rsid w:val="003F0287"/>
    <w:rsid w:val="003F139B"/>
    <w:rsid w:val="003F409D"/>
    <w:rsid w:val="003F45FC"/>
    <w:rsid w:val="003F5AB2"/>
    <w:rsid w:val="003F671E"/>
    <w:rsid w:val="003F70C6"/>
    <w:rsid w:val="003F7A76"/>
    <w:rsid w:val="00401B93"/>
    <w:rsid w:val="00401FFF"/>
    <w:rsid w:val="004031E5"/>
    <w:rsid w:val="004033A1"/>
    <w:rsid w:val="004114CE"/>
    <w:rsid w:val="00411B6B"/>
    <w:rsid w:val="00414790"/>
    <w:rsid w:val="004154D7"/>
    <w:rsid w:val="00415990"/>
    <w:rsid w:val="00416A28"/>
    <w:rsid w:val="00421B2C"/>
    <w:rsid w:val="00421E5B"/>
    <w:rsid w:val="00422AB3"/>
    <w:rsid w:val="0042339D"/>
    <w:rsid w:val="00423FDF"/>
    <w:rsid w:val="00424120"/>
    <w:rsid w:val="00424C6A"/>
    <w:rsid w:val="004256D5"/>
    <w:rsid w:val="004261AA"/>
    <w:rsid w:val="0042631D"/>
    <w:rsid w:val="00426574"/>
    <w:rsid w:val="0042765B"/>
    <w:rsid w:val="004376D5"/>
    <w:rsid w:val="00441F61"/>
    <w:rsid w:val="00446E44"/>
    <w:rsid w:val="00447545"/>
    <w:rsid w:val="00451DC2"/>
    <w:rsid w:val="00452D58"/>
    <w:rsid w:val="00455470"/>
    <w:rsid w:val="00457547"/>
    <w:rsid w:val="00460217"/>
    <w:rsid w:val="00460ED6"/>
    <w:rsid w:val="00462BAD"/>
    <w:rsid w:val="00470960"/>
    <w:rsid w:val="00471DCD"/>
    <w:rsid w:val="00471FCB"/>
    <w:rsid w:val="0047217E"/>
    <w:rsid w:val="004741F4"/>
    <w:rsid w:val="00474B47"/>
    <w:rsid w:val="00475906"/>
    <w:rsid w:val="00475E72"/>
    <w:rsid w:val="00477FDE"/>
    <w:rsid w:val="00480175"/>
    <w:rsid w:val="00480A36"/>
    <w:rsid w:val="00482A1C"/>
    <w:rsid w:val="00482AC2"/>
    <w:rsid w:val="00482FBA"/>
    <w:rsid w:val="004868C7"/>
    <w:rsid w:val="00487D1D"/>
    <w:rsid w:val="0049161D"/>
    <w:rsid w:val="00491691"/>
    <w:rsid w:val="00492FA8"/>
    <w:rsid w:val="004932FE"/>
    <w:rsid w:val="00494E89"/>
    <w:rsid w:val="004950C7"/>
    <w:rsid w:val="004957E6"/>
    <w:rsid w:val="004960FD"/>
    <w:rsid w:val="004A4189"/>
    <w:rsid w:val="004B3AEF"/>
    <w:rsid w:val="004B4A40"/>
    <w:rsid w:val="004B4F4D"/>
    <w:rsid w:val="004C2098"/>
    <w:rsid w:val="004C2C7E"/>
    <w:rsid w:val="004C6FCE"/>
    <w:rsid w:val="004D1EEF"/>
    <w:rsid w:val="004D3C6C"/>
    <w:rsid w:val="004D482C"/>
    <w:rsid w:val="004D7619"/>
    <w:rsid w:val="004E3AEC"/>
    <w:rsid w:val="004E60F4"/>
    <w:rsid w:val="004E6C76"/>
    <w:rsid w:val="004F0451"/>
    <w:rsid w:val="004F2285"/>
    <w:rsid w:val="004F2325"/>
    <w:rsid w:val="004F2CF0"/>
    <w:rsid w:val="004F70A5"/>
    <w:rsid w:val="004F7631"/>
    <w:rsid w:val="004F7DDC"/>
    <w:rsid w:val="005020F0"/>
    <w:rsid w:val="00502DFF"/>
    <w:rsid w:val="005056C2"/>
    <w:rsid w:val="00507797"/>
    <w:rsid w:val="00510E6F"/>
    <w:rsid w:val="00511DE5"/>
    <w:rsid w:val="005146F4"/>
    <w:rsid w:val="00515223"/>
    <w:rsid w:val="0051548D"/>
    <w:rsid w:val="0051671A"/>
    <w:rsid w:val="0051758B"/>
    <w:rsid w:val="005208C2"/>
    <w:rsid w:val="00521872"/>
    <w:rsid w:val="00524B65"/>
    <w:rsid w:val="00527D24"/>
    <w:rsid w:val="0053057A"/>
    <w:rsid w:val="00530DAB"/>
    <w:rsid w:val="00530F01"/>
    <w:rsid w:val="00535A3D"/>
    <w:rsid w:val="00537ED0"/>
    <w:rsid w:val="005404D4"/>
    <w:rsid w:val="00543751"/>
    <w:rsid w:val="00543D66"/>
    <w:rsid w:val="00543FE9"/>
    <w:rsid w:val="005475F2"/>
    <w:rsid w:val="00547ABA"/>
    <w:rsid w:val="00550852"/>
    <w:rsid w:val="00550CA4"/>
    <w:rsid w:val="00552CA9"/>
    <w:rsid w:val="005535FA"/>
    <w:rsid w:val="00555926"/>
    <w:rsid w:val="00556EBC"/>
    <w:rsid w:val="00557008"/>
    <w:rsid w:val="0055727A"/>
    <w:rsid w:val="005610F5"/>
    <w:rsid w:val="005624DC"/>
    <w:rsid w:val="005633D2"/>
    <w:rsid w:val="00566787"/>
    <w:rsid w:val="005669B5"/>
    <w:rsid w:val="0057120E"/>
    <w:rsid w:val="0057198F"/>
    <w:rsid w:val="00572077"/>
    <w:rsid w:val="005731A8"/>
    <w:rsid w:val="00574F08"/>
    <w:rsid w:val="00575059"/>
    <w:rsid w:val="005751E9"/>
    <w:rsid w:val="005751F1"/>
    <w:rsid w:val="00577B26"/>
    <w:rsid w:val="00580CBE"/>
    <w:rsid w:val="005827C8"/>
    <w:rsid w:val="005906DE"/>
    <w:rsid w:val="005909A5"/>
    <w:rsid w:val="00590B05"/>
    <w:rsid w:val="0059173A"/>
    <w:rsid w:val="0059317C"/>
    <w:rsid w:val="0059465A"/>
    <w:rsid w:val="005A0072"/>
    <w:rsid w:val="005A279C"/>
    <w:rsid w:val="005A3BD1"/>
    <w:rsid w:val="005A43A2"/>
    <w:rsid w:val="005A52BF"/>
    <w:rsid w:val="005A5482"/>
    <w:rsid w:val="005A6D8B"/>
    <w:rsid w:val="005B5C2B"/>
    <w:rsid w:val="005B6EE3"/>
    <w:rsid w:val="005B711F"/>
    <w:rsid w:val="005C0C87"/>
    <w:rsid w:val="005C319E"/>
    <w:rsid w:val="005C416A"/>
    <w:rsid w:val="005C73AA"/>
    <w:rsid w:val="005D0BD5"/>
    <w:rsid w:val="005D0FB7"/>
    <w:rsid w:val="005D34EF"/>
    <w:rsid w:val="005D5568"/>
    <w:rsid w:val="005D6CFB"/>
    <w:rsid w:val="005D6F87"/>
    <w:rsid w:val="005D7259"/>
    <w:rsid w:val="005E02B9"/>
    <w:rsid w:val="005E23DC"/>
    <w:rsid w:val="005E32FC"/>
    <w:rsid w:val="005E386D"/>
    <w:rsid w:val="005E3AF3"/>
    <w:rsid w:val="005E3C99"/>
    <w:rsid w:val="005E4AFD"/>
    <w:rsid w:val="005F2583"/>
    <w:rsid w:val="005F37B9"/>
    <w:rsid w:val="005F4898"/>
    <w:rsid w:val="005F77F7"/>
    <w:rsid w:val="0060097F"/>
    <w:rsid w:val="00600F4E"/>
    <w:rsid w:val="006023D8"/>
    <w:rsid w:val="00602CEE"/>
    <w:rsid w:val="0060321A"/>
    <w:rsid w:val="006047AC"/>
    <w:rsid w:val="00605486"/>
    <w:rsid w:val="00607BE0"/>
    <w:rsid w:val="00610C40"/>
    <w:rsid w:val="00612BDB"/>
    <w:rsid w:val="00614110"/>
    <w:rsid w:val="00614386"/>
    <w:rsid w:val="00616445"/>
    <w:rsid w:val="00616818"/>
    <w:rsid w:val="00621E93"/>
    <w:rsid w:val="0062305B"/>
    <w:rsid w:val="0062395E"/>
    <w:rsid w:val="00624D29"/>
    <w:rsid w:val="006306E3"/>
    <w:rsid w:val="00631DB7"/>
    <w:rsid w:val="0063204B"/>
    <w:rsid w:val="00632E60"/>
    <w:rsid w:val="006343D9"/>
    <w:rsid w:val="00634AD2"/>
    <w:rsid w:val="00634F86"/>
    <w:rsid w:val="00635213"/>
    <w:rsid w:val="00637EF9"/>
    <w:rsid w:val="00640FF8"/>
    <w:rsid w:val="006410B4"/>
    <w:rsid w:val="00641984"/>
    <w:rsid w:val="00643171"/>
    <w:rsid w:val="00645529"/>
    <w:rsid w:val="0065237D"/>
    <w:rsid w:val="00653112"/>
    <w:rsid w:val="006539E5"/>
    <w:rsid w:val="00653D3C"/>
    <w:rsid w:val="00654166"/>
    <w:rsid w:val="00654A87"/>
    <w:rsid w:val="00655C1C"/>
    <w:rsid w:val="006566D6"/>
    <w:rsid w:val="0066085D"/>
    <w:rsid w:val="006608CE"/>
    <w:rsid w:val="006625D8"/>
    <w:rsid w:val="00663AE2"/>
    <w:rsid w:val="00666E70"/>
    <w:rsid w:val="00670538"/>
    <w:rsid w:val="0067074E"/>
    <w:rsid w:val="00672602"/>
    <w:rsid w:val="00673458"/>
    <w:rsid w:val="00674F60"/>
    <w:rsid w:val="006800C9"/>
    <w:rsid w:val="00687CA5"/>
    <w:rsid w:val="00691B17"/>
    <w:rsid w:val="00693208"/>
    <w:rsid w:val="006944C8"/>
    <w:rsid w:val="006976B0"/>
    <w:rsid w:val="00697F01"/>
    <w:rsid w:val="006A2E66"/>
    <w:rsid w:val="006A7695"/>
    <w:rsid w:val="006A781E"/>
    <w:rsid w:val="006B0D4E"/>
    <w:rsid w:val="006B0EB5"/>
    <w:rsid w:val="006B1E19"/>
    <w:rsid w:val="006B2C44"/>
    <w:rsid w:val="006B5689"/>
    <w:rsid w:val="006B5DBB"/>
    <w:rsid w:val="006B64C0"/>
    <w:rsid w:val="006B710A"/>
    <w:rsid w:val="006C04B3"/>
    <w:rsid w:val="006C0797"/>
    <w:rsid w:val="006C1949"/>
    <w:rsid w:val="006C4DAB"/>
    <w:rsid w:val="006C6217"/>
    <w:rsid w:val="006C69B7"/>
    <w:rsid w:val="006D02FE"/>
    <w:rsid w:val="006D238C"/>
    <w:rsid w:val="006D3C0D"/>
    <w:rsid w:val="006D5F25"/>
    <w:rsid w:val="006D6706"/>
    <w:rsid w:val="006E05C1"/>
    <w:rsid w:val="006E0F12"/>
    <w:rsid w:val="006E2142"/>
    <w:rsid w:val="006E3CF1"/>
    <w:rsid w:val="006E46C3"/>
    <w:rsid w:val="006E4E38"/>
    <w:rsid w:val="006E59E2"/>
    <w:rsid w:val="006E5CED"/>
    <w:rsid w:val="006E5FB8"/>
    <w:rsid w:val="006E7D26"/>
    <w:rsid w:val="006E7F91"/>
    <w:rsid w:val="006F1E3E"/>
    <w:rsid w:val="006F3004"/>
    <w:rsid w:val="006F4E11"/>
    <w:rsid w:val="006F60E5"/>
    <w:rsid w:val="006F634F"/>
    <w:rsid w:val="006F6C39"/>
    <w:rsid w:val="006F6DF6"/>
    <w:rsid w:val="006F7E23"/>
    <w:rsid w:val="00700DFE"/>
    <w:rsid w:val="007015BC"/>
    <w:rsid w:val="007020D6"/>
    <w:rsid w:val="0070330C"/>
    <w:rsid w:val="007044B1"/>
    <w:rsid w:val="00706672"/>
    <w:rsid w:val="00707590"/>
    <w:rsid w:val="0071294D"/>
    <w:rsid w:val="00712FC3"/>
    <w:rsid w:val="00716911"/>
    <w:rsid w:val="00722E78"/>
    <w:rsid w:val="00723C50"/>
    <w:rsid w:val="00723CF1"/>
    <w:rsid w:val="00724A7A"/>
    <w:rsid w:val="00727B76"/>
    <w:rsid w:val="00727E1D"/>
    <w:rsid w:val="00733596"/>
    <w:rsid w:val="00735954"/>
    <w:rsid w:val="007374A6"/>
    <w:rsid w:val="00740C2A"/>
    <w:rsid w:val="0074237C"/>
    <w:rsid w:val="00743E77"/>
    <w:rsid w:val="00745226"/>
    <w:rsid w:val="007460F6"/>
    <w:rsid w:val="00753D80"/>
    <w:rsid w:val="00754D38"/>
    <w:rsid w:val="00754EAB"/>
    <w:rsid w:val="007552FF"/>
    <w:rsid w:val="007620A6"/>
    <w:rsid w:val="007631AD"/>
    <w:rsid w:val="007644BF"/>
    <w:rsid w:val="00765648"/>
    <w:rsid w:val="007657D4"/>
    <w:rsid w:val="0076654D"/>
    <w:rsid w:val="00767E9D"/>
    <w:rsid w:val="00773367"/>
    <w:rsid w:val="00774E4C"/>
    <w:rsid w:val="00775951"/>
    <w:rsid w:val="00775D15"/>
    <w:rsid w:val="00775D23"/>
    <w:rsid w:val="00775F63"/>
    <w:rsid w:val="007771C0"/>
    <w:rsid w:val="0077742C"/>
    <w:rsid w:val="00780128"/>
    <w:rsid w:val="007816F2"/>
    <w:rsid w:val="00781BF4"/>
    <w:rsid w:val="00782356"/>
    <w:rsid w:val="00783E0B"/>
    <w:rsid w:val="00786710"/>
    <w:rsid w:val="00791EA2"/>
    <w:rsid w:val="007929D6"/>
    <w:rsid w:val="00793214"/>
    <w:rsid w:val="00793DE4"/>
    <w:rsid w:val="00794BFA"/>
    <w:rsid w:val="00794F02"/>
    <w:rsid w:val="00797A04"/>
    <w:rsid w:val="00797DC4"/>
    <w:rsid w:val="007A1DBB"/>
    <w:rsid w:val="007A1E1E"/>
    <w:rsid w:val="007A293A"/>
    <w:rsid w:val="007A2F8B"/>
    <w:rsid w:val="007A3E7B"/>
    <w:rsid w:val="007A415F"/>
    <w:rsid w:val="007A426B"/>
    <w:rsid w:val="007A606D"/>
    <w:rsid w:val="007A61ED"/>
    <w:rsid w:val="007A6855"/>
    <w:rsid w:val="007B1DC0"/>
    <w:rsid w:val="007B266D"/>
    <w:rsid w:val="007B5247"/>
    <w:rsid w:val="007B6591"/>
    <w:rsid w:val="007C39EB"/>
    <w:rsid w:val="007C4B83"/>
    <w:rsid w:val="007C529F"/>
    <w:rsid w:val="007C5718"/>
    <w:rsid w:val="007C5A86"/>
    <w:rsid w:val="007C7C4F"/>
    <w:rsid w:val="007D25F5"/>
    <w:rsid w:val="007D3146"/>
    <w:rsid w:val="007D365C"/>
    <w:rsid w:val="007D4E6C"/>
    <w:rsid w:val="007D5675"/>
    <w:rsid w:val="007D5B46"/>
    <w:rsid w:val="007D6C18"/>
    <w:rsid w:val="007D6F11"/>
    <w:rsid w:val="007D705D"/>
    <w:rsid w:val="007D73C4"/>
    <w:rsid w:val="007E07AE"/>
    <w:rsid w:val="007E2E75"/>
    <w:rsid w:val="007E3A18"/>
    <w:rsid w:val="007E3D30"/>
    <w:rsid w:val="007E62E5"/>
    <w:rsid w:val="007E6D62"/>
    <w:rsid w:val="007E702C"/>
    <w:rsid w:val="007E71F9"/>
    <w:rsid w:val="007E79A9"/>
    <w:rsid w:val="007F2C20"/>
    <w:rsid w:val="007F2DA6"/>
    <w:rsid w:val="007F40AE"/>
    <w:rsid w:val="007F5364"/>
    <w:rsid w:val="007F55D8"/>
    <w:rsid w:val="007F72AE"/>
    <w:rsid w:val="0080126F"/>
    <w:rsid w:val="0080137B"/>
    <w:rsid w:val="008069A2"/>
    <w:rsid w:val="00806CA9"/>
    <w:rsid w:val="00806E3A"/>
    <w:rsid w:val="00807458"/>
    <w:rsid w:val="00810B81"/>
    <w:rsid w:val="00812B48"/>
    <w:rsid w:val="00814555"/>
    <w:rsid w:val="00814CC4"/>
    <w:rsid w:val="00814E51"/>
    <w:rsid w:val="00817F6B"/>
    <w:rsid w:val="00820B6F"/>
    <w:rsid w:val="008244EE"/>
    <w:rsid w:val="00824A57"/>
    <w:rsid w:val="00826E9A"/>
    <w:rsid w:val="008274FD"/>
    <w:rsid w:val="00827607"/>
    <w:rsid w:val="00830F0E"/>
    <w:rsid w:val="0083279E"/>
    <w:rsid w:val="00832DE3"/>
    <w:rsid w:val="00833031"/>
    <w:rsid w:val="0083664E"/>
    <w:rsid w:val="00836E82"/>
    <w:rsid w:val="008372D1"/>
    <w:rsid w:val="008400EE"/>
    <w:rsid w:val="00841574"/>
    <w:rsid w:val="0084297A"/>
    <w:rsid w:val="008441D7"/>
    <w:rsid w:val="008443C1"/>
    <w:rsid w:val="00844883"/>
    <w:rsid w:val="00845068"/>
    <w:rsid w:val="00845A53"/>
    <w:rsid w:val="0084612D"/>
    <w:rsid w:val="00847B88"/>
    <w:rsid w:val="00850088"/>
    <w:rsid w:val="00850964"/>
    <w:rsid w:val="00853ACA"/>
    <w:rsid w:val="00853B3A"/>
    <w:rsid w:val="00854C29"/>
    <w:rsid w:val="0085528B"/>
    <w:rsid w:val="00860ED1"/>
    <w:rsid w:val="0086127B"/>
    <w:rsid w:val="00861967"/>
    <w:rsid w:val="00861B6F"/>
    <w:rsid w:val="0086318F"/>
    <w:rsid w:val="00863B1C"/>
    <w:rsid w:val="008644F9"/>
    <w:rsid w:val="008647D4"/>
    <w:rsid w:val="00865484"/>
    <w:rsid w:val="008658C0"/>
    <w:rsid w:val="00865D00"/>
    <w:rsid w:val="0087009E"/>
    <w:rsid w:val="008703FE"/>
    <w:rsid w:val="00870498"/>
    <w:rsid w:val="008712EA"/>
    <w:rsid w:val="0087243F"/>
    <w:rsid w:val="00872747"/>
    <w:rsid w:val="00873EF0"/>
    <w:rsid w:val="00881DF2"/>
    <w:rsid w:val="00882B38"/>
    <w:rsid w:val="0088301B"/>
    <w:rsid w:val="0088446C"/>
    <w:rsid w:val="00884C35"/>
    <w:rsid w:val="00887EC8"/>
    <w:rsid w:val="0089013A"/>
    <w:rsid w:val="00890F18"/>
    <w:rsid w:val="0089271E"/>
    <w:rsid w:val="0089715F"/>
    <w:rsid w:val="008974B2"/>
    <w:rsid w:val="008A1CE6"/>
    <w:rsid w:val="008A2546"/>
    <w:rsid w:val="008A3A04"/>
    <w:rsid w:val="008B120E"/>
    <w:rsid w:val="008B1EAB"/>
    <w:rsid w:val="008B2566"/>
    <w:rsid w:val="008B7171"/>
    <w:rsid w:val="008C018F"/>
    <w:rsid w:val="008C0471"/>
    <w:rsid w:val="008C095C"/>
    <w:rsid w:val="008C1022"/>
    <w:rsid w:val="008C2B00"/>
    <w:rsid w:val="008C398E"/>
    <w:rsid w:val="008C5363"/>
    <w:rsid w:val="008C5B06"/>
    <w:rsid w:val="008C7AFF"/>
    <w:rsid w:val="008C7BAB"/>
    <w:rsid w:val="008D1F7D"/>
    <w:rsid w:val="008D2DE6"/>
    <w:rsid w:val="008D32CB"/>
    <w:rsid w:val="008D335E"/>
    <w:rsid w:val="008D5A73"/>
    <w:rsid w:val="008D72B3"/>
    <w:rsid w:val="008D7FA2"/>
    <w:rsid w:val="008E2067"/>
    <w:rsid w:val="008E360E"/>
    <w:rsid w:val="008E4B6E"/>
    <w:rsid w:val="008F04EC"/>
    <w:rsid w:val="008F06C5"/>
    <w:rsid w:val="008F193E"/>
    <w:rsid w:val="008F25A6"/>
    <w:rsid w:val="008F354F"/>
    <w:rsid w:val="008F3BA1"/>
    <w:rsid w:val="008F3C2E"/>
    <w:rsid w:val="008F4084"/>
    <w:rsid w:val="008F5061"/>
    <w:rsid w:val="008F53A1"/>
    <w:rsid w:val="008F69F9"/>
    <w:rsid w:val="008F7885"/>
    <w:rsid w:val="00901DFC"/>
    <w:rsid w:val="00902507"/>
    <w:rsid w:val="009038F0"/>
    <w:rsid w:val="00903D37"/>
    <w:rsid w:val="009040E8"/>
    <w:rsid w:val="009066A9"/>
    <w:rsid w:val="00907C8C"/>
    <w:rsid w:val="00910CAC"/>
    <w:rsid w:val="00915210"/>
    <w:rsid w:val="00916574"/>
    <w:rsid w:val="00921EFC"/>
    <w:rsid w:val="00921FB5"/>
    <w:rsid w:val="009225AD"/>
    <w:rsid w:val="00925DB6"/>
    <w:rsid w:val="00930E81"/>
    <w:rsid w:val="0093201A"/>
    <w:rsid w:val="00934F27"/>
    <w:rsid w:val="009420FD"/>
    <w:rsid w:val="00942454"/>
    <w:rsid w:val="009427E0"/>
    <w:rsid w:val="00950B6F"/>
    <w:rsid w:val="0095168E"/>
    <w:rsid w:val="00952D5D"/>
    <w:rsid w:val="0095333D"/>
    <w:rsid w:val="00954796"/>
    <w:rsid w:val="0095602B"/>
    <w:rsid w:val="00956275"/>
    <w:rsid w:val="0095645F"/>
    <w:rsid w:val="00956C53"/>
    <w:rsid w:val="00960C66"/>
    <w:rsid w:val="00961C87"/>
    <w:rsid w:val="0096456C"/>
    <w:rsid w:val="00964AF7"/>
    <w:rsid w:val="00966846"/>
    <w:rsid w:val="00966AF4"/>
    <w:rsid w:val="0096703D"/>
    <w:rsid w:val="009671D3"/>
    <w:rsid w:val="00967B3C"/>
    <w:rsid w:val="00970ACB"/>
    <w:rsid w:val="0097143B"/>
    <w:rsid w:val="00974BD5"/>
    <w:rsid w:val="00975467"/>
    <w:rsid w:val="009757B7"/>
    <w:rsid w:val="00975860"/>
    <w:rsid w:val="00976350"/>
    <w:rsid w:val="00976BD2"/>
    <w:rsid w:val="00981764"/>
    <w:rsid w:val="00982605"/>
    <w:rsid w:val="009829B2"/>
    <w:rsid w:val="00983068"/>
    <w:rsid w:val="00986891"/>
    <w:rsid w:val="00991374"/>
    <w:rsid w:val="00992BB3"/>
    <w:rsid w:val="00995EA3"/>
    <w:rsid w:val="009A0048"/>
    <w:rsid w:val="009A30B8"/>
    <w:rsid w:val="009A3EC1"/>
    <w:rsid w:val="009A4368"/>
    <w:rsid w:val="009A5660"/>
    <w:rsid w:val="009A7A27"/>
    <w:rsid w:val="009A7D90"/>
    <w:rsid w:val="009B0708"/>
    <w:rsid w:val="009B0EA5"/>
    <w:rsid w:val="009B1F16"/>
    <w:rsid w:val="009B5468"/>
    <w:rsid w:val="009B72E0"/>
    <w:rsid w:val="009C0E70"/>
    <w:rsid w:val="009C1456"/>
    <w:rsid w:val="009C2405"/>
    <w:rsid w:val="009C3628"/>
    <w:rsid w:val="009D07EF"/>
    <w:rsid w:val="009D27E9"/>
    <w:rsid w:val="009D7421"/>
    <w:rsid w:val="009D7FC4"/>
    <w:rsid w:val="009E1C98"/>
    <w:rsid w:val="009E339F"/>
    <w:rsid w:val="009E41E2"/>
    <w:rsid w:val="009E4CDC"/>
    <w:rsid w:val="009E51DC"/>
    <w:rsid w:val="009F0395"/>
    <w:rsid w:val="009F725C"/>
    <w:rsid w:val="009F73CD"/>
    <w:rsid w:val="009F7E90"/>
    <w:rsid w:val="00A1241F"/>
    <w:rsid w:val="00A12719"/>
    <w:rsid w:val="00A12B83"/>
    <w:rsid w:val="00A144E0"/>
    <w:rsid w:val="00A14594"/>
    <w:rsid w:val="00A15DBC"/>
    <w:rsid w:val="00A161D0"/>
    <w:rsid w:val="00A163B5"/>
    <w:rsid w:val="00A17906"/>
    <w:rsid w:val="00A20A6B"/>
    <w:rsid w:val="00A22B3D"/>
    <w:rsid w:val="00A23614"/>
    <w:rsid w:val="00A23CF0"/>
    <w:rsid w:val="00A2428D"/>
    <w:rsid w:val="00A26A4E"/>
    <w:rsid w:val="00A27BCB"/>
    <w:rsid w:val="00A3055F"/>
    <w:rsid w:val="00A32786"/>
    <w:rsid w:val="00A33894"/>
    <w:rsid w:val="00A355B8"/>
    <w:rsid w:val="00A36D23"/>
    <w:rsid w:val="00A40575"/>
    <w:rsid w:val="00A40982"/>
    <w:rsid w:val="00A41491"/>
    <w:rsid w:val="00A41550"/>
    <w:rsid w:val="00A42BB4"/>
    <w:rsid w:val="00A42CAB"/>
    <w:rsid w:val="00A44421"/>
    <w:rsid w:val="00A45D0F"/>
    <w:rsid w:val="00A47603"/>
    <w:rsid w:val="00A51661"/>
    <w:rsid w:val="00A520B9"/>
    <w:rsid w:val="00A52485"/>
    <w:rsid w:val="00A528BE"/>
    <w:rsid w:val="00A52B6E"/>
    <w:rsid w:val="00A532EF"/>
    <w:rsid w:val="00A56997"/>
    <w:rsid w:val="00A62363"/>
    <w:rsid w:val="00A626F3"/>
    <w:rsid w:val="00A65DDE"/>
    <w:rsid w:val="00A726C7"/>
    <w:rsid w:val="00A7368D"/>
    <w:rsid w:val="00A749EF"/>
    <w:rsid w:val="00A74E93"/>
    <w:rsid w:val="00A763F1"/>
    <w:rsid w:val="00A765F2"/>
    <w:rsid w:val="00A77934"/>
    <w:rsid w:val="00A8138F"/>
    <w:rsid w:val="00A900EF"/>
    <w:rsid w:val="00A90242"/>
    <w:rsid w:val="00A90291"/>
    <w:rsid w:val="00A919DC"/>
    <w:rsid w:val="00A937FB"/>
    <w:rsid w:val="00A952C8"/>
    <w:rsid w:val="00A977AC"/>
    <w:rsid w:val="00AA3298"/>
    <w:rsid w:val="00AA5252"/>
    <w:rsid w:val="00AA526C"/>
    <w:rsid w:val="00AA61B0"/>
    <w:rsid w:val="00AA6AC7"/>
    <w:rsid w:val="00AA7E73"/>
    <w:rsid w:val="00AB08EE"/>
    <w:rsid w:val="00AB2728"/>
    <w:rsid w:val="00AB66E7"/>
    <w:rsid w:val="00AB73C9"/>
    <w:rsid w:val="00AC20D9"/>
    <w:rsid w:val="00AC2262"/>
    <w:rsid w:val="00AC247E"/>
    <w:rsid w:val="00AC3630"/>
    <w:rsid w:val="00AC38E0"/>
    <w:rsid w:val="00AC3FCE"/>
    <w:rsid w:val="00AC5960"/>
    <w:rsid w:val="00AC76B8"/>
    <w:rsid w:val="00AD0409"/>
    <w:rsid w:val="00AD1325"/>
    <w:rsid w:val="00AD1E85"/>
    <w:rsid w:val="00AD4B8C"/>
    <w:rsid w:val="00AD5CEF"/>
    <w:rsid w:val="00AD6D63"/>
    <w:rsid w:val="00AD7F45"/>
    <w:rsid w:val="00AE1891"/>
    <w:rsid w:val="00AE4B21"/>
    <w:rsid w:val="00AE5FCA"/>
    <w:rsid w:val="00AE6211"/>
    <w:rsid w:val="00AF3020"/>
    <w:rsid w:val="00AF3939"/>
    <w:rsid w:val="00AF396B"/>
    <w:rsid w:val="00AF47A4"/>
    <w:rsid w:val="00AF4A7C"/>
    <w:rsid w:val="00AF55F9"/>
    <w:rsid w:val="00AF60C0"/>
    <w:rsid w:val="00B00400"/>
    <w:rsid w:val="00B0103B"/>
    <w:rsid w:val="00B01111"/>
    <w:rsid w:val="00B053B5"/>
    <w:rsid w:val="00B060EB"/>
    <w:rsid w:val="00B06547"/>
    <w:rsid w:val="00B06C56"/>
    <w:rsid w:val="00B1035A"/>
    <w:rsid w:val="00B10B02"/>
    <w:rsid w:val="00B11F7C"/>
    <w:rsid w:val="00B12E95"/>
    <w:rsid w:val="00B13106"/>
    <w:rsid w:val="00B141FF"/>
    <w:rsid w:val="00B21AA7"/>
    <w:rsid w:val="00B22B85"/>
    <w:rsid w:val="00B24585"/>
    <w:rsid w:val="00B25A25"/>
    <w:rsid w:val="00B27B63"/>
    <w:rsid w:val="00B27E2C"/>
    <w:rsid w:val="00B30107"/>
    <w:rsid w:val="00B30567"/>
    <w:rsid w:val="00B3154D"/>
    <w:rsid w:val="00B31C24"/>
    <w:rsid w:val="00B33DDE"/>
    <w:rsid w:val="00B356D0"/>
    <w:rsid w:val="00B35A58"/>
    <w:rsid w:val="00B364B5"/>
    <w:rsid w:val="00B368AC"/>
    <w:rsid w:val="00B37E6A"/>
    <w:rsid w:val="00B45199"/>
    <w:rsid w:val="00B452DE"/>
    <w:rsid w:val="00B4634B"/>
    <w:rsid w:val="00B5065E"/>
    <w:rsid w:val="00B50887"/>
    <w:rsid w:val="00B50D0F"/>
    <w:rsid w:val="00B52ED9"/>
    <w:rsid w:val="00B533EF"/>
    <w:rsid w:val="00B556AB"/>
    <w:rsid w:val="00B556C4"/>
    <w:rsid w:val="00B575EC"/>
    <w:rsid w:val="00B60FC5"/>
    <w:rsid w:val="00B61FA4"/>
    <w:rsid w:val="00B6520F"/>
    <w:rsid w:val="00B67314"/>
    <w:rsid w:val="00B71B50"/>
    <w:rsid w:val="00B72B78"/>
    <w:rsid w:val="00B732C4"/>
    <w:rsid w:val="00B735C3"/>
    <w:rsid w:val="00B75D8E"/>
    <w:rsid w:val="00B761E0"/>
    <w:rsid w:val="00B768D3"/>
    <w:rsid w:val="00B77AF1"/>
    <w:rsid w:val="00B80C0F"/>
    <w:rsid w:val="00B8271A"/>
    <w:rsid w:val="00B9098E"/>
    <w:rsid w:val="00B91E86"/>
    <w:rsid w:val="00B9296C"/>
    <w:rsid w:val="00B93485"/>
    <w:rsid w:val="00BA0D8F"/>
    <w:rsid w:val="00BA1BAA"/>
    <w:rsid w:val="00BA2DD1"/>
    <w:rsid w:val="00BA3EB1"/>
    <w:rsid w:val="00BA42CD"/>
    <w:rsid w:val="00BA4800"/>
    <w:rsid w:val="00BA5FEC"/>
    <w:rsid w:val="00BB1870"/>
    <w:rsid w:val="00BB354B"/>
    <w:rsid w:val="00BB782C"/>
    <w:rsid w:val="00BC0457"/>
    <w:rsid w:val="00BC127A"/>
    <w:rsid w:val="00BC14D8"/>
    <w:rsid w:val="00BC257D"/>
    <w:rsid w:val="00BC3878"/>
    <w:rsid w:val="00BC3FC0"/>
    <w:rsid w:val="00BC74BE"/>
    <w:rsid w:val="00BC7A5D"/>
    <w:rsid w:val="00BD0048"/>
    <w:rsid w:val="00BD011A"/>
    <w:rsid w:val="00BD044B"/>
    <w:rsid w:val="00BD0A43"/>
    <w:rsid w:val="00BD2619"/>
    <w:rsid w:val="00BD3EDA"/>
    <w:rsid w:val="00BD3FD0"/>
    <w:rsid w:val="00BD4BAF"/>
    <w:rsid w:val="00BD4BB4"/>
    <w:rsid w:val="00BD5251"/>
    <w:rsid w:val="00BD58D5"/>
    <w:rsid w:val="00BD5C77"/>
    <w:rsid w:val="00BD6D9A"/>
    <w:rsid w:val="00BE0DDA"/>
    <w:rsid w:val="00BE1397"/>
    <w:rsid w:val="00BE2213"/>
    <w:rsid w:val="00BE49E7"/>
    <w:rsid w:val="00BE5115"/>
    <w:rsid w:val="00BE51C1"/>
    <w:rsid w:val="00BE6036"/>
    <w:rsid w:val="00BF0408"/>
    <w:rsid w:val="00BF1751"/>
    <w:rsid w:val="00BF23EB"/>
    <w:rsid w:val="00BF32F0"/>
    <w:rsid w:val="00BF40D6"/>
    <w:rsid w:val="00BF4580"/>
    <w:rsid w:val="00BF475A"/>
    <w:rsid w:val="00C00D87"/>
    <w:rsid w:val="00C0231F"/>
    <w:rsid w:val="00C04403"/>
    <w:rsid w:val="00C04983"/>
    <w:rsid w:val="00C05A6C"/>
    <w:rsid w:val="00C05E9D"/>
    <w:rsid w:val="00C06264"/>
    <w:rsid w:val="00C0712A"/>
    <w:rsid w:val="00C106CA"/>
    <w:rsid w:val="00C10A0A"/>
    <w:rsid w:val="00C114A0"/>
    <w:rsid w:val="00C12388"/>
    <w:rsid w:val="00C1394F"/>
    <w:rsid w:val="00C14C01"/>
    <w:rsid w:val="00C160B4"/>
    <w:rsid w:val="00C161A3"/>
    <w:rsid w:val="00C163D2"/>
    <w:rsid w:val="00C17CF1"/>
    <w:rsid w:val="00C21F71"/>
    <w:rsid w:val="00C225D6"/>
    <w:rsid w:val="00C308F6"/>
    <w:rsid w:val="00C333E9"/>
    <w:rsid w:val="00C34C5E"/>
    <w:rsid w:val="00C3506E"/>
    <w:rsid w:val="00C41CF5"/>
    <w:rsid w:val="00C4357D"/>
    <w:rsid w:val="00C46771"/>
    <w:rsid w:val="00C469FE"/>
    <w:rsid w:val="00C504B3"/>
    <w:rsid w:val="00C533E0"/>
    <w:rsid w:val="00C56BC6"/>
    <w:rsid w:val="00C56D31"/>
    <w:rsid w:val="00C57AC3"/>
    <w:rsid w:val="00C57E30"/>
    <w:rsid w:val="00C615C3"/>
    <w:rsid w:val="00C648B5"/>
    <w:rsid w:val="00C66A70"/>
    <w:rsid w:val="00C674B1"/>
    <w:rsid w:val="00C70EBD"/>
    <w:rsid w:val="00C716E7"/>
    <w:rsid w:val="00C73D31"/>
    <w:rsid w:val="00C753C1"/>
    <w:rsid w:val="00C77016"/>
    <w:rsid w:val="00C858C4"/>
    <w:rsid w:val="00C85BE6"/>
    <w:rsid w:val="00C87002"/>
    <w:rsid w:val="00C877B3"/>
    <w:rsid w:val="00C87DA4"/>
    <w:rsid w:val="00C90BF5"/>
    <w:rsid w:val="00C91938"/>
    <w:rsid w:val="00C91C34"/>
    <w:rsid w:val="00C92454"/>
    <w:rsid w:val="00C93121"/>
    <w:rsid w:val="00C93DE8"/>
    <w:rsid w:val="00C9633D"/>
    <w:rsid w:val="00C9743D"/>
    <w:rsid w:val="00CA1802"/>
    <w:rsid w:val="00CA1D0D"/>
    <w:rsid w:val="00CA212E"/>
    <w:rsid w:val="00CA3211"/>
    <w:rsid w:val="00CA36DA"/>
    <w:rsid w:val="00CA4DA9"/>
    <w:rsid w:val="00CA5818"/>
    <w:rsid w:val="00CA6662"/>
    <w:rsid w:val="00CA707A"/>
    <w:rsid w:val="00CA7B47"/>
    <w:rsid w:val="00CB0CE3"/>
    <w:rsid w:val="00CB5E3A"/>
    <w:rsid w:val="00CB6080"/>
    <w:rsid w:val="00CB7830"/>
    <w:rsid w:val="00CB7C27"/>
    <w:rsid w:val="00CB7DB0"/>
    <w:rsid w:val="00CC09D6"/>
    <w:rsid w:val="00CC0DC2"/>
    <w:rsid w:val="00CC1C24"/>
    <w:rsid w:val="00CC3B39"/>
    <w:rsid w:val="00CC3CC1"/>
    <w:rsid w:val="00CC4711"/>
    <w:rsid w:val="00CC7659"/>
    <w:rsid w:val="00CD05BE"/>
    <w:rsid w:val="00CD526D"/>
    <w:rsid w:val="00CD6981"/>
    <w:rsid w:val="00CD734B"/>
    <w:rsid w:val="00CD7D00"/>
    <w:rsid w:val="00CD7E69"/>
    <w:rsid w:val="00CE0AFF"/>
    <w:rsid w:val="00CE0F75"/>
    <w:rsid w:val="00CE274F"/>
    <w:rsid w:val="00CE3581"/>
    <w:rsid w:val="00CE4EC2"/>
    <w:rsid w:val="00CE53BE"/>
    <w:rsid w:val="00CE6F16"/>
    <w:rsid w:val="00CF15A6"/>
    <w:rsid w:val="00CF292A"/>
    <w:rsid w:val="00CF5395"/>
    <w:rsid w:val="00CF5588"/>
    <w:rsid w:val="00CF63FD"/>
    <w:rsid w:val="00CF68E8"/>
    <w:rsid w:val="00CF7B37"/>
    <w:rsid w:val="00D02F16"/>
    <w:rsid w:val="00D0411E"/>
    <w:rsid w:val="00D04528"/>
    <w:rsid w:val="00D0460D"/>
    <w:rsid w:val="00D047B9"/>
    <w:rsid w:val="00D048F2"/>
    <w:rsid w:val="00D05B12"/>
    <w:rsid w:val="00D11912"/>
    <w:rsid w:val="00D12C35"/>
    <w:rsid w:val="00D138C2"/>
    <w:rsid w:val="00D15947"/>
    <w:rsid w:val="00D16E0C"/>
    <w:rsid w:val="00D203D0"/>
    <w:rsid w:val="00D21435"/>
    <w:rsid w:val="00D248D4"/>
    <w:rsid w:val="00D32610"/>
    <w:rsid w:val="00D34CEA"/>
    <w:rsid w:val="00D35F24"/>
    <w:rsid w:val="00D378D5"/>
    <w:rsid w:val="00D4547B"/>
    <w:rsid w:val="00D52D9E"/>
    <w:rsid w:val="00D53E56"/>
    <w:rsid w:val="00D540DB"/>
    <w:rsid w:val="00D5724F"/>
    <w:rsid w:val="00D6373B"/>
    <w:rsid w:val="00D64186"/>
    <w:rsid w:val="00D64D92"/>
    <w:rsid w:val="00D66163"/>
    <w:rsid w:val="00D7047D"/>
    <w:rsid w:val="00D71702"/>
    <w:rsid w:val="00D75A94"/>
    <w:rsid w:val="00D75CD0"/>
    <w:rsid w:val="00D75E4E"/>
    <w:rsid w:val="00D7688F"/>
    <w:rsid w:val="00D8068A"/>
    <w:rsid w:val="00D82196"/>
    <w:rsid w:val="00D84258"/>
    <w:rsid w:val="00D8676E"/>
    <w:rsid w:val="00D90A22"/>
    <w:rsid w:val="00D93148"/>
    <w:rsid w:val="00D93245"/>
    <w:rsid w:val="00D9348E"/>
    <w:rsid w:val="00D95F0F"/>
    <w:rsid w:val="00D968F5"/>
    <w:rsid w:val="00DA02FC"/>
    <w:rsid w:val="00DA0629"/>
    <w:rsid w:val="00DA1406"/>
    <w:rsid w:val="00DA1BE1"/>
    <w:rsid w:val="00DA1C45"/>
    <w:rsid w:val="00DA3750"/>
    <w:rsid w:val="00DA3FC3"/>
    <w:rsid w:val="00DA6236"/>
    <w:rsid w:val="00DB2554"/>
    <w:rsid w:val="00DB3E7F"/>
    <w:rsid w:val="00DB4E74"/>
    <w:rsid w:val="00DB519F"/>
    <w:rsid w:val="00DB5BFB"/>
    <w:rsid w:val="00DC0E0F"/>
    <w:rsid w:val="00DC189A"/>
    <w:rsid w:val="00DC4DDC"/>
    <w:rsid w:val="00DC4F46"/>
    <w:rsid w:val="00DC7A77"/>
    <w:rsid w:val="00DD1F60"/>
    <w:rsid w:val="00DD2D0E"/>
    <w:rsid w:val="00DD3809"/>
    <w:rsid w:val="00DE0753"/>
    <w:rsid w:val="00DE306D"/>
    <w:rsid w:val="00DE5689"/>
    <w:rsid w:val="00DE5E4E"/>
    <w:rsid w:val="00DE603E"/>
    <w:rsid w:val="00DE6588"/>
    <w:rsid w:val="00DE7724"/>
    <w:rsid w:val="00DF1642"/>
    <w:rsid w:val="00DF2BC8"/>
    <w:rsid w:val="00DF3DE5"/>
    <w:rsid w:val="00DF4A32"/>
    <w:rsid w:val="00E00BE8"/>
    <w:rsid w:val="00E02228"/>
    <w:rsid w:val="00E02F3C"/>
    <w:rsid w:val="00E03768"/>
    <w:rsid w:val="00E049E4"/>
    <w:rsid w:val="00E06878"/>
    <w:rsid w:val="00E06D8F"/>
    <w:rsid w:val="00E07985"/>
    <w:rsid w:val="00E1041B"/>
    <w:rsid w:val="00E11E2B"/>
    <w:rsid w:val="00E159DD"/>
    <w:rsid w:val="00E175A4"/>
    <w:rsid w:val="00E20100"/>
    <w:rsid w:val="00E202A6"/>
    <w:rsid w:val="00E209C9"/>
    <w:rsid w:val="00E20DEC"/>
    <w:rsid w:val="00E20F0C"/>
    <w:rsid w:val="00E215CA"/>
    <w:rsid w:val="00E23840"/>
    <w:rsid w:val="00E248A3"/>
    <w:rsid w:val="00E2496D"/>
    <w:rsid w:val="00E24E34"/>
    <w:rsid w:val="00E25384"/>
    <w:rsid w:val="00E25631"/>
    <w:rsid w:val="00E269EB"/>
    <w:rsid w:val="00E27403"/>
    <w:rsid w:val="00E27FF1"/>
    <w:rsid w:val="00E30F48"/>
    <w:rsid w:val="00E31C58"/>
    <w:rsid w:val="00E32EEF"/>
    <w:rsid w:val="00E33EF8"/>
    <w:rsid w:val="00E36AD0"/>
    <w:rsid w:val="00E37F29"/>
    <w:rsid w:val="00E4016E"/>
    <w:rsid w:val="00E40246"/>
    <w:rsid w:val="00E41D7B"/>
    <w:rsid w:val="00E432DA"/>
    <w:rsid w:val="00E434C4"/>
    <w:rsid w:val="00E43A79"/>
    <w:rsid w:val="00E44A72"/>
    <w:rsid w:val="00E46094"/>
    <w:rsid w:val="00E46E78"/>
    <w:rsid w:val="00E46F6E"/>
    <w:rsid w:val="00E4734A"/>
    <w:rsid w:val="00E50C6D"/>
    <w:rsid w:val="00E50D05"/>
    <w:rsid w:val="00E53C73"/>
    <w:rsid w:val="00E54448"/>
    <w:rsid w:val="00E54BBB"/>
    <w:rsid w:val="00E6117D"/>
    <w:rsid w:val="00E64FD1"/>
    <w:rsid w:val="00E67B50"/>
    <w:rsid w:val="00E700E8"/>
    <w:rsid w:val="00E70A94"/>
    <w:rsid w:val="00E7552A"/>
    <w:rsid w:val="00E756C8"/>
    <w:rsid w:val="00E771FA"/>
    <w:rsid w:val="00E77831"/>
    <w:rsid w:val="00E81D12"/>
    <w:rsid w:val="00E820F9"/>
    <w:rsid w:val="00E83BD8"/>
    <w:rsid w:val="00E853C3"/>
    <w:rsid w:val="00E8593A"/>
    <w:rsid w:val="00E90491"/>
    <w:rsid w:val="00E930E7"/>
    <w:rsid w:val="00E94CD0"/>
    <w:rsid w:val="00E958E4"/>
    <w:rsid w:val="00E9657D"/>
    <w:rsid w:val="00E96F91"/>
    <w:rsid w:val="00EA0646"/>
    <w:rsid w:val="00EA07E2"/>
    <w:rsid w:val="00EA1BF2"/>
    <w:rsid w:val="00EA3731"/>
    <w:rsid w:val="00EA4AAB"/>
    <w:rsid w:val="00EA7DD0"/>
    <w:rsid w:val="00EB04BA"/>
    <w:rsid w:val="00EB3981"/>
    <w:rsid w:val="00EB5B36"/>
    <w:rsid w:val="00EB5EA6"/>
    <w:rsid w:val="00EB761C"/>
    <w:rsid w:val="00EB7AEB"/>
    <w:rsid w:val="00EB7CE6"/>
    <w:rsid w:val="00EC1CB5"/>
    <w:rsid w:val="00EC1DCE"/>
    <w:rsid w:val="00EC4261"/>
    <w:rsid w:val="00EC4850"/>
    <w:rsid w:val="00EC4EFA"/>
    <w:rsid w:val="00EC51EF"/>
    <w:rsid w:val="00EC7394"/>
    <w:rsid w:val="00ED2EAA"/>
    <w:rsid w:val="00ED383F"/>
    <w:rsid w:val="00ED3C35"/>
    <w:rsid w:val="00ED47CE"/>
    <w:rsid w:val="00ED7D27"/>
    <w:rsid w:val="00EE0D20"/>
    <w:rsid w:val="00EE1C40"/>
    <w:rsid w:val="00EE21A0"/>
    <w:rsid w:val="00EE4771"/>
    <w:rsid w:val="00EE4804"/>
    <w:rsid w:val="00EE4AD3"/>
    <w:rsid w:val="00EE5D77"/>
    <w:rsid w:val="00EE652E"/>
    <w:rsid w:val="00EF1AFE"/>
    <w:rsid w:val="00EF4B10"/>
    <w:rsid w:val="00F0077A"/>
    <w:rsid w:val="00F00812"/>
    <w:rsid w:val="00F01171"/>
    <w:rsid w:val="00F01A92"/>
    <w:rsid w:val="00F028D0"/>
    <w:rsid w:val="00F03D82"/>
    <w:rsid w:val="00F0434F"/>
    <w:rsid w:val="00F0524A"/>
    <w:rsid w:val="00F0597F"/>
    <w:rsid w:val="00F06233"/>
    <w:rsid w:val="00F0653A"/>
    <w:rsid w:val="00F076D8"/>
    <w:rsid w:val="00F0775E"/>
    <w:rsid w:val="00F107CA"/>
    <w:rsid w:val="00F10B93"/>
    <w:rsid w:val="00F11411"/>
    <w:rsid w:val="00F12558"/>
    <w:rsid w:val="00F12852"/>
    <w:rsid w:val="00F14165"/>
    <w:rsid w:val="00F15646"/>
    <w:rsid w:val="00F17082"/>
    <w:rsid w:val="00F20DAF"/>
    <w:rsid w:val="00F22BAB"/>
    <w:rsid w:val="00F24501"/>
    <w:rsid w:val="00F24F04"/>
    <w:rsid w:val="00F276FC"/>
    <w:rsid w:val="00F33FB7"/>
    <w:rsid w:val="00F40208"/>
    <w:rsid w:val="00F415CE"/>
    <w:rsid w:val="00F41FC9"/>
    <w:rsid w:val="00F43881"/>
    <w:rsid w:val="00F43C12"/>
    <w:rsid w:val="00F46049"/>
    <w:rsid w:val="00F467B6"/>
    <w:rsid w:val="00F46C65"/>
    <w:rsid w:val="00F4765A"/>
    <w:rsid w:val="00F50A42"/>
    <w:rsid w:val="00F537D8"/>
    <w:rsid w:val="00F54020"/>
    <w:rsid w:val="00F54F7D"/>
    <w:rsid w:val="00F563F3"/>
    <w:rsid w:val="00F56F1B"/>
    <w:rsid w:val="00F5786F"/>
    <w:rsid w:val="00F60A72"/>
    <w:rsid w:val="00F60CC1"/>
    <w:rsid w:val="00F635CE"/>
    <w:rsid w:val="00F63BC2"/>
    <w:rsid w:val="00F72105"/>
    <w:rsid w:val="00F73420"/>
    <w:rsid w:val="00F735CC"/>
    <w:rsid w:val="00F739BF"/>
    <w:rsid w:val="00F74724"/>
    <w:rsid w:val="00F763D7"/>
    <w:rsid w:val="00F76BC7"/>
    <w:rsid w:val="00F76C06"/>
    <w:rsid w:val="00F77F73"/>
    <w:rsid w:val="00F80F42"/>
    <w:rsid w:val="00F814E6"/>
    <w:rsid w:val="00F85C95"/>
    <w:rsid w:val="00F878A4"/>
    <w:rsid w:val="00F90CF0"/>
    <w:rsid w:val="00F921DA"/>
    <w:rsid w:val="00F92805"/>
    <w:rsid w:val="00F92A3B"/>
    <w:rsid w:val="00F9519A"/>
    <w:rsid w:val="00F96769"/>
    <w:rsid w:val="00F97A48"/>
    <w:rsid w:val="00FA066C"/>
    <w:rsid w:val="00FA07A4"/>
    <w:rsid w:val="00FA0BE1"/>
    <w:rsid w:val="00FA0EAF"/>
    <w:rsid w:val="00FA1BE7"/>
    <w:rsid w:val="00FA5019"/>
    <w:rsid w:val="00FA6349"/>
    <w:rsid w:val="00FA6C1D"/>
    <w:rsid w:val="00FB09D2"/>
    <w:rsid w:val="00FB5030"/>
    <w:rsid w:val="00FB5F1C"/>
    <w:rsid w:val="00FB7D85"/>
    <w:rsid w:val="00FC048B"/>
    <w:rsid w:val="00FC0E00"/>
    <w:rsid w:val="00FC1A9A"/>
    <w:rsid w:val="00FC272A"/>
    <w:rsid w:val="00FC2FA9"/>
    <w:rsid w:val="00FC3C41"/>
    <w:rsid w:val="00FC4E67"/>
    <w:rsid w:val="00FC5601"/>
    <w:rsid w:val="00FC5A1E"/>
    <w:rsid w:val="00FC6C59"/>
    <w:rsid w:val="00FC6F5F"/>
    <w:rsid w:val="00FC7B28"/>
    <w:rsid w:val="00FD31B2"/>
    <w:rsid w:val="00FD3732"/>
    <w:rsid w:val="00FD3AE3"/>
    <w:rsid w:val="00FD4644"/>
    <w:rsid w:val="00FD4B2A"/>
    <w:rsid w:val="00FD7EE4"/>
    <w:rsid w:val="00FE1F4F"/>
    <w:rsid w:val="00FE2C38"/>
    <w:rsid w:val="00FE2F26"/>
    <w:rsid w:val="00FE3E8D"/>
    <w:rsid w:val="00FE4087"/>
    <w:rsid w:val="00FE69B4"/>
    <w:rsid w:val="00FE6FFF"/>
    <w:rsid w:val="00FE72CE"/>
    <w:rsid w:val="00FF0AA7"/>
    <w:rsid w:val="00FF2BBF"/>
    <w:rsid w:val="00FF2D47"/>
    <w:rsid w:val="00FF3CCB"/>
    <w:rsid w:val="00FF4F74"/>
    <w:rsid w:val="00FF55A2"/>
    <w:rsid w:val="00FF5CFC"/>
    <w:rsid w:val="00FF7063"/>
    <w:rsid w:val="02484986"/>
    <w:rsid w:val="02837EBB"/>
    <w:rsid w:val="038BEAE8"/>
    <w:rsid w:val="03D037C0"/>
    <w:rsid w:val="03E79E98"/>
    <w:rsid w:val="05DD5444"/>
    <w:rsid w:val="05F8976B"/>
    <w:rsid w:val="06AC8A8F"/>
    <w:rsid w:val="08CB6D88"/>
    <w:rsid w:val="096416F1"/>
    <w:rsid w:val="09E02476"/>
    <w:rsid w:val="0D401648"/>
    <w:rsid w:val="0D650A62"/>
    <w:rsid w:val="0F64EC92"/>
    <w:rsid w:val="1023C7E1"/>
    <w:rsid w:val="10964C7E"/>
    <w:rsid w:val="10D8188E"/>
    <w:rsid w:val="112A7738"/>
    <w:rsid w:val="1383A87B"/>
    <w:rsid w:val="14D7C970"/>
    <w:rsid w:val="16467056"/>
    <w:rsid w:val="167399D1"/>
    <w:rsid w:val="16B193B5"/>
    <w:rsid w:val="191A150F"/>
    <w:rsid w:val="19AA3E74"/>
    <w:rsid w:val="19E37E9F"/>
    <w:rsid w:val="1A8790CB"/>
    <w:rsid w:val="1C5A9D71"/>
    <w:rsid w:val="1E137454"/>
    <w:rsid w:val="1E72230E"/>
    <w:rsid w:val="1E7D8514"/>
    <w:rsid w:val="204100D2"/>
    <w:rsid w:val="211A63C2"/>
    <w:rsid w:val="2172CDAE"/>
    <w:rsid w:val="227B4B81"/>
    <w:rsid w:val="231F2B0A"/>
    <w:rsid w:val="24867F84"/>
    <w:rsid w:val="24E3C597"/>
    <w:rsid w:val="258D4888"/>
    <w:rsid w:val="25F88601"/>
    <w:rsid w:val="26AD3DAD"/>
    <w:rsid w:val="2A0BC378"/>
    <w:rsid w:val="2A63E7C2"/>
    <w:rsid w:val="2BC49C1E"/>
    <w:rsid w:val="2BEED751"/>
    <w:rsid w:val="2DA95C7F"/>
    <w:rsid w:val="30517140"/>
    <w:rsid w:val="30E76094"/>
    <w:rsid w:val="313D7317"/>
    <w:rsid w:val="319FA50A"/>
    <w:rsid w:val="3224E163"/>
    <w:rsid w:val="325E85A0"/>
    <w:rsid w:val="32E217D5"/>
    <w:rsid w:val="34192E78"/>
    <w:rsid w:val="342DE3F6"/>
    <w:rsid w:val="352AB592"/>
    <w:rsid w:val="3547F76B"/>
    <w:rsid w:val="35887171"/>
    <w:rsid w:val="35BF62CF"/>
    <w:rsid w:val="36883879"/>
    <w:rsid w:val="37E46F91"/>
    <w:rsid w:val="38A8645A"/>
    <w:rsid w:val="39A2A6A0"/>
    <w:rsid w:val="39A4F55B"/>
    <w:rsid w:val="39DB4B65"/>
    <w:rsid w:val="3D173052"/>
    <w:rsid w:val="3D4FC9ED"/>
    <w:rsid w:val="3EB3D35F"/>
    <w:rsid w:val="3F2F3627"/>
    <w:rsid w:val="3F439860"/>
    <w:rsid w:val="3F6B8DD0"/>
    <w:rsid w:val="409CCAA6"/>
    <w:rsid w:val="4210D85A"/>
    <w:rsid w:val="434ED735"/>
    <w:rsid w:val="45982B01"/>
    <w:rsid w:val="45A3592F"/>
    <w:rsid w:val="45EF2B55"/>
    <w:rsid w:val="47FEAC43"/>
    <w:rsid w:val="48E7EE14"/>
    <w:rsid w:val="48FF84B0"/>
    <w:rsid w:val="490E0B5E"/>
    <w:rsid w:val="4933618D"/>
    <w:rsid w:val="494F75B1"/>
    <w:rsid w:val="4ACF31EE"/>
    <w:rsid w:val="4D0D5DA6"/>
    <w:rsid w:val="4D10A5B7"/>
    <w:rsid w:val="4FC25638"/>
    <w:rsid w:val="500D0027"/>
    <w:rsid w:val="5010B60F"/>
    <w:rsid w:val="50C54C28"/>
    <w:rsid w:val="542762C6"/>
    <w:rsid w:val="54C086A5"/>
    <w:rsid w:val="54EDECE9"/>
    <w:rsid w:val="5561FAFC"/>
    <w:rsid w:val="5684FAAC"/>
    <w:rsid w:val="57B8EC47"/>
    <w:rsid w:val="58717E01"/>
    <w:rsid w:val="59D50BA9"/>
    <w:rsid w:val="59D6B606"/>
    <w:rsid w:val="5A6E5144"/>
    <w:rsid w:val="5BBA7E58"/>
    <w:rsid w:val="5BF41553"/>
    <w:rsid w:val="5D340524"/>
    <w:rsid w:val="6000E907"/>
    <w:rsid w:val="6022CDC6"/>
    <w:rsid w:val="60C844C5"/>
    <w:rsid w:val="613E0CF8"/>
    <w:rsid w:val="614214E6"/>
    <w:rsid w:val="61DBAD72"/>
    <w:rsid w:val="6246F86E"/>
    <w:rsid w:val="629659DC"/>
    <w:rsid w:val="62AC0BBE"/>
    <w:rsid w:val="6597D037"/>
    <w:rsid w:val="659A2057"/>
    <w:rsid w:val="67A21FCB"/>
    <w:rsid w:val="67B2D1E5"/>
    <w:rsid w:val="67BF780A"/>
    <w:rsid w:val="68EB9913"/>
    <w:rsid w:val="6966B6CB"/>
    <w:rsid w:val="696B64EB"/>
    <w:rsid w:val="6BF5C73F"/>
    <w:rsid w:val="6BF8E1B1"/>
    <w:rsid w:val="6DBA8D4A"/>
    <w:rsid w:val="6E2C1B3F"/>
    <w:rsid w:val="6EA22F2E"/>
    <w:rsid w:val="6ECE154F"/>
    <w:rsid w:val="6FE0FA03"/>
    <w:rsid w:val="704FFE1E"/>
    <w:rsid w:val="7053BDB8"/>
    <w:rsid w:val="706036CD"/>
    <w:rsid w:val="743FD6FF"/>
    <w:rsid w:val="75ACFDD6"/>
    <w:rsid w:val="78B1F206"/>
    <w:rsid w:val="78FFB52D"/>
    <w:rsid w:val="7A5CDCFB"/>
    <w:rsid w:val="7AC9E3D6"/>
    <w:rsid w:val="7B200D06"/>
    <w:rsid w:val="7B6E329E"/>
    <w:rsid w:val="7CB4B2DC"/>
    <w:rsid w:val="7ED8F58C"/>
    <w:rsid w:val="7F4B7951"/>
    <w:rsid w:val="7FC761C1"/>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C534846"/>
  <w15:chartTrackingRefBased/>
  <w15:docId w15:val="{955B37C9-BDAD-4F3B-9D9F-FEA2F63279E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5D6F87"/>
  </w:style>
  <w:style w:type="paragraph" w:styleId="Heading1">
    <w:name w:val="heading 1"/>
    <w:basedOn w:val="Normal"/>
    <w:next w:val="Normal"/>
    <w:link w:val="Heading1Char"/>
    <w:uiPriority w:val="9"/>
    <w:qFormat/>
    <w:rsid w:val="009E1C98"/>
    <w:pPr>
      <w:keepNext/>
      <w:keepLines/>
      <w:spacing w:before="240" w:after="0"/>
      <w:outlineLvl w:val="0"/>
    </w:pPr>
    <w:rPr>
      <w:rFonts w:asciiTheme="majorHAnsi" w:eastAsiaTheme="majorEastAsia" w:hAnsiTheme="majorHAnsi" w:cstheme="majorBidi"/>
      <w:color w:val="2F5496" w:themeColor="accent1" w:themeShade="BF"/>
      <w:sz w:val="32"/>
      <w:szCs w:val="32"/>
    </w:rPr>
  </w:style>
  <w:style w:type="paragraph" w:styleId="Heading2">
    <w:name w:val="heading 2"/>
    <w:basedOn w:val="Normal"/>
    <w:next w:val="Normal"/>
    <w:link w:val="Heading2Char"/>
    <w:uiPriority w:val="9"/>
    <w:unhideWhenUsed/>
    <w:qFormat/>
    <w:rsid w:val="009E1C98"/>
    <w:pPr>
      <w:keepNext/>
      <w:keepLines/>
      <w:spacing w:before="40" w:after="0"/>
      <w:outlineLvl w:val="1"/>
    </w:pPr>
    <w:rPr>
      <w:rFonts w:asciiTheme="majorHAnsi" w:eastAsiaTheme="majorEastAsia" w:hAnsiTheme="majorHAnsi" w:cstheme="majorBidi"/>
      <w:color w:val="2F5496" w:themeColor="accent1" w:themeShade="BF"/>
      <w:sz w:val="26"/>
      <w:szCs w:val="26"/>
    </w:rPr>
  </w:style>
  <w:style w:type="paragraph" w:styleId="Heading3">
    <w:name w:val="heading 3"/>
    <w:basedOn w:val="Normal"/>
    <w:next w:val="Normal"/>
    <w:link w:val="Heading3Char"/>
    <w:uiPriority w:val="9"/>
    <w:unhideWhenUsed/>
    <w:qFormat/>
    <w:rsid w:val="005909A5"/>
    <w:pPr>
      <w:keepNext/>
      <w:keepLines/>
      <w:spacing w:before="40" w:after="0"/>
      <w:outlineLvl w:val="2"/>
    </w:pPr>
    <w:rPr>
      <w:rFonts w:asciiTheme="majorHAnsi" w:eastAsiaTheme="majorEastAsia" w:hAnsiTheme="majorHAnsi" w:cstheme="majorBidi"/>
      <w:color w:val="1F3763" w:themeColor="accent1" w:themeShade="7F"/>
      <w:sz w:val="24"/>
      <w:szCs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et03">
    <w:name w:val="et03"/>
    <w:basedOn w:val="DefaultParagraphFont"/>
    <w:rsid w:val="00621E93"/>
  </w:style>
  <w:style w:type="character" w:styleId="Hyperlink">
    <w:name w:val="Hyperlink"/>
    <w:basedOn w:val="DefaultParagraphFont"/>
    <w:uiPriority w:val="99"/>
    <w:unhideWhenUsed/>
    <w:rsid w:val="00621E93"/>
    <w:rPr>
      <w:color w:val="0563C1" w:themeColor="hyperlink"/>
      <w:u w:val="single"/>
    </w:rPr>
  </w:style>
  <w:style w:type="character" w:styleId="UnresolvedMention">
    <w:name w:val="Unresolved Mention"/>
    <w:basedOn w:val="DefaultParagraphFont"/>
    <w:uiPriority w:val="99"/>
    <w:unhideWhenUsed/>
    <w:rsid w:val="00621E93"/>
    <w:rPr>
      <w:color w:val="605E5C"/>
      <w:shd w:val="clear" w:color="auto" w:fill="E1DFDD"/>
    </w:rPr>
  </w:style>
  <w:style w:type="character" w:styleId="CommentReference">
    <w:name w:val="annotation reference"/>
    <w:basedOn w:val="DefaultParagraphFont"/>
    <w:uiPriority w:val="99"/>
    <w:semiHidden/>
    <w:unhideWhenUsed/>
    <w:rsid w:val="00B3154D"/>
    <w:rPr>
      <w:sz w:val="16"/>
      <w:szCs w:val="16"/>
    </w:rPr>
  </w:style>
  <w:style w:type="paragraph" w:styleId="CommentText">
    <w:name w:val="annotation text"/>
    <w:basedOn w:val="Normal"/>
    <w:link w:val="CommentTextChar"/>
    <w:uiPriority w:val="99"/>
    <w:unhideWhenUsed/>
    <w:rsid w:val="00B3154D"/>
    <w:pPr>
      <w:spacing w:line="240" w:lineRule="auto"/>
    </w:pPr>
    <w:rPr>
      <w:sz w:val="20"/>
      <w:szCs w:val="20"/>
    </w:rPr>
  </w:style>
  <w:style w:type="character" w:customStyle="1" w:styleId="CommentTextChar">
    <w:name w:val="Comment Text Char"/>
    <w:basedOn w:val="DefaultParagraphFont"/>
    <w:link w:val="CommentText"/>
    <w:uiPriority w:val="99"/>
    <w:rsid w:val="00B3154D"/>
    <w:rPr>
      <w:sz w:val="20"/>
      <w:szCs w:val="20"/>
    </w:rPr>
  </w:style>
  <w:style w:type="paragraph" w:styleId="CommentSubject">
    <w:name w:val="annotation subject"/>
    <w:basedOn w:val="CommentText"/>
    <w:next w:val="CommentText"/>
    <w:link w:val="CommentSubjectChar"/>
    <w:uiPriority w:val="99"/>
    <w:semiHidden/>
    <w:unhideWhenUsed/>
    <w:rsid w:val="00B3154D"/>
    <w:rPr>
      <w:b/>
      <w:bCs/>
    </w:rPr>
  </w:style>
  <w:style w:type="character" w:customStyle="1" w:styleId="CommentSubjectChar">
    <w:name w:val="Comment Subject Char"/>
    <w:basedOn w:val="CommentTextChar"/>
    <w:link w:val="CommentSubject"/>
    <w:uiPriority w:val="99"/>
    <w:semiHidden/>
    <w:rsid w:val="00B3154D"/>
    <w:rPr>
      <w:b/>
      <w:bCs/>
      <w:sz w:val="20"/>
      <w:szCs w:val="20"/>
    </w:rPr>
  </w:style>
  <w:style w:type="paragraph" w:styleId="Header">
    <w:name w:val="header"/>
    <w:basedOn w:val="Normal"/>
    <w:link w:val="HeaderChar"/>
    <w:uiPriority w:val="99"/>
    <w:unhideWhenUsed/>
    <w:rsid w:val="007D73C4"/>
    <w:pPr>
      <w:tabs>
        <w:tab w:val="center" w:pos="4680"/>
        <w:tab w:val="right" w:pos="9360"/>
      </w:tabs>
      <w:spacing w:after="0" w:line="240" w:lineRule="auto"/>
    </w:pPr>
  </w:style>
  <w:style w:type="character" w:customStyle="1" w:styleId="HeaderChar">
    <w:name w:val="Header Char"/>
    <w:basedOn w:val="DefaultParagraphFont"/>
    <w:link w:val="Header"/>
    <w:uiPriority w:val="99"/>
    <w:rsid w:val="007D73C4"/>
  </w:style>
  <w:style w:type="paragraph" w:styleId="Footer">
    <w:name w:val="footer"/>
    <w:basedOn w:val="Normal"/>
    <w:link w:val="FooterChar"/>
    <w:uiPriority w:val="99"/>
    <w:unhideWhenUsed/>
    <w:rsid w:val="007D73C4"/>
    <w:pPr>
      <w:tabs>
        <w:tab w:val="center" w:pos="4680"/>
        <w:tab w:val="right" w:pos="9360"/>
      </w:tabs>
      <w:spacing w:after="0" w:line="240" w:lineRule="auto"/>
    </w:pPr>
  </w:style>
  <w:style w:type="character" w:customStyle="1" w:styleId="FooterChar">
    <w:name w:val="Footer Char"/>
    <w:basedOn w:val="DefaultParagraphFont"/>
    <w:link w:val="Footer"/>
    <w:uiPriority w:val="99"/>
    <w:rsid w:val="007D73C4"/>
  </w:style>
  <w:style w:type="character" w:styleId="FollowedHyperlink">
    <w:name w:val="FollowedHyperlink"/>
    <w:basedOn w:val="DefaultParagraphFont"/>
    <w:uiPriority w:val="99"/>
    <w:semiHidden/>
    <w:unhideWhenUsed/>
    <w:rsid w:val="009E1C98"/>
    <w:rPr>
      <w:color w:val="954F72" w:themeColor="followedHyperlink"/>
      <w:u w:val="single"/>
    </w:rPr>
  </w:style>
  <w:style w:type="character" w:customStyle="1" w:styleId="Heading1Char">
    <w:name w:val="Heading 1 Char"/>
    <w:basedOn w:val="DefaultParagraphFont"/>
    <w:link w:val="Heading1"/>
    <w:uiPriority w:val="9"/>
    <w:rsid w:val="009E1C98"/>
    <w:rPr>
      <w:rFonts w:asciiTheme="majorHAnsi" w:eastAsiaTheme="majorEastAsia" w:hAnsiTheme="majorHAnsi" w:cstheme="majorBidi"/>
      <w:color w:val="2F5496" w:themeColor="accent1" w:themeShade="BF"/>
      <w:sz w:val="32"/>
      <w:szCs w:val="32"/>
    </w:rPr>
  </w:style>
  <w:style w:type="character" w:customStyle="1" w:styleId="Heading2Char">
    <w:name w:val="Heading 2 Char"/>
    <w:basedOn w:val="DefaultParagraphFont"/>
    <w:link w:val="Heading2"/>
    <w:uiPriority w:val="9"/>
    <w:rsid w:val="009E1C98"/>
    <w:rPr>
      <w:rFonts w:asciiTheme="majorHAnsi" w:eastAsiaTheme="majorEastAsia" w:hAnsiTheme="majorHAnsi" w:cstheme="majorBidi"/>
      <w:color w:val="2F5496" w:themeColor="accent1" w:themeShade="BF"/>
      <w:sz w:val="26"/>
      <w:szCs w:val="26"/>
    </w:rPr>
  </w:style>
  <w:style w:type="character" w:customStyle="1" w:styleId="Heading3Char">
    <w:name w:val="Heading 3 Char"/>
    <w:basedOn w:val="DefaultParagraphFont"/>
    <w:link w:val="Heading3"/>
    <w:uiPriority w:val="9"/>
    <w:rsid w:val="005909A5"/>
    <w:rPr>
      <w:rFonts w:asciiTheme="majorHAnsi" w:eastAsiaTheme="majorEastAsia" w:hAnsiTheme="majorHAnsi" w:cstheme="majorBidi"/>
      <w:color w:val="1F3763" w:themeColor="accent1" w:themeShade="7F"/>
      <w:sz w:val="24"/>
      <w:szCs w:val="24"/>
    </w:rPr>
  </w:style>
  <w:style w:type="character" w:styleId="Emphasis">
    <w:name w:val="Emphasis"/>
    <w:basedOn w:val="DefaultParagraphFont"/>
    <w:uiPriority w:val="20"/>
    <w:qFormat/>
    <w:rsid w:val="00E4016E"/>
    <w:rPr>
      <w:i/>
      <w:iCs/>
    </w:rPr>
  </w:style>
  <w:style w:type="character" w:styleId="Mention">
    <w:name w:val="Mention"/>
    <w:basedOn w:val="DefaultParagraphFont"/>
    <w:uiPriority w:val="99"/>
    <w:unhideWhenUsed/>
    <w:rsid w:val="006A7695"/>
    <w:rPr>
      <w:color w:val="2B579A"/>
      <w:shd w:val="clear" w:color="auto" w:fill="E1DFDD"/>
    </w:rPr>
  </w:style>
  <w:style w:type="paragraph" w:styleId="ListParagraph">
    <w:name w:val="List Paragraph"/>
    <w:basedOn w:val="Normal"/>
    <w:uiPriority w:val="34"/>
    <w:qFormat/>
    <w:rsid w:val="000E6908"/>
    <w:pPr>
      <w:ind w:left="720"/>
      <w:contextualSpacing/>
    </w:pPr>
  </w:style>
  <w:style w:type="paragraph" w:styleId="Revision">
    <w:name w:val="Revision"/>
    <w:hidden/>
    <w:uiPriority w:val="99"/>
    <w:semiHidden/>
    <w:rsid w:val="003547F0"/>
    <w:pPr>
      <w:spacing w:after="0" w:line="240" w:lineRule="auto"/>
    </w:pPr>
  </w:style>
  <w:style w:type="paragraph" w:styleId="NoSpacing">
    <w:name w:val="No Spacing"/>
    <w:link w:val="NoSpacingChar"/>
    <w:uiPriority w:val="1"/>
    <w:qFormat/>
    <w:rsid w:val="008C095C"/>
    <w:pPr>
      <w:spacing w:after="0" w:line="240" w:lineRule="auto"/>
    </w:pPr>
    <w:rPr>
      <w:rFonts w:eastAsiaTheme="minorEastAsia"/>
    </w:rPr>
  </w:style>
  <w:style w:type="character" w:customStyle="1" w:styleId="NoSpacingChar">
    <w:name w:val="No Spacing Char"/>
    <w:basedOn w:val="DefaultParagraphFont"/>
    <w:link w:val="NoSpacing"/>
    <w:uiPriority w:val="1"/>
    <w:rsid w:val="008C095C"/>
    <w:rPr>
      <w:rFonts w:eastAsiaTheme="minorEastAsia"/>
    </w:rPr>
  </w:style>
  <w:style w:type="paragraph" w:customStyle="1" w:styleId="indent-3">
    <w:name w:val="indent-3"/>
    <w:basedOn w:val="Normal"/>
    <w:rsid w:val="0015234B"/>
    <w:pPr>
      <w:spacing w:before="100" w:beforeAutospacing="1" w:after="100" w:afterAutospacing="1" w:line="240" w:lineRule="auto"/>
    </w:pPr>
    <w:rPr>
      <w:rFonts w:ascii="Calibri" w:hAnsi="Calibri" w:cs="Calibri"/>
    </w:rPr>
  </w:style>
  <w:style w:type="paragraph" w:customStyle="1" w:styleId="indent-4">
    <w:name w:val="indent-4"/>
    <w:basedOn w:val="Normal"/>
    <w:rsid w:val="0015234B"/>
    <w:pPr>
      <w:spacing w:before="100" w:beforeAutospacing="1" w:after="100" w:afterAutospacing="1" w:line="240" w:lineRule="auto"/>
    </w:pPr>
    <w:rPr>
      <w:rFonts w:ascii="Calibri" w:hAnsi="Calibri" w:cs="Calibri"/>
    </w:rPr>
  </w:style>
  <w:style w:type="character" w:customStyle="1" w:styleId="paragraph-hierarchy">
    <w:name w:val="paragraph-hierarchy"/>
    <w:basedOn w:val="DefaultParagraphFont"/>
    <w:rsid w:val="0015234B"/>
  </w:style>
  <w:style w:type="character" w:customStyle="1" w:styleId="paren">
    <w:name w:val="paren"/>
    <w:basedOn w:val="DefaultParagraphFont"/>
    <w:rsid w:val="0015234B"/>
  </w:style>
  <w:style w:type="character" w:customStyle="1" w:styleId="cf11">
    <w:name w:val="cf11"/>
    <w:basedOn w:val="DefaultParagraphFont"/>
    <w:rsid w:val="003F70C6"/>
    <w:rPr>
      <w:rFonts w:ascii="Segoe UI" w:hAnsi="Segoe UI" w:cs="Segoe UI" w:hint="default"/>
      <w:i/>
      <w:iCs/>
      <w:sz w:val="18"/>
      <w:szCs w:val="18"/>
    </w:rPr>
  </w:style>
  <w:style w:type="paragraph" w:styleId="FootnoteText">
    <w:name w:val="footnote text"/>
    <w:basedOn w:val="Normal"/>
    <w:link w:val="FootnoteTextChar"/>
    <w:uiPriority w:val="99"/>
    <w:semiHidden/>
    <w:unhideWhenUsed/>
    <w:rsid w:val="00D32610"/>
    <w:pPr>
      <w:spacing w:after="0" w:line="240" w:lineRule="auto"/>
    </w:pPr>
    <w:rPr>
      <w:sz w:val="20"/>
      <w:szCs w:val="20"/>
    </w:rPr>
  </w:style>
  <w:style w:type="character" w:customStyle="1" w:styleId="FootnoteTextChar">
    <w:name w:val="Footnote Text Char"/>
    <w:basedOn w:val="DefaultParagraphFont"/>
    <w:link w:val="FootnoteText"/>
    <w:uiPriority w:val="99"/>
    <w:semiHidden/>
    <w:rsid w:val="00D32610"/>
    <w:rPr>
      <w:sz w:val="20"/>
      <w:szCs w:val="20"/>
    </w:rPr>
  </w:style>
  <w:style w:type="character" w:styleId="FootnoteReference">
    <w:name w:val="footnote reference"/>
    <w:basedOn w:val="DefaultParagraphFont"/>
    <w:uiPriority w:val="99"/>
    <w:semiHidden/>
    <w:unhideWhenUsed/>
    <w:rsid w:val="00D32610"/>
    <w:rPr>
      <w:vertAlign w:val="superscript"/>
    </w:rPr>
  </w:style>
  <w:style w:type="character" w:customStyle="1" w:styleId="cf01">
    <w:name w:val="cf01"/>
    <w:basedOn w:val="DefaultParagraphFont"/>
    <w:rsid w:val="00D32610"/>
    <w:rPr>
      <w:rFonts w:ascii="Segoe UI" w:hAnsi="Segoe UI" w:cs="Segoe UI" w:hint="default"/>
      <w:sz w:val="18"/>
      <w:szCs w:val="18"/>
    </w:rPr>
  </w:style>
  <w:style w:type="paragraph" w:styleId="BalloonText">
    <w:name w:val="Balloon Text"/>
    <w:basedOn w:val="Normal"/>
    <w:link w:val="BalloonTextChar"/>
    <w:uiPriority w:val="99"/>
    <w:semiHidden/>
    <w:unhideWhenUsed/>
    <w:rsid w:val="0095645F"/>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95645F"/>
    <w:rPr>
      <w:rFonts w:ascii="Segoe UI" w:hAnsi="Segoe UI" w:cs="Segoe UI"/>
      <w:sz w:val="18"/>
      <w:szCs w:val="18"/>
    </w:rPr>
  </w:style>
  <w:style w:type="paragraph" w:styleId="EndnoteText">
    <w:name w:val="endnote text"/>
    <w:basedOn w:val="Normal"/>
    <w:link w:val="EndnoteTextChar"/>
    <w:uiPriority w:val="99"/>
    <w:semiHidden/>
    <w:unhideWhenUsed/>
    <w:rsid w:val="00045EFA"/>
    <w:pPr>
      <w:spacing w:after="0" w:line="240" w:lineRule="auto"/>
    </w:pPr>
    <w:rPr>
      <w:sz w:val="20"/>
      <w:szCs w:val="20"/>
    </w:rPr>
  </w:style>
  <w:style w:type="character" w:customStyle="1" w:styleId="EndnoteTextChar">
    <w:name w:val="Endnote Text Char"/>
    <w:basedOn w:val="DefaultParagraphFont"/>
    <w:link w:val="EndnoteText"/>
    <w:uiPriority w:val="99"/>
    <w:semiHidden/>
    <w:rsid w:val="00045EFA"/>
    <w:rPr>
      <w:sz w:val="20"/>
      <w:szCs w:val="20"/>
    </w:rPr>
  </w:style>
  <w:style w:type="character" w:styleId="EndnoteReference">
    <w:name w:val="endnote reference"/>
    <w:basedOn w:val="DefaultParagraphFont"/>
    <w:uiPriority w:val="99"/>
    <w:semiHidden/>
    <w:unhideWhenUsed/>
    <w:rsid w:val="00045EFA"/>
    <w:rPr>
      <w:vertAlign w:val="superscript"/>
    </w:rPr>
  </w:style>
  <w:style w:type="paragraph" w:customStyle="1" w:styleId="TemplateWarningText10pt">
    <w:name w:val="Template Warning Text (10pt)"/>
    <w:basedOn w:val="Normal"/>
    <w:rsid w:val="00960C66"/>
    <w:pPr>
      <w:autoSpaceDE w:val="0"/>
      <w:autoSpaceDN w:val="0"/>
      <w:adjustRightInd w:val="0"/>
      <w:spacing w:before="120" w:after="120" w:line="252" w:lineRule="auto"/>
    </w:pPr>
    <w:rPr>
      <w:rFonts w:eastAsia="Times New Roman" w:cs="Times New Roman"/>
      <w:sz w:val="20"/>
      <w:szCs w:val="20"/>
    </w:rPr>
  </w:style>
  <w:style w:type="table" w:styleId="TableGrid">
    <w:name w:val="Table Grid"/>
    <w:basedOn w:val="TableNormal"/>
    <w:uiPriority w:val="59"/>
    <w:rsid w:val="00FB4123"/>
    <w:pPr>
      <w:spacing w:after="0" w:line="240" w:lineRule="auto"/>
    </w:pPr>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26096761">
      <w:bodyDiv w:val="1"/>
      <w:marLeft w:val="0"/>
      <w:marRight w:val="0"/>
      <w:marTop w:val="0"/>
      <w:marBottom w:val="0"/>
      <w:divBdr>
        <w:top w:val="none" w:sz="0" w:space="0" w:color="auto"/>
        <w:left w:val="none" w:sz="0" w:space="0" w:color="auto"/>
        <w:bottom w:val="none" w:sz="0" w:space="0" w:color="auto"/>
        <w:right w:val="none" w:sz="0" w:space="0" w:color="auto"/>
      </w:divBdr>
    </w:div>
    <w:div w:id="153648505">
      <w:bodyDiv w:val="1"/>
      <w:marLeft w:val="0"/>
      <w:marRight w:val="0"/>
      <w:marTop w:val="0"/>
      <w:marBottom w:val="0"/>
      <w:divBdr>
        <w:top w:val="none" w:sz="0" w:space="0" w:color="auto"/>
        <w:left w:val="none" w:sz="0" w:space="0" w:color="auto"/>
        <w:bottom w:val="none" w:sz="0" w:space="0" w:color="auto"/>
        <w:right w:val="none" w:sz="0" w:space="0" w:color="auto"/>
      </w:divBdr>
    </w:div>
    <w:div w:id="497037316">
      <w:bodyDiv w:val="1"/>
      <w:marLeft w:val="0"/>
      <w:marRight w:val="0"/>
      <w:marTop w:val="0"/>
      <w:marBottom w:val="0"/>
      <w:divBdr>
        <w:top w:val="none" w:sz="0" w:space="0" w:color="auto"/>
        <w:left w:val="none" w:sz="0" w:space="0" w:color="auto"/>
        <w:bottom w:val="none" w:sz="0" w:space="0" w:color="auto"/>
        <w:right w:val="none" w:sz="0" w:space="0" w:color="auto"/>
      </w:divBdr>
    </w:div>
    <w:div w:id="513347616">
      <w:bodyDiv w:val="1"/>
      <w:marLeft w:val="0"/>
      <w:marRight w:val="0"/>
      <w:marTop w:val="0"/>
      <w:marBottom w:val="0"/>
      <w:divBdr>
        <w:top w:val="none" w:sz="0" w:space="0" w:color="auto"/>
        <w:left w:val="none" w:sz="0" w:space="0" w:color="auto"/>
        <w:bottom w:val="none" w:sz="0" w:space="0" w:color="auto"/>
        <w:right w:val="none" w:sz="0" w:space="0" w:color="auto"/>
      </w:divBdr>
    </w:div>
    <w:div w:id="730738695">
      <w:bodyDiv w:val="1"/>
      <w:marLeft w:val="0"/>
      <w:marRight w:val="0"/>
      <w:marTop w:val="0"/>
      <w:marBottom w:val="0"/>
      <w:divBdr>
        <w:top w:val="none" w:sz="0" w:space="0" w:color="auto"/>
        <w:left w:val="none" w:sz="0" w:space="0" w:color="auto"/>
        <w:bottom w:val="none" w:sz="0" w:space="0" w:color="auto"/>
        <w:right w:val="none" w:sz="0" w:space="0" w:color="auto"/>
      </w:divBdr>
    </w:div>
    <w:div w:id="794058768">
      <w:bodyDiv w:val="1"/>
      <w:marLeft w:val="0"/>
      <w:marRight w:val="0"/>
      <w:marTop w:val="0"/>
      <w:marBottom w:val="0"/>
      <w:divBdr>
        <w:top w:val="none" w:sz="0" w:space="0" w:color="auto"/>
        <w:left w:val="none" w:sz="0" w:space="0" w:color="auto"/>
        <w:bottom w:val="none" w:sz="0" w:space="0" w:color="auto"/>
        <w:right w:val="none" w:sz="0" w:space="0" w:color="auto"/>
      </w:divBdr>
    </w:div>
    <w:div w:id="794637925">
      <w:bodyDiv w:val="1"/>
      <w:marLeft w:val="0"/>
      <w:marRight w:val="0"/>
      <w:marTop w:val="0"/>
      <w:marBottom w:val="0"/>
      <w:divBdr>
        <w:top w:val="none" w:sz="0" w:space="0" w:color="auto"/>
        <w:left w:val="none" w:sz="0" w:space="0" w:color="auto"/>
        <w:bottom w:val="none" w:sz="0" w:space="0" w:color="auto"/>
        <w:right w:val="none" w:sz="0" w:space="0" w:color="auto"/>
      </w:divBdr>
    </w:div>
    <w:div w:id="960114840">
      <w:bodyDiv w:val="1"/>
      <w:marLeft w:val="0"/>
      <w:marRight w:val="0"/>
      <w:marTop w:val="0"/>
      <w:marBottom w:val="0"/>
      <w:divBdr>
        <w:top w:val="none" w:sz="0" w:space="0" w:color="auto"/>
        <w:left w:val="none" w:sz="0" w:space="0" w:color="auto"/>
        <w:bottom w:val="none" w:sz="0" w:space="0" w:color="auto"/>
        <w:right w:val="none" w:sz="0" w:space="0" w:color="auto"/>
      </w:divBdr>
    </w:div>
    <w:div w:id="995912895">
      <w:bodyDiv w:val="1"/>
      <w:marLeft w:val="0"/>
      <w:marRight w:val="0"/>
      <w:marTop w:val="0"/>
      <w:marBottom w:val="0"/>
      <w:divBdr>
        <w:top w:val="none" w:sz="0" w:space="0" w:color="auto"/>
        <w:left w:val="none" w:sz="0" w:space="0" w:color="auto"/>
        <w:bottom w:val="none" w:sz="0" w:space="0" w:color="auto"/>
        <w:right w:val="none" w:sz="0" w:space="0" w:color="auto"/>
      </w:divBdr>
    </w:div>
    <w:div w:id="1742368970">
      <w:bodyDiv w:val="1"/>
      <w:marLeft w:val="0"/>
      <w:marRight w:val="0"/>
      <w:marTop w:val="0"/>
      <w:marBottom w:val="0"/>
      <w:divBdr>
        <w:top w:val="none" w:sz="0" w:space="0" w:color="auto"/>
        <w:left w:val="none" w:sz="0" w:space="0" w:color="auto"/>
        <w:bottom w:val="none" w:sz="0" w:space="0" w:color="auto"/>
        <w:right w:val="none" w:sz="0" w:space="0" w:color="auto"/>
      </w:divBdr>
    </w:div>
    <w:div w:id="209003851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footer" Target="footer1.xml"/><Relationship Id="rId18" Type="http://schemas.openxmlformats.org/officeDocument/2006/relationships/hyperlink" Target="https://www.epa.gov/water-research/consumer-tool-identifying-point-use-and-pitcher-filters-certified-reduce-lead" TargetMode="External"/><Relationship Id="rId26" Type="http://schemas.openxmlformats.org/officeDocument/2006/relationships/hyperlink" Target="https://www.epa.gov/water-research/consumer-tool-identifying-point-use-and-pitcher-filters-certified-reduce-lead" TargetMode="External"/><Relationship Id="rId39" Type="http://schemas.openxmlformats.org/officeDocument/2006/relationships/hyperlink" Target="https://www.cdc.gov/nceh/lead/advisory/acclpp/actions-blls.htm" TargetMode="External"/><Relationship Id="rId21" Type="http://schemas.openxmlformats.org/officeDocument/2006/relationships/hyperlink" Target="https://www.epa.gov/ground-water-and-drinking-water/basic-information-about-lead-drinking-water" TargetMode="External"/><Relationship Id="rId34" Type="http://schemas.openxmlformats.org/officeDocument/2006/relationships/hyperlink" Target="https://www.epa.gov/ground-water-and-drinking-water/protect-your-tap-quick-check-lead" TargetMode="External"/><Relationship Id="rId42" Type="http://schemas.openxmlformats.org/officeDocument/2006/relationships/footer" Target="footer14.xm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footer" Target="footer3.xml"/><Relationship Id="rId29" Type="http://schemas.openxmlformats.org/officeDocument/2006/relationships/footer" Target="footer10.xml"/><Relationship Id="rId20" Type="http://schemas.openxmlformats.org/officeDocument/2006/relationships/footer" Target="footer5.xml"/><Relationship Id="rId41" Type="http://schemas.openxmlformats.org/officeDocument/2006/relationships/hyperlink" Target="http://www.epa.gov/lead"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endnotes" Target="endnotes.xml"/><Relationship Id="rId24" Type="http://schemas.openxmlformats.org/officeDocument/2006/relationships/hyperlink" Target="http://www.epa.gov/lead" TargetMode="External"/><Relationship Id="rId32" Type="http://schemas.openxmlformats.org/officeDocument/2006/relationships/hyperlink" Target="http://www.epa.gov/lead" TargetMode="External"/><Relationship Id="rId37" Type="http://schemas.openxmlformats.org/officeDocument/2006/relationships/footer" Target="footer13.xml"/><Relationship Id="rId40" Type="http://schemas.openxmlformats.org/officeDocument/2006/relationships/hyperlink" Target="http://www.epa.gov/lead" TargetMode="External"/><Relationship Id="rId45"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image" Target="media/image2.jpeg"/><Relationship Id="rId23" Type="http://schemas.openxmlformats.org/officeDocument/2006/relationships/footer" Target="footer6.xml"/><Relationship Id="rId28" Type="http://schemas.openxmlformats.org/officeDocument/2006/relationships/footer" Target="footer9.xml"/><Relationship Id="rId36" Type="http://schemas.openxmlformats.org/officeDocument/2006/relationships/hyperlink" Target="https://www.epa.gov/water-research/consumer-tool-identifying-point-use-and-pitcher-filters-certified-reduce-lead" TargetMode="External"/><Relationship Id="rId10" Type="http://schemas.openxmlformats.org/officeDocument/2006/relationships/footnotes" Target="footnotes.xml"/><Relationship Id="rId19" Type="http://schemas.openxmlformats.org/officeDocument/2006/relationships/hyperlink" Target="https://www.epa.gov/ground-water-and-drinking-water/protect-your-tap-quick-check-lead-0" TargetMode="External"/><Relationship Id="rId31" Type="http://schemas.openxmlformats.org/officeDocument/2006/relationships/hyperlink" Target="https://www.cdc.gov/nceh/lead/advisory/acclpp/actions-blls.htm" TargetMode="External"/><Relationship Id="rId44" Type="http://schemas.openxmlformats.org/officeDocument/2006/relationships/footer" Target="footer16.xml"/><Relationship Id="rId43" Type="http://schemas.openxmlformats.org/officeDocument/2006/relationships/footer" Target="footer15.xml"/><Relationship Id="rId9" Type="http://schemas.openxmlformats.org/officeDocument/2006/relationships/webSettings" Target="webSettings.xml"/><Relationship Id="rId14" Type="http://schemas.openxmlformats.org/officeDocument/2006/relationships/footer" Target="footer2.xml"/><Relationship Id="rId22" Type="http://schemas.openxmlformats.org/officeDocument/2006/relationships/hyperlink" Target="https://www.epa.gov/ground-water-and-drinking-water/basic-information-about-lead-drinking-water" TargetMode="External"/><Relationship Id="rId27" Type="http://schemas.openxmlformats.org/officeDocument/2006/relationships/footer" Target="footer8.xml"/><Relationship Id="rId30" Type="http://schemas.openxmlformats.org/officeDocument/2006/relationships/hyperlink" Target="https://www.epa.gov/ground-water-and-drinking-water/basic-information-about-lead-drinking-water" TargetMode="External"/><Relationship Id="rId35" Type="http://schemas.openxmlformats.org/officeDocument/2006/relationships/footer" Target="footer12.xml"/><Relationship Id="rId8" Type="http://schemas.openxmlformats.org/officeDocument/2006/relationships/settings" Target="settings.xml"/><Relationship Id="rId3" Type="http://schemas.openxmlformats.org/officeDocument/2006/relationships/customXml" Target="../customXml/item3.xml"/><Relationship Id="rId12" Type="http://schemas.openxmlformats.org/officeDocument/2006/relationships/image" Target="media/image1.png"/><Relationship Id="rId17" Type="http://schemas.openxmlformats.org/officeDocument/2006/relationships/footer" Target="footer4.xml"/><Relationship Id="rId25" Type="http://schemas.openxmlformats.org/officeDocument/2006/relationships/footer" Target="footer7.xml"/><Relationship Id="rId33" Type="http://schemas.openxmlformats.org/officeDocument/2006/relationships/footer" Target="footer11.xml"/><Relationship Id="rId38" Type="http://schemas.openxmlformats.org/officeDocument/2006/relationships/hyperlink" Target="https://www.epa.gov/ground-water-and-drinking-water/basic-information-about-lead-drinking-water" TargetMode="External"/><Relationship Id="rId46" Type="http://schemas.openxmlformats.org/officeDocument/2006/relationships/theme" Target="theme/theme1.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2023-07-13T00:00:00</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CFE4D76D1593E4FBA42D8CB642DF296" ma:contentTypeVersion="20" ma:contentTypeDescription="Create a new document." ma:contentTypeScope="" ma:versionID="990d24d7f9f4829e9cab2af50946c030">
  <xsd:schema xmlns:xsd="http://www.w3.org/2001/XMLSchema" xmlns:xs="http://www.w3.org/2001/XMLSchema" xmlns:p="http://schemas.microsoft.com/office/2006/metadata/properties" xmlns:ns1="http://schemas.microsoft.com/sharepoint/v3" xmlns:ns2="59da1016-2a1b-4f8a-9768-d7a4932f6f16" xmlns:ns3="d2e0bc49-2a0d-4436-9478-07eea2b62d99" targetNamespace="http://schemas.microsoft.com/office/2006/metadata/properties" ma:root="true" ma:fieldsID="28da1e9c36946a258d5e5cd64b6496ef" ns1:_="" ns2:_="" ns3:_="">
    <xsd:import namespace="http://schemas.microsoft.com/sharepoint/v3"/>
    <xsd:import namespace="59da1016-2a1b-4f8a-9768-d7a4932f6f16"/>
    <xsd:import namespace="d2e0bc49-2a0d-4436-9478-07eea2b62d99"/>
    <xsd:element name="properties">
      <xsd:complexType>
        <xsd:sequence>
          <xsd:element name="documentManagement">
            <xsd:complexType>
              <xsd:all>
                <xsd:element ref="ns2:IACategory" minOccurs="0"/>
                <xsd:element ref="ns2:IATopic" minOccurs="0"/>
                <xsd:element ref="ns2:IASubtopic" minOccurs="0"/>
                <xsd:element ref="ns2:DocumentExpirationDate" minOccurs="0"/>
                <xsd:element ref="ns3:Meta_x0020_Description" minOccurs="0"/>
                <xsd:element ref="ns3:Meta_x0020_Keywords" minOccurs="0"/>
                <xsd:element ref="ns1:PublishingStartDate" minOccurs="0"/>
                <xsd:element ref="ns1:PublishingExpirationDate" minOccurs="0"/>
                <xsd:element ref="ns1:URL" minOccurs="0"/>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10" nillable="true" ma:displayName="Scheduling Start Date" ma:description="Scheduling Start Date is a site column created by the Publishing feature. It is used to specify the date and time on which this page will first appear to site visitors." ma:hidden="true" ma:internalName="PublishingStartDate">
      <xsd:simpleType>
        <xsd:restriction base="dms:Unknown"/>
      </xsd:simpleType>
    </xsd:element>
    <xsd:element name="PublishingExpirationDate" ma:index="11" nillable="true" ma:displayName="Scheduling End Date" ma:description="Scheduling End Date is a site column created by the Publishing feature. It is used to specify the date and time on which this page will no longer appear to site visitors." ma:hidden="true" ma:internalName="PublishingExpirationDate">
      <xsd:simpleType>
        <xsd:restriction base="dms:Unknown"/>
      </xsd:simpleType>
    </xsd:element>
    <xsd:element name="URL" ma:index="12" nillable="true" ma:displayName="URL" ma:format="Hyperlink" ma:internalName="URL" ma:readOnly="fals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59da1016-2a1b-4f8a-9768-d7a4932f6f16" elementFormDefault="qualified">
    <xsd:import namespace="http://schemas.microsoft.com/office/2006/documentManagement/types"/>
    <xsd:import namespace="http://schemas.microsoft.com/office/infopath/2007/PartnerControls"/>
    <xsd:element name="IACategory" ma:index="4" nillable="true" ma:displayName="IA Category" ma:format="Dropdown" ma:internalName="IACategory" ma:readOnly="false">
      <xsd:simpleType>
        <xsd:restriction base="dms:Choice">
          <xsd:enumeration value="About OHA"/>
          <xsd:enumeration value="Programs and Services"/>
          <xsd:enumeration value="Oregon Health Plan"/>
          <xsd:enumeration value="Health System Reform"/>
          <xsd:enumeration value="Licenses and Certificates"/>
          <xsd:enumeration value="Public Health"/>
        </xsd:restriction>
      </xsd:simpleType>
    </xsd:element>
    <xsd:element name="IATopic" ma:index="5" nillable="true" ma:displayName="IA Topic" ma:format="Dropdown" ma:internalName="IATopic" ma:readOnly="false">
      <xsd:simpleType>
        <xsd:restriction base="dms:Choice">
          <xsd:enumeration value="About OHA - Agency Communications"/>
          <xsd:enumeration value="About OHA - Budget"/>
          <xsd:enumeration value="About OHA - Contacts"/>
          <xsd:enumeration value="About OHA - Grants &amp; Contracts"/>
          <xsd:enumeration value="About OHA - Jobs &amp; Employment"/>
          <xsd:enumeration value="About OHA - Organization"/>
          <xsd:enumeration value="About OHA - Policies"/>
          <xsd:enumeration value="About OHA - Public Meetings"/>
          <xsd:enumeration value="About OHA - Public Records"/>
          <xsd:enumeration value="About OHA - Questions &amp; Comments"/>
          <xsd:enumeration value="About OHA - Reports &amp; Data"/>
          <xsd:enumeration value="About OHA - Rulemaking"/>
          <xsd:enumeration value="Programs and Services - Behavioral Health"/>
          <xsd:enumeration value="Programs and Services - Contacts"/>
          <xsd:enumeration value="Programs and Services - Coordinated Care"/>
          <xsd:enumeration value="Programs and Services - Disease"/>
          <xsd:enumeration value="Programs and Services - Environment"/>
          <xsd:enumeration value="Programs and Services - Health Resources"/>
          <xsd:enumeration value="Programs and Services - OEBB"/>
          <xsd:enumeration value="Programs and Services - Oregon Health Plan"/>
          <xsd:enumeration value="Programs and Services - Oregon State Hospital"/>
          <xsd:enumeration value="Programs and Services - PEBB"/>
          <xsd:enumeration value="Programs and Services - Pharmacy"/>
          <xsd:enumeration value="Programs and Services - Prevention"/>
          <xsd:enumeration value="Programs and Services - Safety"/>
          <xsd:enumeration value="Oregon Health Plan - Agency Communications"/>
          <xsd:enumeration value="Oregon Health Plan - Benefits"/>
          <xsd:enumeration value="Oregon Health Plan - Contacts"/>
          <xsd:enumeration value="Oregon Health Plan - Coordinated Care"/>
          <xsd:enumeration value="Oregon Health Plan - Grants &amp; Contracts"/>
          <xsd:enumeration value="Oregon Health Plan - Health Resources"/>
          <xsd:enumeration value="Oregon Health Plan - Policies"/>
          <xsd:enumeration value="Oregon Health Plan - Providers and Partners"/>
          <xsd:enumeration value="Oregon Health Plan - Public Meetings"/>
          <xsd:enumeration value="Oregon Health Plan - Questions &amp; Comments"/>
          <xsd:enumeration value="Oregon Health Plan - Rule Making"/>
          <xsd:enumeration value="Health System Reform - Agency Communications"/>
          <xsd:enumeration value="Health System Reform - Coordinated Care"/>
          <xsd:enumeration value="Health System Reform - Public Meetings"/>
          <xsd:enumeration value="Health System Reform - Questions &amp; Comments"/>
          <xsd:enumeration value="Health System Reform - Reports &amp; Data"/>
          <xsd:enumeration value="Licenses and Certificates - Certificates"/>
          <xsd:enumeration value="Licenses and Certificates - Contacts"/>
          <xsd:enumeration value="Licenses and Certificates - Licenses"/>
          <xsd:enumeration value="Licenses and Certificates - Vital Records"/>
          <xsd:enumeration value="Public Health - Agency Communications"/>
          <xsd:enumeration value="Public Health - Contacts"/>
          <xsd:enumeration value="Public Health - Disease"/>
          <xsd:enumeration value="Public Health - Environment"/>
          <xsd:enumeration value="Public Health - Health Resources"/>
          <xsd:enumeration value="Public Health - Questions &amp; Comments"/>
          <xsd:enumeration value="Public Health - Prevention"/>
          <xsd:enumeration value="Public Health - Providers and Partners"/>
          <xsd:enumeration value="Public Health - Reports &amp; Data"/>
          <xsd:enumeration value="Public Health - Safety"/>
          <xsd:enumeration value="Public Health - Vital Records"/>
        </xsd:restriction>
      </xsd:simpleType>
    </xsd:element>
    <xsd:element name="IASubtopic" ma:index="6" nillable="true" ma:displayName="IA Subtopic" ma:format="Dropdown" ma:internalName="IASubtopic" ma:readOnly="false">
      <xsd:simpleType>
        <xsd:restriction base="dms:Choice">
          <xsd:enumeration value="Addiction Services - Alcohol"/>
          <xsd:enumeration value="Addiction Services - Drug"/>
          <xsd:enumeration value="Addiction Services - Gambling"/>
          <xsd:enumeration value="Addiction Services - Tobacco"/>
          <xsd:enumeration value="Applications"/>
          <xsd:enumeration value="Benefits - Health Plans"/>
          <xsd:enumeration value="Benefits - OEBB"/>
          <xsd:enumeration value="Benefits - OHP"/>
          <xsd:enumeration value="Benefits - PEBB"/>
          <xsd:enumeration value="Benefits - Retirement"/>
          <xsd:enumeration value="Budget - Agency Summary"/>
          <xsd:enumeration value="Budget - Agency Request (ARB)"/>
          <xsd:enumeration value="Budget - Governors Budget"/>
          <xsd:enumeration value="Budget - Infrastructure"/>
          <xsd:enumeration value="Budget - Legislatively Adopted (LAB)"/>
          <xsd:enumeration value="Budget - Legislative action"/>
          <xsd:enumeration value="Budget - Overview"/>
          <xsd:enumeration value="Budget - Policy Option Package (POP)"/>
          <xsd:enumeration value="Budget - Priorities"/>
          <xsd:enumeration value="Budget - Program"/>
          <xsd:enumeration value="Budget - Reduction"/>
          <xsd:enumeration value="Budget - Strategic funding proposal"/>
          <xsd:enumeration value="Budget - Special report"/>
          <xsd:enumeration value="Budget - Stakeholder meeting"/>
          <xsd:enumeration value="CCO - Contact"/>
          <xsd:enumeration value="CCO - Audited Financial Statement"/>
          <xsd:enumeration value="CCO - Interim Financial Statement"/>
          <xsd:enumeration value="CCO - Internal Financial Statement"/>
          <xsd:enumeration value="Clean Air"/>
          <xsd:enumeration value="Clean Water"/>
          <xsd:enumeration value="Clinics"/>
          <xsd:enumeration value="Commissions"/>
          <xsd:enumeration value="Committee Members"/>
          <xsd:enumeration value="Committees"/>
          <xsd:enumeration value="Crisis Services"/>
          <xsd:enumeration value="Drug Addiction Services"/>
          <xsd:enumeration value="Electronic Health Care Records (EHR)"/>
          <xsd:enumeration value="Emergency Preparedness"/>
          <xsd:enumeration value="Environmental Pollution"/>
          <xsd:enumeration value="Featured Content"/>
          <xsd:enumeration value="Fees"/>
          <xsd:enumeration value="Health Services - Primary Care Home"/>
          <xsd:enumeration value="Health Services - Prioritized list"/>
          <xsd:enumeration value="ICD-10"/>
          <xsd:enumeration value="Immunizations"/>
          <xsd:enumeration value="Legislation - Bills"/>
          <xsd:enumeration value="Legislation - Contact"/>
          <xsd:enumeration value="Legislation - Highlights"/>
          <xsd:enumeration value="Legislation - Session Summary"/>
          <xsd:enumeration value="Materials - Commission"/>
          <xsd:enumeration value="Materials - Committee"/>
          <xsd:enumeration value="Materials - Coverage Guidance"/>
          <xsd:enumeration value="Materials - Evidence-based Guidelines"/>
          <xsd:enumeration value="Materials - Health care plan details"/>
          <xsd:enumeration value="Materials - Health care plan overview"/>
          <xsd:enumeration value="Materials - Meeting Document"/>
          <xsd:enumeration value="Materials - Meeting Recording"/>
          <xsd:enumeration value="Materials - Meeting Schedule"/>
          <xsd:enumeration value="Materials - Open Enrollment"/>
          <xsd:enumeration value="Materials - Training"/>
          <xsd:enumeration value="Materials - Webinar"/>
          <xsd:enumeration value="Materials - Workgroup"/>
          <xsd:enumeration value="Medical Marijuana (OMMP)"/>
          <xsd:enumeration value="Medical Services"/>
          <xsd:enumeration value="Meeting Document"/>
          <xsd:enumeration value="Meeting Schedule"/>
          <xsd:enumeration value="Mental Health Services"/>
          <xsd:enumeration value="Metrics - Behavioral Health"/>
          <xsd:enumeration value="Metrics - CCO"/>
          <xsd:enumeration value="Metrics - Demographics"/>
          <xsd:enumeration value="Metrics - Hospital Performance"/>
          <xsd:enumeration value="Metrics - Incentive"/>
          <xsd:enumeration value="Metrics - Measures and Outcomes Tracking (MOTS)"/>
          <xsd:enumeration value="Metrics - ONE Eligibility system"/>
          <xsd:enumeration value="Metrics - Prevention"/>
          <xsd:enumeration value="Metrics - Rural health"/>
          <xsd:enumeration value="Metrics - State-Wide"/>
          <xsd:enumeration value="News Letter"/>
          <xsd:enumeration value="News Release"/>
          <xsd:enumeration value="OHP - Medicaid Waiver"/>
          <xsd:enumeration value="OHP - Provider Announcement"/>
          <xsd:enumeration value="OHP - Provider Rates"/>
          <xsd:enumeration value="Preferred Drug List"/>
          <xsd:enumeration value="Prescription Drugs - Monitoring"/>
          <xsd:enumeration value="Prescription Drugs - Preferred List"/>
          <xsd:enumeration value="Prescription Drugs - Subsidy"/>
          <xsd:enumeration value="Prescription Drugs Subsidy"/>
          <xsd:enumeration value="Technical Assistance"/>
          <xsd:enumeration value="Training"/>
          <xsd:enumeration value="Vital Statistics - Birth Certificate"/>
          <xsd:enumeration value="Vital Statistics - Certificate Death"/>
          <xsd:enumeration value="Vital Statistics - Data Use Requests"/>
          <xsd:enumeration value="Vital Statistics - Divorce Data"/>
          <xsd:enumeration value="Vital Statistics - Domestic Partnership Data"/>
          <xsd:enumeration value="Vital Statistics - Fetal Death Data"/>
          <xsd:enumeration value="Vital Statistics - Marriage Data"/>
          <xsd:enumeration value="Vital Statistics - Teen Pregnancy Data"/>
          <xsd:enumeration value="Wellness - Exercise"/>
          <xsd:enumeration value="Wellness - HEM"/>
          <xsd:enumeration value="Wellness - Intervention"/>
          <xsd:enumeration value="Wellness - Pain Management"/>
          <xsd:enumeration value="Wellness - Reproductive Health"/>
          <xsd:enumeration value="Wellness - Stress Relief"/>
        </xsd:restriction>
      </xsd:simpleType>
    </xsd:element>
    <xsd:element name="DocumentExpirationDate" ma:index="7" nillable="true" ma:displayName="Document Expiration Date" ma:format="DateOnly" ma:internalName="DocumentExpirationDate" ma:readOnly="false">
      <xsd:simpleType>
        <xsd:restriction base="dms:DateTime"/>
      </xsd:simpleType>
    </xsd:element>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d2e0bc49-2a0d-4436-9478-07eea2b62d99" elementFormDefault="qualified">
    <xsd:import namespace="http://schemas.microsoft.com/office/2006/documentManagement/types"/>
    <xsd:import namespace="http://schemas.microsoft.com/office/infopath/2007/PartnerControls"/>
    <xsd:element name="Meta_x0020_Description" ma:index="8" nillable="true" ma:displayName="Meta Description" ma:internalName="Meta_x0020_Description" ma:readOnly="false">
      <xsd:simpleType>
        <xsd:restriction base="dms:Text"/>
      </xsd:simpleType>
    </xsd:element>
    <xsd:element name="Meta_x0020_Keywords" ma:index="9" nillable="true" ma:displayName="Meta Keywords" ma:internalName="Meta_x0020_Keywords" ma:readOnly="fals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4" ma:displayName="Content Typ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SharedContentType xmlns="Microsoft.SharePoint.Taxonomy.ContentTypeSync" SourceId="29f62856-1543-49d4-a736-4569d363f533" ContentTypeId="0x0101" PreviousValue="false"/>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SharedWithUsers xmlns="59da1016-2a1b-4f8a-9768-d7a4932f6f16">
      <UserInfo>
        <DisplayName>Smith, Kira</DisplayName>
        <AccountId>17</AccountId>
        <AccountType/>
      </UserInfo>
      <UserInfo>
        <DisplayName>Bolden, Melanie (she/her/hers)</DisplayName>
        <AccountId>14</AccountId>
        <AccountType/>
      </UserInfo>
      <UserInfo>
        <DisplayName>Young, Holly</DisplayName>
        <AccountId>9</AccountId>
        <AccountType/>
      </UserInfo>
      <UserInfo>
        <DisplayName>Moriarty, Edward</DisplayName>
        <AccountId>22</AccountId>
        <AccountType/>
      </UserInfo>
      <UserInfo>
        <DisplayName>Grayson, Treda (she/her/hers)</DisplayName>
        <AccountId>23</AccountId>
        <AccountType/>
      </UserInfo>
      <UserInfo>
        <DisplayName>Bergman, Ronald</DisplayName>
        <AccountId>34</AccountId>
        <AccountType/>
      </UserInfo>
      <UserInfo>
        <DisplayName>Echeverria, Marietta (she/her/hers)</DisplayName>
        <AccountId>33</AccountId>
        <AccountType/>
      </UserInfo>
      <UserInfo>
        <DisplayName>Douangratdy, Daniel (he/him/his)</DisplayName>
        <AccountId>43</AccountId>
        <AccountType/>
      </UserInfo>
      <UserInfo>
        <DisplayName>Horansky, Alex</DisplayName>
        <AccountId>69</AccountId>
        <AccountType/>
      </UserInfo>
      <UserInfo>
        <DisplayName>Holsinger, Hannah</DisplayName>
        <AccountId>45</AccountId>
        <AccountType/>
      </UserInfo>
      <UserInfo>
        <DisplayName>Darman, Leslie</DisplayName>
        <AccountId>44</AccountId>
        <AccountType/>
      </UserInfo>
      <UserInfo>
        <DisplayName>Hogan, James</DisplayName>
        <AccountId>31</AccountId>
        <AccountType/>
      </UserInfo>
      <UserInfo>
        <DisplayName>Wehling, Carrie</DisplayName>
        <AccountId>121</AccountId>
        <AccountType/>
      </UserInfo>
      <UserInfo>
        <DisplayName>Wadlington, Christina</DisplayName>
        <AccountId>120</AccountId>
        <AccountType/>
      </UserInfo>
    </SharedWithUsers>
    <IACategory xmlns="59da1016-2a1b-4f8a-9768-d7a4932f6f16">Public Health</IACategory>
    <DocumentExpirationDate xmlns="59da1016-2a1b-4f8a-9768-d7a4932f6f16">2030-12-31T08:00:00+00:00</DocumentExpirationDate>
    <IATopic xmlns="59da1016-2a1b-4f8a-9768-d7a4932f6f16">Public Health - Environment</IATopic>
    <Meta_x0020_Keywords xmlns="d2e0bc49-2a0d-4436-9478-07eea2b62d99">lead service line inventory notification template public notice</Meta_x0020_Keywords>
    <IASubtopic xmlns="59da1016-2a1b-4f8a-9768-d7a4932f6f16">Clean Water</IASubtopic>
    <URL xmlns="http://schemas.microsoft.com/sharepoint/v3">
      <Url xsi:nil="true"/>
      <Description xsi:nil="true"/>
    </URL>
    <Meta_x0020_Description xmlns="d2e0bc49-2a0d-4436-9478-07eea2b62d99" xsi:nil="true"/>
    <PublishingExpirationDate xmlns="http://schemas.microsoft.com/sharepoint/v3" xsi:nil="true"/>
    <PublishingStartDate xmlns="http://schemas.microsoft.com/sharepoint/v3" xsi:nil="true"/>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B25CFE30-336A-4380-BAE5-65523F66159E}"/>
</file>

<file path=customXml/itemProps3.xml><?xml version="1.0" encoding="utf-8"?>
<ds:datastoreItem xmlns:ds="http://schemas.openxmlformats.org/officeDocument/2006/customXml" ds:itemID="{5DFA0041-A3DC-4D21-A978-BA6D1A70635B}">
  <ds:schemaRefs>
    <ds:schemaRef ds:uri="http://schemas.openxmlformats.org/officeDocument/2006/bibliography"/>
  </ds:schemaRefs>
</ds:datastoreItem>
</file>

<file path=customXml/itemProps4.xml><?xml version="1.0" encoding="utf-8"?>
<ds:datastoreItem xmlns:ds="http://schemas.openxmlformats.org/officeDocument/2006/customXml" ds:itemID="{B59C11C9-7AB4-4C13-B877-8D3F146CBD77}">
  <ds:schemaRefs>
    <ds:schemaRef ds:uri="Microsoft.SharePoint.Taxonomy.ContentTypeSync"/>
  </ds:schemaRefs>
</ds:datastoreItem>
</file>

<file path=customXml/itemProps5.xml><?xml version="1.0" encoding="utf-8"?>
<ds:datastoreItem xmlns:ds="http://schemas.openxmlformats.org/officeDocument/2006/customXml" ds:itemID="{200218D3-2240-437C-ABBC-FA93FF8B63FB}">
  <ds:schemaRefs>
    <ds:schemaRef ds:uri="http://schemas.microsoft.com/sharepoint/v3/contenttype/forms"/>
  </ds:schemaRefs>
</ds:datastoreItem>
</file>

<file path=customXml/itemProps6.xml><?xml version="1.0" encoding="utf-8"?>
<ds:datastoreItem xmlns:ds="http://schemas.openxmlformats.org/officeDocument/2006/customXml" ds:itemID="{962DE7B1-AA3D-486F-8851-9699F285F6C8}">
  <ds:schemaRefs>
    <ds:schemaRef ds:uri="http://schemas.microsoft.com/office/2006/metadata/properties"/>
    <ds:schemaRef ds:uri="4ffa91fb-a0ff-4ac5-b2db-65c790d184a4"/>
    <ds:schemaRef ds:uri="http://schemas.microsoft.com/sharepoint/v3"/>
    <ds:schemaRef ds:uri="http://schemas.microsoft.com/office/2006/documentManagement/types"/>
    <ds:schemaRef ds:uri="http://purl.org/dc/terms/"/>
    <ds:schemaRef ds:uri="http://schemas.microsoft.com/office/infopath/2007/PartnerControls"/>
    <ds:schemaRef ds:uri="http://www.w3.org/XML/1998/namespace"/>
    <ds:schemaRef ds:uri="http://purl.org/dc/elements/1.1/"/>
    <ds:schemaRef ds:uri="http://schemas.openxmlformats.org/package/2006/metadata/core-properties"/>
    <ds:schemaRef ds:uri="01bd7c60-7d53-40bd-af0b-b4cb5f141c1f"/>
    <ds:schemaRef ds:uri="c914d255-cbcd-4c25-a7e3-f449bcdc889d"/>
    <ds:schemaRef ds:uri="http://schemas.microsoft.com/sharepoint/v3/fields"/>
    <ds:schemaRef ds:uri="http://schemas.microsoft.com/sharepoint.v3"/>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Normal</Template>
  <TotalTime>1</TotalTime>
  <Pages>6</Pages>
  <Words>3653</Words>
  <Characters>20825</Characters>
  <Application>Microsoft Office Word</Application>
  <DocSecurity>4</DocSecurity>
  <Lines>173</Lines>
  <Paragraphs>48</Paragraphs>
  <ScaleCrop>false</ScaleCrop>
  <HeadingPairs>
    <vt:vector size="2" baseType="variant">
      <vt:variant>
        <vt:lpstr>Title</vt:lpstr>
      </vt:variant>
      <vt:variant>
        <vt:i4>1</vt:i4>
      </vt:variant>
    </vt:vector>
  </HeadingPairs>
  <TitlesOfParts>
    <vt:vector size="1" baseType="lpstr">
      <vt:lpstr>Templates for Initial Notification of Known or Potential Lead Service Line</vt:lpstr>
    </vt:vector>
  </TitlesOfParts>
  <Company/>
  <LinksUpToDate>false</LinksUpToDate>
  <CharactersWithSpaces>24430</CharactersWithSpaces>
  <SharedDoc>false</SharedDoc>
  <HLinks>
    <vt:vector size="90" baseType="variant">
      <vt:variant>
        <vt:i4>3342379</vt:i4>
      </vt:variant>
      <vt:variant>
        <vt:i4>41</vt:i4>
      </vt:variant>
      <vt:variant>
        <vt:i4>0</vt:i4>
      </vt:variant>
      <vt:variant>
        <vt:i4>5</vt:i4>
      </vt:variant>
      <vt:variant>
        <vt:lpwstr>http://www.epa.gov/lead</vt:lpwstr>
      </vt:variant>
      <vt:variant>
        <vt:lpwstr/>
      </vt:variant>
      <vt:variant>
        <vt:i4>3342379</vt:i4>
      </vt:variant>
      <vt:variant>
        <vt:i4>39</vt:i4>
      </vt:variant>
      <vt:variant>
        <vt:i4>0</vt:i4>
      </vt:variant>
      <vt:variant>
        <vt:i4>5</vt:i4>
      </vt:variant>
      <vt:variant>
        <vt:lpwstr>http://www.epa.gov/lead</vt:lpwstr>
      </vt:variant>
      <vt:variant>
        <vt:lpwstr/>
      </vt:variant>
      <vt:variant>
        <vt:i4>8257647</vt:i4>
      </vt:variant>
      <vt:variant>
        <vt:i4>36</vt:i4>
      </vt:variant>
      <vt:variant>
        <vt:i4>0</vt:i4>
      </vt:variant>
      <vt:variant>
        <vt:i4>5</vt:i4>
      </vt:variant>
      <vt:variant>
        <vt:lpwstr>https://www.cdc.gov/nceh/lead/advisory/acclpp/actions-blls.htm</vt:lpwstr>
      </vt:variant>
      <vt:variant>
        <vt:lpwstr/>
      </vt:variant>
      <vt:variant>
        <vt:i4>5374024</vt:i4>
      </vt:variant>
      <vt:variant>
        <vt:i4>33</vt:i4>
      </vt:variant>
      <vt:variant>
        <vt:i4>0</vt:i4>
      </vt:variant>
      <vt:variant>
        <vt:i4>5</vt:i4>
      </vt:variant>
      <vt:variant>
        <vt:lpwstr>https://www.epa.gov/ground-water-and-drinking-water/basic-information-about-lead-drinking-water</vt:lpwstr>
      </vt:variant>
      <vt:variant>
        <vt:lpwstr>getinto</vt:lpwstr>
      </vt:variant>
      <vt:variant>
        <vt:i4>1048594</vt:i4>
      </vt:variant>
      <vt:variant>
        <vt:i4>30</vt:i4>
      </vt:variant>
      <vt:variant>
        <vt:i4>0</vt:i4>
      </vt:variant>
      <vt:variant>
        <vt:i4>5</vt:i4>
      </vt:variant>
      <vt:variant>
        <vt:lpwstr>https://www.epa.gov/water-research/consumer-tool-identifying-point-use-and-pitcher-filters-certified-reduce-lead</vt:lpwstr>
      </vt:variant>
      <vt:variant>
        <vt:lpwstr/>
      </vt:variant>
      <vt:variant>
        <vt:i4>851980</vt:i4>
      </vt:variant>
      <vt:variant>
        <vt:i4>27</vt:i4>
      </vt:variant>
      <vt:variant>
        <vt:i4>0</vt:i4>
      </vt:variant>
      <vt:variant>
        <vt:i4>5</vt:i4>
      </vt:variant>
      <vt:variant>
        <vt:lpwstr>https://www.epa.gov/ground-water-and-drinking-water/protect-your-tap-quick-check-lead</vt:lpwstr>
      </vt:variant>
      <vt:variant>
        <vt:lpwstr/>
      </vt:variant>
      <vt:variant>
        <vt:i4>3342379</vt:i4>
      </vt:variant>
      <vt:variant>
        <vt:i4>24</vt:i4>
      </vt:variant>
      <vt:variant>
        <vt:i4>0</vt:i4>
      </vt:variant>
      <vt:variant>
        <vt:i4>5</vt:i4>
      </vt:variant>
      <vt:variant>
        <vt:lpwstr>http://www.epa.gov/lead</vt:lpwstr>
      </vt:variant>
      <vt:variant>
        <vt:lpwstr/>
      </vt:variant>
      <vt:variant>
        <vt:i4>8257647</vt:i4>
      </vt:variant>
      <vt:variant>
        <vt:i4>21</vt:i4>
      </vt:variant>
      <vt:variant>
        <vt:i4>0</vt:i4>
      </vt:variant>
      <vt:variant>
        <vt:i4>5</vt:i4>
      </vt:variant>
      <vt:variant>
        <vt:lpwstr>https://www.cdc.gov/nceh/lead/advisory/acclpp/actions-blls.htm</vt:lpwstr>
      </vt:variant>
      <vt:variant>
        <vt:lpwstr/>
      </vt:variant>
      <vt:variant>
        <vt:i4>5374024</vt:i4>
      </vt:variant>
      <vt:variant>
        <vt:i4>18</vt:i4>
      </vt:variant>
      <vt:variant>
        <vt:i4>0</vt:i4>
      </vt:variant>
      <vt:variant>
        <vt:i4>5</vt:i4>
      </vt:variant>
      <vt:variant>
        <vt:lpwstr>https://www.epa.gov/ground-water-and-drinking-water/basic-information-about-lead-drinking-water</vt:lpwstr>
      </vt:variant>
      <vt:variant>
        <vt:lpwstr>getinto</vt:lpwstr>
      </vt:variant>
      <vt:variant>
        <vt:i4>1048594</vt:i4>
      </vt:variant>
      <vt:variant>
        <vt:i4>15</vt:i4>
      </vt:variant>
      <vt:variant>
        <vt:i4>0</vt:i4>
      </vt:variant>
      <vt:variant>
        <vt:i4>5</vt:i4>
      </vt:variant>
      <vt:variant>
        <vt:lpwstr>https://www.epa.gov/water-research/consumer-tool-identifying-point-use-and-pitcher-filters-certified-reduce-lead</vt:lpwstr>
      </vt:variant>
      <vt:variant>
        <vt:lpwstr/>
      </vt:variant>
      <vt:variant>
        <vt:i4>3342379</vt:i4>
      </vt:variant>
      <vt:variant>
        <vt:i4>12</vt:i4>
      </vt:variant>
      <vt:variant>
        <vt:i4>0</vt:i4>
      </vt:variant>
      <vt:variant>
        <vt:i4>5</vt:i4>
      </vt:variant>
      <vt:variant>
        <vt:lpwstr>http://www.epa.gov/lead</vt:lpwstr>
      </vt:variant>
      <vt:variant>
        <vt:lpwstr/>
      </vt:variant>
      <vt:variant>
        <vt:i4>2752565</vt:i4>
      </vt:variant>
      <vt:variant>
        <vt:i4>9</vt:i4>
      </vt:variant>
      <vt:variant>
        <vt:i4>0</vt:i4>
      </vt:variant>
      <vt:variant>
        <vt:i4>5</vt:i4>
      </vt:variant>
      <vt:variant>
        <vt:lpwstr>https://www.epa.gov/ground-water-and-drinking-water/basic-information-about-lead-drinking-water</vt:lpwstr>
      </vt:variant>
      <vt:variant>
        <vt:lpwstr/>
      </vt:variant>
      <vt:variant>
        <vt:i4>5374024</vt:i4>
      </vt:variant>
      <vt:variant>
        <vt:i4>6</vt:i4>
      </vt:variant>
      <vt:variant>
        <vt:i4>0</vt:i4>
      </vt:variant>
      <vt:variant>
        <vt:i4>5</vt:i4>
      </vt:variant>
      <vt:variant>
        <vt:lpwstr>https://www.epa.gov/ground-water-and-drinking-water/basic-information-about-lead-drinking-water</vt:lpwstr>
      </vt:variant>
      <vt:variant>
        <vt:lpwstr>getinto</vt:lpwstr>
      </vt:variant>
      <vt:variant>
        <vt:i4>2097256</vt:i4>
      </vt:variant>
      <vt:variant>
        <vt:i4>3</vt:i4>
      </vt:variant>
      <vt:variant>
        <vt:i4>0</vt:i4>
      </vt:variant>
      <vt:variant>
        <vt:i4>5</vt:i4>
      </vt:variant>
      <vt:variant>
        <vt:lpwstr>https://www.epa.gov/ground-water-and-drinking-water/protect-your-tap-quick-check-lead-0</vt:lpwstr>
      </vt:variant>
      <vt:variant>
        <vt:lpwstr/>
      </vt:variant>
      <vt:variant>
        <vt:i4>1048594</vt:i4>
      </vt:variant>
      <vt:variant>
        <vt:i4>0</vt:i4>
      </vt:variant>
      <vt:variant>
        <vt:i4>0</vt:i4>
      </vt:variant>
      <vt:variant>
        <vt:i4>5</vt:i4>
      </vt:variant>
      <vt:variant>
        <vt:lpwstr>https://www.epa.gov/water-research/consumer-tool-identifying-point-use-and-pitcher-filters-certified-reduce-lead</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Templates for Initial Notification of Known or Potential Lead Service Line</dc:title>
  <dc:subject/>
  <dc:creator>Smith, Kira</dc:creator>
  <cp:keywords/>
  <dc:description/>
  <cp:lastModifiedBy>Word Amelia A</cp:lastModifiedBy>
  <cp:revision>2</cp:revision>
  <dcterms:created xsi:type="dcterms:W3CDTF">2024-07-29T21:58:00Z</dcterms:created>
  <dcterms:modified xsi:type="dcterms:W3CDTF">2024-07-29T21:58:00Z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0x0101005CFE4D76D1593E4FBA42D8CB642DF296</vt:lpwstr>
  </property>
  <property fmtid="{D5CDD505-2E9C-101B-9397-08002B2CF9AE}" pid="3" name="TaxKeyword">
    <vt:lpwstr/>
  </property>
  <property fmtid="{D5CDD505-2E9C-101B-9397-08002B2CF9AE}" pid="4" name="Document Type">
    <vt:lpwstr/>
  </property>
  <property fmtid="{D5CDD505-2E9C-101B-9397-08002B2CF9AE}" pid="5" name="e3f09c3df709400db2417a7161762d62">
    <vt:lpwstr/>
  </property>
  <property fmtid="{D5CDD505-2E9C-101B-9397-08002B2CF9AE}" pid="6" name="EPA_x0020_Subject">
    <vt:lpwstr/>
  </property>
  <property fmtid="{D5CDD505-2E9C-101B-9397-08002B2CF9AE}" pid="7" name="EPA Subject">
    <vt:lpwstr/>
  </property>
  <property fmtid="{D5CDD505-2E9C-101B-9397-08002B2CF9AE}" pid="8" name="MediaServiceImageTags">
    <vt:lpwstr/>
  </property>
</Properties>
</file>