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Lst>
  <p:notesMasterIdLst>
    <p:notesMasterId r:id="rId59"/>
  </p:notesMasterIdLst>
  <p:sldIdLst>
    <p:sldId id="257" r:id="rId6"/>
    <p:sldId id="258" r:id="rId7"/>
    <p:sldId id="275" r:id="rId8"/>
    <p:sldId id="260" r:id="rId9"/>
    <p:sldId id="262" r:id="rId10"/>
    <p:sldId id="263" r:id="rId11"/>
    <p:sldId id="278" r:id="rId12"/>
    <p:sldId id="279" r:id="rId13"/>
    <p:sldId id="280" r:id="rId14"/>
    <p:sldId id="281" r:id="rId15"/>
    <p:sldId id="277" r:id="rId16"/>
    <p:sldId id="322" r:id="rId17"/>
    <p:sldId id="276" r:id="rId18"/>
    <p:sldId id="265" r:id="rId19"/>
    <p:sldId id="266" r:id="rId20"/>
    <p:sldId id="267" r:id="rId21"/>
    <p:sldId id="268" r:id="rId22"/>
    <p:sldId id="269" r:id="rId23"/>
    <p:sldId id="270" r:id="rId24"/>
    <p:sldId id="271" r:id="rId25"/>
    <p:sldId id="272" r:id="rId26"/>
    <p:sldId id="324" r:id="rId27"/>
    <p:sldId id="292" r:id="rId28"/>
    <p:sldId id="293" r:id="rId29"/>
    <p:sldId id="294" r:id="rId30"/>
    <p:sldId id="295" r:id="rId31"/>
    <p:sldId id="331" r:id="rId32"/>
    <p:sldId id="296" r:id="rId33"/>
    <p:sldId id="297" r:id="rId34"/>
    <p:sldId id="332" r:id="rId35"/>
    <p:sldId id="298" r:id="rId36"/>
    <p:sldId id="316" r:id="rId37"/>
    <p:sldId id="307" r:id="rId38"/>
    <p:sldId id="333" r:id="rId39"/>
    <p:sldId id="309" r:id="rId40"/>
    <p:sldId id="314" r:id="rId41"/>
    <p:sldId id="289" r:id="rId42"/>
    <p:sldId id="310" r:id="rId43"/>
    <p:sldId id="328" r:id="rId44"/>
    <p:sldId id="300" r:id="rId45"/>
    <p:sldId id="308" r:id="rId46"/>
    <p:sldId id="301" r:id="rId47"/>
    <p:sldId id="302" r:id="rId48"/>
    <p:sldId id="303" r:id="rId49"/>
    <p:sldId id="304" r:id="rId50"/>
    <p:sldId id="305" r:id="rId51"/>
    <p:sldId id="318" r:id="rId52"/>
    <p:sldId id="290" r:id="rId53"/>
    <p:sldId id="329" r:id="rId54"/>
    <p:sldId id="291" r:id="rId55"/>
    <p:sldId id="326" r:id="rId56"/>
    <p:sldId id="312" r:id="rId57"/>
    <p:sldId id="320"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67639" autoAdjust="0"/>
  </p:normalViewPr>
  <p:slideViewPr>
    <p:cSldViewPr snapToGrid="0">
      <p:cViewPr varScale="1">
        <p:scale>
          <a:sx n="77" d="100"/>
          <a:sy n="77" d="100"/>
        </p:scale>
        <p:origin x="252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771E0-4A40-46DF-AF65-B509ACACB2D4}" type="datetimeFigureOut">
              <a:rPr lang="en-US" smtClean="0"/>
              <a:t>11/1/2023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43D186-5BFE-4A2D-AAF8-B5DBC5F7B1F9}" type="slidenum">
              <a:rPr lang="en-US" smtClean="0"/>
              <a:t>‹#›</a:t>
            </a:fld>
            <a:endParaRPr lang="en-US"/>
          </a:p>
        </p:txBody>
      </p:sp>
    </p:spTree>
    <p:extLst>
      <p:ext uri="{BB962C8B-B14F-4D97-AF65-F5344CB8AC3E}">
        <p14:creationId xmlns:p14="http://schemas.microsoft.com/office/powerpoint/2010/main" val="1119113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gcc02.safelinks.protection.outlook.com/?url=https%3A%2F%2Faafa.org%2Fallergies%2Ftypes-of-allergies%2Fpollen-allergy%2Fragweed-pollen%2F&amp;data=05%7C01%7CClimate.Health%40odhsoha.oregon.gov%7C0d07cdbb117f4171759b08dbd50307a8%7C658e63e88d39499c8f4813adc9452f4c%7C0%7C0%7C638337981241199064%7CUnknown%7CTWFpbGZsb3d8eyJWIjoiMC4wLjAwMDAiLCJQIjoiV2luMzIiLCJBTiI6Ik1haWwiLCJXVCI6Mn0%3D%7C3000%7C%7C%7C&amp;sdata=CmikMLVmI0yXA9EIPb7SEjyRU1K7NzhPAYYQbbZVAAE%3D&amp;reserved=0"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50000"/>
              </a:lnSpc>
            </a:pPr>
            <a:r>
              <a:rPr lang="en-US" altLang="en-US">
                <a:solidFill>
                  <a:srgbClr val="0392BE"/>
                </a:solidFill>
                <a:latin typeface="Arial" panose="020B0604020202020204" pitchFamily="34" charset="0"/>
                <a:cs typeface="Arial" panose="020B0604020202020204" pitchFamily="34" charset="0"/>
              </a:rPr>
              <a:t>State’s Public Health Division – Environmental Public Health Section</a:t>
            </a:r>
          </a:p>
          <a:p>
            <a:pPr>
              <a:lnSpc>
                <a:spcPct val="150000"/>
              </a:lnSpc>
            </a:pPr>
            <a:endParaRPr lang="en-US" altLang="en-US">
              <a:solidFill>
                <a:srgbClr val="0392BE"/>
              </a:solidFill>
              <a:latin typeface="Arial" panose="020B0604020202020204" pitchFamily="34" charset="0"/>
              <a:cs typeface="Arial" panose="020B0604020202020204" pitchFamily="34" charset="0"/>
            </a:endParaRPr>
          </a:p>
          <a:p>
            <a:r>
              <a:rPr lang="en-US" altLang="en-US"/>
              <a:t>One of 16 states and cities funded through the CDC’s Climate-Ready States and Cities Initiative to study and plan for the health effects of climate change.</a:t>
            </a:r>
          </a:p>
          <a:p>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6125" indent="-285750">
              <a:spcBef>
                <a:spcPct val="30000"/>
              </a:spcBef>
              <a:defRPr sz="1200">
                <a:solidFill>
                  <a:schemeClr val="tx1"/>
                </a:solidFill>
                <a:latin typeface="Calibri" panose="020F0502020204030204" pitchFamily="34" charset="0"/>
              </a:defRPr>
            </a:lvl2pPr>
            <a:lvl3pPr marL="1147763" indent="-228600">
              <a:spcBef>
                <a:spcPct val="30000"/>
              </a:spcBef>
              <a:defRPr sz="1200">
                <a:solidFill>
                  <a:schemeClr val="tx1"/>
                </a:solidFill>
                <a:latin typeface="Calibri" panose="020F0502020204030204" pitchFamily="34" charset="0"/>
              </a:defRPr>
            </a:lvl3pPr>
            <a:lvl4pPr marL="1606550" indent="-228600">
              <a:spcBef>
                <a:spcPct val="30000"/>
              </a:spcBef>
              <a:defRPr sz="1200">
                <a:solidFill>
                  <a:schemeClr val="tx1"/>
                </a:solidFill>
                <a:latin typeface="Calibri" panose="020F0502020204030204" pitchFamily="34" charset="0"/>
              </a:defRPr>
            </a:lvl4pPr>
            <a:lvl5pPr marL="2066925" indent="-228600">
              <a:spcBef>
                <a:spcPct val="30000"/>
              </a:spcBef>
              <a:defRPr sz="1200">
                <a:solidFill>
                  <a:schemeClr val="tx1"/>
                </a:solidFill>
                <a:latin typeface="Calibri" panose="020F0502020204030204" pitchFamily="34" charset="0"/>
              </a:defRPr>
            </a:lvl5pPr>
            <a:lvl6pPr marL="2524125" indent="-228600" eaLnBrk="0" fontAlgn="base" hangingPunct="0">
              <a:spcBef>
                <a:spcPct val="30000"/>
              </a:spcBef>
              <a:spcAft>
                <a:spcPct val="0"/>
              </a:spcAft>
              <a:defRPr sz="1200">
                <a:solidFill>
                  <a:schemeClr val="tx1"/>
                </a:solidFill>
                <a:latin typeface="Calibri" panose="020F0502020204030204" pitchFamily="34" charset="0"/>
              </a:defRPr>
            </a:lvl6pPr>
            <a:lvl7pPr marL="2981325" indent="-228600" eaLnBrk="0" fontAlgn="base" hangingPunct="0">
              <a:spcBef>
                <a:spcPct val="30000"/>
              </a:spcBef>
              <a:spcAft>
                <a:spcPct val="0"/>
              </a:spcAft>
              <a:defRPr sz="1200">
                <a:solidFill>
                  <a:schemeClr val="tx1"/>
                </a:solidFill>
                <a:latin typeface="Calibri" panose="020F0502020204030204" pitchFamily="34" charset="0"/>
              </a:defRPr>
            </a:lvl7pPr>
            <a:lvl8pPr marL="3438525" indent="-228600" eaLnBrk="0" fontAlgn="base" hangingPunct="0">
              <a:spcBef>
                <a:spcPct val="30000"/>
              </a:spcBef>
              <a:spcAft>
                <a:spcPct val="0"/>
              </a:spcAft>
              <a:defRPr sz="1200">
                <a:solidFill>
                  <a:schemeClr val="tx1"/>
                </a:solidFill>
                <a:latin typeface="Calibri" panose="020F0502020204030204" pitchFamily="34" charset="0"/>
              </a:defRPr>
            </a:lvl8pPr>
            <a:lvl9pPr marL="3895725"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1C26EAD-68F6-42AE-98AC-5A9022FFC28D}" type="slidenum">
              <a:rPr lang="en-US" altLang="en-US" sz="1300" smtClean="0">
                <a:latin typeface="Times" panose="02020603050405020304" pitchFamily="18" charset="0"/>
              </a:rPr>
              <a:pPr>
                <a:spcBef>
                  <a:spcPct val="0"/>
                </a:spcBef>
              </a:pPr>
              <a:t>1</a:t>
            </a:fld>
            <a:endParaRPr lang="en-US" altLang="en-US" sz="1300">
              <a:latin typeface="Times" panose="02020603050405020304" pitchFamily="18" charset="0"/>
            </a:endParaRPr>
          </a:p>
        </p:txBody>
      </p:sp>
    </p:spTree>
    <p:extLst>
      <p:ext uri="{BB962C8B-B14F-4D97-AF65-F5344CB8AC3E}">
        <p14:creationId xmlns:p14="http://schemas.microsoft.com/office/powerpoint/2010/main" val="1941214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83F17EA4-A3D3-4C5B-93A1-3A39A552CB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FEEF30CE-6CA4-4088-9881-47C611B9748F}"/>
              </a:ext>
            </a:extLst>
          </p:cNvPr>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a:defRPr/>
            </a:pPr>
            <a:r>
              <a:rPr lang="en-US" altLang="en-US" u="sng" dirty="0"/>
              <a:t>Health</a:t>
            </a:r>
            <a:r>
              <a:rPr lang="en-US" altLang="en-US" dirty="0"/>
              <a:t>: Current and Future Trends</a:t>
            </a:r>
            <a:endParaRPr lang="en-US" dirty="0"/>
          </a:p>
          <a:p>
            <a:pPr>
              <a:defRPr/>
            </a:pPr>
            <a:endParaRPr lang="en-US" dirty="0"/>
          </a:p>
          <a:p>
            <a:pPr>
              <a:defRPr/>
            </a:pPr>
            <a:r>
              <a:rPr lang="en-US" dirty="0"/>
              <a:t>Warmer and dryer conditions have led to:</a:t>
            </a:r>
          </a:p>
          <a:p>
            <a:pPr lvl="1">
              <a:buFont typeface="Courier New" panose="02070309020205020404" pitchFamily="49" charset="0"/>
              <a:buChar char="­"/>
              <a:defRPr/>
            </a:pPr>
            <a:r>
              <a:rPr lang="en-US" sz="2200" dirty="0"/>
              <a:t>Increases in respiratory hospital admissions among adults over 65 </a:t>
            </a:r>
          </a:p>
          <a:p>
            <a:pPr lvl="1">
              <a:buFont typeface="Courier New" panose="02070309020205020404" pitchFamily="49" charset="0"/>
              <a:buChar char="­"/>
              <a:defRPr/>
            </a:pPr>
            <a:r>
              <a:rPr lang="en-US" sz="2200" dirty="0"/>
              <a:t>Increases in heat and smoke-related hospital admissions and deaths</a:t>
            </a:r>
          </a:p>
          <a:p>
            <a:pPr lvl="1">
              <a:buFont typeface="Courier New" panose="02070309020205020404" pitchFamily="49" charset="0"/>
              <a:buChar char="­"/>
              <a:defRPr/>
            </a:pPr>
            <a:r>
              <a:rPr lang="en-US" sz="2200" dirty="0"/>
              <a:t>Increases in Lyme Disease cases</a:t>
            </a:r>
          </a:p>
          <a:p>
            <a:pPr lvl="1">
              <a:buFont typeface="Courier New" panose="02070309020205020404" pitchFamily="49" charset="0"/>
              <a:buChar char="­"/>
              <a:defRPr/>
            </a:pPr>
            <a:r>
              <a:rPr lang="en-US" sz="2200" dirty="0"/>
              <a:t>Earlier onset of West Nile Virus-carrying mosquitos</a:t>
            </a:r>
          </a:p>
          <a:p>
            <a:pPr>
              <a:defRPr/>
            </a:pPr>
            <a:r>
              <a:rPr lang="en-US" dirty="0"/>
              <a:t>Notable incidents in 2015 include:</a:t>
            </a:r>
          </a:p>
          <a:p>
            <a:pPr lvl="1">
              <a:buFont typeface="Courier New" panose="02070309020205020404" pitchFamily="49" charset="0"/>
              <a:buChar char="­"/>
              <a:defRPr/>
            </a:pPr>
            <a:r>
              <a:rPr lang="en-US" sz="2200" dirty="0">
                <a:solidFill>
                  <a:srgbClr val="C00000"/>
                </a:solidFill>
              </a:rPr>
              <a:t>Spikes in cases of Salmonella and E-coli during months with extreme heat</a:t>
            </a:r>
          </a:p>
          <a:p>
            <a:pPr lvl="1">
              <a:buFont typeface="Courier New" panose="02070309020205020404" pitchFamily="49" charset="0"/>
              <a:buChar char="­"/>
              <a:defRPr/>
            </a:pPr>
            <a:r>
              <a:rPr lang="en-US" sz="2200" dirty="0">
                <a:solidFill>
                  <a:srgbClr val="C00000"/>
                </a:solidFill>
              </a:rPr>
              <a:t>Shigellosis outbreak in late 2015 associated with heavy rainfall. This affecting a large number of homeless people in the Portland-Metro region.</a:t>
            </a:r>
          </a:p>
          <a:p>
            <a:pPr>
              <a:defRPr/>
            </a:pPr>
            <a:endParaRPr lang="en-US" altLang="en-US" dirty="0"/>
          </a:p>
          <a:p>
            <a:pPr>
              <a:defRPr/>
            </a:pPr>
            <a:endParaRPr lang="en-US" altLang="en-US" dirty="0"/>
          </a:p>
          <a:p>
            <a:pPr>
              <a:defRPr/>
            </a:pPr>
            <a:r>
              <a:rPr lang="en-US" altLang="en-US" dirty="0"/>
              <a:t>These physical health impacts will disproportionately impact people with chronic health conditions, children, and elderly people. </a:t>
            </a:r>
          </a:p>
          <a:p>
            <a:pPr>
              <a:defRPr/>
            </a:pPr>
            <a:endParaRPr lang="en-US" altLang="en-US" dirty="0"/>
          </a:p>
          <a:p>
            <a:pPr>
              <a:defRPr/>
            </a:pPr>
            <a:r>
              <a:rPr lang="en-US" altLang="en-US" dirty="0"/>
              <a:t>Health departments in OR and WA are also monitoring shellfish toxins and harmful algal blooms, though the latter is hard to track at times. HABs and toxin outbreaks directly affects Tribes who harvest shellfish for economic, cultural, and livelihood purposes too. </a:t>
            </a:r>
          </a:p>
        </p:txBody>
      </p:sp>
      <p:sp>
        <p:nvSpPr>
          <p:cNvPr id="27652" name="Slide Number Placeholder 3">
            <a:extLst>
              <a:ext uri="{FF2B5EF4-FFF2-40B4-BE49-F238E27FC236}">
                <a16:creationId xmlns:a16="http://schemas.microsoft.com/office/drawing/2014/main" id="{03B63306-B43E-4881-9DE8-482A932DF7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63349BB1-3700-445D-B1A4-44ADFA275E49}" type="slidenum">
              <a:rPr lang="en-US" altLang="en-US" sz="1200" smtClean="0"/>
              <a:pPr/>
              <a:t>10</a:t>
            </a:fld>
            <a:endParaRPr lang="en-US" altLang="en-US" sz="1200"/>
          </a:p>
        </p:txBody>
      </p:sp>
    </p:spTree>
    <p:extLst>
      <p:ext uri="{BB962C8B-B14F-4D97-AF65-F5344CB8AC3E}">
        <p14:creationId xmlns:p14="http://schemas.microsoft.com/office/powerpoint/2010/main" val="109926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hape 171">
            <a:extLst>
              <a:ext uri="{FF2B5EF4-FFF2-40B4-BE49-F238E27FC236}">
                <a16:creationId xmlns:a16="http://schemas.microsoft.com/office/drawing/2014/main" id="{7802AF45-1A27-4F96-ACC6-A6DBF3F1A5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Shape 172">
            <a:extLst>
              <a:ext uri="{FF2B5EF4-FFF2-40B4-BE49-F238E27FC236}">
                <a16:creationId xmlns:a16="http://schemas.microsoft.com/office/drawing/2014/main" id="{D6249074-7757-4A4D-90A6-D7C232C01873}"/>
              </a:ext>
            </a:extLst>
          </p:cNvPr>
          <p:cNvSpPr>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The field of public health is starting to get this and is now starting to move upstream… to the root causes of health outcomes and health disparities.</a:t>
            </a:r>
          </a:p>
          <a:p>
            <a:endParaRPr lang="en-US" altLang="en-US" dirty="0"/>
          </a:p>
          <a:p>
            <a:r>
              <a:rPr lang="en-US" altLang="en-US" dirty="0"/>
              <a:t>Because of the growing evidence that our social and community networks and the cultural and environmental conditions we live within are as important to health outcomes as medical interventions.</a:t>
            </a:r>
          </a:p>
          <a:p>
            <a:endParaRPr lang="en-US" altLang="en-US" dirty="0"/>
          </a:p>
          <a:p>
            <a:endParaRPr lang="en-US" altLang="en-US" dirty="0"/>
          </a:p>
        </p:txBody>
      </p:sp>
    </p:spTree>
    <p:extLst>
      <p:ext uri="{BB962C8B-B14F-4D97-AF65-F5344CB8AC3E}">
        <p14:creationId xmlns:p14="http://schemas.microsoft.com/office/powerpoint/2010/main" val="4095515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hape 171"/>
          <p:cNvSpPr>
            <a:spLocks noGrp="1" noRot="1" noChangeAspect="1" noTextEdit="1"/>
          </p:cNvSpPr>
          <p:nvPr>
            <p:ph type="sldImg"/>
          </p:nvPr>
        </p:nvSpPr>
        <p:spPr bwMode="auto">
          <a:xfrm>
            <a:off x="1338263" y="1162050"/>
            <a:ext cx="4181475"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Shape 172"/>
          <p:cNvSpPr>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1798410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a:extLst>
              <a:ext uri="{FF2B5EF4-FFF2-40B4-BE49-F238E27FC236}">
                <a16:creationId xmlns:a16="http://schemas.microsoft.com/office/drawing/2014/main" id="{541590B1-DED0-400E-9339-EB7592601B5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Notes Placeholder 2">
            <a:extLst>
              <a:ext uri="{FF2B5EF4-FFF2-40B4-BE49-F238E27FC236}">
                <a16:creationId xmlns:a16="http://schemas.microsoft.com/office/drawing/2014/main" id="{85ABCFEA-6C17-4135-B3B4-A821B48E478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Make it personal – how will it impact an individual?</a:t>
            </a:r>
          </a:p>
        </p:txBody>
      </p:sp>
      <p:sp>
        <p:nvSpPr>
          <p:cNvPr id="175108" name="Slide Number Placeholder 3">
            <a:extLst>
              <a:ext uri="{FF2B5EF4-FFF2-40B4-BE49-F238E27FC236}">
                <a16:creationId xmlns:a16="http://schemas.microsoft.com/office/drawing/2014/main" id="{9BF6C7BB-50E6-47DC-A69F-115BE035CBA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B18D27D3-3EE2-4761-8262-BE69A5A1E54C}" type="slidenum">
              <a:rPr lang="en-US" altLang="en-US" sz="1300" smtClean="0"/>
              <a:pPr/>
              <a:t>13</a:t>
            </a:fld>
            <a:endParaRPr lang="en-US" altLang="en-US" sz="1300"/>
          </a:p>
        </p:txBody>
      </p:sp>
    </p:spTree>
    <p:extLst>
      <p:ext uri="{BB962C8B-B14F-4D97-AF65-F5344CB8AC3E}">
        <p14:creationId xmlns:p14="http://schemas.microsoft.com/office/powerpoint/2010/main" val="1808809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HEAT:  heat-related illness and death, air pollution, HABs, recreational risks…</a:t>
            </a:r>
          </a:p>
          <a:p>
            <a:endParaRPr lang="en-US" altLang="en-US" dirty="0"/>
          </a:p>
          <a:p>
            <a:r>
              <a:rPr lang="en-US" altLang="en-US" dirty="0"/>
              <a:t>EXAMPLES:</a:t>
            </a:r>
          </a:p>
          <a:p>
            <a:r>
              <a:rPr lang="en-US" altLang="en-US" dirty="0"/>
              <a:t>This past summer we saw an increase in heat-related hospitalizations during extreme heat (spikes in graph correlate to heat  waves).</a:t>
            </a:r>
          </a:p>
          <a:p>
            <a:endParaRPr lang="en-US" altLang="en-US" dirty="0"/>
          </a:p>
          <a:p>
            <a:r>
              <a:rPr lang="en-US" altLang="en-US" dirty="0"/>
              <a:t>Willamette and Clackamas River HABs</a:t>
            </a:r>
          </a:p>
          <a:p>
            <a:endParaRPr lang="en-US" altLang="en-US" dirty="0"/>
          </a:p>
          <a:p>
            <a:r>
              <a:rPr lang="en-US" altLang="en-US" dirty="0"/>
              <a:t>Over 600 people drowned in Oregon between 2000 and 2010. A third of those were in swimming pools.</a:t>
            </a:r>
          </a:p>
          <a:p>
            <a:endParaRPr lang="en-US" altLang="en-US" dirty="0"/>
          </a:p>
          <a:p>
            <a:r>
              <a:rPr lang="en-US" altLang="en-US" dirty="0"/>
              <a:t>Vulnerable Populations:</a:t>
            </a:r>
            <a:r>
              <a:rPr lang="en-US" altLang="en-US" baseline="0" dirty="0"/>
              <a:t> Outdoor workers, agricultural workers, </a:t>
            </a:r>
            <a:endParaRPr lang="en-US" altLang="en-US" dirty="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743D251F-41DD-488A-A675-7DD9AD432B0F}" type="slidenum">
              <a:rPr lang="en-US" altLang="en-US" sz="1300" smtClean="0"/>
              <a:pPr/>
              <a:t>23</a:t>
            </a:fld>
            <a:endParaRPr lang="en-US" altLang="en-US" sz="1300"/>
          </a:p>
        </p:txBody>
      </p:sp>
    </p:spTree>
    <p:extLst>
      <p:ext uri="{BB962C8B-B14F-4D97-AF65-F5344CB8AC3E}">
        <p14:creationId xmlns:p14="http://schemas.microsoft.com/office/powerpoint/2010/main" val="2231964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WILDFIRES: air quality, water quality, occupational risks…</a:t>
            </a:r>
          </a:p>
          <a:p>
            <a:endParaRPr lang="en-US" altLang="en-US"/>
          </a:p>
          <a:p>
            <a:r>
              <a:rPr lang="en-US" altLang="en-US"/>
              <a:t>This is a picture of a Pyrocumulus cloud over the Oregon Gulch Fire, 2014</a:t>
            </a:r>
          </a:p>
          <a:p>
            <a:endParaRPr lang="en-US" altLang="en-US"/>
          </a:p>
          <a:p>
            <a:r>
              <a:rPr lang="en-US" altLang="en-US"/>
              <a:t>Studies are projecting an average of a 300% increase in areas burned by mid-century. Fire season spreading from 3 months to 5.</a:t>
            </a:r>
          </a:p>
          <a:p>
            <a:endParaRPr lang="en-US" altLang="en-US"/>
          </a:p>
          <a:p>
            <a:pPr eaLnBrk="1" hangingPunct="1">
              <a:spcBef>
                <a:spcPct val="0"/>
              </a:spcBef>
            </a:pPr>
            <a:r>
              <a:rPr lang="en-US" altLang="en-US"/>
              <a:t>Smoke exposure both causes and exasperates asthma and other respiratory diseases. About one in ten Oregon adults has asthma, and we already spend $1.5 billion per year to treat it.</a:t>
            </a:r>
          </a:p>
          <a:p>
            <a:endParaRPr lang="en-US" altLang="en-US"/>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D61738A0-DBCA-454B-98C4-9F7A5985E775}" type="slidenum">
              <a:rPr lang="en-US" altLang="en-US" sz="1300" smtClean="0"/>
              <a:pPr/>
              <a:t>24</a:t>
            </a:fld>
            <a:endParaRPr lang="en-US" altLang="en-US" sz="1300"/>
          </a:p>
        </p:txBody>
      </p:sp>
    </p:spTree>
    <p:extLst>
      <p:ext uri="{BB962C8B-B14F-4D97-AF65-F5344CB8AC3E}">
        <p14:creationId xmlns:p14="http://schemas.microsoft.com/office/powerpoint/2010/main" val="2603463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Already experiencing drought. Region-level projections about drought “ingredients” are fairly solid: less snow-pack, more heat, less summer precipitation.</a:t>
            </a:r>
          </a:p>
          <a:p>
            <a:endParaRPr lang="en-US" altLang="en-US" dirty="0"/>
          </a:p>
          <a:p>
            <a:r>
              <a:rPr lang="en-US" altLang="en-US" dirty="0"/>
              <a:t>In addition to impacts you may already expect, such as impacts to agriculture, drought can also compromise our drinking water quality and availability. </a:t>
            </a:r>
          </a:p>
          <a:p>
            <a:endParaRPr lang="en-US" altLang="en-US" dirty="0"/>
          </a:p>
          <a:p>
            <a:endParaRPr lang="en-US" altLang="en-US" dirty="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52D05802-617C-42F6-871C-CFDEC63231EB}" type="slidenum">
              <a:rPr lang="en-US" altLang="en-US" sz="1300" smtClean="0"/>
              <a:pPr/>
              <a:t>25</a:t>
            </a:fld>
            <a:endParaRPr lang="en-US" altLang="en-US" sz="1300"/>
          </a:p>
        </p:txBody>
      </p:sp>
    </p:spTree>
    <p:extLst>
      <p:ext uri="{BB962C8B-B14F-4D97-AF65-F5344CB8AC3E}">
        <p14:creationId xmlns:p14="http://schemas.microsoft.com/office/powerpoint/2010/main" val="27177166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FLOODS &amp; STORMS: can lead to injuries, displacement, flooding can cause exposures to mold &amp; mildew,</a:t>
            </a:r>
          </a:p>
          <a:p>
            <a:endParaRPr lang="en-US" altLang="en-US"/>
          </a:p>
          <a:p>
            <a:r>
              <a:rPr lang="en-US" altLang="en-US"/>
              <a:t>Source: DOGAMI Landslides that have occurred in OR</a:t>
            </a:r>
          </a:p>
          <a:p>
            <a:endParaRPr lang="en-US" altLang="en-US"/>
          </a:p>
          <a:p>
            <a:r>
              <a:rPr lang="en-US" altLang="en-US"/>
              <a:t>Power outages caused by storms can also increase risks like food poisoning and carbon monoxide poisoning. Lack of access to roads and transportation can lead to disruptions in care.</a:t>
            </a: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355D44C9-3FA3-4FF5-9CF7-80DA6B3D23D6}" type="slidenum">
              <a:rPr lang="en-US" altLang="en-US" sz="1300" smtClean="0"/>
              <a:pPr/>
              <a:t>26</a:t>
            </a:fld>
            <a:endParaRPr lang="en-US" altLang="en-US" sz="1300"/>
          </a:p>
        </p:txBody>
      </p:sp>
    </p:spTree>
    <p:extLst>
      <p:ext uri="{BB962C8B-B14F-4D97-AF65-F5344CB8AC3E}">
        <p14:creationId xmlns:p14="http://schemas.microsoft.com/office/powerpoint/2010/main" val="599204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45405E2B-43AA-4B81-B21B-04FC555C39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2DEF87CD-91CA-45A6-A92F-06E4A1B49B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We spoke with experts in our own agency who pointed to a number of ways in which climate change might increase existing risks…</a:t>
            </a:r>
          </a:p>
        </p:txBody>
      </p:sp>
      <p:sp>
        <p:nvSpPr>
          <p:cNvPr id="20484" name="Slide Number Placeholder 3">
            <a:extLst>
              <a:ext uri="{FF2B5EF4-FFF2-40B4-BE49-F238E27FC236}">
                <a16:creationId xmlns:a16="http://schemas.microsoft.com/office/drawing/2014/main" id="{BBB6DB87-4F00-4640-AD4D-F024BA2946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09D57C5-8416-44C9-AFEB-78E7C71EDB31}" type="slidenum">
              <a:rPr lang="en-US" altLang="en-US" sz="1300" smtClean="0">
                <a:latin typeface="Times" panose="02020603050405020304" pitchFamily="18" charset="0"/>
              </a:rPr>
              <a:pPr>
                <a:spcBef>
                  <a:spcPct val="0"/>
                </a:spcBef>
              </a:pPr>
              <a:t>27</a:t>
            </a:fld>
            <a:endParaRPr lang="en-US" altLang="en-US" sz="1300">
              <a:latin typeface="Times" panose="02020603050405020304" pitchFamily="18" charset="0"/>
            </a:endParaRPr>
          </a:p>
        </p:txBody>
      </p:sp>
    </p:spTree>
    <p:extLst>
      <p:ext uri="{BB962C8B-B14F-4D97-AF65-F5344CB8AC3E}">
        <p14:creationId xmlns:p14="http://schemas.microsoft.com/office/powerpoint/2010/main" val="14749213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p:txBody>
          <a:bodyPr wrap="square" numCol="1" anchor="t" anchorCtr="0" compatLnSpc="1">
            <a:prstTxWarp prst="textNoShape">
              <a:avLst/>
            </a:prstTxWarp>
          </a:bodyPr>
          <a:lstStyle/>
          <a:p>
            <a:pPr>
              <a:defRPr/>
            </a:pPr>
            <a:r>
              <a:rPr lang="en-US" dirty="0"/>
              <a:t>Vector habitat will change. Lyme disease is projected to gradually move earlier by two weeks.</a:t>
            </a:r>
          </a:p>
          <a:p>
            <a:pPr>
              <a:defRPr/>
            </a:pPr>
            <a:endParaRPr lang="en-US" dirty="0"/>
          </a:p>
          <a:p>
            <a:pPr>
              <a:defRPr/>
            </a:pPr>
            <a:r>
              <a:rPr lang="en-US" dirty="0"/>
              <a:t>Heavy rainfall causes higher pathogen concentration in water</a:t>
            </a:r>
          </a:p>
          <a:p>
            <a:pPr lvl="1">
              <a:defRPr/>
            </a:pPr>
            <a:r>
              <a:rPr lang="en-US" dirty="0"/>
              <a:t>Increase in waterborne disease outbreaks </a:t>
            </a:r>
            <a:r>
              <a:rPr lang="en-US" sz="1050" dirty="0"/>
              <a:t>(</a:t>
            </a:r>
            <a:r>
              <a:rPr lang="en-US" sz="1050" dirty="0" err="1"/>
              <a:t>Funari</a:t>
            </a:r>
            <a:r>
              <a:rPr lang="en-US" sz="1050" dirty="0"/>
              <a:t> et al, 2012, </a:t>
            </a:r>
            <a:r>
              <a:rPr lang="en-US" sz="1050" dirty="0" err="1"/>
              <a:t>Curriero</a:t>
            </a:r>
            <a:r>
              <a:rPr lang="en-US" sz="1050" dirty="0"/>
              <a:t> et al, 2001)</a:t>
            </a:r>
          </a:p>
          <a:p>
            <a:pPr>
              <a:defRPr/>
            </a:pPr>
            <a:endParaRPr lang="en-US" dirty="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A9BBBD83-E1DC-4D99-8DDE-6BE1F5BF85BF}" type="slidenum">
              <a:rPr lang="en-US" altLang="en-US" sz="1300" smtClean="0"/>
              <a:pPr/>
              <a:t>28</a:t>
            </a:fld>
            <a:endParaRPr lang="en-US" altLang="en-US" sz="1300"/>
          </a:p>
        </p:txBody>
      </p:sp>
    </p:spTree>
    <p:extLst>
      <p:ext uri="{BB962C8B-B14F-4D97-AF65-F5344CB8AC3E}">
        <p14:creationId xmlns:p14="http://schemas.microsoft.com/office/powerpoint/2010/main" val="2871184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8A4EEC3C-E3B0-47F1-91D6-FFE93F72172F}" type="slidenum">
              <a:rPr lang="en-US" altLang="en-US" sz="1200" smtClean="0"/>
              <a:pPr/>
              <a:t>2</a:t>
            </a:fld>
            <a:endParaRPr lang="en-US" altLang="en-US" sz="1200"/>
          </a:p>
        </p:txBody>
      </p:sp>
    </p:spTree>
    <p:extLst>
      <p:ext uri="{BB962C8B-B14F-4D97-AF65-F5344CB8AC3E}">
        <p14:creationId xmlns:p14="http://schemas.microsoft.com/office/powerpoint/2010/main" val="3446724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Around 25% of adults are allergic to ragweed pollen. </a:t>
            </a:r>
          </a:p>
          <a:p>
            <a:r>
              <a:rPr lang="en-US" altLang="en-US" dirty="0"/>
              <a:t>Allergens may become a bigger issue for multiple reasons… Ragweed grows easier in warmer weather and with CO2 fertilization, plus the proteins that cause allergic reactions are more potent.</a:t>
            </a:r>
          </a:p>
          <a:p>
            <a:endParaRPr lang="en-US" altLang="en-US" dirty="0"/>
          </a:p>
          <a:p>
            <a:pPr marL="0" marR="0">
              <a:spcBef>
                <a:spcPts val="0"/>
              </a:spcBef>
              <a:spcAft>
                <a:spcPts val="1200"/>
              </a:spcAft>
            </a:pPr>
            <a:r>
              <a:rPr lang="en-US" sz="1800" dirty="0">
                <a:solidFill>
                  <a:srgbClr val="000000"/>
                </a:solidFill>
                <a:effectLst/>
                <a:latin typeface="Verdana" panose="020B0604030504040204" pitchFamily="34" charset="0"/>
                <a:ea typeface="Calibri" panose="020F0502020204030204" pitchFamily="34" charset="0"/>
              </a:rPr>
              <a:t>Ragweed is wind pollinated and causes allergies. It blooms at the same time as Goldenrod so they are often confused. However, Goldenrod is NOT wind pollinated nor allergenic, and IS highly important as a pollinator plant. We want people to plant Goldenrod, not be scared of it.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1200"/>
              </a:spcAft>
            </a:pPr>
            <a:r>
              <a:rPr lang="en-US" sz="1800" dirty="0">
                <a:solidFill>
                  <a:srgbClr val="000000"/>
                </a:solidFill>
                <a:effectLst/>
                <a:latin typeface="Verdana" panose="020B0604030504040204" pitchFamily="34" charset="0"/>
                <a:ea typeface="Calibri" panose="020F0502020204030204" pitchFamily="34" charset="0"/>
              </a:rPr>
              <a:t>For more information: </a:t>
            </a:r>
            <a:r>
              <a:rPr lang="en-US" sz="1800" u="sng" dirty="0">
                <a:solidFill>
                  <a:srgbClr val="0000FF"/>
                </a:solidFill>
                <a:effectLst/>
                <a:latin typeface="Verdana" panose="020B0604030504040204" pitchFamily="34" charset="0"/>
                <a:ea typeface="Calibri" panose="020F0502020204030204" pitchFamily="34" charset="0"/>
                <a:hlinkClick r:id="rId3"/>
              </a:rPr>
              <a:t>https://aafa.org/allergies/types-of-allergies/pollen-allergy/ragweed-pollen/</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effectLst/>
                <a:latin typeface="Cambria" panose="02040503050406030204" pitchFamily="18"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endParaRPr lang="en-US" altLang="en-US" dirty="0"/>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6AC88F18-F33D-4287-8CD3-F366CF9297F0}" type="slidenum">
              <a:rPr lang="en-US" altLang="en-US" sz="1300" smtClean="0"/>
              <a:pPr/>
              <a:t>29</a:t>
            </a:fld>
            <a:endParaRPr lang="en-US" altLang="en-US" sz="1300"/>
          </a:p>
        </p:txBody>
      </p:sp>
    </p:spTree>
    <p:extLst>
      <p:ext uri="{BB962C8B-B14F-4D97-AF65-F5344CB8AC3E}">
        <p14:creationId xmlns:p14="http://schemas.microsoft.com/office/powerpoint/2010/main" val="3135217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A21900DB-950C-4877-85BF-031C11584A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26C178B0-25B9-46FC-9AD9-1901AE6F28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People not only talked about physical health, but also mental health.</a:t>
            </a:r>
          </a:p>
        </p:txBody>
      </p:sp>
      <p:sp>
        <p:nvSpPr>
          <p:cNvPr id="22532" name="Slide Number Placeholder 3">
            <a:extLst>
              <a:ext uri="{FF2B5EF4-FFF2-40B4-BE49-F238E27FC236}">
                <a16:creationId xmlns:a16="http://schemas.microsoft.com/office/drawing/2014/main" id="{BA5B2B51-EEA1-4EEA-9C88-6A7E296C34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2788" indent="-273050">
              <a:spcBef>
                <a:spcPct val="30000"/>
              </a:spcBef>
              <a:defRPr sz="1200">
                <a:solidFill>
                  <a:schemeClr val="tx1"/>
                </a:solidFill>
                <a:latin typeface="Calibri" panose="020F0502020204030204" pitchFamily="34" charset="0"/>
              </a:defRPr>
            </a:lvl2pPr>
            <a:lvl3pPr marL="1096963" indent="-219075">
              <a:spcBef>
                <a:spcPct val="30000"/>
              </a:spcBef>
              <a:defRPr sz="1200">
                <a:solidFill>
                  <a:schemeClr val="tx1"/>
                </a:solidFill>
                <a:latin typeface="Calibri" panose="020F0502020204030204" pitchFamily="34" charset="0"/>
              </a:defRPr>
            </a:lvl3pPr>
            <a:lvl4pPr marL="1535113" indent="-219075">
              <a:spcBef>
                <a:spcPct val="30000"/>
              </a:spcBef>
              <a:defRPr sz="1200">
                <a:solidFill>
                  <a:schemeClr val="tx1"/>
                </a:solidFill>
                <a:latin typeface="Calibri" panose="020F0502020204030204" pitchFamily="34" charset="0"/>
              </a:defRPr>
            </a:lvl4pPr>
            <a:lvl5pPr marL="1974850" indent="-219075">
              <a:spcBef>
                <a:spcPct val="30000"/>
              </a:spcBef>
              <a:defRPr sz="1200">
                <a:solidFill>
                  <a:schemeClr val="tx1"/>
                </a:solidFill>
                <a:latin typeface="Calibri" panose="020F0502020204030204" pitchFamily="34" charset="0"/>
              </a:defRPr>
            </a:lvl5pPr>
            <a:lvl6pPr marL="2432050" indent="-219075" eaLnBrk="0" fontAlgn="base" hangingPunct="0">
              <a:spcBef>
                <a:spcPct val="30000"/>
              </a:spcBef>
              <a:spcAft>
                <a:spcPct val="0"/>
              </a:spcAft>
              <a:defRPr sz="1200">
                <a:solidFill>
                  <a:schemeClr val="tx1"/>
                </a:solidFill>
                <a:latin typeface="Calibri" panose="020F0502020204030204" pitchFamily="34" charset="0"/>
              </a:defRPr>
            </a:lvl6pPr>
            <a:lvl7pPr marL="2889250" indent="-219075" eaLnBrk="0" fontAlgn="base" hangingPunct="0">
              <a:spcBef>
                <a:spcPct val="30000"/>
              </a:spcBef>
              <a:spcAft>
                <a:spcPct val="0"/>
              </a:spcAft>
              <a:defRPr sz="1200">
                <a:solidFill>
                  <a:schemeClr val="tx1"/>
                </a:solidFill>
                <a:latin typeface="Calibri" panose="020F0502020204030204" pitchFamily="34" charset="0"/>
              </a:defRPr>
            </a:lvl7pPr>
            <a:lvl8pPr marL="3346450" indent="-219075" eaLnBrk="0" fontAlgn="base" hangingPunct="0">
              <a:spcBef>
                <a:spcPct val="30000"/>
              </a:spcBef>
              <a:spcAft>
                <a:spcPct val="0"/>
              </a:spcAft>
              <a:defRPr sz="1200">
                <a:solidFill>
                  <a:schemeClr val="tx1"/>
                </a:solidFill>
                <a:latin typeface="Calibri" panose="020F0502020204030204" pitchFamily="34" charset="0"/>
              </a:defRPr>
            </a:lvl8pPr>
            <a:lvl9pPr marL="3803650"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3DB09D-2AC9-4071-AA65-67220763703C}" type="slidenum">
              <a:rPr lang="en-US" altLang="en-US" smtClean="0">
                <a:latin typeface="Times" panose="02020603050405020304" pitchFamily="18" charset="0"/>
              </a:rPr>
              <a:pPr>
                <a:spcBef>
                  <a:spcPct val="0"/>
                </a:spcBef>
              </a:pPr>
              <a:t>30</a:t>
            </a:fld>
            <a:endParaRPr lang="en-US" altLang="en-US">
              <a:latin typeface="Times" panose="02020603050405020304" pitchFamily="18" charset="0"/>
            </a:endParaRPr>
          </a:p>
        </p:txBody>
      </p:sp>
    </p:spTree>
    <p:extLst>
      <p:ext uri="{BB962C8B-B14F-4D97-AF65-F5344CB8AC3E}">
        <p14:creationId xmlns:p14="http://schemas.microsoft.com/office/powerpoint/2010/main" val="2924615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We know that international migration is happening as a result of climate-driven disasters. Domestic migration is also a concern among stakeholders in Oregon. Affordable housing advocates are concerned that climate change-related disasters could place further pressure on Oregon’s rental markets and social safety net services.</a:t>
            </a:r>
          </a:p>
          <a:p>
            <a:endParaRPr lang="en-US" altLang="en-US"/>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A57B73A3-33F0-4524-AE06-D949A5C4D3FB}" type="slidenum">
              <a:rPr lang="en-US" altLang="en-US" sz="1300" smtClean="0"/>
              <a:pPr/>
              <a:t>31</a:t>
            </a:fld>
            <a:endParaRPr lang="en-US" altLang="en-US" sz="1300"/>
          </a:p>
        </p:txBody>
      </p:sp>
    </p:spTree>
    <p:extLst>
      <p:ext uri="{BB962C8B-B14F-4D97-AF65-F5344CB8AC3E}">
        <p14:creationId xmlns:p14="http://schemas.microsoft.com/office/powerpoint/2010/main" val="28740239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0CDC2163-6F6D-4E74-BC39-0D19D183A5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AC0B3257-2700-48FC-B932-99C827211308}"/>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US" altLang="en-US" dirty="0"/>
              <a:t>Grounded in health equity and an understanding of the social determinants of health. </a:t>
            </a:r>
          </a:p>
          <a:p>
            <a:pPr>
              <a:defRPr/>
            </a:pPr>
            <a:endParaRPr lang="en-US" altLang="en-US" dirty="0"/>
          </a:p>
          <a:p>
            <a:pPr>
              <a:defRPr/>
            </a:pPr>
            <a:r>
              <a:rPr lang="en-US" altLang="en-US" dirty="0"/>
              <a:t>I want to take a minute to talk about how we integrated and prioritized health equity. </a:t>
            </a:r>
          </a:p>
          <a:p>
            <a:pPr marL="171450" indent="-171450">
              <a:buFont typeface="Arial" panose="020B0604020202020204" pitchFamily="34" charset="0"/>
              <a:buChar char="•"/>
              <a:defRPr/>
            </a:pPr>
            <a:r>
              <a:rPr lang="en-US" altLang="en-US" dirty="0"/>
              <a:t>Innovative way of integrating impacted communities priorities.  Challenges we have had with engaging meaningfully….lack of resources at every level.  Other issues are better funded.. Review of plans.</a:t>
            </a:r>
          </a:p>
          <a:p>
            <a:pPr marL="171450" indent="-171450">
              <a:buFont typeface="Arial" panose="020B0604020202020204" pitchFamily="34" charset="0"/>
              <a:buChar char="•"/>
              <a:defRPr/>
            </a:pPr>
            <a:r>
              <a:rPr lang="en-US" altLang="en-US" dirty="0"/>
              <a:t>We led with health equity in our framing and put the list of equity focused strategies first in our plan and then also weaved them throughout.</a:t>
            </a:r>
          </a:p>
          <a:p>
            <a:pPr marL="171450" indent="-171450">
              <a:buFont typeface="Arial" panose="020B0604020202020204" pitchFamily="34" charset="0"/>
              <a:buChar char="•"/>
              <a:defRPr/>
            </a:pPr>
            <a:r>
              <a:rPr lang="en-US" altLang="en-US" dirty="0"/>
              <a:t>We invested resources into explainer video to help explain connection between equity and climate to include in our plan.</a:t>
            </a:r>
          </a:p>
        </p:txBody>
      </p:sp>
      <p:sp>
        <p:nvSpPr>
          <p:cNvPr id="32772" name="Slide Number Placeholder 3">
            <a:extLst>
              <a:ext uri="{FF2B5EF4-FFF2-40B4-BE49-F238E27FC236}">
                <a16:creationId xmlns:a16="http://schemas.microsoft.com/office/drawing/2014/main" id="{FFE89AF3-E615-45AC-9756-530667C8D7D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00E2181-1EF2-42E7-B170-EEC17EF6CE89}" type="slidenum">
              <a:rPr lang="en-US" altLang="en-US" sz="1300" smtClean="0">
                <a:latin typeface="Times" panose="02020603050405020304" pitchFamily="18" charset="0"/>
              </a:rPr>
              <a:pPr>
                <a:spcBef>
                  <a:spcPct val="0"/>
                </a:spcBef>
              </a:pPr>
              <a:t>32</a:t>
            </a:fld>
            <a:endParaRPr lang="en-US" altLang="en-US" sz="1300">
              <a:latin typeface="Times" panose="02020603050405020304" pitchFamily="18" charset="0"/>
            </a:endParaRPr>
          </a:p>
        </p:txBody>
      </p:sp>
    </p:spTree>
    <p:extLst>
      <p:ext uri="{BB962C8B-B14F-4D97-AF65-F5344CB8AC3E}">
        <p14:creationId xmlns:p14="http://schemas.microsoft.com/office/powerpoint/2010/main" val="16348541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In the climate and health profile report we go more into depth about vulnerable populations in Oregon, as a summary… our vulnerability can be broken into 4 categories: </a:t>
            </a:r>
          </a:p>
          <a:p>
            <a:endParaRPr lang="en-US" altLang="en-US" dirty="0"/>
          </a:p>
          <a:p>
            <a:r>
              <a:rPr lang="en-US" altLang="en-US" u="sng" dirty="0"/>
              <a:t>Demographic</a:t>
            </a:r>
            <a:r>
              <a:rPr lang="en-US" altLang="en-US" dirty="0"/>
              <a:t> – low-income households, people with existing illnesses, older adults, children, people with disabilities, immigrants and refuges, communities of color</a:t>
            </a:r>
          </a:p>
          <a:p>
            <a:endParaRPr lang="en-US" altLang="en-US" u="sng" dirty="0"/>
          </a:p>
          <a:p>
            <a:r>
              <a:rPr lang="en-US" altLang="en-US" u="sng" dirty="0"/>
              <a:t>Geographic</a:t>
            </a:r>
            <a:r>
              <a:rPr lang="en-US" altLang="en-US" dirty="0"/>
              <a:t> – urban (heat island, air quality, ), rural (land slides, wildfire, drinking water contamination), coastal (storms, floods, sea-level rise)</a:t>
            </a:r>
          </a:p>
          <a:p>
            <a:endParaRPr lang="en-US" altLang="en-US" u="sng" dirty="0"/>
          </a:p>
          <a:p>
            <a:r>
              <a:rPr lang="en-US" altLang="en-US" u="sng" dirty="0"/>
              <a:t>Occupational</a:t>
            </a:r>
            <a:r>
              <a:rPr lang="en-US" altLang="en-US" dirty="0"/>
              <a:t> -  outdoor workers, those working in the agricultural sector, first responders and health care workers</a:t>
            </a:r>
          </a:p>
          <a:p>
            <a:endParaRPr lang="en-US" altLang="en-US" u="sng" dirty="0"/>
          </a:p>
          <a:p>
            <a:r>
              <a:rPr lang="en-US" altLang="en-US" u="sng" dirty="0"/>
              <a:t>Tribal</a:t>
            </a:r>
            <a:r>
              <a:rPr lang="en-US" altLang="en-US" dirty="0"/>
              <a:t> – further loss of cultural resources, first foods</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401C7AC-69E5-4122-A5D4-0010C3970591}" type="slidenum">
              <a:rPr lang="en-US" altLang="en-US" smtClean="0">
                <a:latin typeface="Times" panose="02020603050405020304" pitchFamily="18" charset="0"/>
              </a:rPr>
              <a:pPr>
                <a:spcBef>
                  <a:spcPct val="0"/>
                </a:spcBef>
              </a:pPr>
              <a:t>33</a:t>
            </a:fld>
            <a:endParaRPr lang="en-US" altLang="en-US">
              <a:latin typeface="Times" panose="02020603050405020304" pitchFamily="18" charset="0"/>
            </a:endParaRPr>
          </a:p>
        </p:txBody>
      </p:sp>
    </p:spTree>
    <p:extLst>
      <p:ext uri="{BB962C8B-B14F-4D97-AF65-F5344CB8AC3E}">
        <p14:creationId xmlns:p14="http://schemas.microsoft.com/office/powerpoint/2010/main" val="16183280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269AACF5-A62A-4E8E-87C7-FFA48300A95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748EEBB7-F8C1-4082-89A1-F244370B32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 Local jurisdictions often lack the capacity to quantify and assess the interactions of social vulnerability and health risks related to climate change. In response to this need, we developed a climate-focused vulnerability assessment.</a:t>
            </a:r>
          </a:p>
          <a:p>
            <a:endParaRPr lang="en-US" altLang="en-US"/>
          </a:p>
          <a:p>
            <a:r>
              <a:rPr lang="en-US" altLang="en-US"/>
              <a:t>The Social Vulnerability Index is a composite of 9 indicators, that can then be layered with other hazard-related data to communicate risks and inform planning efforts.</a:t>
            </a:r>
          </a:p>
        </p:txBody>
      </p:sp>
      <p:sp>
        <p:nvSpPr>
          <p:cNvPr id="27652" name="Slide Number Placeholder 3">
            <a:extLst>
              <a:ext uri="{FF2B5EF4-FFF2-40B4-BE49-F238E27FC236}">
                <a16:creationId xmlns:a16="http://schemas.microsoft.com/office/drawing/2014/main" id="{EFC074FF-4921-4F0D-8C95-765D735A1F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32691590-0944-4B50-8362-B562B87B9BE5}" type="slidenum">
              <a:rPr lang="en-US" altLang="en-US" sz="1200" smtClean="0"/>
              <a:pPr/>
              <a:t>34</a:t>
            </a:fld>
            <a:endParaRPr lang="en-US" altLang="en-US" sz="1200"/>
          </a:p>
        </p:txBody>
      </p:sp>
    </p:spTree>
    <p:extLst>
      <p:ext uri="{BB962C8B-B14F-4D97-AF65-F5344CB8AC3E}">
        <p14:creationId xmlns:p14="http://schemas.microsoft.com/office/powerpoint/2010/main" val="32437424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86D1D7A0-CF8F-4FFA-83FB-29B1D57E0B5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B87D1D80-BC60-4668-9B13-B01FAE0BD0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 lot of our plan and approach to creating a public health system that builds community resilience is integrating climate and equity considerations into the work that we are doing: preparedness, communicable disease, environmental health. </a:t>
            </a:r>
          </a:p>
          <a:p>
            <a:endParaRPr lang="en-US" altLang="en-US"/>
          </a:p>
          <a:p>
            <a:r>
              <a:rPr lang="en-US" altLang="en-US"/>
              <a:t>So our role is to provide tools and support for public health programs and staff to be able to do that.</a:t>
            </a:r>
          </a:p>
          <a:p>
            <a:endParaRPr lang="en-US" altLang="en-US"/>
          </a:p>
          <a:p>
            <a:r>
              <a:rPr lang="en-US" altLang="en-US"/>
              <a:t>Our role as a C&amp; H program is to identify emerging and cross-cutting areas of public health that are important to climate change. These are the two areas that we identified and are actively exploring.</a:t>
            </a:r>
          </a:p>
        </p:txBody>
      </p:sp>
      <p:sp>
        <p:nvSpPr>
          <p:cNvPr id="36868" name="Slide Number Placeholder 3">
            <a:extLst>
              <a:ext uri="{FF2B5EF4-FFF2-40B4-BE49-F238E27FC236}">
                <a16:creationId xmlns:a16="http://schemas.microsoft.com/office/drawing/2014/main" id="{FCB68DD5-45DE-40CC-ADA3-BB5D190F9FD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AE7EEE82-736B-44CE-A4D4-3F9E8F9B11F5}" type="slidenum">
              <a:rPr lang="en-US" altLang="en-US" sz="1300" smtClean="0"/>
              <a:pPr/>
              <a:t>36</a:t>
            </a:fld>
            <a:endParaRPr lang="en-US" altLang="en-US" sz="1300"/>
          </a:p>
        </p:txBody>
      </p:sp>
    </p:spTree>
    <p:extLst>
      <p:ext uri="{BB962C8B-B14F-4D97-AF65-F5344CB8AC3E}">
        <p14:creationId xmlns:p14="http://schemas.microsoft.com/office/powerpoint/2010/main" val="14008859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hape 218">
            <a:extLst>
              <a:ext uri="{FF2B5EF4-FFF2-40B4-BE49-F238E27FC236}">
                <a16:creationId xmlns:a16="http://schemas.microsoft.com/office/drawing/2014/main" id="{3A645563-6797-4F81-A1A8-4958737E44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Shape 219">
            <a:extLst>
              <a:ext uri="{FF2B5EF4-FFF2-40B4-BE49-F238E27FC236}">
                <a16:creationId xmlns:a16="http://schemas.microsoft.com/office/drawing/2014/main" id="{14D7A5A2-78D6-44B7-8EF8-75C2F1CAE56C}"/>
              </a:ext>
            </a:extLst>
          </p:cNvPr>
          <p:cNvSpPr>
            <a:spLocks noGrp="1" noChangeArrowheads="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36727018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5B905B9E-892A-44F7-99FE-59EB35683D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9954A352-05C0-48E8-99AE-E0A36A5841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Social cohesion – not only can we build it during an event, but even better – we can invest in social capital as a preparedness measure</a:t>
            </a:r>
          </a:p>
        </p:txBody>
      </p:sp>
      <p:sp>
        <p:nvSpPr>
          <p:cNvPr id="38916" name="Slide Number Placeholder 3">
            <a:extLst>
              <a:ext uri="{FF2B5EF4-FFF2-40B4-BE49-F238E27FC236}">
                <a16:creationId xmlns:a16="http://schemas.microsoft.com/office/drawing/2014/main" id="{AB9BD8ED-70B6-4BCF-BE24-1CF9E455D96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08025" indent="-271463">
              <a:defRPr sz="2400">
                <a:solidFill>
                  <a:schemeClr val="tx1"/>
                </a:solidFill>
                <a:latin typeface="Times" panose="02020603050405020304" pitchFamily="18" charset="0"/>
              </a:defRPr>
            </a:lvl2pPr>
            <a:lvl3pPr marL="1090613" indent="-217488">
              <a:defRPr sz="2400">
                <a:solidFill>
                  <a:schemeClr val="tx1"/>
                </a:solidFill>
                <a:latin typeface="Times" panose="02020603050405020304" pitchFamily="18" charset="0"/>
              </a:defRPr>
            </a:lvl3pPr>
            <a:lvl4pPr marL="1527175" indent="-217488">
              <a:defRPr sz="2400">
                <a:solidFill>
                  <a:schemeClr val="tx1"/>
                </a:solidFill>
                <a:latin typeface="Times" panose="02020603050405020304" pitchFamily="18" charset="0"/>
              </a:defRPr>
            </a:lvl4pPr>
            <a:lvl5pPr marL="1963738" indent="-217488">
              <a:defRPr sz="2400">
                <a:solidFill>
                  <a:schemeClr val="tx1"/>
                </a:solidFill>
                <a:latin typeface="Times" panose="02020603050405020304" pitchFamily="18" charset="0"/>
              </a:defRPr>
            </a:lvl5pPr>
            <a:lvl6pPr marL="2420938" indent="-217488" eaLnBrk="0" fontAlgn="base" hangingPunct="0">
              <a:spcBef>
                <a:spcPct val="0"/>
              </a:spcBef>
              <a:spcAft>
                <a:spcPct val="0"/>
              </a:spcAft>
              <a:defRPr sz="2400">
                <a:solidFill>
                  <a:schemeClr val="tx1"/>
                </a:solidFill>
                <a:latin typeface="Times" panose="02020603050405020304" pitchFamily="18" charset="0"/>
              </a:defRPr>
            </a:lvl6pPr>
            <a:lvl7pPr marL="2878138" indent="-217488" eaLnBrk="0" fontAlgn="base" hangingPunct="0">
              <a:spcBef>
                <a:spcPct val="0"/>
              </a:spcBef>
              <a:spcAft>
                <a:spcPct val="0"/>
              </a:spcAft>
              <a:defRPr sz="2400">
                <a:solidFill>
                  <a:schemeClr val="tx1"/>
                </a:solidFill>
                <a:latin typeface="Times" panose="02020603050405020304" pitchFamily="18" charset="0"/>
              </a:defRPr>
            </a:lvl7pPr>
            <a:lvl8pPr marL="3335338" indent="-217488" eaLnBrk="0" fontAlgn="base" hangingPunct="0">
              <a:spcBef>
                <a:spcPct val="0"/>
              </a:spcBef>
              <a:spcAft>
                <a:spcPct val="0"/>
              </a:spcAft>
              <a:defRPr sz="2400">
                <a:solidFill>
                  <a:schemeClr val="tx1"/>
                </a:solidFill>
                <a:latin typeface="Times" panose="02020603050405020304" pitchFamily="18" charset="0"/>
              </a:defRPr>
            </a:lvl8pPr>
            <a:lvl9pPr marL="3792538" indent="-217488" eaLnBrk="0" fontAlgn="base" hangingPunct="0">
              <a:spcBef>
                <a:spcPct val="0"/>
              </a:spcBef>
              <a:spcAft>
                <a:spcPct val="0"/>
              </a:spcAft>
              <a:defRPr sz="2400">
                <a:solidFill>
                  <a:schemeClr val="tx1"/>
                </a:solidFill>
                <a:latin typeface="Times" panose="02020603050405020304" pitchFamily="18" charset="0"/>
              </a:defRPr>
            </a:lvl9pPr>
          </a:lstStyle>
          <a:p>
            <a:fld id="{23325F27-780F-489D-9E38-054B8CBC34CF}" type="slidenum">
              <a:rPr lang="en-US" altLang="en-US" sz="1100" smtClean="0"/>
              <a:pPr/>
              <a:t>38</a:t>
            </a:fld>
            <a:endParaRPr lang="en-US" altLang="en-US" sz="1100"/>
          </a:p>
        </p:txBody>
      </p:sp>
    </p:spTree>
    <p:extLst>
      <p:ext uri="{BB962C8B-B14F-4D97-AF65-F5344CB8AC3E}">
        <p14:creationId xmlns:p14="http://schemas.microsoft.com/office/powerpoint/2010/main" val="6492451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01A241F9-0A97-462C-A802-DD46D883F4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30F83942-82E6-42CA-AD08-1467A3BB4A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There is growing evidence that the social cohesion of a community is a key indicator of community resilience.</a:t>
            </a:r>
          </a:p>
          <a:p>
            <a:endParaRPr lang="en-US" altLang="en-US"/>
          </a:p>
          <a:p>
            <a:r>
              <a:rPr lang="en-US" altLang="en-US"/>
              <a:t>We also know that an indicator of institutional resilience is the connectivity across an organization.</a:t>
            </a:r>
          </a:p>
          <a:p>
            <a:endParaRPr lang="en-US" altLang="en-US"/>
          </a:p>
          <a:p>
            <a:r>
              <a:rPr lang="en-US" altLang="en-US"/>
              <a:t>The strategies in our ‘partner’ category emphasize the importance of relationships between households in a neighborhood, between community organizations and local agencies, between programs within our public health system.</a:t>
            </a:r>
          </a:p>
          <a:p>
            <a:endParaRPr lang="en-US" altLang="en-US"/>
          </a:p>
          <a:p>
            <a:r>
              <a:rPr lang="en-US" altLang="en-US"/>
              <a:t>Some public health programs already have a social cohesion component, such as facilitating peer-to-peer learning networks… now we see this as not just an effective tool for health education, but also a strategy for building community resilience.</a:t>
            </a:r>
          </a:p>
        </p:txBody>
      </p:sp>
      <p:sp>
        <p:nvSpPr>
          <p:cNvPr id="35844" name="Slide Number Placeholder 3">
            <a:extLst>
              <a:ext uri="{FF2B5EF4-FFF2-40B4-BE49-F238E27FC236}">
                <a16:creationId xmlns:a16="http://schemas.microsoft.com/office/drawing/2014/main" id="{CD4B013E-F4F3-4306-A317-6D23645155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F0F5895F-6877-4978-838B-314150F3A89D}" type="slidenum">
              <a:rPr lang="en-US" altLang="en-US" sz="1200" smtClean="0"/>
              <a:pPr/>
              <a:t>39</a:t>
            </a:fld>
            <a:endParaRPr lang="en-US" altLang="en-US" sz="1200"/>
          </a:p>
        </p:txBody>
      </p:sp>
    </p:spTree>
    <p:extLst>
      <p:ext uri="{BB962C8B-B14F-4D97-AF65-F5344CB8AC3E}">
        <p14:creationId xmlns:p14="http://schemas.microsoft.com/office/powerpoint/2010/main" val="3366630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482" name="Shape 169">
            <a:extLst>
              <a:ext uri="{FF2B5EF4-FFF2-40B4-BE49-F238E27FC236}">
                <a16:creationId xmlns:a16="http://schemas.microsoft.com/office/drawing/2014/main" id="{5E1D1142-4F93-4D8F-A433-09077E8529FB}"/>
              </a:ext>
            </a:extLst>
          </p:cNvPr>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1800" dirty="0"/>
              <a:t>When sunlight reaches the earth’s surface, it can be absorbed into the atmosphere or reflected back into space. Certain gases in the atmosphere prevent the sun’s heat from escaping. These “greenhouse gases,” including water vapor, carbon dioxide, methane, and nitrous oxide, have been increasing. More greenhouse gases in the atmosphere lead to an increase in both average and extreme temperatures, which impact human health.</a:t>
            </a:r>
          </a:p>
          <a:p>
            <a:pPr eaLnBrk="1" hangingPunct="1">
              <a:spcBef>
                <a:spcPct val="0"/>
              </a:spcBef>
            </a:pPr>
            <a:endParaRPr lang="en-US" altLang="en-US" sz="1800" dirty="0"/>
          </a:p>
        </p:txBody>
      </p:sp>
      <p:sp>
        <p:nvSpPr>
          <p:cNvPr id="20483" name="Shape 170">
            <a:extLst>
              <a:ext uri="{FF2B5EF4-FFF2-40B4-BE49-F238E27FC236}">
                <a16:creationId xmlns:a16="http://schemas.microsoft.com/office/drawing/2014/main" id="{873C5432-BB2D-4781-9D11-2E94D3B9A066}"/>
              </a:ext>
            </a:extLst>
          </p:cNvPr>
          <p:cNvSpPr>
            <a:spLocks noGrp="1" noRot="1" noChangeAspect="1" noTextEdit="1"/>
          </p:cNvSpPr>
          <p:nvPr>
            <p:ph type="sldImg" idx="2"/>
          </p:nvPr>
        </p:nvSpPr>
        <p:spPr>
          <a:noFill/>
          <a:ln>
            <a:headEnd/>
            <a:tailEnd/>
          </a:ln>
        </p:spPr>
      </p:sp>
    </p:spTree>
    <p:extLst>
      <p:ext uri="{BB962C8B-B14F-4D97-AF65-F5344CB8AC3E}">
        <p14:creationId xmlns:p14="http://schemas.microsoft.com/office/powerpoint/2010/main" val="24957397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5D3F82C9-D226-41DC-8E72-8571A010C1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38BC5DF5-68D3-4A80-B3F7-2B3E7D0BB92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a:defRPr/>
            </a:pPr>
            <a:r>
              <a:rPr lang="en-US" dirty="0"/>
              <a:t>“Resilience” is defined differently depending on who you talk with. </a:t>
            </a:r>
          </a:p>
          <a:p>
            <a:pPr>
              <a:defRPr/>
            </a:pPr>
            <a:endParaRPr lang="en-US" dirty="0"/>
          </a:p>
          <a:p>
            <a:pPr>
              <a:defRPr/>
            </a:pPr>
            <a:r>
              <a:rPr lang="en-US" dirty="0"/>
              <a:t>What we’re learning is that Resilience planning may be different than preparedness planning. This graphic does a really great job of differentiating the two… RAND Corporation</a:t>
            </a:r>
          </a:p>
          <a:p>
            <a:pPr>
              <a:defRPr/>
            </a:pPr>
            <a:endParaRPr lang="en-US" dirty="0"/>
          </a:p>
          <a:p>
            <a:pPr>
              <a:defRPr/>
            </a:pPr>
            <a:r>
              <a:rPr lang="en-US" dirty="0"/>
              <a:t>Resilience is relationship-based… It’s less of a plan and more like a compass… giving us direction, improving our practice, and giving plenty of room to adapt because we know that every community has a different set of strengths and because with every year we are learning more about the challenges and opportunities before us.</a:t>
            </a:r>
          </a:p>
          <a:p>
            <a:pPr>
              <a:defRPr/>
            </a:pPr>
            <a:endParaRPr lang="en-US" dirty="0"/>
          </a:p>
          <a:p>
            <a:pPr>
              <a:defRPr/>
            </a:pPr>
            <a:r>
              <a:rPr lang="en-US" dirty="0"/>
              <a:t>Building resilience involves the whole community and cannot be solely led by government agencies.</a:t>
            </a:r>
          </a:p>
          <a:p>
            <a:pPr>
              <a:defRPr/>
            </a:pPr>
            <a:endParaRPr lang="en-US" dirty="0"/>
          </a:p>
          <a:p>
            <a:pPr>
              <a:defRPr/>
            </a:pPr>
            <a:r>
              <a:rPr lang="en-US" dirty="0"/>
              <a:t>Resilience planning prioritizes long-term investments and considers slower-moving long term shifts in our environments, communities, economies, technologies and culture.</a:t>
            </a:r>
          </a:p>
          <a:p>
            <a:pPr>
              <a:defRPr/>
            </a:pPr>
            <a:endParaRPr lang="en-US" dirty="0"/>
          </a:p>
          <a:p>
            <a:pPr>
              <a:defRPr/>
            </a:pPr>
            <a:r>
              <a:rPr lang="en-US" dirty="0"/>
              <a:t>It’s considered an ongoing practice, rather than the planning for specific disasters or acute events. That is important work that our emergency preparedness experts work on every day, resilience challenges us to not focus on what could go wrong, but what could go right…</a:t>
            </a:r>
          </a:p>
          <a:p>
            <a:pPr>
              <a:defRPr/>
            </a:pPr>
            <a:endParaRPr lang="en-US" dirty="0"/>
          </a:p>
          <a:p>
            <a:pPr>
              <a:defRPr/>
            </a:pPr>
            <a:r>
              <a:rPr lang="en-US" dirty="0"/>
              <a:t>This is the “strengths-based” approach and it helps us shift away from the doom and gloom and into the action and solutions.  In many ways, I find that in the world of climate change planning, we spend too much time analyzing our vulnerabilities and not enough time studying and replicating our many diverse strengths and community assets...  </a:t>
            </a:r>
          </a:p>
        </p:txBody>
      </p:sp>
      <p:sp>
        <p:nvSpPr>
          <p:cNvPr id="33796" name="Slide Number Placeholder 3">
            <a:extLst>
              <a:ext uri="{FF2B5EF4-FFF2-40B4-BE49-F238E27FC236}">
                <a16:creationId xmlns:a16="http://schemas.microsoft.com/office/drawing/2014/main" id="{8E6BAD0D-6233-4FD7-B624-BB684F500C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08025" indent="-271463">
              <a:spcBef>
                <a:spcPct val="30000"/>
              </a:spcBef>
              <a:defRPr sz="1200">
                <a:solidFill>
                  <a:schemeClr val="tx1"/>
                </a:solidFill>
                <a:latin typeface="Calibri" panose="020F0502020204030204" pitchFamily="34" charset="0"/>
              </a:defRPr>
            </a:lvl2pPr>
            <a:lvl3pPr marL="1090613" indent="-217488">
              <a:spcBef>
                <a:spcPct val="30000"/>
              </a:spcBef>
              <a:defRPr sz="1200">
                <a:solidFill>
                  <a:schemeClr val="tx1"/>
                </a:solidFill>
                <a:latin typeface="Calibri" panose="020F0502020204030204" pitchFamily="34" charset="0"/>
              </a:defRPr>
            </a:lvl3pPr>
            <a:lvl4pPr marL="1527175" indent="-217488">
              <a:spcBef>
                <a:spcPct val="30000"/>
              </a:spcBef>
              <a:defRPr sz="1200">
                <a:solidFill>
                  <a:schemeClr val="tx1"/>
                </a:solidFill>
                <a:latin typeface="Calibri" panose="020F0502020204030204" pitchFamily="34" charset="0"/>
              </a:defRPr>
            </a:lvl4pPr>
            <a:lvl5pPr marL="1963738" indent="-217488">
              <a:spcBef>
                <a:spcPct val="30000"/>
              </a:spcBef>
              <a:defRPr sz="1200">
                <a:solidFill>
                  <a:schemeClr val="tx1"/>
                </a:solidFill>
                <a:latin typeface="Calibri" panose="020F0502020204030204" pitchFamily="34" charset="0"/>
              </a:defRPr>
            </a:lvl5pPr>
            <a:lvl6pPr marL="2420938" indent="-217488" eaLnBrk="0" fontAlgn="base" hangingPunct="0">
              <a:spcBef>
                <a:spcPct val="30000"/>
              </a:spcBef>
              <a:spcAft>
                <a:spcPct val="0"/>
              </a:spcAft>
              <a:defRPr sz="1200">
                <a:solidFill>
                  <a:schemeClr val="tx1"/>
                </a:solidFill>
                <a:latin typeface="Calibri" panose="020F0502020204030204" pitchFamily="34" charset="0"/>
              </a:defRPr>
            </a:lvl6pPr>
            <a:lvl7pPr marL="2878138" indent="-217488" eaLnBrk="0" fontAlgn="base" hangingPunct="0">
              <a:spcBef>
                <a:spcPct val="30000"/>
              </a:spcBef>
              <a:spcAft>
                <a:spcPct val="0"/>
              </a:spcAft>
              <a:defRPr sz="1200">
                <a:solidFill>
                  <a:schemeClr val="tx1"/>
                </a:solidFill>
                <a:latin typeface="Calibri" panose="020F0502020204030204" pitchFamily="34" charset="0"/>
              </a:defRPr>
            </a:lvl7pPr>
            <a:lvl8pPr marL="3335338" indent="-217488" eaLnBrk="0" fontAlgn="base" hangingPunct="0">
              <a:spcBef>
                <a:spcPct val="30000"/>
              </a:spcBef>
              <a:spcAft>
                <a:spcPct val="0"/>
              </a:spcAft>
              <a:defRPr sz="1200">
                <a:solidFill>
                  <a:schemeClr val="tx1"/>
                </a:solidFill>
                <a:latin typeface="Calibri" panose="020F0502020204030204" pitchFamily="34" charset="0"/>
              </a:defRPr>
            </a:lvl8pPr>
            <a:lvl9pPr marL="3792538" indent="-2174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88F06A3-B65C-4B38-9A3B-F8917AF97CC3}" type="slidenum">
              <a:rPr lang="en-US" altLang="en-US" smtClean="0">
                <a:latin typeface="Times" panose="02020603050405020304" pitchFamily="18" charset="0"/>
              </a:rPr>
              <a:pPr>
                <a:spcBef>
                  <a:spcPct val="0"/>
                </a:spcBef>
              </a:pPr>
              <a:t>40</a:t>
            </a:fld>
            <a:endParaRPr lang="en-US" altLang="en-US">
              <a:latin typeface="Times" panose="02020603050405020304" pitchFamily="18" charset="0"/>
            </a:endParaRPr>
          </a:p>
        </p:txBody>
      </p:sp>
    </p:spTree>
    <p:extLst>
      <p:ext uri="{BB962C8B-B14F-4D97-AF65-F5344CB8AC3E}">
        <p14:creationId xmlns:p14="http://schemas.microsoft.com/office/powerpoint/2010/main" val="10289756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BF787CDE-5910-409F-9B28-CB274BD2B1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7C028BD3-F9A6-4114-8851-BA6E2C2D0327}"/>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en-US" altLang="en-US" dirty="0"/>
          </a:p>
          <a:p>
            <a:pPr>
              <a:defRPr/>
            </a:pPr>
            <a:r>
              <a:rPr lang="en-US" altLang="en-US" dirty="0"/>
              <a:t>So at this point, we decided not to follow the BRACE approach. In part because of the issues with uncertainty, but also because instead of conceiving of this as a plan to reduce risks, we envisioned a plan to build resilience across all of the different hazards. The decision to call it a resilience plan reflected our desire to take a different approach. </a:t>
            </a:r>
          </a:p>
          <a:p>
            <a:pPr>
              <a:defRPr/>
            </a:pPr>
            <a:endParaRPr lang="en-US" altLang="en-US" dirty="0"/>
          </a:p>
          <a:p>
            <a:pPr>
              <a:defRPr/>
            </a:pPr>
            <a:r>
              <a:rPr lang="en-US" altLang="en-US" dirty="0"/>
              <a:t>A resilience plan is different than a preparedness plan or even an adaptation plan. It requires taking a more systems-based, strengths-based, relationship-based approach. It requires us to think longer term and about all of the potential community partners. </a:t>
            </a:r>
          </a:p>
          <a:p>
            <a:pPr>
              <a:defRPr/>
            </a:pPr>
            <a:endParaRPr lang="en-US" altLang="en-US" dirty="0"/>
          </a:p>
          <a:p>
            <a:pPr marL="163718" indent="-163718">
              <a:buFont typeface="Arial" panose="020B0604020202020204" pitchFamily="34" charset="0"/>
              <a:buChar char="•"/>
              <a:defRPr/>
            </a:pPr>
            <a:r>
              <a:rPr lang="en-US" altLang="en-US" dirty="0"/>
              <a:t>Strengths-based – In the spirit of appreciative inquiry, grounded in the neuroscience behind gratitude practices. </a:t>
            </a:r>
          </a:p>
          <a:p>
            <a:pPr marL="163718" indent="-163718">
              <a:buFont typeface="Arial" panose="020B0604020202020204" pitchFamily="34" charset="0"/>
              <a:buChar char="•"/>
              <a:defRPr/>
            </a:pPr>
            <a:r>
              <a:rPr lang="en-US" altLang="en-US" dirty="0"/>
              <a:t>Instead of focusing and prioritizing on particular threats, we focused on systems changes that would be protective across different threats and make our public health system more resilient and equitable. (Challenging because of uncertainty and because different priorities in different parts of the state)</a:t>
            </a:r>
          </a:p>
          <a:p>
            <a:pPr marL="163718" indent="-163718">
              <a:buFont typeface="Arial" panose="020B0604020202020204" pitchFamily="34" charset="0"/>
              <a:buChar char="•"/>
              <a:defRPr/>
            </a:pPr>
            <a:r>
              <a:rPr lang="en-US" altLang="en-US" dirty="0"/>
              <a:t>Engagement and assessment through storytelling and also…</a:t>
            </a:r>
          </a:p>
          <a:p>
            <a:pPr>
              <a:defRPr/>
            </a:pPr>
            <a:endParaRPr lang="en-US" altLang="en-US" dirty="0"/>
          </a:p>
        </p:txBody>
      </p:sp>
      <p:sp>
        <p:nvSpPr>
          <p:cNvPr id="13316" name="Slide Number Placeholder 3">
            <a:extLst>
              <a:ext uri="{FF2B5EF4-FFF2-40B4-BE49-F238E27FC236}">
                <a16:creationId xmlns:a16="http://schemas.microsoft.com/office/drawing/2014/main" id="{07F38E59-2318-42A8-88A1-0217B5761D9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674688" indent="-258763">
              <a:spcBef>
                <a:spcPct val="30000"/>
              </a:spcBef>
              <a:defRPr sz="1200">
                <a:solidFill>
                  <a:schemeClr val="tx1"/>
                </a:solidFill>
                <a:latin typeface="Calibri" panose="020F0502020204030204" pitchFamily="34" charset="0"/>
              </a:defRPr>
            </a:lvl2pPr>
            <a:lvl3pPr marL="1041400" indent="-206375">
              <a:spcBef>
                <a:spcPct val="30000"/>
              </a:spcBef>
              <a:defRPr sz="1200">
                <a:solidFill>
                  <a:schemeClr val="tx1"/>
                </a:solidFill>
                <a:latin typeface="Calibri" panose="020F0502020204030204" pitchFamily="34" charset="0"/>
              </a:defRPr>
            </a:lvl3pPr>
            <a:lvl4pPr marL="1457325" indent="-206375">
              <a:spcBef>
                <a:spcPct val="30000"/>
              </a:spcBef>
              <a:defRPr sz="1200">
                <a:solidFill>
                  <a:schemeClr val="tx1"/>
                </a:solidFill>
                <a:latin typeface="Calibri" panose="020F0502020204030204" pitchFamily="34" charset="0"/>
              </a:defRPr>
            </a:lvl4pPr>
            <a:lvl5pPr marL="1874838" indent="-206375">
              <a:spcBef>
                <a:spcPct val="30000"/>
              </a:spcBef>
              <a:defRPr sz="1200">
                <a:solidFill>
                  <a:schemeClr val="tx1"/>
                </a:solidFill>
                <a:latin typeface="Calibri" panose="020F0502020204030204" pitchFamily="34" charset="0"/>
              </a:defRPr>
            </a:lvl5pPr>
            <a:lvl6pPr marL="2332038" indent="-206375" eaLnBrk="0" fontAlgn="base" hangingPunct="0">
              <a:spcBef>
                <a:spcPct val="30000"/>
              </a:spcBef>
              <a:spcAft>
                <a:spcPct val="0"/>
              </a:spcAft>
              <a:defRPr sz="1200">
                <a:solidFill>
                  <a:schemeClr val="tx1"/>
                </a:solidFill>
                <a:latin typeface="Calibri" panose="020F0502020204030204" pitchFamily="34" charset="0"/>
              </a:defRPr>
            </a:lvl6pPr>
            <a:lvl7pPr marL="2789238" indent="-206375" eaLnBrk="0" fontAlgn="base" hangingPunct="0">
              <a:spcBef>
                <a:spcPct val="30000"/>
              </a:spcBef>
              <a:spcAft>
                <a:spcPct val="0"/>
              </a:spcAft>
              <a:defRPr sz="1200">
                <a:solidFill>
                  <a:schemeClr val="tx1"/>
                </a:solidFill>
                <a:latin typeface="Calibri" panose="020F0502020204030204" pitchFamily="34" charset="0"/>
              </a:defRPr>
            </a:lvl7pPr>
            <a:lvl8pPr marL="3246438" indent="-206375" eaLnBrk="0" fontAlgn="base" hangingPunct="0">
              <a:spcBef>
                <a:spcPct val="30000"/>
              </a:spcBef>
              <a:spcAft>
                <a:spcPct val="0"/>
              </a:spcAft>
              <a:defRPr sz="1200">
                <a:solidFill>
                  <a:schemeClr val="tx1"/>
                </a:solidFill>
                <a:latin typeface="Calibri" panose="020F0502020204030204" pitchFamily="34" charset="0"/>
              </a:defRPr>
            </a:lvl8pPr>
            <a:lvl9pPr marL="3703638" indent="-2063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C7088A9-57BB-4298-B3BA-EAD7A10EF86C}" type="slidenum">
              <a:rPr lang="en-US" altLang="en-US" sz="1100" smtClean="0">
                <a:latin typeface="Times" panose="02020603050405020304" pitchFamily="18" charset="0"/>
              </a:rPr>
              <a:pPr>
                <a:spcBef>
                  <a:spcPct val="0"/>
                </a:spcBef>
              </a:pPr>
              <a:t>41</a:t>
            </a:fld>
            <a:endParaRPr lang="en-US" altLang="en-US" sz="1100">
              <a:latin typeface="Times" panose="02020603050405020304" pitchFamily="18" charset="0"/>
            </a:endParaRPr>
          </a:p>
        </p:txBody>
      </p:sp>
    </p:spTree>
    <p:extLst>
      <p:ext uri="{BB962C8B-B14F-4D97-AF65-F5344CB8AC3E}">
        <p14:creationId xmlns:p14="http://schemas.microsoft.com/office/powerpoint/2010/main" val="3270612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9267FBED-B1AC-4EFE-BDCE-67C262E0441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166ADE11-EFB2-4000-8C39-03737008B2E1}"/>
              </a:ext>
            </a:extLst>
          </p:cNvPr>
          <p:cNvSpPr>
            <a:spLocks noGrp="1"/>
          </p:cNvSpPr>
          <p:nvPr>
            <p:ph type="body" idx="1"/>
          </p:nvPr>
        </p:nvSpPr>
        <p:spPr/>
        <p:txBody>
          <a:bodyPr/>
          <a:lstStyle/>
          <a:p>
            <a:pPr marL="163718" indent="-163718">
              <a:buFont typeface="Arial" panose="020B0604020202020204" pitchFamily="34" charset="0"/>
              <a:buChar char="•"/>
              <a:defRPr/>
            </a:pPr>
            <a:r>
              <a:rPr lang="en-US" altLang="en-US" dirty="0"/>
              <a:t>Organized around a strategic priority for our agency. We were able to use the foundational public health capabilities as outlined in the new public health modernization manual – to steer the selection of strategies.  For simplicity, we summarize these capabilities into 7 action words.  </a:t>
            </a:r>
          </a:p>
          <a:p>
            <a:pPr marL="163718" indent="-163718">
              <a:buFont typeface="Arial" panose="020B0604020202020204" pitchFamily="34" charset="0"/>
              <a:buChar char="•"/>
              <a:defRPr/>
            </a:pPr>
            <a:endParaRPr lang="en-US" altLang="en-US" dirty="0"/>
          </a:p>
          <a:p>
            <a:pPr marL="163718" indent="-163718">
              <a:buFont typeface="Arial" panose="020B0604020202020204" pitchFamily="34" charset="0"/>
              <a:buChar char="•"/>
              <a:defRPr/>
            </a:pPr>
            <a:r>
              <a:rPr lang="en-US" altLang="en-US" dirty="0"/>
              <a:t>Robust stakeholder engagement</a:t>
            </a:r>
          </a:p>
          <a:p>
            <a:pPr marL="163718" indent="-163718">
              <a:buFont typeface="Arial" panose="020B0604020202020204" pitchFamily="34" charset="0"/>
              <a:buChar char="•"/>
              <a:defRPr/>
            </a:pPr>
            <a:r>
              <a:rPr lang="en-US" altLang="en-US" dirty="0"/>
              <a:t>Review of plans of impacted populations</a:t>
            </a:r>
          </a:p>
          <a:p>
            <a:pPr marL="163718" indent="-163718">
              <a:buFont typeface="Arial" panose="020B0604020202020204" pitchFamily="34" charset="0"/>
              <a:buChar char="•"/>
              <a:defRPr/>
            </a:pPr>
            <a:r>
              <a:rPr lang="en-US" altLang="en-US" dirty="0"/>
              <a:t>Digital and interactive, including links to videos</a:t>
            </a:r>
          </a:p>
          <a:p>
            <a:pPr marL="163718" indent="-163718">
              <a:buFont typeface="Arial" panose="020B0604020202020204" pitchFamily="34" charset="0"/>
              <a:buChar char="•"/>
              <a:defRPr/>
            </a:pPr>
            <a:r>
              <a:rPr lang="en-US" altLang="en-US" dirty="0"/>
              <a:t>Highlighting work around the state</a:t>
            </a:r>
          </a:p>
          <a:p>
            <a:pPr marL="163718" indent="-163718">
              <a:buFont typeface="Arial" panose="020B0604020202020204" pitchFamily="34" charset="0"/>
              <a:buChar char="•"/>
              <a:defRPr/>
            </a:pPr>
            <a:r>
              <a:rPr lang="en-US" altLang="en-US" dirty="0"/>
              <a:t>Led with health equity</a:t>
            </a:r>
          </a:p>
          <a:p>
            <a:pPr>
              <a:defRPr/>
            </a:pPr>
            <a:endParaRPr lang="en-US" altLang="en-US" dirty="0"/>
          </a:p>
          <a:p>
            <a:pPr>
              <a:defRPr/>
            </a:pPr>
            <a:endParaRPr lang="en-US" altLang="en-US" dirty="0"/>
          </a:p>
          <a:p>
            <a:pPr>
              <a:defRPr/>
            </a:pPr>
            <a:r>
              <a:rPr lang="en-US" altLang="en-US" dirty="0"/>
              <a:t>Each of the 7 sections outline a set of strategies that we can take at both the local and state levels of our public health system. Today, I will just quickly touch on each of the overarching strategies, without getting into the specific actions that are recommended. </a:t>
            </a:r>
          </a:p>
          <a:p>
            <a:pPr>
              <a:defRPr/>
            </a:pPr>
            <a:endParaRPr lang="en-US" altLang="en-US" dirty="0"/>
          </a:p>
          <a:p>
            <a:pPr>
              <a:defRPr/>
            </a:pPr>
            <a:endParaRPr lang="en-US" altLang="en-US" dirty="0"/>
          </a:p>
          <a:p>
            <a:pPr>
              <a:defRPr/>
            </a:pPr>
            <a:endParaRPr lang="en-US" altLang="en-US" dirty="0"/>
          </a:p>
          <a:p>
            <a:pPr>
              <a:defRPr/>
            </a:pPr>
            <a:endParaRPr lang="en-US" dirty="0"/>
          </a:p>
        </p:txBody>
      </p:sp>
      <p:sp>
        <p:nvSpPr>
          <p:cNvPr id="35844" name="Slide Number Placeholder 3">
            <a:extLst>
              <a:ext uri="{FF2B5EF4-FFF2-40B4-BE49-F238E27FC236}">
                <a16:creationId xmlns:a16="http://schemas.microsoft.com/office/drawing/2014/main" id="{622F649D-301B-41D4-9ED9-B13F8FA92E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674CF2CA-C933-4C06-8242-181235138729}" type="slidenum">
              <a:rPr lang="en-US" altLang="en-US" sz="1200" smtClean="0"/>
              <a:pPr/>
              <a:t>42</a:t>
            </a:fld>
            <a:endParaRPr lang="en-US" altLang="en-US" sz="1200"/>
          </a:p>
        </p:txBody>
      </p:sp>
    </p:spTree>
    <p:extLst>
      <p:ext uri="{BB962C8B-B14F-4D97-AF65-F5344CB8AC3E}">
        <p14:creationId xmlns:p14="http://schemas.microsoft.com/office/powerpoint/2010/main" val="15829105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9DAC2F11-CC88-4CC2-901D-B23DAA5B9F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4F5A77C2-91FB-4B1D-8A30-8EA596FCF3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Those of us working to improve public health are already building community resilience… whether or not we call it that.</a:t>
            </a:r>
          </a:p>
          <a:p>
            <a:endParaRPr lang="en-US" altLang="en-US"/>
          </a:p>
          <a:p>
            <a:endParaRPr lang="en-US" altLang="en-US"/>
          </a:p>
          <a:p>
            <a:endParaRPr lang="en-US" altLang="en-US"/>
          </a:p>
        </p:txBody>
      </p:sp>
      <p:sp>
        <p:nvSpPr>
          <p:cNvPr id="79876" name="Slide Number Placeholder 3">
            <a:extLst>
              <a:ext uri="{FF2B5EF4-FFF2-40B4-BE49-F238E27FC236}">
                <a16:creationId xmlns:a16="http://schemas.microsoft.com/office/drawing/2014/main" id="{1398FE23-230E-4E68-925F-C3A2645881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08025" indent="-271463">
              <a:defRPr sz="2400">
                <a:solidFill>
                  <a:schemeClr val="tx1"/>
                </a:solidFill>
                <a:latin typeface="Times" panose="02020603050405020304" pitchFamily="18" charset="0"/>
              </a:defRPr>
            </a:lvl2pPr>
            <a:lvl3pPr marL="1090613" indent="-217488">
              <a:defRPr sz="2400">
                <a:solidFill>
                  <a:schemeClr val="tx1"/>
                </a:solidFill>
                <a:latin typeface="Times" panose="02020603050405020304" pitchFamily="18" charset="0"/>
              </a:defRPr>
            </a:lvl3pPr>
            <a:lvl4pPr marL="1527175" indent="-217488">
              <a:defRPr sz="2400">
                <a:solidFill>
                  <a:schemeClr val="tx1"/>
                </a:solidFill>
                <a:latin typeface="Times" panose="02020603050405020304" pitchFamily="18" charset="0"/>
              </a:defRPr>
            </a:lvl4pPr>
            <a:lvl5pPr marL="1963738" indent="-217488">
              <a:defRPr sz="2400">
                <a:solidFill>
                  <a:schemeClr val="tx1"/>
                </a:solidFill>
                <a:latin typeface="Times" panose="02020603050405020304" pitchFamily="18" charset="0"/>
              </a:defRPr>
            </a:lvl5pPr>
            <a:lvl6pPr marL="2420938" indent="-217488" eaLnBrk="0" fontAlgn="base" hangingPunct="0">
              <a:spcBef>
                <a:spcPct val="0"/>
              </a:spcBef>
              <a:spcAft>
                <a:spcPct val="0"/>
              </a:spcAft>
              <a:defRPr sz="2400">
                <a:solidFill>
                  <a:schemeClr val="tx1"/>
                </a:solidFill>
                <a:latin typeface="Times" panose="02020603050405020304" pitchFamily="18" charset="0"/>
              </a:defRPr>
            </a:lvl6pPr>
            <a:lvl7pPr marL="2878138" indent="-217488" eaLnBrk="0" fontAlgn="base" hangingPunct="0">
              <a:spcBef>
                <a:spcPct val="0"/>
              </a:spcBef>
              <a:spcAft>
                <a:spcPct val="0"/>
              </a:spcAft>
              <a:defRPr sz="2400">
                <a:solidFill>
                  <a:schemeClr val="tx1"/>
                </a:solidFill>
                <a:latin typeface="Times" panose="02020603050405020304" pitchFamily="18" charset="0"/>
              </a:defRPr>
            </a:lvl7pPr>
            <a:lvl8pPr marL="3335338" indent="-217488" eaLnBrk="0" fontAlgn="base" hangingPunct="0">
              <a:spcBef>
                <a:spcPct val="0"/>
              </a:spcBef>
              <a:spcAft>
                <a:spcPct val="0"/>
              </a:spcAft>
              <a:defRPr sz="2400">
                <a:solidFill>
                  <a:schemeClr val="tx1"/>
                </a:solidFill>
                <a:latin typeface="Times" panose="02020603050405020304" pitchFamily="18" charset="0"/>
              </a:defRPr>
            </a:lvl8pPr>
            <a:lvl9pPr marL="3792538" indent="-217488" eaLnBrk="0" fontAlgn="base" hangingPunct="0">
              <a:spcBef>
                <a:spcPct val="0"/>
              </a:spcBef>
              <a:spcAft>
                <a:spcPct val="0"/>
              </a:spcAft>
              <a:defRPr sz="2400">
                <a:solidFill>
                  <a:schemeClr val="tx1"/>
                </a:solidFill>
                <a:latin typeface="Times" panose="02020603050405020304" pitchFamily="18" charset="0"/>
              </a:defRPr>
            </a:lvl9pPr>
          </a:lstStyle>
          <a:p>
            <a:fld id="{7BADF52F-C710-4ABD-8839-5A5EFF4AB5EF}" type="slidenum">
              <a:rPr lang="en-US" altLang="en-US" sz="1100" smtClean="0"/>
              <a:pPr/>
              <a:t>43</a:t>
            </a:fld>
            <a:endParaRPr lang="en-US" altLang="en-US" sz="1100"/>
          </a:p>
        </p:txBody>
      </p:sp>
    </p:spTree>
    <p:extLst>
      <p:ext uri="{BB962C8B-B14F-4D97-AF65-F5344CB8AC3E}">
        <p14:creationId xmlns:p14="http://schemas.microsoft.com/office/powerpoint/2010/main" val="36955283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https://www.youtube.com/watch?v=X0w76Mh36VA&amp;list=PLd4xfJU3qzMWQlcfWZDGEj1rMncXTUeWV</a:t>
            </a:r>
          </a:p>
          <a:p>
            <a:r>
              <a:rPr lang="en-US" dirty="0"/>
              <a:t> </a:t>
            </a:r>
          </a:p>
        </p:txBody>
      </p:sp>
      <p:sp>
        <p:nvSpPr>
          <p:cNvPr id="4" name="Slide Number Placeholder 3"/>
          <p:cNvSpPr>
            <a:spLocks noGrp="1"/>
          </p:cNvSpPr>
          <p:nvPr>
            <p:ph type="sldNum" sz="quarter" idx="10"/>
          </p:nvPr>
        </p:nvSpPr>
        <p:spPr/>
        <p:txBody>
          <a:bodyPr/>
          <a:lstStyle/>
          <a:p>
            <a:fld id="{CA43D186-5BFE-4A2D-AAF8-B5DBC5F7B1F9}" type="slidenum">
              <a:rPr lang="en-US" smtClean="0"/>
              <a:t>44</a:t>
            </a:fld>
            <a:endParaRPr lang="en-US"/>
          </a:p>
        </p:txBody>
      </p:sp>
    </p:spTree>
    <p:extLst>
      <p:ext uri="{BB962C8B-B14F-4D97-AF65-F5344CB8AC3E}">
        <p14:creationId xmlns:p14="http://schemas.microsoft.com/office/powerpoint/2010/main" val="2797900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25284CC1-D8C4-45ED-B386-D8735CFEE3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F9FB7728-F6ED-416C-B159-3F143981C8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7108" name="Slide Number Placeholder 3">
            <a:extLst>
              <a:ext uri="{FF2B5EF4-FFF2-40B4-BE49-F238E27FC236}">
                <a16:creationId xmlns:a16="http://schemas.microsoft.com/office/drawing/2014/main" id="{B9B570DB-DDBA-4116-AC79-EBF8BBC3A37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DCC253C1-4A56-4998-8AE0-1761DF0E16AF}" type="slidenum">
              <a:rPr lang="en-US" altLang="en-US" sz="1200" smtClean="0"/>
              <a:pPr/>
              <a:t>45</a:t>
            </a:fld>
            <a:endParaRPr lang="en-US" altLang="en-US" sz="1200"/>
          </a:p>
        </p:txBody>
      </p:sp>
    </p:spTree>
    <p:extLst>
      <p:ext uri="{BB962C8B-B14F-4D97-AF65-F5344CB8AC3E}">
        <p14:creationId xmlns:p14="http://schemas.microsoft.com/office/powerpoint/2010/main" val="28313312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ED15A07-6C79-46A0-981A-C6117293C2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0BFCD004-AA9C-4ECF-AC6C-3A1DA529109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https://www.youtube.com/watch?v=5fVxUT4Ey7w&amp;index=8&amp;list=PLd4xfJU3qzMWQlcfWZDGEj1rMncXTUeWV </a:t>
            </a:r>
          </a:p>
          <a:p>
            <a:endParaRPr lang="en-US" altLang="en-US" dirty="0"/>
          </a:p>
        </p:txBody>
      </p:sp>
      <p:sp>
        <p:nvSpPr>
          <p:cNvPr id="49156" name="Slide Number Placeholder 3">
            <a:extLst>
              <a:ext uri="{FF2B5EF4-FFF2-40B4-BE49-F238E27FC236}">
                <a16:creationId xmlns:a16="http://schemas.microsoft.com/office/drawing/2014/main" id="{D3ACB4CD-A1D1-45E8-8245-B27949647F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08025" indent="-271463">
              <a:defRPr sz="2400">
                <a:solidFill>
                  <a:schemeClr val="tx1"/>
                </a:solidFill>
                <a:latin typeface="Times" panose="02020603050405020304" pitchFamily="18" charset="0"/>
              </a:defRPr>
            </a:lvl2pPr>
            <a:lvl3pPr marL="1090613" indent="-217488">
              <a:defRPr sz="2400">
                <a:solidFill>
                  <a:schemeClr val="tx1"/>
                </a:solidFill>
                <a:latin typeface="Times" panose="02020603050405020304" pitchFamily="18" charset="0"/>
              </a:defRPr>
            </a:lvl3pPr>
            <a:lvl4pPr marL="1527175" indent="-217488">
              <a:defRPr sz="2400">
                <a:solidFill>
                  <a:schemeClr val="tx1"/>
                </a:solidFill>
                <a:latin typeface="Times" panose="02020603050405020304" pitchFamily="18" charset="0"/>
              </a:defRPr>
            </a:lvl4pPr>
            <a:lvl5pPr marL="1963738" indent="-217488">
              <a:defRPr sz="2400">
                <a:solidFill>
                  <a:schemeClr val="tx1"/>
                </a:solidFill>
                <a:latin typeface="Times" panose="02020603050405020304" pitchFamily="18" charset="0"/>
              </a:defRPr>
            </a:lvl5pPr>
            <a:lvl6pPr marL="2420938" indent="-217488" eaLnBrk="0" fontAlgn="base" hangingPunct="0">
              <a:spcBef>
                <a:spcPct val="0"/>
              </a:spcBef>
              <a:spcAft>
                <a:spcPct val="0"/>
              </a:spcAft>
              <a:defRPr sz="2400">
                <a:solidFill>
                  <a:schemeClr val="tx1"/>
                </a:solidFill>
                <a:latin typeface="Times" panose="02020603050405020304" pitchFamily="18" charset="0"/>
              </a:defRPr>
            </a:lvl6pPr>
            <a:lvl7pPr marL="2878138" indent="-217488" eaLnBrk="0" fontAlgn="base" hangingPunct="0">
              <a:spcBef>
                <a:spcPct val="0"/>
              </a:spcBef>
              <a:spcAft>
                <a:spcPct val="0"/>
              </a:spcAft>
              <a:defRPr sz="2400">
                <a:solidFill>
                  <a:schemeClr val="tx1"/>
                </a:solidFill>
                <a:latin typeface="Times" panose="02020603050405020304" pitchFamily="18" charset="0"/>
              </a:defRPr>
            </a:lvl7pPr>
            <a:lvl8pPr marL="3335338" indent="-217488" eaLnBrk="0" fontAlgn="base" hangingPunct="0">
              <a:spcBef>
                <a:spcPct val="0"/>
              </a:spcBef>
              <a:spcAft>
                <a:spcPct val="0"/>
              </a:spcAft>
              <a:defRPr sz="2400">
                <a:solidFill>
                  <a:schemeClr val="tx1"/>
                </a:solidFill>
                <a:latin typeface="Times" panose="02020603050405020304" pitchFamily="18" charset="0"/>
              </a:defRPr>
            </a:lvl8pPr>
            <a:lvl9pPr marL="3792538" indent="-217488" eaLnBrk="0" fontAlgn="base" hangingPunct="0">
              <a:spcBef>
                <a:spcPct val="0"/>
              </a:spcBef>
              <a:spcAft>
                <a:spcPct val="0"/>
              </a:spcAft>
              <a:defRPr sz="2400">
                <a:solidFill>
                  <a:schemeClr val="tx1"/>
                </a:solidFill>
                <a:latin typeface="Times" panose="02020603050405020304" pitchFamily="18" charset="0"/>
              </a:defRPr>
            </a:lvl9pPr>
          </a:lstStyle>
          <a:p>
            <a:fld id="{4D3715F8-6D81-41FC-AC12-B8AB747D217E}" type="slidenum">
              <a:rPr lang="en-US" altLang="en-US" sz="1100" smtClean="0"/>
              <a:pPr/>
              <a:t>46</a:t>
            </a:fld>
            <a:endParaRPr lang="en-US" altLang="en-US" sz="1100"/>
          </a:p>
        </p:txBody>
      </p:sp>
    </p:spTree>
    <p:extLst>
      <p:ext uri="{BB962C8B-B14F-4D97-AF65-F5344CB8AC3E}">
        <p14:creationId xmlns:p14="http://schemas.microsoft.com/office/powerpoint/2010/main" val="35915064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CA62ACDD-379F-40CB-985F-B811650179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35CD7AF8-917A-4BEF-97F2-C8F5CF5EC89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Implementation:</a:t>
            </a:r>
          </a:p>
          <a:p>
            <a:r>
              <a:rPr lang="en-US" altLang="en-US"/>
              <a:t>Warm Springs Story Project</a:t>
            </a:r>
          </a:p>
          <a:p>
            <a:r>
              <a:rPr lang="en-US" altLang="en-US"/>
              <a:t>Social Resilience Indicator Project</a:t>
            </a:r>
          </a:p>
        </p:txBody>
      </p:sp>
      <p:sp>
        <p:nvSpPr>
          <p:cNvPr id="38916" name="Slide Number Placeholder 3">
            <a:extLst>
              <a:ext uri="{FF2B5EF4-FFF2-40B4-BE49-F238E27FC236}">
                <a16:creationId xmlns:a16="http://schemas.microsoft.com/office/drawing/2014/main" id="{5A0799D2-3D31-4D6F-96AE-60C5A2B81D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896B460B-1156-4573-A9D5-92E124513B43}" type="slidenum">
              <a:rPr lang="en-US" altLang="en-US" sz="1200" smtClean="0"/>
              <a:pPr/>
              <a:t>47</a:t>
            </a:fld>
            <a:endParaRPr lang="en-US" altLang="en-US" sz="1200"/>
          </a:p>
        </p:txBody>
      </p:sp>
    </p:spTree>
    <p:extLst>
      <p:ext uri="{BB962C8B-B14F-4D97-AF65-F5344CB8AC3E}">
        <p14:creationId xmlns:p14="http://schemas.microsoft.com/office/powerpoint/2010/main" val="15351610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8FD87B3C-9257-45AF-9ED8-3512169A75C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FC95E7E8-C67E-4ED5-BE49-2B98BCE283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Lancet Climate Commission has been a global leader in highlighting the health effects of climate change and the urgent need for health leaders to get involved.  </a:t>
            </a:r>
          </a:p>
          <a:p>
            <a:endParaRPr lang="en-US" altLang="en-US"/>
          </a:p>
          <a:p>
            <a:r>
              <a:rPr lang="en-US" altLang="en-US"/>
              <a:t>“Whether we respond to climate change, turning the threat it poses into an opportunity to improve public health, is no longer a question of scientific evidence or technical capability… it is now entirely a matter of political commitment and the health profession has a vital role in driving this transition.”</a:t>
            </a:r>
          </a:p>
          <a:p>
            <a:endParaRPr lang="en-US" altLang="en-US"/>
          </a:p>
          <a:p>
            <a:r>
              <a:rPr lang="en-US" altLang="en-US"/>
              <a:t>https://www.youtube.com/watch?v=sWhoe9xTC4A</a:t>
            </a:r>
          </a:p>
        </p:txBody>
      </p:sp>
      <p:sp>
        <p:nvSpPr>
          <p:cNvPr id="55300" name="Slide Number Placeholder 3">
            <a:extLst>
              <a:ext uri="{FF2B5EF4-FFF2-40B4-BE49-F238E27FC236}">
                <a16:creationId xmlns:a16="http://schemas.microsoft.com/office/drawing/2014/main" id="{4020E9F3-3F77-4680-86D6-FB7BDE8278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65C0957C-9010-41D4-B587-8F5EB7D64A0B}" type="slidenum">
              <a:rPr lang="en-US" altLang="en-US" sz="1200" smtClean="0"/>
              <a:pPr/>
              <a:t>48</a:t>
            </a:fld>
            <a:endParaRPr lang="en-US" altLang="en-US" sz="1200"/>
          </a:p>
        </p:txBody>
      </p:sp>
    </p:spTree>
    <p:extLst>
      <p:ext uri="{BB962C8B-B14F-4D97-AF65-F5344CB8AC3E}">
        <p14:creationId xmlns:p14="http://schemas.microsoft.com/office/powerpoint/2010/main" val="28474443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CD757568-100E-4392-A8AC-6F5B1E0E87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9F41E932-0A25-4735-BBDA-D36590E93C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There are many environment and health indicators that we can be tracking. We now have a syndromic surveillance system up and running that allows us to query hospitalizations in near real time… when we layer this health data with other environmental data, we have a window into the health effects of climate change in Oregon.</a:t>
            </a:r>
          </a:p>
          <a:p>
            <a:endParaRPr lang="en-US" altLang="en-US" dirty="0"/>
          </a:p>
          <a:p>
            <a:endParaRPr lang="en-US" altLang="en-US" dirty="0"/>
          </a:p>
        </p:txBody>
      </p:sp>
      <p:sp>
        <p:nvSpPr>
          <p:cNvPr id="38916" name="Slide Number Placeholder 3">
            <a:extLst>
              <a:ext uri="{FF2B5EF4-FFF2-40B4-BE49-F238E27FC236}">
                <a16:creationId xmlns:a16="http://schemas.microsoft.com/office/drawing/2014/main" id="{762415F8-CBD0-45CD-B91A-E5952896A5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F500C4ED-D042-42ED-88D1-AE13277C8990}" type="slidenum">
              <a:rPr lang="en-US" altLang="en-US" sz="1200" smtClean="0"/>
              <a:pPr/>
              <a:t>49</a:t>
            </a:fld>
            <a:endParaRPr lang="en-US" altLang="en-US" sz="1200"/>
          </a:p>
        </p:txBody>
      </p:sp>
    </p:spTree>
    <p:extLst>
      <p:ext uri="{BB962C8B-B14F-4D97-AF65-F5344CB8AC3E}">
        <p14:creationId xmlns:p14="http://schemas.microsoft.com/office/powerpoint/2010/main" val="2986416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And it’s not just temperature and precipitation.</a:t>
            </a:r>
          </a:p>
          <a:p>
            <a:endParaRPr lang="en-US" altLang="en-US"/>
          </a:p>
          <a:p>
            <a:r>
              <a:rPr lang="en-US" altLang="en-US"/>
              <a:t>Globally, the evidence goes beyond average temperature: glaciers, ice caps, and oceans are all changing in ways consistent with , and the pace is accelerating faster than climate scientists first estimated in the early IPCC reports.</a:t>
            </a:r>
          </a:p>
          <a:p>
            <a:endParaRPr lang="en-US" altLang="en-US"/>
          </a:p>
          <a:p>
            <a:r>
              <a:rPr lang="en-US" altLang="en-US"/>
              <a:t>Here in Oregon, since our first report was published, in addition to recording our hottest year, we also had our lowest snowpack on record. We had one of the most severe fire seasons in modern history and 24 counties declared drought emergencies. </a:t>
            </a:r>
          </a:p>
          <a:p>
            <a:endParaRPr lang="en-US" altLang="en-US"/>
          </a:p>
          <a:p>
            <a:endParaRPr lang="en-US" altLang="en-US" dirty="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3F3C0EA9-1197-4630-AE7C-070912AEB21B}" type="slidenum">
              <a:rPr lang="en-US" altLang="en-US" sz="1200" smtClean="0"/>
              <a:pPr/>
              <a:t>4</a:t>
            </a:fld>
            <a:endParaRPr lang="en-US" altLang="en-US" sz="1200"/>
          </a:p>
        </p:txBody>
      </p:sp>
    </p:spTree>
    <p:extLst>
      <p:ext uri="{BB962C8B-B14F-4D97-AF65-F5344CB8AC3E}">
        <p14:creationId xmlns:p14="http://schemas.microsoft.com/office/powerpoint/2010/main" val="22668837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48620A43-36A5-4917-B241-4A5A936333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658F3B4E-C9C5-4017-B4FD-6B364E3662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It’s scary stuff, but it’s also a call to action, a catalyst for real change.</a:t>
            </a:r>
          </a:p>
        </p:txBody>
      </p:sp>
      <p:sp>
        <p:nvSpPr>
          <p:cNvPr id="57348" name="Slide Number Placeholder 3">
            <a:extLst>
              <a:ext uri="{FF2B5EF4-FFF2-40B4-BE49-F238E27FC236}">
                <a16:creationId xmlns:a16="http://schemas.microsoft.com/office/drawing/2014/main" id="{874AD6C2-4BC0-4631-93CF-75AF3A730E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5D7231D-C5CD-48E7-B654-20CBA9F87FFC}" type="slidenum">
              <a:rPr lang="en-US" altLang="en-US" sz="1300" smtClean="0">
                <a:latin typeface="Times" panose="02020603050405020304" pitchFamily="18" charset="0"/>
              </a:rPr>
              <a:pPr>
                <a:spcBef>
                  <a:spcPct val="0"/>
                </a:spcBef>
              </a:pPr>
              <a:t>50</a:t>
            </a:fld>
            <a:endParaRPr lang="en-US" altLang="en-US" sz="1300">
              <a:latin typeface="Times" panose="02020603050405020304" pitchFamily="18" charset="0"/>
            </a:endParaRPr>
          </a:p>
        </p:txBody>
      </p:sp>
    </p:spTree>
    <p:extLst>
      <p:ext uri="{BB962C8B-B14F-4D97-AF65-F5344CB8AC3E}">
        <p14:creationId xmlns:p14="http://schemas.microsoft.com/office/powerpoint/2010/main" val="11537883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baseline="0" dirty="0"/>
              <a:t>When it comes to the complex issues like these, </a:t>
            </a:r>
            <a:r>
              <a:rPr lang="en-US" altLang="en-US" b="1" baseline="0" dirty="0"/>
              <a:t>no one organization or sector can do it alone.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b="1" baseline="0" dirty="0"/>
              <a:t>We need to work across many sectors </a:t>
            </a:r>
            <a:r>
              <a:rPr lang="en-US" altLang="en-US" baseline="0" dirty="0"/>
              <a:t>– government, non-profits, businesses – to identify and move forward sustainable solutions. This type of innovative cross-sectoral collaborative work is what it will take to continue to build resilient, healthy, thriving communities.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When we </a:t>
            </a:r>
            <a:r>
              <a:rPr lang="en-US" sz="1200" b="1" kern="1200" dirty="0">
                <a:solidFill>
                  <a:schemeClr val="tx1"/>
                </a:solidFill>
                <a:effectLst/>
                <a:latin typeface="+mn-lt"/>
                <a:ea typeface="+mn-ea"/>
                <a:cs typeface="+mn-cs"/>
              </a:rPr>
              <a:t>collectively go upstream, </a:t>
            </a:r>
            <a:r>
              <a:rPr lang="en-US" sz="1200" kern="1200" dirty="0">
                <a:solidFill>
                  <a:schemeClr val="tx1"/>
                </a:solidFill>
                <a:effectLst/>
                <a:latin typeface="+mn-lt"/>
                <a:ea typeface="+mn-ea"/>
                <a:cs typeface="+mn-cs"/>
              </a:rPr>
              <a:t>to</a:t>
            </a:r>
            <a:r>
              <a:rPr lang="en-US" sz="1200" kern="1200" baseline="0" dirty="0">
                <a:solidFill>
                  <a:schemeClr val="tx1"/>
                </a:solidFill>
                <a:effectLst/>
                <a:latin typeface="+mn-lt"/>
                <a:ea typeface="+mn-ea"/>
                <a:cs typeface="+mn-cs"/>
              </a:rPr>
              <a:t> the root causes of health outcomes and health disparities, we </a:t>
            </a:r>
            <a:r>
              <a:rPr lang="en-US" sz="1200" kern="1200" dirty="0">
                <a:solidFill>
                  <a:schemeClr val="tx1"/>
                </a:solidFill>
                <a:effectLst/>
                <a:latin typeface="+mn-lt"/>
                <a:ea typeface="+mn-ea"/>
                <a:cs typeface="+mn-cs"/>
              </a:rPr>
              <a:t>are investing</a:t>
            </a:r>
            <a:r>
              <a:rPr lang="en-US" sz="1200" kern="1200" baseline="0" dirty="0">
                <a:solidFill>
                  <a:schemeClr val="tx1"/>
                </a:solidFill>
                <a:effectLst/>
                <a:latin typeface="+mn-lt"/>
                <a:ea typeface="+mn-ea"/>
                <a:cs typeface="+mn-cs"/>
              </a:rPr>
              <a:t> in solutions that can have the greatest impact for </a:t>
            </a:r>
            <a:r>
              <a:rPr lang="en-US" sz="1200" kern="1200" dirty="0">
                <a:solidFill>
                  <a:schemeClr val="tx1"/>
                </a:solidFill>
                <a:effectLst/>
                <a:latin typeface="+mn-lt"/>
                <a:ea typeface="+mn-ea"/>
                <a:cs typeface="+mn-cs"/>
              </a:rPr>
              <a:t>people downstream.</a:t>
            </a:r>
            <a:r>
              <a:rPr lang="en-US" sz="1200" kern="1200" baseline="0" dirty="0">
                <a:solidFill>
                  <a:schemeClr val="tx1"/>
                </a:solidFill>
                <a:effectLst/>
                <a:latin typeface="+mn-lt"/>
                <a:ea typeface="+mn-ea"/>
                <a:cs typeface="+mn-cs"/>
              </a:rPr>
              <a:t> This is a metaphor we use a lot in the field of public health, but today this metaphor is really quite literal.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Today’s conversations are asking us, as leaders in Oregon, to hike further upstream in our thinking and in our collaborative solutions. </a:t>
            </a:r>
            <a:r>
              <a:rPr lang="en-US" sz="1200" b="1" kern="1200" baseline="0" dirty="0">
                <a:solidFill>
                  <a:schemeClr val="tx1"/>
                </a:solidFill>
                <a:effectLst/>
                <a:latin typeface="+mn-lt"/>
                <a:ea typeface="+mn-ea"/>
                <a:cs typeface="+mn-cs"/>
              </a:rPr>
              <a:t>Together, each of us has a role in building and sustaining healthy environments </a:t>
            </a:r>
            <a:r>
              <a:rPr lang="en-US" sz="1200" kern="1200" baseline="0" dirty="0">
                <a:solidFill>
                  <a:schemeClr val="tx1"/>
                </a:solidFill>
                <a:effectLst/>
                <a:latin typeface="+mn-lt"/>
                <a:ea typeface="+mn-ea"/>
                <a:cs typeface="+mn-cs"/>
              </a:rPr>
              <a:t>that protect our water, our air, and ultimately our health. </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77803D4D-FCEE-4EC5-A7B3-C3F8794871C9}" type="slidenum">
              <a:rPr lang="en-US" smtClean="0"/>
              <a:t>51</a:t>
            </a:fld>
            <a:endParaRPr lang="en-US"/>
          </a:p>
        </p:txBody>
      </p:sp>
    </p:spTree>
    <p:extLst>
      <p:ext uri="{BB962C8B-B14F-4D97-AF65-F5344CB8AC3E}">
        <p14:creationId xmlns:p14="http://schemas.microsoft.com/office/powerpoint/2010/main" val="18933137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50000"/>
              </a:lnSpc>
            </a:pPr>
            <a:r>
              <a:rPr lang="en-US" altLang="en-US">
                <a:solidFill>
                  <a:srgbClr val="0392BE"/>
                </a:solidFill>
                <a:latin typeface="Arial" panose="020B0604020202020204" pitchFamily="34" charset="0"/>
                <a:cs typeface="Arial" panose="020B0604020202020204" pitchFamily="34" charset="0"/>
              </a:rPr>
              <a:t>State’s Public Health Division – Environmental Public Health Section</a:t>
            </a:r>
          </a:p>
          <a:p>
            <a:pPr>
              <a:lnSpc>
                <a:spcPct val="150000"/>
              </a:lnSpc>
            </a:pPr>
            <a:endParaRPr lang="en-US" altLang="en-US">
              <a:solidFill>
                <a:srgbClr val="0392BE"/>
              </a:solidFill>
              <a:latin typeface="Arial" panose="020B0604020202020204" pitchFamily="34" charset="0"/>
              <a:cs typeface="Arial" panose="020B0604020202020204" pitchFamily="34" charset="0"/>
            </a:endParaRPr>
          </a:p>
          <a:p>
            <a:r>
              <a:rPr lang="en-US" altLang="en-US"/>
              <a:t>One of 16 states and cities funded through the CDC’s Climate-Ready States and Cities Initiative to study and plan for the health effects of climate change.</a:t>
            </a:r>
          </a:p>
          <a:p>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6125" indent="-285750">
              <a:spcBef>
                <a:spcPct val="30000"/>
              </a:spcBef>
              <a:defRPr sz="1200">
                <a:solidFill>
                  <a:schemeClr val="tx1"/>
                </a:solidFill>
                <a:latin typeface="Calibri" panose="020F0502020204030204" pitchFamily="34" charset="0"/>
              </a:defRPr>
            </a:lvl2pPr>
            <a:lvl3pPr marL="1147763" indent="-228600">
              <a:spcBef>
                <a:spcPct val="30000"/>
              </a:spcBef>
              <a:defRPr sz="1200">
                <a:solidFill>
                  <a:schemeClr val="tx1"/>
                </a:solidFill>
                <a:latin typeface="Calibri" panose="020F0502020204030204" pitchFamily="34" charset="0"/>
              </a:defRPr>
            </a:lvl3pPr>
            <a:lvl4pPr marL="1606550" indent="-228600">
              <a:spcBef>
                <a:spcPct val="30000"/>
              </a:spcBef>
              <a:defRPr sz="1200">
                <a:solidFill>
                  <a:schemeClr val="tx1"/>
                </a:solidFill>
                <a:latin typeface="Calibri" panose="020F0502020204030204" pitchFamily="34" charset="0"/>
              </a:defRPr>
            </a:lvl4pPr>
            <a:lvl5pPr marL="2066925" indent="-228600">
              <a:spcBef>
                <a:spcPct val="30000"/>
              </a:spcBef>
              <a:defRPr sz="1200">
                <a:solidFill>
                  <a:schemeClr val="tx1"/>
                </a:solidFill>
                <a:latin typeface="Calibri" panose="020F0502020204030204" pitchFamily="34" charset="0"/>
              </a:defRPr>
            </a:lvl5pPr>
            <a:lvl6pPr marL="2524125" indent="-228600" eaLnBrk="0" fontAlgn="base" hangingPunct="0">
              <a:spcBef>
                <a:spcPct val="30000"/>
              </a:spcBef>
              <a:spcAft>
                <a:spcPct val="0"/>
              </a:spcAft>
              <a:defRPr sz="1200">
                <a:solidFill>
                  <a:schemeClr val="tx1"/>
                </a:solidFill>
                <a:latin typeface="Calibri" panose="020F0502020204030204" pitchFamily="34" charset="0"/>
              </a:defRPr>
            </a:lvl6pPr>
            <a:lvl7pPr marL="2981325" indent="-228600" eaLnBrk="0" fontAlgn="base" hangingPunct="0">
              <a:spcBef>
                <a:spcPct val="30000"/>
              </a:spcBef>
              <a:spcAft>
                <a:spcPct val="0"/>
              </a:spcAft>
              <a:defRPr sz="1200">
                <a:solidFill>
                  <a:schemeClr val="tx1"/>
                </a:solidFill>
                <a:latin typeface="Calibri" panose="020F0502020204030204" pitchFamily="34" charset="0"/>
              </a:defRPr>
            </a:lvl7pPr>
            <a:lvl8pPr marL="3438525" indent="-228600" eaLnBrk="0" fontAlgn="base" hangingPunct="0">
              <a:spcBef>
                <a:spcPct val="30000"/>
              </a:spcBef>
              <a:spcAft>
                <a:spcPct val="0"/>
              </a:spcAft>
              <a:defRPr sz="1200">
                <a:solidFill>
                  <a:schemeClr val="tx1"/>
                </a:solidFill>
                <a:latin typeface="Calibri" panose="020F0502020204030204" pitchFamily="34" charset="0"/>
              </a:defRPr>
            </a:lvl8pPr>
            <a:lvl9pPr marL="3895725"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1C26EAD-68F6-42AE-98AC-5A9022FFC28D}" type="slidenum">
              <a:rPr lang="en-US" altLang="en-US" sz="1300" smtClean="0">
                <a:latin typeface="Times" panose="02020603050405020304" pitchFamily="18" charset="0"/>
              </a:rPr>
              <a:pPr>
                <a:spcBef>
                  <a:spcPct val="0"/>
                </a:spcBef>
              </a:pPr>
              <a:t>53</a:t>
            </a:fld>
            <a:endParaRPr lang="en-US" altLang="en-US" sz="1300">
              <a:latin typeface="Times" panose="02020603050405020304" pitchFamily="18" charset="0"/>
            </a:endParaRPr>
          </a:p>
        </p:txBody>
      </p:sp>
    </p:spTree>
    <p:extLst>
      <p:ext uri="{BB962C8B-B14F-4D97-AF65-F5344CB8AC3E}">
        <p14:creationId xmlns:p14="http://schemas.microsoft.com/office/powerpoint/2010/main" val="4046110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5988"/>
            <a:r>
              <a:rPr lang="en-US" altLang="en-US" dirty="0"/>
              <a:t>Because this is such a complex topic, we asked our communications department to help us create an info-graphic that helps us explain how we get from greenhouse gas emissions to health outcomes </a:t>
            </a:r>
            <a:r>
              <a:rPr lang="en-US" altLang="en-US" i="1" dirty="0"/>
              <a:t>(this can also be found online.)</a:t>
            </a:r>
          </a:p>
          <a:p>
            <a:pPr defTabSz="915988"/>
            <a:endParaRPr lang="en-US" altLang="en-US" dirty="0"/>
          </a:p>
          <a:p>
            <a:pPr defTabSz="915988"/>
            <a:r>
              <a:rPr lang="en-US" altLang="en-US" dirty="0"/>
              <a:t>The report looks at 8 different climate impacts depicted in this graphic (heat, drought, wildfire, floods &amp; storms, sea level rise, allergens, infectious disease, indirect impacts). </a:t>
            </a:r>
          </a:p>
          <a:p>
            <a:pPr defTabSz="915988"/>
            <a:endParaRPr lang="en-US" altLang="en-US" dirty="0"/>
          </a:p>
          <a:p>
            <a:pPr defTabSz="915988"/>
            <a:r>
              <a:rPr lang="en-US" altLang="en-US" dirty="0"/>
              <a:t>These impacts are created by changes in temperature, precipitation, and acidification which are in turn created by the increase in greenhouse gases in our atmosphere. </a:t>
            </a:r>
          </a:p>
          <a:p>
            <a:pPr defTabSz="915988"/>
            <a:endParaRPr lang="en-US" altLang="en-US" dirty="0"/>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6125" indent="-285750">
              <a:spcBef>
                <a:spcPct val="30000"/>
              </a:spcBef>
              <a:defRPr sz="1200">
                <a:solidFill>
                  <a:schemeClr val="tx1"/>
                </a:solidFill>
                <a:latin typeface="Calibri" panose="020F0502020204030204" pitchFamily="34" charset="0"/>
              </a:defRPr>
            </a:lvl2pPr>
            <a:lvl3pPr marL="1147763" indent="-228600">
              <a:spcBef>
                <a:spcPct val="30000"/>
              </a:spcBef>
              <a:defRPr sz="1200">
                <a:solidFill>
                  <a:schemeClr val="tx1"/>
                </a:solidFill>
                <a:latin typeface="Calibri" panose="020F0502020204030204" pitchFamily="34" charset="0"/>
              </a:defRPr>
            </a:lvl3pPr>
            <a:lvl4pPr marL="1606550" indent="-228600">
              <a:spcBef>
                <a:spcPct val="30000"/>
              </a:spcBef>
              <a:defRPr sz="1200">
                <a:solidFill>
                  <a:schemeClr val="tx1"/>
                </a:solidFill>
                <a:latin typeface="Calibri" panose="020F0502020204030204" pitchFamily="34" charset="0"/>
              </a:defRPr>
            </a:lvl4pPr>
            <a:lvl5pPr marL="2066925" indent="-228600">
              <a:spcBef>
                <a:spcPct val="30000"/>
              </a:spcBef>
              <a:defRPr sz="1200">
                <a:solidFill>
                  <a:schemeClr val="tx1"/>
                </a:solidFill>
                <a:latin typeface="Calibri" panose="020F0502020204030204" pitchFamily="34" charset="0"/>
              </a:defRPr>
            </a:lvl5pPr>
            <a:lvl6pPr marL="2524125" indent="-228600" eaLnBrk="0" fontAlgn="base" hangingPunct="0">
              <a:spcBef>
                <a:spcPct val="30000"/>
              </a:spcBef>
              <a:spcAft>
                <a:spcPct val="0"/>
              </a:spcAft>
              <a:defRPr sz="1200">
                <a:solidFill>
                  <a:schemeClr val="tx1"/>
                </a:solidFill>
                <a:latin typeface="Calibri" panose="020F0502020204030204" pitchFamily="34" charset="0"/>
              </a:defRPr>
            </a:lvl6pPr>
            <a:lvl7pPr marL="2981325" indent="-228600" eaLnBrk="0" fontAlgn="base" hangingPunct="0">
              <a:spcBef>
                <a:spcPct val="30000"/>
              </a:spcBef>
              <a:spcAft>
                <a:spcPct val="0"/>
              </a:spcAft>
              <a:defRPr sz="1200">
                <a:solidFill>
                  <a:schemeClr val="tx1"/>
                </a:solidFill>
                <a:latin typeface="Calibri" panose="020F0502020204030204" pitchFamily="34" charset="0"/>
              </a:defRPr>
            </a:lvl7pPr>
            <a:lvl8pPr marL="3438525" indent="-228600" eaLnBrk="0" fontAlgn="base" hangingPunct="0">
              <a:spcBef>
                <a:spcPct val="30000"/>
              </a:spcBef>
              <a:spcAft>
                <a:spcPct val="0"/>
              </a:spcAft>
              <a:defRPr sz="1200">
                <a:solidFill>
                  <a:schemeClr val="tx1"/>
                </a:solidFill>
                <a:latin typeface="Calibri" panose="020F0502020204030204" pitchFamily="34" charset="0"/>
              </a:defRPr>
            </a:lvl8pPr>
            <a:lvl9pPr marL="3895725"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9AD0F63-251C-4B94-84BF-36007128E5DE}" type="slidenum">
              <a:rPr lang="en-US" altLang="en-US" sz="1300" smtClean="0">
                <a:latin typeface="Times" panose="02020603050405020304" pitchFamily="18" charset="0"/>
              </a:rPr>
              <a:pPr>
                <a:spcBef>
                  <a:spcPct val="0"/>
                </a:spcBef>
              </a:pPr>
              <a:t>5</a:t>
            </a:fld>
            <a:endParaRPr lang="en-US" altLang="en-US" sz="1300">
              <a:latin typeface="Times" panose="02020603050405020304" pitchFamily="18" charset="0"/>
            </a:endParaRPr>
          </a:p>
        </p:txBody>
      </p:sp>
    </p:spTree>
    <p:extLst>
      <p:ext uri="{BB962C8B-B14F-4D97-AF65-F5344CB8AC3E}">
        <p14:creationId xmlns:p14="http://schemas.microsoft.com/office/powerpoint/2010/main" val="2293716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This is a continuation of the graphic which shows the health effects considered in the report. </a:t>
            </a:r>
          </a:p>
          <a:p>
            <a:endParaRPr lang="en-US" altLang="en-US" dirty="0"/>
          </a:p>
          <a:p>
            <a:r>
              <a:rPr lang="en-US" altLang="en-US" dirty="0"/>
              <a:t>Climate change has the potential to affect economic, social, physical, and mental well-being through many pathways.  They can be interrelated in that one event may increase the probability of another to occur.  In this graphic we treat each climate impact separately to simplify causal relationships, but recognize that impacts are often interrelated.  </a:t>
            </a:r>
          </a:p>
          <a:p>
            <a:endParaRPr lang="en-US" altLang="en-US" dirty="0"/>
          </a:p>
          <a:p>
            <a:r>
              <a:rPr lang="en-US" altLang="en-US" dirty="0"/>
              <a:t>This is also not an exhaustive list of health outcomes, but represents the ones that are most supported by current research literature. </a:t>
            </a:r>
          </a:p>
          <a:p>
            <a:endParaRPr lang="en-US" altLang="en-US" dirty="0"/>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6125" indent="-285750">
              <a:spcBef>
                <a:spcPct val="30000"/>
              </a:spcBef>
              <a:defRPr sz="1200">
                <a:solidFill>
                  <a:schemeClr val="tx1"/>
                </a:solidFill>
                <a:latin typeface="Calibri" panose="020F0502020204030204" pitchFamily="34" charset="0"/>
              </a:defRPr>
            </a:lvl2pPr>
            <a:lvl3pPr marL="1147763" indent="-228600">
              <a:spcBef>
                <a:spcPct val="30000"/>
              </a:spcBef>
              <a:defRPr sz="1200">
                <a:solidFill>
                  <a:schemeClr val="tx1"/>
                </a:solidFill>
                <a:latin typeface="Calibri" panose="020F0502020204030204" pitchFamily="34" charset="0"/>
              </a:defRPr>
            </a:lvl3pPr>
            <a:lvl4pPr marL="1606550" indent="-228600">
              <a:spcBef>
                <a:spcPct val="30000"/>
              </a:spcBef>
              <a:defRPr sz="1200">
                <a:solidFill>
                  <a:schemeClr val="tx1"/>
                </a:solidFill>
                <a:latin typeface="Calibri" panose="020F0502020204030204" pitchFamily="34" charset="0"/>
              </a:defRPr>
            </a:lvl4pPr>
            <a:lvl5pPr marL="2066925" indent="-228600">
              <a:spcBef>
                <a:spcPct val="30000"/>
              </a:spcBef>
              <a:defRPr sz="1200">
                <a:solidFill>
                  <a:schemeClr val="tx1"/>
                </a:solidFill>
                <a:latin typeface="Calibri" panose="020F0502020204030204" pitchFamily="34" charset="0"/>
              </a:defRPr>
            </a:lvl5pPr>
            <a:lvl6pPr marL="2524125" indent="-228600" eaLnBrk="0" fontAlgn="base" hangingPunct="0">
              <a:spcBef>
                <a:spcPct val="30000"/>
              </a:spcBef>
              <a:spcAft>
                <a:spcPct val="0"/>
              </a:spcAft>
              <a:defRPr sz="1200">
                <a:solidFill>
                  <a:schemeClr val="tx1"/>
                </a:solidFill>
                <a:latin typeface="Calibri" panose="020F0502020204030204" pitchFamily="34" charset="0"/>
              </a:defRPr>
            </a:lvl6pPr>
            <a:lvl7pPr marL="2981325" indent="-228600" eaLnBrk="0" fontAlgn="base" hangingPunct="0">
              <a:spcBef>
                <a:spcPct val="30000"/>
              </a:spcBef>
              <a:spcAft>
                <a:spcPct val="0"/>
              </a:spcAft>
              <a:defRPr sz="1200">
                <a:solidFill>
                  <a:schemeClr val="tx1"/>
                </a:solidFill>
                <a:latin typeface="Calibri" panose="020F0502020204030204" pitchFamily="34" charset="0"/>
              </a:defRPr>
            </a:lvl7pPr>
            <a:lvl8pPr marL="3438525" indent="-228600" eaLnBrk="0" fontAlgn="base" hangingPunct="0">
              <a:spcBef>
                <a:spcPct val="30000"/>
              </a:spcBef>
              <a:spcAft>
                <a:spcPct val="0"/>
              </a:spcAft>
              <a:defRPr sz="1200">
                <a:solidFill>
                  <a:schemeClr val="tx1"/>
                </a:solidFill>
                <a:latin typeface="Calibri" panose="020F0502020204030204" pitchFamily="34" charset="0"/>
              </a:defRPr>
            </a:lvl8pPr>
            <a:lvl9pPr marL="3895725"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51F5007-8E84-4320-8B93-192AD03FAE29}" type="slidenum">
              <a:rPr lang="en-US" altLang="en-US" sz="1300" smtClean="0">
                <a:latin typeface="Times" panose="02020603050405020304" pitchFamily="18" charset="0"/>
              </a:rPr>
              <a:pPr>
                <a:spcBef>
                  <a:spcPct val="0"/>
                </a:spcBef>
              </a:pPr>
              <a:t>6</a:t>
            </a:fld>
            <a:endParaRPr lang="en-US" altLang="en-US" sz="1300">
              <a:latin typeface="Times" panose="02020603050405020304" pitchFamily="18" charset="0"/>
            </a:endParaRPr>
          </a:p>
        </p:txBody>
      </p:sp>
    </p:spTree>
    <p:extLst>
      <p:ext uri="{BB962C8B-B14F-4D97-AF65-F5344CB8AC3E}">
        <p14:creationId xmlns:p14="http://schemas.microsoft.com/office/powerpoint/2010/main" val="1090985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0794705F-CA95-4D6B-B56C-7B6EFAFF70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0FC9C566-470D-4A4E-8BB9-5FED061C41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Here in Oregon….</a:t>
            </a:r>
          </a:p>
          <a:p>
            <a:endParaRPr lang="en-US" altLang="en-US" dirty="0"/>
          </a:p>
          <a:p>
            <a:r>
              <a:rPr lang="en-US" altLang="en-US" dirty="0"/>
              <a:t>Climate scientists say that by 2050, we can expect less snowpack in our mountains, less water in our aquifers, less moisture in our soils...</a:t>
            </a:r>
          </a:p>
          <a:p>
            <a:br>
              <a:rPr lang="en-US" altLang="en-US" dirty="0"/>
            </a:br>
            <a:endParaRPr lang="en-US" altLang="en-US" dirty="0"/>
          </a:p>
        </p:txBody>
      </p:sp>
      <p:sp>
        <p:nvSpPr>
          <p:cNvPr id="21508" name="Slide Number Placeholder 3">
            <a:extLst>
              <a:ext uri="{FF2B5EF4-FFF2-40B4-BE49-F238E27FC236}">
                <a16:creationId xmlns:a16="http://schemas.microsoft.com/office/drawing/2014/main" id="{3F70A225-8788-4222-9E78-7AC8D86081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08025" indent="-271463">
              <a:defRPr sz="2400">
                <a:solidFill>
                  <a:schemeClr val="tx1"/>
                </a:solidFill>
                <a:latin typeface="Times" panose="02020603050405020304" pitchFamily="18" charset="0"/>
              </a:defRPr>
            </a:lvl2pPr>
            <a:lvl3pPr marL="1090613" indent="-217488">
              <a:defRPr sz="2400">
                <a:solidFill>
                  <a:schemeClr val="tx1"/>
                </a:solidFill>
                <a:latin typeface="Times" panose="02020603050405020304" pitchFamily="18" charset="0"/>
              </a:defRPr>
            </a:lvl3pPr>
            <a:lvl4pPr marL="1527175" indent="-217488">
              <a:defRPr sz="2400">
                <a:solidFill>
                  <a:schemeClr val="tx1"/>
                </a:solidFill>
                <a:latin typeface="Times" panose="02020603050405020304" pitchFamily="18" charset="0"/>
              </a:defRPr>
            </a:lvl4pPr>
            <a:lvl5pPr marL="1963738" indent="-217488">
              <a:defRPr sz="2400">
                <a:solidFill>
                  <a:schemeClr val="tx1"/>
                </a:solidFill>
                <a:latin typeface="Times" panose="02020603050405020304" pitchFamily="18" charset="0"/>
              </a:defRPr>
            </a:lvl5pPr>
            <a:lvl6pPr marL="2420938" indent="-217488" eaLnBrk="0" fontAlgn="base" hangingPunct="0">
              <a:spcBef>
                <a:spcPct val="0"/>
              </a:spcBef>
              <a:spcAft>
                <a:spcPct val="0"/>
              </a:spcAft>
              <a:defRPr sz="2400">
                <a:solidFill>
                  <a:schemeClr val="tx1"/>
                </a:solidFill>
                <a:latin typeface="Times" panose="02020603050405020304" pitchFamily="18" charset="0"/>
              </a:defRPr>
            </a:lvl6pPr>
            <a:lvl7pPr marL="2878138" indent="-217488" eaLnBrk="0" fontAlgn="base" hangingPunct="0">
              <a:spcBef>
                <a:spcPct val="0"/>
              </a:spcBef>
              <a:spcAft>
                <a:spcPct val="0"/>
              </a:spcAft>
              <a:defRPr sz="2400">
                <a:solidFill>
                  <a:schemeClr val="tx1"/>
                </a:solidFill>
                <a:latin typeface="Times" panose="02020603050405020304" pitchFamily="18" charset="0"/>
              </a:defRPr>
            </a:lvl7pPr>
            <a:lvl8pPr marL="3335338" indent="-217488" eaLnBrk="0" fontAlgn="base" hangingPunct="0">
              <a:spcBef>
                <a:spcPct val="0"/>
              </a:spcBef>
              <a:spcAft>
                <a:spcPct val="0"/>
              </a:spcAft>
              <a:defRPr sz="2400">
                <a:solidFill>
                  <a:schemeClr val="tx1"/>
                </a:solidFill>
                <a:latin typeface="Times" panose="02020603050405020304" pitchFamily="18" charset="0"/>
              </a:defRPr>
            </a:lvl8pPr>
            <a:lvl9pPr marL="3792538" indent="-217488" eaLnBrk="0" fontAlgn="base" hangingPunct="0">
              <a:spcBef>
                <a:spcPct val="0"/>
              </a:spcBef>
              <a:spcAft>
                <a:spcPct val="0"/>
              </a:spcAft>
              <a:defRPr sz="2400">
                <a:solidFill>
                  <a:schemeClr val="tx1"/>
                </a:solidFill>
                <a:latin typeface="Times" panose="02020603050405020304" pitchFamily="18" charset="0"/>
              </a:defRPr>
            </a:lvl9pPr>
          </a:lstStyle>
          <a:p>
            <a:fld id="{CA9DEB05-CD2E-45C0-8D08-4BEC2849B23F}" type="slidenum">
              <a:rPr lang="en-US" altLang="en-US" sz="1200" smtClean="0"/>
              <a:pPr/>
              <a:t>7</a:t>
            </a:fld>
            <a:endParaRPr lang="en-US" altLang="en-US" sz="1200"/>
          </a:p>
        </p:txBody>
      </p:sp>
    </p:spTree>
    <p:extLst>
      <p:ext uri="{BB962C8B-B14F-4D97-AF65-F5344CB8AC3E}">
        <p14:creationId xmlns:p14="http://schemas.microsoft.com/office/powerpoint/2010/main" val="3119363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101D0985-4F03-4E34-99E7-2D9B09859A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16A6996C-0739-410A-852E-D7BB46349B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By 2050, we can expect 300% more acres burned each year… increasing smoke exposure and further compromising our air quality.</a:t>
            </a:r>
          </a:p>
          <a:p>
            <a:br>
              <a:rPr lang="en-US" altLang="en-US"/>
            </a:br>
            <a:endParaRPr lang="en-US" altLang="en-US"/>
          </a:p>
        </p:txBody>
      </p:sp>
      <p:sp>
        <p:nvSpPr>
          <p:cNvPr id="23556" name="Slide Number Placeholder 3">
            <a:extLst>
              <a:ext uri="{FF2B5EF4-FFF2-40B4-BE49-F238E27FC236}">
                <a16:creationId xmlns:a16="http://schemas.microsoft.com/office/drawing/2014/main" id="{8194F2ED-211F-4779-9955-E5D8C8EC82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08025" indent="-271463">
              <a:defRPr sz="2400">
                <a:solidFill>
                  <a:schemeClr val="tx1"/>
                </a:solidFill>
                <a:latin typeface="Times" panose="02020603050405020304" pitchFamily="18" charset="0"/>
              </a:defRPr>
            </a:lvl2pPr>
            <a:lvl3pPr marL="1090613" indent="-217488">
              <a:defRPr sz="2400">
                <a:solidFill>
                  <a:schemeClr val="tx1"/>
                </a:solidFill>
                <a:latin typeface="Times" panose="02020603050405020304" pitchFamily="18" charset="0"/>
              </a:defRPr>
            </a:lvl3pPr>
            <a:lvl4pPr marL="1527175" indent="-217488">
              <a:defRPr sz="2400">
                <a:solidFill>
                  <a:schemeClr val="tx1"/>
                </a:solidFill>
                <a:latin typeface="Times" panose="02020603050405020304" pitchFamily="18" charset="0"/>
              </a:defRPr>
            </a:lvl4pPr>
            <a:lvl5pPr marL="1963738" indent="-217488">
              <a:defRPr sz="2400">
                <a:solidFill>
                  <a:schemeClr val="tx1"/>
                </a:solidFill>
                <a:latin typeface="Times" panose="02020603050405020304" pitchFamily="18" charset="0"/>
              </a:defRPr>
            </a:lvl5pPr>
            <a:lvl6pPr marL="2420938" indent="-217488" eaLnBrk="0" fontAlgn="base" hangingPunct="0">
              <a:spcBef>
                <a:spcPct val="0"/>
              </a:spcBef>
              <a:spcAft>
                <a:spcPct val="0"/>
              </a:spcAft>
              <a:defRPr sz="2400">
                <a:solidFill>
                  <a:schemeClr val="tx1"/>
                </a:solidFill>
                <a:latin typeface="Times" panose="02020603050405020304" pitchFamily="18" charset="0"/>
              </a:defRPr>
            </a:lvl6pPr>
            <a:lvl7pPr marL="2878138" indent="-217488" eaLnBrk="0" fontAlgn="base" hangingPunct="0">
              <a:spcBef>
                <a:spcPct val="0"/>
              </a:spcBef>
              <a:spcAft>
                <a:spcPct val="0"/>
              </a:spcAft>
              <a:defRPr sz="2400">
                <a:solidFill>
                  <a:schemeClr val="tx1"/>
                </a:solidFill>
                <a:latin typeface="Times" panose="02020603050405020304" pitchFamily="18" charset="0"/>
              </a:defRPr>
            </a:lvl7pPr>
            <a:lvl8pPr marL="3335338" indent="-217488" eaLnBrk="0" fontAlgn="base" hangingPunct="0">
              <a:spcBef>
                <a:spcPct val="0"/>
              </a:spcBef>
              <a:spcAft>
                <a:spcPct val="0"/>
              </a:spcAft>
              <a:defRPr sz="2400">
                <a:solidFill>
                  <a:schemeClr val="tx1"/>
                </a:solidFill>
                <a:latin typeface="Times" panose="02020603050405020304" pitchFamily="18" charset="0"/>
              </a:defRPr>
            </a:lvl8pPr>
            <a:lvl9pPr marL="3792538" indent="-217488" eaLnBrk="0" fontAlgn="base" hangingPunct="0">
              <a:spcBef>
                <a:spcPct val="0"/>
              </a:spcBef>
              <a:spcAft>
                <a:spcPct val="0"/>
              </a:spcAft>
              <a:defRPr sz="2400">
                <a:solidFill>
                  <a:schemeClr val="tx1"/>
                </a:solidFill>
                <a:latin typeface="Times" panose="02020603050405020304" pitchFamily="18" charset="0"/>
              </a:defRPr>
            </a:lvl9pPr>
          </a:lstStyle>
          <a:p>
            <a:fld id="{06FF57A3-B00E-43C7-9C22-CFA7C6EF8455}" type="slidenum">
              <a:rPr lang="en-US" altLang="en-US" sz="1200" smtClean="0"/>
              <a:pPr/>
              <a:t>8</a:t>
            </a:fld>
            <a:endParaRPr lang="en-US" altLang="en-US" sz="1200"/>
          </a:p>
        </p:txBody>
      </p:sp>
    </p:spTree>
    <p:extLst>
      <p:ext uri="{BB962C8B-B14F-4D97-AF65-F5344CB8AC3E}">
        <p14:creationId xmlns:p14="http://schemas.microsoft.com/office/powerpoint/2010/main" val="1418696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0A2C6F36-23B9-4A8B-B5CB-3E52BADAD7C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A69DFECD-BD55-4342-A691-63D949FA22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By 2050, we can expect more extreme precipitation events, more storms causing communities to flood, coastlines will further erode and landslides will occur more often.</a:t>
            </a:r>
          </a:p>
        </p:txBody>
      </p:sp>
      <p:sp>
        <p:nvSpPr>
          <p:cNvPr id="25604" name="Slide Number Placeholder 3">
            <a:extLst>
              <a:ext uri="{FF2B5EF4-FFF2-40B4-BE49-F238E27FC236}">
                <a16:creationId xmlns:a16="http://schemas.microsoft.com/office/drawing/2014/main" id="{F9E482D4-59FA-4C4C-AE37-7EC2DD00DFB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08025" indent="-271463">
              <a:defRPr sz="2400">
                <a:solidFill>
                  <a:schemeClr val="tx1"/>
                </a:solidFill>
                <a:latin typeface="Times" panose="02020603050405020304" pitchFamily="18" charset="0"/>
              </a:defRPr>
            </a:lvl2pPr>
            <a:lvl3pPr marL="1090613" indent="-217488">
              <a:defRPr sz="2400">
                <a:solidFill>
                  <a:schemeClr val="tx1"/>
                </a:solidFill>
                <a:latin typeface="Times" panose="02020603050405020304" pitchFamily="18" charset="0"/>
              </a:defRPr>
            </a:lvl3pPr>
            <a:lvl4pPr marL="1527175" indent="-217488">
              <a:defRPr sz="2400">
                <a:solidFill>
                  <a:schemeClr val="tx1"/>
                </a:solidFill>
                <a:latin typeface="Times" panose="02020603050405020304" pitchFamily="18" charset="0"/>
              </a:defRPr>
            </a:lvl4pPr>
            <a:lvl5pPr marL="1963738" indent="-217488">
              <a:defRPr sz="2400">
                <a:solidFill>
                  <a:schemeClr val="tx1"/>
                </a:solidFill>
                <a:latin typeface="Times" panose="02020603050405020304" pitchFamily="18" charset="0"/>
              </a:defRPr>
            </a:lvl5pPr>
            <a:lvl6pPr marL="2420938" indent="-217488" eaLnBrk="0" fontAlgn="base" hangingPunct="0">
              <a:spcBef>
                <a:spcPct val="0"/>
              </a:spcBef>
              <a:spcAft>
                <a:spcPct val="0"/>
              </a:spcAft>
              <a:defRPr sz="2400">
                <a:solidFill>
                  <a:schemeClr val="tx1"/>
                </a:solidFill>
                <a:latin typeface="Times" panose="02020603050405020304" pitchFamily="18" charset="0"/>
              </a:defRPr>
            </a:lvl6pPr>
            <a:lvl7pPr marL="2878138" indent="-217488" eaLnBrk="0" fontAlgn="base" hangingPunct="0">
              <a:spcBef>
                <a:spcPct val="0"/>
              </a:spcBef>
              <a:spcAft>
                <a:spcPct val="0"/>
              </a:spcAft>
              <a:defRPr sz="2400">
                <a:solidFill>
                  <a:schemeClr val="tx1"/>
                </a:solidFill>
                <a:latin typeface="Times" panose="02020603050405020304" pitchFamily="18" charset="0"/>
              </a:defRPr>
            </a:lvl7pPr>
            <a:lvl8pPr marL="3335338" indent="-217488" eaLnBrk="0" fontAlgn="base" hangingPunct="0">
              <a:spcBef>
                <a:spcPct val="0"/>
              </a:spcBef>
              <a:spcAft>
                <a:spcPct val="0"/>
              </a:spcAft>
              <a:defRPr sz="2400">
                <a:solidFill>
                  <a:schemeClr val="tx1"/>
                </a:solidFill>
                <a:latin typeface="Times" panose="02020603050405020304" pitchFamily="18" charset="0"/>
              </a:defRPr>
            </a:lvl8pPr>
            <a:lvl9pPr marL="3792538" indent="-217488" eaLnBrk="0" fontAlgn="base" hangingPunct="0">
              <a:spcBef>
                <a:spcPct val="0"/>
              </a:spcBef>
              <a:spcAft>
                <a:spcPct val="0"/>
              </a:spcAft>
              <a:defRPr sz="2400">
                <a:solidFill>
                  <a:schemeClr val="tx1"/>
                </a:solidFill>
                <a:latin typeface="Times" panose="02020603050405020304" pitchFamily="18" charset="0"/>
              </a:defRPr>
            </a:lvl9pPr>
          </a:lstStyle>
          <a:p>
            <a:fld id="{D74CB9C7-F542-4195-AC97-8A801AF43AB1}" type="slidenum">
              <a:rPr lang="en-US" altLang="en-US" sz="1200" smtClean="0"/>
              <a:pPr/>
              <a:t>9</a:t>
            </a:fld>
            <a:endParaRPr lang="en-US" altLang="en-US" sz="1200"/>
          </a:p>
        </p:txBody>
      </p:sp>
    </p:spTree>
    <p:extLst>
      <p:ext uri="{BB962C8B-B14F-4D97-AF65-F5344CB8AC3E}">
        <p14:creationId xmlns:p14="http://schemas.microsoft.com/office/powerpoint/2010/main" val="1148231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DA196-E6B0-2C48-05F1-BE7CB3BD4E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39C500-A43D-A84B-01B0-D61BE204E1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F238E0D-3D9B-BD24-4ACA-3C7F0A0CD781}"/>
              </a:ext>
            </a:extLst>
          </p:cNvPr>
          <p:cNvSpPr>
            <a:spLocks noGrp="1"/>
          </p:cNvSpPr>
          <p:nvPr>
            <p:ph type="dt" sz="half" idx="10"/>
          </p:nvPr>
        </p:nvSpPr>
        <p:spPr/>
        <p:txBody>
          <a:bodyPr/>
          <a:lstStyle/>
          <a:p>
            <a:fld id="{A6A86DC6-CAB5-4A7F-BAAA-426AA729A24D}" type="datetimeFigureOut">
              <a:rPr lang="en-US" smtClean="0"/>
              <a:t>11/1/2023</a:t>
            </a:fld>
            <a:endParaRPr lang="en-US"/>
          </a:p>
        </p:txBody>
      </p:sp>
      <p:sp>
        <p:nvSpPr>
          <p:cNvPr id="5" name="Footer Placeholder 4">
            <a:extLst>
              <a:ext uri="{FF2B5EF4-FFF2-40B4-BE49-F238E27FC236}">
                <a16:creationId xmlns:a16="http://schemas.microsoft.com/office/drawing/2014/main" id="{22DA0754-33E0-FE6A-C477-8271FB41B7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52E4C8-2F07-4A7B-1E97-BE3F0F8CE14C}"/>
              </a:ext>
            </a:extLst>
          </p:cNvPr>
          <p:cNvSpPr>
            <a:spLocks noGrp="1"/>
          </p:cNvSpPr>
          <p:nvPr>
            <p:ph type="sldNum" sz="quarter" idx="12"/>
          </p:nvPr>
        </p:nvSpPr>
        <p:spPr/>
        <p:txBody>
          <a:bodyPr/>
          <a:lstStyle/>
          <a:p>
            <a:fld id="{CCE7BD88-CBE3-4BEC-BE1D-A7B9590FAE99}" type="slidenum">
              <a:rPr lang="en-US" smtClean="0"/>
              <a:t>‹#›</a:t>
            </a:fld>
            <a:endParaRPr lang="en-US"/>
          </a:p>
        </p:txBody>
      </p:sp>
    </p:spTree>
    <p:extLst>
      <p:ext uri="{BB962C8B-B14F-4D97-AF65-F5344CB8AC3E}">
        <p14:creationId xmlns:p14="http://schemas.microsoft.com/office/powerpoint/2010/main" val="62166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E278F-A77C-5336-2E7F-DD3F94AA23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E51749-CB97-0B3E-1F19-33FCAE1DE3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2BDB67-8759-5FF5-C24A-0A57C5AAA4EC}"/>
              </a:ext>
            </a:extLst>
          </p:cNvPr>
          <p:cNvSpPr>
            <a:spLocks noGrp="1"/>
          </p:cNvSpPr>
          <p:nvPr>
            <p:ph type="dt" sz="half" idx="10"/>
          </p:nvPr>
        </p:nvSpPr>
        <p:spPr/>
        <p:txBody>
          <a:bodyPr/>
          <a:lstStyle/>
          <a:p>
            <a:fld id="{A6A86DC6-CAB5-4A7F-BAAA-426AA729A24D}" type="datetimeFigureOut">
              <a:rPr lang="en-US" smtClean="0"/>
              <a:t>11/1/2023</a:t>
            </a:fld>
            <a:endParaRPr lang="en-US"/>
          </a:p>
        </p:txBody>
      </p:sp>
      <p:sp>
        <p:nvSpPr>
          <p:cNvPr id="5" name="Footer Placeholder 4">
            <a:extLst>
              <a:ext uri="{FF2B5EF4-FFF2-40B4-BE49-F238E27FC236}">
                <a16:creationId xmlns:a16="http://schemas.microsoft.com/office/drawing/2014/main" id="{513E723C-1FDF-4AB6-FDB0-B199CA4C13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435AB0-A14F-287C-959A-1162675A66D5}"/>
              </a:ext>
            </a:extLst>
          </p:cNvPr>
          <p:cNvSpPr>
            <a:spLocks noGrp="1"/>
          </p:cNvSpPr>
          <p:nvPr>
            <p:ph type="sldNum" sz="quarter" idx="12"/>
          </p:nvPr>
        </p:nvSpPr>
        <p:spPr/>
        <p:txBody>
          <a:bodyPr/>
          <a:lstStyle/>
          <a:p>
            <a:fld id="{CCE7BD88-CBE3-4BEC-BE1D-A7B9590FAE99}" type="slidenum">
              <a:rPr lang="en-US" smtClean="0"/>
              <a:t>‹#›</a:t>
            </a:fld>
            <a:endParaRPr lang="en-US"/>
          </a:p>
        </p:txBody>
      </p:sp>
    </p:spTree>
    <p:extLst>
      <p:ext uri="{BB962C8B-B14F-4D97-AF65-F5344CB8AC3E}">
        <p14:creationId xmlns:p14="http://schemas.microsoft.com/office/powerpoint/2010/main" val="43743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7B1927-2954-76C7-6A11-F9021ED1C8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2C9473-A2C0-684B-869D-D0A5363395E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08ABD-6255-DB9F-8B5E-B18EBEC11F2C}"/>
              </a:ext>
            </a:extLst>
          </p:cNvPr>
          <p:cNvSpPr>
            <a:spLocks noGrp="1"/>
          </p:cNvSpPr>
          <p:nvPr>
            <p:ph type="dt" sz="half" idx="10"/>
          </p:nvPr>
        </p:nvSpPr>
        <p:spPr/>
        <p:txBody>
          <a:bodyPr/>
          <a:lstStyle/>
          <a:p>
            <a:fld id="{A6A86DC6-CAB5-4A7F-BAAA-426AA729A24D}" type="datetimeFigureOut">
              <a:rPr lang="en-US" smtClean="0"/>
              <a:t>11/1/2023</a:t>
            </a:fld>
            <a:endParaRPr lang="en-US"/>
          </a:p>
        </p:txBody>
      </p:sp>
      <p:sp>
        <p:nvSpPr>
          <p:cNvPr id="5" name="Footer Placeholder 4">
            <a:extLst>
              <a:ext uri="{FF2B5EF4-FFF2-40B4-BE49-F238E27FC236}">
                <a16:creationId xmlns:a16="http://schemas.microsoft.com/office/drawing/2014/main" id="{6E5FEB42-457C-AD8E-2286-F3EE741BD4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D7A561-0488-76DF-54C3-68A0A70FAD01}"/>
              </a:ext>
            </a:extLst>
          </p:cNvPr>
          <p:cNvSpPr>
            <a:spLocks noGrp="1"/>
          </p:cNvSpPr>
          <p:nvPr>
            <p:ph type="sldNum" sz="quarter" idx="12"/>
          </p:nvPr>
        </p:nvSpPr>
        <p:spPr/>
        <p:txBody>
          <a:bodyPr/>
          <a:lstStyle/>
          <a:p>
            <a:fld id="{CCE7BD88-CBE3-4BEC-BE1D-A7B9590FAE99}" type="slidenum">
              <a:rPr lang="en-US" smtClean="0"/>
              <a:t>‹#›</a:t>
            </a:fld>
            <a:endParaRPr lang="en-US"/>
          </a:p>
        </p:txBody>
      </p:sp>
    </p:spTree>
    <p:extLst>
      <p:ext uri="{BB962C8B-B14F-4D97-AF65-F5344CB8AC3E}">
        <p14:creationId xmlns:p14="http://schemas.microsoft.com/office/powerpoint/2010/main" val="3564894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74EAA6-F273-4446-8E9D-8D5D1390766A}"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DAF2E9-ADEB-46E8-B137-C067CD1E1F76}" type="slidenum">
              <a:rPr lang="en-US" smtClean="0"/>
              <a:t>‹#›</a:t>
            </a:fld>
            <a:endParaRPr lang="en-US"/>
          </a:p>
        </p:txBody>
      </p:sp>
    </p:spTree>
    <p:extLst>
      <p:ext uri="{BB962C8B-B14F-4D97-AF65-F5344CB8AC3E}">
        <p14:creationId xmlns:p14="http://schemas.microsoft.com/office/powerpoint/2010/main" val="292437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74EAA6-F273-4446-8E9D-8D5D1390766A}"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DAF2E9-ADEB-46E8-B137-C067CD1E1F76}" type="slidenum">
              <a:rPr lang="en-US" smtClean="0"/>
              <a:t>‹#›</a:t>
            </a:fld>
            <a:endParaRPr lang="en-US"/>
          </a:p>
        </p:txBody>
      </p:sp>
    </p:spTree>
    <p:extLst>
      <p:ext uri="{BB962C8B-B14F-4D97-AF65-F5344CB8AC3E}">
        <p14:creationId xmlns:p14="http://schemas.microsoft.com/office/powerpoint/2010/main" val="3432714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74EAA6-F273-4446-8E9D-8D5D1390766A}"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DAF2E9-ADEB-46E8-B137-C067CD1E1F76}" type="slidenum">
              <a:rPr lang="en-US" smtClean="0"/>
              <a:t>‹#›</a:t>
            </a:fld>
            <a:endParaRPr lang="en-US"/>
          </a:p>
        </p:txBody>
      </p:sp>
    </p:spTree>
    <p:extLst>
      <p:ext uri="{BB962C8B-B14F-4D97-AF65-F5344CB8AC3E}">
        <p14:creationId xmlns:p14="http://schemas.microsoft.com/office/powerpoint/2010/main" val="886614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74EAA6-F273-4446-8E9D-8D5D1390766A}" type="datetimeFigureOut">
              <a:rPr lang="en-US" smtClean="0"/>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DAF2E9-ADEB-46E8-B137-C067CD1E1F76}" type="slidenum">
              <a:rPr lang="en-US" smtClean="0"/>
              <a:t>‹#›</a:t>
            </a:fld>
            <a:endParaRPr lang="en-US"/>
          </a:p>
        </p:txBody>
      </p:sp>
    </p:spTree>
    <p:extLst>
      <p:ext uri="{BB962C8B-B14F-4D97-AF65-F5344CB8AC3E}">
        <p14:creationId xmlns:p14="http://schemas.microsoft.com/office/powerpoint/2010/main" val="267085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74EAA6-F273-4446-8E9D-8D5D1390766A}" type="datetimeFigureOut">
              <a:rPr lang="en-US" smtClean="0"/>
              <a:t>11/1/2023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DAF2E9-ADEB-46E8-B137-C067CD1E1F76}" type="slidenum">
              <a:rPr lang="en-US" smtClean="0"/>
              <a:t>‹#›</a:t>
            </a:fld>
            <a:endParaRPr lang="en-US"/>
          </a:p>
        </p:txBody>
      </p:sp>
    </p:spTree>
    <p:extLst>
      <p:ext uri="{BB962C8B-B14F-4D97-AF65-F5344CB8AC3E}">
        <p14:creationId xmlns:p14="http://schemas.microsoft.com/office/powerpoint/2010/main" val="3048066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74EAA6-F273-4446-8E9D-8D5D1390766A}" type="datetimeFigureOut">
              <a:rPr lang="en-US" smtClean="0"/>
              <a:t>11/1/2023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DAF2E9-ADEB-46E8-B137-C067CD1E1F76}" type="slidenum">
              <a:rPr lang="en-US" smtClean="0"/>
              <a:t>‹#›</a:t>
            </a:fld>
            <a:endParaRPr lang="en-US"/>
          </a:p>
        </p:txBody>
      </p:sp>
    </p:spTree>
    <p:extLst>
      <p:ext uri="{BB962C8B-B14F-4D97-AF65-F5344CB8AC3E}">
        <p14:creationId xmlns:p14="http://schemas.microsoft.com/office/powerpoint/2010/main" val="11687576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74EAA6-F273-4446-8E9D-8D5D1390766A}" type="datetimeFigureOut">
              <a:rPr lang="en-US" smtClean="0"/>
              <a:t>11/1/2023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DAF2E9-ADEB-46E8-B137-C067CD1E1F76}" type="slidenum">
              <a:rPr lang="en-US" smtClean="0"/>
              <a:t>‹#›</a:t>
            </a:fld>
            <a:endParaRPr lang="en-US"/>
          </a:p>
        </p:txBody>
      </p:sp>
    </p:spTree>
    <p:extLst>
      <p:ext uri="{BB962C8B-B14F-4D97-AF65-F5344CB8AC3E}">
        <p14:creationId xmlns:p14="http://schemas.microsoft.com/office/powerpoint/2010/main" val="4004209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774EAA6-F273-4446-8E9D-8D5D1390766A}" type="datetimeFigureOut">
              <a:rPr lang="en-US" smtClean="0"/>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DAF2E9-ADEB-46E8-B137-C067CD1E1F76}" type="slidenum">
              <a:rPr lang="en-US" smtClean="0"/>
              <a:t>‹#›</a:t>
            </a:fld>
            <a:endParaRPr lang="en-US"/>
          </a:p>
        </p:txBody>
      </p:sp>
    </p:spTree>
    <p:extLst>
      <p:ext uri="{BB962C8B-B14F-4D97-AF65-F5344CB8AC3E}">
        <p14:creationId xmlns:p14="http://schemas.microsoft.com/office/powerpoint/2010/main" val="4234990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26CA4-793D-2282-D6EE-6485D3B77C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B24416-1633-B4D0-075C-DEA5D25D97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6F6660-EDB8-B187-0E1D-5EE0AFF78652}"/>
              </a:ext>
            </a:extLst>
          </p:cNvPr>
          <p:cNvSpPr>
            <a:spLocks noGrp="1"/>
          </p:cNvSpPr>
          <p:nvPr>
            <p:ph type="dt" sz="half" idx="10"/>
          </p:nvPr>
        </p:nvSpPr>
        <p:spPr/>
        <p:txBody>
          <a:bodyPr/>
          <a:lstStyle/>
          <a:p>
            <a:fld id="{A6A86DC6-CAB5-4A7F-BAAA-426AA729A24D}" type="datetimeFigureOut">
              <a:rPr lang="en-US" smtClean="0"/>
              <a:t>11/1/2023</a:t>
            </a:fld>
            <a:endParaRPr lang="en-US"/>
          </a:p>
        </p:txBody>
      </p:sp>
      <p:sp>
        <p:nvSpPr>
          <p:cNvPr id="5" name="Footer Placeholder 4">
            <a:extLst>
              <a:ext uri="{FF2B5EF4-FFF2-40B4-BE49-F238E27FC236}">
                <a16:creationId xmlns:a16="http://schemas.microsoft.com/office/drawing/2014/main" id="{413E7CA9-6BA3-881E-DE19-78447EC6FE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D7A114-F468-1779-7C48-F76D9CB9E908}"/>
              </a:ext>
            </a:extLst>
          </p:cNvPr>
          <p:cNvSpPr>
            <a:spLocks noGrp="1"/>
          </p:cNvSpPr>
          <p:nvPr>
            <p:ph type="sldNum" sz="quarter" idx="12"/>
          </p:nvPr>
        </p:nvSpPr>
        <p:spPr/>
        <p:txBody>
          <a:bodyPr/>
          <a:lstStyle/>
          <a:p>
            <a:fld id="{CCE7BD88-CBE3-4BEC-BE1D-A7B9590FAE99}" type="slidenum">
              <a:rPr lang="en-US" smtClean="0"/>
              <a:t>‹#›</a:t>
            </a:fld>
            <a:endParaRPr lang="en-US"/>
          </a:p>
        </p:txBody>
      </p:sp>
    </p:spTree>
    <p:extLst>
      <p:ext uri="{BB962C8B-B14F-4D97-AF65-F5344CB8AC3E}">
        <p14:creationId xmlns:p14="http://schemas.microsoft.com/office/powerpoint/2010/main" val="27004663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774EAA6-F273-4446-8E9D-8D5D1390766A}" type="datetimeFigureOut">
              <a:rPr lang="en-US" smtClean="0"/>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DAF2E9-ADEB-46E8-B137-C067CD1E1F76}" type="slidenum">
              <a:rPr lang="en-US" smtClean="0"/>
              <a:t>‹#›</a:t>
            </a:fld>
            <a:endParaRPr lang="en-US"/>
          </a:p>
        </p:txBody>
      </p:sp>
    </p:spTree>
    <p:extLst>
      <p:ext uri="{BB962C8B-B14F-4D97-AF65-F5344CB8AC3E}">
        <p14:creationId xmlns:p14="http://schemas.microsoft.com/office/powerpoint/2010/main" val="41773205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74EAA6-F273-4446-8E9D-8D5D1390766A}"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DAF2E9-ADEB-46E8-B137-C067CD1E1F76}" type="slidenum">
              <a:rPr lang="en-US" smtClean="0"/>
              <a:t>‹#›</a:t>
            </a:fld>
            <a:endParaRPr lang="en-US"/>
          </a:p>
        </p:txBody>
      </p:sp>
    </p:spTree>
    <p:extLst>
      <p:ext uri="{BB962C8B-B14F-4D97-AF65-F5344CB8AC3E}">
        <p14:creationId xmlns:p14="http://schemas.microsoft.com/office/powerpoint/2010/main" val="782244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74EAA6-F273-4446-8E9D-8D5D1390766A}" type="datetimeFigureOut">
              <a:rPr lang="en-US" smtClean="0"/>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DAF2E9-ADEB-46E8-B137-C067CD1E1F76}" type="slidenum">
              <a:rPr lang="en-US" smtClean="0"/>
              <a:t>‹#›</a:t>
            </a:fld>
            <a:endParaRPr lang="en-US"/>
          </a:p>
        </p:txBody>
      </p:sp>
    </p:spTree>
    <p:extLst>
      <p:ext uri="{BB962C8B-B14F-4D97-AF65-F5344CB8AC3E}">
        <p14:creationId xmlns:p14="http://schemas.microsoft.com/office/powerpoint/2010/main" val="19117105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3" name="Title 1"/>
          <p:cNvSpPr>
            <a:spLocks noGrp="1"/>
          </p:cNvSpPr>
          <p:nvPr>
            <p:ph type="ctrTitle"/>
          </p:nvPr>
        </p:nvSpPr>
        <p:spPr>
          <a:xfrm>
            <a:off x="460501" y="126170"/>
            <a:ext cx="8182429" cy="729695"/>
          </a:xfrm>
          <a:noFill/>
        </p:spPr>
        <p:txBody>
          <a:bodyPr anchor="t">
            <a:noAutofit/>
          </a:bodyPr>
          <a:lstStyle>
            <a:lvl1pPr algn="l">
              <a:defRPr sz="3600">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3357305793"/>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Basic Content (Side-by-Side)">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57200" y="274637"/>
            <a:ext cx="8229600" cy="1143200"/>
          </a:xfrm>
          <a:prstGeom prst="rect">
            <a:avLst/>
          </a:prstGeom>
          <a:noFill/>
          <a:ln>
            <a:noFill/>
          </a:ln>
        </p:spPr>
        <p:txBody>
          <a:bodyPr anchor="b"/>
          <a:lstStyle>
            <a:lvl1pPr marL="0" marR="0" lvl="0" indent="0" algn="ctr" rtl="0">
              <a:lnSpc>
                <a:spcPct val="107142"/>
              </a:lnSpc>
              <a:spcBef>
                <a:spcPts val="0"/>
              </a:spcBef>
              <a:spcAft>
                <a:spcPts val="0"/>
              </a:spcAft>
              <a:buClr>
                <a:schemeClr val="lt1"/>
              </a:buClr>
              <a:buFont typeface="Open Sans"/>
              <a:buNone/>
              <a:defRPr sz="2800" b="1" i="0" u="none" strike="noStrike" cap="none">
                <a:solidFill>
                  <a:schemeClr val="lt1"/>
                </a:solidFill>
                <a:latin typeface="Open Sans"/>
                <a:ea typeface="Open Sans"/>
                <a:cs typeface="Open Sans"/>
                <a:sym typeface="Open Sans"/>
              </a:defRPr>
            </a:lvl1pPr>
            <a:lvl2pPr marL="0" marR="0" lvl="1"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2pPr>
            <a:lvl3pPr marL="0" marR="0" lvl="2"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3pPr>
            <a:lvl4pPr marL="0" marR="0" lvl="3"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4pPr>
            <a:lvl5pPr marL="0" marR="0" lvl="4"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5pPr>
            <a:lvl6pPr marL="457200" marR="0" lvl="5"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6pPr>
            <a:lvl7pPr marL="914400" marR="0" lvl="6"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7pPr>
            <a:lvl8pPr marL="1371600" marR="0" lvl="7"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8pPr>
            <a:lvl9pPr marL="1828800" marR="0" lvl="8"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9pPr>
          </a:lstStyle>
          <a:p>
            <a:endParaRPr/>
          </a:p>
        </p:txBody>
      </p:sp>
      <p:sp>
        <p:nvSpPr>
          <p:cNvPr id="18" name="Shape 18"/>
          <p:cNvSpPr txBox="1">
            <a:spLocks noGrp="1"/>
          </p:cNvSpPr>
          <p:nvPr>
            <p:ph type="body" idx="1"/>
          </p:nvPr>
        </p:nvSpPr>
        <p:spPr>
          <a:xfrm>
            <a:off x="457200" y="1600200"/>
            <a:ext cx="3657600" cy="4190800"/>
          </a:xfrm>
          <a:prstGeom prst="rect">
            <a:avLst/>
          </a:prstGeom>
          <a:noFill/>
          <a:ln>
            <a:noFill/>
          </a:ln>
        </p:spPr>
        <p:txBody>
          <a:bodyPr/>
          <a:lstStyle>
            <a:lvl1pPr marL="342900" marR="0" lvl="0" indent="-134620" algn="l" rtl="0">
              <a:spcBef>
                <a:spcPts val="480"/>
              </a:spcBef>
              <a:spcAft>
                <a:spcPts val="0"/>
              </a:spcAft>
              <a:buNone/>
              <a:defRPr sz="2400" b="1" i="0" u="none" strike="noStrike" cap="none">
                <a:solidFill>
                  <a:schemeClr val="dk2"/>
                </a:solidFill>
                <a:latin typeface="Open Sans"/>
                <a:ea typeface="Open Sans"/>
                <a:cs typeface="Open Sans"/>
                <a:sym typeface="Open Sans"/>
              </a:defRPr>
            </a:lvl1pPr>
            <a:lvl2pPr marL="742950" marR="0" lvl="1" indent="-31750" algn="l" rtl="0">
              <a:spcBef>
                <a:spcPts val="400"/>
              </a:spcBef>
              <a:spcAft>
                <a:spcPts val="0"/>
              </a:spcAft>
              <a:buNone/>
              <a:defRPr sz="2000" b="0" i="0" u="none" strike="noStrike" cap="none">
                <a:solidFill>
                  <a:schemeClr val="dk2"/>
                </a:solidFill>
                <a:latin typeface="Open Sans"/>
                <a:ea typeface="Open Sans"/>
                <a:cs typeface="Open Sans"/>
                <a:sym typeface="Open Sans"/>
              </a:defRPr>
            </a:lvl2pPr>
            <a:lvl3pPr marL="1143000" marR="0" lvl="2" indent="0" algn="l" rtl="0">
              <a:spcBef>
                <a:spcPts val="360"/>
              </a:spcBef>
              <a:spcAft>
                <a:spcPts val="0"/>
              </a:spcAft>
              <a:buNone/>
              <a:defRPr sz="1800" b="0" i="0" u="none" strike="noStrike" cap="none">
                <a:solidFill>
                  <a:schemeClr val="dk2"/>
                </a:solidFill>
                <a:latin typeface="Open Sans"/>
                <a:ea typeface="Open Sans"/>
                <a:cs typeface="Open Sans"/>
                <a:sym typeface="Open Sans"/>
              </a:defRPr>
            </a:lvl3pPr>
            <a:lvl4pPr marL="1600200" marR="0" lvl="3" indent="-72389" algn="l" rtl="0">
              <a:spcBef>
                <a:spcPts val="360"/>
              </a:spcBef>
              <a:spcAft>
                <a:spcPts val="0"/>
              </a:spcAft>
              <a:buNone/>
              <a:defRPr sz="1800" b="0" i="0" u="none" strike="noStrike" cap="none">
                <a:solidFill>
                  <a:schemeClr val="dk2"/>
                </a:solidFill>
                <a:latin typeface="Open Sans"/>
                <a:ea typeface="Open Sans"/>
                <a:cs typeface="Open Sans"/>
                <a:sym typeface="Open Sans"/>
              </a:defRPr>
            </a:lvl4pPr>
            <a:lvl5pPr marL="2057400" marR="0" lvl="4" indent="-72389" algn="l" rtl="0">
              <a:spcBef>
                <a:spcPts val="360"/>
              </a:spcBef>
              <a:spcAft>
                <a:spcPts val="0"/>
              </a:spcAft>
              <a:buNone/>
              <a:defRPr sz="1800" b="0" i="0" u="none" strike="noStrike" cap="none">
                <a:solidFill>
                  <a:schemeClr val="dk2"/>
                </a:solidFill>
                <a:latin typeface="Open Sans"/>
                <a:ea typeface="Open Sans"/>
                <a:cs typeface="Open Sans"/>
                <a:sym typeface="Open Sans"/>
              </a:defRPr>
            </a:lvl5pPr>
            <a:lvl6pPr marL="2514600" marR="0" lvl="5"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6pPr>
            <a:lvl7pPr marL="2971800" marR="0" lvl="6"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7pPr>
            <a:lvl8pPr marL="3429000" marR="0" lvl="7"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8pPr>
            <a:lvl9pPr marL="3886200" marR="0" lvl="8"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9pPr>
          </a:lstStyle>
          <a:p>
            <a:endParaRPr/>
          </a:p>
        </p:txBody>
      </p:sp>
      <p:sp>
        <p:nvSpPr>
          <p:cNvPr id="19" name="Shape 19"/>
          <p:cNvSpPr txBox="1">
            <a:spLocks noGrp="1"/>
          </p:cNvSpPr>
          <p:nvPr>
            <p:ph type="body" idx="2"/>
          </p:nvPr>
        </p:nvSpPr>
        <p:spPr>
          <a:xfrm>
            <a:off x="5029200" y="1600200"/>
            <a:ext cx="3657600" cy="4190800"/>
          </a:xfrm>
          <a:prstGeom prst="rect">
            <a:avLst/>
          </a:prstGeom>
          <a:noFill/>
          <a:ln>
            <a:noFill/>
          </a:ln>
        </p:spPr>
        <p:txBody>
          <a:bodyPr/>
          <a:lstStyle>
            <a:lvl1pPr marL="342900" marR="0" lvl="0" indent="-134620" algn="l" rtl="0">
              <a:spcBef>
                <a:spcPts val="480"/>
              </a:spcBef>
              <a:spcAft>
                <a:spcPts val="0"/>
              </a:spcAft>
              <a:buNone/>
              <a:defRPr sz="2400" b="1" i="0" u="none" strike="noStrike" cap="none">
                <a:solidFill>
                  <a:schemeClr val="dk2"/>
                </a:solidFill>
                <a:latin typeface="Open Sans"/>
                <a:ea typeface="Open Sans"/>
                <a:cs typeface="Open Sans"/>
                <a:sym typeface="Open Sans"/>
              </a:defRPr>
            </a:lvl1pPr>
            <a:lvl2pPr marL="742950" marR="0" lvl="1" indent="-31750" algn="l" rtl="0">
              <a:spcBef>
                <a:spcPts val="400"/>
              </a:spcBef>
              <a:spcAft>
                <a:spcPts val="0"/>
              </a:spcAft>
              <a:buNone/>
              <a:defRPr sz="2000" b="0" i="0" u="none" strike="noStrike" cap="none">
                <a:solidFill>
                  <a:schemeClr val="dk2"/>
                </a:solidFill>
                <a:latin typeface="Open Sans"/>
                <a:ea typeface="Open Sans"/>
                <a:cs typeface="Open Sans"/>
                <a:sym typeface="Open Sans"/>
              </a:defRPr>
            </a:lvl2pPr>
            <a:lvl3pPr marL="1143000" marR="0" lvl="2" indent="0" algn="l" rtl="0">
              <a:spcBef>
                <a:spcPts val="360"/>
              </a:spcBef>
              <a:spcAft>
                <a:spcPts val="0"/>
              </a:spcAft>
              <a:buNone/>
              <a:defRPr sz="1800" b="0" i="0" u="none" strike="noStrike" cap="none">
                <a:solidFill>
                  <a:schemeClr val="dk2"/>
                </a:solidFill>
                <a:latin typeface="Open Sans"/>
                <a:ea typeface="Open Sans"/>
                <a:cs typeface="Open Sans"/>
                <a:sym typeface="Open Sans"/>
              </a:defRPr>
            </a:lvl3pPr>
            <a:lvl4pPr marL="1600200" marR="0" lvl="3" indent="-72389" algn="l" rtl="0">
              <a:spcBef>
                <a:spcPts val="360"/>
              </a:spcBef>
              <a:spcAft>
                <a:spcPts val="0"/>
              </a:spcAft>
              <a:buNone/>
              <a:defRPr sz="1800" b="0" i="0" u="none" strike="noStrike" cap="none">
                <a:solidFill>
                  <a:schemeClr val="dk2"/>
                </a:solidFill>
                <a:latin typeface="Open Sans"/>
                <a:ea typeface="Open Sans"/>
                <a:cs typeface="Open Sans"/>
                <a:sym typeface="Open Sans"/>
              </a:defRPr>
            </a:lvl4pPr>
            <a:lvl5pPr marL="2057400" marR="0" lvl="4" indent="-72389" algn="l" rtl="0">
              <a:spcBef>
                <a:spcPts val="360"/>
              </a:spcBef>
              <a:spcAft>
                <a:spcPts val="0"/>
              </a:spcAft>
              <a:buNone/>
              <a:defRPr sz="1800" b="0" i="0" u="none" strike="noStrike" cap="none">
                <a:solidFill>
                  <a:schemeClr val="dk2"/>
                </a:solidFill>
                <a:latin typeface="Open Sans"/>
                <a:ea typeface="Open Sans"/>
                <a:cs typeface="Open Sans"/>
                <a:sym typeface="Open Sans"/>
              </a:defRPr>
            </a:lvl5pPr>
            <a:lvl6pPr marL="2514600" marR="0" lvl="5"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6pPr>
            <a:lvl7pPr marL="2971800" marR="0" lvl="6"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7pPr>
            <a:lvl8pPr marL="3429000" marR="0" lvl="7"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8pPr>
            <a:lvl9pPr marL="3886200" marR="0" lvl="8"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9pPr>
          </a:lstStyle>
          <a:p>
            <a:endParaRPr/>
          </a:p>
        </p:txBody>
      </p:sp>
      <p:sp>
        <p:nvSpPr>
          <p:cNvPr id="20" name="Shape 20"/>
          <p:cNvSpPr txBox="1">
            <a:spLocks noGrp="1"/>
          </p:cNvSpPr>
          <p:nvPr>
            <p:ph type="body" idx="3"/>
          </p:nvPr>
        </p:nvSpPr>
        <p:spPr>
          <a:xfrm>
            <a:off x="457200" y="5791200"/>
            <a:ext cx="3657600" cy="609600"/>
          </a:xfrm>
          <a:prstGeom prst="rect">
            <a:avLst/>
          </a:prstGeom>
          <a:noFill/>
          <a:ln>
            <a:noFill/>
          </a:ln>
        </p:spPr>
        <p:txBody>
          <a:bodyPr anchor="b"/>
          <a:lstStyle>
            <a:lvl1pPr marL="342900" marR="0" lvl="0" indent="-342900" algn="l" rtl="0">
              <a:lnSpc>
                <a:spcPct val="100000"/>
              </a:lnSpc>
              <a:spcBef>
                <a:spcPts val="220"/>
              </a:spcBef>
              <a:spcAft>
                <a:spcPts val="0"/>
              </a:spcAft>
              <a:buClr>
                <a:schemeClr val="dk2"/>
              </a:buClr>
              <a:buFont typeface="Arial"/>
              <a:buChar char="●"/>
              <a:defRPr sz="1100" b="0" i="0" u="none" strike="noStrike" cap="none">
                <a:solidFill>
                  <a:schemeClr val="dk2"/>
                </a:solidFill>
                <a:latin typeface="Open Sans"/>
                <a:ea typeface="Open Sans"/>
                <a:cs typeface="Open Sans"/>
                <a:sym typeface="Open Sans"/>
              </a:defRPr>
            </a:lvl1pPr>
            <a:lvl2pPr marL="742950" marR="0" lvl="1" indent="69850" algn="ctr" rtl="0">
              <a:spcBef>
                <a:spcPts val="560"/>
              </a:spcBef>
              <a:spcAft>
                <a:spcPts val="0"/>
              </a:spcAft>
              <a:buNone/>
              <a:defRPr sz="2800" b="0" i="0" u="none" strike="noStrike" cap="none">
                <a:solidFill>
                  <a:schemeClr val="dk2"/>
                </a:solidFill>
                <a:latin typeface="Open Sans"/>
                <a:ea typeface="Open Sans"/>
                <a:cs typeface="Open Sans"/>
                <a:sym typeface="Open Sans"/>
              </a:defRPr>
            </a:lvl2pPr>
            <a:lvl3pPr marL="1143000" marR="0" lvl="2" indent="76200" algn="ctr" rtl="0">
              <a:spcBef>
                <a:spcPts val="480"/>
              </a:spcBef>
              <a:spcAft>
                <a:spcPts val="0"/>
              </a:spcAft>
              <a:buNone/>
              <a:defRPr sz="2400" b="0" i="0" u="none" strike="noStrike" cap="none">
                <a:solidFill>
                  <a:schemeClr val="dk2"/>
                </a:solidFill>
                <a:latin typeface="Open Sans"/>
                <a:ea typeface="Open Sans"/>
                <a:cs typeface="Open Sans"/>
                <a:sym typeface="Open Sans"/>
              </a:defRPr>
            </a:lvl3pPr>
            <a:lvl4pPr marL="1600200" marR="0" lvl="3" indent="25400" algn="ctr" rtl="0">
              <a:spcBef>
                <a:spcPts val="400"/>
              </a:spcBef>
              <a:spcAft>
                <a:spcPts val="0"/>
              </a:spcAft>
              <a:buNone/>
              <a:defRPr sz="2000" b="0" i="0" u="none" strike="noStrike" cap="none">
                <a:solidFill>
                  <a:schemeClr val="dk2"/>
                </a:solidFill>
                <a:latin typeface="Open Sans"/>
                <a:ea typeface="Open Sans"/>
                <a:cs typeface="Open Sans"/>
                <a:sym typeface="Open Sans"/>
              </a:defRPr>
            </a:lvl4pPr>
            <a:lvl5pPr marL="2057400" marR="0" lvl="4" indent="25400" algn="ctr" rtl="0">
              <a:spcBef>
                <a:spcPts val="400"/>
              </a:spcBef>
              <a:spcAft>
                <a:spcPts val="0"/>
              </a:spcAft>
              <a:buNone/>
              <a:defRPr sz="2000" b="0" i="0" u="none" strike="noStrike" cap="none">
                <a:solidFill>
                  <a:schemeClr val="dk2"/>
                </a:solidFill>
                <a:latin typeface="Open Sans"/>
                <a:ea typeface="Open Sans"/>
                <a:cs typeface="Open Sans"/>
                <a:sym typeface="Open Sans"/>
              </a:defRPr>
            </a:lvl5pPr>
            <a:lvl6pPr marL="2514600" marR="0" lvl="5"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6pPr>
            <a:lvl7pPr marL="2971800" marR="0" lvl="6"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7pPr>
            <a:lvl8pPr marL="3429000" marR="0" lvl="7"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8pPr>
            <a:lvl9pPr marL="3886200" marR="0" lvl="8"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9pPr>
          </a:lstStyle>
          <a:p>
            <a:endParaRPr/>
          </a:p>
        </p:txBody>
      </p:sp>
      <p:sp>
        <p:nvSpPr>
          <p:cNvPr id="21" name="Shape 21"/>
          <p:cNvSpPr txBox="1">
            <a:spLocks noGrp="1"/>
          </p:cNvSpPr>
          <p:nvPr>
            <p:ph type="body" idx="4"/>
          </p:nvPr>
        </p:nvSpPr>
        <p:spPr>
          <a:xfrm>
            <a:off x="5029200" y="5791200"/>
            <a:ext cx="3657600" cy="609600"/>
          </a:xfrm>
          <a:prstGeom prst="rect">
            <a:avLst/>
          </a:prstGeom>
          <a:noFill/>
          <a:ln>
            <a:noFill/>
          </a:ln>
        </p:spPr>
        <p:txBody>
          <a:bodyPr anchor="b"/>
          <a:lstStyle>
            <a:lvl1pPr marL="342900" marR="0" lvl="0" indent="-342900" algn="l" rtl="0">
              <a:lnSpc>
                <a:spcPct val="100000"/>
              </a:lnSpc>
              <a:spcBef>
                <a:spcPts val="220"/>
              </a:spcBef>
              <a:spcAft>
                <a:spcPts val="0"/>
              </a:spcAft>
              <a:buClr>
                <a:schemeClr val="dk2"/>
              </a:buClr>
              <a:buFont typeface="Arial"/>
              <a:buChar char="●"/>
              <a:defRPr sz="1100" b="0" i="0" u="none" strike="noStrike" cap="none">
                <a:solidFill>
                  <a:schemeClr val="dk2"/>
                </a:solidFill>
                <a:latin typeface="Open Sans"/>
                <a:ea typeface="Open Sans"/>
                <a:cs typeface="Open Sans"/>
                <a:sym typeface="Open Sans"/>
              </a:defRPr>
            </a:lvl1pPr>
            <a:lvl2pPr marL="742950" marR="0" lvl="1" indent="69850" algn="ctr" rtl="0">
              <a:spcBef>
                <a:spcPts val="560"/>
              </a:spcBef>
              <a:spcAft>
                <a:spcPts val="0"/>
              </a:spcAft>
              <a:buNone/>
              <a:defRPr sz="2800" b="0" i="0" u="none" strike="noStrike" cap="none">
                <a:solidFill>
                  <a:schemeClr val="dk2"/>
                </a:solidFill>
                <a:latin typeface="Open Sans"/>
                <a:ea typeface="Open Sans"/>
                <a:cs typeface="Open Sans"/>
                <a:sym typeface="Open Sans"/>
              </a:defRPr>
            </a:lvl2pPr>
            <a:lvl3pPr marL="1143000" marR="0" lvl="2" indent="76200" algn="ctr" rtl="0">
              <a:spcBef>
                <a:spcPts val="480"/>
              </a:spcBef>
              <a:spcAft>
                <a:spcPts val="0"/>
              </a:spcAft>
              <a:buNone/>
              <a:defRPr sz="2400" b="0" i="0" u="none" strike="noStrike" cap="none">
                <a:solidFill>
                  <a:schemeClr val="dk2"/>
                </a:solidFill>
                <a:latin typeface="Open Sans"/>
                <a:ea typeface="Open Sans"/>
                <a:cs typeface="Open Sans"/>
                <a:sym typeface="Open Sans"/>
              </a:defRPr>
            </a:lvl3pPr>
            <a:lvl4pPr marL="1600200" marR="0" lvl="3" indent="25400" algn="ctr" rtl="0">
              <a:spcBef>
                <a:spcPts val="400"/>
              </a:spcBef>
              <a:spcAft>
                <a:spcPts val="0"/>
              </a:spcAft>
              <a:buNone/>
              <a:defRPr sz="2000" b="0" i="0" u="none" strike="noStrike" cap="none">
                <a:solidFill>
                  <a:schemeClr val="dk2"/>
                </a:solidFill>
                <a:latin typeface="Open Sans"/>
                <a:ea typeface="Open Sans"/>
                <a:cs typeface="Open Sans"/>
                <a:sym typeface="Open Sans"/>
              </a:defRPr>
            </a:lvl4pPr>
            <a:lvl5pPr marL="2057400" marR="0" lvl="4" indent="25400" algn="ctr" rtl="0">
              <a:spcBef>
                <a:spcPts val="400"/>
              </a:spcBef>
              <a:spcAft>
                <a:spcPts val="0"/>
              </a:spcAft>
              <a:buNone/>
              <a:defRPr sz="2000" b="0" i="0" u="none" strike="noStrike" cap="none">
                <a:solidFill>
                  <a:schemeClr val="dk2"/>
                </a:solidFill>
                <a:latin typeface="Open Sans"/>
                <a:ea typeface="Open Sans"/>
                <a:cs typeface="Open Sans"/>
                <a:sym typeface="Open Sans"/>
              </a:defRPr>
            </a:lvl5pPr>
            <a:lvl6pPr marL="2514600" marR="0" lvl="5"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6pPr>
            <a:lvl7pPr marL="2971800" marR="0" lvl="6"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7pPr>
            <a:lvl8pPr marL="3429000" marR="0" lvl="7"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8pPr>
            <a:lvl9pPr marL="3886200" marR="0" lvl="8" indent="25400" algn="l" rtl="0">
              <a:lnSpc>
                <a:spcPct val="100000"/>
              </a:lnSpc>
              <a:spcBef>
                <a:spcPts val="400"/>
              </a:spcBef>
              <a:spcAft>
                <a:spcPts val="0"/>
              </a:spcAft>
              <a:buNone/>
              <a:defRPr sz="2000" b="0" i="0" u="none" strike="noStrike" cap="none">
                <a:solidFill>
                  <a:schemeClr val="dk1"/>
                </a:solidFill>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22158410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Default 0">
    <p:spTree>
      <p:nvGrpSpPr>
        <p:cNvPr id="1" name=""/>
        <p:cNvGrpSpPr/>
        <p:nvPr/>
      </p:nvGrpSpPr>
      <p:grpSpPr>
        <a:xfrm>
          <a:off x="0" y="0"/>
          <a:ext cx="0" cy="0"/>
          <a:chOff x="0" y="0"/>
          <a:chExt cx="0" cy="0"/>
        </a:xfrm>
      </p:grpSpPr>
      <p:sp>
        <p:nvSpPr>
          <p:cNvPr id="2" name="Shape 19">
            <a:extLst>
              <a:ext uri="{FF2B5EF4-FFF2-40B4-BE49-F238E27FC236}">
                <a16:creationId xmlns:a16="http://schemas.microsoft.com/office/drawing/2014/main" id="{7AFA802D-AFE7-4AD6-9AD9-F9B127E4ACA7}"/>
              </a:ext>
            </a:extLst>
          </p:cNvPr>
          <p:cNvSpPr>
            <a:spLocks noGrp="1"/>
          </p:cNvSpPr>
          <p:nvPr>
            <p:ph type="sldNum" sz="quarter" idx="10"/>
          </p:nvPr>
        </p:nvSpPr>
        <p:spPr/>
        <p:txBody>
          <a:bodyPr/>
          <a:lstStyle>
            <a:lvl1pPr>
              <a:defRPr/>
            </a:lvl1pPr>
          </a:lstStyle>
          <a:p>
            <a:pPr>
              <a:defRPr/>
            </a:pPr>
            <a:fld id="{E01DB920-9CA7-466D-B047-7021E9BAC6E6}" type="slidenum">
              <a:rPr/>
              <a:pPr>
                <a:defRPr/>
              </a:pPr>
              <a:t>‹#›</a:t>
            </a:fld>
            <a:endParaRPr/>
          </a:p>
        </p:txBody>
      </p:sp>
    </p:spTree>
    <p:extLst>
      <p:ext uri="{BB962C8B-B14F-4D97-AF65-F5344CB8AC3E}">
        <p14:creationId xmlns:p14="http://schemas.microsoft.com/office/powerpoint/2010/main" val="34500347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E7F9D-5382-704C-4607-4394D85988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D2DC09-725E-1043-E4B7-A4338DA204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8947F6-055D-9E40-3345-906D32D26245}"/>
              </a:ext>
            </a:extLst>
          </p:cNvPr>
          <p:cNvSpPr>
            <a:spLocks noGrp="1"/>
          </p:cNvSpPr>
          <p:nvPr>
            <p:ph type="dt" sz="half" idx="10"/>
          </p:nvPr>
        </p:nvSpPr>
        <p:spPr/>
        <p:txBody>
          <a:bodyPr/>
          <a:lstStyle/>
          <a:p>
            <a:fld id="{A6A86DC6-CAB5-4A7F-BAAA-426AA729A24D}" type="datetimeFigureOut">
              <a:rPr lang="en-US" smtClean="0"/>
              <a:t>11/1/2023</a:t>
            </a:fld>
            <a:endParaRPr lang="en-US"/>
          </a:p>
        </p:txBody>
      </p:sp>
      <p:sp>
        <p:nvSpPr>
          <p:cNvPr id="5" name="Footer Placeholder 4">
            <a:extLst>
              <a:ext uri="{FF2B5EF4-FFF2-40B4-BE49-F238E27FC236}">
                <a16:creationId xmlns:a16="http://schemas.microsoft.com/office/drawing/2014/main" id="{7FE77AED-CD0A-0528-4E1A-CA343311F9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DD77E8-9233-548F-2AFE-B9480E0DA770}"/>
              </a:ext>
            </a:extLst>
          </p:cNvPr>
          <p:cNvSpPr>
            <a:spLocks noGrp="1"/>
          </p:cNvSpPr>
          <p:nvPr>
            <p:ph type="sldNum" sz="quarter" idx="12"/>
          </p:nvPr>
        </p:nvSpPr>
        <p:spPr/>
        <p:txBody>
          <a:bodyPr/>
          <a:lstStyle/>
          <a:p>
            <a:fld id="{CCE7BD88-CBE3-4BEC-BE1D-A7B9590FAE99}" type="slidenum">
              <a:rPr lang="en-US" smtClean="0"/>
              <a:t>‹#›</a:t>
            </a:fld>
            <a:endParaRPr lang="en-US"/>
          </a:p>
        </p:txBody>
      </p:sp>
    </p:spTree>
    <p:extLst>
      <p:ext uri="{BB962C8B-B14F-4D97-AF65-F5344CB8AC3E}">
        <p14:creationId xmlns:p14="http://schemas.microsoft.com/office/powerpoint/2010/main" val="563969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5EB08-1565-CA91-9A54-5A0165F277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6637AD-4F53-E7B7-63C6-44A635BA5F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8B6322-7B21-E028-9A72-5AC2A1BB8A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2FA40E-98B8-DA80-169D-5F9F95732705}"/>
              </a:ext>
            </a:extLst>
          </p:cNvPr>
          <p:cNvSpPr>
            <a:spLocks noGrp="1"/>
          </p:cNvSpPr>
          <p:nvPr>
            <p:ph type="dt" sz="half" idx="10"/>
          </p:nvPr>
        </p:nvSpPr>
        <p:spPr/>
        <p:txBody>
          <a:bodyPr/>
          <a:lstStyle/>
          <a:p>
            <a:fld id="{A6A86DC6-CAB5-4A7F-BAAA-426AA729A24D}" type="datetimeFigureOut">
              <a:rPr lang="en-US" smtClean="0"/>
              <a:t>11/1/2023</a:t>
            </a:fld>
            <a:endParaRPr lang="en-US"/>
          </a:p>
        </p:txBody>
      </p:sp>
      <p:sp>
        <p:nvSpPr>
          <p:cNvPr id="6" name="Footer Placeholder 5">
            <a:extLst>
              <a:ext uri="{FF2B5EF4-FFF2-40B4-BE49-F238E27FC236}">
                <a16:creationId xmlns:a16="http://schemas.microsoft.com/office/drawing/2014/main" id="{84B354AD-D838-31B9-1E0A-2ABFF11A9D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70CA25-5897-4AB8-AD43-310688BAF86E}"/>
              </a:ext>
            </a:extLst>
          </p:cNvPr>
          <p:cNvSpPr>
            <a:spLocks noGrp="1"/>
          </p:cNvSpPr>
          <p:nvPr>
            <p:ph type="sldNum" sz="quarter" idx="12"/>
          </p:nvPr>
        </p:nvSpPr>
        <p:spPr/>
        <p:txBody>
          <a:bodyPr/>
          <a:lstStyle/>
          <a:p>
            <a:fld id="{CCE7BD88-CBE3-4BEC-BE1D-A7B9590FAE99}" type="slidenum">
              <a:rPr lang="en-US" smtClean="0"/>
              <a:t>‹#›</a:t>
            </a:fld>
            <a:endParaRPr lang="en-US"/>
          </a:p>
        </p:txBody>
      </p:sp>
    </p:spTree>
    <p:extLst>
      <p:ext uri="{BB962C8B-B14F-4D97-AF65-F5344CB8AC3E}">
        <p14:creationId xmlns:p14="http://schemas.microsoft.com/office/powerpoint/2010/main" val="1514893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3FBE3-83E2-005C-CAFE-AE6AF0B8E7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A18902-32A6-E79A-1176-76D732C017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9EEF1C-5C96-B79F-B9C1-BC8F552645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137C18-3B71-01E5-10B0-7A141262B9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60F75D-AAFC-C9B9-8837-EEEE0A91E0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98615D-E4FB-53B0-35AD-DFE9E4476C9C}"/>
              </a:ext>
            </a:extLst>
          </p:cNvPr>
          <p:cNvSpPr>
            <a:spLocks noGrp="1"/>
          </p:cNvSpPr>
          <p:nvPr>
            <p:ph type="dt" sz="half" idx="10"/>
          </p:nvPr>
        </p:nvSpPr>
        <p:spPr/>
        <p:txBody>
          <a:bodyPr/>
          <a:lstStyle/>
          <a:p>
            <a:fld id="{A6A86DC6-CAB5-4A7F-BAAA-426AA729A24D}" type="datetimeFigureOut">
              <a:rPr lang="en-US" smtClean="0"/>
              <a:t>11/1/2023</a:t>
            </a:fld>
            <a:endParaRPr lang="en-US"/>
          </a:p>
        </p:txBody>
      </p:sp>
      <p:sp>
        <p:nvSpPr>
          <p:cNvPr id="8" name="Footer Placeholder 7">
            <a:extLst>
              <a:ext uri="{FF2B5EF4-FFF2-40B4-BE49-F238E27FC236}">
                <a16:creationId xmlns:a16="http://schemas.microsoft.com/office/drawing/2014/main" id="{E24D15FB-5C94-81DC-8D46-FF110960F0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158118-FE99-4783-EF46-8FAE93D701A1}"/>
              </a:ext>
            </a:extLst>
          </p:cNvPr>
          <p:cNvSpPr>
            <a:spLocks noGrp="1"/>
          </p:cNvSpPr>
          <p:nvPr>
            <p:ph type="sldNum" sz="quarter" idx="12"/>
          </p:nvPr>
        </p:nvSpPr>
        <p:spPr/>
        <p:txBody>
          <a:bodyPr/>
          <a:lstStyle/>
          <a:p>
            <a:fld id="{CCE7BD88-CBE3-4BEC-BE1D-A7B9590FAE99}" type="slidenum">
              <a:rPr lang="en-US" smtClean="0"/>
              <a:t>‹#›</a:t>
            </a:fld>
            <a:endParaRPr lang="en-US"/>
          </a:p>
        </p:txBody>
      </p:sp>
    </p:spTree>
    <p:extLst>
      <p:ext uri="{BB962C8B-B14F-4D97-AF65-F5344CB8AC3E}">
        <p14:creationId xmlns:p14="http://schemas.microsoft.com/office/powerpoint/2010/main" val="501298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F5312-85C6-D385-B096-06D764BDBC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83444D-52B3-E40C-D0B1-A9806794C6FA}"/>
              </a:ext>
            </a:extLst>
          </p:cNvPr>
          <p:cNvSpPr>
            <a:spLocks noGrp="1"/>
          </p:cNvSpPr>
          <p:nvPr>
            <p:ph type="dt" sz="half" idx="10"/>
          </p:nvPr>
        </p:nvSpPr>
        <p:spPr/>
        <p:txBody>
          <a:bodyPr/>
          <a:lstStyle/>
          <a:p>
            <a:fld id="{A6A86DC6-CAB5-4A7F-BAAA-426AA729A24D}" type="datetimeFigureOut">
              <a:rPr lang="en-US" smtClean="0"/>
              <a:t>11/1/2023</a:t>
            </a:fld>
            <a:endParaRPr lang="en-US"/>
          </a:p>
        </p:txBody>
      </p:sp>
      <p:sp>
        <p:nvSpPr>
          <p:cNvPr id="4" name="Footer Placeholder 3">
            <a:extLst>
              <a:ext uri="{FF2B5EF4-FFF2-40B4-BE49-F238E27FC236}">
                <a16:creationId xmlns:a16="http://schemas.microsoft.com/office/drawing/2014/main" id="{024280E1-B760-039A-39C9-E54805647C7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588749-5A91-2D37-824B-2D7349C1C176}"/>
              </a:ext>
            </a:extLst>
          </p:cNvPr>
          <p:cNvSpPr>
            <a:spLocks noGrp="1"/>
          </p:cNvSpPr>
          <p:nvPr>
            <p:ph type="sldNum" sz="quarter" idx="12"/>
          </p:nvPr>
        </p:nvSpPr>
        <p:spPr/>
        <p:txBody>
          <a:bodyPr/>
          <a:lstStyle/>
          <a:p>
            <a:fld id="{CCE7BD88-CBE3-4BEC-BE1D-A7B9590FAE99}" type="slidenum">
              <a:rPr lang="en-US" smtClean="0"/>
              <a:t>‹#›</a:t>
            </a:fld>
            <a:endParaRPr lang="en-US"/>
          </a:p>
        </p:txBody>
      </p:sp>
    </p:spTree>
    <p:extLst>
      <p:ext uri="{BB962C8B-B14F-4D97-AF65-F5344CB8AC3E}">
        <p14:creationId xmlns:p14="http://schemas.microsoft.com/office/powerpoint/2010/main" val="2313578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A80EFD-9302-187D-034C-45C0306BF33A}"/>
              </a:ext>
            </a:extLst>
          </p:cNvPr>
          <p:cNvSpPr>
            <a:spLocks noGrp="1"/>
          </p:cNvSpPr>
          <p:nvPr>
            <p:ph type="dt" sz="half" idx="10"/>
          </p:nvPr>
        </p:nvSpPr>
        <p:spPr/>
        <p:txBody>
          <a:bodyPr/>
          <a:lstStyle/>
          <a:p>
            <a:fld id="{A6A86DC6-CAB5-4A7F-BAAA-426AA729A24D}" type="datetimeFigureOut">
              <a:rPr lang="en-US" smtClean="0"/>
              <a:t>11/1/2023</a:t>
            </a:fld>
            <a:endParaRPr lang="en-US"/>
          </a:p>
        </p:txBody>
      </p:sp>
      <p:sp>
        <p:nvSpPr>
          <p:cNvPr id="3" name="Footer Placeholder 2">
            <a:extLst>
              <a:ext uri="{FF2B5EF4-FFF2-40B4-BE49-F238E27FC236}">
                <a16:creationId xmlns:a16="http://schemas.microsoft.com/office/drawing/2014/main" id="{BCE5F6F0-6C80-CA1F-B108-CB12A312153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0F5512D-D3DB-2DE0-05F5-8EA2FF0A63FF}"/>
              </a:ext>
            </a:extLst>
          </p:cNvPr>
          <p:cNvSpPr>
            <a:spLocks noGrp="1"/>
          </p:cNvSpPr>
          <p:nvPr>
            <p:ph type="sldNum" sz="quarter" idx="12"/>
          </p:nvPr>
        </p:nvSpPr>
        <p:spPr/>
        <p:txBody>
          <a:bodyPr/>
          <a:lstStyle/>
          <a:p>
            <a:fld id="{CCE7BD88-CBE3-4BEC-BE1D-A7B9590FAE99}" type="slidenum">
              <a:rPr lang="en-US" smtClean="0"/>
              <a:t>‹#›</a:t>
            </a:fld>
            <a:endParaRPr lang="en-US"/>
          </a:p>
        </p:txBody>
      </p:sp>
    </p:spTree>
    <p:extLst>
      <p:ext uri="{BB962C8B-B14F-4D97-AF65-F5344CB8AC3E}">
        <p14:creationId xmlns:p14="http://schemas.microsoft.com/office/powerpoint/2010/main" val="1911223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4936B-DC94-7E1B-34BF-DD25966D1F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B36DD0-0FA4-394D-0476-CC80B4D98F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CCE4FC-C656-BFC8-0F84-4F37C1BB45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CDF6BA-C01D-6347-35AA-EC999461136B}"/>
              </a:ext>
            </a:extLst>
          </p:cNvPr>
          <p:cNvSpPr>
            <a:spLocks noGrp="1"/>
          </p:cNvSpPr>
          <p:nvPr>
            <p:ph type="dt" sz="half" idx="10"/>
          </p:nvPr>
        </p:nvSpPr>
        <p:spPr/>
        <p:txBody>
          <a:bodyPr/>
          <a:lstStyle/>
          <a:p>
            <a:fld id="{A6A86DC6-CAB5-4A7F-BAAA-426AA729A24D}" type="datetimeFigureOut">
              <a:rPr lang="en-US" smtClean="0"/>
              <a:t>11/1/2023</a:t>
            </a:fld>
            <a:endParaRPr lang="en-US"/>
          </a:p>
        </p:txBody>
      </p:sp>
      <p:sp>
        <p:nvSpPr>
          <p:cNvPr id="6" name="Footer Placeholder 5">
            <a:extLst>
              <a:ext uri="{FF2B5EF4-FFF2-40B4-BE49-F238E27FC236}">
                <a16:creationId xmlns:a16="http://schemas.microsoft.com/office/drawing/2014/main" id="{0CEF3E45-145F-ADFE-ADB8-CE9637F71C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FC61C0-B605-72EB-095A-FBB64C99739E}"/>
              </a:ext>
            </a:extLst>
          </p:cNvPr>
          <p:cNvSpPr>
            <a:spLocks noGrp="1"/>
          </p:cNvSpPr>
          <p:nvPr>
            <p:ph type="sldNum" sz="quarter" idx="12"/>
          </p:nvPr>
        </p:nvSpPr>
        <p:spPr/>
        <p:txBody>
          <a:bodyPr/>
          <a:lstStyle/>
          <a:p>
            <a:fld id="{CCE7BD88-CBE3-4BEC-BE1D-A7B9590FAE99}" type="slidenum">
              <a:rPr lang="en-US" smtClean="0"/>
              <a:t>‹#›</a:t>
            </a:fld>
            <a:endParaRPr lang="en-US"/>
          </a:p>
        </p:txBody>
      </p:sp>
    </p:spTree>
    <p:extLst>
      <p:ext uri="{BB962C8B-B14F-4D97-AF65-F5344CB8AC3E}">
        <p14:creationId xmlns:p14="http://schemas.microsoft.com/office/powerpoint/2010/main" val="3254918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7D5-2B68-20AA-D4BA-A3CBB6546E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78E0D6-70C4-FA4B-9778-11F9075926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5F3D08-1063-EA47-906B-D220415F9F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623E00-EA14-53DE-69A4-7FACA29E1E1D}"/>
              </a:ext>
            </a:extLst>
          </p:cNvPr>
          <p:cNvSpPr>
            <a:spLocks noGrp="1"/>
          </p:cNvSpPr>
          <p:nvPr>
            <p:ph type="dt" sz="half" idx="10"/>
          </p:nvPr>
        </p:nvSpPr>
        <p:spPr/>
        <p:txBody>
          <a:bodyPr/>
          <a:lstStyle/>
          <a:p>
            <a:fld id="{A6A86DC6-CAB5-4A7F-BAAA-426AA729A24D}" type="datetimeFigureOut">
              <a:rPr lang="en-US" smtClean="0"/>
              <a:t>11/1/2023</a:t>
            </a:fld>
            <a:endParaRPr lang="en-US"/>
          </a:p>
        </p:txBody>
      </p:sp>
      <p:sp>
        <p:nvSpPr>
          <p:cNvPr id="6" name="Footer Placeholder 5">
            <a:extLst>
              <a:ext uri="{FF2B5EF4-FFF2-40B4-BE49-F238E27FC236}">
                <a16:creationId xmlns:a16="http://schemas.microsoft.com/office/drawing/2014/main" id="{F6484EFD-6046-5222-D29A-80956932DE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96F953-A901-D919-5F5D-21E7DDB7B16C}"/>
              </a:ext>
            </a:extLst>
          </p:cNvPr>
          <p:cNvSpPr>
            <a:spLocks noGrp="1"/>
          </p:cNvSpPr>
          <p:nvPr>
            <p:ph type="sldNum" sz="quarter" idx="12"/>
          </p:nvPr>
        </p:nvSpPr>
        <p:spPr/>
        <p:txBody>
          <a:bodyPr/>
          <a:lstStyle/>
          <a:p>
            <a:fld id="{CCE7BD88-CBE3-4BEC-BE1D-A7B9590FAE99}" type="slidenum">
              <a:rPr lang="en-US" smtClean="0"/>
              <a:t>‹#›</a:t>
            </a:fld>
            <a:endParaRPr lang="en-US"/>
          </a:p>
        </p:txBody>
      </p:sp>
    </p:spTree>
    <p:extLst>
      <p:ext uri="{BB962C8B-B14F-4D97-AF65-F5344CB8AC3E}">
        <p14:creationId xmlns:p14="http://schemas.microsoft.com/office/powerpoint/2010/main" val="3999408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CFC172-5D0B-1868-77AF-231CE7B7C3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9A1A55-2BF3-3682-E308-B87E1BBFAB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1362BE-BF40-0CEE-02D6-E25F412D70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A86DC6-CAB5-4A7F-BAAA-426AA729A24D}" type="datetimeFigureOut">
              <a:rPr lang="en-US" smtClean="0"/>
              <a:t>11/1/2023</a:t>
            </a:fld>
            <a:endParaRPr lang="en-US"/>
          </a:p>
        </p:txBody>
      </p:sp>
      <p:sp>
        <p:nvSpPr>
          <p:cNvPr id="5" name="Footer Placeholder 4">
            <a:extLst>
              <a:ext uri="{FF2B5EF4-FFF2-40B4-BE49-F238E27FC236}">
                <a16:creationId xmlns:a16="http://schemas.microsoft.com/office/drawing/2014/main" id="{59A72505-BEFD-3D14-3AE0-6ECAE7DC5F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EA1897-1A5E-3C3A-9FA9-E3F57CCC2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E7BD88-CBE3-4BEC-BE1D-A7B9590FAE99}" type="slidenum">
              <a:rPr lang="en-US" smtClean="0"/>
              <a:t>‹#›</a:t>
            </a:fld>
            <a:endParaRPr lang="en-US"/>
          </a:p>
        </p:txBody>
      </p:sp>
    </p:spTree>
    <p:extLst>
      <p:ext uri="{BB962C8B-B14F-4D97-AF65-F5344CB8AC3E}">
        <p14:creationId xmlns:p14="http://schemas.microsoft.com/office/powerpoint/2010/main" val="389752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74EAA6-F273-4446-8E9D-8D5D1390766A}" type="datetimeFigureOut">
              <a:rPr lang="en-US" smtClean="0"/>
              <a:t>11/1/2023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DAF2E9-ADEB-46E8-B137-C067CD1E1F76}" type="slidenum">
              <a:rPr lang="en-US" smtClean="0"/>
              <a:t>‹#›</a:t>
            </a:fld>
            <a:endParaRPr lang="en-US"/>
          </a:p>
        </p:txBody>
      </p:sp>
    </p:spTree>
    <p:extLst>
      <p:ext uri="{BB962C8B-B14F-4D97-AF65-F5344CB8AC3E}">
        <p14:creationId xmlns:p14="http://schemas.microsoft.com/office/powerpoint/2010/main" val="311376559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32.jpeg"/><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1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hyperlink" Target="https://www.youtube.com/watch?v=sWhoe9xTC4A"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59.jpeg"/></Relationships>
</file>

<file path=ppt/slides/_rels/slide4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1.xml"/><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Masthead.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126675"/>
            <a:ext cx="7391400" cy="200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1"/>
          <p:cNvSpPr>
            <a:spLocks noChangeArrowheads="1"/>
          </p:cNvSpPr>
          <p:nvPr/>
        </p:nvSpPr>
        <p:spPr bwMode="auto">
          <a:xfrm>
            <a:off x="2897701" y="4428481"/>
            <a:ext cx="35771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2400" dirty="0">
                <a:solidFill>
                  <a:srgbClr val="4F81BD"/>
                </a:solidFill>
                <a:latin typeface="Arial Narrow" panose="020B0606020202030204" pitchFamily="34" charset="0"/>
              </a:rPr>
              <a:t>www.healthoregon.org/climate</a:t>
            </a:r>
          </a:p>
        </p:txBody>
      </p:sp>
    </p:spTree>
    <p:extLst>
      <p:ext uri="{BB962C8B-B14F-4D97-AF65-F5344CB8AC3E}">
        <p14:creationId xmlns:p14="http://schemas.microsoft.com/office/powerpoint/2010/main" val="2130794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003F9B-404B-4F69-BCD7-021B1D88AC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50" y="9525"/>
            <a:ext cx="9174163" cy="704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99DC758E-5385-4A67-8543-B9BE5F4709E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65263" y="504825"/>
            <a:ext cx="6259512" cy="625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1A62788-73CF-4E5B-89FC-89D24EB5765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6600" y="2327275"/>
            <a:ext cx="2590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5538C7D4-59E8-45D6-89FC-D8D5B7B4A6F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75" y="0"/>
            <a:ext cx="9177338"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91262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8" presetClass="emph" presetSubtype="0" repeatCount="indefinite" fill="hold" nodeType="withEffect">
                                  <p:stCondLst>
                                    <p:cond delay="500"/>
                                  </p:stCondLst>
                                  <p:endCondLst>
                                    <p:cond evt="onNext" delay="0">
                                      <p:tgtEl>
                                        <p:sldTgt/>
                                      </p:tgtEl>
                                    </p:cond>
                                  </p:endCondLst>
                                  <p:childTnLst>
                                    <p:animRot by="21600000">
                                      <p:cBhvr>
                                        <p:cTn id="12" dur="20000" fill="hold"/>
                                        <p:tgtEl>
                                          <p:spTgt spid="9"/>
                                        </p:tgtEl>
                                        <p:attrNameLst>
                                          <p:attrName>r</p:attrName>
                                        </p:attrNameLst>
                                      </p:cBhvr>
                                    </p:animRot>
                                  </p:childTnLst>
                                </p:cTn>
                              </p:par>
                              <p:par>
                                <p:cTn id="13" presetID="21" presetClass="entr" presetSubtype="1" fill="hold" nodeType="withEffect">
                                  <p:stCondLst>
                                    <p:cond delay="5200"/>
                                  </p:stCondLst>
                                  <p:childTnLst>
                                    <p:set>
                                      <p:cBhvr>
                                        <p:cTn id="14" dur="1" fill="hold">
                                          <p:stCondLst>
                                            <p:cond delay="0"/>
                                          </p:stCondLst>
                                        </p:cTn>
                                        <p:tgtEl>
                                          <p:spTgt spid="8"/>
                                        </p:tgtEl>
                                        <p:attrNameLst>
                                          <p:attrName>style.visibility</p:attrName>
                                        </p:attrNameLst>
                                      </p:cBhvr>
                                      <p:to>
                                        <p:strVal val="visible"/>
                                      </p:to>
                                    </p:set>
                                    <p:animEffect transition="in" filter="wheel(1)">
                                      <p:cBhvr>
                                        <p:cTn id="15" dur="7100"/>
                                        <p:tgtEl>
                                          <p:spTgt spid="8"/>
                                        </p:tgtEl>
                                      </p:cBhvr>
                                    </p:animEffect>
                                  </p:childTnLst>
                                </p:cTn>
                              </p:par>
                              <p:par>
                                <p:cTn id="16" presetID="6" presetClass="entr" presetSubtype="32" fill="hold" nodeType="withEffect">
                                  <p:stCondLst>
                                    <p:cond delay="11400"/>
                                  </p:stCondLst>
                                  <p:childTnLst>
                                    <p:set>
                                      <p:cBhvr>
                                        <p:cTn id="17" dur="1" fill="hold">
                                          <p:stCondLst>
                                            <p:cond delay="0"/>
                                          </p:stCondLst>
                                        </p:cTn>
                                        <p:tgtEl>
                                          <p:spTgt spid="7"/>
                                        </p:tgtEl>
                                        <p:attrNameLst>
                                          <p:attrName>style.visibility</p:attrName>
                                        </p:attrNameLst>
                                      </p:cBhvr>
                                      <p:to>
                                        <p:strVal val="visible"/>
                                      </p:to>
                                    </p:set>
                                    <p:animEffect transition="in" filter="circle(out)">
                                      <p:cBhvr>
                                        <p:cTn id="18" dur="9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image49.jpg" descr="http://www.publichealth.ie/sites/default/files/D-%26-W.jpg">
            <a:extLst>
              <a:ext uri="{FF2B5EF4-FFF2-40B4-BE49-F238E27FC236}">
                <a16:creationId xmlns:a16="http://schemas.microsoft.com/office/drawing/2014/main" id="{8728EF84-7152-4E66-8BBE-3AD25EA8C649}"/>
              </a:ext>
            </a:extLst>
          </p:cNvPr>
          <p:cNvPicPr>
            <a:picLocks noChangeAspect="1"/>
          </p:cNvPicPr>
          <p:nvPr/>
        </p:nvPicPr>
        <p:blipFill rotWithShape="1">
          <a:blip r:embed="rId3">
            <a:extLst>
              <a:ext uri="{28A0092B-C50C-407E-A947-70E740481C1C}">
                <a14:useLocalDpi xmlns:a14="http://schemas.microsoft.com/office/drawing/2010/main" val="0"/>
              </a:ext>
            </a:extLst>
          </a:blip>
          <a:srcRect b="4461"/>
          <a:stretch/>
        </p:blipFill>
        <p:spPr bwMode="auto">
          <a:xfrm>
            <a:off x="1039813" y="747714"/>
            <a:ext cx="6858000" cy="4904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3265281306"/>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Image result for health determinants &quot;social and environmental determinants of health&quot;">
            <a:extLst>
              <a:ext uri="{FF2B5EF4-FFF2-40B4-BE49-F238E27FC236}">
                <a16:creationId xmlns:a16="http://schemas.microsoft.com/office/drawing/2014/main" id="{FA038506-D483-4734-B214-C0BDD68EEE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58" y="-337008"/>
            <a:ext cx="9634194" cy="7444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430490"/>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64C533-5AE3-48A3-8794-AE1AC3258F31}"/>
              </a:ext>
            </a:extLst>
          </p:cNvPr>
          <p:cNvPicPr>
            <a:picLocks noChangeAspect="1"/>
          </p:cNvPicPr>
          <p:nvPr/>
        </p:nvPicPr>
        <p:blipFill>
          <a:blip r:embed="rId3">
            <a:extLst>
              <a:ext uri="{28A0092B-C50C-407E-A947-70E740481C1C}">
                <a14:useLocalDpi xmlns:a14="http://schemas.microsoft.com/office/drawing/2010/main" val="0"/>
              </a:ext>
            </a:extLst>
          </a:blip>
          <a:srcRect b="16000"/>
          <a:stretch>
            <a:fillRect/>
          </a:stretch>
        </p:blipFill>
        <p:spPr bwMode="auto">
          <a:xfrm>
            <a:off x="1039091" y="0"/>
            <a:ext cx="66294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85552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10" presetClass="exit" presetSubtype="0" fill="hold" nodeType="afterEffect">
                                  <p:stCondLst>
                                    <p:cond delay="0"/>
                                  </p:stCondLst>
                                  <p:childTnLst>
                                    <p:animEffect transition="out" filter="fade">
                                      <p:cBhvr>
                                        <p:cTn id="9" dur="500"/>
                                        <p:tgtEl>
                                          <p:spTgt spid="2"/>
                                        </p:tgtEl>
                                      </p:cBhvr>
                                    </p:animEffect>
                                    <p:set>
                                      <p:cBhvr>
                                        <p:cTn id="1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AF8682A-F015-4A32-B035-2B7158344A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4495800" cy="59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9AFFE5F2-BE76-4F32-8DE6-4BF78527A02F}"/>
              </a:ext>
            </a:extLst>
          </p:cNvPr>
          <p:cNvPicPr>
            <a:picLocks noChangeAspect="1"/>
          </p:cNvPicPr>
          <p:nvPr/>
        </p:nvPicPr>
        <p:blipFill rotWithShape="1">
          <a:blip r:embed="rId3">
            <a:extLst>
              <a:ext uri="{28A0092B-C50C-407E-A947-70E740481C1C}">
                <a14:useLocalDpi xmlns:a14="http://schemas.microsoft.com/office/drawing/2010/main" val="0"/>
              </a:ext>
            </a:extLst>
          </a:blip>
          <a:srcRect l="1695" t="15255" r="37288" b="65043"/>
          <a:stretch/>
        </p:blipFill>
        <p:spPr>
          <a:xfrm>
            <a:off x="838200" y="1524000"/>
            <a:ext cx="7256206" cy="31242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2656784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3" presetClass="entr" presetSubtype="16"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childTnLst>
                                </p:cTn>
                              </p:par>
                            </p:childTnLst>
                          </p:cTn>
                        </p:par>
                        <p:par>
                          <p:cTn id="13" fill="hold" nodeType="afterGroup">
                            <p:stCondLst>
                              <p:cond delay="500"/>
                            </p:stCondLst>
                            <p:childTnLst>
                              <p:par>
                                <p:cTn id="14" presetID="10" presetClass="exit" presetSubtype="0" fill="hold" nodeType="afterEffect">
                                  <p:stCondLst>
                                    <p:cond delay="0"/>
                                  </p:stCondLst>
                                  <p:childTnLst>
                                    <p:animEffect transition="out" filter="fade">
                                      <p:cBhvr>
                                        <p:cTn id="15" dur="500"/>
                                        <p:tgtEl>
                                          <p:spTgt spid="2"/>
                                        </p:tgtEl>
                                      </p:cBhvr>
                                    </p:animEffect>
                                    <p:set>
                                      <p:cBhvr>
                                        <p:cTn id="16"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152F06-199E-46D2-B5A1-F9B76C3129E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4495800" cy="59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BEA0B09E-D0D1-4AC1-AB4B-E056A5D5CC7E}"/>
              </a:ext>
            </a:extLst>
          </p:cNvPr>
          <p:cNvGrpSpPr>
            <a:grpSpLocks/>
          </p:cNvGrpSpPr>
          <p:nvPr/>
        </p:nvGrpSpPr>
        <p:grpSpPr bwMode="auto">
          <a:xfrm>
            <a:off x="685800" y="1371600"/>
            <a:ext cx="7162800" cy="3352800"/>
            <a:chOff x="2362200" y="1371600"/>
            <a:chExt cx="5486400" cy="2590800"/>
          </a:xfrm>
        </p:grpSpPr>
        <p:pic>
          <p:nvPicPr>
            <p:cNvPr id="5" name="Picture 4">
              <a:extLst>
                <a:ext uri="{FF2B5EF4-FFF2-40B4-BE49-F238E27FC236}">
                  <a16:creationId xmlns:a16="http://schemas.microsoft.com/office/drawing/2014/main" id="{DA386044-FAB8-4402-A741-D7DC888F8CA6}"/>
                </a:ext>
              </a:extLst>
            </p:cNvPr>
            <p:cNvPicPr>
              <a:picLocks noChangeAspect="1"/>
            </p:cNvPicPr>
            <p:nvPr/>
          </p:nvPicPr>
          <p:blipFill rotWithShape="1">
            <a:blip r:embed="rId3">
              <a:extLst>
                <a:ext uri="{28A0092B-C50C-407E-A947-70E740481C1C}">
                  <a14:useLocalDpi xmlns:a14="http://schemas.microsoft.com/office/drawing/2010/main" val="0"/>
                </a:ext>
              </a:extLst>
            </a:blip>
            <a:srcRect l="1695" t="27330" r="37288" b="51060"/>
            <a:stretch/>
          </p:blipFill>
          <p:spPr>
            <a:xfrm>
              <a:off x="2362200" y="1371600"/>
              <a:ext cx="5486400" cy="25908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9461" name="Rectangle 2">
              <a:extLst>
                <a:ext uri="{FF2B5EF4-FFF2-40B4-BE49-F238E27FC236}">
                  <a16:creationId xmlns:a16="http://schemas.microsoft.com/office/drawing/2014/main" id="{97412068-103E-41A2-99BE-99573FC35301}"/>
                </a:ext>
              </a:extLst>
            </p:cNvPr>
            <p:cNvSpPr>
              <a:spLocks noChangeArrowheads="1"/>
            </p:cNvSpPr>
            <p:nvPr/>
          </p:nvSpPr>
          <p:spPr bwMode="auto">
            <a:xfrm>
              <a:off x="2743200" y="1447800"/>
              <a:ext cx="2514600" cy="685800"/>
            </a:xfrm>
            <a:prstGeom prst="rect">
              <a:avLst/>
            </a:prstGeom>
            <a:solidFill>
              <a:schemeClr val="bg1"/>
            </a:solidFill>
            <a:ln w="9525">
              <a:solidFill>
                <a:schemeClr val="bg1"/>
              </a:solidFill>
              <a:round/>
              <a:headEnd/>
              <a:tailEnd/>
            </a:ln>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grpSp>
    </p:spTree>
    <p:extLst>
      <p:ext uri="{BB962C8B-B14F-4D97-AF65-F5344CB8AC3E}">
        <p14:creationId xmlns:p14="http://schemas.microsoft.com/office/powerpoint/2010/main" val="9033756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0" presetClass="exit" presetSubtype="0" fill="hold" nodeType="after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533964-E7E3-4F95-AF97-10F4AA010A1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4495800" cy="59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76278D08-072B-400B-B816-1F73DB69DD44}"/>
              </a:ext>
            </a:extLst>
          </p:cNvPr>
          <p:cNvGrpSpPr>
            <a:grpSpLocks/>
          </p:cNvGrpSpPr>
          <p:nvPr/>
        </p:nvGrpSpPr>
        <p:grpSpPr bwMode="auto">
          <a:xfrm>
            <a:off x="1960563" y="1219200"/>
            <a:ext cx="5832475" cy="4038600"/>
            <a:chOff x="1960033" y="1219200"/>
            <a:chExt cx="5833533" cy="4038600"/>
          </a:xfrm>
        </p:grpSpPr>
        <p:pic>
          <p:nvPicPr>
            <p:cNvPr id="5" name="Picture 4">
              <a:extLst>
                <a:ext uri="{FF2B5EF4-FFF2-40B4-BE49-F238E27FC236}">
                  <a16:creationId xmlns:a16="http://schemas.microsoft.com/office/drawing/2014/main" id="{24F1AA2B-8AAA-44D6-A306-87F9C758680D}"/>
                </a:ext>
              </a:extLst>
            </p:cNvPr>
            <p:cNvPicPr>
              <a:picLocks noChangeAspect="1"/>
            </p:cNvPicPr>
            <p:nvPr/>
          </p:nvPicPr>
          <p:blipFill rotWithShape="1">
            <a:blip r:embed="rId3">
              <a:extLst>
                <a:ext uri="{28A0092B-C50C-407E-A947-70E740481C1C}">
                  <a14:useLocalDpi xmlns:a14="http://schemas.microsoft.com/office/drawing/2010/main" val="0"/>
                </a:ext>
              </a:extLst>
            </a:blip>
            <a:srcRect l="847" t="45127" r="55085" b="31992"/>
            <a:stretch/>
          </p:blipFill>
          <p:spPr>
            <a:xfrm>
              <a:off x="1960033" y="1219200"/>
              <a:ext cx="5833533" cy="4038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0485" name="Rectangle 2">
              <a:extLst>
                <a:ext uri="{FF2B5EF4-FFF2-40B4-BE49-F238E27FC236}">
                  <a16:creationId xmlns:a16="http://schemas.microsoft.com/office/drawing/2014/main" id="{6FD2CD1B-BF84-42A8-9840-B67682422E8F}"/>
                </a:ext>
              </a:extLst>
            </p:cNvPr>
            <p:cNvSpPr>
              <a:spLocks noChangeArrowheads="1"/>
            </p:cNvSpPr>
            <p:nvPr/>
          </p:nvSpPr>
          <p:spPr bwMode="auto">
            <a:xfrm>
              <a:off x="2628900" y="1295400"/>
              <a:ext cx="2933700" cy="533400"/>
            </a:xfrm>
            <a:prstGeom prst="rect">
              <a:avLst/>
            </a:prstGeom>
            <a:solidFill>
              <a:schemeClr val="bg1"/>
            </a:solidFill>
            <a:ln w="9525">
              <a:solidFill>
                <a:schemeClr val="bg1"/>
              </a:solidFill>
              <a:round/>
              <a:headEnd/>
              <a:tailEnd/>
            </a:ln>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grpSp>
    </p:spTree>
    <p:extLst>
      <p:ext uri="{BB962C8B-B14F-4D97-AF65-F5344CB8AC3E}">
        <p14:creationId xmlns:p14="http://schemas.microsoft.com/office/powerpoint/2010/main" val="11256702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0" presetClass="exit" presetSubtype="0" fill="hold" nodeType="after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9629C9-0944-49E6-9D2A-7469AEA59C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4495800" cy="59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5E4C5371-F0A1-480E-A012-D7ECFBD1EC30}"/>
              </a:ext>
            </a:extLst>
          </p:cNvPr>
          <p:cNvGrpSpPr>
            <a:grpSpLocks/>
          </p:cNvGrpSpPr>
          <p:nvPr/>
        </p:nvGrpSpPr>
        <p:grpSpPr bwMode="auto">
          <a:xfrm>
            <a:off x="1295400" y="914400"/>
            <a:ext cx="6172200" cy="4648200"/>
            <a:chOff x="2362200" y="1371600"/>
            <a:chExt cx="4343400" cy="3352800"/>
          </a:xfrm>
        </p:grpSpPr>
        <p:pic>
          <p:nvPicPr>
            <p:cNvPr id="5" name="Picture 4">
              <a:extLst>
                <a:ext uri="{FF2B5EF4-FFF2-40B4-BE49-F238E27FC236}">
                  <a16:creationId xmlns:a16="http://schemas.microsoft.com/office/drawing/2014/main" id="{C2F61238-B7F0-4F44-BE7D-D3DD39A82BBA}"/>
                </a:ext>
              </a:extLst>
            </p:cNvPr>
            <p:cNvPicPr>
              <a:picLocks noChangeAspect="1"/>
            </p:cNvPicPr>
            <p:nvPr/>
          </p:nvPicPr>
          <p:blipFill rotWithShape="1">
            <a:blip r:embed="rId3">
              <a:extLst>
                <a:ext uri="{28A0092B-C50C-407E-A947-70E740481C1C}">
                  <a14:useLocalDpi xmlns:a14="http://schemas.microsoft.com/office/drawing/2010/main" val="0"/>
                </a:ext>
              </a:extLst>
            </a:blip>
            <a:srcRect l="2542" t="67372" r="49153" b="4662"/>
            <a:stretch/>
          </p:blipFill>
          <p:spPr>
            <a:xfrm>
              <a:off x="2362200" y="1371600"/>
              <a:ext cx="4343400" cy="33528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1509" name="Rectangle 2">
              <a:extLst>
                <a:ext uri="{FF2B5EF4-FFF2-40B4-BE49-F238E27FC236}">
                  <a16:creationId xmlns:a16="http://schemas.microsoft.com/office/drawing/2014/main" id="{9C453018-2B5C-4BF7-8BAC-A850BD42762F}"/>
                </a:ext>
              </a:extLst>
            </p:cNvPr>
            <p:cNvSpPr>
              <a:spLocks noChangeArrowheads="1"/>
            </p:cNvSpPr>
            <p:nvPr/>
          </p:nvSpPr>
          <p:spPr bwMode="auto">
            <a:xfrm>
              <a:off x="2438400" y="3352800"/>
              <a:ext cx="1524000" cy="1219200"/>
            </a:xfrm>
            <a:prstGeom prst="rect">
              <a:avLst/>
            </a:prstGeom>
            <a:solidFill>
              <a:schemeClr val="bg1"/>
            </a:solidFill>
            <a:ln w="9525">
              <a:solidFill>
                <a:schemeClr val="bg1"/>
              </a:solidFill>
              <a:round/>
              <a:headEnd/>
              <a:tailEnd/>
            </a:ln>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grpSp>
    </p:spTree>
    <p:extLst>
      <p:ext uri="{BB962C8B-B14F-4D97-AF65-F5344CB8AC3E}">
        <p14:creationId xmlns:p14="http://schemas.microsoft.com/office/powerpoint/2010/main" val="3238553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0" presetClass="exit" presetSubtype="0" fill="hold" nodeType="after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83E6FB-C0D4-4A4E-B4A6-151F6D06206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4495800" cy="59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9D3E85C9-0D27-4E1D-B746-4FC34CB7ADC5}"/>
              </a:ext>
            </a:extLst>
          </p:cNvPr>
          <p:cNvPicPr>
            <a:picLocks noChangeAspect="1"/>
          </p:cNvPicPr>
          <p:nvPr/>
        </p:nvPicPr>
        <p:blipFill rotWithShape="1">
          <a:blip r:embed="rId3">
            <a:extLst>
              <a:ext uri="{28A0092B-C50C-407E-A947-70E740481C1C}">
                <a14:useLocalDpi xmlns:a14="http://schemas.microsoft.com/office/drawing/2010/main" val="0"/>
              </a:ext>
            </a:extLst>
          </a:blip>
          <a:srcRect l="44915" t="15254" r="1695" b="65043"/>
          <a:stretch/>
        </p:blipFill>
        <p:spPr>
          <a:xfrm>
            <a:off x="1315064" y="1295400"/>
            <a:ext cx="7123471" cy="35052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9951248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0" presetClass="exit" presetSubtype="0" fill="hold" nodeType="after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626D88-D31A-439D-8139-837CDD5DDE0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4495800" cy="59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3F3CFD4-6A7B-41E9-BE80-77DEA0988808}"/>
              </a:ext>
            </a:extLst>
          </p:cNvPr>
          <p:cNvPicPr>
            <a:picLocks noChangeAspect="1"/>
          </p:cNvPicPr>
          <p:nvPr/>
        </p:nvPicPr>
        <p:blipFill rotWithShape="1">
          <a:blip r:embed="rId3">
            <a:extLst>
              <a:ext uri="{28A0092B-C50C-407E-A947-70E740481C1C}">
                <a14:useLocalDpi xmlns:a14="http://schemas.microsoft.com/office/drawing/2010/main" val="0"/>
              </a:ext>
            </a:extLst>
          </a:blip>
          <a:srcRect l="38136" t="32414" r="2542" b="51697"/>
          <a:stretch/>
        </p:blipFill>
        <p:spPr>
          <a:xfrm>
            <a:off x="685800" y="1676400"/>
            <a:ext cx="7467600" cy="26670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4315933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0" presetClass="exit" presetSubtype="0" fill="hold" nodeType="after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796927"/>
            <a:ext cx="5276850" cy="5680075"/>
          </a:xfrm>
          <a:prstGeom prst="rect">
            <a:avLst/>
          </a:prstGeom>
          <a:noFill/>
          <a:ln w="34925">
            <a:solidFill>
              <a:srgbClr val="FFC000"/>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p:cNvSpPr/>
          <p:nvPr/>
        </p:nvSpPr>
        <p:spPr>
          <a:xfrm>
            <a:off x="76200" y="6510338"/>
            <a:ext cx="5867400" cy="254000"/>
          </a:xfrm>
          <a:prstGeom prst="rect">
            <a:avLst/>
          </a:prstGeom>
        </p:spPr>
        <p:txBody>
          <a:bodyPr>
            <a:spAutoFit/>
          </a:bodyPr>
          <a:lstStyle/>
          <a:p>
            <a:pPr>
              <a:defRPr/>
            </a:pPr>
            <a:r>
              <a:rPr lang="en-US" sz="1050" dirty="0">
                <a:solidFill>
                  <a:schemeClr val="tx2"/>
                </a:solidFill>
              </a:rPr>
              <a:t>Source: http://www.climate-lab-book.ac.uk/2016/spiralling-global-temperatures/</a:t>
            </a:r>
          </a:p>
        </p:txBody>
      </p:sp>
      <p:sp>
        <p:nvSpPr>
          <p:cNvPr id="9220" name="TextBox 3"/>
          <p:cNvSpPr txBox="1">
            <a:spLocks noChangeArrowheads="1"/>
          </p:cNvSpPr>
          <p:nvPr/>
        </p:nvSpPr>
        <p:spPr bwMode="auto">
          <a:xfrm>
            <a:off x="1295400" y="228600"/>
            <a:ext cx="769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2400" b="1">
                <a:solidFill>
                  <a:schemeClr val="tx1"/>
                </a:solidFill>
                <a:latin typeface="Times" panose="02020603050405020304" pitchFamily="18" charset="0"/>
              </a:rPr>
              <a:t>Global Average Temperatures have been increasing</a:t>
            </a:r>
          </a:p>
        </p:txBody>
      </p:sp>
    </p:spTree>
    <p:extLst>
      <p:ext uri="{BB962C8B-B14F-4D97-AF65-F5344CB8AC3E}">
        <p14:creationId xmlns:p14="http://schemas.microsoft.com/office/powerpoint/2010/main" val="3030924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43BDBF-DB4E-4820-BF71-96830E918C7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4495800" cy="59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1181407F-D852-4B9E-A131-9D2231AAF48E}"/>
              </a:ext>
            </a:extLst>
          </p:cNvPr>
          <p:cNvPicPr>
            <a:picLocks noChangeAspect="1"/>
          </p:cNvPicPr>
          <p:nvPr/>
        </p:nvPicPr>
        <p:blipFill rotWithShape="1">
          <a:blip r:embed="rId3">
            <a:extLst>
              <a:ext uri="{28A0092B-C50C-407E-A947-70E740481C1C}">
                <a14:useLocalDpi xmlns:a14="http://schemas.microsoft.com/office/drawing/2010/main" val="0"/>
              </a:ext>
            </a:extLst>
          </a:blip>
          <a:srcRect l="39830" t="47034" r="2543" b="32627"/>
          <a:stretch/>
        </p:blipFill>
        <p:spPr>
          <a:xfrm>
            <a:off x="1219200" y="1447800"/>
            <a:ext cx="6638925" cy="31242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131833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0" presetClass="exit" presetSubtype="0" fill="hold" nodeType="after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5CA09D5-440E-4097-B041-4B9695ABB2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4495800" cy="59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02CD51A7-95E1-4DD6-9C56-72BBFD99384D}"/>
              </a:ext>
            </a:extLst>
          </p:cNvPr>
          <p:cNvGrpSpPr>
            <a:grpSpLocks/>
          </p:cNvGrpSpPr>
          <p:nvPr/>
        </p:nvGrpSpPr>
        <p:grpSpPr bwMode="auto">
          <a:xfrm>
            <a:off x="2743200" y="609600"/>
            <a:ext cx="4800600" cy="4953000"/>
            <a:chOff x="4114800" y="609600"/>
            <a:chExt cx="3429000" cy="3810000"/>
          </a:xfrm>
        </p:grpSpPr>
        <p:pic>
          <p:nvPicPr>
            <p:cNvPr id="5" name="Picture 4">
              <a:extLst>
                <a:ext uri="{FF2B5EF4-FFF2-40B4-BE49-F238E27FC236}">
                  <a16:creationId xmlns:a16="http://schemas.microsoft.com/office/drawing/2014/main" id="{834F50C1-685F-41AD-A39B-C11F2BEA82FB}"/>
                </a:ext>
              </a:extLst>
            </p:cNvPr>
            <p:cNvPicPr>
              <a:picLocks noChangeAspect="1"/>
            </p:cNvPicPr>
            <p:nvPr/>
          </p:nvPicPr>
          <p:blipFill rotWithShape="1">
            <a:blip r:embed="rId3">
              <a:extLst>
                <a:ext uri="{28A0092B-C50C-407E-A947-70E740481C1C}">
                  <a14:useLocalDpi xmlns:a14="http://schemas.microsoft.com/office/drawing/2010/main" val="0"/>
                </a:ext>
              </a:extLst>
            </a:blip>
            <a:srcRect l="59321" t="52737" r="2543" b="15484"/>
            <a:stretch/>
          </p:blipFill>
          <p:spPr>
            <a:xfrm>
              <a:off x="4114800" y="609600"/>
              <a:ext cx="3429000" cy="38100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5605" name="Rectangle 2">
              <a:extLst>
                <a:ext uri="{FF2B5EF4-FFF2-40B4-BE49-F238E27FC236}">
                  <a16:creationId xmlns:a16="http://schemas.microsoft.com/office/drawing/2014/main" id="{BF3053CE-234A-48FA-BD3C-5278A1F8C42B}"/>
                </a:ext>
              </a:extLst>
            </p:cNvPr>
            <p:cNvSpPr>
              <a:spLocks noChangeArrowheads="1"/>
            </p:cNvSpPr>
            <p:nvPr/>
          </p:nvSpPr>
          <p:spPr bwMode="auto">
            <a:xfrm>
              <a:off x="4800600" y="685800"/>
              <a:ext cx="2514600" cy="1676400"/>
            </a:xfrm>
            <a:prstGeom prst="rect">
              <a:avLst/>
            </a:prstGeom>
            <a:solidFill>
              <a:schemeClr val="bg1"/>
            </a:solidFill>
            <a:ln w="9525">
              <a:solidFill>
                <a:schemeClr val="bg1"/>
              </a:solidFill>
              <a:round/>
              <a:headEnd/>
              <a:tailEnd/>
            </a:ln>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grpSp>
    </p:spTree>
    <p:extLst>
      <p:ext uri="{BB962C8B-B14F-4D97-AF65-F5344CB8AC3E}">
        <p14:creationId xmlns:p14="http://schemas.microsoft.com/office/powerpoint/2010/main" val="40066577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0" presetClass="exit" presetSubtype="0" fill="hold" nodeType="after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Image result for climate change and mental heal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13" y="685802"/>
            <a:ext cx="9369426"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50146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9" descr="Hea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74638"/>
            <a:ext cx="183197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2362200" y="381000"/>
            <a:ext cx="6781800" cy="1015663"/>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Heat related illness</a:t>
            </a:r>
          </a:p>
          <a:p>
            <a:pPr>
              <a:buFont typeface="Arial" pitchFamily="34" charset="0"/>
              <a:buChar char="•"/>
              <a:defRPr/>
            </a:pPr>
            <a:r>
              <a:rPr lang="en-US" sz="2000" dirty="0">
                <a:solidFill>
                  <a:srgbClr val="0392BE"/>
                </a:solidFill>
                <a:latin typeface="Arial" pitchFamily="34" charset="0"/>
                <a:cs typeface="Arial" pitchFamily="34" charset="0"/>
              </a:rPr>
              <a:t> Heat related death</a:t>
            </a:r>
          </a:p>
          <a:p>
            <a:pPr>
              <a:buFont typeface="Arial" pitchFamily="34" charset="0"/>
              <a:buChar char="•"/>
              <a:defRPr/>
            </a:pPr>
            <a:r>
              <a:rPr lang="en-US" sz="2000" dirty="0">
                <a:solidFill>
                  <a:srgbClr val="0392BE"/>
                </a:solidFill>
                <a:latin typeface="Arial" pitchFamily="34" charset="0"/>
                <a:cs typeface="Arial" pitchFamily="34" charset="0"/>
              </a:rPr>
              <a:t> Violence</a:t>
            </a:r>
          </a:p>
          <a:p>
            <a:pPr>
              <a:buFont typeface="Arial" pitchFamily="34" charset="0"/>
              <a:buChar char="•"/>
              <a:defRPr/>
            </a:pPr>
            <a:r>
              <a:rPr lang="en-US" sz="2000" dirty="0">
                <a:solidFill>
                  <a:srgbClr val="0392BE"/>
                </a:solidFill>
                <a:latin typeface="Arial" pitchFamily="34" charset="0"/>
                <a:cs typeface="Arial" pitchFamily="34" charset="0"/>
              </a:rPr>
              <a:t> Air pollution</a:t>
            </a:r>
          </a:p>
          <a:p>
            <a:pPr>
              <a:buFont typeface="Arial" pitchFamily="34" charset="0"/>
              <a:buChar char="•"/>
              <a:defRPr/>
            </a:pPr>
            <a:r>
              <a:rPr lang="en-US" sz="2000" dirty="0">
                <a:solidFill>
                  <a:srgbClr val="0392BE"/>
                </a:solidFill>
                <a:latin typeface="Arial" pitchFamily="34" charset="0"/>
                <a:cs typeface="Arial" pitchFamily="34" charset="0"/>
              </a:rPr>
              <a:t> HABs</a:t>
            </a:r>
          </a:p>
          <a:p>
            <a:pPr>
              <a:buFont typeface="Arial" pitchFamily="34" charset="0"/>
              <a:buChar char="•"/>
              <a:defRPr/>
            </a:pPr>
            <a:r>
              <a:rPr lang="en-US" sz="2000" dirty="0">
                <a:solidFill>
                  <a:srgbClr val="0392BE"/>
                </a:solidFill>
                <a:latin typeface="Arial" pitchFamily="34" charset="0"/>
                <a:cs typeface="Arial" pitchFamily="34" charset="0"/>
              </a:rPr>
              <a:t> Recreational risks</a:t>
            </a:r>
          </a:p>
        </p:txBody>
      </p:sp>
      <p:cxnSp>
        <p:nvCxnSpPr>
          <p:cNvPr id="14" name="Straight Connector 13"/>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25605" name="Rectangle 5"/>
          <p:cNvSpPr>
            <a:spLocks noChangeArrowheads="1"/>
          </p:cNvSpPr>
          <p:nvPr/>
        </p:nvSpPr>
        <p:spPr bwMode="auto">
          <a:xfrm>
            <a:off x="0" y="33338"/>
            <a:ext cx="9144000" cy="2286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pic>
        <p:nvPicPr>
          <p:cNvPr id="2560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955800"/>
            <a:ext cx="8915400" cy="425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4963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3" descr="Wildfir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74638"/>
            <a:ext cx="1752600" cy="127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362200" y="381000"/>
            <a:ext cx="6781800" cy="1015663"/>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Air quality</a:t>
            </a:r>
          </a:p>
          <a:p>
            <a:pPr>
              <a:buFont typeface="Arial" pitchFamily="34" charset="0"/>
              <a:buChar char="•"/>
              <a:defRPr/>
            </a:pPr>
            <a:r>
              <a:rPr lang="en-US" sz="2000" dirty="0">
                <a:solidFill>
                  <a:srgbClr val="0392BE"/>
                </a:solidFill>
                <a:latin typeface="Arial" pitchFamily="34" charset="0"/>
                <a:cs typeface="Arial" pitchFamily="34" charset="0"/>
              </a:rPr>
              <a:t> Water quality</a:t>
            </a:r>
          </a:p>
          <a:p>
            <a:pPr>
              <a:buFont typeface="Arial" pitchFamily="34" charset="0"/>
              <a:buChar char="•"/>
              <a:defRPr/>
            </a:pPr>
            <a:r>
              <a:rPr lang="en-US" sz="2000" dirty="0">
                <a:solidFill>
                  <a:srgbClr val="0392BE"/>
                </a:solidFill>
                <a:latin typeface="Arial" pitchFamily="34" charset="0"/>
                <a:cs typeface="Arial" pitchFamily="34" charset="0"/>
              </a:rPr>
              <a:t> Occupational risks</a:t>
            </a:r>
          </a:p>
          <a:p>
            <a:pPr>
              <a:buFont typeface="Arial" pitchFamily="34" charset="0"/>
              <a:buChar char="•"/>
              <a:defRPr/>
            </a:pPr>
            <a:r>
              <a:rPr lang="en-US" sz="2000" dirty="0">
                <a:solidFill>
                  <a:srgbClr val="0392BE"/>
                </a:solidFill>
                <a:latin typeface="Arial" pitchFamily="34" charset="0"/>
                <a:cs typeface="Arial" pitchFamily="34" charset="0"/>
              </a:rPr>
              <a:t> Income loss</a:t>
            </a:r>
          </a:p>
          <a:p>
            <a:pPr>
              <a:buFont typeface="Arial" pitchFamily="34" charset="0"/>
              <a:buChar char="•"/>
              <a:defRPr/>
            </a:pPr>
            <a:r>
              <a:rPr lang="en-US" sz="2000" dirty="0">
                <a:solidFill>
                  <a:srgbClr val="0392BE"/>
                </a:solidFill>
                <a:latin typeface="Arial" pitchFamily="34" charset="0"/>
                <a:cs typeface="Arial" pitchFamily="34" charset="0"/>
              </a:rPr>
              <a:t> Displacement</a:t>
            </a:r>
          </a:p>
        </p:txBody>
      </p:sp>
      <p:pic>
        <p:nvPicPr>
          <p:cNvPr id="29701" name="Picture 4" descr="http://cdn.theatlantic.com/newsroom/img/posts/2014/08/pyrocumulus_cloud_california_drought_wildfire_forest_fire_summer_2014_water_shortages_ration_jerry_brown_obama_climate_change_1/1434eeb5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3300" y="1762125"/>
            <a:ext cx="7294563" cy="484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Rectangle 6"/>
          <p:cNvSpPr>
            <a:spLocks noChangeArrowheads="1"/>
          </p:cNvSpPr>
          <p:nvPr/>
        </p:nvSpPr>
        <p:spPr bwMode="auto">
          <a:xfrm>
            <a:off x="0" y="33338"/>
            <a:ext cx="9144000" cy="2286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extLst>
      <p:ext uri="{BB962C8B-B14F-4D97-AF65-F5344CB8AC3E}">
        <p14:creationId xmlns:p14="http://schemas.microsoft.com/office/powerpoint/2010/main" val="1029811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0" descr="Drough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74638"/>
            <a:ext cx="1752600" cy="127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362200" y="381000"/>
            <a:ext cx="6781800" cy="707886"/>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Food insecurity</a:t>
            </a:r>
          </a:p>
          <a:p>
            <a:pPr>
              <a:buFont typeface="Arial" pitchFamily="34" charset="0"/>
              <a:buChar char="•"/>
              <a:defRPr/>
            </a:pPr>
            <a:r>
              <a:rPr lang="en-US" sz="2000" dirty="0">
                <a:solidFill>
                  <a:srgbClr val="0392BE"/>
                </a:solidFill>
                <a:latin typeface="Arial" pitchFamily="34" charset="0"/>
                <a:cs typeface="Arial" pitchFamily="34" charset="0"/>
              </a:rPr>
              <a:t> Water insecurity</a:t>
            </a:r>
          </a:p>
          <a:p>
            <a:pPr>
              <a:buFont typeface="Arial" pitchFamily="34" charset="0"/>
              <a:buChar char="•"/>
              <a:defRPr/>
            </a:pPr>
            <a:r>
              <a:rPr lang="en-US" sz="2000" dirty="0">
                <a:solidFill>
                  <a:srgbClr val="0392BE"/>
                </a:solidFill>
                <a:latin typeface="Arial" pitchFamily="34" charset="0"/>
                <a:cs typeface="Arial" pitchFamily="34" charset="0"/>
              </a:rPr>
              <a:t> Mental &amp; behavioral health</a:t>
            </a:r>
          </a:p>
          <a:p>
            <a:pPr>
              <a:buFont typeface="Arial" pitchFamily="34" charset="0"/>
              <a:buChar char="•"/>
              <a:defRPr/>
            </a:pPr>
            <a:r>
              <a:rPr lang="en-US" sz="2000" dirty="0">
                <a:solidFill>
                  <a:srgbClr val="0392BE"/>
                </a:solidFill>
                <a:latin typeface="Arial" pitchFamily="34" charset="0"/>
                <a:cs typeface="Arial" pitchFamily="34" charset="0"/>
              </a:rPr>
              <a:t> Income loss</a:t>
            </a:r>
          </a:p>
        </p:txBody>
      </p:sp>
      <p:pic>
        <p:nvPicPr>
          <p:cNvPr id="33797" name="Picture 2" descr="http://droughtmonitor.unl.edu/data/jpg/20140805/20140805_OR_trd.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999" t="27608" r="39999" b="15451"/>
          <a:stretch>
            <a:fillRect/>
          </a:stretch>
        </p:blipFill>
        <p:spPr bwMode="auto">
          <a:xfrm>
            <a:off x="1400175" y="1698625"/>
            <a:ext cx="6346825" cy="498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Rectangle 5"/>
          <p:cNvSpPr>
            <a:spLocks noChangeArrowheads="1"/>
          </p:cNvSpPr>
          <p:nvPr/>
        </p:nvSpPr>
        <p:spPr bwMode="auto">
          <a:xfrm>
            <a:off x="0" y="33338"/>
            <a:ext cx="9144000" cy="2286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extLst>
      <p:ext uri="{BB962C8B-B14F-4D97-AF65-F5344CB8AC3E}">
        <p14:creationId xmlns:p14="http://schemas.microsoft.com/office/powerpoint/2010/main" val="16673311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Storms_Flood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74638"/>
            <a:ext cx="1524000" cy="130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362200" y="381001"/>
            <a:ext cx="6781800" cy="1015663"/>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Wind</a:t>
            </a:r>
          </a:p>
          <a:p>
            <a:pPr>
              <a:buFont typeface="Arial" pitchFamily="34" charset="0"/>
              <a:buChar char="•"/>
              <a:defRPr/>
            </a:pPr>
            <a:r>
              <a:rPr lang="en-US" sz="2000" dirty="0">
                <a:solidFill>
                  <a:srgbClr val="0392BE"/>
                </a:solidFill>
                <a:latin typeface="Arial" pitchFamily="34" charset="0"/>
                <a:cs typeface="Arial" pitchFamily="34" charset="0"/>
              </a:rPr>
              <a:t> Landslides</a:t>
            </a:r>
          </a:p>
          <a:p>
            <a:pPr>
              <a:buFont typeface="Arial" pitchFamily="34" charset="0"/>
              <a:buChar char="•"/>
              <a:defRPr/>
            </a:pPr>
            <a:r>
              <a:rPr lang="en-US" sz="2000" dirty="0">
                <a:solidFill>
                  <a:srgbClr val="0392BE"/>
                </a:solidFill>
                <a:latin typeface="Arial" pitchFamily="34" charset="0"/>
                <a:cs typeface="Arial" pitchFamily="34" charset="0"/>
              </a:rPr>
              <a:t> Flooding</a:t>
            </a:r>
          </a:p>
          <a:p>
            <a:pPr>
              <a:buFont typeface="Arial" pitchFamily="34" charset="0"/>
              <a:buChar char="•"/>
              <a:defRPr/>
            </a:pPr>
            <a:r>
              <a:rPr lang="en-US" sz="2000" dirty="0">
                <a:solidFill>
                  <a:srgbClr val="0392BE"/>
                </a:solidFill>
                <a:latin typeface="Arial" pitchFamily="34" charset="0"/>
                <a:cs typeface="Arial" pitchFamily="34" charset="0"/>
              </a:rPr>
              <a:t> Displacement</a:t>
            </a:r>
          </a:p>
          <a:p>
            <a:pPr>
              <a:buFont typeface="Arial" pitchFamily="34" charset="0"/>
              <a:buChar char="•"/>
              <a:defRPr/>
            </a:pPr>
            <a:r>
              <a:rPr lang="en-US" sz="2000" dirty="0">
                <a:solidFill>
                  <a:srgbClr val="0392BE"/>
                </a:solidFill>
                <a:latin typeface="Arial" pitchFamily="34" charset="0"/>
                <a:cs typeface="Arial" pitchFamily="34" charset="0"/>
              </a:rPr>
              <a:t> Mental &amp; behavioral health</a:t>
            </a:r>
          </a:p>
        </p:txBody>
      </p:sp>
      <p:pic>
        <p:nvPicPr>
          <p:cNvPr id="37893" name="Picture 6" descr="HistoricLandslides.jpg"/>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43000" y="1524000"/>
            <a:ext cx="6553200"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Rectangle 5"/>
          <p:cNvSpPr>
            <a:spLocks noChangeArrowheads="1"/>
          </p:cNvSpPr>
          <p:nvPr/>
        </p:nvSpPr>
        <p:spPr bwMode="auto">
          <a:xfrm>
            <a:off x="0" y="33338"/>
            <a:ext cx="9144000" cy="2286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extLst>
      <p:ext uri="{BB962C8B-B14F-4D97-AF65-F5344CB8AC3E}">
        <p14:creationId xmlns:p14="http://schemas.microsoft.com/office/powerpoint/2010/main" val="1458991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4F60835E-4821-4CC7-9AD0-6D8506FADFE4}"/>
              </a:ext>
            </a:extLst>
          </p:cNvPr>
          <p:cNvSpPr>
            <a:spLocks noGrp="1"/>
          </p:cNvSpPr>
          <p:nvPr>
            <p:ph type="title"/>
          </p:nvPr>
        </p:nvSpPr>
        <p:spPr/>
        <p:txBody>
          <a:bodyPr/>
          <a:lstStyle/>
          <a:p>
            <a:endParaRPr lang="en-US" altLang="en-US"/>
          </a:p>
        </p:txBody>
      </p:sp>
      <p:sp>
        <p:nvSpPr>
          <p:cNvPr id="19459" name="Content Placeholder 2">
            <a:extLst>
              <a:ext uri="{FF2B5EF4-FFF2-40B4-BE49-F238E27FC236}">
                <a16:creationId xmlns:a16="http://schemas.microsoft.com/office/drawing/2014/main" id="{5C60CBD1-F98E-4BAA-B521-F366D0A85F76}"/>
              </a:ext>
            </a:extLst>
          </p:cNvPr>
          <p:cNvSpPr>
            <a:spLocks noGrp="1"/>
          </p:cNvSpPr>
          <p:nvPr>
            <p:ph idx="1"/>
          </p:nvPr>
        </p:nvSpPr>
        <p:spPr/>
        <p:txBody>
          <a:bodyPr/>
          <a:lstStyle/>
          <a:p>
            <a:endParaRPr lang="en-US" altLang="en-US"/>
          </a:p>
        </p:txBody>
      </p:sp>
      <p:sp>
        <p:nvSpPr>
          <p:cNvPr id="4" name="Date Placeholder 3">
            <a:extLst>
              <a:ext uri="{FF2B5EF4-FFF2-40B4-BE49-F238E27FC236}">
                <a16:creationId xmlns:a16="http://schemas.microsoft.com/office/drawing/2014/main" id="{4AC01221-DAA5-4197-ADCE-6A4913A08007}"/>
              </a:ext>
            </a:extLst>
          </p:cNvPr>
          <p:cNvSpPr>
            <a:spLocks noGrp="1"/>
          </p:cNvSpPr>
          <p:nvPr>
            <p:ph type="dt" sz="quarter" idx="10"/>
          </p:nvPr>
        </p:nvSpPr>
        <p:spPr/>
        <p:txBody>
          <a:bodyPr/>
          <a:lstStyle/>
          <a:p>
            <a:pPr>
              <a:defRPr/>
            </a:pPr>
            <a:r>
              <a:rPr lang="en-US"/>
              <a:t>(Enter) DEPARTMENT (ALL CAPS)</a:t>
            </a:r>
            <a:br>
              <a:rPr lang="en-US"/>
            </a:br>
            <a:r>
              <a:rPr lang="en-US"/>
              <a:t>(Enter) Division or Office (Mixed Case)</a:t>
            </a:r>
          </a:p>
          <a:p>
            <a:pPr>
              <a:defRPr/>
            </a:pPr>
            <a:endParaRPr lang="en-US"/>
          </a:p>
        </p:txBody>
      </p:sp>
      <p:pic>
        <p:nvPicPr>
          <p:cNvPr id="19461" name="Picture 2" descr="I:\RandE\Climate Change\Communication &amp; Outreach\Story Project\Final Photos\richard.JPG">
            <a:extLst>
              <a:ext uri="{FF2B5EF4-FFF2-40B4-BE49-F238E27FC236}">
                <a16:creationId xmlns:a16="http://schemas.microsoft.com/office/drawing/2014/main" id="{A71F2B0E-F801-4522-8D60-AC5AF13499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60" b="48532"/>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B97D22AC-9A0D-4787-AB39-B4983B023B9C}"/>
              </a:ext>
            </a:extLst>
          </p:cNvPr>
          <p:cNvSpPr txBox="1"/>
          <p:nvPr/>
        </p:nvSpPr>
        <p:spPr>
          <a:xfrm>
            <a:off x="228600" y="990600"/>
            <a:ext cx="3048000" cy="3232150"/>
          </a:xfrm>
          <a:prstGeom prst="rect">
            <a:avLst/>
          </a:prstGeom>
          <a:solidFill>
            <a:schemeClr val="bg1"/>
          </a:solidFill>
          <a:ln>
            <a:noFill/>
            <a:bevel/>
          </a:ln>
        </p:spPr>
        <p:txBody>
          <a:bodyPr>
            <a:spAutoFit/>
          </a:bodyPr>
          <a:lstStyle/>
          <a:p>
            <a:pPr algn="r">
              <a:defRPr/>
            </a:pPr>
            <a:r>
              <a:rPr lang="en-US" dirty="0">
                <a:solidFill>
                  <a:schemeClr val="accent1">
                    <a:lumMod val="50000"/>
                  </a:schemeClr>
                </a:solidFill>
              </a:rPr>
              <a:t>“Rising temperatures and changes in precipitation will likely result in changes in the distribution of </a:t>
            </a:r>
            <a:r>
              <a:rPr lang="en-US" b="1" dirty="0">
                <a:solidFill>
                  <a:schemeClr val="accent1">
                    <a:lumMod val="50000"/>
                  </a:schemeClr>
                </a:solidFill>
              </a:rPr>
              <a:t>disease-carrying insects</a:t>
            </a:r>
            <a:r>
              <a:rPr lang="en-US" dirty="0">
                <a:solidFill>
                  <a:schemeClr val="accent1">
                    <a:lumMod val="50000"/>
                  </a:schemeClr>
                </a:solidFill>
              </a:rPr>
              <a:t>.”</a:t>
            </a:r>
          </a:p>
          <a:p>
            <a:pPr>
              <a:defRPr/>
            </a:pPr>
            <a:endParaRPr lang="en-US" dirty="0">
              <a:solidFill>
                <a:schemeClr val="accent1">
                  <a:lumMod val="50000"/>
                </a:schemeClr>
              </a:solidFill>
            </a:endParaRPr>
          </a:p>
          <a:p>
            <a:pPr>
              <a:defRPr/>
            </a:pPr>
            <a:r>
              <a:rPr lang="en-US" sz="1800" dirty="0">
                <a:solidFill>
                  <a:schemeClr val="accent1">
                    <a:lumMod val="50000"/>
                  </a:schemeClr>
                </a:solidFill>
              </a:rPr>
              <a:t>Richard Leman, MD</a:t>
            </a:r>
          </a:p>
          <a:p>
            <a:pPr>
              <a:defRPr/>
            </a:pPr>
            <a:r>
              <a:rPr lang="en-US" sz="1800" dirty="0">
                <a:solidFill>
                  <a:schemeClr val="accent1">
                    <a:lumMod val="50000"/>
                  </a:schemeClr>
                </a:solidFill>
              </a:rPr>
              <a:t>Epidemiologist</a:t>
            </a:r>
          </a:p>
        </p:txBody>
      </p:sp>
    </p:spTree>
    <p:extLst>
      <p:ext uri="{BB962C8B-B14F-4D97-AF65-F5344CB8AC3E}">
        <p14:creationId xmlns:p14="http://schemas.microsoft.com/office/powerpoint/2010/main" val="31742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descr="Infectious Diseas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74638"/>
            <a:ext cx="1789113"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362200" y="381000"/>
            <a:ext cx="6781800" cy="707886"/>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Vector-borne</a:t>
            </a:r>
          </a:p>
          <a:p>
            <a:pPr>
              <a:buFont typeface="Arial" pitchFamily="34" charset="0"/>
              <a:buChar char="•"/>
              <a:defRPr/>
            </a:pPr>
            <a:r>
              <a:rPr lang="en-US" sz="2000" dirty="0">
                <a:solidFill>
                  <a:srgbClr val="0392BE"/>
                </a:solidFill>
                <a:latin typeface="Arial" pitchFamily="34" charset="0"/>
                <a:cs typeface="Arial" pitchFamily="34" charset="0"/>
              </a:rPr>
              <a:t> Food-borne</a:t>
            </a:r>
          </a:p>
          <a:p>
            <a:pPr>
              <a:buFont typeface="Arial" pitchFamily="34" charset="0"/>
              <a:buChar char="•"/>
              <a:defRPr/>
            </a:pPr>
            <a:r>
              <a:rPr lang="en-US" sz="2000" dirty="0">
                <a:solidFill>
                  <a:srgbClr val="0392BE"/>
                </a:solidFill>
                <a:latin typeface="Arial" pitchFamily="34" charset="0"/>
                <a:cs typeface="Arial" pitchFamily="34" charset="0"/>
              </a:rPr>
              <a:t> Fungal</a:t>
            </a:r>
          </a:p>
        </p:txBody>
      </p:sp>
      <p:pic>
        <p:nvPicPr>
          <p:cNvPr id="41989" name="Picture 2" descr="http://www.epa.gov/climatechange/images/indicator_downloads/lyme-example-download-2014.png"/>
          <p:cNvPicPr>
            <a:picLocks noChangeAspect="1" noChangeArrowheads="1"/>
          </p:cNvPicPr>
          <p:nvPr/>
        </p:nvPicPr>
        <p:blipFill>
          <a:blip r:embed="rId4">
            <a:extLst>
              <a:ext uri="{28A0092B-C50C-407E-A947-70E740481C1C}">
                <a14:useLocalDpi xmlns:a14="http://schemas.microsoft.com/office/drawing/2010/main" val="0"/>
              </a:ext>
            </a:extLst>
          </a:blip>
          <a:srcRect b="8910"/>
          <a:stretch>
            <a:fillRect/>
          </a:stretch>
        </p:blipFill>
        <p:spPr bwMode="auto">
          <a:xfrm>
            <a:off x="0" y="1781175"/>
            <a:ext cx="9144000"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Rectangle 5"/>
          <p:cNvSpPr>
            <a:spLocks noChangeArrowheads="1"/>
          </p:cNvSpPr>
          <p:nvPr/>
        </p:nvSpPr>
        <p:spPr bwMode="auto">
          <a:xfrm>
            <a:off x="0" y="33338"/>
            <a:ext cx="9144000" cy="2286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extLst>
      <p:ext uri="{BB962C8B-B14F-4D97-AF65-F5344CB8AC3E}">
        <p14:creationId xmlns:p14="http://schemas.microsoft.com/office/powerpoint/2010/main" val="1429476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3" descr="Allergen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74638"/>
            <a:ext cx="2033588"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362200" y="381000"/>
            <a:ext cx="6781800" cy="400110"/>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Allergy symptoms</a:t>
            </a:r>
          </a:p>
        </p:txBody>
      </p:sp>
      <p:sp>
        <p:nvSpPr>
          <p:cNvPr id="46086" name="Rectangle 6"/>
          <p:cNvSpPr>
            <a:spLocks noChangeArrowheads="1"/>
          </p:cNvSpPr>
          <p:nvPr/>
        </p:nvSpPr>
        <p:spPr bwMode="auto">
          <a:xfrm>
            <a:off x="0" y="33338"/>
            <a:ext cx="9144000" cy="2286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pic>
        <p:nvPicPr>
          <p:cNvPr id="3" name="Picture 2" descr="A close-up of some plants&#10;&#10;Description automatically generated with medium confidence">
            <a:extLst>
              <a:ext uri="{FF2B5EF4-FFF2-40B4-BE49-F238E27FC236}">
                <a16:creationId xmlns:a16="http://schemas.microsoft.com/office/drawing/2014/main" id="{9F69EF74-73DE-504B-1885-7F1D762306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1824325"/>
            <a:ext cx="3955093" cy="4852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2" descr="http://3.bp.blogspot.com/-QsCo38g6QLk/TmgQplhdLoI/AAAAAAAAHz8/2_TbBJfbuN8/s1600/1+Solidago+canadensis%252C+Coshocton+County%252C+OH+September+14%252C+2008+%2528147%2529.JPG">
            <a:extLst>
              <a:ext uri="{FF2B5EF4-FFF2-40B4-BE49-F238E27FC236}">
                <a16:creationId xmlns:a16="http://schemas.microsoft.com/office/drawing/2014/main" id="{0D3C7873-19E6-6E28-E200-5E2A3B6FBC6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8905" t="1437" r="15862" b="2124"/>
          <a:stretch/>
        </p:blipFill>
        <p:spPr bwMode="auto">
          <a:xfrm>
            <a:off x="4572000" y="1840282"/>
            <a:ext cx="4277588" cy="48369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4292C1D0-2E6A-9199-67B9-CC396A923974}"/>
              </a:ext>
            </a:extLst>
          </p:cNvPr>
          <p:cNvSpPr txBox="1"/>
          <p:nvPr/>
        </p:nvSpPr>
        <p:spPr>
          <a:xfrm>
            <a:off x="1625253" y="1205136"/>
            <a:ext cx="6781800" cy="430887"/>
          </a:xfrm>
          <a:prstGeom prst="rect">
            <a:avLst/>
          </a:prstGeom>
          <a:noFill/>
        </p:spPr>
        <p:txBody>
          <a:bodyPr numCol="2">
            <a:spAutoFit/>
          </a:bodyPr>
          <a:lstStyle/>
          <a:p>
            <a:pPr>
              <a:defRPr/>
            </a:pPr>
            <a:r>
              <a:rPr lang="en-US" sz="2200" b="1" dirty="0">
                <a:solidFill>
                  <a:srgbClr val="0392BE"/>
                </a:solidFill>
                <a:latin typeface="Arial" pitchFamily="34" charset="0"/>
                <a:cs typeface="Arial" pitchFamily="34" charset="0"/>
              </a:rPr>
              <a:t>  RAGWEED					  GOLDENROD</a:t>
            </a:r>
          </a:p>
        </p:txBody>
      </p:sp>
    </p:spTree>
    <p:extLst>
      <p:ext uri="{BB962C8B-B14F-4D97-AF65-F5344CB8AC3E}">
        <p14:creationId xmlns:p14="http://schemas.microsoft.com/office/powerpoint/2010/main" val="1638021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hape 172">
            <a:extLst>
              <a:ext uri="{FF2B5EF4-FFF2-40B4-BE49-F238E27FC236}">
                <a16:creationId xmlns:a16="http://schemas.microsoft.com/office/drawing/2014/main" id="{E069E100-EE0E-4027-A90E-7CA6E3D71704}"/>
              </a:ext>
            </a:extLst>
          </p:cNvPr>
          <p:cNvSpPr txBox="1">
            <a:spLocks noGrp="1"/>
          </p:cNvSpPr>
          <p:nvPr>
            <p:ph type="title"/>
          </p:nvPr>
        </p:nvSpPr>
        <p:spPr>
          <a:xfrm>
            <a:off x="284163" y="987425"/>
            <a:ext cx="4470400" cy="642938"/>
          </a:xfrm>
        </p:spPr>
        <p:txBody>
          <a:bodyPr/>
          <a:lstStyle/>
          <a:p>
            <a:pPr eaLnBrk="1" hangingPunct="1">
              <a:lnSpc>
                <a:spcPct val="107000"/>
              </a:lnSpc>
              <a:spcBef>
                <a:spcPct val="0"/>
              </a:spcBef>
              <a:spcAft>
                <a:spcPct val="0"/>
              </a:spcAft>
              <a:buClr>
                <a:srgbClr val="FFFFFF"/>
              </a:buClr>
              <a:buSzPct val="25000"/>
              <a:buFont typeface="Open Sans" charset="0"/>
              <a:buNone/>
              <a:defRPr/>
            </a:pPr>
            <a:r>
              <a:rPr lang="en-US" altLang="en-US" dirty="0">
                <a:solidFill>
                  <a:srgbClr val="595959"/>
                </a:solidFill>
                <a:latin typeface="+mj-lt"/>
                <a:ea typeface="ＭＳ Ｐゴシック" charset="-128"/>
                <a:cs typeface="Arial" charset="0"/>
                <a:sym typeface="PT Sans" charset="-52"/>
              </a:rPr>
              <a:t>What is Climate Change?</a:t>
            </a:r>
          </a:p>
        </p:txBody>
      </p:sp>
      <p:pic>
        <p:nvPicPr>
          <p:cNvPr id="19459" name="Shape 173" descr="Diagram depicting solar effects of climate change." title="Image">
            <a:extLst>
              <a:ext uri="{FF2B5EF4-FFF2-40B4-BE49-F238E27FC236}">
                <a16:creationId xmlns:a16="http://schemas.microsoft.com/office/drawing/2014/main" id="{359B7B70-0579-4020-BDA6-E17AED14A63F}"/>
              </a:ext>
            </a:extLst>
          </p:cNvPr>
          <p:cNvPicPr preferRelativeResize="0">
            <a:picLocks noChangeAspect="1" noChangeArrowheads="1"/>
          </p:cNvPicPr>
          <p:nvPr/>
        </p:nvPicPr>
        <p:blipFill>
          <a:blip r:embed="rId3"/>
          <a:srcRect/>
          <a:stretch>
            <a:fillRect/>
          </a:stretch>
        </p:blipFill>
        <p:spPr bwMode="auto">
          <a:xfrm>
            <a:off x="733426" y="1731963"/>
            <a:ext cx="7654925" cy="3867150"/>
          </a:xfrm>
          <a:prstGeom prst="rect">
            <a:avLst/>
          </a:prstGeom>
          <a:noFill/>
          <a:ln>
            <a:noFill/>
          </a:ln>
          <a:extLst>
            <a:ext uri="{909E8E84-426E-40dd-AFC4-6F175D3DCCD1}"/>
            <a:ext uri="{91240B29-F687-4f45-9708-019B960494DF}"/>
          </a:extLst>
        </p:spPr>
      </p:pic>
      <p:sp>
        <p:nvSpPr>
          <p:cNvPr id="19460" name="Shape 174">
            <a:extLst>
              <a:ext uri="{FF2B5EF4-FFF2-40B4-BE49-F238E27FC236}">
                <a16:creationId xmlns:a16="http://schemas.microsoft.com/office/drawing/2014/main" id="{43BAD2A8-64C4-4AB4-84F0-BF88F70CA26B}"/>
              </a:ext>
            </a:extLst>
          </p:cNvPr>
          <p:cNvSpPr txBox="1">
            <a:spLocks noChangeArrowheads="1"/>
          </p:cNvSpPr>
          <p:nvPr/>
        </p:nvSpPr>
        <p:spPr bwMode="auto">
          <a:xfrm>
            <a:off x="1262063" y="4487863"/>
            <a:ext cx="1739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defRPr sz="1400">
                <a:solidFill>
                  <a:srgbClr val="000000"/>
                </a:solidFill>
                <a:latin typeface="Arial" panose="020B0604020202020204" pitchFamily="34" charset="0"/>
                <a:ea typeface="MS PGothic" panose="020B0600070205080204" pitchFamily="34" charset="-128"/>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SzPct val="25000"/>
              <a:buFont typeface="PT Sans" charset="0"/>
              <a:buNone/>
            </a:pPr>
            <a:r>
              <a:rPr lang="en-US" altLang="en-US" sz="1200">
                <a:latin typeface="PT Sans" charset="0"/>
                <a:sym typeface="PT Sans" charset="0"/>
              </a:rPr>
              <a:t>Solar radiation enters Earth’s atmosphere</a:t>
            </a:r>
          </a:p>
        </p:txBody>
      </p:sp>
      <p:sp>
        <p:nvSpPr>
          <p:cNvPr id="19461" name="Shape 175">
            <a:extLst>
              <a:ext uri="{FF2B5EF4-FFF2-40B4-BE49-F238E27FC236}">
                <a16:creationId xmlns:a16="http://schemas.microsoft.com/office/drawing/2014/main" id="{FC650064-0FE4-42B4-BF59-01550CC2D9AA}"/>
              </a:ext>
            </a:extLst>
          </p:cNvPr>
          <p:cNvSpPr txBox="1">
            <a:spLocks noChangeArrowheads="1"/>
          </p:cNvSpPr>
          <p:nvPr/>
        </p:nvSpPr>
        <p:spPr bwMode="auto">
          <a:xfrm>
            <a:off x="4865689" y="2041526"/>
            <a:ext cx="21097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defRPr sz="1400">
                <a:solidFill>
                  <a:srgbClr val="000000"/>
                </a:solidFill>
                <a:latin typeface="Arial" panose="020B0604020202020204" pitchFamily="34" charset="0"/>
                <a:ea typeface="MS PGothic" panose="020B0600070205080204" pitchFamily="34" charset="-128"/>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SzPct val="25000"/>
              <a:buFont typeface="PT Sans" charset="0"/>
              <a:buNone/>
            </a:pPr>
            <a:r>
              <a:rPr lang="en-US" altLang="en-US" sz="1200">
                <a:latin typeface="PT Sans" charset="0"/>
                <a:sym typeface="PT Sans" charset="0"/>
              </a:rPr>
              <a:t>Some solar radiation is reflected back into space</a:t>
            </a:r>
          </a:p>
        </p:txBody>
      </p:sp>
      <p:sp>
        <p:nvSpPr>
          <p:cNvPr id="19462" name="Shape 176">
            <a:extLst>
              <a:ext uri="{FF2B5EF4-FFF2-40B4-BE49-F238E27FC236}">
                <a16:creationId xmlns:a16="http://schemas.microsoft.com/office/drawing/2014/main" id="{57BDDAC7-9657-4551-A1DC-87086BE19212}"/>
              </a:ext>
            </a:extLst>
          </p:cNvPr>
          <p:cNvSpPr txBox="1">
            <a:spLocks noChangeArrowheads="1"/>
          </p:cNvSpPr>
          <p:nvPr/>
        </p:nvSpPr>
        <p:spPr bwMode="auto">
          <a:xfrm>
            <a:off x="2573339" y="3479800"/>
            <a:ext cx="45862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defRPr sz="1400">
                <a:solidFill>
                  <a:srgbClr val="000000"/>
                </a:solidFill>
                <a:latin typeface="Arial" panose="020B0604020202020204" pitchFamily="34" charset="0"/>
                <a:ea typeface="MS PGothic" panose="020B0600070205080204" pitchFamily="34" charset="-128"/>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a:pPr eaLnBrk="1" hangingPunct="1">
              <a:buClr>
                <a:srgbClr val="FFFFFF"/>
              </a:buClr>
              <a:buSzPct val="25000"/>
              <a:buFont typeface="PT Sans" charset="0"/>
              <a:buNone/>
            </a:pPr>
            <a:r>
              <a:rPr lang="en-US" altLang="en-US" sz="1800" b="1">
                <a:solidFill>
                  <a:schemeClr val="tx1"/>
                </a:solidFill>
                <a:latin typeface="PT Sans" charset="0"/>
                <a:sym typeface="PT Sans" charset="0"/>
              </a:rPr>
              <a:t>Greenhouse gases act like a blanket</a:t>
            </a:r>
          </a:p>
        </p:txBody>
      </p:sp>
      <p:sp>
        <p:nvSpPr>
          <p:cNvPr id="19463" name="Shape 177">
            <a:extLst>
              <a:ext uri="{FF2B5EF4-FFF2-40B4-BE49-F238E27FC236}">
                <a16:creationId xmlns:a16="http://schemas.microsoft.com/office/drawing/2014/main" id="{B811CBF0-7470-42F4-B1F6-436BA847CAAB}"/>
              </a:ext>
            </a:extLst>
          </p:cNvPr>
          <p:cNvSpPr txBox="1">
            <a:spLocks noChangeArrowheads="1"/>
          </p:cNvSpPr>
          <p:nvPr/>
        </p:nvSpPr>
        <p:spPr bwMode="auto">
          <a:xfrm>
            <a:off x="7011989" y="4165601"/>
            <a:ext cx="17414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defRPr sz="1400">
                <a:solidFill>
                  <a:srgbClr val="000000"/>
                </a:solidFill>
                <a:latin typeface="Arial" panose="020B0604020202020204" pitchFamily="34" charset="0"/>
                <a:ea typeface="MS PGothic" panose="020B0600070205080204" pitchFamily="34" charset="-128"/>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SzPct val="25000"/>
              <a:buFont typeface="PT Sans" charset="0"/>
              <a:buNone/>
            </a:pPr>
            <a:r>
              <a:rPr lang="en-US" altLang="en-US" sz="1200">
                <a:latin typeface="PT Sans" charset="0"/>
                <a:sym typeface="PT Sans" charset="0"/>
              </a:rPr>
              <a:t>Solar radiation is </a:t>
            </a:r>
          </a:p>
          <a:p>
            <a:pPr eaLnBrk="1" hangingPunct="1">
              <a:buClr>
                <a:srgbClr val="000000"/>
              </a:buClr>
              <a:buSzPct val="25000"/>
              <a:buFont typeface="PT Sans" charset="0"/>
              <a:buNone/>
            </a:pPr>
            <a:r>
              <a:rPr lang="en-US" altLang="en-US" sz="1200">
                <a:latin typeface="PT Sans" charset="0"/>
                <a:sym typeface="PT Sans" charset="0"/>
              </a:rPr>
              <a:t>trapped in Earth’s</a:t>
            </a:r>
          </a:p>
          <a:p>
            <a:pPr eaLnBrk="1" hangingPunct="1">
              <a:buClr>
                <a:srgbClr val="000000"/>
              </a:buClr>
              <a:buSzPct val="25000"/>
              <a:buFont typeface="PT Sans" charset="0"/>
              <a:buNone/>
            </a:pPr>
            <a:r>
              <a:rPr lang="en-US" altLang="en-US" sz="1200">
                <a:latin typeface="PT Sans" charset="0"/>
                <a:sym typeface="PT Sans" charset="0"/>
              </a:rPr>
              <a:t>atmosphere</a:t>
            </a:r>
          </a:p>
        </p:txBody>
      </p:sp>
    </p:spTree>
    <p:extLst>
      <p:ext uri="{BB962C8B-B14F-4D97-AF65-F5344CB8AC3E}">
        <p14:creationId xmlns:p14="http://schemas.microsoft.com/office/powerpoint/2010/main" val="2219476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B2D21C6E-3FD3-4637-9E6A-101DCB161884}"/>
              </a:ext>
            </a:extLst>
          </p:cNvPr>
          <p:cNvSpPr>
            <a:spLocks noGrp="1"/>
          </p:cNvSpPr>
          <p:nvPr>
            <p:ph type="title"/>
          </p:nvPr>
        </p:nvSpPr>
        <p:spPr/>
        <p:txBody>
          <a:bodyPr/>
          <a:lstStyle/>
          <a:p>
            <a:endParaRPr lang="en-US" altLang="en-US"/>
          </a:p>
        </p:txBody>
      </p:sp>
      <p:sp>
        <p:nvSpPr>
          <p:cNvPr id="21507" name="Content Placeholder 2">
            <a:extLst>
              <a:ext uri="{FF2B5EF4-FFF2-40B4-BE49-F238E27FC236}">
                <a16:creationId xmlns:a16="http://schemas.microsoft.com/office/drawing/2014/main" id="{92D5C063-26E0-45AD-BA19-B76EE066C76B}"/>
              </a:ext>
            </a:extLst>
          </p:cNvPr>
          <p:cNvSpPr>
            <a:spLocks noGrp="1"/>
          </p:cNvSpPr>
          <p:nvPr>
            <p:ph idx="1"/>
          </p:nvPr>
        </p:nvSpPr>
        <p:spPr/>
        <p:txBody>
          <a:bodyPr/>
          <a:lstStyle/>
          <a:p>
            <a:endParaRPr lang="en-US" altLang="en-US"/>
          </a:p>
        </p:txBody>
      </p:sp>
      <p:sp>
        <p:nvSpPr>
          <p:cNvPr id="4" name="Date Placeholder 3">
            <a:extLst>
              <a:ext uri="{FF2B5EF4-FFF2-40B4-BE49-F238E27FC236}">
                <a16:creationId xmlns:a16="http://schemas.microsoft.com/office/drawing/2014/main" id="{F70C05B8-019C-4290-8EC8-6DA82E1C2108}"/>
              </a:ext>
            </a:extLst>
          </p:cNvPr>
          <p:cNvSpPr>
            <a:spLocks noGrp="1"/>
          </p:cNvSpPr>
          <p:nvPr>
            <p:ph type="dt" sz="quarter" idx="10"/>
          </p:nvPr>
        </p:nvSpPr>
        <p:spPr/>
        <p:txBody>
          <a:bodyPr/>
          <a:lstStyle/>
          <a:p>
            <a:pPr>
              <a:defRPr/>
            </a:pPr>
            <a:r>
              <a:rPr lang="en-US"/>
              <a:t>(Enter) DEPARTMENT (ALL CAPS)</a:t>
            </a:r>
            <a:br>
              <a:rPr lang="en-US"/>
            </a:br>
            <a:r>
              <a:rPr lang="en-US"/>
              <a:t>(Enter) Division or Office (Mixed Case)</a:t>
            </a:r>
          </a:p>
          <a:p>
            <a:pPr>
              <a:defRPr/>
            </a:pPr>
            <a:endParaRPr lang="en-US"/>
          </a:p>
        </p:txBody>
      </p:sp>
      <p:pic>
        <p:nvPicPr>
          <p:cNvPr id="21509" name="Picture 2" descr="I:\RandE\Climate Change\Communication &amp; Outreach\Story Project\Final Photos\Jim Phelps.JPG">
            <a:extLst>
              <a:ext uri="{FF2B5EF4-FFF2-40B4-BE49-F238E27FC236}">
                <a16:creationId xmlns:a16="http://schemas.microsoft.com/office/drawing/2014/main" id="{A812ACD6-0BB6-450D-ADA2-A94D6054CC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465" t="7233" b="55579"/>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TextBox 6">
            <a:extLst>
              <a:ext uri="{FF2B5EF4-FFF2-40B4-BE49-F238E27FC236}">
                <a16:creationId xmlns:a16="http://schemas.microsoft.com/office/drawing/2014/main" id="{5F919100-F283-4152-88C8-13A80324A518}"/>
              </a:ext>
            </a:extLst>
          </p:cNvPr>
          <p:cNvSpPr txBox="1">
            <a:spLocks noChangeArrowheads="1"/>
          </p:cNvSpPr>
          <p:nvPr/>
        </p:nvSpPr>
        <p:spPr bwMode="auto">
          <a:xfrm>
            <a:off x="4267200" y="1066800"/>
            <a:ext cx="4495800" cy="3816350"/>
          </a:xfrm>
          <a:prstGeom prst="rect">
            <a:avLst/>
          </a:prstGeom>
          <a:solidFill>
            <a:schemeClr val="bg1"/>
          </a:solidFill>
          <a:ln>
            <a:noFill/>
          </a:ln>
          <a:extLst>
            <a:ext uri="{91240B29-F687-4F45-9708-019B960494DF}">
              <a14:hiddenLine xmlns:a14="http://schemas.microsoft.com/office/drawing/2010/main" w="9525">
                <a:solidFill>
                  <a:srgbClr val="000000"/>
                </a:solidFill>
                <a:bevel/>
                <a:headEnd/>
                <a:tailEnd/>
              </a14:hiddenLine>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2400" b="1">
                <a:latin typeface="Calibri" panose="020F0502020204030204" pitchFamily="34" charset="0"/>
                <a:cs typeface="Calibri" panose="020F0502020204030204" pitchFamily="34" charset="0"/>
              </a:rPr>
              <a:t>The worst thing on the horizon for mental health care is climate change </a:t>
            </a:r>
            <a:r>
              <a:rPr lang="en-US" altLang="en-US" sz="2400">
                <a:latin typeface="Calibri" panose="020F0502020204030204" pitchFamily="34" charset="0"/>
                <a:cs typeface="Calibri" panose="020F0502020204030204" pitchFamily="34" charset="0"/>
              </a:rPr>
              <a:t>and the economic stresses it will cause, falling disproportionately on those already close to poverty, where the vulnerabilities are greatest.</a:t>
            </a:r>
          </a:p>
          <a:p>
            <a:pPr eaLnBrk="1" hangingPunct="1">
              <a:spcBef>
                <a:spcPct val="0"/>
              </a:spcBef>
              <a:buFontTx/>
              <a:buNone/>
            </a:pPr>
            <a:endParaRPr lang="en-US" altLang="en-US">
              <a:latin typeface="Calibri" panose="020F0502020204030204" pitchFamily="34" charset="0"/>
              <a:cs typeface="Calibri" panose="020F0502020204030204" pitchFamily="34" charset="0"/>
            </a:endParaRPr>
          </a:p>
          <a:p>
            <a:pPr eaLnBrk="1" hangingPunct="1">
              <a:spcBef>
                <a:spcPct val="0"/>
              </a:spcBef>
              <a:buFontTx/>
              <a:buNone/>
            </a:pPr>
            <a:r>
              <a:rPr lang="en-US" altLang="en-US" sz="1800">
                <a:latin typeface="Calibri" panose="020F0502020204030204" pitchFamily="34" charset="0"/>
                <a:cs typeface="Calibri" panose="020F0502020204030204" pitchFamily="34" charset="0"/>
              </a:rPr>
              <a:t>Jim Phelps, MD</a:t>
            </a:r>
          </a:p>
          <a:p>
            <a:pPr eaLnBrk="1" hangingPunct="1">
              <a:spcBef>
                <a:spcPct val="0"/>
              </a:spcBef>
              <a:buFontTx/>
              <a:buNone/>
            </a:pPr>
            <a:r>
              <a:rPr lang="en-US" altLang="en-US" sz="1800">
                <a:latin typeface="Calibri" panose="020F0502020204030204" pitchFamily="34" charset="0"/>
                <a:cs typeface="Calibri" panose="020F0502020204030204" pitchFamily="34" charset="0"/>
              </a:rPr>
              <a:t>Director of Mental Health Integration, Samaritan Health Services</a:t>
            </a:r>
          </a:p>
        </p:txBody>
      </p:sp>
    </p:spTree>
    <p:extLst>
      <p:ext uri="{BB962C8B-B14F-4D97-AF65-F5344CB8AC3E}">
        <p14:creationId xmlns:p14="http://schemas.microsoft.com/office/powerpoint/2010/main" val="15014931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Indirect Impact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74638"/>
            <a:ext cx="1568450"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362200" y="381000"/>
            <a:ext cx="6781800" cy="707886"/>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Economic instability</a:t>
            </a:r>
          </a:p>
          <a:p>
            <a:pPr>
              <a:buFont typeface="Arial" pitchFamily="34" charset="0"/>
              <a:buChar char="•"/>
              <a:defRPr/>
            </a:pPr>
            <a:r>
              <a:rPr lang="en-US" sz="2000" dirty="0">
                <a:solidFill>
                  <a:srgbClr val="0392BE"/>
                </a:solidFill>
                <a:latin typeface="Arial" pitchFamily="34" charset="0"/>
                <a:cs typeface="Arial" pitchFamily="34" charset="0"/>
              </a:rPr>
              <a:t> Unhealthy coping</a:t>
            </a:r>
          </a:p>
          <a:p>
            <a:pPr>
              <a:buFont typeface="Arial" pitchFamily="34" charset="0"/>
              <a:buChar char="•"/>
              <a:defRPr/>
            </a:pPr>
            <a:r>
              <a:rPr lang="en-US" sz="2000" dirty="0">
                <a:solidFill>
                  <a:srgbClr val="0392BE"/>
                </a:solidFill>
                <a:latin typeface="Arial" pitchFamily="34" charset="0"/>
                <a:cs typeface="Arial" pitchFamily="34" charset="0"/>
              </a:rPr>
              <a:t> Migration</a:t>
            </a:r>
          </a:p>
          <a:p>
            <a:pPr>
              <a:defRPr/>
            </a:pPr>
            <a:endParaRPr lang="en-US" sz="2000" dirty="0">
              <a:solidFill>
                <a:srgbClr val="0392BE"/>
              </a:solidFill>
              <a:latin typeface="Arial" pitchFamily="34" charset="0"/>
              <a:cs typeface="Arial" pitchFamily="34" charset="0"/>
            </a:endParaRPr>
          </a:p>
        </p:txBody>
      </p:sp>
      <p:pic>
        <p:nvPicPr>
          <p:cNvPr id="50181" name="Picture 1"/>
          <p:cNvPicPr>
            <a:picLocks noChangeAspect="1" noChangeArrowheads="1"/>
          </p:cNvPicPr>
          <p:nvPr/>
        </p:nvPicPr>
        <p:blipFill>
          <a:blip r:embed="rId4">
            <a:extLst>
              <a:ext uri="{28A0092B-C50C-407E-A947-70E740481C1C}">
                <a14:useLocalDpi xmlns:a14="http://schemas.microsoft.com/office/drawing/2010/main" val="0"/>
              </a:ext>
            </a:extLst>
          </a:blip>
          <a:srcRect b="30783"/>
          <a:stretch>
            <a:fillRect/>
          </a:stretch>
        </p:blipFill>
        <p:spPr bwMode="auto">
          <a:xfrm>
            <a:off x="990600" y="1828800"/>
            <a:ext cx="7315200" cy="46482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50182" name="Rectangle 8"/>
          <p:cNvSpPr>
            <a:spLocks noChangeArrowheads="1"/>
          </p:cNvSpPr>
          <p:nvPr/>
        </p:nvSpPr>
        <p:spPr bwMode="auto">
          <a:xfrm>
            <a:off x="0" y="33338"/>
            <a:ext cx="9144000" cy="2286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extLst>
      <p:ext uri="{BB962C8B-B14F-4D97-AF65-F5344CB8AC3E}">
        <p14:creationId xmlns:p14="http://schemas.microsoft.com/office/powerpoint/2010/main" val="19606985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036822C-6FB2-42F6-9CEC-EB26BF17D302}"/>
              </a:ext>
            </a:extLst>
          </p:cNvPr>
          <p:cNvSpPr>
            <a:spLocks noGrp="1"/>
          </p:cNvSpPr>
          <p:nvPr>
            <p:ph type="dt" sz="quarter" idx="10"/>
          </p:nvPr>
        </p:nvSpPr>
        <p:spPr/>
        <p:txBody>
          <a:bodyPr/>
          <a:lstStyle/>
          <a:p>
            <a:pPr>
              <a:defRPr/>
            </a:pPr>
            <a:r>
              <a:rPr lang="en-US"/>
              <a:t>(Enter) DEPARTMENT (ALL CAPS)</a:t>
            </a:r>
            <a:br>
              <a:rPr lang="en-US"/>
            </a:br>
            <a:r>
              <a:rPr lang="en-US"/>
              <a:t>(Enter) Division or Office (Mixed Case)</a:t>
            </a:r>
          </a:p>
          <a:p>
            <a:pPr>
              <a:defRPr/>
            </a:pPr>
            <a:endParaRPr lang="en-US"/>
          </a:p>
        </p:txBody>
      </p:sp>
      <p:pic>
        <p:nvPicPr>
          <p:cNvPr id="31747" name="Picture 2" descr="I:\RandE\Climate Change\Communication &amp; Outreach\Story Project\Final Photos\Faduma.JPG">
            <a:extLst>
              <a:ext uri="{FF2B5EF4-FFF2-40B4-BE49-F238E27FC236}">
                <a16:creationId xmlns:a16="http://schemas.microsoft.com/office/drawing/2014/main" id="{B6132BB4-3C47-4AD7-9CCD-CC37679084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60" b="48532"/>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2D643FFA-14A7-42F5-9BEE-1C479F8B9AB9}"/>
              </a:ext>
            </a:extLst>
          </p:cNvPr>
          <p:cNvSpPr txBox="1"/>
          <p:nvPr/>
        </p:nvSpPr>
        <p:spPr>
          <a:xfrm>
            <a:off x="5181600" y="1524000"/>
            <a:ext cx="3962400" cy="2862263"/>
          </a:xfrm>
          <a:prstGeom prst="rect">
            <a:avLst/>
          </a:prstGeom>
          <a:solidFill>
            <a:schemeClr val="bg1">
              <a:alpha val="25000"/>
            </a:schemeClr>
          </a:solidFill>
          <a:ln>
            <a:noFill/>
            <a:bevel/>
          </a:ln>
        </p:spPr>
        <p:txBody>
          <a:bodyPr>
            <a:spAutoFit/>
          </a:bodyPr>
          <a:lstStyle/>
          <a:p>
            <a:pPr>
              <a:defRPr/>
            </a:pPr>
            <a:r>
              <a:rPr lang="en-US" dirty="0">
                <a:solidFill>
                  <a:schemeClr val="accent1">
                    <a:lumMod val="50000"/>
                  </a:schemeClr>
                </a:solidFill>
              </a:rPr>
              <a:t>“Climate change is a reality we all must face. Yet, </a:t>
            </a:r>
            <a:r>
              <a:rPr lang="en-US" b="1" dirty="0">
                <a:solidFill>
                  <a:schemeClr val="accent1">
                    <a:lumMod val="50000"/>
                  </a:schemeClr>
                </a:solidFill>
              </a:rPr>
              <a:t>the most impacted communities are those who are least responsible.”</a:t>
            </a:r>
          </a:p>
          <a:p>
            <a:pPr>
              <a:defRPr/>
            </a:pPr>
            <a:endParaRPr lang="en-US" sz="2000" dirty="0">
              <a:solidFill>
                <a:schemeClr val="accent1">
                  <a:lumMod val="50000"/>
                </a:schemeClr>
              </a:solidFill>
            </a:endParaRPr>
          </a:p>
          <a:p>
            <a:pPr>
              <a:defRPr/>
            </a:pPr>
            <a:r>
              <a:rPr lang="en-US" sz="2000" dirty="0" err="1">
                <a:solidFill>
                  <a:schemeClr val="accent1">
                    <a:lumMod val="50000"/>
                  </a:schemeClr>
                </a:solidFill>
              </a:rPr>
              <a:t>Faduma</a:t>
            </a:r>
            <a:r>
              <a:rPr lang="en-US" sz="2000" dirty="0">
                <a:solidFill>
                  <a:schemeClr val="accent1">
                    <a:lumMod val="50000"/>
                  </a:schemeClr>
                </a:solidFill>
              </a:rPr>
              <a:t> Ali</a:t>
            </a:r>
            <a:br>
              <a:rPr lang="en-US" sz="2000" dirty="0">
                <a:solidFill>
                  <a:schemeClr val="accent1">
                    <a:lumMod val="50000"/>
                  </a:schemeClr>
                </a:solidFill>
              </a:rPr>
            </a:br>
            <a:r>
              <a:rPr lang="en-US" sz="2000" dirty="0">
                <a:solidFill>
                  <a:schemeClr val="accent1">
                    <a:lumMod val="50000"/>
                  </a:schemeClr>
                </a:solidFill>
              </a:rPr>
              <a:t>Groundwork Portland</a:t>
            </a:r>
          </a:p>
        </p:txBody>
      </p:sp>
    </p:spTree>
    <p:extLst>
      <p:ext uri="{BB962C8B-B14F-4D97-AF65-F5344CB8AC3E}">
        <p14:creationId xmlns:p14="http://schemas.microsoft.com/office/powerpoint/2010/main" val="6652114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Box 1"/>
          <p:cNvSpPr txBox="1">
            <a:spLocks noChangeArrowheads="1"/>
          </p:cNvSpPr>
          <p:nvPr/>
        </p:nvSpPr>
        <p:spPr bwMode="auto">
          <a:xfrm>
            <a:off x="381000" y="381000"/>
            <a:ext cx="6400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2800" b="1">
                <a:solidFill>
                  <a:srgbClr val="0392BE"/>
                </a:solidFill>
                <a:cs typeface="Arial" panose="020B0604020202020204" pitchFamily="34" charset="0"/>
              </a:rPr>
              <a:t>Vulnerability</a:t>
            </a:r>
          </a:p>
        </p:txBody>
      </p:sp>
      <p:sp>
        <p:nvSpPr>
          <p:cNvPr id="56323" name="TextBox 2"/>
          <p:cNvSpPr txBox="1">
            <a:spLocks noChangeArrowheads="1"/>
          </p:cNvSpPr>
          <p:nvPr/>
        </p:nvSpPr>
        <p:spPr bwMode="auto">
          <a:xfrm>
            <a:off x="2057400" y="-1600200"/>
            <a:ext cx="2133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2400">
                <a:solidFill>
                  <a:schemeClr val="tx1"/>
                </a:solidFill>
                <a:cs typeface="Arial" panose="020B0604020202020204" pitchFamily="34" charset="0"/>
              </a:rPr>
              <a:t>Demographic</a:t>
            </a:r>
          </a:p>
          <a:p>
            <a:pPr eaLnBrk="1" hangingPunct="1">
              <a:spcBef>
                <a:spcPct val="0"/>
              </a:spcBef>
              <a:buFontTx/>
              <a:buNone/>
            </a:pPr>
            <a:r>
              <a:rPr lang="en-US" altLang="en-US" sz="2400">
                <a:solidFill>
                  <a:schemeClr val="tx1"/>
                </a:solidFill>
                <a:cs typeface="Arial" panose="020B0604020202020204" pitchFamily="34" charset="0"/>
              </a:rPr>
              <a:t>Tribal</a:t>
            </a:r>
          </a:p>
          <a:p>
            <a:pPr eaLnBrk="1" hangingPunct="1">
              <a:spcBef>
                <a:spcPct val="0"/>
              </a:spcBef>
              <a:buFontTx/>
              <a:buNone/>
            </a:pPr>
            <a:r>
              <a:rPr lang="en-US" altLang="en-US" sz="2400">
                <a:solidFill>
                  <a:schemeClr val="tx1"/>
                </a:solidFill>
                <a:cs typeface="Arial" panose="020B0604020202020204" pitchFamily="34" charset="0"/>
              </a:rPr>
              <a:t>Geographic</a:t>
            </a:r>
          </a:p>
          <a:p>
            <a:pPr eaLnBrk="1" hangingPunct="1">
              <a:spcBef>
                <a:spcPct val="0"/>
              </a:spcBef>
              <a:buFontTx/>
              <a:buNone/>
            </a:pPr>
            <a:r>
              <a:rPr lang="en-US" altLang="en-US" sz="2400">
                <a:solidFill>
                  <a:schemeClr val="tx1"/>
                </a:solidFill>
                <a:cs typeface="Arial" panose="020B0604020202020204" pitchFamily="34" charset="0"/>
              </a:rPr>
              <a:t>Occupational</a:t>
            </a:r>
          </a:p>
        </p:txBody>
      </p:sp>
      <p:pic>
        <p:nvPicPr>
          <p:cNvPr id="56324" name="Picture 2"/>
          <p:cNvPicPr>
            <a:picLocks noChangeAspect="1" noChangeArrowheads="1"/>
          </p:cNvPicPr>
          <p:nvPr/>
        </p:nvPicPr>
        <p:blipFill>
          <a:blip r:embed="rId3">
            <a:extLst>
              <a:ext uri="{28A0092B-C50C-407E-A947-70E740481C1C}">
                <a14:useLocalDpi xmlns:a14="http://schemas.microsoft.com/office/drawing/2010/main" val="0"/>
              </a:ext>
            </a:extLst>
          </a:blip>
          <a:srcRect l="1935" r="5191" b="6853"/>
          <a:stretch>
            <a:fillRect/>
          </a:stretch>
        </p:blipFill>
        <p:spPr bwMode="auto">
          <a:xfrm>
            <a:off x="533400" y="1295400"/>
            <a:ext cx="4114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3"/>
          <p:cNvPicPr>
            <a:picLocks noChangeAspect="1" noChangeArrowheads="1"/>
          </p:cNvPicPr>
          <p:nvPr/>
        </p:nvPicPr>
        <p:blipFill>
          <a:blip r:embed="rId4">
            <a:extLst>
              <a:ext uri="{28A0092B-C50C-407E-A947-70E740481C1C}">
                <a14:useLocalDpi xmlns:a14="http://schemas.microsoft.com/office/drawing/2010/main" val="0"/>
              </a:ext>
            </a:extLst>
          </a:blip>
          <a:srcRect r="11905" b="22334"/>
          <a:stretch>
            <a:fillRect/>
          </a:stretch>
        </p:blipFill>
        <p:spPr bwMode="auto">
          <a:xfrm>
            <a:off x="4691063" y="1295400"/>
            <a:ext cx="4148137"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4"/>
          <p:cNvPicPr>
            <a:picLocks noChangeAspect="1" noChangeArrowheads="1"/>
          </p:cNvPicPr>
          <p:nvPr/>
        </p:nvPicPr>
        <p:blipFill>
          <a:blip r:embed="rId5">
            <a:extLst>
              <a:ext uri="{28A0092B-C50C-407E-A947-70E740481C1C}">
                <a14:useLocalDpi xmlns:a14="http://schemas.microsoft.com/office/drawing/2010/main" val="0"/>
              </a:ext>
            </a:extLst>
          </a:blip>
          <a:srcRect r="1225" b="2036"/>
          <a:stretch>
            <a:fillRect/>
          </a:stretch>
        </p:blipFill>
        <p:spPr bwMode="auto">
          <a:xfrm>
            <a:off x="4691063" y="3886200"/>
            <a:ext cx="4148137"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5"/>
          <p:cNvPicPr>
            <a:picLocks noChangeAspect="1" noChangeArrowheads="1"/>
          </p:cNvPicPr>
          <p:nvPr/>
        </p:nvPicPr>
        <p:blipFill>
          <a:blip r:embed="rId6">
            <a:extLst>
              <a:ext uri="{28A0092B-C50C-407E-A947-70E740481C1C}">
                <a14:useLocalDpi xmlns:a14="http://schemas.microsoft.com/office/drawing/2010/main" val="0"/>
              </a:ext>
            </a:extLst>
          </a:blip>
          <a:srcRect r="5882" b="5882"/>
          <a:stretch>
            <a:fillRect/>
          </a:stretch>
        </p:blipFill>
        <p:spPr bwMode="auto">
          <a:xfrm>
            <a:off x="533400" y="3886200"/>
            <a:ext cx="4114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96003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a:extLst>
              <a:ext uri="{FF2B5EF4-FFF2-40B4-BE49-F238E27FC236}">
                <a16:creationId xmlns:a16="http://schemas.microsoft.com/office/drawing/2014/main" id="{2843CBB1-FDD9-4D0D-B618-24B1E4EE0CE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4938" y="430213"/>
            <a:ext cx="88741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Box 4">
            <a:extLst>
              <a:ext uri="{FF2B5EF4-FFF2-40B4-BE49-F238E27FC236}">
                <a16:creationId xmlns:a16="http://schemas.microsoft.com/office/drawing/2014/main" id="{2F06750B-18BE-47C3-A8DD-C68B813EDCCF}"/>
              </a:ext>
            </a:extLst>
          </p:cNvPr>
          <p:cNvSpPr txBox="1">
            <a:spLocks noChangeArrowheads="1"/>
          </p:cNvSpPr>
          <p:nvPr/>
        </p:nvSpPr>
        <p:spPr bwMode="auto">
          <a:xfrm>
            <a:off x="150813" y="430213"/>
            <a:ext cx="426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3200">
                <a:solidFill>
                  <a:schemeClr val="tx1"/>
                </a:solidFill>
                <a:latin typeface="Times" panose="02020603050405020304" pitchFamily="18" charset="0"/>
              </a:rPr>
              <a:t>Social Vulnerability</a:t>
            </a:r>
          </a:p>
        </p:txBody>
      </p:sp>
    </p:spTree>
    <p:extLst>
      <p:ext uri="{BB962C8B-B14F-4D97-AF65-F5344CB8AC3E}">
        <p14:creationId xmlns:p14="http://schemas.microsoft.com/office/powerpoint/2010/main" val="30839209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a:extLst>
              <a:ext uri="{FF2B5EF4-FFF2-40B4-BE49-F238E27FC236}">
                <a16:creationId xmlns:a16="http://schemas.microsoft.com/office/drawing/2014/main" id="{7E86B05A-0B70-4713-9B41-DE8BCD905EF3}"/>
              </a:ext>
            </a:extLst>
          </p:cNvPr>
          <p:cNvSpPr>
            <a:spLocks noChangeArrowheads="1"/>
          </p:cNvSpPr>
          <p:nvPr/>
        </p:nvSpPr>
        <p:spPr bwMode="auto">
          <a:xfrm>
            <a:off x="0" y="0"/>
            <a:ext cx="9144000" cy="68580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cs typeface="Arial" panose="020B0604020202020204" pitchFamily="34" charset="0"/>
            </a:endParaRPr>
          </a:p>
        </p:txBody>
      </p:sp>
      <p:pic>
        <p:nvPicPr>
          <p:cNvPr id="36867" name="Picture 2" descr="Image result for food sovereignty">
            <a:extLst>
              <a:ext uri="{FF2B5EF4-FFF2-40B4-BE49-F238E27FC236}">
                <a16:creationId xmlns:a16="http://schemas.microsoft.com/office/drawing/2014/main" id="{D71AA518-5348-4171-91A6-C95FB7F50E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2702"/>
          <a:stretch>
            <a:fillRect/>
          </a:stretch>
        </p:blipFill>
        <p:spPr bwMode="auto">
          <a:xfrm>
            <a:off x="14288" y="1371600"/>
            <a:ext cx="9136062"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83122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4E8DEA13-81F7-40DE-94EE-058F77D798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143000"/>
            <a:ext cx="8718550" cy="563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itle 1">
            <a:extLst>
              <a:ext uri="{FF2B5EF4-FFF2-40B4-BE49-F238E27FC236}">
                <a16:creationId xmlns:a16="http://schemas.microsoft.com/office/drawing/2014/main" id="{5E6C4C27-937A-4526-A69A-C5144F2A4D8A}"/>
              </a:ext>
            </a:extLst>
          </p:cNvPr>
          <p:cNvSpPr>
            <a:spLocks noGrp="1" noChangeArrowheads="1"/>
          </p:cNvSpPr>
          <p:nvPr>
            <p:ph type="ctrTitle"/>
          </p:nvPr>
        </p:nvSpPr>
        <p:spPr>
          <a:xfrm>
            <a:off x="458788" y="533400"/>
            <a:ext cx="8181975" cy="730250"/>
          </a:xfrm>
        </p:spPr>
        <p:txBody>
          <a:bodyPr/>
          <a:lstStyle/>
          <a:p>
            <a:r>
              <a:rPr lang="en-US" altLang="en-US"/>
              <a:t>Social Resilience &amp; Food Systems</a:t>
            </a:r>
          </a:p>
        </p:txBody>
      </p:sp>
    </p:spTree>
    <p:extLst>
      <p:ext uri="{BB962C8B-B14F-4D97-AF65-F5344CB8AC3E}">
        <p14:creationId xmlns:p14="http://schemas.microsoft.com/office/powerpoint/2010/main" val="3032394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image40.jpeg" descr="http://sustainabletraditions.com/wp-content/uploads/2012/07/community-is-the-infrastructure-via-sustainable-traditions.jpg">
            <a:extLst>
              <a:ext uri="{FF2B5EF4-FFF2-40B4-BE49-F238E27FC236}">
                <a16:creationId xmlns:a16="http://schemas.microsoft.com/office/drawing/2014/main" id="{CED41B7C-B9DC-4468-A2AA-E34620700469}"/>
              </a:ext>
            </a:extLst>
          </p:cNvPr>
          <p:cNvPicPr>
            <a:picLocks noChangeAspect="1"/>
          </p:cNvPicPr>
          <p:nvPr/>
        </p:nvPicPr>
        <p:blipFill>
          <a:blip r:embed="rId3">
            <a:extLst>
              <a:ext uri="{28A0092B-C50C-407E-A947-70E740481C1C}">
                <a14:useLocalDpi xmlns:a14="http://schemas.microsoft.com/office/drawing/2010/main" val="0"/>
              </a:ext>
            </a:extLst>
          </a:blip>
          <a:srcRect l="4762"/>
          <a:stretch>
            <a:fillRect/>
          </a:stretch>
        </p:blipFill>
        <p:spPr bwMode="auto">
          <a:xfrm>
            <a:off x="0" y="-9525"/>
            <a:ext cx="9144000" cy="716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3782325619"/>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a:extLst>
              <a:ext uri="{FF2B5EF4-FFF2-40B4-BE49-F238E27FC236}">
                <a16:creationId xmlns:a16="http://schemas.microsoft.com/office/drawing/2014/main" id="{5AB0F873-867C-4B7F-8C35-B82814C9B4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288" y="11113"/>
            <a:ext cx="9129712" cy="705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06083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6">
            <a:extLst>
              <a:ext uri="{FF2B5EF4-FFF2-40B4-BE49-F238E27FC236}">
                <a16:creationId xmlns:a16="http://schemas.microsoft.com/office/drawing/2014/main" id="{7FA7EED3-9A84-44BF-B719-77806CB98F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8" y="1908175"/>
            <a:ext cx="7604125" cy="505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6">
            <a:extLst>
              <a:ext uri="{FF2B5EF4-FFF2-40B4-BE49-F238E27FC236}">
                <a16:creationId xmlns:a16="http://schemas.microsoft.com/office/drawing/2014/main" id="{23918841-EA82-49B8-9FE0-A2899B2A38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190" y="76200"/>
            <a:ext cx="10366654"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Rectangle 7">
            <a:extLst>
              <a:ext uri="{FF2B5EF4-FFF2-40B4-BE49-F238E27FC236}">
                <a16:creationId xmlns:a16="http://schemas.microsoft.com/office/drawing/2014/main" id="{335D45FC-1ABC-4976-9373-742F79D7B7D5}"/>
              </a:ext>
            </a:extLst>
          </p:cNvPr>
          <p:cNvSpPr>
            <a:spLocks noChangeArrowheads="1"/>
          </p:cNvSpPr>
          <p:nvPr/>
        </p:nvSpPr>
        <p:spPr bwMode="auto">
          <a:xfrm>
            <a:off x="0" y="76200"/>
            <a:ext cx="5334000" cy="6934200"/>
          </a:xfrm>
          <a:prstGeom prst="rect">
            <a:avLst/>
          </a:prstGeom>
          <a:solidFill>
            <a:schemeClr val="tx1">
              <a:alpha val="78822"/>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34823" name="TextBox 8">
            <a:extLst>
              <a:ext uri="{FF2B5EF4-FFF2-40B4-BE49-F238E27FC236}">
                <a16:creationId xmlns:a16="http://schemas.microsoft.com/office/drawing/2014/main" id="{709BF56F-8627-4A28-820A-5E34E9032404}"/>
              </a:ext>
            </a:extLst>
          </p:cNvPr>
          <p:cNvSpPr txBox="1">
            <a:spLocks noChangeArrowheads="1"/>
          </p:cNvSpPr>
          <p:nvPr/>
        </p:nvSpPr>
        <p:spPr bwMode="auto">
          <a:xfrm>
            <a:off x="381000" y="2209800"/>
            <a:ext cx="4876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2800">
                <a:solidFill>
                  <a:schemeClr val="bg1"/>
                </a:solidFill>
                <a:latin typeface="Times" panose="02020603050405020304" pitchFamily="18" charset="0"/>
              </a:rPr>
              <a:t>“Strengthening social networks, building social resilience, </a:t>
            </a:r>
          </a:p>
          <a:p>
            <a:pPr>
              <a:spcBef>
                <a:spcPct val="0"/>
              </a:spcBef>
              <a:buFontTx/>
              <a:buNone/>
            </a:pPr>
            <a:r>
              <a:rPr lang="en-US" altLang="en-US" sz="2800">
                <a:solidFill>
                  <a:schemeClr val="bg1"/>
                </a:solidFill>
                <a:latin typeface="Times" panose="02020603050405020304" pitchFamily="18" charset="0"/>
              </a:rPr>
              <a:t>and supporting efforts that build community are probably the most important long range strategies we have to avoid climate disaster”</a:t>
            </a:r>
          </a:p>
          <a:p>
            <a:pPr>
              <a:spcBef>
                <a:spcPct val="0"/>
              </a:spcBef>
              <a:buFontTx/>
              <a:buNone/>
            </a:pPr>
            <a:endParaRPr lang="en-US" altLang="en-US" sz="2400">
              <a:solidFill>
                <a:schemeClr val="bg1"/>
              </a:solidFill>
              <a:latin typeface="Times" panose="02020603050405020304" pitchFamily="18" charset="0"/>
            </a:endParaRPr>
          </a:p>
          <a:p>
            <a:pPr>
              <a:spcBef>
                <a:spcPct val="0"/>
              </a:spcBef>
              <a:buFontTx/>
              <a:buNone/>
            </a:pPr>
            <a:r>
              <a:rPr lang="en-US" altLang="en-US" sz="1600">
                <a:solidFill>
                  <a:schemeClr val="bg1"/>
                </a:solidFill>
                <a:latin typeface="Times" panose="02020603050405020304" pitchFamily="18" charset="0"/>
              </a:rPr>
              <a:t>-Tom Engle, RN MN</a:t>
            </a:r>
          </a:p>
          <a:p>
            <a:pPr>
              <a:spcBef>
                <a:spcPct val="0"/>
              </a:spcBef>
              <a:buFontTx/>
              <a:buNone/>
            </a:pPr>
            <a:r>
              <a:rPr lang="en-US" altLang="en-US" sz="1600">
                <a:solidFill>
                  <a:schemeClr val="bg1"/>
                </a:solidFill>
                <a:latin typeface="Times" panose="02020603050405020304" pitchFamily="18" charset="0"/>
              </a:rPr>
              <a:t>Board Chair, Alliances of Nurses for a Healthy Environment</a:t>
            </a:r>
          </a:p>
          <a:p>
            <a:pPr>
              <a:spcBef>
                <a:spcPct val="0"/>
              </a:spcBef>
              <a:buFontTx/>
              <a:buNone/>
            </a:pPr>
            <a:endParaRPr lang="en-US" altLang="en-US" sz="2800">
              <a:solidFill>
                <a:schemeClr val="bg1"/>
              </a:solidFill>
              <a:latin typeface="Times" panose="02020603050405020304" pitchFamily="18" charset="0"/>
            </a:endParaRPr>
          </a:p>
        </p:txBody>
      </p:sp>
    </p:spTree>
    <p:extLst>
      <p:ext uri="{BB962C8B-B14F-4D97-AF65-F5344CB8AC3E}">
        <p14:creationId xmlns:p14="http://schemas.microsoft.com/office/powerpoint/2010/main" val="1105390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2" descr="Ten Indicators of a Warming Wor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554184"/>
            <a:ext cx="9067800" cy="584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64182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rand.org/content/dam/rand/pubs/infographics/IG100/IG114/IG114-road-to-resilience-1000.png">
            <a:extLst>
              <a:ext uri="{FF2B5EF4-FFF2-40B4-BE49-F238E27FC236}">
                <a16:creationId xmlns:a16="http://schemas.microsoft.com/office/drawing/2014/main" id="{7170D7A9-C61E-4938-98A2-6ED56749C3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357" t="38469" r="62495" b="11046"/>
          <a:stretch>
            <a:fillRect/>
          </a:stretch>
        </p:blipFill>
        <p:spPr bwMode="auto">
          <a:xfrm>
            <a:off x="3048000" y="461963"/>
            <a:ext cx="2514600" cy="616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2" descr="http://www.rand.org/content/dam/rand/pubs/infographics/IG100/IG114/IG114-road-to-resilience-1000.png">
            <a:extLst>
              <a:ext uri="{FF2B5EF4-FFF2-40B4-BE49-F238E27FC236}">
                <a16:creationId xmlns:a16="http://schemas.microsoft.com/office/drawing/2014/main" id="{6529B582-688E-486D-B851-199A8C2641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642" t="35588" r="60095" b="62354"/>
          <a:stretch>
            <a:fillRect/>
          </a:stretch>
        </p:blipFill>
        <p:spPr bwMode="auto">
          <a:xfrm>
            <a:off x="1981200" y="152400"/>
            <a:ext cx="472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00519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6" descr="http://www.hitsinstitute.com/wp-content/uploads/2013/07/15890170.jpg">
            <a:extLst>
              <a:ext uri="{FF2B5EF4-FFF2-40B4-BE49-F238E27FC236}">
                <a16:creationId xmlns:a16="http://schemas.microsoft.com/office/drawing/2014/main" id="{1BDFC77F-65B0-4C31-8CDB-322CF57AA2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815"/>
          <a:stretch>
            <a:fillRect/>
          </a:stretch>
        </p:blipFill>
        <p:spPr bwMode="auto">
          <a:xfrm>
            <a:off x="1676400" y="533400"/>
            <a:ext cx="4953000" cy="592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8" descr="http://previews.123rf.com/images/ekays/ekays1105/ekays110500002/9465266-yellow-sunrays-of-different-lengths-on-white-background-Stock-Vector.jpg">
            <a:extLst>
              <a:ext uri="{FF2B5EF4-FFF2-40B4-BE49-F238E27FC236}">
                <a16:creationId xmlns:a16="http://schemas.microsoft.com/office/drawing/2014/main" id="{DF6044C1-FBDE-4571-AC9D-424B6E6370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3958" r="14343"/>
          <a:stretch>
            <a:fillRect/>
          </a:stretch>
        </p:blipFill>
        <p:spPr bwMode="auto">
          <a:xfrm rot="896437" flipH="1" flipV="1">
            <a:off x="5341938" y="569913"/>
            <a:ext cx="1835150" cy="229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FFC1F6A-C8FC-4CE9-8AA8-3DF9B195CF0F}"/>
              </a:ext>
            </a:extLst>
          </p:cNvPr>
          <p:cNvSpPr/>
          <p:nvPr/>
        </p:nvSpPr>
        <p:spPr>
          <a:xfrm rot="1327692">
            <a:off x="5303838" y="609600"/>
            <a:ext cx="1719262" cy="461963"/>
          </a:xfrm>
          <a:prstGeom prst="rect">
            <a:avLst/>
          </a:prstGeom>
        </p:spPr>
        <p:txBody>
          <a:bodyPr wrap="none">
            <a:spAutoFit/>
          </a:bodyPr>
          <a:lstStyle/>
          <a:p>
            <a:pPr>
              <a:defRPr/>
            </a:pPr>
            <a:r>
              <a:rPr lang="en-US" altLang="en-US" kern="0" dirty="0">
                <a:latin typeface="Segoe Script" panose="030B0504020000000003" pitchFamily="66" charset="0"/>
              </a:rPr>
              <a:t>Solutions</a:t>
            </a:r>
            <a:endParaRPr lang="en-US" dirty="0">
              <a:latin typeface="Segoe Script" panose="030B0504020000000003" pitchFamily="66" charset="0"/>
            </a:endParaRPr>
          </a:p>
        </p:txBody>
      </p:sp>
      <p:sp>
        <p:nvSpPr>
          <p:cNvPr id="7" name="Title 1">
            <a:extLst>
              <a:ext uri="{FF2B5EF4-FFF2-40B4-BE49-F238E27FC236}">
                <a16:creationId xmlns:a16="http://schemas.microsoft.com/office/drawing/2014/main" id="{FE1601D8-6718-4D4D-AF9B-82355B19E9F3}"/>
              </a:ext>
            </a:extLst>
          </p:cNvPr>
          <p:cNvSpPr txBox="1">
            <a:spLocks/>
          </p:cNvSpPr>
          <p:nvPr/>
        </p:nvSpPr>
        <p:spPr bwMode="auto">
          <a:xfrm rot="3844578">
            <a:off x="6012657" y="2951956"/>
            <a:ext cx="404018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defRPr/>
            </a:pPr>
            <a:r>
              <a:rPr lang="en-US" altLang="en-US" sz="2000" b="0" kern="0" dirty="0">
                <a:solidFill>
                  <a:schemeClr val="tx1"/>
                </a:solidFill>
                <a:latin typeface="Segoe Script" panose="030B0504020000000003" pitchFamily="66" charset="0"/>
              </a:rPr>
              <a:t>Solutions</a:t>
            </a:r>
          </a:p>
        </p:txBody>
      </p:sp>
      <p:sp>
        <p:nvSpPr>
          <p:cNvPr id="8" name="Title 1">
            <a:extLst>
              <a:ext uri="{FF2B5EF4-FFF2-40B4-BE49-F238E27FC236}">
                <a16:creationId xmlns:a16="http://schemas.microsoft.com/office/drawing/2014/main" id="{A55B8C1F-01E4-4117-8696-3FAB0BBB6F64}"/>
              </a:ext>
            </a:extLst>
          </p:cNvPr>
          <p:cNvSpPr txBox="1">
            <a:spLocks/>
          </p:cNvSpPr>
          <p:nvPr/>
        </p:nvSpPr>
        <p:spPr bwMode="auto">
          <a:xfrm rot="1199105">
            <a:off x="7127875" y="1855788"/>
            <a:ext cx="6208713" cy="85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defRPr/>
            </a:pPr>
            <a:r>
              <a:rPr lang="en-US" altLang="en-US" sz="2000" b="0" kern="0" dirty="0">
                <a:solidFill>
                  <a:schemeClr val="tx1"/>
                </a:solidFill>
                <a:latin typeface="Segoe Script" panose="030B0504020000000003" pitchFamily="66" charset="0"/>
              </a:rPr>
              <a:t>Solutions</a:t>
            </a:r>
          </a:p>
        </p:txBody>
      </p:sp>
    </p:spTree>
    <p:extLst>
      <p:ext uri="{BB962C8B-B14F-4D97-AF65-F5344CB8AC3E}">
        <p14:creationId xmlns:p14="http://schemas.microsoft.com/office/powerpoint/2010/main" val="24208181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E7D1EE4A-F2A4-428F-8CA9-D0762D2BD9D3}"/>
              </a:ext>
            </a:extLst>
          </p:cNvPr>
          <p:cNvSpPr>
            <a:spLocks noGrp="1" noChangeArrowheads="1"/>
          </p:cNvSpPr>
          <p:nvPr>
            <p:ph type="title"/>
          </p:nvPr>
        </p:nvSpPr>
        <p:spPr>
          <a:xfrm>
            <a:off x="381000" y="533400"/>
            <a:ext cx="7886700" cy="1325563"/>
          </a:xfrm>
        </p:spPr>
        <p:txBody>
          <a:bodyPr/>
          <a:lstStyle/>
          <a:p>
            <a:r>
              <a:rPr lang="en-US" altLang="en-US"/>
              <a:t>Climate Resilience Plan</a:t>
            </a:r>
            <a:br>
              <a:rPr lang="en-US" altLang="en-US"/>
            </a:br>
            <a:r>
              <a:rPr lang="en-US" altLang="en-US" sz="2400"/>
              <a:t>Strategies are organized by public health capabilities </a:t>
            </a:r>
          </a:p>
        </p:txBody>
      </p:sp>
      <p:pic>
        <p:nvPicPr>
          <p:cNvPr id="34819" name="Content Placeholder 5">
            <a:extLst>
              <a:ext uri="{FF2B5EF4-FFF2-40B4-BE49-F238E27FC236}">
                <a16:creationId xmlns:a16="http://schemas.microsoft.com/office/drawing/2014/main" id="{B72A4B3E-2D09-4CBE-AB09-0C64BFDFD32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20573"/>
          <a:stretch>
            <a:fillRect/>
          </a:stretch>
        </p:blipFill>
        <p:spPr>
          <a:xfrm>
            <a:off x="457200" y="2209800"/>
            <a:ext cx="8229600" cy="3494088"/>
          </a:xfrm>
        </p:spPr>
      </p:pic>
    </p:spTree>
    <p:extLst>
      <p:ext uri="{BB962C8B-B14F-4D97-AF65-F5344CB8AC3E}">
        <p14:creationId xmlns:p14="http://schemas.microsoft.com/office/powerpoint/2010/main" val="2583710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www.laresilience.org/images/levers.png">
            <a:extLst>
              <a:ext uri="{FF2B5EF4-FFF2-40B4-BE49-F238E27FC236}">
                <a16:creationId xmlns:a16="http://schemas.microsoft.com/office/drawing/2014/main" id="{62CC216A-1F04-4470-9D98-63FB50A5EE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81000"/>
            <a:ext cx="7162800" cy="604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08556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1DED96C-857E-40A9-8ECA-F0A7A686AF42}"/>
              </a:ext>
            </a:extLst>
          </p:cNvPr>
          <p:cNvSpPr txBox="1">
            <a:spLocks/>
          </p:cNvSpPr>
          <p:nvPr/>
        </p:nvSpPr>
        <p:spPr bwMode="auto">
          <a:xfrm>
            <a:off x="381000" y="7620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defRPr/>
            </a:pPr>
            <a:r>
              <a:rPr lang="en-US" sz="3200" kern="0" dirty="0">
                <a:solidFill>
                  <a:srgbClr val="005595"/>
                </a:solidFill>
              </a:rPr>
              <a:t>Increasing Climate Literacy</a:t>
            </a:r>
          </a:p>
        </p:txBody>
      </p:sp>
      <p:pic>
        <p:nvPicPr>
          <p:cNvPr id="36867" name="Picture 3">
            <a:extLst>
              <a:ext uri="{FF2B5EF4-FFF2-40B4-BE49-F238E27FC236}">
                <a16:creationId xmlns:a16="http://schemas.microsoft.com/office/drawing/2014/main" id="{E527E81C-91CF-492D-93FD-ABEA869729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4597" t="54494" r="16667" b="7986"/>
          <a:stretch>
            <a:fillRect/>
          </a:stretch>
        </p:blipFill>
        <p:spPr bwMode="auto">
          <a:xfrm>
            <a:off x="381000" y="1524000"/>
            <a:ext cx="87264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47434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C2163BF0-8322-473D-AEB6-D2B21DC3A5D0}"/>
              </a:ext>
            </a:extLst>
          </p:cNvPr>
          <p:cNvSpPr>
            <a:spLocks noChangeArrowheads="1"/>
          </p:cNvSpPr>
          <p:nvPr/>
        </p:nvSpPr>
        <p:spPr bwMode="auto">
          <a:xfrm>
            <a:off x="0" y="0"/>
            <a:ext cx="9144000" cy="68580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en-US" altLang="en-US">
              <a:cs typeface="Arial" panose="020B0604020202020204" pitchFamily="34" charset="0"/>
            </a:endParaRPr>
          </a:p>
        </p:txBody>
      </p:sp>
      <p:pic>
        <p:nvPicPr>
          <p:cNvPr id="46083" name="Picture 5">
            <a:extLst>
              <a:ext uri="{FF2B5EF4-FFF2-40B4-BE49-F238E27FC236}">
                <a16:creationId xmlns:a16="http://schemas.microsoft.com/office/drawing/2014/main" id="{EBFD1B59-9650-4747-8435-DA8286D456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129" r="16696" b="29095"/>
          <a:stretch>
            <a:fillRect/>
          </a:stretch>
        </p:blipFill>
        <p:spPr bwMode="auto">
          <a:xfrm>
            <a:off x="0" y="2136775"/>
            <a:ext cx="914400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6">
            <a:extLst>
              <a:ext uri="{FF2B5EF4-FFF2-40B4-BE49-F238E27FC236}">
                <a16:creationId xmlns:a16="http://schemas.microsoft.com/office/drawing/2014/main" id="{0ED9EBA7-9077-4207-96E0-3263E0EF50DF}"/>
              </a:ext>
            </a:extLst>
          </p:cNvPr>
          <p:cNvSpPr txBox="1">
            <a:spLocks noChangeArrowheads="1"/>
          </p:cNvSpPr>
          <p:nvPr/>
        </p:nvSpPr>
        <p:spPr bwMode="auto">
          <a:xfrm>
            <a:off x="304800" y="152400"/>
            <a:ext cx="8051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defRPr/>
            </a:pPr>
            <a:r>
              <a:rPr lang="en-US" altLang="en-US" sz="3200" dirty="0">
                <a:solidFill>
                  <a:schemeClr val="bg1"/>
                </a:solidFill>
                <a:latin typeface="+mj-lt"/>
              </a:rPr>
              <a:t>“To support community change we have to be grounded in what the community needs, not just what we perceive they need.” </a:t>
            </a:r>
            <a:endParaRPr lang="en-US" altLang="en-US" sz="2800" dirty="0">
              <a:solidFill>
                <a:schemeClr val="bg1"/>
              </a:solidFill>
              <a:latin typeface="+mj-lt"/>
            </a:endParaRPr>
          </a:p>
        </p:txBody>
      </p:sp>
      <p:sp>
        <p:nvSpPr>
          <p:cNvPr id="6" name="TextBox 5">
            <a:extLst>
              <a:ext uri="{FF2B5EF4-FFF2-40B4-BE49-F238E27FC236}">
                <a16:creationId xmlns:a16="http://schemas.microsoft.com/office/drawing/2014/main" id="{DD43DEF8-7AF7-4217-AFBB-1E832FF433D7}"/>
              </a:ext>
            </a:extLst>
          </p:cNvPr>
          <p:cNvSpPr txBox="1"/>
          <p:nvPr/>
        </p:nvSpPr>
        <p:spPr>
          <a:xfrm>
            <a:off x="2865438" y="1454150"/>
            <a:ext cx="6278562" cy="708025"/>
          </a:xfrm>
          <a:prstGeom prst="rect">
            <a:avLst/>
          </a:prstGeom>
          <a:noFill/>
        </p:spPr>
        <p:txBody>
          <a:bodyPr>
            <a:spAutoFit/>
          </a:bodyPr>
          <a:lstStyle/>
          <a:p>
            <a:pPr algn="r">
              <a:defRPr/>
            </a:pPr>
            <a:r>
              <a:rPr lang="en-US" altLang="en-US" sz="2000" dirty="0">
                <a:solidFill>
                  <a:schemeClr val="bg1"/>
                </a:solidFill>
                <a:latin typeface="+mn-lt"/>
              </a:rPr>
              <a:t>Charmaine Kinney, MPA-HA</a:t>
            </a:r>
          </a:p>
          <a:p>
            <a:pPr algn="r">
              <a:defRPr/>
            </a:pPr>
            <a:r>
              <a:rPr lang="en-US" altLang="en-US" sz="2000" dirty="0">
                <a:solidFill>
                  <a:schemeClr val="bg1"/>
                </a:solidFill>
                <a:latin typeface="+mn-lt"/>
              </a:rPr>
              <a:t>Multnomah County Mental Health</a:t>
            </a:r>
            <a:endParaRPr lang="en-US" dirty="0"/>
          </a:p>
        </p:txBody>
      </p:sp>
    </p:spTree>
    <p:extLst>
      <p:ext uri="{BB962C8B-B14F-4D97-AF65-F5344CB8AC3E}">
        <p14:creationId xmlns:p14="http://schemas.microsoft.com/office/powerpoint/2010/main" val="33965028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5">
            <a:extLst>
              <a:ext uri="{FF2B5EF4-FFF2-40B4-BE49-F238E27FC236}">
                <a16:creationId xmlns:a16="http://schemas.microsoft.com/office/drawing/2014/main" id="{F19AF77F-E58D-45C5-BBDF-266ADBA0A6D6}"/>
              </a:ext>
            </a:extLst>
          </p:cNvPr>
          <p:cNvSpPr>
            <a:spLocks noChangeArrowheads="1"/>
          </p:cNvSpPr>
          <p:nvPr/>
        </p:nvSpPr>
        <p:spPr bwMode="auto">
          <a:xfrm>
            <a:off x="0" y="0"/>
            <a:ext cx="9144000" cy="68580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en-US" altLang="en-US">
              <a:cs typeface="Arial" panose="020B0604020202020204" pitchFamily="34" charset="0"/>
            </a:endParaRPr>
          </a:p>
        </p:txBody>
      </p:sp>
      <p:pic>
        <p:nvPicPr>
          <p:cNvPr id="48131" name="Picture 3">
            <a:extLst>
              <a:ext uri="{FF2B5EF4-FFF2-40B4-BE49-F238E27FC236}">
                <a16:creationId xmlns:a16="http://schemas.microsoft.com/office/drawing/2014/main" id="{9047D56B-F0AB-42E1-B519-FA1E7B0924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7023" t="42865" r="17365" b="26297"/>
          <a:stretch>
            <a:fillRect/>
          </a:stretch>
        </p:blipFill>
        <p:spPr bwMode="auto">
          <a:xfrm>
            <a:off x="304800" y="1524000"/>
            <a:ext cx="41148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4">
            <a:extLst>
              <a:ext uri="{FF2B5EF4-FFF2-40B4-BE49-F238E27FC236}">
                <a16:creationId xmlns:a16="http://schemas.microsoft.com/office/drawing/2014/main" id="{68DE8F5B-93CE-47FF-AA56-7FEB5CECBF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029" t="36458" r="67509" b="26297"/>
          <a:stretch>
            <a:fillRect/>
          </a:stretch>
        </p:blipFill>
        <p:spPr bwMode="auto">
          <a:xfrm>
            <a:off x="304800" y="4114800"/>
            <a:ext cx="4038600"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5">
            <a:extLst>
              <a:ext uri="{FF2B5EF4-FFF2-40B4-BE49-F238E27FC236}">
                <a16:creationId xmlns:a16="http://schemas.microsoft.com/office/drawing/2014/main" id="{3A6753B0-F0CE-4994-A5FA-1D9DDF4E1F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127" t="45490" r="67345" b="17210"/>
          <a:stretch>
            <a:fillRect/>
          </a:stretch>
        </p:blipFill>
        <p:spPr bwMode="auto">
          <a:xfrm>
            <a:off x="4724400" y="1524000"/>
            <a:ext cx="4038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6">
            <a:extLst>
              <a:ext uri="{FF2B5EF4-FFF2-40B4-BE49-F238E27FC236}">
                <a16:creationId xmlns:a16="http://schemas.microsoft.com/office/drawing/2014/main" id="{311C3296-BFD7-4AD3-9A64-2CB206F758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3879" t="45302" r="67798" b="17740"/>
          <a:stretch>
            <a:fillRect/>
          </a:stretch>
        </p:blipFill>
        <p:spPr bwMode="auto">
          <a:xfrm>
            <a:off x="4724400" y="4114800"/>
            <a:ext cx="4038600"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F9494075-0146-4190-AA21-E814A6DDD71E}"/>
              </a:ext>
            </a:extLst>
          </p:cNvPr>
          <p:cNvSpPr txBox="1">
            <a:spLocks/>
          </p:cNvSpPr>
          <p:nvPr/>
        </p:nvSpPr>
        <p:spPr bwMode="auto">
          <a:xfrm>
            <a:off x="328613" y="79216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defRPr/>
            </a:pPr>
            <a:r>
              <a:rPr lang="en-US" sz="2800" kern="0" dirty="0">
                <a:solidFill>
                  <a:schemeClr val="bg1"/>
                </a:solidFill>
              </a:rPr>
              <a:t>Voices of the Confederated Tribes of Warm Springs</a:t>
            </a:r>
          </a:p>
        </p:txBody>
      </p:sp>
    </p:spTree>
    <p:extLst>
      <p:ext uri="{BB962C8B-B14F-4D97-AF65-F5344CB8AC3E}">
        <p14:creationId xmlns:p14="http://schemas.microsoft.com/office/powerpoint/2010/main" val="2677705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5">
            <a:extLst>
              <a:ext uri="{FF2B5EF4-FFF2-40B4-BE49-F238E27FC236}">
                <a16:creationId xmlns:a16="http://schemas.microsoft.com/office/drawing/2014/main" id="{19AA1443-C0C6-422D-B0BD-D7AF93B3A6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2088" y="0"/>
            <a:ext cx="88757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80243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www.delagua.org/assets/library/265/Health-Climate-Change-The-Lancet-Commission.jpg">
            <a:hlinkClick r:id="rId3"/>
            <a:extLst>
              <a:ext uri="{FF2B5EF4-FFF2-40B4-BE49-F238E27FC236}">
                <a16:creationId xmlns:a16="http://schemas.microsoft.com/office/drawing/2014/main" id="{6CF486A8-146F-4014-A4A2-55A4B99A6D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04800"/>
            <a:ext cx="83312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99685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a:extLst>
              <a:ext uri="{FF2B5EF4-FFF2-40B4-BE49-F238E27FC236}">
                <a16:creationId xmlns:a16="http://schemas.microsoft.com/office/drawing/2014/main" id="{B0B22264-3046-4F74-9040-DB0C0C1005B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288" y="1911350"/>
            <a:ext cx="8229601" cy="546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1">
            <a:extLst>
              <a:ext uri="{FF2B5EF4-FFF2-40B4-BE49-F238E27FC236}">
                <a16:creationId xmlns:a16="http://schemas.microsoft.com/office/drawing/2014/main" id="{A0D856EC-45FA-48A5-8F39-C0F0E318871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4840" y="-7257"/>
            <a:ext cx="11085206" cy="735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Rectangle 4">
            <a:extLst>
              <a:ext uri="{FF2B5EF4-FFF2-40B4-BE49-F238E27FC236}">
                <a16:creationId xmlns:a16="http://schemas.microsoft.com/office/drawing/2014/main" id="{AFB388EA-30FD-4AEF-862B-06959827EA8E}"/>
              </a:ext>
            </a:extLst>
          </p:cNvPr>
          <p:cNvSpPr>
            <a:spLocks noChangeArrowheads="1"/>
          </p:cNvSpPr>
          <p:nvPr/>
        </p:nvSpPr>
        <p:spPr bwMode="auto">
          <a:xfrm>
            <a:off x="-14288" y="0"/>
            <a:ext cx="4972051" cy="6835775"/>
          </a:xfrm>
          <a:prstGeom prst="rect">
            <a:avLst/>
          </a:prstGeom>
          <a:solidFill>
            <a:schemeClr val="tx1">
              <a:alpha val="78822"/>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37895" name="TextBox 5">
            <a:extLst>
              <a:ext uri="{FF2B5EF4-FFF2-40B4-BE49-F238E27FC236}">
                <a16:creationId xmlns:a16="http://schemas.microsoft.com/office/drawing/2014/main" id="{027F7726-C78A-4BE0-B9A5-50EA15B4B1EF}"/>
              </a:ext>
            </a:extLst>
          </p:cNvPr>
          <p:cNvSpPr txBox="1">
            <a:spLocks noChangeArrowheads="1"/>
          </p:cNvSpPr>
          <p:nvPr/>
        </p:nvSpPr>
        <p:spPr bwMode="auto">
          <a:xfrm>
            <a:off x="685800" y="2286000"/>
            <a:ext cx="419100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buFontTx/>
              <a:buNone/>
            </a:pPr>
            <a:r>
              <a:rPr lang="en-US" altLang="en-US" sz="2800">
                <a:solidFill>
                  <a:schemeClr val="bg1"/>
                </a:solidFill>
              </a:rPr>
              <a:t>"When we pair qualitative data with quantitative data,         we get a much richer picture of what’s going on in a community. </a:t>
            </a:r>
          </a:p>
          <a:p>
            <a:endParaRPr lang="en-US" altLang="en-US" sz="1600">
              <a:solidFill>
                <a:schemeClr val="bg1"/>
              </a:solidFill>
              <a:latin typeface="Times" panose="02020603050405020304" pitchFamily="18" charset="0"/>
            </a:endParaRPr>
          </a:p>
          <a:p>
            <a:pPr>
              <a:spcBef>
                <a:spcPct val="0"/>
              </a:spcBef>
              <a:buFontTx/>
              <a:buNone/>
            </a:pPr>
            <a:r>
              <a:rPr lang="en-US" altLang="en-US" sz="1600">
                <a:solidFill>
                  <a:schemeClr val="bg1"/>
                </a:solidFill>
                <a:latin typeface="Times" panose="02020603050405020304" pitchFamily="18" charset="0"/>
              </a:rPr>
              <a:t>- Kari Christensen, MPH</a:t>
            </a:r>
          </a:p>
          <a:p>
            <a:pPr>
              <a:spcBef>
                <a:spcPct val="0"/>
              </a:spcBef>
              <a:buFontTx/>
              <a:buNone/>
            </a:pPr>
            <a:r>
              <a:rPr lang="en-US" altLang="en-US" sz="1600">
                <a:solidFill>
                  <a:schemeClr val="bg1"/>
                </a:solidFill>
                <a:latin typeface="Times" panose="02020603050405020304" pitchFamily="18" charset="0"/>
              </a:rPr>
              <a:t>Brownfield Coordinator</a:t>
            </a:r>
          </a:p>
          <a:p>
            <a:pPr>
              <a:spcBef>
                <a:spcPct val="0"/>
              </a:spcBef>
              <a:buFontTx/>
              <a:buNone/>
            </a:pPr>
            <a:r>
              <a:rPr lang="en-US" altLang="en-US" sz="1600">
                <a:solidFill>
                  <a:schemeClr val="bg1"/>
                </a:solidFill>
                <a:latin typeface="Times" panose="02020603050405020304" pitchFamily="18" charset="0"/>
              </a:rPr>
              <a:t>OHA-Public Health Division</a:t>
            </a:r>
          </a:p>
          <a:p>
            <a:pPr>
              <a:spcBef>
                <a:spcPct val="0"/>
              </a:spcBef>
              <a:buFontTx/>
              <a:buNone/>
            </a:pPr>
            <a:endParaRPr lang="en-US" altLang="en-US" sz="2800">
              <a:solidFill>
                <a:schemeClr val="bg1"/>
              </a:solidFill>
              <a:latin typeface="Times" panose="02020603050405020304" pitchFamily="18" charset="0"/>
            </a:endParaRPr>
          </a:p>
        </p:txBody>
      </p:sp>
    </p:spTree>
    <p:extLst>
      <p:ext uri="{BB962C8B-B14F-4D97-AF65-F5344CB8AC3E}">
        <p14:creationId xmlns:p14="http://schemas.microsoft.com/office/powerpoint/2010/main" val="654960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3"/>
          <p:cNvSpPr>
            <a:spLocks noChangeArrowheads="1"/>
          </p:cNvSpPr>
          <p:nvPr/>
        </p:nvSpPr>
        <p:spPr bwMode="auto">
          <a:xfrm>
            <a:off x="1371600" y="4972050"/>
            <a:ext cx="800100" cy="971550"/>
          </a:xfrm>
          <a:prstGeom prst="rect">
            <a:avLst/>
          </a:prstGeom>
          <a:solidFill>
            <a:schemeClr val="bg1"/>
          </a:solidFill>
          <a:ln w="9525" algn="ctr">
            <a:solidFill>
              <a:schemeClr val="bg1"/>
            </a:solidFill>
            <a:round/>
            <a:headEnd/>
            <a:tailEnd/>
          </a:ln>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imes" panose="02020603050405020304" pitchFamily="18" charset="0"/>
            </a:endParaRPr>
          </a:p>
        </p:txBody>
      </p:sp>
      <p:sp>
        <p:nvSpPr>
          <p:cNvPr id="88067" name="Rectangle 2"/>
          <p:cNvSpPr>
            <a:spLocks noChangeArrowheads="1"/>
          </p:cNvSpPr>
          <p:nvPr/>
        </p:nvSpPr>
        <p:spPr bwMode="auto">
          <a:xfrm>
            <a:off x="7143750" y="4972050"/>
            <a:ext cx="685800" cy="971550"/>
          </a:xfrm>
          <a:prstGeom prst="rect">
            <a:avLst/>
          </a:prstGeom>
          <a:solidFill>
            <a:schemeClr val="bg1"/>
          </a:solidFill>
          <a:ln w="9525" algn="ctr">
            <a:solidFill>
              <a:schemeClr val="bg1"/>
            </a:solidFill>
            <a:round/>
            <a:headEnd/>
            <a:tailEnd/>
          </a:ln>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1800">
              <a:solidFill>
                <a:schemeClr val="tx1"/>
              </a:solidFill>
              <a:latin typeface="Times" panose="02020603050405020304" pitchFamily="18" charset="0"/>
            </a:endParaRPr>
          </a:p>
        </p:txBody>
      </p:sp>
      <p:pic>
        <p:nvPicPr>
          <p:cNvPr id="88068"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8217" r="8585" b="8872"/>
          <a:stretch/>
        </p:blipFill>
        <p:spPr bwMode="auto">
          <a:xfrm>
            <a:off x="1194954" y="34314"/>
            <a:ext cx="6868391" cy="682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45185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blog.oregonlive.com/environment_impact/2009/07/plant.jpg">
            <a:extLst>
              <a:ext uri="{FF2B5EF4-FFF2-40B4-BE49-F238E27FC236}">
                <a16:creationId xmlns:a16="http://schemas.microsoft.com/office/drawing/2014/main" id="{FF825C9B-B01D-4626-AA7B-6A62A77662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811000" cy="773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5">
            <a:extLst>
              <a:ext uri="{FF2B5EF4-FFF2-40B4-BE49-F238E27FC236}">
                <a16:creationId xmlns:a16="http://schemas.microsoft.com/office/drawing/2014/main" id="{97D199E4-176A-4824-8004-F6FD9DBF0BBF}"/>
              </a:ext>
            </a:extLst>
          </p:cNvPr>
          <p:cNvSpPr>
            <a:spLocks noChangeArrowheads="1"/>
          </p:cNvSpPr>
          <p:nvPr/>
        </p:nvSpPr>
        <p:spPr bwMode="auto">
          <a:xfrm>
            <a:off x="0" y="0"/>
            <a:ext cx="4419600" cy="7162800"/>
          </a:xfrm>
          <a:prstGeom prst="rect">
            <a:avLst/>
          </a:prstGeom>
          <a:solidFill>
            <a:schemeClr val="bg1">
              <a:alpha val="7686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en-US" altLang="en-US"/>
          </a:p>
        </p:txBody>
      </p:sp>
      <p:sp>
        <p:nvSpPr>
          <p:cNvPr id="56324" name="TextBox 6">
            <a:extLst>
              <a:ext uri="{FF2B5EF4-FFF2-40B4-BE49-F238E27FC236}">
                <a16:creationId xmlns:a16="http://schemas.microsoft.com/office/drawing/2014/main" id="{850AACF6-9DE9-47FB-A15A-8959D633D82D}"/>
              </a:ext>
            </a:extLst>
          </p:cNvPr>
          <p:cNvSpPr txBox="1">
            <a:spLocks noChangeArrowheads="1"/>
          </p:cNvSpPr>
          <p:nvPr/>
        </p:nvSpPr>
        <p:spPr bwMode="auto">
          <a:xfrm>
            <a:off x="254000" y="225425"/>
            <a:ext cx="3937000" cy="649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eaLnBrk="1" hangingPunct="1"/>
            <a:r>
              <a:rPr lang="en-US" altLang="en-US" sz="3200" b="1">
                <a:solidFill>
                  <a:srgbClr val="005595"/>
                </a:solidFill>
                <a:latin typeface="Calibri" panose="020F0502020204030204" pitchFamily="34" charset="0"/>
                <a:cs typeface="Calibri" panose="020F0502020204030204" pitchFamily="34" charset="0"/>
              </a:rPr>
              <a:t>When I think about climate change, it’s so easy to think about gloom and doom, but it’s so much more motivating to think about it as an opportunity to come together and do things better.</a:t>
            </a:r>
          </a:p>
          <a:p>
            <a:pPr eaLnBrk="1" hangingPunct="1"/>
            <a:endParaRPr lang="en-US" altLang="en-US" b="1" i="1">
              <a:solidFill>
                <a:srgbClr val="005595"/>
              </a:solidFill>
              <a:latin typeface="Calibri" panose="020F0502020204030204" pitchFamily="34" charset="0"/>
              <a:cs typeface="Calibri" panose="020F0502020204030204" pitchFamily="34" charset="0"/>
            </a:endParaRPr>
          </a:p>
          <a:p>
            <a:pPr eaLnBrk="1" hangingPunct="1"/>
            <a:r>
              <a:rPr lang="en-US" altLang="en-US" b="1" i="1">
                <a:solidFill>
                  <a:srgbClr val="005595"/>
                </a:solidFill>
                <a:latin typeface="Calibri" panose="020F0502020204030204" pitchFamily="34" charset="0"/>
                <a:cs typeface="Calibri" panose="020F0502020204030204" pitchFamily="34" charset="0"/>
              </a:rPr>
              <a:t>Bonnie Shoffner</a:t>
            </a:r>
          </a:p>
          <a:p>
            <a:pPr eaLnBrk="1" hangingPunct="1"/>
            <a:r>
              <a:rPr lang="en-US" altLang="en-US" i="1">
                <a:solidFill>
                  <a:srgbClr val="005595"/>
                </a:solidFill>
                <a:latin typeface="Calibri" panose="020F0502020204030204" pitchFamily="34" charset="0"/>
                <a:cs typeface="Calibri" panose="020F0502020204030204" pitchFamily="34" charset="0"/>
              </a:rPr>
              <a:t>Restoration Volunteer Coordinator</a:t>
            </a:r>
            <a:endParaRPr lang="en-US" altLang="en-US" sz="2800">
              <a:solidFill>
                <a:srgbClr val="00559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852845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0" y="9243"/>
            <a:ext cx="10712972" cy="717104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cs typeface="Arial" panose="020B0604020202020204" pitchFamily="34" charset="0"/>
            </a:endParaRPr>
          </a:p>
        </p:txBody>
      </p:sp>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b="13341"/>
          <a:stretch>
            <a:fillRect/>
          </a:stretch>
        </p:blipFill>
        <p:spPr bwMode="auto">
          <a:xfrm>
            <a:off x="-90244" y="637082"/>
            <a:ext cx="10818206" cy="6220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5"/>
          <p:cNvSpPr txBox="1">
            <a:spLocks noChangeArrowheads="1"/>
          </p:cNvSpPr>
          <p:nvPr/>
        </p:nvSpPr>
        <p:spPr bwMode="auto">
          <a:xfrm>
            <a:off x="6265889" y="637082"/>
            <a:ext cx="4447083" cy="6247864"/>
          </a:xfrm>
          <a:prstGeom prst="rect">
            <a:avLst/>
          </a:prstGeom>
          <a:solidFill>
            <a:schemeClr val="tx1">
              <a:alpha val="62000"/>
            </a:schemeClr>
          </a:solidFill>
          <a:ln>
            <a:noFill/>
          </a:ln>
        </p:spPr>
        <p:txBody>
          <a:bodyPr wrap="square">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defRPr/>
            </a:pPr>
            <a:r>
              <a:rPr lang="en-US" altLang="en-US" sz="3200" dirty="0">
                <a:solidFill>
                  <a:schemeClr val="bg1"/>
                </a:solidFill>
                <a:latin typeface="+mj-lt"/>
              </a:rPr>
              <a:t>“Adapting to climate change will require agencies to work together to develop strategies that address the interconnected impacts of climate change.”</a:t>
            </a:r>
          </a:p>
          <a:p>
            <a:pPr>
              <a:spcBef>
                <a:spcPct val="0"/>
              </a:spcBef>
              <a:buFontTx/>
              <a:buNone/>
              <a:defRPr/>
            </a:pPr>
            <a:endParaRPr lang="en-US" altLang="en-US" sz="3200" dirty="0">
              <a:solidFill>
                <a:schemeClr val="bg1"/>
              </a:solidFill>
              <a:latin typeface="+mj-lt"/>
            </a:endParaRPr>
          </a:p>
          <a:p>
            <a:pPr>
              <a:spcBef>
                <a:spcPct val="0"/>
              </a:spcBef>
              <a:buFontTx/>
              <a:buNone/>
              <a:defRPr/>
            </a:pPr>
            <a:r>
              <a:rPr lang="en-US" altLang="en-US" dirty="0">
                <a:solidFill>
                  <a:schemeClr val="bg1"/>
                </a:solidFill>
                <a:latin typeface="+mj-lt"/>
              </a:rPr>
              <a:t>-Malia </a:t>
            </a:r>
            <a:r>
              <a:rPr lang="en-US" altLang="en-US" dirty="0" err="1">
                <a:solidFill>
                  <a:schemeClr val="bg1"/>
                </a:solidFill>
                <a:latin typeface="+mj-lt"/>
              </a:rPr>
              <a:t>Losordo</a:t>
            </a:r>
            <a:r>
              <a:rPr lang="en-US" altLang="en-US" dirty="0">
                <a:solidFill>
                  <a:schemeClr val="bg1"/>
                </a:solidFill>
                <a:latin typeface="+mj-lt"/>
              </a:rPr>
              <a:t>, JD</a:t>
            </a:r>
          </a:p>
          <a:p>
            <a:pPr>
              <a:spcBef>
                <a:spcPct val="0"/>
              </a:spcBef>
              <a:buFontTx/>
              <a:buNone/>
              <a:defRPr/>
            </a:pPr>
            <a:r>
              <a:rPr lang="en-US" altLang="en-US" dirty="0">
                <a:solidFill>
                  <a:schemeClr val="bg1"/>
                </a:solidFill>
                <a:latin typeface="+mj-lt"/>
              </a:rPr>
              <a:t>Graduate Student in Water Resources Policy and Management at OSU</a:t>
            </a:r>
          </a:p>
          <a:p>
            <a:pPr>
              <a:spcBef>
                <a:spcPct val="0"/>
              </a:spcBef>
              <a:buFontTx/>
              <a:buNone/>
              <a:defRPr/>
            </a:pPr>
            <a:endParaRPr lang="en-US" altLang="en-US" sz="2800" dirty="0">
              <a:solidFill>
                <a:schemeClr val="bg1"/>
              </a:solidFill>
              <a:latin typeface="Times" panose="02020603050405020304" pitchFamily="18" charset="0"/>
            </a:endParaRPr>
          </a:p>
          <a:p>
            <a:pPr>
              <a:spcBef>
                <a:spcPct val="0"/>
              </a:spcBef>
              <a:buFontTx/>
              <a:buNone/>
              <a:defRPr/>
            </a:pPr>
            <a:endParaRPr lang="en-US" altLang="en-US" sz="2800" dirty="0">
              <a:solidFill>
                <a:schemeClr val="bg1"/>
              </a:solidFill>
              <a:latin typeface="Times" panose="02020603050405020304" pitchFamily="18" charset="0"/>
            </a:endParaRPr>
          </a:p>
          <a:p>
            <a:pPr>
              <a:spcBef>
                <a:spcPct val="0"/>
              </a:spcBef>
              <a:buFontTx/>
              <a:buNone/>
              <a:defRPr/>
            </a:pPr>
            <a:endParaRPr lang="en-US" altLang="en-US" sz="2800" dirty="0">
              <a:solidFill>
                <a:schemeClr val="bg1"/>
              </a:solidFill>
              <a:latin typeface="Times" panose="02020603050405020304" pitchFamily="18" charset="0"/>
            </a:endParaRPr>
          </a:p>
        </p:txBody>
      </p:sp>
    </p:spTree>
    <p:extLst>
      <p:ext uri="{BB962C8B-B14F-4D97-AF65-F5344CB8AC3E}">
        <p14:creationId xmlns:p14="http://schemas.microsoft.com/office/powerpoint/2010/main" val="1715012146"/>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a:extLst>
              <a:ext uri="{FF2B5EF4-FFF2-40B4-BE49-F238E27FC236}">
                <a16:creationId xmlns:a16="http://schemas.microsoft.com/office/drawing/2014/main" id="{EB855FA9-9289-458B-B6AB-DB89A74189DD}"/>
              </a:ext>
            </a:extLst>
          </p:cNvPr>
          <p:cNvSpPr>
            <a:spLocks noChangeArrowheads="1"/>
          </p:cNvSpPr>
          <p:nvPr/>
        </p:nvSpPr>
        <p:spPr bwMode="auto">
          <a:xfrm>
            <a:off x="0" y="-15875"/>
            <a:ext cx="9113838" cy="68897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cs typeface="Arial" panose="020B0604020202020204" pitchFamily="34" charset="0"/>
            </a:endParaRPr>
          </a:p>
        </p:txBody>
      </p:sp>
      <p:pic>
        <p:nvPicPr>
          <p:cNvPr id="46083" name="Picture 3">
            <a:extLst>
              <a:ext uri="{FF2B5EF4-FFF2-40B4-BE49-F238E27FC236}">
                <a16:creationId xmlns:a16="http://schemas.microsoft.com/office/drawing/2014/main" id="{9ED6FB36-3717-45D7-8970-01B934CE2E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728"/>
          <a:stretch>
            <a:fillRect/>
          </a:stretch>
        </p:blipFill>
        <p:spPr bwMode="auto">
          <a:xfrm>
            <a:off x="-53975" y="2254250"/>
            <a:ext cx="9220200" cy="522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5">
            <a:extLst>
              <a:ext uri="{FF2B5EF4-FFF2-40B4-BE49-F238E27FC236}">
                <a16:creationId xmlns:a16="http://schemas.microsoft.com/office/drawing/2014/main" id="{1A400219-43BF-49C8-B7AB-D3676B547110}"/>
              </a:ext>
            </a:extLst>
          </p:cNvPr>
          <p:cNvSpPr txBox="1">
            <a:spLocks noChangeArrowheads="1"/>
          </p:cNvSpPr>
          <p:nvPr/>
        </p:nvSpPr>
        <p:spPr bwMode="auto">
          <a:xfrm>
            <a:off x="76200" y="288925"/>
            <a:ext cx="89154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defRPr/>
            </a:pPr>
            <a:r>
              <a:rPr lang="en-US" altLang="en-US" sz="2400" dirty="0">
                <a:solidFill>
                  <a:schemeClr val="bg1"/>
                </a:solidFill>
                <a:latin typeface="+mj-lt"/>
              </a:rPr>
              <a:t>“It doesn’t necessarily mean taking on more work, but doing our work differently and hopefully, in more meaningful ways.”</a:t>
            </a:r>
          </a:p>
          <a:p>
            <a:pPr>
              <a:spcBef>
                <a:spcPct val="0"/>
              </a:spcBef>
              <a:buFontTx/>
              <a:buNone/>
              <a:defRPr/>
            </a:pPr>
            <a:endParaRPr lang="en-US" altLang="en-US" sz="2400" dirty="0">
              <a:solidFill>
                <a:schemeClr val="bg1"/>
              </a:solidFill>
              <a:latin typeface="+mj-lt"/>
            </a:endParaRPr>
          </a:p>
          <a:p>
            <a:pPr>
              <a:spcBef>
                <a:spcPct val="0"/>
              </a:spcBef>
              <a:buFontTx/>
              <a:buNone/>
              <a:defRPr/>
            </a:pPr>
            <a:r>
              <a:rPr lang="en-US" altLang="en-US" sz="1600" dirty="0">
                <a:solidFill>
                  <a:schemeClr val="bg1"/>
                </a:solidFill>
                <a:latin typeface="+mj-lt"/>
              </a:rPr>
              <a:t>-Julie Black</a:t>
            </a:r>
          </a:p>
          <a:p>
            <a:pPr>
              <a:spcBef>
                <a:spcPct val="0"/>
              </a:spcBef>
              <a:buFontTx/>
              <a:buNone/>
              <a:defRPr/>
            </a:pPr>
            <a:r>
              <a:rPr lang="en-US" altLang="en-US" sz="1600" dirty="0">
                <a:solidFill>
                  <a:schemeClr val="bg1"/>
                </a:solidFill>
                <a:latin typeface="+mj-lt"/>
              </a:rPr>
              <a:t>Workforce Development Coordinator, Oregon Public Health Division</a:t>
            </a:r>
            <a:endParaRPr lang="en-US" altLang="en-US" sz="2800" dirty="0">
              <a:solidFill>
                <a:schemeClr val="bg1"/>
              </a:solidFill>
              <a:latin typeface="+mj-lt"/>
            </a:endParaRPr>
          </a:p>
        </p:txBody>
      </p:sp>
    </p:spTree>
    <p:extLst>
      <p:ext uri="{BB962C8B-B14F-4D97-AF65-F5344CB8AC3E}">
        <p14:creationId xmlns:p14="http://schemas.microsoft.com/office/powerpoint/2010/main" val="40353907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Masthead.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126675"/>
            <a:ext cx="7391400" cy="200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1"/>
          <p:cNvSpPr>
            <a:spLocks noChangeArrowheads="1"/>
          </p:cNvSpPr>
          <p:nvPr/>
        </p:nvSpPr>
        <p:spPr bwMode="auto">
          <a:xfrm>
            <a:off x="2897701" y="4428481"/>
            <a:ext cx="35771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2400" dirty="0">
                <a:solidFill>
                  <a:srgbClr val="4F81BD"/>
                </a:solidFill>
                <a:latin typeface="Arial Narrow" panose="020B0606020202030204" pitchFamily="34" charset="0"/>
              </a:rPr>
              <a:t>www.healthoregon.org/climate</a:t>
            </a:r>
          </a:p>
        </p:txBody>
      </p:sp>
    </p:spTree>
    <p:extLst>
      <p:ext uri="{BB962C8B-B14F-4D97-AF65-F5344CB8AC3E}">
        <p14:creationId xmlns:p14="http://schemas.microsoft.com/office/powerpoint/2010/main" val="2720685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965" y="0"/>
            <a:ext cx="8742218" cy="6849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7380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Emigrant Lake in Oregon">
            <a:extLst>
              <a:ext uri="{FF2B5EF4-FFF2-40B4-BE49-F238E27FC236}">
                <a16:creationId xmlns:a16="http://schemas.microsoft.com/office/drawing/2014/main" id="{5271718F-A292-41C4-AD15-C4576C29ED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988"/>
            <a:ext cx="10396538" cy="683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4296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www.opb.org/images/upload/c_limit,h_1000,q_90,w_640/11909676_10153512617104356_302686618_n_xtdwwl.jpg">
            <a:extLst>
              <a:ext uri="{FF2B5EF4-FFF2-40B4-BE49-F238E27FC236}">
                <a16:creationId xmlns:a16="http://schemas.microsoft.com/office/drawing/2014/main" id="{45506C62-F9E8-4E42-8A5C-46ED72F797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57200"/>
            <a:ext cx="8839200" cy="786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2753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lintvkoin.files.wordpress.com/2015/12/tillamook-flood-3.jpg">
            <a:extLst>
              <a:ext uri="{FF2B5EF4-FFF2-40B4-BE49-F238E27FC236}">
                <a16:creationId xmlns:a16="http://schemas.microsoft.com/office/drawing/2014/main" id="{A25462A6-CAFE-4D1F-8C5F-354291211C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775" y="0"/>
            <a:ext cx="101377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61502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https://stage.oregon.gov/oha/PH/HEALTHYENVIRONMENTS/CLIMATECHANGE/Documents/2018/Oregon-Climate-and-Health-Slide-Deck.pptx</Url>
      <Description>PowerPoint-Slide-Deck</Description>
    </URL>
    <PublishingExpirationDate xmlns="http://schemas.microsoft.com/sharepoint/v3" xsi:nil="true"/>
    <PublishingStartDate xmlns="http://schemas.microsoft.com/sharepoint/v3" xsi:nil="true"/>
    <DocumentExpirationDate xmlns="59da1016-2a1b-4f8a-9768-d7a4932f6f16">2020-08-23T07:00:00+00:00</DocumentExpirationDate>
    <Meta_x0020_Keywords xmlns="3ac05063-8556-4a90-924c-5715aeef0508" xsi:nil="true"/>
    <Meta_x0020_Description xmlns="3ac05063-8556-4a90-924c-5715aeef0508" xsi:nil="true"/>
    <Category xmlns="3ac05063-8556-4a90-924c-5715aeef050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669E73786F9C14DA995856A4DC3C1E2" ma:contentTypeVersion="28" ma:contentTypeDescription="Create a new document." ma:contentTypeScope="" ma:versionID="4a5f23c0273a7dc7adf953bcaf5372fa">
  <xsd:schema xmlns:xsd="http://www.w3.org/2001/XMLSchema" xmlns:xs="http://www.w3.org/2001/XMLSchema" xmlns:p="http://schemas.microsoft.com/office/2006/metadata/properties" xmlns:ns1="http://schemas.microsoft.com/sharepoint/v3" xmlns:ns2="59da1016-2a1b-4f8a-9768-d7a4932f6f16" xmlns:ns3="3ac05063-8556-4a90-924c-5715aeef0508" targetNamespace="http://schemas.microsoft.com/office/2006/metadata/properties" ma:root="true" ma:fieldsID="2389805fd7896585aeb376f46f9e3f70" ns1:_="" ns2:_="" ns3:_="">
    <xsd:import namespace="http://schemas.microsoft.com/sharepoint/v3"/>
    <xsd:import namespace="59da1016-2a1b-4f8a-9768-d7a4932f6f16"/>
    <xsd:import namespace="3ac05063-8556-4a90-924c-5715aeef0508"/>
    <xsd:element name="properties">
      <xsd:complexType>
        <xsd:sequence>
          <xsd:element name="documentManagement">
            <xsd:complexType>
              <xsd:all>
                <xsd:element ref="ns2:DocumentExpirationDate" minOccurs="0"/>
                <xsd:element ref="ns1:PublishingStartDate" minOccurs="0"/>
                <xsd:element ref="ns1:PublishingExpirationDate" minOccurs="0"/>
                <xsd:element ref="ns1:URL" minOccurs="0"/>
                <xsd:element ref="ns2:SharedWithUsers" minOccurs="0"/>
                <xsd:element ref="ns3:Category" minOccurs="0"/>
                <xsd:element ref="ns3:Meta_x0020_Description" minOccurs="0"/>
                <xsd:element ref="ns3: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5" nillable="true" ma:displayName="Scheduling Start 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element name="PublishingExpirationDate" ma:index="6"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element name="URL" ma:index="7"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DocumentExpirationDate" ma:index="4" nillable="true" ma:displayName="Document Expiration Date" ma:format="DateOnly" ma:hidden="true" ma:internalName="DocumentExpirationDate" ma:readOnly="false">
      <xsd:simpleType>
        <xsd:restriction base="dms:DateTime"/>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ac05063-8556-4a90-924c-5715aeef0508" elementFormDefault="qualified">
    <xsd:import namespace="http://schemas.microsoft.com/office/2006/documentManagement/types"/>
    <xsd:import namespace="http://schemas.microsoft.com/office/infopath/2007/PartnerControls"/>
    <xsd:element name="Category" ma:index="13" nillable="true" ma:displayName="Category" ma:format="Dropdown" ma:internalName="Category" ma:readOnly="false">
      <xsd:simpleType>
        <xsd:restriction base="dms:Choice">
          <xsd:enumeration value="Adaptation Plan"/>
          <xsd:enumeration value="NW-Network"/>
          <xsd:enumeration value="Resilience Plan"/>
        </xsd:restriction>
      </xsd:simpleType>
    </xsd:element>
    <xsd:element name="Meta_x0020_Description" ma:index="14" nillable="true" ma:displayName="Meta Description" ma:internalName="Meta_x0020_Description" ma:readOnly="false">
      <xsd:simpleType>
        <xsd:restriction base="dms:Text"/>
      </xsd:simpleType>
    </xsd:element>
    <xsd:element name="Meta_x0020_Keywords" ma:index="15" nillable="true" ma:displayName="Meta Keywords" ma:hidden="true"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D85129-302A-413B-901A-5D8B2262C74A}">
  <ds:schemaRefs>
    <ds:schemaRef ds:uri="http://schemas.microsoft.com/sharepoint/v3/contenttype/forms"/>
  </ds:schemaRefs>
</ds:datastoreItem>
</file>

<file path=customXml/itemProps2.xml><?xml version="1.0" encoding="utf-8"?>
<ds:datastoreItem xmlns:ds="http://schemas.openxmlformats.org/officeDocument/2006/customXml" ds:itemID="{2C1DE60B-9D8A-4729-8941-BB63C77FC3EF}">
  <ds:schemaRefs>
    <ds:schemaRef ds:uri="http://schemas.microsoft.com/office/2006/metadata/properties"/>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3ac05063-8556-4a90-924c-5715aeef0508"/>
    <ds:schemaRef ds:uri="http://purl.org/dc/elements/1.1/"/>
    <ds:schemaRef ds:uri="59da1016-2a1b-4f8a-9768-d7a4932f6f16"/>
    <ds:schemaRef ds:uri="http://schemas.microsoft.com/sharepoint/v3"/>
    <ds:schemaRef ds:uri="http://www.w3.org/XML/1998/namespace"/>
  </ds:schemaRefs>
</ds:datastoreItem>
</file>

<file path=customXml/itemProps3.xml><?xml version="1.0" encoding="utf-8"?>
<ds:datastoreItem xmlns:ds="http://schemas.openxmlformats.org/officeDocument/2006/customXml" ds:itemID="{08DD773A-F8DC-403D-A5FC-59EF942ACE78}"/>
</file>

<file path=docProps/app.xml><?xml version="1.0" encoding="utf-8"?>
<Properties xmlns="http://schemas.openxmlformats.org/officeDocument/2006/extended-properties" xmlns:vt="http://schemas.openxmlformats.org/officeDocument/2006/docPropsVTypes">
  <Template>Office Theme</Template>
  <TotalTime>35</TotalTime>
  <Words>3385</Words>
  <Application>Microsoft Office PowerPoint</Application>
  <PresentationFormat>On-screen Show (4:3)</PresentationFormat>
  <Paragraphs>303</Paragraphs>
  <Slides>53</Slides>
  <Notes>42</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53</vt:i4>
      </vt:variant>
    </vt:vector>
  </HeadingPairs>
  <TitlesOfParts>
    <vt:vector size="66" baseType="lpstr">
      <vt:lpstr>Arial</vt:lpstr>
      <vt:lpstr>Arial Narrow</vt:lpstr>
      <vt:lpstr>Calibri</vt:lpstr>
      <vt:lpstr>Calibri Light</vt:lpstr>
      <vt:lpstr>Cambria</vt:lpstr>
      <vt:lpstr>Courier New</vt:lpstr>
      <vt:lpstr>Open Sans</vt:lpstr>
      <vt:lpstr>PT Sans</vt:lpstr>
      <vt:lpstr>Segoe Script</vt:lpstr>
      <vt:lpstr>Times</vt:lpstr>
      <vt:lpstr>Verdana</vt:lpstr>
      <vt:lpstr>Office Theme</vt:lpstr>
      <vt:lpstr>Office Theme</vt:lpstr>
      <vt:lpstr>PowerPoint Presentation</vt:lpstr>
      <vt:lpstr>PowerPoint Presentation</vt:lpstr>
      <vt:lpstr>What is Climate 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Social Resilience &amp; Food Systems</vt:lpstr>
      <vt:lpstr>PowerPoint Presentation</vt:lpstr>
      <vt:lpstr>PowerPoint Presentation</vt:lpstr>
      <vt:lpstr>PowerPoint Presentation</vt:lpstr>
      <vt:lpstr>PowerPoint Presentation</vt:lpstr>
      <vt:lpstr>PowerPoint Presentation</vt:lpstr>
      <vt:lpstr>Climate Resilience Plan Strategies are organized by public health capabilities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Oregon 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PowerPoint-Slide-Deck</dc:title>
  <dc:creator>York Emily A</dc:creator>
  <cp:lastModifiedBy>Hua Jessica</cp:lastModifiedBy>
  <cp:revision>8</cp:revision>
  <dcterms:created xsi:type="dcterms:W3CDTF">2017-06-06T00:33:44Z</dcterms:created>
  <dcterms:modified xsi:type="dcterms:W3CDTF">2023-11-01T17:31:33Z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0x0101007669E73786F9C14DA995856A4DC3C1E2</vt:lpwstr>
  </property>
  <property fmtid="{D5CDD505-2E9C-101B-9397-08002B2CF9AE}" pid="3" name="WorkflowChangePath">
    <vt:lpwstr>3ae11dfb-7bab-4581-871c-79eafe0b50ff,3;</vt:lpwstr>
  </property>
  <property fmtid="{D5CDD505-2E9C-101B-9397-08002B2CF9AE}" pid="5" name="IACategory">
    <vt:lpwstr>Programs and Services</vt:lpwstr>
  </property>
  <property fmtid="{D5CDD505-2E9C-101B-9397-08002B2CF9AE}" pid="6" name="IATopic">
    <vt:lpwstr>Public Health - Environment</vt:lpwstr>
  </property>
  <property fmtid="{D5CDD505-2E9C-101B-9397-08002B2CF9AE}" pid="7" name="IASubtopic">
    <vt:lpwstr/>
  </property>
</Properties>
</file>