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tif" ContentType="image/tiff"/>
  <Default Extension="gif" ContentType="image/gif"/>
  <Override PartName="/ppt/presentation.xml" ContentType="application/vnd.openxmlformats-officedocument.presentationml.presentation.main+xml"/>
  <Override PartName="/ppt/slides/slide1.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4.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21.xml" ContentType="application/vnd.openxmlformats-officedocument.presentationml.slide+xml"/>
  <Override PartName="/ppt/slides/slide15.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35.xml" ContentType="application/vnd.openxmlformats-officedocument.presentationml.slide+xml"/>
  <Override PartName="/ppt/slides/slide22.xml" ContentType="application/vnd.openxmlformats-officedocument.presentationml.slide+xml"/>
  <Override PartName="/ppt/slides/slide36.xml" ContentType="application/vnd.openxmlformats-officedocument.presentationml.slide+xml"/>
  <Override PartName="/ppt/slides/slide40.xml" ContentType="application/vnd.openxmlformats-officedocument.presentationml.slide+xml"/>
  <Override PartName="/ppt/slides/slide39.xml" ContentType="application/vnd.openxmlformats-officedocument.presentationml.slide+xml"/>
  <Override PartName="/ppt/slides/slide38.xml" ContentType="application/vnd.openxmlformats-officedocument.presentationml.slide+xml"/>
  <Override PartName="/ppt/slides/slide41.xml" ContentType="application/vnd.openxmlformats-officedocument.presentationml.slide+xml"/>
  <Override PartName="/ppt/slides/slide37.xml" ContentType="application/vnd.openxmlformats-officedocument.presentationml.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15.xml" ContentType="application/vnd.openxmlformats-officedocument.presentationml.notesSlide+xml"/>
  <Override PartName="/ppt/notesSlides/notesSlide27.xml" ContentType="application/vnd.openxmlformats-officedocument.presentationml.notesSlide+xml"/>
  <Override PartName="/ppt/notesSlides/notesSlide19.xml" ContentType="application/vnd.openxmlformats-officedocument.presentationml.notesSlide+xml"/>
  <Override PartName="/ppt/notesSlides/notesSlide24.xml" ContentType="application/vnd.openxmlformats-officedocument.presentationml.notesSlide+xml"/>
  <Override PartName="/ppt/notesSlides/notesSlide23.xml" ContentType="application/vnd.openxmlformats-officedocument.presentationml.notesSlide+xml"/>
  <Override PartName="/ppt/notesSlides/notesSlide26.xml" ContentType="application/vnd.openxmlformats-officedocument.presentationml.notesSlide+xml"/>
  <Override PartName="/ppt/notesSlides/notesSlide22.xml" ContentType="application/vnd.openxmlformats-officedocument.presentationml.notesSlide+xml"/>
  <Override PartName="/ppt/notesSlides/notesSlide21.xml" ContentType="application/vnd.openxmlformats-officedocument.presentationml.notesSlide+xml"/>
  <Override PartName="/ppt/slideMasters/slideMaster1.xml" ContentType="application/vnd.openxmlformats-officedocument.presentationml.slideMaster+xml"/>
  <Override PartName="/ppt/notesSlides/notesSlide20.xml" ContentType="application/vnd.openxmlformats-officedocument.presentationml.notesSlide+xml"/>
  <Override PartName="/ppt/notesSlides/notesSlide25.xml" ContentType="application/vnd.openxmlformats-officedocument.presentationml.notesSlide+xml"/>
  <Override PartName="/ppt/notesSlides/notesSlide1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notesSlides/notesSlide3.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4.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Lst>
  <p:notesMasterIdLst>
    <p:notesMasterId r:id="rId43"/>
  </p:notesMasterIdLst>
  <p:sldIdLst>
    <p:sldId id="256"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pitchFamily="18" charset="0"/>
        <a:ea typeface="+mn-ea"/>
        <a:cs typeface="+mn-cs"/>
      </a:defRPr>
    </a:lvl5pPr>
    <a:lvl6pPr marL="2286000" algn="l" defTabSz="914400" rtl="0" eaLnBrk="1" latinLnBrk="0" hangingPunct="1">
      <a:defRPr sz="2400" kern="1200">
        <a:solidFill>
          <a:schemeClr val="tx1"/>
        </a:solidFill>
        <a:latin typeface="Times" pitchFamily="18" charset="0"/>
        <a:ea typeface="+mn-ea"/>
        <a:cs typeface="+mn-cs"/>
      </a:defRPr>
    </a:lvl6pPr>
    <a:lvl7pPr marL="2743200" algn="l" defTabSz="914400" rtl="0" eaLnBrk="1" latinLnBrk="0" hangingPunct="1">
      <a:defRPr sz="2400" kern="1200">
        <a:solidFill>
          <a:schemeClr val="tx1"/>
        </a:solidFill>
        <a:latin typeface="Times" pitchFamily="18" charset="0"/>
        <a:ea typeface="+mn-ea"/>
        <a:cs typeface="+mn-cs"/>
      </a:defRPr>
    </a:lvl7pPr>
    <a:lvl8pPr marL="3200400" algn="l" defTabSz="914400" rtl="0" eaLnBrk="1" latinLnBrk="0" hangingPunct="1">
      <a:defRPr sz="2400" kern="1200">
        <a:solidFill>
          <a:schemeClr val="tx1"/>
        </a:solidFill>
        <a:latin typeface="Times" pitchFamily="18" charset="0"/>
        <a:ea typeface="+mn-ea"/>
        <a:cs typeface="+mn-cs"/>
      </a:defRPr>
    </a:lvl8pPr>
    <a:lvl9pPr marL="3657600" algn="l" defTabSz="914400" rtl="0" eaLnBrk="1" latinLnBrk="0" hangingPunct="1">
      <a:defRPr sz="2400" kern="1200">
        <a:solidFill>
          <a:schemeClr val="tx1"/>
        </a:solidFill>
        <a:latin typeface="Times"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EB5BB"/>
    <a:srgbClr val="0055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205" autoAdjust="0"/>
    <p:restoredTop sz="60463" autoAdjust="0"/>
  </p:normalViewPr>
  <p:slideViewPr>
    <p:cSldViewPr>
      <p:cViewPr varScale="1">
        <p:scale>
          <a:sx n="70" d="100"/>
          <a:sy n="70" d="100"/>
        </p:scale>
        <p:origin x="2406"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50" Type="http://schemas.openxmlformats.org/officeDocument/2006/relationships/customXml" Target="../customXml/item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customXml" Target="../customXml/item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1024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1024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1024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4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1024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BBE00C26-8E78-4968-A33D-3891D3203149}" type="slidenum">
              <a:rPr lang="en-US"/>
              <a:pPr/>
              <a:t>‹#›</a:t>
            </a:fld>
            <a:endParaRPr lang="en-US"/>
          </a:p>
        </p:txBody>
      </p:sp>
    </p:spTree>
    <p:extLst>
      <p:ext uri="{BB962C8B-B14F-4D97-AF65-F5344CB8AC3E}">
        <p14:creationId xmlns:p14="http://schemas.microsoft.com/office/powerpoint/2010/main" val="18038669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pitchFamily="18" charset="0"/>
        <a:ea typeface="+mn-ea"/>
        <a:cs typeface="+mn-cs"/>
      </a:defRPr>
    </a:lvl1pPr>
    <a:lvl2pPr marL="457200" algn="l" rtl="0" fontAlgn="base">
      <a:spcBef>
        <a:spcPct val="30000"/>
      </a:spcBef>
      <a:spcAft>
        <a:spcPct val="0"/>
      </a:spcAft>
      <a:defRPr sz="1200" kern="1200">
        <a:solidFill>
          <a:schemeClr val="tx1"/>
        </a:solidFill>
        <a:latin typeface="Times" pitchFamily="18" charset="0"/>
        <a:ea typeface="+mn-ea"/>
        <a:cs typeface="+mn-cs"/>
      </a:defRPr>
    </a:lvl2pPr>
    <a:lvl3pPr marL="914400" algn="l" rtl="0" fontAlgn="base">
      <a:spcBef>
        <a:spcPct val="30000"/>
      </a:spcBef>
      <a:spcAft>
        <a:spcPct val="0"/>
      </a:spcAft>
      <a:defRPr sz="1200" kern="1200">
        <a:solidFill>
          <a:schemeClr val="tx1"/>
        </a:solidFill>
        <a:latin typeface="Times" pitchFamily="18" charset="0"/>
        <a:ea typeface="+mn-ea"/>
        <a:cs typeface="+mn-cs"/>
      </a:defRPr>
    </a:lvl3pPr>
    <a:lvl4pPr marL="1371600" algn="l" rtl="0" fontAlgn="base">
      <a:spcBef>
        <a:spcPct val="30000"/>
      </a:spcBef>
      <a:spcAft>
        <a:spcPct val="0"/>
      </a:spcAft>
      <a:defRPr sz="1200" kern="1200">
        <a:solidFill>
          <a:schemeClr val="tx1"/>
        </a:solidFill>
        <a:latin typeface="Times" pitchFamily="18" charset="0"/>
        <a:ea typeface="+mn-ea"/>
        <a:cs typeface="+mn-cs"/>
      </a:defRPr>
    </a:lvl4pPr>
    <a:lvl5pPr marL="1828800" algn="l" rtl="0" fontAlgn="base">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Yesterday we learned about what</a:t>
            </a:r>
            <a:r>
              <a:rPr lang="en-US" baseline="0" dirty="0" smtClean="0"/>
              <a:t> bacteria are, how some are good and some cane make us sick. We also learned about antibiotics and how they can help to cure bacterial infections. Today we are going to learn all about a problem know as antibiotic resistance and what we can all do to help stop it. </a:t>
            </a:r>
            <a:endParaRPr lang="en-US" dirty="0"/>
          </a:p>
        </p:txBody>
      </p:sp>
      <p:sp>
        <p:nvSpPr>
          <p:cNvPr id="4" name="Slide Number Placeholder 3"/>
          <p:cNvSpPr>
            <a:spLocks noGrp="1"/>
          </p:cNvSpPr>
          <p:nvPr>
            <p:ph type="sldNum" sz="quarter" idx="10"/>
          </p:nvPr>
        </p:nvSpPr>
        <p:spPr/>
        <p:txBody>
          <a:bodyPr/>
          <a:lstStyle/>
          <a:p>
            <a:fld id="{BBE00C26-8E78-4968-A33D-3891D3203149}" type="slidenum">
              <a:rPr lang="en-US" smtClean="0"/>
              <a:pPr/>
              <a:t>1</a:t>
            </a:fld>
            <a:endParaRPr lang="en-US"/>
          </a:p>
        </p:txBody>
      </p:sp>
    </p:spTree>
    <p:extLst>
      <p:ext uri="{BB962C8B-B14F-4D97-AF65-F5344CB8AC3E}">
        <p14:creationId xmlns:p14="http://schemas.microsoft.com/office/powerpoint/2010/main" val="4704226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a:t>
            </a:r>
            <a:r>
              <a:rPr lang="en-US" baseline="0" dirty="0" smtClean="0"/>
              <a:t> all drugs are effective against all types of bacteria – intrinsic resistance.</a:t>
            </a:r>
          </a:p>
        </p:txBody>
      </p:sp>
      <p:sp>
        <p:nvSpPr>
          <p:cNvPr id="4" name="Slide Number Placeholder 3"/>
          <p:cNvSpPr>
            <a:spLocks noGrp="1"/>
          </p:cNvSpPr>
          <p:nvPr>
            <p:ph type="sldNum" sz="quarter" idx="10"/>
          </p:nvPr>
        </p:nvSpPr>
        <p:spPr/>
        <p:txBody>
          <a:bodyPr/>
          <a:lstStyle/>
          <a:p>
            <a:fld id="{C963C5F0-C2CB-4145-960F-0F8CB3A7CF59}" type="slidenum">
              <a:rPr lang="en-US" altLang="en-US" smtClean="0"/>
              <a:pPr/>
              <a:t>15</a:t>
            </a:fld>
            <a:endParaRPr lang="en-US" altLang="en-US"/>
          </a:p>
        </p:txBody>
      </p:sp>
    </p:spTree>
    <p:extLst>
      <p:ext uri="{BB962C8B-B14F-4D97-AF65-F5344CB8AC3E}">
        <p14:creationId xmlns:p14="http://schemas.microsoft.com/office/powerpoint/2010/main" val="25401061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two ways novel resistance genes are acquired</a:t>
            </a:r>
            <a:r>
              <a:rPr lang="en-US" baseline="0" dirty="0" smtClean="0"/>
              <a:t> by a susceptible bacterium.</a:t>
            </a:r>
          </a:p>
          <a:p>
            <a:endParaRPr lang="en-US" baseline="0" dirty="0" smtClean="0"/>
          </a:p>
          <a:p>
            <a:r>
              <a:rPr lang="en-US" baseline="0" dirty="0" smtClean="0"/>
              <a:t>The first is that a spontaneous mutation occurs that alters the gene that leads to resistance. An excellent example is resistance to ciprofloxacin in Campylobacter </a:t>
            </a:r>
            <a:r>
              <a:rPr lang="en-US" baseline="0" dirty="0" err="1" smtClean="0"/>
              <a:t>jejuni</a:t>
            </a:r>
            <a:r>
              <a:rPr lang="en-US" baseline="0" dirty="0" smtClean="0"/>
              <a:t>, a leading cause of self-limiting diarrhea. Ciprofloxacin binds to DNA gyrase, a key enzyme in DNA replication. In some resistant strains of C. </a:t>
            </a:r>
            <a:r>
              <a:rPr lang="en-US" baseline="0" dirty="0" err="1" smtClean="0"/>
              <a:t>jejuni</a:t>
            </a:r>
            <a:r>
              <a:rPr lang="en-US" baseline="0" dirty="0" smtClean="0"/>
              <a:t>, a single substitution mutation leads to a single amino acid difference in the DNA gyrase enzyme. This single change prevents ciprofloxacin from binding.</a:t>
            </a:r>
          </a:p>
          <a:p>
            <a:endParaRPr lang="en-US" baseline="0" dirty="0" smtClean="0"/>
          </a:p>
          <a:p>
            <a:r>
              <a:rPr lang="en-US" baseline="0" dirty="0" smtClean="0"/>
              <a:t>Mutations do not have to be dramatic to cause resistance.</a:t>
            </a:r>
            <a:endParaRPr lang="en-US" dirty="0"/>
          </a:p>
        </p:txBody>
      </p:sp>
      <p:sp>
        <p:nvSpPr>
          <p:cNvPr id="4" name="Slide Number Placeholder 3"/>
          <p:cNvSpPr>
            <a:spLocks noGrp="1"/>
          </p:cNvSpPr>
          <p:nvPr>
            <p:ph type="sldNum" sz="quarter" idx="10"/>
          </p:nvPr>
        </p:nvSpPr>
        <p:spPr/>
        <p:txBody>
          <a:bodyPr/>
          <a:lstStyle/>
          <a:p>
            <a:fld id="{C963C5F0-C2CB-4145-960F-0F8CB3A7CF59}" type="slidenum">
              <a:rPr lang="en-US" altLang="en-US" smtClean="0"/>
              <a:pPr/>
              <a:t>16</a:t>
            </a:fld>
            <a:endParaRPr lang="en-US" altLang="en-US"/>
          </a:p>
        </p:txBody>
      </p:sp>
    </p:spTree>
    <p:extLst>
      <p:ext uri="{BB962C8B-B14F-4D97-AF65-F5344CB8AC3E}">
        <p14:creationId xmlns:p14="http://schemas.microsoft.com/office/powerpoint/2010/main" val="40069046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Transformation is the uptake and incorporation of a piece of DNA from the environment. Often, the source of this DNA are dead bacteria that release their contents upon lysis.</a:t>
            </a:r>
          </a:p>
          <a:p>
            <a:endParaRPr lang="en-US" dirty="0" smtClean="0"/>
          </a:p>
          <a:p>
            <a:r>
              <a:rPr lang="en-US" dirty="0" smtClean="0"/>
              <a:t>In the spread of antibiotic resistance, this commonly happens in the intestines of the host organism.</a:t>
            </a:r>
          </a:p>
          <a:p>
            <a:endParaRPr lang="en-US" dirty="0"/>
          </a:p>
        </p:txBody>
      </p:sp>
      <p:sp>
        <p:nvSpPr>
          <p:cNvPr id="4" name="Slide Number Placeholder 3"/>
          <p:cNvSpPr>
            <a:spLocks noGrp="1"/>
          </p:cNvSpPr>
          <p:nvPr>
            <p:ph type="sldNum" sz="quarter" idx="10"/>
          </p:nvPr>
        </p:nvSpPr>
        <p:spPr/>
        <p:txBody>
          <a:bodyPr/>
          <a:lstStyle/>
          <a:p>
            <a:fld id="{C963C5F0-C2CB-4145-960F-0F8CB3A7CF59}" type="slidenum">
              <a:rPr lang="en-US" altLang="en-US" smtClean="0"/>
              <a:pPr/>
              <a:t>17</a:t>
            </a:fld>
            <a:endParaRPr lang="en-US" altLang="en-US"/>
          </a:p>
        </p:txBody>
      </p:sp>
    </p:spTree>
    <p:extLst>
      <p:ext uri="{BB962C8B-B14F-4D97-AF65-F5344CB8AC3E}">
        <p14:creationId xmlns:p14="http://schemas.microsoft.com/office/powerpoint/2010/main" val="29622224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good exercise to complement</a:t>
            </a:r>
            <a:r>
              <a:rPr lang="en-US" baseline="0" dirty="0" smtClean="0"/>
              <a:t> this slide is to have students play a game of ‘tag’. Start with one student who is resistant – they ‘tag’ one other student, now there are two that are resistant. These two ‘resistant’ students then ‘tag’ one more student each, and so on.</a:t>
            </a:r>
          </a:p>
          <a:p>
            <a:endParaRPr lang="en-US" baseline="0" dirty="0" smtClean="0"/>
          </a:p>
          <a:p>
            <a:r>
              <a:rPr lang="en-US" baseline="0" dirty="0" smtClean="0"/>
              <a:t>This shows the exponential spread of the resistance genes in a population, and is a good way of showing just how fast the genes can spread.</a:t>
            </a:r>
            <a:endParaRPr lang="en-US" dirty="0"/>
          </a:p>
        </p:txBody>
      </p:sp>
      <p:sp>
        <p:nvSpPr>
          <p:cNvPr id="4" name="Slide Number Placeholder 3"/>
          <p:cNvSpPr>
            <a:spLocks noGrp="1"/>
          </p:cNvSpPr>
          <p:nvPr>
            <p:ph type="sldNum" sz="quarter" idx="10"/>
          </p:nvPr>
        </p:nvSpPr>
        <p:spPr/>
        <p:txBody>
          <a:bodyPr/>
          <a:lstStyle/>
          <a:p>
            <a:fld id="{C963C5F0-C2CB-4145-960F-0F8CB3A7CF59}" type="slidenum">
              <a:rPr lang="en-US" altLang="en-US" smtClean="0"/>
              <a:pPr/>
              <a:t>20</a:t>
            </a:fld>
            <a:endParaRPr lang="en-US" altLang="en-US"/>
          </a:p>
        </p:txBody>
      </p:sp>
    </p:spTree>
    <p:extLst>
      <p:ext uri="{BB962C8B-B14F-4D97-AF65-F5344CB8AC3E}">
        <p14:creationId xmlns:p14="http://schemas.microsoft.com/office/powerpoint/2010/main" val="3553167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CBFB4E5-BA0B-40E4-82B1-393CCF386307}" type="slidenum">
              <a:rPr lang="en-US"/>
              <a:pPr/>
              <a:t>21</a:t>
            </a:fld>
            <a:endParaRPr lang="en-US"/>
          </a:p>
        </p:txBody>
      </p:sp>
      <p:sp>
        <p:nvSpPr>
          <p:cNvPr id="176130" name="Rectangle 2"/>
          <p:cNvSpPr>
            <a:spLocks noGrp="1" noRot="1" noChangeAspect="1" noChangeArrowheads="1" noTextEdit="1"/>
          </p:cNvSpPr>
          <p:nvPr>
            <p:ph type="sldImg"/>
          </p:nvPr>
        </p:nvSpPr>
        <p:spPr>
          <a:ln/>
        </p:spPr>
      </p:sp>
      <p:sp>
        <p:nvSpPr>
          <p:cNvPr id="176131" name="Rectangle 3"/>
          <p:cNvSpPr>
            <a:spLocks noGrp="1" noChangeArrowheads="1"/>
          </p:cNvSpPr>
          <p:nvPr>
            <p:ph type="body" idx="1"/>
          </p:nvPr>
        </p:nvSpPr>
        <p:spPr/>
        <p:txBody>
          <a:bodyPr/>
          <a:lstStyle/>
          <a:p>
            <a:r>
              <a:rPr lang="en-US"/>
              <a:t>Treatments for resistant infections are more dangerous and expensive.</a:t>
            </a:r>
          </a:p>
        </p:txBody>
      </p:sp>
    </p:spTree>
    <p:extLst>
      <p:ext uri="{BB962C8B-B14F-4D97-AF65-F5344CB8AC3E}">
        <p14:creationId xmlns:p14="http://schemas.microsoft.com/office/powerpoint/2010/main" val="8496031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dirty="0" smtClean="0">
                <a:ea typeface="ＭＳ Ｐゴシック" panose="020B0600070205080204" pitchFamily="34" charset="-128"/>
              </a:rPr>
              <a:t>Text:</a:t>
            </a:r>
          </a:p>
          <a:p>
            <a:pPr eaLnBrk="1" hangingPunct="1">
              <a:spcBef>
                <a:spcPct val="0"/>
              </a:spcBef>
            </a:pPr>
            <a:r>
              <a:rPr lang="en-US" altLang="en-US" dirty="0" smtClean="0">
                <a:ea typeface="ＭＳ Ｐゴシック" panose="020B0600070205080204" pitchFamily="34" charset="-128"/>
              </a:rPr>
              <a:t>Bacteria are clever!   Bacteria become resistant to antibiotics by mutations in their bacterial genes preventing susceptibility to current antibiotics.  Such bacterial gene mutations include:</a:t>
            </a:r>
          </a:p>
          <a:p>
            <a:pPr eaLnBrk="1" hangingPunct="1">
              <a:spcBef>
                <a:spcPct val="0"/>
              </a:spcBef>
              <a:buFontTx/>
              <a:buChar char="•"/>
            </a:pPr>
            <a:r>
              <a:rPr lang="en-US" altLang="en-US" dirty="0" smtClean="0">
                <a:ea typeface="ＭＳ Ｐゴシック" panose="020B0600070205080204" pitchFamily="34" charset="-128"/>
              </a:rPr>
              <a:t>Changing the bacterial cell wall so it is less permeable and prevents the antibiotic from entering the cell</a:t>
            </a:r>
          </a:p>
          <a:p>
            <a:pPr eaLnBrk="1" hangingPunct="1">
              <a:spcBef>
                <a:spcPct val="0"/>
              </a:spcBef>
              <a:buFontTx/>
              <a:buChar char="•"/>
            </a:pPr>
            <a:r>
              <a:rPr lang="en-US" altLang="en-US" dirty="0" smtClean="0">
                <a:ea typeface="ＭＳ Ｐゴシック" panose="020B0600070205080204" pitchFamily="34" charset="-128"/>
              </a:rPr>
              <a:t>Producing enzymes that inactivate the antibiotic</a:t>
            </a:r>
          </a:p>
          <a:p>
            <a:pPr eaLnBrk="1" hangingPunct="1">
              <a:spcBef>
                <a:spcPct val="0"/>
              </a:spcBef>
              <a:buFontTx/>
              <a:buChar char="•"/>
            </a:pPr>
            <a:r>
              <a:rPr lang="en-US" altLang="en-US" dirty="0" smtClean="0">
                <a:ea typeface="ＭＳ Ｐゴシック" panose="020B0600070205080204" pitchFamily="34" charset="-128"/>
              </a:rPr>
              <a:t>Pumping the antibiotic out of the cell before it gets a chance to work</a:t>
            </a:r>
          </a:p>
          <a:p>
            <a:pPr eaLnBrk="1" hangingPunct="1">
              <a:spcBef>
                <a:spcPct val="0"/>
              </a:spcBef>
              <a:buFontTx/>
              <a:buChar char="•"/>
            </a:pPr>
            <a:r>
              <a:rPr lang="en-US" altLang="en-US" dirty="0" smtClean="0">
                <a:ea typeface="ＭＳ Ｐゴシック" panose="020B0600070205080204" pitchFamily="34" charset="-128"/>
              </a:rPr>
              <a:t>Altering the target site where the antibiotic usually binds to the bacteria, preventing the antibiotic from binding to the site where it has its effect </a:t>
            </a:r>
          </a:p>
          <a:p>
            <a:pPr eaLnBrk="1" hangingPunct="1">
              <a:spcBef>
                <a:spcPct val="0"/>
              </a:spcBef>
              <a:buFontTx/>
              <a:buChar char="•"/>
            </a:pPr>
            <a:endParaRPr lang="en-US" altLang="en-US" dirty="0" smtClean="0">
              <a:ea typeface="ＭＳ Ｐゴシック" panose="020B0600070205080204" pitchFamily="34" charset="-128"/>
            </a:endParaRPr>
          </a:p>
        </p:txBody>
      </p:sp>
    </p:spTree>
    <p:extLst>
      <p:ext uri="{BB962C8B-B14F-4D97-AF65-F5344CB8AC3E}">
        <p14:creationId xmlns:p14="http://schemas.microsoft.com/office/powerpoint/2010/main" val="35390283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CRE – </a:t>
            </a:r>
            <a:r>
              <a:rPr lang="en-US" dirty="0" err="1" smtClean="0"/>
              <a:t>Carbapenem</a:t>
            </a:r>
            <a:r>
              <a:rPr lang="en-US" dirty="0" smtClean="0"/>
              <a:t> Resistant</a:t>
            </a:r>
            <a:r>
              <a:rPr lang="en-US" baseline="0" dirty="0" smtClean="0"/>
              <a:t> </a:t>
            </a:r>
            <a:r>
              <a:rPr lang="en-US" baseline="0" dirty="0" err="1" smtClean="0"/>
              <a:t>Enterobacteriaceae</a:t>
            </a:r>
            <a:r>
              <a:rPr lang="en-US" baseline="0" dirty="0" smtClean="0"/>
              <a:t> are a growing concern in hospitals and other health care facilities.</a:t>
            </a:r>
          </a:p>
          <a:p>
            <a:endParaRPr lang="en-US" baseline="0" dirty="0" smtClean="0"/>
          </a:p>
          <a:p>
            <a:r>
              <a:rPr lang="en-US" baseline="0" dirty="0" smtClean="0"/>
              <a:t>These opportunistic pathogens are highly problematic with regard to immunocompromised patients.</a:t>
            </a:r>
          </a:p>
          <a:p>
            <a:endParaRPr lang="en-US" baseline="0" dirty="0" smtClean="0"/>
          </a:p>
          <a:p>
            <a:r>
              <a:rPr lang="en-US" baseline="0" dirty="0" smtClean="0"/>
              <a:t>Note - There was no graphic in the original paper.</a:t>
            </a:r>
            <a:endParaRPr lang="en-US" dirty="0"/>
          </a:p>
        </p:txBody>
      </p:sp>
      <p:sp>
        <p:nvSpPr>
          <p:cNvPr id="4" name="Slide Number Placeholder 3"/>
          <p:cNvSpPr>
            <a:spLocks noGrp="1"/>
          </p:cNvSpPr>
          <p:nvPr>
            <p:ph type="sldNum" sz="quarter" idx="10"/>
          </p:nvPr>
        </p:nvSpPr>
        <p:spPr/>
        <p:txBody>
          <a:bodyPr/>
          <a:lstStyle/>
          <a:p>
            <a:fld id="{C963C5F0-C2CB-4145-960F-0F8CB3A7CF59}" type="slidenum">
              <a:rPr lang="en-US" altLang="en-US" smtClean="0"/>
              <a:pPr/>
              <a:t>27</a:t>
            </a:fld>
            <a:endParaRPr lang="en-US" altLang="en-US"/>
          </a:p>
        </p:txBody>
      </p:sp>
    </p:spTree>
    <p:extLst>
      <p:ext uri="{BB962C8B-B14F-4D97-AF65-F5344CB8AC3E}">
        <p14:creationId xmlns:p14="http://schemas.microsoft.com/office/powerpoint/2010/main" val="42938270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Drugs are given to animals in feed and water to boost growth rate – this increases productivity and profit.</a:t>
            </a:r>
          </a:p>
          <a:p>
            <a:endParaRPr lang="en-US" dirty="0" smtClean="0"/>
          </a:p>
          <a:p>
            <a:r>
              <a:rPr lang="en-US" dirty="0" smtClean="0"/>
              <a:t>Some</a:t>
            </a:r>
            <a:r>
              <a:rPr lang="en-US" baseline="0" dirty="0" smtClean="0"/>
              <a:t> animals, such as chickens, are given drugs as prophylactics to prevent the acquisition of infection.</a:t>
            </a:r>
          </a:p>
          <a:p>
            <a:endParaRPr lang="en-US" baseline="0" dirty="0" smtClean="0"/>
          </a:p>
          <a:p>
            <a:r>
              <a:rPr lang="en-US" baseline="0" dirty="0" smtClean="0"/>
              <a:t>In each case, the dosages may not be high enough to kill bacteria, and over time, those bacteria with greater resistances are selected for.</a:t>
            </a:r>
            <a:endParaRPr lang="en-US" dirty="0"/>
          </a:p>
        </p:txBody>
      </p:sp>
      <p:sp>
        <p:nvSpPr>
          <p:cNvPr id="4" name="Slide Number Placeholder 3"/>
          <p:cNvSpPr>
            <a:spLocks noGrp="1"/>
          </p:cNvSpPr>
          <p:nvPr>
            <p:ph type="sldNum" sz="quarter" idx="10"/>
          </p:nvPr>
        </p:nvSpPr>
        <p:spPr/>
        <p:txBody>
          <a:bodyPr/>
          <a:lstStyle/>
          <a:p>
            <a:fld id="{C963C5F0-C2CB-4145-960F-0F8CB3A7CF59}" type="slidenum">
              <a:rPr lang="en-US" altLang="en-US" smtClean="0"/>
              <a:pPr/>
              <a:t>28</a:t>
            </a:fld>
            <a:endParaRPr lang="en-US" altLang="en-US"/>
          </a:p>
        </p:txBody>
      </p:sp>
    </p:spTree>
    <p:extLst>
      <p:ext uri="{BB962C8B-B14F-4D97-AF65-F5344CB8AC3E}">
        <p14:creationId xmlns:p14="http://schemas.microsoft.com/office/powerpoint/2010/main" val="22305776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Antibiotic</a:t>
            </a:r>
            <a:r>
              <a:rPr lang="en-US" baseline="0" dirty="0" smtClean="0"/>
              <a:t> resistance in the health care field is a multi-faceted problem.</a:t>
            </a:r>
            <a:endParaRPr lang="en-US" dirty="0"/>
          </a:p>
        </p:txBody>
      </p:sp>
      <p:sp>
        <p:nvSpPr>
          <p:cNvPr id="4" name="Slide Number Placeholder 3"/>
          <p:cNvSpPr>
            <a:spLocks noGrp="1"/>
          </p:cNvSpPr>
          <p:nvPr>
            <p:ph type="sldNum" sz="quarter" idx="10"/>
          </p:nvPr>
        </p:nvSpPr>
        <p:spPr/>
        <p:txBody>
          <a:bodyPr/>
          <a:lstStyle/>
          <a:p>
            <a:fld id="{C963C5F0-C2CB-4145-960F-0F8CB3A7CF59}" type="slidenum">
              <a:rPr lang="en-US" altLang="en-US" smtClean="0"/>
              <a:pPr/>
              <a:t>29</a:t>
            </a:fld>
            <a:endParaRPr lang="en-US" altLang="en-US"/>
          </a:p>
        </p:txBody>
      </p:sp>
    </p:spTree>
    <p:extLst>
      <p:ext uri="{BB962C8B-B14F-4D97-AF65-F5344CB8AC3E}">
        <p14:creationId xmlns:p14="http://schemas.microsoft.com/office/powerpoint/2010/main" val="11176732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Antibiotics must be taken as directed. This is critical, as clinical dosages must be maintained within the patient. Additionally, if a</a:t>
            </a:r>
            <a:r>
              <a:rPr lang="en-US" baseline="0" dirty="0" smtClean="0"/>
              <a:t> prescription is ended early, it is very likely that only the most susceptible bacteria have been eliminated. Any bacteria remaining will multiply and there is a likelihood that resistance can develop.</a:t>
            </a:r>
          </a:p>
          <a:p>
            <a:endParaRPr lang="en-US" baseline="0" dirty="0" smtClean="0"/>
          </a:p>
          <a:p>
            <a:r>
              <a:rPr lang="en-US" baseline="0" dirty="0" smtClean="0"/>
              <a:t>Antibiotics are not effective against viral infections. Most cases of sinus infections (~90%) are viral. Many patients will demand antibiotics – puts provider under pressure to comply.</a:t>
            </a:r>
          </a:p>
          <a:p>
            <a:endParaRPr lang="en-US" baseline="0" dirty="0" smtClean="0"/>
          </a:p>
        </p:txBody>
      </p:sp>
      <p:sp>
        <p:nvSpPr>
          <p:cNvPr id="4" name="Slide Number Placeholder 3"/>
          <p:cNvSpPr>
            <a:spLocks noGrp="1"/>
          </p:cNvSpPr>
          <p:nvPr>
            <p:ph type="sldNum" sz="quarter" idx="10"/>
          </p:nvPr>
        </p:nvSpPr>
        <p:spPr/>
        <p:txBody>
          <a:bodyPr/>
          <a:lstStyle/>
          <a:p>
            <a:fld id="{C963C5F0-C2CB-4145-960F-0F8CB3A7CF59}" type="slidenum">
              <a:rPr lang="en-US" altLang="en-US" smtClean="0"/>
              <a:pPr/>
              <a:t>30</a:t>
            </a:fld>
            <a:endParaRPr lang="en-US" altLang="en-US"/>
          </a:p>
        </p:txBody>
      </p:sp>
    </p:spTree>
    <p:extLst>
      <p:ext uri="{BB962C8B-B14F-4D97-AF65-F5344CB8AC3E}">
        <p14:creationId xmlns:p14="http://schemas.microsoft.com/office/powerpoint/2010/main" val="14150580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1"/>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40963" name="Rectangle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pPr eaLnBrk="1" hangingPunct="1">
              <a:spcBef>
                <a:spcPct val="0"/>
              </a:spcBef>
            </a:pPr>
            <a:r>
              <a:rPr lang="en-US" altLang="en-US" dirty="0" smtClean="0">
                <a:latin typeface="Helvetica" panose="020B0604020202020204" pitchFamily="34" charset="0"/>
                <a:ea typeface="ＭＳ Ｐゴシック" panose="020B0600070205080204" pitchFamily="34" charset="-128"/>
                <a:cs typeface="Helvetica" panose="020B0604020202020204" pitchFamily="34" charset="0"/>
                <a:sym typeface="Helvetica" panose="020B0604020202020204" pitchFamily="34" charset="0"/>
              </a:rPr>
              <a:t>Key points:</a:t>
            </a:r>
          </a:p>
          <a:p>
            <a:pPr eaLnBrk="1" hangingPunct="1">
              <a:spcBef>
                <a:spcPct val="0"/>
              </a:spcBef>
            </a:pPr>
            <a:r>
              <a:rPr lang="en-US" altLang="en-US" dirty="0" smtClean="0">
                <a:latin typeface="Helvetica" panose="020B0604020202020204" pitchFamily="34" charset="0"/>
                <a:ea typeface="ＭＳ Ｐゴシック" panose="020B0600070205080204" pitchFamily="34" charset="-128"/>
                <a:cs typeface="Helvetica" panose="020B0604020202020204" pitchFamily="34" charset="0"/>
                <a:sym typeface="Helvetica" panose="020B0604020202020204" pitchFamily="34" charset="0"/>
              </a:rPr>
              <a:t>Bacteria have been around for millions of years, surviving the ice age and the dinosaurs.</a:t>
            </a:r>
          </a:p>
          <a:p>
            <a:pPr eaLnBrk="1" hangingPunct="1">
              <a:spcBef>
                <a:spcPct val="0"/>
              </a:spcBef>
            </a:pPr>
            <a:r>
              <a:rPr lang="en-US" altLang="en-US" dirty="0" smtClean="0">
                <a:latin typeface="Helvetica" panose="020B0604020202020204" pitchFamily="34" charset="0"/>
                <a:ea typeface="ＭＳ Ｐゴシック" panose="020B0600070205080204" pitchFamily="34" charset="-128"/>
                <a:cs typeface="Helvetica" panose="020B0604020202020204" pitchFamily="34" charset="0"/>
                <a:sym typeface="Helvetica" panose="020B0604020202020204" pitchFamily="34" charset="0"/>
              </a:rPr>
              <a:t>In the 1940s, antibiotics were mass produced and first used by humans to treat infections in people.</a:t>
            </a:r>
          </a:p>
          <a:p>
            <a:pPr eaLnBrk="1" hangingPunct="1">
              <a:spcBef>
                <a:spcPct val="0"/>
              </a:spcBef>
            </a:pPr>
            <a:r>
              <a:rPr lang="en-US" altLang="en-US" dirty="0" smtClean="0">
                <a:latin typeface="Helvetica" panose="020B0604020202020204" pitchFamily="34" charset="0"/>
                <a:ea typeface="ＭＳ Ｐゴシック" panose="020B0600070205080204" pitchFamily="34" charset="-128"/>
                <a:cs typeface="Helvetica" panose="020B0604020202020204" pitchFamily="34" charset="0"/>
                <a:sym typeface="Helvetica" panose="020B0604020202020204" pitchFamily="34" charset="0"/>
              </a:rPr>
              <a:t>Before antibiotics were discovered and made available for physicians to prescribe, there was no effective treatment for bacterial infections. People often died from these infections. In 1924, President Calvin Coolidge’s 16-year old son, who had the best treatment available, died from an infected blister on his foot.</a:t>
            </a:r>
          </a:p>
          <a:p>
            <a:pPr eaLnBrk="1" hangingPunct="1">
              <a:spcBef>
                <a:spcPct val="0"/>
              </a:spcBef>
            </a:pPr>
            <a:r>
              <a:rPr lang="en-US" altLang="en-US" dirty="0" smtClean="0">
                <a:latin typeface="Helvetica" panose="020B0604020202020204" pitchFamily="34" charset="0"/>
                <a:ea typeface="ＭＳ Ｐゴシック" panose="020B0600070205080204" pitchFamily="34" charset="-128"/>
                <a:cs typeface="Helvetica" panose="020B0604020202020204" pitchFamily="34" charset="0"/>
                <a:sym typeface="Helvetica" panose="020B0604020202020204" pitchFamily="34" charset="0"/>
              </a:rPr>
              <a:t>Bacteria have continued to develop new resistance, outsmarting our antibiotics. If we don’t use antibiotics properly, they may not work in the future.  Today, microbiologists and researchers are discovering strains of bacteria that are resistant to multiple types of antibiotics.  We even have some pathogenic bacteria that do not appear to respond to any of the antibiotics currently available.</a:t>
            </a:r>
          </a:p>
          <a:p>
            <a:pPr eaLnBrk="1" hangingPunct="1">
              <a:spcBef>
                <a:spcPct val="0"/>
              </a:spcBef>
            </a:pPr>
            <a:endParaRPr lang="en-US" altLang="en-US" dirty="0" smtClean="0">
              <a:latin typeface="Helvetica" panose="020B0604020202020204" pitchFamily="34" charset="0"/>
              <a:ea typeface="ＭＳ Ｐゴシック" panose="020B0600070205080204" pitchFamily="34" charset="-128"/>
              <a:cs typeface="Helvetica" panose="020B0604020202020204" pitchFamily="34" charset="0"/>
              <a:sym typeface="Helvetica" panose="020B0604020202020204" pitchFamily="34" charset="0"/>
            </a:endParaRPr>
          </a:p>
          <a:p>
            <a:pPr eaLnBrk="1" hangingPunct="1">
              <a:spcBef>
                <a:spcPct val="0"/>
              </a:spcBef>
            </a:pPr>
            <a:r>
              <a:rPr lang="en-US" altLang="en-US" dirty="0" smtClean="0">
                <a:latin typeface="Helvetica" panose="020B0604020202020204" pitchFamily="34" charset="0"/>
                <a:ea typeface="ＭＳ Ｐゴシック" panose="020B0600070205080204" pitchFamily="34" charset="-128"/>
                <a:cs typeface="Helvetica" panose="020B0604020202020204" pitchFamily="34" charset="0"/>
                <a:sym typeface="Helvetica" panose="020B0604020202020204" pitchFamily="34" charset="0"/>
              </a:rPr>
              <a:t>Optional video: https://www.youtube.com/watch?v=xZbcwi7SfZE</a:t>
            </a:r>
          </a:p>
        </p:txBody>
      </p:sp>
    </p:spTree>
    <p:extLst>
      <p:ext uri="{BB962C8B-B14F-4D97-AF65-F5344CB8AC3E}">
        <p14:creationId xmlns:p14="http://schemas.microsoft.com/office/powerpoint/2010/main" val="18006830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Self-prescribing – in some countries, you do not need a prescription to buy antibiotics at a drug store. In the US, people will take antibiotics they have at home as a form of treatment, whether appropriate or not.</a:t>
            </a:r>
          </a:p>
          <a:p>
            <a:endParaRPr lang="en-US" baseline="0" dirty="0" smtClean="0"/>
          </a:p>
          <a:p>
            <a:r>
              <a:rPr lang="en-US" baseline="0" dirty="0" smtClean="0"/>
              <a:t>Drugs that are flushed down the drain have an impact on the number of bacteria in the environment that develop resistance. These bacteria are then a potential source of infection, or at the least a potential source of new genes for other bacteria.</a:t>
            </a:r>
            <a:endParaRPr lang="en-US" dirty="0"/>
          </a:p>
        </p:txBody>
      </p:sp>
      <p:sp>
        <p:nvSpPr>
          <p:cNvPr id="4" name="Slide Number Placeholder 3"/>
          <p:cNvSpPr>
            <a:spLocks noGrp="1"/>
          </p:cNvSpPr>
          <p:nvPr>
            <p:ph type="sldNum" sz="quarter" idx="10"/>
          </p:nvPr>
        </p:nvSpPr>
        <p:spPr/>
        <p:txBody>
          <a:bodyPr/>
          <a:lstStyle/>
          <a:p>
            <a:fld id="{C963C5F0-C2CB-4145-960F-0F8CB3A7CF59}" type="slidenum">
              <a:rPr lang="en-US" altLang="en-US" smtClean="0"/>
              <a:pPr/>
              <a:t>31</a:t>
            </a:fld>
            <a:endParaRPr lang="en-US" altLang="en-US"/>
          </a:p>
        </p:txBody>
      </p:sp>
    </p:spTree>
    <p:extLst>
      <p:ext uri="{BB962C8B-B14F-4D97-AF65-F5344CB8AC3E}">
        <p14:creationId xmlns:p14="http://schemas.microsoft.com/office/powerpoint/2010/main" val="20314667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Practitioners have</a:t>
            </a:r>
            <a:r>
              <a:rPr lang="en-US" baseline="0" dirty="0" smtClean="0"/>
              <a:t> become much better educated over the past decade, but instances of over-prescription overuse still exist.</a:t>
            </a:r>
            <a:endParaRPr lang="en-US" dirty="0"/>
          </a:p>
        </p:txBody>
      </p:sp>
      <p:sp>
        <p:nvSpPr>
          <p:cNvPr id="4" name="Slide Number Placeholder 3"/>
          <p:cNvSpPr>
            <a:spLocks noGrp="1"/>
          </p:cNvSpPr>
          <p:nvPr>
            <p:ph type="sldNum" sz="quarter" idx="10"/>
          </p:nvPr>
        </p:nvSpPr>
        <p:spPr/>
        <p:txBody>
          <a:bodyPr/>
          <a:lstStyle/>
          <a:p>
            <a:fld id="{C963C5F0-C2CB-4145-960F-0F8CB3A7CF59}" type="slidenum">
              <a:rPr lang="en-US" altLang="en-US" smtClean="0"/>
              <a:pPr/>
              <a:t>32</a:t>
            </a:fld>
            <a:endParaRPr lang="en-US" altLang="en-US"/>
          </a:p>
        </p:txBody>
      </p:sp>
    </p:spTree>
    <p:extLst>
      <p:ext uri="{BB962C8B-B14F-4D97-AF65-F5344CB8AC3E}">
        <p14:creationId xmlns:p14="http://schemas.microsoft.com/office/powerpoint/2010/main" val="11315810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Most research</a:t>
            </a:r>
            <a:r>
              <a:rPr lang="en-US" baseline="0" dirty="0" smtClean="0"/>
              <a:t> in to new antibiotics takes place in academia. Unfortunately, researchers do not have the means to follow through and develop a drug for commercial use. Over the past 30 or so years, the pharma industry has ignored antibiotics, as they do not provide the return on investment that life-long drugs do.</a:t>
            </a:r>
            <a:endParaRPr lang="en-US" dirty="0"/>
          </a:p>
        </p:txBody>
      </p:sp>
      <p:sp>
        <p:nvSpPr>
          <p:cNvPr id="4" name="Slide Number Placeholder 3"/>
          <p:cNvSpPr>
            <a:spLocks noGrp="1"/>
          </p:cNvSpPr>
          <p:nvPr>
            <p:ph type="sldNum" sz="quarter" idx="10"/>
          </p:nvPr>
        </p:nvSpPr>
        <p:spPr/>
        <p:txBody>
          <a:bodyPr/>
          <a:lstStyle/>
          <a:p>
            <a:fld id="{C963C5F0-C2CB-4145-960F-0F8CB3A7CF59}" type="slidenum">
              <a:rPr lang="en-US" altLang="en-US" smtClean="0"/>
              <a:pPr/>
              <a:t>33</a:t>
            </a:fld>
            <a:endParaRPr lang="en-US" altLang="en-US"/>
          </a:p>
        </p:txBody>
      </p:sp>
    </p:spTree>
    <p:extLst>
      <p:ext uri="{BB962C8B-B14F-4D97-AF65-F5344CB8AC3E}">
        <p14:creationId xmlns:p14="http://schemas.microsoft.com/office/powerpoint/2010/main" val="26388849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the number of effective drugs decreases, those</a:t>
            </a:r>
            <a:r>
              <a:rPr lang="en-US" baseline="0" dirty="0" smtClean="0"/>
              <a:t> drugs that are more toxic, more expensive or with negative side effects must be used. </a:t>
            </a:r>
          </a:p>
          <a:p>
            <a:endParaRPr lang="en-US" baseline="0" dirty="0" smtClean="0"/>
          </a:p>
          <a:p>
            <a:r>
              <a:rPr lang="en-US" baseline="0" dirty="0" err="1" smtClean="0"/>
              <a:t>Colistin</a:t>
            </a:r>
            <a:r>
              <a:rPr lang="en-US" baseline="0" dirty="0" smtClean="0"/>
              <a:t> has been a useful drug because it has not been in use for some time. Recently, a patient with </a:t>
            </a:r>
            <a:r>
              <a:rPr lang="en-US" baseline="0" dirty="0" err="1" smtClean="0"/>
              <a:t>colistin</a:t>
            </a:r>
            <a:r>
              <a:rPr lang="en-US" baseline="0" dirty="0" smtClean="0"/>
              <a:t> resistant E. coli was found in the US. That means that this drug of last resort is already on its way out as a useful drug.</a:t>
            </a:r>
            <a:endParaRPr lang="en-US" dirty="0"/>
          </a:p>
        </p:txBody>
      </p:sp>
      <p:sp>
        <p:nvSpPr>
          <p:cNvPr id="4" name="Slide Number Placeholder 3"/>
          <p:cNvSpPr>
            <a:spLocks noGrp="1"/>
          </p:cNvSpPr>
          <p:nvPr>
            <p:ph type="sldNum" sz="quarter" idx="10"/>
          </p:nvPr>
        </p:nvSpPr>
        <p:spPr/>
        <p:txBody>
          <a:bodyPr/>
          <a:lstStyle/>
          <a:p>
            <a:fld id="{C963C5F0-C2CB-4145-960F-0F8CB3A7CF59}" type="slidenum">
              <a:rPr lang="en-US" altLang="en-US" smtClean="0"/>
              <a:pPr/>
              <a:t>34</a:t>
            </a:fld>
            <a:endParaRPr lang="en-US" altLang="en-US"/>
          </a:p>
        </p:txBody>
      </p:sp>
    </p:spTree>
    <p:extLst>
      <p:ext uri="{BB962C8B-B14F-4D97-AF65-F5344CB8AC3E}">
        <p14:creationId xmlns:p14="http://schemas.microsoft.com/office/powerpoint/2010/main" val="32671069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the number of effective drugs decreases, those</a:t>
            </a:r>
            <a:r>
              <a:rPr lang="en-US" baseline="0" dirty="0" smtClean="0"/>
              <a:t> drugs that are more toxic, more expensive or with negative side effects must be used. </a:t>
            </a:r>
          </a:p>
          <a:p>
            <a:endParaRPr lang="en-US" baseline="0" dirty="0" smtClean="0"/>
          </a:p>
          <a:p>
            <a:r>
              <a:rPr lang="en-US" baseline="0" dirty="0" err="1" smtClean="0"/>
              <a:t>Colistin</a:t>
            </a:r>
            <a:r>
              <a:rPr lang="en-US" baseline="0" dirty="0" smtClean="0"/>
              <a:t> has been a useful drug because it has not been in use for some time. Recently, a patient with </a:t>
            </a:r>
            <a:r>
              <a:rPr lang="en-US" baseline="0" dirty="0" err="1" smtClean="0"/>
              <a:t>colistin</a:t>
            </a:r>
            <a:r>
              <a:rPr lang="en-US" baseline="0" dirty="0" smtClean="0"/>
              <a:t> resistant E. coli was found in the US. That means that this drug of last resort is already on its way out as a useful drug.</a:t>
            </a:r>
            <a:endParaRPr lang="en-US" dirty="0"/>
          </a:p>
        </p:txBody>
      </p:sp>
      <p:sp>
        <p:nvSpPr>
          <p:cNvPr id="4" name="Slide Number Placeholder 3"/>
          <p:cNvSpPr>
            <a:spLocks noGrp="1"/>
          </p:cNvSpPr>
          <p:nvPr>
            <p:ph type="sldNum" sz="quarter" idx="10"/>
          </p:nvPr>
        </p:nvSpPr>
        <p:spPr/>
        <p:txBody>
          <a:bodyPr/>
          <a:lstStyle/>
          <a:p>
            <a:fld id="{C963C5F0-C2CB-4145-960F-0F8CB3A7CF59}" type="slidenum">
              <a:rPr lang="en-US" altLang="en-US" smtClean="0"/>
              <a:pPr/>
              <a:t>35</a:t>
            </a:fld>
            <a:endParaRPr lang="en-US" altLang="en-US"/>
          </a:p>
        </p:txBody>
      </p:sp>
    </p:spTree>
    <p:extLst>
      <p:ext uri="{BB962C8B-B14F-4D97-AF65-F5344CB8AC3E}">
        <p14:creationId xmlns:p14="http://schemas.microsoft.com/office/powerpoint/2010/main" val="37839208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Recently in the news, </a:t>
            </a:r>
            <a:r>
              <a:rPr lang="en-US" dirty="0" err="1" smtClean="0"/>
              <a:t>lugdinin</a:t>
            </a:r>
            <a:r>
              <a:rPr lang="en-US" dirty="0" smtClean="0"/>
              <a:t> is a protein produced by the</a:t>
            </a:r>
            <a:r>
              <a:rPr lang="en-US" baseline="0" dirty="0" smtClean="0"/>
              <a:t> bacterium </a:t>
            </a:r>
            <a:r>
              <a:rPr lang="en-US" sz="1200" b="0" i="0" kern="1200" dirty="0" smtClean="0">
                <a:solidFill>
                  <a:schemeClr val="tx1"/>
                </a:solidFill>
                <a:effectLst/>
                <a:latin typeface="+mn-lt"/>
                <a:ea typeface="ＭＳ Ｐゴシック" charset="-128"/>
                <a:cs typeface="+mn-cs"/>
              </a:rPr>
              <a:t>Staphylococcus </a:t>
            </a:r>
            <a:r>
              <a:rPr lang="en-US" sz="1200" b="0" i="0" kern="1200" dirty="0" err="1" smtClean="0">
                <a:solidFill>
                  <a:schemeClr val="tx1"/>
                </a:solidFill>
                <a:effectLst/>
                <a:latin typeface="+mn-lt"/>
                <a:ea typeface="ＭＳ Ｐゴシック" charset="-128"/>
                <a:cs typeface="+mn-cs"/>
              </a:rPr>
              <a:t>lugdunensis</a:t>
            </a:r>
            <a:r>
              <a:rPr lang="en-US" sz="1200" b="0" i="0" kern="1200" dirty="0" smtClean="0">
                <a:solidFill>
                  <a:schemeClr val="tx1"/>
                </a:solidFill>
                <a:effectLst/>
                <a:latin typeface="+mn-lt"/>
                <a:ea typeface="ＭＳ Ｐゴシック" charset="-128"/>
                <a:cs typeface="+mn-cs"/>
              </a:rPr>
              <a:t>. This bacterium is a natural inhabitant of the nose and produces</a:t>
            </a:r>
            <a:r>
              <a:rPr lang="en-US" sz="1200" b="0" i="0" kern="1200" baseline="0" dirty="0" smtClean="0">
                <a:solidFill>
                  <a:schemeClr val="tx1"/>
                </a:solidFill>
                <a:effectLst/>
                <a:latin typeface="+mn-lt"/>
                <a:ea typeface="ＭＳ Ｐゴシック" charset="-128"/>
                <a:cs typeface="+mn-cs"/>
              </a:rPr>
              <a:t> the protein </a:t>
            </a:r>
            <a:r>
              <a:rPr lang="en-US" sz="1200" b="0" i="0" kern="1200" baseline="0" dirty="0" err="1" smtClean="0">
                <a:solidFill>
                  <a:schemeClr val="tx1"/>
                </a:solidFill>
                <a:effectLst/>
                <a:latin typeface="+mn-lt"/>
                <a:ea typeface="ＭＳ Ｐゴシック" charset="-128"/>
                <a:cs typeface="+mn-cs"/>
              </a:rPr>
              <a:t>lugdinin</a:t>
            </a:r>
            <a:r>
              <a:rPr lang="en-US" sz="1200" b="0" i="0" kern="1200" baseline="0" dirty="0" smtClean="0">
                <a:solidFill>
                  <a:schemeClr val="tx1"/>
                </a:solidFill>
                <a:effectLst/>
                <a:latin typeface="+mn-lt"/>
                <a:ea typeface="ＭＳ Ｐゴシック" charset="-128"/>
                <a:cs typeface="+mn-cs"/>
              </a:rPr>
              <a:t> that kills the more harmful Staphylococcus aureus. Researchers wanted to know why some people did not harbor S. aureus in their noses, and it was found that they had S. </a:t>
            </a:r>
            <a:r>
              <a:rPr lang="en-US" sz="1200" b="0" i="0" kern="1200" baseline="0" dirty="0" err="1" smtClean="0">
                <a:solidFill>
                  <a:schemeClr val="tx1"/>
                </a:solidFill>
                <a:effectLst/>
                <a:latin typeface="+mn-lt"/>
                <a:ea typeface="ＭＳ Ｐゴシック" charset="-128"/>
                <a:cs typeface="+mn-cs"/>
              </a:rPr>
              <a:t>lugdunensis</a:t>
            </a:r>
            <a:r>
              <a:rPr lang="en-US" sz="1200" b="0" i="0" kern="1200" baseline="0" dirty="0" smtClean="0">
                <a:solidFill>
                  <a:schemeClr val="tx1"/>
                </a:solidFill>
                <a:effectLst/>
                <a:latin typeface="+mn-lt"/>
                <a:ea typeface="ＭＳ Ｐゴシック" charset="-128"/>
                <a:cs typeface="+mn-cs"/>
              </a:rPr>
              <a:t> in their noses. This is a great example of how new drugs can be discovered.</a:t>
            </a:r>
          </a:p>
          <a:p>
            <a:endParaRPr lang="en-US" sz="1200" b="0" i="0" kern="1200" baseline="0" dirty="0" smtClean="0">
              <a:solidFill>
                <a:schemeClr val="tx1"/>
              </a:solidFill>
              <a:effectLst/>
              <a:latin typeface="+mn-lt"/>
              <a:ea typeface="ＭＳ Ｐゴシック" charset="-128"/>
              <a:cs typeface="+mn-cs"/>
            </a:endParaRPr>
          </a:p>
          <a:p>
            <a:r>
              <a:rPr lang="en-US" sz="1200" b="0" i="0" kern="1200" baseline="0" dirty="0" smtClean="0">
                <a:solidFill>
                  <a:schemeClr val="tx1"/>
                </a:solidFill>
                <a:effectLst/>
                <a:latin typeface="+mn-lt"/>
                <a:ea typeface="ＭＳ Ｐゴシック" charset="-128"/>
                <a:cs typeface="+mn-cs"/>
              </a:rPr>
              <a:t>Bacteriophage therapy has been used for decades in Russia and other old Soviet Union countries. These viruses are specific to bacteria and do not infect humans. In addition, resistance is not likely, as the viruses themselves mutate to keep up with the bacteria. So far, their use has been limited in the US, but studies from Europe have suggested the treatment method works.</a:t>
            </a:r>
            <a:endParaRPr lang="en-US" dirty="0"/>
          </a:p>
        </p:txBody>
      </p:sp>
      <p:sp>
        <p:nvSpPr>
          <p:cNvPr id="4" name="Slide Number Placeholder 3"/>
          <p:cNvSpPr>
            <a:spLocks noGrp="1"/>
          </p:cNvSpPr>
          <p:nvPr>
            <p:ph type="sldNum" sz="quarter" idx="10"/>
          </p:nvPr>
        </p:nvSpPr>
        <p:spPr/>
        <p:txBody>
          <a:bodyPr/>
          <a:lstStyle/>
          <a:p>
            <a:fld id="{C963C5F0-C2CB-4145-960F-0F8CB3A7CF59}" type="slidenum">
              <a:rPr lang="en-US" altLang="en-US" smtClean="0"/>
              <a:pPr/>
              <a:t>38</a:t>
            </a:fld>
            <a:endParaRPr lang="en-US" altLang="en-US"/>
          </a:p>
        </p:txBody>
      </p:sp>
    </p:spTree>
    <p:extLst>
      <p:ext uri="{BB962C8B-B14F-4D97-AF65-F5344CB8AC3E}">
        <p14:creationId xmlns:p14="http://schemas.microsoft.com/office/powerpoint/2010/main" val="14871132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Both national and international programs</a:t>
            </a:r>
            <a:r>
              <a:rPr lang="en-US" baseline="0" dirty="0" smtClean="0"/>
              <a:t> have been established to combat the growing problem of antibiotic resistance.</a:t>
            </a:r>
            <a:endParaRPr lang="en-US" dirty="0"/>
          </a:p>
        </p:txBody>
      </p:sp>
      <p:sp>
        <p:nvSpPr>
          <p:cNvPr id="4" name="Slide Number Placeholder 3"/>
          <p:cNvSpPr>
            <a:spLocks noGrp="1"/>
          </p:cNvSpPr>
          <p:nvPr>
            <p:ph type="sldNum" sz="quarter" idx="10"/>
          </p:nvPr>
        </p:nvSpPr>
        <p:spPr/>
        <p:txBody>
          <a:bodyPr/>
          <a:lstStyle/>
          <a:p>
            <a:fld id="{C963C5F0-C2CB-4145-960F-0F8CB3A7CF59}" type="slidenum">
              <a:rPr lang="en-US" altLang="en-US" smtClean="0"/>
              <a:pPr/>
              <a:t>39</a:t>
            </a:fld>
            <a:endParaRPr lang="en-US" altLang="en-US"/>
          </a:p>
        </p:txBody>
      </p:sp>
    </p:spTree>
    <p:extLst>
      <p:ext uri="{BB962C8B-B14F-4D97-AF65-F5344CB8AC3E}">
        <p14:creationId xmlns:p14="http://schemas.microsoft.com/office/powerpoint/2010/main" val="5995283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dirty="0" smtClean="0">
                <a:ea typeface="ＭＳ Ｐゴシック" panose="020B0600070205080204" pitchFamily="34" charset="-128"/>
              </a:rPr>
              <a:t>Another way you can make a difference is to share what you have learned about bacteria, appropriate antibiotic use, how resistance develops and how to prevent it.  Share this information with your families, friends and other people in your community.  Think twice about asking your care provider for an antibiotic.  You can also consider how you can make a difference in the professional world when you graduate.  There are may kinds of jobs in multiple fields that can help prevent antibiotic resistance including research, microbiology, animal husbandry, medicine, and health care administration to name a few.  </a:t>
            </a:r>
            <a:r>
              <a:rPr lang="en-US" altLang="en-US" dirty="0" smtClean="0">
                <a:solidFill>
                  <a:srgbClr val="FF0000"/>
                </a:solidFill>
                <a:ea typeface="ＭＳ Ｐゴシック" panose="020B0600070205080204" pitchFamily="34" charset="-128"/>
              </a:rPr>
              <a:t>YOU CAN MAKE A DIFFERENCE!</a:t>
            </a:r>
            <a:endParaRPr lang="en-US" altLang="en-US" dirty="0" smtClean="0">
              <a:ea typeface="ＭＳ Ｐゴシック" panose="020B0600070205080204" pitchFamily="34" charset="-128"/>
            </a:endParaRPr>
          </a:p>
        </p:txBody>
      </p:sp>
    </p:spTree>
    <p:extLst>
      <p:ext uri="{BB962C8B-B14F-4D97-AF65-F5344CB8AC3E}">
        <p14:creationId xmlns:p14="http://schemas.microsoft.com/office/powerpoint/2010/main" val="17660545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baseline="0" dirty="0" smtClean="0"/>
              <a:t>The most important point to make with this and the next slides that it is not IF resistance develops, but WHEN.</a:t>
            </a:r>
            <a:endParaRPr lang="en-US" dirty="0" smtClean="0"/>
          </a:p>
          <a:p>
            <a:endParaRPr lang="en-US" dirty="0" smtClean="0"/>
          </a:p>
          <a:p>
            <a:r>
              <a:rPr lang="en-US" dirty="0" smtClean="0"/>
              <a:t>Methicillin is a modified form of penicillin that was created</a:t>
            </a:r>
            <a:r>
              <a:rPr lang="en-US" baseline="0" dirty="0" smtClean="0"/>
              <a:t> to circumvent penicillin resistance.</a:t>
            </a:r>
            <a:endParaRPr lang="en-US" dirty="0"/>
          </a:p>
        </p:txBody>
      </p:sp>
      <p:sp>
        <p:nvSpPr>
          <p:cNvPr id="4" name="Slide Number Placeholder 3"/>
          <p:cNvSpPr>
            <a:spLocks noGrp="1"/>
          </p:cNvSpPr>
          <p:nvPr>
            <p:ph type="sldNum" sz="quarter" idx="10"/>
          </p:nvPr>
        </p:nvSpPr>
        <p:spPr/>
        <p:txBody>
          <a:bodyPr/>
          <a:lstStyle/>
          <a:p>
            <a:fld id="{C963C5F0-C2CB-4145-960F-0F8CB3A7CF59}" type="slidenum">
              <a:rPr lang="en-US" altLang="en-US" smtClean="0"/>
              <a:pPr/>
              <a:t>4</a:t>
            </a:fld>
            <a:endParaRPr lang="en-US" altLang="en-US"/>
          </a:p>
        </p:txBody>
      </p:sp>
    </p:spTree>
    <p:extLst>
      <p:ext uri="{BB962C8B-B14F-4D97-AF65-F5344CB8AC3E}">
        <p14:creationId xmlns:p14="http://schemas.microsoft.com/office/powerpoint/2010/main" val="29183675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baseline="0" dirty="0" smtClean="0"/>
              <a:t>The most important point to make with these slides that it is not IF resistance develops, but WHEN.</a:t>
            </a:r>
            <a:endParaRPr lang="en-US" dirty="0" smtClean="0"/>
          </a:p>
          <a:p>
            <a:endParaRPr lang="en-US" dirty="0" smtClean="0"/>
          </a:p>
          <a:p>
            <a:r>
              <a:rPr lang="en-US" dirty="0" smtClean="0"/>
              <a:t>Vancomycin has been</a:t>
            </a:r>
            <a:r>
              <a:rPr lang="en-US" baseline="0" dirty="0" smtClean="0"/>
              <a:t> the drug of choice to treat MRSA for some time.</a:t>
            </a:r>
          </a:p>
          <a:p>
            <a:endParaRPr lang="en-US" baseline="0" dirty="0" smtClean="0"/>
          </a:p>
          <a:p>
            <a:r>
              <a:rPr lang="en-US" baseline="0" dirty="0" smtClean="0"/>
              <a:t>Although scary, there have been very few cases of VRSA – vancomycin resistant staphylococcus aureus,  infections. VREs  - vancomycin resistant enterococci, are opportunistic pathogens in hospitals.</a:t>
            </a:r>
          </a:p>
          <a:p>
            <a:endParaRPr lang="en-US" baseline="0" dirty="0" smtClean="0"/>
          </a:p>
          <a:p>
            <a:r>
              <a:rPr lang="en-US" baseline="0" dirty="0" smtClean="0"/>
              <a:t>Linezolid is the drug used for MRSA, VRSA and others when vancomycin doesn’t work.</a:t>
            </a:r>
          </a:p>
          <a:p>
            <a:endParaRPr lang="en-US" baseline="0" dirty="0" smtClean="0"/>
          </a:p>
        </p:txBody>
      </p:sp>
      <p:sp>
        <p:nvSpPr>
          <p:cNvPr id="4" name="Slide Number Placeholder 3"/>
          <p:cNvSpPr>
            <a:spLocks noGrp="1"/>
          </p:cNvSpPr>
          <p:nvPr>
            <p:ph type="sldNum" sz="quarter" idx="10"/>
          </p:nvPr>
        </p:nvSpPr>
        <p:spPr/>
        <p:txBody>
          <a:bodyPr/>
          <a:lstStyle/>
          <a:p>
            <a:fld id="{C963C5F0-C2CB-4145-960F-0F8CB3A7CF59}" type="slidenum">
              <a:rPr lang="en-US" altLang="en-US" smtClean="0"/>
              <a:pPr/>
              <a:t>5</a:t>
            </a:fld>
            <a:endParaRPr lang="en-US" altLang="en-US"/>
          </a:p>
        </p:txBody>
      </p:sp>
    </p:spTree>
    <p:extLst>
      <p:ext uri="{BB962C8B-B14F-4D97-AF65-F5344CB8AC3E}">
        <p14:creationId xmlns:p14="http://schemas.microsoft.com/office/powerpoint/2010/main" val="25335772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concept is important</a:t>
            </a:r>
            <a:r>
              <a:rPr lang="en-US" baseline="0" dirty="0" smtClean="0"/>
              <a:t> in that broad spectrum drugs are known to kill not only the target pathogenic bacteria, but beneficial bacteria as well.</a:t>
            </a:r>
          </a:p>
          <a:p>
            <a:endParaRPr lang="en-US" baseline="0" dirty="0" smtClean="0"/>
          </a:p>
          <a:p>
            <a:r>
              <a:rPr lang="en-US" baseline="0" dirty="0" smtClean="0"/>
              <a:t>This can lead to a secondary infection known as a superinfection. This is what typically occurs with Clostridium difficile in health care and long term care settings.</a:t>
            </a:r>
          </a:p>
          <a:p>
            <a:endParaRPr lang="en-US" baseline="0" dirty="0" smtClean="0"/>
          </a:p>
          <a:p>
            <a:r>
              <a:rPr lang="en-US" baseline="0" dirty="0" smtClean="0"/>
              <a:t>The ideal situation for antibiotic use is to know what type of bacterium is being targeted, then to use a narrow spectrum drug effective for that target.</a:t>
            </a:r>
            <a:endParaRPr lang="en-US" dirty="0"/>
          </a:p>
        </p:txBody>
      </p:sp>
      <p:sp>
        <p:nvSpPr>
          <p:cNvPr id="4" name="Slide Number Placeholder 3"/>
          <p:cNvSpPr>
            <a:spLocks noGrp="1"/>
          </p:cNvSpPr>
          <p:nvPr>
            <p:ph type="sldNum" sz="quarter" idx="10"/>
          </p:nvPr>
        </p:nvSpPr>
        <p:spPr/>
        <p:txBody>
          <a:bodyPr/>
          <a:lstStyle/>
          <a:p>
            <a:fld id="{C963C5F0-C2CB-4145-960F-0F8CB3A7CF59}" type="slidenum">
              <a:rPr lang="en-US" altLang="en-US" smtClean="0"/>
              <a:pPr/>
              <a:t>7</a:t>
            </a:fld>
            <a:endParaRPr lang="en-US" altLang="en-US"/>
          </a:p>
        </p:txBody>
      </p:sp>
    </p:spTree>
    <p:extLst>
      <p:ext uri="{BB962C8B-B14F-4D97-AF65-F5344CB8AC3E}">
        <p14:creationId xmlns:p14="http://schemas.microsoft.com/office/powerpoint/2010/main" val="40219606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smtClean="0">
                <a:ea typeface="ＭＳ Ｐゴシック" panose="020B0600070205080204" pitchFamily="34" charset="-128"/>
              </a:rPr>
              <a:t>Text:</a:t>
            </a:r>
          </a:p>
          <a:p>
            <a:pPr eaLnBrk="1" hangingPunct="1">
              <a:spcBef>
                <a:spcPct val="0"/>
              </a:spcBef>
            </a:pPr>
            <a:r>
              <a:rPr lang="en-US" altLang="en-US" smtClean="0">
                <a:ea typeface="ＭＳ Ｐゴシック" panose="020B0600070205080204" pitchFamily="34" charset="-128"/>
              </a:rPr>
              <a:t>Narrow-spectrum antibiotics are targeted for a limited group of bacterial species. </a:t>
            </a:r>
          </a:p>
          <a:p>
            <a:pPr eaLnBrk="1" hangingPunct="1">
              <a:spcBef>
                <a:spcPct val="0"/>
              </a:spcBef>
            </a:pPr>
            <a:r>
              <a:rPr lang="en-US" altLang="en-US" smtClean="0">
                <a:ea typeface="ＭＳ Ｐゴシック" panose="020B0600070205080204" pitchFamily="34" charset="-128"/>
              </a:rPr>
              <a:t>Broad-spectrum antibiotics are effective against a wide range of bacterial species.</a:t>
            </a:r>
          </a:p>
          <a:p>
            <a:pPr eaLnBrk="1" hangingPunct="1">
              <a:spcBef>
                <a:spcPct val="0"/>
              </a:spcBef>
            </a:pPr>
            <a:r>
              <a:rPr lang="en-US" altLang="en-US" smtClean="0">
                <a:ea typeface="ＭＳ Ｐゴシック" panose="020B0600070205080204" pitchFamily="34" charset="-128"/>
              </a:rPr>
              <a:t>A narrow-spectrum antibiotic should be used, whenever possible, to target the specific bacterial infection.  This preserves the colonizing bacteria in your body and avoids selection of resistance in these bacteria that might later cause an infection.  A lab test will show the sensitivity (or susceptibility) of the bacteria to specific antibiotics.  This is the most effective way to treat the bacterial infection and prevent the development of resistance.</a:t>
            </a:r>
          </a:p>
          <a:p>
            <a:pPr eaLnBrk="1" hangingPunct="1">
              <a:spcBef>
                <a:spcPct val="0"/>
              </a:spcBef>
            </a:pPr>
            <a:r>
              <a:rPr lang="en-US" altLang="en-US" smtClean="0">
                <a:ea typeface="ＭＳ Ｐゴシック" panose="020B0600070205080204" pitchFamily="34" charset="-128"/>
              </a:rPr>
              <a:t>Sometimes a laboratory sensitivity test cannot be done.  In that case, a broad-spectrum antibiotic is often used.  This may or may not be the most effective antibiotic for the bacteria.</a:t>
            </a:r>
          </a:p>
          <a:p>
            <a:pPr eaLnBrk="1" hangingPunct="1">
              <a:spcBef>
                <a:spcPct val="0"/>
              </a:spcBef>
            </a:pPr>
            <a:endParaRPr lang="en-US" altLang="en-US" smtClean="0">
              <a:ea typeface="ＭＳ Ｐゴシック" panose="020B0600070205080204" pitchFamily="34" charset="-128"/>
            </a:endParaRPr>
          </a:p>
        </p:txBody>
      </p:sp>
    </p:spTree>
    <p:extLst>
      <p:ext uri="{BB962C8B-B14F-4D97-AF65-F5344CB8AC3E}">
        <p14:creationId xmlns:p14="http://schemas.microsoft.com/office/powerpoint/2010/main" val="33511625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Bacteria do not ‘become’ resistant in response to the presence of drug.</a:t>
            </a:r>
            <a:r>
              <a:rPr lang="en-US" baseline="0" dirty="0" smtClean="0"/>
              <a:t> Those that have the correct genes are selected for in the presence of drug, then those survivors reproduce to create a resistant population.</a:t>
            </a:r>
          </a:p>
          <a:p>
            <a:endParaRPr lang="en-US" baseline="0" dirty="0" smtClean="0"/>
          </a:p>
          <a:p>
            <a:r>
              <a:rPr lang="en-US" baseline="0" dirty="0" smtClean="0"/>
              <a:t>So, bottom line, any time a drug is used, it has the potential to select for those bacteria that have resistance genes.</a:t>
            </a:r>
          </a:p>
          <a:p>
            <a:endParaRPr lang="en-US" baseline="0" dirty="0" smtClean="0"/>
          </a:p>
          <a:p>
            <a:r>
              <a:rPr lang="en-US" baseline="0" dirty="0" smtClean="0"/>
              <a:t>Once again, not a matter of ‘if’, but ‘when’</a:t>
            </a:r>
            <a:endParaRPr lang="en-US" dirty="0"/>
          </a:p>
        </p:txBody>
      </p:sp>
      <p:sp>
        <p:nvSpPr>
          <p:cNvPr id="4" name="Slide Number Placeholder 3"/>
          <p:cNvSpPr>
            <a:spLocks noGrp="1"/>
          </p:cNvSpPr>
          <p:nvPr>
            <p:ph type="sldNum" sz="quarter" idx="10"/>
          </p:nvPr>
        </p:nvSpPr>
        <p:spPr/>
        <p:txBody>
          <a:bodyPr/>
          <a:lstStyle/>
          <a:p>
            <a:fld id="{C963C5F0-C2CB-4145-960F-0F8CB3A7CF59}" type="slidenum">
              <a:rPr lang="en-US" altLang="en-US" smtClean="0"/>
              <a:pPr/>
              <a:t>10</a:t>
            </a:fld>
            <a:endParaRPr lang="en-US" altLang="en-US"/>
          </a:p>
        </p:txBody>
      </p:sp>
    </p:spTree>
    <p:extLst>
      <p:ext uri="{BB962C8B-B14F-4D97-AF65-F5344CB8AC3E}">
        <p14:creationId xmlns:p14="http://schemas.microsoft.com/office/powerpoint/2010/main" val="10130154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1"/>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58371" name="Rectangle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dirty="0" smtClean="0">
                <a:latin typeface="Helvetica" panose="020B0604020202020204" pitchFamily="34" charset="0"/>
                <a:ea typeface="ＭＳ Ｐゴシック" panose="020B0600070205080204" pitchFamily="34" charset="-128"/>
                <a:cs typeface="Helvetica" panose="020B0604020202020204" pitchFamily="34" charset="0"/>
                <a:sym typeface="Helvetica" panose="020B0604020202020204" pitchFamily="34" charset="0"/>
              </a:rPr>
              <a:t>Text:</a:t>
            </a:r>
          </a:p>
          <a:p>
            <a:pPr eaLnBrk="1" hangingPunct="1">
              <a:spcBef>
                <a:spcPct val="0"/>
              </a:spcBef>
            </a:pPr>
            <a:r>
              <a:rPr lang="en-US" altLang="en-US" dirty="0" smtClean="0">
                <a:latin typeface="Helvetica" panose="020B0604020202020204" pitchFamily="34" charset="0"/>
                <a:ea typeface="ＭＳ Ｐゴシック" panose="020B0600070205080204" pitchFamily="34" charset="-128"/>
                <a:cs typeface="Helvetica" panose="020B0604020202020204" pitchFamily="34" charset="0"/>
                <a:sym typeface="Helvetica" panose="020B0604020202020204" pitchFamily="34" charset="0"/>
              </a:rPr>
              <a:t>An antibiotic kills the susceptible bacteria but the resistant bacteria stay in the body and multiply.</a:t>
            </a:r>
          </a:p>
          <a:p>
            <a:pPr eaLnBrk="1" hangingPunct="1">
              <a:spcBef>
                <a:spcPct val="0"/>
              </a:spcBef>
            </a:pPr>
            <a:r>
              <a:rPr lang="en-US" altLang="en-US" dirty="0" smtClean="0">
                <a:latin typeface="Helvetica" panose="020B0604020202020204" pitchFamily="34" charset="0"/>
                <a:ea typeface="ＭＳ Ｐゴシック" panose="020B0600070205080204" pitchFamily="34" charset="-128"/>
                <a:cs typeface="Helvetica" panose="020B0604020202020204" pitchFamily="34" charset="0"/>
                <a:sym typeface="Helvetica" panose="020B0604020202020204" pitchFamily="34" charset="0"/>
              </a:rPr>
              <a:t>When a person develops resistant bacteria, other antibiotics that have disadvantages (such as toxicity, less convenient administration, or greater cost) may be required.  Some resistant bacterial infections become resistant to multiple classes of antibiotics or cannot be treated at all.</a:t>
            </a:r>
          </a:p>
          <a:p>
            <a:pPr eaLnBrk="1" hangingPunct="1">
              <a:spcBef>
                <a:spcPct val="0"/>
              </a:spcBef>
            </a:pPr>
            <a:r>
              <a:rPr lang="en-US" altLang="en-US" dirty="0" smtClean="0">
                <a:latin typeface="Helvetica" panose="020B0604020202020204" pitchFamily="34" charset="0"/>
                <a:ea typeface="ＭＳ Ｐゴシック" panose="020B0600070205080204" pitchFamily="34" charset="-128"/>
                <a:cs typeface="Helvetica" panose="020B0604020202020204" pitchFamily="34" charset="0"/>
                <a:sym typeface="Helvetica" panose="020B0604020202020204" pitchFamily="34" charset="0"/>
              </a:rPr>
              <a:t>Every time you take an antibiotic, even when there is a good reason and the antibiotic is appropriate, you subject the bacteria to this selection process.</a:t>
            </a:r>
          </a:p>
        </p:txBody>
      </p:sp>
    </p:spTree>
    <p:extLst>
      <p:ext uri="{BB962C8B-B14F-4D97-AF65-F5344CB8AC3E}">
        <p14:creationId xmlns:p14="http://schemas.microsoft.com/office/powerpoint/2010/main" val="25400978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576ACA6-4FD2-44E8-B542-BE56905327A2}" type="slidenum">
              <a:rPr lang="en-US"/>
              <a:pPr/>
              <a:t>13</a:t>
            </a:fld>
            <a:endParaRPr lang="en-US"/>
          </a:p>
        </p:txBody>
      </p:sp>
      <p:sp>
        <p:nvSpPr>
          <p:cNvPr id="188418" name="Rectangle 2"/>
          <p:cNvSpPr>
            <a:spLocks noGrp="1" noRot="1" noChangeAspect="1" noChangeArrowheads="1" noTextEdit="1"/>
          </p:cNvSpPr>
          <p:nvPr>
            <p:ph type="sldImg"/>
          </p:nvPr>
        </p:nvSpPr>
        <p:spPr>
          <a:ln/>
        </p:spPr>
      </p:sp>
      <p:sp>
        <p:nvSpPr>
          <p:cNvPr id="188419" name="Rectangle 3"/>
          <p:cNvSpPr>
            <a:spLocks noGrp="1" noChangeArrowheads="1"/>
          </p:cNvSpPr>
          <p:nvPr>
            <p:ph type="body" idx="1"/>
          </p:nvPr>
        </p:nvSpPr>
        <p:spPr/>
        <p:txBody>
          <a:bodyPr/>
          <a:lstStyle/>
          <a:p>
            <a:r>
              <a:rPr lang="en-US" dirty="0"/>
              <a:t>Now that Jane is a carrier of resistant bacteria, she can spread resistant infections to others in her family and community.</a:t>
            </a:r>
          </a:p>
        </p:txBody>
      </p:sp>
    </p:spTree>
    <p:extLst>
      <p:ext uri="{BB962C8B-B14F-4D97-AF65-F5344CB8AC3E}">
        <p14:creationId xmlns:p14="http://schemas.microsoft.com/office/powerpoint/2010/main" val="2501656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79" y="2017"/>
            <a:ext cx="9138621" cy="6853965"/>
          </a:xfrm>
          <a:prstGeom prst="rect">
            <a:avLst/>
          </a:prstGeom>
        </p:spPr>
      </p:pic>
      <p:sp>
        <p:nvSpPr>
          <p:cNvPr id="6146" name="Rectangle 2"/>
          <p:cNvSpPr>
            <a:spLocks noGrp="1" noChangeArrowheads="1"/>
          </p:cNvSpPr>
          <p:nvPr>
            <p:ph type="ctrTitle"/>
          </p:nvPr>
        </p:nvSpPr>
        <p:spPr>
          <a:xfrm>
            <a:off x="685800" y="682625"/>
            <a:ext cx="7772400" cy="1470025"/>
          </a:xfrm>
        </p:spPr>
        <p:txBody>
          <a:bodyPr/>
          <a:lstStyle>
            <a:lvl1pPr algn="ctr">
              <a:defRPr/>
            </a:lvl1pPr>
          </a:lstStyle>
          <a:p>
            <a:r>
              <a:rPr lang="en-US"/>
              <a:t>Title</a:t>
            </a:r>
          </a:p>
        </p:txBody>
      </p:sp>
      <p:sp>
        <p:nvSpPr>
          <p:cNvPr id="6147" name="Rectangle 3"/>
          <p:cNvSpPr>
            <a:spLocks noGrp="1" noChangeArrowheads="1"/>
          </p:cNvSpPr>
          <p:nvPr>
            <p:ph type="subTitle" idx="1"/>
          </p:nvPr>
        </p:nvSpPr>
        <p:spPr>
          <a:xfrm>
            <a:off x="1371600" y="2438400"/>
            <a:ext cx="6400800" cy="1752600"/>
          </a:xfrm>
        </p:spPr>
        <p:txBody>
          <a:bodyPr/>
          <a:lstStyle>
            <a:lvl1pPr marL="0" indent="0" algn="ctr">
              <a:buFontTx/>
              <a:buNone/>
              <a:defRPr sz="1400"/>
            </a:lvl1pPr>
          </a:lstStyle>
          <a:p>
            <a:r>
              <a:rPr lang="en-US"/>
              <a:t>Click to edit Master subtitle style</a:t>
            </a:r>
          </a:p>
        </p:txBody>
      </p:sp>
      <p:sp>
        <p:nvSpPr>
          <p:cNvPr id="6153" name="Rectangle 9"/>
          <p:cNvSpPr>
            <a:spLocks noChangeArrowheads="1"/>
          </p:cNvSpPr>
          <p:nvPr/>
        </p:nvSpPr>
        <p:spPr bwMode="auto">
          <a:xfrm>
            <a:off x="3124200" y="6324600"/>
            <a:ext cx="2895600" cy="323850"/>
          </a:xfrm>
          <a:prstGeom prst="rect">
            <a:avLst/>
          </a:prstGeom>
          <a:noFill/>
          <a:ln w="9525">
            <a:noFill/>
            <a:miter lim="800000"/>
            <a:headEnd/>
            <a:tailEnd/>
          </a:ln>
          <a:effectLst/>
        </p:spPr>
        <p:txBody>
          <a:bodyPr/>
          <a:lstStyle/>
          <a:p>
            <a:pPr algn="ctr" eaLnBrk="1" hangingPunct="1"/>
            <a:endParaRPr lang="en-US" sz="1200">
              <a:solidFill>
                <a:srgbClr val="005595"/>
              </a:solidFill>
              <a:latin typeface="Arial"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Slide Number Placeholder 3"/>
          <p:cNvSpPr>
            <a:spLocks noGrp="1"/>
          </p:cNvSpPr>
          <p:nvPr>
            <p:ph type="sldNum" sz="quarter" idx="10"/>
          </p:nvPr>
        </p:nvSpPr>
        <p:spPr/>
        <p:txBody>
          <a:bodyPr/>
          <a:lstStyle>
            <a:lvl1pPr>
              <a:defRPr/>
            </a:lvl1pPr>
          </a:lstStyle>
          <a:p>
            <a:fld id="{3A4D164C-97E3-4077-A336-8B3BA028DF35}" type="slidenum">
              <a:rPr lang="en-US"/>
              <a:pPr/>
              <a:t>‹#›</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4403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440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83401412-47C9-4FBE-B950-A30F096D7934}" type="slidenum">
              <a:rPr lang="en-US"/>
              <a:pPr/>
              <a:t>‹#›</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E35B1C7C-2FE3-440E-960B-DC336E9D4EC3}" type="slidenum">
              <a:rPr lang="en-US"/>
              <a:pPr/>
              <a:t>‹#›</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2693C284-B4DC-451D-807D-F60D65E3CB4B}" type="slidenum">
              <a:rPr lang="en-US"/>
              <a:pPr/>
              <a:t>‹#›</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a:lvl1pPr>
          </a:lstStyle>
          <a:p>
            <a:fld id="{77962D4F-5079-4222-824C-2D2332E0DD5E}" type="slidenum">
              <a:rPr lang="en-US"/>
              <a:pPr/>
              <a:t>‹#›</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a:lvl1pPr>
          </a:lstStyle>
          <a:p>
            <a:fld id="{7B73C464-62F4-41AC-86F0-6F0305D6E9D3}" type="slidenum">
              <a:rPr lang="en-US"/>
              <a:pPr/>
              <a:t>‹#›</a:t>
            </a:fld>
            <a:endParaRPr lang="en-US"/>
          </a:p>
        </p:txBody>
      </p:sp>
      <p:sp>
        <p:nvSpPr>
          <p:cNvPr id="8" name="Footer Placeholder 7"/>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fld id="{D01E5BF8-2D8D-486B-87C7-C2DCA0D61843}" type="slidenum">
              <a:rPr lang="en-US"/>
              <a:pPr/>
              <a:t>‹#›</a:t>
            </a:fld>
            <a:endParaRPr lang="en-US"/>
          </a:p>
        </p:txBody>
      </p:sp>
      <p:sp>
        <p:nvSpPr>
          <p:cNvPr id="4" name="Footer Placeholder 3"/>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810F3097-2133-4D9E-BC2B-43985C5D995A}" type="slidenum">
              <a:rPr lang="en-US"/>
              <a:pPr/>
              <a:t>‹#›</a:t>
            </a:fld>
            <a:endParaRPr lang="en-US"/>
          </a:p>
        </p:txBody>
      </p:sp>
      <p:sp>
        <p:nvSpPr>
          <p:cNvPr id="3" name="Footer Placeholder 2"/>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0129712D-99B4-4A1B-A104-7124243888D5}" type="slidenum">
              <a:rPr lang="en-US"/>
              <a:pPr/>
              <a:t>‹#›</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7620B12F-3AA2-41D6-BCED-9B854066AE1B}" type="slidenum">
              <a:rPr lang="en-US"/>
              <a:pPr/>
              <a:t>‹#›</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t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131" name="Picture 11"/>
          <p:cNvPicPr>
            <a:picLocks noChangeAspect="1" noChangeArrowheads="1"/>
          </p:cNvPicPr>
          <p:nvPr userDrawn="1"/>
        </p:nvPicPr>
        <p:blipFill>
          <a:blip r:embed="rId1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p:spPr>
      </p:pic>
      <p:sp>
        <p:nvSpPr>
          <p:cNvPr id="5122"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Rectangle 3"/>
          <p:cNvSpPr>
            <a:spLocks noGrp="1" noChangeArrowheads="1"/>
          </p:cNvSpPr>
          <p:nvPr>
            <p:ph type="body" idx="1"/>
          </p:nvPr>
        </p:nvSpPr>
        <p:spPr bwMode="auto">
          <a:xfrm>
            <a:off x="457200" y="1600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8" name="Rectangle 8"/>
          <p:cNvSpPr>
            <a:spLocks noGrp="1" noChangeArrowheads="1"/>
          </p:cNvSpPr>
          <p:nvPr>
            <p:ph type="sldNum" sz="quarter" idx="4"/>
          </p:nvPr>
        </p:nvSpPr>
        <p:spPr bwMode="auto">
          <a:xfrm>
            <a:off x="304800" y="6534150"/>
            <a:ext cx="2133600" cy="2476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solidFill>
                  <a:srgbClr val="005595"/>
                </a:solidFill>
                <a:latin typeface="+mn-lt"/>
              </a:defRPr>
            </a:lvl1pPr>
          </a:lstStyle>
          <a:p>
            <a:fld id="{4992160A-B009-4DF0-9663-DC50E3E3959B}" type="slidenum">
              <a:rPr lang="en-US"/>
              <a:pPr/>
              <a:t>‹#›</a:t>
            </a:fld>
            <a:endParaRPr lang="en-US"/>
          </a:p>
        </p:txBody>
      </p:sp>
      <p:sp>
        <p:nvSpPr>
          <p:cNvPr id="5130" name="Rectangle 10"/>
          <p:cNvSpPr>
            <a:spLocks noGrp="1" noChangeArrowheads="1"/>
          </p:cNvSpPr>
          <p:nvPr>
            <p:ph type="ftr" sz="quarter" idx="3"/>
          </p:nvPr>
        </p:nvSpPr>
        <p:spPr bwMode="auto">
          <a:xfrm>
            <a:off x="3124200" y="6534150"/>
            <a:ext cx="2895600"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200">
                <a:solidFill>
                  <a:srgbClr val="005595"/>
                </a:solidFill>
                <a:latin typeface="+mn-lt"/>
              </a:defRPr>
            </a:lvl1pPr>
          </a:lstStyle>
          <a:p>
            <a:endParaRPr 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hdr="0" ftr="0" dt="0"/>
  <p:txStyles>
    <p:titleStyle>
      <a:lvl1pPr algn="l" rtl="0" fontAlgn="base">
        <a:spcBef>
          <a:spcPct val="0"/>
        </a:spcBef>
        <a:spcAft>
          <a:spcPct val="0"/>
        </a:spcAft>
        <a:defRPr sz="3200" b="1">
          <a:solidFill>
            <a:srgbClr val="005595"/>
          </a:solidFill>
          <a:latin typeface="+mj-lt"/>
          <a:ea typeface="+mj-ea"/>
          <a:cs typeface="+mj-cs"/>
        </a:defRPr>
      </a:lvl1pPr>
      <a:lvl2pPr algn="l" rtl="0" fontAlgn="base">
        <a:spcBef>
          <a:spcPct val="0"/>
        </a:spcBef>
        <a:spcAft>
          <a:spcPct val="0"/>
        </a:spcAft>
        <a:defRPr sz="3200" b="1">
          <a:solidFill>
            <a:srgbClr val="005595"/>
          </a:solidFill>
          <a:latin typeface="Arial" charset="0"/>
        </a:defRPr>
      </a:lvl2pPr>
      <a:lvl3pPr algn="l" rtl="0" fontAlgn="base">
        <a:spcBef>
          <a:spcPct val="0"/>
        </a:spcBef>
        <a:spcAft>
          <a:spcPct val="0"/>
        </a:spcAft>
        <a:defRPr sz="3200" b="1">
          <a:solidFill>
            <a:srgbClr val="005595"/>
          </a:solidFill>
          <a:latin typeface="Arial" charset="0"/>
        </a:defRPr>
      </a:lvl3pPr>
      <a:lvl4pPr algn="l" rtl="0" fontAlgn="base">
        <a:spcBef>
          <a:spcPct val="0"/>
        </a:spcBef>
        <a:spcAft>
          <a:spcPct val="0"/>
        </a:spcAft>
        <a:defRPr sz="3200" b="1">
          <a:solidFill>
            <a:srgbClr val="005595"/>
          </a:solidFill>
          <a:latin typeface="Arial" charset="0"/>
        </a:defRPr>
      </a:lvl4pPr>
      <a:lvl5pPr algn="l" rtl="0" fontAlgn="base">
        <a:spcBef>
          <a:spcPct val="0"/>
        </a:spcBef>
        <a:spcAft>
          <a:spcPct val="0"/>
        </a:spcAft>
        <a:defRPr sz="3200" b="1">
          <a:solidFill>
            <a:srgbClr val="005595"/>
          </a:solidFill>
          <a:latin typeface="Arial" charset="0"/>
        </a:defRPr>
      </a:lvl5pPr>
      <a:lvl6pPr marL="457200" algn="l" rtl="0" fontAlgn="base">
        <a:spcBef>
          <a:spcPct val="0"/>
        </a:spcBef>
        <a:spcAft>
          <a:spcPct val="0"/>
        </a:spcAft>
        <a:defRPr sz="3200" b="1">
          <a:solidFill>
            <a:srgbClr val="005595"/>
          </a:solidFill>
          <a:latin typeface="Arial" charset="0"/>
        </a:defRPr>
      </a:lvl6pPr>
      <a:lvl7pPr marL="914400" algn="l" rtl="0" fontAlgn="base">
        <a:spcBef>
          <a:spcPct val="0"/>
        </a:spcBef>
        <a:spcAft>
          <a:spcPct val="0"/>
        </a:spcAft>
        <a:defRPr sz="3200" b="1">
          <a:solidFill>
            <a:srgbClr val="005595"/>
          </a:solidFill>
          <a:latin typeface="Arial" charset="0"/>
        </a:defRPr>
      </a:lvl7pPr>
      <a:lvl8pPr marL="1371600" algn="l" rtl="0" fontAlgn="base">
        <a:spcBef>
          <a:spcPct val="0"/>
        </a:spcBef>
        <a:spcAft>
          <a:spcPct val="0"/>
        </a:spcAft>
        <a:defRPr sz="3200" b="1">
          <a:solidFill>
            <a:srgbClr val="005595"/>
          </a:solidFill>
          <a:latin typeface="Arial" charset="0"/>
        </a:defRPr>
      </a:lvl8pPr>
      <a:lvl9pPr marL="1828800" algn="l" rtl="0" fontAlgn="base">
        <a:spcBef>
          <a:spcPct val="0"/>
        </a:spcBef>
        <a:spcAft>
          <a:spcPct val="0"/>
        </a:spcAft>
        <a:defRPr sz="3200" b="1">
          <a:solidFill>
            <a:srgbClr val="005595"/>
          </a:solidFill>
          <a:latin typeface="Arial" charset="0"/>
        </a:defRPr>
      </a:lvl9pPr>
    </p:titleStyle>
    <p:bodyStyle>
      <a:lvl1pPr marL="342900" indent="-342900" algn="l" rtl="0" fontAlgn="base">
        <a:spcBef>
          <a:spcPct val="20000"/>
        </a:spcBef>
        <a:spcAft>
          <a:spcPct val="0"/>
        </a:spcAft>
        <a:buChar char="•"/>
        <a:defRPr sz="2000">
          <a:solidFill>
            <a:srgbClr val="005595"/>
          </a:solidFill>
          <a:latin typeface="+mn-lt"/>
          <a:ea typeface="+mn-ea"/>
          <a:cs typeface="+mn-cs"/>
        </a:defRPr>
      </a:lvl1pPr>
      <a:lvl2pPr marL="742950" indent="-285750" algn="l" rtl="0" fontAlgn="base">
        <a:spcBef>
          <a:spcPct val="20000"/>
        </a:spcBef>
        <a:spcAft>
          <a:spcPct val="0"/>
        </a:spcAft>
        <a:buChar char="–"/>
        <a:defRPr>
          <a:solidFill>
            <a:srgbClr val="005595"/>
          </a:solidFill>
          <a:latin typeface="+mn-lt"/>
        </a:defRPr>
      </a:lvl2pPr>
      <a:lvl3pPr marL="1143000" indent="-228600" algn="l" rtl="0" fontAlgn="base">
        <a:spcBef>
          <a:spcPct val="20000"/>
        </a:spcBef>
        <a:spcAft>
          <a:spcPct val="0"/>
        </a:spcAft>
        <a:buChar char="•"/>
        <a:defRPr sz="1600">
          <a:solidFill>
            <a:srgbClr val="005595"/>
          </a:solidFill>
          <a:latin typeface="+mn-lt"/>
        </a:defRPr>
      </a:lvl3pPr>
      <a:lvl4pPr marL="1600200" indent="-228600" algn="l" rtl="0" fontAlgn="base">
        <a:spcBef>
          <a:spcPct val="20000"/>
        </a:spcBef>
        <a:spcAft>
          <a:spcPct val="0"/>
        </a:spcAft>
        <a:buChar char="–"/>
        <a:defRPr sz="1400">
          <a:solidFill>
            <a:srgbClr val="005595"/>
          </a:solidFill>
          <a:latin typeface="+mn-lt"/>
        </a:defRPr>
      </a:lvl4pPr>
      <a:lvl5pPr marL="2057400" indent="-228600" algn="l" rtl="0" fontAlgn="base">
        <a:spcBef>
          <a:spcPct val="20000"/>
        </a:spcBef>
        <a:spcAft>
          <a:spcPct val="0"/>
        </a:spcAft>
        <a:buChar char="»"/>
        <a:defRPr sz="1400">
          <a:solidFill>
            <a:srgbClr val="005595"/>
          </a:solidFill>
          <a:latin typeface="+mn-lt"/>
        </a:defRPr>
      </a:lvl5pPr>
      <a:lvl6pPr marL="2514600" indent="-228600" algn="l" rtl="0" fontAlgn="base">
        <a:spcBef>
          <a:spcPct val="20000"/>
        </a:spcBef>
        <a:spcAft>
          <a:spcPct val="0"/>
        </a:spcAft>
        <a:buChar char="»"/>
        <a:defRPr sz="1400">
          <a:solidFill>
            <a:srgbClr val="005595"/>
          </a:solidFill>
          <a:latin typeface="+mn-lt"/>
        </a:defRPr>
      </a:lvl6pPr>
      <a:lvl7pPr marL="2971800" indent="-228600" algn="l" rtl="0" fontAlgn="base">
        <a:spcBef>
          <a:spcPct val="20000"/>
        </a:spcBef>
        <a:spcAft>
          <a:spcPct val="0"/>
        </a:spcAft>
        <a:buChar char="»"/>
        <a:defRPr sz="1400">
          <a:solidFill>
            <a:srgbClr val="005595"/>
          </a:solidFill>
          <a:latin typeface="+mn-lt"/>
        </a:defRPr>
      </a:lvl7pPr>
      <a:lvl8pPr marL="3429000" indent="-228600" algn="l" rtl="0" fontAlgn="base">
        <a:spcBef>
          <a:spcPct val="20000"/>
        </a:spcBef>
        <a:spcAft>
          <a:spcPct val="0"/>
        </a:spcAft>
        <a:buChar char="»"/>
        <a:defRPr sz="1400">
          <a:solidFill>
            <a:srgbClr val="005595"/>
          </a:solidFill>
          <a:latin typeface="+mn-lt"/>
        </a:defRPr>
      </a:lvl8pPr>
      <a:lvl9pPr marL="3886200" indent="-228600" algn="l" rtl="0" fontAlgn="base">
        <a:spcBef>
          <a:spcPct val="20000"/>
        </a:spcBef>
        <a:spcAft>
          <a:spcPct val="0"/>
        </a:spcAft>
        <a:buChar char="»"/>
        <a:defRPr sz="1400">
          <a:solidFill>
            <a:srgbClr val="005595"/>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4.gi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wmf"/><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wmf"/><Relationship Id="rId5" Type="http://schemas.openxmlformats.org/officeDocument/2006/relationships/image" Target="../media/image7.jpeg"/><Relationship Id="rId10" Type="http://schemas.openxmlformats.org/officeDocument/2006/relationships/image" Target="../media/image12.wmf"/><Relationship Id="rId4" Type="http://schemas.openxmlformats.org/officeDocument/2006/relationships/image" Target="../media/image6.jpeg"/><Relationship Id="rId9" Type="http://schemas.openxmlformats.org/officeDocument/2006/relationships/image" Target="../media/image11.jpeg"/></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3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4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7.xml"/><Relationship Id="rId1" Type="http://schemas.openxmlformats.org/officeDocument/2006/relationships/slideLayout" Target="../slideLayouts/slideLayout6.xml"/><Relationship Id="rId4" Type="http://schemas.openxmlformats.org/officeDocument/2006/relationships/image" Target="../media/image54.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3203104" y="3013028"/>
            <a:ext cx="3042591" cy="2286000"/>
          </a:xfrm>
          <a:prstGeom prst="rect">
            <a:avLst/>
          </a:prstGeom>
        </p:spPr>
      </p:pic>
      <p:sp>
        <p:nvSpPr>
          <p:cNvPr id="8194" name="Rectangle 2"/>
          <p:cNvSpPr>
            <a:spLocks noGrp="1" noChangeArrowheads="1"/>
          </p:cNvSpPr>
          <p:nvPr>
            <p:ph type="ctrTitle"/>
          </p:nvPr>
        </p:nvSpPr>
        <p:spPr/>
        <p:txBody>
          <a:bodyPr/>
          <a:lstStyle/>
          <a:p>
            <a:r>
              <a:rPr lang="en-US" dirty="0" smtClean="0"/>
              <a:t>Antibiotic Resistance</a:t>
            </a:r>
            <a:endParaRPr lang="en-US" dirty="0"/>
          </a:p>
        </p:txBody>
      </p:sp>
      <p:sp>
        <p:nvSpPr>
          <p:cNvPr id="8195" name="Rectangle 3"/>
          <p:cNvSpPr>
            <a:spLocks noGrp="1" noChangeArrowheads="1"/>
          </p:cNvSpPr>
          <p:nvPr>
            <p:ph type="subTitle" idx="1"/>
          </p:nvPr>
        </p:nvSpPr>
        <p:spPr>
          <a:xfrm>
            <a:off x="1524000" y="2152650"/>
            <a:ext cx="6400800" cy="1752600"/>
          </a:xfrm>
        </p:spPr>
        <p:txBody>
          <a:bodyPr/>
          <a:lstStyle/>
          <a:p>
            <a:r>
              <a:rPr lang="en-US" sz="2400" b="1" dirty="0" smtClean="0"/>
              <a:t>Module 2</a:t>
            </a:r>
            <a:endParaRPr lang="en-US" sz="24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Selection for Resistance</a:t>
            </a:r>
            <a:endParaRPr lang="en-US" dirty="0"/>
          </a:p>
        </p:txBody>
      </p:sp>
      <p:sp>
        <p:nvSpPr>
          <p:cNvPr id="3" name="Content Placeholder 2"/>
          <p:cNvSpPr>
            <a:spLocks noGrp="1"/>
          </p:cNvSpPr>
          <p:nvPr>
            <p:ph idx="1"/>
          </p:nvPr>
        </p:nvSpPr>
        <p:spPr>
          <a:xfrm>
            <a:off x="457200" y="1417638"/>
            <a:ext cx="8229600" cy="4525963"/>
          </a:xfrm>
        </p:spPr>
        <p:txBody>
          <a:bodyPr/>
          <a:lstStyle/>
          <a:p>
            <a:r>
              <a:rPr lang="en-US" sz="2800" dirty="0" smtClean="0"/>
              <a:t>Example of Natural Selection</a:t>
            </a:r>
          </a:p>
          <a:p>
            <a:pPr lvl="1"/>
            <a:r>
              <a:rPr lang="en-US" sz="2400" dirty="0" smtClean="0"/>
              <a:t>Bacteria either have gene or do not have gene for antibiotic resistance</a:t>
            </a:r>
          </a:p>
          <a:p>
            <a:pPr lvl="1"/>
            <a:r>
              <a:rPr lang="en-US" sz="2400" dirty="0" smtClean="0"/>
              <a:t>Bacteria are exposed to drug; susceptible bacteria (no resistance gene) die, while resistant bacteria (the ones with a resistance gene) survive </a:t>
            </a:r>
          </a:p>
          <a:p>
            <a:pPr lvl="1"/>
            <a:r>
              <a:rPr lang="en-US" sz="2400" dirty="0" smtClean="0"/>
              <a:t>Over time, resistant bacteria multiply, and </a:t>
            </a:r>
            <a:r>
              <a:rPr lang="en-US" sz="2400" dirty="0" smtClean="0"/>
              <a:t>the infection becomes </a:t>
            </a:r>
            <a:r>
              <a:rPr lang="en-US" sz="2400" dirty="0" smtClean="0"/>
              <a:t>resistant to that drug</a:t>
            </a:r>
            <a:endParaRPr lang="en-US" sz="2400" dirty="0"/>
          </a:p>
        </p:txBody>
      </p:sp>
      <p:pic>
        <p:nvPicPr>
          <p:cNvPr id="4" name="Picture 3"/>
          <p:cNvPicPr>
            <a:picLocks noChangeAspect="1"/>
          </p:cNvPicPr>
          <p:nvPr/>
        </p:nvPicPr>
        <p:blipFill rotWithShape="1">
          <a:blip r:embed="rId3"/>
          <a:srcRect t="24731" b="23656"/>
          <a:stretch/>
        </p:blipFill>
        <p:spPr>
          <a:xfrm>
            <a:off x="342900" y="4800600"/>
            <a:ext cx="8458200" cy="1828800"/>
          </a:xfrm>
          <a:prstGeom prst="rect">
            <a:avLst/>
          </a:prstGeom>
        </p:spPr>
      </p:pic>
    </p:spTree>
    <p:extLst>
      <p:ext uri="{BB962C8B-B14F-4D97-AF65-F5344CB8AC3E}">
        <p14:creationId xmlns:p14="http://schemas.microsoft.com/office/powerpoint/2010/main" val="19694513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ChangeArrowheads="1"/>
          </p:cNvSpPr>
          <p:nvPr>
            <p:ph type="title"/>
          </p:nvPr>
        </p:nvSpPr>
        <p:spPr/>
        <p:txBody>
          <a:bodyPr rIns="132080"/>
          <a:lstStyle/>
          <a:p>
            <a:pPr eaLnBrk="1" hangingPunct="1"/>
            <a:r>
              <a:rPr lang="en-US" altLang="en-US" dirty="0" smtClean="0">
                <a:ea typeface="ＭＳ Ｐゴシック" panose="020B0600070205080204" pitchFamily="34" charset="-128"/>
              </a:rPr>
              <a:t>Drug Use Selects for Resistance</a:t>
            </a:r>
          </a:p>
        </p:txBody>
      </p:sp>
      <p:pic>
        <p:nvPicPr>
          <p:cNvPr id="70695" name="Picture 39"/>
          <p:cNvPicPr>
            <a:picLocks noChangeArrowheads="1"/>
          </p:cNvPicPr>
          <p:nvPr/>
        </p:nvPicPr>
        <p:blipFill>
          <a:blip r:embed="rId3"/>
          <a:srcRect l="25331" t="7259" r="16954" b="16907"/>
          <a:stretch>
            <a:fillRect/>
          </a:stretch>
        </p:blipFill>
        <p:spPr bwMode="auto">
          <a:xfrm>
            <a:off x="3891319" y="3060866"/>
            <a:ext cx="1344612" cy="2125662"/>
          </a:xfrm>
          <a:prstGeom prst="rect">
            <a:avLst/>
          </a:prstGeom>
          <a:noFill/>
          <a:ln w="9525">
            <a:solidFill>
              <a:schemeClr val="tx1"/>
            </a:solidFill>
            <a:miter lim="800000"/>
            <a:headEnd/>
            <a:tailEnd/>
          </a:ln>
          <a:effectLst>
            <a:outerShdw dist="35921" dir="2700000" algn="ctr" rotWithShape="0">
              <a:schemeClr val="bg2">
                <a:alpha val="74997"/>
              </a:schemeClr>
            </a:outerShdw>
          </a:effectLst>
        </p:spPr>
      </p:pic>
      <p:grpSp>
        <p:nvGrpSpPr>
          <p:cNvPr id="3" name="Group 2"/>
          <p:cNvGrpSpPr/>
          <p:nvPr/>
        </p:nvGrpSpPr>
        <p:grpSpPr>
          <a:xfrm>
            <a:off x="689687" y="2993115"/>
            <a:ext cx="2443162" cy="2084387"/>
            <a:chOff x="754063" y="2970213"/>
            <a:chExt cx="2443162" cy="2084387"/>
          </a:xfrm>
        </p:grpSpPr>
        <p:grpSp>
          <p:nvGrpSpPr>
            <p:cNvPr id="24579" name="Group 4"/>
            <p:cNvGrpSpPr>
              <a:grpSpLocks/>
            </p:cNvGrpSpPr>
            <p:nvPr/>
          </p:nvGrpSpPr>
          <p:grpSpPr bwMode="auto">
            <a:xfrm>
              <a:off x="1736725" y="3548063"/>
              <a:ext cx="444500" cy="444500"/>
              <a:chOff x="0" y="0"/>
              <a:chExt cx="280" cy="280"/>
            </a:xfrm>
          </p:grpSpPr>
          <p:sp>
            <p:nvSpPr>
              <p:cNvPr id="24695" name="AutoShape 5"/>
              <p:cNvSpPr>
                <a:spLocks/>
              </p:cNvSpPr>
              <p:nvPr/>
            </p:nvSpPr>
            <p:spPr bwMode="auto">
              <a:xfrm>
                <a:off x="0" y="0"/>
                <a:ext cx="280" cy="280"/>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gradFill rotWithShape="0">
                <a:gsLst>
                  <a:gs pos="0">
                    <a:srgbClr val="760000"/>
                  </a:gs>
                  <a:gs pos="50000">
                    <a:srgbClr val="FF0000"/>
                  </a:gs>
                  <a:gs pos="100000">
                    <a:srgbClr val="760000"/>
                  </a:gs>
                </a:gsLst>
                <a:lin ang="18900000" scaled="1"/>
              </a:gradFill>
              <a:ln w="9525">
                <a:solidFill>
                  <a:schemeClr val="tx1"/>
                </a:solidFill>
                <a:round/>
                <a:headEnd/>
                <a:tailEnd/>
              </a:ln>
            </p:spPr>
            <p:txBody>
              <a:bodyPr lIns="0" tIns="0" rIns="0" bIns="0"/>
              <a:lstStyle/>
              <a:p>
                <a:endParaRPr lang="en-US"/>
              </a:p>
            </p:txBody>
          </p:sp>
          <p:sp>
            <p:nvSpPr>
              <p:cNvPr id="24696" name="AutoShape 6"/>
              <p:cNvSpPr>
                <a:spLocks/>
              </p:cNvSpPr>
              <p:nvPr/>
            </p:nvSpPr>
            <p:spPr bwMode="auto">
              <a:xfrm>
                <a:off x="80" y="83"/>
                <a:ext cx="29" cy="29"/>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solidFill>
                <a:srgbClr val="5E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4697" name="AutoShape 7"/>
              <p:cNvSpPr>
                <a:spLocks/>
              </p:cNvSpPr>
              <p:nvPr/>
            </p:nvSpPr>
            <p:spPr bwMode="auto">
              <a:xfrm>
                <a:off x="170" y="83"/>
                <a:ext cx="29" cy="29"/>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solidFill>
                <a:srgbClr val="5E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4698" name="AutoShape 8"/>
              <p:cNvSpPr>
                <a:spLocks/>
              </p:cNvSpPr>
              <p:nvPr/>
            </p:nvSpPr>
            <p:spPr bwMode="auto">
              <a:xfrm>
                <a:off x="64" y="83"/>
                <a:ext cx="135" cy="137"/>
              </a:xfrm>
              <a:custGeom>
                <a:avLst/>
                <a:gdLst>
                  <a:gd name="T0" fmla="*/ 0 w 21600"/>
                  <a:gd name="T1" fmla="*/ 0 h 21600"/>
                  <a:gd name="T2" fmla="*/ 21600 w 21600"/>
                  <a:gd name="T3" fmla="*/ 21600 h 21600"/>
                </a:gdLst>
                <a:ahLst/>
                <a:cxnLst/>
                <a:rect l="T0" t="T1" r="T2" b="T3"/>
                <a:pathLst>
                  <a:path w="21600" h="21600">
                    <a:moveTo>
                      <a:pt x="4401" y="0"/>
                    </a:moveTo>
                    <a:cubicBezTo>
                      <a:pt x="3252" y="0"/>
                      <a:pt x="2321" y="982"/>
                      <a:pt x="2321" y="2194"/>
                    </a:cubicBezTo>
                    <a:cubicBezTo>
                      <a:pt x="2321" y="3406"/>
                      <a:pt x="3252" y="4388"/>
                      <a:pt x="4401" y="4388"/>
                    </a:cubicBezTo>
                    <a:cubicBezTo>
                      <a:pt x="5550" y="4388"/>
                      <a:pt x="6482" y="3406"/>
                      <a:pt x="6482" y="2194"/>
                    </a:cubicBezTo>
                    <a:cubicBezTo>
                      <a:pt x="6482" y="982"/>
                      <a:pt x="5550" y="0"/>
                      <a:pt x="4401" y="0"/>
                    </a:cubicBezTo>
                    <a:close/>
                    <a:moveTo>
                      <a:pt x="17199" y="0"/>
                    </a:moveTo>
                    <a:cubicBezTo>
                      <a:pt x="16050" y="0"/>
                      <a:pt x="15118" y="982"/>
                      <a:pt x="15118" y="2194"/>
                    </a:cubicBezTo>
                    <a:cubicBezTo>
                      <a:pt x="15118" y="3406"/>
                      <a:pt x="16050" y="4388"/>
                      <a:pt x="17199" y="4388"/>
                    </a:cubicBezTo>
                    <a:cubicBezTo>
                      <a:pt x="18348" y="4388"/>
                      <a:pt x="19279" y="3406"/>
                      <a:pt x="19279" y="2194"/>
                    </a:cubicBezTo>
                    <a:cubicBezTo>
                      <a:pt x="19279" y="982"/>
                      <a:pt x="18348" y="0"/>
                      <a:pt x="17199" y="0"/>
                    </a:cubicBezTo>
                    <a:close/>
                    <a:moveTo>
                      <a:pt x="0" y="21600"/>
                    </a:moveTo>
                    <a:cubicBezTo>
                      <a:pt x="7199" y="16373"/>
                      <a:pt x="14401" y="16373"/>
                      <a:pt x="21600" y="2160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24580" name="Group 9"/>
            <p:cNvGrpSpPr>
              <a:grpSpLocks/>
            </p:cNvGrpSpPr>
            <p:nvPr/>
          </p:nvGrpSpPr>
          <p:grpSpPr bwMode="auto">
            <a:xfrm>
              <a:off x="1770063" y="2970213"/>
              <a:ext cx="444500" cy="444500"/>
              <a:chOff x="0" y="0"/>
              <a:chExt cx="280" cy="280"/>
            </a:xfrm>
          </p:grpSpPr>
          <p:sp>
            <p:nvSpPr>
              <p:cNvPr id="24691" name="AutoShape 10"/>
              <p:cNvSpPr>
                <a:spLocks/>
              </p:cNvSpPr>
              <p:nvPr/>
            </p:nvSpPr>
            <p:spPr bwMode="auto">
              <a:xfrm>
                <a:off x="0" y="0"/>
                <a:ext cx="280" cy="280"/>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gradFill rotWithShape="0">
                <a:gsLst>
                  <a:gs pos="0">
                    <a:srgbClr val="767600"/>
                  </a:gs>
                  <a:gs pos="50000">
                    <a:srgbClr val="FFFF00"/>
                  </a:gs>
                  <a:gs pos="100000">
                    <a:srgbClr val="767600"/>
                  </a:gs>
                </a:gsLst>
                <a:lin ang="18900000" scaled="1"/>
              </a:gradFill>
              <a:ln w="9525">
                <a:solidFill>
                  <a:schemeClr val="tx1"/>
                </a:solidFill>
                <a:round/>
                <a:headEnd/>
                <a:tailEnd/>
              </a:ln>
            </p:spPr>
            <p:txBody>
              <a:bodyPr lIns="0" tIns="0" rIns="0" bIns="0"/>
              <a:lstStyle/>
              <a:p>
                <a:endParaRPr lang="en-US"/>
              </a:p>
            </p:txBody>
          </p:sp>
          <p:sp>
            <p:nvSpPr>
              <p:cNvPr id="24692" name="AutoShape 11"/>
              <p:cNvSpPr>
                <a:spLocks/>
              </p:cNvSpPr>
              <p:nvPr/>
            </p:nvSpPr>
            <p:spPr bwMode="auto">
              <a:xfrm>
                <a:off x="80" y="83"/>
                <a:ext cx="29" cy="29"/>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solidFill>
                <a:srgbClr val="5E5E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4693" name="AutoShape 12"/>
              <p:cNvSpPr>
                <a:spLocks/>
              </p:cNvSpPr>
              <p:nvPr/>
            </p:nvSpPr>
            <p:spPr bwMode="auto">
              <a:xfrm>
                <a:off x="170" y="83"/>
                <a:ext cx="29" cy="29"/>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solidFill>
                <a:srgbClr val="5E5E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4694" name="AutoShape 13"/>
              <p:cNvSpPr>
                <a:spLocks/>
              </p:cNvSpPr>
              <p:nvPr/>
            </p:nvSpPr>
            <p:spPr bwMode="auto">
              <a:xfrm>
                <a:off x="64" y="83"/>
                <a:ext cx="151" cy="144"/>
              </a:xfrm>
              <a:custGeom>
                <a:avLst/>
                <a:gdLst>
                  <a:gd name="T0" fmla="*/ 0 w 21600"/>
                  <a:gd name="T1" fmla="*/ 0 h 20368"/>
                  <a:gd name="T2" fmla="*/ 21600 w 21600"/>
                  <a:gd name="T3" fmla="*/ 20368 h 20368"/>
                </a:gdLst>
                <a:ahLst/>
                <a:cxnLst/>
                <a:rect l="T0" t="T1" r="T2" b="T3"/>
                <a:pathLst>
                  <a:path w="21600" h="20368">
                    <a:moveTo>
                      <a:pt x="4401" y="0"/>
                    </a:moveTo>
                    <a:cubicBezTo>
                      <a:pt x="3252" y="0"/>
                      <a:pt x="2321" y="926"/>
                      <a:pt x="2321" y="2069"/>
                    </a:cubicBezTo>
                    <a:cubicBezTo>
                      <a:pt x="2321" y="3212"/>
                      <a:pt x="3252" y="4138"/>
                      <a:pt x="4401" y="4138"/>
                    </a:cubicBezTo>
                    <a:cubicBezTo>
                      <a:pt x="5550" y="4138"/>
                      <a:pt x="6482" y="3212"/>
                      <a:pt x="6482" y="2069"/>
                    </a:cubicBezTo>
                    <a:cubicBezTo>
                      <a:pt x="6482" y="926"/>
                      <a:pt x="5550" y="0"/>
                      <a:pt x="4401" y="0"/>
                    </a:cubicBezTo>
                    <a:close/>
                    <a:moveTo>
                      <a:pt x="17199" y="0"/>
                    </a:moveTo>
                    <a:cubicBezTo>
                      <a:pt x="16050" y="0"/>
                      <a:pt x="15118" y="926"/>
                      <a:pt x="15118" y="2069"/>
                    </a:cubicBezTo>
                    <a:cubicBezTo>
                      <a:pt x="15118" y="3212"/>
                      <a:pt x="16050" y="4138"/>
                      <a:pt x="17199" y="4138"/>
                    </a:cubicBezTo>
                    <a:cubicBezTo>
                      <a:pt x="18348" y="4138"/>
                      <a:pt x="19279" y="3212"/>
                      <a:pt x="19279" y="2069"/>
                    </a:cubicBezTo>
                    <a:cubicBezTo>
                      <a:pt x="19279" y="926"/>
                      <a:pt x="18348" y="0"/>
                      <a:pt x="17199" y="0"/>
                    </a:cubicBezTo>
                    <a:close/>
                    <a:moveTo>
                      <a:pt x="0" y="16671"/>
                    </a:moveTo>
                    <a:cubicBezTo>
                      <a:pt x="7199" y="21600"/>
                      <a:pt x="14401" y="21600"/>
                      <a:pt x="21600" y="16671"/>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24581" name="Group 14"/>
            <p:cNvGrpSpPr>
              <a:grpSpLocks/>
            </p:cNvGrpSpPr>
            <p:nvPr/>
          </p:nvGrpSpPr>
          <p:grpSpPr bwMode="auto">
            <a:xfrm>
              <a:off x="1779588" y="4090988"/>
              <a:ext cx="444500" cy="444500"/>
              <a:chOff x="0" y="0"/>
              <a:chExt cx="280" cy="280"/>
            </a:xfrm>
          </p:grpSpPr>
          <p:sp>
            <p:nvSpPr>
              <p:cNvPr id="24687" name="AutoShape 15"/>
              <p:cNvSpPr>
                <a:spLocks/>
              </p:cNvSpPr>
              <p:nvPr/>
            </p:nvSpPr>
            <p:spPr bwMode="auto">
              <a:xfrm>
                <a:off x="0" y="0"/>
                <a:ext cx="280" cy="280"/>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gradFill rotWithShape="0">
                <a:gsLst>
                  <a:gs pos="0">
                    <a:srgbClr val="767600"/>
                  </a:gs>
                  <a:gs pos="50000">
                    <a:srgbClr val="FFFF00"/>
                  </a:gs>
                  <a:gs pos="100000">
                    <a:srgbClr val="767600"/>
                  </a:gs>
                </a:gsLst>
                <a:lin ang="18900000" scaled="1"/>
              </a:gradFill>
              <a:ln w="9525">
                <a:solidFill>
                  <a:schemeClr val="tx1"/>
                </a:solidFill>
                <a:round/>
                <a:headEnd/>
                <a:tailEnd/>
              </a:ln>
            </p:spPr>
            <p:txBody>
              <a:bodyPr lIns="0" tIns="0" rIns="0" bIns="0"/>
              <a:lstStyle/>
              <a:p>
                <a:endParaRPr lang="en-US"/>
              </a:p>
            </p:txBody>
          </p:sp>
          <p:sp>
            <p:nvSpPr>
              <p:cNvPr id="24688" name="AutoShape 16"/>
              <p:cNvSpPr>
                <a:spLocks/>
              </p:cNvSpPr>
              <p:nvPr/>
            </p:nvSpPr>
            <p:spPr bwMode="auto">
              <a:xfrm>
                <a:off x="80" y="83"/>
                <a:ext cx="29" cy="29"/>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solidFill>
                <a:srgbClr val="5E5E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4689" name="AutoShape 17"/>
              <p:cNvSpPr>
                <a:spLocks/>
              </p:cNvSpPr>
              <p:nvPr/>
            </p:nvSpPr>
            <p:spPr bwMode="auto">
              <a:xfrm>
                <a:off x="170" y="83"/>
                <a:ext cx="29" cy="29"/>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solidFill>
                <a:srgbClr val="5E5E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4690" name="AutoShape 18"/>
              <p:cNvSpPr>
                <a:spLocks/>
              </p:cNvSpPr>
              <p:nvPr/>
            </p:nvSpPr>
            <p:spPr bwMode="auto">
              <a:xfrm>
                <a:off x="64" y="83"/>
                <a:ext cx="151" cy="144"/>
              </a:xfrm>
              <a:custGeom>
                <a:avLst/>
                <a:gdLst>
                  <a:gd name="T0" fmla="*/ 0 w 21600"/>
                  <a:gd name="T1" fmla="*/ 0 h 20368"/>
                  <a:gd name="T2" fmla="*/ 21600 w 21600"/>
                  <a:gd name="T3" fmla="*/ 20368 h 20368"/>
                </a:gdLst>
                <a:ahLst/>
                <a:cxnLst/>
                <a:rect l="T0" t="T1" r="T2" b="T3"/>
                <a:pathLst>
                  <a:path w="21600" h="20368">
                    <a:moveTo>
                      <a:pt x="4401" y="0"/>
                    </a:moveTo>
                    <a:cubicBezTo>
                      <a:pt x="3252" y="0"/>
                      <a:pt x="2321" y="926"/>
                      <a:pt x="2321" y="2069"/>
                    </a:cubicBezTo>
                    <a:cubicBezTo>
                      <a:pt x="2321" y="3212"/>
                      <a:pt x="3252" y="4138"/>
                      <a:pt x="4401" y="4138"/>
                    </a:cubicBezTo>
                    <a:cubicBezTo>
                      <a:pt x="5550" y="4138"/>
                      <a:pt x="6482" y="3212"/>
                      <a:pt x="6482" y="2069"/>
                    </a:cubicBezTo>
                    <a:cubicBezTo>
                      <a:pt x="6482" y="926"/>
                      <a:pt x="5550" y="0"/>
                      <a:pt x="4401" y="0"/>
                    </a:cubicBezTo>
                    <a:close/>
                    <a:moveTo>
                      <a:pt x="17199" y="0"/>
                    </a:moveTo>
                    <a:cubicBezTo>
                      <a:pt x="16050" y="0"/>
                      <a:pt x="15118" y="926"/>
                      <a:pt x="15118" y="2069"/>
                    </a:cubicBezTo>
                    <a:cubicBezTo>
                      <a:pt x="15118" y="3212"/>
                      <a:pt x="16050" y="4138"/>
                      <a:pt x="17199" y="4138"/>
                    </a:cubicBezTo>
                    <a:cubicBezTo>
                      <a:pt x="18348" y="4138"/>
                      <a:pt x="19279" y="3212"/>
                      <a:pt x="19279" y="2069"/>
                    </a:cubicBezTo>
                    <a:cubicBezTo>
                      <a:pt x="19279" y="926"/>
                      <a:pt x="18348" y="0"/>
                      <a:pt x="17199" y="0"/>
                    </a:cubicBezTo>
                    <a:close/>
                    <a:moveTo>
                      <a:pt x="0" y="16671"/>
                    </a:moveTo>
                    <a:cubicBezTo>
                      <a:pt x="7199" y="21600"/>
                      <a:pt x="14401" y="21600"/>
                      <a:pt x="21600" y="16671"/>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24582" name="Group 19"/>
            <p:cNvGrpSpPr>
              <a:grpSpLocks/>
            </p:cNvGrpSpPr>
            <p:nvPr/>
          </p:nvGrpSpPr>
          <p:grpSpPr bwMode="auto">
            <a:xfrm>
              <a:off x="1177925" y="3981450"/>
              <a:ext cx="444500" cy="444500"/>
              <a:chOff x="0" y="0"/>
              <a:chExt cx="280" cy="280"/>
            </a:xfrm>
          </p:grpSpPr>
          <p:sp>
            <p:nvSpPr>
              <p:cNvPr id="24683" name="AutoShape 20"/>
              <p:cNvSpPr>
                <a:spLocks/>
              </p:cNvSpPr>
              <p:nvPr/>
            </p:nvSpPr>
            <p:spPr bwMode="auto">
              <a:xfrm>
                <a:off x="0" y="0"/>
                <a:ext cx="280" cy="280"/>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gradFill rotWithShape="0">
                <a:gsLst>
                  <a:gs pos="0">
                    <a:srgbClr val="767600"/>
                  </a:gs>
                  <a:gs pos="50000">
                    <a:srgbClr val="FFFF00"/>
                  </a:gs>
                  <a:gs pos="100000">
                    <a:srgbClr val="767600"/>
                  </a:gs>
                </a:gsLst>
                <a:lin ang="18900000" scaled="1"/>
              </a:gradFill>
              <a:ln w="9525">
                <a:solidFill>
                  <a:schemeClr val="tx1"/>
                </a:solidFill>
                <a:round/>
                <a:headEnd/>
                <a:tailEnd/>
              </a:ln>
            </p:spPr>
            <p:txBody>
              <a:bodyPr lIns="0" tIns="0" rIns="0" bIns="0"/>
              <a:lstStyle/>
              <a:p>
                <a:endParaRPr lang="en-US"/>
              </a:p>
            </p:txBody>
          </p:sp>
          <p:sp>
            <p:nvSpPr>
              <p:cNvPr id="24684" name="AutoShape 21"/>
              <p:cNvSpPr>
                <a:spLocks/>
              </p:cNvSpPr>
              <p:nvPr/>
            </p:nvSpPr>
            <p:spPr bwMode="auto">
              <a:xfrm>
                <a:off x="80" y="83"/>
                <a:ext cx="29" cy="29"/>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solidFill>
                <a:srgbClr val="5E5E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4685" name="AutoShape 22"/>
              <p:cNvSpPr>
                <a:spLocks/>
              </p:cNvSpPr>
              <p:nvPr/>
            </p:nvSpPr>
            <p:spPr bwMode="auto">
              <a:xfrm>
                <a:off x="170" y="83"/>
                <a:ext cx="29" cy="29"/>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solidFill>
                <a:srgbClr val="5E5E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4686" name="AutoShape 23"/>
              <p:cNvSpPr>
                <a:spLocks/>
              </p:cNvSpPr>
              <p:nvPr/>
            </p:nvSpPr>
            <p:spPr bwMode="auto">
              <a:xfrm>
                <a:off x="64" y="83"/>
                <a:ext cx="151" cy="144"/>
              </a:xfrm>
              <a:custGeom>
                <a:avLst/>
                <a:gdLst>
                  <a:gd name="T0" fmla="*/ 0 w 21600"/>
                  <a:gd name="T1" fmla="*/ 0 h 20368"/>
                  <a:gd name="T2" fmla="*/ 21600 w 21600"/>
                  <a:gd name="T3" fmla="*/ 20368 h 20368"/>
                </a:gdLst>
                <a:ahLst/>
                <a:cxnLst/>
                <a:rect l="T0" t="T1" r="T2" b="T3"/>
                <a:pathLst>
                  <a:path w="21600" h="20368">
                    <a:moveTo>
                      <a:pt x="4401" y="0"/>
                    </a:moveTo>
                    <a:cubicBezTo>
                      <a:pt x="3252" y="0"/>
                      <a:pt x="2321" y="926"/>
                      <a:pt x="2321" y="2069"/>
                    </a:cubicBezTo>
                    <a:cubicBezTo>
                      <a:pt x="2321" y="3212"/>
                      <a:pt x="3252" y="4138"/>
                      <a:pt x="4401" y="4138"/>
                    </a:cubicBezTo>
                    <a:cubicBezTo>
                      <a:pt x="5550" y="4138"/>
                      <a:pt x="6482" y="3212"/>
                      <a:pt x="6482" y="2069"/>
                    </a:cubicBezTo>
                    <a:cubicBezTo>
                      <a:pt x="6482" y="926"/>
                      <a:pt x="5550" y="0"/>
                      <a:pt x="4401" y="0"/>
                    </a:cubicBezTo>
                    <a:close/>
                    <a:moveTo>
                      <a:pt x="17199" y="0"/>
                    </a:moveTo>
                    <a:cubicBezTo>
                      <a:pt x="16050" y="0"/>
                      <a:pt x="15118" y="926"/>
                      <a:pt x="15118" y="2069"/>
                    </a:cubicBezTo>
                    <a:cubicBezTo>
                      <a:pt x="15118" y="3212"/>
                      <a:pt x="16050" y="4138"/>
                      <a:pt x="17199" y="4138"/>
                    </a:cubicBezTo>
                    <a:cubicBezTo>
                      <a:pt x="18348" y="4138"/>
                      <a:pt x="19279" y="3212"/>
                      <a:pt x="19279" y="2069"/>
                    </a:cubicBezTo>
                    <a:cubicBezTo>
                      <a:pt x="19279" y="926"/>
                      <a:pt x="18348" y="0"/>
                      <a:pt x="17199" y="0"/>
                    </a:cubicBezTo>
                    <a:close/>
                    <a:moveTo>
                      <a:pt x="0" y="16671"/>
                    </a:moveTo>
                    <a:cubicBezTo>
                      <a:pt x="7199" y="21600"/>
                      <a:pt x="14401" y="21600"/>
                      <a:pt x="21600" y="16671"/>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24583" name="Group 24"/>
            <p:cNvGrpSpPr>
              <a:grpSpLocks/>
            </p:cNvGrpSpPr>
            <p:nvPr/>
          </p:nvGrpSpPr>
          <p:grpSpPr bwMode="auto">
            <a:xfrm>
              <a:off x="2116138" y="4610100"/>
              <a:ext cx="444500" cy="444500"/>
              <a:chOff x="0" y="0"/>
              <a:chExt cx="280" cy="280"/>
            </a:xfrm>
          </p:grpSpPr>
          <p:sp>
            <p:nvSpPr>
              <p:cNvPr id="24679" name="AutoShape 25"/>
              <p:cNvSpPr>
                <a:spLocks/>
              </p:cNvSpPr>
              <p:nvPr/>
            </p:nvSpPr>
            <p:spPr bwMode="auto">
              <a:xfrm>
                <a:off x="0" y="0"/>
                <a:ext cx="280" cy="280"/>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gradFill rotWithShape="0">
                <a:gsLst>
                  <a:gs pos="0">
                    <a:srgbClr val="767600"/>
                  </a:gs>
                  <a:gs pos="50000">
                    <a:srgbClr val="FFFF00"/>
                  </a:gs>
                  <a:gs pos="100000">
                    <a:srgbClr val="767600"/>
                  </a:gs>
                </a:gsLst>
                <a:lin ang="18900000" scaled="1"/>
              </a:gradFill>
              <a:ln w="9525">
                <a:solidFill>
                  <a:schemeClr val="tx1"/>
                </a:solidFill>
                <a:round/>
                <a:headEnd/>
                <a:tailEnd/>
              </a:ln>
            </p:spPr>
            <p:txBody>
              <a:bodyPr lIns="0" tIns="0" rIns="0" bIns="0"/>
              <a:lstStyle/>
              <a:p>
                <a:endParaRPr lang="en-US"/>
              </a:p>
            </p:txBody>
          </p:sp>
          <p:sp>
            <p:nvSpPr>
              <p:cNvPr id="24680" name="AutoShape 26"/>
              <p:cNvSpPr>
                <a:spLocks/>
              </p:cNvSpPr>
              <p:nvPr/>
            </p:nvSpPr>
            <p:spPr bwMode="auto">
              <a:xfrm>
                <a:off x="80" y="83"/>
                <a:ext cx="29" cy="29"/>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solidFill>
                <a:srgbClr val="5E5E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4681" name="AutoShape 27"/>
              <p:cNvSpPr>
                <a:spLocks/>
              </p:cNvSpPr>
              <p:nvPr/>
            </p:nvSpPr>
            <p:spPr bwMode="auto">
              <a:xfrm>
                <a:off x="170" y="83"/>
                <a:ext cx="29" cy="29"/>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solidFill>
                <a:srgbClr val="5E5E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4682" name="AutoShape 28"/>
              <p:cNvSpPr>
                <a:spLocks/>
              </p:cNvSpPr>
              <p:nvPr/>
            </p:nvSpPr>
            <p:spPr bwMode="auto">
              <a:xfrm>
                <a:off x="64" y="83"/>
                <a:ext cx="151" cy="144"/>
              </a:xfrm>
              <a:custGeom>
                <a:avLst/>
                <a:gdLst>
                  <a:gd name="T0" fmla="*/ 0 w 21600"/>
                  <a:gd name="T1" fmla="*/ 0 h 20368"/>
                  <a:gd name="T2" fmla="*/ 21600 w 21600"/>
                  <a:gd name="T3" fmla="*/ 20368 h 20368"/>
                </a:gdLst>
                <a:ahLst/>
                <a:cxnLst/>
                <a:rect l="T0" t="T1" r="T2" b="T3"/>
                <a:pathLst>
                  <a:path w="21600" h="20368">
                    <a:moveTo>
                      <a:pt x="4401" y="0"/>
                    </a:moveTo>
                    <a:cubicBezTo>
                      <a:pt x="3252" y="0"/>
                      <a:pt x="2321" y="926"/>
                      <a:pt x="2321" y="2069"/>
                    </a:cubicBezTo>
                    <a:cubicBezTo>
                      <a:pt x="2321" y="3212"/>
                      <a:pt x="3252" y="4138"/>
                      <a:pt x="4401" y="4138"/>
                    </a:cubicBezTo>
                    <a:cubicBezTo>
                      <a:pt x="5550" y="4138"/>
                      <a:pt x="6482" y="3212"/>
                      <a:pt x="6482" y="2069"/>
                    </a:cubicBezTo>
                    <a:cubicBezTo>
                      <a:pt x="6482" y="926"/>
                      <a:pt x="5550" y="0"/>
                      <a:pt x="4401" y="0"/>
                    </a:cubicBezTo>
                    <a:close/>
                    <a:moveTo>
                      <a:pt x="17199" y="0"/>
                    </a:moveTo>
                    <a:cubicBezTo>
                      <a:pt x="16050" y="0"/>
                      <a:pt x="15118" y="926"/>
                      <a:pt x="15118" y="2069"/>
                    </a:cubicBezTo>
                    <a:cubicBezTo>
                      <a:pt x="15118" y="3212"/>
                      <a:pt x="16050" y="4138"/>
                      <a:pt x="17199" y="4138"/>
                    </a:cubicBezTo>
                    <a:cubicBezTo>
                      <a:pt x="18348" y="4138"/>
                      <a:pt x="19279" y="3212"/>
                      <a:pt x="19279" y="2069"/>
                    </a:cubicBezTo>
                    <a:cubicBezTo>
                      <a:pt x="19279" y="926"/>
                      <a:pt x="18348" y="0"/>
                      <a:pt x="17199" y="0"/>
                    </a:cubicBezTo>
                    <a:close/>
                    <a:moveTo>
                      <a:pt x="0" y="16671"/>
                    </a:moveTo>
                    <a:cubicBezTo>
                      <a:pt x="7199" y="21600"/>
                      <a:pt x="14401" y="21600"/>
                      <a:pt x="21600" y="16671"/>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24584" name="Group 29"/>
            <p:cNvGrpSpPr>
              <a:grpSpLocks/>
            </p:cNvGrpSpPr>
            <p:nvPr/>
          </p:nvGrpSpPr>
          <p:grpSpPr bwMode="auto">
            <a:xfrm>
              <a:off x="1189038" y="3198813"/>
              <a:ext cx="444500" cy="444500"/>
              <a:chOff x="0" y="0"/>
              <a:chExt cx="280" cy="280"/>
            </a:xfrm>
          </p:grpSpPr>
          <p:sp>
            <p:nvSpPr>
              <p:cNvPr id="24675" name="AutoShape 30"/>
              <p:cNvSpPr>
                <a:spLocks/>
              </p:cNvSpPr>
              <p:nvPr/>
            </p:nvSpPr>
            <p:spPr bwMode="auto">
              <a:xfrm>
                <a:off x="0" y="0"/>
                <a:ext cx="280" cy="280"/>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gradFill rotWithShape="0">
                <a:gsLst>
                  <a:gs pos="0">
                    <a:srgbClr val="767600"/>
                  </a:gs>
                  <a:gs pos="50000">
                    <a:srgbClr val="FFFF00"/>
                  </a:gs>
                  <a:gs pos="100000">
                    <a:srgbClr val="767600"/>
                  </a:gs>
                </a:gsLst>
                <a:lin ang="18900000" scaled="1"/>
              </a:gradFill>
              <a:ln w="9525">
                <a:solidFill>
                  <a:schemeClr val="tx1"/>
                </a:solidFill>
                <a:round/>
                <a:headEnd/>
                <a:tailEnd/>
              </a:ln>
            </p:spPr>
            <p:txBody>
              <a:bodyPr lIns="0" tIns="0" rIns="0" bIns="0"/>
              <a:lstStyle/>
              <a:p>
                <a:endParaRPr lang="en-US"/>
              </a:p>
            </p:txBody>
          </p:sp>
          <p:sp>
            <p:nvSpPr>
              <p:cNvPr id="24676" name="AutoShape 31"/>
              <p:cNvSpPr>
                <a:spLocks/>
              </p:cNvSpPr>
              <p:nvPr/>
            </p:nvSpPr>
            <p:spPr bwMode="auto">
              <a:xfrm>
                <a:off x="80" y="83"/>
                <a:ext cx="29" cy="29"/>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solidFill>
                <a:srgbClr val="5E5E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4677" name="AutoShape 32"/>
              <p:cNvSpPr>
                <a:spLocks/>
              </p:cNvSpPr>
              <p:nvPr/>
            </p:nvSpPr>
            <p:spPr bwMode="auto">
              <a:xfrm>
                <a:off x="170" y="83"/>
                <a:ext cx="29" cy="29"/>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solidFill>
                <a:srgbClr val="5E5E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4678" name="AutoShape 33"/>
              <p:cNvSpPr>
                <a:spLocks/>
              </p:cNvSpPr>
              <p:nvPr/>
            </p:nvSpPr>
            <p:spPr bwMode="auto">
              <a:xfrm>
                <a:off x="64" y="83"/>
                <a:ext cx="151" cy="144"/>
              </a:xfrm>
              <a:custGeom>
                <a:avLst/>
                <a:gdLst>
                  <a:gd name="T0" fmla="*/ 0 w 21600"/>
                  <a:gd name="T1" fmla="*/ 0 h 20368"/>
                  <a:gd name="T2" fmla="*/ 21600 w 21600"/>
                  <a:gd name="T3" fmla="*/ 20368 h 20368"/>
                </a:gdLst>
                <a:ahLst/>
                <a:cxnLst/>
                <a:rect l="T0" t="T1" r="T2" b="T3"/>
                <a:pathLst>
                  <a:path w="21600" h="20368">
                    <a:moveTo>
                      <a:pt x="4401" y="0"/>
                    </a:moveTo>
                    <a:cubicBezTo>
                      <a:pt x="3252" y="0"/>
                      <a:pt x="2321" y="926"/>
                      <a:pt x="2321" y="2069"/>
                    </a:cubicBezTo>
                    <a:cubicBezTo>
                      <a:pt x="2321" y="3212"/>
                      <a:pt x="3252" y="4138"/>
                      <a:pt x="4401" y="4138"/>
                    </a:cubicBezTo>
                    <a:cubicBezTo>
                      <a:pt x="5550" y="4138"/>
                      <a:pt x="6482" y="3212"/>
                      <a:pt x="6482" y="2069"/>
                    </a:cubicBezTo>
                    <a:cubicBezTo>
                      <a:pt x="6482" y="926"/>
                      <a:pt x="5550" y="0"/>
                      <a:pt x="4401" y="0"/>
                    </a:cubicBezTo>
                    <a:close/>
                    <a:moveTo>
                      <a:pt x="17199" y="0"/>
                    </a:moveTo>
                    <a:cubicBezTo>
                      <a:pt x="16050" y="0"/>
                      <a:pt x="15118" y="926"/>
                      <a:pt x="15118" y="2069"/>
                    </a:cubicBezTo>
                    <a:cubicBezTo>
                      <a:pt x="15118" y="3212"/>
                      <a:pt x="16050" y="4138"/>
                      <a:pt x="17199" y="4138"/>
                    </a:cubicBezTo>
                    <a:cubicBezTo>
                      <a:pt x="18348" y="4138"/>
                      <a:pt x="19279" y="3212"/>
                      <a:pt x="19279" y="2069"/>
                    </a:cubicBezTo>
                    <a:cubicBezTo>
                      <a:pt x="19279" y="926"/>
                      <a:pt x="18348" y="0"/>
                      <a:pt x="17199" y="0"/>
                    </a:cubicBezTo>
                    <a:close/>
                    <a:moveTo>
                      <a:pt x="0" y="16671"/>
                    </a:moveTo>
                    <a:cubicBezTo>
                      <a:pt x="7199" y="21600"/>
                      <a:pt x="14401" y="21600"/>
                      <a:pt x="21600" y="16671"/>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24585" name="Group 34"/>
            <p:cNvGrpSpPr>
              <a:grpSpLocks/>
            </p:cNvGrpSpPr>
            <p:nvPr/>
          </p:nvGrpSpPr>
          <p:grpSpPr bwMode="auto">
            <a:xfrm>
              <a:off x="2278063" y="3200400"/>
              <a:ext cx="444500" cy="444500"/>
              <a:chOff x="0" y="0"/>
              <a:chExt cx="280" cy="280"/>
            </a:xfrm>
          </p:grpSpPr>
          <p:sp>
            <p:nvSpPr>
              <p:cNvPr id="24671" name="AutoShape 35"/>
              <p:cNvSpPr>
                <a:spLocks/>
              </p:cNvSpPr>
              <p:nvPr/>
            </p:nvSpPr>
            <p:spPr bwMode="auto">
              <a:xfrm>
                <a:off x="0" y="0"/>
                <a:ext cx="280" cy="280"/>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gradFill rotWithShape="0">
                <a:gsLst>
                  <a:gs pos="0">
                    <a:srgbClr val="767600"/>
                  </a:gs>
                  <a:gs pos="50000">
                    <a:srgbClr val="FFFF00"/>
                  </a:gs>
                  <a:gs pos="100000">
                    <a:srgbClr val="767600"/>
                  </a:gs>
                </a:gsLst>
                <a:lin ang="18900000" scaled="1"/>
              </a:gradFill>
              <a:ln w="9525">
                <a:solidFill>
                  <a:schemeClr val="tx1"/>
                </a:solidFill>
                <a:round/>
                <a:headEnd/>
                <a:tailEnd/>
              </a:ln>
            </p:spPr>
            <p:txBody>
              <a:bodyPr lIns="0" tIns="0" rIns="0" bIns="0"/>
              <a:lstStyle/>
              <a:p>
                <a:endParaRPr lang="en-US"/>
              </a:p>
            </p:txBody>
          </p:sp>
          <p:sp>
            <p:nvSpPr>
              <p:cNvPr id="24672" name="AutoShape 36"/>
              <p:cNvSpPr>
                <a:spLocks/>
              </p:cNvSpPr>
              <p:nvPr/>
            </p:nvSpPr>
            <p:spPr bwMode="auto">
              <a:xfrm>
                <a:off x="80" y="83"/>
                <a:ext cx="29" cy="29"/>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solidFill>
                <a:srgbClr val="5E5E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4673" name="AutoShape 37"/>
              <p:cNvSpPr>
                <a:spLocks/>
              </p:cNvSpPr>
              <p:nvPr/>
            </p:nvSpPr>
            <p:spPr bwMode="auto">
              <a:xfrm>
                <a:off x="170" y="83"/>
                <a:ext cx="29" cy="29"/>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solidFill>
                <a:srgbClr val="5E5E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4674" name="AutoShape 38"/>
              <p:cNvSpPr>
                <a:spLocks/>
              </p:cNvSpPr>
              <p:nvPr/>
            </p:nvSpPr>
            <p:spPr bwMode="auto">
              <a:xfrm>
                <a:off x="64" y="83"/>
                <a:ext cx="151" cy="144"/>
              </a:xfrm>
              <a:custGeom>
                <a:avLst/>
                <a:gdLst>
                  <a:gd name="T0" fmla="*/ 0 w 21600"/>
                  <a:gd name="T1" fmla="*/ 0 h 20368"/>
                  <a:gd name="T2" fmla="*/ 21600 w 21600"/>
                  <a:gd name="T3" fmla="*/ 20368 h 20368"/>
                </a:gdLst>
                <a:ahLst/>
                <a:cxnLst/>
                <a:rect l="T0" t="T1" r="T2" b="T3"/>
                <a:pathLst>
                  <a:path w="21600" h="20368">
                    <a:moveTo>
                      <a:pt x="4401" y="0"/>
                    </a:moveTo>
                    <a:cubicBezTo>
                      <a:pt x="3252" y="0"/>
                      <a:pt x="2321" y="926"/>
                      <a:pt x="2321" y="2069"/>
                    </a:cubicBezTo>
                    <a:cubicBezTo>
                      <a:pt x="2321" y="3212"/>
                      <a:pt x="3252" y="4138"/>
                      <a:pt x="4401" y="4138"/>
                    </a:cubicBezTo>
                    <a:cubicBezTo>
                      <a:pt x="5550" y="4138"/>
                      <a:pt x="6482" y="3212"/>
                      <a:pt x="6482" y="2069"/>
                    </a:cubicBezTo>
                    <a:cubicBezTo>
                      <a:pt x="6482" y="926"/>
                      <a:pt x="5550" y="0"/>
                      <a:pt x="4401" y="0"/>
                    </a:cubicBezTo>
                    <a:close/>
                    <a:moveTo>
                      <a:pt x="17199" y="0"/>
                    </a:moveTo>
                    <a:cubicBezTo>
                      <a:pt x="16050" y="0"/>
                      <a:pt x="15118" y="926"/>
                      <a:pt x="15118" y="2069"/>
                    </a:cubicBezTo>
                    <a:cubicBezTo>
                      <a:pt x="15118" y="3212"/>
                      <a:pt x="16050" y="4138"/>
                      <a:pt x="17199" y="4138"/>
                    </a:cubicBezTo>
                    <a:cubicBezTo>
                      <a:pt x="18348" y="4138"/>
                      <a:pt x="19279" y="3212"/>
                      <a:pt x="19279" y="2069"/>
                    </a:cubicBezTo>
                    <a:cubicBezTo>
                      <a:pt x="19279" y="926"/>
                      <a:pt x="18348" y="0"/>
                      <a:pt x="17199" y="0"/>
                    </a:cubicBezTo>
                    <a:close/>
                    <a:moveTo>
                      <a:pt x="0" y="16671"/>
                    </a:moveTo>
                    <a:cubicBezTo>
                      <a:pt x="7199" y="21600"/>
                      <a:pt x="14401" y="21600"/>
                      <a:pt x="21600" y="16671"/>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24587" name="Group 40"/>
            <p:cNvGrpSpPr>
              <a:grpSpLocks/>
            </p:cNvGrpSpPr>
            <p:nvPr/>
          </p:nvGrpSpPr>
          <p:grpSpPr bwMode="auto">
            <a:xfrm>
              <a:off x="754063" y="3565525"/>
              <a:ext cx="444500" cy="444500"/>
              <a:chOff x="0" y="0"/>
              <a:chExt cx="280" cy="280"/>
            </a:xfrm>
          </p:grpSpPr>
          <p:sp>
            <p:nvSpPr>
              <p:cNvPr id="24667" name="AutoShape 41"/>
              <p:cNvSpPr>
                <a:spLocks/>
              </p:cNvSpPr>
              <p:nvPr/>
            </p:nvSpPr>
            <p:spPr bwMode="auto">
              <a:xfrm>
                <a:off x="0" y="0"/>
                <a:ext cx="280" cy="280"/>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gradFill rotWithShape="0">
                <a:gsLst>
                  <a:gs pos="0">
                    <a:srgbClr val="767600"/>
                  </a:gs>
                  <a:gs pos="50000">
                    <a:srgbClr val="FFFF00"/>
                  </a:gs>
                  <a:gs pos="100000">
                    <a:srgbClr val="767600"/>
                  </a:gs>
                </a:gsLst>
                <a:lin ang="18900000" scaled="1"/>
              </a:gradFill>
              <a:ln w="9525">
                <a:solidFill>
                  <a:schemeClr val="tx1"/>
                </a:solidFill>
                <a:round/>
                <a:headEnd/>
                <a:tailEnd/>
              </a:ln>
            </p:spPr>
            <p:txBody>
              <a:bodyPr lIns="0" tIns="0" rIns="0" bIns="0"/>
              <a:lstStyle/>
              <a:p>
                <a:endParaRPr lang="en-US"/>
              </a:p>
            </p:txBody>
          </p:sp>
          <p:sp>
            <p:nvSpPr>
              <p:cNvPr id="24668" name="AutoShape 42"/>
              <p:cNvSpPr>
                <a:spLocks/>
              </p:cNvSpPr>
              <p:nvPr/>
            </p:nvSpPr>
            <p:spPr bwMode="auto">
              <a:xfrm>
                <a:off x="80" y="83"/>
                <a:ext cx="29" cy="29"/>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solidFill>
                <a:srgbClr val="5E5E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4669" name="AutoShape 43"/>
              <p:cNvSpPr>
                <a:spLocks/>
              </p:cNvSpPr>
              <p:nvPr/>
            </p:nvSpPr>
            <p:spPr bwMode="auto">
              <a:xfrm>
                <a:off x="170" y="83"/>
                <a:ext cx="29" cy="29"/>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solidFill>
                <a:srgbClr val="5E5E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4670" name="AutoShape 44"/>
              <p:cNvSpPr>
                <a:spLocks/>
              </p:cNvSpPr>
              <p:nvPr/>
            </p:nvSpPr>
            <p:spPr bwMode="auto">
              <a:xfrm>
                <a:off x="64" y="83"/>
                <a:ext cx="151" cy="144"/>
              </a:xfrm>
              <a:custGeom>
                <a:avLst/>
                <a:gdLst>
                  <a:gd name="T0" fmla="*/ 0 w 21600"/>
                  <a:gd name="T1" fmla="*/ 0 h 20368"/>
                  <a:gd name="T2" fmla="*/ 21600 w 21600"/>
                  <a:gd name="T3" fmla="*/ 20368 h 20368"/>
                </a:gdLst>
                <a:ahLst/>
                <a:cxnLst/>
                <a:rect l="T0" t="T1" r="T2" b="T3"/>
                <a:pathLst>
                  <a:path w="21600" h="20368">
                    <a:moveTo>
                      <a:pt x="4401" y="0"/>
                    </a:moveTo>
                    <a:cubicBezTo>
                      <a:pt x="3252" y="0"/>
                      <a:pt x="2321" y="926"/>
                      <a:pt x="2321" y="2069"/>
                    </a:cubicBezTo>
                    <a:cubicBezTo>
                      <a:pt x="2321" y="3212"/>
                      <a:pt x="3252" y="4138"/>
                      <a:pt x="4401" y="4138"/>
                    </a:cubicBezTo>
                    <a:cubicBezTo>
                      <a:pt x="5550" y="4138"/>
                      <a:pt x="6482" y="3212"/>
                      <a:pt x="6482" y="2069"/>
                    </a:cubicBezTo>
                    <a:cubicBezTo>
                      <a:pt x="6482" y="926"/>
                      <a:pt x="5550" y="0"/>
                      <a:pt x="4401" y="0"/>
                    </a:cubicBezTo>
                    <a:close/>
                    <a:moveTo>
                      <a:pt x="17199" y="0"/>
                    </a:moveTo>
                    <a:cubicBezTo>
                      <a:pt x="16050" y="0"/>
                      <a:pt x="15118" y="926"/>
                      <a:pt x="15118" y="2069"/>
                    </a:cubicBezTo>
                    <a:cubicBezTo>
                      <a:pt x="15118" y="3212"/>
                      <a:pt x="16050" y="4138"/>
                      <a:pt x="17199" y="4138"/>
                    </a:cubicBezTo>
                    <a:cubicBezTo>
                      <a:pt x="18348" y="4138"/>
                      <a:pt x="19279" y="3212"/>
                      <a:pt x="19279" y="2069"/>
                    </a:cubicBezTo>
                    <a:cubicBezTo>
                      <a:pt x="19279" y="926"/>
                      <a:pt x="18348" y="0"/>
                      <a:pt x="17199" y="0"/>
                    </a:cubicBezTo>
                    <a:close/>
                    <a:moveTo>
                      <a:pt x="0" y="16671"/>
                    </a:moveTo>
                    <a:cubicBezTo>
                      <a:pt x="7199" y="21600"/>
                      <a:pt x="14401" y="21600"/>
                      <a:pt x="21600" y="16671"/>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24588" name="Group 45"/>
            <p:cNvGrpSpPr>
              <a:grpSpLocks/>
            </p:cNvGrpSpPr>
            <p:nvPr/>
          </p:nvGrpSpPr>
          <p:grpSpPr bwMode="auto">
            <a:xfrm>
              <a:off x="2335213" y="4027488"/>
              <a:ext cx="444500" cy="444500"/>
              <a:chOff x="0" y="0"/>
              <a:chExt cx="280" cy="280"/>
            </a:xfrm>
          </p:grpSpPr>
          <p:sp>
            <p:nvSpPr>
              <p:cNvPr id="24663" name="AutoShape 46"/>
              <p:cNvSpPr>
                <a:spLocks/>
              </p:cNvSpPr>
              <p:nvPr/>
            </p:nvSpPr>
            <p:spPr bwMode="auto">
              <a:xfrm>
                <a:off x="0" y="0"/>
                <a:ext cx="280" cy="280"/>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gradFill rotWithShape="0">
                <a:gsLst>
                  <a:gs pos="0">
                    <a:srgbClr val="767600"/>
                  </a:gs>
                  <a:gs pos="50000">
                    <a:srgbClr val="FFFF00"/>
                  </a:gs>
                  <a:gs pos="100000">
                    <a:srgbClr val="767600"/>
                  </a:gs>
                </a:gsLst>
                <a:lin ang="18900000" scaled="1"/>
              </a:gradFill>
              <a:ln w="9525">
                <a:solidFill>
                  <a:schemeClr val="tx1"/>
                </a:solidFill>
                <a:round/>
                <a:headEnd/>
                <a:tailEnd/>
              </a:ln>
            </p:spPr>
            <p:txBody>
              <a:bodyPr lIns="0" tIns="0" rIns="0" bIns="0"/>
              <a:lstStyle/>
              <a:p>
                <a:endParaRPr lang="en-US"/>
              </a:p>
            </p:txBody>
          </p:sp>
          <p:sp>
            <p:nvSpPr>
              <p:cNvPr id="24664" name="AutoShape 47"/>
              <p:cNvSpPr>
                <a:spLocks/>
              </p:cNvSpPr>
              <p:nvPr/>
            </p:nvSpPr>
            <p:spPr bwMode="auto">
              <a:xfrm>
                <a:off x="80" y="83"/>
                <a:ext cx="29" cy="29"/>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solidFill>
                <a:srgbClr val="5E5E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4665" name="AutoShape 48"/>
              <p:cNvSpPr>
                <a:spLocks/>
              </p:cNvSpPr>
              <p:nvPr/>
            </p:nvSpPr>
            <p:spPr bwMode="auto">
              <a:xfrm>
                <a:off x="170" y="83"/>
                <a:ext cx="29" cy="29"/>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solidFill>
                <a:srgbClr val="5E5E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4666" name="AutoShape 49"/>
              <p:cNvSpPr>
                <a:spLocks/>
              </p:cNvSpPr>
              <p:nvPr/>
            </p:nvSpPr>
            <p:spPr bwMode="auto">
              <a:xfrm>
                <a:off x="64" y="83"/>
                <a:ext cx="151" cy="144"/>
              </a:xfrm>
              <a:custGeom>
                <a:avLst/>
                <a:gdLst>
                  <a:gd name="T0" fmla="*/ 0 w 21600"/>
                  <a:gd name="T1" fmla="*/ 0 h 20368"/>
                  <a:gd name="T2" fmla="*/ 21600 w 21600"/>
                  <a:gd name="T3" fmla="*/ 20368 h 20368"/>
                </a:gdLst>
                <a:ahLst/>
                <a:cxnLst/>
                <a:rect l="T0" t="T1" r="T2" b="T3"/>
                <a:pathLst>
                  <a:path w="21600" h="20368">
                    <a:moveTo>
                      <a:pt x="4401" y="0"/>
                    </a:moveTo>
                    <a:cubicBezTo>
                      <a:pt x="3252" y="0"/>
                      <a:pt x="2321" y="926"/>
                      <a:pt x="2321" y="2069"/>
                    </a:cubicBezTo>
                    <a:cubicBezTo>
                      <a:pt x="2321" y="3212"/>
                      <a:pt x="3252" y="4138"/>
                      <a:pt x="4401" y="4138"/>
                    </a:cubicBezTo>
                    <a:cubicBezTo>
                      <a:pt x="5550" y="4138"/>
                      <a:pt x="6482" y="3212"/>
                      <a:pt x="6482" y="2069"/>
                    </a:cubicBezTo>
                    <a:cubicBezTo>
                      <a:pt x="6482" y="926"/>
                      <a:pt x="5550" y="0"/>
                      <a:pt x="4401" y="0"/>
                    </a:cubicBezTo>
                    <a:close/>
                    <a:moveTo>
                      <a:pt x="17199" y="0"/>
                    </a:moveTo>
                    <a:cubicBezTo>
                      <a:pt x="16050" y="0"/>
                      <a:pt x="15118" y="926"/>
                      <a:pt x="15118" y="2069"/>
                    </a:cubicBezTo>
                    <a:cubicBezTo>
                      <a:pt x="15118" y="3212"/>
                      <a:pt x="16050" y="4138"/>
                      <a:pt x="17199" y="4138"/>
                    </a:cubicBezTo>
                    <a:cubicBezTo>
                      <a:pt x="18348" y="4138"/>
                      <a:pt x="19279" y="3212"/>
                      <a:pt x="19279" y="2069"/>
                    </a:cubicBezTo>
                    <a:cubicBezTo>
                      <a:pt x="19279" y="926"/>
                      <a:pt x="18348" y="0"/>
                      <a:pt x="17199" y="0"/>
                    </a:cubicBezTo>
                    <a:close/>
                    <a:moveTo>
                      <a:pt x="0" y="16671"/>
                    </a:moveTo>
                    <a:cubicBezTo>
                      <a:pt x="7199" y="21600"/>
                      <a:pt x="14401" y="21600"/>
                      <a:pt x="21600" y="16671"/>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24589" name="Group 50"/>
            <p:cNvGrpSpPr>
              <a:grpSpLocks/>
            </p:cNvGrpSpPr>
            <p:nvPr/>
          </p:nvGrpSpPr>
          <p:grpSpPr bwMode="auto">
            <a:xfrm>
              <a:off x="2733675" y="3560763"/>
              <a:ext cx="444500" cy="444500"/>
              <a:chOff x="0" y="0"/>
              <a:chExt cx="280" cy="280"/>
            </a:xfrm>
          </p:grpSpPr>
          <p:sp>
            <p:nvSpPr>
              <p:cNvPr id="24659" name="AutoShape 51"/>
              <p:cNvSpPr>
                <a:spLocks/>
              </p:cNvSpPr>
              <p:nvPr/>
            </p:nvSpPr>
            <p:spPr bwMode="auto">
              <a:xfrm>
                <a:off x="0" y="0"/>
                <a:ext cx="280" cy="280"/>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gradFill rotWithShape="0">
                <a:gsLst>
                  <a:gs pos="0">
                    <a:srgbClr val="767600"/>
                  </a:gs>
                  <a:gs pos="50000">
                    <a:srgbClr val="FFFF00"/>
                  </a:gs>
                  <a:gs pos="100000">
                    <a:srgbClr val="767600"/>
                  </a:gs>
                </a:gsLst>
                <a:lin ang="18900000" scaled="1"/>
              </a:gradFill>
              <a:ln w="9525">
                <a:solidFill>
                  <a:schemeClr val="tx1"/>
                </a:solidFill>
                <a:round/>
                <a:headEnd/>
                <a:tailEnd/>
              </a:ln>
            </p:spPr>
            <p:txBody>
              <a:bodyPr lIns="0" tIns="0" rIns="0" bIns="0"/>
              <a:lstStyle/>
              <a:p>
                <a:endParaRPr lang="en-US"/>
              </a:p>
            </p:txBody>
          </p:sp>
          <p:sp>
            <p:nvSpPr>
              <p:cNvPr id="24660" name="AutoShape 52"/>
              <p:cNvSpPr>
                <a:spLocks/>
              </p:cNvSpPr>
              <p:nvPr/>
            </p:nvSpPr>
            <p:spPr bwMode="auto">
              <a:xfrm>
                <a:off x="80" y="83"/>
                <a:ext cx="29" cy="29"/>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solidFill>
                <a:srgbClr val="5E5E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4661" name="AutoShape 53"/>
              <p:cNvSpPr>
                <a:spLocks/>
              </p:cNvSpPr>
              <p:nvPr/>
            </p:nvSpPr>
            <p:spPr bwMode="auto">
              <a:xfrm>
                <a:off x="170" y="83"/>
                <a:ext cx="29" cy="29"/>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solidFill>
                <a:srgbClr val="5E5E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4662" name="AutoShape 54"/>
              <p:cNvSpPr>
                <a:spLocks/>
              </p:cNvSpPr>
              <p:nvPr/>
            </p:nvSpPr>
            <p:spPr bwMode="auto">
              <a:xfrm>
                <a:off x="64" y="83"/>
                <a:ext cx="151" cy="144"/>
              </a:xfrm>
              <a:custGeom>
                <a:avLst/>
                <a:gdLst>
                  <a:gd name="T0" fmla="*/ 0 w 21600"/>
                  <a:gd name="T1" fmla="*/ 0 h 20368"/>
                  <a:gd name="T2" fmla="*/ 21600 w 21600"/>
                  <a:gd name="T3" fmla="*/ 20368 h 20368"/>
                </a:gdLst>
                <a:ahLst/>
                <a:cxnLst/>
                <a:rect l="T0" t="T1" r="T2" b="T3"/>
                <a:pathLst>
                  <a:path w="21600" h="20368">
                    <a:moveTo>
                      <a:pt x="4401" y="0"/>
                    </a:moveTo>
                    <a:cubicBezTo>
                      <a:pt x="3252" y="0"/>
                      <a:pt x="2321" y="926"/>
                      <a:pt x="2321" y="2069"/>
                    </a:cubicBezTo>
                    <a:cubicBezTo>
                      <a:pt x="2321" y="3212"/>
                      <a:pt x="3252" y="4138"/>
                      <a:pt x="4401" y="4138"/>
                    </a:cubicBezTo>
                    <a:cubicBezTo>
                      <a:pt x="5550" y="4138"/>
                      <a:pt x="6482" y="3212"/>
                      <a:pt x="6482" y="2069"/>
                    </a:cubicBezTo>
                    <a:cubicBezTo>
                      <a:pt x="6482" y="926"/>
                      <a:pt x="5550" y="0"/>
                      <a:pt x="4401" y="0"/>
                    </a:cubicBezTo>
                    <a:close/>
                    <a:moveTo>
                      <a:pt x="17199" y="0"/>
                    </a:moveTo>
                    <a:cubicBezTo>
                      <a:pt x="16050" y="0"/>
                      <a:pt x="15118" y="926"/>
                      <a:pt x="15118" y="2069"/>
                    </a:cubicBezTo>
                    <a:cubicBezTo>
                      <a:pt x="15118" y="3212"/>
                      <a:pt x="16050" y="4138"/>
                      <a:pt x="17199" y="4138"/>
                    </a:cubicBezTo>
                    <a:cubicBezTo>
                      <a:pt x="18348" y="4138"/>
                      <a:pt x="19279" y="3212"/>
                      <a:pt x="19279" y="2069"/>
                    </a:cubicBezTo>
                    <a:cubicBezTo>
                      <a:pt x="19279" y="926"/>
                      <a:pt x="18348" y="0"/>
                      <a:pt x="17199" y="0"/>
                    </a:cubicBezTo>
                    <a:close/>
                    <a:moveTo>
                      <a:pt x="0" y="16671"/>
                    </a:moveTo>
                    <a:cubicBezTo>
                      <a:pt x="7199" y="21600"/>
                      <a:pt x="14401" y="21600"/>
                      <a:pt x="21600" y="16671"/>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24590" name="Group 55"/>
            <p:cNvGrpSpPr>
              <a:grpSpLocks/>
            </p:cNvGrpSpPr>
            <p:nvPr/>
          </p:nvGrpSpPr>
          <p:grpSpPr bwMode="auto">
            <a:xfrm>
              <a:off x="2752725" y="4310063"/>
              <a:ext cx="444500" cy="444500"/>
              <a:chOff x="0" y="0"/>
              <a:chExt cx="280" cy="280"/>
            </a:xfrm>
          </p:grpSpPr>
          <p:sp>
            <p:nvSpPr>
              <p:cNvPr id="24655" name="AutoShape 56"/>
              <p:cNvSpPr>
                <a:spLocks/>
              </p:cNvSpPr>
              <p:nvPr/>
            </p:nvSpPr>
            <p:spPr bwMode="auto">
              <a:xfrm>
                <a:off x="0" y="0"/>
                <a:ext cx="280" cy="280"/>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gradFill rotWithShape="0">
                <a:gsLst>
                  <a:gs pos="0">
                    <a:srgbClr val="767600"/>
                  </a:gs>
                  <a:gs pos="50000">
                    <a:srgbClr val="FFFF00"/>
                  </a:gs>
                  <a:gs pos="100000">
                    <a:srgbClr val="767600"/>
                  </a:gs>
                </a:gsLst>
                <a:lin ang="18900000" scaled="1"/>
              </a:gradFill>
              <a:ln w="9525">
                <a:solidFill>
                  <a:schemeClr val="tx1"/>
                </a:solidFill>
                <a:round/>
                <a:headEnd/>
                <a:tailEnd/>
              </a:ln>
            </p:spPr>
            <p:txBody>
              <a:bodyPr lIns="0" tIns="0" rIns="0" bIns="0"/>
              <a:lstStyle/>
              <a:p>
                <a:endParaRPr lang="en-US"/>
              </a:p>
            </p:txBody>
          </p:sp>
          <p:sp>
            <p:nvSpPr>
              <p:cNvPr id="24656" name="AutoShape 57"/>
              <p:cNvSpPr>
                <a:spLocks/>
              </p:cNvSpPr>
              <p:nvPr/>
            </p:nvSpPr>
            <p:spPr bwMode="auto">
              <a:xfrm>
                <a:off x="80" y="83"/>
                <a:ext cx="29" cy="29"/>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solidFill>
                <a:srgbClr val="5E5E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4657" name="AutoShape 58"/>
              <p:cNvSpPr>
                <a:spLocks/>
              </p:cNvSpPr>
              <p:nvPr/>
            </p:nvSpPr>
            <p:spPr bwMode="auto">
              <a:xfrm>
                <a:off x="170" y="83"/>
                <a:ext cx="29" cy="29"/>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solidFill>
                <a:srgbClr val="5E5E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4658" name="AutoShape 59"/>
              <p:cNvSpPr>
                <a:spLocks/>
              </p:cNvSpPr>
              <p:nvPr/>
            </p:nvSpPr>
            <p:spPr bwMode="auto">
              <a:xfrm>
                <a:off x="64" y="83"/>
                <a:ext cx="151" cy="144"/>
              </a:xfrm>
              <a:custGeom>
                <a:avLst/>
                <a:gdLst>
                  <a:gd name="T0" fmla="*/ 0 w 21600"/>
                  <a:gd name="T1" fmla="*/ 0 h 20368"/>
                  <a:gd name="T2" fmla="*/ 21600 w 21600"/>
                  <a:gd name="T3" fmla="*/ 20368 h 20368"/>
                </a:gdLst>
                <a:ahLst/>
                <a:cxnLst/>
                <a:rect l="T0" t="T1" r="T2" b="T3"/>
                <a:pathLst>
                  <a:path w="21600" h="20368">
                    <a:moveTo>
                      <a:pt x="4401" y="0"/>
                    </a:moveTo>
                    <a:cubicBezTo>
                      <a:pt x="3252" y="0"/>
                      <a:pt x="2321" y="926"/>
                      <a:pt x="2321" y="2069"/>
                    </a:cubicBezTo>
                    <a:cubicBezTo>
                      <a:pt x="2321" y="3212"/>
                      <a:pt x="3252" y="4138"/>
                      <a:pt x="4401" y="4138"/>
                    </a:cubicBezTo>
                    <a:cubicBezTo>
                      <a:pt x="5550" y="4138"/>
                      <a:pt x="6482" y="3212"/>
                      <a:pt x="6482" y="2069"/>
                    </a:cubicBezTo>
                    <a:cubicBezTo>
                      <a:pt x="6482" y="926"/>
                      <a:pt x="5550" y="0"/>
                      <a:pt x="4401" y="0"/>
                    </a:cubicBezTo>
                    <a:close/>
                    <a:moveTo>
                      <a:pt x="17199" y="0"/>
                    </a:moveTo>
                    <a:cubicBezTo>
                      <a:pt x="16050" y="0"/>
                      <a:pt x="15118" y="926"/>
                      <a:pt x="15118" y="2069"/>
                    </a:cubicBezTo>
                    <a:cubicBezTo>
                      <a:pt x="15118" y="3212"/>
                      <a:pt x="16050" y="4138"/>
                      <a:pt x="17199" y="4138"/>
                    </a:cubicBezTo>
                    <a:cubicBezTo>
                      <a:pt x="18348" y="4138"/>
                      <a:pt x="19279" y="3212"/>
                      <a:pt x="19279" y="2069"/>
                    </a:cubicBezTo>
                    <a:cubicBezTo>
                      <a:pt x="19279" y="926"/>
                      <a:pt x="18348" y="0"/>
                      <a:pt x="17199" y="0"/>
                    </a:cubicBezTo>
                    <a:close/>
                    <a:moveTo>
                      <a:pt x="0" y="16671"/>
                    </a:moveTo>
                    <a:cubicBezTo>
                      <a:pt x="7199" y="21600"/>
                      <a:pt x="14401" y="21600"/>
                      <a:pt x="21600" y="16671"/>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24591" name="Group 60"/>
            <p:cNvGrpSpPr>
              <a:grpSpLocks/>
            </p:cNvGrpSpPr>
            <p:nvPr/>
          </p:nvGrpSpPr>
          <p:grpSpPr bwMode="auto">
            <a:xfrm>
              <a:off x="1373188" y="4549775"/>
              <a:ext cx="444500" cy="444500"/>
              <a:chOff x="0" y="0"/>
              <a:chExt cx="280" cy="280"/>
            </a:xfrm>
          </p:grpSpPr>
          <p:sp>
            <p:nvSpPr>
              <p:cNvPr id="24651" name="AutoShape 61"/>
              <p:cNvSpPr>
                <a:spLocks/>
              </p:cNvSpPr>
              <p:nvPr/>
            </p:nvSpPr>
            <p:spPr bwMode="auto">
              <a:xfrm>
                <a:off x="0" y="0"/>
                <a:ext cx="280" cy="280"/>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gradFill rotWithShape="0">
                <a:gsLst>
                  <a:gs pos="0">
                    <a:srgbClr val="767600"/>
                  </a:gs>
                  <a:gs pos="50000">
                    <a:srgbClr val="FFFF00"/>
                  </a:gs>
                  <a:gs pos="100000">
                    <a:srgbClr val="767600"/>
                  </a:gs>
                </a:gsLst>
                <a:lin ang="18900000" scaled="1"/>
              </a:gradFill>
              <a:ln w="9525">
                <a:solidFill>
                  <a:schemeClr val="tx1"/>
                </a:solidFill>
                <a:round/>
                <a:headEnd/>
                <a:tailEnd/>
              </a:ln>
            </p:spPr>
            <p:txBody>
              <a:bodyPr lIns="0" tIns="0" rIns="0" bIns="0"/>
              <a:lstStyle/>
              <a:p>
                <a:endParaRPr lang="en-US"/>
              </a:p>
            </p:txBody>
          </p:sp>
          <p:sp>
            <p:nvSpPr>
              <p:cNvPr id="24652" name="AutoShape 62"/>
              <p:cNvSpPr>
                <a:spLocks/>
              </p:cNvSpPr>
              <p:nvPr/>
            </p:nvSpPr>
            <p:spPr bwMode="auto">
              <a:xfrm>
                <a:off x="80" y="83"/>
                <a:ext cx="29" cy="29"/>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solidFill>
                <a:srgbClr val="5E5E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4653" name="AutoShape 63"/>
              <p:cNvSpPr>
                <a:spLocks/>
              </p:cNvSpPr>
              <p:nvPr/>
            </p:nvSpPr>
            <p:spPr bwMode="auto">
              <a:xfrm>
                <a:off x="170" y="83"/>
                <a:ext cx="29" cy="29"/>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solidFill>
                <a:srgbClr val="5E5E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4654" name="AutoShape 64"/>
              <p:cNvSpPr>
                <a:spLocks/>
              </p:cNvSpPr>
              <p:nvPr/>
            </p:nvSpPr>
            <p:spPr bwMode="auto">
              <a:xfrm>
                <a:off x="64" y="83"/>
                <a:ext cx="151" cy="144"/>
              </a:xfrm>
              <a:custGeom>
                <a:avLst/>
                <a:gdLst>
                  <a:gd name="T0" fmla="*/ 0 w 21600"/>
                  <a:gd name="T1" fmla="*/ 0 h 20368"/>
                  <a:gd name="T2" fmla="*/ 21600 w 21600"/>
                  <a:gd name="T3" fmla="*/ 20368 h 20368"/>
                </a:gdLst>
                <a:ahLst/>
                <a:cxnLst/>
                <a:rect l="T0" t="T1" r="T2" b="T3"/>
                <a:pathLst>
                  <a:path w="21600" h="20368">
                    <a:moveTo>
                      <a:pt x="4401" y="0"/>
                    </a:moveTo>
                    <a:cubicBezTo>
                      <a:pt x="3252" y="0"/>
                      <a:pt x="2321" y="926"/>
                      <a:pt x="2321" y="2069"/>
                    </a:cubicBezTo>
                    <a:cubicBezTo>
                      <a:pt x="2321" y="3212"/>
                      <a:pt x="3252" y="4138"/>
                      <a:pt x="4401" y="4138"/>
                    </a:cubicBezTo>
                    <a:cubicBezTo>
                      <a:pt x="5550" y="4138"/>
                      <a:pt x="6482" y="3212"/>
                      <a:pt x="6482" y="2069"/>
                    </a:cubicBezTo>
                    <a:cubicBezTo>
                      <a:pt x="6482" y="926"/>
                      <a:pt x="5550" y="0"/>
                      <a:pt x="4401" y="0"/>
                    </a:cubicBezTo>
                    <a:close/>
                    <a:moveTo>
                      <a:pt x="17199" y="0"/>
                    </a:moveTo>
                    <a:cubicBezTo>
                      <a:pt x="16050" y="0"/>
                      <a:pt x="15118" y="926"/>
                      <a:pt x="15118" y="2069"/>
                    </a:cubicBezTo>
                    <a:cubicBezTo>
                      <a:pt x="15118" y="3212"/>
                      <a:pt x="16050" y="4138"/>
                      <a:pt x="17199" y="4138"/>
                    </a:cubicBezTo>
                    <a:cubicBezTo>
                      <a:pt x="18348" y="4138"/>
                      <a:pt x="19279" y="3212"/>
                      <a:pt x="19279" y="2069"/>
                    </a:cubicBezTo>
                    <a:cubicBezTo>
                      <a:pt x="19279" y="926"/>
                      <a:pt x="18348" y="0"/>
                      <a:pt x="17199" y="0"/>
                    </a:cubicBezTo>
                    <a:close/>
                    <a:moveTo>
                      <a:pt x="0" y="16671"/>
                    </a:moveTo>
                    <a:cubicBezTo>
                      <a:pt x="7199" y="21600"/>
                      <a:pt x="14401" y="21600"/>
                      <a:pt x="21600" y="16671"/>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grpSp>
        <p:nvGrpSpPr>
          <p:cNvPr id="2" name="Group 1"/>
          <p:cNvGrpSpPr/>
          <p:nvPr/>
        </p:nvGrpSpPr>
        <p:grpSpPr>
          <a:xfrm>
            <a:off x="5994401" y="3060866"/>
            <a:ext cx="2427288" cy="1889125"/>
            <a:chOff x="6067425" y="3027363"/>
            <a:chExt cx="2427288" cy="1889125"/>
          </a:xfrm>
        </p:grpSpPr>
        <p:grpSp>
          <p:nvGrpSpPr>
            <p:cNvPr id="24592" name="Group 65"/>
            <p:cNvGrpSpPr>
              <a:grpSpLocks/>
            </p:cNvGrpSpPr>
            <p:nvPr/>
          </p:nvGrpSpPr>
          <p:grpSpPr bwMode="auto">
            <a:xfrm>
              <a:off x="6953250" y="3176588"/>
              <a:ext cx="444500" cy="444500"/>
              <a:chOff x="0" y="0"/>
              <a:chExt cx="280" cy="280"/>
            </a:xfrm>
          </p:grpSpPr>
          <p:sp>
            <p:nvSpPr>
              <p:cNvPr id="24647" name="AutoShape 66"/>
              <p:cNvSpPr>
                <a:spLocks/>
              </p:cNvSpPr>
              <p:nvPr/>
            </p:nvSpPr>
            <p:spPr bwMode="auto">
              <a:xfrm>
                <a:off x="0" y="0"/>
                <a:ext cx="280" cy="280"/>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gradFill rotWithShape="0">
                <a:gsLst>
                  <a:gs pos="0">
                    <a:srgbClr val="760000"/>
                  </a:gs>
                  <a:gs pos="50000">
                    <a:srgbClr val="FF0000"/>
                  </a:gs>
                  <a:gs pos="100000">
                    <a:srgbClr val="760000"/>
                  </a:gs>
                </a:gsLst>
                <a:lin ang="18900000" scaled="1"/>
              </a:gradFill>
              <a:ln w="9525">
                <a:solidFill>
                  <a:schemeClr val="tx1"/>
                </a:solidFill>
                <a:round/>
                <a:headEnd/>
                <a:tailEnd/>
              </a:ln>
            </p:spPr>
            <p:txBody>
              <a:bodyPr lIns="0" tIns="0" rIns="0" bIns="0"/>
              <a:lstStyle/>
              <a:p>
                <a:endParaRPr lang="en-US"/>
              </a:p>
            </p:txBody>
          </p:sp>
          <p:sp>
            <p:nvSpPr>
              <p:cNvPr id="24648" name="AutoShape 67"/>
              <p:cNvSpPr>
                <a:spLocks/>
              </p:cNvSpPr>
              <p:nvPr/>
            </p:nvSpPr>
            <p:spPr bwMode="auto">
              <a:xfrm>
                <a:off x="80" y="83"/>
                <a:ext cx="29" cy="29"/>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solidFill>
                <a:srgbClr val="5E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4649" name="AutoShape 68"/>
              <p:cNvSpPr>
                <a:spLocks/>
              </p:cNvSpPr>
              <p:nvPr/>
            </p:nvSpPr>
            <p:spPr bwMode="auto">
              <a:xfrm>
                <a:off x="170" y="83"/>
                <a:ext cx="29" cy="29"/>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solidFill>
                <a:srgbClr val="5E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4650" name="AutoShape 69"/>
              <p:cNvSpPr>
                <a:spLocks/>
              </p:cNvSpPr>
              <p:nvPr/>
            </p:nvSpPr>
            <p:spPr bwMode="auto">
              <a:xfrm>
                <a:off x="64" y="83"/>
                <a:ext cx="151" cy="144"/>
              </a:xfrm>
              <a:custGeom>
                <a:avLst/>
                <a:gdLst>
                  <a:gd name="T0" fmla="*/ 0 w 21600"/>
                  <a:gd name="T1" fmla="*/ 0 h 21600"/>
                  <a:gd name="T2" fmla="*/ 21600 w 21600"/>
                  <a:gd name="T3" fmla="*/ 21600 h 21600"/>
                </a:gdLst>
                <a:ahLst/>
                <a:cxnLst/>
                <a:rect l="T0" t="T1" r="T2" b="T3"/>
                <a:pathLst>
                  <a:path w="21600" h="21600">
                    <a:moveTo>
                      <a:pt x="4401" y="0"/>
                    </a:moveTo>
                    <a:cubicBezTo>
                      <a:pt x="3252" y="0"/>
                      <a:pt x="2321" y="982"/>
                      <a:pt x="2321" y="2194"/>
                    </a:cubicBezTo>
                    <a:cubicBezTo>
                      <a:pt x="2321" y="3406"/>
                      <a:pt x="3252" y="4388"/>
                      <a:pt x="4401" y="4388"/>
                    </a:cubicBezTo>
                    <a:cubicBezTo>
                      <a:pt x="5550" y="4388"/>
                      <a:pt x="6482" y="3406"/>
                      <a:pt x="6482" y="2194"/>
                    </a:cubicBezTo>
                    <a:cubicBezTo>
                      <a:pt x="6482" y="982"/>
                      <a:pt x="5550" y="0"/>
                      <a:pt x="4401" y="0"/>
                    </a:cubicBezTo>
                    <a:close/>
                    <a:moveTo>
                      <a:pt x="17199" y="0"/>
                    </a:moveTo>
                    <a:cubicBezTo>
                      <a:pt x="16050" y="0"/>
                      <a:pt x="15118" y="982"/>
                      <a:pt x="15118" y="2194"/>
                    </a:cubicBezTo>
                    <a:cubicBezTo>
                      <a:pt x="15118" y="3406"/>
                      <a:pt x="16050" y="4388"/>
                      <a:pt x="17199" y="4388"/>
                    </a:cubicBezTo>
                    <a:cubicBezTo>
                      <a:pt x="18348" y="4388"/>
                      <a:pt x="19279" y="3406"/>
                      <a:pt x="19279" y="2194"/>
                    </a:cubicBezTo>
                    <a:cubicBezTo>
                      <a:pt x="19279" y="982"/>
                      <a:pt x="18348" y="0"/>
                      <a:pt x="17199" y="0"/>
                    </a:cubicBezTo>
                    <a:close/>
                    <a:moveTo>
                      <a:pt x="0" y="21600"/>
                    </a:moveTo>
                    <a:cubicBezTo>
                      <a:pt x="7199" y="16373"/>
                      <a:pt x="14401" y="16373"/>
                      <a:pt x="21600" y="2160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24593" name="Group 70"/>
            <p:cNvGrpSpPr>
              <a:grpSpLocks/>
            </p:cNvGrpSpPr>
            <p:nvPr/>
          </p:nvGrpSpPr>
          <p:grpSpPr bwMode="auto">
            <a:xfrm>
              <a:off x="7208838" y="4416425"/>
              <a:ext cx="444500" cy="444500"/>
              <a:chOff x="0" y="0"/>
              <a:chExt cx="280" cy="280"/>
            </a:xfrm>
          </p:grpSpPr>
          <p:sp>
            <p:nvSpPr>
              <p:cNvPr id="24643" name="AutoShape 71"/>
              <p:cNvSpPr>
                <a:spLocks/>
              </p:cNvSpPr>
              <p:nvPr/>
            </p:nvSpPr>
            <p:spPr bwMode="auto">
              <a:xfrm>
                <a:off x="0" y="0"/>
                <a:ext cx="280" cy="280"/>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gradFill rotWithShape="0">
                <a:gsLst>
                  <a:gs pos="0">
                    <a:srgbClr val="760000"/>
                  </a:gs>
                  <a:gs pos="50000">
                    <a:srgbClr val="FF0000"/>
                  </a:gs>
                  <a:gs pos="100000">
                    <a:srgbClr val="760000"/>
                  </a:gs>
                </a:gsLst>
                <a:lin ang="18900000" scaled="1"/>
              </a:gradFill>
              <a:ln w="9525">
                <a:solidFill>
                  <a:schemeClr val="tx1"/>
                </a:solidFill>
                <a:round/>
                <a:headEnd/>
                <a:tailEnd/>
              </a:ln>
            </p:spPr>
            <p:txBody>
              <a:bodyPr lIns="0" tIns="0" rIns="0" bIns="0"/>
              <a:lstStyle/>
              <a:p>
                <a:endParaRPr lang="en-US"/>
              </a:p>
            </p:txBody>
          </p:sp>
          <p:sp>
            <p:nvSpPr>
              <p:cNvPr id="24644" name="AutoShape 72"/>
              <p:cNvSpPr>
                <a:spLocks/>
              </p:cNvSpPr>
              <p:nvPr/>
            </p:nvSpPr>
            <p:spPr bwMode="auto">
              <a:xfrm>
                <a:off x="80" y="83"/>
                <a:ext cx="29" cy="29"/>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solidFill>
                <a:srgbClr val="5E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4645" name="AutoShape 73"/>
              <p:cNvSpPr>
                <a:spLocks/>
              </p:cNvSpPr>
              <p:nvPr/>
            </p:nvSpPr>
            <p:spPr bwMode="auto">
              <a:xfrm>
                <a:off x="170" y="83"/>
                <a:ext cx="29" cy="29"/>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solidFill>
                <a:srgbClr val="5E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4646" name="AutoShape 74"/>
              <p:cNvSpPr>
                <a:spLocks/>
              </p:cNvSpPr>
              <p:nvPr/>
            </p:nvSpPr>
            <p:spPr bwMode="auto">
              <a:xfrm>
                <a:off x="64" y="83"/>
                <a:ext cx="151" cy="144"/>
              </a:xfrm>
              <a:custGeom>
                <a:avLst/>
                <a:gdLst>
                  <a:gd name="T0" fmla="*/ 0 w 21600"/>
                  <a:gd name="T1" fmla="*/ 0 h 21600"/>
                  <a:gd name="T2" fmla="*/ 21600 w 21600"/>
                  <a:gd name="T3" fmla="*/ 21600 h 21600"/>
                </a:gdLst>
                <a:ahLst/>
                <a:cxnLst/>
                <a:rect l="T0" t="T1" r="T2" b="T3"/>
                <a:pathLst>
                  <a:path w="21600" h="21600">
                    <a:moveTo>
                      <a:pt x="4401" y="0"/>
                    </a:moveTo>
                    <a:cubicBezTo>
                      <a:pt x="3252" y="0"/>
                      <a:pt x="2321" y="982"/>
                      <a:pt x="2321" y="2194"/>
                    </a:cubicBezTo>
                    <a:cubicBezTo>
                      <a:pt x="2321" y="3406"/>
                      <a:pt x="3252" y="4388"/>
                      <a:pt x="4401" y="4388"/>
                    </a:cubicBezTo>
                    <a:cubicBezTo>
                      <a:pt x="5550" y="4388"/>
                      <a:pt x="6482" y="3406"/>
                      <a:pt x="6482" y="2194"/>
                    </a:cubicBezTo>
                    <a:cubicBezTo>
                      <a:pt x="6482" y="982"/>
                      <a:pt x="5550" y="0"/>
                      <a:pt x="4401" y="0"/>
                    </a:cubicBezTo>
                    <a:close/>
                    <a:moveTo>
                      <a:pt x="17199" y="0"/>
                    </a:moveTo>
                    <a:cubicBezTo>
                      <a:pt x="16050" y="0"/>
                      <a:pt x="15118" y="982"/>
                      <a:pt x="15118" y="2194"/>
                    </a:cubicBezTo>
                    <a:cubicBezTo>
                      <a:pt x="15118" y="3406"/>
                      <a:pt x="16050" y="4388"/>
                      <a:pt x="17199" y="4388"/>
                    </a:cubicBezTo>
                    <a:cubicBezTo>
                      <a:pt x="18348" y="4388"/>
                      <a:pt x="19279" y="3406"/>
                      <a:pt x="19279" y="2194"/>
                    </a:cubicBezTo>
                    <a:cubicBezTo>
                      <a:pt x="19279" y="982"/>
                      <a:pt x="18348" y="0"/>
                      <a:pt x="17199" y="0"/>
                    </a:cubicBezTo>
                    <a:close/>
                    <a:moveTo>
                      <a:pt x="0" y="21600"/>
                    </a:moveTo>
                    <a:cubicBezTo>
                      <a:pt x="7199" y="16373"/>
                      <a:pt x="14401" y="16373"/>
                      <a:pt x="21600" y="2160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24594" name="Group 75"/>
            <p:cNvGrpSpPr>
              <a:grpSpLocks/>
            </p:cNvGrpSpPr>
            <p:nvPr/>
          </p:nvGrpSpPr>
          <p:grpSpPr bwMode="auto">
            <a:xfrm>
              <a:off x="7051675" y="3719513"/>
              <a:ext cx="444500" cy="444500"/>
              <a:chOff x="0" y="0"/>
              <a:chExt cx="280" cy="280"/>
            </a:xfrm>
          </p:grpSpPr>
          <p:sp>
            <p:nvSpPr>
              <p:cNvPr id="24639" name="AutoShape 76"/>
              <p:cNvSpPr>
                <a:spLocks/>
              </p:cNvSpPr>
              <p:nvPr/>
            </p:nvSpPr>
            <p:spPr bwMode="auto">
              <a:xfrm>
                <a:off x="0" y="0"/>
                <a:ext cx="280" cy="280"/>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gradFill rotWithShape="0">
                <a:gsLst>
                  <a:gs pos="0">
                    <a:srgbClr val="760000"/>
                  </a:gs>
                  <a:gs pos="50000">
                    <a:srgbClr val="FF0000"/>
                  </a:gs>
                  <a:gs pos="100000">
                    <a:srgbClr val="760000"/>
                  </a:gs>
                </a:gsLst>
                <a:lin ang="18900000" scaled="1"/>
              </a:gradFill>
              <a:ln w="9525">
                <a:solidFill>
                  <a:schemeClr val="tx1"/>
                </a:solidFill>
                <a:round/>
                <a:headEnd/>
                <a:tailEnd/>
              </a:ln>
            </p:spPr>
            <p:txBody>
              <a:bodyPr lIns="0" tIns="0" rIns="0" bIns="0"/>
              <a:lstStyle/>
              <a:p>
                <a:endParaRPr lang="en-US"/>
              </a:p>
            </p:txBody>
          </p:sp>
          <p:sp>
            <p:nvSpPr>
              <p:cNvPr id="24640" name="AutoShape 77"/>
              <p:cNvSpPr>
                <a:spLocks/>
              </p:cNvSpPr>
              <p:nvPr/>
            </p:nvSpPr>
            <p:spPr bwMode="auto">
              <a:xfrm>
                <a:off x="80" y="83"/>
                <a:ext cx="29" cy="29"/>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solidFill>
                <a:srgbClr val="5E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4641" name="AutoShape 78"/>
              <p:cNvSpPr>
                <a:spLocks/>
              </p:cNvSpPr>
              <p:nvPr/>
            </p:nvSpPr>
            <p:spPr bwMode="auto">
              <a:xfrm>
                <a:off x="170" y="83"/>
                <a:ext cx="29" cy="29"/>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solidFill>
                <a:srgbClr val="5E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4642" name="AutoShape 79"/>
              <p:cNvSpPr>
                <a:spLocks/>
              </p:cNvSpPr>
              <p:nvPr/>
            </p:nvSpPr>
            <p:spPr bwMode="auto">
              <a:xfrm>
                <a:off x="64" y="83"/>
                <a:ext cx="151" cy="144"/>
              </a:xfrm>
              <a:custGeom>
                <a:avLst/>
                <a:gdLst>
                  <a:gd name="T0" fmla="*/ 0 w 21600"/>
                  <a:gd name="T1" fmla="*/ 0 h 21600"/>
                  <a:gd name="T2" fmla="*/ 21600 w 21600"/>
                  <a:gd name="T3" fmla="*/ 21600 h 21600"/>
                </a:gdLst>
                <a:ahLst/>
                <a:cxnLst/>
                <a:rect l="T0" t="T1" r="T2" b="T3"/>
                <a:pathLst>
                  <a:path w="21600" h="21600">
                    <a:moveTo>
                      <a:pt x="4401" y="0"/>
                    </a:moveTo>
                    <a:cubicBezTo>
                      <a:pt x="3252" y="0"/>
                      <a:pt x="2321" y="982"/>
                      <a:pt x="2321" y="2194"/>
                    </a:cubicBezTo>
                    <a:cubicBezTo>
                      <a:pt x="2321" y="3406"/>
                      <a:pt x="3252" y="4388"/>
                      <a:pt x="4401" y="4388"/>
                    </a:cubicBezTo>
                    <a:cubicBezTo>
                      <a:pt x="5550" y="4388"/>
                      <a:pt x="6482" y="3406"/>
                      <a:pt x="6482" y="2194"/>
                    </a:cubicBezTo>
                    <a:cubicBezTo>
                      <a:pt x="6482" y="982"/>
                      <a:pt x="5550" y="0"/>
                      <a:pt x="4401" y="0"/>
                    </a:cubicBezTo>
                    <a:close/>
                    <a:moveTo>
                      <a:pt x="17199" y="0"/>
                    </a:moveTo>
                    <a:cubicBezTo>
                      <a:pt x="16050" y="0"/>
                      <a:pt x="15118" y="982"/>
                      <a:pt x="15118" y="2194"/>
                    </a:cubicBezTo>
                    <a:cubicBezTo>
                      <a:pt x="15118" y="3406"/>
                      <a:pt x="16050" y="4388"/>
                      <a:pt x="17199" y="4388"/>
                    </a:cubicBezTo>
                    <a:cubicBezTo>
                      <a:pt x="18348" y="4388"/>
                      <a:pt x="19279" y="3406"/>
                      <a:pt x="19279" y="2194"/>
                    </a:cubicBezTo>
                    <a:cubicBezTo>
                      <a:pt x="19279" y="982"/>
                      <a:pt x="18348" y="0"/>
                      <a:pt x="17199" y="0"/>
                    </a:cubicBezTo>
                    <a:close/>
                    <a:moveTo>
                      <a:pt x="0" y="21600"/>
                    </a:moveTo>
                    <a:cubicBezTo>
                      <a:pt x="7199" y="16373"/>
                      <a:pt x="14401" y="16373"/>
                      <a:pt x="21600" y="2160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24595" name="Group 80"/>
            <p:cNvGrpSpPr>
              <a:grpSpLocks/>
            </p:cNvGrpSpPr>
            <p:nvPr/>
          </p:nvGrpSpPr>
          <p:grpSpPr bwMode="auto">
            <a:xfrm>
              <a:off x="7600950" y="3967163"/>
              <a:ext cx="444500" cy="444500"/>
              <a:chOff x="0" y="0"/>
              <a:chExt cx="280" cy="280"/>
            </a:xfrm>
          </p:grpSpPr>
          <p:sp>
            <p:nvSpPr>
              <p:cNvPr id="24635" name="AutoShape 81"/>
              <p:cNvSpPr>
                <a:spLocks/>
              </p:cNvSpPr>
              <p:nvPr/>
            </p:nvSpPr>
            <p:spPr bwMode="auto">
              <a:xfrm>
                <a:off x="0" y="0"/>
                <a:ext cx="280" cy="280"/>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gradFill rotWithShape="0">
                <a:gsLst>
                  <a:gs pos="0">
                    <a:srgbClr val="760000"/>
                  </a:gs>
                  <a:gs pos="50000">
                    <a:srgbClr val="FF0000"/>
                  </a:gs>
                  <a:gs pos="100000">
                    <a:srgbClr val="760000"/>
                  </a:gs>
                </a:gsLst>
                <a:lin ang="18900000" scaled="1"/>
              </a:gradFill>
              <a:ln w="9525">
                <a:solidFill>
                  <a:schemeClr val="tx1"/>
                </a:solidFill>
                <a:round/>
                <a:headEnd/>
                <a:tailEnd/>
              </a:ln>
            </p:spPr>
            <p:txBody>
              <a:bodyPr lIns="0" tIns="0" rIns="0" bIns="0"/>
              <a:lstStyle/>
              <a:p>
                <a:endParaRPr lang="en-US"/>
              </a:p>
            </p:txBody>
          </p:sp>
          <p:sp>
            <p:nvSpPr>
              <p:cNvPr id="24636" name="AutoShape 82"/>
              <p:cNvSpPr>
                <a:spLocks/>
              </p:cNvSpPr>
              <p:nvPr/>
            </p:nvSpPr>
            <p:spPr bwMode="auto">
              <a:xfrm>
                <a:off x="80" y="83"/>
                <a:ext cx="29" cy="29"/>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solidFill>
                <a:srgbClr val="5E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4637" name="AutoShape 83"/>
              <p:cNvSpPr>
                <a:spLocks/>
              </p:cNvSpPr>
              <p:nvPr/>
            </p:nvSpPr>
            <p:spPr bwMode="auto">
              <a:xfrm>
                <a:off x="170" y="83"/>
                <a:ext cx="29" cy="29"/>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solidFill>
                <a:srgbClr val="5E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4638" name="AutoShape 84"/>
              <p:cNvSpPr>
                <a:spLocks/>
              </p:cNvSpPr>
              <p:nvPr/>
            </p:nvSpPr>
            <p:spPr bwMode="auto">
              <a:xfrm>
                <a:off x="64" y="83"/>
                <a:ext cx="151" cy="144"/>
              </a:xfrm>
              <a:custGeom>
                <a:avLst/>
                <a:gdLst>
                  <a:gd name="T0" fmla="*/ 0 w 21600"/>
                  <a:gd name="T1" fmla="*/ 0 h 21600"/>
                  <a:gd name="T2" fmla="*/ 21600 w 21600"/>
                  <a:gd name="T3" fmla="*/ 21600 h 21600"/>
                </a:gdLst>
                <a:ahLst/>
                <a:cxnLst/>
                <a:rect l="T0" t="T1" r="T2" b="T3"/>
                <a:pathLst>
                  <a:path w="21600" h="21600">
                    <a:moveTo>
                      <a:pt x="4401" y="0"/>
                    </a:moveTo>
                    <a:cubicBezTo>
                      <a:pt x="3252" y="0"/>
                      <a:pt x="2321" y="982"/>
                      <a:pt x="2321" y="2194"/>
                    </a:cubicBezTo>
                    <a:cubicBezTo>
                      <a:pt x="2321" y="3406"/>
                      <a:pt x="3252" y="4388"/>
                      <a:pt x="4401" y="4388"/>
                    </a:cubicBezTo>
                    <a:cubicBezTo>
                      <a:pt x="5550" y="4388"/>
                      <a:pt x="6482" y="3406"/>
                      <a:pt x="6482" y="2194"/>
                    </a:cubicBezTo>
                    <a:cubicBezTo>
                      <a:pt x="6482" y="982"/>
                      <a:pt x="5550" y="0"/>
                      <a:pt x="4401" y="0"/>
                    </a:cubicBezTo>
                    <a:close/>
                    <a:moveTo>
                      <a:pt x="17199" y="0"/>
                    </a:moveTo>
                    <a:cubicBezTo>
                      <a:pt x="16050" y="0"/>
                      <a:pt x="15118" y="982"/>
                      <a:pt x="15118" y="2194"/>
                    </a:cubicBezTo>
                    <a:cubicBezTo>
                      <a:pt x="15118" y="3406"/>
                      <a:pt x="16050" y="4388"/>
                      <a:pt x="17199" y="4388"/>
                    </a:cubicBezTo>
                    <a:cubicBezTo>
                      <a:pt x="18348" y="4388"/>
                      <a:pt x="19279" y="3406"/>
                      <a:pt x="19279" y="2194"/>
                    </a:cubicBezTo>
                    <a:cubicBezTo>
                      <a:pt x="19279" y="982"/>
                      <a:pt x="18348" y="0"/>
                      <a:pt x="17199" y="0"/>
                    </a:cubicBezTo>
                    <a:close/>
                    <a:moveTo>
                      <a:pt x="0" y="21600"/>
                    </a:moveTo>
                    <a:cubicBezTo>
                      <a:pt x="7199" y="16373"/>
                      <a:pt x="14401" y="16373"/>
                      <a:pt x="21600" y="2160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24596" name="Group 85"/>
            <p:cNvGrpSpPr>
              <a:grpSpLocks/>
            </p:cNvGrpSpPr>
            <p:nvPr/>
          </p:nvGrpSpPr>
          <p:grpSpPr bwMode="auto">
            <a:xfrm>
              <a:off x="7840663" y="3476625"/>
              <a:ext cx="444500" cy="444500"/>
              <a:chOff x="0" y="0"/>
              <a:chExt cx="280" cy="280"/>
            </a:xfrm>
          </p:grpSpPr>
          <p:sp>
            <p:nvSpPr>
              <p:cNvPr id="24631" name="AutoShape 86"/>
              <p:cNvSpPr>
                <a:spLocks/>
              </p:cNvSpPr>
              <p:nvPr/>
            </p:nvSpPr>
            <p:spPr bwMode="auto">
              <a:xfrm>
                <a:off x="0" y="0"/>
                <a:ext cx="280" cy="280"/>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gradFill rotWithShape="0">
                <a:gsLst>
                  <a:gs pos="0">
                    <a:srgbClr val="760000"/>
                  </a:gs>
                  <a:gs pos="50000">
                    <a:srgbClr val="FF0000"/>
                  </a:gs>
                  <a:gs pos="100000">
                    <a:srgbClr val="760000"/>
                  </a:gs>
                </a:gsLst>
                <a:lin ang="18900000" scaled="1"/>
              </a:gradFill>
              <a:ln w="9525">
                <a:solidFill>
                  <a:schemeClr val="tx1"/>
                </a:solidFill>
                <a:round/>
                <a:headEnd/>
                <a:tailEnd/>
              </a:ln>
            </p:spPr>
            <p:txBody>
              <a:bodyPr lIns="0" tIns="0" rIns="0" bIns="0"/>
              <a:lstStyle/>
              <a:p>
                <a:endParaRPr lang="en-US"/>
              </a:p>
            </p:txBody>
          </p:sp>
          <p:sp>
            <p:nvSpPr>
              <p:cNvPr id="24632" name="AutoShape 87"/>
              <p:cNvSpPr>
                <a:spLocks/>
              </p:cNvSpPr>
              <p:nvPr/>
            </p:nvSpPr>
            <p:spPr bwMode="auto">
              <a:xfrm>
                <a:off x="80" y="83"/>
                <a:ext cx="29" cy="29"/>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solidFill>
                <a:srgbClr val="5E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4633" name="AutoShape 88"/>
              <p:cNvSpPr>
                <a:spLocks/>
              </p:cNvSpPr>
              <p:nvPr/>
            </p:nvSpPr>
            <p:spPr bwMode="auto">
              <a:xfrm>
                <a:off x="170" y="83"/>
                <a:ext cx="29" cy="29"/>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solidFill>
                <a:srgbClr val="5E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4634" name="AutoShape 89"/>
              <p:cNvSpPr>
                <a:spLocks/>
              </p:cNvSpPr>
              <p:nvPr/>
            </p:nvSpPr>
            <p:spPr bwMode="auto">
              <a:xfrm>
                <a:off x="64" y="83"/>
                <a:ext cx="151" cy="144"/>
              </a:xfrm>
              <a:custGeom>
                <a:avLst/>
                <a:gdLst>
                  <a:gd name="T0" fmla="*/ 0 w 21600"/>
                  <a:gd name="T1" fmla="*/ 0 h 21600"/>
                  <a:gd name="T2" fmla="*/ 21600 w 21600"/>
                  <a:gd name="T3" fmla="*/ 21600 h 21600"/>
                </a:gdLst>
                <a:ahLst/>
                <a:cxnLst/>
                <a:rect l="T0" t="T1" r="T2" b="T3"/>
                <a:pathLst>
                  <a:path w="21600" h="21600">
                    <a:moveTo>
                      <a:pt x="4401" y="0"/>
                    </a:moveTo>
                    <a:cubicBezTo>
                      <a:pt x="3252" y="0"/>
                      <a:pt x="2321" y="982"/>
                      <a:pt x="2321" y="2194"/>
                    </a:cubicBezTo>
                    <a:cubicBezTo>
                      <a:pt x="2321" y="3406"/>
                      <a:pt x="3252" y="4388"/>
                      <a:pt x="4401" y="4388"/>
                    </a:cubicBezTo>
                    <a:cubicBezTo>
                      <a:pt x="5550" y="4388"/>
                      <a:pt x="6482" y="3406"/>
                      <a:pt x="6482" y="2194"/>
                    </a:cubicBezTo>
                    <a:cubicBezTo>
                      <a:pt x="6482" y="982"/>
                      <a:pt x="5550" y="0"/>
                      <a:pt x="4401" y="0"/>
                    </a:cubicBezTo>
                    <a:close/>
                    <a:moveTo>
                      <a:pt x="17199" y="0"/>
                    </a:moveTo>
                    <a:cubicBezTo>
                      <a:pt x="16050" y="0"/>
                      <a:pt x="15118" y="982"/>
                      <a:pt x="15118" y="2194"/>
                    </a:cubicBezTo>
                    <a:cubicBezTo>
                      <a:pt x="15118" y="3406"/>
                      <a:pt x="16050" y="4388"/>
                      <a:pt x="17199" y="4388"/>
                    </a:cubicBezTo>
                    <a:cubicBezTo>
                      <a:pt x="18348" y="4388"/>
                      <a:pt x="19279" y="3406"/>
                      <a:pt x="19279" y="2194"/>
                    </a:cubicBezTo>
                    <a:cubicBezTo>
                      <a:pt x="19279" y="982"/>
                      <a:pt x="18348" y="0"/>
                      <a:pt x="17199" y="0"/>
                    </a:cubicBezTo>
                    <a:close/>
                    <a:moveTo>
                      <a:pt x="0" y="21600"/>
                    </a:moveTo>
                    <a:cubicBezTo>
                      <a:pt x="7199" y="16373"/>
                      <a:pt x="14401" y="16373"/>
                      <a:pt x="21600" y="2160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24597" name="Group 90"/>
            <p:cNvGrpSpPr>
              <a:grpSpLocks/>
            </p:cNvGrpSpPr>
            <p:nvPr/>
          </p:nvGrpSpPr>
          <p:grpSpPr bwMode="auto">
            <a:xfrm>
              <a:off x="6643688" y="4152900"/>
              <a:ext cx="444500" cy="444500"/>
              <a:chOff x="0" y="0"/>
              <a:chExt cx="280" cy="280"/>
            </a:xfrm>
          </p:grpSpPr>
          <p:sp>
            <p:nvSpPr>
              <p:cNvPr id="24627" name="AutoShape 91"/>
              <p:cNvSpPr>
                <a:spLocks/>
              </p:cNvSpPr>
              <p:nvPr/>
            </p:nvSpPr>
            <p:spPr bwMode="auto">
              <a:xfrm>
                <a:off x="0" y="0"/>
                <a:ext cx="280" cy="280"/>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gradFill rotWithShape="0">
                <a:gsLst>
                  <a:gs pos="0">
                    <a:srgbClr val="760000"/>
                  </a:gs>
                  <a:gs pos="50000">
                    <a:srgbClr val="FF0000"/>
                  </a:gs>
                  <a:gs pos="100000">
                    <a:srgbClr val="760000"/>
                  </a:gs>
                </a:gsLst>
                <a:lin ang="18900000" scaled="1"/>
              </a:gradFill>
              <a:ln w="9525">
                <a:solidFill>
                  <a:schemeClr val="tx1"/>
                </a:solidFill>
                <a:round/>
                <a:headEnd/>
                <a:tailEnd/>
              </a:ln>
            </p:spPr>
            <p:txBody>
              <a:bodyPr lIns="0" tIns="0" rIns="0" bIns="0"/>
              <a:lstStyle/>
              <a:p>
                <a:endParaRPr lang="en-US"/>
              </a:p>
            </p:txBody>
          </p:sp>
          <p:sp>
            <p:nvSpPr>
              <p:cNvPr id="24628" name="AutoShape 92"/>
              <p:cNvSpPr>
                <a:spLocks/>
              </p:cNvSpPr>
              <p:nvPr/>
            </p:nvSpPr>
            <p:spPr bwMode="auto">
              <a:xfrm>
                <a:off x="80" y="83"/>
                <a:ext cx="29" cy="29"/>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solidFill>
                <a:srgbClr val="5E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4629" name="AutoShape 93"/>
              <p:cNvSpPr>
                <a:spLocks/>
              </p:cNvSpPr>
              <p:nvPr/>
            </p:nvSpPr>
            <p:spPr bwMode="auto">
              <a:xfrm>
                <a:off x="170" y="83"/>
                <a:ext cx="29" cy="29"/>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solidFill>
                <a:srgbClr val="5E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4630" name="AutoShape 94"/>
              <p:cNvSpPr>
                <a:spLocks/>
              </p:cNvSpPr>
              <p:nvPr/>
            </p:nvSpPr>
            <p:spPr bwMode="auto">
              <a:xfrm>
                <a:off x="64" y="83"/>
                <a:ext cx="151" cy="144"/>
              </a:xfrm>
              <a:custGeom>
                <a:avLst/>
                <a:gdLst>
                  <a:gd name="T0" fmla="*/ 0 w 21600"/>
                  <a:gd name="T1" fmla="*/ 0 h 21600"/>
                  <a:gd name="T2" fmla="*/ 21600 w 21600"/>
                  <a:gd name="T3" fmla="*/ 21600 h 21600"/>
                </a:gdLst>
                <a:ahLst/>
                <a:cxnLst/>
                <a:rect l="T0" t="T1" r="T2" b="T3"/>
                <a:pathLst>
                  <a:path w="21600" h="21600">
                    <a:moveTo>
                      <a:pt x="4401" y="0"/>
                    </a:moveTo>
                    <a:cubicBezTo>
                      <a:pt x="3252" y="0"/>
                      <a:pt x="2321" y="982"/>
                      <a:pt x="2321" y="2194"/>
                    </a:cubicBezTo>
                    <a:cubicBezTo>
                      <a:pt x="2321" y="3406"/>
                      <a:pt x="3252" y="4388"/>
                      <a:pt x="4401" y="4388"/>
                    </a:cubicBezTo>
                    <a:cubicBezTo>
                      <a:pt x="5550" y="4388"/>
                      <a:pt x="6482" y="3406"/>
                      <a:pt x="6482" y="2194"/>
                    </a:cubicBezTo>
                    <a:cubicBezTo>
                      <a:pt x="6482" y="982"/>
                      <a:pt x="5550" y="0"/>
                      <a:pt x="4401" y="0"/>
                    </a:cubicBezTo>
                    <a:close/>
                    <a:moveTo>
                      <a:pt x="17199" y="0"/>
                    </a:moveTo>
                    <a:cubicBezTo>
                      <a:pt x="16050" y="0"/>
                      <a:pt x="15118" y="982"/>
                      <a:pt x="15118" y="2194"/>
                    </a:cubicBezTo>
                    <a:cubicBezTo>
                      <a:pt x="15118" y="3406"/>
                      <a:pt x="16050" y="4388"/>
                      <a:pt x="17199" y="4388"/>
                    </a:cubicBezTo>
                    <a:cubicBezTo>
                      <a:pt x="18348" y="4388"/>
                      <a:pt x="19279" y="3406"/>
                      <a:pt x="19279" y="2194"/>
                    </a:cubicBezTo>
                    <a:cubicBezTo>
                      <a:pt x="19279" y="982"/>
                      <a:pt x="18348" y="0"/>
                      <a:pt x="17199" y="0"/>
                    </a:cubicBezTo>
                    <a:close/>
                    <a:moveTo>
                      <a:pt x="0" y="21600"/>
                    </a:moveTo>
                    <a:cubicBezTo>
                      <a:pt x="7199" y="16373"/>
                      <a:pt x="14401" y="16373"/>
                      <a:pt x="21600" y="2160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24598" name="Group 95"/>
            <p:cNvGrpSpPr>
              <a:grpSpLocks/>
            </p:cNvGrpSpPr>
            <p:nvPr/>
          </p:nvGrpSpPr>
          <p:grpSpPr bwMode="auto">
            <a:xfrm>
              <a:off x="7462838" y="3027363"/>
              <a:ext cx="444500" cy="444500"/>
              <a:chOff x="0" y="0"/>
              <a:chExt cx="280" cy="280"/>
            </a:xfrm>
          </p:grpSpPr>
          <p:sp>
            <p:nvSpPr>
              <p:cNvPr id="24623" name="AutoShape 96"/>
              <p:cNvSpPr>
                <a:spLocks/>
              </p:cNvSpPr>
              <p:nvPr/>
            </p:nvSpPr>
            <p:spPr bwMode="auto">
              <a:xfrm>
                <a:off x="0" y="0"/>
                <a:ext cx="280" cy="280"/>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gradFill rotWithShape="0">
                <a:gsLst>
                  <a:gs pos="0">
                    <a:srgbClr val="760000"/>
                  </a:gs>
                  <a:gs pos="50000">
                    <a:srgbClr val="FF0000"/>
                  </a:gs>
                  <a:gs pos="100000">
                    <a:srgbClr val="760000"/>
                  </a:gs>
                </a:gsLst>
                <a:lin ang="18900000" scaled="1"/>
              </a:gradFill>
              <a:ln w="9525">
                <a:solidFill>
                  <a:schemeClr val="tx1"/>
                </a:solidFill>
                <a:round/>
                <a:headEnd/>
                <a:tailEnd/>
              </a:ln>
            </p:spPr>
            <p:txBody>
              <a:bodyPr lIns="0" tIns="0" rIns="0" bIns="0"/>
              <a:lstStyle/>
              <a:p>
                <a:endParaRPr lang="en-US"/>
              </a:p>
            </p:txBody>
          </p:sp>
          <p:sp>
            <p:nvSpPr>
              <p:cNvPr id="24624" name="AutoShape 97"/>
              <p:cNvSpPr>
                <a:spLocks/>
              </p:cNvSpPr>
              <p:nvPr/>
            </p:nvSpPr>
            <p:spPr bwMode="auto">
              <a:xfrm>
                <a:off x="80" y="83"/>
                <a:ext cx="29" cy="29"/>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solidFill>
                <a:srgbClr val="5E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4625" name="AutoShape 98"/>
              <p:cNvSpPr>
                <a:spLocks/>
              </p:cNvSpPr>
              <p:nvPr/>
            </p:nvSpPr>
            <p:spPr bwMode="auto">
              <a:xfrm>
                <a:off x="170" y="83"/>
                <a:ext cx="29" cy="29"/>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solidFill>
                <a:srgbClr val="5E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4626" name="AutoShape 99"/>
              <p:cNvSpPr>
                <a:spLocks/>
              </p:cNvSpPr>
              <p:nvPr/>
            </p:nvSpPr>
            <p:spPr bwMode="auto">
              <a:xfrm>
                <a:off x="64" y="83"/>
                <a:ext cx="151" cy="144"/>
              </a:xfrm>
              <a:custGeom>
                <a:avLst/>
                <a:gdLst>
                  <a:gd name="T0" fmla="*/ 0 w 21600"/>
                  <a:gd name="T1" fmla="*/ 0 h 21600"/>
                  <a:gd name="T2" fmla="*/ 21600 w 21600"/>
                  <a:gd name="T3" fmla="*/ 21600 h 21600"/>
                </a:gdLst>
                <a:ahLst/>
                <a:cxnLst/>
                <a:rect l="T0" t="T1" r="T2" b="T3"/>
                <a:pathLst>
                  <a:path w="21600" h="21600">
                    <a:moveTo>
                      <a:pt x="4401" y="0"/>
                    </a:moveTo>
                    <a:cubicBezTo>
                      <a:pt x="3252" y="0"/>
                      <a:pt x="2321" y="982"/>
                      <a:pt x="2321" y="2194"/>
                    </a:cubicBezTo>
                    <a:cubicBezTo>
                      <a:pt x="2321" y="3406"/>
                      <a:pt x="3252" y="4388"/>
                      <a:pt x="4401" y="4388"/>
                    </a:cubicBezTo>
                    <a:cubicBezTo>
                      <a:pt x="5550" y="4388"/>
                      <a:pt x="6482" y="3406"/>
                      <a:pt x="6482" y="2194"/>
                    </a:cubicBezTo>
                    <a:cubicBezTo>
                      <a:pt x="6482" y="982"/>
                      <a:pt x="5550" y="0"/>
                      <a:pt x="4401" y="0"/>
                    </a:cubicBezTo>
                    <a:close/>
                    <a:moveTo>
                      <a:pt x="17199" y="0"/>
                    </a:moveTo>
                    <a:cubicBezTo>
                      <a:pt x="16050" y="0"/>
                      <a:pt x="15118" y="982"/>
                      <a:pt x="15118" y="2194"/>
                    </a:cubicBezTo>
                    <a:cubicBezTo>
                      <a:pt x="15118" y="3406"/>
                      <a:pt x="16050" y="4388"/>
                      <a:pt x="17199" y="4388"/>
                    </a:cubicBezTo>
                    <a:cubicBezTo>
                      <a:pt x="18348" y="4388"/>
                      <a:pt x="19279" y="3406"/>
                      <a:pt x="19279" y="2194"/>
                    </a:cubicBezTo>
                    <a:cubicBezTo>
                      <a:pt x="19279" y="982"/>
                      <a:pt x="18348" y="0"/>
                      <a:pt x="17199" y="0"/>
                    </a:cubicBezTo>
                    <a:close/>
                    <a:moveTo>
                      <a:pt x="0" y="21600"/>
                    </a:moveTo>
                    <a:cubicBezTo>
                      <a:pt x="7199" y="16373"/>
                      <a:pt x="14401" y="16373"/>
                      <a:pt x="21600" y="2160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24599" name="Group 100"/>
            <p:cNvGrpSpPr>
              <a:grpSpLocks/>
            </p:cNvGrpSpPr>
            <p:nvPr/>
          </p:nvGrpSpPr>
          <p:grpSpPr bwMode="auto">
            <a:xfrm>
              <a:off x="6257925" y="3679825"/>
              <a:ext cx="444500" cy="444500"/>
              <a:chOff x="0" y="0"/>
              <a:chExt cx="280" cy="280"/>
            </a:xfrm>
          </p:grpSpPr>
          <p:sp>
            <p:nvSpPr>
              <p:cNvPr id="24619" name="AutoShape 101"/>
              <p:cNvSpPr>
                <a:spLocks/>
              </p:cNvSpPr>
              <p:nvPr/>
            </p:nvSpPr>
            <p:spPr bwMode="auto">
              <a:xfrm>
                <a:off x="0" y="0"/>
                <a:ext cx="280" cy="280"/>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gradFill rotWithShape="0">
                <a:gsLst>
                  <a:gs pos="0">
                    <a:srgbClr val="760000"/>
                  </a:gs>
                  <a:gs pos="50000">
                    <a:srgbClr val="FF0000"/>
                  </a:gs>
                  <a:gs pos="100000">
                    <a:srgbClr val="760000"/>
                  </a:gs>
                </a:gsLst>
                <a:lin ang="18900000" scaled="1"/>
              </a:gradFill>
              <a:ln w="9525">
                <a:solidFill>
                  <a:schemeClr val="tx1"/>
                </a:solidFill>
                <a:round/>
                <a:headEnd/>
                <a:tailEnd/>
              </a:ln>
            </p:spPr>
            <p:txBody>
              <a:bodyPr lIns="0" tIns="0" rIns="0" bIns="0"/>
              <a:lstStyle/>
              <a:p>
                <a:endParaRPr lang="en-US"/>
              </a:p>
            </p:txBody>
          </p:sp>
          <p:sp>
            <p:nvSpPr>
              <p:cNvPr id="24620" name="AutoShape 102"/>
              <p:cNvSpPr>
                <a:spLocks/>
              </p:cNvSpPr>
              <p:nvPr/>
            </p:nvSpPr>
            <p:spPr bwMode="auto">
              <a:xfrm>
                <a:off x="80" y="83"/>
                <a:ext cx="29" cy="29"/>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solidFill>
                <a:srgbClr val="5E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4621" name="AutoShape 103"/>
              <p:cNvSpPr>
                <a:spLocks/>
              </p:cNvSpPr>
              <p:nvPr/>
            </p:nvSpPr>
            <p:spPr bwMode="auto">
              <a:xfrm>
                <a:off x="170" y="83"/>
                <a:ext cx="29" cy="29"/>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solidFill>
                <a:srgbClr val="5E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4622" name="AutoShape 104"/>
              <p:cNvSpPr>
                <a:spLocks/>
              </p:cNvSpPr>
              <p:nvPr/>
            </p:nvSpPr>
            <p:spPr bwMode="auto">
              <a:xfrm>
                <a:off x="64" y="83"/>
                <a:ext cx="151" cy="144"/>
              </a:xfrm>
              <a:custGeom>
                <a:avLst/>
                <a:gdLst>
                  <a:gd name="T0" fmla="*/ 0 w 21600"/>
                  <a:gd name="T1" fmla="*/ 0 h 21600"/>
                  <a:gd name="T2" fmla="*/ 21600 w 21600"/>
                  <a:gd name="T3" fmla="*/ 21600 h 21600"/>
                </a:gdLst>
                <a:ahLst/>
                <a:cxnLst/>
                <a:rect l="T0" t="T1" r="T2" b="T3"/>
                <a:pathLst>
                  <a:path w="21600" h="21600">
                    <a:moveTo>
                      <a:pt x="4401" y="0"/>
                    </a:moveTo>
                    <a:cubicBezTo>
                      <a:pt x="3252" y="0"/>
                      <a:pt x="2321" y="982"/>
                      <a:pt x="2321" y="2194"/>
                    </a:cubicBezTo>
                    <a:cubicBezTo>
                      <a:pt x="2321" y="3406"/>
                      <a:pt x="3252" y="4388"/>
                      <a:pt x="4401" y="4388"/>
                    </a:cubicBezTo>
                    <a:cubicBezTo>
                      <a:pt x="5550" y="4388"/>
                      <a:pt x="6482" y="3406"/>
                      <a:pt x="6482" y="2194"/>
                    </a:cubicBezTo>
                    <a:cubicBezTo>
                      <a:pt x="6482" y="982"/>
                      <a:pt x="5550" y="0"/>
                      <a:pt x="4401" y="0"/>
                    </a:cubicBezTo>
                    <a:close/>
                    <a:moveTo>
                      <a:pt x="17199" y="0"/>
                    </a:moveTo>
                    <a:cubicBezTo>
                      <a:pt x="16050" y="0"/>
                      <a:pt x="15118" y="982"/>
                      <a:pt x="15118" y="2194"/>
                    </a:cubicBezTo>
                    <a:cubicBezTo>
                      <a:pt x="15118" y="3406"/>
                      <a:pt x="16050" y="4388"/>
                      <a:pt x="17199" y="4388"/>
                    </a:cubicBezTo>
                    <a:cubicBezTo>
                      <a:pt x="18348" y="4388"/>
                      <a:pt x="19279" y="3406"/>
                      <a:pt x="19279" y="2194"/>
                    </a:cubicBezTo>
                    <a:cubicBezTo>
                      <a:pt x="19279" y="982"/>
                      <a:pt x="18348" y="0"/>
                      <a:pt x="17199" y="0"/>
                    </a:cubicBezTo>
                    <a:close/>
                    <a:moveTo>
                      <a:pt x="0" y="21600"/>
                    </a:moveTo>
                    <a:cubicBezTo>
                      <a:pt x="7199" y="16373"/>
                      <a:pt x="14401" y="16373"/>
                      <a:pt x="21600" y="2160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24600" name="Group 105"/>
            <p:cNvGrpSpPr>
              <a:grpSpLocks/>
            </p:cNvGrpSpPr>
            <p:nvPr/>
          </p:nvGrpSpPr>
          <p:grpSpPr bwMode="auto">
            <a:xfrm>
              <a:off x="8050213" y="4471988"/>
              <a:ext cx="444500" cy="444500"/>
              <a:chOff x="0" y="0"/>
              <a:chExt cx="280" cy="280"/>
            </a:xfrm>
          </p:grpSpPr>
          <p:sp>
            <p:nvSpPr>
              <p:cNvPr id="24615" name="AutoShape 106"/>
              <p:cNvSpPr>
                <a:spLocks/>
              </p:cNvSpPr>
              <p:nvPr/>
            </p:nvSpPr>
            <p:spPr bwMode="auto">
              <a:xfrm>
                <a:off x="0" y="0"/>
                <a:ext cx="280" cy="280"/>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gradFill rotWithShape="0">
                <a:gsLst>
                  <a:gs pos="0">
                    <a:srgbClr val="760000"/>
                  </a:gs>
                  <a:gs pos="50000">
                    <a:srgbClr val="FF0000"/>
                  </a:gs>
                  <a:gs pos="100000">
                    <a:srgbClr val="760000"/>
                  </a:gs>
                </a:gsLst>
                <a:lin ang="18900000" scaled="1"/>
              </a:gradFill>
              <a:ln w="9525">
                <a:solidFill>
                  <a:schemeClr val="tx1"/>
                </a:solidFill>
                <a:round/>
                <a:headEnd/>
                <a:tailEnd/>
              </a:ln>
            </p:spPr>
            <p:txBody>
              <a:bodyPr lIns="0" tIns="0" rIns="0" bIns="0"/>
              <a:lstStyle/>
              <a:p>
                <a:endParaRPr lang="en-US"/>
              </a:p>
            </p:txBody>
          </p:sp>
          <p:sp>
            <p:nvSpPr>
              <p:cNvPr id="24616" name="AutoShape 107"/>
              <p:cNvSpPr>
                <a:spLocks/>
              </p:cNvSpPr>
              <p:nvPr/>
            </p:nvSpPr>
            <p:spPr bwMode="auto">
              <a:xfrm>
                <a:off x="80" y="83"/>
                <a:ext cx="29" cy="29"/>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solidFill>
                <a:srgbClr val="5E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4617" name="AutoShape 108"/>
              <p:cNvSpPr>
                <a:spLocks/>
              </p:cNvSpPr>
              <p:nvPr/>
            </p:nvSpPr>
            <p:spPr bwMode="auto">
              <a:xfrm>
                <a:off x="170" y="83"/>
                <a:ext cx="29" cy="29"/>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solidFill>
                <a:srgbClr val="5E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4618" name="AutoShape 109"/>
              <p:cNvSpPr>
                <a:spLocks/>
              </p:cNvSpPr>
              <p:nvPr/>
            </p:nvSpPr>
            <p:spPr bwMode="auto">
              <a:xfrm>
                <a:off x="64" y="83"/>
                <a:ext cx="151" cy="144"/>
              </a:xfrm>
              <a:custGeom>
                <a:avLst/>
                <a:gdLst>
                  <a:gd name="T0" fmla="*/ 0 w 21600"/>
                  <a:gd name="T1" fmla="*/ 0 h 21600"/>
                  <a:gd name="T2" fmla="*/ 21600 w 21600"/>
                  <a:gd name="T3" fmla="*/ 21600 h 21600"/>
                </a:gdLst>
                <a:ahLst/>
                <a:cxnLst/>
                <a:rect l="T0" t="T1" r="T2" b="T3"/>
                <a:pathLst>
                  <a:path w="21600" h="21600">
                    <a:moveTo>
                      <a:pt x="4401" y="0"/>
                    </a:moveTo>
                    <a:cubicBezTo>
                      <a:pt x="3252" y="0"/>
                      <a:pt x="2321" y="982"/>
                      <a:pt x="2321" y="2194"/>
                    </a:cubicBezTo>
                    <a:cubicBezTo>
                      <a:pt x="2321" y="3406"/>
                      <a:pt x="3252" y="4388"/>
                      <a:pt x="4401" y="4388"/>
                    </a:cubicBezTo>
                    <a:cubicBezTo>
                      <a:pt x="5550" y="4388"/>
                      <a:pt x="6482" y="3406"/>
                      <a:pt x="6482" y="2194"/>
                    </a:cubicBezTo>
                    <a:cubicBezTo>
                      <a:pt x="6482" y="982"/>
                      <a:pt x="5550" y="0"/>
                      <a:pt x="4401" y="0"/>
                    </a:cubicBezTo>
                    <a:close/>
                    <a:moveTo>
                      <a:pt x="17199" y="0"/>
                    </a:moveTo>
                    <a:cubicBezTo>
                      <a:pt x="16050" y="0"/>
                      <a:pt x="15118" y="982"/>
                      <a:pt x="15118" y="2194"/>
                    </a:cubicBezTo>
                    <a:cubicBezTo>
                      <a:pt x="15118" y="3406"/>
                      <a:pt x="16050" y="4388"/>
                      <a:pt x="17199" y="4388"/>
                    </a:cubicBezTo>
                    <a:cubicBezTo>
                      <a:pt x="18348" y="4388"/>
                      <a:pt x="19279" y="3406"/>
                      <a:pt x="19279" y="2194"/>
                    </a:cubicBezTo>
                    <a:cubicBezTo>
                      <a:pt x="19279" y="982"/>
                      <a:pt x="18348" y="0"/>
                      <a:pt x="17199" y="0"/>
                    </a:cubicBezTo>
                    <a:close/>
                    <a:moveTo>
                      <a:pt x="0" y="21600"/>
                    </a:moveTo>
                    <a:cubicBezTo>
                      <a:pt x="7199" y="16373"/>
                      <a:pt x="14401" y="16373"/>
                      <a:pt x="21600" y="2160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24601" name="Group 110"/>
            <p:cNvGrpSpPr>
              <a:grpSpLocks/>
            </p:cNvGrpSpPr>
            <p:nvPr/>
          </p:nvGrpSpPr>
          <p:grpSpPr bwMode="auto">
            <a:xfrm>
              <a:off x="6345238" y="3163888"/>
              <a:ext cx="444500" cy="444500"/>
              <a:chOff x="0" y="0"/>
              <a:chExt cx="280" cy="280"/>
            </a:xfrm>
          </p:grpSpPr>
          <p:sp>
            <p:nvSpPr>
              <p:cNvPr id="24611" name="AutoShape 111"/>
              <p:cNvSpPr>
                <a:spLocks/>
              </p:cNvSpPr>
              <p:nvPr/>
            </p:nvSpPr>
            <p:spPr bwMode="auto">
              <a:xfrm>
                <a:off x="0" y="0"/>
                <a:ext cx="280" cy="280"/>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gradFill rotWithShape="0">
                <a:gsLst>
                  <a:gs pos="0">
                    <a:srgbClr val="760000"/>
                  </a:gs>
                  <a:gs pos="50000">
                    <a:srgbClr val="FF0000"/>
                  </a:gs>
                  <a:gs pos="100000">
                    <a:srgbClr val="760000"/>
                  </a:gs>
                </a:gsLst>
                <a:lin ang="18900000" scaled="1"/>
              </a:gradFill>
              <a:ln w="9525">
                <a:solidFill>
                  <a:schemeClr val="tx1"/>
                </a:solidFill>
                <a:round/>
                <a:headEnd/>
                <a:tailEnd/>
              </a:ln>
            </p:spPr>
            <p:txBody>
              <a:bodyPr lIns="0" tIns="0" rIns="0" bIns="0"/>
              <a:lstStyle/>
              <a:p>
                <a:endParaRPr lang="en-US"/>
              </a:p>
            </p:txBody>
          </p:sp>
          <p:sp>
            <p:nvSpPr>
              <p:cNvPr id="24612" name="AutoShape 112"/>
              <p:cNvSpPr>
                <a:spLocks/>
              </p:cNvSpPr>
              <p:nvPr/>
            </p:nvSpPr>
            <p:spPr bwMode="auto">
              <a:xfrm>
                <a:off x="80" y="83"/>
                <a:ext cx="29" cy="29"/>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solidFill>
                <a:srgbClr val="5E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4613" name="AutoShape 113"/>
              <p:cNvSpPr>
                <a:spLocks/>
              </p:cNvSpPr>
              <p:nvPr/>
            </p:nvSpPr>
            <p:spPr bwMode="auto">
              <a:xfrm>
                <a:off x="170" y="83"/>
                <a:ext cx="29" cy="29"/>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solidFill>
                <a:srgbClr val="5E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4614" name="AutoShape 114"/>
              <p:cNvSpPr>
                <a:spLocks/>
              </p:cNvSpPr>
              <p:nvPr/>
            </p:nvSpPr>
            <p:spPr bwMode="auto">
              <a:xfrm>
                <a:off x="64" y="83"/>
                <a:ext cx="151" cy="144"/>
              </a:xfrm>
              <a:custGeom>
                <a:avLst/>
                <a:gdLst>
                  <a:gd name="T0" fmla="*/ 0 w 21600"/>
                  <a:gd name="T1" fmla="*/ 0 h 21600"/>
                  <a:gd name="T2" fmla="*/ 21600 w 21600"/>
                  <a:gd name="T3" fmla="*/ 21600 h 21600"/>
                </a:gdLst>
                <a:ahLst/>
                <a:cxnLst/>
                <a:rect l="T0" t="T1" r="T2" b="T3"/>
                <a:pathLst>
                  <a:path w="21600" h="21600">
                    <a:moveTo>
                      <a:pt x="4401" y="0"/>
                    </a:moveTo>
                    <a:cubicBezTo>
                      <a:pt x="3252" y="0"/>
                      <a:pt x="2321" y="982"/>
                      <a:pt x="2321" y="2194"/>
                    </a:cubicBezTo>
                    <a:cubicBezTo>
                      <a:pt x="2321" y="3406"/>
                      <a:pt x="3252" y="4388"/>
                      <a:pt x="4401" y="4388"/>
                    </a:cubicBezTo>
                    <a:cubicBezTo>
                      <a:pt x="5550" y="4388"/>
                      <a:pt x="6482" y="3406"/>
                      <a:pt x="6482" y="2194"/>
                    </a:cubicBezTo>
                    <a:cubicBezTo>
                      <a:pt x="6482" y="982"/>
                      <a:pt x="5550" y="0"/>
                      <a:pt x="4401" y="0"/>
                    </a:cubicBezTo>
                    <a:close/>
                    <a:moveTo>
                      <a:pt x="17199" y="0"/>
                    </a:moveTo>
                    <a:cubicBezTo>
                      <a:pt x="16050" y="0"/>
                      <a:pt x="15118" y="982"/>
                      <a:pt x="15118" y="2194"/>
                    </a:cubicBezTo>
                    <a:cubicBezTo>
                      <a:pt x="15118" y="3406"/>
                      <a:pt x="16050" y="4388"/>
                      <a:pt x="17199" y="4388"/>
                    </a:cubicBezTo>
                    <a:cubicBezTo>
                      <a:pt x="18348" y="4388"/>
                      <a:pt x="19279" y="3406"/>
                      <a:pt x="19279" y="2194"/>
                    </a:cubicBezTo>
                    <a:cubicBezTo>
                      <a:pt x="19279" y="982"/>
                      <a:pt x="18348" y="0"/>
                      <a:pt x="17199" y="0"/>
                    </a:cubicBezTo>
                    <a:close/>
                    <a:moveTo>
                      <a:pt x="0" y="21600"/>
                    </a:moveTo>
                    <a:cubicBezTo>
                      <a:pt x="7199" y="16373"/>
                      <a:pt x="14401" y="16373"/>
                      <a:pt x="21600" y="2160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nvGrpSpPr>
            <p:cNvPr id="24602" name="Group 115"/>
            <p:cNvGrpSpPr>
              <a:grpSpLocks/>
            </p:cNvGrpSpPr>
            <p:nvPr/>
          </p:nvGrpSpPr>
          <p:grpSpPr bwMode="auto">
            <a:xfrm>
              <a:off x="6067425" y="4235450"/>
              <a:ext cx="444500" cy="444500"/>
              <a:chOff x="0" y="0"/>
              <a:chExt cx="280" cy="280"/>
            </a:xfrm>
          </p:grpSpPr>
          <p:sp>
            <p:nvSpPr>
              <p:cNvPr id="24607" name="AutoShape 116"/>
              <p:cNvSpPr>
                <a:spLocks/>
              </p:cNvSpPr>
              <p:nvPr/>
            </p:nvSpPr>
            <p:spPr bwMode="auto">
              <a:xfrm>
                <a:off x="0" y="0"/>
                <a:ext cx="280" cy="280"/>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gradFill rotWithShape="0">
                <a:gsLst>
                  <a:gs pos="0">
                    <a:srgbClr val="760000"/>
                  </a:gs>
                  <a:gs pos="50000">
                    <a:srgbClr val="FF0000"/>
                  </a:gs>
                  <a:gs pos="100000">
                    <a:srgbClr val="760000"/>
                  </a:gs>
                </a:gsLst>
                <a:lin ang="18900000" scaled="1"/>
              </a:gradFill>
              <a:ln w="9525">
                <a:solidFill>
                  <a:schemeClr val="tx1"/>
                </a:solidFill>
                <a:round/>
                <a:headEnd/>
                <a:tailEnd/>
              </a:ln>
            </p:spPr>
            <p:txBody>
              <a:bodyPr lIns="0" tIns="0" rIns="0" bIns="0"/>
              <a:lstStyle/>
              <a:p>
                <a:endParaRPr lang="en-US"/>
              </a:p>
            </p:txBody>
          </p:sp>
          <p:sp>
            <p:nvSpPr>
              <p:cNvPr id="24608" name="AutoShape 117"/>
              <p:cNvSpPr>
                <a:spLocks/>
              </p:cNvSpPr>
              <p:nvPr/>
            </p:nvSpPr>
            <p:spPr bwMode="auto">
              <a:xfrm>
                <a:off x="80" y="83"/>
                <a:ext cx="29" cy="29"/>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solidFill>
                <a:srgbClr val="5E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4609" name="AutoShape 118"/>
              <p:cNvSpPr>
                <a:spLocks/>
              </p:cNvSpPr>
              <p:nvPr/>
            </p:nvSpPr>
            <p:spPr bwMode="auto">
              <a:xfrm>
                <a:off x="170" y="83"/>
                <a:ext cx="29" cy="29"/>
              </a:xfrm>
              <a:custGeom>
                <a:avLst/>
                <a:gdLst>
                  <a:gd name="T0" fmla="*/ 0 w 21600"/>
                  <a:gd name="T1" fmla="*/ 0 h 21600"/>
                  <a:gd name="T2" fmla="*/ 21600 w 21600"/>
                  <a:gd name="T3" fmla="*/ 21600 h 21600"/>
                </a:gdLst>
                <a:ahLst/>
                <a:cxnLst/>
                <a:rect l="T0" t="T1" r="T2" b="T3"/>
                <a:pathLst>
                  <a:path w="21600" h="2160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moveTo>
                      <a:pt x="10800" y="0"/>
                    </a:moveTo>
                  </a:path>
                </a:pathLst>
              </a:custGeom>
              <a:solidFill>
                <a:srgbClr val="5E000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24610" name="AutoShape 119"/>
              <p:cNvSpPr>
                <a:spLocks/>
              </p:cNvSpPr>
              <p:nvPr/>
            </p:nvSpPr>
            <p:spPr bwMode="auto">
              <a:xfrm>
                <a:off x="64" y="83"/>
                <a:ext cx="151" cy="144"/>
              </a:xfrm>
              <a:custGeom>
                <a:avLst/>
                <a:gdLst>
                  <a:gd name="T0" fmla="*/ 0 w 21600"/>
                  <a:gd name="T1" fmla="*/ 0 h 21600"/>
                  <a:gd name="T2" fmla="*/ 21600 w 21600"/>
                  <a:gd name="T3" fmla="*/ 21600 h 21600"/>
                </a:gdLst>
                <a:ahLst/>
                <a:cxnLst/>
                <a:rect l="T0" t="T1" r="T2" b="T3"/>
                <a:pathLst>
                  <a:path w="21600" h="21600">
                    <a:moveTo>
                      <a:pt x="4401" y="0"/>
                    </a:moveTo>
                    <a:cubicBezTo>
                      <a:pt x="3252" y="0"/>
                      <a:pt x="2321" y="982"/>
                      <a:pt x="2321" y="2194"/>
                    </a:cubicBezTo>
                    <a:cubicBezTo>
                      <a:pt x="2321" y="3406"/>
                      <a:pt x="3252" y="4388"/>
                      <a:pt x="4401" y="4388"/>
                    </a:cubicBezTo>
                    <a:cubicBezTo>
                      <a:pt x="5550" y="4388"/>
                      <a:pt x="6482" y="3406"/>
                      <a:pt x="6482" y="2194"/>
                    </a:cubicBezTo>
                    <a:cubicBezTo>
                      <a:pt x="6482" y="982"/>
                      <a:pt x="5550" y="0"/>
                      <a:pt x="4401" y="0"/>
                    </a:cubicBezTo>
                    <a:close/>
                    <a:moveTo>
                      <a:pt x="17199" y="0"/>
                    </a:moveTo>
                    <a:cubicBezTo>
                      <a:pt x="16050" y="0"/>
                      <a:pt x="15118" y="982"/>
                      <a:pt x="15118" y="2194"/>
                    </a:cubicBezTo>
                    <a:cubicBezTo>
                      <a:pt x="15118" y="3406"/>
                      <a:pt x="16050" y="4388"/>
                      <a:pt x="17199" y="4388"/>
                    </a:cubicBezTo>
                    <a:cubicBezTo>
                      <a:pt x="18348" y="4388"/>
                      <a:pt x="19279" y="3406"/>
                      <a:pt x="19279" y="2194"/>
                    </a:cubicBezTo>
                    <a:cubicBezTo>
                      <a:pt x="19279" y="982"/>
                      <a:pt x="18348" y="0"/>
                      <a:pt x="17199" y="0"/>
                    </a:cubicBezTo>
                    <a:close/>
                    <a:moveTo>
                      <a:pt x="0" y="21600"/>
                    </a:moveTo>
                    <a:cubicBezTo>
                      <a:pt x="7199" y="16373"/>
                      <a:pt x="14401" y="16373"/>
                      <a:pt x="21600" y="2160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grpSp>
      <p:sp>
        <p:nvSpPr>
          <p:cNvPr id="24603" name="Rectangle 120"/>
          <p:cNvSpPr>
            <a:spLocks/>
          </p:cNvSpPr>
          <p:nvPr/>
        </p:nvSpPr>
        <p:spPr bwMode="auto">
          <a:xfrm>
            <a:off x="609600" y="1719263"/>
            <a:ext cx="2603500" cy="6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40639" bIns="0"/>
          <a:lstStyle>
            <a:lvl1pPr marL="39688"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dirty="0">
                <a:latin typeface="Calibri" panose="020F0502020204030204" pitchFamily="34" charset="0"/>
                <a:cs typeface="Times New Roman" panose="02020603050405020304" pitchFamily="18" charset="0"/>
              </a:rPr>
              <a:t>Sensitive and resistant bacteria live together.</a:t>
            </a:r>
          </a:p>
        </p:txBody>
      </p:sp>
      <p:sp>
        <p:nvSpPr>
          <p:cNvPr id="24604" name="Rectangle 121"/>
          <p:cNvSpPr>
            <a:spLocks/>
          </p:cNvSpPr>
          <p:nvPr/>
        </p:nvSpPr>
        <p:spPr bwMode="auto">
          <a:xfrm>
            <a:off x="3200400" y="1719263"/>
            <a:ext cx="2603500" cy="6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40639" bIns="0"/>
          <a:lstStyle>
            <a:lvl1pPr marL="39688"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dirty="0">
                <a:latin typeface="Calibri" panose="020F0502020204030204" pitchFamily="34" charset="0"/>
                <a:cs typeface="Times New Roman" panose="02020603050405020304" pitchFamily="18" charset="0"/>
              </a:rPr>
              <a:t>Antibiotics kill sensitive bacteria.</a:t>
            </a:r>
          </a:p>
        </p:txBody>
      </p:sp>
      <p:sp>
        <p:nvSpPr>
          <p:cNvPr id="24605" name="Rectangle 122"/>
          <p:cNvSpPr>
            <a:spLocks/>
          </p:cNvSpPr>
          <p:nvPr/>
        </p:nvSpPr>
        <p:spPr bwMode="auto">
          <a:xfrm>
            <a:off x="5867400" y="1719263"/>
            <a:ext cx="2797175" cy="6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40639" bIns="0"/>
          <a:lstStyle>
            <a:lvl1pPr marL="39688"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dirty="0">
                <a:latin typeface="Calibri" panose="020F0502020204030204" pitchFamily="34" charset="0"/>
                <a:cs typeface="Times New Roman" panose="02020603050405020304" pitchFamily="18" charset="0"/>
              </a:rPr>
              <a:t>The resistant bacteria are left to multiply.</a:t>
            </a:r>
          </a:p>
        </p:txBody>
      </p:sp>
      <p:sp>
        <p:nvSpPr>
          <p:cNvPr id="24606" name="Slide Number Placeholder 121"/>
          <p:cNvSpPr>
            <a:spLocks noGrp="1"/>
          </p:cNvSpPr>
          <p:nvPr>
            <p:ph type="sldNum" sz="quarter" idx="4294967295"/>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fld id="{EEF5FE41-74F9-496E-9903-BE60CBE02049}" type="slidenum">
              <a:rPr lang="en-US" altLang="en-US">
                <a:solidFill>
                  <a:srgbClr val="898989"/>
                </a:solidFill>
                <a:latin typeface="Calibri" panose="020F0502020204030204" pitchFamily="34" charset="0"/>
              </a:rPr>
              <a:pPr eaLnBrk="1" hangingPunct="1"/>
              <a:t>11</a:t>
            </a:fld>
            <a:endParaRPr lang="en-US" altLang="en-US">
              <a:solidFill>
                <a:srgbClr val="898989"/>
              </a:solidFill>
              <a:latin typeface="Calibri" panose="020F0502020204030204" pitchFamily="34" charset="0"/>
            </a:endParaRPr>
          </a:p>
        </p:txBody>
      </p:sp>
    </p:spTree>
    <p:extLst>
      <p:ext uri="{BB962C8B-B14F-4D97-AF65-F5344CB8AC3E}">
        <p14:creationId xmlns:p14="http://schemas.microsoft.com/office/powerpoint/2010/main" val="3144749723"/>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511" name="AutoShape 1127"/>
          <p:cNvSpPr>
            <a:spLocks noChangeArrowheads="1"/>
          </p:cNvSpPr>
          <p:nvPr/>
        </p:nvSpPr>
        <p:spPr bwMode="auto">
          <a:xfrm>
            <a:off x="5638800" y="3505200"/>
            <a:ext cx="685800" cy="304800"/>
          </a:xfrm>
          <a:prstGeom prst="rightArrow">
            <a:avLst>
              <a:gd name="adj1" fmla="val 50000"/>
              <a:gd name="adj2" fmla="val 56250"/>
            </a:avLst>
          </a:prstGeom>
          <a:solidFill>
            <a:schemeClr val="accent1"/>
          </a:solidFill>
          <a:ln w="9525">
            <a:solidFill>
              <a:schemeClr val="tx1"/>
            </a:solidFill>
            <a:miter lim="800000"/>
            <a:headEnd/>
            <a:tailEnd/>
          </a:ln>
          <a:effectLst/>
        </p:spPr>
        <p:txBody>
          <a:bodyPr wrap="none" anchor="ctr"/>
          <a:lstStyle/>
          <a:p>
            <a:endParaRPr lang="en-US"/>
          </a:p>
        </p:txBody>
      </p:sp>
      <p:grpSp>
        <p:nvGrpSpPr>
          <p:cNvPr id="145607" name="Group 1223"/>
          <p:cNvGrpSpPr>
            <a:grpSpLocks/>
          </p:cNvGrpSpPr>
          <p:nvPr/>
        </p:nvGrpSpPr>
        <p:grpSpPr bwMode="auto">
          <a:xfrm>
            <a:off x="3048000" y="2667000"/>
            <a:ext cx="2819400" cy="3386138"/>
            <a:chOff x="1920" y="1680"/>
            <a:chExt cx="1776" cy="2133"/>
          </a:xfrm>
        </p:grpSpPr>
        <p:sp>
          <p:nvSpPr>
            <p:cNvPr id="145461" name="Text Box 1077"/>
            <p:cNvSpPr txBox="1">
              <a:spLocks noChangeArrowheads="1"/>
            </p:cNvSpPr>
            <p:nvPr/>
          </p:nvSpPr>
          <p:spPr bwMode="auto">
            <a:xfrm>
              <a:off x="1920" y="2976"/>
              <a:ext cx="1776" cy="837"/>
            </a:xfrm>
            <a:prstGeom prst="rect">
              <a:avLst/>
            </a:prstGeom>
            <a:noFill/>
            <a:ln w="9525">
              <a:noFill/>
              <a:miter lim="800000"/>
              <a:headEnd/>
              <a:tailEnd/>
            </a:ln>
            <a:effectLst/>
          </p:spPr>
          <p:txBody>
            <a:bodyPr>
              <a:spAutoFit/>
            </a:bodyPr>
            <a:lstStyle/>
            <a:p>
              <a:pPr>
                <a:spcBef>
                  <a:spcPct val="50000"/>
                </a:spcBef>
              </a:pPr>
              <a:r>
                <a:rPr lang="en-US" sz="1800"/>
                <a:t>Susceptible bacteria are killed off. </a:t>
              </a:r>
            </a:p>
            <a:p>
              <a:pPr>
                <a:spcBef>
                  <a:spcPct val="50000"/>
                </a:spcBef>
              </a:pPr>
              <a:r>
                <a:rPr lang="en-US" sz="1800"/>
                <a:t>A few hardy survivors are left behind.</a:t>
              </a:r>
              <a:r>
                <a:rPr lang="en-US" sz="1600"/>
                <a:t> </a:t>
              </a:r>
            </a:p>
          </p:txBody>
        </p:sp>
        <p:grpSp>
          <p:nvGrpSpPr>
            <p:cNvPr id="145594" name="Group 1210"/>
            <p:cNvGrpSpPr>
              <a:grpSpLocks/>
            </p:cNvGrpSpPr>
            <p:nvPr/>
          </p:nvGrpSpPr>
          <p:grpSpPr bwMode="auto">
            <a:xfrm>
              <a:off x="2160" y="1680"/>
              <a:ext cx="1200" cy="1210"/>
              <a:chOff x="2256" y="1632"/>
              <a:chExt cx="1200" cy="1210"/>
            </a:xfrm>
          </p:grpSpPr>
          <p:grpSp>
            <p:nvGrpSpPr>
              <p:cNvPr id="145528" name="Group 1144"/>
              <p:cNvGrpSpPr>
                <a:grpSpLocks/>
              </p:cNvGrpSpPr>
              <p:nvPr/>
            </p:nvGrpSpPr>
            <p:grpSpPr bwMode="auto">
              <a:xfrm>
                <a:off x="2256" y="1632"/>
                <a:ext cx="1200" cy="1200"/>
                <a:chOff x="384" y="1200"/>
                <a:chExt cx="1200" cy="1200"/>
              </a:xfrm>
            </p:grpSpPr>
            <p:sp>
              <p:nvSpPr>
                <p:cNvPr id="145529" name="Oval 1145"/>
                <p:cNvSpPr>
                  <a:spLocks noChangeArrowheads="1"/>
                </p:cNvSpPr>
                <p:nvPr/>
              </p:nvSpPr>
              <p:spPr bwMode="auto">
                <a:xfrm>
                  <a:off x="384" y="1200"/>
                  <a:ext cx="1200" cy="1200"/>
                </a:xfrm>
                <a:prstGeom prst="ellipse">
                  <a:avLst/>
                </a:prstGeom>
                <a:gradFill rotWithShape="0">
                  <a:gsLst>
                    <a:gs pos="0">
                      <a:srgbClr val="FF7C80"/>
                    </a:gs>
                    <a:gs pos="100000">
                      <a:srgbClr val="FF7C80">
                        <a:gamma/>
                        <a:shade val="46275"/>
                        <a:invGamma/>
                      </a:srgbClr>
                    </a:gs>
                  </a:gsLst>
                  <a:path path="shape">
                    <a:fillToRect l="50000" t="50000" r="50000" b="50000"/>
                  </a:path>
                </a:gradFill>
                <a:ln w="9525">
                  <a:noFill/>
                  <a:round/>
                  <a:headEnd/>
                  <a:tailEnd/>
                </a:ln>
                <a:effectLst/>
              </p:spPr>
              <p:txBody>
                <a:bodyPr wrap="none" anchor="ctr">
                  <a:spAutoFit/>
                </a:bodyPr>
                <a:lstStyle/>
                <a:p>
                  <a:endParaRPr lang="en-US"/>
                </a:p>
              </p:txBody>
            </p:sp>
            <p:sp>
              <p:nvSpPr>
                <p:cNvPr id="145530" name="Text Box 1146"/>
                <p:cNvSpPr txBox="1">
                  <a:spLocks noChangeArrowheads="1"/>
                </p:cNvSpPr>
                <p:nvPr/>
              </p:nvSpPr>
              <p:spPr bwMode="auto">
                <a:xfrm>
                  <a:off x="924" y="1334"/>
                  <a:ext cx="116" cy="231"/>
                </a:xfrm>
                <a:prstGeom prst="rect">
                  <a:avLst/>
                </a:prstGeom>
                <a:noFill/>
                <a:ln w="9525">
                  <a:noFill/>
                  <a:miter lim="800000"/>
                  <a:headEnd/>
                  <a:tailEnd/>
                </a:ln>
                <a:effectLst/>
              </p:spPr>
              <p:txBody>
                <a:bodyPr wrap="none">
                  <a:spAutoFit/>
                </a:bodyPr>
                <a:lstStyle/>
                <a:p>
                  <a:pPr algn="ctr">
                    <a:lnSpc>
                      <a:spcPct val="75000"/>
                    </a:lnSpc>
                    <a:spcBef>
                      <a:spcPct val="0"/>
                    </a:spcBef>
                  </a:pPr>
                  <a:endParaRPr lang="en-US"/>
                </a:p>
              </p:txBody>
            </p:sp>
            <p:grpSp>
              <p:nvGrpSpPr>
                <p:cNvPr id="145531" name="Group 1147"/>
                <p:cNvGrpSpPr>
                  <a:grpSpLocks noChangeAspect="1"/>
                </p:cNvGrpSpPr>
                <p:nvPr/>
              </p:nvGrpSpPr>
              <p:grpSpPr bwMode="auto">
                <a:xfrm rot="1032233">
                  <a:off x="528" y="1488"/>
                  <a:ext cx="292" cy="162"/>
                  <a:chOff x="4323" y="1392"/>
                  <a:chExt cx="864" cy="480"/>
                </a:xfrm>
              </p:grpSpPr>
              <p:sp>
                <p:nvSpPr>
                  <p:cNvPr id="145532" name="Oval 1148"/>
                  <p:cNvSpPr>
                    <a:spLocks noChangeAspect="1" noChangeArrowheads="1"/>
                  </p:cNvSpPr>
                  <p:nvPr/>
                </p:nvSpPr>
                <p:spPr bwMode="auto">
                  <a:xfrm>
                    <a:off x="4323" y="1392"/>
                    <a:ext cx="864" cy="480"/>
                  </a:xfrm>
                  <a:prstGeom prst="ellipse">
                    <a:avLst/>
                  </a:prstGeom>
                  <a:solidFill>
                    <a:srgbClr val="6666FF"/>
                  </a:solidFill>
                  <a:ln w="12700">
                    <a:solidFill>
                      <a:srgbClr val="3399FF"/>
                    </a:solidFill>
                    <a:round/>
                    <a:headEnd type="none" w="sm" len="sm"/>
                    <a:tailEnd type="none" w="sm" len="sm"/>
                  </a:ln>
                  <a:effectLst/>
                </p:spPr>
                <p:txBody>
                  <a:bodyPr wrap="none" anchor="ctr"/>
                  <a:lstStyle/>
                  <a:p>
                    <a:endParaRPr lang="en-US"/>
                  </a:p>
                </p:txBody>
              </p:sp>
              <p:sp>
                <p:nvSpPr>
                  <p:cNvPr id="145533" name="Oval 1149"/>
                  <p:cNvSpPr>
                    <a:spLocks noChangeAspect="1" noChangeArrowheads="1"/>
                  </p:cNvSpPr>
                  <p:nvPr/>
                </p:nvSpPr>
                <p:spPr bwMode="auto">
                  <a:xfrm rot="1282237">
                    <a:off x="4608" y="1536"/>
                    <a:ext cx="441" cy="202"/>
                  </a:xfrm>
                  <a:prstGeom prst="ellipse">
                    <a:avLst/>
                  </a:prstGeom>
                  <a:noFill/>
                  <a:ln w="38100">
                    <a:solidFill>
                      <a:srgbClr val="FFFF00"/>
                    </a:solidFill>
                    <a:round/>
                    <a:headEnd type="none" w="sm" len="sm"/>
                    <a:tailEnd type="none" w="sm" len="sm"/>
                  </a:ln>
                  <a:effectLst/>
                </p:spPr>
                <p:txBody>
                  <a:bodyPr wrap="none" anchor="ctr"/>
                  <a:lstStyle/>
                  <a:p>
                    <a:endParaRPr lang="en-US"/>
                  </a:p>
                </p:txBody>
              </p:sp>
            </p:grpSp>
            <p:grpSp>
              <p:nvGrpSpPr>
                <p:cNvPr id="145534" name="Group 1150"/>
                <p:cNvGrpSpPr>
                  <a:grpSpLocks noChangeAspect="1"/>
                </p:cNvGrpSpPr>
                <p:nvPr/>
              </p:nvGrpSpPr>
              <p:grpSpPr bwMode="auto">
                <a:xfrm rot="-762515">
                  <a:off x="1258" y="1825"/>
                  <a:ext cx="292" cy="163"/>
                  <a:chOff x="4323" y="1392"/>
                  <a:chExt cx="864" cy="480"/>
                </a:xfrm>
              </p:grpSpPr>
              <p:sp>
                <p:nvSpPr>
                  <p:cNvPr id="145535" name="Oval 1151"/>
                  <p:cNvSpPr>
                    <a:spLocks noChangeAspect="1" noChangeArrowheads="1"/>
                  </p:cNvSpPr>
                  <p:nvPr/>
                </p:nvSpPr>
                <p:spPr bwMode="auto">
                  <a:xfrm>
                    <a:off x="4323" y="1392"/>
                    <a:ext cx="864" cy="480"/>
                  </a:xfrm>
                  <a:prstGeom prst="ellipse">
                    <a:avLst/>
                  </a:prstGeom>
                  <a:solidFill>
                    <a:srgbClr val="6666FF"/>
                  </a:solidFill>
                  <a:ln w="12700">
                    <a:solidFill>
                      <a:srgbClr val="3399FF"/>
                    </a:solidFill>
                    <a:round/>
                    <a:headEnd type="none" w="sm" len="sm"/>
                    <a:tailEnd type="none" w="sm" len="sm"/>
                  </a:ln>
                  <a:effectLst/>
                </p:spPr>
                <p:txBody>
                  <a:bodyPr wrap="none" anchor="ctr"/>
                  <a:lstStyle/>
                  <a:p>
                    <a:endParaRPr lang="en-US"/>
                  </a:p>
                </p:txBody>
              </p:sp>
              <p:sp>
                <p:nvSpPr>
                  <p:cNvPr id="145536" name="Oval 1152"/>
                  <p:cNvSpPr>
                    <a:spLocks noChangeAspect="1" noChangeArrowheads="1"/>
                  </p:cNvSpPr>
                  <p:nvPr/>
                </p:nvSpPr>
                <p:spPr bwMode="auto">
                  <a:xfrm rot="1282237">
                    <a:off x="4608" y="1536"/>
                    <a:ext cx="441" cy="202"/>
                  </a:xfrm>
                  <a:prstGeom prst="ellipse">
                    <a:avLst/>
                  </a:prstGeom>
                  <a:noFill/>
                  <a:ln w="38100">
                    <a:solidFill>
                      <a:srgbClr val="FFFF00"/>
                    </a:solidFill>
                    <a:round/>
                    <a:headEnd type="none" w="sm" len="sm"/>
                    <a:tailEnd type="none" w="sm" len="sm"/>
                  </a:ln>
                  <a:effectLst/>
                </p:spPr>
                <p:txBody>
                  <a:bodyPr wrap="none" anchor="ctr"/>
                  <a:lstStyle/>
                  <a:p>
                    <a:endParaRPr lang="en-US"/>
                  </a:p>
                </p:txBody>
              </p:sp>
            </p:grpSp>
            <p:grpSp>
              <p:nvGrpSpPr>
                <p:cNvPr id="145537" name="Group 1153"/>
                <p:cNvGrpSpPr>
                  <a:grpSpLocks noChangeAspect="1"/>
                </p:cNvGrpSpPr>
                <p:nvPr/>
              </p:nvGrpSpPr>
              <p:grpSpPr bwMode="auto">
                <a:xfrm rot="861489">
                  <a:off x="701" y="2083"/>
                  <a:ext cx="292" cy="162"/>
                  <a:chOff x="4323" y="1392"/>
                  <a:chExt cx="864" cy="480"/>
                </a:xfrm>
              </p:grpSpPr>
              <p:sp>
                <p:nvSpPr>
                  <p:cNvPr id="145538" name="Oval 1154"/>
                  <p:cNvSpPr>
                    <a:spLocks noChangeAspect="1" noChangeArrowheads="1"/>
                  </p:cNvSpPr>
                  <p:nvPr/>
                </p:nvSpPr>
                <p:spPr bwMode="auto">
                  <a:xfrm>
                    <a:off x="4323" y="1392"/>
                    <a:ext cx="864" cy="480"/>
                  </a:xfrm>
                  <a:prstGeom prst="ellipse">
                    <a:avLst/>
                  </a:prstGeom>
                  <a:solidFill>
                    <a:srgbClr val="6666FF"/>
                  </a:solidFill>
                  <a:ln w="12700">
                    <a:solidFill>
                      <a:srgbClr val="3399FF"/>
                    </a:solidFill>
                    <a:round/>
                    <a:headEnd type="none" w="sm" len="sm"/>
                    <a:tailEnd type="none" w="sm" len="sm"/>
                  </a:ln>
                  <a:effectLst/>
                </p:spPr>
                <p:txBody>
                  <a:bodyPr wrap="none" anchor="ctr"/>
                  <a:lstStyle/>
                  <a:p>
                    <a:endParaRPr lang="en-US"/>
                  </a:p>
                </p:txBody>
              </p:sp>
              <p:sp>
                <p:nvSpPr>
                  <p:cNvPr id="145539" name="Oval 1155"/>
                  <p:cNvSpPr>
                    <a:spLocks noChangeAspect="1" noChangeArrowheads="1"/>
                  </p:cNvSpPr>
                  <p:nvPr/>
                </p:nvSpPr>
                <p:spPr bwMode="auto">
                  <a:xfrm rot="1282237">
                    <a:off x="4608" y="1536"/>
                    <a:ext cx="441" cy="202"/>
                  </a:xfrm>
                  <a:prstGeom prst="ellipse">
                    <a:avLst/>
                  </a:prstGeom>
                  <a:noFill/>
                  <a:ln w="38100">
                    <a:solidFill>
                      <a:srgbClr val="FFFF00"/>
                    </a:solidFill>
                    <a:round/>
                    <a:headEnd type="none" w="sm" len="sm"/>
                    <a:tailEnd type="none" w="sm" len="sm"/>
                  </a:ln>
                  <a:effectLst/>
                </p:spPr>
                <p:txBody>
                  <a:bodyPr wrap="none" anchor="ctr"/>
                  <a:lstStyle/>
                  <a:p>
                    <a:endParaRPr lang="en-US"/>
                  </a:p>
                </p:txBody>
              </p:sp>
            </p:grpSp>
            <p:grpSp>
              <p:nvGrpSpPr>
                <p:cNvPr id="145540" name="Group 1156"/>
                <p:cNvGrpSpPr>
                  <a:grpSpLocks noChangeAspect="1"/>
                </p:cNvGrpSpPr>
                <p:nvPr/>
              </p:nvGrpSpPr>
              <p:grpSpPr bwMode="auto">
                <a:xfrm rot="-1678425">
                  <a:off x="553" y="1830"/>
                  <a:ext cx="292" cy="162"/>
                  <a:chOff x="4323" y="1392"/>
                  <a:chExt cx="864" cy="480"/>
                </a:xfrm>
              </p:grpSpPr>
              <p:sp>
                <p:nvSpPr>
                  <p:cNvPr id="145541" name="Oval 1157"/>
                  <p:cNvSpPr>
                    <a:spLocks noChangeAspect="1" noChangeArrowheads="1"/>
                  </p:cNvSpPr>
                  <p:nvPr/>
                </p:nvSpPr>
                <p:spPr bwMode="auto">
                  <a:xfrm>
                    <a:off x="4323" y="1392"/>
                    <a:ext cx="864" cy="480"/>
                  </a:xfrm>
                  <a:prstGeom prst="ellipse">
                    <a:avLst/>
                  </a:prstGeom>
                  <a:solidFill>
                    <a:srgbClr val="6666FF"/>
                  </a:solidFill>
                  <a:ln w="12700">
                    <a:solidFill>
                      <a:srgbClr val="3399FF"/>
                    </a:solidFill>
                    <a:round/>
                    <a:headEnd type="none" w="sm" len="sm"/>
                    <a:tailEnd type="none" w="sm" len="sm"/>
                  </a:ln>
                  <a:effectLst/>
                </p:spPr>
                <p:txBody>
                  <a:bodyPr wrap="none" anchor="ctr"/>
                  <a:lstStyle/>
                  <a:p>
                    <a:endParaRPr lang="en-US"/>
                  </a:p>
                </p:txBody>
              </p:sp>
              <p:sp>
                <p:nvSpPr>
                  <p:cNvPr id="145542" name="Oval 1158"/>
                  <p:cNvSpPr>
                    <a:spLocks noChangeAspect="1" noChangeArrowheads="1"/>
                  </p:cNvSpPr>
                  <p:nvPr/>
                </p:nvSpPr>
                <p:spPr bwMode="auto">
                  <a:xfrm rot="1282237">
                    <a:off x="4608" y="1536"/>
                    <a:ext cx="441" cy="202"/>
                  </a:xfrm>
                  <a:prstGeom prst="ellipse">
                    <a:avLst/>
                  </a:prstGeom>
                  <a:noFill/>
                  <a:ln w="38100">
                    <a:solidFill>
                      <a:srgbClr val="FFFF00"/>
                    </a:solidFill>
                    <a:round/>
                    <a:headEnd type="none" w="sm" len="sm"/>
                    <a:tailEnd type="none" w="sm" len="sm"/>
                  </a:ln>
                  <a:effectLst/>
                </p:spPr>
                <p:txBody>
                  <a:bodyPr wrap="none" anchor="ctr"/>
                  <a:lstStyle/>
                  <a:p>
                    <a:endParaRPr lang="en-US"/>
                  </a:p>
                </p:txBody>
              </p:sp>
            </p:grpSp>
            <p:grpSp>
              <p:nvGrpSpPr>
                <p:cNvPr id="145543" name="Group 1159"/>
                <p:cNvGrpSpPr>
                  <a:grpSpLocks noChangeAspect="1"/>
                </p:cNvGrpSpPr>
                <p:nvPr/>
              </p:nvGrpSpPr>
              <p:grpSpPr bwMode="auto">
                <a:xfrm rot="-762515">
                  <a:off x="954" y="1935"/>
                  <a:ext cx="293" cy="162"/>
                  <a:chOff x="4323" y="1392"/>
                  <a:chExt cx="864" cy="480"/>
                </a:xfrm>
              </p:grpSpPr>
              <p:sp>
                <p:nvSpPr>
                  <p:cNvPr id="145544" name="Oval 1160"/>
                  <p:cNvSpPr>
                    <a:spLocks noChangeAspect="1" noChangeArrowheads="1"/>
                  </p:cNvSpPr>
                  <p:nvPr/>
                </p:nvSpPr>
                <p:spPr bwMode="auto">
                  <a:xfrm>
                    <a:off x="4323" y="1392"/>
                    <a:ext cx="864" cy="480"/>
                  </a:xfrm>
                  <a:prstGeom prst="ellipse">
                    <a:avLst/>
                  </a:prstGeom>
                  <a:solidFill>
                    <a:srgbClr val="6666FF"/>
                  </a:solidFill>
                  <a:ln w="12700">
                    <a:solidFill>
                      <a:srgbClr val="3399FF"/>
                    </a:solidFill>
                    <a:round/>
                    <a:headEnd type="none" w="sm" len="sm"/>
                    <a:tailEnd type="none" w="sm" len="sm"/>
                  </a:ln>
                  <a:effectLst/>
                </p:spPr>
                <p:txBody>
                  <a:bodyPr wrap="none" anchor="ctr"/>
                  <a:lstStyle/>
                  <a:p>
                    <a:endParaRPr lang="en-US"/>
                  </a:p>
                </p:txBody>
              </p:sp>
              <p:sp>
                <p:nvSpPr>
                  <p:cNvPr id="145545" name="Oval 1161"/>
                  <p:cNvSpPr>
                    <a:spLocks noChangeAspect="1" noChangeArrowheads="1"/>
                  </p:cNvSpPr>
                  <p:nvPr/>
                </p:nvSpPr>
                <p:spPr bwMode="auto">
                  <a:xfrm rot="1282237">
                    <a:off x="4608" y="1536"/>
                    <a:ext cx="441" cy="202"/>
                  </a:xfrm>
                  <a:prstGeom prst="ellipse">
                    <a:avLst/>
                  </a:prstGeom>
                  <a:noFill/>
                  <a:ln w="38100">
                    <a:solidFill>
                      <a:srgbClr val="FFFF00"/>
                    </a:solidFill>
                    <a:round/>
                    <a:headEnd type="none" w="sm" len="sm"/>
                    <a:tailEnd type="none" w="sm" len="sm"/>
                  </a:ln>
                  <a:effectLst/>
                </p:spPr>
                <p:txBody>
                  <a:bodyPr wrap="none" anchor="ctr"/>
                  <a:lstStyle/>
                  <a:p>
                    <a:endParaRPr lang="en-US"/>
                  </a:p>
                </p:txBody>
              </p:sp>
            </p:grpSp>
            <p:grpSp>
              <p:nvGrpSpPr>
                <p:cNvPr id="145546" name="Group 1162"/>
                <p:cNvGrpSpPr>
                  <a:grpSpLocks noChangeAspect="1"/>
                </p:cNvGrpSpPr>
                <p:nvPr/>
              </p:nvGrpSpPr>
              <p:grpSpPr bwMode="auto">
                <a:xfrm rot="-762515">
                  <a:off x="1145" y="2083"/>
                  <a:ext cx="292" cy="162"/>
                  <a:chOff x="4323" y="1392"/>
                  <a:chExt cx="864" cy="480"/>
                </a:xfrm>
              </p:grpSpPr>
              <p:sp>
                <p:nvSpPr>
                  <p:cNvPr id="145547" name="Oval 1163"/>
                  <p:cNvSpPr>
                    <a:spLocks noChangeAspect="1" noChangeArrowheads="1"/>
                  </p:cNvSpPr>
                  <p:nvPr/>
                </p:nvSpPr>
                <p:spPr bwMode="auto">
                  <a:xfrm>
                    <a:off x="4323" y="1392"/>
                    <a:ext cx="864" cy="480"/>
                  </a:xfrm>
                  <a:prstGeom prst="ellipse">
                    <a:avLst/>
                  </a:prstGeom>
                  <a:solidFill>
                    <a:srgbClr val="6666FF"/>
                  </a:solidFill>
                  <a:ln w="12700">
                    <a:solidFill>
                      <a:srgbClr val="3399FF"/>
                    </a:solidFill>
                    <a:round/>
                    <a:headEnd type="none" w="sm" len="sm"/>
                    <a:tailEnd type="none" w="sm" len="sm"/>
                  </a:ln>
                  <a:effectLst/>
                </p:spPr>
                <p:txBody>
                  <a:bodyPr wrap="none" anchor="ctr"/>
                  <a:lstStyle/>
                  <a:p>
                    <a:endParaRPr lang="en-US"/>
                  </a:p>
                </p:txBody>
              </p:sp>
              <p:sp>
                <p:nvSpPr>
                  <p:cNvPr id="145548" name="Oval 1164"/>
                  <p:cNvSpPr>
                    <a:spLocks noChangeAspect="1" noChangeArrowheads="1"/>
                  </p:cNvSpPr>
                  <p:nvPr/>
                </p:nvSpPr>
                <p:spPr bwMode="auto">
                  <a:xfrm rot="1282237">
                    <a:off x="4608" y="1536"/>
                    <a:ext cx="441" cy="202"/>
                  </a:xfrm>
                  <a:prstGeom prst="ellipse">
                    <a:avLst/>
                  </a:prstGeom>
                  <a:noFill/>
                  <a:ln w="38100">
                    <a:solidFill>
                      <a:srgbClr val="FFFF00"/>
                    </a:solidFill>
                    <a:round/>
                    <a:headEnd type="none" w="sm" len="sm"/>
                    <a:tailEnd type="none" w="sm" len="sm"/>
                  </a:ln>
                  <a:effectLst/>
                </p:spPr>
                <p:txBody>
                  <a:bodyPr wrap="none" anchor="ctr"/>
                  <a:lstStyle/>
                  <a:p>
                    <a:endParaRPr lang="en-US"/>
                  </a:p>
                </p:txBody>
              </p:sp>
            </p:grpSp>
            <p:grpSp>
              <p:nvGrpSpPr>
                <p:cNvPr id="145549" name="Group 1165"/>
                <p:cNvGrpSpPr>
                  <a:grpSpLocks noChangeAspect="1"/>
                </p:cNvGrpSpPr>
                <p:nvPr/>
              </p:nvGrpSpPr>
              <p:grpSpPr bwMode="auto">
                <a:xfrm rot="1032233">
                  <a:off x="864" y="1344"/>
                  <a:ext cx="408" cy="228"/>
                  <a:chOff x="4323" y="1392"/>
                  <a:chExt cx="864" cy="480"/>
                </a:xfrm>
              </p:grpSpPr>
              <p:sp>
                <p:nvSpPr>
                  <p:cNvPr id="145550" name="Oval 1166"/>
                  <p:cNvSpPr>
                    <a:spLocks noChangeAspect="1" noChangeArrowheads="1"/>
                  </p:cNvSpPr>
                  <p:nvPr/>
                </p:nvSpPr>
                <p:spPr bwMode="auto">
                  <a:xfrm>
                    <a:off x="4323" y="1392"/>
                    <a:ext cx="864" cy="480"/>
                  </a:xfrm>
                  <a:prstGeom prst="ellipse">
                    <a:avLst/>
                  </a:prstGeom>
                  <a:solidFill>
                    <a:srgbClr val="6666FF"/>
                  </a:solidFill>
                  <a:ln w="12700">
                    <a:solidFill>
                      <a:srgbClr val="3399FF"/>
                    </a:solidFill>
                    <a:round/>
                    <a:headEnd type="none" w="sm" len="sm"/>
                    <a:tailEnd type="none" w="sm" len="sm"/>
                  </a:ln>
                  <a:effectLst/>
                </p:spPr>
                <p:txBody>
                  <a:bodyPr wrap="none" anchor="ctr"/>
                  <a:lstStyle/>
                  <a:p>
                    <a:endParaRPr lang="en-US"/>
                  </a:p>
                </p:txBody>
              </p:sp>
              <p:sp>
                <p:nvSpPr>
                  <p:cNvPr id="145551" name="Oval 1167"/>
                  <p:cNvSpPr>
                    <a:spLocks noChangeAspect="1" noChangeArrowheads="1"/>
                  </p:cNvSpPr>
                  <p:nvPr/>
                </p:nvSpPr>
                <p:spPr bwMode="auto">
                  <a:xfrm rot="1282237">
                    <a:off x="4608" y="1536"/>
                    <a:ext cx="441" cy="202"/>
                  </a:xfrm>
                  <a:prstGeom prst="ellipse">
                    <a:avLst/>
                  </a:prstGeom>
                  <a:noFill/>
                  <a:ln w="38100">
                    <a:solidFill>
                      <a:srgbClr val="FFFF00"/>
                    </a:solidFill>
                    <a:round/>
                    <a:headEnd type="none" w="sm" len="sm"/>
                    <a:tailEnd type="none" w="sm" len="sm"/>
                  </a:ln>
                  <a:effectLst/>
                </p:spPr>
                <p:txBody>
                  <a:bodyPr wrap="none" anchor="ctr"/>
                  <a:lstStyle/>
                  <a:p>
                    <a:endParaRPr lang="en-US"/>
                  </a:p>
                </p:txBody>
              </p:sp>
            </p:grpSp>
            <p:grpSp>
              <p:nvGrpSpPr>
                <p:cNvPr id="145552" name="Group 1168"/>
                <p:cNvGrpSpPr>
                  <a:grpSpLocks noChangeAspect="1"/>
                </p:cNvGrpSpPr>
                <p:nvPr/>
              </p:nvGrpSpPr>
              <p:grpSpPr bwMode="auto">
                <a:xfrm rot="1032233">
                  <a:off x="720" y="1632"/>
                  <a:ext cx="408" cy="228"/>
                  <a:chOff x="4323" y="1392"/>
                  <a:chExt cx="864" cy="480"/>
                </a:xfrm>
              </p:grpSpPr>
              <p:sp>
                <p:nvSpPr>
                  <p:cNvPr id="145553" name="Oval 1169"/>
                  <p:cNvSpPr>
                    <a:spLocks noChangeAspect="1" noChangeArrowheads="1"/>
                  </p:cNvSpPr>
                  <p:nvPr/>
                </p:nvSpPr>
                <p:spPr bwMode="auto">
                  <a:xfrm>
                    <a:off x="4323" y="1392"/>
                    <a:ext cx="864" cy="480"/>
                  </a:xfrm>
                  <a:prstGeom prst="ellipse">
                    <a:avLst/>
                  </a:prstGeom>
                  <a:solidFill>
                    <a:srgbClr val="6666FF"/>
                  </a:solidFill>
                  <a:ln w="12700">
                    <a:solidFill>
                      <a:srgbClr val="3399FF"/>
                    </a:solidFill>
                    <a:round/>
                    <a:headEnd type="none" w="sm" len="sm"/>
                    <a:tailEnd type="none" w="sm" len="sm"/>
                  </a:ln>
                  <a:effectLst/>
                </p:spPr>
                <p:txBody>
                  <a:bodyPr wrap="none" anchor="ctr"/>
                  <a:lstStyle/>
                  <a:p>
                    <a:endParaRPr lang="en-US"/>
                  </a:p>
                </p:txBody>
              </p:sp>
              <p:sp>
                <p:nvSpPr>
                  <p:cNvPr id="145554" name="Oval 1170"/>
                  <p:cNvSpPr>
                    <a:spLocks noChangeAspect="1" noChangeArrowheads="1"/>
                  </p:cNvSpPr>
                  <p:nvPr/>
                </p:nvSpPr>
                <p:spPr bwMode="auto">
                  <a:xfrm rot="1282237">
                    <a:off x="4608" y="1536"/>
                    <a:ext cx="441" cy="202"/>
                  </a:xfrm>
                  <a:prstGeom prst="ellipse">
                    <a:avLst/>
                  </a:prstGeom>
                  <a:noFill/>
                  <a:ln w="38100">
                    <a:solidFill>
                      <a:srgbClr val="FFFF00"/>
                    </a:solidFill>
                    <a:round/>
                    <a:headEnd type="none" w="sm" len="sm"/>
                    <a:tailEnd type="none" w="sm" len="sm"/>
                  </a:ln>
                  <a:effectLst/>
                </p:spPr>
                <p:txBody>
                  <a:bodyPr wrap="none" anchor="ctr"/>
                  <a:lstStyle/>
                  <a:p>
                    <a:endParaRPr lang="en-US"/>
                  </a:p>
                </p:txBody>
              </p:sp>
            </p:grpSp>
            <p:grpSp>
              <p:nvGrpSpPr>
                <p:cNvPr id="145555" name="Group 1171"/>
                <p:cNvGrpSpPr>
                  <a:grpSpLocks noChangeAspect="1"/>
                </p:cNvGrpSpPr>
                <p:nvPr/>
              </p:nvGrpSpPr>
              <p:grpSpPr bwMode="auto">
                <a:xfrm rot="1032233">
                  <a:off x="1056" y="1632"/>
                  <a:ext cx="408" cy="228"/>
                  <a:chOff x="4323" y="1392"/>
                  <a:chExt cx="864" cy="480"/>
                </a:xfrm>
              </p:grpSpPr>
              <p:sp>
                <p:nvSpPr>
                  <p:cNvPr id="145556" name="Oval 1172"/>
                  <p:cNvSpPr>
                    <a:spLocks noChangeAspect="1" noChangeArrowheads="1"/>
                  </p:cNvSpPr>
                  <p:nvPr/>
                </p:nvSpPr>
                <p:spPr bwMode="auto">
                  <a:xfrm>
                    <a:off x="4323" y="1392"/>
                    <a:ext cx="864" cy="480"/>
                  </a:xfrm>
                  <a:prstGeom prst="ellipse">
                    <a:avLst/>
                  </a:prstGeom>
                  <a:solidFill>
                    <a:srgbClr val="6666FF"/>
                  </a:solidFill>
                  <a:ln w="12700">
                    <a:solidFill>
                      <a:srgbClr val="3399FF"/>
                    </a:solidFill>
                    <a:round/>
                    <a:headEnd type="none" w="sm" len="sm"/>
                    <a:tailEnd type="none" w="sm" len="sm"/>
                  </a:ln>
                  <a:effectLst/>
                </p:spPr>
                <p:txBody>
                  <a:bodyPr wrap="none" anchor="ctr"/>
                  <a:lstStyle/>
                  <a:p>
                    <a:endParaRPr lang="en-US"/>
                  </a:p>
                </p:txBody>
              </p:sp>
              <p:sp>
                <p:nvSpPr>
                  <p:cNvPr id="145557" name="Oval 1173"/>
                  <p:cNvSpPr>
                    <a:spLocks noChangeAspect="1" noChangeArrowheads="1"/>
                  </p:cNvSpPr>
                  <p:nvPr/>
                </p:nvSpPr>
                <p:spPr bwMode="auto">
                  <a:xfrm rot="1282237">
                    <a:off x="4608" y="1536"/>
                    <a:ext cx="441" cy="202"/>
                  </a:xfrm>
                  <a:prstGeom prst="ellipse">
                    <a:avLst/>
                  </a:prstGeom>
                  <a:noFill/>
                  <a:ln w="38100">
                    <a:solidFill>
                      <a:srgbClr val="FFFF00"/>
                    </a:solidFill>
                    <a:round/>
                    <a:headEnd type="none" w="sm" len="sm"/>
                    <a:tailEnd type="none" w="sm" len="sm"/>
                  </a:ln>
                  <a:effectLst/>
                </p:spPr>
                <p:txBody>
                  <a:bodyPr wrap="none" anchor="ctr"/>
                  <a:lstStyle/>
                  <a:p>
                    <a:endParaRPr lang="en-US"/>
                  </a:p>
                </p:txBody>
              </p:sp>
            </p:grpSp>
          </p:grpSp>
          <p:grpSp>
            <p:nvGrpSpPr>
              <p:cNvPr id="145502" name="Group 1118"/>
              <p:cNvGrpSpPr>
                <a:grpSpLocks/>
              </p:cNvGrpSpPr>
              <p:nvPr/>
            </p:nvGrpSpPr>
            <p:grpSpPr bwMode="auto">
              <a:xfrm>
                <a:off x="2400" y="1632"/>
                <a:ext cx="974" cy="1210"/>
                <a:chOff x="2160" y="1440"/>
                <a:chExt cx="974" cy="1210"/>
              </a:xfrm>
            </p:grpSpPr>
            <p:sp>
              <p:nvSpPr>
                <p:cNvPr id="145503" name="Text Box 1119"/>
                <p:cNvSpPr txBox="1">
                  <a:spLocks noChangeArrowheads="1"/>
                </p:cNvSpPr>
                <p:nvPr/>
              </p:nvSpPr>
              <p:spPr bwMode="auto">
                <a:xfrm>
                  <a:off x="2736" y="2208"/>
                  <a:ext cx="398" cy="442"/>
                </a:xfrm>
                <a:prstGeom prst="rect">
                  <a:avLst/>
                </a:prstGeom>
                <a:noFill/>
                <a:ln w="9525">
                  <a:noFill/>
                  <a:miter lim="800000"/>
                  <a:headEnd/>
                  <a:tailEnd/>
                </a:ln>
                <a:effectLst/>
              </p:spPr>
              <p:txBody>
                <a:bodyPr>
                  <a:spAutoFit/>
                </a:bodyPr>
                <a:lstStyle/>
                <a:p>
                  <a:pPr>
                    <a:spcBef>
                      <a:spcPct val="50000"/>
                    </a:spcBef>
                  </a:pPr>
                  <a:r>
                    <a:rPr lang="en-US" sz="4000" b="1">
                      <a:solidFill>
                        <a:srgbClr val="FF0000"/>
                      </a:solidFill>
                      <a:latin typeface="AvantGarde" pitchFamily="50" charset="0"/>
                    </a:rPr>
                    <a:t>X</a:t>
                  </a:r>
                </a:p>
              </p:txBody>
            </p:sp>
            <p:sp>
              <p:nvSpPr>
                <p:cNvPr id="145504" name="Text Box 1120"/>
                <p:cNvSpPr txBox="1">
                  <a:spLocks noChangeArrowheads="1"/>
                </p:cNvSpPr>
                <p:nvPr/>
              </p:nvSpPr>
              <p:spPr bwMode="auto">
                <a:xfrm>
                  <a:off x="2160" y="1920"/>
                  <a:ext cx="240" cy="442"/>
                </a:xfrm>
                <a:prstGeom prst="rect">
                  <a:avLst/>
                </a:prstGeom>
                <a:noFill/>
                <a:ln w="9525">
                  <a:noFill/>
                  <a:miter lim="800000"/>
                  <a:headEnd/>
                  <a:tailEnd/>
                </a:ln>
                <a:effectLst/>
              </p:spPr>
              <p:txBody>
                <a:bodyPr>
                  <a:spAutoFit/>
                </a:bodyPr>
                <a:lstStyle/>
                <a:p>
                  <a:pPr>
                    <a:spcBef>
                      <a:spcPct val="50000"/>
                    </a:spcBef>
                  </a:pPr>
                  <a:r>
                    <a:rPr lang="en-US" sz="4000" b="1">
                      <a:solidFill>
                        <a:srgbClr val="FF0000"/>
                      </a:solidFill>
                      <a:latin typeface="AvantGarde" pitchFamily="50" charset="0"/>
                    </a:rPr>
                    <a:t>X</a:t>
                  </a:r>
                </a:p>
              </p:txBody>
            </p:sp>
            <p:sp>
              <p:nvSpPr>
                <p:cNvPr id="145505" name="Text Box 1121"/>
                <p:cNvSpPr txBox="1">
                  <a:spLocks noChangeArrowheads="1"/>
                </p:cNvSpPr>
                <p:nvPr/>
              </p:nvSpPr>
              <p:spPr bwMode="auto">
                <a:xfrm>
                  <a:off x="2256" y="2208"/>
                  <a:ext cx="282" cy="442"/>
                </a:xfrm>
                <a:prstGeom prst="rect">
                  <a:avLst/>
                </a:prstGeom>
                <a:noFill/>
                <a:ln w="9525">
                  <a:noFill/>
                  <a:miter lim="800000"/>
                  <a:headEnd/>
                  <a:tailEnd/>
                </a:ln>
                <a:effectLst/>
              </p:spPr>
              <p:txBody>
                <a:bodyPr>
                  <a:spAutoFit/>
                </a:bodyPr>
                <a:lstStyle/>
                <a:p>
                  <a:pPr>
                    <a:spcBef>
                      <a:spcPct val="50000"/>
                    </a:spcBef>
                  </a:pPr>
                  <a:r>
                    <a:rPr lang="en-US" sz="4000" b="1">
                      <a:solidFill>
                        <a:srgbClr val="FF0000"/>
                      </a:solidFill>
                      <a:latin typeface="AvantGarde" pitchFamily="50" charset="0"/>
                    </a:rPr>
                    <a:t>X</a:t>
                  </a:r>
                </a:p>
              </p:txBody>
            </p:sp>
            <p:grpSp>
              <p:nvGrpSpPr>
                <p:cNvPr id="145506" name="Group 1122"/>
                <p:cNvGrpSpPr>
                  <a:grpSpLocks noChangeAspect="1"/>
                </p:cNvGrpSpPr>
                <p:nvPr/>
              </p:nvGrpSpPr>
              <p:grpSpPr bwMode="auto">
                <a:xfrm rot="1032233">
                  <a:off x="2354" y="1517"/>
                  <a:ext cx="287" cy="228"/>
                  <a:chOff x="4323" y="1392"/>
                  <a:chExt cx="864" cy="480"/>
                </a:xfrm>
              </p:grpSpPr>
              <p:sp>
                <p:nvSpPr>
                  <p:cNvPr id="145507" name="Oval 1123"/>
                  <p:cNvSpPr>
                    <a:spLocks noChangeAspect="1" noChangeArrowheads="1"/>
                  </p:cNvSpPr>
                  <p:nvPr/>
                </p:nvSpPr>
                <p:spPr bwMode="auto">
                  <a:xfrm>
                    <a:off x="4323" y="1392"/>
                    <a:ext cx="864" cy="480"/>
                  </a:xfrm>
                  <a:prstGeom prst="ellipse">
                    <a:avLst/>
                  </a:prstGeom>
                  <a:solidFill>
                    <a:srgbClr val="6666FF"/>
                  </a:solidFill>
                  <a:ln w="12700">
                    <a:solidFill>
                      <a:srgbClr val="3399FF"/>
                    </a:solidFill>
                    <a:round/>
                    <a:headEnd type="none" w="sm" len="sm"/>
                    <a:tailEnd type="none" w="sm" len="sm"/>
                  </a:ln>
                  <a:effectLst/>
                </p:spPr>
                <p:txBody>
                  <a:bodyPr wrap="none" anchor="ctr"/>
                  <a:lstStyle/>
                  <a:p>
                    <a:endParaRPr lang="en-US"/>
                  </a:p>
                </p:txBody>
              </p:sp>
              <p:sp>
                <p:nvSpPr>
                  <p:cNvPr id="145508" name="Oval 1124"/>
                  <p:cNvSpPr>
                    <a:spLocks noChangeAspect="1" noChangeArrowheads="1"/>
                  </p:cNvSpPr>
                  <p:nvPr/>
                </p:nvSpPr>
                <p:spPr bwMode="auto">
                  <a:xfrm rot="1282237">
                    <a:off x="4608" y="1536"/>
                    <a:ext cx="441" cy="202"/>
                  </a:xfrm>
                  <a:prstGeom prst="ellipse">
                    <a:avLst/>
                  </a:prstGeom>
                  <a:noFill/>
                  <a:ln w="38100">
                    <a:solidFill>
                      <a:srgbClr val="FFFF00"/>
                    </a:solidFill>
                    <a:round/>
                    <a:headEnd type="none" w="sm" len="sm"/>
                    <a:tailEnd type="none" w="sm" len="sm"/>
                  </a:ln>
                  <a:effectLst/>
                </p:spPr>
                <p:txBody>
                  <a:bodyPr wrap="none" anchor="ctr"/>
                  <a:lstStyle/>
                  <a:p>
                    <a:endParaRPr lang="en-US"/>
                  </a:p>
                </p:txBody>
              </p:sp>
            </p:grpSp>
            <p:sp>
              <p:nvSpPr>
                <p:cNvPr id="145509" name="Text Box 1125"/>
                <p:cNvSpPr txBox="1">
                  <a:spLocks noChangeArrowheads="1"/>
                </p:cNvSpPr>
                <p:nvPr/>
              </p:nvSpPr>
              <p:spPr bwMode="auto">
                <a:xfrm>
                  <a:off x="2352" y="1440"/>
                  <a:ext cx="398" cy="442"/>
                </a:xfrm>
                <a:prstGeom prst="rect">
                  <a:avLst/>
                </a:prstGeom>
                <a:noFill/>
                <a:ln w="9525">
                  <a:noFill/>
                  <a:miter lim="800000"/>
                  <a:headEnd/>
                  <a:tailEnd/>
                </a:ln>
                <a:effectLst/>
              </p:spPr>
              <p:txBody>
                <a:bodyPr>
                  <a:spAutoFit/>
                </a:bodyPr>
                <a:lstStyle/>
                <a:p>
                  <a:pPr>
                    <a:spcBef>
                      <a:spcPct val="50000"/>
                    </a:spcBef>
                  </a:pPr>
                  <a:endParaRPr lang="en-US" sz="4000" b="1">
                    <a:solidFill>
                      <a:srgbClr val="FF0000"/>
                    </a:solidFill>
                    <a:latin typeface="AvantGarde" pitchFamily="50" charset="0"/>
                  </a:endParaRPr>
                </a:p>
              </p:txBody>
            </p:sp>
          </p:grpSp>
          <p:sp>
            <p:nvSpPr>
              <p:cNvPr id="145558" name="Text Box 1174"/>
              <p:cNvSpPr txBox="1">
                <a:spLocks noChangeArrowheads="1"/>
              </p:cNvSpPr>
              <p:nvPr/>
            </p:nvSpPr>
            <p:spPr bwMode="auto">
              <a:xfrm>
                <a:off x="2400" y="1776"/>
                <a:ext cx="398" cy="442"/>
              </a:xfrm>
              <a:prstGeom prst="rect">
                <a:avLst/>
              </a:prstGeom>
              <a:noFill/>
              <a:ln w="9525">
                <a:noFill/>
                <a:miter lim="800000"/>
                <a:headEnd/>
                <a:tailEnd/>
              </a:ln>
              <a:effectLst/>
            </p:spPr>
            <p:txBody>
              <a:bodyPr>
                <a:spAutoFit/>
              </a:bodyPr>
              <a:lstStyle/>
              <a:p>
                <a:pPr>
                  <a:spcBef>
                    <a:spcPct val="50000"/>
                  </a:spcBef>
                </a:pPr>
                <a:r>
                  <a:rPr lang="en-US" sz="4000" b="1">
                    <a:solidFill>
                      <a:srgbClr val="FF0000"/>
                    </a:solidFill>
                    <a:latin typeface="AvantGarde" pitchFamily="50" charset="0"/>
                  </a:rPr>
                  <a:t>X</a:t>
                </a:r>
              </a:p>
            </p:txBody>
          </p:sp>
          <p:sp>
            <p:nvSpPr>
              <p:cNvPr id="145559" name="Text Box 1175"/>
              <p:cNvSpPr txBox="1">
                <a:spLocks noChangeArrowheads="1"/>
              </p:cNvSpPr>
              <p:nvPr/>
            </p:nvSpPr>
            <p:spPr bwMode="auto">
              <a:xfrm>
                <a:off x="2976" y="1968"/>
                <a:ext cx="398" cy="442"/>
              </a:xfrm>
              <a:prstGeom prst="rect">
                <a:avLst/>
              </a:prstGeom>
              <a:noFill/>
              <a:ln w="9525">
                <a:noFill/>
                <a:miter lim="800000"/>
                <a:headEnd/>
                <a:tailEnd/>
              </a:ln>
              <a:effectLst/>
            </p:spPr>
            <p:txBody>
              <a:bodyPr>
                <a:spAutoFit/>
              </a:bodyPr>
              <a:lstStyle/>
              <a:p>
                <a:pPr>
                  <a:spcBef>
                    <a:spcPct val="50000"/>
                  </a:spcBef>
                </a:pPr>
                <a:r>
                  <a:rPr lang="en-US" sz="4000" b="1">
                    <a:solidFill>
                      <a:srgbClr val="FF0000"/>
                    </a:solidFill>
                    <a:latin typeface="AvantGarde" pitchFamily="50" charset="0"/>
                  </a:rPr>
                  <a:t>X</a:t>
                </a:r>
              </a:p>
            </p:txBody>
          </p:sp>
          <p:sp>
            <p:nvSpPr>
              <p:cNvPr id="145560" name="Text Box 1176"/>
              <p:cNvSpPr txBox="1">
                <a:spLocks noChangeArrowheads="1"/>
              </p:cNvSpPr>
              <p:nvPr/>
            </p:nvSpPr>
            <p:spPr bwMode="auto">
              <a:xfrm>
                <a:off x="2592" y="1632"/>
                <a:ext cx="398" cy="442"/>
              </a:xfrm>
              <a:prstGeom prst="rect">
                <a:avLst/>
              </a:prstGeom>
              <a:noFill/>
              <a:ln w="9525">
                <a:noFill/>
                <a:miter lim="800000"/>
                <a:headEnd/>
                <a:tailEnd/>
              </a:ln>
              <a:effectLst/>
            </p:spPr>
            <p:txBody>
              <a:bodyPr>
                <a:spAutoFit/>
              </a:bodyPr>
              <a:lstStyle/>
              <a:p>
                <a:pPr>
                  <a:spcBef>
                    <a:spcPct val="50000"/>
                  </a:spcBef>
                </a:pPr>
                <a:r>
                  <a:rPr lang="en-US" sz="4000" b="1">
                    <a:solidFill>
                      <a:srgbClr val="FF0000"/>
                    </a:solidFill>
                    <a:latin typeface="AvantGarde" pitchFamily="50" charset="0"/>
                  </a:rPr>
                  <a:t>X</a:t>
                </a:r>
              </a:p>
            </p:txBody>
          </p:sp>
          <p:sp>
            <p:nvSpPr>
              <p:cNvPr id="145561" name="Text Box 1177"/>
              <p:cNvSpPr txBox="1">
                <a:spLocks noChangeArrowheads="1"/>
              </p:cNvSpPr>
              <p:nvPr/>
            </p:nvSpPr>
            <p:spPr bwMode="auto">
              <a:xfrm>
                <a:off x="2784" y="1680"/>
                <a:ext cx="398" cy="442"/>
              </a:xfrm>
              <a:prstGeom prst="rect">
                <a:avLst/>
              </a:prstGeom>
              <a:noFill/>
              <a:ln w="9525">
                <a:noFill/>
                <a:miter lim="800000"/>
                <a:headEnd/>
                <a:tailEnd/>
              </a:ln>
              <a:effectLst/>
            </p:spPr>
            <p:txBody>
              <a:bodyPr>
                <a:spAutoFit/>
              </a:bodyPr>
              <a:lstStyle/>
              <a:p>
                <a:pPr>
                  <a:spcBef>
                    <a:spcPct val="50000"/>
                  </a:spcBef>
                </a:pPr>
                <a:r>
                  <a:rPr lang="en-US" sz="4000" b="1">
                    <a:solidFill>
                      <a:srgbClr val="FF0000"/>
                    </a:solidFill>
                    <a:latin typeface="AvantGarde" pitchFamily="50" charset="0"/>
                  </a:rPr>
                  <a:t>X</a:t>
                </a:r>
              </a:p>
            </p:txBody>
          </p:sp>
          <p:sp>
            <p:nvSpPr>
              <p:cNvPr id="145562" name="Text Box 1178"/>
              <p:cNvSpPr txBox="1">
                <a:spLocks noChangeArrowheads="1"/>
              </p:cNvSpPr>
              <p:nvPr/>
            </p:nvSpPr>
            <p:spPr bwMode="auto">
              <a:xfrm>
                <a:off x="2640" y="1968"/>
                <a:ext cx="398" cy="442"/>
              </a:xfrm>
              <a:prstGeom prst="rect">
                <a:avLst/>
              </a:prstGeom>
              <a:noFill/>
              <a:ln w="9525">
                <a:noFill/>
                <a:miter lim="800000"/>
                <a:headEnd/>
                <a:tailEnd/>
              </a:ln>
              <a:effectLst/>
            </p:spPr>
            <p:txBody>
              <a:bodyPr>
                <a:spAutoFit/>
              </a:bodyPr>
              <a:lstStyle/>
              <a:p>
                <a:pPr>
                  <a:spcBef>
                    <a:spcPct val="50000"/>
                  </a:spcBef>
                </a:pPr>
                <a:r>
                  <a:rPr lang="en-US" sz="4000" b="1">
                    <a:solidFill>
                      <a:srgbClr val="FF0000"/>
                    </a:solidFill>
                    <a:latin typeface="AvantGarde" pitchFamily="50" charset="0"/>
                  </a:rPr>
                  <a:t>X</a:t>
                </a:r>
              </a:p>
            </p:txBody>
          </p:sp>
        </p:grpSp>
      </p:grpSp>
      <p:grpSp>
        <p:nvGrpSpPr>
          <p:cNvPr id="145606" name="Group 1222"/>
          <p:cNvGrpSpPr>
            <a:grpSpLocks/>
          </p:cNvGrpSpPr>
          <p:nvPr/>
        </p:nvGrpSpPr>
        <p:grpSpPr bwMode="auto">
          <a:xfrm>
            <a:off x="6705600" y="2667000"/>
            <a:ext cx="2209800" cy="2698750"/>
            <a:chOff x="4224" y="1680"/>
            <a:chExt cx="1392" cy="1700"/>
          </a:xfrm>
        </p:grpSpPr>
        <p:sp>
          <p:nvSpPr>
            <p:cNvPr id="145563" name="Text Box 1179"/>
            <p:cNvSpPr txBox="1">
              <a:spLocks noChangeArrowheads="1"/>
            </p:cNvSpPr>
            <p:nvPr/>
          </p:nvSpPr>
          <p:spPr bwMode="auto">
            <a:xfrm>
              <a:off x="4224" y="2976"/>
              <a:ext cx="1392" cy="404"/>
            </a:xfrm>
            <a:prstGeom prst="rect">
              <a:avLst/>
            </a:prstGeom>
            <a:noFill/>
            <a:ln w="9525">
              <a:noFill/>
              <a:miter lim="800000"/>
              <a:headEnd/>
              <a:tailEnd/>
            </a:ln>
            <a:effectLst/>
          </p:spPr>
          <p:txBody>
            <a:bodyPr>
              <a:spAutoFit/>
            </a:bodyPr>
            <a:lstStyle/>
            <a:p>
              <a:pPr>
                <a:spcBef>
                  <a:spcPct val="50000"/>
                </a:spcBef>
              </a:pPr>
              <a:r>
                <a:rPr lang="en-US" sz="1800"/>
                <a:t>The survivors can  withstand penicillin. </a:t>
              </a:r>
              <a:endParaRPr lang="en-US" sz="1600"/>
            </a:p>
          </p:txBody>
        </p:sp>
        <p:grpSp>
          <p:nvGrpSpPr>
            <p:cNvPr id="145599" name="Group 1215"/>
            <p:cNvGrpSpPr>
              <a:grpSpLocks/>
            </p:cNvGrpSpPr>
            <p:nvPr/>
          </p:nvGrpSpPr>
          <p:grpSpPr bwMode="auto">
            <a:xfrm>
              <a:off x="4224" y="1680"/>
              <a:ext cx="1200" cy="1200"/>
              <a:chOff x="4032" y="2496"/>
              <a:chExt cx="1200" cy="1200"/>
            </a:xfrm>
          </p:grpSpPr>
          <p:sp>
            <p:nvSpPr>
              <p:cNvPr id="145565" name="Oval 1181"/>
              <p:cNvSpPr>
                <a:spLocks noChangeArrowheads="1"/>
              </p:cNvSpPr>
              <p:nvPr/>
            </p:nvSpPr>
            <p:spPr bwMode="auto">
              <a:xfrm>
                <a:off x="4032" y="2496"/>
                <a:ext cx="1200" cy="1200"/>
              </a:xfrm>
              <a:prstGeom prst="ellipse">
                <a:avLst/>
              </a:prstGeom>
              <a:gradFill rotWithShape="0">
                <a:gsLst>
                  <a:gs pos="0">
                    <a:srgbClr val="FF7C80"/>
                  </a:gs>
                  <a:gs pos="100000">
                    <a:srgbClr val="FF7C80">
                      <a:gamma/>
                      <a:shade val="46275"/>
                      <a:invGamma/>
                    </a:srgbClr>
                  </a:gs>
                </a:gsLst>
                <a:path path="shape">
                  <a:fillToRect l="50000" t="50000" r="50000" b="50000"/>
                </a:path>
              </a:gradFill>
              <a:ln w="9525">
                <a:noFill/>
                <a:round/>
                <a:headEnd/>
                <a:tailEnd/>
              </a:ln>
              <a:effectLst/>
            </p:spPr>
            <p:txBody>
              <a:bodyPr wrap="none" anchor="ctr">
                <a:spAutoFit/>
              </a:bodyPr>
              <a:lstStyle/>
              <a:p>
                <a:endParaRPr lang="en-US"/>
              </a:p>
            </p:txBody>
          </p:sp>
          <p:sp>
            <p:nvSpPr>
              <p:cNvPr id="145566" name="Text Box 1182"/>
              <p:cNvSpPr txBox="1">
                <a:spLocks noChangeArrowheads="1"/>
              </p:cNvSpPr>
              <p:nvPr/>
            </p:nvSpPr>
            <p:spPr bwMode="auto">
              <a:xfrm>
                <a:off x="4572" y="2630"/>
                <a:ext cx="116" cy="231"/>
              </a:xfrm>
              <a:prstGeom prst="rect">
                <a:avLst/>
              </a:prstGeom>
              <a:noFill/>
              <a:ln w="9525">
                <a:noFill/>
                <a:miter lim="800000"/>
                <a:headEnd/>
                <a:tailEnd/>
              </a:ln>
              <a:effectLst/>
            </p:spPr>
            <p:txBody>
              <a:bodyPr wrap="none">
                <a:spAutoFit/>
              </a:bodyPr>
              <a:lstStyle/>
              <a:p>
                <a:pPr algn="ctr">
                  <a:lnSpc>
                    <a:spcPct val="75000"/>
                  </a:lnSpc>
                  <a:spcBef>
                    <a:spcPct val="0"/>
                  </a:spcBef>
                </a:pPr>
                <a:endParaRPr lang="en-US"/>
              </a:p>
            </p:txBody>
          </p:sp>
          <p:sp>
            <p:nvSpPr>
              <p:cNvPr id="145595" name="Oval 1211"/>
              <p:cNvSpPr>
                <a:spLocks noChangeArrowheads="1"/>
              </p:cNvSpPr>
              <p:nvPr/>
            </p:nvSpPr>
            <p:spPr bwMode="auto">
              <a:xfrm rot="2700000">
                <a:off x="4429" y="2819"/>
                <a:ext cx="525" cy="264"/>
              </a:xfrm>
              <a:prstGeom prst="ellipse">
                <a:avLst/>
              </a:prstGeom>
              <a:solidFill>
                <a:srgbClr val="3366FF"/>
              </a:solidFill>
              <a:ln w="9525">
                <a:solidFill>
                  <a:srgbClr val="00CCFF"/>
                </a:solidFill>
                <a:round/>
                <a:headEnd/>
                <a:tailEnd/>
              </a:ln>
              <a:effectLst/>
            </p:spPr>
            <p:txBody>
              <a:bodyPr wrap="none" anchor="ctr"/>
              <a:lstStyle/>
              <a:p>
                <a:endParaRPr lang="en-US"/>
              </a:p>
            </p:txBody>
          </p:sp>
          <p:sp>
            <p:nvSpPr>
              <p:cNvPr id="145596" name="Oval 1212"/>
              <p:cNvSpPr>
                <a:spLocks noChangeArrowheads="1"/>
              </p:cNvSpPr>
              <p:nvPr/>
            </p:nvSpPr>
            <p:spPr bwMode="auto">
              <a:xfrm>
                <a:off x="4368" y="3168"/>
                <a:ext cx="528" cy="240"/>
              </a:xfrm>
              <a:prstGeom prst="ellipse">
                <a:avLst/>
              </a:prstGeom>
              <a:solidFill>
                <a:srgbClr val="3366FF"/>
              </a:solidFill>
              <a:ln w="9525">
                <a:solidFill>
                  <a:srgbClr val="00CCFF"/>
                </a:solidFill>
                <a:round/>
                <a:headEnd/>
                <a:tailEnd/>
              </a:ln>
              <a:effectLst/>
            </p:spPr>
            <p:txBody>
              <a:bodyPr wrap="none" anchor="ctr"/>
              <a:lstStyle/>
              <a:p>
                <a:endParaRPr lang="en-US"/>
              </a:p>
            </p:txBody>
          </p:sp>
          <p:sp>
            <p:nvSpPr>
              <p:cNvPr id="145597" name="Text Box 1213"/>
              <p:cNvSpPr txBox="1">
                <a:spLocks noChangeArrowheads="1"/>
              </p:cNvSpPr>
              <p:nvPr/>
            </p:nvSpPr>
            <p:spPr bwMode="auto">
              <a:xfrm>
                <a:off x="4560" y="2784"/>
                <a:ext cx="384" cy="327"/>
              </a:xfrm>
              <a:prstGeom prst="rect">
                <a:avLst/>
              </a:prstGeom>
              <a:noFill/>
              <a:ln w="9525">
                <a:noFill/>
                <a:miter lim="800000"/>
                <a:headEnd/>
                <a:tailEnd/>
              </a:ln>
              <a:effectLst/>
            </p:spPr>
            <p:txBody>
              <a:bodyPr>
                <a:spAutoFit/>
              </a:bodyPr>
              <a:lstStyle/>
              <a:p>
                <a:pPr>
                  <a:spcBef>
                    <a:spcPct val="50000"/>
                  </a:spcBef>
                </a:pPr>
                <a:r>
                  <a:rPr lang="en-US" sz="2800" b="1">
                    <a:latin typeface="AvantGarde" pitchFamily="50" charset="0"/>
                  </a:rPr>
                  <a:t>R</a:t>
                </a:r>
              </a:p>
            </p:txBody>
          </p:sp>
          <p:sp>
            <p:nvSpPr>
              <p:cNvPr id="145598" name="Text Box 1214"/>
              <p:cNvSpPr txBox="1">
                <a:spLocks noChangeArrowheads="1"/>
              </p:cNvSpPr>
              <p:nvPr/>
            </p:nvSpPr>
            <p:spPr bwMode="auto">
              <a:xfrm>
                <a:off x="4512" y="3120"/>
                <a:ext cx="384" cy="327"/>
              </a:xfrm>
              <a:prstGeom prst="rect">
                <a:avLst/>
              </a:prstGeom>
              <a:noFill/>
              <a:ln w="9525">
                <a:noFill/>
                <a:miter lim="800000"/>
                <a:headEnd/>
                <a:tailEnd/>
              </a:ln>
              <a:effectLst/>
            </p:spPr>
            <p:txBody>
              <a:bodyPr>
                <a:spAutoFit/>
              </a:bodyPr>
              <a:lstStyle/>
              <a:p>
                <a:pPr>
                  <a:spcBef>
                    <a:spcPct val="50000"/>
                  </a:spcBef>
                </a:pPr>
                <a:r>
                  <a:rPr lang="en-US" sz="2800" b="1">
                    <a:latin typeface="AvantGarde" pitchFamily="50" charset="0"/>
                  </a:rPr>
                  <a:t>R</a:t>
                </a:r>
              </a:p>
            </p:txBody>
          </p:sp>
        </p:grpSp>
      </p:grpSp>
      <p:grpSp>
        <p:nvGrpSpPr>
          <p:cNvPr id="145604" name="Group 1220"/>
          <p:cNvGrpSpPr>
            <a:grpSpLocks/>
          </p:cNvGrpSpPr>
          <p:nvPr/>
        </p:nvGrpSpPr>
        <p:grpSpPr bwMode="auto">
          <a:xfrm>
            <a:off x="228600" y="2667000"/>
            <a:ext cx="2667000" cy="2500313"/>
            <a:chOff x="144" y="1680"/>
            <a:chExt cx="1680" cy="1575"/>
          </a:xfrm>
        </p:grpSpPr>
        <p:grpSp>
          <p:nvGrpSpPr>
            <p:cNvPr id="145527" name="Group 1143"/>
            <p:cNvGrpSpPr>
              <a:grpSpLocks/>
            </p:cNvGrpSpPr>
            <p:nvPr/>
          </p:nvGrpSpPr>
          <p:grpSpPr bwMode="auto">
            <a:xfrm>
              <a:off x="144" y="1680"/>
              <a:ext cx="1200" cy="1200"/>
              <a:chOff x="384" y="1200"/>
              <a:chExt cx="1200" cy="1200"/>
            </a:xfrm>
          </p:grpSpPr>
          <p:sp>
            <p:nvSpPr>
              <p:cNvPr id="145437" name="Oval 1053"/>
              <p:cNvSpPr>
                <a:spLocks noChangeArrowheads="1"/>
              </p:cNvSpPr>
              <p:nvPr/>
            </p:nvSpPr>
            <p:spPr bwMode="auto">
              <a:xfrm>
                <a:off x="384" y="1200"/>
                <a:ext cx="1200" cy="1200"/>
              </a:xfrm>
              <a:prstGeom prst="ellipse">
                <a:avLst/>
              </a:prstGeom>
              <a:gradFill rotWithShape="0">
                <a:gsLst>
                  <a:gs pos="0">
                    <a:srgbClr val="FF7C80"/>
                  </a:gs>
                  <a:gs pos="100000">
                    <a:srgbClr val="FF7C80">
                      <a:gamma/>
                      <a:shade val="46275"/>
                      <a:invGamma/>
                    </a:srgbClr>
                  </a:gs>
                </a:gsLst>
                <a:path path="shape">
                  <a:fillToRect l="50000" t="50000" r="50000" b="50000"/>
                </a:path>
              </a:gradFill>
              <a:ln w="9525">
                <a:noFill/>
                <a:round/>
                <a:headEnd/>
                <a:tailEnd/>
              </a:ln>
              <a:effectLst/>
            </p:spPr>
            <p:txBody>
              <a:bodyPr wrap="none" anchor="ctr">
                <a:spAutoFit/>
              </a:bodyPr>
              <a:lstStyle/>
              <a:p>
                <a:endParaRPr lang="en-US"/>
              </a:p>
            </p:txBody>
          </p:sp>
          <p:sp>
            <p:nvSpPr>
              <p:cNvPr id="145438" name="Text Box 1054"/>
              <p:cNvSpPr txBox="1">
                <a:spLocks noChangeArrowheads="1"/>
              </p:cNvSpPr>
              <p:nvPr/>
            </p:nvSpPr>
            <p:spPr bwMode="auto">
              <a:xfrm>
                <a:off x="924" y="1334"/>
                <a:ext cx="116" cy="231"/>
              </a:xfrm>
              <a:prstGeom prst="rect">
                <a:avLst/>
              </a:prstGeom>
              <a:noFill/>
              <a:ln w="9525">
                <a:noFill/>
                <a:miter lim="800000"/>
                <a:headEnd/>
                <a:tailEnd/>
              </a:ln>
              <a:effectLst/>
            </p:spPr>
            <p:txBody>
              <a:bodyPr wrap="none">
                <a:spAutoFit/>
              </a:bodyPr>
              <a:lstStyle/>
              <a:p>
                <a:pPr algn="ctr">
                  <a:lnSpc>
                    <a:spcPct val="75000"/>
                  </a:lnSpc>
                  <a:spcBef>
                    <a:spcPct val="0"/>
                  </a:spcBef>
                </a:pPr>
                <a:endParaRPr lang="en-US"/>
              </a:p>
            </p:txBody>
          </p:sp>
          <p:grpSp>
            <p:nvGrpSpPr>
              <p:cNvPr id="145439" name="Group 1055"/>
              <p:cNvGrpSpPr>
                <a:grpSpLocks noChangeAspect="1"/>
              </p:cNvGrpSpPr>
              <p:nvPr/>
            </p:nvGrpSpPr>
            <p:grpSpPr bwMode="auto">
              <a:xfrm rot="1032233">
                <a:off x="528" y="1488"/>
                <a:ext cx="292" cy="162"/>
                <a:chOff x="4323" y="1392"/>
                <a:chExt cx="864" cy="480"/>
              </a:xfrm>
            </p:grpSpPr>
            <p:sp>
              <p:nvSpPr>
                <p:cNvPr id="145440" name="Oval 1056"/>
                <p:cNvSpPr>
                  <a:spLocks noChangeAspect="1" noChangeArrowheads="1"/>
                </p:cNvSpPr>
                <p:nvPr/>
              </p:nvSpPr>
              <p:spPr bwMode="auto">
                <a:xfrm>
                  <a:off x="4323" y="1392"/>
                  <a:ext cx="864" cy="480"/>
                </a:xfrm>
                <a:prstGeom prst="ellipse">
                  <a:avLst/>
                </a:prstGeom>
                <a:solidFill>
                  <a:srgbClr val="6666FF"/>
                </a:solidFill>
                <a:ln w="12700">
                  <a:solidFill>
                    <a:srgbClr val="3399FF"/>
                  </a:solidFill>
                  <a:round/>
                  <a:headEnd type="none" w="sm" len="sm"/>
                  <a:tailEnd type="none" w="sm" len="sm"/>
                </a:ln>
                <a:effectLst/>
              </p:spPr>
              <p:txBody>
                <a:bodyPr wrap="none" anchor="ctr"/>
                <a:lstStyle/>
                <a:p>
                  <a:endParaRPr lang="en-US"/>
                </a:p>
              </p:txBody>
            </p:sp>
            <p:sp>
              <p:nvSpPr>
                <p:cNvPr id="145441" name="Oval 1057"/>
                <p:cNvSpPr>
                  <a:spLocks noChangeAspect="1" noChangeArrowheads="1"/>
                </p:cNvSpPr>
                <p:nvPr/>
              </p:nvSpPr>
              <p:spPr bwMode="auto">
                <a:xfrm rot="1282237">
                  <a:off x="4608" y="1536"/>
                  <a:ext cx="441" cy="202"/>
                </a:xfrm>
                <a:prstGeom prst="ellipse">
                  <a:avLst/>
                </a:prstGeom>
                <a:noFill/>
                <a:ln w="38100">
                  <a:solidFill>
                    <a:srgbClr val="FFFF00"/>
                  </a:solidFill>
                  <a:round/>
                  <a:headEnd type="none" w="sm" len="sm"/>
                  <a:tailEnd type="none" w="sm" len="sm"/>
                </a:ln>
                <a:effectLst/>
              </p:spPr>
              <p:txBody>
                <a:bodyPr wrap="none" anchor="ctr"/>
                <a:lstStyle/>
                <a:p>
                  <a:endParaRPr lang="en-US"/>
                </a:p>
              </p:txBody>
            </p:sp>
          </p:grpSp>
          <p:grpSp>
            <p:nvGrpSpPr>
              <p:cNvPr id="145442" name="Group 1058"/>
              <p:cNvGrpSpPr>
                <a:grpSpLocks noChangeAspect="1"/>
              </p:cNvGrpSpPr>
              <p:nvPr/>
            </p:nvGrpSpPr>
            <p:grpSpPr bwMode="auto">
              <a:xfrm rot="-762515">
                <a:off x="1258" y="1825"/>
                <a:ext cx="292" cy="163"/>
                <a:chOff x="4323" y="1392"/>
                <a:chExt cx="864" cy="480"/>
              </a:xfrm>
            </p:grpSpPr>
            <p:sp>
              <p:nvSpPr>
                <p:cNvPr id="145443" name="Oval 1059"/>
                <p:cNvSpPr>
                  <a:spLocks noChangeAspect="1" noChangeArrowheads="1"/>
                </p:cNvSpPr>
                <p:nvPr/>
              </p:nvSpPr>
              <p:spPr bwMode="auto">
                <a:xfrm>
                  <a:off x="4323" y="1392"/>
                  <a:ext cx="864" cy="480"/>
                </a:xfrm>
                <a:prstGeom prst="ellipse">
                  <a:avLst/>
                </a:prstGeom>
                <a:solidFill>
                  <a:srgbClr val="6666FF"/>
                </a:solidFill>
                <a:ln w="12700">
                  <a:solidFill>
                    <a:srgbClr val="3399FF"/>
                  </a:solidFill>
                  <a:round/>
                  <a:headEnd type="none" w="sm" len="sm"/>
                  <a:tailEnd type="none" w="sm" len="sm"/>
                </a:ln>
                <a:effectLst/>
              </p:spPr>
              <p:txBody>
                <a:bodyPr wrap="none" anchor="ctr"/>
                <a:lstStyle/>
                <a:p>
                  <a:endParaRPr lang="en-US"/>
                </a:p>
              </p:txBody>
            </p:sp>
            <p:sp>
              <p:nvSpPr>
                <p:cNvPr id="145444" name="Oval 1060"/>
                <p:cNvSpPr>
                  <a:spLocks noChangeAspect="1" noChangeArrowheads="1"/>
                </p:cNvSpPr>
                <p:nvPr/>
              </p:nvSpPr>
              <p:spPr bwMode="auto">
                <a:xfrm rot="1282237">
                  <a:off x="4608" y="1536"/>
                  <a:ext cx="441" cy="202"/>
                </a:xfrm>
                <a:prstGeom prst="ellipse">
                  <a:avLst/>
                </a:prstGeom>
                <a:noFill/>
                <a:ln w="38100">
                  <a:solidFill>
                    <a:srgbClr val="FFFF00"/>
                  </a:solidFill>
                  <a:round/>
                  <a:headEnd type="none" w="sm" len="sm"/>
                  <a:tailEnd type="none" w="sm" len="sm"/>
                </a:ln>
                <a:effectLst/>
              </p:spPr>
              <p:txBody>
                <a:bodyPr wrap="none" anchor="ctr"/>
                <a:lstStyle/>
                <a:p>
                  <a:endParaRPr lang="en-US"/>
                </a:p>
              </p:txBody>
            </p:sp>
          </p:grpSp>
          <p:grpSp>
            <p:nvGrpSpPr>
              <p:cNvPr id="145445" name="Group 1061"/>
              <p:cNvGrpSpPr>
                <a:grpSpLocks noChangeAspect="1"/>
              </p:cNvGrpSpPr>
              <p:nvPr/>
            </p:nvGrpSpPr>
            <p:grpSpPr bwMode="auto">
              <a:xfrm rot="861489">
                <a:off x="701" y="2083"/>
                <a:ext cx="292" cy="162"/>
                <a:chOff x="4323" y="1392"/>
                <a:chExt cx="864" cy="480"/>
              </a:xfrm>
            </p:grpSpPr>
            <p:sp>
              <p:nvSpPr>
                <p:cNvPr id="145446" name="Oval 1062"/>
                <p:cNvSpPr>
                  <a:spLocks noChangeAspect="1" noChangeArrowheads="1"/>
                </p:cNvSpPr>
                <p:nvPr/>
              </p:nvSpPr>
              <p:spPr bwMode="auto">
                <a:xfrm>
                  <a:off x="4323" y="1392"/>
                  <a:ext cx="864" cy="480"/>
                </a:xfrm>
                <a:prstGeom prst="ellipse">
                  <a:avLst/>
                </a:prstGeom>
                <a:solidFill>
                  <a:srgbClr val="6666FF"/>
                </a:solidFill>
                <a:ln w="12700">
                  <a:solidFill>
                    <a:srgbClr val="3399FF"/>
                  </a:solidFill>
                  <a:round/>
                  <a:headEnd type="none" w="sm" len="sm"/>
                  <a:tailEnd type="none" w="sm" len="sm"/>
                </a:ln>
                <a:effectLst/>
              </p:spPr>
              <p:txBody>
                <a:bodyPr wrap="none" anchor="ctr"/>
                <a:lstStyle/>
                <a:p>
                  <a:endParaRPr lang="en-US"/>
                </a:p>
              </p:txBody>
            </p:sp>
            <p:sp>
              <p:nvSpPr>
                <p:cNvPr id="145447" name="Oval 1063"/>
                <p:cNvSpPr>
                  <a:spLocks noChangeAspect="1" noChangeArrowheads="1"/>
                </p:cNvSpPr>
                <p:nvPr/>
              </p:nvSpPr>
              <p:spPr bwMode="auto">
                <a:xfrm rot="1282237">
                  <a:off x="4608" y="1536"/>
                  <a:ext cx="441" cy="202"/>
                </a:xfrm>
                <a:prstGeom prst="ellipse">
                  <a:avLst/>
                </a:prstGeom>
                <a:noFill/>
                <a:ln w="38100">
                  <a:solidFill>
                    <a:srgbClr val="FFFF00"/>
                  </a:solidFill>
                  <a:round/>
                  <a:headEnd type="none" w="sm" len="sm"/>
                  <a:tailEnd type="none" w="sm" len="sm"/>
                </a:ln>
                <a:effectLst/>
              </p:spPr>
              <p:txBody>
                <a:bodyPr wrap="none" anchor="ctr"/>
                <a:lstStyle/>
                <a:p>
                  <a:endParaRPr lang="en-US"/>
                </a:p>
              </p:txBody>
            </p:sp>
          </p:grpSp>
          <p:grpSp>
            <p:nvGrpSpPr>
              <p:cNvPr id="145448" name="Group 1064"/>
              <p:cNvGrpSpPr>
                <a:grpSpLocks noChangeAspect="1"/>
              </p:cNvGrpSpPr>
              <p:nvPr/>
            </p:nvGrpSpPr>
            <p:grpSpPr bwMode="auto">
              <a:xfrm rot="-1678425">
                <a:off x="553" y="1830"/>
                <a:ext cx="292" cy="162"/>
                <a:chOff x="4323" y="1392"/>
                <a:chExt cx="864" cy="480"/>
              </a:xfrm>
            </p:grpSpPr>
            <p:sp>
              <p:nvSpPr>
                <p:cNvPr id="145449" name="Oval 1065"/>
                <p:cNvSpPr>
                  <a:spLocks noChangeAspect="1" noChangeArrowheads="1"/>
                </p:cNvSpPr>
                <p:nvPr/>
              </p:nvSpPr>
              <p:spPr bwMode="auto">
                <a:xfrm>
                  <a:off x="4323" y="1392"/>
                  <a:ext cx="864" cy="480"/>
                </a:xfrm>
                <a:prstGeom prst="ellipse">
                  <a:avLst/>
                </a:prstGeom>
                <a:solidFill>
                  <a:srgbClr val="6666FF"/>
                </a:solidFill>
                <a:ln w="12700">
                  <a:solidFill>
                    <a:srgbClr val="3399FF"/>
                  </a:solidFill>
                  <a:round/>
                  <a:headEnd type="none" w="sm" len="sm"/>
                  <a:tailEnd type="none" w="sm" len="sm"/>
                </a:ln>
                <a:effectLst/>
              </p:spPr>
              <p:txBody>
                <a:bodyPr wrap="none" anchor="ctr"/>
                <a:lstStyle/>
                <a:p>
                  <a:endParaRPr lang="en-US"/>
                </a:p>
              </p:txBody>
            </p:sp>
            <p:sp>
              <p:nvSpPr>
                <p:cNvPr id="145450" name="Oval 1066"/>
                <p:cNvSpPr>
                  <a:spLocks noChangeAspect="1" noChangeArrowheads="1"/>
                </p:cNvSpPr>
                <p:nvPr/>
              </p:nvSpPr>
              <p:spPr bwMode="auto">
                <a:xfrm rot="1282237">
                  <a:off x="4608" y="1536"/>
                  <a:ext cx="441" cy="202"/>
                </a:xfrm>
                <a:prstGeom prst="ellipse">
                  <a:avLst/>
                </a:prstGeom>
                <a:noFill/>
                <a:ln w="38100">
                  <a:solidFill>
                    <a:srgbClr val="FFFF00"/>
                  </a:solidFill>
                  <a:round/>
                  <a:headEnd type="none" w="sm" len="sm"/>
                  <a:tailEnd type="none" w="sm" len="sm"/>
                </a:ln>
                <a:effectLst/>
              </p:spPr>
              <p:txBody>
                <a:bodyPr wrap="none" anchor="ctr"/>
                <a:lstStyle/>
                <a:p>
                  <a:endParaRPr lang="en-US"/>
                </a:p>
              </p:txBody>
            </p:sp>
          </p:grpSp>
          <p:grpSp>
            <p:nvGrpSpPr>
              <p:cNvPr id="145451" name="Group 1067"/>
              <p:cNvGrpSpPr>
                <a:grpSpLocks noChangeAspect="1"/>
              </p:cNvGrpSpPr>
              <p:nvPr/>
            </p:nvGrpSpPr>
            <p:grpSpPr bwMode="auto">
              <a:xfrm rot="-762515">
                <a:off x="954" y="1935"/>
                <a:ext cx="293" cy="162"/>
                <a:chOff x="4323" y="1392"/>
                <a:chExt cx="864" cy="480"/>
              </a:xfrm>
            </p:grpSpPr>
            <p:sp>
              <p:nvSpPr>
                <p:cNvPr id="145452" name="Oval 1068"/>
                <p:cNvSpPr>
                  <a:spLocks noChangeAspect="1" noChangeArrowheads="1"/>
                </p:cNvSpPr>
                <p:nvPr/>
              </p:nvSpPr>
              <p:spPr bwMode="auto">
                <a:xfrm>
                  <a:off x="4323" y="1392"/>
                  <a:ext cx="864" cy="480"/>
                </a:xfrm>
                <a:prstGeom prst="ellipse">
                  <a:avLst/>
                </a:prstGeom>
                <a:solidFill>
                  <a:srgbClr val="6666FF"/>
                </a:solidFill>
                <a:ln w="12700">
                  <a:solidFill>
                    <a:srgbClr val="3399FF"/>
                  </a:solidFill>
                  <a:round/>
                  <a:headEnd type="none" w="sm" len="sm"/>
                  <a:tailEnd type="none" w="sm" len="sm"/>
                </a:ln>
                <a:effectLst/>
              </p:spPr>
              <p:txBody>
                <a:bodyPr wrap="none" anchor="ctr"/>
                <a:lstStyle/>
                <a:p>
                  <a:endParaRPr lang="en-US"/>
                </a:p>
              </p:txBody>
            </p:sp>
            <p:sp>
              <p:nvSpPr>
                <p:cNvPr id="145453" name="Oval 1069"/>
                <p:cNvSpPr>
                  <a:spLocks noChangeAspect="1" noChangeArrowheads="1"/>
                </p:cNvSpPr>
                <p:nvPr/>
              </p:nvSpPr>
              <p:spPr bwMode="auto">
                <a:xfrm rot="1282237">
                  <a:off x="4608" y="1536"/>
                  <a:ext cx="441" cy="202"/>
                </a:xfrm>
                <a:prstGeom prst="ellipse">
                  <a:avLst/>
                </a:prstGeom>
                <a:noFill/>
                <a:ln w="38100">
                  <a:solidFill>
                    <a:srgbClr val="FFFF00"/>
                  </a:solidFill>
                  <a:round/>
                  <a:headEnd type="none" w="sm" len="sm"/>
                  <a:tailEnd type="none" w="sm" len="sm"/>
                </a:ln>
                <a:effectLst/>
              </p:spPr>
              <p:txBody>
                <a:bodyPr wrap="none" anchor="ctr"/>
                <a:lstStyle/>
                <a:p>
                  <a:endParaRPr lang="en-US"/>
                </a:p>
              </p:txBody>
            </p:sp>
          </p:grpSp>
          <p:grpSp>
            <p:nvGrpSpPr>
              <p:cNvPr id="145457" name="Group 1073"/>
              <p:cNvGrpSpPr>
                <a:grpSpLocks noChangeAspect="1"/>
              </p:cNvGrpSpPr>
              <p:nvPr/>
            </p:nvGrpSpPr>
            <p:grpSpPr bwMode="auto">
              <a:xfrm rot="-762515">
                <a:off x="1145" y="2083"/>
                <a:ext cx="292" cy="162"/>
                <a:chOff x="4323" y="1392"/>
                <a:chExt cx="864" cy="480"/>
              </a:xfrm>
            </p:grpSpPr>
            <p:sp>
              <p:nvSpPr>
                <p:cNvPr id="145458" name="Oval 1074"/>
                <p:cNvSpPr>
                  <a:spLocks noChangeAspect="1" noChangeArrowheads="1"/>
                </p:cNvSpPr>
                <p:nvPr/>
              </p:nvSpPr>
              <p:spPr bwMode="auto">
                <a:xfrm>
                  <a:off x="4323" y="1392"/>
                  <a:ext cx="864" cy="480"/>
                </a:xfrm>
                <a:prstGeom prst="ellipse">
                  <a:avLst/>
                </a:prstGeom>
                <a:solidFill>
                  <a:srgbClr val="6666FF"/>
                </a:solidFill>
                <a:ln w="12700">
                  <a:solidFill>
                    <a:srgbClr val="3399FF"/>
                  </a:solidFill>
                  <a:round/>
                  <a:headEnd type="none" w="sm" len="sm"/>
                  <a:tailEnd type="none" w="sm" len="sm"/>
                </a:ln>
                <a:effectLst/>
              </p:spPr>
              <p:txBody>
                <a:bodyPr wrap="none" anchor="ctr"/>
                <a:lstStyle/>
                <a:p>
                  <a:endParaRPr lang="en-US"/>
                </a:p>
              </p:txBody>
            </p:sp>
            <p:sp>
              <p:nvSpPr>
                <p:cNvPr id="145459" name="Oval 1075"/>
                <p:cNvSpPr>
                  <a:spLocks noChangeAspect="1" noChangeArrowheads="1"/>
                </p:cNvSpPr>
                <p:nvPr/>
              </p:nvSpPr>
              <p:spPr bwMode="auto">
                <a:xfrm rot="1282237">
                  <a:off x="4608" y="1536"/>
                  <a:ext cx="441" cy="202"/>
                </a:xfrm>
                <a:prstGeom prst="ellipse">
                  <a:avLst/>
                </a:prstGeom>
                <a:noFill/>
                <a:ln w="38100">
                  <a:solidFill>
                    <a:srgbClr val="FFFF00"/>
                  </a:solidFill>
                  <a:round/>
                  <a:headEnd type="none" w="sm" len="sm"/>
                  <a:tailEnd type="none" w="sm" len="sm"/>
                </a:ln>
                <a:effectLst/>
              </p:spPr>
              <p:txBody>
                <a:bodyPr wrap="none" anchor="ctr"/>
                <a:lstStyle/>
                <a:p>
                  <a:endParaRPr lang="en-US"/>
                </a:p>
              </p:txBody>
            </p:sp>
          </p:grpSp>
          <p:grpSp>
            <p:nvGrpSpPr>
              <p:cNvPr id="145499" name="Group 1115"/>
              <p:cNvGrpSpPr>
                <a:grpSpLocks noChangeAspect="1"/>
              </p:cNvGrpSpPr>
              <p:nvPr/>
            </p:nvGrpSpPr>
            <p:grpSpPr bwMode="auto">
              <a:xfrm rot="1032233">
                <a:off x="864" y="1344"/>
                <a:ext cx="408" cy="228"/>
                <a:chOff x="4323" y="1392"/>
                <a:chExt cx="864" cy="480"/>
              </a:xfrm>
            </p:grpSpPr>
            <p:sp>
              <p:nvSpPr>
                <p:cNvPr id="145500" name="Oval 1116"/>
                <p:cNvSpPr>
                  <a:spLocks noChangeAspect="1" noChangeArrowheads="1"/>
                </p:cNvSpPr>
                <p:nvPr/>
              </p:nvSpPr>
              <p:spPr bwMode="auto">
                <a:xfrm>
                  <a:off x="4323" y="1392"/>
                  <a:ext cx="864" cy="480"/>
                </a:xfrm>
                <a:prstGeom prst="ellipse">
                  <a:avLst/>
                </a:prstGeom>
                <a:solidFill>
                  <a:srgbClr val="6666FF"/>
                </a:solidFill>
                <a:ln w="12700">
                  <a:solidFill>
                    <a:srgbClr val="3399FF"/>
                  </a:solidFill>
                  <a:round/>
                  <a:headEnd type="none" w="sm" len="sm"/>
                  <a:tailEnd type="none" w="sm" len="sm"/>
                </a:ln>
                <a:effectLst/>
              </p:spPr>
              <p:txBody>
                <a:bodyPr wrap="none" anchor="ctr"/>
                <a:lstStyle/>
                <a:p>
                  <a:endParaRPr lang="en-US"/>
                </a:p>
              </p:txBody>
            </p:sp>
            <p:sp>
              <p:nvSpPr>
                <p:cNvPr id="145501" name="Oval 1117"/>
                <p:cNvSpPr>
                  <a:spLocks noChangeAspect="1" noChangeArrowheads="1"/>
                </p:cNvSpPr>
                <p:nvPr/>
              </p:nvSpPr>
              <p:spPr bwMode="auto">
                <a:xfrm rot="1282237">
                  <a:off x="4608" y="1536"/>
                  <a:ext cx="441" cy="202"/>
                </a:xfrm>
                <a:prstGeom prst="ellipse">
                  <a:avLst/>
                </a:prstGeom>
                <a:noFill/>
                <a:ln w="38100">
                  <a:solidFill>
                    <a:srgbClr val="FFFF00"/>
                  </a:solidFill>
                  <a:round/>
                  <a:headEnd type="none" w="sm" len="sm"/>
                  <a:tailEnd type="none" w="sm" len="sm"/>
                </a:ln>
                <a:effectLst/>
              </p:spPr>
              <p:txBody>
                <a:bodyPr wrap="none" anchor="ctr"/>
                <a:lstStyle/>
                <a:p>
                  <a:endParaRPr lang="en-US"/>
                </a:p>
              </p:txBody>
            </p:sp>
          </p:grpSp>
          <p:grpSp>
            <p:nvGrpSpPr>
              <p:cNvPr id="145521" name="Group 1137"/>
              <p:cNvGrpSpPr>
                <a:grpSpLocks noChangeAspect="1"/>
              </p:cNvGrpSpPr>
              <p:nvPr/>
            </p:nvGrpSpPr>
            <p:grpSpPr bwMode="auto">
              <a:xfrm rot="1032233">
                <a:off x="720" y="1632"/>
                <a:ext cx="408" cy="228"/>
                <a:chOff x="4323" y="1392"/>
                <a:chExt cx="864" cy="480"/>
              </a:xfrm>
            </p:grpSpPr>
            <p:sp>
              <p:nvSpPr>
                <p:cNvPr id="145522" name="Oval 1138"/>
                <p:cNvSpPr>
                  <a:spLocks noChangeAspect="1" noChangeArrowheads="1"/>
                </p:cNvSpPr>
                <p:nvPr/>
              </p:nvSpPr>
              <p:spPr bwMode="auto">
                <a:xfrm>
                  <a:off x="4323" y="1392"/>
                  <a:ext cx="864" cy="480"/>
                </a:xfrm>
                <a:prstGeom prst="ellipse">
                  <a:avLst/>
                </a:prstGeom>
                <a:solidFill>
                  <a:srgbClr val="6666FF"/>
                </a:solidFill>
                <a:ln w="12700">
                  <a:solidFill>
                    <a:srgbClr val="3399FF"/>
                  </a:solidFill>
                  <a:round/>
                  <a:headEnd type="none" w="sm" len="sm"/>
                  <a:tailEnd type="none" w="sm" len="sm"/>
                </a:ln>
                <a:effectLst/>
              </p:spPr>
              <p:txBody>
                <a:bodyPr wrap="none" anchor="ctr"/>
                <a:lstStyle/>
                <a:p>
                  <a:endParaRPr lang="en-US"/>
                </a:p>
              </p:txBody>
            </p:sp>
            <p:sp>
              <p:nvSpPr>
                <p:cNvPr id="145523" name="Oval 1139"/>
                <p:cNvSpPr>
                  <a:spLocks noChangeAspect="1" noChangeArrowheads="1"/>
                </p:cNvSpPr>
                <p:nvPr/>
              </p:nvSpPr>
              <p:spPr bwMode="auto">
                <a:xfrm rot="1282237">
                  <a:off x="4608" y="1536"/>
                  <a:ext cx="441" cy="202"/>
                </a:xfrm>
                <a:prstGeom prst="ellipse">
                  <a:avLst/>
                </a:prstGeom>
                <a:noFill/>
                <a:ln w="38100">
                  <a:solidFill>
                    <a:srgbClr val="FFFF00"/>
                  </a:solidFill>
                  <a:round/>
                  <a:headEnd type="none" w="sm" len="sm"/>
                  <a:tailEnd type="none" w="sm" len="sm"/>
                </a:ln>
                <a:effectLst/>
              </p:spPr>
              <p:txBody>
                <a:bodyPr wrap="none" anchor="ctr"/>
                <a:lstStyle/>
                <a:p>
                  <a:endParaRPr lang="en-US"/>
                </a:p>
              </p:txBody>
            </p:sp>
          </p:grpSp>
          <p:grpSp>
            <p:nvGrpSpPr>
              <p:cNvPr id="145524" name="Group 1140"/>
              <p:cNvGrpSpPr>
                <a:grpSpLocks noChangeAspect="1"/>
              </p:cNvGrpSpPr>
              <p:nvPr/>
            </p:nvGrpSpPr>
            <p:grpSpPr bwMode="auto">
              <a:xfrm rot="1032233">
                <a:off x="1056" y="1632"/>
                <a:ext cx="408" cy="228"/>
                <a:chOff x="4323" y="1392"/>
                <a:chExt cx="864" cy="480"/>
              </a:xfrm>
            </p:grpSpPr>
            <p:sp>
              <p:nvSpPr>
                <p:cNvPr id="145525" name="Oval 1141"/>
                <p:cNvSpPr>
                  <a:spLocks noChangeAspect="1" noChangeArrowheads="1"/>
                </p:cNvSpPr>
                <p:nvPr/>
              </p:nvSpPr>
              <p:spPr bwMode="auto">
                <a:xfrm>
                  <a:off x="4323" y="1392"/>
                  <a:ext cx="864" cy="480"/>
                </a:xfrm>
                <a:prstGeom prst="ellipse">
                  <a:avLst/>
                </a:prstGeom>
                <a:solidFill>
                  <a:srgbClr val="6666FF"/>
                </a:solidFill>
                <a:ln w="12700">
                  <a:solidFill>
                    <a:srgbClr val="3399FF"/>
                  </a:solidFill>
                  <a:round/>
                  <a:headEnd type="none" w="sm" len="sm"/>
                  <a:tailEnd type="none" w="sm" len="sm"/>
                </a:ln>
                <a:effectLst/>
              </p:spPr>
              <p:txBody>
                <a:bodyPr wrap="none" anchor="ctr"/>
                <a:lstStyle/>
                <a:p>
                  <a:endParaRPr lang="en-US"/>
                </a:p>
              </p:txBody>
            </p:sp>
            <p:sp>
              <p:nvSpPr>
                <p:cNvPr id="145526" name="Oval 1142"/>
                <p:cNvSpPr>
                  <a:spLocks noChangeAspect="1" noChangeArrowheads="1"/>
                </p:cNvSpPr>
                <p:nvPr/>
              </p:nvSpPr>
              <p:spPr bwMode="auto">
                <a:xfrm rot="1282237">
                  <a:off x="4608" y="1536"/>
                  <a:ext cx="441" cy="202"/>
                </a:xfrm>
                <a:prstGeom prst="ellipse">
                  <a:avLst/>
                </a:prstGeom>
                <a:noFill/>
                <a:ln w="38100">
                  <a:solidFill>
                    <a:srgbClr val="FFFF00"/>
                  </a:solidFill>
                  <a:round/>
                  <a:headEnd type="none" w="sm" len="sm"/>
                  <a:tailEnd type="none" w="sm" len="sm"/>
                </a:ln>
                <a:effectLst/>
              </p:spPr>
              <p:txBody>
                <a:bodyPr wrap="none" anchor="ctr"/>
                <a:lstStyle/>
                <a:p>
                  <a:endParaRPr lang="en-US"/>
                </a:p>
              </p:txBody>
            </p:sp>
          </p:grpSp>
        </p:grpSp>
        <p:sp>
          <p:nvSpPr>
            <p:cNvPr id="145601" name="Text Box 1217"/>
            <p:cNvSpPr txBox="1">
              <a:spLocks noChangeArrowheads="1"/>
            </p:cNvSpPr>
            <p:nvPr/>
          </p:nvSpPr>
          <p:spPr bwMode="auto">
            <a:xfrm>
              <a:off x="144" y="3024"/>
              <a:ext cx="1680" cy="231"/>
            </a:xfrm>
            <a:prstGeom prst="rect">
              <a:avLst/>
            </a:prstGeom>
            <a:noFill/>
            <a:ln w="9525">
              <a:noFill/>
              <a:miter lim="800000"/>
              <a:headEnd/>
              <a:tailEnd/>
            </a:ln>
            <a:effectLst/>
          </p:spPr>
          <p:txBody>
            <a:bodyPr>
              <a:spAutoFit/>
            </a:bodyPr>
            <a:lstStyle/>
            <a:p>
              <a:pPr>
                <a:spcBef>
                  <a:spcPct val="50000"/>
                </a:spcBef>
              </a:pPr>
              <a:r>
                <a:rPr lang="en-US" sz="1800"/>
                <a:t>Jane takes penicillin.</a:t>
              </a:r>
              <a:endParaRPr lang="en-US" sz="1600"/>
            </a:p>
          </p:txBody>
        </p:sp>
      </p:grpSp>
      <p:grpSp>
        <p:nvGrpSpPr>
          <p:cNvPr id="145605" name="Group 1221"/>
          <p:cNvGrpSpPr>
            <a:grpSpLocks/>
          </p:cNvGrpSpPr>
          <p:nvPr/>
        </p:nvGrpSpPr>
        <p:grpSpPr bwMode="auto">
          <a:xfrm>
            <a:off x="2286000" y="3048000"/>
            <a:ext cx="838200" cy="1258888"/>
            <a:chOff x="1440" y="1920"/>
            <a:chExt cx="528" cy="793"/>
          </a:xfrm>
        </p:grpSpPr>
        <p:sp>
          <p:nvSpPr>
            <p:cNvPr id="145513" name="AutoShape 1129"/>
            <p:cNvSpPr>
              <a:spLocks noChangeArrowheads="1"/>
            </p:cNvSpPr>
            <p:nvPr/>
          </p:nvSpPr>
          <p:spPr bwMode="auto">
            <a:xfrm rot="18900000">
              <a:off x="1440" y="1920"/>
              <a:ext cx="528" cy="336"/>
            </a:xfrm>
            <a:prstGeom prst="curvedDownArrow">
              <a:avLst>
                <a:gd name="adj1" fmla="val 31429"/>
                <a:gd name="adj2" fmla="val 62857"/>
                <a:gd name="adj3" fmla="val 33333"/>
              </a:avLst>
            </a:prstGeom>
            <a:solidFill>
              <a:schemeClr val="accent1"/>
            </a:solidFill>
            <a:ln w="9525">
              <a:solidFill>
                <a:schemeClr val="tx1"/>
              </a:solidFill>
              <a:miter lim="800000"/>
              <a:headEnd/>
              <a:tailEnd/>
            </a:ln>
            <a:effectLst/>
          </p:spPr>
          <p:txBody>
            <a:bodyPr wrap="none" anchor="ctr"/>
            <a:lstStyle/>
            <a:p>
              <a:endParaRPr lang="en-US"/>
            </a:p>
          </p:txBody>
        </p:sp>
        <p:pic>
          <p:nvPicPr>
            <p:cNvPr id="145603" name="Picture 1219" descr="HM00333_"/>
            <p:cNvPicPr>
              <a:picLocks noChangeAspect="1" noChangeArrowheads="1"/>
            </p:cNvPicPr>
            <p:nvPr/>
          </p:nvPicPr>
          <p:blipFill>
            <a:blip r:embed="rId2" cstate="print"/>
            <a:srcRect/>
            <a:stretch>
              <a:fillRect/>
            </a:stretch>
          </p:blipFill>
          <p:spPr bwMode="auto">
            <a:xfrm>
              <a:off x="1536" y="2256"/>
              <a:ext cx="429" cy="457"/>
            </a:xfrm>
            <a:prstGeom prst="rect">
              <a:avLst/>
            </a:prstGeom>
            <a:noFill/>
          </p:spPr>
        </p:pic>
      </p:grpSp>
      <p:sp>
        <p:nvSpPr>
          <p:cNvPr id="4" name="Title 3"/>
          <p:cNvSpPr>
            <a:spLocks noGrp="1"/>
          </p:cNvSpPr>
          <p:nvPr>
            <p:ph type="title"/>
          </p:nvPr>
        </p:nvSpPr>
        <p:spPr/>
        <p:txBody>
          <a:bodyPr/>
          <a:lstStyle/>
          <a:p>
            <a:r>
              <a:rPr lang="en-US" dirty="0" smtClean="0"/>
              <a:t>Unnecessary Antibiotics Cause Resistance</a:t>
            </a:r>
            <a:endParaRPr lang="en-US" dirty="0"/>
          </a:p>
        </p:txBody>
      </p:sp>
    </p:spTree>
    <p:extLst>
      <p:ext uri="{BB962C8B-B14F-4D97-AF65-F5344CB8AC3E}">
        <p14:creationId xmlns:p14="http://schemas.microsoft.com/office/powerpoint/2010/main" val="1491236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45605"/>
                                        </p:tgtEl>
                                        <p:attrNameLst>
                                          <p:attrName>style.visibility</p:attrName>
                                        </p:attrNameLst>
                                      </p:cBhvr>
                                      <p:to>
                                        <p:strVal val="visible"/>
                                      </p:to>
                                    </p:set>
                                    <p:animEffect transition="in" filter="randombar(horizontal)">
                                      <p:cBhvr>
                                        <p:cTn id="7" dur="500"/>
                                        <p:tgtEl>
                                          <p:spTgt spid="14560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45607"/>
                                        </p:tgtEl>
                                        <p:attrNameLst>
                                          <p:attrName>style.visibility</p:attrName>
                                        </p:attrNameLst>
                                      </p:cBhvr>
                                      <p:to>
                                        <p:strVal val="visible"/>
                                      </p:to>
                                    </p:set>
                                    <p:animEffect transition="in" filter="randombar(horizontal)">
                                      <p:cBhvr>
                                        <p:cTn id="12" dur="500"/>
                                        <p:tgtEl>
                                          <p:spTgt spid="14560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45511"/>
                                        </p:tgtEl>
                                        <p:attrNameLst>
                                          <p:attrName>style.visibility</p:attrName>
                                        </p:attrNameLst>
                                      </p:cBhvr>
                                      <p:to>
                                        <p:strVal val="visible"/>
                                      </p:to>
                                    </p:set>
                                    <p:animEffect transition="in" filter="randombar(horizontal)">
                                      <p:cBhvr>
                                        <p:cTn id="17" dur="500"/>
                                        <p:tgtEl>
                                          <p:spTgt spid="145511"/>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45606"/>
                                        </p:tgtEl>
                                        <p:attrNameLst>
                                          <p:attrName>style.visibility</p:attrName>
                                        </p:attrNameLst>
                                      </p:cBhvr>
                                      <p:to>
                                        <p:strVal val="visible"/>
                                      </p:to>
                                    </p:set>
                                    <p:animEffect transition="in" filter="randombar(horizontal)">
                                      <p:cBhvr>
                                        <p:cTn id="22" dur="500"/>
                                        <p:tgtEl>
                                          <p:spTgt spid="1456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5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8531" name="Group 1075"/>
          <p:cNvGrpSpPr>
            <a:grpSpLocks/>
          </p:cNvGrpSpPr>
          <p:nvPr/>
        </p:nvGrpSpPr>
        <p:grpSpPr bwMode="auto">
          <a:xfrm>
            <a:off x="685800" y="1981200"/>
            <a:ext cx="7620000" cy="2514600"/>
            <a:chOff x="432" y="1248"/>
            <a:chExt cx="4800" cy="1584"/>
          </a:xfrm>
        </p:grpSpPr>
        <p:sp>
          <p:nvSpPr>
            <p:cNvPr id="148506" name="Text Box 1050"/>
            <p:cNvSpPr txBox="1">
              <a:spLocks noChangeArrowheads="1"/>
            </p:cNvSpPr>
            <p:nvPr/>
          </p:nvSpPr>
          <p:spPr bwMode="auto">
            <a:xfrm>
              <a:off x="432" y="1392"/>
              <a:ext cx="1680" cy="404"/>
            </a:xfrm>
            <a:prstGeom prst="rect">
              <a:avLst/>
            </a:prstGeom>
            <a:noFill/>
            <a:ln w="9525">
              <a:noFill/>
              <a:miter lim="800000"/>
              <a:headEnd/>
              <a:tailEnd/>
            </a:ln>
            <a:effectLst/>
          </p:spPr>
          <p:txBody>
            <a:bodyPr>
              <a:spAutoFit/>
            </a:bodyPr>
            <a:lstStyle/>
            <a:p>
              <a:pPr>
                <a:spcBef>
                  <a:spcPct val="50000"/>
                </a:spcBef>
              </a:pPr>
              <a:r>
                <a:rPr lang="en-US" sz="1800"/>
                <a:t>The resistant survivors multiply. </a:t>
              </a:r>
            </a:p>
          </p:txBody>
        </p:sp>
        <p:grpSp>
          <p:nvGrpSpPr>
            <p:cNvPr id="148510" name="Group 1054"/>
            <p:cNvGrpSpPr>
              <a:grpSpLocks/>
            </p:cNvGrpSpPr>
            <p:nvPr/>
          </p:nvGrpSpPr>
          <p:grpSpPr bwMode="auto">
            <a:xfrm>
              <a:off x="2016" y="1344"/>
              <a:ext cx="768" cy="768"/>
              <a:chOff x="4032" y="2496"/>
              <a:chExt cx="1200" cy="1200"/>
            </a:xfrm>
          </p:grpSpPr>
          <p:sp>
            <p:nvSpPr>
              <p:cNvPr id="148511" name="Oval 1055"/>
              <p:cNvSpPr>
                <a:spLocks noChangeArrowheads="1"/>
              </p:cNvSpPr>
              <p:nvPr/>
            </p:nvSpPr>
            <p:spPr bwMode="auto">
              <a:xfrm>
                <a:off x="4032" y="2496"/>
                <a:ext cx="1200" cy="1200"/>
              </a:xfrm>
              <a:prstGeom prst="ellipse">
                <a:avLst/>
              </a:prstGeom>
              <a:gradFill rotWithShape="0">
                <a:gsLst>
                  <a:gs pos="0">
                    <a:srgbClr val="FF7C80"/>
                  </a:gs>
                  <a:gs pos="100000">
                    <a:srgbClr val="FF7C80">
                      <a:gamma/>
                      <a:shade val="46275"/>
                      <a:invGamma/>
                    </a:srgbClr>
                  </a:gs>
                </a:gsLst>
                <a:path path="shape">
                  <a:fillToRect l="50000" t="50000" r="50000" b="50000"/>
                </a:path>
              </a:gradFill>
              <a:ln w="9525">
                <a:noFill/>
                <a:round/>
                <a:headEnd/>
                <a:tailEnd/>
              </a:ln>
              <a:effectLst/>
            </p:spPr>
            <p:txBody>
              <a:bodyPr wrap="none" anchor="ctr">
                <a:spAutoFit/>
              </a:bodyPr>
              <a:lstStyle/>
              <a:p>
                <a:endParaRPr lang="en-US"/>
              </a:p>
            </p:txBody>
          </p:sp>
          <p:sp>
            <p:nvSpPr>
              <p:cNvPr id="148512" name="Text Box 1056"/>
              <p:cNvSpPr txBox="1">
                <a:spLocks noChangeArrowheads="1"/>
              </p:cNvSpPr>
              <p:nvPr/>
            </p:nvSpPr>
            <p:spPr bwMode="auto">
              <a:xfrm>
                <a:off x="4540" y="2630"/>
                <a:ext cx="181" cy="361"/>
              </a:xfrm>
              <a:prstGeom prst="rect">
                <a:avLst/>
              </a:prstGeom>
              <a:noFill/>
              <a:ln w="9525">
                <a:noFill/>
                <a:miter lim="800000"/>
                <a:headEnd/>
                <a:tailEnd/>
              </a:ln>
              <a:effectLst/>
            </p:spPr>
            <p:txBody>
              <a:bodyPr wrap="none">
                <a:spAutoFit/>
              </a:bodyPr>
              <a:lstStyle/>
              <a:p>
                <a:pPr algn="ctr">
                  <a:lnSpc>
                    <a:spcPct val="75000"/>
                  </a:lnSpc>
                  <a:spcBef>
                    <a:spcPct val="0"/>
                  </a:spcBef>
                </a:pPr>
                <a:endParaRPr lang="en-US"/>
              </a:p>
            </p:txBody>
          </p:sp>
          <p:sp>
            <p:nvSpPr>
              <p:cNvPr id="148513" name="Oval 1057"/>
              <p:cNvSpPr>
                <a:spLocks noChangeArrowheads="1"/>
              </p:cNvSpPr>
              <p:nvPr/>
            </p:nvSpPr>
            <p:spPr bwMode="auto">
              <a:xfrm rot="2700000">
                <a:off x="4429" y="2819"/>
                <a:ext cx="525" cy="264"/>
              </a:xfrm>
              <a:prstGeom prst="ellipse">
                <a:avLst/>
              </a:prstGeom>
              <a:solidFill>
                <a:srgbClr val="3366FF"/>
              </a:solidFill>
              <a:ln w="9525">
                <a:solidFill>
                  <a:srgbClr val="00CCFF"/>
                </a:solidFill>
                <a:round/>
                <a:headEnd/>
                <a:tailEnd/>
              </a:ln>
              <a:effectLst/>
            </p:spPr>
            <p:txBody>
              <a:bodyPr wrap="none" anchor="ctr"/>
              <a:lstStyle/>
              <a:p>
                <a:endParaRPr lang="en-US"/>
              </a:p>
            </p:txBody>
          </p:sp>
          <p:sp>
            <p:nvSpPr>
              <p:cNvPr id="148514" name="Oval 1058"/>
              <p:cNvSpPr>
                <a:spLocks noChangeArrowheads="1"/>
              </p:cNvSpPr>
              <p:nvPr/>
            </p:nvSpPr>
            <p:spPr bwMode="auto">
              <a:xfrm>
                <a:off x="4368" y="3168"/>
                <a:ext cx="528" cy="240"/>
              </a:xfrm>
              <a:prstGeom prst="ellipse">
                <a:avLst/>
              </a:prstGeom>
              <a:solidFill>
                <a:srgbClr val="3366FF"/>
              </a:solidFill>
              <a:ln w="9525">
                <a:solidFill>
                  <a:srgbClr val="00CCFF"/>
                </a:solidFill>
                <a:round/>
                <a:headEnd/>
                <a:tailEnd/>
              </a:ln>
              <a:effectLst/>
            </p:spPr>
            <p:txBody>
              <a:bodyPr wrap="none" anchor="ctr"/>
              <a:lstStyle/>
              <a:p>
                <a:endParaRPr lang="en-US"/>
              </a:p>
            </p:txBody>
          </p:sp>
          <p:sp>
            <p:nvSpPr>
              <p:cNvPr id="148515" name="Text Box 1059"/>
              <p:cNvSpPr txBox="1">
                <a:spLocks noChangeArrowheads="1"/>
              </p:cNvSpPr>
              <p:nvPr/>
            </p:nvSpPr>
            <p:spPr bwMode="auto">
              <a:xfrm>
                <a:off x="4560" y="2784"/>
                <a:ext cx="385" cy="360"/>
              </a:xfrm>
              <a:prstGeom prst="rect">
                <a:avLst/>
              </a:prstGeom>
              <a:noFill/>
              <a:ln w="9525">
                <a:noFill/>
                <a:miter lim="800000"/>
                <a:headEnd/>
                <a:tailEnd/>
              </a:ln>
              <a:effectLst/>
            </p:spPr>
            <p:txBody>
              <a:bodyPr>
                <a:spAutoFit/>
              </a:bodyPr>
              <a:lstStyle/>
              <a:p>
                <a:pPr>
                  <a:spcBef>
                    <a:spcPct val="50000"/>
                  </a:spcBef>
                </a:pPr>
                <a:r>
                  <a:rPr lang="en-US" sz="1800" b="1">
                    <a:latin typeface="AvantGarde" pitchFamily="50" charset="0"/>
                  </a:rPr>
                  <a:t>R</a:t>
                </a:r>
              </a:p>
            </p:txBody>
          </p:sp>
          <p:sp>
            <p:nvSpPr>
              <p:cNvPr id="148516" name="Text Box 1060"/>
              <p:cNvSpPr txBox="1">
                <a:spLocks noChangeArrowheads="1"/>
              </p:cNvSpPr>
              <p:nvPr/>
            </p:nvSpPr>
            <p:spPr bwMode="auto">
              <a:xfrm>
                <a:off x="4512" y="3119"/>
                <a:ext cx="384" cy="361"/>
              </a:xfrm>
              <a:prstGeom prst="rect">
                <a:avLst/>
              </a:prstGeom>
              <a:noFill/>
              <a:ln w="9525">
                <a:noFill/>
                <a:miter lim="800000"/>
                <a:headEnd/>
                <a:tailEnd/>
              </a:ln>
              <a:effectLst/>
            </p:spPr>
            <p:txBody>
              <a:bodyPr>
                <a:spAutoFit/>
              </a:bodyPr>
              <a:lstStyle/>
              <a:p>
                <a:pPr>
                  <a:spcBef>
                    <a:spcPct val="50000"/>
                  </a:spcBef>
                </a:pPr>
                <a:r>
                  <a:rPr lang="en-US" sz="1800" b="1">
                    <a:latin typeface="AvantGarde" pitchFamily="50" charset="0"/>
                  </a:rPr>
                  <a:t>R</a:t>
                </a:r>
              </a:p>
            </p:txBody>
          </p:sp>
        </p:grpSp>
        <p:grpSp>
          <p:nvGrpSpPr>
            <p:cNvPr id="148530" name="Group 1074"/>
            <p:cNvGrpSpPr>
              <a:grpSpLocks/>
            </p:cNvGrpSpPr>
            <p:nvPr/>
          </p:nvGrpSpPr>
          <p:grpSpPr bwMode="auto">
            <a:xfrm>
              <a:off x="3072" y="1248"/>
              <a:ext cx="2160" cy="1584"/>
              <a:chOff x="3072" y="1248"/>
              <a:chExt cx="2160" cy="1584"/>
            </a:xfrm>
          </p:grpSpPr>
          <p:sp>
            <p:nvSpPr>
              <p:cNvPr id="148485" name="Oval 1029"/>
              <p:cNvSpPr>
                <a:spLocks noChangeArrowheads="1"/>
              </p:cNvSpPr>
              <p:nvPr/>
            </p:nvSpPr>
            <p:spPr bwMode="auto">
              <a:xfrm>
                <a:off x="3648" y="1248"/>
                <a:ext cx="1584" cy="1584"/>
              </a:xfrm>
              <a:prstGeom prst="ellipse">
                <a:avLst/>
              </a:prstGeom>
              <a:gradFill rotWithShape="0">
                <a:gsLst>
                  <a:gs pos="0">
                    <a:srgbClr val="FF7C80"/>
                  </a:gs>
                  <a:gs pos="100000">
                    <a:srgbClr val="FF7C80">
                      <a:gamma/>
                      <a:shade val="46275"/>
                      <a:invGamma/>
                    </a:srgbClr>
                  </a:gs>
                </a:gsLst>
                <a:path path="shape">
                  <a:fillToRect l="50000" t="50000" r="50000" b="50000"/>
                </a:path>
              </a:gradFill>
              <a:ln w="9525">
                <a:noFill/>
                <a:round/>
                <a:headEnd/>
                <a:tailEnd/>
              </a:ln>
              <a:effectLst/>
            </p:spPr>
            <p:txBody>
              <a:bodyPr anchor="ctr">
                <a:spAutoFit/>
              </a:bodyPr>
              <a:lstStyle/>
              <a:p>
                <a:endParaRPr lang="en-US"/>
              </a:p>
            </p:txBody>
          </p:sp>
          <p:grpSp>
            <p:nvGrpSpPr>
              <p:cNvPr id="148525" name="Group 1069"/>
              <p:cNvGrpSpPr>
                <a:grpSpLocks/>
              </p:cNvGrpSpPr>
              <p:nvPr/>
            </p:nvGrpSpPr>
            <p:grpSpPr bwMode="auto">
              <a:xfrm>
                <a:off x="3072" y="1248"/>
                <a:ext cx="2112" cy="1543"/>
                <a:chOff x="3024" y="1056"/>
                <a:chExt cx="2112" cy="1543"/>
              </a:xfrm>
            </p:grpSpPr>
            <p:grpSp>
              <p:nvGrpSpPr>
                <p:cNvPr id="148505" name="Group 1049"/>
                <p:cNvGrpSpPr>
                  <a:grpSpLocks/>
                </p:cNvGrpSpPr>
                <p:nvPr/>
              </p:nvGrpSpPr>
              <p:grpSpPr bwMode="auto">
                <a:xfrm>
                  <a:off x="3744" y="1056"/>
                  <a:ext cx="1392" cy="1543"/>
                  <a:chOff x="1056" y="1430"/>
                  <a:chExt cx="1392" cy="1543"/>
                </a:xfrm>
              </p:grpSpPr>
              <p:sp>
                <p:nvSpPr>
                  <p:cNvPr id="148486" name="Text Box 1030"/>
                  <p:cNvSpPr txBox="1">
                    <a:spLocks noChangeArrowheads="1"/>
                  </p:cNvSpPr>
                  <p:nvPr/>
                </p:nvSpPr>
                <p:spPr bwMode="auto">
                  <a:xfrm>
                    <a:off x="1788" y="1430"/>
                    <a:ext cx="116" cy="231"/>
                  </a:xfrm>
                  <a:prstGeom prst="rect">
                    <a:avLst/>
                  </a:prstGeom>
                  <a:noFill/>
                  <a:ln w="9525">
                    <a:noFill/>
                    <a:miter lim="800000"/>
                    <a:headEnd/>
                    <a:tailEnd/>
                  </a:ln>
                  <a:effectLst/>
                </p:spPr>
                <p:txBody>
                  <a:bodyPr wrap="none">
                    <a:spAutoFit/>
                  </a:bodyPr>
                  <a:lstStyle/>
                  <a:p>
                    <a:pPr algn="ctr">
                      <a:lnSpc>
                        <a:spcPct val="75000"/>
                      </a:lnSpc>
                      <a:spcBef>
                        <a:spcPct val="0"/>
                      </a:spcBef>
                    </a:pPr>
                    <a:endParaRPr lang="en-US"/>
                  </a:p>
                </p:txBody>
              </p:sp>
              <p:sp>
                <p:nvSpPr>
                  <p:cNvPr id="148487" name="Oval 1031"/>
                  <p:cNvSpPr>
                    <a:spLocks noChangeArrowheads="1"/>
                  </p:cNvSpPr>
                  <p:nvPr/>
                </p:nvSpPr>
                <p:spPr bwMode="auto">
                  <a:xfrm rot="2700000">
                    <a:off x="1645" y="1619"/>
                    <a:ext cx="525" cy="264"/>
                  </a:xfrm>
                  <a:prstGeom prst="ellipse">
                    <a:avLst/>
                  </a:prstGeom>
                  <a:solidFill>
                    <a:srgbClr val="3366FF"/>
                  </a:solidFill>
                  <a:ln w="9525">
                    <a:solidFill>
                      <a:srgbClr val="00CCFF"/>
                    </a:solidFill>
                    <a:round/>
                    <a:headEnd/>
                    <a:tailEnd/>
                  </a:ln>
                  <a:effectLst/>
                </p:spPr>
                <p:txBody>
                  <a:bodyPr wrap="none" anchor="ctr"/>
                  <a:lstStyle/>
                  <a:p>
                    <a:endParaRPr lang="en-US"/>
                  </a:p>
                </p:txBody>
              </p:sp>
              <p:sp>
                <p:nvSpPr>
                  <p:cNvPr id="148488" name="Oval 1032"/>
                  <p:cNvSpPr>
                    <a:spLocks noChangeArrowheads="1"/>
                  </p:cNvSpPr>
                  <p:nvPr/>
                </p:nvSpPr>
                <p:spPr bwMode="auto">
                  <a:xfrm>
                    <a:off x="1440" y="1920"/>
                    <a:ext cx="528" cy="240"/>
                  </a:xfrm>
                  <a:prstGeom prst="ellipse">
                    <a:avLst/>
                  </a:prstGeom>
                  <a:solidFill>
                    <a:srgbClr val="3366FF"/>
                  </a:solidFill>
                  <a:ln w="9525">
                    <a:solidFill>
                      <a:srgbClr val="00CCFF"/>
                    </a:solidFill>
                    <a:round/>
                    <a:headEnd/>
                    <a:tailEnd/>
                  </a:ln>
                  <a:effectLst/>
                </p:spPr>
                <p:txBody>
                  <a:bodyPr wrap="none" anchor="ctr"/>
                  <a:lstStyle/>
                  <a:p>
                    <a:endParaRPr lang="en-US"/>
                  </a:p>
                </p:txBody>
              </p:sp>
              <p:sp>
                <p:nvSpPr>
                  <p:cNvPr id="148489" name="Text Box 1033"/>
                  <p:cNvSpPr txBox="1">
                    <a:spLocks noChangeArrowheads="1"/>
                  </p:cNvSpPr>
                  <p:nvPr/>
                </p:nvSpPr>
                <p:spPr bwMode="auto">
                  <a:xfrm>
                    <a:off x="1776" y="1584"/>
                    <a:ext cx="288" cy="327"/>
                  </a:xfrm>
                  <a:prstGeom prst="rect">
                    <a:avLst/>
                  </a:prstGeom>
                  <a:noFill/>
                  <a:ln w="9525">
                    <a:noFill/>
                    <a:miter lim="800000"/>
                    <a:headEnd/>
                    <a:tailEnd/>
                  </a:ln>
                  <a:effectLst/>
                </p:spPr>
                <p:txBody>
                  <a:bodyPr>
                    <a:spAutoFit/>
                  </a:bodyPr>
                  <a:lstStyle/>
                  <a:p>
                    <a:pPr>
                      <a:spcBef>
                        <a:spcPct val="50000"/>
                      </a:spcBef>
                    </a:pPr>
                    <a:r>
                      <a:rPr lang="en-US" sz="2800" b="1">
                        <a:latin typeface="AvantGarde" pitchFamily="50" charset="0"/>
                      </a:rPr>
                      <a:t>R</a:t>
                    </a:r>
                  </a:p>
                </p:txBody>
              </p:sp>
              <p:sp>
                <p:nvSpPr>
                  <p:cNvPr id="148490" name="Text Box 1034"/>
                  <p:cNvSpPr txBox="1">
                    <a:spLocks noChangeArrowheads="1"/>
                  </p:cNvSpPr>
                  <p:nvPr/>
                </p:nvSpPr>
                <p:spPr bwMode="auto">
                  <a:xfrm>
                    <a:off x="1584" y="1872"/>
                    <a:ext cx="384" cy="327"/>
                  </a:xfrm>
                  <a:prstGeom prst="rect">
                    <a:avLst/>
                  </a:prstGeom>
                  <a:noFill/>
                  <a:ln w="9525">
                    <a:noFill/>
                    <a:miter lim="800000"/>
                    <a:headEnd/>
                    <a:tailEnd/>
                  </a:ln>
                  <a:effectLst/>
                </p:spPr>
                <p:txBody>
                  <a:bodyPr>
                    <a:spAutoFit/>
                  </a:bodyPr>
                  <a:lstStyle/>
                  <a:p>
                    <a:pPr>
                      <a:spcBef>
                        <a:spcPct val="50000"/>
                      </a:spcBef>
                    </a:pPr>
                    <a:r>
                      <a:rPr lang="en-US" sz="2800" b="1">
                        <a:latin typeface="AvantGarde" pitchFamily="50" charset="0"/>
                      </a:rPr>
                      <a:t>R</a:t>
                    </a:r>
                  </a:p>
                </p:txBody>
              </p:sp>
              <p:sp>
                <p:nvSpPr>
                  <p:cNvPr id="148491" name="Oval 1035"/>
                  <p:cNvSpPr>
                    <a:spLocks noChangeArrowheads="1"/>
                  </p:cNvSpPr>
                  <p:nvPr/>
                </p:nvSpPr>
                <p:spPr bwMode="auto">
                  <a:xfrm rot="1800000">
                    <a:off x="1920" y="2256"/>
                    <a:ext cx="528" cy="240"/>
                  </a:xfrm>
                  <a:prstGeom prst="ellipse">
                    <a:avLst/>
                  </a:prstGeom>
                  <a:solidFill>
                    <a:srgbClr val="3366FF"/>
                  </a:solidFill>
                  <a:ln w="9525">
                    <a:solidFill>
                      <a:srgbClr val="00CCFF"/>
                    </a:solidFill>
                    <a:round/>
                    <a:headEnd/>
                    <a:tailEnd/>
                  </a:ln>
                  <a:effectLst/>
                </p:spPr>
                <p:txBody>
                  <a:bodyPr wrap="none" anchor="ctr"/>
                  <a:lstStyle/>
                  <a:p>
                    <a:endParaRPr lang="en-US"/>
                  </a:p>
                </p:txBody>
              </p:sp>
              <p:sp>
                <p:nvSpPr>
                  <p:cNvPr id="148492" name="Oval 1036"/>
                  <p:cNvSpPr>
                    <a:spLocks noChangeArrowheads="1"/>
                  </p:cNvSpPr>
                  <p:nvPr/>
                </p:nvSpPr>
                <p:spPr bwMode="auto">
                  <a:xfrm rot="17100000">
                    <a:off x="1056" y="1776"/>
                    <a:ext cx="528" cy="240"/>
                  </a:xfrm>
                  <a:prstGeom prst="ellipse">
                    <a:avLst/>
                  </a:prstGeom>
                  <a:solidFill>
                    <a:srgbClr val="3366FF"/>
                  </a:solidFill>
                  <a:ln w="9525">
                    <a:solidFill>
                      <a:srgbClr val="00CCFF"/>
                    </a:solidFill>
                    <a:round/>
                    <a:headEnd/>
                    <a:tailEnd/>
                  </a:ln>
                  <a:effectLst/>
                </p:spPr>
                <p:txBody>
                  <a:bodyPr wrap="none" anchor="ctr"/>
                  <a:lstStyle/>
                  <a:p>
                    <a:endParaRPr lang="en-US"/>
                  </a:p>
                </p:txBody>
              </p:sp>
              <p:sp>
                <p:nvSpPr>
                  <p:cNvPr id="148493" name="Oval 1037"/>
                  <p:cNvSpPr>
                    <a:spLocks noChangeArrowheads="1"/>
                  </p:cNvSpPr>
                  <p:nvPr/>
                </p:nvSpPr>
                <p:spPr bwMode="auto">
                  <a:xfrm rot="20280000">
                    <a:off x="1056" y="2208"/>
                    <a:ext cx="528" cy="240"/>
                  </a:xfrm>
                  <a:prstGeom prst="ellipse">
                    <a:avLst/>
                  </a:prstGeom>
                  <a:solidFill>
                    <a:srgbClr val="3366FF"/>
                  </a:solidFill>
                  <a:ln w="9525">
                    <a:solidFill>
                      <a:srgbClr val="00CCFF"/>
                    </a:solidFill>
                    <a:round/>
                    <a:headEnd/>
                    <a:tailEnd/>
                  </a:ln>
                  <a:effectLst/>
                </p:spPr>
                <p:txBody>
                  <a:bodyPr wrap="none" anchor="ctr"/>
                  <a:lstStyle/>
                  <a:p>
                    <a:endParaRPr lang="en-US"/>
                  </a:p>
                </p:txBody>
              </p:sp>
              <p:sp>
                <p:nvSpPr>
                  <p:cNvPr id="148494" name="Oval 1038"/>
                  <p:cNvSpPr>
                    <a:spLocks noChangeArrowheads="1"/>
                  </p:cNvSpPr>
                  <p:nvPr/>
                </p:nvSpPr>
                <p:spPr bwMode="auto">
                  <a:xfrm rot="17100000">
                    <a:off x="1392" y="2352"/>
                    <a:ext cx="528" cy="240"/>
                  </a:xfrm>
                  <a:prstGeom prst="ellipse">
                    <a:avLst/>
                  </a:prstGeom>
                  <a:solidFill>
                    <a:srgbClr val="3366FF"/>
                  </a:solidFill>
                  <a:ln w="9525">
                    <a:solidFill>
                      <a:srgbClr val="00CCFF"/>
                    </a:solidFill>
                    <a:round/>
                    <a:headEnd/>
                    <a:tailEnd/>
                  </a:ln>
                  <a:effectLst/>
                </p:spPr>
                <p:txBody>
                  <a:bodyPr wrap="none" anchor="ctr"/>
                  <a:lstStyle/>
                  <a:p>
                    <a:endParaRPr lang="en-US"/>
                  </a:p>
                </p:txBody>
              </p:sp>
              <p:sp>
                <p:nvSpPr>
                  <p:cNvPr id="148495" name="Oval 1039"/>
                  <p:cNvSpPr>
                    <a:spLocks noChangeArrowheads="1"/>
                  </p:cNvSpPr>
                  <p:nvPr/>
                </p:nvSpPr>
                <p:spPr bwMode="auto">
                  <a:xfrm rot="2700000">
                    <a:off x="1165" y="2579"/>
                    <a:ext cx="525" cy="264"/>
                  </a:xfrm>
                  <a:prstGeom prst="ellipse">
                    <a:avLst/>
                  </a:prstGeom>
                  <a:solidFill>
                    <a:srgbClr val="3366FF"/>
                  </a:solidFill>
                  <a:ln w="9525">
                    <a:solidFill>
                      <a:srgbClr val="00CCFF"/>
                    </a:solidFill>
                    <a:round/>
                    <a:headEnd/>
                    <a:tailEnd/>
                  </a:ln>
                  <a:effectLst/>
                </p:spPr>
                <p:txBody>
                  <a:bodyPr wrap="none" anchor="ctr"/>
                  <a:lstStyle/>
                  <a:p>
                    <a:endParaRPr lang="en-US"/>
                  </a:p>
                </p:txBody>
              </p:sp>
              <p:sp>
                <p:nvSpPr>
                  <p:cNvPr id="148496" name="Oval 1040"/>
                  <p:cNvSpPr>
                    <a:spLocks noChangeArrowheads="1"/>
                  </p:cNvSpPr>
                  <p:nvPr/>
                </p:nvSpPr>
                <p:spPr bwMode="auto">
                  <a:xfrm>
                    <a:off x="1632" y="2592"/>
                    <a:ext cx="528" cy="240"/>
                  </a:xfrm>
                  <a:prstGeom prst="ellipse">
                    <a:avLst/>
                  </a:prstGeom>
                  <a:solidFill>
                    <a:srgbClr val="3366FF"/>
                  </a:solidFill>
                  <a:ln w="9525">
                    <a:solidFill>
                      <a:srgbClr val="00CCFF"/>
                    </a:solidFill>
                    <a:round/>
                    <a:headEnd/>
                    <a:tailEnd/>
                  </a:ln>
                  <a:effectLst/>
                </p:spPr>
                <p:txBody>
                  <a:bodyPr wrap="none" anchor="ctr"/>
                  <a:lstStyle/>
                  <a:p>
                    <a:endParaRPr lang="en-US"/>
                  </a:p>
                </p:txBody>
              </p:sp>
              <p:sp>
                <p:nvSpPr>
                  <p:cNvPr id="148497" name="Oval 1041"/>
                  <p:cNvSpPr>
                    <a:spLocks noChangeArrowheads="1"/>
                  </p:cNvSpPr>
                  <p:nvPr/>
                </p:nvSpPr>
                <p:spPr bwMode="auto">
                  <a:xfrm rot="17100000">
                    <a:off x="1824" y="2016"/>
                    <a:ext cx="528" cy="240"/>
                  </a:xfrm>
                  <a:prstGeom prst="ellipse">
                    <a:avLst/>
                  </a:prstGeom>
                  <a:solidFill>
                    <a:srgbClr val="3366FF"/>
                  </a:solidFill>
                  <a:ln w="9525">
                    <a:solidFill>
                      <a:srgbClr val="00CCFF"/>
                    </a:solidFill>
                    <a:round/>
                    <a:headEnd/>
                    <a:tailEnd/>
                  </a:ln>
                  <a:effectLst/>
                </p:spPr>
                <p:txBody>
                  <a:bodyPr wrap="none" anchor="ctr"/>
                  <a:lstStyle/>
                  <a:p>
                    <a:endParaRPr lang="en-US"/>
                  </a:p>
                </p:txBody>
              </p:sp>
              <p:sp>
                <p:nvSpPr>
                  <p:cNvPr id="148498" name="Text Box 1042"/>
                  <p:cNvSpPr txBox="1">
                    <a:spLocks noChangeArrowheads="1"/>
                  </p:cNvSpPr>
                  <p:nvPr/>
                </p:nvSpPr>
                <p:spPr bwMode="auto">
                  <a:xfrm>
                    <a:off x="1536" y="2352"/>
                    <a:ext cx="288" cy="327"/>
                  </a:xfrm>
                  <a:prstGeom prst="rect">
                    <a:avLst/>
                  </a:prstGeom>
                  <a:noFill/>
                  <a:ln w="9525">
                    <a:noFill/>
                    <a:miter lim="800000"/>
                    <a:headEnd/>
                    <a:tailEnd/>
                  </a:ln>
                  <a:effectLst/>
                </p:spPr>
                <p:txBody>
                  <a:bodyPr>
                    <a:spAutoFit/>
                  </a:bodyPr>
                  <a:lstStyle/>
                  <a:p>
                    <a:pPr>
                      <a:spcBef>
                        <a:spcPct val="50000"/>
                      </a:spcBef>
                    </a:pPr>
                    <a:r>
                      <a:rPr lang="en-US" sz="2800" b="1">
                        <a:latin typeface="AvantGarde" pitchFamily="50" charset="0"/>
                      </a:rPr>
                      <a:t>R</a:t>
                    </a:r>
                  </a:p>
                </p:txBody>
              </p:sp>
              <p:sp>
                <p:nvSpPr>
                  <p:cNvPr id="148499" name="Text Box 1043"/>
                  <p:cNvSpPr txBox="1">
                    <a:spLocks noChangeArrowheads="1"/>
                  </p:cNvSpPr>
                  <p:nvPr/>
                </p:nvSpPr>
                <p:spPr bwMode="auto">
                  <a:xfrm>
                    <a:off x="1968" y="1968"/>
                    <a:ext cx="288" cy="327"/>
                  </a:xfrm>
                  <a:prstGeom prst="rect">
                    <a:avLst/>
                  </a:prstGeom>
                  <a:noFill/>
                  <a:ln w="9525">
                    <a:noFill/>
                    <a:miter lim="800000"/>
                    <a:headEnd/>
                    <a:tailEnd/>
                  </a:ln>
                  <a:effectLst/>
                </p:spPr>
                <p:txBody>
                  <a:bodyPr>
                    <a:spAutoFit/>
                  </a:bodyPr>
                  <a:lstStyle/>
                  <a:p>
                    <a:pPr>
                      <a:spcBef>
                        <a:spcPct val="50000"/>
                      </a:spcBef>
                    </a:pPr>
                    <a:r>
                      <a:rPr lang="en-US" sz="2800" b="1">
                        <a:latin typeface="AvantGarde" pitchFamily="50" charset="0"/>
                      </a:rPr>
                      <a:t>R</a:t>
                    </a:r>
                  </a:p>
                </p:txBody>
              </p:sp>
              <p:sp>
                <p:nvSpPr>
                  <p:cNvPr id="148500" name="Text Box 1044"/>
                  <p:cNvSpPr txBox="1">
                    <a:spLocks noChangeArrowheads="1"/>
                  </p:cNvSpPr>
                  <p:nvPr/>
                </p:nvSpPr>
                <p:spPr bwMode="auto">
                  <a:xfrm>
                    <a:off x="1200" y="2160"/>
                    <a:ext cx="288" cy="327"/>
                  </a:xfrm>
                  <a:prstGeom prst="rect">
                    <a:avLst/>
                  </a:prstGeom>
                  <a:noFill/>
                  <a:ln w="9525">
                    <a:noFill/>
                    <a:miter lim="800000"/>
                    <a:headEnd/>
                    <a:tailEnd/>
                  </a:ln>
                  <a:effectLst/>
                </p:spPr>
                <p:txBody>
                  <a:bodyPr>
                    <a:spAutoFit/>
                  </a:bodyPr>
                  <a:lstStyle/>
                  <a:p>
                    <a:pPr>
                      <a:spcBef>
                        <a:spcPct val="50000"/>
                      </a:spcBef>
                    </a:pPr>
                    <a:r>
                      <a:rPr lang="en-US" sz="2800" b="1">
                        <a:latin typeface="AvantGarde" pitchFamily="50" charset="0"/>
                      </a:rPr>
                      <a:t>R</a:t>
                    </a:r>
                  </a:p>
                </p:txBody>
              </p:sp>
              <p:sp>
                <p:nvSpPr>
                  <p:cNvPr id="148501" name="Text Box 1045"/>
                  <p:cNvSpPr txBox="1">
                    <a:spLocks noChangeArrowheads="1"/>
                  </p:cNvSpPr>
                  <p:nvPr/>
                </p:nvSpPr>
                <p:spPr bwMode="auto">
                  <a:xfrm>
                    <a:off x="1200" y="1728"/>
                    <a:ext cx="288" cy="327"/>
                  </a:xfrm>
                  <a:prstGeom prst="rect">
                    <a:avLst/>
                  </a:prstGeom>
                  <a:noFill/>
                  <a:ln w="9525">
                    <a:noFill/>
                    <a:miter lim="800000"/>
                    <a:headEnd/>
                    <a:tailEnd/>
                  </a:ln>
                  <a:effectLst/>
                </p:spPr>
                <p:txBody>
                  <a:bodyPr>
                    <a:spAutoFit/>
                  </a:bodyPr>
                  <a:lstStyle/>
                  <a:p>
                    <a:pPr>
                      <a:spcBef>
                        <a:spcPct val="50000"/>
                      </a:spcBef>
                    </a:pPr>
                    <a:r>
                      <a:rPr lang="en-US" sz="2800" b="1">
                        <a:latin typeface="AvantGarde" pitchFamily="50" charset="0"/>
                      </a:rPr>
                      <a:t>R</a:t>
                    </a:r>
                  </a:p>
                </p:txBody>
              </p:sp>
              <p:sp>
                <p:nvSpPr>
                  <p:cNvPr id="148502" name="Text Box 1046"/>
                  <p:cNvSpPr txBox="1">
                    <a:spLocks noChangeArrowheads="1"/>
                  </p:cNvSpPr>
                  <p:nvPr/>
                </p:nvSpPr>
                <p:spPr bwMode="auto">
                  <a:xfrm>
                    <a:off x="2112" y="2256"/>
                    <a:ext cx="288" cy="327"/>
                  </a:xfrm>
                  <a:prstGeom prst="rect">
                    <a:avLst/>
                  </a:prstGeom>
                  <a:noFill/>
                  <a:ln w="9525">
                    <a:noFill/>
                    <a:miter lim="800000"/>
                    <a:headEnd/>
                    <a:tailEnd/>
                  </a:ln>
                  <a:effectLst/>
                </p:spPr>
                <p:txBody>
                  <a:bodyPr>
                    <a:spAutoFit/>
                  </a:bodyPr>
                  <a:lstStyle/>
                  <a:p>
                    <a:pPr>
                      <a:spcBef>
                        <a:spcPct val="50000"/>
                      </a:spcBef>
                    </a:pPr>
                    <a:r>
                      <a:rPr lang="en-US" sz="2800" b="1">
                        <a:latin typeface="AvantGarde" pitchFamily="50" charset="0"/>
                      </a:rPr>
                      <a:t>R</a:t>
                    </a:r>
                  </a:p>
                </p:txBody>
              </p:sp>
              <p:sp>
                <p:nvSpPr>
                  <p:cNvPr id="148503" name="Text Box 1047"/>
                  <p:cNvSpPr txBox="1">
                    <a:spLocks noChangeArrowheads="1"/>
                  </p:cNvSpPr>
                  <p:nvPr/>
                </p:nvSpPr>
                <p:spPr bwMode="auto">
                  <a:xfrm>
                    <a:off x="1776" y="2544"/>
                    <a:ext cx="288" cy="327"/>
                  </a:xfrm>
                  <a:prstGeom prst="rect">
                    <a:avLst/>
                  </a:prstGeom>
                  <a:noFill/>
                  <a:ln w="9525">
                    <a:noFill/>
                    <a:miter lim="800000"/>
                    <a:headEnd/>
                    <a:tailEnd/>
                  </a:ln>
                  <a:effectLst/>
                </p:spPr>
                <p:txBody>
                  <a:bodyPr>
                    <a:spAutoFit/>
                  </a:bodyPr>
                  <a:lstStyle/>
                  <a:p>
                    <a:pPr>
                      <a:spcBef>
                        <a:spcPct val="50000"/>
                      </a:spcBef>
                    </a:pPr>
                    <a:r>
                      <a:rPr lang="en-US" sz="2800" b="1">
                        <a:latin typeface="AvantGarde" pitchFamily="50" charset="0"/>
                      </a:rPr>
                      <a:t>R</a:t>
                    </a:r>
                  </a:p>
                </p:txBody>
              </p:sp>
              <p:sp>
                <p:nvSpPr>
                  <p:cNvPr id="148504" name="Text Box 1048"/>
                  <p:cNvSpPr txBox="1">
                    <a:spLocks noChangeArrowheads="1"/>
                  </p:cNvSpPr>
                  <p:nvPr/>
                </p:nvSpPr>
                <p:spPr bwMode="auto">
                  <a:xfrm>
                    <a:off x="1296" y="2544"/>
                    <a:ext cx="288" cy="327"/>
                  </a:xfrm>
                  <a:prstGeom prst="rect">
                    <a:avLst/>
                  </a:prstGeom>
                  <a:noFill/>
                  <a:ln w="9525">
                    <a:noFill/>
                    <a:miter lim="800000"/>
                    <a:headEnd/>
                    <a:tailEnd/>
                  </a:ln>
                  <a:effectLst/>
                </p:spPr>
                <p:txBody>
                  <a:bodyPr>
                    <a:spAutoFit/>
                  </a:bodyPr>
                  <a:lstStyle/>
                  <a:p>
                    <a:pPr>
                      <a:spcBef>
                        <a:spcPct val="50000"/>
                      </a:spcBef>
                    </a:pPr>
                    <a:r>
                      <a:rPr lang="en-US" sz="2800" b="1">
                        <a:latin typeface="AvantGarde" pitchFamily="50" charset="0"/>
                      </a:rPr>
                      <a:t>R</a:t>
                    </a:r>
                  </a:p>
                </p:txBody>
              </p:sp>
            </p:grpSp>
            <p:sp>
              <p:nvSpPr>
                <p:cNvPr id="148517" name="AutoShape 1061"/>
                <p:cNvSpPr>
                  <a:spLocks noChangeArrowheads="1"/>
                </p:cNvSpPr>
                <p:nvPr/>
              </p:nvSpPr>
              <p:spPr bwMode="auto">
                <a:xfrm rot="900000">
                  <a:off x="3024" y="1584"/>
                  <a:ext cx="312" cy="120"/>
                </a:xfrm>
                <a:prstGeom prst="rightArrow">
                  <a:avLst>
                    <a:gd name="adj1" fmla="val 50000"/>
                    <a:gd name="adj2" fmla="val 65000"/>
                  </a:avLst>
                </a:prstGeom>
                <a:solidFill>
                  <a:schemeClr val="tx1"/>
                </a:solidFill>
                <a:ln w="9525">
                  <a:noFill/>
                  <a:miter lim="800000"/>
                  <a:headEnd/>
                  <a:tailEnd/>
                </a:ln>
                <a:effectLst/>
              </p:spPr>
              <p:txBody>
                <a:bodyPr wrap="none" anchor="ctr"/>
                <a:lstStyle/>
                <a:p>
                  <a:endParaRPr lang="en-US"/>
                </a:p>
              </p:txBody>
            </p:sp>
          </p:grpSp>
        </p:grpSp>
      </p:grpSp>
      <p:grpSp>
        <p:nvGrpSpPr>
          <p:cNvPr id="148529" name="Group 1073"/>
          <p:cNvGrpSpPr>
            <a:grpSpLocks/>
          </p:cNvGrpSpPr>
          <p:nvPr/>
        </p:nvGrpSpPr>
        <p:grpSpPr bwMode="auto">
          <a:xfrm>
            <a:off x="914400" y="3733800"/>
            <a:ext cx="3698875" cy="914400"/>
            <a:chOff x="1056" y="2160"/>
            <a:chExt cx="2330" cy="576"/>
          </a:xfrm>
        </p:grpSpPr>
        <p:sp>
          <p:nvSpPr>
            <p:cNvPr id="148518" name="Text Box 1062"/>
            <p:cNvSpPr txBox="1">
              <a:spLocks noChangeArrowheads="1"/>
            </p:cNvSpPr>
            <p:nvPr/>
          </p:nvSpPr>
          <p:spPr bwMode="auto">
            <a:xfrm>
              <a:off x="1056" y="2208"/>
              <a:ext cx="1680" cy="404"/>
            </a:xfrm>
            <a:prstGeom prst="rect">
              <a:avLst/>
            </a:prstGeom>
            <a:noFill/>
            <a:ln w="9525">
              <a:noFill/>
              <a:miter lim="800000"/>
              <a:headEnd/>
              <a:tailEnd/>
            </a:ln>
            <a:effectLst/>
          </p:spPr>
          <p:txBody>
            <a:bodyPr>
              <a:spAutoFit/>
            </a:bodyPr>
            <a:lstStyle/>
            <a:p>
              <a:pPr>
                <a:spcBef>
                  <a:spcPct val="50000"/>
                </a:spcBef>
              </a:pPr>
              <a:r>
                <a:rPr lang="en-US" sz="1800"/>
                <a:t>Treatment with penicillin has no effect. </a:t>
              </a:r>
            </a:p>
          </p:txBody>
        </p:sp>
        <p:grpSp>
          <p:nvGrpSpPr>
            <p:cNvPr id="148526" name="Group 1070"/>
            <p:cNvGrpSpPr>
              <a:grpSpLocks/>
            </p:cNvGrpSpPr>
            <p:nvPr/>
          </p:nvGrpSpPr>
          <p:grpSpPr bwMode="auto">
            <a:xfrm>
              <a:off x="2928" y="2160"/>
              <a:ext cx="458" cy="576"/>
              <a:chOff x="2928" y="2160"/>
              <a:chExt cx="458" cy="576"/>
            </a:xfrm>
          </p:grpSpPr>
          <p:pic>
            <p:nvPicPr>
              <p:cNvPr id="148520" name="Picture 1064" descr="HM00333_"/>
              <p:cNvPicPr>
                <a:picLocks noChangeAspect="1" noChangeArrowheads="1"/>
              </p:cNvPicPr>
              <p:nvPr/>
            </p:nvPicPr>
            <p:blipFill>
              <a:blip r:embed="rId3" cstate="print"/>
              <a:srcRect/>
              <a:stretch>
                <a:fillRect/>
              </a:stretch>
            </p:blipFill>
            <p:spPr bwMode="auto">
              <a:xfrm>
                <a:off x="2928" y="2208"/>
                <a:ext cx="429" cy="457"/>
              </a:xfrm>
              <a:prstGeom prst="rect">
                <a:avLst/>
              </a:prstGeom>
              <a:noFill/>
            </p:spPr>
          </p:pic>
          <p:sp>
            <p:nvSpPr>
              <p:cNvPr id="148521" name="Rectangle 1065"/>
              <p:cNvSpPr>
                <a:spLocks noChangeArrowheads="1"/>
              </p:cNvSpPr>
              <p:nvPr/>
            </p:nvSpPr>
            <p:spPr bwMode="auto">
              <a:xfrm>
                <a:off x="2976" y="2160"/>
                <a:ext cx="410" cy="576"/>
              </a:xfrm>
              <a:prstGeom prst="rect">
                <a:avLst/>
              </a:prstGeom>
              <a:noFill/>
              <a:ln w="9525">
                <a:noFill/>
                <a:miter lim="800000"/>
                <a:headEnd/>
                <a:tailEnd/>
              </a:ln>
              <a:effectLst/>
            </p:spPr>
            <p:txBody>
              <a:bodyPr wrap="none" lIns="91430" tIns="45714" rIns="91430" bIns="45714">
                <a:spAutoFit/>
              </a:bodyPr>
              <a:lstStyle/>
              <a:p>
                <a:r>
                  <a:rPr lang="en-US" sz="5400" b="1">
                    <a:solidFill>
                      <a:srgbClr val="FF0000"/>
                    </a:solidFill>
                    <a:latin typeface="AvantGarde" pitchFamily="50" charset="0"/>
                  </a:rPr>
                  <a:t>X</a:t>
                </a:r>
              </a:p>
            </p:txBody>
          </p:sp>
        </p:grpSp>
      </p:grpSp>
      <p:sp>
        <p:nvSpPr>
          <p:cNvPr id="148508" name="Rectangle 1052"/>
          <p:cNvSpPr>
            <a:spLocks noChangeArrowheads="1"/>
          </p:cNvSpPr>
          <p:nvPr/>
        </p:nvSpPr>
        <p:spPr bwMode="auto">
          <a:xfrm>
            <a:off x="5139519" y="5130727"/>
            <a:ext cx="3581400" cy="711200"/>
          </a:xfrm>
          <a:prstGeom prst="rect">
            <a:avLst/>
          </a:prstGeom>
          <a:solidFill>
            <a:schemeClr val="accent1"/>
          </a:solidFill>
          <a:ln w="9525">
            <a:solidFill>
              <a:srgbClr val="FF0000"/>
            </a:solidFill>
            <a:miter lim="800000"/>
            <a:headEnd/>
            <a:tailEnd/>
          </a:ln>
          <a:effectLst/>
        </p:spPr>
        <p:txBody>
          <a:bodyPr>
            <a:spAutoFit/>
          </a:bodyPr>
          <a:lstStyle/>
          <a:p>
            <a:pPr algn="ctr">
              <a:spcBef>
                <a:spcPct val="50000"/>
              </a:spcBef>
            </a:pPr>
            <a:r>
              <a:rPr lang="en-US" sz="2000" b="1" dirty="0">
                <a:solidFill>
                  <a:schemeClr val="accent2"/>
                </a:solidFill>
              </a:rPr>
              <a:t>Jane is now a carrier of </a:t>
            </a:r>
            <a:br>
              <a:rPr lang="en-US" sz="2000" b="1" dirty="0">
                <a:solidFill>
                  <a:schemeClr val="accent2"/>
                </a:solidFill>
              </a:rPr>
            </a:br>
            <a:r>
              <a:rPr lang="en-US" sz="2000" b="1" dirty="0">
                <a:solidFill>
                  <a:schemeClr val="accent2"/>
                </a:solidFill>
              </a:rPr>
              <a:t>penicillin-resistant bacteria.</a:t>
            </a:r>
          </a:p>
        </p:txBody>
      </p:sp>
      <p:sp>
        <p:nvSpPr>
          <p:cNvPr id="2" name="Title 1"/>
          <p:cNvSpPr>
            <a:spLocks noGrp="1"/>
          </p:cNvSpPr>
          <p:nvPr>
            <p:ph type="title"/>
          </p:nvPr>
        </p:nvSpPr>
        <p:spPr/>
        <p:txBody>
          <a:bodyPr/>
          <a:lstStyle/>
          <a:p>
            <a:r>
              <a:rPr lang="en-US" dirty="0" smtClean="0"/>
              <a:t>Resistant Bacteria Can Multiply and Spread</a:t>
            </a:r>
            <a:endParaRPr lang="en-US" dirty="0"/>
          </a:p>
        </p:txBody>
      </p:sp>
    </p:spTree>
    <p:extLst>
      <p:ext uri="{BB962C8B-B14F-4D97-AF65-F5344CB8AC3E}">
        <p14:creationId xmlns:p14="http://schemas.microsoft.com/office/powerpoint/2010/main" val="4026378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48531"/>
                                        </p:tgtEl>
                                        <p:attrNameLst>
                                          <p:attrName>style.visibility</p:attrName>
                                        </p:attrNameLst>
                                      </p:cBhvr>
                                      <p:to>
                                        <p:strVal val="visible"/>
                                      </p:to>
                                    </p:set>
                                    <p:animEffect transition="in" filter="randombar(horizontal)">
                                      <p:cBhvr>
                                        <p:cTn id="7" dur="500"/>
                                        <p:tgtEl>
                                          <p:spTgt spid="148531"/>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48529"/>
                                        </p:tgtEl>
                                        <p:attrNameLst>
                                          <p:attrName>style.visibility</p:attrName>
                                        </p:attrNameLst>
                                      </p:cBhvr>
                                      <p:to>
                                        <p:strVal val="visible"/>
                                      </p:to>
                                    </p:set>
                                    <p:animEffect transition="in" filter="randombar(horizontal)">
                                      <p:cBhvr>
                                        <p:cTn id="12" dur="500"/>
                                        <p:tgtEl>
                                          <p:spTgt spid="14852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48508"/>
                                        </p:tgtEl>
                                        <p:attrNameLst>
                                          <p:attrName>style.visibility</p:attrName>
                                        </p:attrNameLst>
                                      </p:cBhvr>
                                      <p:to>
                                        <p:strVal val="visible"/>
                                      </p:to>
                                    </p:set>
                                    <p:animEffect transition="in" filter="randombar(horizontal)">
                                      <p:cBhvr>
                                        <p:cTn id="17" dur="500"/>
                                        <p:tgtEl>
                                          <p:spTgt spid="1485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508" grpId="0" animBg="1"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Antibiotic Resistance</a:t>
            </a:r>
            <a:endParaRPr lang="en-US" dirty="0"/>
          </a:p>
        </p:txBody>
      </p:sp>
      <p:sp>
        <p:nvSpPr>
          <p:cNvPr id="3" name="Content Placeholder 2"/>
          <p:cNvSpPr>
            <a:spLocks noGrp="1"/>
          </p:cNvSpPr>
          <p:nvPr>
            <p:ph idx="1"/>
          </p:nvPr>
        </p:nvSpPr>
        <p:spPr/>
        <p:txBody>
          <a:bodyPr/>
          <a:lstStyle/>
          <a:p>
            <a:r>
              <a:rPr lang="en-US" sz="2800" dirty="0" smtClean="0"/>
              <a:t>Two main types of resistance</a:t>
            </a:r>
          </a:p>
          <a:p>
            <a:pPr lvl="1"/>
            <a:r>
              <a:rPr lang="en-US" sz="2400" dirty="0" smtClean="0"/>
              <a:t>Intrinsic Resistance</a:t>
            </a:r>
          </a:p>
          <a:p>
            <a:pPr lvl="1"/>
            <a:r>
              <a:rPr lang="en-US" sz="2400" dirty="0" smtClean="0"/>
              <a:t>Acquired Resistance</a:t>
            </a:r>
          </a:p>
          <a:p>
            <a:r>
              <a:rPr lang="en-US" sz="2800" dirty="0" smtClean="0"/>
              <a:t>Acquired resistance is the most problematic form</a:t>
            </a:r>
          </a:p>
        </p:txBody>
      </p:sp>
      <p:pic>
        <p:nvPicPr>
          <p:cNvPr id="4" name="Picture 3"/>
          <p:cNvPicPr>
            <a:picLocks noChangeAspect="1"/>
          </p:cNvPicPr>
          <p:nvPr/>
        </p:nvPicPr>
        <p:blipFill>
          <a:blip r:embed="rId2"/>
          <a:stretch>
            <a:fillRect/>
          </a:stretch>
        </p:blipFill>
        <p:spPr>
          <a:xfrm>
            <a:off x="1676400" y="3733800"/>
            <a:ext cx="5410200" cy="2804229"/>
          </a:xfrm>
          <a:prstGeom prst="rect">
            <a:avLst/>
          </a:prstGeom>
        </p:spPr>
      </p:pic>
    </p:spTree>
    <p:extLst>
      <p:ext uri="{BB962C8B-B14F-4D97-AF65-F5344CB8AC3E}">
        <p14:creationId xmlns:p14="http://schemas.microsoft.com/office/powerpoint/2010/main" val="40136176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0"/>
            <a:ext cx="10418824" cy="6858000"/>
          </a:xfrm>
          <a:prstGeom prst="rect">
            <a:avLst/>
          </a:prstGeom>
        </p:spPr>
      </p:pic>
      <p:sp>
        <p:nvSpPr>
          <p:cNvPr id="2" name="Title 1"/>
          <p:cNvSpPr>
            <a:spLocks noGrp="1"/>
          </p:cNvSpPr>
          <p:nvPr>
            <p:ph type="title"/>
          </p:nvPr>
        </p:nvSpPr>
        <p:spPr>
          <a:solidFill>
            <a:schemeClr val="accent1">
              <a:lumMod val="60000"/>
              <a:lumOff val="40000"/>
            </a:schemeClr>
          </a:solidFill>
        </p:spPr>
        <p:txBody>
          <a:bodyPr/>
          <a:lstStyle/>
          <a:p>
            <a:r>
              <a:rPr lang="en-US" dirty="0" smtClean="0"/>
              <a:t>Intrinsic Resistance</a:t>
            </a:r>
            <a:endParaRPr lang="en-US" dirty="0"/>
          </a:p>
        </p:txBody>
      </p:sp>
      <p:sp>
        <p:nvSpPr>
          <p:cNvPr id="3" name="Content Placeholder 2"/>
          <p:cNvSpPr>
            <a:spLocks noGrp="1"/>
          </p:cNvSpPr>
          <p:nvPr>
            <p:ph idx="1"/>
          </p:nvPr>
        </p:nvSpPr>
        <p:spPr>
          <a:xfrm>
            <a:off x="467436" y="1943100"/>
            <a:ext cx="8229600" cy="2971800"/>
          </a:xfrm>
          <a:solidFill>
            <a:schemeClr val="accent1">
              <a:lumMod val="60000"/>
              <a:lumOff val="40000"/>
            </a:schemeClr>
          </a:solidFill>
        </p:spPr>
        <p:txBody>
          <a:bodyPr/>
          <a:lstStyle/>
          <a:p>
            <a:r>
              <a:rPr lang="en-US" sz="3200" dirty="0" smtClean="0"/>
              <a:t>Intrinsic Resistance</a:t>
            </a:r>
          </a:p>
          <a:p>
            <a:pPr lvl="1"/>
            <a:r>
              <a:rPr lang="en-US" sz="2800" dirty="0" smtClean="0"/>
              <a:t>Normal aspect of a bacterial cell that prevents drug from working</a:t>
            </a:r>
          </a:p>
          <a:p>
            <a:pPr lvl="1"/>
            <a:r>
              <a:rPr lang="en-US" sz="2800" dirty="0"/>
              <a:t>P</a:t>
            </a:r>
            <a:r>
              <a:rPr lang="en-US" sz="2800" dirty="0" smtClean="0"/>
              <a:t>enicillin works for Gram-positive bacteria, but not effective against most Gram-negative bacteria</a:t>
            </a:r>
          </a:p>
        </p:txBody>
      </p:sp>
    </p:spTree>
    <p:extLst>
      <p:ext uri="{BB962C8B-B14F-4D97-AF65-F5344CB8AC3E}">
        <p14:creationId xmlns:p14="http://schemas.microsoft.com/office/powerpoint/2010/main" val="11364458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Acquired Resistance</a:t>
            </a:r>
            <a:endParaRPr lang="en-US" dirty="0"/>
          </a:p>
        </p:txBody>
      </p:sp>
      <p:sp>
        <p:nvSpPr>
          <p:cNvPr id="3" name="Content Placeholder 2"/>
          <p:cNvSpPr>
            <a:spLocks noGrp="1"/>
          </p:cNvSpPr>
          <p:nvPr>
            <p:ph idx="1"/>
          </p:nvPr>
        </p:nvSpPr>
        <p:spPr>
          <a:xfrm>
            <a:off x="457200" y="1600200"/>
            <a:ext cx="8610600" cy="4525963"/>
          </a:xfrm>
        </p:spPr>
        <p:txBody>
          <a:bodyPr/>
          <a:lstStyle/>
          <a:p>
            <a:r>
              <a:rPr lang="en-US" sz="3200" dirty="0" smtClean="0"/>
              <a:t>Acquired resistance can arise in two ways</a:t>
            </a:r>
          </a:p>
          <a:p>
            <a:pPr lvl="1"/>
            <a:r>
              <a:rPr lang="en-US" sz="2800" dirty="0" smtClean="0"/>
              <a:t>Novel mutations in the DNA of a bacterial cell that lead to mechanism that counteracts effects of drug, OR</a:t>
            </a:r>
          </a:p>
          <a:p>
            <a:pPr lvl="1"/>
            <a:r>
              <a:rPr lang="en-US" sz="2800" dirty="0" smtClean="0"/>
              <a:t>Acquisition of new</a:t>
            </a:r>
            <a:br>
              <a:rPr lang="en-US" sz="2800" dirty="0" smtClean="0"/>
            </a:br>
            <a:r>
              <a:rPr lang="en-US" sz="2800" dirty="0" smtClean="0"/>
              <a:t>genes via sharing of </a:t>
            </a:r>
            <a:br>
              <a:rPr lang="en-US" sz="2800" dirty="0" smtClean="0"/>
            </a:br>
            <a:r>
              <a:rPr lang="en-US" sz="2800" dirty="0" smtClean="0"/>
              <a:t>DNA from other </a:t>
            </a:r>
            <a:br>
              <a:rPr lang="en-US" sz="2800" dirty="0" smtClean="0"/>
            </a:br>
            <a:r>
              <a:rPr lang="en-US" sz="2800" dirty="0" smtClean="0"/>
              <a:t>bacteria</a:t>
            </a:r>
          </a:p>
          <a:p>
            <a:pPr lvl="2"/>
            <a:r>
              <a:rPr lang="en-US" sz="2400" dirty="0" smtClean="0"/>
              <a:t>Transformation</a:t>
            </a:r>
          </a:p>
          <a:p>
            <a:pPr lvl="2"/>
            <a:r>
              <a:rPr lang="en-US" sz="2400" dirty="0" smtClean="0"/>
              <a:t>Conjugation</a:t>
            </a:r>
          </a:p>
          <a:p>
            <a:pPr lvl="1"/>
            <a:endParaRPr lang="en-US" dirty="0"/>
          </a:p>
        </p:txBody>
      </p:sp>
      <p:pic>
        <p:nvPicPr>
          <p:cNvPr id="5" name="Picture 4"/>
          <p:cNvPicPr>
            <a:picLocks noChangeAspect="1"/>
          </p:cNvPicPr>
          <p:nvPr/>
        </p:nvPicPr>
        <p:blipFill>
          <a:blip r:embed="rId3"/>
          <a:stretch>
            <a:fillRect/>
          </a:stretch>
        </p:blipFill>
        <p:spPr>
          <a:xfrm>
            <a:off x="4572000" y="3138017"/>
            <a:ext cx="4348273" cy="3692687"/>
          </a:xfrm>
          <a:prstGeom prst="rect">
            <a:avLst/>
          </a:prstGeom>
        </p:spPr>
      </p:pic>
    </p:spTree>
    <p:extLst>
      <p:ext uri="{BB962C8B-B14F-4D97-AF65-F5344CB8AC3E}">
        <p14:creationId xmlns:p14="http://schemas.microsoft.com/office/powerpoint/2010/main" val="35116769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Transformation</a:t>
            </a:r>
            <a:endParaRPr lang="en-US" dirty="0"/>
          </a:p>
        </p:txBody>
      </p:sp>
      <p:sp>
        <p:nvSpPr>
          <p:cNvPr id="3" name="Content Placeholder 2"/>
          <p:cNvSpPr>
            <a:spLocks noGrp="1"/>
          </p:cNvSpPr>
          <p:nvPr>
            <p:ph idx="1"/>
          </p:nvPr>
        </p:nvSpPr>
        <p:spPr/>
        <p:txBody>
          <a:bodyPr/>
          <a:lstStyle/>
          <a:p>
            <a:r>
              <a:rPr lang="en-US" sz="2800" dirty="0" smtClean="0"/>
              <a:t>Some bacterial cells can take up pieces of DNA from environment</a:t>
            </a:r>
          </a:p>
          <a:p>
            <a:r>
              <a:rPr lang="en-US" sz="2800" dirty="0" smtClean="0"/>
              <a:t>This DNA could contain a gene (or genes) for antibiotic resistance</a:t>
            </a:r>
          </a:p>
        </p:txBody>
      </p:sp>
      <p:pic>
        <p:nvPicPr>
          <p:cNvPr id="4" name="Picture 3"/>
          <p:cNvPicPr>
            <a:picLocks noChangeAspect="1"/>
          </p:cNvPicPr>
          <p:nvPr/>
        </p:nvPicPr>
        <p:blipFill rotWithShape="1">
          <a:blip r:embed="rId3"/>
          <a:srcRect t="9396"/>
          <a:stretch/>
        </p:blipFill>
        <p:spPr>
          <a:xfrm>
            <a:off x="1676400" y="3576231"/>
            <a:ext cx="5410200" cy="2826123"/>
          </a:xfrm>
          <a:prstGeom prst="rect">
            <a:avLst/>
          </a:prstGeom>
        </p:spPr>
      </p:pic>
    </p:spTree>
    <p:extLst>
      <p:ext uri="{BB962C8B-B14F-4D97-AF65-F5344CB8AC3E}">
        <p14:creationId xmlns:p14="http://schemas.microsoft.com/office/powerpoint/2010/main" val="404516116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Conjugation</a:t>
            </a:r>
            <a:endParaRPr lang="en-US" dirty="0"/>
          </a:p>
        </p:txBody>
      </p:sp>
      <p:sp>
        <p:nvSpPr>
          <p:cNvPr id="3" name="Content Placeholder 2"/>
          <p:cNvSpPr>
            <a:spLocks noGrp="1"/>
          </p:cNvSpPr>
          <p:nvPr>
            <p:ph idx="1"/>
          </p:nvPr>
        </p:nvSpPr>
        <p:spPr>
          <a:xfrm>
            <a:off x="457200" y="1600200"/>
            <a:ext cx="5029200" cy="4525963"/>
          </a:xfrm>
        </p:spPr>
        <p:txBody>
          <a:bodyPr/>
          <a:lstStyle/>
          <a:p>
            <a:r>
              <a:rPr lang="en-US" sz="2800" dirty="0" smtClean="0"/>
              <a:t>Transfer of a copy of a plasmid, a small, circular piece of DNA, from one bacterium to another</a:t>
            </a:r>
          </a:p>
          <a:p>
            <a:r>
              <a:rPr lang="en-US" sz="2800" dirty="0" smtClean="0"/>
              <a:t>Plasmids often contain antibiotic resistance genes</a:t>
            </a:r>
          </a:p>
          <a:p>
            <a:r>
              <a:rPr lang="en-US" sz="2800" dirty="0" smtClean="0"/>
              <a:t>Entire populations of bacteria can share resistance genes very quickly </a:t>
            </a:r>
            <a:endParaRPr lang="en-US" sz="2800" dirty="0"/>
          </a:p>
        </p:txBody>
      </p:sp>
      <p:pic>
        <p:nvPicPr>
          <p:cNvPr id="4" name="Picture 3"/>
          <p:cNvPicPr>
            <a:picLocks noChangeAspect="1"/>
          </p:cNvPicPr>
          <p:nvPr/>
        </p:nvPicPr>
        <p:blipFill>
          <a:blip r:embed="rId2"/>
          <a:stretch>
            <a:fillRect/>
          </a:stretch>
        </p:blipFill>
        <p:spPr>
          <a:xfrm rot="5400000">
            <a:off x="4994743" y="2582069"/>
            <a:ext cx="3850338" cy="2562225"/>
          </a:xfrm>
          <a:prstGeom prst="rect">
            <a:avLst/>
          </a:prstGeom>
        </p:spPr>
      </p:pic>
    </p:spTree>
    <p:extLst>
      <p:ext uri="{BB962C8B-B14F-4D97-AF65-F5344CB8AC3E}">
        <p14:creationId xmlns:p14="http://schemas.microsoft.com/office/powerpoint/2010/main" val="3585236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Conjugation</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33600" y="1417637"/>
            <a:ext cx="4563086" cy="4135811"/>
          </a:xfrm>
        </p:spPr>
      </p:pic>
      <p:sp>
        <p:nvSpPr>
          <p:cNvPr id="5" name="TextBox 4"/>
          <p:cNvSpPr txBox="1"/>
          <p:nvPr/>
        </p:nvSpPr>
        <p:spPr>
          <a:xfrm>
            <a:off x="457200" y="5791200"/>
            <a:ext cx="8229600" cy="276999"/>
          </a:xfrm>
          <a:prstGeom prst="rect">
            <a:avLst/>
          </a:prstGeom>
          <a:noFill/>
        </p:spPr>
        <p:txBody>
          <a:bodyPr wrap="square" rtlCol="0">
            <a:spAutoFit/>
          </a:bodyPr>
          <a:lstStyle/>
          <a:p>
            <a:r>
              <a:rPr lang="en-US" sz="1200" dirty="0"/>
              <a:t>By Adenosine (Own work) [CC BY-SA 3.0 (http://creativecommons.org/licenses/by-sa/3.0)], via Wikimedia Commons</a:t>
            </a:r>
          </a:p>
        </p:txBody>
      </p:sp>
    </p:spTree>
    <p:extLst>
      <p:ext uri="{BB962C8B-B14F-4D97-AF65-F5344CB8AC3E}">
        <p14:creationId xmlns:p14="http://schemas.microsoft.com/office/powerpoint/2010/main" val="3063036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4380" t="-524" r="7305" b="524"/>
          <a:stretch/>
        </p:blipFill>
        <p:spPr>
          <a:xfrm>
            <a:off x="-1" y="-76200"/>
            <a:ext cx="9220201" cy="6934200"/>
          </a:xfrm>
          <a:prstGeom prst="rect">
            <a:avLst/>
          </a:prstGeom>
        </p:spPr>
      </p:pic>
      <p:sp>
        <p:nvSpPr>
          <p:cNvPr id="2" name="Title 1"/>
          <p:cNvSpPr>
            <a:spLocks noGrp="1"/>
          </p:cNvSpPr>
          <p:nvPr>
            <p:ph type="title"/>
          </p:nvPr>
        </p:nvSpPr>
        <p:spPr/>
        <p:txBody>
          <a:bodyPr/>
          <a:lstStyle/>
          <a:p>
            <a:r>
              <a:rPr lang="en-US" dirty="0" smtClean="0"/>
              <a:t>Overview: What Will We Learn? </a:t>
            </a:r>
            <a:endParaRPr lang="en-US" dirty="0"/>
          </a:p>
        </p:txBody>
      </p:sp>
      <p:sp>
        <p:nvSpPr>
          <p:cNvPr id="3" name="Content Placeholder 2"/>
          <p:cNvSpPr>
            <a:spLocks noGrp="1"/>
          </p:cNvSpPr>
          <p:nvPr>
            <p:ph idx="1"/>
          </p:nvPr>
        </p:nvSpPr>
        <p:spPr>
          <a:xfrm>
            <a:off x="2971800" y="1143000"/>
            <a:ext cx="5905500" cy="5416809"/>
          </a:xfrm>
          <a:solidFill>
            <a:schemeClr val="accent1"/>
          </a:solidFill>
        </p:spPr>
        <p:txBody>
          <a:bodyPr/>
          <a:lstStyle/>
          <a:p>
            <a:pPr>
              <a:lnSpc>
                <a:spcPct val="80000"/>
              </a:lnSpc>
            </a:pPr>
            <a:endParaRPr lang="en-US" sz="2800" dirty="0"/>
          </a:p>
          <a:p>
            <a:pPr>
              <a:lnSpc>
                <a:spcPct val="80000"/>
              </a:lnSpc>
            </a:pPr>
            <a:r>
              <a:rPr lang="en-US" sz="2800" dirty="0" smtClean="0"/>
              <a:t>What is the history of antibiotic use and resistance?</a:t>
            </a:r>
          </a:p>
          <a:p>
            <a:pPr>
              <a:lnSpc>
                <a:spcPct val="80000"/>
              </a:lnSpc>
            </a:pPr>
            <a:r>
              <a:rPr lang="en-US" sz="2800" dirty="0" smtClean="0"/>
              <a:t>What is meant by spectrum of antibiotic activity?</a:t>
            </a:r>
          </a:p>
          <a:p>
            <a:pPr>
              <a:lnSpc>
                <a:spcPct val="80000"/>
              </a:lnSpc>
            </a:pPr>
            <a:r>
              <a:rPr lang="en-US" sz="2800" dirty="0" smtClean="0"/>
              <a:t>How </a:t>
            </a:r>
            <a:r>
              <a:rPr lang="en-US" sz="2800" dirty="0"/>
              <a:t>do bacteria </a:t>
            </a:r>
            <a:r>
              <a:rPr lang="en-US" sz="2800" dirty="0" smtClean="0"/>
              <a:t>acquire resistance?</a:t>
            </a:r>
          </a:p>
          <a:p>
            <a:pPr>
              <a:lnSpc>
                <a:spcPct val="80000"/>
              </a:lnSpc>
            </a:pPr>
            <a:r>
              <a:rPr lang="en-US" sz="2800" dirty="0" smtClean="0"/>
              <a:t>How do bacteria become resistant?</a:t>
            </a:r>
          </a:p>
          <a:p>
            <a:pPr>
              <a:lnSpc>
                <a:spcPct val="80000"/>
              </a:lnSpc>
            </a:pPr>
            <a:r>
              <a:rPr lang="en-US" sz="2800" dirty="0" smtClean="0"/>
              <a:t>What has led us to the problem of antibiotic resistance?</a:t>
            </a:r>
          </a:p>
          <a:p>
            <a:pPr>
              <a:lnSpc>
                <a:spcPct val="80000"/>
              </a:lnSpc>
            </a:pPr>
            <a:r>
              <a:rPr lang="en-US" sz="2800" dirty="0" smtClean="0"/>
              <a:t>How do we prevent and combat resistance?</a:t>
            </a:r>
            <a:endParaRPr lang="en-US" sz="2800" dirty="0"/>
          </a:p>
        </p:txBody>
      </p:sp>
    </p:spTree>
    <p:extLst>
      <p:ext uri="{BB962C8B-B14F-4D97-AF65-F5344CB8AC3E}">
        <p14:creationId xmlns:p14="http://schemas.microsoft.com/office/powerpoint/2010/main" val="41845640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Spread of Resistance Genes</a:t>
            </a:r>
            <a:endParaRPr lang="en-US" dirty="0"/>
          </a:p>
        </p:txBody>
      </p:sp>
      <p:sp>
        <p:nvSpPr>
          <p:cNvPr id="5" name="Oval 4"/>
          <p:cNvSpPr/>
          <p:nvPr/>
        </p:nvSpPr>
        <p:spPr>
          <a:xfrm>
            <a:off x="1371600" y="2743200"/>
            <a:ext cx="457200" cy="16764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Oval 5"/>
          <p:cNvSpPr/>
          <p:nvPr/>
        </p:nvSpPr>
        <p:spPr>
          <a:xfrm>
            <a:off x="1981200" y="1417638"/>
            <a:ext cx="457200" cy="16764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Oval 6"/>
          <p:cNvSpPr/>
          <p:nvPr/>
        </p:nvSpPr>
        <p:spPr>
          <a:xfrm>
            <a:off x="1981200" y="4237038"/>
            <a:ext cx="457200" cy="16764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 name="Oval 7"/>
          <p:cNvSpPr/>
          <p:nvPr/>
        </p:nvSpPr>
        <p:spPr>
          <a:xfrm>
            <a:off x="2667000" y="2743200"/>
            <a:ext cx="457200" cy="16764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Oval 8"/>
          <p:cNvSpPr/>
          <p:nvPr/>
        </p:nvSpPr>
        <p:spPr>
          <a:xfrm>
            <a:off x="3429000" y="4237038"/>
            <a:ext cx="457200" cy="16764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Oval 9"/>
          <p:cNvSpPr/>
          <p:nvPr/>
        </p:nvSpPr>
        <p:spPr>
          <a:xfrm>
            <a:off x="3429000" y="1417638"/>
            <a:ext cx="457200" cy="16764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 name="Oval 10"/>
          <p:cNvSpPr/>
          <p:nvPr/>
        </p:nvSpPr>
        <p:spPr>
          <a:xfrm>
            <a:off x="4114800" y="2743200"/>
            <a:ext cx="457200" cy="16764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2" name="Oval 11"/>
          <p:cNvSpPr/>
          <p:nvPr/>
        </p:nvSpPr>
        <p:spPr>
          <a:xfrm>
            <a:off x="4876800" y="1417638"/>
            <a:ext cx="457200" cy="16764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Oval 12"/>
          <p:cNvSpPr/>
          <p:nvPr/>
        </p:nvSpPr>
        <p:spPr>
          <a:xfrm>
            <a:off x="4876800" y="4237038"/>
            <a:ext cx="457200" cy="16764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4" name="Oval 13"/>
          <p:cNvSpPr/>
          <p:nvPr/>
        </p:nvSpPr>
        <p:spPr>
          <a:xfrm>
            <a:off x="5562600" y="2743200"/>
            <a:ext cx="457200" cy="16764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5" name="Oval 14"/>
          <p:cNvSpPr/>
          <p:nvPr/>
        </p:nvSpPr>
        <p:spPr>
          <a:xfrm>
            <a:off x="6248400" y="1417638"/>
            <a:ext cx="457200" cy="16764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6" name="Oval 15"/>
          <p:cNvSpPr/>
          <p:nvPr/>
        </p:nvSpPr>
        <p:spPr>
          <a:xfrm>
            <a:off x="6248400" y="4237038"/>
            <a:ext cx="457200" cy="16764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7" name="Oval 16"/>
          <p:cNvSpPr/>
          <p:nvPr/>
        </p:nvSpPr>
        <p:spPr>
          <a:xfrm>
            <a:off x="6934200" y="2743200"/>
            <a:ext cx="457200" cy="16764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8" name="Oval 17"/>
          <p:cNvSpPr/>
          <p:nvPr/>
        </p:nvSpPr>
        <p:spPr>
          <a:xfrm>
            <a:off x="4255477" y="3352800"/>
            <a:ext cx="228600" cy="228600"/>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9" name="Oval 18"/>
          <p:cNvSpPr/>
          <p:nvPr/>
        </p:nvSpPr>
        <p:spPr>
          <a:xfrm>
            <a:off x="4991100" y="2455985"/>
            <a:ext cx="228600" cy="228600"/>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grpSp>
        <p:nvGrpSpPr>
          <p:cNvPr id="34" name="Group 33"/>
          <p:cNvGrpSpPr/>
          <p:nvPr/>
        </p:nvGrpSpPr>
        <p:grpSpPr>
          <a:xfrm>
            <a:off x="3543300" y="2192701"/>
            <a:ext cx="2362200" cy="1617299"/>
            <a:chOff x="3543300" y="2192701"/>
            <a:chExt cx="2362200" cy="1617299"/>
          </a:xfrm>
        </p:grpSpPr>
        <p:sp>
          <p:nvSpPr>
            <p:cNvPr id="32" name="Oval 31"/>
            <p:cNvSpPr/>
            <p:nvPr/>
          </p:nvSpPr>
          <p:spPr>
            <a:xfrm>
              <a:off x="3543300" y="2192701"/>
              <a:ext cx="228600" cy="228600"/>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33" name="Oval 32"/>
            <p:cNvSpPr/>
            <p:nvPr/>
          </p:nvSpPr>
          <p:spPr>
            <a:xfrm>
              <a:off x="5676900" y="3581400"/>
              <a:ext cx="228600" cy="228600"/>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grpSp>
      <p:grpSp>
        <p:nvGrpSpPr>
          <p:cNvPr id="39" name="Group 38"/>
          <p:cNvGrpSpPr/>
          <p:nvPr/>
        </p:nvGrpSpPr>
        <p:grpSpPr>
          <a:xfrm>
            <a:off x="2095500" y="2307001"/>
            <a:ext cx="5181600" cy="1606413"/>
            <a:chOff x="2095500" y="2307001"/>
            <a:chExt cx="5181600" cy="1606413"/>
          </a:xfrm>
        </p:grpSpPr>
        <p:sp>
          <p:nvSpPr>
            <p:cNvPr id="35" name="Oval 34"/>
            <p:cNvSpPr/>
            <p:nvPr/>
          </p:nvSpPr>
          <p:spPr>
            <a:xfrm>
              <a:off x="2781300" y="3684814"/>
              <a:ext cx="228600" cy="228600"/>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36" name="Oval 35"/>
            <p:cNvSpPr/>
            <p:nvPr/>
          </p:nvSpPr>
          <p:spPr>
            <a:xfrm>
              <a:off x="2095500" y="2307001"/>
              <a:ext cx="228600" cy="228600"/>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37" name="Oval 36"/>
            <p:cNvSpPr/>
            <p:nvPr/>
          </p:nvSpPr>
          <p:spPr>
            <a:xfrm>
              <a:off x="6362700" y="2341685"/>
              <a:ext cx="228600" cy="228600"/>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38" name="Oval 37"/>
            <p:cNvSpPr/>
            <p:nvPr/>
          </p:nvSpPr>
          <p:spPr>
            <a:xfrm>
              <a:off x="7048500" y="3684814"/>
              <a:ext cx="228600" cy="228600"/>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grpSp>
      <p:grpSp>
        <p:nvGrpSpPr>
          <p:cNvPr id="45" name="Group 44"/>
          <p:cNvGrpSpPr/>
          <p:nvPr/>
        </p:nvGrpSpPr>
        <p:grpSpPr>
          <a:xfrm>
            <a:off x="1485900" y="3505200"/>
            <a:ext cx="5100501" cy="1905000"/>
            <a:chOff x="1485900" y="3505200"/>
            <a:chExt cx="5100501" cy="1905000"/>
          </a:xfrm>
        </p:grpSpPr>
        <p:sp>
          <p:nvSpPr>
            <p:cNvPr id="40" name="Oval 39"/>
            <p:cNvSpPr/>
            <p:nvPr/>
          </p:nvSpPr>
          <p:spPr>
            <a:xfrm>
              <a:off x="1485900" y="3505200"/>
              <a:ext cx="228600" cy="228600"/>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41" name="Oval 40"/>
            <p:cNvSpPr/>
            <p:nvPr/>
          </p:nvSpPr>
          <p:spPr>
            <a:xfrm>
              <a:off x="2121626" y="5181600"/>
              <a:ext cx="228600" cy="228600"/>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42" name="Oval 41"/>
            <p:cNvSpPr/>
            <p:nvPr/>
          </p:nvSpPr>
          <p:spPr>
            <a:xfrm>
              <a:off x="3543300" y="4648200"/>
              <a:ext cx="228600" cy="228600"/>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43" name="Oval 42"/>
            <p:cNvSpPr/>
            <p:nvPr/>
          </p:nvSpPr>
          <p:spPr>
            <a:xfrm>
              <a:off x="5004163" y="4762500"/>
              <a:ext cx="228600" cy="228600"/>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44" name="Oval 43"/>
            <p:cNvSpPr/>
            <p:nvPr/>
          </p:nvSpPr>
          <p:spPr>
            <a:xfrm>
              <a:off x="6357801" y="4992189"/>
              <a:ext cx="228600" cy="228600"/>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grpSp>
    </p:spTree>
    <p:extLst>
      <p:ext uri="{BB962C8B-B14F-4D97-AF65-F5344CB8AC3E}">
        <p14:creationId xmlns:p14="http://schemas.microsoft.com/office/powerpoint/2010/main" val="23752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5198" name="Group 30"/>
          <p:cNvGrpSpPr>
            <a:grpSpLocks/>
          </p:cNvGrpSpPr>
          <p:nvPr/>
        </p:nvGrpSpPr>
        <p:grpSpPr bwMode="auto">
          <a:xfrm>
            <a:off x="2971800" y="3810000"/>
            <a:ext cx="2514600" cy="2417763"/>
            <a:chOff x="3312" y="1056"/>
            <a:chExt cx="1680" cy="1680"/>
          </a:xfrm>
        </p:grpSpPr>
        <p:sp>
          <p:nvSpPr>
            <p:cNvPr id="135199" name="Oval 31"/>
            <p:cNvSpPr>
              <a:spLocks noChangeArrowheads="1"/>
            </p:cNvSpPr>
            <p:nvPr/>
          </p:nvSpPr>
          <p:spPr bwMode="auto">
            <a:xfrm>
              <a:off x="3312" y="1056"/>
              <a:ext cx="1680" cy="1680"/>
            </a:xfrm>
            <a:prstGeom prst="ellipse">
              <a:avLst/>
            </a:prstGeom>
            <a:gradFill rotWithShape="0">
              <a:gsLst>
                <a:gs pos="0">
                  <a:srgbClr val="FF7C80"/>
                </a:gs>
                <a:gs pos="100000">
                  <a:srgbClr val="FF7C80">
                    <a:gamma/>
                    <a:shade val="46275"/>
                    <a:invGamma/>
                  </a:srgbClr>
                </a:gs>
              </a:gsLst>
              <a:path path="shape">
                <a:fillToRect l="50000" t="50000" r="50000" b="50000"/>
              </a:path>
            </a:gradFill>
            <a:ln w="9525">
              <a:noFill/>
              <a:round/>
              <a:headEnd/>
              <a:tailEnd/>
            </a:ln>
            <a:effectLst/>
          </p:spPr>
          <p:txBody>
            <a:bodyPr wrap="none" anchor="ctr">
              <a:spAutoFit/>
            </a:bodyPr>
            <a:lstStyle/>
            <a:p>
              <a:endParaRPr lang="en-US"/>
            </a:p>
          </p:txBody>
        </p:sp>
        <p:sp>
          <p:nvSpPr>
            <p:cNvPr id="135200" name="Text Box 32"/>
            <p:cNvSpPr txBox="1">
              <a:spLocks noChangeArrowheads="1"/>
            </p:cNvSpPr>
            <p:nvPr/>
          </p:nvSpPr>
          <p:spPr bwMode="auto">
            <a:xfrm>
              <a:off x="4086" y="1244"/>
              <a:ext cx="123" cy="254"/>
            </a:xfrm>
            <a:prstGeom prst="rect">
              <a:avLst/>
            </a:prstGeom>
            <a:noFill/>
            <a:ln w="9525">
              <a:noFill/>
              <a:miter lim="800000"/>
              <a:headEnd/>
              <a:tailEnd/>
            </a:ln>
            <a:effectLst/>
          </p:spPr>
          <p:txBody>
            <a:bodyPr wrap="none">
              <a:spAutoFit/>
            </a:bodyPr>
            <a:lstStyle/>
            <a:p>
              <a:pPr algn="ctr">
                <a:lnSpc>
                  <a:spcPct val="75000"/>
                </a:lnSpc>
                <a:spcBef>
                  <a:spcPct val="0"/>
                </a:spcBef>
              </a:pPr>
              <a:endParaRPr lang="en-US"/>
            </a:p>
          </p:txBody>
        </p:sp>
        <p:grpSp>
          <p:nvGrpSpPr>
            <p:cNvPr id="135201" name="Group 33"/>
            <p:cNvGrpSpPr>
              <a:grpSpLocks noChangeAspect="1"/>
            </p:cNvGrpSpPr>
            <p:nvPr/>
          </p:nvGrpSpPr>
          <p:grpSpPr bwMode="auto">
            <a:xfrm rot="1032233">
              <a:off x="3552" y="2256"/>
              <a:ext cx="408" cy="228"/>
              <a:chOff x="4323" y="1392"/>
              <a:chExt cx="864" cy="480"/>
            </a:xfrm>
          </p:grpSpPr>
          <p:sp>
            <p:nvSpPr>
              <p:cNvPr id="135202" name="Oval 34"/>
              <p:cNvSpPr>
                <a:spLocks noChangeAspect="1" noChangeArrowheads="1"/>
              </p:cNvSpPr>
              <p:nvPr/>
            </p:nvSpPr>
            <p:spPr bwMode="auto">
              <a:xfrm>
                <a:off x="4323" y="1392"/>
                <a:ext cx="864" cy="480"/>
              </a:xfrm>
              <a:prstGeom prst="ellipse">
                <a:avLst/>
              </a:prstGeom>
              <a:solidFill>
                <a:srgbClr val="6666FF"/>
              </a:solidFill>
              <a:ln w="12700">
                <a:solidFill>
                  <a:srgbClr val="3399FF"/>
                </a:solidFill>
                <a:round/>
                <a:headEnd type="none" w="sm" len="sm"/>
                <a:tailEnd type="none" w="sm" len="sm"/>
              </a:ln>
              <a:effectLst/>
            </p:spPr>
            <p:txBody>
              <a:bodyPr wrap="none" anchor="ctr"/>
              <a:lstStyle/>
              <a:p>
                <a:endParaRPr lang="en-US"/>
              </a:p>
            </p:txBody>
          </p:sp>
          <p:sp>
            <p:nvSpPr>
              <p:cNvPr id="135203" name="Oval 35"/>
              <p:cNvSpPr>
                <a:spLocks noChangeAspect="1" noChangeArrowheads="1"/>
              </p:cNvSpPr>
              <p:nvPr/>
            </p:nvSpPr>
            <p:spPr bwMode="auto">
              <a:xfrm rot="1282237">
                <a:off x="4608" y="1536"/>
                <a:ext cx="441" cy="202"/>
              </a:xfrm>
              <a:prstGeom prst="ellipse">
                <a:avLst/>
              </a:prstGeom>
              <a:noFill/>
              <a:ln w="38100">
                <a:solidFill>
                  <a:srgbClr val="FFFF00"/>
                </a:solidFill>
                <a:round/>
                <a:headEnd type="none" w="sm" len="sm"/>
                <a:tailEnd type="none" w="sm" len="sm"/>
              </a:ln>
              <a:effectLst/>
            </p:spPr>
            <p:txBody>
              <a:bodyPr wrap="none" anchor="ctr"/>
              <a:lstStyle/>
              <a:p>
                <a:endParaRPr lang="en-US"/>
              </a:p>
            </p:txBody>
          </p:sp>
        </p:grpSp>
        <p:grpSp>
          <p:nvGrpSpPr>
            <p:cNvPr id="135204" name="Group 36"/>
            <p:cNvGrpSpPr>
              <a:grpSpLocks noChangeAspect="1"/>
            </p:cNvGrpSpPr>
            <p:nvPr/>
          </p:nvGrpSpPr>
          <p:grpSpPr bwMode="auto">
            <a:xfrm rot="-1678425">
              <a:off x="4080" y="2304"/>
              <a:ext cx="408" cy="228"/>
              <a:chOff x="4323" y="1392"/>
              <a:chExt cx="864" cy="480"/>
            </a:xfrm>
          </p:grpSpPr>
          <p:sp>
            <p:nvSpPr>
              <p:cNvPr id="135205" name="Oval 37"/>
              <p:cNvSpPr>
                <a:spLocks noChangeAspect="1" noChangeArrowheads="1"/>
              </p:cNvSpPr>
              <p:nvPr/>
            </p:nvSpPr>
            <p:spPr bwMode="auto">
              <a:xfrm>
                <a:off x="4323" y="1392"/>
                <a:ext cx="864" cy="480"/>
              </a:xfrm>
              <a:prstGeom prst="ellipse">
                <a:avLst/>
              </a:prstGeom>
              <a:solidFill>
                <a:srgbClr val="6666FF"/>
              </a:solidFill>
              <a:ln w="12700">
                <a:solidFill>
                  <a:srgbClr val="3399FF"/>
                </a:solidFill>
                <a:round/>
                <a:headEnd type="none" w="sm" len="sm"/>
                <a:tailEnd type="none" w="sm" len="sm"/>
              </a:ln>
              <a:effectLst/>
            </p:spPr>
            <p:txBody>
              <a:bodyPr wrap="none" anchor="ctr"/>
              <a:lstStyle/>
              <a:p>
                <a:endParaRPr lang="en-US"/>
              </a:p>
            </p:txBody>
          </p:sp>
          <p:sp>
            <p:nvSpPr>
              <p:cNvPr id="135206" name="Oval 38"/>
              <p:cNvSpPr>
                <a:spLocks noChangeAspect="1" noChangeArrowheads="1"/>
              </p:cNvSpPr>
              <p:nvPr/>
            </p:nvSpPr>
            <p:spPr bwMode="auto">
              <a:xfrm rot="1282237">
                <a:off x="4608" y="1536"/>
                <a:ext cx="441" cy="202"/>
              </a:xfrm>
              <a:prstGeom prst="ellipse">
                <a:avLst/>
              </a:prstGeom>
              <a:noFill/>
              <a:ln w="38100">
                <a:solidFill>
                  <a:srgbClr val="FFFF00"/>
                </a:solidFill>
                <a:round/>
                <a:headEnd type="none" w="sm" len="sm"/>
                <a:tailEnd type="none" w="sm" len="sm"/>
              </a:ln>
              <a:effectLst/>
            </p:spPr>
            <p:txBody>
              <a:bodyPr wrap="none" anchor="ctr"/>
              <a:lstStyle/>
              <a:p>
                <a:endParaRPr lang="en-US"/>
              </a:p>
            </p:txBody>
          </p:sp>
        </p:grpSp>
        <p:grpSp>
          <p:nvGrpSpPr>
            <p:cNvPr id="135207" name="Group 39"/>
            <p:cNvGrpSpPr>
              <a:grpSpLocks/>
            </p:cNvGrpSpPr>
            <p:nvPr/>
          </p:nvGrpSpPr>
          <p:grpSpPr bwMode="auto">
            <a:xfrm>
              <a:off x="3840" y="1632"/>
              <a:ext cx="532" cy="296"/>
              <a:chOff x="1056" y="2208"/>
              <a:chExt cx="864" cy="480"/>
            </a:xfrm>
          </p:grpSpPr>
          <p:sp>
            <p:nvSpPr>
              <p:cNvPr id="135208" name="Oval 40"/>
              <p:cNvSpPr>
                <a:spLocks noChangeArrowheads="1"/>
              </p:cNvSpPr>
              <p:nvPr/>
            </p:nvSpPr>
            <p:spPr bwMode="auto">
              <a:xfrm rot="1654600">
                <a:off x="1056" y="2208"/>
                <a:ext cx="864" cy="480"/>
              </a:xfrm>
              <a:prstGeom prst="ellipse">
                <a:avLst/>
              </a:prstGeom>
              <a:solidFill>
                <a:srgbClr val="FFFF00"/>
              </a:solidFill>
              <a:ln w="12700">
                <a:solidFill>
                  <a:srgbClr val="3399FF"/>
                </a:solidFill>
                <a:round/>
                <a:headEnd type="none" w="sm" len="sm"/>
                <a:tailEnd type="none" w="sm" len="sm"/>
              </a:ln>
              <a:effectLst/>
            </p:spPr>
            <p:txBody>
              <a:bodyPr wrap="none" anchor="ctr"/>
              <a:lstStyle/>
              <a:p>
                <a:pPr algn="ctr">
                  <a:spcBef>
                    <a:spcPct val="0"/>
                  </a:spcBef>
                </a:pPr>
                <a:r>
                  <a:rPr lang="en-US" sz="4000">
                    <a:solidFill>
                      <a:schemeClr val="tx2"/>
                    </a:solidFill>
                    <a:latin typeface="Futura" pitchFamily="18" charset="0"/>
                  </a:rPr>
                  <a:t>R</a:t>
                </a:r>
              </a:p>
            </p:txBody>
          </p:sp>
          <p:sp>
            <p:nvSpPr>
              <p:cNvPr id="135209" name="Oval 41"/>
              <p:cNvSpPr>
                <a:spLocks noChangeArrowheads="1"/>
              </p:cNvSpPr>
              <p:nvPr/>
            </p:nvSpPr>
            <p:spPr bwMode="auto">
              <a:xfrm rot="2936837">
                <a:off x="1259" y="2293"/>
                <a:ext cx="421" cy="348"/>
              </a:xfrm>
              <a:prstGeom prst="ellipse">
                <a:avLst/>
              </a:prstGeom>
              <a:noFill/>
              <a:ln w="38100">
                <a:solidFill>
                  <a:schemeClr val="accent1"/>
                </a:solidFill>
                <a:round/>
                <a:headEnd type="none" w="sm" len="sm"/>
                <a:tailEnd type="none" w="sm" len="sm"/>
              </a:ln>
              <a:effectLst/>
            </p:spPr>
            <p:txBody>
              <a:bodyPr wrap="none" anchor="ctr"/>
              <a:lstStyle/>
              <a:p>
                <a:endParaRPr lang="en-US"/>
              </a:p>
            </p:txBody>
          </p:sp>
        </p:grpSp>
        <p:grpSp>
          <p:nvGrpSpPr>
            <p:cNvPr id="135210" name="Group 42"/>
            <p:cNvGrpSpPr>
              <a:grpSpLocks/>
            </p:cNvGrpSpPr>
            <p:nvPr/>
          </p:nvGrpSpPr>
          <p:grpSpPr bwMode="auto">
            <a:xfrm>
              <a:off x="3648" y="1776"/>
              <a:ext cx="384" cy="200"/>
              <a:chOff x="1056" y="2208"/>
              <a:chExt cx="864" cy="480"/>
            </a:xfrm>
          </p:grpSpPr>
          <p:sp>
            <p:nvSpPr>
              <p:cNvPr id="135211" name="Oval 43"/>
              <p:cNvSpPr>
                <a:spLocks noChangeArrowheads="1"/>
              </p:cNvSpPr>
              <p:nvPr/>
            </p:nvSpPr>
            <p:spPr bwMode="auto">
              <a:xfrm rot="1654600">
                <a:off x="1056" y="2208"/>
                <a:ext cx="864" cy="480"/>
              </a:xfrm>
              <a:prstGeom prst="ellipse">
                <a:avLst/>
              </a:prstGeom>
              <a:solidFill>
                <a:srgbClr val="FFFF00"/>
              </a:solidFill>
              <a:ln w="12700">
                <a:solidFill>
                  <a:srgbClr val="3399FF"/>
                </a:solidFill>
                <a:round/>
                <a:headEnd type="none" w="sm" len="sm"/>
                <a:tailEnd type="none" w="sm" len="sm"/>
              </a:ln>
              <a:effectLst/>
            </p:spPr>
            <p:txBody>
              <a:bodyPr wrap="none" anchor="ctr"/>
              <a:lstStyle/>
              <a:p>
                <a:pPr algn="ctr">
                  <a:spcBef>
                    <a:spcPct val="0"/>
                  </a:spcBef>
                </a:pPr>
                <a:r>
                  <a:rPr lang="en-US" sz="4000">
                    <a:solidFill>
                      <a:schemeClr val="tx2"/>
                    </a:solidFill>
                    <a:latin typeface="Futura" pitchFamily="18" charset="0"/>
                  </a:rPr>
                  <a:t>R</a:t>
                </a:r>
              </a:p>
            </p:txBody>
          </p:sp>
          <p:sp>
            <p:nvSpPr>
              <p:cNvPr id="135212" name="Oval 44"/>
              <p:cNvSpPr>
                <a:spLocks noChangeArrowheads="1"/>
              </p:cNvSpPr>
              <p:nvPr/>
            </p:nvSpPr>
            <p:spPr bwMode="auto">
              <a:xfrm rot="2936837">
                <a:off x="1259" y="2293"/>
                <a:ext cx="421" cy="348"/>
              </a:xfrm>
              <a:prstGeom prst="ellipse">
                <a:avLst/>
              </a:prstGeom>
              <a:noFill/>
              <a:ln w="38100">
                <a:solidFill>
                  <a:schemeClr val="accent1"/>
                </a:solidFill>
                <a:round/>
                <a:headEnd type="none" w="sm" len="sm"/>
                <a:tailEnd type="none" w="sm" len="sm"/>
              </a:ln>
              <a:effectLst/>
            </p:spPr>
            <p:txBody>
              <a:bodyPr wrap="none" anchor="ctr"/>
              <a:lstStyle/>
              <a:p>
                <a:endParaRPr lang="en-US"/>
              </a:p>
            </p:txBody>
          </p:sp>
        </p:grpSp>
        <p:grpSp>
          <p:nvGrpSpPr>
            <p:cNvPr id="135213" name="Group 45"/>
            <p:cNvGrpSpPr>
              <a:grpSpLocks/>
            </p:cNvGrpSpPr>
            <p:nvPr/>
          </p:nvGrpSpPr>
          <p:grpSpPr bwMode="auto">
            <a:xfrm>
              <a:off x="4320" y="1488"/>
              <a:ext cx="384" cy="248"/>
              <a:chOff x="1056" y="2208"/>
              <a:chExt cx="864" cy="480"/>
            </a:xfrm>
          </p:grpSpPr>
          <p:sp>
            <p:nvSpPr>
              <p:cNvPr id="135214" name="Oval 46"/>
              <p:cNvSpPr>
                <a:spLocks noChangeArrowheads="1"/>
              </p:cNvSpPr>
              <p:nvPr/>
            </p:nvSpPr>
            <p:spPr bwMode="auto">
              <a:xfrm rot="1654600">
                <a:off x="1056" y="2208"/>
                <a:ext cx="864" cy="480"/>
              </a:xfrm>
              <a:prstGeom prst="ellipse">
                <a:avLst/>
              </a:prstGeom>
              <a:solidFill>
                <a:srgbClr val="FFFF00"/>
              </a:solidFill>
              <a:ln w="12700">
                <a:solidFill>
                  <a:srgbClr val="3399FF"/>
                </a:solidFill>
                <a:round/>
                <a:headEnd type="none" w="sm" len="sm"/>
                <a:tailEnd type="none" w="sm" len="sm"/>
              </a:ln>
              <a:effectLst/>
            </p:spPr>
            <p:txBody>
              <a:bodyPr wrap="none" anchor="ctr"/>
              <a:lstStyle/>
              <a:p>
                <a:pPr algn="ctr">
                  <a:spcBef>
                    <a:spcPct val="0"/>
                  </a:spcBef>
                </a:pPr>
                <a:r>
                  <a:rPr lang="en-US" sz="4000">
                    <a:solidFill>
                      <a:schemeClr val="tx2"/>
                    </a:solidFill>
                    <a:latin typeface="Futura" pitchFamily="18" charset="0"/>
                  </a:rPr>
                  <a:t>R</a:t>
                </a:r>
              </a:p>
            </p:txBody>
          </p:sp>
          <p:sp>
            <p:nvSpPr>
              <p:cNvPr id="135215" name="Oval 47"/>
              <p:cNvSpPr>
                <a:spLocks noChangeArrowheads="1"/>
              </p:cNvSpPr>
              <p:nvPr/>
            </p:nvSpPr>
            <p:spPr bwMode="auto">
              <a:xfrm rot="2936837">
                <a:off x="1259" y="2293"/>
                <a:ext cx="421" cy="348"/>
              </a:xfrm>
              <a:prstGeom prst="ellipse">
                <a:avLst/>
              </a:prstGeom>
              <a:noFill/>
              <a:ln w="38100">
                <a:solidFill>
                  <a:schemeClr val="accent1"/>
                </a:solidFill>
                <a:round/>
                <a:headEnd type="none" w="sm" len="sm"/>
                <a:tailEnd type="none" w="sm" len="sm"/>
              </a:ln>
              <a:effectLst/>
            </p:spPr>
            <p:txBody>
              <a:bodyPr wrap="none" anchor="ctr"/>
              <a:lstStyle/>
              <a:p>
                <a:endParaRPr lang="en-US"/>
              </a:p>
            </p:txBody>
          </p:sp>
        </p:grpSp>
        <p:grpSp>
          <p:nvGrpSpPr>
            <p:cNvPr id="135216" name="Group 48"/>
            <p:cNvGrpSpPr>
              <a:grpSpLocks/>
            </p:cNvGrpSpPr>
            <p:nvPr/>
          </p:nvGrpSpPr>
          <p:grpSpPr bwMode="auto">
            <a:xfrm rot="2640000">
              <a:off x="4512" y="1968"/>
              <a:ext cx="432" cy="248"/>
              <a:chOff x="1056" y="2208"/>
              <a:chExt cx="864" cy="480"/>
            </a:xfrm>
          </p:grpSpPr>
          <p:sp>
            <p:nvSpPr>
              <p:cNvPr id="135217" name="Oval 49"/>
              <p:cNvSpPr>
                <a:spLocks noChangeArrowheads="1"/>
              </p:cNvSpPr>
              <p:nvPr/>
            </p:nvSpPr>
            <p:spPr bwMode="auto">
              <a:xfrm rot="1654600">
                <a:off x="1056" y="2208"/>
                <a:ext cx="864" cy="480"/>
              </a:xfrm>
              <a:prstGeom prst="ellipse">
                <a:avLst/>
              </a:prstGeom>
              <a:solidFill>
                <a:srgbClr val="FFFF00"/>
              </a:solidFill>
              <a:ln w="12700">
                <a:solidFill>
                  <a:srgbClr val="3399FF"/>
                </a:solidFill>
                <a:round/>
                <a:headEnd type="none" w="sm" len="sm"/>
                <a:tailEnd type="none" w="sm" len="sm"/>
              </a:ln>
              <a:effectLst/>
            </p:spPr>
            <p:txBody>
              <a:bodyPr wrap="none" anchor="ctr"/>
              <a:lstStyle/>
              <a:p>
                <a:pPr algn="ctr">
                  <a:spcBef>
                    <a:spcPct val="0"/>
                  </a:spcBef>
                </a:pPr>
                <a:r>
                  <a:rPr lang="en-US" sz="4000">
                    <a:solidFill>
                      <a:schemeClr val="tx2"/>
                    </a:solidFill>
                    <a:latin typeface="Futura" pitchFamily="18" charset="0"/>
                  </a:rPr>
                  <a:t>R</a:t>
                </a:r>
              </a:p>
            </p:txBody>
          </p:sp>
          <p:sp>
            <p:nvSpPr>
              <p:cNvPr id="135218" name="Oval 50"/>
              <p:cNvSpPr>
                <a:spLocks noChangeArrowheads="1"/>
              </p:cNvSpPr>
              <p:nvPr/>
            </p:nvSpPr>
            <p:spPr bwMode="auto">
              <a:xfrm rot="2936837">
                <a:off x="1259" y="2293"/>
                <a:ext cx="421" cy="348"/>
              </a:xfrm>
              <a:prstGeom prst="ellipse">
                <a:avLst/>
              </a:prstGeom>
              <a:noFill/>
              <a:ln w="38100">
                <a:solidFill>
                  <a:schemeClr val="accent1"/>
                </a:solidFill>
                <a:round/>
                <a:headEnd type="none" w="sm" len="sm"/>
                <a:tailEnd type="none" w="sm" len="sm"/>
              </a:ln>
              <a:effectLst/>
            </p:spPr>
            <p:txBody>
              <a:bodyPr wrap="none" anchor="ctr"/>
              <a:lstStyle/>
              <a:p>
                <a:endParaRPr lang="en-US"/>
              </a:p>
            </p:txBody>
          </p:sp>
        </p:grpSp>
        <p:grpSp>
          <p:nvGrpSpPr>
            <p:cNvPr id="135219" name="Group 51"/>
            <p:cNvGrpSpPr>
              <a:grpSpLocks/>
            </p:cNvGrpSpPr>
            <p:nvPr/>
          </p:nvGrpSpPr>
          <p:grpSpPr bwMode="auto">
            <a:xfrm>
              <a:off x="3936" y="1296"/>
              <a:ext cx="532" cy="296"/>
              <a:chOff x="1056" y="2208"/>
              <a:chExt cx="864" cy="480"/>
            </a:xfrm>
          </p:grpSpPr>
          <p:sp>
            <p:nvSpPr>
              <p:cNvPr id="135220" name="Oval 52"/>
              <p:cNvSpPr>
                <a:spLocks noChangeArrowheads="1"/>
              </p:cNvSpPr>
              <p:nvPr/>
            </p:nvSpPr>
            <p:spPr bwMode="auto">
              <a:xfrm rot="1654600">
                <a:off x="1056" y="2208"/>
                <a:ext cx="864" cy="480"/>
              </a:xfrm>
              <a:prstGeom prst="ellipse">
                <a:avLst/>
              </a:prstGeom>
              <a:solidFill>
                <a:srgbClr val="FFFF00"/>
              </a:solidFill>
              <a:ln w="12700">
                <a:solidFill>
                  <a:srgbClr val="3399FF"/>
                </a:solidFill>
                <a:round/>
                <a:headEnd type="none" w="sm" len="sm"/>
                <a:tailEnd type="none" w="sm" len="sm"/>
              </a:ln>
              <a:effectLst/>
            </p:spPr>
            <p:txBody>
              <a:bodyPr wrap="none" anchor="ctr"/>
              <a:lstStyle/>
              <a:p>
                <a:pPr algn="ctr">
                  <a:spcBef>
                    <a:spcPct val="0"/>
                  </a:spcBef>
                </a:pPr>
                <a:r>
                  <a:rPr lang="en-US" sz="4000">
                    <a:solidFill>
                      <a:schemeClr val="tx2"/>
                    </a:solidFill>
                    <a:latin typeface="Futura" pitchFamily="18" charset="0"/>
                  </a:rPr>
                  <a:t>R</a:t>
                </a:r>
              </a:p>
            </p:txBody>
          </p:sp>
          <p:sp>
            <p:nvSpPr>
              <p:cNvPr id="135221" name="Oval 53"/>
              <p:cNvSpPr>
                <a:spLocks noChangeArrowheads="1"/>
              </p:cNvSpPr>
              <p:nvPr/>
            </p:nvSpPr>
            <p:spPr bwMode="auto">
              <a:xfrm rot="2936837">
                <a:off x="1259" y="2293"/>
                <a:ext cx="421" cy="348"/>
              </a:xfrm>
              <a:prstGeom prst="ellipse">
                <a:avLst/>
              </a:prstGeom>
              <a:noFill/>
              <a:ln w="38100">
                <a:solidFill>
                  <a:schemeClr val="accent1"/>
                </a:solidFill>
                <a:round/>
                <a:headEnd type="none" w="sm" len="sm"/>
                <a:tailEnd type="none" w="sm" len="sm"/>
              </a:ln>
              <a:effectLst/>
            </p:spPr>
            <p:txBody>
              <a:bodyPr wrap="none" anchor="ctr"/>
              <a:lstStyle/>
              <a:p>
                <a:endParaRPr lang="en-US"/>
              </a:p>
            </p:txBody>
          </p:sp>
        </p:grpSp>
        <p:grpSp>
          <p:nvGrpSpPr>
            <p:cNvPr id="135222" name="Group 54"/>
            <p:cNvGrpSpPr>
              <a:grpSpLocks/>
            </p:cNvGrpSpPr>
            <p:nvPr/>
          </p:nvGrpSpPr>
          <p:grpSpPr bwMode="auto">
            <a:xfrm>
              <a:off x="4128" y="2016"/>
              <a:ext cx="532" cy="296"/>
              <a:chOff x="1056" y="2208"/>
              <a:chExt cx="864" cy="480"/>
            </a:xfrm>
          </p:grpSpPr>
          <p:sp>
            <p:nvSpPr>
              <p:cNvPr id="135223" name="Oval 55"/>
              <p:cNvSpPr>
                <a:spLocks noChangeArrowheads="1"/>
              </p:cNvSpPr>
              <p:nvPr/>
            </p:nvSpPr>
            <p:spPr bwMode="auto">
              <a:xfrm rot="1654600">
                <a:off x="1056" y="2208"/>
                <a:ext cx="864" cy="480"/>
              </a:xfrm>
              <a:prstGeom prst="ellipse">
                <a:avLst/>
              </a:prstGeom>
              <a:solidFill>
                <a:srgbClr val="FFFF00"/>
              </a:solidFill>
              <a:ln w="12700">
                <a:solidFill>
                  <a:srgbClr val="3399FF"/>
                </a:solidFill>
                <a:round/>
                <a:headEnd type="none" w="sm" len="sm"/>
                <a:tailEnd type="none" w="sm" len="sm"/>
              </a:ln>
              <a:effectLst/>
            </p:spPr>
            <p:txBody>
              <a:bodyPr wrap="none" anchor="ctr"/>
              <a:lstStyle/>
              <a:p>
                <a:pPr algn="ctr">
                  <a:spcBef>
                    <a:spcPct val="0"/>
                  </a:spcBef>
                </a:pPr>
                <a:r>
                  <a:rPr lang="en-US" sz="4000">
                    <a:solidFill>
                      <a:schemeClr val="tx2"/>
                    </a:solidFill>
                    <a:latin typeface="Futura" pitchFamily="18" charset="0"/>
                  </a:rPr>
                  <a:t>R</a:t>
                </a:r>
              </a:p>
            </p:txBody>
          </p:sp>
          <p:sp>
            <p:nvSpPr>
              <p:cNvPr id="135224" name="Oval 56"/>
              <p:cNvSpPr>
                <a:spLocks noChangeArrowheads="1"/>
              </p:cNvSpPr>
              <p:nvPr/>
            </p:nvSpPr>
            <p:spPr bwMode="auto">
              <a:xfrm rot="2936837">
                <a:off x="1259" y="2293"/>
                <a:ext cx="421" cy="348"/>
              </a:xfrm>
              <a:prstGeom prst="ellipse">
                <a:avLst/>
              </a:prstGeom>
              <a:noFill/>
              <a:ln w="38100">
                <a:solidFill>
                  <a:schemeClr val="accent1"/>
                </a:solidFill>
                <a:round/>
                <a:headEnd type="none" w="sm" len="sm"/>
                <a:tailEnd type="none" w="sm" len="sm"/>
              </a:ln>
              <a:effectLst/>
            </p:spPr>
            <p:txBody>
              <a:bodyPr wrap="none" anchor="ctr"/>
              <a:lstStyle/>
              <a:p>
                <a:endParaRPr lang="en-US"/>
              </a:p>
            </p:txBody>
          </p:sp>
        </p:grpSp>
        <p:grpSp>
          <p:nvGrpSpPr>
            <p:cNvPr id="135225" name="Group 57"/>
            <p:cNvGrpSpPr>
              <a:grpSpLocks/>
            </p:cNvGrpSpPr>
            <p:nvPr/>
          </p:nvGrpSpPr>
          <p:grpSpPr bwMode="auto">
            <a:xfrm>
              <a:off x="3648" y="2016"/>
              <a:ext cx="532" cy="296"/>
              <a:chOff x="1056" y="2208"/>
              <a:chExt cx="864" cy="480"/>
            </a:xfrm>
          </p:grpSpPr>
          <p:sp>
            <p:nvSpPr>
              <p:cNvPr id="135226" name="Oval 58"/>
              <p:cNvSpPr>
                <a:spLocks noChangeArrowheads="1"/>
              </p:cNvSpPr>
              <p:nvPr/>
            </p:nvSpPr>
            <p:spPr bwMode="auto">
              <a:xfrm rot="1654600">
                <a:off x="1056" y="2208"/>
                <a:ext cx="864" cy="480"/>
              </a:xfrm>
              <a:prstGeom prst="ellipse">
                <a:avLst/>
              </a:prstGeom>
              <a:solidFill>
                <a:srgbClr val="FFFF00"/>
              </a:solidFill>
              <a:ln w="12700">
                <a:solidFill>
                  <a:srgbClr val="3399FF"/>
                </a:solidFill>
                <a:round/>
                <a:headEnd type="none" w="sm" len="sm"/>
                <a:tailEnd type="none" w="sm" len="sm"/>
              </a:ln>
              <a:effectLst/>
            </p:spPr>
            <p:txBody>
              <a:bodyPr wrap="none" anchor="ctr"/>
              <a:lstStyle/>
              <a:p>
                <a:pPr algn="ctr">
                  <a:spcBef>
                    <a:spcPct val="0"/>
                  </a:spcBef>
                </a:pPr>
                <a:r>
                  <a:rPr lang="en-US" sz="4000">
                    <a:solidFill>
                      <a:schemeClr val="tx2"/>
                    </a:solidFill>
                    <a:latin typeface="Futura" pitchFamily="18" charset="0"/>
                  </a:rPr>
                  <a:t>R</a:t>
                </a:r>
              </a:p>
            </p:txBody>
          </p:sp>
          <p:sp>
            <p:nvSpPr>
              <p:cNvPr id="135227" name="Oval 59"/>
              <p:cNvSpPr>
                <a:spLocks noChangeArrowheads="1"/>
              </p:cNvSpPr>
              <p:nvPr/>
            </p:nvSpPr>
            <p:spPr bwMode="auto">
              <a:xfrm rot="2936837">
                <a:off x="1259" y="2293"/>
                <a:ext cx="421" cy="348"/>
              </a:xfrm>
              <a:prstGeom prst="ellipse">
                <a:avLst/>
              </a:prstGeom>
              <a:noFill/>
              <a:ln w="38100">
                <a:solidFill>
                  <a:schemeClr val="accent1"/>
                </a:solidFill>
                <a:round/>
                <a:headEnd type="none" w="sm" len="sm"/>
                <a:tailEnd type="none" w="sm" len="sm"/>
              </a:ln>
              <a:effectLst/>
            </p:spPr>
            <p:txBody>
              <a:bodyPr wrap="none" anchor="ctr"/>
              <a:lstStyle/>
              <a:p>
                <a:endParaRPr lang="en-US"/>
              </a:p>
            </p:txBody>
          </p:sp>
        </p:grpSp>
        <p:grpSp>
          <p:nvGrpSpPr>
            <p:cNvPr id="135228" name="Group 60"/>
            <p:cNvGrpSpPr>
              <a:grpSpLocks noChangeAspect="1"/>
            </p:cNvGrpSpPr>
            <p:nvPr/>
          </p:nvGrpSpPr>
          <p:grpSpPr bwMode="auto">
            <a:xfrm rot="-1678425">
              <a:off x="4224" y="1824"/>
              <a:ext cx="408" cy="228"/>
              <a:chOff x="4323" y="1392"/>
              <a:chExt cx="864" cy="480"/>
            </a:xfrm>
          </p:grpSpPr>
          <p:sp>
            <p:nvSpPr>
              <p:cNvPr id="135229" name="Oval 61"/>
              <p:cNvSpPr>
                <a:spLocks noChangeAspect="1" noChangeArrowheads="1"/>
              </p:cNvSpPr>
              <p:nvPr/>
            </p:nvSpPr>
            <p:spPr bwMode="auto">
              <a:xfrm>
                <a:off x="4323" y="1392"/>
                <a:ext cx="864" cy="480"/>
              </a:xfrm>
              <a:prstGeom prst="ellipse">
                <a:avLst/>
              </a:prstGeom>
              <a:solidFill>
                <a:srgbClr val="6666FF"/>
              </a:solidFill>
              <a:ln w="12700">
                <a:solidFill>
                  <a:srgbClr val="3399FF"/>
                </a:solidFill>
                <a:round/>
                <a:headEnd type="none" w="sm" len="sm"/>
                <a:tailEnd type="none" w="sm" len="sm"/>
              </a:ln>
              <a:effectLst/>
            </p:spPr>
            <p:txBody>
              <a:bodyPr wrap="none" anchor="ctr"/>
              <a:lstStyle/>
              <a:p>
                <a:endParaRPr lang="en-US"/>
              </a:p>
            </p:txBody>
          </p:sp>
          <p:sp>
            <p:nvSpPr>
              <p:cNvPr id="135230" name="Oval 62"/>
              <p:cNvSpPr>
                <a:spLocks noChangeAspect="1" noChangeArrowheads="1"/>
              </p:cNvSpPr>
              <p:nvPr/>
            </p:nvSpPr>
            <p:spPr bwMode="auto">
              <a:xfrm rot="1282237">
                <a:off x="4608" y="1536"/>
                <a:ext cx="441" cy="202"/>
              </a:xfrm>
              <a:prstGeom prst="ellipse">
                <a:avLst/>
              </a:prstGeom>
              <a:noFill/>
              <a:ln w="38100">
                <a:solidFill>
                  <a:srgbClr val="FFFF00"/>
                </a:solidFill>
                <a:round/>
                <a:headEnd type="none" w="sm" len="sm"/>
                <a:tailEnd type="none" w="sm" len="sm"/>
              </a:ln>
              <a:effectLst/>
            </p:spPr>
            <p:txBody>
              <a:bodyPr wrap="none" anchor="ctr"/>
              <a:lstStyle/>
              <a:p>
                <a:endParaRPr lang="en-US"/>
              </a:p>
            </p:txBody>
          </p:sp>
        </p:grpSp>
        <p:grpSp>
          <p:nvGrpSpPr>
            <p:cNvPr id="135231" name="Group 63"/>
            <p:cNvGrpSpPr>
              <a:grpSpLocks noChangeAspect="1"/>
            </p:cNvGrpSpPr>
            <p:nvPr/>
          </p:nvGrpSpPr>
          <p:grpSpPr bwMode="auto">
            <a:xfrm rot="-1678425">
              <a:off x="3552" y="1488"/>
              <a:ext cx="408" cy="228"/>
              <a:chOff x="4323" y="1392"/>
              <a:chExt cx="864" cy="480"/>
            </a:xfrm>
          </p:grpSpPr>
          <p:sp>
            <p:nvSpPr>
              <p:cNvPr id="135232" name="Oval 64"/>
              <p:cNvSpPr>
                <a:spLocks noChangeAspect="1" noChangeArrowheads="1"/>
              </p:cNvSpPr>
              <p:nvPr/>
            </p:nvSpPr>
            <p:spPr bwMode="auto">
              <a:xfrm>
                <a:off x="4323" y="1392"/>
                <a:ext cx="864" cy="480"/>
              </a:xfrm>
              <a:prstGeom prst="ellipse">
                <a:avLst/>
              </a:prstGeom>
              <a:solidFill>
                <a:srgbClr val="6666FF"/>
              </a:solidFill>
              <a:ln w="12700">
                <a:solidFill>
                  <a:srgbClr val="3399FF"/>
                </a:solidFill>
                <a:round/>
                <a:headEnd type="none" w="sm" len="sm"/>
                <a:tailEnd type="none" w="sm" len="sm"/>
              </a:ln>
              <a:effectLst/>
            </p:spPr>
            <p:txBody>
              <a:bodyPr wrap="none" anchor="ctr"/>
              <a:lstStyle/>
              <a:p>
                <a:endParaRPr lang="en-US"/>
              </a:p>
            </p:txBody>
          </p:sp>
          <p:sp>
            <p:nvSpPr>
              <p:cNvPr id="135233" name="Oval 65"/>
              <p:cNvSpPr>
                <a:spLocks noChangeAspect="1" noChangeArrowheads="1"/>
              </p:cNvSpPr>
              <p:nvPr/>
            </p:nvSpPr>
            <p:spPr bwMode="auto">
              <a:xfrm rot="1282237">
                <a:off x="4608" y="1536"/>
                <a:ext cx="441" cy="202"/>
              </a:xfrm>
              <a:prstGeom prst="ellipse">
                <a:avLst/>
              </a:prstGeom>
              <a:noFill/>
              <a:ln w="38100">
                <a:solidFill>
                  <a:srgbClr val="FFFF00"/>
                </a:solidFill>
                <a:round/>
                <a:headEnd type="none" w="sm" len="sm"/>
                <a:tailEnd type="none" w="sm" len="sm"/>
              </a:ln>
              <a:effectLst/>
            </p:spPr>
            <p:txBody>
              <a:bodyPr wrap="none" anchor="ctr"/>
              <a:lstStyle/>
              <a:p>
                <a:endParaRPr lang="en-US"/>
              </a:p>
            </p:txBody>
          </p:sp>
        </p:grpSp>
      </p:grpSp>
      <p:grpSp>
        <p:nvGrpSpPr>
          <p:cNvPr id="135245" name="Group 77"/>
          <p:cNvGrpSpPr>
            <a:grpSpLocks/>
          </p:cNvGrpSpPr>
          <p:nvPr/>
        </p:nvGrpSpPr>
        <p:grpSpPr bwMode="auto">
          <a:xfrm>
            <a:off x="2667000" y="2286000"/>
            <a:ext cx="1752600" cy="1524000"/>
            <a:chOff x="1968" y="1440"/>
            <a:chExt cx="1104" cy="960"/>
          </a:xfrm>
        </p:grpSpPr>
        <p:sp>
          <p:nvSpPr>
            <p:cNvPr id="135235" name="Text Box 67"/>
            <p:cNvSpPr txBox="1">
              <a:spLocks noChangeArrowheads="1"/>
            </p:cNvSpPr>
            <p:nvPr/>
          </p:nvSpPr>
          <p:spPr bwMode="auto">
            <a:xfrm>
              <a:off x="1968" y="1440"/>
              <a:ext cx="1104" cy="518"/>
            </a:xfrm>
            <a:prstGeom prst="rect">
              <a:avLst/>
            </a:prstGeom>
            <a:noFill/>
            <a:ln w="9525">
              <a:noFill/>
              <a:miter lim="800000"/>
              <a:headEnd/>
              <a:tailEnd/>
            </a:ln>
            <a:effectLst/>
          </p:spPr>
          <p:txBody>
            <a:bodyPr>
              <a:spAutoFit/>
            </a:bodyPr>
            <a:lstStyle/>
            <a:p>
              <a:pPr>
                <a:spcBef>
                  <a:spcPct val="50000"/>
                </a:spcBef>
              </a:pPr>
              <a:r>
                <a:rPr lang="en-US" b="1"/>
                <a:t>Longer treatment </a:t>
              </a:r>
            </a:p>
          </p:txBody>
        </p:sp>
        <p:sp>
          <p:nvSpPr>
            <p:cNvPr id="135240" name="AutoShape 72"/>
            <p:cNvSpPr>
              <a:spLocks noChangeArrowheads="1"/>
            </p:cNvSpPr>
            <p:nvPr/>
          </p:nvSpPr>
          <p:spPr bwMode="auto">
            <a:xfrm rot="3720000">
              <a:off x="2328" y="2136"/>
              <a:ext cx="432" cy="96"/>
            </a:xfrm>
            <a:prstGeom prst="rightArrow">
              <a:avLst>
                <a:gd name="adj1" fmla="val 50000"/>
                <a:gd name="adj2" fmla="val 112500"/>
              </a:avLst>
            </a:prstGeom>
            <a:solidFill>
              <a:schemeClr val="hlink"/>
            </a:solidFill>
            <a:ln w="9525">
              <a:noFill/>
              <a:miter lim="800000"/>
              <a:headEnd/>
              <a:tailEnd/>
            </a:ln>
            <a:effectLst/>
          </p:spPr>
          <p:txBody>
            <a:bodyPr wrap="none" anchor="ctr"/>
            <a:lstStyle/>
            <a:p>
              <a:endParaRPr lang="en-US"/>
            </a:p>
          </p:txBody>
        </p:sp>
      </p:grpSp>
      <p:grpSp>
        <p:nvGrpSpPr>
          <p:cNvPr id="135244" name="Group 76"/>
          <p:cNvGrpSpPr>
            <a:grpSpLocks/>
          </p:cNvGrpSpPr>
          <p:nvPr/>
        </p:nvGrpSpPr>
        <p:grpSpPr bwMode="auto">
          <a:xfrm>
            <a:off x="1524000" y="3276600"/>
            <a:ext cx="1638300" cy="952500"/>
            <a:chOff x="1248" y="2064"/>
            <a:chExt cx="1032" cy="600"/>
          </a:xfrm>
        </p:grpSpPr>
        <p:sp>
          <p:nvSpPr>
            <p:cNvPr id="135236" name="Text Box 68"/>
            <p:cNvSpPr txBox="1">
              <a:spLocks noChangeArrowheads="1"/>
            </p:cNvSpPr>
            <p:nvPr/>
          </p:nvSpPr>
          <p:spPr bwMode="auto">
            <a:xfrm>
              <a:off x="1248" y="2064"/>
              <a:ext cx="816" cy="518"/>
            </a:xfrm>
            <a:prstGeom prst="rect">
              <a:avLst/>
            </a:prstGeom>
            <a:noFill/>
            <a:ln w="9525">
              <a:noFill/>
              <a:miter lim="800000"/>
              <a:headEnd/>
              <a:tailEnd/>
            </a:ln>
            <a:effectLst/>
          </p:spPr>
          <p:txBody>
            <a:bodyPr>
              <a:spAutoFit/>
            </a:bodyPr>
            <a:lstStyle/>
            <a:p>
              <a:pPr>
                <a:spcBef>
                  <a:spcPct val="50000"/>
                </a:spcBef>
              </a:pPr>
              <a:r>
                <a:rPr lang="en-US" b="1"/>
                <a:t>Higher dosage </a:t>
              </a:r>
            </a:p>
          </p:txBody>
        </p:sp>
        <p:sp>
          <p:nvSpPr>
            <p:cNvPr id="135242" name="AutoShape 74"/>
            <p:cNvSpPr>
              <a:spLocks noChangeArrowheads="1"/>
            </p:cNvSpPr>
            <p:nvPr/>
          </p:nvSpPr>
          <p:spPr bwMode="auto">
            <a:xfrm rot="1980000">
              <a:off x="1968" y="2544"/>
              <a:ext cx="312" cy="120"/>
            </a:xfrm>
            <a:prstGeom prst="rightArrow">
              <a:avLst>
                <a:gd name="adj1" fmla="val 50000"/>
                <a:gd name="adj2" fmla="val 65000"/>
              </a:avLst>
            </a:prstGeom>
            <a:solidFill>
              <a:schemeClr val="hlink"/>
            </a:solidFill>
            <a:ln w="9525">
              <a:noFill/>
              <a:miter lim="800000"/>
              <a:headEnd/>
              <a:tailEnd/>
            </a:ln>
            <a:effectLst/>
          </p:spPr>
          <p:txBody>
            <a:bodyPr wrap="none" anchor="ctr"/>
            <a:lstStyle/>
            <a:p>
              <a:endParaRPr lang="en-US"/>
            </a:p>
          </p:txBody>
        </p:sp>
      </p:grpSp>
      <p:grpSp>
        <p:nvGrpSpPr>
          <p:cNvPr id="135251" name="Group 83"/>
          <p:cNvGrpSpPr>
            <a:grpSpLocks/>
          </p:cNvGrpSpPr>
          <p:nvPr/>
        </p:nvGrpSpPr>
        <p:grpSpPr bwMode="auto">
          <a:xfrm>
            <a:off x="4953000" y="2286000"/>
            <a:ext cx="1828800" cy="1828800"/>
            <a:chOff x="3408" y="1440"/>
            <a:chExt cx="1152" cy="1152"/>
          </a:xfrm>
        </p:grpSpPr>
        <p:sp>
          <p:nvSpPr>
            <p:cNvPr id="135237" name="Text Box 69"/>
            <p:cNvSpPr txBox="1">
              <a:spLocks noChangeArrowheads="1"/>
            </p:cNvSpPr>
            <p:nvPr/>
          </p:nvSpPr>
          <p:spPr bwMode="auto">
            <a:xfrm>
              <a:off x="3408" y="1440"/>
              <a:ext cx="1152" cy="748"/>
            </a:xfrm>
            <a:prstGeom prst="rect">
              <a:avLst/>
            </a:prstGeom>
            <a:noFill/>
            <a:ln w="9525">
              <a:noFill/>
              <a:miter lim="800000"/>
              <a:headEnd/>
              <a:tailEnd/>
            </a:ln>
            <a:effectLst/>
          </p:spPr>
          <p:txBody>
            <a:bodyPr>
              <a:spAutoFit/>
            </a:bodyPr>
            <a:lstStyle/>
            <a:p>
              <a:pPr algn="ctr">
                <a:spcBef>
                  <a:spcPct val="50000"/>
                </a:spcBef>
              </a:pPr>
              <a:r>
                <a:rPr lang="en-US" b="1"/>
                <a:t>More expensive medication </a:t>
              </a:r>
            </a:p>
          </p:txBody>
        </p:sp>
        <p:sp>
          <p:nvSpPr>
            <p:cNvPr id="135243" name="AutoShape 75"/>
            <p:cNvSpPr>
              <a:spLocks noChangeArrowheads="1"/>
            </p:cNvSpPr>
            <p:nvPr/>
          </p:nvSpPr>
          <p:spPr bwMode="auto">
            <a:xfrm rot="7080000">
              <a:off x="3432" y="2328"/>
              <a:ext cx="432" cy="96"/>
            </a:xfrm>
            <a:prstGeom prst="rightArrow">
              <a:avLst>
                <a:gd name="adj1" fmla="val 50000"/>
                <a:gd name="adj2" fmla="val 112500"/>
              </a:avLst>
            </a:prstGeom>
            <a:solidFill>
              <a:schemeClr val="hlink"/>
            </a:solidFill>
            <a:ln w="9525">
              <a:noFill/>
              <a:miter lim="800000"/>
              <a:headEnd/>
              <a:tailEnd/>
            </a:ln>
            <a:effectLst/>
          </p:spPr>
          <p:txBody>
            <a:bodyPr wrap="none" anchor="ctr"/>
            <a:lstStyle/>
            <a:p>
              <a:endParaRPr lang="en-US"/>
            </a:p>
          </p:txBody>
        </p:sp>
      </p:grpSp>
      <p:grpSp>
        <p:nvGrpSpPr>
          <p:cNvPr id="135250" name="Group 82"/>
          <p:cNvGrpSpPr>
            <a:grpSpLocks/>
          </p:cNvGrpSpPr>
          <p:nvPr/>
        </p:nvGrpSpPr>
        <p:grpSpPr bwMode="auto">
          <a:xfrm>
            <a:off x="5562600" y="3810000"/>
            <a:ext cx="3124200" cy="1187450"/>
            <a:chOff x="3792" y="2400"/>
            <a:chExt cx="1968" cy="748"/>
          </a:xfrm>
        </p:grpSpPr>
        <p:sp>
          <p:nvSpPr>
            <p:cNvPr id="135248" name="Text Box 80"/>
            <p:cNvSpPr txBox="1">
              <a:spLocks noChangeArrowheads="1"/>
            </p:cNvSpPr>
            <p:nvPr/>
          </p:nvSpPr>
          <p:spPr bwMode="auto">
            <a:xfrm>
              <a:off x="3936" y="2400"/>
              <a:ext cx="1824" cy="748"/>
            </a:xfrm>
            <a:prstGeom prst="rect">
              <a:avLst/>
            </a:prstGeom>
            <a:noFill/>
            <a:ln w="9525">
              <a:noFill/>
              <a:miter lim="800000"/>
              <a:headEnd/>
              <a:tailEnd/>
            </a:ln>
            <a:effectLst/>
          </p:spPr>
          <p:txBody>
            <a:bodyPr>
              <a:spAutoFit/>
            </a:bodyPr>
            <a:lstStyle/>
            <a:p>
              <a:pPr algn="ctr">
                <a:spcBef>
                  <a:spcPct val="50000"/>
                </a:spcBef>
              </a:pPr>
              <a:r>
                <a:rPr lang="en-US" b="1"/>
                <a:t>Intravenous (IV) medication,</a:t>
              </a:r>
              <a:br>
                <a:rPr lang="en-US" b="1"/>
              </a:br>
              <a:r>
                <a:rPr lang="en-US" b="1"/>
                <a:t>hospitalization </a:t>
              </a:r>
            </a:p>
          </p:txBody>
        </p:sp>
        <p:sp>
          <p:nvSpPr>
            <p:cNvPr id="135249" name="AutoShape 81"/>
            <p:cNvSpPr>
              <a:spLocks noChangeArrowheads="1"/>
            </p:cNvSpPr>
            <p:nvPr/>
          </p:nvSpPr>
          <p:spPr bwMode="auto">
            <a:xfrm rot="10020000">
              <a:off x="3792" y="2736"/>
              <a:ext cx="432" cy="96"/>
            </a:xfrm>
            <a:prstGeom prst="rightArrow">
              <a:avLst>
                <a:gd name="adj1" fmla="val 50000"/>
                <a:gd name="adj2" fmla="val 112500"/>
              </a:avLst>
            </a:prstGeom>
            <a:solidFill>
              <a:schemeClr val="hlink"/>
            </a:solidFill>
            <a:ln w="9525">
              <a:noFill/>
              <a:miter lim="800000"/>
              <a:headEnd/>
              <a:tailEnd/>
            </a:ln>
            <a:effectLst/>
          </p:spPr>
          <p:txBody>
            <a:bodyPr wrap="none" anchor="ctr"/>
            <a:lstStyle/>
            <a:p>
              <a:endParaRPr lang="en-US"/>
            </a:p>
          </p:txBody>
        </p:sp>
      </p:grpSp>
      <p:sp>
        <p:nvSpPr>
          <p:cNvPr id="2" name="Title 1"/>
          <p:cNvSpPr>
            <a:spLocks noGrp="1"/>
          </p:cNvSpPr>
          <p:nvPr>
            <p:ph type="title"/>
          </p:nvPr>
        </p:nvSpPr>
        <p:spPr/>
        <p:txBody>
          <a:bodyPr/>
          <a:lstStyle/>
          <a:p>
            <a:r>
              <a:rPr lang="en-US" dirty="0" smtClean="0"/>
              <a:t>Resistant Infections Require Special Treatment</a:t>
            </a:r>
            <a:endParaRPr lang="en-US" dirty="0"/>
          </a:p>
        </p:txBody>
      </p:sp>
    </p:spTree>
    <p:extLst>
      <p:ext uri="{BB962C8B-B14F-4D97-AF65-F5344CB8AC3E}">
        <p14:creationId xmlns:p14="http://schemas.microsoft.com/office/powerpoint/2010/main" val="245543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35244"/>
                                        </p:tgtEl>
                                        <p:attrNameLst>
                                          <p:attrName>style.visibility</p:attrName>
                                        </p:attrNameLst>
                                      </p:cBhvr>
                                      <p:to>
                                        <p:strVal val="visible"/>
                                      </p:to>
                                    </p:set>
                                    <p:animEffect transition="in" filter="randombar(horizontal)">
                                      <p:cBhvr>
                                        <p:cTn id="7" dur="500"/>
                                        <p:tgtEl>
                                          <p:spTgt spid="13524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35245"/>
                                        </p:tgtEl>
                                        <p:attrNameLst>
                                          <p:attrName>style.visibility</p:attrName>
                                        </p:attrNameLst>
                                      </p:cBhvr>
                                      <p:to>
                                        <p:strVal val="visible"/>
                                      </p:to>
                                    </p:set>
                                    <p:animEffect transition="in" filter="randombar(horizontal)">
                                      <p:cBhvr>
                                        <p:cTn id="12" dur="500"/>
                                        <p:tgtEl>
                                          <p:spTgt spid="13524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35251"/>
                                        </p:tgtEl>
                                        <p:attrNameLst>
                                          <p:attrName>style.visibility</p:attrName>
                                        </p:attrNameLst>
                                      </p:cBhvr>
                                      <p:to>
                                        <p:strVal val="visible"/>
                                      </p:to>
                                    </p:set>
                                    <p:animEffect transition="in" filter="randombar(horizontal)">
                                      <p:cBhvr>
                                        <p:cTn id="17" dur="500"/>
                                        <p:tgtEl>
                                          <p:spTgt spid="135251"/>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35250"/>
                                        </p:tgtEl>
                                        <p:attrNameLst>
                                          <p:attrName>style.visibility</p:attrName>
                                        </p:attrNameLst>
                                      </p:cBhvr>
                                      <p:to>
                                        <p:strVal val="visible"/>
                                      </p:to>
                                    </p:set>
                                    <p:animEffect transition="in" filter="randombar(horizontal)">
                                      <p:cBhvr>
                                        <p:cTn id="22" dur="500"/>
                                        <p:tgtEl>
                                          <p:spTgt spid="1352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Scenario 3</a:t>
            </a:r>
            <a:endParaRPr lang="en-US" dirty="0"/>
          </a:p>
        </p:txBody>
      </p:sp>
      <p:sp>
        <p:nvSpPr>
          <p:cNvPr id="3" name="Content Placeholder 2"/>
          <p:cNvSpPr>
            <a:spLocks noGrp="1"/>
          </p:cNvSpPr>
          <p:nvPr>
            <p:ph idx="1"/>
          </p:nvPr>
        </p:nvSpPr>
        <p:spPr>
          <a:xfrm>
            <a:off x="379100" y="1238688"/>
            <a:ext cx="5791200" cy="4525963"/>
          </a:xfrm>
        </p:spPr>
        <p:txBody>
          <a:bodyPr>
            <a:noAutofit/>
          </a:bodyPr>
          <a:lstStyle/>
          <a:p>
            <a:r>
              <a:rPr lang="en-US" sz="2800" dirty="0" smtClean="0"/>
              <a:t>Amy has strep throat and has been given penicillin</a:t>
            </a:r>
          </a:p>
          <a:p>
            <a:r>
              <a:rPr lang="en-US" sz="2800" dirty="0" smtClean="0"/>
              <a:t>She feels better after a couple of days, and her parents decide she no longer needs the medicine</a:t>
            </a:r>
          </a:p>
          <a:p>
            <a:r>
              <a:rPr lang="en-US" sz="2800" dirty="0" smtClean="0"/>
              <a:t>A few days later, her grandmother comes down with strep throat</a:t>
            </a:r>
          </a:p>
          <a:p>
            <a:r>
              <a:rPr lang="en-US" sz="2800" dirty="0" smtClean="0"/>
              <a:t>The doctor prescribes penicillin, but it is ineffective</a:t>
            </a:r>
          </a:p>
        </p:txBody>
      </p:sp>
      <p:pic>
        <p:nvPicPr>
          <p:cNvPr id="5" name="Picture 4"/>
          <p:cNvPicPr>
            <a:picLocks noChangeAspect="1"/>
          </p:cNvPicPr>
          <p:nvPr/>
        </p:nvPicPr>
        <p:blipFill>
          <a:blip r:embed="rId2"/>
          <a:stretch>
            <a:fillRect/>
          </a:stretch>
        </p:blipFill>
        <p:spPr>
          <a:xfrm>
            <a:off x="6368716" y="1787170"/>
            <a:ext cx="2286000" cy="1714500"/>
          </a:xfrm>
          <a:prstGeom prst="rect">
            <a:avLst/>
          </a:prstGeom>
        </p:spPr>
      </p:pic>
      <p:pic>
        <p:nvPicPr>
          <p:cNvPr id="6" name="Picture 5"/>
          <p:cNvPicPr>
            <a:picLocks noChangeAspect="1"/>
          </p:cNvPicPr>
          <p:nvPr/>
        </p:nvPicPr>
        <p:blipFill>
          <a:blip r:embed="rId3"/>
          <a:stretch>
            <a:fillRect/>
          </a:stretch>
        </p:blipFill>
        <p:spPr>
          <a:xfrm>
            <a:off x="6170300" y="3863181"/>
            <a:ext cx="2747000" cy="2172243"/>
          </a:xfrm>
          <a:prstGeom prst="rect">
            <a:avLst/>
          </a:prstGeom>
        </p:spPr>
      </p:pic>
    </p:spTree>
    <p:extLst>
      <p:ext uri="{BB962C8B-B14F-4D97-AF65-F5344CB8AC3E}">
        <p14:creationId xmlns:p14="http://schemas.microsoft.com/office/powerpoint/2010/main" val="73553387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057400" y="609600"/>
            <a:ext cx="4760253" cy="5638800"/>
          </a:xfrm>
          <a:prstGeom prst="rect">
            <a:avLst/>
          </a:prstGeom>
        </p:spPr>
      </p:pic>
      <p:sp>
        <p:nvSpPr>
          <p:cNvPr id="2" name="Title 1"/>
          <p:cNvSpPr>
            <a:spLocks noGrp="1"/>
          </p:cNvSpPr>
          <p:nvPr>
            <p:ph type="title"/>
          </p:nvPr>
        </p:nvSpPr>
        <p:spPr/>
        <p:txBody>
          <a:bodyPr/>
          <a:lstStyle/>
          <a:p>
            <a:r>
              <a:rPr lang="en-US" dirty="0" smtClean="0"/>
              <a:t>Scenario 3</a:t>
            </a:r>
            <a:endParaRPr lang="en-US" dirty="0"/>
          </a:p>
        </p:txBody>
      </p:sp>
      <p:sp>
        <p:nvSpPr>
          <p:cNvPr id="3" name="Content Placeholder 2"/>
          <p:cNvSpPr>
            <a:spLocks noGrp="1"/>
          </p:cNvSpPr>
          <p:nvPr>
            <p:ph idx="1"/>
          </p:nvPr>
        </p:nvSpPr>
        <p:spPr/>
        <p:txBody>
          <a:bodyPr/>
          <a:lstStyle/>
          <a:p>
            <a:r>
              <a:rPr lang="en-US" sz="2800" dirty="0" smtClean="0"/>
              <a:t>How did Amy’s grandmother acquire strep throat?</a:t>
            </a:r>
          </a:p>
          <a:p>
            <a:r>
              <a:rPr lang="en-US" sz="2800" dirty="0" smtClean="0"/>
              <a:t>Why did the penicillin not work for Amy’s grandmother?</a:t>
            </a:r>
          </a:p>
          <a:p>
            <a:r>
              <a:rPr lang="en-US" sz="2800" dirty="0" smtClean="0"/>
              <a:t>What mistake did Amy’s parents make regarding her penicillin usage?</a:t>
            </a:r>
          </a:p>
          <a:p>
            <a:r>
              <a:rPr lang="en-US" sz="2800" dirty="0" smtClean="0"/>
              <a:t>What was the ultimate cause of penicillin resistance in the strep bacteria?</a:t>
            </a:r>
            <a:endParaRPr lang="en-US" sz="2800" dirty="0"/>
          </a:p>
        </p:txBody>
      </p:sp>
    </p:spTree>
    <p:extLst>
      <p:ext uri="{BB962C8B-B14F-4D97-AF65-F5344CB8AC3E}">
        <p14:creationId xmlns:p14="http://schemas.microsoft.com/office/powerpoint/2010/main" val="398130753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le 1"/>
          <p:cNvSpPr>
            <a:spLocks noGrp="1"/>
          </p:cNvSpPr>
          <p:nvPr>
            <p:ph type="title"/>
          </p:nvPr>
        </p:nvSpPr>
        <p:spPr/>
        <p:txBody>
          <a:bodyPr>
            <a:normAutofit/>
          </a:bodyPr>
          <a:lstStyle/>
          <a:p>
            <a:pPr eaLnBrk="1" hangingPunct="1">
              <a:defRPr/>
            </a:pPr>
            <a:r>
              <a:rPr lang="en-US" sz="4000" dirty="0" smtClean="0"/>
              <a:t>Mechanisms of Resistance</a:t>
            </a:r>
            <a:endParaRPr lang="en-US" sz="4000" b="1" dirty="0" smtClean="0"/>
          </a:p>
        </p:txBody>
      </p:sp>
      <p:sp>
        <p:nvSpPr>
          <p:cNvPr id="18435" name="Content Placeholder 2"/>
          <p:cNvSpPr>
            <a:spLocks noGrp="1"/>
          </p:cNvSpPr>
          <p:nvPr>
            <p:ph idx="1"/>
          </p:nvPr>
        </p:nvSpPr>
        <p:spPr/>
        <p:txBody>
          <a:bodyPr>
            <a:normAutofit/>
          </a:bodyPr>
          <a:lstStyle/>
          <a:p>
            <a:pPr eaLnBrk="1" hangingPunct="1"/>
            <a:r>
              <a:rPr lang="en-US" altLang="en-US" sz="2800" dirty="0" smtClean="0">
                <a:ea typeface="ＭＳ Ｐゴシック" panose="020B0600070205080204" pitchFamily="34" charset="-128"/>
              </a:rPr>
              <a:t>Bacterial genes produce different mechanisms of resistance</a:t>
            </a:r>
          </a:p>
          <a:p>
            <a:pPr eaLnBrk="1" hangingPunct="1"/>
            <a:r>
              <a:rPr lang="en-US" altLang="en-US" sz="2800" dirty="0" smtClean="0">
                <a:ea typeface="ＭＳ Ｐゴシック" panose="020B0600070205080204" pitchFamily="34" charset="-128"/>
              </a:rPr>
              <a:t>For example:</a:t>
            </a:r>
          </a:p>
          <a:p>
            <a:pPr lvl="1" eaLnBrk="1" hangingPunct="1"/>
            <a:r>
              <a:rPr lang="en-US" altLang="en-US" sz="2400" dirty="0" smtClean="0">
                <a:ea typeface="ＭＳ Ｐゴシック" panose="020B0600070205080204" pitchFamily="34" charset="-128"/>
              </a:rPr>
              <a:t>Produce enzymes that inactivate the antibiotic</a:t>
            </a:r>
          </a:p>
          <a:p>
            <a:pPr lvl="1" eaLnBrk="1" hangingPunct="1"/>
            <a:r>
              <a:rPr lang="en-US" altLang="en-US" sz="2400" dirty="0" smtClean="0">
                <a:ea typeface="ＭＳ Ｐゴシック" panose="020B0600070205080204" pitchFamily="34" charset="-128"/>
              </a:rPr>
              <a:t>Pump the drug out of the cell before it gets a chance to work</a:t>
            </a:r>
          </a:p>
          <a:p>
            <a:pPr lvl="1" eaLnBrk="1" hangingPunct="1"/>
            <a:r>
              <a:rPr lang="en-US" altLang="en-US" sz="2400" dirty="0" smtClean="0">
                <a:ea typeface="ＭＳ Ｐゴシック" panose="020B0600070205080204" pitchFamily="34" charset="-128"/>
              </a:rPr>
              <a:t>Alter the target site where the drug usually binds to the bacteria, so it can’t bind anymore</a:t>
            </a:r>
          </a:p>
        </p:txBody>
      </p:sp>
      <p:sp>
        <p:nvSpPr>
          <p:cNvPr id="18436" name="Slide Number Placeholder 3"/>
          <p:cNvSpPr>
            <a:spLocks noGrp="1"/>
          </p:cNvSpPr>
          <p:nvPr>
            <p:ph type="sldNum" sz="quarter" idx="4294967295"/>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fld id="{5FE2EFA7-1FF4-4695-930F-67BBF4D8C855}" type="slidenum">
              <a:rPr lang="en-US" altLang="en-US">
                <a:solidFill>
                  <a:srgbClr val="898989"/>
                </a:solidFill>
                <a:latin typeface="Calibri" panose="020F0502020204030204" pitchFamily="34" charset="0"/>
              </a:rPr>
              <a:pPr eaLnBrk="1" hangingPunct="1"/>
              <a:t>24</a:t>
            </a:fld>
            <a:endParaRPr lang="en-US" altLang="en-US">
              <a:solidFill>
                <a:srgbClr val="898989"/>
              </a:solidFill>
              <a:latin typeface="Calibri" panose="020F0502020204030204" pitchFamily="34" charset="0"/>
            </a:endParaRPr>
          </a:p>
        </p:txBody>
      </p:sp>
    </p:spTree>
    <p:extLst>
      <p:ext uri="{BB962C8B-B14F-4D97-AF65-F5344CB8AC3E}">
        <p14:creationId xmlns:p14="http://schemas.microsoft.com/office/powerpoint/2010/main" val="35213072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Antibiotic Inactivation</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71600" y="1828800"/>
            <a:ext cx="6424036" cy="3581400"/>
          </a:xfrm>
        </p:spPr>
      </p:pic>
    </p:spTree>
    <p:extLst>
      <p:ext uri="{BB962C8B-B14F-4D97-AF65-F5344CB8AC3E}">
        <p14:creationId xmlns:p14="http://schemas.microsoft.com/office/powerpoint/2010/main" val="123391406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rjes_000\Desktop\Drugs+pills+medicine+XXX+high+r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8600" y="2590800"/>
            <a:ext cx="6146800" cy="38417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rmAutofit/>
          </a:bodyPr>
          <a:lstStyle/>
          <a:p>
            <a:r>
              <a:rPr lang="en-US" dirty="0" smtClean="0"/>
              <a:t>The Problem of Antibiotic Resistance</a:t>
            </a:r>
            <a:endParaRPr lang="en-US" dirty="0"/>
          </a:p>
        </p:txBody>
      </p:sp>
      <p:sp>
        <p:nvSpPr>
          <p:cNvPr id="3" name="Content Placeholder 2"/>
          <p:cNvSpPr>
            <a:spLocks noGrp="1"/>
          </p:cNvSpPr>
          <p:nvPr>
            <p:ph idx="1"/>
          </p:nvPr>
        </p:nvSpPr>
        <p:spPr/>
        <p:txBody>
          <a:bodyPr/>
          <a:lstStyle/>
          <a:p>
            <a:r>
              <a:rPr lang="en-US" dirty="0" smtClean="0"/>
              <a:t>The misuse and overuse of antibiotic drugs in </a:t>
            </a:r>
            <a:r>
              <a:rPr lang="en-US" dirty="0"/>
              <a:t>food </a:t>
            </a:r>
            <a:r>
              <a:rPr lang="en-US" dirty="0" smtClean="0"/>
              <a:t>production and health care has led </a:t>
            </a:r>
            <a:r>
              <a:rPr lang="en-US" dirty="0" smtClean="0"/>
              <a:t>to </a:t>
            </a:r>
            <a:r>
              <a:rPr lang="en-US" dirty="0" smtClean="0"/>
              <a:t>the current state of widespread </a:t>
            </a:r>
            <a:br>
              <a:rPr lang="en-US" dirty="0" smtClean="0"/>
            </a:br>
            <a:r>
              <a:rPr lang="en-US" dirty="0" smtClean="0"/>
              <a:t>antibiotic resistance at both national and global levels</a:t>
            </a:r>
          </a:p>
        </p:txBody>
      </p:sp>
    </p:spTree>
    <p:extLst>
      <p:ext uri="{BB962C8B-B14F-4D97-AF65-F5344CB8AC3E}">
        <p14:creationId xmlns:p14="http://schemas.microsoft.com/office/powerpoint/2010/main" val="409792628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a:normAutofit/>
          </a:bodyPr>
          <a:lstStyle/>
          <a:p>
            <a:r>
              <a:rPr lang="en-US" dirty="0" smtClean="0"/>
              <a:t>The Problem of Antibiotic Resistance</a:t>
            </a:r>
            <a:endParaRPr lang="en-US" dirty="0"/>
          </a:p>
        </p:txBody>
      </p:sp>
      <p:sp>
        <p:nvSpPr>
          <p:cNvPr id="3" name="Content Placeholder 2"/>
          <p:cNvSpPr>
            <a:spLocks noGrp="1"/>
          </p:cNvSpPr>
          <p:nvPr>
            <p:ph idx="1"/>
          </p:nvPr>
        </p:nvSpPr>
        <p:spPr>
          <a:xfrm>
            <a:off x="304800" y="1638300"/>
            <a:ext cx="5181600" cy="3733800"/>
          </a:xfrm>
          <a:solidFill>
            <a:schemeClr val="bg1"/>
          </a:solidFill>
        </p:spPr>
        <p:txBody>
          <a:bodyPr/>
          <a:lstStyle/>
          <a:p>
            <a:r>
              <a:rPr lang="en-US" sz="2800" dirty="0" smtClean="0"/>
              <a:t>Resistance rates in bacteria are still increasing</a:t>
            </a:r>
          </a:p>
          <a:p>
            <a:r>
              <a:rPr lang="en-US" sz="2800" dirty="0" smtClean="0"/>
              <a:t>For example, rates of resistance to </a:t>
            </a:r>
            <a:r>
              <a:rPr lang="en-US" sz="2800" dirty="0" err="1" smtClean="0"/>
              <a:t>Carbapenem</a:t>
            </a:r>
            <a:r>
              <a:rPr lang="en-US" sz="2800" dirty="0" smtClean="0"/>
              <a:t> (similar to penicillin) among </a:t>
            </a:r>
            <a:r>
              <a:rPr lang="en-US" sz="2800" i="1" dirty="0" err="1" smtClean="0"/>
              <a:t>Klebsiella</a:t>
            </a:r>
            <a:r>
              <a:rPr lang="en-US" sz="2800" i="1" dirty="0" smtClean="0"/>
              <a:t> </a:t>
            </a:r>
            <a:r>
              <a:rPr lang="en-US" sz="2800" dirty="0" smtClean="0"/>
              <a:t>samples (a common hospital acquired bacterium) increased from 1.6 % to 10.4% from 2001 to 2011 (MMWR, 2013, 62:9)</a:t>
            </a:r>
          </a:p>
          <a:p>
            <a:pPr marL="914400" lvl="2" indent="0">
              <a:buNone/>
            </a:pPr>
            <a:endParaRPr lang="en-US" dirty="0"/>
          </a:p>
        </p:txBody>
      </p:sp>
      <p:pic>
        <p:nvPicPr>
          <p:cNvPr id="4" name="Picture 3"/>
          <p:cNvPicPr>
            <a:picLocks noChangeAspect="1"/>
          </p:cNvPicPr>
          <p:nvPr/>
        </p:nvPicPr>
        <p:blipFill rotWithShape="1">
          <a:blip r:embed="rId3"/>
          <a:srcRect l="11272"/>
          <a:stretch/>
        </p:blipFill>
        <p:spPr>
          <a:xfrm>
            <a:off x="5334000" y="2362200"/>
            <a:ext cx="3595255" cy="2707479"/>
          </a:xfrm>
          <a:prstGeom prst="rect">
            <a:avLst/>
          </a:prstGeom>
        </p:spPr>
      </p:pic>
    </p:spTree>
    <p:extLst>
      <p:ext uri="{BB962C8B-B14F-4D97-AF65-F5344CB8AC3E}">
        <p14:creationId xmlns:p14="http://schemas.microsoft.com/office/powerpoint/2010/main" val="153888063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Agriculture</a:t>
            </a:r>
            <a:endParaRPr lang="en-US" dirty="0"/>
          </a:p>
        </p:txBody>
      </p:sp>
      <p:pic>
        <p:nvPicPr>
          <p:cNvPr id="4" name="Picture 3"/>
          <p:cNvPicPr>
            <a:picLocks noChangeAspect="1"/>
          </p:cNvPicPr>
          <p:nvPr/>
        </p:nvPicPr>
        <p:blipFill rotWithShape="1">
          <a:blip r:embed="rId3"/>
          <a:srcRect l="15789" r="12211"/>
          <a:stretch/>
        </p:blipFill>
        <p:spPr>
          <a:xfrm>
            <a:off x="5486399" y="3199536"/>
            <a:ext cx="3200399" cy="2947225"/>
          </a:xfrm>
          <a:prstGeom prst="rect">
            <a:avLst/>
          </a:prstGeom>
        </p:spPr>
      </p:pic>
      <p:sp>
        <p:nvSpPr>
          <p:cNvPr id="3" name="Content Placeholder 2"/>
          <p:cNvSpPr>
            <a:spLocks noGrp="1"/>
          </p:cNvSpPr>
          <p:nvPr>
            <p:ph idx="1"/>
          </p:nvPr>
        </p:nvSpPr>
        <p:spPr>
          <a:xfrm>
            <a:off x="422030" y="1410284"/>
            <a:ext cx="8264769" cy="4525963"/>
          </a:xfrm>
        </p:spPr>
        <p:txBody>
          <a:bodyPr/>
          <a:lstStyle/>
          <a:p>
            <a:r>
              <a:rPr lang="en-US" sz="2800" dirty="0" smtClean="0"/>
              <a:t>Bacteria with resistance can be transmitted to humans through animal products</a:t>
            </a:r>
          </a:p>
          <a:p>
            <a:r>
              <a:rPr lang="en-US" sz="2800" dirty="0" smtClean="0"/>
              <a:t>Two main factors are related to increased rates of resistance in bacteria</a:t>
            </a:r>
          </a:p>
          <a:p>
            <a:pPr lvl="1"/>
            <a:r>
              <a:rPr lang="en-US" sz="2400" dirty="0" smtClean="0"/>
              <a:t>In-feed antibiotics given </a:t>
            </a:r>
            <a:br>
              <a:rPr lang="en-US" sz="2400" dirty="0" smtClean="0"/>
            </a:br>
            <a:r>
              <a:rPr lang="en-US" sz="2400" dirty="0" smtClean="0"/>
              <a:t>at low dosages (known to </a:t>
            </a:r>
            <a:br>
              <a:rPr lang="en-US" sz="2400" dirty="0" smtClean="0"/>
            </a:br>
            <a:r>
              <a:rPr lang="en-US" sz="2400" dirty="0" smtClean="0"/>
              <a:t>increase growth rate of </a:t>
            </a:r>
            <a:br>
              <a:rPr lang="en-US" sz="2400" dirty="0" smtClean="0"/>
            </a:br>
            <a:r>
              <a:rPr lang="en-US" sz="2400" dirty="0" smtClean="0"/>
              <a:t>animals)</a:t>
            </a:r>
          </a:p>
          <a:p>
            <a:pPr lvl="1"/>
            <a:r>
              <a:rPr lang="en-US" sz="2400" dirty="0" smtClean="0"/>
              <a:t>Antibiotics added to water </a:t>
            </a:r>
            <a:br>
              <a:rPr lang="en-US" sz="2400" dirty="0" smtClean="0"/>
            </a:br>
            <a:r>
              <a:rPr lang="en-US" sz="2400" dirty="0" smtClean="0"/>
              <a:t>and feed as a preventative </a:t>
            </a:r>
            <a:br>
              <a:rPr lang="en-US" sz="2400" dirty="0" smtClean="0"/>
            </a:br>
            <a:r>
              <a:rPr lang="en-US" sz="2400" dirty="0" smtClean="0"/>
              <a:t>measure against common </a:t>
            </a:r>
            <a:br>
              <a:rPr lang="en-US" sz="2400" dirty="0" smtClean="0"/>
            </a:br>
            <a:r>
              <a:rPr lang="en-US" sz="2400" dirty="0" smtClean="0"/>
              <a:t>infections</a:t>
            </a:r>
          </a:p>
        </p:txBody>
      </p:sp>
    </p:spTree>
    <p:extLst>
      <p:ext uri="{BB962C8B-B14F-4D97-AF65-F5344CB8AC3E}">
        <p14:creationId xmlns:p14="http://schemas.microsoft.com/office/powerpoint/2010/main" val="242118557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 Care</a:t>
            </a:r>
            <a:endParaRPr lang="en-US" dirty="0"/>
          </a:p>
        </p:txBody>
      </p:sp>
      <p:sp>
        <p:nvSpPr>
          <p:cNvPr id="3" name="Content Placeholder 2"/>
          <p:cNvSpPr>
            <a:spLocks noGrp="1"/>
          </p:cNvSpPr>
          <p:nvPr>
            <p:ph idx="1"/>
          </p:nvPr>
        </p:nvSpPr>
        <p:spPr/>
        <p:txBody>
          <a:bodyPr/>
          <a:lstStyle/>
          <a:p>
            <a:r>
              <a:rPr lang="en-US" sz="2800" dirty="0" smtClean="0"/>
              <a:t>Antibiotic use in health care is problematic at many levels</a:t>
            </a:r>
          </a:p>
          <a:p>
            <a:pPr lvl="1"/>
            <a:r>
              <a:rPr lang="en-US" sz="2400" dirty="0" smtClean="0"/>
              <a:t>Patient</a:t>
            </a:r>
          </a:p>
          <a:p>
            <a:pPr lvl="1"/>
            <a:r>
              <a:rPr lang="en-US" sz="2400" dirty="0" smtClean="0"/>
              <a:t>Provider</a:t>
            </a:r>
          </a:p>
          <a:p>
            <a:pPr lvl="1"/>
            <a:r>
              <a:rPr lang="en-US" sz="2400" dirty="0" smtClean="0"/>
              <a:t>Pharmaceutical Industry</a:t>
            </a:r>
            <a:endParaRPr lang="en-US" sz="2400" dirty="0"/>
          </a:p>
        </p:txBody>
      </p:sp>
      <p:pic>
        <p:nvPicPr>
          <p:cNvPr id="4" name="Picture 3"/>
          <p:cNvPicPr>
            <a:picLocks noChangeAspect="1"/>
          </p:cNvPicPr>
          <p:nvPr/>
        </p:nvPicPr>
        <p:blipFill>
          <a:blip r:embed="rId3"/>
          <a:stretch>
            <a:fillRect/>
          </a:stretch>
        </p:blipFill>
        <p:spPr>
          <a:xfrm>
            <a:off x="6139001" y="4298209"/>
            <a:ext cx="2590800" cy="1762125"/>
          </a:xfrm>
          <a:prstGeom prst="rect">
            <a:avLst/>
          </a:prstGeom>
        </p:spPr>
      </p:pic>
      <p:pic>
        <p:nvPicPr>
          <p:cNvPr id="5" name="Picture 4"/>
          <p:cNvPicPr>
            <a:picLocks noChangeAspect="1"/>
          </p:cNvPicPr>
          <p:nvPr/>
        </p:nvPicPr>
        <p:blipFill>
          <a:blip r:embed="rId4"/>
          <a:stretch>
            <a:fillRect/>
          </a:stretch>
        </p:blipFill>
        <p:spPr>
          <a:xfrm>
            <a:off x="3732404" y="4090108"/>
            <a:ext cx="1975061" cy="2163162"/>
          </a:xfrm>
          <a:prstGeom prst="rect">
            <a:avLst/>
          </a:prstGeom>
        </p:spPr>
      </p:pic>
      <p:pic>
        <p:nvPicPr>
          <p:cNvPr id="6" name="Picture 5"/>
          <p:cNvPicPr>
            <a:picLocks noChangeAspect="1"/>
          </p:cNvPicPr>
          <p:nvPr/>
        </p:nvPicPr>
        <p:blipFill>
          <a:blip r:embed="rId5"/>
          <a:stretch>
            <a:fillRect/>
          </a:stretch>
        </p:blipFill>
        <p:spPr>
          <a:xfrm>
            <a:off x="493377" y="4374410"/>
            <a:ext cx="2838450" cy="1609725"/>
          </a:xfrm>
          <a:prstGeom prst="rect">
            <a:avLst/>
          </a:prstGeom>
        </p:spPr>
      </p:pic>
    </p:spTree>
    <p:extLst>
      <p:ext uri="{BB962C8B-B14F-4D97-AF65-F5344CB8AC3E}">
        <p14:creationId xmlns:p14="http://schemas.microsoft.com/office/powerpoint/2010/main" val="23486023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title"/>
          </p:nvPr>
        </p:nvSpPr>
        <p:spPr>
          <a:xfrm>
            <a:off x="352023" y="474544"/>
            <a:ext cx="8229600" cy="1143000"/>
          </a:xfrm>
        </p:spPr>
        <p:txBody>
          <a:bodyPr rIns="132080"/>
          <a:lstStyle/>
          <a:p>
            <a:pPr eaLnBrk="1" hangingPunct="1"/>
            <a:r>
              <a:rPr lang="en-US" altLang="en-US" dirty="0" smtClean="0">
                <a:ea typeface="ＭＳ Ｐゴシック" panose="020B0600070205080204" pitchFamily="34" charset="-128"/>
              </a:rPr>
              <a:t>Antibiotic Timeline</a:t>
            </a:r>
          </a:p>
        </p:txBody>
      </p:sp>
      <p:sp>
        <p:nvSpPr>
          <p:cNvPr id="8195" name="Line 4"/>
          <p:cNvSpPr>
            <a:spLocks noChangeShapeType="1"/>
          </p:cNvSpPr>
          <p:nvPr/>
        </p:nvSpPr>
        <p:spPr bwMode="auto">
          <a:xfrm>
            <a:off x="714991" y="2620962"/>
            <a:ext cx="80772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8196" name="Rectangle 5"/>
          <p:cNvSpPr>
            <a:spLocks/>
          </p:cNvSpPr>
          <p:nvPr/>
        </p:nvSpPr>
        <p:spPr bwMode="auto">
          <a:xfrm>
            <a:off x="2564429" y="2697162"/>
            <a:ext cx="10414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40639" bIns="0"/>
          <a:lstStyle>
            <a:lvl1pPr marL="39688"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ts val="1350"/>
              </a:spcBef>
            </a:pPr>
            <a:endParaRPr lang="en-US" altLang="en-US" sz="1400">
              <a:latin typeface="Calibri" panose="020F0502020204030204" pitchFamily="34" charset="0"/>
              <a:cs typeface="Times New Roman" panose="02020603050405020304" pitchFamily="18" charset="0"/>
            </a:endParaRPr>
          </a:p>
        </p:txBody>
      </p:sp>
      <p:sp>
        <p:nvSpPr>
          <p:cNvPr id="8197" name="Rectangle 6"/>
          <p:cNvSpPr>
            <a:spLocks/>
          </p:cNvSpPr>
          <p:nvPr/>
        </p:nvSpPr>
        <p:spPr bwMode="auto">
          <a:xfrm>
            <a:off x="2797791" y="2620962"/>
            <a:ext cx="12954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40639" bIns="0"/>
          <a:lstStyle>
            <a:lvl1pPr marL="39688"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ts val="1350"/>
              </a:spcBef>
            </a:pPr>
            <a:r>
              <a:rPr lang="en-US" altLang="en-US" dirty="0">
                <a:latin typeface="Calibri" panose="020F0502020204030204" pitchFamily="34" charset="0"/>
                <a:cs typeface="Times New Roman" panose="02020603050405020304" pitchFamily="18" charset="0"/>
              </a:rPr>
              <a:t>1940s</a:t>
            </a:r>
          </a:p>
          <a:p>
            <a:pPr algn="ctr" eaLnBrk="1" hangingPunct="1">
              <a:spcBef>
                <a:spcPts val="800"/>
              </a:spcBef>
            </a:pPr>
            <a:r>
              <a:rPr lang="en-US" altLang="en-US" sz="1400" dirty="0">
                <a:latin typeface="Calibri" panose="020F0502020204030204" pitchFamily="34" charset="0"/>
                <a:cs typeface="Times New Roman" panose="02020603050405020304" pitchFamily="18" charset="0"/>
              </a:rPr>
              <a:t>The first antibiotics are mass produced for humans and work well</a:t>
            </a:r>
          </a:p>
        </p:txBody>
      </p:sp>
      <p:sp>
        <p:nvSpPr>
          <p:cNvPr id="8198" name="Rectangle 7"/>
          <p:cNvSpPr>
            <a:spLocks/>
          </p:cNvSpPr>
          <p:nvPr/>
        </p:nvSpPr>
        <p:spPr bwMode="auto">
          <a:xfrm>
            <a:off x="6429991" y="2697162"/>
            <a:ext cx="9398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40639" bIns="0"/>
          <a:lstStyle>
            <a:lvl1pPr marL="39688"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ts val="1350"/>
              </a:spcBef>
            </a:pPr>
            <a:r>
              <a:rPr lang="en-US" altLang="en-US">
                <a:latin typeface="Calibri" panose="020F0502020204030204" pitchFamily="34" charset="0"/>
                <a:cs typeface="Times New Roman" panose="02020603050405020304" pitchFamily="18" charset="0"/>
              </a:rPr>
              <a:t>1990s</a:t>
            </a:r>
            <a:endParaRPr lang="en-US" altLang="en-US" sz="1400">
              <a:latin typeface="Calibri" panose="020F0502020204030204" pitchFamily="34" charset="0"/>
              <a:cs typeface="Times New Roman" panose="02020603050405020304" pitchFamily="18" charset="0"/>
            </a:endParaRPr>
          </a:p>
          <a:p>
            <a:pPr algn="ctr" eaLnBrk="1" hangingPunct="1">
              <a:spcBef>
                <a:spcPts val="1350"/>
              </a:spcBef>
            </a:pPr>
            <a:r>
              <a:rPr lang="en-US" altLang="en-US" sz="1400">
                <a:latin typeface="Calibri" panose="020F0502020204030204" pitchFamily="34" charset="0"/>
                <a:cs typeface="Times New Roman" panose="02020603050405020304" pitchFamily="18" charset="0"/>
              </a:rPr>
              <a:t>Current teenagers are born!</a:t>
            </a:r>
          </a:p>
        </p:txBody>
      </p:sp>
      <p:grpSp>
        <p:nvGrpSpPr>
          <p:cNvPr id="8199" name="Group 8"/>
          <p:cNvGrpSpPr>
            <a:grpSpLocks/>
          </p:cNvGrpSpPr>
          <p:nvPr/>
        </p:nvGrpSpPr>
        <p:grpSpPr bwMode="auto">
          <a:xfrm>
            <a:off x="1730991" y="3127375"/>
            <a:ext cx="809625" cy="690562"/>
            <a:chOff x="0" y="0"/>
            <a:chExt cx="510" cy="435"/>
          </a:xfrm>
        </p:grpSpPr>
        <p:sp>
          <p:nvSpPr>
            <p:cNvPr id="8220" name="AutoShape 9"/>
            <p:cNvSpPr>
              <a:spLocks/>
            </p:cNvSpPr>
            <p:nvPr/>
          </p:nvSpPr>
          <p:spPr bwMode="auto">
            <a:xfrm>
              <a:off x="79" y="0"/>
              <a:ext cx="431" cy="435"/>
            </a:xfrm>
            <a:custGeom>
              <a:avLst/>
              <a:gdLst>
                <a:gd name="T0" fmla="*/ 0 w 21600"/>
                <a:gd name="T1" fmla="*/ 0 h 21600"/>
                <a:gd name="T2" fmla="*/ 21600 w 21600"/>
                <a:gd name="T3" fmla="*/ 21600 h 21600"/>
              </a:gdLst>
              <a:ahLst/>
              <a:cxnLst/>
              <a:rect l="T0" t="T1" r="T2" b="T3"/>
              <a:pathLst>
                <a:path w="21600" h="21600">
                  <a:moveTo>
                    <a:pt x="12314" y="0"/>
                  </a:moveTo>
                  <a:lnTo>
                    <a:pt x="12314" y="5412"/>
                  </a:lnTo>
                  <a:lnTo>
                    <a:pt x="0" y="5412"/>
                  </a:lnTo>
                  <a:lnTo>
                    <a:pt x="0" y="16188"/>
                  </a:lnTo>
                  <a:lnTo>
                    <a:pt x="12314" y="16188"/>
                  </a:lnTo>
                  <a:lnTo>
                    <a:pt x="12314" y="21600"/>
                  </a:lnTo>
                  <a:lnTo>
                    <a:pt x="21600" y="10800"/>
                  </a:lnTo>
                  <a:close/>
                  <a:moveTo>
                    <a:pt x="12314" y="0"/>
                  </a:moveTo>
                </a:path>
              </a:pathLst>
            </a:custGeom>
            <a:gradFill rotWithShape="0">
              <a:gsLst>
                <a:gs pos="0">
                  <a:srgbClr val="760000"/>
                </a:gs>
                <a:gs pos="100000">
                  <a:srgbClr val="FF0000"/>
                </a:gs>
              </a:gsLst>
              <a:lin ang="0" scaled="1"/>
            </a:gradFill>
            <a:ln w="9525">
              <a:solidFill>
                <a:schemeClr val="tx1"/>
              </a:solidFill>
              <a:round/>
              <a:headEnd/>
              <a:tailEnd/>
            </a:ln>
          </p:spPr>
          <p:txBody>
            <a:bodyPr lIns="0" tIns="0" rIns="0" bIns="0"/>
            <a:lstStyle/>
            <a:p>
              <a:endParaRPr lang="en-US"/>
            </a:p>
          </p:txBody>
        </p:sp>
        <p:sp>
          <p:nvSpPr>
            <p:cNvPr id="8221" name="AutoShape 10"/>
            <p:cNvSpPr>
              <a:spLocks/>
            </p:cNvSpPr>
            <p:nvPr/>
          </p:nvSpPr>
          <p:spPr bwMode="auto">
            <a:xfrm>
              <a:off x="31" y="108"/>
              <a:ext cx="32" cy="218"/>
            </a:xfrm>
            <a:custGeom>
              <a:avLst/>
              <a:gdLst>
                <a:gd name="T0" fmla="*/ 0 w 21600"/>
                <a:gd name="T1" fmla="*/ 0 h 21600"/>
                <a:gd name="T2" fmla="*/ 21600 w 21600"/>
                <a:gd name="T3" fmla="*/ 21600 h 21600"/>
              </a:gdLst>
              <a:ahLst/>
              <a:cxnLst/>
              <a:rect l="T0" t="T1" r="T2" b="T3"/>
              <a:pathLst>
                <a:path w="21600" h="21600">
                  <a:moveTo>
                    <a:pt x="0" y="0"/>
                  </a:moveTo>
                  <a:lnTo>
                    <a:pt x="0" y="21600"/>
                  </a:lnTo>
                  <a:lnTo>
                    <a:pt x="21600" y="21600"/>
                  </a:lnTo>
                  <a:lnTo>
                    <a:pt x="21600" y="0"/>
                  </a:lnTo>
                  <a:close/>
                  <a:moveTo>
                    <a:pt x="0" y="0"/>
                  </a:moveTo>
                </a:path>
              </a:pathLst>
            </a:custGeom>
            <a:gradFill rotWithShape="0">
              <a:gsLst>
                <a:gs pos="0">
                  <a:srgbClr val="760000"/>
                </a:gs>
                <a:gs pos="100000">
                  <a:srgbClr val="FF0000"/>
                </a:gs>
              </a:gsLst>
              <a:lin ang="0" scaled="1"/>
            </a:gradFill>
            <a:ln w="9525">
              <a:solidFill>
                <a:schemeClr val="tx1"/>
              </a:solidFill>
              <a:round/>
              <a:headEnd/>
              <a:tailEnd/>
            </a:ln>
          </p:spPr>
          <p:txBody>
            <a:bodyPr lIns="0" tIns="0" rIns="0" bIns="0"/>
            <a:lstStyle/>
            <a:p>
              <a:endParaRPr lang="en-US"/>
            </a:p>
          </p:txBody>
        </p:sp>
        <p:sp>
          <p:nvSpPr>
            <p:cNvPr id="8222" name="AutoShape 11"/>
            <p:cNvSpPr>
              <a:spLocks/>
            </p:cNvSpPr>
            <p:nvPr/>
          </p:nvSpPr>
          <p:spPr bwMode="auto">
            <a:xfrm>
              <a:off x="0" y="108"/>
              <a:ext cx="15" cy="218"/>
            </a:xfrm>
            <a:custGeom>
              <a:avLst/>
              <a:gdLst>
                <a:gd name="T0" fmla="*/ 0 w 21600"/>
                <a:gd name="T1" fmla="*/ 0 h 21600"/>
                <a:gd name="T2" fmla="*/ 21600 w 21600"/>
                <a:gd name="T3" fmla="*/ 21600 h 21600"/>
              </a:gdLst>
              <a:ahLst/>
              <a:cxnLst/>
              <a:rect l="T0" t="T1" r="T2" b="T3"/>
              <a:pathLst>
                <a:path w="21600" h="21600">
                  <a:moveTo>
                    <a:pt x="0" y="0"/>
                  </a:moveTo>
                  <a:lnTo>
                    <a:pt x="0" y="21600"/>
                  </a:lnTo>
                  <a:lnTo>
                    <a:pt x="21600" y="21600"/>
                  </a:lnTo>
                  <a:lnTo>
                    <a:pt x="21600" y="0"/>
                  </a:lnTo>
                  <a:close/>
                  <a:moveTo>
                    <a:pt x="0" y="0"/>
                  </a:moveTo>
                </a:path>
              </a:pathLst>
            </a:custGeom>
            <a:gradFill rotWithShape="0">
              <a:gsLst>
                <a:gs pos="0">
                  <a:srgbClr val="760000"/>
                </a:gs>
                <a:gs pos="100000">
                  <a:srgbClr val="FF0000"/>
                </a:gs>
              </a:gsLst>
              <a:lin ang="0" scaled="1"/>
            </a:gradFill>
            <a:ln w="9525">
              <a:solidFill>
                <a:schemeClr val="tx1"/>
              </a:solidFill>
              <a:round/>
              <a:headEnd/>
              <a:tailEnd/>
            </a:ln>
          </p:spPr>
          <p:txBody>
            <a:bodyPr lIns="0" tIns="0" rIns="0" bIns="0"/>
            <a:lstStyle/>
            <a:p>
              <a:endParaRPr lang="en-US"/>
            </a:p>
          </p:txBody>
        </p:sp>
      </p:grpSp>
      <p:sp>
        <p:nvSpPr>
          <p:cNvPr id="8200" name="Rectangle 12"/>
          <p:cNvSpPr>
            <a:spLocks/>
          </p:cNvSpPr>
          <p:nvPr/>
        </p:nvSpPr>
        <p:spPr bwMode="auto">
          <a:xfrm>
            <a:off x="1589704" y="3743325"/>
            <a:ext cx="10541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40639" bIns="0"/>
          <a:lstStyle>
            <a:lvl1pPr marL="39688"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ts val="800"/>
              </a:spcBef>
            </a:pPr>
            <a:r>
              <a:rPr lang="en-US" altLang="en-US" sz="1400">
                <a:latin typeface="Calibri" panose="020F0502020204030204" pitchFamily="34" charset="0"/>
                <a:cs typeface="Times New Roman" panose="02020603050405020304" pitchFamily="18" charset="0"/>
              </a:rPr>
              <a:t>Millions of years later</a:t>
            </a:r>
          </a:p>
        </p:txBody>
      </p:sp>
      <p:sp>
        <p:nvSpPr>
          <p:cNvPr id="8201" name="Rectangle 13"/>
          <p:cNvSpPr>
            <a:spLocks/>
          </p:cNvSpPr>
          <p:nvPr/>
        </p:nvSpPr>
        <p:spPr bwMode="auto">
          <a:xfrm>
            <a:off x="-21609" y="2128837"/>
            <a:ext cx="157321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40639" bIns="0"/>
          <a:lstStyle>
            <a:lvl1pPr marL="39688"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ts val="1350"/>
              </a:spcBef>
            </a:pPr>
            <a:r>
              <a:rPr lang="en-US" altLang="en-US">
                <a:latin typeface="Calibri" panose="020F0502020204030204" pitchFamily="34" charset="0"/>
                <a:cs typeface="Times New Roman" panose="02020603050405020304" pitchFamily="18" charset="0"/>
              </a:rPr>
              <a:t>Way B.C.</a:t>
            </a:r>
          </a:p>
        </p:txBody>
      </p:sp>
      <p:pic>
        <p:nvPicPr>
          <p:cNvPr id="8202" name="Picture 14"/>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61091" y="1516062"/>
            <a:ext cx="1216025" cy="131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3" name="Picture 15"/>
          <p:cNvPicPr>
            <a:picLocks noChangeArrowheads="1"/>
          </p:cNvPicPr>
          <p:nvPr/>
        </p:nvPicPr>
        <p:blipFill>
          <a:blip r:embed="rId4" cstate="print">
            <a:extLst>
              <a:ext uri="{28A0092B-C50C-407E-A947-70E740481C1C}">
                <a14:useLocalDpi xmlns:a14="http://schemas.microsoft.com/office/drawing/2010/main" val="0"/>
              </a:ext>
            </a:extLst>
          </a:blip>
          <a:srcRect l="10643" t="4422" r="14856" b="7097"/>
          <a:stretch>
            <a:fillRect/>
          </a:stretch>
        </p:blipFill>
        <p:spPr bwMode="auto">
          <a:xfrm>
            <a:off x="7663479" y="4025900"/>
            <a:ext cx="10668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32" name="Picture 16"/>
          <p:cNvPicPr>
            <a:picLocks noChangeArrowheads="1"/>
          </p:cNvPicPr>
          <p:nvPr/>
        </p:nvPicPr>
        <p:blipFill>
          <a:blip r:embed="rId5"/>
          <a:srcRect/>
          <a:stretch>
            <a:fillRect/>
          </a:stretch>
        </p:blipFill>
        <p:spPr bwMode="auto">
          <a:xfrm>
            <a:off x="5514004" y="4133850"/>
            <a:ext cx="1762125" cy="1163637"/>
          </a:xfrm>
          <a:prstGeom prst="rect">
            <a:avLst/>
          </a:prstGeom>
          <a:noFill/>
          <a:ln w="9525">
            <a:solidFill>
              <a:schemeClr val="tx1"/>
            </a:solidFill>
            <a:miter lim="800000"/>
            <a:headEnd/>
            <a:tailEnd/>
          </a:ln>
          <a:effectLst>
            <a:outerShdw dist="50800" dir="2700000" algn="ctr" rotWithShape="0">
              <a:srgbClr val="808080">
                <a:alpha val="74997"/>
              </a:srgbClr>
            </a:outerShdw>
          </a:effectLst>
        </p:spPr>
      </p:pic>
      <p:sp>
        <p:nvSpPr>
          <p:cNvPr id="8205" name="Line 17"/>
          <p:cNvSpPr>
            <a:spLocks noChangeShapeType="1"/>
          </p:cNvSpPr>
          <p:nvPr/>
        </p:nvSpPr>
        <p:spPr bwMode="auto">
          <a:xfrm rot="10800000" flipH="1">
            <a:off x="7811116" y="2165350"/>
            <a:ext cx="1588" cy="59372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lIns="0" tIns="0" rIns="0" bIns="0"/>
          <a:lstStyle/>
          <a:p>
            <a:endParaRPr lang="en-US"/>
          </a:p>
        </p:txBody>
      </p:sp>
      <p:sp>
        <p:nvSpPr>
          <p:cNvPr id="8206" name="Rectangle 18"/>
          <p:cNvSpPr>
            <a:spLocks/>
          </p:cNvSpPr>
          <p:nvPr/>
        </p:nvSpPr>
        <p:spPr bwMode="auto">
          <a:xfrm>
            <a:off x="11729" y="2725737"/>
            <a:ext cx="1828800"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40639" bIns="0"/>
          <a:lstStyle>
            <a:lvl1pPr marL="39688"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85000"/>
              </a:lnSpc>
              <a:spcBef>
                <a:spcPts val="1150"/>
              </a:spcBef>
            </a:pPr>
            <a:r>
              <a:rPr lang="en-US" altLang="en-US" sz="2000">
                <a:latin typeface="Calibri" panose="020F0502020204030204" pitchFamily="34" charset="0"/>
                <a:cs typeface="Times New Roman" panose="02020603050405020304" pitchFamily="18" charset="0"/>
              </a:rPr>
              <a:t>Bacteria were present before </a:t>
            </a:r>
            <a:br>
              <a:rPr lang="en-US" altLang="en-US" sz="2000">
                <a:latin typeface="Calibri" panose="020F0502020204030204" pitchFamily="34" charset="0"/>
                <a:cs typeface="Times New Roman" panose="02020603050405020304" pitchFamily="18" charset="0"/>
              </a:rPr>
            </a:br>
            <a:r>
              <a:rPr lang="en-US" altLang="en-US" sz="2000">
                <a:latin typeface="Calibri" panose="020F0502020204030204" pitchFamily="34" charset="0"/>
                <a:cs typeface="Times New Roman" panose="02020603050405020304" pitchFamily="18" charset="0"/>
              </a:rPr>
              <a:t>the dinosaurs</a:t>
            </a:r>
          </a:p>
        </p:txBody>
      </p:sp>
      <p:sp>
        <p:nvSpPr>
          <p:cNvPr id="8207" name="Rectangle 19"/>
          <p:cNvSpPr>
            <a:spLocks/>
          </p:cNvSpPr>
          <p:nvPr/>
        </p:nvSpPr>
        <p:spPr bwMode="auto">
          <a:xfrm>
            <a:off x="4397991" y="2698750"/>
            <a:ext cx="13716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40639" bIns="0"/>
          <a:lstStyle>
            <a:lvl1pPr marL="39688"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ts val="1350"/>
              </a:spcBef>
            </a:pPr>
            <a:r>
              <a:rPr lang="en-US" altLang="en-US">
                <a:latin typeface="Calibri" panose="020F0502020204030204" pitchFamily="34" charset="0"/>
                <a:cs typeface="Times New Roman" panose="02020603050405020304" pitchFamily="18" charset="0"/>
              </a:rPr>
              <a:t>1950s</a:t>
            </a:r>
          </a:p>
        </p:txBody>
      </p:sp>
      <p:pic>
        <p:nvPicPr>
          <p:cNvPr id="8208" name="Picture 20"/>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44266" y="1860550"/>
            <a:ext cx="1006475" cy="893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9" name="Picture 21"/>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21791" y="1554162"/>
            <a:ext cx="1143000" cy="121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10" name="Rectangle 22"/>
          <p:cNvSpPr>
            <a:spLocks/>
          </p:cNvSpPr>
          <p:nvPr/>
        </p:nvSpPr>
        <p:spPr bwMode="auto">
          <a:xfrm>
            <a:off x="4245591" y="3175000"/>
            <a:ext cx="19050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40639" bIns="0"/>
          <a:lstStyle>
            <a:lvl1pPr marL="39688"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1400">
                <a:latin typeface="Calibri" panose="020F0502020204030204" pitchFamily="34" charset="0"/>
                <a:cs typeface="Times New Roman" panose="02020603050405020304" pitchFamily="18" charset="0"/>
              </a:rPr>
              <a:t>Antibiotic resistance begins as soon as the first antibiotics are used</a:t>
            </a:r>
          </a:p>
        </p:txBody>
      </p:sp>
      <p:sp>
        <p:nvSpPr>
          <p:cNvPr id="8211" name="Rectangle 23"/>
          <p:cNvSpPr>
            <a:spLocks/>
          </p:cNvSpPr>
          <p:nvPr/>
        </p:nvSpPr>
        <p:spPr bwMode="auto">
          <a:xfrm>
            <a:off x="7293591" y="639762"/>
            <a:ext cx="1071563" cy="1550988"/>
          </a:xfrm>
          <a:prstGeom prst="rect">
            <a:avLst/>
          </a:prstGeom>
          <a:noFill/>
          <a:ln w="571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lIns="0" tIns="0" rIns="40639" bIns="0"/>
          <a:lstStyle>
            <a:lvl1pPr marL="39688"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80000"/>
              </a:lnSpc>
              <a:spcBef>
                <a:spcPts val="538"/>
              </a:spcBef>
            </a:pPr>
            <a:r>
              <a:rPr lang="en-US" altLang="en-US" b="1">
                <a:latin typeface="Calibri" panose="020F0502020204030204" pitchFamily="34" charset="0"/>
                <a:cs typeface="Times New Roman" panose="02020603050405020304" pitchFamily="18" charset="0"/>
              </a:rPr>
              <a:t>Today</a:t>
            </a:r>
          </a:p>
          <a:p>
            <a:pPr algn="ctr" eaLnBrk="1" hangingPunct="1">
              <a:lnSpc>
                <a:spcPct val="80000"/>
              </a:lnSpc>
              <a:spcBef>
                <a:spcPts val="313"/>
              </a:spcBef>
            </a:pPr>
            <a:r>
              <a:rPr lang="en-US" altLang="en-US" sz="1400" b="1">
                <a:latin typeface="Calibri" panose="020F0502020204030204" pitchFamily="34" charset="0"/>
                <a:cs typeface="Times New Roman" panose="02020603050405020304" pitchFamily="18" charset="0"/>
              </a:rPr>
              <a:t>Some antibiotics no longer work and few new ones are in the pipeline</a:t>
            </a:r>
          </a:p>
        </p:txBody>
      </p:sp>
      <p:pic>
        <p:nvPicPr>
          <p:cNvPr id="60440" name="Picture 24"/>
          <p:cNvPicPr>
            <a:picLocks noChangeArrowheads="1"/>
          </p:cNvPicPr>
          <p:nvPr/>
        </p:nvPicPr>
        <p:blipFill>
          <a:blip r:embed="rId8"/>
          <a:srcRect b="32756"/>
          <a:stretch>
            <a:fillRect/>
          </a:stretch>
        </p:blipFill>
        <p:spPr bwMode="auto">
          <a:xfrm>
            <a:off x="3102591" y="4154487"/>
            <a:ext cx="838200" cy="1109663"/>
          </a:xfrm>
          <a:prstGeom prst="rect">
            <a:avLst/>
          </a:prstGeom>
          <a:noFill/>
          <a:ln w="9525">
            <a:solidFill>
              <a:schemeClr val="tx1"/>
            </a:solidFill>
            <a:miter lim="800000"/>
            <a:headEnd/>
            <a:tailEnd/>
          </a:ln>
          <a:effectLst>
            <a:outerShdw dist="35921" dir="2700000" algn="ctr" rotWithShape="0">
              <a:schemeClr val="bg2">
                <a:alpha val="74997"/>
              </a:schemeClr>
            </a:outerShdw>
          </a:effectLst>
        </p:spPr>
      </p:pic>
      <p:sp>
        <p:nvSpPr>
          <p:cNvPr id="60441" name="Rectangle 25"/>
          <p:cNvSpPr>
            <a:spLocks/>
          </p:cNvSpPr>
          <p:nvPr/>
        </p:nvSpPr>
        <p:spPr bwMode="auto">
          <a:xfrm>
            <a:off x="7920654" y="3983037"/>
            <a:ext cx="788987" cy="1511300"/>
          </a:xfrm>
          <a:prstGeom prst="rect">
            <a:avLst/>
          </a:prstGeom>
          <a:noFill/>
          <a:ln w="12700">
            <a:noFill/>
            <a:miter lim="800000"/>
            <a:headEnd/>
            <a:tailEnd/>
          </a:ln>
          <a:effectLst>
            <a:outerShdw dist="35921" dir="2700000" algn="ctr" rotWithShape="0">
              <a:schemeClr val="bg2">
                <a:alpha val="74997"/>
              </a:schemeClr>
            </a:outerShdw>
          </a:effectLst>
        </p:spPr>
        <p:txBody>
          <a:bodyPr wrap="none" lIns="0" tIns="0" rIns="40639" bIns="0">
            <a:spAutoFit/>
          </a:bodyPr>
          <a:lstStyle/>
          <a:p>
            <a:pPr marL="39688">
              <a:defRPr/>
            </a:pPr>
            <a:r>
              <a:rPr lang="en-US" sz="10000" b="1" i="1">
                <a:latin typeface="Calibri" pitchFamily="34" charset="0"/>
                <a:ea typeface="ＭＳ Ｐゴシック" charset="-128"/>
                <a:cs typeface="Times New Roman" pitchFamily="18" charset="0"/>
              </a:rPr>
              <a:t>?</a:t>
            </a:r>
          </a:p>
        </p:txBody>
      </p:sp>
      <p:sp>
        <p:nvSpPr>
          <p:cNvPr id="8214" name="Rectangle 26"/>
          <p:cNvSpPr>
            <a:spLocks/>
          </p:cNvSpPr>
          <p:nvPr/>
        </p:nvSpPr>
        <p:spPr bwMode="auto">
          <a:xfrm>
            <a:off x="7887316" y="3957637"/>
            <a:ext cx="788988"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40639" bIns="0">
            <a:spAutoFit/>
          </a:bodyPr>
          <a:lstStyle>
            <a:lvl1pPr marL="39688"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0000" b="1" i="1">
                <a:solidFill>
                  <a:srgbClr val="FFFF00"/>
                </a:solidFill>
                <a:latin typeface="Calibri" panose="020F0502020204030204" pitchFamily="34" charset="0"/>
                <a:cs typeface="Times New Roman" panose="02020603050405020304" pitchFamily="18" charset="0"/>
              </a:rPr>
              <a:t>?</a:t>
            </a:r>
          </a:p>
        </p:txBody>
      </p:sp>
      <p:pic>
        <p:nvPicPr>
          <p:cNvPr id="60443" name="Picture 27"/>
          <p:cNvPicPr>
            <a:picLocks noChangeArrowheads="1"/>
          </p:cNvPicPr>
          <p:nvPr/>
        </p:nvPicPr>
        <p:blipFill>
          <a:blip r:embed="rId9"/>
          <a:srcRect l="18033" t="13295" r="14874" b="2882"/>
          <a:stretch>
            <a:fillRect/>
          </a:stretch>
        </p:blipFill>
        <p:spPr bwMode="auto">
          <a:xfrm>
            <a:off x="267316" y="3624262"/>
            <a:ext cx="1216025" cy="893763"/>
          </a:xfrm>
          <a:prstGeom prst="rect">
            <a:avLst/>
          </a:prstGeom>
          <a:noFill/>
          <a:ln w="9525">
            <a:solidFill>
              <a:schemeClr val="tx1"/>
            </a:solidFill>
            <a:miter lim="800000"/>
            <a:headEnd/>
            <a:tailEnd/>
          </a:ln>
          <a:effectLst>
            <a:outerShdw dist="35921" dir="2700000" algn="ctr" rotWithShape="0">
              <a:schemeClr val="bg2">
                <a:alpha val="74997"/>
              </a:schemeClr>
            </a:outerShdw>
          </a:effectLst>
        </p:spPr>
      </p:pic>
      <p:pic>
        <p:nvPicPr>
          <p:cNvPr id="8216" name="Picture 28"/>
          <p:cNvPicPr>
            <a:picLocks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165841" y="4224337"/>
            <a:ext cx="1936750"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17" name="Picture 29"/>
          <p:cNvPicPr>
            <a:picLocks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78516" y="5172075"/>
            <a:ext cx="19304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18" name="Rectangle 31"/>
          <p:cNvSpPr>
            <a:spLocks/>
          </p:cNvSpPr>
          <p:nvPr/>
        </p:nvSpPr>
        <p:spPr bwMode="auto">
          <a:xfrm>
            <a:off x="7801591" y="2697162"/>
            <a:ext cx="1003300"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40639" bIns="0"/>
          <a:lstStyle>
            <a:lvl1pPr marL="39688"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spcBef>
                <a:spcPts val="1350"/>
              </a:spcBef>
            </a:pPr>
            <a:r>
              <a:rPr lang="en-US" altLang="en-US">
                <a:latin typeface="Calibri" panose="020F0502020204030204" pitchFamily="34" charset="0"/>
                <a:cs typeface="Times New Roman" panose="02020603050405020304" pitchFamily="18" charset="0"/>
              </a:rPr>
              <a:t>2030</a:t>
            </a:r>
          </a:p>
          <a:p>
            <a:pPr algn="ctr" eaLnBrk="1" hangingPunct="1">
              <a:spcBef>
                <a:spcPts val="800"/>
              </a:spcBef>
            </a:pPr>
            <a:r>
              <a:rPr lang="en-US" altLang="en-US" sz="1400">
                <a:latin typeface="Calibri" panose="020F0502020204030204" pitchFamily="34" charset="0"/>
                <a:cs typeface="Times New Roman" panose="02020603050405020304" pitchFamily="18" charset="0"/>
              </a:rPr>
              <a:t>Will we have antibiotics that work?</a:t>
            </a:r>
          </a:p>
        </p:txBody>
      </p:sp>
      <p:sp>
        <p:nvSpPr>
          <p:cNvPr id="8219" name="Slide Number Placeholder 29"/>
          <p:cNvSpPr>
            <a:spLocks noGrp="1"/>
          </p:cNvSpPr>
          <p:nvPr>
            <p:ph type="sldNum" sz="quarter" idx="4294967295"/>
          </p:nvPr>
        </p:nvSpPr>
        <p:spPr bwMode="auto">
          <a:xfrm>
            <a:off x="6531591" y="6691312"/>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fld id="{FB085907-3982-4BAC-B3B9-254882BD4054}" type="slidenum">
              <a:rPr lang="en-US" altLang="en-US">
                <a:solidFill>
                  <a:srgbClr val="898989"/>
                </a:solidFill>
                <a:latin typeface="Calibri" panose="020F0502020204030204" pitchFamily="34" charset="0"/>
              </a:rPr>
              <a:pPr eaLnBrk="1" hangingPunct="1"/>
              <a:t>3</a:t>
            </a:fld>
            <a:endParaRPr lang="en-US" altLang="en-US">
              <a:solidFill>
                <a:srgbClr val="898989"/>
              </a:solidFill>
              <a:latin typeface="Calibri" panose="020F0502020204030204" pitchFamily="34" charset="0"/>
            </a:endParaRPr>
          </a:p>
        </p:txBody>
      </p:sp>
    </p:spTree>
    <p:extLst>
      <p:ext uri="{BB962C8B-B14F-4D97-AF65-F5344CB8AC3E}">
        <p14:creationId xmlns:p14="http://schemas.microsoft.com/office/powerpoint/2010/main" val="1391615663"/>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 Care</a:t>
            </a:r>
            <a:endParaRPr lang="en-US" dirty="0"/>
          </a:p>
        </p:txBody>
      </p:sp>
      <p:sp>
        <p:nvSpPr>
          <p:cNvPr id="3" name="Content Placeholder 2"/>
          <p:cNvSpPr>
            <a:spLocks noGrp="1"/>
          </p:cNvSpPr>
          <p:nvPr>
            <p:ph idx="1"/>
          </p:nvPr>
        </p:nvSpPr>
        <p:spPr>
          <a:xfrm>
            <a:off x="375139" y="1828800"/>
            <a:ext cx="5797061" cy="4525963"/>
          </a:xfrm>
        </p:spPr>
        <p:txBody>
          <a:bodyPr/>
          <a:lstStyle/>
          <a:p>
            <a:r>
              <a:rPr lang="en-US" sz="2800" dirty="0" smtClean="0"/>
              <a:t>Patient</a:t>
            </a:r>
          </a:p>
          <a:p>
            <a:pPr lvl="1"/>
            <a:r>
              <a:rPr lang="en-US" sz="2400" dirty="0" smtClean="0"/>
              <a:t>Antibiotics not taken as directed</a:t>
            </a:r>
          </a:p>
          <a:p>
            <a:pPr lvl="2"/>
            <a:r>
              <a:rPr lang="en-US" sz="2000" dirty="0" smtClean="0"/>
              <a:t>Skipping doses</a:t>
            </a:r>
          </a:p>
          <a:p>
            <a:pPr lvl="2"/>
            <a:r>
              <a:rPr lang="en-US" sz="2000" dirty="0" smtClean="0"/>
              <a:t>Not taken for full length of prescribed time</a:t>
            </a:r>
          </a:p>
          <a:p>
            <a:pPr lvl="1"/>
            <a:r>
              <a:rPr lang="en-US" sz="2400" dirty="0" smtClean="0"/>
              <a:t>Antibiotics asked for in cases of viral infection – cold, flu, sinusitis, etc.</a:t>
            </a:r>
          </a:p>
          <a:p>
            <a:pPr lvl="2"/>
            <a:r>
              <a:rPr lang="en-US" sz="2000" dirty="0" smtClean="0"/>
              <a:t>Antibiotics not effective against viral infection</a:t>
            </a:r>
          </a:p>
        </p:txBody>
      </p:sp>
      <p:pic>
        <p:nvPicPr>
          <p:cNvPr id="4" name="Picture 3"/>
          <p:cNvPicPr>
            <a:picLocks noChangeAspect="1"/>
          </p:cNvPicPr>
          <p:nvPr/>
        </p:nvPicPr>
        <p:blipFill>
          <a:blip r:embed="rId3"/>
          <a:stretch>
            <a:fillRect/>
          </a:stretch>
        </p:blipFill>
        <p:spPr>
          <a:xfrm>
            <a:off x="6169925" y="2057400"/>
            <a:ext cx="2807250" cy="2807250"/>
          </a:xfrm>
          <a:prstGeom prst="rect">
            <a:avLst/>
          </a:prstGeom>
        </p:spPr>
      </p:pic>
    </p:spTree>
    <p:extLst>
      <p:ext uri="{BB962C8B-B14F-4D97-AF65-F5344CB8AC3E}">
        <p14:creationId xmlns:p14="http://schemas.microsoft.com/office/powerpoint/2010/main" val="288044169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 Care</a:t>
            </a:r>
            <a:endParaRPr lang="en-US" dirty="0"/>
          </a:p>
        </p:txBody>
      </p:sp>
      <p:sp>
        <p:nvSpPr>
          <p:cNvPr id="3" name="Content Placeholder 2"/>
          <p:cNvSpPr>
            <a:spLocks noGrp="1"/>
          </p:cNvSpPr>
          <p:nvPr>
            <p:ph idx="1"/>
          </p:nvPr>
        </p:nvSpPr>
        <p:spPr>
          <a:xfrm>
            <a:off x="457200" y="1600200"/>
            <a:ext cx="5257800" cy="4525963"/>
          </a:xfrm>
        </p:spPr>
        <p:txBody>
          <a:bodyPr/>
          <a:lstStyle/>
          <a:p>
            <a:r>
              <a:rPr lang="en-US" sz="2800" dirty="0" smtClean="0"/>
              <a:t>Patient</a:t>
            </a:r>
          </a:p>
          <a:p>
            <a:pPr lvl="1"/>
            <a:r>
              <a:rPr lang="en-US" sz="2400" dirty="0" smtClean="0"/>
              <a:t>Self-prescribing</a:t>
            </a:r>
          </a:p>
          <a:p>
            <a:pPr lvl="2"/>
            <a:r>
              <a:rPr lang="en-US" sz="2000" dirty="0" smtClean="0"/>
              <a:t>In some countries, do not need prescription for antibiotics</a:t>
            </a:r>
          </a:p>
          <a:p>
            <a:pPr lvl="2"/>
            <a:r>
              <a:rPr lang="en-US" sz="2000" dirty="0" smtClean="0"/>
              <a:t>Some people will take old antibiotics if they think they have a new infection</a:t>
            </a:r>
          </a:p>
          <a:p>
            <a:pPr lvl="1"/>
            <a:r>
              <a:rPr lang="en-US" sz="2400" dirty="0" smtClean="0"/>
              <a:t>Improper Disposal</a:t>
            </a:r>
          </a:p>
          <a:p>
            <a:pPr lvl="2"/>
            <a:r>
              <a:rPr lang="en-US" sz="2000" dirty="0" smtClean="0"/>
              <a:t>Flushing drugs down the toilet or sink can lead to resistance in environmental bacteria</a:t>
            </a:r>
          </a:p>
          <a:p>
            <a:pPr lvl="1"/>
            <a:endParaRPr lang="en-US" dirty="0"/>
          </a:p>
        </p:txBody>
      </p:sp>
      <p:pic>
        <p:nvPicPr>
          <p:cNvPr id="4" name="Picture 3"/>
          <p:cNvPicPr>
            <a:picLocks noChangeAspect="1"/>
          </p:cNvPicPr>
          <p:nvPr/>
        </p:nvPicPr>
        <p:blipFill>
          <a:blip r:embed="rId3"/>
          <a:stretch>
            <a:fillRect/>
          </a:stretch>
        </p:blipFill>
        <p:spPr>
          <a:xfrm>
            <a:off x="6172200" y="1828800"/>
            <a:ext cx="2073632" cy="2920365"/>
          </a:xfrm>
          <a:prstGeom prst="rect">
            <a:avLst/>
          </a:prstGeom>
        </p:spPr>
      </p:pic>
    </p:spTree>
    <p:extLst>
      <p:ext uri="{BB962C8B-B14F-4D97-AF65-F5344CB8AC3E}">
        <p14:creationId xmlns:p14="http://schemas.microsoft.com/office/powerpoint/2010/main" val="120610990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 Care</a:t>
            </a:r>
            <a:endParaRPr lang="en-US" dirty="0"/>
          </a:p>
        </p:txBody>
      </p:sp>
      <p:sp>
        <p:nvSpPr>
          <p:cNvPr id="3" name="Content Placeholder 2"/>
          <p:cNvSpPr>
            <a:spLocks noGrp="1"/>
          </p:cNvSpPr>
          <p:nvPr>
            <p:ph idx="1"/>
          </p:nvPr>
        </p:nvSpPr>
        <p:spPr>
          <a:xfrm>
            <a:off x="451338" y="1143000"/>
            <a:ext cx="8235462" cy="4525963"/>
          </a:xfrm>
        </p:spPr>
        <p:txBody>
          <a:bodyPr/>
          <a:lstStyle/>
          <a:p>
            <a:r>
              <a:rPr lang="en-US" sz="2200" dirty="0" smtClean="0"/>
              <a:t>Provider</a:t>
            </a:r>
          </a:p>
          <a:p>
            <a:pPr lvl="1"/>
            <a:r>
              <a:rPr lang="en-US" sz="2200" dirty="0" smtClean="0"/>
              <a:t>Prescribe antibiotics when not needed</a:t>
            </a:r>
          </a:p>
          <a:p>
            <a:pPr lvl="2"/>
            <a:r>
              <a:rPr lang="en-US" sz="2200" dirty="0" smtClean="0"/>
              <a:t>Pressured by patient to prescribe antibiotics when ineffective</a:t>
            </a:r>
          </a:p>
          <a:p>
            <a:pPr lvl="2"/>
            <a:r>
              <a:rPr lang="en-US" sz="2200" dirty="0" smtClean="0"/>
              <a:t>Incorrect diagnosis (viral v. bacterial sinusitis)</a:t>
            </a:r>
          </a:p>
          <a:p>
            <a:pPr lvl="1"/>
            <a:r>
              <a:rPr lang="en-US" sz="2200" dirty="0" smtClean="0"/>
              <a:t>Broad spectrum drugs</a:t>
            </a:r>
            <a:br>
              <a:rPr lang="en-US" sz="2200" dirty="0" smtClean="0"/>
            </a:br>
            <a:r>
              <a:rPr lang="en-US" sz="2200" dirty="0" smtClean="0"/>
              <a:t> prescribed</a:t>
            </a:r>
          </a:p>
          <a:p>
            <a:pPr lvl="2"/>
            <a:r>
              <a:rPr lang="en-US" sz="2200" dirty="0" smtClean="0"/>
              <a:t>May affect more than </a:t>
            </a:r>
            <a:br>
              <a:rPr lang="en-US" sz="2200" dirty="0" smtClean="0"/>
            </a:br>
            <a:r>
              <a:rPr lang="en-US" sz="2200" dirty="0" smtClean="0"/>
              <a:t>just infective bacteria</a:t>
            </a:r>
          </a:p>
          <a:p>
            <a:pPr lvl="2"/>
            <a:r>
              <a:rPr lang="en-US" sz="2200" dirty="0" smtClean="0"/>
              <a:t>Can promote </a:t>
            </a:r>
            <a:br>
              <a:rPr lang="en-US" sz="2200" dirty="0" smtClean="0"/>
            </a:br>
            <a:r>
              <a:rPr lang="en-US" sz="2200" dirty="0" smtClean="0"/>
              <a:t>selection of resistance </a:t>
            </a:r>
            <a:br>
              <a:rPr lang="en-US" sz="2200" dirty="0" smtClean="0"/>
            </a:br>
            <a:r>
              <a:rPr lang="en-US" sz="2200" dirty="0" smtClean="0"/>
              <a:t>genes in otherwise </a:t>
            </a:r>
            <a:br>
              <a:rPr lang="en-US" sz="2200" dirty="0" smtClean="0"/>
            </a:br>
            <a:r>
              <a:rPr lang="en-US" sz="2200" dirty="0" smtClean="0"/>
              <a:t>harmless bacteria</a:t>
            </a:r>
          </a:p>
        </p:txBody>
      </p:sp>
      <p:pic>
        <p:nvPicPr>
          <p:cNvPr id="5" name="Picture 4"/>
          <p:cNvPicPr>
            <a:picLocks noChangeAspect="1"/>
          </p:cNvPicPr>
          <p:nvPr/>
        </p:nvPicPr>
        <p:blipFill>
          <a:blip r:embed="rId3"/>
          <a:stretch>
            <a:fillRect/>
          </a:stretch>
        </p:blipFill>
        <p:spPr>
          <a:xfrm>
            <a:off x="4343400" y="3276600"/>
            <a:ext cx="4229100" cy="2825039"/>
          </a:xfrm>
          <a:prstGeom prst="rect">
            <a:avLst/>
          </a:prstGeom>
        </p:spPr>
      </p:pic>
    </p:spTree>
    <p:extLst>
      <p:ext uri="{BB962C8B-B14F-4D97-AF65-F5344CB8AC3E}">
        <p14:creationId xmlns:p14="http://schemas.microsoft.com/office/powerpoint/2010/main" val="420956301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 Care</a:t>
            </a:r>
            <a:endParaRPr lang="en-US" dirty="0"/>
          </a:p>
        </p:txBody>
      </p:sp>
      <p:pic>
        <p:nvPicPr>
          <p:cNvPr id="4098" name="Picture 2" descr="C:\Users\drjes_000\Desktop\635908792913304663-XXX-stock-retirement-money-people01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3962400"/>
            <a:ext cx="3713162" cy="2087053"/>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p:txBody>
          <a:bodyPr/>
          <a:lstStyle/>
          <a:p>
            <a:r>
              <a:rPr lang="en-US" sz="2800" dirty="0" smtClean="0"/>
              <a:t>Pharmaceutical Industry</a:t>
            </a:r>
          </a:p>
          <a:p>
            <a:pPr lvl="1"/>
            <a:r>
              <a:rPr lang="en-US" sz="2400" dirty="0" smtClean="0"/>
              <a:t>Very little development of new antimicrobials over last three decades</a:t>
            </a:r>
          </a:p>
          <a:p>
            <a:pPr lvl="1"/>
            <a:r>
              <a:rPr lang="en-US" sz="2400" dirty="0"/>
              <a:t>M</a:t>
            </a:r>
            <a:r>
              <a:rPr lang="en-US" sz="2400" dirty="0" smtClean="0"/>
              <a:t>edications for chronic conditions such as high cholesterol, diabetes, etc. more profitable than antibiotics</a:t>
            </a:r>
            <a:endParaRPr lang="en-US" sz="2400" dirty="0"/>
          </a:p>
        </p:txBody>
      </p:sp>
    </p:spTree>
    <p:extLst>
      <p:ext uri="{BB962C8B-B14F-4D97-AF65-F5344CB8AC3E}">
        <p14:creationId xmlns:p14="http://schemas.microsoft.com/office/powerpoint/2010/main" val="378882593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Consequences of Resistance</a:t>
            </a:r>
            <a:endParaRPr lang="en-US" dirty="0"/>
          </a:p>
        </p:txBody>
      </p:sp>
      <p:sp>
        <p:nvSpPr>
          <p:cNvPr id="3" name="Content Placeholder 2"/>
          <p:cNvSpPr>
            <a:spLocks noGrp="1"/>
          </p:cNvSpPr>
          <p:nvPr>
            <p:ph idx="1"/>
          </p:nvPr>
        </p:nvSpPr>
        <p:spPr/>
        <p:txBody>
          <a:bodyPr>
            <a:normAutofit/>
          </a:bodyPr>
          <a:lstStyle/>
          <a:p>
            <a:r>
              <a:rPr lang="en-US" sz="2800" dirty="0" smtClean="0"/>
              <a:t>Number of appropriate antibiotics decreasing</a:t>
            </a:r>
          </a:p>
        </p:txBody>
      </p:sp>
      <p:sp>
        <p:nvSpPr>
          <p:cNvPr id="4" name="Right Arrow 3"/>
          <p:cNvSpPr/>
          <p:nvPr/>
        </p:nvSpPr>
        <p:spPr>
          <a:xfrm>
            <a:off x="190500" y="2960773"/>
            <a:ext cx="8763000" cy="243840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609600" y="3292143"/>
            <a:ext cx="1818774" cy="177566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5500437" y="3292143"/>
            <a:ext cx="1773936" cy="1819656"/>
          </a:xfrm>
          <a:prstGeom prst="rect">
            <a:avLst/>
          </a:prstGeom>
          <a:solidFill>
            <a:schemeClr val="accent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3077437" y="3292144"/>
            <a:ext cx="1773936" cy="1819656"/>
          </a:xfrm>
          <a:prstGeom prst="rect">
            <a:avLst/>
          </a:prstGeom>
          <a:solidFill>
            <a:schemeClr val="accent2">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647700" y="3234366"/>
            <a:ext cx="1742574" cy="1200329"/>
          </a:xfrm>
          <a:prstGeom prst="rect">
            <a:avLst/>
          </a:prstGeom>
          <a:noFill/>
        </p:spPr>
        <p:txBody>
          <a:bodyPr wrap="square" rtlCol="0">
            <a:spAutoFit/>
          </a:bodyPr>
          <a:lstStyle/>
          <a:p>
            <a:pPr algn="ctr"/>
            <a:r>
              <a:rPr lang="en-US" dirty="0">
                <a:solidFill>
                  <a:schemeClr val="bg1"/>
                </a:solidFill>
              </a:rPr>
              <a:t>Limited number of drugs available for use</a:t>
            </a:r>
          </a:p>
        </p:txBody>
      </p:sp>
      <p:sp>
        <p:nvSpPr>
          <p:cNvPr id="9" name="TextBox 8"/>
          <p:cNvSpPr txBox="1"/>
          <p:nvPr/>
        </p:nvSpPr>
        <p:spPr>
          <a:xfrm>
            <a:off x="5522988" y="3234366"/>
            <a:ext cx="1773937" cy="1938992"/>
          </a:xfrm>
          <a:prstGeom prst="rect">
            <a:avLst/>
          </a:prstGeom>
          <a:noFill/>
        </p:spPr>
        <p:txBody>
          <a:bodyPr wrap="square" rtlCol="0">
            <a:spAutoFit/>
          </a:bodyPr>
          <a:lstStyle/>
          <a:p>
            <a:pPr algn="ctr"/>
            <a:r>
              <a:rPr lang="en-US" dirty="0"/>
              <a:t>Resistant infections increasingly difficult to treat</a:t>
            </a:r>
          </a:p>
        </p:txBody>
      </p:sp>
      <p:sp>
        <p:nvSpPr>
          <p:cNvPr id="10" name="TextBox 9"/>
          <p:cNvSpPr txBox="1"/>
          <p:nvPr/>
        </p:nvSpPr>
        <p:spPr>
          <a:xfrm>
            <a:off x="3069670" y="3234366"/>
            <a:ext cx="1816766" cy="1938992"/>
          </a:xfrm>
          <a:prstGeom prst="rect">
            <a:avLst/>
          </a:prstGeom>
          <a:noFill/>
        </p:spPr>
        <p:txBody>
          <a:bodyPr wrap="square" rtlCol="0">
            <a:spAutoFit/>
          </a:bodyPr>
          <a:lstStyle/>
          <a:p>
            <a:pPr algn="ctr"/>
            <a:r>
              <a:rPr lang="en-US" dirty="0">
                <a:solidFill>
                  <a:schemeClr val="bg1"/>
                </a:solidFill>
              </a:rPr>
              <a:t>Drugs with greater cost, toxicity and side effects must be used</a:t>
            </a:r>
          </a:p>
        </p:txBody>
      </p:sp>
    </p:spTree>
    <p:extLst>
      <p:ext uri="{BB962C8B-B14F-4D97-AF65-F5344CB8AC3E}">
        <p14:creationId xmlns:p14="http://schemas.microsoft.com/office/powerpoint/2010/main" val="2312291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Consequences of Resistance</a:t>
            </a:r>
            <a:endParaRPr lang="en-US" dirty="0"/>
          </a:p>
        </p:txBody>
      </p:sp>
      <p:sp>
        <p:nvSpPr>
          <p:cNvPr id="3" name="Content Placeholder 2"/>
          <p:cNvSpPr>
            <a:spLocks noGrp="1"/>
          </p:cNvSpPr>
          <p:nvPr>
            <p:ph idx="1"/>
          </p:nvPr>
        </p:nvSpPr>
        <p:spPr/>
        <p:txBody>
          <a:bodyPr>
            <a:normAutofit/>
          </a:bodyPr>
          <a:lstStyle/>
          <a:p>
            <a:r>
              <a:rPr lang="en-US" sz="3200" dirty="0" smtClean="0"/>
              <a:t>Number of infections that cannot be treated with known antibiotics increasing</a:t>
            </a:r>
          </a:p>
          <a:p>
            <a:pPr lvl="1"/>
            <a:r>
              <a:rPr lang="en-US" sz="2800" dirty="0" err="1" smtClean="0"/>
              <a:t>Colistin</a:t>
            </a:r>
            <a:r>
              <a:rPr lang="en-US" sz="2800" dirty="0" smtClean="0"/>
              <a:t> resistance – drug of last resort, no way to treat infection</a:t>
            </a:r>
          </a:p>
        </p:txBody>
      </p:sp>
      <p:pic>
        <p:nvPicPr>
          <p:cNvPr id="3074" name="Picture 2" descr="C:\Users\drjes_000\Desktop\18243340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3707259"/>
            <a:ext cx="4634018" cy="24389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85094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Combating Resistance</a:t>
            </a:r>
            <a:endParaRPr lang="en-US" dirty="0"/>
          </a:p>
        </p:txBody>
      </p:sp>
      <p:sp>
        <p:nvSpPr>
          <p:cNvPr id="3" name="Content Placeholder 2"/>
          <p:cNvSpPr>
            <a:spLocks noGrp="1"/>
          </p:cNvSpPr>
          <p:nvPr>
            <p:ph idx="1"/>
          </p:nvPr>
        </p:nvSpPr>
        <p:spPr/>
        <p:txBody>
          <a:bodyPr/>
          <a:lstStyle/>
          <a:p>
            <a:r>
              <a:rPr lang="en-US" sz="2800" dirty="0" smtClean="0"/>
              <a:t>Prevent Infection</a:t>
            </a:r>
          </a:p>
          <a:p>
            <a:pPr lvl="1"/>
            <a:r>
              <a:rPr lang="en-US" sz="2400" dirty="0" smtClean="0"/>
              <a:t>Hand-washing and proper hygiene</a:t>
            </a:r>
          </a:p>
          <a:p>
            <a:pPr lvl="1"/>
            <a:r>
              <a:rPr lang="en-US" sz="2400" dirty="0" smtClean="0"/>
              <a:t>Immunization</a:t>
            </a:r>
          </a:p>
          <a:p>
            <a:pPr lvl="1"/>
            <a:r>
              <a:rPr lang="en-US" sz="2400" dirty="0" smtClean="0"/>
              <a:t>Healthy lifestyle:  proper nutrition, exercise, regular sleep habits</a:t>
            </a:r>
          </a:p>
          <a:p>
            <a:pPr lvl="1"/>
            <a:r>
              <a:rPr lang="en-US" sz="2400" dirty="0" smtClean="0"/>
              <a:t>Handle and prepare </a:t>
            </a:r>
          </a:p>
          <a:p>
            <a:pPr marL="457200" lvl="1" indent="0">
              <a:buNone/>
            </a:pPr>
            <a:r>
              <a:rPr lang="en-US" sz="2400" dirty="0"/>
              <a:t> </a:t>
            </a:r>
            <a:r>
              <a:rPr lang="en-US" sz="2400" dirty="0" smtClean="0"/>
              <a:t>   food properly</a:t>
            </a:r>
          </a:p>
          <a:p>
            <a:pPr lvl="1"/>
            <a:endParaRPr lang="en-US" dirty="0"/>
          </a:p>
        </p:txBody>
      </p:sp>
      <p:pic>
        <p:nvPicPr>
          <p:cNvPr id="2050" name="Picture 2" descr="C:\Users\drjes_000\Desktop\ima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3400" y="3680346"/>
            <a:ext cx="3657600"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112256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43425" y="1624263"/>
            <a:ext cx="4600575" cy="3400425"/>
          </a:xfrm>
          <a:prstGeom prst="rect">
            <a:avLst/>
          </a:prstGeom>
        </p:spPr>
      </p:pic>
      <p:sp>
        <p:nvSpPr>
          <p:cNvPr id="2" name="Title 1"/>
          <p:cNvSpPr>
            <a:spLocks noGrp="1"/>
          </p:cNvSpPr>
          <p:nvPr>
            <p:ph type="title"/>
          </p:nvPr>
        </p:nvSpPr>
        <p:spPr/>
        <p:txBody>
          <a:bodyPr/>
          <a:lstStyle/>
          <a:p>
            <a:r>
              <a:rPr lang="en-US" dirty="0"/>
              <a:t>Combating Resistance</a:t>
            </a:r>
          </a:p>
        </p:txBody>
      </p:sp>
      <p:sp>
        <p:nvSpPr>
          <p:cNvPr id="3" name="Content Placeholder 2"/>
          <p:cNvSpPr>
            <a:spLocks noGrp="1"/>
          </p:cNvSpPr>
          <p:nvPr>
            <p:ph idx="1"/>
          </p:nvPr>
        </p:nvSpPr>
        <p:spPr>
          <a:xfrm>
            <a:off x="457200" y="1600200"/>
            <a:ext cx="6096000" cy="4525963"/>
          </a:xfrm>
        </p:spPr>
        <p:txBody>
          <a:bodyPr/>
          <a:lstStyle/>
          <a:p>
            <a:r>
              <a:rPr lang="en-US" sz="2800" dirty="0" smtClean="0"/>
              <a:t>Proper antibiotic use</a:t>
            </a:r>
          </a:p>
          <a:p>
            <a:pPr lvl="1"/>
            <a:r>
              <a:rPr lang="en-US" sz="2400" dirty="0" smtClean="0"/>
              <a:t>Take for prescribed time </a:t>
            </a:r>
            <a:br>
              <a:rPr lang="en-US" sz="2400" dirty="0" smtClean="0"/>
            </a:br>
            <a:r>
              <a:rPr lang="en-US" sz="2400" dirty="0" smtClean="0"/>
              <a:t>and as directed</a:t>
            </a:r>
          </a:p>
          <a:p>
            <a:pPr lvl="1"/>
            <a:r>
              <a:rPr lang="en-US" sz="2400" dirty="0" smtClean="0"/>
              <a:t>Do not share antibiotics</a:t>
            </a:r>
          </a:p>
          <a:p>
            <a:pPr lvl="1"/>
            <a:r>
              <a:rPr lang="en-US" sz="2400" dirty="0" smtClean="0"/>
              <a:t>Dispose of properly</a:t>
            </a:r>
          </a:p>
          <a:p>
            <a:pPr lvl="1"/>
            <a:r>
              <a:rPr lang="en-US" sz="2400" dirty="0" smtClean="0"/>
              <a:t>Only take for bacterial infection</a:t>
            </a:r>
          </a:p>
          <a:p>
            <a:pPr lvl="1"/>
            <a:r>
              <a:rPr lang="en-US" sz="2400" dirty="0" smtClean="0"/>
              <a:t>Limit use in food animals</a:t>
            </a:r>
          </a:p>
          <a:p>
            <a:pPr lvl="1"/>
            <a:r>
              <a:rPr lang="en-US" sz="2400" dirty="0" smtClean="0"/>
              <a:t>Use narrow spectrum drugs after infective agent has been identified</a:t>
            </a:r>
          </a:p>
          <a:p>
            <a:pPr lvl="1"/>
            <a:endParaRPr lang="en-US" dirty="0"/>
          </a:p>
        </p:txBody>
      </p:sp>
    </p:spTree>
    <p:extLst>
      <p:ext uri="{BB962C8B-B14F-4D97-AF65-F5344CB8AC3E}">
        <p14:creationId xmlns:p14="http://schemas.microsoft.com/office/powerpoint/2010/main" val="330976223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Combating Resistance</a:t>
            </a:r>
            <a:endParaRPr lang="en-US" dirty="0"/>
          </a:p>
        </p:txBody>
      </p:sp>
      <p:sp>
        <p:nvSpPr>
          <p:cNvPr id="3" name="Content Placeholder 2"/>
          <p:cNvSpPr>
            <a:spLocks noGrp="1"/>
          </p:cNvSpPr>
          <p:nvPr>
            <p:ph idx="1"/>
          </p:nvPr>
        </p:nvSpPr>
        <p:spPr>
          <a:xfrm>
            <a:off x="457200" y="1600200"/>
            <a:ext cx="8217568" cy="4525963"/>
          </a:xfrm>
        </p:spPr>
        <p:txBody>
          <a:bodyPr/>
          <a:lstStyle/>
          <a:p>
            <a:r>
              <a:rPr lang="en-US" sz="2800" dirty="0" smtClean="0"/>
              <a:t>Drug and alternative treatment discovery</a:t>
            </a:r>
          </a:p>
          <a:p>
            <a:pPr lvl="1"/>
            <a:r>
              <a:rPr lang="en-US" sz="2400" dirty="0" smtClean="0"/>
              <a:t>Support for new drug discovery</a:t>
            </a:r>
          </a:p>
          <a:p>
            <a:pPr lvl="2"/>
            <a:r>
              <a:rPr lang="en-US" sz="2000" dirty="0" err="1" smtClean="0"/>
              <a:t>Lugdinin</a:t>
            </a:r>
            <a:r>
              <a:rPr lang="en-US" sz="2000" dirty="0" smtClean="0"/>
              <a:t> – substance produced by bacteria in nose that kills </a:t>
            </a:r>
            <a:r>
              <a:rPr lang="en-US" sz="2000" i="1" dirty="0" smtClean="0"/>
              <a:t>Staphylococcus aureus </a:t>
            </a:r>
            <a:r>
              <a:rPr lang="en-US" sz="2000" dirty="0" smtClean="0"/>
              <a:t>(MRSA)</a:t>
            </a:r>
          </a:p>
          <a:p>
            <a:pPr lvl="1"/>
            <a:r>
              <a:rPr lang="en-US" sz="2400" dirty="0" smtClean="0"/>
              <a:t>Alternative therapies</a:t>
            </a:r>
          </a:p>
          <a:p>
            <a:pPr lvl="2"/>
            <a:r>
              <a:rPr lang="en-US" sz="2000" dirty="0" smtClean="0"/>
              <a:t>Bacteriophage therapy</a:t>
            </a:r>
          </a:p>
          <a:p>
            <a:pPr lvl="3"/>
            <a:r>
              <a:rPr lang="en-US" sz="1800" dirty="0" smtClean="0"/>
              <a:t>Bacterial viruses that are specific to certain types of bacteria</a:t>
            </a:r>
          </a:p>
          <a:p>
            <a:pPr lvl="3"/>
            <a:r>
              <a:rPr lang="en-US" sz="1800" dirty="0" smtClean="0"/>
              <a:t>Bacterial viruses do not infect humans</a:t>
            </a:r>
          </a:p>
          <a:p>
            <a:pPr lvl="3"/>
            <a:r>
              <a:rPr lang="en-US" sz="1800" dirty="0" smtClean="0"/>
              <a:t>Shown to be effective against skin and eye infections</a:t>
            </a:r>
          </a:p>
          <a:p>
            <a:pPr lvl="2"/>
            <a:endParaRPr lang="en-US" sz="2000" dirty="0"/>
          </a:p>
        </p:txBody>
      </p:sp>
      <p:pic>
        <p:nvPicPr>
          <p:cNvPr id="4" name="Picture 3"/>
          <p:cNvPicPr>
            <a:picLocks noChangeAspect="1"/>
          </p:cNvPicPr>
          <p:nvPr/>
        </p:nvPicPr>
        <p:blipFill>
          <a:blip r:embed="rId3"/>
          <a:stretch>
            <a:fillRect/>
          </a:stretch>
        </p:blipFill>
        <p:spPr>
          <a:xfrm>
            <a:off x="838200" y="5051342"/>
            <a:ext cx="3025162" cy="1636563"/>
          </a:xfrm>
          <a:prstGeom prst="rect">
            <a:avLst/>
          </a:prstGeom>
        </p:spPr>
      </p:pic>
      <p:pic>
        <p:nvPicPr>
          <p:cNvPr id="5" name="Picture 4"/>
          <p:cNvPicPr>
            <a:picLocks noChangeAspect="1"/>
          </p:cNvPicPr>
          <p:nvPr/>
        </p:nvPicPr>
        <p:blipFill>
          <a:blip r:embed="rId4"/>
          <a:stretch>
            <a:fillRect/>
          </a:stretch>
        </p:blipFill>
        <p:spPr>
          <a:xfrm>
            <a:off x="4343400" y="5073316"/>
            <a:ext cx="4133850" cy="1624531"/>
          </a:xfrm>
          <a:prstGeom prst="rect">
            <a:avLst/>
          </a:prstGeom>
        </p:spPr>
      </p:pic>
    </p:spTree>
    <p:extLst>
      <p:ext uri="{BB962C8B-B14F-4D97-AF65-F5344CB8AC3E}">
        <p14:creationId xmlns:p14="http://schemas.microsoft.com/office/powerpoint/2010/main" val="257162166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Combating Resistance</a:t>
            </a:r>
            <a:endParaRPr lang="en-US" dirty="0"/>
          </a:p>
        </p:txBody>
      </p:sp>
      <p:sp>
        <p:nvSpPr>
          <p:cNvPr id="3" name="Content Placeholder 2"/>
          <p:cNvSpPr>
            <a:spLocks noGrp="1"/>
          </p:cNvSpPr>
          <p:nvPr>
            <p:ph idx="1"/>
          </p:nvPr>
        </p:nvSpPr>
        <p:spPr/>
        <p:txBody>
          <a:bodyPr/>
          <a:lstStyle/>
          <a:p>
            <a:r>
              <a:rPr lang="en-US" sz="2800" dirty="0" smtClean="0"/>
              <a:t>National (USA) Initiatives</a:t>
            </a:r>
          </a:p>
          <a:p>
            <a:pPr lvl="1"/>
            <a:r>
              <a:rPr lang="en-US" sz="2400" dirty="0" smtClean="0"/>
              <a:t>National Action Plan for Combating Antibiotic Resistant Bacteria – March 2015, Executive Order 13676</a:t>
            </a:r>
          </a:p>
          <a:p>
            <a:pPr lvl="1"/>
            <a:r>
              <a:rPr lang="en-US" sz="2400" dirty="0" smtClean="0"/>
              <a:t>Antibiotic Resistance Solutions Initiative – CDC, 2016</a:t>
            </a:r>
            <a:endParaRPr lang="en-US" sz="2400" dirty="0"/>
          </a:p>
        </p:txBody>
      </p:sp>
      <p:pic>
        <p:nvPicPr>
          <p:cNvPr id="4" name="Picture 3"/>
          <p:cNvPicPr>
            <a:picLocks noChangeAspect="1"/>
          </p:cNvPicPr>
          <p:nvPr/>
        </p:nvPicPr>
        <p:blipFill>
          <a:blip r:embed="rId3"/>
          <a:stretch>
            <a:fillRect/>
          </a:stretch>
        </p:blipFill>
        <p:spPr>
          <a:xfrm>
            <a:off x="1295400" y="4038600"/>
            <a:ext cx="2909887" cy="1936398"/>
          </a:xfrm>
          <a:prstGeom prst="rect">
            <a:avLst/>
          </a:prstGeom>
        </p:spPr>
      </p:pic>
      <p:pic>
        <p:nvPicPr>
          <p:cNvPr id="5" name="Picture 4"/>
          <p:cNvPicPr>
            <a:picLocks noChangeAspect="1"/>
          </p:cNvPicPr>
          <p:nvPr/>
        </p:nvPicPr>
        <p:blipFill>
          <a:blip r:embed="rId4"/>
          <a:stretch>
            <a:fillRect/>
          </a:stretch>
        </p:blipFill>
        <p:spPr>
          <a:xfrm>
            <a:off x="4800600" y="4038600"/>
            <a:ext cx="2909888" cy="1936398"/>
          </a:xfrm>
          <a:prstGeom prst="rect">
            <a:avLst/>
          </a:prstGeom>
        </p:spPr>
      </p:pic>
    </p:spTree>
    <p:extLst>
      <p:ext uri="{BB962C8B-B14F-4D97-AF65-F5344CB8AC3E}">
        <p14:creationId xmlns:p14="http://schemas.microsoft.com/office/powerpoint/2010/main" val="16744959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Antibiotics and Resistance (CDC, 2013)</a:t>
            </a:r>
            <a:endParaRPr lang="en-US" dirty="0"/>
          </a:p>
        </p:txBody>
      </p:sp>
      <p:sp>
        <p:nvSpPr>
          <p:cNvPr id="4" name="Content Placeholder 3"/>
          <p:cNvSpPr>
            <a:spLocks noGrp="1"/>
          </p:cNvSpPr>
          <p:nvPr>
            <p:ph idx="1"/>
          </p:nvPr>
        </p:nvSpPr>
        <p:spPr>
          <a:xfrm>
            <a:off x="457200" y="1600200"/>
            <a:ext cx="6172200" cy="4525963"/>
          </a:xfrm>
        </p:spPr>
        <p:txBody>
          <a:bodyPr>
            <a:normAutofit/>
          </a:bodyPr>
          <a:lstStyle/>
          <a:p>
            <a:r>
              <a:rPr lang="en-US" sz="2400" dirty="0" smtClean="0"/>
              <a:t>Penicillin</a:t>
            </a:r>
          </a:p>
          <a:p>
            <a:pPr lvl="1"/>
            <a:r>
              <a:rPr lang="en-US" sz="2000" dirty="0" smtClean="0"/>
              <a:t>Introduced (widespread use) in 1943</a:t>
            </a:r>
          </a:p>
          <a:p>
            <a:pPr lvl="1"/>
            <a:r>
              <a:rPr lang="en-US" sz="2000" dirty="0" smtClean="0"/>
              <a:t>Resistance discovered in late 1940s (</a:t>
            </a:r>
            <a:r>
              <a:rPr lang="en-US" sz="2000" i="1" dirty="0" smtClean="0"/>
              <a:t>Staphylococcus</a:t>
            </a:r>
            <a:r>
              <a:rPr lang="en-US" sz="2000" dirty="0" smtClean="0"/>
              <a:t>)</a:t>
            </a:r>
          </a:p>
          <a:p>
            <a:r>
              <a:rPr lang="en-US" sz="2400" dirty="0" smtClean="0"/>
              <a:t>Tetracycline</a:t>
            </a:r>
          </a:p>
          <a:p>
            <a:pPr lvl="1"/>
            <a:r>
              <a:rPr lang="en-US" sz="2000" dirty="0" smtClean="0"/>
              <a:t>Introduced in 1950</a:t>
            </a:r>
          </a:p>
          <a:p>
            <a:pPr lvl="1"/>
            <a:r>
              <a:rPr lang="en-US" sz="2000" dirty="0" smtClean="0"/>
              <a:t>Resistance discovered in 1959 (</a:t>
            </a:r>
            <a:r>
              <a:rPr lang="en-US" sz="2000" i="1" dirty="0" err="1" smtClean="0"/>
              <a:t>Shigella</a:t>
            </a:r>
            <a:r>
              <a:rPr lang="en-US" sz="2000" dirty="0" smtClean="0"/>
              <a:t>)</a:t>
            </a:r>
          </a:p>
          <a:p>
            <a:r>
              <a:rPr lang="en-US" sz="2400" dirty="0" smtClean="0"/>
              <a:t>Methicillin</a:t>
            </a:r>
          </a:p>
          <a:p>
            <a:pPr lvl="1"/>
            <a:r>
              <a:rPr lang="en-US" sz="2000" dirty="0" smtClean="0"/>
              <a:t>Introduced in 1960</a:t>
            </a:r>
          </a:p>
          <a:p>
            <a:pPr lvl="1"/>
            <a:r>
              <a:rPr lang="en-US" sz="2000" dirty="0" smtClean="0"/>
              <a:t>Resistance discovered in 1962 (</a:t>
            </a:r>
            <a:r>
              <a:rPr lang="en-US" sz="2000" i="1" dirty="0" smtClean="0"/>
              <a:t>Staphylococcus</a:t>
            </a:r>
            <a:r>
              <a:rPr lang="en-US" sz="2000" dirty="0" smtClean="0"/>
              <a:t>, MRSA)</a:t>
            </a:r>
          </a:p>
        </p:txBody>
      </p:sp>
      <p:pic>
        <p:nvPicPr>
          <p:cNvPr id="6" name="Picture 5"/>
          <p:cNvPicPr>
            <a:picLocks noChangeAspect="1"/>
          </p:cNvPicPr>
          <p:nvPr/>
        </p:nvPicPr>
        <p:blipFill>
          <a:blip r:embed="rId3"/>
          <a:stretch>
            <a:fillRect/>
          </a:stretch>
        </p:blipFill>
        <p:spPr>
          <a:xfrm>
            <a:off x="6258411" y="3177381"/>
            <a:ext cx="2619756" cy="1371600"/>
          </a:xfrm>
          <a:prstGeom prst="rect">
            <a:avLst/>
          </a:prstGeom>
        </p:spPr>
      </p:pic>
      <p:pic>
        <p:nvPicPr>
          <p:cNvPr id="7" name="Picture 6"/>
          <p:cNvPicPr>
            <a:picLocks noChangeAspect="1"/>
          </p:cNvPicPr>
          <p:nvPr/>
        </p:nvPicPr>
        <p:blipFill>
          <a:blip r:embed="rId4"/>
          <a:stretch>
            <a:fillRect/>
          </a:stretch>
        </p:blipFill>
        <p:spPr>
          <a:xfrm>
            <a:off x="6258411" y="4829646"/>
            <a:ext cx="2065688" cy="1397782"/>
          </a:xfrm>
          <a:prstGeom prst="rect">
            <a:avLst/>
          </a:prstGeom>
        </p:spPr>
      </p:pic>
      <p:pic>
        <p:nvPicPr>
          <p:cNvPr id="8" name="Picture 7"/>
          <p:cNvPicPr>
            <a:picLocks noChangeAspect="1"/>
          </p:cNvPicPr>
          <p:nvPr/>
        </p:nvPicPr>
        <p:blipFill>
          <a:blip r:embed="rId5"/>
          <a:stretch>
            <a:fillRect/>
          </a:stretch>
        </p:blipFill>
        <p:spPr>
          <a:xfrm>
            <a:off x="6258411" y="1525116"/>
            <a:ext cx="1785217" cy="1371600"/>
          </a:xfrm>
          <a:prstGeom prst="rect">
            <a:avLst/>
          </a:prstGeom>
        </p:spPr>
      </p:pic>
    </p:spTree>
    <p:extLst>
      <p:ext uri="{BB962C8B-B14F-4D97-AF65-F5344CB8AC3E}">
        <p14:creationId xmlns:p14="http://schemas.microsoft.com/office/powerpoint/2010/main" val="311966280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t="18879" b="22124"/>
          <a:stretch/>
        </p:blipFill>
        <p:spPr>
          <a:xfrm>
            <a:off x="2743200" y="762000"/>
            <a:ext cx="3371850" cy="1905000"/>
          </a:xfrm>
          <a:prstGeom prst="rect">
            <a:avLst/>
          </a:prstGeom>
        </p:spPr>
      </p:pic>
      <p:sp>
        <p:nvSpPr>
          <p:cNvPr id="32771" name="Content Placeholder 2"/>
          <p:cNvSpPr>
            <a:spLocks noGrp="1"/>
          </p:cNvSpPr>
          <p:nvPr>
            <p:ph idx="1"/>
          </p:nvPr>
        </p:nvSpPr>
        <p:spPr>
          <a:xfrm>
            <a:off x="609600" y="2895600"/>
            <a:ext cx="8229600" cy="4525963"/>
          </a:xfrm>
        </p:spPr>
        <p:txBody>
          <a:bodyPr/>
          <a:lstStyle/>
          <a:p>
            <a:r>
              <a:rPr lang="en-US" altLang="en-US" sz="2400" dirty="0" smtClean="0"/>
              <a:t>Every time someone takes an antibiotic, resistant bacteria may be selected for and multiply</a:t>
            </a:r>
          </a:p>
          <a:p>
            <a:r>
              <a:rPr lang="en-US" altLang="en-US" sz="2400" dirty="0" smtClean="0"/>
              <a:t>Resistant bacteria may then spread to others, compromising the effectiveness of treatment for future infections</a:t>
            </a:r>
          </a:p>
          <a:p>
            <a:r>
              <a:rPr lang="en-US" altLang="en-US" sz="2400" dirty="0" smtClean="0"/>
              <a:t>Share what you have learned with your friends and family members</a:t>
            </a:r>
          </a:p>
        </p:txBody>
      </p:sp>
      <p:sp>
        <p:nvSpPr>
          <p:cNvPr id="32772" name="Slide Number Placeholder 3"/>
          <p:cNvSpPr>
            <a:spLocks noGrp="1"/>
          </p:cNvSpPr>
          <p:nvPr>
            <p:ph type="sldNum" sz="quarter" idx="4294967295"/>
          </p:nvPr>
        </p:nvSpPr>
        <p:spPr>
          <a:xfrm>
            <a:off x="6553200" y="6356350"/>
            <a:ext cx="2133600" cy="365125"/>
          </a:xfrm>
          <a:prstGeom prst="rect">
            <a:avLst/>
          </a:prstGeom>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09427B7F-8CC9-4F04-BE1A-B3F89DF7D546}" type="slidenum">
              <a:rPr lang="en-US" altLang="en-US" smtClean="0"/>
              <a:pPr/>
              <a:t>40</a:t>
            </a:fld>
            <a:endParaRPr lang="en-US" altLang="en-US"/>
          </a:p>
        </p:txBody>
      </p:sp>
    </p:spTree>
    <p:extLst>
      <p:ext uri="{BB962C8B-B14F-4D97-AF65-F5344CB8AC3E}">
        <p14:creationId xmlns:p14="http://schemas.microsoft.com/office/powerpoint/2010/main" val="354867732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4"/>
          <p:cNvSpPr>
            <a:spLocks noGrp="1"/>
          </p:cNvSpPr>
          <p:nvPr>
            <p:ph type="title"/>
          </p:nvPr>
        </p:nvSpPr>
        <p:spPr/>
        <p:txBody>
          <a:bodyPr/>
          <a:lstStyle/>
          <a:p>
            <a:pPr eaLnBrk="1" hangingPunct="1"/>
            <a:endParaRPr lang="en-US" altLang="en-US" sz="5400" b="1" dirty="0" smtClean="0">
              <a:ea typeface="ＭＳ Ｐゴシック" panose="020B0600070205080204" pitchFamily="34" charset="-128"/>
            </a:endParaRPr>
          </a:p>
        </p:txBody>
      </p:sp>
      <p:pic>
        <p:nvPicPr>
          <p:cNvPr id="248836" name="Picture 9"/>
          <p:cNvPicPr>
            <a:picLocks noChangeAspect="1"/>
          </p:cNvPicPr>
          <p:nvPr/>
        </p:nvPicPr>
        <p:blipFill rotWithShape="1">
          <a:blip r:embed="rId3"/>
          <a:srcRect r="11979"/>
          <a:stretch/>
        </p:blipFill>
        <p:spPr bwMode="auto">
          <a:xfrm>
            <a:off x="0" y="0"/>
            <a:ext cx="9144000" cy="6858000"/>
          </a:xfrm>
          <a:prstGeom prst="rect">
            <a:avLst/>
          </a:prstGeom>
          <a:noFill/>
          <a:ln w="9525">
            <a:noFill/>
            <a:miter lim="800000"/>
            <a:headEnd/>
            <a:tailEnd/>
          </a:ln>
          <a:effectLst>
            <a:outerShdw dist="38100" dir="2700000" rotWithShape="0">
              <a:srgbClr val="808080">
                <a:alpha val="42999"/>
              </a:srgbClr>
            </a:outerShdw>
          </a:effectLst>
        </p:spPr>
      </p:pic>
      <p:sp>
        <p:nvSpPr>
          <p:cNvPr id="33797" name="Slide Number Placeholder 4"/>
          <p:cNvSpPr>
            <a:spLocks noGrp="1"/>
          </p:cNvSpPr>
          <p:nvPr>
            <p:ph type="sldNum" sz="quarter" idx="4294967295"/>
          </p:nvPr>
        </p:nvSpPr>
        <p:spPr bwMode="auto">
          <a:xfrm>
            <a:off x="6553200" y="6356350"/>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fld id="{F830EB2B-E935-4AF5-ADD7-8A9CD9D879EB}" type="slidenum">
              <a:rPr lang="en-US" altLang="en-US">
                <a:solidFill>
                  <a:srgbClr val="898989"/>
                </a:solidFill>
                <a:latin typeface="Calibri" panose="020F0502020204030204" pitchFamily="34" charset="0"/>
              </a:rPr>
              <a:pPr eaLnBrk="1" hangingPunct="1"/>
              <a:t>41</a:t>
            </a:fld>
            <a:endParaRPr lang="en-US" altLang="en-US" dirty="0">
              <a:solidFill>
                <a:srgbClr val="898989"/>
              </a:solidFill>
              <a:latin typeface="Calibri" panose="020F0502020204030204" pitchFamily="34" charset="0"/>
            </a:endParaRPr>
          </a:p>
        </p:txBody>
      </p:sp>
      <p:pic>
        <p:nvPicPr>
          <p:cNvPr id="2" name="Picture 1"/>
          <p:cNvPicPr>
            <a:picLocks noChangeAspect="1"/>
          </p:cNvPicPr>
          <p:nvPr/>
        </p:nvPicPr>
        <p:blipFill>
          <a:blip r:embed="rId4"/>
          <a:stretch>
            <a:fillRect/>
          </a:stretch>
        </p:blipFill>
        <p:spPr>
          <a:xfrm>
            <a:off x="2145632" y="758377"/>
            <a:ext cx="4860758" cy="5597973"/>
          </a:xfrm>
          <a:prstGeom prst="rect">
            <a:avLst/>
          </a:prstGeom>
        </p:spPr>
      </p:pic>
    </p:spTree>
    <p:extLst>
      <p:ext uri="{BB962C8B-B14F-4D97-AF65-F5344CB8AC3E}">
        <p14:creationId xmlns:p14="http://schemas.microsoft.com/office/powerpoint/2010/main" val="1425353407"/>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Antibiotics and Resistance (CDC, 2013)</a:t>
            </a:r>
            <a:endParaRPr lang="en-US" dirty="0"/>
          </a:p>
        </p:txBody>
      </p:sp>
      <p:sp>
        <p:nvSpPr>
          <p:cNvPr id="3" name="Content Placeholder 2"/>
          <p:cNvSpPr>
            <a:spLocks noGrp="1"/>
          </p:cNvSpPr>
          <p:nvPr>
            <p:ph idx="1"/>
          </p:nvPr>
        </p:nvSpPr>
        <p:spPr>
          <a:xfrm>
            <a:off x="457200" y="1600200"/>
            <a:ext cx="5308148" cy="4525963"/>
          </a:xfrm>
        </p:spPr>
        <p:txBody>
          <a:bodyPr/>
          <a:lstStyle/>
          <a:p>
            <a:r>
              <a:rPr lang="en-US" sz="2800" dirty="0" smtClean="0"/>
              <a:t>Vancomycin</a:t>
            </a:r>
          </a:p>
          <a:p>
            <a:pPr lvl="1"/>
            <a:r>
              <a:rPr lang="en-US" sz="2400" dirty="0" smtClean="0"/>
              <a:t>Introduced 1972</a:t>
            </a:r>
          </a:p>
          <a:p>
            <a:pPr lvl="1"/>
            <a:r>
              <a:rPr lang="en-US" sz="2400" dirty="0" smtClean="0"/>
              <a:t>Resistance discovered 1988 (</a:t>
            </a:r>
            <a:r>
              <a:rPr lang="en-US" sz="2400" i="1" dirty="0" smtClean="0"/>
              <a:t>Enterococcus</a:t>
            </a:r>
            <a:r>
              <a:rPr lang="en-US" sz="2400" dirty="0" smtClean="0"/>
              <a:t>, VRE)</a:t>
            </a:r>
          </a:p>
          <a:p>
            <a:pPr lvl="1"/>
            <a:r>
              <a:rPr lang="en-US" sz="2400" dirty="0" smtClean="0"/>
              <a:t>Resistance discovered 2002 (</a:t>
            </a:r>
            <a:r>
              <a:rPr lang="en-US" sz="2400" i="1" dirty="0" smtClean="0"/>
              <a:t>Staphylococcus</a:t>
            </a:r>
            <a:r>
              <a:rPr lang="en-US" sz="2400" dirty="0" smtClean="0"/>
              <a:t>, VRSA)</a:t>
            </a:r>
          </a:p>
          <a:p>
            <a:r>
              <a:rPr lang="en-US" sz="2800" dirty="0" smtClean="0"/>
              <a:t>Linezolid</a:t>
            </a:r>
          </a:p>
          <a:p>
            <a:pPr lvl="1"/>
            <a:r>
              <a:rPr lang="en-US" sz="2400" dirty="0" smtClean="0"/>
              <a:t>Introduced  2000</a:t>
            </a:r>
          </a:p>
          <a:p>
            <a:pPr lvl="1"/>
            <a:r>
              <a:rPr lang="en-US" sz="2400" dirty="0" smtClean="0"/>
              <a:t>Resistance discovered 2001 (</a:t>
            </a:r>
            <a:r>
              <a:rPr lang="en-US" sz="2400" i="1" dirty="0" smtClean="0"/>
              <a:t>Staphylococcus</a:t>
            </a:r>
            <a:r>
              <a:rPr lang="en-US" sz="2400" dirty="0" smtClean="0"/>
              <a:t>)</a:t>
            </a:r>
          </a:p>
          <a:p>
            <a:endParaRPr lang="en-US" dirty="0"/>
          </a:p>
        </p:txBody>
      </p:sp>
      <p:pic>
        <p:nvPicPr>
          <p:cNvPr id="4" name="Picture 3"/>
          <p:cNvPicPr>
            <a:picLocks noChangeAspect="1"/>
          </p:cNvPicPr>
          <p:nvPr/>
        </p:nvPicPr>
        <p:blipFill>
          <a:blip r:embed="rId3"/>
          <a:stretch>
            <a:fillRect/>
          </a:stretch>
        </p:blipFill>
        <p:spPr>
          <a:xfrm>
            <a:off x="5765348" y="1624149"/>
            <a:ext cx="2819400" cy="2114550"/>
          </a:xfrm>
          <a:prstGeom prst="rect">
            <a:avLst/>
          </a:prstGeom>
        </p:spPr>
      </p:pic>
      <p:pic>
        <p:nvPicPr>
          <p:cNvPr id="5" name="Picture 4"/>
          <p:cNvPicPr>
            <a:picLocks noChangeAspect="1"/>
          </p:cNvPicPr>
          <p:nvPr/>
        </p:nvPicPr>
        <p:blipFill>
          <a:blip r:embed="rId4"/>
          <a:stretch>
            <a:fillRect/>
          </a:stretch>
        </p:blipFill>
        <p:spPr>
          <a:xfrm>
            <a:off x="5765348" y="4228681"/>
            <a:ext cx="2819400" cy="1897482"/>
          </a:xfrm>
          <a:prstGeom prst="rect">
            <a:avLst/>
          </a:prstGeom>
        </p:spPr>
      </p:pic>
    </p:spTree>
    <p:extLst>
      <p:ext uri="{BB962C8B-B14F-4D97-AF65-F5344CB8AC3E}">
        <p14:creationId xmlns:p14="http://schemas.microsoft.com/office/powerpoint/2010/main" val="25612521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Timeline of Resistance</a:t>
            </a:r>
            <a:endParaRPr lang="en-US" dirty="0"/>
          </a:p>
        </p:txBody>
      </p:sp>
      <p:sp>
        <p:nvSpPr>
          <p:cNvPr id="11" name="Left Arrow 10"/>
          <p:cNvSpPr/>
          <p:nvPr/>
        </p:nvSpPr>
        <p:spPr>
          <a:xfrm rot="10800000">
            <a:off x="304799" y="3915424"/>
            <a:ext cx="8891294" cy="613777"/>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p:cNvSpPr txBox="1"/>
          <p:nvPr/>
        </p:nvSpPr>
        <p:spPr>
          <a:xfrm>
            <a:off x="270441" y="1990131"/>
            <a:ext cx="2133600" cy="369332"/>
          </a:xfrm>
          <a:prstGeom prst="rect">
            <a:avLst/>
          </a:prstGeom>
          <a:noFill/>
        </p:spPr>
        <p:txBody>
          <a:bodyPr wrap="square" rtlCol="0">
            <a:spAutoFit/>
          </a:bodyPr>
          <a:lstStyle/>
          <a:p>
            <a:r>
              <a:rPr lang="en-US" dirty="0" smtClean="0"/>
              <a:t>Penicillin</a:t>
            </a:r>
          </a:p>
        </p:txBody>
      </p:sp>
      <p:sp>
        <p:nvSpPr>
          <p:cNvPr id="16" name="TextBox 15"/>
          <p:cNvSpPr txBox="1"/>
          <p:nvPr/>
        </p:nvSpPr>
        <p:spPr>
          <a:xfrm>
            <a:off x="1153453" y="4971527"/>
            <a:ext cx="1532229" cy="461665"/>
          </a:xfrm>
          <a:prstGeom prst="rect">
            <a:avLst/>
          </a:prstGeom>
          <a:noFill/>
        </p:spPr>
        <p:txBody>
          <a:bodyPr wrap="square" rtlCol="0">
            <a:spAutoFit/>
          </a:bodyPr>
          <a:lstStyle/>
          <a:p>
            <a:r>
              <a:rPr lang="en-US" dirty="0" smtClean="0"/>
              <a:t>Introduced</a:t>
            </a:r>
            <a:endParaRPr lang="en-US" dirty="0"/>
          </a:p>
        </p:txBody>
      </p:sp>
      <p:sp>
        <p:nvSpPr>
          <p:cNvPr id="19" name="TextBox 18"/>
          <p:cNvSpPr txBox="1"/>
          <p:nvPr/>
        </p:nvSpPr>
        <p:spPr>
          <a:xfrm>
            <a:off x="5121203" y="2026895"/>
            <a:ext cx="1777465" cy="461665"/>
          </a:xfrm>
          <a:prstGeom prst="rect">
            <a:avLst/>
          </a:prstGeom>
          <a:noFill/>
        </p:spPr>
        <p:txBody>
          <a:bodyPr wrap="square" rtlCol="0">
            <a:spAutoFit/>
          </a:bodyPr>
          <a:lstStyle/>
          <a:p>
            <a:r>
              <a:rPr lang="en-US" dirty="0" smtClean="0"/>
              <a:t>Vancomycin</a:t>
            </a:r>
            <a:endParaRPr lang="en-US" dirty="0"/>
          </a:p>
        </p:txBody>
      </p:sp>
      <p:sp>
        <p:nvSpPr>
          <p:cNvPr id="21" name="TextBox 20"/>
          <p:cNvSpPr txBox="1"/>
          <p:nvPr/>
        </p:nvSpPr>
        <p:spPr>
          <a:xfrm>
            <a:off x="7304976" y="2024297"/>
            <a:ext cx="1381823" cy="461665"/>
          </a:xfrm>
          <a:prstGeom prst="rect">
            <a:avLst/>
          </a:prstGeom>
          <a:noFill/>
        </p:spPr>
        <p:txBody>
          <a:bodyPr wrap="square" rtlCol="0">
            <a:spAutoFit/>
          </a:bodyPr>
          <a:lstStyle/>
          <a:p>
            <a:r>
              <a:rPr lang="en-US" dirty="0" smtClean="0"/>
              <a:t>Linezolid</a:t>
            </a:r>
            <a:endParaRPr lang="en-US" dirty="0"/>
          </a:p>
        </p:txBody>
      </p:sp>
      <p:sp>
        <p:nvSpPr>
          <p:cNvPr id="22" name="TextBox 21"/>
          <p:cNvSpPr txBox="1"/>
          <p:nvPr/>
        </p:nvSpPr>
        <p:spPr>
          <a:xfrm>
            <a:off x="304799" y="3967198"/>
            <a:ext cx="999025" cy="461665"/>
          </a:xfrm>
          <a:prstGeom prst="rect">
            <a:avLst/>
          </a:prstGeom>
          <a:noFill/>
        </p:spPr>
        <p:txBody>
          <a:bodyPr wrap="square" rtlCol="0">
            <a:spAutoFit/>
          </a:bodyPr>
          <a:lstStyle/>
          <a:p>
            <a:r>
              <a:rPr lang="en-US" dirty="0" smtClean="0"/>
              <a:t>1940</a:t>
            </a:r>
            <a:endParaRPr lang="en-US" dirty="0"/>
          </a:p>
        </p:txBody>
      </p:sp>
      <p:sp>
        <p:nvSpPr>
          <p:cNvPr id="23" name="TextBox 22"/>
          <p:cNvSpPr txBox="1"/>
          <p:nvPr/>
        </p:nvSpPr>
        <p:spPr>
          <a:xfrm>
            <a:off x="1425452" y="3972446"/>
            <a:ext cx="883262" cy="461665"/>
          </a:xfrm>
          <a:prstGeom prst="rect">
            <a:avLst/>
          </a:prstGeom>
          <a:noFill/>
        </p:spPr>
        <p:txBody>
          <a:bodyPr wrap="square" rtlCol="0">
            <a:spAutoFit/>
          </a:bodyPr>
          <a:lstStyle/>
          <a:p>
            <a:r>
              <a:rPr lang="en-US" dirty="0" smtClean="0"/>
              <a:t>1950</a:t>
            </a:r>
            <a:endParaRPr lang="en-US" dirty="0"/>
          </a:p>
        </p:txBody>
      </p:sp>
      <p:sp>
        <p:nvSpPr>
          <p:cNvPr id="24" name="TextBox 23"/>
          <p:cNvSpPr txBox="1"/>
          <p:nvPr/>
        </p:nvSpPr>
        <p:spPr>
          <a:xfrm>
            <a:off x="2685683" y="3970325"/>
            <a:ext cx="923036" cy="461665"/>
          </a:xfrm>
          <a:prstGeom prst="rect">
            <a:avLst/>
          </a:prstGeom>
          <a:noFill/>
        </p:spPr>
        <p:txBody>
          <a:bodyPr wrap="square" rtlCol="0">
            <a:spAutoFit/>
          </a:bodyPr>
          <a:lstStyle/>
          <a:p>
            <a:r>
              <a:rPr lang="en-US" dirty="0" smtClean="0"/>
              <a:t>1960</a:t>
            </a:r>
            <a:endParaRPr lang="en-US" dirty="0"/>
          </a:p>
        </p:txBody>
      </p:sp>
      <p:sp>
        <p:nvSpPr>
          <p:cNvPr id="25" name="TextBox 24"/>
          <p:cNvSpPr txBox="1"/>
          <p:nvPr/>
        </p:nvSpPr>
        <p:spPr>
          <a:xfrm>
            <a:off x="3987311" y="3977693"/>
            <a:ext cx="893002" cy="461665"/>
          </a:xfrm>
          <a:prstGeom prst="rect">
            <a:avLst/>
          </a:prstGeom>
          <a:noFill/>
        </p:spPr>
        <p:txBody>
          <a:bodyPr wrap="square" rtlCol="0">
            <a:spAutoFit/>
          </a:bodyPr>
          <a:lstStyle/>
          <a:p>
            <a:r>
              <a:rPr lang="en-US" dirty="0" smtClean="0"/>
              <a:t>1970</a:t>
            </a:r>
            <a:endParaRPr lang="en-US" dirty="0"/>
          </a:p>
        </p:txBody>
      </p:sp>
      <p:sp>
        <p:nvSpPr>
          <p:cNvPr id="26" name="TextBox 25"/>
          <p:cNvSpPr txBox="1"/>
          <p:nvPr/>
        </p:nvSpPr>
        <p:spPr>
          <a:xfrm>
            <a:off x="5251938" y="3993994"/>
            <a:ext cx="810574" cy="461665"/>
          </a:xfrm>
          <a:prstGeom prst="rect">
            <a:avLst/>
          </a:prstGeom>
          <a:noFill/>
        </p:spPr>
        <p:txBody>
          <a:bodyPr wrap="square" rtlCol="0">
            <a:spAutoFit/>
          </a:bodyPr>
          <a:lstStyle/>
          <a:p>
            <a:r>
              <a:rPr lang="en-US" dirty="0" smtClean="0"/>
              <a:t>1980</a:t>
            </a:r>
            <a:endParaRPr lang="en-US" dirty="0"/>
          </a:p>
        </p:txBody>
      </p:sp>
      <p:sp>
        <p:nvSpPr>
          <p:cNvPr id="27" name="TextBox 26"/>
          <p:cNvSpPr txBox="1"/>
          <p:nvPr/>
        </p:nvSpPr>
        <p:spPr>
          <a:xfrm>
            <a:off x="6489454" y="3996451"/>
            <a:ext cx="821715" cy="461665"/>
          </a:xfrm>
          <a:prstGeom prst="rect">
            <a:avLst/>
          </a:prstGeom>
          <a:noFill/>
        </p:spPr>
        <p:txBody>
          <a:bodyPr wrap="square" rtlCol="0">
            <a:spAutoFit/>
          </a:bodyPr>
          <a:lstStyle/>
          <a:p>
            <a:r>
              <a:rPr lang="en-US" dirty="0" smtClean="0"/>
              <a:t>1990</a:t>
            </a:r>
            <a:endParaRPr lang="en-US" dirty="0"/>
          </a:p>
        </p:txBody>
      </p:sp>
      <p:sp>
        <p:nvSpPr>
          <p:cNvPr id="28" name="TextBox 27"/>
          <p:cNvSpPr txBox="1"/>
          <p:nvPr/>
        </p:nvSpPr>
        <p:spPr>
          <a:xfrm>
            <a:off x="7731368" y="3993994"/>
            <a:ext cx="955431" cy="461665"/>
          </a:xfrm>
          <a:prstGeom prst="rect">
            <a:avLst/>
          </a:prstGeom>
          <a:noFill/>
        </p:spPr>
        <p:txBody>
          <a:bodyPr wrap="square" rtlCol="0">
            <a:spAutoFit/>
          </a:bodyPr>
          <a:lstStyle/>
          <a:p>
            <a:r>
              <a:rPr lang="en-US" dirty="0" smtClean="0"/>
              <a:t>2000</a:t>
            </a:r>
            <a:endParaRPr lang="en-US" dirty="0"/>
          </a:p>
        </p:txBody>
      </p:sp>
      <p:sp>
        <p:nvSpPr>
          <p:cNvPr id="38" name="TextBox 37"/>
          <p:cNvSpPr txBox="1"/>
          <p:nvPr/>
        </p:nvSpPr>
        <p:spPr>
          <a:xfrm>
            <a:off x="1153454" y="5445474"/>
            <a:ext cx="1993747" cy="830997"/>
          </a:xfrm>
          <a:prstGeom prst="rect">
            <a:avLst/>
          </a:prstGeom>
          <a:noFill/>
        </p:spPr>
        <p:txBody>
          <a:bodyPr wrap="square" rtlCol="0">
            <a:spAutoFit/>
          </a:bodyPr>
          <a:lstStyle/>
          <a:p>
            <a:r>
              <a:rPr lang="en-US" dirty="0" smtClean="0"/>
              <a:t>Resistance discovered</a:t>
            </a:r>
            <a:endParaRPr lang="en-US" dirty="0"/>
          </a:p>
        </p:txBody>
      </p:sp>
      <p:sp>
        <p:nvSpPr>
          <p:cNvPr id="39" name="TextBox 38"/>
          <p:cNvSpPr txBox="1"/>
          <p:nvPr/>
        </p:nvSpPr>
        <p:spPr>
          <a:xfrm>
            <a:off x="1618882" y="1994462"/>
            <a:ext cx="2133600" cy="369332"/>
          </a:xfrm>
          <a:prstGeom prst="rect">
            <a:avLst/>
          </a:prstGeom>
          <a:noFill/>
        </p:spPr>
        <p:txBody>
          <a:bodyPr wrap="square" rtlCol="0">
            <a:spAutoFit/>
          </a:bodyPr>
          <a:lstStyle/>
          <a:p>
            <a:r>
              <a:rPr lang="en-US" dirty="0" smtClean="0"/>
              <a:t>Tetracycline</a:t>
            </a:r>
          </a:p>
        </p:txBody>
      </p:sp>
      <p:sp>
        <p:nvSpPr>
          <p:cNvPr id="40" name="TextBox 39"/>
          <p:cNvSpPr txBox="1"/>
          <p:nvPr/>
        </p:nvSpPr>
        <p:spPr>
          <a:xfrm>
            <a:off x="3426199" y="2004567"/>
            <a:ext cx="2133600" cy="369332"/>
          </a:xfrm>
          <a:prstGeom prst="rect">
            <a:avLst/>
          </a:prstGeom>
          <a:noFill/>
        </p:spPr>
        <p:txBody>
          <a:bodyPr wrap="square" rtlCol="0">
            <a:spAutoFit/>
          </a:bodyPr>
          <a:lstStyle/>
          <a:p>
            <a:r>
              <a:rPr lang="en-US" dirty="0" smtClean="0"/>
              <a:t>Methicillin</a:t>
            </a:r>
          </a:p>
        </p:txBody>
      </p:sp>
      <p:cxnSp>
        <p:nvCxnSpPr>
          <p:cNvPr id="42" name="Straight Arrow Connector 41"/>
          <p:cNvCxnSpPr/>
          <p:nvPr/>
        </p:nvCxnSpPr>
        <p:spPr>
          <a:xfrm>
            <a:off x="732116" y="2425895"/>
            <a:ext cx="194739" cy="1568099"/>
          </a:xfrm>
          <a:prstGeom prst="straightConnector1">
            <a:avLst/>
          </a:prstGeom>
          <a:ln>
            <a:solidFill>
              <a:schemeClr val="accent6"/>
            </a:solidFill>
            <a:tailEnd type="triangle"/>
          </a:ln>
        </p:spPr>
        <p:style>
          <a:lnRef idx="2">
            <a:schemeClr val="accent1"/>
          </a:lnRef>
          <a:fillRef idx="0">
            <a:schemeClr val="accent1"/>
          </a:fillRef>
          <a:effectRef idx="1">
            <a:schemeClr val="accent1"/>
          </a:effectRef>
          <a:fontRef idx="minor">
            <a:schemeClr val="tx1"/>
          </a:fontRef>
        </p:style>
      </p:cxnSp>
      <p:cxnSp>
        <p:nvCxnSpPr>
          <p:cNvPr id="45" name="Straight Arrow Connector 44"/>
          <p:cNvCxnSpPr>
            <a:endCxn id="23" idx="0"/>
          </p:cNvCxnSpPr>
          <p:nvPr/>
        </p:nvCxnSpPr>
        <p:spPr>
          <a:xfrm flipH="1">
            <a:off x="1867083" y="2463743"/>
            <a:ext cx="405702" cy="1508703"/>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cxnSp>
        <p:nvCxnSpPr>
          <p:cNvPr id="46" name="Straight Arrow Connector 45"/>
          <p:cNvCxnSpPr>
            <a:endCxn id="24" idx="0"/>
          </p:cNvCxnSpPr>
          <p:nvPr/>
        </p:nvCxnSpPr>
        <p:spPr>
          <a:xfrm flipH="1">
            <a:off x="3147201" y="2393629"/>
            <a:ext cx="825994" cy="1576696"/>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cxnSp>
        <p:nvCxnSpPr>
          <p:cNvPr id="49" name="Straight Arrow Connector 48"/>
          <p:cNvCxnSpPr/>
          <p:nvPr/>
        </p:nvCxnSpPr>
        <p:spPr>
          <a:xfrm flipH="1">
            <a:off x="4680529" y="2479489"/>
            <a:ext cx="1345814" cy="1542457"/>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cxnSp>
        <p:nvCxnSpPr>
          <p:cNvPr id="51" name="Straight Arrow Connector 50"/>
          <p:cNvCxnSpPr>
            <a:endCxn id="28" idx="0"/>
          </p:cNvCxnSpPr>
          <p:nvPr/>
        </p:nvCxnSpPr>
        <p:spPr>
          <a:xfrm>
            <a:off x="8061251" y="2454592"/>
            <a:ext cx="147833" cy="1539402"/>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cxnSp>
        <p:nvCxnSpPr>
          <p:cNvPr id="54" name="Straight Arrow Connector 53"/>
          <p:cNvCxnSpPr/>
          <p:nvPr/>
        </p:nvCxnSpPr>
        <p:spPr>
          <a:xfrm>
            <a:off x="742163" y="2438091"/>
            <a:ext cx="781837" cy="159292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59" name="Straight Arrow Connector 58"/>
          <p:cNvCxnSpPr/>
          <p:nvPr/>
        </p:nvCxnSpPr>
        <p:spPr>
          <a:xfrm>
            <a:off x="2268806" y="2452557"/>
            <a:ext cx="753556" cy="157846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60" name="Straight Arrow Connector 59"/>
          <p:cNvCxnSpPr/>
          <p:nvPr/>
        </p:nvCxnSpPr>
        <p:spPr>
          <a:xfrm flipH="1">
            <a:off x="3319462" y="2379666"/>
            <a:ext cx="670713" cy="162520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62" name="Straight Arrow Connector 61"/>
          <p:cNvCxnSpPr/>
          <p:nvPr/>
        </p:nvCxnSpPr>
        <p:spPr>
          <a:xfrm>
            <a:off x="6013938" y="2482501"/>
            <a:ext cx="535232" cy="153944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64" name="Straight Arrow Connector 63"/>
          <p:cNvCxnSpPr/>
          <p:nvPr/>
        </p:nvCxnSpPr>
        <p:spPr>
          <a:xfrm>
            <a:off x="8047532" y="2419133"/>
            <a:ext cx="287472" cy="155856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66" name="Straight Arrow Connector 65"/>
          <p:cNvCxnSpPr/>
          <p:nvPr/>
        </p:nvCxnSpPr>
        <p:spPr>
          <a:xfrm>
            <a:off x="537657" y="5771123"/>
            <a:ext cx="583656"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69" name="Straight Arrow Connector 68"/>
          <p:cNvCxnSpPr/>
          <p:nvPr/>
        </p:nvCxnSpPr>
        <p:spPr>
          <a:xfrm>
            <a:off x="559344" y="5156193"/>
            <a:ext cx="594110" cy="0"/>
          </a:xfrm>
          <a:prstGeom prst="straightConnector1">
            <a:avLst/>
          </a:prstGeom>
          <a:ln>
            <a:solidFill>
              <a:schemeClr val="accent6"/>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66173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Spectrum of Antibiotic Activity</a:t>
            </a:r>
            <a:endParaRPr lang="en-US" dirty="0"/>
          </a:p>
        </p:txBody>
      </p:sp>
      <p:sp>
        <p:nvSpPr>
          <p:cNvPr id="3" name="Content Placeholder 2"/>
          <p:cNvSpPr>
            <a:spLocks noGrp="1"/>
          </p:cNvSpPr>
          <p:nvPr>
            <p:ph idx="1"/>
          </p:nvPr>
        </p:nvSpPr>
        <p:spPr/>
        <p:txBody>
          <a:bodyPr>
            <a:normAutofit/>
          </a:bodyPr>
          <a:lstStyle/>
          <a:p>
            <a:r>
              <a:rPr lang="en-US" sz="2800" dirty="0" smtClean="0"/>
              <a:t>Spectrum of Activity</a:t>
            </a:r>
          </a:p>
          <a:p>
            <a:pPr lvl="1"/>
            <a:r>
              <a:rPr lang="en-US" sz="2400" dirty="0" smtClean="0"/>
              <a:t>Describes how many types of bacteria the antibiotic is effective against</a:t>
            </a:r>
          </a:p>
          <a:p>
            <a:pPr lvl="1"/>
            <a:r>
              <a:rPr lang="en-US" sz="2400" dirty="0" smtClean="0"/>
              <a:t>Narrow spectrum works on only one or a few types</a:t>
            </a:r>
          </a:p>
          <a:p>
            <a:pPr lvl="1"/>
            <a:r>
              <a:rPr lang="en-US" sz="2400" dirty="0" smtClean="0"/>
              <a:t>Broad spectrum works on several types</a:t>
            </a:r>
          </a:p>
        </p:txBody>
      </p:sp>
      <p:pic>
        <p:nvPicPr>
          <p:cNvPr id="4" name="Picture 3"/>
          <p:cNvPicPr>
            <a:picLocks noChangeAspect="1"/>
          </p:cNvPicPr>
          <p:nvPr/>
        </p:nvPicPr>
        <p:blipFill>
          <a:blip r:embed="rId3"/>
          <a:stretch>
            <a:fillRect/>
          </a:stretch>
        </p:blipFill>
        <p:spPr>
          <a:xfrm>
            <a:off x="8709" y="4267200"/>
            <a:ext cx="9144000" cy="2057400"/>
          </a:xfrm>
          <a:prstGeom prst="rect">
            <a:avLst/>
          </a:prstGeom>
        </p:spPr>
      </p:pic>
    </p:spTree>
    <p:extLst>
      <p:ext uri="{BB962C8B-B14F-4D97-AF65-F5344CB8AC3E}">
        <p14:creationId xmlns:p14="http://schemas.microsoft.com/office/powerpoint/2010/main" val="16217998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Spectrum of Activity</a:t>
            </a:r>
            <a:endParaRPr lang="en-US" dirty="0"/>
          </a:p>
        </p:txBody>
      </p:sp>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t="19983" r="48360"/>
          <a:stretch/>
        </p:blipFill>
        <p:spPr>
          <a:xfrm>
            <a:off x="526457" y="1360016"/>
            <a:ext cx="8160343" cy="4812184"/>
          </a:xfrm>
        </p:spPr>
      </p:pic>
    </p:spTree>
    <p:extLst>
      <p:ext uri="{BB962C8B-B14F-4D97-AF65-F5344CB8AC3E}">
        <p14:creationId xmlns:p14="http://schemas.microsoft.com/office/powerpoint/2010/main" val="31029580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1"/>
          <p:cNvSpPr>
            <a:spLocks noGrp="1"/>
          </p:cNvSpPr>
          <p:nvPr>
            <p:ph type="title"/>
          </p:nvPr>
        </p:nvSpPr>
        <p:spPr/>
        <p:txBody>
          <a:bodyPr/>
          <a:lstStyle/>
          <a:p>
            <a:r>
              <a:rPr lang="en-US" smtClean="0"/>
              <a:t>Spectrum of Activity</a:t>
            </a:r>
            <a:endParaRPr lang="en-US" dirty="0" smtClean="0"/>
          </a:p>
        </p:txBody>
      </p:sp>
      <p:sp>
        <p:nvSpPr>
          <p:cNvPr id="16387" name="Content Placeholder 2"/>
          <p:cNvSpPr>
            <a:spLocks noGrp="1"/>
          </p:cNvSpPr>
          <p:nvPr>
            <p:ph idx="1"/>
          </p:nvPr>
        </p:nvSpPr>
        <p:spPr>
          <a:xfrm>
            <a:off x="457200" y="1600200"/>
            <a:ext cx="5029200" cy="4525963"/>
          </a:xfrm>
        </p:spPr>
        <p:txBody>
          <a:bodyPr/>
          <a:lstStyle/>
          <a:p>
            <a:r>
              <a:rPr lang="en-US" altLang="en-US" sz="2800" dirty="0" smtClean="0"/>
              <a:t>Broad-spectrum antibiotics are often used when the bacteria causing the infection is unknown</a:t>
            </a:r>
          </a:p>
          <a:p>
            <a:r>
              <a:rPr lang="en-US" altLang="en-US" sz="2800" dirty="0" smtClean="0"/>
              <a:t>Narrow-spectrum antibiotics are preferable for use, as they are less likely to harm beneficial bacteria</a:t>
            </a:r>
          </a:p>
          <a:p>
            <a:endParaRPr lang="en-US" altLang="en-US" dirty="0" smtClean="0"/>
          </a:p>
        </p:txBody>
      </p:sp>
      <p:sp>
        <p:nvSpPr>
          <p:cNvPr id="16388" name="Slide Number Placeholder 3"/>
          <p:cNvSpPr>
            <a:spLocks noGrp="1"/>
          </p:cNvSpPr>
          <p:nvPr>
            <p:ph type="sldNum" sz="quarter" idx="4294967295"/>
          </p:nvPr>
        </p:nvSpPr>
        <p:spPr>
          <a:xfrm>
            <a:off x="6553200" y="6356350"/>
            <a:ext cx="2133600" cy="365125"/>
          </a:xfrm>
          <a:prstGeom prst="rect">
            <a:avLst/>
          </a:prstGeom>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3D740966-C814-4071-9236-E38166BFA2BB}" type="slidenum">
              <a:rPr lang="en-US" altLang="en-US" smtClean="0"/>
              <a:pPr/>
              <a:t>9</a:t>
            </a:fld>
            <a:endParaRPr lang="en-US" altLang="en-US"/>
          </a:p>
        </p:txBody>
      </p:sp>
      <p:pic>
        <p:nvPicPr>
          <p:cNvPr id="2" name="Picture 1"/>
          <p:cNvPicPr>
            <a:picLocks noChangeAspect="1"/>
          </p:cNvPicPr>
          <p:nvPr/>
        </p:nvPicPr>
        <p:blipFill>
          <a:blip r:embed="rId3"/>
          <a:stretch>
            <a:fillRect/>
          </a:stretch>
        </p:blipFill>
        <p:spPr>
          <a:xfrm>
            <a:off x="5475027" y="2057400"/>
            <a:ext cx="3448476" cy="2583028"/>
          </a:xfrm>
          <a:prstGeom prst="rect">
            <a:avLst/>
          </a:prstGeom>
        </p:spPr>
      </p:pic>
    </p:spTree>
    <p:extLst>
      <p:ext uri="{BB962C8B-B14F-4D97-AF65-F5344CB8AC3E}">
        <p14:creationId xmlns:p14="http://schemas.microsoft.com/office/powerpoint/2010/main" val="1965143333"/>
      </p:ext>
    </p:extLst>
  </p:cSld>
  <p:clrMapOvr>
    <a:masterClrMapping/>
  </p:clrMapOvr>
  <p:timing>
    <p:tnLst>
      <p:par>
        <p:cTn id="1" dur="indefinite" restart="never" nodeType="tmRoot"/>
      </p:par>
    </p:tnLst>
  </p:timing>
</p:sld>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5C2D83E939F74ABA1D500D664AE2DB" ma:contentTypeVersion="21" ma:contentTypeDescription="Create a new document." ma:contentTypeScope="" ma:versionID="b98ceaa5039b224facdc9c820818907d">
  <xsd:schema xmlns:xsd="http://www.w3.org/2001/XMLSchema" xmlns:xs="http://www.w3.org/2001/XMLSchema" xmlns:p="http://schemas.microsoft.com/office/2006/metadata/properties" xmlns:ns1="http://schemas.microsoft.com/sharepoint/v3" xmlns:ns2="59da1016-2a1b-4f8a-9768-d7a4932f6f16" xmlns:ns3="dc5b9a8e-22d2-41d9-834d-0d32f21ef8b1" targetNamespace="http://schemas.microsoft.com/office/2006/metadata/properties" ma:root="true" ma:fieldsID="1a54c053b5dcbd1ec5912428375c5117" ns1:_="" ns2:_="" ns3:_="">
    <xsd:import namespace="http://schemas.microsoft.com/sharepoint/v3"/>
    <xsd:import namespace="59da1016-2a1b-4f8a-9768-d7a4932f6f16"/>
    <xsd:import namespace="dc5b9a8e-22d2-41d9-834d-0d32f21ef8b1"/>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c5b9a8e-22d2-41d9-834d-0d32f21ef8b1"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URL xmlns="http://schemas.microsoft.com/sharepoint/v3">
      <Url>https://www.oregon.gov/oha/PH/DISEASESCONDITIONS/COMMUNICABLEDISEASE/ANTIBIOTICRESISTANCE/Documents/HighSchoolCurriculum/New%20Module%202.pptx</Url>
      <Description>high school curriculum module 2</Description>
    </URL>
    <IACategory xmlns="59da1016-2a1b-4f8a-9768-d7a4932f6f16">Public Health</IACategory>
    <IASubtopic xmlns="59da1016-2a1b-4f8a-9768-d7a4932f6f16" xsi:nil="true"/>
    <Meta_x0020_Keywords xmlns="dc5b9a8e-22d2-41d9-834d-0d32f21ef8b1" xsi:nil="true"/>
    <DocumentExpirationDate xmlns="59da1016-2a1b-4f8a-9768-d7a4932f6f16">2017-12-31T08:00:00+00:00</DocumentExpirationDate>
    <IATopic xmlns="59da1016-2a1b-4f8a-9768-d7a4932f6f16">Public Health - Prevention</IATopic>
    <Meta_x0020_Description xmlns="dc5b9a8e-22d2-41d9-834d-0d32f21ef8b1" xsi:nil="true"/>
  </documentManagement>
</p:properties>
</file>

<file path=customXml/itemProps1.xml><?xml version="1.0" encoding="utf-8"?>
<ds:datastoreItem xmlns:ds="http://schemas.openxmlformats.org/officeDocument/2006/customXml" ds:itemID="{0A816AF1-E9D9-45B3-98F7-D03E27508A56}"/>
</file>

<file path=customXml/itemProps2.xml><?xml version="1.0" encoding="utf-8"?>
<ds:datastoreItem xmlns:ds="http://schemas.openxmlformats.org/officeDocument/2006/customXml" ds:itemID="{01C208A5-C636-461C-9412-5B482F4A3681}"/>
</file>

<file path=customXml/itemProps3.xml><?xml version="1.0" encoding="utf-8"?>
<ds:datastoreItem xmlns:ds="http://schemas.openxmlformats.org/officeDocument/2006/customXml" ds:itemID="{3E440647-013E-48DC-89CB-E76CB220D24D}"/>
</file>

<file path=docProps/app.xml><?xml version="1.0" encoding="utf-8"?>
<Properties xmlns="http://schemas.openxmlformats.org/officeDocument/2006/extended-properties" xmlns:vt="http://schemas.openxmlformats.org/officeDocument/2006/docPropsVTypes">
  <Template/>
  <TotalTime>4611</TotalTime>
  <Words>3256</Words>
  <Application>Microsoft Office PowerPoint</Application>
  <PresentationFormat>On-screen Show (4:3)</PresentationFormat>
  <Paragraphs>357</Paragraphs>
  <Slides>41</Slides>
  <Notes>27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41</vt:i4>
      </vt:variant>
    </vt:vector>
  </HeadingPairs>
  <TitlesOfParts>
    <vt:vector size="50" baseType="lpstr">
      <vt:lpstr>MS PGothic</vt:lpstr>
      <vt:lpstr>Arial</vt:lpstr>
      <vt:lpstr>AvantGarde</vt:lpstr>
      <vt:lpstr>Calibri</vt:lpstr>
      <vt:lpstr>Futura</vt:lpstr>
      <vt:lpstr>Helvetica</vt:lpstr>
      <vt:lpstr>Times</vt:lpstr>
      <vt:lpstr>Times New Roman</vt:lpstr>
      <vt:lpstr>Custom Design</vt:lpstr>
      <vt:lpstr>Antibiotic Resistance</vt:lpstr>
      <vt:lpstr>Overview: What Will We Learn? </vt:lpstr>
      <vt:lpstr>Antibiotic Timeline</vt:lpstr>
      <vt:lpstr>Antibiotics and Resistance (CDC, 2013)</vt:lpstr>
      <vt:lpstr>Antibiotics and Resistance (CDC, 2013)</vt:lpstr>
      <vt:lpstr>Timeline of Resistance</vt:lpstr>
      <vt:lpstr>Spectrum of Antibiotic Activity</vt:lpstr>
      <vt:lpstr>Spectrum of Activity</vt:lpstr>
      <vt:lpstr>Spectrum of Activity</vt:lpstr>
      <vt:lpstr>Selection for Resistance</vt:lpstr>
      <vt:lpstr>Drug Use Selects for Resistance</vt:lpstr>
      <vt:lpstr>Unnecessary Antibiotics Cause Resistance</vt:lpstr>
      <vt:lpstr>Resistant Bacteria Can Multiply and Spread</vt:lpstr>
      <vt:lpstr>Types of Antibiotic Resistance</vt:lpstr>
      <vt:lpstr>Intrinsic Resistance</vt:lpstr>
      <vt:lpstr>Acquired Resistance</vt:lpstr>
      <vt:lpstr>Transformation</vt:lpstr>
      <vt:lpstr>Conjugation</vt:lpstr>
      <vt:lpstr>Conjugation</vt:lpstr>
      <vt:lpstr>Spread of Resistance Genes</vt:lpstr>
      <vt:lpstr>Resistant Infections Require Special Treatment</vt:lpstr>
      <vt:lpstr>Scenario 3</vt:lpstr>
      <vt:lpstr>Scenario 3</vt:lpstr>
      <vt:lpstr>Mechanisms of Resistance</vt:lpstr>
      <vt:lpstr>Antibiotic Inactivation</vt:lpstr>
      <vt:lpstr>The Problem of Antibiotic Resistance</vt:lpstr>
      <vt:lpstr>The Problem of Antibiotic Resistance</vt:lpstr>
      <vt:lpstr>Agriculture</vt:lpstr>
      <vt:lpstr>Health Care</vt:lpstr>
      <vt:lpstr>Health Care</vt:lpstr>
      <vt:lpstr>Health Care</vt:lpstr>
      <vt:lpstr>Health Care</vt:lpstr>
      <vt:lpstr>Health Care</vt:lpstr>
      <vt:lpstr>Consequences of Resistance</vt:lpstr>
      <vt:lpstr>Consequences of Resistance</vt:lpstr>
      <vt:lpstr>Combating Resistance</vt:lpstr>
      <vt:lpstr>Combating Resistance</vt:lpstr>
      <vt:lpstr>Combating Resistance</vt:lpstr>
      <vt:lpstr>Combating Resistance</vt:lpstr>
      <vt:lpstr>PowerPoint Presentation</vt:lpstr>
      <vt:lpstr>PowerPoint Presentation</vt:lpstr>
    </vt:vector>
  </TitlesOfParts>
  <Company>Joe's World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high school curriculum module 2</dc:title>
  <dc:creator>Joe B</dc:creator>
  <cp:lastModifiedBy>Mcclean Alyssa K</cp:lastModifiedBy>
  <cp:revision>42</cp:revision>
  <dcterms:created xsi:type="dcterms:W3CDTF">2010-08-23T12:44:57Z</dcterms:created>
  <dcterms:modified xsi:type="dcterms:W3CDTF">2016-09-23T14:57:29Z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0x010100B35C2D83E939F74ABA1D500D664AE2DB</vt:lpwstr>
  </property>
  <property fmtid="{D5CDD505-2E9C-101B-9397-08002B2CF9AE}" pid="3" name="WorkflowChangePath">
    <vt:lpwstr>11e0d3d9-39d1-4eec-8af4-1299862bdf37,2;11e0d3d9-39d1-4eec-8af4-1299862bdf37,5;</vt:lpwstr>
  </property>
  <property fmtid="{D5CDD505-2E9C-101B-9397-08002B2CF9AE}" pid="4" name="Order">
    <vt:r8>9100</vt:r8>
  </property>
</Properties>
</file>