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4"/>
  </p:sldMasterIdLst>
  <p:notesMasterIdLst>
    <p:notesMasterId r:id="rId25"/>
  </p:notesMasterIdLst>
  <p:handoutMasterIdLst>
    <p:handoutMasterId r:id="rId26"/>
  </p:handoutMasterIdLst>
  <p:sldIdLst>
    <p:sldId id="256" r:id="rId5"/>
    <p:sldId id="326" r:id="rId6"/>
    <p:sldId id="337" r:id="rId7"/>
    <p:sldId id="329" r:id="rId8"/>
    <p:sldId id="278" r:id="rId9"/>
    <p:sldId id="430" r:id="rId10"/>
    <p:sldId id="417" r:id="rId11"/>
    <p:sldId id="418" r:id="rId12"/>
    <p:sldId id="419" r:id="rId13"/>
    <p:sldId id="420" r:id="rId14"/>
    <p:sldId id="421" r:id="rId15"/>
    <p:sldId id="422" r:id="rId16"/>
    <p:sldId id="427" r:id="rId17"/>
    <p:sldId id="428" r:id="rId18"/>
    <p:sldId id="426" r:id="rId19"/>
    <p:sldId id="423" r:id="rId20"/>
    <p:sldId id="424" r:id="rId21"/>
    <p:sldId id="425" r:id="rId22"/>
    <p:sldId id="429" r:id="rId23"/>
    <p:sldId id="28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917B07-9EA4-D669-1CCE-1D8531560F5D}" name="Liz Stuart (she/her)" initials="L(" userId="S::elizabeth.m.stuart@dhsoha.state.or.us::8e856a70-7740-45a0-be65-202807e66fec" providerId="AD"/>
  <p188:author id="{AC257310-A904-E34D-A529-41BF2CDA7389}" name="Stroud Nick" initials="NS" userId="S::Nick.Stroud2@oha.oregon.gov::5db7bd3d-40d1-4388-9fb9-82b67cf5e0f7" providerId="AD"/>
  <p188:author id="{92BAD91A-DF94-5CA1-01F1-6EE1298BF7D1}" name="Jessica Ickes" initials="JI" userId="S::jessica.l.ickes@dhsoha.state.or.us::789544e1-c12d-4846-a0ff-8670b57d15e4" providerId="AD"/>
  <p188:author id="{28C9692E-A397-1B9A-6FD2-68A6031182C6}" name="Roberts Nathan W" initials="RW" userId="S::nathan.w.roberts@dhsoha.state.or.us::b86a46d0-d8eb-4a36-a1d6-43c2e54f7aff" providerId="AD"/>
  <p188:author id="{3D7A4D30-3B05-4693-183D-A37B53E66852}" name="Alissa Robbins (She/her)" initials="AR(" userId="S::Alissa.ROBBINS@oha.oregon.gov::c103ea90-67e4-465d-993c-cc5ddf591069" providerId="AD"/>
  <p188:author id="{3A724C33-E778-BEAA-96C2-83301B370BC6}" name="Hargunani Dana" initials="HD" userId="S::dana.hargunani@dhsoha.state.or.us::0ef73ef5-fc48-4753-aeca-3f6dcb41c97b" providerId="AD"/>
  <p188:author id="{3ED54337-617E-272A-168D-78BE6A7450A4}" name="Simon Deanna L" initials="SDL" userId="S::DEANNA.L.SIMON@dhsoha.state.or.us::5759bd69-4c7d-4cee-86c3-b808ff35d7a3" providerId="AD"/>
  <p188:author id="{E1E94038-4C19-D881-1217-45E0AE8FF104}" name="Jessica Ickes" initials="JI" userId="S::Jessica.L.Ickes@dhsoha.state.or.us::789544e1-c12d-4846-a0ff-8670b57d15e4" providerId="AD"/>
  <p188:author id="{E77BFD47-1B7F-1B54-7EFC-690F2857B9EE}" name="Sisulak Laura" initials="SL" userId="S::Laura.Sisulak@dhsoha.state.or.us::3e2ad951-ef9d-4457-bd8c-3e0983edc294" providerId="AD"/>
  <p188:author id="{6F3E4A61-4D5F-3EA8-CFFB-0737AE045EC8}" name="ELIZABETH STUART" initials="ES" userId="S::ELIZABETH.M.STUART@dhsoha.state.or.us::8e856a70-7740-45a0-be65-202807e66fec" providerId="AD"/>
  <p188:author id="{35FE1F63-C85E-02C3-80AC-8CFD9F3C796E}" name="Jessica Ickes" initials="JI" userId="S::jessica.l.ickes@oha.oregon.gov::789544e1-c12d-4846-a0ff-8670b57d15e4" providerId="AD"/>
  <p188:author id="{9573ED77-ADDD-3AB5-0472-096DE8130248}" name="Cary Margaret" initials="CM" userId="S::Margaret.Cary@dhsoha.state.or.us::91d47b8e-d6ac-4cf0-b4a2-8970ac144d7c" providerId="AD"/>
  <p188:author id="{F2AA457F-5B7F-3E1D-1E3F-C7EF70320F7A}" name="Paige Snow" initials="PS" userId="S::paige.snow@oha.oregon.gov::28527eee-1de3-48f6-b7a2-af7d56773036" providerId="AD"/>
  <p188:author id="{04986C9C-F8BD-AE6A-07F6-B86FCC8977E5}" name="Taub Ryan" initials="TR" userId="S::ryan.taub2@oha.oregon.gov::48821504-e9ba-4f11-bd1d-6514f58f57f1" providerId="AD"/>
  <p188:author id="{7E5885B5-7BFC-9AD8-E19D-5109F2537AE1}" name="Magee Brenden  C" initials="MC" userId="S::brenden.c.magee@dhsoha.state.or.us::1ec78642-d266-4fe9-8b33-c345f8f32432" providerId="AD"/>
  <p188:author id="{6ED882C3-95D7-5C79-5502-CF7F80C26BE2}" name="Liz Stuart (she/her)" initials="LS(" userId="S::ELIZABETH.M.STUART@oha.oregon.gov::8e856a70-7740-45a0-be65-202807e66fec" providerId="AD"/>
  <p188:author id="{BA0B02C9-7622-C030-3D3B-9128E08D8E2C}" name="Mautner Dawn" initials="MD" userId="S::Dawn.Mautner@dhsoha.state.or.us::de83bcac-f2ba-4421-97e6-5725b63146f8" providerId="AD"/>
  <p188:author id="{AE4388CE-C725-5CFB-E33F-F63EEC642B29}" name="Sisulak Laura" initials="SL" userId="S::laura.sisulak@dhsoha.state.or.us::3e2ad951-ef9d-4457-bd8c-3e0983edc294" providerId="AD"/>
  <p188:author id="{EB6693F7-6AB5-C8B7-BE57-87EFF929A338}" name="Evelynn Granum" initials="EG" userId="S::evelynn.granum@oha.oregon.gov::2e1f4d72-7940-4095-b0ea-9a8b8389681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weeney Timothy D" initials="STD" lastIdx="21" clrIdx="6">
    <p:extLst>
      <p:ext uri="{19B8F6BF-5375-455C-9EA6-DF929625EA0E}">
        <p15:presenceInfo xmlns:p15="http://schemas.microsoft.com/office/powerpoint/2012/main" userId="S::TIMOTHY.D.SWEENEY@dhsoha.state.or.us::b53c232a-f241-48ed-84ef-49edebc090c8" providerId="AD"/>
      </p:ext>
    </p:extLst>
  </p:cmAuthor>
  <p:cmAuthor id="1" name="de Jung Trilby" initials="dJT" lastIdx="10" clrIdx="0">
    <p:extLst>
      <p:ext uri="{19B8F6BF-5375-455C-9EA6-DF929625EA0E}">
        <p15:presenceInfo xmlns:p15="http://schemas.microsoft.com/office/powerpoint/2012/main" userId="S::TRILBY.DEJUNG@dhsoha.state.or.us::6c2c05c1-0c43-492c-bf24-eecf3ff78ccc" providerId="AD"/>
      </p:ext>
    </p:extLst>
  </p:cmAuthor>
  <p:cmAuthor id="8" name="Sisulak Laura" initials="SL" lastIdx="27" clrIdx="7">
    <p:extLst>
      <p:ext uri="{19B8F6BF-5375-455C-9EA6-DF929625EA0E}">
        <p15:presenceInfo xmlns:p15="http://schemas.microsoft.com/office/powerpoint/2012/main" userId="S::Laura.Sisulak@dhsoha.state.or.us::3e2ad951-ef9d-4457-bd8c-3e0983edc294" providerId="AD"/>
      </p:ext>
    </p:extLst>
  </p:cmAuthor>
  <p:cmAuthor id="2" name="Stuart Elizabeth M" initials="SEM" lastIdx="45" clrIdx="1">
    <p:extLst>
      <p:ext uri="{19B8F6BF-5375-455C-9EA6-DF929625EA0E}">
        <p15:presenceInfo xmlns:p15="http://schemas.microsoft.com/office/powerpoint/2012/main" userId="S::ELIZABETH.M.STUART@dhsoha.state.or.us::8e856a70-7740-45a0-be65-202807e66fec" providerId="AD"/>
      </p:ext>
    </p:extLst>
  </p:cmAuthor>
  <p:cmAuthor id="9" name="Mautner Dawn" initials="MD" lastIdx="13" clrIdx="8">
    <p:extLst>
      <p:ext uri="{19B8F6BF-5375-455C-9EA6-DF929625EA0E}">
        <p15:presenceInfo xmlns:p15="http://schemas.microsoft.com/office/powerpoint/2012/main" userId="S::Dawn.Mautner@dhsoha.state.or.us::de83bcac-f2ba-4421-97e6-5725b63146f8" providerId="AD"/>
      </p:ext>
    </p:extLst>
  </p:cmAuthor>
  <p:cmAuthor id="3" name="Malone Milena" initials="MM" lastIdx="13" clrIdx="2">
    <p:extLst>
      <p:ext uri="{19B8F6BF-5375-455C-9EA6-DF929625EA0E}">
        <p15:presenceInfo xmlns:p15="http://schemas.microsoft.com/office/powerpoint/2012/main" userId="S::MILENA.MALONE@dhsoha.state.or.us::012de3e2-8b1e-432d-83aa-b0f2cd2eafc1" providerId="AD"/>
      </p:ext>
    </p:extLst>
  </p:cmAuthor>
  <p:cmAuthor id="10" name="Jessica Ickes" initials="JI" lastIdx="5" clrIdx="9">
    <p:extLst>
      <p:ext uri="{19B8F6BF-5375-455C-9EA6-DF929625EA0E}">
        <p15:presenceInfo xmlns:p15="http://schemas.microsoft.com/office/powerpoint/2012/main" userId="S::jessica.l.ickes@dhsoha.state.or.us::789544e1-c12d-4846-a0ff-8670b57d15e4" providerId="AD"/>
      </p:ext>
    </p:extLst>
  </p:cmAuthor>
  <p:cmAuthor id="4" name="Johnson Julie A" initials="JJA" lastIdx="5" clrIdx="3">
    <p:extLst>
      <p:ext uri="{19B8F6BF-5375-455C-9EA6-DF929625EA0E}">
        <p15:presenceInfo xmlns:p15="http://schemas.microsoft.com/office/powerpoint/2012/main" userId="S::JULIE.A.JOHNSON@dhsoha.state.or.us::11792d5e-52df-4785-a932-a5cb2bb5e52b" providerId="AD"/>
      </p:ext>
    </p:extLst>
  </p:cmAuthor>
  <p:cmAuthor id="5" name="Swerdlow Laurel  M" initials="SLM" lastIdx="17" clrIdx="4">
    <p:extLst>
      <p:ext uri="{19B8F6BF-5375-455C-9EA6-DF929625EA0E}">
        <p15:presenceInfo xmlns:p15="http://schemas.microsoft.com/office/powerpoint/2012/main" userId="S::Laurel.M.Swerdlow@dhsoha.state.or.us::eab438d0-d15a-4193-9c83-ba727363ca65" providerId="AD"/>
      </p:ext>
    </p:extLst>
  </p:cmAuthor>
  <p:cmAuthor id="6" name="Steph Jarem (she/her)" initials="S(" lastIdx="6" clrIdx="5">
    <p:extLst>
      <p:ext uri="{19B8F6BF-5375-455C-9EA6-DF929625EA0E}">
        <p15:presenceInfo xmlns:p15="http://schemas.microsoft.com/office/powerpoint/2012/main" userId="S::stephanie.jarem@dhsoha.state.or.us::1e39076f-9a9a-49b0-b44e-1631f94d014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4276"/>
    <a:srgbClr val="752E71"/>
    <a:srgbClr val="EC5A24"/>
    <a:srgbClr val="F5FAF9"/>
    <a:srgbClr val="FCB53B"/>
    <a:srgbClr val="009F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8CDEE7-FFCF-4036-A777-53D554929762}" v="9" dt="2025-03-28T17:52:47.511"/>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AF5C7A-8074-453A-9645-B4AFF8BFB3AC}"/>
              </a:ext>
            </a:extLst>
          </p:cNvPr>
          <p:cNvSpPr>
            <a:spLocks noGrp="1"/>
          </p:cNvSpPr>
          <p:nvPr>
            <p:ph type="hdr" sz="quarter"/>
          </p:nvPr>
        </p:nvSpPr>
        <p:spPr>
          <a:xfrm>
            <a:off x="0" y="3"/>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5C80D8D-EDDD-4355-934A-D6BC0E02FAF2}"/>
              </a:ext>
            </a:extLst>
          </p:cNvPr>
          <p:cNvSpPr>
            <a:spLocks noGrp="1"/>
          </p:cNvSpPr>
          <p:nvPr>
            <p:ph type="dt" sz="quarter" idx="1"/>
          </p:nvPr>
        </p:nvSpPr>
        <p:spPr>
          <a:xfrm>
            <a:off x="3884613" y="3"/>
            <a:ext cx="2971800" cy="458788"/>
          </a:xfrm>
          <a:prstGeom prst="rect">
            <a:avLst/>
          </a:prstGeom>
        </p:spPr>
        <p:txBody>
          <a:bodyPr vert="horz" lIns="91440" tIns="45720" rIns="91440" bIns="45720" rtlCol="0"/>
          <a:lstStyle>
            <a:lvl1pPr algn="r">
              <a:defRPr sz="1200"/>
            </a:lvl1pPr>
          </a:lstStyle>
          <a:p>
            <a:fld id="{AEA3DA67-D9A6-446D-80CD-CDE92F36FD1E}" type="datetimeFigureOut">
              <a:rPr lang="en-US" smtClean="0"/>
              <a:t>5/8/2025</a:t>
            </a:fld>
            <a:endParaRPr lang="en-US"/>
          </a:p>
        </p:txBody>
      </p:sp>
      <p:sp>
        <p:nvSpPr>
          <p:cNvPr id="4" name="Footer Placeholder 3">
            <a:extLst>
              <a:ext uri="{FF2B5EF4-FFF2-40B4-BE49-F238E27FC236}">
                <a16:creationId xmlns:a16="http://schemas.microsoft.com/office/drawing/2014/main" id="{A0A0BC86-6886-4FA3-A209-ECF7584167E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510144F-BC4E-420B-B81D-AB3FA73BD66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260A496-7704-41F9-832C-A08976571077}" type="slidenum">
              <a:rPr lang="en-US" smtClean="0"/>
              <a:t>‹#›</a:t>
            </a:fld>
            <a:endParaRPr lang="en-US"/>
          </a:p>
        </p:txBody>
      </p:sp>
    </p:spTree>
    <p:extLst>
      <p:ext uri="{BB962C8B-B14F-4D97-AF65-F5344CB8AC3E}">
        <p14:creationId xmlns:p14="http://schemas.microsoft.com/office/powerpoint/2010/main" val="2895574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884613" y="3"/>
            <a:ext cx="2971800" cy="458788"/>
          </a:xfrm>
          <a:prstGeom prst="rect">
            <a:avLst/>
          </a:prstGeom>
        </p:spPr>
        <p:txBody>
          <a:bodyPr vert="horz" lIns="91440" tIns="45720" rIns="91440" bIns="45720" rtlCol="0"/>
          <a:lstStyle>
            <a:lvl1pPr algn="r">
              <a:defRPr sz="1050"/>
            </a:lvl1pPr>
          </a:lstStyle>
          <a:p>
            <a:fld id="{FBA6815E-6314-43A0-B441-3EE18423FAF2}" type="datetimeFigureOut">
              <a:rPr lang="en-US" smtClean="0"/>
              <a:pPr/>
              <a:t>5/8/2025</a:t>
            </a:fld>
            <a:endParaRPr lang="en-US"/>
          </a:p>
        </p:txBody>
      </p:sp>
      <p:sp>
        <p:nvSpPr>
          <p:cNvPr id="4" name="Slide Image Placeholder 3"/>
          <p:cNvSpPr>
            <a:spLocks noGrp="1" noRot="1" noChangeAspect="1"/>
          </p:cNvSpPr>
          <p:nvPr>
            <p:ph type="sldImg" idx="2"/>
          </p:nvPr>
        </p:nvSpPr>
        <p:spPr>
          <a:xfrm>
            <a:off x="730250" y="469900"/>
            <a:ext cx="3568700" cy="2008188"/>
          </a:xfrm>
          <a:prstGeom prst="rect">
            <a:avLst/>
          </a:prstGeom>
          <a:noFill/>
          <a:ln w="12700">
            <a:solidFill>
              <a:schemeClr val="tx1"/>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522" y="2599510"/>
            <a:ext cx="5857875" cy="608570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50"/>
            </a:lvl1pPr>
          </a:lstStyle>
          <a:p>
            <a:fld id="{E96F7328-08A7-41DF-A6A0-C5E6644BEDB0}" type="slidenum">
              <a:rPr lang="en-US" smtClean="0"/>
              <a:pPr/>
              <a:t>‹#›</a:t>
            </a:fld>
            <a:endParaRPr lang="en-US"/>
          </a:p>
        </p:txBody>
      </p:sp>
      <p:sp>
        <p:nvSpPr>
          <p:cNvPr id="8" name="Rectangle 7">
            <a:extLst>
              <a:ext uri="{FF2B5EF4-FFF2-40B4-BE49-F238E27FC236}">
                <a16:creationId xmlns:a16="http://schemas.microsoft.com/office/drawing/2014/main" id="{DC7C2331-C220-4B5F-BB4B-DAE02EB0B65F}"/>
              </a:ext>
            </a:extLst>
          </p:cNvPr>
          <p:cNvSpPr/>
          <p:nvPr/>
        </p:nvSpPr>
        <p:spPr>
          <a:xfrm>
            <a:off x="0" y="0"/>
            <a:ext cx="365760"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7972360-137D-402F-BD17-63AEC5153A2F}"/>
              </a:ext>
            </a:extLst>
          </p:cNvPr>
          <p:cNvSpPr/>
          <p:nvPr/>
        </p:nvSpPr>
        <p:spPr>
          <a:xfrm>
            <a:off x="365760" y="0"/>
            <a:ext cx="91440" cy="9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736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5848350" cy="3290888"/>
          </a:xfrm>
        </p:spPr>
      </p:sp>
      <p:sp>
        <p:nvSpPr>
          <p:cNvPr id="4" name="Slide Number Placeholder 3"/>
          <p:cNvSpPr>
            <a:spLocks noGrp="1"/>
          </p:cNvSpPr>
          <p:nvPr>
            <p:ph type="sldNum" sz="quarter" idx="5"/>
          </p:nvPr>
        </p:nvSpPr>
        <p:spPr/>
        <p:txBody>
          <a:bodyPr/>
          <a:lstStyle/>
          <a:p>
            <a:fld id="{E96F7328-08A7-41DF-A6A0-C5E6644BEDB0}" type="slidenum">
              <a:rPr lang="en-US" smtClean="0"/>
              <a:pPr/>
              <a:t>1</a:t>
            </a:fld>
            <a:endParaRPr lang="en-US"/>
          </a:p>
        </p:txBody>
      </p:sp>
      <p:sp>
        <p:nvSpPr>
          <p:cNvPr id="3" name="Notes Placeholder 2">
            <a:extLst>
              <a:ext uri="{FF2B5EF4-FFF2-40B4-BE49-F238E27FC236}">
                <a16:creationId xmlns:a16="http://schemas.microsoft.com/office/drawing/2014/main" id="{B0F215EA-AE89-4F79-A6A1-A3E11C15D4A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59332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10</a:t>
            </a:fld>
            <a:endParaRPr lang="en-US"/>
          </a:p>
        </p:txBody>
      </p:sp>
    </p:spTree>
    <p:extLst>
      <p:ext uri="{BB962C8B-B14F-4D97-AF65-F5344CB8AC3E}">
        <p14:creationId xmlns:p14="http://schemas.microsoft.com/office/powerpoint/2010/main" val="3831102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11</a:t>
            </a:fld>
            <a:endParaRPr lang="en-US"/>
          </a:p>
        </p:txBody>
      </p:sp>
    </p:spTree>
    <p:extLst>
      <p:ext uri="{BB962C8B-B14F-4D97-AF65-F5344CB8AC3E}">
        <p14:creationId xmlns:p14="http://schemas.microsoft.com/office/powerpoint/2010/main" val="3574331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E96F7328-08A7-41DF-A6A0-C5E6644BEDB0}" type="slidenum">
              <a:rPr lang="en-US" smtClean="0"/>
              <a:pPr/>
              <a:t>12</a:t>
            </a:fld>
            <a:endParaRPr lang="en-US"/>
          </a:p>
        </p:txBody>
      </p:sp>
    </p:spTree>
    <p:extLst>
      <p:ext uri="{BB962C8B-B14F-4D97-AF65-F5344CB8AC3E}">
        <p14:creationId xmlns:p14="http://schemas.microsoft.com/office/powerpoint/2010/main" val="100620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13</a:t>
            </a:fld>
            <a:endParaRPr lang="en-US"/>
          </a:p>
        </p:txBody>
      </p:sp>
    </p:spTree>
    <p:extLst>
      <p:ext uri="{BB962C8B-B14F-4D97-AF65-F5344CB8AC3E}">
        <p14:creationId xmlns:p14="http://schemas.microsoft.com/office/powerpoint/2010/main" val="16836124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14</a:t>
            </a:fld>
            <a:endParaRPr lang="en-US"/>
          </a:p>
        </p:txBody>
      </p:sp>
    </p:spTree>
    <p:extLst>
      <p:ext uri="{BB962C8B-B14F-4D97-AF65-F5344CB8AC3E}">
        <p14:creationId xmlns:p14="http://schemas.microsoft.com/office/powerpoint/2010/main" val="26875392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15</a:t>
            </a:fld>
            <a:endParaRPr lang="en-US"/>
          </a:p>
        </p:txBody>
      </p:sp>
    </p:spTree>
    <p:extLst>
      <p:ext uri="{BB962C8B-B14F-4D97-AF65-F5344CB8AC3E}">
        <p14:creationId xmlns:p14="http://schemas.microsoft.com/office/powerpoint/2010/main" val="2115133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16</a:t>
            </a:fld>
            <a:endParaRPr lang="en-US"/>
          </a:p>
        </p:txBody>
      </p:sp>
    </p:spTree>
    <p:extLst>
      <p:ext uri="{BB962C8B-B14F-4D97-AF65-F5344CB8AC3E}">
        <p14:creationId xmlns:p14="http://schemas.microsoft.com/office/powerpoint/2010/main" val="3662648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17</a:t>
            </a:fld>
            <a:endParaRPr lang="en-US"/>
          </a:p>
        </p:txBody>
      </p:sp>
    </p:spTree>
    <p:extLst>
      <p:ext uri="{BB962C8B-B14F-4D97-AF65-F5344CB8AC3E}">
        <p14:creationId xmlns:p14="http://schemas.microsoft.com/office/powerpoint/2010/main" val="22494544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18</a:t>
            </a:fld>
            <a:endParaRPr lang="en-US"/>
          </a:p>
        </p:txBody>
      </p:sp>
    </p:spTree>
    <p:extLst>
      <p:ext uri="{BB962C8B-B14F-4D97-AF65-F5344CB8AC3E}">
        <p14:creationId xmlns:p14="http://schemas.microsoft.com/office/powerpoint/2010/main" val="32260512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19</a:t>
            </a:fld>
            <a:endParaRPr lang="en-US"/>
          </a:p>
        </p:txBody>
      </p:sp>
    </p:spTree>
    <p:extLst>
      <p:ext uri="{BB962C8B-B14F-4D97-AF65-F5344CB8AC3E}">
        <p14:creationId xmlns:p14="http://schemas.microsoft.com/office/powerpoint/2010/main" val="2234324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E96F7328-08A7-41DF-A6A0-C5E6644BEDB0}" type="slidenum">
              <a:rPr lang="en-US" smtClean="0"/>
              <a:pPr/>
              <a:t>2</a:t>
            </a:fld>
            <a:endParaRPr lang="en-US"/>
          </a:p>
        </p:txBody>
      </p:sp>
    </p:spTree>
    <p:extLst>
      <p:ext uri="{BB962C8B-B14F-4D97-AF65-F5344CB8AC3E}">
        <p14:creationId xmlns:p14="http://schemas.microsoft.com/office/powerpoint/2010/main" val="3400481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6F7328-08A7-41DF-A6A0-C5E6644BEDB0}" type="slidenum">
              <a:rPr lang="en-US" smtClean="0"/>
              <a:pPr/>
              <a:t>20</a:t>
            </a:fld>
            <a:endParaRPr lang="en-US"/>
          </a:p>
        </p:txBody>
      </p:sp>
    </p:spTree>
    <p:extLst>
      <p:ext uri="{BB962C8B-B14F-4D97-AF65-F5344CB8AC3E}">
        <p14:creationId xmlns:p14="http://schemas.microsoft.com/office/powerpoint/2010/main" val="3527592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a:endParaRPr>
          </a:p>
        </p:txBody>
      </p:sp>
      <p:sp>
        <p:nvSpPr>
          <p:cNvPr id="4" name="Slide Number Placeholder 3"/>
          <p:cNvSpPr>
            <a:spLocks noGrp="1"/>
          </p:cNvSpPr>
          <p:nvPr>
            <p:ph type="sldNum" sz="quarter" idx="5"/>
          </p:nvPr>
        </p:nvSpPr>
        <p:spPr/>
        <p:txBody>
          <a:bodyPr/>
          <a:lstStyle/>
          <a:p>
            <a:fld id="{E96F7328-08A7-41DF-A6A0-C5E6644BEDB0}" type="slidenum">
              <a:rPr lang="en-US" smtClean="0"/>
              <a:pPr/>
              <a:t>3</a:t>
            </a:fld>
            <a:endParaRPr lang="en-US"/>
          </a:p>
        </p:txBody>
      </p:sp>
    </p:spTree>
    <p:extLst>
      <p:ext uri="{BB962C8B-B14F-4D97-AF65-F5344CB8AC3E}">
        <p14:creationId xmlns:p14="http://schemas.microsoft.com/office/powerpoint/2010/main" val="1610731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4</a:t>
            </a:fld>
            <a:endParaRPr lang="en-US"/>
          </a:p>
        </p:txBody>
      </p:sp>
    </p:spTree>
    <p:extLst>
      <p:ext uri="{BB962C8B-B14F-4D97-AF65-F5344CB8AC3E}">
        <p14:creationId xmlns:p14="http://schemas.microsoft.com/office/powerpoint/2010/main" val="264763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5</a:t>
            </a:fld>
            <a:endParaRPr lang="en-US"/>
          </a:p>
        </p:txBody>
      </p:sp>
    </p:spTree>
    <p:extLst>
      <p:ext uri="{BB962C8B-B14F-4D97-AF65-F5344CB8AC3E}">
        <p14:creationId xmlns:p14="http://schemas.microsoft.com/office/powerpoint/2010/main" val="4261653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6</a:t>
            </a:fld>
            <a:endParaRPr lang="en-US"/>
          </a:p>
        </p:txBody>
      </p:sp>
    </p:spTree>
    <p:extLst>
      <p:ext uri="{BB962C8B-B14F-4D97-AF65-F5344CB8AC3E}">
        <p14:creationId xmlns:p14="http://schemas.microsoft.com/office/powerpoint/2010/main" val="2455767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7</a:t>
            </a:fld>
            <a:endParaRPr lang="en-US"/>
          </a:p>
        </p:txBody>
      </p:sp>
    </p:spTree>
    <p:extLst>
      <p:ext uri="{BB962C8B-B14F-4D97-AF65-F5344CB8AC3E}">
        <p14:creationId xmlns:p14="http://schemas.microsoft.com/office/powerpoint/2010/main" val="4293861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8</a:t>
            </a:fld>
            <a:endParaRPr lang="en-US"/>
          </a:p>
        </p:txBody>
      </p:sp>
    </p:spTree>
    <p:extLst>
      <p:ext uri="{BB962C8B-B14F-4D97-AF65-F5344CB8AC3E}">
        <p14:creationId xmlns:p14="http://schemas.microsoft.com/office/powerpoint/2010/main" val="386219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9</a:t>
            </a:fld>
            <a:endParaRPr lang="en-US"/>
          </a:p>
        </p:txBody>
      </p:sp>
    </p:spTree>
    <p:extLst>
      <p:ext uri="{BB962C8B-B14F-4D97-AF65-F5344CB8AC3E}">
        <p14:creationId xmlns:p14="http://schemas.microsoft.com/office/powerpoint/2010/main" val="31809877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1645782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3710518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9509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6433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9408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06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010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26788839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58339581-759F-43B7-B47D-47F906F0E294}" type="slidenum">
              <a:rPr lang="en-US" smtClean="0"/>
              <a:pPr/>
              <a:t>‹#›</a:t>
            </a:fld>
            <a:endParaRPr lang="en-US"/>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127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78059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782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4536742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21609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a:t>Click or tap here to enter Division name</a:t>
            </a:r>
            <a:br>
              <a:rPr lang="en-US"/>
            </a:br>
            <a:r>
              <a:rPr lang="en-US"/>
              <a:t>Click or tap here to enter Program name</a:t>
            </a:r>
            <a:br>
              <a:rPr lang="en-US"/>
            </a:br>
            <a:r>
              <a:rPr lang="en-US"/>
              <a:t>Click or tap here to enter Program address</a:t>
            </a:r>
            <a:br>
              <a:rPr lang="en-US"/>
            </a:br>
            <a:r>
              <a:rPr lang="en-US"/>
              <a:t>Click or tap here to enter Program City, State and ZIP code</a:t>
            </a:r>
            <a:br>
              <a:rPr lang="en-US"/>
            </a:br>
            <a:r>
              <a:rPr lang="en-US"/>
              <a:t>Click or tap here to enter Program phone number</a:t>
            </a:r>
            <a:br>
              <a:rPr lang="en-US"/>
            </a:br>
            <a:r>
              <a:rPr lang="en-US"/>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18076256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09550759-7198-4CB5-8840-220A82BE5B81}"/>
              </a:ext>
            </a:extLst>
          </p:cNvPr>
          <p:cNvSpPr>
            <a:spLocks noGrp="1" noChangeArrowheads="1"/>
          </p:cNvSpPr>
          <p:nvPr>
            <p:ph type="ctrTitle" hasCustomPrompt="1"/>
          </p:nvPr>
        </p:nvSpPr>
        <p:spPr>
          <a:xfrm>
            <a:off x="914400" y="682626"/>
            <a:ext cx="10363200" cy="1470025"/>
          </a:xfrm>
          <a:prstGeom prst="rect">
            <a:avLst/>
          </a:prstGeom>
        </p:spPr>
        <p:txBody>
          <a:bodyPr anchor="ctr">
            <a:noAutofit/>
          </a:bodyPr>
          <a:lstStyle>
            <a:lvl1pPr algn="ctr">
              <a:defRPr sz="4400" b="1">
                <a:solidFill>
                  <a:schemeClr val="accent1"/>
                </a:solidFill>
              </a:defRPr>
            </a:lvl1pPr>
          </a:lstStyle>
          <a:p>
            <a:r>
              <a:rPr lang="en-US" altLang="en-US"/>
              <a:t>Click to add title</a:t>
            </a:r>
          </a:p>
        </p:txBody>
      </p:sp>
      <p:sp>
        <p:nvSpPr>
          <p:cNvPr id="8" name="Rectangle 3">
            <a:extLst>
              <a:ext uri="{FF2B5EF4-FFF2-40B4-BE49-F238E27FC236}">
                <a16:creationId xmlns:a16="http://schemas.microsoft.com/office/drawing/2014/main" id="{964497FA-BD21-49E9-A4DE-9E2527280BEA}"/>
              </a:ext>
            </a:extLst>
          </p:cNvPr>
          <p:cNvSpPr>
            <a:spLocks noGrp="1" noChangeArrowheads="1"/>
          </p:cNvSpPr>
          <p:nvPr>
            <p:ph type="subTitle" idx="1" hasCustomPrompt="1"/>
          </p:nvPr>
        </p:nvSpPr>
        <p:spPr>
          <a:xfrm>
            <a:off x="1828800" y="2438400"/>
            <a:ext cx="8534400" cy="1752600"/>
          </a:xfrm>
          <a:prstGeom prst="rect">
            <a:avLst/>
          </a:prstGeom>
        </p:spPr>
        <p:txBody>
          <a:bodyPr>
            <a:normAutofit/>
          </a:bodyPr>
          <a:lstStyle>
            <a:lvl1pPr marL="0" indent="0" algn="ctr">
              <a:buFontTx/>
              <a:buNone/>
              <a:defRPr sz="1800">
                <a:solidFill>
                  <a:schemeClr val="accent1"/>
                </a:solidFill>
              </a:defRPr>
            </a:lvl1pPr>
          </a:lstStyle>
          <a:p>
            <a:r>
              <a:rPr lang="en-US" altLang="en-US"/>
              <a:t>Click to add subtitle</a:t>
            </a:r>
          </a:p>
        </p:txBody>
      </p:sp>
      <p:pic>
        <p:nvPicPr>
          <p:cNvPr id="28" name="Picture 27">
            <a:extLst>
              <a:ext uri="{FF2B5EF4-FFF2-40B4-BE49-F238E27FC236}">
                <a16:creationId xmlns:a16="http://schemas.microsoft.com/office/drawing/2014/main" id="{4751BF74-40CE-41AB-8967-A0C3E620CEF0}"/>
              </a:ext>
            </a:extLst>
          </p:cNvPr>
          <p:cNvPicPr>
            <a:picLocks noChangeAspect="1"/>
          </p:cNvPicPr>
          <p:nvPr userDrawn="1"/>
        </p:nvPicPr>
        <p:blipFill rotWithShape="1">
          <a:blip r:embed="rId2"/>
          <a:srcRect l="1395" r="528" b="3776"/>
          <a:stretch/>
        </p:blipFill>
        <p:spPr>
          <a:xfrm>
            <a:off x="386272" y="4552950"/>
            <a:ext cx="11419457" cy="2085975"/>
          </a:xfrm>
          <a:prstGeom prst="rect">
            <a:avLst/>
          </a:prstGeom>
        </p:spPr>
      </p:pic>
      <p:cxnSp>
        <p:nvCxnSpPr>
          <p:cNvPr id="29" name="Straight Connector 28">
            <a:extLst>
              <a:ext uri="{FF2B5EF4-FFF2-40B4-BE49-F238E27FC236}">
                <a16:creationId xmlns:a16="http://schemas.microsoft.com/office/drawing/2014/main" id="{5A7616C1-DA03-414A-AFCC-31001AA23EFE}"/>
              </a:ext>
            </a:extLst>
          </p:cNvPr>
          <p:cNvCxnSpPr/>
          <p:nvPr userDrawn="1"/>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Connector 29">
            <a:extLst>
              <a:ext uri="{FF2B5EF4-FFF2-40B4-BE49-F238E27FC236}">
                <a16:creationId xmlns:a16="http://schemas.microsoft.com/office/drawing/2014/main" id="{1481E183-22BC-4E65-956B-C387B5466EAD}"/>
              </a:ext>
            </a:extLst>
          </p:cNvPr>
          <p:cNvCxnSpPr/>
          <p:nvPr userDrawn="1"/>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Rectangle 2">
            <a:extLst>
              <a:ext uri="{FF2B5EF4-FFF2-40B4-BE49-F238E27FC236}">
                <a16:creationId xmlns:a16="http://schemas.microsoft.com/office/drawing/2014/main" id="{0947BEC3-7247-4DA5-9E6A-2245A009CB82}"/>
              </a:ext>
            </a:extLst>
          </p:cNvPr>
          <p:cNvSpPr txBox="1">
            <a:spLocks noChangeArrowheads="1"/>
          </p:cNvSpPr>
          <p:nvPr userDrawn="1"/>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pic>
        <p:nvPicPr>
          <p:cNvPr id="32" name="Picture 31" descr="Logo&#10;&#10;Description automatically generated">
            <a:extLst>
              <a:ext uri="{FF2B5EF4-FFF2-40B4-BE49-F238E27FC236}">
                <a16:creationId xmlns:a16="http://schemas.microsoft.com/office/drawing/2014/main" id="{66740854-2285-4CDE-9D24-498CD2E9C4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spTree>
    <p:extLst>
      <p:ext uri="{BB962C8B-B14F-4D97-AF65-F5344CB8AC3E}">
        <p14:creationId xmlns:p14="http://schemas.microsoft.com/office/powerpoint/2010/main" val="28140064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ection Header_gree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solidFill>
                  <a:schemeClr val="bg2"/>
                </a:solidFill>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2"/>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6937946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and Content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1" name="Straight Connector 10">
            <a:extLst>
              <a:ext uri="{FF2B5EF4-FFF2-40B4-BE49-F238E27FC236}">
                <a16:creationId xmlns:a16="http://schemas.microsoft.com/office/drawing/2014/main" id="{B015DDB8-EF61-4E53-8AE1-931CB2DFECF5}"/>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7" name="Picture 16" descr="Logo&#10;&#10;Description automatically generated">
            <a:extLst>
              <a:ext uri="{FF2B5EF4-FFF2-40B4-BE49-F238E27FC236}">
                <a16:creationId xmlns:a16="http://schemas.microsoft.com/office/drawing/2014/main" id="{1292FDC0-A172-473A-96C0-33CE30222E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5438007D-EBA6-472B-86A2-FBB8328416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E10E2AB3-B64E-4EAC-BA23-01F1094E81EB}"/>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8" name="Straight Connector 17">
            <a:extLst>
              <a:ext uri="{FF2B5EF4-FFF2-40B4-BE49-F238E27FC236}">
                <a16:creationId xmlns:a16="http://schemas.microsoft.com/office/drawing/2014/main" id="{48A6500B-8522-475C-B5F2-E419787AFD1D}"/>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Rectangle 18">
            <a:extLst>
              <a:ext uri="{FF2B5EF4-FFF2-40B4-BE49-F238E27FC236}">
                <a16:creationId xmlns:a16="http://schemas.microsoft.com/office/drawing/2014/main" id="{3775CD88-9307-4C03-B6B2-383A12FAB3D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6A7A0467-6433-4F39-B2A7-7CAADB400243}"/>
              </a:ext>
            </a:extLst>
          </p:cNvPr>
          <p:cNvSpPr/>
          <p:nvPr/>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4">
            <a:extLst>
              <a:ext uri="{FF2B5EF4-FFF2-40B4-BE49-F238E27FC236}">
                <a16:creationId xmlns:a16="http://schemas.microsoft.com/office/drawing/2014/main" id="{0D3B3F5F-39A3-4E8F-9938-6C1261AC6041}"/>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23" name="Straight Connector 22">
            <a:extLst>
              <a:ext uri="{FF2B5EF4-FFF2-40B4-BE49-F238E27FC236}">
                <a16:creationId xmlns:a16="http://schemas.microsoft.com/office/drawing/2014/main" id="{17C7A856-529E-40B8-903A-767F8C50CDC8}"/>
              </a:ext>
            </a:extLst>
          </p:cNvPr>
          <p:cNvCxnSpPr/>
          <p:nvPr userDrawn="1"/>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Rectangle 23">
            <a:extLst>
              <a:ext uri="{FF2B5EF4-FFF2-40B4-BE49-F238E27FC236}">
                <a16:creationId xmlns:a16="http://schemas.microsoft.com/office/drawing/2014/main" id="{01229910-7F09-4B0D-B258-0C9C7D164EC6}"/>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713A99BC-3FEE-41C8-B971-FF08BDBAE263}"/>
              </a:ext>
            </a:extLst>
          </p:cNvPr>
          <p:cNvSpPr/>
          <p:nvPr userDrawn="1"/>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A16A9F9C-D981-41D5-AA33-C8347AC9BDF7}"/>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981734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Section Header_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solidFill>
                  <a:schemeClr val="bg2"/>
                </a:solidFill>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2"/>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5666238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and Content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1" name="Straight Connector 10">
            <a:extLst>
              <a:ext uri="{FF2B5EF4-FFF2-40B4-BE49-F238E27FC236}">
                <a16:creationId xmlns:a16="http://schemas.microsoft.com/office/drawing/2014/main" id="{B015DDB8-EF61-4E53-8AE1-931CB2DFECF5}"/>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7" name="Picture 16" descr="Logo&#10;&#10;Description automatically generated">
            <a:extLst>
              <a:ext uri="{FF2B5EF4-FFF2-40B4-BE49-F238E27FC236}">
                <a16:creationId xmlns:a16="http://schemas.microsoft.com/office/drawing/2014/main" id="{1292FDC0-A172-473A-96C0-33CE30222E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EE8A38FA-1CE5-4CE2-84D3-4EB046BEB84D}"/>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8" name="Straight Connector 17">
            <a:extLst>
              <a:ext uri="{FF2B5EF4-FFF2-40B4-BE49-F238E27FC236}">
                <a16:creationId xmlns:a16="http://schemas.microsoft.com/office/drawing/2014/main" id="{DCDC12C4-816A-498E-B0DC-48AA73C423A8}"/>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Rectangle 18">
            <a:extLst>
              <a:ext uri="{FF2B5EF4-FFF2-40B4-BE49-F238E27FC236}">
                <a16:creationId xmlns:a16="http://schemas.microsoft.com/office/drawing/2014/main" id="{DC2E81FA-AE84-4112-A73E-33D873C5DFFE}"/>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F96B420E-1C2B-4C70-ADF2-9235FAFCB130}"/>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4">
            <a:extLst>
              <a:ext uri="{FF2B5EF4-FFF2-40B4-BE49-F238E27FC236}">
                <a16:creationId xmlns:a16="http://schemas.microsoft.com/office/drawing/2014/main" id="{CB10F935-54DF-46DC-811A-3CD0B6DE4BB7}"/>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23" name="Straight Connector 22">
            <a:extLst>
              <a:ext uri="{FF2B5EF4-FFF2-40B4-BE49-F238E27FC236}">
                <a16:creationId xmlns:a16="http://schemas.microsoft.com/office/drawing/2014/main" id="{D5ECC6BA-A075-4B89-9FF3-D71DA487A65A}"/>
              </a:ext>
            </a:extLst>
          </p:cNvPr>
          <p:cNvCxnSpPr/>
          <p:nvPr userDrawn="1"/>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Rectangle 23">
            <a:extLst>
              <a:ext uri="{FF2B5EF4-FFF2-40B4-BE49-F238E27FC236}">
                <a16:creationId xmlns:a16="http://schemas.microsoft.com/office/drawing/2014/main" id="{932BE8AA-4633-4FC4-8B62-F2DC5831D4C8}"/>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6BB8CAEB-89F8-4C8F-8192-9A856C4D2323}"/>
              </a:ext>
            </a:extLst>
          </p:cNvPr>
          <p:cNvSpPr/>
          <p:nvPr userDrawn="1"/>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38D17CD0-D8E3-40FF-8193-6373B651358B}"/>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7096493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Section Header_finlandi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solidFill>
                  <a:schemeClr val="bg2"/>
                </a:solidFill>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2"/>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5724453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Content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1" name="Straight Connector 10">
            <a:extLst>
              <a:ext uri="{FF2B5EF4-FFF2-40B4-BE49-F238E27FC236}">
                <a16:creationId xmlns:a16="http://schemas.microsoft.com/office/drawing/2014/main" id="{B015DDB8-EF61-4E53-8AE1-931CB2DFECF5}"/>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7" name="Picture 16" descr="Logo&#10;&#10;Description automatically generated">
            <a:extLst>
              <a:ext uri="{FF2B5EF4-FFF2-40B4-BE49-F238E27FC236}">
                <a16:creationId xmlns:a16="http://schemas.microsoft.com/office/drawing/2014/main" id="{1292FDC0-A172-473A-96C0-33CE30222E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6CC472F7-170B-45CE-B9D2-DE81285EAFCB}"/>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8" name="Straight Connector 17">
            <a:extLst>
              <a:ext uri="{FF2B5EF4-FFF2-40B4-BE49-F238E27FC236}">
                <a16:creationId xmlns:a16="http://schemas.microsoft.com/office/drawing/2014/main" id="{D5D8C3B3-2802-48F4-BC1B-DE48E65A823C}"/>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4">
            <a:extLst>
              <a:ext uri="{FF2B5EF4-FFF2-40B4-BE49-F238E27FC236}">
                <a16:creationId xmlns:a16="http://schemas.microsoft.com/office/drawing/2014/main" id="{DA53B5A3-0E56-42EA-9C66-E645135EF0C1}"/>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23" name="Straight Connector 22">
            <a:extLst>
              <a:ext uri="{FF2B5EF4-FFF2-40B4-BE49-F238E27FC236}">
                <a16:creationId xmlns:a16="http://schemas.microsoft.com/office/drawing/2014/main" id="{1E3E4672-A998-46E8-899F-B64682190A31}"/>
              </a:ext>
            </a:extLst>
          </p:cNvPr>
          <p:cNvCxnSpPr/>
          <p:nvPr userDrawn="1"/>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473EA8EF-79D8-41F1-941C-BAF7E8DF6BF6}"/>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3349930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Blank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0" y="-3969"/>
            <a:ext cx="12191999"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8EC0DDC0-9EC8-4D97-B2AA-DD6A224EA36E}"/>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412425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36719415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Section Header_oran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solidFill>
                  <a:schemeClr val="bg2"/>
                </a:solidFill>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2"/>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5571863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and Content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1" name="Straight Connector 10">
            <a:extLst>
              <a:ext uri="{FF2B5EF4-FFF2-40B4-BE49-F238E27FC236}">
                <a16:creationId xmlns:a16="http://schemas.microsoft.com/office/drawing/2014/main" id="{B015DDB8-EF61-4E53-8AE1-931CB2DFECF5}"/>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7" name="Picture 16" descr="Logo&#10;&#10;Description automatically generated">
            <a:extLst>
              <a:ext uri="{FF2B5EF4-FFF2-40B4-BE49-F238E27FC236}">
                <a16:creationId xmlns:a16="http://schemas.microsoft.com/office/drawing/2014/main" id="{1292FDC0-A172-473A-96C0-33CE30222E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A848F48A-960C-463A-911C-AF7FCB01D508}"/>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9BD2405D-4185-4D3A-9F84-C3C3E40A0045}"/>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8" name="Straight Connector 17">
            <a:extLst>
              <a:ext uri="{FF2B5EF4-FFF2-40B4-BE49-F238E27FC236}">
                <a16:creationId xmlns:a16="http://schemas.microsoft.com/office/drawing/2014/main" id="{D7C8FEB2-8ECD-41AB-89E4-D462599C8213}"/>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Rectangle 18">
            <a:extLst>
              <a:ext uri="{FF2B5EF4-FFF2-40B4-BE49-F238E27FC236}">
                <a16:creationId xmlns:a16="http://schemas.microsoft.com/office/drawing/2014/main" id="{63AF136A-EEE6-431C-B3EC-CADB9F1E20C1}"/>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24D547D8-2514-4C52-A6A9-7E4BC0107F6F}"/>
              </a:ext>
            </a:extLst>
          </p:cNvPr>
          <p:cNvSpPr/>
          <p:nvPr/>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4">
            <a:extLst>
              <a:ext uri="{FF2B5EF4-FFF2-40B4-BE49-F238E27FC236}">
                <a16:creationId xmlns:a16="http://schemas.microsoft.com/office/drawing/2014/main" id="{7A94FAC1-8202-4483-8B60-EF92D773C85D}"/>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23" name="Straight Connector 22">
            <a:extLst>
              <a:ext uri="{FF2B5EF4-FFF2-40B4-BE49-F238E27FC236}">
                <a16:creationId xmlns:a16="http://schemas.microsoft.com/office/drawing/2014/main" id="{05F2D987-FC5F-4A46-ABA3-871CFC67930C}"/>
              </a:ext>
            </a:extLst>
          </p:cNvPr>
          <p:cNvCxnSpPr/>
          <p:nvPr userDrawn="1"/>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Rectangle 23">
            <a:extLst>
              <a:ext uri="{FF2B5EF4-FFF2-40B4-BE49-F238E27FC236}">
                <a16:creationId xmlns:a16="http://schemas.microsoft.com/office/drawing/2014/main" id="{54E455AC-D9BF-4BC6-A992-2EE6FE464E52}"/>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12EE1075-CE19-4E1E-90EE-F341ECAF818B}"/>
              </a:ext>
            </a:extLst>
          </p:cNvPr>
          <p:cNvSpPr/>
          <p:nvPr userDrawn="1"/>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25E21D74-3935-4E7D-99A3-EFBBFEBAEC5C}"/>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5981522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Section Header_aqu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solidFill>
                  <a:schemeClr val="bg2"/>
                </a:solidFill>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2"/>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3857983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Blank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513499DC-2F74-4B21-81D2-CD3A00DBA613}"/>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2497960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Sidebar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C1E022B0-1130-47F2-8599-A14BCA941393}"/>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741093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RU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8974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7" name="Title 1">
            <a:extLst>
              <a:ext uri="{FF2B5EF4-FFF2-40B4-BE49-F238E27FC236}">
                <a16:creationId xmlns:a16="http://schemas.microsoft.com/office/drawing/2014/main" id="{500AF871-F085-4DCC-B440-A166165355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9" name="Content Placeholder 2">
            <a:extLst>
              <a:ext uri="{FF2B5EF4-FFF2-40B4-BE49-F238E27FC236}">
                <a16:creationId xmlns:a16="http://schemas.microsoft.com/office/drawing/2014/main" id="{9C6080C9-60F1-469B-8CD9-492B8B74CC3B}"/>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6282185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61F6536F-CEEC-435E-9CE6-D7A6BC468149}"/>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BDFBC0-D10E-447D-8410-E8F74116C5EA}"/>
              </a:ext>
            </a:extLst>
          </p:cNvPr>
          <p:cNvSpPr/>
          <p:nvPr userDrawn="1"/>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31727921-6AC3-48F1-91F6-36A2E27888AE}"/>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7292760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debar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28E4B98A-54AF-44C0-9651-4A7580422C0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B7B0E4A8-CB83-4FB1-8490-6B03B730A63F}"/>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1455431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nk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EA2AEDB7-6C2B-4F0D-9A95-4E8D1F45FFE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832E38B2-765C-4BDA-BA26-2C3E5FB1FBFE}"/>
              </a:ext>
            </a:extLst>
          </p:cNvPr>
          <p:cNvSpPr/>
          <p:nvPr/>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D36F976-25B3-46BC-8258-FDE0BC0E3547}"/>
              </a:ext>
            </a:extLst>
          </p:cNvPr>
          <p:cNvSpPr/>
          <p:nvPr userDrawn="1"/>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EF547769-B8F2-4D57-AB98-F864470757FA}"/>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582415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1707908"/>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idebar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84AE322E-770C-48B7-96B5-E4FE263D08A2}"/>
              </a:ext>
            </a:extLst>
          </p:cNvPr>
          <p:cNvSpPr/>
          <p:nvPr/>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492DCB3-BC98-4935-84C1-C00E66830AF5}"/>
              </a:ext>
            </a:extLst>
          </p:cNvPr>
          <p:cNvSpPr/>
          <p:nvPr userDrawn="1"/>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29834A57-C754-457D-86CA-483B68404631}"/>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2002041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71AA448-FFE0-45FC-94C4-74D5D63B4245}"/>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7A638596-F8BA-4AC4-9A35-52632408C8CD}"/>
              </a:ext>
            </a:extLst>
          </p:cNvPr>
          <p:cNvSpPr/>
          <p:nvPr/>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2E859E1-0C3E-47AA-810C-235CB7659203}"/>
              </a:ext>
            </a:extLst>
          </p:cNvPr>
          <p:cNvSpPr/>
          <p:nvPr userDrawn="1"/>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FCE0A724-7DEA-494C-BAE9-68CE81DF5BF3}"/>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6961532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idebar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61E8F351-1A4E-4B3A-8937-723A7225B96E}"/>
              </a:ext>
            </a:extLst>
          </p:cNvPr>
          <p:cNvSpPr/>
          <p:nvPr/>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B9DE73E-377E-48FC-8ED0-4BF4A31F4605}"/>
              </a:ext>
            </a:extLst>
          </p:cNvPr>
          <p:cNvSpPr/>
          <p:nvPr userDrawn="1"/>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1DAC0A92-18FF-4553-92EA-7186701ED589}"/>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0864181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1" name="Straight Connector 10">
            <a:extLst>
              <a:ext uri="{FF2B5EF4-FFF2-40B4-BE49-F238E27FC236}">
                <a16:creationId xmlns:a16="http://schemas.microsoft.com/office/drawing/2014/main" id="{B015DDB8-EF61-4E53-8AE1-931CB2DFECF5}"/>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7" name="Picture 16" descr="Logo&#10;&#10;Description automatically generated">
            <a:extLst>
              <a:ext uri="{FF2B5EF4-FFF2-40B4-BE49-F238E27FC236}">
                <a16:creationId xmlns:a16="http://schemas.microsoft.com/office/drawing/2014/main" id="{1292FDC0-A172-473A-96C0-33CE30222E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6CC472F7-170B-45CE-B9D2-DE81285EAFCB}"/>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8" name="Straight Connector 17">
            <a:extLst>
              <a:ext uri="{FF2B5EF4-FFF2-40B4-BE49-F238E27FC236}">
                <a16:creationId xmlns:a16="http://schemas.microsoft.com/office/drawing/2014/main" id="{D5D8C3B3-2802-48F4-BC1B-DE48E65A823C}"/>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4">
            <a:extLst>
              <a:ext uri="{FF2B5EF4-FFF2-40B4-BE49-F238E27FC236}">
                <a16:creationId xmlns:a16="http://schemas.microsoft.com/office/drawing/2014/main" id="{DA53B5A3-0E56-42EA-9C66-E645135EF0C1}"/>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23" name="Straight Connector 22">
            <a:extLst>
              <a:ext uri="{FF2B5EF4-FFF2-40B4-BE49-F238E27FC236}">
                <a16:creationId xmlns:a16="http://schemas.microsoft.com/office/drawing/2014/main" id="{1E3E4672-A998-46E8-899F-B64682190A31}"/>
              </a:ext>
            </a:extLst>
          </p:cNvPr>
          <p:cNvCxnSpPr/>
          <p:nvPr userDrawn="1"/>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28898BB4-B53F-4448-A96B-A49731B8E7B2}"/>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8132364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idebar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E54F5370-E628-454B-AD92-32F671AE6342}"/>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4385626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1" name="Straight Connector 10">
            <a:extLst>
              <a:ext uri="{FF2B5EF4-FFF2-40B4-BE49-F238E27FC236}">
                <a16:creationId xmlns:a16="http://schemas.microsoft.com/office/drawing/2014/main" id="{B015DDB8-EF61-4E53-8AE1-931CB2DFECF5}"/>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7" name="Picture 16" descr="Logo&#10;&#10;Description automatically generated">
            <a:extLst>
              <a:ext uri="{FF2B5EF4-FFF2-40B4-BE49-F238E27FC236}">
                <a16:creationId xmlns:a16="http://schemas.microsoft.com/office/drawing/2014/main" id="{1292FDC0-A172-473A-96C0-33CE30222E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6CC472F7-170B-45CE-B9D2-DE81285EAFCB}"/>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8" name="Straight Connector 17">
            <a:extLst>
              <a:ext uri="{FF2B5EF4-FFF2-40B4-BE49-F238E27FC236}">
                <a16:creationId xmlns:a16="http://schemas.microsoft.com/office/drawing/2014/main" id="{D5D8C3B3-2802-48F4-BC1B-DE48E65A823C}"/>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4">
            <a:extLst>
              <a:ext uri="{FF2B5EF4-FFF2-40B4-BE49-F238E27FC236}">
                <a16:creationId xmlns:a16="http://schemas.microsoft.com/office/drawing/2014/main" id="{DA53B5A3-0E56-42EA-9C66-E645135EF0C1}"/>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23" name="Straight Connector 22">
            <a:extLst>
              <a:ext uri="{FF2B5EF4-FFF2-40B4-BE49-F238E27FC236}">
                <a16:creationId xmlns:a16="http://schemas.microsoft.com/office/drawing/2014/main" id="{1E3E4672-A998-46E8-899F-B64682190A31}"/>
              </a:ext>
            </a:extLst>
          </p:cNvPr>
          <p:cNvCxnSpPr/>
          <p:nvPr userDrawn="1"/>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96237EC1-B6EE-4341-A1BB-867E3AF3CCAA}"/>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6660084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0" y="-3969"/>
            <a:ext cx="12191999"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19BE0BBD-1AFE-42F6-84BB-BDD5CCF06BE9}"/>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3827083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idebar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4D4964FC-B56F-42D1-B02E-D4051C763E0E}"/>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8506444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1" name="Straight Connector 10">
            <a:extLst>
              <a:ext uri="{FF2B5EF4-FFF2-40B4-BE49-F238E27FC236}">
                <a16:creationId xmlns:a16="http://schemas.microsoft.com/office/drawing/2014/main" id="{B015DDB8-EF61-4E53-8AE1-931CB2DFECF5}"/>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7" name="Picture 16" descr="Logo&#10;&#10;Description automatically generated">
            <a:extLst>
              <a:ext uri="{FF2B5EF4-FFF2-40B4-BE49-F238E27FC236}">
                <a16:creationId xmlns:a16="http://schemas.microsoft.com/office/drawing/2014/main" id="{1292FDC0-A172-473A-96C0-33CE30222E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6CC472F7-170B-45CE-B9D2-DE81285EAFCB}"/>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8" name="Straight Connector 17">
            <a:extLst>
              <a:ext uri="{FF2B5EF4-FFF2-40B4-BE49-F238E27FC236}">
                <a16:creationId xmlns:a16="http://schemas.microsoft.com/office/drawing/2014/main" id="{D5D8C3B3-2802-48F4-BC1B-DE48E65A823C}"/>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4">
            <a:extLst>
              <a:ext uri="{FF2B5EF4-FFF2-40B4-BE49-F238E27FC236}">
                <a16:creationId xmlns:a16="http://schemas.microsoft.com/office/drawing/2014/main" id="{DA53B5A3-0E56-42EA-9C66-E645135EF0C1}"/>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23" name="Straight Connector 22">
            <a:extLst>
              <a:ext uri="{FF2B5EF4-FFF2-40B4-BE49-F238E27FC236}">
                <a16:creationId xmlns:a16="http://schemas.microsoft.com/office/drawing/2014/main" id="{1E3E4672-A998-46E8-899F-B64682190A31}"/>
              </a:ext>
            </a:extLst>
          </p:cNvPr>
          <p:cNvCxnSpPr/>
          <p:nvPr userDrawn="1"/>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61202D8D-1ABB-40FB-A78F-9D512D6A1C78}"/>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1327468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0" y="-3969"/>
            <a:ext cx="12191999" cy="365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3F966EC1-25F1-46D0-B434-1BC99D035A24}"/>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150916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6322870"/>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idebar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6C79AB72-CBCA-42D8-8549-6667E1B7454B}"/>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001239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58339581-759F-43B7-B47D-47F906F0E294}" type="slidenum">
              <a:rPr lang="en-US" smtClean="0"/>
              <a:pPr/>
              <a:t>‹#›</a:t>
            </a:fld>
            <a:endParaRPr lang="en-US"/>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Tree>
    <p:extLst>
      <p:ext uri="{BB962C8B-B14F-4D97-AF65-F5344CB8AC3E}">
        <p14:creationId xmlns:p14="http://schemas.microsoft.com/office/powerpoint/2010/main" val="814241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Tree>
    <p:extLst>
      <p:ext uri="{BB962C8B-B14F-4D97-AF65-F5344CB8AC3E}">
        <p14:creationId xmlns:p14="http://schemas.microsoft.com/office/powerpoint/2010/main" val="2619243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1368805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304326059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pPr/>
              <a:t>‹#›</a:t>
            </a:fld>
            <a:endParaRPr lang="en-US"/>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3250217048"/>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 id="2147483828" r:id="rId18"/>
    <p:sldLayoutId id="2147483829" r:id="rId19"/>
    <p:sldLayoutId id="2147483830" r:id="rId20"/>
    <p:sldLayoutId id="2147483831" r:id="rId21"/>
    <p:sldLayoutId id="2147483832" r:id="rId22"/>
    <p:sldLayoutId id="2147483833" r:id="rId23"/>
    <p:sldLayoutId id="2147483834" r:id="rId24"/>
    <p:sldLayoutId id="2147483835" r:id="rId25"/>
    <p:sldLayoutId id="2147483836" r:id="rId26"/>
    <p:sldLayoutId id="2147483837" r:id="rId27"/>
    <p:sldLayoutId id="2147483838" r:id="rId28"/>
    <p:sldLayoutId id="2147483839" r:id="rId29"/>
    <p:sldLayoutId id="2147483840" r:id="rId30"/>
    <p:sldLayoutId id="2147483841" r:id="rId31"/>
    <p:sldLayoutId id="2147483842" r:id="rId32"/>
    <p:sldLayoutId id="2147483843" r:id="rId33"/>
    <p:sldLayoutId id="2147483844" r:id="rId34"/>
    <p:sldLayoutId id="2147483809" r:id="rId35"/>
    <p:sldLayoutId id="2147483772" r:id="rId36"/>
    <p:sldLayoutId id="2147483775" r:id="rId37"/>
    <p:sldLayoutId id="2147483776" r:id="rId38"/>
    <p:sldLayoutId id="2147483779" r:id="rId39"/>
    <p:sldLayoutId id="2147483780" r:id="rId40"/>
    <p:sldLayoutId id="2147483783" r:id="rId41"/>
    <p:sldLayoutId id="2147483784" r:id="rId42"/>
    <p:sldLayoutId id="2147483786" r:id="rId43"/>
    <p:sldLayoutId id="2147483793" r:id="rId44"/>
    <p:sldLayoutId id="2147483795" r:id="rId45"/>
    <p:sldLayoutId id="2147483796" r:id="rId46"/>
    <p:sldLayoutId id="2147483797" r:id="rId47"/>
    <p:sldLayoutId id="2147483799" r:id="rId48"/>
    <p:sldLayoutId id="2147483800" r:id="rId49"/>
    <p:sldLayoutId id="2147483801" r:id="rId50"/>
  </p:sldLayoutIdLst>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p15:clr>
            <a:srgbClr val="F26B43"/>
          </p15:clr>
        </p15:guide>
        <p15:guide id="39" orient="horz" pos="3400">
          <p15:clr>
            <a:srgbClr val="F26B43"/>
          </p15:clr>
        </p15:guide>
        <p15:guide id="40" orient="horz" pos="392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8.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hyperlink" Target="mailto:BHMC@oha.oregon.gov" TargetMode="External"/><Relationship Id="rId2" Type="http://schemas.openxmlformats.org/officeDocument/2006/relationships/notesSlide" Target="../notesSlides/notesSlide20.xml"/><Relationship Id="rId1" Type="http://schemas.openxmlformats.org/officeDocument/2006/relationships/slideLayout" Target="../slideLayouts/slideLayout21.xml"/><Relationship Id="rId4" Type="http://schemas.openxmlformats.org/officeDocument/2006/relationships/hyperlink" Target="https://www.oregon.gov/oha/hsd/ohp/pages/policy-brs.aspx"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hyperlink" Target="https://dhsoha.sharepoint.com/:w:/t/OHAHSDFFSOperations-BHMCBehavioralHealthMedicalCommittee/EdmjwZVTwENJhXIcXQ4NVqoBqibr1UPsC0DvSd5ZkD4dyw?e=tuXiZj"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62A45-F7E2-46C9-943B-EEB4439FEDC9}"/>
              </a:ext>
            </a:extLst>
          </p:cNvPr>
          <p:cNvSpPr>
            <a:spLocks noGrp="1"/>
          </p:cNvSpPr>
          <p:nvPr>
            <p:ph type="ctrTitle"/>
          </p:nvPr>
        </p:nvSpPr>
        <p:spPr>
          <a:xfrm>
            <a:off x="946484" y="2681466"/>
            <a:ext cx="10299032" cy="2533433"/>
          </a:xfrm>
        </p:spPr>
        <p:txBody>
          <a:bodyPr/>
          <a:lstStyle/>
          <a:p>
            <a:r>
              <a:rPr lang="en-US" dirty="0"/>
              <a:t>BRS Webinar</a:t>
            </a:r>
            <a:br>
              <a:rPr lang="en-US" dirty="0"/>
            </a:br>
            <a:endParaRPr lang="en-US" dirty="0"/>
          </a:p>
        </p:txBody>
      </p:sp>
      <p:sp>
        <p:nvSpPr>
          <p:cNvPr id="3" name="Subtitle 2">
            <a:extLst>
              <a:ext uri="{FF2B5EF4-FFF2-40B4-BE49-F238E27FC236}">
                <a16:creationId xmlns:a16="http://schemas.microsoft.com/office/drawing/2014/main" id="{B45E1CAD-9368-4F22-9BDA-3B4E48167A9A}"/>
              </a:ext>
            </a:extLst>
          </p:cNvPr>
          <p:cNvSpPr>
            <a:spLocks noGrp="1"/>
          </p:cNvSpPr>
          <p:nvPr>
            <p:ph type="body" sz="quarter" idx="13"/>
          </p:nvPr>
        </p:nvSpPr>
        <p:spPr>
          <a:xfrm>
            <a:off x="2627453" y="3801160"/>
            <a:ext cx="6504972" cy="515679"/>
          </a:xfrm>
        </p:spPr>
        <p:txBody>
          <a:bodyPr lIns="91440" tIns="45720" rIns="91440" bIns="45720" anchor="t">
            <a:noAutofit/>
          </a:bodyPr>
          <a:lstStyle/>
          <a:p>
            <a:pPr algn="ctr"/>
            <a:r>
              <a:rPr lang="en-US" sz="2400" dirty="0"/>
              <a:t> </a:t>
            </a:r>
          </a:p>
          <a:p>
            <a:pPr algn="ctr"/>
            <a:r>
              <a:rPr lang="en-US" sz="2400" dirty="0"/>
              <a:t>Behavior Rehabilitation Services</a:t>
            </a:r>
          </a:p>
          <a:p>
            <a:pPr algn="ctr"/>
            <a:r>
              <a:rPr lang="en-US" sz="2400" dirty="0">
                <a:latin typeface="Arial"/>
                <a:cs typeface="Arial"/>
              </a:rPr>
              <a:t>April 15, 2025</a:t>
            </a:r>
            <a:endParaRPr lang="en-US" sz="2400" dirty="0">
              <a:cs typeface="Arial"/>
            </a:endParaRPr>
          </a:p>
        </p:txBody>
      </p:sp>
    </p:spTree>
    <p:extLst>
      <p:ext uri="{BB962C8B-B14F-4D97-AF65-F5344CB8AC3E}">
        <p14:creationId xmlns:p14="http://schemas.microsoft.com/office/powerpoint/2010/main" val="2377827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76921-2927-4F13-AA81-C5BF97204BE6}"/>
              </a:ext>
            </a:extLst>
          </p:cNvPr>
          <p:cNvSpPr>
            <a:spLocks noGrp="1"/>
          </p:cNvSpPr>
          <p:nvPr>
            <p:ph type="title"/>
          </p:nvPr>
        </p:nvSpPr>
        <p:spPr/>
        <p:txBody>
          <a:bodyPr/>
          <a:lstStyle/>
          <a:p>
            <a:r>
              <a:rPr lang="en-US" dirty="0"/>
              <a:t>What is the Change?</a:t>
            </a:r>
          </a:p>
        </p:txBody>
      </p:sp>
      <p:sp>
        <p:nvSpPr>
          <p:cNvPr id="3" name="Content Placeholder 2">
            <a:extLst>
              <a:ext uri="{FF2B5EF4-FFF2-40B4-BE49-F238E27FC236}">
                <a16:creationId xmlns:a16="http://schemas.microsoft.com/office/drawing/2014/main" id="{7870914F-FF1E-4F20-8043-61FA0F909E3F}"/>
              </a:ext>
            </a:extLst>
          </p:cNvPr>
          <p:cNvSpPr>
            <a:spLocks noGrp="1"/>
          </p:cNvSpPr>
          <p:nvPr>
            <p:ph idx="1"/>
          </p:nvPr>
        </p:nvSpPr>
        <p:spPr>
          <a:xfrm>
            <a:off x="635000" y="1329397"/>
            <a:ext cx="9880600" cy="4654677"/>
          </a:xfrm>
        </p:spPr>
        <p:txBody>
          <a:bodyPr vert="horz" lIns="91440" tIns="45720" rIns="91440" bIns="45720" rtlCol="0" anchor="t">
            <a:normAutofit/>
          </a:bodyPr>
          <a:lstStyle/>
          <a:p>
            <a:pPr marL="342900" indent="-342900"/>
            <a:r>
              <a:rPr lang="en-US" sz="2400" dirty="0">
                <a:latin typeface="+mj-lt"/>
                <a:cs typeface="Arial"/>
              </a:rPr>
              <a:t>Per CMS requirements OHA must have prior authorization and billing for BRS program transition to the Medicaid Management Information System (MMIS) for children eligible for OHP.</a:t>
            </a:r>
          </a:p>
        </p:txBody>
      </p:sp>
    </p:spTree>
    <p:extLst>
      <p:ext uri="{BB962C8B-B14F-4D97-AF65-F5344CB8AC3E}">
        <p14:creationId xmlns:p14="http://schemas.microsoft.com/office/powerpoint/2010/main" val="1027713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76921-2927-4F13-AA81-C5BF97204BE6}"/>
              </a:ext>
            </a:extLst>
          </p:cNvPr>
          <p:cNvSpPr>
            <a:spLocks noGrp="1"/>
          </p:cNvSpPr>
          <p:nvPr>
            <p:ph type="title"/>
          </p:nvPr>
        </p:nvSpPr>
        <p:spPr/>
        <p:txBody>
          <a:bodyPr/>
          <a:lstStyle/>
          <a:p>
            <a:r>
              <a:rPr lang="en-US" dirty="0"/>
              <a:t>Why is it Happening</a:t>
            </a:r>
          </a:p>
        </p:txBody>
      </p:sp>
      <p:sp>
        <p:nvSpPr>
          <p:cNvPr id="3" name="Content Placeholder 2">
            <a:extLst>
              <a:ext uri="{FF2B5EF4-FFF2-40B4-BE49-F238E27FC236}">
                <a16:creationId xmlns:a16="http://schemas.microsoft.com/office/drawing/2014/main" id="{7870914F-FF1E-4F20-8043-61FA0F909E3F}"/>
              </a:ext>
            </a:extLst>
          </p:cNvPr>
          <p:cNvSpPr>
            <a:spLocks noGrp="1"/>
          </p:cNvSpPr>
          <p:nvPr>
            <p:ph idx="1"/>
          </p:nvPr>
        </p:nvSpPr>
        <p:spPr>
          <a:xfrm>
            <a:off x="635000" y="1329397"/>
            <a:ext cx="9880600" cy="4654677"/>
          </a:xfrm>
        </p:spPr>
        <p:txBody>
          <a:bodyPr vert="horz" lIns="91440" tIns="45720" rIns="91440" bIns="45720" rtlCol="0" anchor="t">
            <a:normAutofit/>
          </a:bodyPr>
          <a:lstStyle/>
          <a:p>
            <a:pPr marL="342900" indent="-342900"/>
            <a:r>
              <a:rPr lang="en-US" sz="2400" dirty="0">
                <a:latin typeface="+mj-lt"/>
                <a:cs typeface="Arial"/>
              </a:rPr>
              <a:t>It is a requirement from CMS and part of our ongoing efforts to align the BRS program with state and federal Medicaid requirements. </a:t>
            </a:r>
          </a:p>
        </p:txBody>
      </p:sp>
    </p:spTree>
    <p:extLst>
      <p:ext uri="{BB962C8B-B14F-4D97-AF65-F5344CB8AC3E}">
        <p14:creationId xmlns:p14="http://schemas.microsoft.com/office/powerpoint/2010/main" val="3211959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76921-2927-4F13-AA81-C5BF97204BE6}"/>
              </a:ext>
            </a:extLst>
          </p:cNvPr>
          <p:cNvSpPr>
            <a:spLocks noGrp="1"/>
          </p:cNvSpPr>
          <p:nvPr>
            <p:ph type="title"/>
          </p:nvPr>
        </p:nvSpPr>
        <p:spPr/>
        <p:txBody>
          <a:bodyPr/>
          <a:lstStyle/>
          <a:p>
            <a:r>
              <a:rPr lang="en-US" dirty="0"/>
              <a:t>What’s the Process for Implementing the Change</a:t>
            </a:r>
          </a:p>
        </p:txBody>
      </p:sp>
      <p:sp>
        <p:nvSpPr>
          <p:cNvPr id="3" name="Content Placeholder 2">
            <a:extLst>
              <a:ext uri="{FF2B5EF4-FFF2-40B4-BE49-F238E27FC236}">
                <a16:creationId xmlns:a16="http://schemas.microsoft.com/office/drawing/2014/main" id="{7870914F-FF1E-4F20-8043-61FA0F909E3F}"/>
              </a:ext>
            </a:extLst>
          </p:cNvPr>
          <p:cNvSpPr>
            <a:spLocks noGrp="1"/>
          </p:cNvSpPr>
          <p:nvPr>
            <p:ph idx="1"/>
          </p:nvPr>
        </p:nvSpPr>
        <p:spPr>
          <a:xfrm>
            <a:off x="635000" y="1329397"/>
            <a:ext cx="9880600" cy="4654677"/>
          </a:xfrm>
        </p:spPr>
        <p:txBody>
          <a:bodyPr vert="horz" lIns="91440" tIns="45720" rIns="91440" bIns="45720" rtlCol="0" anchor="t">
            <a:noAutofit/>
          </a:bodyPr>
          <a:lstStyle/>
          <a:p>
            <a:pPr marL="342900" indent="-342900"/>
            <a:r>
              <a:rPr lang="en-US" b="1" dirty="0">
                <a:solidFill>
                  <a:srgbClr val="064276"/>
                </a:solidFill>
                <a:latin typeface="+mj-lt"/>
                <a:cs typeface="Arial"/>
              </a:rPr>
              <a:t>PA through MMIS </a:t>
            </a:r>
          </a:p>
          <a:p>
            <a:pPr marL="685800" lvl="1" indent="-342900"/>
            <a:r>
              <a:rPr lang="en-US" dirty="0">
                <a:latin typeface="+mj-lt"/>
                <a:cs typeface="Arial"/>
              </a:rPr>
              <a:t>System configurations </a:t>
            </a:r>
          </a:p>
          <a:p>
            <a:pPr marL="685800" lvl="1" indent="-342900"/>
            <a:r>
              <a:rPr lang="en-US" dirty="0">
                <a:latin typeface="+mj-lt"/>
                <a:cs typeface="Arial"/>
              </a:rPr>
              <a:t>Training for those who request BRS authorizations </a:t>
            </a:r>
          </a:p>
          <a:p>
            <a:pPr marL="685800" lvl="1" indent="-342900"/>
            <a:r>
              <a:rPr lang="en-US" dirty="0">
                <a:latin typeface="+mj-lt"/>
                <a:cs typeface="Arial"/>
              </a:rPr>
              <a:t>Process of submitting the request may look different depending on the state agency the provider contracts with </a:t>
            </a:r>
          </a:p>
          <a:p>
            <a:pPr marL="800100" lvl="2" indent="-342900"/>
            <a:r>
              <a:rPr lang="en-US" sz="2400" dirty="0">
                <a:latin typeface="+mj-lt"/>
                <a:cs typeface="Arial"/>
              </a:rPr>
              <a:t>- ODHS/OYA: state staff </a:t>
            </a:r>
          </a:p>
          <a:p>
            <a:pPr marL="800100" lvl="2" indent="-342900"/>
            <a:r>
              <a:rPr lang="en-US" sz="2400" dirty="0">
                <a:latin typeface="+mj-lt"/>
                <a:cs typeface="Arial"/>
              </a:rPr>
              <a:t>- OHA county providers </a:t>
            </a:r>
          </a:p>
          <a:p>
            <a:pPr marL="685800" lvl="1" indent="-342900"/>
            <a:r>
              <a:rPr lang="en-US" dirty="0">
                <a:latin typeface="+mj-lt"/>
                <a:cs typeface="Arial"/>
              </a:rPr>
              <a:t>Documentation standards are the same for all agencies </a:t>
            </a:r>
          </a:p>
          <a:p>
            <a:pPr marL="685800" lvl="1" indent="-342900"/>
            <a:r>
              <a:rPr lang="en-US" dirty="0">
                <a:latin typeface="+mj-lt"/>
                <a:cs typeface="Arial"/>
              </a:rPr>
              <a:t>Gives provider opportunity to look up PA details in MMIS </a:t>
            </a:r>
          </a:p>
        </p:txBody>
      </p:sp>
    </p:spTree>
    <p:extLst>
      <p:ext uri="{BB962C8B-B14F-4D97-AF65-F5344CB8AC3E}">
        <p14:creationId xmlns:p14="http://schemas.microsoft.com/office/powerpoint/2010/main" val="2270284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76921-2927-4F13-AA81-C5BF97204BE6}"/>
              </a:ext>
            </a:extLst>
          </p:cNvPr>
          <p:cNvSpPr>
            <a:spLocks noGrp="1"/>
          </p:cNvSpPr>
          <p:nvPr>
            <p:ph type="title"/>
          </p:nvPr>
        </p:nvSpPr>
        <p:spPr/>
        <p:txBody>
          <a:bodyPr/>
          <a:lstStyle/>
          <a:p>
            <a:r>
              <a:rPr lang="en-US" dirty="0"/>
              <a:t>What’s the Process for Implementing the Change</a:t>
            </a:r>
          </a:p>
        </p:txBody>
      </p:sp>
      <p:sp>
        <p:nvSpPr>
          <p:cNvPr id="3" name="Content Placeholder 2">
            <a:extLst>
              <a:ext uri="{FF2B5EF4-FFF2-40B4-BE49-F238E27FC236}">
                <a16:creationId xmlns:a16="http://schemas.microsoft.com/office/drawing/2014/main" id="{7870914F-FF1E-4F20-8043-61FA0F909E3F}"/>
              </a:ext>
            </a:extLst>
          </p:cNvPr>
          <p:cNvSpPr>
            <a:spLocks noGrp="1"/>
          </p:cNvSpPr>
          <p:nvPr>
            <p:ph idx="1"/>
          </p:nvPr>
        </p:nvSpPr>
        <p:spPr>
          <a:xfrm>
            <a:off x="635000" y="1329397"/>
            <a:ext cx="9880600" cy="4654677"/>
          </a:xfrm>
        </p:spPr>
        <p:txBody>
          <a:bodyPr vert="horz" lIns="91440" tIns="45720" rIns="91440" bIns="45720" rtlCol="0" anchor="t">
            <a:noAutofit/>
          </a:bodyPr>
          <a:lstStyle/>
          <a:p>
            <a:pPr marL="342900" indent="-342900"/>
            <a:r>
              <a:rPr lang="en-US" b="1" dirty="0">
                <a:solidFill>
                  <a:srgbClr val="064276"/>
                </a:solidFill>
                <a:latin typeface="+mj-lt"/>
                <a:cs typeface="Arial"/>
              </a:rPr>
              <a:t>Billing through MMIS: </a:t>
            </a:r>
          </a:p>
          <a:p>
            <a:pPr marL="685800" lvl="1" indent="-342900"/>
            <a:r>
              <a:rPr lang="en-US" dirty="0">
                <a:latin typeface="+mj-lt"/>
                <a:cs typeface="Arial"/>
              </a:rPr>
              <a:t>PA process must be complete first </a:t>
            </a:r>
          </a:p>
          <a:p>
            <a:pPr marL="685800" lvl="1" indent="-342900"/>
            <a:r>
              <a:rPr lang="en-US" dirty="0">
                <a:latin typeface="+mj-lt"/>
                <a:cs typeface="Arial"/>
              </a:rPr>
              <a:t>For providers not currently billing through MMIS, OHA in collaboration with ODHS/OYA will hold future meetings to obtain provider feedback as we design the system configurations </a:t>
            </a:r>
          </a:p>
        </p:txBody>
      </p:sp>
    </p:spTree>
    <p:extLst>
      <p:ext uri="{BB962C8B-B14F-4D97-AF65-F5344CB8AC3E}">
        <p14:creationId xmlns:p14="http://schemas.microsoft.com/office/powerpoint/2010/main" val="2148389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76921-2927-4F13-AA81-C5BF97204BE6}"/>
              </a:ext>
            </a:extLst>
          </p:cNvPr>
          <p:cNvSpPr>
            <a:spLocks noGrp="1"/>
          </p:cNvSpPr>
          <p:nvPr>
            <p:ph type="title"/>
          </p:nvPr>
        </p:nvSpPr>
        <p:spPr/>
        <p:txBody>
          <a:bodyPr/>
          <a:lstStyle/>
          <a:p>
            <a:r>
              <a:rPr lang="en-US" dirty="0"/>
              <a:t>What’s the Process for Implementing the Change</a:t>
            </a:r>
          </a:p>
        </p:txBody>
      </p:sp>
      <p:sp>
        <p:nvSpPr>
          <p:cNvPr id="3" name="Content Placeholder 2">
            <a:extLst>
              <a:ext uri="{FF2B5EF4-FFF2-40B4-BE49-F238E27FC236}">
                <a16:creationId xmlns:a16="http://schemas.microsoft.com/office/drawing/2014/main" id="{7870914F-FF1E-4F20-8043-61FA0F909E3F}"/>
              </a:ext>
            </a:extLst>
          </p:cNvPr>
          <p:cNvSpPr>
            <a:spLocks noGrp="1"/>
          </p:cNvSpPr>
          <p:nvPr>
            <p:ph idx="1"/>
          </p:nvPr>
        </p:nvSpPr>
        <p:spPr>
          <a:xfrm>
            <a:off x="635000" y="1329397"/>
            <a:ext cx="9880600" cy="4654677"/>
          </a:xfrm>
        </p:spPr>
        <p:txBody>
          <a:bodyPr vert="horz" lIns="91440" tIns="45720" rIns="91440" bIns="45720" rtlCol="0" anchor="t">
            <a:noAutofit/>
          </a:bodyPr>
          <a:lstStyle/>
          <a:p>
            <a:pPr marL="342900" indent="-342900"/>
            <a:r>
              <a:rPr lang="en-US" b="1" dirty="0">
                <a:solidFill>
                  <a:srgbClr val="064276"/>
                </a:solidFill>
                <a:latin typeface="+mj-lt"/>
                <a:cs typeface="Arial"/>
              </a:rPr>
              <a:t>Rule changes: </a:t>
            </a:r>
          </a:p>
          <a:p>
            <a:pPr marL="685800" lvl="1" indent="-342900"/>
            <a:r>
              <a:rPr lang="en-US" dirty="0">
                <a:latin typeface="+mj-lt"/>
                <a:cs typeface="Arial"/>
              </a:rPr>
              <a:t>OHA in collaboration with ODHS/OYA have restarted rule revisions and will offer future provider and member engagement prior to the RAC. </a:t>
            </a:r>
          </a:p>
        </p:txBody>
      </p:sp>
    </p:spTree>
    <p:extLst>
      <p:ext uri="{BB962C8B-B14F-4D97-AF65-F5344CB8AC3E}">
        <p14:creationId xmlns:p14="http://schemas.microsoft.com/office/powerpoint/2010/main" val="1239186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D5007B9-7E99-B466-0431-20AA49758A24}"/>
              </a:ext>
            </a:extLst>
          </p:cNvPr>
          <p:cNvSpPr>
            <a:spLocks noGrp="1"/>
          </p:cNvSpPr>
          <p:nvPr>
            <p:ph type="title"/>
          </p:nvPr>
        </p:nvSpPr>
        <p:spPr>
          <a:xfrm>
            <a:off x="1468381" y="2257267"/>
            <a:ext cx="10922000" cy="825500"/>
          </a:xfrm>
        </p:spPr>
        <p:txBody>
          <a:bodyPr/>
          <a:lstStyle/>
          <a:p>
            <a:r>
              <a:rPr lang="en-US" dirty="0"/>
              <a:t>Rate Study</a:t>
            </a:r>
          </a:p>
        </p:txBody>
      </p:sp>
    </p:spTree>
    <p:extLst>
      <p:ext uri="{BB962C8B-B14F-4D97-AF65-F5344CB8AC3E}">
        <p14:creationId xmlns:p14="http://schemas.microsoft.com/office/powerpoint/2010/main" val="305872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76921-2927-4F13-AA81-C5BF97204BE6}"/>
              </a:ext>
            </a:extLst>
          </p:cNvPr>
          <p:cNvSpPr>
            <a:spLocks noGrp="1"/>
          </p:cNvSpPr>
          <p:nvPr>
            <p:ph type="title"/>
          </p:nvPr>
        </p:nvSpPr>
        <p:spPr/>
        <p:txBody>
          <a:bodyPr/>
          <a:lstStyle/>
          <a:p>
            <a:r>
              <a:rPr lang="en-US" dirty="0"/>
              <a:t>What is the Change?</a:t>
            </a:r>
          </a:p>
        </p:txBody>
      </p:sp>
      <p:sp>
        <p:nvSpPr>
          <p:cNvPr id="3" name="Content Placeholder 2">
            <a:extLst>
              <a:ext uri="{FF2B5EF4-FFF2-40B4-BE49-F238E27FC236}">
                <a16:creationId xmlns:a16="http://schemas.microsoft.com/office/drawing/2014/main" id="{7870914F-FF1E-4F20-8043-61FA0F909E3F}"/>
              </a:ext>
            </a:extLst>
          </p:cNvPr>
          <p:cNvSpPr>
            <a:spLocks noGrp="1"/>
          </p:cNvSpPr>
          <p:nvPr>
            <p:ph idx="1"/>
          </p:nvPr>
        </p:nvSpPr>
        <p:spPr>
          <a:xfrm>
            <a:off x="635000" y="1329397"/>
            <a:ext cx="9880600" cy="4654677"/>
          </a:xfrm>
        </p:spPr>
        <p:txBody>
          <a:bodyPr vert="horz" lIns="91440" tIns="45720" rIns="91440" bIns="45720" rtlCol="0" anchor="t">
            <a:normAutofit/>
          </a:bodyPr>
          <a:lstStyle/>
          <a:p>
            <a:r>
              <a:rPr lang="en-US" sz="2400" dirty="0">
                <a:latin typeface="+mj-lt"/>
              </a:rPr>
              <a:t>Need procedure codes and rates for purposes of BRS expansion to in-home services and to all eligible members. Re-evaluating how aftercare is billed. </a:t>
            </a:r>
          </a:p>
        </p:txBody>
      </p:sp>
    </p:spTree>
    <p:extLst>
      <p:ext uri="{BB962C8B-B14F-4D97-AF65-F5344CB8AC3E}">
        <p14:creationId xmlns:p14="http://schemas.microsoft.com/office/powerpoint/2010/main" val="3251662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76921-2927-4F13-AA81-C5BF97204BE6}"/>
              </a:ext>
            </a:extLst>
          </p:cNvPr>
          <p:cNvSpPr>
            <a:spLocks noGrp="1"/>
          </p:cNvSpPr>
          <p:nvPr>
            <p:ph type="title"/>
          </p:nvPr>
        </p:nvSpPr>
        <p:spPr/>
        <p:txBody>
          <a:bodyPr/>
          <a:lstStyle/>
          <a:p>
            <a:r>
              <a:rPr lang="en-US" dirty="0"/>
              <a:t>Why is it Happening</a:t>
            </a:r>
          </a:p>
        </p:txBody>
      </p:sp>
      <p:sp>
        <p:nvSpPr>
          <p:cNvPr id="3" name="Content Placeholder 2">
            <a:extLst>
              <a:ext uri="{FF2B5EF4-FFF2-40B4-BE49-F238E27FC236}">
                <a16:creationId xmlns:a16="http://schemas.microsoft.com/office/drawing/2014/main" id="{7870914F-FF1E-4F20-8043-61FA0F909E3F}"/>
              </a:ext>
            </a:extLst>
          </p:cNvPr>
          <p:cNvSpPr>
            <a:spLocks noGrp="1"/>
          </p:cNvSpPr>
          <p:nvPr>
            <p:ph idx="1"/>
          </p:nvPr>
        </p:nvSpPr>
        <p:spPr>
          <a:xfrm>
            <a:off x="635000" y="1329397"/>
            <a:ext cx="9880600" cy="4654677"/>
          </a:xfrm>
        </p:spPr>
        <p:txBody>
          <a:bodyPr vert="horz" lIns="91440" tIns="45720" rIns="91440" bIns="45720" rtlCol="0" anchor="t">
            <a:normAutofit/>
          </a:bodyPr>
          <a:lstStyle/>
          <a:p>
            <a:pPr marL="342900" indent="-342900"/>
            <a:r>
              <a:rPr lang="en-US" sz="2400" b="1" dirty="0">
                <a:solidFill>
                  <a:srgbClr val="064276"/>
                </a:solidFill>
                <a:latin typeface="+mj-lt"/>
                <a:cs typeface="Arial"/>
              </a:rPr>
              <a:t>Expansion</a:t>
            </a:r>
            <a:r>
              <a:rPr lang="en-US" sz="2400" dirty="0">
                <a:latin typeface="+mj-lt"/>
                <a:cs typeface="Arial"/>
              </a:rPr>
              <a:t>: refer to kick off meeting and SOW for more info </a:t>
            </a:r>
          </a:p>
        </p:txBody>
      </p:sp>
    </p:spTree>
    <p:extLst>
      <p:ext uri="{BB962C8B-B14F-4D97-AF65-F5344CB8AC3E}">
        <p14:creationId xmlns:p14="http://schemas.microsoft.com/office/powerpoint/2010/main" val="539710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76921-2927-4F13-AA81-C5BF97204BE6}"/>
              </a:ext>
            </a:extLst>
          </p:cNvPr>
          <p:cNvSpPr>
            <a:spLocks noGrp="1"/>
          </p:cNvSpPr>
          <p:nvPr>
            <p:ph type="title"/>
          </p:nvPr>
        </p:nvSpPr>
        <p:spPr/>
        <p:txBody>
          <a:bodyPr/>
          <a:lstStyle/>
          <a:p>
            <a:r>
              <a:rPr lang="en-US" dirty="0"/>
              <a:t>What’s the Process for Implementing the Change</a:t>
            </a:r>
          </a:p>
        </p:txBody>
      </p:sp>
      <p:sp>
        <p:nvSpPr>
          <p:cNvPr id="3" name="Content Placeholder 2">
            <a:extLst>
              <a:ext uri="{FF2B5EF4-FFF2-40B4-BE49-F238E27FC236}">
                <a16:creationId xmlns:a16="http://schemas.microsoft.com/office/drawing/2014/main" id="{7870914F-FF1E-4F20-8043-61FA0F909E3F}"/>
              </a:ext>
            </a:extLst>
          </p:cNvPr>
          <p:cNvSpPr>
            <a:spLocks noGrp="1"/>
          </p:cNvSpPr>
          <p:nvPr>
            <p:ph idx="1"/>
          </p:nvPr>
        </p:nvSpPr>
        <p:spPr>
          <a:xfrm>
            <a:off x="635000" y="1329397"/>
            <a:ext cx="9880600" cy="4654677"/>
          </a:xfrm>
        </p:spPr>
        <p:txBody>
          <a:bodyPr vert="horz" lIns="91440" tIns="45720" rIns="91440" bIns="45720" rtlCol="0" anchor="t">
            <a:normAutofit/>
          </a:bodyPr>
          <a:lstStyle/>
          <a:p>
            <a:pPr marL="342900" indent="-342900"/>
            <a:r>
              <a:rPr lang="en-US" sz="2400" dirty="0">
                <a:latin typeface="+mj-lt"/>
                <a:cs typeface="Arial"/>
              </a:rPr>
              <a:t>TBD</a:t>
            </a:r>
          </a:p>
        </p:txBody>
      </p:sp>
    </p:spTree>
    <p:extLst>
      <p:ext uri="{BB962C8B-B14F-4D97-AF65-F5344CB8AC3E}">
        <p14:creationId xmlns:p14="http://schemas.microsoft.com/office/powerpoint/2010/main" val="803604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D5007B9-7E99-B466-0431-20AA49758A24}"/>
              </a:ext>
            </a:extLst>
          </p:cNvPr>
          <p:cNvSpPr>
            <a:spLocks noGrp="1"/>
          </p:cNvSpPr>
          <p:nvPr>
            <p:ph type="title"/>
          </p:nvPr>
        </p:nvSpPr>
        <p:spPr>
          <a:xfrm>
            <a:off x="1468381" y="2257267"/>
            <a:ext cx="10922000" cy="825500"/>
          </a:xfrm>
        </p:spPr>
        <p:txBody>
          <a:bodyPr/>
          <a:lstStyle/>
          <a:p>
            <a:r>
              <a:rPr lang="en-US" dirty="0"/>
              <a:t>Questions?</a:t>
            </a:r>
          </a:p>
        </p:txBody>
      </p:sp>
      <p:pic>
        <p:nvPicPr>
          <p:cNvPr id="3" name="Graphic 2" descr="Questions with solid fill">
            <a:extLst>
              <a:ext uri="{FF2B5EF4-FFF2-40B4-BE49-F238E27FC236}">
                <a16:creationId xmlns:a16="http://schemas.microsoft.com/office/drawing/2014/main" id="{715F2443-D6EB-ADFB-EFC0-8212D7ADBD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05775" y="149068"/>
            <a:ext cx="2933699" cy="2933699"/>
          </a:xfrm>
          <a:prstGeom prst="rect">
            <a:avLst/>
          </a:prstGeom>
        </p:spPr>
      </p:pic>
    </p:spTree>
    <p:extLst>
      <p:ext uri="{BB962C8B-B14F-4D97-AF65-F5344CB8AC3E}">
        <p14:creationId xmlns:p14="http://schemas.microsoft.com/office/powerpoint/2010/main" val="3292845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574520-5DCC-4DFE-AEFD-684EBD2007D5}"/>
              </a:ext>
            </a:extLst>
          </p:cNvPr>
          <p:cNvSpPr>
            <a:spLocks noGrp="1"/>
          </p:cNvSpPr>
          <p:nvPr>
            <p:ph type="subTitle" idx="1"/>
          </p:nvPr>
        </p:nvSpPr>
        <p:spPr/>
        <p:txBody>
          <a:bodyPr vert="horz" lIns="91440" tIns="45720" rIns="91440" bIns="45720" rtlCol="0" anchor="t">
            <a:normAutofit/>
          </a:bodyPr>
          <a:lstStyle/>
          <a:p>
            <a:pPr algn="l"/>
            <a:r>
              <a:rPr lang="en-US" b="1" dirty="0">
                <a:latin typeface="Arial"/>
                <a:cs typeface="Arial"/>
              </a:rPr>
              <a:t>Amy</a:t>
            </a:r>
            <a:r>
              <a:rPr lang="en-US" dirty="0">
                <a:latin typeface="Arial"/>
                <a:cs typeface="Arial"/>
              </a:rPr>
              <a:t> Gordin</a:t>
            </a:r>
            <a:r>
              <a:rPr lang="en-US" b="1" dirty="0">
                <a:latin typeface="Arial"/>
                <a:cs typeface="Arial"/>
              </a:rPr>
              <a:t>, </a:t>
            </a:r>
            <a:r>
              <a:rPr lang="en-US" b="0" dirty="0">
                <a:latin typeface="Arial"/>
                <a:cs typeface="Arial"/>
              </a:rPr>
              <a:t>Medicaid Policy Analyst</a:t>
            </a:r>
            <a:endParaRPr lang="en-US" dirty="0"/>
          </a:p>
          <a:p>
            <a:endParaRPr lang="en-US" dirty="0"/>
          </a:p>
          <a:p>
            <a:endParaRPr lang="en-US" dirty="0"/>
          </a:p>
        </p:txBody>
      </p:sp>
      <p:sp>
        <p:nvSpPr>
          <p:cNvPr id="15" name="Title 14">
            <a:extLst>
              <a:ext uri="{FF2B5EF4-FFF2-40B4-BE49-F238E27FC236}">
                <a16:creationId xmlns:a16="http://schemas.microsoft.com/office/drawing/2014/main" id="{AC9C4853-4DFD-F0FA-E47E-D0BBC3F41F9E}"/>
              </a:ext>
            </a:extLst>
          </p:cNvPr>
          <p:cNvSpPr>
            <a:spLocks noGrp="1"/>
          </p:cNvSpPr>
          <p:nvPr>
            <p:ph type="title"/>
          </p:nvPr>
        </p:nvSpPr>
        <p:spPr>
          <a:xfrm>
            <a:off x="1555749" y="2696314"/>
            <a:ext cx="10922000" cy="825500"/>
          </a:xfrm>
        </p:spPr>
        <p:txBody>
          <a:bodyPr/>
          <a:lstStyle/>
          <a:p>
            <a:r>
              <a:rPr lang="en-US" dirty="0">
                <a:latin typeface="Arial"/>
                <a:cs typeface="Arial"/>
              </a:rPr>
              <a:t>Presenter</a:t>
            </a:r>
            <a:br>
              <a:rPr lang="en-US" dirty="0"/>
            </a:br>
            <a:endParaRPr lang="en-US" dirty="0"/>
          </a:p>
        </p:txBody>
      </p:sp>
    </p:spTree>
    <p:extLst>
      <p:ext uri="{BB962C8B-B14F-4D97-AF65-F5344CB8AC3E}">
        <p14:creationId xmlns:p14="http://schemas.microsoft.com/office/powerpoint/2010/main" val="1516882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9F60A-83C3-488A-954A-6300A64837FE}"/>
              </a:ext>
            </a:extLst>
          </p:cNvPr>
          <p:cNvSpPr>
            <a:spLocks noGrp="1"/>
          </p:cNvSpPr>
          <p:nvPr>
            <p:ph type="title"/>
          </p:nvPr>
        </p:nvSpPr>
        <p:spPr/>
        <p:txBody>
          <a:bodyPr/>
          <a:lstStyle/>
          <a:p>
            <a:r>
              <a:rPr lang="en-US" dirty="0"/>
              <a:t>Additional Information</a:t>
            </a:r>
          </a:p>
        </p:txBody>
      </p:sp>
      <p:sp>
        <p:nvSpPr>
          <p:cNvPr id="3" name="Content Placeholder 2">
            <a:extLst>
              <a:ext uri="{FF2B5EF4-FFF2-40B4-BE49-F238E27FC236}">
                <a16:creationId xmlns:a16="http://schemas.microsoft.com/office/drawing/2014/main" id="{906C9B8C-1A19-4A87-ADCA-620015440323}"/>
              </a:ext>
            </a:extLst>
          </p:cNvPr>
          <p:cNvSpPr>
            <a:spLocks noGrp="1"/>
          </p:cNvSpPr>
          <p:nvPr>
            <p:ph sz="quarter" idx="11"/>
          </p:nvPr>
        </p:nvSpPr>
        <p:spPr>
          <a:xfrm>
            <a:off x="692151" y="3692324"/>
            <a:ext cx="8084238" cy="2772724"/>
          </a:xfrm>
        </p:spPr>
        <p:txBody>
          <a:bodyPr vert="horz" lIns="91440" tIns="45720" rIns="91440" bIns="45720" rtlCol="0" anchor="t">
            <a:normAutofit/>
          </a:bodyPr>
          <a:lstStyle/>
          <a:p>
            <a:r>
              <a:rPr lang="en-US"/>
              <a:t>Dialogue with collaborators and partners, including families and members, helps us center equity. Thank you for your ongoing participation, and for providing us with the partnership and insights that help us better serve Oregon’s communities.</a:t>
            </a:r>
          </a:p>
          <a:p>
            <a:endParaRPr lang="en-US"/>
          </a:p>
          <a:p>
            <a:pPr algn="ctr"/>
            <a:r>
              <a:rPr lang="en-US" sz="2800" b="1">
                <a:solidFill>
                  <a:srgbClr val="F5FAF9"/>
                </a:solidFill>
                <a:latin typeface="+mj-lt"/>
                <a:cs typeface="Arial"/>
              </a:rPr>
              <a:t>Thank you</a:t>
            </a:r>
          </a:p>
        </p:txBody>
      </p:sp>
      <p:sp>
        <p:nvSpPr>
          <p:cNvPr id="4" name="Text Placeholder 3">
            <a:extLst>
              <a:ext uri="{FF2B5EF4-FFF2-40B4-BE49-F238E27FC236}">
                <a16:creationId xmlns:a16="http://schemas.microsoft.com/office/drawing/2014/main" id="{0B851994-18CB-9A6C-B04D-58888171E8ED}"/>
              </a:ext>
            </a:extLst>
          </p:cNvPr>
          <p:cNvSpPr>
            <a:spLocks noGrp="1"/>
          </p:cNvSpPr>
          <p:nvPr>
            <p:ph type="body" sz="quarter" idx="13"/>
          </p:nvPr>
        </p:nvSpPr>
        <p:spPr/>
        <p:txBody>
          <a:bodyPr>
            <a:noAutofit/>
          </a:bodyPr>
          <a:lstStyle/>
          <a:p>
            <a:r>
              <a:rPr lang="en-US" b="1" dirty="0">
                <a:hlinkClick r:id="rId3"/>
              </a:rPr>
              <a:t>BHMC@oha.oregon.gov</a:t>
            </a:r>
            <a:endParaRPr lang="en-US" b="1" dirty="0"/>
          </a:p>
          <a:p>
            <a:endParaRPr lang="en-US" dirty="0"/>
          </a:p>
          <a:p>
            <a:r>
              <a:rPr lang="en-US" b="1" dirty="0">
                <a:solidFill>
                  <a:srgbClr val="064276"/>
                </a:solidFill>
                <a:hlinkClick r:id="rId4"/>
              </a:rPr>
              <a:t>OHA BRS Webpage</a:t>
            </a:r>
            <a:endParaRPr lang="en-US" b="1" dirty="0">
              <a:solidFill>
                <a:srgbClr val="064276"/>
              </a:solidFill>
            </a:endParaRPr>
          </a:p>
        </p:txBody>
      </p:sp>
    </p:spTree>
    <p:extLst>
      <p:ext uri="{BB962C8B-B14F-4D97-AF65-F5344CB8AC3E}">
        <p14:creationId xmlns:p14="http://schemas.microsoft.com/office/powerpoint/2010/main" val="2493566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B7D078-B0DA-0F69-57ED-F6E9ABD6F099}"/>
              </a:ext>
            </a:extLst>
          </p:cNvPr>
          <p:cNvSpPr/>
          <p:nvPr/>
        </p:nvSpPr>
        <p:spPr>
          <a:xfrm>
            <a:off x="1162050" y="3562349"/>
            <a:ext cx="9810750" cy="2085975"/>
          </a:xfrm>
          <a:prstGeom prst="rect">
            <a:avLst/>
          </a:prstGeom>
          <a:solidFill>
            <a:srgbClr val="0642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3" name="Title 2">
            <a:extLst>
              <a:ext uri="{FF2B5EF4-FFF2-40B4-BE49-F238E27FC236}">
                <a16:creationId xmlns:a16="http://schemas.microsoft.com/office/drawing/2014/main" id="{4F4BB210-C484-46BB-A2F7-81DCA10C3EE3}"/>
              </a:ext>
            </a:extLst>
          </p:cNvPr>
          <p:cNvSpPr>
            <a:spLocks noGrp="1"/>
          </p:cNvSpPr>
          <p:nvPr>
            <p:ph type="title"/>
          </p:nvPr>
        </p:nvSpPr>
        <p:spPr/>
        <p:txBody>
          <a:bodyPr/>
          <a:lstStyle/>
          <a:p>
            <a:r>
              <a:rPr lang="en-US" dirty="0"/>
              <a:t>Topics to be Covered</a:t>
            </a:r>
          </a:p>
        </p:txBody>
      </p:sp>
      <p:sp>
        <p:nvSpPr>
          <p:cNvPr id="2" name="Content Placeholder 1">
            <a:extLst>
              <a:ext uri="{FF2B5EF4-FFF2-40B4-BE49-F238E27FC236}">
                <a16:creationId xmlns:a16="http://schemas.microsoft.com/office/drawing/2014/main" id="{308A0CC8-C5FC-4CE2-A0C4-2A60BAECA093}"/>
              </a:ext>
            </a:extLst>
          </p:cNvPr>
          <p:cNvSpPr>
            <a:spLocks noGrp="1"/>
          </p:cNvSpPr>
          <p:nvPr>
            <p:ph idx="1"/>
          </p:nvPr>
        </p:nvSpPr>
        <p:spPr/>
        <p:txBody>
          <a:bodyPr>
            <a:normAutofit/>
          </a:bodyPr>
          <a:lstStyle/>
          <a:p>
            <a:r>
              <a:rPr lang="en-US" dirty="0"/>
              <a:t>Provider Documentation </a:t>
            </a:r>
          </a:p>
          <a:p>
            <a:r>
              <a:rPr lang="en-US" dirty="0"/>
              <a:t>Transition to MMIS for Prior Auth. &amp; Billing  </a:t>
            </a:r>
          </a:p>
          <a:p>
            <a:r>
              <a:rPr lang="en-US" dirty="0"/>
              <a:t>Rate Study </a:t>
            </a:r>
          </a:p>
          <a:p>
            <a:pPr marL="0" indent="0">
              <a:buNone/>
            </a:pPr>
            <a:endParaRPr lang="en-US" dirty="0"/>
          </a:p>
        </p:txBody>
      </p:sp>
      <p:sp>
        <p:nvSpPr>
          <p:cNvPr id="5" name="TextBox 4">
            <a:extLst>
              <a:ext uri="{FF2B5EF4-FFF2-40B4-BE49-F238E27FC236}">
                <a16:creationId xmlns:a16="http://schemas.microsoft.com/office/drawing/2014/main" id="{BC004677-AA38-4887-BB47-613044E5A750}"/>
              </a:ext>
            </a:extLst>
          </p:cNvPr>
          <p:cNvSpPr txBox="1"/>
          <p:nvPr/>
        </p:nvSpPr>
        <p:spPr>
          <a:xfrm>
            <a:off x="1049337" y="3758086"/>
            <a:ext cx="9598026" cy="1692771"/>
          </a:xfrm>
          <a:prstGeom prst="rect">
            <a:avLst/>
          </a:prstGeom>
          <a:noFill/>
        </p:spPr>
        <p:txBody>
          <a:bodyPr wrap="square" rtlCol="0">
            <a:spAutoFit/>
          </a:bodyPr>
          <a:lstStyle/>
          <a:p>
            <a:pPr marL="914400" lvl="1" indent="-457200">
              <a:buFont typeface="Arial" panose="020B0604020202020204" pitchFamily="34" charset="0"/>
              <a:buChar char="•"/>
            </a:pPr>
            <a:r>
              <a:rPr lang="en-US" sz="2800" b="1" dirty="0">
                <a:solidFill>
                  <a:schemeClr val="bg1"/>
                </a:solidFill>
              </a:rPr>
              <a:t>What is the change? </a:t>
            </a:r>
          </a:p>
          <a:p>
            <a:pPr marL="914400" lvl="1" indent="-457200">
              <a:buFont typeface="Arial" panose="020B0604020202020204" pitchFamily="34" charset="0"/>
              <a:buChar char="•"/>
            </a:pPr>
            <a:r>
              <a:rPr lang="en-US" sz="2800" b="1" dirty="0">
                <a:solidFill>
                  <a:schemeClr val="bg1"/>
                </a:solidFill>
              </a:rPr>
              <a:t>Why is it happening? </a:t>
            </a:r>
          </a:p>
          <a:p>
            <a:pPr marL="914400" lvl="1" indent="-457200">
              <a:buFont typeface="Arial" panose="020B0604020202020204" pitchFamily="34" charset="0"/>
              <a:buChar char="•"/>
            </a:pPr>
            <a:r>
              <a:rPr lang="en-US" sz="2800" b="1" dirty="0">
                <a:solidFill>
                  <a:schemeClr val="bg1"/>
                </a:solidFill>
              </a:rPr>
              <a:t>What's the process for implementing the change? </a:t>
            </a:r>
          </a:p>
          <a:p>
            <a:pPr marL="342900" indent="-342900" algn="l">
              <a:buFont typeface="Arial" panose="020B0604020202020204" pitchFamily="34" charset="0"/>
              <a:buChar char="•"/>
            </a:pPr>
            <a:endParaRPr lang="en-US" sz="2000" dirty="0" err="1"/>
          </a:p>
        </p:txBody>
      </p:sp>
      <p:sp>
        <p:nvSpPr>
          <p:cNvPr id="7" name="TextBox 6">
            <a:extLst>
              <a:ext uri="{FF2B5EF4-FFF2-40B4-BE49-F238E27FC236}">
                <a16:creationId xmlns:a16="http://schemas.microsoft.com/office/drawing/2014/main" id="{DBE328F4-A9DA-A0D0-D84B-2B3308258B0B}"/>
              </a:ext>
            </a:extLst>
          </p:cNvPr>
          <p:cNvSpPr txBox="1"/>
          <p:nvPr/>
        </p:nvSpPr>
        <p:spPr>
          <a:xfrm>
            <a:off x="1049337" y="2987451"/>
            <a:ext cx="2933700" cy="523220"/>
          </a:xfrm>
          <a:prstGeom prst="rect">
            <a:avLst/>
          </a:prstGeom>
          <a:noFill/>
        </p:spPr>
        <p:txBody>
          <a:bodyPr wrap="square" rtlCol="0">
            <a:spAutoFit/>
          </a:bodyPr>
          <a:lstStyle/>
          <a:p>
            <a:pPr algn="l"/>
            <a:r>
              <a:rPr lang="en-US" sz="2800" b="1" dirty="0">
                <a:solidFill>
                  <a:srgbClr val="EC5A24"/>
                </a:solidFill>
              </a:rPr>
              <a:t>For Each Topic</a:t>
            </a:r>
          </a:p>
        </p:txBody>
      </p:sp>
    </p:spTree>
    <p:extLst>
      <p:ext uri="{BB962C8B-B14F-4D97-AF65-F5344CB8AC3E}">
        <p14:creationId xmlns:p14="http://schemas.microsoft.com/office/powerpoint/2010/main" val="1537847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D5007B9-7E99-B466-0431-20AA49758A24}"/>
              </a:ext>
            </a:extLst>
          </p:cNvPr>
          <p:cNvSpPr>
            <a:spLocks noGrp="1"/>
          </p:cNvSpPr>
          <p:nvPr>
            <p:ph type="title"/>
          </p:nvPr>
        </p:nvSpPr>
        <p:spPr>
          <a:xfrm>
            <a:off x="1468381" y="2257267"/>
            <a:ext cx="10922000" cy="825500"/>
          </a:xfrm>
        </p:spPr>
        <p:txBody>
          <a:bodyPr/>
          <a:lstStyle/>
          <a:p>
            <a:r>
              <a:rPr lang="en-US" dirty="0"/>
              <a:t>Provider Documentation </a:t>
            </a:r>
          </a:p>
        </p:txBody>
      </p:sp>
    </p:spTree>
    <p:extLst>
      <p:ext uri="{BB962C8B-B14F-4D97-AF65-F5344CB8AC3E}">
        <p14:creationId xmlns:p14="http://schemas.microsoft.com/office/powerpoint/2010/main" val="3230732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76921-2927-4F13-AA81-C5BF97204BE6}"/>
              </a:ext>
            </a:extLst>
          </p:cNvPr>
          <p:cNvSpPr>
            <a:spLocks noGrp="1"/>
          </p:cNvSpPr>
          <p:nvPr>
            <p:ph type="title"/>
          </p:nvPr>
        </p:nvSpPr>
        <p:spPr/>
        <p:txBody>
          <a:bodyPr/>
          <a:lstStyle/>
          <a:p>
            <a:r>
              <a:rPr lang="en-US" dirty="0"/>
              <a:t>What is the Change?</a:t>
            </a:r>
          </a:p>
        </p:txBody>
      </p:sp>
      <p:sp>
        <p:nvSpPr>
          <p:cNvPr id="3" name="Content Placeholder 2">
            <a:extLst>
              <a:ext uri="{FF2B5EF4-FFF2-40B4-BE49-F238E27FC236}">
                <a16:creationId xmlns:a16="http://schemas.microsoft.com/office/drawing/2014/main" id="{7870914F-FF1E-4F20-8043-61FA0F909E3F}"/>
              </a:ext>
            </a:extLst>
          </p:cNvPr>
          <p:cNvSpPr>
            <a:spLocks noGrp="1"/>
          </p:cNvSpPr>
          <p:nvPr>
            <p:ph idx="1"/>
          </p:nvPr>
        </p:nvSpPr>
        <p:spPr>
          <a:xfrm>
            <a:off x="635000" y="1329397"/>
            <a:ext cx="9880600" cy="4654677"/>
          </a:xfrm>
        </p:spPr>
        <p:txBody>
          <a:bodyPr vert="horz" lIns="91440" tIns="45720" rIns="91440" bIns="45720" rtlCol="0" anchor="t">
            <a:normAutofit/>
          </a:bodyPr>
          <a:lstStyle/>
          <a:p>
            <a:pPr marL="342900" indent="-342900"/>
            <a:r>
              <a:rPr lang="en-US" sz="2400" b="1" dirty="0">
                <a:solidFill>
                  <a:srgbClr val="064276"/>
                </a:solidFill>
                <a:latin typeface="+mj-lt"/>
                <a:cs typeface="Arial"/>
              </a:rPr>
              <a:t>Providers</a:t>
            </a:r>
            <a:r>
              <a:rPr lang="en-US" sz="2400" dirty="0">
                <a:latin typeface="+mj-lt"/>
                <a:cs typeface="Arial"/>
              </a:rPr>
              <a:t> – There is no change</a:t>
            </a:r>
          </a:p>
          <a:p>
            <a:pPr marL="0" indent="0">
              <a:buNone/>
            </a:pPr>
            <a:endParaRPr lang="en-US" sz="2400" dirty="0">
              <a:latin typeface="+mj-lt"/>
              <a:cs typeface="Arial"/>
            </a:endParaRPr>
          </a:p>
          <a:p>
            <a:pPr marL="0" indent="0">
              <a:buNone/>
            </a:pPr>
            <a:endParaRPr lang="en-US" sz="2400" dirty="0">
              <a:latin typeface="+mj-lt"/>
              <a:cs typeface="Arial"/>
            </a:endParaRPr>
          </a:p>
        </p:txBody>
      </p:sp>
      <p:pic>
        <p:nvPicPr>
          <p:cNvPr id="5" name="Graphic 4" descr="Thumbs up sign with solid fill">
            <a:extLst>
              <a:ext uri="{FF2B5EF4-FFF2-40B4-BE49-F238E27FC236}">
                <a16:creationId xmlns:a16="http://schemas.microsoft.com/office/drawing/2014/main" id="{82DF2EBA-7FE5-5498-B4F1-E8285D1AFE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5724" y="2200210"/>
            <a:ext cx="2892425" cy="2892425"/>
          </a:xfrm>
          <a:prstGeom prst="rect">
            <a:avLst/>
          </a:prstGeom>
        </p:spPr>
      </p:pic>
    </p:spTree>
    <p:extLst>
      <p:ext uri="{BB962C8B-B14F-4D97-AF65-F5344CB8AC3E}">
        <p14:creationId xmlns:p14="http://schemas.microsoft.com/office/powerpoint/2010/main" val="1064959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76921-2927-4F13-AA81-C5BF97204BE6}"/>
              </a:ext>
            </a:extLst>
          </p:cNvPr>
          <p:cNvSpPr>
            <a:spLocks noGrp="1"/>
          </p:cNvSpPr>
          <p:nvPr>
            <p:ph type="title"/>
          </p:nvPr>
        </p:nvSpPr>
        <p:spPr/>
        <p:txBody>
          <a:bodyPr/>
          <a:lstStyle/>
          <a:p>
            <a:r>
              <a:rPr lang="en-US" dirty="0"/>
              <a:t>What is the Change?</a:t>
            </a:r>
          </a:p>
        </p:txBody>
      </p:sp>
      <p:sp>
        <p:nvSpPr>
          <p:cNvPr id="3" name="Content Placeholder 2">
            <a:extLst>
              <a:ext uri="{FF2B5EF4-FFF2-40B4-BE49-F238E27FC236}">
                <a16:creationId xmlns:a16="http://schemas.microsoft.com/office/drawing/2014/main" id="{7870914F-FF1E-4F20-8043-61FA0F909E3F}"/>
              </a:ext>
            </a:extLst>
          </p:cNvPr>
          <p:cNvSpPr>
            <a:spLocks noGrp="1"/>
          </p:cNvSpPr>
          <p:nvPr>
            <p:ph idx="1"/>
          </p:nvPr>
        </p:nvSpPr>
        <p:spPr>
          <a:xfrm>
            <a:off x="635000" y="1329397"/>
            <a:ext cx="9880600" cy="4654677"/>
          </a:xfrm>
        </p:spPr>
        <p:txBody>
          <a:bodyPr vert="horz" lIns="91440" tIns="45720" rIns="91440" bIns="45720" rtlCol="0" anchor="t">
            <a:normAutofit/>
          </a:bodyPr>
          <a:lstStyle/>
          <a:p>
            <a:r>
              <a:rPr lang="en-US" sz="2400" b="1" i="0" dirty="0">
                <a:solidFill>
                  <a:srgbClr val="064276"/>
                </a:solidFill>
                <a:effectLst/>
                <a:latin typeface="+mj-lt"/>
              </a:rPr>
              <a:t>People requesting prior authori</a:t>
            </a:r>
            <a:r>
              <a:rPr lang="en-US" sz="2400" b="1" dirty="0">
                <a:solidFill>
                  <a:srgbClr val="064276"/>
                </a:solidFill>
                <a:latin typeface="+mj-lt"/>
              </a:rPr>
              <a:t>zations and</a:t>
            </a:r>
            <a:r>
              <a:rPr lang="en-US" sz="2400" b="1" i="0" dirty="0">
                <a:solidFill>
                  <a:srgbClr val="064276"/>
                </a:solidFill>
                <a:effectLst/>
                <a:latin typeface="+mj-lt"/>
              </a:rPr>
              <a:t> ROIs </a:t>
            </a:r>
            <a:r>
              <a:rPr lang="en-US" sz="2400" b="0" i="0" dirty="0">
                <a:solidFill>
                  <a:srgbClr val="000000"/>
                </a:solidFill>
                <a:effectLst/>
                <a:latin typeface="+mj-lt"/>
              </a:rPr>
              <a:t>– review </a:t>
            </a:r>
            <a:r>
              <a:rPr lang="en-US" sz="2400" b="0" i="0" dirty="0">
                <a:solidFill>
                  <a:srgbClr val="000000"/>
                </a:solidFill>
                <a:effectLst/>
                <a:latin typeface="+mj-lt"/>
                <a:hlinkClick r:id="rId3"/>
              </a:rPr>
              <a:t>memo</a:t>
            </a:r>
            <a:endParaRPr lang="en-US" sz="2400" b="0" i="0" dirty="0">
              <a:solidFill>
                <a:srgbClr val="000000"/>
              </a:solidFill>
              <a:effectLst/>
              <a:latin typeface="+mj-lt"/>
            </a:endParaRPr>
          </a:p>
          <a:p>
            <a:pPr marL="685800" lvl="1" indent="-342900"/>
            <a:r>
              <a:rPr lang="en-US" sz="2000" dirty="0">
                <a:solidFill>
                  <a:srgbClr val="000000"/>
                </a:solidFill>
                <a:latin typeface="+mj-lt"/>
              </a:rPr>
              <a:t>All </a:t>
            </a:r>
            <a:r>
              <a:rPr lang="en-US" sz="2000" b="0" i="0" dirty="0">
                <a:solidFill>
                  <a:srgbClr val="000000"/>
                </a:solidFill>
                <a:effectLst/>
                <a:latin typeface="+mj-lt"/>
              </a:rPr>
              <a:t>BRS requests for children not in the legal custody of Oregon Department of Human Services or Oregon Youth Authority must include a release of information (ROI) signed by the guardian, or by the child if aged 18 or older.</a:t>
            </a:r>
          </a:p>
          <a:p>
            <a:pPr marL="342900" indent="-342900"/>
            <a:r>
              <a:rPr lang="en-US" sz="2400" b="1" dirty="0">
                <a:solidFill>
                  <a:srgbClr val="064276"/>
                </a:solidFill>
                <a:latin typeface="+mj-lt"/>
              </a:rPr>
              <a:t>OHA will process all requests based on the information received.</a:t>
            </a:r>
          </a:p>
          <a:p>
            <a:pPr marL="685800" lvl="1" indent="-342900"/>
            <a:r>
              <a:rPr lang="en-US" sz="2000" dirty="0">
                <a:solidFill>
                  <a:srgbClr val="000000"/>
                </a:solidFill>
                <a:latin typeface="+mj-lt"/>
              </a:rPr>
              <a:t>The LPHA will use the documentation provided with the request to determine medical necessity and medical appropriateness for BRS.</a:t>
            </a:r>
          </a:p>
          <a:p>
            <a:pPr marL="685800" lvl="1" indent="-342900"/>
            <a:r>
              <a:rPr lang="en-US" sz="2000" dirty="0">
                <a:solidFill>
                  <a:srgbClr val="000000"/>
                </a:solidFill>
                <a:latin typeface="+mj-lt"/>
              </a:rPr>
              <a:t>If information is missing or insufficient to make a medical necessity and medical appropriateness determination, OHA may deny the request.</a:t>
            </a:r>
          </a:p>
          <a:p>
            <a:pPr marL="685800" lvl="1" indent="-342900"/>
            <a:r>
              <a:rPr lang="en-US" sz="2000" dirty="0">
                <a:solidFill>
                  <a:srgbClr val="000000"/>
                </a:solidFill>
                <a:latin typeface="+mj-lt"/>
              </a:rPr>
              <a:t>OHA expects BRS providers to share information to support these requests as required by OAR 410-170-0030(3)(e).</a:t>
            </a:r>
          </a:p>
          <a:p>
            <a:pPr marL="685800" lvl="1" indent="-342900"/>
            <a:r>
              <a:rPr lang="en-US" sz="2000" dirty="0">
                <a:solidFill>
                  <a:srgbClr val="000000"/>
                </a:solidFill>
                <a:latin typeface="+mj-lt"/>
              </a:rPr>
              <a:t>OHA will share any compliance issues with the agency program analyst for the specific BRS program.</a:t>
            </a:r>
          </a:p>
        </p:txBody>
      </p:sp>
    </p:spTree>
    <p:extLst>
      <p:ext uri="{BB962C8B-B14F-4D97-AF65-F5344CB8AC3E}">
        <p14:creationId xmlns:p14="http://schemas.microsoft.com/office/powerpoint/2010/main" val="3061024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76921-2927-4F13-AA81-C5BF97204BE6}"/>
              </a:ext>
            </a:extLst>
          </p:cNvPr>
          <p:cNvSpPr>
            <a:spLocks noGrp="1"/>
          </p:cNvSpPr>
          <p:nvPr>
            <p:ph type="title"/>
          </p:nvPr>
        </p:nvSpPr>
        <p:spPr/>
        <p:txBody>
          <a:bodyPr/>
          <a:lstStyle/>
          <a:p>
            <a:r>
              <a:rPr lang="en-US" dirty="0"/>
              <a:t>Why is it Happening</a:t>
            </a:r>
          </a:p>
        </p:txBody>
      </p:sp>
      <p:sp>
        <p:nvSpPr>
          <p:cNvPr id="3" name="Content Placeholder 2">
            <a:extLst>
              <a:ext uri="{FF2B5EF4-FFF2-40B4-BE49-F238E27FC236}">
                <a16:creationId xmlns:a16="http://schemas.microsoft.com/office/drawing/2014/main" id="{7870914F-FF1E-4F20-8043-61FA0F909E3F}"/>
              </a:ext>
            </a:extLst>
          </p:cNvPr>
          <p:cNvSpPr>
            <a:spLocks noGrp="1"/>
          </p:cNvSpPr>
          <p:nvPr>
            <p:ph idx="1"/>
          </p:nvPr>
        </p:nvSpPr>
        <p:spPr>
          <a:xfrm>
            <a:off x="635000" y="1329397"/>
            <a:ext cx="9880600" cy="4654677"/>
          </a:xfrm>
        </p:spPr>
        <p:txBody>
          <a:bodyPr vert="horz" lIns="91440" tIns="45720" rIns="91440" bIns="45720" rtlCol="0" anchor="t">
            <a:normAutofit/>
          </a:bodyPr>
          <a:lstStyle/>
          <a:p>
            <a:pPr marL="342900" indent="-342900"/>
            <a:r>
              <a:rPr lang="en-US" sz="2400" dirty="0">
                <a:latin typeface="+mj-lt"/>
                <a:cs typeface="Arial"/>
              </a:rPr>
              <a:t>These changes will ensure BRS compliance with state and federal requirements and align with what is expected from other residential facilities in Oregon</a:t>
            </a:r>
          </a:p>
        </p:txBody>
      </p:sp>
    </p:spTree>
    <p:extLst>
      <p:ext uri="{BB962C8B-B14F-4D97-AF65-F5344CB8AC3E}">
        <p14:creationId xmlns:p14="http://schemas.microsoft.com/office/powerpoint/2010/main" val="1634886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76921-2927-4F13-AA81-C5BF97204BE6}"/>
              </a:ext>
            </a:extLst>
          </p:cNvPr>
          <p:cNvSpPr>
            <a:spLocks noGrp="1"/>
          </p:cNvSpPr>
          <p:nvPr>
            <p:ph type="title"/>
          </p:nvPr>
        </p:nvSpPr>
        <p:spPr/>
        <p:txBody>
          <a:bodyPr/>
          <a:lstStyle/>
          <a:p>
            <a:r>
              <a:rPr lang="en-US" dirty="0"/>
              <a:t>What’s the Process for Implementing the Change</a:t>
            </a:r>
          </a:p>
        </p:txBody>
      </p:sp>
      <p:sp>
        <p:nvSpPr>
          <p:cNvPr id="3" name="Content Placeholder 2">
            <a:extLst>
              <a:ext uri="{FF2B5EF4-FFF2-40B4-BE49-F238E27FC236}">
                <a16:creationId xmlns:a16="http://schemas.microsoft.com/office/drawing/2014/main" id="{7870914F-FF1E-4F20-8043-61FA0F909E3F}"/>
              </a:ext>
            </a:extLst>
          </p:cNvPr>
          <p:cNvSpPr>
            <a:spLocks noGrp="1"/>
          </p:cNvSpPr>
          <p:nvPr>
            <p:ph idx="1"/>
          </p:nvPr>
        </p:nvSpPr>
        <p:spPr>
          <a:xfrm>
            <a:off x="635000" y="1329397"/>
            <a:ext cx="9880600" cy="4654677"/>
          </a:xfrm>
        </p:spPr>
        <p:txBody>
          <a:bodyPr vert="horz" lIns="91440" tIns="45720" rIns="91440" bIns="45720" rtlCol="0" anchor="t">
            <a:normAutofit/>
          </a:bodyPr>
          <a:lstStyle/>
          <a:p>
            <a:pPr marL="342900" indent="-342900"/>
            <a:r>
              <a:rPr lang="en-US" sz="2400" dirty="0">
                <a:latin typeface="+mj-lt"/>
                <a:cs typeface="Arial"/>
              </a:rPr>
              <a:t>Memo will be sent ahead of time </a:t>
            </a:r>
          </a:p>
          <a:p>
            <a:pPr marL="342900" indent="-342900"/>
            <a:r>
              <a:rPr lang="en-US" sz="2400" dirty="0">
                <a:latin typeface="+mj-lt"/>
                <a:cs typeface="Arial"/>
              </a:rPr>
              <a:t>Forms have been updated </a:t>
            </a:r>
          </a:p>
          <a:p>
            <a:pPr marL="342900" indent="-342900"/>
            <a:r>
              <a:rPr lang="en-US" sz="2400" dirty="0">
                <a:latin typeface="+mj-lt"/>
                <a:cs typeface="Arial"/>
              </a:rPr>
              <a:t>Requests will be considered completed upon receipt </a:t>
            </a:r>
          </a:p>
        </p:txBody>
      </p:sp>
    </p:spTree>
    <p:extLst>
      <p:ext uri="{BB962C8B-B14F-4D97-AF65-F5344CB8AC3E}">
        <p14:creationId xmlns:p14="http://schemas.microsoft.com/office/powerpoint/2010/main" val="737082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D5007B9-7E99-B466-0431-20AA49758A24}"/>
              </a:ext>
            </a:extLst>
          </p:cNvPr>
          <p:cNvSpPr>
            <a:spLocks noGrp="1"/>
          </p:cNvSpPr>
          <p:nvPr>
            <p:ph type="title"/>
          </p:nvPr>
        </p:nvSpPr>
        <p:spPr>
          <a:xfrm>
            <a:off x="1468381" y="2257267"/>
            <a:ext cx="10922000" cy="825500"/>
          </a:xfrm>
        </p:spPr>
        <p:txBody>
          <a:bodyPr/>
          <a:lstStyle/>
          <a:p>
            <a:r>
              <a:rPr lang="en-US" dirty="0"/>
              <a:t>Transition to MMIS for Prior Auth. &amp; Billing </a:t>
            </a:r>
          </a:p>
        </p:txBody>
      </p:sp>
    </p:spTree>
    <p:extLst>
      <p:ext uri="{BB962C8B-B14F-4D97-AF65-F5344CB8AC3E}">
        <p14:creationId xmlns:p14="http://schemas.microsoft.com/office/powerpoint/2010/main" val="4060783502"/>
      </p:ext>
    </p:extLst>
  </p:cSld>
  <p:clrMapOvr>
    <a:masterClrMapping/>
  </p:clrMapOvr>
</p:sld>
</file>

<file path=ppt/theme/theme1.xml><?xml version="1.0" encoding="utf-8"?>
<a:theme xmlns:a="http://schemas.openxmlformats.org/drawingml/2006/main" name="OHA Master Slide">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v3.0 Template.pptx" id="{EF00C1B5-780A-46BE-9E06-C9C81AD427AC}" vid="{74CF6A26-F94D-4E96-87F8-87CBCFE65F5E}"/>
    </a:ext>
  </a:extLst>
</a:theme>
</file>

<file path=ppt/theme/theme2.xml><?xml version="1.0" encoding="utf-8"?>
<a:theme xmlns:a="http://schemas.openxmlformats.org/drawingml/2006/main" name="Office Theme">
  <a:themeElements>
    <a:clrScheme name="HPA Color Theme">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URL xmlns="http://schemas.microsoft.com/sharepoint/v3">
      <Url>https://stage.oregon.gov/oha/HSD/OHP/Tools/BRS%20Webinar%204%2015%2025.pptx</Url>
      <Description>BRS Program Updates, April 2025</Description>
    </URL>
    <IASubtopic xmlns="59da1016-2a1b-4f8a-9768-d7a4932f6f16" xsi:nil="true"/>
    <Meta_x0020_Keywords xmlns="70b3a6c8-6fb2-4f8c-924b-91d4b30a8c1f" xsi:nil="true"/>
    <Tool_x0020_Type xmlns="70b3a6c8-6fb2-4f8c-924b-91d4b30a8c1f">
      <Value>Provider</Value>
    </Tool_x0020_Type>
    <Order_x0020_on_x0020_Page xmlns="70b3a6c8-6fb2-4f8c-924b-91d4b30a8c1f" xsi:nil="true"/>
    <Topic xmlns="70b3a6c8-6fb2-4f8c-924b-91d4b30a8c1f">
      <Value>Reference</Value>
    </Topic>
    <Description0 xmlns="70b3a6c8-6fb2-4f8c-924b-91d4b30a8c1f" xsi:nil="true"/>
    <Policy_x0020_Program xmlns="70b3a6c8-6fb2-4f8c-924b-91d4b30a8c1f">
      <Value>BRS</Value>
    </Policy_x0020_Program>
    <Meta_x0020_Description xmlns="70b3a6c8-6fb2-4f8c-924b-91d4b30a8c1f" xsi:nil="true"/>
    <Effective_x0020_Date xmlns="70b3a6c8-6fb2-4f8c-924b-91d4b30a8c1f">2025-04-15T07:00:00+00:00</Effective_x0020_Date>
    <Exclude_x0020_from_x0020_web_x0020_part xmlns="70b3a6c8-6fb2-4f8c-924b-91d4b30a8c1f">false</Exclude_x0020_from_x0020_web_x0020_part>
    <Document_x0020_Type xmlns="70b3a6c8-6fb2-4f8c-924b-91d4b30a8c1f">Self-paced</Document_x0020_Typ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6978974E57E7C48BC00277C98645B7A" ma:contentTypeVersion="21" ma:contentTypeDescription="Create a new document." ma:contentTypeScope="" ma:versionID="8f45bc912d95ad7527f5fcecefba74a0">
  <xsd:schema xmlns:xsd="http://www.w3.org/2001/XMLSchema" xmlns:xs="http://www.w3.org/2001/XMLSchema" xmlns:p="http://schemas.microsoft.com/office/2006/metadata/properties" xmlns:ns1="http://schemas.microsoft.com/sharepoint/v3" xmlns:ns2="70b3a6c8-6fb2-4f8c-924b-91d4b30a8c1f" xmlns:ns3="59da1016-2a1b-4f8a-9768-d7a4932f6f16" targetNamespace="http://schemas.microsoft.com/office/2006/metadata/properties" ma:root="true" ma:fieldsID="26a68004d19941c4edfa6137d09e1872" ns1:_="" ns2:_="" ns3:_="">
    <xsd:import namespace="http://schemas.microsoft.com/sharepoint/v3"/>
    <xsd:import namespace="70b3a6c8-6fb2-4f8c-924b-91d4b30a8c1f"/>
    <xsd:import namespace="59da1016-2a1b-4f8a-9768-d7a4932f6f16"/>
    <xsd:element name="properties">
      <xsd:complexType>
        <xsd:sequence>
          <xsd:element name="documentManagement">
            <xsd:complexType>
              <xsd:all>
                <xsd:element ref="ns2:Description0" minOccurs="0"/>
                <xsd:element ref="ns2:Document_x0020_Type"/>
                <xsd:element ref="ns2:Effective_x0020_Date" minOccurs="0"/>
                <xsd:element ref="ns2:Policy_x0020_Program" minOccurs="0"/>
                <xsd:element ref="ns2:Tool_x0020_Type" minOccurs="0"/>
                <xsd:element ref="ns2:Topic" minOccurs="0"/>
                <xsd:element ref="ns1:URL" minOccurs="0"/>
                <xsd:element ref="ns3:IACategory" minOccurs="0"/>
                <xsd:element ref="ns3:IATopic" minOccurs="0"/>
                <xsd:element ref="ns3:IASubtopic" minOccurs="0"/>
                <xsd:element ref="ns3:DocumentExpirationDate" minOccurs="0"/>
                <xsd:element ref="ns2:Exclude_x0020_from_x0020_web_x0020_part" minOccurs="0"/>
                <xsd:element ref="ns2:Order_x0020_on_x0020_Page" minOccurs="0"/>
                <xsd:element ref="ns2:Meta_x0020_Description" minOccurs="0"/>
                <xsd:element ref="ns2: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14" nillable="true" ma:displayName="Documents" ma:description="Completing the &quot;Title&quot; field should start the workflow that updates this field."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0b3a6c8-6fb2-4f8c-924b-91d4b30a8c1f" elementFormDefault="qualified">
    <xsd:import namespace="http://schemas.microsoft.com/office/2006/documentManagement/types"/>
    <xsd:import namespace="http://schemas.microsoft.com/office/infopath/2007/PartnerControls"/>
    <xsd:element name="Description0" ma:index="2" nillable="true" ma:displayName="Description" ma:internalName="Description0" ma:readOnly="false">
      <xsd:simpleType>
        <xsd:restriction base="dms:Text">
          <xsd:maxLength value="255"/>
        </xsd:restriction>
      </xsd:simpleType>
    </xsd:element>
    <xsd:element name="Document_x0020_Type" ma:index="3" ma:displayName="Document Type" ma:format="Dropdown" ma:internalName="Document_x0020_Type" ma:readOnly="false">
      <xsd:simpleType>
        <xsd:restriction base="dms:Choice">
          <xsd:enumeration value="Form"/>
          <xsd:enumeration value="Handbook"/>
          <xsd:enumeration value="Quick reference"/>
          <xsd:enumeration value="Self-paced"/>
          <xsd:enumeration value="Video"/>
          <xsd:enumeration value="Webinar"/>
          <xsd:enumeration value="X12 Approved"/>
          <xsd:enumeration value="Other"/>
          <xsd:enumeration value="Pass Through Rates"/>
          <xsd:enumeration value="FCHP Non-Contracted Rates"/>
          <xsd:enumeration value="DRG Weights"/>
          <xsd:enumeration value="Oregon-unique DRG"/>
          <xsd:enumeration value="Cost to Charge Ratios"/>
          <xsd:enumeration value="FFS Percentage Rates"/>
          <xsd:enumeration value="PA Criteria"/>
          <xsd:enumeration value="Carveout List"/>
          <xsd:enumeration value="CCO/PHP Reimbursement Rates"/>
          <xsd:enumeration value="Out-of-Hospital Birth"/>
          <xsd:enumeration value="Code Group"/>
        </xsd:restriction>
      </xsd:simpleType>
    </xsd:element>
    <xsd:element name="Effective_x0020_Date" ma:index="4" nillable="true" ma:displayName="Effective Date" ma:description="Enter for provider guides and amendment status updates" ma:format="DateOnly" ma:internalName="Effective_x0020_Date" ma:readOnly="false">
      <xsd:simpleType>
        <xsd:restriction base="dms:DateTime"/>
      </xsd:simpleType>
    </xsd:element>
    <xsd:element name="Policy_x0020_Program" ma:index="5" nillable="true" ma:displayName="Policy Program" ma:internalName="Policy_x0020_Program" ma:readOnly="false">
      <xsd:complexType>
        <xsd:complexContent>
          <xsd:extension base="dms:MultiChoice">
            <xsd:sequence>
              <xsd:element name="Value" maxOccurs="unbounded" minOccurs="0" nillable="true">
                <xsd:simpleType>
                  <xsd:restriction base="dms:Choice">
                    <xsd:enumeration value="1915i"/>
                    <xsd:enumeration value="Admin Exams"/>
                    <xsd:enumeration value="AI/AN"/>
                    <xsd:enumeration value="BRS"/>
                    <xsd:enumeration value="CWM"/>
                    <xsd:enumeration value="Dental"/>
                    <xsd:enumeration value="DMEPOS"/>
                    <xsd:enumeration value="EPSDT"/>
                    <xsd:enumeration value="FQHC-RHC"/>
                    <xsd:enumeration value="GEMT"/>
                    <xsd:enumeration value="General Rules"/>
                    <xsd:enumeration value="Home EPIV"/>
                    <xsd:enumeration value="Home Health"/>
                    <xsd:enumeration value="Hospice"/>
                    <xsd:enumeration value="Hospital"/>
                    <xsd:enumeration value="LEMLA"/>
                    <xsd:enumeration value="MEHRI"/>
                    <xsd:enumeration value="Medical Transportation"/>
                    <xsd:enumeration value="Medical-Surgical"/>
                    <xsd:enumeration value="MH"/>
                    <xsd:enumeration value="OCCS"/>
                    <xsd:enumeration value="OHP (MCO and CCO)"/>
                    <xsd:enumeration value="Pharmacy"/>
                    <xsd:enumeration value="PT-OT"/>
                    <xsd:enumeration value="PDN"/>
                    <xsd:enumeration value="Procedural"/>
                    <xsd:enumeration value="RMPISP"/>
                    <xsd:enumeration value="SBHS"/>
                    <xsd:enumeration value="Speech-Hearing"/>
                    <xsd:enumeration value="TCM"/>
                    <xsd:enumeration value="THW"/>
                    <xsd:enumeration value="Transplant"/>
                    <xsd:enumeration value="Vision"/>
                    <xsd:enumeration value="N/A"/>
                  </xsd:restriction>
                </xsd:simpleType>
              </xsd:element>
            </xsd:sequence>
          </xsd:extension>
        </xsd:complexContent>
      </xsd:complexType>
    </xsd:element>
    <xsd:element name="Tool_x0020_Type" ma:index="6" nillable="true" ma:displayName="Tool Type" ma:default="Provider" ma:internalName="Tool_x0020_Type" ma:readOnly="false" ma:requiredMultiChoice="true">
      <xsd:complexType>
        <xsd:complexContent>
          <xsd:extension base="dms:MultiChoice">
            <xsd:sequence>
              <xsd:element name="Value" maxOccurs="unbounded" minOccurs="0" nillable="true">
                <xsd:simpleType>
                  <xsd:restriction base="dms:Choice">
                    <xsd:enumeration value="Applicant"/>
                    <xsd:enumeration value="Community Partner"/>
                    <xsd:enumeration value="EDI"/>
                    <xsd:enumeration value="Encounter Data"/>
                    <xsd:enumeration value="Member"/>
                    <xsd:enumeration value="Plan"/>
                    <xsd:enumeration value="Provider"/>
                    <xsd:enumeration value="Staff"/>
                    <xsd:enumeration value="Stakeholder"/>
                  </xsd:restriction>
                </xsd:simpleType>
              </xsd:element>
            </xsd:sequence>
          </xsd:extension>
        </xsd:complexContent>
      </xsd:complexType>
    </xsd:element>
    <xsd:element name="Topic" ma:index="7" nillable="true" ma:displayName="Topic" ma:internalName="Topic" ma:readOnly="false" ma:requiredMultiChoice="true">
      <xsd:complexType>
        <xsd:complexContent>
          <xsd:extension base="dms:MultiChoice">
            <xsd:sequence>
              <xsd:element name="Value" maxOccurs="unbounded" minOccurs="0" nillable="true">
                <xsd:simpleType>
                  <xsd:restriction base="dms:Choice">
                    <xsd:enumeration value="340B"/>
                    <xsd:enumeration value="ACA Section 1202 Rate Increase"/>
                    <xsd:enumeration value="Alternate Payment Methodology"/>
                    <xsd:enumeration value="Ambulatory Payment Classification"/>
                    <xsd:enumeration value="Benefits"/>
                    <xsd:enumeration value="Billing"/>
                    <xsd:enumeration value="Brokerages"/>
                    <xsd:enumeration value="CCO reimbursement"/>
                    <xsd:enumeration value="Codes"/>
                    <xsd:enumeration value="Contacts"/>
                    <xsd:enumeration value="Copayment"/>
                    <xsd:enumeration value="Cost reports"/>
                    <xsd:enumeration value="COVID-19"/>
                    <xsd:enumeration value="DRG reimbursement"/>
                    <xsd:enumeration value="Eligibility verification"/>
                    <xsd:enumeration value="Enrollment"/>
                    <xsd:enumeration value="Fee schedule"/>
                    <xsd:enumeration value="FFS reimbursement"/>
                    <xsd:enumeration value="Fraud and abuse"/>
                    <xsd:enumeration value="Hospital Presumptive Medical"/>
                    <xsd:enumeration value="ICD-10"/>
                    <xsd:enumeration value="Inmate Project"/>
                    <xsd:enumeration value="National Drug Code reporting"/>
                    <xsd:enumeration value="OR-MMIS Technical Specifications"/>
                    <xsd:enumeration value="Paper Claims"/>
                    <xsd:enumeration value="Prior Authorization"/>
                    <xsd:enumeration value="Provider Web Portal"/>
                    <xsd:enumeration value="Rates"/>
                    <xsd:enumeration value="Reference"/>
                    <xsd:enumeration value="Registration"/>
                    <xsd:enumeration value="Remittance Advice"/>
                    <xsd:enumeration value="Submitting"/>
                    <xsd:enumeration value="SUD Waiver"/>
                    <xsd:enumeration value="Supplemental rebate"/>
                    <xsd:enumeration value="Testing"/>
                    <xsd:enumeration value="Type AB Reimbursement"/>
                  </xsd:restriction>
                </xsd:simpleType>
              </xsd:element>
            </xsd:sequence>
          </xsd:extension>
        </xsd:complexContent>
      </xsd:complexType>
    </xsd:element>
    <xsd:element name="Exclude_x0020_from_x0020_web_x0020_part" ma:index="19" nillable="true" ma:displayName="Exclude from web part" ma:default="0" ma:description="Only mark this box if you don't want a tool to show up on web pages." ma:internalName="Exclude_x0020_from_x0020_web_x0020_part" ma:readOnly="false">
      <xsd:simpleType>
        <xsd:restriction base="dms:Boolean"/>
      </xsd:simpleType>
    </xsd:element>
    <xsd:element name="Order_x0020_on_x0020_Page" ma:index="20" nillable="true" ma:displayName="Order on Page" ma:decimals="0" ma:internalName="Order_x0020_on_x0020_Page" ma:readOnly="false" ma:percentage="FALSE">
      <xsd:simpleType>
        <xsd:restriction base="dms:Number"/>
      </xsd:simpleType>
    </xsd:element>
    <xsd:element name="Meta_x0020_Description" ma:index="21" nillable="true" ma:displayName="Meta Description" ma:hidden="true" ma:internalName="Meta_x0020_Description" ma:readOnly="false">
      <xsd:simpleType>
        <xsd:restriction base="dms:Text"/>
      </xsd:simpleType>
    </xsd:element>
    <xsd:element name="Meta_x0020_Keywords" ma:index="22" nillable="true" ma:displayName="Meta Keywords" ma:internalName="Meta_x0020_Keywords"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15" nillable="true" ma:displayName="IA Category" ma:format="Dropdown" ma:hidden="true"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16" nillable="true" ma:displayName="IA Topic" ma:format="Dropdown" ma:hidden="true"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17" nillable="true" ma:displayName="IA Subtopic" ma:format="Dropdown" ma:hidden="true"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18" nillable="true" ma:displayName="Document Expiration Date" ma:format="DateOnly" ma:hidden="true" ma:internalName="DocumentExpiration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32BB71-6825-48E5-B4F6-E36F5D501A22}">
  <ds:schemaRefs>
    <ds:schemaRef ds:uri="http://purl.org/dc/terms/"/>
    <ds:schemaRef ds:uri="http://schemas.microsoft.com/office/2006/documentManagement/types"/>
    <ds:schemaRef ds:uri="http://purl.org/dc/dcmitype/"/>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743af74c-2a0f-406c-90a5-072a673c8c0e"/>
    <ds:schemaRef ds:uri="0a504609-03b3-46f0-bfde-8a31a6ee4151"/>
    <ds:schemaRef ds:uri="http://www.w3.org/XML/1998/namespace"/>
  </ds:schemaRefs>
</ds:datastoreItem>
</file>

<file path=customXml/itemProps2.xml><?xml version="1.0" encoding="utf-8"?>
<ds:datastoreItem xmlns:ds="http://schemas.openxmlformats.org/officeDocument/2006/customXml" ds:itemID="{FAFF126E-9C20-42C2-8E6E-9058709FD9A8}">
  <ds:schemaRefs>
    <ds:schemaRef ds:uri="http://schemas.microsoft.com/sharepoint/v3/contenttype/forms"/>
  </ds:schemaRefs>
</ds:datastoreItem>
</file>

<file path=customXml/itemProps3.xml><?xml version="1.0" encoding="utf-8"?>
<ds:datastoreItem xmlns:ds="http://schemas.openxmlformats.org/officeDocument/2006/customXml" ds:itemID="{AAAFFF54-3831-4F3F-93EB-31654B595E2F}"/>
</file>

<file path=docMetadata/LabelInfo.xml><?xml version="1.0" encoding="utf-8"?>
<clbl:labelList xmlns:clbl="http://schemas.microsoft.com/office/2020/mipLabelMetadata">
  <clbl:label id="{ebdd6eeb-0dd0-4927-947e-a759f08fcf55}" enabled="1" method="Privileged" siteId="{658e63e8-8d39-499c-8f48-13adc9452f4c}" contentBits="0" removed="0"/>
</clbl:labelList>
</file>

<file path=docProps/app.xml><?xml version="1.0" encoding="utf-8"?>
<Properties xmlns="http://schemas.openxmlformats.org/officeDocument/2006/extended-properties" xmlns:vt="http://schemas.openxmlformats.org/officeDocument/2006/docPropsVTypes">
  <Template>le-624400_4</Template>
  <TotalTime>1431</TotalTime>
  <Words>619</Words>
  <Application>Microsoft Office PowerPoint</Application>
  <PresentationFormat>Widescreen</PresentationFormat>
  <Paragraphs>89</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Tahoma</vt:lpstr>
      <vt:lpstr>Times</vt:lpstr>
      <vt:lpstr>OHA Master Slide</vt:lpstr>
      <vt:lpstr>BRS Webinar </vt:lpstr>
      <vt:lpstr>Presenter </vt:lpstr>
      <vt:lpstr>Topics to be Covered</vt:lpstr>
      <vt:lpstr>Provider Documentation </vt:lpstr>
      <vt:lpstr>What is the Change?</vt:lpstr>
      <vt:lpstr>What is the Change?</vt:lpstr>
      <vt:lpstr>Why is it Happening</vt:lpstr>
      <vt:lpstr>What’s the Process for Implementing the Change</vt:lpstr>
      <vt:lpstr>Transition to MMIS for Prior Auth. &amp; Billing </vt:lpstr>
      <vt:lpstr>What is the Change?</vt:lpstr>
      <vt:lpstr>Why is it Happening</vt:lpstr>
      <vt:lpstr>What’s the Process for Implementing the Change</vt:lpstr>
      <vt:lpstr>What’s the Process for Implementing the Change</vt:lpstr>
      <vt:lpstr>What’s the Process for Implementing the Change</vt:lpstr>
      <vt:lpstr>Rate Study</vt:lpstr>
      <vt:lpstr>What is the Change?</vt:lpstr>
      <vt:lpstr>Why is it Happening</vt:lpstr>
      <vt:lpstr>What’s the Process for Implementing the Change</vt:lpstr>
      <vt:lpstr>Questions?</vt:lpstr>
      <vt:lpstr>Additional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BRS Program Updates, April 2025</dc:title>
  <dc:creator>Stuart Elizabeth M</dc:creator>
  <cp:lastModifiedBy>Gordin Amy</cp:lastModifiedBy>
  <cp:revision>78</cp:revision>
  <dcterms:created xsi:type="dcterms:W3CDTF">2021-08-20T17:34:11Z</dcterms:created>
  <dcterms:modified xsi:type="dcterms:W3CDTF">2025-05-08T17:22:28Z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0x010100D6978974E57E7C48BC00277C98645B7A</vt:lpwstr>
  </property>
  <property fmtid="{D5CDD505-2E9C-101B-9397-08002B2CF9AE}" pid="3" name="MSIP_Label_ebdd6eeb-0dd0-4927-947e-a759f08fcf55_Enabled">
    <vt:lpwstr>true</vt:lpwstr>
  </property>
  <property fmtid="{D5CDD505-2E9C-101B-9397-08002B2CF9AE}" pid="4" name="MSIP_Label_ebdd6eeb-0dd0-4927-947e-a759f08fcf55_SetDate">
    <vt:lpwstr>2024-01-09T19:18:00Z</vt:lpwstr>
  </property>
  <property fmtid="{D5CDD505-2E9C-101B-9397-08002B2CF9AE}" pid="5" name="MSIP_Label_ebdd6eeb-0dd0-4927-947e-a759f08fcf55_Method">
    <vt:lpwstr>Privileged</vt:lpwstr>
  </property>
  <property fmtid="{D5CDD505-2E9C-101B-9397-08002B2CF9AE}" pid="6" name="MSIP_Label_ebdd6eeb-0dd0-4927-947e-a759f08fcf55_Name">
    <vt:lpwstr>Level 1 - Published (Items)</vt:lpwstr>
  </property>
  <property fmtid="{D5CDD505-2E9C-101B-9397-08002B2CF9AE}" pid="7" name="MSIP_Label_ebdd6eeb-0dd0-4927-947e-a759f08fcf55_SiteId">
    <vt:lpwstr>658e63e8-8d39-499c-8f48-13adc9452f4c</vt:lpwstr>
  </property>
  <property fmtid="{D5CDD505-2E9C-101B-9397-08002B2CF9AE}" pid="8" name="MSIP_Label_ebdd6eeb-0dd0-4927-947e-a759f08fcf55_ActionId">
    <vt:lpwstr>22435ce2-dbdf-4528-a42b-c278ba79151a</vt:lpwstr>
  </property>
  <property fmtid="{D5CDD505-2E9C-101B-9397-08002B2CF9AE}" pid="9" name="MSIP_Label_ebdd6eeb-0dd0-4927-947e-a759f08fcf55_ContentBits">
    <vt:lpwstr>0</vt:lpwstr>
  </property>
  <property fmtid="{D5CDD505-2E9C-101B-9397-08002B2CF9AE}" pid="10" name="MediaServiceImageTags">
    <vt:lpwstr/>
  </property>
  <property fmtid="{D5CDD505-2E9C-101B-9397-08002B2CF9AE}" pid="11" name="WorkflowChangePath">
    <vt:lpwstr>f4e66ea9-bae9-4274-901c-c0b1a6399503,4;</vt:lpwstr>
  </property>
</Properties>
</file>