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6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629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E3B397C-CE69-4C01-9401-ECB5F29887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11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3B397C-CE69-4C01-9401-ECB5F298873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628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Title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895600" y="6096000"/>
            <a:ext cx="2895600" cy="476250"/>
          </a:xfrm>
        </p:spPr>
        <p:txBody>
          <a:bodyPr/>
          <a:lstStyle>
            <a:lvl1pPr algn="l" eaLnBrk="0" hangingPunct="0">
              <a:spcBef>
                <a:spcPct val="50000"/>
              </a:spcBef>
              <a:defRPr smtClean="0"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  <a:p>
            <a:pPr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342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(HEALTH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11EC7-2574-4432-B7EF-D8EFB5CBB0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23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B14AF-CCB1-449C-8E0B-0FF11610B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471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CA78-EE45-4EBA-BD67-49D7A9D92D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30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B078C-8F7A-40EE-B048-BAA9818DBA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132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E5B5D-D690-4906-BBF8-B9966EF0C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546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47F49-DDB4-47A1-899D-7B6CB73E9E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02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CE0DD-CBDD-4673-9AA6-A77A97E2B6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92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FA48-02B2-4F0D-BCF1-AA4DD8D415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36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A08BA-D57C-4BE2-A7E8-F0BB13A538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01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1A1ED-F6BB-4453-B65A-4A8828AA82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24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Power Point Template PG 2 new sm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5943600"/>
            <a:ext cx="3505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 smtClean="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(Enter) DEPARTMENT (ALL CAPS)</a:t>
            </a:r>
            <a:br>
              <a:rPr lang="en-US" altLang="en-US"/>
            </a:br>
            <a:r>
              <a:rPr lang="en-US" altLang="en-US"/>
              <a:t>(Enter) Division or Office (Mixed Case)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477000"/>
            <a:ext cx="21336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fld id="{2D1F8D35-FFB0-4B28-8B7B-22E15C9BF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005595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00559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5595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rgbClr val="00559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rgbClr val="005595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rgbClr val="005595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rgbClr val="005595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rgbClr val="0055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hyperlink" Target="mailto:Marisha.L.Elkins@dhsoha.state.or.u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oregon.gov/OHA/HSD/Pages/Mental-Health-Rules.aspx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://www.oregon.gov/oha/PH/DISEASESCONDITIONS/DISEASESAZ/Pages/emerging-respiratory-infections.aspx" TargetMode="External"/><Relationship Id="rId5" Type="http://schemas.openxmlformats.org/officeDocument/2006/relationships/hyperlink" Target="http://www.oregon.gov/oha/HSD/AMH-DUII/Pages/DSP.aspx" TargetMode="External"/><Relationship Id="rId4" Type="http://schemas.openxmlformats.org/officeDocument/2006/relationships/hyperlink" Target="mailto:Marisha.L.Elkins@dhsoha.state.or.u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hyperlink" Target="http://www.oregon.gov/oha/HSD/AMH-DUII/Pages/Providers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2625"/>
            <a:ext cx="7772400" cy="1984375"/>
          </a:xfrm>
        </p:spPr>
        <p:txBody>
          <a:bodyPr/>
          <a:lstStyle/>
          <a:p>
            <a:pPr eaLnBrk="1" hangingPunct="1"/>
            <a:r>
              <a:rPr lang="en-US" altLang="en-US" dirty="0"/>
              <a:t>DUII Services Temporary Rule</a:t>
            </a:r>
            <a:br>
              <a:rPr lang="en-US" altLang="en-US" dirty="0"/>
            </a:br>
            <a:r>
              <a:rPr lang="en-US" altLang="en-US" dirty="0"/>
              <a:t>309-019-0195 (14)</a:t>
            </a:r>
            <a:br>
              <a:rPr lang="en-US" altLang="en-US" dirty="0"/>
            </a:br>
            <a:r>
              <a:rPr lang="en-US" altLang="en-US" dirty="0"/>
              <a:t>Q&amp;A Session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48000"/>
            <a:ext cx="6400800" cy="1371600"/>
          </a:xfrm>
        </p:spPr>
        <p:txBody>
          <a:bodyPr/>
          <a:lstStyle/>
          <a:p>
            <a:pPr eaLnBrk="1" hangingPunct="1"/>
            <a:r>
              <a:rPr lang="en-US" altLang="en-US" dirty="0"/>
              <a:t>Presented By:</a:t>
            </a:r>
          </a:p>
          <a:p>
            <a:pPr eaLnBrk="1" hangingPunct="1"/>
            <a:r>
              <a:rPr lang="en-US" altLang="en-US" dirty="0"/>
              <a:t>Marisha L. Elkins</a:t>
            </a:r>
          </a:p>
          <a:p>
            <a:pPr eaLnBrk="1" hangingPunct="1"/>
            <a:r>
              <a:rPr lang="en-US" altLang="en-US" dirty="0"/>
              <a:t>DUII Services Coordinator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October 9, 2020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07D4B6A-6DC6-438C-8F00-B2DBF567B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40"/>
    </mc:Choice>
    <mc:Fallback>
      <p:transition spd="slow" advTm="29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8AEB664-C947-4A7D-943A-45AB2B040D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18702" b="1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2F506-7370-4F53-AB5D-09F6C0D1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en-US" sz="900">
                <a:solidFill>
                  <a:srgbClr val="FFFFFF"/>
                </a:solidFill>
              </a:rPr>
              <a:t>HEALTH SYSTEMS DIVISION</a:t>
            </a:r>
            <a:br>
              <a:rPr lang="en-US" altLang="en-US" sz="900">
                <a:solidFill>
                  <a:srgbClr val="FFFFFF"/>
                </a:solidFill>
              </a:rPr>
            </a:br>
            <a:r>
              <a:rPr lang="en-US" altLang="en-US" sz="900">
                <a:solidFill>
                  <a:srgbClr val="FFFFFF"/>
                </a:solidFill>
              </a:rPr>
              <a:t>Behavioral Health Programs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EB664-EC8A-4855-AC8F-1E3CDBEF12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998FCA78-EE45-4EBA-BD67-49D7A9D92D30}" type="slidenum">
              <a:rPr lang="en-US" alt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ABC99D-3BE3-4BE6-B5E2-8F5AC93EDF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16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730"/>
    </mc:Choice>
    <mc:Fallback>
      <p:transition spd="slow" advTm="20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1FE5F-AE3B-4F7C-B123-2E059F24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76E20-4E7F-4B05-A57E-35FC574BA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effect through March 20, 2021</a:t>
            </a:r>
          </a:p>
          <a:p>
            <a:endParaRPr lang="en-US" dirty="0"/>
          </a:p>
          <a:p>
            <a:r>
              <a:rPr lang="en-US" dirty="0"/>
              <a:t>RAC scheduled for November 18, 2021</a:t>
            </a:r>
          </a:p>
          <a:p>
            <a:pPr lvl="1"/>
            <a:r>
              <a:rPr lang="en-US" dirty="0"/>
              <a:t>Formal notice will be sent out next week </a:t>
            </a:r>
          </a:p>
          <a:p>
            <a:pPr lvl="1"/>
            <a:r>
              <a:rPr lang="en-US" dirty="0"/>
              <a:t>If interested in being a RAC member, please send an email request to: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>
                <a:hlinkClick r:id="rId4"/>
              </a:rPr>
              <a:t>Marisha.L.Elkins@dhsoha.state.or.us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Public Hearing to be scheduled for February</a:t>
            </a:r>
          </a:p>
          <a:p>
            <a:endParaRPr lang="en-US" dirty="0"/>
          </a:p>
          <a:p>
            <a:r>
              <a:rPr lang="en-US" dirty="0"/>
              <a:t>Rule to become permanent March 21,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AC0CB-7234-479D-B5D0-C23F9363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A51CEA-A422-4FE2-BFED-04DD7075D4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C10E4DD-C12C-4391-A1F2-B70414924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3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88"/>
    </mc:Choice>
    <mc:Fallback>
      <p:transition spd="slow" advTm="13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6DBE7-95FE-4029-BA8F-41D5DCE56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1441A-1044-4FA9-9235-9D561A87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501" y="1143000"/>
            <a:ext cx="8229600" cy="4743450"/>
          </a:xfrm>
        </p:spPr>
        <p:txBody>
          <a:bodyPr/>
          <a:lstStyle/>
          <a:p>
            <a:r>
              <a:rPr lang="en-US" dirty="0"/>
              <a:t>Questions</a:t>
            </a:r>
          </a:p>
          <a:p>
            <a:pPr marL="400050" lvl="1" indent="0">
              <a:buNone/>
            </a:pPr>
            <a:r>
              <a:rPr lang="en-US" dirty="0">
                <a:hlinkClick r:id="rId4"/>
              </a:rPr>
              <a:t>Marisha.L.Elkins@dhsoha.state.or.us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503-949-5822</a:t>
            </a:r>
          </a:p>
          <a:p>
            <a:pPr marL="400050" lvl="1" indent="0">
              <a:buNone/>
            </a:pPr>
            <a:endParaRPr lang="en-US" sz="1100" dirty="0"/>
          </a:p>
          <a:p>
            <a:r>
              <a:rPr lang="en-US" dirty="0"/>
              <a:t>Resources for DUII Services Providers:</a:t>
            </a:r>
          </a:p>
          <a:p>
            <a:pPr marL="400050" lvl="1" indent="0">
              <a:buNone/>
            </a:pPr>
            <a:r>
              <a:rPr lang="en-US" dirty="0">
                <a:hlinkClick r:id="rId5"/>
              </a:rPr>
              <a:t>www.oregon.gov/oha/HSD/AMH-DUII/Pages/DSP.aspx</a:t>
            </a:r>
            <a:endParaRPr lang="en-US" dirty="0"/>
          </a:p>
          <a:p>
            <a:pPr marL="400050" lvl="1" indent="0">
              <a:buNone/>
            </a:pPr>
            <a:endParaRPr lang="en-US" sz="1100" dirty="0"/>
          </a:p>
          <a:p>
            <a:r>
              <a:rPr lang="en-US" dirty="0"/>
              <a:t>For the latest on Oregon’s COVID-19 response, please visit:</a:t>
            </a:r>
          </a:p>
          <a:p>
            <a:pPr marL="400050" lvl="1" indent="0">
              <a:buNone/>
            </a:pPr>
            <a:r>
              <a:rPr lang="en-US" u="sng" dirty="0">
                <a:hlinkClick r:id="rId6"/>
              </a:rPr>
              <a:t>www.oregon.gov/oha/PH/DISEASESCONDITIONS/DISEASESAZ/Pages/emerging-respiratory-infections.aspx</a:t>
            </a:r>
            <a:r>
              <a:rPr lang="en-US" dirty="0"/>
              <a:t> </a:t>
            </a:r>
          </a:p>
          <a:p>
            <a:pPr marL="400050" lvl="1" indent="0">
              <a:buNone/>
            </a:pPr>
            <a:endParaRPr lang="en-US" sz="1100" dirty="0"/>
          </a:p>
          <a:p>
            <a:r>
              <a:rPr lang="en-US" dirty="0"/>
              <a:t>For the latest on Oregon’s COVID-19 Temp OAR changes please visit:</a:t>
            </a:r>
          </a:p>
          <a:p>
            <a:pPr marL="400050" lvl="1" indent="0">
              <a:buNone/>
            </a:pPr>
            <a:r>
              <a:rPr lang="en-US" u="sng" dirty="0">
                <a:hlinkClick r:id="rId7"/>
              </a:rPr>
              <a:t>www.oregon.gov/OHA/HSD/Pages/Mental-Health-Rules.aspx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181F2-632E-4AEB-AA84-CF020C745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7B420-0CDA-4565-B8A8-975428AE22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7A741AC-05BA-4734-9047-E454731DFE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4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60"/>
    </mc:Choice>
    <mc:Fallback>
      <p:transition spd="slow" advTm="26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D2290F0-A376-4818-A9A4-11352C2A9871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49BA240-6F40-46FE-9064-493F90118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5" y="838200"/>
            <a:ext cx="7468529" cy="4126021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3C0BE91-7B7C-4161-8FA9-F7A5D0B63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24"/>
    </mc:Choice>
    <mc:Fallback>
      <p:transition spd="slow" advTm="37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C9978-DFE8-4053-94BB-9C49E346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we get started…</a:t>
            </a:r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D05B6ACA-542F-4645-A9B4-E93DCFA54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00" y="1549784"/>
            <a:ext cx="6566199" cy="3758431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A81C1-7A1D-4806-8F52-B30735A0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4F04DC-6FAC-4AC0-8B11-8125B5A020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9FD73D5-D329-4AFC-BFAC-EE560FFF9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63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0"/>
    </mc:Choice>
    <mc:Fallback>
      <p:transition spd="slow" advTm="1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9BB8F-5295-4A7F-9318-9604CEA58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 &amp; 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A795F-6A23-4C91-B0EB-72CBFCA39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I’m new to hosting Zoom meetings – please excuse any hiccups.</a:t>
            </a:r>
          </a:p>
          <a:p>
            <a:endParaRPr lang="en-US" dirty="0"/>
          </a:p>
          <a:p>
            <a:r>
              <a:rPr lang="en-US" dirty="0"/>
              <a:t>This meeting is being recorded and will be available – along with these slides – in a few days at: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hlinkClick r:id="rId4"/>
              </a:rPr>
              <a:t>www.oregon.gov/oha/HSD/AMH-DUII/Pages/Providers.aspx</a:t>
            </a:r>
            <a:endParaRPr lang="en-US" dirty="0"/>
          </a:p>
          <a:p>
            <a:endParaRPr lang="en-US" dirty="0"/>
          </a:p>
          <a:p>
            <a:r>
              <a:rPr lang="en-US" dirty="0"/>
              <a:t>Agenda for Today:</a:t>
            </a:r>
          </a:p>
          <a:p>
            <a:pPr lvl="1"/>
            <a:r>
              <a:rPr lang="en-US" dirty="0"/>
              <a:t>Brief Introduction</a:t>
            </a:r>
          </a:p>
          <a:p>
            <a:pPr lvl="1"/>
            <a:r>
              <a:rPr lang="en-US" dirty="0"/>
              <a:t>Review of Temporary Rule</a:t>
            </a:r>
          </a:p>
          <a:p>
            <a:pPr lvl="1"/>
            <a:r>
              <a:rPr lang="en-US" dirty="0"/>
              <a:t>Q&amp;A</a:t>
            </a:r>
          </a:p>
          <a:p>
            <a:pPr lvl="1"/>
            <a:r>
              <a:rPr lang="en-US" dirty="0"/>
              <a:t>Next Steps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0FD90-BDED-4EB2-8564-42D84C548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13BB6-93B1-4CA4-B515-5D09CEE057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4A944C9-8FC9-4722-B656-26715A9E8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19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65"/>
    </mc:Choice>
    <mc:Fallback>
      <p:transition spd="slow" advTm="42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2366E-BA21-4AAD-9825-420C60085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9E5EE-56AB-4941-AD55-430DB3335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95800"/>
          </a:xfrm>
        </p:spPr>
        <p:txBody>
          <a:bodyPr/>
          <a:lstStyle/>
          <a:p>
            <a:r>
              <a:rPr lang="en-US" sz="1800" b="1" dirty="0"/>
              <a:t>March 23, 2020</a:t>
            </a:r>
          </a:p>
          <a:p>
            <a:pPr marL="0" indent="0">
              <a:buNone/>
            </a:pPr>
            <a:r>
              <a:rPr lang="en-US" sz="1800" dirty="0"/>
              <a:t>	Temporary rule filed in response to state of emergency 	declared due to COVID-19 and Governor’s Stay at Home order.</a:t>
            </a:r>
          </a:p>
          <a:p>
            <a:r>
              <a:rPr lang="en-US" sz="1800" b="1" dirty="0"/>
              <a:t>September 18, 2020</a:t>
            </a:r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dirty="0"/>
              <a:t>Temporary rule expires.</a:t>
            </a:r>
          </a:p>
          <a:p>
            <a:r>
              <a:rPr lang="en-US" sz="1800" b="1" dirty="0"/>
              <a:t>September 22, 2020</a:t>
            </a:r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dirty="0"/>
              <a:t>New temporary rule filed to include any declared state of 	emergency.</a:t>
            </a:r>
          </a:p>
          <a:p>
            <a:r>
              <a:rPr lang="en-US" sz="1800" b="1" dirty="0"/>
              <a:t>November 18, 2020</a:t>
            </a:r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dirty="0"/>
              <a:t>Rules Advisory Committee meeting to be held via ZOOM.</a:t>
            </a:r>
          </a:p>
          <a:p>
            <a:r>
              <a:rPr lang="en-US" sz="1800" b="1" dirty="0"/>
              <a:t>February 2021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dirty="0"/>
              <a:t>Public Hearing to be held. </a:t>
            </a:r>
            <a:r>
              <a:rPr lang="en-US" sz="1800" i="1" dirty="0"/>
              <a:t>Date and time TBD</a:t>
            </a:r>
            <a:r>
              <a:rPr lang="en-US" sz="1800" dirty="0"/>
              <a:t>.</a:t>
            </a:r>
          </a:p>
          <a:p>
            <a:r>
              <a:rPr lang="en-US" sz="1800" b="1" dirty="0"/>
              <a:t>March 21, 2021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	</a:t>
            </a:r>
            <a:r>
              <a:rPr lang="en-US" sz="1800" dirty="0"/>
              <a:t>Rule becomes permanent.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DCB66-699B-40DE-91EA-E2C6703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DED57-22BA-43AB-8561-E2271AF2FF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80164B8-4E1D-4299-B891-8EB2F2D51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90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563"/>
    </mc:Choice>
    <mc:Fallback>
      <p:transition spd="slow" advTm="204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6B3C-273F-43ED-AE96-115A6AC32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OAR 309-019-0195(14)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60D5D-99AD-451A-A7E8-8C3D4A0FC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81400"/>
          </a:xfrm>
        </p:spPr>
        <p:txBody>
          <a:bodyPr anchor="ctr"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Notwithstanding sections (9)-(11), DUII Services Providers </a:t>
            </a:r>
            <a:r>
              <a:rPr lang="en-US" b="1" dirty="0">
                <a:solidFill>
                  <a:srgbClr val="00B050"/>
                </a:solidFill>
              </a:rPr>
              <a:t>may</a:t>
            </a:r>
            <a:r>
              <a:rPr lang="en-US" dirty="0"/>
              <a:t> issue a DUII Treatment Completion Certificate for individuals convicted of DUII or proof of completion for individuals under a diversion agreement, if the individual has </a:t>
            </a:r>
            <a:r>
              <a:rPr lang="en-US" b="1" dirty="0">
                <a:solidFill>
                  <a:srgbClr val="00B050"/>
                </a:solidFill>
              </a:rPr>
              <a:t>fulfilled all other requirements</a:t>
            </a:r>
            <a:r>
              <a:rPr lang="en-US" dirty="0"/>
              <a:t> of this rule except for submission of urinalysis testing as required due to a </a:t>
            </a:r>
            <a:r>
              <a:rPr lang="en-US" b="1" dirty="0">
                <a:solidFill>
                  <a:srgbClr val="00B050"/>
                </a:solidFill>
              </a:rPr>
              <a:t>state of emergency declared</a:t>
            </a:r>
            <a:r>
              <a:rPr lang="en-US" dirty="0"/>
              <a:t> by the state or county in which the DUII Services Provider is located. The individual’s service record must clearly </a:t>
            </a:r>
            <a:r>
              <a:rPr lang="en-US" b="1" dirty="0">
                <a:solidFill>
                  <a:srgbClr val="00B050"/>
                </a:solidFill>
              </a:rPr>
              <a:t>document the reason </a:t>
            </a:r>
            <a:r>
              <a:rPr lang="en-US" dirty="0"/>
              <a:t>the state of emergency prevented submission of urinalysis as required in sections (9)-(11).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DB7C9-9963-45FE-A74A-5F45D05E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B03A0-7D0A-47F8-8387-66A154990B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F4CF40F-F447-4218-BCF3-D245639879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503"/>
    </mc:Choice>
    <mc:Fallback>
      <p:transition spd="slow" advTm="229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1CDD2-1CC4-46FB-BE3C-898E182F1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350"/>
            <a:ext cx="8229600" cy="575310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(9) DUII Service Providers shall use urinalysis testing for use of substances of abuse following procedures in OAR 309-019. Urinalysis tests shall be conducted as deemed clinically appropriate, but no less than:</a:t>
            </a:r>
          </a:p>
          <a:p>
            <a:pPr marL="0" indent="0">
              <a:buNone/>
            </a:pPr>
            <a:r>
              <a:rPr lang="en-US" sz="1600" dirty="0"/>
              <a:t>(a) At the time of assessment; and</a:t>
            </a:r>
          </a:p>
          <a:p>
            <a:pPr marL="0" indent="0">
              <a:buNone/>
            </a:pPr>
            <a:r>
              <a:rPr lang="en-US" sz="1600" dirty="0"/>
              <a:t>(b) Twice per calendar month with no more than 14 calendar days between tests; and</a:t>
            </a:r>
          </a:p>
          <a:p>
            <a:pPr marL="0" indent="0">
              <a:buNone/>
            </a:pPr>
            <a:r>
              <a:rPr lang="en-US" sz="1600" dirty="0"/>
              <a:t>(c) Within two weeks prior to completion; and</a:t>
            </a:r>
          </a:p>
          <a:p>
            <a:pPr marL="0" indent="0">
              <a:buNone/>
            </a:pPr>
            <a:r>
              <a:rPr lang="en-US" sz="1600" dirty="0"/>
              <a:t>(d) Within 72 hours of receipt of laboratory results indicating that a urinalysis sample was identified as out of range for Creatinine, pH, or Specific Gravity as defined by the urinalysis laboratory results.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600" dirty="0"/>
              <a:t>(10) Urinalysis shall, at a minimum, test for the following substances of abuse:</a:t>
            </a:r>
          </a:p>
          <a:p>
            <a:pPr marL="0" indent="0">
              <a:buNone/>
            </a:pPr>
            <a:r>
              <a:rPr lang="en-US" sz="1600" dirty="0"/>
              <a:t>(a) Alcohol;</a:t>
            </a:r>
          </a:p>
          <a:p>
            <a:pPr marL="0" indent="0">
              <a:buNone/>
            </a:pPr>
            <a:r>
              <a:rPr lang="en-US" sz="1600" dirty="0"/>
              <a:t>(b) Marijuana;</a:t>
            </a:r>
          </a:p>
          <a:p>
            <a:pPr marL="0" indent="0">
              <a:buNone/>
            </a:pPr>
            <a:r>
              <a:rPr lang="en-US" sz="1600" dirty="0"/>
              <a:t>(c) Cocaine;</a:t>
            </a:r>
          </a:p>
          <a:p>
            <a:pPr marL="0" indent="0">
              <a:buNone/>
            </a:pPr>
            <a:r>
              <a:rPr lang="en-US" sz="1600" dirty="0"/>
              <a:t>(d) Amphetamines;</a:t>
            </a:r>
          </a:p>
          <a:p>
            <a:pPr marL="0" indent="0">
              <a:buNone/>
            </a:pPr>
            <a:r>
              <a:rPr lang="en-US" sz="1600" dirty="0"/>
              <a:t>(e) Opiates; and</a:t>
            </a:r>
          </a:p>
          <a:p>
            <a:pPr marL="0" indent="0">
              <a:buNone/>
            </a:pPr>
            <a:r>
              <a:rPr lang="en-US" sz="1600" dirty="0"/>
              <a:t>(f) Benzodiazepines.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600" dirty="0"/>
              <a:t>(11) In addition to the substances of abuse outlined in section (10), an </a:t>
            </a:r>
            <a:r>
              <a:rPr lang="en-US" sz="1600" dirty="0" err="1"/>
              <a:t>EtG</a:t>
            </a:r>
            <a:r>
              <a:rPr lang="en-US" sz="1600" dirty="0"/>
              <a:t>/</a:t>
            </a:r>
            <a:r>
              <a:rPr lang="en-US" sz="1600" dirty="0" err="1"/>
              <a:t>EtS</a:t>
            </a:r>
            <a:r>
              <a:rPr lang="en-US" sz="1600" dirty="0"/>
              <a:t> test for alcohol shall be conducted, at a minimum, at the time of assessment and within two weeks prior to completion.</a:t>
            </a:r>
            <a:endParaRPr lang="en-US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ED05B-D161-4F7B-B3EA-4E5F6C89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HEALTH SYSTEMS DIVISION</a:t>
            </a:r>
            <a:br>
              <a:rPr lang="en-US" altLang="en-US" dirty="0"/>
            </a:br>
            <a:r>
              <a:rPr lang="en-US" altLang="en-US" dirty="0"/>
              <a:t>Behavioral Health Programs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2C54E2-FC1F-4D13-A6B8-A158585974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0F805CF-E77E-443C-A91E-34E36E091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0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57"/>
    </mc:Choice>
    <mc:Fallback>
      <p:transition spd="slow" advTm="30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2908-1D29-4B37-80D8-92362DA90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rule does: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9171E-5B58-482F-92E6-0FBB80C37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43450"/>
          </a:xfrm>
        </p:spPr>
        <p:txBody>
          <a:bodyPr/>
          <a:lstStyle/>
          <a:p>
            <a:r>
              <a:rPr lang="en-US" dirty="0"/>
              <a:t>Allows DUII Services Providers flexibility when an individual is prevented from submitting to urinalysis due to a declared State of Emergency.</a:t>
            </a:r>
          </a:p>
          <a:p>
            <a:endParaRPr lang="en-US" dirty="0"/>
          </a:p>
          <a:p>
            <a:r>
              <a:rPr lang="en-US" dirty="0"/>
              <a:t>Allows DUII Services Providers to issue completion documentation </a:t>
            </a:r>
            <a:r>
              <a:rPr lang="en-US" i="1" dirty="0"/>
              <a:t>when all other requirements are met </a:t>
            </a:r>
            <a:r>
              <a:rPr lang="en-US" dirty="0"/>
              <a:t>except for submission of urinalysis due to a declared State of Emergency.</a:t>
            </a:r>
          </a:p>
          <a:p>
            <a:endParaRPr lang="en-US" dirty="0"/>
          </a:p>
          <a:p>
            <a:r>
              <a:rPr lang="en-US" dirty="0"/>
              <a:t>Requires DUII Services Providers to clearly document in the individual’s service record the reason the State of Emergency prevented submission of urinalysis as required in sections (9)-(11).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0D0F6-C375-44BC-8C0B-85AB0333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E412EC-3F19-41C8-A5C7-929B32771E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6EE1DE7-FF18-49E5-9383-E7CDB1BC6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92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46"/>
    </mc:Choice>
    <mc:Fallback>
      <p:transition spd="slow" advTm="8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03714-ADBA-4536-83E3-483B13FD1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What the rule does </a:t>
            </a:r>
            <a:r>
              <a:rPr lang="en-US" sz="3600" u="sng" dirty="0"/>
              <a:t>not</a:t>
            </a:r>
            <a:r>
              <a:rPr lang="en-US" sz="3600" dirty="0"/>
              <a:t> do: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20FFF-DB7E-44BD-B076-0C02FEAC9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DUII Services Providers to discontinue urinalysis.</a:t>
            </a:r>
          </a:p>
          <a:p>
            <a:endParaRPr lang="en-US" dirty="0"/>
          </a:p>
          <a:p>
            <a:r>
              <a:rPr lang="en-US" dirty="0"/>
              <a:t>Prevent DUII Services Providers from conducting urinalysis.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Give a blanket exception to the urinalysis requirements in sections (9)-(11).</a:t>
            </a:r>
          </a:p>
          <a:p>
            <a:endParaRPr lang="en-US" dirty="0"/>
          </a:p>
          <a:p>
            <a:r>
              <a:rPr lang="en-US" dirty="0"/>
              <a:t>Require DUII Services Providers to issue completion documentation when it is not clinically appropriate.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EF0D3-0C40-4165-A252-EA497897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HEALTH SYSTEMS DIVISION</a:t>
            </a:r>
            <a:br>
              <a:rPr lang="en-US" altLang="en-US"/>
            </a:br>
            <a:r>
              <a:rPr lang="en-US" altLang="en-US"/>
              <a:t>Behavioral Health Programs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E7C7F-B340-4016-864F-5EF682AB42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98FCA78-EE45-4EBA-BD67-49D7A9D92D3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3735301-5675-4E13-86F2-0C1F58FC3C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506"/>
    </mc:Choice>
    <mc:Fallback>
      <p:transition spd="slow" advTm="273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3EA657E936D9439FF33A03C6965C61" ma:contentTypeVersion="29" ma:contentTypeDescription="Create a new document." ma:contentTypeScope="" ma:versionID="f0e00a6d7edfe1586eec94de424fc38b">
  <xsd:schema xmlns:xsd="http://www.w3.org/2001/XMLSchema" xmlns:xs="http://www.w3.org/2001/XMLSchema" xmlns:p="http://schemas.microsoft.com/office/2006/metadata/properties" xmlns:ns1="http://schemas.microsoft.com/sharepoint/v3" xmlns:ns2="0707fd79-c5c4-4741-a2df-ca4aba52e4b3" xmlns:ns3="59da1016-2a1b-4f8a-9768-d7a4932f6f16" targetNamespace="http://schemas.microsoft.com/office/2006/metadata/properties" ma:root="true" ma:fieldsID="7e5b60ab97b513f5f1be5f3c1a241912" ns1:_="" ns2:_="" ns3:_="">
    <xsd:import namespace="http://schemas.microsoft.com/sharepoint/v3"/>
    <xsd:import namespace="0707fd79-c5c4-4741-a2df-ca4aba52e4b3"/>
    <xsd:import namespace="59da1016-2a1b-4f8a-9768-d7a4932f6f16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Issue_x0020_Date" minOccurs="0"/>
                <xsd:element ref="ns2:Location" minOccurs="0"/>
                <xsd:element ref="ns3:DocumentExpirationDate" minOccurs="0"/>
                <xsd:element ref="ns3:IASubtopic" minOccurs="0"/>
                <xsd:element ref="ns1:URL" minOccurs="0"/>
                <xsd:element ref="ns3:IATopic" minOccurs="0"/>
                <xsd:element ref="ns1:PublishingStartDate" minOccurs="0"/>
                <xsd:element ref="ns1:PublishingExpirationDate" minOccurs="0"/>
                <xsd:element ref="ns3:IACategory" minOccurs="0"/>
                <xsd:element ref="ns3:SharedWithUsers" minOccurs="0"/>
                <xsd:element ref="ns2:Meta_x0020_Description" minOccurs="0"/>
                <xsd:element ref="ns2:Meta_x0020_Keywor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7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7fd79-c5c4-4741-a2df-ca4aba52e4b3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internalName="Document_x0020_Type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emo"/>
                    <xsd:enumeration value="Resource"/>
                  </xsd:restriction>
                </xsd:simpleType>
              </xsd:element>
            </xsd:sequence>
          </xsd:extension>
        </xsd:complexContent>
      </xsd:complexType>
    </xsd:element>
    <xsd:element name="Issue_x0020_Date" ma:index="3" nillable="true" ma:displayName="Issue Date" ma:default="[today]" ma:format="DateOnly" ma:internalName="Issue_x0020_Date" ma:readOnly="false">
      <xsd:simpleType>
        <xsd:restriction base="dms:DateTime"/>
      </xsd:simpleType>
    </xsd:element>
    <xsd:element name="Location" ma:index="4" nillable="true" ma:displayName="Location" ma:description="Choose where the document displays." ma:internalName="Locatio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SS"/>
                    <xsd:enumeration value="DSP"/>
                    <xsd:enumeration value="Treatment Certificate"/>
                  </xsd:restriction>
                </xsd:simpleType>
              </xsd:element>
            </xsd:sequence>
          </xsd:extension>
        </xsd:complexContent>
      </xsd:complexType>
    </xsd:element>
    <xsd:element name="Meta_x0020_Description" ma:index="19" nillable="true" ma:displayName="Meta Description" ma:hidden="true" ma:internalName="Meta_x0020_Description" ma:readOnly="false">
      <xsd:simpleType>
        <xsd:restriction base="dms:Text"/>
      </xsd:simpleType>
    </xsd:element>
    <xsd:element name="Meta_x0020_Keywords" ma:index="20" nillable="true" ma:displayName="Meta Keywords" ma:hidden="true" ma:internalName="Meta_x0020_Keywords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DocumentExpirationDate" ma:index="5" nillable="true" ma:displayName="Document Expiration Date" ma:format="DateOnly" ma:internalName="DocumentExpirationDate" ma:readOnly="false">
      <xsd:simpleType>
        <xsd:restriction base="dms:DateTime"/>
      </xsd:simpleType>
    </xsd:element>
    <xsd:element name="IASubtopic" ma:index="6" nillable="true" ma:displayName="IA Subtopic" ma:format="Dropdown" ma:hidden="true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IATopic" ma:index="8" nillable="true" ma:displayName="IA Topic" ma:format="Dropdown" ma:hidden="true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Category" ma:index="13" nillable="true" ma:displayName="IA Category" ma:format="Dropdown" ma:hidden="true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Issue_x0020_Date xmlns="0707fd79-c5c4-4741-a2df-ca4aba52e4b3">2020-10-15T07:00:00+00:00</Issue_x0020_Date>
    <DocumentExpirationDate xmlns="59da1016-2a1b-4f8a-9768-d7a4932f6f16" xsi:nil="true"/>
    <IATopic xmlns="59da1016-2a1b-4f8a-9768-d7a4932f6f16" xsi:nil="true"/>
    <Document_x0020_Type xmlns="0707fd79-c5c4-4741-a2df-ca4aba52e4b3">
      <Value>Resource</Value>
    </Document_x0020_Type>
    <IASubtopic xmlns="59da1016-2a1b-4f8a-9768-d7a4932f6f16" xsi:nil="true"/>
    <URL xmlns="http://schemas.microsoft.com/sharepoint/v3">
      <Url>https://stage.oregon.gov/oha/HSD/AMH-DUII/Documents/DUII-Temp-Rule-QA-1020.pptx</Url>
      <Description>DUII Services Temporary Rule 309-019-0195 (14) Q&amp;A Session</Description>
    </URL>
    <Location xmlns="0707fd79-c5c4-4741-a2df-ca4aba52e4b3">
      <Value>DSP</Value>
    </Location>
    <Meta_x0020_Description xmlns="0707fd79-c5c4-4741-a2df-ca4aba52e4b3">DUII Services Temporary Rule 309-019-0195 (14) Q&amp;A Session</Meta_x0020_Description>
    <PublishingExpirationDate xmlns="http://schemas.microsoft.com/sharepoint/v3" xsi:nil="true"/>
    <PublishingStartDate xmlns="http://schemas.microsoft.com/sharepoint/v3" xsi:nil="true"/>
    <Meta_x0020_Keywords xmlns="0707fd79-c5c4-4741-a2df-ca4aba52e4b3">DUII, service, provider, COVID-19 Oregon</Meta_x0020_Keywords>
  </documentManagement>
</p:properties>
</file>

<file path=customXml/itemProps1.xml><?xml version="1.0" encoding="utf-8"?>
<ds:datastoreItem xmlns:ds="http://schemas.openxmlformats.org/officeDocument/2006/customXml" ds:itemID="{E5B80FD1-5D06-41A7-B6EE-599D2AE6D978}"/>
</file>

<file path=customXml/itemProps2.xml><?xml version="1.0" encoding="utf-8"?>
<ds:datastoreItem xmlns:ds="http://schemas.openxmlformats.org/officeDocument/2006/customXml" ds:itemID="{FAAF5FC8-F131-4BD2-8D91-2BF2FB710B76}"/>
</file>

<file path=customXml/itemProps3.xml><?xml version="1.0" encoding="utf-8"?>
<ds:datastoreItem xmlns:ds="http://schemas.openxmlformats.org/officeDocument/2006/customXml" ds:itemID="{08627550-25AD-425C-898D-624EA898E024}"/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904</Words>
  <Application>Microsoft Office PowerPoint</Application>
  <PresentationFormat>On-screen Show (4:3)</PresentationFormat>
  <Paragraphs>110</Paragraphs>
  <Slides>12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Times</vt:lpstr>
      <vt:lpstr>Custom Design</vt:lpstr>
      <vt:lpstr>DUII Services Temporary Rule 309-019-0195 (14) Q&amp;A Session</vt:lpstr>
      <vt:lpstr>PowerPoint Presentation</vt:lpstr>
      <vt:lpstr>Before we get started…</vt:lpstr>
      <vt:lpstr>Housekeeping &amp; Agenda:</vt:lpstr>
      <vt:lpstr>Timeline</vt:lpstr>
      <vt:lpstr>OAR 309-019-0195(14)</vt:lpstr>
      <vt:lpstr>PowerPoint Presentation</vt:lpstr>
      <vt:lpstr>What the rule does:</vt:lpstr>
      <vt:lpstr>What the rule does not do:</vt:lpstr>
      <vt:lpstr>PowerPoint Presentation</vt:lpstr>
      <vt:lpstr>Next Steps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DUII Services Temporary Rule 309-019-0195 (14) Q&amp;A Session</dc:title>
  <dc:creator>Elkins Marisha L</dc:creator>
  <cp:lastModifiedBy>Johnson</cp:lastModifiedBy>
  <cp:revision>13</cp:revision>
  <dcterms:created xsi:type="dcterms:W3CDTF">2020-09-30T21:35:52Z</dcterms:created>
  <dcterms:modified xsi:type="dcterms:W3CDTF">2020-10-09T19:08:39Z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0x0101007C3EA657E936D9439FF33A03C6965C61</vt:lpwstr>
  </property>
  <property fmtid="{D5CDD505-2E9C-101B-9397-08002B2CF9AE}" pid="3" name="WorkflowChangePath">
    <vt:lpwstr>e6a86cbe-71bc-420d-bafd-a5bb447f8798,4;</vt:lpwstr>
  </property>
</Properties>
</file>