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82" r:id="rId3"/>
    <p:sldId id="388" r:id="rId4"/>
    <p:sldId id="391" r:id="rId5"/>
    <p:sldId id="360" r:id="rId6"/>
    <p:sldId id="389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eft Nicole" initials="HN" lastIdx="1" clrIdx="0">
    <p:extLst>
      <p:ext uri="{19B8F6BF-5375-455C-9EA6-DF929625EA0E}">
        <p15:presenceInfo xmlns:p15="http://schemas.microsoft.com/office/powerpoint/2012/main" userId="S-1-5-21-2513200794-3480345817-1008715943-13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F56"/>
    <a:srgbClr val="17648B"/>
    <a:srgbClr val="7A0000"/>
    <a:srgbClr val="AE390A"/>
    <a:srgbClr val="CC0099"/>
    <a:srgbClr val="0E3E55"/>
    <a:srgbClr val="FFC000"/>
    <a:srgbClr val="C24A1F"/>
    <a:srgbClr val="02253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5155" autoAdjust="0"/>
  </p:normalViewPr>
  <p:slideViewPr>
    <p:cSldViewPr snapToGrid="0">
      <p:cViewPr varScale="1">
        <p:scale>
          <a:sx n="10" d="100"/>
          <a:sy n="10" d="100"/>
        </p:scale>
        <p:origin x="264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FILLIPO Jay * ODVA" userId="aea58540-80f4-4daf-a45e-a5f92c88d37d" providerId="ADAL" clId="{8870AAA5-47F1-4AC5-A19D-CD68F252EA8B}"/>
    <pc:docChg chg="delSld modSld sldOrd">
      <pc:chgData name="DEFILLIPO Jay * ODVA" userId="aea58540-80f4-4daf-a45e-a5f92c88d37d" providerId="ADAL" clId="{8870AAA5-47F1-4AC5-A19D-CD68F252EA8B}" dt="2023-11-09T20:54:15.403" v="7" actId="47"/>
      <pc:docMkLst>
        <pc:docMk/>
      </pc:docMkLst>
      <pc:sldChg chg="del">
        <pc:chgData name="DEFILLIPO Jay * ODVA" userId="aea58540-80f4-4daf-a45e-a5f92c88d37d" providerId="ADAL" clId="{8870AAA5-47F1-4AC5-A19D-CD68F252EA8B}" dt="2023-11-09T20:53:44.595" v="0" actId="47"/>
        <pc:sldMkLst>
          <pc:docMk/>
          <pc:sldMk cId="733714766" sldId="315"/>
        </pc:sldMkLst>
      </pc:sldChg>
      <pc:sldChg chg="del">
        <pc:chgData name="DEFILLIPO Jay * ODVA" userId="aea58540-80f4-4daf-a45e-a5f92c88d37d" providerId="ADAL" clId="{8870AAA5-47F1-4AC5-A19D-CD68F252EA8B}" dt="2023-11-09T20:53:56.572" v="1" actId="47"/>
        <pc:sldMkLst>
          <pc:docMk/>
          <pc:sldMk cId="731154907" sldId="322"/>
        </pc:sldMkLst>
      </pc:sldChg>
      <pc:sldChg chg="del">
        <pc:chgData name="DEFILLIPO Jay * ODVA" userId="aea58540-80f4-4daf-a45e-a5f92c88d37d" providerId="ADAL" clId="{8870AAA5-47F1-4AC5-A19D-CD68F252EA8B}" dt="2023-11-09T20:54:04.840" v="4" actId="47"/>
        <pc:sldMkLst>
          <pc:docMk/>
          <pc:sldMk cId="2221585790" sldId="384"/>
        </pc:sldMkLst>
      </pc:sldChg>
      <pc:sldChg chg="del">
        <pc:chgData name="DEFILLIPO Jay * ODVA" userId="aea58540-80f4-4daf-a45e-a5f92c88d37d" providerId="ADAL" clId="{8870AAA5-47F1-4AC5-A19D-CD68F252EA8B}" dt="2023-11-09T20:54:15.403" v="7" actId="47"/>
        <pc:sldMkLst>
          <pc:docMk/>
          <pc:sldMk cId="284882755" sldId="386"/>
        </pc:sldMkLst>
      </pc:sldChg>
      <pc:sldChg chg="ord">
        <pc:chgData name="DEFILLIPO Jay * ODVA" userId="aea58540-80f4-4daf-a45e-a5f92c88d37d" providerId="ADAL" clId="{8870AAA5-47F1-4AC5-A19D-CD68F252EA8B}" dt="2023-11-09T20:54:11.293" v="6"/>
        <pc:sldMkLst>
          <pc:docMk/>
          <pc:sldMk cId="130133896" sldId="389"/>
        </pc:sldMkLst>
      </pc:sldChg>
      <pc:sldMasterChg chg="delSldLayout">
        <pc:chgData name="DEFILLIPO Jay * ODVA" userId="aea58540-80f4-4daf-a45e-a5f92c88d37d" providerId="ADAL" clId="{8870AAA5-47F1-4AC5-A19D-CD68F252EA8B}" dt="2023-11-09T20:53:44.595" v="0" actId="47"/>
        <pc:sldMasterMkLst>
          <pc:docMk/>
          <pc:sldMasterMk cId="296441707" sldId="2147483648"/>
        </pc:sldMasterMkLst>
        <pc:sldLayoutChg chg="del">
          <pc:chgData name="DEFILLIPO Jay * ODVA" userId="aea58540-80f4-4daf-a45e-a5f92c88d37d" providerId="ADAL" clId="{8870AAA5-47F1-4AC5-A19D-CD68F252EA8B}" dt="2023-11-09T20:53:44.595" v="0" actId="47"/>
          <pc:sldLayoutMkLst>
            <pc:docMk/>
            <pc:sldMasterMk cId="296441707" sldId="2147483648"/>
            <pc:sldLayoutMk cId="3345475664" sldId="21474836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4A17FE-9847-4966-B6D2-7B89FF9A5F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2930C4-9ABE-48CB-B198-686FF28C15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0BB4-98C9-4C56-8D6F-388937CD51DD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E8B27-3E64-4781-899C-12C107D338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2E5BB-0D2D-4FAE-93AF-C2BB409AE7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7154D-EF04-4897-B20D-4E0E8ED835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1339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1C0134-E8DD-4172-BBC1-B5B2421A715B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8B78ABB-671F-4A76-BF1E-B9206CD8D4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080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78ABB-671F-4A76-BF1E-B9206CD8D44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47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78ABB-671F-4A76-BF1E-B9206CD8D4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83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78ABB-671F-4A76-BF1E-B9206CD8D44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579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78ABB-671F-4A76-BF1E-B9206CD8D4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511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448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78ABB-671F-4A76-BF1E-B9206CD8D44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55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A09EC-4196-4B49-B37A-E53525BCF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4435B-4FDC-45CB-A773-BBB712B4B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AB36D-DEC7-4B46-A755-2D985BE5C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FA32-97E4-4B11-81E8-9C36589440CC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868C6-5932-421D-8DE0-836D84FD9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78A0C-BC8D-4346-9013-EF304525F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02395-3D42-EC07-05BC-9F74EFCAA606}"/>
              </a:ext>
            </a:extLst>
          </p:cNvPr>
          <p:cNvSpPr/>
          <p:nvPr userDrawn="1"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CAFB5E-D3C4-FE3E-24A2-24C1481D8067}"/>
              </a:ext>
            </a:extLst>
          </p:cNvPr>
          <p:cNvGrpSpPr/>
          <p:nvPr userDrawn="1"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3628AB6-4E9D-EC5B-4772-B1AE781EADFA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11" name="Picture 4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97805AB5-D157-BB8C-8854-6FFBEA41C0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869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2BE02-B55D-40D1-9EA2-2E56D59B2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3DB5C-82CE-42DA-97C8-A6F906B67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3A15D-AB5D-41A7-8946-B54BA601A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867-00A0-4723-B241-A4943B54B0D0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67950-ACE0-4C95-AAFC-21BF83F14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8384E-DEB9-4CE8-AC9F-723670EC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4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65FE17-609B-4246-AD19-7C367D709C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5CC974-F469-4BCF-9293-EC10EB858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62C7B-F48D-4471-A354-7DAEC178F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5EC8-FEDD-49A4-9716-3A33709392AB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E9A59-1455-4571-81BC-3F08D7FC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CD0A1-9849-4DCD-982E-2A378203B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82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429" y="6391493"/>
            <a:ext cx="8223513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Footer text if needed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8445" y="6424445"/>
            <a:ext cx="1363556" cy="123568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3557" y="-16475"/>
            <a:ext cx="10696639" cy="10225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Basic header Blue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26474" y="1198606"/>
            <a:ext cx="11599629" cy="5016844"/>
          </a:xfrm>
          <a:prstGeom prst="rect">
            <a:avLst/>
          </a:prstGeom>
        </p:spPr>
        <p:txBody>
          <a:bodyPr/>
          <a:lstStyle>
            <a:lvl1pPr marL="3429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40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B674A-7246-492E-BEC5-A9767081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FE227-C144-4C7D-91CD-CA9373A74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44FB7-35A9-4C31-8C78-4A25108A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44EE-F665-44C3-B826-F6AD41FA85E6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9956-575C-42AC-9FE4-6DF99F936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2DDDE-C264-4428-9389-2EDEB280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DC7B89-DC86-8A27-FEBA-630A1C55486D}"/>
              </a:ext>
            </a:extLst>
          </p:cNvPr>
          <p:cNvSpPr/>
          <p:nvPr userDrawn="1"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D64110-3210-2344-1506-0BBA3750B1A9}"/>
              </a:ext>
            </a:extLst>
          </p:cNvPr>
          <p:cNvGrpSpPr/>
          <p:nvPr userDrawn="1"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B29159B-7E23-79E7-262E-4B76DFCF9394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11" name="Picture 4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FC21BD87-C5D7-BE8B-75A5-2F6835406E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289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EEB4-A1F5-430F-86D1-D48C3A24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D40CA-0899-41E0-A723-93531D90C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5D2E6-D13F-4B47-8317-458B10062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7650-95AE-43B6-AF17-879839F6AF0C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C97E7-4F26-43E8-BF67-D1C879772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93BB9-0889-4E36-B2C3-B74DF9A2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CE5DAF-B101-5C70-1F93-9E524A41BD06}"/>
              </a:ext>
            </a:extLst>
          </p:cNvPr>
          <p:cNvSpPr/>
          <p:nvPr userDrawn="1"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C7FBD5-9B03-5AE8-7498-26AECBAB771B}"/>
              </a:ext>
            </a:extLst>
          </p:cNvPr>
          <p:cNvGrpSpPr/>
          <p:nvPr userDrawn="1"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348CD93-A662-7537-09EB-37105C9726B2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10" name="Picture 4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A98B3AF8-6C54-B1FB-D81E-54B4D11756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366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010F6-84FB-41ED-9DD1-545BAB43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6E5A8-A8C0-4201-B64D-F075D438F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F38CD-DDB3-4401-8AD7-278449583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C493D-8276-4740-BC6C-D7789A7E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8E80-8992-4E5C-A6AE-49F89294E974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D9E7D-EC77-4233-86AB-1DCDB4B13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56738-37E5-4774-91A2-BDE98FB6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DE30AF-B76A-8CB6-E93F-81DF41850742}"/>
              </a:ext>
            </a:extLst>
          </p:cNvPr>
          <p:cNvSpPr/>
          <p:nvPr userDrawn="1"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0970444-9C6B-2ED3-7344-5501AE8C2467}"/>
              </a:ext>
            </a:extLst>
          </p:cNvPr>
          <p:cNvGrpSpPr/>
          <p:nvPr userDrawn="1"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58C9F86-DB39-468E-CA90-9C0455605CD8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11" name="Picture 4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4F30E82D-DD94-CE71-9FDC-17E32D6327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040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38FA8-5AD2-4009-9FB7-3FF96AF67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C9A6DE-5EF0-4936-8720-F5D643793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63D3AF-BDCB-45B9-B30C-55CA2EAC7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11C05A-FEAA-4669-9D05-87807AD38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636380-DBC5-4073-866D-32FBCE0740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51D79F-BF02-4BD0-BFA6-7084B1AB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9B936-9DBB-42B6-98C1-B7B3A8FD0FD1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568CFC-D229-4203-B0B4-BD42C488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4E36A4-CFE2-4DC0-A3B1-D512FFB71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537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7930F-FCB2-4F02-920A-9A8B24F77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323C7-89D1-42C6-A720-4F249DB1B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2238-1C58-484A-9884-1B9D6052F4CC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CF3835-BB7B-40C5-890C-BEB5EA7DD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7767F-3CA8-4822-9016-3E238C6A1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C5F198-75BA-1F25-84C7-5B773D69FD46}"/>
              </a:ext>
            </a:extLst>
          </p:cNvPr>
          <p:cNvSpPr/>
          <p:nvPr userDrawn="1"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6CB69FC-FC62-46BF-3773-EF38911F417D}"/>
              </a:ext>
            </a:extLst>
          </p:cNvPr>
          <p:cNvGrpSpPr/>
          <p:nvPr userDrawn="1"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05EF8B0-5E85-1F07-56B3-23BC95EFB5FA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9" name="Picture 4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4F473D53-50B8-6551-4B79-C42119D855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993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350E12-0A0B-4607-8BD0-D53D931F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C009C-77A6-4808-B8B1-59BA0299353C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B327BD-BF4E-43ED-8159-1E61D88C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F4162-5A32-4747-BFFD-6A441FEC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078D99-2BBA-5A4A-6971-2E231DD3565C}"/>
              </a:ext>
            </a:extLst>
          </p:cNvPr>
          <p:cNvSpPr/>
          <p:nvPr userDrawn="1"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28D7AD-4745-32B7-24F2-A2D2EFC2AC25}"/>
              </a:ext>
            </a:extLst>
          </p:cNvPr>
          <p:cNvGrpSpPr/>
          <p:nvPr userDrawn="1"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5D7B9DD-33DB-204D-C6F0-7B1060FE2B35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8" name="Picture 4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57B774F8-2E35-102F-2771-F3EE7FD46F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6464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5097A-5267-46B4-BFFC-31A2143D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39CB-5CF6-4725-8C89-5F7D83C03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527F6-3C3D-451C-9C0A-EE0618FB0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B239A-9FA9-4742-B95B-AFC5C355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C5C5-CFEA-442A-8ABA-05041AD4AF2B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58938B-4935-4FC8-9B71-07BEC9357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6D29F-0080-4A5A-8F7F-5AF836E94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DA939-682E-4ADD-A453-BBFFEA1F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F57980-6082-443C-B4A3-2AD7ADFD4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09CC1-6F01-42E8-A2A1-35F1A490D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FF538-A38A-4802-8982-0F01DFC9E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808A-BAAF-4ECF-A608-603911B28A0A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F424F-F730-42FD-9497-4570F171D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E70C2A-37CE-43D8-A1C5-BC6F5B10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66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043FCC-E0F4-4139-B200-C4F0E6714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96EE2-C678-49B0-9752-F73A8E549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FAB97-9E56-43F4-84FB-154844A7C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615CF-1B9D-4E5D-9469-ADB031A0A93C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9BE1F-7D01-4375-B585-23078AFC5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280EF-B2D6-4BA6-BC4C-7B8AB0E11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27823-2194-4562-ADC9-CD8457793CE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FFCE5-9064-54FB-FD6C-36795E126C7C}"/>
              </a:ext>
            </a:extLst>
          </p:cNvPr>
          <p:cNvSpPr/>
          <p:nvPr userDrawn="1"/>
        </p:nvSpPr>
        <p:spPr>
          <a:xfrm>
            <a:off x="-8390" y="0"/>
            <a:ext cx="12200389" cy="6874526"/>
          </a:xfrm>
          <a:prstGeom prst="rect">
            <a:avLst/>
          </a:prstGeom>
          <a:solidFill>
            <a:srgbClr val="0225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964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E42B57-5784-4C2C-B10F-C6E476FFAE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976" r="16744" b="6448"/>
          <a:stretch/>
        </p:blipFill>
        <p:spPr>
          <a:xfrm>
            <a:off x="-10710" y="1622166"/>
            <a:ext cx="12213420" cy="52886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45AA83-F614-4601-828F-99DAEC515F5B}"/>
              </a:ext>
            </a:extLst>
          </p:cNvPr>
          <p:cNvSpPr/>
          <p:nvPr/>
        </p:nvSpPr>
        <p:spPr>
          <a:xfrm>
            <a:off x="2" y="3144544"/>
            <a:ext cx="1219199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prstClr val="white"/>
                </a:solidFill>
                <a:latin typeface="Franklin Gothic Demi Cond" panose="020B0706030402020204" pitchFamily="34" charset="0"/>
              </a:rPr>
              <a:t>ODVA Rules Advisory Committee </a:t>
            </a:r>
          </a:p>
          <a:p>
            <a:pPr algn="ctr"/>
            <a:r>
              <a:rPr lang="en-US" sz="4400" dirty="0">
                <a:solidFill>
                  <a:prstClr val="white"/>
                </a:solidFill>
                <a:latin typeface="Franklin Gothic Demi Cond" panose="020B0706030402020204" pitchFamily="34" charset="0"/>
              </a:rPr>
              <a:t>HB 2147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06CA20-9317-46E8-B476-F8A38B021B68}"/>
              </a:ext>
            </a:extLst>
          </p:cNvPr>
          <p:cNvSpPr/>
          <p:nvPr/>
        </p:nvSpPr>
        <p:spPr>
          <a:xfrm>
            <a:off x="-10710" y="4975289"/>
            <a:ext cx="1221342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BDBF31-F66D-476E-898C-279795ABA4E7}"/>
              </a:ext>
            </a:extLst>
          </p:cNvPr>
          <p:cNvSpPr/>
          <p:nvPr/>
        </p:nvSpPr>
        <p:spPr>
          <a:xfrm>
            <a:off x="0" y="0"/>
            <a:ext cx="12192000" cy="1583515"/>
          </a:xfrm>
          <a:prstGeom prst="rect">
            <a:avLst/>
          </a:prstGeom>
          <a:solidFill>
            <a:srgbClr val="0225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C1D703-C373-4296-A8EE-F5A25FBC8815}"/>
              </a:ext>
            </a:extLst>
          </p:cNvPr>
          <p:cNvSpPr/>
          <p:nvPr/>
        </p:nvSpPr>
        <p:spPr>
          <a:xfrm flipV="1">
            <a:off x="-117446" y="1537797"/>
            <a:ext cx="12320156" cy="45719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4" descr="R:\Communicatns(Admin)\2016\Logos\ODVA Final Logo Files\ODVA Final Logo Files\photoshop files\ODVA_CMYK_HORIZ_B_white letters.png">
            <a:extLst>
              <a:ext uri="{FF2B5EF4-FFF2-40B4-BE49-F238E27FC236}">
                <a16:creationId xmlns:a16="http://schemas.microsoft.com/office/drawing/2014/main" id="{F9EF006D-BABF-4999-B293-0C3DEC509A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826"/>
          <a:stretch/>
        </p:blipFill>
        <p:spPr bwMode="auto">
          <a:xfrm>
            <a:off x="4172945" y="2085458"/>
            <a:ext cx="3528798" cy="78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A48D0-F9EE-4BA1-A1A2-8CCD2956F6CE}"/>
              </a:ext>
            </a:extLst>
          </p:cNvPr>
          <p:cNvGrpSpPr/>
          <p:nvPr/>
        </p:nvGrpSpPr>
        <p:grpSpPr>
          <a:xfrm>
            <a:off x="5478384" y="4549921"/>
            <a:ext cx="917920" cy="925092"/>
            <a:chOff x="5419884" y="927722"/>
            <a:chExt cx="1309372" cy="131960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01C021B-3C63-4444-80D1-E4105AED0435}"/>
                </a:ext>
              </a:extLst>
            </p:cNvPr>
            <p:cNvSpPr/>
            <p:nvPr/>
          </p:nvSpPr>
          <p:spPr>
            <a:xfrm>
              <a:off x="5441313" y="946770"/>
              <a:ext cx="1259535" cy="1259535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2893495-EE3D-4964-82DD-F83083192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000000">
                  <a:alpha val="45882"/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9884" y="927722"/>
              <a:ext cx="1309372" cy="1319602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169417A-6B93-462C-ACAE-DE76A2817A1D}"/>
              </a:ext>
            </a:extLst>
          </p:cNvPr>
          <p:cNvSpPr/>
          <p:nvPr/>
        </p:nvSpPr>
        <p:spPr>
          <a:xfrm>
            <a:off x="7579817" y="5890080"/>
            <a:ext cx="372252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b="1" kern="8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PRESENTED BY </a:t>
            </a:r>
            <a:br>
              <a:rPr lang="en-US" sz="1200" b="1" kern="8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</a:br>
            <a:r>
              <a:rPr lang="en-US" sz="1200" b="1" kern="80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Jay DeFillipo, Legislative Director</a:t>
            </a:r>
          </a:p>
        </p:txBody>
      </p:sp>
    </p:spTree>
    <p:extLst>
      <p:ext uri="{BB962C8B-B14F-4D97-AF65-F5344CB8AC3E}">
        <p14:creationId xmlns:p14="http://schemas.microsoft.com/office/powerpoint/2010/main" val="12888219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6663EB-C751-DF8D-1689-9E8E98CC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665D1F-9231-AD0B-F0DA-6BB93D80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4" y="309987"/>
            <a:ext cx="10696639" cy="1022562"/>
          </a:xfr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HB 2147 RAC Participants</a:t>
            </a:r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FAA3D3F9-85F7-D8FF-2EDD-C8D263F8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66" y="1858613"/>
            <a:ext cx="11599629" cy="5016844"/>
          </a:xfrm>
        </p:spPr>
        <p:txBody>
          <a:bodyPr>
            <a:normAutofit fontScale="85000" lnSpcReduction="20000"/>
          </a:bodyPr>
          <a:lstStyle/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Joe Glover (ODVA)</a:t>
            </a: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Vicki Horn (CVSO ASSN)</a:t>
            </a: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Chad </a:t>
            </a:r>
            <a:r>
              <a:rPr lang="en-US" sz="3600" dirty="0" err="1">
                <a:solidFill>
                  <a:schemeClr val="bg1"/>
                </a:solidFill>
              </a:rPr>
              <a:t>Dresslehaus</a:t>
            </a:r>
            <a:r>
              <a:rPr lang="en-US" sz="3600" dirty="0">
                <a:solidFill>
                  <a:schemeClr val="bg1"/>
                </a:solidFill>
              </a:rPr>
              <a:t> (OMCB)</a:t>
            </a: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Mary Newman-Keyes (CVSO)</a:t>
            </a: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Wally </a:t>
            </a:r>
            <a:r>
              <a:rPr lang="en-US" sz="3600" dirty="0" err="1">
                <a:solidFill>
                  <a:schemeClr val="bg1"/>
                </a:solidFill>
              </a:rPr>
              <a:t>Orderman</a:t>
            </a:r>
            <a:r>
              <a:rPr lang="en-US" sz="3600" dirty="0">
                <a:solidFill>
                  <a:schemeClr val="bg1"/>
                </a:solidFill>
              </a:rPr>
              <a:t> (OFDA)</a:t>
            </a:r>
          </a:p>
          <a:p>
            <a:pPr lvl="2">
              <a:spcAft>
                <a:spcPts val="1200"/>
              </a:spcAft>
            </a:pPr>
            <a:r>
              <a:rPr lang="en-US" sz="3200" dirty="0">
                <a:solidFill>
                  <a:schemeClr val="bg1"/>
                </a:solidFill>
              </a:rPr>
              <a:t>Jason </a:t>
            </a:r>
            <a:r>
              <a:rPr lang="en-US" sz="3200" dirty="0" err="1">
                <a:solidFill>
                  <a:schemeClr val="bg1"/>
                </a:solidFill>
              </a:rPr>
              <a:t>Widing</a:t>
            </a:r>
            <a:endParaRPr lang="en-US" sz="3200" dirty="0">
              <a:solidFill>
                <a:schemeClr val="bg1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Dwight Terry (Funeral Home Director)</a:t>
            </a: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Connie Tanaka (CVSO)</a:t>
            </a:r>
          </a:p>
          <a:p>
            <a:pPr lvl="1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</a:rPr>
              <a:t> John Lee (United Veteran Groups of Oregon)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E344AB-D80D-8197-4FA2-E7A9FB8FE605}"/>
              </a:ext>
            </a:extLst>
          </p:cNvPr>
          <p:cNvSpPr/>
          <p:nvPr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CBC9B8-C9AC-2A82-29CC-4B1D56DA52F7}"/>
              </a:ext>
            </a:extLst>
          </p:cNvPr>
          <p:cNvGrpSpPr/>
          <p:nvPr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5D8E78A-CDA0-7652-E0F0-8C99869DEBCA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8" name="Picture 7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9931505D-8596-6B64-52D6-71C28DC733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421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6663EB-C751-DF8D-1689-9E8E98CC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665D1F-9231-AD0B-F0DA-6BB93D80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4" y="309987"/>
            <a:ext cx="10696639" cy="1022562"/>
          </a:xfr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Rules for discussion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E344AB-D80D-8197-4FA2-E7A9FB8FE605}"/>
              </a:ext>
            </a:extLst>
          </p:cNvPr>
          <p:cNvSpPr/>
          <p:nvPr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CBC9B8-C9AC-2A82-29CC-4B1D56DA52F7}"/>
              </a:ext>
            </a:extLst>
          </p:cNvPr>
          <p:cNvGrpSpPr/>
          <p:nvPr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5D8E78A-CDA0-7652-E0F0-8C99869DEBCA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8" name="Picture 7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9931505D-8596-6B64-52D6-71C28DC733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93494EE-02BF-E51B-8750-F9FB753259B9}"/>
              </a:ext>
            </a:extLst>
          </p:cNvPr>
          <p:cNvSpPr txBox="1"/>
          <p:nvPr/>
        </p:nvSpPr>
        <p:spPr>
          <a:xfrm>
            <a:off x="790428" y="1854338"/>
            <a:ext cx="10168729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This is intended to be a creative space where we can think about new ways of doing business.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To accomplish this, participants are asked to respect the following process agreements: </a:t>
            </a:r>
          </a:p>
          <a:p>
            <a:pPr marL="742950" lvl="1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Have grace, give grace: we are in extra-challenging times, please have grace with yourselves, each other, and the technology. </a:t>
            </a:r>
          </a:p>
          <a:p>
            <a:pPr marL="742950" lvl="1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Lead with curiosity: test assumptions and inferences, and balance clarifying questions with positional advocacy. Give people the benefit of good intent. </a:t>
            </a:r>
          </a:p>
          <a:p>
            <a:pPr marL="742950" lvl="1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Be mission-centric: share all relevant information from your world, and think about how your connections and insights can strengthen the effort at hand. </a:t>
            </a:r>
          </a:p>
          <a:p>
            <a:pPr marL="742950" lvl="1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Respect confidentiality: be mindful of what you share about this space outside of this space, not all topics or ideas may be appropriate or ripe for discussion in a broader venue. If you mention something you do not want to be discussed outside of this space, please verbally note that.</a:t>
            </a:r>
          </a:p>
        </p:txBody>
      </p:sp>
    </p:spTree>
    <p:extLst>
      <p:ext uri="{BB962C8B-B14F-4D97-AF65-F5344CB8AC3E}">
        <p14:creationId xmlns:p14="http://schemas.microsoft.com/office/powerpoint/2010/main" val="301187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6663EB-C751-DF8D-1689-9E8E98CC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665D1F-9231-AD0B-F0DA-6BB93D80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4" y="309987"/>
            <a:ext cx="10696639" cy="1022562"/>
          </a:xfr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Way ahead</a:t>
            </a:r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FAA3D3F9-85F7-D8FF-2EDD-C8D263F8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66" y="1858613"/>
            <a:ext cx="11138103" cy="5016844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Way Ahead for Rules: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 will meet on 2, 9 and 16 November.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 final recommendations will close on 17 November. 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Anticipate Rules notice for Temporary rules on 30 November. 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Proposed notifications on final Rules to be published by 31 Dec 2023.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Temporary Rules will be in effect until the publishing of permanent rules estimated Feb 1, 2024.</a:t>
            </a:r>
            <a:endParaRPr lang="en-US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E344AB-D80D-8197-4FA2-E7A9FB8FE605}"/>
              </a:ext>
            </a:extLst>
          </p:cNvPr>
          <p:cNvSpPr/>
          <p:nvPr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CBC9B8-C9AC-2A82-29CC-4B1D56DA52F7}"/>
              </a:ext>
            </a:extLst>
          </p:cNvPr>
          <p:cNvGrpSpPr/>
          <p:nvPr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5D8E78A-CDA0-7652-E0F0-8C99869DEBCA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8" name="Picture 7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9931505D-8596-6B64-52D6-71C28DC733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218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37082" y="1283666"/>
            <a:ext cx="11599629" cy="5016844"/>
          </a:xfrm>
        </p:spPr>
        <p:txBody>
          <a:bodyPr/>
          <a:lstStyle/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DISCUSSION?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A02BAA-0BC3-441D-8F98-FF673ACBCC61}"/>
              </a:ext>
            </a:extLst>
          </p:cNvPr>
          <p:cNvSpPr/>
          <p:nvPr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2FE1E70-3EE4-F878-2A52-6E36AB39788C}"/>
              </a:ext>
            </a:extLst>
          </p:cNvPr>
          <p:cNvGrpSpPr/>
          <p:nvPr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3D58F77-21E8-C8EC-2CAE-3891FC03A400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8" name="Picture 7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F7639A6C-B26C-AEA7-24EA-DF5D2FE9B9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70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6663EB-C751-DF8D-1689-9E8E98CC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665D1F-9231-AD0B-F0DA-6BB93D80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474" y="309987"/>
            <a:ext cx="10696639" cy="1022562"/>
          </a:xfr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  <a:latin typeface="+mj-lt"/>
              </a:rPr>
              <a:t>Topics for Rules to address</a:t>
            </a:r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FAA3D3F9-85F7-D8FF-2EDD-C8D263F8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66" y="1858613"/>
            <a:ext cx="11138103" cy="5016844"/>
          </a:xfrm>
        </p:spPr>
        <p:txBody>
          <a:bodyPr>
            <a:normAutofit/>
          </a:bodyPr>
          <a:lstStyle/>
          <a:p>
            <a:pPr lvl="1"/>
            <a:r>
              <a:rPr lang="en-US" dirty="0">
                <a:solidFill>
                  <a:schemeClr val="bg1"/>
                </a:solidFill>
              </a:rPr>
              <a:t>Appointment of a Veterans Remains Coordinator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Qualifications of a Veterans Remains Coordinator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Training of a Veterans Remains Coordinator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Forms and documents required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Storage requirements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Interaction with Funeral Establishments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Connection with USDVA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How to process a request with USDVA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Transparency and validation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E344AB-D80D-8197-4FA2-E7A9FB8FE605}"/>
              </a:ext>
            </a:extLst>
          </p:cNvPr>
          <p:cNvSpPr/>
          <p:nvPr/>
        </p:nvSpPr>
        <p:spPr>
          <a:xfrm>
            <a:off x="158876" y="1665028"/>
            <a:ext cx="11978640" cy="45720"/>
          </a:xfrm>
          <a:prstGeom prst="rect">
            <a:avLst/>
          </a:prstGeom>
          <a:solidFill>
            <a:srgbClr val="C24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CBC9B8-C9AC-2A82-29CC-4B1D56DA52F7}"/>
              </a:ext>
            </a:extLst>
          </p:cNvPr>
          <p:cNvGrpSpPr/>
          <p:nvPr/>
        </p:nvGrpSpPr>
        <p:grpSpPr>
          <a:xfrm>
            <a:off x="237082" y="1365040"/>
            <a:ext cx="571969" cy="543437"/>
            <a:chOff x="600890" y="408003"/>
            <a:chExt cx="762625" cy="76262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5D8E78A-CDA0-7652-E0F0-8C99869DEBCA}"/>
                </a:ext>
              </a:extLst>
            </p:cNvPr>
            <p:cNvSpPr/>
            <p:nvPr/>
          </p:nvSpPr>
          <p:spPr>
            <a:xfrm>
              <a:off x="600890" y="408003"/>
              <a:ext cx="762625" cy="762625"/>
            </a:xfrm>
            <a:prstGeom prst="ellipse">
              <a:avLst/>
            </a:prstGeom>
            <a:solidFill>
              <a:srgbClr val="022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8" name="Picture 7" descr="R:\Communicatns(Admin)\2016\Logos\ODVA Final Logo Files\ODVA Final Logo Files\photoshop files\ODVA_CMYK_HORIZ_B_white letters.png">
              <a:extLst>
                <a:ext uri="{FF2B5EF4-FFF2-40B4-BE49-F238E27FC236}">
                  <a16:creationId xmlns:a16="http://schemas.microsoft.com/office/drawing/2014/main" id="{9931505D-8596-6B64-52D6-71C28DC733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5217"/>
            <a:stretch/>
          </p:blipFill>
          <p:spPr bwMode="auto">
            <a:xfrm>
              <a:off x="659956" y="448322"/>
              <a:ext cx="683220" cy="646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13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2BFCAE27F7D488711FD2B9006369E" ma:contentTypeVersion="9" ma:contentTypeDescription="Create a new document." ma:contentTypeScope="" ma:versionID="caede0af12d57a3d9d4798513c5f2b3f">
  <xsd:schema xmlns:xsd="http://www.w3.org/2001/XMLSchema" xmlns:xs="http://www.w3.org/2001/XMLSchema" xmlns:p="http://schemas.microsoft.com/office/2006/metadata/properties" xmlns:ns1="http://schemas.microsoft.com/sharepoint/v3" xmlns:ns2="63d9bf4c-3d16-402c-a44f-5e93a5a336c0" xmlns:ns3="ac1b1b57-fe96-48f0-8a00-9bd75f94792d" targetNamespace="http://schemas.microsoft.com/office/2006/metadata/properties" ma:root="true" ma:fieldsID="6d5a02c72cf9a288161b4b85786a3426" ns1:_="" ns2:_="" ns3:_="">
    <xsd:import namespace="http://schemas.microsoft.com/sharepoint/v3"/>
    <xsd:import namespace="63d9bf4c-3d16-402c-a44f-5e93a5a336c0"/>
    <xsd:import namespace="ac1b1b57-fe96-48f0-8a00-9bd75f94792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Program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d9bf4c-3d16-402c-a44f-5e93a5a336c0" elementFormDefault="qualified">
    <xsd:import namespace="http://schemas.microsoft.com/office/2006/documentManagement/types"/>
    <xsd:import namespace="http://schemas.microsoft.com/office/infopath/2007/PartnerControls"/>
    <xsd:element name="Program" ma:index="6" nillable="true" ma:displayName="Report Area" ma:default="N/A" ma:format="Dropdown" ma:internalName="Program" ma:readOnly="false">
      <xsd:simpleType>
        <xsd:restriction base="dms:Choice">
          <xsd:enumeration value="Agency Reports"/>
          <xsd:enumeration value="Bill Digest"/>
          <xsd:enumeration value="DEIA/AA"/>
          <xsd:enumeration value="Home Loans"/>
          <xsd:enumeration value="OVH"/>
          <xsd:enumeration value="Legislative Reports"/>
          <xsd:enumeration value="Performance Measures"/>
          <xsd:enumeration value="Public Records"/>
          <xsd:enumeration value="OARs"/>
          <xsd:enumeration value="Other/Misc"/>
          <xsd:enumeration value="N/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b1b57-fe96-48f0-8a00-9bd75f94792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gram xmlns="63d9bf4c-3d16-402c-a44f-5e93a5a336c0">OARs</Program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5AB0B13-8985-4B76-AFA8-3608291E3A88}"/>
</file>

<file path=customXml/itemProps2.xml><?xml version="1.0" encoding="utf-8"?>
<ds:datastoreItem xmlns:ds="http://schemas.openxmlformats.org/officeDocument/2006/customXml" ds:itemID="{4487B7AF-6E08-4400-80A8-202E5100A394}"/>
</file>

<file path=customXml/itemProps3.xml><?xml version="1.0" encoding="utf-8"?>
<ds:datastoreItem xmlns:ds="http://schemas.openxmlformats.org/officeDocument/2006/customXml" ds:itemID="{FE61DE16-DFE6-43F5-B335-550B4183F881}"/>
</file>

<file path=docProps/app.xml><?xml version="1.0" encoding="utf-8"?>
<Properties xmlns="http://schemas.openxmlformats.org/officeDocument/2006/extended-properties" xmlns:vt="http://schemas.openxmlformats.org/officeDocument/2006/docPropsVTypes">
  <TotalTime>19667</TotalTime>
  <Words>369</Words>
  <Application>Microsoft Office PowerPoint</Application>
  <PresentationFormat>Widescreen</PresentationFormat>
  <Paragraphs>53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Franklin Gothic Demi Cond</vt:lpstr>
      <vt:lpstr>Symbol</vt:lpstr>
      <vt:lpstr>Times New Roman</vt:lpstr>
      <vt:lpstr>Office Theme</vt:lpstr>
      <vt:lpstr>PowerPoint Presentation</vt:lpstr>
      <vt:lpstr>HB 2147 RAC Participants</vt:lpstr>
      <vt:lpstr>Rules for discussion</vt:lpstr>
      <vt:lpstr>Way ahead</vt:lpstr>
      <vt:lpstr>PowerPoint Presentation</vt:lpstr>
      <vt:lpstr>Topics for Rules to address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Hoeft Nicole</dc:creator>
  <cp:lastModifiedBy>DEFILLIPO Jay * ODVA</cp:lastModifiedBy>
  <cp:revision>478</cp:revision>
  <cp:lastPrinted>2021-02-04T21:50:25Z</cp:lastPrinted>
  <dcterms:created xsi:type="dcterms:W3CDTF">2021-01-23T00:10:03Z</dcterms:created>
  <dcterms:modified xsi:type="dcterms:W3CDTF">2023-11-09T20:54:24Z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2023-11-02T19:19:04Z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5385bf17-b8cd-412c-943c-6ae9f29857a1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0x0101009D72BFCAE27F7D488711FD2B9006369E</vt:lpwstr>
  </property>
</Properties>
</file>