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3C_CA330A8B.xml" ContentType="application/vnd.ms-powerpoint.comments+xml"/>
  <Override PartName="/ppt/notesSlides/notesSlide5.xml" ContentType="application/vnd.openxmlformats-officedocument.presentationml.notesSlide+xml"/>
  <Override PartName="/ppt/comments/modernComment_147_38E4A482.xml" ContentType="application/vnd.ms-powerpoint.comments+xml"/>
  <Override PartName="/ppt/notesSlides/notesSlide6.xml" ContentType="application/vnd.openxmlformats-officedocument.presentationml.notesSlide+xml"/>
  <Override PartName="/ppt/comments/modernComment_13D_8B4EC244.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4A_671C620.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144_1A085CD5.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22"/>
  </p:notesMasterIdLst>
  <p:sldIdLst>
    <p:sldId id="257" r:id="rId5"/>
    <p:sldId id="263" r:id="rId6"/>
    <p:sldId id="315" r:id="rId7"/>
    <p:sldId id="316" r:id="rId8"/>
    <p:sldId id="334" r:id="rId9"/>
    <p:sldId id="327" r:id="rId10"/>
    <p:sldId id="317" r:id="rId11"/>
    <p:sldId id="328" r:id="rId12"/>
    <p:sldId id="329" r:id="rId13"/>
    <p:sldId id="330" r:id="rId14"/>
    <p:sldId id="332" r:id="rId15"/>
    <p:sldId id="324" r:id="rId16"/>
    <p:sldId id="325" r:id="rId17"/>
    <p:sldId id="326" r:id="rId18"/>
    <p:sldId id="331" r:id="rId19"/>
    <p:sldId id="333" r:id="rId20"/>
    <p:sldId id="31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71292A-15B6-DF6C-50F7-8F8E8A161384}" name="KARGEL Angela J" initials="KJ" userId="S::angela.j.kargel@odot.oregon.gov::e9cd7da6-6312-43da-af9c-348e2d7efe87" providerId="AD"/>
  <p188:author id="{3AEE292F-FD65-49D7-8584-FD91B412AB38}" name="ESTES Hope" initials="EH" userId="S::hope.estes@odot.oregon.gov::f872f8bd-3ac3-45fb-ac2d-1225e090e1c6" providerId="AD"/>
  <p188:author id="{8196963A-1C5F-7424-437E-F84D07D40D8C}" name="THOMPSON Alan L" initials="TL" userId="S::alan.l.thompson@odot.oregon.gov::bba54349-2c6b-443a-99f2-457f538f1427" providerId="AD"/>
  <p188:author id="{5590C661-3E04-E62B-FB49-090E52C05F70}" name="BAERG Rye" initials="BR" userId="S::rye.baerg@odot.oregon.gov::db7b9b58-b5c0-42ca-93c8-e90b001fac58" providerId="AD"/>
  <p188:author id="{48BCA46C-A0A7-4D8B-14B5-C2DB4C67A28E}" name="MANLOVE Heidi" initials="MH" userId="S::heidi.manlove@odot.oregon.gov::22b61274-0798-41ad-b66a-5619bd1c72ae" providerId="AD"/>
  <p188:author id="{0E2B1AC1-74F3-93F4-475A-97176426816A}" name="PACHECO Dorian" initials="PD" userId="S::dorian.pacheco@odot.oregon.gov::c3b378d2-622d-4e9f-b4b4-dd90a55d3a1e" providerId="AD"/>
  <p188:author id="{72B169C5-581C-FAAF-F4DD-A932DD48D4BC}" name="LEDET Elizabeth" initials="LE" userId="S::elizabeth.l.ledet@odot.oregon.gov::25ce1be1-952c-439c-a40a-7e02af2fea0d" providerId="AD"/>
  <p188:author id="{346E44F0-9CB3-FFF2-58EE-70E7A5F8CCFF}" name="FERGASON LeeAnne" initials="FL" userId="S::leeanne.fergason@odot.oregon.gov::bde4e4ee-783a-4ca6-a15b-3b6396eec8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6203AB-F165-4850-BDEF-056D4A9FE398}" v="40" dt="2024-01-03T16:17:37.373"/>
    <p1510:client id="{82E4349C-8C90-45E1-B570-311CE86730F9}" v="8" dt="2024-01-03T17:40:06.679"/>
    <p1510:client id="{AFDD9A3A-E971-413F-B90C-68A7FD02A9E1}" v="1" dt="2023-09-25T22:14:39.045"/>
    <p1510:client id="{CC7EDCB1-D631-4DCF-86F4-A0243AD33452}" v="1" dt="2024-01-03T17:33:36.126"/>
    <p1510:client id="{CD35F34A-BF0F-4116-8340-409BA6DAA83B}" v="128" dt="2023-12-21T21:52:46.058"/>
    <p1510:client id="{F8C5BD9C-F19C-0DE6-E8A8-55AB07FE2C46}" v="1263" dt="2024-01-03T19:54:02.0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comments/modernComment_13C_CA330A8B.xml><?xml version="1.0" encoding="utf-8"?>
<p188:cmLst xmlns:a="http://schemas.openxmlformats.org/drawingml/2006/main" xmlns:r="http://schemas.openxmlformats.org/officeDocument/2006/relationships" xmlns:p188="http://schemas.microsoft.com/office/powerpoint/2018/8/main">
  <p188:cm id="{1E34A6D5-F6CE-491C-9D84-4EBCED176506}" authorId="{346E44F0-9CB3-FFF2-58EE-70E7A5F8CCFF}" status="resolved" created="2024-01-03T17:33:36.126" complete="100000">
    <pc:sldMkLst xmlns:pc="http://schemas.microsoft.com/office/powerpoint/2013/main/command">
      <pc:docMk/>
      <pc:sldMk cId="3392342667" sldId="316"/>
    </pc:sldMkLst>
    <p188:txBody>
      <a:bodyPr/>
      <a:lstStyle/>
      <a:p>
        <a:r>
          <a:rPr lang="en-US"/>
          <a:t>[@FLOWERS Jeffrey A] Here's the list of programs. Can you tell me which ones use federal funds?</a:t>
        </a:r>
      </a:p>
    </p188:txBody>
  </p188:cm>
</p188:cmLst>
</file>

<file path=ppt/comments/modernComment_13D_8B4EC244.xml><?xml version="1.0" encoding="utf-8"?>
<p188:cmLst xmlns:a="http://schemas.openxmlformats.org/drawingml/2006/main" xmlns:r="http://schemas.openxmlformats.org/officeDocument/2006/relationships" xmlns:p188="http://schemas.microsoft.com/office/powerpoint/2018/8/main">
  <p188:cm id="{8B2B6AE6-BE10-4C2B-9FA8-33DCA73312C2}" authorId="{8196963A-1C5F-7424-437E-F84D07D40D8C}" status="resolved" created="2023-09-05T14:28:22.788" complete="100000">
    <ac:deMkLst xmlns:ac="http://schemas.microsoft.com/office/drawing/2013/main/command">
      <pc:docMk xmlns:pc="http://schemas.microsoft.com/office/powerpoint/2013/main/command"/>
      <pc:sldMk xmlns:pc="http://schemas.microsoft.com/office/powerpoint/2013/main/command" cId="2337194564" sldId="317"/>
      <ac:spMk id="10" creationId="{D6A4C691-F125-4C52-449E-E3E122985D82}"/>
    </ac:deMkLst>
    <p188:txBody>
      <a:bodyPr/>
      <a:lstStyle/>
      <a:p>
        <a:r>
          <a:rPr lang="en-US"/>
          <a:t>No listing of non-profits. Businesses and non-profits for OCP must partner with a city/county. Businesses are not eligible for federal funding. Deleted OCP from businesses</a:t>
        </a:r>
      </a:p>
    </p188:txBody>
  </p188:cm>
</p188:cmLst>
</file>

<file path=ppt/comments/modernComment_144_1A085CD5.xml><?xml version="1.0" encoding="utf-8"?>
<p188:cmLst xmlns:a="http://schemas.openxmlformats.org/drawingml/2006/main" xmlns:r="http://schemas.openxmlformats.org/officeDocument/2006/relationships" xmlns:p188="http://schemas.microsoft.com/office/powerpoint/2018/8/main">
  <p188:cm id="{1436F8FE-D770-47AF-AF36-A20BCF848677}" authorId="{72B169C5-581C-FAAF-F4DD-A932DD48D4BC}" status="resolved" created="2023-08-31T18:51:39.366" complete="100000">
    <ac:deMkLst xmlns:ac="http://schemas.microsoft.com/office/drawing/2013/main/command">
      <pc:docMk xmlns:pc="http://schemas.microsoft.com/office/powerpoint/2013/main/command"/>
      <pc:sldMk xmlns:pc="http://schemas.microsoft.com/office/powerpoint/2013/main/command" cId="436755669" sldId="324"/>
      <ac:graphicFrameMk id="3" creationId="{C805D887-8CE2-BF53-ECCF-058308433367}"/>
    </ac:deMkLst>
    <p188:replyLst>
      <p188:reply id="{1715BB36-1FA8-4557-892D-2289CD43319A}" authorId="{346E44F0-9CB3-FFF2-58EE-70E7A5F8CCFF}" created="2023-08-31T18:58:36.014">
        <p188:txBody>
          <a:bodyPr/>
          <a:lstStyle/>
          <a:p>
            <a:r>
              <a:rPr lang="en-US"/>
              <a:t>These slides show the opening of the grant cycle. I'll make that clearer in the title.</a:t>
            </a:r>
          </a:p>
        </p188:txBody>
      </p188:reply>
      <p188:reply id="{C93E1CFE-E0AB-4644-89B4-E353DFD46EB2}" authorId="{346E44F0-9CB3-FFF2-58EE-70E7A5F8CCFF}" created="2023-08-31T18:59:01.937">
        <p188:txBody>
          <a:bodyPr/>
          <a:lstStyle/>
          <a:p>
            <a:r>
              <a:rPr lang="en-US"/>
              <a:t>[@LEDET Elizabeth] Do you think it is more helpful if this timeline showed the deadlines instead?</a:t>
            </a:r>
          </a:p>
        </p188:txBody>
      </p188:reply>
    </p188:replyLst>
    <p188:txBody>
      <a:bodyPr/>
      <a:lstStyle/>
      <a:p>
        <a:r>
          <a:rPr lang="en-US"/>
          <a:t>TGM applications are due at the end of July which is technically Q3</a:t>
        </a:r>
      </a:p>
    </p188:txBody>
  </p188:cm>
  <p188:cm id="{612603C0-04BE-4865-A2F2-21886B84E80B}" authorId="{346E44F0-9CB3-FFF2-58EE-70E7A5F8CCFF}" created="2024-01-03T17:39:11.194">
    <ac:deMkLst xmlns:ac="http://schemas.microsoft.com/office/drawing/2013/main/command">
      <pc:docMk xmlns:pc="http://schemas.microsoft.com/office/powerpoint/2013/main/command"/>
      <pc:sldMk xmlns:pc="http://schemas.microsoft.com/office/powerpoint/2013/main/command" cId="436755669" sldId="324"/>
      <ac:graphicFrameMk id="3" creationId="{C805D887-8CE2-BF53-ECCF-058308433367}"/>
    </ac:deMkLst>
    <p188:txBody>
      <a:bodyPr/>
      <a:lstStyle/>
      <a:p>
        <a:r>
          <a:rPr lang="en-US"/>
          <a:t>[@ZHAO Jiguang] For this slide is the ARTS solicitation the Quick Fix portion of the program?</a:t>
        </a:r>
      </a:p>
    </p188:txBody>
  </p188:cm>
</p188:cmLst>
</file>

<file path=ppt/comments/modernComment_147_38E4A482.xml><?xml version="1.0" encoding="utf-8"?>
<p188:cmLst xmlns:a="http://schemas.openxmlformats.org/drawingml/2006/main" xmlns:r="http://schemas.openxmlformats.org/officeDocument/2006/relationships" xmlns:p188="http://schemas.microsoft.com/office/powerpoint/2018/8/main">
  <p188:cm id="{458D7E32-E053-4AF8-8B40-819E7BCC6580}" authorId="{346E44F0-9CB3-FFF2-58EE-70E7A5F8CCFF}" status="resolved" created="2023-08-31T18:37:56.622" complete="100000">
    <pc:sldMkLst xmlns:pc="http://schemas.microsoft.com/office/powerpoint/2013/main/command">
      <pc:docMk/>
      <pc:sldMk cId="954508418" sldId="327"/>
    </pc:sldMkLst>
    <p188:replyLst>
      <p188:reply id="{90B00956-F1CA-4D84-8193-5A7E6923ECB6}" authorId="{48BCA46C-A0A7-4D8B-14B5-C2DB4C67A28E}" created="2023-08-31T18:53:03.993">
        <p188:txBody>
          <a:bodyPr/>
          <a:lstStyle/>
          <a:p>
            <a:r>
              <a:rPr lang="en-US"/>
              <a:t>All looks good on my end, Thanks!</a:t>
            </a:r>
          </a:p>
        </p188:txBody>
      </p188:reply>
      <p188:reply id="{B3CFE4A5-06DA-4253-9228-24FAB8029A9F}" authorId="{5590C661-3E04-E62B-FB49-090E52C05F70}" created="2023-08-31T21:01:08.913">
        <p188:txBody>
          <a:bodyPr/>
          <a:lstStyle/>
          <a:p>
            <a:r>
              <a:rPr lang="en-US"/>
              <a:t>Looks good to me.</a:t>
            </a:r>
          </a:p>
        </p188:txBody>
      </p188:reply>
      <p188:reply id="{C275CDA0-538F-4C91-8C44-B405106B9C4D}" authorId="{3171292A-15B6-DF6C-50F7-8F8E8A161384}" created="2023-08-31T21:31:12.100">
        <p188:txBody>
          <a:bodyPr/>
          <a:lstStyle/>
          <a:p>
            <a:r>
              <a:rPr lang="en-US"/>
              <a:t>True for ARTS</a:t>
            </a:r>
          </a:p>
        </p188:txBody>
      </p188:reply>
    </p188:replyLst>
    <p188:txBody>
      <a:bodyPr/>
      <a:lstStyle/>
      <a:p>
        <a:r>
          <a:rPr lang="en-US"/>
          <a:t>[@POSADAS Xao] [@KARGEL Angela J] [@BAERG Rye] [@COMPTON Jenna L] [@GILBERT Cecelia] [@PACHECO Dorian] [@THOMPSON Alan L] [@MANLOVE Heidi] [@EDGAR Deanna D] [@LEDET Elizabeth]  Can you please look at slides 4-13 for accuracy around your program by 9/6?</a:t>
        </a:r>
      </a:p>
    </p188:txBody>
  </p188:cm>
</p188:cmLst>
</file>

<file path=ppt/comments/modernComment_14A_671C620.xml><?xml version="1.0" encoding="utf-8"?>
<p188:cmLst xmlns:a="http://schemas.openxmlformats.org/drawingml/2006/main" xmlns:r="http://schemas.openxmlformats.org/officeDocument/2006/relationships" xmlns:p188="http://schemas.microsoft.com/office/powerpoint/2018/8/main">
  <p188:cm id="{ACC8FC01-6D16-4AED-A162-89D709CA1996}" authorId="{346E44F0-9CB3-FFF2-58EE-70E7A5F8CCFF}" status="resolved" created="2023-08-31T18:53:28.558" complete="100000">
    <pc:sldMkLst xmlns:pc="http://schemas.microsoft.com/office/powerpoint/2013/main/command">
      <pc:docMk/>
      <pc:sldMk cId="108119584" sldId="330"/>
    </pc:sldMkLst>
    <p188:replyLst>
      <p188:reply id="{C603B460-AAAD-4DF1-81E1-D0BAF0BF6EB8}" authorId="{346E44F0-9CB3-FFF2-58EE-70E7A5F8CCFF}" created="2023-08-31T18:53:43.200">
        <p188:txBody>
          <a:bodyPr/>
          <a:lstStyle/>
          <a:p>
            <a:r>
              <a:rPr lang="en-US"/>
              <a:t>I'm hoping to have this done by 9/6. </a:t>
            </a:r>
          </a:p>
        </p188:txBody>
      </p188:reply>
    </p188:replyLst>
    <p188:txBody>
      <a:bodyPr/>
      <a:lstStyle/>
      <a:p>
        <a:r>
          <a:rPr lang="en-US"/>
          <a:t>[@PHILLIPS Ryan L] [@HOWELL Amanda]  Thanks for encouraging me to add transit at this stage! Let me know if either of you want to help fill in this slide and then the timeline.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352A93-4302-4156-AACB-B08B31D97B5B}"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en-US"/>
        </a:p>
      </dgm:t>
    </dgm:pt>
    <dgm:pt modelId="{430E54AB-86E7-48D4-87F2-856C988CFBFC}">
      <dgm:prSet phldrT="[Text]"/>
      <dgm:spPr/>
      <dgm:t>
        <a:bodyPr/>
        <a:lstStyle/>
        <a:p>
          <a:r>
            <a:rPr lang="en-US">
              <a:latin typeface="Calibri"/>
              <a:cs typeface="Calibri"/>
            </a:rPr>
            <a:t>Q1 2024</a:t>
          </a:r>
        </a:p>
      </dgm:t>
    </dgm:pt>
    <dgm:pt modelId="{B321FCF9-0BD2-4FAE-BAE9-3FA78D469157}" type="parTrans" cxnId="{F6C64E87-1E13-44CC-A8C5-1DC01CC5BD50}">
      <dgm:prSet/>
      <dgm:spPr/>
      <dgm:t>
        <a:bodyPr/>
        <a:lstStyle/>
        <a:p>
          <a:endParaRPr lang="en-US"/>
        </a:p>
      </dgm:t>
    </dgm:pt>
    <dgm:pt modelId="{67ABDFE3-1CED-4722-84F0-C5BF9BFF382F}" type="sibTrans" cxnId="{F6C64E87-1E13-44CC-A8C5-1DC01CC5BD50}">
      <dgm:prSet/>
      <dgm:spPr/>
      <dgm:t>
        <a:bodyPr/>
        <a:lstStyle/>
        <a:p>
          <a:endParaRPr lang="en-US"/>
        </a:p>
      </dgm:t>
    </dgm:pt>
    <dgm:pt modelId="{DEB88FA2-7BE8-4620-8903-8F705C4BCD1E}">
      <dgm:prSet phldrT="[Text]"/>
      <dgm:spPr/>
      <dgm:t>
        <a:bodyPr/>
        <a:lstStyle/>
        <a:p>
          <a:r>
            <a:rPr lang="en-US" b="0">
              <a:latin typeface="Calibri"/>
              <a:cs typeface="Calibri"/>
            </a:rPr>
            <a:t>Safe Routes to School Construction, Education and Project Identification</a:t>
          </a:r>
        </a:p>
      </dgm:t>
    </dgm:pt>
    <dgm:pt modelId="{E6CAF37E-C282-4646-AEE8-CE44194205D2}" type="parTrans" cxnId="{47A2A517-061B-4E8C-BFCE-F7BA9949075F}">
      <dgm:prSet/>
      <dgm:spPr/>
      <dgm:t>
        <a:bodyPr/>
        <a:lstStyle/>
        <a:p>
          <a:endParaRPr lang="en-US"/>
        </a:p>
      </dgm:t>
    </dgm:pt>
    <dgm:pt modelId="{8B27DCEC-2CDB-40D2-A14C-BAB3C00B97DC}" type="sibTrans" cxnId="{47A2A517-061B-4E8C-BFCE-F7BA9949075F}">
      <dgm:prSet/>
      <dgm:spPr/>
      <dgm:t>
        <a:bodyPr/>
        <a:lstStyle/>
        <a:p>
          <a:endParaRPr lang="en-US"/>
        </a:p>
      </dgm:t>
    </dgm:pt>
    <dgm:pt modelId="{C26EA096-D9C4-48D2-85F2-6104C5E9F658}">
      <dgm:prSet phldrT="[Text]"/>
      <dgm:spPr/>
      <dgm:t>
        <a:bodyPr/>
        <a:lstStyle/>
        <a:p>
          <a:r>
            <a:rPr lang="en-US">
              <a:highlight>
                <a:srgbClr val="FFFF00"/>
              </a:highlight>
              <a:latin typeface="Calibri"/>
              <a:cs typeface="Calibri"/>
            </a:rPr>
            <a:t>Carbon Reduction</a:t>
          </a:r>
        </a:p>
      </dgm:t>
    </dgm:pt>
    <dgm:pt modelId="{2F9D7EC3-DDD6-4A89-A2C3-41CD2AEBB39C}" type="parTrans" cxnId="{E96898C1-D565-4339-986C-DCD51F02BBD4}">
      <dgm:prSet/>
      <dgm:spPr/>
      <dgm:t>
        <a:bodyPr/>
        <a:lstStyle/>
        <a:p>
          <a:endParaRPr lang="en-US"/>
        </a:p>
      </dgm:t>
    </dgm:pt>
    <dgm:pt modelId="{3B94825B-E60E-445F-A978-8DDDA39C65B3}" type="sibTrans" cxnId="{E96898C1-D565-4339-986C-DCD51F02BBD4}">
      <dgm:prSet/>
      <dgm:spPr/>
      <dgm:t>
        <a:bodyPr/>
        <a:lstStyle/>
        <a:p>
          <a:endParaRPr lang="en-US"/>
        </a:p>
      </dgm:t>
    </dgm:pt>
    <dgm:pt modelId="{085FF0AF-1A21-48FC-A468-6EB7A3165E17}">
      <dgm:prSet phldrT="[Text]"/>
      <dgm:spPr/>
      <dgm:t>
        <a:bodyPr/>
        <a:lstStyle/>
        <a:p>
          <a:r>
            <a:rPr lang="en-US">
              <a:latin typeface="Calibri"/>
              <a:cs typeface="Calibri"/>
            </a:rPr>
            <a:t>Q2 2024</a:t>
          </a:r>
        </a:p>
      </dgm:t>
    </dgm:pt>
    <dgm:pt modelId="{77C1513D-84D0-44FC-9A69-62EAC08493E3}" type="parTrans" cxnId="{F4B94C41-4D54-43FB-98B7-64AC9BFCA1C8}">
      <dgm:prSet/>
      <dgm:spPr/>
      <dgm:t>
        <a:bodyPr/>
        <a:lstStyle/>
        <a:p>
          <a:endParaRPr lang="en-US"/>
        </a:p>
      </dgm:t>
    </dgm:pt>
    <dgm:pt modelId="{30666869-7707-4B17-8016-95A41EE9CCB8}" type="sibTrans" cxnId="{F4B94C41-4D54-43FB-98B7-64AC9BFCA1C8}">
      <dgm:prSet/>
      <dgm:spPr/>
      <dgm:t>
        <a:bodyPr/>
        <a:lstStyle/>
        <a:p>
          <a:endParaRPr lang="en-US"/>
        </a:p>
      </dgm:t>
    </dgm:pt>
    <dgm:pt modelId="{3395339A-6911-487E-9B2E-69B8FF55EBCA}">
      <dgm:prSet phldrT="[Text]"/>
      <dgm:spPr/>
      <dgm:t>
        <a:bodyPr/>
        <a:lstStyle/>
        <a:p>
          <a:r>
            <a:rPr lang="en-US">
              <a:latin typeface="Calibri"/>
              <a:cs typeface="Calibri"/>
            </a:rPr>
            <a:t>Transportation and Growth Management Planning Grants</a:t>
          </a:r>
        </a:p>
      </dgm:t>
    </dgm:pt>
    <dgm:pt modelId="{6275D802-16CE-4488-B4DC-48FE3F67295B}" type="parTrans" cxnId="{685C123D-6B27-443E-B8D3-7336BC303D12}">
      <dgm:prSet/>
      <dgm:spPr/>
      <dgm:t>
        <a:bodyPr/>
        <a:lstStyle/>
        <a:p>
          <a:endParaRPr lang="en-US"/>
        </a:p>
      </dgm:t>
    </dgm:pt>
    <dgm:pt modelId="{A062428B-C7B3-44F5-A670-6A812ED55082}" type="sibTrans" cxnId="{685C123D-6B27-443E-B8D3-7336BC303D12}">
      <dgm:prSet/>
      <dgm:spPr/>
      <dgm:t>
        <a:bodyPr/>
        <a:lstStyle/>
        <a:p>
          <a:endParaRPr lang="en-US"/>
        </a:p>
      </dgm:t>
    </dgm:pt>
    <dgm:pt modelId="{AA0DE7B3-C966-4DDC-A902-35C2C395E884}">
      <dgm:prSet phldrT="[Text]"/>
      <dgm:spPr/>
      <dgm:t>
        <a:bodyPr/>
        <a:lstStyle/>
        <a:p>
          <a:r>
            <a:rPr lang="en-US">
              <a:latin typeface="Calibri"/>
              <a:cs typeface="Calibri"/>
            </a:rPr>
            <a:t>Q3 2024</a:t>
          </a:r>
        </a:p>
      </dgm:t>
    </dgm:pt>
    <dgm:pt modelId="{A703BA1F-CA20-45AC-A319-B81F4D5486BE}" type="parTrans" cxnId="{C9197EA7-D86F-4E0E-A9DD-E82C97455C43}">
      <dgm:prSet/>
      <dgm:spPr/>
      <dgm:t>
        <a:bodyPr/>
        <a:lstStyle/>
        <a:p>
          <a:endParaRPr lang="en-US"/>
        </a:p>
      </dgm:t>
    </dgm:pt>
    <dgm:pt modelId="{76B5BFDA-F5ED-4316-BDC2-A8111DBD3FB8}" type="sibTrans" cxnId="{C9197EA7-D86F-4E0E-A9DD-E82C97455C43}">
      <dgm:prSet/>
      <dgm:spPr/>
      <dgm:t>
        <a:bodyPr/>
        <a:lstStyle/>
        <a:p>
          <a:endParaRPr lang="en-US"/>
        </a:p>
      </dgm:t>
    </dgm:pt>
    <dgm:pt modelId="{D97A93EE-23A8-4472-839A-3AD1B5CD9849}">
      <dgm:prSet phldrT="[Text]"/>
      <dgm:spPr/>
      <dgm:t>
        <a:bodyPr/>
        <a:lstStyle/>
        <a:p>
          <a:r>
            <a:rPr lang="en-US">
              <a:latin typeface="Calibri"/>
              <a:cs typeface="Calibri"/>
            </a:rPr>
            <a:t>Small City Allotment</a:t>
          </a:r>
        </a:p>
      </dgm:t>
    </dgm:pt>
    <dgm:pt modelId="{DC72230C-A148-4AC4-829C-78C29C74683A}" type="parTrans" cxnId="{FCB4E14E-2956-4768-8707-E46C4DCD53BB}">
      <dgm:prSet/>
      <dgm:spPr/>
      <dgm:t>
        <a:bodyPr/>
        <a:lstStyle/>
        <a:p>
          <a:endParaRPr lang="en-US"/>
        </a:p>
      </dgm:t>
    </dgm:pt>
    <dgm:pt modelId="{5E186DF4-14AA-4DE1-A39A-5AAF35043580}" type="sibTrans" cxnId="{FCB4E14E-2956-4768-8707-E46C4DCD53BB}">
      <dgm:prSet/>
      <dgm:spPr/>
      <dgm:t>
        <a:bodyPr/>
        <a:lstStyle/>
        <a:p>
          <a:endParaRPr lang="en-US"/>
        </a:p>
      </dgm:t>
    </dgm:pt>
    <dgm:pt modelId="{009FDCCE-993D-4D9D-B4D6-A4BF963A9EF4}">
      <dgm:prSet phldrT="[Text]"/>
      <dgm:spPr/>
      <dgm:t>
        <a:bodyPr/>
        <a:lstStyle/>
        <a:p>
          <a:r>
            <a:rPr lang="en-US" b="0">
              <a:highlight>
                <a:srgbClr val="FFFF00"/>
              </a:highlight>
              <a:latin typeface="Calibri"/>
              <a:cs typeface="Calibri"/>
            </a:rPr>
            <a:t>All Roads Transportation Safety</a:t>
          </a:r>
        </a:p>
      </dgm:t>
    </dgm:pt>
    <dgm:pt modelId="{018FE5FF-8EBD-412E-B0BC-80D3CCF19BC8}" type="parTrans" cxnId="{7A9FCB66-CC70-4DF8-A0A5-54D67716EF38}">
      <dgm:prSet/>
      <dgm:spPr/>
      <dgm:t>
        <a:bodyPr/>
        <a:lstStyle/>
        <a:p>
          <a:endParaRPr lang="en-US"/>
        </a:p>
      </dgm:t>
    </dgm:pt>
    <dgm:pt modelId="{2BA2119D-A8C6-4E18-9221-520ECB413425}" type="sibTrans" cxnId="{7A9FCB66-CC70-4DF8-A0A5-54D67716EF38}">
      <dgm:prSet/>
      <dgm:spPr/>
      <dgm:t>
        <a:bodyPr/>
        <a:lstStyle/>
        <a:p>
          <a:endParaRPr lang="en-US"/>
        </a:p>
      </dgm:t>
    </dgm:pt>
    <dgm:pt modelId="{0D6A2ECF-F7A6-4CB9-B9AC-9957A5AE4B41}">
      <dgm:prSet phldr="0"/>
      <dgm:spPr/>
      <dgm:t>
        <a:bodyPr/>
        <a:lstStyle/>
        <a:p>
          <a:pPr rtl="0"/>
          <a:r>
            <a:rPr lang="en-US" b="0">
              <a:latin typeface="Calibri"/>
              <a:cs typeface="Calibri"/>
            </a:rPr>
            <a:t>Community Charging Rebates</a:t>
          </a:r>
        </a:p>
      </dgm:t>
    </dgm:pt>
    <dgm:pt modelId="{4D020266-00F1-40BE-8DC7-75CBD700CD2C}" type="parTrans" cxnId="{400D707A-D80A-4F3F-BF04-F3A1E6907706}">
      <dgm:prSet/>
      <dgm:spPr/>
    </dgm:pt>
    <dgm:pt modelId="{8FB56C3E-EF51-48AF-9CF5-860BC459D240}" type="sibTrans" cxnId="{400D707A-D80A-4F3F-BF04-F3A1E6907706}">
      <dgm:prSet/>
      <dgm:spPr/>
    </dgm:pt>
    <dgm:pt modelId="{B6DABC46-DDAF-46C4-AC3A-E4A9B1511759}">
      <dgm:prSet phldr="0"/>
      <dgm:spPr/>
      <dgm:t>
        <a:bodyPr/>
        <a:lstStyle/>
        <a:p>
          <a:pPr rtl="0"/>
          <a:r>
            <a:rPr lang="en-US" b="0">
              <a:highlight>
                <a:srgbClr val="FFFF00"/>
              </a:highlight>
              <a:latin typeface="Calibri"/>
              <a:cs typeface="Calibri"/>
            </a:rPr>
            <a:t>Oregon Community Paths</a:t>
          </a:r>
        </a:p>
      </dgm:t>
    </dgm:pt>
    <dgm:pt modelId="{9A7EE4E7-72CA-41B6-A539-2F6C0BF5782B}" type="parTrans" cxnId="{90BBE78A-C3B0-4C5E-9879-8B7F647E1F7C}">
      <dgm:prSet/>
      <dgm:spPr/>
    </dgm:pt>
    <dgm:pt modelId="{91CA31D9-262E-4048-9474-9EEAF073E0EF}" type="sibTrans" cxnId="{90BBE78A-C3B0-4C5E-9879-8B7F647E1F7C}">
      <dgm:prSet/>
      <dgm:spPr/>
    </dgm:pt>
    <dgm:pt modelId="{E7281D2A-588F-4694-8348-ACE4F73E7A9C}">
      <dgm:prSet phldr="0"/>
      <dgm:spPr/>
      <dgm:t>
        <a:bodyPr/>
        <a:lstStyle/>
        <a:p>
          <a:pPr rtl="0"/>
          <a:r>
            <a:rPr lang="en-US">
              <a:latin typeface="Calibri"/>
              <a:cs typeface="Calibri"/>
            </a:rPr>
            <a:t>Transit Mid-Cycle Solicitation</a:t>
          </a:r>
        </a:p>
      </dgm:t>
    </dgm:pt>
    <dgm:pt modelId="{CEF415C4-EA2B-4D3E-AD0C-B02F8413CD64}" type="parTrans" cxnId="{8488C831-BE54-438C-961E-03E35A545204}">
      <dgm:prSet/>
      <dgm:spPr/>
    </dgm:pt>
    <dgm:pt modelId="{FA618F99-B0E2-4D1A-B9D2-5F85E153E929}" type="sibTrans" cxnId="{8488C831-BE54-438C-961E-03E35A545204}">
      <dgm:prSet/>
      <dgm:spPr/>
    </dgm:pt>
    <dgm:pt modelId="{44993177-AB05-41E9-94CB-386977636818}">
      <dgm:prSet phldr="0"/>
      <dgm:spPr/>
      <dgm:t>
        <a:bodyPr/>
        <a:lstStyle/>
        <a:p>
          <a:pPr rtl="0"/>
          <a:r>
            <a:rPr lang="en-US">
              <a:latin typeface="Calibri"/>
              <a:cs typeface="Calibri"/>
            </a:rPr>
            <a:t>Connect Oregon</a:t>
          </a:r>
        </a:p>
      </dgm:t>
    </dgm:pt>
    <dgm:pt modelId="{0D2E7431-322D-46D5-BDA5-C11236AD73CD}" type="parTrans" cxnId="{A6AEEADD-8477-4263-8EFA-94A32B8EE300}">
      <dgm:prSet/>
      <dgm:spPr/>
    </dgm:pt>
    <dgm:pt modelId="{1BD44C98-E770-423C-896F-60BDD7999E1C}" type="sibTrans" cxnId="{A6AEEADD-8477-4263-8EFA-94A32B8EE300}">
      <dgm:prSet/>
      <dgm:spPr/>
    </dgm:pt>
    <dgm:pt modelId="{BB840794-5E3A-4B41-9D6B-9AA2D7E33B98}" type="pres">
      <dgm:prSet presAssocID="{FA352A93-4302-4156-AACB-B08B31D97B5B}" presName="Name0" presStyleCnt="0">
        <dgm:presLayoutVars>
          <dgm:dir/>
          <dgm:animLvl val="lvl"/>
          <dgm:resizeHandles val="exact"/>
        </dgm:presLayoutVars>
      </dgm:prSet>
      <dgm:spPr/>
    </dgm:pt>
    <dgm:pt modelId="{92CDE0CA-8D6B-4EC8-A0BF-87EF6EC5B93C}" type="pres">
      <dgm:prSet presAssocID="{FA352A93-4302-4156-AACB-B08B31D97B5B}" presName="dummy" presStyleCnt="0"/>
      <dgm:spPr/>
    </dgm:pt>
    <dgm:pt modelId="{FE46E0D3-C96A-4237-965E-C6B74EAB38B2}" type="pres">
      <dgm:prSet presAssocID="{FA352A93-4302-4156-AACB-B08B31D97B5B}" presName="linH" presStyleCnt="0"/>
      <dgm:spPr/>
    </dgm:pt>
    <dgm:pt modelId="{F8238815-F146-41A9-A37C-7489C568F6D2}" type="pres">
      <dgm:prSet presAssocID="{FA352A93-4302-4156-AACB-B08B31D97B5B}" presName="padding1" presStyleCnt="0"/>
      <dgm:spPr/>
    </dgm:pt>
    <dgm:pt modelId="{D64EF1C6-5945-4DE1-AA5F-7D636852A372}" type="pres">
      <dgm:prSet presAssocID="{430E54AB-86E7-48D4-87F2-856C988CFBFC}" presName="linV" presStyleCnt="0"/>
      <dgm:spPr/>
    </dgm:pt>
    <dgm:pt modelId="{2092BEAB-E190-4074-97DD-A4288BB7308F}" type="pres">
      <dgm:prSet presAssocID="{430E54AB-86E7-48D4-87F2-856C988CFBFC}" presName="spVertical1" presStyleCnt="0"/>
      <dgm:spPr/>
    </dgm:pt>
    <dgm:pt modelId="{D8906C42-9D36-4715-B572-BA9DFA5FD255}" type="pres">
      <dgm:prSet presAssocID="{430E54AB-86E7-48D4-87F2-856C988CFBFC}" presName="parTx" presStyleLbl="revTx" presStyleIdx="0" presStyleCnt="6">
        <dgm:presLayoutVars>
          <dgm:chMax val="0"/>
          <dgm:chPref val="0"/>
          <dgm:bulletEnabled val="1"/>
        </dgm:presLayoutVars>
      </dgm:prSet>
      <dgm:spPr/>
    </dgm:pt>
    <dgm:pt modelId="{BD61DB33-A558-4508-ACB9-DF5547E5DEDA}" type="pres">
      <dgm:prSet presAssocID="{430E54AB-86E7-48D4-87F2-856C988CFBFC}" presName="spVertical2" presStyleCnt="0"/>
      <dgm:spPr/>
    </dgm:pt>
    <dgm:pt modelId="{8C02B517-1088-46CC-A70F-42E10CDAAC28}" type="pres">
      <dgm:prSet presAssocID="{430E54AB-86E7-48D4-87F2-856C988CFBFC}" presName="spVertical3" presStyleCnt="0"/>
      <dgm:spPr/>
    </dgm:pt>
    <dgm:pt modelId="{9E31505C-04B9-422E-9DD1-0FE6296911BF}" type="pres">
      <dgm:prSet presAssocID="{430E54AB-86E7-48D4-87F2-856C988CFBFC}" presName="desTx" presStyleLbl="revTx" presStyleIdx="1" presStyleCnt="6">
        <dgm:presLayoutVars>
          <dgm:bulletEnabled val="1"/>
        </dgm:presLayoutVars>
      </dgm:prSet>
      <dgm:spPr/>
    </dgm:pt>
    <dgm:pt modelId="{FC77CE95-0080-4641-9778-028847CAF5D1}" type="pres">
      <dgm:prSet presAssocID="{67ABDFE3-1CED-4722-84F0-C5BF9BFF382F}" presName="space" presStyleCnt="0"/>
      <dgm:spPr/>
    </dgm:pt>
    <dgm:pt modelId="{9ADFE630-CD98-46DB-AA75-B9008B46AD84}" type="pres">
      <dgm:prSet presAssocID="{085FF0AF-1A21-48FC-A468-6EB7A3165E17}" presName="linV" presStyleCnt="0"/>
      <dgm:spPr/>
    </dgm:pt>
    <dgm:pt modelId="{6CC256AA-AC38-4AF1-8B5B-69089D56E0AA}" type="pres">
      <dgm:prSet presAssocID="{085FF0AF-1A21-48FC-A468-6EB7A3165E17}" presName="spVertical1" presStyleCnt="0"/>
      <dgm:spPr/>
    </dgm:pt>
    <dgm:pt modelId="{3ED88070-745C-4D77-ADBE-EB5B5687FFFF}" type="pres">
      <dgm:prSet presAssocID="{085FF0AF-1A21-48FC-A468-6EB7A3165E17}" presName="parTx" presStyleLbl="revTx" presStyleIdx="2" presStyleCnt="6">
        <dgm:presLayoutVars>
          <dgm:chMax val="0"/>
          <dgm:chPref val="0"/>
          <dgm:bulletEnabled val="1"/>
        </dgm:presLayoutVars>
      </dgm:prSet>
      <dgm:spPr/>
    </dgm:pt>
    <dgm:pt modelId="{84C706BB-999F-4A39-85B4-4A84724E943B}" type="pres">
      <dgm:prSet presAssocID="{085FF0AF-1A21-48FC-A468-6EB7A3165E17}" presName="spVertical2" presStyleCnt="0"/>
      <dgm:spPr/>
    </dgm:pt>
    <dgm:pt modelId="{5DCBC7FE-F08D-477E-B11F-5FC348A34CDA}" type="pres">
      <dgm:prSet presAssocID="{085FF0AF-1A21-48FC-A468-6EB7A3165E17}" presName="spVertical3" presStyleCnt="0"/>
      <dgm:spPr/>
    </dgm:pt>
    <dgm:pt modelId="{4C86CFA9-20B0-4A2A-BC3D-5005C91668EC}" type="pres">
      <dgm:prSet presAssocID="{085FF0AF-1A21-48FC-A468-6EB7A3165E17}" presName="desTx" presStyleLbl="revTx" presStyleIdx="3" presStyleCnt="6">
        <dgm:presLayoutVars>
          <dgm:bulletEnabled val="1"/>
        </dgm:presLayoutVars>
      </dgm:prSet>
      <dgm:spPr/>
    </dgm:pt>
    <dgm:pt modelId="{AEA0D4B0-4217-4C6F-9031-9FA363584EBA}" type="pres">
      <dgm:prSet presAssocID="{30666869-7707-4B17-8016-95A41EE9CCB8}" presName="space" presStyleCnt="0"/>
      <dgm:spPr/>
    </dgm:pt>
    <dgm:pt modelId="{B2311D9B-C64D-471F-A647-458B9696AF15}" type="pres">
      <dgm:prSet presAssocID="{AA0DE7B3-C966-4DDC-A902-35C2C395E884}" presName="linV" presStyleCnt="0"/>
      <dgm:spPr/>
    </dgm:pt>
    <dgm:pt modelId="{65D05E4F-A3F5-4C21-A507-106A52DF739B}" type="pres">
      <dgm:prSet presAssocID="{AA0DE7B3-C966-4DDC-A902-35C2C395E884}" presName="spVertical1" presStyleCnt="0"/>
      <dgm:spPr/>
    </dgm:pt>
    <dgm:pt modelId="{34844529-CF95-4588-8280-D725EB89348C}" type="pres">
      <dgm:prSet presAssocID="{AA0DE7B3-C966-4DDC-A902-35C2C395E884}" presName="parTx" presStyleLbl="revTx" presStyleIdx="4" presStyleCnt="6">
        <dgm:presLayoutVars>
          <dgm:chMax val="0"/>
          <dgm:chPref val="0"/>
          <dgm:bulletEnabled val="1"/>
        </dgm:presLayoutVars>
      </dgm:prSet>
      <dgm:spPr/>
    </dgm:pt>
    <dgm:pt modelId="{4F6A54B1-C9A5-47F8-BC11-27F31DAA11D2}" type="pres">
      <dgm:prSet presAssocID="{AA0DE7B3-C966-4DDC-A902-35C2C395E884}" presName="spVertical2" presStyleCnt="0"/>
      <dgm:spPr/>
    </dgm:pt>
    <dgm:pt modelId="{A0395213-6803-466A-BF2E-F8BC7A461297}" type="pres">
      <dgm:prSet presAssocID="{AA0DE7B3-C966-4DDC-A902-35C2C395E884}" presName="spVertical3" presStyleCnt="0"/>
      <dgm:spPr/>
    </dgm:pt>
    <dgm:pt modelId="{F6D67155-9249-4C56-8582-A54BB84429E0}" type="pres">
      <dgm:prSet presAssocID="{AA0DE7B3-C966-4DDC-A902-35C2C395E884}" presName="desTx" presStyleLbl="revTx" presStyleIdx="5" presStyleCnt="6">
        <dgm:presLayoutVars>
          <dgm:bulletEnabled val="1"/>
        </dgm:presLayoutVars>
      </dgm:prSet>
      <dgm:spPr/>
    </dgm:pt>
    <dgm:pt modelId="{CBE0C026-1EC1-4FD0-BE85-302CE92D0706}" type="pres">
      <dgm:prSet presAssocID="{FA352A93-4302-4156-AACB-B08B31D97B5B}" presName="padding2" presStyleCnt="0"/>
      <dgm:spPr/>
    </dgm:pt>
    <dgm:pt modelId="{53B7BA98-B0B3-47AE-97E1-E12507D37189}" type="pres">
      <dgm:prSet presAssocID="{FA352A93-4302-4156-AACB-B08B31D97B5B}" presName="negArrow" presStyleCnt="0"/>
      <dgm:spPr/>
    </dgm:pt>
    <dgm:pt modelId="{67E0C9CA-439C-4E1B-857F-ECB861F9A164}" type="pres">
      <dgm:prSet presAssocID="{FA352A93-4302-4156-AACB-B08B31D97B5B}" presName="backgroundArrow" presStyleLbl="node1" presStyleIdx="0" presStyleCnt="1"/>
      <dgm:spPr/>
    </dgm:pt>
  </dgm:ptLst>
  <dgm:cxnLst>
    <dgm:cxn modelId="{0EBB7F10-598C-45B9-9523-1748134CCE7B}" type="presOf" srcId="{0D6A2ECF-F7A6-4CB9-B9AC-9957A5AE4B41}" destId="{9E31505C-04B9-422E-9DD1-0FE6296911BF}" srcOrd="0" destOrd="2" presId="urn:microsoft.com/office/officeart/2005/8/layout/hProcess3"/>
    <dgm:cxn modelId="{DD872F15-ACFC-4A0B-A515-A2D56FBE8776}" type="presOf" srcId="{E7281D2A-588F-4694-8348-ACE4F73E7A9C}" destId="{9E31505C-04B9-422E-9DD1-0FE6296911BF}" srcOrd="0" destOrd="3" presId="urn:microsoft.com/office/officeart/2005/8/layout/hProcess3"/>
    <dgm:cxn modelId="{47A2A517-061B-4E8C-BFCE-F7BA9949075F}" srcId="{430E54AB-86E7-48D4-87F2-856C988CFBFC}" destId="{DEB88FA2-7BE8-4620-8903-8F705C4BCD1E}" srcOrd="0" destOrd="0" parTransId="{E6CAF37E-C282-4646-AEE8-CE44194205D2}" sibTransId="{8B27DCEC-2CDB-40D2-A14C-BAB3C00B97DC}"/>
    <dgm:cxn modelId="{8488C831-BE54-438C-961E-03E35A545204}" srcId="{430E54AB-86E7-48D4-87F2-856C988CFBFC}" destId="{E7281D2A-588F-4694-8348-ACE4F73E7A9C}" srcOrd="3" destOrd="0" parTransId="{CEF415C4-EA2B-4D3E-AD0C-B02F8413CD64}" sibTransId="{FA618F99-B0E2-4D1A-B9D2-5F85E153E929}"/>
    <dgm:cxn modelId="{C336C13A-FB83-4A9E-B621-7F597209C68A}" type="presOf" srcId="{DEB88FA2-7BE8-4620-8903-8F705C4BCD1E}" destId="{9E31505C-04B9-422E-9DD1-0FE6296911BF}" srcOrd="0" destOrd="0" presId="urn:microsoft.com/office/officeart/2005/8/layout/hProcess3"/>
    <dgm:cxn modelId="{685C123D-6B27-443E-B8D3-7336BC303D12}" srcId="{085FF0AF-1A21-48FC-A468-6EB7A3165E17}" destId="{3395339A-6911-487E-9B2E-69B8FF55EBCA}" srcOrd="0" destOrd="0" parTransId="{6275D802-16CE-4488-B4DC-48FE3F67295B}" sibTransId="{A062428B-C7B3-44F5-A670-6A812ED55082}"/>
    <dgm:cxn modelId="{24CD5A3E-8228-4422-9412-2ED59627712A}" type="presOf" srcId="{085FF0AF-1A21-48FC-A468-6EB7A3165E17}" destId="{3ED88070-745C-4D77-ADBE-EB5B5687FFFF}" srcOrd="0" destOrd="0" presId="urn:microsoft.com/office/officeart/2005/8/layout/hProcess3"/>
    <dgm:cxn modelId="{F4B94C41-4D54-43FB-98B7-64AC9BFCA1C8}" srcId="{FA352A93-4302-4156-AACB-B08B31D97B5B}" destId="{085FF0AF-1A21-48FC-A468-6EB7A3165E17}" srcOrd="1" destOrd="0" parTransId="{77C1513D-84D0-44FC-9A69-62EAC08493E3}" sibTransId="{30666869-7707-4B17-8016-95A41EE9CCB8}"/>
    <dgm:cxn modelId="{0ACF4164-DF68-4C56-87A6-C2B8ACE26360}" type="presOf" srcId="{C26EA096-D9C4-48D2-85F2-6104C5E9F658}" destId="{9E31505C-04B9-422E-9DD1-0FE6296911BF}" srcOrd="0" destOrd="1" presId="urn:microsoft.com/office/officeart/2005/8/layout/hProcess3"/>
    <dgm:cxn modelId="{7A9FCB66-CC70-4DF8-A0A5-54D67716EF38}" srcId="{AA0DE7B3-C966-4DDC-A902-35C2C395E884}" destId="{009FDCCE-993D-4D9D-B4D6-A4BF963A9EF4}" srcOrd="0" destOrd="0" parTransId="{018FE5FF-8EBD-412E-B0BC-80D3CCF19BC8}" sibTransId="{2BA2119D-A8C6-4E18-9221-520ECB413425}"/>
    <dgm:cxn modelId="{FCB4E14E-2956-4768-8707-E46C4DCD53BB}" srcId="{085FF0AF-1A21-48FC-A468-6EB7A3165E17}" destId="{D97A93EE-23A8-4472-839A-3AD1B5CD9849}" srcOrd="1" destOrd="0" parTransId="{DC72230C-A148-4AC4-829C-78C29C74683A}" sibTransId="{5E186DF4-14AA-4DE1-A39A-5AAF35043580}"/>
    <dgm:cxn modelId="{959A4978-86E7-4012-8DA6-F507493F1030}" type="presOf" srcId="{AA0DE7B3-C966-4DDC-A902-35C2C395E884}" destId="{34844529-CF95-4588-8280-D725EB89348C}" srcOrd="0" destOrd="0" presId="urn:microsoft.com/office/officeart/2005/8/layout/hProcess3"/>
    <dgm:cxn modelId="{400D707A-D80A-4F3F-BF04-F3A1E6907706}" srcId="{430E54AB-86E7-48D4-87F2-856C988CFBFC}" destId="{0D6A2ECF-F7A6-4CB9-B9AC-9957A5AE4B41}" srcOrd="2" destOrd="0" parTransId="{4D020266-00F1-40BE-8DC7-75CBD700CD2C}" sibTransId="{8FB56C3E-EF51-48AF-9CF5-860BC459D240}"/>
    <dgm:cxn modelId="{F6C64E87-1E13-44CC-A8C5-1DC01CC5BD50}" srcId="{FA352A93-4302-4156-AACB-B08B31D97B5B}" destId="{430E54AB-86E7-48D4-87F2-856C988CFBFC}" srcOrd="0" destOrd="0" parTransId="{B321FCF9-0BD2-4FAE-BAE9-3FA78D469157}" sibTransId="{67ABDFE3-1CED-4722-84F0-C5BF9BFF382F}"/>
    <dgm:cxn modelId="{4FC8DE88-FBA7-49D7-BC84-BBF05D05788E}" type="presOf" srcId="{D97A93EE-23A8-4472-839A-3AD1B5CD9849}" destId="{4C86CFA9-20B0-4A2A-BC3D-5005C91668EC}" srcOrd="0" destOrd="1" presId="urn:microsoft.com/office/officeart/2005/8/layout/hProcess3"/>
    <dgm:cxn modelId="{90BBE78A-C3B0-4C5E-9879-8B7F647E1F7C}" srcId="{AA0DE7B3-C966-4DDC-A902-35C2C395E884}" destId="{B6DABC46-DDAF-46C4-AC3A-E4A9B1511759}" srcOrd="1" destOrd="0" parTransId="{9A7EE4E7-72CA-41B6-A539-2F6C0BF5782B}" sibTransId="{91CA31D9-262E-4048-9474-9EEAF073E0EF}"/>
    <dgm:cxn modelId="{B769A7A2-BCF5-4778-B371-A010EDAC3890}" type="presOf" srcId="{FA352A93-4302-4156-AACB-B08B31D97B5B}" destId="{BB840794-5E3A-4B41-9D6B-9AA2D7E33B98}" srcOrd="0" destOrd="0" presId="urn:microsoft.com/office/officeart/2005/8/layout/hProcess3"/>
    <dgm:cxn modelId="{7E3EABA5-5E35-42A4-881D-1ADDE5FF87E3}" type="presOf" srcId="{44993177-AB05-41E9-94CB-386977636818}" destId="{9E31505C-04B9-422E-9DD1-0FE6296911BF}" srcOrd="0" destOrd="4" presId="urn:microsoft.com/office/officeart/2005/8/layout/hProcess3"/>
    <dgm:cxn modelId="{C9197EA7-D86F-4E0E-A9DD-E82C97455C43}" srcId="{FA352A93-4302-4156-AACB-B08B31D97B5B}" destId="{AA0DE7B3-C966-4DDC-A902-35C2C395E884}" srcOrd="2" destOrd="0" parTransId="{A703BA1F-CA20-45AC-A319-B81F4D5486BE}" sibTransId="{76B5BFDA-F5ED-4316-BDC2-A8111DBD3FB8}"/>
    <dgm:cxn modelId="{E96898C1-D565-4339-986C-DCD51F02BBD4}" srcId="{430E54AB-86E7-48D4-87F2-856C988CFBFC}" destId="{C26EA096-D9C4-48D2-85F2-6104C5E9F658}" srcOrd="1" destOrd="0" parTransId="{2F9D7EC3-DDD6-4A89-A2C3-41CD2AEBB39C}" sibTransId="{3B94825B-E60E-445F-A978-8DDDA39C65B3}"/>
    <dgm:cxn modelId="{12AC56CC-74AC-4691-B38D-2A9071293386}" type="presOf" srcId="{B6DABC46-DDAF-46C4-AC3A-E4A9B1511759}" destId="{F6D67155-9249-4C56-8582-A54BB84429E0}" srcOrd="0" destOrd="1" presId="urn:microsoft.com/office/officeart/2005/8/layout/hProcess3"/>
    <dgm:cxn modelId="{CB3379DB-4CA4-4218-BAB1-6ACC42A05575}" type="presOf" srcId="{3395339A-6911-487E-9B2E-69B8FF55EBCA}" destId="{4C86CFA9-20B0-4A2A-BC3D-5005C91668EC}" srcOrd="0" destOrd="0" presId="urn:microsoft.com/office/officeart/2005/8/layout/hProcess3"/>
    <dgm:cxn modelId="{A6AEEADD-8477-4263-8EFA-94A32B8EE300}" srcId="{430E54AB-86E7-48D4-87F2-856C988CFBFC}" destId="{44993177-AB05-41E9-94CB-386977636818}" srcOrd="4" destOrd="0" parTransId="{0D2E7431-322D-46D5-BDA5-C11236AD73CD}" sibTransId="{1BD44C98-E770-423C-896F-60BDD7999E1C}"/>
    <dgm:cxn modelId="{C08609F7-D0AC-4E9C-983A-37BFFB933335}" type="presOf" srcId="{009FDCCE-993D-4D9D-B4D6-A4BF963A9EF4}" destId="{F6D67155-9249-4C56-8582-A54BB84429E0}" srcOrd="0" destOrd="0" presId="urn:microsoft.com/office/officeart/2005/8/layout/hProcess3"/>
    <dgm:cxn modelId="{37C8E2F7-3561-48AD-ACEF-83664E825257}" type="presOf" srcId="{430E54AB-86E7-48D4-87F2-856C988CFBFC}" destId="{D8906C42-9D36-4715-B572-BA9DFA5FD255}" srcOrd="0" destOrd="0" presId="urn:microsoft.com/office/officeart/2005/8/layout/hProcess3"/>
    <dgm:cxn modelId="{4ED40BC4-857F-4E93-AB1A-02FEABEA67D8}" type="presParOf" srcId="{BB840794-5E3A-4B41-9D6B-9AA2D7E33B98}" destId="{92CDE0CA-8D6B-4EC8-A0BF-87EF6EC5B93C}" srcOrd="0" destOrd="0" presId="urn:microsoft.com/office/officeart/2005/8/layout/hProcess3"/>
    <dgm:cxn modelId="{CA7C21B2-1D2B-4AF6-B68A-C5DD26B63EE0}" type="presParOf" srcId="{BB840794-5E3A-4B41-9D6B-9AA2D7E33B98}" destId="{FE46E0D3-C96A-4237-965E-C6B74EAB38B2}" srcOrd="1" destOrd="0" presId="urn:microsoft.com/office/officeart/2005/8/layout/hProcess3"/>
    <dgm:cxn modelId="{A6E60921-FA84-4D60-88CB-672DE39889CF}" type="presParOf" srcId="{FE46E0D3-C96A-4237-965E-C6B74EAB38B2}" destId="{F8238815-F146-41A9-A37C-7489C568F6D2}" srcOrd="0" destOrd="0" presId="urn:microsoft.com/office/officeart/2005/8/layout/hProcess3"/>
    <dgm:cxn modelId="{F912DBE9-9AA8-49A3-9D76-64281255C39F}" type="presParOf" srcId="{FE46E0D3-C96A-4237-965E-C6B74EAB38B2}" destId="{D64EF1C6-5945-4DE1-AA5F-7D636852A372}" srcOrd="1" destOrd="0" presId="urn:microsoft.com/office/officeart/2005/8/layout/hProcess3"/>
    <dgm:cxn modelId="{985F46F9-EBC6-40AE-BB39-09AAAF6E99FF}" type="presParOf" srcId="{D64EF1C6-5945-4DE1-AA5F-7D636852A372}" destId="{2092BEAB-E190-4074-97DD-A4288BB7308F}" srcOrd="0" destOrd="0" presId="urn:microsoft.com/office/officeart/2005/8/layout/hProcess3"/>
    <dgm:cxn modelId="{725AF9C4-6AF4-4CC4-9D96-56216C718151}" type="presParOf" srcId="{D64EF1C6-5945-4DE1-AA5F-7D636852A372}" destId="{D8906C42-9D36-4715-B572-BA9DFA5FD255}" srcOrd="1" destOrd="0" presId="urn:microsoft.com/office/officeart/2005/8/layout/hProcess3"/>
    <dgm:cxn modelId="{CDC12656-948C-4C97-A2DB-7514D9B04420}" type="presParOf" srcId="{D64EF1C6-5945-4DE1-AA5F-7D636852A372}" destId="{BD61DB33-A558-4508-ACB9-DF5547E5DEDA}" srcOrd="2" destOrd="0" presId="urn:microsoft.com/office/officeart/2005/8/layout/hProcess3"/>
    <dgm:cxn modelId="{F6ED178D-BA92-461E-856C-3436DD96A336}" type="presParOf" srcId="{D64EF1C6-5945-4DE1-AA5F-7D636852A372}" destId="{8C02B517-1088-46CC-A70F-42E10CDAAC28}" srcOrd="3" destOrd="0" presId="urn:microsoft.com/office/officeart/2005/8/layout/hProcess3"/>
    <dgm:cxn modelId="{B0886960-F52D-4787-BEC7-0591556F1176}" type="presParOf" srcId="{D64EF1C6-5945-4DE1-AA5F-7D636852A372}" destId="{9E31505C-04B9-422E-9DD1-0FE6296911BF}" srcOrd="4" destOrd="0" presId="urn:microsoft.com/office/officeart/2005/8/layout/hProcess3"/>
    <dgm:cxn modelId="{0776FFA5-42B9-4A59-BDE3-FF3A02541A08}" type="presParOf" srcId="{FE46E0D3-C96A-4237-965E-C6B74EAB38B2}" destId="{FC77CE95-0080-4641-9778-028847CAF5D1}" srcOrd="2" destOrd="0" presId="urn:microsoft.com/office/officeart/2005/8/layout/hProcess3"/>
    <dgm:cxn modelId="{49BF0CF5-239B-4918-9EC9-54B76FB0B93A}" type="presParOf" srcId="{FE46E0D3-C96A-4237-965E-C6B74EAB38B2}" destId="{9ADFE630-CD98-46DB-AA75-B9008B46AD84}" srcOrd="3" destOrd="0" presId="urn:microsoft.com/office/officeart/2005/8/layout/hProcess3"/>
    <dgm:cxn modelId="{A3E4E308-C085-48D1-A892-831E39EB39F1}" type="presParOf" srcId="{9ADFE630-CD98-46DB-AA75-B9008B46AD84}" destId="{6CC256AA-AC38-4AF1-8B5B-69089D56E0AA}" srcOrd="0" destOrd="0" presId="urn:microsoft.com/office/officeart/2005/8/layout/hProcess3"/>
    <dgm:cxn modelId="{BFD1936F-1703-4225-83AD-6FCEFF8C44C8}" type="presParOf" srcId="{9ADFE630-CD98-46DB-AA75-B9008B46AD84}" destId="{3ED88070-745C-4D77-ADBE-EB5B5687FFFF}" srcOrd="1" destOrd="0" presId="urn:microsoft.com/office/officeart/2005/8/layout/hProcess3"/>
    <dgm:cxn modelId="{3C8E0A3B-B728-4918-9800-F5C385E9A5B0}" type="presParOf" srcId="{9ADFE630-CD98-46DB-AA75-B9008B46AD84}" destId="{84C706BB-999F-4A39-85B4-4A84724E943B}" srcOrd="2" destOrd="0" presId="urn:microsoft.com/office/officeart/2005/8/layout/hProcess3"/>
    <dgm:cxn modelId="{2DEB6C78-C23B-4482-BC4A-ACB7A4CF1BB9}" type="presParOf" srcId="{9ADFE630-CD98-46DB-AA75-B9008B46AD84}" destId="{5DCBC7FE-F08D-477E-B11F-5FC348A34CDA}" srcOrd="3" destOrd="0" presId="urn:microsoft.com/office/officeart/2005/8/layout/hProcess3"/>
    <dgm:cxn modelId="{56A16759-16E1-46B5-9789-7D623BE93404}" type="presParOf" srcId="{9ADFE630-CD98-46DB-AA75-B9008B46AD84}" destId="{4C86CFA9-20B0-4A2A-BC3D-5005C91668EC}" srcOrd="4" destOrd="0" presId="urn:microsoft.com/office/officeart/2005/8/layout/hProcess3"/>
    <dgm:cxn modelId="{B9262F79-38AA-49FC-B2F0-D28DAA4F589E}" type="presParOf" srcId="{FE46E0D3-C96A-4237-965E-C6B74EAB38B2}" destId="{AEA0D4B0-4217-4C6F-9031-9FA363584EBA}" srcOrd="4" destOrd="0" presId="urn:microsoft.com/office/officeart/2005/8/layout/hProcess3"/>
    <dgm:cxn modelId="{C32CE8E4-67BC-410D-8843-D99E396E2842}" type="presParOf" srcId="{FE46E0D3-C96A-4237-965E-C6B74EAB38B2}" destId="{B2311D9B-C64D-471F-A647-458B9696AF15}" srcOrd="5" destOrd="0" presId="urn:microsoft.com/office/officeart/2005/8/layout/hProcess3"/>
    <dgm:cxn modelId="{7B58F4CF-3DF1-4013-B863-FF99A25D35DD}" type="presParOf" srcId="{B2311D9B-C64D-471F-A647-458B9696AF15}" destId="{65D05E4F-A3F5-4C21-A507-106A52DF739B}" srcOrd="0" destOrd="0" presId="urn:microsoft.com/office/officeart/2005/8/layout/hProcess3"/>
    <dgm:cxn modelId="{4ADADC1D-A7AB-45F4-91BD-3424FC4BC457}" type="presParOf" srcId="{B2311D9B-C64D-471F-A647-458B9696AF15}" destId="{34844529-CF95-4588-8280-D725EB89348C}" srcOrd="1" destOrd="0" presId="urn:microsoft.com/office/officeart/2005/8/layout/hProcess3"/>
    <dgm:cxn modelId="{E0D8A4B6-E04D-444D-9280-EF4F96CB68A9}" type="presParOf" srcId="{B2311D9B-C64D-471F-A647-458B9696AF15}" destId="{4F6A54B1-C9A5-47F8-BC11-27F31DAA11D2}" srcOrd="2" destOrd="0" presId="urn:microsoft.com/office/officeart/2005/8/layout/hProcess3"/>
    <dgm:cxn modelId="{CD9E4EDD-3FFA-4EC9-BC0E-A922749509D9}" type="presParOf" srcId="{B2311D9B-C64D-471F-A647-458B9696AF15}" destId="{A0395213-6803-466A-BF2E-F8BC7A461297}" srcOrd="3" destOrd="0" presId="urn:microsoft.com/office/officeart/2005/8/layout/hProcess3"/>
    <dgm:cxn modelId="{E62260B0-8DF8-43E4-B1B0-0E4F12F3AEC1}" type="presParOf" srcId="{B2311D9B-C64D-471F-A647-458B9696AF15}" destId="{F6D67155-9249-4C56-8582-A54BB84429E0}" srcOrd="4" destOrd="0" presId="urn:microsoft.com/office/officeart/2005/8/layout/hProcess3"/>
    <dgm:cxn modelId="{56F78831-BC53-4A5C-BC69-E7BA28CD9BB2}" type="presParOf" srcId="{FE46E0D3-C96A-4237-965E-C6B74EAB38B2}" destId="{CBE0C026-1EC1-4FD0-BE85-302CE92D0706}" srcOrd="6" destOrd="0" presId="urn:microsoft.com/office/officeart/2005/8/layout/hProcess3"/>
    <dgm:cxn modelId="{11CD587E-05DF-41EC-8752-79C9C9B8834E}" type="presParOf" srcId="{FE46E0D3-C96A-4237-965E-C6B74EAB38B2}" destId="{53B7BA98-B0B3-47AE-97E1-E12507D37189}" srcOrd="7" destOrd="0" presId="urn:microsoft.com/office/officeart/2005/8/layout/hProcess3"/>
    <dgm:cxn modelId="{F7C44A64-D8B2-4EA3-912D-C5643228906A}" type="presParOf" srcId="{FE46E0D3-C96A-4237-965E-C6B74EAB38B2}" destId="{67E0C9CA-439C-4E1B-857F-ECB861F9A164}" srcOrd="8" destOrd="0" presId="urn:microsoft.com/office/officeart/2005/8/layout/h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A352A93-4302-4156-AACB-B08B31D97B5B}" type="doc">
      <dgm:prSet loTypeId="urn:microsoft.com/office/officeart/2005/8/layout/hProcess3" loCatId="process" qsTypeId="urn:microsoft.com/office/officeart/2005/8/quickstyle/simple1" qsCatId="simple" csTypeId="urn:microsoft.com/office/officeart/2005/8/colors/accent1_2" csCatId="accent1" phldr="1"/>
      <dgm:spPr/>
      <dgm:t>
        <a:bodyPr/>
        <a:lstStyle/>
        <a:p>
          <a:endParaRPr lang="en-US"/>
        </a:p>
      </dgm:t>
    </dgm:pt>
    <dgm:pt modelId="{430E54AB-86E7-48D4-87F2-856C988CFBFC}">
      <dgm:prSet phldrT="[Text]"/>
      <dgm:spPr/>
      <dgm:t>
        <a:bodyPr/>
        <a:lstStyle/>
        <a:p>
          <a:r>
            <a:rPr lang="en-US">
              <a:latin typeface="Calibri"/>
              <a:cs typeface="Calibri"/>
            </a:rPr>
            <a:t>Q1 2025</a:t>
          </a:r>
        </a:p>
      </dgm:t>
    </dgm:pt>
    <dgm:pt modelId="{B321FCF9-0BD2-4FAE-BAE9-3FA78D469157}" type="parTrans" cxnId="{F6C64E87-1E13-44CC-A8C5-1DC01CC5BD50}">
      <dgm:prSet/>
      <dgm:spPr/>
      <dgm:t>
        <a:bodyPr/>
        <a:lstStyle/>
        <a:p>
          <a:endParaRPr lang="en-US"/>
        </a:p>
      </dgm:t>
    </dgm:pt>
    <dgm:pt modelId="{67ABDFE3-1CED-4722-84F0-C5BF9BFF382F}" type="sibTrans" cxnId="{F6C64E87-1E13-44CC-A8C5-1DC01CC5BD50}">
      <dgm:prSet/>
      <dgm:spPr/>
      <dgm:t>
        <a:bodyPr/>
        <a:lstStyle/>
        <a:p>
          <a:endParaRPr lang="en-US"/>
        </a:p>
      </dgm:t>
    </dgm:pt>
    <dgm:pt modelId="{DEB88FA2-7BE8-4620-8903-8F705C4BCD1E}">
      <dgm:prSet phldrT="[Text]"/>
      <dgm:spPr/>
      <dgm:t>
        <a:bodyPr/>
        <a:lstStyle/>
        <a:p>
          <a:endParaRPr lang="en-US">
            <a:latin typeface="Calibri"/>
            <a:cs typeface="Calibri"/>
          </a:endParaRPr>
        </a:p>
      </dgm:t>
    </dgm:pt>
    <dgm:pt modelId="{E6CAF37E-C282-4646-AEE8-CE44194205D2}" type="parTrans" cxnId="{47A2A517-061B-4E8C-BFCE-F7BA9949075F}">
      <dgm:prSet/>
      <dgm:spPr/>
      <dgm:t>
        <a:bodyPr/>
        <a:lstStyle/>
        <a:p>
          <a:endParaRPr lang="en-US"/>
        </a:p>
      </dgm:t>
    </dgm:pt>
    <dgm:pt modelId="{8B27DCEC-2CDB-40D2-A14C-BAB3C00B97DC}" type="sibTrans" cxnId="{47A2A517-061B-4E8C-BFCE-F7BA9949075F}">
      <dgm:prSet/>
      <dgm:spPr/>
      <dgm:t>
        <a:bodyPr/>
        <a:lstStyle/>
        <a:p>
          <a:endParaRPr lang="en-US"/>
        </a:p>
      </dgm:t>
    </dgm:pt>
    <dgm:pt modelId="{085FF0AF-1A21-48FC-A468-6EB7A3165E17}">
      <dgm:prSet phldrT="[Text]"/>
      <dgm:spPr/>
      <dgm:t>
        <a:bodyPr/>
        <a:lstStyle/>
        <a:p>
          <a:r>
            <a:rPr lang="en-US">
              <a:latin typeface="Calibri"/>
              <a:cs typeface="Calibri"/>
            </a:rPr>
            <a:t>Q2 2025</a:t>
          </a:r>
        </a:p>
      </dgm:t>
    </dgm:pt>
    <dgm:pt modelId="{77C1513D-84D0-44FC-9A69-62EAC08493E3}" type="parTrans" cxnId="{F4B94C41-4D54-43FB-98B7-64AC9BFCA1C8}">
      <dgm:prSet/>
      <dgm:spPr/>
      <dgm:t>
        <a:bodyPr/>
        <a:lstStyle/>
        <a:p>
          <a:endParaRPr lang="en-US"/>
        </a:p>
      </dgm:t>
    </dgm:pt>
    <dgm:pt modelId="{30666869-7707-4B17-8016-95A41EE9CCB8}" type="sibTrans" cxnId="{F4B94C41-4D54-43FB-98B7-64AC9BFCA1C8}">
      <dgm:prSet/>
      <dgm:spPr/>
      <dgm:t>
        <a:bodyPr/>
        <a:lstStyle/>
        <a:p>
          <a:endParaRPr lang="en-US"/>
        </a:p>
      </dgm:t>
    </dgm:pt>
    <dgm:pt modelId="{3395339A-6911-487E-9B2E-69B8FF55EBCA}">
      <dgm:prSet phldrT="[Text]"/>
      <dgm:spPr/>
      <dgm:t>
        <a:bodyPr/>
        <a:lstStyle/>
        <a:p>
          <a:r>
            <a:rPr lang="en-US">
              <a:latin typeface="Calibri"/>
              <a:cs typeface="Calibri"/>
            </a:rPr>
            <a:t>Transportation and Growth Management Planning Grants</a:t>
          </a:r>
        </a:p>
      </dgm:t>
    </dgm:pt>
    <dgm:pt modelId="{6275D802-16CE-4488-B4DC-48FE3F67295B}" type="parTrans" cxnId="{685C123D-6B27-443E-B8D3-7336BC303D12}">
      <dgm:prSet/>
      <dgm:spPr/>
      <dgm:t>
        <a:bodyPr/>
        <a:lstStyle/>
        <a:p>
          <a:endParaRPr lang="en-US"/>
        </a:p>
      </dgm:t>
    </dgm:pt>
    <dgm:pt modelId="{A062428B-C7B3-44F5-A670-6A812ED55082}" type="sibTrans" cxnId="{685C123D-6B27-443E-B8D3-7336BC303D12}">
      <dgm:prSet/>
      <dgm:spPr/>
      <dgm:t>
        <a:bodyPr/>
        <a:lstStyle/>
        <a:p>
          <a:endParaRPr lang="en-US"/>
        </a:p>
      </dgm:t>
    </dgm:pt>
    <dgm:pt modelId="{AA0DE7B3-C966-4DDC-A902-35C2C395E884}">
      <dgm:prSet phldrT="[Text]"/>
      <dgm:spPr/>
      <dgm:t>
        <a:bodyPr/>
        <a:lstStyle/>
        <a:p>
          <a:r>
            <a:rPr lang="en-US">
              <a:latin typeface="Calibri"/>
              <a:cs typeface="Calibri"/>
            </a:rPr>
            <a:t>Q3 2025</a:t>
          </a:r>
        </a:p>
      </dgm:t>
    </dgm:pt>
    <dgm:pt modelId="{A703BA1F-CA20-45AC-A319-B81F4D5486BE}" type="parTrans" cxnId="{C9197EA7-D86F-4E0E-A9DD-E82C97455C43}">
      <dgm:prSet/>
      <dgm:spPr/>
      <dgm:t>
        <a:bodyPr/>
        <a:lstStyle/>
        <a:p>
          <a:endParaRPr lang="en-US"/>
        </a:p>
      </dgm:t>
    </dgm:pt>
    <dgm:pt modelId="{76B5BFDA-F5ED-4316-BDC2-A8111DBD3FB8}" type="sibTrans" cxnId="{C9197EA7-D86F-4E0E-A9DD-E82C97455C43}">
      <dgm:prSet/>
      <dgm:spPr/>
      <dgm:t>
        <a:bodyPr/>
        <a:lstStyle/>
        <a:p>
          <a:endParaRPr lang="en-US"/>
        </a:p>
      </dgm:t>
    </dgm:pt>
    <dgm:pt modelId="{A8045E81-2132-42E4-A089-6B335EDC7FD2}">
      <dgm:prSet phldrT="[Text]"/>
      <dgm:spPr/>
      <dgm:t>
        <a:bodyPr/>
        <a:lstStyle/>
        <a:p>
          <a:r>
            <a:rPr lang="en-US">
              <a:latin typeface="Calibri"/>
              <a:cs typeface="Calibri"/>
            </a:rPr>
            <a:t>Community Charging rebates</a:t>
          </a:r>
        </a:p>
      </dgm:t>
    </dgm:pt>
    <dgm:pt modelId="{E511731B-92CE-4238-B49A-5395E4538125}" type="parTrans" cxnId="{1FB62C6C-D8CD-4AFA-BC63-42020B8CEDE1}">
      <dgm:prSet/>
      <dgm:spPr/>
      <dgm:t>
        <a:bodyPr/>
        <a:lstStyle/>
        <a:p>
          <a:endParaRPr lang="en-US"/>
        </a:p>
      </dgm:t>
    </dgm:pt>
    <dgm:pt modelId="{90DF1552-55DF-4F94-94D4-9CB7435F8D51}" type="sibTrans" cxnId="{1FB62C6C-D8CD-4AFA-BC63-42020B8CEDE1}">
      <dgm:prSet/>
      <dgm:spPr/>
      <dgm:t>
        <a:bodyPr/>
        <a:lstStyle/>
        <a:p>
          <a:endParaRPr lang="en-US"/>
        </a:p>
      </dgm:t>
    </dgm:pt>
    <dgm:pt modelId="{D97A93EE-23A8-4472-839A-3AD1B5CD9849}">
      <dgm:prSet phldrT="[Text]"/>
      <dgm:spPr/>
      <dgm:t>
        <a:bodyPr/>
        <a:lstStyle/>
        <a:p>
          <a:r>
            <a:rPr lang="en-US">
              <a:latin typeface="Calibri"/>
              <a:cs typeface="Calibri"/>
            </a:rPr>
            <a:t>Small City Allotment</a:t>
          </a:r>
        </a:p>
      </dgm:t>
    </dgm:pt>
    <dgm:pt modelId="{DC72230C-A148-4AC4-829C-78C29C74683A}" type="parTrans" cxnId="{FCB4E14E-2956-4768-8707-E46C4DCD53BB}">
      <dgm:prSet/>
      <dgm:spPr/>
      <dgm:t>
        <a:bodyPr/>
        <a:lstStyle/>
        <a:p>
          <a:endParaRPr lang="en-US"/>
        </a:p>
      </dgm:t>
    </dgm:pt>
    <dgm:pt modelId="{5E186DF4-14AA-4DE1-A39A-5AAF35043580}" type="sibTrans" cxnId="{FCB4E14E-2956-4768-8707-E46C4DCD53BB}">
      <dgm:prSet/>
      <dgm:spPr/>
      <dgm:t>
        <a:bodyPr/>
        <a:lstStyle/>
        <a:p>
          <a:endParaRPr lang="en-US"/>
        </a:p>
      </dgm:t>
    </dgm:pt>
    <dgm:pt modelId="{009FDCCE-993D-4D9D-B4D6-A4BF963A9EF4}">
      <dgm:prSet phldrT="[Text]"/>
      <dgm:spPr/>
      <dgm:t>
        <a:bodyPr/>
        <a:lstStyle/>
        <a:p>
          <a:r>
            <a:rPr lang="en-US" b="0">
              <a:highlight>
                <a:srgbClr val="FFFF00"/>
              </a:highlight>
              <a:latin typeface="Calibri"/>
              <a:cs typeface="Calibri"/>
            </a:rPr>
            <a:t>All Roads Transportation Safety</a:t>
          </a:r>
        </a:p>
      </dgm:t>
    </dgm:pt>
    <dgm:pt modelId="{018FE5FF-8EBD-412E-B0BC-80D3CCF19BC8}" type="parTrans" cxnId="{7A9FCB66-CC70-4DF8-A0A5-54D67716EF38}">
      <dgm:prSet/>
      <dgm:spPr/>
      <dgm:t>
        <a:bodyPr/>
        <a:lstStyle/>
        <a:p>
          <a:endParaRPr lang="en-US"/>
        </a:p>
      </dgm:t>
    </dgm:pt>
    <dgm:pt modelId="{2BA2119D-A8C6-4E18-9221-520ECB413425}" type="sibTrans" cxnId="{7A9FCB66-CC70-4DF8-A0A5-54D67716EF38}">
      <dgm:prSet/>
      <dgm:spPr/>
      <dgm:t>
        <a:bodyPr/>
        <a:lstStyle/>
        <a:p>
          <a:endParaRPr lang="en-US"/>
        </a:p>
      </dgm:t>
    </dgm:pt>
    <dgm:pt modelId="{73E89806-06E4-4922-B12C-0369D8272CA0}">
      <dgm:prSet phldr="0"/>
      <dgm:spPr/>
      <dgm:t>
        <a:bodyPr/>
        <a:lstStyle/>
        <a:p>
          <a:pPr rtl="0"/>
          <a:r>
            <a:rPr lang="en-US">
              <a:latin typeface="Calibri"/>
              <a:cs typeface="Calibri"/>
            </a:rPr>
            <a:t>Q4 2025</a:t>
          </a:r>
        </a:p>
      </dgm:t>
    </dgm:pt>
    <dgm:pt modelId="{D7182F4C-D2E0-43D6-B7E0-3FB0EB48E72D}" type="parTrans" cxnId="{FD6BB9DF-A306-4BCA-8F23-6FA612CAE605}">
      <dgm:prSet/>
      <dgm:spPr/>
    </dgm:pt>
    <dgm:pt modelId="{A8DD0AFB-BEC3-4A66-ABE6-00ED319596B2}" type="sibTrans" cxnId="{FD6BB9DF-A306-4BCA-8F23-6FA612CAE605}">
      <dgm:prSet/>
      <dgm:spPr/>
    </dgm:pt>
    <dgm:pt modelId="{D1C9196D-6266-4C4D-A84F-C9D6B5E032D4}">
      <dgm:prSet phldr="0"/>
      <dgm:spPr/>
      <dgm:t>
        <a:bodyPr/>
        <a:lstStyle/>
        <a:p>
          <a:pPr rtl="0"/>
          <a:r>
            <a:rPr lang="en-US">
              <a:latin typeface="Calibri"/>
              <a:cs typeface="Calibri"/>
            </a:rPr>
            <a:t>Transit Mid-cycle Solicitation</a:t>
          </a:r>
        </a:p>
      </dgm:t>
    </dgm:pt>
    <dgm:pt modelId="{E5B64425-E972-445C-B37A-C831F5A6CE11}" type="parTrans" cxnId="{AFABC0CD-C5E5-444A-84D3-ADA9CAC28224}">
      <dgm:prSet/>
      <dgm:spPr/>
    </dgm:pt>
    <dgm:pt modelId="{0E430F60-CE3B-45F5-BBBE-6659FFB92E6E}" type="sibTrans" cxnId="{AFABC0CD-C5E5-444A-84D3-ADA9CAC28224}">
      <dgm:prSet/>
      <dgm:spPr/>
    </dgm:pt>
    <dgm:pt modelId="{BB840794-5E3A-4B41-9D6B-9AA2D7E33B98}" type="pres">
      <dgm:prSet presAssocID="{FA352A93-4302-4156-AACB-B08B31D97B5B}" presName="Name0" presStyleCnt="0">
        <dgm:presLayoutVars>
          <dgm:dir/>
          <dgm:animLvl val="lvl"/>
          <dgm:resizeHandles val="exact"/>
        </dgm:presLayoutVars>
      </dgm:prSet>
      <dgm:spPr/>
    </dgm:pt>
    <dgm:pt modelId="{92CDE0CA-8D6B-4EC8-A0BF-87EF6EC5B93C}" type="pres">
      <dgm:prSet presAssocID="{FA352A93-4302-4156-AACB-B08B31D97B5B}" presName="dummy" presStyleCnt="0"/>
      <dgm:spPr/>
    </dgm:pt>
    <dgm:pt modelId="{FE46E0D3-C96A-4237-965E-C6B74EAB38B2}" type="pres">
      <dgm:prSet presAssocID="{FA352A93-4302-4156-AACB-B08B31D97B5B}" presName="linH" presStyleCnt="0"/>
      <dgm:spPr/>
    </dgm:pt>
    <dgm:pt modelId="{F8238815-F146-41A9-A37C-7489C568F6D2}" type="pres">
      <dgm:prSet presAssocID="{FA352A93-4302-4156-AACB-B08B31D97B5B}" presName="padding1" presStyleCnt="0"/>
      <dgm:spPr/>
    </dgm:pt>
    <dgm:pt modelId="{D64EF1C6-5945-4DE1-AA5F-7D636852A372}" type="pres">
      <dgm:prSet presAssocID="{430E54AB-86E7-48D4-87F2-856C988CFBFC}" presName="linV" presStyleCnt="0"/>
      <dgm:spPr/>
    </dgm:pt>
    <dgm:pt modelId="{2092BEAB-E190-4074-97DD-A4288BB7308F}" type="pres">
      <dgm:prSet presAssocID="{430E54AB-86E7-48D4-87F2-856C988CFBFC}" presName="spVertical1" presStyleCnt="0"/>
      <dgm:spPr/>
    </dgm:pt>
    <dgm:pt modelId="{D8906C42-9D36-4715-B572-BA9DFA5FD255}" type="pres">
      <dgm:prSet presAssocID="{430E54AB-86E7-48D4-87F2-856C988CFBFC}" presName="parTx" presStyleLbl="revTx" presStyleIdx="0" presStyleCnt="8">
        <dgm:presLayoutVars>
          <dgm:chMax val="0"/>
          <dgm:chPref val="0"/>
          <dgm:bulletEnabled val="1"/>
        </dgm:presLayoutVars>
      </dgm:prSet>
      <dgm:spPr/>
    </dgm:pt>
    <dgm:pt modelId="{BD61DB33-A558-4508-ACB9-DF5547E5DEDA}" type="pres">
      <dgm:prSet presAssocID="{430E54AB-86E7-48D4-87F2-856C988CFBFC}" presName="spVertical2" presStyleCnt="0"/>
      <dgm:spPr/>
    </dgm:pt>
    <dgm:pt modelId="{8C02B517-1088-46CC-A70F-42E10CDAAC28}" type="pres">
      <dgm:prSet presAssocID="{430E54AB-86E7-48D4-87F2-856C988CFBFC}" presName="spVertical3" presStyleCnt="0"/>
      <dgm:spPr/>
    </dgm:pt>
    <dgm:pt modelId="{9E31505C-04B9-422E-9DD1-0FE6296911BF}" type="pres">
      <dgm:prSet presAssocID="{430E54AB-86E7-48D4-87F2-856C988CFBFC}" presName="desTx" presStyleLbl="revTx" presStyleIdx="1" presStyleCnt="8">
        <dgm:presLayoutVars>
          <dgm:bulletEnabled val="1"/>
        </dgm:presLayoutVars>
      </dgm:prSet>
      <dgm:spPr/>
    </dgm:pt>
    <dgm:pt modelId="{FC77CE95-0080-4641-9778-028847CAF5D1}" type="pres">
      <dgm:prSet presAssocID="{67ABDFE3-1CED-4722-84F0-C5BF9BFF382F}" presName="space" presStyleCnt="0"/>
      <dgm:spPr/>
    </dgm:pt>
    <dgm:pt modelId="{9ADFE630-CD98-46DB-AA75-B9008B46AD84}" type="pres">
      <dgm:prSet presAssocID="{085FF0AF-1A21-48FC-A468-6EB7A3165E17}" presName="linV" presStyleCnt="0"/>
      <dgm:spPr/>
    </dgm:pt>
    <dgm:pt modelId="{6CC256AA-AC38-4AF1-8B5B-69089D56E0AA}" type="pres">
      <dgm:prSet presAssocID="{085FF0AF-1A21-48FC-A468-6EB7A3165E17}" presName="spVertical1" presStyleCnt="0"/>
      <dgm:spPr/>
    </dgm:pt>
    <dgm:pt modelId="{3ED88070-745C-4D77-ADBE-EB5B5687FFFF}" type="pres">
      <dgm:prSet presAssocID="{085FF0AF-1A21-48FC-A468-6EB7A3165E17}" presName="parTx" presStyleLbl="revTx" presStyleIdx="2" presStyleCnt="8">
        <dgm:presLayoutVars>
          <dgm:chMax val="0"/>
          <dgm:chPref val="0"/>
          <dgm:bulletEnabled val="1"/>
        </dgm:presLayoutVars>
      </dgm:prSet>
      <dgm:spPr/>
    </dgm:pt>
    <dgm:pt modelId="{84C706BB-999F-4A39-85B4-4A84724E943B}" type="pres">
      <dgm:prSet presAssocID="{085FF0AF-1A21-48FC-A468-6EB7A3165E17}" presName="spVertical2" presStyleCnt="0"/>
      <dgm:spPr/>
    </dgm:pt>
    <dgm:pt modelId="{5DCBC7FE-F08D-477E-B11F-5FC348A34CDA}" type="pres">
      <dgm:prSet presAssocID="{085FF0AF-1A21-48FC-A468-6EB7A3165E17}" presName="spVertical3" presStyleCnt="0"/>
      <dgm:spPr/>
    </dgm:pt>
    <dgm:pt modelId="{4C86CFA9-20B0-4A2A-BC3D-5005C91668EC}" type="pres">
      <dgm:prSet presAssocID="{085FF0AF-1A21-48FC-A468-6EB7A3165E17}" presName="desTx" presStyleLbl="revTx" presStyleIdx="3" presStyleCnt="8">
        <dgm:presLayoutVars>
          <dgm:bulletEnabled val="1"/>
        </dgm:presLayoutVars>
      </dgm:prSet>
      <dgm:spPr/>
    </dgm:pt>
    <dgm:pt modelId="{AEA0D4B0-4217-4C6F-9031-9FA363584EBA}" type="pres">
      <dgm:prSet presAssocID="{30666869-7707-4B17-8016-95A41EE9CCB8}" presName="space" presStyleCnt="0"/>
      <dgm:spPr/>
    </dgm:pt>
    <dgm:pt modelId="{B2311D9B-C64D-471F-A647-458B9696AF15}" type="pres">
      <dgm:prSet presAssocID="{AA0DE7B3-C966-4DDC-A902-35C2C395E884}" presName="linV" presStyleCnt="0"/>
      <dgm:spPr/>
    </dgm:pt>
    <dgm:pt modelId="{65D05E4F-A3F5-4C21-A507-106A52DF739B}" type="pres">
      <dgm:prSet presAssocID="{AA0DE7B3-C966-4DDC-A902-35C2C395E884}" presName="spVertical1" presStyleCnt="0"/>
      <dgm:spPr/>
    </dgm:pt>
    <dgm:pt modelId="{34844529-CF95-4588-8280-D725EB89348C}" type="pres">
      <dgm:prSet presAssocID="{AA0DE7B3-C966-4DDC-A902-35C2C395E884}" presName="parTx" presStyleLbl="revTx" presStyleIdx="4" presStyleCnt="8">
        <dgm:presLayoutVars>
          <dgm:chMax val="0"/>
          <dgm:chPref val="0"/>
          <dgm:bulletEnabled val="1"/>
        </dgm:presLayoutVars>
      </dgm:prSet>
      <dgm:spPr/>
    </dgm:pt>
    <dgm:pt modelId="{4F6A54B1-C9A5-47F8-BC11-27F31DAA11D2}" type="pres">
      <dgm:prSet presAssocID="{AA0DE7B3-C966-4DDC-A902-35C2C395E884}" presName="spVertical2" presStyleCnt="0"/>
      <dgm:spPr/>
    </dgm:pt>
    <dgm:pt modelId="{A0395213-6803-466A-BF2E-F8BC7A461297}" type="pres">
      <dgm:prSet presAssocID="{AA0DE7B3-C966-4DDC-A902-35C2C395E884}" presName="spVertical3" presStyleCnt="0"/>
      <dgm:spPr/>
    </dgm:pt>
    <dgm:pt modelId="{F6D67155-9249-4C56-8582-A54BB84429E0}" type="pres">
      <dgm:prSet presAssocID="{AA0DE7B3-C966-4DDC-A902-35C2C395E884}" presName="desTx" presStyleLbl="revTx" presStyleIdx="5" presStyleCnt="8">
        <dgm:presLayoutVars>
          <dgm:bulletEnabled val="1"/>
        </dgm:presLayoutVars>
      </dgm:prSet>
      <dgm:spPr/>
    </dgm:pt>
    <dgm:pt modelId="{8B4A6172-F9F8-4A04-BB43-0AEA318F45BF}" type="pres">
      <dgm:prSet presAssocID="{76B5BFDA-F5ED-4316-BDC2-A8111DBD3FB8}" presName="space" presStyleCnt="0"/>
      <dgm:spPr/>
    </dgm:pt>
    <dgm:pt modelId="{84142190-A5A6-48FC-A7DA-BCD097B15916}" type="pres">
      <dgm:prSet presAssocID="{73E89806-06E4-4922-B12C-0369D8272CA0}" presName="linV" presStyleCnt="0"/>
      <dgm:spPr/>
    </dgm:pt>
    <dgm:pt modelId="{39595708-E6FE-48C7-ADE7-4E9B728A57D1}" type="pres">
      <dgm:prSet presAssocID="{73E89806-06E4-4922-B12C-0369D8272CA0}" presName="spVertical1" presStyleCnt="0"/>
      <dgm:spPr/>
    </dgm:pt>
    <dgm:pt modelId="{E8FBC330-E2FA-4727-AC1C-1FD38695897F}" type="pres">
      <dgm:prSet presAssocID="{73E89806-06E4-4922-B12C-0369D8272CA0}" presName="parTx" presStyleLbl="revTx" presStyleIdx="6" presStyleCnt="8">
        <dgm:presLayoutVars>
          <dgm:chMax val="0"/>
          <dgm:chPref val="0"/>
          <dgm:bulletEnabled val="1"/>
        </dgm:presLayoutVars>
      </dgm:prSet>
      <dgm:spPr/>
    </dgm:pt>
    <dgm:pt modelId="{723AF9B0-EF46-4297-AFC5-16A0489BDC35}" type="pres">
      <dgm:prSet presAssocID="{73E89806-06E4-4922-B12C-0369D8272CA0}" presName="spVertical2" presStyleCnt="0"/>
      <dgm:spPr/>
    </dgm:pt>
    <dgm:pt modelId="{CDC4C0DB-6818-441F-9FE2-A7FA0B66DBF6}" type="pres">
      <dgm:prSet presAssocID="{73E89806-06E4-4922-B12C-0369D8272CA0}" presName="spVertical3" presStyleCnt="0"/>
      <dgm:spPr/>
    </dgm:pt>
    <dgm:pt modelId="{A63C76D5-E605-4F38-A860-8C3E034B5B1D}" type="pres">
      <dgm:prSet presAssocID="{73E89806-06E4-4922-B12C-0369D8272CA0}" presName="desTx" presStyleLbl="revTx" presStyleIdx="7" presStyleCnt="8">
        <dgm:presLayoutVars>
          <dgm:bulletEnabled val="1"/>
        </dgm:presLayoutVars>
      </dgm:prSet>
      <dgm:spPr/>
    </dgm:pt>
    <dgm:pt modelId="{CBE0C026-1EC1-4FD0-BE85-302CE92D0706}" type="pres">
      <dgm:prSet presAssocID="{FA352A93-4302-4156-AACB-B08B31D97B5B}" presName="padding2" presStyleCnt="0"/>
      <dgm:spPr/>
    </dgm:pt>
    <dgm:pt modelId="{53B7BA98-B0B3-47AE-97E1-E12507D37189}" type="pres">
      <dgm:prSet presAssocID="{FA352A93-4302-4156-AACB-B08B31D97B5B}" presName="negArrow" presStyleCnt="0"/>
      <dgm:spPr/>
    </dgm:pt>
    <dgm:pt modelId="{67E0C9CA-439C-4E1B-857F-ECB861F9A164}" type="pres">
      <dgm:prSet presAssocID="{FA352A93-4302-4156-AACB-B08B31D97B5B}" presName="backgroundArrow" presStyleLbl="node1" presStyleIdx="0" presStyleCnt="1"/>
      <dgm:spPr/>
    </dgm:pt>
  </dgm:ptLst>
  <dgm:cxnLst>
    <dgm:cxn modelId="{4862F414-9986-410E-9757-26BD0990B857}" type="presOf" srcId="{D97A93EE-23A8-4472-839A-3AD1B5CD9849}" destId="{4C86CFA9-20B0-4A2A-BC3D-5005C91668EC}" srcOrd="0" destOrd="1" presId="urn:microsoft.com/office/officeart/2005/8/layout/hProcess3"/>
    <dgm:cxn modelId="{47A2A517-061B-4E8C-BFCE-F7BA9949075F}" srcId="{430E54AB-86E7-48D4-87F2-856C988CFBFC}" destId="{DEB88FA2-7BE8-4620-8903-8F705C4BCD1E}" srcOrd="0" destOrd="0" parTransId="{E6CAF37E-C282-4646-AEE8-CE44194205D2}" sibTransId="{8B27DCEC-2CDB-40D2-A14C-BAB3C00B97DC}"/>
    <dgm:cxn modelId="{69812E1A-0CB1-4E09-8F5A-49010689D597}" type="presOf" srcId="{085FF0AF-1A21-48FC-A468-6EB7A3165E17}" destId="{3ED88070-745C-4D77-ADBE-EB5B5687FFFF}" srcOrd="0" destOrd="0" presId="urn:microsoft.com/office/officeart/2005/8/layout/hProcess3"/>
    <dgm:cxn modelId="{7957CE25-5950-4267-A7BA-3A4924D3CB69}" type="presOf" srcId="{DEB88FA2-7BE8-4620-8903-8F705C4BCD1E}" destId="{9E31505C-04B9-422E-9DD1-0FE6296911BF}" srcOrd="0" destOrd="0" presId="urn:microsoft.com/office/officeart/2005/8/layout/hProcess3"/>
    <dgm:cxn modelId="{ACED3F30-1651-4BC9-B2A6-EBF8DA4A065E}" type="presOf" srcId="{3395339A-6911-487E-9B2E-69B8FF55EBCA}" destId="{4C86CFA9-20B0-4A2A-BC3D-5005C91668EC}" srcOrd="0" destOrd="0" presId="urn:microsoft.com/office/officeart/2005/8/layout/hProcess3"/>
    <dgm:cxn modelId="{685C123D-6B27-443E-B8D3-7336BC303D12}" srcId="{085FF0AF-1A21-48FC-A468-6EB7A3165E17}" destId="{3395339A-6911-487E-9B2E-69B8FF55EBCA}" srcOrd="0" destOrd="0" parTransId="{6275D802-16CE-4488-B4DC-48FE3F67295B}" sibTransId="{A062428B-C7B3-44F5-A670-6A812ED55082}"/>
    <dgm:cxn modelId="{F4B94C41-4D54-43FB-98B7-64AC9BFCA1C8}" srcId="{FA352A93-4302-4156-AACB-B08B31D97B5B}" destId="{085FF0AF-1A21-48FC-A468-6EB7A3165E17}" srcOrd="1" destOrd="0" parTransId="{77C1513D-84D0-44FC-9A69-62EAC08493E3}" sibTransId="{30666869-7707-4B17-8016-95A41EE9CCB8}"/>
    <dgm:cxn modelId="{D66EFF63-A843-40EA-8291-8E5EF4DA13B3}" type="presOf" srcId="{009FDCCE-993D-4D9D-B4D6-A4BF963A9EF4}" destId="{F6D67155-9249-4C56-8582-A54BB84429E0}" srcOrd="0" destOrd="0" presId="urn:microsoft.com/office/officeart/2005/8/layout/hProcess3"/>
    <dgm:cxn modelId="{008E1D66-98B5-4015-9331-03057121A241}" type="presOf" srcId="{430E54AB-86E7-48D4-87F2-856C988CFBFC}" destId="{D8906C42-9D36-4715-B572-BA9DFA5FD255}" srcOrd="0" destOrd="0" presId="urn:microsoft.com/office/officeart/2005/8/layout/hProcess3"/>
    <dgm:cxn modelId="{7A9FCB66-CC70-4DF8-A0A5-54D67716EF38}" srcId="{AA0DE7B3-C966-4DDC-A902-35C2C395E884}" destId="{009FDCCE-993D-4D9D-B4D6-A4BF963A9EF4}" srcOrd="0" destOrd="0" parTransId="{018FE5FF-8EBD-412E-B0BC-80D3CCF19BC8}" sibTransId="{2BA2119D-A8C6-4E18-9221-520ECB413425}"/>
    <dgm:cxn modelId="{1FB62C6C-D8CD-4AFA-BC63-42020B8CEDE1}" srcId="{AA0DE7B3-C966-4DDC-A902-35C2C395E884}" destId="{A8045E81-2132-42E4-A089-6B335EDC7FD2}" srcOrd="1" destOrd="0" parTransId="{E511731B-92CE-4238-B49A-5395E4538125}" sibTransId="{90DF1552-55DF-4F94-94D4-9CB7435F8D51}"/>
    <dgm:cxn modelId="{FCB4E14E-2956-4768-8707-E46C4DCD53BB}" srcId="{085FF0AF-1A21-48FC-A468-6EB7A3165E17}" destId="{D97A93EE-23A8-4472-839A-3AD1B5CD9849}" srcOrd="1" destOrd="0" parTransId="{DC72230C-A148-4AC4-829C-78C29C74683A}" sibTransId="{5E186DF4-14AA-4DE1-A39A-5AAF35043580}"/>
    <dgm:cxn modelId="{AF81BF70-E64D-4603-869C-2FA7841CBD22}" type="presOf" srcId="{AA0DE7B3-C966-4DDC-A902-35C2C395E884}" destId="{34844529-CF95-4588-8280-D725EB89348C}" srcOrd="0" destOrd="0" presId="urn:microsoft.com/office/officeart/2005/8/layout/hProcess3"/>
    <dgm:cxn modelId="{F6C64E87-1E13-44CC-A8C5-1DC01CC5BD50}" srcId="{FA352A93-4302-4156-AACB-B08B31D97B5B}" destId="{430E54AB-86E7-48D4-87F2-856C988CFBFC}" srcOrd="0" destOrd="0" parTransId="{B321FCF9-0BD2-4FAE-BAE9-3FA78D469157}" sibTransId="{67ABDFE3-1CED-4722-84F0-C5BF9BFF382F}"/>
    <dgm:cxn modelId="{B769A7A2-BCF5-4778-B371-A010EDAC3890}" type="presOf" srcId="{FA352A93-4302-4156-AACB-B08B31D97B5B}" destId="{BB840794-5E3A-4B41-9D6B-9AA2D7E33B98}" srcOrd="0" destOrd="0" presId="urn:microsoft.com/office/officeart/2005/8/layout/hProcess3"/>
    <dgm:cxn modelId="{C9197EA7-D86F-4E0E-A9DD-E82C97455C43}" srcId="{FA352A93-4302-4156-AACB-B08B31D97B5B}" destId="{AA0DE7B3-C966-4DDC-A902-35C2C395E884}" srcOrd="2" destOrd="0" parTransId="{A703BA1F-CA20-45AC-A319-B81F4D5486BE}" sibTransId="{76B5BFDA-F5ED-4316-BDC2-A8111DBD3FB8}"/>
    <dgm:cxn modelId="{AC809AA8-6A7A-49B0-8A70-A366B8067BF8}" type="presOf" srcId="{D1C9196D-6266-4C4D-A84F-C9D6B5E032D4}" destId="{A63C76D5-E605-4F38-A860-8C3E034B5B1D}" srcOrd="0" destOrd="0" presId="urn:microsoft.com/office/officeart/2005/8/layout/hProcess3"/>
    <dgm:cxn modelId="{7044B2AA-DBB8-43D4-8023-473A8EA6B886}" type="presOf" srcId="{73E89806-06E4-4922-B12C-0369D8272CA0}" destId="{E8FBC330-E2FA-4727-AC1C-1FD38695897F}" srcOrd="0" destOrd="0" presId="urn:microsoft.com/office/officeart/2005/8/layout/hProcess3"/>
    <dgm:cxn modelId="{5E44A0BA-672F-421C-8FEF-9C17D4D0D807}" type="presOf" srcId="{A8045E81-2132-42E4-A089-6B335EDC7FD2}" destId="{F6D67155-9249-4C56-8582-A54BB84429E0}" srcOrd="0" destOrd="1" presId="urn:microsoft.com/office/officeart/2005/8/layout/hProcess3"/>
    <dgm:cxn modelId="{AFABC0CD-C5E5-444A-84D3-ADA9CAC28224}" srcId="{73E89806-06E4-4922-B12C-0369D8272CA0}" destId="{D1C9196D-6266-4C4D-A84F-C9D6B5E032D4}" srcOrd="0" destOrd="0" parTransId="{E5B64425-E972-445C-B37A-C831F5A6CE11}" sibTransId="{0E430F60-CE3B-45F5-BBBE-6659FFB92E6E}"/>
    <dgm:cxn modelId="{FD6BB9DF-A306-4BCA-8F23-6FA612CAE605}" srcId="{FA352A93-4302-4156-AACB-B08B31D97B5B}" destId="{73E89806-06E4-4922-B12C-0369D8272CA0}" srcOrd="3" destOrd="0" parTransId="{D7182F4C-D2E0-43D6-B7E0-3FB0EB48E72D}" sibTransId="{A8DD0AFB-BEC3-4A66-ABE6-00ED319596B2}"/>
    <dgm:cxn modelId="{38E9D2AF-049D-47F6-99F2-84272BAE6368}" type="presParOf" srcId="{BB840794-5E3A-4B41-9D6B-9AA2D7E33B98}" destId="{92CDE0CA-8D6B-4EC8-A0BF-87EF6EC5B93C}" srcOrd="0" destOrd="0" presId="urn:microsoft.com/office/officeart/2005/8/layout/hProcess3"/>
    <dgm:cxn modelId="{745AE717-5A22-4875-B925-5653DA1A27CF}" type="presParOf" srcId="{BB840794-5E3A-4B41-9D6B-9AA2D7E33B98}" destId="{FE46E0D3-C96A-4237-965E-C6B74EAB38B2}" srcOrd="1" destOrd="0" presId="urn:microsoft.com/office/officeart/2005/8/layout/hProcess3"/>
    <dgm:cxn modelId="{40599953-77D0-4602-A33F-2FBAD4EE2BE9}" type="presParOf" srcId="{FE46E0D3-C96A-4237-965E-C6B74EAB38B2}" destId="{F8238815-F146-41A9-A37C-7489C568F6D2}" srcOrd="0" destOrd="0" presId="urn:microsoft.com/office/officeart/2005/8/layout/hProcess3"/>
    <dgm:cxn modelId="{6CF61A66-EDAF-4DA1-93F1-10C92D24FD6C}" type="presParOf" srcId="{FE46E0D3-C96A-4237-965E-C6B74EAB38B2}" destId="{D64EF1C6-5945-4DE1-AA5F-7D636852A372}" srcOrd="1" destOrd="0" presId="urn:microsoft.com/office/officeart/2005/8/layout/hProcess3"/>
    <dgm:cxn modelId="{AB2D1CC0-8600-4E2D-B0F3-234F0D9BAACD}" type="presParOf" srcId="{D64EF1C6-5945-4DE1-AA5F-7D636852A372}" destId="{2092BEAB-E190-4074-97DD-A4288BB7308F}" srcOrd="0" destOrd="0" presId="urn:microsoft.com/office/officeart/2005/8/layout/hProcess3"/>
    <dgm:cxn modelId="{69BBE3AB-2826-4227-8482-AE0CEB1DA902}" type="presParOf" srcId="{D64EF1C6-5945-4DE1-AA5F-7D636852A372}" destId="{D8906C42-9D36-4715-B572-BA9DFA5FD255}" srcOrd="1" destOrd="0" presId="urn:microsoft.com/office/officeart/2005/8/layout/hProcess3"/>
    <dgm:cxn modelId="{502ECC63-5C3B-4047-AE4F-4058307202E9}" type="presParOf" srcId="{D64EF1C6-5945-4DE1-AA5F-7D636852A372}" destId="{BD61DB33-A558-4508-ACB9-DF5547E5DEDA}" srcOrd="2" destOrd="0" presId="urn:microsoft.com/office/officeart/2005/8/layout/hProcess3"/>
    <dgm:cxn modelId="{2DA66828-62C9-4F95-9A65-FE0C725B13CF}" type="presParOf" srcId="{D64EF1C6-5945-4DE1-AA5F-7D636852A372}" destId="{8C02B517-1088-46CC-A70F-42E10CDAAC28}" srcOrd="3" destOrd="0" presId="urn:microsoft.com/office/officeart/2005/8/layout/hProcess3"/>
    <dgm:cxn modelId="{358680A9-D103-4A41-82B8-7846CEB4D462}" type="presParOf" srcId="{D64EF1C6-5945-4DE1-AA5F-7D636852A372}" destId="{9E31505C-04B9-422E-9DD1-0FE6296911BF}" srcOrd="4" destOrd="0" presId="urn:microsoft.com/office/officeart/2005/8/layout/hProcess3"/>
    <dgm:cxn modelId="{5F95DDBE-FF2E-4F1A-80A1-9891705F775E}" type="presParOf" srcId="{FE46E0D3-C96A-4237-965E-C6B74EAB38B2}" destId="{FC77CE95-0080-4641-9778-028847CAF5D1}" srcOrd="2" destOrd="0" presId="urn:microsoft.com/office/officeart/2005/8/layout/hProcess3"/>
    <dgm:cxn modelId="{5F605EA3-C6DA-4EA2-950E-25277E624DCE}" type="presParOf" srcId="{FE46E0D3-C96A-4237-965E-C6B74EAB38B2}" destId="{9ADFE630-CD98-46DB-AA75-B9008B46AD84}" srcOrd="3" destOrd="0" presId="urn:microsoft.com/office/officeart/2005/8/layout/hProcess3"/>
    <dgm:cxn modelId="{C84B9878-9411-4433-B808-9028CDF58B81}" type="presParOf" srcId="{9ADFE630-CD98-46DB-AA75-B9008B46AD84}" destId="{6CC256AA-AC38-4AF1-8B5B-69089D56E0AA}" srcOrd="0" destOrd="0" presId="urn:microsoft.com/office/officeart/2005/8/layout/hProcess3"/>
    <dgm:cxn modelId="{9F44AAA0-7E20-43EC-933E-F8DC8E1ED19F}" type="presParOf" srcId="{9ADFE630-CD98-46DB-AA75-B9008B46AD84}" destId="{3ED88070-745C-4D77-ADBE-EB5B5687FFFF}" srcOrd="1" destOrd="0" presId="urn:microsoft.com/office/officeart/2005/8/layout/hProcess3"/>
    <dgm:cxn modelId="{EB9868F4-0019-411F-92F4-200EBC5D040F}" type="presParOf" srcId="{9ADFE630-CD98-46DB-AA75-B9008B46AD84}" destId="{84C706BB-999F-4A39-85B4-4A84724E943B}" srcOrd="2" destOrd="0" presId="urn:microsoft.com/office/officeart/2005/8/layout/hProcess3"/>
    <dgm:cxn modelId="{605B5AA0-4F77-408A-B4A5-55B29EADF532}" type="presParOf" srcId="{9ADFE630-CD98-46DB-AA75-B9008B46AD84}" destId="{5DCBC7FE-F08D-477E-B11F-5FC348A34CDA}" srcOrd="3" destOrd="0" presId="urn:microsoft.com/office/officeart/2005/8/layout/hProcess3"/>
    <dgm:cxn modelId="{CEC46089-1ABF-4621-8FCC-C9F865306CDD}" type="presParOf" srcId="{9ADFE630-CD98-46DB-AA75-B9008B46AD84}" destId="{4C86CFA9-20B0-4A2A-BC3D-5005C91668EC}" srcOrd="4" destOrd="0" presId="urn:microsoft.com/office/officeart/2005/8/layout/hProcess3"/>
    <dgm:cxn modelId="{4D6A1178-638F-4F29-A5D0-C6C431D94FAC}" type="presParOf" srcId="{FE46E0D3-C96A-4237-965E-C6B74EAB38B2}" destId="{AEA0D4B0-4217-4C6F-9031-9FA363584EBA}" srcOrd="4" destOrd="0" presId="urn:microsoft.com/office/officeart/2005/8/layout/hProcess3"/>
    <dgm:cxn modelId="{9AE5BA86-0F17-4110-81E1-80AF3FA02A2B}" type="presParOf" srcId="{FE46E0D3-C96A-4237-965E-C6B74EAB38B2}" destId="{B2311D9B-C64D-471F-A647-458B9696AF15}" srcOrd="5" destOrd="0" presId="urn:microsoft.com/office/officeart/2005/8/layout/hProcess3"/>
    <dgm:cxn modelId="{2B1246BF-F2DF-4122-A94D-6CE66D9A466E}" type="presParOf" srcId="{B2311D9B-C64D-471F-A647-458B9696AF15}" destId="{65D05E4F-A3F5-4C21-A507-106A52DF739B}" srcOrd="0" destOrd="0" presId="urn:microsoft.com/office/officeart/2005/8/layout/hProcess3"/>
    <dgm:cxn modelId="{B24E6DE0-75E1-4450-A548-33B2FC25C2DC}" type="presParOf" srcId="{B2311D9B-C64D-471F-A647-458B9696AF15}" destId="{34844529-CF95-4588-8280-D725EB89348C}" srcOrd="1" destOrd="0" presId="urn:microsoft.com/office/officeart/2005/8/layout/hProcess3"/>
    <dgm:cxn modelId="{BD142846-EB1D-4EC2-826A-9668282A794D}" type="presParOf" srcId="{B2311D9B-C64D-471F-A647-458B9696AF15}" destId="{4F6A54B1-C9A5-47F8-BC11-27F31DAA11D2}" srcOrd="2" destOrd="0" presId="urn:microsoft.com/office/officeart/2005/8/layout/hProcess3"/>
    <dgm:cxn modelId="{79A3BA44-123E-473F-9ECD-70935858C7F5}" type="presParOf" srcId="{B2311D9B-C64D-471F-A647-458B9696AF15}" destId="{A0395213-6803-466A-BF2E-F8BC7A461297}" srcOrd="3" destOrd="0" presId="urn:microsoft.com/office/officeart/2005/8/layout/hProcess3"/>
    <dgm:cxn modelId="{5D4CE9A4-C106-4F92-AA16-E57839041766}" type="presParOf" srcId="{B2311D9B-C64D-471F-A647-458B9696AF15}" destId="{F6D67155-9249-4C56-8582-A54BB84429E0}" srcOrd="4" destOrd="0" presId="urn:microsoft.com/office/officeart/2005/8/layout/hProcess3"/>
    <dgm:cxn modelId="{152562C0-3CC8-4E76-ABB9-2E30B836A955}" type="presParOf" srcId="{FE46E0D3-C96A-4237-965E-C6B74EAB38B2}" destId="{8B4A6172-F9F8-4A04-BB43-0AEA318F45BF}" srcOrd="6" destOrd="0" presId="urn:microsoft.com/office/officeart/2005/8/layout/hProcess3"/>
    <dgm:cxn modelId="{275D1E3F-4FE2-450B-B1D9-C28C2742BA6C}" type="presParOf" srcId="{FE46E0D3-C96A-4237-965E-C6B74EAB38B2}" destId="{84142190-A5A6-48FC-A7DA-BCD097B15916}" srcOrd="7" destOrd="0" presId="urn:microsoft.com/office/officeart/2005/8/layout/hProcess3"/>
    <dgm:cxn modelId="{1E1AA4F7-9325-488E-B198-E4E0661461F2}" type="presParOf" srcId="{84142190-A5A6-48FC-A7DA-BCD097B15916}" destId="{39595708-E6FE-48C7-ADE7-4E9B728A57D1}" srcOrd="0" destOrd="0" presId="urn:microsoft.com/office/officeart/2005/8/layout/hProcess3"/>
    <dgm:cxn modelId="{5EF8C519-4D89-403F-9609-AA9B8202757C}" type="presParOf" srcId="{84142190-A5A6-48FC-A7DA-BCD097B15916}" destId="{E8FBC330-E2FA-4727-AC1C-1FD38695897F}" srcOrd="1" destOrd="0" presId="urn:microsoft.com/office/officeart/2005/8/layout/hProcess3"/>
    <dgm:cxn modelId="{03B53465-DE69-4C6C-ACAC-161089D92DFE}" type="presParOf" srcId="{84142190-A5A6-48FC-A7DA-BCD097B15916}" destId="{723AF9B0-EF46-4297-AFC5-16A0489BDC35}" srcOrd="2" destOrd="0" presId="urn:microsoft.com/office/officeart/2005/8/layout/hProcess3"/>
    <dgm:cxn modelId="{58B195FB-6FEC-4C6C-95B4-D8E6747811D1}" type="presParOf" srcId="{84142190-A5A6-48FC-A7DA-BCD097B15916}" destId="{CDC4C0DB-6818-441F-9FE2-A7FA0B66DBF6}" srcOrd="3" destOrd="0" presId="urn:microsoft.com/office/officeart/2005/8/layout/hProcess3"/>
    <dgm:cxn modelId="{B2EBB2A5-1A5C-4B5A-BAF6-F107806804FE}" type="presParOf" srcId="{84142190-A5A6-48FC-A7DA-BCD097B15916}" destId="{A63C76D5-E605-4F38-A860-8C3E034B5B1D}" srcOrd="4" destOrd="0" presId="urn:microsoft.com/office/officeart/2005/8/layout/hProcess3"/>
    <dgm:cxn modelId="{1E9513C8-4D87-4801-B658-7DC3D7AB4463}" type="presParOf" srcId="{FE46E0D3-C96A-4237-965E-C6B74EAB38B2}" destId="{CBE0C026-1EC1-4FD0-BE85-302CE92D0706}" srcOrd="8" destOrd="0" presId="urn:microsoft.com/office/officeart/2005/8/layout/hProcess3"/>
    <dgm:cxn modelId="{428BC5BE-D1EC-4630-AED9-2A649ED15622}" type="presParOf" srcId="{FE46E0D3-C96A-4237-965E-C6B74EAB38B2}" destId="{53B7BA98-B0B3-47AE-97E1-E12507D37189}" srcOrd="9" destOrd="0" presId="urn:microsoft.com/office/officeart/2005/8/layout/hProcess3"/>
    <dgm:cxn modelId="{E655FB25-F693-4DB0-A014-C503E0673B60}" type="presParOf" srcId="{FE46E0D3-C96A-4237-965E-C6B74EAB38B2}" destId="{67E0C9CA-439C-4E1B-857F-ECB861F9A164}" srcOrd="10"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0C9CA-439C-4E1B-857F-ECB861F9A164}">
      <dsp:nvSpPr>
        <dsp:cNvPr id="0" name=""/>
        <dsp:cNvSpPr/>
      </dsp:nvSpPr>
      <dsp:spPr>
        <a:xfrm>
          <a:off x="0" y="120304"/>
          <a:ext cx="11737866" cy="2376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D67155-9249-4C56-8582-A54BB84429E0}">
      <dsp:nvSpPr>
        <dsp:cNvPr id="0" name=""/>
        <dsp:cNvSpPr/>
      </dsp:nvSpPr>
      <dsp:spPr>
        <a:xfrm>
          <a:off x="7735643" y="2021104"/>
          <a:ext cx="2828435" cy="460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55700">
            <a:lnSpc>
              <a:spcPct val="90000"/>
            </a:lnSpc>
            <a:spcBef>
              <a:spcPct val="0"/>
            </a:spcBef>
            <a:spcAft>
              <a:spcPct val="15000"/>
            </a:spcAft>
            <a:buChar char="•"/>
          </a:pPr>
          <a:r>
            <a:rPr lang="en-US" sz="2600" b="0" kern="1200">
              <a:highlight>
                <a:srgbClr val="FFFF00"/>
              </a:highlight>
              <a:latin typeface="Calibri"/>
              <a:cs typeface="Calibri"/>
            </a:rPr>
            <a:t>All Roads Transportation Safety</a:t>
          </a:r>
        </a:p>
        <a:p>
          <a:pPr marL="228600" lvl="1" indent="-228600" algn="l" defTabSz="1155700" rtl="0">
            <a:lnSpc>
              <a:spcPct val="90000"/>
            </a:lnSpc>
            <a:spcBef>
              <a:spcPct val="0"/>
            </a:spcBef>
            <a:spcAft>
              <a:spcPct val="15000"/>
            </a:spcAft>
            <a:buChar char="•"/>
          </a:pPr>
          <a:r>
            <a:rPr lang="en-US" sz="2600" b="0" kern="1200">
              <a:highlight>
                <a:srgbClr val="FFFF00"/>
              </a:highlight>
              <a:latin typeface="Calibri"/>
              <a:cs typeface="Calibri"/>
            </a:rPr>
            <a:t>Oregon Community Paths</a:t>
          </a:r>
        </a:p>
      </dsp:txBody>
      <dsp:txXfrm>
        <a:off x="7735643" y="2021104"/>
        <a:ext cx="2828435" cy="4603500"/>
      </dsp:txXfrm>
    </dsp:sp>
    <dsp:sp modelId="{34844529-CF95-4588-8280-D725EB89348C}">
      <dsp:nvSpPr>
        <dsp:cNvPr id="0" name=""/>
        <dsp:cNvSpPr/>
      </dsp:nvSpPr>
      <dsp:spPr>
        <a:xfrm>
          <a:off x="7735643" y="714304"/>
          <a:ext cx="2828435"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marL="0" lvl="0" indent="0" algn="l" defTabSz="1466850">
            <a:lnSpc>
              <a:spcPct val="90000"/>
            </a:lnSpc>
            <a:spcBef>
              <a:spcPct val="0"/>
            </a:spcBef>
            <a:spcAft>
              <a:spcPct val="35000"/>
            </a:spcAft>
            <a:buNone/>
          </a:pPr>
          <a:r>
            <a:rPr lang="en-US" sz="3300" kern="1200">
              <a:latin typeface="Calibri"/>
              <a:cs typeface="Calibri"/>
            </a:rPr>
            <a:t>Q3 2024</a:t>
          </a:r>
        </a:p>
      </dsp:txBody>
      <dsp:txXfrm>
        <a:off x="7735643" y="714304"/>
        <a:ext cx="2828435" cy="1188000"/>
      </dsp:txXfrm>
    </dsp:sp>
    <dsp:sp modelId="{4C86CFA9-20B0-4A2A-BC3D-5005C91668EC}">
      <dsp:nvSpPr>
        <dsp:cNvPr id="0" name=""/>
        <dsp:cNvSpPr/>
      </dsp:nvSpPr>
      <dsp:spPr>
        <a:xfrm>
          <a:off x="4341520" y="2021104"/>
          <a:ext cx="2828435" cy="460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55700">
            <a:lnSpc>
              <a:spcPct val="90000"/>
            </a:lnSpc>
            <a:spcBef>
              <a:spcPct val="0"/>
            </a:spcBef>
            <a:spcAft>
              <a:spcPct val="15000"/>
            </a:spcAft>
            <a:buChar char="•"/>
          </a:pPr>
          <a:r>
            <a:rPr lang="en-US" sz="2600" kern="1200">
              <a:latin typeface="Calibri"/>
              <a:cs typeface="Calibri"/>
            </a:rPr>
            <a:t>Transportation and Growth Management Planning Grants</a:t>
          </a:r>
        </a:p>
        <a:p>
          <a:pPr marL="228600" lvl="1" indent="-228600" algn="l" defTabSz="1155700">
            <a:lnSpc>
              <a:spcPct val="90000"/>
            </a:lnSpc>
            <a:spcBef>
              <a:spcPct val="0"/>
            </a:spcBef>
            <a:spcAft>
              <a:spcPct val="15000"/>
            </a:spcAft>
            <a:buChar char="•"/>
          </a:pPr>
          <a:r>
            <a:rPr lang="en-US" sz="2600" kern="1200">
              <a:latin typeface="Calibri"/>
              <a:cs typeface="Calibri"/>
            </a:rPr>
            <a:t>Small City Allotment</a:t>
          </a:r>
        </a:p>
      </dsp:txBody>
      <dsp:txXfrm>
        <a:off x="4341520" y="2021104"/>
        <a:ext cx="2828435" cy="4603500"/>
      </dsp:txXfrm>
    </dsp:sp>
    <dsp:sp modelId="{3ED88070-745C-4D77-ADBE-EB5B5687FFFF}">
      <dsp:nvSpPr>
        <dsp:cNvPr id="0" name=""/>
        <dsp:cNvSpPr/>
      </dsp:nvSpPr>
      <dsp:spPr>
        <a:xfrm>
          <a:off x="4341520" y="714304"/>
          <a:ext cx="2828435"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marL="0" lvl="0" indent="0" algn="l" defTabSz="1466850">
            <a:lnSpc>
              <a:spcPct val="90000"/>
            </a:lnSpc>
            <a:spcBef>
              <a:spcPct val="0"/>
            </a:spcBef>
            <a:spcAft>
              <a:spcPct val="35000"/>
            </a:spcAft>
            <a:buNone/>
          </a:pPr>
          <a:r>
            <a:rPr lang="en-US" sz="3300" kern="1200">
              <a:latin typeface="Calibri"/>
              <a:cs typeface="Calibri"/>
            </a:rPr>
            <a:t>Q2 2024</a:t>
          </a:r>
        </a:p>
      </dsp:txBody>
      <dsp:txXfrm>
        <a:off x="4341520" y="714304"/>
        <a:ext cx="2828435" cy="1188000"/>
      </dsp:txXfrm>
    </dsp:sp>
    <dsp:sp modelId="{9E31505C-04B9-422E-9DD1-0FE6296911BF}">
      <dsp:nvSpPr>
        <dsp:cNvPr id="0" name=""/>
        <dsp:cNvSpPr/>
      </dsp:nvSpPr>
      <dsp:spPr>
        <a:xfrm>
          <a:off x="947397" y="2021104"/>
          <a:ext cx="2828435" cy="460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55700">
            <a:lnSpc>
              <a:spcPct val="90000"/>
            </a:lnSpc>
            <a:spcBef>
              <a:spcPct val="0"/>
            </a:spcBef>
            <a:spcAft>
              <a:spcPct val="15000"/>
            </a:spcAft>
            <a:buChar char="•"/>
          </a:pPr>
          <a:r>
            <a:rPr lang="en-US" sz="2600" b="0" kern="1200">
              <a:latin typeface="Calibri"/>
              <a:cs typeface="Calibri"/>
            </a:rPr>
            <a:t>Safe Routes to School Construction, Education and Project Identification</a:t>
          </a:r>
        </a:p>
        <a:p>
          <a:pPr marL="228600" lvl="1" indent="-228600" algn="l" defTabSz="1155700">
            <a:lnSpc>
              <a:spcPct val="90000"/>
            </a:lnSpc>
            <a:spcBef>
              <a:spcPct val="0"/>
            </a:spcBef>
            <a:spcAft>
              <a:spcPct val="15000"/>
            </a:spcAft>
            <a:buChar char="•"/>
          </a:pPr>
          <a:r>
            <a:rPr lang="en-US" sz="2600" kern="1200">
              <a:highlight>
                <a:srgbClr val="FFFF00"/>
              </a:highlight>
              <a:latin typeface="Calibri"/>
              <a:cs typeface="Calibri"/>
            </a:rPr>
            <a:t>Carbon Reduction</a:t>
          </a:r>
        </a:p>
        <a:p>
          <a:pPr marL="228600" lvl="1" indent="-228600" algn="l" defTabSz="1155700" rtl="0">
            <a:lnSpc>
              <a:spcPct val="90000"/>
            </a:lnSpc>
            <a:spcBef>
              <a:spcPct val="0"/>
            </a:spcBef>
            <a:spcAft>
              <a:spcPct val="15000"/>
            </a:spcAft>
            <a:buChar char="•"/>
          </a:pPr>
          <a:r>
            <a:rPr lang="en-US" sz="2600" b="0" kern="1200">
              <a:latin typeface="Calibri"/>
              <a:cs typeface="Calibri"/>
            </a:rPr>
            <a:t>Community Charging Rebates</a:t>
          </a:r>
        </a:p>
        <a:p>
          <a:pPr marL="228600" lvl="1" indent="-228600" algn="l" defTabSz="1155700" rtl="0">
            <a:lnSpc>
              <a:spcPct val="90000"/>
            </a:lnSpc>
            <a:spcBef>
              <a:spcPct val="0"/>
            </a:spcBef>
            <a:spcAft>
              <a:spcPct val="15000"/>
            </a:spcAft>
            <a:buChar char="•"/>
          </a:pPr>
          <a:r>
            <a:rPr lang="en-US" sz="2600" kern="1200">
              <a:latin typeface="Calibri"/>
              <a:cs typeface="Calibri"/>
            </a:rPr>
            <a:t>Transit Mid-Cycle Solicitation</a:t>
          </a:r>
        </a:p>
        <a:p>
          <a:pPr marL="228600" lvl="1" indent="-228600" algn="l" defTabSz="1155700" rtl="0">
            <a:lnSpc>
              <a:spcPct val="90000"/>
            </a:lnSpc>
            <a:spcBef>
              <a:spcPct val="0"/>
            </a:spcBef>
            <a:spcAft>
              <a:spcPct val="15000"/>
            </a:spcAft>
            <a:buChar char="•"/>
          </a:pPr>
          <a:r>
            <a:rPr lang="en-US" sz="2600" kern="1200">
              <a:latin typeface="Calibri"/>
              <a:cs typeface="Calibri"/>
            </a:rPr>
            <a:t>Connect Oregon</a:t>
          </a:r>
        </a:p>
      </dsp:txBody>
      <dsp:txXfrm>
        <a:off x="947397" y="2021104"/>
        <a:ext cx="2828435" cy="4603500"/>
      </dsp:txXfrm>
    </dsp:sp>
    <dsp:sp modelId="{D8906C42-9D36-4715-B572-BA9DFA5FD255}">
      <dsp:nvSpPr>
        <dsp:cNvPr id="0" name=""/>
        <dsp:cNvSpPr/>
      </dsp:nvSpPr>
      <dsp:spPr>
        <a:xfrm>
          <a:off x="947397" y="714304"/>
          <a:ext cx="2828435" cy="118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marL="0" lvl="0" indent="0" algn="l" defTabSz="1466850">
            <a:lnSpc>
              <a:spcPct val="90000"/>
            </a:lnSpc>
            <a:spcBef>
              <a:spcPct val="0"/>
            </a:spcBef>
            <a:spcAft>
              <a:spcPct val="35000"/>
            </a:spcAft>
            <a:buNone/>
          </a:pPr>
          <a:r>
            <a:rPr lang="en-US" sz="3300" kern="1200">
              <a:latin typeface="Calibri"/>
              <a:cs typeface="Calibri"/>
            </a:rPr>
            <a:t>Q1 2024</a:t>
          </a:r>
        </a:p>
      </dsp:txBody>
      <dsp:txXfrm>
        <a:off x="947397" y="714304"/>
        <a:ext cx="2828435" cy="1188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0C9CA-439C-4E1B-857F-ECB861F9A164}">
      <dsp:nvSpPr>
        <dsp:cNvPr id="0" name=""/>
        <dsp:cNvSpPr/>
      </dsp:nvSpPr>
      <dsp:spPr>
        <a:xfrm>
          <a:off x="0" y="1388425"/>
          <a:ext cx="11766620" cy="2232000"/>
        </a:xfrm>
        <a:prstGeom prst="right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C76D5-E605-4F38-A860-8C3E034B5B1D}">
      <dsp:nvSpPr>
        <dsp:cNvPr id="0" name=""/>
        <dsp:cNvSpPr/>
      </dsp:nvSpPr>
      <dsp:spPr>
        <a:xfrm>
          <a:off x="8492879" y="3174025"/>
          <a:ext cx="2097078" cy="244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rtl="0">
            <a:lnSpc>
              <a:spcPct val="90000"/>
            </a:lnSpc>
            <a:spcBef>
              <a:spcPct val="0"/>
            </a:spcBef>
            <a:spcAft>
              <a:spcPct val="15000"/>
            </a:spcAft>
            <a:buChar char="•"/>
          </a:pPr>
          <a:r>
            <a:rPr lang="en-US" sz="2400" kern="1200">
              <a:latin typeface="Calibri"/>
              <a:cs typeface="Calibri"/>
            </a:rPr>
            <a:t>Transit Mid-cycle Solicitation</a:t>
          </a:r>
        </a:p>
      </dsp:txBody>
      <dsp:txXfrm>
        <a:off x="8492879" y="3174025"/>
        <a:ext cx="2097078" cy="2441250"/>
      </dsp:txXfrm>
    </dsp:sp>
    <dsp:sp modelId="{E8FBC330-E2FA-4727-AC1C-1FD38695897F}">
      <dsp:nvSpPr>
        <dsp:cNvPr id="0" name=""/>
        <dsp:cNvSpPr/>
      </dsp:nvSpPr>
      <dsp:spPr>
        <a:xfrm>
          <a:off x="8492879" y="1946425"/>
          <a:ext cx="2097078" cy="11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marL="0" lvl="0" indent="0" algn="l" defTabSz="1377950" rtl="0">
            <a:lnSpc>
              <a:spcPct val="90000"/>
            </a:lnSpc>
            <a:spcBef>
              <a:spcPct val="0"/>
            </a:spcBef>
            <a:spcAft>
              <a:spcPct val="35000"/>
            </a:spcAft>
            <a:buNone/>
          </a:pPr>
          <a:r>
            <a:rPr lang="en-US" sz="3100" kern="1200">
              <a:latin typeface="Calibri"/>
              <a:cs typeface="Calibri"/>
            </a:rPr>
            <a:t>Q4 2025</a:t>
          </a:r>
        </a:p>
      </dsp:txBody>
      <dsp:txXfrm>
        <a:off x="8492879" y="1946425"/>
        <a:ext cx="2097078" cy="1116000"/>
      </dsp:txXfrm>
    </dsp:sp>
    <dsp:sp modelId="{F6D67155-9249-4C56-8582-A54BB84429E0}">
      <dsp:nvSpPr>
        <dsp:cNvPr id="0" name=""/>
        <dsp:cNvSpPr/>
      </dsp:nvSpPr>
      <dsp:spPr>
        <a:xfrm>
          <a:off x="5976385" y="3174025"/>
          <a:ext cx="2097078" cy="244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b="0" kern="1200">
              <a:highlight>
                <a:srgbClr val="FFFF00"/>
              </a:highlight>
              <a:latin typeface="Calibri"/>
              <a:cs typeface="Calibri"/>
            </a:rPr>
            <a:t>All Roads Transportation Safety</a:t>
          </a:r>
        </a:p>
        <a:p>
          <a:pPr marL="228600" lvl="1" indent="-228600" algn="l" defTabSz="1066800">
            <a:lnSpc>
              <a:spcPct val="90000"/>
            </a:lnSpc>
            <a:spcBef>
              <a:spcPct val="0"/>
            </a:spcBef>
            <a:spcAft>
              <a:spcPct val="15000"/>
            </a:spcAft>
            <a:buChar char="•"/>
          </a:pPr>
          <a:r>
            <a:rPr lang="en-US" sz="2400" kern="1200">
              <a:latin typeface="Calibri"/>
              <a:cs typeface="Calibri"/>
            </a:rPr>
            <a:t>Community Charging rebates</a:t>
          </a:r>
        </a:p>
      </dsp:txBody>
      <dsp:txXfrm>
        <a:off x="5976385" y="3174025"/>
        <a:ext cx="2097078" cy="2441250"/>
      </dsp:txXfrm>
    </dsp:sp>
    <dsp:sp modelId="{34844529-CF95-4588-8280-D725EB89348C}">
      <dsp:nvSpPr>
        <dsp:cNvPr id="0" name=""/>
        <dsp:cNvSpPr/>
      </dsp:nvSpPr>
      <dsp:spPr>
        <a:xfrm>
          <a:off x="5976385" y="1946425"/>
          <a:ext cx="2097078" cy="11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marL="0" lvl="0" indent="0" algn="l" defTabSz="1377950">
            <a:lnSpc>
              <a:spcPct val="90000"/>
            </a:lnSpc>
            <a:spcBef>
              <a:spcPct val="0"/>
            </a:spcBef>
            <a:spcAft>
              <a:spcPct val="35000"/>
            </a:spcAft>
            <a:buNone/>
          </a:pPr>
          <a:r>
            <a:rPr lang="en-US" sz="3100" kern="1200">
              <a:latin typeface="Calibri"/>
              <a:cs typeface="Calibri"/>
            </a:rPr>
            <a:t>Q3 2025</a:t>
          </a:r>
        </a:p>
      </dsp:txBody>
      <dsp:txXfrm>
        <a:off x="5976385" y="1946425"/>
        <a:ext cx="2097078" cy="1116000"/>
      </dsp:txXfrm>
    </dsp:sp>
    <dsp:sp modelId="{4C86CFA9-20B0-4A2A-BC3D-5005C91668EC}">
      <dsp:nvSpPr>
        <dsp:cNvPr id="0" name=""/>
        <dsp:cNvSpPr/>
      </dsp:nvSpPr>
      <dsp:spPr>
        <a:xfrm>
          <a:off x="3459891" y="3174025"/>
          <a:ext cx="2097078" cy="244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en-US" sz="2400" kern="1200">
              <a:latin typeface="Calibri"/>
              <a:cs typeface="Calibri"/>
            </a:rPr>
            <a:t>Transportation and Growth Management Planning Grants</a:t>
          </a:r>
        </a:p>
        <a:p>
          <a:pPr marL="228600" lvl="1" indent="-228600" algn="l" defTabSz="1066800">
            <a:lnSpc>
              <a:spcPct val="90000"/>
            </a:lnSpc>
            <a:spcBef>
              <a:spcPct val="0"/>
            </a:spcBef>
            <a:spcAft>
              <a:spcPct val="15000"/>
            </a:spcAft>
            <a:buChar char="•"/>
          </a:pPr>
          <a:r>
            <a:rPr lang="en-US" sz="2400" kern="1200">
              <a:latin typeface="Calibri"/>
              <a:cs typeface="Calibri"/>
            </a:rPr>
            <a:t>Small City Allotment</a:t>
          </a:r>
        </a:p>
      </dsp:txBody>
      <dsp:txXfrm>
        <a:off x="3459891" y="3174025"/>
        <a:ext cx="2097078" cy="2441250"/>
      </dsp:txXfrm>
    </dsp:sp>
    <dsp:sp modelId="{3ED88070-745C-4D77-ADBE-EB5B5687FFFF}">
      <dsp:nvSpPr>
        <dsp:cNvPr id="0" name=""/>
        <dsp:cNvSpPr/>
      </dsp:nvSpPr>
      <dsp:spPr>
        <a:xfrm>
          <a:off x="3459891" y="1946425"/>
          <a:ext cx="2097078" cy="11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marL="0" lvl="0" indent="0" algn="l" defTabSz="1377950">
            <a:lnSpc>
              <a:spcPct val="90000"/>
            </a:lnSpc>
            <a:spcBef>
              <a:spcPct val="0"/>
            </a:spcBef>
            <a:spcAft>
              <a:spcPct val="35000"/>
            </a:spcAft>
            <a:buNone/>
          </a:pPr>
          <a:r>
            <a:rPr lang="en-US" sz="3100" kern="1200">
              <a:latin typeface="Calibri"/>
              <a:cs typeface="Calibri"/>
            </a:rPr>
            <a:t>Q2 2025</a:t>
          </a:r>
        </a:p>
      </dsp:txBody>
      <dsp:txXfrm>
        <a:off x="3459891" y="1946425"/>
        <a:ext cx="2097078" cy="1116000"/>
      </dsp:txXfrm>
    </dsp:sp>
    <dsp:sp modelId="{9E31505C-04B9-422E-9DD1-0FE6296911BF}">
      <dsp:nvSpPr>
        <dsp:cNvPr id="0" name=""/>
        <dsp:cNvSpPr/>
      </dsp:nvSpPr>
      <dsp:spPr>
        <a:xfrm>
          <a:off x="943397" y="3174025"/>
          <a:ext cx="2097078" cy="2441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endParaRPr lang="en-US" sz="2400" kern="1200">
            <a:latin typeface="Calibri"/>
            <a:cs typeface="Calibri"/>
          </a:endParaRPr>
        </a:p>
      </dsp:txBody>
      <dsp:txXfrm>
        <a:off x="943397" y="3174025"/>
        <a:ext cx="2097078" cy="2441250"/>
      </dsp:txXfrm>
    </dsp:sp>
    <dsp:sp modelId="{D8906C42-9D36-4715-B572-BA9DFA5FD255}">
      <dsp:nvSpPr>
        <dsp:cNvPr id="0" name=""/>
        <dsp:cNvSpPr/>
      </dsp:nvSpPr>
      <dsp:spPr>
        <a:xfrm>
          <a:off x="943397" y="1946425"/>
          <a:ext cx="2097078" cy="111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14960" rIns="0" bIns="314960" numCol="1" spcCol="1270" anchor="ctr" anchorCtr="0">
          <a:noAutofit/>
        </a:bodyPr>
        <a:lstStyle/>
        <a:p>
          <a:pPr marL="0" lvl="0" indent="0" algn="l" defTabSz="1377950">
            <a:lnSpc>
              <a:spcPct val="90000"/>
            </a:lnSpc>
            <a:spcBef>
              <a:spcPct val="0"/>
            </a:spcBef>
            <a:spcAft>
              <a:spcPct val="35000"/>
            </a:spcAft>
            <a:buNone/>
          </a:pPr>
          <a:r>
            <a:rPr lang="en-US" sz="3100" kern="1200">
              <a:latin typeface="Calibri"/>
              <a:cs typeface="Calibri"/>
            </a:rPr>
            <a:t>Q1 2025</a:t>
          </a:r>
        </a:p>
      </dsp:txBody>
      <dsp:txXfrm>
        <a:off x="943397" y="1946425"/>
        <a:ext cx="2097078" cy="11160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cognitoforms.com/ODOT2/DraftODOTGrantProgram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ognitoforms.com/ODOT2/DraftODOTGrantProgram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Quick question – WHO has applied to ODOT before? What programs are you most interested in?</a:t>
            </a:r>
          </a:p>
          <a:p>
            <a:endParaRPr lang="en-US"/>
          </a:p>
          <a:p>
            <a:r>
              <a:rPr lang="en-US"/>
              <a:t>This presentation is very text heavy! We intend to share the PDF so you will have it all. You are also encouraged to take pictures of the slides that you want to spend more time with! My future hope is to have an ODOT webpage that can hold this information.</a:t>
            </a:r>
            <a:endParaRPr lang="en-US">
              <a:cs typeface="Calibri" panose="020F0502020204030204"/>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3833806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765641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Highlighted programs are federally funded or partially federally funded construction programs. You must me federally certified to deliver these projects or ODOT must deliver. </a:t>
            </a:r>
          </a:p>
          <a:p>
            <a:pPr>
              <a:defRPr/>
            </a:pPr>
            <a:endParaRPr lang="en-US"/>
          </a:p>
          <a:p>
            <a:pPr marL="0" marR="0" lvl="0" indent="0" algn="l" defTabSz="914400">
              <a:lnSpc>
                <a:spcPct val="100000"/>
              </a:lnSpc>
              <a:spcBef>
                <a:spcPts val="0"/>
              </a:spcBef>
              <a:spcAft>
                <a:spcPts val="0"/>
              </a:spcAft>
              <a:buClrTx/>
              <a:buSzTx/>
              <a:buFontTx/>
              <a:buNone/>
              <a:tabLst/>
              <a:defRPr/>
            </a:pPr>
            <a:r>
              <a:rPr lang="en-US"/>
              <a:t>Add transit discretionary</a:t>
            </a:r>
            <a:endParaRPr lang="en-US">
              <a:cs typeface="Calibri" panose="020F0502020204030204"/>
            </a:endParaRPr>
          </a:p>
          <a:p>
            <a:endParaRPr lang="en-US">
              <a:cs typeface="Calibri" panose="020F0502020204030204"/>
            </a:endParaRPr>
          </a:p>
          <a:p>
            <a:endParaRPr lang="en-US">
              <a:cs typeface="Calibri" panose="020F0502020204030204"/>
            </a:endParaRPr>
          </a:p>
          <a:p>
            <a:pPr marL="171450" indent="-171450">
              <a:buFont typeface="Arial"/>
              <a:buChar char="•"/>
            </a:pPr>
            <a:endParaRPr lang="en-US">
              <a:cs typeface="Calibri" panose="020F0502020204030204"/>
            </a:endParaRPr>
          </a:p>
          <a:p>
            <a:endParaRPr lang="en-US"/>
          </a:p>
          <a:p>
            <a:endParaRPr lang="en-US">
              <a:cs typeface="Calibri" panose="020F0502020204030204"/>
            </a:endParaRP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1542447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Highlighted programs are federally funded or partially federally funded construction programs. You must me federally certified to deliver these projects or ODOT must deliver. </a:t>
            </a:r>
          </a:p>
          <a:p>
            <a:pPr>
              <a:defRPr/>
            </a:pPr>
            <a:endParaRPr lang="en-US">
              <a:cs typeface="Calibri"/>
            </a:endParaRPr>
          </a:p>
          <a:p>
            <a:pPr marL="0" marR="0" lvl="0" indent="0" algn="l" defTabSz="914400">
              <a:lnSpc>
                <a:spcPct val="100000"/>
              </a:lnSpc>
              <a:spcBef>
                <a:spcPts val="0"/>
              </a:spcBef>
              <a:spcAft>
                <a:spcPts val="0"/>
              </a:spcAft>
              <a:buClrTx/>
              <a:buSzTx/>
              <a:buFontTx/>
              <a:buNone/>
              <a:tabLst/>
              <a:defRPr/>
            </a:pPr>
            <a:endParaRPr lang="en-US">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2812991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 is on a separate slide</a:t>
            </a:r>
          </a:p>
        </p:txBody>
      </p:sp>
      <p:sp>
        <p:nvSpPr>
          <p:cNvPr id="4" name="Slide Number Placeholder 3"/>
          <p:cNvSpPr>
            <a:spLocks noGrp="1"/>
          </p:cNvSpPr>
          <p:nvPr>
            <p:ph type="sldNum" sz="quarter" idx="5"/>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1473877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Didn't include </a:t>
            </a:r>
            <a:r>
              <a:rPr lang="en-US"/>
              <a:t>Rural Veterans Healthcare because I think it is an ODVA program not ODOT</a:t>
            </a:r>
            <a:endParaRPr lang="en-US">
              <a:cs typeface="Calibri"/>
            </a:endParaRPr>
          </a:p>
        </p:txBody>
      </p:sp>
      <p:sp>
        <p:nvSpPr>
          <p:cNvPr id="4" name="Slide Number Placeholder 3"/>
          <p:cNvSpPr>
            <a:spLocks noGrp="1"/>
          </p:cNvSpPr>
          <p:nvPr>
            <p:ph type="sldNum" sz="quarter" idx="5"/>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3019803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is very text heavy! We intend to share the PDF so you will have it all. You are also encouraged to take pictures of the slides that you want to spend more time with! My future hope is to have an ODOT webpage that can hold this information.</a:t>
            </a:r>
          </a:p>
          <a:p>
            <a:endParaRPr lang="en-US"/>
          </a:p>
        </p:txBody>
      </p:sp>
      <p:sp>
        <p:nvSpPr>
          <p:cNvPr id="4" name="Slide Number Placeholder 3"/>
          <p:cNvSpPr>
            <a:spLocks noGrp="1"/>
          </p:cNvSpPr>
          <p:nvPr>
            <p:ph type="sldNum" sz="quarter" idx="5"/>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526509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LeeAnne</a:t>
            </a:r>
          </a:p>
        </p:txBody>
      </p:sp>
      <p:sp>
        <p:nvSpPr>
          <p:cNvPr id="4" name="Slide Number Placeholder 3"/>
          <p:cNvSpPr>
            <a:spLocks noGrp="1"/>
          </p:cNvSpPr>
          <p:nvPr>
            <p:ph type="sldNum" sz="quarter" idx="5"/>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1205389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is very text heavy! We intend to share the PDF so you will have it all. You are also encouraged to take pictures of the slides that you want to spend more time with! My future hope is to have an ODOT webpage that can hold this information.</a:t>
            </a:r>
          </a:p>
          <a:p>
            <a:endParaRPr lang="en-US"/>
          </a:p>
        </p:txBody>
      </p:sp>
      <p:sp>
        <p:nvSpPr>
          <p:cNvPr id="4" name="Slide Number Placeholder 3"/>
          <p:cNvSpPr>
            <a:spLocks noGrp="1"/>
          </p:cNvSpPr>
          <p:nvPr>
            <p:ph type="sldNum" sz="quarter" idx="5"/>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3919684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Grant Managers would love for our programs to be better for us and for you! We are at the beginning of a collaboration that will help.</a:t>
            </a:r>
          </a:p>
          <a:p>
            <a:endParaRPr lang="en-US"/>
          </a:p>
          <a:p>
            <a:r>
              <a:rPr lang="en-US"/>
              <a:t>The list of the grant programs in on the next slide. </a:t>
            </a:r>
          </a:p>
          <a:p>
            <a:endParaRPr lang="en-US"/>
          </a:p>
        </p:txBody>
      </p:sp>
      <p:sp>
        <p:nvSpPr>
          <p:cNvPr id="4" name="Slide Number Placeholder 3"/>
          <p:cNvSpPr>
            <a:spLocks noGrp="1"/>
          </p:cNvSpPr>
          <p:nvPr>
            <p:ph type="sldNum" sz="quarter" idx="5"/>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2367661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CMAQ and FLAP?</a:t>
            </a:r>
          </a:p>
          <a:p>
            <a:r>
              <a:rPr lang="en-US">
                <a:cs typeface="Calibri"/>
              </a:rPr>
              <a:t>DMV grants not included</a:t>
            </a:r>
          </a:p>
        </p:txBody>
      </p:sp>
      <p:sp>
        <p:nvSpPr>
          <p:cNvPr id="4" name="Slide Number Placeholder 3"/>
          <p:cNvSpPr>
            <a:spLocks noGrp="1"/>
          </p:cNvSpPr>
          <p:nvPr>
            <p:ph type="sldNum" sz="quarter" idx="5"/>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2603036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Working on a tool- </a:t>
            </a:r>
            <a:r>
              <a:rPr lang="en-US">
                <a:hlinkClick r:id="rId3"/>
              </a:rPr>
              <a:t>Draft- ODOT Grant Programs (cognitoforms.com)</a:t>
            </a:r>
            <a:endParaRPr lang="en-US"/>
          </a:p>
          <a:p>
            <a:r>
              <a:rPr lang="en-US">
                <a:cs typeface="Calibri"/>
              </a:rPr>
              <a:t>Highlighted programs are federally funded or partially federally funded construction programs. You must me federally certified to deliver these projects or ODOT must deliver. </a:t>
            </a:r>
          </a:p>
        </p:txBody>
      </p:sp>
      <p:sp>
        <p:nvSpPr>
          <p:cNvPr id="4" name="Slide Number Placeholder 3"/>
          <p:cNvSpPr>
            <a:spLocks noGrp="1"/>
          </p:cNvSpPr>
          <p:nvPr>
            <p:ph type="sldNum" sz="quarter" idx="5"/>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3533287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Working on a tool- </a:t>
            </a:r>
            <a:r>
              <a:rPr lang="en-US">
                <a:hlinkClick r:id="rId3"/>
              </a:rPr>
              <a:t>Draft- ODOT Grant Programs (cognitoforms.com)</a:t>
            </a:r>
            <a:endParaRPr lang="en-US"/>
          </a:p>
          <a:p>
            <a:r>
              <a:rPr lang="en-US"/>
              <a:t>Highlighted programs are federally funded or partially federally funded construction programs. You must me federally certified to deliver these projects or ODOT must deliver. </a:t>
            </a:r>
          </a:p>
        </p:txBody>
      </p:sp>
      <p:sp>
        <p:nvSpPr>
          <p:cNvPr id="4" name="Slide Number Placeholder 3"/>
          <p:cNvSpPr>
            <a:spLocks noGrp="1"/>
          </p:cNvSpPr>
          <p:nvPr>
            <p:ph type="sldNum" sz="quarter" idx="5"/>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314821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Highlighted programs are federally funded or partially federally funded construction programs. You must me federally certified to deliver these projects or ODOT must deliver. </a:t>
            </a:r>
          </a:p>
        </p:txBody>
      </p:sp>
      <p:sp>
        <p:nvSpPr>
          <p:cNvPr id="4" name="Slide Number Placeholder 3"/>
          <p:cNvSpPr>
            <a:spLocks noGrp="1"/>
          </p:cNvSpPr>
          <p:nvPr>
            <p:ph type="sldNum" sz="quarter" idx="5"/>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1310428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Highlighted programs are federally funded or partially federally funded construction programs. You must me federally certified to deliver these projects or ODOT must deliver. </a:t>
            </a:r>
          </a:p>
        </p:txBody>
      </p:sp>
      <p:sp>
        <p:nvSpPr>
          <p:cNvPr id="4" name="Slide Number Placeholder 3"/>
          <p:cNvSpPr>
            <a:spLocks noGrp="1"/>
          </p:cNvSpPr>
          <p:nvPr>
            <p:ph type="sldNum" sz="quarter" idx="5"/>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846330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Didn't include Rural Veterans Healthcare because I think it is an ODVA program not ODOT</a:t>
            </a:r>
          </a:p>
        </p:txBody>
      </p:sp>
      <p:sp>
        <p:nvSpPr>
          <p:cNvPr id="4" name="Slide Number Placeholder 3"/>
          <p:cNvSpPr>
            <a:spLocks noGrp="1"/>
          </p:cNvSpPr>
          <p:nvPr>
            <p:ph type="sldNum" sz="quarter" idx="5"/>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795564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181010"/>
          </a:xfrm>
        </p:spPr>
        <p:txBody>
          <a:bodyPr anchor="b">
            <a:normAutofit/>
          </a:bodyPr>
          <a:lstStyle>
            <a:lvl1pPr algn="ctr">
              <a:defRPr sz="4000"/>
            </a:lvl1pPr>
          </a:lstStyle>
          <a:p>
            <a:r>
              <a:rPr lang="en-US"/>
              <a:t>CLICK TO EDIT MASTER TITLE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a:p>
        </p:txBody>
      </p:sp>
      <p:cxnSp>
        <p:nvCxnSpPr>
          <p:cNvPr id="7" name="Straight Connector 6"/>
          <p:cNvCxnSpPr/>
          <p:nvPr/>
        </p:nvCxnSpPr>
        <p:spPr>
          <a:xfrm>
            <a:off x="838200" y="3429044"/>
            <a:ext cx="105156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1441" y="6031766"/>
            <a:ext cx="2269118" cy="689709"/>
          </a:xfrm>
          <a:prstGeom prst="rect">
            <a:avLst/>
          </a:prstGeom>
        </p:spPr>
      </p:pic>
    </p:spTree>
    <p:extLst>
      <p:ext uri="{BB962C8B-B14F-4D97-AF65-F5344CB8AC3E}">
        <p14:creationId xmlns:p14="http://schemas.microsoft.com/office/powerpoint/2010/main" val="1933262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459396"/>
            <a:ext cx="10515600" cy="624688"/>
          </a:xfrm>
        </p:spPr>
        <p:txBody>
          <a:bodyPr anchor="b">
            <a:normAutofit/>
          </a:bodyPr>
          <a:lstStyle>
            <a:lvl1pPr algn="l">
              <a:defRPr sz="3200">
                <a:solidFill>
                  <a:schemeClr val="bg1"/>
                </a:solidFill>
              </a:defRPr>
            </a:lvl1pPr>
          </a:lstStyle>
          <a:p>
            <a:r>
              <a:rPr lang="en-US"/>
              <a:t>CLICK TO EDIT TITLE</a:t>
            </a:r>
          </a:p>
        </p:txBody>
      </p:sp>
      <p:sp>
        <p:nvSpPr>
          <p:cNvPr id="15" name="Picture Placeholder 19"/>
          <p:cNvSpPr>
            <a:spLocks noGrp="1"/>
          </p:cNvSpPr>
          <p:nvPr>
            <p:ph type="pic" sz="quarter" idx="13" hasCustomPrompt="1"/>
          </p:nvPr>
        </p:nvSpPr>
        <p:spPr>
          <a:xfrm>
            <a:off x="838200" y="2161599"/>
            <a:ext cx="3270576" cy="1853942"/>
          </a:xfrm>
          <a:blipFill dpi="0" rotWithShape="1">
            <a:blip r:embed="rId2"/>
            <a:srcRect/>
            <a:stretch>
              <a:fillRect l="-5000" t="-20000" r="-14000" b="-40000"/>
            </a:stretch>
          </a:blipFill>
        </p:spPr>
        <p:txBody>
          <a:bodyPr/>
          <a:lstStyle>
            <a:lvl1pPr marL="0" indent="0">
              <a:buFontTx/>
              <a:buNone/>
              <a:defRPr/>
            </a:lvl1pPr>
          </a:lstStyle>
          <a:p>
            <a:r>
              <a:rPr lang="en-US"/>
              <a:t> </a:t>
            </a:r>
          </a:p>
        </p:txBody>
      </p:sp>
      <p:sp>
        <p:nvSpPr>
          <p:cNvPr id="18" name="Text Placeholder 26"/>
          <p:cNvSpPr>
            <a:spLocks noGrp="1"/>
          </p:cNvSpPr>
          <p:nvPr>
            <p:ph type="body" sz="quarter" idx="17" hasCustomPrompt="1"/>
          </p:nvPr>
        </p:nvSpPr>
        <p:spPr>
          <a:xfrm>
            <a:off x="838200"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2" name="Picture Placeholder 19"/>
          <p:cNvSpPr>
            <a:spLocks noGrp="1"/>
          </p:cNvSpPr>
          <p:nvPr>
            <p:ph type="pic" sz="quarter" idx="18" hasCustomPrompt="1"/>
          </p:nvPr>
        </p:nvSpPr>
        <p:spPr>
          <a:xfrm>
            <a:off x="4471002" y="2161599"/>
            <a:ext cx="3270576" cy="1853942"/>
          </a:xfrm>
          <a:blipFill>
            <a:blip r:embed="rId3"/>
            <a:srcRect/>
            <a:stretch>
              <a:fillRect t="-28" b="-28"/>
            </a:stretch>
          </a:blipFill>
        </p:spPr>
        <p:txBody>
          <a:bodyPr/>
          <a:lstStyle>
            <a:lvl1pPr marL="0" indent="0">
              <a:buFontTx/>
              <a:buNone/>
              <a:defRPr/>
            </a:lvl1pPr>
          </a:lstStyle>
          <a:p>
            <a:r>
              <a:rPr lang="en-US"/>
              <a:t> </a:t>
            </a:r>
          </a:p>
        </p:txBody>
      </p:sp>
      <p:sp>
        <p:nvSpPr>
          <p:cNvPr id="23" name="Picture Placeholder 19"/>
          <p:cNvSpPr>
            <a:spLocks noGrp="1"/>
          </p:cNvSpPr>
          <p:nvPr>
            <p:ph type="pic" sz="quarter" idx="19" hasCustomPrompt="1"/>
          </p:nvPr>
        </p:nvSpPr>
        <p:spPr>
          <a:xfrm>
            <a:off x="8103803" y="2161599"/>
            <a:ext cx="3270576" cy="1853942"/>
          </a:xfrm>
          <a:blipFill dpi="0" rotWithShape="1">
            <a:blip r:embed="rId4"/>
            <a:srcRect/>
            <a:stretch>
              <a:fillRect l="-66" t="-15000" r="-7000" b="-9000"/>
            </a:stretch>
          </a:blipFill>
        </p:spPr>
        <p:txBody>
          <a:bodyPr/>
          <a:lstStyle>
            <a:lvl1pPr marL="0" indent="0">
              <a:buFontTx/>
              <a:buNone/>
              <a:defRPr/>
            </a:lvl1pPr>
          </a:lstStyle>
          <a:p>
            <a:r>
              <a:rPr lang="en-US"/>
              <a:t> </a:t>
            </a:r>
          </a:p>
        </p:txBody>
      </p:sp>
      <p:sp>
        <p:nvSpPr>
          <p:cNvPr id="24" name="Text Placeholder 26"/>
          <p:cNvSpPr>
            <a:spLocks noGrp="1"/>
          </p:cNvSpPr>
          <p:nvPr>
            <p:ph type="body" sz="quarter" idx="20" hasCustomPrompt="1"/>
          </p:nvPr>
        </p:nvSpPr>
        <p:spPr>
          <a:xfrm>
            <a:off x="4473877"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25" name="Text Placeholder 26"/>
          <p:cNvSpPr>
            <a:spLocks noGrp="1"/>
          </p:cNvSpPr>
          <p:nvPr>
            <p:ph type="body" sz="quarter" idx="21" hasCustomPrompt="1"/>
          </p:nvPr>
        </p:nvSpPr>
        <p:spPr>
          <a:xfrm>
            <a:off x="8109554" y="4284124"/>
            <a:ext cx="3270576"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0"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1116049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Pictures">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9"/>
          <p:cNvSpPr>
            <a:spLocks noGrp="1"/>
          </p:cNvSpPr>
          <p:nvPr>
            <p:ph type="pic" sz="quarter" idx="13" hasCustomPrompt="1"/>
          </p:nvPr>
        </p:nvSpPr>
        <p:spPr>
          <a:xfrm>
            <a:off x="838200" y="1444367"/>
            <a:ext cx="4717279" cy="2674012"/>
          </a:xfrm>
          <a:blipFill>
            <a:blip r:embed="rId2"/>
            <a:srcRect/>
            <a:stretch>
              <a:fillRect t="-28" b="-28"/>
            </a:stretch>
          </a:blipFill>
        </p:spPr>
        <p:txBody>
          <a:bodyPr/>
          <a:lstStyle>
            <a:lvl1pPr marL="0" indent="0">
              <a:buFontTx/>
              <a:buNone/>
              <a:defRPr/>
            </a:lvl1pPr>
          </a:lstStyle>
          <a:p>
            <a:r>
              <a:rPr lang="en-US"/>
              <a:t> </a:t>
            </a:r>
          </a:p>
        </p:txBody>
      </p:sp>
      <p:sp>
        <p:nvSpPr>
          <p:cNvPr id="11" name="Text Placeholder 26"/>
          <p:cNvSpPr>
            <a:spLocks noGrp="1"/>
          </p:cNvSpPr>
          <p:nvPr>
            <p:ph type="body" sz="quarter" idx="17" hasCustomPrompt="1"/>
          </p:nvPr>
        </p:nvSpPr>
        <p:spPr>
          <a:xfrm>
            <a:off x="838199"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12" name="Picture Placeholder 19"/>
          <p:cNvSpPr>
            <a:spLocks noGrp="1"/>
          </p:cNvSpPr>
          <p:nvPr>
            <p:ph type="pic" sz="quarter" idx="18" hasCustomPrompt="1"/>
          </p:nvPr>
        </p:nvSpPr>
        <p:spPr>
          <a:xfrm>
            <a:off x="6636521" y="1444367"/>
            <a:ext cx="4717279" cy="2674012"/>
          </a:xfrm>
          <a:blipFill dpi="0" rotWithShape="1">
            <a:blip r:embed="rId3"/>
            <a:srcRect/>
            <a:stretch>
              <a:fillRect t="-28" b="-18000"/>
            </a:stretch>
          </a:blipFill>
        </p:spPr>
        <p:txBody>
          <a:bodyPr/>
          <a:lstStyle>
            <a:lvl1pPr marL="0" indent="0">
              <a:buFontTx/>
              <a:buNone/>
              <a:defRPr/>
            </a:lvl1pPr>
          </a:lstStyle>
          <a:p>
            <a:r>
              <a:rPr lang="en-US"/>
              <a:t> </a:t>
            </a:r>
          </a:p>
        </p:txBody>
      </p:sp>
      <p:sp>
        <p:nvSpPr>
          <p:cNvPr id="13" name="Text Placeholder 26"/>
          <p:cNvSpPr>
            <a:spLocks noGrp="1"/>
          </p:cNvSpPr>
          <p:nvPr>
            <p:ph type="body" sz="quarter" idx="19" hasCustomPrompt="1"/>
          </p:nvPr>
        </p:nvSpPr>
        <p:spPr>
          <a:xfrm>
            <a:off x="6636521" y="4284124"/>
            <a:ext cx="4717279" cy="720818"/>
          </a:xfrm>
        </p:spPr>
        <p:txBody>
          <a:bodyPr/>
          <a:lstStyle>
            <a:lvl1pPr marL="0" indent="0">
              <a:buNone/>
              <a:defRPr sz="2400"/>
            </a:lvl1pPr>
            <a:lvl2pPr marL="457200" indent="0">
              <a:buNone/>
              <a:defRPr sz="2400"/>
            </a:lvl2pPr>
            <a:lvl3pPr marL="914400" indent="0">
              <a:buNone/>
              <a:defRPr/>
            </a:lvl3pPr>
            <a:lvl4pPr marL="1371600" indent="0">
              <a:buNone/>
              <a:defRPr/>
            </a:lvl4pPr>
            <a:lvl5pPr marL="1828800" indent="0">
              <a:buNone/>
              <a:defRPr/>
            </a:lvl5pPr>
          </a:lstStyle>
          <a:p>
            <a:pPr lvl="0"/>
            <a:r>
              <a:rPr lang="en-US" sz="2000" baseline="0"/>
              <a:t>A little bit about this titled section.</a:t>
            </a:r>
            <a:endParaRPr lang="en-US"/>
          </a:p>
        </p:txBody>
      </p:sp>
      <p:sp>
        <p:nvSpPr>
          <p:cNvPr id="7"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975522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ideo Placeholder">
    <p:spTree>
      <p:nvGrpSpPr>
        <p:cNvPr id="1" name=""/>
        <p:cNvGrpSpPr/>
        <p:nvPr/>
      </p:nvGrpSpPr>
      <p:grpSpPr>
        <a:xfrm>
          <a:off x="0" y="0"/>
          <a:ext cx="0" cy="0"/>
          <a:chOff x="0" y="0"/>
          <a:chExt cx="0" cy="0"/>
        </a:xfrm>
      </p:grpSpPr>
      <p:sp>
        <p:nvSpPr>
          <p:cNvPr id="9" name="Rectangle 8"/>
          <p:cNvSpPr/>
          <p:nvPr userDrawn="1"/>
        </p:nvSpPr>
        <p:spPr>
          <a:xfrm>
            <a:off x="0" y="-28281"/>
            <a:ext cx="12192000" cy="31352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Media Placeholder 9"/>
          <p:cNvSpPr>
            <a:spLocks noGrp="1"/>
          </p:cNvSpPr>
          <p:nvPr>
            <p:ph type="media" sz="quarter" idx="10" hasCustomPrompt="1"/>
          </p:nvPr>
        </p:nvSpPr>
        <p:spPr>
          <a:xfrm>
            <a:off x="314325" y="266700"/>
            <a:ext cx="11560175" cy="4959350"/>
          </a:xfrm>
        </p:spPr>
        <p:txBody>
          <a:bodyPr/>
          <a:lstStyle>
            <a:lvl1pPr marL="0" indent="0">
              <a:buNone/>
              <a:defRPr/>
            </a:lvl1pPr>
          </a:lstStyle>
          <a:p>
            <a:r>
              <a:rPr lang="en-US"/>
              <a:t> </a:t>
            </a:r>
          </a:p>
        </p:txBody>
      </p:sp>
      <p:sp>
        <p:nvSpPr>
          <p:cNvPr id="12" name="Text Placeholder 11"/>
          <p:cNvSpPr>
            <a:spLocks noGrp="1"/>
          </p:cNvSpPr>
          <p:nvPr>
            <p:ph type="body" sz="quarter" idx="11" hasCustomPrompt="1"/>
          </p:nvPr>
        </p:nvSpPr>
        <p:spPr>
          <a:xfrm>
            <a:off x="314325" y="5584245"/>
            <a:ext cx="11560175" cy="982663"/>
          </a:xfrm>
        </p:spPr>
        <p:txBody>
          <a:bodyPr>
            <a:normAutofit/>
          </a:bodyPr>
          <a:lstStyle>
            <a:lvl1pPr marL="0" indent="0">
              <a:buFontTx/>
              <a:buNone/>
              <a:defRPr sz="2000" b="0" baseline="0">
                <a:solidFill>
                  <a:schemeClr val="tx1"/>
                </a:solidFill>
              </a:defRPr>
            </a:lvl1pPr>
            <a:lvl3pPr marL="914400" indent="0">
              <a:buNone/>
              <a:defRPr/>
            </a:lvl3pPr>
          </a:lstStyle>
          <a:p>
            <a:r>
              <a:rPr lang="en-US"/>
              <a:t>Placing a Video: Click the icon above to “insert video.”</a:t>
            </a:r>
          </a:p>
          <a:p>
            <a:r>
              <a:rPr lang="en-US"/>
              <a:t>Browse, add your YouTube link, or embed your video.</a:t>
            </a:r>
          </a:p>
        </p:txBody>
      </p:sp>
      <p:sp>
        <p:nvSpPr>
          <p:cNvPr id="5"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080895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act/Connec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1048327"/>
            <a:ext cx="10515600" cy="1027430"/>
          </a:xfrm>
        </p:spPr>
        <p:txBody>
          <a:bodyPr>
            <a:normAutofit/>
          </a:bodyPr>
          <a:lstStyle>
            <a:lvl1pPr algn="ctr">
              <a:defRPr sz="4000">
                <a:solidFill>
                  <a:schemeClr val="bg1"/>
                </a:solidFill>
              </a:defRPr>
            </a:lvl1pPr>
          </a:lstStyle>
          <a:p>
            <a:r>
              <a:rPr lang="en-US"/>
              <a:t>CONNECT WITH US</a:t>
            </a:r>
          </a:p>
        </p:txBody>
      </p:sp>
      <p:sp>
        <p:nvSpPr>
          <p:cNvPr id="6" name="Text Placeholder 5"/>
          <p:cNvSpPr>
            <a:spLocks noGrp="1"/>
          </p:cNvSpPr>
          <p:nvPr>
            <p:ph type="body" sz="quarter" idx="11" hasCustomPrompt="1"/>
          </p:nvPr>
        </p:nvSpPr>
        <p:spPr>
          <a:xfrm>
            <a:off x="838200" y="3415717"/>
            <a:ext cx="1731464" cy="436118"/>
          </a:xfrm>
        </p:spPr>
        <p:txBody>
          <a:bodyPr>
            <a:normAutofit/>
          </a:bodyPr>
          <a:lstStyle>
            <a:lvl1pPr marL="0" indent="0" algn="ctr">
              <a:buNone/>
              <a:defRPr sz="2000">
                <a:solidFill>
                  <a:schemeClr val="bg1"/>
                </a:solidFill>
              </a:defRPr>
            </a:lvl1pPr>
          </a:lstStyle>
          <a:p>
            <a:pPr lvl="0"/>
            <a:r>
              <a:rPr lang="en-US"/>
              <a:t>/</a:t>
            </a:r>
            <a:r>
              <a:rPr lang="en-US" err="1"/>
              <a:t>OregonDOT</a:t>
            </a:r>
            <a:endParaRPr lang="en-US"/>
          </a:p>
        </p:txBody>
      </p:sp>
      <p:sp>
        <p:nvSpPr>
          <p:cNvPr id="4" name="Picture Placeholder 3"/>
          <p:cNvSpPr>
            <a:spLocks noGrp="1"/>
          </p:cNvSpPr>
          <p:nvPr>
            <p:ph type="pic" sz="quarter" idx="12" hasCustomPrompt="1"/>
          </p:nvPr>
        </p:nvSpPr>
        <p:spPr>
          <a:xfrm>
            <a:off x="1338172" y="2583685"/>
            <a:ext cx="731520" cy="731520"/>
          </a:xfrm>
          <a:blipFill>
            <a:blip r:embed="rId3"/>
            <a:stretch>
              <a:fillRect t="-28" b="-28"/>
            </a:stretch>
          </a:blipFill>
        </p:spPr>
        <p:txBody>
          <a:bodyPr/>
          <a:lstStyle>
            <a:lvl1pPr marL="0" indent="0">
              <a:buNone/>
              <a:defRPr/>
            </a:lvl1pPr>
          </a:lstStyle>
          <a:p>
            <a:r>
              <a:rPr lang="en-US"/>
              <a:t> </a:t>
            </a:r>
          </a:p>
        </p:txBody>
      </p:sp>
      <p:sp>
        <p:nvSpPr>
          <p:cNvPr id="8" name="Text Placeholder 5"/>
          <p:cNvSpPr>
            <a:spLocks noGrp="1"/>
          </p:cNvSpPr>
          <p:nvPr>
            <p:ph type="body" sz="quarter" idx="13" hasCustomPrompt="1"/>
          </p:nvPr>
        </p:nvSpPr>
        <p:spPr>
          <a:xfrm>
            <a:off x="2994605" y="3415717"/>
            <a:ext cx="1731464" cy="436118"/>
          </a:xfrm>
        </p:spPr>
        <p:txBody>
          <a:bodyPr>
            <a:normAutofit/>
          </a:bodyPr>
          <a:lstStyle>
            <a:lvl1pPr marL="0" indent="0" algn="ctr">
              <a:buNone/>
              <a:defRPr sz="2000">
                <a:solidFill>
                  <a:schemeClr val="bg1"/>
                </a:solidFill>
              </a:defRPr>
            </a:lvl1pPr>
          </a:lstStyle>
          <a:p>
            <a:pPr algn="ctr"/>
            <a:r>
              <a:rPr lang="en-US" sz="2000">
                <a:solidFill>
                  <a:schemeClr val="bg1"/>
                </a:solidFill>
              </a:rPr>
              <a:t>@</a:t>
            </a:r>
            <a:r>
              <a:rPr lang="en-US" sz="2000" err="1">
                <a:solidFill>
                  <a:schemeClr val="bg1"/>
                </a:solidFill>
              </a:rPr>
              <a:t>OregonDOT</a:t>
            </a:r>
            <a:endParaRPr lang="en-US" sz="2000">
              <a:solidFill>
                <a:schemeClr val="bg1"/>
              </a:solidFill>
            </a:endParaRPr>
          </a:p>
        </p:txBody>
      </p:sp>
      <p:sp>
        <p:nvSpPr>
          <p:cNvPr id="11" name="Picture Placeholder 3"/>
          <p:cNvSpPr>
            <a:spLocks noGrp="1"/>
          </p:cNvSpPr>
          <p:nvPr>
            <p:ph type="pic" sz="quarter" idx="14" hasCustomPrompt="1"/>
          </p:nvPr>
        </p:nvSpPr>
        <p:spPr>
          <a:xfrm>
            <a:off x="3494577" y="2583685"/>
            <a:ext cx="731520" cy="731520"/>
          </a:xfrm>
          <a:blipFill>
            <a:blip r:embed="rId4"/>
            <a:stretch>
              <a:fillRect t="-28" b="-28"/>
            </a:stretch>
          </a:blipFill>
        </p:spPr>
        <p:txBody>
          <a:bodyPr/>
          <a:lstStyle>
            <a:lvl1pPr marL="0" indent="0">
              <a:buNone/>
              <a:defRPr/>
            </a:lvl1pPr>
          </a:lstStyle>
          <a:p>
            <a:r>
              <a:rPr lang="en-US"/>
              <a:t> </a:t>
            </a:r>
          </a:p>
        </p:txBody>
      </p:sp>
      <p:sp>
        <p:nvSpPr>
          <p:cNvPr id="12" name="Text Placeholder 5"/>
          <p:cNvSpPr>
            <a:spLocks noGrp="1"/>
          </p:cNvSpPr>
          <p:nvPr>
            <p:ph type="body" sz="quarter" idx="15" hasCustomPrompt="1"/>
          </p:nvPr>
        </p:nvSpPr>
        <p:spPr>
          <a:xfrm>
            <a:off x="5151010" y="3415717"/>
            <a:ext cx="1731464" cy="436118"/>
          </a:xfrm>
        </p:spPr>
        <p:txBody>
          <a:bodyPr>
            <a:normAutofit/>
          </a:bodyPr>
          <a:lstStyle>
            <a:lvl1pPr marL="0" indent="0" algn="ctr">
              <a:buNone/>
              <a:defRPr sz="2000">
                <a:solidFill>
                  <a:schemeClr val="bg1"/>
                </a:solidFill>
              </a:defRPr>
            </a:lvl1pPr>
          </a:lstStyle>
          <a:p>
            <a:pPr algn="ctr"/>
            <a:r>
              <a:rPr lang="en-US" sz="2000">
                <a:solidFill>
                  <a:schemeClr val="bg1"/>
                </a:solidFill>
              </a:rPr>
              <a:t>@</a:t>
            </a:r>
            <a:r>
              <a:rPr lang="en-US" sz="2000" err="1">
                <a:solidFill>
                  <a:schemeClr val="bg1"/>
                </a:solidFill>
              </a:rPr>
              <a:t>OregonDOT</a:t>
            </a:r>
            <a:endParaRPr lang="en-US" sz="2000">
              <a:solidFill>
                <a:schemeClr val="bg1"/>
              </a:solidFill>
            </a:endParaRPr>
          </a:p>
        </p:txBody>
      </p:sp>
      <p:sp>
        <p:nvSpPr>
          <p:cNvPr id="13" name="Picture Placeholder 3"/>
          <p:cNvSpPr>
            <a:spLocks noGrp="1"/>
          </p:cNvSpPr>
          <p:nvPr>
            <p:ph type="pic" sz="quarter" idx="16" hasCustomPrompt="1"/>
          </p:nvPr>
        </p:nvSpPr>
        <p:spPr>
          <a:xfrm>
            <a:off x="5650982" y="2583685"/>
            <a:ext cx="731520" cy="731520"/>
          </a:xfrm>
          <a:blipFill>
            <a:blip r:embed="rId5"/>
            <a:stretch>
              <a:fillRect t="-28" b="-28"/>
            </a:stretch>
          </a:blipFill>
        </p:spPr>
        <p:txBody>
          <a:bodyPr/>
          <a:lstStyle>
            <a:lvl1pPr marL="0" indent="0">
              <a:buNone/>
              <a:defRPr/>
            </a:lvl1pPr>
          </a:lstStyle>
          <a:p>
            <a:r>
              <a:rPr lang="en-US"/>
              <a:t> </a:t>
            </a:r>
          </a:p>
        </p:txBody>
      </p:sp>
      <p:sp>
        <p:nvSpPr>
          <p:cNvPr id="14" name="Text Placeholder 5"/>
          <p:cNvSpPr>
            <a:spLocks noGrp="1"/>
          </p:cNvSpPr>
          <p:nvPr>
            <p:ph type="body" sz="quarter" idx="17" hasCustomPrompt="1"/>
          </p:nvPr>
        </p:nvSpPr>
        <p:spPr>
          <a:xfrm>
            <a:off x="7095083" y="3415717"/>
            <a:ext cx="2156125" cy="436118"/>
          </a:xfrm>
        </p:spPr>
        <p:txBody>
          <a:bodyPr>
            <a:normAutofit/>
          </a:bodyPr>
          <a:lstStyle>
            <a:lvl1pPr marL="0" indent="0" algn="ctr">
              <a:buNone/>
              <a:defRPr sz="2000">
                <a:solidFill>
                  <a:schemeClr val="bg1"/>
                </a:solidFill>
              </a:defRPr>
            </a:lvl1pPr>
          </a:lstStyle>
          <a:p>
            <a:pPr algn="ctr"/>
            <a:r>
              <a:rPr lang="en-US" sz="2000">
                <a:solidFill>
                  <a:schemeClr val="bg1"/>
                </a:solidFill>
              </a:rPr>
              <a:t>/company/</a:t>
            </a:r>
            <a:r>
              <a:rPr lang="en-US" sz="2000" err="1">
                <a:solidFill>
                  <a:schemeClr val="bg1"/>
                </a:solidFill>
              </a:rPr>
              <a:t>oregon</a:t>
            </a:r>
            <a:r>
              <a:rPr lang="en-US" sz="2000">
                <a:solidFill>
                  <a:schemeClr val="bg1"/>
                </a:solidFill>
              </a:rPr>
              <a:t>-department-of-transportation/</a:t>
            </a:r>
          </a:p>
        </p:txBody>
      </p:sp>
      <p:sp>
        <p:nvSpPr>
          <p:cNvPr id="15" name="Picture Placeholder 3"/>
          <p:cNvSpPr>
            <a:spLocks noGrp="1"/>
          </p:cNvSpPr>
          <p:nvPr>
            <p:ph type="pic" sz="quarter" idx="18" hasCustomPrompt="1"/>
          </p:nvPr>
        </p:nvSpPr>
        <p:spPr>
          <a:xfrm>
            <a:off x="7807386" y="2583685"/>
            <a:ext cx="731520" cy="731520"/>
          </a:xfrm>
          <a:blipFill>
            <a:blip r:embed="rId6"/>
            <a:stretch>
              <a:fillRect t="-28" b="-28"/>
            </a:stretch>
          </a:blipFill>
        </p:spPr>
        <p:txBody>
          <a:bodyPr/>
          <a:lstStyle>
            <a:lvl1pPr marL="0" indent="0">
              <a:buNone/>
              <a:defRPr/>
            </a:lvl1pPr>
          </a:lstStyle>
          <a:p>
            <a:r>
              <a:rPr lang="en-US"/>
              <a:t> </a:t>
            </a:r>
          </a:p>
        </p:txBody>
      </p:sp>
      <p:sp>
        <p:nvSpPr>
          <p:cNvPr id="16" name="Text Placeholder 5"/>
          <p:cNvSpPr>
            <a:spLocks noGrp="1"/>
          </p:cNvSpPr>
          <p:nvPr>
            <p:ph type="body" sz="quarter" idx="19" hasCustomPrompt="1"/>
          </p:nvPr>
        </p:nvSpPr>
        <p:spPr>
          <a:xfrm>
            <a:off x="9463818" y="3415717"/>
            <a:ext cx="1731464" cy="436118"/>
          </a:xfrm>
        </p:spPr>
        <p:txBody>
          <a:bodyPr>
            <a:normAutofit/>
          </a:bodyPr>
          <a:lstStyle>
            <a:lvl1pPr marL="0" marR="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sz="20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tx2"/>
              </a:buClr>
              <a:buSzTx/>
              <a:buFont typeface="Arial" panose="020B0604020202020204" pitchFamily="34" charset="0"/>
              <a:buNone/>
              <a:tabLst/>
              <a:defRPr/>
            </a:pPr>
            <a:r>
              <a:rPr lang="en-US" sz="2000">
                <a:solidFill>
                  <a:schemeClr val="bg1"/>
                </a:solidFill>
              </a:rPr>
              <a:t>/</a:t>
            </a:r>
            <a:r>
              <a:rPr lang="en-US" sz="2000" err="1">
                <a:solidFill>
                  <a:schemeClr val="bg1"/>
                </a:solidFill>
              </a:rPr>
              <a:t>OregonDOT</a:t>
            </a:r>
            <a:endParaRPr lang="en-US" sz="2000">
              <a:solidFill>
                <a:schemeClr val="bg1"/>
              </a:solidFill>
            </a:endParaRPr>
          </a:p>
        </p:txBody>
      </p:sp>
      <p:sp>
        <p:nvSpPr>
          <p:cNvPr id="17" name="Picture Placeholder 3"/>
          <p:cNvSpPr>
            <a:spLocks noGrp="1"/>
          </p:cNvSpPr>
          <p:nvPr>
            <p:ph type="pic" sz="quarter" idx="20" hasCustomPrompt="1"/>
          </p:nvPr>
        </p:nvSpPr>
        <p:spPr>
          <a:xfrm>
            <a:off x="9963790" y="2583685"/>
            <a:ext cx="731520" cy="731520"/>
          </a:xfrm>
          <a:blipFill>
            <a:blip r:embed="rId7"/>
            <a:stretch>
              <a:fillRect t="-28" b="-28"/>
            </a:stretch>
          </a:blipFill>
        </p:spPr>
        <p:txBody>
          <a:bodyPr/>
          <a:lstStyle>
            <a:lvl1pPr marL="0" indent="0">
              <a:buNone/>
              <a:defRPr/>
            </a:lvl1pPr>
          </a:lstStyle>
          <a:p>
            <a:r>
              <a:rPr lang="en-US"/>
              <a:t> </a:t>
            </a:r>
          </a:p>
        </p:txBody>
      </p:sp>
      <p:sp>
        <p:nvSpPr>
          <p:cNvPr id="18" name="Slide Number Placeholder 5"/>
          <p:cNvSpPr>
            <a:spLocks noGrp="1"/>
          </p:cNvSpPr>
          <p:nvPr>
            <p:ph type="sldNum" sz="quarter" idx="21"/>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2665840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025069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Lft Color Bloc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58032" y="365125"/>
            <a:ext cx="6295768" cy="5811838"/>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0"/>
            <a:ext cx="46049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65125"/>
            <a:ext cx="3200400" cy="1325563"/>
          </a:xfrm>
        </p:spPr>
        <p:txBody>
          <a:bodyPr anchor="t">
            <a:normAutofit/>
          </a:bodyPr>
          <a:lstStyle>
            <a:lvl1pPr>
              <a:defRPr sz="3200">
                <a:solidFill>
                  <a:schemeClr val="bg1"/>
                </a:solidFill>
              </a:defRPr>
            </a:lvl1pPr>
          </a:lstStyle>
          <a:p>
            <a:r>
              <a:rPr lang="en-US"/>
              <a:t>CLICK TO EDIT TITLE</a:t>
            </a:r>
          </a:p>
        </p:txBody>
      </p:sp>
    </p:spTree>
    <p:extLst>
      <p:ext uri="{BB962C8B-B14F-4D97-AF65-F5344CB8AC3E}">
        <p14:creationId xmlns:p14="http://schemas.microsoft.com/office/powerpoint/2010/main" val="348765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normAutofit/>
          </a:bodyPr>
          <a:lstStyle>
            <a:lvl1pPr>
              <a:defRPr sz="4000"/>
            </a:lvl1pPr>
          </a:lstStyle>
          <a:p>
            <a:r>
              <a:rPr lang="en-US"/>
              <a:t>CLICK TO EDIT MASTER TITLE</a:t>
            </a:r>
          </a:p>
        </p:txBody>
      </p:sp>
      <p:sp>
        <p:nvSpPr>
          <p:cNvPr id="3" name="Text Placeholder 2"/>
          <p:cNvSpPr>
            <a:spLocks noGrp="1"/>
          </p:cNvSpPr>
          <p:nvPr>
            <p:ph type="body" idx="1"/>
          </p:nvPr>
        </p:nvSpPr>
        <p:spPr>
          <a:xfrm>
            <a:off x="831850" y="4761470"/>
            <a:ext cx="10515600" cy="11038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7" name="Straight Connector 6"/>
          <p:cNvCxnSpPr/>
          <p:nvPr/>
        </p:nvCxnSpPr>
        <p:spPr>
          <a:xfrm>
            <a:off x="838200" y="4589463"/>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850" y="519299"/>
            <a:ext cx="2269118" cy="689709"/>
          </a:xfrm>
          <a:prstGeom prst="rect">
            <a:avLst/>
          </a:prstGeom>
        </p:spPr>
      </p:pic>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54961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a:t>CLICK TO EDIT MASTER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2949357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Slide 3: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a:t>CLICK TO EDIT MASTER TITLE</a:t>
            </a:r>
          </a:p>
        </p:txBody>
      </p:sp>
      <p:cxnSp>
        <p:nvCxnSpPr>
          <p:cNvPr id="6" name="Straight Connector 5"/>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
        <p:nvSpPr>
          <p:cNvPr id="5"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401935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mp; White Subhead/bkgrn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a:t>CLICK TO EDIT MASTER TITLE</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p:spPr>
        <p:txBody>
          <a:bodyPr>
            <a:normAutofit/>
          </a:bodyPr>
          <a:lstStyle>
            <a:lvl1pPr marL="0" indent="0" algn="ctr">
              <a:buNone/>
              <a:defRPr sz="2000">
                <a:solidFill>
                  <a:schemeClr val="bg1"/>
                </a:solidFill>
              </a:defRPr>
            </a:lvl1pPr>
          </a:lstStyle>
          <a:p>
            <a:pPr lvl="0"/>
            <a:r>
              <a:rPr lang="en-US"/>
              <a:t>Subhead for the ages</a:t>
            </a:r>
          </a:p>
        </p:txBody>
      </p:sp>
    </p:spTree>
    <p:extLst>
      <p:ext uri="{BB962C8B-B14F-4D97-AF65-F5344CB8AC3E}">
        <p14:creationId xmlns:p14="http://schemas.microsoft.com/office/powerpoint/2010/main" val="313279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Lft Color Block">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58032" y="365125"/>
            <a:ext cx="6295768" cy="5811838"/>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0"/>
            <a:ext cx="460495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65125"/>
            <a:ext cx="3200400" cy="1325563"/>
          </a:xfrm>
        </p:spPr>
        <p:txBody>
          <a:bodyPr anchor="t">
            <a:normAutofit/>
          </a:bodyPr>
          <a:lstStyle>
            <a:lvl1pPr>
              <a:defRPr sz="3200">
                <a:solidFill>
                  <a:schemeClr val="bg1"/>
                </a:solidFill>
              </a:defRPr>
            </a:lvl1pPr>
          </a:lstStyle>
          <a:p>
            <a:r>
              <a:rPr lang="en-US"/>
              <a:t>CLICK TO EDIT TITLE</a:t>
            </a:r>
          </a:p>
        </p:txBody>
      </p:sp>
      <p:sp>
        <p:nvSpPr>
          <p:cNvPr id="5"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20398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Rt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a:t>CLICK TO EDIT TITLE</a:t>
            </a:r>
          </a:p>
        </p:txBody>
      </p:sp>
      <p:sp>
        <p:nvSpPr>
          <p:cNvPr id="4" name="Content Placeholder 3"/>
          <p:cNvSpPr>
            <a:spLocks noGrp="1"/>
          </p:cNvSpPr>
          <p:nvPr>
            <p:ph sz="half" idx="2"/>
          </p:nvPr>
        </p:nvSpPr>
        <p:spPr>
          <a:xfrm>
            <a:off x="838200" y="1966913"/>
            <a:ext cx="6295768"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hart Placeholder 9"/>
          <p:cNvSpPr>
            <a:spLocks noGrp="1"/>
          </p:cNvSpPr>
          <p:nvPr>
            <p:ph type="chart" sz="quarter" idx="10" hasCustomPrompt="1"/>
          </p:nvPr>
        </p:nvSpPr>
        <p:spPr>
          <a:xfrm>
            <a:off x="7586663" y="0"/>
            <a:ext cx="4605337" cy="6857999"/>
          </a:xfrm>
        </p:spPr>
        <p:txBody>
          <a:bodyPr/>
          <a:lstStyle>
            <a:lvl1pPr marL="0" indent="0">
              <a:buNone/>
              <a:defRPr/>
            </a:lvl1pPr>
          </a:lstStyle>
          <a:p>
            <a:r>
              <a:rPr lang="en-US"/>
              <a:t> </a:t>
            </a:r>
          </a:p>
        </p:txBody>
      </p:sp>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036637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a:t>CLICK TO EDIT MASTER TITLE</a:t>
            </a:r>
          </a:p>
        </p:txBody>
      </p:sp>
      <p:sp>
        <p:nvSpPr>
          <p:cNvPr id="3" name="Content Placeholder 2"/>
          <p:cNvSpPr>
            <a:spLocks noGrp="1"/>
          </p:cNvSpPr>
          <p:nvPr>
            <p:ph sz="half" idx="1"/>
          </p:nvPr>
        </p:nvSpPr>
        <p:spPr>
          <a:xfrm>
            <a:off x="838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1696089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Large Picture">
    <p:bg>
      <p:bgPr>
        <a:blipFill>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SmartArt Placeholder 12"/>
          <p:cNvSpPr>
            <a:spLocks noGrp="1"/>
          </p:cNvSpPr>
          <p:nvPr>
            <p:ph type="dgm" sz="quarter" idx="10" hasCustomPrompt="1"/>
          </p:nvPr>
        </p:nvSpPr>
        <p:spPr>
          <a:xfrm>
            <a:off x="0" y="1368425"/>
            <a:ext cx="4318000" cy="1741488"/>
          </a:xfrm>
          <a:solidFill>
            <a:schemeClr val="tx1"/>
          </a:solidFill>
        </p:spPr>
        <p:txBody>
          <a:bodyPr/>
          <a:lstStyle>
            <a:lvl1pPr marL="0" indent="0">
              <a:buNone/>
              <a:defRPr/>
            </a:lvl1pPr>
          </a:lstStyle>
          <a:p>
            <a:r>
              <a:rPr lang="en-US"/>
              <a:t> </a:t>
            </a:r>
          </a:p>
        </p:txBody>
      </p:sp>
      <p:sp>
        <p:nvSpPr>
          <p:cNvPr id="15" name="Text Placeholder 14"/>
          <p:cNvSpPr>
            <a:spLocks noGrp="1"/>
          </p:cNvSpPr>
          <p:nvPr>
            <p:ph type="body" sz="quarter" idx="11" hasCustomPrompt="1"/>
          </p:nvPr>
        </p:nvSpPr>
        <p:spPr>
          <a:xfrm>
            <a:off x="927749" y="1568450"/>
            <a:ext cx="3187151" cy="1341438"/>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000" baseline="0">
                <a:solidFill>
                  <a:schemeClr val="bg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rPr>
              <a:t>A fancy place for text that only needs a little bit of space on top of an image. Can</a:t>
            </a:r>
            <a:r>
              <a:rPr lang="en-US" sz="2000" baseline="0">
                <a:solidFill>
                  <a:schemeClr val="bg1"/>
                </a:solidFill>
              </a:rPr>
              <a:t> be resized if necessary. </a:t>
            </a:r>
            <a:endParaRPr lang="en-US" sz="2000">
              <a:solidFill>
                <a:schemeClr val="bg1"/>
              </a:solidFill>
            </a:endParaRPr>
          </a:p>
        </p:txBody>
      </p:sp>
      <p:sp>
        <p:nvSpPr>
          <p:cNvPr id="4"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1114211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a:t>
            </a:r>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a:p>
        </p:txBody>
      </p:sp>
    </p:spTree>
    <p:extLst>
      <p:ext uri="{BB962C8B-B14F-4D97-AF65-F5344CB8AC3E}">
        <p14:creationId xmlns:p14="http://schemas.microsoft.com/office/powerpoint/2010/main" val="100916540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50" r:id="rId5"/>
    <p:sldLayoutId id="2147483752" r:id="rId6"/>
    <p:sldLayoutId id="2147483755" r:id="rId7"/>
    <p:sldLayoutId id="2147483736" r:id="rId8"/>
    <p:sldLayoutId id="2147483756" r:id="rId9"/>
    <p:sldLayoutId id="2147483758" r:id="rId10"/>
    <p:sldLayoutId id="2147483759" r:id="rId11"/>
    <p:sldLayoutId id="2147483760" r:id="rId12"/>
    <p:sldLayoutId id="2147483761" r:id="rId13"/>
    <p:sldLayoutId id="2147483749" r:id="rId14"/>
    <p:sldLayoutId id="2147483763"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4A_671C620.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hyperlink" Target="https://www.oregon.gov/odot/RPTD/Pages/Statewide-Transportation-Improvement-Fund.aspx" TargetMode="External"/><Relationship Id="rId5" Type="http://schemas.openxmlformats.org/officeDocument/2006/relationships/hyperlink" Target="https://www.oregon.gov/ODOT/RPTD/Pages/Funding-Opportunities.aspx" TargetMode="External"/><Relationship Id="rId4" Type="http://schemas.openxmlformats.org/officeDocument/2006/relationships/hyperlink" Target="https://www.oregon.gov/odot/RPTD/Pages/Funding-Opportunities.aspx"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18/10/relationships/comments" Target="../comments/modernComment_144_1A085CD5.xml"/><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hyperlink" Target="https://public.govdelivery.com/accounts/ordot/subscriber/new"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public.govdelivery.com/accounts/ordot/subscriber/new"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mailto:leeanne.fergason@odot.oregon.gov"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3C_CA330A8B.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47_38E4A482.xm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3D_8B4EC244.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hyperlink" Target="https://www.oregon.gov/odot/rptd/pages/innovative-mobility-program.aspx" TargetMode="External"/><Relationship Id="rId3" Type="http://schemas.openxmlformats.org/officeDocument/2006/relationships/hyperlink" Target="https://www.oregon.gov/odot/Engineering/Pages/ARTS.aspx" TargetMode="External"/><Relationship Id="rId7" Type="http://schemas.openxmlformats.org/officeDocument/2006/relationships/hyperlink" Target="https://www.oregon.gov/odot/LocalGov/Documents/IOF_Guidelines.pdf"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hyperlink" Target="https://www.oregon.gov/odot/Programs/Pages/ConnectOregon.aspx" TargetMode="External"/><Relationship Id="rId5" Type="http://schemas.openxmlformats.org/officeDocument/2006/relationships/hyperlink" Target="https://www.oregon.gov/odot/climate/pages/communitychargingrebates.aspx" TargetMode="External"/><Relationship Id="rId10" Type="http://schemas.openxmlformats.org/officeDocument/2006/relationships/hyperlink" Target="https://www.oregon.gov/odot/Programs/Pages/OCP.aspx" TargetMode="External"/><Relationship Id="rId4" Type="http://schemas.openxmlformats.org/officeDocument/2006/relationships/hyperlink" Target="https://www.oregon.gov/odot/climate/pages/carbonreductionprogram.aspx" TargetMode="External"/><Relationship Id="rId9" Type="http://schemas.openxmlformats.org/officeDocument/2006/relationships/hyperlink" Target="https://www.oregon.gov/odot/RPTD/Pages/Innovative-Mobility-Program.aspx"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ot/Programs/Pages/SRTS.aspx"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hyperlink" Target="https://www.oregon.gov/lcd/TGM/Pages/Planning-Grants.aspx" TargetMode="External"/><Relationship Id="rId4" Type="http://schemas.openxmlformats.org/officeDocument/2006/relationships/hyperlink" Target="https://www.oregon.gov/odot/LocalGov/Pages/SCA_Program.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6691222" cy="2852737"/>
          </a:xfrm>
        </p:spPr>
        <p:txBody>
          <a:bodyPr/>
          <a:lstStyle/>
          <a:p>
            <a:r>
              <a:rPr lang="en-US"/>
              <a:t>WE HAVE A GRANT </a:t>
            </a:r>
            <a:br>
              <a:rPr lang="en-US"/>
            </a:br>
            <a:r>
              <a:rPr lang="en-US"/>
              <a:t>FOR THAT!</a:t>
            </a:r>
            <a:br>
              <a:rPr lang="en-US"/>
            </a:br>
            <a:br>
              <a:rPr lang="en-US"/>
            </a:br>
            <a:r>
              <a:rPr lang="en-US" sz="2800"/>
              <a:t>Accessing ODOT Local Funding Opportunities</a:t>
            </a:r>
            <a:endParaRPr lang="en-US"/>
          </a:p>
        </p:txBody>
      </p:sp>
      <p:sp>
        <p:nvSpPr>
          <p:cNvPr id="3" name="Text Placeholder 2"/>
          <p:cNvSpPr>
            <a:spLocks noGrp="1"/>
          </p:cNvSpPr>
          <p:nvPr>
            <p:ph type="body" idx="1"/>
          </p:nvPr>
        </p:nvSpPr>
        <p:spPr>
          <a:xfrm>
            <a:off x="831850" y="4761470"/>
            <a:ext cx="6348413" cy="1770620"/>
          </a:xfrm>
        </p:spPr>
        <p:txBody>
          <a:bodyPr vert="horz" lIns="91440" tIns="45720" rIns="91440" bIns="45720" rtlCol="0" anchor="t">
            <a:normAutofit lnSpcReduction="10000"/>
          </a:bodyPr>
          <a:lstStyle/>
          <a:p>
            <a:r>
              <a:rPr lang="en-US" i="1"/>
              <a:t>Name of group you are presenting to</a:t>
            </a:r>
          </a:p>
          <a:p>
            <a:r>
              <a:rPr lang="en-US" i="1"/>
              <a:t>Date</a:t>
            </a:r>
          </a:p>
          <a:p>
            <a:endParaRPr lang="en-US" i="1"/>
          </a:p>
          <a:p>
            <a:r>
              <a:rPr lang="en-US" i="1"/>
              <a:t>Your name</a:t>
            </a:r>
          </a:p>
        </p:txBody>
      </p:sp>
      <p:sp>
        <p:nvSpPr>
          <p:cNvPr id="4" name="Slide Number Placeholder 3"/>
          <p:cNvSpPr>
            <a:spLocks noGrp="1"/>
          </p:cNvSpPr>
          <p:nvPr>
            <p:ph type="sldNum" sz="quarter" idx="12"/>
          </p:nvPr>
        </p:nvSpPr>
        <p:spPr/>
        <p:txBody>
          <a:bodyPr/>
          <a:lstStyle/>
          <a:p>
            <a:fld id="{7B4172B2-D9CF-462E-87A7-CF6315382B94}" type="slidenum">
              <a:rPr lang="en-US" smtClean="0"/>
              <a:t>1</a:t>
            </a:fld>
            <a:endParaRPr lang="en-US"/>
          </a:p>
        </p:txBody>
      </p:sp>
      <p:pic>
        <p:nvPicPr>
          <p:cNvPr id="7" name="Picture 7" descr="ALTA_JF_HR_20220608_TRANSIT_0697.jpeg">
            <a:extLst>
              <a:ext uri="{FF2B5EF4-FFF2-40B4-BE49-F238E27FC236}">
                <a16:creationId xmlns:a16="http://schemas.microsoft.com/office/drawing/2014/main" id="{9889CCBB-3018-5589-3FA2-42807DFFC88B}"/>
              </a:ext>
            </a:extLst>
          </p:cNvPr>
          <p:cNvPicPr>
            <a:picLocks noChangeAspect="1"/>
          </p:cNvPicPr>
          <p:nvPr/>
        </p:nvPicPr>
        <p:blipFill rotWithShape="1">
          <a:blip r:embed="rId3"/>
          <a:srcRect t="685" r="-459" b="-1027"/>
          <a:stretch/>
        </p:blipFill>
        <p:spPr>
          <a:xfrm>
            <a:off x="7507509" y="1254567"/>
            <a:ext cx="4256516" cy="2837635"/>
          </a:xfrm>
          <a:prstGeom prst="rect">
            <a:avLst/>
          </a:prstGeom>
        </p:spPr>
      </p:pic>
    </p:spTree>
    <p:extLst>
      <p:ext uri="{BB962C8B-B14F-4D97-AF65-F5344CB8AC3E}">
        <p14:creationId xmlns:p14="http://schemas.microsoft.com/office/powerpoint/2010/main" val="4030094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8A9E6-2AA0-E2E0-0F4E-5B8CA09D846B}"/>
              </a:ext>
            </a:extLst>
          </p:cNvPr>
          <p:cNvSpPr>
            <a:spLocks noGrp="1"/>
          </p:cNvSpPr>
          <p:nvPr>
            <p:ph type="title"/>
          </p:nvPr>
        </p:nvSpPr>
        <p:spPr/>
        <p:txBody>
          <a:bodyPr/>
          <a:lstStyle/>
          <a:p>
            <a:r>
              <a:rPr lang="en-US"/>
              <a:t>Transit Discretionary Grants (work in progress)</a:t>
            </a:r>
          </a:p>
        </p:txBody>
      </p:sp>
      <p:sp>
        <p:nvSpPr>
          <p:cNvPr id="3" name="Content Placeholder 2">
            <a:extLst>
              <a:ext uri="{FF2B5EF4-FFF2-40B4-BE49-F238E27FC236}">
                <a16:creationId xmlns:a16="http://schemas.microsoft.com/office/drawing/2014/main" id="{86430FDD-3DEA-78B3-E312-6391B5925963}"/>
              </a:ext>
            </a:extLst>
          </p:cNvPr>
          <p:cNvSpPr>
            <a:spLocks noGrp="1"/>
          </p:cNvSpPr>
          <p:nvPr>
            <p:ph sz="half" idx="1"/>
          </p:nvPr>
        </p:nvSpPr>
        <p:spPr>
          <a:xfrm>
            <a:off x="6341533" y="2115080"/>
            <a:ext cx="5444386" cy="4565689"/>
          </a:xfrm>
        </p:spPr>
        <p:txBody>
          <a:bodyPr vert="horz" lIns="91440" tIns="45720" rIns="91440" bIns="45720" rtlCol="0" anchor="t">
            <a:normAutofit/>
          </a:bodyPr>
          <a:lstStyle/>
          <a:p>
            <a:pPr marL="0" indent="0">
              <a:buNone/>
            </a:pPr>
            <a:r>
              <a:rPr lang="en-US"/>
              <a:t>Focus on Rural/Small Urban:</a:t>
            </a:r>
          </a:p>
          <a:p>
            <a:r>
              <a:rPr lang="en-US">
                <a:solidFill>
                  <a:srgbClr val="002060"/>
                </a:solidFill>
                <a:hlinkClick r:id="rId4">
                  <a:extLst>
                    <a:ext uri="{A12FA001-AC4F-418D-AE19-62706E023703}">
                      <ahyp:hlinkClr xmlns:ahyp="http://schemas.microsoft.com/office/drawing/2018/hyperlinkcolor" val="tx"/>
                    </a:ext>
                  </a:extLst>
                </a:hlinkClick>
              </a:rPr>
              <a:t>5310: Enhanced Mobility of Seniors and Individuals with Disabilities</a:t>
            </a:r>
            <a:r>
              <a:rPr lang="en-US">
                <a:solidFill>
                  <a:srgbClr val="002060"/>
                </a:solidFill>
              </a:rPr>
              <a:t> </a:t>
            </a:r>
          </a:p>
          <a:p>
            <a:r>
              <a:rPr lang="en-US">
                <a:solidFill>
                  <a:srgbClr val="002060"/>
                </a:solidFill>
                <a:hlinkClick r:id="rId5">
                  <a:extLst>
                    <a:ext uri="{A12FA001-AC4F-418D-AE19-62706E023703}">
                      <ahyp:hlinkClr xmlns:ahyp="http://schemas.microsoft.com/office/drawing/2018/hyperlinkcolor" val="tx"/>
                    </a:ext>
                  </a:extLst>
                </a:hlinkClick>
              </a:rPr>
              <a:t>5339 Bus and Bus Facility Discretionary Program STBG Discretionary Bus Replacement Program</a:t>
            </a:r>
            <a:endParaRPr lang="en-US">
              <a:solidFill>
                <a:srgbClr val="002060"/>
              </a:solidFill>
            </a:endParaRPr>
          </a:p>
          <a:p>
            <a:r>
              <a:rPr lang="en-US">
                <a:solidFill>
                  <a:srgbClr val="002060"/>
                </a:solidFill>
                <a:hlinkClick r:id="rId4">
                  <a:extLst>
                    <a:ext uri="{A12FA001-AC4F-418D-AE19-62706E023703}">
                      <ahyp:hlinkClr xmlns:ahyp="http://schemas.microsoft.com/office/drawing/2018/hyperlinkcolor" val="tx"/>
                    </a:ext>
                  </a:extLst>
                </a:hlinkClick>
              </a:rPr>
              <a:t>Technical Assistance Program Scholarships</a:t>
            </a:r>
            <a:r>
              <a:rPr lang="en-US">
                <a:solidFill>
                  <a:srgbClr val="002060"/>
                </a:solidFill>
              </a:rPr>
              <a:t> </a:t>
            </a:r>
          </a:p>
          <a:p>
            <a:endParaRPr lang="en-US"/>
          </a:p>
        </p:txBody>
      </p:sp>
      <p:sp>
        <p:nvSpPr>
          <p:cNvPr id="5" name="Slide Number Placeholder 4">
            <a:extLst>
              <a:ext uri="{FF2B5EF4-FFF2-40B4-BE49-F238E27FC236}">
                <a16:creationId xmlns:a16="http://schemas.microsoft.com/office/drawing/2014/main" id="{7AA0D294-731F-4E12-9064-3E373D4A14F1}"/>
              </a:ext>
            </a:extLst>
          </p:cNvPr>
          <p:cNvSpPr>
            <a:spLocks noGrp="1"/>
          </p:cNvSpPr>
          <p:nvPr>
            <p:ph type="sldNum" sz="quarter" idx="12"/>
          </p:nvPr>
        </p:nvSpPr>
        <p:spPr/>
        <p:txBody>
          <a:bodyPr/>
          <a:lstStyle/>
          <a:p>
            <a:fld id="{7B4172B2-D9CF-462E-87A7-CF6315382B94}" type="slidenum">
              <a:rPr lang="en-US" smtClean="0"/>
              <a:t>10</a:t>
            </a:fld>
            <a:endParaRPr lang="en-US"/>
          </a:p>
        </p:txBody>
      </p:sp>
      <p:sp>
        <p:nvSpPr>
          <p:cNvPr id="8" name="Content Placeholder 2">
            <a:extLst>
              <a:ext uri="{FF2B5EF4-FFF2-40B4-BE49-F238E27FC236}">
                <a16:creationId xmlns:a16="http://schemas.microsoft.com/office/drawing/2014/main" id="{612BDD3A-C5D6-5D7B-94F9-EB6B63DB42F9}"/>
              </a:ext>
            </a:extLst>
          </p:cNvPr>
          <p:cNvSpPr txBox="1">
            <a:spLocks/>
          </p:cNvSpPr>
          <p:nvPr/>
        </p:nvSpPr>
        <p:spPr>
          <a:xfrm>
            <a:off x="990600" y="2119313"/>
            <a:ext cx="5444386" cy="456568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002060"/>
                </a:solidFill>
                <a:hlinkClick r:id="rId4">
                  <a:extLst>
                    <a:ext uri="{A12FA001-AC4F-418D-AE19-62706E023703}">
                      <ahyp:hlinkClr xmlns:ahyp="http://schemas.microsoft.com/office/drawing/2018/hyperlinkcolor" val="tx"/>
                    </a:ext>
                  </a:extLst>
                </a:hlinkClick>
              </a:rPr>
              <a:t>5304: Statewide Transportation Planning Grant Program</a:t>
            </a:r>
            <a:endParaRPr lang="en-US">
              <a:solidFill>
                <a:srgbClr val="002060"/>
              </a:solidFill>
            </a:endParaRPr>
          </a:p>
          <a:p>
            <a:r>
              <a:rPr lang="en-US">
                <a:solidFill>
                  <a:srgbClr val="002060"/>
                </a:solidFill>
                <a:hlinkClick r:id="rId4">
                  <a:extLst>
                    <a:ext uri="{A12FA001-AC4F-418D-AE19-62706E023703}">
                      <ahyp:hlinkClr xmlns:ahyp="http://schemas.microsoft.com/office/drawing/2018/hyperlinkcolor" val="tx"/>
                    </a:ext>
                  </a:extLst>
                </a:hlinkClick>
              </a:rPr>
              <a:t>5307: Mass Transit Vehicle Replacement (focus on MPO areas)</a:t>
            </a:r>
            <a:endParaRPr lang="en-US">
              <a:solidFill>
                <a:srgbClr val="002060"/>
              </a:solidFill>
            </a:endParaRPr>
          </a:p>
          <a:p>
            <a:r>
              <a:rPr lang="en-US">
                <a:solidFill>
                  <a:srgbClr val="002060"/>
                </a:solidFill>
                <a:hlinkClick r:id="rId6">
                  <a:extLst>
                    <a:ext uri="{A12FA001-AC4F-418D-AE19-62706E023703}">
                      <ahyp:hlinkClr xmlns:ahyp="http://schemas.microsoft.com/office/drawing/2018/hyperlinkcolor" val="tx"/>
                    </a:ext>
                  </a:extLst>
                </a:hlinkClick>
              </a:rPr>
              <a:t>Statewide Transportation Improvement Fund Discretionary Program</a:t>
            </a:r>
            <a:r>
              <a:rPr lang="en-US">
                <a:solidFill>
                  <a:srgbClr val="002060"/>
                </a:solidFill>
              </a:rPr>
              <a:t> </a:t>
            </a:r>
          </a:p>
          <a:p>
            <a:r>
              <a:rPr lang="en-US">
                <a:solidFill>
                  <a:srgbClr val="002060"/>
                </a:solidFill>
                <a:hlinkClick r:id="rId6">
                  <a:extLst>
                    <a:ext uri="{A12FA001-AC4F-418D-AE19-62706E023703}">
                      <ahyp:hlinkClr xmlns:ahyp="http://schemas.microsoft.com/office/drawing/2018/hyperlinkcolor" val="tx"/>
                    </a:ext>
                  </a:extLst>
                </a:hlinkClick>
              </a:rPr>
              <a:t>Statewide Transit Network Program (STIF Intercommunity Discretionary Fund)</a:t>
            </a:r>
          </a:p>
          <a:p>
            <a:endParaRPr lang="en-US"/>
          </a:p>
          <a:p>
            <a:endParaRPr lang="en-US"/>
          </a:p>
        </p:txBody>
      </p:sp>
    </p:spTree>
    <p:extLst>
      <p:ext uri="{BB962C8B-B14F-4D97-AF65-F5344CB8AC3E}">
        <p14:creationId xmlns:p14="http://schemas.microsoft.com/office/powerpoint/2010/main" val="108119584"/>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CDDA38-D42B-4A01-4627-4453B5D93AB4}"/>
              </a:ext>
            </a:extLst>
          </p:cNvPr>
          <p:cNvSpPr>
            <a:spLocks noGrp="1"/>
          </p:cNvSpPr>
          <p:nvPr>
            <p:ph type="sldNum" sz="quarter" idx="12"/>
          </p:nvPr>
        </p:nvSpPr>
        <p:spPr/>
        <p:txBody>
          <a:bodyPr/>
          <a:lstStyle/>
          <a:p>
            <a:fld id="{7B4172B2-D9CF-462E-87A7-CF6315382B94}" type="slidenum">
              <a:rPr lang="en-US" smtClean="0"/>
              <a:t>11</a:t>
            </a:fld>
            <a:endParaRPr lang="en-US"/>
          </a:p>
        </p:txBody>
      </p:sp>
      <p:graphicFrame>
        <p:nvGraphicFramePr>
          <p:cNvPr id="6" name="Table 5">
            <a:extLst>
              <a:ext uri="{FF2B5EF4-FFF2-40B4-BE49-F238E27FC236}">
                <a16:creationId xmlns:a16="http://schemas.microsoft.com/office/drawing/2014/main" id="{1E6692D4-F7A4-360F-5AA3-6314C9192C93}"/>
              </a:ext>
            </a:extLst>
          </p:cNvPr>
          <p:cNvGraphicFramePr>
            <a:graphicFrameLocks noGrp="1"/>
          </p:cNvGraphicFramePr>
          <p:nvPr>
            <p:extLst>
              <p:ext uri="{D42A27DB-BD31-4B8C-83A1-F6EECF244321}">
                <p14:modId xmlns:p14="http://schemas.microsoft.com/office/powerpoint/2010/main" val="2454687636"/>
              </p:ext>
            </p:extLst>
          </p:nvPr>
        </p:nvGraphicFramePr>
        <p:xfrm>
          <a:off x="0" y="136525"/>
          <a:ext cx="11887200" cy="6298515"/>
        </p:xfrm>
        <a:graphic>
          <a:graphicData uri="http://schemas.openxmlformats.org/drawingml/2006/table">
            <a:tbl>
              <a:tblPr/>
              <a:tblGrid>
                <a:gridCol w="3456633">
                  <a:extLst>
                    <a:ext uri="{9D8B030D-6E8A-4147-A177-3AD203B41FA5}">
                      <a16:colId xmlns:a16="http://schemas.microsoft.com/office/drawing/2014/main" val="3651082922"/>
                    </a:ext>
                  </a:extLst>
                </a:gridCol>
                <a:gridCol w="8430567">
                  <a:extLst>
                    <a:ext uri="{9D8B030D-6E8A-4147-A177-3AD203B41FA5}">
                      <a16:colId xmlns:a16="http://schemas.microsoft.com/office/drawing/2014/main" val="601630667"/>
                    </a:ext>
                  </a:extLst>
                </a:gridCol>
              </a:tblGrid>
              <a:tr h="837376">
                <a:tc>
                  <a:txBody>
                    <a:bodyPr/>
                    <a:lstStyle/>
                    <a:p>
                      <a:pPr algn="l" fontAlgn="b"/>
                      <a:r>
                        <a:rPr lang="en-US" sz="2000" b="1" i="0" u="none" strike="noStrike">
                          <a:solidFill>
                            <a:srgbClr val="000000"/>
                          </a:solidFill>
                          <a:effectLst/>
                          <a:latin typeface="Calibri"/>
                        </a:rPr>
                        <a:t>Transit Solicitation</a:t>
                      </a:r>
                    </a:p>
                  </a:txBody>
                  <a:tcPr marL="1443" marR="1443" marT="1443" marB="10392" anchor="b">
                    <a:lnL>
                      <a:noFill/>
                    </a:lnL>
                    <a:lnR>
                      <a:noFill/>
                    </a:lnR>
                    <a:lnT>
                      <a:noFill/>
                    </a:lnT>
                    <a:lnB>
                      <a:noFill/>
                    </a:lnB>
                    <a:solidFill>
                      <a:schemeClr val="bg2"/>
                    </a:solidFill>
                  </a:tcPr>
                </a:tc>
                <a:tc>
                  <a:txBody>
                    <a:bodyPr/>
                    <a:lstStyle/>
                    <a:p>
                      <a:pPr algn="l" fontAlgn="b"/>
                      <a:r>
                        <a:rPr lang="en-US" sz="2000" b="1" i="0" u="none" strike="noStrike">
                          <a:solidFill>
                            <a:srgbClr val="000000"/>
                          </a:solidFill>
                          <a:effectLst/>
                          <a:latin typeface="Calibri"/>
                        </a:rPr>
                        <a:t>Description</a:t>
                      </a:r>
                    </a:p>
                  </a:txBody>
                  <a:tcPr marL="1443" marR="1443" marT="1443" marB="10392" anchor="b">
                    <a:lnL>
                      <a:noFill/>
                    </a:lnL>
                    <a:lnR>
                      <a:noFill/>
                    </a:lnR>
                    <a:lnT>
                      <a:noFill/>
                    </a:lnT>
                    <a:lnB>
                      <a:noFill/>
                    </a:lnB>
                    <a:solidFill>
                      <a:schemeClr val="bg2"/>
                    </a:solidFill>
                  </a:tcPr>
                </a:tc>
                <a:extLst>
                  <a:ext uri="{0D108BD9-81ED-4DB2-BD59-A6C34878D82A}">
                    <a16:rowId xmlns:a16="http://schemas.microsoft.com/office/drawing/2014/main" val="1103758900"/>
                  </a:ext>
                </a:extLst>
              </a:tr>
              <a:tr h="1165045">
                <a:tc>
                  <a:txBody>
                    <a:bodyPr/>
                    <a:lstStyle/>
                    <a:p>
                      <a:pPr algn="l" fontAlgn="t"/>
                      <a:r>
                        <a:rPr lang="en-US" sz="2800" b="0" i="0" u="none" strike="noStrike">
                          <a:solidFill>
                            <a:schemeClr val="accent3"/>
                          </a:solidFill>
                          <a:effectLst/>
                          <a:latin typeface="Calibri"/>
                        </a:rPr>
                        <a:t>Transit Mid-Cycle Solicitation</a:t>
                      </a:r>
                    </a:p>
                  </a:txBody>
                  <a:tcPr marL="1443" marR="1443" marT="1443" marB="10392" anchor="ctr">
                    <a:lnL>
                      <a:noFill/>
                    </a:lnL>
                    <a:lnR>
                      <a:noFill/>
                    </a:lnR>
                    <a:lnT>
                      <a:noFill/>
                    </a:lnT>
                    <a:lnB>
                      <a:noFill/>
                    </a:lnB>
                    <a:solidFill>
                      <a:srgbClr val="D9E1F2"/>
                    </a:solidFill>
                  </a:tcPr>
                </a:tc>
                <a:tc rowSpan="2">
                  <a:txBody>
                    <a:bodyPr/>
                    <a:lstStyle/>
                    <a:p>
                      <a:pPr lvl="0" algn="l">
                        <a:buNone/>
                      </a:pPr>
                      <a:r>
                        <a:rPr lang="en-US" sz="2800" b="0" i="0" u="none" strike="noStrike" noProof="0">
                          <a:solidFill>
                            <a:srgbClr val="000000"/>
                          </a:solidFill>
                          <a:effectLst/>
                          <a:latin typeface="Calibri"/>
                        </a:rPr>
                        <a:t>Provides funding to transit providers for capital purchases, planning projects, operations and maintenance, including but not limited to, vehicle purchases and facility improvements, investments in multi-modal connectivity, transportation improvement planning, and route operations. Selection criteria focus on safety, equity, climate impacts, and useful life benchmarks. Eligible recipients and projects vary by funding cycle. </a:t>
                      </a:r>
                      <a:endParaRPr lang="en-US" sz="2800" b="0" i="0" u="none" strike="noStrike">
                        <a:solidFill>
                          <a:srgbClr val="000000"/>
                        </a:solidFill>
                        <a:effectLst/>
                        <a:latin typeface="Calibri"/>
                      </a:endParaRP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886986963"/>
                  </a:ext>
                </a:extLst>
              </a:tr>
              <a:tr h="3495128">
                <a:tc>
                  <a:txBody>
                    <a:bodyPr/>
                    <a:lstStyle/>
                    <a:p>
                      <a:pPr algn="l" fontAlgn="t"/>
                      <a:r>
                        <a:rPr lang="en-US" sz="2000" b="0" i="0" u="none" strike="noStrike">
                          <a:solidFill>
                            <a:schemeClr val="accent3"/>
                          </a:solidFill>
                          <a:effectLst/>
                          <a:latin typeface="Calibri"/>
                        </a:rPr>
                        <a:t>Funds may include: 5304 Statewide Transportation Planning, 5307 (STGB Flex), ARP 5310, 5310 (STGB Flex), 3559 Buses and Bus Facilities, 5311 (STGB Flex)</a:t>
                      </a:r>
                    </a:p>
                  </a:txBody>
                  <a:tcPr marL="1443" marR="1443" marT="1443" marB="10392" anchor="ctr">
                    <a:lnL>
                      <a:noFill/>
                    </a:lnL>
                    <a:lnR>
                      <a:noFill/>
                    </a:lnR>
                    <a:lnT>
                      <a:noFill/>
                    </a:lnT>
                    <a:lnB>
                      <a:noFill/>
                    </a:lnB>
                  </a:tcPr>
                </a:tc>
                <a:tc vMerge="1">
                  <a:txBody>
                    <a:bodyPr/>
                    <a:lstStyle/>
                    <a:p>
                      <a:endParaRPr lang="en-US"/>
                    </a:p>
                  </a:txBody>
                  <a:tcPr marL="1443" marR="1443" marT="1443" marB="10392">
                    <a:lnL>
                      <a:noFill/>
                    </a:lnL>
                    <a:lnR>
                      <a:noFill/>
                    </a:lnR>
                    <a:lnT>
                      <a:noFill/>
                    </a:lnT>
                    <a:lnB>
                      <a:noFill/>
                    </a:lnB>
                  </a:tcPr>
                </a:tc>
                <a:extLst>
                  <a:ext uri="{0D108BD9-81ED-4DB2-BD59-A6C34878D82A}">
                    <a16:rowId xmlns:a16="http://schemas.microsoft.com/office/drawing/2014/main" val="4064535084"/>
                  </a:ext>
                </a:extLst>
              </a:tr>
              <a:tr h="400483">
                <a:tc>
                  <a:txBody>
                    <a:bodyPr/>
                    <a:lstStyle/>
                    <a:p>
                      <a:pPr algn="l" fontAlgn="t"/>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algn="l" fontAlgn="t"/>
                      <a:endParaRPr lang="en-US" sz="2000" b="0" i="0" u="none" strike="noStrike">
                        <a:solidFill>
                          <a:srgbClr val="000000"/>
                        </a:solidFill>
                        <a:effectLst/>
                        <a:latin typeface="Calibri"/>
                      </a:endParaRPr>
                    </a:p>
                  </a:txBody>
                  <a:tcPr marL="1443" marR="1443" marT="1443" marB="10392">
                    <a:lnL>
                      <a:noFill/>
                    </a:lnL>
                    <a:lnR>
                      <a:noFill/>
                    </a:lnR>
                    <a:lnT>
                      <a:noFill/>
                    </a:lnT>
                    <a:lnB>
                      <a:noFill/>
                    </a:lnB>
                  </a:tcPr>
                </a:tc>
                <a:extLst>
                  <a:ext uri="{0D108BD9-81ED-4DB2-BD59-A6C34878D82A}">
                    <a16:rowId xmlns:a16="http://schemas.microsoft.com/office/drawing/2014/main" val="411393389"/>
                  </a:ext>
                </a:extLst>
              </a:tr>
              <a:tr h="400483">
                <a:tc>
                  <a:txBody>
                    <a:bodyPr/>
                    <a:lstStyle/>
                    <a:p>
                      <a:pPr lvl="0" algn="l">
                        <a:buNone/>
                      </a:pP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lvl="0" algn="l">
                        <a:buNone/>
                      </a:pPr>
                      <a:endParaRPr lang="en-US" sz="2000" b="0" i="0" u="none" strike="noStrike">
                        <a:solidFill>
                          <a:srgbClr val="000000"/>
                        </a:solidFill>
                        <a:effectLst/>
                        <a:latin typeface="Calibri"/>
                      </a:endParaRPr>
                    </a:p>
                  </a:txBody>
                  <a:tcPr marL="1443" marR="1443" marT="1443" marB="10392">
                    <a:lnL>
                      <a:noFill/>
                    </a:lnL>
                    <a:lnR>
                      <a:noFill/>
                    </a:lnR>
                    <a:lnT>
                      <a:noFill/>
                    </a:lnT>
                    <a:lnB>
                      <a:noFill/>
                    </a:lnB>
                  </a:tcPr>
                </a:tc>
                <a:extLst>
                  <a:ext uri="{0D108BD9-81ED-4DB2-BD59-A6C34878D82A}">
                    <a16:rowId xmlns:a16="http://schemas.microsoft.com/office/drawing/2014/main" val="510179794"/>
                  </a:ext>
                </a:extLst>
              </a:tr>
            </a:tbl>
          </a:graphicData>
        </a:graphic>
      </p:graphicFrame>
    </p:spTree>
    <p:extLst>
      <p:ext uri="{BB962C8B-B14F-4D97-AF65-F5344CB8AC3E}">
        <p14:creationId xmlns:p14="http://schemas.microsoft.com/office/powerpoint/2010/main" val="1230308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A66CD-C12D-8A98-D4CE-66B3C2983249}"/>
              </a:ext>
            </a:extLst>
          </p:cNvPr>
          <p:cNvSpPr>
            <a:spLocks noGrp="1"/>
          </p:cNvSpPr>
          <p:nvPr>
            <p:ph type="sldNum" sz="quarter" idx="12"/>
          </p:nvPr>
        </p:nvSpPr>
        <p:spPr/>
        <p:txBody>
          <a:bodyPr/>
          <a:lstStyle/>
          <a:p>
            <a:fld id="{7B4172B2-D9CF-462E-87A7-CF6315382B94}" type="slidenum">
              <a:rPr lang="en-US" smtClean="0"/>
              <a:t>12</a:t>
            </a:fld>
            <a:endParaRPr lang="en-US"/>
          </a:p>
        </p:txBody>
      </p:sp>
      <p:graphicFrame>
        <p:nvGraphicFramePr>
          <p:cNvPr id="3" name="Diagram 2">
            <a:extLst>
              <a:ext uri="{FF2B5EF4-FFF2-40B4-BE49-F238E27FC236}">
                <a16:creationId xmlns:a16="http://schemas.microsoft.com/office/drawing/2014/main" id="{C805D887-8CE2-BF53-ECCF-058308433367}"/>
              </a:ext>
            </a:extLst>
          </p:cNvPr>
          <p:cNvGraphicFramePr/>
          <p:nvPr>
            <p:extLst>
              <p:ext uri="{D42A27DB-BD31-4B8C-83A1-F6EECF244321}">
                <p14:modId xmlns:p14="http://schemas.microsoft.com/office/powerpoint/2010/main" val="3376154045"/>
              </p:ext>
            </p:extLst>
          </p:nvPr>
        </p:nvGraphicFramePr>
        <p:xfrm>
          <a:off x="261257" y="1"/>
          <a:ext cx="11737866" cy="67449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Arrow: Right 3">
            <a:extLst>
              <a:ext uri="{FF2B5EF4-FFF2-40B4-BE49-F238E27FC236}">
                <a16:creationId xmlns:a16="http://schemas.microsoft.com/office/drawing/2014/main" id="{D537850B-8852-1021-1F9F-F50961436E36}"/>
              </a:ext>
            </a:extLst>
          </p:cNvPr>
          <p:cNvSpPr/>
          <p:nvPr/>
        </p:nvSpPr>
        <p:spPr>
          <a:xfrm>
            <a:off x="266313" y="-171454"/>
            <a:ext cx="10395858" cy="10550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accent3"/>
                </a:solidFill>
              </a:rPr>
              <a:t>Safe Routes to School Rapid Response, Technical Assistance Program Scholarships (transit),</a:t>
            </a:r>
            <a:r>
              <a:rPr lang="en-US">
                <a:solidFill>
                  <a:schemeClr val="accent3"/>
                </a:solidFill>
              </a:rPr>
              <a:t> </a:t>
            </a:r>
            <a:r>
              <a:rPr lang="en-US" b="1">
                <a:solidFill>
                  <a:schemeClr val="accent3"/>
                </a:solidFill>
              </a:rPr>
              <a:t>Immediate Opportunity Fund </a:t>
            </a:r>
            <a:r>
              <a:rPr lang="en-US">
                <a:solidFill>
                  <a:schemeClr val="accent3"/>
                </a:solidFill>
              </a:rPr>
              <a:t>have ongoing solicitations. </a:t>
            </a:r>
            <a:r>
              <a:rPr lang="en-US" b="1">
                <a:solidFill>
                  <a:schemeClr val="accent3"/>
                </a:solidFill>
              </a:rPr>
              <a:t>Innovative Micro-mobility Grants: </a:t>
            </a:r>
            <a:r>
              <a:rPr lang="en-US">
                <a:solidFill>
                  <a:schemeClr val="accent3"/>
                </a:solidFill>
              </a:rPr>
              <a:t>Feb – Nov</a:t>
            </a:r>
          </a:p>
        </p:txBody>
      </p:sp>
      <p:sp>
        <p:nvSpPr>
          <p:cNvPr id="5" name="Speech Bubble: Oval 4">
            <a:extLst>
              <a:ext uri="{FF2B5EF4-FFF2-40B4-BE49-F238E27FC236}">
                <a16:creationId xmlns:a16="http://schemas.microsoft.com/office/drawing/2014/main" id="{41DE22DE-E59D-5B2C-E243-A73D2694BEBC}"/>
              </a:ext>
            </a:extLst>
          </p:cNvPr>
          <p:cNvSpPr/>
          <p:nvPr/>
        </p:nvSpPr>
        <p:spPr>
          <a:xfrm>
            <a:off x="-191989" y="2935491"/>
            <a:ext cx="1497204" cy="773723"/>
          </a:xfrm>
          <a:prstGeom prst="wedgeEllipseCallout">
            <a:avLst>
              <a:gd name="adj1" fmla="val 56407"/>
              <a:gd name="adj2" fmla="val -5827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Every 2 years </a:t>
            </a:r>
          </a:p>
        </p:txBody>
      </p:sp>
      <p:sp>
        <p:nvSpPr>
          <p:cNvPr id="6" name="Speech Bubble: Oval 5">
            <a:extLst>
              <a:ext uri="{FF2B5EF4-FFF2-40B4-BE49-F238E27FC236}">
                <a16:creationId xmlns:a16="http://schemas.microsoft.com/office/drawing/2014/main" id="{706EC304-492A-8349-DDFD-0F6E3D461BE6}"/>
              </a:ext>
            </a:extLst>
          </p:cNvPr>
          <p:cNvSpPr/>
          <p:nvPr/>
        </p:nvSpPr>
        <p:spPr>
          <a:xfrm>
            <a:off x="10658975" y="2939426"/>
            <a:ext cx="1497204" cy="773723"/>
          </a:xfrm>
          <a:prstGeom prst="wedgeEllipseCallout">
            <a:avLst>
              <a:gd name="adj1" fmla="val -71110"/>
              <a:gd name="adj2" fmla="val -373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Every 2 years </a:t>
            </a:r>
          </a:p>
        </p:txBody>
      </p:sp>
      <p:sp>
        <p:nvSpPr>
          <p:cNvPr id="7" name="TextBox 6">
            <a:extLst>
              <a:ext uri="{FF2B5EF4-FFF2-40B4-BE49-F238E27FC236}">
                <a16:creationId xmlns:a16="http://schemas.microsoft.com/office/drawing/2014/main" id="{9C1A1FEC-B8BF-C0F7-4D37-515F72371F11}"/>
              </a:ext>
            </a:extLst>
          </p:cNvPr>
          <p:cNvSpPr txBox="1"/>
          <p:nvPr/>
        </p:nvSpPr>
        <p:spPr>
          <a:xfrm>
            <a:off x="5782707" y="5224035"/>
            <a:ext cx="6301770" cy="1323439"/>
          </a:xfrm>
          <a:prstGeom prst="rect">
            <a:avLst/>
          </a:prstGeom>
          <a:noFill/>
        </p:spPr>
        <p:txBody>
          <a:bodyPr wrap="square" lIns="91440" tIns="45720" rIns="91440" bIns="45720" rtlCol="0" anchor="t">
            <a:spAutoFit/>
          </a:bodyPr>
          <a:lstStyle/>
          <a:p>
            <a:r>
              <a:rPr lang="en-US" sz="2000"/>
              <a:t>Please note that solicitation times are approximate and subject to change. Sign up for program update to receive notifications. </a:t>
            </a:r>
            <a:r>
              <a:rPr lang="en-US" sz="2000">
                <a:hlinkClick r:id="rId9"/>
              </a:rPr>
              <a:t>Oregon Department of Transportation (govdelivery.com)</a:t>
            </a:r>
            <a:endParaRPr lang="en-US" sz="2000"/>
          </a:p>
        </p:txBody>
      </p:sp>
    </p:spTree>
    <p:extLst>
      <p:ext uri="{BB962C8B-B14F-4D97-AF65-F5344CB8AC3E}">
        <p14:creationId xmlns:p14="http://schemas.microsoft.com/office/powerpoint/2010/main" val="436755669"/>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9A66CD-C12D-8A98-D4CE-66B3C2983249}"/>
              </a:ext>
            </a:extLst>
          </p:cNvPr>
          <p:cNvSpPr>
            <a:spLocks noGrp="1"/>
          </p:cNvSpPr>
          <p:nvPr>
            <p:ph type="sldNum" sz="quarter" idx="12"/>
          </p:nvPr>
        </p:nvSpPr>
        <p:spPr/>
        <p:txBody>
          <a:bodyPr/>
          <a:lstStyle/>
          <a:p>
            <a:fld id="{7B4172B2-D9CF-462E-87A7-CF6315382B94}" type="slidenum">
              <a:rPr lang="en-US" smtClean="0"/>
              <a:t>13</a:t>
            </a:fld>
            <a:endParaRPr lang="en-US"/>
          </a:p>
        </p:txBody>
      </p:sp>
      <p:graphicFrame>
        <p:nvGraphicFramePr>
          <p:cNvPr id="3" name="Diagram 2">
            <a:extLst>
              <a:ext uri="{FF2B5EF4-FFF2-40B4-BE49-F238E27FC236}">
                <a16:creationId xmlns:a16="http://schemas.microsoft.com/office/drawing/2014/main" id="{C805D887-8CE2-BF53-ECCF-058308433367}"/>
              </a:ext>
            </a:extLst>
          </p:cNvPr>
          <p:cNvGraphicFramePr/>
          <p:nvPr>
            <p:extLst>
              <p:ext uri="{D42A27DB-BD31-4B8C-83A1-F6EECF244321}">
                <p14:modId xmlns:p14="http://schemas.microsoft.com/office/powerpoint/2010/main" val="2816159120"/>
              </p:ext>
            </p:extLst>
          </p:nvPr>
        </p:nvGraphicFramePr>
        <p:xfrm>
          <a:off x="261257" y="1"/>
          <a:ext cx="11766620" cy="7003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Arrow: Right 3">
            <a:extLst>
              <a:ext uri="{FF2B5EF4-FFF2-40B4-BE49-F238E27FC236}">
                <a16:creationId xmlns:a16="http://schemas.microsoft.com/office/drawing/2014/main" id="{D537850B-8852-1021-1F9F-F50961436E36}"/>
              </a:ext>
            </a:extLst>
          </p:cNvPr>
          <p:cNvSpPr/>
          <p:nvPr/>
        </p:nvSpPr>
        <p:spPr>
          <a:xfrm>
            <a:off x="93785" y="231112"/>
            <a:ext cx="10467034" cy="10550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accent3"/>
                </a:solidFill>
              </a:rPr>
              <a:t>Safe Routes to School Rapid Response, Technical Assistance Program Scholarships (transit),</a:t>
            </a:r>
            <a:r>
              <a:rPr lang="en-US">
                <a:solidFill>
                  <a:schemeClr val="accent3"/>
                </a:solidFill>
              </a:rPr>
              <a:t> </a:t>
            </a:r>
            <a:r>
              <a:rPr lang="en-US" b="1">
                <a:solidFill>
                  <a:schemeClr val="accent3"/>
                </a:solidFill>
              </a:rPr>
              <a:t>Immediate Opportunity Fund </a:t>
            </a:r>
            <a:r>
              <a:rPr lang="en-US">
                <a:solidFill>
                  <a:schemeClr val="accent3"/>
                </a:solidFill>
              </a:rPr>
              <a:t>have ongoing solicitations. </a:t>
            </a:r>
            <a:r>
              <a:rPr lang="en-US" b="1">
                <a:solidFill>
                  <a:schemeClr val="accent3"/>
                </a:solidFill>
              </a:rPr>
              <a:t>Innovative Micro-mobility Grants: </a:t>
            </a:r>
            <a:r>
              <a:rPr lang="en-US">
                <a:solidFill>
                  <a:schemeClr val="accent3"/>
                </a:solidFill>
              </a:rPr>
              <a:t>Feb – Nov</a:t>
            </a:r>
          </a:p>
        </p:txBody>
      </p:sp>
      <p:sp>
        <p:nvSpPr>
          <p:cNvPr id="5" name="TextBox 4">
            <a:extLst>
              <a:ext uri="{FF2B5EF4-FFF2-40B4-BE49-F238E27FC236}">
                <a16:creationId xmlns:a16="http://schemas.microsoft.com/office/drawing/2014/main" id="{528D1CD0-E24E-80ED-EC70-3DA186D3066E}"/>
              </a:ext>
            </a:extLst>
          </p:cNvPr>
          <p:cNvSpPr txBox="1"/>
          <p:nvPr/>
        </p:nvSpPr>
        <p:spPr>
          <a:xfrm>
            <a:off x="93784" y="4690150"/>
            <a:ext cx="3406391" cy="2031325"/>
          </a:xfrm>
          <a:prstGeom prst="rect">
            <a:avLst/>
          </a:prstGeom>
          <a:noFill/>
        </p:spPr>
        <p:txBody>
          <a:bodyPr wrap="square" rtlCol="0">
            <a:spAutoFit/>
          </a:bodyPr>
          <a:lstStyle/>
          <a:p>
            <a:r>
              <a:rPr lang="en-US"/>
              <a:t>Please note that solicitation times are approximate and subject to change. Sign up for program update to receive notifications. </a:t>
            </a:r>
            <a:r>
              <a:rPr lang="en-US">
                <a:hlinkClick r:id="rId8"/>
              </a:rPr>
              <a:t>Oregon Department of Transportation (govdelivery.com)</a:t>
            </a:r>
            <a:endParaRPr lang="en-US"/>
          </a:p>
        </p:txBody>
      </p:sp>
      <p:sp>
        <p:nvSpPr>
          <p:cNvPr id="536" name="Speech Bubble: Oval 535">
            <a:extLst>
              <a:ext uri="{FF2B5EF4-FFF2-40B4-BE49-F238E27FC236}">
                <a16:creationId xmlns:a16="http://schemas.microsoft.com/office/drawing/2014/main" id="{9B2CEE23-5BD2-E4ED-E783-42A2B968A9AC}"/>
              </a:ext>
            </a:extLst>
          </p:cNvPr>
          <p:cNvSpPr/>
          <p:nvPr/>
        </p:nvSpPr>
        <p:spPr>
          <a:xfrm>
            <a:off x="10489642" y="3503542"/>
            <a:ext cx="1497204" cy="773723"/>
          </a:xfrm>
          <a:prstGeom prst="wedgeEllipseCallout">
            <a:avLst>
              <a:gd name="adj1" fmla="val -71110"/>
              <a:gd name="adj2" fmla="val -3735"/>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Every 2 years </a:t>
            </a:r>
          </a:p>
        </p:txBody>
      </p:sp>
    </p:spTree>
    <p:extLst>
      <p:ext uri="{BB962C8B-B14F-4D97-AF65-F5344CB8AC3E}">
        <p14:creationId xmlns:p14="http://schemas.microsoft.com/office/powerpoint/2010/main" val="3647118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72447-2D1B-27B2-8081-31899A7BD024}"/>
              </a:ext>
            </a:extLst>
          </p:cNvPr>
          <p:cNvSpPr>
            <a:spLocks noGrp="1"/>
          </p:cNvSpPr>
          <p:nvPr>
            <p:ph type="title"/>
          </p:nvPr>
        </p:nvSpPr>
        <p:spPr/>
        <p:txBody>
          <a:bodyPr/>
          <a:lstStyle/>
          <a:p>
            <a:r>
              <a:rPr lang="en-US"/>
              <a:t>Meet the Program Managers</a:t>
            </a:r>
          </a:p>
        </p:txBody>
      </p:sp>
      <p:sp>
        <p:nvSpPr>
          <p:cNvPr id="3" name="Content Placeholder 2">
            <a:extLst>
              <a:ext uri="{FF2B5EF4-FFF2-40B4-BE49-F238E27FC236}">
                <a16:creationId xmlns:a16="http://schemas.microsoft.com/office/drawing/2014/main" id="{D81A42A2-3265-D7D3-F85D-0154BD888DDC}"/>
              </a:ext>
            </a:extLst>
          </p:cNvPr>
          <p:cNvSpPr>
            <a:spLocks noGrp="1"/>
          </p:cNvSpPr>
          <p:nvPr>
            <p:ph sz="half" idx="1"/>
          </p:nvPr>
        </p:nvSpPr>
        <p:spPr>
          <a:xfrm>
            <a:off x="432079" y="1966912"/>
            <a:ext cx="7314636" cy="4891087"/>
          </a:xfrm>
        </p:spPr>
        <p:txBody>
          <a:bodyPr vert="horz" lIns="91440" tIns="45720" rIns="91440" bIns="45720" rtlCol="0" anchor="t">
            <a:normAutofit fontScale="92500" lnSpcReduction="10000"/>
          </a:bodyPr>
          <a:lstStyle/>
          <a:p>
            <a:pPr marL="514350" indent="-514350">
              <a:buFont typeface="+mj-lt"/>
              <a:buAutoNum type="arabicPeriod"/>
            </a:pPr>
            <a:r>
              <a:rPr lang="en-US" sz="2400"/>
              <a:t>All Roads Transportation Safety Program: </a:t>
            </a:r>
            <a:r>
              <a:rPr lang="en-US" sz="2400" err="1"/>
              <a:t>Jiguang</a:t>
            </a:r>
            <a:r>
              <a:rPr lang="en-US" sz="2400"/>
              <a:t> Zhao</a:t>
            </a:r>
          </a:p>
          <a:p>
            <a:pPr marL="514350" indent="-514350">
              <a:buFont typeface="+mj-lt"/>
              <a:buAutoNum type="arabicPeriod"/>
            </a:pPr>
            <a:r>
              <a:rPr lang="en-US" sz="2400"/>
              <a:t>Carbon Reduction Program: Rye Baerg </a:t>
            </a:r>
          </a:p>
          <a:p>
            <a:pPr marL="514350" indent="-514350">
              <a:buFont typeface="+mj-lt"/>
              <a:buAutoNum type="arabicPeriod"/>
            </a:pPr>
            <a:r>
              <a:rPr lang="en-US" sz="2400"/>
              <a:t>Community Charging Rebates Program: Jenna Compton</a:t>
            </a:r>
          </a:p>
          <a:p>
            <a:pPr marL="514350" indent="-514350">
              <a:buFont typeface="+mj-lt"/>
              <a:buAutoNum type="arabicPeriod"/>
            </a:pPr>
            <a:r>
              <a:rPr lang="en-US" sz="2400"/>
              <a:t>Connect Oregon: Cecelia Gilbert/John Boren</a:t>
            </a:r>
          </a:p>
          <a:p>
            <a:pPr marL="514350" indent="-514350">
              <a:buFont typeface="+mj-lt"/>
              <a:buAutoNum type="arabicPeriod"/>
            </a:pPr>
            <a:r>
              <a:rPr lang="en-US" sz="2400"/>
              <a:t>Immediate Opportunity Fund: Cecelia Gilbert</a:t>
            </a:r>
          </a:p>
          <a:p>
            <a:pPr marL="514350" indent="-514350">
              <a:buFont typeface="+mj-lt"/>
              <a:buAutoNum type="arabicPeriod"/>
            </a:pPr>
            <a:r>
              <a:rPr lang="en-US" sz="2400"/>
              <a:t>Innovative Mobility: Amanda Howell</a:t>
            </a:r>
          </a:p>
          <a:p>
            <a:pPr marL="514350" indent="-514350">
              <a:buFont typeface="+mj-lt"/>
              <a:buAutoNum type="arabicPeriod"/>
            </a:pPr>
            <a:r>
              <a:rPr lang="en-US" sz="2400"/>
              <a:t>Oregon Community Paths: Alan Thompson</a:t>
            </a:r>
          </a:p>
          <a:p>
            <a:pPr marL="514350" indent="-514350">
              <a:buFont typeface="+mj-lt"/>
              <a:buAutoNum type="arabicPeriod"/>
            </a:pPr>
            <a:r>
              <a:rPr lang="en-US" sz="2400"/>
              <a:t>Safe Routes to School- Construction, Rapid Response and Project Identification: Xao Posadas</a:t>
            </a:r>
          </a:p>
          <a:p>
            <a:pPr marL="514350" indent="-514350">
              <a:buFont typeface="+mj-lt"/>
              <a:buAutoNum type="arabicPeriod"/>
            </a:pPr>
            <a:r>
              <a:rPr lang="en-US" sz="2400"/>
              <a:t>Safe Routes to School- Education: Heidi Manlove</a:t>
            </a:r>
          </a:p>
          <a:p>
            <a:pPr marL="514350" indent="-514350">
              <a:buFont typeface="+mj-lt"/>
              <a:buAutoNum type="arabicPeriod"/>
            </a:pPr>
            <a:r>
              <a:rPr lang="en-US" sz="2400"/>
              <a:t>Small City Allotment Program: Deanna Edgar</a:t>
            </a:r>
          </a:p>
          <a:p>
            <a:pPr marL="514350" indent="-514350">
              <a:buFont typeface="+mj-lt"/>
              <a:buAutoNum type="arabicPeriod"/>
            </a:pPr>
            <a:r>
              <a:rPr lang="en-US" sz="2400"/>
              <a:t>Transportation and Growth Management Planning Grants: Elizabeth Ledet</a:t>
            </a:r>
          </a:p>
        </p:txBody>
      </p:sp>
      <p:sp>
        <p:nvSpPr>
          <p:cNvPr id="5" name="Slide Number Placeholder 4">
            <a:extLst>
              <a:ext uri="{FF2B5EF4-FFF2-40B4-BE49-F238E27FC236}">
                <a16:creationId xmlns:a16="http://schemas.microsoft.com/office/drawing/2014/main" id="{F0F638BB-D1DB-64CB-26AA-6015E08F08D5}"/>
              </a:ext>
            </a:extLst>
          </p:cNvPr>
          <p:cNvSpPr>
            <a:spLocks noGrp="1"/>
          </p:cNvSpPr>
          <p:nvPr>
            <p:ph type="sldNum" sz="quarter" idx="12"/>
          </p:nvPr>
        </p:nvSpPr>
        <p:spPr/>
        <p:txBody>
          <a:bodyPr/>
          <a:lstStyle/>
          <a:p>
            <a:fld id="{7B4172B2-D9CF-462E-87A7-CF6315382B94}" type="slidenum">
              <a:rPr lang="en-US" smtClean="0"/>
              <a:t>14</a:t>
            </a:fld>
            <a:endParaRPr lang="en-US"/>
          </a:p>
        </p:txBody>
      </p:sp>
      <p:sp>
        <p:nvSpPr>
          <p:cNvPr id="9" name="Rectangle 8">
            <a:extLst>
              <a:ext uri="{FF2B5EF4-FFF2-40B4-BE49-F238E27FC236}">
                <a16:creationId xmlns:a16="http://schemas.microsoft.com/office/drawing/2014/main" id="{72B5D68E-7ECE-D301-80D3-066B36294355}"/>
              </a:ext>
            </a:extLst>
          </p:cNvPr>
          <p:cNvSpPr/>
          <p:nvPr/>
        </p:nvSpPr>
        <p:spPr>
          <a:xfrm>
            <a:off x="7940235" y="1958246"/>
            <a:ext cx="3240694" cy="32795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Delivery and Operations</a:t>
            </a:r>
          </a:p>
        </p:txBody>
      </p:sp>
      <p:sp>
        <p:nvSpPr>
          <p:cNvPr id="10" name="Rectangle 9">
            <a:extLst>
              <a:ext uri="{FF2B5EF4-FFF2-40B4-BE49-F238E27FC236}">
                <a16:creationId xmlns:a16="http://schemas.microsoft.com/office/drawing/2014/main" id="{385C4452-5366-7EDF-228B-D1864D9B0625}"/>
              </a:ext>
            </a:extLst>
          </p:cNvPr>
          <p:cNvSpPr/>
          <p:nvPr/>
        </p:nvSpPr>
        <p:spPr>
          <a:xfrm>
            <a:off x="7940181" y="2386762"/>
            <a:ext cx="3241408" cy="59101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Policy and Data Analysis</a:t>
            </a:r>
          </a:p>
        </p:txBody>
      </p:sp>
      <p:sp>
        <p:nvSpPr>
          <p:cNvPr id="11" name="Rectangle 10">
            <a:extLst>
              <a:ext uri="{FF2B5EF4-FFF2-40B4-BE49-F238E27FC236}">
                <a16:creationId xmlns:a16="http://schemas.microsoft.com/office/drawing/2014/main" id="{B7EFEBB8-7EB6-4C8F-214C-A0B222A655D6}"/>
              </a:ext>
            </a:extLst>
          </p:cNvPr>
          <p:cNvSpPr/>
          <p:nvPr/>
        </p:nvSpPr>
        <p:spPr>
          <a:xfrm>
            <a:off x="7939962" y="3035662"/>
            <a:ext cx="3249987" cy="7742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Finance and Budget</a:t>
            </a:r>
          </a:p>
        </p:txBody>
      </p:sp>
      <p:sp>
        <p:nvSpPr>
          <p:cNvPr id="12" name="Rectangle 11">
            <a:extLst>
              <a:ext uri="{FF2B5EF4-FFF2-40B4-BE49-F238E27FC236}">
                <a16:creationId xmlns:a16="http://schemas.microsoft.com/office/drawing/2014/main" id="{9D5CCEFC-CE99-2531-7BE3-823090AE4F2A}"/>
              </a:ext>
            </a:extLst>
          </p:cNvPr>
          <p:cNvSpPr/>
          <p:nvPr/>
        </p:nvSpPr>
        <p:spPr>
          <a:xfrm>
            <a:off x="7944283" y="5892232"/>
            <a:ext cx="3262820" cy="3637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Finance and Budget</a:t>
            </a:r>
          </a:p>
        </p:txBody>
      </p:sp>
      <p:sp>
        <p:nvSpPr>
          <p:cNvPr id="13" name="Rectangle 12">
            <a:extLst>
              <a:ext uri="{FF2B5EF4-FFF2-40B4-BE49-F238E27FC236}">
                <a16:creationId xmlns:a16="http://schemas.microsoft.com/office/drawing/2014/main" id="{443CCBE6-3B44-8CD0-2A8D-E2056D3AC726}"/>
              </a:ext>
            </a:extLst>
          </p:cNvPr>
          <p:cNvSpPr/>
          <p:nvPr/>
        </p:nvSpPr>
        <p:spPr>
          <a:xfrm>
            <a:off x="7943845" y="6301453"/>
            <a:ext cx="3262991" cy="35592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Policy and Data Analysis</a:t>
            </a:r>
          </a:p>
        </p:txBody>
      </p:sp>
      <p:sp>
        <p:nvSpPr>
          <p:cNvPr id="14" name="Rectangle 13">
            <a:extLst>
              <a:ext uri="{FF2B5EF4-FFF2-40B4-BE49-F238E27FC236}">
                <a16:creationId xmlns:a16="http://schemas.microsoft.com/office/drawing/2014/main" id="{C468A90E-7F46-0A04-B2C7-207E5649CE42}"/>
              </a:ext>
            </a:extLst>
          </p:cNvPr>
          <p:cNvSpPr/>
          <p:nvPr/>
        </p:nvSpPr>
        <p:spPr>
          <a:xfrm>
            <a:off x="7948034" y="3890791"/>
            <a:ext cx="3253698" cy="15190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Public Transportation</a:t>
            </a:r>
          </a:p>
        </p:txBody>
      </p:sp>
      <p:sp>
        <p:nvSpPr>
          <p:cNvPr id="15" name="Rectangle 14">
            <a:extLst>
              <a:ext uri="{FF2B5EF4-FFF2-40B4-BE49-F238E27FC236}">
                <a16:creationId xmlns:a16="http://schemas.microsoft.com/office/drawing/2014/main" id="{2C59EA10-34CE-870E-C0A0-BAD4B81BD38E}"/>
              </a:ext>
            </a:extLst>
          </p:cNvPr>
          <p:cNvSpPr/>
          <p:nvPr/>
        </p:nvSpPr>
        <p:spPr>
          <a:xfrm>
            <a:off x="7940841" y="5532375"/>
            <a:ext cx="3262820" cy="3019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DMV</a:t>
            </a:r>
          </a:p>
        </p:txBody>
      </p:sp>
    </p:spTree>
    <p:extLst>
      <p:ext uri="{BB962C8B-B14F-4D97-AF65-F5344CB8AC3E}">
        <p14:creationId xmlns:p14="http://schemas.microsoft.com/office/powerpoint/2010/main" val="1606143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EE07E-B798-9D06-29CD-A2E82C2D5B39}"/>
              </a:ext>
            </a:extLst>
          </p:cNvPr>
          <p:cNvSpPr>
            <a:spLocks noGrp="1"/>
          </p:cNvSpPr>
          <p:nvPr>
            <p:ph type="title"/>
          </p:nvPr>
        </p:nvSpPr>
        <p:spPr/>
        <p:txBody>
          <a:bodyPr/>
          <a:lstStyle/>
          <a:p>
            <a:r>
              <a:rPr lang="en-US"/>
              <a:t>Meet the Solicitation Managers (Transit)</a:t>
            </a:r>
          </a:p>
        </p:txBody>
      </p:sp>
      <p:sp>
        <p:nvSpPr>
          <p:cNvPr id="3" name="Content Placeholder 2">
            <a:extLst>
              <a:ext uri="{FF2B5EF4-FFF2-40B4-BE49-F238E27FC236}">
                <a16:creationId xmlns:a16="http://schemas.microsoft.com/office/drawing/2014/main" id="{4180CAB1-50CC-03A1-CD47-26AD7FB5D65A}"/>
              </a:ext>
            </a:extLst>
          </p:cNvPr>
          <p:cNvSpPr>
            <a:spLocks noGrp="1"/>
          </p:cNvSpPr>
          <p:nvPr>
            <p:ph sz="half" idx="1"/>
          </p:nvPr>
        </p:nvSpPr>
        <p:spPr>
          <a:xfrm>
            <a:off x="838200" y="1966913"/>
            <a:ext cx="10742385" cy="4210050"/>
          </a:xfrm>
        </p:spPr>
        <p:txBody>
          <a:bodyPr vert="horz" lIns="91440" tIns="45720" rIns="91440" bIns="45720" rtlCol="0" anchor="t">
            <a:normAutofit/>
          </a:bodyPr>
          <a:lstStyle/>
          <a:p>
            <a:r>
              <a:rPr lang="en-US"/>
              <a:t>Transit Mid-Cycle Solicitation, Ryan Phillips</a:t>
            </a:r>
          </a:p>
          <a:p>
            <a:pPr lvl="1"/>
            <a:r>
              <a:rPr lang="en-US">
                <a:solidFill>
                  <a:schemeClr val="accent3"/>
                </a:solidFill>
                <a:latin typeface="Franklin Gothic Book"/>
                <a:cs typeface="Calibri"/>
              </a:rPr>
              <a:t>Funds may include: 5304 Statewide Transportation Planning, 5307 (STGB Flex), ARP 5310, 5310 (STGB Flex), 3559 Buses and Bus Facilities, 5311 (STGB Flex)</a:t>
            </a:r>
            <a:endParaRPr lang="en-US">
              <a:solidFill>
                <a:schemeClr val="accent3"/>
              </a:solidFill>
            </a:endParaRPr>
          </a:p>
          <a:p>
            <a:r>
              <a:rPr lang="en-US"/>
              <a:t>Statewide Transportation Improvement Fund Discretionary Program, TBD</a:t>
            </a:r>
          </a:p>
          <a:p>
            <a:r>
              <a:rPr lang="en-US"/>
              <a:t>Statewide Transit Network Program (STIF Intercommunity Discretionary Fund), TBD</a:t>
            </a:r>
          </a:p>
          <a:p>
            <a:r>
              <a:rPr lang="en-US"/>
              <a:t>Technical Assistance Program Scholarships: Tyler Tweedy</a:t>
            </a:r>
          </a:p>
        </p:txBody>
      </p:sp>
      <p:sp>
        <p:nvSpPr>
          <p:cNvPr id="5" name="Slide Number Placeholder 4">
            <a:extLst>
              <a:ext uri="{FF2B5EF4-FFF2-40B4-BE49-F238E27FC236}">
                <a16:creationId xmlns:a16="http://schemas.microsoft.com/office/drawing/2014/main" id="{53448897-438C-63A0-B7CC-BB463824EC88}"/>
              </a:ext>
            </a:extLst>
          </p:cNvPr>
          <p:cNvSpPr>
            <a:spLocks noGrp="1"/>
          </p:cNvSpPr>
          <p:nvPr>
            <p:ph type="sldNum" sz="quarter" idx="12"/>
          </p:nvPr>
        </p:nvSpPr>
        <p:spPr/>
        <p:txBody>
          <a:bodyPr/>
          <a:lstStyle/>
          <a:p>
            <a:fld id="{7B4172B2-D9CF-462E-87A7-CF6315382B94}" type="slidenum">
              <a:rPr lang="en-US" smtClean="0"/>
              <a:t>15</a:t>
            </a:fld>
            <a:endParaRPr lang="en-US"/>
          </a:p>
        </p:txBody>
      </p:sp>
    </p:spTree>
    <p:extLst>
      <p:ext uri="{BB962C8B-B14F-4D97-AF65-F5344CB8AC3E}">
        <p14:creationId xmlns:p14="http://schemas.microsoft.com/office/powerpoint/2010/main" val="1671563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vert="horz" lIns="91440" tIns="45720" rIns="91440" bIns="45720" rtlCol="0" anchor="t">
            <a:normAutofit/>
          </a:bodyPr>
          <a:lstStyle/>
          <a:p>
            <a:pPr marL="0" indent="0">
              <a:buNone/>
            </a:pPr>
            <a:endParaRPr lang="en-US" sz="3600">
              <a:ea typeface="+mn-lt"/>
              <a:cs typeface="+mn-lt"/>
            </a:endParaRPr>
          </a:p>
          <a:p>
            <a:r>
              <a:rPr lang="en-US" sz="3600">
                <a:ea typeface="+mn-lt"/>
                <a:cs typeface="+mn-lt"/>
              </a:rPr>
              <a:t>What is your community’s priority project/initiative, and will you apply for an ODOT grant?</a:t>
            </a:r>
          </a:p>
          <a:p>
            <a:r>
              <a:rPr lang="en-US" sz="3600">
                <a:ea typeface="+mn-lt"/>
                <a:cs typeface="+mn-lt"/>
              </a:rPr>
              <a:t>Questions and Answers</a:t>
            </a:r>
            <a:endParaRPr lang="en-US" sz="3600" u="sng"/>
          </a:p>
        </p:txBody>
      </p:sp>
      <p:sp>
        <p:nvSpPr>
          <p:cNvPr id="3" name="Title 2"/>
          <p:cNvSpPr>
            <a:spLocks noGrp="1"/>
          </p:cNvSpPr>
          <p:nvPr>
            <p:ph type="title"/>
          </p:nvPr>
        </p:nvSpPr>
        <p:spPr/>
        <p:txBody>
          <a:bodyPr/>
          <a:lstStyle/>
          <a:p>
            <a:r>
              <a:rPr lang="en-US"/>
              <a:t>Discussion</a:t>
            </a:r>
          </a:p>
        </p:txBody>
      </p:sp>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a:p>
        </p:txBody>
      </p:sp>
    </p:spTree>
    <p:extLst>
      <p:ext uri="{BB962C8B-B14F-4D97-AF65-F5344CB8AC3E}">
        <p14:creationId xmlns:p14="http://schemas.microsoft.com/office/powerpoint/2010/main" val="3012563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A9E93A6-34E6-7DC8-8803-07173EF7BA0B}"/>
              </a:ext>
            </a:extLst>
          </p:cNvPr>
          <p:cNvSpPr>
            <a:spLocks noGrp="1"/>
          </p:cNvSpPr>
          <p:nvPr>
            <p:ph type="ctrTitle"/>
          </p:nvPr>
        </p:nvSpPr>
        <p:spPr/>
        <p:txBody>
          <a:bodyPr/>
          <a:lstStyle/>
          <a:p>
            <a:r>
              <a:rPr lang="en-US"/>
              <a:t>Feedback? Questions?</a:t>
            </a:r>
          </a:p>
        </p:txBody>
      </p:sp>
      <p:sp>
        <p:nvSpPr>
          <p:cNvPr id="3" name="Text Placeholder 2">
            <a:extLst>
              <a:ext uri="{FF2B5EF4-FFF2-40B4-BE49-F238E27FC236}">
                <a16:creationId xmlns:a16="http://schemas.microsoft.com/office/drawing/2014/main" id="{B7BFFCC1-035D-6378-3D75-5D979329EE47}"/>
              </a:ext>
            </a:extLst>
          </p:cNvPr>
          <p:cNvSpPr>
            <a:spLocks noGrp="1"/>
          </p:cNvSpPr>
          <p:nvPr>
            <p:ph type="subTitle" idx="1"/>
          </p:nvPr>
        </p:nvSpPr>
        <p:spPr/>
        <p:txBody>
          <a:bodyPr vert="horz" lIns="91440" tIns="45720" rIns="91440" bIns="45720" rtlCol="0" anchor="t">
            <a:normAutofit/>
          </a:bodyPr>
          <a:lstStyle/>
          <a:p>
            <a:r>
              <a:rPr lang="en-US" sz="3600">
                <a:hlinkClick r:id="rId3"/>
              </a:rPr>
              <a:t>leeanne.fergason@odot.oregon.gov</a:t>
            </a:r>
            <a:endParaRPr lang="en-US" sz="3600"/>
          </a:p>
          <a:p>
            <a:r>
              <a:rPr lang="en-US" sz="3600"/>
              <a:t>503-910-8994</a:t>
            </a:r>
          </a:p>
        </p:txBody>
      </p:sp>
      <p:sp>
        <p:nvSpPr>
          <p:cNvPr id="4" name="Slide Number Placeholder 3">
            <a:extLst>
              <a:ext uri="{FF2B5EF4-FFF2-40B4-BE49-F238E27FC236}">
                <a16:creationId xmlns:a16="http://schemas.microsoft.com/office/drawing/2014/main" id="{EFDA206F-E89F-3290-BEB3-12C094DAA34C}"/>
              </a:ext>
            </a:extLst>
          </p:cNvPr>
          <p:cNvSpPr>
            <a:spLocks noGrp="1"/>
          </p:cNvSpPr>
          <p:nvPr>
            <p:ph type="sldNum" sz="quarter" idx="12"/>
          </p:nvPr>
        </p:nvSpPr>
        <p:spPr/>
        <p:txBody>
          <a:bodyPr/>
          <a:lstStyle/>
          <a:p>
            <a:fld id="{7B4172B2-D9CF-462E-87A7-CF6315382B94}" type="slidenum">
              <a:rPr lang="en-US" smtClean="0"/>
              <a:t>17</a:t>
            </a:fld>
            <a:endParaRPr lang="en-US"/>
          </a:p>
        </p:txBody>
      </p:sp>
    </p:spTree>
    <p:extLst>
      <p:ext uri="{BB962C8B-B14F-4D97-AF65-F5344CB8AC3E}">
        <p14:creationId xmlns:p14="http://schemas.microsoft.com/office/powerpoint/2010/main" val="423277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vert="horz" lIns="91440" tIns="45720" rIns="91440" bIns="45720" rtlCol="0" anchor="t">
            <a:normAutofit lnSpcReduction="10000"/>
          </a:bodyPr>
          <a:lstStyle/>
          <a:p>
            <a:r>
              <a:rPr lang="en-US" sz="3600">
                <a:ea typeface="+mn-lt"/>
                <a:cs typeface="+mn-lt"/>
              </a:rPr>
              <a:t>What Local Funding Opportunities Are Available?</a:t>
            </a:r>
          </a:p>
          <a:p>
            <a:pPr lvl="1"/>
            <a:r>
              <a:rPr lang="en-US" sz="3200">
                <a:ea typeface="+mn-lt"/>
                <a:cs typeface="+mn-lt"/>
              </a:rPr>
              <a:t>Program Eligibilities</a:t>
            </a:r>
          </a:p>
          <a:p>
            <a:pPr lvl="1"/>
            <a:r>
              <a:rPr lang="en-US" sz="3200">
                <a:ea typeface="+mn-lt"/>
                <a:cs typeface="+mn-lt"/>
              </a:rPr>
              <a:t>State and Federal Funding</a:t>
            </a:r>
          </a:p>
          <a:p>
            <a:r>
              <a:rPr lang="en-US" sz="3600">
                <a:ea typeface="+mn-lt"/>
                <a:cs typeface="+mn-lt"/>
              </a:rPr>
              <a:t>When Can You apply?</a:t>
            </a:r>
          </a:p>
          <a:p>
            <a:pPr lvl="1"/>
            <a:r>
              <a:rPr lang="en-US" sz="3200">
                <a:ea typeface="+mn-lt"/>
                <a:cs typeface="+mn-lt"/>
              </a:rPr>
              <a:t>Timeline</a:t>
            </a:r>
          </a:p>
          <a:p>
            <a:pPr lvl="1"/>
            <a:r>
              <a:rPr lang="en-US" sz="3200">
                <a:ea typeface="+mn-lt"/>
                <a:cs typeface="+mn-lt"/>
              </a:rPr>
              <a:t>Meet the Program Managers</a:t>
            </a:r>
          </a:p>
          <a:p>
            <a:r>
              <a:rPr lang="en-US" sz="3600">
                <a:ea typeface="+mn-lt"/>
                <a:cs typeface="+mn-lt"/>
              </a:rPr>
              <a:t>Discussion: What is your community’s priority project, and will you apply for an ODOT grant?</a:t>
            </a:r>
          </a:p>
          <a:p>
            <a:r>
              <a:rPr lang="en-US" sz="3600">
                <a:ea typeface="+mn-lt"/>
                <a:cs typeface="+mn-lt"/>
              </a:rPr>
              <a:t>Questions and Answers</a:t>
            </a:r>
            <a:endParaRPr lang="en-US" sz="3600" u="sng"/>
          </a:p>
        </p:txBody>
      </p:sp>
      <p:sp>
        <p:nvSpPr>
          <p:cNvPr id="3" name="Title 2"/>
          <p:cNvSpPr>
            <a:spLocks noGrp="1"/>
          </p:cNvSpPr>
          <p:nvPr>
            <p:ph type="title"/>
          </p:nvPr>
        </p:nvSpPr>
        <p:spPr/>
        <p:txBody>
          <a:bodyPr/>
          <a:lstStyle/>
          <a:p>
            <a:r>
              <a:rPr lang="en-US"/>
              <a:t>Presentation </a:t>
            </a:r>
            <a:br>
              <a:rPr lang="en-US"/>
            </a:br>
            <a:r>
              <a:rPr lang="en-US"/>
              <a:t>Outline</a:t>
            </a:r>
          </a:p>
        </p:txBody>
      </p:sp>
      <p:sp>
        <p:nvSpPr>
          <p:cNvPr id="4" name="Slide Number Placeholder 3"/>
          <p:cNvSpPr>
            <a:spLocks noGrp="1"/>
          </p:cNvSpPr>
          <p:nvPr>
            <p:ph type="sldNum" sz="quarter" idx="12"/>
          </p:nvPr>
        </p:nvSpPr>
        <p:spPr/>
        <p:txBody>
          <a:bodyPr/>
          <a:lstStyle/>
          <a:p>
            <a:fld id="{7B4172B2-D9CF-462E-87A7-CF6315382B94}" type="slidenum">
              <a:rPr lang="en-US" smtClean="0"/>
              <a:t>2</a:t>
            </a:fld>
            <a:endParaRPr lang="en-US"/>
          </a:p>
        </p:txBody>
      </p:sp>
    </p:spTree>
    <p:extLst>
      <p:ext uri="{BB962C8B-B14F-4D97-AF65-F5344CB8AC3E}">
        <p14:creationId xmlns:p14="http://schemas.microsoft.com/office/powerpoint/2010/main" val="2481125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52872F-6768-1016-EA8C-2973273BF3A5}"/>
              </a:ext>
            </a:extLst>
          </p:cNvPr>
          <p:cNvSpPr>
            <a:spLocks noGrp="1"/>
          </p:cNvSpPr>
          <p:nvPr>
            <p:ph type="title"/>
          </p:nvPr>
        </p:nvSpPr>
        <p:spPr/>
        <p:txBody>
          <a:bodyPr/>
          <a:lstStyle/>
          <a:p>
            <a:r>
              <a:rPr lang="en-US"/>
              <a:t>ODOT Local Funding Opportunities Overview</a:t>
            </a:r>
          </a:p>
        </p:txBody>
      </p:sp>
      <p:sp>
        <p:nvSpPr>
          <p:cNvPr id="6" name="Content Placeholder 5">
            <a:extLst>
              <a:ext uri="{FF2B5EF4-FFF2-40B4-BE49-F238E27FC236}">
                <a16:creationId xmlns:a16="http://schemas.microsoft.com/office/drawing/2014/main" id="{CCAC7FD9-9073-E6B6-4C46-5AB6288BE479}"/>
              </a:ext>
            </a:extLst>
          </p:cNvPr>
          <p:cNvSpPr>
            <a:spLocks noGrp="1"/>
          </p:cNvSpPr>
          <p:nvPr>
            <p:ph sz="half" idx="1"/>
          </p:nvPr>
        </p:nvSpPr>
        <p:spPr>
          <a:xfrm>
            <a:off x="838200" y="1966913"/>
            <a:ext cx="5181600" cy="4754562"/>
          </a:xfrm>
        </p:spPr>
        <p:txBody>
          <a:bodyPr vert="horz" lIns="91440" tIns="45720" rIns="91440" bIns="45720" rtlCol="0" anchor="t">
            <a:noAutofit/>
          </a:bodyPr>
          <a:lstStyle/>
          <a:p>
            <a:pPr marL="0" indent="0">
              <a:buNone/>
            </a:pPr>
            <a:endParaRPr lang="en-US" sz="3600"/>
          </a:p>
          <a:p>
            <a:r>
              <a:rPr lang="en-US" sz="2400"/>
              <a:t>15 Local Funding Opportunities (only includes some transit)</a:t>
            </a:r>
          </a:p>
          <a:p>
            <a:pPr lvl="1"/>
            <a:r>
              <a:rPr lang="en-US"/>
              <a:t>Are we missing anything?</a:t>
            </a:r>
          </a:p>
          <a:p>
            <a:pPr marL="457200" lvl="1" indent="0">
              <a:buNone/>
            </a:pPr>
            <a:endParaRPr lang="en-US" sz="3600"/>
          </a:p>
          <a:p>
            <a:r>
              <a:rPr lang="en-US" sz="2400"/>
              <a:t>Most programs and processes are dissimilar and have room for improvement!</a:t>
            </a:r>
          </a:p>
          <a:p>
            <a:pPr lvl="1"/>
            <a:r>
              <a:rPr lang="en-US"/>
              <a:t>Do you have any feedback for us as we get started on this initiative?</a:t>
            </a:r>
          </a:p>
          <a:p>
            <a:pPr lvl="1"/>
            <a:endParaRPr lang="en-US" sz="2800"/>
          </a:p>
        </p:txBody>
      </p:sp>
      <p:sp>
        <p:nvSpPr>
          <p:cNvPr id="7" name="Content Placeholder 6">
            <a:extLst>
              <a:ext uri="{FF2B5EF4-FFF2-40B4-BE49-F238E27FC236}">
                <a16:creationId xmlns:a16="http://schemas.microsoft.com/office/drawing/2014/main" id="{CA699C5E-4084-B48A-4598-5C90C1B5A969}"/>
              </a:ext>
            </a:extLst>
          </p:cNvPr>
          <p:cNvSpPr>
            <a:spLocks noGrp="1"/>
          </p:cNvSpPr>
          <p:nvPr>
            <p:ph sz="half" idx="2"/>
          </p:nvPr>
        </p:nvSpPr>
        <p:spPr>
          <a:xfrm>
            <a:off x="6674617" y="2318605"/>
            <a:ext cx="5181600" cy="4654951"/>
          </a:xfrm>
        </p:spPr>
        <p:txBody>
          <a:bodyPr vert="horz" lIns="91440" tIns="45720" rIns="91440" bIns="45720" rtlCol="0" anchor="t">
            <a:normAutofit/>
          </a:bodyPr>
          <a:lstStyle/>
          <a:p>
            <a:pPr marL="0" indent="0" algn="ctr">
              <a:buNone/>
            </a:pPr>
            <a:endParaRPr lang="en-US"/>
          </a:p>
          <a:p>
            <a:pPr marL="0" indent="0" algn="ctr">
              <a:buNone/>
            </a:pPr>
            <a:r>
              <a:rPr lang="en-US" i="1"/>
              <a:t>We are working on creating a local funding opportunities program manager peer group to </a:t>
            </a:r>
            <a:r>
              <a:rPr lang="en-US" sz="3600" b="1" i="1"/>
              <a:t>better coordinate local funding opportunities </a:t>
            </a:r>
            <a:r>
              <a:rPr lang="en-US" i="1"/>
              <a:t>so that local communities have better and easier access to funds for their priority projects while meeting agency goals. </a:t>
            </a:r>
          </a:p>
          <a:p>
            <a:pPr marL="0" indent="0">
              <a:buNone/>
            </a:pPr>
            <a:endParaRPr lang="en-US"/>
          </a:p>
        </p:txBody>
      </p:sp>
      <p:sp>
        <p:nvSpPr>
          <p:cNvPr id="4" name="Slide Number Placeholder 3">
            <a:extLst>
              <a:ext uri="{FF2B5EF4-FFF2-40B4-BE49-F238E27FC236}">
                <a16:creationId xmlns:a16="http://schemas.microsoft.com/office/drawing/2014/main" id="{59C50007-8DD8-B29F-BE70-29B4163ADE83}"/>
              </a:ext>
            </a:extLst>
          </p:cNvPr>
          <p:cNvSpPr>
            <a:spLocks noGrp="1"/>
          </p:cNvSpPr>
          <p:nvPr>
            <p:ph type="sldNum" sz="quarter" idx="12"/>
          </p:nvPr>
        </p:nvSpPr>
        <p:spPr/>
        <p:txBody>
          <a:bodyPr/>
          <a:lstStyle/>
          <a:p>
            <a:fld id="{7B4172B2-D9CF-462E-87A7-CF6315382B94}" type="slidenum">
              <a:rPr lang="en-US" smtClean="0"/>
              <a:t>3</a:t>
            </a:fld>
            <a:endParaRPr lang="en-US"/>
          </a:p>
        </p:txBody>
      </p:sp>
    </p:spTree>
    <p:extLst>
      <p:ext uri="{BB962C8B-B14F-4D97-AF65-F5344CB8AC3E}">
        <p14:creationId xmlns:p14="http://schemas.microsoft.com/office/powerpoint/2010/main" val="3633581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72447-2D1B-27B2-8081-31899A7BD024}"/>
              </a:ext>
            </a:extLst>
          </p:cNvPr>
          <p:cNvSpPr>
            <a:spLocks noGrp="1"/>
          </p:cNvSpPr>
          <p:nvPr>
            <p:ph type="title"/>
          </p:nvPr>
        </p:nvSpPr>
        <p:spPr/>
        <p:txBody>
          <a:bodyPr/>
          <a:lstStyle/>
          <a:p>
            <a:r>
              <a:rPr lang="en-US"/>
              <a:t>Local Funding Opportunities in 2024-2025</a:t>
            </a:r>
          </a:p>
        </p:txBody>
      </p:sp>
      <p:sp>
        <p:nvSpPr>
          <p:cNvPr id="3" name="Content Placeholder 2">
            <a:extLst>
              <a:ext uri="{FF2B5EF4-FFF2-40B4-BE49-F238E27FC236}">
                <a16:creationId xmlns:a16="http://schemas.microsoft.com/office/drawing/2014/main" id="{D81A42A2-3265-D7D3-F85D-0154BD888DDC}"/>
              </a:ext>
            </a:extLst>
          </p:cNvPr>
          <p:cNvSpPr>
            <a:spLocks noGrp="1"/>
          </p:cNvSpPr>
          <p:nvPr>
            <p:ph sz="half" idx="1"/>
          </p:nvPr>
        </p:nvSpPr>
        <p:spPr>
          <a:xfrm>
            <a:off x="432079" y="1966912"/>
            <a:ext cx="6099349" cy="4891087"/>
          </a:xfrm>
        </p:spPr>
        <p:txBody>
          <a:bodyPr vert="horz" lIns="91440" tIns="45720" rIns="91440" bIns="45720" rtlCol="0" anchor="t">
            <a:normAutofit fontScale="77500" lnSpcReduction="20000"/>
          </a:bodyPr>
          <a:lstStyle/>
          <a:p>
            <a:r>
              <a:rPr lang="en-US"/>
              <a:t>All Roads Transportation Safety Program</a:t>
            </a:r>
            <a:endParaRPr lang="en-US" b="1">
              <a:solidFill>
                <a:srgbClr val="C00000"/>
              </a:solidFill>
            </a:endParaRPr>
          </a:p>
          <a:p>
            <a:r>
              <a:rPr lang="en-US"/>
              <a:t>Carbon Reduction Program </a:t>
            </a:r>
            <a:endParaRPr lang="en-US" sz="2600" b="1">
              <a:solidFill>
                <a:srgbClr val="C00000"/>
              </a:solidFill>
            </a:endParaRPr>
          </a:p>
          <a:p>
            <a:r>
              <a:rPr lang="en-US"/>
              <a:t>Community Charging Rebates Program </a:t>
            </a:r>
            <a:endParaRPr lang="en-US" sz="2600" b="1">
              <a:solidFill>
                <a:srgbClr val="C00000"/>
              </a:solidFill>
            </a:endParaRPr>
          </a:p>
          <a:p>
            <a:r>
              <a:rPr lang="en-US"/>
              <a:t>Connect Oregon</a:t>
            </a:r>
          </a:p>
          <a:p>
            <a:r>
              <a:rPr lang="en-US"/>
              <a:t>Immediate Opportunity Fund </a:t>
            </a:r>
            <a:endParaRPr lang="en-US">
              <a:solidFill>
                <a:srgbClr val="FF0000"/>
              </a:solidFill>
            </a:endParaRPr>
          </a:p>
          <a:p>
            <a:r>
              <a:rPr lang="en-US"/>
              <a:t>Innovative Mobility Microgrants</a:t>
            </a:r>
            <a:endParaRPr lang="en-US">
              <a:solidFill>
                <a:srgbClr val="FF0000"/>
              </a:solidFill>
            </a:endParaRPr>
          </a:p>
          <a:p>
            <a:r>
              <a:rPr lang="en-US"/>
              <a:t>Innovative Mobility Program* </a:t>
            </a:r>
            <a:endParaRPr lang="en-US">
              <a:solidFill>
                <a:srgbClr val="FF0000"/>
              </a:solidFill>
            </a:endParaRPr>
          </a:p>
          <a:p>
            <a:r>
              <a:rPr lang="en-US">
                <a:solidFill>
                  <a:srgbClr val="1C355E"/>
                </a:solidFill>
              </a:rPr>
              <a:t>Oregon Community Paths</a:t>
            </a:r>
          </a:p>
          <a:p>
            <a:r>
              <a:rPr lang="en-US"/>
              <a:t>Safe Routes to School- Construction, Education, Rapid Response, and Project Identification</a:t>
            </a:r>
          </a:p>
          <a:p>
            <a:r>
              <a:rPr lang="en-US"/>
              <a:t>Small City Allotment Program</a:t>
            </a:r>
          </a:p>
          <a:p>
            <a:r>
              <a:rPr lang="en-US"/>
              <a:t>Transit Discretionary Grants (multiple) </a:t>
            </a:r>
          </a:p>
          <a:p>
            <a:r>
              <a:rPr lang="en-US"/>
              <a:t>Transportation and Growth Management Planning Grants </a:t>
            </a:r>
            <a:endParaRPr lang="en-US">
              <a:solidFill>
                <a:srgbClr val="FF0000"/>
              </a:solidFill>
            </a:endParaRPr>
          </a:p>
        </p:txBody>
      </p:sp>
      <p:sp>
        <p:nvSpPr>
          <p:cNvPr id="5" name="Slide Number Placeholder 4">
            <a:extLst>
              <a:ext uri="{FF2B5EF4-FFF2-40B4-BE49-F238E27FC236}">
                <a16:creationId xmlns:a16="http://schemas.microsoft.com/office/drawing/2014/main" id="{F0F638BB-D1DB-64CB-26AA-6015E08F08D5}"/>
              </a:ext>
            </a:extLst>
          </p:cNvPr>
          <p:cNvSpPr>
            <a:spLocks noGrp="1"/>
          </p:cNvSpPr>
          <p:nvPr>
            <p:ph type="sldNum" sz="quarter" idx="12"/>
          </p:nvPr>
        </p:nvSpPr>
        <p:spPr/>
        <p:txBody>
          <a:bodyPr/>
          <a:lstStyle/>
          <a:p>
            <a:fld id="{7B4172B2-D9CF-462E-87A7-CF6315382B94}" type="slidenum">
              <a:rPr lang="en-US" smtClean="0"/>
              <a:t>4</a:t>
            </a:fld>
            <a:endParaRPr lang="en-US"/>
          </a:p>
        </p:txBody>
      </p:sp>
      <p:sp>
        <p:nvSpPr>
          <p:cNvPr id="9" name="Content Placeholder 8">
            <a:extLst>
              <a:ext uri="{FF2B5EF4-FFF2-40B4-BE49-F238E27FC236}">
                <a16:creationId xmlns:a16="http://schemas.microsoft.com/office/drawing/2014/main" id="{6BDAA597-F0AD-A50D-46BF-E7DD25EDFAEE}"/>
              </a:ext>
            </a:extLst>
          </p:cNvPr>
          <p:cNvSpPr>
            <a:spLocks noGrp="1"/>
          </p:cNvSpPr>
          <p:nvPr>
            <p:ph sz="half" idx="2"/>
          </p:nvPr>
        </p:nvSpPr>
        <p:spPr>
          <a:xfrm>
            <a:off x="6531634" y="1966913"/>
            <a:ext cx="5181600" cy="4210050"/>
          </a:xfrm>
        </p:spPr>
        <p:txBody>
          <a:bodyPr vert="horz" lIns="91440" tIns="45720" rIns="91440" bIns="45720" rtlCol="0" anchor="t">
            <a:normAutofit fontScale="77500" lnSpcReduction="20000"/>
          </a:bodyPr>
          <a:lstStyle/>
          <a:p>
            <a:pPr marL="0" indent="0" algn="ctr">
              <a:buNone/>
            </a:pPr>
            <a:endParaRPr lang="en-US" sz="4400"/>
          </a:p>
          <a:p>
            <a:pPr marL="0" indent="0" algn="ctr">
              <a:buNone/>
            </a:pPr>
            <a:endParaRPr lang="en-US" sz="4400"/>
          </a:p>
          <a:p>
            <a:pPr marL="0" indent="0" algn="ctr">
              <a:buNone/>
            </a:pPr>
            <a:r>
              <a:rPr lang="en-US" sz="4400" dirty="0"/>
              <a:t> A grant/incentive program is a program that has an application that local communities can fill out to access funds.  </a:t>
            </a:r>
            <a:endParaRPr lang="en-US" sz="4400" dirty="0">
              <a:solidFill>
                <a:srgbClr val="FF0000"/>
              </a:solidFill>
            </a:endParaRPr>
          </a:p>
        </p:txBody>
      </p:sp>
      <p:sp>
        <p:nvSpPr>
          <p:cNvPr id="10" name="TextBox 9">
            <a:extLst>
              <a:ext uri="{FF2B5EF4-FFF2-40B4-BE49-F238E27FC236}">
                <a16:creationId xmlns:a16="http://schemas.microsoft.com/office/drawing/2014/main" id="{52712752-CEEC-3E06-7F4E-A0CADB6C5C20}"/>
              </a:ext>
            </a:extLst>
          </p:cNvPr>
          <p:cNvSpPr txBox="1"/>
          <p:nvPr/>
        </p:nvSpPr>
        <p:spPr>
          <a:xfrm>
            <a:off x="6531428" y="5710019"/>
            <a:ext cx="5127171" cy="646331"/>
          </a:xfrm>
          <a:prstGeom prst="rect">
            <a:avLst/>
          </a:prstGeom>
          <a:noFill/>
        </p:spPr>
        <p:txBody>
          <a:bodyPr wrap="square" lIns="91440" tIns="45720" rIns="91440" bIns="45720" rtlCol="0" anchor="t">
            <a:spAutoFit/>
          </a:bodyPr>
          <a:lstStyle/>
          <a:p>
            <a:endParaRPr lang="en-US"/>
          </a:p>
          <a:p>
            <a:r>
              <a:rPr lang="en-US"/>
              <a:t>*Schedule Information not available at this time.</a:t>
            </a:r>
          </a:p>
        </p:txBody>
      </p:sp>
    </p:spTree>
    <p:extLst>
      <p:ext uri="{BB962C8B-B14F-4D97-AF65-F5344CB8AC3E}">
        <p14:creationId xmlns:p14="http://schemas.microsoft.com/office/powerpoint/2010/main" val="339234266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E7D68-6848-A5C2-26AF-763E60E6F0FE}"/>
              </a:ext>
            </a:extLst>
          </p:cNvPr>
          <p:cNvSpPr>
            <a:spLocks noGrp="1"/>
          </p:cNvSpPr>
          <p:nvPr>
            <p:ph type="title"/>
          </p:nvPr>
        </p:nvSpPr>
        <p:spPr>
          <a:xfrm>
            <a:off x="838200" y="365125"/>
            <a:ext cx="10515600" cy="829804"/>
          </a:xfrm>
        </p:spPr>
        <p:txBody>
          <a:bodyPr/>
          <a:lstStyle/>
          <a:p>
            <a:r>
              <a:rPr lang="en-US"/>
              <a:t>Federal Funding* and State Funding</a:t>
            </a:r>
          </a:p>
        </p:txBody>
      </p:sp>
      <p:sp>
        <p:nvSpPr>
          <p:cNvPr id="5" name="Slide Number Placeholder 4">
            <a:extLst>
              <a:ext uri="{FF2B5EF4-FFF2-40B4-BE49-F238E27FC236}">
                <a16:creationId xmlns:a16="http://schemas.microsoft.com/office/drawing/2014/main" id="{DE7B116E-FE9D-6384-9911-DBB269AD8828}"/>
              </a:ext>
            </a:extLst>
          </p:cNvPr>
          <p:cNvSpPr>
            <a:spLocks noGrp="1"/>
          </p:cNvSpPr>
          <p:nvPr>
            <p:ph type="sldNum" sz="quarter" idx="12"/>
          </p:nvPr>
        </p:nvSpPr>
        <p:spPr/>
        <p:txBody>
          <a:bodyPr/>
          <a:lstStyle/>
          <a:p>
            <a:fld id="{7B4172B2-D9CF-462E-87A7-CF6315382B94}" type="slidenum">
              <a:rPr lang="en-US" smtClean="0"/>
              <a:t>5</a:t>
            </a:fld>
            <a:endParaRPr lang="en-US"/>
          </a:p>
        </p:txBody>
      </p:sp>
      <p:graphicFrame>
        <p:nvGraphicFramePr>
          <p:cNvPr id="12" name="Table 11">
            <a:extLst>
              <a:ext uri="{FF2B5EF4-FFF2-40B4-BE49-F238E27FC236}">
                <a16:creationId xmlns:a16="http://schemas.microsoft.com/office/drawing/2014/main" id="{98F3D1FF-5ED7-9125-D9DF-8919E9D5F5A1}"/>
              </a:ext>
            </a:extLst>
          </p:cNvPr>
          <p:cNvGraphicFramePr>
            <a:graphicFrameLocks noGrp="1"/>
          </p:cNvGraphicFramePr>
          <p:nvPr>
            <p:extLst>
              <p:ext uri="{D42A27DB-BD31-4B8C-83A1-F6EECF244321}">
                <p14:modId xmlns:p14="http://schemas.microsoft.com/office/powerpoint/2010/main" val="2554240880"/>
              </p:ext>
            </p:extLst>
          </p:nvPr>
        </p:nvGraphicFramePr>
        <p:xfrm>
          <a:off x="102090" y="1603726"/>
          <a:ext cx="8765388" cy="5191753"/>
        </p:xfrm>
        <a:graphic>
          <a:graphicData uri="http://schemas.openxmlformats.org/drawingml/2006/table">
            <a:tbl>
              <a:tblPr firstRow="1" bandRow="1">
                <a:tableStyleId>{5C22544A-7EE6-4342-B048-85BDC9FD1C3A}</a:tableStyleId>
              </a:tblPr>
              <a:tblGrid>
                <a:gridCol w="6988825">
                  <a:extLst>
                    <a:ext uri="{9D8B030D-6E8A-4147-A177-3AD203B41FA5}">
                      <a16:colId xmlns:a16="http://schemas.microsoft.com/office/drawing/2014/main" val="1933882756"/>
                    </a:ext>
                  </a:extLst>
                </a:gridCol>
                <a:gridCol w="1776563">
                  <a:extLst>
                    <a:ext uri="{9D8B030D-6E8A-4147-A177-3AD203B41FA5}">
                      <a16:colId xmlns:a16="http://schemas.microsoft.com/office/drawing/2014/main" val="4042935432"/>
                    </a:ext>
                  </a:extLst>
                </a:gridCol>
              </a:tblGrid>
              <a:tr h="370840">
                <a:tc>
                  <a:txBody>
                    <a:bodyPr/>
                    <a:lstStyle/>
                    <a:p>
                      <a:r>
                        <a:rPr lang="en-US"/>
                        <a:t>Program </a:t>
                      </a:r>
                    </a:p>
                  </a:txBody>
                  <a:tcPr/>
                </a:tc>
                <a:tc>
                  <a:txBody>
                    <a:bodyPr/>
                    <a:lstStyle/>
                    <a:p>
                      <a:r>
                        <a:rPr lang="en-US"/>
                        <a:t>Funding</a:t>
                      </a:r>
                    </a:p>
                  </a:txBody>
                  <a:tcPr/>
                </a:tc>
                <a:extLst>
                  <a:ext uri="{0D108BD9-81ED-4DB2-BD59-A6C34878D82A}">
                    <a16:rowId xmlns:a16="http://schemas.microsoft.com/office/drawing/2014/main" val="1154627922"/>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All Roads Transportation Safety</a:t>
                      </a:r>
                    </a:p>
                  </a:txBody>
                  <a:tcPr>
                    <a:solidFill>
                      <a:schemeClr val="accent4">
                        <a:lumMod val="20000"/>
                        <a:lumOff val="80000"/>
                      </a:schemeClr>
                    </a:solidFill>
                  </a:tcPr>
                </a:tc>
                <a:tc>
                  <a:txBody>
                    <a:bodyPr/>
                    <a:lstStyle/>
                    <a:p>
                      <a:r>
                        <a:rPr lang="en-US"/>
                        <a:t>Federal</a:t>
                      </a:r>
                    </a:p>
                  </a:txBody>
                  <a:tcPr>
                    <a:solidFill>
                      <a:schemeClr val="accent4">
                        <a:lumMod val="20000"/>
                        <a:lumOff val="80000"/>
                      </a:schemeClr>
                    </a:solidFill>
                  </a:tcPr>
                </a:tc>
                <a:extLst>
                  <a:ext uri="{0D108BD9-81ED-4DB2-BD59-A6C34878D82A}">
                    <a16:rowId xmlns:a16="http://schemas.microsoft.com/office/drawing/2014/main" val="3406122425"/>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Carbon Reduction Program </a:t>
                      </a:r>
                    </a:p>
                  </a:txBody>
                  <a:tcPr>
                    <a:solidFill>
                      <a:schemeClr val="accent4">
                        <a:lumMod val="20000"/>
                        <a:lumOff val="80000"/>
                      </a:schemeClr>
                    </a:solidFill>
                  </a:tcPr>
                </a:tc>
                <a:tc>
                  <a:txBody>
                    <a:bodyPr/>
                    <a:lstStyle/>
                    <a:p>
                      <a:r>
                        <a:rPr lang="en-US"/>
                        <a:t>Federal</a:t>
                      </a:r>
                    </a:p>
                  </a:txBody>
                  <a:tcPr>
                    <a:solidFill>
                      <a:schemeClr val="accent4">
                        <a:lumMod val="20000"/>
                        <a:lumOff val="80000"/>
                      </a:schemeClr>
                    </a:solidFill>
                  </a:tcPr>
                </a:tc>
                <a:extLst>
                  <a:ext uri="{0D108BD9-81ED-4DB2-BD59-A6C34878D82A}">
                    <a16:rowId xmlns:a16="http://schemas.microsoft.com/office/drawing/2014/main" val="33702285"/>
                  </a:ext>
                </a:extLst>
              </a:tr>
              <a:tr h="370839">
                <a:tc>
                  <a:txBody>
                    <a:bodyPr/>
                    <a:lstStyle/>
                    <a:p>
                      <a:pPr marL="0" lvl="0" indent="0" algn="l">
                        <a:lnSpc>
                          <a:spcPct val="90000"/>
                        </a:lnSpc>
                        <a:spcBef>
                          <a:spcPts val="1000"/>
                        </a:spcBef>
                        <a:spcAft>
                          <a:spcPts val="0"/>
                        </a:spcAft>
                        <a:buNone/>
                      </a:pPr>
                      <a:r>
                        <a:rPr lang="en-US" sz="1800" b="0" i="0" u="none" strike="noStrike" noProof="0">
                          <a:solidFill>
                            <a:srgbClr val="1C355E"/>
                          </a:solidFill>
                          <a:latin typeface="Franklin Gothic Book"/>
                        </a:rPr>
                        <a:t>Community Charging Rebates Program </a:t>
                      </a:r>
                      <a:endParaRPr lang="en-US" sz="1800"/>
                    </a:p>
                  </a:txBody>
                  <a:tcPr>
                    <a:solidFill>
                      <a:schemeClr val="accent1">
                        <a:lumMod val="20000"/>
                        <a:lumOff val="80000"/>
                      </a:schemeClr>
                    </a:solidFill>
                  </a:tcPr>
                </a:tc>
                <a:tc>
                  <a:txBody>
                    <a:bodyPr/>
                    <a:lstStyle/>
                    <a:p>
                      <a:pPr lvl="0">
                        <a:buNone/>
                      </a:pPr>
                      <a:r>
                        <a:rPr lang="en-US"/>
                        <a:t>?</a:t>
                      </a:r>
                    </a:p>
                  </a:txBody>
                  <a:tcPr>
                    <a:solidFill>
                      <a:schemeClr val="accent1">
                        <a:lumMod val="20000"/>
                        <a:lumOff val="80000"/>
                      </a:schemeClr>
                    </a:solidFill>
                  </a:tcPr>
                </a:tc>
                <a:extLst>
                  <a:ext uri="{0D108BD9-81ED-4DB2-BD59-A6C34878D82A}">
                    <a16:rowId xmlns:a16="http://schemas.microsoft.com/office/drawing/2014/main" val="3581733867"/>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Connect Oregon</a:t>
                      </a:r>
                    </a:p>
                  </a:txBody>
                  <a:tcPr>
                    <a:solidFill>
                      <a:schemeClr val="accent1">
                        <a:lumMod val="20000"/>
                        <a:lumOff val="80000"/>
                      </a:schemeClr>
                    </a:solidFill>
                  </a:tcPr>
                </a:tc>
                <a:tc>
                  <a:txBody>
                    <a:bodyPr/>
                    <a:lstStyle/>
                    <a:p>
                      <a:r>
                        <a:rPr lang="en-US"/>
                        <a:t>State</a:t>
                      </a:r>
                    </a:p>
                  </a:txBody>
                  <a:tcPr>
                    <a:solidFill>
                      <a:schemeClr val="accent1">
                        <a:lumMod val="20000"/>
                        <a:lumOff val="80000"/>
                      </a:schemeClr>
                    </a:solidFill>
                  </a:tcPr>
                </a:tc>
                <a:extLst>
                  <a:ext uri="{0D108BD9-81ED-4DB2-BD59-A6C34878D82A}">
                    <a16:rowId xmlns:a16="http://schemas.microsoft.com/office/drawing/2014/main" val="3258752786"/>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Immediate Opportunity Fund </a:t>
                      </a:r>
                    </a:p>
                  </a:txBody>
                  <a:tcPr>
                    <a:solidFill>
                      <a:schemeClr val="accent1">
                        <a:lumMod val="20000"/>
                        <a:lumOff val="80000"/>
                      </a:schemeClr>
                    </a:solidFill>
                  </a:tcPr>
                </a:tc>
                <a:tc>
                  <a:txBody>
                    <a:bodyPr/>
                    <a:lstStyle/>
                    <a:p>
                      <a:r>
                        <a:rPr lang="en-US"/>
                        <a:t>State</a:t>
                      </a:r>
                    </a:p>
                  </a:txBody>
                  <a:tcPr>
                    <a:solidFill>
                      <a:schemeClr val="accent1">
                        <a:lumMod val="20000"/>
                        <a:lumOff val="80000"/>
                      </a:schemeClr>
                    </a:solidFill>
                  </a:tcPr>
                </a:tc>
                <a:extLst>
                  <a:ext uri="{0D108BD9-81ED-4DB2-BD59-A6C34878D82A}">
                    <a16:rowId xmlns:a16="http://schemas.microsoft.com/office/drawing/2014/main" val="350559239"/>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Innovative Mobility Microgrants</a:t>
                      </a:r>
                    </a:p>
                  </a:txBody>
                  <a:tcPr>
                    <a:solidFill>
                      <a:schemeClr val="accent1">
                        <a:lumMod val="20000"/>
                        <a:lumOff val="80000"/>
                      </a:schemeClr>
                    </a:solidFill>
                  </a:tcPr>
                </a:tc>
                <a:tc>
                  <a:txBody>
                    <a:bodyPr/>
                    <a:lstStyle/>
                    <a:p>
                      <a:r>
                        <a:rPr lang="en-US"/>
                        <a:t>State</a:t>
                      </a:r>
                    </a:p>
                  </a:txBody>
                  <a:tcPr>
                    <a:solidFill>
                      <a:schemeClr val="accent1">
                        <a:lumMod val="20000"/>
                        <a:lumOff val="80000"/>
                      </a:schemeClr>
                    </a:solidFill>
                  </a:tcPr>
                </a:tc>
                <a:extLst>
                  <a:ext uri="{0D108BD9-81ED-4DB2-BD59-A6C34878D82A}">
                    <a16:rowId xmlns:a16="http://schemas.microsoft.com/office/drawing/2014/main" val="2071900872"/>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Innovative Mobility Program</a:t>
                      </a:r>
                    </a:p>
                  </a:txBody>
                  <a:tcPr>
                    <a:solidFill>
                      <a:schemeClr val="accent4">
                        <a:lumMod val="20000"/>
                        <a:lumOff val="80000"/>
                      </a:schemeClr>
                    </a:solidFill>
                  </a:tcPr>
                </a:tc>
                <a:tc>
                  <a:txBody>
                    <a:bodyPr/>
                    <a:lstStyle/>
                    <a:p>
                      <a:r>
                        <a:rPr lang="en-US"/>
                        <a:t>Federal/State</a:t>
                      </a:r>
                    </a:p>
                  </a:txBody>
                  <a:tcPr>
                    <a:solidFill>
                      <a:schemeClr val="accent4">
                        <a:lumMod val="20000"/>
                        <a:lumOff val="80000"/>
                      </a:schemeClr>
                    </a:solidFill>
                  </a:tcPr>
                </a:tc>
                <a:extLst>
                  <a:ext uri="{0D108BD9-81ED-4DB2-BD59-A6C34878D82A}">
                    <a16:rowId xmlns:a16="http://schemas.microsoft.com/office/drawing/2014/main" val="1187092164"/>
                  </a:ext>
                </a:extLst>
              </a:tr>
              <a:tr h="370840">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Oregon Community Paths</a:t>
                      </a:r>
                    </a:p>
                  </a:txBody>
                  <a:tcPr>
                    <a:solidFill>
                      <a:schemeClr val="accent4">
                        <a:lumMod val="20000"/>
                        <a:lumOff val="80000"/>
                      </a:schemeClr>
                    </a:solidFill>
                  </a:tcPr>
                </a:tc>
                <a:tc>
                  <a:txBody>
                    <a:bodyPr/>
                    <a:lstStyle/>
                    <a:p>
                      <a:r>
                        <a:rPr lang="en-US"/>
                        <a:t>Federal/State</a:t>
                      </a:r>
                    </a:p>
                  </a:txBody>
                  <a:tcPr>
                    <a:solidFill>
                      <a:schemeClr val="accent4">
                        <a:lumMod val="20000"/>
                        <a:lumOff val="80000"/>
                      </a:schemeClr>
                    </a:solidFill>
                  </a:tcPr>
                </a:tc>
                <a:extLst>
                  <a:ext uri="{0D108BD9-81ED-4DB2-BD59-A6C34878D82A}">
                    <a16:rowId xmlns:a16="http://schemas.microsoft.com/office/drawing/2014/main" val="3530200065"/>
                  </a:ext>
                </a:extLst>
              </a:tr>
              <a:tr h="370839">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Safe Routes to School- Construction and Rapid Response</a:t>
                      </a:r>
                    </a:p>
                  </a:txBody>
                  <a:tcPr>
                    <a:solidFill>
                      <a:schemeClr val="accent1">
                        <a:lumMod val="20000"/>
                        <a:lumOff val="80000"/>
                      </a:schemeClr>
                    </a:solidFill>
                  </a:tcPr>
                </a:tc>
                <a:tc>
                  <a:txBody>
                    <a:bodyPr/>
                    <a:lstStyle/>
                    <a:p>
                      <a:pPr lvl="0">
                        <a:buNone/>
                      </a:pPr>
                      <a:r>
                        <a:rPr lang="en-US"/>
                        <a:t>State</a:t>
                      </a:r>
                    </a:p>
                  </a:txBody>
                  <a:tcPr>
                    <a:solidFill>
                      <a:schemeClr val="accent1">
                        <a:lumMod val="20000"/>
                        <a:lumOff val="80000"/>
                      </a:schemeClr>
                    </a:solidFill>
                  </a:tcPr>
                </a:tc>
                <a:extLst>
                  <a:ext uri="{0D108BD9-81ED-4DB2-BD59-A6C34878D82A}">
                    <a16:rowId xmlns:a16="http://schemas.microsoft.com/office/drawing/2014/main" val="2281548030"/>
                  </a:ext>
                </a:extLst>
              </a:tr>
              <a:tr h="370838">
                <a:tc>
                  <a:txBody>
                    <a:bodyPr/>
                    <a:lstStyle/>
                    <a:p>
                      <a:pPr marL="0" lvl="0" indent="0" algn="l">
                        <a:lnSpc>
                          <a:spcPct val="90000"/>
                        </a:lnSpc>
                        <a:spcBef>
                          <a:spcPts val="1000"/>
                        </a:spcBef>
                        <a:spcAft>
                          <a:spcPts val="0"/>
                        </a:spcAft>
                        <a:buNone/>
                      </a:pPr>
                      <a:r>
                        <a:rPr lang="en-US" sz="1800" b="0" i="0" u="none" strike="noStrike" noProof="0">
                          <a:solidFill>
                            <a:srgbClr val="1C355E"/>
                          </a:solidFill>
                          <a:latin typeface="Franklin Gothic Book"/>
                        </a:rPr>
                        <a:t>Safe Routes to School- Education</a:t>
                      </a:r>
                    </a:p>
                  </a:txBody>
                  <a:tcPr>
                    <a:solidFill>
                      <a:schemeClr val="accent1">
                        <a:lumMod val="20000"/>
                        <a:lumOff val="80000"/>
                      </a:schemeClr>
                    </a:solidFill>
                  </a:tcPr>
                </a:tc>
                <a:tc>
                  <a:txBody>
                    <a:bodyPr/>
                    <a:lstStyle/>
                    <a:p>
                      <a:pPr lvl="0">
                        <a:buNone/>
                      </a:pPr>
                      <a:r>
                        <a:rPr lang="en-US"/>
                        <a:t>Federal</a:t>
                      </a:r>
                    </a:p>
                  </a:txBody>
                  <a:tcPr>
                    <a:solidFill>
                      <a:schemeClr val="accent1">
                        <a:lumMod val="20000"/>
                        <a:lumOff val="80000"/>
                      </a:schemeClr>
                    </a:solidFill>
                  </a:tcPr>
                </a:tc>
                <a:extLst>
                  <a:ext uri="{0D108BD9-81ED-4DB2-BD59-A6C34878D82A}">
                    <a16:rowId xmlns:a16="http://schemas.microsoft.com/office/drawing/2014/main" val="2177723919"/>
                  </a:ext>
                </a:extLst>
              </a:tr>
              <a:tr h="370839">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Small City Allotment Program</a:t>
                      </a:r>
                    </a:p>
                  </a:txBody>
                  <a:tcPr>
                    <a:solidFill>
                      <a:schemeClr val="accent1">
                        <a:lumMod val="20000"/>
                        <a:lumOff val="80000"/>
                      </a:schemeClr>
                    </a:solidFill>
                  </a:tcPr>
                </a:tc>
                <a:tc>
                  <a:txBody>
                    <a:bodyPr/>
                    <a:lstStyle/>
                    <a:p>
                      <a:pPr lvl="0">
                        <a:buNone/>
                      </a:pPr>
                      <a:r>
                        <a:rPr lang="en-US"/>
                        <a:t>State</a:t>
                      </a:r>
                    </a:p>
                  </a:txBody>
                  <a:tcPr>
                    <a:solidFill>
                      <a:schemeClr val="accent1">
                        <a:lumMod val="20000"/>
                        <a:lumOff val="80000"/>
                      </a:schemeClr>
                    </a:solidFill>
                  </a:tcPr>
                </a:tc>
                <a:extLst>
                  <a:ext uri="{0D108BD9-81ED-4DB2-BD59-A6C34878D82A}">
                    <a16:rowId xmlns:a16="http://schemas.microsoft.com/office/drawing/2014/main" val="1359596284"/>
                  </a:ext>
                </a:extLst>
              </a:tr>
              <a:tr h="370839">
                <a:tc>
                  <a:txBody>
                    <a:bodyPr/>
                    <a:lstStyle/>
                    <a:p>
                      <a:pPr marL="0" marR="0" lvl="0" indent="0" algn="l">
                        <a:lnSpc>
                          <a:spcPct val="90000"/>
                        </a:lnSpc>
                        <a:spcBef>
                          <a:spcPts val="1000"/>
                        </a:spcBef>
                        <a:spcAft>
                          <a:spcPts val="0"/>
                        </a:spcAft>
                        <a:buNone/>
                      </a:pPr>
                      <a:r>
                        <a:rPr lang="en-US" sz="1800" b="0" i="0" u="none" strike="noStrike" noProof="0">
                          <a:solidFill>
                            <a:srgbClr val="1C355E"/>
                          </a:solidFill>
                          <a:latin typeface="Franklin Gothic Book"/>
                        </a:rPr>
                        <a:t>Transit Discretionary Grants (multiple) </a:t>
                      </a:r>
                    </a:p>
                  </a:txBody>
                  <a:tcPr>
                    <a:solidFill>
                      <a:schemeClr val="accent1">
                        <a:lumMod val="20000"/>
                        <a:lumOff val="80000"/>
                      </a:schemeClr>
                    </a:solidFill>
                  </a:tcPr>
                </a:tc>
                <a:tc>
                  <a:txBody>
                    <a:bodyPr/>
                    <a:lstStyle/>
                    <a:p>
                      <a:pPr lvl="0">
                        <a:buNone/>
                      </a:pPr>
                      <a:r>
                        <a:rPr lang="en-US"/>
                        <a:t>Federal</a:t>
                      </a:r>
                    </a:p>
                  </a:txBody>
                  <a:tcPr>
                    <a:solidFill>
                      <a:schemeClr val="accent1">
                        <a:lumMod val="20000"/>
                        <a:lumOff val="80000"/>
                      </a:schemeClr>
                    </a:solidFill>
                  </a:tcPr>
                </a:tc>
                <a:extLst>
                  <a:ext uri="{0D108BD9-81ED-4DB2-BD59-A6C34878D82A}">
                    <a16:rowId xmlns:a16="http://schemas.microsoft.com/office/drawing/2014/main" val="3644577675"/>
                  </a:ext>
                </a:extLst>
              </a:tr>
              <a:tr h="370839">
                <a:tc>
                  <a:txBody>
                    <a:bodyPr/>
                    <a:lstStyle/>
                    <a:p>
                      <a:pPr lvl="0">
                        <a:buNone/>
                      </a:pPr>
                      <a:r>
                        <a:rPr lang="en-US" sz="1800" b="0" i="0" u="none" strike="noStrike" noProof="0">
                          <a:solidFill>
                            <a:srgbClr val="1C355E"/>
                          </a:solidFill>
                          <a:latin typeface="Franklin Gothic Book"/>
                        </a:rPr>
                        <a:t>Transportation and Growth Management Planning Grants </a:t>
                      </a:r>
                      <a:endParaRPr lang="en-US"/>
                    </a:p>
                  </a:txBody>
                  <a:tcPr>
                    <a:solidFill>
                      <a:schemeClr val="accent4">
                        <a:lumMod val="20000"/>
                        <a:lumOff val="80000"/>
                      </a:schemeClr>
                    </a:solidFill>
                  </a:tcPr>
                </a:tc>
                <a:tc>
                  <a:txBody>
                    <a:bodyPr/>
                    <a:lstStyle/>
                    <a:p>
                      <a:pPr lvl="0">
                        <a:buNone/>
                      </a:pPr>
                      <a:r>
                        <a:rPr lang="en-US"/>
                        <a:t>Federal</a:t>
                      </a:r>
                    </a:p>
                  </a:txBody>
                  <a:tcPr>
                    <a:solidFill>
                      <a:schemeClr val="accent4">
                        <a:lumMod val="20000"/>
                        <a:lumOff val="80000"/>
                      </a:schemeClr>
                    </a:solidFill>
                  </a:tcPr>
                </a:tc>
                <a:extLst>
                  <a:ext uri="{0D108BD9-81ED-4DB2-BD59-A6C34878D82A}">
                    <a16:rowId xmlns:a16="http://schemas.microsoft.com/office/drawing/2014/main" val="1858103651"/>
                  </a:ext>
                </a:extLst>
              </a:tr>
            </a:tbl>
          </a:graphicData>
        </a:graphic>
      </p:graphicFrame>
      <p:sp>
        <p:nvSpPr>
          <p:cNvPr id="13" name="TextBox 12">
            <a:extLst>
              <a:ext uri="{FF2B5EF4-FFF2-40B4-BE49-F238E27FC236}">
                <a16:creationId xmlns:a16="http://schemas.microsoft.com/office/drawing/2014/main" id="{EDD56304-CB38-25F7-211A-31A00361932F}"/>
              </a:ext>
            </a:extLst>
          </p:cNvPr>
          <p:cNvSpPr txBox="1"/>
          <p:nvPr/>
        </p:nvSpPr>
        <p:spPr>
          <a:xfrm>
            <a:off x="9272530" y="2318132"/>
            <a:ext cx="2653228" cy="3170099"/>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*Note </a:t>
            </a:r>
            <a:r>
              <a:rPr lang="en-US" sz="2000" b="1" u="sng"/>
              <a:t>construction projects</a:t>
            </a:r>
            <a:r>
              <a:rPr lang="en-US" sz="2000" b="1"/>
              <a:t> that are federally funded must be delivered by a </a:t>
            </a:r>
            <a:r>
              <a:rPr lang="en-US" sz="2000" b="1" u="sng"/>
              <a:t>federally certified agency. </a:t>
            </a:r>
            <a:endParaRPr lang="en-US" sz="2400" b="1" u="sng"/>
          </a:p>
          <a:p>
            <a:endParaRPr lang="en-US" sz="2000" b="1" u="sng"/>
          </a:p>
          <a:p>
            <a:r>
              <a:rPr lang="en-US" sz="2000"/>
              <a:t>All future slides show these programs as </a:t>
            </a:r>
            <a:r>
              <a:rPr lang="en-US" sz="2000">
                <a:highlight>
                  <a:srgbClr val="FFFF00"/>
                </a:highlight>
              </a:rPr>
              <a:t>highlighted</a:t>
            </a:r>
            <a:r>
              <a:rPr lang="en-US" sz="2000"/>
              <a:t>. </a:t>
            </a:r>
          </a:p>
        </p:txBody>
      </p:sp>
    </p:spTree>
    <p:extLst>
      <p:ext uri="{BB962C8B-B14F-4D97-AF65-F5344CB8AC3E}">
        <p14:creationId xmlns:p14="http://schemas.microsoft.com/office/powerpoint/2010/main" val="4252410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29A1-3A4A-F162-492B-CA1AA8A892AA}"/>
              </a:ext>
            </a:extLst>
          </p:cNvPr>
          <p:cNvSpPr>
            <a:spLocks noGrp="1"/>
          </p:cNvSpPr>
          <p:nvPr>
            <p:ph type="title"/>
          </p:nvPr>
        </p:nvSpPr>
        <p:spPr/>
        <p:txBody>
          <a:bodyPr/>
          <a:lstStyle/>
          <a:p>
            <a:r>
              <a:rPr lang="en-US"/>
              <a:t>Eligibility- Which entity are you a part of?</a:t>
            </a:r>
          </a:p>
        </p:txBody>
      </p:sp>
      <p:sp>
        <p:nvSpPr>
          <p:cNvPr id="3" name="Content Placeholder 2">
            <a:extLst>
              <a:ext uri="{FF2B5EF4-FFF2-40B4-BE49-F238E27FC236}">
                <a16:creationId xmlns:a16="http://schemas.microsoft.com/office/drawing/2014/main" id="{BB3360FF-2A8D-72D2-7184-1858DE8DC08D}"/>
              </a:ext>
            </a:extLst>
          </p:cNvPr>
          <p:cNvSpPr>
            <a:spLocks noGrp="1"/>
          </p:cNvSpPr>
          <p:nvPr>
            <p:ph sz="half" idx="1"/>
          </p:nvPr>
        </p:nvSpPr>
        <p:spPr>
          <a:xfrm>
            <a:off x="266492" y="1966913"/>
            <a:ext cx="5835681" cy="4885507"/>
          </a:xfrm>
        </p:spPr>
        <p:txBody>
          <a:bodyPr vert="horz" lIns="91440" tIns="45720" rIns="91440" bIns="45720" rtlCol="0" anchor="t">
            <a:normAutofit fontScale="92500" lnSpcReduction="10000"/>
          </a:bodyPr>
          <a:lstStyle/>
          <a:p>
            <a:r>
              <a:rPr lang="en-US" b="1"/>
              <a:t>Tribes</a:t>
            </a:r>
            <a:r>
              <a:rPr lang="en-US"/>
              <a:t> are eligible for</a:t>
            </a:r>
          </a:p>
          <a:p>
            <a:pPr lvl="1"/>
            <a:r>
              <a:rPr lang="en-US">
                <a:highlight>
                  <a:srgbClr val="FFFF00"/>
                </a:highlight>
              </a:rPr>
              <a:t>All Roads Transportation Safety Program</a:t>
            </a:r>
          </a:p>
          <a:p>
            <a:pPr lvl="1"/>
            <a:r>
              <a:rPr lang="en-US">
                <a:highlight>
                  <a:srgbClr val="FFFF00"/>
                </a:highlight>
              </a:rPr>
              <a:t>Carbon Reduction Program </a:t>
            </a:r>
          </a:p>
          <a:p>
            <a:pPr lvl="1"/>
            <a:r>
              <a:rPr lang="en-US"/>
              <a:t>Community Charging Rebates Program</a:t>
            </a:r>
          </a:p>
          <a:p>
            <a:pPr lvl="1"/>
            <a:r>
              <a:rPr lang="en-US"/>
              <a:t>Connect Oregon</a:t>
            </a:r>
          </a:p>
          <a:p>
            <a:pPr lvl="1"/>
            <a:r>
              <a:rPr lang="en-US"/>
              <a:t>Immediate Opportunity Fund</a:t>
            </a:r>
          </a:p>
          <a:p>
            <a:pPr lvl="1"/>
            <a:r>
              <a:rPr lang="en-US"/>
              <a:t>Innovative Mobility Microgrants</a:t>
            </a:r>
          </a:p>
          <a:p>
            <a:pPr lvl="1"/>
            <a:r>
              <a:rPr lang="en-US">
                <a:highlight>
                  <a:srgbClr val="FFFF00"/>
                </a:highlight>
              </a:rPr>
              <a:t>Innovative Mobility Program</a:t>
            </a:r>
          </a:p>
          <a:p>
            <a:pPr lvl="1"/>
            <a:r>
              <a:rPr lang="en-US">
                <a:highlight>
                  <a:srgbClr val="FFFF00"/>
                </a:highlight>
              </a:rPr>
              <a:t>Oregon Community Paths</a:t>
            </a:r>
          </a:p>
          <a:p>
            <a:pPr lvl="1"/>
            <a:r>
              <a:rPr lang="en-US"/>
              <a:t>Safe Routes to School- Construction, Education, Project Identification, and Rapid Response </a:t>
            </a:r>
          </a:p>
          <a:p>
            <a:pPr lvl="1"/>
            <a:r>
              <a:rPr lang="en-US"/>
              <a:t>Transit Discretionary Grants (multiple) </a:t>
            </a:r>
          </a:p>
          <a:p>
            <a:pPr lvl="1"/>
            <a:r>
              <a:rPr lang="en-US">
                <a:highlight>
                  <a:srgbClr val="FFFF00"/>
                </a:highlight>
              </a:rPr>
              <a:t>Transportation and Growth Management Planning Grants</a:t>
            </a:r>
          </a:p>
          <a:p>
            <a:endParaRPr lang="en-US"/>
          </a:p>
        </p:txBody>
      </p:sp>
      <p:sp>
        <p:nvSpPr>
          <p:cNvPr id="5" name="Slide Number Placeholder 4">
            <a:extLst>
              <a:ext uri="{FF2B5EF4-FFF2-40B4-BE49-F238E27FC236}">
                <a16:creationId xmlns:a16="http://schemas.microsoft.com/office/drawing/2014/main" id="{D1C03322-3ECA-3C1C-9CB7-9B240D302F78}"/>
              </a:ext>
            </a:extLst>
          </p:cNvPr>
          <p:cNvSpPr>
            <a:spLocks noGrp="1"/>
          </p:cNvSpPr>
          <p:nvPr>
            <p:ph type="sldNum" sz="quarter" idx="12"/>
          </p:nvPr>
        </p:nvSpPr>
        <p:spPr/>
        <p:txBody>
          <a:bodyPr/>
          <a:lstStyle/>
          <a:p>
            <a:fld id="{7B4172B2-D9CF-462E-87A7-CF6315382B94}" type="slidenum">
              <a:rPr lang="en-US" smtClean="0"/>
              <a:t>6</a:t>
            </a:fld>
            <a:endParaRPr lang="en-US"/>
          </a:p>
        </p:txBody>
      </p:sp>
      <p:sp>
        <p:nvSpPr>
          <p:cNvPr id="7" name="Content Placeholder 2">
            <a:extLst>
              <a:ext uri="{FF2B5EF4-FFF2-40B4-BE49-F238E27FC236}">
                <a16:creationId xmlns:a16="http://schemas.microsoft.com/office/drawing/2014/main" id="{D5CB0E9E-F098-F111-55B7-7240D4005A92}"/>
              </a:ext>
            </a:extLst>
          </p:cNvPr>
          <p:cNvSpPr txBox="1">
            <a:spLocks/>
          </p:cNvSpPr>
          <p:nvPr/>
        </p:nvSpPr>
        <p:spPr>
          <a:xfrm>
            <a:off x="6096000" y="1672126"/>
            <a:ext cx="5274965" cy="4684224"/>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p>
          <a:p>
            <a:r>
              <a:rPr lang="en-US" b="1"/>
              <a:t>Transit agencies </a:t>
            </a:r>
            <a:r>
              <a:rPr lang="en-US"/>
              <a:t>are eligible for</a:t>
            </a:r>
          </a:p>
          <a:p>
            <a:pPr lvl="1"/>
            <a:r>
              <a:rPr lang="en-US">
                <a:highlight>
                  <a:srgbClr val="FFFF00"/>
                </a:highlight>
              </a:rPr>
              <a:t>Carbon Reduction Program </a:t>
            </a:r>
          </a:p>
          <a:p>
            <a:pPr lvl="1"/>
            <a:r>
              <a:rPr lang="en-US"/>
              <a:t>Community Charging Rebates program (provided charging is open to public)</a:t>
            </a:r>
            <a:endParaRPr lang="en-US" strike="sngStrike"/>
          </a:p>
          <a:p>
            <a:pPr lvl="1"/>
            <a:r>
              <a:rPr lang="en-US"/>
              <a:t>Innovative Mobility Microgrants</a:t>
            </a:r>
          </a:p>
          <a:p>
            <a:pPr lvl="1"/>
            <a:r>
              <a:rPr lang="en-US">
                <a:highlight>
                  <a:srgbClr val="FFFF00"/>
                </a:highlight>
              </a:rPr>
              <a:t>Innovative Mobility Program</a:t>
            </a:r>
          </a:p>
          <a:p>
            <a:pPr lvl="1"/>
            <a:r>
              <a:rPr lang="en-US">
                <a:highlight>
                  <a:srgbClr val="FFFF00"/>
                </a:highlight>
              </a:rPr>
              <a:t>Oregon Community Paths</a:t>
            </a:r>
          </a:p>
          <a:p>
            <a:pPr lvl="1"/>
            <a:r>
              <a:rPr lang="en-US"/>
              <a:t>Safe Routes to School- Construction, Education, Project Identification, and Rapid Response </a:t>
            </a:r>
          </a:p>
          <a:p>
            <a:pPr lvl="1"/>
            <a:r>
              <a:rPr lang="en-US"/>
              <a:t>Transit Discretionary Grants (multiple)</a:t>
            </a:r>
          </a:p>
          <a:p>
            <a:pPr lvl="1"/>
            <a:r>
              <a:rPr lang="en-US">
                <a:highlight>
                  <a:srgbClr val="FFFF00"/>
                </a:highlight>
              </a:rPr>
              <a:t>Transportation and Growth Management Planning Grants</a:t>
            </a:r>
          </a:p>
        </p:txBody>
      </p:sp>
    </p:spTree>
    <p:extLst>
      <p:ext uri="{BB962C8B-B14F-4D97-AF65-F5344CB8AC3E}">
        <p14:creationId xmlns:p14="http://schemas.microsoft.com/office/powerpoint/2010/main" val="954508418"/>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729A1-3A4A-F162-492B-CA1AA8A892AA}"/>
              </a:ext>
            </a:extLst>
          </p:cNvPr>
          <p:cNvSpPr>
            <a:spLocks noGrp="1"/>
          </p:cNvSpPr>
          <p:nvPr>
            <p:ph type="title"/>
          </p:nvPr>
        </p:nvSpPr>
        <p:spPr/>
        <p:txBody>
          <a:bodyPr/>
          <a:lstStyle/>
          <a:p>
            <a:r>
              <a:rPr lang="en-US"/>
              <a:t>Eligibility- Which entity are you a part of?</a:t>
            </a:r>
          </a:p>
        </p:txBody>
      </p:sp>
      <p:sp>
        <p:nvSpPr>
          <p:cNvPr id="4" name="Content Placeholder 3">
            <a:extLst>
              <a:ext uri="{FF2B5EF4-FFF2-40B4-BE49-F238E27FC236}">
                <a16:creationId xmlns:a16="http://schemas.microsoft.com/office/drawing/2014/main" id="{29E21C48-DA9D-84C9-F5FC-4488B8A323D8}"/>
              </a:ext>
            </a:extLst>
          </p:cNvPr>
          <p:cNvSpPr>
            <a:spLocks noGrp="1"/>
          </p:cNvSpPr>
          <p:nvPr>
            <p:ph sz="half" idx="2"/>
          </p:nvPr>
        </p:nvSpPr>
        <p:spPr>
          <a:xfrm>
            <a:off x="364252" y="2037250"/>
            <a:ext cx="5731748" cy="4986547"/>
          </a:xfrm>
        </p:spPr>
        <p:txBody>
          <a:bodyPr vert="horz" lIns="91440" tIns="45720" rIns="91440" bIns="45720" rtlCol="0" anchor="t">
            <a:normAutofit fontScale="92500"/>
          </a:bodyPr>
          <a:lstStyle/>
          <a:p>
            <a:r>
              <a:rPr lang="en-US" b="1"/>
              <a:t>Cities and Counties </a:t>
            </a:r>
            <a:r>
              <a:rPr lang="en-US"/>
              <a:t>may be eligible for all opportunities (transit funds only if also a transit agency),</a:t>
            </a:r>
          </a:p>
          <a:p>
            <a:pPr marL="0" indent="0">
              <a:buNone/>
            </a:pPr>
            <a:endParaRPr lang="en-US"/>
          </a:p>
          <a:p>
            <a:r>
              <a:rPr lang="en-US" b="1"/>
              <a:t>MPOs</a:t>
            </a:r>
            <a:r>
              <a:rPr lang="en-US"/>
              <a:t> are eligible for </a:t>
            </a:r>
          </a:p>
          <a:p>
            <a:pPr lvl="1"/>
            <a:r>
              <a:rPr lang="en-US">
                <a:highlight>
                  <a:srgbClr val="FFFF00"/>
                </a:highlight>
              </a:rPr>
              <a:t>Carbon Reduction Program </a:t>
            </a:r>
          </a:p>
          <a:p>
            <a:pPr lvl="1"/>
            <a:r>
              <a:rPr lang="en-US"/>
              <a:t>Community Charging Rebates Program</a:t>
            </a:r>
          </a:p>
          <a:p>
            <a:pPr lvl="1"/>
            <a:r>
              <a:rPr lang="en-US"/>
              <a:t>Innovative Mobility Microgrants</a:t>
            </a:r>
          </a:p>
          <a:p>
            <a:pPr lvl="1"/>
            <a:r>
              <a:rPr lang="en-US"/>
              <a:t>Safe Routes to School Construction, Education, Rapid Response and Project Identification</a:t>
            </a:r>
          </a:p>
          <a:p>
            <a:pPr lvl="1"/>
            <a:r>
              <a:rPr lang="en-US">
                <a:highlight>
                  <a:srgbClr val="FFFF00"/>
                </a:highlight>
              </a:rPr>
              <a:t>Transportation Growth Management Planning Grants </a:t>
            </a:r>
          </a:p>
          <a:p>
            <a:pPr marL="457200" lvl="1" indent="0">
              <a:buNone/>
            </a:pPr>
            <a:endParaRPr lang="en-US"/>
          </a:p>
        </p:txBody>
      </p:sp>
      <p:sp>
        <p:nvSpPr>
          <p:cNvPr id="5" name="Slide Number Placeholder 4">
            <a:extLst>
              <a:ext uri="{FF2B5EF4-FFF2-40B4-BE49-F238E27FC236}">
                <a16:creationId xmlns:a16="http://schemas.microsoft.com/office/drawing/2014/main" id="{D1C03322-3ECA-3C1C-9CB7-9B240D302F78}"/>
              </a:ext>
            </a:extLst>
          </p:cNvPr>
          <p:cNvSpPr>
            <a:spLocks noGrp="1"/>
          </p:cNvSpPr>
          <p:nvPr>
            <p:ph type="sldNum" sz="quarter" idx="12"/>
          </p:nvPr>
        </p:nvSpPr>
        <p:spPr/>
        <p:txBody>
          <a:bodyPr/>
          <a:lstStyle/>
          <a:p>
            <a:fld id="{7B4172B2-D9CF-462E-87A7-CF6315382B94}" type="slidenum">
              <a:rPr lang="en-US" smtClean="0"/>
              <a:t>7</a:t>
            </a:fld>
            <a:endParaRPr lang="en-US"/>
          </a:p>
        </p:txBody>
      </p:sp>
      <p:sp>
        <p:nvSpPr>
          <p:cNvPr id="10" name="Content Placeholder 3">
            <a:extLst>
              <a:ext uri="{FF2B5EF4-FFF2-40B4-BE49-F238E27FC236}">
                <a16:creationId xmlns:a16="http://schemas.microsoft.com/office/drawing/2014/main" id="{D6A4C691-F125-4C52-449E-E3E122985D82}"/>
              </a:ext>
            </a:extLst>
          </p:cNvPr>
          <p:cNvSpPr txBox="1">
            <a:spLocks/>
          </p:cNvSpPr>
          <p:nvPr/>
        </p:nvSpPr>
        <p:spPr>
          <a:xfrm>
            <a:off x="6491235" y="1734928"/>
            <a:ext cx="5731748" cy="4986547"/>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endParaRPr lang="en-US"/>
          </a:p>
          <a:p>
            <a:r>
              <a:rPr lang="en-US" b="1"/>
              <a:t>Some businesses</a:t>
            </a:r>
            <a:r>
              <a:rPr lang="en-US"/>
              <a:t> are eligible for </a:t>
            </a:r>
          </a:p>
          <a:p>
            <a:pPr lvl="1"/>
            <a:r>
              <a:rPr lang="en-US"/>
              <a:t>Community Charging Rebates Program</a:t>
            </a:r>
          </a:p>
          <a:p>
            <a:pPr lvl="1"/>
            <a:r>
              <a:rPr lang="en-US"/>
              <a:t>Safe Routes to School Education (non-profit)</a:t>
            </a:r>
          </a:p>
          <a:p>
            <a:pPr lvl="1"/>
            <a:r>
              <a:rPr lang="en-US"/>
              <a:t>Connect Oregon</a:t>
            </a:r>
          </a:p>
          <a:p>
            <a:pPr marL="457200" lvl="1" indent="0">
              <a:buNone/>
            </a:pPr>
            <a:endParaRPr lang="en-US"/>
          </a:p>
          <a:p>
            <a:pPr marL="457200" lvl="1" indent="0">
              <a:buNone/>
            </a:pPr>
            <a:endParaRPr lang="en-US"/>
          </a:p>
          <a:p>
            <a:r>
              <a:rPr lang="en-US" b="1"/>
              <a:t>School Districts </a:t>
            </a:r>
            <a:r>
              <a:rPr lang="en-US"/>
              <a:t>are eligible for </a:t>
            </a:r>
          </a:p>
          <a:p>
            <a:pPr lvl="1"/>
            <a:r>
              <a:rPr lang="en-US"/>
              <a:t>Community Charging Rebates program (provided charging is open to public)</a:t>
            </a:r>
          </a:p>
          <a:p>
            <a:pPr lvl="1"/>
            <a:r>
              <a:rPr lang="en-US"/>
              <a:t>Innovative Mobility Microgrants</a:t>
            </a:r>
          </a:p>
          <a:p>
            <a:pPr lvl="1"/>
            <a:r>
              <a:rPr lang="en-US"/>
              <a:t>Oregon Community Paths</a:t>
            </a:r>
          </a:p>
          <a:p>
            <a:pPr lvl="1"/>
            <a:r>
              <a:rPr lang="en-US"/>
              <a:t>Safe Routes to School Education and Project Identification</a:t>
            </a:r>
          </a:p>
          <a:p>
            <a:pPr lvl="1"/>
            <a:endParaRPr lang="en-US"/>
          </a:p>
        </p:txBody>
      </p:sp>
    </p:spTree>
    <p:extLst>
      <p:ext uri="{BB962C8B-B14F-4D97-AF65-F5344CB8AC3E}">
        <p14:creationId xmlns:p14="http://schemas.microsoft.com/office/powerpoint/2010/main" val="2337194564"/>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CDDA38-D42B-4A01-4627-4453B5D93AB4}"/>
              </a:ext>
            </a:extLst>
          </p:cNvPr>
          <p:cNvSpPr>
            <a:spLocks noGrp="1"/>
          </p:cNvSpPr>
          <p:nvPr>
            <p:ph type="sldNum" sz="quarter" idx="12"/>
          </p:nvPr>
        </p:nvSpPr>
        <p:spPr/>
        <p:txBody>
          <a:bodyPr/>
          <a:lstStyle/>
          <a:p>
            <a:fld id="{7B4172B2-D9CF-462E-87A7-CF6315382B94}" type="slidenum">
              <a:rPr lang="en-US" smtClean="0"/>
              <a:t>8</a:t>
            </a:fld>
            <a:endParaRPr lang="en-US"/>
          </a:p>
        </p:txBody>
      </p:sp>
      <p:graphicFrame>
        <p:nvGraphicFramePr>
          <p:cNvPr id="6" name="Table 5">
            <a:extLst>
              <a:ext uri="{FF2B5EF4-FFF2-40B4-BE49-F238E27FC236}">
                <a16:creationId xmlns:a16="http://schemas.microsoft.com/office/drawing/2014/main" id="{1E6692D4-F7A4-360F-5AA3-6314C9192C93}"/>
              </a:ext>
            </a:extLst>
          </p:cNvPr>
          <p:cNvGraphicFramePr>
            <a:graphicFrameLocks noGrp="1"/>
          </p:cNvGraphicFramePr>
          <p:nvPr>
            <p:extLst>
              <p:ext uri="{D42A27DB-BD31-4B8C-83A1-F6EECF244321}">
                <p14:modId xmlns:p14="http://schemas.microsoft.com/office/powerpoint/2010/main" val="2967673036"/>
              </p:ext>
            </p:extLst>
          </p:nvPr>
        </p:nvGraphicFramePr>
        <p:xfrm>
          <a:off x="-1" y="21506"/>
          <a:ext cx="12266227" cy="6832177"/>
        </p:xfrm>
        <a:graphic>
          <a:graphicData uri="http://schemas.openxmlformats.org/drawingml/2006/table">
            <a:tbl>
              <a:tblPr/>
              <a:tblGrid>
                <a:gridCol w="2892811">
                  <a:extLst>
                    <a:ext uri="{9D8B030D-6E8A-4147-A177-3AD203B41FA5}">
                      <a16:colId xmlns:a16="http://schemas.microsoft.com/office/drawing/2014/main" val="3651082922"/>
                    </a:ext>
                  </a:extLst>
                </a:gridCol>
                <a:gridCol w="9373416">
                  <a:extLst>
                    <a:ext uri="{9D8B030D-6E8A-4147-A177-3AD203B41FA5}">
                      <a16:colId xmlns:a16="http://schemas.microsoft.com/office/drawing/2014/main" val="601630667"/>
                    </a:ext>
                  </a:extLst>
                </a:gridCol>
              </a:tblGrid>
              <a:tr h="270350">
                <a:tc>
                  <a:txBody>
                    <a:bodyPr/>
                    <a:lstStyle/>
                    <a:p>
                      <a:pPr algn="l" fontAlgn="b"/>
                      <a:r>
                        <a:rPr lang="en-US" sz="2000" b="1" i="0" u="none" strike="noStrike">
                          <a:solidFill>
                            <a:srgbClr val="000000"/>
                          </a:solidFill>
                          <a:effectLst/>
                          <a:latin typeface="Calibri"/>
                        </a:rPr>
                        <a:t>Fund</a:t>
                      </a:r>
                    </a:p>
                  </a:txBody>
                  <a:tcPr marL="1443" marR="1443" marT="1443" marB="10392" anchor="b">
                    <a:lnL>
                      <a:noFill/>
                    </a:lnL>
                    <a:lnR>
                      <a:noFill/>
                    </a:lnR>
                    <a:lnT>
                      <a:noFill/>
                    </a:lnT>
                    <a:lnB>
                      <a:noFill/>
                    </a:lnB>
                    <a:solidFill>
                      <a:schemeClr val="bg2"/>
                    </a:solidFill>
                  </a:tcPr>
                </a:tc>
                <a:tc>
                  <a:txBody>
                    <a:bodyPr/>
                    <a:lstStyle/>
                    <a:p>
                      <a:pPr algn="l" fontAlgn="b"/>
                      <a:r>
                        <a:rPr lang="en-US" sz="2000" b="1" i="0" u="none" strike="noStrike">
                          <a:solidFill>
                            <a:srgbClr val="000000"/>
                          </a:solidFill>
                          <a:effectLst/>
                          <a:latin typeface="Calibri"/>
                        </a:rPr>
                        <a:t>Description</a:t>
                      </a:r>
                    </a:p>
                  </a:txBody>
                  <a:tcPr marL="1443" marR="1443" marT="1443" marB="10392" anchor="b">
                    <a:lnL>
                      <a:noFill/>
                    </a:lnL>
                    <a:lnR>
                      <a:noFill/>
                    </a:lnR>
                    <a:lnT>
                      <a:noFill/>
                    </a:lnT>
                    <a:lnB>
                      <a:noFill/>
                    </a:lnB>
                    <a:solidFill>
                      <a:schemeClr val="bg2"/>
                    </a:solidFill>
                  </a:tcPr>
                </a:tc>
                <a:extLst>
                  <a:ext uri="{0D108BD9-81ED-4DB2-BD59-A6C34878D82A}">
                    <a16:rowId xmlns:a16="http://schemas.microsoft.com/office/drawing/2014/main" val="1103758900"/>
                  </a:ext>
                </a:extLst>
              </a:tr>
              <a:tr h="565277">
                <a:tc>
                  <a:txBody>
                    <a:bodyPr/>
                    <a:lstStyle/>
                    <a:p>
                      <a:pPr algn="l" fontAlgn="t"/>
                      <a:r>
                        <a:rPr lang="en-US" sz="2000" b="0" i="0" u="sng" strike="noStrike">
                          <a:solidFill>
                            <a:schemeClr val="accent3"/>
                          </a:solidFill>
                          <a:effectLst/>
                          <a:highlight>
                            <a:srgbClr val="FFFF00"/>
                          </a:highlight>
                          <a:latin typeface="Calibri"/>
                          <a:hlinkClick r:id="rId3">
                            <a:extLst>
                              <a:ext uri="{A12FA001-AC4F-418D-AE19-62706E023703}">
                                <ahyp:hlinkClr xmlns:ahyp="http://schemas.microsoft.com/office/drawing/2018/hyperlinkcolor" val="tx"/>
                              </a:ext>
                            </a:extLst>
                          </a:hlinkClick>
                        </a:rPr>
                        <a:t>All Roads Transportation Safety (ARTS) Program</a:t>
                      </a:r>
                      <a:endParaRPr lang="en-US" sz="2000" b="0" i="0" u="sng" strike="noStrike">
                        <a:solidFill>
                          <a:schemeClr val="accent3"/>
                        </a:solidFill>
                        <a:effectLst/>
                        <a:highlight>
                          <a:srgbClr val="FFFF00"/>
                        </a:highligh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Safety projects that reduce fatal and serious injury crashes on a public road in Oregon.</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969818691"/>
                  </a:ext>
                </a:extLst>
              </a:tr>
              <a:tr h="1081400">
                <a:tc>
                  <a:txBody>
                    <a:bodyPr/>
                    <a:lstStyle/>
                    <a:p>
                      <a:pPr algn="l" fontAlgn="t"/>
                      <a:r>
                        <a:rPr lang="en-US" sz="2000" b="0" i="0" u="sng" strike="noStrike">
                          <a:solidFill>
                            <a:schemeClr val="accent3"/>
                          </a:solidFill>
                          <a:effectLst/>
                          <a:highlight>
                            <a:srgbClr val="FFFF00"/>
                          </a:highlight>
                          <a:latin typeface="Calibri"/>
                          <a:hlinkClick r:id="rId4">
                            <a:extLst>
                              <a:ext uri="{A12FA001-AC4F-418D-AE19-62706E023703}">
                                <ahyp:hlinkClr xmlns:ahyp="http://schemas.microsoft.com/office/drawing/2018/hyperlinkcolor" val="tx"/>
                              </a:ext>
                            </a:extLst>
                          </a:hlinkClick>
                        </a:rPr>
                        <a:t>Carbon Reduction Program</a:t>
                      </a:r>
                      <a:r>
                        <a:rPr lang="en-US" sz="2000" b="0" i="0" u="sng" strike="noStrike">
                          <a:solidFill>
                            <a:schemeClr val="accent3"/>
                          </a:solidFill>
                          <a:effectLst/>
                          <a:latin typeface="Calibri"/>
                          <a:hlinkClick r:id="rId4">
                            <a:extLst>
                              <a:ext uri="{A12FA001-AC4F-418D-AE19-62706E023703}">
                                <ahyp:hlinkClr xmlns:ahyp="http://schemas.microsoft.com/office/drawing/2018/hyperlinkcolor" val="tx"/>
                              </a:ext>
                            </a:extLst>
                          </a:hlinkClick>
                        </a:rPr>
                        <a:t> </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Projects that reduce greenhouse gas emissions in urban and rural areas with less than 200,000 residents  Carbon Reduction Funds can be used for a wide range of projects including alternative fuel vehicles and charging stations, bicycle and pedestrian projects, transit capital projects, intelligent transportation projects, and others. </a:t>
                      </a:r>
                      <a:endParaRPr lang="en-US" sz="2000" b="0" i="0" u="none" strike="noStrike">
                        <a:solidFill>
                          <a:srgbClr val="000000"/>
                        </a:solidFill>
                        <a:effectLst/>
                        <a:latin typeface="Calibri" panose="020F0502020204030204" pitchFamily="34" charset="0"/>
                      </a:endParaRPr>
                    </a:p>
                  </a:txBody>
                  <a:tcPr marL="1443" marR="1443" marT="1443" marB="10392">
                    <a:lnL>
                      <a:noFill/>
                    </a:lnL>
                    <a:lnR>
                      <a:noFill/>
                    </a:lnR>
                    <a:lnT>
                      <a:noFill/>
                    </a:lnT>
                    <a:lnB>
                      <a:noFill/>
                    </a:lnB>
                  </a:tcPr>
                </a:tc>
                <a:extLst>
                  <a:ext uri="{0D108BD9-81ED-4DB2-BD59-A6C34878D82A}">
                    <a16:rowId xmlns:a16="http://schemas.microsoft.com/office/drawing/2014/main" val="3126967352"/>
                  </a:ext>
                </a:extLst>
              </a:tr>
              <a:tr h="811050">
                <a:tc>
                  <a:txBody>
                    <a:bodyPr/>
                    <a:lstStyle/>
                    <a:p>
                      <a:pPr algn="l" fontAlgn="t"/>
                      <a:r>
                        <a:rPr lang="en-US" sz="2000" b="0" i="0" u="sng" strike="noStrike">
                          <a:solidFill>
                            <a:schemeClr val="accent3"/>
                          </a:solidFill>
                          <a:effectLst/>
                          <a:latin typeface="Calibri"/>
                          <a:hlinkClick r:id="rId5">
                            <a:extLst>
                              <a:ext uri="{A12FA001-AC4F-418D-AE19-62706E023703}">
                                <ahyp:hlinkClr xmlns:ahyp="http://schemas.microsoft.com/office/drawing/2018/hyperlinkcolor" val="tx"/>
                              </a:ext>
                            </a:extLst>
                          </a:hlinkClick>
                        </a:rPr>
                        <a:t>Community Charging Rebates Program</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chemeClr val="tx1"/>
                          </a:solidFill>
                          <a:effectLst/>
                          <a:latin typeface="Calibri"/>
                        </a:rPr>
                        <a:t>Supports the installation and maintenance of Level 2 chargers at public parking sites and multi-family housing.  Majority of funds reserved for projects in disadvantaged and rural communities.</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769509544"/>
                  </a:ext>
                </a:extLst>
              </a:tr>
              <a:tr h="946297">
                <a:tc>
                  <a:txBody>
                    <a:bodyPr/>
                    <a:lstStyle/>
                    <a:p>
                      <a:pPr algn="l" fontAlgn="t"/>
                      <a:r>
                        <a:rPr lang="en-US" sz="2000" b="0" i="0" u="sng" strike="noStrike">
                          <a:solidFill>
                            <a:schemeClr val="accent3"/>
                          </a:solidFill>
                          <a:effectLst/>
                          <a:latin typeface="Calibri"/>
                          <a:hlinkClick r:id="rId6">
                            <a:extLst>
                              <a:ext uri="{A12FA001-AC4F-418D-AE19-62706E023703}">
                                <ahyp:hlinkClr xmlns:ahyp="http://schemas.microsoft.com/office/drawing/2018/hyperlinkcolor" val="tx"/>
                              </a:ext>
                            </a:extLst>
                          </a:hlinkClick>
                        </a:rPr>
                        <a:t>Connect Oregon</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Connect Oregon is an initiative established by the 2005 state legislature to invest in non-highway modes of transportation. Future rounds of the program will fund aviation, rail, and marine projects, and previous rounds included bicycle/pedestrian &amp;transit projects. </a:t>
                      </a:r>
                      <a:endParaRPr lang="en-US" sz="2000" b="0" i="0" u="none" strike="noStrike">
                        <a:solidFill>
                          <a:srgbClr val="000000"/>
                        </a:solidFill>
                        <a:effectLst/>
                        <a:latin typeface="Calibri" panose="020F0502020204030204" pitchFamily="34" charset="0"/>
                      </a:endParaRPr>
                    </a:p>
                  </a:txBody>
                  <a:tcPr marL="1443" marR="1443" marT="1443" marB="10392">
                    <a:lnL>
                      <a:noFill/>
                    </a:lnL>
                    <a:lnR>
                      <a:noFill/>
                    </a:lnR>
                    <a:lnT>
                      <a:noFill/>
                    </a:lnT>
                    <a:lnB>
                      <a:noFill/>
                    </a:lnB>
                    <a:solidFill>
                      <a:schemeClr val="bg2"/>
                    </a:solidFill>
                  </a:tcPr>
                </a:tc>
                <a:extLst>
                  <a:ext uri="{0D108BD9-81ED-4DB2-BD59-A6C34878D82A}">
                    <a16:rowId xmlns:a16="http://schemas.microsoft.com/office/drawing/2014/main" val="1987140026"/>
                  </a:ext>
                </a:extLst>
              </a:tr>
              <a:tr h="565277">
                <a:tc>
                  <a:txBody>
                    <a:bodyPr/>
                    <a:lstStyle/>
                    <a:p>
                      <a:pPr algn="l" fontAlgn="t"/>
                      <a:r>
                        <a:rPr lang="en-US" sz="2000" b="0" i="0" u="sng" strike="noStrike">
                          <a:solidFill>
                            <a:schemeClr val="accent3"/>
                          </a:solidFill>
                          <a:effectLst/>
                          <a:latin typeface="Calibri"/>
                          <a:hlinkClick r:id="rId7">
                            <a:extLst>
                              <a:ext uri="{A12FA001-AC4F-418D-AE19-62706E023703}">
                                <ahyp:hlinkClr xmlns:ahyp="http://schemas.microsoft.com/office/drawing/2018/hyperlinkcolor" val="tx"/>
                              </a:ext>
                            </a:extLst>
                          </a:hlinkClick>
                        </a:rPr>
                        <a:t>Immediate Opportunity Fund</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Program supports economic development through roadway improvements and provide funds in order to respond quickly to economic development opportunities.</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3410822590"/>
                  </a:ext>
                </a:extLst>
              </a:tr>
              <a:tr h="540700">
                <a:tc>
                  <a:txBody>
                    <a:bodyPr/>
                    <a:lstStyle/>
                    <a:p>
                      <a:pPr algn="l" fontAlgn="t"/>
                      <a:r>
                        <a:rPr lang="en-US" sz="2000" b="0" i="0" u="sng" strike="noStrike">
                          <a:solidFill>
                            <a:schemeClr val="accent3"/>
                          </a:solidFill>
                          <a:effectLst/>
                          <a:latin typeface="Calibri"/>
                          <a:hlinkClick r:id="rId8">
                            <a:extLst>
                              <a:ext uri="{A12FA001-AC4F-418D-AE19-62706E023703}">
                                <ahyp:hlinkClr xmlns:ahyp="http://schemas.microsoft.com/office/drawing/2018/hyperlinkcolor" val="tx"/>
                              </a:ext>
                            </a:extLst>
                          </a:hlinkClick>
                        </a:rPr>
                        <a:t>Innovative Mobility</a:t>
                      </a:r>
                      <a:r>
                        <a:rPr lang="en-US" sz="2000" b="0" i="0" u="sng" strike="noStrike">
                          <a:solidFill>
                            <a:schemeClr val="accent3"/>
                          </a:solidFill>
                          <a:effectLst/>
                          <a:latin typeface="Calibri"/>
                          <a:hlinkClick r:id="rId8"/>
                        </a:rPr>
                        <a:t> Microgrants</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Projects that encourage innovation and collaboration in meeting the transportation needs of members of historically excluded groups.</a:t>
                      </a:r>
                    </a:p>
                  </a:txBody>
                  <a:tcPr marL="1443" marR="1443" marT="1443" marB="10392">
                    <a:lnL>
                      <a:noFill/>
                    </a:lnL>
                    <a:lnR>
                      <a:noFill/>
                    </a:lnR>
                    <a:lnT>
                      <a:noFill/>
                    </a:lnT>
                    <a:lnB>
                      <a:noFill/>
                    </a:lnB>
                  </a:tcPr>
                </a:tc>
                <a:extLst>
                  <a:ext uri="{0D108BD9-81ED-4DB2-BD59-A6C34878D82A}">
                    <a16:rowId xmlns:a16="http://schemas.microsoft.com/office/drawing/2014/main" val="1220228626"/>
                  </a:ext>
                </a:extLst>
              </a:tr>
              <a:tr h="565277">
                <a:tc>
                  <a:txBody>
                    <a:bodyPr/>
                    <a:lstStyle/>
                    <a:p>
                      <a:pPr algn="l" fontAlgn="t"/>
                      <a:r>
                        <a:rPr lang="en-US" sz="2000" b="0" i="0" u="sng" strike="noStrike">
                          <a:solidFill>
                            <a:schemeClr val="accent3"/>
                          </a:solidFill>
                          <a:effectLst/>
                          <a:highlight>
                            <a:srgbClr val="FFFF00"/>
                          </a:highlight>
                          <a:latin typeface="Calibri"/>
                          <a:hlinkClick r:id="rId9">
                            <a:extLst>
                              <a:ext uri="{A12FA001-AC4F-418D-AE19-62706E023703}">
                                <ahyp:hlinkClr xmlns:ahyp="http://schemas.microsoft.com/office/drawing/2018/hyperlinkcolor" val="tx"/>
                              </a:ext>
                            </a:extLst>
                          </a:hlinkClick>
                        </a:rPr>
                        <a:t>Innovative Mobility Program</a:t>
                      </a:r>
                      <a:endParaRPr lang="en-US" sz="2000" b="0" i="0" u="sng" strike="noStrike">
                        <a:solidFill>
                          <a:schemeClr val="accent3"/>
                        </a:solidFill>
                        <a:effectLst/>
                        <a:highlight>
                          <a:srgbClr val="FFFF00"/>
                        </a:highligh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Projects that encourage innovation and collaboration in meeting the transportation needs of members of historically excluded groups.</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2696680257"/>
                  </a:ext>
                </a:extLst>
              </a:tr>
              <a:tr h="811050">
                <a:tc>
                  <a:txBody>
                    <a:bodyPr/>
                    <a:lstStyle/>
                    <a:p>
                      <a:pPr algn="l" fontAlgn="t"/>
                      <a:r>
                        <a:rPr lang="en-US" sz="2000" b="0" i="0" u="sng" strike="noStrike">
                          <a:solidFill>
                            <a:schemeClr val="accent3"/>
                          </a:solidFill>
                          <a:effectLst/>
                          <a:highlight>
                            <a:srgbClr val="FFFF00"/>
                          </a:highlight>
                          <a:latin typeface="Calibri"/>
                          <a:hlinkClick r:id="rId10">
                            <a:extLst>
                              <a:ext uri="{A12FA001-AC4F-418D-AE19-62706E023703}">
                                <ahyp:hlinkClr xmlns:ahyp="http://schemas.microsoft.com/office/drawing/2018/hyperlinkcolor" val="tx"/>
                              </a:ext>
                            </a:extLst>
                          </a:hlinkClick>
                        </a:rPr>
                        <a:t>Oregon Community Paths</a:t>
                      </a:r>
                      <a:endParaRPr lang="en-US" sz="2000" b="0" i="0" u="sng" strike="noStrike">
                        <a:solidFill>
                          <a:schemeClr val="accent3"/>
                        </a:solidFill>
                        <a:effectLst/>
                        <a:highlight>
                          <a:srgbClr val="FFFF00"/>
                        </a:highligh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Projects that are off system, multi-use, bicycle or foot paths. There are two project categories: regional paths and critical links. Funds are State or Federal (construction) or Federal (Preliminary Planning)</a:t>
                      </a:r>
                      <a:endParaRPr lang="en-US" sz="2000" b="0" i="0" u="none" strike="noStrike">
                        <a:solidFill>
                          <a:srgbClr val="000000"/>
                        </a:solidFill>
                        <a:effectLst/>
                        <a:latin typeface="Calibri" panose="020F0502020204030204" pitchFamily="34" charset="0"/>
                      </a:endParaRPr>
                    </a:p>
                  </a:txBody>
                  <a:tcPr marL="1443" marR="1443" marT="1443" marB="10392">
                    <a:lnL>
                      <a:noFill/>
                    </a:lnL>
                    <a:lnR>
                      <a:noFill/>
                    </a:lnR>
                    <a:lnT>
                      <a:noFill/>
                    </a:lnT>
                    <a:lnB>
                      <a:noFill/>
                    </a:lnB>
                  </a:tcPr>
                </a:tc>
                <a:extLst>
                  <a:ext uri="{0D108BD9-81ED-4DB2-BD59-A6C34878D82A}">
                    <a16:rowId xmlns:a16="http://schemas.microsoft.com/office/drawing/2014/main" val="405763141"/>
                  </a:ext>
                </a:extLst>
              </a:tr>
            </a:tbl>
          </a:graphicData>
        </a:graphic>
      </p:graphicFrame>
    </p:spTree>
    <p:extLst>
      <p:ext uri="{BB962C8B-B14F-4D97-AF65-F5344CB8AC3E}">
        <p14:creationId xmlns:p14="http://schemas.microsoft.com/office/powerpoint/2010/main" val="389117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CDDA38-D42B-4A01-4627-4453B5D93AB4}"/>
              </a:ext>
            </a:extLst>
          </p:cNvPr>
          <p:cNvSpPr>
            <a:spLocks noGrp="1"/>
          </p:cNvSpPr>
          <p:nvPr>
            <p:ph type="sldNum" sz="quarter" idx="12"/>
          </p:nvPr>
        </p:nvSpPr>
        <p:spPr/>
        <p:txBody>
          <a:bodyPr/>
          <a:lstStyle/>
          <a:p>
            <a:fld id="{7B4172B2-D9CF-462E-87A7-CF6315382B94}" type="slidenum">
              <a:rPr lang="en-US" smtClean="0"/>
              <a:t>9</a:t>
            </a:fld>
            <a:endParaRPr lang="en-US"/>
          </a:p>
        </p:txBody>
      </p:sp>
      <p:graphicFrame>
        <p:nvGraphicFramePr>
          <p:cNvPr id="6" name="Table 5">
            <a:extLst>
              <a:ext uri="{FF2B5EF4-FFF2-40B4-BE49-F238E27FC236}">
                <a16:creationId xmlns:a16="http://schemas.microsoft.com/office/drawing/2014/main" id="{1E6692D4-F7A4-360F-5AA3-6314C9192C93}"/>
              </a:ext>
            </a:extLst>
          </p:cNvPr>
          <p:cNvGraphicFramePr>
            <a:graphicFrameLocks noGrp="1"/>
          </p:cNvGraphicFramePr>
          <p:nvPr>
            <p:extLst>
              <p:ext uri="{D42A27DB-BD31-4B8C-83A1-F6EECF244321}">
                <p14:modId xmlns:p14="http://schemas.microsoft.com/office/powerpoint/2010/main" val="2871310750"/>
              </p:ext>
            </p:extLst>
          </p:nvPr>
        </p:nvGraphicFramePr>
        <p:xfrm>
          <a:off x="0" y="136525"/>
          <a:ext cx="11887200" cy="6298934"/>
        </p:xfrm>
        <a:graphic>
          <a:graphicData uri="http://schemas.openxmlformats.org/drawingml/2006/table">
            <a:tbl>
              <a:tblPr/>
              <a:tblGrid>
                <a:gridCol w="3456633">
                  <a:extLst>
                    <a:ext uri="{9D8B030D-6E8A-4147-A177-3AD203B41FA5}">
                      <a16:colId xmlns:a16="http://schemas.microsoft.com/office/drawing/2014/main" val="3651082922"/>
                    </a:ext>
                  </a:extLst>
                </a:gridCol>
                <a:gridCol w="8430567">
                  <a:extLst>
                    <a:ext uri="{9D8B030D-6E8A-4147-A177-3AD203B41FA5}">
                      <a16:colId xmlns:a16="http://schemas.microsoft.com/office/drawing/2014/main" val="601630667"/>
                    </a:ext>
                  </a:extLst>
                </a:gridCol>
              </a:tblGrid>
              <a:tr h="88765">
                <a:tc>
                  <a:txBody>
                    <a:bodyPr/>
                    <a:lstStyle/>
                    <a:p>
                      <a:pPr algn="l" fontAlgn="b"/>
                      <a:r>
                        <a:rPr lang="en-US" sz="2000" b="1" i="0" u="none" strike="noStrike">
                          <a:solidFill>
                            <a:srgbClr val="000000"/>
                          </a:solidFill>
                          <a:effectLst/>
                          <a:latin typeface="Calibri"/>
                        </a:rPr>
                        <a:t>Fund</a:t>
                      </a:r>
                    </a:p>
                  </a:txBody>
                  <a:tcPr marL="1443" marR="1443" marT="1443" marB="10392" anchor="b">
                    <a:lnL>
                      <a:noFill/>
                    </a:lnL>
                    <a:lnR>
                      <a:noFill/>
                    </a:lnR>
                    <a:lnT>
                      <a:noFill/>
                    </a:lnT>
                    <a:lnB>
                      <a:noFill/>
                    </a:lnB>
                    <a:solidFill>
                      <a:schemeClr val="bg2"/>
                    </a:solidFill>
                  </a:tcPr>
                </a:tc>
                <a:tc>
                  <a:txBody>
                    <a:bodyPr/>
                    <a:lstStyle/>
                    <a:p>
                      <a:pPr algn="l" fontAlgn="b"/>
                      <a:r>
                        <a:rPr lang="en-US" sz="2000" b="1" i="0" u="none" strike="noStrike">
                          <a:solidFill>
                            <a:srgbClr val="000000"/>
                          </a:solidFill>
                          <a:effectLst/>
                          <a:latin typeface="Calibri"/>
                        </a:rPr>
                        <a:t>Description</a:t>
                      </a:r>
                    </a:p>
                  </a:txBody>
                  <a:tcPr marL="1443" marR="1443" marT="1443" marB="10392" anchor="b">
                    <a:lnL>
                      <a:noFill/>
                    </a:lnL>
                    <a:lnR>
                      <a:noFill/>
                    </a:lnR>
                    <a:lnT>
                      <a:noFill/>
                    </a:lnT>
                    <a:lnB>
                      <a:noFill/>
                    </a:lnB>
                    <a:solidFill>
                      <a:schemeClr val="bg2"/>
                    </a:solidFill>
                  </a:tcPr>
                </a:tc>
                <a:extLst>
                  <a:ext uri="{0D108BD9-81ED-4DB2-BD59-A6C34878D82A}">
                    <a16:rowId xmlns:a16="http://schemas.microsoft.com/office/drawing/2014/main" val="1103758900"/>
                  </a:ext>
                </a:extLst>
              </a:tr>
              <a:tr h="741524">
                <a:tc>
                  <a:txBody>
                    <a:bodyPr/>
                    <a:lstStyle/>
                    <a:p>
                      <a:pPr algn="l" fontAlgn="t"/>
                      <a:r>
                        <a:rPr lang="en-US" sz="2000" b="0" i="0" u="sng" strike="noStrike">
                          <a:solidFill>
                            <a:schemeClr val="accent3"/>
                          </a:solidFill>
                          <a:effectLst/>
                          <a:latin typeface="Calibri"/>
                          <a:hlinkClick r:id="rId3">
                            <a:extLst>
                              <a:ext uri="{A12FA001-AC4F-418D-AE19-62706E023703}">
                                <ahyp:hlinkClr xmlns:ahyp="http://schemas.microsoft.com/office/drawing/2018/hyperlinkcolor" val="tx"/>
                              </a:ext>
                            </a:extLst>
                          </a:hlinkClick>
                        </a:rPr>
                        <a:t>Safe Routes to School- Construction</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Construction programs ensuring that safe walking and biking routes exist through investments in crossings, sidewalks and bike lanes, and flashing beacons.</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886986963"/>
                  </a:ext>
                </a:extLst>
              </a:tr>
              <a:tr h="132065">
                <a:tc>
                  <a:txBody>
                    <a:bodyPr/>
                    <a:lstStyle/>
                    <a:p>
                      <a:pPr algn="l" fontAlgn="t"/>
                      <a:r>
                        <a:rPr lang="en-US" sz="2000" b="0" i="0" u="sng" strike="noStrike">
                          <a:solidFill>
                            <a:schemeClr val="accent3"/>
                          </a:solidFill>
                          <a:effectLst/>
                          <a:latin typeface="Calibri"/>
                          <a:hlinkClick r:id="rId3">
                            <a:extLst>
                              <a:ext uri="{A12FA001-AC4F-418D-AE19-62706E023703}">
                                <ahyp:hlinkClr xmlns:ahyp="http://schemas.microsoft.com/office/drawing/2018/hyperlinkcolor" val="tx"/>
                              </a:ext>
                            </a:extLst>
                          </a:hlinkClick>
                        </a:rPr>
                        <a:t>Safe Routes to School- Project Identification Program</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Program provides services (not funds) that help communities plan to address barriers to students walking and bicycling to school.</a:t>
                      </a:r>
                    </a:p>
                  </a:txBody>
                  <a:tcPr marL="1443" marR="1443" marT="1443" marB="10392">
                    <a:lnL>
                      <a:noFill/>
                    </a:lnL>
                    <a:lnR>
                      <a:noFill/>
                    </a:lnR>
                    <a:lnT>
                      <a:noFill/>
                    </a:lnT>
                    <a:lnB>
                      <a:noFill/>
                    </a:lnB>
                  </a:tcPr>
                </a:tc>
                <a:extLst>
                  <a:ext uri="{0D108BD9-81ED-4DB2-BD59-A6C34878D82A}">
                    <a16:rowId xmlns:a16="http://schemas.microsoft.com/office/drawing/2014/main" val="4064535084"/>
                  </a:ext>
                </a:extLst>
              </a:tr>
              <a:tr h="571560">
                <a:tc>
                  <a:txBody>
                    <a:bodyPr/>
                    <a:lstStyle/>
                    <a:p>
                      <a:pPr algn="l" fontAlgn="t"/>
                      <a:r>
                        <a:rPr lang="en-US" sz="2000" b="0" i="0" u="sng" strike="noStrike">
                          <a:solidFill>
                            <a:schemeClr val="accent3"/>
                          </a:solidFill>
                          <a:effectLst/>
                          <a:latin typeface="Calibri"/>
                          <a:hlinkClick r:id="rId3">
                            <a:extLst>
                              <a:ext uri="{A12FA001-AC4F-418D-AE19-62706E023703}">
                                <ahyp:hlinkClr xmlns:ahyp="http://schemas.microsoft.com/office/drawing/2018/hyperlinkcolor" val="tx"/>
                              </a:ext>
                            </a:extLst>
                          </a:hlinkClick>
                        </a:rPr>
                        <a:t>Safe Routes to School- Education</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Programs focusing on education and outreach to assure awareness and safe use of walking and biking</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316794001"/>
                  </a:ext>
                </a:extLst>
              </a:tr>
              <a:tr h="1056520">
                <a:tc>
                  <a:txBody>
                    <a:bodyPr/>
                    <a:lstStyle/>
                    <a:p>
                      <a:pPr algn="l" fontAlgn="t"/>
                      <a:r>
                        <a:rPr lang="en-US" sz="2000" b="0" i="0" u="sng" strike="noStrike">
                          <a:solidFill>
                            <a:schemeClr val="accent3"/>
                          </a:solidFill>
                          <a:effectLst/>
                          <a:latin typeface="Calibri"/>
                          <a:hlinkClick r:id="rId3"/>
                        </a:rPr>
                        <a:t>Safe Routes to School Rapid Response</a:t>
                      </a:r>
                      <a:endParaRPr lang="en-US" sz="2000" b="0" i="0" u="sng" strike="noStrike">
                        <a:solidFill>
                          <a:schemeClr val="accent3"/>
                        </a:solidFill>
                        <a:effectLst/>
                        <a:latin typeface="Calibri" panose="020F0502020204030204" pitchFamily="34" charset="0"/>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Rapid Response Grants are for communities in which a recent crash occurred in the last twenty-four months involving a pedestrian or a bicyclist and the pedestrian/bicyclist was injured, seriously injured, or killed and the proposed project specifically addresses this incident effectively and cost effectively, or an urgent opportunity arises which means that something substantial and unexpected has changed and must be addressed before the next Competitive Grant cycle.</a:t>
                      </a:r>
                    </a:p>
                  </a:txBody>
                  <a:tcPr marL="1443" marR="1443" marT="1443" marB="10392">
                    <a:lnL>
                      <a:noFill/>
                    </a:lnL>
                    <a:lnR>
                      <a:noFill/>
                    </a:lnR>
                    <a:lnT>
                      <a:noFill/>
                    </a:lnT>
                    <a:lnB>
                      <a:noFill/>
                    </a:lnB>
                  </a:tcPr>
                </a:tc>
                <a:extLst>
                  <a:ext uri="{0D108BD9-81ED-4DB2-BD59-A6C34878D82A}">
                    <a16:rowId xmlns:a16="http://schemas.microsoft.com/office/drawing/2014/main" val="2748780122"/>
                  </a:ext>
                </a:extLst>
              </a:tr>
              <a:tr h="175365">
                <a:tc>
                  <a:txBody>
                    <a:bodyPr/>
                    <a:lstStyle/>
                    <a:p>
                      <a:pPr algn="l" fontAlgn="t"/>
                      <a:r>
                        <a:rPr lang="en-US" sz="2000" b="0" i="0" u="sng" strike="noStrike">
                          <a:solidFill>
                            <a:schemeClr val="accent3"/>
                          </a:solidFill>
                          <a:effectLst/>
                          <a:latin typeface="Calibri"/>
                          <a:hlinkClick r:id="rId4">
                            <a:extLst>
                              <a:ext uri="{A12FA001-AC4F-418D-AE19-62706E023703}">
                                <ahyp:hlinkClr xmlns:ahyp="http://schemas.microsoft.com/office/drawing/2018/hyperlinkcolor" val="tx"/>
                              </a:ext>
                            </a:extLst>
                          </a:hlinkClick>
                        </a:rPr>
                        <a:t>Small City Allotment Program</a:t>
                      </a:r>
                      <a:endParaRPr lang="en-US" sz="2000" b="0" i="0" u="sng" strike="noStrike">
                        <a:solidFill>
                          <a:schemeClr val="accent3"/>
                        </a:solidFill>
                        <a:effectLst/>
                        <a:latin typeface="Calibri"/>
                      </a:endParaRPr>
                    </a:p>
                  </a:txBody>
                  <a:tcPr marL="1443" marR="1443" marT="1443" marB="10392" anchor="ctr">
                    <a:lnL>
                      <a:noFill/>
                    </a:lnL>
                    <a:lnR>
                      <a:noFill/>
                    </a:lnR>
                    <a:lnT>
                      <a:noFill/>
                    </a:lnT>
                    <a:lnB>
                      <a:noFill/>
                    </a:lnB>
                    <a:solidFill>
                      <a:srgbClr val="D9E1F2"/>
                    </a:solidFill>
                  </a:tcPr>
                </a:tc>
                <a:tc>
                  <a:txBody>
                    <a:bodyPr/>
                    <a:lstStyle/>
                    <a:p>
                      <a:pPr algn="l" fontAlgn="t"/>
                      <a:r>
                        <a:rPr lang="en-US" sz="2000" b="0" i="0" u="none" strike="noStrike">
                          <a:solidFill>
                            <a:srgbClr val="000000"/>
                          </a:solidFill>
                          <a:effectLst/>
                          <a:latin typeface="Calibri"/>
                        </a:rPr>
                        <a:t>Incorporated cities with populations of 5,000 or fewer. Projects located on streets that are not part of the state highway system and that are inadequate for the capacity they serve or are in a condition detrimental to safety.</a:t>
                      </a:r>
                    </a:p>
                  </a:txBody>
                  <a:tcPr marL="1443" marR="1443" marT="1443" marB="10392">
                    <a:lnL>
                      <a:noFill/>
                    </a:lnL>
                    <a:lnR>
                      <a:noFill/>
                    </a:lnR>
                    <a:lnT>
                      <a:noFill/>
                    </a:lnT>
                    <a:lnB>
                      <a:noFill/>
                    </a:lnB>
                    <a:solidFill>
                      <a:srgbClr val="D9E1F2"/>
                    </a:solidFill>
                  </a:tcPr>
                </a:tc>
                <a:extLst>
                  <a:ext uri="{0D108BD9-81ED-4DB2-BD59-A6C34878D82A}">
                    <a16:rowId xmlns:a16="http://schemas.microsoft.com/office/drawing/2014/main" val="3358149069"/>
                  </a:ext>
                </a:extLst>
              </a:tr>
              <a:tr h="175365">
                <a:tc>
                  <a:txBody>
                    <a:bodyPr/>
                    <a:lstStyle/>
                    <a:p>
                      <a:pPr algn="l" fontAlgn="t"/>
                      <a:r>
                        <a:rPr lang="en-US" sz="2000" b="0" i="0" u="sng" strike="noStrike">
                          <a:solidFill>
                            <a:schemeClr val="accent3"/>
                          </a:solidFill>
                          <a:effectLst/>
                          <a:highlight>
                            <a:srgbClr val="FFFF00"/>
                          </a:highlight>
                          <a:latin typeface="Calibri"/>
                          <a:hlinkClick r:id="rId5">
                            <a:extLst>
                              <a:ext uri="{A12FA001-AC4F-418D-AE19-62706E023703}">
                                <ahyp:hlinkClr xmlns:ahyp="http://schemas.microsoft.com/office/drawing/2018/hyperlinkcolor" val="tx"/>
                              </a:ext>
                            </a:extLst>
                          </a:hlinkClick>
                        </a:rPr>
                        <a:t>Transportation and Growth Management Planning Grants</a:t>
                      </a:r>
                      <a:endParaRPr lang="en-US" sz="2000" b="0" i="0" u="sng" strike="noStrike">
                        <a:solidFill>
                          <a:schemeClr val="accent3"/>
                        </a:solidFill>
                        <a:effectLst/>
                        <a:highlight>
                          <a:srgbClr val="FFFF00"/>
                        </a:highlight>
                        <a:latin typeface="Calibri"/>
                      </a:endParaRPr>
                    </a:p>
                  </a:txBody>
                  <a:tcPr marL="1443" marR="1443" marT="1443" marB="10392" anchor="ctr">
                    <a:lnL>
                      <a:noFill/>
                    </a:lnL>
                    <a:lnR>
                      <a:noFill/>
                    </a:lnR>
                    <a:lnT>
                      <a:noFill/>
                    </a:lnT>
                    <a:lnB>
                      <a:noFill/>
                    </a:lnB>
                  </a:tcPr>
                </a:tc>
                <a:tc>
                  <a:txBody>
                    <a:bodyPr/>
                    <a:lstStyle/>
                    <a:p>
                      <a:pPr algn="l" fontAlgn="t"/>
                      <a:r>
                        <a:rPr lang="en-US" sz="2000" b="0" i="0" u="none" strike="noStrike">
                          <a:solidFill>
                            <a:srgbClr val="000000"/>
                          </a:solidFill>
                          <a:effectLst/>
                          <a:latin typeface="Calibri"/>
                        </a:rPr>
                        <a:t>Program helps communities address pressing transportation, land use, and growth management issues. TGM grants are for long range planning work that lead to local policy decisions.</a:t>
                      </a:r>
                    </a:p>
                  </a:txBody>
                  <a:tcPr marL="1443" marR="1443" marT="1443" marB="10392">
                    <a:lnL>
                      <a:noFill/>
                    </a:lnL>
                    <a:lnR>
                      <a:noFill/>
                    </a:lnR>
                    <a:lnT>
                      <a:noFill/>
                    </a:lnT>
                    <a:lnB>
                      <a:noFill/>
                    </a:lnB>
                  </a:tcPr>
                </a:tc>
                <a:extLst>
                  <a:ext uri="{0D108BD9-81ED-4DB2-BD59-A6C34878D82A}">
                    <a16:rowId xmlns:a16="http://schemas.microsoft.com/office/drawing/2014/main" val="411393389"/>
                  </a:ext>
                </a:extLst>
              </a:tr>
            </a:tbl>
          </a:graphicData>
        </a:graphic>
      </p:graphicFrame>
    </p:spTree>
    <p:extLst>
      <p:ext uri="{BB962C8B-B14F-4D97-AF65-F5344CB8AC3E}">
        <p14:creationId xmlns:p14="http://schemas.microsoft.com/office/powerpoint/2010/main" val="3701586967"/>
      </p:ext>
    </p:extLst>
  </p:cSld>
  <p:clrMapOvr>
    <a:masterClrMapping/>
  </p:clrMapOvr>
</p:sld>
</file>

<file path=ppt/theme/theme1.xml><?xml version="1.0" encoding="utf-8"?>
<a:theme xmlns:a="http://schemas.openxmlformats.org/drawingml/2006/main" name="ODOT Theme">
  <a:themeElements>
    <a:clrScheme name="ODOT Blues">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C1BE"/>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A1B1314-39C7-4116-9004-D790167E04B9}" vid="{E1D0B801-30BD-4F7D-875A-20775B7819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ec60af1-6d1e-4575-bf73-1b6e791fcd10">
      <UserInfo>
        <DisplayName>FLOWERS Jeffrey A</DisplayName>
        <AccountId>59</AccountId>
        <AccountType/>
      </UserInfo>
    </SharedWithUsers>
    <Number xmlns="414a915e-5b6e-4363-9ccf-94a0bb75992f" xsi:nil="true"/>
    <Reviewed_x0020_for_x0020_URLs xmlns="414a915e-5b6e-4363-9ccf-94a0bb75992f">false</Reviewed_x0020_for_x0020_URLs>
    <Meeting_x0020_Date xmlns="414a915e-5b6e-4363-9ccf-94a0bb75992f">2024-01-03T08:00:00+00:00</Meeting_x0020_Date>
    <PublishingExpirationDate xmlns="http://schemas.microsoft.com/sharepoint/v3" xsi:nil="true"/>
    <Page xmlns="414a915e-5b6e-4363-9ccf-94a0bb75992f">LPAC</Page>
    <PublishingStartDate xmlns="http://schemas.microsoft.com/sharepoint/v3" xsi:nil="true"/>
    <Category xmlns="414a915e-5b6e-4363-9ccf-94a0bb75992f">Current Year's Meeting Materials</Categor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DD29500255244980EBB45736608B9D" ma:contentTypeVersion="14" ma:contentTypeDescription="Create a new document." ma:contentTypeScope="" ma:versionID="9decfa94368f5e623af88daf419b0204">
  <xsd:schema xmlns:xsd="http://www.w3.org/2001/XMLSchema" xmlns:xs="http://www.w3.org/2001/XMLSchema" xmlns:p="http://schemas.microsoft.com/office/2006/metadata/properties" xmlns:ns1="http://schemas.microsoft.com/sharepoint/v3" xmlns:ns2="414a915e-5b6e-4363-9ccf-94a0bb75992f" xmlns:ns3="6ec60af1-6d1e-4575-bf73-1b6e791fcd10" targetNamespace="http://schemas.microsoft.com/office/2006/metadata/properties" ma:root="true" ma:fieldsID="afc37eda4331e28dd9a0df91ae78319a" ns1:_="" ns2:_="" ns3:_="">
    <xsd:import namespace="http://schemas.microsoft.com/sharepoint/v3"/>
    <xsd:import namespace="414a915e-5b6e-4363-9ccf-94a0bb75992f"/>
    <xsd:import namespace="6ec60af1-6d1e-4575-bf73-1b6e791fcd10"/>
    <xsd:element name="properties">
      <xsd:complexType>
        <xsd:sequence>
          <xsd:element name="documentManagement">
            <xsd:complexType>
              <xsd:all>
                <xsd:element ref="ns1:PublishingStartDate" minOccurs="0"/>
                <xsd:element ref="ns1:PublishingExpirationDate" minOccurs="0"/>
                <xsd:element ref="ns2:Category" minOccurs="0"/>
                <xsd:element ref="ns2:Page" minOccurs="0"/>
                <xsd:element ref="ns2:Meeting_x0020_Date" minOccurs="0"/>
                <xsd:element ref="ns2:Number" minOccurs="0"/>
                <xsd:element ref="ns2:Reviewed_x0020_for_x0020_URLs"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a915e-5b6e-4363-9ccf-94a0bb75992f" elementFormDefault="qualified">
    <xsd:import namespace="http://schemas.microsoft.com/office/2006/documentManagement/types"/>
    <xsd:import namespace="http://schemas.microsoft.com/office/infopath/2007/PartnerControls"/>
    <xsd:element name="Category" ma:index="6" nillable="true" ma:displayName="Category" ma:internalName="Category" ma:readOnly="false">
      <xsd:simpleType>
        <xsd:restriction base="dms:Text">
          <xsd:maxLength value="255"/>
        </xsd:restriction>
      </xsd:simpleType>
    </xsd:element>
    <xsd:element name="Page" ma:index="7" nillable="true" ma:displayName="Page" ma:description="Type out name of page document should appear on." ma:internalName="Page" ma:readOnly="false">
      <xsd:simpleType>
        <xsd:restriction base="dms:Text">
          <xsd:maxLength value="255"/>
        </xsd:restriction>
      </xsd:simpleType>
    </xsd:element>
    <xsd:element name="Meeting_x0020_Date" ma:index="10" nillable="true" ma:displayName="Meeting Date" ma:description="For meeting materials" ma:format="DateOnly" ma:internalName="Meeting_x0020_Date" ma:readOnly="false">
      <xsd:simpleType>
        <xsd:restriction base="dms:DateTime"/>
      </xsd:simpleType>
    </xsd:element>
    <xsd:element name="Number" ma:index="11" nillable="true" ma:displayName="Number" ma:description="Indicate bulletin number" ma:internalName="Number" ma:readOnly="false">
      <xsd:simpleType>
        <xsd:restriction base="dms:Text">
          <xsd:maxLength value="255"/>
        </xsd:restriction>
      </xsd:simpleType>
    </xsd:element>
    <xsd:element name="Reviewed_x0020_for_x0020_URLs" ma:index="12" nillable="true" ma:displayName="Reviewed for URLs" ma:default="0" ma:internalName="Reviewed_x0020_for_x0020_URLs"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ec60af1-6d1e-4575-bf73-1b6e791fcd1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D2DFD-F821-4770-BF9E-46C59FB9F53F}">
  <ds:schemaRefs>
    <ds:schemaRef ds:uri="http://schemas.microsoft.com/sharepoint/v3/contenttype/forms"/>
  </ds:schemaRefs>
</ds:datastoreItem>
</file>

<file path=customXml/itemProps2.xml><?xml version="1.0" encoding="utf-8"?>
<ds:datastoreItem xmlns:ds="http://schemas.openxmlformats.org/officeDocument/2006/customXml" ds:itemID="{DCAE5B6F-3D68-40B9-B169-E74498CB6624}">
  <ds:schemaRefs>
    <ds:schemaRef ds:uri="a4921ae6-e012-43f9-b27e-5ae8a525aa10"/>
    <ds:schemaRef ds:uri="d1c0508c-7ac6-4a32-a2d0-d148e492e84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1EDD71E-9166-46D3-B38C-B2134348CC81}"/>
</file>

<file path=docProps/app.xml><?xml version="1.0" encoding="utf-8"?>
<Properties xmlns="http://schemas.openxmlformats.org/officeDocument/2006/extended-properties" xmlns:vt="http://schemas.openxmlformats.org/officeDocument/2006/docPropsVTypes">
  <Template>Updated Template 2019 (2)</Template>
  <Application>Microsoft Office PowerPoint</Application>
  <PresentationFormat>Widescreen</PresentationFormat>
  <Slides>17</Slides>
  <Notes>16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ODOT Theme</vt:lpstr>
      <vt:lpstr>WE HAVE A GRANT  FOR THAT!  Accessing ODOT Local Funding Opportunities</vt:lpstr>
      <vt:lpstr>Presentation  Outline</vt:lpstr>
      <vt:lpstr>ODOT Local Funding Opportunities Overview</vt:lpstr>
      <vt:lpstr>Local Funding Opportunities in 2024-2025</vt:lpstr>
      <vt:lpstr>Federal Funding* and State Funding</vt:lpstr>
      <vt:lpstr>Eligibility- Which entity are you a part of?</vt:lpstr>
      <vt:lpstr>Eligibility- Which entity are you a part of?</vt:lpstr>
      <vt:lpstr>PowerPoint Presentation</vt:lpstr>
      <vt:lpstr>PowerPoint Presentation</vt:lpstr>
      <vt:lpstr>Transit Discretionary Grants (work in progress)</vt:lpstr>
      <vt:lpstr>PowerPoint Presentation</vt:lpstr>
      <vt:lpstr>PowerPoint Presentation</vt:lpstr>
      <vt:lpstr>PowerPoint Presentation</vt:lpstr>
      <vt:lpstr>Meet the Program Managers</vt:lpstr>
      <vt:lpstr>Meet the Solicitation Managers (Transit)</vt:lpstr>
      <vt:lpstr>Discussion</vt:lpstr>
      <vt:lpstr>Feedback? Questions?</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ESTES Hope</dc:creator>
  <cp:keywords>Local, Programs, Advisory, Committee, Discipline, LPAC, Presentation, Grant</cp:keywords>
  <cp:revision>5</cp:revision>
  <dcterms:created xsi:type="dcterms:W3CDTF">2023-04-03T20:41:08Z</dcterms:created>
  <dcterms:modified xsi:type="dcterms:W3CDTF">2024-01-03T20:05:20Z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0x0101001ADD29500255244980EBB45736608B9D</vt:lpwstr>
  </property>
  <property fmtid="{D5CDD505-2E9C-101B-9397-08002B2CF9AE}" pid="3" name="MSIP_Label_c9cf6fe3-5bce-446b-ad70-bd306593eea0_Method">
    <vt:lpwstr>Privileged</vt:lpwstr>
  </property>
  <property fmtid="{D5CDD505-2E9C-101B-9397-08002B2CF9AE}" pid="4" name="MSIP_Label_c9cf6fe3-5bce-446b-ad70-bd306593eea0_ContentBits">
    <vt:lpwstr>0</vt:lpwstr>
  </property>
  <property fmtid="{D5CDD505-2E9C-101B-9397-08002B2CF9AE}" pid="5" name="MSIP_Label_c9cf6fe3-5bce-446b-ad70-bd306593eea0_SetDate">
    <vt:lpwstr>2023-08-31T18:35:24Z</vt:lpwstr>
  </property>
  <property fmtid="{D5CDD505-2E9C-101B-9397-08002B2CF9AE}" pid="6" name="MSIP_Label_c9cf6fe3-5bce-446b-ad70-bd306593eea0_Name">
    <vt:lpwstr>Level 1 - Published (Items)</vt:lpwstr>
  </property>
  <property fmtid="{D5CDD505-2E9C-101B-9397-08002B2CF9AE}" pid="7" name="MSIP_Label_c9cf6fe3-5bce-446b-ad70-bd306593eea0_Enabled">
    <vt:lpwstr>true</vt:lpwstr>
  </property>
  <property fmtid="{D5CDD505-2E9C-101B-9397-08002B2CF9AE}" pid="8" name="MSIP_Label_c9cf6fe3-5bce-446b-ad70-bd306593eea0_SiteId">
    <vt:lpwstr>28b0d013-46bc-4a64-8d86-1c8a31cf590d</vt:lpwstr>
  </property>
  <property fmtid="{D5CDD505-2E9C-101B-9397-08002B2CF9AE}" pid="9" name="MSIP_Label_c9cf6fe3-5bce-446b-ad70-bd306593eea0_ActionId">
    <vt:lpwstr>12062859-1ca8-4bb2-a0c1-9fc8cccc81c5</vt:lpwstr>
  </property>
</Properties>
</file>