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
  </p:notesMasterIdLst>
  <p:sldIdLst>
    <p:sldId id="257" r:id="rId5"/>
    <p:sldId id="483" r:id="rId6"/>
    <p:sldId id="362" r:id="rId7"/>
    <p:sldId id="357" r:id="rId8"/>
    <p:sldId id="387" r:id="rId9"/>
    <p:sldId id="383" r:id="rId10"/>
    <p:sldId id="1799" r:id="rId11"/>
    <p:sldId id="393" r:id="rId12"/>
    <p:sldId id="475" r:id="rId13"/>
    <p:sldId id="455" r:id="rId14"/>
    <p:sldId id="476" r:id="rId15"/>
    <p:sldId id="477" r:id="rId16"/>
    <p:sldId id="468" r:id="rId17"/>
    <p:sldId id="267" r:id="rId18"/>
    <p:sldId id="376" r:id="rId19"/>
    <p:sldId id="31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E113EC-6DA1-4898-86C3-066B7812301C}">
          <p14:sldIdLst>
            <p14:sldId id="257"/>
            <p14:sldId id="483"/>
            <p14:sldId id="362"/>
            <p14:sldId id="357"/>
            <p14:sldId id="387"/>
            <p14:sldId id="383"/>
            <p14:sldId id="1799"/>
            <p14:sldId id="393"/>
            <p14:sldId id="475"/>
            <p14:sldId id="455"/>
            <p14:sldId id="476"/>
            <p14:sldId id="477"/>
            <p14:sldId id="468"/>
            <p14:sldId id="267"/>
            <p14:sldId id="376"/>
            <p14:sldId id="31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0FD403-F139-FF3B-299C-7B6BBA65F7D4}" name="Jenny Thacker (she/her)" initials="J(" userId="S::jthacker_prrbiz.com#ext#@dksportland.onmicrosoft.com::ad18cc34-ddbf-4a7f-8aa2-7e92e68ee7de" providerId="AD"/>
  <p188:author id="{1E96AD29-0709-0BE7-5BCC-FC026FA34CFE}" name="Brett Houghton" initials="BH" userId="S::bhoughton@prrbiz.com::2065626d-4071-4daa-b33e-a6ce293b5e07" providerId="AD"/>
  <p188:author id="{90633D33-24FD-7D33-697D-107D4BA4344C}" name="MCALLISTER Walter J" initials="MJ" userId="S::walter.j.mcallister_odot.oregon.gov#ext#@dksportland.onmicrosoft.com::635e7862-14df-4a2c-9bfe-e824c4d477af" providerId="AD"/>
  <p188:author id="{7DCC3558-6E5A-7F08-0906-922D57AFB18F}" name="Malika Klingler (she/her)" initials="MK(" userId="S::mklingler@prrbiz.com::75aa79fe-ecae-494f-8f99-04eb80b2081a" providerId="AD"/>
  <p188:author id="{14C82166-03E8-DCCF-8D14-D227FDE07CAF}" name="SHONKWILER Kenneth D" initials="KS" userId="S::Kenneth.D.SHONKWILER@odot.oregon.gov::27d3ab3d-4812-46d5-9348-6e0c852b34ed" providerId="AD"/>
  <p188:author id="{181CD56D-C274-C70E-ADBD-DB4F20F4A4A8}" name="MCGOWAN Mary M" initials="MM" userId="S::mary.m.mcgowan_odot.oregon.gov#ext#@dksportland.onmicrosoft.com::5987d5d0-37c4-4427-82d7-d4e0ac85be68" providerId="AD"/>
  <p188:author id="{9EF07178-3DB6-9CB2-D1D8-BB5849CA919B}" name="Nancy Thai" initials="NT" userId="S::nthai@prrbiz.com::c9314602-d076-414a-b2ce-66797c46f8ba" providerId="AD"/>
  <p188:author id="{7F9E04A9-FB1C-DE09-CD02-E8F3336272CE}" name="Zach Johnson" initials="ZJ" userId="S::zjohnson_prrbiz.com#ext#@dksportland.onmicrosoft.com::4387c438-2663-4776-8de3-c0850afbe341" providerId="AD"/>
  <p188:author id="{DBB1C2AB-A08E-7024-AF4E-F885A80D9063}" name="Brian Chandler" initials="BC" userId="S::brian.chandler@dksassociates.com::aec24c13-35c0-4c6c-8af4-4f896e4bc6cb" providerId="AD"/>
  <p188:author id="{99A9E7B9-2024-2059-E080-FB015560F33D}" name="Hayley Nolan (she/her/hers)" initials="HN(" userId="S::hnolan@prrbiz.com::38bc8901-38a0-4a2d-8db9-db541b69085d" providerId="AD"/>
  <p188:author id="{957519BF-BE25-9E5C-C6E2-21EFF7EE4078}" name="MCGOWAN Mary M" initials="MM" userId="S::Mary.M.MCGOWAN@ODOT.oregon.gov::e807bdc1-de57-4235-a144-81f3efdb87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C1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407" autoAdjust="0"/>
  </p:normalViewPr>
  <p:slideViewPr>
    <p:cSldViewPr snapToGrid="0">
      <p:cViewPr varScale="1">
        <p:scale>
          <a:sx n="41" d="100"/>
          <a:sy n="41" d="100"/>
        </p:scale>
        <p:origin x="226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2ADC12-D501-41A9-9A69-5FEA3ACFAC30}" type="doc">
      <dgm:prSet loTypeId="urn:microsoft.com/office/officeart/2005/8/layout/hChevron3" loCatId="process" qsTypeId="urn:microsoft.com/office/officeart/2005/8/quickstyle/simple1" qsCatId="simple" csTypeId="urn:microsoft.com/office/officeart/2005/8/colors/accent1_2" csCatId="accent1" phldr="1"/>
      <dgm:spPr/>
    </dgm:pt>
    <dgm:pt modelId="{542086E9-939C-4140-8359-60A7D2FCAE36}">
      <dgm:prSet phldrT="[Text]" phldr="0"/>
      <dgm:spPr/>
      <dgm:t>
        <a:bodyPr/>
        <a:lstStyle/>
        <a:p>
          <a:pPr rtl="0"/>
          <a:r>
            <a:rPr lang="en-US">
              <a:latin typeface="Franklin Gothic Medium" panose="020B0603020102020204"/>
            </a:rPr>
            <a:t>Q1 2025</a:t>
          </a:r>
          <a:endParaRPr lang="en-US"/>
        </a:p>
      </dgm:t>
    </dgm:pt>
    <dgm:pt modelId="{95C44043-9013-462B-9BEE-E837B9D59D63}" type="parTrans" cxnId="{583A78D9-5E1A-47D5-8BCE-8491D0BF6A23}">
      <dgm:prSet/>
      <dgm:spPr/>
    </dgm:pt>
    <dgm:pt modelId="{76FB100B-B9FE-438E-9D7D-6B5B3BB5AB7D}" type="sibTrans" cxnId="{583A78D9-5E1A-47D5-8BCE-8491D0BF6A23}">
      <dgm:prSet/>
      <dgm:spPr/>
    </dgm:pt>
    <dgm:pt modelId="{7F003AC6-BB03-4FEA-83A3-A430C88A8467}">
      <dgm:prSet phldr="0"/>
      <dgm:spPr/>
      <dgm:t>
        <a:bodyPr/>
        <a:lstStyle/>
        <a:p>
          <a:pPr rtl="0"/>
          <a:r>
            <a:rPr lang="en-US">
              <a:latin typeface="Franklin Gothic Medium" panose="020B0603020102020204"/>
            </a:rPr>
            <a:t>Q2 2025</a:t>
          </a:r>
        </a:p>
      </dgm:t>
    </dgm:pt>
    <dgm:pt modelId="{C40F69D9-6D37-445F-866F-458E57B146F8}" type="parTrans" cxnId="{CF1293BB-A0C5-449E-BE23-85CF6725D9D2}">
      <dgm:prSet/>
      <dgm:spPr/>
    </dgm:pt>
    <dgm:pt modelId="{B25515B2-BDAB-4CA5-BD0C-0B259A9AE9D0}" type="sibTrans" cxnId="{CF1293BB-A0C5-449E-BE23-85CF6725D9D2}">
      <dgm:prSet/>
      <dgm:spPr/>
    </dgm:pt>
    <dgm:pt modelId="{41C3D0D1-07ED-465F-8351-C31D99CA2323}">
      <dgm:prSet phldr="0"/>
      <dgm:spPr/>
      <dgm:t>
        <a:bodyPr/>
        <a:lstStyle/>
        <a:p>
          <a:pPr rtl="0"/>
          <a:r>
            <a:rPr lang="en-US">
              <a:latin typeface="Franklin Gothic Medium" panose="020B0603020102020204"/>
            </a:rPr>
            <a:t>Q3 2025</a:t>
          </a:r>
        </a:p>
      </dgm:t>
    </dgm:pt>
    <dgm:pt modelId="{98854AA2-8FC9-499F-9D2A-1DE10104A393}" type="parTrans" cxnId="{453CFAF4-35A3-431A-A2DF-456329C01365}">
      <dgm:prSet/>
      <dgm:spPr/>
    </dgm:pt>
    <dgm:pt modelId="{C62DDF54-DC33-4020-A179-D530ED4D33AC}" type="sibTrans" cxnId="{453CFAF4-35A3-431A-A2DF-456329C01365}">
      <dgm:prSet/>
      <dgm:spPr/>
    </dgm:pt>
    <dgm:pt modelId="{AF251CB4-A48C-4636-AF43-E2C39726D1DC}">
      <dgm:prSet phldr="0"/>
      <dgm:spPr/>
      <dgm:t>
        <a:bodyPr/>
        <a:lstStyle/>
        <a:p>
          <a:pPr rtl="0"/>
          <a:r>
            <a:rPr lang="en-US">
              <a:latin typeface="Franklin Gothic Medium" panose="020B0603020102020204"/>
            </a:rPr>
            <a:t>Q4 2025</a:t>
          </a:r>
        </a:p>
      </dgm:t>
    </dgm:pt>
    <dgm:pt modelId="{EE84A90C-4AE4-425F-BC1E-68713502E839}" type="parTrans" cxnId="{0262EE81-C4FA-470F-91DD-AF195E2D06A8}">
      <dgm:prSet/>
      <dgm:spPr/>
    </dgm:pt>
    <dgm:pt modelId="{BC239FFD-7E59-49ED-80F4-A9C6D663BFE5}" type="sibTrans" cxnId="{0262EE81-C4FA-470F-91DD-AF195E2D06A8}">
      <dgm:prSet/>
      <dgm:spPr/>
    </dgm:pt>
    <dgm:pt modelId="{0FD166ED-7ED8-473D-BF0A-4D6935C27FFF}">
      <dgm:prSet phldr="0"/>
      <dgm:spPr/>
      <dgm:t>
        <a:bodyPr/>
        <a:lstStyle/>
        <a:p>
          <a:pPr rtl="0"/>
          <a:r>
            <a:rPr lang="en-US">
              <a:latin typeface="Franklin Gothic Medium" panose="020B0603020102020204"/>
            </a:rPr>
            <a:t>Q1 2026</a:t>
          </a:r>
        </a:p>
      </dgm:t>
    </dgm:pt>
    <dgm:pt modelId="{EE29B568-6990-40B7-926F-CDB1F37A242C}" type="parTrans" cxnId="{9F6805F3-1684-4007-A616-BDC8765F051A}">
      <dgm:prSet/>
      <dgm:spPr/>
    </dgm:pt>
    <dgm:pt modelId="{55C52239-0A38-45D8-BC6A-017602C51BCE}" type="sibTrans" cxnId="{9F6805F3-1684-4007-A616-BDC8765F051A}">
      <dgm:prSet/>
      <dgm:spPr/>
    </dgm:pt>
    <dgm:pt modelId="{A40D0CBF-CA04-4CF8-A82C-C781483A1382}">
      <dgm:prSet phldr="0"/>
      <dgm:spPr/>
      <dgm:t>
        <a:bodyPr/>
        <a:lstStyle/>
        <a:p>
          <a:pPr rtl="0"/>
          <a:r>
            <a:rPr lang="en-US">
              <a:latin typeface="Franklin Gothic Medium" panose="020B0603020102020204"/>
            </a:rPr>
            <a:t>Q2 2026</a:t>
          </a:r>
        </a:p>
      </dgm:t>
    </dgm:pt>
    <dgm:pt modelId="{014A5510-1074-4BA1-93C7-41CB12EF4A4F}" type="parTrans" cxnId="{874FE121-7587-41C4-8704-61A9F12E6EF0}">
      <dgm:prSet/>
      <dgm:spPr/>
    </dgm:pt>
    <dgm:pt modelId="{40FCCA99-1082-41B5-8683-730A7EF7F0AD}" type="sibTrans" cxnId="{874FE121-7587-41C4-8704-61A9F12E6EF0}">
      <dgm:prSet/>
      <dgm:spPr/>
    </dgm:pt>
    <dgm:pt modelId="{9E40D6D7-0C37-4DE3-AEC4-9E2182CBE190}">
      <dgm:prSet phldr="0"/>
      <dgm:spPr/>
      <dgm:t>
        <a:bodyPr/>
        <a:lstStyle/>
        <a:p>
          <a:pPr rtl="0"/>
          <a:r>
            <a:rPr lang="en-US">
              <a:latin typeface="Franklin Gothic Medium" panose="020B0603020102020204"/>
            </a:rPr>
            <a:t>Q3 2026</a:t>
          </a:r>
        </a:p>
      </dgm:t>
    </dgm:pt>
    <dgm:pt modelId="{052E51DB-70A0-43B8-8FEC-7976A266C8D4}" type="parTrans" cxnId="{D879D9CB-93FC-4EF3-9565-6033D7890E3D}">
      <dgm:prSet/>
      <dgm:spPr/>
    </dgm:pt>
    <dgm:pt modelId="{2F7D409A-6A35-4ED1-84B7-9BA8A03E440D}" type="sibTrans" cxnId="{D879D9CB-93FC-4EF3-9565-6033D7890E3D}">
      <dgm:prSet/>
      <dgm:spPr/>
    </dgm:pt>
    <dgm:pt modelId="{9DDED5DB-E073-46F7-862F-8BB9287432FA}" type="pres">
      <dgm:prSet presAssocID="{0E2ADC12-D501-41A9-9A69-5FEA3ACFAC30}" presName="Name0" presStyleCnt="0">
        <dgm:presLayoutVars>
          <dgm:dir/>
          <dgm:resizeHandles val="exact"/>
        </dgm:presLayoutVars>
      </dgm:prSet>
      <dgm:spPr/>
    </dgm:pt>
    <dgm:pt modelId="{0D47A418-69D3-4E26-86E5-268E9D6E0931}" type="pres">
      <dgm:prSet presAssocID="{542086E9-939C-4140-8359-60A7D2FCAE36}" presName="parTxOnly" presStyleLbl="node1" presStyleIdx="0" presStyleCnt="7">
        <dgm:presLayoutVars>
          <dgm:bulletEnabled val="1"/>
        </dgm:presLayoutVars>
      </dgm:prSet>
      <dgm:spPr/>
    </dgm:pt>
    <dgm:pt modelId="{445A624D-A1AF-4285-9EBE-8E0A6F7D2B2B}" type="pres">
      <dgm:prSet presAssocID="{76FB100B-B9FE-438E-9D7D-6B5B3BB5AB7D}" presName="parSpace" presStyleCnt="0"/>
      <dgm:spPr/>
    </dgm:pt>
    <dgm:pt modelId="{C9ACC1CB-0BE8-44B0-BBC2-0783D867B637}" type="pres">
      <dgm:prSet presAssocID="{7F003AC6-BB03-4FEA-83A3-A430C88A8467}" presName="parTxOnly" presStyleLbl="node1" presStyleIdx="1" presStyleCnt="7">
        <dgm:presLayoutVars>
          <dgm:bulletEnabled val="1"/>
        </dgm:presLayoutVars>
      </dgm:prSet>
      <dgm:spPr/>
    </dgm:pt>
    <dgm:pt modelId="{315E266A-5834-478D-8B69-E7109B5BA281}" type="pres">
      <dgm:prSet presAssocID="{B25515B2-BDAB-4CA5-BD0C-0B259A9AE9D0}" presName="parSpace" presStyleCnt="0"/>
      <dgm:spPr/>
    </dgm:pt>
    <dgm:pt modelId="{5C40F742-317C-4ADA-ABD6-CDDA4043BFD1}" type="pres">
      <dgm:prSet presAssocID="{41C3D0D1-07ED-465F-8351-C31D99CA2323}" presName="parTxOnly" presStyleLbl="node1" presStyleIdx="2" presStyleCnt="7">
        <dgm:presLayoutVars>
          <dgm:bulletEnabled val="1"/>
        </dgm:presLayoutVars>
      </dgm:prSet>
      <dgm:spPr/>
    </dgm:pt>
    <dgm:pt modelId="{C3C9D955-01FC-4458-963D-622E9678EA69}" type="pres">
      <dgm:prSet presAssocID="{C62DDF54-DC33-4020-A179-D530ED4D33AC}" presName="parSpace" presStyleCnt="0"/>
      <dgm:spPr/>
    </dgm:pt>
    <dgm:pt modelId="{5C885AC8-17A3-4BF4-B27C-80F39FD100F7}" type="pres">
      <dgm:prSet presAssocID="{AF251CB4-A48C-4636-AF43-E2C39726D1DC}" presName="parTxOnly" presStyleLbl="node1" presStyleIdx="3" presStyleCnt="7">
        <dgm:presLayoutVars>
          <dgm:bulletEnabled val="1"/>
        </dgm:presLayoutVars>
      </dgm:prSet>
      <dgm:spPr/>
    </dgm:pt>
    <dgm:pt modelId="{D1A97784-EA1E-4101-8A88-CFC1954D7FA5}" type="pres">
      <dgm:prSet presAssocID="{BC239FFD-7E59-49ED-80F4-A9C6D663BFE5}" presName="parSpace" presStyleCnt="0"/>
      <dgm:spPr/>
    </dgm:pt>
    <dgm:pt modelId="{809C192E-0B52-4092-8694-F0E316DBB0B2}" type="pres">
      <dgm:prSet presAssocID="{0FD166ED-7ED8-473D-BF0A-4D6935C27FFF}" presName="parTxOnly" presStyleLbl="node1" presStyleIdx="4" presStyleCnt="7">
        <dgm:presLayoutVars>
          <dgm:bulletEnabled val="1"/>
        </dgm:presLayoutVars>
      </dgm:prSet>
      <dgm:spPr/>
    </dgm:pt>
    <dgm:pt modelId="{E71145DB-2159-48E4-9B81-B72C84611330}" type="pres">
      <dgm:prSet presAssocID="{55C52239-0A38-45D8-BC6A-017602C51BCE}" presName="parSpace" presStyleCnt="0"/>
      <dgm:spPr/>
    </dgm:pt>
    <dgm:pt modelId="{FA985492-FC25-4169-A5B1-2AFAF8F9A0E3}" type="pres">
      <dgm:prSet presAssocID="{A40D0CBF-CA04-4CF8-A82C-C781483A1382}" presName="parTxOnly" presStyleLbl="node1" presStyleIdx="5" presStyleCnt="7">
        <dgm:presLayoutVars>
          <dgm:bulletEnabled val="1"/>
        </dgm:presLayoutVars>
      </dgm:prSet>
      <dgm:spPr/>
    </dgm:pt>
    <dgm:pt modelId="{C32EB5B5-78C3-4C5D-BCF2-ED5F427AC322}" type="pres">
      <dgm:prSet presAssocID="{40FCCA99-1082-41B5-8683-730A7EF7F0AD}" presName="parSpace" presStyleCnt="0"/>
      <dgm:spPr/>
    </dgm:pt>
    <dgm:pt modelId="{C6C3317E-E56E-40A5-B6CB-6AB6C3FD4CC2}" type="pres">
      <dgm:prSet presAssocID="{9E40D6D7-0C37-4DE3-AEC4-9E2182CBE190}" presName="parTxOnly" presStyleLbl="node1" presStyleIdx="6" presStyleCnt="7">
        <dgm:presLayoutVars>
          <dgm:bulletEnabled val="1"/>
        </dgm:presLayoutVars>
      </dgm:prSet>
      <dgm:spPr/>
    </dgm:pt>
  </dgm:ptLst>
  <dgm:cxnLst>
    <dgm:cxn modelId="{C2CA3509-6EFE-4874-A4B9-2EC85E34654D}" type="presOf" srcId="{AF251CB4-A48C-4636-AF43-E2C39726D1DC}" destId="{5C885AC8-17A3-4BF4-B27C-80F39FD100F7}" srcOrd="0" destOrd="0" presId="urn:microsoft.com/office/officeart/2005/8/layout/hChevron3"/>
    <dgm:cxn modelId="{72394C1C-8F06-43AD-845E-1919671E6478}" type="presOf" srcId="{0E2ADC12-D501-41A9-9A69-5FEA3ACFAC30}" destId="{9DDED5DB-E073-46F7-862F-8BB9287432FA}" srcOrd="0" destOrd="0" presId="urn:microsoft.com/office/officeart/2005/8/layout/hChevron3"/>
    <dgm:cxn modelId="{0C04D521-AE33-4442-A08B-C139A23339FC}" type="presOf" srcId="{542086E9-939C-4140-8359-60A7D2FCAE36}" destId="{0D47A418-69D3-4E26-86E5-268E9D6E0931}" srcOrd="0" destOrd="0" presId="urn:microsoft.com/office/officeart/2005/8/layout/hChevron3"/>
    <dgm:cxn modelId="{874FE121-7587-41C4-8704-61A9F12E6EF0}" srcId="{0E2ADC12-D501-41A9-9A69-5FEA3ACFAC30}" destId="{A40D0CBF-CA04-4CF8-A82C-C781483A1382}" srcOrd="5" destOrd="0" parTransId="{014A5510-1074-4BA1-93C7-41CB12EF4A4F}" sibTransId="{40FCCA99-1082-41B5-8683-730A7EF7F0AD}"/>
    <dgm:cxn modelId="{E89B8962-191C-4F1A-87AB-2F89C9611DDF}" type="presOf" srcId="{A40D0CBF-CA04-4CF8-A82C-C781483A1382}" destId="{FA985492-FC25-4169-A5B1-2AFAF8F9A0E3}" srcOrd="0" destOrd="0" presId="urn:microsoft.com/office/officeart/2005/8/layout/hChevron3"/>
    <dgm:cxn modelId="{E4495F7A-A088-4DB8-A9E6-14E4930C536D}" type="presOf" srcId="{41C3D0D1-07ED-465F-8351-C31D99CA2323}" destId="{5C40F742-317C-4ADA-ABD6-CDDA4043BFD1}" srcOrd="0" destOrd="0" presId="urn:microsoft.com/office/officeart/2005/8/layout/hChevron3"/>
    <dgm:cxn modelId="{0262EE81-C4FA-470F-91DD-AF195E2D06A8}" srcId="{0E2ADC12-D501-41A9-9A69-5FEA3ACFAC30}" destId="{AF251CB4-A48C-4636-AF43-E2C39726D1DC}" srcOrd="3" destOrd="0" parTransId="{EE84A90C-4AE4-425F-BC1E-68713502E839}" sibTransId="{BC239FFD-7E59-49ED-80F4-A9C6D663BFE5}"/>
    <dgm:cxn modelId="{315D8F87-2B41-4C58-992B-C5DE08B1CA7B}" type="presOf" srcId="{7F003AC6-BB03-4FEA-83A3-A430C88A8467}" destId="{C9ACC1CB-0BE8-44B0-BBC2-0783D867B637}" srcOrd="0" destOrd="0" presId="urn:microsoft.com/office/officeart/2005/8/layout/hChevron3"/>
    <dgm:cxn modelId="{5CF9A28D-18B6-49B8-83E6-D125F2FECE78}" type="presOf" srcId="{0FD166ED-7ED8-473D-BF0A-4D6935C27FFF}" destId="{809C192E-0B52-4092-8694-F0E316DBB0B2}" srcOrd="0" destOrd="0" presId="urn:microsoft.com/office/officeart/2005/8/layout/hChevron3"/>
    <dgm:cxn modelId="{7FD4EC90-4A49-48CE-A7FD-6376A3E233FD}" type="presOf" srcId="{9E40D6D7-0C37-4DE3-AEC4-9E2182CBE190}" destId="{C6C3317E-E56E-40A5-B6CB-6AB6C3FD4CC2}" srcOrd="0" destOrd="0" presId="urn:microsoft.com/office/officeart/2005/8/layout/hChevron3"/>
    <dgm:cxn modelId="{CF1293BB-A0C5-449E-BE23-85CF6725D9D2}" srcId="{0E2ADC12-D501-41A9-9A69-5FEA3ACFAC30}" destId="{7F003AC6-BB03-4FEA-83A3-A430C88A8467}" srcOrd="1" destOrd="0" parTransId="{C40F69D9-6D37-445F-866F-458E57B146F8}" sibTransId="{B25515B2-BDAB-4CA5-BD0C-0B259A9AE9D0}"/>
    <dgm:cxn modelId="{D879D9CB-93FC-4EF3-9565-6033D7890E3D}" srcId="{0E2ADC12-D501-41A9-9A69-5FEA3ACFAC30}" destId="{9E40D6D7-0C37-4DE3-AEC4-9E2182CBE190}" srcOrd="6" destOrd="0" parTransId="{052E51DB-70A0-43B8-8FEC-7976A266C8D4}" sibTransId="{2F7D409A-6A35-4ED1-84B7-9BA8A03E440D}"/>
    <dgm:cxn modelId="{583A78D9-5E1A-47D5-8BCE-8491D0BF6A23}" srcId="{0E2ADC12-D501-41A9-9A69-5FEA3ACFAC30}" destId="{542086E9-939C-4140-8359-60A7D2FCAE36}" srcOrd="0" destOrd="0" parTransId="{95C44043-9013-462B-9BEE-E837B9D59D63}" sibTransId="{76FB100B-B9FE-438E-9D7D-6B5B3BB5AB7D}"/>
    <dgm:cxn modelId="{9F6805F3-1684-4007-A616-BDC8765F051A}" srcId="{0E2ADC12-D501-41A9-9A69-5FEA3ACFAC30}" destId="{0FD166ED-7ED8-473D-BF0A-4D6935C27FFF}" srcOrd="4" destOrd="0" parTransId="{EE29B568-6990-40B7-926F-CDB1F37A242C}" sibTransId="{55C52239-0A38-45D8-BC6A-017602C51BCE}"/>
    <dgm:cxn modelId="{453CFAF4-35A3-431A-A2DF-456329C01365}" srcId="{0E2ADC12-D501-41A9-9A69-5FEA3ACFAC30}" destId="{41C3D0D1-07ED-465F-8351-C31D99CA2323}" srcOrd="2" destOrd="0" parTransId="{98854AA2-8FC9-499F-9D2A-1DE10104A393}" sibTransId="{C62DDF54-DC33-4020-A179-D530ED4D33AC}"/>
    <dgm:cxn modelId="{9933BEF7-773F-479B-9EA9-244F4012AF55}" type="presParOf" srcId="{9DDED5DB-E073-46F7-862F-8BB9287432FA}" destId="{0D47A418-69D3-4E26-86E5-268E9D6E0931}" srcOrd="0" destOrd="0" presId="urn:microsoft.com/office/officeart/2005/8/layout/hChevron3"/>
    <dgm:cxn modelId="{EB9B2200-B384-480D-8261-C2EC4D4CCC59}" type="presParOf" srcId="{9DDED5DB-E073-46F7-862F-8BB9287432FA}" destId="{445A624D-A1AF-4285-9EBE-8E0A6F7D2B2B}" srcOrd="1" destOrd="0" presId="urn:microsoft.com/office/officeart/2005/8/layout/hChevron3"/>
    <dgm:cxn modelId="{E9345279-9F53-40FF-952D-A8099CAFA102}" type="presParOf" srcId="{9DDED5DB-E073-46F7-862F-8BB9287432FA}" destId="{C9ACC1CB-0BE8-44B0-BBC2-0783D867B637}" srcOrd="2" destOrd="0" presId="urn:microsoft.com/office/officeart/2005/8/layout/hChevron3"/>
    <dgm:cxn modelId="{A325743F-DDC0-4BEC-B368-DB5CF526C2CA}" type="presParOf" srcId="{9DDED5DB-E073-46F7-862F-8BB9287432FA}" destId="{315E266A-5834-478D-8B69-E7109B5BA281}" srcOrd="3" destOrd="0" presId="urn:microsoft.com/office/officeart/2005/8/layout/hChevron3"/>
    <dgm:cxn modelId="{601C86A1-2143-43F6-B1AC-701CDA9305DF}" type="presParOf" srcId="{9DDED5DB-E073-46F7-862F-8BB9287432FA}" destId="{5C40F742-317C-4ADA-ABD6-CDDA4043BFD1}" srcOrd="4" destOrd="0" presId="urn:microsoft.com/office/officeart/2005/8/layout/hChevron3"/>
    <dgm:cxn modelId="{9B9142D7-841E-4F20-A6F5-1366999FB6B8}" type="presParOf" srcId="{9DDED5DB-E073-46F7-862F-8BB9287432FA}" destId="{C3C9D955-01FC-4458-963D-622E9678EA69}" srcOrd="5" destOrd="0" presId="urn:microsoft.com/office/officeart/2005/8/layout/hChevron3"/>
    <dgm:cxn modelId="{851B9F2E-AE6F-48E8-B2A6-7859F8892AA6}" type="presParOf" srcId="{9DDED5DB-E073-46F7-862F-8BB9287432FA}" destId="{5C885AC8-17A3-4BF4-B27C-80F39FD100F7}" srcOrd="6" destOrd="0" presId="urn:microsoft.com/office/officeart/2005/8/layout/hChevron3"/>
    <dgm:cxn modelId="{02AB61E6-73F4-40E0-AE19-0925A1FA18FE}" type="presParOf" srcId="{9DDED5DB-E073-46F7-862F-8BB9287432FA}" destId="{D1A97784-EA1E-4101-8A88-CFC1954D7FA5}" srcOrd="7" destOrd="0" presId="urn:microsoft.com/office/officeart/2005/8/layout/hChevron3"/>
    <dgm:cxn modelId="{682B9AF0-CCB3-4536-880B-C91853D0CC82}" type="presParOf" srcId="{9DDED5DB-E073-46F7-862F-8BB9287432FA}" destId="{809C192E-0B52-4092-8694-F0E316DBB0B2}" srcOrd="8" destOrd="0" presId="urn:microsoft.com/office/officeart/2005/8/layout/hChevron3"/>
    <dgm:cxn modelId="{4BE32D39-FB21-4206-A44D-AC492AA4E722}" type="presParOf" srcId="{9DDED5DB-E073-46F7-862F-8BB9287432FA}" destId="{E71145DB-2159-48E4-9B81-B72C84611330}" srcOrd="9" destOrd="0" presId="urn:microsoft.com/office/officeart/2005/8/layout/hChevron3"/>
    <dgm:cxn modelId="{B1B5AB5D-D410-43DE-8269-7F51CA8AAFFA}" type="presParOf" srcId="{9DDED5DB-E073-46F7-862F-8BB9287432FA}" destId="{FA985492-FC25-4169-A5B1-2AFAF8F9A0E3}" srcOrd="10" destOrd="0" presId="urn:microsoft.com/office/officeart/2005/8/layout/hChevron3"/>
    <dgm:cxn modelId="{47666F5D-DE3F-4877-B6C3-876849AC196D}" type="presParOf" srcId="{9DDED5DB-E073-46F7-862F-8BB9287432FA}" destId="{C32EB5B5-78C3-4C5D-BCF2-ED5F427AC322}" srcOrd="11" destOrd="0" presId="urn:microsoft.com/office/officeart/2005/8/layout/hChevron3"/>
    <dgm:cxn modelId="{D952264C-801F-4CA8-905F-F25F0BDE4D60}" type="presParOf" srcId="{9DDED5DB-E073-46F7-862F-8BB9287432FA}" destId="{C6C3317E-E56E-40A5-B6CB-6AB6C3FD4CC2}"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7A418-69D3-4E26-86E5-268E9D6E0931}">
      <dsp:nvSpPr>
        <dsp:cNvPr id="0" name=""/>
        <dsp:cNvSpPr/>
      </dsp:nvSpPr>
      <dsp:spPr>
        <a:xfrm>
          <a:off x="1688" y="2473290"/>
          <a:ext cx="1986529" cy="79461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Q1 2025</a:t>
          </a:r>
          <a:endParaRPr lang="en-US" sz="2500" kern="1200"/>
        </a:p>
      </dsp:txBody>
      <dsp:txXfrm>
        <a:off x="1688" y="2473290"/>
        <a:ext cx="1787876" cy="794611"/>
      </dsp:txXfrm>
    </dsp:sp>
    <dsp:sp modelId="{C9ACC1CB-0BE8-44B0-BBC2-0783D867B637}">
      <dsp:nvSpPr>
        <dsp:cNvPr id="0" name=""/>
        <dsp:cNvSpPr/>
      </dsp:nvSpPr>
      <dsp:spPr>
        <a:xfrm>
          <a:off x="1590911"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Q2 2025</a:t>
          </a:r>
        </a:p>
      </dsp:txBody>
      <dsp:txXfrm>
        <a:off x="1988217" y="2473290"/>
        <a:ext cx="1191918" cy="794611"/>
      </dsp:txXfrm>
    </dsp:sp>
    <dsp:sp modelId="{5C40F742-317C-4ADA-ABD6-CDDA4043BFD1}">
      <dsp:nvSpPr>
        <dsp:cNvPr id="0" name=""/>
        <dsp:cNvSpPr/>
      </dsp:nvSpPr>
      <dsp:spPr>
        <a:xfrm>
          <a:off x="3180135"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Q3 2025</a:t>
          </a:r>
        </a:p>
      </dsp:txBody>
      <dsp:txXfrm>
        <a:off x="3577441" y="2473290"/>
        <a:ext cx="1191918" cy="794611"/>
      </dsp:txXfrm>
    </dsp:sp>
    <dsp:sp modelId="{5C885AC8-17A3-4BF4-B27C-80F39FD100F7}">
      <dsp:nvSpPr>
        <dsp:cNvPr id="0" name=""/>
        <dsp:cNvSpPr/>
      </dsp:nvSpPr>
      <dsp:spPr>
        <a:xfrm>
          <a:off x="4769359"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Q4 2025</a:t>
          </a:r>
        </a:p>
      </dsp:txBody>
      <dsp:txXfrm>
        <a:off x="5166665" y="2473290"/>
        <a:ext cx="1191918" cy="794611"/>
      </dsp:txXfrm>
    </dsp:sp>
    <dsp:sp modelId="{809C192E-0B52-4092-8694-F0E316DBB0B2}">
      <dsp:nvSpPr>
        <dsp:cNvPr id="0" name=""/>
        <dsp:cNvSpPr/>
      </dsp:nvSpPr>
      <dsp:spPr>
        <a:xfrm>
          <a:off x="6358582"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Q1 2026</a:t>
          </a:r>
        </a:p>
      </dsp:txBody>
      <dsp:txXfrm>
        <a:off x="6755888" y="2473290"/>
        <a:ext cx="1191918" cy="794611"/>
      </dsp:txXfrm>
    </dsp:sp>
    <dsp:sp modelId="{FA985492-FC25-4169-A5B1-2AFAF8F9A0E3}">
      <dsp:nvSpPr>
        <dsp:cNvPr id="0" name=""/>
        <dsp:cNvSpPr/>
      </dsp:nvSpPr>
      <dsp:spPr>
        <a:xfrm>
          <a:off x="7947806"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Q2 2026</a:t>
          </a:r>
        </a:p>
      </dsp:txBody>
      <dsp:txXfrm>
        <a:off x="8345112" y="2473290"/>
        <a:ext cx="1191918" cy="794611"/>
      </dsp:txXfrm>
    </dsp:sp>
    <dsp:sp modelId="{C6C3317E-E56E-40A5-B6CB-6AB6C3FD4CC2}">
      <dsp:nvSpPr>
        <dsp:cNvPr id="0" name=""/>
        <dsp:cNvSpPr/>
      </dsp:nvSpPr>
      <dsp:spPr>
        <a:xfrm>
          <a:off x="9537030" y="2473290"/>
          <a:ext cx="1986529" cy="79461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Franklin Gothic Medium" panose="020B0603020102020204"/>
            </a:rPr>
            <a:t>Q3 2026</a:t>
          </a:r>
        </a:p>
      </dsp:txBody>
      <dsp:txXfrm>
        <a:off x="9934336" y="2473290"/>
        <a:ext cx="1191918" cy="79461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9/18/2025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3833806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2D9D2-1E09-7F18-7548-EC9CACB74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3986EB-73DE-4569-45DD-FE348A5CC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BB4578-FC44-22F5-0417-C4DCA7C4CD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dirty="0">
              <a:solidFill>
                <a:srgbClr val="881798"/>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dirty="0">
              <a:solidFill>
                <a:srgbClr val="881798"/>
              </a:solidFill>
              <a:effectLst/>
              <a:latin typeface="+mn-l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dirty="0">
                <a:solidFill>
                  <a:srgbClr val="881798"/>
                </a:solidFill>
                <a:effectLst/>
                <a:latin typeface="+mn-lt"/>
                <a:ea typeface="Calibri"/>
                <a:cs typeface="Calibri"/>
              </a:rPr>
              <a:t>This is a  high-level review of fatal and serious injury crash trends.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We are witness to a significant spike in Serious injury crashes. </a:t>
            </a:r>
            <a:r>
              <a:rPr lang="en-US" sz="1200" b="0" i="0" u="none" dirty="0">
                <a:solidFill>
                  <a:srgbClr val="881798"/>
                </a:solidFill>
                <a:effectLst/>
                <a:latin typeface="+mn-lt"/>
                <a:ea typeface="Calibri"/>
                <a:cs typeface="Calibri"/>
              </a:rPr>
              <a:t>Serious injuries are debilitating injuries and inflict hardship on families - emotional, financial. </a:t>
            </a:r>
          </a:p>
          <a:p>
            <a:pPr marL="171450" indent="-171450">
              <a:buFont typeface="Arial" panose="020B0604020202020204" pitchFamily="34" charset="0"/>
              <a:buChar char="•"/>
            </a:pPr>
            <a:r>
              <a:rPr lang="en-US" sz="1200" b="0" i="0" u="none" dirty="0">
                <a:solidFill>
                  <a:srgbClr val="881798"/>
                </a:solidFill>
                <a:effectLst/>
                <a:latin typeface="Calibri"/>
                <a:ea typeface="Calibri"/>
                <a:cs typeface="Calibri"/>
              </a:rPr>
              <a:t>Looking at the last few years. We are reflecting a slight decrease in fatal crashes statewide on all roads (down 3% between 2022 and 2023) this trend is continuing in 2024 (preliminary data). </a:t>
            </a:r>
          </a:p>
          <a:p>
            <a:pPr marL="171450" indent="-171450">
              <a:buFont typeface="Arial" panose="020B0604020202020204" pitchFamily="34" charset="0"/>
              <a:buChar char="•"/>
            </a:pPr>
            <a:r>
              <a:rPr lang="en-US" sz="1200" b="0" i="0" u="none" dirty="0">
                <a:solidFill>
                  <a:srgbClr val="881798"/>
                </a:solidFill>
                <a:effectLst/>
                <a:latin typeface="Calibri"/>
                <a:ea typeface="Calibri"/>
                <a:cs typeface="Calibri"/>
              </a:rPr>
              <a:t>However, overall we are seeing much higher numbers of fatalities and serious injury crashes than we did several decades ago.  </a:t>
            </a:r>
          </a:p>
          <a:p>
            <a:pPr marL="171450" indent="-171450">
              <a:buFont typeface="Arial" panose="020B0604020202020204" pitchFamily="34" charset="0"/>
              <a:buChar char="•"/>
            </a:pPr>
            <a:endParaRPr lang="en-US" sz="1200" b="0" i="0" u="none" kern="1200" dirty="0">
              <a:solidFill>
                <a:srgbClr val="881798"/>
              </a:solidFill>
              <a:effectLst/>
              <a:latin typeface="Calibri"/>
              <a:ea typeface="Calibri"/>
              <a:cs typeface="Calibri"/>
            </a:endParaRPr>
          </a:p>
          <a:p>
            <a:pPr marL="171450" indent="-171450">
              <a:buFont typeface="Arial" panose="020B0604020202020204" pitchFamily="34" charset="0"/>
              <a:buChar char="•"/>
            </a:pPr>
            <a:r>
              <a:rPr lang="en-US" sz="1200" b="0" i="1" kern="1200" dirty="0">
                <a:solidFill>
                  <a:schemeClr val="tx1"/>
                </a:solidFill>
                <a:effectLst/>
                <a:latin typeface="+mn-lt"/>
                <a:ea typeface="+mn-ea"/>
                <a:cs typeface="+mn-cs"/>
              </a:rPr>
              <a:t>For comparison purposes, the total number of fatal and serious injury crashes (combined) increased by </a:t>
            </a:r>
            <a:r>
              <a:rPr lang="en-US" sz="1200" b="1" i="1" kern="1200" dirty="0">
                <a:solidFill>
                  <a:schemeClr val="tx1"/>
                </a:solidFill>
                <a:effectLst/>
                <a:latin typeface="+mn-lt"/>
                <a:ea typeface="+mn-ea"/>
                <a:cs typeface="+mn-cs"/>
              </a:rPr>
              <a:t>44%</a:t>
            </a:r>
            <a:r>
              <a:rPr lang="en-US" sz="1200" b="0" i="1" kern="1200" dirty="0">
                <a:solidFill>
                  <a:schemeClr val="tx1"/>
                </a:solidFill>
                <a:effectLst/>
                <a:latin typeface="+mn-lt"/>
                <a:ea typeface="+mn-ea"/>
                <a:cs typeface="+mn-cs"/>
              </a:rPr>
              <a:t> from 2014-2018 to 2019-2023.</a:t>
            </a:r>
            <a:r>
              <a:rPr lang="en-US" sz="1200" b="0" i="0" kern="1200" dirty="0">
                <a:solidFill>
                  <a:schemeClr val="tx1"/>
                </a:solidFill>
                <a:effectLst/>
                <a:latin typeface="+mn-lt"/>
                <a:ea typeface="+mn-ea"/>
                <a:cs typeface="+mn-cs"/>
              </a:rPr>
              <a:t> </a:t>
            </a:r>
            <a:endParaRPr lang="en-US" dirty="0">
              <a:ea typeface="Calibri"/>
              <a:cs typeface="Calibri"/>
            </a:endParaRPr>
          </a:p>
          <a:p>
            <a:endParaRPr lang="en-US" dirty="0">
              <a:ea typeface="Calibri"/>
              <a:cs typeface="Calibri"/>
            </a:endParaRPr>
          </a:p>
          <a:p>
            <a:r>
              <a:rPr lang="en-US" dirty="0">
                <a:ea typeface="Calibri"/>
                <a:cs typeface="Calibri"/>
              </a:rPr>
              <a:t>Injury level (A, B, C) is a subjective measure by on-scene law enforcement.</a:t>
            </a:r>
          </a:p>
          <a:p>
            <a:endParaRPr lang="en-US" dirty="0">
              <a:ea typeface="Calibri"/>
              <a:cs typeface="Calibri"/>
            </a:endParaRPr>
          </a:p>
          <a:p>
            <a:r>
              <a:rPr lang="en-US" dirty="0">
                <a:ea typeface="Calibri"/>
                <a:cs typeface="Calibri"/>
              </a:rPr>
              <a:t>While the change in SI is drastic, the proportion of F to FSI only decreased from 21% to 18%.  It's always been the case that SI are "driving the narrative" - that remains true.</a:t>
            </a:r>
          </a:p>
          <a:p>
            <a:r>
              <a:rPr lang="en-US" dirty="0">
                <a:ea typeface="Calibri"/>
                <a:cs typeface="Calibri"/>
              </a:rPr>
              <a:t>  - However, this had gone down a lot in the 2021-2023 period </a:t>
            </a:r>
          </a:p>
          <a:p>
            <a:endParaRPr lang="en-US" dirty="0">
              <a:ea typeface="Calibri"/>
              <a:cs typeface="Calibri"/>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 are doing to try to better understand this spike in Serious Injuries: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ODOT will dig into verifying that the data processes haven’t changed that would result in this spike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ODOT will compare to health data and confirm they are seeing similar trends that we are seeing in the crash reports to ensure nothing has changed in the reporting/law enforcement side. (this could reveal changes in crash reporting)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ODOT will do a scan of a handful of other states to compare FSI, to confirm if Oregon is an anomaly</a:t>
            </a:r>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AD14776D-33C6-3AAC-1858-24ADFE2AB8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400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FEC5E-2347-9E68-0CA1-193599D5D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435ED-C946-227D-3DA4-2305139E6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F8BD22-289D-52CF-5135-E6DCF00FBB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Includes crash cause and types – one crash can fit multiple categories.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Shifting reported data from </a:t>
            </a:r>
            <a:r>
              <a:rPr lang="en-US" b="1" dirty="0">
                <a:ea typeface="Calibri"/>
                <a:cs typeface="Calibri"/>
              </a:rPr>
              <a:t>people </a:t>
            </a:r>
            <a:r>
              <a:rPr lang="en-US" dirty="0">
                <a:ea typeface="Calibri"/>
                <a:cs typeface="Calibri"/>
              </a:rPr>
              <a:t>to </a:t>
            </a:r>
            <a:r>
              <a:rPr lang="en-US" b="1" dirty="0">
                <a:ea typeface="Calibri"/>
                <a:cs typeface="Calibri"/>
              </a:rPr>
              <a:t>crash events</a:t>
            </a:r>
            <a:r>
              <a:rPr lang="en-US" dirty="0">
                <a:ea typeface="Calibri"/>
                <a:cs typeface="Calibri"/>
              </a:rPr>
              <a:t> for this analysis: e.g. </a:t>
            </a:r>
            <a:r>
              <a:rPr lang="en-US" dirty="0"/>
              <a:t>Crashes involving pedestrians injured or killed</a:t>
            </a:r>
          </a:p>
          <a:p>
            <a:pPr marL="171450" indent="-171450">
              <a:buFont typeface="Arial" panose="020B0604020202020204" pitchFamily="34" charset="0"/>
              <a:buChar char="•"/>
            </a:pP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These are not exclusive, you can have alcohol and youth together,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5DB0652D-32B6-D38F-1DAA-6C7B3CF36D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365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24589-A62D-9FE7-94ED-D7F8EE11D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CD75A-4101-D64D-E4CD-F0C94EB4C8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594CB-1DB9-4A99-18BC-F30030AF38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Summary of Fatal Serious Injury crashes – increased 44% from 2014-2018 to the 2019-2023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Includes crash cause and types – one crash can fit multiple categories.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Shifting reported data from </a:t>
            </a:r>
            <a:r>
              <a:rPr lang="en-US" b="1" dirty="0">
                <a:ea typeface="Calibri"/>
                <a:cs typeface="Calibri"/>
              </a:rPr>
              <a:t>people </a:t>
            </a:r>
            <a:r>
              <a:rPr lang="en-US" dirty="0">
                <a:ea typeface="Calibri"/>
                <a:cs typeface="Calibri"/>
              </a:rPr>
              <a:t>to </a:t>
            </a:r>
            <a:r>
              <a:rPr lang="en-US" b="1" dirty="0">
                <a:ea typeface="Calibri"/>
                <a:cs typeface="Calibri"/>
              </a:rPr>
              <a:t>crash events</a:t>
            </a:r>
            <a:r>
              <a:rPr lang="en-US" dirty="0">
                <a:ea typeface="Calibri"/>
                <a:cs typeface="Calibri"/>
              </a:rPr>
              <a:t> for this analysis – </a:t>
            </a:r>
            <a:endParaRPr lang="en-US" dirty="0"/>
          </a:p>
          <a:p>
            <a:pPr marL="171450" indent="-171450">
              <a:buFont typeface="Arial" panose="020B0604020202020204" pitchFamily="34" charset="0"/>
              <a:buChar char="•"/>
            </a:pP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All FSI crashes increased 44% from 2014-19 to 2019-23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Note what our role is to influence these trends?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educate and design a system that reduced user error.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We’re trying to understand why the spike is this different – is it data related, reporting related, population. We don’t know yet and are working to better understand the nuances of differences – we’re also comparing it to other states </a:t>
            </a:r>
            <a:r>
              <a:rPr lang="en-US"/>
              <a:t>as well. </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2557DAA-DCB0-221B-CBC6-F43B3000CB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453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2253F-223D-308B-46E5-DDEAB37E51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97F46-F050-C808-B2E8-5C1FC5E3D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EFCB8-7172-E3BA-9E6F-594D5A15B493}"/>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B1A643A-5A4D-FAB0-4A8D-82144104FD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423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2224057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682DC-1C8F-B936-31AF-EF78054AC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D1AE6-9D5A-CEEB-010F-5921166F9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F691E-F7EC-C9FC-639A-0995673DCC85}"/>
              </a:ext>
            </a:extLst>
          </p:cNvPr>
          <p:cNvSpPr>
            <a:spLocks noGrp="1"/>
          </p:cNvSpPr>
          <p:nvPr>
            <p:ph type="body" idx="1"/>
          </p:nvPr>
        </p:nvSpPr>
        <p:spPr/>
        <p:txBody>
          <a:bodyPr/>
          <a:lstStyle/>
          <a:p>
            <a:r>
              <a:rPr lang="en-US" dirty="0"/>
              <a:t>Mary</a:t>
            </a:r>
          </a:p>
        </p:txBody>
      </p:sp>
      <p:sp>
        <p:nvSpPr>
          <p:cNvPr id="4" name="Slide Number Placeholder 3">
            <a:extLst>
              <a:ext uri="{FF2B5EF4-FFF2-40B4-BE49-F238E27FC236}">
                <a16:creationId xmlns:a16="http://schemas.microsoft.com/office/drawing/2014/main" id="{B0F00C67-1E71-3959-8405-AE0C8AC8B6DA}"/>
              </a:ext>
            </a:extLst>
          </p:cNvPr>
          <p:cNvSpPr>
            <a:spLocks noGrp="1"/>
          </p:cNvSpPr>
          <p:nvPr>
            <p:ph type="sldNum" sz="quarter" idx="5"/>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2986462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Mary</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226622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solidFill>
                <a:srgbClr val="1C355E"/>
              </a:solidFill>
              <a:latin typeface="+mn-lt"/>
              <a:ea typeface="Calibri"/>
              <a:cs typeface="Times New Roman"/>
            </a:endParaRPr>
          </a:p>
          <a:p>
            <a:endParaRPr lang="en-US" dirty="0"/>
          </a:p>
          <a:p>
            <a:r>
              <a:rPr lang="en-US" dirty="0"/>
              <a:t>We will accept questions along the way so please feel free to raise your hand – Sunshine will give you mic access OR enter your comment/question into the Chat. </a:t>
            </a:r>
          </a:p>
        </p:txBody>
      </p:sp>
      <p:sp>
        <p:nvSpPr>
          <p:cNvPr id="4" name="Slide Number Placeholder 3"/>
          <p:cNvSpPr>
            <a:spLocks noGrp="1"/>
          </p:cNvSpPr>
          <p:nvPr>
            <p:ph type="sldNum" sz="quarter" idx="5"/>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1910828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36466-D9B4-3F69-3605-3ADD36CE0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04C073-501E-8DCD-06FE-D3C9FC87F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0A5F9-CDC5-2326-1633-EF1B5D73D7D8}"/>
              </a:ext>
            </a:extLst>
          </p:cNvPr>
          <p:cNvSpPr>
            <a:spLocks noGrp="1"/>
          </p:cNvSpPr>
          <p:nvPr>
            <p:ph type="body" idx="1"/>
          </p:nvPr>
        </p:nvSpPr>
        <p:spPr/>
        <p:txBody>
          <a:bodyPr/>
          <a:lstStyle/>
          <a:p>
            <a:r>
              <a:rPr lang="en-US" dirty="0">
                <a:ea typeface="Calibri"/>
                <a:cs typeface="Calibri"/>
              </a:rPr>
              <a:t>And now I'll share how the TSAP is aligned with the Oregon Transportation Plan and other statewide planning efforts. </a:t>
            </a:r>
          </a:p>
        </p:txBody>
      </p:sp>
      <p:sp>
        <p:nvSpPr>
          <p:cNvPr id="4" name="Slide Number Placeholder 3">
            <a:extLst>
              <a:ext uri="{FF2B5EF4-FFF2-40B4-BE49-F238E27FC236}">
                <a16:creationId xmlns:a16="http://schemas.microsoft.com/office/drawing/2014/main" id="{6DDA9967-59EA-A339-0B4C-F9BB0BAF9C2B}"/>
              </a:ext>
            </a:extLst>
          </p:cNvPr>
          <p:cNvSpPr>
            <a:spLocks noGrp="1"/>
          </p:cNvSpPr>
          <p:nvPr>
            <p:ph type="sldNum" sz="quarter" idx="5"/>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698300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4B087-2592-0EAE-B29F-C0243DE5E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D7AD7-D705-7328-2099-0BC328371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64EB3-4859-7B38-C889-A47B5F619D69}"/>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b="0" i="0" dirty="0">
              <a:solidFill>
                <a:srgbClr val="444444"/>
              </a:solidFill>
              <a:effectLst/>
              <a:latin typeface="Helvetica Neue"/>
            </a:endParaRPr>
          </a:p>
          <a:p>
            <a:pPr marL="0" marR="0" lvl="0" indent="0" algn="l" defTabSz="914400">
              <a:lnSpc>
                <a:spcPct val="100000"/>
              </a:lnSpc>
              <a:spcBef>
                <a:spcPts val="0"/>
              </a:spcBef>
              <a:spcAft>
                <a:spcPts val="0"/>
              </a:spcAft>
              <a:buClrTx/>
              <a:buSzTx/>
              <a:buFontTx/>
              <a:buNone/>
              <a:tabLst/>
              <a:defRPr/>
            </a:pPr>
            <a:r>
              <a:rPr lang="en-US" b="0" i="0" dirty="0">
                <a:solidFill>
                  <a:srgbClr val="444444"/>
                </a:solidFill>
                <a:effectLst/>
                <a:latin typeface="Helvetica Neue"/>
              </a:rPr>
              <a:t>The Transportation Safety Action Plan outlines how to improve roadway safety for all users, on all roads, across all agencies/jurisdictions. The plan’s goal is to create a transportation system where everyone can travel safely, whether they drive, walk, roll, bike, or take public transportation.</a:t>
            </a:r>
          </a:p>
          <a:p>
            <a:pPr lvl="1">
              <a:defRPr/>
            </a:pPr>
            <a:endParaRPr lang="en-US" sz="2400" kern="100" dirty="0">
              <a:solidFill>
                <a:srgbClr val="1C355E"/>
              </a:solidFill>
              <a:ea typeface="Calibri" panose="020F0502020204030204" pitchFamily="34" charset="0"/>
              <a:cs typeface="Calibri" panose="020F0502020204030204" pitchFamily="34" charset="0"/>
            </a:endParaRPr>
          </a:p>
          <a:p>
            <a:pPr>
              <a:defRPr/>
            </a:pPr>
            <a:r>
              <a:rPr lang="en-US" sz="2400" kern="100" dirty="0">
                <a:solidFill>
                  <a:srgbClr val="1C355E"/>
                </a:solidFill>
                <a:ea typeface="Calibri" panose="020F0502020204030204" pitchFamily="34" charset="0"/>
                <a:cs typeface="Calibri" panose="020F0502020204030204" pitchFamily="34" charset="0"/>
              </a:rPr>
              <a:t>The TSAP establishes the long-range vision for transportation safety and identifies short-term actions to eliminate deaths and life-changing injuries. Short term actions focused on the next 5 years.</a:t>
            </a:r>
            <a:endParaRPr lang="en-US" sz="2400" dirty="0">
              <a:ea typeface="Calibri" panose="020F0502020204030204" pitchFamily="34" charset="0"/>
              <a:cs typeface="Calibri" panose="020F0502020204030204" pitchFamily="34" charset="0"/>
            </a:endParaRPr>
          </a:p>
          <a:p>
            <a:pPr marL="0" marR="0" lvl="0" indent="0" algn="l" defTabSz="914400">
              <a:lnSpc>
                <a:spcPct val="100000"/>
              </a:lnSpc>
              <a:spcBef>
                <a:spcPts val="0"/>
              </a:spcBef>
              <a:spcAft>
                <a:spcPts val="0"/>
              </a:spcAft>
              <a:buClrTx/>
              <a:buSzTx/>
              <a:buFontTx/>
              <a:buNone/>
              <a:tabLst/>
              <a:defRPr/>
            </a:pPr>
            <a:endParaRPr lang="en-US" dirty="0"/>
          </a:p>
          <a:p>
            <a:pPr marL="0" lvl="1">
              <a:lnSpc>
                <a:spcPct val="107000"/>
              </a:lnSpc>
              <a:defRPr/>
            </a:pPr>
            <a:r>
              <a:rPr kumimoji="0" lang="en-US" sz="1200" b="1" u="none" strike="noStrike" kern="100" cap="none" spc="0" normalizeH="0" baseline="0" noProof="0" dirty="0">
                <a:ln>
                  <a:noFill/>
                </a:ln>
                <a:solidFill>
                  <a:schemeClr val="tx2"/>
                </a:solidFill>
                <a:effectLst/>
                <a:uLnTx/>
                <a:uFillTx/>
                <a:latin typeface="Calibri"/>
                <a:ea typeface="Calibri"/>
                <a:cs typeface="Times New Roman"/>
              </a:rPr>
              <a:t>Federal </a:t>
            </a:r>
            <a:r>
              <a:rPr lang="en-US" sz="1200" b="1" kern="100" dirty="0">
                <a:solidFill>
                  <a:schemeClr val="tx2"/>
                </a:solidFill>
                <a:latin typeface="Calibri"/>
                <a:ea typeface="Calibri"/>
                <a:cs typeface="Times New Roman"/>
              </a:rPr>
              <a:t>Requirements –</a:t>
            </a:r>
          </a:p>
          <a:p>
            <a:pPr marL="171450" lvl="1" indent="-171450">
              <a:lnSpc>
                <a:spcPct val="107000"/>
              </a:lnSpc>
              <a:buFont typeface="Arial" panose="020B0604020202020204" pitchFamily="34" charset="0"/>
              <a:buChar char="•"/>
              <a:defRPr/>
            </a:pPr>
            <a:r>
              <a:rPr lang="en-US" sz="1200" kern="100" dirty="0">
                <a:solidFill>
                  <a:srgbClr val="FF0000"/>
                </a:solidFill>
                <a:latin typeface="Calibri"/>
                <a:ea typeface="Calibri"/>
                <a:cs typeface="Times New Roman"/>
              </a:rPr>
              <a:t>Required to be updated every 5 years (the current plan was approved in 2021, update due by October 2026)</a:t>
            </a:r>
          </a:p>
          <a:p>
            <a:pPr marL="171450" lvl="1" indent="-171450">
              <a:lnSpc>
                <a:spcPct val="107000"/>
              </a:lnSpc>
              <a:buFont typeface="Arial" panose="020B0604020202020204" pitchFamily="34" charset="0"/>
              <a:buChar char="•"/>
              <a:defRPr/>
            </a:pPr>
            <a:r>
              <a:rPr lang="en-US" sz="1200" kern="100" dirty="0">
                <a:solidFill>
                  <a:srgbClr val="FF0000"/>
                </a:solidFill>
                <a:latin typeface="Calibri"/>
                <a:ea typeface="Calibri"/>
                <a:cs typeface="Times New Roman"/>
              </a:rPr>
              <a:t>Required to be eligible for critical safety funding</a:t>
            </a:r>
          </a:p>
          <a:p>
            <a:pPr marL="171450" lvl="1" indent="-171450">
              <a:lnSpc>
                <a:spcPct val="107000"/>
              </a:lnSpc>
              <a:buFont typeface="Arial" panose="020B0604020202020204" pitchFamily="34" charset="0"/>
              <a:buChar char="•"/>
              <a:defRPr/>
            </a:pPr>
            <a:endParaRPr lang="en-US" sz="1200" kern="100" dirty="0">
              <a:latin typeface="Calibri"/>
              <a:ea typeface="Calibri"/>
              <a:cs typeface="Times New Roman"/>
            </a:endParaRPr>
          </a:p>
          <a:p>
            <a:pPr marL="0" lvl="1" indent="0">
              <a:lnSpc>
                <a:spcPct val="107000"/>
              </a:lnSpc>
              <a:buFont typeface="Arial" panose="020B0604020202020204" pitchFamily="34" charset="0"/>
              <a:buNone/>
              <a:defRPr/>
            </a:pPr>
            <a:r>
              <a:rPr lang="en-US" sz="1200" b="1" kern="100" dirty="0">
                <a:latin typeface="Calibri"/>
                <a:ea typeface="Calibri"/>
                <a:cs typeface="Times New Roman"/>
              </a:rPr>
              <a:t>Partners</a:t>
            </a:r>
          </a:p>
          <a:p>
            <a:pPr marL="0" marR="0" lvl="0" indent="0" algn="l" defTabSz="914400">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successful TSAP relies on partners who commit to making the plan's policies, programs, and projects a reality in order to save lives and prevent injuries. </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an Oregon plan, and not just an ODOT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solidFill>
                  <a:srgbClr val="1C355E"/>
                </a:solidFill>
                <a:latin typeface="Calibri"/>
                <a:ea typeface="Calibri"/>
                <a:cs typeface="Times New Roman"/>
              </a:rPr>
              <a:t>State, regional, county and city agencies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solidFill>
                  <a:srgbClr val="1C355E"/>
                </a:solidFill>
                <a:latin typeface="Calibri"/>
                <a:ea typeface="Calibri"/>
                <a:cs typeface="Times New Roman"/>
              </a:rPr>
              <a:t>Tribal governments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solidFill>
                  <a:srgbClr val="1C355E"/>
                </a:solidFill>
                <a:latin typeface="Calibri"/>
                <a:ea typeface="Calibri"/>
                <a:cs typeface="Times New Roman"/>
              </a:rPr>
              <a:t>Enforcement/EMS providers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solidFill>
                  <a:srgbClr val="1C355E"/>
                </a:solidFill>
                <a:latin typeface="Calibri"/>
                <a:ea typeface="Calibri"/>
                <a:cs typeface="Times New Roman"/>
              </a:rPr>
              <a:t>Public health agencies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solidFill>
                  <a:srgbClr val="1C355E"/>
                </a:solidFill>
                <a:latin typeface="Calibri"/>
                <a:ea typeface="Calibri"/>
                <a:cs typeface="Times New Roman"/>
              </a:rPr>
              <a:t>All travelers!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00" dirty="0">
              <a:solidFill>
                <a:srgbClr val="1C355E"/>
              </a:solidFill>
              <a:latin typeface="Calibri"/>
              <a:ea typeface="Calibri"/>
              <a:cs typeface="Times New Roman"/>
            </a:endParaRPr>
          </a:p>
          <a:p>
            <a:r>
              <a:rPr lang="en-US" b="1" dirty="0">
                <a:ea typeface="Calibri" panose="020F0502020204030204"/>
                <a:cs typeface="Calibri" panose="020F0502020204030204"/>
              </a:rPr>
              <a:t>Objectives of the 2026 Update:</a:t>
            </a:r>
          </a:p>
          <a:p>
            <a:pPr algn="l">
              <a:spcAft>
                <a:spcPts val="750"/>
              </a:spcAft>
              <a:buFont typeface="Arial" panose="020B0604020202020204" pitchFamily="34" charset="0"/>
              <a:buChar char="•"/>
            </a:pPr>
            <a:r>
              <a:rPr lang="en-US" b="1" i="0" dirty="0">
                <a:solidFill>
                  <a:srgbClr val="444444"/>
                </a:solidFill>
                <a:effectLst/>
                <a:latin typeface="Helvetica Neue"/>
              </a:rPr>
              <a:t>Conduct a collaborative process, </a:t>
            </a:r>
            <a:r>
              <a:rPr lang="en-US" b="0" i="0" dirty="0">
                <a:solidFill>
                  <a:srgbClr val="444444"/>
                </a:solidFill>
                <a:effectLst/>
                <a:latin typeface="Helvetica Neue"/>
              </a:rPr>
              <a:t>with safety partners throughout the state</a:t>
            </a:r>
          </a:p>
          <a:p>
            <a:pPr algn="l">
              <a:spcAft>
                <a:spcPts val="750"/>
              </a:spcAft>
              <a:buFont typeface="Arial" panose="020B0604020202020204" pitchFamily="34" charset="0"/>
              <a:buChar char="•"/>
            </a:pPr>
            <a:r>
              <a:rPr lang="en-US" b="1" i="0" dirty="0">
                <a:solidFill>
                  <a:srgbClr val="444444"/>
                </a:solidFill>
                <a:effectLst/>
                <a:latin typeface="Helvetica Neue"/>
              </a:rPr>
              <a:t>Analyze safety data</a:t>
            </a:r>
            <a:r>
              <a:rPr lang="en-US" b="0" i="0" dirty="0">
                <a:solidFill>
                  <a:srgbClr val="444444"/>
                </a:solidFill>
                <a:effectLst/>
                <a:latin typeface="Helvetica Neue"/>
              </a:rPr>
              <a:t> to identify trends and solutions for all public roads and users, including vulnerable users like pedestrians and bicyclists.  </a:t>
            </a:r>
          </a:p>
          <a:p>
            <a:pPr algn="l">
              <a:spcAft>
                <a:spcPts val="750"/>
              </a:spcAft>
              <a:buFont typeface="Arial" panose="020B0604020202020204" pitchFamily="34" charset="0"/>
              <a:buChar char="•"/>
            </a:pPr>
            <a:r>
              <a:rPr lang="en-US" b="1" i="0" dirty="0">
                <a:solidFill>
                  <a:srgbClr val="444444"/>
                </a:solidFill>
                <a:effectLst/>
                <a:latin typeface="Helvetica Neue"/>
              </a:rPr>
              <a:t>Evaluate progress</a:t>
            </a:r>
            <a:r>
              <a:rPr lang="en-US" b="0" i="0" dirty="0">
                <a:solidFill>
                  <a:srgbClr val="444444"/>
                </a:solidFill>
                <a:effectLst/>
                <a:latin typeface="Helvetica Neue"/>
              </a:rPr>
              <a:t> toward eliminating fatalities and serious injuries. </a:t>
            </a:r>
          </a:p>
          <a:p>
            <a:pPr algn="l">
              <a:spcAft>
                <a:spcPts val="750"/>
              </a:spcAft>
              <a:buFont typeface="Arial" panose="020B0604020202020204" pitchFamily="34" charset="0"/>
              <a:buChar char="•"/>
            </a:pPr>
            <a:r>
              <a:rPr lang="en-US" b="1" i="0" dirty="0">
                <a:solidFill>
                  <a:srgbClr val="444444"/>
                </a:solidFill>
                <a:effectLst/>
                <a:latin typeface="Helvetica Neue"/>
              </a:rPr>
              <a:t>Identify actions</a:t>
            </a:r>
            <a:r>
              <a:rPr lang="en-US" b="0" i="0" dirty="0">
                <a:solidFill>
                  <a:srgbClr val="444444"/>
                </a:solidFill>
                <a:effectLst/>
                <a:latin typeface="Helvetica Neue"/>
              </a:rPr>
              <a:t> based on input from partner feedback and data trends that will be implemented in the next five years. </a:t>
            </a:r>
          </a:p>
          <a:p>
            <a:pPr algn="l">
              <a:spcAft>
                <a:spcPts val="750"/>
              </a:spcAft>
              <a:buFont typeface="Arial" panose="020B0604020202020204" pitchFamily="34" charset="0"/>
              <a:buChar char="•"/>
            </a:pPr>
            <a:r>
              <a:rPr lang="en-US" b="1" i="0" dirty="0">
                <a:solidFill>
                  <a:srgbClr val="444444"/>
                </a:solidFill>
                <a:effectLst/>
                <a:latin typeface="Helvetica Neue"/>
              </a:rPr>
              <a:t>Integrate the safe system approach</a:t>
            </a:r>
            <a:r>
              <a:rPr lang="en-US" b="0" i="0" dirty="0">
                <a:solidFill>
                  <a:srgbClr val="444444"/>
                </a:solidFill>
                <a:effectLst/>
                <a:latin typeface="Helvetica Neue"/>
              </a:rPr>
              <a:t> to guide future safety decisions and investments.​ + Land Use</a:t>
            </a:r>
          </a:p>
          <a:p>
            <a:pPr lvl="1" algn="l">
              <a:spcAft>
                <a:spcPts val="750"/>
              </a:spcAft>
              <a:buFont typeface="Arial" panose="020B0604020202020204" pitchFamily="34" charset="0"/>
              <a:buChar char="•"/>
            </a:pPr>
            <a:r>
              <a:rPr lang="en-US" b="1" i="0" dirty="0">
                <a:solidFill>
                  <a:srgbClr val="444444"/>
                </a:solidFill>
                <a:effectLst/>
                <a:latin typeface="Helvetica Neue"/>
              </a:rPr>
              <a:t>Safe People: </a:t>
            </a:r>
            <a:r>
              <a:rPr lang="en-US" b="0" i="0" dirty="0">
                <a:solidFill>
                  <a:srgbClr val="444444"/>
                </a:solidFill>
                <a:effectLst/>
                <a:latin typeface="Helvetica Neue"/>
              </a:rPr>
              <a:t>T</a:t>
            </a:r>
            <a:r>
              <a:rPr lang="en-US" dirty="0"/>
              <a:t>he Safe System approach addresses the safety of all road users, including those who walk, bike, drive, ride transit, and travel by other modes. </a:t>
            </a:r>
          </a:p>
          <a:p>
            <a:pPr lvl="1" algn="l">
              <a:spcAft>
                <a:spcPts val="750"/>
              </a:spcAft>
              <a:buFont typeface="Arial" panose="020B0604020202020204" pitchFamily="34" charset="0"/>
              <a:buChar char="•"/>
            </a:pPr>
            <a:r>
              <a:rPr lang="en-US" b="1" i="0" dirty="0">
                <a:solidFill>
                  <a:srgbClr val="444444"/>
                </a:solidFill>
                <a:effectLst/>
                <a:latin typeface="Helvetica Neue"/>
              </a:rPr>
              <a:t>Safe Vehicles: </a:t>
            </a:r>
            <a:r>
              <a:rPr lang="en-US" b="0" i="0" dirty="0">
                <a:solidFill>
                  <a:srgbClr val="444444"/>
                </a:solidFill>
                <a:effectLst/>
                <a:latin typeface="Helvetica Neue"/>
              </a:rPr>
              <a:t>How vehicles are designed with the latest technology to support safe travel, but also recognizing that distractions may also increase due to tech. Vehicle size/weight also has a role to play in crashes and severity of them</a:t>
            </a:r>
          </a:p>
          <a:p>
            <a:pPr lvl="1" algn="l">
              <a:spcAft>
                <a:spcPts val="750"/>
              </a:spcAft>
              <a:buFont typeface="Arial" panose="020B0604020202020204" pitchFamily="34" charset="0"/>
              <a:buChar char="•"/>
            </a:pPr>
            <a:r>
              <a:rPr lang="en-US" b="1" i="0" dirty="0">
                <a:solidFill>
                  <a:srgbClr val="444444"/>
                </a:solidFill>
                <a:effectLst/>
                <a:latin typeface="Helvetica Neue"/>
              </a:rPr>
              <a:t>Safe Speeds: </a:t>
            </a:r>
            <a:r>
              <a:rPr lang="en-US" b="0" i="0" dirty="0">
                <a:solidFill>
                  <a:srgbClr val="444444"/>
                </a:solidFill>
                <a:effectLst/>
                <a:latin typeface="Helvetica Neue"/>
              </a:rPr>
              <a:t>Reducing speeds can dramatically improve the survival rate of crashes and reduce severity of crashes – this includes not only supporting safe speeding behavior, but also how we design the system appropriate for the context.</a:t>
            </a:r>
          </a:p>
          <a:p>
            <a:pPr lvl="1" algn="l">
              <a:spcAft>
                <a:spcPts val="750"/>
              </a:spcAft>
              <a:buFont typeface="Arial" panose="020B0604020202020204" pitchFamily="34" charset="0"/>
              <a:buChar char="•"/>
            </a:pPr>
            <a:r>
              <a:rPr lang="en-US" b="1" i="0" dirty="0">
                <a:solidFill>
                  <a:srgbClr val="444444"/>
                </a:solidFill>
                <a:effectLst/>
                <a:latin typeface="Helvetica Neue"/>
              </a:rPr>
              <a:t>Safe Roads: </a:t>
            </a:r>
            <a:r>
              <a:rPr lang="en-US" b="0" i="0" dirty="0">
                <a:solidFill>
                  <a:srgbClr val="444444"/>
                </a:solidFill>
                <a:effectLst/>
                <a:latin typeface="Helvetica Neue"/>
              </a:rPr>
              <a:t>Thinking about how we design, maintain and operate a system to accommodate human mistakes – such as physically separating modes (bikes and vehicles), or providing dedicated times for different users to move through a space (advanced signal priority to pedestrians at intersections)</a:t>
            </a:r>
          </a:p>
          <a:p>
            <a:pPr lvl="1" algn="l">
              <a:spcAft>
                <a:spcPts val="750"/>
              </a:spcAft>
              <a:buFont typeface="Arial" panose="020B0604020202020204" pitchFamily="34" charset="0"/>
              <a:buChar char="•"/>
            </a:pPr>
            <a:r>
              <a:rPr lang="en-US" sz="1200" b="1" i="0" kern="1200" dirty="0">
                <a:solidFill>
                  <a:srgbClr val="444444"/>
                </a:solidFill>
                <a:effectLst/>
                <a:latin typeface="Helvetica Neue"/>
                <a:ea typeface="Calibri"/>
                <a:cs typeface="Calibri"/>
              </a:rPr>
              <a:t>Post Crash Care: </a:t>
            </a:r>
            <a:r>
              <a:rPr lang="en-US" sz="1200" b="0" i="0" kern="1200" dirty="0">
                <a:solidFill>
                  <a:srgbClr val="444444"/>
                </a:solidFill>
                <a:effectLst/>
                <a:latin typeface="Helvetica Neue"/>
                <a:ea typeface="Calibri"/>
                <a:cs typeface="Calibri"/>
              </a:rPr>
              <a:t>When a person is injured in a crash they rely on emergency response to quickly locate them, stabilize them and get them to a hospital – making sure we have system designed and available resources to support this is critical. </a:t>
            </a:r>
            <a:endParaRPr lang="en-US" sz="1200" kern="1200" dirty="0">
              <a:solidFill>
                <a:schemeClr val="tx1"/>
              </a:solidFill>
              <a:effectLst/>
              <a:latin typeface="+mn-lt"/>
              <a:ea typeface="Calibri"/>
              <a:cs typeface="Calibri"/>
            </a:endParaRPr>
          </a:p>
          <a:p>
            <a:pPr marL="0" lvl="1" indent="0">
              <a:lnSpc>
                <a:spcPct val="107000"/>
              </a:lnSpc>
              <a:buFont typeface="Arial" panose="020B0604020202020204" pitchFamily="34" charset="0"/>
              <a:buNone/>
              <a:defRPr/>
            </a:pPr>
            <a:endParaRPr lang="en-US" sz="1200" kern="100" dirty="0">
              <a:latin typeface="Calibri"/>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panose="020F0502020204030204"/>
                <a:cs typeface="Calibri" panose="020F0502020204030204"/>
              </a:rPr>
              <a:t>The actions within the TSAP that will advance the SSA will have a direct impact on the programs and services delivered throughout ODOT, other statewide and local partners.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panose="020F0502020204030204"/>
                <a:cs typeface="Calibri" panose="020F0502020204030204"/>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panose="020F0502020204030204"/>
              <a:cs typeface="Calibri" panose="020F0502020204030204"/>
            </a:endParaRPr>
          </a:p>
          <a:p>
            <a:r>
              <a:rPr lang="en-US" b="1" dirty="0"/>
              <a:t>Thinking about our role as ODOT employees…much of what we do here at ODOT focuses on safety and this may be different in different parts of the agency – but we all have a role to play. </a:t>
            </a:r>
            <a:endParaRPr lang="en-US" dirty="0"/>
          </a:p>
          <a:p>
            <a:r>
              <a:rPr lang="en-US" dirty="0"/>
              <a:t>Here are just a few examples ODOT addresses safety and how our work is reflected in the TSAP:</a:t>
            </a:r>
          </a:p>
          <a:p>
            <a:endParaRPr lang="en-US" dirty="0"/>
          </a:p>
          <a:p>
            <a:pPr marL="171450" indent="-171450">
              <a:buFont typeface="Arial" panose="020B0604020202020204" pitchFamily="34" charset="0"/>
              <a:buChar char="•"/>
            </a:pPr>
            <a:r>
              <a:rPr lang="en-US" dirty="0"/>
              <a:t>Policies and plans: OTP/TSAP/SAP – this is both long range policy direction, and also short-range implementation </a:t>
            </a:r>
          </a:p>
          <a:p>
            <a:pPr marL="171450" indent="-171450">
              <a:buFont typeface="Arial" panose="020B0604020202020204" pitchFamily="34" charset="0"/>
              <a:buChar char="•"/>
            </a:pPr>
            <a:r>
              <a:rPr lang="en-US" dirty="0"/>
              <a:t>Behavioral resources: education/outreach to all 5 regions to support safe behaviors (SRTS, proper car seat usage), another example is supporting patrol efforts through law enforcement campaigns with local communities </a:t>
            </a:r>
          </a:p>
          <a:p>
            <a:pPr marL="171450" indent="-171450">
              <a:buFont typeface="Arial" panose="020B0604020202020204" pitchFamily="34" charset="0"/>
              <a:buChar char="•"/>
            </a:pPr>
            <a:r>
              <a:rPr lang="en-US" dirty="0"/>
              <a:t>Guidance and resources: </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Design guidance for pedestrian crossings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Speed setting methodology</a:t>
            </a:r>
          </a:p>
          <a:p>
            <a:pPr marL="171450" lvl="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Capital Investments: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endParaRPr lang="en-US" dirty="0"/>
          </a:p>
        </p:txBody>
      </p:sp>
      <p:sp>
        <p:nvSpPr>
          <p:cNvPr id="4" name="Slide Number Placeholder 3">
            <a:extLst>
              <a:ext uri="{FF2B5EF4-FFF2-40B4-BE49-F238E27FC236}">
                <a16:creationId xmlns:a16="http://schemas.microsoft.com/office/drawing/2014/main" id="{35940117-2E8E-3BE7-ED67-0DFA2E9DA0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745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F95B-BA43-212F-BFA9-C38529363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3C233-276F-8794-FC01-921C2E897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A6036-A88C-3638-F115-B7DA98DBC967}"/>
              </a:ext>
            </a:extLst>
          </p:cNvPr>
          <p:cNvSpPr>
            <a:spLocks noGrp="1"/>
          </p:cNvSpPr>
          <p:nvPr>
            <p:ph type="body" idx="1"/>
          </p:nvPr>
        </p:nvSpPr>
        <p:spPr/>
        <p:txBody>
          <a:bodyPr/>
          <a:lstStyle/>
          <a:p>
            <a:pPr lvl="0">
              <a:lnSpc>
                <a:spcPct val="107000"/>
              </a:lnSpc>
            </a:pPr>
            <a:endParaRPr lang="en-US" dirty="0">
              <a:ea typeface="Calibri"/>
              <a:cs typeface="Calibri"/>
            </a:endParaRPr>
          </a:p>
          <a:p>
            <a:pPr lvl="0">
              <a:lnSpc>
                <a:spcPct val="107000"/>
              </a:lnSpc>
            </a:pPr>
            <a:endParaRPr lang="en-US" dirty="0"/>
          </a:p>
          <a:p>
            <a:pPr lvl="0">
              <a:lnSpc>
                <a:spcPct val="107000"/>
              </a:lnSpc>
            </a:pPr>
            <a:r>
              <a:rPr lang="en-US" dirty="0"/>
              <a:t>Here is a high level schedule of our work.</a:t>
            </a:r>
          </a:p>
          <a:p>
            <a:pPr lvl="1"/>
            <a:endParaRPr lang="en-US" dirty="0"/>
          </a:p>
          <a:p>
            <a:pPr lvl="1">
              <a:lnSpc>
                <a:spcPct val="107000"/>
              </a:lnSpc>
            </a:pPr>
            <a:endParaRPr lang="en-US" b="1" dirty="0">
              <a:ea typeface="Calibri"/>
              <a:cs typeface="Calibri"/>
            </a:endParaRPr>
          </a:p>
          <a:p>
            <a:pPr lvl="1">
              <a:lnSpc>
                <a:spcPct val="107000"/>
              </a:lnSpc>
            </a:pPr>
            <a:r>
              <a:rPr lang="en-US" b="1" dirty="0"/>
              <a:t>February 2025 – Kickoff Meeting</a:t>
            </a:r>
            <a:endParaRPr lang="en-US" dirty="0">
              <a:ea typeface="Calibri"/>
              <a:cs typeface="Calibri"/>
            </a:endParaRPr>
          </a:p>
          <a:p>
            <a:pPr lvl="1">
              <a:lnSpc>
                <a:spcPct val="107000"/>
              </a:lnSpc>
            </a:pPr>
            <a:r>
              <a:rPr lang="en-US" b="1" dirty="0"/>
              <a:t>April 2025 – Steering Committee Meeting #1</a:t>
            </a:r>
            <a:endParaRPr lang="en-US" dirty="0"/>
          </a:p>
          <a:p>
            <a:pPr lvl="1">
              <a:lnSpc>
                <a:spcPct val="107000"/>
              </a:lnSpc>
            </a:pPr>
            <a:r>
              <a:rPr lang="en-US" b="1" dirty="0"/>
              <a:t>April-July 2025 – Existing Conditions Analysis, Interviews, SC Meetings, Partner Workshops</a:t>
            </a:r>
            <a:endParaRPr lang="en-US" dirty="0"/>
          </a:p>
          <a:p>
            <a:pPr lvl="1">
              <a:lnSpc>
                <a:spcPct val="107000"/>
              </a:lnSpc>
            </a:pPr>
            <a:r>
              <a:rPr lang="en-US" b="1" dirty="0"/>
              <a:t>August-December 2025 – Draft TSAP Development</a:t>
            </a:r>
            <a:endParaRPr lang="en-US" dirty="0"/>
          </a:p>
          <a:p>
            <a:pPr lvl="1">
              <a:lnSpc>
                <a:spcPct val="107000"/>
              </a:lnSpc>
            </a:pPr>
            <a:r>
              <a:rPr lang="en-US" b="1" dirty="0"/>
              <a:t>December 2025 – TSAP Draft Complete</a:t>
            </a:r>
            <a:endParaRPr lang="en-US" dirty="0"/>
          </a:p>
          <a:p>
            <a:pPr lvl="1">
              <a:lnSpc>
                <a:spcPct val="107000"/>
              </a:lnSpc>
            </a:pPr>
            <a:r>
              <a:rPr lang="en-US" b="1" dirty="0"/>
              <a:t>January-October 2026 – Draft Revisions, Public Review, OTSC, OTC</a:t>
            </a:r>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4DFFA319-FE4F-EAAC-98C5-4505FCDA6A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655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A7589-5E3B-B4DE-1E1C-79BD9BDDB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F5488-1693-2A09-D985-BC7B2CEE0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97B68-3E7B-CF22-9C7F-1C576C6E2227}"/>
              </a:ext>
            </a:extLst>
          </p:cNvPr>
          <p:cNvSpPr>
            <a:spLocks noGrp="1"/>
          </p:cNvSpPr>
          <p:nvPr>
            <p:ph type="body" idx="1"/>
          </p:nvPr>
        </p:nvSpPr>
        <p:spPr/>
        <p:txBody>
          <a:bodyPr/>
          <a:lstStyle/>
          <a:p>
            <a:endParaRPr lang="en-US" dirty="0"/>
          </a:p>
          <a:p>
            <a:r>
              <a:rPr lang="en-US" dirty="0"/>
              <a:t>The OTP Establishes several safety elements that the TSAP will work to refine. </a:t>
            </a:r>
          </a:p>
          <a:p>
            <a:endParaRPr lang="en-US" dirty="0"/>
          </a:p>
          <a:p>
            <a:r>
              <a:rPr lang="en-US" dirty="0"/>
              <a:t>OTP goals:</a:t>
            </a: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Establishes a Zero target for fatalities and serious injuries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safety, climate and equity decision-making </a:t>
            </a:r>
            <a:r>
              <a:rPr lang="en-US" dirty="0" err="1"/>
              <a:t>lense</a:t>
            </a:r>
            <a:r>
              <a:rPr lang="en-US" dirty="0"/>
              <a:t> for our work; and when solutions are identified that can save lives but may be on conflict with other goals – safety takes precedence.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Lastly, the OTP establishes a safety goal and objectives</a:t>
            </a:r>
          </a:p>
          <a:p>
            <a:pPr marL="171450" indent="-171450">
              <a:buFont typeface="Arial" panose="020B0604020202020204" pitchFamily="34" charset="0"/>
              <a:buChar char="•"/>
            </a:pPr>
            <a:endParaRPr lang="en-US" dirty="0"/>
          </a:p>
          <a:p>
            <a:r>
              <a:rPr lang="en-US" dirty="0"/>
              <a:t>This TSAP update will be unique in that we will not be recreating the goal – we will take this safety goal from the OTP and develop a TSAP that will help us get there. The actions that we will identify in the TSAP update will add more specificity to the objectives outlined in the OTP. </a:t>
            </a:r>
            <a:r>
              <a:rPr lang="en-US" dirty="0">
                <a:ea typeface="Calibri"/>
                <a:cs typeface="Calibri"/>
              </a:rPr>
              <a:t>R</a:t>
            </a:r>
            <a:r>
              <a:rPr lang="en-US" dirty="0"/>
              <a:t>egarding topics that the OTP does not address or get specific enough this is what the TSAP will refine. (i.e. specific needs for transportation vulnerable users, infrastructure design, risky behaviors, enforcement needs, etc.)</a:t>
            </a:r>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33CC9FC9-11A5-255E-2B5E-B2E0C42A18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58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016A1-3187-3DAB-A4FB-9BA2608F2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175C5-2804-D216-AA52-9EA3E4439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D2DE2-FA23-1F46-AE77-1A48613C2C07}"/>
              </a:ext>
            </a:extLst>
          </p:cNvPr>
          <p:cNvSpPr>
            <a:spLocks noGrp="1"/>
          </p:cNvSpPr>
          <p:nvPr>
            <p:ph type="body" idx="1"/>
          </p:nvPr>
        </p:nvSpPr>
        <p:spPr/>
        <p:txBody>
          <a:bodyPr/>
          <a:lstStyle/>
          <a:p>
            <a:endParaRPr lang="en-US" dirty="0"/>
          </a:p>
          <a:p>
            <a:r>
              <a:rPr lang="en-US" dirty="0"/>
              <a:t>The TSAP is also looking to the OTP for direction on prioritizing investments. </a:t>
            </a:r>
            <a:r>
              <a:rPr lang="en-US" sz="1200" b="0" i="0" u="none" strike="noStrike" kern="1200" baseline="0" dirty="0">
                <a:solidFill>
                  <a:schemeClr val="tx1"/>
                </a:solidFill>
                <a:latin typeface="+mn-lt"/>
                <a:ea typeface="+mn-ea"/>
                <a:cs typeface="+mn-cs"/>
              </a:rPr>
              <a:t>With limited resources, Oregon must be strategic – the OTP established a tiering structure – for purposes of this presentation I have pulled out the safety-specific elements</a:t>
            </a:r>
            <a:endParaRPr lang="en-US" dirty="0"/>
          </a:p>
          <a:p>
            <a:endParaRPr lang="en-US" dirty="0"/>
          </a:p>
          <a:p>
            <a:r>
              <a:rPr lang="en-US" dirty="0"/>
              <a:t>Review the tiers. </a:t>
            </a:r>
          </a:p>
          <a:p>
            <a:pPr marL="171450" indent="-171450">
              <a:buFont typeface="Arial" panose="020B0604020202020204" pitchFamily="34" charset="0"/>
              <a:buChar char="•"/>
            </a:pPr>
            <a:r>
              <a:rPr lang="en-US" dirty="0"/>
              <a:t>Top Tier: The EAs and actions we categorize as the top tier will be priority when receiving funding as these activities address the top offenders in FSI crashes. A couple examples of these – when looking at the crash data are FSI crashes that involve roadway runoff, or intersections.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Second Tier: these are contributing factors – that perhaps we want to monitor ongoing trends as these are showing to have a correlation to FSI, but a little less significant than the Top tier. </a:t>
            </a:r>
            <a:r>
              <a:rPr lang="en-US" dirty="0" err="1"/>
              <a:t>E.g.s</a:t>
            </a:r>
            <a:r>
              <a:rPr lang="en-US" dirty="0"/>
              <a:t> Distracted Driving, Occupant protection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a:extLst>
              <a:ext uri="{FF2B5EF4-FFF2-40B4-BE49-F238E27FC236}">
                <a16:creationId xmlns:a16="http://schemas.microsoft.com/office/drawing/2014/main" id="{E41D9447-DC3B-8DBA-017F-5299932E664B}"/>
              </a:ext>
            </a:extLst>
          </p:cNvPr>
          <p:cNvSpPr>
            <a:spLocks noGrp="1"/>
          </p:cNvSpPr>
          <p:nvPr>
            <p:ph type="sldNum" sz="quarter" idx="5"/>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3833299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F97B9-4D05-7005-C89F-F59640297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0C724-6902-3A75-A943-D35CF4555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F380E9-6958-FA0B-68F5-A3FFA3C4FB88}"/>
              </a:ext>
            </a:extLst>
          </p:cNvPr>
          <p:cNvSpPr>
            <a:spLocks noGrp="1"/>
          </p:cNvSpPr>
          <p:nvPr>
            <p:ph type="body" idx="1"/>
          </p:nvPr>
        </p:nvSpPr>
        <p:spPr/>
        <p:txBody>
          <a:bodyPr/>
          <a:lstStyle/>
          <a:p>
            <a:r>
              <a:rPr lang="en-US" dirty="0"/>
              <a:t>Walt</a:t>
            </a:r>
          </a:p>
        </p:txBody>
      </p:sp>
      <p:sp>
        <p:nvSpPr>
          <p:cNvPr id="4" name="Slide Number Placeholder 3">
            <a:extLst>
              <a:ext uri="{FF2B5EF4-FFF2-40B4-BE49-F238E27FC236}">
                <a16:creationId xmlns:a16="http://schemas.microsoft.com/office/drawing/2014/main" id="{D2E0CE7F-A5F9-C6FB-3D0E-F0CA6FC30F51}"/>
              </a:ext>
            </a:extLst>
          </p:cNvPr>
          <p:cNvSpPr>
            <a:spLocks noGrp="1"/>
          </p:cNvSpPr>
          <p:nvPr>
            <p:ph type="sldNum" sz="quarter" idx="5"/>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3589645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4B087-2592-0EAE-B29F-C0243DE5E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D7AD7-D705-7328-2099-0BC328371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64EB3-4859-7B38-C889-A47B5F619D69}"/>
              </a:ext>
            </a:extLst>
          </p:cNvPr>
          <p:cNvSpPr>
            <a:spLocks noGrp="1"/>
          </p:cNvSpPr>
          <p:nvPr>
            <p:ph type="body" idx="1"/>
          </p:nvPr>
        </p:nvSpPr>
        <p:spPr/>
        <p:txBody>
          <a:bodyPr/>
          <a:lstStyle/>
          <a:p>
            <a:endParaRPr lang="en-US" dirty="0"/>
          </a:p>
          <a:p>
            <a:endParaRPr lang="en-US" dirty="0"/>
          </a:p>
          <a:p>
            <a:r>
              <a:rPr lang="en-US" dirty="0"/>
              <a:t>Not specific location focused</a:t>
            </a:r>
          </a:p>
          <a:p>
            <a:endParaRPr lang="en-US" dirty="0"/>
          </a:p>
          <a:p>
            <a:r>
              <a:rPr lang="en-US" dirty="0"/>
              <a:t>The data will raise questions, we won't have time to answer all questions – but we want to capture them and reflect on them.</a:t>
            </a:r>
          </a:p>
        </p:txBody>
      </p:sp>
      <p:sp>
        <p:nvSpPr>
          <p:cNvPr id="4" name="Slide Number Placeholder 3">
            <a:extLst>
              <a:ext uri="{FF2B5EF4-FFF2-40B4-BE49-F238E27FC236}">
                <a16:creationId xmlns:a16="http://schemas.microsoft.com/office/drawing/2014/main" id="{35940117-2E8E-3BE7-ED67-0DFA2E9DA0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FE76A-01DC-491B-8ECE-607524F29B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745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39" Type="http://schemas.openxmlformats.org/officeDocument/2006/relationships/image" Target="../media/image54.png"/><Relationship Id="rId21" Type="http://schemas.openxmlformats.org/officeDocument/2006/relationships/image" Target="../media/image36.png"/><Relationship Id="rId34" Type="http://schemas.openxmlformats.org/officeDocument/2006/relationships/image" Target="../media/image49.png"/><Relationship Id="rId42" Type="http://schemas.openxmlformats.org/officeDocument/2006/relationships/image" Target="../media/image57.png"/><Relationship Id="rId7" Type="http://schemas.openxmlformats.org/officeDocument/2006/relationships/image" Target="../media/image22.png"/><Relationship Id="rId2" Type="http://schemas.openxmlformats.org/officeDocument/2006/relationships/image" Target="../media/image17.png"/><Relationship Id="rId16" Type="http://schemas.openxmlformats.org/officeDocument/2006/relationships/image" Target="../media/image31.png"/><Relationship Id="rId29" Type="http://schemas.openxmlformats.org/officeDocument/2006/relationships/image" Target="../media/image44.pn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32" Type="http://schemas.openxmlformats.org/officeDocument/2006/relationships/image" Target="../media/image47.png"/><Relationship Id="rId37" Type="http://schemas.openxmlformats.org/officeDocument/2006/relationships/image" Target="../media/image52.png"/><Relationship Id="rId40" Type="http://schemas.openxmlformats.org/officeDocument/2006/relationships/image" Target="../media/image55.png"/><Relationship Id="rId45" Type="http://schemas.openxmlformats.org/officeDocument/2006/relationships/image" Target="../media/image60.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36" Type="http://schemas.openxmlformats.org/officeDocument/2006/relationships/image" Target="../media/image51.png"/><Relationship Id="rId10" Type="http://schemas.openxmlformats.org/officeDocument/2006/relationships/image" Target="../media/image25.png"/><Relationship Id="rId19" Type="http://schemas.openxmlformats.org/officeDocument/2006/relationships/image" Target="../media/image34.png"/><Relationship Id="rId31" Type="http://schemas.openxmlformats.org/officeDocument/2006/relationships/image" Target="../media/image46.png"/><Relationship Id="rId44" Type="http://schemas.openxmlformats.org/officeDocument/2006/relationships/image" Target="../media/image59.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 Id="rId35" Type="http://schemas.openxmlformats.org/officeDocument/2006/relationships/image" Target="../media/image50.png"/><Relationship Id="rId43" Type="http://schemas.openxmlformats.org/officeDocument/2006/relationships/image" Target="../media/image58.png"/><Relationship Id="rId8" Type="http://schemas.openxmlformats.org/officeDocument/2006/relationships/image" Target="../media/image23.png"/><Relationship Id="rId3" Type="http://schemas.openxmlformats.org/officeDocument/2006/relationships/image" Target="../media/image18.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33" Type="http://schemas.openxmlformats.org/officeDocument/2006/relationships/image" Target="../media/image48.png"/><Relationship Id="rId38" Type="http://schemas.openxmlformats.org/officeDocument/2006/relationships/image" Target="../media/image53.png"/><Relationship Id="rId46" Type="http://schemas.openxmlformats.org/officeDocument/2006/relationships/image" Target="../media/image61.png"/><Relationship Id="rId20" Type="http://schemas.openxmlformats.org/officeDocument/2006/relationships/image" Target="../media/image35.png"/><Relationship Id="rId41" Type="http://schemas.openxmlformats.org/officeDocument/2006/relationships/image" Target="../media/image5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amp; Blue Subhea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181010"/>
          </a:xfrm>
        </p:spPr>
        <p:txBody>
          <a:bodyPr anchor="b">
            <a:normAutofit/>
          </a:bodyPr>
          <a:lstStyle>
            <a:lvl1pPr algn="ctr">
              <a:defRPr sz="4000"/>
            </a:lvl1pPr>
          </a:lstStyle>
          <a:p>
            <a:r>
              <a:rPr lang="en-US"/>
              <a:t>CLICK TO EDIT MASTER TITLE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cxnSp>
        <p:nvCxnSpPr>
          <p:cNvPr id="7" name="Straight Connector 6"/>
          <p:cNvCxnSpPr/>
          <p:nvPr userDrawn="1"/>
        </p:nvCxnSpPr>
        <p:spPr>
          <a:xfrm>
            <a:off x="838200" y="3429044"/>
            <a:ext cx="105156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989" y="6063116"/>
            <a:ext cx="2062835" cy="627008"/>
          </a:xfrm>
          <a:prstGeom prst="rect">
            <a:avLst/>
          </a:prstGeom>
        </p:spPr>
      </p:pic>
    </p:spTree>
    <p:extLst>
      <p:ext uri="{BB962C8B-B14F-4D97-AF65-F5344CB8AC3E}">
        <p14:creationId xmlns:p14="http://schemas.microsoft.com/office/powerpoint/2010/main" val="1110035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Rt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772259"/>
            <a:ext cx="6295768" cy="1325563"/>
          </a:xfrm>
        </p:spPr>
        <p:txBody>
          <a:bodyPr>
            <a:normAutofit/>
          </a:bodyPr>
          <a:lstStyle>
            <a:lvl1pPr>
              <a:defRPr sz="3200"/>
            </a:lvl1pPr>
          </a:lstStyle>
          <a:p>
            <a:r>
              <a:rPr lang="en-US"/>
              <a:t>CLICK TO EDIT TITLE</a:t>
            </a:r>
          </a:p>
        </p:txBody>
      </p:sp>
      <p:cxnSp>
        <p:nvCxnSpPr>
          <p:cNvPr id="8" name="Straight Connector 7"/>
          <p:cNvCxnSpPr/>
          <p:nvPr userDrawn="1"/>
        </p:nvCxnSpPr>
        <p:spPr>
          <a:xfrm>
            <a:off x="0" y="6167536"/>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p:cNvSpPr>
            <a:spLocks noGrp="1"/>
          </p:cNvSpPr>
          <p:nvPr>
            <p:ph type="pic" sz="quarter" idx="10" hasCustomPrompt="1"/>
          </p:nvPr>
        </p:nvSpPr>
        <p:spPr>
          <a:xfrm>
            <a:off x="7586662" y="0"/>
            <a:ext cx="4605338" cy="6858000"/>
          </a:xfrm>
          <a:blipFill>
            <a:blip r:embed="rId2"/>
            <a:stretch>
              <a:fillRect t="-27" b="-27"/>
            </a:stretch>
          </a:blipFill>
        </p:spPr>
        <p:txBody>
          <a:bodyPr/>
          <a:lstStyle>
            <a:lvl1pPr marL="0" indent="0">
              <a:buFontTx/>
              <a:buNone/>
              <a:defRPr/>
            </a:lvl1pPr>
          </a:lstStyle>
          <a:p>
            <a:r>
              <a:rPr lang="en-US"/>
              <a:t> </a:t>
            </a:r>
          </a:p>
        </p:txBody>
      </p:sp>
      <p:sp>
        <p:nvSpPr>
          <p:cNvPr id="12" name="Content Placeholder 3"/>
          <p:cNvSpPr>
            <a:spLocks noGrp="1"/>
          </p:cNvSpPr>
          <p:nvPr>
            <p:ph sz="half" idx="2"/>
          </p:nvPr>
        </p:nvSpPr>
        <p:spPr>
          <a:xfrm>
            <a:off x="838200" y="2373354"/>
            <a:ext cx="6295768" cy="3540212"/>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494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Rt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a:t>CLICK TO EDIT TITLE</a:t>
            </a:r>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hart Placeholder 9"/>
          <p:cNvSpPr>
            <a:spLocks noGrp="1"/>
          </p:cNvSpPr>
          <p:nvPr>
            <p:ph type="chart" sz="quarter" idx="10" hasCustomPrompt="1"/>
          </p:nvPr>
        </p:nvSpPr>
        <p:spPr>
          <a:xfrm>
            <a:off x="7586663" y="0"/>
            <a:ext cx="4605337" cy="6857999"/>
          </a:xfrm>
        </p:spPr>
        <p:txBody>
          <a:bodyPr/>
          <a:lstStyle>
            <a:lvl1pPr marL="0" indent="0">
              <a:buNone/>
              <a:defRPr/>
            </a:lvl1pPr>
          </a:lstStyle>
          <a:p>
            <a:r>
              <a:rPr lang="en-US"/>
              <a:t> </a:t>
            </a:r>
          </a:p>
        </p:txBody>
      </p:sp>
    </p:spTree>
    <p:extLst>
      <p:ext uri="{BB962C8B-B14F-4D97-AF65-F5344CB8AC3E}">
        <p14:creationId xmlns:p14="http://schemas.microsoft.com/office/powerpoint/2010/main" val="760177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Picture">
    <p:bg>
      <p:bgPr>
        <a:blipFill>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SmartArt Placeholder 12"/>
          <p:cNvSpPr>
            <a:spLocks noGrp="1"/>
          </p:cNvSpPr>
          <p:nvPr>
            <p:ph type="dgm" sz="quarter" idx="10" hasCustomPrompt="1"/>
          </p:nvPr>
        </p:nvSpPr>
        <p:spPr>
          <a:xfrm>
            <a:off x="0" y="1368425"/>
            <a:ext cx="4318000" cy="1741488"/>
          </a:xfrm>
          <a:solidFill>
            <a:schemeClr val="tx1"/>
          </a:solidFill>
        </p:spPr>
        <p:txBody>
          <a:bodyPr/>
          <a:lstStyle>
            <a:lvl1pPr marL="0" indent="0">
              <a:buNone/>
              <a:defRPr/>
            </a:lvl1pPr>
          </a:lstStyle>
          <a:p>
            <a:r>
              <a:rPr lang="en-US"/>
              <a:t> </a:t>
            </a:r>
          </a:p>
        </p:txBody>
      </p:sp>
      <p:sp>
        <p:nvSpPr>
          <p:cNvPr id="15" name="Text Placeholder 14"/>
          <p:cNvSpPr>
            <a:spLocks noGrp="1"/>
          </p:cNvSpPr>
          <p:nvPr>
            <p:ph type="body" sz="quarter" idx="11" hasCustomPrompt="1"/>
          </p:nvPr>
        </p:nvSpPr>
        <p:spPr>
          <a:xfrm>
            <a:off x="927749" y="1568450"/>
            <a:ext cx="3187151" cy="1341438"/>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000" baseline="0">
                <a:solidFill>
                  <a:schemeClr val="bg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rPr>
              <a:t>A fancy place for text that only needs a little bit of space on top of an image. Can</a:t>
            </a:r>
            <a:r>
              <a:rPr lang="en-US" sz="2000" baseline="0">
                <a:solidFill>
                  <a:schemeClr val="bg1"/>
                </a:solidFill>
              </a:rPr>
              <a:t> be resized if necessary. </a:t>
            </a:r>
            <a:endParaRPr lang="en-US" sz="2000">
              <a:solidFill>
                <a:schemeClr val="bg1"/>
              </a:solidFill>
            </a:endParaRPr>
          </a:p>
        </p:txBody>
      </p:sp>
    </p:spTree>
    <p:extLst>
      <p:ext uri="{BB962C8B-B14F-4D97-AF65-F5344CB8AC3E}">
        <p14:creationId xmlns:p14="http://schemas.microsoft.com/office/powerpoint/2010/main" val="2175218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9" name="Rectangle 8"/>
          <p:cNvSpPr/>
          <p:nvPr userDrawn="1"/>
        </p:nvSpPr>
        <p:spPr>
          <a:xfrm>
            <a:off x="0" y="0"/>
            <a:ext cx="12192000" cy="1414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459396"/>
            <a:ext cx="10515600" cy="624688"/>
          </a:xfrm>
        </p:spPr>
        <p:txBody>
          <a:bodyPr anchor="b">
            <a:normAutofit/>
          </a:bodyPr>
          <a:lstStyle>
            <a:lvl1pPr algn="l">
              <a:defRPr sz="3200">
                <a:solidFill>
                  <a:schemeClr val="bg1"/>
                </a:solidFill>
              </a:defRPr>
            </a:lvl1pPr>
          </a:lstStyle>
          <a:p>
            <a:r>
              <a:rPr lang="en-US"/>
              <a:t>CLICK TO EDIT TITLE</a:t>
            </a:r>
          </a:p>
        </p:txBody>
      </p:sp>
      <p:sp>
        <p:nvSpPr>
          <p:cNvPr id="20" name="Picture Placeholder 19"/>
          <p:cNvSpPr>
            <a:spLocks noGrp="1"/>
          </p:cNvSpPr>
          <p:nvPr>
            <p:ph type="pic" sz="quarter" idx="13" hasCustomPrompt="1"/>
          </p:nvPr>
        </p:nvSpPr>
        <p:spPr>
          <a:xfrm>
            <a:off x="838200" y="2170113"/>
            <a:ext cx="2480035" cy="1830038"/>
          </a:xfrm>
          <a:blipFill>
            <a:blip r:embed="rId2" cstate="print">
              <a:extLst>
                <a:ext uri="{28A0092B-C50C-407E-A947-70E740481C1C}">
                  <a14:useLocalDpi xmlns:a14="http://schemas.microsoft.com/office/drawing/2010/main" val="0"/>
                </a:ext>
              </a:extLst>
            </a:blip>
            <a:srcRect/>
            <a:stretch>
              <a:fillRect t="-166" b="-166"/>
            </a:stretch>
          </a:blipFill>
        </p:spPr>
        <p:txBody>
          <a:bodyPr/>
          <a:lstStyle>
            <a:lvl1pPr marL="0" indent="0">
              <a:buFontTx/>
              <a:buNone/>
              <a:defRPr/>
            </a:lvl1pPr>
          </a:lstStyle>
          <a:p>
            <a:r>
              <a:rPr lang="en-US"/>
              <a:t> </a:t>
            </a:r>
          </a:p>
        </p:txBody>
      </p:sp>
      <p:sp>
        <p:nvSpPr>
          <p:cNvPr id="21" name="Picture Placeholder 19"/>
          <p:cNvSpPr>
            <a:spLocks noGrp="1"/>
          </p:cNvSpPr>
          <p:nvPr>
            <p:ph type="pic" sz="quarter" idx="14" hasCustomPrompt="1"/>
          </p:nvPr>
        </p:nvSpPr>
        <p:spPr>
          <a:xfrm>
            <a:off x="3513940" y="2170113"/>
            <a:ext cx="2480035" cy="1830038"/>
          </a:xfrm>
          <a:blipFill>
            <a:blip r:embed="rId3"/>
            <a:srcRect/>
            <a:stretch>
              <a:fillRect t="-166" b="-166"/>
            </a:stretch>
          </a:blipFill>
        </p:spPr>
        <p:txBody>
          <a:bodyPr/>
          <a:lstStyle>
            <a:lvl1pPr marL="0" indent="0">
              <a:buFontTx/>
              <a:buNone/>
              <a:defRPr/>
            </a:lvl1pPr>
          </a:lstStyle>
          <a:p>
            <a:r>
              <a:rPr lang="en-US"/>
              <a:t> </a:t>
            </a:r>
          </a:p>
        </p:txBody>
      </p:sp>
      <p:sp>
        <p:nvSpPr>
          <p:cNvPr id="22" name="Picture Placeholder 19"/>
          <p:cNvSpPr>
            <a:spLocks noGrp="1"/>
          </p:cNvSpPr>
          <p:nvPr>
            <p:ph type="pic" sz="quarter" idx="15" hasCustomPrompt="1"/>
          </p:nvPr>
        </p:nvSpPr>
        <p:spPr>
          <a:xfrm>
            <a:off x="6192462" y="2170113"/>
            <a:ext cx="2480035" cy="1830038"/>
          </a:xfrm>
          <a:blipFill>
            <a:blip r:embed="rId4"/>
            <a:srcRect/>
            <a:stretch>
              <a:fillRect t="-166" b="-166"/>
            </a:stretch>
          </a:blipFill>
        </p:spPr>
        <p:txBody>
          <a:bodyPr/>
          <a:lstStyle>
            <a:lvl1pPr marL="0" indent="0">
              <a:buFontTx/>
              <a:buNone/>
              <a:defRPr/>
            </a:lvl1pPr>
          </a:lstStyle>
          <a:p>
            <a:r>
              <a:rPr lang="en-US"/>
              <a:t> </a:t>
            </a:r>
          </a:p>
        </p:txBody>
      </p:sp>
      <p:sp>
        <p:nvSpPr>
          <p:cNvPr id="23" name="Picture Placeholder 19"/>
          <p:cNvSpPr>
            <a:spLocks noGrp="1"/>
          </p:cNvSpPr>
          <p:nvPr>
            <p:ph type="pic" sz="quarter" idx="16" hasCustomPrompt="1"/>
          </p:nvPr>
        </p:nvSpPr>
        <p:spPr>
          <a:xfrm>
            <a:off x="8870984" y="2170113"/>
            <a:ext cx="2480035" cy="1830038"/>
          </a:xfrm>
          <a:blipFill>
            <a:blip r:embed="rId5"/>
            <a:srcRect/>
            <a:stretch>
              <a:fillRect t="-166" b="-166"/>
            </a:stretch>
          </a:blipFill>
        </p:spPr>
        <p:txBody>
          <a:bodyPr/>
          <a:lstStyle>
            <a:lvl1pPr marL="0" indent="0">
              <a:buFontTx/>
              <a:buNone/>
              <a:defRPr/>
            </a:lvl1pPr>
          </a:lstStyle>
          <a:p>
            <a:r>
              <a:rPr lang="en-US"/>
              <a:t> </a:t>
            </a:r>
          </a:p>
        </p:txBody>
      </p:sp>
      <p:sp>
        <p:nvSpPr>
          <p:cNvPr id="27" name="Text Placeholder 26"/>
          <p:cNvSpPr>
            <a:spLocks noGrp="1"/>
          </p:cNvSpPr>
          <p:nvPr>
            <p:ph type="body" sz="quarter" idx="17" hasCustomPrompt="1"/>
          </p:nvPr>
        </p:nvSpPr>
        <p:spPr>
          <a:xfrm>
            <a:off x="835418"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8" name="Text Placeholder 26"/>
          <p:cNvSpPr>
            <a:spLocks noGrp="1"/>
          </p:cNvSpPr>
          <p:nvPr>
            <p:ph type="body" sz="quarter" idx="18" hasCustomPrompt="1"/>
          </p:nvPr>
        </p:nvSpPr>
        <p:spPr>
          <a:xfrm>
            <a:off x="3514060"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9" name="Text Placeholder 26"/>
          <p:cNvSpPr>
            <a:spLocks noGrp="1"/>
          </p:cNvSpPr>
          <p:nvPr>
            <p:ph type="body" sz="quarter" idx="19" hasCustomPrompt="1"/>
          </p:nvPr>
        </p:nvSpPr>
        <p:spPr>
          <a:xfrm>
            <a:off x="6192702"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30" name="Text Placeholder 26"/>
          <p:cNvSpPr>
            <a:spLocks noGrp="1"/>
          </p:cNvSpPr>
          <p:nvPr>
            <p:ph type="body" sz="quarter" idx="20" hasCustomPrompt="1"/>
          </p:nvPr>
        </p:nvSpPr>
        <p:spPr>
          <a:xfrm>
            <a:off x="8871343"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32" name="Text Placeholder 31"/>
          <p:cNvSpPr>
            <a:spLocks noGrp="1"/>
          </p:cNvSpPr>
          <p:nvPr>
            <p:ph type="body" sz="quarter" idx="21" hasCustomPrompt="1"/>
          </p:nvPr>
        </p:nvSpPr>
        <p:spPr>
          <a:xfrm>
            <a:off x="835418"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a:t>TITLE</a:t>
            </a:r>
          </a:p>
        </p:txBody>
      </p:sp>
      <p:sp>
        <p:nvSpPr>
          <p:cNvPr id="33" name="Text Placeholder 31"/>
          <p:cNvSpPr>
            <a:spLocks noGrp="1"/>
          </p:cNvSpPr>
          <p:nvPr>
            <p:ph type="body" sz="quarter" idx="22" hasCustomPrompt="1"/>
          </p:nvPr>
        </p:nvSpPr>
        <p:spPr>
          <a:xfrm>
            <a:off x="3513940"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a:t>TITLE</a:t>
            </a:r>
          </a:p>
        </p:txBody>
      </p:sp>
      <p:sp>
        <p:nvSpPr>
          <p:cNvPr id="34" name="Text Placeholder 31"/>
          <p:cNvSpPr>
            <a:spLocks noGrp="1"/>
          </p:cNvSpPr>
          <p:nvPr>
            <p:ph type="body" sz="quarter" idx="23" hasCustomPrompt="1"/>
          </p:nvPr>
        </p:nvSpPr>
        <p:spPr>
          <a:xfrm>
            <a:off x="6192462"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a:t>TITLE</a:t>
            </a:r>
          </a:p>
        </p:txBody>
      </p:sp>
      <p:sp>
        <p:nvSpPr>
          <p:cNvPr id="35" name="Text Placeholder 31"/>
          <p:cNvSpPr>
            <a:spLocks noGrp="1"/>
          </p:cNvSpPr>
          <p:nvPr>
            <p:ph type="body" sz="quarter" idx="24" hasCustomPrompt="1"/>
          </p:nvPr>
        </p:nvSpPr>
        <p:spPr>
          <a:xfrm>
            <a:off x="8870984"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a:t>TITLE</a:t>
            </a:r>
          </a:p>
        </p:txBody>
      </p:sp>
    </p:spTree>
    <p:extLst>
      <p:ext uri="{BB962C8B-B14F-4D97-AF65-F5344CB8AC3E}">
        <p14:creationId xmlns:p14="http://schemas.microsoft.com/office/powerpoint/2010/main" val="2014841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459396"/>
            <a:ext cx="10515600" cy="624688"/>
          </a:xfrm>
        </p:spPr>
        <p:txBody>
          <a:bodyPr anchor="b">
            <a:normAutofit/>
          </a:bodyPr>
          <a:lstStyle>
            <a:lvl1pPr algn="l">
              <a:defRPr sz="3200">
                <a:solidFill>
                  <a:schemeClr val="bg1"/>
                </a:solidFill>
              </a:defRPr>
            </a:lvl1pPr>
          </a:lstStyle>
          <a:p>
            <a:r>
              <a:rPr lang="en-US"/>
              <a:t>CLICK TO EDIT TITLE</a:t>
            </a:r>
          </a:p>
        </p:txBody>
      </p:sp>
      <p:sp>
        <p:nvSpPr>
          <p:cNvPr id="15" name="Picture Placeholder 19"/>
          <p:cNvSpPr>
            <a:spLocks noGrp="1"/>
          </p:cNvSpPr>
          <p:nvPr>
            <p:ph type="pic" sz="quarter" idx="13" hasCustomPrompt="1"/>
          </p:nvPr>
        </p:nvSpPr>
        <p:spPr>
          <a:xfrm>
            <a:off x="838200" y="2161599"/>
            <a:ext cx="3270576" cy="1853942"/>
          </a:xfrm>
          <a:blipFill>
            <a:blip r:embed="rId2"/>
            <a:srcRect/>
            <a:stretch>
              <a:fillRect t="-28" b="-28"/>
            </a:stretch>
          </a:blipFill>
        </p:spPr>
        <p:txBody>
          <a:bodyPr/>
          <a:lstStyle>
            <a:lvl1pPr marL="0" indent="0">
              <a:buFontTx/>
              <a:buNone/>
              <a:defRPr/>
            </a:lvl1pPr>
          </a:lstStyle>
          <a:p>
            <a:r>
              <a:rPr lang="en-US"/>
              <a:t> </a:t>
            </a:r>
          </a:p>
        </p:txBody>
      </p:sp>
      <p:sp>
        <p:nvSpPr>
          <p:cNvPr id="18" name="Text Placeholder 26"/>
          <p:cNvSpPr>
            <a:spLocks noGrp="1"/>
          </p:cNvSpPr>
          <p:nvPr>
            <p:ph type="body" sz="quarter" idx="17" hasCustomPrompt="1"/>
          </p:nvPr>
        </p:nvSpPr>
        <p:spPr>
          <a:xfrm>
            <a:off x="838200"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2" name="Picture Placeholder 19"/>
          <p:cNvSpPr>
            <a:spLocks noGrp="1"/>
          </p:cNvSpPr>
          <p:nvPr>
            <p:ph type="pic" sz="quarter" idx="18" hasCustomPrompt="1"/>
          </p:nvPr>
        </p:nvSpPr>
        <p:spPr>
          <a:xfrm>
            <a:off x="4471002" y="2161599"/>
            <a:ext cx="3270576" cy="1853942"/>
          </a:xfrm>
          <a:blipFill>
            <a:blip r:embed="rId3"/>
            <a:srcRect/>
            <a:stretch>
              <a:fillRect t="-28" b="-28"/>
            </a:stretch>
          </a:blipFill>
        </p:spPr>
        <p:txBody>
          <a:bodyPr/>
          <a:lstStyle>
            <a:lvl1pPr marL="0" indent="0">
              <a:buFontTx/>
              <a:buNone/>
              <a:defRPr/>
            </a:lvl1pPr>
          </a:lstStyle>
          <a:p>
            <a:r>
              <a:rPr lang="en-US"/>
              <a:t> </a:t>
            </a:r>
          </a:p>
        </p:txBody>
      </p:sp>
      <p:sp>
        <p:nvSpPr>
          <p:cNvPr id="23" name="Picture Placeholder 19"/>
          <p:cNvSpPr>
            <a:spLocks noGrp="1"/>
          </p:cNvSpPr>
          <p:nvPr>
            <p:ph type="pic" sz="quarter" idx="19" hasCustomPrompt="1"/>
          </p:nvPr>
        </p:nvSpPr>
        <p:spPr>
          <a:xfrm>
            <a:off x="8103803" y="2161599"/>
            <a:ext cx="3270576" cy="1853942"/>
          </a:xfrm>
          <a:blipFill>
            <a:blip r:embed="rId4"/>
            <a:srcRect/>
            <a:stretch>
              <a:fillRect l="-66" r="-66"/>
            </a:stretch>
          </a:blipFill>
        </p:spPr>
        <p:txBody>
          <a:bodyPr/>
          <a:lstStyle>
            <a:lvl1pPr marL="0" indent="0">
              <a:buFontTx/>
              <a:buNone/>
              <a:defRPr/>
            </a:lvl1pPr>
          </a:lstStyle>
          <a:p>
            <a:r>
              <a:rPr lang="en-US"/>
              <a:t> </a:t>
            </a:r>
          </a:p>
        </p:txBody>
      </p:sp>
      <p:sp>
        <p:nvSpPr>
          <p:cNvPr id="24" name="Text Placeholder 26"/>
          <p:cNvSpPr>
            <a:spLocks noGrp="1"/>
          </p:cNvSpPr>
          <p:nvPr>
            <p:ph type="body" sz="quarter" idx="20" hasCustomPrompt="1"/>
          </p:nvPr>
        </p:nvSpPr>
        <p:spPr>
          <a:xfrm>
            <a:off x="4473877"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5" name="Text Placeholder 26"/>
          <p:cNvSpPr>
            <a:spLocks noGrp="1"/>
          </p:cNvSpPr>
          <p:nvPr>
            <p:ph type="body" sz="quarter" idx="21" hasCustomPrompt="1"/>
          </p:nvPr>
        </p:nvSpPr>
        <p:spPr>
          <a:xfrm>
            <a:off x="8109554"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Tree>
    <p:extLst>
      <p:ext uri="{BB962C8B-B14F-4D97-AF65-F5344CB8AC3E}">
        <p14:creationId xmlns:p14="http://schemas.microsoft.com/office/powerpoint/2010/main" val="453750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9"/>
          <p:cNvSpPr>
            <a:spLocks noGrp="1"/>
          </p:cNvSpPr>
          <p:nvPr>
            <p:ph type="pic" sz="quarter" idx="13" hasCustomPrompt="1"/>
          </p:nvPr>
        </p:nvSpPr>
        <p:spPr>
          <a:xfrm>
            <a:off x="838200" y="1444367"/>
            <a:ext cx="4717279" cy="2674012"/>
          </a:xfrm>
          <a:blipFill>
            <a:blip r:embed="rId2"/>
            <a:srcRect/>
            <a:stretch>
              <a:fillRect t="-28" b="-28"/>
            </a:stretch>
          </a:blipFill>
        </p:spPr>
        <p:txBody>
          <a:bodyPr/>
          <a:lstStyle>
            <a:lvl1pPr marL="0" indent="0">
              <a:buFontTx/>
              <a:buNone/>
              <a:defRPr/>
            </a:lvl1pPr>
          </a:lstStyle>
          <a:p>
            <a:r>
              <a:rPr lang="en-US"/>
              <a:t> </a:t>
            </a:r>
          </a:p>
        </p:txBody>
      </p:sp>
      <p:sp>
        <p:nvSpPr>
          <p:cNvPr id="11" name="Text Placeholder 26"/>
          <p:cNvSpPr>
            <a:spLocks noGrp="1"/>
          </p:cNvSpPr>
          <p:nvPr>
            <p:ph type="body" sz="quarter" idx="17" hasCustomPrompt="1"/>
          </p:nvPr>
        </p:nvSpPr>
        <p:spPr>
          <a:xfrm>
            <a:off x="838199"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2" name="Picture Placeholder 19"/>
          <p:cNvSpPr>
            <a:spLocks noGrp="1"/>
          </p:cNvSpPr>
          <p:nvPr>
            <p:ph type="pic" sz="quarter" idx="18" hasCustomPrompt="1"/>
          </p:nvPr>
        </p:nvSpPr>
        <p:spPr>
          <a:xfrm>
            <a:off x="6636521" y="1444367"/>
            <a:ext cx="4717279" cy="2674012"/>
          </a:xfrm>
          <a:blipFill>
            <a:blip r:embed="rId3"/>
            <a:srcRect/>
            <a:stretch>
              <a:fillRect t="-28" b="-28"/>
            </a:stretch>
          </a:blipFill>
        </p:spPr>
        <p:txBody>
          <a:bodyPr/>
          <a:lstStyle>
            <a:lvl1pPr marL="0" indent="0">
              <a:buFontTx/>
              <a:buNone/>
              <a:defRPr/>
            </a:lvl1pPr>
          </a:lstStyle>
          <a:p>
            <a:r>
              <a:rPr lang="en-US"/>
              <a:t> </a:t>
            </a:r>
          </a:p>
        </p:txBody>
      </p:sp>
      <p:sp>
        <p:nvSpPr>
          <p:cNvPr id="13" name="Text Placeholder 26"/>
          <p:cNvSpPr>
            <a:spLocks noGrp="1"/>
          </p:cNvSpPr>
          <p:nvPr>
            <p:ph type="body" sz="quarter" idx="19" hasCustomPrompt="1"/>
          </p:nvPr>
        </p:nvSpPr>
        <p:spPr>
          <a:xfrm>
            <a:off x="6636521"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Tree>
    <p:extLst>
      <p:ext uri="{BB962C8B-B14F-4D97-AF65-F5344CB8AC3E}">
        <p14:creationId xmlns:p14="http://schemas.microsoft.com/office/powerpoint/2010/main" val="1811023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laceholder">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edia Placeholder 9"/>
          <p:cNvSpPr>
            <a:spLocks noGrp="1"/>
          </p:cNvSpPr>
          <p:nvPr>
            <p:ph type="media" sz="quarter" idx="10" hasCustomPrompt="1"/>
          </p:nvPr>
        </p:nvSpPr>
        <p:spPr>
          <a:xfrm>
            <a:off x="314325" y="266700"/>
            <a:ext cx="11560175" cy="4959350"/>
          </a:xfrm>
        </p:spPr>
        <p:txBody>
          <a:bodyPr/>
          <a:lstStyle>
            <a:lvl1pPr marL="0" indent="0">
              <a:buNone/>
              <a:defRPr/>
            </a:lvl1pPr>
          </a:lstStyle>
          <a:p>
            <a:r>
              <a:rPr lang="en-US"/>
              <a:t> </a:t>
            </a:r>
          </a:p>
        </p:txBody>
      </p:sp>
      <p:sp>
        <p:nvSpPr>
          <p:cNvPr id="12" name="Text Placeholder 11"/>
          <p:cNvSpPr>
            <a:spLocks noGrp="1"/>
          </p:cNvSpPr>
          <p:nvPr>
            <p:ph type="body" sz="quarter" idx="11" hasCustomPrompt="1"/>
          </p:nvPr>
        </p:nvSpPr>
        <p:spPr>
          <a:xfrm>
            <a:off x="314325" y="5584245"/>
            <a:ext cx="11560175" cy="982663"/>
          </a:xfrm>
        </p:spPr>
        <p:txBody>
          <a:bodyPr>
            <a:normAutofit/>
          </a:bodyPr>
          <a:lstStyle>
            <a:lvl1pPr marL="0" indent="0">
              <a:buFontTx/>
              <a:buNone/>
              <a:defRPr sz="2000" b="0" baseline="0">
                <a:solidFill>
                  <a:schemeClr val="tx1"/>
                </a:solidFill>
              </a:defRPr>
            </a:lvl1pPr>
            <a:lvl3pPr marL="914400" indent="0">
              <a:buNone/>
              <a:defRPr/>
            </a:lvl3pPr>
          </a:lstStyle>
          <a:p>
            <a:r>
              <a:rPr lang="en-US"/>
              <a:t>Placing a Video: Click the icon above to “insert video.”</a:t>
            </a:r>
          </a:p>
          <a:p>
            <a:r>
              <a:rPr lang="en-US"/>
              <a:t>Browse, add your YouTube link, or embed your video.</a:t>
            </a:r>
          </a:p>
        </p:txBody>
      </p:sp>
    </p:spTree>
    <p:extLst>
      <p:ext uri="{BB962C8B-B14F-4D97-AF65-F5344CB8AC3E}">
        <p14:creationId xmlns:p14="http://schemas.microsoft.com/office/powerpoint/2010/main" val="810745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Connec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1048327"/>
            <a:ext cx="10515600" cy="1027430"/>
          </a:xfrm>
        </p:spPr>
        <p:txBody>
          <a:bodyPr>
            <a:normAutofit/>
          </a:bodyPr>
          <a:lstStyle>
            <a:lvl1pPr algn="ctr">
              <a:defRPr sz="4000">
                <a:solidFill>
                  <a:schemeClr val="bg1"/>
                </a:solidFill>
              </a:defRPr>
            </a:lvl1pPr>
          </a:lstStyle>
          <a:p>
            <a:r>
              <a:rPr lang="en-US"/>
              <a:t>CONNECT WITH US</a:t>
            </a:r>
          </a:p>
        </p:txBody>
      </p:sp>
      <p:sp>
        <p:nvSpPr>
          <p:cNvPr id="6" name="Text Placeholder 5"/>
          <p:cNvSpPr>
            <a:spLocks noGrp="1"/>
          </p:cNvSpPr>
          <p:nvPr>
            <p:ph type="body" sz="quarter" idx="11" hasCustomPrompt="1"/>
          </p:nvPr>
        </p:nvSpPr>
        <p:spPr>
          <a:xfrm>
            <a:off x="838200" y="3415717"/>
            <a:ext cx="1731464" cy="436118"/>
          </a:xfrm>
        </p:spPr>
        <p:txBody>
          <a:bodyPr>
            <a:normAutofit/>
          </a:bodyPr>
          <a:lstStyle>
            <a:lvl1pPr marL="0" indent="0" algn="ctr">
              <a:buNone/>
              <a:defRPr sz="2000">
                <a:solidFill>
                  <a:schemeClr val="bg1"/>
                </a:solidFill>
              </a:defRPr>
            </a:lvl1pPr>
          </a:lstStyle>
          <a:p>
            <a:pPr lvl="0"/>
            <a:r>
              <a:rPr lang="en-US"/>
              <a:t>/</a:t>
            </a:r>
            <a:r>
              <a:rPr lang="en-US" err="1"/>
              <a:t>OregonDOT</a:t>
            </a:r>
            <a:endParaRPr lang="en-US"/>
          </a:p>
        </p:txBody>
      </p:sp>
      <p:sp>
        <p:nvSpPr>
          <p:cNvPr id="4" name="Picture Placeholder 3"/>
          <p:cNvSpPr>
            <a:spLocks noGrp="1"/>
          </p:cNvSpPr>
          <p:nvPr>
            <p:ph type="pic" sz="quarter" idx="12" hasCustomPrompt="1"/>
          </p:nvPr>
        </p:nvSpPr>
        <p:spPr>
          <a:xfrm>
            <a:off x="1338172" y="2583685"/>
            <a:ext cx="731520" cy="731520"/>
          </a:xfrm>
          <a:blipFill>
            <a:blip r:embed="rId3"/>
            <a:stretch>
              <a:fillRect t="-28" b="-28"/>
            </a:stretch>
          </a:blipFill>
        </p:spPr>
        <p:txBody>
          <a:bodyPr/>
          <a:lstStyle>
            <a:lvl1pPr marL="0" indent="0">
              <a:buNone/>
              <a:defRPr/>
            </a:lvl1pPr>
          </a:lstStyle>
          <a:p>
            <a:r>
              <a:rPr lang="en-US"/>
              <a:t> </a:t>
            </a:r>
          </a:p>
        </p:txBody>
      </p:sp>
      <p:sp>
        <p:nvSpPr>
          <p:cNvPr id="8" name="Text Placeholder 5"/>
          <p:cNvSpPr>
            <a:spLocks noGrp="1"/>
          </p:cNvSpPr>
          <p:nvPr>
            <p:ph type="body" sz="quarter" idx="13" hasCustomPrompt="1"/>
          </p:nvPr>
        </p:nvSpPr>
        <p:spPr>
          <a:xfrm>
            <a:off x="2994605" y="3415717"/>
            <a:ext cx="1731464" cy="436118"/>
          </a:xfrm>
        </p:spPr>
        <p:txBody>
          <a:bodyPr>
            <a:normAutofit/>
          </a:bodyPr>
          <a:lstStyle>
            <a:lvl1pPr marL="0" indent="0" algn="ctr">
              <a:buNone/>
              <a:defRPr sz="2000">
                <a:solidFill>
                  <a:schemeClr val="bg1"/>
                </a:solidFill>
              </a:defRPr>
            </a:lvl1pPr>
          </a:lstStyle>
          <a:p>
            <a:pPr algn="ctr"/>
            <a:r>
              <a:rPr lang="en-US" sz="2000">
                <a:solidFill>
                  <a:schemeClr val="bg1"/>
                </a:solidFill>
              </a:rPr>
              <a:t>@</a:t>
            </a:r>
            <a:r>
              <a:rPr lang="en-US" sz="2000" err="1">
                <a:solidFill>
                  <a:schemeClr val="bg1"/>
                </a:solidFill>
              </a:rPr>
              <a:t>OregonDOT</a:t>
            </a:r>
            <a:endParaRPr lang="en-US" sz="2000">
              <a:solidFill>
                <a:schemeClr val="bg1"/>
              </a:solidFill>
            </a:endParaRPr>
          </a:p>
        </p:txBody>
      </p:sp>
      <p:sp>
        <p:nvSpPr>
          <p:cNvPr id="11" name="Picture Placeholder 3"/>
          <p:cNvSpPr>
            <a:spLocks noGrp="1"/>
          </p:cNvSpPr>
          <p:nvPr>
            <p:ph type="pic" sz="quarter" idx="14" hasCustomPrompt="1"/>
          </p:nvPr>
        </p:nvSpPr>
        <p:spPr>
          <a:xfrm>
            <a:off x="3494577" y="2583685"/>
            <a:ext cx="731520" cy="731520"/>
          </a:xfrm>
          <a:blipFill>
            <a:blip r:embed="rId4"/>
            <a:stretch>
              <a:fillRect t="-28" b="-28"/>
            </a:stretch>
          </a:blipFill>
        </p:spPr>
        <p:txBody>
          <a:bodyPr/>
          <a:lstStyle>
            <a:lvl1pPr marL="0" indent="0">
              <a:buNone/>
              <a:defRPr/>
            </a:lvl1pPr>
          </a:lstStyle>
          <a:p>
            <a:r>
              <a:rPr lang="en-US"/>
              <a:t> </a:t>
            </a:r>
          </a:p>
        </p:txBody>
      </p:sp>
      <p:sp>
        <p:nvSpPr>
          <p:cNvPr id="12" name="Text Placeholder 5"/>
          <p:cNvSpPr>
            <a:spLocks noGrp="1"/>
          </p:cNvSpPr>
          <p:nvPr>
            <p:ph type="body" sz="quarter" idx="15" hasCustomPrompt="1"/>
          </p:nvPr>
        </p:nvSpPr>
        <p:spPr>
          <a:xfrm>
            <a:off x="5151010" y="3415717"/>
            <a:ext cx="1731464" cy="436118"/>
          </a:xfrm>
        </p:spPr>
        <p:txBody>
          <a:bodyPr>
            <a:normAutofit/>
          </a:bodyPr>
          <a:lstStyle>
            <a:lvl1pPr marL="0" indent="0" algn="ctr">
              <a:buNone/>
              <a:defRPr sz="2000">
                <a:solidFill>
                  <a:schemeClr val="bg1"/>
                </a:solidFill>
              </a:defRPr>
            </a:lvl1pPr>
          </a:lstStyle>
          <a:p>
            <a:pPr algn="ctr"/>
            <a:r>
              <a:rPr lang="en-US" sz="2000">
                <a:solidFill>
                  <a:schemeClr val="bg1"/>
                </a:solidFill>
              </a:rPr>
              <a:t>@</a:t>
            </a:r>
            <a:r>
              <a:rPr lang="en-US" sz="2000" err="1">
                <a:solidFill>
                  <a:schemeClr val="bg1"/>
                </a:solidFill>
              </a:rPr>
              <a:t>Oregon_DOT</a:t>
            </a:r>
            <a:endParaRPr lang="en-US" sz="2000">
              <a:solidFill>
                <a:schemeClr val="bg1"/>
              </a:solidFill>
            </a:endParaRPr>
          </a:p>
        </p:txBody>
      </p:sp>
      <p:sp>
        <p:nvSpPr>
          <p:cNvPr id="13" name="Picture Placeholder 3"/>
          <p:cNvSpPr>
            <a:spLocks noGrp="1"/>
          </p:cNvSpPr>
          <p:nvPr>
            <p:ph type="pic" sz="quarter" idx="16" hasCustomPrompt="1"/>
          </p:nvPr>
        </p:nvSpPr>
        <p:spPr>
          <a:xfrm>
            <a:off x="5650982" y="2583685"/>
            <a:ext cx="731520" cy="731520"/>
          </a:xfrm>
          <a:blipFill>
            <a:blip r:embed="rId5"/>
            <a:stretch>
              <a:fillRect t="-28" b="-28"/>
            </a:stretch>
          </a:blipFill>
        </p:spPr>
        <p:txBody>
          <a:bodyPr/>
          <a:lstStyle>
            <a:lvl1pPr marL="0" indent="0">
              <a:buNone/>
              <a:defRPr/>
            </a:lvl1pPr>
          </a:lstStyle>
          <a:p>
            <a:r>
              <a:rPr lang="en-US"/>
              <a:t> </a:t>
            </a:r>
          </a:p>
        </p:txBody>
      </p:sp>
      <p:sp>
        <p:nvSpPr>
          <p:cNvPr id="14" name="Text Placeholder 5"/>
          <p:cNvSpPr>
            <a:spLocks noGrp="1"/>
          </p:cNvSpPr>
          <p:nvPr>
            <p:ph type="body" sz="quarter" idx="17" hasCustomPrompt="1"/>
          </p:nvPr>
        </p:nvSpPr>
        <p:spPr>
          <a:xfrm>
            <a:off x="7095083" y="3415717"/>
            <a:ext cx="2156125" cy="436118"/>
          </a:xfrm>
        </p:spPr>
        <p:txBody>
          <a:bodyPr>
            <a:normAutofit/>
          </a:bodyPr>
          <a:lstStyle>
            <a:lvl1pPr marL="0" indent="0" algn="ctr">
              <a:buNone/>
              <a:defRPr sz="2000">
                <a:solidFill>
                  <a:schemeClr val="bg1"/>
                </a:solidFill>
              </a:defRPr>
            </a:lvl1pPr>
          </a:lstStyle>
          <a:p>
            <a:pPr algn="ctr"/>
            <a:r>
              <a:rPr lang="en-US" sz="2000">
                <a:solidFill>
                  <a:schemeClr val="bg1"/>
                </a:solidFill>
              </a:rPr>
              <a:t>/company/</a:t>
            </a:r>
            <a:r>
              <a:rPr lang="en-US" sz="2000" err="1">
                <a:solidFill>
                  <a:schemeClr val="bg1"/>
                </a:solidFill>
              </a:rPr>
              <a:t>oregon</a:t>
            </a:r>
            <a:r>
              <a:rPr lang="en-US" sz="2000">
                <a:solidFill>
                  <a:schemeClr val="bg1"/>
                </a:solidFill>
              </a:rPr>
              <a:t>-department-of-transportation/</a:t>
            </a:r>
          </a:p>
        </p:txBody>
      </p:sp>
      <p:sp>
        <p:nvSpPr>
          <p:cNvPr id="15" name="Picture Placeholder 3"/>
          <p:cNvSpPr>
            <a:spLocks noGrp="1"/>
          </p:cNvSpPr>
          <p:nvPr>
            <p:ph type="pic" sz="quarter" idx="18" hasCustomPrompt="1"/>
          </p:nvPr>
        </p:nvSpPr>
        <p:spPr>
          <a:xfrm>
            <a:off x="7807386" y="2583685"/>
            <a:ext cx="731520" cy="731520"/>
          </a:xfrm>
          <a:blipFill>
            <a:blip r:embed="rId6"/>
            <a:stretch>
              <a:fillRect t="-28" b="-28"/>
            </a:stretch>
          </a:blipFill>
        </p:spPr>
        <p:txBody>
          <a:bodyPr/>
          <a:lstStyle>
            <a:lvl1pPr marL="0" indent="0">
              <a:buNone/>
              <a:defRPr/>
            </a:lvl1pPr>
          </a:lstStyle>
          <a:p>
            <a:r>
              <a:rPr lang="en-US"/>
              <a:t> </a:t>
            </a:r>
          </a:p>
        </p:txBody>
      </p:sp>
      <p:sp>
        <p:nvSpPr>
          <p:cNvPr id="16" name="Text Placeholder 5"/>
          <p:cNvSpPr>
            <a:spLocks noGrp="1"/>
          </p:cNvSpPr>
          <p:nvPr>
            <p:ph type="body" sz="quarter" idx="19" hasCustomPrompt="1"/>
          </p:nvPr>
        </p:nvSpPr>
        <p:spPr>
          <a:xfrm>
            <a:off x="9463818" y="3415717"/>
            <a:ext cx="1731464" cy="436118"/>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a:pPr>
            <a:r>
              <a:rPr lang="en-US" sz="2000">
                <a:solidFill>
                  <a:schemeClr val="bg1"/>
                </a:solidFill>
              </a:rPr>
              <a:t>/</a:t>
            </a:r>
            <a:r>
              <a:rPr lang="en-US" sz="2000" err="1">
                <a:solidFill>
                  <a:schemeClr val="bg1"/>
                </a:solidFill>
              </a:rPr>
              <a:t>OregonDOT</a:t>
            </a:r>
            <a:endParaRPr lang="en-US" sz="2000">
              <a:solidFill>
                <a:schemeClr val="bg1"/>
              </a:solidFill>
            </a:endParaRPr>
          </a:p>
        </p:txBody>
      </p:sp>
      <p:sp>
        <p:nvSpPr>
          <p:cNvPr id="17" name="Picture Placeholder 3"/>
          <p:cNvSpPr>
            <a:spLocks noGrp="1"/>
          </p:cNvSpPr>
          <p:nvPr>
            <p:ph type="pic" sz="quarter" idx="20" hasCustomPrompt="1"/>
          </p:nvPr>
        </p:nvSpPr>
        <p:spPr>
          <a:xfrm>
            <a:off x="9963790" y="2583685"/>
            <a:ext cx="731520" cy="731520"/>
          </a:xfrm>
          <a:blipFill>
            <a:blip r:embed="rId7"/>
            <a:stretch>
              <a:fillRect t="-28" b="-28"/>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656576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9810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5" name="TextBox 4"/>
          <p:cNvSpPr txBox="1"/>
          <p:nvPr userDrawn="1"/>
        </p:nvSpPr>
        <p:spPr>
          <a:xfrm>
            <a:off x="356260" y="463138"/>
            <a:ext cx="3384467" cy="523220"/>
          </a:xfrm>
          <a:prstGeom prst="rect">
            <a:avLst/>
          </a:prstGeom>
          <a:noFill/>
        </p:spPr>
        <p:txBody>
          <a:bodyPr wrap="square" rtlCol="0">
            <a:spAutoFit/>
          </a:bodyPr>
          <a:lstStyle/>
          <a:p>
            <a:r>
              <a:rPr lang="en-US" sz="2800">
                <a:latin typeface="Franklin Gothic Demi Cond" panose="020B0706030402020204" pitchFamily="34" charset="0"/>
              </a:rPr>
              <a:t>REFERENCES/TOOLS</a:t>
            </a:r>
          </a:p>
        </p:txBody>
      </p:sp>
      <p:sp>
        <p:nvSpPr>
          <p:cNvPr id="54" name="TextBox 53"/>
          <p:cNvSpPr txBox="1"/>
          <p:nvPr userDrawn="1"/>
        </p:nvSpPr>
        <p:spPr>
          <a:xfrm>
            <a:off x="364946" y="1746304"/>
            <a:ext cx="1365700" cy="369332"/>
          </a:xfrm>
          <a:prstGeom prst="rect">
            <a:avLst/>
          </a:prstGeom>
          <a:noFill/>
        </p:spPr>
        <p:txBody>
          <a:bodyPr wrap="square" rtlCol="0">
            <a:spAutoFit/>
          </a:bodyPr>
          <a:lstStyle/>
          <a:p>
            <a:pPr algn="l"/>
            <a:r>
              <a:rPr lang="en-US" baseline="0"/>
              <a:t>Scooter</a:t>
            </a:r>
            <a:endParaRPr lang="en-US"/>
          </a:p>
        </p:txBody>
      </p:sp>
      <p:sp>
        <p:nvSpPr>
          <p:cNvPr id="55" name="TextBox 54"/>
          <p:cNvSpPr txBox="1"/>
          <p:nvPr userDrawn="1"/>
        </p:nvSpPr>
        <p:spPr>
          <a:xfrm>
            <a:off x="364946" y="2565194"/>
            <a:ext cx="1365700" cy="369332"/>
          </a:xfrm>
          <a:prstGeom prst="rect">
            <a:avLst/>
          </a:prstGeom>
          <a:noFill/>
        </p:spPr>
        <p:txBody>
          <a:bodyPr wrap="square" rtlCol="0">
            <a:spAutoFit/>
          </a:bodyPr>
          <a:lstStyle/>
          <a:p>
            <a:pPr algn="l"/>
            <a:r>
              <a:rPr lang="en-US" baseline="0"/>
              <a:t>ODOT Blue</a:t>
            </a:r>
            <a:endParaRPr lang="en-US"/>
          </a:p>
        </p:txBody>
      </p:sp>
      <p:sp>
        <p:nvSpPr>
          <p:cNvPr id="56" name="TextBox 55"/>
          <p:cNvSpPr txBox="1"/>
          <p:nvPr userDrawn="1"/>
        </p:nvSpPr>
        <p:spPr>
          <a:xfrm>
            <a:off x="364945" y="3384084"/>
            <a:ext cx="1492467" cy="369332"/>
          </a:xfrm>
          <a:prstGeom prst="rect">
            <a:avLst/>
          </a:prstGeom>
          <a:noFill/>
        </p:spPr>
        <p:txBody>
          <a:bodyPr wrap="square" rtlCol="0">
            <a:spAutoFit/>
          </a:bodyPr>
          <a:lstStyle/>
          <a:p>
            <a:pPr algn="l"/>
            <a:r>
              <a:rPr lang="en-US" baseline="0"/>
              <a:t>ODOT Orange</a:t>
            </a:r>
            <a:endParaRPr lang="en-US"/>
          </a:p>
        </p:txBody>
      </p:sp>
      <p:sp>
        <p:nvSpPr>
          <p:cNvPr id="57" name="TextBox 56"/>
          <p:cNvSpPr txBox="1"/>
          <p:nvPr userDrawn="1"/>
        </p:nvSpPr>
        <p:spPr>
          <a:xfrm>
            <a:off x="364946" y="4202974"/>
            <a:ext cx="1365700" cy="369332"/>
          </a:xfrm>
          <a:prstGeom prst="rect">
            <a:avLst/>
          </a:prstGeom>
          <a:noFill/>
        </p:spPr>
        <p:txBody>
          <a:bodyPr wrap="square" rtlCol="0">
            <a:spAutoFit/>
          </a:bodyPr>
          <a:lstStyle/>
          <a:p>
            <a:pPr algn="l"/>
            <a:r>
              <a:rPr lang="en-US" baseline="0"/>
              <a:t>Black</a:t>
            </a:r>
            <a:endParaRPr lang="en-US"/>
          </a:p>
        </p:txBody>
      </p:sp>
      <p:sp>
        <p:nvSpPr>
          <p:cNvPr id="58" name="TextBox 57"/>
          <p:cNvSpPr txBox="1"/>
          <p:nvPr userDrawn="1"/>
        </p:nvSpPr>
        <p:spPr>
          <a:xfrm>
            <a:off x="364946" y="4882158"/>
            <a:ext cx="1492466" cy="646331"/>
          </a:xfrm>
          <a:prstGeom prst="rect">
            <a:avLst/>
          </a:prstGeom>
          <a:noFill/>
        </p:spPr>
        <p:txBody>
          <a:bodyPr wrap="square" rtlCol="0">
            <a:spAutoFit/>
          </a:bodyPr>
          <a:lstStyle/>
          <a:p>
            <a:pPr algn="l"/>
            <a:r>
              <a:rPr lang="en-US" baseline="0"/>
              <a:t>White w/ODOT Blue</a:t>
            </a:r>
            <a:endParaRPr lang="en-US"/>
          </a:p>
        </p:txBody>
      </p:sp>
      <p:sp>
        <p:nvSpPr>
          <p:cNvPr id="59" name="TextBox 58"/>
          <p:cNvSpPr txBox="1"/>
          <p:nvPr userDrawn="1"/>
        </p:nvSpPr>
        <p:spPr>
          <a:xfrm>
            <a:off x="1750116" y="1212976"/>
            <a:ext cx="919367" cy="276999"/>
          </a:xfrm>
          <a:prstGeom prst="rect">
            <a:avLst/>
          </a:prstGeom>
          <a:noFill/>
        </p:spPr>
        <p:txBody>
          <a:bodyPr wrap="square" rtlCol="0">
            <a:spAutoFit/>
          </a:bodyPr>
          <a:lstStyle/>
          <a:p>
            <a:pPr algn="ctr"/>
            <a:r>
              <a:rPr lang="en-US" sz="1200" baseline="0"/>
              <a:t>Facebook</a:t>
            </a:r>
            <a:endParaRPr lang="en-US" sz="1200"/>
          </a:p>
        </p:txBody>
      </p:sp>
      <p:sp>
        <p:nvSpPr>
          <p:cNvPr id="60" name="TextBox 59"/>
          <p:cNvSpPr txBox="1"/>
          <p:nvPr userDrawn="1"/>
        </p:nvSpPr>
        <p:spPr>
          <a:xfrm>
            <a:off x="2680620" y="1212976"/>
            <a:ext cx="919367" cy="276999"/>
          </a:xfrm>
          <a:prstGeom prst="rect">
            <a:avLst/>
          </a:prstGeom>
          <a:noFill/>
        </p:spPr>
        <p:txBody>
          <a:bodyPr wrap="square" rtlCol="0">
            <a:spAutoFit/>
          </a:bodyPr>
          <a:lstStyle/>
          <a:p>
            <a:pPr algn="ctr"/>
            <a:r>
              <a:rPr lang="en-US" sz="1200" baseline="0"/>
              <a:t>Twitter</a:t>
            </a:r>
            <a:endParaRPr lang="en-US" sz="1200"/>
          </a:p>
        </p:txBody>
      </p:sp>
      <p:sp>
        <p:nvSpPr>
          <p:cNvPr id="61" name="TextBox 60"/>
          <p:cNvSpPr txBox="1"/>
          <p:nvPr userDrawn="1"/>
        </p:nvSpPr>
        <p:spPr>
          <a:xfrm>
            <a:off x="3611124" y="1212976"/>
            <a:ext cx="919367" cy="276999"/>
          </a:xfrm>
          <a:prstGeom prst="rect">
            <a:avLst/>
          </a:prstGeom>
          <a:noFill/>
        </p:spPr>
        <p:txBody>
          <a:bodyPr wrap="square" rtlCol="0">
            <a:spAutoFit/>
          </a:bodyPr>
          <a:lstStyle/>
          <a:p>
            <a:pPr algn="ctr"/>
            <a:r>
              <a:rPr lang="en-US" sz="1200" baseline="0"/>
              <a:t>Instagram</a:t>
            </a:r>
            <a:endParaRPr lang="en-US" sz="1200"/>
          </a:p>
        </p:txBody>
      </p:sp>
      <p:sp>
        <p:nvSpPr>
          <p:cNvPr id="62" name="TextBox 61"/>
          <p:cNvSpPr txBox="1"/>
          <p:nvPr userDrawn="1"/>
        </p:nvSpPr>
        <p:spPr>
          <a:xfrm>
            <a:off x="4541628" y="1212976"/>
            <a:ext cx="919367" cy="276999"/>
          </a:xfrm>
          <a:prstGeom prst="rect">
            <a:avLst/>
          </a:prstGeom>
          <a:noFill/>
        </p:spPr>
        <p:txBody>
          <a:bodyPr wrap="square" rtlCol="0">
            <a:spAutoFit/>
          </a:bodyPr>
          <a:lstStyle/>
          <a:p>
            <a:pPr algn="ctr"/>
            <a:r>
              <a:rPr lang="en-US" sz="1200" baseline="0"/>
              <a:t>LinkedIn</a:t>
            </a:r>
            <a:endParaRPr lang="en-US" sz="1200"/>
          </a:p>
        </p:txBody>
      </p:sp>
      <p:sp>
        <p:nvSpPr>
          <p:cNvPr id="63" name="TextBox 62"/>
          <p:cNvSpPr txBox="1"/>
          <p:nvPr userDrawn="1"/>
        </p:nvSpPr>
        <p:spPr>
          <a:xfrm>
            <a:off x="5472132" y="1212976"/>
            <a:ext cx="919367" cy="276999"/>
          </a:xfrm>
          <a:prstGeom prst="rect">
            <a:avLst/>
          </a:prstGeom>
          <a:noFill/>
        </p:spPr>
        <p:txBody>
          <a:bodyPr wrap="square" rtlCol="0">
            <a:spAutoFit/>
          </a:bodyPr>
          <a:lstStyle/>
          <a:p>
            <a:pPr algn="ctr"/>
            <a:r>
              <a:rPr lang="en-US" sz="1200" baseline="0"/>
              <a:t>YouTube</a:t>
            </a:r>
            <a:endParaRPr lang="en-US" sz="1200"/>
          </a:p>
        </p:txBody>
      </p:sp>
      <p:sp>
        <p:nvSpPr>
          <p:cNvPr id="64" name="TextBox 63"/>
          <p:cNvSpPr txBox="1"/>
          <p:nvPr userDrawn="1"/>
        </p:nvSpPr>
        <p:spPr>
          <a:xfrm>
            <a:off x="6402636" y="1212976"/>
            <a:ext cx="919367" cy="276999"/>
          </a:xfrm>
          <a:prstGeom prst="rect">
            <a:avLst/>
          </a:prstGeom>
          <a:noFill/>
        </p:spPr>
        <p:txBody>
          <a:bodyPr wrap="square" rtlCol="0">
            <a:spAutoFit/>
          </a:bodyPr>
          <a:lstStyle/>
          <a:p>
            <a:pPr algn="ctr"/>
            <a:r>
              <a:rPr lang="en-US" sz="1200" baseline="0"/>
              <a:t>Website</a:t>
            </a:r>
            <a:endParaRPr lang="en-US" sz="1200"/>
          </a:p>
        </p:txBody>
      </p:sp>
      <p:sp>
        <p:nvSpPr>
          <p:cNvPr id="65" name="TextBox 64"/>
          <p:cNvSpPr txBox="1"/>
          <p:nvPr userDrawn="1"/>
        </p:nvSpPr>
        <p:spPr>
          <a:xfrm>
            <a:off x="7333140" y="1212976"/>
            <a:ext cx="919367" cy="276999"/>
          </a:xfrm>
          <a:prstGeom prst="rect">
            <a:avLst/>
          </a:prstGeom>
          <a:noFill/>
        </p:spPr>
        <p:txBody>
          <a:bodyPr wrap="square" rtlCol="0">
            <a:spAutoFit/>
          </a:bodyPr>
          <a:lstStyle/>
          <a:p>
            <a:pPr algn="ctr"/>
            <a:r>
              <a:rPr lang="en-US" sz="1200" baseline="0"/>
              <a:t>Email</a:t>
            </a:r>
            <a:endParaRPr lang="en-US" sz="1200"/>
          </a:p>
        </p:txBody>
      </p:sp>
      <p:sp>
        <p:nvSpPr>
          <p:cNvPr id="66" name="TextBox 65"/>
          <p:cNvSpPr txBox="1"/>
          <p:nvPr userDrawn="1"/>
        </p:nvSpPr>
        <p:spPr>
          <a:xfrm>
            <a:off x="8263644" y="1212976"/>
            <a:ext cx="919367" cy="276999"/>
          </a:xfrm>
          <a:prstGeom prst="rect">
            <a:avLst/>
          </a:prstGeom>
          <a:noFill/>
        </p:spPr>
        <p:txBody>
          <a:bodyPr wrap="square" rtlCol="0">
            <a:spAutoFit/>
          </a:bodyPr>
          <a:lstStyle/>
          <a:p>
            <a:pPr algn="ctr"/>
            <a:r>
              <a:rPr lang="en-US" sz="1200" baseline="0"/>
              <a:t>Address</a:t>
            </a:r>
            <a:endParaRPr lang="en-US" sz="1200"/>
          </a:p>
        </p:txBody>
      </p:sp>
      <p:sp>
        <p:nvSpPr>
          <p:cNvPr id="67" name="TextBox 66"/>
          <p:cNvSpPr txBox="1"/>
          <p:nvPr userDrawn="1"/>
        </p:nvSpPr>
        <p:spPr>
          <a:xfrm>
            <a:off x="9194145" y="1212976"/>
            <a:ext cx="919367" cy="276999"/>
          </a:xfrm>
          <a:prstGeom prst="rect">
            <a:avLst/>
          </a:prstGeom>
          <a:noFill/>
        </p:spPr>
        <p:txBody>
          <a:bodyPr wrap="square" rtlCol="0">
            <a:spAutoFit/>
          </a:bodyPr>
          <a:lstStyle/>
          <a:p>
            <a:pPr algn="ctr"/>
            <a:r>
              <a:rPr lang="en-US" sz="1200" baseline="0"/>
              <a:t>Phone</a:t>
            </a:r>
            <a:endParaRPr lang="en-US" sz="1200"/>
          </a:p>
        </p:txBody>
      </p:sp>
      <p:sp>
        <p:nvSpPr>
          <p:cNvPr id="70" name="Picture Placeholder 3"/>
          <p:cNvSpPr>
            <a:spLocks noGrp="1"/>
          </p:cNvSpPr>
          <p:nvPr>
            <p:ph type="pic" sz="quarter" idx="13" hasCustomPrompt="1"/>
          </p:nvPr>
        </p:nvSpPr>
        <p:spPr>
          <a:xfrm>
            <a:off x="1864425" y="1545726"/>
            <a:ext cx="731520" cy="731520"/>
          </a:xfrm>
          <a:blipFill>
            <a:blip r:embed="rId2"/>
            <a:stretch>
              <a:fillRect t="-28" b="-28"/>
            </a:stretch>
          </a:blipFill>
        </p:spPr>
        <p:txBody>
          <a:bodyPr/>
          <a:lstStyle>
            <a:lvl1pPr marL="0" indent="0">
              <a:buNone/>
              <a:defRPr/>
            </a:lvl1pPr>
          </a:lstStyle>
          <a:p>
            <a:r>
              <a:rPr lang="en-US"/>
              <a:t> </a:t>
            </a:r>
          </a:p>
        </p:txBody>
      </p:sp>
      <p:sp>
        <p:nvSpPr>
          <p:cNvPr id="71" name="Picture Placeholder 3"/>
          <p:cNvSpPr>
            <a:spLocks noGrp="1"/>
          </p:cNvSpPr>
          <p:nvPr>
            <p:ph type="pic" sz="quarter" idx="14" hasCustomPrompt="1"/>
          </p:nvPr>
        </p:nvSpPr>
        <p:spPr>
          <a:xfrm>
            <a:off x="2792381" y="1545726"/>
            <a:ext cx="731520" cy="731520"/>
          </a:xfrm>
          <a:blipFill>
            <a:blip r:embed="rId3"/>
            <a:stretch>
              <a:fillRect t="-28" b="-28"/>
            </a:stretch>
          </a:blipFill>
        </p:spPr>
        <p:txBody>
          <a:bodyPr/>
          <a:lstStyle>
            <a:lvl1pPr marL="0" indent="0">
              <a:buNone/>
              <a:defRPr/>
            </a:lvl1pPr>
          </a:lstStyle>
          <a:p>
            <a:r>
              <a:rPr lang="en-US"/>
              <a:t> </a:t>
            </a:r>
          </a:p>
        </p:txBody>
      </p:sp>
      <p:sp>
        <p:nvSpPr>
          <p:cNvPr id="72" name="Picture Placeholder 3"/>
          <p:cNvSpPr>
            <a:spLocks noGrp="1"/>
          </p:cNvSpPr>
          <p:nvPr>
            <p:ph type="pic" sz="quarter" idx="16" hasCustomPrompt="1"/>
          </p:nvPr>
        </p:nvSpPr>
        <p:spPr>
          <a:xfrm>
            <a:off x="3720337" y="1545726"/>
            <a:ext cx="731520" cy="731520"/>
          </a:xfrm>
          <a:blipFill>
            <a:blip r:embed="rId4"/>
            <a:stretch>
              <a:fillRect t="-28" b="-28"/>
            </a:stretch>
          </a:blipFill>
        </p:spPr>
        <p:txBody>
          <a:bodyPr/>
          <a:lstStyle>
            <a:lvl1pPr marL="0" indent="0">
              <a:buNone/>
              <a:defRPr/>
            </a:lvl1pPr>
          </a:lstStyle>
          <a:p>
            <a:r>
              <a:rPr lang="en-US"/>
              <a:t> </a:t>
            </a:r>
          </a:p>
        </p:txBody>
      </p:sp>
      <p:sp>
        <p:nvSpPr>
          <p:cNvPr id="73" name="Picture Placeholder 3"/>
          <p:cNvSpPr>
            <a:spLocks noGrp="1"/>
          </p:cNvSpPr>
          <p:nvPr>
            <p:ph type="pic" sz="quarter" idx="18" hasCustomPrompt="1"/>
          </p:nvPr>
        </p:nvSpPr>
        <p:spPr>
          <a:xfrm>
            <a:off x="4648293" y="1545726"/>
            <a:ext cx="731520" cy="731520"/>
          </a:xfrm>
          <a:blipFill>
            <a:blip r:embed="rId5"/>
            <a:stretch>
              <a:fillRect t="-28" b="-28"/>
            </a:stretch>
          </a:blipFill>
        </p:spPr>
        <p:txBody>
          <a:bodyPr/>
          <a:lstStyle>
            <a:lvl1pPr marL="0" indent="0">
              <a:buNone/>
              <a:defRPr/>
            </a:lvl1pPr>
          </a:lstStyle>
          <a:p>
            <a:r>
              <a:rPr lang="en-US"/>
              <a:t> </a:t>
            </a:r>
          </a:p>
        </p:txBody>
      </p:sp>
      <p:sp>
        <p:nvSpPr>
          <p:cNvPr id="74" name="Picture Placeholder 3"/>
          <p:cNvSpPr>
            <a:spLocks noGrp="1"/>
          </p:cNvSpPr>
          <p:nvPr>
            <p:ph type="pic" sz="quarter" idx="20" hasCustomPrompt="1"/>
          </p:nvPr>
        </p:nvSpPr>
        <p:spPr>
          <a:xfrm>
            <a:off x="5576249" y="1545726"/>
            <a:ext cx="731520" cy="731520"/>
          </a:xfrm>
          <a:blipFill>
            <a:blip r:embed="rId6"/>
            <a:stretch>
              <a:fillRect t="-28" b="-28"/>
            </a:stretch>
          </a:blipFill>
        </p:spPr>
        <p:txBody>
          <a:bodyPr/>
          <a:lstStyle>
            <a:lvl1pPr marL="0" indent="0">
              <a:buNone/>
              <a:defRPr/>
            </a:lvl1pPr>
          </a:lstStyle>
          <a:p>
            <a:r>
              <a:rPr lang="en-US"/>
              <a:t> </a:t>
            </a:r>
          </a:p>
        </p:txBody>
      </p:sp>
      <p:sp>
        <p:nvSpPr>
          <p:cNvPr id="75" name="Picture Placeholder 3"/>
          <p:cNvSpPr>
            <a:spLocks noGrp="1"/>
          </p:cNvSpPr>
          <p:nvPr>
            <p:ph type="pic" sz="quarter" idx="21" hasCustomPrompt="1"/>
          </p:nvPr>
        </p:nvSpPr>
        <p:spPr>
          <a:xfrm>
            <a:off x="6504204" y="1545726"/>
            <a:ext cx="731520" cy="731520"/>
          </a:xfrm>
          <a:blipFill>
            <a:blip r:embed="rId7"/>
            <a:stretch>
              <a:fillRect t="-28" b="-28"/>
            </a:stretch>
          </a:blipFill>
        </p:spPr>
        <p:txBody>
          <a:bodyPr/>
          <a:lstStyle>
            <a:lvl1pPr marL="0" indent="0">
              <a:buNone/>
              <a:defRPr/>
            </a:lvl1pPr>
          </a:lstStyle>
          <a:p>
            <a:r>
              <a:rPr lang="en-US"/>
              <a:t> </a:t>
            </a:r>
          </a:p>
        </p:txBody>
      </p:sp>
      <p:sp>
        <p:nvSpPr>
          <p:cNvPr id="76" name="Picture Placeholder 3"/>
          <p:cNvSpPr>
            <a:spLocks noGrp="1"/>
          </p:cNvSpPr>
          <p:nvPr>
            <p:ph type="pic" sz="quarter" idx="22" hasCustomPrompt="1"/>
          </p:nvPr>
        </p:nvSpPr>
        <p:spPr>
          <a:xfrm>
            <a:off x="7432160" y="1545726"/>
            <a:ext cx="731520" cy="731520"/>
          </a:xfrm>
          <a:blipFill>
            <a:blip r:embed="rId8"/>
            <a:stretch>
              <a:fillRect t="-28" b="-28"/>
            </a:stretch>
          </a:blipFill>
        </p:spPr>
        <p:txBody>
          <a:bodyPr/>
          <a:lstStyle>
            <a:lvl1pPr marL="0" indent="0">
              <a:buNone/>
              <a:defRPr/>
            </a:lvl1pPr>
          </a:lstStyle>
          <a:p>
            <a:r>
              <a:rPr lang="en-US"/>
              <a:t> </a:t>
            </a:r>
          </a:p>
        </p:txBody>
      </p:sp>
      <p:sp>
        <p:nvSpPr>
          <p:cNvPr id="77" name="Picture Placeholder 3"/>
          <p:cNvSpPr>
            <a:spLocks noGrp="1"/>
          </p:cNvSpPr>
          <p:nvPr>
            <p:ph type="pic" sz="quarter" idx="23" hasCustomPrompt="1"/>
          </p:nvPr>
        </p:nvSpPr>
        <p:spPr>
          <a:xfrm>
            <a:off x="8360116" y="1545726"/>
            <a:ext cx="731520" cy="731520"/>
          </a:xfrm>
          <a:blipFill>
            <a:blip r:embed="rId9"/>
            <a:stretch>
              <a:fillRect t="-28" b="-28"/>
            </a:stretch>
          </a:blipFill>
        </p:spPr>
        <p:txBody>
          <a:bodyPr/>
          <a:lstStyle>
            <a:lvl1pPr marL="0" indent="0">
              <a:buNone/>
              <a:defRPr/>
            </a:lvl1pPr>
          </a:lstStyle>
          <a:p>
            <a:r>
              <a:rPr lang="en-US"/>
              <a:t> </a:t>
            </a:r>
          </a:p>
        </p:txBody>
      </p:sp>
      <p:sp>
        <p:nvSpPr>
          <p:cNvPr id="78" name="Picture Placeholder 3"/>
          <p:cNvSpPr>
            <a:spLocks noGrp="1"/>
          </p:cNvSpPr>
          <p:nvPr>
            <p:ph type="pic" sz="quarter" idx="24" hasCustomPrompt="1"/>
          </p:nvPr>
        </p:nvSpPr>
        <p:spPr>
          <a:xfrm>
            <a:off x="9288069" y="1545726"/>
            <a:ext cx="731520" cy="731520"/>
          </a:xfrm>
          <a:blipFill>
            <a:blip r:embed="rId10"/>
            <a:stretch>
              <a:fillRect t="-28" b="-28"/>
            </a:stretch>
          </a:blipFill>
        </p:spPr>
        <p:txBody>
          <a:bodyPr/>
          <a:lstStyle>
            <a:lvl1pPr marL="0" indent="0">
              <a:buNone/>
              <a:defRPr/>
            </a:lvl1pPr>
          </a:lstStyle>
          <a:p>
            <a:r>
              <a:rPr lang="en-US"/>
              <a:t> </a:t>
            </a:r>
          </a:p>
        </p:txBody>
      </p:sp>
      <p:sp>
        <p:nvSpPr>
          <p:cNvPr id="79" name="Picture Placeholder 3"/>
          <p:cNvSpPr>
            <a:spLocks noGrp="1"/>
          </p:cNvSpPr>
          <p:nvPr>
            <p:ph type="pic" sz="quarter" idx="25" hasCustomPrompt="1"/>
          </p:nvPr>
        </p:nvSpPr>
        <p:spPr>
          <a:xfrm>
            <a:off x="1864425" y="2373587"/>
            <a:ext cx="731520" cy="731520"/>
          </a:xfrm>
          <a:blipFill>
            <a:blip r:embed="rId11"/>
            <a:stretch>
              <a:fillRect t="-28" b="-28"/>
            </a:stretch>
          </a:blipFill>
        </p:spPr>
        <p:txBody>
          <a:bodyPr/>
          <a:lstStyle>
            <a:lvl1pPr marL="0" indent="0">
              <a:buNone/>
              <a:defRPr/>
            </a:lvl1pPr>
          </a:lstStyle>
          <a:p>
            <a:r>
              <a:rPr lang="en-US"/>
              <a:t> </a:t>
            </a:r>
          </a:p>
        </p:txBody>
      </p:sp>
      <p:sp>
        <p:nvSpPr>
          <p:cNvPr id="80" name="Picture Placeholder 3"/>
          <p:cNvSpPr>
            <a:spLocks noGrp="1"/>
          </p:cNvSpPr>
          <p:nvPr>
            <p:ph type="pic" sz="quarter" idx="26" hasCustomPrompt="1"/>
          </p:nvPr>
        </p:nvSpPr>
        <p:spPr>
          <a:xfrm>
            <a:off x="2792381" y="2373587"/>
            <a:ext cx="731520" cy="731520"/>
          </a:xfrm>
          <a:blipFill>
            <a:blip r:embed="rId12"/>
            <a:stretch>
              <a:fillRect t="-28" b="-28"/>
            </a:stretch>
          </a:blipFill>
        </p:spPr>
        <p:txBody>
          <a:bodyPr/>
          <a:lstStyle>
            <a:lvl1pPr marL="0" indent="0">
              <a:buNone/>
              <a:defRPr/>
            </a:lvl1pPr>
          </a:lstStyle>
          <a:p>
            <a:r>
              <a:rPr lang="en-US"/>
              <a:t> </a:t>
            </a:r>
          </a:p>
        </p:txBody>
      </p:sp>
      <p:sp>
        <p:nvSpPr>
          <p:cNvPr id="81" name="Picture Placeholder 3"/>
          <p:cNvSpPr>
            <a:spLocks noGrp="1"/>
          </p:cNvSpPr>
          <p:nvPr>
            <p:ph type="pic" sz="quarter" idx="27" hasCustomPrompt="1"/>
          </p:nvPr>
        </p:nvSpPr>
        <p:spPr>
          <a:xfrm>
            <a:off x="3720337" y="2373587"/>
            <a:ext cx="731520" cy="731520"/>
          </a:xfrm>
          <a:blipFill>
            <a:blip r:embed="rId13"/>
            <a:stretch>
              <a:fillRect t="-28" b="-28"/>
            </a:stretch>
          </a:blipFill>
        </p:spPr>
        <p:txBody>
          <a:bodyPr/>
          <a:lstStyle>
            <a:lvl1pPr marL="0" indent="0">
              <a:buNone/>
              <a:defRPr/>
            </a:lvl1pPr>
          </a:lstStyle>
          <a:p>
            <a:r>
              <a:rPr lang="en-US"/>
              <a:t> </a:t>
            </a:r>
          </a:p>
        </p:txBody>
      </p:sp>
      <p:sp>
        <p:nvSpPr>
          <p:cNvPr id="82" name="Picture Placeholder 3"/>
          <p:cNvSpPr>
            <a:spLocks noGrp="1"/>
          </p:cNvSpPr>
          <p:nvPr>
            <p:ph type="pic" sz="quarter" idx="28" hasCustomPrompt="1"/>
          </p:nvPr>
        </p:nvSpPr>
        <p:spPr>
          <a:xfrm>
            <a:off x="4648293" y="2373587"/>
            <a:ext cx="731520" cy="731520"/>
          </a:xfrm>
          <a:blipFill>
            <a:blip r:embed="rId14"/>
            <a:stretch>
              <a:fillRect t="-28" b="-28"/>
            </a:stretch>
          </a:blipFill>
        </p:spPr>
        <p:txBody>
          <a:bodyPr/>
          <a:lstStyle>
            <a:lvl1pPr marL="0" indent="0">
              <a:buNone/>
              <a:defRPr/>
            </a:lvl1pPr>
          </a:lstStyle>
          <a:p>
            <a:r>
              <a:rPr lang="en-US"/>
              <a:t> </a:t>
            </a:r>
          </a:p>
        </p:txBody>
      </p:sp>
      <p:sp>
        <p:nvSpPr>
          <p:cNvPr id="83" name="Picture Placeholder 3"/>
          <p:cNvSpPr>
            <a:spLocks noGrp="1"/>
          </p:cNvSpPr>
          <p:nvPr>
            <p:ph type="pic" sz="quarter" idx="29" hasCustomPrompt="1"/>
          </p:nvPr>
        </p:nvSpPr>
        <p:spPr>
          <a:xfrm>
            <a:off x="5576249" y="2373587"/>
            <a:ext cx="731520" cy="731520"/>
          </a:xfrm>
          <a:blipFill>
            <a:blip r:embed="rId15"/>
            <a:stretch>
              <a:fillRect t="-28" b="-28"/>
            </a:stretch>
          </a:blipFill>
        </p:spPr>
        <p:txBody>
          <a:bodyPr/>
          <a:lstStyle>
            <a:lvl1pPr marL="0" indent="0">
              <a:buNone/>
              <a:defRPr/>
            </a:lvl1pPr>
          </a:lstStyle>
          <a:p>
            <a:r>
              <a:rPr lang="en-US"/>
              <a:t> </a:t>
            </a:r>
          </a:p>
        </p:txBody>
      </p:sp>
      <p:sp>
        <p:nvSpPr>
          <p:cNvPr id="84" name="Picture Placeholder 3"/>
          <p:cNvSpPr>
            <a:spLocks noGrp="1"/>
          </p:cNvSpPr>
          <p:nvPr>
            <p:ph type="pic" sz="quarter" idx="30" hasCustomPrompt="1"/>
          </p:nvPr>
        </p:nvSpPr>
        <p:spPr>
          <a:xfrm>
            <a:off x="6504204" y="2373587"/>
            <a:ext cx="731520" cy="731520"/>
          </a:xfrm>
          <a:blipFill>
            <a:blip r:embed="rId16"/>
            <a:stretch>
              <a:fillRect t="-28" b="-28"/>
            </a:stretch>
          </a:blipFill>
        </p:spPr>
        <p:txBody>
          <a:bodyPr/>
          <a:lstStyle>
            <a:lvl1pPr marL="0" indent="0">
              <a:buNone/>
              <a:defRPr/>
            </a:lvl1pPr>
          </a:lstStyle>
          <a:p>
            <a:r>
              <a:rPr lang="en-US"/>
              <a:t> </a:t>
            </a:r>
          </a:p>
        </p:txBody>
      </p:sp>
      <p:sp>
        <p:nvSpPr>
          <p:cNvPr id="85" name="Picture Placeholder 3"/>
          <p:cNvSpPr>
            <a:spLocks noGrp="1"/>
          </p:cNvSpPr>
          <p:nvPr>
            <p:ph type="pic" sz="quarter" idx="31" hasCustomPrompt="1"/>
          </p:nvPr>
        </p:nvSpPr>
        <p:spPr>
          <a:xfrm>
            <a:off x="7432160" y="2373587"/>
            <a:ext cx="731520" cy="731520"/>
          </a:xfrm>
          <a:blipFill>
            <a:blip r:embed="rId17"/>
            <a:stretch>
              <a:fillRect t="-28" b="-28"/>
            </a:stretch>
          </a:blipFill>
        </p:spPr>
        <p:txBody>
          <a:bodyPr/>
          <a:lstStyle>
            <a:lvl1pPr marL="0" indent="0">
              <a:buNone/>
              <a:defRPr/>
            </a:lvl1pPr>
          </a:lstStyle>
          <a:p>
            <a:r>
              <a:rPr lang="en-US"/>
              <a:t> </a:t>
            </a:r>
          </a:p>
        </p:txBody>
      </p:sp>
      <p:sp>
        <p:nvSpPr>
          <p:cNvPr id="86" name="Picture Placeholder 3"/>
          <p:cNvSpPr>
            <a:spLocks noGrp="1"/>
          </p:cNvSpPr>
          <p:nvPr>
            <p:ph type="pic" sz="quarter" idx="32" hasCustomPrompt="1"/>
          </p:nvPr>
        </p:nvSpPr>
        <p:spPr>
          <a:xfrm>
            <a:off x="8360116" y="2373587"/>
            <a:ext cx="731520" cy="731520"/>
          </a:xfrm>
          <a:blipFill>
            <a:blip r:embed="rId18"/>
            <a:stretch>
              <a:fillRect t="-28" b="-28"/>
            </a:stretch>
          </a:blipFill>
        </p:spPr>
        <p:txBody>
          <a:bodyPr/>
          <a:lstStyle>
            <a:lvl1pPr marL="0" indent="0">
              <a:buNone/>
              <a:defRPr/>
            </a:lvl1pPr>
          </a:lstStyle>
          <a:p>
            <a:r>
              <a:rPr lang="en-US"/>
              <a:t> </a:t>
            </a:r>
          </a:p>
        </p:txBody>
      </p:sp>
      <p:sp>
        <p:nvSpPr>
          <p:cNvPr id="87" name="Picture Placeholder 3"/>
          <p:cNvSpPr>
            <a:spLocks noGrp="1"/>
          </p:cNvSpPr>
          <p:nvPr>
            <p:ph type="pic" sz="quarter" idx="33" hasCustomPrompt="1"/>
          </p:nvPr>
        </p:nvSpPr>
        <p:spPr>
          <a:xfrm>
            <a:off x="9288069" y="2373587"/>
            <a:ext cx="731520" cy="731520"/>
          </a:xfrm>
          <a:blipFill>
            <a:blip r:embed="rId19"/>
            <a:stretch>
              <a:fillRect t="-28" b="-28"/>
            </a:stretch>
          </a:blipFill>
        </p:spPr>
        <p:txBody>
          <a:bodyPr/>
          <a:lstStyle>
            <a:lvl1pPr marL="0" indent="0">
              <a:buNone/>
              <a:defRPr/>
            </a:lvl1pPr>
          </a:lstStyle>
          <a:p>
            <a:r>
              <a:rPr lang="en-US"/>
              <a:t> </a:t>
            </a:r>
          </a:p>
        </p:txBody>
      </p:sp>
      <p:sp>
        <p:nvSpPr>
          <p:cNvPr id="88" name="Picture Placeholder 3"/>
          <p:cNvSpPr>
            <a:spLocks noGrp="1"/>
          </p:cNvSpPr>
          <p:nvPr>
            <p:ph type="pic" sz="quarter" idx="34" hasCustomPrompt="1"/>
          </p:nvPr>
        </p:nvSpPr>
        <p:spPr>
          <a:xfrm>
            <a:off x="1857412" y="3194970"/>
            <a:ext cx="731520" cy="731520"/>
          </a:xfrm>
          <a:blipFill>
            <a:blip r:embed="rId20"/>
            <a:stretch>
              <a:fillRect t="-28" b="-28"/>
            </a:stretch>
          </a:blipFill>
        </p:spPr>
        <p:txBody>
          <a:bodyPr/>
          <a:lstStyle>
            <a:lvl1pPr marL="0" indent="0">
              <a:buNone/>
              <a:defRPr/>
            </a:lvl1pPr>
          </a:lstStyle>
          <a:p>
            <a:r>
              <a:rPr lang="en-US"/>
              <a:t> </a:t>
            </a:r>
          </a:p>
        </p:txBody>
      </p:sp>
      <p:sp>
        <p:nvSpPr>
          <p:cNvPr id="89" name="Picture Placeholder 3"/>
          <p:cNvSpPr>
            <a:spLocks noGrp="1"/>
          </p:cNvSpPr>
          <p:nvPr>
            <p:ph type="pic" sz="quarter" idx="35" hasCustomPrompt="1"/>
          </p:nvPr>
        </p:nvSpPr>
        <p:spPr>
          <a:xfrm>
            <a:off x="2785368" y="3194970"/>
            <a:ext cx="731520" cy="731520"/>
          </a:xfrm>
          <a:blipFill>
            <a:blip r:embed="rId21"/>
            <a:stretch>
              <a:fillRect t="-28" b="-28"/>
            </a:stretch>
          </a:blipFill>
        </p:spPr>
        <p:txBody>
          <a:bodyPr/>
          <a:lstStyle>
            <a:lvl1pPr marL="0" indent="0">
              <a:buNone/>
              <a:defRPr/>
            </a:lvl1pPr>
          </a:lstStyle>
          <a:p>
            <a:r>
              <a:rPr lang="en-US"/>
              <a:t> </a:t>
            </a:r>
          </a:p>
        </p:txBody>
      </p:sp>
      <p:sp>
        <p:nvSpPr>
          <p:cNvPr id="90" name="Picture Placeholder 3"/>
          <p:cNvSpPr>
            <a:spLocks noGrp="1"/>
          </p:cNvSpPr>
          <p:nvPr>
            <p:ph type="pic" sz="quarter" idx="36" hasCustomPrompt="1"/>
          </p:nvPr>
        </p:nvSpPr>
        <p:spPr>
          <a:xfrm>
            <a:off x="3713324" y="3194970"/>
            <a:ext cx="731520" cy="731520"/>
          </a:xfrm>
          <a:blipFill>
            <a:blip r:embed="rId22"/>
            <a:stretch>
              <a:fillRect t="-28" b="-28"/>
            </a:stretch>
          </a:blipFill>
        </p:spPr>
        <p:txBody>
          <a:bodyPr/>
          <a:lstStyle>
            <a:lvl1pPr marL="0" indent="0">
              <a:buNone/>
              <a:defRPr/>
            </a:lvl1pPr>
          </a:lstStyle>
          <a:p>
            <a:r>
              <a:rPr lang="en-US"/>
              <a:t> </a:t>
            </a:r>
          </a:p>
        </p:txBody>
      </p:sp>
      <p:sp>
        <p:nvSpPr>
          <p:cNvPr id="91" name="Picture Placeholder 3"/>
          <p:cNvSpPr>
            <a:spLocks noGrp="1"/>
          </p:cNvSpPr>
          <p:nvPr>
            <p:ph type="pic" sz="quarter" idx="37" hasCustomPrompt="1"/>
          </p:nvPr>
        </p:nvSpPr>
        <p:spPr>
          <a:xfrm>
            <a:off x="4641280" y="3194970"/>
            <a:ext cx="731520" cy="731520"/>
          </a:xfrm>
          <a:blipFill>
            <a:blip r:embed="rId23"/>
            <a:stretch>
              <a:fillRect t="-28" b="-28"/>
            </a:stretch>
          </a:blipFill>
        </p:spPr>
        <p:txBody>
          <a:bodyPr/>
          <a:lstStyle>
            <a:lvl1pPr marL="0" indent="0">
              <a:buNone/>
              <a:defRPr/>
            </a:lvl1pPr>
          </a:lstStyle>
          <a:p>
            <a:r>
              <a:rPr lang="en-US"/>
              <a:t> </a:t>
            </a:r>
          </a:p>
        </p:txBody>
      </p:sp>
      <p:sp>
        <p:nvSpPr>
          <p:cNvPr id="92" name="Picture Placeholder 3"/>
          <p:cNvSpPr>
            <a:spLocks noGrp="1"/>
          </p:cNvSpPr>
          <p:nvPr>
            <p:ph type="pic" sz="quarter" idx="38" hasCustomPrompt="1"/>
          </p:nvPr>
        </p:nvSpPr>
        <p:spPr>
          <a:xfrm>
            <a:off x="5569236" y="3194970"/>
            <a:ext cx="731520" cy="731520"/>
          </a:xfrm>
          <a:blipFill>
            <a:blip r:embed="rId24"/>
            <a:stretch>
              <a:fillRect t="-28" b="-28"/>
            </a:stretch>
          </a:blipFill>
        </p:spPr>
        <p:txBody>
          <a:bodyPr/>
          <a:lstStyle>
            <a:lvl1pPr marL="0" indent="0">
              <a:buNone/>
              <a:defRPr/>
            </a:lvl1pPr>
          </a:lstStyle>
          <a:p>
            <a:r>
              <a:rPr lang="en-US"/>
              <a:t> </a:t>
            </a:r>
          </a:p>
        </p:txBody>
      </p:sp>
      <p:sp>
        <p:nvSpPr>
          <p:cNvPr id="93" name="Picture Placeholder 3"/>
          <p:cNvSpPr>
            <a:spLocks noGrp="1"/>
          </p:cNvSpPr>
          <p:nvPr>
            <p:ph type="pic" sz="quarter" idx="39" hasCustomPrompt="1"/>
          </p:nvPr>
        </p:nvSpPr>
        <p:spPr>
          <a:xfrm>
            <a:off x="6497191" y="3194970"/>
            <a:ext cx="731520" cy="731520"/>
          </a:xfrm>
          <a:blipFill>
            <a:blip r:embed="rId25"/>
            <a:stretch>
              <a:fillRect t="-28" b="-28"/>
            </a:stretch>
          </a:blipFill>
        </p:spPr>
        <p:txBody>
          <a:bodyPr/>
          <a:lstStyle>
            <a:lvl1pPr marL="0" indent="0">
              <a:buNone/>
              <a:defRPr/>
            </a:lvl1pPr>
          </a:lstStyle>
          <a:p>
            <a:r>
              <a:rPr lang="en-US"/>
              <a:t> </a:t>
            </a:r>
          </a:p>
        </p:txBody>
      </p:sp>
      <p:sp>
        <p:nvSpPr>
          <p:cNvPr id="94" name="Picture Placeholder 3"/>
          <p:cNvSpPr>
            <a:spLocks noGrp="1"/>
          </p:cNvSpPr>
          <p:nvPr>
            <p:ph type="pic" sz="quarter" idx="40" hasCustomPrompt="1"/>
          </p:nvPr>
        </p:nvSpPr>
        <p:spPr>
          <a:xfrm>
            <a:off x="7425147" y="3194970"/>
            <a:ext cx="731520" cy="731520"/>
          </a:xfrm>
          <a:blipFill>
            <a:blip r:embed="rId26"/>
            <a:stretch>
              <a:fillRect t="-28" b="-28"/>
            </a:stretch>
          </a:blipFill>
        </p:spPr>
        <p:txBody>
          <a:bodyPr/>
          <a:lstStyle>
            <a:lvl1pPr marL="0" indent="0">
              <a:buNone/>
              <a:defRPr/>
            </a:lvl1pPr>
          </a:lstStyle>
          <a:p>
            <a:r>
              <a:rPr lang="en-US"/>
              <a:t> </a:t>
            </a:r>
          </a:p>
        </p:txBody>
      </p:sp>
      <p:sp>
        <p:nvSpPr>
          <p:cNvPr id="95" name="Picture Placeholder 3"/>
          <p:cNvSpPr>
            <a:spLocks noGrp="1"/>
          </p:cNvSpPr>
          <p:nvPr>
            <p:ph type="pic" sz="quarter" idx="41" hasCustomPrompt="1"/>
          </p:nvPr>
        </p:nvSpPr>
        <p:spPr>
          <a:xfrm>
            <a:off x="8353103" y="3194970"/>
            <a:ext cx="731520" cy="731520"/>
          </a:xfrm>
          <a:blipFill>
            <a:blip r:embed="rId27"/>
            <a:stretch>
              <a:fillRect t="-28" b="-28"/>
            </a:stretch>
          </a:blipFill>
        </p:spPr>
        <p:txBody>
          <a:bodyPr/>
          <a:lstStyle>
            <a:lvl1pPr marL="0" indent="0">
              <a:buNone/>
              <a:defRPr/>
            </a:lvl1pPr>
          </a:lstStyle>
          <a:p>
            <a:r>
              <a:rPr lang="en-US"/>
              <a:t> </a:t>
            </a:r>
          </a:p>
        </p:txBody>
      </p:sp>
      <p:sp>
        <p:nvSpPr>
          <p:cNvPr id="96" name="Picture Placeholder 3"/>
          <p:cNvSpPr>
            <a:spLocks noGrp="1"/>
          </p:cNvSpPr>
          <p:nvPr>
            <p:ph type="pic" sz="quarter" idx="42" hasCustomPrompt="1"/>
          </p:nvPr>
        </p:nvSpPr>
        <p:spPr>
          <a:xfrm>
            <a:off x="9281056" y="3194970"/>
            <a:ext cx="731520" cy="731520"/>
          </a:xfrm>
          <a:blipFill>
            <a:blip r:embed="rId28"/>
            <a:stretch>
              <a:fillRect t="-28" b="-28"/>
            </a:stretch>
          </a:blipFill>
        </p:spPr>
        <p:txBody>
          <a:bodyPr/>
          <a:lstStyle>
            <a:lvl1pPr marL="0" indent="0">
              <a:buNone/>
              <a:defRPr/>
            </a:lvl1pPr>
          </a:lstStyle>
          <a:p>
            <a:r>
              <a:rPr lang="en-US"/>
              <a:t> </a:t>
            </a:r>
          </a:p>
        </p:txBody>
      </p:sp>
      <p:sp>
        <p:nvSpPr>
          <p:cNvPr id="97" name="Picture Placeholder 3"/>
          <p:cNvSpPr>
            <a:spLocks noGrp="1"/>
          </p:cNvSpPr>
          <p:nvPr>
            <p:ph type="pic" sz="quarter" idx="43" hasCustomPrompt="1"/>
          </p:nvPr>
        </p:nvSpPr>
        <p:spPr>
          <a:xfrm>
            <a:off x="1864425" y="4024035"/>
            <a:ext cx="731520" cy="731520"/>
          </a:xfrm>
          <a:blipFill>
            <a:blip r:embed="rId29"/>
            <a:stretch>
              <a:fillRect t="-28" b="-28"/>
            </a:stretch>
          </a:blipFill>
        </p:spPr>
        <p:txBody>
          <a:bodyPr/>
          <a:lstStyle>
            <a:lvl1pPr marL="0" indent="0">
              <a:buNone/>
              <a:defRPr/>
            </a:lvl1pPr>
          </a:lstStyle>
          <a:p>
            <a:r>
              <a:rPr lang="en-US"/>
              <a:t> </a:t>
            </a:r>
          </a:p>
        </p:txBody>
      </p:sp>
      <p:sp>
        <p:nvSpPr>
          <p:cNvPr id="98" name="Picture Placeholder 3"/>
          <p:cNvSpPr>
            <a:spLocks noGrp="1"/>
          </p:cNvSpPr>
          <p:nvPr>
            <p:ph type="pic" sz="quarter" idx="44" hasCustomPrompt="1"/>
          </p:nvPr>
        </p:nvSpPr>
        <p:spPr>
          <a:xfrm>
            <a:off x="2792381" y="4024035"/>
            <a:ext cx="731520" cy="731520"/>
          </a:xfrm>
          <a:blipFill>
            <a:blip r:embed="rId30"/>
            <a:stretch>
              <a:fillRect t="-28" b="-28"/>
            </a:stretch>
          </a:blipFill>
        </p:spPr>
        <p:txBody>
          <a:bodyPr/>
          <a:lstStyle>
            <a:lvl1pPr marL="0" indent="0">
              <a:buNone/>
              <a:defRPr/>
            </a:lvl1pPr>
          </a:lstStyle>
          <a:p>
            <a:r>
              <a:rPr lang="en-US"/>
              <a:t> </a:t>
            </a:r>
          </a:p>
        </p:txBody>
      </p:sp>
      <p:sp>
        <p:nvSpPr>
          <p:cNvPr id="99" name="Picture Placeholder 3"/>
          <p:cNvSpPr>
            <a:spLocks noGrp="1"/>
          </p:cNvSpPr>
          <p:nvPr>
            <p:ph type="pic" sz="quarter" idx="45" hasCustomPrompt="1"/>
          </p:nvPr>
        </p:nvSpPr>
        <p:spPr>
          <a:xfrm>
            <a:off x="3720337" y="4024035"/>
            <a:ext cx="731520" cy="731520"/>
          </a:xfrm>
          <a:blipFill>
            <a:blip r:embed="rId31"/>
            <a:stretch>
              <a:fillRect t="-28" b="-28"/>
            </a:stretch>
          </a:blipFill>
        </p:spPr>
        <p:txBody>
          <a:bodyPr/>
          <a:lstStyle>
            <a:lvl1pPr marL="0" indent="0">
              <a:buNone/>
              <a:defRPr/>
            </a:lvl1pPr>
          </a:lstStyle>
          <a:p>
            <a:r>
              <a:rPr lang="en-US"/>
              <a:t> </a:t>
            </a:r>
          </a:p>
        </p:txBody>
      </p:sp>
      <p:sp>
        <p:nvSpPr>
          <p:cNvPr id="100" name="Picture Placeholder 3"/>
          <p:cNvSpPr>
            <a:spLocks noGrp="1"/>
          </p:cNvSpPr>
          <p:nvPr>
            <p:ph type="pic" sz="quarter" idx="46" hasCustomPrompt="1"/>
          </p:nvPr>
        </p:nvSpPr>
        <p:spPr>
          <a:xfrm>
            <a:off x="4648293" y="4024035"/>
            <a:ext cx="731520" cy="731520"/>
          </a:xfrm>
          <a:blipFill dpi="0" rotWithShape="1">
            <a:blip r:embed="rId32" cstate="print">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a:t> </a:t>
            </a:r>
          </a:p>
        </p:txBody>
      </p:sp>
      <p:sp>
        <p:nvSpPr>
          <p:cNvPr id="101" name="Picture Placeholder 3"/>
          <p:cNvSpPr>
            <a:spLocks noGrp="1"/>
          </p:cNvSpPr>
          <p:nvPr>
            <p:ph type="pic" sz="quarter" idx="47" hasCustomPrompt="1"/>
          </p:nvPr>
        </p:nvSpPr>
        <p:spPr>
          <a:xfrm>
            <a:off x="5576249" y="4024035"/>
            <a:ext cx="731520" cy="731520"/>
          </a:xfrm>
          <a:blipFill>
            <a:blip r:embed="rId33"/>
            <a:stretch>
              <a:fillRect t="-28" b="-28"/>
            </a:stretch>
          </a:blipFill>
        </p:spPr>
        <p:txBody>
          <a:bodyPr/>
          <a:lstStyle>
            <a:lvl1pPr marL="0" indent="0">
              <a:buNone/>
              <a:defRPr/>
            </a:lvl1pPr>
          </a:lstStyle>
          <a:p>
            <a:r>
              <a:rPr lang="en-US"/>
              <a:t> </a:t>
            </a:r>
          </a:p>
        </p:txBody>
      </p:sp>
      <p:sp>
        <p:nvSpPr>
          <p:cNvPr id="102" name="Picture Placeholder 3"/>
          <p:cNvSpPr>
            <a:spLocks noGrp="1"/>
          </p:cNvSpPr>
          <p:nvPr>
            <p:ph type="pic" sz="quarter" idx="48" hasCustomPrompt="1"/>
          </p:nvPr>
        </p:nvSpPr>
        <p:spPr>
          <a:xfrm>
            <a:off x="6504204" y="4024035"/>
            <a:ext cx="731520" cy="731520"/>
          </a:xfrm>
          <a:blipFill>
            <a:blip r:embed="rId34"/>
            <a:stretch>
              <a:fillRect t="-28" b="-28"/>
            </a:stretch>
          </a:blipFill>
        </p:spPr>
        <p:txBody>
          <a:bodyPr/>
          <a:lstStyle>
            <a:lvl1pPr marL="0" indent="0">
              <a:buNone/>
              <a:defRPr/>
            </a:lvl1pPr>
          </a:lstStyle>
          <a:p>
            <a:r>
              <a:rPr lang="en-US"/>
              <a:t> </a:t>
            </a:r>
          </a:p>
        </p:txBody>
      </p:sp>
      <p:sp>
        <p:nvSpPr>
          <p:cNvPr id="103" name="Picture Placeholder 3"/>
          <p:cNvSpPr>
            <a:spLocks noGrp="1"/>
          </p:cNvSpPr>
          <p:nvPr>
            <p:ph type="pic" sz="quarter" idx="49" hasCustomPrompt="1"/>
          </p:nvPr>
        </p:nvSpPr>
        <p:spPr>
          <a:xfrm>
            <a:off x="7432160" y="4024035"/>
            <a:ext cx="731520" cy="731520"/>
          </a:xfrm>
          <a:blipFill>
            <a:blip r:embed="rId35"/>
            <a:stretch>
              <a:fillRect t="-28" b="-28"/>
            </a:stretch>
          </a:blipFill>
        </p:spPr>
        <p:txBody>
          <a:bodyPr/>
          <a:lstStyle>
            <a:lvl1pPr marL="0" indent="0">
              <a:buNone/>
              <a:defRPr/>
            </a:lvl1pPr>
          </a:lstStyle>
          <a:p>
            <a:r>
              <a:rPr lang="en-US"/>
              <a:t> </a:t>
            </a:r>
          </a:p>
        </p:txBody>
      </p:sp>
      <p:sp>
        <p:nvSpPr>
          <p:cNvPr id="104" name="Picture Placeholder 3"/>
          <p:cNvSpPr>
            <a:spLocks noGrp="1"/>
          </p:cNvSpPr>
          <p:nvPr>
            <p:ph type="pic" sz="quarter" idx="50" hasCustomPrompt="1"/>
          </p:nvPr>
        </p:nvSpPr>
        <p:spPr>
          <a:xfrm>
            <a:off x="8360116" y="4024035"/>
            <a:ext cx="731520" cy="731520"/>
          </a:xfrm>
          <a:blipFill>
            <a:blip r:embed="rId36"/>
            <a:stretch>
              <a:fillRect t="-28" b="-28"/>
            </a:stretch>
          </a:blipFill>
        </p:spPr>
        <p:txBody>
          <a:bodyPr/>
          <a:lstStyle>
            <a:lvl1pPr marL="0" indent="0">
              <a:buNone/>
              <a:defRPr/>
            </a:lvl1pPr>
          </a:lstStyle>
          <a:p>
            <a:r>
              <a:rPr lang="en-US"/>
              <a:t> </a:t>
            </a:r>
          </a:p>
        </p:txBody>
      </p:sp>
      <p:sp>
        <p:nvSpPr>
          <p:cNvPr id="105" name="Picture Placeholder 3"/>
          <p:cNvSpPr>
            <a:spLocks noGrp="1"/>
          </p:cNvSpPr>
          <p:nvPr>
            <p:ph type="pic" sz="quarter" idx="51" hasCustomPrompt="1"/>
          </p:nvPr>
        </p:nvSpPr>
        <p:spPr>
          <a:xfrm>
            <a:off x="9288069" y="4024035"/>
            <a:ext cx="731520" cy="731520"/>
          </a:xfrm>
          <a:blipFill>
            <a:blip r:embed="rId37"/>
            <a:stretch>
              <a:fillRect t="-28" b="-28"/>
            </a:stretch>
          </a:blipFill>
        </p:spPr>
        <p:txBody>
          <a:bodyPr/>
          <a:lstStyle>
            <a:lvl1pPr marL="0" indent="0">
              <a:buNone/>
              <a:defRPr/>
            </a:lvl1pPr>
          </a:lstStyle>
          <a:p>
            <a:r>
              <a:rPr lang="en-US"/>
              <a:t> </a:t>
            </a:r>
          </a:p>
        </p:txBody>
      </p:sp>
      <p:sp>
        <p:nvSpPr>
          <p:cNvPr id="106" name="Picture Placeholder 3"/>
          <p:cNvSpPr>
            <a:spLocks noGrp="1"/>
          </p:cNvSpPr>
          <p:nvPr>
            <p:ph type="pic" sz="quarter" idx="52" hasCustomPrompt="1"/>
          </p:nvPr>
        </p:nvSpPr>
        <p:spPr>
          <a:xfrm>
            <a:off x="1853907" y="4844214"/>
            <a:ext cx="731520" cy="731520"/>
          </a:xfrm>
          <a:blipFill>
            <a:blip r:embed="rId38"/>
            <a:stretch>
              <a:fillRect t="-28" b="-28"/>
            </a:stretch>
          </a:blipFill>
        </p:spPr>
        <p:txBody>
          <a:bodyPr/>
          <a:lstStyle>
            <a:lvl1pPr marL="0" indent="0">
              <a:buNone/>
              <a:defRPr/>
            </a:lvl1pPr>
          </a:lstStyle>
          <a:p>
            <a:r>
              <a:rPr lang="en-US"/>
              <a:t> </a:t>
            </a:r>
          </a:p>
        </p:txBody>
      </p:sp>
      <p:sp>
        <p:nvSpPr>
          <p:cNvPr id="107" name="Picture Placeholder 3"/>
          <p:cNvSpPr>
            <a:spLocks noGrp="1"/>
          </p:cNvSpPr>
          <p:nvPr>
            <p:ph type="pic" sz="quarter" idx="53" hasCustomPrompt="1"/>
          </p:nvPr>
        </p:nvSpPr>
        <p:spPr>
          <a:xfrm>
            <a:off x="2785368" y="4837559"/>
            <a:ext cx="731520" cy="731520"/>
          </a:xfrm>
          <a:blipFill>
            <a:blip r:embed="rId39"/>
            <a:stretch>
              <a:fillRect t="-28" b="-28"/>
            </a:stretch>
          </a:blipFill>
        </p:spPr>
        <p:txBody>
          <a:bodyPr/>
          <a:lstStyle>
            <a:lvl1pPr marL="0" indent="0">
              <a:buNone/>
              <a:defRPr/>
            </a:lvl1pPr>
          </a:lstStyle>
          <a:p>
            <a:r>
              <a:rPr lang="en-US"/>
              <a:t> </a:t>
            </a:r>
          </a:p>
        </p:txBody>
      </p:sp>
      <p:sp>
        <p:nvSpPr>
          <p:cNvPr id="108" name="Picture Placeholder 3"/>
          <p:cNvSpPr>
            <a:spLocks noGrp="1"/>
          </p:cNvSpPr>
          <p:nvPr>
            <p:ph type="pic" sz="quarter" idx="54" hasCustomPrompt="1"/>
          </p:nvPr>
        </p:nvSpPr>
        <p:spPr>
          <a:xfrm>
            <a:off x="3713324" y="4837559"/>
            <a:ext cx="731520" cy="731520"/>
          </a:xfrm>
          <a:blipFill>
            <a:blip r:embed="rId40"/>
            <a:stretch>
              <a:fillRect t="-28" b="-28"/>
            </a:stretch>
          </a:blipFill>
        </p:spPr>
        <p:txBody>
          <a:bodyPr/>
          <a:lstStyle>
            <a:lvl1pPr marL="0" indent="0">
              <a:buNone/>
              <a:defRPr/>
            </a:lvl1pPr>
          </a:lstStyle>
          <a:p>
            <a:r>
              <a:rPr lang="en-US"/>
              <a:t> </a:t>
            </a:r>
          </a:p>
        </p:txBody>
      </p:sp>
      <p:sp>
        <p:nvSpPr>
          <p:cNvPr id="109" name="Picture Placeholder 3"/>
          <p:cNvSpPr>
            <a:spLocks noGrp="1"/>
          </p:cNvSpPr>
          <p:nvPr>
            <p:ph type="pic" sz="quarter" idx="55" hasCustomPrompt="1"/>
          </p:nvPr>
        </p:nvSpPr>
        <p:spPr>
          <a:xfrm>
            <a:off x="4641280" y="4837559"/>
            <a:ext cx="731520" cy="731520"/>
          </a:xfrm>
          <a:blipFill dpi="0" rotWithShape="1">
            <a:blip r:embed="rId41" cstate="print">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a:t> </a:t>
            </a:r>
          </a:p>
        </p:txBody>
      </p:sp>
      <p:sp>
        <p:nvSpPr>
          <p:cNvPr id="110" name="Picture Placeholder 3"/>
          <p:cNvSpPr>
            <a:spLocks noGrp="1"/>
          </p:cNvSpPr>
          <p:nvPr>
            <p:ph type="pic" sz="quarter" idx="56" hasCustomPrompt="1"/>
          </p:nvPr>
        </p:nvSpPr>
        <p:spPr>
          <a:xfrm>
            <a:off x="5569236" y="4837559"/>
            <a:ext cx="731520" cy="731520"/>
          </a:xfrm>
          <a:blipFill>
            <a:blip r:embed="rId42"/>
            <a:stretch>
              <a:fillRect t="-28" b="-28"/>
            </a:stretch>
          </a:blipFill>
        </p:spPr>
        <p:txBody>
          <a:bodyPr/>
          <a:lstStyle>
            <a:lvl1pPr marL="0" indent="0">
              <a:buNone/>
              <a:defRPr/>
            </a:lvl1pPr>
          </a:lstStyle>
          <a:p>
            <a:r>
              <a:rPr lang="en-US"/>
              <a:t> </a:t>
            </a:r>
          </a:p>
        </p:txBody>
      </p:sp>
      <p:sp>
        <p:nvSpPr>
          <p:cNvPr id="111" name="Picture Placeholder 3"/>
          <p:cNvSpPr>
            <a:spLocks noGrp="1"/>
          </p:cNvSpPr>
          <p:nvPr>
            <p:ph type="pic" sz="quarter" idx="57" hasCustomPrompt="1"/>
          </p:nvPr>
        </p:nvSpPr>
        <p:spPr>
          <a:xfrm>
            <a:off x="6497191" y="4837559"/>
            <a:ext cx="731520" cy="731520"/>
          </a:xfrm>
          <a:blipFill>
            <a:blip r:embed="rId43"/>
            <a:stretch>
              <a:fillRect t="-28" b="-28"/>
            </a:stretch>
          </a:blipFill>
        </p:spPr>
        <p:txBody>
          <a:bodyPr/>
          <a:lstStyle>
            <a:lvl1pPr marL="0" indent="0">
              <a:buNone/>
              <a:defRPr/>
            </a:lvl1pPr>
          </a:lstStyle>
          <a:p>
            <a:r>
              <a:rPr lang="en-US"/>
              <a:t> </a:t>
            </a:r>
          </a:p>
        </p:txBody>
      </p:sp>
      <p:sp>
        <p:nvSpPr>
          <p:cNvPr id="112" name="Picture Placeholder 3"/>
          <p:cNvSpPr>
            <a:spLocks noGrp="1"/>
          </p:cNvSpPr>
          <p:nvPr>
            <p:ph type="pic" sz="quarter" idx="58" hasCustomPrompt="1"/>
          </p:nvPr>
        </p:nvSpPr>
        <p:spPr>
          <a:xfrm>
            <a:off x="7425147" y="4837559"/>
            <a:ext cx="731520" cy="731520"/>
          </a:xfrm>
          <a:blipFill>
            <a:blip r:embed="rId44"/>
            <a:stretch>
              <a:fillRect t="-28" b="-28"/>
            </a:stretch>
          </a:blipFill>
        </p:spPr>
        <p:txBody>
          <a:bodyPr/>
          <a:lstStyle>
            <a:lvl1pPr marL="0" indent="0">
              <a:buNone/>
              <a:defRPr/>
            </a:lvl1pPr>
          </a:lstStyle>
          <a:p>
            <a:r>
              <a:rPr lang="en-US"/>
              <a:t> </a:t>
            </a:r>
          </a:p>
        </p:txBody>
      </p:sp>
      <p:sp>
        <p:nvSpPr>
          <p:cNvPr id="113" name="Picture Placeholder 3"/>
          <p:cNvSpPr>
            <a:spLocks noGrp="1"/>
          </p:cNvSpPr>
          <p:nvPr>
            <p:ph type="pic" sz="quarter" idx="59" hasCustomPrompt="1"/>
          </p:nvPr>
        </p:nvSpPr>
        <p:spPr>
          <a:xfrm>
            <a:off x="8353103" y="4837559"/>
            <a:ext cx="731520" cy="731520"/>
          </a:xfrm>
          <a:blipFill>
            <a:blip r:embed="rId45"/>
            <a:stretch>
              <a:fillRect t="-28" b="-28"/>
            </a:stretch>
          </a:blipFill>
        </p:spPr>
        <p:txBody>
          <a:bodyPr/>
          <a:lstStyle>
            <a:lvl1pPr marL="0" indent="0">
              <a:buNone/>
              <a:defRPr/>
            </a:lvl1pPr>
          </a:lstStyle>
          <a:p>
            <a:r>
              <a:rPr lang="en-US"/>
              <a:t> </a:t>
            </a:r>
          </a:p>
        </p:txBody>
      </p:sp>
      <p:sp>
        <p:nvSpPr>
          <p:cNvPr id="114" name="Picture Placeholder 3"/>
          <p:cNvSpPr>
            <a:spLocks noGrp="1"/>
          </p:cNvSpPr>
          <p:nvPr>
            <p:ph type="pic" sz="quarter" idx="60" hasCustomPrompt="1"/>
          </p:nvPr>
        </p:nvSpPr>
        <p:spPr>
          <a:xfrm>
            <a:off x="9288069" y="4836101"/>
            <a:ext cx="731520" cy="731520"/>
          </a:xfrm>
          <a:blipFill>
            <a:blip r:embed="rId46"/>
            <a:stretch>
              <a:fillRect t="-28" b="-28"/>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97113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amp; Gray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normAutofit/>
          </a:bodyPr>
          <a:lstStyle>
            <a:lvl1pPr>
              <a:defRPr sz="4000"/>
            </a:lvl1pPr>
          </a:lstStyle>
          <a:p>
            <a:r>
              <a:rPr lang="en-US"/>
              <a:t>CLICK TO EDIT MASTER TITLE</a:t>
            </a:r>
          </a:p>
        </p:txBody>
      </p:sp>
      <p:sp>
        <p:nvSpPr>
          <p:cNvPr id="3" name="Text Placeholder 2"/>
          <p:cNvSpPr>
            <a:spLocks noGrp="1"/>
          </p:cNvSpPr>
          <p:nvPr>
            <p:ph type="body" idx="1"/>
          </p:nvPr>
        </p:nvSpPr>
        <p:spPr>
          <a:xfrm>
            <a:off x="831850" y="4761470"/>
            <a:ext cx="10515600" cy="11038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7" name="Straight Connector 6"/>
          <p:cNvCxnSpPr/>
          <p:nvPr userDrawn="1"/>
        </p:nvCxnSpPr>
        <p:spPr>
          <a:xfrm>
            <a:off x="838200" y="4589463"/>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1850" y="519299"/>
            <a:ext cx="2269118" cy="689709"/>
          </a:xfrm>
          <a:prstGeom prst="rect">
            <a:avLst/>
          </a:prstGeom>
        </p:spPr>
      </p:pic>
    </p:spTree>
    <p:extLst>
      <p:ext uri="{BB962C8B-B14F-4D97-AF65-F5344CB8AC3E}">
        <p14:creationId xmlns:p14="http://schemas.microsoft.com/office/powerpoint/2010/main" val="3747685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a:t>CLICK TO EDIT MASTER TITLE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p:spPr>
        <p:txBody>
          <a:bodyPr>
            <a:normAutofit/>
          </a:bodyPr>
          <a:lstStyle>
            <a:lvl1pPr marL="0" indent="0" algn="ctr">
              <a:buNone/>
              <a:defRPr sz="2000">
                <a:solidFill>
                  <a:schemeClr val="bg1"/>
                </a:solidFill>
              </a:defRPr>
            </a:lvl1pPr>
          </a:lstStyle>
          <a:p>
            <a:pPr lvl="0"/>
            <a:r>
              <a:rPr lang="en-US"/>
              <a:t>Subhead for the ages</a:t>
            </a:r>
          </a:p>
        </p:txBody>
      </p:sp>
    </p:spTree>
    <p:extLst>
      <p:ext uri="{BB962C8B-B14F-4D97-AF65-F5344CB8AC3E}">
        <p14:creationId xmlns:p14="http://schemas.microsoft.com/office/powerpoint/2010/main" val="3325758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a:t>CLICK TO EDIT MASTER TITLE</a:t>
            </a:r>
          </a:p>
        </p:txBody>
      </p:sp>
      <p:cxnSp>
        <p:nvCxnSpPr>
          <p:cNvPr id="6" name="Straight Connector 5"/>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Tree>
    <p:extLst>
      <p:ext uri="{BB962C8B-B14F-4D97-AF65-F5344CB8AC3E}">
        <p14:creationId xmlns:p14="http://schemas.microsoft.com/office/powerpoint/2010/main" val="2562650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0" y="1828800"/>
            <a:ext cx="11353800" cy="0"/>
          </a:xfrm>
          <a:prstGeom prst="line">
            <a:avLst/>
          </a:prstGeom>
          <a:ln w="76200">
            <a:solidFill>
              <a:srgbClr val="4BC1BE"/>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extLst>
      <p:ext uri="{BB962C8B-B14F-4D97-AF65-F5344CB8AC3E}">
        <p14:creationId xmlns:p14="http://schemas.microsoft.com/office/powerpoint/2010/main" val="358775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imple Content-2-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a:t>CLICK TO EDIT TITLE</a:t>
            </a:r>
          </a:p>
        </p:txBody>
      </p:sp>
      <p:sp>
        <p:nvSpPr>
          <p:cNvPr id="3" name="Content Placeholder 2"/>
          <p:cNvSpPr>
            <a:spLocks noGrp="1"/>
          </p:cNvSpPr>
          <p:nvPr>
            <p:ph sz="half" idx="1"/>
          </p:nvPr>
        </p:nvSpPr>
        <p:spPr>
          <a:xfrm>
            <a:off x="838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639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Lf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58032" y="365125"/>
            <a:ext cx="6295768" cy="1325563"/>
          </a:xfrm>
        </p:spPr>
        <p:txBody>
          <a:bodyPr>
            <a:normAutofit/>
          </a:bodyPr>
          <a:lstStyle>
            <a:lvl1pPr>
              <a:defRPr sz="3200"/>
            </a:lvl1pPr>
          </a:lstStyle>
          <a:p>
            <a:r>
              <a:rPr lang="en-US"/>
              <a:t>CLICK TO EDIT TITLE</a:t>
            </a:r>
          </a:p>
        </p:txBody>
      </p:sp>
      <p:sp>
        <p:nvSpPr>
          <p:cNvPr id="4" name="Content Placeholder 3"/>
          <p:cNvSpPr>
            <a:spLocks noGrp="1"/>
          </p:cNvSpPr>
          <p:nvPr>
            <p:ph sz="half" idx="2"/>
          </p:nvPr>
        </p:nvSpPr>
        <p:spPr>
          <a:xfrm>
            <a:off x="5058032"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4604951"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0" hasCustomPrompt="1"/>
          </p:nvPr>
        </p:nvSpPr>
        <p:spPr>
          <a:xfrm>
            <a:off x="0" y="0"/>
            <a:ext cx="4605338" cy="6858000"/>
          </a:xfrm>
          <a:blipFill>
            <a:blip r:embed="rId2"/>
            <a:stretch>
              <a:fillRect t="-27" b="-27"/>
            </a:stretch>
          </a:blipFill>
        </p:spPr>
        <p:txBody>
          <a:bodyPr/>
          <a:lstStyle>
            <a:lvl1pPr marL="0" indent="0">
              <a:buFontTx/>
              <a:buNone/>
              <a:defRPr/>
            </a:lvl1pPr>
          </a:lstStyle>
          <a:p>
            <a:r>
              <a:rPr lang="en-US"/>
              <a:t> </a:t>
            </a:r>
          </a:p>
        </p:txBody>
      </p:sp>
    </p:spTree>
    <p:extLst>
      <p:ext uri="{BB962C8B-B14F-4D97-AF65-F5344CB8AC3E}">
        <p14:creationId xmlns:p14="http://schemas.microsoft.com/office/powerpoint/2010/main" val="66719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Lft Color Bloc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58032" y="365125"/>
            <a:ext cx="6295768" cy="5811838"/>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0"/>
            <a:ext cx="46049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65125"/>
            <a:ext cx="3200400" cy="1325563"/>
          </a:xfrm>
        </p:spPr>
        <p:txBody>
          <a:bodyPr anchor="t">
            <a:normAutofit/>
          </a:bodyPr>
          <a:lstStyle>
            <a:lvl1pPr>
              <a:defRPr sz="3200">
                <a:solidFill>
                  <a:schemeClr val="bg1"/>
                </a:solidFill>
              </a:defRPr>
            </a:lvl1pPr>
          </a:lstStyle>
          <a:p>
            <a:r>
              <a:rPr lang="en-US"/>
              <a:t>CLICK TO EDIT TITLE</a:t>
            </a:r>
          </a:p>
        </p:txBody>
      </p:sp>
    </p:spTree>
    <p:extLst>
      <p:ext uri="{BB962C8B-B14F-4D97-AF65-F5344CB8AC3E}">
        <p14:creationId xmlns:p14="http://schemas.microsoft.com/office/powerpoint/2010/main" val="3419032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a:t>CLICK TO EDIT TITLE</a:t>
            </a:r>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p:cNvSpPr>
            <a:spLocks noGrp="1"/>
          </p:cNvSpPr>
          <p:nvPr>
            <p:ph type="pic" sz="quarter" idx="13" hasCustomPrompt="1"/>
          </p:nvPr>
        </p:nvSpPr>
        <p:spPr>
          <a:xfrm>
            <a:off x="7587049" y="0"/>
            <a:ext cx="4605338" cy="6858000"/>
          </a:xfrm>
          <a:blipFill>
            <a:blip r:embed="rId2"/>
            <a:stretch>
              <a:fillRect t="-27" b="-27"/>
            </a:stretch>
          </a:blipFill>
        </p:spPr>
        <p:txBody>
          <a:bodyPr/>
          <a:lstStyle>
            <a:lvl1pPr marL="0" indent="0">
              <a:buFontTx/>
              <a:buNone/>
              <a:defRPr/>
            </a:lvl1pPr>
          </a:lstStyle>
          <a:p>
            <a:r>
              <a:rPr lang="en-US"/>
              <a:t> </a:t>
            </a:r>
          </a:p>
        </p:txBody>
      </p:sp>
    </p:spTree>
    <p:extLst>
      <p:ext uri="{BB962C8B-B14F-4D97-AF65-F5344CB8AC3E}">
        <p14:creationId xmlns:p14="http://schemas.microsoft.com/office/powerpoint/2010/main" val="604228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a:t>
            </a:r>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a:p>
        </p:txBody>
      </p:sp>
    </p:spTree>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1" r:id="rId3"/>
    <p:sldLayoutId id="2147483654" r:id="rId4"/>
    <p:sldLayoutId id="2147483650" r:id="rId5"/>
    <p:sldLayoutId id="2147483652" r:id="rId6"/>
    <p:sldLayoutId id="2147483657" r:id="rId7"/>
    <p:sldLayoutId id="2147483659" r:id="rId8"/>
    <p:sldLayoutId id="2147483658" r:id="rId9"/>
    <p:sldLayoutId id="2147483663" r:id="rId10"/>
    <p:sldLayoutId id="2147483666" r:id="rId11"/>
    <p:sldLayoutId id="2147483662" r:id="rId12"/>
    <p:sldLayoutId id="2147483664" r:id="rId13"/>
    <p:sldLayoutId id="2147483665" r:id="rId14"/>
    <p:sldLayoutId id="2147483667" r:id="rId15"/>
    <p:sldLayoutId id="2147483670" r:id="rId16"/>
    <p:sldLayoutId id="2147483671" r:id="rId17"/>
    <p:sldLayoutId id="2147483655" r:id="rId18"/>
    <p:sldLayoutId id="2147483669"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ot/Safety/Pages/TSAP.aspx" TargetMode="External"/><Relationship Id="rId7" Type="http://schemas.openxmlformats.org/officeDocument/2006/relationships/hyperlink" Target="mailto:Walter.J.McAllister@odot.Oregon.gov"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hyperlink" Target="mailto:Mary.m.mcgowan@odot.Oregon.gov" TargetMode="External"/><Relationship Id="rId5" Type="http://schemas.openxmlformats.org/officeDocument/2006/relationships/hyperlink" Target="mailto:safety@odot.Oregon.gov" TargetMode="External"/><Relationship Id="rId4" Type="http://schemas.openxmlformats.org/officeDocument/2006/relationships/hyperlink" Target="https://public.govdelivery.com/accounts/ORDOT/subscriber/new?topic_id=ORDOT_806"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Transportation Safety Action Plan (TSAP)</a:t>
            </a:r>
          </a:p>
        </p:txBody>
      </p:sp>
      <p:sp>
        <p:nvSpPr>
          <p:cNvPr id="3" name="Text Placeholder 2"/>
          <p:cNvSpPr>
            <a:spLocks noGrp="1"/>
          </p:cNvSpPr>
          <p:nvPr>
            <p:ph type="body" idx="1"/>
          </p:nvPr>
        </p:nvSpPr>
        <p:spPr/>
        <p:txBody>
          <a:bodyPr vert="horz" lIns="91440" tIns="45720" rIns="91440" bIns="45720" rtlCol="0" anchor="t">
            <a:normAutofit/>
          </a:bodyPr>
          <a:lstStyle/>
          <a:p>
            <a:r>
              <a:rPr lang="en-US" dirty="0"/>
              <a:t>SCOACT Sept 23rd</a:t>
            </a:r>
          </a:p>
        </p:txBody>
      </p:sp>
    </p:spTree>
    <p:extLst>
      <p:ext uri="{BB962C8B-B14F-4D97-AF65-F5344CB8AC3E}">
        <p14:creationId xmlns:p14="http://schemas.microsoft.com/office/powerpoint/2010/main" val="4030094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C0562-0A47-8ABA-48C6-F502AA5EB2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F6DD60-654B-A574-F370-A0EDB81AA99C}"/>
              </a:ext>
            </a:extLst>
          </p:cNvPr>
          <p:cNvSpPr>
            <a:spLocks noGrp="1"/>
          </p:cNvSpPr>
          <p:nvPr>
            <p:ph type="title"/>
          </p:nvPr>
        </p:nvSpPr>
        <p:spPr/>
        <p:txBody>
          <a:bodyPr/>
          <a:lstStyle/>
          <a:p>
            <a:r>
              <a:rPr lang="en-US"/>
              <a:t>Crash Data:  Trends by Year</a:t>
            </a:r>
          </a:p>
        </p:txBody>
      </p:sp>
      <p:pic>
        <p:nvPicPr>
          <p:cNvPr id="4" name="Picture 3" descr="Chart 1, Chart element">
            <a:extLst>
              <a:ext uri="{FF2B5EF4-FFF2-40B4-BE49-F238E27FC236}">
                <a16:creationId xmlns:a16="http://schemas.microsoft.com/office/drawing/2014/main" id="{576E76BA-C17D-F2EB-8BF3-2E1FC6DA7FE1}"/>
              </a:ext>
            </a:extLst>
          </p:cNvPr>
          <p:cNvPicPr>
            <a:picLocks noChangeAspect="1"/>
          </p:cNvPicPr>
          <p:nvPr/>
        </p:nvPicPr>
        <p:blipFill>
          <a:blip r:embed="rId3"/>
          <a:stretch>
            <a:fillRect/>
          </a:stretch>
        </p:blipFill>
        <p:spPr>
          <a:xfrm>
            <a:off x="838200" y="1896595"/>
            <a:ext cx="8969545" cy="4878277"/>
          </a:xfrm>
          <a:prstGeom prst="rect">
            <a:avLst/>
          </a:prstGeom>
        </p:spPr>
      </p:pic>
    </p:spTree>
    <p:extLst>
      <p:ext uri="{BB962C8B-B14F-4D97-AF65-F5344CB8AC3E}">
        <p14:creationId xmlns:p14="http://schemas.microsoft.com/office/powerpoint/2010/main" val="1242983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5BC5B-56B0-5AE8-6753-829BB64068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563E4C-501B-C830-CDAF-0DB9BBF782E8}"/>
              </a:ext>
            </a:extLst>
          </p:cNvPr>
          <p:cNvSpPr>
            <a:spLocks noGrp="1"/>
          </p:cNvSpPr>
          <p:nvPr>
            <p:ph type="title"/>
          </p:nvPr>
        </p:nvSpPr>
        <p:spPr/>
        <p:txBody>
          <a:bodyPr vert="horz" lIns="91440" tIns="45720" rIns="91440" bIns="45720" rtlCol="0" anchor="b">
            <a:normAutofit/>
          </a:bodyPr>
          <a:lstStyle/>
          <a:p>
            <a:r>
              <a:rPr lang="en-US" kern="1200">
                <a:latin typeface="+mj-lt"/>
                <a:ea typeface="+mj-ea"/>
                <a:cs typeface="+mj-cs"/>
              </a:rPr>
              <a:t>Crash Data: Top Contributing Factors</a:t>
            </a:r>
          </a:p>
        </p:txBody>
      </p:sp>
      <p:graphicFrame>
        <p:nvGraphicFramePr>
          <p:cNvPr id="43" name="Table 42">
            <a:extLst>
              <a:ext uri="{FF2B5EF4-FFF2-40B4-BE49-F238E27FC236}">
                <a16:creationId xmlns:a16="http://schemas.microsoft.com/office/drawing/2014/main" id="{B52F1941-D911-D1DF-C85C-E1EC02C54029}"/>
              </a:ext>
            </a:extLst>
          </p:cNvPr>
          <p:cNvGraphicFramePr>
            <a:graphicFrameLocks noGrp="1"/>
          </p:cNvGraphicFramePr>
          <p:nvPr>
            <p:extLst>
              <p:ext uri="{D42A27DB-BD31-4B8C-83A1-F6EECF244321}">
                <p14:modId xmlns:p14="http://schemas.microsoft.com/office/powerpoint/2010/main" val="2159213468"/>
              </p:ext>
            </p:extLst>
          </p:nvPr>
        </p:nvGraphicFramePr>
        <p:xfrm>
          <a:off x="838200" y="2687010"/>
          <a:ext cx="11138582" cy="2316480"/>
        </p:xfrm>
        <a:graphic>
          <a:graphicData uri="http://schemas.openxmlformats.org/drawingml/2006/table">
            <a:tbl>
              <a:tblPr firstRow="1" bandRow="1">
                <a:tableStyleId>{2D5ABB26-0587-4C30-8999-92F81FD0307C}</a:tableStyleId>
              </a:tblPr>
              <a:tblGrid>
                <a:gridCol w="1591226">
                  <a:extLst>
                    <a:ext uri="{9D8B030D-6E8A-4147-A177-3AD203B41FA5}">
                      <a16:colId xmlns:a16="http://schemas.microsoft.com/office/drawing/2014/main" val="3733196082"/>
                    </a:ext>
                  </a:extLst>
                </a:gridCol>
                <a:gridCol w="1591226">
                  <a:extLst>
                    <a:ext uri="{9D8B030D-6E8A-4147-A177-3AD203B41FA5}">
                      <a16:colId xmlns:a16="http://schemas.microsoft.com/office/drawing/2014/main" val="2730432741"/>
                    </a:ext>
                  </a:extLst>
                </a:gridCol>
                <a:gridCol w="1591226">
                  <a:extLst>
                    <a:ext uri="{9D8B030D-6E8A-4147-A177-3AD203B41FA5}">
                      <a16:colId xmlns:a16="http://schemas.microsoft.com/office/drawing/2014/main" val="4227241767"/>
                    </a:ext>
                  </a:extLst>
                </a:gridCol>
                <a:gridCol w="1591226">
                  <a:extLst>
                    <a:ext uri="{9D8B030D-6E8A-4147-A177-3AD203B41FA5}">
                      <a16:colId xmlns:a16="http://schemas.microsoft.com/office/drawing/2014/main" val="3018846975"/>
                    </a:ext>
                  </a:extLst>
                </a:gridCol>
                <a:gridCol w="1591226">
                  <a:extLst>
                    <a:ext uri="{9D8B030D-6E8A-4147-A177-3AD203B41FA5}">
                      <a16:colId xmlns:a16="http://schemas.microsoft.com/office/drawing/2014/main" val="333454350"/>
                    </a:ext>
                  </a:extLst>
                </a:gridCol>
                <a:gridCol w="1591226">
                  <a:extLst>
                    <a:ext uri="{9D8B030D-6E8A-4147-A177-3AD203B41FA5}">
                      <a16:colId xmlns:a16="http://schemas.microsoft.com/office/drawing/2014/main" val="1682688940"/>
                    </a:ext>
                  </a:extLst>
                </a:gridCol>
                <a:gridCol w="1591226">
                  <a:extLst>
                    <a:ext uri="{9D8B030D-6E8A-4147-A177-3AD203B41FA5}">
                      <a16:colId xmlns:a16="http://schemas.microsoft.com/office/drawing/2014/main" val="530613918"/>
                    </a:ext>
                  </a:extLst>
                </a:gridCol>
              </a:tblGrid>
              <a:tr h="370840">
                <a:tc gridSpan="7">
                  <a:txBody>
                    <a:bodyPr/>
                    <a:lstStyle/>
                    <a:p>
                      <a:pPr algn="ctr"/>
                      <a:r>
                        <a:rPr lang="en-US" sz="2400" b="1">
                          <a:solidFill>
                            <a:schemeClr val="tx2"/>
                          </a:solidFill>
                          <a:latin typeface="+mj-lt"/>
                        </a:rPr>
                        <a:t>Proportion of Fatal and Serious Injury (FSI) Crashes</a:t>
                      </a:r>
                    </a:p>
                    <a:p>
                      <a:pPr algn="ctr"/>
                      <a:r>
                        <a:rPr lang="en-US" sz="1800" b="1">
                          <a:solidFill>
                            <a:schemeClr val="tx2"/>
                          </a:solidFill>
                          <a:latin typeface="+mn-lt"/>
                        </a:rPr>
                        <a:t>2019-23</a:t>
                      </a:r>
                    </a:p>
                  </a:txBody>
                  <a:tcP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solidFill>
                      <a:schemeClr val="bg2"/>
                    </a:solidFill>
                  </a:tcPr>
                </a:tc>
                <a:extLst>
                  <a:ext uri="{0D108BD9-81ED-4DB2-BD59-A6C34878D82A}">
                    <a16:rowId xmlns:a16="http://schemas.microsoft.com/office/drawing/2014/main" val="197879047"/>
                  </a:ext>
                </a:extLst>
              </a:tr>
              <a:tr h="370840">
                <a:tc>
                  <a:txBody>
                    <a:bodyPr/>
                    <a:lstStyle/>
                    <a:p>
                      <a:pPr algn="ctr"/>
                      <a:r>
                        <a:rPr lang="en-US" sz="3600" b="1" dirty="0">
                          <a:solidFill>
                            <a:schemeClr val="bg1"/>
                          </a:solidFill>
                        </a:rPr>
                        <a:t>39%</a:t>
                      </a:r>
                    </a:p>
                  </a:txBody>
                  <a:tcPr>
                    <a:lnR w="57150" cap="flat" cmpd="sng" algn="ctr">
                      <a:solidFill>
                        <a:schemeClr val="bg2"/>
                      </a:solidFill>
                      <a:prstDash val="solid"/>
                      <a:round/>
                      <a:headEnd type="none" w="med" len="med"/>
                      <a:tailEnd type="none" w="med" len="med"/>
                    </a:lnR>
                    <a:solidFill>
                      <a:schemeClr val="accent3">
                        <a:lumMod val="60000"/>
                        <a:lumOff val="40000"/>
                      </a:schemeClr>
                    </a:solidFill>
                  </a:tcPr>
                </a:tc>
                <a:tc>
                  <a:txBody>
                    <a:bodyPr/>
                    <a:lstStyle/>
                    <a:p>
                      <a:pPr algn="ctr"/>
                      <a:r>
                        <a:rPr lang="en-US" sz="3600" b="1">
                          <a:solidFill>
                            <a:schemeClr val="bg1"/>
                          </a:solidFill>
                        </a:rPr>
                        <a:t>38%</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2"/>
                    </a:solidFill>
                  </a:tcPr>
                </a:tc>
                <a:tc>
                  <a:txBody>
                    <a:bodyPr/>
                    <a:lstStyle/>
                    <a:p>
                      <a:pPr algn="ctr"/>
                      <a:r>
                        <a:rPr lang="en-US" sz="3600" b="1"/>
                        <a:t>25%</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4">
                        <a:lumMod val="60000"/>
                        <a:lumOff val="40000"/>
                      </a:schemeClr>
                    </a:solidFill>
                  </a:tcPr>
                </a:tc>
                <a:tc>
                  <a:txBody>
                    <a:bodyPr/>
                    <a:lstStyle/>
                    <a:p>
                      <a:pPr algn="ctr"/>
                      <a:r>
                        <a:rPr lang="en-US" sz="3600" b="1"/>
                        <a:t>24%</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1">
                        <a:lumMod val="60000"/>
                        <a:lumOff val="40000"/>
                      </a:schemeClr>
                    </a:solidFill>
                  </a:tcPr>
                </a:tc>
                <a:tc>
                  <a:txBody>
                    <a:bodyPr/>
                    <a:lstStyle/>
                    <a:p>
                      <a:pPr algn="ctr"/>
                      <a:r>
                        <a:rPr lang="en-US" sz="3600" b="1">
                          <a:solidFill>
                            <a:schemeClr val="bg1"/>
                          </a:solidFill>
                        </a:rPr>
                        <a:t>23%</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3"/>
                    </a:solidFill>
                  </a:tcPr>
                </a:tc>
                <a:tc>
                  <a:txBody>
                    <a:bodyPr/>
                    <a:lstStyle/>
                    <a:p>
                      <a:pPr algn="ctr"/>
                      <a:r>
                        <a:rPr lang="en-US" sz="3600" b="1"/>
                        <a:t>14%</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tx1">
                        <a:lumMod val="40000"/>
                        <a:lumOff val="60000"/>
                      </a:schemeClr>
                    </a:solidFill>
                  </a:tcPr>
                </a:tc>
                <a:tc>
                  <a:txBody>
                    <a:bodyPr/>
                    <a:lstStyle/>
                    <a:p>
                      <a:pPr algn="ctr"/>
                      <a:r>
                        <a:rPr lang="en-US" sz="3600" b="1" kern="1200">
                          <a:solidFill>
                            <a:schemeClr val="tx1"/>
                          </a:solidFill>
                          <a:latin typeface="+mn-lt"/>
                          <a:ea typeface="+mn-ea"/>
                          <a:cs typeface="+mn-cs"/>
                        </a:rPr>
                        <a:t>14%</a:t>
                      </a:r>
                    </a:p>
                  </a:txBody>
                  <a:tcPr>
                    <a:lnL w="57150" cap="flat" cmpd="sng" algn="ctr">
                      <a:solidFill>
                        <a:schemeClr val="bg2"/>
                      </a:solidFill>
                      <a:prstDash val="solid"/>
                      <a:round/>
                      <a:headEnd type="none" w="med" len="med"/>
                      <a:tailEnd type="none" w="med" len="med"/>
                    </a:lnL>
                    <a:solidFill>
                      <a:schemeClr val="accent1"/>
                    </a:solidFill>
                  </a:tcPr>
                </a:tc>
                <a:extLst>
                  <a:ext uri="{0D108BD9-81ED-4DB2-BD59-A6C34878D82A}">
                    <a16:rowId xmlns:a16="http://schemas.microsoft.com/office/drawing/2014/main" val="3793089519"/>
                  </a:ext>
                </a:extLst>
              </a:tr>
              <a:tr h="741680">
                <a:tc>
                  <a:txBody>
                    <a:bodyPr/>
                    <a:lstStyle/>
                    <a:p>
                      <a:pPr algn="ctr"/>
                      <a:r>
                        <a:rPr lang="en-US" sz="1400" b="1" i="0" dirty="0">
                          <a:solidFill>
                            <a:schemeClr val="bg1"/>
                          </a:solidFill>
                        </a:rPr>
                        <a:t>Roadway Departure Crashes</a:t>
                      </a:r>
                    </a:p>
                  </a:txBody>
                  <a:tcPr anchor="ctr">
                    <a:lnR w="57150" cap="flat" cmpd="sng" algn="ctr">
                      <a:solidFill>
                        <a:schemeClr val="bg2"/>
                      </a:solidFill>
                      <a:prstDash val="solid"/>
                      <a:round/>
                      <a:headEnd type="none" w="med" len="med"/>
                      <a:tailEnd type="none" w="med" len="med"/>
                    </a:lnR>
                    <a:solidFill>
                      <a:schemeClr val="accent3">
                        <a:lumMod val="60000"/>
                        <a:lumOff val="40000"/>
                      </a:schemeClr>
                    </a:solidFill>
                  </a:tcPr>
                </a:tc>
                <a:tc>
                  <a:txBody>
                    <a:bodyPr/>
                    <a:lstStyle/>
                    <a:p>
                      <a:pPr algn="ctr"/>
                      <a:r>
                        <a:rPr lang="en-US" sz="1400" b="1" i="0" dirty="0">
                          <a:solidFill>
                            <a:schemeClr val="bg1"/>
                          </a:solidFill>
                        </a:rPr>
                        <a:t>Intersection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2"/>
                    </a:solidFill>
                  </a:tcPr>
                </a:tc>
                <a:tc>
                  <a:txBody>
                    <a:bodyPr/>
                    <a:lstStyle/>
                    <a:p>
                      <a:pPr algn="ctr"/>
                      <a:r>
                        <a:rPr lang="en-US" sz="1400" b="1" i="0" dirty="0"/>
                        <a:t>Speed-Related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4">
                        <a:lumMod val="60000"/>
                        <a:lumOff val="40000"/>
                      </a:schemeClr>
                    </a:solidFill>
                  </a:tcPr>
                </a:tc>
                <a:tc>
                  <a:txBody>
                    <a:bodyPr/>
                    <a:lstStyle/>
                    <a:p>
                      <a:pPr algn="ctr"/>
                      <a:endParaRPr lang="en-US" sz="1400" b="1" i="0" dirty="0"/>
                    </a:p>
                    <a:p>
                      <a:pPr algn="ctr"/>
                      <a:r>
                        <a:rPr lang="en-US" sz="1400" b="1" i="0" dirty="0"/>
                        <a:t>Aging Drivers Involved Crashes (65+)</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1">
                        <a:lumMod val="60000"/>
                        <a:lumOff val="40000"/>
                      </a:schemeClr>
                    </a:solidFill>
                  </a:tcPr>
                </a:tc>
                <a:tc>
                  <a:txBody>
                    <a:bodyPr/>
                    <a:lstStyle/>
                    <a:p>
                      <a:pPr algn="ctr"/>
                      <a:endParaRPr lang="en-US" sz="1400" b="1" i="0" dirty="0">
                        <a:solidFill>
                          <a:schemeClr val="bg1"/>
                        </a:solidFill>
                      </a:endParaRPr>
                    </a:p>
                    <a:p>
                      <a:pPr algn="ctr"/>
                      <a:r>
                        <a:rPr lang="en-US" sz="1400" b="1" i="0" dirty="0">
                          <a:solidFill>
                            <a:schemeClr val="bg1"/>
                          </a:solidFill>
                        </a:rPr>
                        <a:t>Alcohol and/or Other Drugs Involved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3"/>
                    </a:solidFill>
                  </a:tcPr>
                </a:tc>
                <a:tc>
                  <a:txBody>
                    <a:bodyPr/>
                    <a:lstStyle/>
                    <a:p>
                      <a:pPr algn="ctr"/>
                      <a:endParaRPr lang="en-US" sz="1400" b="1" i="0" dirty="0"/>
                    </a:p>
                    <a:p>
                      <a:pPr algn="ctr"/>
                      <a:r>
                        <a:rPr lang="en-US" sz="1400" b="1" i="0" dirty="0"/>
                        <a:t>Young Drivers (15-20) Involved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tx1">
                        <a:lumMod val="40000"/>
                        <a:lumOff val="60000"/>
                      </a:schemeClr>
                    </a:solidFill>
                  </a:tcPr>
                </a:tc>
                <a:tc>
                  <a:txBody>
                    <a:bodyPr/>
                    <a:lstStyle/>
                    <a:p>
                      <a:pPr algn="ctr"/>
                      <a:r>
                        <a:rPr lang="en-US" sz="1400" b="1" i="0" kern="1200" dirty="0">
                          <a:solidFill>
                            <a:schemeClr val="tx1"/>
                          </a:solidFill>
                          <a:latin typeface="+mn-lt"/>
                          <a:ea typeface="+mn-ea"/>
                          <a:cs typeface="+mn-cs"/>
                        </a:rPr>
                        <a:t>Motorcycle Involved Crashes</a:t>
                      </a:r>
                    </a:p>
                  </a:txBody>
                  <a:tcPr anchor="ctr">
                    <a:lnL w="57150" cap="flat" cmpd="sng" algn="ctr">
                      <a:solidFill>
                        <a:schemeClr val="bg2"/>
                      </a:solidFill>
                      <a:prstDash val="solid"/>
                      <a:round/>
                      <a:headEnd type="none" w="med" len="med"/>
                      <a:tailEnd type="none" w="med" len="med"/>
                    </a:lnL>
                    <a:solidFill>
                      <a:schemeClr val="accent1"/>
                    </a:solidFill>
                  </a:tcPr>
                </a:tc>
                <a:extLst>
                  <a:ext uri="{0D108BD9-81ED-4DB2-BD59-A6C34878D82A}">
                    <a16:rowId xmlns:a16="http://schemas.microsoft.com/office/drawing/2014/main" val="2593490684"/>
                  </a:ext>
                </a:extLst>
              </a:tr>
            </a:tbl>
          </a:graphicData>
        </a:graphic>
      </p:graphicFrame>
      <p:graphicFrame>
        <p:nvGraphicFramePr>
          <p:cNvPr id="2" name="Table 1">
            <a:extLst>
              <a:ext uri="{FF2B5EF4-FFF2-40B4-BE49-F238E27FC236}">
                <a16:creationId xmlns:a16="http://schemas.microsoft.com/office/drawing/2014/main" id="{E8D665D8-A902-881A-DD5F-466144B28803}"/>
              </a:ext>
            </a:extLst>
          </p:cNvPr>
          <p:cNvGraphicFramePr>
            <a:graphicFrameLocks noGrp="1"/>
          </p:cNvGraphicFramePr>
          <p:nvPr>
            <p:extLst>
              <p:ext uri="{D42A27DB-BD31-4B8C-83A1-F6EECF244321}">
                <p14:modId xmlns:p14="http://schemas.microsoft.com/office/powerpoint/2010/main" val="1931718984"/>
              </p:ext>
            </p:extLst>
          </p:nvPr>
        </p:nvGraphicFramePr>
        <p:xfrm>
          <a:off x="2452255" y="5201943"/>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t>5,201</a:t>
                      </a:r>
                    </a:p>
                  </a:txBody>
                  <a:tcPr>
                    <a:solidFill>
                      <a:schemeClr val="accent2"/>
                    </a:solidFill>
                  </a:tcPr>
                </a:tc>
                <a:extLst>
                  <a:ext uri="{0D108BD9-81ED-4DB2-BD59-A6C34878D82A}">
                    <a16:rowId xmlns:a16="http://schemas.microsoft.com/office/drawing/2014/main" val="1968631351"/>
                  </a:ext>
                </a:extLst>
              </a:tr>
            </a:tbl>
          </a:graphicData>
        </a:graphic>
      </p:graphicFrame>
      <p:graphicFrame>
        <p:nvGraphicFramePr>
          <p:cNvPr id="4" name="Table 3">
            <a:extLst>
              <a:ext uri="{FF2B5EF4-FFF2-40B4-BE49-F238E27FC236}">
                <a16:creationId xmlns:a16="http://schemas.microsoft.com/office/drawing/2014/main" id="{AB42EB6A-091C-863A-B447-F96E85DDE30C}"/>
              </a:ext>
            </a:extLst>
          </p:cNvPr>
          <p:cNvGraphicFramePr>
            <a:graphicFrameLocks noGrp="1"/>
          </p:cNvGraphicFramePr>
          <p:nvPr>
            <p:extLst>
              <p:ext uri="{D42A27DB-BD31-4B8C-83A1-F6EECF244321}">
                <p14:modId xmlns:p14="http://schemas.microsoft.com/office/powerpoint/2010/main" val="4149366411"/>
              </p:ext>
            </p:extLst>
          </p:nvPr>
        </p:nvGraphicFramePr>
        <p:xfrm>
          <a:off x="0" y="5079546"/>
          <a:ext cx="1007343" cy="640080"/>
        </p:xfrm>
        <a:graphic>
          <a:graphicData uri="http://schemas.openxmlformats.org/drawingml/2006/table">
            <a:tbl>
              <a:tblPr firstRow="1" bandRow="1">
                <a:tableStyleId>{5C22544A-7EE6-4342-B048-85BDC9FD1C3A}</a:tableStyleId>
              </a:tblPr>
              <a:tblGrid>
                <a:gridCol w="1007343">
                  <a:extLst>
                    <a:ext uri="{9D8B030D-6E8A-4147-A177-3AD203B41FA5}">
                      <a16:colId xmlns:a16="http://schemas.microsoft.com/office/drawing/2014/main" val="237452323"/>
                    </a:ext>
                  </a:extLst>
                </a:gridCol>
              </a:tblGrid>
              <a:tr h="395293">
                <a:tc>
                  <a:txBody>
                    <a:bodyPr/>
                    <a:lstStyle/>
                    <a:p>
                      <a:pPr algn="ctr"/>
                      <a:r>
                        <a:rPr lang="en-US" dirty="0">
                          <a:solidFill>
                            <a:schemeClr val="tx1"/>
                          </a:solidFill>
                        </a:rPr>
                        <a:t># FSI Crashes</a:t>
                      </a:r>
                      <a:endParaRPr lang="en-US" sz="1800" b="1" kern="1200" dirty="0">
                        <a:solidFill>
                          <a:schemeClr val="tx1"/>
                        </a:solidFill>
                        <a:latin typeface="+mn-lt"/>
                        <a:ea typeface="+mn-ea"/>
                        <a:cs typeface="+mn-cs"/>
                      </a:endParaRPr>
                    </a:p>
                  </a:txBody>
                  <a:tcPr>
                    <a:solidFill>
                      <a:schemeClr val="bg2"/>
                    </a:solidFill>
                  </a:tcPr>
                </a:tc>
                <a:extLst>
                  <a:ext uri="{0D108BD9-81ED-4DB2-BD59-A6C34878D82A}">
                    <a16:rowId xmlns:a16="http://schemas.microsoft.com/office/drawing/2014/main" val="1968631351"/>
                  </a:ext>
                </a:extLst>
              </a:tr>
            </a:tbl>
          </a:graphicData>
        </a:graphic>
      </p:graphicFrame>
      <p:graphicFrame>
        <p:nvGraphicFramePr>
          <p:cNvPr id="5" name="Table 4">
            <a:extLst>
              <a:ext uri="{FF2B5EF4-FFF2-40B4-BE49-F238E27FC236}">
                <a16:creationId xmlns:a16="http://schemas.microsoft.com/office/drawing/2014/main" id="{31E4EFDE-B428-735A-5390-CDE74A41FDEA}"/>
              </a:ext>
            </a:extLst>
          </p:cNvPr>
          <p:cNvGraphicFramePr>
            <a:graphicFrameLocks noGrp="1"/>
          </p:cNvGraphicFramePr>
          <p:nvPr>
            <p:extLst>
              <p:ext uri="{D42A27DB-BD31-4B8C-83A1-F6EECF244321}">
                <p14:modId xmlns:p14="http://schemas.microsoft.com/office/powerpoint/2010/main" val="1293927170"/>
              </p:ext>
            </p:extLst>
          </p:nvPr>
        </p:nvGraphicFramePr>
        <p:xfrm>
          <a:off x="1062761" y="5201942"/>
          <a:ext cx="1334075" cy="395293"/>
        </p:xfrm>
        <a:graphic>
          <a:graphicData uri="http://schemas.openxmlformats.org/drawingml/2006/table">
            <a:tbl>
              <a:tblPr firstRow="1" bandRow="1">
                <a:tableStyleId>{5C22544A-7EE6-4342-B048-85BDC9FD1C3A}</a:tableStyleId>
              </a:tblPr>
              <a:tblGrid>
                <a:gridCol w="1334075">
                  <a:extLst>
                    <a:ext uri="{9D8B030D-6E8A-4147-A177-3AD203B41FA5}">
                      <a16:colId xmlns:a16="http://schemas.microsoft.com/office/drawing/2014/main" val="237452323"/>
                    </a:ext>
                  </a:extLst>
                </a:gridCol>
              </a:tblGrid>
              <a:tr h="395293">
                <a:tc>
                  <a:txBody>
                    <a:bodyPr/>
                    <a:lstStyle/>
                    <a:p>
                      <a:pPr algn="ctr"/>
                      <a:r>
                        <a:rPr lang="en-US" dirty="0"/>
                        <a:t>5,299</a:t>
                      </a:r>
                    </a:p>
                  </a:txBody>
                  <a:tcPr>
                    <a:solidFill>
                      <a:schemeClr val="tx1">
                        <a:lumMod val="60000"/>
                        <a:lumOff val="40000"/>
                      </a:schemeClr>
                    </a:solidFill>
                  </a:tcPr>
                </a:tc>
                <a:extLst>
                  <a:ext uri="{0D108BD9-81ED-4DB2-BD59-A6C34878D82A}">
                    <a16:rowId xmlns:a16="http://schemas.microsoft.com/office/drawing/2014/main" val="1968631351"/>
                  </a:ext>
                </a:extLst>
              </a:tr>
            </a:tbl>
          </a:graphicData>
        </a:graphic>
      </p:graphicFrame>
      <p:graphicFrame>
        <p:nvGraphicFramePr>
          <p:cNvPr id="6" name="Table 5">
            <a:extLst>
              <a:ext uri="{FF2B5EF4-FFF2-40B4-BE49-F238E27FC236}">
                <a16:creationId xmlns:a16="http://schemas.microsoft.com/office/drawing/2014/main" id="{7A0E91E0-DAEF-C7F9-894F-65544AB2E59B}"/>
              </a:ext>
            </a:extLst>
          </p:cNvPr>
          <p:cNvGraphicFramePr>
            <a:graphicFrameLocks noGrp="1"/>
          </p:cNvGraphicFramePr>
          <p:nvPr>
            <p:extLst>
              <p:ext uri="{D42A27DB-BD31-4B8C-83A1-F6EECF244321}">
                <p14:modId xmlns:p14="http://schemas.microsoft.com/office/powerpoint/2010/main" val="565466992"/>
              </p:ext>
            </p:extLst>
          </p:nvPr>
        </p:nvGraphicFramePr>
        <p:xfrm>
          <a:off x="4031674" y="5201942"/>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solidFill>
                            <a:schemeClr val="tx1"/>
                          </a:solidFill>
                        </a:rPr>
                        <a:t>3,360</a:t>
                      </a:r>
                    </a:p>
                  </a:txBody>
                  <a:tcPr>
                    <a:solidFill>
                      <a:schemeClr val="accent4">
                        <a:lumMod val="60000"/>
                        <a:lumOff val="40000"/>
                      </a:schemeClr>
                    </a:solidFill>
                  </a:tcPr>
                </a:tc>
                <a:extLst>
                  <a:ext uri="{0D108BD9-81ED-4DB2-BD59-A6C34878D82A}">
                    <a16:rowId xmlns:a16="http://schemas.microsoft.com/office/drawing/2014/main" val="1968631351"/>
                  </a:ext>
                </a:extLst>
              </a:tr>
            </a:tbl>
          </a:graphicData>
        </a:graphic>
      </p:graphicFrame>
      <p:graphicFrame>
        <p:nvGraphicFramePr>
          <p:cNvPr id="7" name="Table 6">
            <a:extLst>
              <a:ext uri="{FF2B5EF4-FFF2-40B4-BE49-F238E27FC236}">
                <a16:creationId xmlns:a16="http://schemas.microsoft.com/office/drawing/2014/main" id="{142C9EF5-7F78-E721-4AC9-4AA7EE25CF98}"/>
              </a:ext>
            </a:extLst>
          </p:cNvPr>
          <p:cNvGraphicFramePr>
            <a:graphicFrameLocks noGrp="1"/>
          </p:cNvGraphicFramePr>
          <p:nvPr>
            <p:extLst>
              <p:ext uri="{D42A27DB-BD31-4B8C-83A1-F6EECF244321}">
                <p14:modId xmlns:p14="http://schemas.microsoft.com/office/powerpoint/2010/main" val="645770929"/>
              </p:ext>
            </p:extLst>
          </p:nvPr>
        </p:nvGraphicFramePr>
        <p:xfrm>
          <a:off x="5645491" y="5201941"/>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solidFill>
                            <a:schemeClr val="tx1"/>
                          </a:solidFill>
                        </a:rPr>
                        <a:t>3,196</a:t>
                      </a:r>
                    </a:p>
                  </a:txBody>
                  <a:tcPr>
                    <a:solidFill>
                      <a:schemeClr val="accent1">
                        <a:lumMod val="40000"/>
                        <a:lumOff val="60000"/>
                      </a:schemeClr>
                    </a:solidFill>
                  </a:tcPr>
                </a:tc>
                <a:extLst>
                  <a:ext uri="{0D108BD9-81ED-4DB2-BD59-A6C34878D82A}">
                    <a16:rowId xmlns:a16="http://schemas.microsoft.com/office/drawing/2014/main" val="1968631351"/>
                  </a:ext>
                </a:extLst>
              </a:tr>
            </a:tbl>
          </a:graphicData>
        </a:graphic>
      </p:graphicFrame>
      <p:graphicFrame>
        <p:nvGraphicFramePr>
          <p:cNvPr id="8" name="Table 7">
            <a:extLst>
              <a:ext uri="{FF2B5EF4-FFF2-40B4-BE49-F238E27FC236}">
                <a16:creationId xmlns:a16="http://schemas.microsoft.com/office/drawing/2014/main" id="{6C5ED233-AC21-874C-9BB5-F63AD7FDFEF5}"/>
              </a:ext>
            </a:extLst>
          </p:cNvPr>
          <p:cNvGraphicFramePr>
            <a:graphicFrameLocks noGrp="1"/>
          </p:cNvGraphicFramePr>
          <p:nvPr>
            <p:extLst>
              <p:ext uri="{D42A27DB-BD31-4B8C-83A1-F6EECF244321}">
                <p14:modId xmlns:p14="http://schemas.microsoft.com/office/powerpoint/2010/main" val="3254579776"/>
              </p:ext>
            </p:extLst>
          </p:nvPr>
        </p:nvGraphicFramePr>
        <p:xfrm>
          <a:off x="7259308" y="5201941"/>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solidFill>
                            <a:schemeClr val="bg1"/>
                          </a:solidFill>
                        </a:rPr>
                        <a:t>3,179</a:t>
                      </a:r>
                    </a:p>
                  </a:txBody>
                  <a:tcPr>
                    <a:solidFill>
                      <a:schemeClr val="accent3"/>
                    </a:solidFill>
                  </a:tcPr>
                </a:tc>
                <a:extLst>
                  <a:ext uri="{0D108BD9-81ED-4DB2-BD59-A6C34878D82A}">
                    <a16:rowId xmlns:a16="http://schemas.microsoft.com/office/drawing/2014/main" val="1968631351"/>
                  </a:ext>
                </a:extLst>
              </a:tr>
            </a:tbl>
          </a:graphicData>
        </a:graphic>
      </p:graphicFrame>
      <p:graphicFrame>
        <p:nvGraphicFramePr>
          <p:cNvPr id="9" name="Table 8">
            <a:extLst>
              <a:ext uri="{FF2B5EF4-FFF2-40B4-BE49-F238E27FC236}">
                <a16:creationId xmlns:a16="http://schemas.microsoft.com/office/drawing/2014/main" id="{88DC1FCC-6D1E-EAE5-48EF-7602875775A8}"/>
              </a:ext>
            </a:extLst>
          </p:cNvPr>
          <p:cNvGraphicFramePr>
            <a:graphicFrameLocks noGrp="1"/>
          </p:cNvGraphicFramePr>
          <p:nvPr>
            <p:extLst>
              <p:ext uri="{D42A27DB-BD31-4B8C-83A1-F6EECF244321}">
                <p14:modId xmlns:p14="http://schemas.microsoft.com/office/powerpoint/2010/main" val="1423903551"/>
              </p:ext>
            </p:extLst>
          </p:nvPr>
        </p:nvGraphicFramePr>
        <p:xfrm>
          <a:off x="8873125" y="5201940"/>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solidFill>
                            <a:schemeClr val="tx1"/>
                          </a:solidFill>
                        </a:rPr>
                        <a:t>1,962</a:t>
                      </a:r>
                    </a:p>
                  </a:txBody>
                  <a:tcPr>
                    <a:solidFill>
                      <a:schemeClr val="accent3">
                        <a:lumMod val="40000"/>
                        <a:lumOff val="60000"/>
                      </a:schemeClr>
                    </a:solidFill>
                  </a:tcPr>
                </a:tc>
                <a:extLst>
                  <a:ext uri="{0D108BD9-81ED-4DB2-BD59-A6C34878D82A}">
                    <a16:rowId xmlns:a16="http://schemas.microsoft.com/office/drawing/2014/main" val="1968631351"/>
                  </a:ext>
                </a:extLst>
              </a:tr>
            </a:tbl>
          </a:graphicData>
        </a:graphic>
      </p:graphicFrame>
      <p:graphicFrame>
        <p:nvGraphicFramePr>
          <p:cNvPr id="10" name="Table 9">
            <a:extLst>
              <a:ext uri="{FF2B5EF4-FFF2-40B4-BE49-F238E27FC236}">
                <a16:creationId xmlns:a16="http://schemas.microsoft.com/office/drawing/2014/main" id="{80FF0B27-F02A-D89C-49F3-1A26583EE687}"/>
              </a:ext>
            </a:extLst>
          </p:cNvPr>
          <p:cNvGraphicFramePr>
            <a:graphicFrameLocks noGrp="1"/>
          </p:cNvGraphicFramePr>
          <p:nvPr>
            <p:extLst>
              <p:ext uri="{D42A27DB-BD31-4B8C-83A1-F6EECF244321}">
                <p14:modId xmlns:p14="http://schemas.microsoft.com/office/powerpoint/2010/main" val="1059497342"/>
              </p:ext>
            </p:extLst>
          </p:nvPr>
        </p:nvGraphicFramePr>
        <p:xfrm>
          <a:off x="10452544" y="5201940"/>
          <a:ext cx="1524000" cy="39529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37452323"/>
                    </a:ext>
                  </a:extLst>
                </a:gridCol>
              </a:tblGrid>
              <a:tr h="395293">
                <a:tc>
                  <a:txBody>
                    <a:bodyPr/>
                    <a:lstStyle/>
                    <a:p>
                      <a:pPr algn="ctr"/>
                      <a:r>
                        <a:rPr lang="en-US" dirty="0">
                          <a:solidFill>
                            <a:schemeClr val="tx1"/>
                          </a:solidFill>
                        </a:rPr>
                        <a:t>1,903</a:t>
                      </a:r>
                    </a:p>
                  </a:txBody>
                  <a:tcPr>
                    <a:solidFill>
                      <a:schemeClr val="accent1"/>
                    </a:solidFill>
                  </a:tcPr>
                </a:tc>
                <a:extLst>
                  <a:ext uri="{0D108BD9-81ED-4DB2-BD59-A6C34878D82A}">
                    <a16:rowId xmlns:a16="http://schemas.microsoft.com/office/drawing/2014/main" val="1968631351"/>
                  </a:ext>
                </a:extLst>
              </a:tr>
            </a:tbl>
          </a:graphicData>
        </a:graphic>
      </p:graphicFrame>
    </p:spTree>
    <p:extLst>
      <p:ext uri="{BB962C8B-B14F-4D97-AF65-F5344CB8AC3E}">
        <p14:creationId xmlns:p14="http://schemas.microsoft.com/office/powerpoint/2010/main" val="3453124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96C35-11FC-B242-A55B-DC1629861B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72E3D29-FC3A-5CFF-3E01-C9FBEFCEE301}"/>
              </a:ext>
            </a:extLst>
          </p:cNvPr>
          <p:cNvSpPr>
            <a:spLocks noGrp="1"/>
          </p:cNvSpPr>
          <p:nvPr>
            <p:ph type="title"/>
          </p:nvPr>
        </p:nvSpPr>
        <p:spPr/>
        <p:txBody>
          <a:bodyPr vert="horz" lIns="91440" tIns="45720" rIns="91440" bIns="45720" rtlCol="0" anchor="b">
            <a:normAutofit/>
          </a:bodyPr>
          <a:lstStyle/>
          <a:p>
            <a:r>
              <a:rPr lang="en-US" kern="1200">
                <a:latin typeface="+mj-lt"/>
                <a:ea typeface="+mj-ea"/>
                <a:cs typeface="+mj-cs"/>
              </a:rPr>
              <a:t>Crash Data: Top Contributing Factors</a:t>
            </a:r>
          </a:p>
        </p:txBody>
      </p:sp>
      <p:graphicFrame>
        <p:nvGraphicFramePr>
          <p:cNvPr id="43" name="Table 42">
            <a:extLst>
              <a:ext uri="{FF2B5EF4-FFF2-40B4-BE49-F238E27FC236}">
                <a16:creationId xmlns:a16="http://schemas.microsoft.com/office/drawing/2014/main" id="{EF3D2F83-DA07-6B8A-7FD0-74F7393D3083}"/>
              </a:ext>
            </a:extLst>
          </p:cNvPr>
          <p:cNvGraphicFramePr>
            <a:graphicFrameLocks noGrp="1"/>
          </p:cNvGraphicFramePr>
          <p:nvPr>
            <p:extLst>
              <p:ext uri="{D42A27DB-BD31-4B8C-83A1-F6EECF244321}">
                <p14:modId xmlns:p14="http://schemas.microsoft.com/office/powerpoint/2010/main" val="2285444017"/>
              </p:ext>
            </p:extLst>
          </p:nvPr>
        </p:nvGraphicFramePr>
        <p:xfrm>
          <a:off x="662709" y="2564244"/>
          <a:ext cx="11412716" cy="2359009"/>
        </p:xfrm>
        <a:graphic>
          <a:graphicData uri="http://schemas.openxmlformats.org/drawingml/2006/table">
            <a:tbl>
              <a:tblPr firstRow="1" bandRow="1">
                <a:tableStyleId>{2D5ABB26-0587-4C30-8999-92F81FD0307C}</a:tableStyleId>
              </a:tblPr>
              <a:tblGrid>
                <a:gridCol w="1630388">
                  <a:extLst>
                    <a:ext uri="{9D8B030D-6E8A-4147-A177-3AD203B41FA5}">
                      <a16:colId xmlns:a16="http://schemas.microsoft.com/office/drawing/2014/main" val="3733196082"/>
                    </a:ext>
                  </a:extLst>
                </a:gridCol>
                <a:gridCol w="1630388">
                  <a:extLst>
                    <a:ext uri="{9D8B030D-6E8A-4147-A177-3AD203B41FA5}">
                      <a16:colId xmlns:a16="http://schemas.microsoft.com/office/drawing/2014/main" val="2730432741"/>
                    </a:ext>
                  </a:extLst>
                </a:gridCol>
                <a:gridCol w="1630388">
                  <a:extLst>
                    <a:ext uri="{9D8B030D-6E8A-4147-A177-3AD203B41FA5}">
                      <a16:colId xmlns:a16="http://schemas.microsoft.com/office/drawing/2014/main" val="4227241767"/>
                    </a:ext>
                  </a:extLst>
                </a:gridCol>
                <a:gridCol w="1630388">
                  <a:extLst>
                    <a:ext uri="{9D8B030D-6E8A-4147-A177-3AD203B41FA5}">
                      <a16:colId xmlns:a16="http://schemas.microsoft.com/office/drawing/2014/main" val="3018846975"/>
                    </a:ext>
                  </a:extLst>
                </a:gridCol>
                <a:gridCol w="1630388">
                  <a:extLst>
                    <a:ext uri="{9D8B030D-6E8A-4147-A177-3AD203B41FA5}">
                      <a16:colId xmlns:a16="http://schemas.microsoft.com/office/drawing/2014/main" val="333454350"/>
                    </a:ext>
                  </a:extLst>
                </a:gridCol>
                <a:gridCol w="1630388">
                  <a:extLst>
                    <a:ext uri="{9D8B030D-6E8A-4147-A177-3AD203B41FA5}">
                      <a16:colId xmlns:a16="http://schemas.microsoft.com/office/drawing/2014/main" val="1682688940"/>
                    </a:ext>
                  </a:extLst>
                </a:gridCol>
                <a:gridCol w="1630388">
                  <a:extLst>
                    <a:ext uri="{9D8B030D-6E8A-4147-A177-3AD203B41FA5}">
                      <a16:colId xmlns:a16="http://schemas.microsoft.com/office/drawing/2014/main" val="530613918"/>
                    </a:ext>
                  </a:extLst>
                </a:gridCol>
              </a:tblGrid>
              <a:tr h="370840">
                <a:tc gridSpan="7">
                  <a:txBody>
                    <a:bodyPr/>
                    <a:lstStyle/>
                    <a:p>
                      <a:pPr algn="ctr"/>
                      <a:r>
                        <a:rPr lang="en-US" sz="2400" b="1">
                          <a:solidFill>
                            <a:schemeClr val="tx2"/>
                          </a:solidFill>
                          <a:latin typeface="+mj-lt"/>
                        </a:rPr>
                        <a:t>Percent Increase in Number of FSI Crashes</a:t>
                      </a:r>
                    </a:p>
                    <a:p>
                      <a:pPr algn="ctr"/>
                      <a:r>
                        <a:rPr lang="en-US" sz="1800" b="1">
                          <a:solidFill>
                            <a:schemeClr val="tx2"/>
                          </a:solidFill>
                          <a:latin typeface="+mn-lt"/>
                        </a:rPr>
                        <a:t>2014-18 to 2019-23</a:t>
                      </a:r>
                    </a:p>
                  </a:txBody>
                  <a:tcP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bg2"/>
                    </a:solidFill>
                  </a:tcPr>
                </a:tc>
                <a:tc hMerge="1">
                  <a:txBody>
                    <a:bodyPr/>
                    <a:lstStyle/>
                    <a:p>
                      <a:pPr algn="ctr"/>
                      <a:endParaRPr lang="en-US" sz="4000" b="1">
                        <a:solidFill>
                          <a:schemeClr val="bg1"/>
                        </a:solidFill>
                      </a:endParaRPr>
                    </a:p>
                  </a:txBody>
                  <a:tcPr>
                    <a:lnL w="57150" cap="flat" cmpd="sng" algn="ctr">
                      <a:solidFill>
                        <a:schemeClr val="bg2"/>
                      </a:solidFill>
                      <a:prstDash val="solid"/>
                      <a:round/>
                      <a:headEnd type="none" w="med" len="med"/>
                      <a:tailEnd type="none" w="med" len="med"/>
                    </a:lnL>
                    <a:solidFill>
                      <a:schemeClr val="bg2"/>
                    </a:solidFill>
                  </a:tcPr>
                </a:tc>
                <a:extLst>
                  <a:ext uri="{0D108BD9-81ED-4DB2-BD59-A6C34878D82A}">
                    <a16:rowId xmlns:a16="http://schemas.microsoft.com/office/drawing/2014/main" val="197879047"/>
                  </a:ext>
                </a:extLst>
              </a:tr>
              <a:tr h="682609">
                <a:tc>
                  <a:txBody>
                    <a:bodyPr/>
                    <a:lstStyle/>
                    <a:p>
                      <a:pPr algn="ctr"/>
                      <a:r>
                        <a:rPr lang="en-US" sz="3600" b="1" dirty="0">
                          <a:solidFill>
                            <a:schemeClr val="bg1"/>
                          </a:solidFill>
                        </a:rPr>
                        <a:t>+116%</a:t>
                      </a:r>
                    </a:p>
                  </a:txBody>
                  <a:tcPr>
                    <a:lnR w="57150" cap="flat" cmpd="sng" algn="ctr">
                      <a:solidFill>
                        <a:schemeClr val="bg2"/>
                      </a:solidFill>
                      <a:prstDash val="solid"/>
                      <a:round/>
                      <a:headEnd type="none" w="med" len="med"/>
                      <a:tailEnd type="none" w="med" len="med"/>
                    </a:lnR>
                    <a:solidFill>
                      <a:schemeClr val="accent3">
                        <a:lumMod val="60000"/>
                        <a:lumOff val="40000"/>
                      </a:schemeClr>
                    </a:solidFill>
                  </a:tcPr>
                </a:tc>
                <a:tc>
                  <a:txBody>
                    <a:bodyPr/>
                    <a:lstStyle/>
                    <a:p>
                      <a:pPr algn="ctr"/>
                      <a:r>
                        <a:rPr lang="en-US" sz="3600" b="1">
                          <a:solidFill>
                            <a:schemeClr val="bg1"/>
                          </a:solidFill>
                        </a:rPr>
                        <a:t>+68%</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2"/>
                    </a:solidFill>
                  </a:tcPr>
                </a:tc>
                <a:tc>
                  <a:txBody>
                    <a:bodyPr/>
                    <a:lstStyle/>
                    <a:p>
                      <a:pPr algn="ctr"/>
                      <a:r>
                        <a:rPr lang="en-US" sz="3600" b="1"/>
                        <a:t>+54%</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4">
                        <a:lumMod val="60000"/>
                        <a:lumOff val="40000"/>
                      </a:schemeClr>
                    </a:solidFill>
                  </a:tcPr>
                </a:tc>
                <a:tc>
                  <a:txBody>
                    <a:bodyPr/>
                    <a:lstStyle/>
                    <a:p>
                      <a:pPr algn="ctr"/>
                      <a:r>
                        <a:rPr lang="en-US" sz="3600" b="1"/>
                        <a:t>+53%</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1">
                        <a:lumMod val="60000"/>
                        <a:lumOff val="40000"/>
                      </a:schemeClr>
                    </a:solidFill>
                  </a:tcPr>
                </a:tc>
                <a:tc>
                  <a:txBody>
                    <a:bodyPr/>
                    <a:lstStyle/>
                    <a:p>
                      <a:pPr algn="ctr"/>
                      <a:r>
                        <a:rPr lang="en-US" sz="3600" b="1">
                          <a:solidFill>
                            <a:schemeClr val="bg1"/>
                          </a:solidFill>
                        </a:rPr>
                        <a:t>+52%</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3"/>
                    </a:solidFill>
                  </a:tcPr>
                </a:tc>
                <a:tc>
                  <a:txBody>
                    <a:bodyPr/>
                    <a:lstStyle/>
                    <a:p>
                      <a:pPr algn="ctr"/>
                      <a:r>
                        <a:rPr lang="en-US" sz="3600" b="1"/>
                        <a:t>+50%</a:t>
                      </a:r>
                    </a:p>
                  </a:txBody>
                  <a:tcP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tx1">
                        <a:lumMod val="40000"/>
                        <a:lumOff val="60000"/>
                      </a:schemeClr>
                    </a:solidFill>
                  </a:tcPr>
                </a:tc>
                <a:tc>
                  <a:txBody>
                    <a:bodyPr/>
                    <a:lstStyle/>
                    <a:p>
                      <a:pPr algn="ctr"/>
                      <a:r>
                        <a:rPr lang="en-US" sz="3600" b="1">
                          <a:solidFill>
                            <a:schemeClr val="bg1"/>
                          </a:solidFill>
                        </a:rPr>
                        <a:t>+49%</a:t>
                      </a:r>
                    </a:p>
                  </a:txBody>
                  <a:tcPr>
                    <a:lnL w="57150" cap="flat" cmpd="sng" algn="ctr">
                      <a:solidFill>
                        <a:schemeClr val="bg2"/>
                      </a:solidFill>
                      <a:prstDash val="solid"/>
                      <a:round/>
                      <a:headEnd type="none" w="med" len="med"/>
                      <a:tailEnd type="none" w="med" len="med"/>
                    </a:lnL>
                    <a:solidFill>
                      <a:schemeClr val="accent1"/>
                    </a:solidFill>
                  </a:tcPr>
                </a:tc>
                <a:extLst>
                  <a:ext uri="{0D108BD9-81ED-4DB2-BD59-A6C34878D82A}">
                    <a16:rowId xmlns:a16="http://schemas.microsoft.com/office/drawing/2014/main" val="3793089519"/>
                  </a:ext>
                </a:extLst>
              </a:tr>
              <a:tr h="741680">
                <a:tc>
                  <a:txBody>
                    <a:bodyPr/>
                    <a:lstStyle/>
                    <a:p>
                      <a:pPr algn="ctr"/>
                      <a:r>
                        <a:rPr lang="en-US" sz="1400" b="1" i="0" dirty="0">
                          <a:solidFill>
                            <a:schemeClr val="bg1"/>
                          </a:solidFill>
                        </a:rPr>
                        <a:t>Distracted Driver Involved Crashes</a:t>
                      </a:r>
                    </a:p>
                  </a:txBody>
                  <a:tcPr anchor="ctr">
                    <a:lnR w="57150" cap="flat" cmpd="sng" algn="ctr">
                      <a:solidFill>
                        <a:schemeClr val="bg2"/>
                      </a:solidFill>
                      <a:prstDash val="solid"/>
                      <a:round/>
                      <a:headEnd type="none" w="med" len="med"/>
                      <a:tailEnd type="none" w="med" len="med"/>
                    </a:lnR>
                    <a:solidFill>
                      <a:schemeClr val="accent3">
                        <a:lumMod val="60000"/>
                        <a:lumOff val="40000"/>
                      </a:schemeClr>
                    </a:solidFill>
                  </a:tcPr>
                </a:tc>
                <a:tc>
                  <a:txBody>
                    <a:bodyPr/>
                    <a:lstStyle/>
                    <a:p>
                      <a:pPr algn="ctr"/>
                      <a:endParaRPr lang="en-US" sz="1400" b="1" i="0" dirty="0">
                        <a:solidFill>
                          <a:schemeClr val="bg1"/>
                        </a:solidFill>
                      </a:endParaRPr>
                    </a:p>
                    <a:p>
                      <a:pPr algn="ctr"/>
                      <a:r>
                        <a:rPr lang="en-US" sz="1400" b="1" i="0" dirty="0">
                          <a:solidFill>
                            <a:schemeClr val="bg1"/>
                          </a:solidFill>
                        </a:rPr>
                        <a:t>Unrestrained Occupant Involved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2"/>
                    </a:solidFill>
                  </a:tcPr>
                </a:tc>
                <a:tc>
                  <a:txBody>
                    <a:bodyPr/>
                    <a:lstStyle/>
                    <a:p>
                      <a:pPr algn="ctr"/>
                      <a:r>
                        <a:rPr lang="en-US" sz="1400" b="1" i="0" dirty="0"/>
                        <a:t>Aging Drivers (65+) Involved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4">
                        <a:lumMod val="60000"/>
                        <a:lumOff val="40000"/>
                      </a:schemeClr>
                    </a:solidFill>
                  </a:tcPr>
                </a:tc>
                <a:tc>
                  <a:txBody>
                    <a:bodyPr/>
                    <a:lstStyle/>
                    <a:p>
                      <a:pPr algn="ctr"/>
                      <a:r>
                        <a:rPr lang="en-US" sz="1400" b="1" i="0" dirty="0"/>
                        <a:t>Commercial Motor Vehicle Involved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1">
                        <a:lumMod val="60000"/>
                        <a:lumOff val="40000"/>
                      </a:schemeClr>
                    </a:solidFill>
                  </a:tcPr>
                </a:tc>
                <a:tc>
                  <a:txBody>
                    <a:bodyPr/>
                    <a:lstStyle/>
                    <a:p>
                      <a:pPr algn="ctr"/>
                      <a:r>
                        <a:rPr lang="en-US" sz="1400" b="1" i="0" dirty="0">
                          <a:solidFill>
                            <a:schemeClr val="bg1"/>
                          </a:solidFill>
                        </a:rPr>
                        <a:t>Intersection Crashes</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accent3"/>
                    </a:solidFill>
                  </a:tcPr>
                </a:tc>
                <a:tc>
                  <a:txBody>
                    <a:bodyPr/>
                    <a:lstStyle/>
                    <a:p>
                      <a:pPr algn="ctr"/>
                      <a:r>
                        <a:rPr lang="en-US" sz="1400" b="1" i="0" dirty="0"/>
                        <a:t>Alcohol and/or Other Drugs Involved Crashed</a:t>
                      </a:r>
                    </a:p>
                  </a:txBody>
                  <a:tcPr anchor="ctr">
                    <a:lnL w="57150" cap="flat" cmpd="sng" algn="ctr">
                      <a:solidFill>
                        <a:schemeClr val="bg2"/>
                      </a:solidFill>
                      <a:prstDash val="solid"/>
                      <a:round/>
                      <a:headEnd type="none" w="med" len="med"/>
                      <a:tailEnd type="none" w="med" len="med"/>
                    </a:lnL>
                    <a:lnR w="57150" cap="flat" cmpd="sng" algn="ctr">
                      <a:solidFill>
                        <a:schemeClr val="bg2"/>
                      </a:solidFill>
                      <a:prstDash val="solid"/>
                      <a:round/>
                      <a:headEnd type="none" w="med" len="med"/>
                      <a:tailEnd type="none" w="med" len="med"/>
                    </a:lnR>
                    <a:solidFill>
                      <a:schemeClr val="tx1">
                        <a:lumMod val="40000"/>
                        <a:lumOff val="60000"/>
                      </a:schemeClr>
                    </a:solidFill>
                  </a:tcPr>
                </a:tc>
                <a:tc>
                  <a:txBody>
                    <a:bodyPr/>
                    <a:lstStyle/>
                    <a:p>
                      <a:pPr algn="ctr"/>
                      <a:r>
                        <a:rPr lang="en-US" sz="1400" b="1" i="0" dirty="0">
                          <a:solidFill>
                            <a:schemeClr val="bg1"/>
                          </a:solidFill>
                        </a:rPr>
                        <a:t>Speed-Related Crashes</a:t>
                      </a:r>
                    </a:p>
                  </a:txBody>
                  <a:tcPr anchor="ctr">
                    <a:lnL w="57150" cap="flat" cmpd="sng" algn="ctr">
                      <a:solidFill>
                        <a:schemeClr val="bg2"/>
                      </a:solidFill>
                      <a:prstDash val="solid"/>
                      <a:round/>
                      <a:headEnd type="none" w="med" len="med"/>
                      <a:tailEnd type="none" w="med" len="med"/>
                    </a:lnL>
                    <a:solidFill>
                      <a:schemeClr val="accent1"/>
                    </a:solidFill>
                  </a:tcPr>
                </a:tc>
                <a:extLst>
                  <a:ext uri="{0D108BD9-81ED-4DB2-BD59-A6C34878D82A}">
                    <a16:rowId xmlns:a16="http://schemas.microsoft.com/office/drawing/2014/main" val="2593490684"/>
                  </a:ext>
                </a:extLst>
              </a:tr>
            </a:tbl>
          </a:graphicData>
        </a:graphic>
      </p:graphicFrame>
      <p:sp>
        <p:nvSpPr>
          <p:cNvPr id="4" name="Rectangle 3">
            <a:extLst>
              <a:ext uri="{FF2B5EF4-FFF2-40B4-BE49-F238E27FC236}">
                <a16:creationId xmlns:a16="http://schemas.microsoft.com/office/drawing/2014/main" id="{85E24BB2-4441-A708-125A-003B7CF45319}"/>
              </a:ext>
            </a:extLst>
          </p:cNvPr>
          <p:cNvSpPr/>
          <p:nvPr/>
        </p:nvSpPr>
        <p:spPr>
          <a:xfrm>
            <a:off x="10397379" y="133050"/>
            <a:ext cx="1678053" cy="14573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a:t>+44%</a:t>
            </a:r>
          </a:p>
          <a:p>
            <a:pPr algn="ctr"/>
            <a:r>
              <a:rPr lang="en-US" sz="1600" b="1"/>
              <a:t>All FSI Crashes</a:t>
            </a:r>
          </a:p>
        </p:txBody>
      </p:sp>
      <p:graphicFrame>
        <p:nvGraphicFramePr>
          <p:cNvPr id="7" name="Table 6">
            <a:extLst>
              <a:ext uri="{FF2B5EF4-FFF2-40B4-BE49-F238E27FC236}">
                <a16:creationId xmlns:a16="http://schemas.microsoft.com/office/drawing/2014/main" id="{5C362043-97FD-4FB6-2B16-DD96CEF7F3CA}"/>
              </a:ext>
            </a:extLst>
          </p:cNvPr>
          <p:cNvGraphicFramePr>
            <a:graphicFrameLocks noGrp="1"/>
          </p:cNvGraphicFramePr>
          <p:nvPr>
            <p:extLst>
              <p:ext uri="{D42A27DB-BD31-4B8C-83A1-F6EECF244321}">
                <p14:modId xmlns:p14="http://schemas.microsoft.com/office/powerpoint/2010/main" val="1601589614"/>
              </p:ext>
            </p:extLst>
          </p:nvPr>
        </p:nvGraphicFramePr>
        <p:xfrm>
          <a:off x="1007341" y="5023571"/>
          <a:ext cx="1237095" cy="741680"/>
        </p:xfrm>
        <a:graphic>
          <a:graphicData uri="http://schemas.openxmlformats.org/drawingml/2006/table">
            <a:tbl>
              <a:tblPr firstRow="1" bandRow="1">
                <a:tableStyleId>{5C22544A-7EE6-4342-B048-85BDC9FD1C3A}</a:tableStyleId>
              </a:tblPr>
              <a:tblGrid>
                <a:gridCol w="1237095">
                  <a:extLst>
                    <a:ext uri="{9D8B030D-6E8A-4147-A177-3AD203B41FA5}">
                      <a16:colId xmlns:a16="http://schemas.microsoft.com/office/drawing/2014/main" val="237452323"/>
                    </a:ext>
                  </a:extLst>
                </a:gridCol>
              </a:tblGrid>
              <a:tr h="370840">
                <a:tc>
                  <a:txBody>
                    <a:bodyPr/>
                    <a:lstStyle/>
                    <a:p>
                      <a:pPr algn="ctr"/>
                      <a:r>
                        <a:rPr lang="en-US" dirty="0"/>
                        <a:t>806</a:t>
                      </a:r>
                    </a:p>
                  </a:txBody>
                  <a:tcPr>
                    <a:solidFill>
                      <a:schemeClr val="accent3">
                        <a:lumMod val="60000"/>
                        <a:lumOff val="40000"/>
                      </a:schemeClr>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lt1"/>
                          </a:solidFill>
                          <a:latin typeface="+mn-lt"/>
                          <a:ea typeface="+mn-ea"/>
                          <a:cs typeface="+mn-cs"/>
                        </a:rPr>
                        <a:t>1,737</a:t>
                      </a:r>
                    </a:p>
                  </a:txBody>
                  <a:tcPr>
                    <a:solidFill>
                      <a:schemeClr val="accent3">
                        <a:lumMod val="60000"/>
                        <a:lumOff val="40000"/>
                      </a:schemeClr>
                    </a:solidFill>
                  </a:tcPr>
                </a:tc>
                <a:extLst>
                  <a:ext uri="{0D108BD9-81ED-4DB2-BD59-A6C34878D82A}">
                    <a16:rowId xmlns:a16="http://schemas.microsoft.com/office/drawing/2014/main" val="1957944429"/>
                  </a:ext>
                </a:extLst>
              </a:tr>
            </a:tbl>
          </a:graphicData>
        </a:graphic>
      </p:graphicFrame>
      <p:graphicFrame>
        <p:nvGraphicFramePr>
          <p:cNvPr id="8" name="Table 7">
            <a:extLst>
              <a:ext uri="{FF2B5EF4-FFF2-40B4-BE49-F238E27FC236}">
                <a16:creationId xmlns:a16="http://schemas.microsoft.com/office/drawing/2014/main" id="{118324AD-4983-25D1-90BF-A83315253F9C}"/>
              </a:ext>
            </a:extLst>
          </p:cNvPr>
          <p:cNvGraphicFramePr>
            <a:graphicFrameLocks noGrp="1"/>
          </p:cNvGraphicFramePr>
          <p:nvPr>
            <p:extLst>
              <p:ext uri="{D42A27DB-BD31-4B8C-83A1-F6EECF244321}">
                <p14:modId xmlns:p14="http://schemas.microsoft.com/office/powerpoint/2010/main" val="3266650482"/>
              </p:ext>
            </p:extLst>
          </p:nvPr>
        </p:nvGraphicFramePr>
        <p:xfrm>
          <a:off x="2344309" y="5023571"/>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t>900</a:t>
                      </a:r>
                    </a:p>
                  </a:txBody>
                  <a:tcPr>
                    <a:solidFill>
                      <a:schemeClr val="accent2"/>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lt1"/>
                          </a:solidFill>
                          <a:latin typeface="+mn-lt"/>
                          <a:ea typeface="+mn-ea"/>
                          <a:cs typeface="+mn-cs"/>
                        </a:rPr>
                        <a:t>1,513</a:t>
                      </a:r>
                    </a:p>
                  </a:txBody>
                  <a:tcPr>
                    <a:solidFill>
                      <a:schemeClr val="accent2"/>
                    </a:solidFill>
                  </a:tcPr>
                </a:tc>
                <a:extLst>
                  <a:ext uri="{0D108BD9-81ED-4DB2-BD59-A6C34878D82A}">
                    <a16:rowId xmlns:a16="http://schemas.microsoft.com/office/drawing/2014/main" val="1957944429"/>
                  </a:ext>
                </a:extLst>
              </a:tr>
            </a:tbl>
          </a:graphicData>
        </a:graphic>
      </p:graphicFrame>
      <p:graphicFrame>
        <p:nvGraphicFramePr>
          <p:cNvPr id="9" name="Table 8">
            <a:extLst>
              <a:ext uri="{FF2B5EF4-FFF2-40B4-BE49-F238E27FC236}">
                <a16:creationId xmlns:a16="http://schemas.microsoft.com/office/drawing/2014/main" id="{5553100A-1AF9-A3C3-288E-75BC99D733BD}"/>
              </a:ext>
            </a:extLst>
          </p:cNvPr>
          <p:cNvGraphicFramePr>
            <a:graphicFrameLocks noGrp="1"/>
          </p:cNvGraphicFramePr>
          <p:nvPr>
            <p:extLst>
              <p:ext uri="{D42A27DB-BD31-4B8C-83A1-F6EECF244321}">
                <p14:modId xmlns:p14="http://schemas.microsoft.com/office/powerpoint/2010/main" val="2826445124"/>
              </p:ext>
            </p:extLst>
          </p:nvPr>
        </p:nvGraphicFramePr>
        <p:xfrm>
          <a:off x="3979147" y="5040744"/>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solidFill>
                            <a:schemeClr val="tx1"/>
                          </a:solidFill>
                        </a:rPr>
                        <a:t>2,082</a:t>
                      </a:r>
                    </a:p>
                  </a:txBody>
                  <a:tcPr>
                    <a:solidFill>
                      <a:schemeClr val="accent4">
                        <a:lumMod val="60000"/>
                        <a:lumOff val="40000"/>
                      </a:schemeClr>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tx1"/>
                          </a:solidFill>
                          <a:latin typeface="+mn-lt"/>
                          <a:ea typeface="+mn-ea"/>
                          <a:cs typeface="+mn-cs"/>
                        </a:rPr>
                        <a:t>3,196</a:t>
                      </a:r>
                    </a:p>
                  </a:txBody>
                  <a:tcPr>
                    <a:solidFill>
                      <a:schemeClr val="accent4">
                        <a:lumMod val="60000"/>
                        <a:lumOff val="40000"/>
                      </a:schemeClr>
                    </a:solidFill>
                  </a:tcPr>
                </a:tc>
                <a:extLst>
                  <a:ext uri="{0D108BD9-81ED-4DB2-BD59-A6C34878D82A}">
                    <a16:rowId xmlns:a16="http://schemas.microsoft.com/office/drawing/2014/main" val="1957944429"/>
                  </a:ext>
                </a:extLst>
              </a:tr>
            </a:tbl>
          </a:graphicData>
        </a:graphic>
      </p:graphicFrame>
      <p:graphicFrame>
        <p:nvGraphicFramePr>
          <p:cNvPr id="10" name="Table 9">
            <a:extLst>
              <a:ext uri="{FF2B5EF4-FFF2-40B4-BE49-F238E27FC236}">
                <a16:creationId xmlns:a16="http://schemas.microsoft.com/office/drawing/2014/main" id="{2B0E9F36-335C-82D2-9645-9B71C150018C}"/>
              </a:ext>
            </a:extLst>
          </p:cNvPr>
          <p:cNvGraphicFramePr>
            <a:graphicFrameLocks noGrp="1"/>
          </p:cNvGraphicFramePr>
          <p:nvPr>
            <p:extLst>
              <p:ext uri="{D42A27DB-BD31-4B8C-83A1-F6EECF244321}">
                <p14:modId xmlns:p14="http://schemas.microsoft.com/office/powerpoint/2010/main" val="1399759642"/>
              </p:ext>
            </p:extLst>
          </p:nvPr>
        </p:nvGraphicFramePr>
        <p:xfrm>
          <a:off x="-2" y="5023571"/>
          <a:ext cx="1007343" cy="758853"/>
        </p:xfrm>
        <a:graphic>
          <a:graphicData uri="http://schemas.openxmlformats.org/drawingml/2006/table">
            <a:tbl>
              <a:tblPr firstRow="1" bandRow="1">
                <a:tableStyleId>{5C22544A-7EE6-4342-B048-85BDC9FD1C3A}</a:tableStyleId>
              </a:tblPr>
              <a:tblGrid>
                <a:gridCol w="1007343">
                  <a:extLst>
                    <a:ext uri="{9D8B030D-6E8A-4147-A177-3AD203B41FA5}">
                      <a16:colId xmlns:a16="http://schemas.microsoft.com/office/drawing/2014/main" val="237452323"/>
                    </a:ext>
                  </a:extLst>
                </a:gridCol>
              </a:tblGrid>
              <a:tr h="348587">
                <a:tc>
                  <a:txBody>
                    <a:bodyPr/>
                    <a:lstStyle/>
                    <a:p>
                      <a:pPr algn="ctr"/>
                      <a:r>
                        <a:rPr lang="en-US" dirty="0">
                          <a:solidFill>
                            <a:schemeClr val="tx1"/>
                          </a:solidFill>
                        </a:rPr>
                        <a:t>‘14-’18</a:t>
                      </a:r>
                    </a:p>
                  </a:txBody>
                  <a:tcPr>
                    <a:solidFill>
                      <a:schemeClr val="bg2"/>
                    </a:solidFill>
                  </a:tcPr>
                </a:tc>
                <a:extLst>
                  <a:ext uri="{0D108BD9-81ED-4DB2-BD59-A6C34878D82A}">
                    <a16:rowId xmlns:a16="http://schemas.microsoft.com/office/drawing/2014/main" val="1968631351"/>
                  </a:ext>
                </a:extLst>
              </a:tr>
              <a:tr h="393093">
                <a:tc>
                  <a:txBody>
                    <a:bodyPr/>
                    <a:lstStyle/>
                    <a:p>
                      <a:pPr marL="0" algn="ctr" defTabSz="914400" rtl="0" eaLnBrk="1" latinLnBrk="0" hangingPunct="1"/>
                      <a:r>
                        <a:rPr lang="en-US" sz="1800" b="1" kern="1200" dirty="0">
                          <a:solidFill>
                            <a:schemeClr val="tx1"/>
                          </a:solidFill>
                          <a:latin typeface="+mn-lt"/>
                          <a:ea typeface="+mn-ea"/>
                          <a:cs typeface="+mn-cs"/>
                        </a:rPr>
                        <a:t>’19-’23</a:t>
                      </a:r>
                    </a:p>
                  </a:txBody>
                  <a:tcPr>
                    <a:solidFill>
                      <a:schemeClr val="bg2"/>
                    </a:solidFill>
                  </a:tcPr>
                </a:tc>
                <a:extLst>
                  <a:ext uri="{0D108BD9-81ED-4DB2-BD59-A6C34878D82A}">
                    <a16:rowId xmlns:a16="http://schemas.microsoft.com/office/drawing/2014/main" val="1957944429"/>
                  </a:ext>
                </a:extLst>
              </a:tr>
            </a:tbl>
          </a:graphicData>
        </a:graphic>
      </p:graphicFrame>
      <p:graphicFrame>
        <p:nvGraphicFramePr>
          <p:cNvPr id="11" name="Table 10">
            <a:extLst>
              <a:ext uri="{FF2B5EF4-FFF2-40B4-BE49-F238E27FC236}">
                <a16:creationId xmlns:a16="http://schemas.microsoft.com/office/drawing/2014/main" id="{7B6F303D-E45F-5A17-857F-86B096B5677B}"/>
              </a:ext>
            </a:extLst>
          </p:cNvPr>
          <p:cNvGraphicFramePr>
            <a:graphicFrameLocks noGrp="1"/>
          </p:cNvGraphicFramePr>
          <p:nvPr>
            <p:extLst>
              <p:ext uri="{D42A27DB-BD31-4B8C-83A1-F6EECF244321}">
                <p14:modId xmlns:p14="http://schemas.microsoft.com/office/powerpoint/2010/main" val="3492908280"/>
              </p:ext>
            </p:extLst>
          </p:nvPr>
        </p:nvGraphicFramePr>
        <p:xfrm>
          <a:off x="5613984" y="5023571"/>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solidFill>
                            <a:schemeClr val="tx1"/>
                          </a:solidFill>
                        </a:rPr>
                        <a:t>527</a:t>
                      </a:r>
                    </a:p>
                  </a:txBody>
                  <a:tcPr>
                    <a:solidFill>
                      <a:schemeClr val="accent1">
                        <a:lumMod val="40000"/>
                        <a:lumOff val="60000"/>
                      </a:schemeClr>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tx1"/>
                          </a:solidFill>
                          <a:latin typeface="+mn-lt"/>
                          <a:ea typeface="+mn-ea"/>
                          <a:cs typeface="+mn-cs"/>
                        </a:rPr>
                        <a:t>805</a:t>
                      </a:r>
                    </a:p>
                  </a:txBody>
                  <a:tcPr>
                    <a:solidFill>
                      <a:schemeClr val="accent1">
                        <a:lumMod val="40000"/>
                        <a:lumOff val="60000"/>
                      </a:schemeClr>
                    </a:solidFill>
                  </a:tcPr>
                </a:tc>
                <a:extLst>
                  <a:ext uri="{0D108BD9-81ED-4DB2-BD59-A6C34878D82A}">
                    <a16:rowId xmlns:a16="http://schemas.microsoft.com/office/drawing/2014/main" val="1957944429"/>
                  </a:ext>
                </a:extLst>
              </a:tr>
            </a:tbl>
          </a:graphicData>
        </a:graphic>
      </p:graphicFrame>
      <p:graphicFrame>
        <p:nvGraphicFramePr>
          <p:cNvPr id="12" name="Table 11">
            <a:extLst>
              <a:ext uri="{FF2B5EF4-FFF2-40B4-BE49-F238E27FC236}">
                <a16:creationId xmlns:a16="http://schemas.microsoft.com/office/drawing/2014/main" id="{0FB25DF4-FFC7-F088-3958-D6DC94C8A52C}"/>
              </a:ext>
            </a:extLst>
          </p:cNvPr>
          <p:cNvGraphicFramePr>
            <a:graphicFrameLocks noGrp="1"/>
          </p:cNvGraphicFramePr>
          <p:nvPr>
            <p:extLst>
              <p:ext uri="{D42A27DB-BD31-4B8C-83A1-F6EECF244321}">
                <p14:modId xmlns:p14="http://schemas.microsoft.com/office/powerpoint/2010/main" val="2054418805"/>
              </p:ext>
            </p:extLst>
          </p:nvPr>
        </p:nvGraphicFramePr>
        <p:xfrm>
          <a:off x="7248821" y="5007406"/>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solidFill>
                            <a:schemeClr val="bg1"/>
                          </a:solidFill>
                        </a:rPr>
                        <a:t>3,413</a:t>
                      </a:r>
                    </a:p>
                  </a:txBody>
                  <a:tcPr>
                    <a:solidFill>
                      <a:schemeClr val="accent3"/>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bg1"/>
                          </a:solidFill>
                          <a:latin typeface="+mn-lt"/>
                          <a:ea typeface="+mn-ea"/>
                          <a:cs typeface="+mn-cs"/>
                        </a:rPr>
                        <a:t>5,201</a:t>
                      </a:r>
                    </a:p>
                  </a:txBody>
                  <a:tcPr>
                    <a:solidFill>
                      <a:schemeClr val="accent3"/>
                    </a:solidFill>
                  </a:tcPr>
                </a:tc>
                <a:extLst>
                  <a:ext uri="{0D108BD9-81ED-4DB2-BD59-A6C34878D82A}">
                    <a16:rowId xmlns:a16="http://schemas.microsoft.com/office/drawing/2014/main" val="1957944429"/>
                  </a:ext>
                </a:extLst>
              </a:tr>
            </a:tbl>
          </a:graphicData>
        </a:graphic>
      </p:graphicFrame>
      <p:graphicFrame>
        <p:nvGraphicFramePr>
          <p:cNvPr id="13" name="Table 12">
            <a:extLst>
              <a:ext uri="{FF2B5EF4-FFF2-40B4-BE49-F238E27FC236}">
                <a16:creationId xmlns:a16="http://schemas.microsoft.com/office/drawing/2014/main" id="{3909D1DD-083E-A640-325F-C6FA4C72CE4E}"/>
              </a:ext>
            </a:extLst>
          </p:cNvPr>
          <p:cNvGraphicFramePr>
            <a:graphicFrameLocks noGrp="1"/>
          </p:cNvGraphicFramePr>
          <p:nvPr>
            <p:extLst>
              <p:ext uri="{D42A27DB-BD31-4B8C-83A1-F6EECF244321}">
                <p14:modId xmlns:p14="http://schemas.microsoft.com/office/powerpoint/2010/main" val="2104672886"/>
              </p:ext>
            </p:extLst>
          </p:nvPr>
        </p:nvGraphicFramePr>
        <p:xfrm>
          <a:off x="8883658" y="5007406"/>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solidFill>
                            <a:schemeClr val="bg1"/>
                          </a:solidFill>
                        </a:rPr>
                        <a:t>2,121</a:t>
                      </a:r>
                    </a:p>
                  </a:txBody>
                  <a:tcPr>
                    <a:solidFill>
                      <a:schemeClr val="accent3">
                        <a:lumMod val="40000"/>
                        <a:lumOff val="60000"/>
                      </a:schemeClr>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bg1"/>
                          </a:solidFill>
                          <a:latin typeface="+mn-lt"/>
                          <a:ea typeface="+mn-ea"/>
                          <a:cs typeface="+mn-cs"/>
                        </a:rPr>
                        <a:t>3,179</a:t>
                      </a:r>
                    </a:p>
                  </a:txBody>
                  <a:tcPr>
                    <a:solidFill>
                      <a:schemeClr val="accent3">
                        <a:lumMod val="40000"/>
                        <a:lumOff val="60000"/>
                      </a:schemeClr>
                    </a:solidFill>
                  </a:tcPr>
                </a:tc>
                <a:extLst>
                  <a:ext uri="{0D108BD9-81ED-4DB2-BD59-A6C34878D82A}">
                    <a16:rowId xmlns:a16="http://schemas.microsoft.com/office/drawing/2014/main" val="1957944429"/>
                  </a:ext>
                </a:extLst>
              </a:tr>
            </a:tbl>
          </a:graphicData>
        </a:graphic>
      </p:graphicFrame>
      <p:graphicFrame>
        <p:nvGraphicFramePr>
          <p:cNvPr id="14" name="Table 13">
            <a:extLst>
              <a:ext uri="{FF2B5EF4-FFF2-40B4-BE49-F238E27FC236}">
                <a16:creationId xmlns:a16="http://schemas.microsoft.com/office/drawing/2014/main" id="{430C5DDA-3D06-677B-F92B-C5FD3133C1BA}"/>
              </a:ext>
            </a:extLst>
          </p:cNvPr>
          <p:cNvGraphicFramePr>
            <a:graphicFrameLocks noGrp="1"/>
          </p:cNvGraphicFramePr>
          <p:nvPr>
            <p:extLst>
              <p:ext uri="{D42A27DB-BD31-4B8C-83A1-F6EECF244321}">
                <p14:modId xmlns:p14="http://schemas.microsoft.com/office/powerpoint/2010/main" val="2111443945"/>
              </p:ext>
            </p:extLst>
          </p:nvPr>
        </p:nvGraphicFramePr>
        <p:xfrm>
          <a:off x="10518495" y="5007406"/>
          <a:ext cx="1534964" cy="741680"/>
        </p:xfrm>
        <a:graphic>
          <a:graphicData uri="http://schemas.openxmlformats.org/drawingml/2006/table">
            <a:tbl>
              <a:tblPr firstRow="1" bandRow="1">
                <a:tableStyleId>{5C22544A-7EE6-4342-B048-85BDC9FD1C3A}</a:tableStyleId>
              </a:tblPr>
              <a:tblGrid>
                <a:gridCol w="1534964">
                  <a:extLst>
                    <a:ext uri="{9D8B030D-6E8A-4147-A177-3AD203B41FA5}">
                      <a16:colId xmlns:a16="http://schemas.microsoft.com/office/drawing/2014/main" val="237452323"/>
                    </a:ext>
                  </a:extLst>
                </a:gridCol>
              </a:tblGrid>
              <a:tr h="370840">
                <a:tc>
                  <a:txBody>
                    <a:bodyPr/>
                    <a:lstStyle/>
                    <a:p>
                      <a:pPr algn="ctr"/>
                      <a:r>
                        <a:rPr lang="en-US" dirty="0">
                          <a:solidFill>
                            <a:schemeClr val="bg1"/>
                          </a:solidFill>
                        </a:rPr>
                        <a:t>2,251</a:t>
                      </a:r>
                    </a:p>
                  </a:txBody>
                  <a:tcPr>
                    <a:solidFill>
                      <a:schemeClr val="accent1"/>
                    </a:solidFill>
                  </a:tcPr>
                </a:tc>
                <a:extLst>
                  <a:ext uri="{0D108BD9-81ED-4DB2-BD59-A6C34878D82A}">
                    <a16:rowId xmlns:a16="http://schemas.microsoft.com/office/drawing/2014/main" val="1968631351"/>
                  </a:ext>
                </a:extLst>
              </a:tr>
              <a:tr h="370840">
                <a:tc>
                  <a:txBody>
                    <a:bodyPr/>
                    <a:lstStyle/>
                    <a:p>
                      <a:pPr marL="0" algn="ctr" defTabSz="914400" rtl="0" eaLnBrk="1" latinLnBrk="0" hangingPunct="1"/>
                      <a:r>
                        <a:rPr lang="en-US" sz="1800" b="1" kern="1200" dirty="0">
                          <a:solidFill>
                            <a:schemeClr val="bg1"/>
                          </a:solidFill>
                          <a:latin typeface="+mn-lt"/>
                          <a:ea typeface="+mn-ea"/>
                          <a:cs typeface="+mn-cs"/>
                        </a:rPr>
                        <a:t>3,360</a:t>
                      </a:r>
                    </a:p>
                  </a:txBody>
                  <a:tcPr>
                    <a:solidFill>
                      <a:schemeClr val="accent1"/>
                    </a:solidFill>
                  </a:tcPr>
                </a:tc>
                <a:extLst>
                  <a:ext uri="{0D108BD9-81ED-4DB2-BD59-A6C34878D82A}">
                    <a16:rowId xmlns:a16="http://schemas.microsoft.com/office/drawing/2014/main" val="1957944429"/>
                  </a:ext>
                </a:extLst>
              </a:tr>
            </a:tbl>
          </a:graphicData>
        </a:graphic>
      </p:graphicFrame>
    </p:spTree>
    <p:extLst>
      <p:ext uri="{BB962C8B-B14F-4D97-AF65-F5344CB8AC3E}">
        <p14:creationId xmlns:p14="http://schemas.microsoft.com/office/powerpoint/2010/main" val="2344780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B04B-3A9B-9E48-9E8F-C3B873848B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A1F9D7-E0C5-7F2E-20CA-7BE2668ED4B9}"/>
              </a:ext>
            </a:extLst>
          </p:cNvPr>
          <p:cNvSpPr>
            <a:spLocks noGrp="1"/>
          </p:cNvSpPr>
          <p:nvPr>
            <p:ph type="title"/>
          </p:nvPr>
        </p:nvSpPr>
        <p:spPr/>
        <p:txBody>
          <a:bodyPr/>
          <a:lstStyle/>
          <a:p>
            <a:r>
              <a:rPr lang="en-US" dirty="0"/>
              <a:t>Discussion</a:t>
            </a:r>
          </a:p>
        </p:txBody>
      </p:sp>
      <p:sp>
        <p:nvSpPr>
          <p:cNvPr id="4" name="TextBox 3">
            <a:extLst>
              <a:ext uri="{FF2B5EF4-FFF2-40B4-BE49-F238E27FC236}">
                <a16:creationId xmlns:a16="http://schemas.microsoft.com/office/drawing/2014/main" id="{792BF160-8E20-D312-9CEE-FE5B8B3C9390}"/>
              </a:ext>
            </a:extLst>
          </p:cNvPr>
          <p:cNvSpPr txBox="1"/>
          <p:nvPr/>
        </p:nvSpPr>
        <p:spPr>
          <a:xfrm>
            <a:off x="838200" y="2080113"/>
            <a:ext cx="10972800" cy="4284186"/>
          </a:xfrm>
          <a:prstGeom prst="rect">
            <a:avLst/>
          </a:prstGeom>
          <a:noFill/>
        </p:spPr>
        <p:txBody>
          <a:bodyPr wrap="square" lIns="91440" tIns="45720" rIns="91440" bIns="45720" rtlCol="0" anchor="t">
            <a:spAutoFit/>
          </a:bodyPr>
          <a:lstStyle/>
          <a:p>
            <a:pPr marL="0" lvl="1">
              <a:lnSpc>
                <a:spcPct val="107000"/>
              </a:lnSpc>
              <a:buClr>
                <a:schemeClr val="tx2"/>
              </a:buClr>
              <a:defRPr/>
            </a:pPr>
            <a:endParaRPr lang="en-US" sz="2400" kern="100" dirty="0">
              <a:solidFill>
                <a:srgbClr val="1C355E"/>
              </a:solidFill>
              <a:ea typeface="Calibri"/>
              <a:cs typeface="Times New Roman"/>
            </a:endParaRPr>
          </a:p>
          <a:p>
            <a:pPr lvl="1" indent="-457200">
              <a:lnSpc>
                <a:spcPct val="107000"/>
              </a:lnSpc>
              <a:buClr>
                <a:schemeClr val="tx2"/>
              </a:buClr>
              <a:buFont typeface="Arial" panose="020B0604020202020204" pitchFamily="34" charset="0"/>
              <a:buChar char="•"/>
              <a:defRPr/>
            </a:pPr>
            <a:r>
              <a:rPr lang="en-US" sz="2400" kern="100" dirty="0">
                <a:solidFill>
                  <a:srgbClr val="1C355E"/>
                </a:solidFill>
                <a:ea typeface="Calibri"/>
                <a:cs typeface="Times New Roman"/>
              </a:rPr>
              <a:t>What areas of roadway safety are the most worrisome to you? </a:t>
            </a:r>
          </a:p>
          <a:p>
            <a:pPr marL="0" lvl="1">
              <a:lnSpc>
                <a:spcPct val="107000"/>
              </a:lnSpc>
              <a:buClr>
                <a:schemeClr val="tx2"/>
              </a:buClr>
              <a:defRPr/>
            </a:pPr>
            <a:endParaRPr lang="en-US" sz="2400" dirty="0"/>
          </a:p>
          <a:p>
            <a:pPr lvl="1" indent="-457200">
              <a:lnSpc>
                <a:spcPct val="107000"/>
              </a:lnSpc>
              <a:buClr>
                <a:schemeClr val="tx2"/>
              </a:buClr>
              <a:buFont typeface="Arial" panose="020B0604020202020204" pitchFamily="34" charset="0"/>
              <a:buChar char="•"/>
              <a:defRPr/>
            </a:pPr>
            <a:r>
              <a:rPr lang="en-US" sz="2400" kern="100" dirty="0">
                <a:solidFill>
                  <a:srgbClr val="1C355E"/>
                </a:solidFill>
                <a:ea typeface="Calibri"/>
                <a:cs typeface="Times New Roman"/>
              </a:rPr>
              <a:t>What are the game changers to help Oregon get to zero fatalities and serious injuries (e.g. rumble strips, teen driver education, enforcement)?</a:t>
            </a:r>
          </a:p>
          <a:p>
            <a:pPr lvl="1" indent="-457200">
              <a:lnSpc>
                <a:spcPct val="107000"/>
              </a:lnSpc>
              <a:buClr>
                <a:schemeClr val="tx2"/>
              </a:buClr>
              <a:buFont typeface="Arial" panose="020B0604020202020204" pitchFamily="34" charset="0"/>
              <a:buChar char="•"/>
              <a:defRPr/>
            </a:pPr>
            <a:endParaRPr lang="en-US" sz="2400" kern="100" dirty="0">
              <a:solidFill>
                <a:srgbClr val="1C355E"/>
              </a:solidFill>
              <a:ea typeface="Calibri"/>
              <a:cs typeface="Times New Roman"/>
            </a:endParaRPr>
          </a:p>
          <a:p>
            <a:pPr marL="0" lvl="1">
              <a:lnSpc>
                <a:spcPct val="107000"/>
              </a:lnSpc>
              <a:buClr>
                <a:schemeClr val="tx2"/>
              </a:buClr>
              <a:defRPr/>
            </a:pPr>
            <a:endParaRPr lang="en-US" sz="2400" kern="100" dirty="0">
              <a:solidFill>
                <a:srgbClr val="1C355E"/>
              </a:solidFill>
              <a:ea typeface="Calibri"/>
              <a:cs typeface="Times New Roman"/>
            </a:endParaRPr>
          </a:p>
          <a:p>
            <a:pPr marL="0" lvl="1">
              <a:lnSpc>
                <a:spcPct val="107000"/>
              </a:lnSpc>
              <a:buClr>
                <a:schemeClr val="tx2"/>
              </a:buClr>
              <a:defRPr/>
            </a:pPr>
            <a:r>
              <a:rPr lang="en-US" sz="2400" kern="100" dirty="0">
                <a:solidFill>
                  <a:srgbClr val="1C355E"/>
                </a:solidFill>
                <a:ea typeface="Calibri"/>
                <a:cs typeface="Times New Roman"/>
              </a:rPr>
              <a:t> </a:t>
            </a:r>
          </a:p>
          <a:p>
            <a:pPr marL="457200" lvl="2">
              <a:lnSpc>
                <a:spcPct val="107000"/>
              </a:lnSpc>
              <a:buClr>
                <a:schemeClr val="tx2"/>
              </a:buClr>
              <a:defRPr/>
            </a:pPr>
            <a:endParaRPr lang="en-US" sz="2400" kern="100" dirty="0">
              <a:solidFill>
                <a:srgbClr val="1C355E"/>
              </a:solidFill>
              <a:ea typeface="Calibri"/>
              <a:cs typeface="Times New Roman"/>
            </a:endParaRPr>
          </a:p>
          <a:p>
            <a:pPr lvl="1" indent="-457200">
              <a:lnSpc>
                <a:spcPct val="107000"/>
              </a:lnSpc>
              <a:buClr>
                <a:schemeClr val="tx2"/>
              </a:buClr>
              <a:buFont typeface="Arial" panose="020B0604020202020204" pitchFamily="34" charset="0"/>
              <a:buChar char="•"/>
              <a:defRPr/>
            </a:pPr>
            <a:endParaRPr lang="en-US" sz="2000" kern="100" dirty="0">
              <a:solidFill>
                <a:srgbClr val="1C355E"/>
              </a:solidFill>
              <a:ea typeface="Calibri"/>
              <a:cs typeface="Times New Roman"/>
            </a:endParaRPr>
          </a:p>
          <a:p>
            <a:pPr marL="0" lvl="1">
              <a:lnSpc>
                <a:spcPct val="107000"/>
              </a:lnSpc>
              <a:buClr>
                <a:schemeClr val="tx2"/>
              </a:buClr>
              <a:defRPr/>
            </a:pPr>
            <a:endParaRPr lang="en-US" sz="2000" kern="100" dirty="0">
              <a:solidFill>
                <a:srgbClr val="FF0000"/>
              </a:solidFill>
              <a:ea typeface="Calibri"/>
              <a:cs typeface="Times New Roman"/>
            </a:endParaRPr>
          </a:p>
        </p:txBody>
      </p:sp>
    </p:spTree>
    <p:extLst>
      <p:ext uri="{BB962C8B-B14F-4D97-AF65-F5344CB8AC3E}">
        <p14:creationId xmlns:p14="http://schemas.microsoft.com/office/powerpoint/2010/main" val="102855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5AD718-FEE2-A56A-FE74-8E6051AA9149}"/>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2353201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4FE84-E2B4-9FCC-F8D4-EDB1E6646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C9215-612C-55AF-9B65-A3AB83C539B2}"/>
              </a:ext>
            </a:extLst>
          </p:cNvPr>
          <p:cNvSpPr>
            <a:spLocks noGrp="1"/>
          </p:cNvSpPr>
          <p:nvPr>
            <p:ph type="title"/>
          </p:nvPr>
        </p:nvSpPr>
        <p:spPr>
          <a:xfrm>
            <a:off x="2746917" y="3058095"/>
            <a:ext cx="6698165" cy="1325563"/>
          </a:xfrm>
        </p:spPr>
        <p:txBody>
          <a:bodyPr/>
          <a:lstStyle/>
          <a:p>
            <a:r>
              <a:rPr lang="en-US"/>
              <a:t>Next Steps</a:t>
            </a:r>
          </a:p>
        </p:txBody>
      </p:sp>
    </p:spTree>
    <p:extLst>
      <p:ext uri="{BB962C8B-B14F-4D97-AF65-F5344CB8AC3E}">
        <p14:creationId xmlns:p14="http://schemas.microsoft.com/office/powerpoint/2010/main" val="21109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Opportunities to Stay Informed and Engaged</a:t>
            </a:r>
          </a:p>
        </p:txBody>
      </p:sp>
      <p:sp>
        <p:nvSpPr>
          <p:cNvPr id="3" name="Content Placeholder 2"/>
          <p:cNvSpPr>
            <a:spLocks noGrp="1"/>
          </p:cNvSpPr>
          <p:nvPr>
            <p:ph sz="half" idx="2"/>
          </p:nvPr>
        </p:nvSpPr>
        <p:spPr>
          <a:xfrm>
            <a:off x="838199" y="1966913"/>
            <a:ext cx="9588335" cy="4210050"/>
          </a:xfrm>
        </p:spPr>
        <p:txBody>
          <a:bodyPr>
            <a:normAutofit fontScale="92500" lnSpcReduction="10000"/>
          </a:bodyPr>
          <a:lstStyle/>
          <a:p>
            <a:r>
              <a:rPr lang="en-US" dirty="0"/>
              <a:t>Project Website at </a:t>
            </a:r>
            <a:r>
              <a:rPr lang="en-US" dirty="0">
                <a:hlinkClick r:id="rId3"/>
              </a:rPr>
              <a:t>https://www.oregon.gov/odot/Safety/Pages/TSAP.aspx</a:t>
            </a:r>
            <a:endParaRPr lang="en-US" dirty="0"/>
          </a:p>
          <a:p>
            <a:r>
              <a:rPr lang="en-US" dirty="0"/>
              <a:t>Receive e-mail </a:t>
            </a:r>
            <a:r>
              <a:rPr lang="en-US" dirty="0">
                <a:hlinkClick r:id="rId4"/>
              </a:rPr>
              <a:t>newsletter</a:t>
            </a:r>
            <a:r>
              <a:rPr lang="en-US" dirty="0"/>
              <a:t>  </a:t>
            </a:r>
          </a:p>
          <a:p>
            <a:r>
              <a:rPr lang="en-US" dirty="0"/>
              <a:t>Email comments/questions to </a:t>
            </a:r>
            <a:r>
              <a:rPr lang="en-US" dirty="0">
                <a:hlinkClick r:id="rId5"/>
              </a:rPr>
              <a:t>safety@odot.Oregon.gov</a:t>
            </a:r>
            <a:r>
              <a:rPr lang="en-US" dirty="0"/>
              <a:t> </a:t>
            </a:r>
          </a:p>
          <a:p>
            <a:endParaRPr lang="en-US" dirty="0"/>
          </a:p>
          <a:p>
            <a:pPr marL="0" indent="0">
              <a:buNone/>
            </a:pPr>
            <a:r>
              <a:rPr lang="en-US" dirty="0"/>
              <a:t>Mary McGowan, ODOT Statewide Planning </a:t>
            </a:r>
            <a:r>
              <a:rPr lang="en-US" dirty="0">
                <a:hlinkClick r:id="rId6"/>
              </a:rPr>
              <a:t>Mary.M.Mcgowan@odot.Oregon.gov</a:t>
            </a:r>
            <a:endParaRPr lang="en-US" dirty="0"/>
          </a:p>
          <a:p>
            <a:pPr marL="0" indent="0">
              <a:buNone/>
            </a:pPr>
            <a:endParaRPr lang="en-US" dirty="0"/>
          </a:p>
          <a:p>
            <a:pPr marL="0" indent="0">
              <a:buNone/>
            </a:pPr>
            <a:r>
              <a:rPr lang="en-US" dirty="0"/>
              <a:t>Walt McAllister, ODOT Safe Communities Program</a:t>
            </a:r>
          </a:p>
          <a:p>
            <a:pPr marL="0" indent="0">
              <a:buNone/>
            </a:pPr>
            <a:r>
              <a:rPr lang="en-US" dirty="0">
                <a:hlinkClick r:id="rId7"/>
              </a:rPr>
              <a:t>Walter.J.McAllister@odot.Oregon.gov</a:t>
            </a:r>
            <a:r>
              <a:rPr lang="en-US" dirty="0"/>
              <a:t> </a:t>
            </a:r>
          </a:p>
          <a:p>
            <a:endParaRPr lang="en-US" dirty="0"/>
          </a:p>
        </p:txBody>
      </p:sp>
    </p:spTree>
    <p:extLst>
      <p:ext uri="{BB962C8B-B14F-4D97-AF65-F5344CB8AC3E}">
        <p14:creationId xmlns:p14="http://schemas.microsoft.com/office/powerpoint/2010/main" val="1235831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78C5-0CEC-48EF-E207-76BB9425899D}"/>
              </a:ext>
            </a:extLst>
          </p:cNvPr>
          <p:cNvSpPr>
            <a:spLocks noGrp="1"/>
          </p:cNvSpPr>
          <p:nvPr>
            <p:ph type="title"/>
          </p:nvPr>
        </p:nvSpPr>
        <p:spPr/>
        <p:txBody>
          <a:bodyPr/>
          <a:lstStyle/>
          <a:p>
            <a:r>
              <a:rPr lang="en-US"/>
              <a:t>Meeting Objectives</a:t>
            </a:r>
          </a:p>
        </p:txBody>
      </p:sp>
      <p:sp>
        <p:nvSpPr>
          <p:cNvPr id="3" name="Content Placeholder 2">
            <a:extLst>
              <a:ext uri="{FF2B5EF4-FFF2-40B4-BE49-F238E27FC236}">
                <a16:creationId xmlns:a16="http://schemas.microsoft.com/office/drawing/2014/main" id="{6B2C5911-3DBC-D474-49EB-0D2D714FFC9A}"/>
              </a:ext>
            </a:extLst>
          </p:cNvPr>
          <p:cNvSpPr>
            <a:spLocks noGrp="1"/>
          </p:cNvSpPr>
          <p:nvPr>
            <p:ph sz="half" idx="1"/>
          </p:nvPr>
        </p:nvSpPr>
        <p:spPr>
          <a:xfrm>
            <a:off x="838200" y="1966913"/>
            <a:ext cx="9514114" cy="4210050"/>
          </a:xfrm>
        </p:spPr>
        <p:txBody>
          <a:bodyPr vert="horz" lIns="91440" tIns="45720" rIns="91440" bIns="45720" rtlCol="0" anchor="t">
            <a:normAutofit/>
          </a:bodyPr>
          <a:lstStyle/>
          <a:p>
            <a:r>
              <a:rPr lang="en-US" dirty="0"/>
              <a:t>Provide an overview of ODOT’s TSAP Update</a:t>
            </a:r>
          </a:p>
          <a:p>
            <a:r>
              <a:rPr lang="en-US" dirty="0"/>
              <a:t>Preview preliminary crash analysis results</a:t>
            </a:r>
          </a:p>
          <a:p>
            <a:r>
              <a:rPr lang="en-US" dirty="0"/>
              <a:t>Get your perspective on issues of roadway safety and how best to address them</a:t>
            </a:r>
          </a:p>
        </p:txBody>
      </p:sp>
    </p:spTree>
    <p:extLst>
      <p:ext uri="{BB962C8B-B14F-4D97-AF65-F5344CB8AC3E}">
        <p14:creationId xmlns:p14="http://schemas.microsoft.com/office/powerpoint/2010/main" val="1361325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2C02-B6B0-B960-5630-2DA8C7BD0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B9807-2A9C-599B-7A0E-CA4352EE2D62}"/>
              </a:ext>
            </a:extLst>
          </p:cNvPr>
          <p:cNvSpPr>
            <a:spLocks noGrp="1"/>
          </p:cNvSpPr>
          <p:nvPr>
            <p:ph type="title"/>
          </p:nvPr>
        </p:nvSpPr>
        <p:spPr>
          <a:xfrm>
            <a:off x="2746917" y="3058095"/>
            <a:ext cx="6698165" cy="1325563"/>
          </a:xfrm>
        </p:spPr>
        <p:txBody>
          <a:bodyPr/>
          <a:lstStyle/>
          <a:p>
            <a:r>
              <a:rPr lang="en-US" dirty="0"/>
              <a:t>TSAP Overview</a:t>
            </a:r>
          </a:p>
        </p:txBody>
      </p:sp>
    </p:spTree>
    <p:extLst>
      <p:ext uri="{BB962C8B-B14F-4D97-AF65-F5344CB8AC3E}">
        <p14:creationId xmlns:p14="http://schemas.microsoft.com/office/powerpoint/2010/main" val="2762714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072B1-24A7-5DEF-1A5D-8ED59A1DBB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BE0A38-BB10-9ABE-1568-4758D7BC319F}"/>
              </a:ext>
            </a:extLst>
          </p:cNvPr>
          <p:cNvSpPr>
            <a:spLocks noGrp="1"/>
          </p:cNvSpPr>
          <p:nvPr>
            <p:ph type="title"/>
          </p:nvPr>
        </p:nvSpPr>
        <p:spPr/>
        <p:txBody>
          <a:bodyPr/>
          <a:lstStyle/>
          <a:p>
            <a:r>
              <a:rPr lang="en-US"/>
              <a:t>What is the TSAP? </a:t>
            </a:r>
          </a:p>
        </p:txBody>
      </p:sp>
      <p:sp>
        <p:nvSpPr>
          <p:cNvPr id="2" name="TextBox 1">
            <a:extLst>
              <a:ext uri="{FF2B5EF4-FFF2-40B4-BE49-F238E27FC236}">
                <a16:creationId xmlns:a16="http://schemas.microsoft.com/office/drawing/2014/main" id="{2AB53E61-533A-21CA-7180-20F69C39A5EB}"/>
              </a:ext>
            </a:extLst>
          </p:cNvPr>
          <p:cNvSpPr txBox="1"/>
          <p:nvPr/>
        </p:nvSpPr>
        <p:spPr>
          <a:xfrm>
            <a:off x="752355" y="2080113"/>
            <a:ext cx="6147210" cy="4154984"/>
          </a:xfrm>
          <a:prstGeom prst="rect">
            <a:avLst/>
          </a:prstGeom>
          <a:noFill/>
        </p:spPr>
        <p:txBody>
          <a:bodyPr wrap="square" lIns="91440" tIns="45720" rIns="91440" bIns="45720" rtlCol="0" anchor="t">
            <a:spAutoFit/>
          </a:bodyPr>
          <a:lstStyle/>
          <a:p>
            <a:pPr>
              <a:defRPr/>
            </a:pPr>
            <a:r>
              <a:rPr lang="en-US" sz="2400" kern="100" dirty="0">
                <a:solidFill>
                  <a:srgbClr val="1C355E"/>
                </a:solidFill>
                <a:ea typeface="Calibri" panose="020F0502020204030204" pitchFamily="34" charset="0"/>
                <a:cs typeface="Calibri" panose="020F0502020204030204" pitchFamily="34" charset="0"/>
              </a:rPr>
              <a:t>The </a:t>
            </a:r>
            <a:r>
              <a:rPr lang="en-US" sz="2400" b="1" kern="100" dirty="0">
                <a:solidFill>
                  <a:srgbClr val="1C355E"/>
                </a:solidFill>
                <a:ea typeface="Calibri" panose="020F0502020204030204" pitchFamily="34" charset="0"/>
                <a:cs typeface="Calibri" panose="020F0502020204030204" pitchFamily="34" charset="0"/>
              </a:rPr>
              <a:t>Transportation Safety Action Plan </a:t>
            </a:r>
            <a:r>
              <a:rPr lang="en-US" sz="2400" kern="100" dirty="0">
                <a:solidFill>
                  <a:srgbClr val="1C355E"/>
                </a:solidFill>
                <a:ea typeface="Calibri" panose="020F0502020204030204" pitchFamily="34" charset="0"/>
                <a:cs typeface="Calibri" panose="020F0502020204030204" pitchFamily="34" charset="0"/>
              </a:rPr>
              <a:t>unifies transportation safety planning in Oregon for:</a:t>
            </a:r>
            <a:endParaRPr lang="en-US" sz="2400" dirty="0">
              <a:ea typeface="Calibri" panose="020F0502020204030204" pitchFamily="34" charset="0"/>
              <a:cs typeface="Calibri" panose="020F0502020204030204" pitchFamily="34" charset="0"/>
            </a:endParaRPr>
          </a:p>
          <a:p>
            <a:pPr lvl="1">
              <a:defRPr/>
            </a:pPr>
            <a:r>
              <a:rPr lang="en-US" sz="2400" kern="100" dirty="0">
                <a:solidFill>
                  <a:schemeClr val="tx2"/>
                </a:solidFill>
                <a:ea typeface="Calibri" panose="020F0502020204030204" pitchFamily="34" charset="0"/>
                <a:cs typeface="Calibri" panose="020F0502020204030204" pitchFamily="34" charset="0"/>
              </a:rPr>
              <a:t>•</a:t>
            </a:r>
            <a:r>
              <a:rPr lang="en-US" sz="2400" kern="100" dirty="0">
                <a:solidFill>
                  <a:srgbClr val="1C355E"/>
                </a:solidFill>
                <a:ea typeface="Calibri" panose="020F0502020204030204" pitchFamily="34" charset="0"/>
                <a:cs typeface="Calibri" panose="020F0502020204030204" pitchFamily="34" charset="0"/>
              </a:rPr>
              <a:t>All users</a:t>
            </a:r>
            <a:r>
              <a:rPr lang="en-US" sz="2400" b="1" kern="100" dirty="0">
                <a:solidFill>
                  <a:srgbClr val="1C355E"/>
                </a:solidFill>
                <a:ea typeface="Calibri" panose="020F0502020204030204" pitchFamily="34" charset="0"/>
                <a:cs typeface="Calibri" panose="020F0502020204030204" pitchFamily="34" charset="0"/>
              </a:rPr>
              <a:t> </a:t>
            </a:r>
            <a:endParaRPr lang="en-US" sz="2400" dirty="0">
              <a:ea typeface="Calibri" panose="020F0502020204030204" pitchFamily="34" charset="0"/>
              <a:cs typeface="Calibri" panose="020F0502020204030204" pitchFamily="34" charset="0"/>
            </a:endParaRPr>
          </a:p>
          <a:p>
            <a:pPr lvl="1">
              <a:defRPr/>
            </a:pPr>
            <a:r>
              <a:rPr lang="en-US" sz="2400" kern="100" dirty="0">
                <a:solidFill>
                  <a:schemeClr val="tx2"/>
                </a:solidFill>
                <a:ea typeface="Calibri" panose="020F0502020204030204" pitchFamily="34" charset="0"/>
                <a:cs typeface="Calibri" panose="020F0502020204030204" pitchFamily="34" charset="0"/>
              </a:rPr>
              <a:t>•</a:t>
            </a:r>
            <a:r>
              <a:rPr lang="en-US" sz="2400" kern="100" dirty="0">
                <a:solidFill>
                  <a:srgbClr val="1C355E"/>
                </a:solidFill>
                <a:ea typeface="Calibri" panose="020F0502020204030204" pitchFamily="34" charset="0"/>
                <a:cs typeface="Calibri" panose="020F0502020204030204" pitchFamily="34" charset="0"/>
              </a:rPr>
              <a:t>On all roads</a:t>
            </a:r>
            <a:endParaRPr lang="en-US" sz="2400" dirty="0">
              <a:ea typeface="Calibri" panose="020F0502020204030204" pitchFamily="34" charset="0"/>
              <a:cs typeface="Calibri" panose="020F0502020204030204" pitchFamily="34" charset="0"/>
            </a:endParaRPr>
          </a:p>
          <a:p>
            <a:pPr lvl="1">
              <a:defRPr/>
            </a:pPr>
            <a:r>
              <a:rPr lang="en-US" sz="2400" kern="100" dirty="0">
                <a:solidFill>
                  <a:schemeClr val="tx2"/>
                </a:solidFill>
                <a:ea typeface="Calibri" panose="020F0502020204030204" pitchFamily="34" charset="0"/>
                <a:cs typeface="Calibri" panose="020F0502020204030204" pitchFamily="34" charset="0"/>
              </a:rPr>
              <a:t>•</a:t>
            </a:r>
            <a:r>
              <a:rPr lang="en-US" sz="2400" kern="100" dirty="0">
                <a:solidFill>
                  <a:srgbClr val="1C355E"/>
                </a:solidFill>
                <a:ea typeface="Calibri" panose="020F0502020204030204" pitchFamily="34" charset="0"/>
                <a:cs typeface="Calibri" panose="020F0502020204030204" pitchFamily="34" charset="0"/>
              </a:rPr>
              <a:t>Across all jurisdictions</a:t>
            </a:r>
          </a:p>
          <a:p>
            <a:pPr>
              <a:defRPr/>
            </a:pPr>
            <a:r>
              <a:rPr lang="en-US" sz="2400" kern="100" dirty="0">
                <a:solidFill>
                  <a:srgbClr val="1C355E"/>
                </a:solidFill>
                <a:ea typeface="Calibri" panose="020F0502020204030204" pitchFamily="34" charset="0"/>
                <a:cs typeface="Calibri" panose="020F0502020204030204" pitchFamily="34" charset="0"/>
              </a:rPr>
              <a:t>Requirements:</a:t>
            </a:r>
          </a:p>
          <a:p>
            <a:pPr lvl="1" indent="-342900">
              <a:buFont typeface="Arial" panose="020B0604020202020204" pitchFamily="34" charset="0"/>
              <a:buChar char="•"/>
              <a:defRPr/>
            </a:pPr>
            <a:r>
              <a:rPr lang="en-US" sz="2400" kern="100" dirty="0">
                <a:solidFill>
                  <a:srgbClr val="1C355E"/>
                </a:solidFill>
                <a:ea typeface="Calibri" panose="020F0502020204030204" pitchFamily="34" charset="0"/>
                <a:cs typeface="Calibri" panose="020F0502020204030204" pitchFamily="34" charset="0"/>
              </a:rPr>
              <a:t>Updated every 5 years</a:t>
            </a:r>
          </a:p>
          <a:p>
            <a:pPr lvl="1" indent="-342900">
              <a:buFont typeface="Arial" panose="020B0604020202020204" pitchFamily="34" charset="0"/>
              <a:buChar char="•"/>
              <a:defRPr/>
            </a:pPr>
            <a:r>
              <a:rPr lang="en-US" sz="2400" kern="100" dirty="0">
                <a:solidFill>
                  <a:srgbClr val="1C355E"/>
                </a:solidFill>
                <a:ea typeface="Calibri" panose="020F0502020204030204" pitchFamily="34" charset="0"/>
                <a:cs typeface="Calibri" panose="020F0502020204030204" pitchFamily="34" charset="0"/>
              </a:rPr>
              <a:t>Maintains eligibility for critical safety funding (e.g. ARTS)</a:t>
            </a:r>
          </a:p>
          <a:p>
            <a:pPr lvl="1" indent="-342900">
              <a:buFont typeface="Arial" panose="020B0604020202020204" pitchFamily="34" charset="0"/>
              <a:buChar char="•"/>
              <a:defRPr/>
            </a:pPr>
            <a:r>
              <a:rPr lang="en-US" sz="2400" kern="100" dirty="0">
                <a:solidFill>
                  <a:srgbClr val="1C355E"/>
                </a:solidFill>
                <a:ea typeface="Calibri" panose="020F0502020204030204" pitchFamily="34" charset="0"/>
                <a:cs typeface="Calibri" panose="020F0502020204030204" pitchFamily="34" charset="0"/>
              </a:rPr>
              <a:t>Consistent Objectives</a:t>
            </a:r>
          </a:p>
          <a:p>
            <a:pPr lvl="1" indent="-342900">
              <a:buFont typeface="Arial" panose="020B0604020202020204" pitchFamily="34" charset="0"/>
              <a:buChar char="•"/>
              <a:defRPr/>
            </a:pPr>
            <a:endParaRPr lang="en-US" sz="2400" kern="100" dirty="0">
              <a:solidFill>
                <a:srgbClr val="1C355E"/>
              </a:solidFill>
              <a:ea typeface="Calibri" panose="020F0502020204030204" pitchFamily="34" charset="0"/>
              <a:cs typeface="Calibri" panose="020F0502020204030204" pitchFamily="34" charset="0"/>
            </a:endParaRPr>
          </a:p>
        </p:txBody>
      </p:sp>
      <p:pic>
        <p:nvPicPr>
          <p:cNvPr id="4" name="Picture 3" descr="A person holding a stop sign on a bridge&#10;&#10;AI-generated content may be incorrect.">
            <a:extLst>
              <a:ext uri="{FF2B5EF4-FFF2-40B4-BE49-F238E27FC236}">
                <a16:creationId xmlns:a16="http://schemas.microsoft.com/office/drawing/2014/main" id="{2FF23153-53DA-45AB-7926-29559BD8EC0C}"/>
              </a:ext>
            </a:extLst>
          </p:cNvPr>
          <p:cNvPicPr>
            <a:picLocks noChangeAspect="1"/>
          </p:cNvPicPr>
          <p:nvPr/>
        </p:nvPicPr>
        <p:blipFill>
          <a:blip r:embed="rId3"/>
          <a:stretch>
            <a:fillRect/>
          </a:stretch>
        </p:blipFill>
        <p:spPr>
          <a:xfrm>
            <a:off x="9236533" y="1858696"/>
            <a:ext cx="2955467" cy="3785653"/>
          </a:xfrm>
          <a:prstGeom prst="rect">
            <a:avLst/>
          </a:prstGeom>
        </p:spPr>
      </p:pic>
      <p:pic>
        <p:nvPicPr>
          <p:cNvPr id="5" name="Picture 4" descr="A diagram of a safe system approach&#10;&#10;AI-generated content may be incorrect.">
            <a:extLst>
              <a:ext uri="{FF2B5EF4-FFF2-40B4-BE49-F238E27FC236}">
                <a16:creationId xmlns:a16="http://schemas.microsoft.com/office/drawing/2014/main" id="{1EC8BECD-1EF7-506D-DCE1-9FCCA96BC439}"/>
              </a:ext>
            </a:extLst>
          </p:cNvPr>
          <p:cNvPicPr>
            <a:picLocks noChangeAspect="1"/>
          </p:cNvPicPr>
          <p:nvPr/>
        </p:nvPicPr>
        <p:blipFill>
          <a:blip r:embed="rId4"/>
          <a:stretch>
            <a:fillRect/>
          </a:stretch>
        </p:blipFill>
        <p:spPr>
          <a:xfrm>
            <a:off x="6096000" y="3429001"/>
            <a:ext cx="3491966" cy="3429000"/>
          </a:xfrm>
          <a:prstGeom prst="rect">
            <a:avLst/>
          </a:prstGeom>
        </p:spPr>
      </p:pic>
    </p:spTree>
    <p:extLst>
      <p:ext uri="{BB962C8B-B14F-4D97-AF65-F5344CB8AC3E}">
        <p14:creationId xmlns:p14="http://schemas.microsoft.com/office/powerpoint/2010/main" val="2304129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C871-C9A9-A1DE-2908-90A6D08B361F}"/>
            </a:ext>
          </a:extLst>
        </p:cNvPr>
        <p:cNvGrpSpPr/>
        <p:nvPr/>
      </p:nvGrpSpPr>
      <p:grpSpPr>
        <a:xfrm>
          <a:off x="0" y="0"/>
          <a:ext cx="0" cy="0"/>
          <a:chOff x="0" y="0"/>
          <a:chExt cx="0" cy="0"/>
        </a:xfrm>
      </p:grpSpPr>
      <p:graphicFrame>
        <p:nvGraphicFramePr>
          <p:cNvPr id="4212" name="Diagram 4211">
            <a:extLst>
              <a:ext uri="{FF2B5EF4-FFF2-40B4-BE49-F238E27FC236}">
                <a16:creationId xmlns:a16="http://schemas.microsoft.com/office/drawing/2014/main" id="{3606D518-9BC4-C760-35B0-FFBDE507593C}"/>
              </a:ext>
            </a:extLst>
          </p:cNvPr>
          <p:cNvGraphicFramePr/>
          <p:nvPr>
            <p:extLst>
              <p:ext uri="{D42A27DB-BD31-4B8C-83A1-F6EECF244321}">
                <p14:modId xmlns:p14="http://schemas.microsoft.com/office/powerpoint/2010/main" val="3441157705"/>
              </p:ext>
            </p:extLst>
          </p:nvPr>
        </p:nvGraphicFramePr>
        <p:xfrm>
          <a:off x="547688" y="-483392"/>
          <a:ext cx="11525248" cy="5741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49D1ECFB-F481-FAB6-3FDF-E9FBBC849B99}"/>
              </a:ext>
            </a:extLst>
          </p:cNvPr>
          <p:cNvSpPr>
            <a:spLocks noGrp="1"/>
          </p:cNvSpPr>
          <p:nvPr>
            <p:ph type="title"/>
          </p:nvPr>
        </p:nvSpPr>
        <p:spPr/>
        <p:txBody>
          <a:bodyPr/>
          <a:lstStyle/>
          <a:p>
            <a:r>
              <a:rPr lang="en-US"/>
              <a:t>Project Schedule</a:t>
            </a:r>
          </a:p>
        </p:txBody>
      </p:sp>
      <p:sp>
        <p:nvSpPr>
          <p:cNvPr id="3970" name="Rectangle 3969">
            <a:extLst>
              <a:ext uri="{FF2B5EF4-FFF2-40B4-BE49-F238E27FC236}">
                <a16:creationId xmlns:a16="http://schemas.microsoft.com/office/drawing/2014/main" id="{F8913C44-1B00-8766-7A76-B56E952FFCB1}"/>
              </a:ext>
            </a:extLst>
          </p:cNvPr>
          <p:cNvSpPr/>
          <p:nvPr/>
        </p:nvSpPr>
        <p:spPr>
          <a:xfrm>
            <a:off x="1952623" y="4095750"/>
            <a:ext cx="2307435" cy="91440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Existing conditions analysis, interviews</a:t>
            </a:r>
          </a:p>
        </p:txBody>
      </p:sp>
      <p:sp>
        <p:nvSpPr>
          <p:cNvPr id="4020" name="Rectangle 4019">
            <a:extLst>
              <a:ext uri="{FF2B5EF4-FFF2-40B4-BE49-F238E27FC236}">
                <a16:creationId xmlns:a16="http://schemas.microsoft.com/office/drawing/2014/main" id="{FFEE8DB2-8EE6-D05D-9F7F-30745940B11B}"/>
              </a:ext>
            </a:extLst>
          </p:cNvPr>
          <p:cNvSpPr/>
          <p:nvPr/>
        </p:nvSpPr>
        <p:spPr>
          <a:xfrm>
            <a:off x="4262437" y="4095750"/>
            <a:ext cx="2438397"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Draft TSAP development</a:t>
            </a:r>
          </a:p>
        </p:txBody>
      </p:sp>
      <p:sp>
        <p:nvSpPr>
          <p:cNvPr id="4046" name="Arrow: Right 4045">
            <a:extLst>
              <a:ext uri="{FF2B5EF4-FFF2-40B4-BE49-F238E27FC236}">
                <a16:creationId xmlns:a16="http://schemas.microsoft.com/office/drawing/2014/main" id="{C4ECAA23-C8E6-90D0-E205-06CC428003BD}"/>
              </a:ext>
            </a:extLst>
          </p:cNvPr>
          <p:cNvSpPr/>
          <p:nvPr/>
        </p:nvSpPr>
        <p:spPr>
          <a:xfrm>
            <a:off x="6703219" y="3631409"/>
            <a:ext cx="5097967" cy="1841940"/>
          </a:xfrm>
          <a:prstGeom prst="right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aseline="0">
                <a:solidFill>
                  <a:srgbClr val="FFFFFF"/>
                </a:solidFill>
                <a:latin typeface="Franklin Gothic Book"/>
              </a:rPr>
              <a:t>Public review/ Draft revisions</a:t>
            </a:r>
            <a:r>
              <a:rPr lang="en-US">
                <a:solidFill>
                  <a:srgbClr val="FFFFFF"/>
                </a:solidFill>
                <a:latin typeface="Franklin Gothic Book"/>
              </a:rPr>
              <a:t>/ OTSC/ OTC</a:t>
            </a:r>
            <a:endParaRPr lang="en-US"/>
          </a:p>
        </p:txBody>
      </p:sp>
      <p:sp>
        <p:nvSpPr>
          <p:cNvPr id="4071" name="Arrow: Right 4070">
            <a:extLst>
              <a:ext uri="{FF2B5EF4-FFF2-40B4-BE49-F238E27FC236}">
                <a16:creationId xmlns:a16="http://schemas.microsoft.com/office/drawing/2014/main" id="{3DA553B5-E98A-4377-ED03-ED8F3E46C7E2}"/>
              </a:ext>
            </a:extLst>
          </p:cNvPr>
          <p:cNvSpPr/>
          <p:nvPr/>
        </p:nvSpPr>
        <p:spPr>
          <a:xfrm rot="-2760000">
            <a:off x="5751183" y="5331663"/>
            <a:ext cx="1109376" cy="4965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7" name="TextBox 4096">
            <a:extLst>
              <a:ext uri="{FF2B5EF4-FFF2-40B4-BE49-F238E27FC236}">
                <a16:creationId xmlns:a16="http://schemas.microsoft.com/office/drawing/2014/main" id="{C3E5C4EA-736C-9136-0B01-2B8089EF9C2F}"/>
              </a:ext>
            </a:extLst>
          </p:cNvPr>
          <p:cNvSpPr txBox="1"/>
          <p:nvPr/>
        </p:nvSpPr>
        <p:spPr>
          <a:xfrm>
            <a:off x="4167187" y="5786436"/>
            <a:ext cx="19288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Draft complete</a:t>
            </a:r>
          </a:p>
        </p:txBody>
      </p:sp>
      <p:sp>
        <p:nvSpPr>
          <p:cNvPr id="4969" name="Rectangle 4968">
            <a:extLst>
              <a:ext uri="{FF2B5EF4-FFF2-40B4-BE49-F238E27FC236}">
                <a16:creationId xmlns:a16="http://schemas.microsoft.com/office/drawing/2014/main" id="{3C5C3B2E-8498-36A2-A6A5-B575D68C270D}"/>
              </a:ext>
            </a:extLst>
          </p:cNvPr>
          <p:cNvSpPr/>
          <p:nvPr/>
        </p:nvSpPr>
        <p:spPr>
          <a:xfrm>
            <a:off x="690562" y="4095749"/>
            <a:ext cx="1259679"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Project kick-off</a:t>
            </a:r>
          </a:p>
        </p:txBody>
      </p:sp>
      <p:sp>
        <p:nvSpPr>
          <p:cNvPr id="4971" name="Rectangle 4970">
            <a:extLst>
              <a:ext uri="{FF2B5EF4-FFF2-40B4-BE49-F238E27FC236}">
                <a16:creationId xmlns:a16="http://schemas.microsoft.com/office/drawing/2014/main" id="{9572045A-11C7-CA5D-E6C8-34C3DE11BF24}"/>
              </a:ext>
            </a:extLst>
          </p:cNvPr>
          <p:cNvSpPr/>
          <p:nvPr/>
        </p:nvSpPr>
        <p:spPr>
          <a:xfrm>
            <a:off x="2369341" y="2976562"/>
            <a:ext cx="4498184" cy="91440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Steering Committee meetings and partner workshops</a:t>
            </a:r>
          </a:p>
        </p:txBody>
      </p:sp>
    </p:spTree>
    <p:extLst>
      <p:ext uri="{BB962C8B-B14F-4D97-AF65-F5344CB8AC3E}">
        <p14:creationId xmlns:p14="http://schemas.microsoft.com/office/powerpoint/2010/main" val="1614172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A047C-4C67-6FC2-0C71-9A6CFFDE26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C0A5BB-D91E-4105-F705-B72CD539F9EF}"/>
              </a:ext>
            </a:extLst>
          </p:cNvPr>
          <p:cNvSpPr>
            <a:spLocks noGrp="1"/>
          </p:cNvSpPr>
          <p:nvPr>
            <p:ph type="title"/>
          </p:nvPr>
        </p:nvSpPr>
        <p:spPr/>
        <p:txBody>
          <a:bodyPr/>
          <a:lstStyle/>
          <a:p>
            <a:r>
              <a:rPr lang="en-US" dirty="0"/>
              <a:t>Oregon </a:t>
            </a:r>
            <a:r>
              <a:rPr lang="en-US"/>
              <a:t>Transportation Plan </a:t>
            </a:r>
            <a:r>
              <a:rPr lang="en-US" dirty="0"/>
              <a:t>Safety Elements</a:t>
            </a:r>
          </a:p>
        </p:txBody>
      </p:sp>
      <p:pic>
        <p:nvPicPr>
          <p:cNvPr id="9" name="Picture 8" descr="A white text with black text&#10;&#10;AI-generated content may be incorrect.">
            <a:extLst>
              <a:ext uri="{FF2B5EF4-FFF2-40B4-BE49-F238E27FC236}">
                <a16:creationId xmlns:a16="http://schemas.microsoft.com/office/drawing/2014/main" id="{1C1D360C-C21A-DEA3-C555-A58F8F971791}"/>
              </a:ext>
            </a:extLst>
          </p:cNvPr>
          <p:cNvPicPr>
            <a:picLocks noChangeAspect="1"/>
          </p:cNvPicPr>
          <p:nvPr/>
        </p:nvPicPr>
        <p:blipFill>
          <a:blip r:embed="rId3"/>
          <a:srcRect l="7002" r="2421"/>
          <a:stretch>
            <a:fillRect/>
          </a:stretch>
        </p:blipFill>
        <p:spPr>
          <a:xfrm>
            <a:off x="4252686" y="2706314"/>
            <a:ext cx="7895771" cy="4113446"/>
          </a:xfrm>
          <a:prstGeom prst="rect">
            <a:avLst/>
          </a:prstGeom>
        </p:spPr>
      </p:pic>
      <p:sp>
        <p:nvSpPr>
          <p:cNvPr id="11" name="TextBox 10">
            <a:extLst>
              <a:ext uri="{FF2B5EF4-FFF2-40B4-BE49-F238E27FC236}">
                <a16:creationId xmlns:a16="http://schemas.microsoft.com/office/drawing/2014/main" id="{69AC35CC-B82A-8B32-706B-35E63B5B23FA}"/>
              </a:ext>
            </a:extLst>
          </p:cNvPr>
          <p:cNvSpPr txBox="1"/>
          <p:nvPr/>
        </p:nvSpPr>
        <p:spPr>
          <a:xfrm>
            <a:off x="651782" y="3407747"/>
            <a:ext cx="3745707" cy="595932"/>
          </a:xfrm>
          <a:prstGeom prst="rect">
            <a:avLst/>
          </a:prstGeom>
          <a:noFill/>
        </p:spPr>
        <p:txBody>
          <a:bodyPr wrap="square" lIns="91440" tIns="45720" rIns="91440" bIns="45720" rtlCol="0" anchor="t">
            <a:spAutoFit/>
          </a:bodyPr>
          <a:lstStyle/>
          <a:p>
            <a:pPr marL="0" lvl="1">
              <a:lnSpc>
                <a:spcPct val="107000"/>
              </a:lnSpc>
              <a:defRPr/>
            </a:pPr>
            <a:r>
              <a:rPr lang="en-US" sz="3200" b="1" i="0" kern="100" dirty="0">
                <a:solidFill>
                  <a:schemeClr val="tx2"/>
                </a:solidFill>
                <a:latin typeface="Calibri"/>
                <a:ea typeface="Calibri"/>
                <a:cs typeface="Times New Roman"/>
              </a:rPr>
              <a:t>OTP Safety Goal</a:t>
            </a:r>
            <a:endParaRPr lang="en-US" sz="3200" b="1" i="0" u="none" strike="noStrike" kern="100" cap="none" spc="0" normalizeH="0" baseline="0" noProof="0" dirty="0">
              <a:ln>
                <a:noFill/>
              </a:ln>
              <a:solidFill>
                <a:schemeClr val="tx2"/>
              </a:solidFill>
              <a:effectLst/>
              <a:uLnTx/>
              <a:uFillTx/>
              <a:latin typeface="Calibri"/>
              <a:ea typeface="Calibri"/>
              <a:cs typeface="Times New Roman"/>
            </a:endParaRPr>
          </a:p>
        </p:txBody>
      </p:sp>
      <p:sp>
        <p:nvSpPr>
          <p:cNvPr id="13" name="TextBox 12">
            <a:extLst>
              <a:ext uri="{FF2B5EF4-FFF2-40B4-BE49-F238E27FC236}">
                <a16:creationId xmlns:a16="http://schemas.microsoft.com/office/drawing/2014/main" id="{8CBC5C55-385C-FC94-FAE5-CD08E6BB5695}"/>
              </a:ext>
            </a:extLst>
          </p:cNvPr>
          <p:cNvSpPr txBox="1"/>
          <p:nvPr/>
        </p:nvSpPr>
        <p:spPr>
          <a:xfrm>
            <a:off x="651782" y="3897185"/>
            <a:ext cx="3600904" cy="2050690"/>
          </a:xfrm>
          <a:prstGeom prst="rect">
            <a:avLst/>
          </a:prstGeom>
          <a:noFill/>
        </p:spPr>
        <p:txBody>
          <a:bodyPr wrap="square" lIns="91440" tIns="45720" rIns="91440" bIns="45720" rtlCol="0" anchor="t">
            <a:spAutoFit/>
          </a:bodyPr>
          <a:lstStyle/>
          <a:p>
            <a:pPr marL="342900" lvl="1" indent="-342900">
              <a:lnSpc>
                <a:spcPct val="107000"/>
              </a:lnSpc>
              <a:buFont typeface="Arial" panose="020B0604020202020204" pitchFamily="34" charset="0"/>
              <a:buChar char="•"/>
              <a:defRPr/>
            </a:pPr>
            <a:r>
              <a:rPr lang="en-US" sz="2400" b="1" kern="100" dirty="0">
                <a:solidFill>
                  <a:schemeClr val="tx2"/>
                </a:solidFill>
                <a:latin typeface="Calibri"/>
                <a:ea typeface="Calibri"/>
                <a:cs typeface="Times New Roman"/>
              </a:rPr>
              <a:t>Enable safe travel for all people, regardless of their age, ability, race, income or mode of transportation</a:t>
            </a:r>
            <a:endParaRPr lang="en-US" sz="2400" b="1" i="0" u="none" strike="noStrike" kern="1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CA7CF1F4-6D50-D624-A43B-34DD312F0ACD}"/>
              </a:ext>
            </a:extLst>
          </p:cNvPr>
          <p:cNvSpPr txBox="1"/>
          <p:nvPr/>
        </p:nvSpPr>
        <p:spPr>
          <a:xfrm>
            <a:off x="651782" y="2354707"/>
            <a:ext cx="3600904" cy="865173"/>
          </a:xfrm>
          <a:prstGeom prst="rect">
            <a:avLst/>
          </a:prstGeom>
          <a:noFill/>
        </p:spPr>
        <p:txBody>
          <a:bodyPr wrap="square" lIns="91440" tIns="45720" rIns="91440" bIns="45720" rtlCol="0" anchor="t">
            <a:spAutoFit/>
          </a:bodyPr>
          <a:lstStyle/>
          <a:p>
            <a:pPr marL="342900" lvl="1" indent="-342900">
              <a:lnSpc>
                <a:spcPct val="107000"/>
              </a:lnSpc>
              <a:buFont typeface="Arial" panose="020B0604020202020204" pitchFamily="34" charset="0"/>
              <a:buChar char="•"/>
              <a:defRPr/>
            </a:pPr>
            <a:r>
              <a:rPr lang="en-US" sz="2400" b="1" kern="100" dirty="0">
                <a:solidFill>
                  <a:schemeClr val="tx2"/>
                </a:solidFill>
                <a:latin typeface="Calibri"/>
                <a:ea typeface="Calibri"/>
                <a:cs typeface="Times New Roman"/>
              </a:rPr>
              <a:t>Est. Zero Fatalities and Serious Injuries Target</a:t>
            </a:r>
          </a:p>
        </p:txBody>
      </p:sp>
      <p:sp>
        <p:nvSpPr>
          <p:cNvPr id="4" name="TextBox 3">
            <a:extLst>
              <a:ext uri="{FF2B5EF4-FFF2-40B4-BE49-F238E27FC236}">
                <a16:creationId xmlns:a16="http://schemas.microsoft.com/office/drawing/2014/main" id="{33A92C30-5159-52FE-A175-6B764985375F}"/>
              </a:ext>
            </a:extLst>
          </p:cNvPr>
          <p:cNvSpPr txBox="1"/>
          <p:nvPr/>
        </p:nvSpPr>
        <p:spPr>
          <a:xfrm>
            <a:off x="838200" y="1892964"/>
            <a:ext cx="3745707" cy="595932"/>
          </a:xfrm>
          <a:prstGeom prst="rect">
            <a:avLst/>
          </a:prstGeom>
          <a:noFill/>
        </p:spPr>
        <p:txBody>
          <a:bodyPr wrap="square" lIns="91440" tIns="45720" rIns="91440" bIns="45720" rtlCol="0" anchor="t">
            <a:spAutoFit/>
          </a:bodyPr>
          <a:lstStyle/>
          <a:p>
            <a:pPr marL="0" lvl="1">
              <a:lnSpc>
                <a:spcPct val="107000"/>
              </a:lnSpc>
              <a:defRPr/>
            </a:pPr>
            <a:r>
              <a:rPr lang="en-US" sz="3200" b="1" i="0" kern="100" dirty="0">
                <a:solidFill>
                  <a:schemeClr val="tx2"/>
                </a:solidFill>
                <a:latin typeface="Calibri"/>
                <a:ea typeface="Calibri"/>
                <a:cs typeface="Times New Roman"/>
              </a:rPr>
              <a:t>OTP Safety Target</a:t>
            </a:r>
            <a:endParaRPr lang="en-US" sz="3200" b="1" i="0" u="none" strike="noStrike" kern="100" cap="none" spc="0" normalizeH="0" baseline="0" noProof="0" dirty="0">
              <a:ln>
                <a:noFill/>
              </a:ln>
              <a:solidFill>
                <a:schemeClr val="tx2"/>
              </a:solidFill>
              <a:effectLst/>
              <a:uLnTx/>
              <a:uFillTx/>
              <a:latin typeface="Calibri"/>
              <a:ea typeface="Calibri"/>
              <a:cs typeface="Times New Roman"/>
            </a:endParaRPr>
          </a:p>
        </p:txBody>
      </p:sp>
      <p:grpSp>
        <p:nvGrpSpPr>
          <p:cNvPr id="5" name="Group 4">
            <a:extLst>
              <a:ext uri="{FF2B5EF4-FFF2-40B4-BE49-F238E27FC236}">
                <a16:creationId xmlns:a16="http://schemas.microsoft.com/office/drawing/2014/main" id="{FBF54BC2-4CF1-7C12-2204-1DBB0BDFB89D}"/>
              </a:ext>
            </a:extLst>
          </p:cNvPr>
          <p:cNvGrpSpPr/>
          <p:nvPr/>
        </p:nvGrpSpPr>
        <p:grpSpPr>
          <a:xfrm>
            <a:off x="6569044" y="1934824"/>
            <a:ext cx="5579413" cy="1325563"/>
            <a:chOff x="7507705" y="2573879"/>
            <a:chExt cx="3846095" cy="980592"/>
          </a:xfrm>
        </p:grpSpPr>
        <p:sp>
          <p:nvSpPr>
            <p:cNvPr id="6" name="Rectangle 5">
              <a:extLst>
                <a:ext uri="{FF2B5EF4-FFF2-40B4-BE49-F238E27FC236}">
                  <a16:creationId xmlns:a16="http://schemas.microsoft.com/office/drawing/2014/main" id="{B9E380FE-4B90-A32F-8DB8-05278B885144}"/>
                </a:ext>
              </a:extLst>
            </p:cNvPr>
            <p:cNvSpPr/>
            <p:nvPr/>
          </p:nvSpPr>
          <p:spPr>
            <a:xfrm>
              <a:off x="7507705" y="2573879"/>
              <a:ext cx="3846095" cy="98059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927A7108-FE1C-F9D2-F742-267A8EF62BA0}"/>
                </a:ext>
              </a:extLst>
            </p:cNvPr>
            <p:cNvPicPr>
              <a:picLocks noChangeAspect="1"/>
            </p:cNvPicPr>
            <p:nvPr/>
          </p:nvPicPr>
          <p:blipFill>
            <a:blip r:embed="rId4"/>
            <a:srcRect t="4949"/>
            <a:stretch>
              <a:fillRect/>
            </a:stretch>
          </p:blipFill>
          <p:spPr>
            <a:xfrm>
              <a:off x="7617708" y="2672102"/>
              <a:ext cx="3651507" cy="760403"/>
            </a:xfrm>
            <a:prstGeom prst="rect">
              <a:avLst/>
            </a:prstGeom>
          </p:spPr>
        </p:pic>
      </p:grpSp>
    </p:spTree>
    <p:extLst>
      <p:ext uri="{BB962C8B-B14F-4D97-AF65-F5344CB8AC3E}">
        <p14:creationId xmlns:p14="http://schemas.microsoft.com/office/powerpoint/2010/main" val="3695556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115E8-B999-DAEA-4355-36705B27C3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C5C3D7-A54F-3F88-2FEA-A0A8C1CE13C5}"/>
              </a:ext>
            </a:extLst>
          </p:cNvPr>
          <p:cNvSpPr>
            <a:spLocks noGrp="1"/>
          </p:cNvSpPr>
          <p:nvPr>
            <p:ph type="title"/>
          </p:nvPr>
        </p:nvSpPr>
        <p:spPr/>
        <p:txBody>
          <a:bodyPr>
            <a:normAutofit/>
          </a:bodyPr>
          <a:lstStyle/>
          <a:p>
            <a:r>
              <a:rPr lang="en-US"/>
              <a:t>OTP Investment Framework</a:t>
            </a:r>
            <a:br>
              <a:rPr lang="en-US"/>
            </a:br>
            <a:r>
              <a:rPr lang="en-US" sz="2400"/>
              <a:t>SAFETY-RELATED ELEMENTS</a:t>
            </a:r>
          </a:p>
        </p:txBody>
      </p:sp>
      <p:sp>
        <p:nvSpPr>
          <p:cNvPr id="5" name="Content Placeholder 4">
            <a:extLst>
              <a:ext uri="{FF2B5EF4-FFF2-40B4-BE49-F238E27FC236}">
                <a16:creationId xmlns:a16="http://schemas.microsoft.com/office/drawing/2014/main" id="{54038B82-753E-8D2C-2A1E-36B725448D3D}"/>
              </a:ext>
            </a:extLst>
          </p:cNvPr>
          <p:cNvSpPr>
            <a:spLocks noGrp="1"/>
          </p:cNvSpPr>
          <p:nvPr>
            <p:ph idx="1"/>
          </p:nvPr>
        </p:nvSpPr>
        <p:spPr>
          <a:xfrm>
            <a:off x="838200" y="2067697"/>
            <a:ext cx="11148203" cy="3774406"/>
          </a:xfrm>
        </p:spPr>
        <p:txBody>
          <a:bodyPr vert="horz" lIns="91440" tIns="45720" rIns="91440" bIns="45720" rtlCol="0" anchor="t">
            <a:normAutofit/>
          </a:bodyPr>
          <a:lstStyle/>
          <a:p>
            <a:pPr marL="0" indent="0" fontAlgn="base">
              <a:buNone/>
            </a:pPr>
            <a:r>
              <a:rPr lang="en-US" b="1" dirty="0"/>
              <a:t>Strategic Approach to Investment</a:t>
            </a:r>
          </a:p>
          <a:p>
            <a:pPr marL="514350" indent="-514350" fontAlgn="base">
              <a:buAutoNum type="arabicPeriod"/>
            </a:pPr>
            <a:r>
              <a:rPr lang="en-US" b="1" dirty="0"/>
              <a:t>Top Tier </a:t>
            </a:r>
            <a:r>
              <a:rPr lang="en-US" i="1" u="sng" dirty="0"/>
              <a:t>addresses fatalities and serious injuries</a:t>
            </a:r>
          </a:p>
          <a:p>
            <a:pPr marL="514350" indent="-514350" fontAlgn="base">
              <a:buFont typeface="+mj-lt"/>
              <a:buAutoNum type="arabicPeriod"/>
            </a:pPr>
            <a:endParaRPr lang="en-US" i="1" u="sng" dirty="0"/>
          </a:p>
          <a:p>
            <a:pPr marL="514350" indent="-514350" fontAlgn="base">
              <a:buAutoNum type="arabicPeriod"/>
            </a:pPr>
            <a:r>
              <a:rPr lang="en-US" b="1" dirty="0"/>
              <a:t>Second Tier</a:t>
            </a:r>
            <a:r>
              <a:rPr lang="en-US" dirty="0"/>
              <a:t> </a:t>
            </a:r>
            <a:r>
              <a:rPr lang="en-US" i="1" u="sng" dirty="0"/>
              <a:t>addresses contributing factors to reduce severity</a:t>
            </a:r>
          </a:p>
          <a:p>
            <a:pPr marL="514350" indent="-514350" fontAlgn="base">
              <a:buFont typeface="+mj-lt"/>
              <a:buAutoNum type="arabicPeriod"/>
            </a:pPr>
            <a:endParaRPr lang="en-US" i="1" u="sng" dirty="0"/>
          </a:p>
          <a:p>
            <a:pPr marL="514350" indent="-514350">
              <a:buAutoNum type="arabicPeriod"/>
            </a:pPr>
            <a:r>
              <a:rPr lang="en-US" b="1" dirty="0"/>
              <a:t>Third Tier </a:t>
            </a:r>
            <a:r>
              <a:rPr lang="en-US" i="1" u="sng" dirty="0"/>
              <a:t>increases users' sense of safety and comfort</a:t>
            </a:r>
            <a:endParaRPr lang="en-US" dirty="0"/>
          </a:p>
        </p:txBody>
      </p:sp>
    </p:spTree>
    <p:extLst>
      <p:ext uri="{BB962C8B-B14F-4D97-AF65-F5344CB8AC3E}">
        <p14:creationId xmlns:p14="http://schemas.microsoft.com/office/powerpoint/2010/main" val="1880143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6AAD1-7966-A98E-1417-93FF77909F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074AD-0671-6818-299C-8C8EA7C53468}"/>
              </a:ext>
            </a:extLst>
          </p:cNvPr>
          <p:cNvSpPr>
            <a:spLocks noGrp="1"/>
          </p:cNvSpPr>
          <p:nvPr>
            <p:ph type="title"/>
          </p:nvPr>
        </p:nvSpPr>
        <p:spPr>
          <a:xfrm>
            <a:off x="1630" y="2577931"/>
            <a:ext cx="12199178" cy="1325563"/>
          </a:xfrm>
        </p:spPr>
        <p:txBody>
          <a:bodyPr>
            <a:normAutofit/>
          </a:bodyPr>
          <a:lstStyle/>
          <a:p>
            <a:r>
              <a:rPr lang="en-US"/>
              <a:t>Draft Crash Data Analysis </a:t>
            </a:r>
          </a:p>
        </p:txBody>
      </p:sp>
    </p:spTree>
    <p:extLst>
      <p:ext uri="{BB962C8B-B14F-4D97-AF65-F5344CB8AC3E}">
        <p14:creationId xmlns:p14="http://schemas.microsoft.com/office/powerpoint/2010/main" val="112620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072B1-24A7-5DEF-1A5D-8ED59A1DBB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BE0A38-BB10-9ABE-1568-4758D7BC319F}"/>
              </a:ext>
            </a:extLst>
          </p:cNvPr>
          <p:cNvSpPr>
            <a:spLocks noGrp="1"/>
          </p:cNvSpPr>
          <p:nvPr>
            <p:ph type="title"/>
          </p:nvPr>
        </p:nvSpPr>
        <p:spPr/>
        <p:txBody>
          <a:bodyPr/>
          <a:lstStyle/>
          <a:p>
            <a:r>
              <a:rPr lang="en-US"/>
              <a:t>Crash Data Analysis Methodology</a:t>
            </a:r>
          </a:p>
        </p:txBody>
      </p:sp>
      <p:sp>
        <p:nvSpPr>
          <p:cNvPr id="2" name="TextBox 1">
            <a:extLst>
              <a:ext uri="{FF2B5EF4-FFF2-40B4-BE49-F238E27FC236}">
                <a16:creationId xmlns:a16="http://schemas.microsoft.com/office/drawing/2014/main" id="{2AB53E61-533A-21CA-7180-20F69C39A5EB}"/>
              </a:ext>
            </a:extLst>
          </p:cNvPr>
          <p:cNvSpPr txBox="1"/>
          <p:nvPr/>
        </p:nvSpPr>
        <p:spPr>
          <a:xfrm>
            <a:off x="838200" y="2080113"/>
            <a:ext cx="10972800" cy="2838021"/>
          </a:xfrm>
          <a:prstGeom prst="rect">
            <a:avLst/>
          </a:prstGeom>
          <a:noFill/>
        </p:spPr>
        <p:txBody>
          <a:bodyPr wrap="square" lIns="91440" tIns="45720" rIns="91440" bIns="45720" rtlCol="0" anchor="t">
            <a:spAutoFit/>
          </a:bodyPr>
          <a:lstStyle/>
          <a:p>
            <a:pPr lvl="1" indent="-457200">
              <a:lnSpc>
                <a:spcPct val="107000"/>
              </a:lnSpc>
              <a:buClr>
                <a:schemeClr val="tx2"/>
              </a:buClr>
              <a:buFont typeface="Arial" panose="020B0604020202020204" pitchFamily="34" charset="0"/>
              <a:buChar char="•"/>
              <a:defRPr/>
            </a:pPr>
            <a:r>
              <a:rPr lang="en-US" sz="2800" kern="100" dirty="0">
                <a:solidFill>
                  <a:srgbClr val="1C355E"/>
                </a:solidFill>
                <a:ea typeface="Calibri"/>
                <a:cs typeface="Times New Roman"/>
              </a:rPr>
              <a:t>Summarize most recent 5 years: 2019-2023</a:t>
            </a:r>
          </a:p>
          <a:p>
            <a:pPr lvl="1" indent="-457200">
              <a:lnSpc>
                <a:spcPct val="107000"/>
              </a:lnSpc>
              <a:buClr>
                <a:schemeClr val="tx2"/>
              </a:buClr>
              <a:buFont typeface="Arial" panose="020B0604020202020204" pitchFamily="34" charset="0"/>
              <a:buChar char="•"/>
              <a:defRPr/>
            </a:pPr>
            <a:r>
              <a:rPr lang="en-US" sz="2800" kern="100" dirty="0">
                <a:solidFill>
                  <a:srgbClr val="1C355E"/>
                </a:solidFill>
                <a:ea typeface="Calibri"/>
                <a:cs typeface="Times New Roman"/>
              </a:rPr>
              <a:t>Compare to previous 5 years (2014-2018) used in 2021 TSAP</a:t>
            </a:r>
          </a:p>
          <a:p>
            <a:pPr lvl="2" indent="-457200">
              <a:lnSpc>
                <a:spcPct val="107000"/>
              </a:lnSpc>
              <a:buClr>
                <a:schemeClr val="tx2"/>
              </a:buClr>
              <a:buFont typeface="Wingdings" panose="020B0604020202020204" pitchFamily="34" charset="0"/>
              <a:buChar char="§"/>
              <a:defRPr/>
            </a:pPr>
            <a:r>
              <a:rPr lang="en-US" sz="2800" kern="100" dirty="0">
                <a:solidFill>
                  <a:srgbClr val="1C355E"/>
                </a:solidFill>
                <a:ea typeface="Calibri"/>
                <a:cs typeface="Times New Roman"/>
              </a:rPr>
              <a:t>Note changes and trends over time</a:t>
            </a:r>
          </a:p>
          <a:p>
            <a:pPr lvl="1" indent="-457200">
              <a:lnSpc>
                <a:spcPct val="107000"/>
              </a:lnSpc>
              <a:buClr>
                <a:schemeClr val="tx2"/>
              </a:buClr>
              <a:buFont typeface="Arial" panose="020B0604020202020204" pitchFamily="34" charset="0"/>
              <a:buChar char="•"/>
              <a:defRPr/>
            </a:pPr>
            <a:r>
              <a:rPr lang="en-US" sz="2800" kern="100" dirty="0">
                <a:solidFill>
                  <a:srgbClr val="1C355E"/>
                </a:solidFill>
                <a:ea typeface="Calibri"/>
                <a:cs typeface="Times New Roman"/>
              </a:rPr>
              <a:t>Statewide focus (includes ODOT, city and county facilities) for the TSAP</a:t>
            </a:r>
          </a:p>
          <a:p>
            <a:pPr marL="0" lvl="1">
              <a:lnSpc>
                <a:spcPct val="107000"/>
              </a:lnSpc>
              <a:buClr>
                <a:schemeClr val="tx2"/>
              </a:buClr>
              <a:defRPr/>
            </a:pPr>
            <a:endParaRPr lang="en-US" sz="2800" kern="100" dirty="0">
              <a:solidFill>
                <a:srgbClr val="1C355E"/>
              </a:solidFill>
              <a:latin typeface="Calibri"/>
              <a:ea typeface="Calibri"/>
              <a:cs typeface="Times New Roman"/>
            </a:endParaRPr>
          </a:p>
        </p:txBody>
      </p:sp>
    </p:spTree>
    <p:extLst>
      <p:ext uri="{BB962C8B-B14F-4D97-AF65-F5344CB8AC3E}">
        <p14:creationId xmlns:p14="http://schemas.microsoft.com/office/powerpoint/2010/main" val="4158210857"/>
      </p:ext>
    </p:extLst>
  </p:cSld>
  <p:clrMapOvr>
    <a:masterClrMapping/>
  </p:clrMapOvr>
</p:sld>
</file>

<file path=ppt/theme/theme1.xml><?xml version="1.0" encoding="utf-8"?>
<a:theme xmlns:a="http://schemas.openxmlformats.org/drawingml/2006/main" name="Office Theme">
  <a:themeElements>
    <a:clrScheme name="ODOT Blues">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C1BE"/>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OT_DBEAdvisoryCommitteeMeeting_091422_draft_v1" id="{9F68D7D5-D3F4-4E51-B161-ED1D5400942B}" vid="{9F952208-1F80-44B8-8975-92358E5ABA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C298A3459FE374586228BAEA77B1373" ma:contentTypeVersion="2" ma:contentTypeDescription="Create a new document." ma:contentTypeScope="" ma:versionID="7e42a8f7297253f7c3e57b11533fa395">
  <xsd:schema xmlns:xsd="http://www.w3.org/2001/XMLSchema" xmlns:xs="http://www.w3.org/2001/XMLSchema" xmlns:p="http://schemas.microsoft.com/office/2006/metadata/properties" targetNamespace="http://schemas.microsoft.com/office/2006/metadata/properties" ma:root="true" ma:fieldsID="fc727cf2ba31b8861026a5078829fd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AE5B6F-3D68-40B9-B169-E74498CB6624}">
  <ds:schemaRefs>
    <ds:schemaRef ds:uri="http://schemas.microsoft.com/office/2006/documentManagement/types"/>
    <ds:schemaRef ds:uri="http://schemas.microsoft.com/office/2006/metadata/properties"/>
    <ds:schemaRef ds:uri="68f2da74-55f2-490f-bda9-a611cc923b15"/>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infopath/2007/PartnerControls"/>
    <ds:schemaRef ds:uri="70d1870d-4298-48cb-89e6-ebe4b5f7795a"/>
  </ds:schemaRefs>
</ds:datastoreItem>
</file>

<file path=customXml/itemProps2.xml><?xml version="1.0" encoding="utf-8"?>
<ds:datastoreItem xmlns:ds="http://schemas.openxmlformats.org/officeDocument/2006/customXml" ds:itemID="{CCBF2C3E-35EE-4DBB-9CD1-54338F9A0135}"/>
</file>

<file path=customXml/itemProps3.xml><?xml version="1.0" encoding="utf-8"?>
<ds:datastoreItem xmlns:ds="http://schemas.openxmlformats.org/officeDocument/2006/customXml" ds:itemID="{D22D2DFD-F821-4770-BF9E-46C59FB9F53F}">
  <ds:schemaRefs>
    <ds:schemaRef ds:uri="http://schemas.microsoft.com/sharepoint/v3/contenttype/forms"/>
  </ds:schemaRefs>
</ds:datastoreItem>
</file>

<file path=docMetadata/LabelInfo.xml><?xml version="1.0" encoding="utf-8"?>
<clbl:labelList xmlns:clbl="http://schemas.microsoft.com/office/2020/mipLabelMetadata">
  <clbl:label id="{e4870107-094d-417a-be4e-221e87afbec1}" enabled="1" method="Privileged" siteId="{28b0d013-46bc-4a64-8d86-1c8a31cf590d}" removed="0"/>
</clbl:labelList>
</file>

<file path=docProps/app.xml><?xml version="1.0" encoding="utf-8"?>
<Properties xmlns="http://schemas.openxmlformats.org/officeDocument/2006/extended-properties" xmlns:vt="http://schemas.openxmlformats.org/officeDocument/2006/docPropsVTypes">
  <Template>ODOT_DBEAdvisoryCommitteeMeeting_091422_draft_v1</Template>
  <TotalTime>3654</TotalTime>
  <Words>2135</Words>
  <Application>Microsoft Office PowerPoint</Application>
  <PresentationFormat>Widescreen</PresentationFormat>
  <Paragraphs>272</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Franklin Gothic Book</vt:lpstr>
      <vt:lpstr>Franklin Gothic Demi Cond</vt:lpstr>
      <vt:lpstr>Franklin Gothic Medium</vt:lpstr>
      <vt:lpstr>Helvetica Neue</vt:lpstr>
      <vt:lpstr>Wingdings</vt:lpstr>
      <vt:lpstr>Office Theme</vt:lpstr>
      <vt:lpstr>Transportation Safety Action Plan (TSAP)</vt:lpstr>
      <vt:lpstr>Meeting Objectives</vt:lpstr>
      <vt:lpstr>TSAP Overview</vt:lpstr>
      <vt:lpstr>What is the TSAP? </vt:lpstr>
      <vt:lpstr>Project Schedule</vt:lpstr>
      <vt:lpstr>Oregon Transportation Plan Safety Elements</vt:lpstr>
      <vt:lpstr>OTP Investment Framework SAFETY-RELATED ELEMENTS</vt:lpstr>
      <vt:lpstr>Draft Crash Data Analysis </vt:lpstr>
      <vt:lpstr>Crash Data Analysis Methodology</vt:lpstr>
      <vt:lpstr>Crash Data:  Trends by Year</vt:lpstr>
      <vt:lpstr>Crash Data: Top Contributing Factors</vt:lpstr>
      <vt:lpstr>Crash Data: Top Contributing Factors</vt:lpstr>
      <vt:lpstr>Discussion</vt:lpstr>
      <vt:lpstr>Thank You!</vt:lpstr>
      <vt:lpstr>Next Steps</vt:lpstr>
      <vt:lpstr>Opportunities to Stay Informed and Engaged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DBE Advisory Committee Meeting #1</dc:title>
  <dc:creator>Nancy Thai</dc:creator>
  <cp:lastModifiedBy>SHONKWILER Kenneth D</cp:lastModifiedBy>
  <cp:revision>37</cp:revision>
  <dcterms:created xsi:type="dcterms:W3CDTF">2022-09-08T23:06:54Z</dcterms:created>
  <dcterms:modified xsi:type="dcterms:W3CDTF">2025-09-18T18:00:51Z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0x0101001C298A3459FE374586228BAEA77B1373</vt:lpwstr>
  </property>
  <property fmtid="{D5CDD505-2E9C-101B-9397-08002B2CF9AE}" pid="3" name="MSIP_Label_e4870107-094d-417a-be4e-221e87afbec1_Enabled">
    <vt:lpwstr>true</vt:lpwstr>
  </property>
  <property fmtid="{D5CDD505-2E9C-101B-9397-08002B2CF9AE}" pid="4" name="MSIP_Label_e4870107-094d-417a-be4e-221e87afbec1_SetDate">
    <vt:lpwstr>2025-04-21T01:38:24Z</vt:lpwstr>
  </property>
  <property fmtid="{D5CDD505-2E9C-101B-9397-08002B2CF9AE}" pid="5" name="MSIP_Label_e4870107-094d-417a-be4e-221e87afbec1_Method">
    <vt:lpwstr>Privileged</vt:lpwstr>
  </property>
  <property fmtid="{D5CDD505-2E9C-101B-9397-08002B2CF9AE}" pid="6" name="MSIP_Label_e4870107-094d-417a-be4e-221e87afbec1_Name">
    <vt:lpwstr>Level 2 - Limited (Items)</vt:lpwstr>
  </property>
  <property fmtid="{D5CDD505-2E9C-101B-9397-08002B2CF9AE}" pid="7" name="MSIP_Label_e4870107-094d-417a-be4e-221e87afbec1_SiteId">
    <vt:lpwstr>28b0d013-46bc-4a64-8d86-1c8a31cf590d</vt:lpwstr>
  </property>
  <property fmtid="{D5CDD505-2E9C-101B-9397-08002B2CF9AE}" pid="8" name="MSIP_Label_e4870107-094d-417a-be4e-221e87afbec1_ActionId">
    <vt:lpwstr>c371df3a-9782-4f93-8533-351ba9b02466</vt:lpwstr>
  </property>
  <property fmtid="{D5CDD505-2E9C-101B-9397-08002B2CF9AE}" pid="9" name="MSIP_Label_e4870107-094d-417a-be4e-221e87afbec1_ContentBits">
    <vt:lpwstr>0</vt:lpwstr>
  </property>
  <property fmtid="{D5CDD505-2E9C-101B-9397-08002B2CF9AE}" pid="10" name="MSIP_Label_e4870107-094d-417a-be4e-221e87afbec1_Tag">
    <vt:lpwstr>10, 0, 1, 1</vt:lpwstr>
  </property>
  <property fmtid="{D5CDD505-2E9C-101B-9397-08002B2CF9AE}" pid="11" name="MediaServiceImageTags">
    <vt:lpwstr/>
  </property>
</Properties>
</file>