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A86EF6" w14:textId="10168E2B" w:rsidR="00AB5CD5" w:rsidRPr="00AB5CD5" w:rsidRDefault="00AB5CD5" w:rsidP="00AB5CD5">
      <w:pPr>
        <w:pStyle w:val="Instructions"/>
        <w:tabs>
          <w:tab w:val="center" w:pos="5400"/>
        </w:tabs>
        <w:spacing w:after="200"/>
        <w:rPr>
          <w:position w:val="16"/>
        </w:rPr>
      </w:pPr>
      <w:r w:rsidRPr="00AB5CD5">
        <w:rPr>
          <w:rFonts w:ascii="Arial" w:hAnsi="Arial"/>
          <w:noProof/>
          <w:lang w:bidi="he-IL"/>
        </w:rPr>
        <w:drawing>
          <wp:inline distT="0" distB="0" distL="0" distR="0" wp14:anchorId="2B7D8254" wp14:editId="08FD9E5F">
            <wp:extent cx="1371600" cy="429768"/>
            <wp:effectExtent l="0" t="0" r="0" b="8890"/>
            <wp:docPr id="1651517648" name="Picture 1651517648" descr="This is the Oregon Department of Transportation'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This is the Oregon Department of Transportation's logo."/>
                    <pic:cNvPicPr/>
                  </pic:nvPicPr>
                  <pic:blipFill>
                    <a:blip r:embed="rId12" cstate="print">
                      <a:extLst>
                        <a:ext uri="{28A0092B-C50C-407E-A947-70E740481C1C}">
                          <a14:useLocalDpi xmlns:a14="http://schemas.microsoft.com/office/drawing/2010/main"/>
                        </a:ext>
                      </a:extLst>
                    </a:blip>
                    <a:stretch>
                      <a:fillRect/>
                    </a:stretch>
                  </pic:blipFill>
                  <pic:spPr>
                    <a:xfrm>
                      <a:off x="0" y="0"/>
                      <a:ext cx="1371600" cy="429768"/>
                    </a:xfrm>
                    <a:prstGeom prst="rect">
                      <a:avLst/>
                    </a:prstGeom>
                  </pic:spPr>
                </pic:pic>
              </a:graphicData>
            </a:graphic>
          </wp:inline>
        </w:drawing>
      </w:r>
      <w:r w:rsidRPr="00AB5CD5">
        <w:tab/>
      </w:r>
      <w:sdt>
        <w:sdtPr>
          <w:rPr>
            <w:rStyle w:val="TitleChar"/>
            <w:position w:val="16"/>
          </w:rPr>
          <w:alias w:val="Title"/>
          <w:tag w:val=""/>
          <w:id w:val="-1528093118"/>
          <w:placeholder>
            <w:docPart w:val="F4BEDCD0D8A64F6CA1A1722122C16FC2"/>
          </w:placeholder>
          <w:dataBinding w:prefixMappings="xmlns:ns0='http://purl.org/dc/elements/1.1/' xmlns:ns1='http://schemas.openxmlformats.org/package/2006/metadata/core-properties' " w:xpath="/ns1:coreProperties[1]/ns0:title[1]" w:storeItemID="{6C3C8BC8-F283-45AE-878A-BAB7291924A1}"/>
          <w:text w:multiLine="1"/>
        </w:sdtPr>
        <w:sdtContent>
          <w:r w:rsidRPr="00AB5CD5">
            <w:rPr>
              <w:rStyle w:val="TitleChar"/>
              <w:position w:val="16"/>
            </w:rPr>
            <w:t>Crosswalk Location Determination</w:t>
          </w:r>
        </w:sdtContent>
      </w:sdt>
    </w:p>
    <w:p w14:paraId="34AA7C2B" w14:textId="543BD069" w:rsidR="004D2FB0" w:rsidRDefault="004D2FB0" w:rsidP="00DD609D">
      <w:pPr>
        <w:pStyle w:val="Instructions"/>
      </w:pPr>
      <w:r w:rsidRPr="00F078DE">
        <w:t xml:space="preserve">Use this form to </w:t>
      </w:r>
      <w:r w:rsidR="00E33B20">
        <w:t xml:space="preserve">document where a crosswalk is </w:t>
      </w:r>
      <w:proofErr w:type="gramStart"/>
      <w:r w:rsidR="00E33B20">
        <w:t>located</w:t>
      </w:r>
      <w:proofErr w:type="gramEnd"/>
      <w:r w:rsidR="00E33B20">
        <w:t xml:space="preserve"> when </w:t>
      </w:r>
      <w:r w:rsidR="008A726A">
        <w:t>ODOT Traffic Manual Section 310.0</w:t>
      </w:r>
      <w:r w:rsidR="00E33B20">
        <w:t xml:space="preserve"> does not clarify where a crosswalk is </w:t>
      </w:r>
      <w:proofErr w:type="gramStart"/>
      <w:r w:rsidR="00E33B20">
        <w:t>located</w:t>
      </w:r>
      <w:proofErr w:type="gramEnd"/>
      <w:r w:rsidR="00E33B20">
        <w:t xml:space="preserve"> on the State Highway System.</w:t>
      </w:r>
    </w:p>
    <w:p w14:paraId="5CD7C860" w14:textId="77777777" w:rsidR="00DD609D" w:rsidRDefault="00DD609D" w:rsidP="00DD609D">
      <w:pPr>
        <w:pStyle w:val="Instructions"/>
        <w:spacing w:before="120" w:after="120"/>
      </w:pPr>
      <w:r w:rsidRPr="008B51EE">
        <w:rPr>
          <w:b/>
          <w:bCs/>
        </w:rPr>
        <w:t>Consultants</w:t>
      </w:r>
      <w:r>
        <w:t>: Send this form as a word document to the Region Traffic Unit through the ODOT liaison for your contract.</w:t>
      </w:r>
    </w:p>
    <w:p w14:paraId="2CCA02BD" w14:textId="56145513" w:rsidR="00DD609D" w:rsidRDefault="00DD609D" w:rsidP="00492643">
      <w:pPr>
        <w:pStyle w:val="Instructions"/>
      </w:pPr>
      <w:r w:rsidRPr="008B51EE">
        <w:rPr>
          <w:b/>
          <w:bCs/>
        </w:rPr>
        <w:t>Region Traffic:</w:t>
      </w:r>
      <w:r>
        <w:t xml:space="preserve"> </w:t>
      </w:r>
      <w:r w:rsidR="00492643">
        <w:t xml:space="preserve">Work with the </w:t>
      </w:r>
      <w:r w:rsidR="008A726A">
        <w:t xml:space="preserve">Traffic Engineering Section </w:t>
      </w:r>
      <w:r w:rsidR="00492643">
        <w:t xml:space="preserve">to </w:t>
      </w:r>
      <w:proofErr w:type="gramStart"/>
      <w:r w:rsidR="00492643">
        <w:t>finalize</w:t>
      </w:r>
      <w:proofErr w:type="gramEnd"/>
      <w:r w:rsidR="00492643">
        <w:t xml:space="preserve"> this form. Save this form as a PDF and apply digital signature fields for the region traffic engineer and </w:t>
      </w:r>
      <w:r w:rsidR="008A726A">
        <w:t>Traffic Engineering Section</w:t>
      </w:r>
      <w:r w:rsidR="00492643">
        <w:t xml:space="preserve">. </w:t>
      </w:r>
      <w:r>
        <w:t>Send this form as a PDF signed by the region traffic engineer to the</w:t>
      </w:r>
      <w:r w:rsidR="008A726A">
        <w:t xml:space="preserve"> </w:t>
      </w:r>
      <w:hyperlink r:id="rId13" w:history="1">
        <w:r w:rsidR="008A726A" w:rsidRPr="008A726A">
          <w:rPr>
            <w:rStyle w:val="Hyperlink"/>
          </w:rPr>
          <w:t>Traffic Engineering Section</w:t>
        </w:r>
      </w:hyperlink>
      <w:r w:rsidR="008A726A">
        <w:t>.</w:t>
      </w:r>
    </w:p>
    <w:p w14:paraId="79E51E4B" w14:textId="6E0CA2E0" w:rsidR="0028317B" w:rsidRPr="00F078DE" w:rsidRDefault="0028317B" w:rsidP="0028317B">
      <w:pPr>
        <w:pStyle w:val="Heading1"/>
      </w:pPr>
      <w:r>
        <w:rPr>
          <w:noProof/>
        </w:rPr>
        <w:t>Region Traffic Engineer Signature</w:t>
      </w:r>
      <w:r w:rsidR="0058641A">
        <w:rPr>
          <w:noProof/>
        </w:rPr>
        <w:t xml:space="preserve"> &amp; Notes</w:t>
      </w:r>
    </w:p>
    <w:tbl>
      <w:tblPr>
        <w:tblStyle w:val="TableGrid"/>
        <w:tblW w:w="5000" w:type="pct"/>
        <w:jc w:val="center"/>
        <w:tblBorders>
          <w:top w:val="single" w:sz="12" w:space="0" w:color="auto"/>
          <w:left w:val="single" w:sz="12" w:space="0" w:color="auto"/>
          <w:bottom w:val="single" w:sz="12" w:space="0" w:color="auto"/>
          <w:right w:val="single" w:sz="12" w:space="0" w:color="auto"/>
          <w:insideH w:val="none" w:sz="0" w:space="0" w:color="auto"/>
          <w:insideV w:val="none" w:sz="0" w:space="0" w:color="auto"/>
        </w:tblBorders>
        <w:tblLook w:val="04A0" w:firstRow="1" w:lastRow="0" w:firstColumn="1" w:lastColumn="0" w:noHBand="0" w:noVBand="1"/>
      </w:tblPr>
      <w:tblGrid>
        <w:gridCol w:w="10770"/>
      </w:tblGrid>
      <w:tr w:rsidR="0028317B" w:rsidRPr="00F078DE" w14:paraId="4B18B81C" w14:textId="77777777" w:rsidTr="00AD30BC">
        <w:trPr>
          <w:trHeight w:val="144"/>
          <w:jc w:val="center"/>
        </w:trPr>
        <w:tc>
          <w:tcPr>
            <w:tcW w:w="10770" w:type="dxa"/>
            <w:shd w:val="clear" w:color="auto" w:fill="D9D9D9" w:themeFill="background1" w:themeFillShade="D9"/>
            <w:tcMar>
              <w:left w:w="72" w:type="dxa"/>
              <w:right w:w="0" w:type="dxa"/>
            </w:tcMar>
            <w:vAlign w:val="center"/>
          </w:tcPr>
          <w:p w14:paraId="65C82AA4" w14:textId="77777777" w:rsidR="0028317B" w:rsidRPr="00F078DE" w:rsidRDefault="0028317B" w:rsidP="00AD30BC">
            <w:pPr>
              <w:pStyle w:val="Instructions"/>
            </w:pPr>
            <w:r w:rsidRPr="004B5087">
              <w:t xml:space="preserve">Place the region traffic engineer’s signature below. Use digitally signed PDF. The form’s date is the digital signature date. Engineer’s seal is not </w:t>
            </w:r>
            <w:proofErr w:type="gramStart"/>
            <w:r w:rsidRPr="004B5087">
              <w:t>required</w:t>
            </w:r>
            <w:proofErr w:type="gramEnd"/>
            <w:r w:rsidRPr="004B5087">
              <w:t>.</w:t>
            </w:r>
          </w:p>
        </w:tc>
      </w:tr>
      <w:tr w:rsidR="0028317B" w:rsidRPr="00F078DE" w14:paraId="75754233" w14:textId="77777777" w:rsidTr="00AD30BC">
        <w:trPr>
          <w:trHeight w:val="720"/>
          <w:jc w:val="center"/>
        </w:trPr>
        <w:tc>
          <w:tcPr>
            <w:tcW w:w="10770" w:type="dxa"/>
            <w:tcMar>
              <w:left w:w="72" w:type="dxa"/>
              <w:right w:w="72" w:type="dxa"/>
            </w:tcMar>
            <w:vAlign w:val="center"/>
          </w:tcPr>
          <w:p w14:paraId="0E5BDE8B" w14:textId="77777777" w:rsidR="0028317B" w:rsidRPr="00F078DE" w:rsidRDefault="0028317B" w:rsidP="0027302C">
            <w:pPr>
              <w:keepNext/>
            </w:pPr>
          </w:p>
        </w:tc>
      </w:tr>
      <w:tr w:rsidR="0028317B" w:rsidRPr="00F078DE" w14:paraId="09D128DC" w14:textId="77777777" w:rsidTr="0058641A">
        <w:trPr>
          <w:trHeight w:val="360"/>
          <w:jc w:val="center"/>
        </w:trPr>
        <w:tc>
          <w:tcPr>
            <w:tcW w:w="10770" w:type="dxa"/>
            <w:tcBorders>
              <w:bottom w:val="single" w:sz="4" w:space="0" w:color="auto"/>
            </w:tcBorders>
            <w:tcMar>
              <w:left w:w="72" w:type="dxa"/>
              <w:right w:w="72" w:type="dxa"/>
            </w:tcMar>
            <w:vAlign w:val="center"/>
          </w:tcPr>
          <w:p w14:paraId="2E799836" w14:textId="65997EB1" w:rsidR="0028317B" w:rsidRPr="00F078DE" w:rsidRDefault="0028317B" w:rsidP="0027302C">
            <w:pPr>
              <w:pStyle w:val="Instructions"/>
              <w:keepNext w:val="0"/>
              <w:rPr>
                <w:noProof/>
              </w:rPr>
            </w:pPr>
            <w:r w:rsidRPr="0028317B">
              <w:rPr>
                <w:noProof/>
              </w:rPr>
              <w:t xml:space="preserve">I have determined crosswalks are located as shown below at the subject intersection consistent with </w:t>
            </w:r>
            <w:r w:rsidR="0027302C">
              <w:rPr>
                <w:noProof/>
              </w:rPr>
              <w:t>Section 310.0 in the ODOT Traffic Manual</w:t>
            </w:r>
            <w:r w:rsidRPr="0028317B">
              <w:rPr>
                <w:noProof/>
              </w:rPr>
              <w:t>.</w:t>
            </w:r>
          </w:p>
        </w:tc>
      </w:tr>
      <w:tr w:rsidR="0058641A" w:rsidRPr="00F078DE" w14:paraId="687DF991" w14:textId="77777777" w:rsidTr="0058641A">
        <w:trPr>
          <w:trHeight w:val="144"/>
          <w:jc w:val="center"/>
        </w:trPr>
        <w:tc>
          <w:tcPr>
            <w:tcW w:w="10770" w:type="dxa"/>
            <w:tcBorders>
              <w:top w:val="single" w:sz="4" w:space="0" w:color="auto"/>
              <w:bottom w:val="nil"/>
            </w:tcBorders>
            <w:shd w:val="clear" w:color="auto" w:fill="D9D9D9" w:themeFill="background1" w:themeFillShade="D9"/>
            <w:tcMar>
              <w:left w:w="72" w:type="dxa"/>
              <w:right w:w="72" w:type="dxa"/>
            </w:tcMar>
            <w:vAlign w:val="center"/>
          </w:tcPr>
          <w:p w14:paraId="29A6364D" w14:textId="73A1C0E6" w:rsidR="0058641A" w:rsidRPr="0028317B" w:rsidRDefault="0058641A" w:rsidP="0058641A">
            <w:pPr>
              <w:pStyle w:val="Instructions"/>
              <w:rPr>
                <w:noProof/>
              </w:rPr>
            </w:pPr>
            <w:r w:rsidRPr="007B1D6B">
              <w:t>Optional text space for region traffic engineer notes.</w:t>
            </w:r>
          </w:p>
        </w:tc>
      </w:tr>
      <w:tr w:rsidR="0058641A" w:rsidRPr="00F078DE" w14:paraId="25B34E5C" w14:textId="77777777" w:rsidTr="0058641A">
        <w:trPr>
          <w:trHeight w:val="360"/>
          <w:jc w:val="center"/>
        </w:trPr>
        <w:tc>
          <w:tcPr>
            <w:tcW w:w="10770" w:type="dxa"/>
            <w:tcBorders>
              <w:top w:val="nil"/>
            </w:tcBorders>
            <w:tcMar>
              <w:left w:w="72" w:type="dxa"/>
              <w:right w:w="72" w:type="dxa"/>
            </w:tcMar>
            <w:vAlign w:val="center"/>
          </w:tcPr>
          <w:p w14:paraId="70090936" w14:textId="77777777" w:rsidR="0058641A" w:rsidRPr="0028317B" w:rsidRDefault="0058641A" w:rsidP="0027302C">
            <w:pPr>
              <w:pStyle w:val="Instructions"/>
              <w:keepNext w:val="0"/>
              <w:spacing w:before="80" w:after="80"/>
              <w:rPr>
                <w:noProof/>
              </w:rPr>
            </w:pPr>
          </w:p>
        </w:tc>
      </w:tr>
    </w:tbl>
    <w:p w14:paraId="7AF40878" w14:textId="47432E19" w:rsidR="00492643" w:rsidRDefault="008A726A" w:rsidP="0048316B">
      <w:pPr>
        <w:pStyle w:val="Heading1"/>
      </w:pPr>
      <w:r>
        <w:t>Traffic Engineering Section Concurrence</w:t>
      </w:r>
    </w:p>
    <w:tbl>
      <w:tblPr>
        <w:tblStyle w:val="TableGrid"/>
        <w:tblW w:w="5000" w:type="pct"/>
        <w:jc w:val="center"/>
        <w:tblBorders>
          <w:top w:val="single" w:sz="12" w:space="0" w:color="auto"/>
          <w:left w:val="single" w:sz="12" w:space="0" w:color="auto"/>
          <w:bottom w:val="single" w:sz="12" w:space="0" w:color="auto"/>
          <w:right w:val="single" w:sz="12" w:space="0" w:color="auto"/>
          <w:insideH w:val="none" w:sz="0" w:space="0" w:color="auto"/>
          <w:insideV w:val="none" w:sz="0" w:space="0" w:color="auto"/>
        </w:tblBorders>
        <w:tblLook w:val="04A0" w:firstRow="1" w:lastRow="0" w:firstColumn="1" w:lastColumn="0" w:noHBand="0" w:noVBand="1"/>
      </w:tblPr>
      <w:tblGrid>
        <w:gridCol w:w="10770"/>
      </w:tblGrid>
      <w:tr w:rsidR="00492643" w:rsidRPr="00F078DE" w14:paraId="78CB114D" w14:textId="77777777" w:rsidTr="009C268B">
        <w:trPr>
          <w:trHeight w:val="144"/>
          <w:jc w:val="center"/>
        </w:trPr>
        <w:tc>
          <w:tcPr>
            <w:tcW w:w="10790" w:type="dxa"/>
            <w:shd w:val="clear" w:color="auto" w:fill="D9D9D9" w:themeFill="background1" w:themeFillShade="D9"/>
            <w:tcMar>
              <w:left w:w="72" w:type="dxa"/>
              <w:right w:w="72" w:type="dxa"/>
            </w:tcMar>
            <w:vAlign w:val="center"/>
          </w:tcPr>
          <w:p w14:paraId="080667DC" w14:textId="44E5E63A" w:rsidR="00492643" w:rsidRPr="00F078DE" w:rsidRDefault="00492643" w:rsidP="00492643">
            <w:pPr>
              <w:pStyle w:val="Instructions"/>
            </w:pPr>
            <w:r>
              <w:t>Place the digital signature field below before the region traffic engineer signs the form.</w:t>
            </w:r>
          </w:p>
        </w:tc>
      </w:tr>
      <w:tr w:rsidR="00492643" w:rsidRPr="00F078DE" w14:paraId="0638508C" w14:textId="77777777" w:rsidTr="009C268B">
        <w:trPr>
          <w:trHeight w:val="720"/>
          <w:jc w:val="center"/>
        </w:trPr>
        <w:tc>
          <w:tcPr>
            <w:tcW w:w="10790" w:type="dxa"/>
            <w:tcMar>
              <w:left w:w="72" w:type="dxa"/>
              <w:right w:w="72" w:type="dxa"/>
            </w:tcMar>
            <w:vAlign w:val="center"/>
          </w:tcPr>
          <w:p w14:paraId="2163A186" w14:textId="77777777" w:rsidR="00492643" w:rsidRPr="00553C7D" w:rsidRDefault="00492643" w:rsidP="0027302C">
            <w:pPr>
              <w:keepNext/>
              <w:rPr>
                <w:noProof/>
              </w:rPr>
            </w:pPr>
          </w:p>
        </w:tc>
      </w:tr>
      <w:tr w:rsidR="00492643" w:rsidRPr="00F078DE" w14:paraId="1DB840AA" w14:textId="77777777" w:rsidTr="009C268B">
        <w:trPr>
          <w:trHeight w:val="360"/>
          <w:jc w:val="center"/>
        </w:trPr>
        <w:tc>
          <w:tcPr>
            <w:tcW w:w="10790" w:type="dxa"/>
            <w:tcMar>
              <w:left w:w="72" w:type="dxa"/>
              <w:right w:w="72" w:type="dxa"/>
            </w:tcMar>
            <w:vAlign w:val="center"/>
          </w:tcPr>
          <w:p w14:paraId="3976CD8C" w14:textId="521DAA39" w:rsidR="00492643" w:rsidRPr="00F078DE" w:rsidRDefault="00492643" w:rsidP="0027302C">
            <w:pPr>
              <w:pStyle w:val="Instructions"/>
              <w:keepNext w:val="0"/>
              <w:rPr>
                <w:noProof/>
              </w:rPr>
            </w:pPr>
            <w:r>
              <w:rPr>
                <w:noProof/>
              </w:rPr>
              <w:t>Concurred with region traffic engineer determination.</w:t>
            </w:r>
          </w:p>
        </w:tc>
      </w:tr>
    </w:tbl>
    <w:p w14:paraId="1349B886" w14:textId="77777777" w:rsidR="008973EB" w:rsidRPr="00F078DE" w:rsidRDefault="008973EB" w:rsidP="008973EB">
      <w:pPr>
        <w:pStyle w:val="Heading1"/>
      </w:pPr>
      <w:r w:rsidRPr="00F078DE">
        <w:t>Contacts</w:t>
      </w:r>
    </w:p>
    <w:tbl>
      <w:tblPr>
        <w:tblStyle w:val="TableGrid"/>
        <w:tblW w:w="5000" w:type="pct"/>
        <w:tblInd w:w="-5" w:type="dxa"/>
        <w:tblBorders>
          <w:top w:val="single" w:sz="12" w:space="0" w:color="auto"/>
          <w:left w:val="single" w:sz="12" w:space="0" w:color="auto"/>
          <w:bottom w:val="single" w:sz="12" w:space="0" w:color="auto"/>
          <w:right w:val="single" w:sz="12" w:space="0" w:color="auto"/>
          <w:insideH w:val="none" w:sz="0" w:space="0" w:color="auto"/>
        </w:tblBorders>
        <w:tblLook w:val="04A0" w:firstRow="1" w:lastRow="0" w:firstColumn="1" w:lastColumn="0" w:noHBand="0" w:noVBand="1"/>
      </w:tblPr>
      <w:tblGrid>
        <w:gridCol w:w="2515"/>
        <w:gridCol w:w="2517"/>
        <w:gridCol w:w="5738"/>
      </w:tblGrid>
      <w:tr w:rsidR="008973EB" w:rsidRPr="00F078DE" w14:paraId="46B03578" w14:textId="77777777" w:rsidTr="008973EB">
        <w:tc>
          <w:tcPr>
            <w:tcW w:w="2515" w:type="dxa"/>
            <w:shd w:val="clear" w:color="auto" w:fill="D9D9D9" w:themeFill="background1" w:themeFillShade="D9"/>
            <w:vAlign w:val="center"/>
          </w:tcPr>
          <w:p w14:paraId="0E3897B1" w14:textId="77777777" w:rsidR="008973EB" w:rsidRPr="00F078DE" w:rsidRDefault="008973EB" w:rsidP="00AD30BC">
            <w:pPr>
              <w:pStyle w:val="Instructions"/>
            </w:pPr>
            <w:r w:rsidRPr="00F078DE">
              <w:t xml:space="preserve">Contact for </w:t>
            </w:r>
            <w:r>
              <w:t>f</w:t>
            </w:r>
            <w:r w:rsidRPr="00F078DE">
              <w:t>ollow-</w:t>
            </w:r>
            <w:r>
              <w:t>u</w:t>
            </w:r>
            <w:r w:rsidRPr="00F078DE">
              <w:t xml:space="preserve">p </w:t>
            </w:r>
            <w:r>
              <w:t>q</w:t>
            </w:r>
            <w:r w:rsidRPr="00F078DE">
              <w:t>uestions</w:t>
            </w:r>
          </w:p>
        </w:tc>
        <w:tc>
          <w:tcPr>
            <w:tcW w:w="2517" w:type="dxa"/>
            <w:shd w:val="clear" w:color="auto" w:fill="D9D9D9" w:themeFill="background1" w:themeFillShade="D9"/>
            <w:vAlign w:val="center"/>
          </w:tcPr>
          <w:p w14:paraId="2C201ED2" w14:textId="5023A3FE" w:rsidR="008973EB" w:rsidRPr="00F078DE" w:rsidRDefault="008973EB" w:rsidP="00AD30BC">
            <w:pPr>
              <w:pStyle w:val="Instructions"/>
            </w:pPr>
            <w:r>
              <w:t>Determination drafted by</w:t>
            </w:r>
          </w:p>
        </w:tc>
        <w:tc>
          <w:tcPr>
            <w:tcW w:w="5738" w:type="dxa"/>
            <w:shd w:val="clear" w:color="auto" w:fill="D9D9D9" w:themeFill="background1" w:themeFillShade="D9"/>
            <w:vAlign w:val="center"/>
          </w:tcPr>
          <w:p w14:paraId="674B16A2" w14:textId="4F493457" w:rsidR="008973EB" w:rsidRPr="00F078DE" w:rsidRDefault="008973EB" w:rsidP="00AD30BC">
            <w:pPr>
              <w:pStyle w:val="Instructions"/>
            </w:pPr>
            <w:r>
              <w:t xml:space="preserve">Who should get copies of the determination? </w:t>
            </w:r>
          </w:p>
        </w:tc>
      </w:tr>
      <w:tr w:rsidR="008973EB" w:rsidRPr="00F078DE" w14:paraId="5819343F" w14:textId="77777777" w:rsidTr="008973EB">
        <w:tc>
          <w:tcPr>
            <w:tcW w:w="2515" w:type="dxa"/>
            <w:vAlign w:val="center"/>
          </w:tcPr>
          <w:p w14:paraId="710016A8" w14:textId="77777777" w:rsidR="008973EB" w:rsidRPr="00F078DE" w:rsidRDefault="008973EB" w:rsidP="00AD30BC"/>
        </w:tc>
        <w:tc>
          <w:tcPr>
            <w:tcW w:w="2517" w:type="dxa"/>
            <w:vAlign w:val="center"/>
          </w:tcPr>
          <w:p w14:paraId="2B72119C" w14:textId="77777777" w:rsidR="008973EB" w:rsidRPr="00F078DE" w:rsidRDefault="008973EB" w:rsidP="00AD30BC"/>
        </w:tc>
        <w:tc>
          <w:tcPr>
            <w:tcW w:w="5738" w:type="dxa"/>
            <w:vAlign w:val="center"/>
          </w:tcPr>
          <w:p w14:paraId="521A5AC6" w14:textId="77777777" w:rsidR="008973EB" w:rsidRPr="00F078DE" w:rsidRDefault="008973EB" w:rsidP="00AD30BC"/>
        </w:tc>
      </w:tr>
    </w:tbl>
    <w:p w14:paraId="000C6BF4" w14:textId="77777777" w:rsidR="008973EB" w:rsidRDefault="008973EB" w:rsidP="008973EB">
      <w:pPr>
        <w:pStyle w:val="Heading1"/>
      </w:pPr>
      <w:r w:rsidRPr="00F078DE">
        <w:t>Location Information</w:t>
      </w:r>
    </w:p>
    <w:tbl>
      <w:tblPr>
        <w:tblStyle w:val="TableGrid"/>
        <w:tblW w:w="5005" w:type="pct"/>
        <w:tblInd w:w="-5" w:type="dxa"/>
        <w:tblLook w:val="04A0" w:firstRow="1" w:lastRow="0" w:firstColumn="1" w:lastColumn="0" w:noHBand="0" w:noVBand="1"/>
      </w:tblPr>
      <w:tblGrid>
        <w:gridCol w:w="6560"/>
        <w:gridCol w:w="4221"/>
      </w:tblGrid>
      <w:tr w:rsidR="008973EB" w:rsidRPr="00F078DE" w14:paraId="01DBD7EE" w14:textId="77777777" w:rsidTr="00AD30BC">
        <w:tc>
          <w:tcPr>
            <w:tcW w:w="6560" w:type="dxa"/>
            <w:tcBorders>
              <w:top w:val="single" w:sz="12" w:space="0" w:color="auto"/>
              <w:left w:val="single" w:sz="12" w:space="0" w:color="auto"/>
              <w:bottom w:val="nil"/>
              <w:right w:val="single" w:sz="4" w:space="0" w:color="auto"/>
            </w:tcBorders>
            <w:shd w:val="clear" w:color="auto" w:fill="D9D9D9" w:themeFill="background1" w:themeFillShade="D9"/>
            <w:vAlign w:val="center"/>
          </w:tcPr>
          <w:p w14:paraId="7796122E" w14:textId="77777777" w:rsidR="008973EB" w:rsidRPr="00F078DE" w:rsidRDefault="008973EB" w:rsidP="00AD30BC">
            <w:pPr>
              <w:pStyle w:val="Instructions"/>
            </w:pPr>
            <w:r w:rsidRPr="00F078DE">
              <w:t>Linear Ref</w:t>
            </w:r>
            <w:r>
              <w:t>erence</w:t>
            </w:r>
            <w:r w:rsidRPr="00F078DE">
              <w:t xml:space="preserve"> Method Key </w:t>
            </w:r>
            <w:r w:rsidRPr="008A10DD">
              <w:t>(</w:t>
            </w:r>
            <w:proofErr w:type="spellStart"/>
            <w:r w:rsidRPr="008A10DD">
              <w:t>LRM</w:t>
            </w:r>
            <w:proofErr w:type="spellEnd"/>
            <w:r w:rsidRPr="008A10DD">
              <w:t xml:space="preserve">, </w:t>
            </w:r>
            <w:r>
              <w:t>use</w:t>
            </w:r>
            <w:r w:rsidRPr="008A10DD">
              <w:t xml:space="preserve"> </w:t>
            </w:r>
            <w:hyperlink r:id="rId14" w:history="1">
              <w:r w:rsidRPr="00A00F14">
                <w:rPr>
                  <w:rStyle w:val="Hyperlink"/>
                </w:rPr>
                <w:t>TransGIS</w:t>
              </w:r>
            </w:hyperlink>
            <w:r w:rsidRPr="00A00F14">
              <w:rPr>
                <w:rStyle w:val="Hyperlink"/>
              </w:rPr>
              <w:t xml:space="preserve"> </w:t>
            </w:r>
            <w:r w:rsidRPr="008A10DD">
              <w:t>Road Network&gt;MP layer)</w:t>
            </w:r>
          </w:p>
        </w:tc>
        <w:tc>
          <w:tcPr>
            <w:tcW w:w="4221" w:type="dxa"/>
            <w:tcBorders>
              <w:top w:val="single" w:sz="12" w:space="0" w:color="auto"/>
              <w:left w:val="single" w:sz="4" w:space="0" w:color="auto"/>
              <w:bottom w:val="nil"/>
              <w:right w:val="single" w:sz="12" w:space="0" w:color="auto"/>
            </w:tcBorders>
            <w:shd w:val="clear" w:color="auto" w:fill="D9D9D9" w:themeFill="background1" w:themeFillShade="D9"/>
            <w:vAlign w:val="center"/>
          </w:tcPr>
          <w:p w14:paraId="534464CC" w14:textId="77777777" w:rsidR="008973EB" w:rsidRPr="00F078DE" w:rsidRDefault="008973EB" w:rsidP="00AD30BC">
            <w:pPr>
              <w:pStyle w:val="Instructions"/>
            </w:pPr>
            <w:proofErr w:type="spellStart"/>
            <w:r w:rsidRPr="00F078DE">
              <w:t>Milepoint</w:t>
            </w:r>
            <w:proofErr w:type="spellEnd"/>
            <w:r w:rsidRPr="00F078DE">
              <w:t>(s)</w:t>
            </w:r>
          </w:p>
        </w:tc>
      </w:tr>
      <w:tr w:rsidR="008973EB" w:rsidRPr="00F078DE" w14:paraId="461B2B3C" w14:textId="77777777" w:rsidTr="00AD30BC">
        <w:tc>
          <w:tcPr>
            <w:tcW w:w="6560" w:type="dxa"/>
            <w:tcBorders>
              <w:top w:val="nil"/>
              <w:left w:val="single" w:sz="12" w:space="0" w:color="auto"/>
              <w:bottom w:val="single" w:sz="4" w:space="0" w:color="auto"/>
              <w:right w:val="single" w:sz="4" w:space="0" w:color="auto"/>
            </w:tcBorders>
            <w:vAlign w:val="center"/>
          </w:tcPr>
          <w:p w14:paraId="69F77590" w14:textId="77777777" w:rsidR="008973EB" w:rsidRPr="00F078DE" w:rsidRDefault="00000000" w:rsidP="00AD30BC">
            <w:sdt>
              <w:sdtPr>
                <w:alias w:val="Status"/>
                <w:tag w:val=""/>
                <w:id w:val="-1576277081"/>
                <w:placeholder>
                  <w:docPart w:val="6542555EC156408DB51BDC6A85D034CB"/>
                </w:placeholder>
                <w:showingPlcHdr/>
                <w:dataBinding w:prefixMappings="xmlns:ns0='http://purl.org/dc/elements/1.1/' xmlns:ns1='http://schemas.openxmlformats.org/package/2006/metadata/core-properties' " w:xpath="/ns1:coreProperties[1]/ns1:contentStatus[1]" w:storeItemID="{6C3C8BC8-F283-45AE-878A-BAB7291924A1}"/>
                <w:text/>
              </w:sdtPr>
              <w:sdtContent>
                <w:r w:rsidR="008973EB" w:rsidRPr="00761CDB">
                  <w:rPr>
                    <w:rStyle w:val="PlaceholderText"/>
                    <w:rFonts w:ascii="Arial" w:hAnsi="Arial" w:cs="Arial"/>
                    <w:szCs w:val="20"/>
                  </w:rPr>
                  <w:t>[</w:t>
                </w:r>
                <w:r w:rsidR="008973EB">
                  <w:rPr>
                    <w:rStyle w:val="PlaceholderText"/>
                    <w:rFonts w:ascii="Arial" w:hAnsi="Arial" w:cs="Arial"/>
                    <w:szCs w:val="20"/>
                  </w:rPr>
                  <w:t>Enter LRM here</w:t>
                </w:r>
                <w:r w:rsidR="008973EB" w:rsidRPr="00761CDB">
                  <w:rPr>
                    <w:rStyle w:val="PlaceholderText"/>
                    <w:rFonts w:ascii="Arial" w:hAnsi="Arial" w:cs="Arial"/>
                    <w:szCs w:val="20"/>
                  </w:rPr>
                  <w:t>]</w:t>
                </w:r>
              </w:sdtContent>
            </w:sdt>
          </w:p>
        </w:tc>
        <w:sdt>
          <w:sdtPr>
            <w:alias w:val="Comments"/>
            <w:tag w:val=""/>
            <w:id w:val="-758063212"/>
            <w:placeholder>
              <w:docPart w:val="D870D988AF35401083D49A3DB7B4787A"/>
            </w:placeholder>
            <w:showingPlcHdr/>
            <w:dataBinding w:prefixMappings="xmlns:ns0='http://purl.org/dc/elements/1.1/' xmlns:ns1='http://schemas.openxmlformats.org/package/2006/metadata/core-properties' " w:xpath="/ns1:coreProperties[1]/ns0:description[1]" w:storeItemID="{6C3C8BC8-F283-45AE-878A-BAB7291924A1}"/>
            <w:text w:multiLine="1"/>
          </w:sdtPr>
          <w:sdtContent>
            <w:tc>
              <w:tcPr>
                <w:tcW w:w="4221" w:type="dxa"/>
                <w:tcBorders>
                  <w:top w:val="nil"/>
                  <w:left w:val="single" w:sz="4" w:space="0" w:color="auto"/>
                  <w:bottom w:val="single" w:sz="4" w:space="0" w:color="auto"/>
                  <w:right w:val="single" w:sz="12" w:space="0" w:color="auto"/>
                </w:tcBorders>
              </w:tcPr>
              <w:p w14:paraId="556606AE" w14:textId="77777777" w:rsidR="008973EB" w:rsidRPr="00F078DE" w:rsidRDefault="008973EB" w:rsidP="00AD30BC">
                <w:r w:rsidRPr="00761CDB">
                  <w:rPr>
                    <w:rStyle w:val="PlaceholderText"/>
                    <w:rFonts w:ascii="Arial" w:hAnsi="Arial" w:cs="Arial"/>
                    <w:szCs w:val="20"/>
                  </w:rPr>
                  <w:t>[</w:t>
                </w:r>
                <w:r>
                  <w:rPr>
                    <w:rStyle w:val="PlaceholderText"/>
                    <w:rFonts w:ascii="Arial" w:hAnsi="Arial" w:cs="Arial"/>
                    <w:szCs w:val="20"/>
                  </w:rPr>
                  <w:t>Enter Milepoint(s) here</w:t>
                </w:r>
                <w:r w:rsidRPr="00761CDB">
                  <w:rPr>
                    <w:rStyle w:val="PlaceholderText"/>
                    <w:rFonts w:ascii="Arial" w:hAnsi="Arial" w:cs="Arial"/>
                    <w:szCs w:val="20"/>
                  </w:rPr>
                  <w:t>]</w:t>
                </w:r>
              </w:p>
            </w:tc>
          </w:sdtContent>
        </w:sdt>
      </w:tr>
      <w:tr w:rsidR="008973EB" w:rsidRPr="00F078DE" w14:paraId="11F196A8" w14:textId="77777777" w:rsidTr="0058641A">
        <w:tc>
          <w:tcPr>
            <w:tcW w:w="6560" w:type="dxa"/>
            <w:tcBorders>
              <w:left w:val="single" w:sz="12" w:space="0" w:color="auto"/>
              <w:bottom w:val="nil"/>
              <w:right w:val="single" w:sz="4" w:space="0" w:color="auto"/>
            </w:tcBorders>
            <w:shd w:val="clear" w:color="auto" w:fill="D9D9D9" w:themeFill="background1" w:themeFillShade="D9"/>
            <w:vAlign w:val="center"/>
          </w:tcPr>
          <w:p w14:paraId="1B567776" w14:textId="77777777" w:rsidR="008973EB" w:rsidRPr="00F078DE" w:rsidRDefault="008973EB" w:rsidP="00AD30BC">
            <w:pPr>
              <w:pStyle w:val="Instructions"/>
            </w:pPr>
            <w:r>
              <w:t>Location description (cross street name, intersection, city, county)</w:t>
            </w:r>
          </w:p>
        </w:tc>
        <w:tc>
          <w:tcPr>
            <w:tcW w:w="4221" w:type="dxa"/>
            <w:tcBorders>
              <w:left w:val="single" w:sz="4" w:space="0" w:color="auto"/>
              <w:bottom w:val="nil"/>
              <w:right w:val="single" w:sz="12" w:space="0" w:color="auto"/>
            </w:tcBorders>
            <w:shd w:val="clear" w:color="auto" w:fill="D9D9D9" w:themeFill="background1" w:themeFillShade="D9"/>
            <w:vAlign w:val="center"/>
          </w:tcPr>
          <w:p w14:paraId="5F31BB76" w14:textId="77777777" w:rsidR="008973EB" w:rsidRPr="00F078DE" w:rsidRDefault="008973EB" w:rsidP="00AD30BC">
            <w:pPr>
              <w:pStyle w:val="Instructions"/>
            </w:pPr>
            <w:r>
              <w:t>ODOT Region</w:t>
            </w:r>
          </w:p>
        </w:tc>
      </w:tr>
      <w:tr w:rsidR="0058641A" w:rsidRPr="00F078DE" w14:paraId="4DB65E07" w14:textId="77777777" w:rsidTr="0058641A">
        <w:tc>
          <w:tcPr>
            <w:tcW w:w="6560" w:type="dxa"/>
            <w:tcBorders>
              <w:top w:val="nil"/>
              <w:left w:val="single" w:sz="12" w:space="0" w:color="auto"/>
              <w:bottom w:val="single" w:sz="12" w:space="0" w:color="auto"/>
              <w:right w:val="single" w:sz="4" w:space="0" w:color="auto"/>
            </w:tcBorders>
          </w:tcPr>
          <w:p w14:paraId="7C2D5703" w14:textId="77777777" w:rsidR="008973EB" w:rsidRPr="00F078DE" w:rsidRDefault="008973EB" w:rsidP="00AD30BC"/>
        </w:tc>
        <w:tc>
          <w:tcPr>
            <w:tcW w:w="4221" w:type="dxa"/>
            <w:tcBorders>
              <w:top w:val="nil"/>
              <w:left w:val="single" w:sz="4" w:space="0" w:color="auto"/>
              <w:bottom w:val="single" w:sz="12" w:space="0" w:color="auto"/>
              <w:right w:val="single" w:sz="12" w:space="0" w:color="auto"/>
            </w:tcBorders>
            <w:vAlign w:val="center"/>
          </w:tcPr>
          <w:p w14:paraId="726FFFD4" w14:textId="77777777" w:rsidR="008973EB" w:rsidRPr="00F078DE" w:rsidRDefault="008973EB" w:rsidP="00AD30BC"/>
        </w:tc>
      </w:tr>
    </w:tbl>
    <w:p w14:paraId="606AE929" w14:textId="77777777" w:rsidR="00CF0B62" w:rsidRPr="00F078DE" w:rsidRDefault="00CF0B62" w:rsidP="00AB25E6">
      <w:pPr>
        <w:pStyle w:val="Heading1"/>
      </w:pPr>
      <w:r w:rsidRPr="00F078DE">
        <w:t>Project Information (if applicable)</w:t>
      </w:r>
    </w:p>
    <w:tbl>
      <w:tblPr>
        <w:tblStyle w:val="TableGrid"/>
        <w:tblW w:w="5005" w:type="pct"/>
        <w:tblInd w:w="-5" w:type="dxa"/>
        <w:tblLook w:val="04A0" w:firstRow="1" w:lastRow="0" w:firstColumn="1" w:lastColumn="0" w:noHBand="0" w:noVBand="1"/>
      </w:tblPr>
      <w:tblGrid>
        <w:gridCol w:w="5439"/>
        <w:gridCol w:w="2706"/>
        <w:gridCol w:w="2636"/>
      </w:tblGrid>
      <w:tr w:rsidR="00810C22" w:rsidRPr="00F078DE" w14:paraId="5393B080" w14:textId="77777777" w:rsidTr="003C1068">
        <w:tc>
          <w:tcPr>
            <w:tcW w:w="5439" w:type="dxa"/>
            <w:tcBorders>
              <w:top w:val="single" w:sz="12" w:space="0" w:color="auto"/>
              <w:left w:val="single" w:sz="12" w:space="0" w:color="auto"/>
              <w:bottom w:val="nil"/>
            </w:tcBorders>
            <w:shd w:val="clear" w:color="auto" w:fill="D9D9D9" w:themeFill="background1" w:themeFillShade="D9"/>
          </w:tcPr>
          <w:p w14:paraId="007FBDE3" w14:textId="36483E78" w:rsidR="00810C22" w:rsidRPr="00F078DE" w:rsidRDefault="00810C22" w:rsidP="00437830">
            <w:pPr>
              <w:pStyle w:val="Instructions"/>
            </w:pPr>
            <w:r w:rsidRPr="00F078DE">
              <w:t xml:space="preserve">Project </w:t>
            </w:r>
            <w:r w:rsidR="00437830">
              <w:t>n</w:t>
            </w:r>
            <w:r w:rsidRPr="00F078DE">
              <w:t>ame</w:t>
            </w:r>
          </w:p>
        </w:tc>
        <w:tc>
          <w:tcPr>
            <w:tcW w:w="2706" w:type="dxa"/>
            <w:tcBorders>
              <w:top w:val="single" w:sz="12" w:space="0" w:color="auto"/>
              <w:bottom w:val="nil"/>
            </w:tcBorders>
            <w:shd w:val="clear" w:color="auto" w:fill="D9D9D9" w:themeFill="background1" w:themeFillShade="D9"/>
          </w:tcPr>
          <w:p w14:paraId="3FA467D6" w14:textId="3E792DFD" w:rsidR="00810C22" w:rsidRPr="00F078DE" w:rsidRDefault="00810C22" w:rsidP="00437830">
            <w:pPr>
              <w:pStyle w:val="Instructions"/>
            </w:pPr>
            <w:r w:rsidRPr="00F078DE">
              <w:t xml:space="preserve">Key </w:t>
            </w:r>
            <w:r w:rsidR="00437830">
              <w:t>n</w:t>
            </w:r>
            <w:r w:rsidRPr="00F078DE">
              <w:t>umber (if applicable)</w:t>
            </w:r>
          </w:p>
        </w:tc>
        <w:tc>
          <w:tcPr>
            <w:tcW w:w="2636" w:type="dxa"/>
            <w:tcBorders>
              <w:top w:val="single" w:sz="12" w:space="0" w:color="auto"/>
              <w:bottom w:val="nil"/>
              <w:right w:val="single" w:sz="12" w:space="0" w:color="auto"/>
            </w:tcBorders>
            <w:shd w:val="clear" w:color="auto" w:fill="D9D9D9" w:themeFill="background1" w:themeFillShade="D9"/>
          </w:tcPr>
          <w:p w14:paraId="21304354" w14:textId="1C991B89" w:rsidR="00810C22" w:rsidRPr="00F078DE" w:rsidRDefault="00810C22" w:rsidP="00437830">
            <w:pPr>
              <w:pStyle w:val="Instructions"/>
            </w:pPr>
            <w:r w:rsidRPr="00F078DE">
              <w:t xml:space="preserve">Current </w:t>
            </w:r>
            <w:r w:rsidR="00437830">
              <w:t>s</w:t>
            </w:r>
            <w:r w:rsidRPr="00F078DE">
              <w:t>tage</w:t>
            </w:r>
          </w:p>
        </w:tc>
      </w:tr>
      <w:tr w:rsidR="00810C22" w:rsidRPr="00F078DE" w14:paraId="0C6F1573" w14:textId="77777777" w:rsidTr="003C1068">
        <w:tc>
          <w:tcPr>
            <w:tcW w:w="5439" w:type="dxa"/>
            <w:tcBorders>
              <w:top w:val="nil"/>
              <w:left w:val="single" w:sz="12" w:space="0" w:color="auto"/>
              <w:bottom w:val="single" w:sz="12" w:space="0" w:color="auto"/>
            </w:tcBorders>
            <w:vAlign w:val="center"/>
          </w:tcPr>
          <w:p w14:paraId="63E7072C" w14:textId="10FFB1A7" w:rsidR="0027302C" w:rsidRPr="00F078DE" w:rsidRDefault="0027302C" w:rsidP="0027302C"/>
        </w:tc>
        <w:tc>
          <w:tcPr>
            <w:tcW w:w="2706" w:type="dxa"/>
            <w:tcBorders>
              <w:top w:val="nil"/>
              <w:bottom w:val="single" w:sz="12" w:space="0" w:color="auto"/>
            </w:tcBorders>
            <w:vAlign w:val="center"/>
          </w:tcPr>
          <w:p w14:paraId="310B19AC" w14:textId="5F1AC6CA" w:rsidR="00810C22" w:rsidRPr="00F078DE" w:rsidRDefault="00810C22" w:rsidP="00292D21"/>
        </w:tc>
        <w:bookmarkStart w:id="0" w:name="Stage" w:displacedByCustomXml="next"/>
        <w:sdt>
          <w:sdtPr>
            <w:alias w:val="Current Stage"/>
            <w:tag w:val="Current Stage"/>
            <w:id w:val="496466116"/>
            <w:placeholder>
              <w:docPart w:val="D70703E2135A4CB098485BC315E8EF46"/>
            </w:placeholder>
            <w:showingPlcHdr/>
            <w:dropDownList>
              <w:listItem w:value="Choose an item."/>
              <w:listItem w:displayText="N/A" w:value="N/A"/>
              <w:listItem w:displayText="Scoping" w:value="Scoping"/>
              <w:listItem w:displayText="Project Initiation" w:value="Project Initiation"/>
              <w:listItem w:displayText="DAP" w:value="DAP"/>
              <w:listItem w:displayText="Preliminary Plans" w:value="Preliminary Plans"/>
              <w:listItem w:displayText="Advance Plans" w:value="Advance Plans"/>
              <w:listItem w:displayText="Final Plans" w:value="Final Plans"/>
              <w:listItem w:displayText="PS&amp;E" w:value="PS&amp;E"/>
              <w:listItem w:displayText="Advertisement Bid &amp; Award" w:value="Advertisement Bid &amp; Award"/>
              <w:listItem w:displayText="Construction" w:value="Construction"/>
            </w:dropDownList>
          </w:sdtPr>
          <w:sdtContent>
            <w:tc>
              <w:tcPr>
                <w:tcW w:w="2636" w:type="dxa"/>
                <w:tcBorders>
                  <w:top w:val="nil"/>
                  <w:bottom w:val="single" w:sz="12" w:space="0" w:color="auto"/>
                  <w:right w:val="single" w:sz="12" w:space="0" w:color="auto"/>
                </w:tcBorders>
                <w:vAlign w:val="center"/>
              </w:tcPr>
              <w:p w14:paraId="11E4AA89" w14:textId="77777777" w:rsidR="00810C22" w:rsidRPr="00F078DE" w:rsidRDefault="00D658C9" w:rsidP="00292D21">
                <w:r w:rsidRPr="00F078DE">
                  <w:rPr>
                    <w:rStyle w:val="PlaceholderText"/>
                    <w:rFonts w:ascii="Arial" w:hAnsi="Arial" w:cs="Arial"/>
                    <w:szCs w:val="20"/>
                  </w:rPr>
                  <w:t>Choose an item.</w:t>
                </w:r>
              </w:p>
            </w:tc>
          </w:sdtContent>
        </w:sdt>
        <w:bookmarkEnd w:id="0" w:displacedByCustomXml="prev"/>
      </w:tr>
    </w:tbl>
    <w:p w14:paraId="5AEF171C" w14:textId="1092C3BC" w:rsidR="00CF0B62" w:rsidRPr="00F078DE" w:rsidRDefault="00D65E88" w:rsidP="00D65E88">
      <w:pPr>
        <w:pStyle w:val="Heading1"/>
        <w:tabs>
          <w:tab w:val="left" w:pos="3030"/>
          <w:tab w:val="right" w:pos="10800"/>
        </w:tabs>
      </w:pPr>
      <w:r>
        <w:lastRenderedPageBreak/>
        <w:t>Crosswalk Location</w:t>
      </w:r>
    </w:p>
    <w:tbl>
      <w:tblPr>
        <w:tblStyle w:val="TableGrid"/>
        <w:tblW w:w="5005" w:type="pct"/>
        <w:tblInd w:w="-5" w:type="dxa"/>
        <w:tblBorders>
          <w:top w:val="single" w:sz="12" w:space="0" w:color="auto"/>
          <w:left w:val="single" w:sz="12" w:space="0" w:color="auto"/>
          <w:bottom w:val="single" w:sz="12" w:space="0" w:color="auto"/>
          <w:right w:val="single" w:sz="12" w:space="0" w:color="auto"/>
          <w:insideH w:val="none" w:sz="0" w:space="0" w:color="auto"/>
          <w:insideV w:val="none" w:sz="0" w:space="0" w:color="auto"/>
        </w:tblBorders>
        <w:tblLook w:val="04A0" w:firstRow="1" w:lastRow="0" w:firstColumn="1" w:lastColumn="0" w:noHBand="0" w:noVBand="1"/>
      </w:tblPr>
      <w:tblGrid>
        <w:gridCol w:w="10781"/>
      </w:tblGrid>
      <w:tr w:rsidR="00D65E88" w:rsidRPr="00F078DE" w14:paraId="0A7B729C" w14:textId="77777777" w:rsidTr="00D65E88">
        <w:tc>
          <w:tcPr>
            <w:tcW w:w="10781" w:type="dxa"/>
            <w:shd w:val="clear" w:color="auto" w:fill="D9D9D9" w:themeFill="background1" w:themeFillShade="D9"/>
          </w:tcPr>
          <w:p w14:paraId="2156655D" w14:textId="3E53CAAD" w:rsidR="00D65E88" w:rsidRPr="00F078DE" w:rsidRDefault="00D65E88" w:rsidP="00D65E88">
            <w:pPr>
              <w:pStyle w:val="Instructions"/>
            </w:pPr>
            <w:r>
              <w:t xml:space="preserve">Show an annotated aerial picture or plans of the intersection. If the intersection configuration is not changing, clip the picture from ODOT’s TransGIS using the Aerial Hybrid base map with the following layers turned on: 1) </w:t>
            </w:r>
            <w:proofErr w:type="spellStart"/>
            <w:r>
              <w:t>milepoint</w:t>
            </w:r>
            <w:proofErr w:type="spellEnd"/>
            <w:r>
              <w:t>-hundredths, and 2) ADA corners. Show the approximate locations of all crosswalks in the diagram.</w:t>
            </w:r>
          </w:p>
        </w:tc>
      </w:tr>
      <w:tr w:rsidR="00D65E88" w:rsidRPr="00F078DE" w14:paraId="4041B233" w14:textId="77777777" w:rsidTr="00D65E88">
        <w:sdt>
          <w:sdtPr>
            <w:rPr>
              <w:rFonts w:ascii="Arial" w:hAnsi="Arial" w:cs="Arial"/>
              <w:szCs w:val="20"/>
            </w:rPr>
            <w:id w:val="1369337744"/>
            <w:showingPlcHdr/>
            <w:picture/>
          </w:sdtPr>
          <w:sdtContent>
            <w:tc>
              <w:tcPr>
                <w:tcW w:w="10781" w:type="dxa"/>
                <w:tcBorders>
                  <w:bottom w:val="single" w:sz="4" w:space="0" w:color="auto"/>
                </w:tcBorders>
                <w:vAlign w:val="center"/>
              </w:tcPr>
              <w:p w14:paraId="3CE88BA3" w14:textId="6CFE69F3" w:rsidR="00D65E88" w:rsidRPr="00F078DE" w:rsidRDefault="00D65E88" w:rsidP="00D65E88">
                <w:pPr>
                  <w:spacing w:before="20" w:after="20"/>
                  <w:jc w:val="center"/>
                  <w:rPr>
                    <w:rFonts w:ascii="Arial" w:hAnsi="Arial" w:cs="Arial"/>
                    <w:szCs w:val="20"/>
                  </w:rPr>
                </w:pPr>
                <w:r>
                  <w:rPr>
                    <w:rFonts w:ascii="Arial" w:hAnsi="Arial" w:cs="Arial"/>
                    <w:noProof/>
                    <w:szCs w:val="20"/>
                    <w:lang w:bidi="he-IL"/>
                  </w:rPr>
                  <w:drawing>
                    <wp:inline distT="0" distB="0" distL="0" distR="0" wp14:anchorId="1E77FD1A" wp14:editId="5EB4EC35">
                      <wp:extent cx="1903095" cy="1903095"/>
                      <wp:effectExtent l="0" t="0" r="1905" b="1905"/>
                      <wp:docPr id="1" name="Picture 1" descr="This is an annotated aerial picture or plan of the location showing where the crosswalk or crosswalks are loc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This is an annotated aerial picture or plan of the location showing where the crosswalk or crosswalks are located."/>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903095" cy="1903095"/>
                              </a:xfrm>
                              <a:prstGeom prst="rect">
                                <a:avLst/>
                              </a:prstGeom>
                              <a:noFill/>
                              <a:ln>
                                <a:noFill/>
                              </a:ln>
                            </pic:spPr>
                          </pic:pic>
                        </a:graphicData>
                      </a:graphic>
                    </wp:inline>
                  </w:drawing>
                </w:r>
              </w:p>
            </w:tc>
          </w:sdtContent>
        </w:sdt>
      </w:tr>
      <w:tr w:rsidR="00D65E88" w:rsidRPr="00F078DE" w14:paraId="43AB46D1" w14:textId="77777777" w:rsidTr="00D65E88">
        <w:tc>
          <w:tcPr>
            <w:tcW w:w="10781" w:type="dxa"/>
            <w:tcBorders>
              <w:top w:val="single" w:sz="4" w:space="0" w:color="auto"/>
              <w:bottom w:val="nil"/>
            </w:tcBorders>
            <w:shd w:val="clear" w:color="auto" w:fill="D9D9D9" w:themeFill="background1" w:themeFillShade="D9"/>
            <w:vAlign w:val="center"/>
          </w:tcPr>
          <w:p w14:paraId="7543C361" w14:textId="1F1B3F01" w:rsidR="00D65E88" w:rsidRDefault="00D65E88" w:rsidP="00D65E88">
            <w:pPr>
              <w:pStyle w:val="Instructions"/>
              <w:rPr>
                <w:rFonts w:ascii="Arial" w:hAnsi="Arial"/>
                <w:szCs w:val="20"/>
              </w:rPr>
            </w:pPr>
            <w:r>
              <w:t>What geometric or other considerations about this location justify this decision?</w:t>
            </w:r>
          </w:p>
        </w:tc>
      </w:tr>
      <w:tr w:rsidR="00D65E88" w:rsidRPr="00F078DE" w14:paraId="23347C38" w14:textId="77777777" w:rsidTr="00D65E88">
        <w:tc>
          <w:tcPr>
            <w:tcW w:w="10781" w:type="dxa"/>
            <w:tcBorders>
              <w:top w:val="nil"/>
            </w:tcBorders>
          </w:tcPr>
          <w:p w14:paraId="32708F41" w14:textId="77777777" w:rsidR="00D65E88" w:rsidRDefault="00D65E88" w:rsidP="00292D21"/>
        </w:tc>
      </w:tr>
    </w:tbl>
    <w:p w14:paraId="11198DBE" w14:textId="5BA595F5" w:rsidR="00D7067C" w:rsidRPr="00D7067C" w:rsidRDefault="00D7067C" w:rsidP="00D7067C">
      <w:pPr>
        <w:tabs>
          <w:tab w:val="left" w:pos="1187"/>
        </w:tabs>
      </w:pPr>
    </w:p>
    <w:sectPr w:rsidR="00D7067C" w:rsidRPr="00D7067C" w:rsidSect="004E6527">
      <w:headerReference w:type="default" r:id="rId16"/>
      <w:footerReference w:type="default" r:id="rId17"/>
      <w:footerReference w:type="first" r:id="rId18"/>
      <w:type w:val="continuous"/>
      <w:pgSz w:w="12240" w:h="15840" w:code="1"/>
      <w:pgMar w:top="720" w:right="720" w:bottom="72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B828EF3" w14:textId="77777777" w:rsidR="00CA4A0D" w:rsidRDefault="00CA4A0D" w:rsidP="00D658C9">
      <w:pPr>
        <w:spacing w:after="0"/>
      </w:pPr>
      <w:r>
        <w:separator/>
      </w:r>
    </w:p>
  </w:endnote>
  <w:endnote w:type="continuationSeparator" w:id="0">
    <w:p w14:paraId="24BDC3C1" w14:textId="77777777" w:rsidR="00CA4A0D" w:rsidRDefault="00CA4A0D" w:rsidP="00D658C9">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Franklin Gothic Demi Cond">
    <w:panose1 w:val="020B07060304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F5BEB0" w14:textId="6AFB4F4B" w:rsidR="004B2D33" w:rsidRPr="006832ED" w:rsidRDefault="00E44F75" w:rsidP="00292D21">
    <w:pPr>
      <w:pStyle w:val="Footer"/>
    </w:pPr>
    <w:r w:rsidRPr="006832ED">
      <w:t>734-</w:t>
    </w:r>
    <w:r w:rsidR="00C377D2" w:rsidRPr="006832ED">
      <w:t>5294</w:t>
    </w:r>
    <w:r w:rsidRPr="006832ED">
      <w:t xml:space="preserve"> (</w:t>
    </w:r>
    <w:r w:rsidR="00E6395F">
      <w:t>11</w:t>
    </w:r>
    <w:r w:rsidR="00292D21">
      <w:t>/202</w:t>
    </w:r>
    <w:r w:rsidR="00AB5CD5">
      <w:t>5</w:t>
    </w:r>
    <w:r w:rsidRPr="006832ED">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5FC4A" w14:textId="1BB6CE43" w:rsidR="004B2D33" w:rsidRPr="006832ED" w:rsidRDefault="004B2D33" w:rsidP="00292D21">
    <w:pPr>
      <w:pStyle w:val="Footer"/>
    </w:pPr>
    <w:r w:rsidRPr="006832ED">
      <w:t>734-</w:t>
    </w:r>
    <w:r w:rsidR="00C377D2" w:rsidRPr="006832ED">
      <w:t>5294</w:t>
    </w:r>
    <w:r w:rsidRPr="006832ED">
      <w:t xml:space="preserve"> </w:t>
    </w:r>
    <w:r w:rsidR="00292D21">
      <w:t>(</w:t>
    </w:r>
    <w:r w:rsidR="00E6395F">
      <w:t>11</w:t>
    </w:r>
    <w:r w:rsidR="00292D21">
      <w:t>/202</w:t>
    </w:r>
    <w:r w:rsidR="00AB5CD5">
      <w:t>5</w:t>
    </w:r>
    <w:r w:rsidRPr="006832ED">
      <w: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9CBF7D9" w14:textId="77777777" w:rsidR="00CA4A0D" w:rsidRDefault="00CA4A0D" w:rsidP="00D658C9">
      <w:pPr>
        <w:spacing w:after="0"/>
      </w:pPr>
      <w:r>
        <w:separator/>
      </w:r>
    </w:p>
  </w:footnote>
  <w:footnote w:type="continuationSeparator" w:id="0">
    <w:p w14:paraId="539789DE" w14:textId="77777777" w:rsidR="00CA4A0D" w:rsidRDefault="00CA4A0D" w:rsidP="00D658C9">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64C966" w14:textId="780FE0A6" w:rsidR="004B2D33" w:rsidRPr="006832ED" w:rsidRDefault="00000000" w:rsidP="006832ED">
    <w:pPr>
      <w:pStyle w:val="Header"/>
      <w:tabs>
        <w:tab w:val="clear" w:pos="4680"/>
        <w:tab w:val="clear" w:pos="9360"/>
        <w:tab w:val="right" w:pos="10800"/>
      </w:tabs>
    </w:pPr>
    <w:sdt>
      <w:sdtPr>
        <w:alias w:val="Title"/>
        <w:tag w:val=""/>
        <w:id w:val="-1518155097"/>
        <w:placeholder>
          <w:docPart w:val="CBCE67B432CE452689BDA0F159F0D201"/>
        </w:placeholder>
        <w:dataBinding w:prefixMappings="xmlns:ns0='http://purl.org/dc/elements/1.1/' xmlns:ns1='http://schemas.openxmlformats.org/package/2006/metadata/core-properties' " w:xpath="/ns1:coreProperties[1]/ns0:title[1]" w:storeItemID="{6C3C8BC8-F283-45AE-878A-BAB7291924A1}"/>
        <w:text/>
      </w:sdtPr>
      <w:sdtContent>
        <w:r w:rsidR="00E33B20" w:rsidRPr="006832ED">
          <w:t>Crosswalk Location Determination</w:t>
        </w:r>
      </w:sdtContent>
    </w:sdt>
    <w:r w:rsidR="004B2D33" w:rsidRPr="006832ED">
      <w:tab/>
    </w:r>
    <w:proofErr w:type="spellStart"/>
    <w:r w:rsidR="004B2D33" w:rsidRPr="006832ED">
      <w:t>LRM</w:t>
    </w:r>
    <w:proofErr w:type="spellEnd"/>
    <w:r w:rsidR="004B2D33" w:rsidRPr="006832ED">
      <w:t xml:space="preserve"> </w:t>
    </w:r>
    <w:sdt>
      <w:sdtPr>
        <w:alias w:val="Status"/>
        <w:tag w:val=""/>
        <w:id w:val="-1298684098"/>
        <w:placeholder>
          <w:docPart w:val="C668FF55A5CB4FDE9FEAAFB7E06ED9F6"/>
        </w:placeholder>
        <w:showingPlcHdr/>
        <w:dataBinding w:prefixMappings="xmlns:ns0='http://purl.org/dc/elements/1.1/' xmlns:ns1='http://schemas.openxmlformats.org/package/2006/metadata/core-properties' " w:xpath="/ns1:coreProperties[1]/ns1:contentStatus[1]" w:storeItemID="{6C3C8BC8-F283-45AE-878A-BAB7291924A1}"/>
        <w:text/>
      </w:sdtPr>
      <w:sdtContent>
        <w:r w:rsidR="00FC0E39" w:rsidRPr="006832ED">
          <w:rPr>
            <w:rStyle w:val="PlaceholderText"/>
          </w:rPr>
          <w:t>[</w:t>
        </w:r>
        <w:r w:rsidR="00CB4889">
          <w:rPr>
            <w:rStyle w:val="PlaceholderText"/>
          </w:rPr>
          <w:t>LRM</w:t>
        </w:r>
        <w:r w:rsidR="00FC0E39" w:rsidRPr="006832ED">
          <w:rPr>
            <w:rStyle w:val="PlaceholderText"/>
          </w:rPr>
          <w:t>]</w:t>
        </w:r>
      </w:sdtContent>
    </w:sdt>
    <w:r w:rsidR="006832ED" w:rsidRPr="006832ED">
      <w:br/>
    </w:r>
    <w:r w:rsidR="004B2D33" w:rsidRPr="006832ED">
      <w:t xml:space="preserve">Page </w:t>
    </w:r>
    <w:r w:rsidR="004B2D33" w:rsidRPr="006832ED">
      <w:fldChar w:fldCharType="begin"/>
    </w:r>
    <w:r w:rsidR="004B2D33" w:rsidRPr="006832ED">
      <w:instrText xml:space="preserve"> PAGE  \* Arabic  \* MERGEFORMAT </w:instrText>
    </w:r>
    <w:r w:rsidR="004B2D33" w:rsidRPr="006832ED">
      <w:fldChar w:fldCharType="separate"/>
    </w:r>
    <w:r w:rsidR="00A3798F">
      <w:rPr>
        <w:noProof/>
      </w:rPr>
      <w:t>2</w:t>
    </w:r>
    <w:r w:rsidR="004B2D33" w:rsidRPr="006832ED">
      <w:fldChar w:fldCharType="end"/>
    </w:r>
    <w:r w:rsidR="004B2D33" w:rsidRPr="006832ED">
      <w:t xml:space="preserve"> of </w:t>
    </w:r>
    <w:fldSimple w:instr=" NUMPAGES  \* Arabic  \* MERGEFORMAT ">
      <w:r w:rsidR="00A3798F">
        <w:rPr>
          <w:noProof/>
        </w:rPr>
        <w:t>2</w:t>
      </w:r>
    </w:fldSimple>
    <w:r w:rsidR="004B2D33" w:rsidRPr="006832ED">
      <w:tab/>
    </w:r>
    <w:r w:rsidR="004C2E77" w:rsidRPr="006832ED">
      <w:t xml:space="preserve">MP </w:t>
    </w:r>
    <w:sdt>
      <w:sdtPr>
        <w:alias w:val="Comments"/>
        <w:tag w:val=""/>
        <w:id w:val="1636304679"/>
        <w:placeholder>
          <w:docPart w:val="A577875D957D42A48D0DD2EC2FD890C3"/>
        </w:placeholder>
        <w:showingPlcHdr/>
        <w:dataBinding w:prefixMappings="xmlns:ns0='http://purl.org/dc/elements/1.1/' xmlns:ns1='http://schemas.openxmlformats.org/package/2006/metadata/core-properties' " w:xpath="/ns1:coreProperties[1]/ns0:description[1]" w:storeItemID="{6C3C8BC8-F283-45AE-878A-BAB7291924A1}"/>
        <w:text w:multiLine="1"/>
      </w:sdtPr>
      <w:sdtContent>
        <w:r w:rsidR="004C2E77" w:rsidRPr="006832ED">
          <w:rPr>
            <w:rStyle w:val="PlaceholderText"/>
          </w:rPr>
          <w:t>[</w:t>
        </w:r>
        <w:r w:rsidR="00CB4889">
          <w:rPr>
            <w:rStyle w:val="PlaceholderText"/>
          </w:rPr>
          <w:t>Milepoint(s)</w:t>
        </w:r>
        <w:r w:rsidR="004C2E77" w:rsidRPr="006832ED">
          <w:rPr>
            <w:rStyle w:val="PlaceholderText"/>
          </w:rPr>
          <w:t>]</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37F1B3E"/>
    <w:multiLevelType w:val="hybridMultilevel"/>
    <w:tmpl w:val="A4C6DF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20341E62"/>
    <w:multiLevelType w:val="hybridMultilevel"/>
    <w:tmpl w:val="D07CCF3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29E86261"/>
    <w:multiLevelType w:val="hybridMultilevel"/>
    <w:tmpl w:val="29143A8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53D559B4"/>
    <w:multiLevelType w:val="hybridMultilevel"/>
    <w:tmpl w:val="48381C0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7171566E"/>
    <w:multiLevelType w:val="hybridMultilevel"/>
    <w:tmpl w:val="03CE666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7F953D96"/>
    <w:multiLevelType w:val="hybridMultilevel"/>
    <w:tmpl w:val="A53ED7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651712158">
    <w:abstractNumId w:val="3"/>
  </w:num>
  <w:num w:numId="2" w16cid:durableId="1074856522">
    <w:abstractNumId w:val="0"/>
  </w:num>
  <w:num w:numId="3" w16cid:durableId="359279686">
    <w:abstractNumId w:val="4"/>
  </w:num>
  <w:num w:numId="4" w16cid:durableId="1157452433">
    <w:abstractNumId w:val="2"/>
  </w:num>
  <w:num w:numId="5" w16cid:durableId="1858428324">
    <w:abstractNumId w:val="1"/>
  </w:num>
  <w:num w:numId="6" w16cid:durableId="898519314">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grammar="clean"/>
  <w:documentProtection w:edit="readOnly" w:enforcement="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71BE2"/>
    <w:rsid w:val="000143A5"/>
    <w:rsid w:val="00034182"/>
    <w:rsid w:val="00034B7E"/>
    <w:rsid w:val="00034DCD"/>
    <w:rsid w:val="000404B0"/>
    <w:rsid w:val="000570C8"/>
    <w:rsid w:val="000603B7"/>
    <w:rsid w:val="00066F46"/>
    <w:rsid w:val="00087235"/>
    <w:rsid w:val="000A3B57"/>
    <w:rsid w:val="000C3E19"/>
    <w:rsid w:val="000D08A9"/>
    <w:rsid w:val="000D2241"/>
    <w:rsid w:val="000D73B3"/>
    <w:rsid w:val="000F6D7C"/>
    <w:rsid w:val="00103F4B"/>
    <w:rsid w:val="001259E8"/>
    <w:rsid w:val="00133FAE"/>
    <w:rsid w:val="0015410D"/>
    <w:rsid w:val="00165B4F"/>
    <w:rsid w:val="001660D2"/>
    <w:rsid w:val="001979C8"/>
    <w:rsid w:val="001A59A1"/>
    <w:rsid w:val="001F6D4D"/>
    <w:rsid w:val="00206E61"/>
    <w:rsid w:val="00215BBB"/>
    <w:rsid w:val="00216FDC"/>
    <w:rsid w:val="0027302C"/>
    <w:rsid w:val="0028317B"/>
    <w:rsid w:val="002929ED"/>
    <w:rsid w:val="00292D21"/>
    <w:rsid w:val="0029549A"/>
    <w:rsid w:val="002A2C97"/>
    <w:rsid w:val="002B3D46"/>
    <w:rsid w:val="002B6709"/>
    <w:rsid w:val="002C566B"/>
    <w:rsid w:val="002D25F1"/>
    <w:rsid w:val="00320330"/>
    <w:rsid w:val="003328FA"/>
    <w:rsid w:val="00353933"/>
    <w:rsid w:val="00361311"/>
    <w:rsid w:val="00364CEE"/>
    <w:rsid w:val="003942A7"/>
    <w:rsid w:val="003A77A2"/>
    <w:rsid w:val="003C1068"/>
    <w:rsid w:val="003C3A50"/>
    <w:rsid w:val="003C4DFF"/>
    <w:rsid w:val="003C6298"/>
    <w:rsid w:val="003F0616"/>
    <w:rsid w:val="003F6027"/>
    <w:rsid w:val="003F7690"/>
    <w:rsid w:val="004043C5"/>
    <w:rsid w:val="00405050"/>
    <w:rsid w:val="0041167D"/>
    <w:rsid w:val="0041231A"/>
    <w:rsid w:val="004252E5"/>
    <w:rsid w:val="00437830"/>
    <w:rsid w:val="00452385"/>
    <w:rsid w:val="00466B9D"/>
    <w:rsid w:val="00467BA9"/>
    <w:rsid w:val="00482922"/>
    <w:rsid w:val="0048316B"/>
    <w:rsid w:val="00492643"/>
    <w:rsid w:val="004B2D33"/>
    <w:rsid w:val="004B7D2A"/>
    <w:rsid w:val="004C112B"/>
    <w:rsid w:val="004C2E77"/>
    <w:rsid w:val="004C365A"/>
    <w:rsid w:val="004D2FB0"/>
    <w:rsid w:val="004D5E50"/>
    <w:rsid w:val="004E4CEA"/>
    <w:rsid w:val="004E6527"/>
    <w:rsid w:val="004E6C6E"/>
    <w:rsid w:val="00503291"/>
    <w:rsid w:val="00504373"/>
    <w:rsid w:val="00521622"/>
    <w:rsid w:val="005251C6"/>
    <w:rsid w:val="005255BE"/>
    <w:rsid w:val="00533651"/>
    <w:rsid w:val="00553791"/>
    <w:rsid w:val="00557C2F"/>
    <w:rsid w:val="00571BE2"/>
    <w:rsid w:val="00572FAE"/>
    <w:rsid w:val="005753AD"/>
    <w:rsid w:val="00576559"/>
    <w:rsid w:val="0058641A"/>
    <w:rsid w:val="005864D8"/>
    <w:rsid w:val="005B2F36"/>
    <w:rsid w:val="005B5419"/>
    <w:rsid w:val="005C3C68"/>
    <w:rsid w:val="005D3AEF"/>
    <w:rsid w:val="005D41F6"/>
    <w:rsid w:val="005D69E9"/>
    <w:rsid w:val="006245C9"/>
    <w:rsid w:val="00630028"/>
    <w:rsid w:val="006577FD"/>
    <w:rsid w:val="00665054"/>
    <w:rsid w:val="006725D9"/>
    <w:rsid w:val="00674C38"/>
    <w:rsid w:val="00675F6F"/>
    <w:rsid w:val="00677912"/>
    <w:rsid w:val="006832ED"/>
    <w:rsid w:val="006C4111"/>
    <w:rsid w:val="006D6D22"/>
    <w:rsid w:val="006F2118"/>
    <w:rsid w:val="006F27C3"/>
    <w:rsid w:val="007110A0"/>
    <w:rsid w:val="0071358C"/>
    <w:rsid w:val="00717F26"/>
    <w:rsid w:val="00722BE8"/>
    <w:rsid w:val="007271C8"/>
    <w:rsid w:val="007331E4"/>
    <w:rsid w:val="007360B7"/>
    <w:rsid w:val="00752347"/>
    <w:rsid w:val="00761CDB"/>
    <w:rsid w:val="00796B0D"/>
    <w:rsid w:val="007A5B67"/>
    <w:rsid w:val="008002BE"/>
    <w:rsid w:val="00802F44"/>
    <w:rsid w:val="00810577"/>
    <w:rsid w:val="00810C22"/>
    <w:rsid w:val="00843B91"/>
    <w:rsid w:val="00860CDA"/>
    <w:rsid w:val="00877BBD"/>
    <w:rsid w:val="00881255"/>
    <w:rsid w:val="00896E30"/>
    <w:rsid w:val="008973EB"/>
    <w:rsid w:val="008A1B7D"/>
    <w:rsid w:val="008A3ACB"/>
    <w:rsid w:val="008A726A"/>
    <w:rsid w:val="008B619B"/>
    <w:rsid w:val="008E5720"/>
    <w:rsid w:val="009155B6"/>
    <w:rsid w:val="00935D1A"/>
    <w:rsid w:val="0094024D"/>
    <w:rsid w:val="00943E85"/>
    <w:rsid w:val="00954D67"/>
    <w:rsid w:val="00974C4C"/>
    <w:rsid w:val="009A057D"/>
    <w:rsid w:val="009C260D"/>
    <w:rsid w:val="009D08B2"/>
    <w:rsid w:val="00A03B37"/>
    <w:rsid w:val="00A31E15"/>
    <w:rsid w:val="00A3798F"/>
    <w:rsid w:val="00A42269"/>
    <w:rsid w:val="00A52704"/>
    <w:rsid w:val="00A80B9C"/>
    <w:rsid w:val="00A828F2"/>
    <w:rsid w:val="00A83AD9"/>
    <w:rsid w:val="00A95E1C"/>
    <w:rsid w:val="00AA6DB0"/>
    <w:rsid w:val="00AB25E6"/>
    <w:rsid w:val="00AB5CD5"/>
    <w:rsid w:val="00AE0583"/>
    <w:rsid w:val="00AF4F61"/>
    <w:rsid w:val="00AF7B33"/>
    <w:rsid w:val="00B0338B"/>
    <w:rsid w:val="00B111CC"/>
    <w:rsid w:val="00B16974"/>
    <w:rsid w:val="00B70A25"/>
    <w:rsid w:val="00B81835"/>
    <w:rsid w:val="00B87E56"/>
    <w:rsid w:val="00B91807"/>
    <w:rsid w:val="00BB3CED"/>
    <w:rsid w:val="00BB732A"/>
    <w:rsid w:val="00BC2074"/>
    <w:rsid w:val="00BC3230"/>
    <w:rsid w:val="00BD70B2"/>
    <w:rsid w:val="00BD785C"/>
    <w:rsid w:val="00BE4D47"/>
    <w:rsid w:val="00BE7A6F"/>
    <w:rsid w:val="00BF59B3"/>
    <w:rsid w:val="00C13064"/>
    <w:rsid w:val="00C248A8"/>
    <w:rsid w:val="00C35AD3"/>
    <w:rsid w:val="00C377D2"/>
    <w:rsid w:val="00C507E6"/>
    <w:rsid w:val="00C64701"/>
    <w:rsid w:val="00C65ACF"/>
    <w:rsid w:val="00C73800"/>
    <w:rsid w:val="00C756E4"/>
    <w:rsid w:val="00C86C7E"/>
    <w:rsid w:val="00C95071"/>
    <w:rsid w:val="00CA486C"/>
    <w:rsid w:val="00CA4A0D"/>
    <w:rsid w:val="00CB3195"/>
    <w:rsid w:val="00CB4889"/>
    <w:rsid w:val="00CF0B62"/>
    <w:rsid w:val="00CF4AE5"/>
    <w:rsid w:val="00CF4D4D"/>
    <w:rsid w:val="00CF6231"/>
    <w:rsid w:val="00D15E07"/>
    <w:rsid w:val="00D22B4E"/>
    <w:rsid w:val="00D568DF"/>
    <w:rsid w:val="00D658C9"/>
    <w:rsid w:val="00D65E88"/>
    <w:rsid w:val="00D7067C"/>
    <w:rsid w:val="00D74C16"/>
    <w:rsid w:val="00DA71A4"/>
    <w:rsid w:val="00DC33D2"/>
    <w:rsid w:val="00DC4C21"/>
    <w:rsid w:val="00DC6AA5"/>
    <w:rsid w:val="00DD5B5D"/>
    <w:rsid w:val="00DD609D"/>
    <w:rsid w:val="00DF1749"/>
    <w:rsid w:val="00DF1927"/>
    <w:rsid w:val="00E059AB"/>
    <w:rsid w:val="00E13F04"/>
    <w:rsid w:val="00E20E92"/>
    <w:rsid w:val="00E33B20"/>
    <w:rsid w:val="00E37935"/>
    <w:rsid w:val="00E44F75"/>
    <w:rsid w:val="00E47F6E"/>
    <w:rsid w:val="00E55178"/>
    <w:rsid w:val="00E6395F"/>
    <w:rsid w:val="00E64B31"/>
    <w:rsid w:val="00E83393"/>
    <w:rsid w:val="00E91533"/>
    <w:rsid w:val="00E967B3"/>
    <w:rsid w:val="00EA4B85"/>
    <w:rsid w:val="00EC1DD1"/>
    <w:rsid w:val="00EE43DD"/>
    <w:rsid w:val="00F078DE"/>
    <w:rsid w:val="00F10250"/>
    <w:rsid w:val="00F221E2"/>
    <w:rsid w:val="00F24F9A"/>
    <w:rsid w:val="00F26946"/>
    <w:rsid w:val="00F37CBA"/>
    <w:rsid w:val="00F526EC"/>
    <w:rsid w:val="00F53F15"/>
    <w:rsid w:val="00F54204"/>
    <w:rsid w:val="00F77511"/>
    <w:rsid w:val="00F8325D"/>
    <w:rsid w:val="00F900E8"/>
    <w:rsid w:val="00F916C0"/>
    <w:rsid w:val="00FA3FAB"/>
    <w:rsid w:val="00FC0E39"/>
    <w:rsid w:val="00FE0AAE"/>
    <w:rsid w:val="00FE2C71"/>
    <w:rsid w:val="00FF172E"/>
    <w:rsid w:val="00FF6EC1"/>
  </w:rsids>
  <m:mathPr>
    <m:mathFont m:val="Cambria Math"/>
    <m:brkBin m:val="before"/>
    <m:brkBinSub m:val="--"/>
    <m:smallFrac m:val="0"/>
    <m:dispDef/>
    <m:lMargin m:val="0"/>
    <m:rMargin m:val="0"/>
    <m:defJc m:val="centerGroup"/>
    <m:wrapIndent m:val="1440"/>
    <m:intLim m:val="subSup"/>
    <m:naryLim m:val="undOvr"/>
  </m:mathPr>
  <w:themeFontLang w:val="en-US"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400B87"/>
  <w15:chartTrackingRefBased/>
  <w15:docId w15:val="{2C087895-A15A-4388-9333-EDE67B4A3AB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942A7"/>
    <w:pPr>
      <w:spacing w:before="80" w:after="80" w:line="240" w:lineRule="auto"/>
    </w:pPr>
    <w:rPr>
      <w:rFonts w:ascii="Segoe UI" w:hAnsi="Segoe UI"/>
      <w:sz w:val="20"/>
    </w:rPr>
  </w:style>
  <w:style w:type="paragraph" w:styleId="Heading1">
    <w:name w:val="heading 1"/>
    <w:basedOn w:val="Normal"/>
    <w:next w:val="Normal"/>
    <w:link w:val="Heading1Char"/>
    <w:uiPriority w:val="9"/>
    <w:qFormat/>
    <w:rsid w:val="00DD609D"/>
    <w:pPr>
      <w:keepNext/>
      <w:spacing w:before="500" w:after="20"/>
      <w:outlineLvl w:val="0"/>
    </w:pPr>
    <w:rPr>
      <w:rFonts w:ascii="Franklin Gothic Demi Cond" w:hAnsi="Franklin Gothic Demi Cond" w:cs="Arial"/>
      <w:sz w:val="32"/>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216FD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CB4889"/>
    <w:rPr>
      <w:color w:val="auto"/>
    </w:rPr>
  </w:style>
  <w:style w:type="paragraph" w:styleId="ListParagraph">
    <w:name w:val="List Paragraph"/>
    <w:basedOn w:val="Normal"/>
    <w:uiPriority w:val="34"/>
    <w:qFormat/>
    <w:rsid w:val="00810C22"/>
    <w:pPr>
      <w:ind w:left="720"/>
      <w:contextualSpacing/>
    </w:pPr>
  </w:style>
  <w:style w:type="character" w:styleId="Hyperlink">
    <w:name w:val="Hyperlink"/>
    <w:basedOn w:val="DefaultParagraphFont"/>
    <w:uiPriority w:val="99"/>
    <w:unhideWhenUsed/>
    <w:rsid w:val="00437830"/>
    <w:rPr>
      <w:rFonts w:ascii="Segoe UI" w:hAnsi="Segoe UI"/>
      <w:i w:val="0"/>
      <w:color w:val="0000FF" w:themeColor="hyperlink"/>
      <w:sz w:val="16"/>
      <w:u w:val="single"/>
    </w:rPr>
  </w:style>
  <w:style w:type="paragraph" w:styleId="Header">
    <w:name w:val="header"/>
    <w:basedOn w:val="Normal"/>
    <w:link w:val="HeaderChar"/>
    <w:uiPriority w:val="99"/>
    <w:unhideWhenUsed/>
    <w:rsid w:val="006832ED"/>
    <w:pPr>
      <w:tabs>
        <w:tab w:val="center" w:pos="4680"/>
        <w:tab w:val="right" w:pos="9360"/>
      </w:tabs>
      <w:spacing w:before="0"/>
    </w:pPr>
    <w:rPr>
      <w:sz w:val="18"/>
    </w:rPr>
  </w:style>
  <w:style w:type="character" w:customStyle="1" w:styleId="HeaderChar">
    <w:name w:val="Header Char"/>
    <w:basedOn w:val="DefaultParagraphFont"/>
    <w:link w:val="Header"/>
    <w:uiPriority w:val="99"/>
    <w:rsid w:val="006832ED"/>
    <w:rPr>
      <w:rFonts w:ascii="Segoe UI" w:hAnsi="Segoe UI"/>
      <w:sz w:val="18"/>
    </w:rPr>
  </w:style>
  <w:style w:type="paragraph" w:styleId="Footer">
    <w:name w:val="footer"/>
    <w:basedOn w:val="Normal"/>
    <w:link w:val="FooterChar"/>
    <w:uiPriority w:val="99"/>
    <w:unhideWhenUsed/>
    <w:rsid w:val="006832ED"/>
    <w:pPr>
      <w:tabs>
        <w:tab w:val="center" w:pos="4680"/>
        <w:tab w:val="right" w:pos="9360"/>
      </w:tabs>
      <w:spacing w:after="0"/>
    </w:pPr>
    <w:rPr>
      <w:sz w:val="18"/>
    </w:rPr>
  </w:style>
  <w:style w:type="character" w:customStyle="1" w:styleId="FooterChar">
    <w:name w:val="Footer Char"/>
    <w:basedOn w:val="DefaultParagraphFont"/>
    <w:link w:val="Footer"/>
    <w:uiPriority w:val="99"/>
    <w:rsid w:val="006832ED"/>
    <w:rPr>
      <w:rFonts w:ascii="Segoe UI" w:hAnsi="Segoe UI"/>
      <w:sz w:val="18"/>
    </w:rPr>
  </w:style>
  <w:style w:type="character" w:customStyle="1" w:styleId="Heading1Char">
    <w:name w:val="Heading 1 Char"/>
    <w:basedOn w:val="DefaultParagraphFont"/>
    <w:link w:val="Heading1"/>
    <w:uiPriority w:val="9"/>
    <w:rsid w:val="00DD609D"/>
    <w:rPr>
      <w:rFonts w:ascii="Franklin Gothic Demi Cond" w:hAnsi="Franklin Gothic Demi Cond" w:cs="Arial"/>
      <w:sz w:val="32"/>
      <w:szCs w:val="20"/>
    </w:rPr>
  </w:style>
  <w:style w:type="character" w:styleId="FollowedHyperlink">
    <w:name w:val="FollowedHyperlink"/>
    <w:basedOn w:val="DefaultParagraphFont"/>
    <w:uiPriority w:val="99"/>
    <w:semiHidden/>
    <w:unhideWhenUsed/>
    <w:rsid w:val="00D15E07"/>
    <w:rPr>
      <w:color w:val="800080" w:themeColor="followedHyperlink"/>
      <w:u w:val="single"/>
    </w:rPr>
  </w:style>
  <w:style w:type="character" w:styleId="CommentReference">
    <w:name w:val="annotation reference"/>
    <w:basedOn w:val="DefaultParagraphFont"/>
    <w:uiPriority w:val="99"/>
    <w:semiHidden/>
    <w:unhideWhenUsed/>
    <w:rsid w:val="00943E85"/>
    <w:rPr>
      <w:sz w:val="16"/>
      <w:szCs w:val="16"/>
    </w:rPr>
  </w:style>
  <w:style w:type="paragraph" w:styleId="CommentText">
    <w:name w:val="annotation text"/>
    <w:basedOn w:val="Normal"/>
    <w:link w:val="CommentTextChar"/>
    <w:uiPriority w:val="99"/>
    <w:semiHidden/>
    <w:unhideWhenUsed/>
    <w:rsid w:val="00943E85"/>
    <w:rPr>
      <w:szCs w:val="20"/>
    </w:rPr>
  </w:style>
  <w:style w:type="character" w:customStyle="1" w:styleId="CommentTextChar">
    <w:name w:val="Comment Text Char"/>
    <w:basedOn w:val="DefaultParagraphFont"/>
    <w:link w:val="CommentText"/>
    <w:uiPriority w:val="99"/>
    <w:semiHidden/>
    <w:rsid w:val="00943E85"/>
    <w:rPr>
      <w:sz w:val="20"/>
      <w:szCs w:val="20"/>
    </w:rPr>
  </w:style>
  <w:style w:type="paragraph" w:styleId="CommentSubject">
    <w:name w:val="annotation subject"/>
    <w:basedOn w:val="CommentText"/>
    <w:next w:val="CommentText"/>
    <w:link w:val="CommentSubjectChar"/>
    <w:uiPriority w:val="99"/>
    <w:semiHidden/>
    <w:unhideWhenUsed/>
    <w:rsid w:val="00943E85"/>
    <w:rPr>
      <w:b/>
      <w:bCs/>
    </w:rPr>
  </w:style>
  <w:style w:type="character" w:customStyle="1" w:styleId="CommentSubjectChar">
    <w:name w:val="Comment Subject Char"/>
    <w:basedOn w:val="CommentTextChar"/>
    <w:link w:val="CommentSubject"/>
    <w:uiPriority w:val="99"/>
    <w:semiHidden/>
    <w:rsid w:val="00943E85"/>
    <w:rPr>
      <w:b/>
      <w:bCs/>
      <w:sz w:val="20"/>
      <w:szCs w:val="20"/>
    </w:rPr>
  </w:style>
  <w:style w:type="paragraph" w:styleId="BalloonText">
    <w:name w:val="Balloon Text"/>
    <w:basedOn w:val="Normal"/>
    <w:link w:val="BalloonTextChar"/>
    <w:uiPriority w:val="99"/>
    <w:semiHidden/>
    <w:unhideWhenUsed/>
    <w:rsid w:val="00943E85"/>
    <w:pPr>
      <w:spacing w:after="0"/>
    </w:pPr>
    <w:rPr>
      <w:rFonts w:cs="Segoe UI"/>
      <w:sz w:val="18"/>
      <w:szCs w:val="18"/>
    </w:rPr>
  </w:style>
  <w:style w:type="character" w:customStyle="1" w:styleId="BalloonTextChar">
    <w:name w:val="Balloon Text Char"/>
    <w:basedOn w:val="DefaultParagraphFont"/>
    <w:link w:val="BalloonText"/>
    <w:uiPriority w:val="99"/>
    <w:semiHidden/>
    <w:rsid w:val="00943E85"/>
    <w:rPr>
      <w:rFonts w:ascii="Segoe UI" w:hAnsi="Segoe UI" w:cs="Segoe UI"/>
      <w:sz w:val="18"/>
      <w:szCs w:val="18"/>
    </w:rPr>
  </w:style>
  <w:style w:type="paragraph" w:styleId="Title">
    <w:name w:val="Title"/>
    <w:basedOn w:val="Heading1"/>
    <w:next w:val="Normal"/>
    <w:link w:val="TitleChar"/>
    <w:uiPriority w:val="10"/>
    <w:qFormat/>
    <w:rsid w:val="00DD609D"/>
    <w:pPr>
      <w:spacing w:before="0" w:after="0"/>
      <w:contextualSpacing/>
    </w:pPr>
    <w:rPr>
      <w:rFonts w:eastAsiaTheme="majorEastAsia" w:cstheme="majorBidi"/>
      <w:spacing w:val="-10"/>
      <w:kern w:val="28"/>
      <w:sz w:val="40"/>
      <w:szCs w:val="56"/>
    </w:rPr>
  </w:style>
  <w:style w:type="character" w:customStyle="1" w:styleId="TitleChar">
    <w:name w:val="Title Char"/>
    <w:basedOn w:val="DefaultParagraphFont"/>
    <w:link w:val="Title"/>
    <w:uiPriority w:val="10"/>
    <w:rsid w:val="00DD609D"/>
    <w:rPr>
      <w:rFonts w:ascii="Franklin Gothic Demi Cond" w:eastAsiaTheme="majorEastAsia" w:hAnsi="Franklin Gothic Demi Cond" w:cstheme="majorBidi"/>
      <w:spacing w:val="-10"/>
      <w:kern w:val="28"/>
      <w:sz w:val="40"/>
      <w:szCs w:val="56"/>
    </w:rPr>
  </w:style>
  <w:style w:type="paragraph" w:customStyle="1" w:styleId="Instructions">
    <w:name w:val="Instructions"/>
    <w:basedOn w:val="Normal"/>
    <w:qFormat/>
    <w:rsid w:val="00AB5CD5"/>
    <w:pPr>
      <w:keepNext/>
      <w:spacing w:before="20" w:after="20"/>
    </w:pPr>
    <w:rPr>
      <w:rFonts w:cs="Arial"/>
      <w:sz w:val="16"/>
      <w:szCs w:val="18"/>
    </w:rPr>
  </w:style>
  <w:style w:type="character" w:styleId="UnresolvedMention">
    <w:name w:val="Unresolved Mention"/>
    <w:basedOn w:val="DefaultParagraphFont"/>
    <w:uiPriority w:val="99"/>
    <w:semiHidden/>
    <w:unhideWhenUsed/>
    <w:rsid w:val="008A726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ordot.sharepoint.com/sites/TrafficRoadway/SitePages/Traffic-Approvals.aspx" TargetMode="Externa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2.png"/><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gis.odot.state.or.us/transgi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70703E2135A4CB098485BC315E8EF46"/>
        <w:category>
          <w:name w:val="General"/>
          <w:gallery w:val="placeholder"/>
        </w:category>
        <w:types>
          <w:type w:val="bbPlcHdr"/>
        </w:types>
        <w:behaviors>
          <w:behavior w:val="content"/>
        </w:behaviors>
        <w:guid w:val="{56504CE9-E9D1-4C1D-BB5B-FE471BFA4D06}"/>
      </w:docPartPr>
      <w:docPartBody>
        <w:p w:rsidR="009B6E5F" w:rsidRDefault="00F832C8" w:rsidP="00F832C8">
          <w:pPr>
            <w:pStyle w:val="D70703E2135A4CB098485BC315E8EF461"/>
          </w:pPr>
          <w:r w:rsidRPr="00F078DE">
            <w:rPr>
              <w:rStyle w:val="PlaceholderText"/>
              <w:rFonts w:ascii="Arial" w:hAnsi="Arial" w:cs="Arial"/>
              <w:szCs w:val="20"/>
            </w:rPr>
            <w:t>Choose an item.</w:t>
          </w:r>
        </w:p>
      </w:docPartBody>
    </w:docPart>
    <w:docPart>
      <w:docPartPr>
        <w:name w:val="C668FF55A5CB4FDE9FEAAFB7E06ED9F6"/>
        <w:category>
          <w:name w:val="General"/>
          <w:gallery w:val="placeholder"/>
        </w:category>
        <w:types>
          <w:type w:val="bbPlcHdr"/>
        </w:types>
        <w:behaviors>
          <w:behavior w:val="content"/>
        </w:behaviors>
        <w:guid w:val="{01124ED1-BB63-485D-A39E-36320257A3A4}"/>
      </w:docPartPr>
      <w:docPartBody>
        <w:p w:rsidR="0087423E" w:rsidRDefault="00F832C8" w:rsidP="00F832C8">
          <w:pPr>
            <w:pStyle w:val="C668FF55A5CB4FDE9FEAAFB7E06ED9F61"/>
          </w:pPr>
          <w:r w:rsidRPr="006832ED">
            <w:rPr>
              <w:rStyle w:val="PlaceholderText"/>
            </w:rPr>
            <w:t>[</w:t>
          </w:r>
          <w:r>
            <w:rPr>
              <w:rStyle w:val="PlaceholderText"/>
            </w:rPr>
            <w:t>LRM</w:t>
          </w:r>
          <w:r w:rsidRPr="006832ED">
            <w:rPr>
              <w:rStyle w:val="PlaceholderText"/>
            </w:rPr>
            <w:t>]</w:t>
          </w:r>
        </w:p>
      </w:docPartBody>
    </w:docPart>
    <w:docPart>
      <w:docPartPr>
        <w:name w:val="CBCE67B432CE452689BDA0F159F0D201"/>
        <w:category>
          <w:name w:val="General"/>
          <w:gallery w:val="placeholder"/>
        </w:category>
        <w:types>
          <w:type w:val="bbPlcHdr"/>
        </w:types>
        <w:behaviors>
          <w:behavior w:val="content"/>
        </w:behaviors>
        <w:guid w:val="{C2AF7D0A-7672-4BA8-ACD4-CE4177703B9B}"/>
      </w:docPartPr>
      <w:docPartBody>
        <w:p w:rsidR="00BA2291" w:rsidRDefault="00A9664B">
          <w:r w:rsidRPr="00192086">
            <w:rPr>
              <w:rStyle w:val="PlaceholderText"/>
            </w:rPr>
            <w:t>[Title]</w:t>
          </w:r>
        </w:p>
      </w:docPartBody>
    </w:docPart>
    <w:docPart>
      <w:docPartPr>
        <w:name w:val="A577875D957D42A48D0DD2EC2FD890C3"/>
        <w:category>
          <w:name w:val="General"/>
          <w:gallery w:val="placeholder"/>
        </w:category>
        <w:types>
          <w:type w:val="bbPlcHdr"/>
        </w:types>
        <w:behaviors>
          <w:behavior w:val="content"/>
        </w:behaviors>
        <w:guid w:val="{A32738F7-C0D5-42ED-AB9C-3E5230B9DE7E}"/>
      </w:docPartPr>
      <w:docPartBody>
        <w:p w:rsidR="00213972" w:rsidRDefault="00F832C8" w:rsidP="00F832C8">
          <w:pPr>
            <w:pStyle w:val="A577875D957D42A48D0DD2EC2FD890C32"/>
          </w:pPr>
          <w:r w:rsidRPr="006832ED">
            <w:rPr>
              <w:rStyle w:val="PlaceholderText"/>
            </w:rPr>
            <w:t>[</w:t>
          </w:r>
          <w:r>
            <w:rPr>
              <w:rStyle w:val="PlaceholderText"/>
            </w:rPr>
            <w:t>Milepoint(s)</w:t>
          </w:r>
          <w:r w:rsidRPr="006832ED">
            <w:rPr>
              <w:rStyle w:val="PlaceholderText"/>
            </w:rPr>
            <w:t>]</w:t>
          </w:r>
        </w:p>
      </w:docPartBody>
    </w:docPart>
    <w:docPart>
      <w:docPartPr>
        <w:name w:val="6542555EC156408DB51BDC6A85D034CB"/>
        <w:category>
          <w:name w:val="General"/>
          <w:gallery w:val="placeholder"/>
        </w:category>
        <w:types>
          <w:type w:val="bbPlcHdr"/>
        </w:types>
        <w:behaviors>
          <w:behavior w:val="content"/>
        </w:behaviors>
        <w:guid w:val="{73B36EB4-A173-4981-B641-87BC0B8BA781}"/>
      </w:docPartPr>
      <w:docPartBody>
        <w:p w:rsidR="00F20E96" w:rsidRDefault="00296E0A" w:rsidP="00296E0A">
          <w:pPr>
            <w:pStyle w:val="6542555EC156408DB51BDC6A85D034CB"/>
          </w:pPr>
          <w:r w:rsidRPr="00761CDB">
            <w:rPr>
              <w:rStyle w:val="PlaceholderText"/>
              <w:rFonts w:ascii="Arial" w:hAnsi="Arial" w:cs="Arial"/>
              <w:szCs w:val="20"/>
            </w:rPr>
            <w:t>[</w:t>
          </w:r>
          <w:r>
            <w:rPr>
              <w:rStyle w:val="PlaceholderText"/>
              <w:rFonts w:ascii="Arial" w:hAnsi="Arial" w:cs="Arial"/>
              <w:szCs w:val="20"/>
            </w:rPr>
            <w:t>Enter LRM here</w:t>
          </w:r>
          <w:r w:rsidRPr="00761CDB">
            <w:rPr>
              <w:rStyle w:val="PlaceholderText"/>
              <w:rFonts w:ascii="Arial" w:hAnsi="Arial" w:cs="Arial"/>
              <w:szCs w:val="20"/>
            </w:rPr>
            <w:t>]</w:t>
          </w:r>
        </w:p>
      </w:docPartBody>
    </w:docPart>
    <w:docPart>
      <w:docPartPr>
        <w:name w:val="D870D988AF35401083D49A3DB7B4787A"/>
        <w:category>
          <w:name w:val="General"/>
          <w:gallery w:val="placeholder"/>
        </w:category>
        <w:types>
          <w:type w:val="bbPlcHdr"/>
        </w:types>
        <w:behaviors>
          <w:behavior w:val="content"/>
        </w:behaviors>
        <w:guid w:val="{86A8DF87-7DA5-4348-9F41-7E80A2C81671}"/>
      </w:docPartPr>
      <w:docPartBody>
        <w:p w:rsidR="00F20E96" w:rsidRDefault="00296E0A" w:rsidP="00296E0A">
          <w:pPr>
            <w:pStyle w:val="D870D988AF35401083D49A3DB7B4787A"/>
          </w:pPr>
          <w:r w:rsidRPr="00761CDB">
            <w:rPr>
              <w:rStyle w:val="PlaceholderText"/>
              <w:rFonts w:ascii="Arial" w:hAnsi="Arial" w:cs="Arial"/>
              <w:szCs w:val="20"/>
            </w:rPr>
            <w:t>[</w:t>
          </w:r>
          <w:r>
            <w:rPr>
              <w:rStyle w:val="PlaceholderText"/>
              <w:rFonts w:ascii="Arial" w:hAnsi="Arial" w:cs="Arial"/>
              <w:szCs w:val="20"/>
            </w:rPr>
            <w:t>Enter Milepoint(s) here</w:t>
          </w:r>
          <w:r w:rsidRPr="00761CDB">
            <w:rPr>
              <w:rStyle w:val="PlaceholderText"/>
              <w:rFonts w:ascii="Arial" w:hAnsi="Arial" w:cs="Arial"/>
              <w:szCs w:val="20"/>
            </w:rPr>
            <w:t>]</w:t>
          </w:r>
        </w:p>
      </w:docPartBody>
    </w:docPart>
    <w:docPart>
      <w:docPartPr>
        <w:name w:val="F4BEDCD0D8A64F6CA1A1722122C16FC2"/>
        <w:category>
          <w:name w:val="General"/>
          <w:gallery w:val="placeholder"/>
        </w:category>
        <w:types>
          <w:type w:val="bbPlcHdr"/>
        </w:types>
        <w:behaviors>
          <w:behavior w:val="content"/>
        </w:behaviors>
        <w:guid w:val="{3FFA4D5D-62A7-4AD8-A35E-DD6F529B45CE}"/>
      </w:docPartPr>
      <w:docPartBody>
        <w:p w:rsidR="00F20E96" w:rsidRDefault="00296E0A" w:rsidP="00296E0A">
          <w:pPr>
            <w:pStyle w:val="F4BEDCD0D8A64F6CA1A1722122C16FC2"/>
          </w:pPr>
          <w:r w:rsidRPr="00332750">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Franklin Gothic Demi Cond">
    <w:panose1 w:val="020B07060304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44ADD"/>
    <w:rsid w:val="0000699A"/>
    <w:rsid w:val="000A6610"/>
    <w:rsid w:val="000F60B6"/>
    <w:rsid w:val="00103F55"/>
    <w:rsid w:val="00107AC5"/>
    <w:rsid w:val="00121CBF"/>
    <w:rsid w:val="00154A12"/>
    <w:rsid w:val="00165745"/>
    <w:rsid w:val="00173ADC"/>
    <w:rsid w:val="001F5070"/>
    <w:rsid w:val="00211852"/>
    <w:rsid w:val="00213972"/>
    <w:rsid w:val="00262134"/>
    <w:rsid w:val="002728D3"/>
    <w:rsid w:val="0028798B"/>
    <w:rsid w:val="00296E0A"/>
    <w:rsid w:val="002C566B"/>
    <w:rsid w:val="002E113E"/>
    <w:rsid w:val="0038226F"/>
    <w:rsid w:val="00396914"/>
    <w:rsid w:val="003B2C6B"/>
    <w:rsid w:val="0040515E"/>
    <w:rsid w:val="0041167D"/>
    <w:rsid w:val="00444ADD"/>
    <w:rsid w:val="004A71BC"/>
    <w:rsid w:val="004F0708"/>
    <w:rsid w:val="004F0F70"/>
    <w:rsid w:val="0053220C"/>
    <w:rsid w:val="00540935"/>
    <w:rsid w:val="00544756"/>
    <w:rsid w:val="0060285A"/>
    <w:rsid w:val="00674C38"/>
    <w:rsid w:val="006A7683"/>
    <w:rsid w:val="006C5770"/>
    <w:rsid w:val="00714BED"/>
    <w:rsid w:val="007323F5"/>
    <w:rsid w:val="007D0AFA"/>
    <w:rsid w:val="007F038D"/>
    <w:rsid w:val="0082326F"/>
    <w:rsid w:val="00835B29"/>
    <w:rsid w:val="00847573"/>
    <w:rsid w:val="0087423E"/>
    <w:rsid w:val="008B6516"/>
    <w:rsid w:val="008E5DED"/>
    <w:rsid w:val="00927CB2"/>
    <w:rsid w:val="0095527F"/>
    <w:rsid w:val="009555B2"/>
    <w:rsid w:val="009944D8"/>
    <w:rsid w:val="009B6E5F"/>
    <w:rsid w:val="009E5664"/>
    <w:rsid w:val="009F0A7D"/>
    <w:rsid w:val="009F296B"/>
    <w:rsid w:val="00A418BB"/>
    <w:rsid w:val="00A50023"/>
    <w:rsid w:val="00A87BCC"/>
    <w:rsid w:val="00A9664B"/>
    <w:rsid w:val="00A97C54"/>
    <w:rsid w:val="00AA0A36"/>
    <w:rsid w:val="00AD66CE"/>
    <w:rsid w:val="00AE46EB"/>
    <w:rsid w:val="00B14AD4"/>
    <w:rsid w:val="00B62040"/>
    <w:rsid w:val="00B75D78"/>
    <w:rsid w:val="00BA2291"/>
    <w:rsid w:val="00C17209"/>
    <w:rsid w:val="00C243CB"/>
    <w:rsid w:val="00C630E8"/>
    <w:rsid w:val="00C86E8E"/>
    <w:rsid w:val="00CD6D46"/>
    <w:rsid w:val="00D03BFB"/>
    <w:rsid w:val="00D3160A"/>
    <w:rsid w:val="00D35DD3"/>
    <w:rsid w:val="00D3635A"/>
    <w:rsid w:val="00D435BE"/>
    <w:rsid w:val="00D53D1E"/>
    <w:rsid w:val="00D61314"/>
    <w:rsid w:val="00D773B5"/>
    <w:rsid w:val="00D87DC9"/>
    <w:rsid w:val="00DA6A97"/>
    <w:rsid w:val="00E22AFD"/>
    <w:rsid w:val="00E921BD"/>
    <w:rsid w:val="00ED0011"/>
    <w:rsid w:val="00EE0758"/>
    <w:rsid w:val="00F10250"/>
    <w:rsid w:val="00F159F8"/>
    <w:rsid w:val="00F16502"/>
    <w:rsid w:val="00F20B40"/>
    <w:rsid w:val="00F20E96"/>
    <w:rsid w:val="00F221E2"/>
    <w:rsid w:val="00F25D75"/>
    <w:rsid w:val="00F33066"/>
    <w:rsid w:val="00F832C8"/>
    <w:rsid w:val="00F97C62"/>
    <w:rsid w:val="00FF13DC"/>
  </w:rsids>
  <m:mathPr>
    <m:mathFont m:val="Cambria Math"/>
    <m:brkBin m:val="before"/>
    <m:brkBinSub m:val="--"/>
    <m:smallFrac m:val="0"/>
    <m:dispDef/>
    <m:lMargin m:val="0"/>
    <m:rMargin m:val="0"/>
    <m:defJc m:val="centerGroup"/>
    <m:wrapIndent m:val="1440"/>
    <m:intLim m:val="subSup"/>
    <m:naryLim m:val="undOvr"/>
  </m:mathPr>
  <w:themeFontLang w:val="en-US"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96E0A"/>
    <w:rPr>
      <w:color w:val="auto"/>
    </w:rPr>
  </w:style>
  <w:style w:type="paragraph" w:customStyle="1" w:styleId="6542555EC156408DB51BDC6A85D034CB">
    <w:name w:val="6542555EC156408DB51BDC6A85D034CB"/>
    <w:rsid w:val="00296E0A"/>
    <w:pPr>
      <w:spacing w:line="278" w:lineRule="auto"/>
    </w:pPr>
    <w:rPr>
      <w:kern w:val="2"/>
      <w:sz w:val="24"/>
      <w:szCs w:val="24"/>
      <w:lang w:bidi="he-IL"/>
      <w14:ligatures w14:val="standardContextual"/>
    </w:rPr>
  </w:style>
  <w:style w:type="paragraph" w:customStyle="1" w:styleId="D870D988AF35401083D49A3DB7B4787A">
    <w:name w:val="D870D988AF35401083D49A3DB7B4787A"/>
    <w:rsid w:val="00296E0A"/>
    <w:pPr>
      <w:spacing w:line="278" w:lineRule="auto"/>
    </w:pPr>
    <w:rPr>
      <w:kern w:val="2"/>
      <w:sz w:val="24"/>
      <w:szCs w:val="24"/>
      <w:lang w:bidi="he-IL"/>
      <w14:ligatures w14:val="standardContextual"/>
    </w:rPr>
  </w:style>
  <w:style w:type="paragraph" w:customStyle="1" w:styleId="F4BEDCD0D8A64F6CA1A1722122C16FC2">
    <w:name w:val="F4BEDCD0D8A64F6CA1A1722122C16FC2"/>
    <w:rsid w:val="00296E0A"/>
    <w:pPr>
      <w:spacing w:line="278" w:lineRule="auto"/>
    </w:pPr>
    <w:rPr>
      <w:kern w:val="2"/>
      <w:sz w:val="24"/>
      <w:szCs w:val="24"/>
      <w:lang w:bidi="he-IL"/>
      <w14:ligatures w14:val="standardContextual"/>
    </w:rPr>
  </w:style>
  <w:style w:type="paragraph" w:customStyle="1" w:styleId="D70703E2135A4CB098485BC315E8EF461">
    <w:name w:val="D70703E2135A4CB098485BC315E8EF461"/>
    <w:rsid w:val="00F832C8"/>
    <w:pPr>
      <w:spacing w:before="80" w:after="80" w:line="240" w:lineRule="auto"/>
    </w:pPr>
    <w:rPr>
      <w:rFonts w:ascii="Segoe UI" w:eastAsiaTheme="minorHAnsi" w:hAnsi="Segoe UI"/>
      <w:sz w:val="20"/>
    </w:rPr>
  </w:style>
  <w:style w:type="paragraph" w:customStyle="1" w:styleId="C668FF55A5CB4FDE9FEAAFB7E06ED9F61">
    <w:name w:val="C668FF55A5CB4FDE9FEAAFB7E06ED9F61"/>
    <w:rsid w:val="00F832C8"/>
    <w:pPr>
      <w:tabs>
        <w:tab w:val="center" w:pos="4680"/>
        <w:tab w:val="right" w:pos="9360"/>
      </w:tabs>
      <w:spacing w:after="80" w:line="240" w:lineRule="auto"/>
    </w:pPr>
    <w:rPr>
      <w:rFonts w:ascii="Segoe UI" w:eastAsiaTheme="minorHAnsi" w:hAnsi="Segoe UI"/>
      <w:sz w:val="18"/>
    </w:rPr>
  </w:style>
  <w:style w:type="paragraph" w:customStyle="1" w:styleId="A577875D957D42A48D0DD2EC2FD890C32">
    <w:name w:val="A577875D957D42A48D0DD2EC2FD890C32"/>
    <w:rsid w:val="00F832C8"/>
    <w:pPr>
      <w:tabs>
        <w:tab w:val="center" w:pos="4680"/>
        <w:tab w:val="right" w:pos="9360"/>
      </w:tabs>
      <w:spacing w:after="80" w:line="240" w:lineRule="auto"/>
    </w:pPr>
    <w:rPr>
      <w:rFonts w:ascii="Segoe UI" w:eastAsiaTheme="minorHAnsi" w:hAnsi="Segoe UI"/>
      <w:sz w:val="18"/>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3CBBA596274854CA28769C7DB93F115" ma:contentTypeVersion="22" ma:contentTypeDescription="Create a new document." ma:contentTypeScope="" ma:versionID="4e61c3c05a66c428ce8413569125c451">
  <xsd:schema xmlns:xsd="http://www.w3.org/2001/XMLSchema" xmlns:xs="http://www.w3.org/2001/XMLSchema" xmlns:p="http://schemas.microsoft.com/office/2006/metadata/properties" xmlns:ns2="6ec60af1-6d1e-4575-bf73-1b6e791fcd10" targetNamespace="http://schemas.microsoft.com/office/2006/metadata/properties" ma:root="true" ma:fieldsID="b4cf5c9fc26f6f40f837b510fbd83c59" ns2:_="">
    <xsd:import namespace="6ec60af1-6d1e-4575-bf73-1b6e791fcd10"/>
    <xsd:element name="properties">
      <xsd:complexType>
        <xsd:sequence>
          <xsd:element name="documentManagement">
            <xsd:complexType>
              <xsd:all>
                <xsd:element ref="ns2:Division_x002f_Unit_x002f_Section"/>
                <xsd:element ref="ns2:Form_x0020__x0023_"/>
                <xsd:element ref="ns2:Revision_x0020_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c60af1-6d1e-4575-bf73-1b6e791fcd10" elementFormDefault="qualified">
    <xsd:import namespace="http://schemas.microsoft.com/office/2006/documentManagement/types"/>
    <xsd:import namespace="http://schemas.microsoft.com/office/infopath/2007/PartnerControls"/>
    <xsd:element name="Division_x002f_Unit_x002f_Section" ma:index="8" ma:displayName="Division/Unit/Section" ma:default="Central Services Business Services" ma:description="Choose the division, unit or section that owns this form." ma:format="Dropdown" ma:internalName="Division_x002F_Unit_x002F_Section" ma:readOnly="false">
      <xsd:simpleType>
        <xsd:union memberTypes="dms:Text">
          <xsd:simpleType>
            <xsd:restriction base="dms:Choice">
              <xsd:enumeration value="Central Services Business Services"/>
              <xsd:enumeration value="DMV"/>
              <xsd:enumeration value="Fuels Tax Group"/>
              <xsd:enumeration value="Information Systems"/>
              <xsd:enumeration value="Highway"/>
              <xsd:enumeration value="Motor Carrier"/>
              <xsd:enumeration value="Procurement"/>
            </xsd:restriction>
          </xsd:simpleType>
        </xsd:union>
      </xsd:simpleType>
    </xsd:element>
    <xsd:element name="Form_x0020__x0023_" ma:index="9" ma:displayName="Form #" ma:description="Seven digit form number with dash. Established by Forms Unit." ma:indexed="true" ma:internalName="Form_x0020__x0023_" ma:readOnly="false">
      <xsd:simpleType>
        <xsd:restriction base="dms:Text">
          <xsd:maxLength value="25"/>
        </xsd:restriction>
      </xsd:simpleType>
    </xsd:element>
    <xsd:element name="Revision_x0020_Date" ma:index="10" nillable="true" ma:displayName="Revision Date" ma:description="Date the form was last revised." ma:format="DateOnly" ma:internalName="Revision_x0020_Date" ma:readOnly="fals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ma:index="11" ma:displayName="Subject"/>
        <xsd:element ref="dc:description" minOccurs="0" maxOccurs="1"/>
        <xsd:element name="keywords" minOccurs="0" maxOccurs="1" type="xsd:string" ma:index="12"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TRB_Minchin.ca.2013.XSL.XSL" StyleName="TRB [Minchin.ca]" Version="1"/>
</file>

<file path=customXml/item5.xml><?xml version="1.0" encoding="utf-8"?>
<p:properties xmlns:p="http://schemas.microsoft.com/office/2006/metadata/properties" xmlns:xsi="http://www.w3.org/2001/XMLSchema-instance" xmlns:pc="http://schemas.microsoft.com/office/infopath/2007/PartnerControls">
  <documentManagement>
    <Form_x0020__x0023_ xmlns="6ec60af1-6d1e-4575-bf73-1b6e791fcd10">734-5294</Form_x0020__x0023_>
    <Revision_x0020_Date xmlns="6ec60af1-6d1e-4575-bf73-1b6e791fcd10">2021-09-09T07:00:00+00:00</Revision_x0020_Date>
    <Division_x002f_Unit_x002f_Section xmlns="6ec60af1-6d1e-4575-bf73-1b6e791fcd10">Highway</Division_x002f_Unit_x002f_Section>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AE4E5D4-A697-4A02-BD57-27CB615E2516}"/>
</file>

<file path=customXml/itemProps3.xml><?xml version="1.0" encoding="utf-8"?>
<ds:datastoreItem xmlns:ds="http://schemas.openxmlformats.org/officeDocument/2006/customXml" ds:itemID="{DDC32CEC-D868-48A3-8691-F8E4D1F0DA04}">
  <ds:schemaRefs>
    <ds:schemaRef ds:uri="http://schemas.microsoft.com/sharepoint/v3/contenttype/forms"/>
  </ds:schemaRefs>
</ds:datastoreItem>
</file>

<file path=customXml/itemProps4.xml><?xml version="1.0" encoding="utf-8"?>
<ds:datastoreItem xmlns:ds="http://schemas.openxmlformats.org/officeDocument/2006/customXml" ds:itemID="{2C018725-F878-4BED-9548-8EFF8CA95631}">
  <ds:schemaRefs>
    <ds:schemaRef ds:uri="http://schemas.openxmlformats.org/officeDocument/2006/bibliography"/>
  </ds:schemaRefs>
</ds:datastoreItem>
</file>

<file path=customXml/itemProps5.xml><?xml version="1.0" encoding="utf-8"?>
<ds:datastoreItem xmlns:ds="http://schemas.openxmlformats.org/officeDocument/2006/customXml" ds:itemID="{F71495A4-9719-43A7-8E7A-50CEFB833EE7}">
  <ds:schemaRefs>
    <ds:schemaRef ds:uri="http://schemas.microsoft.com/office/2006/metadata/properties"/>
    <ds:schemaRef ds:uri="http://schemas.microsoft.com/office/infopath/2007/PartnerControls"/>
    <ds:schemaRef ds:uri="6ec60af1-6d1e-4575-bf73-1b6e791fcd10"/>
  </ds:schemaRefs>
</ds:datastoreItem>
</file>

<file path=docMetadata/LabelInfo.xml><?xml version="1.0" encoding="utf-8"?>
<clbl:labelList xmlns:clbl="http://schemas.microsoft.com/office/2020/mipLabelMetadata">
  <clbl:label id="{c9cf6fe3-5bce-446b-ad70-bd306593eea0}" enabled="1" method="Privileged" siteId="{28b0d013-46bc-4a64-8d86-1c8a31cf590d}" contentBits="0" removed="0"/>
</clbl:labelList>
</file>

<file path=docProps/app.xml><?xml version="1.0" encoding="utf-8"?>
<Properties xmlns="http://schemas.openxmlformats.org/officeDocument/2006/extended-properties" xmlns:vt="http://schemas.openxmlformats.org/officeDocument/2006/docPropsVTypes">
  <Template>Normal.dotm</Template>
  <TotalTime>184</TotalTime>
  <Pages>2</Pages>
  <Words>340</Words>
  <Characters>1942</Characters>
  <Application>Microsoft Office Word</Application>
  <DocSecurity>0</DocSecurity>
  <Lines>16</Lines>
  <Paragraphs>4</Paragraphs>
  <ScaleCrop>false</ScaleCrop>
  <HeadingPairs>
    <vt:vector size="2" baseType="variant">
      <vt:variant>
        <vt:lpstr>Title</vt:lpstr>
      </vt:variant>
      <vt:variant>
        <vt:i4>1</vt:i4>
      </vt:variant>
    </vt:vector>
  </HeadingPairs>
  <TitlesOfParts>
    <vt:vector size="1" baseType="lpstr">
      <vt:lpstr>Crosswalk Location Determination</vt:lpstr>
    </vt:vector>
  </TitlesOfParts>
  <Manager/>
  <Company>Oregon Department of Transportation</Company>
  <LinksUpToDate>false</LinksUpToDate>
  <CharactersWithSpaces>2278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Crosswalk Location Determination</dc:title>
  <dc:subject>Traffic-Roadway</dc:subject>
  <dc:creator>LEAMING Eric S</dc:creator>
  <cp:keywords>traffic-roadway, traffic, roadway, approval, engineer, crosswalk, alternate design, design exception, traffic approval, STRE approval, crosswalk location, determination</cp:keywords>
  <dc:description/>
  <cp:lastModifiedBy>LEAMING Eric S</cp:lastModifiedBy>
  <cp:revision>14</cp:revision>
  <cp:lastPrinted>2019-01-14T23:38:00Z</cp:lastPrinted>
  <dcterms:created xsi:type="dcterms:W3CDTF">2024-04-30T16:15:00Z</dcterms:created>
  <dcterms:modified xsi:type="dcterms:W3CDTF">2025-11-19T22:23:00Z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ttach" linkTarget="Attach">
    <vt:lpwstr>Click here to enter text.</vt:lpwstr>
  </property>
  <property fmtid="{D5CDD505-2E9C-101B-9397-08002B2CF9AE}" pid="3" name="CC" linkTarget="CC">
    <vt:lpwstr>Click here to enter text..Sharon Ballard, ADA Asset Specialist.Melissa Borges, Statewide Asset Specialist.Taundra Mortensen, Sr. ADA Standards Engineer.Gary Obery, Traffic Active Modes Engineer.Eric Leaming, State Traffic Investigations Engineer</vt:lpwstr>
  </property>
  <property fmtid="{D5CDD505-2E9C-101B-9397-08002B2CF9AE}" pid="4" name="KeyNo" linkTarget="KeyNo">
    <vt:lpwstr>Click here to enter text.</vt:lpwstr>
  </property>
  <property fmtid="{D5CDD505-2E9C-101B-9397-08002B2CF9AE}" pid="5" name="Project" linkTarget="Project">
    <vt:lpwstr>Click here to enter text.</vt:lpwstr>
  </property>
  <property fmtid="{D5CDD505-2E9C-101B-9397-08002B2CF9AE}" pid="6" name="Region" linkTarget="Region">
    <vt:lpwstr>Region</vt:lpwstr>
  </property>
  <property fmtid="{D5CDD505-2E9C-101B-9397-08002B2CF9AE}" pid="7" name="Speed" linkTarget="Speed">
    <vt:lpwstr>Choose an item.</vt:lpwstr>
  </property>
  <property fmtid="{D5CDD505-2E9C-101B-9397-08002B2CF9AE}" pid="8" name="Stage" linkTarget="Stage">
    <vt:lpwstr>Choose an item.</vt:lpwstr>
  </property>
  <property fmtid="{D5CDD505-2E9C-101B-9397-08002B2CF9AE}" pid="9" name="LocDesc" linkTarget="Location">
    <vt:lpwstr>Click here to enter text.</vt:lpwstr>
  </property>
  <property fmtid="{D5CDD505-2E9C-101B-9397-08002B2CF9AE}" pid="10" name="LRM" linkTarget="LRM">
    <vt:lpwstr>001CKI00 VALLEY ROGUE PARK CONN. 4</vt:lpwstr>
  </property>
  <property fmtid="{D5CDD505-2E9C-101B-9397-08002B2CF9AE}" pid="11" name="ContentTypeId">
    <vt:lpwstr>0x010100C3CBBA596274854CA28769C7DB93F115</vt:lpwstr>
  </property>
  <property fmtid="{D5CDD505-2E9C-101B-9397-08002B2CF9AE}" pid="12" name="MSIP_Label_c9cf6fe3-5bce-446b-ad70-bd306593eea0_Enabled">
    <vt:lpwstr>true</vt:lpwstr>
  </property>
  <property fmtid="{D5CDD505-2E9C-101B-9397-08002B2CF9AE}" pid="13" name="MSIP_Label_c9cf6fe3-5bce-446b-ad70-bd306593eea0_SetDate">
    <vt:lpwstr>2024-05-02T17:16:34Z</vt:lpwstr>
  </property>
  <property fmtid="{D5CDD505-2E9C-101B-9397-08002B2CF9AE}" pid="14" name="MSIP_Label_c9cf6fe3-5bce-446b-ad70-bd306593eea0_Method">
    <vt:lpwstr>Privileged</vt:lpwstr>
  </property>
  <property fmtid="{D5CDD505-2E9C-101B-9397-08002B2CF9AE}" pid="15" name="MSIP_Label_c9cf6fe3-5bce-446b-ad70-bd306593eea0_Name">
    <vt:lpwstr>Level 1 - Published (Items)</vt:lpwstr>
  </property>
  <property fmtid="{D5CDD505-2E9C-101B-9397-08002B2CF9AE}" pid="16" name="MSIP_Label_c9cf6fe3-5bce-446b-ad70-bd306593eea0_SiteId">
    <vt:lpwstr>28b0d013-46bc-4a64-8d86-1c8a31cf590d</vt:lpwstr>
  </property>
  <property fmtid="{D5CDD505-2E9C-101B-9397-08002B2CF9AE}" pid="17" name="MSIP_Label_c9cf6fe3-5bce-446b-ad70-bd306593eea0_ActionId">
    <vt:lpwstr>0d5e6f1f-49c7-45d8-9d7c-a3852409c1b9</vt:lpwstr>
  </property>
  <property fmtid="{D5CDD505-2E9C-101B-9397-08002B2CF9AE}" pid="18" name="MSIP_Label_c9cf6fe3-5bce-446b-ad70-bd306593eea0_ContentBits">
    <vt:lpwstr>0</vt:lpwstr>
  </property>
  <property fmtid="{D5CDD505-2E9C-101B-9397-08002B2CF9AE}" pid="19" name="URL">
    <vt:lpwstr/>
  </property>
</Properties>
</file>