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56" r:id="rId5"/>
    <p:sldId id="371" r:id="rId6"/>
    <p:sldId id="359" r:id="rId7"/>
    <p:sldId id="272" r:id="rId8"/>
    <p:sldId id="258" r:id="rId9"/>
    <p:sldId id="276" r:id="rId10"/>
    <p:sldId id="259" r:id="rId11"/>
    <p:sldId id="268" r:id="rId12"/>
    <p:sldId id="373" r:id="rId13"/>
    <p:sldId id="271" r:id="rId14"/>
    <p:sldId id="266" r:id="rId15"/>
    <p:sldId id="260" r:id="rId16"/>
    <p:sldId id="261" r:id="rId17"/>
    <p:sldId id="277" r:id="rId18"/>
    <p:sldId id="278" r:id="rId19"/>
    <p:sldId id="263" r:id="rId20"/>
    <p:sldId id="264" r:id="rId21"/>
    <p:sldId id="265" r:id="rId22"/>
    <p:sldId id="273"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4913"/>
    <a:srgbClr val="E65D1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61" autoAdjust="0"/>
    <p:restoredTop sz="88954" autoAdjust="0"/>
  </p:normalViewPr>
  <p:slideViewPr>
    <p:cSldViewPr snapToGrid="0">
      <p:cViewPr varScale="1">
        <p:scale>
          <a:sx n="101" d="100"/>
          <a:sy n="101" d="100"/>
        </p:scale>
        <p:origin x="282" y="1182"/>
      </p:cViewPr>
      <p:guideLst/>
    </p:cSldViewPr>
  </p:slideViewPr>
  <p:outlineViewPr>
    <p:cViewPr>
      <p:scale>
        <a:sx n="33" d="100"/>
        <a:sy n="33" d="100"/>
      </p:scale>
      <p:origin x="0" y="-302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illiam Baker-Robinson" userId="e079feae-59ed-4929-850a-c96ff1287bfa" providerId="ADAL" clId="{E1C985F0-094C-4E24-9B18-6C77588B6F0D}"/>
    <pc:docChg chg="undo custSel addSld delSld modSld sldOrd">
      <pc:chgData name="William Baker-Robinson" userId="e079feae-59ed-4929-850a-c96ff1287bfa" providerId="ADAL" clId="{E1C985F0-094C-4E24-9B18-6C77588B6F0D}" dt="2024-11-16T00:02:03.404" v="1881" actId="14100"/>
      <pc:docMkLst>
        <pc:docMk/>
      </pc:docMkLst>
      <pc:sldChg chg="del">
        <pc:chgData name="William Baker-Robinson" userId="e079feae-59ed-4929-850a-c96ff1287bfa" providerId="ADAL" clId="{E1C985F0-094C-4E24-9B18-6C77588B6F0D}" dt="2024-11-14T17:16:31.476" v="1" actId="47"/>
        <pc:sldMkLst>
          <pc:docMk/>
          <pc:sldMk cId="2784650472" sldId="257"/>
        </pc:sldMkLst>
      </pc:sldChg>
      <pc:sldChg chg="modSp mod">
        <pc:chgData name="William Baker-Robinson" userId="e079feae-59ed-4929-850a-c96ff1287bfa" providerId="ADAL" clId="{E1C985F0-094C-4E24-9B18-6C77588B6F0D}" dt="2024-11-15T19:55:51.521" v="1808" actId="20577"/>
        <pc:sldMkLst>
          <pc:docMk/>
          <pc:sldMk cId="2287609904" sldId="258"/>
        </pc:sldMkLst>
        <pc:spChg chg="mod">
          <ac:chgData name="William Baker-Robinson" userId="e079feae-59ed-4929-850a-c96ff1287bfa" providerId="ADAL" clId="{E1C985F0-094C-4E24-9B18-6C77588B6F0D}" dt="2024-11-15T19:55:51.521" v="1808" actId="20577"/>
          <ac:spMkLst>
            <pc:docMk/>
            <pc:sldMk cId="2287609904" sldId="258"/>
            <ac:spMk id="3" creationId="{BD7B23D3-A381-1858-A268-BAD287F5905A}"/>
          </ac:spMkLst>
        </pc:spChg>
      </pc:sldChg>
      <pc:sldChg chg="del">
        <pc:chgData name="William Baker-Robinson" userId="e079feae-59ed-4929-850a-c96ff1287bfa" providerId="ADAL" clId="{E1C985F0-094C-4E24-9B18-6C77588B6F0D}" dt="2024-11-14T17:19:00.268" v="22" actId="47"/>
        <pc:sldMkLst>
          <pc:docMk/>
          <pc:sldMk cId="377275592" sldId="259"/>
        </pc:sldMkLst>
      </pc:sldChg>
      <pc:sldChg chg="del">
        <pc:chgData name="William Baker-Robinson" userId="e079feae-59ed-4929-850a-c96ff1287bfa" providerId="ADAL" clId="{E1C985F0-094C-4E24-9B18-6C77588B6F0D}" dt="2024-11-15T17:44:42.822" v="700" actId="47"/>
        <pc:sldMkLst>
          <pc:docMk/>
          <pc:sldMk cId="4060351947" sldId="260"/>
        </pc:sldMkLst>
      </pc:sldChg>
      <pc:sldChg chg="del">
        <pc:chgData name="William Baker-Robinson" userId="e079feae-59ed-4929-850a-c96ff1287bfa" providerId="ADAL" clId="{E1C985F0-094C-4E24-9B18-6C77588B6F0D}" dt="2024-11-15T17:44:46.174" v="701" actId="47"/>
        <pc:sldMkLst>
          <pc:docMk/>
          <pc:sldMk cId="3489688188" sldId="261"/>
        </pc:sldMkLst>
      </pc:sldChg>
      <pc:sldChg chg="addSp modSp mod">
        <pc:chgData name="William Baker-Robinson" userId="e079feae-59ed-4929-850a-c96ff1287bfa" providerId="ADAL" clId="{E1C985F0-094C-4E24-9B18-6C77588B6F0D}" dt="2024-11-15T23:48:40.611" v="1880" actId="1076"/>
        <pc:sldMkLst>
          <pc:docMk/>
          <pc:sldMk cId="3871301577" sldId="266"/>
        </pc:sldMkLst>
        <pc:spChg chg="add mod">
          <ac:chgData name="William Baker-Robinson" userId="e079feae-59ed-4929-850a-c96ff1287bfa" providerId="ADAL" clId="{E1C985F0-094C-4E24-9B18-6C77588B6F0D}" dt="2024-11-15T23:48:40.611" v="1880" actId="1076"/>
          <ac:spMkLst>
            <pc:docMk/>
            <pc:sldMk cId="3871301577" sldId="266"/>
            <ac:spMk id="2" creationId="{0F0ADBA0-C75C-700B-1811-52CE0E1E7219}"/>
          </ac:spMkLst>
        </pc:spChg>
        <pc:picChg chg="mod modCrop">
          <ac:chgData name="William Baker-Robinson" userId="e079feae-59ed-4929-850a-c96ff1287bfa" providerId="ADAL" clId="{E1C985F0-094C-4E24-9B18-6C77588B6F0D}" dt="2024-11-15T23:48:17.692" v="1877" actId="732"/>
          <ac:picMkLst>
            <pc:docMk/>
            <pc:sldMk cId="3871301577" sldId="266"/>
            <ac:picMk id="5" creationId="{3C19987E-AF9A-4F95-AAFC-DE50D367FE3F}"/>
          </ac:picMkLst>
        </pc:picChg>
      </pc:sldChg>
      <pc:sldChg chg="modSp mod">
        <pc:chgData name="William Baker-Robinson" userId="e079feae-59ed-4929-850a-c96ff1287bfa" providerId="ADAL" clId="{E1C985F0-094C-4E24-9B18-6C77588B6F0D}" dt="2024-11-16T00:02:03.404" v="1881" actId="14100"/>
        <pc:sldMkLst>
          <pc:docMk/>
          <pc:sldMk cId="568553764" sldId="268"/>
        </pc:sldMkLst>
        <pc:spChg chg="mod">
          <ac:chgData name="William Baker-Robinson" userId="e079feae-59ed-4929-850a-c96ff1287bfa" providerId="ADAL" clId="{E1C985F0-094C-4E24-9B18-6C77588B6F0D}" dt="2024-11-16T00:02:03.404" v="1881" actId="14100"/>
          <ac:spMkLst>
            <pc:docMk/>
            <pc:sldMk cId="568553764" sldId="268"/>
            <ac:spMk id="11" creationId="{EFC1EE9D-73FA-49E1-8336-B3177182AAC0}"/>
          </ac:spMkLst>
        </pc:spChg>
      </pc:sldChg>
      <pc:sldChg chg="modSp mod">
        <pc:chgData name="William Baker-Robinson" userId="e079feae-59ed-4929-850a-c96ff1287bfa" providerId="ADAL" clId="{E1C985F0-094C-4E24-9B18-6C77588B6F0D}" dt="2024-11-15T17:43:34.388" v="696" actId="20577"/>
        <pc:sldMkLst>
          <pc:docMk/>
          <pc:sldMk cId="2189083497" sldId="272"/>
        </pc:sldMkLst>
        <pc:spChg chg="mod">
          <ac:chgData name="William Baker-Robinson" userId="e079feae-59ed-4929-850a-c96ff1287bfa" providerId="ADAL" clId="{E1C985F0-094C-4E24-9B18-6C77588B6F0D}" dt="2024-11-15T17:40:46.674" v="250" actId="20577"/>
          <ac:spMkLst>
            <pc:docMk/>
            <pc:sldMk cId="2189083497" sldId="272"/>
            <ac:spMk id="2" creationId="{AFFEA986-58D3-493E-AD00-EF73D20DEB2F}"/>
          </ac:spMkLst>
        </pc:spChg>
        <pc:spChg chg="mod">
          <ac:chgData name="William Baker-Robinson" userId="e079feae-59ed-4929-850a-c96ff1287bfa" providerId="ADAL" clId="{E1C985F0-094C-4E24-9B18-6C77588B6F0D}" dt="2024-11-15T17:43:34.388" v="696" actId="20577"/>
          <ac:spMkLst>
            <pc:docMk/>
            <pc:sldMk cId="2189083497" sldId="272"/>
            <ac:spMk id="3" creationId="{F7AF6B97-CE18-4BD0-A0F0-AB1DEBCD417E}"/>
          </ac:spMkLst>
        </pc:spChg>
      </pc:sldChg>
      <pc:sldChg chg="modSp mod">
        <pc:chgData name="William Baker-Robinson" userId="e079feae-59ed-4929-850a-c96ff1287bfa" providerId="ADAL" clId="{E1C985F0-094C-4E24-9B18-6C77588B6F0D}" dt="2024-11-15T18:18:52.184" v="1097" actId="20577"/>
        <pc:sldMkLst>
          <pc:docMk/>
          <pc:sldMk cId="187565899" sldId="273"/>
        </pc:sldMkLst>
        <pc:spChg chg="mod">
          <ac:chgData name="William Baker-Robinson" userId="e079feae-59ed-4929-850a-c96ff1287bfa" providerId="ADAL" clId="{E1C985F0-094C-4E24-9B18-6C77588B6F0D}" dt="2024-11-15T18:18:52.184" v="1097" actId="20577"/>
          <ac:spMkLst>
            <pc:docMk/>
            <pc:sldMk cId="187565899" sldId="273"/>
            <ac:spMk id="3" creationId="{60415AEF-F71C-4C85-A26F-3C6098408239}"/>
          </ac:spMkLst>
        </pc:spChg>
      </pc:sldChg>
      <pc:sldChg chg="ord">
        <pc:chgData name="William Baker-Robinson" userId="e079feae-59ed-4929-850a-c96ff1287bfa" providerId="ADAL" clId="{E1C985F0-094C-4E24-9B18-6C77588B6F0D}" dt="2024-11-15T17:45:14.740" v="703"/>
        <pc:sldMkLst>
          <pc:docMk/>
          <pc:sldMk cId="408647339" sldId="276"/>
        </pc:sldMkLst>
      </pc:sldChg>
      <pc:sldChg chg="modSp mod">
        <pc:chgData name="William Baker-Robinson" userId="e079feae-59ed-4929-850a-c96ff1287bfa" providerId="ADAL" clId="{E1C985F0-094C-4E24-9B18-6C77588B6F0D}" dt="2024-11-15T17:40:53.927" v="259" actId="20577"/>
        <pc:sldMkLst>
          <pc:docMk/>
          <pc:sldMk cId="1074214439" sldId="359"/>
        </pc:sldMkLst>
        <pc:spChg chg="mod">
          <ac:chgData name="William Baker-Robinson" userId="e079feae-59ed-4929-850a-c96ff1287bfa" providerId="ADAL" clId="{E1C985F0-094C-4E24-9B18-6C77588B6F0D}" dt="2024-11-15T17:40:53.927" v="259" actId="20577"/>
          <ac:spMkLst>
            <pc:docMk/>
            <pc:sldMk cId="1074214439" sldId="359"/>
            <ac:spMk id="2" creationId="{E2905B7F-A113-F4D1-2430-CE1EAAF9856A}"/>
          </ac:spMkLst>
        </pc:spChg>
        <pc:spChg chg="mod">
          <ac:chgData name="William Baker-Robinson" userId="e079feae-59ed-4929-850a-c96ff1287bfa" providerId="ADAL" clId="{E1C985F0-094C-4E24-9B18-6C77588B6F0D}" dt="2024-11-14T17:19:55.040" v="24" actId="255"/>
          <ac:spMkLst>
            <pc:docMk/>
            <pc:sldMk cId="1074214439" sldId="359"/>
            <ac:spMk id="3" creationId="{E4D3C9A2-BD36-CD58-96AA-D85161373303}"/>
          </ac:spMkLst>
        </pc:spChg>
        <pc:grpChg chg="mod">
          <ac:chgData name="William Baker-Robinson" userId="e079feae-59ed-4929-850a-c96ff1287bfa" providerId="ADAL" clId="{E1C985F0-094C-4E24-9B18-6C77588B6F0D}" dt="2024-11-14T17:19:27.291" v="23" actId="1076"/>
          <ac:grpSpMkLst>
            <pc:docMk/>
            <pc:sldMk cId="1074214439" sldId="359"/>
            <ac:grpSpMk id="15" creationId="{275F38E6-567C-7946-3486-D49C40F2E756}"/>
          </ac:grpSpMkLst>
        </pc:grpChg>
      </pc:sldChg>
      <pc:sldChg chg="modSp mod">
        <pc:chgData name="William Baker-Robinson" userId="e079feae-59ed-4929-850a-c96ff1287bfa" providerId="ADAL" clId="{E1C985F0-094C-4E24-9B18-6C77588B6F0D}" dt="2024-11-15T17:38:41.704" v="236" actId="255"/>
        <pc:sldMkLst>
          <pc:docMk/>
          <pc:sldMk cId="2286832524" sldId="371"/>
        </pc:sldMkLst>
        <pc:spChg chg="mod">
          <ac:chgData name="William Baker-Robinson" userId="e079feae-59ed-4929-850a-c96ff1287bfa" providerId="ADAL" clId="{E1C985F0-094C-4E24-9B18-6C77588B6F0D}" dt="2024-11-15T17:38:41.704" v="236" actId="255"/>
          <ac:spMkLst>
            <pc:docMk/>
            <pc:sldMk cId="2286832524" sldId="371"/>
            <ac:spMk id="2" creationId="{DE0FF72D-AF63-5C35-D226-476BE00C8078}"/>
          </ac:spMkLst>
        </pc:spChg>
        <pc:spChg chg="mod">
          <ac:chgData name="William Baker-Robinson" userId="e079feae-59ed-4929-850a-c96ff1287bfa" providerId="ADAL" clId="{E1C985F0-094C-4E24-9B18-6C77588B6F0D}" dt="2024-11-14T17:16:49.012" v="2" actId="1076"/>
          <ac:spMkLst>
            <pc:docMk/>
            <pc:sldMk cId="2286832524" sldId="371"/>
            <ac:spMk id="3" creationId="{929D34D6-99C7-7013-DCC3-46F6D195C47E}"/>
          </ac:spMkLst>
        </pc:spChg>
        <pc:spChg chg="mod">
          <ac:chgData name="William Baker-Robinson" userId="e079feae-59ed-4929-850a-c96ff1287bfa" providerId="ADAL" clId="{E1C985F0-094C-4E24-9B18-6C77588B6F0D}" dt="2024-11-14T17:20:26.959" v="25" actId="1076"/>
          <ac:spMkLst>
            <pc:docMk/>
            <pc:sldMk cId="2286832524" sldId="371"/>
            <ac:spMk id="5" creationId="{3506EA70-2A70-D31F-FB3D-7BACC1564D66}"/>
          </ac:spMkLst>
        </pc:spChg>
      </pc:sldChg>
      <pc:sldChg chg="modSp new del mod ord">
        <pc:chgData name="William Baker-Robinson" userId="e079feae-59ed-4929-850a-c96ff1287bfa" providerId="ADAL" clId="{E1C985F0-094C-4E24-9B18-6C77588B6F0D}" dt="2024-11-15T18:19:05.734" v="1098" actId="47"/>
        <pc:sldMkLst>
          <pc:docMk/>
          <pc:sldMk cId="2345788790" sldId="372"/>
        </pc:sldMkLst>
        <pc:spChg chg="mod">
          <ac:chgData name="William Baker-Robinson" userId="e079feae-59ed-4929-850a-c96ff1287bfa" providerId="ADAL" clId="{E1C985F0-094C-4E24-9B18-6C77588B6F0D}" dt="2024-11-14T17:21:32.743" v="40" actId="20577"/>
          <ac:spMkLst>
            <pc:docMk/>
            <pc:sldMk cId="2345788790" sldId="372"/>
            <ac:spMk id="2" creationId="{EEA45775-A573-074D-1A17-B8CC8B560EAD}"/>
          </ac:spMkLst>
        </pc:spChg>
        <pc:spChg chg="mod">
          <ac:chgData name="William Baker-Robinson" userId="e079feae-59ed-4929-850a-c96ff1287bfa" providerId="ADAL" clId="{E1C985F0-094C-4E24-9B18-6C77588B6F0D}" dt="2024-11-15T18:13:35.385" v="839" actId="20577"/>
          <ac:spMkLst>
            <pc:docMk/>
            <pc:sldMk cId="2345788790" sldId="372"/>
            <ac:spMk id="3" creationId="{4DE55DE3-BF58-604B-A486-2A89F6E6AAEC}"/>
          </ac:spMkLst>
        </pc:spChg>
      </pc:sldChg>
      <pc:sldChg chg="new del">
        <pc:chgData name="William Baker-Robinson" userId="e079feae-59ed-4929-850a-c96ff1287bfa" providerId="ADAL" clId="{E1C985F0-094C-4E24-9B18-6C77588B6F0D}" dt="2024-11-15T17:44:37.378" v="699" actId="47"/>
        <pc:sldMkLst>
          <pc:docMk/>
          <pc:sldMk cId="2156006444" sldId="373"/>
        </pc:sldMkLst>
      </pc:sldChg>
      <pc:sldChg chg="modSp mod">
        <pc:chgData name="William Baker-Robinson" userId="e079feae-59ed-4929-850a-c96ff1287bfa" providerId="ADAL" clId="{E1C985F0-094C-4E24-9B18-6C77588B6F0D}" dt="2024-11-15T17:46:22.376" v="704" actId="27636"/>
        <pc:sldMkLst>
          <pc:docMk/>
          <pc:sldMk cId="2349866321" sldId="373"/>
        </pc:sldMkLst>
        <pc:spChg chg="mod">
          <ac:chgData name="William Baker-Robinson" userId="e079feae-59ed-4929-850a-c96ff1287bfa" providerId="ADAL" clId="{E1C985F0-094C-4E24-9B18-6C77588B6F0D}" dt="2024-11-15T17:46:22.376" v="704" actId="27636"/>
          <ac:spMkLst>
            <pc:docMk/>
            <pc:sldMk cId="2349866321" sldId="373"/>
            <ac:spMk id="5" creationId="{4BC6B1E8-EF32-4E48-92BF-1EC78FC20D30}"/>
          </ac:spMkLst>
        </pc:spChg>
      </pc:sldChg>
    </pc:docChg>
  </pc:docChgLst>
  <pc:docChgLst>
    <pc:chgData name="Sarah Tinker (she/her)" userId="0e7663e2-365b-43ee-95b9-b01c66bd14e3" providerId="ADAL" clId="{EA29F6AF-EA38-40AB-BF31-A5C169167B3E}"/>
    <pc:docChg chg="undo custSel modSld">
      <pc:chgData name="Sarah Tinker (she/her)" userId="0e7663e2-365b-43ee-95b9-b01c66bd14e3" providerId="ADAL" clId="{EA29F6AF-EA38-40AB-BF31-A5C169167B3E}" dt="2025-01-22T00:29:41.127" v="2129" actId="13244"/>
      <pc:docMkLst>
        <pc:docMk/>
      </pc:docMkLst>
      <pc:sldChg chg="modSp mod">
        <pc:chgData name="Sarah Tinker (she/her)" userId="0e7663e2-365b-43ee-95b9-b01c66bd14e3" providerId="ADAL" clId="{EA29F6AF-EA38-40AB-BF31-A5C169167B3E}" dt="2025-01-22T00:22:13.904" v="190" actId="962"/>
        <pc:sldMkLst>
          <pc:docMk/>
          <pc:sldMk cId="1097891478" sldId="256"/>
        </pc:sldMkLst>
        <pc:picChg chg="mod">
          <ac:chgData name="Sarah Tinker (she/her)" userId="0e7663e2-365b-43ee-95b9-b01c66bd14e3" providerId="ADAL" clId="{EA29F6AF-EA38-40AB-BF31-A5C169167B3E}" dt="2025-01-22T00:22:13.904" v="190" actId="962"/>
          <ac:picMkLst>
            <pc:docMk/>
            <pc:sldMk cId="1097891478" sldId="256"/>
            <ac:picMk id="5" creationId="{2646DE20-354C-178B-5A08-8801DCC0A0CD}"/>
          </ac:picMkLst>
        </pc:picChg>
      </pc:sldChg>
      <pc:sldChg chg="modSp mod">
        <pc:chgData name="Sarah Tinker (she/her)" userId="0e7663e2-365b-43ee-95b9-b01c66bd14e3" providerId="ADAL" clId="{EA29F6AF-EA38-40AB-BF31-A5C169167B3E}" dt="2025-01-22T00:27:34.919" v="1904" actId="962"/>
        <pc:sldMkLst>
          <pc:docMk/>
          <pc:sldMk cId="3639386815" sldId="261"/>
        </pc:sldMkLst>
        <pc:graphicFrameChg chg="mod">
          <ac:chgData name="Sarah Tinker (she/her)" userId="0e7663e2-365b-43ee-95b9-b01c66bd14e3" providerId="ADAL" clId="{EA29F6AF-EA38-40AB-BF31-A5C169167B3E}" dt="2025-01-22T00:27:34.919" v="1904" actId="962"/>
          <ac:graphicFrameMkLst>
            <pc:docMk/>
            <pc:sldMk cId="3639386815" sldId="261"/>
            <ac:graphicFrameMk id="4" creationId="{5DFB9868-B5D8-44F7-85BB-A8180E423297}"/>
          </ac:graphicFrameMkLst>
        </pc:graphicFrameChg>
      </pc:sldChg>
      <pc:sldChg chg="modSp mod">
        <pc:chgData name="Sarah Tinker (she/her)" userId="0e7663e2-365b-43ee-95b9-b01c66bd14e3" providerId="ADAL" clId="{EA29F6AF-EA38-40AB-BF31-A5C169167B3E}" dt="2025-01-22T00:29:05.185" v="2125" actId="33553"/>
        <pc:sldMkLst>
          <pc:docMk/>
          <pc:sldMk cId="3871301577" sldId="266"/>
        </pc:sldMkLst>
        <pc:spChg chg="mod">
          <ac:chgData name="Sarah Tinker (she/her)" userId="0e7663e2-365b-43ee-95b9-b01c66bd14e3" providerId="ADAL" clId="{EA29F6AF-EA38-40AB-BF31-A5C169167B3E}" dt="2025-01-22T00:29:05.185" v="2125" actId="33553"/>
          <ac:spMkLst>
            <pc:docMk/>
            <pc:sldMk cId="3871301577" sldId="266"/>
            <ac:spMk id="2" creationId="{0F0ADBA0-C75C-700B-1811-52CE0E1E7219}"/>
          </ac:spMkLst>
        </pc:spChg>
        <pc:picChg chg="mod">
          <ac:chgData name="Sarah Tinker (she/her)" userId="0e7663e2-365b-43ee-95b9-b01c66bd14e3" providerId="ADAL" clId="{EA29F6AF-EA38-40AB-BF31-A5C169167B3E}" dt="2025-01-22T00:26:52.892" v="1716" actId="962"/>
          <ac:picMkLst>
            <pc:docMk/>
            <pc:sldMk cId="3871301577" sldId="266"/>
            <ac:picMk id="5" creationId="{3C19987E-AF9A-4F95-AAFC-DE50D367FE3F}"/>
          </ac:picMkLst>
        </pc:picChg>
      </pc:sldChg>
      <pc:sldChg chg="addSp modSp mod">
        <pc:chgData name="Sarah Tinker (she/her)" userId="0e7663e2-365b-43ee-95b9-b01c66bd14e3" providerId="ADAL" clId="{EA29F6AF-EA38-40AB-BF31-A5C169167B3E}" dt="2025-01-22T00:29:41.127" v="2129" actId="13244"/>
        <pc:sldMkLst>
          <pc:docMk/>
          <pc:sldMk cId="568553764" sldId="268"/>
        </pc:sldMkLst>
        <pc:spChg chg="mod">
          <ac:chgData name="Sarah Tinker (she/her)" userId="0e7663e2-365b-43ee-95b9-b01c66bd14e3" providerId="ADAL" clId="{EA29F6AF-EA38-40AB-BF31-A5C169167B3E}" dt="2025-01-22T00:29:10.857" v="2126" actId="962"/>
          <ac:spMkLst>
            <pc:docMk/>
            <pc:sldMk cId="568553764" sldId="268"/>
            <ac:spMk id="4" creationId="{DD95F1C0-8FA7-417C-A610-6FBF48EFCFCA}"/>
          </ac:spMkLst>
        </pc:spChg>
        <pc:spChg chg="mod">
          <ac:chgData name="Sarah Tinker (she/her)" userId="0e7663e2-365b-43ee-95b9-b01c66bd14e3" providerId="ADAL" clId="{EA29F6AF-EA38-40AB-BF31-A5C169167B3E}" dt="2025-01-22T00:29:14.316" v="2127" actId="962"/>
          <ac:spMkLst>
            <pc:docMk/>
            <pc:sldMk cId="568553764" sldId="268"/>
            <ac:spMk id="5" creationId="{99121208-84B0-456C-86CB-91993E5F08F8}"/>
          </ac:spMkLst>
        </pc:spChg>
        <pc:spChg chg="mod">
          <ac:chgData name="Sarah Tinker (she/her)" userId="0e7663e2-365b-43ee-95b9-b01c66bd14e3" providerId="ADAL" clId="{EA29F6AF-EA38-40AB-BF31-A5C169167B3E}" dt="2025-01-22T00:24:22.758" v="666" actId="164"/>
          <ac:spMkLst>
            <pc:docMk/>
            <pc:sldMk cId="568553764" sldId="268"/>
            <ac:spMk id="6" creationId="{2DFD94A9-2598-489C-B37F-455046E04BDC}"/>
          </ac:spMkLst>
        </pc:spChg>
        <pc:spChg chg="add mod">
          <ac:chgData name="Sarah Tinker (she/her)" userId="0e7663e2-365b-43ee-95b9-b01c66bd14e3" providerId="ADAL" clId="{EA29F6AF-EA38-40AB-BF31-A5C169167B3E}" dt="2025-01-22T00:29:41.127" v="2129" actId="13244"/>
          <ac:spMkLst>
            <pc:docMk/>
            <pc:sldMk cId="568553764" sldId="268"/>
            <ac:spMk id="7" creationId="{BEA74BB4-4376-34E8-AA67-3818C25160AC}"/>
          </ac:spMkLst>
        </pc:spChg>
        <pc:spChg chg="mod">
          <ac:chgData name="Sarah Tinker (she/her)" userId="0e7663e2-365b-43ee-95b9-b01c66bd14e3" providerId="ADAL" clId="{EA29F6AF-EA38-40AB-BF31-A5C169167B3E}" dt="2025-01-22T00:24:22.758" v="666" actId="164"/>
          <ac:spMkLst>
            <pc:docMk/>
            <pc:sldMk cId="568553764" sldId="268"/>
            <ac:spMk id="10" creationId="{7C58AF8B-BF56-460B-9997-04621315C9C4}"/>
          </ac:spMkLst>
        </pc:spChg>
        <pc:grpChg chg="add mod">
          <ac:chgData name="Sarah Tinker (she/her)" userId="0e7663e2-365b-43ee-95b9-b01c66bd14e3" providerId="ADAL" clId="{EA29F6AF-EA38-40AB-BF31-A5C169167B3E}" dt="2025-01-22T00:25:07.306" v="1072" actId="962"/>
          <ac:grpSpMkLst>
            <pc:docMk/>
            <pc:sldMk cId="568553764" sldId="268"/>
            <ac:grpSpMk id="2" creationId="{9C035AF2-7C0C-94E7-C036-879006F34BF3}"/>
          </ac:grpSpMkLst>
        </pc:grpChg>
        <pc:picChg chg="mod">
          <ac:chgData name="Sarah Tinker (she/her)" userId="0e7663e2-365b-43ee-95b9-b01c66bd14e3" providerId="ADAL" clId="{EA29F6AF-EA38-40AB-BF31-A5C169167B3E}" dt="2025-01-22T00:24:22.758" v="666" actId="164"/>
          <ac:picMkLst>
            <pc:docMk/>
            <pc:sldMk cId="568553764" sldId="268"/>
            <ac:picMk id="3" creationId="{65FD3E3D-51FB-4C09-A769-ED9A5C294F6E}"/>
          </ac:picMkLst>
        </pc:picChg>
        <pc:cxnChg chg="mod">
          <ac:chgData name="Sarah Tinker (she/her)" userId="0e7663e2-365b-43ee-95b9-b01c66bd14e3" providerId="ADAL" clId="{EA29F6AF-EA38-40AB-BF31-A5C169167B3E}" dt="2025-01-22T00:29:17.472" v="2128" actId="962"/>
          <ac:cxnSpMkLst>
            <pc:docMk/>
            <pc:sldMk cId="568553764" sldId="268"/>
            <ac:cxnSpMk id="8" creationId="{504F68D0-B14E-4101-A32A-FD1177068889}"/>
          </ac:cxnSpMkLst>
        </pc:cxnChg>
      </pc:sldChg>
      <pc:sldChg chg="modSp mod">
        <pc:chgData name="Sarah Tinker (she/her)" userId="0e7663e2-365b-43ee-95b9-b01c66bd14e3" providerId="ADAL" clId="{EA29F6AF-EA38-40AB-BF31-A5C169167B3E}" dt="2025-01-22T00:23:54.700" v="650" actId="962"/>
        <pc:sldMkLst>
          <pc:docMk/>
          <pc:sldMk cId="408647339" sldId="276"/>
        </pc:sldMkLst>
        <pc:picChg chg="mod">
          <ac:chgData name="Sarah Tinker (she/her)" userId="0e7663e2-365b-43ee-95b9-b01c66bd14e3" providerId="ADAL" clId="{EA29F6AF-EA38-40AB-BF31-A5C169167B3E}" dt="2025-01-22T00:23:54.700" v="650" actId="962"/>
          <ac:picMkLst>
            <pc:docMk/>
            <pc:sldMk cId="408647339" sldId="276"/>
            <ac:picMk id="5" creationId="{71ECB96A-7B6C-116E-FAD7-985C21D38260}"/>
          </ac:picMkLst>
        </pc:picChg>
      </pc:sldChg>
      <pc:sldChg chg="modSp mod">
        <pc:chgData name="Sarah Tinker (she/her)" userId="0e7663e2-365b-43ee-95b9-b01c66bd14e3" providerId="ADAL" clId="{EA29F6AF-EA38-40AB-BF31-A5C169167B3E}" dt="2025-01-22T00:27:51.678" v="1960" actId="962"/>
        <pc:sldMkLst>
          <pc:docMk/>
          <pc:sldMk cId="4084886214" sldId="277"/>
        </pc:sldMkLst>
        <pc:graphicFrameChg chg="mod">
          <ac:chgData name="Sarah Tinker (she/her)" userId="0e7663e2-365b-43ee-95b9-b01c66bd14e3" providerId="ADAL" clId="{EA29F6AF-EA38-40AB-BF31-A5C169167B3E}" dt="2025-01-22T00:27:51.678" v="1960" actId="962"/>
          <ac:graphicFrameMkLst>
            <pc:docMk/>
            <pc:sldMk cId="4084886214" sldId="277"/>
            <ac:graphicFrameMk id="4" creationId="{A8DD4B93-6D82-4D0A-A32D-53815AE73481}"/>
          </ac:graphicFrameMkLst>
        </pc:graphicFrameChg>
      </pc:sldChg>
      <pc:sldChg chg="modSp mod">
        <pc:chgData name="Sarah Tinker (she/her)" userId="0e7663e2-365b-43ee-95b9-b01c66bd14e3" providerId="ADAL" clId="{EA29F6AF-EA38-40AB-BF31-A5C169167B3E}" dt="2025-01-22T00:28:17.964" v="2062" actId="962"/>
        <pc:sldMkLst>
          <pc:docMk/>
          <pc:sldMk cId="2599770291" sldId="278"/>
        </pc:sldMkLst>
        <pc:graphicFrameChg chg="mod">
          <ac:chgData name="Sarah Tinker (she/her)" userId="0e7663e2-365b-43ee-95b9-b01c66bd14e3" providerId="ADAL" clId="{EA29F6AF-EA38-40AB-BF31-A5C169167B3E}" dt="2025-01-22T00:28:17.964" v="2062" actId="962"/>
          <ac:graphicFrameMkLst>
            <pc:docMk/>
            <pc:sldMk cId="2599770291" sldId="278"/>
            <ac:graphicFrameMk id="5" creationId="{D44F2DBC-36D1-CFDA-6AAB-6BC67771B45B}"/>
          </ac:graphicFrameMkLst>
        </pc:graphicFrameChg>
      </pc:sldChg>
      <pc:sldChg chg="modSp mod">
        <pc:chgData name="Sarah Tinker (she/her)" userId="0e7663e2-365b-43ee-95b9-b01c66bd14e3" providerId="ADAL" clId="{EA29F6AF-EA38-40AB-BF31-A5C169167B3E}" dt="2025-01-22T00:23:03.202" v="228" actId="962"/>
        <pc:sldMkLst>
          <pc:docMk/>
          <pc:sldMk cId="1074214439" sldId="359"/>
        </pc:sldMkLst>
        <pc:spChg chg="mod">
          <ac:chgData name="Sarah Tinker (she/her)" userId="0e7663e2-365b-43ee-95b9-b01c66bd14e3" providerId="ADAL" clId="{EA29F6AF-EA38-40AB-BF31-A5C169167B3E}" dt="2025-01-22T00:21:36.614" v="0" actId="207"/>
          <ac:spMkLst>
            <pc:docMk/>
            <pc:sldMk cId="1074214439" sldId="359"/>
            <ac:spMk id="29" creationId="{B24319FD-4558-8FF9-A2A2-1C8480D4E492}"/>
          </ac:spMkLst>
        </pc:spChg>
        <pc:grpChg chg="mod">
          <ac:chgData name="Sarah Tinker (she/her)" userId="0e7663e2-365b-43ee-95b9-b01c66bd14e3" providerId="ADAL" clId="{EA29F6AF-EA38-40AB-BF31-A5C169167B3E}" dt="2025-01-22T00:23:03.202" v="228" actId="962"/>
          <ac:grpSpMkLst>
            <pc:docMk/>
            <pc:sldMk cId="1074214439" sldId="359"/>
            <ac:grpSpMk id="15" creationId="{275F38E6-567C-7946-3486-D49C40F2E756}"/>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1BF19C-4F83-433B-B55E-2E0940A2A44B}" type="datetimeFigureOut">
              <a:rPr lang="en-US" smtClean="0"/>
              <a:t>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D1CB4E-509A-48D9-8483-0B4FA29E4F85}" type="slidenum">
              <a:rPr lang="en-US" smtClean="0"/>
              <a:t>‹#›</a:t>
            </a:fld>
            <a:endParaRPr lang="en-US"/>
          </a:p>
        </p:txBody>
      </p:sp>
    </p:spTree>
    <p:extLst>
      <p:ext uri="{BB962C8B-B14F-4D97-AF65-F5344CB8AC3E}">
        <p14:creationId xmlns:p14="http://schemas.microsoft.com/office/powerpoint/2010/main" val="2364738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104922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FASTER and now AVERT are CDC funded projects that use ESSENCE syndromic surveillance system to disseminate data on firearm injury emergency department visits to state and local community partners</a:t>
            </a:r>
          </a:p>
          <a:p>
            <a:r>
              <a:rPr lang="en-US" dirty="0"/>
              <a:t>Firearm Injury ED visits in ESSENCE are detected by the CDC Firearm Injury v2 syndrome definition which uses a combination of discharge diagnosis codes and chief complaint terms</a:t>
            </a:r>
          </a:p>
          <a:p>
            <a:r>
              <a:rPr lang="en-US" dirty="0"/>
              <a:t>Along with ED visit related information the ESSENCE data has patient demographics for age, sex, race, ethnicity, county of residence, and USPS 5-digit </a:t>
            </a:r>
            <a:r>
              <a:rPr lang="en-US" dirty="0" err="1"/>
              <a:t>zipcode</a:t>
            </a:r>
            <a:r>
              <a:rPr lang="en-US" dirty="0"/>
              <a:t> of residence</a:t>
            </a:r>
          </a:p>
          <a:p>
            <a:r>
              <a:rPr lang="en-US" dirty="0"/>
              <a:t>As part of our work we have conducted X conversations with community organizations to better understand their data needs and we identified the desire for additional social determinants of health context</a:t>
            </a:r>
          </a:p>
          <a:p>
            <a:r>
              <a:rPr lang="en-US" dirty="0"/>
              <a:t>CDC performed an analysis assessing county level social vulnerability index and rates of firearm injury ED visits using data from the 10 sites participating in the FASTER project and found significant associations for the overall measure as well as individual themes</a:t>
            </a:r>
          </a:p>
          <a:p>
            <a:r>
              <a:rPr lang="en-US" dirty="0"/>
              <a:t>Due to county level heterogeneity we wanted to explore the association of a zip code tabulation area level social index with the rate of firearm injury ED visits</a:t>
            </a:r>
          </a:p>
        </p:txBody>
      </p:sp>
      <p:sp>
        <p:nvSpPr>
          <p:cNvPr id="4" name="Slide Number Placeholder 3"/>
          <p:cNvSpPr>
            <a:spLocks noGrp="1"/>
          </p:cNvSpPr>
          <p:nvPr>
            <p:ph type="sldNum" sz="quarter" idx="5"/>
          </p:nvPr>
        </p:nvSpPr>
        <p:spPr/>
        <p:txBody>
          <a:bodyPr/>
          <a:lstStyle/>
          <a:p>
            <a:fld id="{71AC3444-A042-47FE-AD44-D63F246420FF}" type="slidenum">
              <a:rPr lang="en-US" smtClean="0"/>
              <a:t>4</a:t>
            </a:fld>
            <a:endParaRPr lang="en-US"/>
          </a:p>
        </p:txBody>
      </p:sp>
    </p:spTree>
    <p:extLst>
      <p:ext uri="{BB962C8B-B14F-4D97-AF65-F5344CB8AC3E}">
        <p14:creationId xmlns:p14="http://schemas.microsoft.com/office/powerpoint/2010/main" val="1930334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plot is currently displayed on our FASTER data dashboard and shows disparities in firearm injury ED visits across race and ethnicity. It is our desire to move beyond race and ethnicity as a proxy for social determinants of health.</a:t>
            </a:r>
          </a:p>
        </p:txBody>
      </p:sp>
      <p:sp>
        <p:nvSpPr>
          <p:cNvPr id="4" name="Slide Number Placeholder 3"/>
          <p:cNvSpPr>
            <a:spLocks noGrp="1"/>
          </p:cNvSpPr>
          <p:nvPr>
            <p:ph type="sldNum" sz="quarter" idx="5"/>
          </p:nvPr>
        </p:nvSpPr>
        <p:spPr/>
        <p:txBody>
          <a:bodyPr/>
          <a:lstStyle/>
          <a:p>
            <a:fld id="{71AC3444-A042-47FE-AD44-D63F246420FF}" type="slidenum">
              <a:rPr lang="en-US" smtClean="0"/>
              <a:t>6</a:t>
            </a:fld>
            <a:endParaRPr lang="en-US"/>
          </a:p>
        </p:txBody>
      </p:sp>
    </p:spTree>
    <p:extLst>
      <p:ext uri="{BB962C8B-B14F-4D97-AF65-F5344CB8AC3E}">
        <p14:creationId xmlns:p14="http://schemas.microsoft.com/office/powerpoint/2010/main" val="2105480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1AC3444-A042-47FE-AD44-D63F246420FF}" type="slidenum">
              <a:rPr lang="en-US" smtClean="0"/>
              <a:t>7</a:t>
            </a:fld>
            <a:endParaRPr lang="en-US"/>
          </a:p>
        </p:txBody>
      </p:sp>
    </p:spTree>
    <p:extLst>
      <p:ext uri="{BB962C8B-B14F-4D97-AF65-F5344CB8AC3E}">
        <p14:creationId xmlns:p14="http://schemas.microsoft.com/office/powerpoint/2010/main" val="292569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boxes in red indicate the geographic levels that we have access to in the Oregon ESSENCE data</a:t>
            </a:r>
          </a:p>
          <a:p>
            <a:r>
              <a:rPr lang="en-US" dirty="0"/>
              <a:t>We used the UDS mapper crosswalk in order to obtain the corresponding Zip Code Tabulation Areas for each zip code</a:t>
            </a:r>
          </a:p>
        </p:txBody>
      </p:sp>
      <p:sp>
        <p:nvSpPr>
          <p:cNvPr id="4" name="Slide Number Placeholder 3"/>
          <p:cNvSpPr>
            <a:spLocks noGrp="1"/>
          </p:cNvSpPr>
          <p:nvPr>
            <p:ph type="sldNum" sz="quarter" idx="5"/>
          </p:nvPr>
        </p:nvSpPr>
        <p:spPr/>
        <p:txBody>
          <a:bodyPr/>
          <a:lstStyle/>
          <a:p>
            <a:fld id="{71AC3444-A042-47FE-AD44-D63F246420FF}" type="slidenum">
              <a:rPr lang="en-US" smtClean="0"/>
              <a:t>8</a:t>
            </a:fld>
            <a:endParaRPr lang="en-US"/>
          </a:p>
        </p:txBody>
      </p:sp>
    </p:spTree>
    <p:extLst>
      <p:ext uri="{BB962C8B-B14F-4D97-AF65-F5344CB8AC3E}">
        <p14:creationId xmlns:p14="http://schemas.microsoft.com/office/powerpoint/2010/main" val="3118054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Social indices assess and quantify social </a:t>
            </a:r>
            <a:r>
              <a:rPr lang="en-US" dirty="0" err="1"/>
              <a:t>disadva</a:t>
            </a:r>
            <a:endParaRPr lang="en-US" dirty="0"/>
          </a:p>
        </p:txBody>
      </p:sp>
      <p:sp>
        <p:nvSpPr>
          <p:cNvPr id="4" name="Slide Number Placeholder 3"/>
          <p:cNvSpPr>
            <a:spLocks noGrp="1"/>
          </p:cNvSpPr>
          <p:nvPr>
            <p:ph type="sldNum" sz="quarter" idx="5"/>
          </p:nvPr>
        </p:nvSpPr>
        <p:spPr/>
        <p:txBody>
          <a:bodyPr/>
          <a:lstStyle/>
          <a:p>
            <a:fld id="{71AC3444-A042-47FE-AD44-D63F246420FF}" type="slidenum">
              <a:rPr lang="en-US" smtClean="0"/>
              <a:t>9</a:t>
            </a:fld>
            <a:endParaRPr lang="en-US"/>
          </a:p>
        </p:txBody>
      </p:sp>
    </p:spTree>
    <p:extLst>
      <p:ext uri="{BB962C8B-B14F-4D97-AF65-F5344CB8AC3E}">
        <p14:creationId xmlns:p14="http://schemas.microsoft.com/office/powerpoint/2010/main" val="10302229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1AC3444-A042-47FE-AD44-D63F246420FF}" type="slidenum">
              <a:rPr lang="en-US" smtClean="0"/>
              <a:t>10</a:t>
            </a:fld>
            <a:endParaRPr lang="en-US"/>
          </a:p>
        </p:txBody>
      </p:sp>
    </p:spTree>
    <p:extLst>
      <p:ext uri="{BB962C8B-B14F-4D97-AF65-F5344CB8AC3E}">
        <p14:creationId xmlns:p14="http://schemas.microsoft.com/office/powerpoint/2010/main" val="7707657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1AC3444-A042-47FE-AD44-D63F246420FF}" type="slidenum">
              <a:rPr lang="en-US" smtClean="0"/>
              <a:t>12</a:t>
            </a:fld>
            <a:endParaRPr lang="en-US"/>
          </a:p>
        </p:txBody>
      </p:sp>
    </p:spTree>
    <p:extLst>
      <p:ext uri="{BB962C8B-B14F-4D97-AF65-F5344CB8AC3E}">
        <p14:creationId xmlns:p14="http://schemas.microsoft.com/office/powerpoint/2010/main" val="30287244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1AC3444-A042-47FE-AD44-D63F246420FF}" type="slidenum">
              <a:rPr lang="en-US" smtClean="0"/>
              <a:t>13</a:t>
            </a:fld>
            <a:endParaRPr lang="en-US"/>
          </a:p>
        </p:txBody>
      </p:sp>
    </p:spTree>
    <p:extLst>
      <p:ext uri="{BB962C8B-B14F-4D97-AF65-F5344CB8AC3E}">
        <p14:creationId xmlns:p14="http://schemas.microsoft.com/office/powerpoint/2010/main" val="28869942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found that the initial Poisson model had an overdispersion statistic greater than 1 and a likelihood ratio test showed that a negative binomial model fit the distribution of our data better. We also performed tests comparing the fit of a zero inflated count regression model and found that the negative binomial model was sufficient for our data. The high </a:t>
            </a:r>
            <a:r>
              <a:rPr lang="en-US" dirty="0" err="1"/>
              <a:t>sdi</a:t>
            </a:r>
            <a:r>
              <a:rPr lang="en-US" dirty="0"/>
              <a:t> score tertile </a:t>
            </a:r>
          </a:p>
        </p:txBody>
      </p:sp>
      <p:sp>
        <p:nvSpPr>
          <p:cNvPr id="4" name="Slide Number Placeholder 3"/>
          <p:cNvSpPr>
            <a:spLocks noGrp="1"/>
          </p:cNvSpPr>
          <p:nvPr>
            <p:ph type="sldNum" sz="quarter" idx="5"/>
          </p:nvPr>
        </p:nvSpPr>
        <p:spPr/>
        <p:txBody>
          <a:bodyPr/>
          <a:lstStyle/>
          <a:p>
            <a:fld id="{71AC3444-A042-47FE-AD44-D63F246420FF}" type="slidenum">
              <a:rPr lang="en-US" smtClean="0"/>
              <a:t>14</a:t>
            </a:fld>
            <a:endParaRPr lang="en-US"/>
          </a:p>
        </p:txBody>
      </p:sp>
    </p:spTree>
    <p:extLst>
      <p:ext uri="{BB962C8B-B14F-4D97-AF65-F5344CB8AC3E}">
        <p14:creationId xmlns:p14="http://schemas.microsoft.com/office/powerpoint/2010/main" val="1316225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1AC3444-A042-47FE-AD44-D63F246420FF}" type="slidenum">
              <a:rPr lang="en-US" smtClean="0"/>
              <a:t>16</a:t>
            </a:fld>
            <a:endParaRPr lang="en-US"/>
          </a:p>
        </p:txBody>
      </p:sp>
    </p:spTree>
    <p:extLst>
      <p:ext uri="{BB962C8B-B14F-4D97-AF65-F5344CB8AC3E}">
        <p14:creationId xmlns:p14="http://schemas.microsoft.com/office/powerpoint/2010/main" val="3667152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0C17-819C-01C3-1C62-249774890F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A2E4E2D-C149-773C-DA62-DB02F9D772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880DBA4-CA84-75E1-C1DB-BDA6BD413DDD}"/>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5" name="Footer Placeholder 4">
            <a:extLst>
              <a:ext uri="{FF2B5EF4-FFF2-40B4-BE49-F238E27FC236}">
                <a16:creationId xmlns:a16="http://schemas.microsoft.com/office/drawing/2014/main" id="{9C44395C-6908-E7E4-481D-8F32CE58AE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3A44E5-2BCE-75CC-7A05-CA8155DD3C8D}"/>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421881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15083-9739-69E1-7413-E48F4D806C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094C42-165F-6B00-6645-E0A908AFA34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82006C7-BEF4-45E8-05A5-F7F1557EAD0A}"/>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5" name="Footer Placeholder 4">
            <a:extLst>
              <a:ext uri="{FF2B5EF4-FFF2-40B4-BE49-F238E27FC236}">
                <a16:creationId xmlns:a16="http://schemas.microsoft.com/office/drawing/2014/main" id="{9617396D-0711-B642-A372-84483733E5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A11537-7084-89C3-3CD4-9273F1913805}"/>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2490309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FB99B-9E47-9AB9-C359-B0EA3111C3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0D7265D-CB63-4942-DA16-A0102C177FE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BD609EE-3D3B-4A37-991B-72DF96D98CC2}"/>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5" name="Footer Placeholder 4">
            <a:extLst>
              <a:ext uri="{FF2B5EF4-FFF2-40B4-BE49-F238E27FC236}">
                <a16:creationId xmlns:a16="http://schemas.microsoft.com/office/drawing/2014/main" id="{47FF6C68-A9D4-DB3A-6096-81DEF7D31A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ADA2E9-8B79-89BE-6359-C54B403C002B}"/>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3368118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A0C73-5138-547F-6CEF-D22B15FFB9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B040E0D-5F82-EA03-2D31-380D720E53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13C5B83-162A-C266-EF9E-91F97CC48B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AEBD568-7758-8347-98C2-04CDCF0FBE76}"/>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6" name="Footer Placeholder 5">
            <a:extLst>
              <a:ext uri="{FF2B5EF4-FFF2-40B4-BE49-F238E27FC236}">
                <a16:creationId xmlns:a16="http://schemas.microsoft.com/office/drawing/2014/main" id="{E38C197B-EAD2-6D66-492E-7183F14FE3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1B1BEA-C848-66EA-F411-51F52902E909}"/>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3846101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677AD-D587-B81A-9BCE-640C04C2C88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9158201-3F88-8E87-F256-21EA0B0FC9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B930DF-5FA2-E5FE-6DC3-5D974D6F19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BB8058D-888C-8DDF-C923-F0DAF95F25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41B832-E39B-B734-766F-F707ECD79CF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962BDD-6261-7406-820F-1CBD873C43D1}"/>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8" name="Footer Placeholder 7">
            <a:extLst>
              <a:ext uri="{FF2B5EF4-FFF2-40B4-BE49-F238E27FC236}">
                <a16:creationId xmlns:a16="http://schemas.microsoft.com/office/drawing/2014/main" id="{864117DC-B613-5AC2-FBFE-C15D758B4E4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73336C-895E-4498-299F-9DC697CD29B1}"/>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2705659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C1429-139D-6979-DE74-614C67EC78C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E05ABC8-E381-85E9-7CD3-EE7139B06515}"/>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4" name="Footer Placeholder 3">
            <a:extLst>
              <a:ext uri="{FF2B5EF4-FFF2-40B4-BE49-F238E27FC236}">
                <a16:creationId xmlns:a16="http://schemas.microsoft.com/office/drawing/2014/main" id="{D89E2223-0A1A-C064-BCC5-734E1C94F04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639855-9579-8967-6947-4DCDC73EC35E}"/>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4213591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A61D00-3DF8-6CBB-325F-81B2F34AEB49}"/>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3" name="Footer Placeholder 2">
            <a:extLst>
              <a:ext uri="{FF2B5EF4-FFF2-40B4-BE49-F238E27FC236}">
                <a16:creationId xmlns:a16="http://schemas.microsoft.com/office/drawing/2014/main" id="{38DB9399-3E49-C8B7-3273-1525905793D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2712CA-FF47-B965-28AE-121B0D89C97C}"/>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1523005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7402-A706-0A2C-FE0B-ECBBCED592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AAD5A1B-51E6-DA1A-D696-A7232E340A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CBD598A-3274-BD9E-A184-052B71B2A6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794C5E-B021-4967-7A13-980939E9724F}"/>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6" name="Footer Placeholder 5">
            <a:extLst>
              <a:ext uri="{FF2B5EF4-FFF2-40B4-BE49-F238E27FC236}">
                <a16:creationId xmlns:a16="http://schemas.microsoft.com/office/drawing/2014/main" id="{00089EAE-4926-33D8-1189-3A4258C66C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4A36DA-006E-583A-9CB8-3B22FFFF1772}"/>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4211275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EE426-C560-E4EC-4BBA-20C6C2B54E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DBEA45A-CA0B-B920-079F-EB2BE846C4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D05EA28-09A8-F71E-75C5-0B10675333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01D26A-FBFE-6BFB-D9E3-61CF08BC820A}"/>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6" name="Footer Placeholder 5">
            <a:extLst>
              <a:ext uri="{FF2B5EF4-FFF2-40B4-BE49-F238E27FC236}">
                <a16:creationId xmlns:a16="http://schemas.microsoft.com/office/drawing/2014/main" id="{0C722FAF-6715-B80B-3369-F096D3E6B6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8EE9D9-7D25-73F6-6C2A-BB78BB80FBB8}"/>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1185087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A58AA-41D2-2311-1D45-D8FBACE0D6D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AA385F1-509B-947B-CB4C-7AB4AA583CC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319340-4C4D-3A98-ED88-37D52373B9CC}"/>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5" name="Footer Placeholder 4">
            <a:extLst>
              <a:ext uri="{FF2B5EF4-FFF2-40B4-BE49-F238E27FC236}">
                <a16:creationId xmlns:a16="http://schemas.microsoft.com/office/drawing/2014/main" id="{8DAECF00-A9DC-2F20-7717-D69528718E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B6EE02-1A04-4AA8-BB9B-E74CF3547245}"/>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2845959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884BEE-5D30-0B36-5F68-45D1BF81A9B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26AC6C-A7BE-0D21-6BE1-AB43A02D300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C4CECD6-5DE7-27E7-4E41-62055C1C3128}"/>
              </a:ext>
            </a:extLst>
          </p:cNvPr>
          <p:cNvSpPr>
            <a:spLocks noGrp="1"/>
          </p:cNvSpPr>
          <p:nvPr>
            <p:ph type="dt" sz="half" idx="10"/>
          </p:nvPr>
        </p:nvSpPr>
        <p:spPr/>
        <p:txBody>
          <a:bodyPr/>
          <a:lstStyle/>
          <a:p>
            <a:fld id="{864946C2-E8F9-4D3E-9812-C5D1AD771C18}" type="datetimeFigureOut">
              <a:rPr lang="en-US" smtClean="0"/>
              <a:t>1/21/2025</a:t>
            </a:fld>
            <a:endParaRPr lang="en-US"/>
          </a:p>
        </p:txBody>
      </p:sp>
      <p:sp>
        <p:nvSpPr>
          <p:cNvPr id="5" name="Footer Placeholder 4">
            <a:extLst>
              <a:ext uri="{FF2B5EF4-FFF2-40B4-BE49-F238E27FC236}">
                <a16:creationId xmlns:a16="http://schemas.microsoft.com/office/drawing/2014/main" id="{765B86EC-71F1-05D7-288F-1F74925F8B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013A76-BF20-0707-B0B1-061EE327A1F5}"/>
              </a:ext>
            </a:extLst>
          </p:cNvPr>
          <p:cNvSpPr>
            <a:spLocks noGrp="1"/>
          </p:cNvSpPr>
          <p:nvPr>
            <p:ph type="sldNum" sz="quarter" idx="12"/>
          </p:nvPr>
        </p:nvSpPr>
        <p:spPr/>
        <p:txBody>
          <a:bodyPr/>
          <a:lstStyle/>
          <a:p>
            <a:fld id="{BC763600-ADA9-48CD-B326-4DC3F4AC2A20}" type="slidenum">
              <a:rPr lang="en-US" smtClean="0"/>
              <a:t>‹#›</a:t>
            </a:fld>
            <a:endParaRPr lang="en-US"/>
          </a:p>
        </p:txBody>
      </p:sp>
    </p:spTree>
    <p:extLst>
      <p:ext uri="{BB962C8B-B14F-4D97-AF65-F5344CB8AC3E}">
        <p14:creationId xmlns:p14="http://schemas.microsoft.com/office/powerpoint/2010/main" val="4073684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FC24B0-5550-DCA7-9C30-AA3647FEA7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EA14C64-274C-F3CD-F8D0-E493C6BEC5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65BB6E-8DB4-70C9-F75C-54FBC108AF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64946C2-E8F9-4D3E-9812-C5D1AD771C18}" type="datetimeFigureOut">
              <a:rPr lang="en-US" smtClean="0"/>
              <a:t>1/21/2025</a:t>
            </a:fld>
            <a:endParaRPr lang="en-US"/>
          </a:p>
        </p:txBody>
      </p:sp>
      <p:sp>
        <p:nvSpPr>
          <p:cNvPr id="5" name="Footer Placeholder 4">
            <a:extLst>
              <a:ext uri="{FF2B5EF4-FFF2-40B4-BE49-F238E27FC236}">
                <a16:creationId xmlns:a16="http://schemas.microsoft.com/office/drawing/2014/main" id="{7B75E880-D545-8053-B31A-AD7ECE83CC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3C50D17-48B1-D273-D81C-3FCD8B93E8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C763600-ADA9-48CD-B326-4DC3F4AC2A20}" type="slidenum">
              <a:rPr lang="en-US" smtClean="0"/>
              <a:t>‹#›</a:t>
            </a:fld>
            <a:endParaRPr lang="en-US"/>
          </a:p>
        </p:txBody>
      </p:sp>
    </p:spTree>
    <p:extLst>
      <p:ext uri="{BB962C8B-B14F-4D97-AF65-F5344CB8AC3E}">
        <p14:creationId xmlns:p14="http://schemas.microsoft.com/office/powerpoint/2010/main" val="3717916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graham-center.org/rgc/maps-data-tools/sdi/social-deprivation-index.html" TargetMode="External"/><Relationship Id="rId2" Type="http://schemas.openxmlformats.org/officeDocument/2006/relationships/hyperlink" Target="https://www.cdcfoundation.org/data-equity-principles?inline" TargetMode="External"/><Relationship Id="rId1" Type="http://schemas.openxmlformats.org/officeDocument/2006/relationships/slideLayout" Target="../slideLayouts/slideLayout2.xml"/><Relationship Id="rId4" Type="http://schemas.openxmlformats.org/officeDocument/2006/relationships/hyperlink" Target="http://dx.doi.org/10.15585/mmwr.mm7127a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2043A-7D92-161A-182F-2B83F0EAC87C}"/>
              </a:ext>
            </a:extLst>
          </p:cNvPr>
          <p:cNvSpPr>
            <a:spLocks noGrp="1"/>
          </p:cNvSpPr>
          <p:nvPr>
            <p:ph type="ctrTitle"/>
          </p:nvPr>
        </p:nvSpPr>
        <p:spPr/>
        <p:txBody>
          <a:bodyPr>
            <a:normAutofit fontScale="90000"/>
          </a:bodyPr>
          <a:lstStyle/>
          <a:p>
            <a:r>
              <a:rPr lang="en-US" dirty="0"/>
              <a:t>Data Analytics for Data Equity in the Oregon AVERT Project</a:t>
            </a:r>
          </a:p>
        </p:txBody>
      </p:sp>
      <p:sp>
        <p:nvSpPr>
          <p:cNvPr id="4" name="Subtitle 2">
            <a:extLst>
              <a:ext uri="{FF2B5EF4-FFF2-40B4-BE49-F238E27FC236}">
                <a16:creationId xmlns:a16="http://schemas.microsoft.com/office/drawing/2014/main" id="{CE0FCA6C-814F-C345-9B89-57DDF1BFBA14}"/>
              </a:ext>
            </a:extLst>
          </p:cNvPr>
          <p:cNvSpPr>
            <a:spLocks noGrp="1"/>
          </p:cNvSpPr>
          <p:nvPr>
            <p:ph type="subTitle" idx="1"/>
          </p:nvPr>
        </p:nvSpPr>
        <p:spPr>
          <a:xfrm>
            <a:off x="722616" y="4907756"/>
            <a:ext cx="5616539" cy="1655762"/>
          </a:xfrm>
        </p:spPr>
        <p:txBody>
          <a:bodyPr/>
          <a:lstStyle/>
          <a:p>
            <a:pPr algn="l"/>
            <a:r>
              <a:rPr lang="en-US" dirty="0"/>
              <a:t>William Baker-Robinson MS</a:t>
            </a:r>
          </a:p>
          <a:p>
            <a:pPr algn="l"/>
            <a:r>
              <a:rPr lang="en-US" dirty="0"/>
              <a:t>2024 State of Oregon Data Equity Summit</a:t>
            </a:r>
          </a:p>
          <a:p>
            <a:pPr algn="l"/>
            <a:r>
              <a:rPr lang="en-US" dirty="0"/>
              <a:t>November 19</a:t>
            </a:r>
            <a:r>
              <a:rPr lang="en-US" baseline="30000" dirty="0"/>
              <a:t>th</a:t>
            </a:r>
            <a:r>
              <a:rPr lang="en-US" dirty="0"/>
              <a:t>, 2024</a:t>
            </a:r>
          </a:p>
        </p:txBody>
      </p:sp>
      <p:pic>
        <p:nvPicPr>
          <p:cNvPr id="5" name="Picture 4" descr="Logos for OHSU and the Portland State University School of Public Health">
            <a:extLst>
              <a:ext uri="{FF2B5EF4-FFF2-40B4-BE49-F238E27FC236}">
                <a16:creationId xmlns:a16="http://schemas.microsoft.com/office/drawing/2014/main" id="{2646DE20-354C-178B-5A08-8801DCC0A0CD}"/>
              </a:ext>
            </a:extLst>
          </p:cNvPr>
          <p:cNvPicPr>
            <a:picLocks noChangeAspect="1"/>
          </p:cNvPicPr>
          <p:nvPr/>
        </p:nvPicPr>
        <p:blipFill>
          <a:blip r:embed="rId2"/>
          <a:stretch>
            <a:fillRect/>
          </a:stretch>
        </p:blipFill>
        <p:spPr>
          <a:xfrm>
            <a:off x="6951330" y="4907756"/>
            <a:ext cx="4518054" cy="892315"/>
          </a:xfrm>
          <a:prstGeom prst="rect">
            <a:avLst/>
          </a:prstGeom>
        </p:spPr>
      </p:pic>
    </p:spTree>
    <p:extLst>
      <p:ext uri="{BB962C8B-B14F-4D97-AF65-F5344CB8AC3E}">
        <p14:creationId xmlns:p14="http://schemas.microsoft.com/office/powerpoint/2010/main" val="10978914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FF72D-AF63-5C35-D226-476BE00C8078}"/>
              </a:ext>
            </a:extLst>
          </p:cNvPr>
          <p:cNvSpPr>
            <a:spLocks noGrp="1"/>
          </p:cNvSpPr>
          <p:nvPr>
            <p:ph type="title"/>
          </p:nvPr>
        </p:nvSpPr>
        <p:spPr/>
        <p:txBody>
          <a:bodyPr>
            <a:normAutofit/>
          </a:bodyPr>
          <a:lstStyle/>
          <a:p>
            <a:r>
              <a:rPr lang="en-US" cap="none" dirty="0"/>
              <a:t>Team and Funding</a:t>
            </a:r>
          </a:p>
        </p:txBody>
      </p:sp>
      <p:sp>
        <p:nvSpPr>
          <p:cNvPr id="3" name="Content Placeholder 2">
            <a:extLst>
              <a:ext uri="{FF2B5EF4-FFF2-40B4-BE49-F238E27FC236}">
                <a16:creationId xmlns:a16="http://schemas.microsoft.com/office/drawing/2014/main" id="{929D34D6-99C7-7013-DCC3-46F6D195C47E}"/>
              </a:ext>
            </a:extLst>
          </p:cNvPr>
          <p:cNvSpPr>
            <a:spLocks noGrp="1"/>
          </p:cNvSpPr>
          <p:nvPr>
            <p:ph idx="1"/>
          </p:nvPr>
        </p:nvSpPr>
        <p:spPr>
          <a:xfrm>
            <a:off x="581191" y="1612326"/>
            <a:ext cx="11029615" cy="2248629"/>
          </a:xfrm>
        </p:spPr>
        <p:txBody>
          <a:bodyPr numCol="2" spcCol="274320" anchor="t">
            <a:normAutofit fontScale="62500" lnSpcReduction="20000"/>
          </a:bodyPr>
          <a:lstStyle/>
          <a:p>
            <a:pPr marL="0" indent="0">
              <a:buNone/>
            </a:pPr>
            <a:r>
              <a:rPr lang="en-US" b="1" dirty="0"/>
              <a:t>Oregon Health and Science University-Portland State University School of Public Health Team</a:t>
            </a:r>
          </a:p>
          <a:p>
            <a:pPr marL="0" indent="0">
              <a:buNone/>
            </a:pPr>
            <a:r>
              <a:rPr lang="en-US" dirty="0"/>
              <a:t>Kathleen Carlson, PhD, MS</a:t>
            </a:r>
          </a:p>
          <a:p>
            <a:pPr marL="0" indent="0">
              <a:buNone/>
            </a:pPr>
            <a:r>
              <a:rPr lang="en-US" dirty="0"/>
              <a:t>Susan DeFrancesco, JD, MPH</a:t>
            </a:r>
          </a:p>
          <a:p>
            <a:pPr marL="0" indent="0">
              <a:buNone/>
            </a:pPr>
            <a:r>
              <a:rPr lang="en-US" dirty="0"/>
              <a:t>Rebecca Valek, MSPH</a:t>
            </a:r>
          </a:p>
          <a:p>
            <a:pPr marL="0" indent="0">
              <a:buNone/>
            </a:pPr>
            <a:r>
              <a:rPr lang="en-US" dirty="0"/>
              <a:t>William Baker-Robinson, MS</a:t>
            </a:r>
          </a:p>
          <a:p>
            <a:pPr marL="0" indent="0">
              <a:buNone/>
            </a:pPr>
            <a:endParaRPr lang="en-US" dirty="0"/>
          </a:p>
          <a:p>
            <a:pPr marL="0" indent="0">
              <a:buNone/>
            </a:pPr>
            <a:r>
              <a:rPr lang="en-US" b="1" dirty="0"/>
              <a:t>Oregon Health Authority Injury and Violence Prevention Program Team</a:t>
            </a:r>
          </a:p>
          <a:p>
            <a:pPr marL="0" indent="0">
              <a:buNone/>
            </a:pPr>
            <a:r>
              <a:rPr lang="en-US" dirty="0"/>
              <a:t>Laura Chisholm, PhD, MPH, MCHES</a:t>
            </a:r>
          </a:p>
          <a:p>
            <a:pPr marL="0" indent="0">
              <a:buNone/>
            </a:pPr>
            <a:r>
              <a:rPr lang="en-US" dirty="0"/>
              <a:t>Catherine Bennett, BS,</a:t>
            </a:r>
          </a:p>
          <a:p>
            <a:pPr marL="0" indent="0">
              <a:buNone/>
            </a:pPr>
            <a:r>
              <a:rPr lang="en-US" dirty="0"/>
              <a:t>Dagan Wright, PhD, MSPH</a:t>
            </a:r>
          </a:p>
          <a:p>
            <a:pPr marL="0" indent="0">
              <a:buNone/>
            </a:pPr>
            <a:r>
              <a:rPr lang="en-US" dirty="0"/>
              <a:t>Amanda Couch, EMT, MDI</a:t>
            </a:r>
          </a:p>
          <a:p>
            <a:pPr marL="0" indent="0">
              <a:buNone/>
            </a:pPr>
            <a:endParaRPr lang="en-US" dirty="0"/>
          </a:p>
        </p:txBody>
      </p:sp>
      <p:sp>
        <p:nvSpPr>
          <p:cNvPr id="5" name="TextBox 4">
            <a:extLst>
              <a:ext uri="{FF2B5EF4-FFF2-40B4-BE49-F238E27FC236}">
                <a16:creationId xmlns:a16="http://schemas.microsoft.com/office/drawing/2014/main" id="{3506EA70-2A70-D31F-FB3D-7BACC1564D66}"/>
              </a:ext>
            </a:extLst>
          </p:cNvPr>
          <p:cNvSpPr txBox="1"/>
          <p:nvPr/>
        </p:nvSpPr>
        <p:spPr>
          <a:xfrm>
            <a:off x="581190" y="4442025"/>
            <a:ext cx="11029616" cy="1015663"/>
          </a:xfrm>
          <a:prstGeom prst="rect">
            <a:avLst/>
          </a:prstGeom>
          <a:noFill/>
        </p:spPr>
        <p:txBody>
          <a:bodyPr wrap="square" rtlCol="0">
            <a:spAutoFit/>
          </a:bodyPr>
          <a:lstStyle/>
          <a:p>
            <a:r>
              <a:rPr lang="en-US" sz="2400" b="1" dirty="0"/>
              <a:t>Funding:</a:t>
            </a:r>
          </a:p>
          <a:p>
            <a:pPr marL="285750" indent="-285750">
              <a:buFont typeface="Arial" panose="020B0604020202020204" pitchFamily="34" charset="0"/>
              <a:buChar char="•"/>
            </a:pPr>
            <a:r>
              <a:rPr lang="en-US" dirty="0"/>
              <a:t>CDC’s Advancing Violence Epidemiology in Real Time (AVERT) grant</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286832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05B7F-A113-F4D1-2430-CE1EAAF9856A}"/>
              </a:ext>
            </a:extLst>
          </p:cNvPr>
          <p:cNvSpPr>
            <a:spLocks noGrp="1"/>
          </p:cNvSpPr>
          <p:nvPr>
            <p:ph type="title"/>
          </p:nvPr>
        </p:nvSpPr>
        <p:spPr/>
        <p:txBody>
          <a:bodyPr>
            <a:normAutofit/>
          </a:bodyPr>
          <a:lstStyle/>
          <a:p>
            <a:r>
              <a:rPr lang="en-US" sz="4400" cap="none" dirty="0"/>
              <a:t>Introduction – AVERT</a:t>
            </a:r>
          </a:p>
        </p:txBody>
      </p:sp>
      <p:sp>
        <p:nvSpPr>
          <p:cNvPr id="3" name="Content Placeholder 2">
            <a:extLst>
              <a:ext uri="{FF2B5EF4-FFF2-40B4-BE49-F238E27FC236}">
                <a16:creationId xmlns:a16="http://schemas.microsoft.com/office/drawing/2014/main" id="{E4D3C9A2-BD36-CD58-96AA-D85161373303}"/>
              </a:ext>
            </a:extLst>
          </p:cNvPr>
          <p:cNvSpPr>
            <a:spLocks noGrp="1"/>
          </p:cNvSpPr>
          <p:nvPr>
            <p:ph idx="1"/>
          </p:nvPr>
        </p:nvSpPr>
        <p:spPr/>
        <p:txBody>
          <a:bodyPr anchor="t">
            <a:normAutofit/>
          </a:bodyPr>
          <a:lstStyle/>
          <a:p>
            <a:r>
              <a:rPr lang="en-US" sz="2400" u="sng" dirty="0"/>
              <a:t>A</a:t>
            </a:r>
            <a:r>
              <a:rPr lang="en-US" sz="2400" dirty="0"/>
              <a:t>dvancing </a:t>
            </a:r>
            <a:r>
              <a:rPr lang="en-US" sz="2400" u="sng" dirty="0"/>
              <a:t>V</a:t>
            </a:r>
            <a:r>
              <a:rPr lang="en-US" sz="2400" dirty="0"/>
              <a:t>iolence </a:t>
            </a:r>
            <a:r>
              <a:rPr lang="en-US" sz="2400" u="sng" dirty="0"/>
              <a:t>E</a:t>
            </a:r>
            <a:r>
              <a:rPr lang="en-US" sz="2400" dirty="0"/>
              <a:t>pidemiology in </a:t>
            </a:r>
            <a:r>
              <a:rPr lang="en-US" sz="2400" u="sng" dirty="0"/>
              <a:t>R</a:t>
            </a:r>
            <a:r>
              <a:rPr lang="en-US" sz="2400" dirty="0"/>
              <a:t>eal </a:t>
            </a:r>
            <a:r>
              <a:rPr lang="en-US" sz="2400" u="sng" dirty="0"/>
              <a:t>T</a:t>
            </a:r>
            <a:r>
              <a:rPr lang="en-US" sz="2400" dirty="0"/>
              <a:t>ime (AVERT)</a:t>
            </a:r>
          </a:p>
          <a:p>
            <a:r>
              <a:rPr lang="en-US" sz="2400" dirty="0"/>
              <a:t>CDC Funded collaboration between Oregon Health Authority and OHSU-PSU School of Public Health</a:t>
            </a:r>
          </a:p>
          <a:p>
            <a:r>
              <a:rPr lang="en-US" sz="2400" dirty="0"/>
              <a:t>Topic areas include firearm injury, intimate partner violence, sexual violence, youth violence, suspected child abuse and neglect, and mental health conditions</a:t>
            </a:r>
          </a:p>
        </p:txBody>
      </p:sp>
      <p:grpSp>
        <p:nvGrpSpPr>
          <p:cNvPr id="15" name="Group 14" descr="Overview of AVERT">
            <a:extLst>
              <a:ext uri="{FF2B5EF4-FFF2-40B4-BE49-F238E27FC236}">
                <a16:creationId xmlns:a16="http://schemas.microsoft.com/office/drawing/2014/main" id="{275F38E6-567C-7946-3486-D49C40F2E756}"/>
              </a:ext>
            </a:extLst>
          </p:cNvPr>
          <p:cNvGrpSpPr/>
          <p:nvPr/>
        </p:nvGrpSpPr>
        <p:grpSpPr>
          <a:xfrm>
            <a:off x="1292934" y="4242679"/>
            <a:ext cx="9606132" cy="2250196"/>
            <a:chOff x="0" y="0"/>
            <a:chExt cx="6912973" cy="1619250"/>
          </a:xfrm>
        </p:grpSpPr>
        <p:grpSp>
          <p:nvGrpSpPr>
            <p:cNvPr id="16" name="Group 15">
              <a:extLst>
                <a:ext uri="{FF2B5EF4-FFF2-40B4-BE49-F238E27FC236}">
                  <a16:creationId xmlns:a16="http://schemas.microsoft.com/office/drawing/2014/main" id="{7A43F726-02FA-A1FD-424C-A9B9B2986FB8}"/>
                </a:ext>
              </a:extLst>
            </p:cNvPr>
            <p:cNvGrpSpPr/>
            <p:nvPr/>
          </p:nvGrpSpPr>
          <p:grpSpPr>
            <a:xfrm>
              <a:off x="0" y="127907"/>
              <a:ext cx="1920240" cy="1371600"/>
              <a:chOff x="0" y="0"/>
              <a:chExt cx="1920240" cy="1371600"/>
            </a:xfrm>
          </p:grpSpPr>
          <p:sp>
            <p:nvSpPr>
              <p:cNvPr id="31" name="Arrow: Right 30">
                <a:extLst>
                  <a:ext uri="{FF2B5EF4-FFF2-40B4-BE49-F238E27FC236}">
                    <a16:creationId xmlns:a16="http://schemas.microsoft.com/office/drawing/2014/main" id="{4BD7CA35-D069-558E-32D1-092EA6CB9D32}"/>
                  </a:ext>
                </a:extLst>
              </p:cNvPr>
              <p:cNvSpPr/>
              <p:nvPr/>
            </p:nvSpPr>
            <p:spPr>
              <a:xfrm>
                <a:off x="0" y="0"/>
                <a:ext cx="1920240" cy="1371600"/>
              </a:xfrm>
              <a:prstGeom prst="rightArrow">
                <a:avLst/>
              </a:prstGeom>
              <a:solidFill>
                <a:schemeClr val="tx2"/>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defTabSz="726948">
                  <a:lnSpc>
                    <a:spcPct val="107000"/>
                  </a:lnSpc>
                  <a:spcAft>
                    <a:spcPts val="600"/>
                  </a:spcAft>
                </a:pPr>
                <a:r>
                  <a:rPr lang="en-US" sz="1749" kern="1200" dirty="0">
                    <a:solidFill>
                      <a:schemeClr val="bg1"/>
                    </a:solidFill>
                    <a:latin typeface="+mn-lt"/>
                    <a:ea typeface="+mn-ea"/>
                    <a:cs typeface="Times New Roman" panose="02020603050405020304" pitchFamily="18" charset="0"/>
                  </a:rPr>
                  <a:t>EMERGENCY DEPARTMENT</a:t>
                </a:r>
                <a:endParaRPr lang="en-US" sz="1100" dirty="0">
                  <a:solidFill>
                    <a:schemeClr val="bg1"/>
                  </a:solidFill>
                  <a:effectLst/>
                  <a:ea typeface="Calibri" panose="020F0502020204030204" pitchFamily="34" charset="0"/>
                  <a:cs typeface="Times New Roman" panose="02020603050405020304" pitchFamily="18" charset="0"/>
                </a:endParaRPr>
              </a:p>
            </p:txBody>
          </p:sp>
          <p:pic>
            <p:nvPicPr>
              <p:cNvPr id="32" name="Graphic 5" descr="Hospital with solid fill">
                <a:extLst>
                  <a:ext uri="{FF2B5EF4-FFF2-40B4-BE49-F238E27FC236}">
                    <a16:creationId xmlns:a16="http://schemas.microsoft.com/office/drawing/2014/main" id="{7E27FE28-73E1-9790-46AF-6381304D7235}"/>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041" y="433623"/>
                <a:ext cx="473075" cy="473075"/>
              </a:xfrm>
              <a:prstGeom prst="rect">
                <a:avLst/>
              </a:prstGeom>
            </p:spPr>
          </p:pic>
        </p:grpSp>
        <p:grpSp>
          <p:nvGrpSpPr>
            <p:cNvPr id="17" name="Group 16">
              <a:extLst>
                <a:ext uri="{FF2B5EF4-FFF2-40B4-BE49-F238E27FC236}">
                  <a16:creationId xmlns:a16="http://schemas.microsoft.com/office/drawing/2014/main" id="{82CCDF25-7E3F-9CD4-7AA4-955E956993EE}"/>
                </a:ext>
              </a:extLst>
            </p:cNvPr>
            <p:cNvGrpSpPr/>
            <p:nvPr/>
          </p:nvGrpSpPr>
          <p:grpSpPr>
            <a:xfrm>
              <a:off x="1641021" y="127907"/>
              <a:ext cx="1920240" cy="1371600"/>
              <a:chOff x="0" y="0"/>
              <a:chExt cx="1920240" cy="1371600"/>
            </a:xfrm>
          </p:grpSpPr>
          <p:sp>
            <p:nvSpPr>
              <p:cNvPr id="29" name="Arrow: Notched Right 28">
                <a:extLst>
                  <a:ext uri="{FF2B5EF4-FFF2-40B4-BE49-F238E27FC236}">
                    <a16:creationId xmlns:a16="http://schemas.microsoft.com/office/drawing/2014/main" id="{B24319FD-4558-8FF9-A2A2-1C8480D4E492}"/>
                  </a:ext>
                </a:extLst>
              </p:cNvPr>
              <p:cNvSpPr/>
              <p:nvPr/>
            </p:nvSpPr>
            <p:spPr>
              <a:xfrm>
                <a:off x="0" y="0"/>
                <a:ext cx="1920240" cy="1371600"/>
              </a:xfrm>
              <a:prstGeom prst="notchedRightArrow">
                <a:avLst/>
              </a:prstGeom>
              <a:solidFill>
                <a:srgbClr val="B54913"/>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defTabSz="726948">
                  <a:lnSpc>
                    <a:spcPct val="107000"/>
                  </a:lnSpc>
                  <a:spcAft>
                    <a:spcPts val="600"/>
                  </a:spcAft>
                </a:pPr>
                <a:r>
                  <a:rPr lang="en-US" sz="1749" kern="1200" dirty="0">
                    <a:solidFill>
                      <a:schemeClr val="bg1"/>
                    </a:solidFill>
                    <a:latin typeface="+mn-lt"/>
                    <a:ea typeface="+mn-ea"/>
                    <a:cs typeface="Times New Roman" panose="02020603050405020304" pitchFamily="18" charset="0"/>
                  </a:rPr>
                  <a:t>OREGON</a:t>
                </a:r>
              </a:p>
              <a:p>
                <a:pPr algn="just" defTabSz="726948">
                  <a:lnSpc>
                    <a:spcPct val="107000"/>
                  </a:lnSpc>
                  <a:spcAft>
                    <a:spcPts val="600"/>
                  </a:spcAft>
                </a:pPr>
                <a:r>
                  <a:rPr lang="en-US" sz="1749" kern="1200" dirty="0">
                    <a:solidFill>
                      <a:schemeClr val="bg1"/>
                    </a:solidFill>
                    <a:latin typeface="+mn-lt"/>
                    <a:ea typeface="+mn-ea"/>
                    <a:cs typeface="Times New Roman" panose="02020603050405020304" pitchFamily="18" charset="0"/>
                  </a:rPr>
                  <a:t>ESSENCE</a:t>
                </a:r>
                <a:endParaRPr lang="en-US" sz="1100" dirty="0">
                  <a:solidFill>
                    <a:schemeClr val="bg1"/>
                  </a:solidFill>
                  <a:effectLst/>
                  <a:ea typeface="Calibri" panose="020F0502020204030204" pitchFamily="34" charset="0"/>
                  <a:cs typeface="Times New Roman" panose="02020603050405020304" pitchFamily="18" charset="0"/>
                </a:endParaRPr>
              </a:p>
            </p:txBody>
          </p:sp>
          <p:pic>
            <p:nvPicPr>
              <p:cNvPr id="30" name="Graphic 7" descr="Cloud with solid fill">
                <a:extLst>
                  <a:ext uri="{FF2B5EF4-FFF2-40B4-BE49-F238E27FC236}">
                    <a16:creationId xmlns:a16="http://schemas.microsoft.com/office/drawing/2014/main" id="{74C6463B-9C74-A46B-B02F-2D45426CDE6C}"/>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12633" y="478891"/>
                <a:ext cx="394970" cy="394970"/>
              </a:xfrm>
              <a:prstGeom prst="rect">
                <a:avLst/>
              </a:prstGeom>
            </p:spPr>
          </p:pic>
        </p:grpSp>
        <p:grpSp>
          <p:nvGrpSpPr>
            <p:cNvPr id="18" name="Group 17">
              <a:extLst>
                <a:ext uri="{FF2B5EF4-FFF2-40B4-BE49-F238E27FC236}">
                  <a16:creationId xmlns:a16="http://schemas.microsoft.com/office/drawing/2014/main" id="{E7C1F4E0-5F37-3DC1-4B0C-C545D6030558}"/>
                </a:ext>
              </a:extLst>
            </p:cNvPr>
            <p:cNvGrpSpPr/>
            <p:nvPr/>
          </p:nvGrpSpPr>
          <p:grpSpPr>
            <a:xfrm>
              <a:off x="3548743" y="0"/>
              <a:ext cx="3364230" cy="1619250"/>
              <a:chOff x="0" y="0"/>
              <a:chExt cx="3364230" cy="1619250"/>
            </a:xfrm>
          </p:grpSpPr>
          <p:grpSp>
            <p:nvGrpSpPr>
              <p:cNvPr id="19" name="Group 18">
                <a:extLst>
                  <a:ext uri="{FF2B5EF4-FFF2-40B4-BE49-F238E27FC236}">
                    <a16:creationId xmlns:a16="http://schemas.microsoft.com/office/drawing/2014/main" id="{CD0579EF-9C9D-DDEB-052A-2F429E6CBE89}"/>
                  </a:ext>
                </a:extLst>
              </p:cNvPr>
              <p:cNvGrpSpPr/>
              <p:nvPr/>
            </p:nvGrpSpPr>
            <p:grpSpPr>
              <a:xfrm>
                <a:off x="0" y="0"/>
                <a:ext cx="3364230" cy="1619250"/>
                <a:chOff x="0" y="0"/>
                <a:chExt cx="3364595" cy="1811146"/>
              </a:xfrm>
            </p:grpSpPr>
            <p:sp>
              <p:nvSpPr>
                <p:cNvPr id="27" name="Arrow: Curved Down 26">
                  <a:extLst>
                    <a:ext uri="{FF2B5EF4-FFF2-40B4-BE49-F238E27FC236}">
                      <a16:creationId xmlns:a16="http://schemas.microsoft.com/office/drawing/2014/main" id="{52698659-1D5C-2852-D4E5-BE400A9F7B04}"/>
                    </a:ext>
                  </a:extLst>
                </p:cNvPr>
                <p:cNvSpPr/>
                <p:nvPr/>
              </p:nvSpPr>
              <p:spPr>
                <a:xfrm>
                  <a:off x="90535" y="0"/>
                  <a:ext cx="3274060" cy="895803"/>
                </a:xfrm>
                <a:prstGeom prst="curvedDownArrow">
                  <a:avLst>
                    <a:gd name="adj1" fmla="val 33321"/>
                    <a:gd name="adj2" fmla="val 50000"/>
                    <a:gd name="adj3" fmla="val 25000"/>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sp>
              <p:nvSpPr>
                <p:cNvPr id="28" name="Arrow: Curved Down 27">
                  <a:extLst>
                    <a:ext uri="{FF2B5EF4-FFF2-40B4-BE49-F238E27FC236}">
                      <a16:creationId xmlns:a16="http://schemas.microsoft.com/office/drawing/2014/main" id="{A6164A36-45A2-B0E7-FA52-08B309587848}"/>
                    </a:ext>
                  </a:extLst>
                </p:cNvPr>
                <p:cNvSpPr/>
                <p:nvPr/>
              </p:nvSpPr>
              <p:spPr>
                <a:xfrm flipH="1" flipV="1">
                  <a:off x="0" y="915343"/>
                  <a:ext cx="3274060" cy="895803"/>
                </a:xfrm>
                <a:prstGeom prst="curvedDownArrow">
                  <a:avLst>
                    <a:gd name="adj1" fmla="val 33321"/>
                    <a:gd name="adj2" fmla="val 50000"/>
                    <a:gd name="adj3" fmla="val 25000"/>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20" name="Group 19">
                <a:extLst>
                  <a:ext uri="{FF2B5EF4-FFF2-40B4-BE49-F238E27FC236}">
                    <a16:creationId xmlns:a16="http://schemas.microsoft.com/office/drawing/2014/main" id="{F3061762-5FBE-864B-48A6-801DAE286A98}"/>
                  </a:ext>
                </a:extLst>
              </p:cNvPr>
              <p:cNvGrpSpPr/>
              <p:nvPr/>
            </p:nvGrpSpPr>
            <p:grpSpPr>
              <a:xfrm>
                <a:off x="740228" y="108857"/>
                <a:ext cx="1873803" cy="1445078"/>
                <a:chOff x="0" y="0"/>
                <a:chExt cx="1873803" cy="1445078"/>
              </a:xfrm>
            </p:grpSpPr>
            <p:sp>
              <p:nvSpPr>
                <p:cNvPr id="21" name="Text Box 1">
                  <a:extLst>
                    <a:ext uri="{FF2B5EF4-FFF2-40B4-BE49-F238E27FC236}">
                      <a16:creationId xmlns:a16="http://schemas.microsoft.com/office/drawing/2014/main" id="{05ED731F-0247-BA38-5E4F-25E901FEDC42}"/>
                    </a:ext>
                  </a:extLst>
                </p:cNvPr>
                <p:cNvSpPr txBox="1"/>
                <p:nvPr/>
              </p:nvSpPr>
              <p:spPr>
                <a:xfrm>
                  <a:off x="108858" y="0"/>
                  <a:ext cx="1661445" cy="31812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defTabSz="726948">
                    <a:lnSpc>
                      <a:spcPct val="107000"/>
                    </a:lnSpc>
                    <a:spcAft>
                      <a:spcPts val="600"/>
                    </a:spcAft>
                  </a:pPr>
                  <a:r>
                    <a:rPr lang="en-US" sz="1400" b="1" dirty="0">
                      <a:effectLst/>
                      <a:ea typeface="Calibri" panose="020F0502020204030204" pitchFamily="34" charset="0"/>
                      <a:cs typeface="Times New Roman" panose="02020603050405020304" pitchFamily="18" charset="0"/>
                    </a:rPr>
                    <a:t>DATA PRODUCTS</a:t>
                  </a:r>
                </a:p>
              </p:txBody>
            </p:sp>
            <p:grpSp>
              <p:nvGrpSpPr>
                <p:cNvPr id="22" name="Group 21">
                  <a:extLst>
                    <a:ext uri="{FF2B5EF4-FFF2-40B4-BE49-F238E27FC236}">
                      <a16:creationId xmlns:a16="http://schemas.microsoft.com/office/drawing/2014/main" id="{0404146D-022F-48DE-F30A-5BE710C559A9}"/>
                    </a:ext>
                  </a:extLst>
                </p:cNvPr>
                <p:cNvGrpSpPr/>
                <p:nvPr/>
              </p:nvGrpSpPr>
              <p:grpSpPr>
                <a:xfrm>
                  <a:off x="32658" y="348343"/>
                  <a:ext cx="1811565" cy="561975"/>
                  <a:chOff x="0" y="0"/>
                  <a:chExt cx="1811565" cy="561975"/>
                </a:xfrm>
              </p:grpSpPr>
              <p:pic>
                <p:nvPicPr>
                  <p:cNvPr id="24" name="Graphic 4" descr="Presentation with pie chart outline">
                    <a:extLst>
                      <a:ext uri="{FF2B5EF4-FFF2-40B4-BE49-F238E27FC236}">
                        <a16:creationId xmlns:a16="http://schemas.microsoft.com/office/drawing/2014/main" id="{E2645353-33DD-535A-41ED-06DE66873142}"/>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0" y="0"/>
                    <a:ext cx="603250" cy="561975"/>
                  </a:xfrm>
                  <a:prstGeom prst="rect">
                    <a:avLst/>
                  </a:prstGeom>
                </p:spPr>
              </p:pic>
              <p:pic>
                <p:nvPicPr>
                  <p:cNvPr id="25" name="Graphic 5" descr="Neighborhood with solid fill">
                    <a:extLst>
                      <a:ext uri="{FF2B5EF4-FFF2-40B4-BE49-F238E27FC236}">
                        <a16:creationId xmlns:a16="http://schemas.microsoft.com/office/drawing/2014/main" id="{22FE2A31-F809-F32A-486C-1E4AF1BD7D9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208315" y="0"/>
                    <a:ext cx="603250" cy="561975"/>
                  </a:xfrm>
                  <a:prstGeom prst="rect">
                    <a:avLst/>
                  </a:prstGeom>
                </p:spPr>
              </p:pic>
              <p:sp>
                <p:nvSpPr>
                  <p:cNvPr id="26" name="Arrow: Left-Right 25">
                    <a:extLst>
                      <a:ext uri="{FF2B5EF4-FFF2-40B4-BE49-F238E27FC236}">
                        <a16:creationId xmlns:a16="http://schemas.microsoft.com/office/drawing/2014/main" id="{6EF1E1DA-E2B4-B5B6-4901-6D20D8B70D19}"/>
                      </a:ext>
                    </a:extLst>
                  </p:cNvPr>
                  <p:cNvSpPr/>
                  <p:nvPr/>
                </p:nvSpPr>
                <p:spPr>
                  <a:xfrm>
                    <a:off x="704850" y="182335"/>
                    <a:ext cx="387350" cy="188595"/>
                  </a:xfrm>
                  <a:prstGeom prst="leftRightArrow">
                    <a:avLst/>
                  </a:prstGeom>
                  <a:solidFill>
                    <a:srgbClr val="000000"/>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23" name="Text Box 1">
                  <a:extLst>
                    <a:ext uri="{FF2B5EF4-FFF2-40B4-BE49-F238E27FC236}">
                      <a16:creationId xmlns:a16="http://schemas.microsoft.com/office/drawing/2014/main" id="{437DB298-A75A-D8CA-CE49-1C5B93A73B6E}"/>
                    </a:ext>
                  </a:extLst>
                </p:cNvPr>
                <p:cNvSpPr txBox="1"/>
                <p:nvPr/>
              </p:nvSpPr>
              <p:spPr>
                <a:xfrm>
                  <a:off x="0" y="947057"/>
                  <a:ext cx="1873803" cy="49802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defTabSz="726948">
                    <a:lnSpc>
                      <a:spcPct val="107000"/>
                    </a:lnSpc>
                    <a:spcAft>
                      <a:spcPts val="600"/>
                    </a:spcAft>
                  </a:pPr>
                  <a:r>
                    <a:rPr lang="en-US" sz="1400" b="1" kern="1200" dirty="0">
                      <a:solidFill>
                        <a:schemeClr val="tx1"/>
                      </a:solidFill>
                      <a:ea typeface="+mn-ea"/>
                      <a:cs typeface="Times New Roman" panose="02020603050405020304" pitchFamily="18" charset="0"/>
                    </a:rPr>
                    <a:t>COMMUNITY FEEDBACK AND DISSEMINATION</a:t>
                  </a:r>
                  <a:endParaRPr lang="en-US" sz="1400" dirty="0">
                    <a:effectLst/>
                    <a:ea typeface="Calibri" panose="020F0502020204030204" pitchFamily="34" charset="0"/>
                    <a:cs typeface="Times New Roman" panose="02020603050405020304" pitchFamily="18" charset="0"/>
                  </a:endParaRPr>
                </a:p>
              </p:txBody>
            </p:sp>
          </p:grpSp>
        </p:grpSp>
      </p:grpSp>
    </p:spTree>
    <p:extLst>
      <p:ext uri="{BB962C8B-B14F-4D97-AF65-F5344CB8AC3E}">
        <p14:creationId xmlns:p14="http://schemas.microsoft.com/office/powerpoint/2010/main" val="1074214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EA986-58D3-493E-AD00-EF73D20DEB2F}"/>
              </a:ext>
            </a:extLst>
          </p:cNvPr>
          <p:cNvSpPr>
            <a:spLocks noGrp="1"/>
          </p:cNvSpPr>
          <p:nvPr>
            <p:ph type="title"/>
          </p:nvPr>
        </p:nvSpPr>
        <p:spPr/>
        <p:txBody>
          <a:bodyPr>
            <a:normAutofit/>
          </a:bodyPr>
          <a:lstStyle/>
          <a:p>
            <a:r>
              <a:rPr lang="en-US" sz="4800" dirty="0"/>
              <a:t>Introduction – AVERT Data</a:t>
            </a:r>
          </a:p>
        </p:txBody>
      </p:sp>
      <p:sp>
        <p:nvSpPr>
          <p:cNvPr id="3" name="Content Placeholder 2">
            <a:extLst>
              <a:ext uri="{FF2B5EF4-FFF2-40B4-BE49-F238E27FC236}">
                <a16:creationId xmlns:a16="http://schemas.microsoft.com/office/drawing/2014/main" id="{F7AF6B97-CE18-4BD0-A0F0-AB1DEBCD417E}"/>
              </a:ext>
            </a:extLst>
          </p:cNvPr>
          <p:cNvSpPr>
            <a:spLocks noGrp="1"/>
          </p:cNvSpPr>
          <p:nvPr>
            <p:ph idx="1"/>
          </p:nvPr>
        </p:nvSpPr>
        <p:spPr/>
        <p:txBody>
          <a:bodyPr>
            <a:normAutofit/>
          </a:bodyPr>
          <a:lstStyle/>
          <a:p>
            <a:r>
              <a:rPr lang="en-US" dirty="0"/>
              <a:t>Focus on Electronic Surveillance System for the Early Notification of Community-Based Epidemics (ESSENCE) Data</a:t>
            </a:r>
          </a:p>
          <a:p>
            <a:r>
              <a:rPr lang="en-US" dirty="0"/>
              <a:t>Firearm Injury ED Visit Detection</a:t>
            </a:r>
          </a:p>
          <a:p>
            <a:pPr lvl="1"/>
            <a:r>
              <a:rPr lang="en-US" dirty="0"/>
              <a:t>CDC Firearm Injury v2 Syndrome Definition</a:t>
            </a:r>
          </a:p>
          <a:p>
            <a:pPr lvl="1"/>
            <a:r>
              <a:rPr lang="en-US" dirty="0"/>
              <a:t>Uses discharge diagnosis codes (ICD9, ICD10, SNOMED) and chief complaint terms</a:t>
            </a:r>
          </a:p>
          <a:p>
            <a:r>
              <a:rPr lang="en-US" dirty="0"/>
              <a:t>Patient demographics:</a:t>
            </a:r>
          </a:p>
          <a:p>
            <a:pPr lvl="1"/>
            <a:r>
              <a:rPr lang="en-US" dirty="0"/>
              <a:t>Age, Sex, Race, Ethnicity, County, USPS 5-digit zip code</a:t>
            </a:r>
          </a:p>
        </p:txBody>
      </p:sp>
    </p:spTree>
    <p:extLst>
      <p:ext uri="{BB962C8B-B14F-4D97-AF65-F5344CB8AC3E}">
        <p14:creationId xmlns:p14="http://schemas.microsoft.com/office/powerpoint/2010/main" val="2189083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F32B5-3682-123A-5C43-A7734665CF10}"/>
              </a:ext>
            </a:extLst>
          </p:cNvPr>
          <p:cNvSpPr>
            <a:spLocks noGrp="1"/>
          </p:cNvSpPr>
          <p:nvPr>
            <p:ph type="title"/>
          </p:nvPr>
        </p:nvSpPr>
        <p:spPr/>
        <p:txBody>
          <a:bodyPr/>
          <a:lstStyle/>
          <a:p>
            <a:r>
              <a:rPr lang="en-US" dirty="0"/>
              <a:t>Motivation</a:t>
            </a:r>
          </a:p>
        </p:txBody>
      </p:sp>
      <p:sp>
        <p:nvSpPr>
          <p:cNvPr id="3" name="Content Placeholder 2">
            <a:extLst>
              <a:ext uri="{FF2B5EF4-FFF2-40B4-BE49-F238E27FC236}">
                <a16:creationId xmlns:a16="http://schemas.microsoft.com/office/drawing/2014/main" id="{BD7B23D3-A381-1858-A268-BAD287F5905A}"/>
              </a:ext>
            </a:extLst>
          </p:cNvPr>
          <p:cNvSpPr>
            <a:spLocks noGrp="1"/>
          </p:cNvSpPr>
          <p:nvPr>
            <p:ph idx="1"/>
          </p:nvPr>
        </p:nvSpPr>
        <p:spPr/>
        <p:txBody>
          <a:bodyPr/>
          <a:lstStyle/>
          <a:p>
            <a:r>
              <a:rPr lang="en-US" dirty="0"/>
              <a:t>Feedback from community partners gathered via one-on-one conversations conducted as part of the FASTER project</a:t>
            </a:r>
          </a:p>
          <a:p>
            <a:r>
              <a:rPr lang="en-US" dirty="0"/>
              <a:t>Examine the association between rates of firearm injury ED visits and social determinants of health to better understand drivers of inequities</a:t>
            </a:r>
          </a:p>
        </p:txBody>
      </p:sp>
    </p:spTree>
    <p:extLst>
      <p:ext uri="{BB962C8B-B14F-4D97-AF65-F5344CB8AC3E}">
        <p14:creationId xmlns:p14="http://schemas.microsoft.com/office/powerpoint/2010/main" val="2287609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FFD04-B5C0-EACA-859B-831902E0D98C}"/>
              </a:ext>
            </a:extLst>
          </p:cNvPr>
          <p:cNvSpPr>
            <a:spLocks noGrp="1"/>
          </p:cNvSpPr>
          <p:nvPr>
            <p:ph type="title"/>
          </p:nvPr>
        </p:nvSpPr>
        <p:spPr/>
        <p:txBody>
          <a:bodyPr/>
          <a:lstStyle/>
          <a:p>
            <a:r>
              <a:rPr lang="en-US" dirty="0"/>
              <a:t>Race / Ethnicity Graph</a:t>
            </a:r>
          </a:p>
        </p:txBody>
      </p:sp>
      <p:pic>
        <p:nvPicPr>
          <p:cNvPr id="5" name="Picture 4" descr="Graph of proportion of firearm injury ED visits by race and ethnicity, compared to Oregon population proportions (Jan 2018 to Dec 2023)">
            <a:extLst>
              <a:ext uri="{FF2B5EF4-FFF2-40B4-BE49-F238E27FC236}">
                <a16:creationId xmlns:a16="http://schemas.microsoft.com/office/drawing/2014/main" id="{71ECB96A-7B6C-116E-FAD7-985C21D382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0"/>
            <a:ext cx="9860911" cy="6858000"/>
          </a:xfrm>
          <a:prstGeom prst="rect">
            <a:avLst/>
          </a:prstGeom>
        </p:spPr>
      </p:pic>
    </p:spTree>
    <p:extLst>
      <p:ext uri="{BB962C8B-B14F-4D97-AF65-F5344CB8AC3E}">
        <p14:creationId xmlns:p14="http://schemas.microsoft.com/office/powerpoint/2010/main" val="408647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62797-676A-4918-8EE2-89C80356107F}"/>
              </a:ext>
            </a:extLst>
          </p:cNvPr>
          <p:cNvSpPr>
            <a:spLocks noGrp="1"/>
          </p:cNvSpPr>
          <p:nvPr>
            <p:ph type="title"/>
          </p:nvPr>
        </p:nvSpPr>
        <p:spPr/>
        <p:txBody>
          <a:bodyPr>
            <a:normAutofit/>
          </a:bodyPr>
          <a:lstStyle/>
          <a:p>
            <a:r>
              <a:rPr lang="en-US" sz="4800" dirty="0"/>
              <a:t>Background - Geography</a:t>
            </a:r>
          </a:p>
        </p:txBody>
      </p:sp>
      <p:sp>
        <p:nvSpPr>
          <p:cNvPr id="3" name="Content Placeholder 2">
            <a:extLst>
              <a:ext uri="{FF2B5EF4-FFF2-40B4-BE49-F238E27FC236}">
                <a16:creationId xmlns:a16="http://schemas.microsoft.com/office/drawing/2014/main" id="{3CA954E2-6989-4AA5-BB66-4A1B1F78F022}"/>
              </a:ext>
            </a:extLst>
          </p:cNvPr>
          <p:cNvSpPr>
            <a:spLocks noGrp="1"/>
          </p:cNvSpPr>
          <p:nvPr>
            <p:ph idx="1"/>
          </p:nvPr>
        </p:nvSpPr>
        <p:spPr/>
        <p:txBody>
          <a:bodyPr/>
          <a:lstStyle/>
          <a:p>
            <a:r>
              <a:rPr lang="en-US" dirty="0"/>
              <a:t>Census geography</a:t>
            </a:r>
          </a:p>
          <a:p>
            <a:pPr lvl="1"/>
            <a:r>
              <a:rPr lang="en-US" dirty="0"/>
              <a:t>County, Census Tract, Block Group, Census Block</a:t>
            </a:r>
          </a:p>
          <a:p>
            <a:r>
              <a:rPr lang="en-US" dirty="0"/>
              <a:t>USPS 5-digit Zip codes</a:t>
            </a:r>
          </a:p>
          <a:p>
            <a:pPr lvl="1"/>
            <a:r>
              <a:rPr lang="en-US" dirty="0"/>
              <a:t>Used by post office for efficient delivery of mail</a:t>
            </a:r>
          </a:p>
          <a:p>
            <a:r>
              <a:rPr lang="en-US" dirty="0"/>
              <a:t>Zip Code Tabulation Areas (ZCTAs)</a:t>
            </a:r>
          </a:p>
          <a:p>
            <a:pPr lvl="1"/>
            <a:r>
              <a:rPr lang="en-US" dirty="0"/>
              <a:t>Geographic representation of USPS 5-digit zip codes created by the US Census</a:t>
            </a:r>
          </a:p>
          <a:p>
            <a:pPr lvl="1"/>
            <a:r>
              <a:rPr lang="en-US" dirty="0"/>
              <a:t>Not one to one with USPS Zip Codes</a:t>
            </a:r>
          </a:p>
        </p:txBody>
      </p:sp>
    </p:spTree>
    <p:extLst>
      <p:ext uri="{BB962C8B-B14F-4D97-AF65-F5344CB8AC3E}">
        <p14:creationId xmlns:p14="http://schemas.microsoft.com/office/powerpoint/2010/main" val="513176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EA74BB4-4376-34E8-AA67-3818C25160AC}"/>
              </a:ext>
            </a:extLst>
          </p:cNvPr>
          <p:cNvSpPr>
            <a:spLocks noGrp="1"/>
          </p:cNvSpPr>
          <p:nvPr>
            <p:ph type="title" idx="4294967295"/>
          </p:nvPr>
        </p:nvSpPr>
        <p:spPr>
          <a:xfrm>
            <a:off x="838200" y="-1325563"/>
            <a:ext cx="10515600" cy="1325563"/>
          </a:xfrm>
        </p:spPr>
        <p:txBody>
          <a:bodyPr vert="horz" lIns="91440" tIns="45720" rIns="91440" bIns="45720" rtlCol="0" anchor="b">
            <a:normAutofit/>
          </a:bodyPr>
          <a:lstStyle/>
          <a:p>
            <a:r>
              <a:rPr lang="en-US" dirty="0"/>
              <a:t>State Hierarchy of Census Geographic Entities</a:t>
            </a:r>
          </a:p>
        </p:txBody>
      </p:sp>
      <p:sp>
        <p:nvSpPr>
          <p:cNvPr id="4" name="Rectangle 3">
            <a:extLst>
              <a:ext uri="{FF2B5EF4-FFF2-40B4-BE49-F238E27FC236}">
                <a16:creationId xmlns:a16="http://schemas.microsoft.com/office/drawing/2014/main" id="{DD95F1C0-8FA7-417C-A610-6FBF48EFCFCA}"/>
              </a:ext>
              <a:ext uri="{C183D7F6-B498-43B3-948B-1728B52AA6E4}">
                <adec:decorative xmlns:adec="http://schemas.microsoft.com/office/drawing/2017/decorative" val="1"/>
              </a:ext>
            </a:extLst>
          </p:cNvPr>
          <p:cNvSpPr/>
          <p:nvPr/>
        </p:nvSpPr>
        <p:spPr>
          <a:xfrm>
            <a:off x="8883496" y="1813082"/>
            <a:ext cx="1492980" cy="16993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9121208-84B0-456C-86CB-91993E5F08F8}"/>
              </a:ext>
              <a:ext uri="{C183D7F6-B498-43B3-948B-1728B52AA6E4}">
                <adec:decorative xmlns:adec="http://schemas.microsoft.com/office/drawing/2017/decorative" val="1"/>
              </a:ext>
            </a:extLst>
          </p:cNvPr>
          <p:cNvSpPr/>
          <p:nvPr/>
        </p:nvSpPr>
        <p:spPr>
          <a:xfrm>
            <a:off x="4859265" y="3139710"/>
            <a:ext cx="1084333" cy="127854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Arrow Connector 7">
            <a:extLst>
              <a:ext uri="{FF2B5EF4-FFF2-40B4-BE49-F238E27FC236}">
                <a16:creationId xmlns:a16="http://schemas.microsoft.com/office/drawing/2014/main" id="{504F68D0-B14E-4101-A32A-FD1177068889}"/>
              </a:ext>
              <a:ext uri="{C183D7F6-B498-43B3-948B-1728B52AA6E4}">
                <adec:decorative xmlns:adec="http://schemas.microsoft.com/office/drawing/2017/decorative" val="1"/>
              </a:ext>
            </a:extLst>
          </p:cNvPr>
          <p:cNvCxnSpPr>
            <a:cxnSpLocks/>
            <a:stCxn id="6" idx="1"/>
          </p:cNvCxnSpPr>
          <p:nvPr/>
        </p:nvCxnSpPr>
        <p:spPr>
          <a:xfrm flipH="1">
            <a:off x="7375890" y="1898050"/>
            <a:ext cx="148084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nvGrpSpPr>
          <p:cNvPr id="2" name="Group 1" descr="Standard hierarchy of Census geographic entities (Nation, Regions, Divisions, States, Counties, Census Tracts, Block Groups, Census Blocks)">
            <a:extLst>
              <a:ext uri="{FF2B5EF4-FFF2-40B4-BE49-F238E27FC236}">
                <a16:creationId xmlns:a16="http://schemas.microsoft.com/office/drawing/2014/main" id="{9C035AF2-7C0C-94E7-C036-879006F34BF3}"/>
              </a:ext>
            </a:extLst>
          </p:cNvPr>
          <p:cNvGrpSpPr/>
          <p:nvPr/>
        </p:nvGrpSpPr>
        <p:grpSpPr>
          <a:xfrm>
            <a:off x="2784119" y="12606"/>
            <a:ext cx="7646515" cy="6858000"/>
            <a:chOff x="2784119" y="12606"/>
            <a:chExt cx="7646515" cy="6858000"/>
          </a:xfrm>
        </p:grpSpPr>
        <p:pic>
          <p:nvPicPr>
            <p:cNvPr id="3" name="Picture 2">
              <a:extLst>
                <a:ext uri="{FF2B5EF4-FFF2-40B4-BE49-F238E27FC236}">
                  <a16:creationId xmlns:a16="http://schemas.microsoft.com/office/drawing/2014/main" id="{65FD3E3D-51FB-4C09-A769-ED9A5C294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4119" y="12606"/>
              <a:ext cx="5299363" cy="6858000"/>
            </a:xfrm>
            <a:prstGeom prst="rect">
              <a:avLst/>
            </a:prstGeom>
          </p:spPr>
        </p:pic>
        <p:sp>
          <p:nvSpPr>
            <p:cNvPr id="6" name="TextBox 5">
              <a:extLst>
                <a:ext uri="{FF2B5EF4-FFF2-40B4-BE49-F238E27FC236}">
                  <a16:creationId xmlns:a16="http://schemas.microsoft.com/office/drawing/2014/main" id="{2DFD94A9-2598-489C-B37F-455046E04BDC}"/>
                </a:ext>
              </a:extLst>
            </p:cNvPr>
            <p:cNvSpPr txBox="1"/>
            <p:nvPr/>
          </p:nvSpPr>
          <p:spPr>
            <a:xfrm>
              <a:off x="8856734" y="1759550"/>
              <a:ext cx="1573900" cy="276999"/>
            </a:xfrm>
            <a:prstGeom prst="rect">
              <a:avLst/>
            </a:prstGeom>
            <a:noFill/>
          </p:spPr>
          <p:txBody>
            <a:bodyPr wrap="square" rtlCol="0">
              <a:spAutoFit/>
            </a:bodyPr>
            <a:lstStyle/>
            <a:p>
              <a:r>
                <a:rPr lang="en-US" sz="1200" dirty="0"/>
                <a:t>USPS 5-digit Zip Codes</a:t>
              </a:r>
            </a:p>
          </p:txBody>
        </p:sp>
        <p:sp>
          <p:nvSpPr>
            <p:cNvPr id="10" name="TextBox 9">
              <a:extLst>
                <a:ext uri="{FF2B5EF4-FFF2-40B4-BE49-F238E27FC236}">
                  <a16:creationId xmlns:a16="http://schemas.microsoft.com/office/drawing/2014/main" id="{7C58AF8B-BF56-460B-9997-04621315C9C4}"/>
                </a:ext>
              </a:extLst>
            </p:cNvPr>
            <p:cNvSpPr txBox="1"/>
            <p:nvPr/>
          </p:nvSpPr>
          <p:spPr>
            <a:xfrm>
              <a:off x="7477040" y="1855462"/>
              <a:ext cx="1444429" cy="246221"/>
            </a:xfrm>
            <a:prstGeom prst="rect">
              <a:avLst/>
            </a:prstGeom>
            <a:noFill/>
          </p:spPr>
          <p:txBody>
            <a:bodyPr wrap="square" rtlCol="0">
              <a:spAutoFit/>
            </a:bodyPr>
            <a:lstStyle/>
            <a:p>
              <a:r>
                <a:rPr lang="en-US" sz="1000" dirty="0"/>
                <a:t>UDS Mapper Crosswalk</a:t>
              </a:r>
            </a:p>
          </p:txBody>
        </p:sp>
      </p:grpSp>
      <p:sp>
        <p:nvSpPr>
          <p:cNvPr id="11" name="TextBox 10">
            <a:extLst>
              <a:ext uri="{FF2B5EF4-FFF2-40B4-BE49-F238E27FC236}">
                <a16:creationId xmlns:a16="http://schemas.microsoft.com/office/drawing/2014/main" id="{EFC1EE9D-73FA-49E1-8336-B3177182AAC0}"/>
              </a:ext>
            </a:extLst>
          </p:cNvPr>
          <p:cNvSpPr txBox="1"/>
          <p:nvPr/>
        </p:nvSpPr>
        <p:spPr>
          <a:xfrm>
            <a:off x="0" y="6611779"/>
            <a:ext cx="6096000" cy="246221"/>
          </a:xfrm>
          <a:prstGeom prst="rect">
            <a:avLst/>
          </a:prstGeom>
          <a:noFill/>
        </p:spPr>
        <p:txBody>
          <a:bodyPr wrap="square" rtlCol="0">
            <a:spAutoFit/>
          </a:bodyPr>
          <a:lstStyle/>
          <a:p>
            <a:r>
              <a:rPr lang="en-US" sz="1000" dirty="0"/>
              <a:t>Source: http://s3.amazonaws.com/libapps/accounts/19339/images/GeographicHierarchyWebImage.png</a:t>
            </a:r>
          </a:p>
        </p:txBody>
      </p:sp>
    </p:spTree>
    <p:extLst>
      <p:ext uri="{BB962C8B-B14F-4D97-AF65-F5344CB8AC3E}">
        <p14:creationId xmlns:p14="http://schemas.microsoft.com/office/powerpoint/2010/main" val="568553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C017A72-B836-488E-B917-939647AA1155}"/>
              </a:ext>
            </a:extLst>
          </p:cNvPr>
          <p:cNvSpPr>
            <a:spLocks noGrp="1"/>
          </p:cNvSpPr>
          <p:nvPr>
            <p:ph type="title"/>
          </p:nvPr>
        </p:nvSpPr>
        <p:spPr/>
        <p:txBody>
          <a:bodyPr>
            <a:normAutofit/>
          </a:bodyPr>
          <a:lstStyle/>
          <a:p>
            <a:r>
              <a:rPr lang="en-US" sz="4800" dirty="0"/>
              <a:t>Background – Social Indices</a:t>
            </a:r>
          </a:p>
        </p:txBody>
      </p:sp>
      <p:sp>
        <p:nvSpPr>
          <p:cNvPr id="5" name="Content Placeholder 4">
            <a:extLst>
              <a:ext uri="{FF2B5EF4-FFF2-40B4-BE49-F238E27FC236}">
                <a16:creationId xmlns:a16="http://schemas.microsoft.com/office/drawing/2014/main" id="{4BC6B1E8-EF32-4E48-92BF-1EC78FC20D30}"/>
              </a:ext>
            </a:extLst>
          </p:cNvPr>
          <p:cNvSpPr>
            <a:spLocks noGrp="1"/>
          </p:cNvSpPr>
          <p:nvPr>
            <p:ph idx="1"/>
          </p:nvPr>
        </p:nvSpPr>
        <p:spPr/>
        <p:txBody>
          <a:bodyPr>
            <a:normAutofit fontScale="92500"/>
          </a:bodyPr>
          <a:lstStyle/>
          <a:p>
            <a:pPr marL="0" indent="0">
              <a:buNone/>
            </a:pPr>
            <a:r>
              <a:rPr lang="en-US" b="1" dirty="0"/>
              <a:t>Social Indices</a:t>
            </a:r>
          </a:p>
          <a:p>
            <a:r>
              <a:rPr lang="en-US" dirty="0"/>
              <a:t>Quantify social determinants of health</a:t>
            </a:r>
          </a:p>
          <a:p>
            <a:r>
              <a:rPr lang="en-US" dirty="0"/>
              <a:t>Mostly created using US Census Data</a:t>
            </a:r>
          </a:p>
          <a:p>
            <a:r>
              <a:rPr lang="en-US" dirty="0"/>
              <a:t>Geographic level</a:t>
            </a:r>
          </a:p>
          <a:p>
            <a:pPr marL="0" indent="0">
              <a:buNone/>
            </a:pPr>
            <a:r>
              <a:rPr lang="en-US" b="1" dirty="0"/>
              <a:t>Robert Graham Center Social Deprivation Index</a:t>
            </a:r>
          </a:p>
          <a:p>
            <a:r>
              <a:rPr lang="en-US" dirty="0"/>
              <a:t>American Community Survey 5-year Estimates</a:t>
            </a:r>
          </a:p>
          <a:p>
            <a:r>
              <a:rPr lang="en-US" dirty="0"/>
              <a:t>Geography Available: County, PCSA, </a:t>
            </a:r>
            <a:r>
              <a:rPr lang="en-US" b="1" u="sng" dirty="0"/>
              <a:t>ZCTA</a:t>
            </a:r>
            <a:r>
              <a:rPr lang="en-US" dirty="0"/>
              <a:t>, Census Tract</a:t>
            </a:r>
          </a:p>
          <a:p>
            <a:r>
              <a:rPr lang="en-US" dirty="0"/>
              <a:t>Comprised of 7 elements related to poverty, education, employment, housing, single parent households, and access to transportation</a:t>
            </a:r>
          </a:p>
        </p:txBody>
      </p:sp>
    </p:spTree>
    <p:extLst>
      <p:ext uri="{BB962C8B-B14F-4D97-AF65-F5344CB8AC3E}">
        <p14:creationId xmlns:p14="http://schemas.microsoft.com/office/powerpoint/2010/main" val="2349866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297B1-8334-4163-886F-22A30AC8BD4F}"/>
              </a:ext>
            </a:extLst>
          </p:cNvPr>
          <p:cNvSpPr>
            <a:spLocks noGrp="1"/>
          </p:cNvSpPr>
          <p:nvPr>
            <p:ph type="title"/>
          </p:nvPr>
        </p:nvSpPr>
        <p:spPr/>
        <p:txBody>
          <a:bodyPr>
            <a:normAutofit/>
          </a:bodyPr>
          <a:lstStyle/>
          <a:p>
            <a:r>
              <a:rPr lang="en-US" sz="4800" dirty="0"/>
              <a:t>Social Deprivation Index Elements</a:t>
            </a:r>
          </a:p>
        </p:txBody>
      </p:sp>
      <p:sp>
        <p:nvSpPr>
          <p:cNvPr id="3" name="Content Placeholder 2">
            <a:extLst>
              <a:ext uri="{FF2B5EF4-FFF2-40B4-BE49-F238E27FC236}">
                <a16:creationId xmlns:a16="http://schemas.microsoft.com/office/drawing/2014/main" id="{11EE85E7-CBA1-4BEE-9FBA-29AAA23FB38C}"/>
              </a:ext>
            </a:extLst>
          </p:cNvPr>
          <p:cNvSpPr>
            <a:spLocks noGrp="1"/>
          </p:cNvSpPr>
          <p:nvPr>
            <p:ph idx="1"/>
          </p:nvPr>
        </p:nvSpPr>
        <p:spPr/>
        <p:txBody>
          <a:bodyPr/>
          <a:lstStyle/>
          <a:p>
            <a:pPr marL="514350" indent="-514350">
              <a:buFont typeface="+mj-lt"/>
              <a:buAutoNum type="arabicPeriod"/>
            </a:pPr>
            <a:r>
              <a:rPr lang="en-US" dirty="0"/>
              <a:t>Percent Population Less Than 100% Federal Poverty Level</a:t>
            </a:r>
          </a:p>
          <a:p>
            <a:pPr marL="514350" indent="-514350">
              <a:buFont typeface="+mj-lt"/>
              <a:buAutoNum type="arabicPeriod"/>
            </a:pPr>
            <a:r>
              <a:rPr lang="en-US" dirty="0"/>
              <a:t>Percent Population 25 Years or More With Less Than 12 Years of Education</a:t>
            </a:r>
          </a:p>
          <a:p>
            <a:pPr marL="514350" indent="-514350">
              <a:buFont typeface="+mj-lt"/>
              <a:buAutoNum type="arabicPeriod"/>
            </a:pPr>
            <a:r>
              <a:rPr lang="en-US" dirty="0"/>
              <a:t>Percent Non-Employed for Population 16-64 years</a:t>
            </a:r>
          </a:p>
          <a:p>
            <a:pPr marL="514350" indent="-514350">
              <a:buFont typeface="+mj-lt"/>
              <a:buAutoNum type="arabicPeriod"/>
            </a:pPr>
            <a:r>
              <a:rPr lang="en-US" dirty="0"/>
              <a:t>Percent Households Living in Renter-Occupied Housing Units</a:t>
            </a:r>
          </a:p>
          <a:p>
            <a:pPr marL="514350" indent="-514350">
              <a:buFont typeface="+mj-lt"/>
              <a:buAutoNum type="arabicPeriod"/>
            </a:pPr>
            <a:r>
              <a:rPr lang="en-US" dirty="0"/>
              <a:t>Percent Households Living in Crowded Housing Units</a:t>
            </a:r>
          </a:p>
          <a:p>
            <a:pPr marL="514350" indent="-514350">
              <a:buFont typeface="+mj-lt"/>
              <a:buAutoNum type="arabicPeriod"/>
            </a:pPr>
            <a:r>
              <a:rPr lang="en-US" dirty="0"/>
              <a:t>Percent Single Parent Families with Dependents &lt; 18 years</a:t>
            </a:r>
          </a:p>
          <a:p>
            <a:pPr marL="514350" indent="-514350">
              <a:buFont typeface="+mj-lt"/>
              <a:buAutoNum type="arabicPeriod"/>
            </a:pPr>
            <a:r>
              <a:rPr lang="en-US" dirty="0"/>
              <a:t>Percent Households with No Vehicle</a:t>
            </a:r>
          </a:p>
        </p:txBody>
      </p:sp>
    </p:spTree>
    <p:extLst>
      <p:ext uri="{BB962C8B-B14F-4D97-AF65-F5344CB8AC3E}">
        <p14:creationId xmlns:p14="http://schemas.microsoft.com/office/powerpoint/2010/main" val="3700075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ap of Oregon showing Emergency Department locations (orange dots), and national SDI score tertile of low (gray), medium (light blue) and high (turquoise). (Source: 2018 Social Deprevation Index from Robert Graham Center ACS 5-Year Estimates)">
            <a:extLst>
              <a:ext uri="{FF2B5EF4-FFF2-40B4-BE49-F238E27FC236}">
                <a16:creationId xmlns:a16="http://schemas.microsoft.com/office/drawing/2014/main" id="{3C19987E-AF9A-4F95-AAFC-DE50D367FE3F}"/>
              </a:ext>
            </a:extLst>
          </p:cNvPr>
          <p:cNvPicPr>
            <a:picLocks noChangeAspect="1"/>
          </p:cNvPicPr>
          <p:nvPr/>
        </p:nvPicPr>
        <p:blipFill rotWithShape="1">
          <a:blip r:embed="rId2">
            <a:extLst>
              <a:ext uri="{28A0092B-C50C-407E-A947-70E740481C1C}">
                <a14:useLocalDpi xmlns:a14="http://schemas.microsoft.com/office/drawing/2010/main" val="0"/>
              </a:ext>
            </a:extLst>
          </a:blip>
          <a:srcRect t="8889"/>
          <a:stretch/>
        </p:blipFill>
        <p:spPr>
          <a:xfrm>
            <a:off x="1246085" y="609600"/>
            <a:ext cx="9699830" cy="6248400"/>
          </a:xfrm>
          <a:prstGeom prst="rect">
            <a:avLst/>
          </a:prstGeom>
        </p:spPr>
      </p:pic>
      <p:sp>
        <p:nvSpPr>
          <p:cNvPr id="2" name="Title 1">
            <a:extLst>
              <a:ext uri="{FF2B5EF4-FFF2-40B4-BE49-F238E27FC236}">
                <a16:creationId xmlns:a16="http://schemas.microsoft.com/office/drawing/2014/main" id="{0F0ADBA0-C75C-700B-1811-52CE0E1E7219}"/>
              </a:ext>
            </a:extLst>
          </p:cNvPr>
          <p:cNvSpPr txBox="1">
            <a:spLocks noGrp="1"/>
          </p:cNvSpPr>
          <p:nvPr>
            <p:ph type="title" idx="4294967295"/>
          </p:nvPr>
        </p:nvSpPr>
        <p:spPr>
          <a:xfrm>
            <a:off x="1718872" y="186035"/>
            <a:ext cx="8754256" cy="46166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tx1"/>
                </a:solidFill>
                <a:effectLst/>
                <a:uLnTx/>
                <a:uFillTx/>
                <a:latin typeface="+mn-lt"/>
                <a:ea typeface="+mn-ea"/>
                <a:cs typeface="+mn-cs"/>
              </a:rPr>
              <a:t>Oregon Map of Zip Code Tabulation Area Social Deprivation Index</a:t>
            </a:r>
          </a:p>
        </p:txBody>
      </p:sp>
    </p:spTree>
    <p:extLst>
      <p:ext uri="{BB962C8B-B14F-4D97-AF65-F5344CB8AC3E}">
        <p14:creationId xmlns:p14="http://schemas.microsoft.com/office/powerpoint/2010/main" val="3871301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F4BCC-F122-4BD6-A123-F6E16153F706}"/>
              </a:ext>
            </a:extLst>
          </p:cNvPr>
          <p:cNvSpPr>
            <a:spLocks noGrp="1"/>
          </p:cNvSpPr>
          <p:nvPr>
            <p:ph type="title"/>
          </p:nvPr>
        </p:nvSpPr>
        <p:spPr/>
        <p:txBody>
          <a:bodyPr>
            <a:normAutofit/>
          </a:bodyPr>
          <a:lstStyle/>
          <a:p>
            <a:r>
              <a:rPr lang="en-US" sz="4800" dirty="0"/>
              <a:t>Methods</a:t>
            </a:r>
          </a:p>
        </p:txBody>
      </p:sp>
      <p:sp>
        <p:nvSpPr>
          <p:cNvPr id="3" name="Content Placeholder 2">
            <a:extLst>
              <a:ext uri="{FF2B5EF4-FFF2-40B4-BE49-F238E27FC236}">
                <a16:creationId xmlns:a16="http://schemas.microsoft.com/office/drawing/2014/main" id="{135FE056-1707-4415-9371-399579FDDA4F}"/>
              </a:ext>
            </a:extLst>
          </p:cNvPr>
          <p:cNvSpPr>
            <a:spLocks noGrp="1"/>
          </p:cNvSpPr>
          <p:nvPr>
            <p:ph idx="1"/>
          </p:nvPr>
        </p:nvSpPr>
        <p:spPr/>
        <p:txBody>
          <a:bodyPr>
            <a:normAutofit/>
          </a:bodyPr>
          <a:lstStyle/>
          <a:p>
            <a:r>
              <a:rPr lang="en-US" b="1" dirty="0"/>
              <a:t>Data Source: </a:t>
            </a:r>
            <a:r>
              <a:rPr lang="en-US" dirty="0"/>
              <a:t>Oregon ESSENCE</a:t>
            </a:r>
          </a:p>
          <a:p>
            <a:r>
              <a:rPr lang="en-US" b="1" dirty="0"/>
              <a:t>Time Period: </a:t>
            </a:r>
            <a:r>
              <a:rPr lang="en-US" dirty="0"/>
              <a:t>2018 to 2022</a:t>
            </a:r>
          </a:p>
          <a:p>
            <a:r>
              <a:rPr lang="en-US" b="1" dirty="0"/>
              <a:t>Unit of analysis: </a:t>
            </a:r>
            <a:r>
              <a:rPr lang="en-US" dirty="0"/>
              <a:t>Oregon Zip Code Tabulation Areas (ZCTA)</a:t>
            </a:r>
          </a:p>
          <a:p>
            <a:pPr lvl="1"/>
            <a:r>
              <a:rPr lang="en-US" dirty="0"/>
              <a:t>N = 414 ZCTAs</a:t>
            </a:r>
          </a:p>
          <a:p>
            <a:r>
              <a:rPr lang="en-US" b="1" dirty="0"/>
              <a:t>Outcome: </a:t>
            </a:r>
            <a:r>
              <a:rPr lang="en-US" dirty="0"/>
              <a:t>Rate of firearm injury ED visits per 100,000 ED Visits</a:t>
            </a:r>
          </a:p>
          <a:p>
            <a:r>
              <a:rPr lang="en-US" b="1" dirty="0"/>
              <a:t>Independent Variable: </a:t>
            </a:r>
            <a:r>
              <a:rPr lang="en-US" dirty="0"/>
              <a:t>2018 Robert Graham Center ZCTA-level SDI</a:t>
            </a:r>
          </a:p>
          <a:p>
            <a:r>
              <a:rPr lang="en-US" b="1" dirty="0"/>
              <a:t>Modeling: </a:t>
            </a:r>
            <a:r>
              <a:rPr lang="en-US" dirty="0"/>
              <a:t>Count Regression</a:t>
            </a:r>
          </a:p>
        </p:txBody>
      </p:sp>
    </p:spTree>
    <p:extLst>
      <p:ext uri="{BB962C8B-B14F-4D97-AF65-F5344CB8AC3E}">
        <p14:creationId xmlns:p14="http://schemas.microsoft.com/office/powerpoint/2010/main" val="4172368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2D739-A352-4EB9-BD7A-192760384BC5}"/>
              </a:ext>
            </a:extLst>
          </p:cNvPr>
          <p:cNvSpPr>
            <a:spLocks noGrp="1"/>
          </p:cNvSpPr>
          <p:nvPr>
            <p:ph type="title"/>
          </p:nvPr>
        </p:nvSpPr>
        <p:spPr/>
        <p:txBody>
          <a:bodyPr>
            <a:normAutofit/>
          </a:bodyPr>
          <a:lstStyle/>
          <a:p>
            <a:r>
              <a:rPr lang="en-US" sz="4800" dirty="0"/>
              <a:t>Results - Crude Rates</a:t>
            </a:r>
          </a:p>
        </p:txBody>
      </p:sp>
      <p:graphicFrame>
        <p:nvGraphicFramePr>
          <p:cNvPr id="4" name="Content Placeholder 3" descr="Table showing crude rates of firearm injury ED visits versus total ED visits">
            <a:extLst>
              <a:ext uri="{FF2B5EF4-FFF2-40B4-BE49-F238E27FC236}">
                <a16:creationId xmlns:a16="http://schemas.microsoft.com/office/drawing/2014/main" id="{5DFB9868-B5D8-44F7-85BB-A8180E423297}"/>
              </a:ext>
            </a:extLst>
          </p:cNvPr>
          <p:cNvGraphicFramePr>
            <a:graphicFrameLocks noGrp="1"/>
          </p:cNvGraphicFramePr>
          <p:nvPr>
            <p:ph idx="1"/>
            <p:extLst>
              <p:ext uri="{D42A27DB-BD31-4B8C-83A1-F6EECF244321}">
                <p14:modId xmlns:p14="http://schemas.microsoft.com/office/powerpoint/2010/main" val="910981298"/>
              </p:ext>
            </p:extLst>
          </p:nvPr>
        </p:nvGraphicFramePr>
        <p:xfrm>
          <a:off x="1185002" y="2051276"/>
          <a:ext cx="9821996" cy="2865934"/>
        </p:xfrm>
        <a:graphic>
          <a:graphicData uri="http://schemas.openxmlformats.org/drawingml/2006/table">
            <a:tbl>
              <a:tblPr firstRow="1" bandRow="1">
                <a:tableStyleId>{5C22544A-7EE6-4342-B048-85BDC9FD1C3A}</a:tableStyleId>
              </a:tblPr>
              <a:tblGrid>
                <a:gridCol w="2455499">
                  <a:extLst>
                    <a:ext uri="{9D8B030D-6E8A-4147-A177-3AD203B41FA5}">
                      <a16:colId xmlns:a16="http://schemas.microsoft.com/office/drawing/2014/main" val="849921883"/>
                    </a:ext>
                  </a:extLst>
                </a:gridCol>
                <a:gridCol w="2455499">
                  <a:extLst>
                    <a:ext uri="{9D8B030D-6E8A-4147-A177-3AD203B41FA5}">
                      <a16:colId xmlns:a16="http://schemas.microsoft.com/office/drawing/2014/main" val="1739306277"/>
                    </a:ext>
                  </a:extLst>
                </a:gridCol>
                <a:gridCol w="2455499">
                  <a:extLst>
                    <a:ext uri="{9D8B030D-6E8A-4147-A177-3AD203B41FA5}">
                      <a16:colId xmlns:a16="http://schemas.microsoft.com/office/drawing/2014/main" val="3174459160"/>
                    </a:ext>
                  </a:extLst>
                </a:gridCol>
                <a:gridCol w="2455499">
                  <a:extLst>
                    <a:ext uri="{9D8B030D-6E8A-4147-A177-3AD203B41FA5}">
                      <a16:colId xmlns:a16="http://schemas.microsoft.com/office/drawing/2014/main" val="1498255738"/>
                    </a:ext>
                  </a:extLst>
                </a:gridCol>
              </a:tblGrid>
              <a:tr h="1025737">
                <a:tc>
                  <a:txBody>
                    <a:bodyPr/>
                    <a:lstStyle/>
                    <a:p>
                      <a:r>
                        <a:rPr lang="en-US" sz="2000" dirty="0"/>
                        <a:t>National Social Deprivation Index Score </a:t>
                      </a:r>
                      <a:r>
                        <a:rPr lang="en-US" sz="2000" dirty="0" err="1"/>
                        <a:t>Tertile</a:t>
                      </a:r>
                      <a:endParaRPr lang="en-US" sz="2000" dirty="0"/>
                    </a:p>
                  </a:txBody>
                  <a:tcPr marL="102574" marR="102574" marT="51287" marB="51287"/>
                </a:tc>
                <a:tc>
                  <a:txBody>
                    <a:bodyPr/>
                    <a:lstStyle/>
                    <a:p>
                      <a:r>
                        <a:rPr lang="en-US" sz="2000" dirty="0"/>
                        <a:t>Firearm Injury ED Visits</a:t>
                      </a:r>
                    </a:p>
                  </a:txBody>
                  <a:tcPr marL="102574" marR="102574" marT="51287" marB="51287"/>
                </a:tc>
                <a:tc>
                  <a:txBody>
                    <a:bodyPr/>
                    <a:lstStyle/>
                    <a:p>
                      <a:r>
                        <a:rPr lang="en-US" sz="2000" dirty="0"/>
                        <a:t>Total Number ED Visits</a:t>
                      </a:r>
                    </a:p>
                  </a:txBody>
                  <a:tcPr marL="102574" marR="102574" marT="51287" marB="51287"/>
                </a:tc>
                <a:tc>
                  <a:txBody>
                    <a:bodyPr/>
                    <a:lstStyle/>
                    <a:p>
                      <a:r>
                        <a:rPr lang="en-US" sz="2000" dirty="0"/>
                        <a:t>Crude Firearm Injury ED Visit Rate Per 100,000 ED Visits</a:t>
                      </a:r>
                    </a:p>
                  </a:txBody>
                  <a:tcPr marL="102574" marR="102574" marT="51287" marB="51287"/>
                </a:tc>
                <a:extLst>
                  <a:ext uri="{0D108BD9-81ED-4DB2-BD59-A6C34878D82A}">
                    <a16:rowId xmlns:a16="http://schemas.microsoft.com/office/drawing/2014/main" val="2274508956"/>
                  </a:ext>
                </a:extLst>
              </a:tr>
              <a:tr h="415993">
                <a:tc>
                  <a:txBody>
                    <a:bodyPr/>
                    <a:lstStyle/>
                    <a:p>
                      <a:r>
                        <a:rPr lang="en-US" sz="2000" dirty="0"/>
                        <a:t>Low SDI (1 - 34)</a:t>
                      </a:r>
                    </a:p>
                  </a:txBody>
                  <a:tcPr marL="102574" marR="102574" marT="51287" marB="51287"/>
                </a:tc>
                <a:tc>
                  <a:txBody>
                    <a:bodyPr/>
                    <a:lstStyle/>
                    <a:p>
                      <a:r>
                        <a:rPr lang="en-US" sz="2000" dirty="0"/>
                        <a:t>351</a:t>
                      </a:r>
                    </a:p>
                  </a:txBody>
                  <a:tcPr marL="102574" marR="102574" marT="51287" marB="51287"/>
                </a:tc>
                <a:tc>
                  <a:txBody>
                    <a:bodyPr/>
                    <a:lstStyle/>
                    <a:p>
                      <a:r>
                        <a:rPr lang="en-US" sz="2000" dirty="0"/>
                        <a:t>1,126,606</a:t>
                      </a:r>
                    </a:p>
                  </a:txBody>
                  <a:tcPr marL="102574" marR="102574" marT="51287" marB="51287"/>
                </a:tc>
                <a:tc>
                  <a:txBody>
                    <a:bodyPr/>
                    <a:lstStyle/>
                    <a:p>
                      <a:r>
                        <a:rPr lang="en-US" sz="2000" dirty="0"/>
                        <a:t>31.2</a:t>
                      </a:r>
                    </a:p>
                  </a:txBody>
                  <a:tcPr marL="102574" marR="102574" marT="51287" marB="51287"/>
                </a:tc>
                <a:extLst>
                  <a:ext uri="{0D108BD9-81ED-4DB2-BD59-A6C34878D82A}">
                    <a16:rowId xmlns:a16="http://schemas.microsoft.com/office/drawing/2014/main" val="1312909533"/>
                  </a:ext>
                </a:extLst>
              </a:tr>
              <a:tr h="415993">
                <a:tc>
                  <a:txBody>
                    <a:bodyPr/>
                    <a:lstStyle/>
                    <a:p>
                      <a:r>
                        <a:rPr lang="en-US" sz="2000" dirty="0"/>
                        <a:t>Medium SDI (35 - 67)</a:t>
                      </a:r>
                    </a:p>
                  </a:txBody>
                  <a:tcPr marL="102574" marR="102574" marT="51287" marB="51287"/>
                </a:tc>
                <a:tc>
                  <a:txBody>
                    <a:bodyPr/>
                    <a:lstStyle/>
                    <a:p>
                      <a:r>
                        <a:rPr lang="en-US" sz="2000" dirty="0"/>
                        <a:t>1,432</a:t>
                      </a:r>
                    </a:p>
                  </a:txBody>
                  <a:tcPr marL="102574" marR="102574" marT="51287" marB="51287"/>
                </a:tc>
                <a:tc>
                  <a:txBody>
                    <a:bodyPr/>
                    <a:lstStyle/>
                    <a:p>
                      <a:r>
                        <a:rPr lang="en-US" sz="2000" dirty="0"/>
                        <a:t>4,121,465</a:t>
                      </a:r>
                    </a:p>
                  </a:txBody>
                  <a:tcPr marL="102574" marR="102574" marT="51287" marB="51287"/>
                </a:tc>
                <a:tc>
                  <a:txBody>
                    <a:bodyPr/>
                    <a:lstStyle/>
                    <a:p>
                      <a:r>
                        <a:rPr lang="en-US" sz="2000" dirty="0"/>
                        <a:t>34.7</a:t>
                      </a:r>
                    </a:p>
                  </a:txBody>
                  <a:tcPr marL="102574" marR="102574" marT="51287" marB="51287"/>
                </a:tc>
                <a:extLst>
                  <a:ext uri="{0D108BD9-81ED-4DB2-BD59-A6C34878D82A}">
                    <a16:rowId xmlns:a16="http://schemas.microsoft.com/office/drawing/2014/main" val="1901165810"/>
                  </a:ext>
                </a:extLst>
              </a:tr>
              <a:tr h="415993">
                <a:tc>
                  <a:txBody>
                    <a:bodyPr/>
                    <a:lstStyle/>
                    <a:p>
                      <a:r>
                        <a:rPr lang="en-US" sz="2000" dirty="0"/>
                        <a:t>High SDI (68 - 100)</a:t>
                      </a:r>
                    </a:p>
                  </a:txBody>
                  <a:tcPr marL="102574" marR="102574" marT="51287" marB="5128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1,292</a:t>
                      </a:r>
                    </a:p>
                  </a:txBody>
                  <a:tcPr marL="102574" marR="102574" marT="51287" marB="5128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2,305,743</a:t>
                      </a:r>
                    </a:p>
                  </a:txBody>
                  <a:tcPr marL="102574" marR="102574" marT="51287" marB="5128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56.0</a:t>
                      </a:r>
                    </a:p>
                  </a:txBody>
                  <a:tcPr marL="102574" marR="102574" marT="51287" marB="51287"/>
                </a:tc>
                <a:extLst>
                  <a:ext uri="{0D108BD9-81ED-4DB2-BD59-A6C34878D82A}">
                    <a16:rowId xmlns:a16="http://schemas.microsoft.com/office/drawing/2014/main" val="3142826850"/>
                  </a:ext>
                </a:extLst>
              </a:tr>
            </a:tbl>
          </a:graphicData>
        </a:graphic>
      </p:graphicFrame>
    </p:spTree>
    <p:extLst>
      <p:ext uri="{BB962C8B-B14F-4D97-AF65-F5344CB8AC3E}">
        <p14:creationId xmlns:p14="http://schemas.microsoft.com/office/powerpoint/2010/main" val="3639386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3C45C-84B6-F6C9-E3E3-BDF0B5F91590}"/>
              </a:ext>
            </a:extLst>
          </p:cNvPr>
          <p:cNvSpPr>
            <a:spLocks noGrp="1"/>
          </p:cNvSpPr>
          <p:nvPr>
            <p:ph type="title"/>
          </p:nvPr>
        </p:nvSpPr>
        <p:spPr/>
        <p:txBody>
          <a:bodyPr>
            <a:normAutofit/>
          </a:bodyPr>
          <a:lstStyle/>
          <a:p>
            <a:r>
              <a:rPr lang="en-US" sz="4800" dirty="0"/>
              <a:t>Results - SDI Tertile Model</a:t>
            </a:r>
          </a:p>
        </p:txBody>
      </p:sp>
      <p:graphicFrame>
        <p:nvGraphicFramePr>
          <p:cNvPr id="4" name="Table 3" descr="Comparison table">
            <a:extLst>
              <a:ext uri="{FF2B5EF4-FFF2-40B4-BE49-F238E27FC236}">
                <a16:creationId xmlns:a16="http://schemas.microsoft.com/office/drawing/2014/main" id="{A8DD4B93-6D82-4D0A-A32D-53815AE73481}"/>
              </a:ext>
            </a:extLst>
          </p:cNvPr>
          <p:cNvGraphicFramePr>
            <a:graphicFrameLocks noGrp="1"/>
          </p:cNvGraphicFramePr>
          <p:nvPr>
            <p:extLst>
              <p:ext uri="{D42A27DB-BD31-4B8C-83A1-F6EECF244321}">
                <p14:modId xmlns:p14="http://schemas.microsoft.com/office/powerpoint/2010/main" val="16054571"/>
              </p:ext>
            </p:extLst>
          </p:nvPr>
        </p:nvGraphicFramePr>
        <p:xfrm>
          <a:off x="1290316" y="2181942"/>
          <a:ext cx="9611368" cy="3301184"/>
        </p:xfrm>
        <a:graphic>
          <a:graphicData uri="http://schemas.openxmlformats.org/drawingml/2006/table">
            <a:tbl>
              <a:tblPr firstRow="1" bandRow="1">
                <a:tableStyleId>{5C22544A-7EE6-4342-B048-85BDC9FD1C3A}</a:tableStyleId>
              </a:tblPr>
              <a:tblGrid>
                <a:gridCol w="2402842">
                  <a:extLst>
                    <a:ext uri="{9D8B030D-6E8A-4147-A177-3AD203B41FA5}">
                      <a16:colId xmlns:a16="http://schemas.microsoft.com/office/drawing/2014/main" val="1744074992"/>
                    </a:ext>
                  </a:extLst>
                </a:gridCol>
                <a:gridCol w="2402842">
                  <a:extLst>
                    <a:ext uri="{9D8B030D-6E8A-4147-A177-3AD203B41FA5}">
                      <a16:colId xmlns:a16="http://schemas.microsoft.com/office/drawing/2014/main" val="2773715700"/>
                    </a:ext>
                  </a:extLst>
                </a:gridCol>
                <a:gridCol w="2402842">
                  <a:extLst>
                    <a:ext uri="{9D8B030D-6E8A-4147-A177-3AD203B41FA5}">
                      <a16:colId xmlns:a16="http://schemas.microsoft.com/office/drawing/2014/main" val="231645068"/>
                    </a:ext>
                  </a:extLst>
                </a:gridCol>
                <a:gridCol w="2402842">
                  <a:extLst>
                    <a:ext uri="{9D8B030D-6E8A-4147-A177-3AD203B41FA5}">
                      <a16:colId xmlns:a16="http://schemas.microsoft.com/office/drawing/2014/main" val="3502986573"/>
                    </a:ext>
                  </a:extLst>
                </a:gridCol>
              </a:tblGrid>
              <a:tr h="1062266">
                <a:tc>
                  <a:txBody>
                    <a:bodyPr/>
                    <a:lstStyle/>
                    <a:p>
                      <a:r>
                        <a:rPr lang="en-US" sz="2100" dirty="0"/>
                        <a:t>Comparison</a:t>
                      </a:r>
                    </a:p>
                  </a:txBody>
                  <a:tcPr marL="106227" marR="106227" marT="53113" marB="53113"/>
                </a:tc>
                <a:tc>
                  <a:txBody>
                    <a:bodyPr/>
                    <a:lstStyle/>
                    <a:p>
                      <a:r>
                        <a:rPr lang="en-US" sz="2100" dirty="0"/>
                        <a:t>Rate Ratio</a:t>
                      </a:r>
                    </a:p>
                  </a:txBody>
                  <a:tcPr marL="106227" marR="106227" marT="53113" marB="53113"/>
                </a:tc>
                <a:tc>
                  <a:txBody>
                    <a:bodyPr/>
                    <a:lstStyle/>
                    <a:p>
                      <a:r>
                        <a:rPr lang="en-US" sz="2100" dirty="0"/>
                        <a:t>95% CI Lower Bound</a:t>
                      </a:r>
                    </a:p>
                  </a:txBody>
                  <a:tcPr marL="106227" marR="106227" marT="53113" marB="53113"/>
                </a:tc>
                <a:tc>
                  <a:txBody>
                    <a:bodyPr/>
                    <a:lstStyle/>
                    <a:p>
                      <a:r>
                        <a:rPr lang="en-US" sz="2100" dirty="0"/>
                        <a:t>95% CI Upper Bound</a:t>
                      </a:r>
                    </a:p>
                  </a:txBody>
                  <a:tcPr marL="106227" marR="106227" marT="53113" marB="53113"/>
                </a:tc>
                <a:extLst>
                  <a:ext uri="{0D108BD9-81ED-4DB2-BD59-A6C34878D82A}">
                    <a16:rowId xmlns:a16="http://schemas.microsoft.com/office/drawing/2014/main" val="1886818114"/>
                  </a:ext>
                </a:extLst>
              </a:tr>
              <a:tr h="743586">
                <a:tc>
                  <a:txBody>
                    <a:bodyPr/>
                    <a:lstStyle/>
                    <a:p>
                      <a:r>
                        <a:rPr lang="en-US" sz="2100" dirty="0"/>
                        <a:t>Medium SDI vs. Low SDI</a:t>
                      </a:r>
                    </a:p>
                  </a:txBody>
                  <a:tcPr marL="106227" marR="106227" marT="53113" marB="53113"/>
                </a:tc>
                <a:tc>
                  <a:txBody>
                    <a:bodyPr/>
                    <a:lstStyle/>
                    <a:p>
                      <a:r>
                        <a:rPr lang="en-US" sz="2100" dirty="0"/>
                        <a:t>0.98</a:t>
                      </a:r>
                    </a:p>
                  </a:txBody>
                  <a:tcPr marL="106227" marR="106227" marT="53113" marB="53113"/>
                </a:tc>
                <a:tc>
                  <a:txBody>
                    <a:bodyPr/>
                    <a:lstStyle/>
                    <a:p>
                      <a:r>
                        <a:rPr lang="en-US" sz="2100" dirty="0"/>
                        <a:t>0.77</a:t>
                      </a:r>
                    </a:p>
                  </a:txBody>
                  <a:tcPr marL="106227" marR="106227" marT="53113" marB="53113"/>
                </a:tc>
                <a:tc>
                  <a:txBody>
                    <a:bodyPr/>
                    <a:lstStyle/>
                    <a:p>
                      <a:r>
                        <a:rPr lang="en-US" sz="2100" dirty="0"/>
                        <a:t>1.17</a:t>
                      </a:r>
                    </a:p>
                  </a:txBody>
                  <a:tcPr marL="106227" marR="106227" marT="53113" marB="53113"/>
                </a:tc>
                <a:extLst>
                  <a:ext uri="{0D108BD9-81ED-4DB2-BD59-A6C34878D82A}">
                    <a16:rowId xmlns:a16="http://schemas.microsoft.com/office/drawing/2014/main" val="1161138792"/>
                  </a:ext>
                </a:extLst>
              </a:tr>
              <a:tr h="743586">
                <a:tc>
                  <a:txBody>
                    <a:bodyPr/>
                    <a:lstStyle/>
                    <a:p>
                      <a:r>
                        <a:rPr lang="en-US" sz="2100" dirty="0"/>
                        <a:t>High SDI vs. Low SDI</a:t>
                      </a:r>
                    </a:p>
                  </a:txBody>
                  <a:tcPr marL="106227" marR="106227" marT="53113" marB="53113"/>
                </a:tc>
                <a:tc>
                  <a:txBody>
                    <a:bodyPr/>
                    <a:lstStyle/>
                    <a:p>
                      <a:r>
                        <a:rPr lang="en-US" sz="2100" dirty="0"/>
                        <a:t>1.58</a:t>
                      </a:r>
                    </a:p>
                  </a:txBody>
                  <a:tcPr marL="106227" marR="106227" marT="53113" marB="53113"/>
                </a:tc>
                <a:tc>
                  <a:txBody>
                    <a:bodyPr/>
                    <a:lstStyle/>
                    <a:p>
                      <a:r>
                        <a:rPr lang="en-US" sz="2100" dirty="0"/>
                        <a:t>1.17</a:t>
                      </a:r>
                    </a:p>
                  </a:txBody>
                  <a:tcPr marL="106227" marR="106227" marT="53113" marB="53113"/>
                </a:tc>
                <a:tc>
                  <a:txBody>
                    <a:bodyPr/>
                    <a:lstStyle/>
                    <a:p>
                      <a:r>
                        <a:rPr lang="en-US" sz="2100" dirty="0"/>
                        <a:t>1.90</a:t>
                      </a:r>
                    </a:p>
                  </a:txBody>
                  <a:tcPr marL="106227" marR="106227" marT="53113" marB="53113"/>
                </a:tc>
                <a:extLst>
                  <a:ext uri="{0D108BD9-81ED-4DB2-BD59-A6C34878D82A}">
                    <a16:rowId xmlns:a16="http://schemas.microsoft.com/office/drawing/2014/main" val="2796947937"/>
                  </a:ext>
                </a:extLst>
              </a:tr>
              <a:tr h="743586">
                <a:tc>
                  <a:txBody>
                    <a:bodyPr/>
                    <a:lstStyle/>
                    <a:p>
                      <a:r>
                        <a:rPr lang="en-US" sz="2100" dirty="0"/>
                        <a:t>High SDI vs. Medium SDI</a:t>
                      </a:r>
                    </a:p>
                  </a:txBody>
                  <a:tcPr marL="106227" marR="106227" marT="53113" marB="53113"/>
                </a:tc>
                <a:tc>
                  <a:txBody>
                    <a:bodyPr/>
                    <a:lstStyle/>
                    <a:p>
                      <a:r>
                        <a:rPr lang="en-US" sz="2100" dirty="0"/>
                        <a:t>1.62</a:t>
                      </a:r>
                    </a:p>
                  </a:txBody>
                  <a:tcPr marL="106227" marR="106227" marT="53113" marB="53113"/>
                </a:tc>
                <a:tc>
                  <a:txBody>
                    <a:bodyPr/>
                    <a:lstStyle/>
                    <a:p>
                      <a:r>
                        <a:rPr lang="en-US" sz="2100" dirty="0"/>
                        <a:t>1.18</a:t>
                      </a:r>
                    </a:p>
                  </a:txBody>
                  <a:tcPr marL="106227" marR="106227" marT="53113" marB="53113"/>
                </a:tc>
                <a:tc>
                  <a:txBody>
                    <a:bodyPr/>
                    <a:lstStyle/>
                    <a:p>
                      <a:r>
                        <a:rPr lang="en-US" sz="2100" dirty="0"/>
                        <a:t>2.22</a:t>
                      </a:r>
                    </a:p>
                  </a:txBody>
                  <a:tcPr marL="106227" marR="106227" marT="53113" marB="53113"/>
                </a:tc>
                <a:extLst>
                  <a:ext uri="{0D108BD9-81ED-4DB2-BD59-A6C34878D82A}">
                    <a16:rowId xmlns:a16="http://schemas.microsoft.com/office/drawing/2014/main" val="3264860888"/>
                  </a:ext>
                </a:extLst>
              </a:tr>
            </a:tbl>
          </a:graphicData>
        </a:graphic>
      </p:graphicFrame>
    </p:spTree>
    <p:extLst>
      <p:ext uri="{BB962C8B-B14F-4D97-AF65-F5344CB8AC3E}">
        <p14:creationId xmlns:p14="http://schemas.microsoft.com/office/powerpoint/2010/main" val="4084886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3D177-6FB1-31AE-9392-38B38806F414}"/>
              </a:ext>
            </a:extLst>
          </p:cNvPr>
          <p:cNvSpPr>
            <a:spLocks noGrp="1"/>
          </p:cNvSpPr>
          <p:nvPr>
            <p:ph type="title"/>
          </p:nvPr>
        </p:nvSpPr>
        <p:spPr>
          <a:xfrm>
            <a:off x="838200" y="0"/>
            <a:ext cx="10515600" cy="1325563"/>
          </a:xfrm>
        </p:spPr>
        <p:txBody>
          <a:bodyPr>
            <a:normAutofit/>
          </a:bodyPr>
          <a:lstStyle/>
          <a:p>
            <a:r>
              <a:rPr lang="en-US" sz="4800" dirty="0"/>
              <a:t>Results - Individual SDI Components</a:t>
            </a:r>
          </a:p>
        </p:txBody>
      </p:sp>
      <p:graphicFrame>
        <p:nvGraphicFramePr>
          <p:cNvPr id="5" name="Table 4" descr="Table showing SDI components and their rate ratio">
            <a:extLst>
              <a:ext uri="{FF2B5EF4-FFF2-40B4-BE49-F238E27FC236}">
                <a16:creationId xmlns:a16="http://schemas.microsoft.com/office/drawing/2014/main" id="{D44F2DBC-36D1-CFDA-6AAB-6BC67771B45B}"/>
              </a:ext>
            </a:extLst>
          </p:cNvPr>
          <p:cNvGraphicFramePr>
            <a:graphicFrameLocks noGrp="1"/>
          </p:cNvGraphicFramePr>
          <p:nvPr>
            <p:extLst>
              <p:ext uri="{D42A27DB-BD31-4B8C-83A1-F6EECF244321}">
                <p14:modId xmlns:p14="http://schemas.microsoft.com/office/powerpoint/2010/main" val="521335265"/>
              </p:ext>
            </p:extLst>
          </p:nvPr>
        </p:nvGraphicFramePr>
        <p:xfrm>
          <a:off x="1339850" y="1325563"/>
          <a:ext cx="9512300" cy="4561327"/>
        </p:xfrm>
        <a:graphic>
          <a:graphicData uri="http://schemas.openxmlformats.org/drawingml/2006/table">
            <a:tbl>
              <a:tblPr firstRow="1" bandRow="1">
                <a:tableStyleId>{5C22544A-7EE6-4342-B048-85BDC9FD1C3A}</a:tableStyleId>
              </a:tblPr>
              <a:tblGrid>
                <a:gridCol w="6582787">
                  <a:extLst>
                    <a:ext uri="{9D8B030D-6E8A-4147-A177-3AD203B41FA5}">
                      <a16:colId xmlns:a16="http://schemas.microsoft.com/office/drawing/2014/main" val="392435836"/>
                    </a:ext>
                  </a:extLst>
                </a:gridCol>
                <a:gridCol w="2929513">
                  <a:extLst>
                    <a:ext uri="{9D8B030D-6E8A-4147-A177-3AD203B41FA5}">
                      <a16:colId xmlns:a16="http://schemas.microsoft.com/office/drawing/2014/main" val="615066547"/>
                    </a:ext>
                  </a:extLst>
                </a:gridCol>
              </a:tblGrid>
              <a:tr h="733027">
                <a:tc>
                  <a:txBody>
                    <a:bodyPr/>
                    <a:lstStyle/>
                    <a:p>
                      <a:r>
                        <a:rPr lang="en-US" sz="2000" dirty="0"/>
                        <a:t>SDI Component</a:t>
                      </a:r>
                    </a:p>
                  </a:txBody>
                  <a:tcPr/>
                </a:tc>
                <a:tc>
                  <a:txBody>
                    <a:bodyPr/>
                    <a:lstStyle/>
                    <a:p>
                      <a:r>
                        <a:rPr lang="en-US" sz="2000" dirty="0"/>
                        <a:t>Rate Ratio (95% Confidence Interval)*</a:t>
                      </a:r>
                    </a:p>
                  </a:txBody>
                  <a:tcPr/>
                </a:tc>
                <a:extLst>
                  <a:ext uri="{0D108BD9-81ED-4DB2-BD59-A6C34878D82A}">
                    <a16:rowId xmlns:a16="http://schemas.microsoft.com/office/drawing/2014/main" val="1159115976"/>
                  </a:ext>
                </a:extLst>
              </a:tr>
              <a:tr h="424690">
                <a:tc>
                  <a:txBody>
                    <a:bodyPr/>
                    <a:lstStyle/>
                    <a:p>
                      <a:r>
                        <a:rPr lang="en-US" b="1" dirty="0"/>
                        <a:t>Overall</a:t>
                      </a:r>
                    </a:p>
                  </a:txBody>
                  <a:tcPr/>
                </a:tc>
                <a:tc>
                  <a:txBody>
                    <a:bodyPr/>
                    <a:lstStyle/>
                    <a:p>
                      <a:r>
                        <a:rPr lang="en-US" b="1" dirty="0"/>
                        <a:t>1.08 (1.03, 1.12)</a:t>
                      </a:r>
                    </a:p>
                  </a:txBody>
                  <a:tcPr/>
                </a:tc>
                <a:extLst>
                  <a:ext uri="{0D108BD9-81ED-4DB2-BD59-A6C34878D82A}">
                    <a16:rowId xmlns:a16="http://schemas.microsoft.com/office/drawing/2014/main" val="3902725413"/>
                  </a:ext>
                </a:extLst>
              </a:tr>
              <a:tr h="424690">
                <a:tc>
                  <a:txBody>
                    <a:bodyPr/>
                    <a:lstStyle/>
                    <a:p>
                      <a:r>
                        <a:rPr lang="en-US" dirty="0"/>
                        <a:t>Percent population less than 100% Federal Poverty Level</a:t>
                      </a:r>
                    </a:p>
                  </a:txBody>
                  <a:tcPr/>
                </a:tc>
                <a:tc>
                  <a:txBody>
                    <a:bodyPr/>
                    <a:lstStyle/>
                    <a:p>
                      <a:r>
                        <a:rPr lang="en-US" dirty="0"/>
                        <a:t>1.08 (1.04, 1.12)</a:t>
                      </a:r>
                    </a:p>
                  </a:txBody>
                  <a:tcPr/>
                </a:tc>
                <a:extLst>
                  <a:ext uri="{0D108BD9-81ED-4DB2-BD59-A6C34878D82A}">
                    <a16:rowId xmlns:a16="http://schemas.microsoft.com/office/drawing/2014/main" val="2005602571"/>
                  </a:ext>
                </a:extLst>
              </a:tr>
              <a:tr h="424690">
                <a:tc>
                  <a:txBody>
                    <a:bodyPr/>
                    <a:lstStyle/>
                    <a:p>
                      <a:r>
                        <a:rPr lang="en-US" dirty="0"/>
                        <a:t>Percent population age 25 or greater with less than 12 years education</a:t>
                      </a:r>
                    </a:p>
                  </a:txBody>
                  <a:tcPr/>
                </a:tc>
                <a:tc>
                  <a:txBody>
                    <a:bodyPr/>
                    <a:lstStyle/>
                    <a:p>
                      <a:r>
                        <a:rPr lang="en-US" dirty="0"/>
                        <a:t>1.03 (1.00, 1.07)</a:t>
                      </a:r>
                    </a:p>
                  </a:txBody>
                  <a:tcPr/>
                </a:tc>
                <a:extLst>
                  <a:ext uri="{0D108BD9-81ED-4DB2-BD59-A6C34878D82A}">
                    <a16:rowId xmlns:a16="http://schemas.microsoft.com/office/drawing/2014/main" val="2304850217"/>
                  </a:ext>
                </a:extLst>
              </a:tr>
              <a:tr h="424690">
                <a:tc>
                  <a:txBody>
                    <a:bodyPr/>
                    <a:lstStyle/>
                    <a:p>
                      <a:r>
                        <a:rPr lang="en-US" dirty="0"/>
                        <a:t>Percent population non-employed age 16-64</a:t>
                      </a:r>
                    </a:p>
                  </a:txBody>
                  <a:tcPr/>
                </a:tc>
                <a:tc>
                  <a:txBody>
                    <a:bodyPr/>
                    <a:lstStyle/>
                    <a:p>
                      <a:r>
                        <a:rPr lang="en-US" dirty="0"/>
                        <a:t>1.01 (0.98, 1.04)</a:t>
                      </a:r>
                    </a:p>
                  </a:txBody>
                  <a:tcPr/>
                </a:tc>
                <a:extLst>
                  <a:ext uri="{0D108BD9-81ED-4DB2-BD59-A6C34878D82A}">
                    <a16:rowId xmlns:a16="http://schemas.microsoft.com/office/drawing/2014/main" val="938696792"/>
                  </a:ext>
                </a:extLst>
              </a:tr>
              <a:tr h="4246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Percent Households Living in Renter-Occupied Housing Units</a:t>
                      </a:r>
                    </a:p>
                  </a:txBody>
                  <a:tcPr/>
                </a:tc>
                <a:tc>
                  <a:txBody>
                    <a:bodyPr/>
                    <a:lstStyle/>
                    <a:p>
                      <a:r>
                        <a:rPr lang="en-US" dirty="0"/>
                        <a:t>1.04 (1.01, 1.08)</a:t>
                      </a:r>
                    </a:p>
                  </a:txBody>
                  <a:tcPr/>
                </a:tc>
                <a:extLst>
                  <a:ext uri="{0D108BD9-81ED-4DB2-BD59-A6C34878D82A}">
                    <a16:rowId xmlns:a16="http://schemas.microsoft.com/office/drawing/2014/main" val="3780775992"/>
                  </a:ext>
                </a:extLst>
              </a:tr>
              <a:tr h="4246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Percent Households Living in Crowded Housing Units</a:t>
                      </a:r>
                    </a:p>
                  </a:txBody>
                  <a:tcPr/>
                </a:tc>
                <a:tc>
                  <a:txBody>
                    <a:bodyPr/>
                    <a:lstStyle/>
                    <a:p>
                      <a:r>
                        <a:rPr lang="en-US" dirty="0"/>
                        <a:t>1.05 (1.01, 1.08)</a:t>
                      </a:r>
                    </a:p>
                  </a:txBody>
                  <a:tcPr/>
                </a:tc>
                <a:extLst>
                  <a:ext uri="{0D108BD9-81ED-4DB2-BD59-A6C34878D82A}">
                    <a16:rowId xmlns:a16="http://schemas.microsoft.com/office/drawing/2014/main" val="462704028"/>
                  </a:ext>
                </a:extLst>
              </a:tr>
              <a:tr h="4246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Percent Single Parent Families with Dependents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&lt; 18 years</a:t>
                      </a:r>
                    </a:p>
                  </a:txBody>
                  <a:tcPr/>
                </a:tc>
                <a:tc>
                  <a:txBody>
                    <a:bodyPr/>
                    <a:lstStyle/>
                    <a:p>
                      <a:r>
                        <a:rPr lang="en-US" dirty="0"/>
                        <a:t>1.04 (1.00, 1.07)</a:t>
                      </a:r>
                    </a:p>
                  </a:txBody>
                  <a:tcPr/>
                </a:tc>
                <a:extLst>
                  <a:ext uri="{0D108BD9-81ED-4DB2-BD59-A6C34878D82A}">
                    <a16:rowId xmlns:a16="http://schemas.microsoft.com/office/drawing/2014/main" val="2667611156"/>
                  </a:ext>
                </a:extLst>
              </a:tr>
              <a:tr h="4246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Percent Households with No Vehicle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1.03 (1.00, 1.07)</a:t>
                      </a:r>
                    </a:p>
                  </a:txBody>
                  <a:tcPr/>
                </a:tc>
                <a:extLst>
                  <a:ext uri="{0D108BD9-81ED-4DB2-BD59-A6C34878D82A}">
                    <a16:rowId xmlns:a16="http://schemas.microsoft.com/office/drawing/2014/main" val="1990726024"/>
                  </a:ext>
                </a:extLst>
              </a:tr>
            </a:tbl>
          </a:graphicData>
        </a:graphic>
      </p:graphicFrame>
      <p:sp>
        <p:nvSpPr>
          <p:cNvPr id="6" name="TextBox 5">
            <a:extLst>
              <a:ext uri="{FF2B5EF4-FFF2-40B4-BE49-F238E27FC236}">
                <a16:creationId xmlns:a16="http://schemas.microsoft.com/office/drawing/2014/main" id="{83BD30FC-905F-5E53-970A-50D191BBDB48}"/>
              </a:ext>
            </a:extLst>
          </p:cNvPr>
          <p:cNvSpPr txBox="1"/>
          <p:nvPr/>
        </p:nvSpPr>
        <p:spPr>
          <a:xfrm>
            <a:off x="1339850" y="6083300"/>
            <a:ext cx="9512300" cy="369332"/>
          </a:xfrm>
          <a:prstGeom prst="rect">
            <a:avLst/>
          </a:prstGeom>
          <a:noFill/>
        </p:spPr>
        <p:txBody>
          <a:bodyPr wrap="square" rtlCol="0">
            <a:spAutoFit/>
          </a:bodyPr>
          <a:lstStyle/>
          <a:p>
            <a:r>
              <a:rPr lang="en-US" dirty="0"/>
              <a:t>*Rate ratio calculated for a 10 point change in SDI score</a:t>
            </a:r>
          </a:p>
        </p:txBody>
      </p:sp>
    </p:spTree>
    <p:extLst>
      <p:ext uri="{BB962C8B-B14F-4D97-AF65-F5344CB8AC3E}">
        <p14:creationId xmlns:p14="http://schemas.microsoft.com/office/powerpoint/2010/main" val="25997702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945C2-62C0-4390-A9D4-58390BB90F88}"/>
              </a:ext>
            </a:extLst>
          </p:cNvPr>
          <p:cNvSpPr>
            <a:spLocks noGrp="1"/>
          </p:cNvSpPr>
          <p:nvPr>
            <p:ph type="title"/>
          </p:nvPr>
        </p:nvSpPr>
        <p:spPr/>
        <p:txBody>
          <a:bodyPr>
            <a:normAutofit/>
          </a:bodyPr>
          <a:lstStyle/>
          <a:p>
            <a:r>
              <a:rPr lang="en-US" sz="4800" dirty="0"/>
              <a:t>Discussion</a:t>
            </a:r>
          </a:p>
        </p:txBody>
      </p:sp>
      <p:sp>
        <p:nvSpPr>
          <p:cNvPr id="3" name="Content Placeholder 2">
            <a:extLst>
              <a:ext uri="{FF2B5EF4-FFF2-40B4-BE49-F238E27FC236}">
                <a16:creationId xmlns:a16="http://schemas.microsoft.com/office/drawing/2014/main" id="{3268811F-4CAE-437E-A10D-C851C534523B}"/>
              </a:ext>
            </a:extLst>
          </p:cNvPr>
          <p:cNvSpPr>
            <a:spLocks noGrp="1"/>
          </p:cNvSpPr>
          <p:nvPr>
            <p:ph idx="1"/>
          </p:nvPr>
        </p:nvSpPr>
        <p:spPr/>
        <p:txBody>
          <a:bodyPr>
            <a:normAutofit fontScale="92500" lnSpcReduction="10000"/>
          </a:bodyPr>
          <a:lstStyle/>
          <a:p>
            <a:r>
              <a:rPr lang="en-US" dirty="0"/>
              <a:t>Comparison to CDC County-level analysis</a:t>
            </a:r>
          </a:p>
          <a:p>
            <a:pPr lvl="1"/>
            <a:r>
              <a:rPr lang="en-US" dirty="0"/>
              <a:t>Medium SDI score tertile</a:t>
            </a:r>
          </a:p>
          <a:p>
            <a:r>
              <a:rPr lang="en-US" dirty="0"/>
              <a:t>Individual SDI components</a:t>
            </a:r>
          </a:p>
          <a:p>
            <a:r>
              <a:rPr lang="en-US" dirty="0"/>
              <a:t>Urban vs. Rural/Frontier</a:t>
            </a:r>
          </a:p>
          <a:p>
            <a:pPr marL="0" indent="0">
              <a:buNone/>
            </a:pPr>
            <a:endParaRPr lang="en-US" dirty="0"/>
          </a:p>
          <a:p>
            <a:pPr marL="0" indent="0">
              <a:buNone/>
            </a:pPr>
            <a:r>
              <a:rPr lang="en-US" b="1" dirty="0"/>
              <a:t>Limitations</a:t>
            </a:r>
          </a:p>
          <a:p>
            <a:r>
              <a:rPr lang="en-US" dirty="0"/>
              <a:t>Variation in ED visit reporting over time</a:t>
            </a:r>
          </a:p>
          <a:p>
            <a:r>
              <a:rPr lang="en-US" dirty="0"/>
              <a:t>Lack of injury intent information</a:t>
            </a:r>
          </a:p>
          <a:p>
            <a:r>
              <a:rPr lang="en-US" dirty="0"/>
              <a:t>Small area estimates</a:t>
            </a:r>
          </a:p>
          <a:p>
            <a:r>
              <a:rPr lang="en-US" dirty="0"/>
              <a:t>Privacy restrictions</a:t>
            </a:r>
          </a:p>
          <a:p>
            <a:pPr lvl="1"/>
            <a:endParaRPr lang="en-US" dirty="0"/>
          </a:p>
        </p:txBody>
      </p:sp>
    </p:spTree>
    <p:extLst>
      <p:ext uri="{BB962C8B-B14F-4D97-AF65-F5344CB8AC3E}">
        <p14:creationId xmlns:p14="http://schemas.microsoft.com/office/powerpoint/2010/main" val="3916342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688D4-3FE9-47CB-A91B-56E5708F5F76}"/>
              </a:ext>
            </a:extLst>
          </p:cNvPr>
          <p:cNvSpPr>
            <a:spLocks noGrp="1"/>
          </p:cNvSpPr>
          <p:nvPr>
            <p:ph type="title"/>
          </p:nvPr>
        </p:nvSpPr>
        <p:spPr/>
        <p:txBody>
          <a:bodyPr>
            <a:normAutofit/>
          </a:bodyPr>
          <a:lstStyle/>
          <a:p>
            <a:r>
              <a:rPr lang="en-US" sz="4800" dirty="0"/>
              <a:t>Conclusion</a:t>
            </a:r>
          </a:p>
        </p:txBody>
      </p:sp>
      <p:sp>
        <p:nvSpPr>
          <p:cNvPr id="3" name="Content Placeholder 2">
            <a:extLst>
              <a:ext uri="{FF2B5EF4-FFF2-40B4-BE49-F238E27FC236}">
                <a16:creationId xmlns:a16="http://schemas.microsoft.com/office/drawing/2014/main" id="{F574914F-7800-43A1-9432-DFCF379F1522}"/>
              </a:ext>
            </a:extLst>
          </p:cNvPr>
          <p:cNvSpPr>
            <a:spLocks noGrp="1"/>
          </p:cNvSpPr>
          <p:nvPr>
            <p:ph idx="1"/>
          </p:nvPr>
        </p:nvSpPr>
        <p:spPr/>
        <p:txBody>
          <a:bodyPr/>
          <a:lstStyle/>
          <a:p>
            <a:r>
              <a:rPr lang="en-US" dirty="0"/>
              <a:t>Incorporating Social Deprivation Index data at the ZCTA level can provide additional social determinants of health context on firearm injury ED visits in Oregon that would not otherwise be possible at the individual level</a:t>
            </a:r>
          </a:p>
        </p:txBody>
      </p:sp>
    </p:spTree>
    <p:extLst>
      <p:ext uri="{BB962C8B-B14F-4D97-AF65-F5344CB8AC3E}">
        <p14:creationId xmlns:p14="http://schemas.microsoft.com/office/powerpoint/2010/main" val="1409053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226F2-0608-4D56-A55E-477C4DD09D9D}"/>
              </a:ext>
            </a:extLst>
          </p:cNvPr>
          <p:cNvSpPr>
            <a:spLocks noGrp="1"/>
          </p:cNvSpPr>
          <p:nvPr>
            <p:ph type="title"/>
          </p:nvPr>
        </p:nvSpPr>
        <p:spPr/>
        <p:txBody>
          <a:bodyPr>
            <a:normAutofit/>
          </a:bodyPr>
          <a:lstStyle/>
          <a:p>
            <a:r>
              <a:rPr lang="en-US" sz="4800" dirty="0"/>
              <a:t>Questions?</a:t>
            </a:r>
          </a:p>
        </p:txBody>
      </p:sp>
      <p:sp>
        <p:nvSpPr>
          <p:cNvPr id="3" name="Content Placeholder 2">
            <a:extLst>
              <a:ext uri="{FF2B5EF4-FFF2-40B4-BE49-F238E27FC236}">
                <a16:creationId xmlns:a16="http://schemas.microsoft.com/office/drawing/2014/main" id="{0715FA0D-EC72-408E-A5DB-FADB9E50ADA9}"/>
              </a:ext>
            </a:extLst>
          </p:cNvPr>
          <p:cNvSpPr>
            <a:spLocks noGrp="1"/>
          </p:cNvSpPr>
          <p:nvPr>
            <p:ph idx="1"/>
          </p:nvPr>
        </p:nvSpPr>
        <p:spPr/>
        <p:txBody>
          <a:bodyPr/>
          <a:lstStyle/>
          <a:p>
            <a:r>
              <a:rPr lang="en-US" dirty="0"/>
              <a:t>William.baker-robinson@va.gov</a:t>
            </a:r>
          </a:p>
        </p:txBody>
      </p:sp>
    </p:spTree>
    <p:extLst>
      <p:ext uri="{BB962C8B-B14F-4D97-AF65-F5344CB8AC3E}">
        <p14:creationId xmlns:p14="http://schemas.microsoft.com/office/powerpoint/2010/main" val="3147136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48FFF-5908-4659-A7C7-E7B963104720}"/>
              </a:ext>
            </a:extLst>
          </p:cNvPr>
          <p:cNvSpPr>
            <a:spLocks noGrp="1"/>
          </p:cNvSpPr>
          <p:nvPr>
            <p:ph type="title"/>
          </p:nvPr>
        </p:nvSpPr>
        <p:spPr/>
        <p:txBody>
          <a:bodyPr>
            <a:normAutofit/>
          </a:bodyPr>
          <a:lstStyle/>
          <a:p>
            <a:r>
              <a:rPr lang="en-US" sz="4800" dirty="0"/>
              <a:t>References</a:t>
            </a:r>
          </a:p>
        </p:txBody>
      </p:sp>
      <p:sp>
        <p:nvSpPr>
          <p:cNvPr id="3" name="Content Placeholder 2">
            <a:extLst>
              <a:ext uri="{FF2B5EF4-FFF2-40B4-BE49-F238E27FC236}">
                <a16:creationId xmlns:a16="http://schemas.microsoft.com/office/drawing/2014/main" id="{60415AEF-F71C-4C85-A26F-3C6098408239}"/>
              </a:ext>
            </a:extLst>
          </p:cNvPr>
          <p:cNvSpPr>
            <a:spLocks noGrp="1"/>
          </p:cNvSpPr>
          <p:nvPr>
            <p:ph idx="1"/>
          </p:nvPr>
        </p:nvSpPr>
        <p:spPr/>
        <p:txBody>
          <a:bodyPr>
            <a:normAutofit fontScale="77500" lnSpcReduction="20000"/>
          </a:bodyPr>
          <a:lstStyle/>
          <a:p>
            <a:r>
              <a:rPr lang="en-US" dirty="0"/>
              <a:t>Panneton M, Hill F, Smith L. Principles for Using Public Health Data to Drive Equity: A Guide to Embedding Equitable Practices throughout the Data Life Cycle. The CDC Foundation. </a:t>
            </a:r>
            <a:r>
              <a:rPr lang="en-US" dirty="0">
                <a:hlinkClick r:id="rId2"/>
              </a:rPr>
              <a:t>https://www.cdcfoundation.org/data-equity-principles?inline</a:t>
            </a:r>
            <a:endParaRPr lang="en-US" dirty="0"/>
          </a:p>
          <a:p>
            <a:r>
              <a:rPr lang="en-US" dirty="0"/>
              <a:t>Grubesic TH, </a:t>
            </a:r>
            <a:r>
              <a:rPr lang="en-US" dirty="0" err="1"/>
              <a:t>Matisziw</a:t>
            </a:r>
            <a:r>
              <a:rPr lang="en-US" dirty="0"/>
              <a:t> TC. On the use of ZIP codes and ZIP code tabulation areas (ZCTAs) for the spatial analysis of epidemiological data. Int J Health </a:t>
            </a:r>
            <a:r>
              <a:rPr lang="en-US" dirty="0" err="1"/>
              <a:t>Geogr</a:t>
            </a:r>
            <a:r>
              <a:rPr lang="en-US" dirty="0"/>
              <a:t>. 2006 Dec 13;5:58. </a:t>
            </a:r>
            <a:r>
              <a:rPr lang="en-US" dirty="0" err="1"/>
              <a:t>doi</a:t>
            </a:r>
            <a:r>
              <a:rPr lang="en-US" dirty="0"/>
              <a:t>: 10.1186/1476-072X-5-58. PMID: 17166283; PMCID: PMC1762013.</a:t>
            </a:r>
          </a:p>
          <a:p>
            <a:r>
              <a:rPr lang="en-US" i="1" dirty="0"/>
              <a:t>Social deprivation index (SDI)</a:t>
            </a:r>
            <a:r>
              <a:rPr lang="en-US" dirty="0"/>
              <a:t>. Robert Graham Center - Policy Studies in Family Medicine &amp; Primary Care. (2018, November 5). Retrieved April 23, 2023, from </a:t>
            </a:r>
            <a:r>
              <a:rPr lang="en-US" dirty="0">
                <a:hlinkClick r:id="rId3"/>
              </a:rPr>
              <a:t>https://www.graham-center.org/rgc/maps-data-tools/sdi/social-deprivation-index.html</a:t>
            </a:r>
            <a:r>
              <a:rPr lang="en-US" dirty="0"/>
              <a:t>.</a:t>
            </a:r>
          </a:p>
          <a:p>
            <a:r>
              <a:rPr lang="en-US" dirty="0"/>
              <a:t>Van Dyke ME, Chen MS, Sheppard M, et al. County-Level Social Vulnerability and Emergency Department Visits for Firearm Injuries — 10 U.S. Jurisdictions, January 1, 2018–December 31, 2021. MMWR </a:t>
            </a:r>
            <a:r>
              <a:rPr lang="en-US" dirty="0" err="1"/>
              <a:t>Morb</a:t>
            </a:r>
            <a:r>
              <a:rPr lang="en-US" dirty="0"/>
              <a:t> Mortal </a:t>
            </a:r>
            <a:r>
              <a:rPr lang="en-US" dirty="0" err="1"/>
              <a:t>Wkly</a:t>
            </a:r>
            <a:r>
              <a:rPr lang="en-US" dirty="0"/>
              <a:t> Rep 2022;71:873–877. DOI: </a:t>
            </a:r>
            <a:r>
              <a:rPr lang="en-US" dirty="0">
                <a:hlinkClick r:id="rId4"/>
              </a:rPr>
              <a:t>http://dx.doi.org/10.15585/mmwr.mm7127a1</a:t>
            </a:r>
            <a:endParaRPr lang="en-US" dirty="0"/>
          </a:p>
        </p:txBody>
      </p:sp>
    </p:spTree>
    <p:extLst>
      <p:ext uri="{BB962C8B-B14F-4D97-AF65-F5344CB8AC3E}">
        <p14:creationId xmlns:p14="http://schemas.microsoft.com/office/powerpoint/2010/main" val="1875658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rogram xmlns="f2e5ac6d-9c30-4457-9a8a-3bd73e3b1af1"/>
    <Date xmlns="f2e5ac6d-9c30-4457-9a8a-3bd73e3b1af1" xsi:nil="true"/>
    <PublishingStartDate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4B93CDFC2EB1E4888D307CD508EE683" ma:contentTypeVersion="11" ma:contentTypeDescription="Create a new document." ma:contentTypeScope="" ma:versionID="2c8983ec3a602bcac75c8a3432f9a710">
  <xsd:schema xmlns:xsd="http://www.w3.org/2001/XMLSchema" xmlns:xs="http://www.w3.org/2001/XMLSchema" xmlns:p="http://schemas.microsoft.com/office/2006/metadata/properties" xmlns:ns1="http://schemas.microsoft.com/sharepoint/v3" xmlns:ns2="49e1b1f5-4598-4f10-9cb7-32cc96214367" xmlns:ns3="f2e5ac6d-9c30-4457-9a8a-3bd73e3b1af1" targetNamespace="http://schemas.microsoft.com/office/2006/metadata/properties" ma:root="true" ma:fieldsID="9deb05118ba4995268a91f980d812056" ns1:_="" ns2:_="" ns3:_="">
    <xsd:import namespace="http://schemas.microsoft.com/sharepoint/v3"/>
    <xsd:import namespace="49e1b1f5-4598-4f10-9cb7-32cc96214367"/>
    <xsd:import namespace="f2e5ac6d-9c30-4457-9a8a-3bd73e3b1af1"/>
    <xsd:element name="properties">
      <xsd:complexType>
        <xsd:sequence>
          <xsd:element name="documentManagement">
            <xsd:complexType>
              <xsd:all>
                <xsd:element ref="ns1:PublishingStartDate" minOccurs="0"/>
                <xsd:element ref="ns1:PublishingExpirationDate" minOccurs="0"/>
                <xsd:element ref="ns2:SharedWithUsers" minOccurs="0"/>
                <xsd:element ref="ns3:Program" minOccurs="0"/>
                <xsd:element ref="ns3: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4"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5"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e1b1f5-4598-4f10-9cb7-32cc96214367" elementFormDefault="qualified">
    <xsd:import namespace="http://schemas.microsoft.com/office/2006/documentManagement/types"/>
    <xsd:import namespace="http://schemas.microsoft.com/office/infopath/2007/PartnerControls"/>
    <xsd:element name="SharedWithUsers" ma:index="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2e5ac6d-9c30-4457-9a8a-3bd73e3b1af1" elementFormDefault="qualified">
    <xsd:import namespace="http://schemas.microsoft.com/office/2006/documentManagement/types"/>
    <xsd:import namespace="http://schemas.microsoft.com/office/infopath/2007/PartnerControls"/>
    <xsd:element name="Program" ma:index="8" nillable="true" ma:displayName="Program" ma:description="If applicable, choose the program area" ma:internalName="Program" ma:readOnly="false">
      <xsd:complexType>
        <xsd:complexContent>
          <xsd:extension base="dms:MultiChoice">
            <xsd:sequence>
              <xsd:element name="Value" maxOccurs="unbounded" minOccurs="0" nillable="true">
                <xsd:simpleType>
                  <xsd:restriction base="dms:Choice">
                    <xsd:enumeration value="APD"/>
                    <xsd:enumeration value="CW"/>
                    <xsd:enumeration value="ODDS"/>
                    <xsd:enumeration value="ODHS"/>
                    <xsd:enumeration value="OEP"/>
                    <xsd:enumeration value="OTIS"/>
                    <xsd:enumeration value="SSP"/>
                    <xsd:enumeration value="VR"/>
                  </xsd:restriction>
                </xsd:simpleType>
              </xsd:element>
            </xsd:sequence>
          </xsd:extension>
        </xsd:complexContent>
      </xsd:complexType>
    </xsd:element>
    <xsd:element name="Date" ma:index="9" nillable="true" ma:displayName="Year" ma:internalName="Date">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0"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D30E72-27E3-410A-809F-99BEFC6EE0B8}">
  <ds:schemaRefs>
    <ds:schemaRef ds:uri="ff1a0111-b4c4-4249-b713-80a6ce4b0831"/>
    <ds:schemaRef ds:uri="http://purl.org/dc/elements/1.1/"/>
    <ds:schemaRef ds:uri="http://www.w3.org/XML/1998/namespace"/>
    <ds:schemaRef ds:uri="http://purl.org/dc/dcmitype/"/>
    <ds:schemaRef ds:uri="http://schemas.microsoft.com/office/infopath/2007/PartnerControls"/>
    <ds:schemaRef ds:uri="http://schemas.microsoft.com/office/2006/metadata/properties"/>
    <ds:schemaRef ds:uri="http://schemas.microsoft.com/office/2006/documentManagement/types"/>
    <ds:schemaRef ds:uri="7137f970-cc2a-4058-b253-3237e3a2ae9e"/>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A823895D-5DF6-42AE-99AC-CBB05553AEEB}"/>
</file>

<file path=customXml/itemProps3.xml><?xml version="1.0" encoding="utf-8"?>
<ds:datastoreItem xmlns:ds="http://schemas.openxmlformats.org/officeDocument/2006/customXml" ds:itemID="{D213FD48-7499-4DB4-9F7E-414F60AE290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1872</TotalTime>
  <Words>1419</Words>
  <Application>Microsoft Office PowerPoint</Application>
  <PresentationFormat>Widescreen</PresentationFormat>
  <Paragraphs>172</Paragraphs>
  <Slides>19</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Aptos Display</vt:lpstr>
      <vt:lpstr>Arial</vt:lpstr>
      <vt:lpstr>Calibri</vt:lpstr>
      <vt:lpstr>Office Theme</vt:lpstr>
      <vt:lpstr>Data Analytics for Data Equity in the Oregon AVERT Project</vt:lpstr>
      <vt:lpstr>Team and Funding</vt:lpstr>
      <vt:lpstr>Introduction – AVERT</vt:lpstr>
      <vt:lpstr>Introduction – AVERT Data</vt:lpstr>
      <vt:lpstr>Motivation</vt:lpstr>
      <vt:lpstr>Race / Ethnicity Graph</vt:lpstr>
      <vt:lpstr>Background - Geography</vt:lpstr>
      <vt:lpstr>State Hierarchy of Census Geographic Entities</vt:lpstr>
      <vt:lpstr>Background – Social Indices</vt:lpstr>
      <vt:lpstr>Social Deprivation Index Elements</vt:lpstr>
      <vt:lpstr>Oregon Map of Zip Code Tabulation Area Social Deprivation Index</vt:lpstr>
      <vt:lpstr>Methods</vt:lpstr>
      <vt:lpstr>Results - Crude Rates</vt:lpstr>
      <vt:lpstr>Results - SDI Tertile Model</vt:lpstr>
      <vt:lpstr>Results - Individual SDI Components</vt:lpstr>
      <vt:lpstr>Discussion</vt:lpstr>
      <vt:lpstr>Conclusion</vt:lpstr>
      <vt:lpstr>Questions?</vt:lpstr>
      <vt:lpstr>References</vt:lpstr>
    </vt:vector>
  </TitlesOfParts>
  <Company>Oregon Health and Science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Analytics for Data Equity in the Oregon AVERT Project</dc:title>
  <dc:creator>William Baker-Robinson</dc:creator>
  <cp:lastModifiedBy>Sarah Tinker (she/her)</cp:lastModifiedBy>
  <cp:revision>16</cp:revision>
  <dcterms:created xsi:type="dcterms:W3CDTF">2024-10-31T16:26:35Z</dcterms:created>
  <dcterms:modified xsi:type="dcterms:W3CDTF">2025-01-22T00:29:47Z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0x010100E4B93CDFC2EB1E4888D307CD508EE683</vt:lpwstr>
  </property>
  <property fmtid="{D5CDD505-2E9C-101B-9397-08002B2CF9AE}" pid="3" name="MSIP_Label_ebdd6eeb-0dd0-4927-947e-a759f08fcf55_Enabled">
    <vt:lpwstr>true</vt:lpwstr>
  </property>
  <property fmtid="{D5CDD505-2E9C-101B-9397-08002B2CF9AE}" pid="4" name="MSIP_Label_ebdd6eeb-0dd0-4927-947e-a759f08fcf55_SetDate">
    <vt:lpwstr>2025-01-22T00:20:12Z</vt:lpwstr>
  </property>
  <property fmtid="{D5CDD505-2E9C-101B-9397-08002B2CF9AE}" pid="5" name="MSIP_Label_ebdd6eeb-0dd0-4927-947e-a759f08fcf55_Method">
    <vt:lpwstr>Privileged</vt:lpwstr>
  </property>
  <property fmtid="{D5CDD505-2E9C-101B-9397-08002B2CF9AE}" pid="6" name="MSIP_Label_ebdd6eeb-0dd0-4927-947e-a759f08fcf55_Name">
    <vt:lpwstr>Level 1 - Published (Items)</vt:lpwstr>
  </property>
  <property fmtid="{D5CDD505-2E9C-101B-9397-08002B2CF9AE}" pid="7" name="MSIP_Label_ebdd6eeb-0dd0-4927-947e-a759f08fcf55_SiteId">
    <vt:lpwstr>658e63e8-8d39-499c-8f48-13adc9452f4c</vt:lpwstr>
  </property>
  <property fmtid="{D5CDD505-2E9C-101B-9397-08002B2CF9AE}" pid="8" name="MSIP_Label_ebdd6eeb-0dd0-4927-947e-a759f08fcf55_ActionId">
    <vt:lpwstr>53e9afb9-6cae-4676-84fc-81b5c273164f</vt:lpwstr>
  </property>
  <property fmtid="{D5CDD505-2E9C-101B-9397-08002B2CF9AE}" pid="9" name="MSIP_Label_ebdd6eeb-0dd0-4927-947e-a759f08fcf55_ContentBits">
    <vt:lpwstr>0</vt:lpwstr>
  </property>
</Properties>
</file>