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73" r:id="rId8"/>
    <p:sldId id="264" r:id="rId9"/>
    <p:sldId id="270" r:id="rId10"/>
    <p:sldId id="281" r:id="rId11"/>
    <p:sldId id="282" r:id="rId12"/>
    <p:sldId id="265" r:id="rId13"/>
    <p:sldId id="276" r:id="rId14"/>
    <p:sldId id="268" r:id="rId15"/>
    <p:sldId id="269" r:id="rId16"/>
    <p:sldId id="271" r:id="rId17"/>
    <p:sldId id="272" r:id="rId18"/>
    <p:sldId id="277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78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1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95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08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4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5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99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76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47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73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68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5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E7BF0-861B-48FE-9F4F-09B3B2E3BF8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3F10E-6476-4EFE-A80E-13B9F5133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tiff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8982" y="1699373"/>
            <a:ext cx="6785832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Linkages between carbon and climate change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08982" y="2642528"/>
            <a:ext cx="5580567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Linkages between forests and carbon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08982" y="4439657"/>
            <a:ext cx="826649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The role of forests in climate mitigation and </a:t>
            </a:r>
            <a:r>
              <a:rPr lang="en-US" sz="2800" dirty="0"/>
              <a:t>a</a:t>
            </a:r>
            <a:r>
              <a:rPr lang="en-US" sz="2800" dirty="0" smtClean="0"/>
              <a:t>daptation 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08982" y="5382811"/>
            <a:ext cx="819064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Introduce the basic elements of the forest carbon cycle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319177" y="232910"/>
            <a:ext cx="8418372" cy="81088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An Introduction to the Larger Context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508981" y="3536799"/>
            <a:ext cx="5518627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Impacts of climate change on forests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72288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2_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4876800" cy="420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2_4b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1"/>
          <a:stretch/>
        </p:blipFill>
        <p:spPr bwMode="auto">
          <a:xfrm>
            <a:off x="1855326" y="2157984"/>
            <a:ext cx="5252610" cy="3697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97023" y="152400"/>
            <a:ext cx="8169215" cy="8885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Forest Effects on Global CO2 strong enough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to be seen in the Signal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400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67200" y="3352800"/>
            <a:ext cx="2819400" cy="213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Map of forest productivity</a:t>
            </a:r>
            <a:endParaRPr lang="en-US" dirty="0"/>
          </a:p>
        </p:txBody>
      </p:sp>
      <p:pic>
        <p:nvPicPr>
          <p:cNvPr id="5" name="Picture 2" descr="2_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4876800" cy="420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2_4b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1"/>
          <a:stretch/>
        </p:blipFill>
        <p:spPr bwMode="auto">
          <a:xfrm>
            <a:off x="1855326" y="2157984"/>
            <a:ext cx="5252610" cy="3697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3331464"/>
            <a:ext cx="5029200" cy="3295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97023" y="152400"/>
            <a:ext cx="8169215" cy="8885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Forest Effects on Global CO2 strong enough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to be seen in the Signal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400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8"/>
          <p:cNvSpPr>
            <a:spLocks noChangeArrowheads="1"/>
          </p:cNvSpPr>
          <p:nvPr/>
        </p:nvSpPr>
        <p:spPr bwMode="auto">
          <a:xfrm>
            <a:off x="4267200" y="1295400"/>
            <a:ext cx="4572000" cy="4572000"/>
          </a:xfrm>
          <a:prstGeom prst="ellipse">
            <a:avLst/>
          </a:prstGeom>
          <a:gradFill flip="none" rotWithShape="1">
            <a:gsLst>
              <a:gs pos="0">
                <a:srgbClr val="0036A2">
                  <a:shade val="30000"/>
                  <a:satMod val="115000"/>
                </a:srgbClr>
              </a:gs>
              <a:gs pos="50000">
                <a:srgbClr val="0036A2">
                  <a:shade val="67500"/>
                  <a:satMod val="115000"/>
                </a:srgbClr>
              </a:gs>
              <a:gs pos="100000">
                <a:srgbClr val="0036A2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3" name="Oval 1033"/>
          <p:cNvSpPr>
            <a:spLocks noChangeArrowheads="1"/>
          </p:cNvSpPr>
          <p:nvPr/>
        </p:nvSpPr>
        <p:spPr bwMode="auto">
          <a:xfrm>
            <a:off x="2419350" y="2305050"/>
            <a:ext cx="609600" cy="609600"/>
          </a:xfrm>
          <a:prstGeom prst="ellipse">
            <a:avLst/>
          </a:prstGeom>
          <a:gradFill rotWithShape="0">
            <a:gsLst>
              <a:gs pos="0">
                <a:srgbClr val="66FFFF">
                  <a:gamma/>
                  <a:shade val="72549"/>
                  <a:invGamma/>
                </a:srgbClr>
              </a:gs>
              <a:gs pos="100000">
                <a:srgbClr val="66FFFF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5" name="Oval 1029"/>
          <p:cNvSpPr>
            <a:spLocks noChangeArrowheads="1"/>
          </p:cNvSpPr>
          <p:nvPr/>
        </p:nvSpPr>
        <p:spPr bwMode="auto">
          <a:xfrm>
            <a:off x="2247900" y="3810000"/>
            <a:ext cx="914400" cy="914400"/>
          </a:xfrm>
          <a:prstGeom prst="ellipse">
            <a:avLst/>
          </a:prstGeom>
          <a:gradFill rotWithShape="0">
            <a:gsLst>
              <a:gs pos="0">
                <a:srgbClr val="996633">
                  <a:gamma/>
                  <a:shade val="48627"/>
                  <a:invGamma/>
                </a:srgbClr>
              </a:gs>
              <a:gs pos="100000">
                <a:srgbClr val="996633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6" name="Oval 1031"/>
          <p:cNvSpPr>
            <a:spLocks noChangeArrowheads="1"/>
          </p:cNvSpPr>
          <p:nvPr/>
        </p:nvSpPr>
        <p:spPr bwMode="auto">
          <a:xfrm>
            <a:off x="2362200" y="3703638"/>
            <a:ext cx="304800" cy="304800"/>
          </a:xfrm>
          <a:prstGeom prst="ellipse">
            <a:avLst/>
          </a:prstGeom>
          <a:gradFill rotWithShape="0">
            <a:gsLst>
              <a:gs pos="0">
                <a:srgbClr val="FFFF00">
                  <a:gamma/>
                  <a:shade val="46275"/>
                  <a:invGamma/>
                </a:srgbClr>
              </a:gs>
              <a:gs pos="100000">
                <a:srgbClr val="FFFF00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7" name="Oval 1030"/>
          <p:cNvSpPr>
            <a:spLocks noChangeArrowheads="1"/>
          </p:cNvSpPr>
          <p:nvPr/>
        </p:nvSpPr>
        <p:spPr bwMode="auto">
          <a:xfrm>
            <a:off x="2667000" y="3505200"/>
            <a:ext cx="533400" cy="533400"/>
          </a:xfrm>
          <a:prstGeom prst="ellipse">
            <a:avLst/>
          </a:prstGeom>
          <a:gradFill rotWithShape="0">
            <a:gsLst>
              <a:gs pos="0">
                <a:srgbClr val="33CC33">
                  <a:gamma/>
                  <a:shade val="46275"/>
                  <a:invGamma/>
                </a:srgbClr>
              </a:gs>
              <a:gs pos="100000">
                <a:srgbClr val="33CC33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9" name="Oval 1027"/>
          <p:cNvSpPr>
            <a:spLocks noChangeArrowheads="1"/>
          </p:cNvSpPr>
          <p:nvPr/>
        </p:nvSpPr>
        <p:spPr bwMode="auto">
          <a:xfrm>
            <a:off x="4267200" y="2057400"/>
            <a:ext cx="609600" cy="609600"/>
          </a:xfrm>
          <a:prstGeom prst="ellipse">
            <a:avLst/>
          </a:prstGeom>
          <a:gradFill rotWithShape="0">
            <a:gsLst>
              <a:gs pos="0">
                <a:srgbClr val="0099FF">
                  <a:gamma/>
                  <a:shade val="75686"/>
                  <a:invGamma/>
                </a:srgbClr>
              </a:gs>
              <a:gs pos="100000">
                <a:srgbClr val="0099FF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" name="Oval 1032"/>
          <p:cNvSpPr>
            <a:spLocks noChangeArrowheads="1"/>
          </p:cNvSpPr>
          <p:nvPr/>
        </p:nvSpPr>
        <p:spPr bwMode="auto">
          <a:xfrm>
            <a:off x="4191000" y="1828800"/>
            <a:ext cx="76200" cy="76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1200">
              <a:latin typeface="Arial Black" pitchFamily="34" charset="0"/>
            </a:endParaRPr>
          </a:p>
        </p:txBody>
      </p:sp>
      <p:sp>
        <p:nvSpPr>
          <p:cNvPr id="11" name="Rectangle 1035"/>
          <p:cNvSpPr>
            <a:spLocks noChangeArrowheads="1"/>
          </p:cNvSpPr>
          <p:nvPr/>
        </p:nvSpPr>
        <p:spPr bwMode="auto">
          <a:xfrm>
            <a:off x="1219200" y="3657600"/>
            <a:ext cx="14144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Other Biomass</a:t>
            </a:r>
          </a:p>
        </p:txBody>
      </p:sp>
      <p:sp>
        <p:nvSpPr>
          <p:cNvPr id="12" name="Rectangle 1036"/>
          <p:cNvSpPr>
            <a:spLocks noChangeArrowheads="1"/>
          </p:cNvSpPr>
          <p:nvPr/>
        </p:nvSpPr>
        <p:spPr bwMode="auto">
          <a:xfrm>
            <a:off x="2286000" y="3459163"/>
            <a:ext cx="812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Forests</a:t>
            </a:r>
          </a:p>
        </p:txBody>
      </p:sp>
      <p:sp>
        <p:nvSpPr>
          <p:cNvPr id="13" name="Rectangle 1037"/>
          <p:cNvSpPr>
            <a:spLocks noChangeArrowheads="1"/>
          </p:cNvSpPr>
          <p:nvPr/>
        </p:nvSpPr>
        <p:spPr bwMode="auto">
          <a:xfrm>
            <a:off x="2438400" y="4097338"/>
            <a:ext cx="4968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Soil</a:t>
            </a:r>
          </a:p>
        </p:txBody>
      </p:sp>
      <p:sp>
        <p:nvSpPr>
          <p:cNvPr id="14" name="Rectangle 1039"/>
          <p:cNvSpPr>
            <a:spLocks noChangeArrowheads="1"/>
          </p:cNvSpPr>
          <p:nvPr/>
        </p:nvSpPr>
        <p:spPr bwMode="auto">
          <a:xfrm>
            <a:off x="3490913" y="2087563"/>
            <a:ext cx="10810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Top Ocean</a:t>
            </a:r>
          </a:p>
        </p:txBody>
      </p:sp>
      <p:sp>
        <p:nvSpPr>
          <p:cNvPr id="15" name="Rectangle 1040"/>
          <p:cNvSpPr>
            <a:spLocks noChangeArrowheads="1"/>
          </p:cNvSpPr>
          <p:nvPr/>
        </p:nvSpPr>
        <p:spPr bwMode="auto">
          <a:xfrm>
            <a:off x="5334000" y="2438400"/>
            <a:ext cx="11922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Deep Ocean</a:t>
            </a:r>
          </a:p>
        </p:txBody>
      </p:sp>
      <p:sp>
        <p:nvSpPr>
          <p:cNvPr id="16" name="Rectangle 1041"/>
          <p:cNvSpPr>
            <a:spLocks noChangeArrowheads="1"/>
          </p:cNvSpPr>
          <p:nvPr/>
        </p:nvSpPr>
        <p:spPr bwMode="auto">
          <a:xfrm>
            <a:off x="3048000" y="1600200"/>
            <a:ext cx="15160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Marine Biomass</a:t>
            </a:r>
          </a:p>
        </p:txBody>
      </p:sp>
      <p:sp>
        <p:nvSpPr>
          <p:cNvPr id="17" name="Oval 1042"/>
          <p:cNvSpPr>
            <a:spLocks noChangeArrowheads="1"/>
          </p:cNvSpPr>
          <p:nvPr/>
        </p:nvSpPr>
        <p:spPr bwMode="auto">
          <a:xfrm>
            <a:off x="7772400" y="228600"/>
            <a:ext cx="762000" cy="762000"/>
          </a:xfrm>
          <a:prstGeom prst="ellipse">
            <a:avLst/>
          </a:prstGeom>
          <a:gradFill rotWithShape="0">
            <a:gsLst>
              <a:gs pos="0">
                <a:schemeClr val="folHlink">
                  <a:gamma/>
                  <a:tint val="0"/>
                  <a:invGamma/>
                </a:schemeClr>
              </a:gs>
              <a:gs pos="100000">
                <a:schemeClr val="fol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>
                <a:latin typeface="Arial Black" pitchFamily="34" charset="0"/>
              </a:rPr>
              <a:t>1000 Pg</a:t>
            </a:r>
          </a:p>
        </p:txBody>
      </p:sp>
      <p:sp>
        <p:nvSpPr>
          <p:cNvPr id="18" name="Text Box 1043"/>
          <p:cNvSpPr txBox="1">
            <a:spLocks noChangeArrowheads="1"/>
          </p:cNvSpPr>
          <p:nvPr/>
        </p:nvSpPr>
        <p:spPr bwMode="auto">
          <a:xfrm>
            <a:off x="990600" y="320675"/>
            <a:ext cx="5883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3200" b="1"/>
              <a:t>Global Distribution of Carbon</a:t>
            </a:r>
          </a:p>
        </p:txBody>
      </p:sp>
      <p:pic>
        <p:nvPicPr>
          <p:cNvPr id="19" name="Picture 1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79"/>
          <a:stretch>
            <a:fillRect/>
          </a:stretch>
        </p:blipFill>
        <p:spPr bwMode="auto">
          <a:xfrm>
            <a:off x="2730500" y="2305050"/>
            <a:ext cx="3175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 1034"/>
          <p:cNvSpPr>
            <a:spLocks noChangeArrowheads="1"/>
          </p:cNvSpPr>
          <p:nvPr/>
        </p:nvSpPr>
        <p:spPr bwMode="auto">
          <a:xfrm>
            <a:off x="2590800" y="2438400"/>
            <a:ext cx="1193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Atmosphere</a:t>
            </a:r>
          </a:p>
        </p:txBody>
      </p:sp>
      <p:sp>
        <p:nvSpPr>
          <p:cNvPr id="22" name="Oval 1028"/>
          <p:cNvSpPr>
            <a:spLocks noChangeArrowheads="1"/>
          </p:cNvSpPr>
          <p:nvPr/>
        </p:nvSpPr>
        <p:spPr bwMode="auto">
          <a:xfrm>
            <a:off x="609600" y="4267200"/>
            <a:ext cx="1828800" cy="1828800"/>
          </a:xfrm>
          <a:prstGeom prst="ellipse">
            <a:avLst/>
          </a:prstGeom>
          <a:gradFill rotWithShape="0">
            <a:gsLst>
              <a:gs pos="0">
                <a:srgbClr val="333333"/>
              </a:gs>
              <a:gs pos="100000">
                <a:srgbClr val="333333">
                  <a:gamma/>
                  <a:tint val="66667"/>
                  <a:invGamma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23" name="Rectangle 1038"/>
          <p:cNvSpPr>
            <a:spLocks noChangeArrowheads="1"/>
          </p:cNvSpPr>
          <p:nvPr/>
        </p:nvSpPr>
        <p:spPr bwMode="auto">
          <a:xfrm>
            <a:off x="990600" y="5029200"/>
            <a:ext cx="10826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Fossil Fuel</a:t>
            </a:r>
          </a:p>
        </p:txBody>
      </p:sp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8"/>
          <p:cNvSpPr>
            <a:spLocks noChangeArrowheads="1"/>
          </p:cNvSpPr>
          <p:nvPr/>
        </p:nvSpPr>
        <p:spPr bwMode="auto">
          <a:xfrm>
            <a:off x="4267200" y="1295400"/>
            <a:ext cx="4572000" cy="4572000"/>
          </a:xfrm>
          <a:prstGeom prst="ellipse">
            <a:avLst/>
          </a:prstGeom>
          <a:gradFill flip="none" rotWithShape="1">
            <a:gsLst>
              <a:gs pos="0">
                <a:srgbClr val="0036A2">
                  <a:shade val="30000"/>
                  <a:satMod val="115000"/>
                </a:srgbClr>
              </a:gs>
              <a:gs pos="50000">
                <a:srgbClr val="0036A2">
                  <a:shade val="67500"/>
                  <a:satMod val="115000"/>
                </a:srgbClr>
              </a:gs>
              <a:gs pos="100000">
                <a:srgbClr val="0036A2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3" name="Oval 1033"/>
          <p:cNvSpPr>
            <a:spLocks noChangeArrowheads="1"/>
          </p:cNvSpPr>
          <p:nvPr/>
        </p:nvSpPr>
        <p:spPr bwMode="auto">
          <a:xfrm>
            <a:off x="2419350" y="2305050"/>
            <a:ext cx="609600" cy="609600"/>
          </a:xfrm>
          <a:prstGeom prst="ellipse">
            <a:avLst/>
          </a:prstGeom>
          <a:gradFill rotWithShape="0">
            <a:gsLst>
              <a:gs pos="0">
                <a:srgbClr val="66FFFF">
                  <a:gamma/>
                  <a:shade val="72549"/>
                  <a:invGamma/>
                </a:srgbClr>
              </a:gs>
              <a:gs pos="100000">
                <a:srgbClr val="66FFFF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4" name="AutoShape 1045"/>
          <p:cNvSpPr>
            <a:spLocks noChangeArrowheads="1"/>
          </p:cNvSpPr>
          <p:nvPr/>
        </p:nvSpPr>
        <p:spPr bwMode="auto">
          <a:xfrm rot="16200000">
            <a:off x="1346200" y="2997200"/>
            <a:ext cx="1905000" cy="482600"/>
          </a:xfrm>
          <a:prstGeom prst="curvedDownArrow">
            <a:avLst>
              <a:gd name="adj1" fmla="val 88578"/>
              <a:gd name="adj2" fmla="val 167526"/>
              <a:gd name="adj3" fmla="val 36083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Oval 1029"/>
          <p:cNvSpPr>
            <a:spLocks noChangeArrowheads="1"/>
          </p:cNvSpPr>
          <p:nvPr/>
        </p:nvSpPr>
        <p:spPr bwMode="auto">
          <a:xfrm>
            <a:off x="2247900" y="3810000"/>
            <a:ext cx="914400" cy="914400"/>
          </a:xfrm>
          <a:prstGeom prst="ellipse">
            <a:avLst/>
          </a:prstGeom>
          <a:gradFill rotWithShape="0">
            <a:gsLst>
              <a:gs pos="0">
                <a:srgbClr val="996633">
                  <a:gamma/>
                  <a:shade val="48627"/>
                  <a:invGamma/>
                </a:srgbClr>
              </a:gs>
              <a:gs pos="100000">
                <a:srgbClr val="996633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6" name="Oval 1031"/>
          <p:cNvSpPr>
            <a:spLocks noChangeArrowheads="1"/>
          </p:cNvSpPr>
          <p:nvPr/>
        </p:nvSpPr>
        <p:spPr bwMode="auto">
          <a:xfrm>
            <a:off x="2362200" y="3703638"/>
            <a:ext cx="304800" cy="304800"/>
          </a:xfrm>
          <a:prstGeom prst="ellipse">
            <a:avLst/>
          </a:prstGeom>
          <a:gradFill rotWithShape="0">
            <a:gsLst>
              <a:gs pos="0">
                <a:srgbClr val="FFFF00">
                  <a:gamma/>
                  <a:shade val="46275"/>
                  <a:invGamma/>
                </a:srgbClr>
              </a:gs>
              <a:gs pos="100000">
                <a:srgbClr val="FFFF00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7" name="Oval 1030"/>
          <p:cNvSpPr>
            <a:spLocks noChangeArrowheads="1"/>
          </p:cNvSpPr>
          <p:nvPr/>
        </p:nvSpPr>
        <p:spPr bwMode="auto">
          <a:xfrm>
            <a:off x="2667000" y="3505200"/>
            <a:ext cx="533400" cy="533400"/>
          </a:xfrm>
          <a:prstGeom prst="ellipse">
            <a:avLst/>
          </a:prstGeom>
          <a:gradFill rotWithShape="0">
            <a:gsLst>
              <a:gs pos="0">
                <a:srgbClr val="33CC33">
                  <a:gamma/>
                  <a:shade val="46275"/>
                  <a:invGamma/>
                </a:srgbClr>
              </a:gs>
              <a:gs pos="100000">
                <a:srgbClr val="33CC33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8" name="AutoShape 1046"/>
          <p:cNvSpPr>
            <a:spLocks noChangeArrowheads="1"/>
          </p:cNvSpPr>
          <p:nvPr/>
        </p:nvSpPr>
        <p:spPr bwMode="auto">
          <a:xfrm rot="16200000" flipH="1" flipV="1">
            <a:off x="2184400" y="3149600"/>
            <a:ext cx="1905000" cy="482600"/>
          </a:xfrm>
          <a:prstGeom prst="curvedDownArrow">
            <a:avLst>
              <a:gd name="adj1" fmla="val 88578"/>
              <a:gd name="adj2" fmla="val 167526"/>
              <a:gd name="adj3" fmla="val 36083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1027"/>
          <p:cNvSpPr>
            <a:spLocks noChangeArrowheads="1"/>
          </p:cNvSpPr>
          <p:nvPr/>
        </p:nvSpPr>
        <p:spPr bwMode="auto">
          <a:xfrm>
            <a:off x="4267200" y="2057400"/>
            <a:ext cx="609600" cy="609600"/>
          </a:xfrm>
          <a:prstGeom prst="ellipse">
            <a:avLst/>
          </a:prstGeom>
          <a:gradFill rotWithShape="0">
            <a:gsLst>
              <a:gs pos="0">
                <a:srgbClr val="0099FF">
                  <a:gamma/>
                  <a:shade val="75686"/>
                  <a:invGamma/>
                </a:srgbClr>
              </a:gs>
              <a:gs pos="100000">
                <a:srgbClr val="0099FF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" name="Oval 1032"/>
          <p:cNvSpPr>
            <a:spLocks noChangeArrowheads="1"/>
          </p:cNvSpPr>
          <p:nvPr/>
        </p:nvSpPr>
        <p:spPr bwMode="auto">
          <a:xfrm>
            <a:off x="4191000" y="1828800"/>
            <a:ext cx="76200" cy="76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1200">
              <a:latin typeface="Arial Black" pitchFamily="34" charset="0"/>
            </a:endParaRPr>
          </a:p>
        </p:txBody>
      </p:sp>
      <p:sp>
        <p:nvSpPr>
          <p:cNvPr id="11" name="Rectangle 1035"/>
          <p:cNvSpPr>
            <a:spLocks noChangeArrowheads="1"/>
          </p:cNvSpPr>
          <p:nvPr/>
        </p:nvSpPr>
        <p:spPr bwMode="auto">
          <a:xfrm>
            <a:off x="1219200" y="3657600"/>
            <a:ext cx="14144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Other Biomass</a:t>
            </a:r>
          </a:p>
        </p:txBody>
      </p:sp>
      <p:sp>
        <p:nvSpPr>
          <p:cNvPr id="12" name="Rectangle 1036"/>
          <p:cNvSpPr>
            <a:spLocks noChangeArrowheads="1"/>
          </p:cNvSpPr>
          <p:nvPr/>
        </p:nvSpPr>
        <p:spPr bwMode="auto">
          <a:xfrm>
            <a:off x="2286000" y="3459163"/>
            <a:ext cx="812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Forests</a:t>
            </a:r>
          </a:p>
        </p:txBody>
      </p:sp>
      <p:sp>
        <p:nvSpPr>
          <p:cNvPr id="13" name="Rectangle 1037"/>
          <p:cNvSpPr>
            <a:spLocks noChangeArrowheads="1"/>
          </p:cNvSpPr>
          <p:nvPr/>
        </p:nvSpPr>
        <p:spPr bwMode="auto">
          <a:xfrm>
            <a:off x="2438400" y="4097338"/>
            <a:ext cx="4968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Soil</a:t>
            </a:r>
          </a:p>
        </p:txBody>
      </p:sp>
      <p:sp>
        <p:nvSpPr>
          <p:cNvPr id="14" name="Rectangle 1039"/>
          <p:cNvSpPr>
            <a:spLocks noChangeArrowheads="1"/>
          </p:cNvSpPr>
          <p:nvPr/>
        </p:nvSpPr>
        <p:spPr bwMode="auto">
          <a:xfrm>
            <a:off x="3490913" y="2087563"/>
            <a:ext cx="10810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Top Ocean</a:t>
            </a:r>
          </a:p>
        </p:txBody>
      </p:sp>
      <p:sp>
        <p:nvSpPr>
          <p:cNvPr id="15" name="Rectangle 1040"/>
          <p:cNvSpPr>
            <a:spLocks noChangeArrowheads="1"/>
          </p:cNvSpPr>
          <p:nvPr/>
        </p:nvSpPr>
        <p:spPr bwMode="auto">
          <a:xfrm>
            <a:off x="5334000" y="2438400"/>
            <a:ext cx="11922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Deep Ocean</a:t>
            </a:r>
          </a:p>
        </p:txBody>
      </p:sp>
      <p:sp>
        <p:nvSpPr>
          <p:cNvPr id="16" name="Rectangle 1041"/>
          <p:cNvSpPr>
            <a:spLocks noChangeArrowheads="1"/>
          </p:cNvSpPr>
          <p:nvPr/>
        </p:nvSpPr>
        <p:spPr bwMode="auto">
          <a:xfrm>
            <a:off x="3048000" y="1600200"/>
            <a:ext cx="15160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Marine Biomass</a:t>
            </a:r>
          </a:p>
        </p:txBody>
      </p:sp>
      <p:sp>
        <p:nvSpPr>
          <p:cNvPr id="17" name="Oval 1042"/>
          <p:cNvSpPr>
            <a:spLocks noChangeArrowheads="1"/>
          </p:cNvSpPr>
          <p:nvPr/>
        </p:nvSpPr>
        <p:spPr bwMode="auto">
          <a:xfrm>
            <a:off x="7772400" y="228600"/>
            <a:ext cx="762000" cy="762000"/>
          </a:xfrm>
          <a:prstGeom prst="ellipse">
            <a:avLst/>
          </a:prstGeom>
          <a:gradFill rotWithShape="0">
            <a:gsLst>
              <a:gs pos="0">
                <a:schemeClr val="folHlink">
                  <a:gamma/>
                  <a:tint val="0"/>
                  <a:invGamma/>
                </a:schemeClr>
              </a:gs>
              <a:gs pos="100000">
                <a:schemeClr val="fol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>
                <a:latin typeface="Arial Black" pitchFamily="34" charset="0"/>
              </a:rPr>
              <a:t>1000 Pg</a:t>
            </a:r>
          </a:p>
        </p:txBody>
      </p:sp>
      <p:sp>
        <p:nvSpPr>
          <p:cNvPr id="18" name="Text Box 1043"/>
          <p:cNvSpPr txBox="1">
            <a:spLocks noChangeArrowheads="1"/>
          </p:cNvSpPr>
          <p:nvPr/>
        </p:nvSpPr>
        <p:spPr bwMode="auto">
          <a:xfrm>
            <a:off x="990600" y="320675"/>
            <a:ext cx="5883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3200" b="1"/>
              <a:t>Global Distribution of Carbon</a:t>
            </a:r>
          </a:p>
        </p:txBody>
      </p:sp>
      <p:pic>
        <p:nvPicPr>
          <p:cNvPr id="19" name="Picture 1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79"/>
          <a:stretch>
            <a:fillRect/>
          </a:stretch>
        </p:blipFill>
        <p:spPr bwMode="auto">
          <a:xfrm>
            <a:off x="2730500" y="2305050"/>
            <a:ext cx="3175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AutoShape 1049"/>
          <p:cNvSpPr>
            <a:spLocks noChangeArrowheads="1"/>
          </p:cNvSpPr>
          <p:nvPr/>
        </p:nvSpPr>
        <p:spPr bwMode="auto">
          <a:xfrm rot="-3214754">
            <a:off x="-331787" y="2640013"/>
            <a:ext cx="3352800" cy="1123950"/>
          </a:xfrm>
          <a:prstGeom prst="curvedDownArrow">
            <a:avLst>
              <a:gd name="adj1" fmla="val 12775"/>
              <a:gd name="adj2" fmla="val 36943"/>
              <a:gd name="adj3" fmla="val 14148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1034"/>
          <p:cNvSpPr>
            <a:spLocks noChangeArrowheads="1"/>
          </p:cNvSpPr>
          <p:nvPr/>
        </p:nvSpPr>
        <p:spPr bwMode="auto">
          <a:xfrm>
            <a:off x="2590800" y="2438400"/>
            <a:ext cx="1193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Atmosphere</a:t>
            </a:r>
          </a:p>
        </p:txBody>
      </p:sp>
      <p:sp>
        <p:nvSpPr>
          <p:cNvPr id="22" name="Oval 1028"/>
          <p:cNvSpPr>
            <a:spLocks noChangeArrowheads="1"/>
          </p:cNvSpPr>
          <p:nvPr/>
        </p:nvSpPr>
        <p:spPr bwMode="auto">
          <a:xfrm>
            <a:off x="609600" y="4267200"/>
            <a:ext cx="1828800" cy="1828800"/>
          </a:xfrm>
          <a:prstGeom prst="ellipse">
            <a:avLst/>
          </a:prstGeom>
          <a:gradFill rotWithShape="0">
            <a:gsLst>
              <a:gs pos="0">
                <a:srgbClr val="333333"/>
              </a:gs>
              <a:gs pos="100000">
                <a:srgbClr val="333333">
                  <a:gamma/>
                  <a:tint val="66667"/>
                  <a:invGamma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23" name="Rectangle 1038"/>
          <p:cNvSpPr>
            <a:spLocks noChangeArrowheads="1"/>
          </p:cNvSpPr>
          <p:nvPr/>
        </p:nvSpPr>
        <p:spPr bwMode="auto">
          <a:xfrm>
            <a:off x="990600" y="5029200"/>
            <a:ext cx="10826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latin typeface="Arial Black" pitchFamily="34" charset="0"/>
              </a:rPr>
              <a:t>Fossil Fuel</a:t>
            </a:r>
          </a:p>
        </p:txBody>
      </p:sp>
    </p:spTree>
    <p:extLst>
      <p:ext uri="{BB962C8B-B14F-4D97-AF65-F5344CB8AC3E}">
        <p14:creationId xmlns:p14="http://schemas.microsoft.com/office/powerpoint/2010/main" val="342860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4068" y="414068"/>
            <a:ext cx="8350370" cy="5779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Effects of Climate change on forests: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14068" y="1081201"/>
            <a:ext cx="8350370" cy="557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Direct impacts on production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640347" y="6498792"/>
            <a:ext cx="5486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en-US" sz="1400" i="1" dirty="0"/>
              <a:t>http://www.sciencemag.org/content/329/5994/940/F2.expansion.html</a:t>
            </a:r>
          </a:p>
        </p:txBody>
      </p:sp>
      <p:pic>
        <p:nvPicPr>
          <p:cNvPr id="6" name="Picture 5" descr="map of npp reduc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53" y="1979877"/>
            <a:ext cx="7162800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4068" y="414068"/>
            <a:ext cx="8350370" cy="5779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Effects of Climate change on forests: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14068" y="1081201"/>
            <a:ext cx="8350370" cy="557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Demographic impacts through tree mortality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91956" y="5944615"/>
            <a:ext cx="3897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Trends in tree mortality across the Western US (VanMantgem </a:t>
            </a:r>
            <a:r>
              <a:rPr lang="en-US" sz="1600" i="1" dirty="0" smtClean="0"/>
              <a:t>et al, </a:t>
            </a:r>
            <a:r>
              <a:rPr lang="en-US" sz="1600" dirty="0" smtClean="0"/>
              <a:t>2009, </a:t>
            </a:r>
            <a:r>
              <a:rPr lang="en-US" sz="1600" i="1" dirty="0" smtClean="0"/>
              <a:t>Science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761781" y="2019382"/>
            <a:ext cx="0" cy="44072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8" y="2121187"/>
            <a:ext cx="2399779" cy="4115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57301" y="4076575"/>
            <a:ext cx="1905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Drought-induced canopy mortality (Breshears </a:t>
            </a:r>
            <a:r>
              <a:rPr lang="en-US" sz="1600" i="1" dirty="0" smtClean="0"/>
              <a:t>et al, </a:t>
            </a:r>
            <a:r>
              <a:rPr lang="en-US" sz="1600" dirty="0" smtClean="0"/>
              <a:t>2005, </a:t>
            </a:r>
            <a:r>
              <a:rPr lang="en-US" sz="1600" i="1" dirty="0" smtClean="0"/>
              <a:t>PNAS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26"/>
          <a:stretch/>
        </p:blipFill>
        <p:spPr bwMode="auto">
          <a:xfrm>
            <a:off x="691956" y="1814120"/>
            <a:ext cx="3741946" cy="413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4068" y="414068"/>
            <a:ext cx="8350370" cy="5779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Effects of Climate change on forests: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14068" y="1081201"/>
            <a:ext cx="8350370" cy="557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Shifting disturbance regimes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707714" y="2135632"/>
            <a:ext cx="2780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Lengthening  Fire  Season leads to more fire occurrence (Westering </a:t>
            </a:r>
            <a:r>
              <a:rPr lang="en-US" sz="1600" i="1" dirty="0" smtClean="0"/>
              <a:t>et al, </a:t>
            </a:r>
            <a:r>
              <a:rPr lang="en-US" sz="1600" dirty="0" smtClean="0"/>
              <a:t>2006, </a:t>
            </a:r>
            <a:r>
              <a:rPr lang="en-US" sz="1600" i="1" dirty="0" smtClean="0"/>
              <a:t>Science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4648200" cy="461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4068" y="414068"/>
            <a:ext cx="8350370" cy="5779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Effects of Climate change on forests: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14068" y="1081201"/>
            <a:ext cx="8350370" cy="557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Forest Distribution Shifts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6" r="20001"/>
          <a:stretch/>
        </p:blipFill>
        <p:spPr>
          <a:xfrm>
            <a:off x="715980" y="2183834"/>
            <a:ext cx="1858856" cy="19699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20000"/>
          <a:stretch/>
        </p:blipFill>
        <p:spPr>
          <a:xfrm>
            <a:off x="707354" y="4093202"/>
            <a:ext cx="1858855" cy="19699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20000"/>
          <a:stretch/>
        </p:blipFill>
        <p:spPr>
          <a:xfrm>
            <a:off x="2649278" y="2183834"/>
            <a:ext cx="1858855" cy="19699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20000"/>
          <a:stretch/>
        </p:blipFill>
        <p:spPr>
          <a:xfrm>
            <a:off x="2655193" y="4093202"/>
            <a:ext cx="1858855" cy="19699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20000"/>
          <a:stretch/>
        </p:blipFill>
        <p:spPr>
          <a:xfrm>
            <a:off x="4593683" y="2183834"/>
            <a:ext cx="1858855" cy="19699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20000"/>
          <a:stretch/>
        </p:blipFill>
        <p:spPr>
          <a:xfrm>
            <a:off x="4602344" y="4093202"/>
            <a:ext cx="1858855" cy="1969956"/>
          </a:xfrm>
          <a:prstGeom prst="rect">
            <a:avLst/>
          </a:prstGeom>
        </p:spPr>
      </p:pic>
      <p:pic>
        <p:nvPicPr>
          <p:cNvPr id="10" name="Picture 9" descr="Untitled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16461" y="1924199"/>
            <a:ext cx="1008196" cy="115222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034567" y="2672074"/>
            <a:ext cx="148941" cy="1749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250717" y="1835443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2000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102622" y="183256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2060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119794" y="1819932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2090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-283484" y="2845591"/>
            <a:ext cx="1547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Douglas-fir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-573530" y="4847347"/>
            <a:ext cx="213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</a:t>
            </a:r>
            <a:r>
              <a:rPr lang="en-US" sz="2400" dirty="0" smtClean="0"/>
              <a:t>onderosa pine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6818403" y="3253486"/>
            <a:ext cx="198408" cy="16390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968669" y="3177079"/>
            <a:ext cx="1248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Occupied habitat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6968669" y="3417388"/>
            <a:ext cx="14229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Unexploited habitat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6968669" y="3665979"/>
            <a:ext cx="1873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Persistence outside habitat</a:t>
            </a:r>
            <a:endParaRPr lang="en-US" sz="1200" dirty="0"/>
          </a:p>
        </p:txBody>
      </p:sp>
      <p:sp>
        <p:nvSpPr>
          <p:cNvPr id="21" name="Rectangle 20"/>
          <p:cNvSpPr/>
          <p:nvPr/>
        </p:nvSpPr>
        <p:spPr>
          <a:xfrm>
            <a:off x="6810999" y="3494666"/>
            <a:ext cx="198408" cy="1639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821351" y="3726968"/>
            <a:ext cx="198408" cy="16390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616461" y="4416459"/>
            <a:ext cx="2422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Dramatic range shifts predicted in mountain regions, outpacing tree migration capacity (Campbell, in prep)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2475" y="423020"/>
            <a:ext cx="7694762" cy="5847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smtClean="0"/>
              <a:t>Management responses to Climate Change</a:t>
            </a:r>
            <a:endParaRPr lang="en-US" sz="3200" b="1" dirty="0"/>
          </a:p>
        </p:txBody>
      </p:sp>
      <p:sp>
        <p:nvSpPr>
          <p:cNvPr id="3" name="Rectangle 3"/>
          <p:cNvSpPr txBox="1">
            <a:spLocks/>
          </p:cNvSpPr>
          <p:nvPr/>
        </p:nvSpPr>
        <p:spPr>
          <a:xfrm>
            <a:off x="612475" y="1789960"/>
            <a:ext cx="7979434" cy="39466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en-US" sz="3200" dirty="0" smtClean="0"/>
          </a:p>
          <a:p>
            <a:r>
              <a:rPr lang="en-US" altLang="en-US" sz="3200" dirty="0" smtClean="0"/>
              <a:t>Adaptation: actions taken to reduce the ultimate impact of climate-related change</a:t>
            </a:r>
          </a:p>
          <a:p>
            <a:pPr marL="0" indent="0">
              <a:buNone/>
            </a:pPr>
            <a:endParaRPr lang="en-US" altLang="en-US" sz="3200" dirty="0" smtClean="0"/>
          </a:p>
          <a:p>
            <a:r>
              <a:rPr lang="en-US" altLang="en-US" sz="3200" dirty="0"/>
              <a:t>Mitigation: actions taken to reduce the amount of carbon in the atmosphere or to reduce its input  to the atmosphere</a:t>
            </a:r>
          </a:p>
          <a:p>
            <a:endParaRPr lang="en-US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013248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2475" y="423020"/>
            <a:ext cx="7694762" cy="5847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Adaptation Options</a:t>
            </a:r>
            <a:endParaRPr lang="en-US" sz="3200" b="1" dirty="0"/>
          </a:p>
        </p:txBody>
      </p:sp>
      <p:sp>
        <p:nvSpPr>
          <p:cNvPr id="3" name="Rectangle 3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 smtClean="0"/>
              <a:t>Resistance: </a:t>
            </a:r>
            <a:r>
              <a:rPr lang="en-US" altLang="en-US" dirty="0" smtClean="0"/>
              <a:t>forestall impacts and protect highly valued resources</a:t>
            </a:r>
          </a:p>
          <a:p>
            <a:pPr marL="0" indent="0">
              <a:buNone/>
            </a:pPr>
            <a:endParaRPr lang="en-US" altLang="en-US" dirty="0" smtClean="0"/>
          </a:p>
          <a:p>
            <a:r>
              <a:rPr lang="en-US" altLang="en-US" b="1" dirty="0" smtClean="0"/>
              <a:t>Resilience: </a:t>
            </a:r>
            <a:r>
              <a:rPr lang="en-US" altLang="en-US" dirty="0" smtClean="0"/>
              <a:t>improve the capacity of ecosystems to return to desired conditions after disturbance</a:t>
            </a:r>
          </a:p>
          <a:p>
            <a:pPr marL="0" indent="0">
              <a:buNone/>
            </a:pPr>
            <a:endParaRPr lang="en-US" altLang="en-US" dirty="0" smtClean="0"/>
          </a:p>
          <a:p>
            <a:r>
              <a:rPr lang="en-US" altLang="en-US" b="1" dirty="0" smtClean="0"/>
              <a:t>Response: </a:t>
            </a:r>
            <a:r>
              <a:rPr lang="en-US" altLang="en-US" dirty="0" smtClean="0"/>
              <a:t>facilitate transition of ecosystems from current to new conditions</a:t>
            </a:r>
          </a:p>
        </p:txBody>
      </p:sp>
    </p:spTree>
    <p:extLst>
      <p:ext uri="{BB962C8B-B14F-4D97-AF65-F5344CB8AC3E}">
        <p14:creationId xmlns:p14="http://schemas.microsoft.com/office/powerpoint/2010/main" val="58310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38200" y="238125"/>
            <a:ext cx="7651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3200" b="1">
                <a:solidFill>
                  <a:schemeClr val="tx2"/>
                </a:solidFill>
                <a:latin typeface="Comic Sans MS" pitchFamily="66" charset="0"/>
              </a:rPr>
              <a:t>Global Warming: Where it all started</a:t>
            </a:r>
          </a:p>
        </p:txBody>
      </p:sp>
      <p:pic>
        <p:nvPicPr>
          <p:cNvPr id="3" name="Picture 3" descr="co2mm_m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2743200" cy="231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705600" y="3429000"/>
            <a:ext cx="19944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>
                <a:latin typeface="Comic Sans MS" pitchFamily="66" charset="0"/>
              </a:rPr>
              <a:t>Dave </a:t>
            </a:r>
            <a:r>
              <a:rPr lang="en-US" altLang="en-US" sz="2400" dirty="0" smtClean="0">
                <a:latin typeface="Comic Sans MS" pitchFamily="66" charset="0"/>
              </a:rPr>
              <a:t>Keeling</a:t>
            </a:r>
          </a:p>
          <a:p>
            <a:pPr algn="ctr"/>
            <a:r>
              <a:rPr lang="en-US" altLang="en-US" sz="1600" dirty="0" smtClean="0">
                <a:latin typeface="Comic Sans MS" pitchFamily="66" charset="0"/>
              </a:rPr>
              <a:t>(1928-2005)</a:t>
            </a:r>
            <a:endParaRPr lang="en-US" altLang="en-US" sz="1600" dirty="0">
              <a:latin typeface="Comic Sans MS" pitchFamily="66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935736" y="5513832"/>
            <a:ext cx="73700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latin typeface="Comic Sans MS" pitchFamily="66" charset="0"/>
              </a:rPr>
              <a:t>A</a:t>
            </a:r>
            <a:r>
              <a:rPr lang="en-US" altLang="en-US" sz="2400" dirty="0" smtClean="0">
                <a:latin typeface="Comic Sans MS" pitchFamily="66" charset="0"/>
              </a:rPr>
              <a:t>tmospheric </a:t>
            </a:r>
            <a:r>
              <a:rPr lang="en-US" altLang="en-US" sz="2400" dirty="0">
                <a:latin typeface="Comic Sans MS" pitchFamily="66" charset="0"/>
              </a:rPr>
              <a:t>CO</a:t>
            </a:r>
            <a:r>
              <a:rPr lang="en-US" altLang="en-US" sz="2400" baseline="-25000" dirty="0">
                <a:latin typeface="Comic Sans MS" pitchFamily="66" charset="0"/>
              </a:rPr>
              <a:t>2</a:t>
            </a:r>
            <a:r>
              <a:rPr lang="en-US" altLang="en-US" sz="2400" dirty="0">
                <a:latin typeface="Comic Sans MS" pitchFamily="66" charset="0"/>
              </a:rPr>
              <a:t> </a:t>
            </a:r>
            <a:r>
              <a:rPr lang="en-US" altLang="en-US" sz="2400" dirty="0" smtClean="0">
                <a:latin typeface="Comic Sans MS" pitchFamily="66" charset="0"/>
              </a:rPr>
              <a:t>is on the rise</a:t>
            </a:r>
          </a:p>
          <a:p>
            <a:pPr algn="ctr"/>
            <a:r>
              <a:rPr lang="en-US" altLang="en-US" sz="2400" dirty="0" smtClean="0">
                <a:latin typeface="Comic Sans MS" pitchFamily="66" charset="0"/>
              </a:rPr>
              <a:t>attributable to fossil fuel emissions</a:t>
            </a:r>
            <a:endParaRPr lang="en-US" altLang="en-US" sz="2400" baseline="-25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dirty="0" smtClean="0"/>
              <a:t>Store more in forest ecosystems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Longer rotations, less intensive harvest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Increase productivity</a:t>
            </a:r>
          </a:p>
          <a:p>
            <a:pPr>
              <a:lnSpc>
                <a:spcPct val="80000"/>
              </a:lnSpc>
            </a:pPr>
            <a:r>
              <a:rPr lang="en-US" altLang="en-US" dirty="0" smtClean="0"/>
              <a:t>Store more in forest products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Harvest more frequently and intensively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Build longer lasting structures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Substitute more</a:t>
            </a:r>
          </a:p>
          <a:p>
            <a:pPr>
              <a:lnSpc>
                <a:spcPct val="80000"/>
              </a:lnSpc>
            </a:pPr>
            <a:r>
              <a:rPr lang="en-US" altLang="en-US" dirty="0" smtClean="0"/>
              <a:t>Reduce emissions from disturbance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Remove carbon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Increase resistance and resilience </a:t>
            </a:r>
          </a:p>
        </p:txBody>
      </p:sp>
      <p:sp>
        <p:nvSpPr>
          <p:cNvPr id="4" name="Rectangle 3"/>
          <p:cNvSpPr/>
          <p:nvPr/>
        </p:nvSpPr>
        <p:spPr>
          <a:xfrm>
            <a:off x="612475" y="423020"/>
            <a:ext cx="7694762" cy="5847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smtClean="0"/>
              <a:t>Mitigation Options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674002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4068" y="414068"/>
            <a:ext cx="8350370" cy="13112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Understanding mitigation options begins with an understanding of the forest carbon dynamics  </a:t>
            </a:r>
            <a:endParaRPr lang="en-US" sz="2800" dirty="0"/>
          </a:p>
        </p:txBody>
      </p:sp>
      <p:sp>
        <p:nvSpPr>
          <p:cNvPr id="3" name="Rounded Rectangle 2"/>
          <p:cNvSpPr/>
          <p:nvPr/>
        </p:nvSpPr>
        <p:spPr>
          <a:xfrm>
            <a:off x="1718095" y="2199736"/>
            <a:ext cx="5329686" cy="750498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Atmosphere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90491" y="4632385"/>
            <a:ext cx="2553419" cy="1164566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800" dirty="0">
                <a:solidFill>
                  <a:schemeClr val="tx1"/>
                </a:solidFill>
              </a:rPr>
              <a:t>Forests and Forest Products</a:t>
            </a:r>
          </a:p>
        </p:txBody>
      </p:sp>
      <p:sp>
        <p:nvSpPr>
          <p:cNvPr id="17" name="Freeform 16"/>
          <p:cNvSpPr/>
          <p:nvPr/>
        </p:nvSpPr>
        <p:spPr>
          <a:xfrm>
            <a:off x="5564038" y="2967487"/>
            <a:ext cx="310551" cy="1906437"/>
          </a:xfrm>
          <a:custGeom>
            <a:avLst/>
            <a:gdLst>
              <a:gd name="connsiteX0" fmla="*/ 0 w 897147"/>
              <a:gd name="connsiteY0" fmla="*/ 2027207 h 2027207"/>
              <a:gd name="connsiteX1" fmla="*/ 897147 w 897147"/>
              <a:gd name="connsiteY1" fmla="*/ 2027207 h 2027207"/>
              <a:gd name="connsiteX2" fmla="*/ 897147 w 897147"/>
              <a:gd name="connsiteY2" fmla="*/ 0 h 2027207"/>
              <a:gd name="connsiteX3" fmla="*/ 897147 w 897147"/>
              <a:gd name="connsiteY3" fmla="*/ 0 h 202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7147" h="2027207">
                <a:moveTo>
                  <a:pt x="0" y="2027207"/>
                </a:moveTo>
                <a:lnTo>
                  <a:pt x="897147" y="2027207"/>
                </a:lnTo>
                <a:lnTo>
                  <a:pt x="897147" y="0"/>
                </a:lnTo>
                <a:lnTo>
                  <a:pt x="897147" y="0"/>
                </a:ln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564039" y="2950234"/>
            <a:ext cx="855386" cy="2264434"/>
          </a:xfrm>
          <a:custGeom>
            <a:avLst/>
            <a:gdLst>
              <a:gd name="connsiteX0" fmla="*/ 0 w 897147"/>
              <a:gd name="connsiteY0" fmla="*/ 2027207 h 2027207"/>
              <a:gd name="connsiteX1" fmla="*/ 897147 w 897147"/>
              <a:gd name="connsiteY1" fmla="*/ 2027207 h 2027207"/>
              <a:gd name="connsiteX2" fmla="*/ 897147 w 897147"/>
              <a:gd name="connsiteY2" fmla="*/ 0 h 2027207"/>
              <a:gd name="connsiteX3" fmla="*/ 897147 w 897147"/>
              <a:gd name="connsiteY3" fmla="*/ 0 h 202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7147" h="2027207">
                <a:moveTo>
                  <a:pt x="0" y="2027207"/>
                </a:moveTo>
                <a:lnTo>
                  <a:pt x="897147" y="2027207"/>
                </a:lnTo>
                <a:lnTo>
                  <a:pt x="897147" y="0"/>
                </a:lnTo>
                <a:lnTo>
                  <a:pt x="897147" y="0"/>
                </a:ln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564038" y="2950234"/>
            <a:ext cx="1328467" cy="2544792"/>
          </a:xfrm>
          <a:custGeom>
            <a:avLst/>
            <a:gdLst>
              <a:gd name="connsiteX0" fmla="*/ 0 w 897147"/>
              <a:gd name="connsiteY0" fmla="*/ 2027207 h 2027207"/>
              <a:gd name="connsiteX1" fmla="*/ 897147 w 897147"/>
              <a:gd name="connsiteY1" fmla="*/ 2027207 h 2027207"/>
              <a:gd name="connsiteX2" fmla="*/ 897147 w 897147"/>
              <a:gd name="connsiteY2" fmla="*/ 0 h 2027207"/>
              <a:gd name="connsiteX3" fmla="*/ 897147 w 897147"/>
              <a:gd name="connsiteY3" fmla="*/ 0 h 202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7147" h="2027207">
                <a:moveTo>
                  <a:pt x="0" y="2027207"/>
                </a:moveTo>
                <a:lnTo>
                  <a:pt x="897147" y="2027207"/>
                </a:lnTo>
                <a:lnTo>
                  <a:pt x="897147" y="0"/>
                </a:lnTo>
                <a:lnTo>
                  <a:pt x="897147" y="0"/>
                </a:ln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flipH="1">
            <a:off x="2260121" y="2950234"/>
            <a:ext cx="733245" cy="2172419"/>
          </a:xfrm>
          <a:custGeom>
            <a:avLst/>
            <a:gdLst>
              <a:gd name="connsiteX0" fmla="*/ 0 w 897147"/>
              <a:gd name="connsiteY0" fmla="*/ 2027207 h 2027207"/>
              <a:gd name="connsiteX1" fmla="*/ 897147 w 897147"/>
              <a:gd name="connsiteY1" fmla="*/ 2027207 h 2027207"/>
              <a:gd name="connsiteX2" fmla="*/ 897147 w 897147"/>
              <a:gd name="connsiteY2" fmla="*/ 0 h 2027207"/>
              <a:gd name="connsiteX3" fmla="*/ 897147 w 897147"/>
              <a:gd name="connsiteY3" fmla="*/ 0 h 202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7147" h="2027207">
                <a:moveTo>
                  <a:pt x="0" y="2027207"/>
                </a:moveTo>
                <a:lnTo>
                  <a:pt x="897147" y="2027207"/>
                </a:lnTo>
                <a:lnTo>
                  <a:pt x="897147" y="0"/>
                </a:lnTo>
                <a:lnTo>
                  <a:pt x="897147" y="0"/>
                </a:lnTo>
              </a:path>
            </a:pathLst>
          </a:custGeom>
          <a:noFill/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35503" y="3542747"/>
            <a:ext cx="162249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Photosynthesis</a:t>
            </a:r>
            <a:endParaRPr lang="en-US" b="1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5080452" y="3542747"/>
            <a:ext cx="1277721" cy="51680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b="1" i="1" dirty="0" smtClean="0"/>
              <a:t>Plant</a:t>
            </a:r>
          </a:p>
          <a:p>
            <a:pPr algn="ctr">
              <a:lnSpc>
                <a:spcPct val="75000"/>
              </a:lnSpc>
            </a:pPr>
            <a:r>
              <a:rPr lang="en-US" b="1" i="1" dirty="0" smtClean="0"/>
              <a:t>Respiration</a:t>
            </a:r>
            <a:endParaRPr lang="en-US" b="1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6035442" y="4170870"/>
            <a:ext cx="767967" cy="30905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b="1" i="1" dirty="0" smtClean="0"/>
              <a:t>Decay</a:t>
            </a:r>
            <a:endParaRPr lang="en-US" b="1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6534880" y="4632385"/>
            <a:ext cx="1324914" cy="30905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b="1" i="1" dirty="0" smtClean="0"/>
              <a:t>Combustion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863037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15" y="189781"/>
            <a:ext cx="8169215" cy="6901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Dramatic Departure From Norm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3" name="Picture 2" descr="https://www3.epa.gov/climatechange/images/science/GHGConc2000-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85" y="1201124"/>
            <a:ext cx="6989173" cy="497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15" y="258789"/>
            <a:ext cx="8169215" cy="8885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CO2 concentrations couples to temperature through radiative forcing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77112"/>
            <a:ext cx="67818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3.epa.gov/climatechange/images/science/models-observed-human-natural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9"/>
          <a:stretch/>
        </p:blipFill>
        <p:spPr bwMode="auto">
          <a:xfrm>
            <a:off x="452706" y="1250831"/>
            <a:ext cx="7800975" cy="462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6815" y="258789"/>
            <a:ext cx="8169215" cy="6901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Separating Human and Natural Influences on Climate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FFCC"/>
          </a:solidFill>
          <a:ln w="9525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19177" y="194096"/>
            <a:ext cx="84970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smtClean="0">
                <a:latin typeface="Comic Sans MS" pitchFamily="66" charset="0"/>
              </a:rPr>
              <a:t>Observed consequences</a:t>
            </a:r>
            <a:br>
              <a:rPr lang="en-US" altLang="en-US" sz="3200" b="1" smtClean="0">
                <a:latin typeface="Comic Sans MS" pitchFamily="66" charset="0"/>
              </a:rPr>
            </a:br>
            <a:r>
              <a:rPr lang="en-US" altLang="en-US" sz="3200" b="1" smtClean="0">
                <a:latin typeface="Comic Sans MS" pitchFamily="66" charset="0"/>
              </a:rPr>
              <a:t>of Global Warming</a:t>
            </a:r>
            <a:endParaRPr lang="en-US" altLang="en-US" sz="3200" b="1" dirty="0">
              <a:latin typeface="Comic Sans MS" pitchFamily="66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33400" y="1401802"/>
            <a:ext cx="81534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latin typeface="Comic Sans MS" pitchFamily="66" charset="0"/>
              </a:rPr>
              <a:t>Global average surface temperatures increased by 0.6 +/- 0.2 degrees Celsius over the 20th century (IPCC 2001)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latin typeface="Comic Sans MS" pitchFamily="66" charset="0"/>
              </a:rPr>
              <a:t>Concurrent increase in atmospheric CO</a:t>
            </a:r>
            <a:r>
              <a:rPr lang="en-US" altLang="en-US" sz="2400" baseline="-25000" dirty="0" smtClean="0">
                <a:solidFill>
                  <a:schemeClr val="tx1"/>
                </a:solidFill>
                <a:latin typeface="Comic Sans MS" pitchFamily="66" charset="0"/>
              </a:rPr>
              <a:t>2</a:t>
            </a:r>
            <a:r>
              <a:rPr lang="en-US" altLang="en-US" sz="2400" dirty="0" smtClean="0">
                <a:solidFill>
                  <a:schemeClr val="tx1"/>
                </a:solidFill>
                <a:latin typeface="Comic Sans MS" pitchFamily="66" charset="0"/>
              </a:rPr>
              <a:t> (~282 to 366 ppm; 31% since 1750)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latin typeface="Comic Sans MS" pitchFamily="66" charset="0"/>
              </a:rPr>
              <a:t>Global average sea-level has risen (0.1 – 0.2 m 20</a:t>
            </a:r>
            <a:r>
              <a:rPr lang="en-US" altLang="en-US" sz="2400" baseline="30000" dirty="0" smtClean="0">
                <a:solidFill>
                  <a:schemeClr val="tx1"/>
                </a:solidFill>
                <a:latin typeface="Comic Sans MS" pitchFamily="66" charset="0"/>
              </a:rPr>
              <a:t>th</a:t>
            </a:r>
            <a:r>
              <a:rPr lang="en-US" altLang="en-US" sz="2400" dirty="0" smtClean="0">
                <a:solidFill>
                  <a:schemeClr val="tx1"/>
                </a:solidFill>
                <a:latin typeface="Comic Sans MS" pitchFamily="66" charset="0"/>
              </a:rPr>
              <a:t> century) and ocean heat content has increased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latin typeface="Comic Sans MS" pitchFamily="66" charset="0"/>
              </a:rPr>
              <a:t>Snow cover and ice extent has decreased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latin typeface="Comic Sans MS" pitchFamily="66" charset="0"/>
              </a:rPr>
              <a:t>lengthening of mid-to high-latitude growing seasons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latin typeface="Comic Sans MS" pitchFamily="66" charset="0"/>
              </a:rPr>
              <a:t>poleward and altitudinal shifts of plant and animal ranges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latin typeface="Comic Sans MS" pitchFamily="66" charset="0"/>
              </a:rPr>
              <a:t>earlier tree flowering, insect emergence and egg-laying in birds</a:t>
            </a:r>
            <a:endParaRPr lang="en-US" altLang="en-US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TS-32_FI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922" y="1589354"/>
            <a:ext cx="6477000" cy="4404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6815" y="258789"/>
            <a:ext cx="8169215" cy="8885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Model predictions of Future Warming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9193" y="427038"/>
            <a:ext cx="8105617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Stabilization “Triangle” and Stabilization “wedges”     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79484" y="4751650"/>
            <a:ext cx="7199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Wedges include: Energy Conservation, Alternate fuels, Sequestration, Alternate land-use practices.  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879484" y="5614264"/>
            <a:ext cx="78073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Forest Practices are important in part because they pertain to multiple wedges but largely because they play such an important role in the global carbon cycle as a whole  </a:t>
            </a:r>
            <a:endParaRPr lang="en-US" sz="2000" dirty="0"/>
          </a:p>
        </p:txBody>
      </p:sp>
      <p:sp>
        <p:nvSpPr>
          <p:cNvPr id="5" name="5-Point Star 4"/>
          <p:cNvSpPr/>
          <p:nvPr/>
        </p:nvSpPr>
        <p:spPr>
          <a:xfrm>
            <a:off x="519193" y="4759364"/>
            <a:ext cx="328474" cy="346229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520667" y="5613126"/>
            <a:ext cx="328474" cy="346229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figur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14" y="1143000"/>
            <a:ext cx="4295775" cy="336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figure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952" y="1143000"/>
            <a:ext cx="4295775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2_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4876800" cy="420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97023" y="152400"/>
            <a:ext cx="8169215" cy="8885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Forest Effects on Global CO2 strong enough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to be seen in the Signal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86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2C8A6602404B4090126F2E3EAE2980" ma:contentTypeVersion="22" ma:contentTypeDescription="Create a new document." ma:contentTypeScope="" ma:versionID="ac94e14fb7563ce5bc3e6ce75e331db1">
  <xsd:schema xmlns:xsd="http://www.w3.org/2001/XMLSchema" xmlns:xs="http://www.w3.org/2001/XMLSchema" xmlns:p="http://schemas.microsoft.com/office/2006/metadata/properties" xmlns:ns2="90ba8fc8-01b3-43ab-b991-9aff72ec3f01" xmlns:ns3="3974dec2-56d0-4dcc-9081-4eb743c001ae" targetNamespace="http://schemas.microsoft.com/office/2006/metadata/properties" ma:root="true" ma:fieldsID="a0c68044ea93e2621db30b8d5cae4d31" ns2:_="" ns3:_="">
    <xsd:import namespace="90ba8fc8-01b3-43ab-b991-9aff72ec3f01"/>
    <xsd:import namespace="3974dec2-56d0-4dcc-9081-4eb743c001a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Publication_x0020_Type" minOccurs="0"/>
                <xsd:element ref="ns3: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ba8fc8-01b3-43ab-b991-9aff72ec3f0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74dec2-56d0-4dcc-9081-4eb743c001ae" elementFormDefault="qualified">
    <xsd:import namespace="http://schemas.microsoft.com/office/2006/documentManagement/types"/>
    <xsd:import namespace="http://schemas.microsoft.com/office/infopath/2007/PartnerControls"/>
    <xsd:element name="Publication_x0020_Type" ma:index="9" nillable="true" ma:displayName="Publication Type" ma:default="SupportingDocs, maps &amp; data" ma:description="Default choice is SupportingDocs, maps &amp; data. &#10;Note: Selecting any others with automatically put the doc on the publications and/or reports pages." ma:format="Dropdown" ma:internalName="Publication_x0020_Type" ma:readOnly="false">
      <xsd:simpleType>
        <xsd:restriction base="dms:Choice">
          <xsd:enumeration value="Brochures &amp; flyers"/>
          <xsd:enumeration value="Fact sheets"/>
          <xsd:enumeration value="Manuals &amp; guides"/>
          <xsd:enumeration value="Reports"/>
          <xsd:enumeration value="SupportingDocs, maps &amp; data"/>
          <xsd:enumeration value="Trees"/>
        </xsd:restriction>
      </xsd:simpleType>
    </xsd:element>
    <xsd:element name="Tags" ma:index="10" nillable="true" ma:displayName="Tags" ma:description="Select a category. &#10;Note: The tag assists in displaying docs in the correct category on the publication and/or reports pages.&#10;Examples: If you selected under Publication Type: Reports and then selected Tag: Fire. The document will display on the reports page under the category Fire.&#10;If you selected under Publication Type: Fact sheets and then selected Tag: Forest Benefits. The document will display on the publications page under the category Forest Benefits &amp; Health." ma:format="Dropdown" ma:internalName="Tags" ma:readOnly="false">
      <xsd:simpleType>
        <xsd:restriction base="dms:Choice">
          <xsd:enumeration value="About ODF"/>
          <xsd:enumeration value="Fire"/>
          <xsd:enumeration value="Forest Benefits"/>
          <xsd:enumeration value="Forest Resources"/>
          <xsd:enumeration value="Monitoring Technical Report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0ba8fc8-01b3-43ab-b991-9aff72ec3f01">
      <UserInfo>
        <DisplayName/>
        <AccountId xsi:nil="true"/>
        <AccountType/>
      </UserInfo>
    </SharedWithUsers>
    <Publication_x0020_Type xmlns="3974dec2-56d0-4dcc-9081-4eb743c001ae">SupportingDocs, maps &amp; data</Publication_x0020_Type>
    <Tags xmlns="3974dec2-56d0-4dcc-9081-4eb743c001ae">About ODF</Tags>
  </documentManagement>
</p:properties>
</file>

<file path=customXml/itemProps1.xml><?xml version="1.0" encoding="utf-8"?>
<ds:datastoreItem xmlns:ds="http://schemas.openxmlformats.org/officeDocument/2006/customXml" ds:itemID="{372DE894-D183-40C7-9E79-E5CBCE0FDEBF}"/>
</file>

<file path=customXml/itemProps2.xml><?xml version="1.0" encoding="utf-8"?>
<ds:datastoreItem xmlns:ds="http://schemas.openxmlformats.org/officeDocument/2006/customXml" ds:itemID="{B92AC226-D7A1-4E11-9E33-798311A42E82}"/>
</file>

<file path=customXml/itemProps3.xml><?xml version="1.0" encoding="utf-8"?>
<ds:datastoreItem xmlns:ds="http://schemas.openxmlformats.org/officeDocument/2006/customXml" ds:itemID="{240E1527-B6CF-452F-BEBE-0E07E3A747EA}"/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570</Words>
  <Application>Microsoft Office PowerPoint</Application>
  <PresentationFormat>On-screen Show (4:3)</PresentationFormat>
  <Paragraphs>104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Oregon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doe</dc:creator>
  <cp:lastModifiedBy>jon doe</cp:lastModifiedBy>
  <cp:revision>31</cp:revision>
  <dcterms:created xsi:type="dcterms:W3CDTF">2016-07-18T17:56:24Z</dcterms:created>
  <dcterms:modified xsi:type="dcterms:W3CDTF">2016-07-19T23:03:29Z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0x010100E02C8A6602404B4090126F2E3EAE2980</vt:lpwstr>
  </property>
  <property fmtid="{D5CDD505-2E9C-101B-9397-08002B2CF9AE}" pid="3" name="Order">
    <vt:r8>8300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SharedWithUsers">
    <vt:lpwstr/>
  </property>
  <property fmtid="{D5CDD505-2E9C-101B-9397-08002B2CF9AE}" pid="12" name="Tags">
    <vt:lpwstr>About ODF</vt:lpwstr>
  </property>
  <property fmtid="{D5CDD505-2E9C-101B-9397-08002B2CF9AE}" pid="13" name="Publication Type">
    <vt:lpwstr>SupportingDocs, maps &amp; data</vt:lpwstr>
  </property>
</Properties>
</file>