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3" r:id="rId4"/>
    <p:sldMasterId id="2147483684" r:id="rId5"/>
  </p:sldMasterIdLst>
  <p:notesMasterIdLst>
    <p:notesMasterId r:id="rId87"/>
  </p:notesMasterIdLst>
  <p:sldIdLst>
    <p:sldId id="461" r:id="rId6"/>
    <p:sldId id="378" r:id="rId7"/>
    <p:sldId id="505" r:id="rId8"/>
    <p:sldId id="258" r:id="rId9"/>
    <p:sldId id="379" r:id="rId10"/>
    <p:sldId id="390" r:id="rId11"/>
    <p:sldId id="391" r:id="rId12"/>
    <p:sldId id="405" r:id="rId13"/>
    <p:sldId id="499" r:id="rId14"/>
    <p:sldId id="392" r:id="rId15"/>
    <p:sldId id="415" r:id="rId16"/>
    <p:sldId id="502" r:id="rId17"/>
    <p:sldId id="496" r:id="rId18"/>
    <p:sldId id="506" r:id="rId19"/>
    <p:sldId id="416" r:id="rId20"/>
    <p:sldId id="495" r:id="rId21"/>
    <p:sldId id="507" r:id="rId22"/>
    <p:sldId id="422" r:id="rId23"/>
    <p:sldId id="424" r:id="rId24"/>
    <p:sldId id="508" r:id="rId25"/>
    <p:sldId id="423" r:id="rId26"/>
    <p:sldId id="395" r:id="rId27"/>
    <p:sldId id="504" r:id="rId28"/>
    <p:sldId id="509" r:id="rId29"/>
    <p:sldId id="417" r:id="rId30"/>
    <p:sldId id="418" r:id="rId31"/>
    <p:sldId id="419" r:id="rId32"/>
    <p:sldId id="420" r:id="rId33"/>
    <p:sldId id="426" r:id="rId34"/>
    <p:sldId id="427" r:id="rId35"/>
    <p:sldId id="428" r:id="rId36"/>
    <p:sldId id="429" r:id="rId37"/>
    <p:sldId id="430" r:id="rId38"/>
    <p:sldId id="432" r:id="rId39"/>
    <p:sldId id="522" r:id="rId40"/>
    <p:sldId id="523" r:id="rId41"/>
    <p:sldId id="510" r:id="rId42"/>
    <p:sldId id="511" r:id="rId43"/>
    <p:sldId id="437" r:id="rId44"/>
    <p:sldId id="450" r:id="rId45"/>
    <p:sldId id="449" r:id="rId46"/>
    <p:sldId id="512" r:id="rId47"/>
    <p:sldId id="530" r:id="rId48"/>
    <p:sldId id="394" r:id="rId49"/>
    <p:sldId id="439" r:id="rId50"/>
    <p:sldId id="440" r:id="rId51"/>
    <p:sldId id="441" r:id="rId52"/>
    <p:sldId id="442" r:id="rId53"/>
    <p:sldId id="443" r:id="rId54"/>
    <p:sldId id="444" r:id="rId55"/>
    <p:sldId id="513" r:id="rId56"/>
    <p:sldId id="446" r:id="rId57"/>
    <p:sldId id="480" r:id="rId58"/>
    <p:sldId id="477" r:id="rId59"/>
    <p:sldId id="481" r:id="rId60"/>
    <p:sldId id="478" r:id="rId61"/>
    <p:sldId id="459" r:id="rId62"/>
    <p:sldId id="482" r:id="rId63"/>
    <p:sldId id="484" r:id="rId64"/>
    <p:sldId id="486" r:id="rId65"/>
    <p:sldId id="514" r:id="rId66"/>
    <p:sldId id="515" r:id="rId67"/>
    <p:sldId id="516" r:id="rId68"/>
    <p:sldId id="460" r:id="rId69"/>
    <p:sldId id="494" r:id="rId70"/>
    <p:sldId id="517" r:id="rId71"/>
    <p:sldId id="518" r:id="rId72"/>
    <p:sldId id="519" r:id="rId73"/>
    <p:sldId id="520" r:id="rId74"/>
    <p:sldId id="401" r:id="rId75"/>
    <p:sldId id="425" r:id="rId76"/>
    <p:sldId id="521" r:id="rId77"/>
    <p:sldId id="434" r:id="rId78"/>
    <p:sldId id="435" r:id="rId79"/>
    <p:sldId id="436" r:id="rId80"/>
    <p:sldId id="529" r:id="rId81"/>
    <p:sldId id="524" r:id="rId82"/>
    <p:sldId id="525" r:id="rId83"/>
    <p:sldId id="526" r:id="rId84"/>
    <p:sldId id="527" r:id="rId85"/>
    <p:sldId id="528" r:id="rId8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E50C57-B283-E72E-86A1-C615BB606821}" name="Brower Corinna E" initials="BCE" userId="S::Corinna.e.Brower@oha.oregon.gov::434dfcf1-729d-4c84-9e83-7a07eca78f0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F4FF"/>
    <a:srgbClr val="D9F1FF"/>
    <a:srgbClr val="EA9A7D"/>
    <a:srgbClr val="FEF8E8"/>
    <a:srgbClr val="D8E081"/>
    <a:srgbClr val="2CB5FD"/>
    <a:srgbClr val="003E75"/>
    <a:srgbClr val="007F43"/>
    <a:srgbClr val="4B588D"/>
    <a:srgbClr val="9FBA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94" autoAdjust="0"/>
    <p:restoredTop sz="87410" autoAdjust="0"/>
  </p:normalViewPr>
  <p:slideViewPr>
    <p:cSldViewPr snapToGrid="0">
      <p:cViewPr varScale="1">
        <p:scale>
          <a:sx n="76" d="100"/>
          <a:sy n="76" d="100"/>
        </p:scale>
        <p:origin x="3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oregonschoolnurses.org/resources/toolkit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i="1"/>
              <a:t>Note to Trainer: Qualified trainers identified in state law should be familiar with the school setting and may revise training content to address local policy, practice, and materials.</a:t>
            </a:r>
            <a:r>
              <a:rPr lang="en-US"/>
              <a:t> </a:t>
            </a:r>
          </a:p>
          <a:p>
            <a:pPr>
              <a:buNone/>
            </a:pPr>
            <a:endParaRPr lang="en-US"/>
          </a:p>
          <a:p>
            <a:pPr marL="171450" indent="-171450"/>
            <a:r>
              <a:rPr lang="en-US"/>
              <a:t>Reference local school policies. </a:t>
            </a:r>
            <a:r>
              <a:rPr lang="en-US" i="1"/>
              <a:t>See Training Protocol Manual Section II: Medication Program Resources.</a:t>
            </a:r>
          </a:p>
          <a:p>
            <a:pPr marL="171450" indent="-171450"/>
            <a:r>
              <a:rPr lang="en-US"/>
              <a:t>Use local district medication forms when discussing documentation procedures.  </a:t>
            </a:r>
          </a:p>
          <a:p>
            <a:pPr lvl="1"/>
            <a:r>
              <a:rPr lang="en-US"/>
              <a:t>May include parent/guardian medication instructions, Medication Administration Record (MAR), self-medication agreement, incident form. </a:t>
            </a:r>
          </a:p>
          <a:p>
            <a:pPr lvl="1"/>
            <a:r>
              <a:rPr lang="en-US"/>
              <a:t>Oregon School Nurses Association offers examples if needed. See </a:t>
            </a:r>
            <a:r>
              <a:rPr lang="en-US">
                <a:hlinkClick r:id="rId3"/>
              </a:rPr>
              <a:t>https://www.oregonschoolnurses.org/resources/toolkits</a:t>
            </a:r>
            <a:r>
              <a:rPr lang="en-US"/>
              <a:t>.  </a:t>
            </a:r>
          </a:p>
          <a:p>
            <a:pPr marL="171450" indent="-171450"/>
            <a:r>
              <a:rPr lang="en-US"/>
              <a:t>Assess trainee competency before issuing a Certificate of Completion. </a:t>
            </a:r>
          </a:p>
          <a:p>
            <a:pPr lvl="1"/>
            <a:r>
              <a:rPr lang="en-US"/>
              <a:t>The Trainer may refer to Training and Evaluation Resources from Manual Section III.</a:t>
            </a:r>
          </a:p>
          <a:p>
            <a:pPr lvl="1"/>
            <a:r>
              <a:rPr lang="en-US"/>
              <a:t>The Trainer may develop alternative assessments if preferred. </a:t>
            </a:r>
          </a:p>
          <a:p>
            <a:pPr lvl="1"/>
            <a:r>
              <a:rPr lang="en-US"/>
              <a:t>The Trainer may require return demonstration. </a:t>
            </a:r>
          </a:p>
          <a:p>
            <a:pPr indent="0">
              <a:buNone/>
            </a:pPr>
            <a:r>
              <a:rPr lang="en-US"/>
              <a:t> </a:t>
            </a:r>
          </a:p>
          <a:p>
            <a:pPr>
              <a:buNone/>
            </a:pPr>
            <a:r>
              <a:rPr lang="en-US"/>
              <a:t> </a:t>
            </a:r>
          </a:p>
          <a:p>
            <a:pPr marL="158750" indent="0">
              <a:buNone/>
            </a:pPr>
            <a:endParaRPr lang="en-US" i="1"/>
          </a:p>
        </p:txBody>
      </p:sp>
    </p:spTree>
    <p:extLst>
      <p:ext uri="{BB962C8B-B14F-4D97-AF65-F5344CB8AC3E}">
        <p14:creationId xmlns:p14="http://schemas.microsoft.com/office/powerpoint/2010/main" val="426597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1">
                <a:effectLst/>
              </a:rPr>
              <a:t>Original containers: </a:t>
            </a:r>
            <a:r>
              <a:rPr lang="en-US" b="0" i="1">
                <a:effectLst/>
              </a:rPr>
              <a:t>Never accept </a:t>
            </a:r>
            <a:r>
              <a:rPr lang="en-US">
                <a:effectLst/>
              </a:rPr>
              <a:t>medications brought to school in a non-original bag, bottle, or other container.</a:t>
            </a:r>
            <a:r>
              <a:rPr lang="en-US" b="1">
                <a:effectLst/>
              </a:rPr>
              <a:t> </a:t>
            </a:r>
            <a:r>
              <a:rPr lang="en-US" b="0" i="1">
                <a:effectLst/>
              </a:rPr>
              <a:t>Never administer </a:t>
            </a:r>
            <a:r>
              <a:rPr lang="en-US">
                <a:effectLst/>
              </a:rPr>
              <a:t>medication out of a container that is not labeled by the pharmacy or medication manufacturer.</a:t>
            </a:r>
            <a:r>
              <a:rPr lang="en-US"/>
              <a:t> </a:t>
            </a:r>
          </a:p>
          <a:p>
            <a:pPr>
              <a:buNone/>
            </a:pPr>
            <a:r>
              <a:rPr lang="en-US" b="1">
                <a:effectLst/>
              </a:rPr>
              <a:t>Store all medication safely. </a:t>
            </a:r>
            <a:r>
              <a:rPr lang="en-US">
                <a:effectLst/>
              </a:rPr>
              <a:t>Protect against theft, damage, and mediation mix-ups while ensuring access when needed. Different processes may apply to emergency medications (i.e. no locks) for medications such as epinephrine, naloxone, and medications that students self-carry, such as inhalers, epi pens, and diabetes supplies.</a:t>
            </a:r>
            <a:r>
              <a:rPr lang="en-US"/>
              <a:t> </a:t>
            </a:r>
          </a:p>
          <a:p>
            <a:pPr>
              <a:buNone/>
            </a:pPr>
            <a:r>
              <a:rPr lang="en-US" b="1">
                <a:effectLst/>
              </a:rPr>
              <a:t>Refrigeration: </a:t>
            </a:r>
            <a:r>
              <a:rPr lang="en-US">
                <a:effectLst/>
              </a:rPr>
              <a:t>Failing to follow refrigeration instructions may reduce the medication’s efficacy. Some medications should </a:t>
            </a:r>
            <a:r>
              <a:rPr lang="en-US" b="1">
                <a:effectLst/>
              </a:rPr>
              <a:t>not </a:t>
            </a:r>
            <a:r>
              <a:rPr lang="en-US">
                <a:effectLst/>
              </a:rPr>
              <a:t>be refrigerated, including </a:t>
            </a:r>
            <a:r>
              <a:rPr lang="en-US"/>
              <a:t>most brands of injectable</a:t>
            </a:r>
            <a:r>
              <a:rPr lang="en-US">
                <a:effectLst/>
              </a:rPr>
              <a:t> epinephrine. </a:t>
            </a:r>
            <a:r>
              <a:rPr lang="en-US"/>
              <a:t> </a:t>
            </a:r>
          </a:p>
          <a:p>
            <a:pPr marL="158750" indent="0">
              <a:buNone/>
            </a:pPr>
            <a:endParaRPr lang="en-US" sz="1800">
              <a:latin typeface="Calibri"/>
              <a:cs typeface="Calibri"/>
            </a:endParaRPr>
          </a:p>
        </p:txBody>
      </p:sp>
    </p:spTree>
    <p:extLst>
      <p:ext uri="{BB962C8B-B14F-4D97-AF65-F5344CB8AC3E}">
        <p14:creationId xmlns:p14="http://schemas.microsoft.com/office/powerpoint/2010/main" val="45628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b="1">
                <a:effectLst/>
              </a:rPr>
              <a:t>Monitoring supplies: </a:t>
            </a:r>
            <a:r>
              <a:rPr lang="en-US">
                <a:effectLst/>
              </a:rPr>
              <a:t>School districts should designate personnel to be responsible for monitoring medication supplies and ensuring medications are available and secure. Medication-related supplies must also be monitored and maintained, such as hand soap, medication cups, gloves, and other supplies used per district protocols.</a:t>
            </a:r>
            <a:r>
              <a:rPr lang="en-US"/>
              <a:t> </a:t>
            </a:r>
          </a:p>
          <a:p>
            <a:pPr>
              <a:buNone/>
              <a:defRPr/>
            </a:pPr>
            <a:r>
              <a:rPr lang="en-US" b="1">
                <a:effectLst/>
              </a:rPr>
              <a:t>2-person counts: </a:t>
            </a:r>
            <a:r>
              <a:rPr lang="en-US">
                <a:effectLst/>
              </a:rPr>
              <a:t>District policy may require two-person counts for some medications, especially controlled substances with potential for addition and diversion (theft). Verify monitoring policy with the school RN or building administrator.</a:t>
            </a:r>
            <a:r>
              <a:rPr lang="en-US"/>
              <a:t> </a:t>
            </a:r>
          </a:p>
          <a:p>
            <a:pPr>
              <a:buNone/>
              <a:defRPr/>
            </a:pPr>
            <a:r>
              <a:rPr lang="en-US" b="1">
                <a:effectLst/>
              </a:rPr>
              <a:t>Medication disposal: </a:t>
            </a:r>
            <a:r>
              <a:rPr lang="en-US">
                <a:effectLst/>
              </a:rPr>
              <a:t>Your district must have a procedure. Medication disposal process should follow Department of Environmental Quality (DEQ) guidelines and any applicable district protocols. </a:t>
            </a:r>
            <a:r>
              <a:rPr lang="en-US" b="0" i="1">
                <a:effectLst/>
              </a:rPr>
              <a:t>Never</a:t>
            </a:r>
            <a:r>
              <a:rPr lang="en-US" b="1">
                <a:effectLst/>
              </a:rPr>
              <a:t> </a:t>
            </a:r>
            <a:r>
              <a:rPr lang="en-US">
                <a:effectLst/>
              </a:rPr>
              <a:t>flush medication down the toilet or drain. Be sure to document the return to parent/guardian or disposal of medication on the student’s MAR or per district protocols.</a:t>
            </a:r>
            <a:r>
              <a:rPr lang="en-US"/>
              <a:t> </a:t>
            </a:r>
          </a:p>
          <a:p>
            <a:pPr marL="158750" marR="0" lvl="0" indent="0" algn="l" defTabSz="914400">
              <a:lnSpc>
                <a:spcPct val="100000"/>
              </a:lnSpc>
              <a:spcBef>
                <a:spcPts val="0"/>
              </a:spcBef>
              <a:spcAft>
                <a:spcPts val="0"/>
              </a:spcAft>
              <a:buSzPts val="1100"/>
              <a:buFont typeface="Arial"/>
              <a:buNone/>
              <a:tabLst/>
              <a:defRPr/>
            </a:pPr>
            <a:endParaRPr lang="en-US" sz="1800">
              <a:latin typeface="Calibri"/>
              <a:cs typeface="Calibri"/>
            </a:endParaRPr>
          </a:p>
        </p:txBody>
      </p:sp>
    </p:spTree>
    <p:extLst>
      <p:ext uri="{BB962C8B-B14F-4D97-AF65-F5344CB8AC3E}">
        <p14:creationId xmlns:p14="http://schemas.microsoft.com/office/powerpoint/2010/main" val="1207901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1"/>
              <a:t>Off campus events and staff absences: </a:t>
            </a:r>
            <a:r>
              <a:rPr lang="en-US"/>
              <a:t>District policy must ensure necessary medications are available to students, even when a building is evacuated or locked down; when students are participating in off-campus school-sponsored events; and when primary health staff are absent. </a:t>
            </a:r>
          </a:p>
          <a:p>
            <a:pPr>
              <a:buNone/>
            </a:pPr>
            <a:r>
              <a:rPr lang="en-US"/>
              <a:t>Verify local practices, such as will you be responsible for carrying medications during a fire drill? Who would you notify if you were absent to ensure medication administration duties are covered? </a:t>
            </a:r>
          </a:p>
          <a:p>
            <a:pPr marL="158750" indent="0">
              <a:buNone/>
            </a:pPr>
            <a:endParaRPr lang="en-US" sz="1100">
              <a:effectLst/>
              <a:latin typeface="Calibri" panose="020F0502020204030204" pitchFamily="34" charset="0"/>
              <a:ea typeface="Times New Roman" panose="02020603050405020304" pitchFamily="18" charset="0"/>
              <a:cs typeface="Calibri"/>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158750" indent="0">
              <a:buNone/>
            </a:pPr>
            <a:endParaRPr lang="en-US" dirty="0"/>
          </a:p>
        </p:txBody>
      </p:sp>
    </p:spTree>
    <p:extLst>
      <p:ext uri="{BB962C8B-B14F-4D97-AF65-F5344CB8AC3E}">
        <p14:creationId xmlns:p14="http://schemas.microsoft.com/office/powerpoint/2010/main" val="793951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i="1"/>
              <a:t>Corresponds to Protocol Training Manual Section II: Medication Program Resources, "Medication Administration Regulations FAQ," questions 6, 16, 17, and 18.</a:t>
            </a:r>
          </a:p>
          <a:p>
            <a:pPr marL="158750" indent="0">
              <a:buNone/>
            </a:pPr>
            <a:endParaRPr lang="en-US"/>
          </a:p>
          <a:p>
            <a:pPr marL="158750" indent="0">
              <a:buNone/>
            </a:pPr>
            <a:r>
              <a:rPr lang="en-US" dirty="0"/>
              <a:t>A student self-carrying or self-administering a medication </a:t>
            </a:r>
            <a:r>
              <a:rPr lang="en-US"/>
              <a:t>is </a:t>
            </a:r>
            <a:r>
              <a:rPr lang="en-US" dirty="0"/>
              <a:t>only </a:t>
            </a:r>
            <a:r>
              <a:rPr lang="en-US"/>
              <a:t>permitted </a:t>
            </a:r>
            <a:r>
              <a:rPr lang="en-US" dirty="0"/>
              <a:t>after appropriate assessment and approvals are complete. </a:t>
            </a:r>
          </a:p>
        </p:txBody>
      </p:sp>
    </p:spTree>
    <p:extLst>
      <p:ext uri="{BB962C8B-B14F-4D97-AF65-F5344CB8AC3E}">
        <p14:creationId xmlns:p14="http://schemas.microsoft.com/office/powerpoint/2010/main" val="1586564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None/>
            </a:pPr>
            <a:r>
              <a:rPr lang="en-US" i="1"/>
              <a:t>Corresponds to Protocol Training Manual Section I: Administration of Medication in Schools, "Medication Management: Handling Medications,” and Section II: Training and Evaluation Resources, “Strategies for Risk Reduction by Medication Route.”  See also “Step-by-Step” beginning slide 48. </a:t>
            </a:r>
            <a:endParaRPr lang="en-US"/>
          </a:p>
          <a:p>
            <a:pPr marL="0" indent="0">
              <a:buNone/>
            </a:pPr>
            <a:endParaRPr lang="en-US"/>
          </a:p>
          <a:p>
            <a:pPr marL="0" indent="0">
              <a:buNone/>
            </a:pPr>
            <a:r>
              <a:rPr lang="en-US"/>
              <a:t>Safe medication administration requires consistent practices.</a:t>
            </a: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87095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defRPr/>
            </a:pPr>
            <a:r>
              <a:rPr lang="en-US"/>
              <a:t>Prior to administering any medication: </a:t>
            </a:r>
          </a:p>
          <a:p>
            <a:pPr marL="0" indent="0">
              <a:buNone/>
              <a:defRPr/>
            </a:pPr>
            <a:r>
              <a:rPr lang="en-US" b="1"/>
              <a:t>Prepare: </a:t>
            </a:r>
            <a:r>
              <a:rPr lang="en-US"/>
              <a:t>wash hands and gather necessary supplies. Put on gloves when required by local protocol. Remove gloves (if used) and wash hands between each student. </a:t>
            </a:r>
          </a:p>
          <a:p>
            <a:pPr marL="0" indent="0">
              <a:buNone/>
              <a:defRPr/>
            </a:pPr>
            <a:r>
              <a:rPr lang="en-US" b="1"/>
              <a:t>Follow instructions step-by-step for each medication: </a:t>
            </a:r>
            <a:r>
              <a:rPr lang="en-US"/>
              <a:t>To verify correct administration methods, refer to student instructions and consult the school RN as needed. For more information see Protocol Training Manual, Section I “Steps of Medication Administration” and Section III “Strategies for Risk Reduction by Medication Route.”</a:t>
            </a:r>
          </a:p>
          <a:p>
            <a:pPr marL="158750" marR="0" lvl="0" indent="0" algn="l" defTabSz="914400">
              <a:lnSpc>
                <a:spcPct val="100000"/>
              </a:lnSpc>
              <a:spcBef>
                <a:spcPts val="0"/>
              </a:spcBef>
              <a:spcAft>
                <a:spcPts val="0"/>
              </a:spcAft>
              <a:buSzPts val="1100"/>
              <a:buFont typeface="Arial"/>
              <a:buNone/>
              <a:tabLst/>
              <a:defRPr/>
            </a:pPr>
            <a:endParaRPr lang="en-US" sz="1800">
              <a:effectLst/>
              <a:latin typeface="Calibri"/>
              <a:ea typeface="Times New Roman" panose="02020603050405020304" pitchFamily="18" charset="0"/>
              <a:cs typeface="Calibri"/>
            </a:endParaRPr>
          </a:p>
        </p:txBody>
      </p:sp>
    </p:spTree>
    <p:extLst>
      <p:ext uri="{BB962C8B-B14F-4D97-AF65-F5344CB8AC3E}">
        <p14:creationId xmlns:p14="http://schemas.microsoft.com/office/powerpoint/2010/main" val="339415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i="1"/>
              <a:t>Note to Trainer: If you intend to discuss each Right, consider moving slides into this section: review "Medication Administration" slides, beginning on slide 23; and/or review "Scenarios" slides beginning on slide 42; or leave slides in current order and state, "</a:t>
            </a:r>
            <a:r>
              <a:rPr lang="en-US"/>
              <a:t>Rights will be discussed in more depth in a moment, with specific actions related to each of the 6 rights." </a:t>
            </a:r>
          </a:p>
          <a:p>
            <a:pPr>
              <a:buNone/>
              <a:defRPr/>
            </a:pPr>
            <a:endParaRPr lang="en-US"/>
          </a:p>
          <a:p>
            <a:pPr>
              <a:buNone/>
              <a:defRPr/>
            </a:pPr>
            <a:r>
              <a:rPr lang="en-US" dirty="0"/>
              <a:t>Rights of medication are essential for safe medication administration. </a:t>
            </a:r>
            <a:r>
              <a:rPr lang="en-US"/>
              <a:t> </a:t>
            </a:r>
          </a:p>
          <a:p>
            <a:pPr>
              <a:buNone/>
              <a:defRPr/>
            </a:pPr>
            <a:r>
              <a:rPr lang="en-US" b="1"/>
              <a:t>In brief: check the 6 rights with every student, every time, every medication. </a:t>
            </a:r>
            <a:r>
              <a:rPr lang="en-US"/>
              <a:t>Open the student’s medication administration record (MAR) and review person, medication, time, route, dose, documentation. Ensure</a:t>
            </a:r>
            <a:r>
              <a:rPr lang="en-US" dirty="0"/>
              <a:t> “six rights, three checks” – verify the “rights” before, during, and after administration.</a:t>
            </a:r>
            <a:endParaRPr lang="en-US"/>
          </a:p>
          <a:p>
            <a:pPr>
              <a:buNone/>
              <a:defRPr/>
            </a:pPr>
            <a:endParaRPr lang="en-US" i="1"/>
          </a:p>
          <a:p>
            <a:pPr>
              <a:buNone/>
              <a:defRPr/>
            </a:pPr>
            <a:r>
              <a:rPr lang="en-US"/>
              <a:t> </a:t>
            </a:r>
          </a:p>
          <a:p>
            <a:pPr marL="158750" marR="0" lvl="0" indent="0" algn="l" defTabSz="914400">
              <a:lnSpc>
                <a:spcPct val="100000"/>
              </a:lnSpc>
              <a:spcBef>
                <a:spcPts val="0"/>
              </a:spcBef>
              <a:spcAft>
                <a:spcPts val="0"/>
              </a:spcAft>
              <a:buSzPts val="1100"/>
              <a:buFont typeface="Arial"/>
              <a:buNone/>
              <a:tabLst/>
              <a:defRPr/>
            </a:pPr>
            <a:endParaRPr lang="en-US"/>
          </a:p>
        </p:txBody>
      </p:sp>
    </p:spTree>
    <p:extLst>
      <p:ext uri="{BB962C8B-B14F-4D97-AF65-F5344CB8AC3E}">
        <p14:creationId xmlns:p14="http://schemas.microsoft.com/office/powerpoint/2010/main" val="1779550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None/>
            </a:pPr>
            <a:r>
              <a:rPr lang="en-US" i="1"/>
              <a:t>Corresponds to Protocol Training Manual Section I: Staff Resource Manual, "Medication Management: After Medication Administration.” </a:t>
            </a: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229480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Additional monitoring is required in some situations, such as after administering certain PRN medications. Verify your responsibilities with your school RN. </a:t>
            </a:r>
          </a:p>
          <a:p>
            <a:pPr marL="158750" indent="0">
              <a:buNone/>
            </a:pPr>
            <a:endParaRPr lang="en-US" sz="1800">
              <a:latin typeface="Calibri"/>
              <a:cs typeface="Calibri"/>
            </a:endParaRPr>
          </a:p>
        </p:txBody>
      </p:sp>
    </p:spTree>
    <p:extLst>
      <p:ext uri="{BB962C8B-B14F-4D97-AF65-F5344CB8AC3E}">
        <p14:creationId xmlns:p14="http://schemas.microsoft.com/office/powerpoint/2010/main" val="2860135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Side-effects and reactions are rare, but possible with any medication, and any student can develop a medication allergy. Follow local emergency response procedures if you suspect a life-threatening reaction or condition. </a:t>
            </a:r>
          </a:p>
          <a:p>
            <a:pPr>
              <a:buNone/>
            </a:pPr>
            <a:r>
              <a:rPr lang="en-US"/>
              <a:t>For any emergency, follow local emergency response procedures. </a:t>
            </a:r>
            <a:r>
              <a:rPr lang="en-US" b="1"/>
              <a:t>Do not </a:t>
            </a:r>
            <a:r>
              <a:rPr lang="en-US"/>
              <a:t>leave the student alone. Call 9-1-1 if the event is life-threatening. When in doubt, call 9-1-1.  </a:t>
            </a:r>
          </a:p>
          <a:p>
            <a:pPr>
              <a:buNone/>
            </a:pPr>
            <a:r>
              <a:rPr lang="en-US"/>
              <a:t>Notify the school RN and school administration as soon as possible and follow school protocols for parent/guardian notification. </a:t>
            </a:r>
          </a:p>
          <a:p>
            <a:pPr>
              <a:buNone/>
            </a:pPr>
            <a:r>
              <a:rPr lang="en-US" b="1"/>
              <a:t>Designated staff: </a:t>
            </a:r>
            <a:r>
              <a:rPr lang="en-US"/>
              <a:t>Students with known risks should have Emergency Care Plan (ECP) in place. Examples include students with asthma; life-threatening allergies; seizures; diabetes; etc. Additional training is required for staff designated for student-specific emergency response and medication administration. Examples include staff designated to administer epinephrine, glucagon, etc. </a:t>
            </a:r>
          </a:p>
          <a:p>
            <a:pPr>
              <a:buNone/>
            </a:pPr>
            <a:r>
              <a:rPr lang="en-US"/>
              <a:t> </a:t>
            </a:r>
          </a:p>
          <a:p>
            <a:pPr>
              <a:buNone/>
            </a:pPr>
            <a:r>
              <a:rPr lang="en-US"/>
              <a:t> </a:t>
            </a:r>
          </a:p>
          <a:p>
            <a:pPr marL="158750" indent="0">
              <a:buNone/>
            </a:pPr>
            <a:endParaRPr lang="en-US" sz="1800">
              <a:latin typeface="Calibri"/>
              <a:cs typeface="Calibri"/>
            </a:endParaRPr>
          </a:p>
        </p:txBody>
      </p:sp>
    </p:spTree>
    <p:extLst>
      <p:ext uri="{BB962C8B-B14F-4D97-AF65-F5344CB8AC3E}">
        <p14:creationId xmlns:p14="http://schemas.microsoft.com/office/powerpoint/2010/main" val="856704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spcAft>
                <a:spcPts val="600"/>
              </a:spcAft>
              <a:buNone/>
              <a:defRPr/>
            </a:pPr>
            <a:r>
              <a:rPr lang="en-US" i="1"/>
              <a:t>Note to Trainer: The content covered in this Training Protocol is intended to align with state law at the time of writing. Approved trainers may modify content if they maintain alignment with current law. See OAR 581-021-0037.</a:t>
            </a:r>
          </a:p>
        </p:txBody>
      </p:sp>
    </p:spTree>
    <p:extLst>
      <p:ext uri="{BB962C8B-B14F-4D97-AF65-F5344CB8AC3E}">
        <p14:creationId xmlns:p14="http://schemas.microsoft.com/office/powerpoint/2010/main" val="1051784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buNone/>
            </a:pPr>
            <a:r>
              <a:rPr lang="en-US" i="1"/>
              <a:t>Corresponds to Protocol Training Manual Section I: Administration of Medication in Schools, "Medication Management: Documentation, Record-Keeping, and Confidentiality.” </a:t>
            </a:r>
          </a:p>
          <a:p>
            <a:pPr>
              <a:buNone/>
            </a:pPr>
            <a:r>
              <a:rPr lang="en-US" i="1"/>
              <a:t>See also Section III:  Training and Evaluation Resources, "Communication: SBAR Example Report Format" and slides 40-41.</a:t>
            </a:r>
          </a:p>
          <a:p>
            <a:pPr>
              <a:buNone/>
            </a:pPr>
            <a:endParaRPr lang="en-US" i="1"/>
          </a:p>
          <a:p>
            <a:pPr marL="0" indent="0">
              <a:buSzPts val="1200"/>
              <a:buNone/>
            </a:pPr>
            <a:endParaRPr lang="en-US" i="1"/>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828379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Verify preferred communication methods with your school RN and other care team members. Verify your responsibilities including what to document and what to communicate immediately. </a:t>
            </a:r>
          </a:p>
          <a:p>
            <a:pPr>
              <a:buNone/>
              <a:defRPr/>
            </a:pPr>
            <a:r>
              <a:rPr lang="en-US" b="1"/>
              <a:t>Timely and accurate reporting is critical</a:t>
            </a:r>
            <a:r>
              <a:rPr lang="en-US"/>
              <a:t>. Communicating a problem or error can ensure  </a:t>
            </a:r>
          </a:p>
          <a:p>
            <a:pPr marL="285750" indent="-285750">
              <a:defRPr/>
            </a:pPr>
            <a:r>
              <a:rPr lang="en-US"/>
              <a:t>medication reactions are identified </a:t>
            </a:r>
          </a:p>
          <a:p>
            <a:pPr marL="285750" indent="-285750">
              <a:defRPr/>
            </a:pPr>
            <a:r>
              <a:rPr lang="en-US"/>
              <a:t>rapid response is activated when needed  </a:t>
            </a:r>
          </a:p>
          <a:p>
            <a:pPr marL="285750" indent="-285750">
              <a:defRPr/>
            </a:pPr>
            <a:r>
              <a:rPr lang="en-US"/>
              <a:t>medical orders and treatments are changed when needed </a:t>
            </a:r>
          </a:p>
          <a:p>
            <a:pPr marL="285750" indent="-285750">
              <a:defRPr/>
            </a:pPr>
            <a:r>
              <a:rPr lang="en-US"/>
              <a:t>gap areas are identified (staffing, supplies, training, etc.) </a:t>
            </a:r>
          </a:p>
          <a:p>
            <a:pPr marL="285750" indent="-285750">
              <a:defRPr/>
            </a:pPr>
            <a:r>
              <a:rPr lang="en-US"/>
              <a:t>future problems are reduced or prevented </a:t>
            </a:r>
          </a:p>
          <a:p>
            <a:pPr indent="0">
              <a:buNone/>
              <a:defRPr/>
            </a:pPr>
            <a:r>
              <a:rPr lang="en-US"/>
              <a:t>Medication errors are more common than people might think.</a:t>
            </a:r>
            <a:r>
              <a:rPr lang="en-US" i="1"/>
              <a:t> </a:t>
            </a:r>
            <a:r>
              <a:rPr lang="en-US"/>
              <a:t>To develop a culture of safety, many health programs adopt the practice that, “We don’t get in trouble for making mistakes, we get in trouble for hiding them.”  </a:t>
            </a:r>
          </a:p>
          <a:p>
            <a:pPr>
              <a:buNone/>
              <a:defRPr/>
            </a:pPr>
            <a:r>
              <a:rPr lang="en-US"/>
              <a:t>Document and notify individuals on the same day unless other instructions apply. </a:t>
            </a:r>
          </a:p>
          <a:p>
            <a:pPr>
              <a:buNone/>
              <a:defRPr/>
            </a:pPr>
            <a:r>
              <a:rPr lang="en-US"/>
              <a:t> </a:t>
            </a:r>
          </a:p>
          <a:p>
            <a:pPr>
              <a:buNone/>
              <a:defRPr/>
            </a:pPr>
            <a:r>
              <a:rPr lang="en-US"/>
              <a:t> </a:t>
            </a:r>
          </a:p>
          <a:p>
            <a:pPr marL="158750" marR="0" lvl="0" indent="0" algn="l" defTabSz="914400">
              <a:lnSpc>
                <a:spcPct val="100000"/>
              </a:lnSpc>
              <a:spcBef>
                <a:spcPts val="0"/>
              </a:spcBef>
              <a:spcAft>
                <a:spcPts val="0"/>
              </a:spcAft>
              <a:buSzPts val="1100"/>
              <a:buFont typeface="Arial"/>
              <a:buNone/>
              <a:tabLst/>
              <a:defRPr/>
            </a:pPr>
            <a:endParaRPr lang="en-US" sz="1800">
              <a:latin typeface="Calibri"/>
              <a:cs typeface="Calibri"/>
            </a:endParaRPr>
          </a:p>
        </p:txBody>
      </p:sp>
    </p:spTree>
    <p:extLst>
      <p:ext uri="{BB962C8B-B14F-4D97-AF65-F5344CB8AC3E}">
        <p14:creationId xmlns:p14="http://schemas.microsoft.com/office/powerpoint/2010/main" val="2429065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Documentation is required when medication is administered, and when a scheduled medication is missed. </a:t>
            </a:r>
          </a:p>
          <a:p>
            <a:pPr>
              <a:buNone/>
              <a:defRPr/>
            </a:pPr>
            <a:r>
              <a:rPr lang="en-US"/>
              <a:t>Protect confidentiality of student information, while ensuring need-to-know staff remain informed. Ensure the school RN is aware when new information, permission form, or prescriber order is received.  </a:t>
            </a:r>
          </a:p>
          <a:p>
            <a:pPr>
              <a:buNone/>
              <a:defRPr/>
            </a:pPr>
            <a:r>
              <a:rPr lang="en-US"/>
              <a:t> </a:t>
            </a:r>
          </a:p>
          <a:p>
            <a:pPr marL="158750" marR="0" lvl="0" indent="0" algn="l" defTabSz="914400">
              <a:lnSpc>
                <a:spcPct val="100000"/>
              </a:lnSpc>
              <a:spcBef>
                <a:spcPts val="0"/>
              </a:spcBef>
              <a:spcAft>
                <a:spcPts val="0"/>
              </a:spcAft>
              <a:buSzPts val="1100"/>
              <a:buFont typeface="Arial"/>
              <a:buNone/>
              <a:tabLst/>
              <a:defRPr/>
            </a:pPr>
            <a:endParaRPr lang="en-US" sz="1800">
              <a:latin typeface="Calibri"/>
              <a:cs typeface="Calibri"/>
            </a:endParaRPr>
          </a:p>
        </p:txBody>
      </p:sp>
    </p:spTree>
    <p:extLst>
      <p:ext uri="{BB962C8B-B14F-4D97-AF65-F5344CB8AC3E}">
        <p14:creationId xmlns:p14="http://schemas.microsoft.com/office/powerpoint/2010/main" val="3939874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en-US" i="1"/>
              <a:t>Corresponds to Protocol Training Manual Section I: Staff Resource Manual, "Medication Management: Administering Medication: SIX RIGHTS.” </a:t>
            </a:r>
          </a:p>
          <a:p>
            <a:pPr marL="0" indent="0">
              <a:buSzPts val="1200"/>
              <a:buNone/>
            </a:pPr>
            <a:r>
              <a:rPr lang="en-US" i="1"/>
              <a:t>See Manual for full text of each section.</a:t>
            </a:r>
          </a:p>
          <a:p>
            <a:pPr marL="0" indent="0">
              <a:buNone/>
            </a:pPr>
            <a:r>
              <a:rPr lang="en-US" i="1"/>
              <a:t>See also Manual Section III: Training and Evaluation Resources, "Review and Practice: Medication Administration Sample Script” and "Discuss and Evaluate: Scenarios.” </a:t>
            </a:r>
          </a:p>
          <a:p>
            <a:pPr marL="0" indent="0">
              <a:buNone/>
            </a:pPr>
            <a:r>
              <a:rPr lang="en-US" i="1"/>
              <a:t>See also "Sample Script" on slide 39 and "Scenarios slides" beginning on slide 42.</a:t>
            </a: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805133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en-US" i="0" dirty="0"/>
              <a:t>This section reviews the six rights step by step. </a:t>
            </a:r>
            <a:endParaRPr lang="en-US"/>
          </a:p>
          <a:p>
            <a:pPr marL="0" indent="0">
              <a:buSzPts val="1200"/>
              <a:buNone/>
            </a:pPr>
            <a:r>
              <a:rPr lang="en-US"/>
              <a:t>Student engagement is an important part of safe medication administration. For this reason, each of the</a:t>
            </a:r>
            <a:r>
              <a:rPr lang="en-US" i="0"/>
              <a:t> </a:t>
            </a:r>
            <a:r>
              <a:rPr lang="en-US" i="0" dirty="0"/>
              <a:t>six rights </a:t>
            </a:r>
            <a:r>
              <a:rPr lang="en-US"/>
              <a:t>slides includes an </a:t>
            </a:r>
            <a:r>
              <a:rPr lang="en-US" i="0" dirty="0"/>
              <a:t>example script to use with students. </a:t>
            </a:r>
            <a:endParaRPr lang="en-US"/>
          </a:p>
          <a:p>
            <a:pPr marL="0" lvl="0" indent="0" algn="l" rtl="0">
              <a:lnSpc>
                <a:spcPct val="100000"/>
              </a:lnSpc>
              <a:spcBef>
                <a:spcPts val="0"/>
              </a:spcBef>
              <a:spcAft>
                <a:spcPts val="0"/>
              </a:spcAft>
              <a:buClr>
                <a:schemeClr val="dk1"/>
              </a:buClr>
              <a:buSzPts val="1200"/>
              <a:buFont typeface="Calibri"/>
              <a:buNone/>
            </a:pPr>
            <a:endParaRPr dirty="0"/>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769757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Prior to administering medication, always check the SIX RIGHTS. Then prepare the medication dose </a:t>
            </a:r>
            <a:r>
              <a:rPr lang="en-US" b="1"/>
              <a:t>with the student present </a:t>
            </a:r>
            <a:r>
              <a:rPr lang="en-US"/>
              <a:t>and continue checking the six rights with each step of administration.  </a:t>
            </a:r>
          </a:p>
          <a:p>
            <a:r>
              <a:rPr lang="en-US"/>
              <a:t>A school RN or designated health professional may conduct additional verifications before medication is administered, including orders clarification, review of medication interactions and allergies, assessment of student skills and goals, identification of expected side effects and/or sign and symptoms to monitor, and more.  </a:t>
            </a:r>
          </a:p>
          <a:p>
            <a:r>
              <a:rPr lang="en-US"/>
              <a:t>Proper process (a) prevents disease transmission; (b) avoids cross-contamination of medications; (c) protects privacy; and (d) engages the student, respecting dignity and self-management goals.</a:t>
            </a:r>
            <a:endParaRPr lang="en-US" dirty="0"/>
          </a:p>
        </p:txBody>
      </p:sp>
    </p:spTree>
    <p:extLst>
      <p:ext uri="{BB962C8B-B14F-4D97-AF65-F5344CB8AC3E}">
        <p14:creationId xmlns:p14="http://schemas.microsoft.com/office/powerpoint/2010/main" val="730472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Always check the 6 rights when administering medication. These are critical safety checks.</a:t>
            </a:r>
          </a:p>
          <a:p>
            <a:pPr marL="158750" indent="0">
              <a:buNone/>
              <a:defRPr/>
            </a:pPr>
            <a:r>
              <a:rPr lang="en-US" b="1">
                <a:ea typeface="Times New Roman" panose="02020603050405020304" pitchFamily="18" charset="0"/>
              </a:rPr>
              <a:t>Written instructions:</a:t>
            </a:r>
            <a:r>
              <a:rPr lang="en-US">
                <a:ea typeface="Times New Roman" panose="02020603050405020304" pitchFamily="18" charset="0"/>
              </a:rPr>
              <a:t> Medications must be administered per written instructions on file at the school. Do not act on verbal requests to change medication instructions. </a:t>
            </a:r>
          </a:p>
          <a:p>
            <a:pPr marL="158750" indent="0">
              <a:buNone/>
              <a:defRPr/>
            </a:pPr>
            <a:endParaRPr lang="en-US">
              <a:ea typeface="Times New Roman" panose="02020603050405020304" pitchFamily="18"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a:effectLst/>
              <a:latin typeface="Calibri" panose="020F0502020204030204" pitchFamily="34" charset="0"/>
              <a:ea typeface="Times New Roman" panose="02020603050405020304" pitchFamily="18" charset="0"/>
              <a:cs typeface="Calibri"/>
            </a:endParaRPr>
          </a:p>
          <a:p>
            <a:pPr marL="158750" indent="0">
              <a:buNone/>
            </a:pPr>
            <a:endParaRPr lang="en-US" dirty="0"/>
          </a:p>
        </p:txBody>
      </p:sp>
    </p:spTree>
    <p:extLst>
      <p:ext uri="{BB962C8B-B14F-4D97-AF65-F5344CB8AC3E}">
        <p14:creationId xmlns:p14="http://schemas.microsoft.com/office/powerpoint/2010/main" val="4022294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Proper process includes practices to </a:t>
            </a:r>
            <a:r>
              <a:rPr lang="en-US" b="1"/>
              <a:t>prevent</a:t>
            </a:r>
            <a:r>
              <a:rPr lang="en-US"/>
              <a:t> germ transmission and medication contamination, </a:t>
            </a:r>
            <a:r>
              <a:rPr lang="en-US" b="1"/>
              <a:t>protect</a:t>
            </a:r>
            <a:r>
              <a:rPr lang="en-US"/>
              <a:t> student privacy and dignity, and </a:t>
            </a:r>
            <a:r>
              <a:rPr lang="en-US" b="1"/>
              <a:t>promote </a:t>
            </a:r>
            <a:r>
              <a:rPr lang="en-US"/>
              <a:t>health awareness. </a:t>
            </a:r>
            <a:br>
              <a:rPr lang="en-US"/>
            </a:br>
            <a:r>
              <a:rPr lang="en-US"/>
              <a:t>  </a:t>
            </a:r>
          </a:p>
          <a:p>
            <a:pPr marL="0" indent="0">
              <a:lnSpc>
                <a:spcPct val="110000"/>
              </a:lnSpc>
              <a:buNone/>
            </a:pPr>
            <a:endParaRPr lang="en-US" sz="1800">
              <a:latin typeface="Calibri"/>
              <a:cs typeface="Calibri"/>
            </a:endParaRPr>
          </a:p>
        </p:txBody>
      </p:sp>
    </p:spTree>
    <p:extLst>
      <p:ext uri="{BB962C8B-B14F-4D97-AF65-F5344CB8AC3E}">
        <p14:creationId xmlns:p14="http://schemas.microsoft.com/office/powerpoint/2010/main" val="18418305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Always ask the student to say their own full name </a:t>
            </a:r>
            <a:endParaRPr lang="en-US" sz="1300">
              <a:latin typeface="Calibri"/>
              <a:cs typeface="Calibri"/>
            </a:endParaRPr>
          </a:p>
          <a:p>
            <a:pPr>
              <a:buFont typeface="Arial" panose="05050102010706020507" pitchFamily="18" charset="2"/>
              <a:buChar char="●"/>
            </a:pPr>
            <a:r>
              <a:rPr lang="en-US"/>
              <a:t>Alternative verification methods may be required in some situations, such as if the student is developmentally unable, or has a preferred name different than legal name. </a:t>
            </a:r>
          </a:p>
          <a:p>
            <a:pPr>
              <a:buFont typeface="Arial" panose="05050102010706020507" pitchFamily="18" charset="2"/>
              <a:buChar char="●"/>
            </a:pPr>
            <a:r>
              <a:rPr lang="en-US"/>
              <a:t>If you are not certain of the student’s identity, </a:t>
            </a:r>
            <a:r>
              <a:rPr lang="en-US" b="1"/>
              <a:t>do not </a:t>
            </a:r>
            <a:r>
              <a:rPr lang="en-US"/>
              <a:t>administer the medication. Consult the school RN or school administrator for direction.  </a:t>
            </a:r>
          </a:p>
          <a:p>
            <a:pPr marL="342900" marR="0" lvl="0" indent="-342900">
              <a:lnSpc>
                <a:spcPct val="110000"/>
              </a:lnSpc>
              <a:spcBef>
                <a:spcPts val="0"/>
              </a:spcBef>
              <a:spcAft>
                <a:spcPts val="0"/>
              </a:spcAft>
              <a:buFont typeface="Symbol" panose="05050102010706020507" pitchFamily="18" charset="2"/>
              <a:buChar char=""/>
            </a:pPr>
            <a:endParaRPr lang="en-US" sz="1300">
              <a:latin typeface="Calibri"/>
              <a:cs typeface="Calibri"/>
            </a:endParaRPr>
          </a:p>
        </p:txBody>
      </p:sp>
    </p:spTree>
    <p:extLst>
      <p:ext uri="{BB962C8B-B14F-4D97-AF65-F5344CB8AC3E}">
        <p14:creationId xmlns:p14="http://schemas.microsoft.com/office/powerpoint/2010/main" val="3119353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Verify the medication name and reason for use. </a:t>
            </a:r>
            <a:endParaRPr lang="en-US" sz="1800">
              <a:latin typeface="Calibri" panose="020F0502020204030204" pitchFamily="34" charset="0"/>
              <a:cs typeface="Calibri"/>
            </a:endParaRPr>
          </a:p>
          <a:p>
            <a:r>
              <a:rPr lang="en-US"/>
              <a:t>Check the medication prescription label or container matches the name of the medication on the MAR. If there is a discrepancy that is not resolved by existing instructions, consult the school RN.  </a:t>
            </a:r>
          </a:p>
          <a:p>
            <a:r>
              <a:rPr lang="en-US"/>
              <a:t>Medication may be ordered as-needed (PRN; “pro re nata” is Latin for “as needed”). For PRN medications, check instructions regarding reason for us, and ensure the reason matches the student situation.  </a:t>
            </a:r>
          </a:p>
        </p:txBody>
      </p:sp>
    </p:spTree>
    <p:extLst>
      <p:ext uri="{BB962C8B-B14F-4D97-AF65-F5344CB8AC3E}">
        <p14:creationId xmlns:p14="http://schemas.microsoft.com/office/powerpoint/2010/main" val="7096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All photos on title slides are from Oregon schools.</a:t>
            </a: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1805711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r>
              <a:rPr lang="en-US"/>
              <a:t>The person administering the medication is responsible to ensure it is administered on time, in collaboration with the student to the level appropriate for developmental abilities.  </a:t>
            </a:r>
          </a:p>
          <a:p>
            <a:pPr marL="285750" indent="-285750"/>
            <a:r>
              <a:rPr lang="en-US"/>
              <a:t>If medication cannot be administered within the scheduled time, staff must notify the school RN or designated personnel and parent/guardian, unless local protocols provide other instructions. </a:t>
            </a:r>
          </a:p>
          <a:p>
            <a:pPr marL="285750" indent="-285750"/>
            <a:r>
              <a:rPr lang="en-US"/>
              <a:t>For PRN medications, check the time of last dose and </a:t>
            </a:r>
            <a:r>
              <a:rPr lang="en-US" b="1"/>
              <a:t>do not </a:t>
            </a:r>
            <a:r>
              <a:rPr lang="en-US"/>
              <a:t>administer if it has not been long enough. When PRN is administered, it is recommended to inform parent/guardian so they know time next dose is available. Refer to local protocols. </a:t>
            </a:r>
          </a:p>
          <a:p>
            <a:pPr marL="0" indent="0">
              <a:buNone/>
            </a:pPr>
            <a:endParaRPr lang="en-US"/>
          </a:p>
        </p:txBody>
      </p:sp>
    </p:spTree>
    <p:extLst>
      <p:ext uri="{BB962C8B-B14F-4D97-AF65-F5344CB8AC3E}">
        <p14:creationId xmlns:p14="http://schemas.microsoft.com/office/powerpoint/2010/main" val="1026087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i="1"/>
              <a:t>Additional details: see "Handling Medication" and "Step-by-Step" slides beginning slide 50. Consider return demonstration of specific routes during learner engagement.</a:t>
            </a:r>
            <a:r>
              <a:rPr lang="en-US"/>
              <a:t> </a:t>
            </a:r>
          </a:p>
          <a:p>
            <a:pPr>
              <a:buNone/>
            </a:pPr>
            <a:endParaRPr lang="en-US"/>
          </a:p>
          <a:p>
            <a:pPr marL="285750" indent="-285750"/>
            <a:r>
              <a:rPr lang="en-US"/>
              <a:t>Verify the medication administration route such as by mouth (oral), on the skin (topical), in the ears (</a:t>
            </a:r>
            <a:r>
              <a:rPr lang="en-US" err="1"/>
              <a:t>otic</a:t>
            </a:r>
            <a:r>
              <a:rPr lang="en-US"/>
              <a:t>), etc. </a:t>
            </a:r>
          </a:p>
          <a:p>
            <a:pPr marL="285750" indent="-285750"/>
            <a:r>
              <a:rPr lang="en-US"/>
              <a:t>Verify the specific method for the route, such as whether oral medications are chewed, and whether ear drops require a specific position.</a:t>
            </a:r>
          </a:p>
          <a:p>
            <a:pPr marL="285750" indent="-285750"/>
            <a:r>
              <a:rPr lang="en-US"/>
              <a:t>Ensure you know how to administer via the specified method. Consult the school RN for additional instruction as needed.  </a:t>
            </a:r>
          </a:p>
          <a:p>
            <a:pPr marL="0" indent="0">
              <a:lnSpc>
                <a:spcPct val="110000"/>
              </a:lnSpc>
              <a:buNone/>
            </a:pPr>
            <a:endParaRPr lang="en-US" i="1"/>
          </a:p>
        </p:txBody>
      </p:sp>
    </p:spTree>
    <p:extLst>
      <p:ext uri="{BB962C8B-B14F-4D97-AF65-F5344CB8AC3E}">
        <p14:creationId xmlns:p14="http://schemas.microsoft.com/office/powerpoint/2010/main" val="3757145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r>
              <a:rPr lang="en-US"/>
              <a:t>Verify the dose of medication you should be giving. </a:t>
            </a:r>
          </a:p>
          <a:p>
            <a:pPr marL="285750" indent="-285750"/>
            <a:r>
              <a:rPr lang="en-US"/>
              <a:t>Check the medication label, and the MAR, and cross-check with the written instructions if needed. </a:t>
            </a:r>
          </a:p>
          <a:p>
            <a:pPr marL="285750" indent="-285750"/>
            <a:r>
              <a:rPr lang="en-US"/>
              <a:t>If the parent/guardian’s written instructions are not consistent with the manufacturer’s instructions for use, the school must have a written, signed order from a prescriber allowing for alternative administration. </a:t>
            </a:r>
          </a:p>
          <a:p>
            <a:pPr marL="285750" indent="-285750"/>
            <a:r>
              <a:rPr lang="en-US"/>
              <a:t>Administer the exact amount of medication per written instructions.  (See also Section II: Medication Program Resources, "Medication Administration Regulations FAQ, Relevant Laws") </a:t>
            </a:r>
          </a:p>
          <a:p>
            <a:pPr marL="285750" indent="-285750"/>
            <a:r>
              <a:rPr lang="en-US"/>
              <a:t>Dosage is commonly measured by milligram (mg), microgram (mcg or µg), or unit (IU).  </a:t>
            </a:r>
          </a:p>
          <a:p>
            <a:pPr marL="285750" indent="-285750"/>
            <a:r>
              <a:rPr lang="en-US"/>
              <a:t>Note the number of pills, drops, puffs, milliliters, or other volume measurements needed to provide the correct dosage, such as two (2) 5mg tabs for a 10mg dose. </a:t>
            </a:r>
          </a:p>
          <a:p>
            <a:pPr indent="0">
              <a:buNone/>
            </a:pPr>
            <a:r>
              <a:rPr lang="en-US"/>
              <a:t> </a:t>
            </a:r>
          </a:p>
        </p:txBody>
      </p:sp>
    </p:spTree>
    <p:extLst>
      <p:ext uri="{BB962C8B-B14F-4D97-AF65-F5344CB8AC3E}">
        <p14:creationId xmlns:p14="http://schemas.microsoft.com/office/powerpoint/2010/main" val="817969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r>
              <a:rPr lang="en-US"/>
              <a:t>Document medication administration on the student’s MAR according to district procedure. Use this time for a final check of SIX RIGHTS – document on the right person’s record; the dose you gave corresponds to the dose per the MAR; etc. </a:t>
            </a:r>
          </a:p>
          <a:p>
            <a:pPr marL="285750" indent="-285750"/>
            <a:r>
              <a:rPr lang="en-US" b="1"/>
              <a:t>Changes, errors, and concerns </a:t>
            </a:r>
            <a:r>
              <a:rPr lang="en-US"/>
              <a:t>should be documented promptly. Policy may also require prompt notification to school RN or others. Verify local protocols for communication. (See Protocol Training Manual Section 1, Medication Management, “Reporting a Problem or Error.” Consider also slides 40-41, SBAR report examples.)</a:t>
            </a:r>
          </a:p>
          <a:p>
            <a:pPr indent="0">
              <a:buNone/>
            </a:pPr>
            <a:r>
              <a:rPr lang="en-US"/>
              <a:t> </a:t>
            </a:r>
          </a:p>
          <a:p>
            <a:pPr marL="0" marR="0" indent="0">
              <a:lnSpc>
                <a:spcPct val="110000"/>
              </a:lnSpc>
              <a:spcBef>
                <a:spcPts val="0"/>
              </a:spcBef>
              <a:spcAft>
                <a:spcPts val="0"/>
              </a:spcAft>
              <a:buNone/>
            </a:pPr>
            <a:endParaRPr lang="en-US" sz="1800">
              <a:latin typeface="Calibri"/>
              <a:cs typeface="Calibri"/>
            </a:endParaRPr>
          </a:p>
        </p:txBody>
      </p:sp>
    </p:spTree>
    <p:extLst>
      <p:ext uri="{BB962C8B-B14F-4D97-AF65-F5344CB8AC3E}">
        <p14:creationId xmlns:p14="http://schemas.microsoft.com/office/powerpoint/2010/main" val="30971533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The MAR used to verify the SIX RIGHTS should include (1) student name and second identifier, such as DOB or SID; (2) the medication name, dose, and route, (3) the time including either clock time or time between doses, (4) for PRN medications, the reason for giving such as symptoms or activities, and (5) the full name of the person(s) administering the medication. Document for each dose: </a:t>
            </a:r>
          </a:p>
          <a:p>
            <a:pPr marL="285750" indent="-285750"/>
            <a:r>
              <a:rPr lang="en-US" b="1"/>
              <a:t>Time</a:t>
            </a:r>
            <a:r>
              <a:rPr lang="en-US"/>
              <a:t> administered  </a:t>
            </a:r>
          </a:p>
          <a:p>
            <a:pPr marL="285750" indent="-285750"/>
            <a:r>
              <a:rPr lang="en-US" b="1"/>
              <a:t>Site</a:t>
            </a:r>
            <a:r>
              <a:rPr lang="en-US"/>
              <a:t> if applicable  </a:t>
            </a:r>
          </a:p>
          <a:p>
            <a:pPr marL="285750" indent="-285750"/>
            <a:r>
              <a:rPr lang="en-US" b="1"/>
              <a:t>Signature or initials</a:t>
            </a:r>
            <a:r>
              <a:rPr lang="en-US"/>
              <a:t> of the person administering  </a:t>
            </a:r>
          </a:p>
          <a:p>
            <a:pPr indent="0">
              <a:buNone/>
            </a:pPr>
            <a:r>
              <a:rPr lang="en-US"/>
              <a:t>Additional documentation may be required such as  </a:t>
            </a:r>
          </a:p>
          <a:p>
            <a:pPr marL="285750" indent="-285750"/>
            <a:r>
              <a:rPr lang="en-US" b="1"/>
              <a:t>Reason</a:t>
            </a:r>
            <a:r>
              <a:rPr lang="en-US"/>
              <a:t> for administering PRN medication (signs, symptoms, activities)  </a:t>
            </a:r>
          </a:p>
          <a:p>
            <a:pPr marL="285750" indent="-285750"/>
            <a:r>
              <a:rPr lang="en-US" b="1"/>
              <a:t>Reason</a:t>
            </a:r>
            <a:r>
              <a:rPr lang="en-US"/>
              <a:t> for </a:t>
            </a:r>
            <a:r>
              <a:rPr lang="en-US" b="1"/>
              <a:t>not </a:t>
            </a:r>
            <a:r>
              <a:rPr lang="en-US"/>
              <a:t>administering scheduled medication (refused, absent)  </a:t>
            </a:r>
          </a:p>
          <a:p>
            <a:pPr marL="285750" indent="-285750"/>
            <a:r>
              <a:rPr lang="en-US" b="1"/>
              <a:t>Response</a:t>
            </a:r>
            <a:r>
              <a:rPr lang="en-US"/>
              <a:t> to medication if instructions require this </a:t>
            </a:r>
          </a:p>
          <a:p>
            <a:pPr marL="0" marR="0" lvl="0" indent="0">
              <a:lnSpc>
                <a:spcPct val="110000"/>
              </a:lnSpc>
              <a:spcBef>
                <a:spcPts val="0"/>
              </a:spcBef>
              <a:spcAft>
                <a:spcPts val="0"/>
              </a:spcAft>
              <a:buNone/>
            </a:pPr>
            <a:endParaRPr lang="en-US" sz="1300">
              <a:latin typeface="Calibri"/>
              <a:cs typeface="Calibri"/>
            </a:endParaRPr>
          </a:p>
        </p:txBody>
      </p:sp>
    </p:spTree>
    <p:extLst>
      <p:ext uri="{BB962C8B-B14F-4D97-AF65-F5344CB8AC3E}">
        <p14:creationId xmlns:p14="http://schemas.microsoft.com/office/powerpoint/2010/main" val="26023324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buNone/>
            </a:pPr>
            <a:r>
              <a:rPr lang="en-US" i="1"/>
              <a:t>For use at trainer discretion: training for specific medication routes. </a:t>
            </a:r>
            <a:endParaRPr lang="en-US"/>
          </a:p>
          <a:p>
            <a:pPr>
              <a:buNone/>
            </a:pPr>
            <a:r>
              <a:rPr lang="en-US" i="1"/>
              <a:t>Note to trainer: if you intend to provide detailed training on specific routes, consider moving applicable slides from "Step-by-step" into this section. </a:t>
            </a:r>
            <a:endParaRPr lang="en-US"/>
          </a:p>
          <a:p>
            <a:pPr>
              <a:buNone/>
            </a:pPr>
            <a:r>
              <a:rPr lang="en-US" i="1"/>
              <a:t>Corresponds to Protocol Training Manual Section I: Administration of Medication in Schools: "Medication Management: Handling Medications, Common Routes and Methods” and Section III “Strategies for Risk Reduction by Medication Route.” See also "Step-by-Step" slides beginning slide 50.</a:t>
            </a:r>
            <a:endParaRPr lang="en-US"/>
          </a:p>
          <a:p>
            <a:pPr>
              <a:buNone/>
            </a:pPr>
            <a:endParaRPr lang="en-US"/>
          </a:p>
          <a:p>
            <a:pPr>
              <a:buNone/>
            </a:pPr>
            <a:r>
              <a:rPr lang="en-US"/>
              <a:t>Medication administration routes and methods should follow manufacturer guidelines and student’s individual written instructions. </a:t>
            </a:r>
          </a:p>
          <a:p>
            <a:pPr marL="342900" indent="-342900"/>
            <a:r>
              <a:rPr lang="en-US"/>
              <a:t>Specialized routes and methods require additional training and/or nurse to administer.  </a:t>
            </a:r>
          </a:p>
          <a:p>
            <a:pPr marL="342900" indent="-342900"/>
            <a:r>
              <a:rPr lang="en-US"/>
              <a:t>Some routes and/or situations require medication to be administered by the RN, or the LPN under the direction and supervision of the RN. </a:t>
            </a:r>
          </a:p>
          <a:p>
            <a:pPr marL="342900" indent="-342900"/>
            <a:r>
              <a:rPr lang="en-US"/>
              <a:t>Some routes and/or situations may be considered for nursing care delegation, a licensed process outlined in Nurse Practice Act laws. By law, the decision whether to delegate rests with the Registered Nurse. </a:t>
            </a:r>
          </a:p>
          <a:p>
            <a:pPr marL="0" indent="0">
              <a:buFont typeface="Arial" panose="020B0604020202020204" pitchFamily="34" charset="0"/>
              <a:buNone/>
            </a:pPr>
            <a:endParaRPr lang="en-US" sz="2000" i="1">
              <a:latin typeface="Calibri"/>
              <a:cs typeface="Calibri"/>
            </a:endParaRP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257552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Preparation and first check of SIX RIGHTS may occur before student arrives.  </a:t>
            </a:r>
          </a:p>
          <a:p>
            <a:pPr>
              <a:buNone/>
              <a:defRPr/>
            </a:pPr>
            <a:r>
              <a:rPr lang="en-US"/>
              <a:t>Always prepare the dose with the student present – a med cup with liquid or pills should never be left sitting on a counter. </a:t>
            </a:r>
          </a:p>
          <a:p>
            <a:pPr>
              <a:buNone/>
              <a:defRPr/>
            </a:pPr>
            <a:r>
              <a:rPr lang="en-US"/>
              <a:t>Medication administration routes and methods should follow manufacturer guidelines and student’s individual written instructions. Specialized routes and methods require additional training and/or nurse to administer.  </a:t>
            </a:r>
          </a:p>
          <a:p>
            <a:pPr>
              <a:buNone/>
              <a:defRPr/>
            </a:pPr>
            <a:r>
              <a:rPr lang="en-US" b="1"/>
              <a:t>Follow instructions step-by-step for each medication: </a:t>
            </a:r>
            <a:r>
              <a:rPr lang="en-US"/>
              <a:t>To verify correct administration methods, refer to student instructions and consult the school RN as needed. </a:t>
            </a:r>
          </a:p>
          <a:p>
            <a:pPr>
              <a:buNone/>
              <a:defRPr/>
            </a:pPr>
            <a:endParaRPr lang="en-US"/>
          </a:p>
          <a:p>
            <a:pPr marL="158750" indent="0">
              <a:buNone/>
              <a:defRPr/>
            </a:pPr>
            <a:endParaRPr lang="en-US" sz="1800" i="1">
              <a:latin typeface="Calibri"/>
              <a:cs typeface="Calibri"/>
            </a:endParaRPr>
          </a:p>
        </p:txBody>
      </p:sp>
    </p:spTree>
    <p:extLst>
      <p:ext uri="{BB962C8B-B14F-4D97-AF65-F5344CB8AC3E}">
        <p14:creationId xmlns:p14="http://schemas.microsoft.com/office/powerpoint/2010/main" val="34129807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en-US" i="1"/>
              <a:t>For use at Trainer discretion. This section includes </a:t>
            </a:r>
            <a:r>
              <a:rPr lang="en-US" b="1" i="1"/>
              <a:t>optional </a:t>
            </a:r>
            <a:r>
              <a:rPr lang="en-US" i="1"/>
              <a:t>material for learner engagement. The Qualified Trainer may select which/whether slides will be shared as part of review and evaluation. </a:t>
            </a:r>
          </a:p>
          <a:p>
            <a:pPr marL="0" indent="0">
              <a:buSzPts val="1200"/>
              <a:buNone/>
            </a:pPr>
            <a:r>
              <a:rPr lang="en-US" i="1"/>
              <a:t>See additional evaluation options in Protocol Training Manual Section III: Training and Evaluation Resources.</a:t>
            </a: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438500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None/>
            </a:pPr>
            <a:r>
              <a:rPr lang="en-US" i="1"/>
              <a:t>For use at Trainer discretion.</a:t>
            </a:r>
          </a:p>
          <a:p>
            <a:pPr marL="0" indent="0">
              <a:buNone/>
            </a:pPr>
            <a:r>
              <a:rPr lang="en-US"/>
              <a:t>Corresponds to Protocol Training Manual Section I: Administration of Medication in Schools, "Medication Management,” and Section III: Training and Evaluation Resources: Review and Practice, "Medication Administration: Sample Script" and "Discuss and Evaluate: Scenarios."</a:t>
            </a:r>
          </a:p>
          <a:p>
            <a:pPr marL="0" indent="0">
              <a:buSzPts val="1200"/>
              <a:buFont typeface="Calibri"/>
              <a:buNone/>
            </a:pPr>
            <a:endParaRPr lang="en-US" i="1"/>
          </a:p>
          <a:p>
            <a:pPr marL="0" lvl="0" indent="0" algn="l">
              <a:lnSpc>
                <a:spcPct val="100000"/>
              </a:lnSpc>
              <a:spcBef>
                <a:spcPts val="0"/>
              </a:spcBef>
              <a:spcAft>
                <a:spcPts val="0"/>
              </a:spcAft>
              <a:buSzPts val="1200"/>
              <a:buFont typeface="Calibri"/>
              <a:buNone/>
            </a:pPr>
            <a:endParaRPr lang="en-US"/>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5797615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6a2ae5289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6a2ae5289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b="1"/>
              <a:t>Script: </a:t>
            </a:r>
            <a:r>
              <a:rPr lang="en-US"/>
              <a:t>Using a standard script or framework for conversation with students may support safe medication administration, as the interaction moves through each of the six rights. </a:t>
            </a:r>
          </a:p>
          <a:p>
            <a:pPr>
              <a:buNone/>
            </a:pPr>
            <a:r>
              <a:rPr lang="en-US" b="1"/>
              <a:t>Student engagement: </a:t>
            </a:r>
            <a:r>
              <a:rPr lang="en-US"/>
              <a:t>Student engagement helps to build medication awareness and self-management skills. When used in combination with required information sources such as the MAR, medication labels, and written instructions, information from the student can serve as additional confirmation of the six rights.</a:t>
            </a:r>
          </a:p>
          <a:p>
            <a:pPr marL="0" lvl="0" indent="0" algn="l">
              <a:spcBef>
                <a:spcPts val="0"/>
              </a:spcBef>
              <a:spcAft>
                <a:spcPts val="0"/>
              </a:spcAft>
              <a:buNone/>
            </a:pPr>
            <a:endParaRPr lang="en-US" sz="1800">
              <a:latin typeface="Calibri"/>
              <a:cs typeface="Calibri"/>
            </a:endParaRPr>
          </a:p>
        </p:txBody>
      </p:sp>
    </p:spTree>
    <p:extLst>
      <p:ext uri="{BB962C8B-B14F-4D97-AF65-F5344CB8AC3E}">
        <p14:creationId xmlns:p14="http://schemas.microsoft.com/office/powerpoint/2010/main" val="2126853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6a29dfb874_1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26a29dfb874_1_1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defRPr/>
            </a:pPr>
            <a:r>
              <a:rPr lang="en-US">
                <a:solidFill>
                  <a:schemeClr val="tx1"/>
                </a:solidFill>
              </a:rPr>
              <a:t>This training provides evidence-based guidance for consistent medication practices in Oregon schools.  </a:t>
            </a:r>
            <a:endParaRPr lang="en-US"/>
          </a:p>
          <a:p>
            <a:pPr>
              <a:buNone/>
            </a:pPr>
            <a:r>
              <a:rPr lang="en-US">
                <a:solidFill>
                  <a:schemeClr val="tx1"/>
                </a:solidFill>
              </a:rPr>
              <a:t>Training content requirements are outlined in state law. [OAR 581-021-0037]. Participants will engage in discussion of policy, practices, and materials, including:  </a:t>
            </a:r>
            <a:endParaRPr lang="en-US"/>
          </a:p>
          <a:p>
            <a:pPr marL="285750" indent="-285750"/>
            <a:r>
              <a:rPr lang="en-US">
                <a:solidFill>
                  <a:schemeClr val="tx1"/>
                </a:solidFill>
              </a:rPr>
              <a:t>Storage, Accessibility, Availability, Handling, and Disposal </a:t>
            </a:r>
            <a:endParaRPr lang="en-US"/>
          </a:p>
          <a:p>
            <a:pPr marL="285750" indent="-285750"/>
            <a:r>
              <a:rPr lang="en-US">
                <a:solidFill>
                  <a:schemeClr val="tx1"/>
                </a:solidFill>
              </a:rPr>
              <a:t>Accessibility During an Emergency </a:t>
            </a:r>
            <a:endParaRPr lang="en-US"/>
          </a:p>
          <a:p>
            <a:pPr marL="285750" indent="-285750"/>
            <a:r>
              <a:rPr lang="en-US">
                <a:solidFill>
                  <a:schemeClr val="tx1"/>
                </a:solidFill>
              </a:rPr>
              <a:t>After Administering Medication: monitoring and other actions </a:t>
            </a:r>
            <a:endParaRPr lang="en-US"/>
          </a:p>
          <a:p>
            <a:pPr marL="285750" indent="-285750"/>
            <a:r>
              <a:rPr lang="en-US">
                <a:solidFill>
                  <a:schemeClr val="tx1"/>
                </a:solidFill>
              </a:rPr>
              <a:t>Emergency Response Procedures  </a:t>
            </a:r>
            <a:endParaRPr lang="en-US"/>
          </a:p>
          <a:p>
            <a:pPr marL="285750" indent="-285750">
              <a:defRPr/>
            </a:pPr>
            <a:r>
              <a:rPr lang="en-US">
                <a:solidFill>
                  <a:schemeClr val="tx1"/>
                </a:solidFill>
              </a:rPr>
              <a:t>Record-keeping and Confidentiality</a:t>
            </a:r>
            <a:endParaRPr lang="en-US"/>
          </a:p>
          <a:p>
            <a:pPr>
              <a:buNone/>
              <a:defRPr/>
            </a:pPr>
            <a:endParaRPr lang="en-US">
              <a:solidFill>
                <a:schemeClr val="tx1"/>
              </a:solidFill>
            </a:endParaRPr>
          </a:p>
          <a:p>
            <a:pPr indent="0">
              <a:buNone/>
            </a:pPr>
            <a:r>
              <a:rPr lang="en-US">
                <a:solidFill>
                  <a:schemeClr val="tx1"/>
                </a:solidFill>
              </a:rPr>
              <a:t> </a:t>
            </a:r>
            <a:endParaRPr lang="en-US"/>
          </a:p>
          <a:p>
            <a:pPr marL="0" indent="0">
              <a:lnSpc>
                <a:spcPct val="100000"/>
              </a:lnSpc>
              <a:spcBef>
                <a:spcPts val="0"/>
              </a:spcBef>
              <a:buSzPts val="1200"/>
              <a:buNone/>
            </a:pPr>
            <a:endParaRPr lang="en-US" sz="110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sz="1100" b="1" dirty="0">
              <a:solidFill>
                <a:srgbClr val="00000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sz="11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Calibri"/>
              <a:buNone/>
            </a:pPr>
            <a:endParaRPr dirty="0"/>
          </a:p>
        </p:txBody>
      </p:sp>
      <p:sp>
        <p:nvSpPr>
          <p:cNvPr id="264" name="Google Shape;264;g26a29dfb874_1_1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Verify your responsibilities including what to document and what to communicate immediately. </a:t>
            </a:r>
          </a:p>
          <a:p>
            <a:pPr>
              <a:buNone/>
              <a:defRPr/>
            </a:pPr>
            <a:r>
              <a:rPr lang="en-US"/>
              <a:t>Verify preferred communication methods with your school RN and other care team members. </a:t>
            </a:r>
          </a:p>
          <a:p>
            <a:pPr marL="285750" indent="-285750">
              <a:defRPr/>
            </a:pPr>
            <a:r>
              <a:rPr lang="en-US"/>
              <a:t>“SBAR” format is one example of a standardized way to communicate information about a problem, change or error. Your setting might use another method, such as communication that includes the required areas of an incident report. </a:t>
            </a:r>
          </a:p>
          <a:p>
            <a:pPr indent="0">
              <a:buNone/>
              <a:defRPr/>
            </a:pPr>
            <a:r>
              <a:rPr lang="en-US"/>
              <a:t> </a:t>
            </a:r>
          </a:p>
          <a:p>
            <a:pPr marL="158750" marR="0" lvl="0" indent="0" algn="l" defTabSz="914400">
              <a:lnSpc>
                <a:spcPct val="100000"/>
              </a:lnSpc>
              <a:spcBef>
                <a:spcPts val="0"/>
              </a:spcBef>
              <a:spcAft>
                <a:spcPts val="0"/>
              </a:spcAft>
              <a:buSzPts val="1100"/>
              <a:buFont typeface="Arial"/>
              <a:buNone/>
              <a:tabLst/>
              <a:defRPr/>
            </a:pPr>
            <a:endParaRPr lang="en-US" sz="1800">
              <a:effectLst/>
              <a:latin typeface="Calibri" panose="020F0502020204030204" pitchFamily="34" charset="0"/>
              <a:ea typeface="Times New Roman" panose="02020603050405020304" pitchFamily="18" charset="0"/>
              <a:cs typeface="Calibri"/>
            </a:endParaRPr>
          </a:p>
        </p:txBody>
      </p:sp>
    </p:spTree>
    <p:extLst>
      <p:ext uri="{BB962C8B-B14F-4D97-AF65-F5344CB8AC3E}">
        <p14:creationId xmlns:p14="http://schemas.microsoft.com/office/powerpoint/2010/main" val="10750713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Verify your responsibilities including what to document and what to communicate immediately. </a:t>
            </a:r>
          </a:p>
          <a:p>
            <a:pPr>
              <a:buNone/>
              <a:defRPr/>
            </a:pPr>
            <a:r>
              <a:rPr lang="en-US"/>
              <a:t>Verify preferred communication methods with your school RN and other care team members. </a:t>
            </a:r>
          </a:p>
          <a:p>
            <a:pPr marL="285750" indent="-285750">
              <a:defRPr/>
            </a:pPr>
            <a:r>
              <a:rPr lang="en-US"/>
              <a:t>“SBAR” format is one example of a standardized way to communicate information about a problem, change or error. Your setting might use another method, such as communication that includes the required areas of an incident report. </a:t>
            </a:r>
          </a:p>
          <a:p>
            <a:pPr indent="0">
              <a:buNone/>
              <a:defRPr/>
            </a:pPr>
            <a:r>
              <a:rPr lang="en-US"/>
              <a:t> </a:t>
            </a:r>
          </a:p>
          <a:p>
            <a:pPr marL="158750" indent="0">
              <a:buNone/>
              <a:defRPr/>
            </a:pPr>
            <a:endParaRPr lang="en-US"/>
          </a:p>
          <a:p>
            <a:pPr marL="158750" marR="0" lvl="0" indent="0" algn="l" defTabSz="914400">
              <a:lnSpc>
                <a:spcPct val="100000"/>
              </a:lnSpc>
              <a:spcBef>
                <a:spcPts val="0"/>
              </a:spcBef>
              <a:spcAft>
                <a:spcPts val="0"/>
              </a:spcAft>
              <a:buSzPts val="1100"/>
              <a:buFont typeface="Arial"/>
              <a:buNone/>
              <a:tabLst/>
              <a:defRPr/>
            </a:pPr>
            <a:endParaRPr lang="en-US" sz="1100">
              <a:effectLst/>
              <a:latin typeface="Calibri" panose="020F0502020204030204" pitchFamily="34" charset="0"/>
              <a:ea typeface="Times New Roman" panose="02020603050405020304" pitchFamily="18" charset="0"/>
              <a:cs typeface="Calibri"/>
            </a:endParaRPr>
          </a:p>
        </p:txBody>
      </p:sp>
    </p:spTree>
    <p:extLst>
      <p:ext uri="{BB962C8B-B14F-4D97-AF65-F5344CB8AC3E}">
        <p14:creationId xmlns:p14="http://schemas.microsoft.com/office/powerpoint/2010/main" val="21398250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en-US" i="1" dirty="0"/>
              <a:t>For use at trainer discretion. Corresponds to Protocol Training Manual</a:t>
            </a:r>
            <a:r>
              <a:rPr lang="en-US" i="1"/>
              <a:t> Section III:</a:t>
            </a:r>
            <a:r>
              <a:rPr lang="en-US" i="1" dirty="0"/>
              <a:t> Training and Evaluation Resources: Discuss and Evaluate, “Scenarios.”  </a:t>
            </a:r>
            <a:endParaRPr lang="en-US"/>
          </a:p>
          <a:p>
            <a:pPr marL="0" indent="0">
              <a:buSzPts val="1200"/>
              <a:buNone/>
            </a:pPr>
            <a:r>
              <a:rPr lang="en-US" i="0" dirty="0"/>
              <a:t>Each </a:t>
            </a:r>
            <a:r>
              <a:rPr lang="en-US"/>
              <a:t>of these scenarios links to</a:t>
            </a:r>
            <a:r>
              <a:rPr lang="en-US" i="0" dirty="0"/>
              <a:t> one or more of the six rights.</a:t>
            </a:r>
            <a:endParaRPr lang="en-US"/>
          </a:p>
          <a:p>
            <a:pPr marL="0" lvl="0" indent="0" algn="l" rtl="0">
              <a:lnSpc>
                <a:spcPct val="100000"/>
              </a:lnSpc>
              <a:spcBef>
                <a:spcPts val="0"/>
              </a:spcBef>
              <a:spcAft>
                <a:spcPts val="0"/>
              </a:spcAft>
              <a:buClr>
                <a:schemeClr val="dk1"/>
              </a:buClr>
              <a:buSzPts val="1200"/>
              <a:buFont typeface="Calibri"/>
              <a:buNone/>
            </a:pPr>
            <a:endParaRPr lang="en-US" i="1"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1998095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2A30C-05E1-6DFD-885D-7EB9497913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6816A7-6552-8E5B-E3CA-FF1105759AA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A2C16D5-7389-44C1-6374-A559640F153C}"/>
              </a:ext>
            </a:extLst>
          </p:cNvPr>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general practices. </a:t>
            </a:r>
            <a:r>
              <a:rPr lang="en-US"/>
              <a:t>Protect student confidentiality. Examples: </a:t>
            </a:r>
          </a:p>
          <a:p>
            <a:pPr marL="171450" indent="-171450"/>
            <a:r>
              <a:rPr lang="en-US"/>
              <a:t>Gently but firmly decline to share private information.  </a:t>
            </a:r>
          </a:p>
          <a:p>
            <a:pPr marL="171450" indent="-171450"/>
            <a:r>
              <a:rPr lang="en-US"/>
              <a:t>Ensure sick care space is separate from well-care space. [OAR 581-022-2220]  </a:t>
            </a:r>
          </a:p>
          <a:p>
            <a:pPr marL="171450" indent="-171450"/>
            <a:r>
              <a:rPr lang="en-US"/>
              <a:t>Ensure student records are visible only to need-to-know school district personnel, including sign-in entries with health information, MAR, and other identifiable information.  </a:t>
            </a:r>
          </a:p>
          <a:p>
            <a:pPr indent="0">
              <a:buNone/>
            </a:pPr>
            <a:r>
              <a:rPr lang="en-US"/>
              <a:t> </a:t>
            </a:r>
          </a:p>
          <a:p>
            <a:pPr>
              <a:buNone/>
            </a:pPr>
            <a:endParaRPr lang="en-US"/>
          </a:p>
          <a:p>
            <a:pPr>
              <a:buNone/>
            </a:pPr>
            <a:endParaRPr lang="en-US">
              <a:latin typeface="Calibri"/>
              <a:ea typeface="Calibri"/>
              <a:cs typeface="Calibri"/>
            </a:endParaRPr>
          </a:p>
          <a:p>
            <a:pPr>
              <a:buNone/>
            </a:pPr>
            <a:endParaRPr lang="en-US">
              <a:latin typeface="Calibri"/>
              <a:ea typeface="Calibri"/>
              <a:cs typeface="Calibri"/>
            </a:endParaRPr>
          </a:p>
        </p:txBody>
      </p:sp>
    </p:spTree>
    <p:extLst>
      <p:ext uri="{BB962C8B-B14F-4D97-AF65-F5344CB8AC3E}">
        <p14:creationId xmlns:p14="http://schemas.microsoft.com/office/powerpoint/2010/main" val="24905442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RIGHT PERSON. </a:t>
            </a:r>
            <a:r>
              <a:rPr lang="en-US"/>
              <a:t>Use alternative strategies to verify it is the right student. Examples: </a:t>
            </a:r>
          </a:p>
          <a:p>
            <a:pPr marL="171450" indent="-171450"/>
            <a:r>
              <a:rPr lang="en-US"/>
              <a:t>Verify ID with two school district personnel members who know the student.  </a:t>
            </a:r>
          </a:p>
          <a:p>
            <a:pPr marL="171450" indent="-171450"/>
            <a:r>
              <a:rPr lang="en-US"/>
              <a:t>Use photo ID and/or the photo on student record and/or MAR.</a:t>
            </a:r>
          </a:p>
          <a:p>
            <a:pPr indent="0">
              <a:buNone/>
            </a:pPr>
            <a:r>
              <a:rPr lang="en-US"/>
              <a:t> </a:t>
            </a:r>
          </a:p>
          <a:p>
            <a:pPr>
              <a:buNone/>
            </a:pPr>
            <a:endParaRPr lang="en-US"/>
          </a:p>
          <a:p>
            <a:pPr indent="0">
              <a:buNone/>
            </a:pPr>
            <a:r>
              <a:rPr lang="en-US"/>
              <a:t> </a:t>
            </a:r>
          </a:p>
          <a:p>
            <a:pPr>
              <a:buNone/>
            </a:pPr>
            <a:endParaRPr lang="en-US"/>
          </a:p>
          <a:p>
            <a:pPr>
              <a:buNone/>
            </a:pPr>
            <a:endParaRPr lang="en-US">
              <a:latin typeface="Calibri"/>
              <a:ea typeface="Calibri"/>
              <a:cs typeface="Calibri"/>
            </a:endParaRPr>
          </a:p>
          <a:p>
            <a:pPr>
              <a:buNone/>
            </a:pPr>
            <a:endParaRPr lang="en-US">
              <a:latin typeface="Calibri"/>
              <a:ea typeface="Calibri"/>
              <a:cs typeface="Calibri"/>
            </a:endParaRPr>
          </a:p>
        </p:txBody>
      </p:sp>
    </p:spTree>
    <p:extLst>
      <p:ext uri="{BB962C8B-B14F-4D97-AF65-F5344CB8AC3E}">
        <p14:creationId xmlns:p14="http://schemas.microsoft.com/office/powerpoint/2010/main" val="18946609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RIGHT PERSON.</a:t>
            </a:r>
            <a:r>
              <a:rPr lang="en-US"/>
              <a:t> Respect the student’s preferred name while verifying identity. Examples: </a:t>
            </a:r>
          </a:p>
          <a:p>
            <a:pPr marL="171450" indent="-171450"/>
            <a:r>
              <a:rPr lang="en-US"/>
              <a:t>Seek options that do not require the student to state their legal name for every dose.  </a:t>
            </a:r>
          </a:p>
          <a:p>
            <a:pPr marL="171450" indent="-171450"/>
            <a:r>
              <a:rPr lang="en-US"/>
              <a:t>May require individualized review, to determine to whom the student has disclosed their gender identity and preferred name, including provider and parent/guardian.  </a:t>
            </a:r>
          </a:p>
          <a:p>
            <a:pPr marL="171450" indent="-171450"/>
            <a:r>
              <a:rPr lang="en-US"/>
              <a:t>Possible action could include written instruction kept with the medication container regarding the preferred name – from the parent/guardian or school RN – clarifying that the student’s preferred name has been verified and should be used for ID during medication administration.  </a:t>
            </a:r>
          </a:p>
          <a:p>
            <a:pPr marL="171450" indent="-171450"/>
            <a:r>
              <a:rPr lang="en-US"/>
              <a:t>Contact the school RN for support as applicable.  </a:t>
            </a:r>
          </a:p>
          <a:p>
            <a:pPr indent="0">
              <a:buNone/>
            </a:pPr>
            <a:r>
              <a:rPr lang="en-US"/>
              <a:t> </a:t>
            </a:r>
          </a:p>
          <a:p>
            <a:pPr>
              <a:buNone/>
            </a:pPr>
            <a:endParaRPr lang="en-US">
              <a:latin typeface="Calibri"/>
              <a:ea typeface="Calibri"/>
              <a:cs typeface="Calibri"/>
            </a:endParaRPr>
          </a:p>
        </p:txBody>
      </p:sp>
    </p:spTree>
    <p:extLst>
      <p:ext uri="{BB962C8B-B14F-4D97-AF65-F5344CB8AC3E}">
        <p14:creationId xmlns:p14="http://schemas.microsoft.com/office/powerpoint/2010/main" val="820745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RIGHT MEDICATION name and reason.</a:t>
            </a:r>
            <a:r>
              <a:rPr lang="en-US"/>
              <a:t> Check written instructions and medication order (pharmacy label). </a:t>
            </a:r>
          </a:p>
          <a:p>
            <a:pPr marL="285750" indent="-285750">
              <a:buFont typeface="Symbol"/>
              <a:buChar char="•"/>
            </a:pPr>
            <a:r>
              <a:rPr lang="en-US"/>
              <a:t>Verify the student has orders to use the inhaler as requested. </a:t>
            </a:r>
          </a:p>
          <a:p>
            <a:pPr marL="285750" indent="-285750">
              <a:buFont typeface="Symbol"/>
              <a:buChar char="•"/>
            </a:pPr>
            <a:r>
              <a:rPr lang="en-US"/>
              <a:t>If yes, administer the inhaler. </a:t>
            </a:r>
          </a:p>
          <a:p>
            <a:pPr marL="285750" indent="-285750">
              <a:buFont typeface="Symbol"/>
              <a:buChar char="•"/>
            </a:pPr>
            <a:r>
              <a:rPr lang="en-US"/>
              <a:t>If not, advise the student that it is not permitted (yet) and written instructions are needed. </a:t>
            </a:r>
          </a:p>
          <a:p>
            <a:pPr>
              <a:buNone/>
            </a:pPr>
            <a:endParaRPr lang="en-US">
              <a:latin typeface="Calibri"/>
              <a:ea typeface="Calibri"/>
              <a:cs typeface="Calibri"/>
            </a:endParaRPr>
          </a:p>
        </p:txBody>
      </p:sp>
    </p:spTree>
    <p:extLst>
      <p:ext uri="{BB962C8B-B14F-4D97-AF65-F5344CB8AC3E}">
        <p14:creationId xmlns:p14="http://schemas.microsoft.com/office/powerpoint/2010/main" val="38796318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RIGHT TIME. </a:t>
            </a:r>
            <a:r>
              <a:rPr lang="en-US"/>
              <a:t>Send for the student immediately  </a:t>
            </a:r>
          </a:p>
          <a:p>
            <a:pPr marL="285750" indent="-285750">
              <a:buChar char="•"/>
            </a:pPr>
            <a:r>
              <a:rPr lang="en-US"/>
              <a:t>Remember that medication must be given within the hour window, 30 minutes before or after the scheduled time.  </a:t>
            </a:r>
          </a:p>
          <a:p>
            <a:pPr marL="285750" indent="-285750">
              <a:buChar char="•"/>
            </a:pPr>
            <a:r>
              <a:rPr lang="en-US"/>
              <a:t>Failure to give medication under these circumstances is dose omission and a medication error.  </a:t>
            </a:r>
          </a:p>
          <a:p>
            <a:pPr marL="285750" indent="-285750">
              <a:buChar char="•"/>
            </a:pPr>
            <a:r>
              <a:rPr lang="en-US"/>
              <a:t>If the medication cannot be administered, notify the school RN or building administrator, and contact the parent/guardian per local protocols.  </a:t>
            </a:r>
          </a:p>
          <a:p>
            <a:pPr marL="285750" indent="-285750">
              <a:buChar char="•"/>
            </a:pPr>
            <a:r>
              <a:rPr lang="en-US"/>
              <a:t>Carefully document the circumstances, including your actions, on the MAR. </a:t>
            </a:r>
          </a:p>
          <a:p>
            <a:pPr>
              <a:buNone/>
            </a:pPr>
            <a:endParaRPr lang="en-US">
              <a:latin typeface="Calibri"/>
              <a:ea typeface="Calibri"/>
              <a:cs typeface="Calibri"/>
            </a:endParaRPr>
          </a:p>
        </p:txBody>
      </p:sp>
    </p:spTree>
    <p:extLst>
      <p:ext uri="{BB962C8B-B14F-4D97-AF65-F5344CB8AC3E}">
        <p14:creationId xmlns:p14="http://schemas.microsoft.com/office/powerpoint/2010/main" val="42458572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RIGHT ROUTE and method. </a:t>
            </a:r>
            <a:r>
              <a:rPr lang="en-US"/>
              <a:t>Check the medication instructions and label.  </a:t>
            </a:r>
          </a:p>
          <a:p>
            <a:pPr marL="285750" indent="-285750">
              <a:buChar char="•"/>
            </a:pPr>
            <a:r>
              <a:rPr lang="en-US"/>
              <a:t>If </a:t>
            </a:r>
            <a:r>
              <a:rPr lang="en-US" b="1"/>
              <a:t>written instructions </a:t>
            </a:r>
            <a:r>
              <a:rPr lang="en-US"/>
              <a:t>are to crush pills, and the student has a personal pill crusher, proceed.   </a:t>
            </a:r>
          </a:p>
          <a:p>
            <a:pPr marL="285750" indent="-285750">
              <a:buChar char="•"/>
            </a:pPr>
            <a:r>
              <a:rPr lang="en-US"/>
              <a:t>Otherwise, DO NOT crush pills, and advise the student this is not permitted (yet).  </a:t>
            </a:r>
          </a:p>
          <a:p>
            <a:pPr marL="285750" indent="-285750">
              <a:buChar char="•"/>
            </a:pPr>
            <a:r>
              <a:rPr lang="en-US"/>
              <a:t>Contact the parent/guardian and school RN for verification and </a:t>
            </a:r>
            <a:r>
              <a:rPr lang="en-US" b="1"/>
              <a:t>written instructions.</a:t>
            </a:r>
            <a:r>
              <a:rPr lang="en-US"/>
              <a:t> </a:t>
            </a:r>
          </a:p>
          <a:p>
            <a:pPr>
              <a:buNone/>
            </a:pPr>
            <a:endParaRPr lang="en-US">
              <a:latin typeface="Calibri"/>
              <a:ea typeface="Calibri"/>
              <a:cs typeface="Calibri"/>
            </a:endParaRPr>
          </a:p>
        </p:txBody>
      </p:sp>
    </p:spTree>
    <p:extLst>
      <p:ext uri="{BB962C8B-B14F-4D97-AF65-F5344CB8AC3E}">
        <p14:creationId xmlns:p14="http://schemas.microsoft.com/office/powerpoint/2010/main" val="2506863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RIGHT DOSE.</a:t>
            </a:r>
            <a:r>
              <a:rPr lang="en-US"/>
              <a:t> Check the medication instructions and label.  </a:t>
            </a:r>
          </a:p>
          <a:p>
            <a:pPr marL="171450" indent="-171450"/>
            <a:r>
              <a:rPr lang="en-US"/>
              <a:t>Advise the student that you must give what the orders say.  </a:t>
            </a:r>
          </a:p>
          <a:p>
            <a:pPr marL="171450" indent="-171450"/>
            <a:r>
              <a:rPr lang="en-US"/>
              <a:t>Follow up with parent/guardian and school RN to verify current orders. </a:t>
            </a:r>
          </a:p>
          <a:p>
            <a:pPr>
              <a:buNone/>
            </a:pPr>
            <a:endParaRPr lang="en-US">
              <a:latin typeface="Calibri"/>
              <a:ea typeface="Calibri"/>
              <a:cs typeface="Calibri"/>
            </a:endParaRPr>
          </a:p>
        </p:txBody>
      </p:sp>
    </p:spTree>
    <p:extLst>
      <p:ext uri="{BB962C8B-B14F-4D97-AF65-F5344CB8AC3E}">
        <p14:creationId xmlns:p14="http://schemas.microsoft.com/office/powerpoint/2010/main" val="2462442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effectLst/>
              </a:rPr>
              <a:t>This training does not cover medication administration routes that carry increased risk or require specialized procedure training. </a:t>
            </a:r>
            <a:endParaRPr lang="en-US"/>
          </a:p>
          <a:p>
            <a:pPr>
              <a:buNone/>
            </a:pPr>
            <a:r>
              <a:rPr lang="en-US"/>
              <a:t>The registered</a:t>
            </a:r>
            <a:r>
              <a:rPr lang="en-US">
                <a:effectLst/>
              </a:rPr>
              <a:t> nurse (RN) familiar with the school setting (school nurse) may offer more in-depth training for school staff who perform specialized medication administration.  </a:t>
            </a:r>
            <a:endParaRPr lang="en-US"/>
          </a:p>
          <a:p>
            <a:pPr marL="158750" indent="0">
              <a:buNone/>
            </a:pPr>
            <a:endParaRPr lang="en-US" sz="1800">
              <a:latin typeface="Calibri"/>
              <a:cs typeface="Calibri"/>
            </a:endParaRPr>
          </a:p>
        </p:txBody>
      </p:sp>
    </p:spTree>
    <p:extLst>
      <p:ext uri="{BB962C8B-B14F-4D97-AF65-F5344CB8AC3E}">
        <p14:creationId xmlns:p14="http://schemas.microsoft.com/office/powerpoint/2010/main" val="25714162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Let's discuss.</a:t>
            </a:r>
          </a:p>
          <a:p>
            <a:pPr>
              <a:buNone/>
            </a:pPr>
            <a:r>
              <a:rPr lang="en-US"/>
              <a:t>Example responses:</a:t>
            </a:r>
          </a:p>
          <a:p>
            <a:pPr>
              <a:buNone/>
            </a:pPr>
            <a:r>
              <a:rPr lang="en-US" b="1"/>
              <a:t>This scenario relates to RIGHT DOCUMENTATION and overall procedure.</a:t>
            </a:r>
            <a:r>
              <a:rPr lang="en-US"/>
              <a:t> Carefully check all RIGHTS before administering any medication. Report any errors promptly.  </a:t>
            </a:r>
          </a:p>
          <a:p>
            <a:pPr marL="285750" indent="-285750">
              <a:buChar char="•"/>
            </a:pPr>
            <a:r>
              <a:rPr lang="en-US" b="1"/>
              <a:t>Remember: </a:t>
            </a:r>
            <a:r>
              <a:rPr lang="en-US"/>
              <a:t>reporting medication errors protects students and school district personnel.   </a:t>
            </a:r>
          </a:p>
          <a:p>
            <a:pPr marL="285750" indent="-285750">
              <a:buChar char="•"/>
            </a:pPr>
            <a:r>
              <a:rPr lang="en-US"/>
              <a:t>If you are aware of an error, report immediately to the school RN or building administrator, and parent/guardian per local protocols.  </a:t>
            </a:r>
          </a:p>
          <a:p>
            <a:pPr marL="285750" indent="-285750">
              <a:buChar char="•"/>
            </a:pPr>
            <a:r>
              <a:rPr lang="en-US"/>
              <a:t>Coordinate actions with parent/guardian and health partners as appliable. Additional action may be required, depending on the type of error. Instructions may come from prescriber, school RN, pharmacist, or poison control.   </a:t>
            </a:r>
          </a:p>
          <a:p>
            <a:pPr marL="285750" indent="-285750">
              <a:buChar char="•"/>
            </a:pPr>
            <a:r>
              <a:rPr lang="en-US"/>
              <a:t>Always report and document any of the following events:  </a:t>
            </a:r>
          </a:p>
          <a:p>
            <a:pPr marL="285750" indent="-285750">
              <a:buChar char="•"/>
            </a:pPr>
            <a:r>
              <a:rPr lang="en-US"/>
              <a:t>Wrong medication or incorrect dose given.  </a:t>
            </a:r>
          </a:p>
          <a:p>
            <a:pPr marL="285750" indent="-285750">
              <a:buChar char="•"/>
            </a:pPr>
            <a:r>
              <a:rPr lang="en-US"/>
              <a:t>Medication not given.  </a:t>
            </a:r>
          </a:p>
          <a:p>
            <a:pPr marL="285750" indent="-285750">
              <a:buChar char="•"/>
            </a:pPr>
            <a:r>
              <a:rPr lang="en-US"/>
              <a:t>Medication administered to the wrong student.  </a:t>
            </a:r>
          </a:p>
          <a:p>
            <a:pPr marL="285750" indent="-285750">
              <a:buChar char="•"/>
            </a:pPr>
            <a:r>
              <a:rPr lang="en-US"/>
              <a:t>Medication given by the wrong route or method.  </a:t>
            </a:r>
          </a:p>
          <a:p>
            <a:pPr marL="285750" indent="-285750">
              <a:buChar char="•"/>
            </a:pPr>
            <a:r>
              <a:rPr lang="en-US"/>
              <a:t>Medication given at the wrong time (&gt; 30 minutes from scheduled time). </a:t>
            </a:r>
          </a:p>
          <a:p>
            <a:pPr indent="0">
              <a:buNone/>
            </a:pPr>
            <a:r>
              <a:rPr lang="en-US"/>
              <a:t> </a:t>
            </a:r>
          </a:p>
          <a:p>
            <a:pPr>
              <a:buNone/>
            </a:pPr>
            <a:endParaRPr lang="en-US">
              <a:latin typeface="Calibri"/>
              <a:ea typeface="Calibri"/>
              <a:cs typeface="Calibri"/>
            </a:endParaRPr>
          </a:p>
        </p:txBody>
      </p:sp>
    </p:spTree>
    <p:extLst>
      <p:ext uri="{BB962C8B-B14F-4D97-AF65-F5344CB8AC3E}">
        <p14:creationId xmlns:p14="http://schemas.microsoft.com/office/powerpoint/2010/main" val="23127775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buNone/>
            </a:pPr>
            <a:r>
              <a:rPr lang="en-US" i="1"/>
              <a:t>For use at trainer discretion: training for specific medication routes. </a:t>
            </a:r>
            <a:endParaRPr lang="en-US"/>
          </a:p>
          <a:p>
            <a:pPr>
              <a:buNone/>
            </a:pPr>
            <a:r>
              <a:rPr lang="en-US" i="1"/>
              <a:t>Corresponds to Protocol Training Manual Section I: Staff Resource Manual, "Medication Management, Handling Medications: Common Routes and Methods” and Section III “Strategies for Risk Reduction by Medication Route.” See also "Step-by-Step" slides beginning slide 50.</a:t>
            </a:r>
            <a:endParaRPr lang="en-US"/>
          </a:p>
          <a:p>
            <a:pPr>
              <a:buNone/>
            </a:pPr>
            <a:endParaRPr lang="en-US"/>
          </a:p>
          <a:p>
            <a:pPr>
              <a:buNone/>
            </a:pPr>
            <a:r>
              <a:rPr lang="en-US"/>
              <a:t>Medication administration routes and methods should follow manufacturer guidelines and student’s individual written instructions. </a:t>
            </a:r>
          </a:p>
          <a:p>
            <a:pPr marL="342900" indent="-342900"/>
            <a:r>
              <a:rPr lang="en-US"/>
              <a:t>Specialized routes and methods require additional training and/or nurse to administer.  </a:t>
            </a:r>
          </a:p>
          <a:p>
            <a:pPr marL="342900" indent="-342900"/>
            <a:r>
              <a:rPr lang="en-US"/>
              <a:t>Some routes and/or situations require medication to be administered by the RN, or the LPN under the direction and supervision of the RN. </a:t>
            </a:r>
          </a:p>
          <a:p>
            <a:pPr marL="342900" indent="-342900"/>
            <a:r>
              <a:rPr lang="en-US"/>
              <a:t>Some routes and/or situations may be considered for nursing care delegation, a licensed process outlined in Nurse Practice Act laws. By law, the decision whether to delegate rests with the Registered Nurse. </a:t>
            </a:r>
          </a:p>
          <a:p>
            <a:pPr marL="0" indent="0">
              <a:buNone/>
            </a:pPr>
            <a:endParaRPr lang="en-US"/>
          </a:p>
          <a:p>
            <a:pPr marL="0" indent="0">
              <a:buFont typeface="Arial" panose="020B0604020202020204" pitchFamily="34" charset="0"/>
              <a:buNone/>
            </a:pPr>
            <a:endParaRPr lang="en-US" sz="2000" i="1">
              <a:latin typeface="Calibri"/>
              <a:cs typeface="Calibri"/>
            </a:endParaRP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5216610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6a2ae5289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6a2ae5289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a:t>Types of oral medications</a:t>
            </a:r>
          </a:p>
          <a:p>
            <a:pPr>
              <a:buNone/>
            </a:pPr>
            <a:r>
              <a:rPr lang="en-US"/>
              <a:t>PILL is a generic term for oral medication that may be a tablet, capsule, gel-cap, lozenge, or troche. </a:t>
            </a:r>
            <a:endParaRPr lang="en"/>
          </a:p>
          <a:p>
            <a:pPr marL="171450" indent="-171450"/>
            <a:r>
              <a:rPr lang="en-US"/>
              <a:t>TABLETS come in various forms  </a:t>
            </a:r>
            <a:endParaRPr lang="en"/>
          </a:p>
          <a:p>
            <a:pPr marL="1085850" lvl="1" indent="-171450"/>
            <a:r>
              <a:rPr lang="en-US"/>
              <a:t>Standard tablets should be swallowed without chewing. </a:t>
            </a:r>
            <a:endParaRPr lang="en"/>
          </a:p>
          <a:p>
            <a:pPr marL="1085850" lvl="1" indent="-171450"/>
            <a:r>
              <a:rPr lang="en-US"/>
              <a:t>Chewable tablets should be chewed fully.   </a:t>
            </a:r>
            <a:endParaRPr lang="en"/>
          </a:p>
          <a:p>
            <a:pPr marL="1085850" lvl="1" indent="-171450"/>
            <a:r>
              <a:rPr lang="en-US"/>
              <a:t>Dissolvable tablets dissolve on or under the tongue.   </a:t>
            </a:r>
            <a:endParaRPr lang="en"/>
          </a:p>
          <a:p>
            <a:pPr marL="171450" indent="-171450"/>
            <a:r>
              <a:rPr lang="en-US"/>
              <a:t>CAPSULES may be coated, or in a form which can be opened. </a:t>
            </a:r>
            <a:endParaRPr lang="en"/>
          </a:p>
          <a:p>
            <a:pPr marL="1085850" lvl="1" indent="-171450"/>
            <a:r>
              <a:rPr lang="en-US"/>
              <a:t>Coated capsules have a protective coating around a solid medication and should be swallowed whole.  </a:t>
            </a:r>
            <a:endParaRPr lang="en"/>
          </a:p>
          <a:p>
            <a:pPr marL="1085850" lvl="1" indent="-171450"/>
            <a:r>
              <a:rPr lang="en-US"/>
              <a:t>Capsules that contain sprinkles are twisted apart and sprinkled onto soft food.  </a:t>
            </a:r>
            <a:endParaRPr lang="en"/>
          </a:p>
          <a:p>
            <a:pPr marL="171450" indent="-171450"/>
            <a:r>
              <a:rPr lang="en-US"/>
              <a:t>GEL-CAPS have a gel coating around a liquid center and should be swallowed whole.  </a:t>
            </a:r>
            <a:endParaRPr lang="en"/>
          </a:p>
          <a:p>
            <a:pPr marL="171450" indent="-171450"/>
            <a:r>
              <a:rPr lang="en-US"/>
              <a:t>LOZENGES or TROCHES may be hard (i.e. cough drops) or soft (i.e. gummies); should be chewed or dissolved in the mouth. </a:t>
            </a:r>
            <a:endParaRPr lang="en"/>
          </a:p>
          <a:p>
            <a:pPr indent="0">
              <a:buNone/>
            </a:pPr>
            <a:r>
              <a:rPr lang="en-US"/>
              <a:t>SUSPENSIONS are liquids which are not clear, because they contain medication that does not dissolve completely.   </a:t>
            </a:r>
            <a:endParaRPr lang="en"/>
          </a:p>
          <a:p>
            <a:pPr marL="171450" indent="-171450"/>
            <a:r>
              <a:rPr lang="en-US"/>
              <a:t>Suspensions typically need to be refrigerated and typically separate when stored. Always shake a suspension per label instructions prior to administering.  </a:t>
            </a:r>
            <a:endParaRPr lang="en"/>
          </a:p>
          <a:p>
            <a:pPr indent="0">
              <a:buNone/>
            </a:pPr>
            <a:r>
              <a:rPr lang="en-US"/>
              <a:t>SYRUPS and ELIXIRS are liquids in which medicines are fully dissolved; they may appear see-through or clear.   </a:t>
            </a:r>
            <a:endParaRPr lang="en"/>
          </a:p>
          <a:p>
            <a:pPr marL="0" indent="0">
              <a:buNone/>
            </a:pPr>
            <a:endParaRPr lang="en"/>
          </a:p>
        </p:txBody>
      </p:sp>
    </p:spTree>
    <p:extLst>
      <p:ext uri="{BB962C8B-B14F-4D97-AF65-F5344CB8AC3E}">
        <p14:creationId xmlns:p14="http://schemas.microsoft.com/office/powerpoint/2010/main" val="27209944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94657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1" dirty="0"/>
              <a:t>Pour pills into the lid: </a:t>
            </a:r>
            <a:r>
              <a:rPr lang="en-US" dirty="0"/>
              <a:t>Do not pour pills directly from bottle to med cup. This risks contamination of medications as extra pills are returned to the bottle. Instead, pour into the bottle cap and after the correct number of pills are in the cap, pour from the cap into the medication cup.</a:t>
            </a:r>
          </a:p>
        </p:txBody>
      </p:sp>
    </p:spTree>
    <p:extLst>
      <p:ext uri="{BB962C8B-B14F-4D97-AF65-F5344CB8AC3E}">
        <p14:creationId xmlns:p14="http://schemas.microsoft.com/office/powerpoint/2010/main" val="23779442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a:t>The pill crusher:</a:t>
            </a:r>
            <a:r>
              <a:rPr lang="en-US"/>
              <a:t> Individual pill crushers should be clean, dry, and labeled for the student.  </a:t>
            </a:r>
            <a:endParaRPr lang="en-US">
              <a:latin typeface="Calibri"/>
              <a:cs typeface="Calibri"/>
            </a:endParaRPr>
          </a:p>
          <a:p>
            <a:r>
              <a:rPr lang="en-US" b="1"/>
              <a:t>Small amount of food: </a:t>
            </a:r>
            <a:r>
              <a:rPr lang="en-US"/>
              <a:t>if medication can be taken in one or two bites or sips, this reduces risk of under-dosing if the student does not finish all of the food or liquid. Additional food or liquid can be given immediately after the dose. </a:t>
            </a:r>
          </a:p>
        </p:txBody>
      </p:sp>
    </p:spTree>
    <p:extLst>
      <p:ext uri="{BB962C8B-B14F-4D97-AF65-F5344CB8AC3E}">
        <p14:creationId xmlns:p14="http://schemas.microsoft.com/office/powerpoint/2010/main" val="15919389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r>
              <a:rPr lang="en-US" b="1"/>
              <a:t>Food or liquid for mixing: </a:t>
            </a:r>
            <a:r>
              <a:rPr lang="en-US"/>
              <a:t>Common examples include applesauce, yogurt, jam, pudding, or syrup.  </a:t>
            </a:r>
            <a:endParaRPr lang="en-US">
              <a:latin typeface="Calibri"/>
              <a:cs typeface="Calibri"/>
            </a:endParaRPr>
          </a:p>
          <a:p>
            <a:pPr>
              <a:defRPr/>
            </a:pPr>
            <a:r>
              <a:rPr lang="en-US" b="1"/>
              <a:t>Small amount: </a:t>
            </a:r>
            <a:r>
              <a:rPr lang="en-US"/>
              <a:t>Mix medication dose itself into a </a:t>
            </a:r>
            <a:r>
              <a:rPr lang="en-US" b="1"/>
              <a:t>small amount of the food or liquid</a:t>
            </a:r>
            <a:r>
              <a:rPr lang="en-US"/>
              <a:t>, so that the medication can be taken in one or two bites or sips. This reduces risk of under-dosing if the student does not finish all of the food or liquid. </a:t>
            </a:r>
          </a:p>
          <a:p>
            <a:pPr>
              <a:defRPr/>
            </a:pPr>
            <a:endParaRPr lang="en-US">
              <a:latin typeface="Calibri"/>
              <a:cs typeface="Calibri"/>
            </a:endParaRPr>
          </a:p>
        </p:txBody>
      </p:sp>
    </p:spTree>
    <p:extLst>
      <p:ext uri="{BB962C8B-B14F-4D97-AF65-F5344CB8AC3E}">
        <p14:creationId xmlns:p14="http://schemas.microsoft.com/office/powerpoint/2010/main" val="8657917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6a2ae5289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6a2ae5289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r>
              <a:rPr lang="en-US"/>
              <a:t>DROPS, SUSPENSIONS, and SPRAYS are liquids, typically applied to areas that are difficult to reach or should not be touched, such as inner nasal passages or the eyeball. </a:t>
            </a:r>
            <a:endParaRPr lang="en"/>
          </a:p>
          <a:p>
            <a:pPr marL="171450" indent="-171450"/>
            <a:r>
              <a:rPr lang="en-US"/>
              <a:t>GEL typically contains cellulose, alcohol, and water; often oil-free. Absorbs well into mucous membranes such as lips (interior), nasal passages, and rectal tissues.  </a:t>
            </a:r>
            <a:endParaRPr lang="en"/>
          </a:p>
          <a:p>
            <a:pPr marL="171450" indent="-171450"/>
            <a:r>
              <a:rPr lang="en-US"/>
              <a:t>FOAM has a light consistency due to tiny air bubbles. It spreads thinly and absorbs very quickly into the skin. </a:t>
            </a:r>
            <a:endParaRPr lang="en"/>
          </a:p>
          <a:p>
            <a:pPr marL="171450" indent="-171450"/>
            <a:r>
              <a:rPr lang="en-US"/>
              <a:t>LOTION contains more water than oil. Spreads thinly and absorbs quickly into the skin. </a:t>
            </a:r>
            <a:endParaRPr lang="en"/>
          </a:p>
          <a:p>
            <a:pPr marL="171450" indent="-171450"/>
            <a:r>
              <a:rPr lang="en-US"/>
              <a:t>CREAM contains equal parts oil and water. Spreads easily and absorbs more slowly, staying on the skin longer. </a:t>
            </a:r>
            <a:endParaRPr lang="en"/>
          </a:p>
          <a:p>
            <a:pPr marL="171450" indent="-171450"/>
            <a:r>
              <a:rPr lang="en-US"/>
              <a:t>OINTMENT contains more oil than water. Stays on the skin a long time, absorbs more slowly for longer release of medication. </a:t>
            </a:r>
            <a:endParaRPr lang="en"/>
          </a:p>
          <a:p>
            <a:pPr marL="171450" indent="-171450"/>
            <a:r>
              <a:rPr lang="en-US"/>
              <a:t>BALM is usually very thick and waxy, often used as a hydrating barrier. May be used when slower absorption is needed. </a:t>
            </a:r>
            <a:endParaRPr lang="en"/>
          </a:p>
          <a:p>
            <a:pPr marL="171450" indent="-171450"/>
            <a:r>
              <a:rPr lang="en-US"/>
              <a:t>PATCHES contain medication and are held in place with adhesive. The medication in the patch is absorbed through the skin slowly over time. </a:t>
            </a:r>
            <a:endParaRPr lang="en"/>
          </a:p>
          <a:p>
            <a:pPr marL="0" lvl="0" indent="0" algn="l">
              <a:spcBef>
                <a:spcPts val="0"/>
              </a:spcBef>
              <a:spcAft>
                <a:spcPts val="0"/>
              </a:spcAft>
              <a:buNone/>
            </a:pPr>
            <a:endParaRPr lang="en"/>
          </a:p>
        </p:txBody>
      </p:sp>
    </p:spTree>
    <p:extLst>
      <p:ext uri="{BB962C8B-B14F-4D97-AF65-F5344CB8AC3E}">
        <p14:creationId xmlns:p14="http://schemas.microsoft.com/office/powerpoint/2010/main" val="30799851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Some nasal sprays may cause slight bleeding after extended use. If this happens, notify the parent/guardian after documenting. </a:t>
            </a:r>
          </a:p>
          <a:p>
            <a:pPr marL="158750" marR="0" lvl="0" indent="0" algn="l" defTabSz="914400">
              <a:lnSpc>
                <a:spcPct val="100000"/>
              </a:lnSpc>
              <a:spcBef>
                <a:spcPts val="0"/>
              </a:spcBef>
              <a:spcAft>
                <a:spcPts val="0"/>
              </a:spcAft>
              <a:buSzPts val="1100"/>
              <a:buNone/>
              <a:tabLst/>
              <a:defRPr/>
            </a:pPr>
            <a:endParaRPr lang="en-US">
              <a:latin typeface="Calibri"/>
              <a:cs typeface="Calibri"/>
            </a:endParaRPr>
          </a:p>
        </p:txBody>
      </p:sp>
    </p:spTree>
    <p:extLst>
      <p:ext uri="{BB962C8B-B14F-4D97-AF65-F5344CB8AC3E}">
        <p14:creationId xmlns:p14="http://schemas.microsoft.com/office/powerpoint/2010/main" val="16091366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6a2ae5289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6a2ae5289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defRPr/>
            </a:pPr>
            <a:r>
              <a:rPr lang="en-US"/>
              <a:t>Specialized routes and procedures including nebulizer, oxygen, and tracheostomy, require additional training beyond the scope of this protocol. </a:t>
            </a:r>
          </a:p>
          <a:p>
            <a:pPr>
              <a:buNone/>
              <a:defRPr/>
            </a:pPr>
            <a:r>
              <a:rPr lang="en-US"/>
              <a:t> </a:t>
            </a:r>
          </a:p>
          <a:p>
            <a:pPr marL="285750" indent="-285750">
              <a:defRPr/>
            </a:pPr>
            <a:r>
              <a:rPr lang="en-US"/>
              <a:t>METERED-DOSE INHALER (MDI) has a propellent to spray a fine mist. </a:t>
            </a:r>
            <a:r>
              <a:rPr lang="en"/>
              <a:t> </a:t>
            </a:r>
            <a:endParaRPr lang="en-US"/>
          </a:p>
          <a:p>
            <a:pPr marL="285750" indent="-285750">
              <a:defRPr/>
            </a:pPr>
            <a:r>
              <a:rPr lang="en-US"/>
              <a:t>DRY POWDER INHALER (DPI) has a capsule or chamber of dry powder medication within the device. </a:t>
            </a:r>
            <a:r>
              <a:rPr lang="en"/>
              <a:t> </a:t>
            </a:r>
            <a:endParaRPr lang="en-US"/>
          </a:p>
          <a:p>
            <a:pPr marL="285750" indent="-285750">
              <a:defRPr/>
            </a:pPr>
            <a:r>
              <a:rPr lang="en-US"/>
              <a:t>SOFT MIST INHALER (SMI) release medication in a fine mist, which stays in the air longer than MDI aerosols. </a:t>
            </a:r>
            <a:r>
              <a:rPr lang="en"/>
              <a:t> </a:t>
            </a:r>
            <a:endParaRPr lang="en-US"/>
          </a:p>
          <a:p>
            <a:pPr indent="0">
              <a:buNone/>
              <a:defRPr/>
            </a:pPr>
            <a:r>
              <a:rPr lang="en"/>
              <a:t> </a:t>
            </a:r>
            <a:endParaRPr lang="en-US"/>
          </a:p>
          <a:p>
            <a:pPr>
              <a:buNone/>
              <a:defRPr/>
            </a:pPr>
            <a:r>
              <a:rPr lang="en-US"/>
              <a:t> </a:t>
            </a:r>
          </a:p>
          <a:p>
            <a:pPr marL="0" marR="0" lvl="0" indent="0" algn="l" defTabSz="914400">
              <a:lnSpc>
                <a:spcPct val="100000"/>
              </a:lnSpc>
              <a:spcBef>
                <a:spcPts val="0"/>
              </a:spcBef>
              <a:spcAft>
                <a:spcPts val="0"/>
              </a:spcAft>
              <a:buSzPts val="1100"/>
              <a:buFont typeface="Arial"/>
              <a:buNone/>
              <a:tabLst/>
              <a:defRPr/>
            </a:pPr>
            <a:endParaRPr lang="en-US" sz="1800">
              <a:latin typeface="Calibri"/>
              <a:cs typeface="Calibri"/>
            </a:endParaRPr>
          </a:p>
        </p:txBody>
      </p:sp>
    </p:spTree>
    <p:extLst>
      <p:ext uri="{BB962C8B-B14F-4D97-AF65-F5344CB8AC3E}">
        <p14:creationId xmlns:p14="http://schemas.microsoft.com/office/powerpoint/2010/main" val="2851234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Medications may be necessary for students to access their education, such as to treat illness and chronic health conditions.  </a:t>
            </a:r>
          </a:p>
          <a:p>
            <a:pPr marL="171450" indent="-171450">
              <a:buClr>
                <a:schemeClr val="dk1"/>
              </a:buClr>
              <a:defRPr/>
            </a:pPr>
            <a:r>
              <a:rPr lang="en-US"/>
              <a:t>Civil rights: Federal and state laws, including Oregon’s Medication Administration laws and related guidance, are in place to ensure that students can receive necessary medication in school and at school-sponsored activities. </a:t>
            </a:r>
          </a:p>
          <a:p>
            <a:pPr marL="171450" indent="-171450">
              <a:buClr>
                <a:schemeClr val="dk1"/>
              </a:buClr>
              <a:defRPr/>
            </a:pPr>
            <a:r>
              <a:rPr lang="en-US"/>
              <a:t>Safety: This training offers guidance for school staff including safe practice expectations. It covers topics required per Medication Administration law [OAR 581-021-0037].  </a:t>
            </a:r>
          </a:p>
          <a:p>
            <a:pPr marL="171450" indent="-171450">
              <a:buClr>
                <a:schemeClr val="dk1"/>
              </a:buClr>
              <a:defRPr/>
            </a:pPr>
            <a:r>
              <a:rPr lang="en-US"/>
              <a:t>State laws: In addition to supporting safe student care, observing regulations may help protect school districts and staff from liability. [ORS 339.870; ORS 433.830]  </a:t>
            </a:r>
          </a:p>
          <a:p>
            <a:pPr marL="0" indent="0">
              <a:buSzPts val="1200"/>
              <a:buNone/>
              <a:defRPr/>
            </a:pPr>
            <a:endParaRPr lang="en-US" sz="1100">
              <a:effectLst/>
              <a:latin typeface="Calibri"/>
              <a:ea typeface="Times New Roman" panose="02020603050405020304" pitchFamily="18" charset="0"/>
              <a:cs typeface="Calibri"/>
            </a:endParaRPr>
          </a:p>
        </p:txBody>
      </p:sp>
    </p:spTree>
    <p:extLst>
      <p:ext uri="{BB962C8B-B14F-4D97-AF65-F5344CB8AC3E}">
        <p14:creationId xmlns:p14="http://schemas.microsoft.com/office/powerpoint/2010/main" val="28008608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1"/>
              <a:t>Metered dose inhalers: </a:t>
            </a:r>
            <a:r>
              <a:rPr lang="en-US"/>
              <a:t>MDIs have a pressurized canister, housed in a plastic holding case, which propels a fine mist of medication into the lungs. </a:t>
            </a:r>
          </a:p>
          <a:p>
            <a:pPr>
              <a:buNone/>
            </a:pPr>
            <a:r>
              <a:rPr lang="en-US" b="1"/>
              <a:t>Spacers: </a:t>
            </a:r>
            <a:r>
              <a:rPr lang="en-US"/>
              <a:t>A spacer (holding chamber) may pared with the MDI. If the student’s provider has recommended a spacer, strongly encourage its use!  When used correctly, a spacer can increase the amount of medication that reached the lungs. </a:t>
            </a:r>
            <a:r>
              <a:rPr lang="en-US" err="1"/>
              <a:t>Colalborate</a:t>
            </a:r>
            <a:r>
              <a:rPr lang="en-US"/>
              <a:t> with the school RN and student to ensure correct technique.</a:t>
            </a:r>
          </a:p>
          <a:p>
            <a:pPr>
              <a:buNone/>
            </a:pPr>
            <a:r>
              <a:rPr lang="en-US" b="1"/>
              <a:t>Wait between puffs: </a:t>
            </a:r>
            <a:r>
              <a:rPr lang="en-US"/>
              <a:t>this allows the first puff to begin opening lung tissues so the second puff can reach more lung tissues. </a:t>
            </a:r>
          </a:p>
          <a:p>
            <a:pPr marL="0" indent="0">
              <a:lnSpc>
                <a:spcPct val="110000"/>
              </a:lnSpc>
              <a:buNone/>
            </a:pPr>
            <a:endParaRPr lang="en-US"/>
          </a:p>
          <a:p>
            <a:pPr>
              <a:buNone/>
            </a:pPr>
            <a:r>
              <a:rPr lang="en-US"/>
              <a:t> </a:t>
            </a:r>
          </a:p>
          <a:p>
            <a:pPr>
              <a:buNone/>
            </a:pPr>
            <a:r>
              <a:rPr lang="en-US"/>
              <a:t> </a:t>
            </a:r>
          </a:p>
          <a:p>
            <a:pPr marL="0" marR="0" indent="0">
              <a:lnSpc>
                <a:spcPct val="110000"/>
              </a:lnSpc>
              <a:spcBef>
                <a:spcPts val="0"/>
              </a:spcBef>
              <a:spcAft>
                <a:spcPts val="0"/>
              </a:spcAft>
              <a:buNone/>
            </a:pPr>
            <a:endParaRPr lang="en-US" sz="1800">
              <a:latin typeface="Calibri"/>
              <a:cs typeface="Calibri"/>
            </a:endParaRPr>
          </a:p>
        </p:txBody>
      </p:sp>
    </p:spTree>
    <p:extLst>
      <p:ext uri="{BB962C8B-B14F-4D97-AF65-F5344CB8AC3E}">
        <p14:creationId xmlns:p14="http://schemas.microsoft.com/office/powerpoint/2010/main" val="20070593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1"/>
              <a:t>Metered dose inhalers: </a:t>
            </a:r>
            <a:r>
              <a:rPr lang="en-US"/>
              <a:t>MDIs have a pressurized canister, housed in a plastic holding case, which propels a fine mist of medication into the lungs. </a:t>
            </a:r>
          </a:p>
          <a:p>
            <a:pPr>
              <a:buNone/>
            </a:pPr>
            <a:r>
              <a:rPr lang="en-US" b="1"/>
              <a:t>Spacers: </a:t>
            </a:r>
            <a:r>
              <a:rPr lang="en-US"/>
              <a:t>A spacer (holding chamber) may pared with the MDI. If the student’s provider has recommended a spacer, strongly encourage its use!  When used correctly, a spacer can increase the amount of medication that reached the lungs. </a:t>
            </a:r>
            <a:r>
              <a:rPr lang="en-US" err="1"/>
              <a:t>Colalborate</a:t>
            </a:r>
            <a:r>
              <a:rPr lang="en-US"/>
              <a:t> with the school RN and student to ensure correct technique.</a:t>
            </a:r>
          </a:p>
          <a:p>
            <a:pPr>
              <a:buNone/>
            </a:pPr>
            <a:r>
              <a:rPr lang="en-US" b="1"/>
              <a:t>Wait between puffs: </a:t>
            </a:r>
            <a:r>
              <a:rPr lang="en-US"/>
              <a:t>this allows the first puff to begin opening lung tissues so the second puff can reach more lung tissues. </a:t>
            </a:r>
          </a:p>
          <a:p>
            <a:pPr marL="0" indent="0">
              <a:lnSpc>
                <a:spcPct val="110000"/>
              </a:lnSpc>
              <a:buNone/>
            </a:pPr>
            <a:endParaRPr lang="en-US">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71656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54539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93439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buNone/>
            </a:pPr>
            <a:r>
              <a:rPr lang="en-US" i="1"/>
              <a:t>For use at trainer discretion. </a:t>
            </a:r>
            <a:endParaRPr lang="en-US"/>
          </a:p>
          <a:p>
            <a:pPr>
              <a:buNone/>
            </a:pPr>
            <a:r>
              <a:rPr lang="en-US" i="1"/>
              <a:t>Note to Trainer: Consider review of local setting policies and standard practices, to provide sample responses. </a:t>
            </a:r>
            <a:endParaRPr lang="en-US"/>
          </a:p>
          <a:p>
            <a:pPr>
              <a:buNone/>
            </a:pPr>
            <a:r>
              <a:rPr lang="en-US" i="1"/>
              <a:t>Corresponds to Protocol Training Manual Section II: Staff Resource Manual Section, "Medication Program Resources: </a:t>
            </a:r>
            <a:r>
              <a:rPr lang="en-US" i="1" dirty="0"/>
              <a:t>Local Program Details</a:t>
            </a:r>
            <a:r>
              <a:rPr lang="en-US" i="1"/>
              <a:t>."</a:t>
            </a:r>
            <a:endParaRPr lang="en-US"/>
          </a:p>
          <a:p>
            <a:pPr marL="0" indent="0">
              <a:buSzPts val="1200"/>
              <a:buNone/>
            </a:pPr>
            <a:endParaRPr lang="en-US" i="1"/>
          </a:p>
          <a:p>
            <a:pPr marL="0" indent="0">
              <a:buSzPts val="1200"/>
              <a:buFont typeface="Calibri"/>
              <a:buNone/>
            </a:pPr>
            <a:endParaRPr lang="en-US" i="1"/>
          </a:p>
          <a:p>
            <a:pPr marL="0" lvl="0" indent="0" algn="l">
              <a:lnSpc>
                <a:spcPct val="100000"/>
              </a:lnSpc>
              <a:spcBef>
                <a:spcPts val="0"/>
              </a:spcBef>
              <a:spcAft>
                <a:spcPts val="0"/>
              </a:spcAft>
              <a:buSzPts val="1200"/>
              <a:buFont typeface="Calibri"/>
              <a:buNone/>
            </a:pPr>
            <a:endParaRPr lang="en-US" i="1"/>
          </a:p>
          <a:p>
            <a:pPr marL="0" lvl="0" indent="0" algn="l" rtl="0">
              <a:lnSpc>
                <a:spcPct val="100000"/>
              </a:lnSpc>
              <a:spcBef>
                <a:spcPts val="0"/>
              </a:spcBef>
              <a:spcAft>
                <a:spcPts val="0"/>
              </a:spcAft>
              <a:buClr>
                <a:schemeClr val="dk1"/>
              </a:buClr>
              <a:buSzPts val="1200"/>
              <a:buFont typeface="Calibri"/>
              <a:buNone/>
            </a:pPr>
            <a:endParaRPr dirty="0"/>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69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47916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en-US" i="1" dirty="0"/>
              <a:t>Please refer to the Protocol Training Manual for </a:t>
            </a:r>
            <a:r>
              <a:rPr lang="en-US" i="1"/>
              <a:t>the </a:t>
            </a:r>
            <a:r>
              <a:rPr lang="en-US" i="1" dirty="0"/>
              <a:t>direct </a:t>
            </a:r>
            <a:r>
              <a:rPr lang="en-US" i="1"/>
              <a:t>connection </a:t>
            </a:r>
            <a:r>
              <a:rPr lang="en-US" i="1" dirty="0"/>
              <a:t>between references and text.</a:t>
            </a:r>
            <a:endParaRPr lang="en-US" i="1"/>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76</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573580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defRPr/>
            </a:pPr>
            <a:r>
              <a:rPr lang="en-US"/>
              <a:t>In addition to state laws, it is critical for learners to be familiar with local policy and procedures for their school setting. District policies and procedures may go beyond the minimum required by law and include details not covered in law such as roles of individual staff members. </a:t>
            </a:r>
          </a:p>
          <a:p>
            <a:pPr marL="158750" marR="0" lvl="0" indent="0" algn="l" defTabSz="914400">
              <a:lnSpc>
                <a:spcPct val="100000"/>
              </a:lnSpc>
              <a:spcBef>
                <a:spcPts val="0"/>
              </a:spcBef>
              <a:spcAft>
                <a:spcPts val="0"/>
              </a:spcAft>
              <a:buSzPts val="1100"/>
              <a:buFont typeface="Arial"/>
              <a:buNone/>
              <a:tabLst/>
              <a:defRPr/>
            </a:pPr>
            <a:endParaRPr lang="en-US" sz="1800">
              <a:latin typeface="Calibri"/>
              <a:cs typeface="Calibri"/>
            </a:endParaRPr>
          </a:p>
        </p:txBody>
      </p:sp>
    </p:spTree>
    <p:extLst>
      <p:ext uri="{BB962C8B-B14F-4D97-AF65-F5344CB8AC3E}">
        <p14:creationId xmlns:p14="http://schemas.microsoft.com/office/powerpoint/2010/main" val="254876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None/>
            </a:pPr>
            <a:r>
              <a:rPr lang="en-US" i="1"/>
              <a:t>Corresponds to Protocol Training Manual Section I: Administration of Medication in Schools, "Medication Management.” See Manual for full text of each section.</a:t>
            </a: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197047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0883f23830_4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30883f23830_4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Clr>
                <a:schemeClr val="dk1"/>
              </a:buClr>
              <a:buSzPts val="1200"/>
              <a:buNone/>
            </a:pPr>
            <a:r>
              <a:rPr lang="en-US"/>
              <a:t>Medication management includes ensuring all medications are stored and handled properly, available when needed, and disposed of properly.</a:t>
            </a:r>
            <a:endParaRPr/>
          </a:p>
        </p:txBody>
      </p:sp>
      <p:sp>
        <p:nvSpPr>
          <p:cNvPr id="408" name="Google Shape;408;g30883f23830_4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156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8" name="Google Shape;68;p15"/>
          <p:cNvSpPr txBox="1">
            <a:spLocks noGrp="1"/>
          </p:cNvSpPr>
          <p:nvPr>
            <p:ph type="body" idx="1"/>
          </p:nvPr>
        </p:nvSpPr>
        <p:spPr>
          <a:xfrm>
            <a:off x="537882" y="1369219"/>
            <a:ext cx="8088406" cy="3081757"/>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5"/>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5"/>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5"/>
        </a:solidFill>
        <a:effectLst/>
      </p:bgPr>
    </p:bg>
    <p:spTree>
      <p:nvGrpSpPr>
        <p:cNvPr id="1" name="Shape 202"/>
        <p:cNvGrpSpPr/>
        <p:nvPr/>
      </p:nvGrpSpPr>
      <p:grpSpPr>
        <a:xfrm>
          <a:off x="0" y="0"/>
          <a:ext cx="0" cy="0"/>
          <a:chOff x="0" y="0"/>
          <a:chExt cx="0" cy="0"/>
        </a:xfrm>
      </p:grpSpPr>
      <p:sp>
        <p:nvSpPr>
          <p:cNvPr id="203" name="Google Shape;203;p33"/>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4" name="Google Shape;204;p33"/>
          <p:cNvSpPr/>
          <p:nvPr/>
        </p:nvSpPr>
        <p:spPr>
          <a:xfrm>
            <a:off x="154641" y="4461061"/>
            <a:ext cx="8831356" cy="524435"/>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05" name="Google Shape;205;p3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6" name="Google Shape;206;p33"/>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7" name="Google Shape;207;p33"/>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8" name="Google Shape;208;p33"/>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9" name="Google Shape;209;p33"/>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0" name="Google Shape;210;p3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11" name="Google Shape;211;p33"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5"/>
        </a:solidFill>
        <a:effectLst/>
      </p:bgPr>
    </p:bg>
    <p:spTree>
      <p:nvGrpSpPr>
        <p:cNvPr id="1" name="Shape 212"/>
        <p:cNvGrpSpPr/>
        <p:nvPr/>
      </p:nvGrpSpPr>
      <p:grpSpPr>
        <a:xfrm>
          <a:off x="0" y="0"/>
          <a:ext cx="0" cy="0"/>
          <a:chOff x="0" y="0"/>
          <a:chExt cx="0" cy="0"/>
        </a:xfrm>
      </p:grpSpPr>
      <p:sp>
        <p:nvSpPr>
          <p:cNvPr id="213" name="Google Shape;213;p34"/>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4" name="Google Shape;214;p34"/>
          <p:cNvSpPr/>
          <p:nvPr/>
        </p:nvSpPr>
        <p:spPr>
          <a:xfrm>
            <a:off x="154641" y="161365"/>
            <a:ext cx="8831356" cy="1048023"/>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5" name="Google Shape;215;p34"/>
          <p:cNvSpPr txBox="1">
            <a:spLocks noGrp="1"/>
          </p:cNvSpPr>
          <p:nvPr>
            <p:ph type="body" idx="1"/>
          </p:nvPr>
        </p:nvSpPr>
        <p:spPr>
          <a:xfrm>
            <a:off x="537882" y="1369219"/>
            <a:ext cx="8088406" cy="3081757"/>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6" name="Google Shape;216;p34"/>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7" name="Google Shape;217;p34"/>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8" name="Google Shape;218;p3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19" name="Google Shape;219;p34"/>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5"/>
        </a:solidFill>
        <a:effectLst/>
      </p:bgPr>
    </p:bg>
    <p:spTree>
      <p:nvGrpSpPr>
        <p:cNvPr id="1" name="Shape 220"/>
        <p:cNvGrpSpPr/>
        <p:nvPr/>
      </p:nvGrpSpPr>
      <p:grpSpPr>
        <a:xfrm>
          <a:off x="0" y="0"/>
          <a:ext cx="0" cy="0"/>
          <a:chOff x="0" y="0"/>
          <a:chExt cx="0" cy="0"/>
        </a:xfrm>
      </p:grpSpPr>
      <p:sp>
        <p:nvSpPr>
          <p:cNvPr id="221" name="Google Shape;221;p3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222" name="Google Shape;222;p35"/>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3" name="Google Shape;223;p35"/>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4" name="Google Shape;224;p3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25" name="Google Shape;225;p35"/>
          <p:cNvSpPr txBox="1">
            <a:spLocks noGrp="1"/>
          </p:cNvSpPr>
          <p:nvPr>
            <p:ph type="body" idx="1"/>
          </p:nvPr>
        </p:nvSpPr>
        <p:spPr>
          <a:xfrm>
            <a:off x="537882" y="494969"/>
            <a:ext cx="8088406"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5"/>
        </a:solidFill>
        <a:effectLst/>
      </p:bgPr>
    </p:bg>
    <p:spTree>
      <p:nvGrpSpPr>
        <p:cNvPr id="1" name="Shape 226"/>
        <p:cNvGrpSpPr/>
        <p:nvPr/>
      </p:nvGrpSpPr>
      <p:grpSpPr>
        <a:xfrm>
          <a:off x="0" y="0"/>
          <a:ext cx="0" cy="0"/>
          <a:chOff x="0" y="0"/>
          <a:chExt cx="0" cy="0"/>
        </a:xfrm>
      </p:grpSpPr>
      <p:sp>
        <p:nvSpPr>
          <p:cNvPr id="227" name="Google Shape;227;p3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28" name="Google Shape;228;p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9" name="Google Shape;229;p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0" name="Google Shape;230;p36"/>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1" name="Google Shape;231;p36"/>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2" name="Google Shape;232;p3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33" name="Google Shape;233;p36"/>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5"/>
        </a:solidFill>
        <a:effectLst/>
      </p:bgPr>
    </p:bg>
    <p:spTree>
      <p:nvGrpSpPr>
        <p:cNvPr id="1" name="Shape 234"/>
        <p:cNvGrpSpPr/>
        <p:nvPr/>
      </p:nvGrpSpPr>
      <p:grpSpPr>
        <a:xfrm>
          <a:off x="0" y="0"/>
          <a:ext cx="0" cy="0"/>
          <a:chOff x="0" y="0"/>
          <a:chExt cx="0" cy="0"/>
        </a:xfrm>
      </p:grpSpPr>
      <p:sp>
        <p:nvSpPr>
          <p:cNvPr id="235" name="Google Shape;235;p3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36" name="Google Shape;236;p3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7" name="Google Shape;237;p3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8" name="Google Shape;238;p37"/>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9" name="Google Shape;239;p37"/>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0" name="Google Shape;240;p3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41" name="Google Shape;241;p37" descr="Twitter icon"/>
          <p:cNvPicPr preferRelativeResize="0"/>
          <p:nvPr/>
        </p:nvPicPr>
        <p:blipFill rotWithShape="1">
          <a:blip r:embed="rId3">
            <a:alphaModFix/>
          </a:blip>
          <a:srcRect/>
          <a:stretch/>
        </p:blipFill>
        <p:spPr>
          <a:xfrm>
            <a:off x="2038718" y="3032552"/>
            <a:ext cx="375030" cy="375030"/>
          </a:xfrm>
          <a:prstGeom prst="rect">
            <a:avLst/>
          </a:prstGeom>
          <a:noFill/>
          <a:ln>
            <a:noFill/>
          </a:ln>
        </p:spPr>
      </p:pic>
      <p:pic>
        <p:nvPicPr>
          <p:cNvPr id="242" name="Google Shape;242;p37" descr="Facebook icon"/>
          <p:cNvPicPr preferRelativeResize="0"/>
          <p:nvPr/>
        </p:nvPicPr>
        <p:blipFill rotWithShape="1">
          <a:blip r:embed="rId4">
            <a:alphaModFix/>
          </a:blip>
          <a:srcRect/>
          <a:stretch/>
        </p:blipFill>
        <p:spPr>
          <a:xfrm>
            <a:off x="6768720" y="3032552"/>
            <a:ext cx="375030" cy="375030"/>
          </a:xfrm>
          <a:prstGeom prst="rect">
            <a:avLst/>
          </a:prstGeom>
          <a:noFill/>
          <a:ln>
            <a:noFill/>
          </a:ln>
        </p:spPr>
      </p:pic>
      <p:sp>
        <p:nvSpPr>
          <p:cNvPr id="243" name="Google Shape;243;p37"/>
          <p:cNvSpPr txBox="1"/>
          <p:nvPr/>
        </p:nvSpPr>
        <p:spPr>
          <a:xfrm>
            <a:off x="2038718" y="3032552"/>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8" name="Google Shape;68;p15"/>
          <p:cNvSpPr txBox="1">
            <a:spLocks noGrp="1"/>
          </p:cNvSpPr>
          <p:nvPr>
            <p:ph type="body" idx="1"/>
          </p:nvPr>
        </p:nvSpPr>
        <p:spPr>
          <a:xfrm>
            <a:off x="537882" y="1369219"/>
            <a:ext cx="8088406" cy="3081757"/>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5"/>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5"/>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91713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15"/>
        <p:cNvGrpSpPr/>
        <p:nvPr/>
      </p:nvGrpSpPr>
      <p:grpSpPr>
        <a:xfrm>
          <a:off x="0" y="0"/>
          <a:ext cx="0" cy="0"/>
          <a:chOff x="0" y="0"/>
          <a:chExt cx="0" cy="0"/>
        </a:xfrm>
      </p:grpSpPr>
      <p:sp>
        <p:nvSpPr>
          <p:cNvPr id="116" name="Google Shape;116;p21"/>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7" name="Google Shape;117;p21"/>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21"/>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9" name="Google Shape;119;p2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20" name="Google Shape;120;p21"/>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248361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4" name="Google Shape;74;p16"/>
          <p:cNvSpPr/>
          <p:nvPr/>
        </p:nvSpPr>
        <p:spPr>
          <a:xfrm>
            <a:off x="154641" y="161365"/>
            <a:ext cx="8831356" cy="1048023"/>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406" cy="3081757"/>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16"/>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79" name="Google Shape;79;p16"/>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80"/>
        <p:cNvGrpSpPr/>
        <p:nvPr/>
      </p:nvGrpSpPr>
      <p:grpSpPr>
        <a:xfrm>
          <a:off x="0" y="0"/>
          <a:ext cx="0" cy="0"/>
          <a:chOff x="0" y="0"/>
          <a:chExt cx="0" cy="0"/>
        </a:xfrm>
      </p:grpSpPr>
      <p:sp>
        <p:nvSpPr>
          <p:cNvPr id="81" name="Google Shape;81;p1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2" name="Google Shape;82;p17"/>
          <p:cNvSpPr/>
          <p:nvPr/>
        </p:nvSpPr>
        <p:spPr>
          <a:xfrm>
            <a:off x="154641" y="4461061"/>
            <a:ext cx="8831356" cy="524435"/>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3" name="Google Shape;83;p1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4" name="Google Shape;84;p17"/>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17"/>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6" name="Google Shape;86;p17"/>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7" name="Google Shape;87;p17"/>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 name="Google Shape;88;p1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89" name="Google Shape;89;p17"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1" name="Google Shape;101;p19"/>
          <p:cNvSpPr txBox="1">
            <a:spLocks noGrp="1"/>
          </p:cNvSpPr>
          <p:nvPr>
            <p:ph type="body" idx="1"/>
          </p:nvPr>
        </p:nvSpPr>
        <p:spPr>
          <a:xfrm>
            <a:off x="537882" y="1369219"/>
            <a:ext cx="397696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2" name="Google Shape;102;p19"/>
          <p:cNvSpPr txBox="1">
            <a:spLocks noGrp="1"/>
          </p:cNvSpPr>
          <p:nvPr>
            <p:ph type="body" idx="2"/>
          </p:nvPr>
        </p:nvSpPr>
        <p:spPr>
          <a:xfrm>
            <a:off x="4629150" y="1369219"/>
            <a:ext cx="3997139"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 name="Google Shape;103;p19"/>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4" name="Google Shape;104;p19"/>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5" name="Google Shape;105;p1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6"/>
        <p:cNvGrpSpPr/>
        <p:nvPr/>
      </p:nvGrpSpPr>
      <p:grpSpPr>
        <a:xfrm>
          <a:off x="0" y="0"/>
          <a:ext cx="0" cy="0"/>
          <a:chOff x="0" y="0"/>
          <a:chExt cx="0" cy="0"/>
        </a:xfrm>
      </p:grpSpPr>
      <p:sp>
        <p:nvSpPr>
          <p:cNvPr id="107" name="Google Shape;107;p20"/>
          <p:cNvSpPr txBox="1">
            <a:spLocks noGrp="1"/>
          </p:cNvSpPr>
          <p:nvPr>
            <p:ph type="body" idx="1"/>
          </p:nvPr>
        </p:nvSpPr>
        <p:spPr>
          <a:xfrm>
            <a:off x="537882" y="1260872"/>
            <a:ext cx="396029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8" name="Google Shape;108;p20"/>
          <p:cNvSpPr txBox="1">
            <a:spLocks noGrp="1"/>
          </p:cNvSpPr>
          <p:nvPr>
            <p:ph type="body" idx="2"/>
          </p:nvPr>
        </p:nvSpPr>
        <p:spPr>
          <a:xfrm>
            <a:off x="537882" y="1878806"/>
            <a:ext cx="396029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 name="Google Shape;109;p20"/>
          <p:cNvSpPr txBox="1">
            <a:spLocks noGrp="1"/>
          </p:cNvSpPr>
          <p:nvPr>
            <p:ph type="body" idx="3"/>
          </p:nvPr>
        </p:nvSpPr>
        <p:spPr>
          <a:xfrm>
            <a:off x="4629150" y="1260872"/>
            <a:ext cx="399713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0" name="Google Shape;110;p20"/>
          <p:cNvSpPr txBox="1">
            <a:spLocks noGrp="1"/>
          </p:cNvSpPr>
          <p:nvPr>
            <p:ph type="body" idx="4"/>
          </p:nvPr>
        </p:nvSpPr>
        <p:spPr>
          <a:xfrm>
            <a:off x="4629150" y="1878806"/>
            <a:ext cx="399713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 name="Google Shape;111;p20"/>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2" name="Google Shape;112;p20"/>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3" name="Google Shape;113;p20"/>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20"/>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15"/>
        <p:cNvGrpSpPr/>
        <p:nvPr/>
      </p:nvGrpSpPr>
      <p:grpSpPr>
        <a:xfrm>
          <a:off x="0" y="0"/>
          <a:ext cx="0" cy="0"/>
          <a:chOff x="0" y="0"/>
          <a:chExt cx="0" cy="0"/>
        </a:xfrm>
      </p:grpSpPr>
      <p:sp>
        <p:nvSpPr>
          <p:cNvPr id="116" name="Google Shape;116;p21"/>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7" name="Google Shape;117;p21"/>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21"/>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9" name="Google Shape;119;p2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20" name="Google Shape;120;p21"/>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21"/>
        <p:cNvGrpSpPr/>
        <p:nvPr/>
      </p:nvGrpSpPr>
      <p:grpSpPr>
        <a:xfrm>
          <a:off x="0" y="0"/>
          <a:ext cx="0" cy="0"/>
          <a:chOff x="0" y="0"/>
          <a:chExt cx="0" cy="0"/>
        </a:xfrm>
      </p:grpSpPr>
      <p:sp>
        <p:nvSpPr>
          <p:cNvPr id="122" name="Google Shape;122;p22"/>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v</a:t>
            </a:r>
            <a:endParaRPr sz="1100" b="0" i="0" u="none" strike="noStrike" cap="none">
              <a:solidFill>
                <a:srgbClr val="000000"/>
              </a:solidFill>
              <a:latin typeface="Arial"/>
              <a:ea typeface="Arial"/>
              <a:cs typeface="Arial"/>
              <a:sym typeface="Arial"/>
            </a:endParaRPr>
          </a:p>
        </p:txBody>
      </p:sp>
      <p:sp>
        <p:nvSpPr>
          <p:cNvPr id="123" name="Google Shape;123;p22"/>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22"/>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22"/>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26" name="Google Shape;126;p22"/>
          <p:cNvSpPr txBox="1">
            <a:spLocks noGrp="1"/>
          </p:cNvSpPr>
          <p:nvPr>
            <p:ph type="body" idx="1"/>
          </p:nvPr>
        </p:nvSpPr>
        <p:spPr>
          <a:xfrm>
            <a:off x="537882" y="494969"/>
            <a:ext cx="8088406"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27"/>
        <p:cNvGrpSpPr/>
        <p:nvPr/>
      </p:nvGrpSpPr>
      <p:grpSpPr>
        <a:xfrm>
          <a:off x="0" y="0"/>
          <a:ext cx="0" cy="0"/>
          <a:chOff x="0" y="0"/>
          <a:chExt cx="0" cy="0"/>
        </a:xfrm>
      </p:grpSpPr>
      <p:sp>
        <p:nvSpPr>
          <p:cNvPr id="128" name="Google Shape;128;p23"/>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29" name="Google Shape;129;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0" name="Google Shape;130;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1" name="Google Shape;131;p23"/>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2" name="Google Shape;132;p23"/>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3" name="Google Shape;133;p2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34" name="Google Shape;134;p23"/>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35"/>
        <p:cNvGrpSpPr/>
        <p:nvPr/>
      </p:nvGrpSpPr>
      <p:grpSpPr>
        <a:xfrm>
          <a:off x="0" y="0"/>
          <a:ext cx="0" cy="0"/>
          <a:chOff x="0" y="0"/>
          <a:chExt cx="0" cy="0"/>
        </a:xfrm>
      </p:grpSpPr>
      <p:sp>
        <p:nvSpPr>
          <p:cNvPr id="136" name="Google Shape;136;p24"/>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37" name="Google Shape;137;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8" name="Google Shape;138;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9" name="Google Shape;139;p24"/>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0" name="Google Shape;140;p24"/>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2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42" name="Google Shape;142;p24" descr="Twitter icon"/>
          <p:cNvPicPr preferRelativeResize="0"/>
          <p:nvPr/>
        </p:nvPicPr>
        <p:blipFill rotWithShape="1">
          <a:blip r:embed="rId3">
            <a:alphaModFix/>
          </a:blip>
          <a:srcRect/>
          <a:stretch/>
        </p:blipFill>
        <p:spPr>
          <a:xfrm>
            <a:off x="2038718" y="3032552"/>
            <a:ext cx="375030" cy="375030"/>
          </a:xfrm>
          <a:prstGeom prst="rect">
            <a:avLst/>
          </a:prstGeom>
          <a:noFill/>
          <a:ln>
            <a:noFill/>
          </a:ln>
        </p:spPr>
      </p:pic>
      <p:pic>
        <p:nvPicPr>
          <p:cNvPr id="143" name="Google Shape;143;p24" descr="Facebook icon"/>
          <p:cNvPicPr preferRelativeResize="0"/>
          <p:nvPr/>
        </p:nvPicPr>
        <p:blipFill rotWithShape="1">
          <a:blip r:embed="rId4">
            <a:alphaModFix/>
          </a:blip>
          <a:srcRect/>
          <a:stretch/>
        </p:blipFill>
        <p:spPr>
          <a:xfrm>
            <a:off x="6768720" y="3032552"/>
            <a:ext cx="375030" cy="375030"/>
          </a:xfrm>
          <a:prstGeom prst="rect">
            <a:avLst/>
          </a:prstGeom>
          <a:noFill/>
          <a:ln>
            <a:noFill/>
          </a:ln>
        </p:spPr>
      </p:pic>
      <p:sp>
        <p:nvSpPr>
          <p:cNvPr id="144" name="Google Shape;144;p24"/>
          <p:cNvSpPr txBox="1"/>
          <p:nvPr/>
        </p:nvSpPr>
        <p:spPr>
          <a:xfrm>
            <a:off x="2038718" y="3032552"/>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3" name="Google Shape;53;p13"/>
          <p:cNvSpPr txBox="1">
            <a:spLocks noGrp="1"/>
          </p:cNvSpPr>
          <p:nvPr>
            <p:ph type="body" idx="1"/>
          </p:nvPr>
        </p:nvSpPr>
        <p:spPr>
          <a:xfrm>
            <a:off x="537882" y="1369219"/>
            <a:ext cx="8088406" cy="3081757"/>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59595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59595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56" name="Google Shape;56;p1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7" name="Google Shape;57;p13" descr="Decorative line break"/>
          <p:cNvPicPr preferRelativeResize="0"/>
          <p:nvPr/>
        </p:nvPicPr>
        <p:blipFill rotWithShape="1">
          <a:blip r:embed="rId11">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145"/>
        <p:cNvGrpSpPr/>
        <p:nvPr/>
      </p:nvGrpSpPr>
      <p:grpSpPr>
        <a:xfrm>
          <a:off x="0" y="0"/>
          <a:ext cx="0" cy="0"/>
          <a:chOff x="0" y="0"/>
          <a:chExt cx="0" cy="0"/>
        </a:xfrm>
      </p:grpSpPr>
      <p:sp>
        <p:nvSpPr>
          <p:cNvPr id="146" name="Google Shape;146;p2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7" name="Google Shape;147;p25"/>
          <p:cNvSpPr txBox="1">
            <a:spLocks noGrp="1"/>
          </p:cNvSpPr>
          <p:nvPr>
            <p:ph type="title"/>
          </p:nvPr>
        </p:nvSpPr>
        <p:spPr>
          <a:xfrm>
            <a:off x="537882" y="342900"/>
            <a:ext cx="8088406" cy="769845"/>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5"/>
              </a:buClr>
              <a:buSzPts val="3300"/>
              <a:buFont typeface="Calibri"/>
              <a:buNone/>
              <a:defRPr sz="3300" b="0" i="0" u="none" strike="noStrike" cap="none">
                <a:solidFill>
                  <a:schemeClr val="accent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8" name="Google Shape;148;p25"/>
          <p:cNvSpPr txBox="1">
            <a:spLocks noGrp="1"/>
          </p:cNvSpPr>
          <p:nvPr>
            <p:ph type="body" idx="1"/>
          </p:nvPr>
        </p:nvSpPr>
        <p:spPr>
          <a:xfrm>
            <a:off x="537882" y="1369219"/>
            <a:ext cx="8088406" cy="3081757"/>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Google Shape;149;p25"/>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59595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50" name="Google Shape;150;p25"/>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59595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51" name="Google Shape;151;p2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52" name="Google Shape;152;p25" descr="Decorative line break"/>
          <p:cNvPicPr preferRelativeResize="0"/>
          <p:nvPr/>
        </p:nvPicPr>
        <p:blipFill rotWithShape="1">
          <a:blip r:embed="rId9">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5" r:id="rId6"/>
    <p:sldLayoutId id="214748368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4.sv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4.sv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4.sv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24.sv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4.sv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4.sv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4.sv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microsoft.com/office/2007/relationships/hdphoto" Target="../media/hdphoto2.wdp"/></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15.xml"/><Relationship Id="rId4" Type="http://schemas.microsoft.com/office/2007/relationships/hdphoto" Target="../media/hdphoto3.wdp"/></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15.xml"/><Relationship Id="rId4" Type="http://schemas.microsoft.com/office/2007/relationships/hdphoto" Target="../media/hdphoto4.wdp"/></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15.xml"/><Relationship Id="rId4" Type="http://schemas.microsoft.com/office/2007/relationships/hdphoto" Target="../media/hdphoto5.wdp"/></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4.xml"/><Relationship Id="rId1" Type="http://schemas.openxmlformats.org/officeDocument/2006/relationships/slideLayout" Target="../slideLayouts/slideLayout16.xml"/><Relationship Id="rId4" Type="http://schemas.microsoft.com/office/2007/relationships/hdphoto" Target="../media/hdphoto8.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hyperlink" Target="https://www.healthychildren.org/English/safety-prevention/at-home/medication-safety/Pages/how-to-give-ear-drops.aspx" TargetMode="External"/><Relationship Id="rId2" Type="http://schemas.openxmlformats.org/officeDocument/2006/relationships/hyperlink" Target="https://www.aao.org/eye-health/treatments/how-to-put-in-eye-drops" TargetMode="External"/><Relationship Id="rId1" Type="http://schemas.openxmlformats.org/officeDocument/2006/relationships/slideLayout" Target="../slideLayouts/slideLayout2.xml"/><Relationship Id="rId6" Type="http://schemas.openxmlformats.org/officeDocument/2006/relationships/hyperlink" Target="https://doi.org/10.1177/1942602X221098735" TargetMode="External"/><Relationship Id="rId5" Type="http://schemas.openxmlformats.org/officeDocument/2006/relationships/hyperlink" Target="https://allergyasthmanetwork.org/what-is-asthma/how-is-asthma-treated/how-to-use-a-dry-powder-inhaler/" TargetMode="External"/><Relationship Id="rId4" Type="http://schemas.openxmlformats.org/officeDocument/2006/relationships/hyperlink" Target="https://allergyasthmanetwork.org/allergies/how-are-allergies-treatment/how-to-use-nasal-spray/"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www.chop.edu/health-resources/how-use-metered-dose-inhaler-spacer" TargetMode="External"/><Relationship Id="rId2" Type="http://schemas.openxmlformats.org/officeDocument/2006/relationships/hyperlink" Target="https://doi.org/10.5863/1551-6776-25.1.7%20Accessed%20June%202024" TargetMode="External"/><Relationship Id="rId1" Type="http://schemas.openxmlformats.org/officeDocument/2006/relationships/slideLayout" Target="../slideLayouts/slideLayout2.xml"/><Relationship Id="rId6" Type="http://schemas.openxmlformats.org/officeDocument/2006/relationships/hyperlink" Target="https://doi.org/10.14744/SEMB.2022.65642" TargetMode="External"/><Relationship Id="rId5" Type="http://schemas.openxmlformats.org/officeDocument/2006/relationships/hyperlink" Target="https://doi.org/10.1542/peds.2023-061942" TargetMode="External"/><Relationship Id="rId4" Type="http://schemas.openxmlformats.org/officeDocument/2006/relationships/hyperlink" Target="https://www.chop.edu/health-resources/how-give-your-child-crushed-pills"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doi.org/10.1093/pm/pnx272" TargetMode="External"/><Relationship Id="rId2" Type="http://schemas.openxmlformats.org/officeDocument/2006/relationships/hyperlink" Target="https://doi.org/10.24953/turkjped.2021.01.009" TargetMode="External"/><Relationship Id="rId1" Type="http://schemas.openxmlformats.org/officeDocument/2006/relationships/slideLayout" Target="../slideLayouts/slideLayout2.xml"/><Relationship Id="rId5" Type="http://schemas.openxmlformats.org/officeDocument/2006/relationships/hyperlink" Target="https://doi.org/10.1542/peds.2024-066839" TargetMode="External"/><Relationship Id="rId4" Type="http://schemas.openxmlformats.org/officeDocument/2006/relationships/hyperlink" Target="https://doi.org/10.1016/j.ncl.2022.03.016"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hyperlink" Target="https://doi.org/10.26616/NIOSHPUB2023130" TargetMode="External"/><Relationship Id="rId2" Type="http://schemas.openxmlformats.org/officeDocument/2006/relationships/hyperlink" Target="https://www.nei.nih.gov/Glaucoma/glaucoma-medicines/how-put-eye-drops#:~:text=Squeeze%20the%20prescribed%20number%20of,from%20draining%20into%20your%20nose" TargetMode="External"/><Relationship Id="rId1" Type="http://schemas.openxmlformats.org/officeDocument/2006/relationships/slideLayout" Target="../slideLayouts/slideLayout2.xml"/><Relationship Id="rId5" Type="http://schemas.openxmlformats.org/officeDocument/2006/relationships/hyperlink" Target="https://secure.sos.state.or.us/oard/viewSingleRule.action?ruleVrsnRsn=314766" TargetMode="External"/><Relationship Id="rId4" Type="http://schemas.openxmlformats.org/officeDocument/2006/relationships/hyperlink" Target="https://www.ncbi.nlm.nih.gov/books/NBK593196/"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pubmed.ncbi.nlm.nih.gov/15185730/" TargetMode="External"/><Relationship Id="rId2" Type="http://schemas.openxmlformats.org/officeDocument/2006/relationships/hyperlink" Target="https://doi.org/10.1542/peds.2014-2114" TargetMode="External"/><Relationship Id="rId1" Type="http://schemas.openxmlformats.org/officeDocument/2006/relationships/slideLayout" Target="../slideLayouts/slideLayout2.xml"/><Relationship Id="rId6" Type="http://schemas.openxmlformats.org/officeDocument/2006/relationships/hyperlink" Target="https://doi.org/10.3390/medicina59040778" TargetMode="External"/><Relationship Id="rId5" Type="http://schemas.openxmlformats.org/officeDocument/2006/relationships/hyperlink" Target="https://www.uptodate.com/contents/inhaler-techniques-in-adults-beyond-the-basics" TargetMode="External"/><Relationship Id="rId4" Type="http://schemas.openxmlformats.org/officeDocument/2006/relationships/hyperlink" Target="https://doi.org/10.5578/tt.914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AEF83-4F16-FF46-A205-A38B807C64AA}"/>
              </a:ext>
            </a:extLst>
          </p:cNvPr>
          <p:cNvSpPr>
            <a:spLocks noGrp="1"/>
          </p:cNvSpPr>
          <p:nvPr>
            <p:ph type="ctrTitle"/>
          </p:nvPr>
        </p:nvSpPr>
        <p:spPr>
          <a:xfrm>
            <a:off x="1143000" y="1124344"/>
            <a:ext cx="6858000" cy="1790700"/>
          </a:xfrm>
        </p:spPr>
        <p:txBody>
          <a:bodyPr wrap="square" anchor="b">
            <a:normAutofit/>
          </a:bodyPr>
          <a:lstStyle/>
          <a:p>
            <a:r>
              <a:rPr lang="en-US" sz="5600" dirty="0"/>
              <a:t>Medication Administration</a:t>
            </a:r>
          </a:p>
        </p:txBody>
      </p:sp>
      <p:sp>
        <p:nvSpPr>
          <p:cNvPr id="3" name="Text Placeholder 2">
            <a:extLst>
              <a:ext uri="{FF2B5EF4-FFF2-40B4-BE49-F238E27FC236}">
                <a16:creationId xmlns:a16="http://schemas.microsoft.com/office/drawing/2014/main" id="{9EA82933-BB9A-8992-53EC-45C5C4001C9D}"/>
              </a:ext>
            </a:extLst>
          </p:cNvPr>
          <p:cNvSpPr>
            <a:spLocks noGrp="1"/>
          </p:cNvSpPr>
          <p:nvPr>
            <p:ph type="subTitle" idx="1"/>
          </p:nvPr>
        </p:nvSpPr>
        <p:spPr>
          <a:xfrm>
            <a:off x="1143000" y="3002388"/>
            <a:ext cx="6858000" cy="660455"/>
          </a:xfrm>
        </p:spPr>
        <p:txBody>
          <a:bodyPr wrap="square" anchor="t">
            <a:normAutofit/>
          </a:bodyPr>
          <a:lstStyle/>
          <a:p>
            <a:pPr marL="139700" indent="0">
              <a:buNone/>
            </a:pPr>
            <a:r>
              <a:rPr lang="en-US" sz="2400" dirty="0"/>
              <a:t>Oregon Training Protocol For School Personnel</a:t>
            </a:r>
          </a:p>
        </p:txBody>
      </p:sp>
      <p:pic>
        <p:nvPicPr>
          <p:cNvPr id="5" name="Picture 4" descr="logo Oregon Department of Education">
            <a:extLst>
              <a:ext uri="{FF2B5EF4-FFF2-40B4-BE49-F238E27FC236}">
                <a16:creationId xmlns:a16="http://schemas.microsoft.com/office/drawing/2014/main" id="{EC9BCC21-E3B6-4D9D-2003-02EFFAEA8D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234" t="10998" r="7433" b="16667"/>
          <a:stretch/>
        </p:blipFill>
        <p:spPr bwMode="auto">
          <a:xfrm>
            <a:off x="725118" y="3987384"/>
            <a:ext cx="1828800" cy="792124"/>
          </a:xfrm>
          <a:prstGeom prst="rect">
            <a:avLst/>
          </a:prstGeom>
          <a:ln>
            <a:noFill/>
          </a:ln>
          <a:extLst>
            <a:ext uri="{53640926-AAD7-44D8-BBD7-CCE9431645EC}">
              <a14:shadowObscured xmlns:a14="http://schemas.microsoft.com/office/drawing/2010/main"/>
            </a:ext>
          </a:extLst>
        </p:spPr>
      </p:pic>
      <p:pic>
        <p:nvPicPr>
          <p:cNvPr id="4" name="Picture 3" descr="logo Oregon Health Authority">
            <a:extLst>
              <a:ext uri="{FF2B5EF4-FFF2-40B4-BE49-F238E27FC236}">
                <a16:creationId xmlns:a16="http://schemas.microsoft.com/office/drawing/2014/main" id="{0F1F098F-53CA-B7C7-0762-25D448DD111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57950" y="3987384"/>
            <a:ext cx="1828800" cy="603504"/>
          </a:xfrm>
          <a:prstGeom prst="rect">
            <a:avLst/>
          </a:prstGeom>
        </p:spPr>
      </p:pic>
    </p:spTree>
    <p:extLst>
      <p:ext uri="{BB962C8B-B14F-4D97-AF65-F5344CB8AC3E}">
        <p14:creationId xmlns:p14="http://schemas.microsoft.com/office/powerpoint/2010/main" val="339788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Storage and Accessibility</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eaLnBrk="1" hangingPunct="1">
              <a:lnSpc>
                <a:spcPct val="100000"/>
              </a:lnSpc>
              <a:spcBef>
                <a:spcPts val="0"/>
              </a:spcBef>
              <a:buSzPct val="100000"/>
              <a:buFont typeface="Arial" panose="020B0604020202020204" pitchFamily="34" charset="0"/>
              <a:buChar char="•"/>
            </a:pPr>
            <a:r>
              <a:rPr lang="en-US" dirty="0">
                <a:latin typeface="Calibri" panose="020F0502020204030204" pitchFamily="34" charset="0"/>
                <a:cs typeface="Calibri" panose="020F0502020204030204" pitchFamily="34" charset="0"/>
              </a:rPr>
              <a:t>Storage </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Original containers: never repackage.</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Safety: limited access; appropriate signage</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Refrigeration: follow label instructions</a:t>
            </a:r>
          </a:p>
          <a:p>
            <a:pPr eaLnBrk="1" hangingPunct="1">
              <a:lnSpc>
                <a:spcPct val="100000"/>
              </a:lnSpc>
              <a:spcBef>
                <a:spcPts val="0"/>
              </a:spcBef>
              <a:buSzPct val="100000"/>
              <a:buFont typeface="Arial" panose="020B0604020202020204" pitchFamily="34" charset="0"/>
              <a:buChar char="•"/>
            </a:pPr>
            <a:r>
              <a:rPr lang="en-US" dirty="0">
                <a:latin typeface="Calibri" panose="020F0502020204030204" pitchFamily="34" charset="0"/>
                <a:cs typeface="Calibri" panose="020F0502020204030204" pitchFamily="34" charset="0"/>
              </a:rPr>
              <a:t>Accessibility </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Verify locations: rooms, go-bags, self-carry</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Process for routine versus emergency medications</a:t>
            </a:r>
          </a:p>
          <a:p>
            <a:pPr lvl="2">
              <a:lnSpc>
                <a:spcPct val="100000"/>
              </a:lnSpc>
              <a:spcBef>
                <a:spcPts val="0"/>
              </a:spcBef>
              <a:buSzPct val="100000"/>
              <a:buFont typeface="Wingdings" panose="05000000000000000000" pitchFamily="2" charset="2"/>
              <a:buChar char="§"/>
            </a:pPr>
            <a:r>
              <a:rPr lang="en-US" dirty="0">
                <a:latin typeface="Calibri" panose="020F0502020204030204" pitchFamily="34" charset="0"/>
                <a:cs typeface="Calibri" panose="020F0502020204030204" pitchFamily="34" charset="0"/>
              </a:rPr>
              <a:t>If locked, key protocols </a:t>
            </a:r>
          </a:p>
          <a:p>
            <a:pPr lvl="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Predictable events: staff absence, field trips</a:t>
            </a:r>
          </a:p>
          <a:p>
            <a:pPr marL="139700" indent="0">
              <a:buNone/>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11" name="Picture 10" descr="two images: one of prescription medication bottles, the other of an emergency medical kit">
            <a:extLst>
              <a:ext uri="{FF2B5EF4-FFF2-40B4-BE49-F238E27FC236}">
                <a16:creationId xmlns:a16="http://schemas.microsoft.com/office/drawing/2014/main" id="{F875913F-F62D-814D-97AF-76E0325B0A5F}"/>
              </a:ext>
            </a:extLst>
          </p:cNvPr>
          <p:cNvPicPr>
            <a:picLocks noChangeAspect="1"/>
          </p:cNvPicPr>
          <p:nvPr/>
        </p:nvPicPr>
        <p:blipFill>
          <a:blip r:embed="rId3"/>
          <a:stretch>
            <a:fillRect/>
          </a:stretch>
        </p:blipFill>
        <p:spPr>
          <a:xfrm>
            <a:off x="6948515" y="727822"/>
            <a:ext cx="1677774" cy="3406908"/>
          </a:xfrm>
          <a:prstGeom prst="rect">
            <a:avLst/>
          </a:prstGeom>
        </p:spPr>
      </p:pic>
      <p:sp>
        <p:nvSpPr>
          <p:cNvPr id="5" name="Google Shape;390;p53">
            <a:extLst>
              <a:ext uri="{FF2B5EF4-FFF2-40B4-BE49-F238E27FC236}">
                <a16:creationId xmlns:a16="http://schemas.microsoft.com/office/drawing/2014/main" id="{74CBCB1A-D47D-A676-F611-42D6FA350590}"/>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85053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two images: one of a person writing on a pad of paper, the other of a sink and toilet crossed out by a red circle and line">
            <a:extLst>
              <a:ext uri="{FF2B5EF4-FFF2-40B4-BE49-F238E27FC236}">
                <a16:creationId xmlns:a16="http://schemas.microsoft.com/office/drawing/2014/main" id="{2C610B2C-B45A-D99A-CCAE-330D441144EC}"/>
              </a:ext>
            </a:extLst>
          </p:cNvPr>
          <p:cNvPicPr>
            <a:picLocks noChangeAspect="1"/>
          </p:cNvPicPr>
          <p:nvPr/>
        </p:nvPicPr>
        <p:blipFill>
          <a:blip r:embed="rId3"/>
          <a:stretch>
            <a:fillRect/>
          </a:stretch>
        </p:blipFill>
        <p:spPr>
          <a:xfrm>
            <a:off x="6845363" y="727822"/>
            <a:ext cx="1743267" cy="3353120"/>
          </a:xfrm>
          <a:prstGeom prst="rect">
            <a:avLst/>
          </a:prstGeom>
        </p:spPr>
      </p:pic>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Availability and Disposal</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5540189" cy="2641847"/>
          </a:xfrm>
        </p:spPr>
        <p:txBody>
          <a:bodyPr>
            <a:noAutofit/>
          </a:bodyPr>
          <a:lstStyle/>
          <a:p>
            <a:pPr eaLnBrk="1" hangingPunct="1">
              <a:lnSpc>
                <a:spcPct val="100000"/>
              </a:lnSpc>
              <a:spcBef>
                <a:spcPts val="0"/>
              </a:spcBef>
              <a:buSzPct val="100000"/>
              <a:buFont typeface="Arial" panose="020B0604020202020204" pitchFamily="34" charset="0"/>
              <a:buChar char="•"/>
            </a:pPr>
            <a:r>
              <a:rPr lang="en-US" dirty="0">
                <a:latin typeface="Calibri" panose="020F0502020204030204" pitchFamily="34" charset="0"/>
                <a:cs typeface="Calibri" panose="020F0502020204030204" pitchFamily="34" charset="0"/>
              </a:rPr>
              <a:t>Availability</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Tracking &amp; timely communication </a:t>
            </a:r>
          </a:p>
          <a:p>
            <a:pPr lvl="2">
              <a:lnSpc>
                <a:spcPct val="100000"/>
              </a:lnSpc>
              <a:spcBef>
                <a:spcPts val="0"/>
              </a:spcBef>
              <a:buSzPct val="100000"/>
              <a:buFont typeface="Wingdings" panose="05000000000000000000" pitchFamily="2" charset="2"/>
              <a:buChar char="§"/>
            </a:pPr>
            <a:r>
              <a:rPr lang="en-US" dirty="0">
                <a:latin typeface="Calibri" panose="020F0502020204030204" pitchFamily="34" charset="0"/>
                <a:cs typeface="Calibri" panose="020F0502020204030204" pitchFamily="34" charset="0"/>
              </a:rPr>
              <a:t>medication in stock, non-expired doses </a:t>
            </a:r>
          </a:p>
          <a:p>
            <a:pPr lvl="2">
              <a:lnSpc>
                <a:spcPct val="100000"/>
              </a:lnSpc>
              <a:spcBef>
                <a:spcPts val="0"/>
              </a:spcBef>
              <a:buSzPct val="100000"/>
              <a:buFont typeface="Wingdings" panose="05000000000000000000" pitchFamily="2" charset="2"/>
              <a:buChar char="§"/>
            </a:pPr>
            <a:r>
              <a:rPr lang="en-US" dirty="0">
                <a:latin typeface="Calibri" panose="020F0502020204030204" pitchFamily="34" charset="0"/>
                <a:cs typeface="Calibri" panose="020F0502020204030204" pitchFamily="34" charset="0"/>
              </a:rPr>
              <a:t>monitoring: sign in/out, 2-person counts</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Related supplies: soap, med cups, gloves, etc.</a:t>
            </a:r>
          </a:p>
          <a:p>
            <a:pPr eaLnBrk="1" hangingPunct="1">
              <a:lnSpc>
                <a:spcPct val="100000"/>
              </a:lnSpc>
              <a:spcBef>
                <a:spcPts val="0"/>
              </a:spcBef>
              <a:buSzPct val="100000"/>
              <a:buFont typeface="Arial" panose="020B0604020202020204" pitchFamily="34" charset="0"/>
              <a:buChar char="•"/>
            </a:pPr>
            <a:r>
              <a:rPr lang="en-US" dirty="0">
                <a:latin typeface="Calibri" panose="020F0502020204030204" pitchFamily="34" charset="0"/>
                <a:cs typeface="Calibri" panose="020F0502020204030204" pitchFamily="34" charset="0"/>
              </a:rPr>
              <a:t>Disposal </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return to family and/or staff to witness</a:t>
            </a:r>
          </a:p>
          <a:p>
            <a:pPr lvl="1" eaLnBrk="1" hangingPunct="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local pharmacy, EMS partners</a:t>
            </a:r>
          </a:p>
          <a:p>
            <a:pPr marL="139700" indent="0">
              <a:buNone/>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5" name="Google Shape;390;p53">
            <a:extLst>
              <a:ext uri="{FF2B5EF4-FFF2-40B4-BE49-F238E27FC236}">
                <a16:creationId xmlns:a16="http://schemas.microsoft.com/office/drawing/2014/main" id="{01BE4A92-A9BC-F935-3B50-708DA25B335A}"/>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843735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A019CD-D070-8923-3CA9-884FF6AE452E}"/>
              </a:ext>
            </a:extLst>
          </p:cNvPr>
          <p:cNvSpPr>
            <a:spLocks noGrp="1"/>
          </p:cNvSpPr>
          <p:nvPr>
            <p:ph type="title"/>
          </p:nvPr>
        </p:nvSpPr>
        <p:spPr/>
        <p:txBody>
          <a:bodyPr>
            <a:normAutofit fontScale="90000"/>
          </a:bodyPr>
          <a:lstStyle/>
          <a:p>
            <a:r>
              <a:rPr lang="en-US" dirty="0"/>
              <a:t>Access consideration: </a:t>
            </a:r>
            <a:br>
              <a:rPr lang="en-US" dirty="0"/>
            </a:br>
            <a:r>
              <a:rPr lang="en-US" dirty="0"/>
              <a:t>Emergencies and Atypical Events</a:t>
            </a:r>
          </a:p>
        </p:txBody>
      </p:sp>
      <p:sp>
        <p:nvSpPr>
          <p:cNvPr id="2" name="Text Placeholder 1">
            <a:extLst>
              <a:ext uri="{FF2B5EF4-FFF2-40B4-BE49-F238E27FC236}">
                <a16:creationId xmlns:a16="http://schemas.microsoft.com/office/drawing/2014/main" id="{D7372191-B84E-1E59-13EE-3C7BB3911E82}"/>
              </a:ext>
            </a:extLst>
          </p:cNvPr>
          <p:cNvSpPr>
            <a:spLocks noGrp="1"/>
          </p:cNvSpPr>
          <p:nvPr>
            <p:ph type="body" idx="1"/>
          </p:nvPr>
        </p:nvSpPr>
        <p:spPr>
          <a:xfrm>
            <a:off x="537883" y="1369219"/>
            <a:ext cx="5920068" cy="3081757"/>
          </a:xfrm>
        </p:spPr>
        <p:txBody>
          <a:bodyPr>
            <a:noAutofit/>
          </a:bodyPr>
          <a:lstStyle/>
          <a:p>
            <a:pPr>
              <a:lnSpc>
                <a:spcPct val="100000"/>
              </a:lnSpc>
              <a:spcBef>
                <a:spcPts val="0"/>
              </a:spcBef>
              <a:buSzPct val="100000"/>
            </a:pPr>
            <a:r>
              <a:rPr lang="en-US" dirty="0">
                <a:latin typeface="Calibri" panose="020F0502020204030204" pitchFamily="34" charset="0"/>
                <a:cs typeface="Calibri" panose="020F0502020204030204" pitchFamily="34" charset="0"/>
              </a:rPr>
              <a:t>Emergency impacting school - fire drill, lockdown, etc.</a:t>
            </a:r>
          </a:p>
          <a:p>
            <a:pPr lvl="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“Go-bag” and/or grab-and-go plan for medications</a:t>
            </a:r>
          </a:p>
          <a:p>
            <a:pPr>
              <a:lnSpc>
                <a:spcPct val="100000"/>
              </a:lnSpc>
              <a:spcBef>
                <a:spcPts val="0"/>
              </a:spcBef>
              <a:buSzPct val="100000"/>
            </a:pPr>
            <a:r>
              <a:rPr lang="en-US" dirty="0">
                <a:latin typeface="Calibri" panose="020F0502020204030204" pitchFamily="34" charset="0"/>
                <a:cs typeface="Calibri" panose="020F0502020204030204" pitchFamily="34" charset="0"/>
              </a:rPr>
              <a:t>Off-campus events</a:t>
            </a:r>
          </a:p>
          <a:p>
            <a:pPr lvl="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Trained &amp; designated staff; medications transported</a:t>
            </a:r>
          </a:p>
          <a:p>
            <a:pPr>
              <a:lnSpc>
                <a:spcPct val="100000"/>
              </a:lnSpc>
              <a:spcBef>
                <a:spcPts val="0"/>
              </a:spcBef>
              <a:buSzPct val="100000"/>
            </a:pPr>
            <a:r>
              <a:rPr lang="en-US" dirty="0">
                <a:latin typeface="Calibri" panose="020F0502020204030204" pitchFamily="34" charset="0"/>
                <a:cs typeface="Calibri" panose="020F0502020204030204" pitchFamily="34" charset="0"/>
              </a:rPr>
              <a:t>School personnel coverage</a:t>
            </a:r>
          </a:p>
          <a:p>
            <a:pPr lvl="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Ensure accessibility even if staff are absent</a:t>
            </a:r>
          </a:p>
          <a:p>
            <a:pPr>
              <a:lnSpc>
                <a:spcPct val="100000"/>
              </a:lnSpc>
              <a:spcBef>
                <a:spcPts val="0"/>
              </a:spcBef>
              <a:buSzPct val="100000"/>
            </a:pPr>
            <a:r>
              <a:rPr lang="en-US" dirty="0">
                <a:latin typeface="Calibri" panose="020F0502020204030204" pitchFamily="34" charset="0"/>
                <a:cs typeface="Calibri" panose="020F0502020204030204" pitchFamily="34" charset="0"/>
              </a:rPr>
              <a:t>Emergency related to individual student</a:t>
            </a:r>
          </a:p>
          <a:p>
            <a:pPr lvl="1">
              <a:lnSpc>
                <a:spcPct val="100000"/>
              </a:lnSpc>
              <a:spcBef>
                <a:spcPts val="0"/>
              </a:spcBef>
              <a:buSzPct val="100000"/>
              <a:buFont typeface="Courier New" panose="02070309020205020404" pitchFamily="49" charset="0"/>
              <a:buChar char="o"/>
            </a:pPr>
            <a:r>
              <a:rPr lang="en-US" dirty="0">
                <a:latin typeface="Calibri" panose="020F0502020204030204" pitchFamily="34" charset="0"/>
                <a:cs typeface="Calibri" panose="020F0502020204030204" pitchFamily="34" charset="0"/>
              </a:rPr>
              <a:t>Rapid access to medications; signage</a:t>
            </a:r>
          </a:p>
          <a:p>
            <a:pPr marL="425447" indent="-285750">
              <a:lnSpc>
                <a:spcPct val="100000"/>
              </a:lnSpc>
              <a:spcBef>
                <a:spcPts val="0"/>
              </a:spcBef>
              <a:buFont typeface="Arial" panose="020B0604020202020204" pitchFamily="34" charset="0"/>
              <a:buChar char="•"/>
            </a:pPr>
            <a:endParaRPr lang="en-US" dirty="0"/>
          </a:p>
        </p:txBody>
      </p:sp>
      <p:sp>
        <p:nvSpPr>
          <p:cNvPr id="6" name="Google Shape;412;p55">
            <a:extLst>
              <a:ext uri="{FF2B5EF4-FFF2-40B4-BE49-F238E27FC236}">
                <a16:creationId xmlns:a16="http://schemas.microsoft.com/office/drawing/2014/main" id="{0C88F64D-E99A-4497-5557-A11A6E6E8C66}"/>
              </a:ext>
            </a:extLst>
          </p:cNvPr>
          <p:cNvSpPr txBox="1">
            <a:spLocks noGrp="1"/>
          </p:cNvSpPr>
          <p:nvPr>
            <p:ph type="ftr" idx="11"/>
          </p:nvPr>
        </p:nvSpPr>
        <p:spPr>
          <a:prstGeom prst="rect">
            <a:avLst/>
          </a:prstGeom>
          <a:noFill/>
          <a:ln>
            <a:noFill/>
          </a:ln>
        </p:spPr>
        <p:txBody>
          <a:bodyPr spcFirstLastPara="1" wrap="square" lIns="68575" tIns="34275" rIns="68575" bIns="34275" anchor="ctr" anchorCtr="0">
            <a:noAutofit/>
          </a:bodyPr>
          <a:lstStyle/>
          <a:p>
            <a:r>
              <a:rPr lang="en" dirty="0"/>
              <a:t>Oregon Department of Education</a:t>
            </a:r>
            <a:endParaRPr dirty="0"/>
          </a:p>
        </p:txBody>
      </p:sp>
      <p:pic>
        <p:nvPicPr>
          <p:cNvPr id="13" name="Picture 12" descr="two images: a fire alarm, and a school bus">
            <a:extLst>
              <a:ext uri="{FF2B5EF4-FFF2-40B4-BE49-F238E27FC236}">
                <a16:creationId xmlns:a16="http://schemas.microsoft.com/office/drawing/2014/main" id="{FC5C5D2B-74AB-561E-9795-8EAF3B4527BC}"/>
              </a:ext>
            </a:extLst>
          </p:cNvPr>
          <p:cNvPicPr>
            <a:picLocks noChangeAspect="1"/>
          </p:cNvPicPr>
          <p:nvPr/>
        </p:nvPicPr>
        <p:blipFill>
          <a:blip r:embed="rId3"/>
          <a:stretch>
            <a:fillRect/>
          </a:stretch>
        </p:blipFill>
        <p:spPr>
          <a:xfrm>
            <a:off x="6642847" y="504265"/>
            <a:ext cx="1983441" cy="3339468"/>
          </a:xfrm>
          <a:prstGeom prst="rect">
            <a:avLst/>
          </a:prstGeom>
        </p:spPr>
      </p:pic>
      <p:sp>
        <p:nvSpPr>
          <p:cNvPr id="7" name="Google Shape;390;p53">
            <a:extLst>
              <a:ext uri="{FF2B5EF4-FFF2-40B4-BE49-F238E27FC236}">
                <a16:creationId xmlns:a16="http://schemas.microsoft.com/office/drawing/2014/main" id="{1A2A6F6A-2239-6786-F777-61445E09E9C6}"/>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738355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A019CD-D070-8923-3CA9-884FF6AE452E}"/>
              </a:ext>
            </a:extLst>
          </p:cNvPr>
          <p:cNvSpPr>
            <a:spLocks noGrp="1"/>
          </p:cNvSpPr>
          <p:nvPr>
            <p:ph type="title"/>
          </p:nvPr>
        </p:nvSpPr>
        <p:spPr/>
        <p:txBody>
          <a:bodyPr>
            <a:normAutofit fontScale="90000"/>
          </a:bodyPr>
          <a:lstStyle/>
          <a:p>
            <a:r>
              <a:rPr lang="en-US" dirty="0"/>
              <a:t>Access consideration: </a:t>
            </a:r>
            <a:br>
              <a:rPr lang="en-US" dirty="0"/>
            </a:br>
            <a:r>
              <a:rPr lang="en-US" dirty="0"/>
              <a:t>Student Self-Carry or Administration</a:t>
            </a:r>
          </a:p>
        </p:txBody>
      </p:sp>
      <p:sp>
        <p:nvSpPr>
          <p:cNvPr id="2" name="Text Placeholder 1">
            <a:extLst>
              <a:ext uri="{FF2B5EF4-FFF2-40B4-BE49-F238E27FC236}">
                <a16:creationId xmlns:a16="http://schemas.microsoft.com/office/drawing/2014/main" id="{D7372191-B84E-1E59-13EE-3C7BB3911E82}"/>
              </a:ext>
            </a:extLst>
          </p:cNvPr>
          <p:cNvSpPr>
            <a:spLocks noGrp="1"/>
          </p:cNvSpPr>
          <p:nvPr>
            <p:ph type="body" idx="1"/>
          </p:nvPr>
        </p:nvSpPr>
        <p:spPr>
          <a:xfrm>
            <a:off x="537882" y="1369219"/>
            <a:ext cx="6104965" cy="3081757"/>
          </a:xfrm>
        </p:spPr>
        <p:txBody>
          <a:bodyPr>
            <a:noAutofit/>
          </a:bodyPr>
          <a:lstStyle/>
          <a:p>
            <a:pPr>
              <a:lnSpc>
                <a:spcPct val="100000"/>
              </a:lnSpc>
              <a:spcBef>
                <a:spcPts val="0"/>
              </a:spcBef>
              <a:buSzPct val="100000"/>
              <a:buFont typeface="Arial" panose="020B0604020202020204" pitchFamily="34" charset="0"/>
              <a:buChar char="•"/>
            </a:pPr>
            <a:r>
              <a:rPr lang="en-US" dirty="0">
                <a:latin typeface="Calibri" panose="020F0502020204030204" pitchFamily="34" charset="0"/>
                <a:cs typeface="Calibri" panose="020F0502020204030204" pitchFamily="34" charset="0"/>
              </a:rPr>
              <a:t>A student may self-carry and/or self-administer a medication when policies permit </a:t>
            </a:r>
            <a:r>
              <a:rPr lang="en-US" dirty="0"/>
              <a:t>[</a:t>
            </a:r>
            <a:r>
              <a:rPr lang="en-US" dirty="0">
                <a:latin typeface="Calibri" panose="020F0502020204030204" pitchFamily="34" charset="0"/>
                <a:cs typeface="Calibri" panose="020F0502020204030204" pitchFamily="34" charset="0"/>
              </a:rPr>
              <a:t>OAR 581-021-0037] </a:t>
            </a:r>
          </a:p>
          <a:p>
            <a:pPr lvl="1">
              <a:lnSpc>
                <a:spcPct val="100000"/>
              </a:lnSpc>
              <a:spcBef>
                <a:spcPts val="0"/>
              </a:spcBef>
              <a:buSzPct val="100000"/>
              <a:buFont typeface="Courier New" panose="02070309020205020404" pitchFamily="49" charset="0"/>
              <a:buChar char="o"/>
            </a:pPr>
            <a:r>
              <a:rPr lang="en-US" dirty="0"/>
              <a:t>Common examples: inhalers, epi pens</a:t>
            </a:r>
          </a:p>
          <a:p>
            <a:pPr lvl="1">
              <a:lnSpc>
                <a:spcPct val="100000"/>
              </a:lnSpc>
              <a:spcBef>
                <a:spcPts val="0"/>
              </a:spcBef>
              <a:buSzPct val="100000"/>
              <a:buFont typeface="Courier New" panose="02070309020205020404" pitchFamily="49" charset="0"/>
              <a:buChar char="o"/>
            </a:pPr>
            <a:r>
              <a:rPr lang="en-US" dirty="0"/>
              <a:t>Approval required; school RN, administrator, provider</a:t>
            </a:r>
          </a:p>
          <a:p>
            <a:pPr lvl="1">
              <a:lnSpc>
                <a:spcPct val="100000"/>
              </a:lnSpc>
              <a:spcBef>
                <a:spcPts val="0"/>
              </a:spcBef>
              <a:buSzPct val="100000"/>
              <a:buFont typeface="Courier New" panose="02070309020205020404" pitchFamily="49" charset="0"/>
              <a:buChar char="o"/>
            </a:pPr>
            <a:r>
              <a:rPr lang="en-US" dirty="0"/>
              <a:t>Review local process, forms</a:t>
            </a:r>
          </a:p>
          <a:p>
            <a:pPr marL="425447" indent="-285750">
              <a:lnSpc>
                <a:spcPct val="100000"/>
              </a:lnSpc>
              <a:spcBef>
                <a:spcPts val="0"/>
              </a:spcBef>
              <a:buSzPct val="100000"/>
              <a:buFont typeface="Arial" panose="020B0604020202020204" pitchFamily="34" charset="0"/>
              <a:buChar char="•"/>
            </a:pPr>
            <a:r>
              <a:rPr lang="en-US" dirty="0"/>
              <a:t>Self-administration refers to independent student</a:t>
            </a:r>
          </a:p>
          <a:p>
            <a:pPr marL="882647" lvl="1" indent="-285750">
              <a:lnSpc>
                <a:spcPct val="100000"/>
              </a:lnSpc>
              <a:spcBef>
                <a:spcPts val="0"/>
              </a:spcBef>
              <a:buSzPct val="100000"/>
              <a:buFont typeface="Courier New" panose="02070309020205020404" pitchFamily="49" charset="0"/>
              <a:buChar char="o"/>
            </a:pPr>
            <a:r>
              <a:rPr lang="en-US" dirty="0"/>
              <a:t>No school personnel involvement</a:t>
            </a:r>
          </a:p>
          <a:p>
            <a:pPr marL="882647" lvl="1" indent="-285750">
              <a:lnSpc>
                <a:spcPct val="100000"/>
              </a:lnSpc>
              <a:spcBef>
                <a:spcPts val="0"/>
              </a:spcBef>
              <a:buSzPct val="100000"/>
              <a:buFont typeface="Courier New" panose="02070309020205020404" pitchFamily="49" charset="0"/>
              <a:buChar char="o"/>
            </a:pPr>
            <a:r>
              <a:rPr lang="en-US" dirty="0"/>
              <a:t>No documentation except agreement forms</a:t>
            </a:r>
          </a:p>
          <a:p>
            <a:pPr marL="425447" indent="-285750">
              <a:lnSpc>
                <a:spcPct val="100000"/>
              </a:lnSpc>
              <a:spcBef>
                <a:spcPts val="0"/>
              </a:spcBef>
              <a:buSzPct val="100000"/>
              <a:buFont typeface="Arial" panose="020B0604020202020204" pitchFamily="34" charset="0"/>
              <a:buChar char="•"/>
            </a:pPr>
            <a:r>
              <a:rPr lang="en-US" dirty="0"/>
              <a:t>Self-carry may be independent OR may require assistance</a:t>
            </a:r>
          </a:p>
          <a:p>
            <a:pPr marL="882647" lvl="1" indent="-285750">
              <a:lnSpc>
                <a:spcPct val="100000"/>
              </a:lnSpc>
              <a:spcBef>
                <a:spcPts val="0"/>
              </a:spcBef>
              <a:buSzPct val="100000"/>
              <a:buFont typeface="Courier New" panose="02070309020205020404" pitchFamily="49" charset="0"/>
              <a:buChar char="o"/>
            </a:pPr>
            <a:r>
              <a:rPr lang="en-US" dirty="0"/>
              <a:t>If assisting, follow administration protocol &amp; document</a:t>
            </a:r>
          </a:p>
          <a:p>
            <a:pPr marL="425447" indent="-285750">
              <a:lnSpc>
                <a:spcPct val="100000"/>
              </a:lnSpc>
              <a:spcBef>
                <a:spcPts val="0"/>
              </a:spcBef>
              <a:buFont typeface="Arial" panose="020B0604020202020204" pitchFamily="34" charset="0"/>
              <a:buChar char="•"/>
            </a:pPr>
            <a:endParaRPr lang="en-US" sz="1900" dirty="0"/>
          </a:p>
          <a:p>
            <a:pPr marL="425447" indent="-285750">
              <a:lnSpc>
                <a:spcPct val="100000"/>
              </a:lnSpc>
              <a:spcBef>
                <a:spcPts val="0"/>
              </a:spcBef>
              <a:buFont typeface="Arial" panose="020B0604020202020204" pitchFamily="34" charset="0"/>
              <a:buChar char="•"/>
            </a:pPr>
            <a:endParaRPr lang="en-US" sz="1900" dirty="0"/>
          </a:p>
        </p:txBody>
      </p:sp>
      <p:sp>
        <p:nvSpPr>
          <p:cNvPr id="6" name="Google Shape;412;p55">
            <a:extLst>
              <a:ext uri="{FF2B5EF4-FFF2-40B4-BE49-F238E27FC236}">
                <a16:creationId xmlns:a16="http://schemas.microsoft.com/office/drawing/2014/main" id="{0C88F64D-E99A-4497-5557-A11A6E6E8C66}"/>
              </a:ext>
            </a:extLst>
          </p:cNvPr>
          <p:cNvSpPr txBox="1">
            <a:spLocks noGrp="1"/>
          </p:cNvSpPr>
          <p:nvPr>
            <p:ph type="ftr" idx="11"/>
          </p:nvPr>
        </p:nvSpPr>
        <p:spPr>
          <a:prstGeom prst="rect">
            <a:avLst/>
          </a:prstGeom>
          <a:noFill/>
          <a:ln>
            <a:noFill/>
          </a:ln>
        </p:spPr>
        <p:txBody>
          <a:bodyPr spcFirstLastPara="1" wrap="square" lIns="68575" tIns="34275" rIns="68575" bIns="34275" anchor="ctr" anchorCtr="0">
            <a:noAutofit/>
          </a:bodyPr>
          <a:lstStyle/>
          <a:p>
            <a:r>
              <a:rPr lang="en" dirty="0"/>
              <a:t>Oregon Department of Education</a:t>
            </a:r>
            <a:endParaRPr dirty="0"/>
          </a:p>
        </p:txBody>
      </p:sp>
      <p:pic>
        <p:nvPicPr>
          <p:cNvPr id="7" name="Picture 6" descr="Teal backpack with school supplies">
            <a:extLst>
              <a:ext uri="{FF2B5EF4-FFF2-40B4-BE49-F238E27FC236}">
                <a16:creationId xmlns:a16="http://schemas.microsoft.com/office/drawing/2014/main" id="{5AA17339-C9B7-810A-4EE2-54F8A29935B1}"/>
              </a:ext>
            </a:extLst>
          </p:cNvPr>
          <p:cNvPicPr>
            <a:picLocks noChangeAspect="1"/>
          </p:cNvPicPr>
          <p:nvPr/>
        </p:nvPicPr>
        <p:blipFill rotWithShape="1">
          <a:blip r:embed="rId3">
            <a:extLst>
              <a:ext uri="{28A0092B-C50C-407E-A947-70E740481C1C}">
                <a14:useLocalDpi xmlns:a14="http://schemas.microsoft.com/office/drawing/2010/main" val="0"/>
              </a:ext>
            </a:extLst>
          </a:blip>
          <a:srcRect t="1756" r="37422" b="3165"/>
          <a:stretch/>
        </p:blipFill>
        <p:spPr>
          <a:xfrm>
            <a:off x="6911429" y="596310"/>
            <a:ext cx="1694689" cy="1716583"/>
          </a:xfrm>
          <a:prstGeom prst="rect">
            <a:avLst/>
          </a:prstGeom>
          <a:ln w="19050">
            <a:solidFill>
              <a:srgbClr val="002060"/>
            </a:solidFill>
          </a:ln>
        </p:spPr>
      </p:pic>
      <p:sp>
        <p:nvSpPr>
          <p:cNvPr id="8" name="Google Shape;390;p53">
            <a:extLst>
              <a:ext uri="{FF2B5EF4-FFF2-40B4-BE49-F238E27FC236}">
                <a16:creationId xmlns:a16="http://schemas.microsoft.com/office/drawing/2014/main" id="{E6CD055F-3C0B-F289-7B42-92C13380D1D9}"/>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70143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2" name="Title 15">
            <a:extLst>
              <a:ext uri="{FF2B5EF4-FFF2-40B4-BE49-F238E27FC236}">
                <a16:creationId xmlns:a16="http://schemas.microsoft.com/office/drawing/2014/main" id="{ED57147B-3FDB-54DF-78D9-E7FC925F861F}"/>
              </a:ext>
            </a:extLst>
          </p:cNvPr>
          <p:cNvSpPr txBox="1">
            <a:spLocks noGrp="1"/>
          </p:cNvSpPr>
          <p:nvPr>
            <p:ph type="title" idx="4294967295"/>
          </p:nvPr>
        </p:nvSpPr>
        <p:spPr>
          <a:xfrm>
            <a:off x="4572000" y="1061175"/>
            <a:ext cx="4105088" cy="2224496"/>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Medication Management</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Handling Medications</a:t>
            </a:r>
          </a:p>
        </p:txBody>
      </p:sp>
      <p:pic>
        <p:nvPicPr>
          <p:cNvPr id="6" name="Picture 5" descr="A cupboard with the door open to show two shelves. Top shelf has cleaning supplies and a box labeled ice packs. Bottom shelf has a row of wide-bottomed manilla folders and a bin containing two medications in boxes plus a narrow manilla folder on which a checklist is printed. ">
            <a:extLst>
              <a:ext uri="{FF2B5EF4-FFF2-40B4-BE49-F238E27FC236}">
                <a16:creationId xmlns:a16="http://schemas.microsoft.com/office/drawing/2014/main" id="{D6368404-A56C-A146-A209-E1B54E65504C}"/>
              </a:ext>
            </a:extLst>
          </p:cNvPr>
          <p:cNvPicPr>
            <a:picLocks noChangeAspect="1"/>
          </p:cNvPicPr>
          <p:nvPr/>
        </p:nvPicPr>
        <p:blipFill>
          <a:blip r:embed="rId3"/>
          <a:stretch>
            <a:fillRect/>
          </a:stretch>
        </p:blipFill>
        <p:spPr>
          <a:xfrm>
            <a:off x="548640" y="638174"/>
            <a:ext cx="3505200" cy="3867150"/>
          </a:xfrm>
          <a:prstGeom prst="rect">
            <a:avLst/>
          </a:prstGeom>
        </p:spPr>
      </p:pic>
    </p:spTree>
    <p:extLst>
      <p:ext uri="{BB962C8B-B14F-4D97-AF65-F5344CB8AC3E}">
        <p14:creationId xmlns:p14="http://schemas.microsoft.com/office/powerpoint/2010/main" val="4223215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Handling Medications</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a:buSzPct val="100000"/>
            </a:pPr>
            <a:r>
              <a:rPr lang="en-US" sz="2000" dirty="0"/>
              <a:t>Protect students &amp; school personnel </a:t>
            </a:r>
          </a:p>
          <a:p>
            <a:pPr>
              <a:buSzPct val="100000"/>
            </a:pPr>
            <a:r>
              <a:rPr lang="en-US" sz="2000" dirty="0"/>
              <a:t>Standard precautions: handwashing, cleaning</a:t>
            </a:r>
          </a:p>
          <a:p>
            <a:pPr>
              <a:buSzPct val="100000"/>
            </a:pPr>
            <a:r>
              <a:rPr lang="en-US" sz="2000" dirty="0"/>
              <a:t>Specific process &amp; precautions for different medication routes, such as precautions for:</a:t>
            </a:r>
          </a:p>
          <a:p>
            <a:pPr lvl="1">
              <a:buSzPct val="100000"/>
              <a:buFont typeface="Courier New" panose="02070309020205020404" pitchFamily="49" charset="0"/>
              <a:buChar char="o"/>
            </a:pPr>
            <a:r>
              <a:rPr lang="en-US" sz="2000" dirty="0"/>
              <a:t>aspiration or biting with oral medications</a:t>
            </a:r>
          </a:p>
          <a:p>
            <a:pPr lvl="1">
              <a:buSzPct val="100000"/>
              <a:buFont typeface="Courier New" panose="02070309020205020404" pitchFamily="49" charset="0"/>
              <a:buChar char="o"/>
            </a:pPr>
            <a:r>
              <a:rPr lang="en-US" sz="2000" dirty="0"/>
              <a:t>skin contact, accidental dosing with topical medications</a:t>
            </a:r>
          </a:p>
          <a:p>
            <a:pPr lvl="1">
              <a:buSzPct val="100000"/>
              <a:buFont typeface="Courier New" panose="02070309020205020404" pitchFamily="49" charset="0"/>
              <a:buChar char="o"/>
            </a:pPr>
            <a:r>
              <a:rPr lang="en-US" sz="2000" dirty="0"/>
              <a:t>coughing, respiratory droplets with inhalers</a:t>
            </a:r>
          </a:p>
          <a:p>
            <a:pPr lvl="1"/>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19" name="Picture 18" descr="A series of images including hands being washed and a variety of medication routes including pills, an inhaler, a bottle of liquid medicine, and close-up images of medication drops being administered into different sites including an eye, an ear, and a nose.">
            <a:extLst>
              <a:ext uri="{FF2B5EF4-FFF2-40B4-BE49-F238E27FC236}">
                <a16:creationId xmlns:a16="http://schemas.microsoft.com/office/drawing/2014/main" id="{2FDC32B7-AD08-795F-ED09-2C9AA6648B68}"/>
              </a:ext>
            </a:extLst>
          </p:cNvPr>
          <p:cNvPicPr>
            <a:picLocks noChangeAspect="1"/>
          </p:cNvPicPr>
          <p:nvPr/>
        </p:nvPicPr>
        <p:blipFill>
          <a:blip r:embed="rId3"/>
          <a:stretch>
            <a:fillRect/>
          </a:stretch>
        </p:blipFill>
        <p:spPr>
          <a:xfrm>
            <a:off x="7138467" y="727822"/>
            <a:ext cx="1487822" cy="3458804"/>
          </a:xfrm>
          <a:prstGeom prst="rect">
            <a:avLst/>
          </a:prstGeom>
        </p:spPr>
      </p:pic>
      <p:sp>
        <p:nvSpPr>
          <p:cNvPr id="5" name="Google Shape;390;p53">
            <a:extLst>
              <a:ext uri="{FF2B5EF4-FFF2-40B4-BE49-F238E27FC236}">
                <a16:creationId xmlns:a16="http://schemas.microsoft.com/office/drawing/2014/main" id="{73782AC0-C8E0-B4AD-51D2-2D36E89A349B}"/>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25383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846474" cy="769845"/>
          </a:xfrm>
        </p:spPr>
        <p:txBody>
          <a:bodyPr>
            <a:normAutofit fontScale="90000"/>
          </a:bodyPr>
          <a:lstStyle/>
          <a:p>
            <a:r>
              <a:rPr lang="en-US" dirty="0"/>
              <a:t>Handling Includes Checking the “Six Rights” of Medication Administration</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1" y="1369219"/>
            <a:ext cx="6400801" cy="3081757"/>
          </a:xfrm>
        </p:spPr>
        <p:txBody>
          <a:bodyPr>
            <a:noAutofit/>
          </a:bodyPr>
          <a:lstStyle/>
          <a:p>
            <a:pPr marL="0" indent="0">
              <a:lnSpc>
                <a:spcPct val="100000"/>
              </a:lnSpc>
              <a:spcBef>
                <a:spcPts val="0"/>
              </a:spcBef>
              <a:buNone/>
            </a:pP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Always check “rights” (1) prior to; (2) while; and (3) after handling medications:</a:t>
            </a:r>
          </a:p>
          <a:p>
            <a:pPr marL="800100" lvl="1" indent="-342900">
              <a:lnSpc>
                <a:spcPct val="100000"/>
              </a:lnSpc>
              <a:spcBef>
                <a:spcPts val="0"/>
              </a:spcBef>
              <a:buFont typeface="Wingdings" panose="05000000000000000000" pitchFamily="2" charset="2"/>
              <a:buChar char="q"/>
            </a:pP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Right </a:t>
            </a:r>
            <a:r>
              <a:rPr lang="en-US" sz="2200" b="1" dirty="0">
                <a:solidFill>
                  <a:schemeClr val="tx1"/>
                </a:solidFill>
                <a:latin typeface="Calibri" panose="020F0502020204030204" pitchFamily="34" charset="0"/>
                <a:cs typeface="Calibri" panose="020F0502020204030204" pitchFamily="34" charset="0"/>
                <a:sym typeface="Wingdings" panose="05000000000000000000" pitchFamily="2" charset="2"/>
              </a:rPr>
              <a:t>person</a:t>
            </a: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p>
          <a:p>
            <a:pPr marL="800100" lvl="1" indent="-342900">
              <a:lnSpc>
                <a:spcPct val="100000"/>
              </a:lnSpc>
              <a:spcBef>
                <a:spcPts val="0"/>
              </a:spcBef>
              <a:buFont typeface="Wingdings" panose="05000000000000000000" pitchFamily="2" charset="2"/>
              <a:buChar char="q"/>
            </a:pP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Right </a:t>
            </a:r>
            <a:r>
              <a:rPr lang="en-US" sz="2200" b="1" dirty="0">
                <a:solidFill>
                  <a:schemeClr val="tx1"/>
                </a:solidFill>
                <a:latin typeface="Calibri" panose="020F0502020204030204" pitchFamily="34" charset="0"/>
                <a:cs typeface="Calibri" panose="020F0502020204030204" pitchFamily="34" charset="0"/>
                <a:sym typeface="Wingdings" panose="05000000000000000000" pitchFamily="2" charset="2"/>
              </a:rPr>
              <a:t>medication</a:t>
            </a: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p>
          <a:p>
            <a:pPr marL="800100" lvl="1" indent="-342900">
              <a:lnSpc>
                <a:spcPct val="100000"/>
              </a:lnSpc>
              <a:spcBef>
                <a:spcPts val="0"/>
              </a:spcBef>
              <a:buFont typeface="Wingdings" panose="05000000000000000000" pitchFamily="2" charset="2"/>
              <a:buChar char="q"/>
            </a:pPr>
            <a:r>
              <a:rPr lang="en-US" sz="2200" dirty="0">
                <a:latin typeface="Calibri" panose="020F0502020204030204" pitchFamily="34" charset="0"/>
                <a:cs typeface="Calibri" panose="020F0502020204030204" pitchFamily="34" charset="0"/>
                <a:sym typeface="Wingdings" panose="05000000000000000000" pitchFamily="2" charset="2"/>
              </a:rPr>
              <a:t>Right </a:t>
            </a:r>
            <a:r>
              <a:rPr lang="en-US" sz="2200" b="1" dirty="0">
                <a:latin typeface="Calibri" panose="020F0502020204030204" pitchFamily="34" charset="0"/>
                <a:cs typeface="Calibri" panose="020F0502020204030204" pitchFamily="34" charset="0"/>
                <a:sym typeface="Wingdings" panose="05000000000000000000" pitchFamily="2" charset="2"/>
              </a:rPr>
              <a:t>time</a:t>
            </a:r>
            <a:r>
              <a:rPr lang="en-US" sz="2200" dirty="0">
                <a:latin typeface="Calibri" panose="020F0502020204030204" pitchFamily="34" charset="0"/>
                <a:cs typeface="Calibri" panose="020F0502020204030204" pitchFamily="34" charset="0"/>
                <a:sym typeface="Wingdings" panose="05000000000000000000" pitchFamily="2" charset="2"/>
              </a:rPr>
              <a:t> </a:t>
            </a:r>
          </a:p>
          <a:p>
            <a:pPr marL="800100" lvl="1" indent="-342900">
              <a:lnSpc>
                <a:spcPct val="100000"/>
              </a:lnSpc>
              <a:spcBef>
                <a:spcPts val="0"/>
              </a:spcBef>
              <a:buFont typeface="Wingdings" panose="05000000000000000000" pitchFamily="2" charset="2"/>
              <a:buChar char="q"/>
            </a:pPr>
            <a:r>
              <a:rPr lang="en-US" sz="2200" dirty="0">
                <a:latin typeface="Calibri" panose="020F0502020204030204" pitchFamily="34" charset="0"/>
                <a:cs typeface="Calibri" panose="020F0502020204030204" pitchFamily="34" charset="0"/>
                <a:sym typeface="Wingdings" panose="05000000000000000000" pitchFamily="2" charset="2"/>
              </a:rPr>
              <a:t>Right </a:t>
            </a:r>
            <a:r>
              <a:rPr lang="en-US" sz="2200" b="1" dirty="0">
                <a:latin typeface="Calibri" panose="020F0502020204030204" pitchFamily="34" charset="0"/>
                <a:cs typeface="Calibri" panose="020F0502020204030204" pitchFamily="34" charset="0"/>
                <a:sym typeface="Wingdings" panose="05000000000000000000" pitchFamily="2" charset="2"/>
              </a:rPr>
              <a:t>route</a:t>
            </a:r>
            <a:r>
              <a:rPr lang="en-US" sz="2200" dirty="0">
                <a:latin typeface="Calibri" panose="020F0502020204030204" pitchFamily="34" charset="0"/>
                <a:cs typeface="Calibri" panose="020F0502020204030204" pitchFamily="34" charset="0"/>
                <a:sym typeface="Wingdings" panose="05000000000000000000" pitchFamily="2" charset="2"/>
              </a:rPr>
              <a:t> </a:t>
            </a:r>
          </a:p>
          <a:p>
            <a:pPr marL="800100" lvl="1" indent="-342900">
              <a:lnSpc>
                <a:spcPct val="100000"/>
              </a:lnSpc>
              <a:spcBef>
                <a:spcPts val="0"/>
              </a:spcBef>
              <a:buFont typeface="Wingdings" panose="05000000000000000000" pitchFamily="2" charset="2"/>
              <a:buChar char="q"/>
            </a:pP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Right </a:t>
            </a:r>
            <a:r>
              <a:rPr lang="en-US" sz="2200" b="1" dirty="0">
                <a:solidFill>
                  <a:schemeClr val="tx1"/>
                </a:solidFill>
                <a:latin typeface="Calibri" panose="020F0502020204030204" pitchFamily="34" charset="0"/>
                <a:cs typeface="Calibri" panose="020F0502020204030204" pitchFamily="34" charset="0"/>
                <a:sym typeface="Wingdings" panose="05000000000000000000" pitchFamily="2" charset="2"/>
              </a:rPr>
              <a:t>dose</a:t>
            </a:r>
          </a:p>
          <a:p>
            <a:pPr marL="800100" lvl="1" indent="-342900">
              <a:lnSpc>
                <a:spcPct val="100000"/>
              </a:lnSpc>
              <a:spcBef>
                <a:spcPts val="0"/>
              </a:spcBef>
              <a:buFont typeface="Wingdings" panose="05000000000000000000" pitchFamily="2" charset="2"/>
              <a:buChar char="q"/>
            </a:pP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Right </a:t>
            </a:r>
            <a:r>
              <a:rPr lang="en-US" sz="2200" b="1" dirty="0">
                <a:solidFill>
                  <a:schemeClr val="tx1"/>
                </a:solidFill>
                <a:latin typeface="Calibri" panose="020F0502020204030204" pitchFamily="34" charset="0"/>
                <a:cs typeface="Calibri" panose="020F0502020204030204" pitchFamily="34" charset="0"/>
                <a:sym typeface="Wingdings" panose="05000000000000000000" pitchFamily="2" charset="2"/>
              </a:rPr>
              <a:t>documentation</a:t>
            </a:r>
            <a:r>
              <a:rPr lang="en-US" sz="22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p>
          <a:p>
            <a:pPr marL="139700" indent="0">
              <a:lnSpc>
                <a:spcPct val="100000"/>
              </a:lnSpc>
              <a:buNone/>
            </a:pPr>
            <a:endParaRPr lang="en-US" sz="2000" dirty="0"/>
          </a:p>
        </p:txBody>
      </p:sp>
      <p:pic>
        <p:nvPicPr>
          <p:cNvPr id="7" name="Picture 6" descr="Circle of images relating to the six rights including a balance or scale, a check list, a person, a group of different-sized medication bottles, a clock, and a set of images related to medication route including pills and drops.">
            <a:extLst>
              <a:ext uri="{FF2B5EF4-FFF2-40B4-BE49-F238E27FC236}">
                <a16:creationId xmlns:a16="http://schemas.microsoft.com/office/drawing/2014/main" id="{F5B438BD-4A11-6B5F-3F6D-5B437E2BB6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9" b="-2504"/>
          <a:stretch/>
        </p:blipFill>
        <p:spPr bwMode="auto">
          <a:xfrm>
            <a:off x="7081214" y="1644261"/>
            <a:ext cx="1709933" cy="1854977"/>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9" name="Google Shape;390;p53">
            <a:extLst>
              <a:ext uri="{FF2B5EF4-FFF2-40B4-BE49-F238E27FC236}">
                <a16:creationId xmlns:a16="http://schemas.microsoft.com/office/drawing/2014/main" id="{272D314E-8590-8F6A-08FB-6019CADEA2AC}"/>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871710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AEBF4708-DE02-3D39-E399-9FD2643E00B8}"/>
              </a:ext>
            </a:extLst>
          </p:cNvPr>
          <p:cNvSpPr txBox="1">
            <a:spLocks noGrp="1"/>
          </p:cNvSpPr>
          <p:nvPr>
            <p:ph type="title" idx="4294967295"/>
          </p:nvPr>
        </p:nvSpPr>
        <p:spPr>
          <a:xfrm>
            <a:off x="4572000" y="1061175"/>
            <a:ext cx="4105088" cy="2224496"/>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Medication Management</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After Medication Administration</a:t>
            </a:r>
          </a:p>
        </p:txBody>
      </p:sp>
      <p:pic>
        <p:nvPicPr>
          <p:cNvPr id="20" name="Picture 19" descr="close up of a school health room sink including cupboards above, soap and a paper towel dispenser, a sign which reads &quot;first aid sink&quot; and a wall-mounted flip chart with multi-colored pages such as for school emergency code instructions">
            <a:extLst>
              <a:ext uri="{FF2B5EF4-FFF2-40B4-BE49-F238E27FC236}">
                <a16:creationId xmlns:a16="http://schemas.microsoft.com/office/drawing/2014/main" id="{4168BB8E-C8BF-51E4-F394-74C4D4D8E3DB}"/>
              </a:ext>
              <a:ext uri="{C183D7F6-B498-43B3-948B-1728B52AA6E4}">
                <adec:decorative xmlns:adec="http://schemas.microsoft.com/office/drawing/2017/decorative" val="0"/>
              </a:ext>
            </a:extLst>
          </p:cNvPr>
          <p:cNvPicPr>
            <a:picLocks noChangeAspect="1"/>
          </p:cNvPicPr>
          <p:nvPr/>
        </p:nvPicPr>
        <p:blipFill rotWithShape="1">
          <a:blip r:embed="rId3"/>
          <a:srcRect t="1" b="1"/>
          <a:stretch/>
        </p:blipFill>
        <p:spPr>
          <a:xfrm>
            <a:off x="548640" y="658354"/>
            <a:ext cx="3474720" cy="3826791"/>
          </a:xfrm>
          <a:prstGeom prst="rect">
            <a:avLst/>
          </a:prstGeom>
          <a:solidFill>
            <a:schemeClr val="tx1"/>
          </a:solidFill>
          <a:ln w="19050">
            <a:solidFill>
              <a:schemeClr val="tx1"/>
            </a:solidFill>
          </a:ln>
        </p:spPr>
      </p:pic>
    </p:spTree>
    <p:extLst>
      <p:ext uri="{BB962C8B-B14F-4D97-AF65-F5344CB8AC3E}">
        <p14:creationId xmlns:p14="http://schemas.microsoft.com/office/powerpoint/2010/main" val="632565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Monitoring After Administration</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231752" cy="3081757"/>
          </a:xfrm>
        </p:spPr>
        <p:txBody>
          <a:bodyPr>
            <a:noAutofit/>
          </a:bodyPr>
          <a:lstStyle/>
          <a:p>
            <a:pPr marL="457200" lvl="1" indent="-342900">
              <a:spcBef>
                <a:spcPts val="0"/>
              </a:spcBef>
              <a:spcAft>
                <a:spcPts val="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Every medication: standard precautions (handwashing), safe storage, documentation.</a:t>
            </a:r>
          </a:p>
          <a:p>
            <a:pPr marL="457200" lvl="1" indent="-342900">
              <a:spcBef>
                <a:spcPts val="0"/>
              </a:spcBef>
              <a:spcAft>
                <a:spcPts val="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Some medications: monitor response. </a:t>
            </a:r>
          </a:p>
          <a:p>
            <a:pPr marL="457200" lvl="1" indent="-342900">
              <a:spcBef>
                <a:spcPts val="0"/>
              </a:spcBef>
              <a:spcAft>
                <a:spcPts val="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Verify:</a:t>
            </a:r>
          </a:p>
          <a:p>
            <a:pPr marL="1028700" lvl="2" indent="-457200">
              <a:spcBef>
                <a:spcPts val="0"/>
              </a:spcBef>
              <a:spcAft>
                <a:spcPts val="0"/>
              </a:spcAft>
              <a:buSzPct val="100000"/>
              <a:buFont typeface="Courier New" panose="02070309020205020404" pitchFamily="49" charset="0"/>
              <a:buChar char="o"/>
            </a:pPr>
            <a:r>
              <a:rPr lang="en-US" sz="2000" dirty="0">
                <a:solidFill>
                  <a:srgbClr val="000000"/>
                </a:solidFill>
                <a:latin typeface="Calibri" panose="020F0502020204030204" pitchFamily="34" charset="0"/>
                <a:cs typeface="Calibri" panose="020F0502020204030204" pitchFamily="34" charset="0"/>
              </a:rPr>
              <a:t>Your role in monitoring</a:t>
            </a:r>
          </a:p>
          <a:p>
            <a:pPr marL="1028700" lvl="2" indent="-457200">
              <a:spcBef>
                <a:spcPts val="0"/>
              </a:spcBef>
              <a:spcAft>
                <a:spcPts val="0"/>
              </a:spcAft>
              <a:buSzPct val="100000"/>
              <a:buFont typeface="Courier New" panose="02070309020205020404" pitchFamily="49" charset="0"/>
              <a:buChar char="o"/>
            </a:pPr>
            <a:r>
              <a:rPr lang="en-US" sz="2000" dirty="0">
                <a:solidFill>
                  <a:srgbClr val="000000"/>
                </a:solidFill>
                <a:latin typeface="Calibri" panose="020F0502020204030204" pitchFamily="34" charset="0"/>
                <a:cs typeface="Calibri" panose="020F0502020204030204" pitchFamily="34" charset="0"/>
              </a:rPr>
              <a:t>What to report and any other required actions</a:t>
            </a:r>
          </a:p>
          <a:p>
            <a:pPr marL="1028700" lvl="2" indent="-457200">
              <a:spcBef>
                <a:spcPts val="0"/>
              </a:spcBef>
              <a:spcAft>
                <a:spcPts val="0"/>
              </a:spcAft>
              <a:buFont typeface="Arial" panose="020B0604020202020204" pitchFamily="34" charset="0"/>
              <a:buChar char="•"/>
            </a:pPr>
            <a:endParaRPr lang="en-US" sz="2000" dirty="0">
              <a:solidFill>
                <a:srgbClr val="000000"/>
              </a:solidFill>
              <a:latin typeface="Calibri" panose="020F0502020204030204" pitchFamily="34" charset="0"/>
              <a:cs typeface="Calibri" panose="020F0502020204030204" pitchFamily="34" charset="0"/>
            </a:endParaRPr>
          </a:p>
          <a:p>
            <a:pPr marL="571500" lvl="2" indent="0">
              <a:spcBef>
                <a:spcPts val="0"/>
              </a:spcBef>
              <a:spcAft>
                <a:spcPts val="600"/>
              </a:spcAft>
              <a:buNone/>
            </a:pP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Include the student and keep them informed: </a:t>
            </a:r>
          </a:p>
          <a:p>
            <a:pPr marL="571500" lvl="2" indent="0">
              <a:spcBef>
                <a:spcPts val="0"/>
              </a:spcBef>
              <a:spcAft>
                <a:spcPts val="600"/>
              </a:spcAft>
              <a:buNone/>
            </a:pP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“I’m going to check your </a:t>
            </a:r>
            <a:r>
              <a:rPr lang="en-US" sz="1600" i="1" dirty="0">
                <a:solidFill>
                  <a:schemeClr val="tx1"/>
                </a:solidFill>
                <a:latin typeface="Calibri" panose="020F0502020204030204" pitchFamily="34" charset="0"/>
                <a:cs typeface="Calibri" panose="020F0502020204030204" pitchFamily="34" charset="0"/>
                <a:sym typeface="Wingdings" panose="05000000000000000000" pitchFamily="2" charset="2"/>
              </a:rPr>
              <a:t>[heartrate, blood sugar,  etc.] </a:t>
            </a: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again in 15 minutes.  …Ok, your </a:t>
            </a:r>
            <a:r>
              <a:rPr lang="en-US" sz="1600" i="1" dirty="0">
                <a:solidFill>
                  <a:schemeClr val="tx1"/>
                </a:solidFill>
                <a:latin typeface="Calibri" panose="020F0502020204030204" pitchFamily="34" charset="0"/>
                <a:cs typeface="Calibri" panose="020F0502020204030204" pitchFamily="34" charset="0"/>
                <a:sym typeface="Wingdings" panose="05000000000000000000" pitchFamily="2" charset="2"/>
              </a:rPr>
              <a:t>[heartrate, blood sugar, etc.] </a:t>
            </a: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is where we want it.”</a:t>
            </a:r>
            <a:endParaRPr lang="en-US" sz="1600" i="1" dirty="0">
              <a:solidFill>
                <a:schemeClr val="tx1"/>
              </a:solidFill>
              <a:latin typeface="Calibri" panose="020F0502020204030204" pitchFamily="34" charset="0"/>
              <a:cs typeface="Calibri" panose="020F0502020204030204" pitchFamily="34" charset="0"/>
              <a:sym typeface="Wingdings" panose="05000000000000000000" pitchFamily="2" charset="2"/>
            </a:endParaRPr>
          </a:p>
          <a:p>
            <a:pPr marL="139700" indent="0">
              <a:buNone/>
            </a:pPr>
            <a:endParaRPr lang="en-US" sz="2000" dirty="0"/>
          </a:p>
        </p:txBody>
      </p:sp>
      <p:pic>
        <p:nvPicPr>
          <p:cNvPr id="9" name="Graphic 8" descr="Play with solid fill">
            <a:extLst>
              <a:ext uri="{FF2B5EF4-FFF2-40B4-BE49-F238E27FC236}">
                <a16:creationId xmlns:a16="http://schemas.microsoft.com/office/drawing/2014/main" id="{E3203D9A-899C-A326-D2B7-8AA9B7538C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7882" y="3314891"/>
            <a:ext cx="547425" cy="547425"/>
          </a:xfrm>
          <a:prstGeom prst="rect">
            <a:avLst/>
          </a:prstGeom>
        </p:spPr>
      </p:pic>
      <p:pic>
        <p:nvPicPr>
          <p:cNvPr id="10" name="Picture 9" descr="two images: washing hands; and a pad of paper beside a computer keyboard">
            <a:extLst>
              <a:ext uri="{FF2B5EF4-FFF2-40B4-BE49-F238E27FC236}">
                <a16:creationId xmlns:a16="http://schemas.microsoft.com/office/drawing/2014/main" id="{AD6636C4-D36C-26D8-59D1-DA2472A0587D}"/>
              </a:ext>
            </a:extLst>
          </p:cNvPr>
          <p:cNvPicPr>
            <a:picLocks noChangeAspect="1"/>
          </p:cNvPicPr>
          <p:nvPr/>
        </p:nvPicPr>
        <p:blipFill>
          <a:blip r:embed="rId5"/>
          <a:stretch>
            <a:fillRect/>
          </a:stretch>
        </p:blipFill>
        <p:spPr>
          <a:xfrm>
            <a:off x="6834570" y="727822"/>
            <a:ext cx="1791719" cy="3081757"/>
          </a:xfrm>
          <a:prstGeom prst="rect">
            <a:avLst/>
          </a:prstGeom>
        </p:spPr>
      </p:pic>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11" name="Google Shape;390;p53">
            <a:extLst>
              <a:ext uri="{FF2B5EF4-FFF2-40B4-BE49-F238E27FC236}">
                <a16:creationId xmlns:a16="http://schemas.microsoft.com/office/drawing/2014/main" id="{74C8CD70-E0FC-C11A-FC9D-D23A2D3E2976}"/>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21682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normAutofit/>
          </a:bodyPr>
          <a:lstStyle/>
          <a:p>
            <a:r>
              <a:rPr lang="en-US" dirty="0"/>
              <a:t>Emergency Response</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285540" cy="3081757"/>
          </a:xfrm>
        </p:spPr>
        <p:txBody>
          <a:bodyPr>
            <a:noAutofit/>
          </a:bodyPr>
          <a:lstStyle/>
          <a:p>
            <a:pPr marL="114300" lvl="1" indent="0">
              <a:spcBef>
                <a:spcPts val="0"/>
              </a:spcBef>
              <a:spcAft>
                <a:spcPts val="0"/>
              </a:spcAft>
              <a:buNone/>
            </a:pPr>
            <a:r>
              <a:rPr lang="en-US" sz="2000" dirty="0">
                <a:solidFill>
                  <a:srgbClr val="000000"/>
                </a:solidFill>
                <a:latin typeface="Calibri" panose="020F0502020204030204" pitchFamily="34" charset="0"/>
                <a:cs typeface="Calibri" panose="020F0502020204030204" pitchFamily="34" charset="0"/>
              </a:rPr>
              <a:t>For emergency reaction or event after a dose: </a:t>
            </a:r>
          </a:p>
          <a:p>
            <a:pPr marL="457200" lvl="1" indent="-342900">
              <a:spcBef>
                <a:spcPts val="0"/>
              </a:spcBef>
              <a:buSzPct val="100000"/>
            </a:pPr>
            <a:r>
              <a:rPr lang="en-US" sz="2000" b="1" dirty="0">
                <a:solidFill>
                  <a:srgbClr val="000000"/>
                </a:solidFill>
                <a:latin typeface="Calibri" panose="020F0502020204030204" pitchFamily="34" charset="0"/>
                <a:cs typeface="Calibri" panose="020F0502020204030204" pitchFamily="34" charset="0"/>
              </a:rPr>
              <a:t>Do not </a:t>
            </a:r>
            <a:r>
              <a:rPr lang="en-US" sz="2000" dirty="0">
                <a:solidFill>
                  <a:srgbClr val="000000"/>
                </a:solidFill>
                <a:latin typeface="Calibri" panose="020F0502020204030204" pitchFamily="34" charset="0"/>
                <a:cs typeface="Calibri" panose="020F0502020204030204" pitchFamily="34" charset="0"/>
              </a:rPr>
              <a:t>leave the student alone</a:t>
            </a:r>
          </a:p>
          <a:p>
            <a:pPr marL="457200" lvl="1" indent="-342900">
              <a:spcBef>
                <a:spcPts val="0"/>
              </a:spcBef>
              <a:buSzPct val="100000"/>
            </a:pPr>
            <a:r>
              <a:rPr lang="en-US" sz="2000" dirty="0">
                <a:solidFill>
                  <a:srgbClr val="000000"/>
                </a:solidFill>
                <a:latin typeface="Calibri" panose="020F0502020204030204" pitchFamily="34" charset="0"/>
                <a:cs typeface="Calibri" panose="020F0502020204030204" pitchFamily="34" charset="0"/>
              </a:rPr>
              <a:t>Call 9-1-1 if life-threatening. When in doubt, call 9-1-1.</a:t>
            </a:r>
          </a:p>
          <a:p>
            <a:pPr marL="457200" lvl="1" indent="-342900">
              <a:spcBef>
                <a:spcPts val="0"/>
              </a:spcBef>
              <a:buSzPct val="100000"/>
            </a:pPr>
            <a:r>
              <a:rPr lang="en-US" sz="2000" dirty="0">
                <a:solidFill>
                  <a:srgbClr val="000000"/>
                </a:solidFill>
                <a:latin typeface="Calibri" panose="020F0502020204030204" pitchFamily="34" charset="0"/>
                <a:cs typeface="Calibri" panose="020F0502020204030204" pitchFamily="34" charset="0"/>
              </a:rPr>
              <a:t>Notify RN, school admin, parent/guardian per protocols</a:t>
            </a:r>
          </a:p>
          <a:p>
            <a:pPr marL="114300" lvl="1" indent="0">
              <a:spcBef>
                <a:spcPts val="0"/>
              </a:spcBef>
              <a:spcAft>
                <a:spcPts val="0"/>
              </a:spcAft>
              <a:buNone/>
            </a:pPr>
            <a:r>
              <a:rPr lang="en-US" sz="2000" dirty="0">
                <a:solidFill>
                  <a:srgbClr val="000000"/>
                </a:solidFill>
                <a:latin typeface="Calibri" panose="020F0502020204030204" pitchFamily="34" charset="0"/>
                <a:cs typeface="Calibri" panose="020F0502020204030204" pitchFamily="34" charset="0"/>
              </a:rPr>
              <a:t>For medication given because of emergency condition, designated staff follow student Emergency Care Plan.</a:t>
            </a:r>
          </a:p>
          <a:p>
            <a:pPr marL="114300" lvl="1" indent="0">
              <a:spcBef>
                <a:spcPts val="0"/>
              </a:spcBef>
              <a:spcAft>
                <a:spcPts val="0"/>
              </a:spcAft>
              <a:buNone/>
            </a:pPr>
            <a:endParaRPr lang="en-US" sz="2000" dirty="0">
              <a:solidFill>
                <a:srgbClr val="000000"/>
              </a:solidFill>
              <a:latin typeface="Calibri" panose="020F0502020204030204" pitchFamily="34" charset="0"/>
              <a:cs typeface="Calibri" panose="020F0502020204030204" pitchFamily="34" charset="0"/>
            </a:endParaRPr>
          </a:p>
          <a:p>
            <a:pPr marL="514350" lvl="1" indent="0">
              <a:spcBef>
                <a:spcPts val="0"/>
              </a:spcBef>
              <a:spcAft>
                <a:spcPts val="0"/>
              </a:spcAft>
              <a:buNone/>
            </a:pPr>
            <a:r>
              <a:rPr lang="en-US" sz="1600" dirty="0">
                <a:solidFill>
                  <a:srgbClr val="000000"/>
                </a:solidFill>
                <a:latin typeface="Calibri" panose="020F0502020204030204" pitchFamily="34" charset="0"/>
                <a:cs typeface="Calibri" panose="020F0502020204030204" pitchFamily="34" charset="0"/>
              </a:rPr>
              <a:t>Remain calm and reassure student: </a:t>
            </a:r>
          </a:p>
          <a:p>
            <a:pPr marL="514350" lvl="1" indent="0">
              <a:spcBef>
                <a:spcPts val="0"/>
              </a:spcBef>
              <a:spcAft>
                <a:spcPts val="0"/>
              </a:spcAft>
              <a:buNone/>
            </a:pPr>
            <a:r>
              <a:rPr lang="en-US" sz="1600" dirty="0">
                <a:solidFill>
                  <a:srgbClr val="000000"/>
                </a:solidFill>
                <a:latin typeface="Calibri" panose="020F0502020204030204" pitchFamily="34" charset="0"/>
                <a:cs typeface="Calibri" panose="020F0502020204030204" pitchFamily="34" charset="0"/>
              </a:rPr>
              <a:t>“I know this is scary. I’m going to stay with </a:t>
            </a:r>
          </a:p>
          <a:p>
            <a:pPr marL="514350" lvl="1" indent="0">
              <a:spcBef>
                <a:spcPts val="0"/>
              </a:spcBef>
              <a:spcAft>
                <a:spcPts val="0"/>
              </a:spcAft>
              <a:buNone/>
            </a:pPr>
            <a:r>
              <a:rPr lang="en-US" sz="1600" dirty="0">
                <a:solidFill>
                  <a:srgbClr val="000000"/>
                </a:solidFill>
                <a:latin typeface="Calibri" panose="020F0502020204030204" pitchFamily="34" charset="0"/>
                <a:cs typeface="Calibri" panose="020F0502020204030204" pitchFamily="34" charset="0"/>
              </a:rPr>
              <a:t>you. Help is coming.”</a:t>
            </a:r>
          </a:p>
          <a:p>
            <a:pPr marL="139700" indent="0">
              <a:buNone/>
            </a:pPr>
            <a:endParaRPr lang="en-US" sz="2000" dirty="0"/>
          </a:p>
        </p:txBody>
      </p:sp>
      <p:pic>
        <p:nvPicPr>
          <p:cNvPr id="7" name="Graphic 6" descr="Play with solid fill">
            <a:extLst>
              <a:ext uri="{FF2B5EF4-FFF2-40B4-BE49-F238E27FC236}">
                <a16:creationId xmlns:a16="http://schemas.microsoft.com/office/drawing/2014/main" id="{13F1D50E-B889-DC70-C0FE-8C8778FEBD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711" y="3614409"/>
            <a:ext cx="547425" cy="547425"/>
          </a:xfrm>
          <a:prstGeom prst="rect">
            <a:avLst/>
          </a:prstGeom>
        </p:spPr>
      </p:pic>
      <p:pic>
        <p:nvPicPr>
          <p:cNvPr id="12" name="Picture 11" descr="two images: a red alert button, and a hand reaching for a land-line telephone">
            <a:extLst>
              <a:ext uri="{FF2B5EF4-FFF2-40B4-BE49-F238E27FC236}">
                <a16:creationId xmlns:a16="http://schemas.microsoft.com/office/drawing/2014/main" id="{C1B9EB62-57F4-8E3F-01B3-079DEF791BB7}"/>
              </a:ext>
            </a:extLst>
          </p:cNvPr>
          <p:cNvPicPr>
            <a:picLocks noChangeAspect="1"/>
          </p:cNvPicPr>
          <p:nvPr/>
        </p:nvPicPr>
        <p:blipFill>
          <a:blip r:embed="rId5"/>
          <a:stretch>
            <a:fillRect/>
          </a:stretch>
        </p:blipFill>
        <p:spPr>
          <a:xfrm>
            <a:off x="6964435" y="496582"/>
            <a:ext cx="1661854" cy="3391540"/>
          </a:xfrm>
          <a:prstGeom prst="rect">
            <a:avLst/>
          </a:prstGeom>
        </p:spPr>
      </p:pic>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9" name="Google Shape;390;p53">
            <a:extLst>
              <a:ext uri="{FF2B5EF4-FFF2-40B4-BE49-F238E27FC236}">
                <a16:creationId xmlns:a16="http://schemas.microsoft.com/office/drawing/2014/main" id="{DE5B298D-2B09-196C-42DA-C43666D92A60}"/>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95282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Outline</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1" y="1369219"/>
            <a:ext cx="8088407" cy="3173611"/>
          </a:xfrm>
        </p:spPr>
        <p:txBody>
          <a:bodyPr>
            <a:noAutofit/>
          </a:bodyPr>
          <a:lstStyle/>
          <a:p>
            <a:pPr marL="342900" indent="-342900">
              <a:lnSpc>
                <a:spcPct val="100000"/>
              </a:lnSpc>
              <a:spcBef>
                <a:spcPts val="0"/>
              </a:spcBef>
              <a:spcAft>
                <a:spcPts val="60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Introduction</a:t>
            </a:r>
          </a:p>
          <a:p>
            <a:pPr marL="342900" indent="-342900">
              <a:lnSpc>
                <a:spcPct val="100000"/>
              </a:lnSpc>
              <a:spcBef>
                <a:spcPts val="0"/>
              </a:spcBef>
              <a:spcAft>
                <a:spcPts val="60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Medication Management</a:t>
            </a:r>
          </a:p>
          <a:p>
            <a:pPr marL="0" indent="-342900">
              <a:lnSpc>
                <a:spcPct val="100000"/>
              </a:lnSpc>
              <a:spcBef>
                <a:spcPts val="0"/>
              </a:spcBef>
              <a:spcAft>
                <a:spcPts val="60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Medication Administration</a:t>
            </a:r>
          </a:p>
          <a:p>
            <a:pPr marL="0" indent="-342900">
              <a:lnSpc>
                <a:spcPct val="100000"/>
              </a:lnSpc>
              <a:spcBef>
                <a:spcPts val="0"/>
              </a:spcBef>
              <a:spcAft>
                <a:spcPts val="60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Demonstration and Evaluation</a:t>
            </a:r>
          </a:p>
          <a:p>
            <a:pPr marL="0" indent="-342900">
              <a:lnSpc>
                <a:spcPct val="100000"/>
              </a:lnSpc>
              <a:spcBef>
                <a:spcPts val="0"/>
              </a:spcBef>
              <a:spcAft>
                <a:spcPts val="600"/>
              </a:spcAft>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References </a:t>
            </a:r>
          </a:p>
          <a:p>
            <a:pPr marL="0" indent="-342900">
              <a:spcBef>
                <a:spcPts val="0"/>
              </a:spcBef>
              <a:spcAft>
                <a:spcPts val="600"/>
              </a:spcAft>
              <a:buNone/>
            </a:pPr>
            <a:endParaRPr lang="en-US" sz="2000" b="0" i="0" u="none" strike="noStrike" dirty="0">
              <a:solidFill>
                <a:schemeClr val="tx1"/>
              </a:solidFill>
              <a:effectLst/>
              <a:latin typeface="Calibri" panose="020F0502020204030204" pitchFamily="34" charset="0"/>
              <a:cs typeface="Calibri" panose="020F0502020204030204" pitchFamily="34" charset="0"/>
            </a:endParaRPr>
          </a:p>
        </p:txBody>
      </p:sp>
      <p:sp>
        <p:nvSpPr>
          <p:cNvPr id="7" name="Google Shape;388;p53">
            <a:extLst>
              <a:ext uri="{FF2B5EF4-FFF2-40B4-BE49-F238E27FC236}">
                <a16:creationId xmlns:a16="http://schemas.microsoft.com/office/drawing/2014/main" id="{ED1AAEA7-DBCF-84B5-8B60-9886C0452EA8}"/>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4" name="Google Shape;390;p53">
            <a:extLst>
              <a:ext uri="{FF2B5EF4-FFF2-40B4-BE49-F238E27FC236}">
                <a16:creationId xmlns:a16="http://schemas.microsoft.com/office/drawing/2014/main" id="{E5DAE950-8F30-ACA7-FDD3-9D677192517E}"/>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77599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32B15F5A-316C-B945-C317-C1C9F5A938D7}"/>
              </a:ext>
            </a:extLst>
          </p:cNvPr>
          <p:cNvSpPr txBox="1">
            <a:spLocks noGrp="1"/>
          </p:cNvSpPr>
          <p:nvPr>
            <p:ph type="title" idx="4294967295"/>
          </p:nvPr>
        </p:nvSpPr>
        <p:spPr>
          <a:xfrm>
            <a:off x="4572000" y="1061175"/>
            <a:ext cx="4105088" cy="2224496"/>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Medication Management</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Communication and Documentation</a:t>
            </a:r>
          </a:p>
        </p:txBody>
      </p:sp>
      <p:pic>
        <p:nvPicPr>
          <p:cNvPr id="10" name="Picture 9" descr="A school health room closet with the door open showing shelves of labeled supply bins. On the inside of the door is a hanging organizer made of clear plastic pockets, and in each pocket is a  paper form and medication box or bottle.">
            <a:extLst>
              <a:ext uri="{FF2B5EF4-FFF2-40B4-BE49-F238E27FC236}">
                <a16:creationId xmlns:a16="http://schemas.microsoft.com/office/drawing/2014/main" id="{D3F7A867-4E0D-E4EE-C680-5B1C7C2C5C21}"/>
              </a:ext>
            </a:extLst>
          </p:cNvPr>
          <p:cNvPicPr>
            <a:picLocks noChangeAspect="1"/>
          </p:cNvPicPr>
          <p:nvPr/>
        </p:nvPicPr>
        <p:blipFill rotWithShape="1">
          <a:blip r:embed="rId3"/>
          <a:srcRect l="136" r="136"/>
          <a:stretch/>
        </p:blipFill>
        <p:spPr>
          <a:xfrm>
            <a:off x="548640" y="658354"/>
            <a:ext cx="3474720" cy="3826791"/>
          </a:xfrm>
          <a:prstGeom prst="rect">
            <a:avLst/>
          </a:prstGeom>
          <a:solidFill>
            <a:schemeClr val="tx1"/>
          </a:solidFill>
          <a:ln w="19050">
            <a:solidFill>
              <a:schemeClr val="tx1"/>
            </a:solidFill>
          </a:ln>
        </p:spPr>
      </p:pic>
    </p:spTree>
    <p:extLst>
      <p:ext uri="{BB962C8B-B14F-4D97-AF65-F5344CB8AC3E}">
        <p14:creationId xmlns:p14="http://schemas.microsoft.com/office/powerpoint/2010/main" val="2664339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normAutofit fontScale="90000"/>
          </a:bodyPr>
          <a:lstStyle/>
          <a:p>
            <a:r>
              <a:rPr lang="en-US" dirty="0"/>
              <a:t>Reporting Problems, Changes, or Errors</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marL="139700" lvl="1" indent="-342900">
              <a:spcBef>
                <a:spcPts val="0"/>
              </a:spcBef>
              <a:buSzPct val="10000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Timely and accurate reporting is critical!</a:t>
            </a:r>
          </a:p>
          <a:p>
            <a:pPr marL="342900" lvl="1" indent="-342900">
              <a:spcBef>
                <a:spcPts val="0"/>
              </a:spcBef>
              <a:buSzPct val="100000"/>
              <a:buFont typeface="Arial" panose="020B0604020202020204" pitchFamily="34" charset="0"/>
              <a:buChar char="•"/>
            </a:pPr>
            <a:endParaRPr lang="en-US" sz="2000" dirty="0">
              <a:solidFill>
                <a:srgbClr val="000000"/>
              </a:solidFill>
              <a:latin typeface="Calibri" panose="020F0502020204030204" pitchFamily="34" charset="0"/>
              <a:cs typeface="Calibri" panose="020F0502020204030204" pitchFamily="34" charset="0"/>
            </a:endParaRPr>
          </a:p>
          <a:p>
            <a:pPr marL="139700" lvl="1" indent="-342900">
              <a:spcBef>
                <a:spcPts val="0"/>
              </a:spcBef>
              <a:spcAft>
                <a:spcPts val="0"/>
              </a:spcAft>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Problem such as medication error or reaction:</a:t>
            </a:r>
          </a:p>
          <a:p>
            <a:pPr marL="596900" lvl="2" indent="-342900">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Notify RN as soon as possible (after 911, if needed)</a:t>
            </a:r>
          </a:p>
          <a:p>
            <a:pPr marL="596900" lvl="2" indent="-342900">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Notify others per protocol: school admin, family </a:t>
            </a:r>
          </a:p>
          <a:p>
            <a:pPr marL="596900" lvl="2" indent="-342900">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Document</a:t>
            </a:r>
          </a:p>
          <a:p>
            <a:pPr marL="254000" lvl="2" indent="0">
              <a:spcBef>
                <a:spcPts val="0"/>
              </a:spcBef>
              <a:buNone/>
            </a:pPr>
            <a:endParaRPr lang="en-US" sz="2000" i="1" dirty="0">
              <a:solidFill>
                <a:srgbClr val="000000"/>
              </a:solidFill>
              <a:latin typeface="Calibri" panose="020F0502020204030204" pitchFamily="34" charset="0"/>
              <a:cs typeface="Calibri" panose="020F0502020204030204" pitchFamily="34" charset="0"/>
            </a:endParaRPr>
          </a:p>
          <a:p>
            <a:pPr marL="0" lvl="1" indent="0" algn="ctr">
              <a:spcBef>
                <a:spcPts val="0"/>
              </a:spcBef>
              <a:spcAft>
                <a:spcPts val="0"/>
              </a:spcAft>
              <a:buNone/>
            </a:pPr>
            <a:endParaRPr lang="en-US" sz="2000" i="1" dirty="0">
              <a:solidFill>
                <a:srgbClr val="000000"/>
              </a:solidFill>
              <a:latin typeface="Calibri" panose="020F0502020204030204" pitchFamily="34" charset="0"/>
              <a:cs typeface="Calibri" panose="020F0502020204030204" pitchFamily="34" charset="0"/>
            </a:endParaRPr>
          </a:p>
          <a:p>
            <a:pPr marL="568325" lvl="1" indent="-568325">
              <a:spcBef>
                <a:spcPts val="0"/>
              </a:spcBef>
              <a:spcAft>
                <a:spcPts val="0"/>
              </a:spcAft>
              <a:buNone/>
            </a:pPr>
            <a:r>
              <a:rPr lang="en-US" sz="1600" i="1" dirty="0">
                <a:solidFill>
                  <a:srgbClr val="000000"/>
                </a:solidFill>
                <a:latin typeface="Calibri" panose="020F0502020204030204" pitchFamily="34" charset="0"/>
                <a:cs typeface="Calibri" panose="020F0502020204030204" pitchFamily="34" charset="0"/>
              </a:rPr>
              <a:t>	“We don’t get in trouble for making mistakes, </a:t>
            </a:r>
          </a:p>
          <a:p>
            <a:pPr marL="568325" lvl="1" indent="-568325">
              <a:spcBef>
                <a:spcPts val="0"/>
              </a:spcBef>
              <a:spcAft>
                <a:spcPts val="0"/>
              </a:spcAft>
              <a:buNone/>
            </a:pPr>
            <a:r>
              <a:rPr lang="en-US" sz="1600" i="1" dirty="0">
                <a:solidFill>
                  <a:srgbClr val="000000"/>
                </a:solidFill>
                <a:latin typeface="Calibri" panose="020F0502020204030204" pitchFamily="34" charset="0"/>
                <a:cs typeface="Calibri" panose="020F0502020204030204" pitchFamily="34" charset="0"/>
              </a:rPr>
              <a:t>	we get in trouble for hiding them.”</a:t>
            </a:r>
          </a:p>
          <a:p>
            <a:pPr marL="139700" indent="0">
              <a:buNone/>
            </a:pPr>
            <a:endParaRPr lang="en-US" sz="20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5" name="Picture 4" descr="an exclamation point">
            <a:extLst>
              <a:ext uri="{FF2B5EF4-FFF2-40B4-BE49-F238E27FC236}">
                <a16:creationId xmlns:a16="http://schemas.microsoft.com/office/drawing/2014/main" id="{D301EB7D-C319-A96B-DBA4-2D8D83421904}"/>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9000"/>
                    </a14:imgEffect>
                    <a14:imgEffect>
                      <a14:brightnessContrast bright="-10000" contrast="50000"/>
                    </a14:imgEffect>
                  </a14:imgLayer>
                </a14:imgProps>
              </a:ext>
              <a:ext uri="{28A0092B-C50C-407E-A947-70E740481C1C}">
                <a14:useLocalDpi xmlns:a14="http://schemas.microsoft.com/office/drawing/2010/main" val="0"/>
              </a:ext>
            </a:extLst>
          </a:blip>
          <a:srcRect l="54226" t="46217" r="6409" b="16505"/>
          <a:stretch/>
        </p:blipFill>
        <p:spPr>
          <a:xfrm>
            <a:off x="6924546" y="727823"/>
            <a:ext cx="1701744" cy="1208554"/>
          </a:xfrm>
          <a:prstGeom prst="rect">
            <a:avLst/>
          </a:prstGeom>
          <a:ln w="38100">
            <a:solidFill>
              <a:srgbClr val="002060"/>
            </a:solidFill>
          </a:ln>
        </p:spPr>
      </p:pic>
      <p:pic>
        <p:nvPicPr>
          <p:cNvPr id="9" name="Graphic 8" descr="Play with solid fill">
            <a:extLst>
              <a:ext uri="{FF2B5EF4-FFF2-40B4-BE49-F238E27FC236}">
                <a16:creationId xmlns:a16="http://schemas.microsoft.com/office/drawing/2014/main" id="{F179825E-55EE-50EA-950E-8DB69287D17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7882" y="3537728"/>
            <a:ext cx="547425" cy="547425"/>
          </a:xfrm>
          <a:prstGeom prst="rect">
            <a:avLst/>
          </a:prstGeom>
        </p:spPr>
      </p:pic>
      <p:sp>
        <p:nvSpPr>
          <p:cNvPr id="10" name="Google Shape;390;p53">
            <a:extLst>
              <a:ext uri="{FF2B5EF4-FFF2-40B4-BE49-F238E27FC236}">
                <a16:creationId xmlns:a16="http://schemas.microsoft.com/office/drawing/2014/main" id="{57887815-DCAE-69BB-3E75-234EED3525B5}"/>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98368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wo images: health worker typing on a keyboard; and a padlock over a computer circuit board">
            <a:extLst>
              <a:ext uri="{FF2B5EF4-FFF2-40B4-BE49-F238E27FC236}">
                <a16:creationId xmlns:a16="http://schemas.microsoft.com/office/drawing/2014/main" id="{4CFF90D5-1D34-AAB3-6865-91DEA8E62B8C}"/>
              </a:ext>
            </a:extLst>
          </p:cNvPr>
          <p:cNvPicPr>
            <a:picLocks noChangeAspect="1"/>
          </p:cNvPicPr>
          <p:nvPr/>
        </p:nvPicPr>
        <p:blipFill>
          <a:blip r:embed="rId3"/>
          <a:stretch>
            <a:fillRect/>
          </a:stretch>
        </p:blipFill>
        <p:spPr>
          <a:xfrm>
            <a:off x="6844909" y="727822"/>
            <a:ext cx="1781380" cy="3444608"/>
          </a:xfrm>
          <a:prstGeom prst="rect">
            <a:avLst/>
          </a:prstGeom>
        </p:spPr>
      </p:pic>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Record Keeping</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208700" cy="3081757"/>
          </a:xfrm>
        </p:spPr>
        <p:txBody>
          <a:bodyPr>
            <a:noAutofit/>
          </a:bodyPr>
          <a:lstStyle/>
          <a:p>
            <a:pPr>
              <a:lnSpc>
                <a:spcPct val="100000"/>
              </a:lnSpc>
              <a:spcBef>
                <a:spcPts val="0"/>
              </a:spcBef>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Document immediately</a:t>
            </a:r>
          </a:p>
          <a:p>
            <a:pPr lvl="1">
              <a:lnSpc>
                <a:spcPct val="100000"/>
              </a:lnSpc>
              <a:spcBef>
                <a:spcPts val="0"/>
              </a:spcBef>
              <a:buSzPct val="100000"/>
              <a:buFont typeface="Courier New" panose="02070309020205020404" pitchFamily="49" charset="0"/>
              <a:buChar char="o"/>
            </a:pPr>
            <a:r>
              <a:rPr lang="en-US" sz="2000" dirty="0">
                <a:solidFill>
                  <a:schemeClr val="tx1"/>
                </a:solidFill>
                <a:latin typeface="Calibri" panose="020F0502020204030204" pitchFamily="34" charset="0"/>
                <a:cs typeface="Calibri" panose="020F0502020204030204" pitchFamily="34" charset="0"/>
              </a:rPr>
              <a:t>Avoid double-charting: document on record</a:t>
            </a:r>
          </a:p>
          <a:p>
            <a:pPr>
              <a:lnSpc>
                <a:spcPct val="100000"/>
              </a:lnSpc>
              <a:spcBef>
                <a:spcPts val="0"/>
              </a:spcBef>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Keep confidential; share *only* as permitted</a:t>
            </a:r>
          </a:p>
          <a:p>
            <a:pPr lvl="1">
              <a:lnSpc>
                <a:spcPct val="100000"/>
              </a:lnSpc>
              <a:spcBef>
                <a:spcPts val="0"/>
              </a:spcBef>
              <a:buSzPct val="100000"/>
              <a:buFont typeface="Courier New" panose="02070309020205020404" pitchFamily="49" charset="0"/>
              <a:buChar char="o"/>
            </a:pPr>
            <a:r>
              <a:rPr lang="en-US" sz="2000" dirty="0">
                <a:solidFill>
                  <a:schemeClr val="tx1"/>
                </a:solidFill>
                <a:latin typeface="Calibri" panose="020F0502020204030204" pitchFamily="34" charset="0"/>
                <a:cs typeface="Calibri" panose="020F0502020204030204" pitchFamily="34" charset="0"/>
              </a:rPr>
              <a:t>Health record is part of student education record</a:t>
            </a:r>
          </a:p>
          <a:p>
            <a:pPr lvl="2">
              <a:lnSpc>
                <a:spcPct val="100000"/>
              </a:lnSpc>
              <a:spcBef>
                <a:spcPts val="0"/>
              </a:spcBef>
              <a:buSzPct val="100000"/>
              <a:buFont typeface="Wingdings" panose="05000000000000000000" pitchFamily="2" charset="2"/>
              <a:buChar char="§"/>
            </a:pPr>
            <a:r>
              <a:rPr lang="en-US" sz="2000" dirty="0">
                <a:solidFill>
                  <a:schemeClr val="tx1"/>
                </a:solidFill>
                <a:latin typeface="Calibri" panose="020F0502020204030204" pitchFamily="34" charset="0"/>
                <a:cs typeface="Calibri" panose="020F0502020204030204" pitchFamily="34" charset="0"/>
              </a:rPr>
              <a:t>“legitimate educational interest” to access</a:t>
            </a:r>
          </a:p>
          <a:p>
            <a:pPr lvl="1">
              <a:lnSpc>
                <a:spcPct val="100000"/>
              </a:lnSpc>
              <a:spcBef>
                <a:spcPts val="0"/>
              </a:spcBef>
              <a:buSzPct val="100000"/>
              <a:buFont typeface="Courier New" panose="02070309020205020404" pitchFamily="49" charset="0"/>
              <a:buChar char="o"/>
            </a:pPr>
            <a:r>
              <a:rPr lang="en-US" sz="2000" dirty="0">
                <a:solidFill>
                  <a:schemeClr val="tx1"/>
                </a:solidFill>
                <a:latin typeface="Calibri" panose="020F0502020204030204" pitchFamily="34" charset="0"/>
                <a:cs typeface="Calibri" panose="020F0502020204030204" pitchFamily="34" charset="0"/>
              </a:rPr>
              <a:t>Parent/guardian may authorize release of information</a:t>
            </a:r>
          </a:p>
          <a:p>
            <a:pPr lvl="1">
              <a:lnSpc>
                <a:spcPct val="100000"/>
              </a:lnSpc>
              <a:spcBef>
                <a:spcPts val="0"/>
              </a:spcBef>
              <a:buSzPct val="100000"/>
              <a:buFont typeface="Courier New" panose="02070309020205020404" pitchFamily="49" charset="0"/>
              <a:buChar char="o"/>
            </a:pPr>
            <a:r>
              <a:rPr lang="en-US" sz="2000" dirty="0">
                <a:solidFill>
                  <a:schemeClr val="tx1"/>
                </a:solidFill>
                <a:latin typeface="Calibri" panose="020F0502020204030204" pitchFamily="34" charset="0"/>
                <a:cs typeface="Calibri" panose="020F0502020204030204" pitchFamily="34" charset="0"/>
              </a:rPr>
              <a:t>Exceptions for emergencies: 911 / EMS personnel; public health emergency</a:t>
            </a:r>
          </a:p>
          <a:p>
            <a:pPr>
              <a:lnSpc>
                <a:spcPct val="100000"/>
              </a:lnSpc>
              <a:spcBef>
                <a:spcPts val="0"/>
              </a:spcBef>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Retain records per district and state policy</a:t>
            </a:r>
          </a:p>
          <a:p>
            <a:pPr marL="139700" indent="0">
              <a:lnSpc>
                <a:spcPct val="100000"/>
              </a:lnSpc>
              <a:spcBef>
                <a:spcPts val="0"/>
              </a:spcBef>
              <a:buNone/>
            </a:pPr>
            <a:endParaRPr lang="en-US" sz="2000" dirty="0"/>
          </a:p>
        </p:txBody>
      </p:sp>
      <p:sp>
        <p:nvSpPr>
          <p:cNvPr id="8" name="Google Shape;388;p53">
            <a:extLst>
              <a:ext uri="{FF2B5EF4-FFF2-40B4-BE49-F238E27FC236}">
                <a16:creationId xmlns:a16="http://schemas.microsoft.com/office/drawing/2014/main" id="{1D858EF3-6DB7-E8F4-9F93-6067C7C10963}"/>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5" name="Google Shape;390;p53">
            <a:extLst>
              <a:ext uri="{FF2B5EF4-FFF2-40B4-BE49-F238E27FC236}">
                <a16:creationId xmlns:a16="http://schemas.microsoft.com/office/drawing/2014/main" id="{57343C04-A1DC-E106-E700-A8B2311D5D74}"/>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119861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 name="Title 3">
            <a:extLst>
              <a:ext uri="{FF2B5EF4-FFF2-40B4-BE49-F238E27FC236}">
                <a16:creationId xmlns:a16="http://schemas.microsoft.com/office/drawing/2014/main" id="{3429EF63-A325-6EEC-129C-C470067747FC}"/>
              </a:ext>
            </a:extLst>
          </p:cNvPr>
          <p:cNvSpPr>
            <a:spLocks noGrp="1"/>
          </p:cNvSpPr>
          <p:nvPr>
            <p:ph type="title" idx="4294967295"/>
          </p:nvPr>
        </p:nvSpPr>
        <p:spPr>
          <a:xfrm>
            <a:off x="527050" y="165100"/>
            <a:ext cx="8089900" cy="9144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139700" marR="0" lvl="0" indent="0" algn="ctr" defTabSz="914400" rtl="0" eaLnBrk="1" fontAlgn="auto" latinLnBrk="0" hangingPunct="1">
              <a:lnSpc>
                <a:spcPct val="90000"/>
              </a:lnSpc>
              <a:spcBef>
                <a:spcPts val="800"/>
              </a:spcBef>
              <a:spcAft>
                <a:spcPts val="0"/>
              </a:spcAft>
              <a:buClr>
                <a:schemeClr val="dk1"/>
              </a:buClr>
              <a:buSzPts val="1400"/>
              <a:buFont typeface="Arial"/>
              <a:buNone/>
              <a:tabLst/>
              <a:defRPr/>
            </a:pPr>
            <a:r>
              <a:rPr kumimoji="0" lang="en-US" sz="4000" b="0" i="0" u="none" strike="noStrike" kern="0" cap="none" spc="0" normalizeH="0" baseline="0" noProof="0" dirty="0">
                <a:ln>
                  <a:noFill/>
                </a:ln>
                <a:solidFill>
                  <a:schemeClr val="accent1"/>
                </a:solidFill>
                <a:effectLst/>
                <a:uLnTx/>
                <a:uFillTx/>
                <a:latin typeface="Calibri"/>
                <a:ea typeface="Calibri"/>
                <a:cs typeface="Calibri"/>
                <a:sym typeface="Calibri"/>
              </a:rPr>
              <a:t>3. Medication Administration</a:t>
            </a:r>
          </a:p>
        </p:txBody>
      </p:sp>
      <p:pic>
        <p:nvPicPr>
          <p:cNvPr id="3" name="Picture 2" descr="A school health room including a cot, a door with a bathroom sign, a counter with cupboards above and below, a sink, a small refrigerator, and colorful signs posted on the cupboards, door, and walls.">
            <a:extLst>
              <a:ext uri="{FF2B5EF4-FFF2-40B4-BE49-F238E27FC236}">
                <a16:creationId xmlns:a16="http://schemas.microsoft.com/office/drawing/2014/main" id="{BB0B4DB1-3A06-7B01-3DA8-7D4D13E64D6D}"/>
              </a:ext>
            </a:extLst>
          </p:cNvPr>
          <p:cNvPicPr>
            <a:picLocks noChangeAspect="1"/>
          </p:cNvPicPr>
          <p:nvPr/>
        </p:nvPicPr>
        <p:blipFill>
          <a:blip r:embed="rId3"/>
          <a:stretch>
            <a:fillRect/>
          </a:stretch>
        </p:blipFill>
        <p:spPr>
          <a:xfrm>
            <a:off x="342900" y="1179484"/>
            <a:ext cx="8458200" cy="3657600"/>
          </a:xfrm>
          <a:prstGeom prst="rect">
            <a:avLst/>
          </a:prstGeom>
        </p:spPr>
      </p:pic>
    </p:spTree>
    <p:extLst>
      <p:ext uri="{BB962C8B-B14F-4D97-AF65-F5344CB8AC3E}">
        <p14:creationId xmlns:p14="http://schemas.microsoft.com/office/powerpoint/2010/main" val="510057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32B15F5A-316C-B945-C317-C1C9F5A938D7}"/>
              </a:ext>
            </a:extLst>
          </p:cNvPr>
          <p:cNvSpPr txBox="1">
            <a:spLocks noGrp="1"/>
          </p:cNvSpPr>
          <p:nvPr>
            <p:ph type="title" idx="4294967295"/>
          </p:nvPr>
        </p:nvSpPr>
        <p:spPr>
          <a:xfrm>
            <a:off x="4572000" y="1061175"/>
            <a:ext cx="4105088" cy="2224496"/>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Medication Administration</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Six Rights</a:t>
            </a:r>
          </a:p>
        </p:txBody>
      </p:sp>
      <p:pic>
        <p:nvPicPr>
          <p:cNvPr id="5" name="Picture 4" descr="A counter with drawers below it, with one drawer open revealing medication bottles. On the counter is a binder, hand sanitizer, cleaning wipes, and a small refrigerator, and above the counter mounted on the wall is a dispenser of small paper cups.">
            <a:extLst>
              <a:ext uri="{FF2B5EF4-FFF2-40B4-BE49-F238E27FC236}">
                <a16:creationId xmlns:a16="http://schemas.microsoft.com/office/drawing/2014/main" id="{B069D65F-90C3-ED45-8EE1-9D9BD55E19E5}"/>
              </a:ext>
            </a:extLst>
          </p:cNvPr>
          <p:cNvPicPr>
            <a:picLocks noChangeAspect="1"/>
          </p:cNvPicPr>
          <p:nvPr/>
        </p:nvPicPr>
        <p:blipFill>
          <a:blip r:embed="rId3"/>
          <a:stretch>
            <a:fillRect/>
          </a:stretch>
        </p:blipFill>
        <p:spPr>
          <a:xfrm>
            <a:off x="533400" y="638174"/>
            <a:ext cx="3505200" cy="3867150"/>
          </a:xfrm>
          <a:prstGeom prst="rect">
            <a:avLst/>
          </a:prstGeom>
        </p:spPr>
      </p:pic>
    </p:spTree>
    <p:extLst>
      <p:ext uri="{BB962C8B-B14F-4D97-AF65-F5344CB8AC3E}">
        <p14:creationId xmlns:p14="http://schemas.microsoft.com/office/powerpoint/2010/main" val="2648665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normAutofit fontScale="90000"/>
          </a:bodyPr>
          <a:lstStyle/>
          <a:p>
            <a:r>
              <a:rPr lang="en-US" dirty="0"/>
              <a:t>Six Rights of Medication Administration</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marL="0" indent="0">
              <a:lnSpc>
                <a:spcPct val="100000"/>
              </a:lnSpc>
              <a:spcBef>
                <a:spcPts val="0"/>
              </a:spcBef>
              <a:spcAft>
                <a:spcPts val="0"/>
              </a:spcAft>
              <a:buNone/>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Safe medication administration means</a:t>
            </a:r>
          </a:p>
          <a:p>
            <a:pPr marL="457200" indent="-457200">
              <a:lnSpc>
                <a:spcPct val="100000"/>
              </a:lnSpc>
              <a:spcBef>
                <a:spcPts val="0"/>
              </a:spcBef>
              <a:spcAft>
                <a:spcPts val="0"/>
              </a:spcAft>
              <a:buSzPct val="100000"/>
              <a:buFont typeface="+mj-lt"/>
              <a:buAutoNum type="arabicPeriod"/>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the right </a:t>
            </a: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person</a:t>
            </a: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 gets </a:t>
            </a:r>
          </a:p>
          <a:p>
            <a:pPr marL="457200" indent="-457200">
              <a:lnSpc>
                <a:spcPct val="100000"/>
              </a:lnSpc>
              <a:spcBef>
                <a:spcPts val="0"/>
              </a:spcBef>
              <a:spcAft>
                <a:spcPts val="0"/>
              </a:spcAft>
              <a:buSzPct val="100000"/>
              <a:buFont typeface="+mj-lt"/>
              <a:buAutoNum type="arabicPeriod"/>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the right </a:t>
            </a: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medication</a:t>
            </a: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 at </a:t>
            </a:r>
          </a:p>
          <a:p>
            <a:pPr marL="457200" indent="-457200">
              <a:lnSpc>
                <a:spcPct val="100000"/>
              </a:lnSpc>
              <a:spcBef>
                <a:spcPts val="0"/>
              </a:spcBef>
              <a:spcAft>
                <a:spcPts val="0"/>
              </a:spcAft>
              <a:buSzPct val="100000"/>
              <a:buFont typeface="+mj-lt"/>
              <a:buAutoNum type="arabicPeriod"/>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the right </a:t>
            </a: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time</a:t>
            </a: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r>
              <a:rPr lang="en-US" sz="2000" dirty="0">
                <a:latin typeface="Calibri" panose="020F0502020204030204" pitchFamily="34" charset="0"/>
                <a:cs typeface="Calibri" panose="020F0502020204030204" pitchFamily="34" charset="0"/>
                <a:sym typeface="Wingdings" panose="05000000000000000000" pitchFamily="2" charset="2"/>
              </a:rPr>
              <a:t>via</a:t>
            </a:r>
          </a:p>
          <a:p>
            <a:pPr marL="457200" indent="-457200">
              <a:lnSpc>
                <a:spcPct val="100000"/>
              </a:lnSpc>
              <a:spcBef>
                <a:spcPts val="0"/>
              </a:spcBef>
              <a:spcAft>
                <a:spcPts val="0"/>
              </a:spcAft>
              <a:buSzPct val="100000"/>
              <a:buFont typeface="+mj-lt"/>
              <a:buAutoNum type="arabicPeriod"/>
            </a:pPr>
            <a:r>
              <a:rPr lang="en-US" sz="2000" dirty="0">
                <a:latin typeface="Calibri" panose="020F0502020204030204" pitchFamily="34" charset="0"/>
                <a:cs typeface="Calibri" panose="020F0502020204030204" pitchFamily="34" charset="0"/>
                <a:sym typeface="Wingdings" panose="05000000000000000000" pitchFamily="2" charset="2"/>
              </a:rPr>
              <a:t>the r</a:t>
            </a: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ight </a:t>
            </a: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route </a:t>
            </a:r>
            <a:r>
              <a:rPr lang="en-US" sz="2000" dirty="0">
                <a:latin typeface="Calibri" panose="020F0502020204030204" pitchFamily="34" charset="0"/>
                <a:cs typeface="Calibri" panose="020F0502020204030204" pitchFamily="34" charset="0"/>
                <a:sym typeface="Wingdings" panose="05000000000000000000" pitchFamily="2" charset="2"/>
              </a:rPr>
              <a:t>in </a:t>
            </a:r>
          </a:p>
          <a:p>
            <a:pPr marL="457200" indent="-457200">
              <a:lnSpc>
                <a:spcPct val="100000"/>
              </a:lnSpc>
              <a:spcBef>
                <a:spcPts val="0"/>
              </a:spcBef>
              <a:spcAft>
                <a:spcPts val="0"/>
              </a:spcAft>
              <a:buSzPct val="100000"/>
              <a:buFont typeface="+mj-lt"/>
              <a:buAutoNum type="arabicPeriod"/>
            </a:pPr>
            <a:r>
              <a:rPr lang="en-US" sz="2000" dirty="0">
                <a:latin typeface="Calibri" panose="020F0502020204030204" pitchFamily="34" charset="0"/>
                <a:cs typeface="Calibri" panose="020F0502020204030204" pitchFamily="34" charset="0"/>
                <a:sym typeface="Wingdings" panose="05000000000000000000" pitchFamily="2" charset="2"/>
              </a:rPr>
              <a:t>the right </a:t>
            </a:r>
            <a:r>
              <a:rPr lang="en-US" sz="2000" b="1" dirty="0">
                <a:latin typeface="Calibri" panose="020F0502020204030204" pitchFamily="34" charset="0"/>
                <a:cs typeface="Calibri" panose="020F0502020204030204" pitchFamily="34" charset="0"/>
                <a:sym typeface="Wingdings" panose="05000000000000000000" pitchFamily="2" charset="2"/>
              </a:rPr>
              <a:t>dose</a:t>
            </a:r>
            <a:r>
              <a:rPr lang="en-US" sz="2000" dirty="0">
                <a:latin typeface="Calibri" panose="020F0502020204030204" pitchFamily="34" charset="0"/>
                <a:cs typeface="Calibri" panose="020F0502020204030204" pitchFamily="34" charset="0"/>
                <a:sym typeface="Wingdings" panose="05000000000000000000" pitchFamily="2" charset="2"/>
              </a:rPr>
              <a:t> and </a:t>
            </a:r>
          </a:p>
          <a:p>
            <a:pPr marL="457200" indent="-457200">
              <a:lnSpc>
                <a:spcPct val="100000"/>
              </a:lnSpc>
              <a:spcBef>
                <a:spcPts val="0"/>
              </a:spcBef>
              <a:spcAft>
                <a:spcPts val="0"/>
              </a:spcAft>
              <a:buSzPct val="100000"/>
              <a:buFont typeface="+mj-lt"/>
              <a:buAutoNum type="arabicPeriod"/>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the right </a:t>
            </a: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documentation</a:t>
            </a: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 shows what is expected and what has been done.</a:t>
            </a:r>
          </a:p>
          <a:p>
            <a:pPr marL="457200" indent="-457200">
              <a:lnSpc>
                <a:spcPct val="100000"/>
              </a:lnSpc>
              <a:spcBef>
                <a:spcPts val="0"/>
              </a:spcBef>
              <a:spcAft>
                <a:spcPts val="0"/>
              </a:spcAft>
              <a:buAutoNum type="arabicPeriod"/>
            </a:pPr>
            <a:endPar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endParaRPr>
          </a:p>
          <a:p>
            <a:pPr marL="0" indent="0">
              <a:lnSpc>
                <a:spcPct val="100000"/>
              </a:lnSpc>
              <a:spcBef>
                <a:spcPts val="0"/>
              </a:spcBef>
              <a:spcAft>
                <a:spcPts val="0"/>
              </a:spcAft>
              <a:buNone/>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…and proper process protects health, privacy, and dignity.</a:t>
            </a:r>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9" name="Picture 8" descr="Circle of images relating to the six rights including a balance or scale, a check list, a person, a group of different-sized medication bottles, a clock, and a set of images related to medication route including pills and drops.">
            <a:extLst>
              <a:ext uri="{FF2B5EF4-FFF2-40B4-BE49-F238E27FC236}">
                <a16:creationId xmlns:a16="http://schemas.microsoft.com/office/drawing/2014/main" id="{F8F04DFB-01FC-A76C-F669-2D78932522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9" b="-2504"/>
          <a:stretch/>
        </p:blipFill>
        <p:spPr bwMode="auto">
          <a:xfrm>
            <a:off x="7081214" y="1644261"/>
            <a:ext cx="1709933" cy="1854977"/>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10" name="Google Shape;390;p53">
            <a:extLst>
              <a:ext uri="{FF2B5EF4-FFF2-40B4-BE49-F238E27FC236}">
                <a16:creationId xmlns:a16="http://schemas.microsoft.com/office/drawing/2014/main" id="{00F0351E-41DB-842C-3700-88547F7D0E39}"/>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18785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normAutofit/>
          </a:bodyPr>
          <a:lstStyle/>
          <a:p>
            <a:r>
              <a:rPr lang="en-US" dirty="0"/>
              <a:t>Six Rights, Three Checks</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20"/>
            <a:ext cx="6400800" cy="3011950"/>
          </a:xfrm>
        </p:spPr>
        <p:txBody>
          <a:bodyPr>
            <a:noAutofit/>
          </a:bodyPr>
          <a:lstStyle/>
          <a:p>
            <a:pPr marL="0" indent="0">
              <a:lnSpc>
                <a:spcPct val="100000"/>
              </a:lnSpc>
              <a:spcBef>
                <a:spcPts val="0"/>
              </a:spcBef>
              <a:buNone/>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Check the six rights when administering medication.</a:t>
            </a:r>
          </a:p>
          <a:p>
            <a:pPr indent="-457200">
              <a:lnSpc>
                <a:spcPct val="100000"/>
              </a:lnSpc>
              <a:spcBef>
                <a:spcPts val="0"/>
              </a:spcBef>
              <a:buSzPct val="100000"/>
              <a:buFont typeface="+mj-lt"/>
              <a:buAutoNum type="arabicPeriod"/>
            </a:pP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Before</a:t>
            </a:r>
          </a:p>
          <a:p>
            <a:pPr indent="-457200">
              <a:lnSpc>
                <a:spcPct val="100000"/>
              </a:lnSpc>
              <a:spcBef>
                <a:spcPts val="0"/>
              </a:spcBef>
              <a:buSzPct val="100000"/>
              <a:buFont typeface="+mj-lt"/>
              <a:buAutoNum type="arabicPeriod"/>
            </a:pP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During</a:t>
            </a: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 </a:t>
            </a:r>
          </a:p>
          <a:p>
            <a:pPr indent="-457200">
              <a:lnSpc>
                <a:spcPct val="100000"/>
              </a:lnSpc>
              <a:spcBef>
                <a:spcPts val="0"/>
              </a:spcBef>
              <a:buSzPct val="100000"/>
              <a:buFont typeface="+mj-lt"/>
              <a:buAutoNum type="arabicPeriod"/>
            </a:pPr>
            <a:r>
              <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rPr>
              <a:t>After</a:t>
            </a:r>
          </a:p>
          <a:p>
            <a:pPr marL="0" indent="0">
              <a:lnSpc>
                <a:spcPct val="100000"/>
              </a:lnSpc>
              <a:spcBef>
                <a:spcPts val="0"/>
              </a:spcBef>
              <a:buNone/>
            </a:pPr>
            <a:endPar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endParaRPr>
          </a:p>
          <a:p>
            <a:pPr marL="0" indent="0">
              <a:lnSpc>
                <a:spcPct val="100000"/>
              </a:lnSpc>
              <a:spcBef>
                <a:spcPts val="0"/>
              </a:spcBef>
              <a:buNone/>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Check the six rights by reviewing</a:t>
            </a:r>
          </a:p>
          <a:p>
            <a:pPr marL="342900" indent="-342900">
              <a:lnSpc>
                <a:spcPct val="100000"/>
              </a:lnSpc>
              <a:spcBef>
                <a:spcPts val="0"/>
              </a:spcBef>
              <a:buSzPct val="100000"/>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written instructions</a:t>
            </a:r>
          </a:p>
          <a:p>
            <a:pPr marL="342900" indent="-342900">
              <a:lnSpc>
                <a:spcPct val="100000"/>
              </a:lnSpc>
              <a:spcBef>
                <a:spcPts val="0"/>
              </a:spcBef>
              <a:buSzPct val="100000"/>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medication labels</a:t>
            </a:r>
          </a:p>
          <a:p>
            <a:pPr marL="342900" indent="-342900">
              <a:lnSpc>
                <a:spcPct val="100000"/>
              </a:lnSpc>
              <a:spcBef>
                <a:spcPts val="0"/>
              </a:spcBef>
              <a:buSzPct val="100000"/>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Medication Administration Record (MAR)</a:t>
            </a:r>
          </a:p>
          <a:p>
            <a:pPr marL="342900" indent="-342900">
              <a:lnSpc>
                <a:spcPct val="100000"/>
              </a:lnSpc>
              <a:spcBef>
                <a:spcPts val="0"/>
              </a:spcBef>
              <a:buSzPct val="100000"/>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student ID and student self-reports (name, symptoms)</a:t>
            </a:r>
          </a:p>
          <a:p>
            <a:pPr marL="0" indent="0">
              <a:lnSpc>
                <a:spcPct val="100000"/>
              </a:lnSpc>
              <a:spcBef>
                <a:spcPts val="0"/>
              </a:spcBef>
              <a:buNone/>
            </a:pPr>
            <a:endPar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endParaRPr>
          </a:p>
          <a:p>
            <a:pPr indent="-457200">
              <a:lnSpc>
                <a:spcPct val="100000"/>
              </a:lnSpc>
              <a:spcBef>
                <a:spcPts val="0"/>
              </a:spcBef>
              <a:buAutoNum type="arabicParenBoth"/>
            </a:pPr>
            <a:endParaRPr lang="en-US" sz="2000" b="1" dirty="0">
              <a:solidFill>
                <a:schemeClr val="tx1"/>
              </a:solidFill>
              <a:latin typeface="Calibri" panose="020F0502020204030204" pitchFamily="34" charset="0"/>
              <a:cs typeface="Calibri" panose="020F0502020204030204" pitchFamily="34" charset="0"/>
              <a:sym typeface="Wingdings" panose="05000000000000000000" pitchFamily="2" charset="2"/>
            </a:endParaRPr>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7" name="Picture 6" descr="Circle of images relating to the six rights including a balance or scale, a check list, a person, a group of different-sized medication bottles, a clock, and a set of images related to medication route including pills and drops.">
            <a:extLst>
              <a:ext uri="{FF2B5EF4-FFF2-40B4-BE49-F238E27FC236}">
                <a16:creationId xmlns:a16="http://schemas.microsoft.com/office/drawing/2014/main" id="{F87FDD59-FB46-04F8-0941-2655499621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9" b="-2504"/>
          <a:stretch/>
        </p:blipFill>
        <p:spPr bwMode="auto">
          <a:xfrm>
            <a:off x="7081214" y="1644261"/>
            <a:ext cx="1709933" cy="1854977"/>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5" name="Google Shape;390;p53">
            <a:extLst>
              <a:ext uri="{FF2B5EF4-FFF2-40B4-BE49-F238E27FC236}">
                <a16:creationId xmlns:a16="http://schemas.microsoft.com/office/drawing/2014/main" id="{9D4C7287-4F49-3A17-0DC4-622EECE577C5}"/>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002722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Proper Process</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242593"/>
            <a:ext cx="6400800" cy="3081757"/>
          </a:xfrm>
        </p:spPr>
        <p:txBody>
          <a:bodyPr>
            <a:noAutofit/>
          </a:bodyPr>
          <a:lstStyle/>
          <a:p>
            <a:pPr marL="342900" indent="-342900">
              <a:lnSpc>
                <a:spcPct val="100000"/>
              </a:lnSpc>
              <a:spcBef>
                <a:spcPts val="0"/>
              </a:spcBef>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Standard precautions: handwashing, surface cleaning</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If gloves, change between students</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Prevent contamination of medications</a:t>
            </a:r>
          </a:p>
          <a:p>
            <a:pPr marL="342900" indent="-342900">
              <a:lnSpc>
                <a:spcPct val="100000"/>
              </a:lnSpc>
              <a:spcBef>
                <a:spcPts val="0"/>
              </a:spcBef>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Prepare the dose </a:t>
            </a:r>
            <a:r>
              <a:rPr lang="en-US" sz="2000" b="1" dirty="0">
                <a:latin typeface="Calibri" panose="020F0502020204030204" pitchFamily="34" charset="0"/>
                <a:cs typeface="Calibri" panose="020F0502020204030204" pitchFamily="34" charset="0"/>
                <a:sym typeface="Wingdings" panose="05000000000000000000" pitchFamily="2" charset="2"/>
              </a:rPr>
              <a:t>with student present</a:t>
            </a:r>
          </a:p>
          <a:p>
            <a:pPr marL="342900" indent="-342900">
              <a:lnSpc>
                <a:spcPct val="100000"/>
              </a:lnSpc>
              <a:spcBef>
                <a:spcPts val="0"/>
              </a:spcBef>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Protect privacy and confidentiality</a:t>
            </a:r>
          </a:p>
          <a:p>
            <a:pPr marL="342900" indent="-342900">
              <a:lnSpc>
                <a:spcPct val="100000"/>
              </a:lnSpc>
              <a:spcBef>
                <a:spcPts val="0"/>
              </a:spcBef>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Engage the student per developmental abilities</a:t>
            </a:r>
            <a:endParaRPr lang="en-US" sz="1050" dirty="0">
              <a:latin typeface="Calibri" panose="020F0502020204030204" pitchFamily="34" charset="0"/>
              <a:cs typeface="Calibri" panose="020F0502020204030204" pitchFamily="34" charset="0"/>
              <a:sym typeface="Wingdings" panose="05000000000000000000" pitchFamily="2" charset="2"/>
            </a:endParaRPr>
          </a:p>
          <a:p>
            <a:pPr marL="0" indent="0">
              <a:lnSpc>
                <a:spcPct val="100000"/>
              </a:lnSpc>
              <a:spcBef>
                <a:spcPts val="0"/>
              </a:spcBef>
              <a:buSzPct val="100000"/>
              <a:buNone/>
            </a:pPr>
            <a:r>
              <a:rPr lang="en-US" sz="1050" dirty="0">
                <a:latin typeface="Calibri" panose="020F0502020204030204" pitchFamily="34" charset="0"/>
                <a:cs typeface="Calibri" panose="020F0502020204030204" pitchFamily="34" charset="0"/>
                <a:sym typeface="Wingdings" panose="05000000000000000000" pitchFamily="2" charset="2"/>
              </a:rPr>
              <a:t>	</a:t>
            </a:r>
          </a:p>
          <a:p>
            <a:pPr marL="0" indent="0">
              <a:lnSpc>
                <a:spcPct val="100000"/>
              </a:lnSpc>
              <a:spcBef>
                <a:spcPts val="0"/>
              </a:spcBef>
              <a:buSzPct val="100000"/>
              <a:buNone/>
            </a:pPr>
            <a:endParaRPr lang="en-US" sz="1050" dirty="0">
              <a:latin typeface="Calibri" panose="020F0502020204030204" pitchFamily="34" charset="0"/>
              <a:cs typeface="Calibri" panose="020F0502020204030204" pitchFamily="34" charset="0"/>
              <a:sym typeface="Wingdings" panose="05000000000000000000" pitchFamily="2" charset="2"/>
            </a:endParaRPr>
          </a:p>
          <a:p>
            <a:pPr marL="571500" indent="-571500">
              <a:lnSpc>
                <a:spcPct val="100000"/>
              </a:lnSpc>
              <a:spcBef>
                <a:spcPts val="0"/>
              </a:spcBef>
              <a:buSzPct val="100000"/>
              <a:buNone/>
            </a:pPr>
            <a:r>
              <a:rPr lang="en-US" sz="1600" dirty="0">
                <a:latin typeface="Calibri" panose="020F0502020204030204" pitchFamily="34" charset="0"/>
                <a:cs typeface="Calibri" panose="020F0502020204030204" pitchFamily="34" charset="0"/>
                <a:sym typeface="Wingdings" panose="05000000000000000000" pitchFamily="2" charset="2"/>
              </a:rPr>
              <a:t>	Explain actions:</a:t>
            </a: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“You’ll take your medication over here, to be private with no distractions. I’ll wash my hands and then put your pills in the cup </a:t>
            </a:r>
            <a:r>
              <a:rPr lang="en-US" sz="1600" i="1" dirty="0">
                <a:latin typeface="Calibri" panose="020F0502020204030204" pitchFamily="34" charset="0"/>
                <a:cs typeface="Calibri" panose="020F0502020204030204" pitchFamily="34" charset="0"/>
                <a:sym typeface="Wingdings" panose="05000000000000000000" pitchFamily="2" charset="2"/>
              </a:rPr>
              <a:t>[or] </a:t>
            </a:r>
            <a:r>
              <a:rPr lang="en-US" sz="1600" dirty="0">
                <a:latin typeface="Calibri" panose="020F0502020204030204" pitchFamily="34" charset="0"/>
                <a:cs typeface="Calibri" panose="020F0502020204030204" pitchFamily="34" charset="0"/>
                <a:sym typeface="Wingdings" panose="05000000000000000000" pitchFamily="2" charset="2"/>
              </a:rPr>
              <a:t>your drops in your ears.” etc.</a:t>
            </a:r>
            <a:endParaRPr lang="en-US" dirty="0"/>
          </a:p>
        </p:txBody>
      </p:sp>
      <p:pic>
        <p:nvPicPr>
          <p:cNvPr id="11" name="Graphic 10" descr="Play with solid fill">
            <a:extLst>
              <a:ext uri="{FF2B5EF4-FFF2-40B4-BE49-F238E27FC236}">
                <a16:creationId xmlns:a16="http://schemas.microsoft.com/office/drawing/2014/main" id="{C3F31EB6-00E6-A204-7EE9-BDE022FE42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7882" y="3437835"/>
            <a:ext cx="547425" cy="547425"/>
          </a:xfrm>
          <a:prstGeom prst="rect">
            <a:avLst/>
          </a:prstGeom>
        </p:spPr>
      </p:pic>
      <p:pic>
        <p:nvPicPr>
          <p:cNvPr id="12" name="Picture 11" descr="two images: handwashing; and a nurse talking to a young person">
            <a:extLst>
              <a:ext uri="{FF2B5EF4-FFF2-40B4-BE49-F238E27FC236}">
                <a16:creationId xmlns:a16="http://schemas.microsoft.com/office/drawing/2014/main" id="{21662920-A419-9A82-AF8F-A7D4D9D4E7A1}"/>
              </a:ext>
            </a:extLst>
          </p:cNvPr>
          <p:cNvPicPr>
            <a:picLocks noChangeAspect="1"/>
          </p:cNvPicPr>
          <p:nvPr/>
        </p:nvPicPr>
        <p:blipFill>
          <a:blip r:embed="rId5"/>
          <a:stretch>
            <a:fillRect/>
          </a:stretch>
        </p:blipFill>
        <p:spPr>
          <a:xfrm>
            <a:off x="7164727" y="730031"/>
            <a:ext cx="1626420" cy="3468589"/>
          </a:xfrm>
          <a:prstGeom prst="rect">
            <a:avLst/>
          </a:prstGeom>
        </p:spPr>
      </p:pic>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13" name="Google Shape;390;p53">
            <a:extLst>
              <a:ext uri="{FF2B5EF4-FFF2-40B4-BE49-F238E27FC236}">
                <a16:creationId xmlns:a16="http://schemas.microsoft.com/office/drawing/2014/main" id="{1067B9B4-399E-92BC-5D83-CC1BE1A81D3E}"/>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41597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Right Person</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marL="342900" indent="-342900">
              <a:spcAft>
                <a:spcPts val="600"/>
              </a:spcAft>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Use at least two student identifiers</a:t>
            </a:r>
          </a:p>
          <a:p>
            <a:pPr marL="800100" lvl="1" indent="-342900">
              <a:spcAft>
                <a:spcPts val="600"/>
              </a:spcAft>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name, student ID, date of birth, social security number, other ID used by facility</a:t>
            </a:r>
          </a:p>
          <a:p>
            <a:pPr marL="342900" indent="-342900">
              <a:spcAft>
                <a:spcPts val="600"/>
              </a:spcAft>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Compare to medication label and MAR</a:t>
            </a:r>
          </a:p>
          <a:p>
            <a:pPr>
              <a:spcAft>
                <a:spcPts val="600"/>
              </a:spcAft>
            </a:pPr>
            <a:endParaRPr lang="en-US" sz="20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Ask the student to provide the required information: </a:t>
            </a: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“Please tell me your name and birthday.” </a:t>
            </a:r>
          </a:p>
          <a:p>
            <a:pPr marL="139700" indent="0">
              <a:buNone/>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5" name="Picture 4" descr="a stick-figure person">
            <a:extLst>
              <a:ext uri="{FF2B5EF4-FFF2-40B4-BE49-F238E27FC236}">
                <a16:creationId xmlns:a16="http://schemas.microsoft.com/office/drawing/2014/main" id="{E75FE512-D3C9-B129-B6E8-50A1FD89B6A1}"/>
              </a:ext>
            </a:extLst>
          </p:cNvPr>
          <p:cNvPicPr>
            <a:picLocks noChangeAspect="1"/>
          </p:cNvPicPr>
          <p:nvPr/>
        </p:nvPicPr>
        <p:blipFill rotWithShape="1">
          <a:blip r:embed="rId3"/>
          <a:srcRect l="8606" t="7691" r="3704" b="4809"/>
          <a:stretch/>
        </p:blipFill>
        <p:spPr>
          <a:xfrm>
            <a:off x="6938682" y="1642653"/>
            <a:ext cx="1828800" cy="1625600"/>
          </a:xfrm>
          <a:prstGeom prst="rect">
            <a:avLst/>
          </a:prstGeom>
        </p:spPr>
      </p:pic>
      <p:pic>
        <p:nvPicPr>
          <p:cNvPr id="7" name="Graphic 6" descr="Play with solid fill">
            <a:extLst>
              <a:ext uri="{FF2B5EF4-FFF2-40B4-BE49-F238E27FC236}">
                <a16:creationId xmlns:a16="http://schemas.microsoft.com/office/drawing/2014/main" id="{B5151519-9526-FEC7-52E1-F7F0BF84DA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882" y="3407355"/>
            <a:ext cx="547425" cy="547425"/>
          </a:xfrm>
          <a:prstGeom prst="rect">
            <a:avLst/>
          </a:prstGeom>
        </p:spPr>
      </p:pic>
      <p:sp>
        <p:nvSpPr>
          <p:cNvPr id="10" name="Google Shape;390;p53">
            <a:extLst>
              <a:ext uri="{FF2B5EF4-FFF2-40B4-BE49-F238E27FC236}">
                <a16:creationId xmlns:a16="http://schemas.microsoft.com/office/drawing/2014/main" id="{615EB726-2671-690A-CA11-7658EDE7CC79}"/>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68047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Right Medication</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marL="342900" indent="-342900">
              <a:spcAft>
                <a:spcPts val="600"/>
              </a:spcAft>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Check written instructions, label on container. </a:t>
            </a:r>
          </a:p>
          <a:p>
            <a:pPr marL="342900" indent="-342900">
              <a:spcAft>
                <a:spcPts val="600"/>
              </a:spcAft>
              <a:buSzPct val="100000"/>
              <a:buFont typeface="Arial" panose="020B0604020202020204" pitchFamily="34" charset="0"/>
              <a:buChar char="•"/>
            </a:pPr>
            <a:r>
              <a:rPr lang="en-US" sz="2000" i="1" dirty="0">
                <a:latin typeface="Calibri" panose="020F0502020204030204" pitchFamily="34" charset="0"/>
                <a:cs typeface="Calibri" panose="020F0502020204030204" pitchFamily="34" charset="0"/>
                <a:sym typeface="Wingdings" panose="05000000000000000000" pitchFamily="2" charset="2"/>
              </a:rPr>
              <a:t>Reason for use </a:t>
            </a:r>
            <a:r>
              <a:rPr lang="en-US" sz="2000" dirty="0">
                <a:latin typeface="Calibri" panose="020F0502020204030204" pitchFamily="34" charset="0"/>
                <a:cs typeface="Calibri" panose="020F0502020204030204" pitchFamily="34" charset="0"/>
                <a:sym typeface="Wingdings" panose="05000000000000000000" pitchFamily="2" charset="2"/>
              </a:rPr>
              <a:t>should match </a:t>
            </a:r>
          </a:p>
          <a:p>
            <a:pPr marL="800100" lvl="1" indent="-342900">
              <a:spcAft>
                <a:spcPts val="600"/>
              </a:spcAft>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PRN = as needed: for what?</a:t>
            </a:r>
          </a:p>
          <a:p>
            <a:pPr>
              <a:spcAft>
                <a:spcPts val="600"/>
              </a:spcAft>
              <a:buSzPct val="100000"/>
              <a:buFont typeface="Arial" panose="020B0604020202020204" pitchFamily="34" charset="0"/>
              <a:buChar char="•"/>
            </a:pPr>
            <a:endParaRPr lang="en-US" sz="2000" dirty="0">
              <a:latin typeface="Calibri" panose="020F0502020204030204" pitchFamily="34" charset="0"/>
              <a:cs typeface="Calibri" panose="020F0502020204030204" pitchFamily="34" charset="0"/>
              <a:sym typeface="Wingdings" panose="05000000000000000000" pitchFamily="2" charset="2"/>
            </a:endParaRPr>
          </a:p>
          <a:p>
            <a:pPr>
              <a:spcAft>
                <a:spcPts val="600"/>
              </a:spcAft>
              <a:buSzPct val="100000"/>
              <a:buFont typeface="Arial" panose="020B0604020202020204" pitchFamily="34" charset="0"/>
              <a:buChar char="•"/>
            </a:pPr>
            <a:endParaRPr lang="en-US" sz="2000" dirty="0">
              <a:latin typeface="Calibri" panose="020F0502020204030204" pitchFamily="34" charset="0"/>
              <a:cs typeface="Calibri" panose="020F0502020204030204" pitchFamily="34" charset="0"/>
              <a:sym typeface="Wingdings" panose="05000000000000000000" pitchFamily="2" charset="2"/>
            </a:endParaRPr>
          </a:p>
          <a:p>
            <a:pPr marL="596900" lvl="1" indent="0">
              <a:spcBef>
                <a:spcPts val="0"/>
              </a:spcBef>
              <a:buSzPct val="100000"/>
              <a:buNone/>
            </a:pPr>
            <a:r>
              <a:rPr lang="en-US" sz="1600" dirty="0">
                <a:latin typeface="Calibri" panose="020F0502020204030204" pitchFamily="34" charset="0"/>
                <a:cs typeface="Calibri" panose="020F0502020204030204" pitchFamily="34" charset="0"/>
                <a:sym typeface="Wingdings" panose="05000000000000000000" pitchFamily="2" charset="2"/>
              </a:rPr>
              <a:t>Encourage and verify student awareness:</a:t>
            </a:r>
          </a:p>
          <a:p>
            <a:pPr marL="596900" lvl="1" indent="0">
              <a:spcBef>
                <a:spcPts val="0"/>
              </a:spcBef>
              <a:buSzPct val="100000"/>
              <a:buNone/>
            </a:pPr>
            <a:r>
              <a:rPr lang="en-US" sz="1600" dirty="0">
                <a:latin typeface="Calibri" panose="020F0502020204030204" pitchFamily="34" charset="0"/>
                <a:cs typeface="Calibri" panose="020F0502020204030204" pitchFamily="34" charset="0"/>
                <a:sym typeface="Wingdings" panose="05000000000000000000" pitchFamily="2" charset="2"/>
              </a:rPr>
              <a:t>“Could you tell me the name of the medication you’re taking?</a:t>
            </a:r>
          </a:p>
          <a:p>
            <a:pPr>
              <a:buSzPct val="100000"/>
              <a:buFont typeface="Arial" panose="020B0604020202020204" pitchFamily="34" charset="0"/>
              <a:buChar char="•"/>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7" name="Picture 6" descr="Four pill bottles in different sizes">
            <a:extLst>
              <a:ext uri="{FF2B5EF4-FFF2-40B4-BE49-F238E27FC236}">
                <a16:creationId xmlns:a16="http://schemas.microsoft.com/office/drawing/2014/main" id="{EDF9EC58-FBCA-68F8-7782-19ED58232BBB}"/>
              </a:ext>
            </a:extLst>
          </p:cNvPr>
          <p:cNvPicPr>
            <a:picLocks noChangeAspect="1"/>
          </p:cNvPicPr>
          <p:nvPr/>
        </p:nvPicPr>
        <p:blipFill>
          <a:blip r:embed="rId3"/>
          <a:stretch>
            <a:fillRect/>
          </a:stretch>
        </p:blipFill>
        <p:spPr>
          <a:xfrm>
            <a:off x="6938682" y="1780179"/>
            <a:ext cx="1828800" cy="1583141"/>
          </a:xfrm>
          <a:prstGeom prst="rect">
            <a:avLst/>
          </a:prstGeom>
        </p:spPr>
      </p:pic>
      <p:pic>
        <p:nvPicPr>
          <p:cNvPr id="10" name="Graphic 9" descr="Play with solid fill">
            <a:extLst>
              <a:ext uri="{FF2B5EF4-FFF2-40B4-BE49-F238E27FC236}">
                <a16:creationId xmlns:a16="http://schemas.microsoft.com/office/drawing/2014/main" id="{05F28931-A3B4-A2B2-85BF-67B487A144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882" y="3582615"/>
            <a:ext cx="547425" cy="547425"/>
          </a:xfrm>
          <a:prstGeom prst="rect">
            <a:avLst/>
          </a:prstGeom>
        </p:spPr>
      </p:pic>
      <p:sp>
        <p:nvSpPr>
          <p:cNvPr id="11" name="Google Shape;390;p53">
            <a:extLst>
              <a:ext uri="{FF2B5EF4-FFF2-40B4-BE49-F238E27FC236}">
                <a16:creationId xmlns:a16="http://schemas.microsoft.com/office/drawing/2014/main" id="{744F2F68-7EFB-F8F9-7F0D-001EB478AAAB}"/>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33960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 name="Title 3">
            <a:extLst>
              <a:ext uri="{FF2B5EF4-FFF2-40B4-BE49-F238E27FC236}">
                <a16:creationId xmlns:a16="http://schemas.microsoft.com/office/drawing/2014/main" id="{3429EF63-A325-6EEC-129C-C470067747FC}"/>
              </a:ext>
            </a:extLst>
          </p:cNvPr>
          <p:cNvSpPr>
            <a:spLocks noGrp="1"/>
          </p:cNvSpPr>
          <p:nvPr>
            <p:ph type="title" idx="4294967295"/>
          </p:nvPr>
        </p:nvSpPr>
        <p:spPr>
          <a:xfrm>
            <a:off x="527050" y="165100"/>
            <a:ext cx="8089900" cy="9144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139700" marR="0" lvl="0" indent="0" algn="ctr" defTabSz="914400" rtl="0" eaLnBrk="1" fontAlgn="auto" latinLnBrk="0" hangingPunct="1">
              <a:lnSpc>
                <a:spcPct val="90000"/>
              </a:lnSpc>
              <a:spcBef>
                <a:spcPts val="800"/>
              </a:spcBef>
              <a:spcAft>
                <a:spcPts val="0"/>
              </a:spcAft>
              <a:buClr>
                <a:schemeClr val="dk1"/>
              </a:buClr>
              <a:buSzPts val="1400"/>
              <a:buFont typeface="Arial"/>
              <a:buNone/>
              <a:tabLst/>
              <a:defRPr/>
            </a:pPr>
            <a:r>
              <a:rPr kumimoji="0" lang="en-US" sz="4000" b="0" i="0" u="none" strike="noStrike" kern="0" cap="none" spc="0" normalizeH="0" baseline="0" noProof="0" dirty="0">
                <a:ln>
                  <a:noFill/>
                </a:ln>
                <a:solidFill>
                  <a:schemeClr val="accent1"/>
                </a:solidFill>
                <a:effectLst/>
                <a:uLnTx/>
                <a:uFillTx/>
                <a:latin typeface="Calibri"/>
                <a:ea typeface="Calibri"/>
                <a:cs typeface="Calibri"/>
                <a:sym typeface="Calibri"/>
              </a:rPr>
              <a:t>1. Introduction</a:t>
            </a:r>
          </a:p>
        </p:txBody>
      </p:sp>
      <p:pic>
        <p:nvPicPr>
          <p:cNvPr id="8" name="Picture 2" descr="a school health room with a desk, a file cabinet, a shelf with storage bins, a folded wheelchair, and a large sign on the wall which reads, &quot;Healthy Kids Learn Better.&quot;&#10;">
            <a:extLst>
              <a:ext uri="{FF2B5EF4-FFF2-40B4-BE49-F238E27FC236}">
                <a16:creationId xmlns:a16="http://schemas.microsoft.com/office/drawing/2014/main" id="{2BE6AE95-A33B-610D-E2E7-160E42FA6C8F}"/>
              </a:ext>
            </a:extLst>
          </p:cNvPr>
          <p:cNvPicPr>
            <a:picLocks noChangeAspect="1" noChangeArrowheads="1"/>
          </p:cNvPicPr>
          <p:nvPr/>
        </p:nvPicPr>
        <p:blipFill>
          <a:blip r:embed="rId3"/>
          <a:srcRect t="247" b="247"/>
          <a:stretch/>
        </p:blipFill>
        <p:spPr bwMode="auto">
          <a:xfrm>
            <a:off x="365760" y="1158952"/>
            <a:ext cx="8412480" cy="3619891"/>
          </a:xfrm>
          <a:prstGeom prst="rect">
            <a:avLst/>
          </a:prstGeom>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864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Right Time</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300908" cy="3081757"/>
          </a:xfrm>
        </p:spPr>
        <p:txBody>
          <a:bodyPr>
            <a:noAutofit/>
          </a:bodyPr>
          <a:lstStyle/>
          <a:p>
            <a:pPr marL="342900" indent="-342900">
              <a:lnSpc>
                <a:spcPct val="100000"/>
              </a:lnSpc>
              <a:spcBef>
                <a:spcPts val="0"/>
              </a:spcBef>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Verify written instructions</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Scheduled time: daily or weekly? </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PRN = as needed: how often?	</a:t>
            </a:r>
          </a:p>
          <a:p>
            <a:pPr marL="342900" indent="-342900">
              <a:lnSpc>
                <a:spcPct val="100000"/>
              </a:lnSpc>
              <a:spcBef>
                <a:spcPts val="0"/>
              </a:spcBef>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Must be 30 minutes before or after scheduled time (rare exceptions, consult RN). </a:t>
            </a:r>
          </a:p>
          <a:p>
            <a:pPr marL="342900" indent="-342900">
              <a:lnSpc>
                <a:spcPct val="100000"/>
              </a:lnSpc>
              <a:spcBef>
                <a:spcPts val="0"/>
              </a:spcBef>
              <a:buSzPct val="100000"/>
              <a:buFont typeface="Arial" panose="020B0604020202020204" pitchFamily="34" charset="0"/>
              <a:buChar char="•"/>
            </a:pPr>
            <a:endParaRPr lang="en-US" sz="20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endParaRPr lang="en-US" sz="16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Verify time of prior dose, if applicable: </a:t>
            </a:r>
          </a:p>
          <a:p>
            <a:pPr marL="596900" lvl="1" indent="0">
              <a:lnSpc>
                <a:spcPct val="100000"/>
              </a:lnSpc>
              <a:spcBef>
                <a:spcPts val="0"/>
              </a:spcBef>
              <a:buNone/>
            </a:pP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“It’s been long enough since you took this</a:t>
            </a:r>
            <a:r>
              <a:rPr lang="en-US" sz="1600" i="1" dirty="0">
                <a:solidFill>
                  <a:schemeClr val="tx1"/>
                </a:solidFill>
                <a:latin typeface="Calibri" panose="020F0502020204030204" pitchFamily="34" charset="0"/>
                <a:cs typeface="Calibri" panose="020F0502020204030204" pitchFamily="34" charset="0"/>
                <a:sym typeface="Wingdings" panose="05000000000000000000" pitchFamily="2" charset="2"/>
              </a:rPr>
              <a:t>, </a:t>
            </a: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and since you have </a:t>
            </a:r>
            <a:r>
              <a:rPr lang="en-US" sz="1600" i="1" dirty="0">
                <a:solidFill>
                  <a:schemeClr val="tx1"/>
                </a:solidFill>
                <a:latin typeface="Calibri" panose="020F0502020204030204" pitchFamily="34" charset="0"/>
                <a:cs typeface="Calibri" panose="020F0502020204030204" pitchFamily="34" charset="0"/>
                <a:sym typeface="Wingdings" panose="05000000000000000000" pitchFamily="2" charset="2"/>
              </a:rPr>
              <a:t>[reason; symptoms] </a:t>
            </a: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you </a:t>
            </a:r>
            <a:r>
              <a:rPr lang="en-US" sz="1600" dirty="0">
                <a:latin typeface="Calibri" panose="020F0502020204030204" pitchFamily="34" charset="0"/>
                <a:cs typeface="Calibri" panose="020F0502020204030204" pitchFamily="34" charset="0"/>
                <a:sym typeface="Wingdings" panose="05000000000000000000" pitchFamily="2" charset="2"/>
              </a:rPr>
              <a:t>may</a:t>
            </a: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 have another dose.”</a:t>
            </a:r>
          </a:p>
          <a:p>
            <a:pPr marL="139700" indent="0">
              <a:buNone/>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7" name="Picture 6" descr="a clock">
            <a:extLst>
              <a:ext uri="{FF2B5EF4-FFF2-40B4-BE49-F238E27FC236}">
                <a16:creationId xmlns:a16="http://schemas.microsoft.com/office/drawing/2014/main" id="{51AB99B8-1A97-40F5-5409-86DA8955D997}"/>
              </a:ext>
            </a:extLst>
          </p:cNvPr>
          <p:cNvPicPr>
            <a:picLocks noChangeAspect="1"/>
          </p:cNvPicPr>
          <p:nvPr/>
        </p:nvPicPr>
        <p:blipFill>
          <a:blip r:embed="rId3"/>
          <a:stretch>
            <a:fillRect/>
          </a:stretch>
        </p:blipFill>
        <p:spPr>
          <a:xfrm>
            <a:off x="6938682" y="1889760"/>
            <a:ext cx="1828800" cy="1619928"/>
          </a:xfrm>
          <a:prstGeom prst="rect">
            <a:avLst/>
          </a:prstGeom>
        </p:spPr>
      </p:pic>
      <p:pic>
        <p:nvPicPr>
          <p:cNvPr id="11" name="Graphic 10" descr="Play with solid fill">
            <a:extLst>
              <a:ext uri="{FF2B5EF4-FFF2-40B4-BE49-F238E27FC236}">
                <a16:creationId xmlns:a16="http://schemas.microsoft.com/office/drawing/2014/main" id="{0C42E813-7EC4-D06D-C0FC-F71599615E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882" y="3509688"/>
            <a:ext cx="547425" cy="547425"/>
          </a:xfrm>
          <a:prstGeom prst="rect">
            <a:avLst/>
          </a:prstGeom>
        </p:spPr>
      </p:pic>
      <p:sp>
        <p:nvSpPr>
          <p:cNvPr id="12" name="Google Shape;390;p53">
            <a:extLst>
              <a:ext uri="{FF2B5EF4-FFF2-40B4-BE49-F238E27FC236}">
                <a16:creationId xmlns:a16="http://schemas.microsoft.com/office/drawing/2014/main" id="{37CD0EEC-1287-85A5-AA87-3B00BDDB028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211403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Right Route and Method</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a:lnSpc>
                <a:spcPct val="100000"/>
              </a:lnSpc>
              <a:spcBef>
                <a:spcPts val="0"/>
              </a:spcBef>
              <a:buSzPct val="100000"/>
              <a:buFont typeface="Arial" panose="020B0604020202020204" pitchFamily="34" charset="0"/>
              <a:buChar char="•"/>
            </a:pPr>
            <a:r>
              <a:rPr lang="en-US" sz="2000" dirty="0">
                <a:latin typeface="Calibri" panose="020F0502020204030204" pitchFamily="34" charset="0"/>
                <a:cs typeface="Calibri" panose="020F0502020204030204" pitchFamily="34" charset="0"/>
                <a:sym typeface="Wingdings" panose="05000000000000000000" pitchFamily="2" charset="2"/>
              </a:rPr>
              <a:t>Verify details of route, method, and location. </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Is it an eye drop, or an ear drop?</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If in the nose: one nostril or both?</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Is it swallowed whole, or chewed?</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Should it be taken with food?</a:t>
            </a:r>
          </a:p>
          <a:p>
            <a:pPr marL="800100" lvl="1" indent="-342900">
              <a:lnSpc>
                <a:spcPct val="100000"/>
              </a:lnSpc>
              <a:spcBef>
                <a:spcPts val="0"/>
              </a:spcBef>
              <a:buFont typeface="Arial" panose="020B0604020202020204" pitchFamily="34" charset="0"/>
              <a:buChar char="•"/>
            </a:pPr>
            <a:endParaRPr lang="en-US" sz="20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endParaRPr lang="en-US" sz="16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Engage and remind the student: </a:t>
            </a: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“Tell</a:t>
            </a: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 me how you take this. Are you supposed to chew it, or swallow it whole? </a:t>
            </a:r>
            <a:r>
              <a:rPr lang="en-US" sz="1600" i="1" dirty="0">
                <a:solidFill>
                  <a:schemeClr val="tx1"/>
                </a:solidFill>
                <a:latin typeface="Calibri" panose="020F0502020204030204" pitchFamily="34" charset="0"/>
                <a:cs typeface="Calibri" panose="020F0502020204030204" pitchFamily="34" charset="0"/>
                <a:sym typeface="Wingdings" panose="05000000000000000000" pitchFamily="2" charset="2"/>
              </a:rPr>
              <a:t>[or] </a:t>
            </a:r>
            <a:r>
              <a:rPr lang="en-US" sz="1600" dirty="0">
                <a:solidFill>
                  <a:schemeClr val="tx1"/>
                </a:solidFill>
                <a:latin typeface="Calibri" panose="020F0502020204030204" pitchFamily="34" charset="0"/>
                <a:cs typeface="Calibri" panose="020F0502020204030204" pitchFamily="34" charset="0"/>
                <a:sym typeface="Wingdings" panose="05000000000000000000" pitchFamily="2" charset="2"/>
              </a:rPr>
              <a:t>Point to the ear where you get the drops.” etc.</a:t>
            </a:r>
          </a:p>
          <a:p>
            <a:pPr marL="139700" indent="0">
              <a:buNone/>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7" name="Picture 6" descr="A series of images related to medication routes, including a bottle of pills, a bottle of liquid next to a medication cup, a dropper such as for ear drops, and a hand reaching toward a bare foot.">
            <a:extLst>
              <a:ext uri="{FF2B5EF4-FFF2-40B4-BE49-F238E27FC236}">
                <a16:creationId xmlns:a16="http://schemas.microsoft.com/office/drawing/2014/main" id="{4B1EC774-5A28-0484-F363-5379AE55852F}"/>
              </a:ext>
            </a:extLst>
          </p:cNvPr>
          <p:cNvPicPr>
            <a:picLocks noChangeAspect="1"/>
          </p:cNvPicPr>
          <p:nvPr/>
        </p:nvPicPr>
        <p:blipFill>
          <a:blip r:embed="rId3"/>
          <a:stretch>
            <a:fillRect/>
          </a:stretch>
        </p:blipFill>
        <p:spPr>
          <a:xfrm>
            <a:off x="6880860" y="1369163"/>
            <a:ext cx="1828800" cy="1616364"/>
          </a:xfrm>
          <a:prstGeom prst="rect">
            <a:avLst/>
          </a:prstGeom>
        </p:spPr>
      </p:pic>
      <p:pic>
        <p:nvPicPr>
          <p:cNvPr id="5" name="Graphic 4" descr="Play with solid fill">
            <a:extLst>
              <a:ext uri="{FF2B5EF4-FFF2-40B4-BE49-F238E27FC236}">
                <a16:creationId xmlns:a16="http://schemas.microsoft.com/office/drawing/2014/main" id="{04D4D9DC-BD4E-50C2-7CB6-DA15791792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882" y="3468315"/>
            <a:ext cx="547425" cy="547425"/>
          </a:xfrm>
          <a:prstGeom prst="rect">
            <a:avLst/>
          </a:prstGeom>
        </p:spPr>
      </p:pic>
      <p:sp>
        <p:nvSpPr>
          <p:cNvPr id="10" name="Google Shape;390;p53">
            <a:extLst>
              <a:ext uri="{FF2B5EF4-FFF2-40B4-BE49-F238E27FC236}">
                <a16:creationId xmlns:a16="http://schemas.microsoft.com/office/drawing/2014/main" id="{BD65B797-9A57-3D96-7E2F-2825618C70B6}"/>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17983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Right Dose</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marL="342900" indent="-342900">
              <a:lnSpc>
                <a:spcPct val="100000"/>
              </a:lnSpc>
              <a:spcBef>
                <a:spcPts val="0"/>
              </a:spcBef>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Check labels carefully</a:t>
            </a:r>
          </a:p>
          <a:p>
            <a:pPr marL="800100" lvl="1" indent="-342900">
              <a:lnSpc>
                <a:spcPct val="100000"/>
              </a:lnSpc>
              <a:spcBef>
                <a:spcPts val="0"/>
              </a:spcBef>
              <a:buSzPct val="100000"/>
              <a:buFont typeface="Courier New" panose="02070309020205020404" pitchFamily="49" charset="0"/>
              <a:buChar char="o"/>
            </a:pP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How many milligrams, micrograms, etc.</a:t>
            </a:r>
          </a:p>
          <a:p>
            <a:pPr marL="800100" lvl="1" indent="-342900">
              <a:lnSpc>
                <a:spcPct val="100000"/>
              </a:lnSpc>
              <a:spcBef>
                <a:spcPts val="0"/>
              </a:spcBef>
              <a:buSzPct val="100000"/>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H</a:t>
            </a:r>
            <a:r>
              <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rPr>
              <a:t>ow many pills, puffs, drops, mL, etc.</a:t>
            </a:r>
            <a:endParaRPr lang="en-US" sz="2000" b="1"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endParaRPr lang="en-US" sz="20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endParaRPr lang="en-US" sz="20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endParaRPr lang="en-US" sz="2000" dirty="0">
              <a:latin typeface="Calibri" panose="020F0502020204030204" pitchFamily="34" charset="0"/>
              <a:cs typeface="Calibri" panose="020F0502020204030204" pitchFamily="34" charset="0"/>
              <a:sym typeface="Wingdings" panose="05000000000000000000" pitchFamily="2" charset="2"/>
            </a:endParaRP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Communicate during administration:</a:t>
            </a:r>
          </a:p>
          <a:p>
            <a:pPr marL="596900" lvl="1" indent="0">
              <a:lnSpc>
                <a:spcPct val="100000"/>
              </a:lnSpc>
              <a:spcBef>
                <a:spcPts val="0"/>
              </a:spcBef>
              <a:buNone/>
            </a:pPr>
            <a:r>
              <a:rPr lang="en-US" sz="1600" dirty="0">
                <a:latin typeface="Calibri" panose="020F0502020204030204" pitchFamily="34" charset="0"/>
                <a:cs typeface="Calibri" panose="020F0502020204030204" pitchFamily="34" charset="0"/>
                <a:sym typeface="Wingdings" panose="05000000000000000000" pitchFamily="2" charset="2"/>
              </a:rPr>
              <a:t>“Here you go, one tab of [</a:t>
            </a:r>
            <a:r>
              <a:rPr lang="en-US" sz="1600" i="1" dirty="0">
                <a:latin typeface="Calibri" panose="020F0502020204030204" pitchFamily="34" charset="0"/>
                <a:cs typeface="Calibri" panose="020F0502020204030204" pitchFamily="34" charset="0"/>
                <a:sym typeface="Wingdings" panose="05000000000000000000" pitchFamily="2" charset="2"/>
              </a:rPr>
              <a:t>name of medication</a:t>
            </a:r>
            <a:r>
              <a:rPr lang="en-US" sz="1600" dirty="0">
                <a:latin typeface="Calibri" panose="020F0502020204030204" pitchFamily="34" charset="0"/>
                <a:cs typeface="Calibri" panose="020F0502020204030204" pitchFamily="34" charset="0"/>
                <a:sym typeface="Wingdings" panose="05000000000000000000" pitchFamily="2" charset="2"/>
              </a:rPr>
              <a:t>].” </a:t>
            </a:r>
          </a:p>
          <a:p>
            <a:pPr marL="596900" lvl="1" indent="0">
              <a:lnSpc>
                <a:spcPct val="100000"/>
              </a:lnSpc>
              <a:spcBef>
                <a:spcPts val="0"/>
              </a:spcBef>
              <a:buNone/>
            </a:pPr>
            <a:r>
              <a:rPr lang="en-US" sz="1600" i="1" dirty="0">
                <a:latin typeface="Calibri" panose="020F0502020204030204" pitchFamily="34" charset="0"/>
                <a:cs typeface="Calibri" panose="020F0502020204030204" pitchFamily="34" charset="0"/>
                <a:sym typeface="Wingdings" panose="05000000000000000000" pitchFamily="2" charset="2"/>
              </a:rPr>
              <a:t>“</a:t>
            </a:r>
            <a:r>
              <a:rPr lang="en-US" sz="1600" dirty="0">
                <a:latin typeface="Calibri" panose="020F0502020204030204" pitchFamily="34" charset="0"/>
                <a:cs typeface="Calibri" panose="020F0502020204030204" pitchFamily="34" charset="0"/>
                <a:sym typeface="Wingdings" panose="05000000000000000000" pitchFamily="2" charset="2"/>
              </a:rPr>
              <a:t>I’m putting two drops in your ear. Here’s the first. Here’s the second.”</a:t>
            </a:r>
          </a:p>
          <a:p>
            <a:pPr marL="139700" indent="0">
              <a:buNone/>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7" name="Picture 6" descr="a balance or scale">
            <a:extLst>
              <a:ext uri="{FF2B5EF4-FFF2-40B4-BE49-F238E27FC236}">
                <a16:creationId xmlns:a16="http://schemas.microsoft.com/office/drawing/2014/main" id="{9D5737A3-1E76-5B6B-2436-A008576C8D1C}"/>
              </a:ext>
            </a:extLst>
          </p:cNvPr>
          <p:cNvPicPr>
            <a:picLocks noChangeAspect="1"/>
          </p:cNvPicPr>
          <p:nvPr/>
        </p:nvPicPr>
        <p:blipFill>
          <a:blip r:embed="rId3"/>
          <a:stretch>
            <a:fillRect/>
          </a:stretch>
        </p:blipFill>
        <p:spPr>
          <a:xfrm>
            <a:off x="6938682" y="1369163"/>
            <a:ext cx="1828800" cy="1627163"/>
          </a:xfrm>
          <a:prstGeom prst="rect">
            <a:avLst/>
          </a:prstGeom>
        </p:spPr>
      </p:pic>
      <p:pic>
        <p:nvPicPr>
          <p:cNvPr id="5" name="Graphic 4" descr="Play with solid fill">
            <a:extLst>
              <a:ext uri="{FF2B5EF4-FFF2-40B4-BE49-F238E27FC236}">
                <a16:creationId xmlns:a16="http://schemas.microsoft.com/office/drawing/2014/main" id="{288244AF-E99E-1887-ECD8-2F77A83D6B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7124" y="3247335"/>
            <a:ext cx="547425" cy="547425"/>
          </a:xfrm>
          <a:prstGeom prst="rect">
            <a:avLst/>
          </a:prstGeom>
        </p:spPr>
      </p:pic>
      <p:sp>
        <p:nvSpPr>
          <p:cNvPr id="10" name="Google Shape;390;p53">
            <a:extLst>
              <a:ext uri="{FF2B5EF4-FFF2-40B4-BE49-F238E27FC236}">
                <a16:creationId xmlns:a16="http://schemas.microsoft.com/office/drawing/2014/main" id="{124AFCDA-CF00-821C-3D21-D0D14BD813D0}"/>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55399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Right Documentation</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marL="139700" indent="0">
              <a:spcAft>
                <a:spcPts val="600"/>
              </a:spcAft>
              <a:buNone/>
            </a:pPr>
            <a:r>
              <a:rPr lang="en-US" sz="2000" dirty="0">
                <a:latin typeface="Calibri" panose="020F0502020204030204" pitchFamily="34" charset="0"/>
                <a:cs typeface="Calibri" panose="020F0502020204030204" pitchFamily="34" charset="0"/>
                <a:sym typeface="Wingdings" panose="05000000000000000000" pitchFamily="2" charset="2"/>
              </a:rPr>
              <a:t>Medication Administration Record = MAR</a:t>
            </a:r>
          </a:p>
          <a:p>
            <a:pPr>
              <a:spcAft>
                <a:spcPts val="600"/>
              </a:spcAft>
              <a:buSzPct val="100000"/>
            </a:pPr>
            <a:r>
              <a:rPr lang="en-US" sz="2000" dirty="0">
                <a:latin typeface="Calibri" panose="020F0502020204030204" pitchFamily="34" charset="0"/>
                <a:cs typeface="Calibri" panose="020F0502020204030204" pitchFamily="34" charset="0"/>
                <a:sym typeface="Wingdings" panose="05000000000000000000" pitchFamily="2" charset="2"/>
              </a:rPr>
              <a:t>Timely, accurate documentation for student safety. </a:t>
            </a:r>
          </a:p>
          <a:p>
            <a:pPr>
              <a:spcAft>
                <a:spcPts val="600"/>
              </a:spcAft>
              <a:buSzPct val="100000"/>
            </a:pPr>
            <a:r>
              <a:rPr lang="en-US" sz="2000" dirty="0">
                <a:latin typeface="Calibri" panose="020F0502020204030204" pitchFamily="34" charset="0"/>
                <a:cs typeface="Calibri" panose="020F0502020204030204" pitchFamily="34" charset="0"/>
                <a:sym typeface="Wingdings" panose="05000000000000000000" pitchFamily="2" charset="2"/>
              </a:rPr>
              <a:t>Timely communication is also important, especially if there are changes.</a:t>
            </a:r>
          </a:p>
          <a:p>
            <a:pPr marL="571500" indent="0">
              <a:spcAft>
                <a:spcPts val="600"/>
              </a:spcAft>
              <a:buSzPct val="100000"/>
              <a:buNone/>
            </a:pPr>
            <a:endParaRPr lang="en-US" sz="1200" i="1" dirty="0">
              <a:latin typeface="Calibri" panose="020F0502020204030204" pitchFamily="34" charset="0"/>
              <a:cs typeface="Calibri" panose="020F0502020204030204" pitchFamily="34" charset="0"/>
              <a:sym typeface="Wingdings" panose="05000000000000000000" pitchFamily="2" charset="2"/>
            </a:endParaRPr>
          </a:p>
          <a:p>
            <a:pPr marL="596900" lvl="1" indent="0">
              <a:buNone/>
            </a:pPr>
            <a:r>
              <a:rPr lang="en-US" sz="1600" dirty="0">
                <a:latin typeface="Calibri" panose="020F0502020204030204" pitchFamily="34" charset="0"/>
                <a:cs typeface="Calibri" panose="020F0502020204030204" pitchFamily="34" charset="0"/>
                <a:sym typeface="Wingdings" panose="05000000000000000000" pitchFamily="2" charset="2"/>
              </a:rPr>
              <a:t>Document before dismissing student. </a:t>
            </a:r>
          </a:p>
          <a:p>
            <a:pPr marL="596900" lvl="1" indent="0">
              <a:buNone/>
            </a:pPr>
            <a:r>
              <a:rPr lang="en-US" sz="1600" dirty="0">
                <a:latin typeface="Calibri" panose="020F0502020204030204" pitchFamily="34" charset="0"/>
                <a:cs typeface="Calibri" panose="020F0502020204030204" pitchFamily="34" charset="0"/>
                <a:sym typeface="Wingdings" panose="05000000000000000000" pitchFamily="2" charset="2"/>
              </a:rPr>
              <a:t>“Well done, </a:t>
            </a:r>
            <a:r>
              <a:rPr lang="en-US" sz="1600" i="1" dirty="0">
                <a:latin typeface="Calibri" panose="020F0502020204030204" pitchFamily="34" charset="0"/>
                <a:cs typeface="Calibri" panose="020F0502020204030204" pitchFamily="34" charset="0"/>
                <a:sym typeface="Wingdings" panose="05000000000000000000" pitchFamily="2" charset="2"/>
              </a:rPr>
              <a:t>[Student]. </a:t>
            </a:r>
            <a:r>
              <a:rPr lang="en-US" sz="1600" dirty="0">
                <a:latin typeface="Calibri" panose="020F0502020204030204" pitchFamily="34" charset="0"/>
                <a:cs typeface="Calibri" panose="020F0502020204030204" pitchFamily="34" charset="0"/>
                <a:sym typeface="Wingdings" panose="05000000000000000000" pitchFamily="2" charset="2"/>
              </a:rPr>
              <a:t>I’ve recorded that you took your medicine. You may go back to class now.”</a:t>
            </a:r>
            <a:r>
              <a:rPr lang="en-US" dirty="0">
                <a:latin typeface="Calibri" panose="020F0502020204030204" pitchFamily="34" charset="0"/>
                <a:cs typeface="Calibri" panose="020F0502020204030204" pitchFamily="34" charset="0"/>
                <a:sym typeface="Wingdings" panose="05000000000000000000" pitchFamily="2" charset="2"/>
              </a:rPr>
              <a:t>	</a:t>
            </a:r>
            <a:endParaRPr lang="en-US" dirty="0">
              <a:solidFill>
                <a:schemeClr val="tx1"/>
              </a:solidFill>
              <a:latin typeface="Calibri" panose="020F0502020204030204" pitchFamily="34" charset="0"/>
              <a:cs typeface="Calibri" panose="020F0502020204030204" pitchFamily="34" charset="0"/>
              <a:sym typeface="Wingdings" panose="05000000000000000000" pitchFamily="2" charset="2"/>
            </a:endParaRPr>
          </a:p>
          <a:p>
            <a:pPr marL="139700" indent="0">
              <a:buNone/>
            </a:pPr>
            <a:endParaRPr lang="en-US" sz="22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7" name="Picture 6" descr="a checklist">
            <a:extLst>
              <a:ext uri="{FF2B5EF4-FFF2-40B4-BE49-F238E27FC236}">
                <a16:creationId xmlns:a16="http://schemas.microsoft.com/office/drawing/2014/main" id="{27901028-1B63-66CF-AEA7-CA57F40E7FBE}"/>
              </a:ext>
            </a:extLst>
          </p:cNvPr>
          <p:cNvPicPr>
            <a:picLocks noChangeAspect="1"/>
          </p:cNvPicPr>
          <p:nvPr/>
        </p:nvPicPr>
        <p:blipFill>
          <a:blip r:embed="rId3"/>
          <a:stretch>
            <a:fillRect/>
          </a:stretch>
        </p:blipFill>
        <p:spPr>
          <a:xfrm>
            <a:off x="6833619" y="1521439"/>
            <a:ext cx="1957528" cy="1653774"/>
          </a:xfrm>
          <a:prstGeom prst="rect">
            <a:avLst/>
          </a:prstGeom>
        </p:spPr>
      </p:pic>
      <p:pic>
        <p:nvPicPr>
          <p:cNvPr id="5" name="Graphic 4" descr="Play with solid fill">
            <a:extLst>
              <a:ext uri="{FF2B5EF4-FFF2-40B4-BE49-F238E27FC236}">
                <a16:creationId xmlns:a16="http://schemas.microsoft.com/office/drawing/2014/main" id="{C5157032-3BB5-6F94-C1BE-A9F9F1CA79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882" y="3430215"/>
            <a:ext cx="547425" cy="547425"/>
          </a:xfrm>
          <a:prstGeom prst="rect">
            <a:avLst/>
          </a:prstGeom>
        </p:spPr>
      </p:pic>
      <p:sp>
        <p:nvSpPr>
          <p:cNvPr id="10" name="Google Shape;390;p53">
            <a:extLst>
              <a:ext uri="{FF2B5EF4-FFF2-40B4-BE49-F238E27FC236}">
                <a16:creationId xmlns:a16="http://schemas.microsoft.com/office/drawing/2014/main" id="{5F30BE8B-9880-4E82-7808-6C85F25CDD2A}"/>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786051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Right Documentation (2)</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5578609" cy="3081757"/>
          </a:xfrm>
        </p:spPr>
        <p:txBody>
          <a:bodyPr>
            <a:noAutofit/>
          </a:bodyPr>
          <a:lstStyle/>
          <a:p>
            <a:pPr>
              <a:spcBef>
                <a:spcPts val="0"/>
              </a:spcBef>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Each dose</a:t>
            </a:r>
          </a:p>
          <a:p>
            <a:pPr lvl="1">
              <a:spcBef>
                <a:spcPts val="0"/>
              </a:spcBef>
              <a:spcAft>
                <a:spcPts val="0"/>
              </a:spcAft>
              <a:buSzPct val="100000"/>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Time</a:t>
            </a:r>
            <a:r>
              <a:rPr lang="en-US" sz="2000" dirty="0">
                <a:solidFill>
                  <a:schemeClr val="tx1"/>
                </a:solidFill>
                <a:latin typeface="Calibri" panose="020F0502020204030204" pitchFamily="34" charset="0"/>
                <a:cs typeface="Calibri" panose="020F0502020204030204" pitchFamily="34" charset="0"/>
              </a:rPr>
              <a:t> given</a:t>
            </a:r>
          </a:p>
          <a:p>
            <a:pPr lvl="1">
              <a:spcBef>
                <a:spcPts val="0"/>
              </a:spcBef>
              <a:spcAft>
                <a:spcPts val="0"/>
              </a:spcAft>
              <a:buSzPct val="100000"/>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Site</a:t>
            </a:r>
            <a:r>
              <a:rPr lang="en-US" sz="2000" dirty="0">
                <a:solidFill>
                  <a:schemeClr val="tx1"/>
                </a:solidFill>
                <a:latin typeface="Calibri" panose="020F0502020204030204" pitchFamily="34" charset="0"/>
                <a:cs typeface="Calibri" panose="020F0502020204030204" pitchFamily="34" charset="0"/>
              </a:rPr>
              <a:t> if applicable (left ear, etc.)</a:t>
            </a:r>
          </a:p>
          <a:p>
            <a:pPr lvl="1">
              <a:spcBef>
                <a:spcPts val="0"/>
              </a:spcBef>
              <a:spcAft>
                <a:spcPts val="0"/>
              </a:spcAft>
              <a:buSzPct val="100000"/>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Response</a:t>
            </a:r>
            <a:r>
              <a:rPr lang="en-US" sz="2000" dirty="0">
                <a:solidFill>
                  <a:schemeClr val="tx1"/>
                </a:solidFill>
                <a:latin typeface="Calibri" panose="020F0502020204030204" pitchFamily="34" charset="0"/>
                <a:cs typeface="Calibri" panose="020F0502020204030204" pitchFamily="34" charset="0"/>
              </a:rPr>
              <a:t> to medication, if applicable</a:t>
            </a:r>
          </a:p>
          <a:p>
            <a:pPr lvl="1">
              <a:spcBef>
                <a:spcPts val="0"/>
              </a:spcBef>
              <a:spcAft>
                <a:spcPts val="0"/>
              </a:spcAft>
              <a:buSzPct val="100000"/>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Signature</a:t>
            </a:r>
            <a:r>
              <a:rPr lang="en-US" sz="2000" dirty="0">
                <a:solidFill>
                  <a:schemeClr val="tx1"/>
                </a:solidFill>
                <a:latin typeface="Calibri" panose="020F0502020204030204" pitchFamily="34" charset="0"/>
                <a:cs typeface="Calibri" panose="020F0502020204030204" pitchFamily="34" charset="0"/>
              </a:rPr>
              <a:t> or initials of person administering the medication (written or electronic)</a:t>
            </a:r>
          </a:p>
          <a:p>
            <a:pPr>
              <a:spcBef>
                <a:spcPts val="0"/>
              </a:spcBef>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For scheduled medications:</a:t>
            </a:r>
          </a:p>
          <a:p>
            <a:pPr lvl="1">
              <a:spcBef>
                <a:spcPts val="0"/>
              </a:spcBef>
              <a:spcAft>
                <a:spcPts val="0"/>
              </a:spcAft>
              <a:buSzPct val="100000"/>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Rationale </a:t>
            </a:r>
            <a:r>
              <a:rPr lang="en-US" sz="2000" dirty="0">
                <a:solidFill>
                  <a:schemeClr val="tx1"/>
                </a:solidFill>
                <a:latin typeface="Calibri" panose="020F0502020204030204" pitchFamily="34" charset="0"/>
                <a:cs typeface="Calibri" panose="020F0502020204030204" pitchFamily="34" charset="0"/>
              </a:rPr>
              <a:t>if not given (refused; absent)</a:t>
            </a:r>
          </a:p>
          <a:p>
            <a:pPr>
              <a:spcBef>
                <a:spcPts val="0"/>
              </a:spcBef>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For as-needed (PRN) medications:</a:t>
            </a:r>
          </a:p>
          <a:p>
            <a:pPr lvl="1">
              <a:spcBef>
                <a:spcPts val="0"/>
              </a:spcBef>
              <a:spcAft>
                <a:spcPts val="0"/>
              </a:spcAft>
              <a:buSzPct val="100000"/>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Reasons</a:t>
            </a:r>
            <a:r>
              <a:rPr lang="en-US" sz="2000" dirty="0">
                <a:solidFill>
                  <a:schemeClr val="tx1"/>
                </a:solidFill>
                <a:latin typeface="Calibri" panose="020F0502020204030204" pitchFamily="34" charset="0"/>
                <a:cs typeface="Calibri" panose="020F0502020204030204" pitchFamily="34" charset="0"/>
              </a:rPr>
              <a:t> for administering (symptoms, etc.) </a:t>
            </a:r>
            <a:r>
              <a:rPr lang="en-US" sz="2000" dirty="0">
                <a:latin typeface="Calibri" panose="020F0502020204030204" pitchFamily="34" charset="0"/>
                <a:cs typeface="Calibri" panose="020F0502020204030204" pitchFamily="34" charset="0"/>
                <a:sym typeface="Wingdings" panose="05000000000000000000" pitchFamily="2" charset="2"/>
              </a:rPr>
              <a:t>	</a:t>
            </a:r>
            <a:endParaRPr lang="en-US" sz="2000" dirty="0">
              <a:solidFill>
                <a:schemeClr val="tx1"/>
              </a:solidFill>
              <a:latin typeface="Calibri" panose="020F0502020204030204" pitchFamily="34" charset="0"/>
              <a:cs typeface="Calibri" panose="020F0502020204030204" pitchFamily="34" charset="0"/>
              <a:sym typeface="Wingdings" panose="05000000000000000000" pitchFamily="2" charset="2"/>
            </a:endParaRPr>
          </a:p>
          <a:p>
            <a:pPr marL="139700" indent="0">
              <a:buNone/>
            </a:pPr>
            <a:endParaRPr lang="en-US" sz="2000" dirty="0"/>
          </a:p>
        </p:txBody>
      </p:sp>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7" name="Rectangle: Folded Corner 6">
            <a:extLst>
              <a:ext uri="{FF2B5EF4-FFF2-40B4-BE49-F238E27FC236}">
                <a16:creationId xmlns:a16="http://schemas.microsoft.com/office/drawing/2014/main" id="{1A7153F1-D45A-FC51-AC5B-03A24041B691}"/>
              </a:ext>
              <a:ext uri="{C183D7F6-B498-43B3-948B-1728B52AA6E4}">
                <adec:decorative xmlns:adec="http://schemas.microsoft.com/office/drawing/2017/decorative" val="1"/>
              </a:ext>
            </a:extLst>
          </p:cNvPr>
          <p:cNvSpPr/>
          <p:nvPr/>
        </p:nvSpPr>
        <p:spPr>
          <a:xfrm>
            <a:off x="6237159" y="705836"/>
            <a:ext cx="2468851" cy="3535751"/>
          </a:xfrm>
          <a:prstGeom prst="foldedCorner">
            <a:avLst/>
          </a:prstGeom>
          <a:solidFill>
            <a:srgbClr val="E1F4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descr="Text box listing standard fields of a student medication administration record">
            <a:extLst>
              <a:ext uri="{FF2B5EF4-FFF2-40B4-BE49-F238E27FC236}">
                <a16:creationId xmlns:a16="http://schemas.microsoft.com/office/drawing/2014/main" id="{BF8F3D80-8BB9-6D5F-97D2-C96C47464448}"/>
              </a:ext>
            </a:extLst>
          </p:cNvPr>
          <p:cNvSpPr txBox="1"/>
          <p:nvPr/>
        </p:nvSpPr>
        <p:spPr>
          <a:xfrm>
            <a:off x="6237159" y="705836"/>
            <a:ext cx="2468851" cy="3170099"/>
          </a:xfrm>
          <a:prstGeom prst="rect">
            <a:avLst/>
          </a:prstGeom>
          <a:noFill/>
          <a:ln>
            <a:noFill/>
          </a:ln>
        </p:spPr>
        <p:txBody>
          <a:bodyPr wrap="square">
            <a:spAutoFit/>
          </a:bodyPr>
          <a:lstStyle/>
          <a:p>
            <a:pPr>
              <a:spcBef>
                <a:spcPts val="0"/>
              </a:spcBef>
            </a:pPr>
            <a:r>
              <a:rPr lang="en-US" sz="2000" dirty="0">
                <a:solidFill>
                  <a:schemeClr val="tx1"/>
                </a:solidFill>
                <a:latin typeface="Calibri" panose="020F0502020204030204" pitchFamily="34" charset="0"/>
                <a:cs typeface="Calibri" panose="020F0502020204030204" pitchFamily="34" charset="0"/>
              </a:rPr>
              <a:t>Each MAR: </a:t>
            </a:r>
          </a:p>
          <a:p>
            <a:pPr marL="342900" indent="-342900">
              <a:buFont typeface="Arial" panose="020B0604020202020204" pitchFamily="34" charset="0"/>
              <a:buChar char="•"/>
            </a:pPr>
            <a:r>
              <a:rPr lang="en-US" sz="1800" dirty="0">
                <a:solidFill>
                  <a:schemeClr val="tx1"/>
                </a:solidFill>
                <a:latin typeface="Calibri" panose="020F0502020204030204" pitchFamily="34" charset="0"/>
                <a:cs typeface="Calibri" panose="020F0502020204030204" pitchFamily="34" charset="0"/>
              </a:rPr>
              <a:t>Student name and second identifier </a:t>
            </a:r>
          </a:p>
          <a:p>
            <a:pPr marL="342900" indent="-342900">
              <a:buFont typeface="Arial" panose="020B0604020202020204" pitchFamily="34" charset="0"/>
              <a:buChar char="•"/>
            </a:pPr>
            <a:r>
              <a:rPr lang="en-US" sz="1800" dirty="0">
                <a:solidFill>
                  <a:schemeClr val="tx1"/>
                </a:solidFill>
                <a:latin typeface="Calibri" panose="020F0502020204030204" pitchFamily="34" charset="0"/>
                <a:cs typeface="Calibri" panose="020F0502020204030204" pitchFamily="34" charset="0"/>
              </a:rPr>
              <a:t>Medication name </a:t>
            </a:r>
          </a:p>
          <a:p>
            <a:pPr marL="342900" indent="-342900">
              <a:buFont typeface="Arial" panose="020B0604020202020204" pitchFamily="34" charset="0"/>
              <a:buChar char="•"/>
            </a:pPr>
            <a:r>
              <a:rPr lang="en-US" sz="1800" dirty="0">
                <a:solidFill>
                  <a:schemeClr val="tx1"/>
                </a:solidFill>
                <a:latin typeface="Calibri" panose="020F0502020204030204" pitchFamily="34" charset="0"/>
                <a:cs typeface="Calibri" panose="020F0502020204030204" pitchFamily="34" charset="0"/>
              </a:rPr>
              <a:t>Medication dose </a:t>
            </a:r>
          </a:p>
          <a:p>
            <a:pPr marL="342900" indent="-342900">
              <a:buFont typeface="Arial" panose="020B0604020202020204" pitchFamily="34" charset="0"/>
              <a:buChar char="•"/>
            </a:pPr>
            <a:r>
              <a:rPr lang="en-US" sz="1800" dirty="0">
                <a:solidFill>
                  <a:schemeClr val="tx1"/>
                </a:solidFill>
                <a:latin typeface="Calibri" panose="020F0502020204030204" pitchFamily="34" charset="0"/>
                <a:cs typeface="Calibri" panose="020F0502020204030204" pitchFamily="34" charset="0"/>
              </a:rPr>
              <a:t>Medication route </a:t>
            </a:r>
          </a:p>
          <a:p>
            <a:pPr marL="342900" indent="-342900">
              <a:buFont typeface="Arial" panose="020B0604020202020204" pitchFamily="34" charset="0"/>
              <a:buChar char="•"/>
            </a:pPr>
            <a:r>
              <a:rPr lang="en-US" sz="1800" dirty="0">
                <a:solidFill>
                  <a:schemeClr val="tx1"/>
                </a:solidFill>
                <a:latin typeface="Calibri" panose="020F0502020204030204" pitchFamily="34" charset="0"/>
                <a:cs typeface="Calibri" panose="020F0502020204030204" pitchFamily="34" charset="0"/>
              </a:rPr>
              <a:t>When to administer</a:t>
            </a:r>
          </a:p>
          <a:p>
            <a:pPr marL="342900" indent="-342900">
              <a:buFont typeface="Arial" panose="020B0604020202020204" pitchFamily="34" charset="0"/>
              <a:buChar char="•"/>
            </a:pPr>
            <a:r>
              <a:rPr lang="en-US" sz="1800" dirty="0">
                <a:solidFill>
                  <a:schemeClr val="tx1"/>
                </a:solidFill>
                <a:latin typeface="Calibri" panose="020F0502020204030204" pitchFamily="34" charset="0"/>
                <a:cs typeface="Calibri" panose="020F0502020204030204" pitchFamily="34" charset="0"/>
              </a:rPr>
              <a:t>Why to administer if PRN (as needed)</a:t>
            </a:r>
          </a:p>
          <a:p>
            <a:pPr marL="342900" indent="-342900">
              <a:buFont typeface="Arial" panose="020B0604020202020204" pitchFamily="34" charset="0"/>
              <a:buChar char="•"/>
            </a:pPr>
            <a:r>
              <a:rPr lang="en-US" sz="1800" dirty="0">
                <a:solidFill>
                  <a:schemeClr val="tx1"/>
                </a:solidFill>
                <a:latin typeface="Calibri" panose="020F0502020204030204" pitchFamily="34" charset="0"/>
                <a:cs typeface="Calibri" panose="020F0502020204030204" pitchFamily="34" charset="0"/>
              </a:rPr>
              <a:t>Full name of person administering</a:t>
            </a:r>
          </a:p>
        </p:txBody>
      </p:sp>
      <p:sp>
        <p:nvSpPr>
          <p:cNvPr id="9" name="Google Shape;390;p53">
            <a:extLst>
              <a:ext uri="{FF2B5EF4-FFF2-40B4-BE49-F238E27FC236}">
                <a16:creationId xmlns:a16="http://schemas.microsoft.com/office/drawing/2014/main" id="{910227A7-AC64-3705-39FC-3562E72B2687}"/>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918025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32B15F5A-316C-B945-C317-C1C9F5A938D7}"/>
              </a:ext>
            </a:extLst>
          </p:cNvPr>
          <p:cNvSpPr txBox="1">
            <a:spLocks noGrp="1"/>
          </p:cNvSpPr>
          <p:nvPr>
            <p:ph type="title" idx="4294967295"/>
          </p:nvPr>
        </p:nvSpPr>
        <p:spPr>
          <a:xfrm>
            <a:off x="4572000" y="1474469"/>
            <a:ext cx="4105088" cy="201168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Medication Administration </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Step-by-Step</a:t>
            </a:r>
          </a:p>
        </p:txBody>
      </p:sp>
      <p:pic>
        <p:nvPicPr>
          <p:cNvPr id="5" name="Picture 4" descr="A counter with medical supplies including gloves and small bandages. Above the counter is a shelf with small plastic bins and three binders. One binder is labeled &quot;Medications.&quot; Above the shelf is a cupboard with a lock on its door.">
            <a:extLst>
              <a:ext uri="{FF2B5EF4-FFF2-40B4-BE49-F238E27FC236}">
                <a16:creationId xmlns:a16="http://schemas.microsoft.com/office/drawing/2014/main" id="{D383DFE3-3CBB-B92D-D465-4784059285C6}"/>
              </a:ext>
            </a:extLst>
          </p:cNvPr>
          <p:cNvPicPr>
            <a:picLocks noChangeAspect="1"/>
          </p:cNvPicPr>
          <p:nvPr/>
        </p:nvPicPr>
        <p:blipFill>
          <a:blip r:embed="rId3"/>
          <a:stretch>
            <a:fillRect/>
          </a:stretch>
        </p:blipFill>
        <p:spPr>
          <a:xfrm>
            <a:off x="531304" y="638174"/>
            <a:ext cx="2924175" cy="3867150"/>
          </a:xfrm>
          <a:prstGeom prst="rect">
            <a:avLst/>
          </a:prstGeom>
        </p:spPr>
      </p:pic>
    </p:spTree>
    <p:extLst>
      <p:ext uri="{BB962C8B-B14F-4D97-AF65-F5344CB8AC3E}">
        <p14:creationId xmlns:p14="http://schemas.microsoft.com/office/powerpoint/2010/main" val="14718220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Steps of Medication Administration</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235570"/>
          </a:xfrm>
        </p:spPr>
        <p:txBody>
          <a:bodyPr>
            <a:noAutofit/>
          </a:bodyPr>
          <a:lstStyle/>
          <a:p>
            <a:pPr>
              <a:lnSpc>
                <a:spcPct val="100000"/>
              </a:lnSpc>
              <a:spcBef>
                <a:spcPts val="0"/>
              </a:spcBef>
              <a:buSzPct val="100000"/>
              <a:buFont typeface="Arial" panose="020B0604020202020204" pitchFamily="34" charset="0"/>
              <a:buChar char="•"/>
            </a:pPr>
            <a:r>
              <a:rPr lang="en-US" dirty="0"/>
              <a:t>Wash hands and prepare necessary supplies: med cup, gloves, tissues, gauze, etc.</a:t>
            </a:r>
          </a:p>
          <a:p>
            <a:pPr lvl="1">
              <a:lnSpc>
                <a:spcPct val="100000"/>
              </a:lnSpc>
              <a:spcBef>
                <a:spcPts val="0"/>
              </a:spcBef>
              <a:buSzPct val="100000"/>
              <a:buFont typeface="Courier New" panose="02070309020205020404" pitchFamily="49" charset="0"/>
              <a:buChar char="o"/>
            </a:pPr>
            <a:r>
              <a:rPr lang="en-US" dirty="0"/>
              <a:t>Check the SIX RIGHTS prior to beginning</a:t>
            </a:r>
          </a:p>
          <a:p>
            <a:pPr>
              <a:lnSpc>
                <a:spcPct val="100000"/>
              </a:lnSpc>
              <a:spcBef>
                <a:spcPts val="0"/>
              </a:spcBef>
              <a:buSzPct val="100000"/>
              <a:buFont typeface="Arial" panose="020B0604020202020204" pitchFamily="34" charset="0"/>
              <a:buChar char="•"/>
            </a:pPr>
            <a:r>
              <a:rPr lang="en-US" dirty="0"/>
              <a:t>With student present, prepare and administer the medication dose per manufacture guidelines and student written instructions. </a:t>
            </a:r>
          </a:p>
          <a:p>
            <a:pPr lvl="1">
              <a:lnSpc>
                <a:spcPct val="100000"/>
              </a:lnSpc>
              <a:spcBef>
                <a:spcPts val="0"/>
              </a:spcBef>
              <a:buSzPct val="100000"/>
              <a:buFont typeface="Courier New" panose="02070309020205020404" pitchFamily="49" charset="0"/>
              <a:buChar char="o"/>
            </a:pPr>
            <a:r>
              <a:rPr lang="en-US" dirty="0"/>
              <a:t>Check the SIX RIGHTS during administration</a:t>
            </a:r>
          </a:p>
          <a:p>
            <a:pPr>
              <a:lnSpc>
                <a:spcPct val="100000"/>
              </a:lnSpc>
              <a:spcBef>
                <a:spcPts val="0"/>
              </a:spcBef>
              <a:buSzPct val="100000"/>
              <a:buFont typeface="Arial" panose="020B0604020202020204" pitchFamily="34" charset="0"/>
              <a:buChar char="•"/>
            </a:pPr>
            <a:r>
              <a:rPr lang="en-US" dirty="0"/>
              <a:t>Document</a:t>
            </a:r>
          </a:p>
          <a:p>
            <a:pPr lvl="1">
              <a:lnSpc>
                <a:spcPct val="100000"/>
              </a:lnSpc>
              <a:spcBef>
                <a:spcPts val="0"/>
              </a:spcBef>
              <a:buSzPct val="100000"/>
              <a:buFont typeface="Courier New" panose="02070309020205020404" pitchFamily="49" charset="0"/>
              <a:buChar char="o"/>
            </a:pPr>
            <a:r>
              <a:rPr lang="en-US" dirty="0"/>
              <a:t>Check the SIX RIGHTS while completing tasks</a:t>
            </a:r>
          </a:p>
        </p:txBody>
      </p:sp>
      <p:pic>
        <p:nvPicPr>
          <p:cNvPr id="22" name="Picture 21" descr="Three images: handwashing, a circle of images related to six rights, and a health worker typing on a keyboard">
            <a:extLst>
              <a:ext uri="{FF2B5EF4-FFF2-40B4-BE49-F238E27FC236}">
                <a16:creationId xmlns:a16="http://schemas.microsoft.com/office/drawing/2014/main" id="{8AC5A1AA-A2D5-0932-DFB1-C6AC6DEAEFEF}"/>
              </a:ext>
            </a:extLst>
          </p:cNvPr>
          <p:cNvPicPr>
            <a:picLocks noChangeAspect="1"/>
          </p:cNvPicPr>
          <p:nvPr/>
        </p:nvPicPr>
        <p:blipFill>
          <a:blip r:embed="rId3"/>
          <a:stretch>
            <a:fillRect/>
          </a:stretch>
        </p:blipFill>
        <p:spPr>
          <a:xfrm>
            <a:off x="7159827" y="681110"/>
            <a:ext cx="1631320" cy="3575721"/>
          </a:xfrm>
          <a:prstGeom prst="rect">
            <a:avLst/>
          </a:prstGeom>
        </p:spPr>
      </p:pic>
      <p:sp>
        <p:nvSpPr>
          <p:cNvPr id="8" name="Google Shape;412;p55">
            <a:extLst>
              <a:ext uri="{FF2B5EF4-FFF2-40B4-BE49-F238E27FC236}">
                <a16:creationId xmlns:a16="http://schemas.microsoft.com/office/drawing/2014/main" id="{3613E987-2519-1D36-711A-84A2473AFB6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5" name="Google Shape;390;p53">
            <a:extLst>
              <a:ext uri="{FF2B5EF4-FFF2-40B4-BE49-F238E27FC236}">
                <a16:creationId xmlns:a16="http://schemas.microsoft.com/office/drawing/2014/main" id="{7C416385-4C22-5DF4-C309-46F6DF3AED85}"/>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55742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 name="Title 3">
            <a:extLst>
              <a:ext uri="{FF2B5EF4-FFF2-40B4-BE49-F238E27FC236}">
                <a16:creationId xmlns:a16="http://schemas.microsoft.com/office/drawing/2014/main" id="{3429EF63-A325-6EEC-129C-C470067747FC}"/>
              </a:ext>
            </a:extLst>
          </p:cNvPr>
          <p:cNvSpPr>
            <a:spLocks noGrp="1"/>
          </p:cNvSpPr>
          <p:nvPr>
            <p:ph type="title" idx="4294967295"/>
          </p:nvPr>
        </p:nvSpPr>
        <p:spPr>
          <a:xfrm>
            <a:off x="527050" y="165100"/>
            <a:ext cx="8089900" cy="9144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139700" marR="0" lvl="0" indent="0" algn="ctr" defTabSz="914400" rtl="0" eaLnBrk="1" fontAlgn="auto" latinLnBrk="0" hangingPunct="1">
              <a:lnSpc>
                <a:spcPct val="90000"/>
              </a:lnSpc>
              <a:spcBef>
                <a:spcPts val="800"/>
              </a:spcBef>
              <a:spcAft>
                <a:spcPts val="0"/>
              </a:spcAft>
              <a:buClr>
                <a:schemeClr val="dk1"/>
              </a:buClr>
              <a:buSzPts val="1400"/>
              <a:buFont typeface="Arial"/>
              <a:buNone/>
              <a:tabLst/>
              <a:defRPr/>
            </a:pPr>
            <a:r>
              <a:rPr kumimoji="0" lang="en-US" sz="4000" b="0" i="0" u="none" strike="noStrike" kern="0" cap="none" spc="0" normalizeH="0" baseline="0" noProof="0" dirty="0">
                <a:ln>
                  <a:noFill/>
                </a:ln>
                <a:solidFill>
                  <a:schemeClr val="accent1"/>
                </a:solidFill>
                <a:effectLst/>
                <a:uLnTx/>
                <a:uFillTx/>
                <a:latin typeface="Calibri"/>
                <a:ea typeface="Calibri"/>
                <a:cs typeface="Calibri"/>
                <a:sym typeface="Calibri"/>
              </a:rPr>
              <a:t>4. Demonstration and Evaluation</a:t>
            </a:r>
          </a:p>
        </p:txBody>
      </p:sp>
      <p:pic>
        <p:nvPicPr>
          <p:cNvPr id="8" name="Picture 2" descr="a school health room with colorful wall hangings, three plastic chairs against the wall, and a doorway open to reveal a cot and step-stool">
            <a:extLst>
              <a:ext uri="{FF2B5EF4-FFF2-40B4-BE49-F238E27FC236}">
                <a16:creationId xmlns:a16="http://schemas.microsoft.com/office/drawing/2014/main" id="{2BE6AE95-A33B-610D-E2E7-160E42FA6C8F}"/>
              </a:ext>
            </a:extLst>
          </p:cNvPr>
          <p:cNvPicPr>
            <a:picLocks noChangeAspect="1" noChangeArrowheads="1"/>
          </p:cNvPicPr>
          <p:nvPr/>
        </p:nvPicPr>
        <p:blipFill>
          <a:blip r:embed="rId3"/>
          <a:srcRect t="229" b="229"/>
          <a:stretch/>
        </p:blipFill>
        <p:spPr bwMode="auto">
          <a:xfrm>
            <a:off x="365760" y="1188720"/>
            <a:ext cx="8412480" cy="3619891"/>
          </a:xfrm>
          <a:prstGeom prst="rect">
            <a:avLst/>
          </a:prstGeom>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961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32B15F5A-316C-B945-C317-C1C9F5A938D7}"/>
              </a:ext>
            </a:extLst>
          </p:cNvPr>
          <p:cNvSpPr txBox="1">
            <a:spLocks noGrp="1"/>
          </p:cNvSpPr>
          <p:nvPr>
            <p:ph type="title" idx="4294967295"/>
          </p:nvPr>
        </p:nvSpPr>
        <p:spPr>
          <a:xfrm>
            <a:off x="4572000" y="1061175"/>
            <a:ext cx="4105088" cy="2224496"/>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Demonstration and Evaluation</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Sample Scripts</a:t>
            </a:r>
          </a:p>
        </p:txBody>
      </p:sp>
      <p:pic>
        <p:nvPicPr>
          <p:cNvPr id="2" name="Picture 1" descr="A room with a desk, a laptop computer on the desk, two file cabinets, a plastic chair against the wall, and a free-standing wooden screen partially concealing a cot. The space appears narrow, a small room or converted hallway.">
            <a:extLst>
              <a:ext uri="{FF2B5EF4-FFF2-40B4-BE49-F238E27FC236}">
                <a16:creationId xmlns:a16="http://schemas.microsoft.com/office/drawing/2014/main" id="{49E554DB-4ACB-E9D3-7846-2BD767271649}"/>
              </a:ext>
            </a:extLst>
          </p:cNvPr>
          <p:cNvPicPr>
            <a:picLocks noChangeAspect="1"/>
          </p:cNvPicPr>
          <p:nvPr/>
        </p:nvPicPr>
        <p:blipFill rotWithShape="1">
          <a:blip r:embed="rId3"/>
          <a:srcRect t="20" b="20"/>
          <a:stretch/>
        </p:blipFill>
        <p:spPr>
          <a:xfrm>
            <a:off x="548640" y="654312"/>
            <a:ext cx="3474720" cy="3826791"/>
          </a:xfrm>
          <a:prstGeom prst="rect">
            <a:avLst/>
          </a:prstGeom>
          <a:solidFill>
            <a:schemeClr val="tx1"/>
          </a:solidFill>
          <a:ln w="19050">
            <a:solidFill>
              <a:schemeClr val="tx1"/>
            </a:solidFill>
          </a:ln>
        </p:spPr>
      </p:pic>
    </p:spTree>
    <p:extLst>
      <p:ext uri="{BB962C8B-B14F-4D97-AF65-F5344CB8AC3E}">
        <p14:creationId xmlns:p14="http://schemas.microsoft.com/office/powerpoint/2010/main" val="15406814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Shape 385"/>
        <p:cNvGrpSpPr/>
        <p:nvPr/>
      </p:nvGrpSpPr>
      <p:grpSpPr>
        <a:xfrm>
          <a:off x="0" y="0"/>
          <a:ext cx="0" cy="0"/>
          <a:chOff x="0" y="0"/>
          <a:chExt cx="0" cy="0"/>
        </a:xfrm>
      </p:grpSpPr>
      <p:sp>
        <p:nvSpPr>
          <p:cNvPr id="387" name="Google Shape;387;p5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rtl="0">
              <a:spcBef>
                <a:spcPts val="0"/>
              </a:spcBef>
              <a:spcAft>
                <a:spcPts val="0"/>
              </a:spcAft>
              <a:buNone/>
            </a:pPr>
            <a:r>
              <a:rPr lang="en" sz="3600" dirty="0"/>
              <a:t>Six Rights + Student Engagement</a:t>
            </a:r>
            <a:endParaRPr dirty="0"/>
          </a:p>
        </p:txBody>
      </p:sp>
      <p:sp>
        <p:nvSpPr>
          <p:cNvPr id="3" name="TextBox 2">
            <a:extLst>
              <a:ext uri="{FF2B5EF4-FFF2-40B4-BE49-F238E27FC236}">
                <a16:creationId xmlns:a16="http://schemas.microsoft.com/office/drawing/2014/main" id="{122D11D6-D675-F4CE-2995-DF05C360233A}"/>
              </a:ext>
            </a:extLst>
          </p:cNvPr>
          <p:cNvSpPr txBox="1"/>
          <p:nvPr/>
        </p:nvSpPr>
        <p:spPr>
          <a:xfrm>
            <a:off x="398543" y="1425002"/>
            <a:ext cx="7609421" cy="2862322"/>
          </a:xfrm>
          <a:prstGeom prst="rect">
            <a:avLst/>
          </a:prstGeom>
          <a:noFill/>
        </p:spPr>
        <p:txBody>
          <a:bodyPr wrap="square">
            <a:spAutoFit/>
          </a:bodyPr>
          <a:lstStyle/>
          <a:p>
            <a:pPr marL="342900" indent="-317500">
              <a:buClr>
                <a:schemeClr val="dk1"/>
              </a:buClr>
              <a:buSzPct val="100000"/>
              <a:buFont typeface="Arial" panose="020B0604020202020204" pitchFamily="34" charset="0"/>
              <a:buChar char="•"/>
            </a:pPr>
            <a:r>
              <a:rPr lang="en-US" sz="1800" dirty="0">
                <a:solidFill>
                  <a:schemeClr val="dk1"/>
                </a:solidFill>
                <a:latin typeface="Calibri"/>
                <a:cs typeface="Calibri"/>
                <a:sym typeface="Wingdings" panose="05000000000000000000" pitchFamily="2" charset="2"/>
              </a:rPr>
              <a:t>Hello, [Student]. It’s good to see you. You’re right on time today! We’ll give your medication over here, for privacy. I’ll wash my hands first.</a:t>
            </a:r>
          </a:p>
          <a:p>
            <a:pPr marL="342900" indent="-317500">
              <a:buClr>
                <a:schemeClr val="dk1"/>
              </a:buClr>
              <a:buSzPct val="100000"/>
              <a:buFont typeface="Arial" panose="020B0604020202020204" pitchFamily="34" charset="0"/>
              <a:buChar char="•"/>
            </a:pPr>
            <a:r>
              <a:rPr lang="en-US" sz="1800" dirty="0">
                <a:solidFill>
                  <a:schemeClr val="dk1"/>
                </a:solidFill>
                <a:latin typeface="Calibri"/>
                <a:cs typeface="Calibri"/>
                <a:sym typeface="Wingdings" panose="05000000000000000000" pitchFamily="2" charset="2"/>
              </a:rPr>
              <a:t>Please tell me your name and birthday. (Great, I have the right MAR open!)</a:t>
            </a:r>
          </a:p>
          <a:p>
            <a:pPr marL="342900" indent="-317500">
              <a:buClr>
                <a:schemeClr val="dk1"/>
              </a:buClr>
              <a:buSzPct val="100000"/>
              <a:buFont typeface="Arial" panose="020B0604020202020204" pitchFamily="34" charset="0"/>
              <a:buChar char="•"/>
            </a:pPr>
            <a:r>
              <a:rPr lang="en-US" sz="1800" dirty="0">
                <a:solidFill>
                  <a:schemeClr val="dk1"/>
                </a:solidFill>
                <a:latin typeface="Calibri"/>
                <a:cs typeface="Calibri"/>
                <a:sym typeface="Wingdings" panose="05000000000000000000" pitchFamily="2" charset="2"/>
              </a:rPr>
              <a:t>What’s the name of the medicine you’re getting? (That matches this label!)</a:t>
            </a:r>
          </a:p>
          <a:p>
            <a:pPr marL="342900" indent="-317500">
              <a:buClr>
                <a:schemeClr val="dk1"/>
              </a:buClr>
              <a:buSzPct val="100000"/>
              <a:buFont typeface="Arial" panose="020B0604020202020204" pitchFamily="34" charset="0"/>
              <a:buChar char="•"/>
            </a:pPr>
            <a:r>
              <a:rPr lang="en-US" sz="1800" dirty="0">
                <a:solidFill>
                  <a:schemeClr val="dk1"/>
                </a:solidFill>
                <a:latin typeface="Calibri"/>
                <a:cs typeface="Calibri"/>
                <a:sym typeface="Wingdings" panose="05000000000000000000" pitchFamily="2" charset="2"/>
              </a:rPr>
              <a:t>Remind me how you take this: Are you supposed to chew it, or swallow without chewing? Point to the ear where you get the drops. (Perfect, that’s what the written instructions say.)</a:t>
            </a:r>
          </a:p>
          <a:p>
            <a:pPr marL="342900" indent="-317500">
              <a:buClr>
                <a:schemeClr val="dk1"/>
              </a:buClr>
              <a:buSzPct val="100000"/>
              <a:buFont typeface="Arial" panose="020B0604020202020204" pitchFamily="34" charset="0"/>
              <a:buChar char="•"/>
            </a:pPr>
            <a:r>
              <a:rPr lang="en-US" sz="1800" dirty="0">
                <a:solidFill>
                  <a:schemeClr val="dk1"/>
                </a:solidFill>
                <a:latin typeface="Calibri"/>
                <a:cs typeface="Calibri"/>
                <a:sym typeface="Wingdings" panose="05000000000000000000" pitchFamily="2" charset="2"/>
              </a:rPr>
              <a:t>Here is your one tab of __. I’m putting the two drops of __ in your ear now.</a:t>
            </a:r>
          </a:p>
          <a:p>
            <a:pPr marL="342900" indent="-317500">
              <a:buClr>
                <a:schemeClr val="dk1"/>
              </a:buClr>
              <a:buSzPct val="100000"/>
              <a:buFont typeface="Arial" panose="020B0604020202020204" pitchFamily="34" charset="0"/>
              <a:buChar char="•"/>
            </a:pPr>
            <a:r>
              <a:rPr lang="en-US" sz="1800" dirty="0">
                <a:solidFill>
                  <a:schemeClr val="dk1"/>
                </a:solidFill>
                <a:latin typeface="Calibri"/>
                <a:cs typeface="Calibri"/>
                <a:sym typeface="Wingdings" panose="05000000000000000000" pitchFamily="2" charset="2"/>
              </a:rPr>
              <a:t>Well done, [Student]. I’ve documented that you took your medicine. See you tomorrow!</a:t>
            </a:r>
          </a:p>
        </p:txBody>
      </p:sp>
      <p:pic>
        <p:nvPicPr>
          <p:cNvPr id="2" name="Picture 1" descr="circle of images related to the six rights including person, clock, medication bottles, checklist">
            <a:extLst>
              <a:ext uri="{FF2B5EF4-FFF2-40B4-BE49-F238E27FC236}">
                <a16:creationId xmlns:a16="http://schemas.microsoft.com/office/drawing/2014/main" id="{389CA91E-49FA-5B28-9ABD-BA2F284FE1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9" b="-2504"/>
          <a:stretch/>
        </p:blipFill>
        <p:spPr bwMode="auto">
          <a:xfrm>
            <a:off x="7716997" y="231818"/>
            <a:ext cx="914400" cy="991963"/>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388" name="Google Shape;388;p53"/>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4" name="Google Shape;390;p53">
            <a:extLst>
              <a:ext uri="{FF2B5EF4-FFF2-40B4-BE49-F238E27FC236}">
                <a16:creationId xmlns:a16="http://schemas.microsoft.com/office/drawing/2014/main" id="{77298862-2F2A-C8EB-E2E7-99679D28691E}"/>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172484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7" name="Google Shape;267;p40"/>
          <p:cNvSpPr txBox="1">
            <a:spLocks noGrp="1"/>
          </p:cNvSpPr>
          <p:nvPr>
            <p:ph type="title"/>
          </p:nvPr>
        </p:nvSpPr>
        <p:spPr>
          <a:xfrm>
            <a:off x="537882" y="342900"/>
            <a:ext cx="6278586" cy="769845"/>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accent1"/>
              </a:buClr>
              <a:buSzPts val="3300"/>
              <a:buFont typeface="Calibri"/>
              <a:buNone/>
            </a:pPr>
            <a:r>
              <a:rPr lang="en" dirty="0"/>
              <a:t>Training Objectives</a:t>
            </a:r>
            <a:endParaRPr dirty="0"/>
          </a:p>
        </p:txBody>
      </p:sp>
      <p:sp>
        <p:nvSpPr>
          <p:cNvPr id="271" name="Google Shape;271;p40"/>
          <p:cNvSpPr txBox="1"/>
          <p:nvPr/>
        </p:nvSpPr>
        <p:spPr>
          <a:xfrm>
            <a:off x="537882" y="1284691"/>
            <a:ext cx="5463348" cy="3085428"/>
          </a:xfrm>
          <a:prstGeom prst="rect">
            <a:avLst/>
          </a:prstGeom>
          <a:noFill/>
          <a:ln>
            <a:noFill/>
          </a:ln>
        </p:spPr>
        <p:txBody>
          <a:bodyPr spcFirstLastPara="1" wrap="square" lIns="68575" tIns="34275" rIns="68575" bIns="34275" anchor="t" anchorCtr="0">
            <a:normAutofit/>
          </a:bodyPr>
          <a:lstStyle/>
          <a:p>
            <a:r>
              <a:rPr lang="en-US" sz="2000" dirty="0">
                <a:solidFill>
                  <a:schemeClr val="tx1"/>
                </a:solidFill>
                <a:latin typeface="Calibri" panose="020F0502020204030204" pitchFamily="34" charset="0"/>
                <a:cs typeface="Calibri" panose="020F0502020204030204" pitchFamily="34" charset="0"/>
              </a:rPr>
              <a:t>Learners will </a:t>
            </a:r>
          </a:p>
          <a:p>
            <a:pPr marL="457200" indent="-457200">
              <a:buFont typeface="Arial" panose="020B0604020202020204" pitchFamily="34" charset="0"/>
              <a:buChar char="•"/>
            </a:pPr>
            <a:r>
              <a:rPr lang="en-US" sz="2000" b="1" dirty="0">
                <a:solidFill>
                  <a:schemeClr val="tx1"/>
                </a:solidFill>
                <a:latin typeface="Calibri" panose="020F0502020204030204" pitchFamily="34" charset="0"/>
                <a:cs typeface="Calibri" panose="020F0502020204030204" pitchFamily="34" charset="0"/>
              </a:rPr>
              <a:t>Enhance skills and knowledge</a:t>
            </a:r>
            <a:r>
              <a:rPr lang="en-US" sz="2000" dirty="0">
                <a:solidFill>
                  <a:schemeClr val="tx1"/>
                </a:solidFill>
                <a:latin typeface="Calibri" panose="020F0502020204030204" pitchFamily="34" charset="0"/>
                <a:cs typeface="Calibri" panose="020F0502020204030204" pitchFamily="34" charset="0"/>
              </a:rPr>
              <a:t> to engage in safe medication administration aligned with local policies and practices</a:t>
            </a:r>
          </a:p>
          <a:p>
            <a:pPr marL="457200" indent="-457200">
              <a:buFont typeface="Arial" panose="020B0604020202020204" pitchFamily="34" charset="0"/>
              <a:buChar char="•"/>
            </a:pPr>
            <a:r>
              <a:rPr lang="en-US" sz="2000" b="1" dirty="0">
                <a:solidFill>
                  <a:schemeClr val="tx1"/>
                </a:solidFill>
                <a:latin typeface="Calibri" panose="020F0502020204030204" pitchFamily="34" charset="0"/>
                <a:cs typeface="Calibri" panose="020F0502020204030204" pitchFamily="34" charset="0"/>
              </a:rPr>
              <a:t>Identify individual responsibilities</a:t>
            </a:r>
            <a:r>
              <a:rPr lang="en-US" sz="2000" dirty="0">
                <a:solidFill>
                  <a:schemeClr val="tx1"/>
                </a:solidFill>
                <a:latin typeface="Calibri" panose="020F0502020204030204" pitchFamily="34" charset="0"/>
                <a:cs typeface="Calibri" panose="020F0502020204030204" pitchFamily="34" charset="0"/>
              </a:rPr>
              <a:t> to ensure </a:t>
            </a:r>
            <a:r>
              <a:rPr lang="en-US" sz="2000" dirty="0">
                <a:latin typeface="Calibri" panose="020F0502020204030204" pitchFamily="34" charset="0"/>
                <a:cs typeface="Calibri" panose="020F0502020204030204" pitchFamily="34" charset="0"/>
              </a:rPr>
              <a:t>s</a:t>
            </a:r>
            <a:r>
              <a:rPr lang="en-US" sz="2000" dirty="0">
                <a:solidFill>
                  <a:schemeClr val="tx1"/>
                </a:solidFill>
                <a:latin typeface="Calibri" panose="020F0502020204030204" pitchFamily="34" charset="0"/>
                <a:cs typeface="Calibri" panose="020F0502020204030204" pitchFamily="34" charset="0"/>
              </a:rPr>
              <a:t>tudent access to medications needed at school </a:t>
            </a:r>
            <a:r>
              <a:rPr lang="en-US" sz="2000" dirty="0">
                <a:latin typeface="Calibri" panose="020F0502020204030204" pitchFamily="34" charset="0"/>
                <a:cs typeface="Calibri" panose="020F0502020204030204" pitchFamily="34" charset="0"/>
              </a:rPr>
              <a:t>and s</a:t>
            </a:r>
            <a:r>
              <a:rPr lang="en-US" sz="2000" dirty="0">
                <a:solidFill>
                  <a:schemeClr val="tx1"/>
                </a:solidFill>
                <a:latin typeface="Calibri" panose="020F0502020204030204" pitchFamily="34" charset="0"/>
                <a:cs typeface="Calibri" panose="020F0502020204030204" pitchFamily="34" charset="0"/>
              </a:rPr>
              <a:t>tudent safety, reducing medication errors</a:t>
            </a:r>
          </a:p>
        </p:txBody>
      </p:sp>
      <p:pic>
        <p:nvPicPr>
          <p:cNvPr id="5" name="Picture 4" descr="shelf of binders">
            <a:extLst>
              <a:ext uri="{FF2B5EF4-FFF2-40B4-BE49-F238E27FC236}">
                <a16:creationId xmlns:a16="http://schemas.microsoft.com/office/drawing/2014/main" id="{2951FB2E-2A0F-347D-0F0C-6C82DECA2A18}"/>
              </a:ext>
            </a:extLst>
          </p:cNvPr>
          <p:cNvPicPr>
            <a:picLocks noChangeAspect="1"/>
          </p:cNvPicPr>
          <p:nvPr/>
        </p:nvPicPr>
        <p:blipFill rotWithShape="1">
          <a:blip r:embed="rId3">
            <a:extLst>
              <a:ext uri="{28A0092B-C50C-407E-A947-70E740481C1C}">
                <a14:useLocalDpi xmlns:a14="http://schemas.microsoft.com/office/drawing/2010/main" val="0"/>
              </a:ext>
            </a:extLst>
          </a:blip>
          <a:srcRect l="13100" t="9104" r="13100"/>
          <a:stretch/>
        </p:blipFill>
        <p:spPr>
          <a:xfrm>
            <a:off x="6983913" y="727823"/>
            <a:ext cx="1642376" cy="1492864"/>
          </a:xfrm>
          <a:prstGeom prst="rect">
            <a:avLst/>
          </a:prstGeom>
          <a:ln w="19050">
            <a:solidFill>
              <a:srgbClr val="002060"/>
            </a:solidFill>
          </a:ln>
          <a:effectLst/>
        </p:spPr>
      </p:pic>
      <p:pic>
        <p:nvPicPr>
          <p:cNvPr id="8" name="Picture 7" descr="Child raising hand in classroom">
            <a:extLst>
              <a:ext uri="{FF2B5EF4-FFF2-40B4-BE49-F238E27FC236}">
                <a16:creationId xmlns:a16="http://schemas.microsoft.com/office/drawing/2014/main" id="{FAB0F889-515E-41C7-D36F-D27E629588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50" t="771" r="23886" b="1436"/>
          <a:stretch/>
        </p:blipFill>
        <p:spPr>
          <a:xfrm flipH="1">
            <a:off x="6983910" y="2622217"/>
            <a:ext cx="1642375" cy="1459350"/>
          </a:xfrm>
          <a:prstGeom prst="rect">
            <a:avLst/>
          </a:prstGeom>
          <a:ln w="19050">
            <a:solidFill>
              <a:srgbClr val="002060"/>
            </a:solidFill>
          </a:ln>
        </p:spPr>
      </p:pic>
      <p:sp>
        <p:nvSpPr>
          <p:cNvPr id="2" name="Google Shape;388;p53">
            <a:extLst>
              <a:ext uri="{FF2B5EF4-FFF2-40B4-BE49-F238E27FC236}">
                <a16:creationId xmlns:a16="http://schemas.microsoft.com/office/drawing/2014/main" id="{D7C6E049-9E24-8370-8F6B-375D4358AB0A}"/>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3" name="Google Shape;390;p53">
            <a:extLst>
              <a:ext uri="{FF2B5EF4-FFF2-40B4-BE49-F238E27FC236}">
                <a16:creationId xmlns:a16="http://schemas.microsoft.com/office/drawing/2014/main" id="{0A5853C8-F3E2-A682-1E28-CA7326E7FC9A}"/>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91A710-2937-DCD1-7997-56954052C42D}"/>
              </a:ext>
            </a:extLst>
          </p:cNvPr>
          <p:cNvSpPr>
            <a:spLocks noGrp="1"/>
          </p:cNvSpPr>
          <p:nvPr>
            <p:ph type="title"/>
          </p:nvPr>
        </p:nvSpPr>
        <p:spPr/>
        <p:txBody>
          <a:bodyPr/>
          <a:lstStyle/>
          <a:p>
            <a:r>
              <a:rPr lang="en-US" dirty="0"/>
              <a:t>SBAR: Reporting a Medication Error </a:t>
            </a:r>
          </a:p>
        </p:txBody>
      </p:sp>
      <p:pic>
        <p:nvPicPr>
          <p:cNvPr id="4" name="Picture 3" descr="an exclamation point">
            <a:extLst>
              <a:ext uri="{FF2B5EF4-FFF2-40B4-BE49-F238E27FC236}">
                <a16:creationId xmlns:a16="http://schemas.microsoft.com/office/drawing/2014/main" id="{12BC12CA-4FA4-64AD-EB67-09395712F53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9000"/>
                    </a14:imgEffect>
                    <a14:imgEffect>
                      <a14:brightnessContrast bright="-10000" contrast="50000"/>
                    </a14:imgEffect>
                  </a14:imgLayer>
                </a14:imgProps>
              </a:ext>
              <a:ext uri="{28A0092B-C50C-407E-A947-70E740481C1C}">
                <a14:useLocalDpi xmlns:a14="http://schemas.microsoft.com/office/drawing/2010/main" val="0"/>
              </a:ext>
            </a:extLst>
          </a:blip>
          <a:srcRect l="54226" t="46217" r="6409" b="16505"/>
          <a:stretch/>
        </p:blipFill>
        <p:spPr>
          <a:xfrm>
            <a:off x="7711888" y="342900"/>
            <a:ext cx="914400" cy="649394"/>
          </a:xfrm>
          <a:prstGeom prst="rect">
            <a:avLst/>
          </a:prstGeom>
          <a:ln w="19050">
            <a:solidFill>
              <a:srgbClr val="002060"/>
            </a:solidFill>
          </a:ln>
        </p:spPr>
      </p:pic>
      <p:sp>
        <p:nvSpPr>
          <p:cNvPr id="2" name="Text Placeholder 1">
            <a:extLst>
              <a:ext uri="{FF2B5EF4-FFF2-40B4-BE49-F238E27FC236}">
                <a16:creationId xmlns:a16="http://schemas.microsoft.com/office/drawing/2014/main" id="{C39AB617-818A-A4C3-ABD9-07EF7EA8C070}"/>
              </a:ext>
            </a:extLst>
          </p:cNvPr>
          <p:cNvSpPr>
            <a:spLocks noGrp="1"/>
          </p:cNvSpPr>
          <p:nvPr>
            <p:ph type="body" idx="1"/>
          </p:nvPr>
        </p:nvSpPr>
        <p:spPr>
          <a:xfrm>
            <a:off x="537882" y="1369219"/>
            <a:ext cx="8088406" cy="3431381"/>
          </a:xfrm>
        </p:spPr>
        <p:txBody>
          <a:bodyPr>
            <a:normAutofit fontScale="85000" lnSpcReduction="20000"/>
          </a:bodyPr>
          <a:lstStyle/>
          <a:p>
            <a:pPr marL="0" marR="0" indent="0">
              <a:lnSpc>
                <a:spcPct val="110000"/>
              </a:lnSpc>
              <a:spcBef>
                <a:spcPts val="0"/>
              </a:spcBef>
              <a:spcAft>
                <a:spcPts val="1200"/>
              </a:spcAft>
              <a:buNone/>
            </a:pPr>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 - Situation: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received an extra dose of [</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of medication</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today. [</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Aide</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gave the medication. </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returned later, and I gave it again.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1200"/>
              </a:spcAft>
              <a:buNone/>
            </a:pPr>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 - Background: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likes the taste of the medication and often asks for more. [</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Aide</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doesn’t have access to the electronic record; they write notes for me to enter later. I found the note after giving the medicine.</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1200"/>
              </a:spcAft>
              <a:buNone/>
            </a:pPr>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 Assessment / Observed outcome: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15 minutes in the office, [</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asked to go back to class and doesn’t seem to have any side effects.</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1200"/>
              </a:spcAft>
              <a:buNone/>
            </a:pPr>
            <a:r>
              <a:rPr lang="en-US"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 - Recommendations / Requests: </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will notify the parents. Could you contact the doctor, and let me know if there are any follow-up orders?   [and/or] We need to change access so [</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Aide</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can chart on the record.   [and/or] Could you do some teaching with </a:t>
            </a:r>
            <a:r>
              <a:rPr lang="en-US" sz="20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a:t>
            </a:r>
            <a:r>
              <a:rPr lang="en-US" sz="2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about this?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139700" indent="0">
              <a:buNone/>
            </a:pPr>
            <a:endParaRPr lang="en-US" dirty="0"/>
          </a:p>
        </p:txBody>
      </p:sp>
      <p:sp>
        <p:nvSpPr>
          <p:cNvPr id="5" name="Google Shape;388;p53">
            <a:extLst>
              <a:ext uri="{FF2B5EF4-FFF2-40B4-BE49-F238E27FC236}">
                <a16:creationId xmlns:a16="http://schemas.microsoft.com/office/drawing/2014/main" id="{D27A7600-DB99-ACE2-050E-D3C09CBDF1D8}"/>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8" name="Google Shape;390;p53">
            <a:extLst>
              <a:ext uri="{FF2B5EF4-FFF2-40B4-BE49-F238E27FC236}">
                <a16:creationId xmlns:a16="http://schemas.microsoft.com/office/drawing/2014/main" id="{839FFC53-2801-BB67-369C-FA1EDD89C3C5}"/>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557719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D24CCA-7DB3-776A-31F8-970212DFD273}"/>
              </a:ext>
            </a:extLst>
          </p:cNvPr>
          <p:cNvSpPr>
            <a:spLocks noGrp="1"/>
          </p:cNvSpPr>
          <p:nvPr>
            <p:ph type="title"/>
          </p:nvPr>
        </p:nvSpPr>
        <p:spPr/>
        <p:txBody>
          <a:bodyPr/>
          <a:lstStyle/>
          <a:p>
            <a:r>
              <a:rPr lang="en-US" dirty="0"/>
              <a:t>SBAR: Reporting a Suspected Reaction</a:t>
            </a:r>
          </a:p>
        </p:txBody>
      </p:sp>
      <p:pic>
        <p:nvPicPr>
          <p:cNvPr id="4" name="Picture 3" descr="an exclamation point">
            <a:extLst>
              <a:ext uri="{FF2B5EF4-FFF2-40B4-BE49-F238E27FC236}">
                <a16:creationId xmlns:a16="http://schemas.microsoft.com/office/drawing/2014/main" id="{E0ADBA0F-7D0A-B1A3-B0CA-7EB839545C5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9000"/>
                    </a14:imgEffect>
                    <a14:imgEffect>
                      <a14:brightnessContrast bright="-10000" contrast="50000"/>
                    </a14:imgEffect>
                  </a14:imgLayer>
                </a14:imgProps>
              </a:ext>
              <a:ext uri="{28A0092B-C50C-407E-A947-70E740481C1C}">
                <a14:useLocalDpi xmlns:a14="http://schemas.microsoft.com/office/drawing/2010/main" val="0"/>
              </a:ext>
            </a:extLst>
          </a:blip>
          <a:srcRect l="54226" t="46217" r="6409" b="16505"/>
          <a:stretch/>
        </p:blipFill>
        <p:spPr>
          <a:xfrm>
            <a:off x="7711888" y="403125"/>
            <a:ext cx="914400" cy="649394"/>
          </a:xfrm>
          <a:prstGeom prst="rect">
            <a:avLst/>
          </a:prstGeom>
          <a:ln w="19050">
            <a:solidFill>
              <a:srgbClr val="002060"/>
            </a:solidFill>
          </a:ln>
        </p:spPr>
      </p:pic>
      <p:sp>
        <p:nvSpPr>
          <p:cNvPr id="2" name="Text Placeholder 1">
            <a:extLst>
              <a:ext uri="{FF2B5EF4-FFF2-40B4-BE49-F238E27FC236}">
                <a16:creationId xmlns:a16="http://schemas.microsoft.com/office/drawing/2014/main" id="{28FCFEB4-E706-1AAC-358B-886FC7E71CE2}"/>
              </a:ext>
            </a:extLst>
          </p:cNvPr>
          <p:cNvSpPr>
            <a:spLocks noGrp="1"/>
          </p:cNvSpPr>
          <p:nvPr>
            <p:ph type="body" idx="1"/>
          </p:nvPr>
        </p:nvSpPr>
        <p:spPr/>
        <p:txBody>
          <a:bodyPr>
            <a:normAutofit fontScale="92500" lnSpcReduction="20000"/>
          </a:bodyPr>
          <a:lstStyle/>
          <a:p>
            <a:pPr marL="0" marR="0" indent="0">
              <a:lnSpc>
                <a:spcPct val="110000"/>
              </a:lnSpc>
              <a:spcBef>
                <a:spcPts val="0"/>
              </a:spcBef>
              <a:spcAft>
                <a:spcPts val="0"/>
              </a:spcAft>
              <a:buNone/>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 Situation: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had a dizzy spell about 30 minutes after taking [</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of medication</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today. They are resting in the office now.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endPar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B - </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Background: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has been taking [</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of medication</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two weeks. Today the order was increased to double the dose.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endPar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a:t>
            </a: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 Assessment / Observed outcome: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Student</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 heart rate is a little fast, at 125, but they say they can breathe fine and just want to rest.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endPar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0000"/>
              </a:lnSpc>
              <a:spcBef>
                <a:spcPts val="0"/>
              </a:spcBef>
              <a:spcAft>
                <a:spcPts val="0"/>
              </a:spcAft>
              <a:buNone/>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 - Recommendations / Requests: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Could you come assess the student?   [and/or]</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will notify the parents. Could you contact the doctor, and let me know if there are any follow-up orders?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5" name="Google Shape;388;p53">
            <a:extLst>
              <a:ext uri="{FF2B5EF4-FFF2-40B4-BE49-F238E27FC236}">
                <a16:creationId xmlns:a16="http://schemas.microsoft.com/office/drawing/2014/main" id="{0A6F0D90-EF8D-CAC5-426A-79257BA86176}"/>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9" name="Google Shape;390;p53">
            <a:extLst>
              <a:ext uri="{FF2B5EF4-FFF2-40B4-BE49-F238E27FC236}">
                <a16:creationId xmlns:a16="http://schemas.microsoft.com/office/drawing/2014/main" id="{091F1949-45B9-E26D-C8DA-7DCC0CA6C0F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7051888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32B15F5A-316C-B945-C317-C1C9F5A938D7}"/>
              </a:ext>
            </a:extLst>
          </p:cNvPr>
          <p:cNvSpPr txBox="1">
            <a:spLocks noGrp="1"/>
          </p:cNvSpPr>
          <p:nvPr>
            <p:ph type="title" idx="4294967295"/>
          </p:nvPr>
        </p:nvSpPr>
        <p:spPr>
          <a:xfrm>
            <a:off x="4572000" y="1061175"/>
            <a:ext cx="4105088" cy="2224496"/>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Demonstration and Evaluation</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Scenarios</a:t>
            </a:r>
          </a:p>
        </p:txBody>
      </p:sp>
      <p:pic>
        <p:nvPicPr>
          <p:cNvPr id="2" name="Picture 1" descr="The interior of a school supply closet with shelves full of cardboard boxes, colored paper, laptop computers, and bins of colorful objects. On the closest shelf there are storage containers with small clear drawers, each drawer labeled, and a binder which is labeled &quot;med book.&quot;">
            <a:extLst>
              <a:ext uri="{FF2B5EF4-FFF2-40B4-BE49-F238E27FC236}">
                <a16:creationId xmlns:a16="http://schemas.microsoft.com/office/drawing/2014/main" id="{57F93344-F13F-2EAB-6A13-AFFF1CE9ACAB}"/>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900"/>
                    </a14:imgEffect>
                    <a14:imgEffect>
                      <a14:saturation sat="120000"/>
                    </a14:imgEffect>
                    <a14:imgEffect>
                      <a14:brightnessContrast bright="15000" contrast="14000"/>
                    </a14:imgEffect>
                  </a14:imgLayer>
                </a14:imgProps>
              </a:ext>
            </a:extLst>
          </a:blip>
          <a:srcRect l="60" r="60"/>
          <a:stretch/>
        </p:blipFill>
        <p:spPr>
          <a:xfrm>
            <a:off x="548640" y="658354"/>
            <a:ext cx="3474720" cy="3826791"/>
          </a:xfrm>
          <a:prstGeom prst="rect">
            <a:avLst/>
          </a:prstGeom>
          <a:solidFill>
            <a:schemeClr val="tx1"/>
          </a:solidFill>
          <a:ln w="19050">
            <a:solidFill>
              <a:schemeClr val="tx1"/>
            </a:solidFill>
          </a:ln>
        </p:spPr>
      </p:pic>
    </p:spTree>
    <p:extLst>
      <p:ext uri="{BB962C8B-B14F-4D97-AF65-F5344CB8AC3E}">
        <p14:creationId xmlns:p14="http://schemas.microsoft.com/office/powerpoint/2010/main" val="7986929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a:extLst>
            <a:ext uri="{FF2B5EF4-FFF2-40B4-BE49-F238E27FC236}">
              <a16:creationId xmlns:a16="http://schemas.microsoft.com/office/drawing/2014/main" id="{0BED6E0D-6801-12C6-AD59-BD25450FA4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3C237-3E9A-5F09-6F6D-F936657275BE}"/>
              </a:ext>
            </a:extLst>
          </p:cNvPr>
          <p:cNvSpPr>
            <a:spLocks noGrp="1"/>
          </p:cNvSpPr>
          <p:nvPr>
            <p:ph type="title"/>
          </p:nvPr>
        </p:nvSpPr>
        <p:spPr>
          <a:xfrm>
            <a:off x="537882" y="342900"/>
            <a:ext cx="6400800" cy="769845"/>
          </a:xfrm>
        </p:spPr>
        <p:txBody>
          <a:bodyPr/>
          <a:lstStyle/>
          <a:p>
            <a:r>
              <a:rPr lang="en-US" dirty="0"/>
              <a:t>What Would You Do? (1)</a:t>
            </a:r>
          </a:p>
        </p:txBody>
      </p:sp>
      <p:sp>
        <p:nvSpPr>
          <p:cNvPr id="3" name="Text Placeholder 2">
            <a:extLst>
              <a:ext uri="{FF2B5EF4-FFF2-40B4-BE49-F238E27FC236}">
                <a16:creationId xmlns:a16="http://schemas.microsoft.com/office/drawing/2014/main" id="{322886AD-D3A1-9D0C-BA83-3E34B9B91ADC}"/>
              </a:ext>
            </a:extLst>
          </p:cNvPr>
          <p:cNvSpPr>
            <a:spLocks noGrp="1"/>
          </p:cNvSpPr>
          <p:nvPr>
            <p:ph type="body" idx="1"/>
          </p:nvPr>
        </p:nvSpPr>
        <p:spPr>
          <a:xfrm>
            <a:off x="537882" y="1369219"/>
            <a:ext cx="6239434" cy="3081757"/>
          </a:xfrm>
        </p:spPr>
        <p:txBody>
          <a:bodyPr>
            <a:noAutofit/>
          </a:bodyPr>
          <a:lstStyle/>
          <a:p>
            <a:pPr marL="139700" indent="0">
              <a:buNone/>
            </a:pPr>
            <a:r>
              <a:rPr lang="en-US" sz="2000" i="1" dirty="0">
                <a:sym typeface="Wingdings" panose="05000000000000000000" pitchFamily="2" charset="2"/>
              </a:rPr>
              <a:t>[Student] </a:t>
            </a:r>
            <a:r>
              <a:rPr lang="en-US" sz="2000" dirty="0">
                <a:sym typeface="Wingdings" panose="05000000000000000000" pitchFamily="2" charset="2"/>
              </a:rPr>
              <a:t>has come in for a medication. Another student is in the office waiting to be picked up. The waiting student says, "Why is </a:t>
            </a:r>
            <a:r>
              <a:rPr lang="en-US" sz="2000" i="1" dirty="0">
                <a:sym typeface="Wingdings" panose="05000000000000000000" pitchFamily="2" charset="2"/>
              </a:rPr>
              <a:t>[Student] </a:t>
            </a:r>
            <a:r>
              <a:rPr lang="en-US" sz="2000" dirty="0">
                <a:sym typeface="Wingdings" panose="05000000000000000000" pitchFamily="2" charset="2"/>
              </a:rPr>
              <a:t>here? Is </a:t>
            </a:r>
            <a:r>
              <a:rPr lang="en-US" sz="2000" i="1" dirty="0">
                <a:sym typeface="Wingdings" panose="05000000000000000000" pitchFamily="2" charset="2"/>
              </a:rPr>
              <a:t>[Student] </a:t>
            </a:r>
            <a:r>
              <a:rPr lang="en-US" sz="2000" dirty="0">
                <a:sym typeface="Wingdings" panose="05000000000000000000" pitchFamily="2" charset="2"/>
              </a:rPr>
              <a:t>sick too?" </a:t>
            </a:r>
            <a:endParaRPr lang="en-US" dirty="0">
              <a:sym typeface="Wingdings" panose="05000000000000000000" pitchFamily="2" charset="2"/>
            </a:endParaRPr>
          </a:p>
          <a:p>
            <a:pPr marL="139700" indent="0">
              <a:buNone/>
            </a:pPr>
            <a:endParaRPr lang="en-US" sz="2200" dirty="0"/>
          </a:p>
        </p:txBody>
      </p:sp>
      <p:sp>
        <p:nvSpPr>
          <p:cNvPr id="5" name="Google Shape;388;p53">
            <a:extLst>
              <a:ext uri="{FF2B5EF4-FFF2-40B4-BE49-F238E27FC236}">
                <a16:creationId xmlns:a16="http://schemas.microsoft.com/office/drawing/2014/main" id="{0544F5D8-30CD-82F3-E452-825771ADADA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pic>
        <p:nvPicPr>
          <p:cNvPr id="7" name="Picture 6" descr="a stick-figure person">
            <a:extLst>
              <a:ext uri="{FF2B5EF4-FFF2-40B4-BE49-F238E27FC236}">
                <a16:creationId xmlns:a16="http://schemas.microsoft.com/office/drawing/2014/main" id="{6E3A4E09-BAAA-7979-E3A4-966AD55A616E}"/>
              </a:ext>
            </a:extLst>
          </p:cNvPr>
          <p:cNvPicPr>
            <a:picLocks noChangeAspect="1"/>
          </p:cNvPicPr>
          <p:nvPr/>
        </p:nvPicPr>
        <p:blipFill rotWithShape="1">
          <a:blip r:embed="rId3"/>
          <a:srcRect l="8606" t="7691" r="3704" b="4809"/>
          <a:stretch/>
        </p:blipFill>
        <p:spPr>
          <a:xfrm>
            <a:off x="6962347" y="1369219"/>
            <a:ext cx="1828800" cy="1625600"/>
          </a:xfrm>
          <a:prstGeom prst="rect">
            <a:avLst/>
          </a:prstGeom>
        </p:spPr>
      </p:pic>
      <p:sp>
        <p:nvSpPr>
          <p:cNvPr id="4" name="Google Shape;390;p53">
            <a:extLst>
              <a:ext uri="{FF2B5EF4-FFF2-40B4-BE49-F238E27FC236}">
                <a16:creationId xmlns:a16="http://schemas.microsoft.com/office/drawing/2014/main" id="{2EFD44B4-BC0D-E041-306D-39519F00B232}"/>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18397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Would You Do? (2) </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239434" cy="3081757"/>
          </a:xfrm>
        </p:spPr>
        <p:txBody>
          <a:bodyPr>
            <a:noAutofit/>
          </a:bodyPr>
          <a:lstStyle/>
          <a:p>
            <a:pPr marL="139700" indent="0">
              <a:buNone/>
            </a:pPr>
            <a:r>
              <a:rPr lang="en-US" sz="2000" dirty="0">
                <a:latin typeface="Calibri" panose="020F0502020204030204" pitchFamily="34" charset="0"/>
                <a:cs typeface="Calibri" panose="020F0502020204030204" pitchFamily="34" charset="0"/>
                <a:sym typeface="Wingdings" panose="05000000000000000000" pitchFamily="2" charset="2"/>
              </a:rPr>
              <a:t>You are preparing to give </a:t>
            </a:r>
            <a:r>
              <a:rPr lang="en-US" sz="2000" i="1" dirty="0">
                <a:latin typeface="Calibri" panose="020F0502020204030204" pitchFamily="34" charset="0"/>
                <a:cs typeface="Calibri" panose="020F0502020204030204" pitchFamily="34" charset="0"/>
                <a:sym typeface="Wingdings" panose="05000000000000000000" pitchFamily="2" charset="2"/>
              </a:rPr>
              <a:t>[Student] </a:t>
            </a:r>
            <a:r>
              <a:rPr lang="en-US" sz="2000" dirty="0">
                <a:latin typeface="Calibri" panose="020F0502020204030204" pitchFamily="34" charset="0"/>
                <a:cs typeface="Calibri" panose="020F0502020204030204" pitchFamily="34" charset="0"/>
                <a:sym typeface="Wingdings" panose="05000000000000000000" pitchFamily="2" charset="2"/>
              </a:rPr>
              <a:t>a daily medication. Due to developmental stage, </a:t>
            </a:r>
            <a:r>
              <a:rPr lang="en-US" sz="2000" i="1" dirty="0">
                <a:latin typeface="Calibri" panose="020F0502020204030204" pitchFamily="34" charset="0"/>
                <a:cs typeface="Calibri" panose="020F0502020204030204" pitchFamily="34" charset="0"/>
                <a:sym typeface="Wingdings" panose="05000000000000000000" pitchFamily="2" charset="2"/>
              </a:rPr>
              <a:t>[Student] </a:t>
            </a:r>
            <a:r>
              <a:rPr lang="en-US" sz="2000" dirty="0">
                <a:latin typeface="Calibri" panose="020F0502020204030204" pitchFamily="34" charset="0"/>
                <a:cs typeface="Calibri" panose="020F0502020204030204" pitchFamily="34" charset="0"/>
                <a:sym typeface="Wingdings" panose="05000000000000000000" pitchFamily="2" charset="2"/>
              </a:rPr>
              <a:t>is unable to provide reliable information about their name, birthday, or other forms of ID.</a:t>
            </a:r>
          </a:p>
          <a:p>
            <a:pPr marL="139700" indent="0">
              <a:buNone/>
            </a:pPr>
            <a:endParaRPr lang="en-US" sz="2200" dirty="0"/>
          </a:p>
        </p:txBody>
      </p:sp>
      <p:sp>
        <p:nvSpPr>
          <p:cNvPr id="5" name="Google Shape;388;p53">
            <a:extLst>
              <a:ext uri="{FF2B5EF4-FFF2-40B4-BE49-F238E27FC236}">
                <a16:creationId xmlns:a16="http://schemas.microsoft.com/office/drawing/2014/main" id="{132FA258-FA6B-6BFE-0F61-83528F59E293}"/>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pic>
        <p:nvPicPr>
          <p:cNvPr id="7" name="Picture 6" descr="a stick-figure person">
            <a:extLst>
              <a:ext uri="{FF2B5EF4-FFF2-40B4-BE49-F238E27FC236}">
                <a16:creationId xmlns:a16="http://schemas.microsoft.com/office/drawing/2014/main" id="{5E9C79BF-1C30-8CD6-67D0-90F1993B1493}"/>
              </a:ext>
            </a:extLst>
          </p:cNvPr>
          <p:cNvPicPr>
            <a:picLocks noChangeAspect="1"/>
          </p:cNvPicPr>
          <p:nvPr/>
        </p:nvPicPr>
        <p:blipFill rotWithShape="1">
          <a:blip r:embed="rId3"/>
          <a:srcRect l="8606" t="7691" r="3704" b="4809"/>
          <a:stretch/>
        </p:blipFill>
        <p:spPr>
          <a:xfrm>
            <a:off x="6962347" y="1369219"/>
            <a:ext cx="1828800" cy="1625600"/>
          </a:xfrm>
          <a:prstGeom prst="rect">
            <a:avLst/>
          </a:prstGeom>
        </p:spPr>
      </p:pic>
      <p:sp>
        <p:nvSpPr>
          <p:cNvPr id="4" name="Google Shape;390;p53">
            <a:extLst>
              <a:ext uri="{FF2B5EF4-FFF2-40B4-BE49-F238E27FC236}">
                <a16:creationId xmlns:a16="http://schemas.microsoft.com/office/drawing/2014/main" id="{19DD3172-770D-B364-13ED-F20F227D46A4}"/>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65140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Would You Do? (3)</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5934837" cy="3081757"/>
          </a:xfrm>
        </p:spPr>
        <p:txBody>
          <a:bodyPr>
            <a:noAutofit/>
          </a:bodyPr>
          <a:lstStyle/>
          <a:p>
            <a:pPr marL="139700" indent="0">
              <a:spcAft>
                <a:spcPts val="600"/>
              </a:spcAft>
              <a:buNone/>
            </a:pPr>
            <a:r>
              <a:rPr lang="en-US" sz="2000" i="1" dirty="0">
                <a:latin typeface="Calibri" panose="020F0502020204030204" pitchFamily="34" charset="0"/>
                <a:cs typeface="Calibri" panose="020F0502020204030204" pitchFamily="34" charset="0"/>
                <a:sym typeface="Wingdings" panose="05000000000000000000" pitchFamily="2" charset="2"/>
              </a:rPr>
              <a:t>[Student] </a:t>
            </a:r>
            <a:r>
              <a:rPr lang="en-US" sz="2000" dirty="0">
                <a:latin typeface="Calibri" panose="020F0502020204030204" pitchFamily="34" charset="0"/>
                <a:cs typeface="Calibri" panose="020F0502020204030204" pitchFamily="34" charset="0"/>
                <a:sym typeface="Wingdings" panose="05000000000000000000" pitchFamily="2" charset="2"/>
              </a:rPr>
              <a:t>has a preferred name, aligned with their gender identity, which is different than the name on the prescription.</a:t>
            </a:r>
          </a:p>
          <a:p>
            <a:pPr marL="139700" indent="0">
              <a:buNone/>
            </a:pPr>
            <a:endParaRPr lang="en-US" sz="2200" dirty="0"/>
          </a:p>
        </p:txBody>
      </p:sp>
      <p:sp>
        <p:nvSpPr>
          <p:cNvPr id="5" name="Google Shape;388;p53">
            <a:extLst>
              <a:ext uri="{FF2B5EF4-FFF2-40B4-BE49-F238E27FC236}">
                <a16:creationId xmlns:a16="http://schemas.microsoft.com/office/drawing/2014/main" id="{8CD1F49D-8B6D-66B5-E431-DE307BC69136}"/>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pic>
        <p:nvPicPr>
          <p:cNvPr id="8" name="Picture 7" descr="a stick-figure person">
            <a:extLst>
              <a:ext uri="{FF2B5EF4-FFF2-40B4-BE49-F238E27FC236}">
                <a16:creationId xmlns:a16="http://schemas.microsoft.com/office/drawing/2014/main" id="{010A1CE3-710E-4A80-20D2-CF3A1008FC31}"/>
              </a:ext>
            </a:extLst>
          </p:cNvPr>
          <p:cNvPicPr>
            <a:picLocks noChangeAspect="1"/>
          </p:cNvPicPr>
          <p:nvPr/>
        </p:nvPicPr>
        <p:blipFill rotWithShape="1">
          <a:blip r:embed="rId3"/>
          <a:srcRect l="8606" t="7691" r="3704" b="4809"/>
          <a:stretch/>
        </p:blipFill>
        <p:spPr>
          <a:xfrm>
            <a:off x="6938682" y="1369219"/>
            <a:ext cx="1828800" cy="1625600"/>
          </a:xfrm>
          <a:prstGeom prst="rect">
            <a:avLst/>
          </a:prstGeom>
        </p:spPr>
      </p:pic>
      <p:sp>
        <p:nvSpPr>
          <p:cNvPr id="4" name="Google Shape;390;p53">
            <a:extLst>
              <a:ext uri="{FF2B5EF4-FFF2-40B4-BE49-F238E27FC236}">
                <a16:creationId xmlns:a16="http://schemas.microsoft.com/office/drawing/2014/main" id="{C14280B5-F5FD-87A2-774A-6FE23DE7C5F2}"/>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18947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Would You Do? (4)</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239434" cy="3081757"/>
          </a:xfrm>
        </p:spPr>
        <p:txBody>
          <a:bodyPr>
            <a:noAutofit/>
          </a:bodyPr>
          <a:lstStyle/>
          <a:p>
            <a:pPr marL="139700" indent="0">
              <a:spcAft>
                <a:spcPts val="600"/>
              </a:spcAft>
              <a:buNone/>
            </a:pPr>
            <a:r>
              <a:rPr lang="en-US" sz="2000" i="1" dirty="0">
                <a:latin typeface="Calibri" panose="020F0502020204030204" pitchFamily="34" charset="0"/>
                <a:cs typeface="Calibri" panose="020F0502020204030204" pitchFamily="34" charset="0"/>
                <a:sym typeface="Wingdings" panose="05000000000000000000" pitchFamily="2" charset="2"/>
              </a:rPr>
              <a:t>[Student] </a:t>
            </a:r>
            <a:r>
              <a:rPr lang="en-US" sz="2000" dirty="0">
                <a:latin typeface="Calibri" panose="020F0502020204030204" pitchFamily="34" charset="0"/>
                <a:cs typeface="Calibri" panose="020F0502020204030204" pitchFamily="34" charset="0"/>
                <a:sym typeface="Wingdings" panose="05000000000000000000" pitchFamily="2" charset="2"/>
              </a:rPr>
              <a:t>says,</a:t>
            </a:r>
          </a:p>
          <a:p>
            <a:pPr marL="139700" indent="0" algn="ctr">
              <a:spcAft>
                <a:spcPts val="600"/>
              </a:spcAft>
              <a:buNone/>
            </a:pPr>
            <a:r>
              <a:rPr lang="en-US" sz="2000" dirty="0">
                <a:latin typeface="Calibri" panose="020F0502020204030204" pitchFamily="34" charset="0"/>
                <a:cs typeface="Calibri" panose="020F0502020204030204" pitchFamily="34" charset="0"/>
                <a:sym typeface="Wingdings" panose="05000000000000000000" pitchFamily="2" charset="2"/>
              </a:rPr>
              <a:t>“My inhalers are here in the office. I want to use one now before I go to PE.”</a:t>
            </a:r>
          </a:p>
          <a:p>
            <a:pPr marL="139700" indent="0">
              <a:buNone/>
            </a:pPr>
            <a:endParaRPr lang="en-US" sz="2200" dirty="0"/>
          </a:p>
        </p:txBody>
      </p:sp>
      <p:sp>
        <p:nvSpPr>
          <p:cNvPr id="7" name="Google Shape;388;p53">
            <a:extLst>
              <a:ext uri="{FF2B5EF4-FFF2-40B4-BE49-F238E27FC236}">
                <a16:creationId xmlns:a16="http://schemas.microsoft.com/office/drawing/2014/main" id="{956D4DDE-4ED6-AF6A-2CB4-66DBB5EBDB20}"/>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pic>
        <p:nvPicPr>
          <p:cNvPr id="13" name="Picture 12" descr="Four pill bottles in different sizes">
            <a:extLst>
              <a:ext uri="{FF2B5EF4-FFF2-40B4-BE49-F238E27FC236}">
                <a16:creationId xmlns:a16="http://schemas.microsoft.com/office/drawing/2014/main" id="{73CA5811-1EA1-F75E-68FA-94BB2982E527}"/>
              </a:ext>
            </a:extLst>
          </p:cNvPr>
          <p:cNvPicPr>
            <a:picLocks noChangeAspect="1"/>
          </p:cNvPicPr>
          <p:nvPr/>
        </p:nvPicPr>
        <p:blipFill rotWithShape="1">
          <a:blip r:embed="rId3"/>
          <a:srcRect l="1369" r="1369"/>
          <a:stretch/>
        </p:blipFill>
        <p:spPr>
          <a:xfrm>
            <a:off x="6938682" y="1369219"/>
            <a:ext cx="1828800" cy="1625600"/>
          </a:xfrm>
          <a:prstGeom prst="rect">
            <a:avLst/>
          </a:prstGeom>
        </p:spPr>
      </p:pic>
      <p:sp>
        <p:nvSpPr>
          <p:cNvPr id="4" name="Google Shape;390;p53">
            <a:extLst>
              <a:ext uri="{FF2B5EF4-FFF2-40B4-BE49-F238E27FC236}">
                <a16:creationId xmlns:a16="http://schemas.microsoft.com/office/drawing/2014/main" id="{6021279D-9AB2-BAF4-37F7-01BB0A62D045}"/>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662354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Would You Do? (5)</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5914289" cy="3081757"/>
          </a:xfrm>
        </p:spPr>
        <p:txBody>
          <a:bodyPr>
            <a:noAutofit/>
          </a:bodyPr>
          <a:lstStyle/>
          <a:p>
            <a:pPr marL="139700" indent="0">
              <a:spcAft>
                <a:spcPts val="600"/>
              </a:spcAft>
              <a:buNone/>
            </a:pPr>
            <a:r>
              <a:rPr lang="en-US" sz="2000" i="1" dirty="0">
                <a:latin typeface="Calibri" panose="020F0502020204030204" pitchFamily="34" charset="0"/>
                <a:cs typeface="Calibri" panose="020F0502020204030204" pitchFamily="34" charset="0"/>
                <a:sym typeface="Wingdings" panose="05000000000000000000" pitchFamily="2" charset="2"/>
              </a:rPr>
              <a:t>[Student]</a:t>
            </a:r>
            <a:r>
              <a:rPr lang="en-US" sz="2000" dirty="0">
                <a:latin typeface="Calibri" panose="020F0502020204030204" pitchFamily="34" charset="0"/>
                <a:cs typeface="Calibri" panose="020F0502020204030204" pitchFamily="34" charset="0"/>
                <a:sym typeface="Wingdings" panose="05000000000000000000" pitchFamily="2" charset="2"/>
              </a:rPr>
              <a:t> has a medication scheduled for 10am. </a:t>
            </a:r>
          </a:p>
          <a:p>
            <a:pPr marL="139700" indent="0">
              <a:spcAft>
                <a:spcPts val="600"/>
              </a:spcAft>
              <a:buNone/>
            </a:pPr>
            <a:r>
              <a:rPr lang="en-US" sz="2000" i="1" dirty="0">
                <a:latin typeface="Calibri" panose="020F0502020204030204" pitchFamily="34" charset="0"/>
                <a:cs typeface="Calibri" panose="020F0502020204030204" pitchFamily="34" charset="0"/>
                <a:sym typeface="Wingdings" panose="05000000000000000000" pitchFamily="2" charset="2"/>
              </a:rPr>
              <a:t>[Student]</a:t>
            </a:r>
            <a:r>
              <a:rPr lang="en-US" sz="2000" dirty="0">
                <a:latin typeface="Calibri" panose="020F0502020204030204" pitchFamily="34" charset="0"/>
                <a:cs typeface="Calibri" panose="020F0502020204030204" pitchFamily="34" charset="0"/>
                <a:sym typeface="Wingdings" panose="05000000000000000000" pitchFamily="2" charset="2"/>
              </a:rPr>
              <a:t> has not shown up by 10:15am.</a:t>
            </a:r>
          </a:p>
          <a:p>
            <a:pPr marL="139700" indent="0">
              <a:buNone/>
            </a:pPr>
            <a:endParaRPr lang="en-US" sz="2200" dirty="0"/>
          </a:p>
        </p:txBody>
      </p:sp>
      <p:sp>
        <p:nvSpPr>
          <p:cNvPr id="6" name="Google Shape;388;p53">
            <a:extLst>
              <a:ext uri="{FF2B5EF4-FFF2-40B4-BE49-F238E27FC236}">
                <a16:creationId xmlns:a16="http://schemas.microsoft.com/office/drawing/2014/main" id="{A75A3DFF-D74B-CF7E-6A86-A9B7A206F69B}"/>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pic>
        <p:nvPicPr>
          <p:cNvPr id="5" name="Picture 4" descr="a clock">
            <a:extLst>
              <a:ext uri="{FF2B5EF4-FFF2-40B4-BE49-F238E27FC236}">
                <a16:creationId xmlns:a16="http://schemas.microsoft.com/office/drawing/2014/main" id="{6E892389-A363-8141-3F78-B8BF5B914C05}"/>
              </a:ext>
            </a:extLst>
          </p:cNvPr>
          <p:cNvPicPr>
            <a:picLocks noChangeAspect="1"/>
          </p:cNvPicPr>
          <p:nvPr/>
        </p:nvPicPr>
        <p:blipFill rotWithShape="1">
          <a:blip r:embed="rId3"/>
          <a:srcRect l="221" r="221"/>
          <a:stretch/>
        </p:blipFill>
        <p:spPr>
          <a:xfrm>
            <a:off x="6938682" y="1369219"/>
            <a:ext cx="1828800" cy="1625600"/>
          </a:xfrm>
          <a:prstGeom prst="rect">
            <a:avLst/>
          </a:prstGeom>
        </p:spPr>
      </p:pic>
      <p:sp>
        <p:nvSpPr>
          <p:cNvPr id="4" name="Google Shape;390;p53">
            <a:extLst>
              <a:ext uri="{FF2B5EF4-FFF2-40B4-BE49-F238E27FC236}">
                <a16:creationId xmlns:a16="http://schemas.microsoft.com/office/drawing/2014/main" id="{0584F6C4-7E3E-F408-8AE9-E4E8D85AFDA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52983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Would You Do? (6)</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5914289" cy="3081757"/>
          </a:xfrm>
        </p:spPr>
        <p:txBody>
          <a:bodyPr>
            <a:noAutofit/>
          </a:bodyPr>
          <a:lstStyle/>
          <a:p>
            <a:pPr marL="139700" indent="0">
              <a:spcAft>
                <a:spcPts val="600"/>
              </a:spcAft>
              <a:buNone/>
            </a:pPr>
            <a:r>
              <a:rPr lang="en-US" sz="2000" i="1">
                <a:latin typeface="Calibri" panose="020F0502020204030204" pitchFamily="34" charset="0"/>
                <a:cs typeface="Calibri" panose="020F0502020204030204" pitchFamily="34" charset="0"/>
                <a:sym typeface="Wingdings" panose="05000000000000000000" pitchFamily="2" charset="2"/>
              </a:rPr>
              <a:t>[Student]</a:t>
            </a:r>
            <a:r>
              <a:rPr lang="en-US" sz="2000">
                <a:latin typeface="Calibri" panose="020F0502020204030204" pitchFamily="34" charset="0"/>
                <a:cs typeface="Calibri" panose="020F0502020204030204" pitchFamily="34" charset="0"/>
                <a:sym typeface="Wingdings" panose="05000000000000000000" pitchFamily="2" charset="2"/>
              </a:rPr>
              <a:t> says, </a:t>
            </a:r>
          </a:p>
          <a:p>
            <a:pPr marL="139700" indent="0" algn="ctr">
              <a:spcAft>
                <a:spcPts val="600"/>
              </a:spcAft>
              <a:buNone/>
            </a:pPr>
            <a:r>
              <a:rPr lang="en-US" sz="2000">
                <a:latin typeface="Calibri" panose="020F0502020204030204" pitchFamily="34" charset="0"/>
                <a:cs typeface="Calibri" panose="020F0502020204030204" pitchFamily="34" charset="0"/>
                <a:sym typeface="Wingdings" panose="05000000000000000000" pitchFamily="2" charset="2"/>
              </a:rPr>
              <a:t>“This pill is too big for me. Can you crush it and mix it in pudding like my grandma does?”</a:t>
            </a:r>
          </a:p>
          <a:p>
            <a:pPr marL="139700" indent="0">
              <a:buNone/>
            </a:pPr>
            <a:endParaRPr lang="en-US" sz="2800"/>
          </a:p>
        </p:txBody>
      </p:sp>
      <p:sp>
        <p:nvSpPr>
          <p:cNvPr id="6" name="Google Shape;388;p53">
            <a:extLst>
              <a:ext uri="{FF2B5EF4-FFF2-40B4-BE49-F238E27FC236}">
                <a16:creationId xmlns:a16="http://schemas.microsoft.com/office/drawing/2014/main" id="{84276256-19A9-7345-1B6E-B9A2A926BD1C}"/>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pic>
        <p:nvPicPr>
          <p:cNvPr id="13" name="Picture 12" descr="A series of images related to medication routes, including a bottle of pills, a bottle of liquid next to a medication cup, a dropper such as for ear drops, and a hand reaching toward a bare foot.">
            <a:extLst>
              <a:ext uri="{FF2B5EF4-FFF2-40B4-BE49-F238E27FC236}">
                <a16:creationId xmlns:a16="http://schemas.microsoft.com/office/drawing/2014/main" id="{314CD238-DC6C-DB01-7D24-9B094A551231}"/>
              </a:ext>
            </a:extLst>
          </p:cNvPr>
          <p:cNvPicPr>
            <a:picLocks noChangeAspect="1"/>
          </p:cNvPicPr>
          <p:nvPr/>
        </p:nvPicPr>
        <p:blipFill rotWithShape="1">
          <a:blip r:embed="rId3"/>
          <a:srcRect l="221" r="221"/>
          <a:stretch/>
        </p:blipFill>
        <p:spPr>
          <a:xfrm>
            <a:off x="6938682" y="1369219"/>
            <a:ext cx="1828800" cy="1625600"/>
          </a:xfrm>
          <a:prstGeom prst="rect">
            <a:avLst/>
          </a:prstGeom>
        </p:spPr>
      </p:pic>
      <p:sp>
        <p:nvSpPr>
          <p:cNvPr id="4" name="Google Shape;390;p53">
            <a:extLst>
              <a:ext uri="{FF2B5EF4-FFF2-40B4-BE49-F238E27FC236}">
                <a16:creationId xmlns:a16="http://schemas.microsoft.com/office/drawing/2014/main" id="{7F0AFFFA-1D10-9E25-E8AB-43996F56407E}"/>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410690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Would You Do? (7)</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3" y="1369219"/>
            <a:ext cx="5575242" cy="3081757"/>
          </a:xfrm>
        </p:spPr>
        <p:txBody>
          <a:bodyPr>
            <a:noAutofit/>
          </a:bodyPr>
          <a:lstStyle/>
          <a:p>
            <a:pPr marL="139700" indent="0">
              <a:spcAft>
                <a:spcPts val="600"/>
              </a:spcAft>
              <a:buNone/>
            </a:pPr>
            <a:r>
              <a:rPr lang="en-US" sz="2000" i="1" dirty="0">
                <a:latin typeface="Calibri" panose="020F0502020204030204" pitchFamily="34" charset="0"/>
                <a:cs typeface="Calibri" panose="020F0502020204030204" pitchFamily="34" charset="0"/>
                <a:sym typeface="Wingdings" panose="05000000000000000000" pitchFamily="2" charset="2"/>
              </a:rPr>
              <a:t>[Student]</a:t>
            </a:r>
            <a:r>
              <a:rPr lang="en-US" sz="2000" dirty="0">
                <a:latin typeface="Calibri" panose="020F0502020204030204" pitchFamily="34" charset="0"/>
                <a:cs typeface="Calibri" panose="020F0502020204030204" pitchFamily="34" charset="0"/>
                <a:sym typeface="Wingdings" panose="05000000000000000000" pitchFamily="2" charset="2"/>
              </a:rPr>
              <a:t> says, </a:t>
            </a:r>
          </a:p>
          <a:p>
            <a:pPr marL="139700" indent="0" algn="ctr">
              <a:spcAft>
                <a:spcPts val="600"/>
              </a:spcAft>
              <a:buNone/>
            </a:pPr>
            <a:r>
              <a:rPr lang="en-US" sz="2000" dirty="0">
                <a:latin typeface="Calibri" panose="020F0502020204030204" pitchFamily="34" charset="0"/>
                <a:cs typeface="Calibri" panose="020F0502020204030204" pitchFamily="34" charset="0"/>
                <a:sym typeface="Wingdings" panose="05000000000000000000" pitchFamily="2" charset="2"/>
              </a:rPr>
              <a:t>“You only gave me one pill. At home I take two.”</a:t>
            </a:r>
            <a:endParaRPr lang="en-US" dirty="0">
              <a:solidFill>
                <a:schemeClr val="tx1"/>
              </a:solidFill>
              <a:latin typeface="Calibri" panose="020F0502020204030204" pitchFamily="34" charset="0"/>
              <a:cs typeface="Calibri" panose="020F0502020204030204" pitchFamily="34" charset="0"/>
              <a:sym typeface="Wingdings" panose="05000000000000000000" pitchFamily="2" charset="2"/>
            </a:endParaRPr>
          </a:p>
        </p:txBody>
      </p:sp>
      <p:sp>
        <p:nvSpPr>
          <p:cNvPr id="6" name="Google Shape;388;p53">
            <a:extLst>
              <a:ext uri="{FF2B5EF4-FFF2-40B4-BE49-F238E27FC236}">
                <a16:creationId xmlns:a16="http://schemas.microsoft.com/office/drawing/2014/main" id="{276B6196-68EE-7201-60B2-A5A9DC927C0A}"/>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pic>
        <p:nvPicPr>
          <p:cNvPr id="4" name="Picture 3" descr="a balance or scale">
            <a:extLst>
              <a:ext uri="{FF2B5EF4-FFF2-40B4-BE49-F238E27FC236}">
                <a16:creationId xmlns:a16="http://schemas.microsoft.com/office/drawing/2014/main" id="{B3221605-97E0-0EA8-29C4-855F621D3F89}"/>
              </a:ext>
            </a:extLst>
          </p:cNvPr>
          <p:cNvPicPr>
            <a:picLocks noChangeAspect="1"/>
          </p:cNvPicPr>
          <p:nvPr/>
        </p:nvPicPr>
        <p:blipFill rotWithShape="1">
          <a:blip r:embed="rId3"/>
          <a:srcRect t="74" b="74"/>
          <a:stretch/>
        </p:blipFill>
        <p:spPr>
          <a:xfrm>
            <a:off x="6962347" y="1369219"/>
            <a:ext cx="1828800" cy="1625600"/>
          </a:xfrm>
          <a:prstGeom prst="rect">
            <a:avLst/>
          </a:prstGeom>
        </p:spPr>
      </p:pic>
      <p:sp>
        <p:nvSpPr>
          <p:cNvPr id="5" name="Google Shape;390;p53">
            <a:extLst>
              <a:ext uri="{FF2B5EF4-FFF2-40B4-BE49-F238E27FC236}">
                <a16:creationId xmlns:a16="http://schemas.microsoft.com/office/drawing/2014/main" id="{530D9DDE-3813-7763-DAA7-82C117A7EE67}"/>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050775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is Not Covered?</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1" y="1369219"/>
            <a:ext cx="5901339" cy="2826263"/>
          </a:xfrm>
        </p:spPr>
        <p:txBody>
          <a:bodyPr>
            <a:noAutofit/>
          </a:bodyPr>
          <a:lstStyle/>
          <a:p>
            <a:pPr>
              <a:spcBef>
                <a:spcPts val="0"/>
              </a:spcBef>
              <a:spcAft>
                <a:spcPts val="0"/>
              </a:spcAft>
              <a:buSzPct val="100000"/>
            </a:pPr>
            <a:r>
              <a:rPr lang="en-US" sz="2000" b="1" dirty="0">
                <a:solidFill>
                  <a:srgbClr val="000000"/>
                </a:solidFill>
                <a:latin typeface="Calibri" panose="020F0502020204030204" pitchFamily="34" charset="0"/>
                <a:cs typeface="Calibri" panose="020F0502020204030204" pitchFamily="34" charset="0"/>
              </a:rPr>
              <a:t>Not </a:t>
            </a:r>
            <a:r>
              <a:rPr lang="en-US" sz="2000" dirty="0">
                <a:solidFill>
                  <a:srgbClr val="000000"/>
                </a:solidFill>
                <a:latin typeface="Calibri" panose="020F0502020204030204" pitchFamily="34" charset="0"/>
                <a:cs typeface="Calibri" panose="020F0502020204030204" pitchFamily="34" charset="0"/>
              </a:rPr>
              <a:t>injections</a:t>
            </a:r>
            <a:endParaRPr lang="en-US" sz="2000" i="0" u="none" strike="noStrike" dirty="0">
              <a:solidFill>
                <a:srgbClr val="000000"/>
              </a:solidFill>
              <a:effectLst/>
              <a:latin typeface="Calibri" panose="020F0502020204030204" pitchFamily="34" charset="0"/>
              <a:cs typeface="Calibri" panose="020F0502020204030204" pitchFamily="34" charset="0"/>
            </a:endParaRPr>
          </a:p>
          <a:p>
            <a:pPr>
              <a:spcBef>
                <a:spcPts val="0"/>
              </a:spcBef>
              <a:spcAft>
                <a:spcPts val="0"/>
              </a:spcAft>
              <a:buSzPct val="100000"/>
            </a:pPr>
            <a:r>
              <a:rPr lang="en-US" sz="2000" b="1" dirty="0">
                <a:solidFill>
                  <a:srgbClr val="000000"/>
                </a:solidFill>
                <a:latin typeface="Calibri" panose="020F0502020204030204" pitchFamily="34" charset="0"/>
                <a:cs typeface="Calibri" panose="020F0502020204030204" pitchFamily="34" charset="0"/>
              </a:rPr>
              <a:t>Not</a:t>
            </a:r>
            <a:r>
              <a:rPr lang="en-US" sz="2000" dirty="0">
                <a:solidFill>
                  <a:srgbClr val="000000"/>
                </a:solidFill>
                <a:latin typeface="Calibri" panose="020F0502020204030204" pitchFamily="34" charset="0"/>
                <a:cs typeface="Calibri" panose="020F0502020204030204" pitchFamily="34" charset="0"/>
              </a:rPr>
              <a:t> emergency medications and protocols</a:t>
            </a:r>
          </a:p>
          <a:p>
            <a:pPr lvl="1">
              <a:spcBef>
                <a:spcPts val="0"/>
              </a:spcBef>
              <a:spcAft>
                <a:spcPts val="0"/>
              </a:spcAft>
              <a:buSzPct val="100000"/>
              <a:buFont typeface="Courier New" panose="02070309020205020404" pitchFamily="49" charset="0"/>
              <a:buChar char="o"/>
            </a:pPr>
            <a:r>
              <a:rPr lang="en-US" sz="2000" dirty="0">
                <a:solidFill>
                  <a:srgbClr val="000000"/>
                </a:solidFill>
                <a:latin typeface="Calibri" panose="020F0502020204030204" pitchFamily="34" charset="0"/>
                <a:cs typeface="Calibri" panose="020F0502020204030204" pitchFamily="34" charset="0"/>
              </a:rPr>
              <a:t>See Lifesaving Treatment Protocols </a:t>
            </a:r>
          </a:p>
          <a:p>
            <a:pPr>
              <a:spcBef>
                <a:spcPts val="0"/>
              </a:spcBef>
              <a:spcAft>
                <a:spcPts val="0"/>
              </a:spcAft>
              <a:buSzPct val="100000"/>
            </a:pPr>
            <a:r>
              <a:rPr lang="en-US" sz="2000" b="1" dirty="0">
                <a:solidFill>
                  <a:srgbClr val="000000"/>
                </a:solidFill>
                <a:latin typeface="Calibri" panose="020F0502020204030204" pitchFamily="34" charset="0"/>
                <a:cs typeface="Calibri" panose="020F0502020204030204" pitchFamily="34" charset="0"/>
              </a:rPr>
              <a:t>Not</a:t>
            </a:r>
            <a:r>
              <a:rPr lang="en-US" sz="2000" dirty="0">
                <a:solidFill>
                  <a:srgbClr val="000000"/>
                </a:solidFill>
                <a:latin typeface="Calibri" panose="020F0502020204030204" pitchFamily="34" charset="0"/>
                <a:cs typeface="Calibri" panose="020F0502020204030204" pitchFamily="34" charset="0"/>
              </a:rPr>
              <a:t> high-risk or specialized procedures</a:t>
            </a:r>
          </a:p>
          <a:p>
            <a:pPr>
              <a:spcBef>
                <a:spcPts val="0"/>
              </a:spcBef>
              <a:spcAft>
                <a:spcPts val="0"/>
              </a:spcAft>
              <a:buSzPct val="100000"/>
            </a:pPr>
            <a:endParaRPr lang="en-US" sz="2000" dirty="0">
              <a:solidFill>
                <a:srgbClr val="000000"/>
              </a:solidFill>
              <a:latin typeface="Calibri" panose="020F0502020204030204" pitchFamily="34" charset="0"/>
              <a:cs typeface="Calibri" panose="020F0502020204030204" pitchFamily="34" charset="0"/>
            </a:endParaRPr>
          </a:p>
          <a:p>
            <a:pPr marL="139700" indent="0">
              <a:spcBef>
                <a:spcPts val="0"/>
              </a:spcBef>
              <a:spcAft>
                <a:spcPts val="0"/>
              </a:spcAft>
              <a:buSzPct val="100000"/>
              <a:buNone/>
            </a:pPr>
            <a:r>
              <a:rPr lang="en-US" sz="2000" u="sng" dirty="0">
                <a:solidFill>
                  <a:srgbClr val="000000"/>
                </a:solidFill>
                <a:latin typeface="Calibri" panose="020F0502020204030204" pitchFamily="34" charset="0"/>
                <a:cs typeface="Calibri" panose="020F0502020204030204" pitchFamily="34" charset="0"/>
              </a:rPr>
              <a:t>These require</a:t>
            </a:r>
          </a:p>
          <a:p>
            <a:pPr lvl="1">
              <a:spcBef>
                <a:spcPts val="0"/>
              </a:spcBef>
              <a:buSzPct val="100000"/>
            </a:pPr>
            <a:r>
              <a:rPr lang="en-US" sz="2000" dirty="0">
                <a:solidFill>
                  <a:srgbClr val="000000"/>
                </a:solidFill>
                <a:latin typeface="Calibri" panose="020F0502020204030204" pitchFamily="34" charset="0"/>
                <a:cs typeface="Calibri" panose="020F0502020204030204" pitchFamily="34" charset="0"/>
              </a:rPr>
              <a:t>Additional teaching and training, and/or</a:t>
            </a:r>
          </a:p>
          <a:p>
            <a:pPr lvl="1">
              <a:spcBef>
                <a:spcPts val="0"/>
              </a:spcBef>
              <a:buSzPct val="100000"/>
            </a:pPr>
            <a:r>
              <a:rPr lang="en-US" sz="2000" dirty="0">
                <a:solidFill>
                  <a:srgbClr val="000000"/>
                </a:solidFill>
                <a:latin typeface="Calibri" panose="020F0502020204030204" pitchFamily="34" charset="0"/>
                <a:cs typeface="Calibri" panose="020F0502020204030204" pitchFamily="34" charset="0"/>
              </a:rPr>
              <a:t>RN licensed care delegation, and/or</a:t>
            </a:r>
          </a:p>
          <a:p>
            <a:pPr lvl="1">
              <a:spcBef>
                <a:spcPts val="0"/>
              </a:spcBef>
              <a:buSzPct val="100000"/>
            </a:pPr>
            <a:r>
              <a:rPr lang="en-US" sz="2000" dirty="0">
                <a:solidFill>
                  <a:srgbClr val="000000"/>
                </a:solidFill>
                <a:latin typeface="Calibri" panose="020F0502020204030204" pitchFamily="34" charset="0"/>
                <a:cs typeface="Calibri" panose="020F0502020204030204" pitchFamily="34" charset="0"/>
              </a:rPr>
              <a:t>RN, or LPN under RN supervision, to administer </a:t>
            </a:r>
            <a:endParaRPr lang="en-US" sz="2000" i="1" dirty="0">
              <a:solidFill>
                <a:srgbClr val="000000"/>
              </a:solidFill>
              <a:latin typeface="Calibri" panose="020F0502020204030204" pitchFamily="34" charset="0"/>
              <a:cs typeface="Calibri" panose="020F0502020204030204" pitchFamily="34" charset="0"/>
            </a:endParaRPr>
          </a:p>
          <a:p>
            <a:pPr marL="139700" indent="0">
              <a:buNone/>
            </a:pPr>
            <a:endParaRPr lang="en-US" sz="2000" dirty="0"/>
          </a:p>
        </p:txBody>
      </p:sp>
      <p:pic>
        <p:nvPicPr>
          <p:cNvPr id="5" name="Picture 4" descr="series of images all crossed out, including syringe, oxygen mask, gloves, and medical supplies">
            <a:extLst>
              <a:ext uri="{FF2B5EF4-FFF2-40B4-BE49-F238E27FC236}">
                <a16:creationId xmlns:a16="http://schemas.microsoft.com/office/drawing/2014/main" id="{3BF11585-8C4D-BA62-1778-C75EF9212444}"/>
              </a:ext>
            </a:extLst>
          </p:cNvPr>
          <p:cNvPicPr>
            <a:picLocks noChangeAspect="1"/>
          </p:cNvPicPr>
          <p:nvPr/>
        </p:nvPicPr>
        <p:blipFill>
          <a:blip r:embed="rId3"/>
          <a:stretch>
            <a:fillRect/>
          </a:stretch>
        </p:blipFill>
        <p:spPr>
          <a:xfrm>
            <a:off x="7181111" y="676099"/>
            <a:ext cx="1425007" cy="3791302"/>
          </a:xfrm>
          <a:prstGeom prst="rect">
            <a:avLst/>
          </a:prstGeom>
        </p:spPr>
      </p:pic>
      <p:sp>
        <p:nvSpPr>
          <p:cNvPr id="4" name="Google Shape;388;p53">
            <a:extLst>
              <a:ext uri="{FF2B5EF4-FFF2-40B4-BE49-F238E27FC236}">
                <a16:creationId xmlns:a16="http://schemas.microsoft.com/office/drawing/2014/main" id="{49368837-B61C-8A42-6836-321D95431875}"/>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9" name="Google Shape;390;p53">
            <a:extLst>
              <a:ext uri="{FF2B5EF4-FFF2-40B4-BE49-F238E27FC236}">
                <a16:creationId xmlns:a16="http://schemas.microsoft.com/office/drawing/2014/main" id="{334A07E4-0E47-6C6F-C046-FDBF80906343}"/>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7892906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8E08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What Would You Do? (8)</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3" y="1369219"/>
            <a:ext cx="5575242" cy="3081757"/>
          </a:xfrm>
        </p:spPr>
        <p:txBody>
          <a:bodyPr>
            <a:noAutofit/>
          </a:bodyPr>
          <a:lstStyle/>
          <a:p>
            <a:pPr marL="139700" indent="0">
              <a:spcAft>
                <a:spcPts val="600"/>
              </a:spcAft>
              <a:buNone/>
            </a:pPr>
            <a:r>
              <a:rPr lang="en-US" sz="2000">
                <a:latin typeface="Calibri" panose="020F0502020204030204" pitchFamily="34" charset="0"/>
                <a:cs typeface="Calibri" panose="020F0502020204030204" pitchFamily="34" charset="0"/>
                <a:sym typeface="Wingdings" panose="05000000000000000000" pitchFamily="2" charset="2"/>
              </a:rPr>
              <a:t>You give </a:t>
            </a:r>
            <a:r>
              <a:rPr lang="en-US" sz="2000" i="1">
                <a:latin typeface="Calibri" panose="020F0502020204030204" pitchFamily="34" charset="0"/>
                <a:cs typeface="Calibri" panose="020F0502020204030204" pitchFamily="34" charset="0"/>
                <a:sym typeface="Wingdings" panose="05000000000000000000" pitchFamily="2" charset="2"/>
              </a:rPr>
              <a:t>[Student]</a:t>
            </a:r>
            <a:r>
              <a:rPr lang="en-US" sz="2000">
                <a:latin typeface="Calibri" panose="020F0502020204030204" pitchFamily="34" charset="0"/>
                <a:cs typeface="Calibri" panose="020F0502020204030204" pitchFamily="34" charset="0"/>
                <a:sym typeface="Wingdings" panose="05000000000000000000" pitchFamily="2" charset="2"/>
              </a:rPr>
              <a:t> medications daily.</a:t>
            </a:r>
          </a:p>
          <a:p>
            <a:pPr marL="139700" indent="0">
              <a:spcAft>
                <a:spcPts val="600"/>
              </a:spcAft>
              <a:buNone/>
            </a:pPr>
            <a:r>
              <a:rPr lang="en-US" sz="2000">
                <a:latin typeface="Calibri" panose="020F0502020204030204" pitchFamily="34" charset="0"/>
                <a:cs typeface="Calibri" panose="020F0502020204030204" pitchFamily="34" charset="0"/>
                <a:sym typeface="Wingdings" panose="05000000000000000000" pitchFamily="2" charset="2"/>
              </a:rPr>
              <a:t>Today, when you open the chart to document, you see the order changed from two pills – which you gave – to one pill. </a:t>
            </a:r>
          </a:p>
        </p:txBody>
      </p:sp>
      <p:pic>
        <p:nvPicPr>
          <p:cNvPr id="10" name="Picture 9" descr="a checklist">
            <a:extLst>
              <a:ext uri="{FF2B5EF4-FFF2-40B4-BE49-F238E27FC236}">
                <a16:creationId xmlns:a16="http://schemas.microsoft.com/office/drawing/2014/main" id="{3F8AEF00-5BE5-9A03-9BD1-4BFBCE36D7D8}"/>
              </a:ext>
            </a:extLst>
          </p:cNvPr>
          <p:cNvPicPr>
            <a:picLocks noChangeAspect="1"/>
          </p:cNvPicPr>
          <p:nvPr/>
        </p:nvPicPr>
        <p:blipFill rotWithShape="1">
          <a:blip r:embed="rId3"/>
          <a:srcRect l="2465" r="2465"/>
          <a:stretch/>
        </p:blipFill>
        <p:spPr>
          <a:xfrm>
            <a:off x="6938682" y="1369219"/>
            <a:ext cx="1828800" cy="1625600"/>
          </a:xfrm>
          <a:prstGeom prst="rect">
            <a:avLst/>
          </a:prstGeom>
        </p:spPr>
      </p:pic>
      <p:sp>
        <p:nvSpPr>
          <p:cNvPr id="7" name="Google Shape;388;p53">
            <a:extLst>
              <a:ext uri="{FF2B5EF4-FFF2-40B4-BE49-F238E27FC236}">
                <a16:creationId xmlns:a16="http://schemas.microsoft.com/office/drawing/2014/main" id="{E13E10AC-F655-1102-A23F-D59563CA4D5E}"/>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9" name="Google Shape;390;p53">
            <a:extLst>
              <a:ext uri="{FF2B5EF4-FFF2-40B4-BE49-F238E27FC236}">
                <a16:creationId xmlns:a16="http://schemas.microsoft.com/office/drawing/2014/main" id="{EE8328DC-032B-77C1-FF6D-55134FA0FDEE}"/>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846132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32B15F5A-316C-B945-C317-C1C9F5A938D7}"/>
              </a:ext>
            </a:extLst>
          </p:cNvPr>
          <p:cNvSpPr txBox="1">
            <a:spLocks noGrp="1"/>
          </p:cNvSpPr>
          <p:nvPr>
            <p:ph type="title" idx="4294967295"/>
          </p:nvPr>
        </p:nvSpPr>
        <p:spPr>
          <a:xfrm>
            <a:off x="4572000" y="1474469"/>
            <a:ext cx="4105088" cy="201168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fontScale="92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Demonstration and Evaluation</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000" b="0" i="0" u="none" strike="noStrike" kern="0" cap="none" spc="0" normalizeH="0" baseline="0" noProof="0" dirty="0">
                <a:ln>
                  <a:noFill/>
                </a:ln>
                <a:solidFill>
                  <a:schemeClr val="accent1"/>
                </a:solidFill>
                <a:effectLst/>
                <a:uLnTx/>
                <a:uFillTx/>
                <a:latin typeface="Calibri"/>
                <a:ea typeface="Calibri"/>
                <a:cs typeface="Calibri"/>
                <a:sym typeface="Calibri"/>
              </a:rPr>
              <a:t>Medication Administration Step-by-Step </a:t>
            </a:r>
            <a:endPar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endParaRPr>
          </a:p>
        </p:txBody>
      </p:sp>
      <p:pic>
        <p:nvPicPr>
          <p:cNvPr id="6" name="Picture 5" descr="A counter with medical supplies including gloves and small bandages. Above the counter is a shelf with small plastic supply bins and three binders, one binder is labeled &quot;Medications.&quot; Above the shelf is a cupboard with a lock on its door.">
            <a:extLst>
              <a:ext uri="{FF2B5EF4-FFF2-40B4-BE49-F238E27FC236}">
                <a16:creationId xmlns:a16="http://schemas.microsoft.com/office/drawing/2014/main" id="{9AF7AEB1-92EB-BE9A-6B59-EFF81FAB3B37}"/>
              </a:ext>
            </a:extLst>
          </p:cNvPr>
          <p:cNvPicPr>
            <a:picLocks noChangeAspect="1"/>
          </p:cNvPicPr>
          <p:nvPr/>
        </p:nvPicPr>
        <p:blipFill>
          <a:blip r:embed="rId3"/>
          <a:stretch>
            <a:fillRect/>
          </a:stretch>
        </p:blipFill>
        <p:spPr>
          <a:xfrm>
            <a:off x="531304" y="638174"/>
            <a:ext cx="2924175" cy="3867150"/>
          </a:xfrm>
          <a:prstGeom prst="rect">
            <a:avLst/>
          </a:prstGeom>
        </p:spPr>
      </p:pic>
    </p:spTree>
    <p:extLst>
      <p:ext uri="{BB962C8B-B14F-4D97-AF65-F5344CB8AC3E}">
        <p14:creationId xmlns:p14="http://schemas.microsoft.com/office/powerpoint/2010/main" val="32163467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7F43"/>
        </a:solidFill>
        <a:effectLst/>
      </p:bgPr>
    </p:bg>
    <p:spTree>
      <p:nvGrpSpPr>
        <p:cNvPr id="1" name="Shape 385"/>
        <p:cNvGrpSpPr/>
        <p:nvPr/>
      </p:nvGrpSpPr>
      <p:grpSpPr>
        <a:xfrm>
          <a:off x="0" y="0"/>
          <a:ext cx="0" cy="0"/>
          <a:chOff x="0" y="0"/>
          <a:chExt cx="0" cy="0"/>
        </a:xfrm>
      </p:grpSpPr>
      <p:sp>
        <p:nvSpPr>
          <p:cNvPr id="387" name="Google Shape;387;p5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sz="3600" dirty="0"/>
              <a:t>Oral Route</a:t>
            </a:r>
            <a:endParaRPr dirty="0"/>
          </a:p>
        </p:txBody>
      </p:sp>
      <p:sp>
        <p:nvSpPr>
          <p:cNvPr id="5" name="TextBox 4">
            <a:extLst>
              <a:ext uri="{FF2B5EF4-FFF2-40B4-BE49-F238E27FC236}">
                <a16:creationId xmlns:a16="http://schemas.microsoft.com/office/drawing/2014/main" id="{3D29B586-A119-8898-A81F-AB8B04C34CCD}"/>
              </a:ext>
            </a:extLst>
          </p:cNvPr>
          <p:cNvSpPr txBox="1"/>
          <p:nvPr/>
        </p:nvSpPr>
        <p:spPr>
          <a:xfrm>
            <a:off x="603196" y="1367436"/>
            <a:ext cx="6335485" cy="3122393"/>
          </a:xfrm>
          <a:prstGeom prst="rect">
            <a:avLst/>
          </a:prstGeom>
          <a:noFill/>
        </p:spPr>
        <p:txBody>
          <a:bodyPr wrap="square">
            <a:spAutoFit/>
          </a:bodyPr>
          <a:lstStyle/>
          <a:p>
            <a:pPr marL="0" marR="0">
              <a:lnSpc>
                <a:spcPct val="110000"/>
              </a:lnSpc>
              <a:spcBef>
                <a:spcPts val="0"/>
              </a:spcBef>
              <a:spcAft>
                <a:spcPts val="0"/>
              </a:spcAft>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Medications via oral route are swallowed into the stomach, such as pills and elixirs.</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0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0000"/>
              </a:lnSpc>
              <a:spcBef>
                <a:spcPts val="0"/>
              </a:spcBef>
              <a:spcAft>
                <a:spcPts val="0"/>
              </a:spcAft>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Verify the method per written instructions:</a:t>
            </a:r>
            <a:r>
              <a:rPr lang="en-US" sz="2000" dirty="0">
                <a:latin typeface="Calibri" panose="020F0502020204030204" pitchFamily="34" charset="0"/>
                <a:ea typeface="Times New Roman" panose="02020603050405020304" pitchFamily="18" charset="0"/>
                <a:cs typeface="Times New Roman" panose="02020603050405020304" pitchFamily="18" charset="0"/>
              </a:rPr>
              <a:t> a pill may be</a:t>
            </a:r>
          </a:p>
          <a:p>
            <a:pPr marL="342900" marR="0" indent="-34290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wallowed whole</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marR="0" indent="-342900">
              <a:lnSpc>
                <a:spcPct val="110000"/>
              </a:lnSpc>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Chewed</a:t>
            </a:r>
          </a:p>
          <a:p>
            <a:pPr marL="342900" marR="0" indent="-34290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D</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issolved in the mouth</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marR="0" indent="-342900">
              <a:lnSpc>
                <a:spcPct val="110000"/>
              </a:lnSpc>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Crushed</a:t>
            </a:r>
          </a:p>
          <a:p>
            <a:pPr marL="342900" marR="0" indent="-342900">
              <a:lnSpc>
                <a:spcPct val="110000"/>
              </a:lnSpc>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Sprinkled onto food or liquid</a:t>
            </a:r>
          </a:p>
        </p:txBody>
      </p:sp>
      <p:pic>
        <p:nvPicPr>
          <p:cNvPr id="3" name="Picture 2" descr="four images depicting oral medications: a bottle of liquid medication, a pile of colorful pills, an open pill capsule, and a plastic pill crusher">
            <a:extLst>
              <a:ext uri="{FF2B5EF4-FFF2-40B4-BE49-F238E27FC236}">
                <a16:creationId xmlns:a16="http://schemas.microsoft.com/office/drawing/2014/main" id="{58E58A28-C370-C1AD-D338-F87D23BF0CA7}"/>
              </a:ext>
            </a:extLst>
          </p:cNvPr>
          <p:cNvPicPr>
            <a:picLocks noChangeAspect="1"/>
          </p:cNvPicPr>
          <p:nvPr/>
        </p:nvPicPr>
        <p:blipFill>
          <a:blip r:embed="rId3"/>
          <a:stretch>
            <a:fillRect/>
          </a:stretch>
        </p:blipFill>
        <p:spPr>
          <a:xfrm>
            <a:off x="6949440" y="1463040"/>
            <a:ext cx="1828800" cy="2601532"/>
          </a:xfrm>
          <a:prstGeom prst="rect">
            <a:avLst/>
          </a:prstGeom>
        </p:spPr>
      </p:pic>
      <p:sp>
        <p:nvSpPr>
          <p:cNvPr id="388" name="Google Shape;388;p53"/>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2" name="Google Shape;390;p53">
            <a:extLst>
              <a:ext uri="{FF2B5EF4-FFF2-40B4-BE49-F238E27FC236}">
                <a16:creationId xmlns:a16="http://schemas.microsoft.com/office/drawing/2014/main" id="{8ED978A8-0FDC-7894-79BE-F16718F4967B}"/>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6967063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normAutofit/>
          </a:bodyPr>
          <a:lstStyle/>
          <a:p>
            <a:r>
              <a:rPr lang="en-US" dirty="0"/>
              <a:t>Liquids </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(Elixirs, Solutions, Syrups, Suspensions)</a:t>
            </a:r>
            <a:endParaRPr lang="en-US" dirty="0"/>
          </a:p>
        </p:txBody>
      </p:sp>
      <p:sp>
        <p:nvSpPr>
          <p:cNvPr id="3" name="Content Placeholder 2">
            <a:extLst>
              <a:ext uri="{FF2B5EF4-FFF2-40B4-BE49-F238E27FC236}">
                <a16:creationId xmlns:a16="http://schemas.microsoft.com/office/drawing/2014/main" id="{F14F817D-A83B-C73E-253C-38E264D3C92C}"/>
              </a:ext>
            </a:extLst>
          </p:cNvPr>
          <p:cNvSpPr>
            <a:spLocks noGrp="1"/>
          </p:cNvSpPr>
          <p:nvPr>
            <p:ph idx="1"/>
          </p:nvPr>
        </p:nvSpPr>
        <p:spPr>
          <a:xfrm>
            <a:off x="537883" y="1283374"/>
            <a:ext cx="6084794" cy="3574375"/>
          </a:xfrm>
        </p:spPr>
        <p:txBody>
          <a:bodyPr>
            <a:normAutofit fontScale="77500" lnSpcReduction="20000"/>
          </a:bodyPr>
          <a:lstStyle/>
          <a:p>
            <a:pPr marL="0" indent="0">
              <a:lnSpc>
                <a:spcPct val="120000"/>
              </a:lnSpc>
              <a:spcBef>
                <a:spcPts val="0"/>
              </a:spcBef>
              <a:buNone/>
            </a:pPr>
            <a:r>
              <a:rPr lang="en-US" sz="2200" dirty="0">
                <a:latin typeface="Calibri" panose="020F0502020204030204" pitchFamily="34" charset="0"/>
                <a:ea typeface="Times New Roman" panose="02020603050405020304" pitchFamily="18" charset="0"/>
                <a:cs typeface="Times New Roman" panose="02020603050405020304" pitchFamily="18" charset="0"/>
              </a:rPr>
              <a:t>1. </a:t>
            </a: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0" indent="0">
              <a:lnSpc>
                <a:spcPct val="120000"/>
              </a:lnSpc>
              <a:spcBef>
                <a:spcPts val="0"/>
              </a:spcBef>
              <a:buNone/>
            </a:pP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2. Measure the liquid medication, after shaking bottle if applicable. </a:t>
            </a:r>
          </a:p>
          <a:p>
            <a:pPr marL="457200" lvl="1" indent="0">
              <a:lnSpc>
                <a:spcPct val="120000"/>
              </a:lnSpc>
              <a:spcBef>
                <a:spcPts val="0"/>
              </a:spcBef>
              <a:buNone/>
              <a:tabLst>
                <a:tab pos="2457450" algn="l"/>
              </a:tabLst>
            </a:pP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a. Pour from the side of the bottle opposite the label, so the label stays clean and readable. </a:t>
            </a:r>
          </a:p>
          <a:p>
            <a:pPr marL="457200" lvl="1" indent="0">
              <a:lnSpc>
                <a:spcPct val="120000"/>
              </a:lnSpc>
              <a:spcBef>
                <a:spcPts val="0"/>
              </a:spcBef>
              <a:buNone/>
              <a:tabLst>
                <a:tab pos="2457450" algn="l"/>
              </a:tabLst>
            </a:pPr>
            <a:r>
              <a:rPr lang="en-US" sz="2200" dirty="0">
                <a:latin typeface="Calibri" panose="020F0502020204030204" pitchFamily="34" charset="0"/>
                <a:ea typeface="Times New Roman" panose="02020603050405020304" pitchFamily="18" charset="0"/>
                <a:cs typeface="Times New Roman" panose="02020603050405020304" pitchFamily="18" charset="0"/>
              </a:rPr>
              <a:t>b</a:t>
            </a: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 Place medication cup on flat surface; </a:t>
            </a:r>
            <a:r>
              <a:rPr lang="en-US" sz="2200" dirty="0">
                <a:latin typeface="Calibri" panose="020F0502020204030204" pitchFamily="34" charset="0"/>
                <a:ea typeface="Times New Roman" panose="02020603050405020304" pitchFamily="18" charset="0"/>
                <a:cs typeface="Times New Roman" panose="02020603050405020304" pitchFamily="18" charset="0"/>
              </a:rPr>
              <a:t>r</a:t>
            </a: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ead at eye level.</a:t>
            </a:r>
          </a:p>
          <a:p>
            <a:pPr marL="457200" lvl="1" indent="0">
              <a:lnSpc>
                <a:spcPct val="120000"/>
              </a:lnSpc>
              <a:spcBef>
                <a:spcPts val="0"/>
              </a:spcBef>
              <a:buNone/>
              <a:tabLst>
                <a:tab pos="2457450" algn="l"/>
              </a:tabLst>
            </a:pPr>
            <a:r>
              <a:rPr lang="en-US" sz="2200" dirty="0">
                <a:latin typeface="Calibri" panose="020F0502020204030204" pitchFamily="34" charset="0"/>
                <a:ea typeface="Times New Roman" panose="02020603050405020304" pitchFamily="18" charset="0"/>
                <a:cs typeface="Times New Roman" panose="02020603050405020304" pitchFamily="18" charset="0"/>
              </a:rPr>
              <a:t>c</a:t>
            </a: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 Only use calibrated devices designed for medication administration (med cup, med spoon, med syringe). </a:t>
            </a:r>
          </a:p>
          <a:p>
            <a:pPr marL="0" indent="0">
              <a:lnSpc>
                <a:spcPct val="120000"/>
              </a:lnSpc>
              <a:spcBef>
                <a:spcPts val="0"/>
              </a:spcBef>
              <a:buNone/>
              <a:tabLst>
                <a:tab pos="2457450" algn="l"/>
              </a:tabLst>
            </a:pPr>
            <a:r>
              <a:rPr lang="en-US" sz="2200" dirty="0">
                <a:latin typeface="Calibri" panose="020F0502020204030204" pitchFamily="34" charset="0"/>
                <a:ea typeface="Times New Roman" panose="02020603050405020304" pitchFamily="18" charset="0"/>
                <a:cs typeface="Times New Roman" panose="02020603050405020304" pitchFamily="18" charset="0"/>
              </a:rPr>
              <a:t>3. </a:t>
            </a: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After pouring, replace the cap and clean medication bottle.</a:t>
            </a:r>
          </a:p>
          <a:p>
            <a:pPr marL="0" indent="0">
              <a:lnSpc>
                <a:spcPct val="120000"/>
              </a:lnSpc>
              <a:spcBef>
                <a:spcPts val="0"/>
              </a:spcBef>
              <a:buNone/>
              <a:tabLst>
                <a:tab pos="2457450" algn="l"/>
              </a:tabLst>
            </a:pP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4. Be sure the student takes all the medication. If some sticks to the administration device, add water and administer it to the student. </a:t>
            </a:r>
          </a:p>
          <a:p>
            <a:pPr marL="0" indent="0">
              <a:lnSpc>
                <a:spcPct val="120000"/>
              </a:lnSpc>
              <a:spcBef>
                <a:spcPts val="0"/>
              </a:spcBef>
              <a:buNone/>
              <a:tabLst>
                <a:tab pos="2457450" algn="l"/>
              </a:tabLst>
            </a:pP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5. Offer additional liquid after the dose if indicated for the student.</a:t>
            </a:r>
          </a:p>
          <a:p>
            <a:pPr marL="0" indent="0">
              <a:lnSpc>
                <a:spcPct val="120000"/>
              </a:lnSpc>
              <a:spcBef>
                <a:spcPts val="0"/>
              </a:spcBef>
              <a:buNone/>
              <a:tabLst>
                <a:tab pos="2457450" algn="l"/>
              </a:tabLst>
            </a:pPr>
            <a:r>
              <a:rPr lang="en-US" sz="2200" dirty="0">
                <a:latin typeface="Calibri" panose="020F0502020204030204" pitchFamily="34" charset="0"/>
                <a:ea typeface="Times New Roman" panose="02020603050405020304" pitchFamily="18" charset="0"/>
                <a:cs typeface="Times New Roman" panose="02020603050405020304" pitchFamily="18" charset="0"/>
              </a:rPr>
              <a:t>6</a:t>
            </a:r>
            <a:r>
              <a:rPr lang="en-US" sz="2200" dirty="0">
                <a:effectLst/>
                <a:latin typeface="Calibri" panose="020F0502020204030204" pitchFamily="34" charset="0"/>
                <a:ea typeface="Times New Roman" panose="02020603050405020304" pitchFamily="18" charset="0"/>
                <a:cs typeface="Times New Roman" panose="02020603050405020304" pitchFamily="18" charset="0"/>
              </a:rPr>
              <a:t>. Document.</a:t>
            </a:r>
          </a:p>
          <a:p>
            <a:pPr marL="257175" indent="-257175">
              <a:lnSpc>
                <a:spcPct val="103000"/>
              </a:lnSpc>
              <a:spcBef>
                <a:spcPts val="0"/>
              </a:spcBef>
              <a:buFont typeface="+mj-lt"/>
              <a:buAutoNum type="arabicParenR"/>
            </a:pPr>
            <a:endParaRPr lang="en-US" sz="1400" dirty="0">
              <a:solidFill>
                <a:srgbClr val="000000"/>
              </a:solidFill>
              <a:latin typeface="Calibri" panose="020F0502020204030204" pitchFamily="34" charset="0"/>
              <a:ea typeface="Segoe UI" panose="020B0502040204020203" pitchFamily="34" charset="0"/>
              <a:cs typeface="Calibri" panose="020F0502020204030204" pitchFamily="34" charset="0"/>
            </a:endParaRPr>
          </a:p>
        </p:txBody>
      </p:sp>
      <p:pic>
        <p:nvPicPr>
          <p:cNvPr id="6" name="Picture 5" descr="a medicine bottle and a medicine cup full of purple liquid">
            <a:extLst>
              <a:ext uri="{FF2B5EF4-FFF2-40B4-BE49-F238E27FC236}">
                <a16:creationId xmlns:a16="http://schemas.microsoft.com/office/drawing/2014/main" id="{09B2E777-C5CE-51FB-4F86-5088BC7F9A3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59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6979844" y="727822"/>
            <a:ext cx="1811303" cy="1708160"/>
          </a:xfrm>
          <a:prstGeom prst="rect">
            <a:avLst/>
          </a:prstGeom>
          <a:ln w="19050">
            <a:solidFill>
              <a:srgbClr val="002060"/>
            </a:solidFill>
          </a:ln>
        </p:spPr>
      </p:pic>
      <p:sp>
        <p:nvSpPr>
          <p:cNvPr id="4" name="TextBox 3" descr="Text box: DO NOT &#10;USE household utensils such as teaspoons. These are not accurate for medication measurement.">
            <a:extLst>
              <a:ext uri="{FF2B5EF4-FFF2-40B4-BE49-F238E27FC236}">
                <a16:creationId xmlns:a16="http://schemas.microsoft.com/office/drawing/2014/main" id="{490C057B-D27D-E5DA-CCF5-72E11ABA590B}"/>
              </a:ext>
            </a:extLst>
          </p:cNvPr>
          <p:cNvSpPr txBox="1"/>
          <p:nvPr/>
        </p:nvSpPr>
        <p:spPr>
          <a:xfrm>
            <a:off x="6964476" y="2574628"/>
            <a:ext cx="1831474" cy="1815882"/>
          </a:xfrm>
          <a:prstGeom prst="rect">
            <a:avLst/>
          </a:prstGeom>
          <a:solidFill>
            <a:srgbClr val="FEF8E8"/>
          </a:solidFill>
          <a:ln w="19050">
            <a:solidFill>
              <a:srgbClr val="002060"/>
            </a:solidFill>
          </a:ln>
        </p:spPr>
        <p:txBody>
          <a:bodyPr wrap="square">
            <a:spAutoFit/>
          </a:bodyPr>
          <a:lstStyle>
            <a:defPPr>
              <a:defRPr lang="en-US"/>
            </a:defPPr>
            <a:lvl1pPr>
              <a:spcBef>
                <a:spcPts val="0"/>
              </a:spcBef>
              <a:defRPr sz="2000">
                <a:latin typeface="Calibri" panose="020F0502020204030204" pitchFamily="34" charset="0"/>
                <a:cs typeface="Calibri" panose="020F0502020204030204" pitchFamily="34" charset="0"/>
              </a:defRPr>
            </a:lvl1pPr>
          </a:lstStyle>
          <a:p>
            <a:r>
              <a:rPr lang="en-US" sz="1600" b="1" dirty="0"/>
              <a:t>DO NOT </a:t>
            </a:r>
            <a:r>
              <a:rPr lang="en-US" sz="1600" dirty="0">
                <a:ea typeface="Segoe UI" panose="020B0502040204020203" pitchFamily="34" charset="0"/>
              </a:rPr>
              <a:t>USE household utensils such as teaspoons. These are </a:t>
            </a:r>
            <a:r>
              <a:rPr lang="en-US" sz="1600" b="1" dirty="0">
                <a:ea typeface="Segoe UI" panose="020B0502040204020203" pitchFamily="34" charset="0"/>
              </a:rPr>
              <a:t>not accurate </a:t>
            </a:r>
            <a:r>
              <a:rPr lang="en-US" sz="1600" dirty="0">
                <a:ea typeface="Segoe UI" panose="020B0502040204020203" pitchFamily="34" charset="0"/>
              </a:rPr>
              <a:t>for medication measurement.</a:t>
            </a:r>
            <a:endParaRPr lang="en-US" sz="1600" dirty="0"/>
          </a:p>
        </p:txBody>
      </p:sp>
      <p:sp>
        <p:nvSpPr>
          <p:cNvPr id="7" name="Google Shape;388;p53">
            <a:extLst>
              <a:ext uri="{FF2B5EF4-FFF2-40B4-BE49-F238E27FC236}">
                <a16:creationId xmlns:a16="http://schemas.microsoft.com/office/drawing/2014/main" id="{5D25110E-5F56-B5A5-7E79-E290B942344C}"/>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9" name="Google Shape;390;p53">
            <a:extLst>
              <a:ext uri="{FF2B5EF4-FFF2-40B4-BE49-F238E27FC236}">
                <a16:creationId xmlns:a16="http://schemas.microsoft.com/office/drawing/2014/main" id="{49F7F265-B12A-6CCD-D1DA-F4382A9CEE46}"/>
              </a:ext>
            </a:extLst>
          </p:cNvPr>
          <p:cNvSpPr txBox="1"/>
          <p:nvPr/>
        </p:nvSpPr>
        <p:spPr>
          <a:xfrm>
            <a:off x="6642847" y="4604845"/>
            <a:ext cx="1709698"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Health Authority</a:t>
            </a:r>
            <a:endParaRPr sz="11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891554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Pills </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(Tablets, Capsules, Gel-caps, Troches, Gummies)</a:t>
            </a:r>
            <a:endParaRPr lang="en-US" sz="3600" dirty="0"/>
          </a:p>
        </p:txBody>
      </p:sp>
      <p:sp>
        <p:nvSpPr>
          <p:cNvPr id="3" name="Content Placeholder 2">
            <a:extLst>
              <a:ext uri="{FF2B5EF4-FFF2-40B4-BE49-F238E27FC236}">
                <a16:creationId xmlns:a16="http://schemas.microsoft.com/office/drawing/2014/main" id="{F14F817D-A83B-C73E-253C-38E264D3C92C}"/>
              </a:ext>
            </a:extLst>
          </p:cNvPr>
          <p:cNvSpPr>
            <a:spLocks noGrp="1"/>
          </p:cNvSpPr>
          <p:nvPr>
            <p:ph idx="1"/>
          </p:nvPr>
        </p:nvSpPr>
        <p:spPr>
          <a:xfrm>
            <a:off x="537882" y="1320404"/>
            <a:ext cx="5663364" cy="3423046"/>
          </a:xfrm>
        </p:spPr>
        <p:txBody>
          <a:bodyPr>
            <a:noAutofit/>
          </a:bodyPr>
          <a:lstStyle/>
          <a:p>
            <a:pPr marL="342900" marR="0" lvl="0" indent="-342900">
              <a:lnSpc>
                <a:spcPct val="10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342900" marR="0" lvl="0" indent="-342900">
              <a:lnSpc>
                <a:spcPct val="10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Prepare pills for the student</a:t>
            </a:r>
          </a:p>
          <a:p>
            <a:pPr marL="457200" lvl="1" indent="0">
              <a:lnSpc>
                <a:spcPct val="100000"/>
              </a:lnSpc>
              <a:spcBef>
                <a:spcPts val="0"/>
              </a:spcBef>
              <a:buNone/>
            </a:pPr>
            <a:r>
              <a:rPr lang="en-US" sz="1600" dirty="0">
                <a:latin typeface="Calibri" panose="020F0502020204030204" pitchFamily="34" charset="0"/>
                <a:ea typeface="Times New Roman" panose="02020603050405020304" pitchFamily="18" charset="0"/>
                <a:cs typeface="Times New Roman" panose="02020603050405020304" pitchFamily="18" charset="0"/>
              </a:rPr>
              <a:t>a. P</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our into the lid </a:t>
            </a:r>
            <a:r>
              <a:rPr lang="en-US" sz="1600" dirty="0">
                <a:latin typeface="Calibri" panose="020F0502020204030204" pitchFamily="34" charset="0"/>
                <a:ea typeface="Times New Roman" panose="02020603050405020304" pitchFamily="18" charset="0"/>
                <a:cs typeface="Times New Roman" panose="02020603050405020304" pitchFamily="18" charset="0"/>
              </a:rPr>
              <a:t>first</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 Then pour correct number of pills into a medicine cup, paper cup, or spoon. If written instructions state pill may be placed in soft food, do so.</a:t>
            </a:r>
          </a:p>
          <a:p>
            <a:pPr marL="342900" marR="0" lvl="0" indent="-342900">
              <a:lnSpc>
                <a:spcPct val="10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Have student put pill(s) into their mouth. </a:t>
            </a:r>
          </a:p>
          <a:p>
            <a:pPr marL="742950" marR="0" lvl="1" indent="-285750">
              <a:lnSpc>
                <a:spcPct val="100000"/>
              </a:lnSpc>
              <a:spcBef>
                <a:spcPts val="0"/>
              </a:spcBef>
              <a:spcAft>
                <a:spcPts val="0"/>
              </a:spcAft>
              <a:buFont typeface="+mj-lt"/>
              <a:buAutoNum type="alphaLcPeriod"/>
            </a:pPr>
            <a:r>
              <a:rPr lang="en-US" sz="1600" dirty="0">
                <a:latin typeface="Calibri" panose="020F0502020204030204" pitchFamily="34" charset="0"/>
                <a:ea typeface="Times New Roman" panose="02020603050405020304" pitchFamily="18" charset="0"/>
                <a:cs typeface="Times New Roman" panose="02020603050405020304" pitchFamily="18" charset="0"/>
              </a:rPr>
              <a:t>If student needs assistance, </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use alternative strategies; consult the school RN for guidance. </a:t>
            </a:r>
          </a:p>
          <a:p>
            <a:pPr marL="742950" marR="0" lvl="1" indent="-285750">
              <a:lnSpc>
                <a:spcPct val="100000"/>
              </a:lnSpc>
              <a:spcBef>
                <a:spcPts val="0"/>
              </a:spcBef>
              <a:spcAft>
                <a:spcPts val="0"/>
              </a:spcAft>
              <a:buFont typeface="+mj-lt"/>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Have student sip water to swallow pill. </a:t>
            </a:r>
          </a:p>
          <a:p>
            <a:pPr marL="742950" marR="0" lvl="1" indent="-285750">
              <a:lnSpc>
                <a:spcPct val="100000"/>
              </a:lnSpc>
              <a:spcBef>
                <a:spcPts val="0"/>
              </a:spcBef>
              <a:spcAft>
                <a:spcPts val="0"/>
              </a:spcAft>
              <a:buFont typeface="+mj-lt"/>
              <a:buAutoNum type="alphaLcPeriod"/>
            </a:pPr>
            <a:r>
              <a:rPr lang="en-US" sz="1600" dirty="0">
                <a:latin typeface="Calibri" panose="020F0502020204030204" pitchFamily="34" charset="0"/>
                <a:ea typeface="Times New Roman" panose="02020603050405020304" pitchFamily="18" charset="0"/>
                <a:cs typeface="Times New Roman" panose="02020603050405020304" pitchFamily="18" charset="0"/>
              </a:rPr>
              <a:t>Or, per student written instructions: u</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se other food/liquid; </a:t>
            </a:r>
            <a:r>
              <a:rPr lang="en-US" sz="1600" dirty="0">
                <a:latin typeface="Calibri" panose="020F0502020204030204" pitchFamily="34" charset="0"/>
                <a:ea typeface="Times New Roman" panose="02020603050405020304" pitchFamily="18" charset="0"/>
                <a:cs typeface="Times New Roman" panose="02020603050405020304" pitchFamily="18" charset="0"/>
              </a:rPr>
              <a:t>tell</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 student to chew or dissolve pill under tongue, etc. </a:t>
            </a:r>
          </a:p>
          <a:p>
            <a:pPr marL="342900" marR="0" lvl="0" indent="-342900">
              <a:lnSpc>
                <a:spcPct val="10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If indicated, offer additional food or liquid. </a:t>
            </a:r>
          </a:p>
          <a:p>
            <a:pPr marL="342900" marR="0" lvl="0" indent="-342900">
              <a:lnSpc>
                <a:spcPct val="10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Document.</a:t>
            </a:r>
            <a:r>
              <a:rPr lang="en-US" sz="1600" dirty="0">
                <a:effectLst/>
              </a:rPr>
              <a:t> </a:t>
            </a:r>
            <a:endParaRPr lang="en-US" sz="1600" dirty="0">
              <a:solidFill>
                <a:srgbClr val="000000"/>
              </a:solidFill>
              <a:effectLst/>
              <a:latin typeface="Segoe UI" panose="020B0502040204020203" pitchFamily="34" charset="0"/>
              <a:ea typeface="Segoe UI" panose="020B0502040204020203" pitchFamily="34" charset="0"/>
            </a:endParaRPr>
          </a:p>
        </p:txBody>
      </p:sp>
      <p:sp>
        <p:nvSpPr>
          <p:cNvPr id="7" name="TextBox 6" descr="Text box: DO NOT &#10;TOUCH pills bare-handed&#10;PUT fingers in a pill bottle&#10;USE fingers to give a pill if there is a risk of biting&#10;PLACE the pill bottle or lid near the student’s mouth.&#10;TELL the student to tip their head back; this increases aspiration risk. Chin-to-chest is safer.&#10;">
            <a:extLst>
              <a:ext uri="{FF2B5EF4-FFF2-40B4-BE49-F238E27FC236}">
                <a16:creationId xmlns:a16="http://schemas.microsoft.com/office/drawing/2014/main" id="{0EB18792-07D9-18FB-C791-75DBAFFA69E9}"/>
              </a:ext>
            </a:extLst>
          </p:cNvPr>
          <p:cNvSpPr txBox="1"/>
          <p:nvPr/>
        </p:nvSpPr>
        <p:spPr>
          <a:xfrm>
            <a:off x="6984787" y="1598279"/>
            <a:ext cx="1802866" cy="3108543"/>
          </a:xfrm>
          <a:prstGeom prst="rect">
            <a:avLst/>
          </a:prstGeom>
          <a:solidFill>
            <a:srgbClr val="FEF8E8"/>
          </a:solidFill>
          <a:ln w="19050">
            <a:solidFill>
              <a:srgbClr val="002060"/>
            </a:solidFill>
          </a:ln>
        </p:spPr>
        <p:txBody>
          <a:bodyPr wrap="square" lIns="91440" tIns="45720" rIns="91440" bIns="45720" anchor="t">
            <a:spAutoFit/>
          </a:bodyPr>
          <a:lstStyle>
            <a:defPPr>
              <a:defRPr lang="en-US"/>
            </a:defPPr>
            <a:lvl1pPr>
              <a:spcBef>
                <a:spcPts val="0"/>
              </a:spcBef>
              <a:defRPr sz="2000">
                <a:latin typeface="Calibri" panose="020F0502020204030204" pitchFamily="34" charset="0"/>
                <a:cs typeface="Calibri" panose="020F0502020204030204" pitchFamily="34" charset="0"/>
              </a:defRPr>
            </a:lvl1pPr>
          </a:lstStyle>
          <a:p>
            <a:r>
              <a:rPr lang="en-US" sz="1400" b="1" dirty="0">
                <a:latin typeface="Calibri"/>
                <a:cs typeface="Calibri"/>
              </a:rPr>
              <a:t>DO NOT</a:t>
            </a:r>
            <a:r>
              <a:rPr lang="en-US" sz="1400" dirty="0">
                <a:latin typeface="Calibri"/>
                <a:cs typeface="Calibri"/>
              </a:rPr>
              <a:t> touch pills bare-handed or</a:t>
            </a:r>
            <a:r>
              <a:rPr lang="en-US" sz="1400" b="1" dirty="0">
                <a:latin typeface="Calibri"/>
                <a:cs typeface="Calibri"/>
              </a:rPr>
              <a:t> </a:t>
            </a:r>
            <a:r>
              <a:rPr lang="en-US" sz="1400" dirty="0">
                <a:latin typeface="Calibri"/>
                <a:cs typeface="Calibri"/>
              </a:rPr>
              <a:t>put fingers in a pill bottle.</a:t>
            </a:r>
            <a:endParaRPr lang="en-US" dirty="0"/>
          </a:p>
          <a:p>
            <a:r>
              <a:rPr lang="en-US" sz="1400" b="1" dirty="0">
                <a:latin typeface="Calibri"/>
                <a:ea typeface="Calibri"/>
                <a:cs typeface="Calibri"/>
              </a:rPr>
              <a:t>DO NOT </a:t>
            </a:r>
            <a:r>
              <a:rPr lang="en-US" sz="1400" dirty="0">
                <a:latin typeface="Calibri"/>
                <a:cs typeface="Calibri"/>
              </a:rPr>
              <a:t>use fingers to give a</a:t>
            </a:r>
            <a:r>
              <a:rPr lang="en-US" sz="1400" b="1" dirty="0">
                <a:latin typeface="Calibri"/>
                <a:ea typeface="Calibri"/>
                <a:cs typeface="Calibri"/>
              </a:rPr>
              <a:t> </a:t>
            </a:r>
            <a:r>
              <a:rPr lang="en-US" sz="1400" dirty="0">
                <a:latin typeface="Calibri"/>
                <a:cs typeface="Calibri"/>
              </a:rPr>
              <a:t>pill if there is a risk of biting.</a:t>
            </a:r>
            <a:endParaRPr lang="en-US" dirty="0"/>
          </a:p>
          <a:p>
            <a:r>
              <a:rPr lang="en-US" sz="1400" b="1" dirty="0">
                <a:latin typeface="Calibri"/>
                <a:ea typeface="Calibri"/>
                <a:cs typeface="Calibri"/>
              </a:rPr>
              <a:t>DO NOT </a:t>
            </a:r>
            <a:r>
              <a:rPr lang="en-US" sz="1400" dirty="0">
                <a:latin typeface="Calibri"/>
                <a:cs typeface="Calibri"/>
              </a:rPr>
              <a:t>put the pill bottle or lid near the student’s mouth.</a:t>
            </a:r>
            <a:endParaRPr lang="en-US" dirty="0"/>
          </a:p>
          <a:p>
            <a:r>
              <a:rPr lang="en-US" sz="1400" b="1" dirty="0">
                <a:latin typeface="Calibri"/>
                <a:ea typeface="Calibri"/>
                <a:cs typeface="Calibri"/>
              </a:rPr>
              <a:t>DO NOT </a:t>
            </a:r>
            <a:r>
              <a:rPr lang="en-US" sz="1400" dirty="0">
                <a:latin typeface="Calibri"/>
                <a:cs typeface="Calibri"/>
              </a:rPr>
              <a:t>tell student to tip their head back; this increases aspiration risk. Chin-to-chest is safer.</a:t>
            </a:r>
            <a:endParaRPr lang="en-US" dirty="0"/>
          </a:p>
        </p:txBody>
      </p:sp>
      <p:pic>
        <p:nvPicPr>
          <p:cNvPr id="8" name="Picture 7" descr="a pile of colorful pills">
            <a:extLst>
              <a:ext uri="{FF2B5EF4-FFF2-40B4-BE49-F238E27FC236}">
                <a16:creationId xmlns:a16="http://schemas.microsoft.com/office/drawing/2014/main" id="{A1B45F21-354A-9423-1340-6E869386535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392" t="22034" r="4755" b="24545"/>
          <a:stretch/>
        </p:blipFill>
        <p:spPr bwMode="auto">
          <a:xfrm>
            <a:off x="6984787" y="727822"/>
            <a:ext cx="1802866" cy="773443"/>
          </a:xfrm>
          <a:prstGeom prst="rect">
            <a:avLst/>
          </a:prstGeom>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631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Crushing Tablets</a:t>
            </a:r>
          </a:p>
        </p:txBody>
      </p:sp>
      <p:sp>
        <p:nvSpPr>
          <p:cNvPr id="3" name="Content Placeholder 2">
            <a:extLst>
              <a:ext uri="{FF2B5EF4-FFF2-40B4-BE49-F238E27FC236}">
                <a16:creationId xmlns:a16="http://schemas.microsoft.com/office/drawing/2014/main" id="{F14F817D-A83B-C73E-253C-38E264D3C92C}"/>
              </a:ext>
            </a:extLst>
          </p:cNvPr>
          <p:cNvSpPr>
            <a:spLocks noGrp="1"/>
          </p:cNvSpPr>
          <p:nvPr>
            <p:ph idx="1"/>
          </p:nvPr>
        </p:nvSpPr>
        <p:spPr>
          <a:xfrm>
            <a:off x="537882" y="1248354"/>
            <a:ext cx="6208700" cy="3437945"/>
          </a:xfrm>
        </p:spPr>
        <p:txBody>
          <a:bodyPr>
            <a:noAutofit/>
          </a:bodyPr>
          <a:lstStyle/>
          <a:p>
            <a:pPr marL="342900" marR="0" lvl="0" indent="-342900">
              <a:lnSpc>
                <a:spcPct val="95000"/>
              </a:lnSpc>
              <a:spcBef>
                <a:spcPts val="0"/>
              </a:spcBef>
              <a:spcAft>
                <a:spcPts val="0"/>
              </a:spcAft>
              <a:buFont typeface="+mj-lt"/>
              <a:buAutoNum type="arabi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800100" lvl="1" indent="-342900">
              <a:lnSpc>
                <a:spcPct val="95000"/>
              </a:lnSpc>
              <a:spcBef>
                <a:spcPts val="0"/>
              </a:spcBef>
              <a:buFont typeface="+mj-lt"/>
              <a:buAutoNum type="alphaL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Verify instructions in writing to crush pills. </a:t>
            </a:r>
          </a:p>
          <a:p>
            <a:pPr marL="800100" lvl="1" indent="-342900">
              <a:lnSpc>
                <a:spcPct val="95000"/>
              </a:lnSpc>
              <a:spcBef>
                <a:spcPts val="0"/>
              </a:spcBef>
              <a:buFont typeface="+mj-lt"/>
              <a:buAutoNum type="alphaL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Verify food or liquid permitted for mixing. </a:t>
            </a:r>
          </a:p>
          <a:p>
            <a:pPr marL="800100" lvl="1" indent="-342900">
              <a:lnSpc>
                <a:spcPct val="95000"/>
              </a:lnSpc>
              <a:spcBef>
                <a:spcPts val="0"/>
              </a:spcBef>
              <a:buFont typeface="+mj-lt"/>
              <a:buAutoNum type="alphaL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Verify amount of food or liquid to be provided. </a:t>
            </a:r>
            <a:endParaRPr lang="en-US" sz="1650" b="1"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95000"/>
              </a:lnSpc>
              <a:spcBef>
                <a:spcPts val="0"/>
              </a:spcBef>
              <a:buFont typeface="+mj-lt"/>
              <a:buAutoNum type="arabi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Prepare an open cup or container with the food or liquid to be mixed.</a:t>
            </a:r>
          </a:p>
          <a:p>
            <a:pPr marL="285750" indent="-285750">
              <a:lnSpc>
                <a:spcPct val="95000"/>
              </a:lnSpc>
              <a:spcBef>
                <a:spcPts val="0"/>
              </a:spcBef>
              <a:buFont typeface="+mj-lt"/>
              <a:buAutoNum type="arabi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Open the pill crusher. Place the tablet in the pill crusher and crush into fine powder. Be sure to break up any larger pieces. </a:t>
            </a:r>
          </a:p>
          <a:p>
            <a:pPr marL="285750" indent="-285750">
              <a:lnSpc>
                <a:spcPct val="95000"/>
              </a:lnSpc>
              <a:spcBef>
                <a:spcPts val="0"/>
              </a:spcBef>
              <a:buFont typeface="+mj-lt"/>
              <a:buAutoNum type="arabi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Mix powder thoroughly with </a:t>
            </a:r>
            <a:r>
              <a:rPr lang="en-US" sz="1650" b="1" dirty="0">
                <a:effectLst/>
                <a:latin typeface="Calibri" panose="020F0502020204030204" pitchFamily="34" charset="0"/>
                <a:ea typeface="Times New Roman" panose="02020603050405020304" pitchFamily="18" charset="0"/>
                <a:cs typeface="Times New Roman" panose="02020603050405020304" pitchFamily="18" charset="0"/>
              </a:rPr>
              <a:t>small amount of the food or liquid</a:t>
            </a: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a:t>
            </a:r>
          </a:p>
          <a:p>
            <a:pPr marL="285750" indent="-285750">
              <a:lnSpc>
                <a:spcPct val="95000"/>
              </a:lnSpc>
              <a:spcBef>
                <a:spcPts val="0"/>
              </a:spcBef>
              <a:buFont typeface="+mj-lt"/>
              <a:buAutoNum type="arabi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Administer to the student. </a:t>
            </a:r>
          </a:p>
          <a:p>
            <a:pPr marL="285750" indent="-285750">
              <a:lnSpc>
                <a:spcPct val="95000"/>
              </a:lnSpc>
              <a:spcBef>
                <a:spcPts val="0"/>
              </a:spcBef>
              <a:buFont typeface="+mj-lt"/>
              <a:buAutoNum type="arabi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Offer additional food or liquid after the dose if indicated.</a:t>
            </a:r>
          </a:p>
          <a:p>
            <a:pPr marL="285750" indent="-285750">
              <a:lnSpc>
                <a:spcPct val="95000"/>
              </a:lnSpc>
              <a:spcBef>
                <a:spcPts val="0"/>
              </a:spcBef>
              <a:buFont typeface="+mj-lt"/>
              <a:buAutoNum type="arabicPeriod"/>
            </a:pPr>
            <a:r>
              <a:rPr lang="en-US" sz="1650" dirty="0">
                <a:effectLst/>
                <a:latin typeface="Calibri" panose="020F0502020204030204" pitchFamily="34" charset="0"/>
                <a:ea typeface="Times New Roman" panose="02020603050405020304" pitchFamily="18" charset="0"/>
                <a:cs typeface="Times New Roman" panose="02020603050405020304" pitchFamily="18" charset="0"/>
              </a:rPr>
              <a:t>Document.</a:t>
            </a:r>
          </a:p>
          <a:p>
            <a:pPr marL="285750" indent="-285750">
              <a:lnSpc>
                <a:spcPct val="95000"/>
              </a:lnSpc>
              <a:spcBef>
                <a:spcPts val="0"/>
              </a:spcBef>
              <a:buFont typeface="+mj-lt"/>
              <a:buAutoNum type="arabicPeriod"/>
            </a:pPr>
            <a:r>
              <a:rPr lang="en-US" sz="1650" dirty="0">
                <a:solidFill>
                  <a:srgbClr val="000000"/>
                </a:solidFill>
                <a:latin typeface="Calibri" panose="020F0502020204030204" pitchFamily="34" charset="0"/>
                <a:ea typeface="Segoe UI" panose="020B0502040204020203" pitchFamily="34" charset="0"/>
                <a:cs typeface="Calibri" panose="020F0502020204030204" pitchFamily="34" charset="0"/>
              </a:rPr>
              <a:t>Thoroughly clean pill crusher and returned to safe storage. </a:t>
            </a:r>
          </a:p>
        </p:txBody>
      </p:sp>
      <p:pic>
        <p:nvPicPr>
          <p:cNvPr id="4" name="Picture 3" descr="Five plastic pill crushers of different shapes and size and one open pill crusher containing the orange powder of a crushed pill.">
            <a:extLst>
              <a:ext uri="{FF2B5EF4-FFF2-40B4-BE49-F238E27FC236}">
                <a16:creationId xmlns:a16="http://schemas.microsoft.com/office/drawing/2014/main" id="{AF38F004-A35F-FF3E-6D26-B282A43606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000155" y="727822"/>
            <a:ext cx="1790992" cy="3437945"/>
          </a:xfrm>
          <a:prstGeom prst="rect">
            <a:avLst/>
          </a:prstGeom>
          <a:ln w="19050">
            <a:solidFill>
              <a:srgbClr val="002060"/>
            </a:solidFill>
          </a:ln>
        </p:spPr>
      </p:pic>
      <p:sp>
        <p:nvSpPr>
          <p:cNvPr id="6" name="Google Shape;388;p53">
            <a:extLst>
              <a:ext uri="{FF2B5EF4-FFF2-40B4-BE49-F238E27FC236}">
                <a16:creationId xmlns:a16="http://schemas.microsoft.com/office/drawing/2014/main" id="{4A77BBEE-E53E-98DD-0C0D-BBF3C7B24002}"/>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5" name="Google Shape;390;p53">
            <a:extLst>
              <a:ext uri="{FF2B5EF4-FFF2-40B4-BE49-F238E27FC236}">
                <a16:creationId xmlns:a16="http://schemas.microsoft.com/office/drawing/2014/main" id="{B186F91A-5310-D247-7257-905FFE60B176}"/>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462052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Sprinkling Capsules</a:t>
            </a:r>
          </a:p>
        </p:txBody>
      </p:sp>
      <p:pic>
        <p:nvPicPr>
          <p:cNvPr id="8" name="Picture 7">
            <a:extLst>
              <a:ext uri="{FF2B5EF4-FFF2-40B4-BE49-F238E27FC236}">
                <a16:creationId xmlns:a16="http://schemas.microsoft.com/office/drawing/2014/main" id="{DF70C9E0-2000-E83C-C891-E15E901FF2E1}"/>
              </a:ext>
              <a:ext uri="{C183D7F6-B498-43B3-948B-1728B52AA6E4}">
                <adec:decorative xmlns:adec="http://schemas.microsoft.com/office/drawing/2017/decorative" val="1"/>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 contrast="10000"/>
                    </a14:imgEffect>
                  </a14:imgLayer>
                </a14:imgProps>
              </a:ext>
              <a:ext uri="{28A0092B-C50C-407E-A947-70E740481C1C}">
                <a14:useLocalDpi xmlns:a14="http://schemas.microsoft.com/office/drawing/2010/main" val="0"/>
              </a:ext>
            </a:extLst>
          </a:blip>
          <a:srcRect/>
          <a:stretch/>
        </p:blipFill>
        <p:spPr>
          <a:xfrm>
            <a:off x="6938683" y="727822"/>
            <a:ext cx="1828800" cy="1053859"/>
          </a:xfrm>
          <a:prstGeom prst="rect">
            <a:avLst/>
          </a:prstGeom>
          <a:ln w="19050">
            <a:solidFill>
              <a:srgbClr val="002060"/>
            </a:solidFill>
          </a:ln>
        </p:spPr>
      </p:pic>
      <p:sp>
        <p:nvSpPr>
          <p:cNvPr id="3" name="Content Placeholder 2">
            <a:extLst>
              <a:ext uri="{FF2B5EF4-FFF2-40B4-BE49-F238E27FC236}">
                <a16:creationId xmlns:a16="http://schemas.microsoft.com/office/drawing/2014/main" id="{F14F817D-A83B-C73E-253C-38E264D3C92C}"/>
              </a:ext>
            </a:extLst>
          </p:cNvPr>
          <p:cNvSpPr>
            <a:spLocks noGrp="1"/>
          </p:cNvSpPr>
          <p:nvPr>
            <p:ph idx="1"/>
          </p:nvPr>
        </p:nvSpPr>
        <p:spPr>
          <a:xfrm>
            <a:off x="604299" y="1247594"/>
            <a:ext cx="6103862" cy="3293670"/>
          </a:xfrm>
        </p:spPr>
        <p:txBody>
          <a:bodyPr>
            <a:noAutofit/>
          </a:bodyPr>
          <a:lstStyle/>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800100" lvl="1" indent="-342900">
              <a:lnSpc>
                <a:spcPct val="95000"/>
              </a:lnSpc>
              <a:spcBef>
                <a:spcPts val="0"/>
              </a:spcBef>
              <a:buFont typeface="+mj-lt"/>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Verify instructions in writing to sprinkle pills. </a:t>
            </a:r>
          </a:p>
          <a:p>
            <a:pPr marL="800100" lvl="1" indent="-342900">
              <a:lnSpc>
                <a:spcPct val="95000"/>
              </a:lnSpc>
              <a:spcBef>
                <a:spcPts val="0"/>
              </a:spcBef>
              <a:buFont typeface="+mj-lt"/>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Verify food or liquid permitted for mixing. </a:t>
            </a:r>
          </a:p>
          <a:p>
            <a:pPr marL="800100" lvl="1" indent="-342900">
              <a:lnSpc>
                <a:spcPct val="95000"/>
              </a:lnSpc>
              <a:spcBef>
                <a:spcPts val="0"/>
              </a:spcBef>
              <a:buFont typeface="+mj-lt"/>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Verify the amount of food or liquid to be provided. </a:t>
            </a:r>
            <a:endParaRPr lang="en-US" sz="1600" b="1" dirty="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Prepare a cup or container with the food or liquid to be mixed.</a:t>
            </a:r>
          </a:p>
          <a:p>
            <a:pPr marL="285750" indent="-28575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Holding the capsule shell over the container, twist the two sides of the capsule and pull apart. Sprinkle medication into the food/liquid. Be sure all medication is emptied out by rolling the capsule shell between thumb and forefinger.</a:t>
            </a:r>
          </a:p>
          <a:p>
            <a:pPr marL="285750" indent="-28575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Mix sprinkles thoroughly with </a:t>
            </a: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small amount of the food or liquid</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a:t>
            </a:r>
          </a:p>
          <a:p>
            <a:pPr marL="285750" indent="-28575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Administer to the student. </a:t>
            </a:r>
          </a:p>
          <a:p>
            <a:pPr marL="285750" indent="-28575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Offer additional food or liquid after the dose if indicated.</a:t>
            </a:r>
          </a:p>
          <a:p>
            <a:pPr marL="285750" indent="-28575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Document.</a:t>
            </a:r>
          </a:p>
        </p:txBody>
      </p:sp>
      <p:sp>
        <p:nvSpPr>
          <p:cNvPr id="7" name="TextBox 6">
            <a:extLst>
              <a:ext uri="{FF2B5EF4-FFF2-40B4-BE49-F238E27FC236}">
                <a16:creationId xmlns:a16="http://schemas.microsoft.com/office/drawing/2014/main" id="{33CA86F2-10E2-A440-24A3-A4EA5A4815F8}"/>
              </a:ext>
              <a:ext uri="{C183D7F6-B498-43B3-948B-1728B52AA6E4}">
                <adec:decorative xmlns:adec="http://schemas.microsoft.com/office/drawing/2017/decorative" val="0"/>
              </a:ext>
            </a:extLst>
          </p:cNvPr>
          <p:cNvSpPr txBox="1"/>
          <p:nvPr/>
        </p:nvSpPr>
        <p:spPr>
          <a:xfrm>
            <a:off x="6938683" y="2057746"/>
            <a:ext cx="1828800" cy="1815882"/>
          </a:xfrm>
          <a:prstGeom prst="rect">
            <a:avLst/>
          </a:prstGeom>
          <a:solidFill>
            <a:srgbClr val="FEF8E8"/>
          </a:solidFill>
          <a:ln>
            <a:solidFill>
              <a:schemeClr val="tx1"/>
            </a:solidFill>
          </a:ln>
        </p:spPr>
        <p:txBody>
          <a:bodyPr wrap="square">
            <a:spAutoFit/>
          </a:bodyPr>
          <a:lstStyle>
            <a:defPPr>
              <a:defRPr lang="en-US"/>
            </a:defPPr>
            <a:lvl1pPr>
              <a:spcBef>
                <a:spcPts val="0"/>
              </a:spcBef>
              <a:defRPr sz="2000">
                <a:latin typeface="Calibri" panose="020F0502020204030204" pitchFamily="34" charset="0"/>
                <a:cs typeface="Calibri" panose="020F0502020204030204" pitchFamily="34" charset="0"/>
              </a:defRPr>
            </a:lvl1pPr>
          </a:lstStyle>
          <a:p>
            <a:r>
              <a:rPr lang="en-US" sz="1600" b="1" dirty="0"/>
              <a:t>DO NOT </a:t>
            </a:r>
            <a:r>
              <a:rPr lang="en-US" sz="1600" dirty="0">
                <a:ea typeface="Segoe UI" panose="020B0502040204020203" pitchFamily="34" charset="0"/>
              </a:rPr>
              <a:t>crush sprinkles</a:t>
            </a:r>
            <a:r>
              <a:rPr lang="en-US" sz="1600" dirty="0"/>
              <a:t>. Doing so may cause faster absorption and potential overdose with some types of medication.</a:t>
            </a:r>
          </a:p>
        </p:txBody>
      </p:sp>
      <p:sp>
        <p:nvSpPr>
          <p:cNvPr id="5" name="Google Shape;388;p53">
            <a:extLst>
              <a:ext uri="{FF2B5EF4-FFF2-40B4-BE49-F238E27FC236}">
                <a16:creationId xmlns:a16="http://schemas.microsoft.com/office/drawing/2014/main" id="{81B57BD6-5ED4-8ABD-8CA5-8A07385BB1BF}"/>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4" name="Google Shape;390;p53">
            <a:extLst>
              <a:ext uri="{FF2B5EF4-FFF2-40B4-BE49-F238E27FC236}">
                <a16:creationId xmlns:a16="http://schemas.microsoft.com/office/drawing/2014/main" id="{27419312-E066-1DD8-4FBB-C7DB06301C3E}"/>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3583661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5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sz="3600" dirty="0"/>
              <a:t>Topical Route</a:t>
            </a:r>
            <a:endParaRPr dirty="0"/>
          </a:p>
        </p:txBody>
      </p:sp>
      <p:sp>
        <p:nvSpPr>
          <p:cNvPr id="388" name="Google Shape;388;p53"/>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5" name="TextBox 4">
            <a:extLst>
              <a:ext uri="{FF2B5EF4-FFF2-40B4-BE49-F238E27FC236}">
                <a16:creationId xmlns:a16="http://schemas.microsoft.com/office/drawing/2014/main" id="{3D29B586-A119-8898-A81F-AB8B04C34CCD}"/>
              </a:ext>
            </a:extLst>
          </p:cNvPr>
          <p:cNvSpPr txBox="1"/>
          <p:nvPr/>
        </p:nvSpPr>
        <p:spPr>
          <a:xfrm>
            <a:off x="603196" y="1367436"/>
            <a:ext cx="6039651" cy="3428759"/>
          </a:xfrm>
          <a:prstGeom prst="rect">
            <a:avLst/>
          </a:prstGeom>
          <a:noFill/>
        </p:spPr>
        <p:txBody>
          <a:bodyPr wrap="square">
            <a:spAutoFit/>
          </a:bodyPr>
          <a:lstStyle/>
          <a:p>
            <a:pPr marL="0" marR="0">
              <a:lnSpc>
                <a:spcPct val="110000"/>
              </a:lnSpc>
              <a:spcBef>
                <a:spcPts val="0"/>
              </a:spcBef>
              <a:spcAft>
                <a:spcPts val="0"/>
              </a:spcAft>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Medications via topical route are applied to surfaces of the body. Topical route includes:</a:t>
            </a:r>
          </a:p>
          <a:p>
            <a:pPr marL="285750" marR="0" indent="-28575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Transdermal: applied to the </a:t>
            </a:r>
            <a:r>
              <a:rPr lang="en-US" sz="2000" b="1" dirty="0">
                <a:latin typeface="Calibri" panose="020F0502020204030204" pitchFamily="34" charset="0"/>
                <a:ea typeface="Times New Roman" panose="02020603050405020304" pitchFamily="18" charset="0"/>
                <a:cs typeface="Times New Roman" panose="02020603050405020304" pitchFamily="18" charset="0"/>
              </a:rPr>
              <a:t>skin</a:t>
            </a:r>
          </a:p>
          <a:p>
            <a:pPr marL="285750" marR="0" indent="-28575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Ophthalmic: applied in the </a:t>
            </a:r>
            <a:r>
              <a:rPr lang="en-US" sz="2000" b="1" dirty="0">
                <a:latin typeface="Calibri" panose="020F0502020204030204" pitchFamily="34" charset="0"/>
                <a:ea typeface="Times New Roman" panose="02020603050405020304" pitchFamily="18" charset="0"/>
                <a:cs typeface="Times New Roman" panose="02020603050405020304" pitchFamily="18" charset="0"/>
              </a:rPr>
              <a:t>eyes</a:t>
            </a:r>
          </a:p>
          <a:p>
            <a:pPr marL="285750" marR="0" indent="-28575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Otic: applied in the </a:t>
            </a:r>
            <a:r>
              <a:rPr lang="en-US" sz="2000" b="1" dirty="0">
                <a:latin typeface="Calibri" panose="020F0502020204030204" pitchFamily="34" charset="0"/>
                <a:ea typeface="Times New Roman" panose="02020603050405020304" pitchFamily="18" charset="0"/>
                <a:cs typeface="Times New Roman" panose="02020603050405020304" pitchFamily="18" charset="0"/>
              </a:rPr>
              <a:t>ears</a:t>
            </a:r>
          </a:p>
          <a:p>
            <a:pPr marL="285750" marR="0" indent="-28575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Nasal: applied in the </a:t>
            </a:r>
            <a:r>
              <a:rPr lang="en-US" sz="2000" b="1" dirty="0">
                <a:latin typeface="Calibri" panose="020F0502020204030204" pitchFamily="34" charset="0"/>
                <a:ea typeface="Times New Roman" panose="02020603050405020304" pitchFamily="18" charset="0"/>
                <a:cs typeface="Times New Roman" panose="02020603050405020304" pitchFamily="18" charset="0"/>
              </a:rPr>
              <a:t>nose</a:t>
            </a:r>
          </a:p>
          <a:p>
            <a:pPr marL="0" marR="0">
              <a:lnSpc>
                <a:spcPct val="110000"/>
              </a:lnSpc>
              <a:spcBef>
                <a:spcPts val="0"/>
              </a:spcBef>
              <a:spcAft>
                <a:spcPts val="0"/>
              </a:spcAft>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0000"/>
              </a:lnSpc>
              <a:spcBef>
                <a:spcPts val="0"/>
              </a:spcBef>
              <a:spcAft>
                <a:spcPts val="0"/>
              </a:spcAft>
            </a:pPr>
            <a:r>
              <a:rPr lang="en-US" sz="2000" dirty="0">
                <a:latin typeface="Calibri" panose="020F0502020204030204" pitchFamily="34" charset="0"/>
                <a:ea typeface="Times New Roman" panose="02020603050405020304" pitchFamily="18" charset="0"/>
                <a:cs typeface="Times New Roman" panose="02020603050405020304" pitchFamily="18" charset="0"/>
              </a:rPr>
              <a:t>Use gloves with any topical route medication to reduce risk of absorption by the person administering.</a:t>
            </a:r>
          </a:p>
          <a:p>
            <a:pPr marL="0" marR="0">
              <a:lnSpc>
                <a:spcPct val="110000"/>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Picture 6" descr="A series of images depicting topical medication routes: a medicated patch, a tube of lotion, an eye drop, an ear drop, a nose gel, a nasal spray.">
            <a:extLst>
              <a:ext uri="{FF2B5EF4-FFF2-40B4-BE49-F238E27FC236}">
                <a16:creationId xmlns:a16="http://schemas.microsoft.com/office/drawing/2014/main" id="{9C224791-E41C-670E-2734-5159F920EB28}"/>
              </a:ext>
            </a:extLst>
          </p:cNvPr>
          <p:cNvPicPr>
            <a:picLocks noChangeAspect="1"/>
          </p:cNvPicPr>
          <p:nvPr/>
        </p:nvPicPr>
        <p:blipFill>
          <a:blip r:embed="rId3"/>
          <a:stretch>
            <a:fillRect/>
          </a:stretch>
        </p:blipFill>
        <p:spPr>
          <a:xfrm>
            <a:off x="6949440" y="1291148"/>
            <a:ext cx="1828800" cy="3256633"/>
          </a:xfrm>
          <a:prstGeom prst="rect">
            <a:avLst/>
          </a:prstGeom>
        </p:spPr>
      </p:pic>
      <p:sp>
        <p:nvSpPr>
          <p:cNvPr id="2" name="Google Shape;390;p53">
            <a:extLst>
              <a:ext uri="{FF2B5EF4-FFF2-40B4-BE49-F238E27FC236}">
                <a16:creationId xmlns:a16="http://schemas.microsoft.com/office/drawing/2014/main" id="{AE55CC4D-61D3-553D-5FA7-81D096665ECD}"/>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85447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Medicated Patches</a:t>
            </a:r>
          </a:p>
        </p:txBody>
      </p:sp>
      <p:sp>
        <p:nvSpPr>
          <p:cNvPr id="3" name="Content Placeholder 2">
            <a:extLst>
              <a:ext uri="{FF2B5EF4-FFF2-40B4-BE49-F238E27FC236}">
                <a16:creationId xmlns:a16="http://schemas.microsoft.com/office/drawing/2014/main" id="{F14F817D-A83B-C73E-253C-38E264D3C92C}"/>
              </a:ext>
            </a:extLst>
          </p:cNvPr>
          <p:cNvSpPr>
            <a:spLocks noGrp="1"/>
          </p:cNvSpPr>
          <p:nvPr>
            <p:ph idx="1"/>
          </p:nvPr>
        </p:nvSpPr>
        <p:spPr>
          <a:xfrm>
            <a:off x="604299" y="1335819"/>
            <a:ext cx="6082251" cy="3151658"/>
          </a:xfrm>
        </p:spPr>
        <p:txBody>
          <a:bodyPr>
            <a:normAutofit fontScale="25000" lnSpcReduction="20000"/>
          </a:bodyPr>
          <a:lstStyle/>
          <a:p>
            <a:pPr marL="228600" indent="-228600">
              <a:lnSpc>
                <a:spcPct val="110000"/>
              </a:lnSpc>
              <a:spcBef>
                <a:spcPts val="0"/>
              </a:spcBef>
              <a:buFont typeface="+mj-lt"/>
              <a:buAutoNum type="arabicPeriod"/>
            </a:pPr>
            <a:r>
              <a:rPr lang="en-US" sz="640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228600" indent="-228600">
              <a:lnSpc>
                <a:spcPct val="110000"/>
              </a:lnSpc>
              <a:spcBef>
                <a:spcPts val="0"/>
              </a:spcBef>
              <a:buFont typeface="+mj-lt"/>
              <a:buAutoNum type="arabicPeriod"/>
            </a:pPr>
            <a:r>
              <a:rPr lang="en-US" sz="6400" dirty="0">
                <a:effectLst/>
                <a:latin typeface="Calibri" panose="020F0502020204030204" pitchFamily="34" charset="0"/>
                <a:ea typeface="Times New Roman" panose="02020603050405020304" pitchFamily="18" charset="0"/>
                <a:cs typeface="Times New Roman" panose="02020603050405020304" pitchFamily="18" charset="0"/>
              </a:rPr>
              <a:t>Put on gloves. Clean the application site, unless otherwise instructed.</a:t>
            </a:r>
          </a:p>
          <a:p>
            <a:pPr marL="228600" indent="-228600">
              <a:lnSpc>
                <a:spcPct val="110000"/>
              </a:lnSpc>
              <a:spcBef>
                <a:spcPts val="0"/>
              </a:spcBef>
              <a:buFont typeface="+mj-lt"/>
              <a:buAutoNum type="arabicPeriod"/>
            </a:pPr>
            <a:r>
              <a:rPr lang="en-US" sz="6400" dirty="0">
                <a:effectLst/>
                <a:latin typeface="Calibri" panose="020F0502020204030204" pitchFamily="34" charset="0"/>
                <a:ea typeface="Times New Roman" panose="02020603050405020304" pitchFamily="18" charset="0"/>
                <a:cs typeface="Times New Roman" panose="02020603050405020304" pitchFamily="18" charset="0"/>
              </a:rPr>
              <a:t>Apply the patch. </a:t>
            </a:r>
          </a:p>
          <a:p>
            <a:pPr marL="457200" lvl="1" indent="0">
              <a:lnSpc>
                <a:spcPct val="110000"/>
              </a:lnSpc>
              <a:spcBef>
                <a:spcPts val="0"/>
              </a:spcBef>
              <a:buNone/>
            </a:pPr>
            <a:r>
              <a:rPr lang="en-US" sz="6400" dirty="0">
                <a:latin typeface="Calibri" panose="020F0502020204030204" pitchFamily="34" charset="0"/>
                <a:ea typeface="Times New Roman" panose="02020603050405020304" pitchFamily="18" charset="0"/>
                <a:cs typeface="Times New Roman" panose="02020603050405020304" pitchFamily="18" charset="0"/>
              </a:rPr>
              <a:t>a. If applicable, remove old patch and document its location. Place new patch per written instructions.</a:t>
            </a:r>
          </a:p>
          <a:p>
            <a:pPr marL="457200" lvl="1" indent="0">
              <a:lnSpc>
                <a:spcPct val="110000"/>
              </a:lnSpc>
              <a:spcBef>
                <a:spcPts val="0"/>
              </a:spcBef>
              <a:buNone/>
            </a:pPr>
            <a:r>
              <a:rPr lang="en-US" sz="6400" dirty="0">
                <a:effectLst/>
                <a:latin typeface="Calibri" panose="020F0502020204030204" pitchFamily="34" charset="0"/>
                <a:ea typeface="Times New Roman" panose="02020603050405020304" pitchFamily="18" charset="0"/>
                <a:cs typeface="Times New Roman" panose="02020603050405020304" pitchFamily="18" charset="0"/>
              </a:rPr>
              <a:t>b. If instructions permit, choose a location that can be covered by clothing to protect the site and minimize transfer to other individuals.</a:t>
            </a:r>
          </a:p>
          <a:p>
            <a:pPr marL="228600" indent="-228600">
              <a:lnSpc>
                <a:spcPct val="110000"/>
              </a:lnSpc>
              <a:spcBef>
                <a:spcPts val="0"/>
              </a:spcBef>
              <a:buFont typeface="+mj-lt"/>
              <a:buAutoNum type="arabicPeriod"/>
            </a:pPr>
            <a:r>
              <a:rPr lang="en-US" sz="6400" dirty="0">
                <a:effectLst/>
                <a:latin typeface="Calibri" panose="020F0502020204030204" pitchFamily="34" charset="0"/>
                <a:ea typeface="Times New Roman" panose="02020603050405020304" pitchFamily="18" charset="0"/>
                <a:cs typeface="Times New Roman" panose="02020603050405020304" pitchFamily="18" charset="0"/>
              </a:rPr>
              <a:t>Follow OR-OSHA and local protocols for disposing of items contaminated with body fluids, such as saturated gauze dressings over weeping rash or lesion.</a:t>
            </a:r>
          </a:p>
          <a:p>
            <a:pPr marL="228600" indent="-228600">
              <a:lnSpc>
                <a:spcPct val="110000"/>
              </a:lnSpc>
              <a:spcBef>
                <a:spcPts val="0"/>
              </a:spcBef>
              <a:buFont typeface="+mj-lt"/>
              <a:buAutoNum type="arabicPeriod"/>
            </a:pPr>
            <a:r>
              <a:rPr lang="en-US" sz="6400" dirty="0">
                <a:effectLst/>
                <a:latin typeface="Calibri" panose="020F0502020204030204" pitchFamily="34" charset="0"/>
                <a:ea typeface="Times New Roman" panose="02020603050405020304" pitchFamily="18" charset="0"/>
                <a:cs typeface="Times New Roman" panose="02020603050405020304" pitchFamily="18" charset="0"/>
              </a:rPr>
              <a:t>Remove gloves and wash hands.</a:t>
            </a:r>
          </a:p>
          <a:p>
            <a:pPr marL="228600" indent="-228600">
              <a:lnSpc>
                <a:spcPct val="110000"/>
              </a:lnSpc>
              <a:spcBef>
                <a:spcPts val="0"/>
              </a:spcBef>
              <a:buFont typeface="+mj-lt"/>
              <a:buAutoNum type="arabicPeriod"/>
            </a:pPr>
            <a:r>
              <a:rPr lang="en-US" sz="6400" dirty="0">
                <a:effectLst/>
                <a:latin typeface="Calibri" panose="020F0502020204030204" pitchFamily="34" charset="0"/>
                <a:ea typeface="Times New Roman" panose="02020603050405020304" pitchFamily="18" charset="0"/>
                <a:cs typeface="Times New Roman" panose="02020603050405020304" pitchFamily="18" charset="0"/>
              </a:rPr>
              <a:t>Document. Include location of topical patch.</a:t>
            </a:r>
            <a:endParaRPr lang="en-US" sz="1350" dirty="0">
              <a:solidFill>
                <a:srgbClr val="000000"/>
              </a:solidFill>
              <a:latin typeface="Segoe UI" panose="020B0502040204020203" pitchFamily="34" charset="0"/>
              <a:ea typeface="Segoe UI" panose="020B0502040204020203" pitchFamily="34" charset="0"/>
            </a:endParaRPr>
          </a:p>
          <a:p>
            <a:pPr marL="0" indent="0">
              <a:lnSpc>
                <a:spcPct val="103000"/>
              </a:lnSpc>
              <a:spcBef>
                <a:spcPts val="0"/>
              </a:spcBef>
              <a:buNone/>
            </a:pPr>
            <a:endParaRPr lang="en-US" sz="1350" dirty="0">
              <a:solidFill>
                <a:srgbClr val="000000"/>
              </a:solidFill>
              <a:ea typeface="Segoe UI" panose="020B0502040204020203" pitchFamily="34" charset="0"/>
            </a:endParaRPr>
          </a:p>
        </p:txBody>
      </p:sp>
      <p:pic>
        <p:nvPicPr>
          <p:cNvPr id="22" name="Picture 21">
            <a:extLst>
              <a:ext uri="{FF2B5EF4-FFF2-40B4-BE49-F238E27FC236}">
                <a16:creationId xmlns:a16="http://schemas.microsoft.com/office/drawing/2014/main" id="{C168FBA0-4BC6-5BA3-CC8D-37760A8560F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15200" y="367509"/>
            <a:ext cx="1475347" cy="1531978"/>
          </a:xfrm>
          <a:prstGeom prst="rect">
            <a:avLst/>
          </a:prstGeom>
          <a:ln w="19050">
            <a:solidFill>
              <a:srgbClr val="002060"/>
            </a:solidFill>
          </a:ln>
        </p:spPr>
      </p:pic>
      <p:sp>
        <p:nvSpPr>
          <p:cNvPr id="6" name="Google Shape;390;p53">
            <a:extLst>
              <a:ext uri="{FF2B5EF4-FFF2-40B4-BE49-F238E27FC236}">
                <a16:creationId xmlns:a16="http://schemas.microsoft.com/office/drawing/2014/main" id="{2E23D7AD-A08F-0045-6688-47CEBB53138C}"/>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7" name="Google Shape;388;p53">
            <a:extLst>
              <a:ext uri="{FF2B5EF4-FFF2-40B4-BE49-F238E27FC236}">
                <a16:creationId xmlns:a16="http://schemas.microsoft.com/office/drawing/2014/main" id="{398F43DE-2A6E-FA3E-D383-402FD182DA9A}"/>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31783347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Applications </a:t>
            </a:r>
            <a:r>
              <a:rPr lang="en-US" sz="2000" dirty="0"/>
              <a:t>(Gel, Foam, Lotion, Cream, Ointment)</a:t>
            </a:r>
          </a:p>
        </p:txBody>
      </p:sp>
      <p:pic>
        <p:nvPicPr>
          <p:cNvPr id="7" name="Picture 6">
            <a:extLst>
              <a:ext uri="{FF2B5EF4-FFF2-40B4-BE49-F238E27FC236}">
                <a16:creationId xmlns:a16="http://schemas.microsoft.com/office/drawing/2014/main" id="{3B71A44B-3AB9-FFB2-5140-6E650F2995AA}"/>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236000"/>
                    </a14:imgEffect>
                    <a14:imgEffect>
                      <a14:brightnessContrast contrast="-1000"/>
                    </a14:imgEffect>
                  </a14:imgLayer>
                </a14:imgProps>
              </a:ext>
              <a:ext uri="{28A0092B-C50C-407E-A947-70E740481C1C}">
                <a14:useLocalDpi xmlns:a14="http://schemas.microsoft.com/office/drawing/2010/main" val="0"/>
              </a:ext>
            </a:extLst>
          </a:blip>
          <a:srcRect l="19907" t="19731" r="19907" b="32404"/>
          <a:stretch/>
        </p:blipFill>
        <p:spPr>
          <a:xfrm>
            <a:off x="6966027" y="754593"/>
            <a:ext cx="1743675" cy="1162450"/>
          </a:xfrm>
          <a:prstGeom prst="rect">
            <a:avLst/>
          </a:prstGeom>
          <a:ln w="19050">
            <a:solidFill>
              <a:srgbClr val="002060"/>
            </a:solidFill>
          </a:ln>
        </p:spPr>
      </p:pic>
      <p:sp>
        <p:nvSpPr>
          <p:cNvPr id="4" name="Content Placeholder 2">
            <a:extLst>
              <a:ext uri="{FF2B5EF4-FFF2-40B4-BE49-F238E27FC236}">
                <a16:creationId xmlns:a16="http://schemas.microsoft.com/office/drawing/2014/main" id="{2BDD3E5F-D43B-03AE-8FAE-BF365CDB1A5D}"/>
              </a:ext>
            </a:extLst>
          </p:cNvPr>
          <p:cNvSpPr txBox="1">
            <a:spLocks/>
          </p:cNvSpPr>
          <p:nvPr/>
        </p:nvSpPr>
        <p:spPr>
          <a:xfrm>
            <a:off x="604300" y="1335819"/>
            <a:ext cx="6111546" cy="3197762"/>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pPr marL="228600" indent="-228600">
              <a:lnSpc>
                <a:spcPct val="95000"/>
              </a:lnSpc>
              <a:spcBef>
                <a:spcPts val="0"/>
              </a:spcBef>
              <a:buFont typeface="+mj-lt"/>
              <a:buAutoNum type="arabicPeriod"/>
            </a:pPr>
            <a:r>
              <a:rPr lang="en-US" sz="1700" dirty="0">
                <a:latin typeface="Calibri" panose="020F0502020204030204" pitchFamily="34" charset="0"/>
                <a:ea typeface="Times New Roman" panose="02020603050405020304" pitchFamily="18" charset="0"/>
                <a:cs typeface="Calibri" panose="020F0502020204030204" pitchFamily="34" charset="0"/>
              </a:rPr>
              <a:t>Prepare, and verify the SIX RIGHTS. </a:t>
            </a:r>
          </a:p>
          <a:p>
            <a:pPr marL="228600" indent="-228600">
              <a:lnSpc>
                <a:spcPct val="95000"/>
              </a:lnSpc>
              <a:spcBef>
                <a:spcPts val="0"/>
              </a:spcBef>
              <a:buFont typeface="+mj-lt"/>
              <a:buAutoNum type="arabicPeriod"/>
            </a:pPr>
            <a:r>
              <a:rPr lang="en-US" sz="1700" dirty="0">
                <a:latin typeface="Calibri" panose="020F0502020204030204" pitchFamily="34" charset="0"/>
                <a:ea typeface="Times New Roman" panose="02020603050405020304" pitchFamily="18" charset="0"/>
                <a:cs typeface="Calibri" panose="020F0502020204030204" pitchFamily="34" charset="0"/>
              </a:rPr>
              <a:t>Put on gloves. Clean the application site, unless otherwise instructed.</a:t>
            </a:r>
          </a:p>
          <a:p>
            <a:pPr marL="228600" indent="-228600">
              <a:lnSpc>
                <a:spcPct val="95000"/>
              </a:lnSpc>
              <a:spcBef>
                <a:spcPts val="0"/>
              </a:spcBef>
              <a:buFont typeface="+mj-lt"/>
              <a:buAutoNum type="arabicPeriod"/>
            </a:pPr>
            <a:r>
              <a:rPr lang="en-US" sz="1700" dirty="0">
                <a:effectLst/>
                <a:latin typeface="Calibri" panose="020F0502020204030204" pitchFamily="34" charset="0"/>
                <a:ea typeface="Times New Roman" panose="02020603050405020304" pitchFamily="18" charset="0"/>
                <a:cs typeface="Calibri" panose="020F0502020204030204" pitchFamily="34" charset="0"/>
              </a:rPr>
              <a:t>Apply the amount of medication per written instructions. </a:t>
            </a:r>
          </a:p>
          <a:p>
            <a:pPr marL="457200" lvl="1" indent="0">
              <a:lnSpc>
                <a:spcPct val="95000"/>
              </a:lnSpc>
              <a:spcBef>
                <a:spcPts val="0"/>
              </a:spcBef>
              <a:buNone/>
            </a:pPr>
            <a:r>
              <a:rPr lang="en-US" sz="1700" dirty="0">
                <a:effectLst/>
                <a:latin typeface="Calibri" panose="020F0502020204030204" pitchFamily="34" charset="0"/>
                <a:ea typeface="Times New Roman" panose="02020603050405020304" pitchFamily="18" charset="0"/>
                <a:cs typeface="Calibri" panose="020F0502020204030204" pitchFamily="34" charset="0"/>
              </a:rPr>
              <a:t>a. If instructions permit, choose a location that can be covered by clothing to protect the site and minimize transfer to other individuals.</a:t>
            </a:r>
          </a:p>
          <a:p>
            <a:pPr marL="457200" lvl="1" indent="0">
              <a:lnSpc>
                <a:spcPct val="95000"/>
              </a:lnSpc>
              <a:spcBef>
                <a:spcPts val="0"/>
              </a:spcBef>
              <a:buNone/>
            </a:pPr>
            <a:r>
              <a:rPr lang="en-US" sz="1700" dirty="0">
                <a:effectLst/>
                <a:latin typeface="Calibri" panose="020F0502020204030204" pitchFamily="34" charset="0"/>
                <a:ea typeface="Times New Roman" panose="02020603050405020304" pitchFamily="18" charset="0"/>
                <a:cs typeface="Calibri" panose="020F0502020204030204" pitchFamily="34" charset="0"/>
              </a:rPr>
              <a:t>b. Wooden tongue blades, cotton swabs, or gauze may be used as applicators. </a:t>
            </a:r>
          </a:p>
          <a:p>
            <a:pPr marL="457200" lvl="1" indent="0">
              <a:lnSpc>
                <a:spcPct val="95000"/>
              </a:lnSpc>
              <a:spcBef>
                <a:spcPts val="0"/>
              </a:spcBef>
              <a:buNone/>
            </a:pPr>
            <a:r>
              <a:rPr lang="en-US" sz="1700" dirty="0">
                <a:effectLst/>
                <a:latin typeface="Calibri" panose="020F0502020204030204" pitchFamily="34" charset="0"/>
                <a:ea typeface="Times New Roman" panose="02020603050405020304" pitchFamily="18" charset="0"/>
                <a:cs typeface="Calibri" panose="020F0502020204030204" pitchFamily="34" charset="0"/>
              </a:rPr>
              <a:t>c. Place gauze over the site if required per written instructions. </a:t>
            </a:r>
            <a:endParaRPr lang="en-US" sz="1700" dirty="0">
              <a:latin typeface="Calibri" panose="020F0502020204030204" pitchFamily="34" charset="0"/>
              <a:ea typeface="Times New Roman" panose="02020603050405020304" pitchFamily="18" charset="0"/>
              <a:cs typeface="Calibri" panose="020F0502020204030204" pitchFamily="34" charset="0"/>
            </a:endParaRPr>
          </a:p>
          <a:p>
            <a:pPr marL="228600" indent="-228600">
              <a:lnSpc>
                <a:spcPct val="95000"/>
              </a:lnSpc>
              <a:spcBef>
                <a:spcPts val="0"/>
              </a:spcBef>
              <a:buFont typeface="+mj-lt"/>
              <a:buAutoNum type="arabicPeriod"/>
            </a:pPr>
            <a:r>
              <a:rPr lang="en-US" sz="1700" dirty="0">
                <a:latin typeface="Calibri" panose="020F0502020204030204" pitchFamily="34" charset="0"/>
                <a:ea typeface="Times New Roman" panose="02020603050405020304" pitchFamily="18" charset="0"/>
                <a:cs typeface="Calibri" panose="020F0502020204030204" pitchFamily="34" charset="0"/>
              </a:rPr>
              <a:t>Remove gloves and wash hands.</a:t>
            </a:r>
          </a:p>
          <a:p>
            <a:pPr marL="228600" indent="-228600">
              <a:lnSpc>
                <a:spcPct val="95000"/>
              </a:lnSpc>
              <a:spcBef>
                <a:spcPts val="0"/>
              </a:spcBef>
              <a:buFont typeface="+mj-lt"/>
              <a:buAutoNum type="arabicPeriod"/>
            </a:pPr>
            <a:r>
              <a:rPr lang="en-US" sz="1700" dirty="0">
                <a:latin typeface="Calibri" panose="020F0502020204030204" pitchFamily="34" charset="0"/>
                <a:ea typeface="Times New Roman" panose="02020603050405020304" pitchFamily="18" charset="0"/>
                <a:cs typeface="Calibri" panose="020F0502020204030204" pitchFamily="34" charset="0"/>
              </a:rPr>
              <a:t>Document. Include location of topical application.</a:t>
            </a:r>
          </a:p>
        </p:txBody>
      </p:sp>
      <p:sp>
        <p:nvSpPr>
          <p:cNvPr id="3" name="Google Shape;390;p53">
            <a:extLst>
              <a:ext uri="{FF2B5EF4-FFF2-40B4-BE49-F238E27FC236}">
                <a16:creationId xmlns:a16="http://schemas.microsoft.com/office/drawing/2014/main" id="{DE34D9CA-CBA8-4414-2B4A-3D15403852EC}"/>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8" name="Google Shape;388;p53">
            <a:extLst>
              <a:ext uri="{FF2B5EF4-FFF2-40B4-BE49-F238E27FC236}">
                <a16:creationId xmlns:a16="http://schemas.microsoft.com/office/drawing/2014/main" id="{31286643-0234-6173-E439-95B18175F55B}"/>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3479666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wo images: one of an adult helping a child in a wheelchair, the other of a judge's gavel resting on a wooden block">
            <a:extLst>
              <a:ext uri="{FF2B5EF4-FFF2-40B4-BE49-F238E27FC236}">
                <a16:creationId xmlns:a16="http://schemas.microsoft.com/office/drawing/2014/main" id="{E62770AB-4149-BF2E-8CF6-D42177757EB8}"/>
              </a:ext>
            </a:extLst>
          </p:cNvPr>
          <p:cNvPicPr>
            <a:picLocks noChangeAspect="1"/>
          </p:cNvPicPr>
          <p:nvPr/>
        </p:nvPicPr>
        <p:blipFill>
          <a:blip r:embed="rId3"/>
          <a:stretch>
            <a:fillRect/>
          </a:stretch>
        </p:blipFill>
        <p:spPr>
          <a:xfrm>
            <a:off x="6887990" y="727822"/>
            <a:ext cx="1738299" cy="3237139"/>
          </a:xfrm>
          <a:prstGeom prst="rect">
            <a:avLst/>
          </a:prstGeom>
        </p:spPr>
      </p:pic>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normAutofit/>
          </a:bodyPr>
          <a:lstStyle/>
          <a:p>
            <a:r>
              <a:rPr lang="en-US" dirty="0"/>
              <a:t>Why is This Training Required?</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6400800" cy="3081757"/>
          </a:xfrm>
        </p:spPr>
        <p:txBody>
          <a:bodyPr>
            <a:noAutofit/>
          </a:bodyPr>
          <a:lstStyle/>
          <a:p>
            <a:pPr marL="800100" lvl="1" indent="-342900">
              <a:buSzPct val="100000"/>
              <a:buFont typeface="Arial" panose="020B0604020202020204" pitchFamily="34" charset="0"/>
              <a:buChar char="•"/>
              <a:defRPr/>
            </a:pPr>
            <a:r>
              <a:rPr lang="en-US" sz="2000" dirty="0">
                <a:solidFill>
                  <a:schemeClr val="tx1"/>
                </a:solidFill>
                <a:latin typeface="Calibri" panose="020F0502020204030204" pitchFamily="34" charset="0"/>
                <a:cs typeface="Calibri" panose="020F0502020204030204" pitchFamily="34" charset="0"/>
              </a:rPr>
              <a:t>Student civil rights</a:t>
            </a:r>
          </a:p>
          <a:p>
            <a:pPr marL="1257300" lvl="2" indent="-342900">
              <a:buSzPct val="100000"/>
              <a:buFont typeface="Courier New" panose="02070309020205020404" pitchFamily="49" charset="0"/>
              <a:buChar char="o"/>
              <a:defRPr/>
            </a:pPr>
            <a:r>
              <a:rPr lang="en-US" sz="2000" dirty="0">
                <a:latin typeface="Calibri" panose="020F0502020204030204" pitchFamily="34" charset="0"/>
                <a:cs typeface="Calibri" panose="020F0502020204030204" pitchFamily="34" charset="0"/>
              </a:rPr>
              <a:t>A</a:t>
            </a:r>
            <a:r>
              <a:rPr lang="en-US" sz="2000" dirty="0">
                <a:solidFill>
                  <a:schemeClr val="tx1"/>
                </a:solidFill>
                <a:latin typeface="Calibri" panose="020F0502020204030204" pitchFamily="34" charset="0"/>
                <a:cs typeface="Calibri" panose="020F0502020204030204" pitchFamily="34" charset="0"/>
              </a:rPr>
              <a:t>ccess for all; related services</a:t>
            </a:r>
          </a:p>
          <a:p>
            <a:pPr marL="800100" lvl="1" indent="-342900">
              <a:buSzPct val="100000"/>
              <a:buFont typeface="Arial" panose="020B0604020202020204" pitchFamily="34" charset="0"/>
              <a:buChar char="•"/>
              <a:defRPr/>
            </a:pPr>
            <a:r>
              <a:rPr lang="en-US" sz="2000" dirty="0">
                <a:solidFill>
                  <a:schemeClr val="tx1"/>
                </a:solidFill>
                <a:latin typeface="Calibri" panose="020F0502020204030204" pitchFamily="34" charset="0"/>
                <a:cs typeface="Calibri" panose="020F0502020204030204" pitchFamily="34" charset="0"/>
              </a:rPr>
              <a:t>Student safety</a:t>
            </a:r>
          </a:p>
          <a:p>
            <a:pPr marL="1257300" lvl="2" indent="-342900">
              <a:buSzPct val="100000"/>
              <a:buFont typeface="Courier New" panose="02070309020205020404" pitchFamily="49" charset="0"/>
              <a:buChar char="o"/>
              <a:defRPr/>
            </a:pPr>
            <a:r>
              <a:rPr lang="en-US" sz="2000" dirty="0">
                <a:latin typeface="Calibri" panose="020F0502020204030204" pitchFamily="34" charset="0"/>
                <a:cs typeface="Calibri" panose="020F0502020204030204" pitchFamily="34" charset="0"/>
              </a:rPr>
              <a:t>Health professional trainers </a:t>
            </a:r>
          </a:p>
          <a:p>
            <a:pPr marL="1257300" lvl="2" indent="-342900">
              <a:buSzPct val="100000"/>
              <a:buFont typeface="Courier New" panose="02070309020205020404" pitchFamily="49" charset="0"/>
              <a:buChar char="o"/>
              <a:defRPr/>
            </a:pPr>
            <a:r>
              <a:rPr lang="en-US" sz="2000" dirty="0">
                <a:latin typeface="Calibri" panose="020F0502020204030204" pitchFamily="34" charset="0"/>
                <a:cs typeface="Calibri" panose="020F0502020204030204" pitchFamily="34" charset="0"/>
              </a:rPr>
              <a:t>Consistent evidence-based practices</a:t>
            </a:r>
          </a:p>
          <a:p>
            <a:pPr marL="800100" lvl="1" indent="-342900">
              <a:buSzPct val="100000"/>
              <a:buFont typeface="Arial" panose="020B0604020202020204" pitchFamily="34" charset="0"/>
              <a:buChar char="•"/>
              <a:defRPr/>
            </a:pPr>
            <a:r>
              <a:rPr lang="en-US" sz="2000" dirty="0">
                <a:solidFill>
                  <a:schemeClr val="tx1"/>
                </a:solidFill>
                <a:latin typeface="Calibri" panose="020F0502020204030204" pitchFamily="34" charset="0"/>
                <a:cs typeface="Calibri" panose="020F0502020204030204" pitchFamily="34" charset="0"/>
              </a:rPr>
              <a:t>State laws</a:t>
            </a:r>
          </a:p>
          <a:p>
            <a:pPr marL="1257300" lvl="2" indent="-342900">
              <a:buSzPct val="100000"/>
              <a:buFont typeface="Courier New" panose="02070309020205020404" pitchFamily="49" charset="0"/>
              <a:buChar char="o"/>
              <a:defRPr/>
            </a:pPr>
            <a:r>
              <a:rPr lang="en-US" sz="2000" dirty="0">
                <a:latin typeface="Calibri" panose="020F0502020204030204" pitchFamily="34" charset="0"/>
                <a:cs typeface="Calibri" panose="020F0502020204030204" pitchFamily="34" charset="0"/>
              </a:rPr>
              <a:t>Legal requirements, related immunities</a:t>
            </a:r>
          </a:p>
          <a:p>
            <a:pPr marL="139700" indent="0">
              <a:buNone/>
            </a:pPr>
            <a:endParaRPr lang="en-US" sz="2000" dirty="0"/>
          </a:p>
        </p:txBody>
      </p:sp>
      <p:sp>
        <p:nvSpPr>
          <p:cNvPr id="12" name="Google Shape;388;p53">
            <a:extLst>
              <a:ext uri="{FF2B5EF4-FFF2-40B4-BE49-F238E27FC236}">
                <a16:creationId xmlns:a16="http://schemas.microsoft.com/office/drawing/2014/main" id="{0E77B9E4-C737-7103-C860-12EB24560D5B}"/>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5" name="Google Shape;390;p53">
            <a:extLst>
              <a:ext uri="{FF2B5EF4-FFF2-40B4-BE49-F238E27FC236}">
                <a16:creationId xmlns:a16="http://schemas.microsoft.com/office/drawing/2014/main" id="{B4FF3CC5-C79A-5A79-7B0F-199379F525C0}"/>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7435663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Eye Drops, Ointments</a:t>
            </a:r>
          </a:p>
        </p:txBody>
      </p:sp>
      <p:sp>
        <p:nvSpPr>
          <p:cNvPr id="3" name="Content Placeholder 2">
            <a:extLst>
              <a:ext uri="{FF2B5EF4-FFF2-40B4-BE49-F238E27FC236}">
                <a16:creationId xmlns:a16="http://schemas.microsoft.com/office/drawing/2014/main" id="{F14F817D-A83B-C73E-253C-38E264D3C92C}"/>
              </a:ext>
            </a:extLst>
          </p:cNvPr>
          <p:cNvSpPr>
            <a:spLocks noGrp="1"/>
          </p:cNvSpPr>
          <p:nvPr>
            <p:ph idx="1"/>
          </p:nvPr>
        </p:nvSpPr>
        <p:spPr>
          <a:xfrm>
            <a:off x="537882" y="1240403"/>
            <a:ext cx="6316276" cy="3362334"/>
          </a:xfrm>
        </p:spPr>
        <p:txBody>
          <a:bodyPr>
            <a:normAutofit fontScale="25000" lnSpcReduction="20000"/>
          </a:bodyPr>
          <a:lstStyle/>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Put on gloves.</a:t>
            </a:r>
          </a:p>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Follow label instructions</a:t>
            </a:r>
            <a:r>
              <a:rPr lang="en-US" sz="6000" dirty="0">
                <a:latin typeface="Calibri" panose="020F0502020204030204" pitchFamily="34" charset="0"/>
                <a:ea typeface="Times New Roman" panose="02020603050405020304" pitchFamily="18" charset="0"/>
                <a:cs typeface="Times New Roman" panose="02020603050405020304" pitchFamily="18" charset="0"/>
              </a:rPr>
              <a:t> and</a:t>
            </a: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 shake prior to administering if instructed.</a:t>
            </a:r>
          </a:p>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Have the student lie on a cot or sit with their head tilted back.</a:t>
            </a:r>
          </a:p>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Ask the student to close their eyes and look up with eyes closed.</a:t>
            </a:r>
          </a:p>
          <a:p>
            <a:pPr marL="342900" marR="0" lvl="0" indent="-342900">
              <a:lnSpc>
                <a:spcPct val="115000"/>
              </a:lnSpc>
              <a:spcBef>
                <a:spcPts val="0"/>
              </a:spcBef>
              <a:spcAft>
                <a:spcPts val="0"/>
              </a:spcAft>
              <a:buFont typeface="+mj-lt"/>
              <a:buAutoNum type="arabicPeriod"/>
            </a:pPr>
            <a:r>
              <a:rPr lang="en-US" sz="6000" dirty="0">
                <a:latin typeface="Calibri" panose="020F0502020204030204" pitchFamily="34" charset="0"/>
                <a:ea typeface="Times New Roman" panose="02020603050405020304" pitchFamily="18" charset="0"/>
                <a:cs typeface="Times New Roman" panose="02020603050405020304" pitchFamily="18" charset="0"/>
              </a:rPr>
              <a:t>With</a:t>
            </a: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 gloved finger on lower eyelid, gently pull down to open a pocket.</a:t>
            </a:r>
          </a:p>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Hold the bottle or tube with the tip just above the eyelid pocket. Gently squeeze a drop of medication into the pocket. </a:t>
            </a:r>
          </a:p>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Encourage student to place gentle pressure where the eye meets the nose. Allow student to blink and gently dab around eye with tissue.</a:t>
            </a:r>
          </a:p>
          <a:p>
            <a:pPr marL="342900" marR="0" lvl="0" indent="-342900">
              <a:lnSpc>
                <a:spcPct val="115000"/>
              </a:lnSpc>
              <a:spcBef>
                <a:spcPts val="0"/>
              </a:spcBef>
              <a:spcAft>
                <a:spcPts val="0"/>
              </a:spcAft>
              <a:buFont typeface="+mj-lt"/>
              <a:buAutoNum type="arabicPeriod"/>
            </a:pPr>
            <a:r>
              <a:rPr lang="en-US" sz="6000" dirty="0">
                <a:latin typeface="Calibri" panose="020F0502020204030204" pitchFamily="34" charset="0"/>
                <a:ea typeface="Times New Roman" panose="02020603050405020304" pitchFamily="18" charset="0"/>
                <a:cs typeface="Times New Roman" panose="02020603050405020304" pitchFamily="18" charset="0"/>
              </a:rPr>
              <a:t>For </a:t>
            </a: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additional drops, wait allotted time and follow the same steps.</a:t>
            </a:r>
          </a:p>
          <a:p>
            <a:pPr marL="742950" marR="0" lvl="1" indent="-285750">
              <a:lnSpc>
                <a:spcPct val="115000"/>
              </a:lnSpc>
              <a:spcBef>
                <a:spcPts val="0"/>
              </a:spcBef>
              <a:spcAft>
                <a:spcPts val="0"/>
              </a:spcAft>
              <a:buFont typeface="+mj-lt"/>
              <a:buAutoNum type="alphaL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2</a:t>
            </a:r>
            <a:r>
              <a:rPr lang="en-US" sz="6000" baseline="30000" dirty="0">
                <a:effectLst/>
                <a:latin typeface="Calibri" panose="020F0502020204030204" pitchFamily="34" charset="0"/>
                <a:ea typeface="Times New Roman" panose="02020603050405020304" pitchFamily="18" charset="0"/>
                <a:cs typeface="Times New Roman" panose="02020603050405020304" pitchFamily="18" charset="0"/>
              </a:rPr>
              <a:t>nd</a:t>
            </a: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 dose of the same medication: 3 minutes between doses</a:t>
            </a:r>
          </a:p>
          <a:p>
            <a:pPr marL="742950" marR="0" lvl="1" indent="-285750">
              <a:lnSpc>
                <a:spcPct val="115000"/>
              </a:lnSpc>
              <a:spcBef>
                <a:spcPts val="0"/>
              </a:spcBef>
              <a:spcAft>
                <a:spcPts val="0"/>
              </a:spcAft>
              <a:buFont typeface="+mj-lt"/>
              <a:buAutoNum type="alphaL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two different eye drop medications: 5 minutes between medications</a:t>
            </a:r>
          </a:p>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Remove gloves and wash hands.</a:t>
            </a:r>
          </a:p>
          <a:p>
            <a:pPr marL="342900" marR="0" lvl="0" indent="-342900">
              <a:lnSpc>
                <a:spcPct val="115000"/>
              </a:lnSpc>
              <a:spcBef>
                <a:spcPts val="0"/>
              </a:spcBef>
              <a:spcAft>
                <a:spcPts val="0"/>
              </a:spcAft>
              <a:buFont typeface="+mj-lt"/>
              <a:buAutoNum type="arabicPeriod"/>
            </a:pPr>
            <a:r>
              <a:rPr lang="en-US" sz="6000" dirty="0">
                <a:effectLst/>
                <a:latin typeface="Calibri" panose="020F0502020204030204" pitchFamily="34" charset="0"/>
                <a:ea typeface="Times New Roman" panose="02020603050405020304" pitchFamily="18" charset="0"/>
                <a:cs typeface="Times New Roman" panose="02020603050405020304" pitchFamily="18" charset="0"/>
              </a:rPr>
              <a:t>Document. Include location (left, right, or both eyes).</a:t>
            </a:r>
            <a:endParaRPr lang="en-US" sz="1500" dirty="0">
              <a:solidFill>
                <a:srgbClr val="000000"/>
              </a:solidFill>
              <a:latin typeface="Calibri" panose="020F0502020204030204" pitchFamily="34" charset="0"/>
              <a:ea typeface="Segoe UI" panose="020B0502040204020203" pitchFamily="34" charset="0"/>
              <a:cs typeface="Calibri" panose="020F0502020204030204" pitchFamily="34" charset="0"/>
            </a:endParaRPr>
          </a:p>
        </p:txBody>
      </p:sp>
      <p:pic>
        <p:nvPicPr>
          <p:cNvPr id="4" name="Picture 3" descr="a gloved hand administering an eyedrop into a young person's eye">
            <a:extLst>
              <a:ext uri="{FF2B5EF4-FFF2-40B4-BE49-F238E27FC236}">
                <a16:creationId xmlns:a16="http://schemas.microsoft.com/office/drawing/2014/main" id="{3EE1BB58-E95F-4F6D-014C-8503B19F409A}"/>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130000"/>
                    </a14:imgEffect>
                    <a14:imgEffect>
                      <a14:brightnessContrast bright="10000" contrast="10000"/>
                    </a14:imgEffect>
                  </a14:imgLayer>
                </a14:imgProps>
              </a:ext>
              <a:ext uri="{28A0092B-C50C-407E-A947-70E740481C1C}">
                <a14:useLocalDpi xmlns:a14="http://schemas.microsoft.com/office/drawing/2010/main" val="0"/>
              </a:ext>
            </a:extLst>
          </a:blip>
          <a:srcRect l="16680" r="2255"/>
          <a:stretch/>
        </p:blipFill>
        <p:spPr bwMode="auto">
          <a:xfrm>
            <a:off x="7135934" y="656809"/>
            <a:ext cx="1620983" cy="1800494"/>
          </a:xfrm>
          <a:prstGeom prst="rect">
            <a:avLst/>
          </a:prstGeom>
          <a:ln w="19050">
            <a:solidFill>
              <a:srgbClr val="002060"/>
            </a:solidFill>
          </a:ln>
          <a:extLst>
            <a:ext uri="{53640926-AAD7-44D8-BBD7-CCE9431645EC}">
              <a14:shadowObscured xmlns:a14="http://schemas.microsoft.com/office/drawing/2010/main"/>
            </a:ext>
          </a:extLst>
        </p:spPr>
      </p:pic>
      <p:sp>
        <p:nvSpPr>
          <p:cNvPr id="8" name="TextBox 7" descr="Text box: DO NOT &#10;TOUCH THE EYE with bottle/tube; use extreme caution to avoid injury or medication contamination.&#10;">
            <a:extLst>
              <a:ext uri="{FF2B5EF4-FFF2-40B4-BE49-F238E27FC236}">
                <a16:creationId xmlns:a16="http://schemas.microsoft.com/office/drawing/2014/main" id="{94221B4C-F049-F38A-1E61-3CFAA9646887}"/>
              </a:ext>
            </a:extLst>
          </p:cNvPr>
          <p:cNvSpPr txBox="1"/>
          <p:nvPr/>
        </p:nvSpPr>
        <p:spPr>
          <a:xfrm>
            <a:off x="7135934" y="2670809"/>
            <a:ext cx="1620983" cy="1815882"/>
          </a:xfrm>
          <a:prstGeom prst="rect">
            <a:avLst/>
          </a:prstGeom>
          <a:solidFill>
            <a:srgbClr val="FEF8E8"/>
          </a:solidFill>
          <a:ln>
            <a:solidFill>
              <a:schemeClr val="tx1"/>
            </a:solidFill>
          </a:ln>
        </p:spPr>
        <p:txBody>
          <a:bodyPr wrap="square" lIns="91440" tIns="45720" rIns="91440" bIns="45720" anchor="t">
            <a:spAutoFit/>
          </a:bodyPr>
          <a:lstStyle>
            <a:defPPr>
              <a:defRPr lang="en-US"/>
            </a:defPPr>
            <a:lvl1pPr>
              <a:spcBef>
                <a:spcPts val="0"/>
              </a:spcBef>
              <a:defRPr sz="2000">
                <a:latin typeface="Calibri" panose="020F0502020204030204" pitchFamily="34" charset="0"/>
                <a:cs typeface="Calibri" panose="020F0502020204030204" pitchFamily="34" charset="0"/>
              </a:defRPr>
            </a:lvl1pPr>
          </a:lstStyle>
          <a:p>
            <a:r>
              <a:rPr lang="en-US" sz="1600" b="1">
                <a:latin typeface="Calibri"/>
                <a:cs typeface="Calibri"/>
              </a:rPr>
              <a:t>DO NOT </a:t>
            </a:r>
            <a:r>
              <a:rPr lang="en-US" sz="1600">
                <a:latin typeface="Calibri"/>
                <a:cs typeface="Calibri"/>
              </a:rPr>
              <a:t>t</a:t>
            </a:r>
            <a:r>
              <a:rPr lang="en-US" sz="1600">
                <a:latin typeface="Calibri"/>
                <a:ea typeface="Segoe UI" panose="020B0502040204020203" pitchFamily="34" charset="0"/>
                <a:cs typeface="Calibri"/>
              </a:rPr>
              <a:t>ouch the eye with bottle/tube. Use extreme caution to avoid injury or medication contamination.</a:t>
            </a:r>
            <a:endParaRPr lang="en-US" sz="1600">
              <a:latin typeface="Calibri"/>
              <a:cs typeface="Calibri"/>
            </a:endParaRPr>
          </a:p>
        </p:txBody>
      </p:sp>
      <p:sp>
        <p:nvSpPr>
          <p:cNvPr id="6" name="Google Shape;388;p53">
            <a:extLst>
              <a:ext uri="{FF2B5EF4-FFF2-40B4-BE49-F238E27FC236}">
                <a16:creationId xmlns:a16="http://schemas.microsoft.com/office/drawing/2014/main" id="{B716E356-0B98-5B02-E922-4A5698D9D8B4}"/>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7" name="Google Shape;390;p53">
            <a:extLst>
              <a:ext uri="{FF2B5EF4-FFF2-40B4-BE49-F238E27FC236}">
                <a16:creationId xmlns:a16="http://schemas.microsoft.com/office/drawing/2014/main" id="{EF69D4DE-2B32-B17A-F009-66EC57CE5E92}"/>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554865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Ear Drops, Ointments</a:t>
            </a:r>
          </a:p>
        </p:txBody>
      </p:sp>
      <p:pic>
        <p:nvPicPr>
          <p:cNvPr id="4" name="Picture 3">
            <a:extLst>
              <a:ext uri="{FF2B5EF4-FFF2-40B4-BE49-F238E27FC236}">
                <a16:creationId xmlns:a16="http://schemas.microsoft.com/office/drawing/2014/main" id="{3EE1BB58-E95F-4F6D-014C-8503B19F409A}"/>
              </a:ext>
              <a:ext uri="{C183D7F6-B498-43B3-948B-1728B52AA6E4}">
                <adec:decorative xmlns:adec="http://schemas.microsoft.com/office/drawing/2017/decorative" val="1"/>
              </a:ext>
            </a:extLst>
          </p:cNvPr>
          <p:cNvPicPr>
            <a:picLocks noChangeAspect="1"/>
          </p:cNvPicPr>
          <p:nvPr/>
        </p:nvPicPr>
        <p:blipFill rotWithShape="1">
          <a:blip r:embed="rId2"/>
          <a:srcRect l="1841" t="1216" r="-42" b="647"/>
          <a:stretch/>
        </p:blipFill>
        <p:spPr bwMode="auto">
          <a:xfrm>
            <a:off x="7181498" y="727822"/>
            <a:ext cx="1570616" cy="1584681"/>
          </a:xfrm>
          <a:prstGeom prst="rect">
            <a:avLst/>
          </a:prstGeom>
          <a:ln w="19050">
            <a:solidFill>
              <a:srgbClr val="002060"/>
            </a:solidFill>
          </a:ln>
          <a:extLst>
            <a:ext uri="{53640926-AAD7-44D8-BBD7-CCE9431645EC}">
              <a14:shadowObscured xmlns:a14="http://schemas.microsoft.com/office/drawing/2010/main"/>
            </a:ext>
          </a:extLst>
        </p:spPr>
      </p:pic>
      <p:sp>
        <p:nvSpPr>
          <p:cNvPr id="5" name="Content Placeholder 2">
            <a:extLst>
              <a:ext uri="{FF2B5EF4-FFF2-40B4-BE49-F238E27FC236}">
                <a16:creationId xmlns:a16="http://schemas.microsoft.com/office/drawing/2014/main" id="{0FD67C8F-9DAE-5B9E-8336-820C78890E4D}"/>
              </a:ext>
            </a:extLst>
          </p:cNvPr>
          <p:cNvSpPr txBox="1">
            <a:spLocks/>
          </p:cNvSpPr>
          <p:nvPr/>
        </p:nvSpPr>
        <p:spPr>
          <a:xfrm>
            <a:off x="537882" y="1240402"/>
            <a:ext cx="6377268" cy="368785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pPr marL="342900" indent="-342900">
              <a:lnSpc>
                <a:spcPct val="95000"/>
              </a:lnSpc>
              <a:spcBef>
                <a:spcPts val="0"/>
              </a:spcBef>
              <a:buFont typeface="+mj-lt"/>
              <a:buAutoNum type="arabicPeriod"/>
            </a:pPr>
            <a:r>
              <a:rPr lang="en-US" sz="1600" dirty="0">
                <a:latin typeface="Calibri" panose="020F0502020204030204" pitchFamily="34" charset="0"/>
                <a:ea typeface="Times New Roman" panose="02020603050405020304" pitchFamily="18" charset="0"/>
                <a:cs typeface="Times New Roman" panose="02020603050405020304" pitchFamily="18" charset="0"/>
              </a:rPr>
              <a:t>Prepare, and verify the SIX RIGHTS. Put on gloves.</a:t>
            </a:r>
          </a:p>
          <a:p>
            <a:pPr marL="342900" indent="-342900">
              <a:lnSpc>
                <a:spcPct val="95000"/>
              </a:lnSpc>
              <a:spcBef>
                <a:spcPts val="0"/>
              </a:spcBef>
              <a:buFont typeface="+mj-lt"/>
              <a:buAutoNum type="arabicPeriod"/>
            </a:pPr>
            <a:r>
              <a:rPr lang="en-US" sz="1600" dirty="0">
                <a:latin typeface="Calibri" panose="020F0502020204030204" pitchFamily="34" charset="0"/>
                <a:ea typeface="Times New Roman" panose="02020603050405020304" pitchFamily="18" charset="0"/>
                <a:cs typeface="Times New Roman" panose="02020603050405020304" pitchFamily="18" charset="0"/>
              </a:rPr>
              <a:t>Follow label instructions and shake prior to administering if instructed.</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Have student sit or lie down, turned with affected ear facing up.</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Gently pull the outer flap of ear upward and backward.</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Squeeze the dropper slowly and firmly to release the ordered number of drops.</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Instruct the student to remain in position with the treated ear facing up for at least one full minute. Gently rub the skin in front of the ear, or move the outer flap of the ear. </a:t>
            </a:r>
            <a:r>
              <a:rPr lang="en-US" sz="1600" dirty="0">
                <a:latin typeface="Calibri" panose="020F0502020204030204" pitchFamily="34" charset="0"/>
                <a:ea typeface="Times New Roman" panose="02020603050405020304" pitchFamily="18" charset="0"/>
                <a:cs typeface="Times New Roman" panose="02020603050405020304" pitchFamily="18" charset="0"/>
              </a:rPr>
              <a:t>S</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tudent may do this if able.</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If written instructions require it, place or tape a cotton ball against ear.</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Rinse the dropper tip with water after each use. Tip down slightly while rinsing to prevent water entering the tip. Replace the cap promptly.</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Remove gloves and wash hands.</a:t>
            </a:r>
          </a:p>
          <a:p>
            <a:pPr marL="342900" marR="0" lvl="0" indent="-342900">
              <a:lnSpc>
                <a:spcPct val="95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Document. Include location (left, right, or both ears).</a:t>
            </a:r>
          </a:p>
          <a:p>
            <a:pPr marR="78581" indent="-171450">
              <a:lnSpc>
                <a:spcPct val="95000"/>
              </a:lnSpc>
              <a:spcBef>
                <a:spcPts val="0"/>
              </a:spcBef>
              <a:spcAft>
                <a:spcPts val="101"/>
              </a:spcAft>
              <a:buFont typeface="+mj-lt"/>
              <a:buAutoNum type="arabicParenR"/>
            </a:pPr>
            <a:endParaRPr lang="en-US" sz="1600" dirty="0">
              <a:solidFill>
                <a:srgbClr val="000000"/>
              </a:solidFill>
              <a:latin typeface="Calibri" panose="020F0502020204030204" pitchFamily="34" charset="0"/>
              <a:ea typeface="Segoe UI" panose="020B0502040204020203" pitchFamily="34" charset="0"/>
              <a:cs typeface="Calibri" panose="020F0502020204030204" pitchFamily="34" charset="0"/>
            </a:endParaRPr>
          </a:p>
        </p:txBody>
      </p:sp>
      <p:sp>
        <p:nvSpPr>
          <p:cNvPr id="3" name="Google Shape;388;p53">
            <a:extLst>
              <a:ext uri="{FF2B5EF4-FFF2-40B4-BE49-F238E27FC236}">
                <a16:creationId xmlns:a16="http://schemas.microsoft.com/office/drawing/2014/main" id="{9F5D6A0E-C289-46B1-83CB-4D142B863002}"/>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7" name="Google Shape;390;p53">
            <a:extLst>
              <a:ext uri="{FF2B5EF4-FFF2-40B4-BE49-F238E27FC236}">
                <a16:creationId xmlns:a16="http://schemas.microsoft.com/office/drawing/2014/main" id="{4EBABB5A-7E74-D5DD-2AC3-77F6D3B5154A}"/>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663424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Nasal Ointment, Gel</a:t>
            </a:r>
          </a:p>
        </p:txBody>
      </p:sp>
      <p:pic>
        <p:nvPicPr>
          <p:cNvPr id="4" name="Picture 3">
            <a:extLst>
              <a:ext uri="{FF2B5EF4-FFF2-40B4-BE49-F238E27FC236}">
                <a16:creationId xmlns:a16="http://schemas.microsoft.com/office/drawing/2014/main" id="{3EE1BB58-E95F-4F6D-014C-8503B19F409A}"/>
              </a:ext>
              <a:ext uri="{C183D7F6-B498-43B3-948B-1728B52AA6E4}">
                <adec:decorative xmlns:adec="http://schemas.microsoft.com/office/drawing/2017/decorative" val="1"/>
              </a:ext>
            </a:extLst>
          </p:cNvPr>
          <p:cNvPicPr>
            <a:picLocks noChangeAspect="1"/>
          </p:cNvPicPr>
          <p:nvPr/>
        </p:nvPicPr>
        <p:blipFill rotWithShape="1">
          <a:blip r:embed="rId2"/>
          <a:srcRect l="1767" t="-238" r="3955" b="574"/>
          <a:stretch/>
        </p:blipFill>
        <p:spPr bwMode="auto">
          <a:xfrm>
            <a:off x="7170164" y="727822"/>
            <a:ext cx="1617489" cy="1293991"/>
          </a:xfrm>
          <a:prstGeom prst="rect">
            <a:avLst/>
          </a:prstGeom>
          <a:ln w="19050">
            <a:solidFill>
              <a:srgbClr val="002060"/>
            </a:solidFill>
          </a:ln>
          <a:extLst>
            <a:ext uri="{53640926-AAD7-44D8-BBD7-CCE9431645EC}">
              <a14:shadowObscured xmlns:a14="http://schemas.microsoft.com/office/drawing/2010/main"/>
            </a:ext>
          </a:extLst>
        </p:spPr>
      </p:pic>
      <p:sp>
        <p:nvSpPr>
          <p:cNvPr id="5" name="Content Placeholder 2">
            <a:extLst>
              <a:ext uri="{FF2B5EF4-FFF2-40B4-BE49-F238E27FC236}">
                <a16:creationId xmlns:a16="http://schemas.microsoft.com/office/drawing/2014/main" id="{0FD67C8F-9DAE-5B9E-8336-820C78890E4D}"/>
              </a:ext>
            </a:extLst>
          </p:cNvPr>
          <p:cNvSpPr txBox="1">
            <a:spLocks/>
          </p:cNvSpPr>
          <p:nvPr/>
        </p:nvSpPr>
        <p:spPr>
          <a:xfrm>
            <a:off x="537882" y="1240402"/>
            <a:ext cx="6285540" cy="368785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pPr marL="342900" indent="-342900">
              <a:lnSpc>
                <a:spcPct val="95000"/>
              </a:lnSpc>
              <a:spcBef>
                <a:spcPts val="0"/>
              </a:spcBef>
              <a:buFont typeface="+mj-lt"/>
              <a:buAutoNum type="arabicPeriod"/>
            </a:pPr>
            <a:r>
              <a:rPr lang="en-US" sz="1600" dirty="0">
                <a:latin typeface="Calibri" panose="020F0502020204030204" pitchFamily="34" charset="0"/>
                <a:ea typeface="Times New Roman" panose="02020603050405020304" pitchFamily="18" charset="0"/>
                <a:cs typeface="Times New Roman" panose="02020603050405020304" pitchFamily="18" charset="0"/>
              </a:rPr>
              <a:t>Prepare, and verify the SIX RIGHTS. Put on gloves.</a:t>
            </a:r>
          </a:p>
          <a:p>
            <a:pPr marL="342900" marR="0" lvl="0" indent="-342900">
              <a:lnSpc>
                <a:spcPct val="11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Follow medication instructions. Example:</a:t>
            </a:r>
          </a:p>
          <a:p>
            <a:pPr marL="742950" marR="0" lvl="1" indent="-285750">
              <a:lnSpc>
                <a:spcPct val="110000"/>
              </a:lnSpc>
              <a:spcBef>
                <a:spcPts val="0"/>
              </a:spcBef>
              <a:spcAft>
                <a:spcPts val="0"/>
              </a:spcAft>
              <a:buFont typeface="+mj-lt"/>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Apply the amount of ointment in written instructions onto the tip of a cotton tipped applicator.</a:t>
            </a:r>
          </a:p>
          <a:p>
            <a:pPr marL="742950" marR="0" lvl="1" indent="-285750">
              <a:lnSpc>
                <a:spcPct val="110000"/>
              </a:lnSpc>
              <a:spcBef>
                <a:spcPts val="0"/>
              </a:spcBef>
              <a:spcAft>
                <a:spcPts val="0"/>
              </a:spcAft>
              <a:buFont typeface="+mj-lt"/>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Insert the applicator just inside each nostril in the front, no deeper than the nasal flare (1cm or less).</a:t>
            </a:r>
          </a:p>
          <a:p>
            <a:pPr marL="742950" marR="0" lvl="1" indent="-285750">
              <a:lnSpc>
                <a:spcPct val="110000"/>
              </a:lnSpc>
              <a:spcBef>
                <a:spcPts val="0"/>
              </a:spcBef>
              <a:spcAft>
                <a:spcPts val="0"/>
              </a:spcAft>
              <a:buFont typeface="+mj-lt"/>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After medication is inserted, remove the applicator, then gently press the nostril to spread ointment throughout the nose. If developmentally able the student may perform this action.</a:t>
            </a:r>
          </a:p>
          <a:p>
            <a:pPr marL="342900" marR="0" lvl="0" indent="-342900">
              <a:lnSpc>
                <a:spcPct val="11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Remove gloves and wash hands.</a:t>
            </a:r>
          </a:p>
          <a:p>
            <a:pPr marL="342900" marR="0" lvl="0" indent="-342900">
              <a:lnSpc>
                <a:spcPct val="110000"/>
              </a:lnSpc>
              <a:spcBef>
                <a:spcPts val="0"/>
              </a:spcBef>
              <a:spcAft>
                <a:spcPts val="0"/>
              </a:spcAft>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Document. Include location (left, right, or both nostrils).</a:t>
            </a:r>
          </a:p>
          <a:p>
            <a:pPr marL="285750" marR="78581" indent="0">
              <a:lnSpc>
                <a:spcPct val="95000"/>
              </a:lnSpc>
              <a:spcBef>
                <a:spcPts val="0"/>
              </a:spcBef>
              <a:spcAft>
                <a:spcPts val="101"/>
              </a:spcAft>
              <a:buNone/>
            </a:pPr>
            <a:endParaRPr lang="en-US" sz="1600" dirty="0">
              <a:solidFill>
                <a:srgbClr val="000000"/>
              </a:solidFill>
              <a:latin typeface="Calibri" panose="020F0502020204030204" pitchFamily="34" charset="0"/>
              <a:ea typeface="Segoe UI" panose="020B0502040204020203" pitchFamily="34" charset="0"/>
              <a:cs typeface="Calibri" panose="020F0502020204030204" pitchFamily="34" charset="0"/>
            </a:endParaRPr>
          </a:p>
        </p:txBody>
      </p:sp>
      <p:sp>
        <p:nvSpPr>
          <p:cNvPr id="6" name="Google Shape;390;p53">
            <a:extLst>
              <a:ext uri="{FF2B5EF4-FFF2-40B4-BE49-F238E27FC236}">
                <a16:creationId xmlns:a16="http://schemas.microsoft.com/office/drawing/2014/main" id="{5F6F67D4-6841-36A9-D85B-CF4D42FBC47E}"/>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7" name="Google Shape;388;p53">
            <a:extLst>
              <a:ext uri="{FF2B5EF4-FFF2-40B4-BE49-F238E27FC236}">
                <a16:creationId xmlns:a16="http://schemas.microsoft.com/office/drawing/2014/main" id="{C3F4FE88-1FC8-C4E3-299C-DCCFA0B31968}"/>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40156020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FDFA-CBA4-8376-18F3-E56E018FB426}"/>
              </a:ext>
            </a:extLst>
          </p:cNvPr>
          <p:cNvSpPr>
            <a:spLocks noGrp="1"/>
          </p:cNvSpPr>
          <p:nvPr>
            <p:ph type="title"/>
          </p:nvPr>
        </p:nvSpPr>
        <p:spPr/>
        <p:txBody>
          <a:bodyPr/>
          <a:lstStyle/>
          <a:p>
            <a:r>
              <a:rPr lang="en-US" dirty="0"/>
              <a:t>Nasal Spray</a:t>
            </a:r>
          </a:p>
        </p:txBody>
      </p:sp>
      <p:pic>
        <p:nvPicPr>
          <p:cNvPr id="4" name="Picture 3" descr="a gloved hand holding a nasal spray bottle with mist spraying out of the tip">
            <a:extLst>
              <a:ext uri="{FF2B5EF4-FFF2-40B4-BE49-F238E27FC236}">
                <a16:creationId xmlns:a16="http://schemas.microsoft.com/office/drawing/2014/main" id="{3EE1BB58-E95F-4F6D-014C-8503B19F409A}"/>
              </a:ext>
            </a:extLst>
          </p:cNvPr>
          <p:cNvPicPr>
            <a:picLocks noChangeAspect="1"/>
          </p:cNvPicPr>
          <p:nvPr/>
        </p:nvPicPr>
        <p:blipFill rotWithShape="1">
          <a:blip r:embed="rId3"/>
          <a:srcRect l="658" r="658"/>
          <a:stretch/>
        </p:blipFill>
        <p:spPr bwMode="auto">
          <a:xfrm>
            <a:off x="7016966" y="727822"/>
            <a:ext cx="1750516" cy="1400413"/>
          </a:xfrm>
          <a:prstGeom prst="rect">
            <a:avLst/>
          </a:prstGeom>
          <a:ln w="19050">
            <a:solidFill>
              <a:srgbClr val="002060"/>
            </a:solidFill>
          </a:ln>
          <a:extLst>
            <a:ext uri="{53640926-AAD7-44D8-BBD7-CCE9431645EC}">
              <a14:shadowObscured xmlns:a14="http://schemas.microsoft.com/office/drawing/2010/main"/>
            </a:ext>
          </a:extLst>
        </p:spPr>
      </p:pic>
      <p:sp>
        <p:nvSpPr>
          <p:cNvPr id="5" name="Content Placeholder 2">
            <a:extLst>
              <a:ext uri="{FF2B5EF4-FFF2-40B4-BE49-F238E27FC236}">
                <a16:creationId xmlns:a16="http://schemas.microsoft.com/office/drawing/2014/main" id="{0FD67C8F-9DAE-5B9E-8336-820C78890E4D}"/>
              </a:ext>
            </a:extLst>
          </p:cNvPr>
          <p:cNvSpPr txBox="1">
            <a:spLocks/>
          </p:cNvSpPr>
          <p:nvPr/>
        </p:nvSpPr>
        <p:spPr>
          <a:xfrm>
            <a:off x="537882" y="1240402"/>
            <a:ext cx="7968343" cy="368785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pPr marL="342900" indent="-342900">
              <a:lnSpc>
                <a:spcPct val="95000"/>
              </a:lnSpc>
              <a:spcBef>
                <a:spcPts val="0"/>
              </a:spcBef>
              <a:buFont typeface="+mj-lt"/>
              <a:buAutoNum type="arabicPeriod"/>
            </a:pPr>
            <a:r>
              <a:rPr lang="en-US" sz="1550" dirty="0">
                <a:latin typeface="Calibri" panose="020F0502020204030204" pitchFamily="34" charset="0"/>
                <a:ea typeface="Times New Roman" panose="02020603050405020304" pitchFamily="18" charset="0"/>
                <a:cs typeface="Times New Roman" panose="02020603050405020304" pitchFamily="18" charset="0"/>
              </a:rPr>
              <a:t>Prepare, and verify the SIX RIGHTS. Put on gloves.</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Provide tissues and instruct student to blow their nose.</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Follow label instructions: shake bottle if indicated; remove cap and                                         squeeze the bottle to prime (mist should spray out).</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Gently insert spray bottle tip into nostril; plug the other nostril.</a:t>
            </a:r>
          </a:p>
          <a:p>
            <a:pPr marL="742950" marR="0" lvl="1" indent="-285750">
              <a:lnSpc>
                <a:spcPct val="95000"/>
              </a:lnSpc>
              <a:spcBef>
                <a:spcPts val="0"/>
              </a:spcBef>
              <a:spcAft>
                <a:spcPts val="0"/>
              </a:spcAft>
              <a:buFont typeface="+mj-lt"/>
              <a:buAutoNum type="alphaL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Point the tip away from the center of the nose, toward the ear. </a:t>
            </a:r>
          </a:p>
          <a:p>
            <a:pPr marL="342900" indent="-3429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Instruct the student to breathe out through their mouth, then breathe in while you squeeze the spray bottle. Student may do this if able.</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Keep the bottle compressed while removing it </a:t>
            </a:r>
            <a:r>
              <a:rPr lang="en-US" sz="1550" dirty="0">
                <a:latin typeface="Calibri" panose="020F0502020204030204" pitchFamily="34" charset="0"/>
                <a:ea typeface="Times New Roman" panose="02020603050405020304" pitchFamily="18" charset="0"/>
                <a:cs typeface="Times New Roman" panose="02020603050405020304" pitchFamily="18" charset="0"/>
              </a:rPr>
              <a:t>(</a:t>
            </a: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prevent contamination).</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Instruct student to hold their breath for a few seconds then breath out through their mouth.</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Instruct the student to avoid blowing their nose for 5 to 10 minutes after the medication.</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Wipe the outside of the bottle with a clean tissue and replace the cap.</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Remove gloves and wash hands.</a:t>
            </a:r>
          </a:p>
          <a:p>
            <a:pPr marL="342900" marR="0" lvl="0" indent="-342900">
              <a:lnSpc>
                <a:spcPct val="95000"/>
              </a:lnSpc>
              <a:spcBef>
                <a:spcPts val="0"/>
              </a:spcBef>
              <a:spcAft>
                <a:spcPts val="0"/>
              </a:spcAft>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Document. Include location (left, right, or both nostrils).</a:t>
            </a:r>
          </a:p>
          <a:p>
            <a:pPr marL="285750" marR="78581" indent="0">
              <a:lnSpc>
                <a:spcPct val="95000"/>
              </a:lnSpc>
              <a:spcBef>
                <a:spcPts val="0"/>
              </a:spcBef>
              <a:spcAft>
                <a:spcPts val="101"/>
              </a:spcAft>
              <a:buNone/>
            </a:pPr>
            <a:endParaRPr lang="en-US" sz="1580" dirty="0">
              <a:solidFill>
                <a:srgbClr val="000000"/>
              </a:solidFill>
              <a:latin typeface="Calibri" panose="020F0502020204030204" pitchFamily="34" charset="0"/>
              <a:ea typeface="Segoe UI" panose="020B0502040204020203" pitchFamily="34" charset="0"/>
              <a:cs typeface="Calibri" panose="020F0502020204030204" pitchFamily="34" charset="0"/>
            </a:endParaRPr>
          </a:p>
        </p:txBody>
      </p:sp>
      <p:sp>
        <p:nvSpPr>
          <p:cNvPr id="6" name="Google Shape;388;p53">
            <a:extLst>
              <a:ext uri="{FF2B5EF4-FFF2-40B4-BE49-F238E27FC236}">
                <a16:creationId xmlns:a16="http://schemas.microsoft.com/office/drawing/2014/main" id="{C4ACE544-3DB2-5DD0-2882-4A3E09C0186F}"/>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7" name="Google Shape;390;p53">
            <a:extLst>
              <a:ext uri="{FF2B5EF4-FFF2-40B4-BE49-F238E27FC236}">
                <a16:creationId xmlns:a16="http://schemas.microsoft.com/office/drawing/2014/main" id="{8DD3871D-0F2D-36A5-5FDE-B4ED61B273E8}"/>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286768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5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sz="3600" dirty="0"/>
              <a:t>Respiratory Route</a:t>
            </a:r>
            <a:endParaRPr dirty="0"/>
          </a:p>
        </p:txBody>
      </p:sp>
      <p:sp>
        <p:nvSpPr>
          <p:cNvPr id="388" name="Google Shape;388;p53">
            <a:extLs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5" name="TextBox 4">
            <a:extLst>
              <a:ext uri="{FF2B5EF4-FFF2-40B4-BE49-F238E27FC236}">
                <a16:creationId xmlns:a16="http://schemas.microsoft.com/office/drawing/2014/main" id="{3D29B586-A119-8898-A81F-AB8B04C34CCD}"/>
              </a:ext>
            </a:extLst>
          </p:cNvPr>
          <p:cNvSpPr txBox="1"/>
          <p:nvPr/>
        </p:nvSpPr>
        <p:spPr>
          <a:xfrm>
            <a:off x="603196" y="1367436"/>
            <a:ext cx="6335485" cy="1768176"/>
          </a:xfrm>
          <a:prstGeom prst="rect">
            <a:avLst/>
          </a:prstGeom>
          <a:noFill/>
        </p:spPr>
        <p:txBody>
          <a:bodyPr wrap="square">
            <a:spAutoFit/>
          </a:bodyPr>
          <a:lstStyle/>
          <a:p>
            <a:pPr marL="0" marR="0">
              <a:lnSpc>
                <a:spcPct val="110000"/>
              </a:lnSpc>
              <a:spcBef>
                <a:spcPts val="0"/>
              </a:spcBef>
              <a:spcAft>
                <a:spcPts val="0"/>
              </a:spcAft>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Medications via respiratory route are breathed into the lungs such as via</a:t>
            </a:r>
          </a:p>
          <a:p>
            <a:pPr marL="285750" marR="0" indent="-28575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Metered-dose </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inhaler</a:t>
            </a:r>
            <a:r>
              <a:rPr lang="en-US" sz="2000" dirty="0">
                <a:latin typeface="Calibri" panose="020F0502020204030204" pitchFamily="34" charset="0"/>
                <a:ea typeface="Times New Roman" panose="02020603050405020304" pitchFamily="18" charset="0"/>
                <a:cs typeface="Times New Roman" panose="02020603050405020304" pitchFamily="18" charset="0"/>
              </a:rPr>
              <a:t> (MDI)</a:t>
            </a:r>
          </a:p>
          <a:p>
            <a:pPr marL="285750" marR="0" indent="-285750">
              <a:lnSpc>
                <a:spcPct val="110000"/>
              </a:lnSpc>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Dry powder inhaler (DPI)</a:t>
            </a:r>
          </a:p>
          <a:p>
            <a:pPr marL="285750" marR="0" indent="-285750">
              <a:lnSpc>
                <a:spcPct val="110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Soft mist inhaler (SMI)</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6D35223-21BB-7D73-F8E4-10D3E7875AB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62347" y="1367436"/>
            <a:ext cx="1828800" cy="2633471"/>
          </a:xfrm>
          <a:prstGeom prst="rect">
            <a:avLst/>
          </a:prstGeom>
        </p:spPr>
      </p:pic>
      <p:sp>
        <p:nvSpPr>
          <p:cNvPr id="2" name="Google Shape;390;p53">
            <a:extLst>
              <a:ext uri="{FF2B5EF4-FFF2-40B4-BE49-F238E27FC236}">
                <a16:creationId xmlns:a16="http://schemas.microsoft.com/office/drawing/2014/main" id="{1F6C2C8F-ECD4-6C39-D95E-A0E730D3192C}"/>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079823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8109-31A6-E3CD-0EBB-BCE75778E62D}"/>
              </a:ext>
            </a:extLst>
          </p:cNvPr>
          <p:cNvSpPr>
            <a:spLocks noGrp="1"/>
          </p:cNvSpPr>
          <p:nvPr>
            <p:ph type="title"/>
          </p:nvPr>
        </p:nvSpPr>
        <p:spPr/>
        <p:txBody>
          <a:bodyPr/>
          <a:lstStyle/>
          <a:p>
            <a:r>
              <a:rPr lang="en-US" dirty="0"/>
              <a:t>Metered Dose Inhaler (MDI) </a:t>
            </a:r>
          </a:p>
        </p:txBody>
      </p:sp>
      <p:sp>
        <p:nvSpPr>
          <p:cNvPr id="3" name="Content Placeholder 2">
            <a:extLst>
              <a:ext uri="{FF2B5EF4-FFF2-40B4-BE49-F238E27FC236}">
                <a16:creationId xmlns:a16="http://schemas.microsoft.com/office/drawing/2014/main" id="{C003CF46-A96A-1B5D-93BE-16E35F089501}"/>
              </a:ext>
            </a:extLst>
          </p:cNvPr>
          <p:cNvSpPr>
            <a:spLocks noGrp="1"/>
          </p:cNvSpPr>
          <p:nvPr>
            <p:ph idx="1"/>
          </p:nvPr>
        </p:nvSpPr>
        <p:spPr>
          <a:xfrm>
            <a:off x="537883" y="1264256"/>
            <a:ext cx="6185646" cy="3444665"/>
          </a:xfrm>
        </p:spPr>
        <p:txBody>
          <a:bodyPr>
            <a:noAutofit/>
          </a:bodyPr>
          <a:lstStyle/>
          <a:p>
            <a:pPr marL="228600" indent="-2286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Follow manufacturer’s directions for priming and cleaning inhalers. </a:t>
            </a:r>
          </a:p>
          <a:p>
            <a:pPr marL="228600" indent="-2286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Remove the cap from the inhaler holding case.</a:t>
            </a:r>
          </a:p>
          <a:p>
            <a:pPr marL="228600" indent="-2286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Instruct student to blow out a big breath, then place their lips tightly around the inhaler mouthpiece and </a:t>
            </a:r>
            <a:r>
              <a:rPr lang="en-US" sz="1550" b="1" dirty="0">
                <a:effectLst/>
                <a:latin typeface="Calibri" panose="020F0502020204030204" pitchFamily="34" charset="0"/>
                <a:ea typeface="Times New Roman" panose="02020603050405020304" pitchFamily="18" charset="0"/>
                <a:cs typeface="Times New Roman" panose="02020603050405020304" pitchFamily="18" charset="0"/>
              </a:rPr>
              <a:t>breathe in deeply</a:t>
            </a: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 As they inhale, press down once on the canister. Student may do this if able. </a:t>
            </a:r>
          </a:p>
          <a:p>
            <a:pPr marL="228600" indent="-2286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Direct the student to hold their breath for a count of 3 seconds (or up to 10 if possible) the breathe out slowly.</a:t>
            </a:r>
          </a:p>
          <a:p>
            <a:pPr marL="228600" indent="-2286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If written orders include a second puff, wait at least one full minute before giving the second puff, or the length indicated in student’s written instructions. this allows the first puff to begin opening lung tissues so the second puff can reach more lung tissues.</a:t>
            </a:r>
          </a:p>
          <a:p>
            <a:pPr marL="228600" indent="-2286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Wipe inhaler or spacer mouthpiece with a clean damp cloth, replace mouthpiece cover(s), and store in a dry place.</a:t>
            </a:r>
          </a:p>
          <a:p>
            <a:pPr marL="228600" indent="-228600">
              <a:lnSpc>
                <a:spcPct val="95000"/>
              </a:lnSpc>
              <a:spcBef>
                <a:spcPts val="0"/>
              </a:spcBef>
              <a:buFont typeface="+mj-lt"/>
              <a:buAutoNum type="arabicPeriod"/>
            </a:pPr>
            <a:r>
              <a:rPr lang="en-US" sz="1550" dirty="0">
                <a:effectLst/>
                <a:latin typeface="Calibri" panose="020F0502020204030204" pitchFamily="34" charset="0"/>
                <a:ea typeface="Times New Roman" panose="02020603050405020304" pitchFamily="18" charset="0"/>
                <a:cs typeface="Times New Roman" panose="02020603050405020304" pitchFamily="18" charset="0"/>
              </a:rPr>
              <a:t>Document.</a:t>
            </a:r>
          </a:p>
        </p:txBody>
      </p:sp>
      <p:pic>
        <p:nvPicPr>
          <p:cNvPr id="8" name="Picture 7">
            <a:extLst>
              <a:ext uri="{FF2B5EF4-FFF2-40B4-BE49-F238E27FC236}">
                <a16:creationId xmlns:a16="http://schemas.microsoft.com/office/drawing/2014/main" id="{40EFDBD4-6613-867F-4932-AFD00FA549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7050126" y="727822"/>
            <a:ext cx="1691421" cy="1146698"/>
          </a:xfrm>
          <a:prstGeom prst="rect">
            <a:avLst/>
          </a:prstGeom>
          <a:ln w="19050">
            <a:solidFill>
              <a:srgbClr val="002060"/>
            </a:solidFill>
          </a:ln>
        </p:spPr>
      </p:pic>
      <p:sp>
        <p:nvSpPr>
          <p:cNvPr id="5" name="Google Shape;388;p53">
            <a:extLst>
              <a:ext uri="{FF2B5EF4-FFF2-40B4-BE49-F238E27FC236}">
                <a16:creationId xmlns:a16="http://schemas.microsoft.com/office/drawing/2014/main" id="{264D4B1E-5971-6BEA-7607-6AFB02C45810}"/>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4" name="Google Shape;390;p53">
            <a:extLst>
              <a:ext uri="{FF2B5EF4-FFF2-40B4-BE49-F238E27FC236}">
                <a16:creationId xmlns:a16="http://schemas.microsoft.com/office/drawing/2014/main" id="{0B7E45DD-7304-38A8-2330-C8990126FF70}"/>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7617686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8109-31A6-E3CD-0EBB-BCE75778E62D}"/>
              </a:ext>
            </a:extLst>
          </p:cNvPr>
          <p:cNvSpPr>
            <a:spLocks noGrp="1"/>
          </p:cNvSpPr>
          <p:nvPr>
            <p:ph type="title"/>
          </p:nvPr>
        </p:nvSpPr>
        <p:spPr/>
        <p:txBody>
          <a:bodyPr/>
          <a:lstStyle/>
          <a:p>
            <a:r>
              <a:rPr lang="en-US" dirty="0"/>
              <a:t>MDI </a:t>
            </a:r>
            <a:r>
              <a:rPr lang="en-US" i="1" dirty="0"/>
              <a:t>with</a:t>
            </a:r>
            <a:r>
              <a:rPr lang="en-US" dirty="0"/>
              <a:t> a Spacer</a:t>
            </a:r>
          </a:p>
        </p:txBody>
      </p:sp>
      <p:sp>
        <p:nvSpPr>
          <p:cNvPr id="3" name="Content Placeholder 2">
            <a:extLst>
              <a:ext uri="{FF2B5EF4-FFF2-40B4-BE49-F238E27FC236}">
                <a16:creationId xmlns:a16="http://schemas.microsoft.com/office/drawing/2014/main" id="{C003CF46-A96A-1B5D-93BE-16E35F089501}"/>
              </a:ext>
            </a:extLst>
          </p:cNvPr>
          <p:cNvSpPr>
            <a:spLocks noGrp="1"/>
          </p:cNvSpPr>
          <p:nvPr>
            <p:ph idx="1"/>
          </p:nvPr>
        </p:nvSpPr>
        <p:spPr>
          <a:xfrm>
            <a:off x="537882" y="1264256"/>
            <a:ext cx="6139543" cy="3614489"/>
          </a:xfrm>
        </p:spPr>
        <p:txBody>
          <a:bodyPr>
            <a:noAutofit/>
          </a:bodyPr>
          <a:lstStyle/>
          <a:p>
            <a:pPr marL="228600" indent="-22860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228600" indent="-228600">
              <a:lnSpc>
                <a:spcPct val="95000"/>
              </a:lnSpc>
              <a:spcBef>
                <a:spcPts val="0"/>
              </a:spcBef>
              <a:buFont typeface="+mj-lt"/>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Remove the cap from the inhaler. Place inhaler mouthpiece </a:t>
            </a:r>
            <a:r>
              <a:rPr lang="en-US" sz="1600" dirty="0">
                <a:latin typeface="Calibri" panose="020F0502020204030204" pitchFamily="34" charset="0"/>
                <a:ea typeface="Times New Roman" panose="02020603050405020304" pitchFamily="18" charset="0"/>
                <a:cs typeface="Times New Roman" panose="02020603050405020304" pitchFamily="18" charset="0"/>
              </a:rPr>
              <a:t>i</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nto rubber opening on back of spacer, then shake well.</a:t>
            </a:r>
          </a:p>
          <a:p>
            <a:pPr marL="800100" lvl="1" indent="-342900">
              <a:lnSpc>
                <a:spcPct val="95000"/>
              </a:lnSpc>
              <a:spcBef>
                <a:spcPts val="0"/>
              </a:spcBef>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Press down once on the inhaler to fill the spacer chamber. </a:t>
            </a:r>
          </a:p>
          <a:p>
            <a:pPr marL="800100" lvl="1" indent="-342900">
              <a:lnSpc>
                <a:spcPct val="95000"/>
              </a:lnSpc>
              <a:spcBef>
                <a:spcPts val="0"/>
              </a:spcBef>
              <a:buAutoNum type="alphaL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Instruct student to blow out a big breath, then place their lips tightly around the spacer mouthpiece and </a:t>
            </a: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breathe in slowly and gently</a:t>
            </a: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 as long as they can.</a:t>
            </a:r>
          </a:p>
          <a:p>
            <a:pPr marL="342900" indent="-342900">
              <a:lnSpc>
                <a:spcPct val="95000"/>
              </a:lnSpc>
              <a:spcBef>
                <a:spcPts val="0"/>
              </a:spcBef>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Direct the student to hold their breath for a count of 3 seconds (or 10 if possible) the breathe out slowly.</a:t>
            </a:r>
          </a:p>
          <a:p>
            <a:pPr marL="342900" indent="-342900">
              <a:lnSpc>
                <a:spcPct val="95000"/>
              </a:lnSpc>
              <a:spcBef>
                <a:spcPts val="0"/>
              </a:spcBef>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If written orders include a second puff, wait at least one full minute before giving the second puff, or per student’s written instructions. </a:t>
            </a:r>
          </a:p>
          <a:p>
            <a:pPr marL="342900" indent="-342900">
              <a:lnSpc>
                <a:spcPct val="95000"/>
              </a:lnSpc>
              <a:spcBef>
                <a:spcPts val="0"/>
              </a:spcBef>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Wipe spacer mouthpiece with a clean damp cloth, replace mouthpiece cover(s), and store in a dry place.</a:t>
            </a:r>
          </a:p>
          <a:p>
            <a:pPr marL="342900" indent="-342900">
              <a:lnSpc>
                <a:spcPct val="95000"/>
              </a:lnSpc>
              <a:spcBef>
                <a:spcPts val="0"/>
              </a:spcBef>
              <a:buAutoNum type="arabicPeriod"/>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Document.</a:t>
            </a:r>
          </a:p>
        </p:txBody>
      </p:sp>
      <p:pic>
        <p:nvPicPr>
          <p:cNvPr id="4" name="Picture 3">
            <a:extLst>
              <a:ext uri="{FF2B5EF4-FFF2-40B4-BE49-F238E27FC236}">
                <a16:creationId xmlns:a16="http://schemas.microsoft.com/office/drawing/2014/main" id="{8F322FFE-D585-00A3-DDFE-BB701307942E}"/>
              </a:ext>
              <a:ext uri="{C183D7F6-B498-43B3-948B-1728B52AA6E4}">
                <adec:decorative xmlns:adec="http://schemas.microsoft.com/office/drawing/2017/decorative" val="1"/>
              </a:ext>
            </a:extLst>
          </p:cNvPr>
          <p:cNvPicPr>
            <a:picLocks noChangeAspect="1"/>
          </p:cNvPicPr>
          <p:nvPr/>
        </p:nvPicPr>
        <p:blipFill rotWithShape="1">
          <a:blip r:embed="rId3"/>
          <a:srcRect l="4262" r="4060"/>
          <a:stretch/>
        </p:blipFill>
        <p:spPr>
          <a:xfrm>
            <a:off x="6970564" y="695150"/>
            <a:ext cx="1798483" cy="1170137"/>
          </a:xfrm>
          <a:prstGeom prst="rect">
            <a:avLst/>
          </a:prstGeom>
          <a:ln w="19050">
            <a:solidFill>
              <a:srgbClr val="002060"/>
            </a:solidFill>
          </a:ln>
        </p:spPr>
      </p:pic>
      <p:sp>
        <p:nvSpPr>
          <p:cNvPr id="5" name="TextBox 4" descr="Text box: DO NOT MAKE THE SPACER WHISTLE. If the spacer whistles the student is breathing in too fast.&#10;">
            <a:extLst>
              <a:ext uri="{FF2B5EF4-FFF2-40B4-BE49-F238E27FC236}">
                <a16:creationId xmlns:a16="http://schemas.microsoft.com/office/drawing/2014/main" id="{98BC4165-C4C5-9F2B-0D45-DBAF66DF3FEA}"/>
              </a:ext>
            </a:extLst>
          </p:cNvPr>
          <p:cNvSpPr txBox="1"/>
          <p:nvPr/>
        </p:nvSpPr>
        <p:spPr>
          <a:xfrm>
            <a:off x="6970563" y="2282643"/>
            <a:ext cx="1798483" cy="1569660"/>
          </a:xfrm>
          <a:prstGeom prst="rect">
            <a:avLst/>
          </a:prstGeom>
          <a:solidFill>
            <a:srgbClr val="FEF8E8"/>
          </a:solidFill>
          <a:ln>
            <a:solidFill>
              <a:schemeClr val="tx1"/>
            </a:solidFill>
          </a:ln>
        </p:spPr>
        <p:txBody>
          <a:bodyPr wrap="square">
            <a:spAutoFit/>
          </a:bodyPr>
          <a:lstStyle>
            <a:defPPr>
              <a:defRPr lang="en-US"/>
            </a:defPPr>
            <a:lvl1pPr>
              <a:spcBef>
                <a:spcPts val="0"/>
              </a:spcBef>
              <a:defRPr sz="2000">
                <a:latin typeface="Calibri" panose="020F0502020204030204" pitchFamily="34" charset="0"/>
                <a:cs typeface="Calibri" panose="020F0502020204030204" pitchFamily="34" charset="0"/>
              </a:defRPr>
            </a:lvl1pPr>
          </a:lstStyle>
          <a:p>
            <a:r>
              <a:rPr lang="en-US" sz="1600" b="1" dirty="0"/>
              <a:t>DO NOT </a:t>
            </a:r>
            <a:r>
              <a:rPr lang="en-US" sz="1600" dirty="0"/>
              <a:t>make the spacer whistle</a:t>
            </a:r>
            <a:r>
              <a:rPr lang="en-US" sz="1600" dirty="0">
                <a:ea typeface="Segoe UI" panose="020B0502040204020203" pitchFamily="34" charset="0"/>
              </a:rPr>
              <a:t>. If the spacer whistles the student is breathing in too fast.</a:t>
            </a:r>
            <a:endParaRPr lang="en-US" sz="1600" dirty="0"/>
          </a:p>
        </p:txBody>
      </p:sp>
      <p:sp>
        <p:nvSpPr>
          <p:cNvPr id="7" name="Google Shape;390;p53">
            <a:extLst>
              <a:ext uri="{FF2B5EF4-FFF2-40B4-BE49-F238E27FC236}">
                <a16:creationId xmlns:a16="http://schemas.microsoft.com/office/drawing/2014/main" id="{CA4C7E39-FEB8-2875-2FF7-1B4E90612FE1}"/>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8" name="Google Shape;388;p53">
            <a:extLst>
              <a:ext uri="{FF2B5EF4-FFF2-40B4-BE49-F238E27FC236}">
                <a16:creationId xmlns:a16="http://schemas.microsoft.com/office/drawing/2014/main" id="{F48CA62D-B82D-F57D-61D2-F18B74F77F63}"/>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42886508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8109-31A6-E3CD-0EBB-BCE75778E62D}"/>
              </a:ext>
            </a:extLst>
          </p:cNvPr>
          <p:cNvSpPr>
            <a:spLocks noGrp="1"/>
          </p:cNvSpPr>
          <p:nvPr>
            <p:ph type="title"/>
          </p:nvPr>
        </p:nvSpPr>
        <p:spPr/>
        <p:txBody>
          <a:bodyPr/>
          <a:lstStyle/>
          <a:p>
            <a:r>
              <a:rPr lang="en-US" dirty="0"/>
              <a:t>Dry Powder Inhaler (DPI)</a:t>
            </a:r>
          </a:p>
        </p:txBody>
      </p:sp>
      <p:sp>
        <p:nvSpPr>
          <p:cNvPr id="3" name="Content Placeholder 2">
            <a:extLst>
              <a:ext uri="{FF2B5EF4-FFF2-40B4-BE49-F238E27FC236}">
                <a16:creationId xmlns:a16="http://schemas.microsoft.com/office/drawing/2014/main" id="{C003CF46-A96A-1B5D-93BE-16E35F089501}"/>
              </a:ext>
            </a:extLst>
          </p:cNvPr>
          <p:cNvSpPr>
            <a:spLocks noGrp="1"/>
          </p:cNvSpPr>
          <p:nvPr>
            <p:ph idx="1"/>
          </p:nvPr>
        </p:nvSpPr>
        <p:spPr>
          <a:xfrm>
            <a:off x="537882" y="1264256"/>
            <a:ext cx="6131859" cy="3614489"/>
          </a:xfrm>
        </p:spPr>
        <p:txBody>
          <a:bodyPr>
            <a:noAutofit/>
          </a:bodyPr>
          <a:lstStyle/>
          <a:p>
            <a:pPr marL="342900" marR="0" lvl="0" indent="-342900">
              <a:lnSpc>
                <a:spcPct val="95000"/>
              </a:lnSpc>
              <a:spcBef>
                <a:spcPts val="0"/>
              </a:spcBef>
              <a:spcAft>
                <a:spcPts val="0"/>
              </a:spcAft>
              <a:buFont typeface="+mj-lt"/>
              <a:buAutoNum type="arabi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342900" marR="0" lvl="0" indent="-342900">
              <a:lnSpc>
                <a:spcPct val="95000"/>
              </a:lnSpc>
              <a:spcBef>
                <a:spcPts val="0"/>
              </a:spcBef>
              <a:spcAft>
                <a:spcPts val="0"/>
              </a:spcAft>
              <a:buFont typeface="+mj-lt"/>
              <a:buAutoNum type="arabi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Follow DPI device instructions to load or prime the medication.</a:t>
            </a:r>
          </a:p>
          <a:p>
            <a:pPr marL="742950" marR="0" lvl="1" indent="-285750">
              <a:lnSpc>
                <a:spcPct val="95000"/>
              </a:lnSpc>
              <a:spcBef>
                <a:spcPts val="0"/>
              </a:spcBef>
              <a:spcAft>
                <a:spcPts val="0"/>
              </a:spcAft>
              <a:buFont typeface="+mj-lt"/>
              <a:buAutoNum type="alphaL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For single-dose DPIs: load a capsule into the chamber, then click to pierce the capsule. For multi-dose DPIs: click to load.</a:t>
            </a:r>
          </a:p>
          <a:p>
            <a:pPr marL="342900" marR="0" lvl="0" indent="-342900">
              <a:lnSpc>
                <a:spcPct val="95000"/>
              </a:lnSpc>
              <a:spcBef>
                <a:spcPts val="0"/>
              </a:spcBef>
              <a:spcAft>
                <a:spcPts val="0"/>
              </a:spcAft>
              <a:buFont typeface="+mj-lt"/>
              <a:buAutoNum type="arabi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Instruct student to blow out a big breath, then place their lips tightly around the spacer mouthpiece and </a:t>
            </a:r>
            <a:r>
              <a:rPr lang="en-US" sz="1500" b="1" dirty="0">
                <a:effectLst/>
                <a:latin typeface="Calibri" panose="020F0502020204030204" pitchFamily="34" charset="0"/>
                <a:ea typeface="Times New Roman" panose="02020603050405020304" pitchFamily="18" charset="0"/>
                <a:cs typeface="Times New Roman" panose="02020603050405020304" pitchFamily="18" charset="0"/>
              </a:rPr>
              <a:t>breathe in quickly and forcefully</a:t>
            </a: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marR="0" lvl="0" indent="-342900">
              <a:lnSpc>
                <a:spcPct val="95000"/>
              </a:lnSpc>
              <a:spcBef>
                <a:spcPts val="0"/>
              </a:spcBef>
              <a:spcAft>
                <a:spcPts val="0"/>
              </a:spcAft>
              <a:buFont typeface="+mj-lt"/>
              <a:buAutoNum type="arabi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Direct the student to hold their breath for a count of 3 seconds (or 10 if possible) then breathe out slowly.</a:t>
            </a:r>
          </a:p>
          <a:p>
            <a:pPr marL="342900" marR="0" lvl="0" indent="-342900">
              <a:lnSpc>
                <a:spcPct val="95000"/>
              </a:lnSpc>
              <a:spcBef>
                <a:spcPts val="0"/>
              </a:spcBef>
              <a:spcAft>
                <a:spcPts val="0"/>
              </a:spcAft>
              <a:buFont typeface="+mj-lt"/>
              <a:buAutoNum type="arabi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Open the DPI chamber and check to see if powder was fully inhaled. If powder remains, close the device and direct student to repeat steps 3 and 4.</a:t>
            </a:r>
          </a:p>
          <a:p>
            <a:pPr marL="342900" marR="0" lvl="0" indent="-342900">
              <a:lnSpc>
                <a:spcPct val="95000"/>
              </a:lnSpc>
              <a:spcBef>
                <a:spcPts val="0"/>
              </a:spcBef>
              <a:spcAft>
                <a:spcPts val="0"/>
              </a:spcAft>
              <a:buFont typeface="+mj-lt"/>
              <a:buAutoNum type="arabi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If second dose is ordered, re-prime or re-load the DPI device and repeat steps.</a:t>
            </a:r>
          </a:p>
          <a:p>
            <a:pPr marL="342900" marR="0" lvl="0" indent="-342900">
              <a:lnSpc>
                <a:spcPct val="95000"/>
              </a:lnSpc>
              <a:spcBef>
                <a:spcPts val="0"/>
              </a:spcBef>
              <a:spcAft>
                <a:spcPts val="0"/>
              </a:spcAft>
              <a:buFont typeface="+mj-lt"/>
              <a:buAutoNum type="arabicPeriod"/>
            </a:pPr>
            <a:r>
              <a:rPr lang="en-US" sz="1500" dirty="0">
                <a:effectLst/>
                <a:latin typeface="Calibri" panose="020F0502020204030204" pitchFamily="34" charset="0"/>
                <a:ea typeface="Times New Roman" panose="02020603050405020304" pitchFamily="18" charset="0"/>
                <a:cs typeface="Times New Roman" panose="02020603050405020304" pitchFamily="18" charset="0"/>
              </a:rPr>
              <a:t>Use a dry cloth to wipe the mouthpiece, and store in a dry place. Document.</a:t>
            </a:r>
          </a:p>
        </p:txBody>
      </p:sp>
      <p:pic>
        <p:nvPicPr>
          <p:cNvPr id="4" name="Picture 3">
            <a:extLst>
              <a:ext uri="{FF2B5EF4-FFF2-40B4-BE49-F238E27FC236}">
                <a16:creationId xmlns:a16="http://schemas.microsoft.com/office/drawing/2014/main" id="{8F322FFE-D585-00A3-DDFE-BB701307942E}"/>
              </a:ext>
              <a:ext uri="{C183D7F6-B498-43B3-948B-1728B52AA6E4}">
                <adec:decorative xmlns:adec="http://schemas.microsoft.com/office/drawing/2017/decorative" val="1"/>
              </a:ext>
            </a:extLst>
          </p:cNvPr>
          <p:cNvPicPr>
            <a:picLocks noChangeAspect="1"/>
          </p:cNvPicPr>
          <p:nvPr/>
        </p:nvPicPr>
        <p:blipFill rotWithShape="1">
          <a:blip r:embed="rId3"/>
          <a:srcRect l="248" r="34535"/>
          <a:stretch/>
        </p:blipFill>
        <p:spPr>
          <a:xfrm>
            <a:off x="6928117" y="711841"/>
            <a:ext cx="1828800" cy="1221739"/>
          </a:xfrm>
          <a:prstGeom prst="rect">
            <a:avLst/>
          </a:prstGeom>
          <a:ln w="19050">
            <a:solidFill>
              <a:srgbClr val="002060"/>
            </a:solidFill>
          </a:ln>
        </p:spPr>
      </p:pic>
      <p:sp>
        <p:nvSpPr>
          <p:cNvPr id="7" name="TextBox 6" descr="Text box: DO NOT USE WATER TO CLEAN. Moisture can impair DPI function.&#10;">
            <a:extLst>
              <a:ext uri="{FF2B5EF4-FFF2-40B4-BE49-F238E27FC236}">
                <a16:creationId xmlns:a16="http://schemas.microsoft.com/office/drawing/2014/main" id="{36456C7D-E5C0-FCF6-07BD-F8AE1CA56D95}"/>
              </a:ext>
            </a:extLst>
          </p:cNvPr>
          <p:cNvSpPr txBox="1"/>
          <p:nvPr/>
        </p:nvSpPr>
        <p:spPr>
          <a:xfrm>
            <a:off x="6928117" y="2280526"/>
            <a:ext cx="1828800" cy="1308050"/>
          </a:xfrm>
          <a:prstGeom prst="rect">
            <a:avLst/>
          </a:prstGeom>
          <a:solidFill>
            <a:srgbClr val="FEF8E8"/>
          </a:solidFill>
          <a:ln>
            <a:solidFill>
              <a:schemeClr val="tx1"/>
            </a:solidFill>
          </a:ln>
        </p:spPr>
        <p:txBody>
          <a:bodyPr wrap="square" lIns="91440" tIns="45720" rIns="91440" bIns="45720" anchor="t">
            <a:spAutoFit/>
          </a:bodyPr>
          <a:lstStyle>
            <a:defPPr>
              <a:defRPr lang="en-US"/>
            </a:defPPr>
            <a:lvl1pPr>
              <a:spcBef>
                <a:spcPts val="0"/>
              </a:spcBef>
              <a:defRPr sz="2000">
                <a:latin typeface="Calibri" panose="020F0502020204030204" pitchFamily="34" charset="0"/>
                <a:cs typeface="Calibri" panose="020F0502020204030204" pitchFamily="34" charset="0"/>
              </a:defRPr>
            </a:lvl1pPr>
          </a:lstStyle>
          <a:p>
            <a:r>
              <a:rPr lang="en-US" sz="1600" b="1">
                <a:latin typeface="Calibri"/>
                <a:cs typeface="Calibri"/>
              </a:rPr>
              <a:t>DO NOT </a:t>
            </a:r>
            <a:r>
              <a:rPr lang="en-US" sz="1600">
                <a:latin typeface="Calibri"/>
                <a:cs typeface="Calibri"/>
              </a:rPr>
              <a:t>use</a:t>
            </a:r>
            <a:r>
              <a:rPr lang="en-US" sz="1600">
                <a:latin typeface="Calibri"/>
                <a:ea typeface="Segoe UI" panose="020B0502040204020203" pitchFamily="34" charset="0"/>
                <a:cs typeface="Calibri"/>
              </a:rPr>
              <a:t> water to clean. M</a:t>
            </a:r>
            <a:r>
              <a:rPr lang="en-US" sz="1600">
                <a:effectLst/>
                <a:latin typeface="Calibri"/>
                <a:ea typeface="Times New Roman" panose="02020603050405020304" pitchFamily="18" charset="0"/>
                <a:cs typeface="Times New Roman"/>
              </a:rPr>
              <a:t>oisture can impair DPI function.</a:t>
            </a:r>
            <a:endParaRPr lang="en-US">
              <a:latin typeface="Calibri"/>
              <a:cs typeface="Times New Roman"/>
            </a:endParaRPr>
          </a:p>
          <a:p>
            <a:pPr marL="257175" indent="-257175">
              <a:buFont typeface="Calibri" panose="020F0502020204030204" pitchFamily="34" charset="0"/>
              <a:buChar char="ᴓ"/>
            </a:pPr>
            <a:endParaRPr lang="en-US" sz="1400" dirty="0"/>
          </a:p>
        </p:txBody>
      </p:sp>
      <p:sp>
        <p:nvSpPr>
          <p:cNvPr id="8" name="Google Shape;388;p53">
            <a:extLst>
              <a:ext uri="{FF2B5EF4-FFF2-40B4-BE49-F238E27FC236}">
                <a16:creationId xmlns:a16="http://schemas.microsoft.com/office/drawing/2014/main" id="{482481BE-301F-57FD-415D-02DC7CC194E9}"/>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5" name="Google Shape;390;p53">
            <a:extLst>
              <a:ext uri="{FF2B5EF4-FFF2-40B4-BE49-F238E27FC236}">
                <a16:creationId xmlns:a16="http://schemas.microsoft.com/office/drawing/2014/main" id="{F5604B92-D9BA-A435-1439-E88C02526B51}"/>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788160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8109-31A6-E3CD-0EBB-BCE75778E62D}"/>
              </a:ext>
            </a:extLst>
          </p:cNvPr>
          <p:cNvSpPr>
            <a:spLocks noGrp="1"/>
          </p:cNvSpPr>
          <p:nvPr>
            <p:ph type="title"/>
          </p:nvPr>
        </p:nvSpPr>
        <p:spPr/>
        <p:txBody>
          <a:bodyPr/>
          <a:lstStyle/>
          <a:p>
            <a:r>
              <a:rPr lang="en-US" dirty="0"/>
              <a:t>Soft Mist Inhaler (SMI)</a:t>
            </a:r>
          </a:p>
        </p:txBody>
      </p:sp>
      <p:sp>
        <p:nvSpPr>
          <p:cNvPr id="3" name="Content Placeholder 2">
            <a:extLst>
              <a:ext uri="{FF2B5EF4-FFF2-40B4-BE49-F238E27FC236}">
                <a16:creationId xmlns:a16="http://schemas.microsoft.com/office/drawing/2014/main" id="{C003CF46-A96A-1B5D-93BE-16E35F089501}"/>
              </a:ext>
            </a:extLst>
          </p:cNvPr>
          <p:cNvSpPr>
            <a:spLocks noGrp="1"/>
          </p:cNvSpPr>
          <p:nvPr>
            <p:ph idx="1"/>
          </p:nvPr>
        </p:nvSpPr>
        <p:spPr>
          <a:xfrm>
            <a:off x="537882" y="1264257"/>
            <a:ext cx="6277856" cy="3536344"/>
          </a:xfrm>
        </p:spPr>
        <p:txBody>
          <a:bodyPr>
            <a:noAutofit/>
          </a:bodyPr>
          <a:lstStyle/>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Prepare, and verify the SIX RIGHTS. </a:t>
            </a:r>
          </a:p>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Follow SMI device instructions to prime when applicable. Example:</a:t>
            </a:r>
          </a:p>
          <a:p>
            <a:pPr marL="742950" marR="0" lvl="1" indent="-285750">
              <a:spcBef>
                <a:spcPts val="0"/>
              </a:spcBef>
              <a:spcAft>
                <a:spcPts val="0"/>
              </a:spcAft>
              <a:buFont typeface="+mj-lt"/>
              <a:buAutoNum type="alphaL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Hold capped inhaler upright. Twist base clockwise until it clicks. Uncap. Point inhaler at the floor. Press button on side till mist comes out. Repeat 3 more times, for a total of 4 sprays.</a:t>
            </a:r>
          </a:p>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Hold inhaler upright, cap closed. Turn base to right until it clicks. Uncap.</a:t>
            </a:r>
          </a:p>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Instruct student to blow out a deep breath, then place mouth over the mouthpiece. Direct student to hold SMI horizontally so it points toward the back of the mouth.</a:t>
            </a:r>
          </a:p>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Instruct the student to </a:t>
            </a:r>
            <a:r>
              <a:rPr lang="en-US" sz="1520" b="1" dirty="0">
                <a:effectLst/>
                <a:latin typeface="Calibri" panose="020F0502020204030204" pitchFamily="34" charset="0"/>
                <a:ea typeface="Times New Roman" panose="02020603050405020304" pitchFamily="18" charset="0"/>
                <a:cs typeface="Times New Roman" panose="02020603050405020304" pitchFamily="18" charset="0"/>
              </a:rPr>
              <a:t>breathe in slowly and deeply</a:t>
            </a: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 for as long as comfortable (3 to 5 seconds). As they inhale, press the button on the side of DPI to release the mist.  Student may do this if able. </a:t>
            </a:r>
          </a:p>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Direct student to hold breath 3 seconds (up to 10 if possible), then breathe out slowly.</a:t>
            </a:r>
          </a:p>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Use a clean damp cloth to wipe the mouthpiece. Store in a dry place.</a:t>
            </a:r>
          </a:p>
          <a:p>
            <a:pPr marL="342900" marR="0" lvl="0" indent="-342900">
              <a:spcBef>
                <a:spcPts val="0"/>
              </a:spcBef>
              <a:spcAft>
                <a:spcPts val="0"/>
              </a:spcAft>
              <a:buFont typeface="+mj-lt"/>
              <a:buAutoNum type="arabicPeriod"/>
            </a:pPr>
            <a:r>
              <a:rPr lang="en-US" sz="1520" dirty="0">
                <a:effectLst/>
                <a:latin typeface="Calibri" panose="020F0502020204030204" pitchFamily="34" charset="0"/>
                <a:ea typeface="Times New Roman" panose="02020603050405020304" pitchFamily="18" charset="0"/>
                <a:cs typeface="Times New Roman" panose="02020603050405020304" pitchFamily="18" charset="0"/>
              </a:rPr>
              <a:t>Document.</a:t>
            </a:r>
          </a:p>
          <a:p>
            <a:pPr marL="342900" marR="0" lvl="0" indent="-342900">
              <a:lnSpc>
                <a:spcPct val="95000"/>
              </a:lnSpc>
              <a:spcBef>
                <a:spcPts val="0"/>
              </a:spcBef>
              <a:spcAft>
                <a:spcPts val="0"/>
              </a:spcAft>
              <a:buFont typeface="+mj-lt"/>
              <a:buAutoNum type="arabicPeriod"/>
            </a:pPr>
            <a:endParaRPr lang="en-US" sz="15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F322FFE-D585-00A3-DDFE-BB701307942E}"/>
              </a:ext>
              <a:ext uri="{C183D7F6-B498-43B3-948B-1728B52AA6E4}">
                <adec:decorative xmlns:adec="http://schemas.microsoft.com/office/drawing/2017/decorative" val="1"/>
              </a:ext>
            </a:extLst>
          </p:cNvPr>
          <p:cNvPicPr>
            <a:picLocks noChangeAspect="1"/>
          </p:cNvPicPr>
          <p:nvPr/>
        </p:nvPicPr>
        <p:blipFill rotWithShape="1">
          <a:blip r:embed="rId3"/>
          <a:srcRect t="1712" b="630"/>
          <a:stretch/>
        </p:blipFill>
        <p:spPr>
          <a:xfrm rot="16200000">
            <a:off x="7149880" y="538267"/>
            <a:ext cx="1449690" cy="1828800"/>
          </a:xfrm>
          <a:prstGeom prst="rect">
            <a:avLst/>
          </a:prstGeom>
          <a:ln w="19050">
            <a:solidFill>
              <a:srgbClr val="002060"/>
            </a:solidFill>
          </a:ln>
        </p:spPr>
      </p:pic>
      <p:sp>
        <p:nvSpPr>
          <p:cNvPr id="5" name="TextBox 4" descr="Text box: DO NOT COVER THE AIR VENTS near the mouthpiece. Student should position lips farther back.&#10;">
            <a:extLst>
              <a:ext uri="{FF2B5EF4-FFF2-40B4-BE49-F238E27FC236}">
                <a16:creationId xmlns:a16="http://schemas.microsoft.com/office/drawing/2014/main" id="{C502F9F9-6D75-043E-449E-1218D286612F}"/>
              </a:ext>
            </a:extLst>
          </p:cNvPr>
          <p:cNvSpPr txBox="1"/>
          <p:nvPr/>
        </p:nvSpPr>
        <p:spPr>
          <a:xfrm>
            <a:off x="6960325" y="2506245"/>
            <a:ext cx="1828800" cy="1569660"/>
          </a:xfrm>
          <a:prstGeom prst="rect">
            <a:avLst/>
          </a:prstGeom>
          <a:solidFill>
            <a:srgbClr val="FEF8E8"/>
          </a:solidFill>
          <a:ln>
            <a:solidFill>
              <a:schemeClr val="tx1"/>
            </a:solidFill>
          </a:ln>
        </p:spPr>
        <p:txBody>
          <a:bodyPr wrap="square" lIns="91440" tIns="45720" rIns="91440" bIns="45720" anchor="t">
            <a:spAutoFit/>
          </a:bodyPr>
          <a:lstStyle>
            <a:defPPr>
              <a:defRPr lang="en-US"/>
            </a:defPPr>
            <a:lvl1pPr>
              <a:spcBef>
                <a:spcPts val="0"/>
              </a:spcBef>
              <a:defRPr sz="2000">
                <a:latin typeface="Calibri" panose="020F0502020204030204" pitchFamily="34" charset="0"/>
                <a:cs typeface="Calibri" panose="020F0502020204030204" pitchFamily="34" charset="0"/>
              </a:defRPr>
            </a:lvl1pPr>
          </a:lstStyle>
          <a:p>
            <a:r>
              <a:rPr lang="en-US" sz="1600" b="1" dirty="0">
                <a:latin typeface="Calibri"/>
                <a:cs typeface="Calibri"/>
              </a:rPr>
              <a:t>DO NOT </a:t>
            </a:r>
            <a:r>
              <a:rPr lang="en-US" sz="1600" dirty="0">
                <a:latin typeface="Calibri"/>
                <a:cs typeface="Calibri"/>
              </a:rPr>
              <a:t>cover</a:t>
            </a:r>
            <a:r>
              <a:rPr lang="en-US" sz="1600" dirty="0">
                <a:latin typeface="Calibri"/>
                <a:ea typeface="Segoe UI" panose="020B0502040204020203" pitchFamily="34" charset="0"/>
                <a:cs typeface="Calibri"/>
              </a:rPr>
              <a:t> the vents near the mouthpiece. Student should position lips farther back.</a:t>
            </a:r>
            <a:endParaRPr lang="en-US" sz="1600" dirty="0">
              <a:latin typeface="Calibri"/>
              <a:cs typeface="Calibri"/>
            </a:endParaRPr>
          </a:p>
        </p:txBody>
      </p:sp>
      <p:sp>
        <p:nvSpPr>
          <p:cNvPr id="7" name="Google Shape;390;p53">
            <a:extLst>
              <a:ext uri="{FF2B5EF4-FFF2-40B4-BE49-F238E27FC236}">
                <a16:creationId xmlns:a16="http://schemas.microsoft.com/office/drawing/2014/main" id="{36D518D3-59C4-DEA5-4613-9E38F6B6091A}"/>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8" name="Google Shape;388;p53">
            <a:extLst>
              <a:ext uri="{FF2B5EF4-FFF2-40B4-BE49-F238E27FC236}">
                <a16:creationId xmlns:a16="http://schemas.microsoft.com/office/drawing/2014/main" id="{1CB24DAA-45AA-F6CD-1992-10D50DEA11EB}"/>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1822740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EA9A7D"/>
        </a:solidFill>
        <a:effectLst/>
      </p:bgPr>
    </p:bg>
    <p:spTree>
      <p:nvGrpSpPr>
        <p:cNvPr id="1" name="Shape 409"/>
        <p:cNvGrpSpPr/>
        <p:nvPr/>
      </p:nvGrpSpPr>
      <p:grpSpPr>
        <a:xfrm>
          <a:off x="0" y="0"/>
          <a:ext cx="0" cy="0"/>
          <a:chOff x="0" y="0"/>
          <a:chExt cx="0" cy="0"/>
        </a:xfrm>
      </p:grpSpPr>
      <p:sp>
        <p:nvSpPr>
          <p:cNvPr id="3" name="Title 15">
            <a:extLst>
              <a:ext uri="{FF2B5EF4-FFF2-40B4-BE49-F238E27FC236}">
                <a16:creationId xmlns:a16="http://schemas.microsoft.com/office/drawing/2014/main" id="{32B15F5A-316C-B945-C317-C1C9F5A938D7}"/>
              </a:ext>
            </a:extLst>
          </p:cNvPr>
          <p:cNvSpPr txBox="1">
            <a:spLocks noGrp="1"/>
          </p:cNvSpPr>
          <p:nvPr>
            <p:ph type="title" idx="4294967295"/>
          </p:nvPr>
        </p:nvSpPr>
        <p:spPr>
          <a:xfrm>
            <a:off x="4572000" y="1061175"/>
            <a:ext cx="4105088" cy="2224496"/>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Calibri"/>
              <a:buNone/>
              <a:defRPr sz="33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chemeClr val="accent1"/>
              </a:buClr>
              <a:buSzPts val="1400"/>
              <a:buFont typeface="Calibri"/>
              <a:buNone/>
              <a:tabLst/>
              <a:defRPr/>
            </a:pPr>
            <a: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t>Demonstration and Evaluation</a:t>
            </a: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24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600" b="0" i="0" u="none" strike="noStrike" kern="0" cap="none" spc="0" normalizeH="0" baseline="0" noProof="0" dirty="0">
                <a:ln>
                  <a:noFill/>
                </a:ln>
                <a:solidFill>
                  <a:schemeClr val="accent1"/>
                </a:solidFill>
                <a:effectLst/>
                <a:uLnTx/>
                <a:uFillTx/>
                <a:latin typeface="Calibri"/>
                <a:ea typeface="Calibri"/>
                <a:cs typeface="Calibri"/>
                <a:sym typeface="Calibri"/>
              </a:rPr>
              <a:t>__________________</a:t>
            </a: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b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br>
            <a:r>
              <a:rPr kumimoji="0" lang="en-US" sz="3100" b="0" i="0" u="none" strike="noStrike" kern="0" cap="none" spc="0" normalizeH="0" baseline="0" noProof="0" dirty="0">
                <a:ln>
                  <a:noFill/>
                </a:ln>
                <a:solidFill>
                  <a:schemeClr val="accent1"/>
                </a:solidFill>
                <a:effectLst/>
                <a:uLnTx/>
                <a:uFillTx/>
                <a:latin typeface="Calibri"/>
                <a:ea typeface="Calibri"/>
                <a:cs typeface="Calibri"/>
                <a:sym typeface="Calibri"/>
              </a:rPr>
              <a:t>Local Policies, Protocols, and Practices</a:t>
            </a:r>
          </a:p>
        </p:txBody>
      </p:sp>
      <p:pic>
        <p:nvPicPr>
          <p:cNvPr id="4" name="Picture 3" descr="A desk with a computer and a plant on it, a person's hand on the computer mouse&#10;">
            <a:extLst>
              <a:ext uri="{FF2B5EF4-FFF2-40B4-BE49-F238E27FC236}">
                <a16:creationId xmlns:a16="http://schemas.microsoft.com/office/drawing/2014/main" id="{57F93344-F13F-2EAB-6A13-AFFF1CE9ACA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7000" contrast="20000"/>
                    </a14:imgEffect>
                  </a14:imgLayer>
                </a14:imgProps>
              </a:ext>
            </a:extLst>
          </a:blip>
          <a:srcRect t="31" b="234"/>
          <a:stretch/>
        </p:blipFill>
        <p:spPr>
          <a:xfrm>
            <a:off x="548640" y="591127"/>
            <a:ext cx="3474720" cy="3953163"/>
          </a:xfrm>
          <a:prstGeom prst="rect">
            <a:avLst/>
          </a:prstGeom>
          <a:solidFill>
            <a:schemeClr val="tx1"/>
          </a:solidFill>
          <a:ln w="19050">
            <a:solidFill>
              <a:schemeClr val="tx1"/>
            </a:solidFill>
          </a:ln>
        </p:spPr>
      </p:pic>
    </p:spTree>
    <p:extLst>
      <p:ext uri="{BB962C8B-B14F-4D97-AF65-F5344CB8AC3E}">
        <p14:creationId xmlns:p14="http://schemas.microsoft.com/office/powerpoint/2010/main" val="858496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7C0F2-D36A-0341-FAB4-72400BC0C773}"/>
              </a:ext>
            </a:extLst>
          </p:cNvPr>
          <p:cNvSpPr>
            <a:spLocks noGrp="1"/>
          </p:cNvSpPr>
          <p:nvPr>
            <p:ph type="title"/>
          </p:nvPr>
        </p:nvSpPr>
        <p:spPr>
          <a:xfrm>
            <a:off x="537882" y="342900"/>
            <a:ext cx="6400800" cy="769845"/>
          </a:xfrm>
        </p:spPr>
        <p:txBody>
          <a:bodyPr/>
          <a:lstStyle/>
          <a:p>
            <a:r>
              <a:rPr lang="en-US" dirty="0"/>
              <a:t>District Policy, Procedure, Materials</a:t>
            </a:r>
          </a:p>
        </p:txBody>
      </p:sp>
      <p:sp>
        <p:nvSpPr>
          <p:cNvPr id="3" name="Text Placeholder 2">
            <a:extLst>
              <a:ext uri="{FF2B5EF4-FFF2-40B4-BE49-F238E27FC236}">
                <a16:creationId xmlns:a16="http://schemas.microsoft.com/office/drawing/2014/main" id="{BCE8B7EC-C360-B3CC-966A-64A9AE85F13D}"/>
              </a:ext>
            </a:extLst>
          </p:cNvPr>
          <p:cNvSpPr>
            <a:spLocks noGrp="1"/>
          </p:cNvSpPr>
          <p:nvPr>
            <p:ph type="body" idx="1"/>
          </p:nvPr>
        </p:nvSpPr>
        <p:spPr>
          <a:xfrm>
            <a:off x="537882" y="1369219"/>
            <a:ext cx="5839866" cy="3081757"/>
          </a:xfrm>
        </p:spPr>
        <p:txBody>
          <a:bodyPr>
            <a:noAutofit/>
          </a:bodyPr>
          <a:lstStyle/>
          <a:p>
            <a:pPr marL="139700" indent="0">
              <a:buSzPct val="100000"/>
              <a:buNone/>
            </a:pPr>
            <a:r>
              <a:rPr lang="en-US" sz="2000" dirty="0">
                <a:solidFill>
                  <a:schemeClr val="tx1"/>
                </a:solidFill>
                <a:latin typeface="Calibri" panose="020F0502020204030204" pitchFamily="34" charset="0"/>
                <a:cs typeface="Calibri" panose="020F0502020204030204" pitchFamily="34" charset="0"/>
              </a:rPr>
              <a:t>Review medication policy and procedures for your district and school(s) </a:t>
            </a:r>
          </a:p>
          <a:p>
            <a:pPr>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Laws establish minimum requirements</a:t>
            </a:r>
          </a:p>
          <a:p>
            <a:pPr>
              <a:buSzPct val="100000"/>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Districts can establish local policies; may go beyond minimum</a:t>
            </a:r>
          </a:p>
          <a:p>
            <a:pPr>
              <a:buSzPct val="100000"/>
              <a:buFont typeface="Arial" panose="020B0604020202020204" pitchFamily="34" charset="0"/>
              <a:buChar char="•"/>
            </a:pPr>
            <a:endParaRPr lang="en-US" sz="2000" dirty="0">
              <a:solidFill>
                <a:schemeClr val="tx1"/>
              </a:solidFill>
              <a:latin typeface="Calibri" panose="020F0502020204030204" pitchFamily="34" charset="0"/>
              <a:cs typeface="Calibri" panose="020F0502020204030204" pitchFamily="34" charset="0"/>
            </a:endParaRPr>
          </a:p>
          <a:p>
            <a:pPr marL="139700" indent="0">
              <a:buNone/>
            </a:pPr>
            <a:endParaRPr lang="en-US" sz="2200" dirty="0"/>
          </a:p>
        </p:txBody>
      </p:sp>
      <p:pic>
        <p:nvPicPr>
          <p:cNvPr id="6" name="Picture 5" descr="a series of images including a shelf of binders and the exteriors of four different school buildings ">
            <a:extLst>
              <a:ext uri="{FF2B5EF4-FFF2-40B4-BE49-F238E27FC236}">
                <a16:creationId xmlns:a16="http://schemas.microsoft.com/office/drawing/2014/main" id="{0B796CCC-7DD9-89C0-15D3-2F40910B1911}"/>
              </a:ext>
            </a:extLst>
          </p:cNvPr>
          <p:cNvPicPr>
            <a:picLocks noChangeAspect="1"/>
          </p:cNvPicPr>
          <p:nvPr/>
        </p:nvPicPr>
        <p:blipFill rotWithShape="1">
          <a:blip r:embed="rId3"/>
          <a:srcRect t="685" b="5220"/>
          <a:stretch/>
        </p:blipFill>
        <p:spPr>
          <a:xfrm>
            <a:off x="7220773" y="613671"/>
            <a:ext cx="1405516" cy="3768250"/>
          </a:xfrm>
          <a:prstGeom prst="rect">
            <a:avLst/>
          </a:prstGeom>
        </p:spPr>
      </p:pic>
      <p:sp>
        <p:nvSpPr>
          <p:cNvPr id="5" name="Google Shape;388;p53">
            <a:extLst>
              <a:ext uri="{FF2B5EF4-FFF2-40B4-BE49-F238E27FC236}">
                <a16:creationId xmlns:a16="http://schemas.microsoft.com/office/drawing/2014/main" id="{3FA43A5A-B745-0E88-E0E0-96B9DB1559F2}"/>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a:t>Oregon Department of Education</a:t>
            </a:r>
            <a:endParaRPr/>
          </a:p>
        </p:txBody>
      </p:sp>
      <p:sp>
        <p:nvSpPr>
          <p:cNvPr id="9" name="Google Shape;390;p53">
            <a:extLst>
              <a:ext uri="{FF2B5EF4-FFF2-40B4-BE49-F238E27FC236}">
                <a16:creationId xmlns:a16="http://schemas.microsoft.com/office/drawing/2014/main" id="{29D1ED5E-80D1-2D14-7A35-A58E89A55E06}"/>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3740795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EA9A7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9086-806A-F594-4C14-368D69120418}"/>
              </a:ext>
            </a:extLst>
          </p:cNvPr>
          <p:cNvSpPr>
            <a:spLocks noGrp="1"/>
          </p:cNvSpPr>
          <p:nvPr>
            <p:ph type="title"/>
          </p:nvPr>
        </p:nvSpPr>
        <p:spPr/>
        <p:txBody>
          <a:bodyPr/>
          <a:lstStyle/>
          <a:p>
            <a:r>
              <a:rPr lang="en-US" dirty="0"/>
              <a:t>Health Policies and Practices</a:t>
            </a:r>
          </a:p>
        </p:txBody>
      </p:sp>
      <p:sp>
        <p:nvSpPr>
          <p:cNvPr id="3" name="Text Placeholder 2">
            <a:extLst>
              <a:ext uri="{FF2B5EF4-FFF2-40B4-BE49-F238E27FC236}">
                <a16:creationId xmlns:a16="http://schemas.microsoft.com/office/drawing/2014/main" id="{BB18B70D-ED16-70D5-413D-BCBDF5FBC088}"/>
              </a:ext>
            </a:extLst>
          </p:cNvPr>
          <p:cNvSpPr>
            <a:spLocks noGrp="1"/>
          </p:cNvSpPr>
          <p:nvPr>
            <p:ph type="body" idx="1"/>
          </p:nvPr>
        </p:nvSpPr>
        <p:spPr/>
        <p:txBody>
          <a:bodyPr/>
          <a:lstStyle/>
          <a:p>
            <a:pPr>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Where</a:t>
            </a:r>
            <a:r>
              <a:rPr lang="en-US" sz="2000" dirty="0">
                <a:solidFill>
                  <a:schemeClr val="tx1"/>
                </a:solidFill>
                <a:latin typeface="Calibri" panose="020F0502020204030204" pitchFamily="34" charset="0"/>
                <a:cs typeface="Calibri" panose="020F0502020204030204" pitchFamily="34" charset="0"/>
              </a:rPr>
              <a:t> are health policies, procedures kept?</a:t>
            </a:r>
          </a:p>
          <a:p>
            <a:pPr>
              <a:buFont typeface="Wingdings" panose="05000000000000000000" pitchFamily="2" charset="2"/>
              <a:buChar char="q"/>
            </a:pPr>
            <a:endParaRPr lang="en-US" sz="20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Who</a:t>
            </a:r>
            <a:r>
              <a:rPr lang="en-US" sz="2000" dirty="0">
                <a:solidFill>
                  <a:schemeClr val="tx1"/>
                </a:solidFill>
                <a:latin typeface="Calibri" panose="020F0502020204030204" pitchFamily="34" charset="0"/>
                <a:cs typeface="Calibri" panose="020F0502020204030204" pitchFamily="34" charset="0"/>
              </a:rPr>
              <a:t> oversees medication administration?</a:t>
            </a:r>
          </a:p>
          <a:p>
            <a:pPr>
              <a:buFont typeface="Wingdings" panose="05000000000000000000" pitchFamily="2" charset="2"/>
              <a:buChar char="q"/>
            </a:pPr>
            <a:endParaRPr lang="en-US" sz="20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What</a:t>
            </a:r>
            <a:r>
              <a:rPr lang="en-US" sz="2000" dirty="0">
                <a:solidFill>
                  <a:schemeClr val="tx1"/>
                </a:solidFill>
                <a:latin typeface="Calibri" panose="020F0502020204030204" pitchFamily="34" charset="0"/>
                <a:cs typeface="Calibri" panose="020F0502020204030204" pitchFamily="34" charset="0"/>
              </a:rPr>
              <a:t> supplies are maintained?</a:t>
            </a:r>
          </a:p>
          <a:p>
            <a:pPr marL="139700" indent="0">
              <a:buNone/>
            </a:pPr>
            <a:endParaRPr lang="en-US" dirty="0"/>
          </a:p>
        </p:txBody>
      </p:sp>
      <p:pic>
        <p:nvPicPr>
          <p:cNvPr id="4" name="Graphic 3">
            <a:extLst>
              <a:ext uri="{FF2B5EF4-FFF2-40B4-BE49-F238E27FC236}">
                <a16:creationId xmlns:a16="http://schemas.microsoft.com/office/drawing/2014/main" id="{DCF4DF62-3E6F-6332-F15A-A9C89C1FA8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0846" y="342900"/>
            <a:ext cx="914400" cy="914400"/>
          </a:xfrm>
          <a:prstGeom prst="rect">
            <a:avLst/>
          </a:prstGeom>
        </p:spPr>
      </p:pic>
      <p:sp>
        <p:nvSpPr>
          <p:cNvPr id="5" name="Google Shape;390;p53">
            <a:extLst>
              <a:ext uri="{FF2B5EF4-FFF2-40B4-BE49-F238E27FC236}">
                <a16:creationId xmlns:a16="http://schemas.microsoft.com/office/drawing/2014/main" id="{B7C04426-6F5D-B10C-742F-71238D7C08AA}"/>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6" name="Google Shape;388;p53">
            <a:extLst>
              <a:ext uri="{FF2B5EF4-FFF2-40B4-BE49-F238E27FC236}">
                <a16:creationId xmlns:a16="http://schemas.microsoft.com/office/drawing/2014/main" id="{F1FC7CAB-3D9B-6EDD-5576-8A5603A9AFFE}"/>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25962078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EA9A7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9086-806A-F594-4C14-368D69120418}"/>
              </a:ext>
            </a:extLst>
          </p:cNvPr>
          <p:cNvSpPr>
            <a:spLocks noGrp="1"/>
          </p:cNvSpPr>
          <p:nvPr>
            <p:ph type="title"/>
          </p:nvPr>
        </p:nvSpPr>
        <p:spPr/>
        <p:txBody>
          <a:bodyPr/>
          <a:lstStyle/>
          <a:p>
            <a:r>
              <a:rPr lang="en-US" dirty="0"/>
              <a:t>Medication Management</a:t>
            </a:r>
          </a:p>
        </p:txBody>
      </p:sp>
      <p:sp>
        <p:nvSpPr>
          <p:cNvPr id="3" name="Text Placeholder 2">
            <a:extLst>
              <a:ext uri="{FF2B5EF4-FFF2-40B4-BE49-F238E27FC236}">
                <a16:creationId xmlns:a16="http://schemas.microsoft.com/office/drawing/2014/main" id="{BB18B70D-ED16-70D5-413D-BCBDF5FBC088}"/>
              </a:ext>
            </a:extLst>
          </p:cNvPr>
          <p:cNvSpPr>
            <a:spLocks noGrp="1"/>
          </p:cNvSpPr>
          <p:nvPr>
            <p:ph type="body" idx="1"/>
          </p:nvPr>
        </p:nvSpPr>
        <p:spPr/>
        <p:txBody>
          <a:bodyPr>
            <a:normAutofit/>
          </a:bodyPr>
          <a:lstStyle/>
          <a:p>
            <a:pPr marL="342900" marR="0" lvl="0" indent="-342900" fontAlgn="base">
              <a:lnSpc>
                <a:spcPct val="100000"/>
              </a:lnSpc>
              <a:spcAft>
                <a:spcPts val="0"/>
              </a:spcAft>
              <a:buSzPts val="1000"/>
              <a:buFont typeface="Wingdings" panose="05000000000000000000" pitchFamily="2" charset="2"/>
              <a:buChar char="q"/>
              <a:tabLst>
                <a:tab pos="457200" algn="l"/>
              </a:tabLst>
            </a:pPr>
            <a:r>
              <a:rPr lang="en-U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Where</a:t>
            </a: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are medications kept?</a:t>
            </a:r>
          </a:p>
          <a:p>
            <a:pPr marL="342900" marR="0" lvl="0" indent="-342900" fontAlgn="base">
              <a:lnSpc>
                <a:spcPct val="100000"/>
              </a:lnSpc>
              <a:spcAft>
                <a:spcPts val="0"/>
              </a:spcAft>
              <a:buSzPts val="1000"/>
              <a:buFont typeface="Wingdings" panose="05000000000000000000" pitchFamily="2" charset="2"/>
              <a:buChar char="q"/>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fontAlgn="base">
              <a:lnSpc>
                <a:spcPct val="100000"/>
              </a:lnSpc>
              <a:spcAft>
                <a:spcPts val="0"/>
              </a:spcAft>
              <a:buSzPts val="1000"/>
              <a:buFont typeface="Wingdings" panose="05000000000000000000" pitchFamily="2" charset="2"/>
              <a:buChar char="q"/>
              <a:tabLst>
                <a:tab pos="457200" algn="l"/>
              </a:tabLst>
            </a:pPr>
            <a:r>
              <a:rPr lang="en-U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When</a:t>
            </a: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are student medications accepted; checked; replaced; disposed?</a:t>
            </a:r>
          </a:p>
          <a:p>
            <a:pPr marL="342900" marR="0" lvl="0" indent="-342900" fontAlgn="base">
              <a:lnSpc>
                <a:spcPct val="100000"/>
              </a:lnSpc>
              <a:spcAft>
                <a:spcPts val="0"/>
              </a:spcAft>
              <a:buSzPts val="1000"/>
              <a:buFont typeface="Wingdings" panose="05000000000000000000" pitchFamily="2" charset="2"/>
              <a:buChar char="q"/>
              <a:tabLst>
                <a:tab pos="457200" algn="l"/>
              </a:tabLst>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fontAlgn="base">
              <a:lnSpc>
                <a:spcPct val="100000"/>
              </a:lnSpc>
              <a:spcAft>
                <a:spcPts val="0"/>
              </a:spcAft>
              <a:buSzPts val="1000"/>
              <a:buFont typeface="Wingdings" panose="05000000000000000000" pitchFamily="2" charset="2"/>
              <a:buChar char="q"/>
              <a:tabLst>
                <a:tab pos="457200" algn="l"/>
              </a:tabLst>
            </a:pPr>
            <a:r>
              <a:rPr lang="en-US" sz="2000" b="1" dirty="0">
                <a:solidFill>
                  <a:srgbClr val="000000"/>
                </a:solidFill>
                <a:effectLst/>
                <a:latin typeface="Calibri" panose="020F0502020204030204" pitchFamily="34" charset="0"/>
                <a:ea typeface="Times New Roman" panose="02020603050405020304" pitchFamily="18" charset="0"/>
              </a:rPr>
              <a:t>What</a:t>
            </a:r>
            <a:r>
              <a:rPr lang="en-US" sz="2000" dirty="0">
                <a:solidFill>
                  <a:srgbClr val="000000"/>
                </a:solidFill>
                <a:effectLst/>
                <a:latin typeface="Calibri" panose="020F0502020204030204" pitchFamily="34" charset="0"/>
                <a:ea typeface="Times New Roman" panose="02020603050405020304" pitchFamily="18" charset="0"/>
              </a:rPr>
              <a:t> are your responsibilities related to storage, access, handling, and disposal?</a:t>
            </a:r>
            <a:endParaRPr lang="en-US" sz="2800" dirty="0">
              <a:solidFill>
                <a:schemeClr val="tx1"/>
              </a:solidFill>
              <a:latin typeface="Calibri" panose="020F0502020204030204" pitchFamily="34" charset="0"/>
              <a:cs typeface="Calibri" panose="020F0502020204030204" pitchFamily="34" charset="0"/>
              <a:sym typeface="Wingdings" panose="05000000000000000000" pitchFamily="2" charset="2"/>
            </a:endParaRPr>
          </a:p>
        </p:txBody>
      </p:sp>
      <p:pic>
        <p:nvPicPr>
          <p:cNvPr id="4" name="Graphic 3">
            <a:extLst>
              <a:ext uri="{FF2B5EF4-FFF2-40B4-BE49-F238E27FC236}">
                <a16:creationId xmlns:a16="http://schemas.microsoft.com/office/drawing/2014/main" id="{DCF4DF62-3E6F-6332-F15A-A9C89C1FA8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8529" y="342900"/>
            <a:ext cx="914400" cy="914400"/>
          </a:xfrm>
          <a:prstGeom prst="rect">
            <a:avLst/>
          </a:prstGeom>
        </p:spPr>
      </p:pic>
      <p:sp>
        <p:nvSpPr>
          <p:cNvPr id="5" name="Google Shape;390;p53">
            <a:extLst>
              <a:ext uri="{FF2B5EF4-FFF2-40B4-BE49-F238E27FC236}">
                <a16:creationId xmlns:a16="http://schemas.microsoft.com/office/drawing/2014/main" id="{504EA700-52B2-88A6-0FF8-05C48A80D756}"/>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6" name="Google Shape;388;p53">
            <a:extLst>
              <a:ext uri="{FF2B5EF4-FFF2-40B4-BE49-F238E27FC236}">
                <a16:creationId xmlns:a16="http://schemas.microsoft.com/office/drawing/2014/main" id="{9D122DC0-9AB6-FC56-72AF-69961A9434CE}"/>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2680968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EA9A7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9086-806A-F594-4C14-368D69120418}"/>
              </a:ext>
            </a:extLst>
          </p:cNvPr>
          <p:cNvSpPr>
            <a:spLocks noGrp="1"/>
          </p:cNvSpPr>
          <p:nvPr>
            <p:ph type="title"/>
          </p:nvPr>
        </p:nvSpPr>
        <p:spPr/>
        <p:txBody>
          <a:bodyPr/>
          <a:lstStyle/>
          <a:p>
            <a:r>
              <a:rPr lang="en-US" dirty="0"/>
              <a:t>Medication Administration </a:t>
            </a:r>
          </a:p>
        </p:txBody>
      </p:sp>
      <p:sp>
        <p:nvSpPr>
          <p:cNvPr id="3" name="Text Placeholder 2">
            <a:extLst>
              <a:ext uri="{FF2B5EF4-FFF2-40B4-BE49-F238E27FC236}">
                <a16:creationId xmlns:a16="http://schemas.microsoft.com/office/drawing/2014/main" id="{BB18B70D-ED16-70D5-413D-BCBDF5FBC088}"/>
              </a:ext>
            </a:extLst>
          </p:cNvPr>
          <p:cNvSpPr>
            <a:spLocks noGrp="1"/>
          </p:cNvSpPr>
          <p:nvPr>
            <p:ph type="body" idx="1"/>
          </p:nvPr>
        </p:nvSpPr>
        <p:spPr/>
        <p:txBody>
          <a:bodyPr>
            <a:normAutofit/>
          </a:bodyPr>
          <a:lstStyle/>
          <a:p>
            <a:pPr lvl="0" fontAlgn="base">
              <a:spcBef>
                <a:spcPts val="0"/>
              </a:spcBef>
              <a:spcAft>
                <a:spcPts val="600"/>
              </a:spcAft>
              <a:buFont typeface="Wingdings" panose="05000000000000000000" pitchFamily="2" charset="2"/>
              <a:buChar char="q"/>
              <a:tabLst>
                <a:tab pos="457200" algn="l"/>
              </a:tabLst>
            </a:pPr>
            <a:r>
              <a:rPr lang="en-US" sz="2100" b="1" dirty="0">
                <a:solidFill>
                  <a:schemeClr val="tx1"/>
                </a:solidFill>
                <a:latin typeface="Calibri" panose="020F0502020204030204" pitchFamily="34" charset="0"/>
                <a:cs typeface="Calibri" panose="020F0502020204030204" pitchFamily="34" charset="0"/>
              </a:rPr>
              <a:t>How</a:t>
            </a:r>
            <a:r>
              <a:rPr lang="en-US" sz="2100" dirty="0">
                <a:solidFill>
                  <a:schemeClr val="tx1"/>
                </a:solidFill>
                <a:latin typeface="Calibri" panose="020F0502020204030204" pitchFamily="34" charset="0"/>
                <a:cs typeface="Calibri" panose="020F0502020204030204" pitchFamily="34" charset="0"/>
              </a:rPr>
              <a:t> do you maintain standard precautions? (what cleaning supplies, when to use gloves)</a:t>
            </a:r>
          </a:p>
          <a:p>
            <a:pPr lvl="0" fontAlgn="base">
              <a:spcBef>
                <a:spcPts val="0"/>
              </a:spcBef>
              <a:spcAft>
                <a:spcPts val="600"/>
              </a:spcAft>
              <a:buFont typeface="Wingdings" panose="05000000000000000000" pitchFamily="2" charset="2"/>
              <a:buChar char="q"/>
              <a:tabLst>
                <a:tab pos="457200" algn="l"/>
              </a:tabLst>
            </a:pPr>
            <a:endParaRPr lang="en-US" sz="2100" dirty="0">
              <a:solidFill>
                <a:schemeClr val="tx1"/>
              </a:solidFill>
              <a:latin typeface="Calibri" panose="020F0502020204030204" pitchFamily="34" charset="0"/>
              <a:cs typeface="Calibri" panose="020F0502020204030204" pitchFamily="34" charset="0"/>
            </a:endParaRPr>
          </a:p>
          <a:p>
            <a:pPr lvl="0" fontAlgn="base">
              <a:spcBef>
                <a:spcPts val="0"/>
              </a:spcBef>
              <a:spcAft>
                <a:spcPts val="600"/>
              </a:spcAft>
              <a:buFont typeface="Wingdings" panose="05000000000000000000" pitchFamily="2" charset="2"/>
              <a:buChar char="q"/>
              <a:tabLst>
                <a:tab pos="457200" algn="l"/>
              </a:tabLst>
            </a:pPr>
            <a:r>
              <a:rPr lang="en-US" sz="2100" b="1" dirty="0">
                <a:solidFill>
                  <a:schemeClr val="tx1"/>
                </a:solidFill>
                <a:latin typeface="Calibri" panose="020F0502020204030204" pitchFamily="34" charset="0"/>
                <a:cs typeface="Calibri" panose="020F0502020204030204" pitchFamily="34" charset="0"/>
              </a:rPr>
              <a:t>How</a:t>
            </a:r>
            <a:r>
              <a:rPr lang="en-US" sz="2100" dirty="0">
                <a:solidFill>
                  <a:schemeClr val="tx1"/>
                </a:solidFill>
                <a:latin typeface="Calibri" panose="020F0502020204030204" pitchFamily="34" charset="0"/>
                <a:cs typeface="Calibri" panose="020F0502020204030204" pitchFamily="34" charset="0"/>
              </a:rPr>
              <a:t> do you verify the SIX RIGHTS? </a:t>
            </a:r>
          </a:p>
          <a:p>
            <a:pPr lvl="0" fontAlgn="base">
              <a:spcBef>
                <a:spcPts val="0"/>
              </a:spcBef>
              <a:spcAft>
                <a:spcPts val="600"/>
              </a:spcAft>
              <a:buFont typeface="Wingdings" panose="05000000000000000000" pitchFamily="2" charset="2"/>
              <a:buChar char="q"/>
              <a:tabLst>
                <a:tab pos="457200" algn="l"/>
              </a:tabLst>
            </a:pPr>
            <a:endParaRPr lang="en-US" sz="2100" dirty="0">
              <a:solidFill>
                <a:schemeClr val="tx1"/>
              </a:solidFill>
              <a:latin typeface="Calibri" panose="020F0502020204030204" pitchFamily="34" charset="0"/>
              <a:cs typeface="Calibri" panose="020F0502020204030204" pitchFamily="34" charset="0"/>
            </a:endParaRPr>
          </a:p>
          <a:p>
            <a:pPr>
              <a:spcBef>
                <a:spcPts val="0"/>
              </a:spcBef>
              <a:spcAft>
                <a:spcPts val="600"/>
              </a:spcAft>
              <a:buFont typeface="Wingdings" panose="05000000000000000000" pitchFamily="2" charset="2"/>
              <a:buChar char="q"/>
            </a:pPr>
            <a:r>
              <a:rPr lang="en-US" sz="2100" b="1" dirty="0">
                <a:solidFill>
                  <a:schemeClr val="tx1"/>
                </a:solidFill>
                <a:latin typeface="Calibri" panose="020F0502020204030204" pitchFamily="34" charset="0"/>
                <a:cs typeface="Calibri" panose="020F0502020204030204" pitchFamily="34" charset="0"/>
              </a:rPr>
              <a:t>How</a:t>
            </a:r>
            <a:r>
              <a:rPr lang="en-US" sz="2100" dirty="0">
                <a:solidFill>
                  <a:schemeClr val="tx1"/>
                </a:solidFill>
                <a:latin typeface="Calibri" panose="020F0502020204030204" pitchFamily="34" charset="0"/>
                <a:cs typeface="Calibri" panose="020F0502020204030204" pitchFamily="34" charset="0"/>
              </a:rPr>
              <a:t> do you protect student privacy in your school setting?</a:t>
            </a:r>
            <a:endParaRPr lang="en-US" sz="2100" dirty="0">
              <a:solidFill>
                <a:schemeClr val="tx1"/>
              </a:solidFill>
              <a:latin typeface="Calibri" panose="020F0502020204030204" pitchFamily="34" charset="0"/>
              <a:cs typeface="Calibri" panose="020F0502020204030204" pitchFamily="34" charset="0"/>
              <a:sym typeface="Wingdings" panose="05000000000000000000" pitchFamily="2" charset="2"/>
            </a:endParaRPr>
          </a:p>
        </p:txBody>
      </p:sp>
      <p:pic>
        <p:nvPicPr>
          <p:cNvPr id="4" name="Graphic 3">
            <a:extLst>
              <a:ext uri="{FF2B5EF4-FFF2-40B4-BE49-F238E27FC236}">
                <a16:creationId xmlns:a16="http://schemas.microsoft.com/office/drawing/2014/main" id="{DCF4DF62-3E6F-6332-F15A-A9C89C1FA89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8529" y="342900"/>
            <a:ext cx="914400" cy="914400"/>
          </a:xfrm>
          <a:prstGeom prst="rect">
            <a:avLst/>
          </a:prstGeom>
        </p:spPr>
      </p:pic>
      <p:sp>
        <p:nvSpPr>
          <p:cNvPr id="5" name="Google Shape;388;p53">
            <a:extLst>
              <a:ext uri="{FF2B5EF4-FFF2-40B4-BE49-F238E27FC236}">
                <a16:creationId xmlns:a16="http://schemas.microsoft.com/office/drawing/2014/main" id="{E4964B9B-AC4C-AA23-700B-60F2659BACE5}"/>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
        <p:nvSpPr>
          <p:cNvPr id="6" name="Google Shape;390;p53">
            <a:extLst>
              <a:ext uri="{FF2B5EF4-FFF2-40B4-BE49-F238E27FC236}">
                <a16:creationId xmlns:a16="http://schemas.microsoft.com/office/drawing/2014/main" id="{0F055759-1915-D8B8-C929-9A27E832A314}"/>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7120463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EA9A7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9086-806A-F594-4C14-368D69120418}"/>
              </a:ext>
            </a:extLst>
          </p:cNvPr>
          <p:cNvSpPr>
            <a:spLocks noGrp="1"/>
          </p:cNvSpPr>
          <p:nvPr>
            <p:ph type="title"/>
          </p:nvPr>
        </p:nvSpPr>
        <p:spPr/>
        <p:txBody>
          <a:bodyPr/>
          <a:lstStyle/>
          <a:p>
            <a:r>
              <a:rPr lang="en-US" dirty="0"/>
              <a:t>After Administering Medication</a:t>
            </a:r>
          </a:p>
        </p:txBody>
      </p:sp>
      <p:sp>
        <p:nvSpPr>
          <p:cNvPr id="3" name="Text Placeholder 2">
            <a:extLst>
              <a:ext uri="{FF2B5EF4-FFF2-40B4-BE49-F238E27FC236}">
                <a16:creationId xmlns:a16="http://schemas.microsoft.com/office/drawing/2014/main" id="{BB18B70D-ED16-70D5-413D-BCBDF5FBC088}"/>
              </a:ext>
            </a:extLst>
          </p:cNvPr>
          <p:cNvSpPr>
            <a:spLocks noGrp="1"/>
          </p:cNvSpPr>
          <p:nvPr>
            <p:ph type="body" idx="1"/>
          </p:nvPr>
        </p:nvSpPr>
        <p:spPr/>
        <p:txBody>
          <a:bodyPr>
            <a:normAutofit/>
          </a:bodyPr>
          <a:lstStyle/>
          <a:p>
            <a:pPr eaLnBrk="1" hangingPunct="1">
              <a:spcBef>
                <a:spcPts val="0"/>
              </a:spcBef>
              <a:spcAft>
                <a:spcPts val="600"/>
              </a:spcAft>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Which</a:t>
            </a:r>
            <a:r>
              <a:rPr lang="en-US" sz="2000" kern="0" dirty="0">
                <a:solidFill>
                  <a:schemeClr val="tx1"/>
                </a:solidFill>
                <a:latin typeface="Calibri" panose="020F0502020204030204" pitchFamily="34" charset="0"/>
                <a:cs typeface="Calibri" panose="020F0502020204030204" pitchFamily="34" charset="0"/>
              </a:rPr>
              <a:t> medications are you likely to administer? </a:t>
            </a:r>
          </a:p>
          <a:p>
            <a:pPr marL="0" indent="0" eaLnBrk="1" hangingPunct="1">
              <a:spcBef>
                <a:spcPts val="0"/>
              </a:spcBef>
              <a:spcAft>
                <a:spcPts val="600"/>
              </a:spcAft>
              <a:buNone/>
              <a:defRPr/>
            </a:pPr>
            <a:endParaRPr lang="en-US" sz="2000" kern="0" dirty="0">
              <a:solidFill>
                <a:schemeClr val="tx1"/>
              </a:solidFill>
              <a:latin typeface="Calibri" panose="020F0502020204030204" pitchFamily="34" charset="0"/>
              <a:cs typeface="Calibri" panose="020F0502020204030204" pitchFamily="34" charset="0"/>
            </a:endParaRPr>
          </a:p>
          <a:p>
            <a:pPr eaLnBrk="1" hangingPunct="1">
              <a:spcBef>
                <a:spcPts val="0"/>
              </a:spcBef>
              <a:spcAft>
                <a:spcPts val="600"/>
              </a:spcAft>
              <a:buFont typeface="Wingdings" panose="05000000000000000000" pitchFamily="2" charset="2"/>
              <a:buChar char="q"/>
              <a:defRPr/>
            </a:pPr>
            <a:r>
              <a:rPr lang="en-US" sz="2000" b="1" kern="0" dirty="0">
                <a:solidFill>
                  <a:schemeClr val="tx1"/>
                </a:solidFill>
                <a:latin typeface="Calibri" panose="020F0502020204030204" pitchFamily="34" charset="0"/>
                <a:cs typeface="Calibri" panose="020F0502020204030204" pitchFamily="34" charset="0"/>
              </a:rPr>
              <a:t> What </a:t>
            </a:r>
            <a:r>
              <a:rPr lang="en-US" sz="2000" kern="0" dirty="0">
                <a:solidFill>
                  <a:schemeClr val="tx1"/>
                </a:solidFill>
                <a:latin typeface="Calibri" panose="020F0502020204030204" pitchFamily="34" charset="0"/>
                <a:cs typeface="Calibri" panose="020F0502020204030204" pitchFamily="34" charset="0"/>
              </a:rPr>
              <a:t>are your responsibilities after each medication?</a:t>
            </a:r>
          </a:p>
          <a:p>
            <a:pPr eaLnBrk="1" hangingPunct="1">
              <a:spcBef>
                <a:spcPts val="0"/>
              </a:spcBef>
              <a:spcAft>
                <a:spcPts val="600"/>
              </a:spcAft>
              <a:buFont typeface="Wingdings" panose="05000000000000000000" pitchFamily="2" charset="2"/>
              <a:buChar char="q"/>
            </a:pPr>
            <a:endParaRPr lang="en-US" sz="2000" kern="0" dirty="0">
              <a:solidFill>
                <a:schemeClr val="tx1"/>
              </a:solidFill>
              <a:latin typeface="Calibri" panose="020F0502020204030204" pitchFamily="34" charset="0"/>
              <a:cs typeface="Calibri" panose="020F0502020204030204" pitchFamily="34" charset="0"/>
            </a:endParaRPr>
          </a:p>
          <a:p>
            <a:pPr eaLnBrk="1" hangingPunct="1">
              <a:spcBef>
                <a:spcPts val="0"/>
              </a:spcBef>
              <a:spcAft>
                <a:spcPts val="600"/>
              </a:spcAft>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sym typeface="Wingdings" panose="05000000000000000000" pitchFamily="2" charset="2"/>
              </a:rPr>
              <a:t>When </a:t>
            </a:r>
            <a:r>
              <a:rPr lang="en-US" sz="2000" kern="0" dirty="0">
                <a:solidFill>
                  <a:schemeClr val="tx1"/>
                </a:solidFill>
                <a:latin typeface="Calibri" panose="020F0502020204030204" pitchFamily="34" charset="0"/>
                <a:cs typeface="Calibri" panose="020F0502020204030204" pitchFamily="34" charset="0"/>
                <a:sym typeface="Wingdings" panose="05000000000000000000" pitchFamily="2" charset="2"/>
              </a:rPr>
              <a:t>should you contact the RN or designated personnel?</a:t>
            </a:r>
          </a:p>
          <a:p>
            <a:pPr lvl="1">
              <a:spcBef>
                <a:spcPts val="0"/>
              </a:spcBef>
              <a:spcAft>
                <a:spcPts val="600"/>
              </a:spcAft>
              <a:buFont typeface="Courier New" panose="02070309020205020404" pitchFamily="49" charset="0"/>
              <a:buChar char="o"/>
              <a:defRPr/>
            </a:pPr>
            <a:r>
              <a:rPr lang="en-US" sz="2000" kern="0" dirty="0">
                <a:solidFill>
                  <a:schemeClr val="tx1"/>
                </a:solidFill>
                <a:latin typeface="Calibri" panose="020F0502020204030204" pitchFamily="34" charset="0"/>
                <a:cs typeface="Calibri" panose="020F0502020204030204" pitchFamily="34" charset="0"/>
                <a:sym typeface="Wingdings" panose="05000000000000000000" pitchFamily="2" charset="2"/>
              </a:rPr>
              <a:t>What’s expected (side effect) versus concerning (adverse reaction)? </a:t>
            </a:r>
          </a:p>
          <a:p>
            <a:pPr lvl="1">
              <a:spcBef>
                <a:spcPts val="0"/>
              </a:spcBef>
              <a:spcAft>
                <a:spcPts val="600"/>
              </a:spcAft>
              <a:buFont typeface="Courier New" panose="02070309020205020404" pitchFamily="49" charset="0"/>
              <a:buChar char="o"/>
              <a:defRPr/>
            </a:pPr>
            <a:r>
              <a:rPr lang="en-US" sz="2000" kern="0" dirty="0">
                <a:solidFill>
                  <a:schemeClr val="tx1"/>
                </a:solidFill>
                <a:latin typeface="Calibri" panose="020F0502020204030204" pitchFamily="34" charset="0"/>
                <a:cs typeface="Calibri" panose="020F0502020204030204" pitchFamily="34" charset="0"/>
                <a:sym typeface="Wingdings" panose="05000000000000000000" pitchFamily="2" charset="2"/>
              </a:rPr>
              <a:t>Will you report doses remaining; need for refills?</a:t>
            </a:r>
          </a:p>
          <a:p>
            <a:pPr lvl="1">
              <a:spcBef>
                <a:spcPts val="0"/>
              </a:spcBef>
              <a:spcAft>
                <a:spcPts val="600"/>
              </a:spcAft>
              <a:buFont typeface="Courier New" panose="02070309020205020404" pitchFamily="49" charset="0"/>
              <a:buChar char="o"/>
              <a:defRPr/>
            </a:pPr>
            <a:r>
              <a:rPr lang="en-US" sz="2000" kern="0" dirty="0">
                <a:solidFill>
                  <a:schemeClr val="tx1"/>
                </a:solidFill>
                <a:latin typeface="Calibri" panose="020F0502020204030204" pitchFamily="34" charset="0"/>
                <a:cs typeface="Calibri" panose="020F0502020204030204" pitchFamily="34" charset="0"/>
                <a:sym typeface="Wingdings" panose="05000000000000000000" pitchFamily="2" charset="2"/>
              </a:rPr>
              <a:t>What’s the plan for reporting errors or problems?</a:t>
            </a:r>
          </a:p>
        </p:txBody>
      </p:sp>
      <p:pic>
        <p:nvPicPr>
          <p:cNvPr id="5" name="Graphic 4">
            <a:extLst>
              <a:ext uri="{FF2B5EF4-FFF2-40B4-BE49-F238E27FC236}">
                <a16:creationId xmlns:a16="http://schemas.microsoft.com/office/drawing/2014/main" id="{26A9C40F-E818-DBFD-7613-F65AA9441B9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8529" y="342900"/>
            <a:ext cx="914400" cy="914400"/>
          </a:xfrm>
          <a:prstGeom prst="rect">
            <a:avLst/>
          </a:prstGeom>
        </p:spPr>
      </p:pic>
      <p:sp>
        <p:nvSpPr>
          <p:cNvPr id="6" name="Google Shape;390;p53">
            <a:extLst>
              <a:ext uri="{FF2B5EF4-FFF2-40B4-BE49-F238E27FC236}">
                <a16:creationId xmlns:a16="http://schemas.microsoft.com/office/drawing/2014/main" id="{60785989-F955-AB00-516F-278B81974FBD}"/>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7" name="Google Shape;388;p53">
            <a:extLst>
              <a:ext uri="{FF2B5EF4-FFF2-40B4-BE49-F238E27FC236}">
                <a16:creationId xmlns:a16="http://schemas.microsoft.com/office/drawing/2014/main" id="{E0CD6D8D-F842-C4DA-C809-A34FBA66ACC2}"/>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29061882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EA9A7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9086-806A-F594-4C14-368D69120418}"/>
              </a:ext>
            </a:extLst>
          </p:cNvPr>
          <p:cNvSpPr>
            <a:spLocks noGrp="1"/>
          </p:cNvSpPr>
          <p:nvPr>
            <p:ph type="title"/>
          </p:nvPr>
        </p:nvSpPr>
        <p:spPr/>
        <p:txBody>
          <a:bodyPr/>
          <a:lstStyle/>
          <a:p>
            <a:r>
              <a:rPr lang="en-US" dirty="0"/>
              <a:t>Emergency Response Procedures</a:t>
            </a:r>
          </a:p>
        </p:txBody>
      </p:sp>
      <p:sp>
        <p:nvSpPr>
          <p:cNvPr id="3" name="Text Placeholder 2">
            <a:extLst>
              <a:ext uri="{FF2B5EF4-FFF2-40B4-BE49-F238E27FC236}">
                <a16:creationId xmlns:a16="http://schemas.microsoft.com/office/drawing/2014/main" id="{BB18B70D-ED16-70D5-413D-BCBDF5FBC088}"/>
              </a:ext>
            </a:extLst>
          </p:cNvPr>
          <p:cNvSpPr>
            <a:spLocks noGrp="1"/>
          </p:cNvSpPr>
          <p:nvPr>
            <p:ph type="body" idx="1"/>
          </p:nvPr>
        </p:nvSpPr>
        <p:spPr/>
        <p:txBody>
          <a:bodyPr>
            <a:normAutofit/>
          </a:bodyPr>
          <a:lstStyle/>
          <a:p>
            <a:pPr eaLnBrk="1" hangingPunct="1">
              <a:spcBef>
                <a:spcPts val="0"/>
              </a:spcBef>
              <a:spcAft>
                <a:spcPts val="600"/>
              </a:spcAft>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 What </a:t>
            </a:r>
            <a:r>
              <a:rPr lang="en-US" sz="2000" kern="0" dirty="0">
                <a:solidFill>
                  <a:schemeClr val="tx1"/>
                </a:solidFill>
                <a:latin typeface="Calibri" panose="020F0502020204030204" pitchFamily="34" charset="0"/>
                <a:cs typeface="Calibri" panose="020F0502020204030204" pitchFamily="34" charset="0"/>
              </a:rPr>
              <a:t>signs and symptoms would indicate an emergency?</a:t>
            </a:r>
          </a:p>
          <a:p>
            <a:pPr lvl="1" eaLnBrk="1" hangingPunct="1">
              <a:spcBef>
                <a:spcPts val="0"/>
              </a:spcBef>
              <a:spcAft>
                <a:spcPts val="600"/>
              </a:spcAft>
              <a:buFont typeface="Arial" panose="020B0604020202020204" pitchFamily="34" charset="0"/>
              <a:buChar char="•"/>
            </a:pPr>
            <a:r>
              <a:rPr lang="en-US" sz="2000" kern="0" dirty="0">
                <a:solidFill>
                  <a:schemeClr val="tx1"/>
                </a:solidFill>
                <a:latin typeface="Calibri" panose="020F0502020204030204" pitchFamily="34" charset="0"/>
                <a:cs typeface="Calibri" panose="020F0502020204030204" pitchFamily="34" charset="0"/>
              </a:rPr>
              <a:t>Recommended: review expectations for medications</a:t>
            </a:r>
          </a:p>
          <a:p>
            <a:pPr lvl="1" eaLnBrk="1" hangingPunct="1">
              <a:spcBef>
                <a:spcPts val="0"/>
              </a:spcBef>
              <a:spcAft>
                <a:spcPts val="600"/>
              </a:spcAft>
              <a:buFont typeface="Arial" panose="020B0604020202020204" pitchFamily="34" charset="0"/>
              <a:buChar char="•"/>
            </a:pPr>
            <a:r>
              <a:rPr lang="en-US" sz="2000" kern="0" dirty="0">
                <a:solidFill>
                  <a:schemeClr val="tx1"/>
                </a:solidFill>
                <a:latin typeface="Calibri" panose="020F0502020204030204" pitchFamily="34" charset="0"/>
                <a:cs typeface="Calibri" panose="020F0502020204030204" pitchFamily="34" charset="0"/>
              </a:rPr>
              <a:t>Recommended: complete “Severe Allergic Reaction” training</a:t>
            </a:r>
          </a:p>
          <a:p>
            <a:pPr eaLnBrk="1" hangingPunct="1">
              <a:spcBef>
                <a:spcPts val="0"/>
              </a:spcBef>
              <a:spcAft>
                <a:spcPts val="600"/>
              </a:spcAft>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How</a:t>
            </a:r>
            <a:r>
              <a:rPr lang="en-US" sz="2000" kern="0" dirty="0">
                <a:solidFill>
                  <a:schemeClr val="tx1"/>
                </a:solidFill>
                <a:latin typeface="Calibri" panose="020F0502020204030204" pitchFamily="34" charset="0"/>
                <a:cs typeface="Calibri" panose="020F0502020204030204" pitchFamily="34" charset="0"/>
              </a:rPr>
              <a:t> do you activate school emergency response?</a:t>
            </a:r>
          </a:p>
          <a:p>
            <a:pPr eaLnBrk="1" hangingPunct="1">
              <a:spcBef>
                <a:spcPts val="0"/>
              </a:spcBef>
              <a:spcAft>
                <a:spcPts val="600"/>
              </a:spcAft>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Who </a:t>
            </a:r>
            <a:r>
              <a:rPr lang="en-US" sz="2000" kern="0" dirty="0">
                <a:solidFill>
                  <a:schemeClr val="tx1"/>
                </a:solidFill>
                <a:latin typeface="Calibri" panose="020F0502020204030204" pitchFamily="34" charset="0"/>
                <a:cs typeface="Calibri" panose="020F0502020204030204" pitchFamily="34" charset="0"/>
              </a:rPr>
              <a:t>will call 911 during an emergency?</a:t>
            </a:r>
          </a:p>
          <a:p>
            <a:pPr eaLnBrk="1" hangingPunct="1">
              <a:spcBef>
                <a:spcPts val="0"/>
              </a:spcBef>
              <a:spcAft>
                <a:spcPts val="600"/>
              </a:spcAft>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Who</a:t>
            </a:r>
            <a:r>
              <a:rPr lang="en-US" sz="2000" kern="0" dirty="0">
                <a:solidFill>
                  <a:schemeClr val="tx1"/>
                </a:solidFill>
                <a:latin typeface="Calibri" panose="020F0502020204030204" pitchFamily="34" charset="0"/>
                <a:cs typeface="Calibri" panose="020F0502020204030204" pitchFamily="34" charset="0"/>
              </a:rPr>
              <a:t> calls parent/guardian – school nurse, administrator, yourself, etc.?</a:t>
            </a:r>
          </a:p>
          <a:p>
            <a:pPr eaLnBrk="1" hangingPunct="1">
              <a:spcBef>
                <a:spcPts val="0"/>
              </a:spcBef>
              <a:spcAft>
                <a:spcPts val="600"/>
              </a:spcAft>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sym typeface="Wingdings" panose="05000000000000000000" pitchFamily="2" charset="2"/>
              </a:rPr>
              <a:t>What </a:t>
            </a:r>
            <a:r>
              <a:rPr lang="en-US" sz="2000" kern="0" dirty="0">
                <a:solidFill>
                  <a:schemeClr val="tx1"/>
                </a:solidFill>
                <a:latin typeface="Calibri" panose="020F0502020204030204" pitchFamily="34" charset="0"/>
                <a:cs typeface="Calibri" panose="020F0502020204030204" pitchFamily="34" charset="0"/>
                <a:sym typeface="Wingdings" panose="05000000000000000000" pitchFamily="2" charset="2"/>
              </a:rPr>
              <a:t>are your responsibilities after an event (notifications, documentation, etc.)?</a:t>
            </a:r>
          </a:p>
        </p:txBody>
      </p:sp>
      <p:pic>
        <p:nvPicPr>
          <p:cNvPr id="5" name="Graphic 4">
            <a:extLst>
              <a:ext uri="{FF2B5EF4-FFF2-40B4-BE49-F238E27FC236}">
                <a16:creationId xmlns:a16="http://schemas.microsoft.com/office/drawing/2014/main" id="{667241BC-06C3-D61B-7744-D0DD6896B55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8529" y="342900"/>
            <a:ext cx="914400" cy="914400"/>
          </a:xfrm>
          <a:prstGeom prst="rect">
            <a:avLst/>
          </a:prstGeom>
        </p:spPr>
      </p:pic>
      <p:sp>
        <p:nvSpPr>
          <p:cNvPr id="6" name="Google Shape;390;p53">
            <a:extLst>
              <a:ext uri="{FF2B5EF4-FFF2-40B4-BE49-F238E27FC236}">
                <a16:creationId xmlns:a16="http://schemas.microsoft.com/office/drawing/2014/main" id="{376CCDF4-43D8-49B5-A91F-179F8ED2DDDC}"/>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7" name="Google Shape;388;p53">
            <a:extLst>
              <a:ext uri="{FF2B5EF4-FFF2-40B4-BE49-F238E27FC236}">
                <a16:creationId xmlns:a16="http://schemas.microsoft.com/office/drawing/2014/main" id="{60ECEB88-ABE6-818C-D414-28D4DC67AAB7}"/>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34806896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EA9A7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9086-806A-F594-4C14-368D69120418}"/>
              </a:ext>
            </a:extLst>
          </p:cNvPr>
          <p:cNvSpPr>
            <a:spLocks noGrp="1"/>
          </p:cNvSpPr>
          <p:nvPr>
            <p:ph type="title"/>
          </p:nvPr>
        </p:nvSpPr>
        <p:spPr/>
        <p:txBody>
          <a:bodyPr/>
          <a:lstStyle/>
          <a:p>
            <a:r>
              <a:rPr lang="en-US"/>
              <a:t>Record Keeping </a:t>
            </a:r>
            <a:endParaRPr lang="en-US" dirty="0"/>
          </a:p>
        </p:txBody>
      </p:sp>
      <p:sp>
        <p:nvSpPr>
          <p:cNvPr id="3" name="Text Placeholder 2">
            <a:extLst>
              <a:ext uri="{FF2B5EF4-FFF2-40B4-BE49-F238E27FC236}">
                <a16:creationId xmlns:a16="http://schemas.microsoft.com/office/drawing/2014/main" id="{BB18B70D-ED16-70D5-413D-BCBDF5FBC088}"/>
              </a:ext>
            </a:extLst>
          </p:cNvPr>
          <p:cNvSpPr>
            <a:spLocks noGrp="1"/>
          </p:cNvSpPr>
          <p:nvPr>
            <p:ph type="body" idx="1"/>
          </p:nvPr>
        </p:nvSpPr>
        <p:spPr/>
        <p:txBody>
          <a:bodyPr>
            <a:noAutofit/>
          </a:bodyPr>
          <a:lstStyle/>
          <a:p>
            <a:pPr>
              <a:lnSpc>
                <a:spcPct val="100000"/>
              </a:lnSpc>
              <a:spcBef>
                <a:spcPts val="0"/>
              </a:spcBef>
              <a:buFont typeface="Wingdings" panose="05000000000000000000" pitchFamily="2" charset="2"/>
              <a:buChar char="q"/>
            </a:pPr>
            <a:r>
              <a:rPr lang="en-US" sz="2000" b="1" dirty="0">
                <a:solidFill>
                  <a:schemeClr val="tx1"/>
                </a:solidFill>
                <a:latin typeface="Calibri" panose="020F0502020204030204" pitchFamily="34" charset="0"/>
                <a:cs typeface="Calibri" panose="020F0502020204030204" pitchFamily="34" charset="0"/>
              </a:rPr>
              <a:t>What </a:t>
            </a:r>
            <a:r>
              <a:rPr lang="en-US" sz="2000" dirty="0">
                <a:solidFill>
                  <a:schemeClr val="tx1"/>
                </a:solidFill>
                <a:latin typeface="Calibri" panose="020F0502020204030204" pitchFamily="34" charset="0"/>
                <a:cs typeface="Calibri" panose="020F0502020204030204" pitchFamily="34" charset="0"/>
              </a:rPr>
              <a:t>information may you access?</a:t>
            </a:r>
            <a:endParaRPr lang="en-US" sz="2000" b="1" dirty="0">
              <a:solidFill>
                <a:schemeClr val="tx1"/>
              </a:solidFill>
              <a:latin typeface="Calibri" panose="020F0502020204030204" pitchFamily="34" charset="0"/>
              <a:cs typeface="Calibri" panose="020F0502020204030204" pitchFamily="34" charset="0"/>
            </a:endParaRPr>
          </a:p>
          <a:p>
            <a:pPr eaLnBrk="1" hangingPunct="1">
              <a:lnSpc>
                <a:spcPct val="100000"/>
              </a:lnSpc>
              <a:spcBef>
                <a:spcPts val="0"/>
              </a:spcBef>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How </a:t>
            </a:r>
            <a:r>
              <a:rPr lang="en-US" sz="2000" kern="0" dirty="0">
                <a:solidFill>
                  <a:schemeClr val="tx1"/>
                </a:solidFill>
                <a:latin typeface="Calibri" panose="020F0502020204030204" pitchFamily="34" charset="0"/>
                <a:cs typeface="Calibri" panose="020F0502020204030204" pitchFamily="34" charset="0"/>
              </a:rPr>
              <a:t>do you access </a:t>
            </a:r>
            <a:r>
              <a:rPr lang="en-US" sz="2000" dirty="0">
                <a:solidFill>
                  <a:schemeClr val="tx1"/>
                </a:solidFill>
                <a:latin typeface="Calibri" panose="020F0502020204030204" pitchFamily="34" charset="0"/>
                <a:cs typeface="Calibri" panose="020F0502020204030204" pitchFamily="34" charset="0"/>
              </a:rPr>
              <a:t>o</a:t>
            </a:r>
            <a:r>
              <a:rPr lang="en-US" sz="2000" kern="0" dirty="0">
                <a:solidFill>
                  <a:schemeClr val="tx1"/>
                </a:solidFill>
                <a:latin typeface="Calibri" panose="020F0502020204030204" pitchFamily="34" charset="0"/>
                <a:cs typeface="Calibri" panose="020F0502020204030204" pitchFamily="34" charset="0"/>
              </a:rPr>
              <a:t>rders, instructions, time of prior dose, etc.?</a:t>
            </a:r>
          </a:p>
          <a:p>
            <a:pPr eaLnBrk="1" hangingPunct="1">
              <a:lnSpc>
                <a:spcPct val="100000"/>
              </a:lnSpc>
              <a:spcBef>
                <a:spcPts val="0"/>
              </a:spcBef>
              <a:buFont typeface="Wingdings" panose="05000000000000000000" pitchFamily="2" charset="2"/>
              <a:buChar char="q"/>
            </a:pPr>
            <a:endParaRPr lang="en-US" sz="2000" kern="0" dirty="0">
              <a:solidFill>
                <a:schemeClr val="tx1"/>
              </a:solidFill>
              <a:latin typeface="Calibri" panose="020F0502020204030204" pitchFamily="34" charset="0"/>
              <a:cs typeface="Calibri" panose="020F0502020204030204" pitchFamily="34" charset="0"/>
            </a:endParaRPr>
          </a:p>
          <a:p>
            <a:pPr eaLnBrk="1" hangingPunct="1">
              <a:lnSpc>
                <a:spcPct val="100000"/>
              </a:lnSpc>
              <a:spcBef>
                <a:spcPts val="0"/>
              </a:spcBef>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What </a:t>
            </a:r>
            <a:r>
              <a:rPr lang="en-US" sz="2000" kern="0" dirty="0">
                <a:solidFill>
                  <a:schemeClr val="tx1"/>
                </a:solidFill>
                <a:latin typeface="Calibri" panose="020F0502020204030204" pitchFamily="34" charset="0"/>
                <a:cs typeface="Calibri" panose="020F0502020204030204" pitchFamily="34" charset="0"/>
              </a:rPr>
              <a:t>information must you document? </a:t>
            </a:r>
          </a:p>
          <a:p>
            <a:pPr eaLnBrk="1" hangingPunct="1">
              <a:lnSpc>
                <a:spcPct val="100000"/>
              </a:lnSpc>
              <a:spcBef>
                <a:spcPts val="0"/>
              </a:spcBef>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Where </a:t>
            </a:r>
            <a:r>
              <a:rPr lang="en-US" sz="2000" kern="0" dirty="0">
                <a:solidFill>
                  <a:schemeClr val="tx1"/>
                </a:solidFill>
                <a:latin typeface="Calibri" panose="020F0502020204030204" pitchFamily="34" charset="0"/>
                <a:cs typeface="Calibri" panose="020F0502020204030204" pitchFamily="34" charset="0"/>
              </a:rPr>
              <a:t>is information documented as medications are given? </a:t>
            </a:r>
          </a:p>
          <a:p>
            <a:pPr lvl="1" eaLnBrk="1" hangingPunct="1">
              <a:lnSpc>
                <a:spcPct val="100000"/>
              </a:lnSpc>
              <a:spcBef>
                <a:spcPts val="0"/>
              </a:spcBef>
              <a:buFont typeface="Arial" panose="020B0604020202020204" pitchFamily="34" charset="0"/>
              <a:buChar char="•"/>
            </a:pPr>
            <a:r>
              <a:rPr lang="en-US" sz="2000" dirty="0">
                <a:solidFill>
                  <a:schemeClr val="tx1"/>
                </a:solidFill>
                <a:latin typeface="Calibri" panose="020F0502020204030204" pitchFamily="34" charset="0"/>
                <a:cs typeface="Calibri" panose="020F0502020204030204" pitchFamily="34" charset="0"/>
              </a:rPr>
              <a:t>Electronic v paper; </a:t>
            </a:r>
            <a:r>
              <a:rPr lang="en-US" sz="2000" kern="0" dirty="0">
                <a:solidFill>
                  <a:schemeClr val="tx1"/>
                </a:solidFill>
                <a:latin typeface="Calibri" panose="020F0502020204030204" pitchFamily="34" charset="0"/>
                <a:cs typeface="Calibri" panose="020F0502020204030204" pitchFamily="34" charset="0"/>
              </a:rPr>
              <a:t>drop-down menus, check-boxes, codes, etc.</a:t>
            </a:r>
          </a:p>
          <a:p>
            <a:pPr lvl="1" eaLnBrk="1" hangingPunct="1">
              <a:lnSpc>
                <a:spcPct val="100000"/>
              </a:lnSpc>
              <a:spcBef>
                <a:spcPts val="0"/>
              </a:spcBef>
              <a:buFont typeface="Arial" panose="020B0604020202020204" pitchFamily="34" charset="0"/>
              <a:buChar char="•"/>
            </a:pPr>
            <a:endParaRPr lang="en-US" sz="2000" b="1" kern="0" dirty="0">
              <a:solidFill>
                <a:schemeClr val="tx1"/>
              </a:solidFill>
              <a:latin typeface="Calibri" panose="020F0502020204030204" pitchFamily="34" charset="0"/>
              <a:cs typeface="Calibri" panose="020F0502020204030204" pitchFamily="34" charset="0"/>
            </a:endParaRPr>
          </a:p>
          <a:p>
            <a:pPr eaLnBrk="1" hangingPunct="1">
              <a:lnSpc>
                <a:spcPct val="100000"/>
              </a:lnSpc>
              <a:spcBef>
                <a:spcPts val="0"/>
              </a:spcBef>
              <a:buFont typeface="Wingdings" panose="05000000000000000000" pitchFamily="2" charset="2"/>
              <a:buChar char="q"/>
            </a:pPr>
            <a:r>
              <a:rPr lang="en-US" sz="2000" b="1" kern="0" dirty="0">
                <a:solidFill>
                  <a:schemeClr val="tx1"/>
                </a:solidFill>
                <a:latin typeface="Calibri" panose="020F0502020204030204" pitchFamily="34" charset="0"/>
                <a:cs typeface="Calibri" panose="020F0502020204030204" pitchFamily="34" charset="0"/>
              </a:rPr>
              <a:t>When (to whom) </a:t>
            </a:r>
            <a:r>
              <a:rPr lang="en-US" sz="2000" kern="0" dirty="0">
                <a:solidFill>
                  <a:schemeClr val="tx1"/>
                </a:solidFill>
                <a:latin typeface="Calibri" panose="020F0502020204030204" pitchFamily="34" charset="0"/>
                <a:cs typeface="Calibri" panose="020F0502020204030204" pitchFamily="34" charset="0"/>
              </a:rPr>
              <a:t>are you permitted to share information?</a:t>
            </a:r>
          </a:p>
          <a:p>
            <a:pPr lvl="1" eaLnBrk="1" hangingPunct="1">
              <a:lnSpc>
                <a:spcPct val="100000"/>
              </a:lnSpc>
              <a:spcBef>
                <a:spcPts val="0"/>
              </a:spcBef>
              <a:buFont typeface="Arial" panose="020B0604020202020204" pitchFamily="34" charset="0"/>
              <a:buChar char="•"/>
            </a:pPr>
            <a:r>
              <a:rPr lang="en-US" sz="2000" kern="0" dirty="0">
                <a:solidFill>
                  <a:schemeClr val="tx1"/>
                </a:solidFill>
                <a:latin typeface="Calibri" panose="020F0502020204030204" pitchFamily="34" charset="0"/>
                <a:cs typeface="Calibri" panose="020F0502020204030204" pitchFamily="34" charset="0"/>
              </a:rPr>
              <a:t>Which </a:t>
            </a:r>
            <a:r>
              <a:rPr lang="en-US" sz="2000" dirty="0">
                <a:solidFill>
                  <a:schemeClr val="tx1"/>
                </a:solidFill>
                <a:latin typeface="Calibri" panose="020F0502020204030204" pitchFamily="34" charset="0"/>
                <a:cs typeface="Calibri" panose="020F0502020204030204" pitchFamily="34" charset="0"/>
              </a:rPr>
              <a:t>situations; which </a:t>
            </a:r>
            <a:r>
              <a:rPr lang="en-US" sz="2000" kern="0" dirty="0">
                <a:solidFill>
                  <a:schemeClr val="tx1"/>
                </a:solidFill>
                <a:latin typeface="Calibri" panose="020F0502020204030204" pitchFamily="34" charset="0"/>
                <a:cs typeface="Calibri" panose="020F0502020204030204" pitchFamily="34" charset="0"/>
              </a:rPr>
              <a:t>members of care team, teachers, coaches, etc.</a:t>
            </a:r>
            <a:r>
              <a:rPr lang="en-US" sz="2000" dirty="0">
                <a:solidFill>
                  <a:schemeClr val="tx1"/>
                </a:solidFill>
                <a:latin typeface="Calibri" panose="020F0502020204030204" pitchFamily="34" charset="0"/>
                <a:cs typeface="Calibri" panose="020F0502020204030204" pitchFamily="34" charset="0"/>
              </a:rPr>
              <a:t>?</a:t>
            </a:r>
          </a:p>
        </p:txBody>
      </p:sp>
      <p:sp>
        <p:nvSpPr>
          <p:cNvPr id="6" name="Google Shape;388;p53">
            <a:extLst>
              <a:ext uri="{FF2B5EF4-FFF2-40B4-BE49-F238E27FC236}">
                <a16:creationId xmlns:a16="http://schemas.microsoft.com/office/drawing/2014/main" id="{0C94E077-A5FD-2DF4-4876-57E3CF39615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pic>
        <p:nvPicPr>
          <p:cNvPr id="5" name="Graphic 4" descr="a question mark">
            <a:extLst>
              <a:ext uri="{FF2B5EF4-FFF2-40B4-BE49-F238E27FC236}">
                <a16:creationId xmlns:a16="http://schemas.microsoft.com/office/drawing/2014/main" id="{1370625E-E365-45D9-4B82-DADEA8C8BC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8529" y="342900"/>
            <a:ext cx="914400" cy="914400"/>
          </a:xfrm>
          <a:prstGeom prst="rect">
            <a:avLst/>
          </a:prstGeom>
        </p:spPr>
      </p:pic>
      <p:sp>
        <p:nvSpPr>
          <p:cNvPr id="9" name="Google Shape;390;p53">
            <a:extLst>
              <a:ext uri="{FF2B5EF4-FFF2-40B4-BE49-F238E27FC236}">
                <a16:creationId xmlns:a16="http://schemas.microsoft.com/office/drawing/2014/main" id="{23E2DF4A-19D8-9580-1B5C-CBF17E220179}"/>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8100114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Shape 409"/>
        <p:cNvGrpSpPr/>
        <p:nvPr/>
      </p:nvGrpSpPr>
      <p:grpSpPr>
        <a:xfrm>
          <a:off x="0" y="0"/>
          <a:ext cx="0" cy="0"/>
          <a:chOff x="0" y="0"/>
          <a:chExt cx="0" cy="0"/>
        </a:xfrm>
      </p:grpSpPr>
      <p:sp>
        <p:nvSpPr>
          <p:cNvPr id="4" name="Title 3">
            <a:extLst>
              <a:ext uri="{FF2B5EF4-FFF2-40B4-BE49-F238E27FC236}">
                <a16:creationId xmlns:a16="http://schemas.microsoft.com/office/drawing/2014/main" id="{3429EF63-A325-6EEC-129C-C470067747FC}"/>
              </a:ext>
            </a:extLst>
          </p:cNvPr>
          <p:cNvSpPr>
            <a:spLocks noGrp="1"/>
          </p:cNvSpPr>
          <p:nvPr>
            <p:ph type="title" idx="4294967295"/>
          </p:nvPr>
        </p:nvSpPr>
        <p:spPr>
          <a:xfrm>
            <a:off x="527050" y="165100"/>
            <a:ext cx="8089900" cy="9144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139700" marR="0" lvl="0" indent="0" algn="ctr" defTabSz="914400" rtl="0" eaLnBrk="1" fontAlgn="auto" latinLnBrk="0" hangingPunct="1">
              <a:lnSpc>
                <a:spcPct val="90000"/>
              </a:lnSpc>
              <a:spcBef>
                <a:spcPts val="800"/>
              </a:spcBef>
              <a:spcAft>
                <a:spcPts val="0"/>
              </a:spcAft>
              <a:buClr>
                <a:schemeClr val="dk1"/>
              </a:buClr>
              <a:buSzPts val="1400"/>
              <a:buFont typeface="Arial"/>
              <a:buNone/>
              <a:tabLst/>
              <a:defRPr/>
            </a:pPr>
            <a:r>
              <a:rPr kumimoji="0" lang="en-US" sz="4000" b="0" i="0" u="none" strike="noStrike" kern="0" cap="none" spc="0" normalizeH="0" baseline="0" noProof="0" dirty="0">
                <a:ln>
                  <a:noFill/>
                </a:ln>
                <a:solidFill>
                  <a:schemeClr val="accent1"/>
                </a:solidFill>
                <a:effectLst/>
                <a:uLnTx/>
                <a:uFillTx/>
                <a:latin typeface="Calibri"/>
                <a:ea typeface="Calibri"/>
                <a:cs typeface="Calibri"/>
                <a:sym typeface="Calibri"/>
              </a:rPr>
              <a:t>5. References</a:t>
            </a:r>
          </a:p>
        </p:txBody>
      </p:sp>
      <p:pic>
        <p:nvPicPr>
          <p:cNvPr id="8" name="Picture 2" descr="a school health room with an office chair, a round stool, two cots, and two windows">
            <a:extLst>
              <a:ext uri="{FF2B5EF4-FFF2-40B4-BE49-F238E27FC236}">
                <a16:creationId xmlns:a16="http://schemas.microsoft.com/office/drawing/2014/main" id="{2BE6AE95-A33B-610D-E2E7-160E42FA6C8F}"/>
              </a:ext>
            </a:extLst>
          </p:cNvPr>
          <p:cNvPicPr>
            <a:picLocks noChangeAspect="1" noChangeArrowheads="1"/>
          </p:cNvPicPr>
          <p:nvPr/>
        </p:nvPicPr>
        <p:blipFill>
          <a:blip r:embed="rId3"/>
          <a:srcRect t="229" b="229"/>
          <a:stretch/>
        </p:blipFill>
        <p:spPr bwMode="auto">
          <a:xfrm>
            <a:off x="365760" y="1188720"/>
            <a:ext cx="8412480" cy="3619891"/>
          </a:xfrm>
          <a:prstGeom prst="rect">
            <a:avLst/>
          </a:prstGeom>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4682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F3860-AD1A-6B15-5CF7-2B9879D128D9}"/>
              </a:ext>
            </a:extLst>
          </p:cNvPr>
          <p:cNvSpPr>
            <a:spLocks noGrp="1"/>
          </p:cNvSpPr>
          <p:nvPr>
            <p:ph type="title"/>
          </p:nvPr>
        </p:nvSpPr>
        <p:spPr/>
        <p:txBody>
          <a:bodyPr/>
          <a:lstStyle/>
          <a:p>
            <a:r>
              <a:rPr lang="en-US" dirty="0"/>
              <a:t>References					1 of 5</a:t>
            </a:r>
          </a:p>
        </p:txBody>
      </p:sp>
      <p:sp>
        <p:nvSpPr>
          <p:cNvPr id="2" name="Text Placeholder 1">
            <a:extLst>
              <a:ext uri="{FF2B5EF4-FFF2-40B4-BE49-F238E27FC236}">
                <a16:creationId xmlns:a16="http://schemas.microsoft.com/office/drawing/2014/main" id="{9772FF57-10BB-C10B-6AC4-52A0319E52FB}"/>
              </a:ext>
            </a:extLst>
          </p:cNvPr>
          <p:cNvSpPr>
            <a:spLocks noGrp="1"/>
          </p:cNvSpPr>
          <p:nvPr>
            <p:ph type="body" idx="1"/>
          </p:nvPr>
        </p:nvSpPr>
        <p:spPr/>
        <p:txBody>
          <a:bodyPr>
            <a:noAutofit/>
          </a:bodyPr>
          <a:lstStyle/>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AAO American Academy of Ophthalmology (2023) How to Put in Eye Drops.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2"/>
              </a:rPr>
              <a:t>https://www.aao.org/eye-health/treatments/how-to-put-in-eye-drops</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AAP American Academy of Pediatrics (2022) How to Give Ear Drops to a Child.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3"/>
              </a:rPr>
              <a:t>https://www.healthychildren.org/English/safety-prevention/at-home/medication-safety/Pages/how-to-give-ear-drops.aspx</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Allergy &amp; Asthma Network (2024). How to use nasal spray.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4"/>
              </a:rPr>
              <a:t>https://allergyasthmanetwork.org/allergies/how-are-allergies-treatment/how-to-use-nasal-spray/</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Allergy and Asthma Network (2024) How to Use Dry Powdered Inhaler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5"/>
              </a:rPr>
              <a:t>https://allergyasthmanetwork.org/what-is-asthma/how-is-asthma-treated/how-to-use-a-dry-powder-inhaler/</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a:p>
            <a:pPr marL="1905" marR="0" indent="0">
              <a:spcBef>
                <a:spcPts val="0"/>
              </a:spcBef>
              <a:spcAft>
                <a:spcPts val="1000"/>
              </a:spcAft>
              <a:buNone/>
            </a:pPr>
            <a:r>
              <a:rPr lang="en-US" sz="1400"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Bergren</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M. D. (2022). NASN's Medication Administration Clinical Guideline.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NASN school  nurse (Print)</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37</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(4), 176–178.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6"/>
              </a:rPr>
              <a:t>https://doi.org/10.1177/1942602X221098735</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0" marR="0" indent="0">
              <a:lnSpc>
                <a:spcPct val="107000"/>
              </a:lnSpc>
              <a:spcBef>
                <a:spcPts val="0"/>
              </a:spcBef>
              <a:spcAft>
                <a:spcPts val="0"/>
              </a:spcAft>
              <a:buNone/>
            </a:pPr>
            <a:r>
              <a:rPr lang="en-US" sz="14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pPr marL="139700" indent="0">
              <a:buNone/>
            </a:pPr>
            <a:endParaRPr lang="en-US" sz="1400" dirty="0">
              <a:latin typeface="Calibri" panose="020F0502020204030204" pitchFamily="34" charset="0"/>
              <a:cs typeface="Calibri" panose="020F0502020204030204" pitchFamily="34" charset="0"/>
            </a:endParaRPr>
          </a:p>
        </p:txBody>
      </p:sp>
      <p:sp>
        <p:nvSpPr>
          <p:cNvPr id="4" name="Google Shape;390;p53">
            <a:extLst>
              <a:ext uri="{FF2B5EF4-FFF2-40B4-BE49-F238E27FC236}">
                <a16:creationId xmlns:a16="http://schemas.microsoft.com/office/drawing/2014/main" id="{AA04D54D-9E34-A0D3-4241-9CB5A84006A3}"/>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5" name="Google Shape;388;p53">
            <a:extLst>
              <a:ext uri="{FF2B5EF4-FFF2-40B4-BE49-F238E27FC236}">
                <a16:creationId xmlns:a16="http://schemas.microsoft.com/office/drawing/2014/main" id="{78CBDCA6-B711-5002-C26E-64EB01E9A787}"/>
              </a:ext>
              <a:ext uri="{C183D7F6-B498-43B3-948B-1728B52AA6E4}">
                <adec:decorative xmlns:adec="http://schemas.microsoft.com/office/drawing/2017/decorative" val="1"/>
              </a:ext>
            </a:extLst>
          </p:cNvPr>
          <p:cNvSpPr txBox="1">
            <a:spLocks noGrp="1"/>
          </p:cNvSpPr>
          <p:nvPr>
            <p:ph type="ftr" idx="11"/>
          </p:nvPr>
        </p:nvSpPr>
        <p:spPr>
          <a:xfrm>
            <a:off x="537882" y="4612529"/>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31560600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F3860-AD1A-6B15-5CF7-2B9879D128D9}"/>
              </a:ext>
            </a:extLst>
          </p:cNvPr>
          <p:cNvSpPr>
            <a:spLocks noGrp="1"/>
          </p:cNvSpPr>
          <p:nvPr>
            <p:ph type="title"/>
          </p:nvPr>
        </p:nvSpPr>
        <p:spPr/>
        <p:txBody>
          <a:bodyPr/>
          <a:lstStyle/>
          <a:p>
            <a:r>
              <a:rPr lang="en-US" dirty="0"/>
              <a:t>References					2 of 5</a:t>
            </a:r>
          </a:p>
        </p:txBody>
      </p:sp>
      <p:sp>
        <p:nvSpPr>
          <p:cNvPr id="2" name="Text Placeholder 1">
            <a:extLst>
              <a:ext uri="{FF2B5EF4-FFF2-40B4-BE49-F238E27FC236}">
                <a16:creationId xmlns:a16="http://schemas.microsoft.com/office/drawing/2014/main" id="{9772FF57-10BB-C10B-6AC4-52A0319E52FB}"/>
              </a:ext>
            </a:extLst>
          </p:cNvPr>
          <p:cNvSpPr>
            <a:spLocks noGrp="1"/>
          </p:cNvSpPr>
          <p:nvPr>
            <p:ph type="body" idx="1"/>
          </p:nvPr>
        </p:nvSpPr>
        <p:spPr/>
        <p:txBody>
          <a:bodyPr>
            <a:noAutofit/>
          </a:bodyPr>
          <a:lstStyle/>
          <a:p>
            <a:pPr marL="0" marR="0" indent="0">
              <a:lnSpc>
                <a:spcPct val="107000"/>
              </a:lnSpc>
              <a:spcBef>
                <a:spcPts val="0"/>
              </a:spcBef>
              <a:spcAft>
                <a:spcPts val="1000"/>
              </a:spcAft>
              <a:buNone/>
            </a:pPr>
            <a:r>
              <a:rPr lang="en-US" sz="14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Butler, S. M., Boucher, E. A., </a:t>
            </a:r>
            <a:r>
              <a:rPr lang="en-US" sz="1400" dirty="0" err="1">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Tobison</a:t>
            </a:r>
            <a:r>
              <a:rPr lang="en-US" sz="14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J., &amp; Phan, H. (2020). Medication Use in Schools: Current Trends, Challenges, and Best Practices. </a:t>
            </a:r>
            <a:r>
              <a:rPr lang="en-US" sz="1400" i="1"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The Journal of Pediatric Pharmacology and Therapeutics : JPPT : the official journal of PPAG</a:t>
            </a:r>
            <a:r>
              <a:rPr lang="en-US" sz="14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i="1"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25</a:t>
            </a:r>
            <a:r>
              <a:rPr lang="en-US" sz="14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(1), 7–24. </a:t>
            </a:r>
            <a:r>
              <a:rPr lang="en-US" sz="14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2"/>
              </a:rPr>
              <a:t>https://doi.org/10.5863/1551-6776-25.1.7 Accessed June 2024</a:t>
            </a:r>
            <a:r>
              <a:rPr lang="en-US" sz="14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Children’s Hospital of Philadelphia (2024) How to Use A Metered Dose Inhaler with Spacer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3"/>
              </a:rPr>
              <a:t>https://www.chop.edu/health-resources/how-use-metered-dose-inhaler-spacer</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Children’s Hospital of Philadelphia (2024) How to Give Your Child Crushed Pills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4"/>
              </a:rPr>
              <a:t>https://www.chop.edu/health-resources/how-give-your-child-crushed-pills</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a:p>
            <a:pPr marL="1905" marR="0" indent="0">
              <a:spcBef>
                <a:spcPts val="0"/>
              </a:spcBef>
              <a:spcAft>
                <a:spcPts val="1000"/>
              </a:spcAft>
              <a:buNone/>
            </a:pP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DeCoster</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M. M., Spiller, H. A.,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Badeti</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J.,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Casavant</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M. J.,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Rine</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N. I., Michaels, N. L., Zhu, M., &amp; Smith, G. A. (2023). Pediatric ADHD Medication Errors Reported to United States Poison Centers, 2000 to 2021. </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Pediatrics</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152</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(4), e2023061942.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5"/>
              </a:rPr>
              <a:t>https://doi.org/10.1542/peds.2023-061942</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Dilber</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D. H.,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Ozceker</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D., &amp; Terzi, O. (2022). Drug Allergy in Children: What is the Actual Frequency of Drug Allergies?. </a:t>
            </a:r>
            <a:r>
              <a:rPr lang="en-US" sz="1400" i="1"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Sisli</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Etfal</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Hastanesi</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tip </a:t>
            </a:r>
            <a:r>
              <a:rPr lang="en-US" sz="1400" i="1"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bulteni</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56</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(4), 552–558.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6"/>
              </a:rPr>
              <a:t>https://doi.org/10.14744/SEMB.2022.65642</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0" marR="0" indent="0">
              <a:spcBef>
                <a:spcPts val="0"/>
              </a:spcBef>
              <a:spcAft>
                <a:spcPts val="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p:txBody>
      </p:sp>
      <p:sp>
        <p:nvSpPr>
          <p:cNvPr id="4" name="Google Shape;390;p53">
            <a:extLst>
              <a:ext uri="{FF2B5EF4-FFF2-40B4-BE49-F238E27FC236}">
                <a16:creationId xmlns:a16="http://schemas.microsoft.com/office/drawing/2014/main" id="{CEF90F2B-9B82-7D03-C771-48A322D27024}"/>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5" name="Google Shape;388;p53">
            <a:extLst>
              <a:ext uri="{FF2B5EF4-FFF2-40B4-BE49-F238E27FC236}">
                <a16:creationId xmlns:a16="http://schemas.microsoft.com/office/drawing/2014/main" id="{0667EAF9-734E-A39E-85F2-8150F2D5A9DB}"/>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26211718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F3860-AD1A-6B15-5CF7-2B9879D128D9}"/>
              </a:ext>
            </a:extLst>
          </p:cNvPr>
          <p:cNvSpPr>
            <a:spLocks noGrp="1"/>
          </p:cNvSpPr>
          <p:nvPr>
            <p:ph type="title"/>
          </p:nvPr>
        </p:nvSpPr>
        <p:spPr/>
        <p:txBody>
          <a:bodyPr/>
          <a:lstStyle/>
          <a:p>
            <a:r>
              <a:rPr lang="en-US" dirty="0"/>
              <a:t>References					3 of 5</a:t>
            </a:r>
          </a:p>
        </p:txBody>
      </p:sp>
      <p:sp>
        <p:nvSpPr>
          <p:cNvPr id="2" name="Text Placeholder 1">
            <a:extLst>
              <a:ext uri="{FF2B5EF4-FFF2-40B4-BE49-F238E27FC236}">
                <a16:creationId xmlns:a16="http://schemas.microsoft.com/office/drawing/2014/main" id="{9772FF57-10BB-C10B-6AC4-52A0319E52FB}"/>
              </a:ext>
            </a:extLst>
          </p:cNvPr>
          <p:cNvSpPr>
            <a:spLocks noGrp="1"/>
          </p:cNvSpPr>
          <p:nvPr>
            <p:ph type="body" idx="1"/>
          </p:nvPr>
        </p:nvSpPr>
        <p:spPr/>
        <p:txBody>
          <a:bodyPr>
            <a:noAutofit/>
          </a:bodyPr>
          <a:lstStyle/>
          <a:p>
            <a:pPr marL="0"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Doğan, M.,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Şahiner</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Ü. M.,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Ataç</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 S.,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Ballıkaya</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E.,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Soyer</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Ö. U., &amp;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Şekerel</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B. E. (2021). Oral health status of asthmatic children using inhaled corticosteroids. The Turkish journal of pediatrics, 63(1), 77–85.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2"/>
              </a:rPr>
              <a:t>https://doi.org/10.24953/turkjped.2021.01.009</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Ear Nose and Throat United Kingdom (2022) How to Use Nasal Ointment</a:t>
            </a:r>
          </a:p>
          <a:p>
            <a:pPr marL="1905" marR="0" indent="0">
              <a:spcBef>
                <a:spcPts val="0"/>
              </a:spcBef>
              <a:spcAft>
                <a:spcPts val="1000"/>
              </a:spcAft>
              <a:buNone/>
            </a:pP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Eluri</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M., Spiller, H. A.,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Casavant</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M. J.,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Chounthirath</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T., Conner, K. A., &amp; Smith, G. A. (2018). Analgesic-Related Medication Errors Reported to US Poison Control Centers. </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Pain medicine (Malden, Mass.)</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19</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(12), 2357–2370.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3"/>
              </a:rPr>
              <a:t>https://doi.org/10.1093/pm/pnx272</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Kotloski</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R. J., &amp; </a:t>
            </a:r>
            <a:r>
              <a:rPr lang="en-US" sz="1400"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Gidal</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B. E. (2022). Rescue Treatments for Seizure Clusters.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Neurologic clinics</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40</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(4), 927–937.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4"/>
              </a:rPr>
              <a:t>https://doi.org/10.1016/j.ncl.2022.03.016</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0" marR="0" indent="0">
              <a:spcBef>
                <a:spcPts val="0"/>
              </a:spcBef>
              <a:spcAft>
                <a:spcPts val="1000"/>
              </a:spcAft>
              <a:buNone/>
            </a:pPr>
            <a:r>
              <a:rPr lang="en-US" sz="1400" dirty="0" err="1">
                <a:effectLst/>
                <a:latin typeface="Calibri" panose="020F0502020204030204" pitchFamily="34" charset="0"/>
                <a:ea typeface="Times New Roman" panose="02020603050405020304" pitchFamily="18" charset="0"/>
                <a:cs typeface="Calibri" panose="020F0502020204030204" pitchFamily="34" charset="0"/>
              </a:rPr>
              <a:t>Miotto</a:t>
            </a:r>
            <a:r>
              <a:rPr lang="en-US" sz="1400" dirty="0">
                <a:effectLst/>
                <a:latin typeface="Calibri" panose="020F0502020204030204" pitchFamily="34" charset="0"/>
                <a:ea typeface="Times New Roman" panose="02020603050405020304" pitchFamily="18" charset="0"/>
                <a:cs typeface="Calibri" panose="020F0502020204030204" pitchFamily="34" charset="0"/>
              </a:rPr>
              <a:t>, Mary Beth, et al. (2024) Safe Administration of Medication in School: AAP Policy Statement. </a:t>
            </a:r>
            <a:r>
              <a:rPr lang="en-US" sz="1400" i="1" dirty="0">
                <a:effectLst/>
                <a:latin typeface="Calibri" panose="020F0502020204030204" pitchFamily="34" charset="0"/>
                <a:ea typeface="Times New Roman" panose="02020603050405020304" pitchFamily="18" charset="0"/>
                <a:cs typeface="Calibri" panose="020F0502020204030204" pitchFamily="34" charset="0"/>
              </a:rPr>
              <a:t>Pediatrics</a:t>
            </a:r>
            <a:r>
              <a:rPr lang="en-US" sz="1400" dirty="0">
                <a:effectLst/>
                <a:latin typeface="Calibri" panose="020F0502020204030204" pitchFamily="34" charset="0"/>
                <a:ea typeface="Times New Roman" panose="02020603050405020304" pitchFamily="18" charset="0"/>
                <a:cs typeface="Calibri" panose="020F0502020204030204" pitchFamily="34" charset="0"/>
              </a:rPr>
              <a:t>, (2024) 153 (6): e2024066839. </a:t>
            </a:r>
            <a:r>
              <a:rPr lang="en-US" sz="1400" u="sng" dirty="0">
                <a:solidFill>
                  <a:srgbClr val="303235"/>
                </a:solidFill>
                <a:effectLst/>
                <a:latin typeface="Calibri" panose="020F0502020204030204" pitchFamily="34" charset="0"/>
                <a:ea typeface="Segoe UI" panose="020B0502040204020203" pitchFamily="34" charset="0"/>
                <a:cs typeface="Calibri" panose="020F0502020204030204" pitchFamily="34" charset="0"/>
                <a:hlinkClick r:id="rId5"/>
              </a:rPr>
              <a:t>https://doi.org/10.1542/peds.2024-066839</a:t>
            </a:r>
            <a:r>
              <a:rPr lang="en-US" sz="1400" dirty="0">
                <a:effectLst/>
                <a:latin typeface="Calibri" panose="020F0502020204030204" pitchFamily="34" charset="0"/>
                <a:ea typeface="Times New Roman" panose="02020603050405020304" pitchFamily="18" charset="0"/>
                <a:cs typeface="Calibri" panose="020F0502020204030204" pitchFamily="34" charset="0"/>
              </a:rPr>
              <a:t> Accessed June 2024.</a:t>
            </a:r>
          </a:p>
          <a:p>
            <a:pPr marL="1905" marR="0" indent="0">
              <a:spcBef>
                <a:spcPts val="0"/>
              </a:spcBef>
              <a:spcAft>
                <a:spcPts val="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a:p>
            <a:pPr marL="139700" indent="0">
              <a:buNone/>
            </a:pPr>
            <a:endParaRPr lang="en-US" sz="1400" dirty="0">
              <a:latin typeface="Calibri" panose="020F0502020204030204" pitchFamily="34" charset="0"/>
              <a:cs typeface="Calibri" panose="020F0502020204030204" pitchFamily="34" charset="0"/>
            </a:endParaRPr>
          </a:p>
        </p:txBody>
      </p:sp>
      <p:sp>
        <p:nvSpPr>
          <p:cNvPr id="4" name="Google Shape;390;p53">
            <a:extLst>
              <a:ext uri="{FF2B5EF4-FFF2-40B4-BE49-F238E27FC236}">
                <a16:creationId xmlns:a16="http://schemas.microsoft.com/office/drawing/2014/main" id="{A5060990-8634-F88C-4893-85FDEA72E262}"/>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32205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 name="Title 3">
            <a:extLst>
              <a:ext uri="{FF2B5EF4-FFF2-40B4-BE49-F238E27FC236}">
                <a16:creationId xmlns:a16="http://schemas.microsoft.com/office/drawing/2014/main" id="{3429EF63-A325-6EEC-129C-C470067747FC}"/>
              </a:ext>
            </a:extLst>
          </p:cNvPr>
          <p:cNvSpPr>
            <a:spLocks noGrp="1"/>
          </p:cNvSpPr>
          <p:nvPr>
            <p:ph type="title" idx="4294967295"/>
          </p:nvPr>
        </p:nvSpPr>
        <p:spPr>
          <a:xfrm>
            <a:off x="527050" y="165100"/>
            <a:ext cx="8089900" cy="9144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139700" marR="0" lvl="0" indent="0" algn="ctr" defTabSz="914400" rtl="0" eaLnBrk="1" fontAlgn="auto" latinLnBrk="0" hangingPunct="1">
              <a:lnSpc>
                <a:spcPct val="90000"/>
              </a:lnSpc>
              <a:spcBef>
                <a:spcPts val="800"/>
              </a:spcBef>
              <a:spcAft>
                <a:spcPts val="0"/>
              </a:spcAft>
              <a:buClr>
                <a:schemeClr val="dk1"/>
              </a:buClr>
              <a:buSzPts val="1400"/>
              <a:buFont typeface="Arial"/>
              <a:buNone/>
              <a:tabLst/>
              <a:defRPr/>
            </a:pPr>
            <a:r>
              <a:rPr kumimoji="0" lang="en-US" sz="4000" b="0" i="0" u="none" strike="noStrike" kern="0" cap="none" spc="0" normalizeH="0" baseline="0" noProof="0" dirty="0">
                <a:ln>
                  <a:noFill/>
                </a:ln>
                <a:solidFill>
                  <a:schemeClr val="accent1"/>
                </a:solidFill>
                <a:effectLst/>
                <a:uLnTx/>
                <a:uFillTx/>
                <a:latin typeface="Calibri"/>
                <a:ea typeface="Calibri"/>
                <a:cs typeface="Calibri"/>
                <a:sym typeface="Calibri"/>
              </a:rPr>
              <a:t>2. Medication Management</a:t>
            </a:r>
          </a:p>
        </p:txBody>
      </p:sp>
      <p:pic>
        <p:nvPicPr>
          <p:cNvPr id="8" name="Picture 2" descr="A school health room with grey cupboards, sink, small refrigerator, and counter with items including nitrile gloves, binders, cleaning supplies, and a sharps disposal container.">
            <a:extLst>
              <a:ext uri="{FF2B5EF4-FFF2-40B4-BE49-F238E27FC236}">
                <a16:creationId xmlns:a16="http://schemas.microsoft.com/office/drawing/2014/main" id="{2BE6AE95-A33B-610D-E2E7-160E42FA6C8F}"/>
              </a:ext>
            </a:extLst>
          </p:cNvPr>
          <p:cNvPicPr>
            <a:picLocks noChangeAspect="1" noChangeArrowheads="1"/>
          </p:cNvPicPr>
          <p:nvPr/>
        </p:nvPicPr>
        <p:blipFill>
          <a:blip r:embed="rId3"/>
          <a:srcRect t="247" b="247"/>
          <a:stretch/>
        </p:blipFill>
        <p:spPr bwMode="auto">
          <a:xfrm>
            <a:off x="365760" y="1188720"/>
            <a:ext cx="8412480" cy="3619891"/>
          </a:xfrm>
          <a:prstGeom prst="rect">
            <a:avLst/>
          </a:prstGeom>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2940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F3860-AD1A-6B15-5CF7-2B9879D128D9}"/>
              </a:ext>
            </a:extLst>
          </p:cNvPr>
          <p:cNvSpPr>
            <a:spLocks noGrp="1"/>
          </p:cNvSpPr>
          <p:nvPr>
            <p:ph type="title"/>
          </p:nvPr>
        </p:nvSpPr>
        <p:spPr/>
        <p:txBody>
          <a:bodyPr/>
          <a:lstStyle/>
          <a:p>
            <a:r>
              <a:rPr lang="en-US" dirty="0"/>
              <a:t>References					4 of 5</a:t>
            </a:r>
          </a:p>
        </p:txBody>
      </p:sp>
      <p:sp>
        <p:nvSpPr>
          <p:cNvPr id="2" name="Text Placeholder 1">
            <a:extLst>
              <a:ext uri="{FF2B5EF4-FFF2-40B4-BE49-F238E27FC236}">
                <a16:creationId xmlns:a16="http://schemas.microsoft.com/office/drawing/2014/main" id="{9772FF57-10BB-C10B-6AC4-52A0319E52FB}"/>
              </a:ext>
            </a:extLst>
          </p:cNvPr>
          <p:cNvSpPr>
            <a:spLocks noGrp="1"/>
          </p:cNvSpPr>
          <p:nvPr>
            <p:ph type="body" idx="1"/>
          </p:nvPr>
        </p:nvSpPr>
        <p:spPr/>
        <p:txBody>
          <a:bodyPr>
            <a:noAutofit/>
          </a:bodyPr>
          <a:lstStyle/>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NIH National Eye Institute (2021) How to Put Drops in Your Eyes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2"/>
              </a:rPr>
              <a:t>https://www.nei.nih.gov/Glaucoma/glaucoma-medicines/how-put-eye-drops#:~:text=Squeeze%20the%20prescribed%20number%20of,from%20draining%20into%20your%20nose</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NIOSH [2023]. Managing hazardous drug exposures: information for healthcare settings. By Hodson L,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Ovesen</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J, Couch J, Hirst D, Lawson C, Lentz TJ,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MacKenzie</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B, Mead K. Cincinnati, OH: U.S. Department of Health and Human Services, Centers for Disease Control and Prevention, National Institute for Occupational Safety and Health, DHHS (NIOSH) Publication No. 2023-130, </a:t>
            </a:r>
            <a:r>
              <a:rPr lang="en-US" sz="1400" u="sng" dirty="0">
                <a:solidFill>
                  <a:srgbClr val="075290"/>
                </a:solidFill>
                <a:effectLst/>
                <a:latin typeface="Calibri" panose="020F0502020204030204" pitchFamily="34" charset="0"/>
                <a:ea typeface="Segoe UI" panose="020B0502040204020203" pitchFamily="34" charset="0"/>
                <a:cs typeface="Calibri" panose="020F0502020204030204" pitchFamily="34" charset="0"/>
                <a:hlinkClick r:id="rId3"/>
              </a:rPr>
              <a:t>https://doi.org/10.26616/NIOSHPUB2023130</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222222"/>
                </a:solidFill>
                <a:effectLst/>
                <a:latin typeface="Calibri" panose="020F0502020204030204" pitchFamily="34" charset="0"/>
                <a:ea typeface="Segoe UI" panose="020B0502040204020203" pitchFamily="34" charset="0"/>
                <a:cs typeface="Calibri" panose="020F0502020204030204" pitchFamily="34" charset="0"/>
              </a:rPr>
              <a:t>Open Resources for Nursing (Open RN); </a:t>
            </a:r>
            <a:r>
              <a:rPr lang="en-US" sz="1400" dirty="0" err="1">
                <a:solidFill>
                  <a:srgbClr val="222222"/>
                </a:solidFill>
                <a:effectLst/>
                <a:latin typeface="Calibri" panose="020F0502020204030204" pitchFamily="34" charset="0"/>
                <a:ea typeface="Segoe UI" panose="020B0502040204020203" pitchFamily="34" charset="0"/>
                <a:cs typeface="Calibri" panose="020F0502020204030204" pitchFamily="34" charset="0"/>
              </a:rPr>
              <a:t>Ernstmeyer</a:t>
            </a:r>
            <a:r>
              <a:rPr lang="en-US" sz="1400" dirty="0">
                <a:solidFill>
                  <a:srgbClr val="222222"/>
                </a:solidFill>
                <a:effectLst/>
                <a:latin typeface="Calibri" panose="020F0502020204030204" pitchFamily="34" charset="0"/>
                <a:ea typeface="Segoe UI" panose="020B0502040204020203" pitchFamily="34" charset="0"/>
                <a:cs typeface="Calibri" panose="020F0502020204030204" pitchFamily="34" charset="0"/>
              </a:rPr>
              <a:t> K, Christman E, editors.(2021) Nursing Skills [Internet]. Eau Claire (WI): Chippewa Valley Technical College. Chapter 16 Administration of Medications Via Other Routes. Available from: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4"/>
              </a:rPr>
              <a:t>https://www.ncbi.nlm.nih.gov/books/NBK593196/</a:t>
            </a:r>
            <a:r>
              <a:rPr lang="en-US" sz="1400" dirty="0">
                <a:solidFill>
                  <a:srgbClr val="222222"/>
                </a:solidFill>
                <a:effectLst/>
                <a:latin typeface="Calibri" panose="020F0502020204030204" pitchFamily="34" charset="0"/>
                <a:ea typeface="Segoe UI" panose="020B0502040204020203" pitchFamily="34" charset="0"/>
                <a:cs typeface="Calibri" panose="020F0502020204030204" pitchFamily="34" charset="0"/>
              </a:rPr>
              <a:t> </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Oregon Nurse Practice Act, Chapter 851, Division 45, Standards and Scope of Practice for the Licensed Practical Nurse and Registered Nurse, 851-045-0065 Standards of Practice for the LPN and the RN.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5"/>
              </a:rPr>
              <a:t>https://secure.sos.state.or.us/oard/viewSingleRule.action?ruleVrsnRsn=314766</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a:p>
            <a:pPr marL="1905" marR="0" indent="0">
              <a:spcBef>
                <a:spcPts val="0"/>
              </a:spcBef>
              <a:spcAft>
                <a:spcPts val="0"/>
              </a:spcAft>
              <a:buNone/>
            </a:pP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p:txBody>
      </p:sp>
      <p:sp>
        <p:nvSpPr>
          <p:cNvPr id="4" name="Google Shape;390;p53">
            <a:extLst>
              <a:ext uri="{FF2B5EF4-FFF2-40B4-BE49-F238E27FC236}">
                <a16:creationId xmlns:a16="http://schemas.microsoft.com/office/drawing/2014/main" id="{EDA867D3-1246-EC30-E8A8-36F0FCB390BC}"/>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5" name="Google Shape;388;p53">
            <a:extLst>
              <a:ext uri="{FF2B5EF4-FFF2-40B4-BE49-F238E27FC236}">
                <a16:creationId xmlns:a16="http://schemas.microsoft.com/office/drawing/2014/main" id="{AF6B191F-764D-0E50-4450-5F6BAE0B94E4}"/>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41595569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F3860-AD1A-6B15-5CF7-2B9879D128D9}"/>
              </a:ext>
            </a:extLst>
          </p:cNvPr>
          <p:cNvSpPr>
            <a:spLocks noGrp="1"/>
          </p:cNvSpPr>
          <p:nvPr>
            <p:ph type="title"/>
          </p:nvPr>
        </p:nvSpPr>
        <p:spPr/>
        <p:txBody>
          <a:bodyPr/>
          <a:lstStyle/>
          <a:p>
            <a:r>
              <a:rPr lang="en-US" dirty="0"/>
              <a:t>References					5 of 5</a:t>
            </a:r>
          </a:p>
        </p:txBody>
      </p:sp>
      <p:sp>
        <p:nvSpPr>
          <p:cNvPr id="2" name="Text Placeholder 1">
            <a:extLst>
              <a:ext uri="{FF2B5EF4-FFF2-40B4-BE49-F238E27FC236}">
                <a16:creationId xmlns:a16="http://schemas.microsoft.com/office/drawing/2014/main" id="{9772FF57-10BB-C10B-6AC4-52A0319E52FB}"/>
              </a:ext>
            </a:extLst>
          </p:cNvPr>
          <p:cNvSpPr>
            <a:spLocks noGrp="1"/>
          </p:cNvSpPr>
          <p:nvPr>
            <p:ph type="body" idx="1"/>
          </p:nvPr>
        </p:nvSpPr>
        <p:spPr>
          <a:xfrm>
            <a:off x="537882" y="1369219"/>
            <a:ext cx="8088406" cy="3110573"/>
          </a:xfrm>
        </p:spPr>
        <p:txBody>
          <a:bodyPr>
            <a:noAutofit/>
          </a:bodyPr>
          <a:lstStyle/>
          <a:p>
            <a:pPr marL="1905" marR="0" indent="0">
              <a:spcBef>
                <a:spcPts val="0"/>
              </a:spcBef>
              <a:spcAft>
                <a:spcPts val="1000"/>
              </a:spcAft>
              <a:buNone/>
            </a:pP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Patel, A., Jacobsen, L., </a:t>
            </a:r>
            <a:r>
              <a:rPr lang="en-US" sz="1400"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Jhaveri</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R., &amp; Bradford, K. K. (2015). Effectiveness of pediatric pill swallowing interventions: a systematic review.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Pediatrics</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135</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(5), 883–889.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2"/>
              </a:rPr>
              <a:t>https://doi.org/10.1542/peds.2014-2114</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Payne, J., </a:t>
            </a:r>
            <a:r>
              <a:rPr lang="en-US" sz="1400"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Habet</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K. A., </a:t>
            </a:r>
            <a:r>
              <a:rPr lang="en-US" sz="1400"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Pona</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 &amp; Feldman, S. R. (2019). A Review of Topical Corticosteroid Foams.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Journal of drugs in dermatology : JDD</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18</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(8), 756–770. </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Redstone, F., &amp; West, J. F. (2004). The importance of postural control for feeding. Pediatric  nursing, 30(2), 97–100.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3"/>
              </a:rPr>
              <a:t>https://pubmed.ncbi.nlm.nih.gov/15185730/</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p>
          <a:p>
            <a:pPr marL="1905" marR="0" indent="0">
              <a:spcBef>
                <a:spcPts val="0"/>
              </a:spcBef>
              <a:spcAft>
                <a:spcPts val="1000"/>
              </a:spcAft>
              <a:buNone/>
            </a:pP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Türkeli</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Yılmaz</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Ö., &amp;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Yüksel</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H. (2016). Metered dose inhaler-spacer use education effects on achieve asthma control in children.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Ölçülü</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doz</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inhaler-spacer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kullanımı</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eğitiminin</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çocuklarda</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astım</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kontrolü</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sağlanmasındaki</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etkileri</a:t>
            </a: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Tuberkuloz</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err="1">
                <a:solidFill>
                  <a:srgbClr val="000000"/>
                </a:solidFill>
                <a:effectLst/>
                <a:latin typeface="Calibri" panose="020F0502020204030204" pitchFamily="34" charset="0"/>
                <a:ea typeface="Segoe UI" panose="020B0502040204020203" pitchFamily="34" charset="0"/>
                <a:cs typeface="Calibri" panose="020F0502020204030204" pitchFamily="34" charset="0"/>
              </a:rPr>
              <a:t>ve</a:t>
            </a:r>
            <a:r>
              <a:rPr lang="en-US" sz="1400" i="1"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toraks</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64</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(2), 105–111.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4"/>
              </a:rPr>
              <a:t>https://doi.org/10.5578/tt.9142</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UpToDate (2024) Patient Education: Inhaler techniques in adults (Beyond the Basics).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5"/>
              </a:rPr>
              <a:t>https://www.uptodate.com/contents/inhaler-techniques-in-adults-beyond-the-basics</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905" marR="0" indent="0">
              <a:spcBef>
                <a:spcPts val="0"/>
              </a:spcBef>
              <a:spcAft>
                <a:spcPts val="1000"/>
              </a:spcAft>
              <a:buNone/>
            </a:pP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Wong, W. F., Ang, K. P., Sethi, G., &amp; </a:t>
            </a:r>
            <a:r>
              <a:rPr lang="en-US" sz="1400"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Looi</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C. Y. (2023). Recent Advancement of Medical Patch for Transdermal Drug Delivery. </a:t>
            </a:r>
            <a:r>
              <a:rPr lang="en-US" sz="1400" i="1" dirty="0" err="1">
                <a:solidFill>
                  <a:srgbClr val="212121"/>
                </a:solidFill>
                <a:effectLst/>
                <a:latin typeface="Calibri" panose="020F0502020204030204" pitchFamily="34" charset="0"/>
                <a:ea typeface="Segoe UI" panose="020B0502040204020203" pitchFamily="34" charset="0"/>
                <a:cs typeface="Calibri" panose="020F0502020204030204" pitchFamily="34" charset="0"/>
              </a:rPr>
              <a:t>Medicina</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(Kaunas, Lithuania)</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 </a:t>
            </a:r>
            <a:r>
              <a:rPr lang="en-US" sz="1400" i="1"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59</a:t>
            </a:r>
            <a:r>
              <a:rPr lang="en-US" sz="1400" dirty="0">
                <a:solidFill>
                  <a:srgbClr val="212121"/>
                </a:solidFill>
                <a:effectLst/>
                <a:latin typeface="Calibri" panose="020F0502020204030204" pitchFamily="34" charset="0"/>
                <a:ea typeface="Segoe UI" panose="020B0502040204020203" pitchFamily="34" charset="0"/>
                <a:cs typeface="Calibri" panose="020F0502020204030204" pitchFamily="34" charset="0"/>
              </a:rPr>
              <a:t>(4), 778. </a:t>
            </a:r>
            <a:r>
              <a:rPr lang="en-US" sz="1400" u="sng" dirty="0">
                <a:solidFill>
                  <a:srgbClr val="000000"/>
                </a:solidFill>
                <a:effectLst/>
                <a:latin typeface="Calibri" panose="020F0502020204030204" pitchFamily="34" charset="0"/>
                <a:ea typeface="Segoe UI" panose="020B0502040204020203" pitchFamily="34" charset="0"/>
                <a:cs typeface="Calibri" panose="020F0502020204030204" pitchFamily="34" charset="0"/>
                <a:hlinkClick r:id="rId6"/>
              </a:rPr>
              <a:t>https://doi.org/10.3390/medicina59040778</a:t>
            </a:r>
            <a:endParaRPr lang="en-US" sz="1400" dirty="0">
              <a:solidFill>
                <a:srgbClr val="000000"/>
              </a:solidFill>
              <a:effectLst/>
              <a:latin typeface="Calibri" panose="020F0502020204030204" pitchFamily="34" charset="0"/>
              <a:ea typeface="Segoe UI" panose="020B0502040204020203" pitchFamily="34" charset="0"/>
              <a:cs typeface="Calibri" panose="020F0502020204030204" pitchFamily="34" charset="0"/>
            </a:endParaRPr>
          </a:p>
          <a:p>
            <a:pPr marL="139700" indent="0">
              <a:buNone/>
            </a:pPr>
            <a:endParaRPr lang="en-US" sz="1400" dirty="0">
              <a:latin typeface="Calibri" panose="020F0502020204030204" pitchFamily="34" charset="0"/>
              <a:cs typeface="Calibri" panose="020F0502020204030204" pitchFamily="34" charset="0"/>
            </a:endParaRPr>
          </a:p>
        </p:txBody>
      </p:sp>
      <p:sp>
        <p:nvSpPr>
          <p:cNvPr id="4" name="Google Shape;390;p53">
            <a:extLst>
              <a:ext uri="{FF2B5EF4-FFF2-40B4-BE49-F238E27FC236}">
                <a16:creationId xmlns:a16="http://schemas.microsoft.com/office/drawing/2014/main" id="{230E5863-EB1D-48B2-1465-9FD092959B1F}"/>
              </a:ext>
              <a:ext uri="{C183D7F6-B498-43B3-948B-1728B52AA6E4}">
                <adec:decorative xmlns:adec="http://schemas.microsoft.com/office/drawing/2017/decorative" val="1"/>
              </a:ext>
            </a:extLst>
          </p:cNvPr>
          <p:cNvSpPr txBox="1"/>
          <p:nvPr/>
        </p:nvSpPr>
        <p:spPr>
          <a:xfrm>
            <a:off x="7303675" y="4599270"/>
            <a:ext cx="1302443" cy="2739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dirty="0">
                <a:solidFill>
                  <a:srgbClr val="595959"/>
                </a:solidFill>
                <a:latin typeface="Calibri"/>
                <a:ea typeface="Calibri"/>
                <a:cs typeface="Calibri"/>
                <a:sym typeface="Calibri"/>
              </a:rPr>
              <a:t>Oregon Health Authority</a:t>
            </a:r>
            <a:endParaRPr sz="1100" b="0" i="0" u="none" strike="noStrike" cap="none" dirty="0">
              <a:solidFill>
                <a:srgbClr val="000000"/>
              </a:solidFill>
              <a:latin typeface="Arial"/>
              <a:ea typeface="Arial"/>
              <a:cs typeface="Arial"/>
              <a:sym typeface="Arial"/>
            </a:endParaRPr>
          </a:p>
        </p:txBody>
      </p:sp>
      <p:sp>
        <p:nvSpPr>
          <p:cNvPr id="5" name="Google Shape;388;p53">
            <a:extLst>
              <a:ext uri="{FF2B5EF4-FFF2-40B4-BE49-F238E27FC236}">
                <a16:creationId xmlns:a16="http://schemas.microsoft.com/office/drawing/2014/main" id="{1B7D44C9-6145-DAD9-072A-9EE6308E2B7F}"/>
              </a:ext>
              <a:ext uri="{C183D7F6-B498-43B3-948B-1728B52AA6E4}">
                <adec:decorative xmlns:adec="http://schemas.microsoft.com/office/drawing/2017/decorative" val="1"/>
              </a:ext>
            </a:extLst>
          </p:cNvPr>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t>Oregon Department of Education</a:t>
            </a:r>
            <a:endParaRPr dirty="0"/>
          </a:p>
        </p:txBody>
      </p:sp>
    </p:spTree>
    <p:extLst>
      <p:ext uri="{BB962C8B-B14F-4D97-AF65-F5344CB8AC3E}">
        <p14:creationId xmlns:p14="http://schemas.microsoft.com/office/powerpoint/2010/main" val="3339385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16" name="Title 15">
            <a:extLst>
              <a:ext uri="{FF2B5EF4-FFF2-40B4-BE49-F238E27FC236}">
                <a16:creationId xmlns:a16="http://schemas.microsoft.com/office/drawing/2014/main" id="{75DAC225-4A74-BD4D-A67D-B45EFAC4008F}"/>
              </a:ext>
            </a:extLst>
          </p:cNvPr>
          <p:cNvSpPr>
            <a:spLocks noGrp="1"/>
          </p:cNvSpPr>
          <p:nvPr>
            <p:ph type="title"/>
          </p:nvPr>
        </p:nvSpPr>
        <p:spPr>
          <a:xfrm>
            <a:off x="4572000" y="1061175"/>
            <a:ext cx="4105088" cy="2224496"/>
          </a:xfrm>
        </p:spPr>
        <p:txBody>
          <a:bodyPr wrap="square" anchor="ctr">
            <a:normAutofit/>
          </a:bodyPr>
          <a:lstStyle/>
          <a:p>
            <a:r>
              <a:rPr lang="en-US" sz="2400"/>
              <a:t>Medication Management</a:t>
            </a:r>
            <a:br>
              <a:rPr lang="en-US" sz="2400"/>
            </a:br>
            <a:br>
              <a:rPr lang="en-US" sz="2400"/>
            </a:br>
            <a:r>
              <a:rPr lang="en-US" sz="600"/>
              <a:t>__________________</a:t>
            </a:r>
            <a:br>
              <a:rPr lang="en-US" sz="3100"/>
            </a:br>
            <a:br>
              <a:rPr lang="en-US" sz="3100"/>
            </a:br>
            <a:r>
              <a:rPr lang="en-US" sz="3100"/>
              <a:t>Storage, Accessibility, Availability, and Disposal</a:t>
            </a:r>
          </a:p>
        </p:txBody>
      </p:sp>
      <p:pic>
        <p:nvPicPr>
          <p:cNvPr id="20" name="Picture 19" descr="a tall cupboard with one door open revealing multiple small labeled drawers and one larger file drawer">
            <a:extLst>
              <a:ext uri="{FF2B5EF4-FFF2-40B4-BE49-F238E27FC236}">
                <a16:creationId xmlns:a16="http://schemas.microsoft.com/office/drawing/2014/main" id="{4168BB8E-C8BF-51E4-F394-74C4D4D8E3DB}"/>
              </a:ext>
            </a:extLst>
          </p:cNvPr>
          <p:cNvPicPr>
            <a:picLocks noChangeAspect="1"/>
          </p:cNvPicPr>
          <p:nvPr/>
        </p:nvPicPr>
        <p:blipFill rotWithShape="1">
          <a:blip r:embed="rId3"/>
          <a:srcRect l="20798" r="5224"/>
          <a:stretch/>
        </p:blipFill>
        <p:spPr>
          <a:xfrm>
            <a:off x="548640" y="658354"/>
            <a:ext cx="3474720" cy="3826791"/>
          </a:xfrm>
          <a:prstGeom prst="rect">
            <a:avLst/>
          </a:prstGeom>
          <a:solidFill>
            <a:schemeClr val="tx1"/>
          </a:solidFill>
          <a:ln w="19050">
            <a:solidFill>
              <a:schemeClr val="tx1"/>
            </a:solidFill>
          </a:ln>
        </p:spPr>
      </p:pic>
    </p:spTree>
    <p:extLst>
      <p:ext uri="{BB962C8B-B14F-4D97-AF65-F5344CB8AC3E}">
        <p14:creationId xmlns:p14="http://schemas.microsoft.com/office/powerpoint/2010/main" val="3420931819"/>
      </p:ext>
    </p:extLst>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reen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3572F4819F544D95B8DB4C2029B778" ma:contentTypeVersion="12" ma:contentTypeDescription="Create a new document." ma:contentTypeScope="" ma:versionID="11c09067a8304b3094aec0ab1ab70405">
  <xsd:schema xmlns:xsd="http://www.w3.org/2001/XMLSchema" xmlns:xs="http://www.w3.org/2001/XMLSchema" xmlns:p="http://schemas.microsoft.com/office/2006/metadata/properties" xmlns:ns1="http://schemas.microsoft.com/sharepoint/v3" xmlns:ns2="c30eb2c4-08af-4681-9c46-ce44a6085b67" xmlns:ns3="54031767-dd6d-417c-ab73-583408f47564" targetNamespace="http://schemas.microsoft.com/office/2006/metadata/properties" ma:root="true" ma:fieldsID="c6dd4ff3ee64a8c6a2181080a29ab96a" ns1:_="" ns2:_="" ns3:_="">
    <xsd:import namespace="http://schemas.microsoft.com/sharepoint/v3"/>
    <xsd:import namespace="c30eb2c4-08af-4681-9c46-ce44a6085b6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1:Offic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Office" ma:index="9" nillable="true" ma:displayName="Office" ma:description="" ma:internalName="Offic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0eb2c4-08af-4681-9c46-ce44a6085b6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c30eb2c4-08af-4681-9c46-ce44a6085b67" xsi:nil="true"/>
    <Priority xmlns="c30eb2c4-08af-4681-9c46-ce44a6085b67">New</Priority>
    <Office xmlns="http://schemas.microsoft.com/sharepoint/v3" xsi:nil="true"/>
    <PublishingExpirationDate xmlns="http://schemas.microsoft.com/sharepoint/v3" xsi:nil="true"/>
    <PublishingStartDate xmlns="http://schemas.microsoft.com/sharepoint/v3" xsi:nil="true"/>
    <Remediation_x0020_Date xmlns="c30eb2c4-08af-4681-9c46-ce44a6085b67">2018-10-08T17:37:54+00:00</Remediation_x0020_Date>
  </documentManagement>
</p:properties>
</file>

<file path=customXml/itemProps1.xml><?xml version="1.0" encoding="utf-8"?>
<ds:datastoreItem xmlns:ds="http://schemas.openxmlformats.org/officeDocument/2006/customXml" ds:itemID="{AA83F011-C869-41B3-BD8B-AB2D3EC74E34}"/>
</file>

<file path=customXml/itemProps2.xml><?xml version="1.0" encoding="utf-8"?>
<ds:datastoreItem xmlns:ds="http://schemas.openxmlformats.org/officeDocument/2006/customXml" ds:itemID="{56B34962-1E8E-4597-AB4C-F161BDD3C64F}">
  <ds:schemaRefs>
    <ds:schemaRef ds:uri="http://schemas.microsoft.com/sharepoint/v3/contenttype/forms"/>
  </ds:schemaRefs>
</ds:datastoreItem>
</file>

<file path=customXml/itemProps3.xml><?xml version="1.0" encoding="utf-8"?>
<ds:datastoreItem xmlns:ds="http://schemas.openxmlformats.org/officeDocument/2006/customXml" ds:itemID="{8EBB95AE-08EE-4352-81CC-3A30E59C5C93}">
  <ds:schemaRefs>
    <ds:schemaRef ds:uri="http://schemas.microsoft.com/office/2006/metadata/properties"/>
    <ds:schemaRef ds:uri="d9b316da-7c74-4548-8661-5bea666726bc"/>
    <ds:schemaRef ds:uri="http://purl.org/dc/terms/"/>
    <ds:schemaRef ds:uri="http://schemas.openxmlformats.org/package/2006/metadata/core-properties"/>
    <ds:schemaRef ds:uri="http://schemas.microsoft.com/office/2006/documentManagement/types"/>
    <ds:schemaRef ds:uri="6f697084-db7d-41b3-a1a4-d487bb10b396"/>
    <ds:schemaRef ds:uri="http://purl.org/dc/elements/1.1/"/>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14372</TotalTime>
  <Words>11880</Words>
  <Application>Microsoft Office PowerPoint</Application>
  <PresentationFormat>On-screen Show (16:9)</PresentationFormat>
  <Paragraphs>961</Paragraphs>
  <Slides>81</Slides>
  <Notes>65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81</vt:i4>
      </vt:variant>
    </vt:vector>
  </HeadingPairs>
  <TitlesOfParts>
    <vt:vector size="90" baseType="lpstr">
      <vt:lpstr>Arial</vt:lpstr>
      <vt:lpstr>Calibri</vt:lpstr>
      <vt:lpstr>Courier New</vt:lpstr>
      <vt:lpstr>Segoe UI</vt:lpstr>
      <vt:lpstr>Symbol</vt:lpstr>
      <vt:lpstr>Times New Roman</vt:lpstr>
      <vt:lpstr>Wingdings</vt:lpstr>
      <vt:lpstr>2021ODE</vt:lpstr>
      <vt:lpstr>Green_2021ODE</vt:lpstr>
      <vt:lpstr>Medication Administration</vt:lpstr>
      <vt:lpstr>Outline</vt:lpstr>
      <vt:lpstr>1. Introduction</vt:lpstr>
      <vt:lpstr>Training Objectives</vt:lpstr>
      <vt:lpstr>What is Not Covered?</vt:lpstr>
      <vt:lpstr>Why is This Training Required?</vt:lpstr>
      <vt:lpstr>District Policy, Procedure, Materials</vt:lpstr>
      <vt:lpstr>2. Medication Management</vt:lpstr>
      <vt:lpstr>Medication Management  __________________  Storage, Accessibility, Availability, and Disposal</vt:lpstr>
      <vt:lpstr>Storage and Accessibility</vt:lpstr>
      <vt:lpstr>Availability and Disposal</vt:lpstr>
      <vt:lpstr>Access consideration:  Emergencies and Atypical Events</vt:lpstr>
      <vt:lpstr>Access consideration:  Student Self-Carry or Administration</vt:lpstr>
      <vt:lpstr>Medication Management  __________________  Handling Medications</vt:lpstr>
      <vt:lpstr>Handling Medications</vt:lpstr>
      <vt:lpstr>Handling Includes Checking the “Six Rights” of Medication Administration</vt:lpstr>
      <vt:lpstr>Medication Management  __________________  After Medication Administration</vt:lpstr>
      <vt:lpstr>Monitoring After Administration</vt:lpstr>
      <vt:lpstr>Emergency Response</vt:lpstr>
      <vt:lpstr>Medication Management  __________________  Communication and Documentation</vt:lpstr>
      <vt:lpstr>Reporting Problems, Changes, or Errors</vt:lpstr>
      <vt:lpstr>Record Keeping</vt:lpstr>
      <vt:lpstr>3. Medication Administration</vt:lpstr>
      <vt:lpstr>Medication Administration  __________________  Six Rights</vt:lpstr>
      <vt:lpstr>Six Rights of Medication Administration</vt:lpstr>
      <vt:lpstr>Six Rights, Three Checks</vt:lpstr>
      <vt:lpstr>Proper Process</vt:lpstr>
      <vt:lpstr>Right Person</vt:lpstr>
      <vt:lpstr>Right Medication</vt:lpstr>
      <vt:lpstr>Right Time</vt:lpstr>
      <vt:lpstr>Right Route and Method</vt:lpstr>
      <vt:lpstr>Right Dose</vt:lpstr>
      <vt:lpstr>Right Documentation</vt:lpstr>
      <vt:lpstr>Right Documentation (2)</vt:lpstr>
      <vt:lpstr>Medication Administration  __________________  Step-by-Step</vt:lpstr>
      <vt:lpstr>Steps of Medication Administration</vt:lpstr>
      <vt:lpstr>4. Demonstration and Evaluation</vt:lpstr>
      <vt:lpstr>Demonstration and Evaluation  __________________  Sample Scripts</vt:lpstr>
      <vt:lpstr>Six Rights + Student Engagement</vt:lpstr>
      <vt:lpstr>SBAR: Reporting a Medication Error </vt:lpstr>
      <vt:lpstr>SBAR: Reporting a Suspected Reaction</vt:lpstr>
      <vt:lpstr>Demonstration and Evaluation  __________________  Scenarios</vt:lpstr>
      <vt:lpstr>What Would You Do? (1)</vt:lpstr>
      <vt:lpstr>What Would You Do? (2) </vt:lpstr>
      <vt:lpstr>What Would You Do? (3)</vt:lpstr>
      <vt:lpstr>What Would You Do? (4)</vt:lpstr>
      <vt:lpstr>What Would You Do? (5)</vt:lpstr>
      <vt:lpstr>What Would You Do? (6)</vt:lpstr>
      <vt:lpstr>What Would You Do? (7)</vt:lpstr>
      <vt:lpstr>What Would You Do? (8)</vt:lpstr>
      <vt:lpstr>Demonstration and Evaluation  __________________  Medication Administration Step-by-Step </vt:lpstr>
      <vt:lpstr>Oral Route</vt:lpstr>
      <vt:lpstr>Liquids (Elixirs, Solutions, Syrups, Suspensions)</vt:lpstr>
      <vt:lpstr>Pills (Tablets, Capsules, Gel-caps, Troches, Gummies)</vt:lpstr>
      <vt:lpstr>Crushing Tablets</vt:lpstr>
      <vt:lpstr>Sprinkling Capsules</vt:lpstr>
      <vt:lpstr>Topical Route</vt:lpstr>
      <vt:lpstr>Medicated Patches</vt:lpstr>
      <vt:lpstr>Applications (Gel, Foam, Lotion, Cream, Ointment)</vt:lpstr>
      <vt:lpstr>Eye Drops, Ointments</vt:lpstr>
      <vt:lpstr>Ear Drops, Ointments</vt:lpstr>
      <vt:lpstr>Nasal Ointment, Gel</vt:lpstr>
      <vt:lpstr>Nasal Spray</vt:lpstr>
      <vt:lpstr>Respiratory Route</vt:lpstr>
      <vt:lpstr>Metered Dose Inhaler (MDI) </vt:lpstr>
      <vt:lpstr>MDI with a Spacer</vt:lpstr>
      <vt:lpstr>Dry Powder Inhaler (DPI)</vt:lpstr>
      <vt:lpstr>Soft Mist Inhaler (SMI)</vt:lpstr>
      <vt:lpstr>Demonstration and Evaluation  __________________  Local Policies, Protocols, and Practices</vt:lpstr>
      <vt:lpstr>Health Policies and Practices</vt:lpstr>
      <vt:lpstr>Medication Management</vt:lpstr>
      <vt:lpstr>Medication Administration </vt:lpstr>
      <vt:lpstr>After Administering Medication</vt:lpstr>
      <vt:lpstr>Emergency Response Procedures</vt:lpstr>
      <vt:lpstr>Record Keeping </vt:lpstr>
      <vt:lpstr>5. References</vt:lpstr>
      <vt:lpstr>References     1 of 5</vt:lpstr>
      <vt:lpstr>References     2 of 5</vt:lpstr>
      <vt:lpstr>References     3 of 5</vt:lpstr>
      <vt:lpstr>References     4 of 5</vt:lpstr>
      <vt:lpstr>References     5 of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TURNBULL Mariana * ODE</dc:creator>
  <cp:lastModifiedBy>TURNBULL Mariana * ODE</cp:lastModifiedBy>
  <cp:revision>5</cp:revision>
  <dcterms:modified xsi:type="dcterms:W3CDTF">2025-03-08T00:05:56Z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1a67c04-f371-4d71-a575-202b566caae1_Enabled">
    <vt:lpwstr>true</vt:lpwstr>
  </property>
  <property fmtid="{D5CDD505-2E9C-101B-9397-08002B2CF9AE}" pid="3" name="MSIP_Label_11a67c04-f371-4d71-a575-202b566caae1_SetDate">
    <vt:lpwstr>2024-11-25T04:43:39Z</vt:lpwstr>
  </property>
  <property fmtid="{D5CDD505-2E9C-101B-9397-08002B2CF9AE}" pid="4" name="MSIP_Label_11a67c04-f371-4d71-a575-202b566caae1_Method">
    <vt:lpwstr>Privileged</vt:lpwstr>
  </property>
  <property fmtid="{D5CDD505-2E9C-101B-9397-08002B2CF9AE}" pid="5" name="MSIP_Label_11a67c04-f371-4d71-a575-202b566caae1_Name">
    <vt:lpwstr>Level 2 - Limited (Items)</vt:lpwstr>
  </property>
  <property fmtid="{D5CDD505-2E9C-101B-9397-08002B2CF9AE}" pid="6" name="MSIP_Label_11a67c04-f371-4d71-a575-202b566caae1_SiteId">
    <vt:lpwstr>658e63e8-8d39-499c-8f48-13adc9452f4c</vt:lpwstr>
  </property>
  <property fmtid="{D5CDD505-2E9C-101B-9397-08002B2CF9AE}" pid="7" name="MSIP_Label_11a67c04-f371-4d71-a575-202b566caae1_ActionId">
    <vt:lpwstr>caa6850e-7730-4933-bc53-7902d5ad5446</vt:lpwstr>
  </property>
  <property fmtid="{D5CDD505-2E9C-101B-9397-08002B2CF9AE}" pid="8" name="MSIP_Label_11a67c04-f371-4d71-a575-202b566caae1_ContentBits">
    <vt:lpwstr>0</vt:lpwstr>
  </property>
  <property fmtid="{D5CDD505-2E9C-101B-9397-08002B2CF9AE}" pid="9" name="MSIP_Label_7730ea53-6f5e-4160-81a5-992a9105450a_Enabled">
    <vt:lpwstr>true</vt:lpwstr>
  </property>
  <property fmtid="{D5CDD505-2E9C-101B-9397-08002B2CF9AE}" pid="10" name="MSIP_Label_7730ea53-6f5e-4160-81a5-992a9105450a_SetDate">
    <vt:lpwstr>2025-02-25T18:06:53Z</vt:lpwstr>
  </property>
  <property fmtid="{D5CDD505-2E9C-101B-9397-08002B2CF9AE}" pid="11" name="MSIP_Label_7730ea53-6f5e-4160-81a5-992a9105450a_Method">
    <vt:lpwstr>Standard</vt:lpwstr>
  </property>
  <property fmtid="{D5CDD505-2E9C-101B-9397-08002B2CF9AE}" pid="12" name="MSIP_Label_7730ea53-6f5e-4160-81a5-992a9105450a_Name">
    <vt:lpwstr>Level 2 - Limited (Items)</vt:lpwstr>
  </property>
  <property fmtid="{D5CDD505-2E9C-101B-9397-08002B2CF9AE}" pid="13" name="MSIP_Label_7730ea53-6f5e-4160-81a5-992a9105450a_SiteId">
    <vt:lpwstr>b4f51418-b269-49a2-935a-fa54bf584fc8</vt:lpwstr>
  </property>
  <property fmtid="{D5CDD505-2E9C-101B-9397-08002B2CF9AE}" pid="14" name="MSIP_Label_7730ea53-6f5e-4160-81a5-992a9105450a_ActionId">
    <vt:lpwstr>db756c53-4715-4795-b623-cd9cfa77d58e</vt:lpwstr>
  </property>
  <property fmtid="{D5CDD505-2E9C-101B-9397-08002B2CF9AE}" pid="15" name="MSIP_Label_7730ea53-6f5e-4160-81a5-992a9105450a_ContentBits">
    <vt:lpwstr>0</vt:lpwstr>
  </property>
  <property fmtid="{D5CDD505-2E9C-101B-9397-08002B2CF9AE}" pid="16" name="MSIP_Label_7730ea53-6f5e-4160-81a5-992a9105450a_Tag">
    <vt:lpwstr>10, 3, 0, 1</vt:lpwstr>
  </property>
  <property fmtid="{D5CDD505-2E9C-101B-9397-08002B2CF9AE}" pid="17" name="ContentTypeId">
    <vt:lpwstr>0x010100D83572F4819F544D95B8DB4C2029B778</vt:lpwstr>
  </property>
</Properties>
</file>