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fntdata" ContentType="application/x-fontdata"/>
  <Default Extension="xml" ContentType="application/xml"/>
  <Default Extension="odttf" ContentType="application/vnd.openxmlformats-officedocument.obfuscatedFont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entation.xml" ContentType="application/vnd.openxmlformats-officedocument.presentationml.presentation.main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730" r:id="rId5"/>
    <p:sldMasterId id="2147483731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</p:sldIdLst>
  <p:sldSz cy="5143500" cx="9144000"/>
  <p:notesSz cx="6858000" cy="9144000"/>
  <p:embeddedFontLst>
    <p:embeddedFont>
      <p:font typeface="Lexend"/>
      <p:regular r:id="rId23"/>
      <p:bold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66F9BF6-2836-437B-9ECA-7F80B220B68B}">
  <a:tblStyle styleId="{166F9BF6-2836-437B-9ECA-7F80B220B68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>
              <a:solidFill>
                <a:srgbClr val="80808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>
              <a:solidFill>
                <a:srgbClr val="80808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>
              <a:solidFill>
                <a:srgbClr val="80808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>
              <a:solidFill>
                <a:srgbClr val="80808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>
              <a:solidFill>
                <a:srgbClr val="80808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>
              <a:solidFill>
                <a:srgbClr val="80808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customXml" Target="../customXml/item2.xml"/><Relationship Id="rId3" Type="http://schemas.openxmlformats.org/officeDocument/2006/relationships/presProps" Target="presProps.xml"/><Relationship Id="rId21" Type="http://schemas.openxmlformats.org/officeDocument/2006/relationships/slide" Target="slides/slide14.xml"/><Relationship Id="rId7" Type="http://schemas.openxmlformats.org/officeDocument/2006/relationships/notesMaster" Target="notesMasters/notesMaster1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customXml" Target="../customXml/item1.xml"/><Relationship Id="rId2" Type="http://schemas.openxmlformats.org/officeDocument/2006/relationships/viewProps" Target="viewProps.xml"/><Relationship Id="rId20" Type="http://schemas.openxmlformats.org/officeDocument/2006/relationships/slide" Target="slides/slide13.xml"/><Relationship Id="rId16" Type="http://schemas.openxmlformats.org/officeDocument/2006/relationships/slide" Target="slides/slide9.xml"/><Relationship Id="rId1" Type="http://schemas.openxmlformats.org/officeDocument/2006/relationships/theme" Target="theme/theme2.xml"/><Relationship Id="rId6" Type="http://schemas.openxmlformats.org/officeDocument/2006/relationships/slideMaster" Target="slideMasters/slideMaster2.xml"/><Relationship Id="rId24" Type="http://schemas.openxmlformats.org/officeDocument/2006/relationships/font" Target="fonts/Lexend-bold.fntdata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1.xml"/><Relationship Id="rId23" Type="http://schemas.openxmlformats.org/officeDocument/2006/relationships/font" Target="fonts/Lexend-regular.fntdata"/><Relationship Id="rId15" Type="http://schemas.openxmlformats.org/officeDocument/2006/relationships/slide" Target="slides/slide8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22" Type="http://schemas.openxmlformats.org/officeDocument/2006/relationships/slide" Target="slides/slide15.xml"/><Relationship Id="rId14" Type="http://schemas.openxmlformats.org/officeDocument/2006/relationships/slide" Target="slides/slide7.xml"/><Relationship Id="rId27" Type="http://schemas.openxmlformats.org/officeDocument/2006/relationships/customXml" Target="../customXml/item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g18eb09d4d37_0_5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8" name="Google Shape;558;g18eb09d4d37_0_5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g3c9f700261a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4" name="Google Shape;624;g3c9f700261a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g3c9f700261a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0" name="Google Shape;630;g3c9f700261a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4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g3c9f700261a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6" name="Google Shape;636;g3c9f700261a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g3c9f700261a_0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2" name="Google Shape;642;g3c9f700261a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6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g3c9f700261a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8" name="Google Shape;648;g3c9f700261a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3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g3c9f700261a_0_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5" name="Google Shape;655;g3c9f700261a_0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g38a6a2c57e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6" name="Google Shape;566;g38a6a2c57e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g3c9f700261a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3" name="Google Shape;573;g3c9f700261a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7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g3c9f700261a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9" name="Google Shape;579;g3c9f700261a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g3c9f700261a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6" name="Google Shape;586;g3c9f700261a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g3c9f700261a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4" name="Google Shape;594;g3c9f700261a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g3c9f700261a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2" name="Google Shape;602;g3c9f700261a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8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g3c9f700261a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0" name="Google Shape;610;g3c9f700261a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6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g3c9f700261a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8" name="Google Shape;618;g3c9f700261a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6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6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6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6.png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6.png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6.png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1-Title Slide" showMasterSp="0" type="title">
  <p:cSld name="TITLE">
    <p:bg>
      <p:bgPr>
        <a:solidFill>
          <a:schemeClr val="accent1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14"/>
          <p:cNvSpPr/>
          <p:nvPr/>
        </p:nvSpPr>
        <p:spPr>
          <a:xfrm>
            <a:off x="154641" y="4461062"/>
            <a:ext cx="8831100" cy="524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ecorative line break" id="59" name="Google Shape;59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89652" y="2604100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4"/>
          <p:cNvSpPr txBox="1"/>
          <p:nvPr>
            <p:ph type="ctrTitle"/>
          </p:nvPr>
        </p:nvSpPr>
        <p:spPr>
          <a:xfrm>
            <a:off x="1143000" y="1865026"/>
            <a:ext cx="6858000" cy="7674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100"/>
              <a:buFont typeface="Calibri"/>
              <a:buNone/>
              <a:defRPr sz="41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" type="subTitle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pic>
        <p:nvPicPr>
          <p:cNvPr descr="Oregon Department of Education Logo" id="62" name="Google Shape;6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75327" y="160537"/>
            <a:ext cx="1593344" cy="1625348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64" name="Google Shape;64;p14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2-Section Header" showMasterSp="0">
  <p:cSld name="Blue_2-Section Header">
    <p:bg>
      <p:bgPr>
        <a:solidFill>
          <a:schemeClr val="accent1"/>
        </a:solid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15"/>
          <p:cNvSpPr/>
          <p:nvPr/>
        </p:nvSpPr>
        <p:spPr>
          <a:xfrm>
            <a:off x="154640" y="1866568"/>
            <a:ext cx="8831100" cy="1425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15"/>
          <p:cNvSpPr txBox="1"/>
          <p:nvPr>
            <p:ph type="ctrTitle"/>
          </p:nvPr>
        </p:nvSpPr>
        <p:spPr>
          <a:xfrm>
            <a:off x="537883" y="1866568"/>
            <a:ext cx="8088300" cy="142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100"/>
              <a:buFont typeface="Calibri"/>
              <a:buNone/>
              <a:defRPr sz="51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descr="Oregon Department of Education Logo" id="69" name="Google Shape;69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775327" y="160537"/>
            <a:ext cx="1593344" cy="1625348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5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71" name="Google Shape;71;p15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3-Title Bar and Content" showMasterSp="0">
  <p:cSld name="Blue_3-Title Bar and Content">
    <p:bg>
      <p:bgPr>
        <a:solidFill>
          <a:schemeClr val="accent1"/>
        </a:solid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16"/>
          <p:cNvSpPr/>
          <p:nvPr/>
        </p:nvSpPr>
        <p:spPr>
          <a:xfrm>
            <a:off x="154641" y="161365"/>
            <a:ext cx="8831100" cy="1048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16"/>
          <p:cNvSpPr txBox="1"/>
          <p:nvPr>
            <p:ph idx="1" type="body"/>
          </p:nvPr>
        </p:nvSpPr>
        <p:spPr>
          <a:xfrm>
            <a:off x="537882" y="1369219"/>
            <a:ext cx="8088300" cy="30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6" name="Google Shape;76;p16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7" name="Google Shape;77;p16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78" name="Google Shape;78;p16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4-Content with Caption" showMasterSp="0">
  <p:cSld name="Blue_4-Content with Caption">
    <p:bg>
      <p:bgPr>
        <a:solidFill>
          <a:schemeClr val="accent1"/>
        </a:solid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17"/>
          <p:cNvSpPr/>
          <p:nvPr/>
        </p:nvSpPr>
        <p:spPr>
          <a:xfrm>
            <a:off x="154642" y="161365"/>
            <a:ext cx="3547800" cy="4824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17"/>
          <p:cNvSpPr txBox="1"/>
          <p:nvPr>
            <p:ph type="title"/>
          </p:nvPr>
        </p:nvSpPr>
        <p:spPr>
          <a:xfrm>
            <a:off x="537883" y="584734"/>
            <a:ext cx="2949000" cy="18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Calibri"/>
              <a:buNone/>
              <a:defRPr sz="33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3" name="Google Shape;83;p17"/>
          <p:cNvSpPr txBox="1"/>
          <p:nvPr>
            <p:ph idx="1" type="body"/>
          </p:nvPr>
        </p:nvSpPr>
        <p:spPr>
          <a:xfrm>
            <a:off x="3887391" y="584735"/>
            <a:ext cx="4629300" cy="38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indent="-3429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indent="-3429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429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indent="-3429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5pPr>
            <a:lvl6pPr indent="-3238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84" name="Google Shape;84;p17"/>
          <p:cNvSpPr/>
          <p:nvPr>
            <p:ph idx="2" type="pic"/>
          </p:nvPr>
        </p:nvSpPr>
        <p:spPr>
          <a:xfrm>
            <a:off x="537883" y="2655094"/>
            <a:ext cx="2949000" cy="1740600"/>
          </a:xfrm>
          <a:prstGeom prst="rect">
            <a:avLst/>
          </a:prstGeom>
          <a:noFill/>
          <a:ln>
            <a:noFill/>
          </a:ln>
        </p:spPr>
      </p:sp>
      <p:sp>
        <p:nvSpPr>
          <p:cNvPr id="85" name="Google Shape;85;p17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86" name="Google Shape;86;p17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5-Title and Content" type="obj">
  <p:cSld name="OBJECT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" type="body"/>
          </p:nvPr>
        </p:nvSpPr>
        <p:spPr>
          <a:xfrm>
            <a:off x="537882" y="1369219"/>
            <a:ext cx="8088300" cy="30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90" name="Google Shape;90;p18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6-Two Content" type="twoObj">
  <p:cSld name="TWO_OBJECTS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" type="body"/>
          </p:nvPr>
        </p:nvSpPr>
        <p:spPr>
          <a:xfrm>
            <a:off x="537882" y="1369219"/>
            <a:ext cx="3976800" cy="30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2" type="body"/>
          </p:nvPr>
        </p:nvSpPr>
        <p:spPr>
          <a:xfrm>
            <a:off x="4629150" y="1369219"/>
            <a:ext cx="3997200" cy="30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96" name="Google Shape;96;p19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97" name="Google Shape;97;p19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7-Comparison">
  <p:cSld name="Blue_7-Comparison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0"/>
          <p:cNvSpPr txBox="1"/>
          <p:nvPr>
            <p:ph idx="1" type="body"/>
          </p:nvPr>
        </p:nvSpPr>
        <p:spPr>
          <a:xfrm>
            <a:off x="537882" y="1260872"/>
            <a:ext cx="39603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b="0" sz="2400">
                <a:solidFill>
                  <a:schemeClr val="accen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100" name="Google Shape;100;p20"/>
          <p:cNvSpPr txBox="1"/>
          <p:nvPr>
            <p:ph idx="2" type="body"/>
          </p:nvPr>
        </p:nvSpPr>
        <p:spPr>
          <a:xfrm>
            <a:off x="537882" y="1878806"/>
            <a:ext cx="3960300" cy="25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01" name="Google Shape;101;p20"/>
          <p:cNvSpPr txBox="1"/>
          <p:nvPr>
            <p:ph idx="3" type="body"/>
          </p:nvPr>
        </p:nvSpPr>
        <p:spPr>
          <a:xfrm>
            <a:off x="4629150" y="1260872"/>
            <a:ext cx="39972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b="0" sz="2400">
                <a:solidFill>
                  <a:schemeClr val="accen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102" name="Google Shape;102;p20"/>
          <p:cNvSpPr txBox="1"/>
          <p:nvPr>
            <p:ph idx="4" type="body"/>
          </p:nvPr>
        </p:nvSpPr>
        <p:spPr>
          <a:xfrm>
            <a:off x="4629150" y="1878806"/>
            <a:ext cx="3997200" cy="25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03" name="Google Shape;103;p20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4" name="Google Shape;104;p20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05" name="Google Shape;105;p20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8-Title Only" showMasterSp="0">
  <p:cSld name="Blue_8-Title Only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1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21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9" name="Google Shape;109;p21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10" name="Google Shape;110;p21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9-Blank" showMasterSp="0">
  <p:cSld name="Blue_9-Blank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2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 sz="1100"/>
          </a:p>
        </p:txBody>
      </p:sp>
      <p:sp>
        <p:nvSpPr>
          <p:cNvPr id="113" name="Google Shape;113;p22"/>
          <p:cNvSpPr txBox="1"/>
          <p:nvPr>
            <p:ph idx="1" type="body"/>
          </p:nvPr>
        </p:nvSpPr>
        <p:spPr>
          <a:xfrm>
            <a:off x="537882" y="494969"/>
            <a:ext cx="8088300" cy="4049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14" name="Google Shape;114;p22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15" name="Google Shape;115;p22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10-Large Type" showMasterSp="0">
  <p:cSld name="Blue_10-Large Type">
    <p:bg>
      <p:bgPr>
        <a:solidFill>
          <a:schemeClr val="accent1"/>
        </a:solid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3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ecorative line break" id="118" name="Google Shape;118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89652" y="2886671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23"/>
          <p:cNvSpPr txBox="1"/>
          <p:nvPr>
            <p:ph type="ctrTitle"/>
          </p:nvPr>
        </p:nvSpPr>
        <p:spPr>
          <a:xfrm>
            <a:off x="1143000" y="1124344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0"/>
              <a:buFont typeface="Calibri"/>
              <a:buNone/>
              <a:defRPr sz="9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" type="subTitle"/>
          </p:nvPr>
        </p:nvSpPr>
        <p:spPr>
          <a:xfrm>
            <a:off x="1143000" y="3002388"/>
            <a:ext cx="6858000" cy="660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21" name="Google Shape;121;p23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22" name="Google Shape;122;p23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11-Follow Us" showMasterSp="0">
  <p:cSld name="Blue_11-Follow Us">
    <p:bg>
      <p:bgPr>
        <a:solidFill>
          <a:schemeClr val="accent1"/>
        </a:solid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4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ecorative line break" id="125" name="Google Shape;125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89652" y="2886671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24"/>
          <p:cNvSpPr txBox="1"/>
          <p:nvPr>
            <p:ph type="ctrTitle"/>
          </p:nvPr>
        </p:nvSpPr>
        <p:spPr>
          <a:xfrm>
            <a:off x="1143000" y="1124344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0"/>
              <a:buFont typeface="Calibri"/>
              <a:buNone/>
              <a:defRPr sz="9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descr="Twitter icon" id="127" name="Google Shape;127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38718" y="3032551"/>
            <a:ext cx="375030" cy="37503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acebook icon" id="128" name="Google Shape;128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68720" y="3032551"/>
            <a:ext cx="375030" cy="37503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4"/>
          <p:cNvSpPr txBox="1"/>
          <p:nvPr/>
        </p:nvSpPr>
        <p:spPr>
          <a:xfrm>
            <a:off x="2038718" y="3032551"/>
            <a:ext cx="51051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None/>
            </a:pPr>
            <a:r>
              <a:rPr lang="en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twitter.com/ORDeptEd | fb.com/ORDeptEd</a:t>
            </a:r>
            <a:endParaRPr sz="1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24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31" name="Google Shape;131;p24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1-Title Slide" showMasterSp="0">
  <p:cSld name="Green_1-Title Slide">
    <p:bg>
      <p:bgPr>
        <a:solidFill>
          <a:schemeClr val="accent5"/>
        </a:solid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5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154641" y="4461062"/>
            <a:ext cx="8831100" cy="524400"/>
          </a:xfrm>
          <a:prstGeom prst="rect">
            <a:avLst/>
          </a:prstGeom>
          <a:solidFill>
            <a:srgbClr val="F0F4E6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ecorative line break" id="135" name="Google Shape;135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89652" y="2604100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5"/>
          <p:cNvSpPr txBox="1"/>
          <p:nvPr>
            <p:ph type="ctrTitle"/>
          </p:nvPr>
        </p:nvSpPr>
        <p:spPr>
          <a:xfrm>
            <a:off x="1143000" y="1865026"/>
            <a:ext cx="6858000" cy="7674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100"/>
              <a:buFont typeface="Calibri"/>
              <a:buNone/>
              <a:defRPr sz="41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7" name="Google Shape;137;p25"/>
          <p:cNvSpPr txBox="1"/>
          <p:nvPr>
            <p:ph idx="1" type="subTitle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800">
                <a:solidFill>
                  <a:schemeClr val="accent5"/>
                </a:solidFill>
              </a:defRPr>
            </a:lvl1pPr>
            <a:lvl2pPr lvl="1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pic>
        <p:nvPicPr>
          <p:cNvPr descr="Oregon Department of Education Logo" id="138" name="Google Shape;138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75327" y="160537"/>
            <a:ext cx="1593344" cy="1625348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25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40" name="Google Shape;140;p25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2-Section Header" showMasterSp="0">
  <p:cSld name="Green_2-Section Header">
    <p:bg>
      <p:bgPr>
        <a:solidFill>
          <a:schemeClr val="accent5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6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26"/>
          <p:cNvSpPr/>
          <p:nvPr/>
        </p:nvSpPr>
        <p:spPr>
          <a:xfrm>
            <a:off x="154640" y="1866568"/>
            <a:ext cx="8831100" cy="1425300"/>
          </a:xfrm>
          <a:prstGeom prst="rect">
            <a:avLst/>
          </a:prstGeom>
          <a:solidFill>
            <a:srgbClr val="F0F4E6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26"/>
          <p:cNvSpPr txBox="1"/>
          <p:nvPr>
            <p:ph type="ctrTitle"/>
          </p:nvPr>
        </p:nvSpPr>
        <p:spPr>
          <a:xfrm>
            <a:off x="537883" y="1866568"/>
            <a:ext cx="8088300" cy="142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100"/>
              <a:buFont typeface="Calibri"/>
              <a:buNone/>
              <a:defRPr sz="51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descr="Oregon Department of Education Logo" id="145" name="Google Shape;145;p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775327" y="160537"/>
            <a:ext cx="1593344" cy="1625348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6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47" name="Google Shape;147;p26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3-Title Bar and Content" showMasterSp="0">
  <p:cSld name="Green_3-Title Bar and Content">
    <p:bg>
      <p:bgPr>
        <a:solidFill>
          <a:schemeClr val="accent5"/>
        </a:solid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7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27"/>
          <p:cNvSpPr/>
          <p:nvPr/>
        </p:nvSpPr>
        <p:spPr>
          <a:xfrm>
            <a:off x="154641" y="161365"/>
            <a:ext cx="8831100" cy="1048200"/>
          </a:xfrm>
          <a:prstGeom prst="rect">
            <a:avLst/>
          </a:prstGeom>
          <a:solidFill>
            <a:srgbClr val="F0F4E6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27"/>
          <p:cNvSpPr txBox="1"/>
          <p:nvPr>
            <p:ph idx="1" type="body"/>
          </p:nvPr>
        </p:nvSpPr>
        <p:spPr>
          <a:xfrm>
            <a:off x="537882" y="1369219"/>
            <a:ext cx="8088300" cy="30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52" name="Google Shape;152;p27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300"/>
              <a:buFont typeface="Calibri"/>
              <a:buNone/>
              <a:defRPr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3" name="Google Shape;153;p27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54" name="Google Shape;154;p27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4-Content with Caption" showMasterSp="0">
  <p:cSld name="Green_4-Content with Caption">
    <p:bg>
      <p:bgPr>
        <a:solidFill>
          <a:schemeClr val="accent5"/>
        </a:solid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8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28"/>
          <p:cNvSpPr/>
          <p:nvPr/>
        </p:nvSpPr>
        <p:spPr>
          <a:xfrm>
            <a:off x="154642" y="161365"/>
            <a:ext cx="3547800" cy="4824300"/>
          </a:xfrm>
          <a:prstGeom prst="rect">
            <a:avLst/>
          </a:prstGeom>
          <a:solidFill>
            <a:srgbClr val="F0F4E6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28"/>
          <p:cNvSpPr txBox="1"/>
          <p:nvPr>
            <p:ph type="title"/>
          </p:nvPr>
        </p:nvSpPr>
        <p:spPr>
          <a:xfrm>
            <a:off x="537883" y="584734"/>
            <a:ext cx="2949000" cy="1906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300"/>
              <a:buFont typeface="Calibri"/>
              <a:buNone/>
              <a:defRPr sz="33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9" name="Google Shape;159;p28"/>
          <p:cNvSpPr txBox="1"/>
          <p:nvPr>
            <p:ph idx="1" type="body"/>
          </p:nvPr>
        </p:nvSpPr>
        <p:spPr>
          <a:xfrm>
            <a:off x="3887391" y="584735"/>
            <a:ext cx="4629300" cy="38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indent="-3429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indent="-3429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429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indent="-3429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5pPr>
            <a:lvl6pPr indent="-3238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160" name="Google Shape;160;p28"/>
          <p:cNvSpPr/>
          <p:nvPr>
            <p:ph idx="2" type="pic"/>
          </p:nvPr>
        </p:nvSpPr>
        <p:spPr>
          <a:xfrm>
            <a:off x="537883" y="2655094"/>
            <a:ext cx="2949000" cy="1740600"/>
          </a:xfrm>
          <a:prstGeom prst="rect">
            <a:avLst/>
          </a:prstGeom>
          <a:noFill/>
          <a:ln>
            <a:noFill/>
          </a:ln>
        </p:spPr>
      </p:sp>
      <p:sp>
        <p:nvSpPr>
          <p:cNvPr id="161" name="Google Shape;161;p28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62" name="Google Shape;162;p28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5-Title and Content">
  <p:cSld name="Green_5-Title and Content">
    <p:bg>
      <p:bgPr>
        <a:solidFill>
          <a:schemeClr val="accent5"/>
        </a:solidFill>
      </p:bgPr>
    </p:bg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9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300"/>
              <a:buFont typeface="Calibri"/>
              <a:buNone/>
              <a:defRPr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5" name="Google Shape;165;p29"/>
          <p:cNvSpPr txBox="1"/>
          <p:nvPr>
            <p:ph idx="1" type="body"/>
          </p:nvPr>
        </p:nvSpPr>
        <p:spPr>
          <a:xfrm>
            <a:off x="537882" y="1369219"/>
            <a:ext cx="8088300" cy="30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66" name="Google Shape;166;p29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67" name="Google Shape;167;p29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6-Two Content">
  <p:cSld name="Green_6-Two Content">
    <p:bg>
      <p:bgPr>
        <a:solidFill>
          <a:schemeClr val="accent5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0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300"/>
              <a:buFont typeface="Calibri"/>
              <a:buNone/>
              <a:defRPr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70" name="Google Shape;170;p30"/>
          <p:cNvSpPr txBox="1"/>
          <p:nvPr>
            <p:ph idx="1" type="body"/>
          </p:nvPr>
        </p:nvSpPr>
        <p:spPr>
          <a:xfrm>
            <a:off x="537882" y="1369219"/>
            <a:ext cx="3976800" cy="30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71" name="Google Shape;171;p30"/>
          <p:cNvSpPr txBox="1"/>
          <p:nvPr>
            <p:ph idx="2" type="body"/>
          </p:nvPr>
        </p:nvSpPr>
        <p:spPr>
          <a:xfrm>
            <a:off x="4629150" y="1369219"/>
            <a:ext cx="3997200" cy="30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72" name="Google Shape;172;p30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73" name="Google Shape;173;p30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7-Comparison">
  <p:cSld name="Green_7-Comparison">
    <p:bg>
      <p:bgPr>
        <a:solidFill>
          <a:schemeClr val="accent5"/>
        </a:solidFill>
      </p:bgPr>
    </p:bg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1"/>
          <p:cNvSpPr txBox="1"/>
          <p:nvPr>
            <p:ph idx="1" type="body"/>
          </p:nvPr>
        </p:nvSpPr>
        <p:spPr>
          <a:xfrm>
            <a:off x="537882" y="1260872"/>
            <a:ext cx="39603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 b="0" sz="2400">
                <a:solidFill>
                  <a:schemeClr val="accent5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176" name="Google Shape;176;p31"/>
          <p:cNvSpPr txBox="1"/>
          <p:nvPr>
            <p:ph idx="2" type="body"/>
          </p:nvPr>
        </p:nvSpPr>
        <p:spPr>
          <a:xfrm>
            <a:off x="537882" y="1878806"/>
            <a:ext cx="3960300" cy="25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77" name="Google Shape;177;p31"/>
          <p:cNvSpPr txBox="1"/>
          <p:nvPr>
            <p:ph idx="3" type="body"/>
          </p:nvPr>
        </p:nvSpPr>
        <p:spPr>
          <a:xfrm>
            <a:off x="4629150" y="1260872"/>
            <a:ext cx="39972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 b="0" sz="2400">
                <a:solidFill>
                  <a:schemeClr val="accent5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178" name="Google Shape;178;p31"/>
          <p:cNvSpPr txBox="1"/>
          <p:nvPr>
            <p:ph idx="4" type="body"/>
          </p:nvPr>
        </p:nvSpPr>
        <p:spPr>
          <a:xfrm>
            <a:off x="4629150" y="1878806"/>
            <a:ext cx="3997200" cy="25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79" name="Google Shape;179;p31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Calibri"/>
              <a:buNone/>
              <a:defRPr sz="24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80" name="Google Shape;180;p31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81" name="Google Shape;181;p31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8-Title Only" showMasterSp="0">
  <p:cSld name="Green_8-Title Only">
    <p:bg>
      <p:bgPr>
        <a:solidFill>
          <a:schemeClr val="accent5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2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32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300"/>
              <a:buFont typeface="Calibri"/>
              <a:buNone/>
              <a:defRPr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85" name="Google Shape;185;p32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86" name="Google Shape;186;p32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9-Blank" showMasterSp="0">
  <p:cSld name="Green_9-Blank">
    <p:bg>
      <p:bgPr>
        <a:solidFill>
          <a:schemeClr val="accent5"/>
        </a:solidFill>
      </p:bgPr>
    </p:bg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3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 sz="1100"/>
          </a:p>
        </p:txBody>
      </p:sp>
      <p:sp>
        <p:nvSpPr>
          <p:cNvPr id="189" name="Google Shape;189;p33"/>
          <p:cNvSpPr txBox="1"/>
          <p:nvPr>
            <p:ph idx="1" type="body"/>
          </p:nvPr>
        </p:nvSpPr>
        <p:spPr>
          <a:xfrm>
            <a:off x="537882" y="494969"/>
            <a:ext cx="8088300" cy="4049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90" name="Google Shape;190;p33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91" name="Google Shape;191;p33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10-Large Type" showMasterSp="0">
  <p:cSld name="Green_10-Large Type">
    <p:bg>
      <p:bgPr>
        <a:solidFill>
          <a:schemeClr val="accent5"/>
        </a:solidFill>
      </p:bgPr>
    </p:bg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4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ecorative line break" id="194" name="Google Shape;194;p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89652" y="2886671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34"/>
          <p:cNvSpPr txBox="1"/>
          <p:nvPr>
            <p:ph type="ctrTitle"/>
          </p:nvPr>
        </p:nvSpPr>
        <p:spPr>
          <a:xfrm>
            <a:off x="1143000" y="1124344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0"/>
              <a:buFont typeface="Calibri"/>
              <a:buNone/>
              <a:defRPr sz="90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6" name="Google Shape;196;p34"/>
          <p:cNvSpPr txBox="1"/>
          <p:nvPr>
            <p:ph idx="1" type="subTitle"/>
          </p:nvPr>
        </p:nvSpPr>
        <p:spPr>
          <a:xfrm>
            <a:off x="1143000" y="3002388"/>
            <a:ext cx="6858000" cy="660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800">
                <a:solidFill>
                  <a:schemeClr val="accent5"/>
                </a:solidFill>
              </a:defRPr>
            </a:lvl1pPr>
            <a:lvl2pPr lvl="1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97" name="Google Shape;197;p34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98" name="Google Shape;198;p34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11-Follow Us" showMasterSp="0">
  <p:cSld name="Green_11-Follow Us">
    <p:bg>
      <p:bgPr>
        <a:solidFill>
          <a:schemeClr val="accent5"/>
        </a:solidFill>
      </p:bgPr>
    </p:bg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5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ecorative line break" id="201" name="Google Shape;201;p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89652" y="2886671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35"/>
          <p:cNvSpPr txBox="1"/>
          <p:nvPr>
            <p:ph type="ctrTitle"/>
          </p:nvPr>
        </p:nvSpPr>
        <p:spPr>
          <a:xfrm>
            <a:off x="1143000" y="1124344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0"/>
              <a:buFont typeface="Calibri"/>
              <a:buNone/>
              <a:defRPr sz="90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descr="Twitter icon" id="203" name="Google Shape;203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38718" y="3032551"/>
            <a:ext cx="375030" cy="37503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acebook icon" id="204" name="Google Shape;204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68720" y="3032551"/>
            <a:ext cx="375030" cy="375030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35"/>
          <p:cNvSpPr txBox="1"/>
          <p:nvPr/>
        </p:nvSpPr>
        <p:spPr>
          <a:xfrm>
            <a:off x="2038718" y="3032551"/>
            <a:ext cx="51051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None/>
            </a:pPr>
            <a:r>
              <a:rPr lang="en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twitter.com/ORDeptEd | fb.com/ORDeptEd</a:t>
            </a:r>
            <a:endParaRPr sz="1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35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207" name="Google Shape;207;p35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old_1-Title Slide" showMasterSp="0">
  <p:cSld name="Gold_1-Title Slide">
    <p:bg>
      <p:bgPr>
        <a:solidFill>
          <a:schemeClr val="accent4"/>
        </a:solidFill>
      </p:bgPr>
    </p:bg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6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36"/>
          <p:cNvSpPr/>
          <p:nvPr/>
        </p:nvSpPr>
        <p:spPr>
          <a:xfrm>
            <a:off x="154641" y="4461062"/>
            <a:ext cx="8831100" cy="524400"/>
          </a:xfrm>
          <a:prstGeom prst="rect">
            <a:avLst/>
          </a:prstGeom>
          <a:solidFill>
            <a:srgbClr val="FAF5E3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ecorative line break" id="211" name="Google Shape;211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89652" y="2604100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36"/>
          <p:cNvSpPr txBox="1"/>
          <p:nvPr>
            <p:ph type="ctrTitle"/>
          </p:nvPr>
        </p:nvSpPr>
        <p:spPr>
          <a:xfrm>
            <a:off x="1143000" y="1865026"/>
            <a:ext cx="6858000" cy="7674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100"/>
              <a:buFont typeface="Calibri"/>
              <a:buNone/>
              <a:defRPr sz="41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3" name="Google Shape;213;p36"/>
          <p:cNvSpPr txBox="1"/>
          <p:nvPr>
            <p:ph idx="1" type="subTitle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1pPr>
            <a:lvl2pPr lvl="1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pic>
        <p:nvPicPr>
          <p:cNvPr descr="Oregon Department of Education Logo" id="214" name="Google Shape;214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75327" y="160537"/>
            <a:ext cx="1593344" cy="1625348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36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216" name="Google Shape;216;p36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old_2-Section Header" showMasterSp="0">
  <p:cSld name="Gold_2-Section Header">
    <p:bg>
      <p:bgPr>
        <a:solidFill>
          <a:schemeClr val="accent4"/>
        </a:solidFill>
      </p:bgPr>
    </p:bg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7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37"/>
          <p:cNvSpPr/>
          <p:nvPr/>
        </p:nvSpPr>
        <p:spPr>
          <a:xfrm>
            <a:off x="154640" y="1866568"/>
            <a:ext cx="8831100" cy="1425300"/>
          </a:xfrm>
          <a:prstGeom prst="rect">
            <a:avLst/>
          </a:prstGeom>
          <a:solidFill>
            <a:srgbClr val="FAF5E3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37"/>
          <p:cNvSpPr txBox="1"/>
          <p:nvPr>
            <p:ph type="ctrTitle"/>
          </p:nvPr>
        </p:nvSpPr>
        <p:spPr>
          <a:xfrm>
            <a:off x="537883" y="1866568"/>
            <a:ext cx="8088300" cy="142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100"/>
              <a:buFont typeface="Calibri"/>
              <a:buNone/>
              <a:defRPr sz="51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1" name="Google Shape;221;p37"/>
          <p:cNvSpPr txBox="1"/>
          <p:nvPr>
            <p:ph idx="10" type="dt"/>
          </p:nvPr>
        </p:nvSpPr>
        <p:spPr>
          <a:xfrm>
            <a:off x="2891118" y="4604845"/>
            <a:ext cx="33819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2" name="Google Shape;222;p37"/>
          <p:cNvSpPr txBox="1"/>
          <p:nvPr>
            <p:ph idx="11" type="ftr"/>
          </p:nvPr>
        </p:nvSpPr>
        <p:spPr>
          <a:xfrm>
            <a:off x="537882" y="4604845"/>
            <a:ext cx="21480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3" name="Google Shape;223;p37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descr="Oregon Department of Education Logo" id="224" name="Google Shape;224;p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775327" y="160537"/>
            <a:ext cx="1593344" cy="1625348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37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old_3-Title Bar and Content" showMasterSp="0">
  <p:cSld name="Gold_3-Title Bar and Content">
    <p:bg>
      <p:bgPr>
        <a:solidFill>
          <a:schemeClr val="accent4"/>
        </a:solidFill>
      </p:bgPr>
    </p:bg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8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38"/>
          <p:cNvSpPr/>
          <p:nvPr/>
        </p:nvSpPr>
        <p:spPr>
          <a:xfrm>
            <a:off x="154641" y="161365"/>
            <a:ext cx="8831100" cy="1048200"/>
          </a:xfrm>
          <a:prstGeom prst="rect">
            <a:avLst/>
          </a:prstGeom>
          <a:solidFill>
            <a:srgbClr val="FAF5E3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38"/>
          <p:cNvSpPr txBox="1"/>
          <p:nvPr>
            <p:ph idx="1" type="body"/>
          </p:nvPr>
        </p:nvSpPr>
        <p:spPr>
          <a:xfrm>
            <a:off x="537882" y="1369219"/>
            <a:ext cx="8088300" cy="30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30" name="Google Shape;230;p38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Calibri"/>
              <a:buNone/>
              <a:defRPr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31" name="Google Shape;231;p38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232" name="Google Shape;232;p38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old_4-Content with Caption" showMasterSp="0">
  <p:cSld name="Gold_4-Content with Caption">
    <p:bg>
      <p:bgPr>
        <a:solidFill>
          <a:schemeClr val="accent4"/>
        </a:solidFill>
      </p:bgPr>
    </p:bg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9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39"/>
          <p:cNvSpPr/>
          <p:nvPr/>
        </p:nvSpPr>
        <p:spPr>
          <a:xfrm>
            <a:off x="154642" y="161365"/>
            <a:ext cx="3547800" cy="4824300"/>
          </a:xfrm>
          <a:prstGeom prst="rect">
            <a:avLst/>
          </a:prstGeom>
          <a:solidFill>
            <a:srgbClr val="FAF5E3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39"/>
          <p:cNvSpPr txBox="1"/>
          <p:nvPr>
            <p:ph type="title"/>
          </p:nvPr>
        </p:nvSpPr>
        <p:spPr>
          <a:xfrm>
            <a:off x="537883" y="584734"/>
            <a:ext cx="2949000" cy="19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Calibri"/>
              <a:buNone/>
              <a:defRPr sz="33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37" name="Google Shape;237;p39"/>
          <p:cNvSpPr txBox="1"/>
          <p:nvPr>
            <p:ph idx="1" type="body"/>
          </p:nvPr>
        </p:nvSpPr>
        <p:spPr>
          <a:xfrm>
            <a:off x="3887391" y="584735"/>
            <a:ext cx="4629300" cy="38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indent="-3429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indent="-3429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429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indent="-3429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5pPr>
            <a:lvl6pPr indent="-3238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238" name="Google Shape;238;p39"/>
          <p:cNvSpPr/>
          <p:nvPr>
            <p:ph idx="2" type="pic"/>
          </p:nvPr>
        </p:nvSpPr>
        <p:spPr>
          <a:xfrm>
            <a:off x="537883" y="2655094"/>
            <a:ext cx="2949000" cy="1740600"/>
          </a:xfrm>
          <a:prstGeom prst="rect">
            <a:avLst/>
          </a:prstGeom>
          <a:noFill/>
          <a:ln>
            <a:noFill/>
          </a:ln>
        </p:spPr>
      </p:sp>
      <p:sp>
        <p:nvSpPr>
          <p:cNvPr id="239" name="Google Shape;239;p39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240" name="Google Shape;240;p39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old_5-Title and Content">
  <p:cSld name="Gold_5-Title and Content">
    <p:bg>
      <p:bgPr>
        <a:solidFill>
          <a:schemeClr val="accent4"/>
        </a:solidFill>
      </p:bgPr>
    </p:bg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40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Calibri"/>
              <a:buNone/>
              <a:defRPr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43" name="Google Shape;243;p40"/>
          <p:cNvSpPr txBox="1"/>
          <p:nvPr>
            <p:ph idx="1" type="body"/>
          </p:nvPr>
        </p:nvSpPr>
        <p:spPr>
          <a:xfrm>
            <a:off x="537882" y="1369219"/>
            <a:ext cx="8088300" cy="30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44" name="Google Shape;244;p40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245" name="Google Shape;245;p40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old_6-Two Content">
  <p:cSld name="Gold_6-Two Content">
    <p:bg>
      <p:bgPr>
        <a:solidFill>
          <a:schemeClr val="accent4"/>
        </a:solidFill>
      </p:bgPr>
    </p:bg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41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Calibri"/>
              <a:buNone/>
              <a:defRPr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48" name="Google Shape;248;p41"/>
          <p:cNvSpPr txBox="1"/>
          <p:nvPr>
            <p:ph idx="1" type="body"/>
          </p:nvPr>
        </p:nvSpPr>
        <p:spPr>
          <a:xfrm>
            <a:off x="537882" y="1369219"/>
            <a:ext cx="3976800" cy="30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49" name="Google Shape;249;p41"/>
          <p:cNvSpPr txBox="1"/>
          <p:nvPr>
            <p:ph idx="2" type="body"/>
          </p:nvPr>
        </p:nvSpPr>
        <p:spPr>
          <a:xfrm>
            <a:off x="4629150" y="1369219"/>
            <a:ext cx="3997200" cy="30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50" name="Google Shape;250;p41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251" name="Google Shape;251;p41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old_7-Comparison">
  <p:cSld name="Gold_7-Comparison">
    <p:bg>
      <p:bgPr>
        <a:solidFill>
          <a:schemeClr val="accent4"/>
        </a:solidFill>
      </p:bgPr>
    </p:bg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42"/>
          <p:cNvSpPr txBox="1"/>
          <p:nvPr>
            <p:ph idx="1" type="body"/>
          </p:nvPr>
        </p:nvSpPr>
        <p:spPr>
          <a:xfrm>
            <a:off x="537882" y="1260872"/>
            <a:ext cx="39603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b="0" sz="2400">
                <a:solidFill>
                  <a:schemeClr val="accent4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254" name="Google Shape;254;p42"/>
          <p:cNvSpPr txBox="1"/>
          <p:nvPr>
            <p:ph idx="2" type="body"/>
          </p:nvPr>
        </p:nvSpPr>
        <p:spPr>
          <a:xfrm>
            <a:off x="537882" y="1878806"/>
            <a:ext cx="3960300" cy="25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55" name="Google Shape;255;p42"/>
          <p:cNvSpPr txBox="1"/>
          <p:nvPr>
            <p:ph idx="3" type="body"/>
          </p:nvPr>
        </p:nvSpPr>
        <p:spPr>
          <a:xfrm>
            <a:off x="4629150" y="1260872"/>
            <a:ext cx="39972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b="0" sz="2400">
                <a:solidFill>
                  <a:schemeClr val="accent4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256" name="Google Shape;256;p42"/>
          <p:cNvSpPr txBox="1"/>
          <p:nvPr>
            <p:ph idx="4" type="body"/>
          </p:nvPr>
        </p:nvSpPr>
        <p:spPr>
          <a:xfrm>
            <a:off x="4629150" y="1878806"/>
            <a:ext cx="3997200" cy="25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57" name="Google Shape;257;p42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Calibri"/>
              <a:buNone/>
              <a:defRPr sz="24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8" name="Google Shape;258;p42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259" name="Google Shape;259;p42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old_8-Title Only" showMasterSp="0">
  <p:cSld name="Gold_8-Title Only">
    <p:bg>
      <p:bgPr>
        <a:solidFill>
          <a:schemeClr val="accent4"/>
        </a:solidFill>
      </p:bgPr>
    </p:bg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43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43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Calibri"/>
              <a:buNone/>
              <a:defRPr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63" name="Google Shape;263;p43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264" name="Google Shape;264;p43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old_9-Blank" showMasterSp="0">
  <p:cSld name="Gold_9-Blank">
    <p:bg>
      <p:bgPr>
        <a:solidFill>
          <a:schemeClr val="accent4"/>
        </a:solidFill>
      </p:bgPr>
    </p:bg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44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 sz="1100"/>
          </a:p>
        </p:txBody>
      </p:sp>
      <p:sp>
        <p:nvSpPr>
          <p:cNvPr id="267" name="Google Shape;267;p44"/>
          <p:cNvSpPr txBox="1"/>
          <p:nvPr>
            <p:ph idx="1" type="body"/>
          </p:nvPr>
        </p:nvSpPr>
        <p:spPr>
          <a:xfrm>
            <a:off x="537882" y="494969"/>
            <a:ext cx="8088300" cy="4049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68" name="Google Shape;268;p44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269" name="Google Shape;269;p44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old_10-Large Type" showMasterSp="0">
  <p:cSld name="Gold_10-Large Type">
    <p:bg>
      <p:bgPr>
        <a:solidFill>
          <a:schemeClr val="accent4"/>
        </a:solidFill>
      </p:bgPr>
    </p:bg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45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ecorative line break" id="272" name="Google Shape;272;p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89652" y="2886671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45"/>
          <p:cNvSpPr txBox="1"/>
          <p:nvPr>
            <p:ph type="ctrTitle"/>
          </p:nvPr>
        </p:nvSpPr>
        <p:spPr>
          <a:xfrm>
            <a:off x="1143000" y="1124344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9000"/>
              <a:buFont typeface="Calibri"/>
              <a:buNone/>
              <a:defRPr sz="90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4" name="Google Shape;274;p45"/>
          <p:cNvSpPr txBox="1"/>
          <p:nvPr>
            <p:ph idx="1" type="subTitle"/>
          </p:nvPr>
        </p:nvSpPr>
        <p:spPr>
          <a:xfrm>
            <a:off x="1143000" y="3002388"/>
            <a:ext cx="6858000" cy="660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1pPr>
            <a:lvl2pPr lvl="1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275" name="Google Shape;275;p45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276" name="Google Shape;276;p45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old_11-Follow Us" showMasterSp="0">
  <p:cSld name="Gold_11-Follow Us">
    <p:bg>
      <p:bgPr>
        <a:solidFill>
          <a:schemeClr val="accent4"/>
        </a:solidFill>
      </p:bgPr>
    </p:bg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46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ecorative line break" id="279" name="Google Shape;279;p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89652" y="2886671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46"/>
          <p:cNvSpPr txBox="1"/>
          <p:nvPr>
            <p:ph type="ctrTitle"/>
          </p:nvPr>
        </p:nvSpPr>
        <p:spPr>
          <a:xfrm>
            <a:off x="1143000" y="1124344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9000"/>
              <a:buFont typeface="Calibri"/>
              <a:buNone/>
              <a:defRPr sz="90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descr="Twitter icon" id="281" name="Google Shape;281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38718" y="3032551"/>
            <a:ext cx="375030" cy="37503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acebook icon" id="282" name="Google Shape;282;p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68720" y="3032551"/>
            <a:ext cx="375030" cy="375030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46"/>
          <p:cNvSpPr txBox="1"/>
          <p:nvPr/>
        </p:nvSpPr>
        <p:spPr>
          <a:xfrm>
            <a:off x="2038718" y="3032551"/>
            <a:ext cx="51051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None/>
            </a:pPr>
            <a:r>
              <a:rPr lang="en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twitter.com/ORDeptEd | fb.com/ORDeptEd</a:t>
            </a:r>
            <a:endParaRPr sz="1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46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285" name="Google Shape;285;p46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ange_1-Title Slide" showMasterSp="0">
  <p:cSld name="Orange_1-Title Slide">
    <p:bg>
      <p:bgPr>
        <a:solidFill>
          <a:schemeClr val="accent3"/>
        </a:solidFill>
      </p:bgPr>
    </p:bg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47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47"/>
          <p:cNvSpPr/>
          <p:nvPr/>
        </p:nvSpPr>
        <p:spPr>
          <a:xfrm>
            <a:off x="154641" y="4461062"/>
            <a:ext cx="8831100" cy="524400"/>
          </a:xfrm>
          <a:prstGeom prst="rect">
            <a:avLst/>
          </a:prstGeom>
          <a:solidFill>
            <a:srgbClr val="FCEDE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ecorative line break" id="289" name="Google Shape;289;p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89652" y="2604100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47"/>
          <p:cNvSpPr txBox="1"/>
          <p:nvPr>
            <p:ph type="ctrTitle"/>
          </p:nvPr>
        </p:nvSpPr>
        <p:spPr>
          <a:xfrm>
            <a:off x="1143000" y="1865026"/>
            <a:ext cx="6858000" cy="7674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100"/>
              <a:buFont typeface="Calibri"/>
              <a:buNone/>
              <a:defRPr sz="41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91" name="Google Shape;291;p47"/>
          <p:cNvSpPr txBox="1"/>
          <p:nvPr>
            <p:ph idx="1" type="subTitle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1pPr>
            <a:lvl2pPr lvl="1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pic>
        <p:nvPicPr>
          <p:cNvPr descr="Oregon Department of Education Logo" id="292" name="Google Shape;292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75327" y="160537"/>
            <a:ext cx="1593344" cy="1625348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47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294" name="Google Shape;294;p47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ange_2-Section Header" showMasterSp="0">
  <p:cSld name="Orange_2-Section Header">
    <p:bg>
      <p:bgPr>
        <a:solidFill>
          <a:schemeClr val="accent3"/>
        </a:solidFill>
      </p:bgPr>
    </p:bg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48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48"/>
          <p:cNvSpPr/>
          <p:nvPr/>
        </p:nvSpPr>
        <p:spPr>
          <a:xfrm>
            <a:off x="154640" y="1866568"/>
            <a:ext cx="8831100" cy="1425300"/>
          </a:xfrm>
          <a:prstGeom prst="rect">
            <a:avLst/>
          </a:prstGeom>
          <a:solidFill>
            <a:srgbClr val="FCEDE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48"/>
          <p:cNvSpPr txBox="1"/>
          <p:nvPr>
            <p:ph type="ctrTitle"/>
          </p:nvPr>
        </p:nvSpPr>
        <p:spPr>
          <a:xfrm>
            <a:off x="537883" y="1866568"/>
            <a:ext cx="8088300" cy="142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Calibri"/>
              <a:buNone/>
              <a:defRPr sz="51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descr="Oregon Department of Education Logo" id="299" name="Google Shape;299;p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775327" y="160537"/>
            <a:ext cx="1593344" cy="1625348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48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301" name="Google Shape;301;p48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ange_3-Title Bar and Content" showMasterSp="0">
  <p:cSld name="Orange_3-Title Bar and Content">
    <p:bg>
      <p:bgPr>
        <a:solidFill>
          <a:schemeClr val="accent3"/>
        </a:solidFill>
      </p:bgPr>
    </p:bg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49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49"/>
          <p:cNvSpPr/>
          <p:nvPr/>
        </p:nvSpPr>
        <p:spPr>
          <a:xfrm>
            <a:off x="154641" y="161365"/>
            <a:ext cx="8831100" cy="1048200"/>
          </a:xfrm>
          <a:prstGeom prst="rect">
            <a:avLst/>
          </a:prstGeom>
          <a:solidFill>
            <a:srgbClr val="FCEDE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49"/>
          <p:cNvSpPr txBox="1"/>
          <p:nvPr>
            <p:ph idx="1" type="body"/>
          </p:nvPr>
        </p:nvSpPr>
        <p:spPr>
          <a:xfrm>
            <a:off x="537882" y="1369219"/>
            <a:ext cx="8088300" cy="30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06" name="Google Shape;306;p49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300"/>
              <a:buFont typeface="Calibri"/>
              <a:buNone/>
              <a:defRPr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07" name="Google Shape;307;p49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308" name="Google Shape;308;p49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ange_4-Content with Caption" showMasterSp="0">
  <p:cSld name="Orange_4-Content with Caption">
    <p:bg>
      <p:bgPr>
        <a:solidFill>
          <a:schemeClr val="accent3"/>
        </a:solidFill>
      </p:bgPr>
    </p:bg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50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50"/>
          <p:cNvSpPr/>
          <p:nvPr/>
        </p:nvSpPr>
        <p:spPr>
          <a:xfrm>
            <a:off x="154642" y="161365"/>
            <a:ext cx="3547800" cy="4824300"/>
          </a:xfrm>
          <a:prstGeom prst="rect">
            <a:avLst/>
          </a:prstGeom>
          <a:solidFill>
            <a:srgbClr val="FCEDE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50"/>
          <p:cNvSpPr txBox="1"/>
          <p:nvPr>
            <p:ph type="title"/>
          </p:nvPr>
        </p:nvSpPr>
        <p:spPr>
          <a:xfrm>
            <a:off x="537883" y="584734"/>
            <a:ext cx="2949000" cy="19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300"/>
              <a:buFont typeface="Calibri"/>
              <a:buNone/>
              <a:defRPr sz="33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3" name="Google Shape;313;p50"/>
          <p:cNvSpPr txBox="1"/>
          <p:nvPr>
            <p:ph idx="1" type="body"/>
          </p:nvPr>
        </p:nvSpPr>
        <p:spPr>
          <a:xfrm>
            <a:off x="3887391" y="584735"/>
            <a:ext cx="4629300" cy="38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indent="-3429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indent="-3429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429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indent="-3429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5pPr>
            <a:lvl6pPr indent="-3238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314" name="Google Shape;314;p50"/>
          <p:cNvSpPr/>
          <p:nvPr>
            <p:ph idx="2" type="pic"/>
          </p:nvPr>
        </p:nvSpPr>
        <p:spPr>
          <a:xfrm>
            <a:off x="537883" y="2655094"/>
            <a:ext cx="2949000" cy="1740600"/>
          </a:xfrm>
          <a:prstGeom prst="rect">
            <a:avLst/>
          </a:prstGeom>
          <a:noFill/>
          <a:ln>
            <a:noFill/>
          </a:ln>
        </p:spPr>
      </p:sp>
      <p:sp>
        <p:nvSpPr>
          <p:cNvPr id="315" name="Google Shape;315;p50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316" name="Google Shape;316;p50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ange_5-Title and Content">
  <p:cSld name="Orange_5-Title and Content">
    <p:bg>
      <p:bgPr>
        <a:solidFill>
          <a:schemeClr val="accent3"/>
        </a:solidFill>
      </p:bgPr>
    </p:bg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51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300"/>
              <a:buFont typeface="Calibri"/>
              <a:buNone/>
              <a:defRPr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9" name="Google Shape;319;p51"/>
          <p:cNvSpPr txBox="1"/>
          <p:nvPr>
            <p:ph idx="1" type="body"/>
          </p:nvPr>
        </p:nvSpPr>
        <p:spPr>
          <a:xfrm>
            <a:off x="537882" y="1369219"/>
            <a:ext cx="8088300" cy="30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0" name="Google Shape;320;p51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321" name="Google Shape;321;p51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ange_6-Two Content">
  <p:cSld name="Orange_6-Two Content">
    <p:bg>
      <p:bgPr>
        <a:solidFill>
          <a:schemeClr val="accent3"/>
        </a:solidFill>
      </p:bgPr>
    </p:bg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52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300"/>
              <a:buFont typeface="Calibri"/>
              <a:buNone/>
              <a:defRPr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24" name="Google Shape;324;p52"/>
          <p:cNvSpPr txBox="1"/>
          <p:nvPr>
            <p:ph idx="1" type="body"/>
          </p:nvPr>
        </p:nvSpPr>
        <p:spPr>
          <a:xfrm>
            <a:off x="537882" y="1369219"/>
            <a:ext cx="3976800" cy="30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5" name="Google Shape;325;p52"/>
          <p:cNvSpPr txBox="1"/>
          <p:nvPr>
            <p:ph idx="2" type="body"/>
          </p:nvPr>
        </p:nvSpPr>
        <p:spPr>
          <a:xfrm>
            <a:off x="4629150" y="1369219"/>
            <a:ext cx="3997200" cy="30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6" name="Google Shape;326;p52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327" name="Google Shape;327;p52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ange_7-Comparison">
  <p:cSld name="Orange_7-Comparison">
    <p:bg>
      <p:bgPr>
        <a:solidFill>
          <a:schemeClr val="accent3"/>
        </a:solidFill>
      </p:bgPr>
    </p:bg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53"/>
          <p:cNvSpPr txBox="1"/>
          <p:nvPr>
            <p:ph idx="1" type="body"/>
          </p:nvPr>
        </p:nvSpPr>
        <p:spPr>
          <a:xfrm>
            <a:off x="537882" y="1260872"/>
            <a:ext cx="39603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b="0" sz="2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330" name="Google Shape;330;p53"/>
          <p:cNvSpPr txBox="1"/>
          <p:nvPr>
            <p:ph idx="2" type="body"/>
          </p:nvPr>
        </p:nvSpPr>
        <p:spPr>
          <a:xfrm>
            <a:off x="537882" y="1878806"/>
            <a:ext cx="3960300" cy="25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1" name="Google Shape;331;p53"/>
          <p:cNvSpPr txBox="1"/>
          <p:nvPr>
            <p:ph idx="3" type="body"/>
          </p:nvPr>
        </p:nvSpPr>
        <p:spPr>
          <a:xfrm>
            <a:off x="4629150" y="1260872"/>
            <a:ext cx="39972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b="0" sz="2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332" name="Google Shape;332;p53"/>
          <p:cNvSpPr txBox="1"/>
          <p:nvPr>
            <p:ph idx="4" type="body"/>
          </p:nvPr>
        </p:nvSpPr>
        <p:spPr>
          <a:xfrm>
            <a:off x="4629150" y="1878806"/>
            <a:ext cx="3997200" cy="25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3" name="Google Shape;333;p53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Calibri"/>
              <a:buNone/>
              <a:defRPr sz="24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34" name="Google Shape;334;p53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335" name="Google Shape;335;p53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ange_8-Title Only" showMasterSp="0">
  <p:cSld name="Orange_8-Title Only">
    <p:bg>
      <p:bgPr>
        <a:solidFill>
          <a:schemeClr val="accent3"/>
        </a:solidFill>
      </p:bgPr>
    </p:bg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54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54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300"/>
              <a:buFont typeface="Calibri"/>
              <a:buNone/>
              <a:defRPr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39" name="Google Shape;339;p54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340" name="Google Shape;340;p54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ange_9-Blank" showMasterSp="0">
  <p:cSld name="Orange_9-Blank">
    <p:bg>
      <p:bgPr>
        <a:solidFill>
          <a:schemeClr val="accent3"/>
        </a:solidFill>
      </p:bgPr>
    </p:bg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55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 sz="1100"/>
          </a:p>
        </p:txBody>
      </p:sp>
      <p:sp>
        <p:nvSpPr>
          <p:cNvPr id="343" name="Google Shape;343;p55"/>
          <p:cNvSpPr txBox="1"/>
          <p:nvPr>
            <p:ph idx="1" type="body"/>
          </p:nvPr>
        </p:nvSpPr>
        <p:spPr>
          <a:xfrm>
            <a:off x="537882" y="494969"/>
            <a:ext cx="8088300" cy="4049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44" name="Google Shape;344;p55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345" name="Google Shape;345;p55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ange_10-Large Type" showMasterSp="0">
  <p:cSld name="Orange_10-Large Type">
    <p:bg>
      <p:bgPr>
        <a:solidFill>
          <a:schemeClr val="accent3"/>
        </a:solidFill>
      </p:bgPr>
    </p:bg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56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ecorative line break" id="348" name="Google Shape;348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89652" y="2886671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56"/>
          <p:cNvSpPr txBox="1"/>
          <p:nvPr>
            <p:ph type="ctrTitle"/>
          </p:nvPr>
        </p:nvSpPr>
        <p:spPr>
          <a:xfrm>
            <a:off x="1143000" y="1124344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000"/>
              <a:buFont typeface="Calibri"/>
              <a:buNone/>
              <a:defRPr sz="90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0" name="Google Shape;350;p56"/>
          <p:cNvSpPr txBox="1"/>
          <p:nvPr>
            <p:ph idx="1" type="subTitle"/>
          </p:nvPr>
        </p:nvSpPr>
        <p:spPr>
          <a:xfrm>
            <a:off x="1143000" y="3002388"/>
            <a:ext cx="6858000" cy="660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1pPr>
            <a:lvl2pPr lvl="1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351" name="Google Shape;351;p56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2" name="Google Shape;352;p56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ange_11-Follow Us" showMasterSp="0">
  <p:cSld name="Orange_11-Follow Us">
    <p:bg>
      <p:bgPr>
        <a:solidFill>
          <a:schemeClr val="accent3"/>
        </a:solidFill>
      </p:bgPr>
    </p:bg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57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ecorative line break" id="355" name="Google Shape;355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89652" y="2886671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p57"/>
          <p:cNvSpPr txBox="1"/>
          <p:nvPr>
            <p:ph type="ctrTitle"/>
          </p:nvPr>
        </p:nvSpPr>
        <p:spPr>
          <a:xfrm>
            <a:off x="1143000" y="1124344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000"/>
              <a:buFont typeface="Calibri"/>
              <a:buNone/>
              <a:defRPr sz="90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descr="Twitter icon" id="357" name="Google Shape;357;p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38718" y="3032551"/>
            <a:ext cx="375030" cy="37503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acebook icon" id="358" name="Google Shape;358;p5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68720" y="3032551"/>
            <a:ext cx="375030" cy="375030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57"/>
          <p:cNvSpPr txBox="1"/>
          <p:nvPr/>
        </p:nvSpPr>
        <p:spPr>
          <a:xfrm>
            <a:off x="2038718" y="3032551"/>
            <a:ext cx="51051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None/>
            </a:pPr>
            <a:r>
              <a:rPr lang="en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twitter.com/ORDeptEd | fb.com/ORDeptEd</a:t>
            </a:r>
            <a:endParaRPr sz="1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57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361" name="Google Shape;361;p57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1-Title Slide" showMasterSp="0">
  <p:cSld name="Red_1-Title Slide">
    <p:bg>
      <p:bgPr>
        <a:solidFill>
          <a:schemeClr val="accent2"/>
        </a:solidFill>
      </p:bgPr>
    </p:bg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58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58"/>
          <p:cNvSpPr/>
          <p:nvPr/>
        </p:nvSpPr>
        <p:spPr>
          <a:xfrm>
            <a:off x="154641" y="4461062"/>
            <a:ext cx="8831100" cy="524400"/>
          </a:xfrm>
          <a:prstGeom prst="rect">
            <a:avLst/>
          </a:prstGeom>
          <a:solidFill>
            <a:srgbClr val="FCF4F8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ecorative line break" id="365" name="Google Shape;365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89652" y="2604100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p58"/>
          <p:cNvSpPr txBox="1"/>
          <p:nvPr>
            <p:ph type="ctrTitle"/>
          </p:nvPr>
        </p:nvSpPr>
        <p:spPr>
          <a:xfrm>
            <a:off x="1143000" y="1865026"/>
            <a:ext cx="6858000" cy="7674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100"/>
              <a:buFont typeface="Calibri"/>
              <a:buNone/>
              <a:defRPr sz="41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67" name="Google Shape;367;p58"/>
          <p:cNvSpPr txBox="1"/>
          <p:nvPr>
            <p:ph idx="1" type="subTitle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1pPr>
            <a:lvl2pPr lvl="1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pic>
        <p:nvPicPr>
          <p:cNvPr descr="Oregon Department of Education Logo" id="368" name="Google Shape;368;p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75327" y="160537"/>
            <a:ext cx="1593344" cy="1625348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58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370" name="Google Shape;370;p58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2-Section Header" showMasterSp="0">
  <p:cSld name="Red_2-Section Header">
    <p:bg>
      <p:bgPr>
        <a:solidFill>
          <a:schemeClr val="accent2"/>
        </a:solidFill>
      </p:bgPr>
    </p:bg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59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59"/>
          <p:cNvSpPr/>
          <p:nvPr/>
        </p:nvSpPr>
        <p:spPr>
          <a:xfrm>
            <a:off x="154640" y="1866568"/>
            <a:ext cx="8831100" cy="1425300"/>
          </a:xfrm>
          <a:prstGeom prst="rect">
            <a:avLst/>
          </a:prstGeom>
          <a:solidFill>
            <a:srgbClr val="FCF4F8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59"/>
          <p:cNvSpPr txBox="1"/>
          <p:nvPr>
            <p:ph type="ctrTitle"/>
          </p:nvPr>
        </p:nvSpPr>
        <p:spPr>
          <a:xfrm>
            <a:off x="537883" y="1866568"/>
            <a:ext cx="8088300" cy="142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100"/>
              <a:buFont typeface="Calibri"/>
              <a:buNone/>
              <a:defRPr sz="51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descr="Oregon Department of Education Logo" id="375" name="Google Shape;375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775327" y="160537"/>
            <a:ext cx="1593344" cy="1625348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59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377" name="Google Shape;377;p59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3-Title Bar and Content" showMasterSp="0">
  <p:cSld name="Red_3-Title Bar and Content">
    <p:bg>
      <p:bgPr>
        <a:solidFill>
          <a:schemeClr val="accent2"/>
        </a:solidFill>
      </p:bgPr>
    </p:bg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60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60"/>
          <p:cNvSpPr/>
          <p:nvPr/>
        </p:nvSpPr>
        <p:spPr>
          <a:xfrm>
            <a:off x="154641" y="161365"/>
            <a:ext cx="8831100" cy="1048200"/>
          </a:xfrm>
          <a:prstGeom prst="rect">
            <a:avLst/>
          </a:prstGeom>
          <a:solidFill>
            <a:srgbClr val="FCF4F8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60"/>
          <p:cNvSpPr txBox="1"/>
          <p:nvPr>
            <p:ph idx="1" type="body"/>
          </p:nvPr>
        </p:nvSpPr>
        <p:spPr>
          <a:xfrm>
            <a:off x="537882" y="1369219"/>
            <a:ext cx="8088300" cy="30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82" name="Google Shape;382;p60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Calibri"/>
              <a:buNone/>
              <a:defRPr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3" name="Google Shape;383;p60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384" name="Google Shape;384;p60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4-Content with Caption" showMasterSp="0">
  <p:cSld name="Red_4-Content with Caption">
    <p:bg>
      <p:bgPr>
        <a:solidFill>
          <a:schemeClr val="accent2"/>
        </a:solidFill>
      </p:bgPr>
    </p:bg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61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61"/>
          <p:cNvSpPr/>
          <p:nvPr/>
        </p:nvSpPr>
        <p:spPr>
          <a:xfrm>
            <a:off x="154642" y="161365"/>
            <a:ext cx="3547800" cy="4824300"/>
          </a:xfrm>
          <a:prstGeom prst="rect">
            <a:avLst/>
          </a:prstGeom>
          <a:solidFill>
            <a:srgbClr val="FCF4F8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61"/>
          <p:cNvSpPr txBox="1"/>
          <p:nvPr>
            <p:ph type="title"/>
          </p:nvPr>
        </p:nvSpPr>
        <p:spPr>
          <a:xfrm>
            <a:off x="537883" y="584734"/>
            <a:ext cx="2949000" cy="18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Calibri"/>
              <a:buNone/>
              <a:defRPr sz="33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9" name="Google Shape;389;p61"/>
          <p:cNvSpPr txBox="1"/>
          <p:nvPr>
            <p:ph idx="1" type="body"/>
          </p:nvPr>
        </p:nvSpPr>
        <p:spPr>
          <a:xfrm>
            <a:off x="3887391" y="584735"/>
            <a:ext cx="4629300" cy="38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indent="-3429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indent="-3429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429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indent="-3429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5pPr>
            <a:lvl6pPr indent="-3238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390" name="Google Shape;390;p61"/>
          <p:cNvSpPr/>
          <p:nvPr>
            <p:ph idx="2" type="pic"/>
          </p:nvPr>
        </p:nvSpPr>
        <p:spPr>
          <a:xfrm>
            <a:off x="537883" y="2655094"/>
            <a:ext cx="2949000" cy="1740600"/>
          </a:xfrm>
          <a:prstGeom prst="rect">
            <a:avLst/>
          </a:prstGeom>
          <a:noFill/>
          <a:ln>
            <a:noFill/>
          </a:ln>
        </p:spPr>
      </p:sp>
      <p:sp>
        <p:nvSpPr>
          <p:cNvPr id="391" name="Google Shape;391;p61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392" name="Google Shape;392;p61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5-Title and Content">
  <p:cSld name="Red_5-Title and Content">
    <p:bg>
      <p:bgPr>
        <a:solidFill>
          <a:schemeClr val="accent2"/>
        </a:solidFill>
      </p:bgPr>
    </p:bg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62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Calibri"/>
              <a:buNone/>
              <a:defRPr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95" name="Google Shape;395;p62"/>
          <p:cNvSpPr txBox="1"/>
          <p:nvPr>
            <p:ph idx="1" type="body"/>
          </p:nvPr>
        </p:nvSpPr>
        <p:spPr>
          <a:xfrm>
            <a:off x="537882" y="1369219"/>
            <a:ext cx="8088300" cy="30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96" name="Google Shape;396;p62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397" name="Google Shape;397;p62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6-Two Content">
  <p:cSld name="Red_6-Two Content">
    <p:bg>
      <p:bgPr>
        <a:solidFill>
          <a:schemeClr val="accent2"/>
        </a:solidFill>
      </p:bgPr>
    </p:bg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63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Calibri"/>
              <a:buNone/>
              <a:defRPr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00" name="Google Shape;400;p63"/>
          <p:cNvSpPr txBox="1"/>
          <p:nvPr>
            <p:ph idx="1" type="body"/>
          </p:nvPr>
        </p:nvSpPr>
        <p:spPr>
          <a:xfrm>
            <a:off x="537882" y="1369219"/>
            <a:ext cx="3976800" cy="30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1" name="Google Shape;401;p63"/>
          <p:cNvSpPr txBox="1"/>
          <p:nvPr>
            <p:ph idx="2" type="body"/>
          </p:nvPr>
        </p:nvSpPr>
        <p:spPr>
          <a:xfrm>
            <a:off x="4629150" y="1369219"/>
            <a:ext cx="3997200" cy="30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2" name="Google Shape;402;p63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03" name="Google Shape;403;p63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7-Comparison">
  <p:cSld name="Red_7-Comparison">
    <p:bg>
      <p:bgPr>
        <a:solidFill>
          <a:schemeClr val="accent2"/>
        </a:solidFill>
      </p:bgPr>
    </p:bg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64"/>
          <p:cNvSpPr txBox="1"/>
          <p:nvPr>
            <p:ph idx="1" type="body"/>
          </p:nvPr>
        </p:nvSpPr>
        <p:spPr>
          <a:xfrm>
            <a:off x="537882" y="1260872"/>
            <a:ext cx="39603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b="0" sz="2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06" name="Google Shape;406;p64"/>
          <p:cNvSpPr txBox="1"/>
          <p:nvPr>
            <p:ph idx="2" type="body"/>
          </p:nvPr>
        </p:nvSpPr>
        <p:spPr>
          <a:xfrm>
            <a:off x="537882" y="1878806"/>
            <a:ext cx="3960300" cy="25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7" name="Google Shape;407;p64"/>
          <p:cNvSpPr txBox="1"/>
          <p:nvPr>
            <p:ph idx="3" type="body"/>
          </p:nvPr>
        </p:nvSpPr>
        <p:spPr>
          <a:xfrm>
            <a:off x="4629150" y="1260872"/>
            <a:ext cx="39972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b="0" sz="2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08" name="Google Shape;408;p64"/>
          <p:cNvSpPr txBox="1"/>
          <p:nvPr>
            <p:ph idx="4" type="body"/>
          </p:nvPr>
        </p:nvSpPr>
        <p:spPr>
          <a:xfrm>
            <a:off x="4629150" y="1878806"/>
            <a:ext cx="3997200" cy="25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9" name="Google Shape;409;p64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Calibri"/>
              <a:buNone/>
              <a:defRPr sz="24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10" name="Google Shape;410;p64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11" name="Google Shape;411;p64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8-Title Only" showMasterSp="0">
  <p:cSld name="Red_8-Title Only">
    <p:bg>
      <p:bgPr>
        <a:solidFill>
          <a:schemeClr val="accent2"/>
        </a:solidFill>
      </p:bgPr>
    </p:bg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65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65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Calibri"/>
              <a:buNone/>
              <a:defRPr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15" name="Google Shape;415;p65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16" name="Google Shape;416;p65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9-Blank" showMasterSp="0">
  <p:cSld name="Red_9-Blank">
    <p:bg>
      <p:bgPr>
        <a:solidFill>
          <a:schemeClr val="accent2"/>
        </a:solidFill>
      </p:bgPr>
    </p:bg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66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 sz="1100"/>
          </a:p>
        </p:txBody>
      </p:sp>
      <p:sp>
        <p:nvSpPr>
          <p:cNvPr id="419" name="Google Shape;419;p66"/>
          <p:cNvSpPr txBox="1"/>
          <p:nvPr>
            <p:ph idx="1" type="body"/>
          </p:nvPr>
        </p:nvSpPr>
        <p:spPr>
          <a:xfrm>
            <a:off x="537882" y="494969"/>
            <a:ext cx="8088300" cy="4049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20" name="Google Shape;420;p66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21" name="Google Shape;421;p66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10-Large Type" showMasterSp="0">
  <p:cSld name="Red_10-Large Type">
    <p:bg>
      <p:bgPr>
        <a:solidFill>
          <a:schemeClr val="accent2"/>
        </a:solidFill>
      </p:bgPr>
    </p:bg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67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ecorative line break" id="424" name="Google Shape;424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89652" y="2886671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425" name="Google Shape;425;p67"/>
          <p:cNvSpPr txBox="1"/>
          <p:nvPr>
            <p:ph type="ctrTitle"/>
          </p:nvPr>
        </p:nvSpPr>
        <p:spPr>
          <a:xfrm>
            <a:off x="1143000" y="1124344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000"/>
              <a:buFont typeface="Calibri"/>
              <a:buNone/>
              <a:defRPr sz="90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26" name="Google Shape;426;p67"/>
          <p:cNvSpPr txBox="1"/>
          <p:nvPr>
            <p:ph idx="1" type="subTitle"/>
          </p:nvPr>
        </p:nvSpPr>
        <p:spPr>
          <a:xfrm>
            <a:off x="1143000" y="3002388"/>
            <a:ext cx="6858000" cy="660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1pPr>
            <a:lvl2pPr lvl="1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427" name="Google Shape;427;p67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28" name="Google Shape;428;p67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11-Follow Us" showMasterSp="0">
  <p:cSld name="Red_11-Follow Us">
    <p:bg>
      <p:bgPr>
        <a:solidFill>
          <a:schemeClr val="accent2"/>
        </a:solidFill>
      </p:bgPr>
    </p:bg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68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ecorative line break" id="431" name="Google Shape;431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89652" y="2886671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432" name="Google Shape;432;p68"/>
          <p:cNvSpPr txBox="1"/>
          <p:nvPr>
            <p:ph type="ctrTitle"/>
          </p:nvPr>
        </p:nvSpPr>
        <p:spPr>
          <a:xfrm>
            <a:off x="1143000" y="1124344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000"/>
              <a:buFont typeface="Calibri"/>
              <a:buNone/>
              <a:defRPr sz="90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descr="Twitter icon" id="433" name="Google Shape;433;p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38718" y="3032551"/>
            <a:ext cx="375030" cy="37503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acebook icon" id="434" name="Google Shape;434;p6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68720" y="3032551"/>
            <a:ext cx="375030" cy="375030"/>
          </a:xfrm>
          <a:prstGeom prst="rect">
            <a:avLst/>
          </a:prstGeom>
          <a:noFill/>
          <a:ln>
            <a:noFill/>
          </a:ln>
        </p:spPr>
      </p:pic>
      <p:sp>
        <p:nvSpPr>
          <p:cNvPr id="435" name="Google Shape;435;p68"/>
          <p:cNvSpPr txBox="1"/>
          <p:nvPr/>
        </p:nvSpPr>
        <p:spPr>
          <a:xfrm>
            <a:off x="2038718" y="3032551"/>
            <a:ext cx="51051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None/>
            </a:pPr>
            <a:r>
              <a:rPr lang="en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twitter.com/ORDeptEd | fb.com/ORDeptEd</a:t>
            </a:r>
            <a:endParaRPr sz="1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68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37" name="Google Shape;437;p68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al_1-Title Slide" showMasterSp="0">
  <p:cSld name="Teal_1-Title Slide">
    <p:bg>
      <p:bgPr>
        <a:solidFill>
          <a:schemeClr val="dk2"/>
        </a:solidFill>
      </p:bgPr>
    </p:bg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69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69"/>
          <p:cNvSpPr/>
          <p:nvPr/>
        </p:nvSpPr>
        <p:spPr>
          <a:xfrm>
            <a:off x="154641" y="4461062"/>
            <a:ext cx="8831100" cy="524400"/>
          </a:xfrm>
          <a:prstGeom prst="rect">
            <a:avLst/>
          </a:prstGeom>
          <a:solidFill>
            <a:srgbClr val="E7F5F3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ecorative line break" id="441" name="Google Shape;441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89652" y="2604100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442" name="Google Shape;442;p69"/>
          <p:cNvSpPr txBox="1"/>
          <p:nvPr>
            <p:ph type="ctrTitle"/>
          </p:nvPr>
        </p:nvSpPr>
        <p:spPr>
          <a:xfrm>
            <a:off x="1143000" y="1865026"/>
            <a:ext cx="6858000" cy="7674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100"/>
              <a:buFont typeface="Calibri"/>
              <a:buNone/>
              <a:defRPr sz="41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3" name="Google Shape;443;p69"/>
          <p:cNvSpPr txBox="1"/>
          <p:nvPr>
            <p:ph idx="1" type="subTitle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pic>
        <p:nvPicPr>
          <p:cNvPr descr="Oregon Department of Education Logo" id="444" name="Google Shape;444;p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75327" y="160537"/>
            <a:ext cx="1593344" cy="1625348"/>
          </a:xfrm>
          <a:prstGeom prst="rect">
            <a:avLst/>
          </a:prstGeom>
          <a:noFill/>
          <a:ln>
            <a:noFill/>
          </a:ln>
        </p:spPr>
      </p:pic>
      <p:sp>
        <p:nvSpPr>
          <p:cNvPr id="445" name="Google Shape;445;p69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46" name="Google Shape;446;p69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al_2-Section Header" showMasterSp="0">
  <p:cSld name="Teal_2-Section Header">
    <p:bg>
      <p:bgPr>
        <a:solidFill>
          <a:schemeClr val="dk2"/>
        </a:solidFill>
      </p:bgPr>
    </p:bg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70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p70"/>
          <p:cNvSpPr/>
          <p:nvPr/>
        </p:nvSpPr>
        <p:spPr>
          <a:xfrm>
            <a:off x="154640" y="1866568"/>
            <a:ext cx="8831100" cy="1425300"/>
          </a:xfrm>
          <a:prstGeom prst="rect">
            <a:avLst/>
          </a:prstGeom>
          <a:solidFill>
            <a:srgbClr val="E7F5F3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0" name="Google Shape;450;p70"/>
          <p:cNvSpPr txBox="1"/>
          <p:nvPr>
            <p:ph type="ctrTitle"/>
          </p:nvPr>
        </p:nvSpPr>
        <p:spPr>
          <a:xfrm>
            <a:off x="537883" y="1866568"/>
            <a:ext cx="8088300" cy="142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Calibri"/>
              <a:buNone/>
              <a:defRPr sz="51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descr="Oregon Department of Education Logo" id="451" name="Google Shape;451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775327" y="160537"/>
            <a:ext cx="1593344" cy="1625348"/>
          </a:xfrm>
          <a:prstGeom prst="rect">
            <a:avLst/>
          </a:prstGeom>
          <a:noFill/>
          <a:ln>
            <a:noFill/>
          </a:ln>
        </p:spPr>
      </p:pic>
      <p:sp>
        <p:nvSpPr>
          <p:cNvPr id="452" name="Google Shape;452;p70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53" name="Google Shape;453;p70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al_3-Title Bar and Content" showMasterSp="0">
  <p:cSld name="Teal_3-Title Bar and Content">
    <p:bg>
      <p:bgPr>
        <a:solidFill>
          <a:schemeClr val="dk2"/>
        </a:solidFill>
      </p:bgPr>
    </p:bg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71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71"/>
          <p:cNvSpPr/>
          <p:nvPr/>
        </p:nvSpPr>
        <p:spPr>
          <a:xfrm>
            <a:off x="154641" y="161365"/>
            <a:ext cx="8831100" cy="1048200"/>
          </a:xfrm>
          <a:prstGeom prst="rect">
            <a:avLst/>
          </a:prstGeom>
          <a:solidFill>
            <a:srgbClr val="E7F5F3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p71"/>
          <p:cNvSpPr txBox="1"/>
          <p:nvPr>
            <p:ph idx="1" type="body"/>
          </p:nvPr>
        </p:nvSpPr>
        <p:spPr>
          <a:xfrm>
            <a:off x="537882" y="1369219"/>
            <a:ext cx="8088300" cy="30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58" name="Google Shape;458;p71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Calibri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59" name="Google Shape;459;p71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60" name="Google Shape;460;p71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al_4-Content with Caption" showMasterSp="0">
  <p:cSld name="Teal_4-Content with Caption">
    <p:bg>
      <p:bgPr>
        <a:solidFill>
          <a:schemeClr val="dk2"/>
        </a:solidFill>
      </p:bgPr>
    </p:bg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72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p72"/>
          <p:cNvSpPr/>
          <p:nvPr/>
        </p:nvSpPr>
        <p:spPr>
          <a:xfrm>
            <a:off x="154642" y="161365"/>
            <a:ext cx="3547800" cy="4824300"/>
          </a:xfrm>
          <a:prstGeom prst="rect">
            <a:avLst/>
          </a:prstGeom>
          <a:solidFill>
            <a:srgbClr val="E7F5F3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Google Shape;464;p72"/>
          <p:cNvSpPr txBox="1"/>
          <p:nvPr>
            <p:ph type="title"/>
          </p:nvPr>
        </p:nvSpPr>
        <p:spPr>
          <a:xfrm>
            <a:off x="537883" y="584734"/>
            <a:ext cx="2949000" cy="18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Calibri"/>
              <a:buNone/>
              <a:defRPr sz="33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65" name="Google Shape;465;p72"/>
          <p:cNvSpPr txBox="1"/>
          <p:nvPr>
            <p:ph idx="1" type="body"/>
          </p:nvPr>
        </p:nvSpPr>
        <p:spPr>
          <a:xfrm>
            <a:off x="3887391" y="584735"/>
            <a:ext cx="4629300" cy="38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indent="-3429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indent="-3429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429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indent="-3429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5pPr>
            <a:lvl6pPr indent="-3238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466" name="Google Shape;466;p72"/>
          <p:cNvSpPr/>
          <p:nvPr>
            <p:ph idx="2" type="pic"/>
          </p:nvPr>
        </p:nvSpPr>
        <p:spPr>
          <a:xfrm>
            <a:off x="537883" y="2655094"/>
            <a:ext cx="2949000" cy="1740600"/>
          </a:xfrm>
          <a:prstGeom prst="rect">
            <a:avLst/>
          </a:prstGeom>
          <a:noFill/>
          <a:ln>
            <a:noFill/>
          </a:ln>
        </p:spPr>
      </p:sp>
      <p:sp>
        <p:nvSpPr>
          <p:cNvPr id="467" name="Google Shape;467;p72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68" name="Google Shape;468;p72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al_5-Title and Content">
  <p:cSld name="Teal_5-Title and Content">
    <p:bg>
      <p:bgPr>
        <a:solidFill>
          <a:schemeClr val="dk2"/>
        </a:solidFill>
      </p:bgPr>
    </p:bg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73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Calibri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1" name="Google Shape;471;p73"/>
          <p:cNvSpPr txBox="1"/>
          <p:nvPr>
            <p:ph idx="1" type="body"/>
          </p:nvPr>
        </p:nvSpPr>
        <p:spPr>
          <a:xfrm>
            <a:off x="537882" y="1369219"/>
            <a:ext cx="8088300" cy="30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72" name="Google Shape;472;p73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73" name="Google Shape;473;p73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al_6-Two Content">
  <p:cSld name="Teal_6-Two Content">
    <p:bg>
      <p:bgPr>
        <a:solidFill>
          <a:schemeClr val="dk2"/>
        </a:solidFill>
      </p:bgPr>
    </p:bg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74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Calibri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6" name="Google Shape;476;p74"/>
          <p:cNvSpPr txBox="1"/>
          <p:nvPr>
            <p:ph idx="1" type="body"/>
          </p:nvPr>
        </p:nvSpPr>
        <p:spPr>
          <a:xfrm>
            <a:off x="537882" y="1369219"/>
            <a:ext cx="3976800" cy="30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77" name="Google Shape;477;p74"/>
          <p:cNvSpPr txBox="1"/>
          <p:nvPr>
            <p:ph idx="2" type="body"/>
          </p:nvPr>
        </p:nvSpPr>
        <p:spPr>
          <a:xfrm>
            <a:off x="4629150" y="1369219"/>
            <a:ext cx="3997200" cy="30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78" name="Google Shape;478;p74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79" name="Google Shape;479;p74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al_7-Comparison">
  <p:cSld name="Teal_7-Comparison">
    <p:bg>
      <p:bgPr>
        <a:solidFill>
          <a:schemeClr val="dk2"/>
        </a:solidFill>
      </p:bgPr>
    </p:bg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75"/>
          <p:cNvSpPr txBox="1"/>
          <p:nvPr>
            <p:ph idx="1" type="body"/>
          </p:nvPr>
        </p:nvSpPr>
        <p:spPr>
          <a:xfrm>
            <a:off x="537882" y="1260872"/>
            <a:ext cx="39603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b="0" sz="24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82" name="Google Shape;482;p75"/>
          <p:cNvSpPr txBox="1"/>
          <p:nvPr>
            <p:ph idx="2" type="body"/>
          </p:nvPr>
        </p:nvSpPr>
        <p:spPr>
          <a:xfrm>
            <a:off x="537882" y="1878806"/>
            <a:ext cx="3960300" cy="25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83" name="Google Shape;483;p75"/>
          <p:cNvSpPr txBox="1"/>
          <p:nvPr>
            <p:ph idx="3" type="body"/>
          </p:nvPr>
        </p:nvSpPr>
        <p:spPr>
          <a:xfrm>
            <a:off x="4629150" y="1260872"/>
            <a:ext cx="39972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b="0" sz="24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84" name="Google Shape;484;p75"/>
          <p:cNvSpPr txBox="1"/>
          <p:nvPr>
            <p:ph idx="4" type="body"/>
          </p:nvPr>
        </p:nvSpPr>
        <p:spPr>
          <a:xfrm>
            <a:off x="4629150" y="1878806"/>
            <a:ext cx="3997200" cy="25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85" name="Google Shape;485;p75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alibri"/>
              <a:buNone/>
              <a:defRPr sz="24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86" name="Google Shape;486;p75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87" name="Google Shape;487;p75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al_8-Title Only" showMasterSp="0">
  <p:cSld name="Teal_8-Title Only">
    <p:bg>
      <p:bgPr>
        <a:solidFill>
          <a:schemeClr val="dk2"/>
        </a:solidFill>
      </p:bgPr>
    </p:bg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76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0" name="Google Shape;490;p76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Calibri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1" name="Google Shape;491;p76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92" name="Google Shape;492;p76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al_9-Blank" showMasterSp="0">
  <p:cSld name="Teal_9-Blank">
    <p:bg>
      <p:bgPr>
        <a:solidFill>
          <a:schemeClr val="dk2"/>
        </a:solidFill>
      </p:bgPr>
    </p:bg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77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 sz="1100"/>
          </a:p>
        </p:txBody>
      </p:sp>
      <p:sp>
        <p:nvSpPr>
          <p:cNvPr id="495" name="Google Shape;495;p77"/>
          <p:cNvSpPr txBox="1"/>
          <p:nvPr>
            <p:ph idx="1" type="body"/>
          </p:nvPr>
        </p:nvSpPr>
        <p:spPr>
          <a:xfrm>
            <a:off x="537882" y="494969"/>
            <a:ext cx="8088300" cy="4049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96" name="Google Shape;496;p77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97" name="Google Shape;497;p77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al_10-Large Type" showMasterSp="0">
  <p:cSld name="Teal_10-Large Type">
    <p:bg>
      <p:bgPr>
        <a:solidFill>
          <a:schemeClr val="dk2"/>
        </a:solidFill>
      </p:bgPr>
    </p:bg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78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ecorative line break" id="500" name="Google Shape;500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89652" y="2886671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501" name="Google Shape;501;p78"/>
          <p:cNvSpPr txBox="1"/>
          <p:nvPr>
            <p:ph type="ctrTitle"/>
          </p:nvPr>
        </p:nvSpPr>
        <p:spPr>
          <a:xfrm>
            <a:off x="1143000" y="1124344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0"/>
              <a:buFont typeface="Calibri"/>
              <a:buNone/>
              <a:defRPr sz="9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02" name="Google Shape;502;p78"/>
          <p:cNvSpPr txBox="1"/>
          <p:nvPr>
            <p:ph idx="1" type="subTitle"/>
          </p:nvPr>
        </p:nvSpPr>
        <p:spPr>
          <a:xfrm>
            <a:off x="1143000" y="3002388"/>
            <a:ext cx="6858000" cy="660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503" name="Google Shape;503;p78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504" name="Google Shape;504;p78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al_11-Follow Us" showMasterSp="0">
  <p:cSld name="Teal_11-Follow Us">
    <p:bg>
      <p:bgPr>
        <a:solidFill>
          <a:schemeClr val="dk2"/>
        </a:solidFill>
      </p:bgPr>
    </p:bg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79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ecorative line break" id="507" name="Google Shape;507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89652" y="2886671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508" name="Google Shape;508;p79"/>
          <p:cNvSpPr txBox="1"/>
          <p:nvPr>
            <p:ph type="ctrTitle"/>
          </p:nvPr>
        </p:nvSpPr>
        <p:spPr>
          <a:xfrm>
            <a:off x="1143000" y="1124344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0"/>
              <a:buFont typeface="Calibri"/>
              <a:buNone/>
              <a:defRPr sz="9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descr="Twitter icon" id="509" name="Google Shape;509;p7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38718" y="3032551"/>
            <a:ext cx="375030" cy="37503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acebook icon" id="510" name="Google Shape;510;p7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68720" y="3032551"/>
            <a:ext cx="375030" cy="375030"/>
          </a:xfrm>
          <a:prstGeom prst="rect">
            <a:avLst/>
          </a:prstGeom>
          <a:noFill/>
          <a:ln>
            <a:noFill/>
          </a:ln>
        </p:spPr>
      </p:pic>
      <p:sp>
        <p:nvSpPr>
          <p:cNvPr id="511" name="Google Shape;511;p79"/>
          <p:cNvSpPr txBox="1"/>
          <p:nvPr/>
        </p:nvSpPr>
        <p:spPr>
          <a:xfrm>
            <a:off x="2038718" y="3032551"/>
            <a:ext cx="51051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None/>
            </a:pPr>
            <a:r>
              <a:rPr lang="en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twitter.com/ORDeptEd | fb.com/ORDeptEd</a:t>
            </a:r>
            <a:endParaRPr sz="1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2" name="Google Shape;512;p79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513" name="Google Shape;513;p79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ype" showMasterSp="0">
  <p:cSld name="Large Type">
    <p:bg>
      <p:bgPr>
        <a:solidFill>
          <a:schemeClr val="accent3"/>
        </a:solidFill>
      </p:bgPr>
    </p:bg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80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ecorative line break" id="516" name="Google Shape;516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89652" y="2886671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517" name="Google Shape;517;p80"/>
          <p:cNvSpPr txBox="1"/>
          <p:nvPr>
            <p:ph type="ctrTitle"/>
          </p:nvPr>
        </p:nvSpPr>
        <p:spPr>
          <a:xfrm>
            <a:off x="1143000" y="1124344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000"/>
              <a:buFont typeface="Calibri"/>
              <a:buNone/>
              <a:defRPr sz="90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18" name="Google Shape;518;p80"/>
          <p:cNvSpPr txBox="1"/>
          <p:nvPr>
            <p:ph idx="10" type="dt"/>
          </p:nvPr>
        </p:nvSpPr>
        <p:spPr>
          <a:xfrm>
            <a:off x="2891118" y="4604845"/>
            <a:ext cx="33819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519" name="Google Shape;519;p80"/>
          <p:cNvSpPr txBox="1"/>
          <p:nvPr>
            <p:ph idx="11" type="ftr"/>
          </p:nvPr>
        </p:nvSpPr>
        <p:spPr>
          <a:xfrm>
            <a:off x="537882" y="4604845"/>
            <a:ext cx="21480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520" name="Google Shape;520;p80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21" name="Google Shape;521;p80"/>
          <p:cNvSpPr txBox="1"/>
          <p:nvPr>
            <p:ph idx="1" type="subTitle"/>
          </p:nvPr>
        </p:nvSpPr>
        <p:spPr>
          <a:xfrm>
            <a:off x="1143000" y="3002388"/>
            <a:ext cx="6858000" cy="660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1pPr>
            <a:lvl2pPr lvl="1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ype 1" showMasterSp="0">
  <p:cSld name="Large Type_1">
    <p:bg>
      <p:bgPr>
        <a:solidFill>
          <a:schemeClr val="dk2"/>
        </a:solidFill>
      </p:bgPr>
    </p:bg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81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ecorative line break" id="524" name="Google Shape;524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89652" y="2886671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525" name="Google Shape;525;p81"/>
          <p:cNvSpPr txBox="1"/>
          <p:nvPr>
            <p:ph type="ctrTitle"/>
          </p:nvPr>
        </p:nvSpPr>
        <p:spPr>
          <a:xfrm>
            <a:off x="1143000" y="1124344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0"/>
              <a:buFont typeface="Calibri"/>
              <a:buNone/>
              <a:defRPr sz="90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6" name="Google Shape;526;p81"/>
          <p:cNvSpPr txBox="1"/>
          <p:nvPr>
            <p:ph idx="10" type="dt"/>
          </p:nvPr>
        </p:nvSpPr>
        <p:spPr>
          <a:xfrm>
            <a:off x="2891118" y="4604845"/>
            <a:ext cx="33819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None/>
              <a:defRPr sz="1100"/>
            </a:lvl1pPr>
            <a:lvl2pPr lvl="1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sz="1100"/>
            </a:lvl2pPr>
            <a:lvl3pPr lvl="2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sz="1100"/>
            </a:lvl3pPr>
            <a:lvl4pPr lvl="3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sz="1100"/>
            </a:lvl4pPr>
            <a:lvl5pPr lvl="4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sz="1100"/>
            </a:lvl5pPr>
            <a:lvl6pPr lvl="5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sz="1100"/>
            </a:lvl6pPr>
            <a:lvl7pPr lvl="6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sz="1100"/>
            </a:lvl7pPr>
            <a:lvl8pPr lvl="7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sz="1100"/>
            </a:lvl8pPr>
            <a:lvl9pPr lvl="8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sz="1100"/>
            </a:lvl9pPr>
          </a:lstStyle>
          <a:p/>
        </p:txBody>
      </p:sp>
      <p:sp>
        <p:nvSpPr>
          <p:cNvPr id="527" name="Google Shape;527;p81"/>
          <p:cNvSpPr txBox="1"/>
          <p:nvPr>
            <p:ph idx="11" type="ftr"/>
          </p:nvPr>
        </p:nvSpPr>
        <p:spPr>
          <a:xfrm>
            <a:off x="537882" y="4604845"/>
            <a:ext cx="21480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None/>
              <a:defRPr sz="1100"/>
            </a:lvl1pPr>
            <a:lvl2pPr lvl="1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sz="1100"/>
            </a:lvl2pPr>
            <a:lvl3pPr lvl="2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sz="1100"/>
            </a:lvl3pPr>
            <a:lvl4pPr lvl="3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sz="1100"/>
            </a:lvl4pPr>
            <a:lvl5pPr lvl="4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sz="1100"/>
            </a:lvl5pPr>
            <a:lvl6pPr lvl="5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sz="1100"/>
            </a:lvl6pPr>
            <a:lvl7pPr lvl="6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sz="1100"/>
            </a:lvl7pPr>
            <a:lvl8pPr lvl="7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sz="1100"/>
            </a:lvl8pPr>
            <a:lvl9pPr lvl="8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sz="1100"/>
            </a:lvl9pPr>
          </a:lstStyle>
          <a:p/>
        </p:txBody>
      </p:sp>
      <p:sp>
        <p:nvSpPr>
          <p:cNvPr id="528" name="Google Shape;528;p81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Calibri"/>
              <a:buNone/>
              <a:defRPr b="0" i="0" sz="9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Calibri"/>
              <a:buNone/>
              <a:defRPr b="0" i="0" sz="9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Calibri"/>
              <a:buNone/>
              <a:defRPr b="0" i="0" sz="9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Calibri"/>
              <a:buNone/>
              <a:defRPr b="0" i="0" sz="9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Calibri"/>
              <a:buNone/>
              <a:defRPr b="0" i="0" sz="9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Calibri"/>
              <a:buNone/>
              <a:defRPr b="0" i="0" sz="9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Calibri"/>
              <a:buNone/>
              <a:defRPr b="0" i="0" sz="9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Calibri"/>
              <a:buNone/>
              <a:defRPr b="0" i="0" sz="9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Calibri"/>
              <a:buNone/>
              <a:defRPr b="0" i="0" sz="9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29" name="Google Shape;529;p81"/>
          <p:cNvSpPr txBox="1"/>
          <p:nvPr>
            <p:ph idx="1" type="subTitle"/>
          </p:nvPr>
        </p:nvSpPr>
        <p:spPr>
          <a:xfrm>
            <a:off x="1143000" y="3002388"/>
            <a:ext cx="6858000" cy="660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ype 2" showMasterSp="0">
  <p:cSld name="Large Type_2">
    <p:bg>
      <p:bgPr>
        <a:solidFill>
          <a:schemeClr val="dk2"/>
        </a:solidFill>
      </p:bgPr>
    </p:bg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82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ecorative line break" id="532" name="Google Shape;532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89652" y="2886671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533" name="Google Shape;533;p82"/>
          <p:cNvSpPr txBox="1"/>
          <p:nvPr>
            <p:ph type="ctrTitle"/>
          </p:nvPr>
        </p:nvSpPr>
        <p:spPr>
          <a:xfrm>
            <a:off x="1143000" y="1124344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0"/>
              <a:buFont typeface="Calibri"/>
              <a:buNone/>
              <a:defRPr sz="9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34" name="Google Shape;534;p82"/>
          <p:cNvSpPr txBox="1"/>
          <p:nvPr>
            <p:ph idx="10" type="dt"/>
          </p:nvPr>
        </p:nvSpPr>
        <p:spPr>
          <a:xfrm>
            <a:off x="2891118" y="4604845"/>
            <a:ext cx="33819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535" name="Google Shape;535;p82"/>
          <p:cNvSpPr txBox="1"/>
          <p:nvPr>
            <p:ph idx="11" type="ftr"/>
          </p:nvPr>
        </p:nvSpPr>
        <p:spPr>
          <a:xfrm>
            <a:off x="537882" y="4604845"/>
            <a:ext cx="21480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536" name="Google Shape;536;p82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37" name="Google Shape;537;p82"/>
          <p:cNvSpPr txBox="1"/>
          <p:nvPr>
            <p:ph idx="1" type="subTitle"/>
          </p:nvPr>
        </p:nvSpPr>
        <p:spPr>
          <a:xfrm>
            <a:off x="1143000" y="3002388"/>
            <a:ext cx="6858000" cy="660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ype 3" showMasterSp="0">
  <p:cSld name="Large Type_3">
    <p:bg>
      <p:bgPr>
        <a:solidFill>
          <a:schemeClr val="accent5"/>
        </a:solidFill>
      </p:bgPr>
    </p:bg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83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ecorative line break" id="540" name="Google Shape;540;p8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89652" y="2886671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541" name="Google Shape;541;p83"/>
          <p:cNvSpPr txBox="1"/>
          <p:nvPr>
            <p:ph type="ctrTitle"/>
          </p:nvPr>
        </p:nvSpPr>
        <p:spPr>
          <a:xfrm>
            <a:off x="1143000" y="1124344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0"/>
              <a:buFont typeface="Calibri"/>
              <a:buNone/>
              <a:defRPr sz="90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42" name="Google Shape;542;p83"/>
          <p:cNvSpPr txBox="1"/>
          <p:nvPr>
            <p:ph idx="10" type="dt"/>
          </p:nvPr>
        </p:nvSpPr>
        <p:spPr>
          <a:xfrm>
            <a:off x="2891118" y="4604845"/>
            <a:ext cx="33819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543" name="Google Shape;543;p83"/>
          <p:cNvSpPr txBox="1"/>
          <p:nvPr>
            <p:ph idx="11" type="ftr"/>
          </p:nvPr>
        </p:nvSpPr>
        <p:spPr>
          <a:xfrm>
            <a:off x="537882" y="4604845"/>
            <a:ext cx="21480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544" name="Google Shape;544;p83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45" name="Google Shape;545;p83"/>
          <p:cNvSpPr txBox="1"/>
          <p:nvPr>
            <p:ph idx="1" type="subTitle"/>
          </p:nvPr>
        </p:nvSpPr>
        <p:spPr>
          <a:xfrm>
            <a:off x="1143000" y="3002388"/>
            <a:ext cx="6858000" cy="660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800">
                <a:solidFill>
                  <a:schemeClr val="accent5"/>
                </a:solidFill>
              </a:defRPr>
            </a:lvl1pPr>
            <a:lvl2pPr lvl="1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llow Us" showMasterSp="0">
  <p:cSld name="Follow Us">
    <p:bg>
      <p:bgPr>
        <a:solidFill>
          <a:schemeClr val="accent1"/>
        </a:solidFill>
      </p:bgPr>
    </p:bg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84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ecorative line break" id="548" name="Google Shape;54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89652" y="2886671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549" name="Google Shape;549;p84"/>
          <p:cNvSpPr txBox="1"/>
          <p:nvPr>
            <p:ph type="ctrTitle"/>
          </p:nvPr>
        </p:nvSpPr>
        <p:spPr>
          <a:xfrm>
            <a:off x="1143000" y="1124344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0"/>
              <a:buFont typeface="Calibri"/>
              <a:buNone/>
              <a:defRPr sz="9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50" name="Google Shape;550;p84"/>
          <p:cNvSpPr txBox="1"/>
          <p:nvPr>
            <p:ph idx="10" type="dt"/>
          </p:nvPr>
        </p:nvSpPr>
        <p:spPr>
          <a:xfrm>
            <a:off x="2891118" y="4604845"/>
            <a:ext cx="33819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551" name="Google Shape;551;p84"/>
          <p:cNvSpPr txBox="1"/>
          <p:nvPr>
            <p:ph idx="11" type="ftr"/>
          </p:nvPr>
        </p:nvSpPr>
        <p:spPr>
          <a:xfrm>
            <a:off x="537882" y="4604845"/>
            <a:ext cx="21480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552" name="Google Shape;552;p84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descr="Twitter icon" id="553" name="Google Shape;553;p8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38718" y="3032551"/>
            <a:ext cx="375030" cy="37503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acebook icon" id="554" name="Google Shape;554;p8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68720" y="3032551"/>
            <a:ext cx="375030" cy="375030"/>
          </a:xfrm>
          <a:prstGeom prst="rect">
            <a:avLst/>
          </a:prstGeom>
          <a:noFill/>
          <a:ln>
            <a:noFill/>
          </a:ln>
        </p:spPr>
      </p:pic>
      <p:sp>
        <p:nvSpPr>
          <p:cNvPr id="555" name="Google Shape;555;p84"/>
          <p:cNvSpPr txBox="1"/>
          <p:nvPr/>
        </p:nvSpPr>
        <p:spPr>
          <a:xfrm>
            <a:off x="2038718" y="3032551"/>
            <a:ext cx="51051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None/>
            </a:pPr>
            <a:r>
              <a:rPr b="0" i="0" lang="en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twitter.com/ORDeptEd | fb.com/ORDeptEd</a:t>
            </a:r>
            <a:endParaRPr b="0" i="0" sz="18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50.xml"/><Relationship Id="rId42" Type="http://schemas.openxmlformats.org/officeDocument/2006/relationships/slideLayout" Target="../slideLayouts/slideLayout52.xml"/><Relationship Id="rId41" Type="http://schemas.openxmlformats.org/officeDocument/2006/relationships/slideLayout" Target="../slideLayouts/slideLayout51.xml"/><Relationship Id="rId44" Type="http://schemas.openxmlformats.org/officeDocument/2006/relationships/slideLayout" Target="../slideLayouts/slideLayout54.xml"/><Relationship Id="rId43" Type="http://schemas.openxmlformats.org/officeDocument/2006/relationships/slideLayout" Target="../slideLayouts/slideLayout53.xml"/><Relationship Id="rId46" Type="http://schemas.openxmlformats.org/officeDocument/2006/relationships/slideLayout" Target="../slideLayouts/slideLayout56.xml"/><Relationship Id="rId45" Type="http://schemas.openxmlformats.org/officeDocument/2006/relationships/slideLayout" Target="../slideLayouts/slideLayout55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48" Type="http://schemas.openxmlformats.org/officeDocument/2006/relationships/slideLayout" Target="../slideLayouts/slideLayout58.xml"/><Relationship Id="rId47" Type="http://schemas.openxmlformats.org/officeDocument/2006/relationships/slideLayout" Target="../slideLayouts/slideLayout57.xml"/><Relationship Id="rId49" Type="http://schemas.openxmlformats.org/officeDocument/2006/relationships/slideLayout" Target="../slideLayouts/slideLayout59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73" Type="http://schemas.openxmlformats.org/officeDocument/2006/relationships/theme" Target="../theme/theme3.xml"/><Relationship Id="rId72" Type="http://schemas.openxmlformats.org/officeDocument/2006/relationships/slideLayout" Target="../slideLayouts/slideLayout82.xml"/><Relationship Id="rId31" Type="http://schemas.openxmlformats.org/officeDocument/2006/relationships/slideLayout" Target="../slideLayouts/slideLayout41.xml"/><Relationship Id="rId30" Type="http://schemas.openxmlformats.org/officeDocument/2006/relationships/slideLayout" Target="../slideLayouts/slideLayout40.xml"/><Relationship Id="rId33" Type="http://schemas.openxmlformats.org/officeDocument/2006/relationships/slideLayout" Target="../slideLayouts/slideLayout43.xml"/><Relationship Id="rId32" Type="http://schemas.openxmlformats.org/officeDocument/2006/relationships/slideLayout" Target="../slideLayouts/slideLayout42.xml"/><Relationship Id="rId35" Type="http://schemas.openxmlformats.org/officeDocument/2006/relationships/slideLayout" Target="../slideLayouts/slideLayout45.xml"/><Relationship Id="rId34" Type="http://schemas.openxmlformats.org/officeDocument/2006/relationships/slideLayout" Target="../slideLayouts/slideLayout44.xml"/><Relationship Id="rId71" Type="http://schemas.openxmlformats.org/officeDocument/2006/relationships/slideLayout" Target="../slideLayouts/slideLayout81.xml"/><Relationship Id="rId70" Type="http://schemas.openxmlformats.org/officeDocument/2006/relationships/slideLayout" Target="../slideLayouts/slideLayout80.xml"/><Relationship Id="rId37" Type="http://schemas.openxmlformats.org/officeDocument/2006/relationships/slideLayout" Target="../slideLayouts/slideLayout47.xml"/><Relationship Id="rId36" Type="http://schemas.openxmlformats.org/officeDocument/2006/relationships/slideLayout" Target="../slideLayouts/slideLayout46.xml"/><Relationship Id="rId39" Type="http://schemas.openxmlformats.org/officeDocument/2006/relationships/slideLayout" Target="../slideLayouts/slideLayout49.xml"/><Relationship Id="rId38" Type="http://schemas.openxmlformats.org/officeDocument/2006/relationships/slideLayout" Target="../slideLayouts/slideLayout48.xml"/><Relationship Id="rId62" Type="http://schemas.openxmlformats.org/officeDocument/2006/relationships/slideLayout" Target="../slideLayouts/slideLayout72.xml"/><Relationship Id="rId61" Type="http://schemas.openxmlformats.org/officeDocument/2006/relationships/slideLayout" Target="../slideLayouts/slideLayout71.xml"/><Relationship Id="rId20" Type="http://schemas.openxmlformats.org/officeDocument/2006/relationships/slideLayout" Target="../slideLayouts/slideLayout30.xml"/><Relationship Id="rId64" Type="http://schemas.openxmlformats.org/officeDocument/2006/relationships/slideLayout" Target="../slideLayouts/slideLayout74.xml"/><Relationship Id="rId63" Type="http://schemas.openxmlformats.org/officeDocument/2006/relationships/slideLayout" Target="../slideLayouts/slideLayout73.xml"/><Relationship Id="rId22" Type="http://schemas.openxmlformats.org/officeDocument/2006/relationships/slideLayout" Target="../slideLayouts/slideLayout32.xml"/><Relationship Id="rId66" Type="http://schemas.openxmlformats.org/officeDocument/2006/relationships/slideLayout" Target="../slideLayouts/slideLayout76.xml"/><Relationship Id="rId21" Type="http://schemas.openxmlformats.org/officeDocument/2006/relationships/slideLayout" Target="../slideLayouts/slideLayout31.xml"/><Relationship Id="rId65" Type="http://schemas.openxmlformats.org/officeDocument/2006/relationships/slideLayout" Target="../slideLayouts/slideLayout75.xml"/><Relationship Id="rId24" Type="http://schemas.openxmlformats.org/officeDocument/2006/relationships/slideLayout" Target="../slideLayouts/slideLayout34.xml"/><Relationship Id="rId68" Type="http://schemas.openxmlformats.org/officeDocument/2006/relationships/slideLayout" Target="../slideLayouts/slideLayout78.xml"/><Relationship Id="rId23" Type="http://schemas.openxmlformats.org/officeDocument/2006/relationships/slideLayout" Target="../slideLayouts/slideLayout33.xml"/><Relationship Id="rId67" Type="http://schemas.openxmlformats.org/officeDocument/2006/relationships/slideLayout" Target="../slideLayouts/slideLayout77.xml"/><Relationship Id="rId60" Type="http://schemas.openxmlformats.org/officeDocument/2006/relationships/slideLayout" Target="../slideLayouts/slideLayout70.xml"/><Relationship Id="rId26" Type="http://schemas.openxmlformats.org/officeDocument/2006/relationships/slideLayout" Target="../slideLayouts/slideLayout36.xml"/><Relationship Id="rId25" Type="http://schemas.openxmlformats.org/officeDocument/2006/relationships/slideLayout" Target="../slideLayouts/slideLayout35.xml"/><Relationship Id="rId69" Type="http://schemas.openxmlformats.org/officeDocument/2006/relationships/slideLayout" Target="../slideLayouts/slideLayout79.xml"/><Relationship Id="rId28" Type="http://schemas.openxmlformats.org/officeDocument/2006/relationships/slideLayout" Target="../slideLayouts/slideLayout38.xml"/><Relationship Id="rId27" Type="http://schemas.openxmlformats.org/officeDocument/2006/relationships/slideLayout" Target="../slideLayouts/slideLayout37.xml"/><Relationship Id="rId29" Type="http://schemas.openxmlformats.org/officeDocument/2006/relationships/slideLayout" Target="../slideLayouts/slideLayout39.xml"/><Relationship Id="rId51" Type="http://schemas.openxmlformats.org/officeDocument/2006/relationships/slideLayout" Target="../slideLayouts/slideLayout61.xml"/><Relationship Id="rId50" Type="http://schemas.openxmlformats.org/officeDocument/2006/relationships/slideLayout" Target="../slideLayouts/slideLayout60.xml"/><Relationship Id="rId53" Type="http://schemas.openxmlformats.org/officeDocument/2006/relationships/slideLayout" Target="../slideLayouts/slideLayout63.xml"/><Relationship Id="rId52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21.xml"/><Relationship Id="rId5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20.xml"/><Relationship Id="rId54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23.xml"/><Relationship Id="rId5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22.xml"/><Relationship Id="rId56" Type="http://schemas.openxmlformats.org/officeDocument/2006/relationships/slideLayout" Target="../slideLayouts/slideLayout66.xml"/><Relationship Id="rId15" Type="http://schemas.openxmlformats.org/officeDocument/2006/relationships/slideLayout" Target="../slideLayouts/slideLayout25.xml"/><Relationship Id="rId59" Type="http://schemas.openxmlformats.org/officeDocument/2006/relationships/slideLayout" Target="../slideLayouts/slideLayout69.xml"/><Relationship Id="rId14" Type="http://schemas.openxmlformats.org/officeDocument/2006/relationships/slideLayout" Target="../slideLayouts/slideLayout24.xml"/><Relationship Id="rId58" Type="http://schemas.openxmlformats.org/officeDocument/2006/relationships/slideLayout" Target="../slideLayouts/slideLayout68.xml"/><Relationship Id="rId17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26.xml"/><Relationship Id="rId19" Type="http://schemas.openxmlformats.org/officeDocument/2006/relationships/slideLayout" Target="../slideLayouts/slideLayout29.xml"/><Relationship Id="rId18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13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53" name="Google Shape;53;p13"/>
          <p:cNvSpPr txBox="1"/>
          <p:nvPr>
            <p:ph idx="1" type="body"/>
          </p:nvPr>
        </p:nvSpPr>
        <p:spPr>
          <a:xfrm>
            <a:off x="537882" y="1369219"/>
            <a:ext cx="8088300" cy="30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4290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descr="Decorative line break" id="55" name="Google Shape;55;p13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603503" y="1168770"/>
            <a:ext cx="964694" cy="18288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  <p:sldLayoutId id="2147483672" r:id="rId15"/>
    <p:sldLayoutId id="2147483673" r:id="rId16"/>
    <p:sldLayoutId id="2147483674" r:id="rId17"/>
    <p:sldLayoutId id="2147483675" r:id="rId18"/>
    <p:sldLayoutId id="2147483676" r:id="rId19"/>
    <p:sldLayoutId id="2147483677" r:id="rId20"/>
    <p:sldLayoutId id="2147483678" r:id="rId21"/>
    <p:sldLayoutId id="2147483679" r:id="rId22"/>
    <p:sldLayoutId id="2147483680" r:id="rId23"/>
    <p:sldLayoutId id="2147483681" r:id="rId24"/>
    <p:sldLayoutId id="2147483682" r:id="rId25"/>
    <p:sldLayoutId id="2147483683" r:id="rId26"/>
    <p:sldLayoutId id="2147483684" r:id="rId27"/>
    <p:sldLayoutId id="2147483685" r:id="rId28"/>
    <p:sldLayoutId id="2147483686" r:id="rId29"/>
    <p:sldLayoutId id="2147483687" r:id="rId30"/>
    <p:sldLayoutId id="2147483688" r:id="rId31"/>
    <p:sldLayoutId id="2147483689" r:id="rId32"/>
    <p:sldLayoutId id="2147483690" r:id="rId33"/>
    <p:sldLayoutId id="2147483691" r:id="rId34"/>
    <p:sldLayoutId id="2147483692" r:id="rId35"/>
    <p:sldLayoutId id="2147483693" r:id="rId36"/>
    <p:sldLayoutId id="2147483694" r:id="rId37"/>
    <p:sldLayoutId id="2147483695" r:id="rId38"/>
    <p:sldLayoutId id="2147483696" r:id="rId39"/>
    <p:sldLayoutId id="2147483697" r:id="rId40"/>
    <p:sldLayoutId id="2147483698" r:id="rId41"/>
    <p:sldLayoutId id="2147483699" r:id="rId42"/>
    <p:sldLayoutId id="2147483700" r:id="rId43"/>
    <p:sldLayoutId id="2147483701" r:id="rId44"/>
    <p:sldLayoutId id="2147483702" r:id="rId45"/>
    <p:sldLayoutId id="2147483703" r:id="rId46"/>
    <p:sldLayoutId id="2147483704" r:id="rId47"/>
    <p:sldLayoutId id="2147483705" r:id="rId48"/>
    <p:sldLayoutId id="2147483706" r:id="rId49"/>
    <p:sldLayoutId id="2147483707" r:id="rId50"/>
    <p:sldLayoutId id="2147483708" r:id="rId51"/>
    <p:sldLayoutId id="2147483709" r:id="rId52"/>
    <p:sldLayoutId id="2147483710" r:id="rId53"/>
    <p:sldLayoutId id="2147483711" r:id="rId54"/>
    <p:sldLayoutId id="2147483712" r:id="rId55"/>
    <p:sldLayoutId id="2147483713" r:id="rId56"/>
    <p:sldLayoutId id="2147483714" r:id="rId57"/>
    <p:sldLayoutId id="2147483715" r:id="rId58"/>
    <p:sldLayoutId id="2147483716" r:id="rId59"/>
    <p:sldLayoutId id="2147483717" r:id="rId60"/>
    <p:sldLayoutId id="2147483718" r:id="rId61"/>
    <p:sldLayoutId id="2147483719" r:id="rId62"/>
    <p:sldLayoutId id="2147483720" r:id="rId63"/>
    <p:sldLayoutId id="2147483721" r:id="rId64"/>
    <p:sldLayoutId id="2147483722" r:id="rId65"/>
    <p:sldLayoutId id="2147483723" r:id="rId66"/>
    <p:sldLayoutId id="2147483724" r:id="rId67"/>
    <p:sldLayoutId id="2147483725" r:id="rId68"/>
    <p:sldLayoutId id="2147483726" r:id="rId69"/>
    <p:sldLayoutId id="2147483727" r:id="rId70"/>
    <p:sldLayoutId id="2147483728" r:id="rId71"/>
    <p:sldLayoutId id="2147483729" r:id="rId7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0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docs.google.com/spreadsheets/d/149E0j_KUEPWAla7YIiTy4IvEKHw_JnZ7QoHD4sRGHgU/edit?usp=sharing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9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85"/>
          <p:cNvSpPr txBox="1"/>
          <p:nvPr>
            <p:ph type="ctrTitle"/>
          </p:nvPr>
        </p:nvSpPr>
        <p:spPr>
          <a:xfrm>
            <a:off x="1143000" y="1711701"/>
            <a:ext cx="6858000" cy="7674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100"/>
              <a:buFont typeface="Calibri"/>
              <a:buNone/>
            </a:pPr>
            <a:r>
              <a:rPr b="1" lang="en" sz="3600"/>
              <a:t>TAPP Systems-Weaving Framework</a:t>
            </a:r>
            <a:endParaRPr b="1" sz="3600"/>
          </a:p>
        </p:txBody>
      </p:sp>
      <p:sp>
        <p:nvSpPr>
          <p:cNvPr id="561" name="Google Shape;561;p85"/>
          <p:cNvSpPr txBox="1"/>
          <p:nvPr>
            <p:ph idx="1" type="subTitle"/>
          </p:nvPr>
        </p:nvSpPr>
        <p:spPr>
          <a:xfrm>
            <a:off x="1143000" y="275517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rPr b="1" lang="en" sz="2200"/>
              <a:t>Moving from Insight to Infrastructure</a:t>
            </a:r>
            <a:endParaRPr b="1" sz="2200"/>
          </a:p>
        </p:txBody>
      </p:sp>
      <p:sp>
        <p:nvSpPr>
          <p:cNvPr id="562" name="Google Shape;562;p85"/>
          <p:cNvSpPr txBox="1"/>
          <p:nvPr>
            <p:ph idx="12" type="sldNum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63" name="Google Shape;563;p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82926" y="275062"/>
            <a:ext cx="2168400" cy="15086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94"/>
          <p:cNvSpPr txBox="1"/>
          <p:nvPr>
            <p:ph idx="1" type="body"/>
          </p:nvPr>
        </p:nvSpPr>
        <p:spPr>
          <a:xfrm>
            <a:off x="537875" y="1369225"/>
            <a:ext cx="8088300" cy="3234300"/>
          </a:xfrm>
          <a:prstGeom prst="rect">
            <a:avLst/>
          </a:prstGeom>
          <a:solidFill>
            <a:srgbClr val="F0F4E6"/>
          </a:solidFill>
        </p:spPr>
        <p:txBody>
          <a:bodyPr anchorCtr="0" anchor="t" bIns="34275" lIns="68575" spcFirstLastPara="1" rIns="68575" wrap="square" tIns="34275">
            <a:normAutofit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latin typeface="Lexend"/>
                <a:ea typeface="Lexend"/>
                <a:cs typeface="Lexend"/>
                <a:sym typeface="Lexend"/>
              </a:rPr>
              <a:t>B. Health &amp; Wellness</a:t>
            </a:r>
            <a:endParaRPr b="1" sz="14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Lexend"/>
                <a:ea typeface="Lexend"/>
                <a:cs typeface="Lexend"/>
                <a:sym typeface="Lexend"/>
              </a:rPr>
              <a:t>Questions to Consider:</a:t>
            </a:r>
            <a:endParaRPr sz="1200">
              <a:latin typeface="Lexend"/>
              <a:ea typeface="Lexend"/>
              <a:cs typeface="Lexend"/>
              <a:sym typeface="Lexend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"/>
              <a:buChar char="●"/>
            </a:pPr>
            <a:r>
              <a:rPr lang="en" sz="1200">
                <a:latin typeface="Lexend"/>
                <a:ea typeface="Lexend"/>
                <a:cs typeface="Lexend"/>
                <a:sym typeface="Lexend"/>
              </a:rPr>
              <a:t>Who coordinates health plans?</a:t>
            </a:r>
            <a:br>
              <a:rPr lang="en" sz="1200">
                <a:latin typeface="Lexend"/>
                <a:ea typeface="Lexend"/>
                <a:cs typeface="Lexend"/>
                <a:sym typeface="Lexend"/>
              </a:rPr>
            </a:br>
            <a:endParaRPr sz="1200">
              <a:latin typeface="Lexend"/>
              <a:ea typeface="Lexend"/>
              <a:cs typeface="Lexend"/>
              <a:sym typeface="Lexend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"/>
              <a:buChar char="●"/>
            </a:pPr>
            <a:r>
              <a:rPr lang="en" sz="1200">
                <a:latin typeface="Lexend"/>
                <a:ea typeface="Lexend"/>
                <a:cs typeface="Lexend"/>
                <a:sym typeface="Lexend"/>
              </a:rPr>
              <a:t>How do we support chronic illness?</a:t>
            </a:r>
            <a:br>
              <a:rPr lang="en" sz="1200">
                <a:latin typeface="Lexend"/>
                <a:ea typeface="Lexend"/>
                <a:cs typeface="Lexend"/>
                <a:sym typeface="Lexend"/>
              </a:rPr>
            </a:br>
            <a:endParaRPr sz="1200">
              <a:latin typeface="Lexend"/>
              <a:ea typeface="Lexend"/>
              <a:cs typeface="Lexend"/>
              <a:sym typeface="Lexend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"/>
              <a:buChar char="●"/>
            </a:pPr>
            <a:r>
              <a:rPr lang="en" sz="1200">
                <a:latin typeface="Lexend"/>
                <a:ea typeface="Lexend"/>
                <a:cs typeface="Lexend"/>
                <a:sym typeface="Lexend"/>
              </a:rPr>
              <a:t>What happens when care access is limited?</a:t>
            </a:r>
            <a:br>
              <a:rPr lang="en" sz="1200">
                <a:latin typeface="Lexend"/>
                <a:ea typeface="Lexend"/>
                <a:cs typeface="Lexend"/>
                <a:sym typeface="Lexend"/>
              </a:rPr>
            </a:br>
            <a:endParaRPr sz="1200">
              <a:latin typeface="Lexend"/>
              <a:ea typeface="Lexend"/>
              <a:cs typeface="Lexend"/>
              <a:sym typeface="Lexend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"/>
              <a:buChar char="●"/>
            </a:pPr>
            <a:r>
              <a:rPr lang="en" sz="1200">
                <a:latin typeface="Lexend"/>
                <a:ea typeface="Lexend"/>
                <a:cs typeface="Lexend"/>
                <a:sym typeface="Lexend"/>
              </a:rPr>
              <a:t>How do we reduce academic impact to the student?</a:t>
            </a:r>
            <a:br>
              <a:rPr lang="en" sz="1200">
                <a:latin typeface="Lexend"/>
                <a:ea typeface="Lexend"/>
                <a:cs typeface="Lexend"/>
                <a:sym typeface="Lexend"/>
              </a:rPr>
            </a:br>
            <a:endParaRPr sz="12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Lexend"/>
                <a:ea typeface="Lexend"/>
                <a:cs typeface="Lexend"/>
                <a:sym typeface="Lexend"/>
              </a:rPr>
              <a:t>Possible System Actions:</a:t>
            </a:r>
            <a:endParaRPr sz="1200">
              <a:latin typeface="Lexend"/>
              <a:ea typeface="Lexend"/>
              <a:cs typeface="Lexend"/>
              <a:sym typeface="Lexend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"/>
              <a:buChar char="●"/>
            </a:pPr>
            <a:r>
              <a:rPr lang="en" sz="1200">
                <a:latin typeface="Lexend"/>
                <a:ea typeface="Lexend"/>
                <a:cs typeface="Lexend"/>
                <a:sym typeface="Lexend"/>
              </a:rPr>
              <a:t>Health coordination teams</a:t>
            </a:r>
            <a:br>
              <a:rPr lang="en" sz="1200">
                <a:latin typeface="Lexend"/>
                <a:ea typeface="Lexend"/>
                <a:cs typeface="Lexend"/>
                <a:sym typeface="Lexend"/>
              </a:rPr>
            </a:br>
            <a:endParaRPr sz="1200">
              <a:latin typeface="Lexend"/>
              <a:ea typeface="Lexend"/>
              <a:cs typeface="Lexend"/>
              <a:sym typeface="Lexend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"/>
              <a:buChar char="●"/>
            </a:pPr>
            <a:r>
              <a:rPr lang="en" sz="1200">
                <a:latin typeface="Lexend"/>
                <a:ea typeface="Lexend"/>
                <a:cs typeface="Lexend"/>
                <a:sym typeface="Lexend"/>
              </a:rPr>
              <a:t>Flexible scheduling</a:t>
            </a:r>
            <a:br>
              <a:rPr lang="en" sz="1200">
                <a:latin typeface="Lexend"/>
                <a:ea typeface="Lexend"/>
                <a:cs typeface="Lexend"/>
                <a:sym typeface="Lexend"/>
              </a:rPr>
            </a:br>
            <a:endParaRPr sz="1200">
              <a:latin typeface="Lexend"/>
              <a:ea typeface="Lexend"/>
              <a:cs typeface="Lexend"/>
              <a:sym typeface="Lexend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"/>
              <a:buChar char="●"/>
            </a:pPr>
            <a:r>
              <a:rPr lang="en" sz="1200">
                <a:latin typeface="Lexend"/>
                <a:ea typeface="Lexend"/>
                <a:cs typeface="Lexend"/>
                <a:sym typeface="Lexend"/>
              </a:rPr>
              <a:t>Telehealth partnerships</a:t>
            </a:r>
            <a:br>
              <a:rPr lang="en" sz="1200">
                <a:latin typeface="Lexend"/>
                <a:ea typeface="Lexend"/>
                <a:cs typeface="Lexend"/>
                <a:sym typeface="Lexend"/>
              </a:rPr>
            </a:br>
            <a:endParaRPr sz="1200">
              <a:latin typeface="Lexend"/>
              <a:ea typeface="Lexend"/>
              <a:cs typeface="Lexend"/>
              <a:sym typeface="Lexend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"/>
              <a:buChar char="●"/>
            </a:pPr>
            <a:r>
              <a:rPr lang="en" sz="1200">
                <a:latin typeface="Lexend"/>
                <a:ea typeface="Lexend"/>
                <a:cs typeface="Lexend"/>
                <a:sym typeface="Lexend"/>
              </a:rPr>
              <a:t>Cross-school nurse planning</a:t>
            </a:r>
            <a:endParaRPr b="1" sz="15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27" name="Google Shape;627;p94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SzPts val="990"/>
              <a:buNone/>
            </a:pPr>
            <a:r>
              <a:rPr b="1" lang="en" sz="2600">
                <a:latin typeface="Lexend"/>
                <a:ea typeface="Lexend"/>
                <a:cs typeface="Lexend"/>
                <a:sym typeface="Lexend"/>
              </a:rPr>
              <a:t>Section 4: Applying the Framework by Theme</a:t>
            </a:r>
            <a:endParaRPr sz="287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95"/>
          <p:cNvSpPr txBox="1"/>
          <p:nvPr>
            <p:ph idx="1" type="body"/>
          </p:nvPr>
        </p:nvSpPr>
        <p:spPr>
          <a:xfrm>
            <a:off x="537875" y="1369225"/>
            <a:ext cx="8088300" cy="3234300"/>
          </a:xfrm>
          <a:prstGeom prst="rect">
            <a:avLst/>
          </a:prstGeom>
          <a:solidFill>
            <a:srgbClr val="E7F5F3"/>
          </a:solidFill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latin typeface="Lexend"/>
                <a:ea typeface="Lexend"/>
                <a:cs typeface="Lexend"/>
                <a:sym typeface="Lexend"/>
              </a:rPr>
              <a:t>C. Family Instability &amp; Trauma</a:t>
            </a:r>
            <a:endParaRPr b="1" sz="13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Lexend"/>
                <a:ea typeface="Lexend"/>
                <a:cs typeface="Lexend"/>
                <a:sym typeface="Lexend"/>
              </a:rPr>
              <a:t>Questions to Consider:</a:t>
            </a:r>
            <a:endParaRPr sz="1100">
              <a:latin typeface="Lexend"/>
              <a:ea typeface="Lexend"/>
              <a:cs typeface="Lexend"/>
              <a:sym typeface="Lexend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Lexend"/>
              <a:buChar char="●"/>
            </a:pPr>
            <a:r>
              <a:rPr lang="en" sz="1100">
                <a:latin typeface="Lexend"/>
                <a:ea typeface="Lexend"/>
                <a:cs typeface="Lexend"/>
                <a:sym typeface="Lexend"/>
              </a:rPr>
              <a:t>How do we respond to crises?</a:t>
            </a:r>
            <a:br>
              <a:rPr lang="en" sz="1100">
                <a:latin typeface="Lexend"/>
                <a:ea typeface="Lexend"/>
                <a:cs typeface="Lexend"/>
                <a:sym typeface="Lexend"/>
              </a:rPr>
            </a:br>
            <a:endParaRPr sz="1100">
              <a:latin typeface="Lexend"/>
              <a:ea typeface="Lexend"/>
              <a:cs typeface="Lexend"/>
              <a:sym typeface="Lexend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Lexend"/>
              <a:buChar char="●"/>
            </a:pPr>
            <a:r>
              <a:rPr lang="en" sz="1100">
                <a:latin typeface="Lexend"/>
                <a:ea typeface="Lexend"/>
                <a:cs typeface="Lexend"/>
                <a:sym typeface="Lexend"/>
              </a:rPr>
              <a:t>Are supports proactive or reactive?</a:t>
            </a:r>
            <a:br>
              <a:rPr lang="en" sz="1100">
                <a:latin typeface="Lexend"/>
                <a:ea typeface="Lexend"/>
                <a:cs typeface="Lexend"/>
                <a:sym typeface="Lexend"/>
              </a:rPr>
            </a:br>
            <a:endParaRPr sz="1100">
              <a:latin typeface="Lexend"/>
              <a:ea typeface="Lexend"/>
              <a:cs typeface="Lexend"/>
              <a:sym typeface="Lexend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Lexend"/>
              <a:buChar char="●"/>
            </a:pPr>
            <a:r>
              <a:rPr lang="en" sz="1100">
                <a:latin typeface="Lexend"/>
                <a:ea typeface="Lexend"/>
                <a:cs typeface="Lexend"/>
                <a:sym typeface="Lexend"/>
              </a:rPr>
              <a:t>Who coordinates services?</a:t>
            </a:r>
            <a:br>
              <a:rPr lang="en" sz="1100">
                <a:latin typeface="Lexend"/>
                <a:ea typeface="Lexend"/>
                <a:cs typeface="Lexend"/>
                <a:sym typeface="Lexend"/>
              </a:rPr>
            </a:br>
            <a:endParaRPr sz="11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Lexend"/>
                <a:ea typeface="Lexend"/>
                <a:cs typeface="Lexend"/>
                <a:sym typeface="Lexend"/>
              </a:rPr>
              <a:t>Possible System Actions:</a:t>
            </a:r>
            <a:endParaRPr sz="1100">
              <a:latin typeface="Lexend"/>
              <a:ea typeface="Lexend"/>
              <a:cs typeface="Lexend"/>
              <a:sym typeface="Lexend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Lexend"/>
              <a:buChar char="●"/>
            </a:pPr>
            <a:r>
              <a:rPr lang="en" sz="1100">
                <a:latin typeface="Lexend"/>
                <a:ea typeface="Lexend"/>
                <a:cs typeface="Lexend"/>
                <a:sym typeface="Lexend"/>
              </a:rPr>
              <a:t>Wraparound teams</a:t>
            </a:r>
            <a:br>
              <a:rPr lang="en" sz="1100">
                <a:latin typeface="Lexend"/>
                <a:ea typeface="Lexend"/>
                <a:cs typeface="Lexend"/>
                <a:sym typeface="Lexend"/>
              </a:rPr>
            </a:br>
            <a:endParaRPr sz="1100">
              <a:latin typeface="Lexend"/>
              <a:ea typeface="Lexend"/>
              <a:cs typeface="Lexend"/>
              <a:sym typeface="Lexend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Lexend"/>
              <a:buChar char="●"/>
            </a:pPr>
            <a:r>
              <a:rPr lang="en" sz="1100">
                <a:latin typeface="Lexend"/>
                <a:ea typeface="Lexend"/>
                <a:cs typeface="Lexend"/>
                <a:sym typeface="Lexend"/>
              </a:rPr>
              <a:t>Trauma-informed scheduling</a:t>
            </a:r>
            <a:br>
              <a:rPr lang="en" sz="1100">
                <a:latin typeface="Lexend"/>
                <a:ea typeface="Lexend"/>
                <a:cs typeface="Lexend"/>
                <a:sym typeface="Lexend"/>
              </a:rPr>
            </a:br>
            <a:endParaRPr sz="1100">
              <a:latin typeface="Lexend"/>
              <a:ea typeface="Lexend"/>
              <a:cs typeface="Lexend"/>
              <a:sym typeface="Lexend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Lexend"/>
              <a:buChar char="●"/>
            </a:pPr>
            <a:r>
              <a:rPr lang="en" sz="1100">
                <a:latin typeface="Lexend"/>
                <a:ea typeface="Lexend"/>
                <a:cs typeface="Lexend"/>
                <a:sym typeface="Lexend"/>
              </a:rPr>
              <a:t>Community agency MOUs</a:t>
            </a:r>
            <a:br>
              <a:rPr lang="en" sz="1100">
                <a:latin typeface="Lexend"/>
                <a:ea typeface="Lexend"/>
                <a:cs typeface="Lexend"/>
                <a:sym typeface="Lexend"/>
              </a:rPr>
            </a:br>
            <a:endParaRPr sz="1100">
              <a:latin typeface="Lexend"/>
              <a:ea typeface="Lexend"/>
              <a:cs typeface="Lexend"/>
              <a:sym typeface="Lexend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Lexend"/>
              <a:buChar char="●"/>
            </a:pPr>
            <a:r>
              <a:rPr lang="en" sz="1100">
                <a:latin typeface="Lexend"/>
                <a:ea typeface="Lexend"/>
                <a:cs typeface="Lexend"/>
                <a:sym typeface="Lexend"/>
              </a:rPr>
              <a:t>Staff training pathways</a:t>
            </a:r>
            <a:endParaRPr b="1" sz="14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33" name="Google Shape;633;p95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SzPts val="990"/>
              <a:buNone/>
            </a:pPr>
            <a:r>
              <a:rPr b="1" lang="en" sz="2600">
                <a:latin typeface="Lexend"/>
                <a:ea typeface="Lexend"/>
                <a:cs typeface="Lexend"/>
                <a:sym typeface="Lexend"/>
              </a:rPr>
              <a:t>Section 4: Applying the Framework by Theme</a:t>
            </a:r>
            <a:endParaRPr sz="287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7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96"/>
          <p:cNvSpPr txBox="1"/>
          <p:nvPr>
            <p:ph idx="1" type="body"/>
          </p:nvPr>
        </p:nvSpPr>
        <p:spPr>
          <a:xfrm>
            <a:off x="537875" y="1307925"/>
            <a:ext cx="8088300" cy="3333900"/>
          </a:xfrm>
          <a:prstGeom prst="rect">
            <a:avLst/>
          </a:prstGeom>
          <a:solidFill>
            <a:srgbClr val="FCF4F8"/>
          </a:solidFill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018"/>
              <a:buNone/>
            </a:pPr>
            <a:r>
              <a:rPr b="1" lang="en" sz="1302">
                <a:latin typeface="Lexend"/>
                <a:ea typeface="Lexend"/>
                <a:cs typeface="Lexend"/>
                <a:sym typeface="Lexend"/>
              </a:rPr>
              <a:t>D. Disengagement &amp; Academics</a:t>
            </a:r>
            <a:endParaRPr b="1" sz="1302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018"/>
              <a:buNone/>
            </a:pPr>
            <a:r>
              <a:rPr lang="en" sz="1117">
                <a:latin typeface="Lexend"/>
                <a:ea typeface="Lexend"/>
                <a:cs typeface="Lexend"/>
                <a:sym typeface="Lexend"/>
              </a:rPr>
              <a:t>Questions to Consider:</a:t>
            </a:r>
            <a:endParaRPr sz="1117">
              <a:latin typeface="Lexend"/>
              <a:ea typeface="Lexend"/>
              <a:cs typeface="Lexend"/>
              <a:sym typeface="Lexend"/>
            </a:endParaRPr>
          </a:p>
          <a:p>
            <a:pPr indent="-299561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118"/>
              <a:buFont typeface="Lexend"/>
              <a:buChar char="●"/>
            </a:pPr>
            <a:r>
              <a:rPr lang="en" sz="1117">
                <a:latin typeface="Lexend"/>
                <a:ea typeface="Lexend"/>
                <a:cs typeface="Lexend"/>
                <a:sym typeface="Lexend"/>
              </a:rPr>
              <a:t>How is instruction coached?</a:t>
            </a:r>
            <a:br>
              <a:rPr lang="en" sz="1117">
                <a:latin typeface="Lexend"/>
                <a:ea typeface="Lexend"/>
                <a:cs typeface="Lexend"/>
                <a:sym typeface="Lexend"/>
              </a:rPr>
            </a:br>
            <a:endParaRPr sz="1117">
              <a:latin typeface="Lexend"/>
              <a:ea typeface="Lexend"/>
              <a:cs typeface="Lexend"/>
              <a:sym typeface="Lexend"/>
            </a:endParaRPr>
          </a:p>
          <a:p>
            <a:pPr indent="-299561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118"/>
              <a:buFont typeface="Lexend"/>
              <a:buChar char="●"/>
            </a:pPr>
            <a:r>
              <a:rPr lang="en" sz="1117">
                <a:latin typeface="Lexend"/>
                <a:ea typeface="Lexend"/>
                <a:cs typeface="Lexend"/>
                <a:sym typeface="Lexend"/>
              </a:rPr>
              <a:t>How are student gaps addressed early in an instructional cycle?</a:t>
            </a:r>
            <a:br>
              <a:rPr lang="en" sz="1117">
                <a:latin typeface="Lexend"/>
                <a:ea typeface="Lexend"/>
                <a:cs typeface="Lexend"/>
                <a:sym typeface="Lexend"/>
              </a:rPr>
            </a:br>
            <a:endParaRPr sz="1117">
              <a:latin typeface="Lexend"/>
              <a:ea typeface="Lexend"/>
              <a:cs typeface="Lexend"/>
              <a:sym typeface="Lexend"/>
            </a:endParaRPr>
          </a:p>
          <a:p>
            <a:pPr indent="-299561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118"/>
              <a:buFont typeface="Lexend"/>
              <a:buChar char="●"/>
            </a:pPr>
            <a:r>
              <a:rPr lang="en" sz="1117">
                <a:latin typeface="Lexend"/>
                <a:ea typeface="Lexend"/>
                <a:cs typeface="Lexend"/>
                <a:sym typeface="Lexend"/>
              </a:rPr>
              <a:t>How do we intervene relationally?</a:t>
            </a:r>
            <a:br>
              <a:rPr lang="en" sz="1117">
                <a:latin typeface="Lexend"/>
                <a:ea typeface="Lexend"/>
                <a:cs typeface="Lexend"/>
                <a:sym typeface="Lexend"/>
              </a:rPr>
            </a:br>
            <a:endParaRPr sz="1117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018"/>
              <a:buNone/>
            </a:pPr>
            <a:r>
              <a:rPr lang="en" sz="1117">
                <a:latin typeface="Lexend"/>
                <a:ea typeface="Lexend"/>
                <a:cs typeface="Lexend"/>
                <a:sym typeface="Lexend"/>
              </a:rPr>
              <a:t>Possible System Actions:</a:t>
            </a:r>
            <a:endParaRPr sz="1117">
              <a:latin typeface="Lexend"/>
              <a:ea typeface="Lexend"/>
              <a:cs typeface="Lexend"/>
              <a:sym typeface="Lexend"/>
            </a:endParaRPr>
          </a:p>
          <a:p>
            <a:pPr indent="-299561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118"/>
              <a:buFont typeface="Lexend"/>
              <a:buChar char="●"/>
            </a:pPr>
            <a:r>
              <a:rPr lang="en" sz="1117">
                <a:latin typeface="Lexend"/>
                <a:ea typeface="Lexend"/>
                <a:cs typeface="Lexend"/>
                <a:sym typeface="Lexend"/>
              </a:rPr>
              <a:t>Targeted coaching cycles</a:t>
            </a:r>
            <a:br>
              <a:rPr lang="en" sz="1117">
                <a:latin typeface="Lexend"/>
                <a:ea typeface="Lexend"/>
                <a:cs typeface="Lexend"/>
                <a:sym typeface="Lexend"/>
              </a:rPr>
            </a:br>
            <a:endParaRPr sz="1117">
              <a:latin typeface="Lexend"/>
              <a:ea typeface="Lexend"/>
              <a:cs typeface="Lexend"/>
              <a:sym typeface="Lexend"/>
            </a:endParaRPr>
          </a:p>
          <a:p>
            <a:pPr indent="-299561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118"/>
              <a:buFont typeface="Lexend"/>
              <a:buChar char="●"/>
            </a:pPr>
            <a:r>
              <a:rPr lang="en" sz="1117">
                <a:latin typeface="Lexend"/>
                <a:ea typeface="Lexend"/>
                <a:cs typeface="Lexend"/>
                <a:sym typeface="Lexend"/>
              </a:rPr>
              <a:t>Early warning systems</a:t>
            </a:r>
            <a:br>
              <a:rPr lang="en" sz="1117">
                <a:latin typeface="Lexend"/>
                <a:ea typeface="Lexend"/>
                <a:cs typeface="Lexend"/>
                <a:sym typeface="Lexend"/>
              </a:rPr>
            </a:br>
            <a:endParaRPr sz="1117">
              <a:latin typeface="Lexend"/>
              <a:ea typeface="Lexend"/>
              <a:cs typeface="Lexend"/>
              <a:sym typeface="Lexend"/>
            </a:endParaRPr>
          </a:p>
          <a:p>
            <a:pPr indent="-299561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118"/>
              <a:buFont typeface="Lexend"/>
              <a:buChar char="●"/>
            </a:pPr>
            <a:r>
              <a:rPr lang="en" sz="1117">
                <a:latin typeface="Lexend"/>
                <a:ea typeface="Lexend"/>
                <a:cs typeface="Lexend"/>
                <a:sym typeface="Lexend"/>
              </a:rPr>
              <a:t>Credit recovery redesign</a:t>
            </a:r>
            <a:br>
              <a:rPr lang="en" sz="1117">
                <a:latin typeface="Lexend"/>
                <a:ea typeface="Lexend"/>
                <a:cs typeface="Lexend"/>
                <a:sym typeface="Lexend"/>
              </a:rPr>
            </a:br>
            <a:endParaRPr sz="1117">
              <a:latin typeface="Lexend"/>
              <a:ea typeface="Lexend"/>
              <a:cs typeface="Lexend"/>
              <a:sym typeface="Lexend"/>
            </a:endParaRPr>
          </a:p>
          <a:p>
            <a:pPr indent="-299561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118"/>
              <a:buFont typeface="Lexend"/>
              <a:buChar char="●"/>
            </a:pPr>
            <a:r>
              <a:rPr lang="en" sz="1117">
                <a:latin typeface="Lexend"/>
                <a:ea typeface="Lexend"/>
                <a:cs typeface="Lexend"/>
                <a:sym typeface="Lexend"/>
              </a:rPr>
              <a:t>Flexible pacing</a:t>
            </a:r>
            <a:endParaRPr b="1" sz="1302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39" name="Google Shape;639;p96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SzPts val="990"/>
              <a:buNone/>
            </a:pPr>
            <a:r>
              <a:rPr b="1" lang="en" sz="2600">
                <a:latin typeface="Lexend"/>
                <a:ea typeface="Lexend"/>
                <a:cs typeface="Lexend"/>
                <a:sym typeface="Lexend"/>
              </a:rPr>
              <a:t>Section 4: Applying the Framework by Theme</a:t>
            </a:r>
            <a:endParaRPr sz="287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97"/>
          <p:cNvSpPr txBox="1"/>
          <p:nvPr>
            <p:ph idx="1" type="body"/>
          </p:nvPr>
        </p:nvSpPr>
        <p:spPr>
          <a:xfrm>
            <a:off x="537875" y="1307925"/>
            <a:ext cx="8088300" cy="3234300"/>
          </a:xfrm>
          <a:prstGeom prst="rect">
            <a:avLst/>
          </a:prstGeom>
          <a:solidFill>
            <a:srgbClr val="FCEDE1"/>
          </a:solidFill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latin typeface="Lexend"/>
                <a:ea typeface="Lexend"/>
                <a:cs typeface="Lexend"/>
                <a:sym typeface="Lexend"/>
              </a:rPr>
              <a:t>E. Transportation &amp; Access</a:t>
            </a:r>
            <a:endParaRPr b="1" sz="13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Lexend"/>
                <a:ea typeface="Lexend"/>
                <a:cs typeface="Lexend"/>
                <a:sym typeface="Lexend"/>
              </a:rPr>
              <a:t>Questions to Consider:</a:t>
            </a:r>
            <a:endParaRPr sz="1100">
              <a:latin typeface="Lexend"/>
              <a:ea typeface="Lexend"/>
              <a:cs typeface="Lexend"/>
              <a:sym typeface="Lexend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Lexend"/>
              <a:buChar char="●"/>
            </a:pPr>
            <a:r>
              <a:rPr lang="en" sz="1100">
                <a:latin typeface="Lexend"/>
                <a:ea typeface="Lexend"/>
                <a:cs typeface="Lexend"/>
                <a:sym typeface="Lexend"/>
              </a:rPr>
              <a:t>Where do routes fail students?</a:t>
            </a:r>
            <a:br>
              <a:rPr lang="en" sz="1100">
                <a:latin typeface="Lexend"/>
                <a:ea typeface="Lexend"/>
                <a:cs typeface="Lexend"/>
                <a:sym typeface="Lexend"/>
              </a:rPr>
            </a:br>
            <a:endParaRPr sz="1100">
              <a:latin typeface="Lexend"/>
              <a:ea typeface="Lexend"/>
              <a:cs typeface="Lexend"/>
              <a:sym typeface="Lexend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Lexend"/>
              <a:buChar char="●"/>
            </a:pPr>
            <a:r>
              <a:rPr lang="en" sz="1100">
                <a:latin typeface="Lexend"/>
                <a:ea typeface="Lexend"/>
                <a:cs typeface="Lexend"/>
                <a:sym typeface="Lexend"/>
              </a:rPr>
              <a:t>How do schedules affect access?</a:t>
            </a:r>
            <a:br>
              <a:rPr lang="en" sz="1100">
                <a:latin typeface="Lexend"/>
                <a:ea typeface="Lexend"/>
                <a:cs typeface="Lexend"/>
                <a:sym typeface="Lexend"/>
              </a:rPr>
            </a:br>
            <a:endParaRPr sz="1100">
              <a:latin typeface="Lexend"/>
              <a:ea typeface="Lexend"/>
              <a:cs typeface="Lexend"/>
              <a:sym typeface="Lexend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Lexend"/>
              <a:buChar char="●"/>
            </a:pPr>
            <a:r>
              <a:rPr lang="en" sz="1100">
                <a:latin typeface="Lexend"/>
                <a:ea typeface="Lexend"/>
                <a:cs typeface="Lexend"/>
                <a:sym typeface="Lexend"/>
              </a:rPr>
              <a:t>Who problem-solves logistics?</a:t>
            </a:r>
            <a:br>
              <a:rPr lang="en" sz="1100">
                <a:latin typeface="Lexend"/>
                <a:ea typeface="Lexend"/>
                <a:cs typeface="Lexend"/>
                <a:sym typeface="Lexend"/>
              </a:rPr>
            </a:br>
            <a:endParaRPr sz="11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Lexend"/>
                <a:ea typeface="Lexend"/>
                <a:cs typeface="Lexend"/>
                <a:sym typeface="Lexend"/>
              </a:rPr>
              <a:t>Possible System Actions:</a:t>
            </a:r>
            <a:endParaRPr sz="1100">
              <a:latin typeface="Lexend"/>
              <a:ea typeface="Lexend"/>
              <a:cs typeface="Lexend"/>
              <a:sym typeface="Lexend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Lexend"/>
              <a:buChar char="●"/>
            </a:pPr>
            <a:r>
              <a:rPr lang="en" sz="1100">
                <a:latin typeface="Lexend"/>
                <a:ea typeface="Lexend"/>
                <a:cs typeface="Lexend"/>
                <a:sym typeface="Lexend"/>
              </a:rPr>
              <a:t>Transportation-team alignment</a:t>
            </a:r>
            <a:br>
              <a:rPr lang="en" sz="1100">
                <a:latin typeface="Lexend"/>
                <a:ea typeface="Lexend"/>
                <a:cs typeface="Lexend"/>
                <a:sym typeface="Lexend"/>
              </a:rPr>
            </a:br>
            <a:endParaRPr sz="1100">
              <a:latin typeface="Lexend"/>
              <a:ea typeface="Lexend"/>
              <a:cs typeface="Lexend"/>
              <a:sym typeface="Lexend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Lexend"/>
              <a:buChar char="●"/>
            </a:pPr>
            <a:r>
              <a:rPr lang="en" sz="1100">
                <a:latin typeface="Lexend"/>
                <a:ea typeface="Lexend"/>
                <a:cs typeface="Lexend"/>
                <a:sym typeface="Lexend"/>
              </a:rPr>
              <a:t>Alternative routes</a:t>
            </a:r>
            <a:br>
              <a:rPr lang="en" sz="1100">
                <a:latin typeface="Lexend"/>
                <a:ea typeface="Lexend"/>
                <a:cs typeface="Lexend"/>
                <a:sym typeface="Lexend"/>
              </a:rPr>
            </a:br>
            <a:endParaRPr sz="1100">
              <a:latin typeface="Lexend"/>
              <a:ea typeface="Lexend"/>
              <a:cs typeface="Lexend"/>
              <a:sym typeface="Lexend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Lexend"/>
              <a:buChar char="●"/>
            </a:pPr>
            <a:r>
              <a:rPr lang="en" sz="1100">
                <a:latin typeface="Lexend"/>
                <a:ea typeface="Lexend"/>
                <a:cs typeface="Lexend"/>
                <a:sym typeface="Lexend"/>
              </a:rPr>
              <a:t>Community carpools</a:t>
            </a:r>
            <a:br>
              <a:rPr lang="en" sz="1100">
                <a:latin typeface="Lexend"/>
                <a:ea typeface="Lexend"/>
                <a:cs typeface="Lexend"/>
                <a:sym typeface="Lexend"/>
              </a:rPr>
            </a:br>
            <a:endParaRPr sz="1100">
              <a:latin typeface="Lexend"/>
              <a:ea typeface="Lexend"/>
              <a:cs typeface="Lexend"/>
              <a:sym typeface="Lexend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Lexend"/>
              <a:buChar char="●"/>
            </a:pPr>
            <a:r>
              <a:rPr lang="en" sz="1100">
                <a:latin typeface="Lexend"/>
                <a:ea typeface="Lexend"/>
                <a:cs typeface="Lexend"/>
                <a:sym typeface="Lexend"/>
              </a:rPr>
              <a:t>Attendance/transport data sharing</a:t>
            </a:r>
            <a:br>
              <a:rPr lang="en" sz="1100">
                <a:latin typeface="Lexend"/>
                <a:ea typeface="Lexend"/>
                <a:cs typeface="Lexend"/>
                <a:sym typeface="Lexend"/>
              </a:rPr>
            </a:br>
            <a:endParaRPr b="1" sz="1302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45" name="Google Shape;645;p97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SzPts val="990"/>
              <a:buNone/>
            </a:pPr>
            <a:r>
              <a:rPr b="1" lang="en" sz="2600">
                <a:latin typeface="Lexend"/>
                <a:ea typeface="Lexend"/>
                <a:cs typeface="Lexend"/>
                <a:sym typeface="Lexend"/>
              </a:rPr>
              <a:t>Section 4: Applying the Framework by Theme</a:t>
            </a:r>
            <a:endParaRPr sz="287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9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p98"/>
          <p:cNvSpPr txBox="1"/>
          <p:nvPr>
            <p:ph idx="1" type="body"/>
          </p:nvPr>
        </p:nvSpPr>
        <p:spPr>
          <a:xfrm>
            <a:off x="537879" y="1376900"/>
            <a:ext cx="3734100" cy="30819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latin typeface="Lexend"/>
                <a:ea typeface="Lexend"/>
                <a:cs typeface="Lexend"/>
                <a:sym typeface="Lexend"/>
              </a:rPr>
              <a:t>Use periodically.</a:t>
            </a:r>
            <a:endParaRPr sz="1400">
              <a:latin typeface="Lexend"/>
              <a:ea typeface="Lexend"/>
              <a:cs typeface="Lexend"/>
              <a:sym typeface="Lexend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Font typeface="Lexend"/>
              <a:buAutoNum type="arabicPeriod"/>
            </a:pPr>
            <a:r>
              <a:rPr lang="en" sz="1400">
                <a:latin typeface="Lexend"/>
                <a:ea typeface="Lexend"/>
                <a:cs typeface="Lexend"/>
                <a:sym typeface="Lexend"/>
              </a:rPr>
              <a:t>Where are we strongest?</a:t>
            </a:r>
            <a:br>
              <a:rPr lang="en" sz="1400">
                <a:latin typeface="Lexend"/>
                <a:ea typeface="Lexend"/>
                <a:cs typeface="Lexend"/>
                <a:sym typeface="Lexend"/>
              </a:rPr>
            </a:br>
            <a:endParaRPr sz="1400">
              <a:latin typeface="Lexend"/>
              <a:ea typeface="Lexend"/>
              <a:cs typeface="Lexend"/>
              <a:sym typeface="Lexend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Lexend"/>
              <a:buAutoNum type="arabicPeriod"/>
            </a:pPr>
            <a:r>
              <a:rPr lang="en" sz="1400">
                <a:latin typeface="Lexend"/>
                <a:ea typeface="Lexend"/>
                <a:cs typeface="Lexend"/>
                <a:sym typeface="Lexend"/>
              </a:rPr>
              <a:t>Where are we relying on individual effort?</a:t>
            </a:r>
            <a:br>
              <a:rPr lang="en" sz="1400">
                <a:latin typeface="Lexend"/>
                <a:ea typeface="Lexend"/>
                <a:cs typeface="Lexend"/>
                <a:sym typeface="Lexend"/>
              </a:rPr>
            </a:br>
            <a:endParaRPr sz="1400">
              <a:latin typeface="Lexend"/>
              <a:ea typeface="Lexend"/>
              <a:cs typeface="Lexend"/>
              <a:sym typeface="Lexend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Lexend"/>
              <a:buAutoNum type="arabicPeriod"/>
            </a:pPr>
            <a:r>
              <a:rPr lang="en" sz="1400">
                <a:latin typeface="Lexend"/>
                <a:ea typeface="Lexend"/>
                <a:cs typeface="Lexend"/>
                <a:sym typeface="Lexend"/>
              </a:rPr>
              <a:t>Where do systems need strengthening?</a:t>
            </a:r>
            <a:br>
              <a:rPr lang="en" sz="1400">
                <a:latin typeface="Lexend"/>
                <a:ea typeface="Lexend"/>
                <a:cs typeface="Lexend"/>
                <a:sym typeface="Lexend"/>
              </a:rPr>
            </a:br>
            <a:endParaRPr sz="1400">
              <a:latin typeface="Lexend"/>
              <a:ea typeface="Lexend"/>
              <a:cs typeface="Lexend"/>
              <a:sym typeface="Lexend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Lexend"/>
              <a:buAutoNum type="arabicPeriod"/>
            </a:pPr>
            <a:r>
              <a:rPr lang="en" sz="1400">
                <a:latin typeface="Lexend"/>
                <a:ea typeface="Lexend"/>
                <a:cs typeface="Lexend"/>
                <a:sym typeface="Lexend"/>
              </a:rPr>
              <a:t>Who needs support?</a:t>
            </a:r>
            <a:br>
              <a:rPr lang="en" sz="1400">
                <a:latin typeface="Lexend"/>
                <a:ea typeface="Lexend"/>
                <a:cs typeface="Lexend"/>
                <a:sym typeface="Lexend"/>
              </a:rPr>
            </a:br>
            <a:endParaRPr sz="1400">
              <a:latin typeface="Lexend"/>
              <a:ea typeface="Lexend"/>
              <a:cs typeface="Lexend"/>
              <a:sym typeface="Lexend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Lexend"/>
              <a:buAutoNum type="arabicPeriod"/>
            </a:pPr>
            <a:r>
              <a:rPr lang="en" sz="1400">
                <a:latin typeface="Lexend"/>
                <a:ea typeface="Lexend"/>
                <a:cs typeface="Lexend"/>
                <a:sym typeface="Lexend"/>
              </a:rPr>
              <a:t>What is our next collective move?</a:t>
            </a:r>
            <a:endParaRPr sz="2100"/>
          </a:p>
        </p:txBody>
      </p:sp>
      <p:sp>
        <p:nvSpPr>
          <p:cNvPr id="651" name="Google Shape;651;p98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000">
                <a:latin typeface="Lexend"/>
                <a:ea typeface="Lexend"/>
                <a:cs typeface="Lexend"/>
                <a:sym typeface="Lexend"/>
              </a:rPr>
              <a:t>Section 5: Reflection for Teams</a:t>
            </a:r>
            <a:endParaRPr/>
          </a:p>
        </p:txBody>
      </p:sp>
      <p:sp>
        <p:nvSpPr>
          <p:cNvPr id="652" name="Google Shape;652;p98"/>
          <p:cNvSpPr txBox="1"/>
          <p:nvPr>
            <p:ph idx="1" type="body"/>
          </p:nvPr>
        </p:nvSpPr>
        <p:spPr>
          <a:xfrm>
            <a:off x="4760629" y="1498650"/>
            <a:ext cx="3734100" cy="3081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000000"/>
            </a:solidFill>
            <a:prstDash val="dashDot"/>
            <a:round/>
            <a:headEnd len="sm" w="sm" type="none"/>
            <a:tailEnd len="sm" w="sm" type="none"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400">
                <a:latin typeface="Lexend"/>
                <a:ea typeface="Lexend"/>
                <a:cs typeface="Lexend"/>
                <a:sym typeface="Lexend"/>
              </a:rPr>
              <a:t>Our Shared Commitment</a:t>
            </a:r>
            <a:endParaRPr b="1" sz="14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latin typeface="Lexend"/>
                <a:ea typeface="Lexend"/>
                <a:cs typeface="Lexend"/>
                <a:sym typeface="Lexend"/>
              </a:rPr>
              <a:t>TAPP is about more than improving attendance.</a:t>
            </a:r>
            <a:endParaRPr sz="11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latin typeface="Lexend"/>
                <a:ea typeface="Lexend"/>
                <a:cs typeface="Lexend"/>
                <a:sym typeface="Lexend"/>
              </a:rPr>
              <a:t>It is about building systems where:</a:t>
            </a:r>
            <a:endParaRPr sz="1100">
              <a:latin typeface="Lexend"/>
              <a:ea typeface="Lexend"/>
              <a:cs typeface="Lexend"/>
              <a:sym typeface="Lexend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Font typeface="Lexend"/>
              <a:buChar char="●"/>
            </a:pPr>
            <a:r>
              <a:rPr lang="en" sz="1100">
                <a:latin typeface="Lexend"/>
                <a:ea typeface="Lexend"/>
                <a:cs typeface="Lexend"/>
                <a:sym typeface="Lexend"/>
              </a:rPr>
              <a:t>Students feel known</a:t>
            </a:r>
            <a:br>
              <a:rPr lang="en" sz="1100">
                <a:latin typeface="Lexend"/>
                <a:ea typeface="Lexend"/>
                <a:cs typeface="Lexend"/>
                <a:sym typeface="Lexend"/>
              </a:rPr>
            </a:br>
            <a:endParaRPr sz="1100">
              <a:latin typeface="Lexend"/>
              <a:ea typeface="Lexend"/>
              <a:cs typeface="Lexend"/>
              <a:sym typeface="Lexend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Lexend"/>
              <a:buChar char="●"/>
            </a:pPr>
            <a:r>
              <a:rPr lang="en" sz="1100">
                <a:latin typeface="Lexend"/>
                <a:ea typeface="Lexend"/>
                <a:cs typeface="Lexend"/>
                <a:sym typeface="Lexend"/>
              </a:rPr>
              <a:t>Families feel supported</a:t>
            </a:r>
            <a:br>
              <a:rPr lang="en" sz="1100">
                <a:latin typeface="Lexend"/>
                <a:ea typeface="Lexend"/>
                <a:cs typeface="Lexend"/>
                <a:sym typeface="Lexend"/>
              </a:rPr>
            </a:br>
            <a:endParaRPr sz="1100">
              <a:latin typeface="Lexend"/>
              <a:ea typeface="Lexend"/>
              <a:cs typeface="Lexend"/>
              <a:sym typeface="Lexend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Lexend"/>
              <a:buChar char="●"/>
            </a:pPr>
            <a:r>
              <a:rPr lang="en" sz="1100">
                <a:latin typeface="Lexend"/>
                <a:ea typeface="Lexend"/>
                <a:cs typeface="Lexend"/>
                <a:sym typeface="Lexend"/>
              </a:rPr>
              <a:t>Staff feel equipped</a:t>
            </a:r>
            <a:br>
              <a:rPr lang="en" sz="1100">
                <a:latin typeface="Lexend"/>
                <a:ea typeface="Lexend"/>
                <a:cs typeface="Lexend"/>
                <a:sym typeface="Lexend"/>
              </a:rPr>
            </a:br>
            <a:endParaRPr sz="1100">
              <a:latin typeface="Lexend"/>
              <a:ea typeface="Lexend"/>
              <a:cs typeface="Lexend"/>
              <a:sym typeface="Lexend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Lexend"/>
              <a:buChar char="●"/>
            </a:pPr>
            <a:r>
              <a:rPr lang="en" sz="1100">
                <a:latin typeface="Lexend"/>
                <a:ea typeface="Lexend"/>
                <a:cs typeface="Lexend"/>
                <a:sym typeface="Lexend"/>
              </a:rPr>
              <a:t>Communities feel respected</a:t>
            </a:r>
            <a:endParaRPr sz="11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latin typeface="Lexend"/>
                <a:ea typeface="Lexend"/>
                <a:cs typeface="Lexend"/>
                <a:sym typeface="Lexend"/>
              </a:rPr>
              <a:t>This framework exists to help us do that work together.</a:t>
            </a:r>
            <a:endParaRPr sz="11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400"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6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99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3000">
                <a:latin typeface="Lexend"/>
                <a:ea typeface="Lexend"/>
                <a:cs typeface="Lexend"/>
                <a:sym typeface="Lexend"/>
              </a:rPr>
              <a:t>Talking Points for Project Directors</a:t>
            </a:r>
            <a:endParaRPr/>
          </a:p>
        </p:txBody>
      </p:sp>
      <p:sp>
        <p:nvSpPr>
          <p:cNvPr id="658" name="Google Shape;658;p99"/>
          <p:cNvSpPr txBox="1"/>
          <p:nvPr>
            <p:ph idx="1" type="body"/>
          </p:nvPr>
        </p:nvSpPr>
        <p:spPr>
          <a:xfrm>
            <a:off x="537875" y="1369219"/>
            <a:ext cx="8088300" cy="313800"/>
          </a:xfrm>
          <a:prstGeom prst="rect">
            <a:avLst/>
          </a:prstGeom>
          <a:solidFill>
            <a:schemeClr val="accent1"/>
          </a:solidFill>
        </p:spPr>
        <p:txBody>
          <a:bodyPr anchorCtr="0" anchor="t" bIns="34275" lIns="68575" spcFirstLastPara="1" rIns="68575" wrap="square" tIns="34275">
            <a:normAutofit lnSpcReduction="10000"/>
          </a:bodyPr>
          <a:lstStyle/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</a:rPr>
              <a:t>Why This Must Be Systems Work  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659" name="Google Shape;659;p99"/>
          <p:cNvSpPr txBox="1"/>
          <p:nvPr/>
        </p:nvSpPr>
        <p:spPr>
          <a:xfrm>
            <a:off x="582425" y="1767400"/>
            <a:ext cx="3786600" cy="28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A. Reframing the Work</a:t>
            </a:r>
            <a:endParaRPr b="1" sz="8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381000" marR="381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“TAPP is not an add-on. It is a bridge into stronger systems.”</a:t>
            </a:r>
            <a:endParaRPr sz="8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381000" marR="381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“Attendance challenges reflect how our whole system is working.”</a:t>
            </a:r>
            <a:endParaRPr sz="8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381000" marR="381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“When advocates work alone, systems stay the same.”</a:t>
            </a:r>
            <a:endParaRPr sz="8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B. Why Broader Teams Matter</a:t>
            </a:r>
            <a:endParaRPr b="1" sz="8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381000" marR="381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“Health, belonging, and engagement require coordination across instruction, counseling, and leadership.”</a:t>
            </a:r>
            <a:endParaRPr sz="8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381000" marR="381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“No single role has the authority to change schedules, feedback cycles, or service delivery.”</a:t>
            </a:r>
            <a:endParaRPr sz="8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381000" marR="381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“We need people who can redesign structures, not just respond to crises.”</a:t>
            </a:r>
            <a:endParaRPr sz="8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C. On Belonging</a:t>
            </a:r>
            <a:endParaRPr b="1" sz="8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381000" marR="381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“Belonging is built through daily classroom practice, not just relationships outside class.”</a:t>
            </a:r>
            <a:endParaRPr sz="8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381000" marR="381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“That requires coaching, observation, and instructional leadership.”</a:t>
            </a:r>
            <a:endParaRPr sz="8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381000" marR="381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“TAPP needs access to those spaces.”</a:t>
            </a:r>
            <a:endParaRPr sz="8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60" name="Google Shape;660;p99"/>
          <p:cNvSpPr txBox="1"/>
          <p:nvPr/>
        </p:nvSpPr>
        <p:spPr>
          <a:xfrm>
            <a:off x="4478825" y="1767400"/>
            <a:ext cx="4082400" cy="19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D. On Health &amp; Trauma</a:t>
            </a:r>
            <a:endParaRPr b="1" sz="8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381000" marR="381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“Chronic health and trauma require coordinated plans.”</a:t>
            </a:r>
            <a:endParaRPr sz="8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381000" marR="381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“Nurses, counselors, admins, and community partners must be aligned.”</a:t>
            </a:r>
            <a:endParaRPr sz="8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381000" marR="381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“Otherwise families are navigating alone.”</a:t>
            </a:r>
            <a:endParaRPr sz="8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E. Call to Action</a:t>
            </a:r>
            <a:endParaRPr b="1" sz="8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381000" marR="381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“Who needs to be added to this team?”</a:t>
            </a:r>
            <a:endParaRPr sz="8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381000" marR="381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“Where can TAPP plug into MTSS and attendance structures?”</a:t>
            </a:r>
            <a:endParaRPr sz="8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381000" marR="381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“What authority is missing from the room?”</a:t>
            </a:r>
            <a:endParaRPr sz="8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F. Closing Frame</a:t>
            </a:r>
            <a:endParaRPr b="1" sz="8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381000" marR="381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“Strong systems honor strong relationships.”</a:t>
            </a:r>
            <a:endParaRPr sz="8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381000" marR="381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“We’re building both.”</a:t>
            </a:r>
            <a:endParaRPr b="1" sz="8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7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86"/>
          <p:cNvSpPr txBox="1"/>
          <p:nvPr>
            <p:ph idx="1" type="body"/>
          </p:nvPr>
        </p:nvSpPr>
        <p:spPr>
          <a:xfrm>
            <a:off x="3987075" y="768300"/>
            <a:ext cx="4753800" cy="32292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latin typeface="Lexend"/>
                <a:ea typeface="Lexend"/>
                <a:cs typeface="Lexend"/>
                <a:sym typeface="Lexend"/>
              </a:rPr>
              <a:t>This framework supports TAPP teams in translating deep conversations about root causes into coordinated, sustainable systems work that strengthens attendance, belonging, and student success.</a:t>
            </a:r>
            <a:endParaRPr sz="14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latin typeface="Lexend"/>
                <a:ea typeface="Lexend"/>
                <a:cs typeface="Lexend"/>
                <a:sym typeface="Lexend"/>
              </a:rPr>
              <a:t>It is designed to help teams:</a:t>
            </a:r>
            <a:endParaRPr sz="1400">
              <a:latin typeface="Lexend"/>
              <a:ea typeface="Lexend"/>
              <a:cs typeface="Lexend"/>
              <a:sym typeface="Lexend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Font typeface="Lexend"/>
              <a:buChar char="●"/>
            </a:pPr>
            <a:r>
              <a:rPr lang="en" sz="1400">
                <a:latin typeface="Lexend"/>
                <a:ea typeface="Lexend"/>
                <a:cs typeface="Lexend"/>
                <a:sym typeface="Lexend"/>
              </a:rPr>
              <a:t>Move beyond isolated problem-solving</a:t>
            </a:r>
            <a:endParaRPr sz="1400">
              <a:latin typeface="Lexend"/>
              <a:ea typeface="Lexend"/>
              <a:cs typeface="Lexend"/>
              <a:sym typeface="Lexend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Lexend"/>
              <a:buChar char="●"/>
            </a:pPr>
            <a:r>
              <a:rPr lang="en" sz="1400">
                <a:latin typeface="Lexend"/>
                <a:ea typeface="Lexend"/>
                <a:cs typeface="Lexend"/>
                <a:sym typeface="Lexend"/>
              </a:rPr>
              <a:t>Strengthen collaboration across roles</a:t>
            </a:r>
            <a:endParaRPr sz="1400">
              <a:latin typeface="Lexend"/>
              <a:ea typeface="Lexend"/>
              <a:cs typeface="Lexend"/>
              <a:sym typeface="Lexend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Lexend"/>
              <a:buChar char="●"/>
            </a:pPr>
            <a:r>
              <a:rPr lang="en" sz="1400">
                <a:latin typeface="Lexend"/>
                <a:ea typeface="Lexend"/>
                <a:cs typeface="Lexend"/>
                <a:sym typeface="Lexend"/>
              </a:rPr>
              <a:t>Align relational work with institutional structures</a:t>
            </a:r>
            <a:endParaRPr sz="1400">
              <a:latin typeface="Lexend"/>
              <a:ea typeface="Lexend"/>
              <a:cs typeface="Lexend"/>
              <a:sym typeface="Lexend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Lexend"/>
              <a:buChar char="●"/>
            </a:pPr>
            <a:r>
              <a:rPr lang="en" sz="1400">
                <a:latin typeface="Lexend"/>
                <a:ea typeface="Lexend"/>
                <a:cs typeface="Lexend"/>
                <a:sym typeface="Lexend"/>
              </a:rPr>
              <a:t>Build shared responsibility for student well-being</a:t>
            </a:r>
            <a:endParaRPr b="1" sz="2100"/>
          </a:p>
        </p:txBody>
      </p:sp>
      <p:sp>
        <p:nvSpPr>
          <p:cNvPr id="569" name="Google Shape;569;p86"/>
          <p:cNvSpPr txBox="1"/>
          <p:nvPr>
            <p:ph type="title"/>
          </p:nvPr>
        </p:nvSpPr>
        <p:spPr>
          <a:xfrm>
            <a:off x="530208" y="845359"/>
            <a:ext cx="2949000" cy="18942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Purpose</a:t>
            </a:r>
            <a:endParaRPr/>
          </a:p>
        </p:txBody>
      </p:sp>
      <p:pic>
        <p:nvPicPr>
          <p:cNvPr id="570" name="Google Shape;570;p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9650" y="1726800"/>
            <a:ext cx="2949000" cy="21455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87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000">
                <a:latin typeface="Lexend"/>
                <a:ea typeface="Lexend"/>
                <a:cs typeface="Lexend"/>
                <a:sym typeface="Lexend"/>
              </a:rPr>
              <a:t>Guiding Principles</a:t>
            </a:r>
            <a:endParaRPr sz="4600"/>
          </a:p>
        </p:txBody>
      </p:sp>
      <p:sp>
        <p:nvSpPr>
          <p:cNvPr id="576" name="Google Shape;576;p87"/>
          <p:cNvSpPr txBox="1"/>
          <p:nvPr>
            <p:ph idx="1" type="body"/>
          </p:nvPr>
        </p:nvSpPr>
        <p:spPr>
          <a:xfrm>
            <a:off x="537875" y="1369225"/>
            <a:ext cx="8088300" cy="3479700"/>
          </a:xfrm>
          <a:prstGeom prst="rect">
            <a:avLst/>
          </a:prstGeom>
          <a:solidFill>
            <a:schemeClr val="lt1"/>
          </a:solidFill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400">
                <a:latin typeface="Lexend"/>
                <a:ea typeface="Lexend"/>
                <a:cs typeface="Lexend"/>
                <a:sym typeface="Lexend"/>
              </a:rPr>
              <a:t>1. Attendance Is a Systems Outcome</a:t>
            </a:r>
            <a:endParaRPr b="1" sz="14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latin typeface="Lexend"/>
                <a:ea typeface="Lexend"/>
                <a:cs typeface="Lexend"/>
                <a:sym typeface="Lexend"/>
              </a:rPr>
              <a:t>Attendance reflects how well instruction, support services, leadership, and community partnerships are working together.</a:t>
            </a:r>
            <a:endParaRPr sz="12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Lexend"/>
                <a:ea typeface="Lexend"/>
                <a:cs typeface="Lexend"/>
                <a:sym typeface="Lexend"/>
              </a:rPr>
              <a:t>It is not primarily a motivation issue.</a:t>
            </a:r>
            <a:endParaRPr sz="12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400">
                <a:latin typeface="Lexend"/>
                <a:ea typeface="Lexend"/>
                <a:cs typeface="Lexend"/>
                <a:sym typeface="Lexend"/>
              </a:rPr>
              <a:t>2. Relationships and Structures Must Be Braided</a:t>
            </a:r>
            <a:endParaRPr b="1" sz="14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latin typeface="Lexend"/>
                <a:ea typeface="Lexend"/>
                <a:cs typeface="Lexend"/>
                <a:sym typeface="Lexend"/>
              </a:rPr>
              <a:t>Strong relationships without strong systems lead to burnout.</a:t>
            </a:r>
            <a:br>
              <a:rPr lang="en" sz="1200">
                <a:latin typeface="Lexend"/>
                <a:ea typeface="Lexend"/>
                <a:cs typeface="Lexend"/>
                <a:sym typeface="Lexend"/>
              </a:rPr>
            </a:br>
            <a:r>
              <a:rPr lang="en" sz="1200">
                <a:latin typeface="Lexend"/>
                <a:ea typeface="Lexend"/>
                <a:cs typeface="Lexend"/>
                <a:sym typeface="Lexend"/>
              </a:rPr>
              <a:t>Strong systems without relationships lead to harm.</a:t>
            </a:r>
            <a:endParaRPr sz="12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Lexend"/>
                <a:ea typeface="Lexend"/>
                <a:cs typeface="Lexend"/>
                <a:sym typeface="Lexend"/>
              </a:rPr>
              <a:t>TAPP exists to braid both.</a:t>
            </a:r>
            <a:endParaRPr sz="12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400">
                <a:latin typeface="Lexend"/>
                <a:ea typeface="Lexend"/>
                <a:cs typeface="Lexend"/>
                <a:sym typeface="Lexend"/>
              </a:rPr>
              <a:t>3. Families Are Partners, Not Problems</a:t>
            </a:r>
            <a:endParaRPr b="1" sz="14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latin typeface="Lexend"/>
                <a:ea typeface="Lexend"/>
                <a:cs typeface="Lexend"/>
                <a:sym typeface="Lexend"/>
              </a:rPr>
              <a:t>This work focuses on how schools and districts remove barriers, build trust, and expand access.</a:t>
            </a:r>
            <a:endParaRPr sz="12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latin typeface="Lexend"/>
                <a:ea typeface="Lexend"/>
                <a:cs typeface="Lexend"/>
                <a:sym typeface="Lexend"/>
              </a:rPr>
              <a:t>We do not “fix families.”</a:t>
            </a:r>
            <a:br>
              <a:rPr lang="en" sz="1200">
                <a:latin typeface="Lexend"/>
                <a:ea typeface="Lexend"/>
                <a:cs typeface="Lexend"/>
                <a:sym typeface="Lexend"/>
              </a:rPr>
            </a:br>
            <a:r>
              <a:rPr lang="en" sz="1200">
                <a:latin typeface="Lexend"/>
                <a:ea typeface="Lexend"/>
                <a:cs typeface="Lexend"/>
                <a:sym typeface="Lexend"/>
              </a:rPr>
              <a:t>We strengthen systems.</a:t>
            </a:r>
            <a:endParaRPr sz="12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400">
                <a:latin typeface="Lexend"/>
                <a:ea typeface="Lexend"/>
                <a:cs typeface="Lexend"/>
                <a:sym typeface="Lexend"/>
              </a:rPr>
              <a:t>4. No One Role Can Do This Alone</a:t>
            </a:r>
            <a:endParaRPr b="1" sz="14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Lexend"/>
                <a:ea typeface="Lexend"/>
                <a:cs typeface="Lexend"/>
                <a:sym typeface="Lexend"/>
              </a:rPr>
              <a:t>Sustainable change requires coordinated leadership, shared data, and distributed authority.</a:t>
            </a:r>
            <a:endParaRPr sz="1900"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88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</p:spPr>
        <p:txBody>
          <a:bodyPr anchorCtr="0" anchor="b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SzPts val="990"/>
              <a:buNone/>
            </a:pPr>
            <a:r>
              <a:rPr b="1" lang="en" sz="2300">
                <a:latin typeface="Lexend"/>
                <a:ea typeface="Lexend"/>
                <a:cs typeface="Lexend"/>
                <a:sym typeface="Lexend"/>
              </a:rPr>
              <a:t>Understanding Our Root Cause Landscape</a:t>
            </a:r>
            <a:endParaRPr sz="3740"/>
          </a:p>
        </p:txBody>
      </p:sp>
      <p:sp>
        <p:nvSpPr>
          <p:cNvPr id="582" name="Google Shape;582;p88"/>
          <p:cNvSpPr txBox="1"/>
          <p:nvPr>
            <p:ph idx="1" type="body"/>
          </p:nvPr>
        </p:nvSpPr>
        <p:spPr>
          <a:xfrm>
            <a:off x="537882" y="1300219"/>
            <a:ext cx="8088300" cy="3081900"/>
          </a:xfrm>
          <a:prstGeom prst="rect">
            <a:avLst/>
          </a:prstGeom>
          <a:solidFill>
            <a:schemeClr val="lt1"/>
          </a:solidFill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exend"/>
                <a:ea typeface="Lexend"/>
                <a:cs typeface="Lexend"/>
                <a:sym typeface="Lexend"/>
              </a:rPr>
              <a:t>Across Tier 2 and Tier 3, districts most often identify:</a:t>
            </a:r>
            <a:endParaRPr sz="16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Lexend"/>
              <a:ea typeface="Lexend"/>
              <a:cs typeface="Lexend"/>
              <a:sym typeface="Lexend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exend"/>
              <a:buAutoNum type="arabicPeriod"/>
            </a:pPr>
            <a:r>
              <a:rPr lang="en" sz="1600">
                <a:latin typeface="Lexend"/>
                <a:ea typeface="Lexend"/>
                <a:cs typeface="Lexend"/>
                <a:sym typeface="Lexend"/>
              </a:rPr>
              <a:t>Health (physical and mental)</a:t>
            </a:r>
            <a:endParaRPr sz="1600">
              <a:latin typeface="Lexend"/>
              <a:ea typeface="Lexend"/>
              <a:cs typeface="Lexend"/>
              <a:sym typeface="Lexend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exend"/>
              <a:buAutoNum type="arabicPeriod"/>
            </a:pPr>
            <a:r>
              <a:rPr lang="en" sz="1600">
                <a:latin typeface="Lexend"/>
                <a:ea typeface="Lexend"/>
                <a:cs typeface="Lexend"/>
                <a:sym typeface="Lexend"/>
              </a:rPr>
              <a:t>Belonging, Connection, and Relationships</a:t>
            </a:r>
            <a:endParaRPr sz="1600">
              <a:latin typeface="Lexend"/>
              <a:ea typeface="Lexend"/>
              <a:cs typeface="Lexend"/>
              <a:sym typeface="Lexend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exend"/>
              <a:buAutoNum type="arabicPeriod"/>
            </a:pPr>
            <a:r>
              <a:rPr lang="en" sz="1600">
                <a:latin typeface="Lexend"/>
                <a:ea typeface="Lexend"/>
                <a:cs typeface="Lexend"/>
                <a:sym typeface="Lexend"/>
              </a:rPr>
              <a:t>Family instability, Crisis, and trauma</a:t>
            </a:r>
            <a:endParaRPr sz="1600">
              <a:latin typeface="Lexend"/>
              <a:ea typeface="Lexend"/>
              <a:cs typeface="Lexend"/>
              <a:sym typeface="Lexend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exend"/>
              <a:buAutoNum type="arabicPeriod"/>
            </a:pPr>
            <a:r>
              <a:rPr lang="en" sz="1600">
                <a:latin typeface="Lexend"/>
                <a:ea typeface="Lexend"/>
                <a:cs typeface="Lexend"/>
                <a:sym typeface="Lexend"/>
              </a:rPr>
              <a:t>Socioeconomic and housing instability</a:t>
            </a:r>
            <a:endParaRPr sz="1600">
              <a:latin typeface="Lexend"/>
              <a:ea typeface="Lexend"/>
              <a:cs typeface="Lexend"/>
              <a:sym typeface="Lexend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exend"/>
              <a:buAutoNum type="arabicPeriod"/>
            </a:pPr>
            <a:r>
              <a:rPr lang="en" sz="1600">
                <a:latin typeface="Lexend"/>
                <a:ea typeface="Lexend"/>
                <a:cs typeface="Lexend"/>
                <a:sym typeface="Lexend"/>
              </a:rPr>
              <a:t>Engagement and academic struggles</a:t>
            </a:r>
            <a:endParaRPr sz="1600">
              <a:latin typeface="Lexend"/>
              <a:ea typeface="Lexend"/>
              <a:cs typeface="Lexend"/>
              <a:sym typeface="Lexend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exend"/>
              <a:buAutoNum type="arabicPeriod"/>
            </a:pPr>
            <a:r>
              <a:rPr lang="en" sz="1600">
                <a:latin typeface="Lexend"/>
                <a:ea typeface="Lexend"/>
                <a:cs typeface="Lexend"/>
                <a:sym typeface="Lexend"/>
              </a:rPr>
              <a:t>Transportation barriers</a:t>
            </a:r>
            <a:endParaRPr sz="1600">
              <a:latin typeface="Lexend"/>
              <a:ea typeface="Lexend"/>
              <a:cs typeface="Lexend"/>
              <a:sym typeface="Lexend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exend"/>
              <a:buAutoNum type="arabicPeriod"/>
            </a:pPr>
            <a:r>
              <a:rPr lang="en" sz="1600">
                <a:latin typeface="Lexend"/>
                <a:ea typeface="Lexend"/>
                <a:cs typeface="Lexend"/>
                <a:sym typeface="Lexend"/>
              </a:rPr>
              <a:t>School systems and practices</a:t>
            </a:r>
            <a:br>
              <a:rPr lang="en" sz="1600">
                <a:latin typeface="Lexend"/>
                <a:ea typeface="Lexend"/>
                <a:cs typeface="Lexend"/>
                <a:sym typeface="Lexend"/>
              </a:rPr>
            </a:br>
            <a:endParaRPr sz="16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latin typeface="Lexend"/>
                <a:ea typeface="Lexend"/>
                <a:cs typeface="Lexend"/>
                <a:sym typeface="Lexend"/>
              </a:rPr>
              <a:t>These are complex, interrelated challenges that require coordinated responses.</a:t>
            </a:r>
            <a:endParaRPr b="1" sz="19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83" name="Google Shape;583;p88"/>
          <p:cNvSpPr txBox="1"/>
          <p:nvPr/>
        </p:nvSpPr>
        <p:spPr>
          <a:xfrm>
            <a:off x="6218875" y="1951375"/>
            <a:ext cx="1732500" cy="985200"/>
          </a:xfrm>
          <a:prstGeom prst="rect">
            <a:avLst/>
          </a:prstGeom>
          <a:solidFill>
            <a:srgbClr val="D9D2E9"/>
          </a:solidFill>
          <a:ln cap="flat" cmpd="sng" w="762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See the 2025-2026 </a:t>
            </a:r>
            <a:r>
              <a:rPr lang="en" sz="13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TAPP Dashboard</a:t>
            </a: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&gt; Sem 1 Attendance Snapshot tab &gt; Purple Box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89"/>
          <p:cNvSpPr txBox="1"/>
          <p:nvPr>
            <p:ph idx="1" type="body"/>
          </p:nvPr>
        </p:nvSpPr>
        <p:spPr>
          <a:xfrm>
            <a:off x="698850" y="1507200"/>
            <a:ext cx="2660700" cy="3081900"/>
          </a:xfrm>
          <a:prstGeom prst="rect">
            <a:avLst/>
          </a:prstGeom>
          <a:solidFill>
            <a:schemeClr val="accent2"/>
          </a:solidFill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Step 1: Identify Focus Area</a:t>
            </a:r>
            <a:endParaRPr b="1" sz="13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Which root cause are we prioritizing?</a:t>
            </a:r>
            <a:endParaRPr sz="11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 ☐ Health (Physical and Mental)</a:t>
            </a:r>
            <a:br>
              <a:rPr lang="en" sz="1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</a:br>
            <a:r>
              <a:rPr lang="en" sz="1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 ☐ Belonging, Connection, Relationships</a:t>
            </a:r>
            <a:br>
              <a:rPr lang="en" sz="1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</a:br>
            <a:r>
              <a:rPr lang="en" sz="1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 ☐ Family Stability, Crisis, Trauma</a:t>
            </a:r>
            <a:br>
              <a:rPr lang="en" sz="1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</a:br>
            <a:r>
              <a:rPr lang="en" sz="1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 ☐ Engagement and Academic Struggles</a:t>
            </a:r>
            <a:br>
              <a:rPr lang="en" sz="1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</a:br>
            <a:r>
              <a:rPr lang="en" sz="1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 ☐ Housing/Socioeconomic</a:t>
            </a:r>
            <a:br>
              <a:rPr lang="en" sz="1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</a:br>
            <a:r>
              <a:rPr lang="en" sz="1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 ☐ Transportation</a:t>
            </a:r>
            <a:br>
              <a:rPr lang="en" sz="1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</a:br>
            <a:r>
              <a:rPr lang="en" sz="1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 ☐ School Systems and Practices</a:t>
            </a:r>
            <a:br>
              <a:rPr lang="en" sz="1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</a:br>
            <a:r>
              <a:rPr lang="en" sz="1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 ☐ Other: ___________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589" name="Google Shape;589;p89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</p:spPr>
        <p:txBody>
          <a:bodyPr anchorCtr="0" anchor="b" bIns="34275" lIns="68575" spcFirstLastPara="1" rIns="68575" wrap="square" tIns="34275">
            <a:normAutofit fontScale="9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latin typeface="Lexend"/>
                <a:ea typeface="Lexend"/>
                <a:cs typeface="Lexend"/>
                <a:sym typeface="Lexend"/>
              </a:rPr>
              <a:t>From Root Cause to System Response</a:t>
            </a:r>
            <a:endParaRPr sz="23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b="1" lang="en" sz="2300">
                <a:latin typeface="Lexend"/>
                <a:ea typeface="Lexend"/>
                <a:cs typeface="Lexend"/>
                <a:sym typeface="Lexend"/>
              </a:rPr>
              <a:t>Section 1: A TAPP Systems Mapping Tool</a:t>
            </a:r>
            <a:endParaRPr/>
          </a:p>
        </p:txBody>
      </p:sp>
      <p:graphicFrame>
        <p:nvGraphicFramePr>
          <p:cNvPr id="590" name="Google Shape;590;p89"/>
          <p:cNvGraphicFramePr/>
          <p:nvPr/>
        </p:nvGraphicFramePr>
        <p:xfrm>
          <a:off x="3787338" y="20383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{166F9BF6-2836-437B-9ECA-7F80B220B68B}</a:tableStyleId>
              </a:tblPr>
              <a:tblGrid>
                <a:gridCol w="1912425"/>
                <a:gridCol w="2845875"/>
              </a:tblGrid>
              <a:tr h="3270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Lexend"/>
                          <a:ea typeface="Lexend"/>
                          <a:cs typeface="Lexend"/>
                          <a:sym typeface="Lexend"/>
                        </a:rPr>
                        <a:t>Area</a:t>
                      </a:r>
                      <a:endParaRPr sz="11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latin typeface="Lexend"/>
                          <a:ea typeface="Lexend"/>
                          <a:cs typeface="Lexend"/>
                          <a:sym typeface="Lexend"/>
                        </a:rPr>
                        <a:t>Current Practice</a:t>
                      </a:r>
                      <a:endParaRPr sz="11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270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Lexend"/>
                          <a:ea typeface="Lexend"/>
                          <a:cs typeface="Lexend"/>
                          <a:sym typeface="Lexend"/>
                        </a:rPr>
                        <a:t>Instruction</a:t>
                      </a:r>
                      <a:endParaRPr sz="11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270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Lexend"/>
                          <a:ea typeface="Lexend"/>
                          <a:cs typeface="Lexend"/>
                          <a:sym typeface="Lexend"/>
                        </a:rPr>
                        <a:t>Counseling/Mental Health</a:t>
                      </a:r>
                      <a:endParaRPr sz="11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270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Lexend"/>
                          <a:ea typeface="Lexend"/>
                          <a:cs typeface="Lexend"/>
                          <a:sym typeface="Lexend"/>
                        </a:rPr>
                        <a:t>Administration</a:t>
                      </a:r>
                      <a:endParaRPr sz="11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270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Lexend"/>
                          <a:ea typeface="Lexend"/>
                          <a:cs typeface="Lexend"/>
                          <a:sym typeface="Lexend"/>
                        </a:rPr>
                        <a:t>Family Engagement</a:t>
                      </a:r>
                      <a:endParaRPr sz="11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270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Lexend"/>
                          <a:ea typeface="Lexend"/>
                          <a:cs typeface="Lexend"/>
                          <a:sym typeface="Lexend"/>
                        </a:rPr>
                        <a:t>Health Services</a:t>
                      </a:r>
                      <a:endParaRPr sz="11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270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Lexend"/>
                          <a:ea typeface="Lexend"/>
                          <a:cs typeface="Lexend"/>
                          <a:sym typeface="Lexend"/>
                        </a:rPr>
                        <a:t>Community Partners</a:t>
                      </a:r>
                      <a:endParaRPr sz="11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270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Lexend"/>
                          <a:ea typeface="Lexend"/>
                          <a:cs typeface="Lexend"/>
                          <a:sym typeface="Lexend"/>
                        </a:rPr>
                        <a:t>TAPP Efforts</a:t>
                      </a:r>
                      <a:endParaRPr sz="11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591" name="Google Shape;591;p89"/>
          <p:cNvSpPr txBox="1"/>
          <p:nvPr/>
        </p:nvSpPr>
        <p:spPr>
          <a:xfrm>
            <a:off x="3787350" y="1415225"/>
            <a:ext cx="4758300" cy="623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Step 2: Map Current Practices</a:t>
            </a:r>
            <a:endParaRPr b="1" sz="13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How does our system currently respond?</a:t>
            </a:r>
            <a:endParaRPr sz="11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90"/>
          <p:cNvSpPr txBox="1"/>
          <p:nvPr>
            <p:ph idx="1" type="body"/>
          </p:nvPr>
        </p:nvSpPr>
        <p:spPr>
          <a:xfrm>
            <a:off x="537875" y="1369225"/>
            <a:ext cx="2348400" cy="3249600"/>
          </a:xfrm>
          <a:prstGeom prst="rect">
            <a:avLst/>
          </a:prstGeom>
          <a:solidFill>
            <a:schemeClr val="accent3"/>
          </a:solidFill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Step 3: Identify Authority</a:t>
            </a:r>
            <a:endParaRPr b="1" sz="13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Who has decision-making power with this issue?</a:t>
            </a:r>
            <a:endParaRPr sz="11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 ☐ Principal</a:t>
            </a:r>
            <a:br>
              <a:rPr lang="en" sz="1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</a:br>
            <a:r>
              <a:rPr lang="en" sz="1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 ☐ AP/Dean</a:t>
            </a:r>
            <a:br>
              <a:rPr lang="en" sz="1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</a:br>
            <a:r>
              <a:rPr lang="en" sz="1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 ☐ MTSS Lead</a:t>
            </a:r>
            <a:br>
              <a:rPr lang="en" sz="1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</a:br>
            <a:r>
              <a:rPr lang="en" sz="1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 ☐ Counselor</a:t>
            </a:r>
            <a:br>
              <a:rPr lang="en" sz="1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</a:br>
            <a:r>
              <a:rPr lang="en" sz="1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 ☐ Nurse</a:t>
            </a:r>
            <a:br>
              <a:rPr lang="en" sz="1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</a:br>
            <a:r>
              <a:rPr lang="en" sz="1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 ☐ District Lead</a:t>
            </a:r>
            <a:br>
              <a:rPr lang="en" sz="1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</a:br>
            <a:r>
              <a:rPr lang="en" sz="1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 ☐ Tribal Partner</a:t>
            </a:r>
            <a:br>
              <a:rPr lang="en" sz="1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</a:br>
            <a:r>
              <a:rPr lang="en" sz="1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 ☐ Community Agency</a:t>
            </a:r>
            <a:endParaRPr sz="11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 </a:t>
            </a:r>
            <a:r>
              <a:rPr lang="en" sz="1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☐ TAPP Project Director</a:t>
            </a:r>
            <a:endParaRPr sz="11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 ☐ TAPP Family Advocate</a:t>
            </a:r>
            <a:endParaRPr sz="11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97" name="Google Shape;597;p90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</p:spPr>
        <p:txBody>
          <a:bodyPr anchorCtr="0" anchor="b" bIns="34275" lIns="68575" spcFirstLastPara="1" rIns="68575" wrap="square" tIns="34275">
            <a:normAutofit fontScale="9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latin typeface="Lexend"/>
                <a:ea typeface="Lexend"/>
                <a:cs typeface="Lexend"/>
                <a:sym typeface="Lexend"/>
              </a:rPr>
              <a:t>From Root Cause to System Response</a:t>
            </a:r>
            <a:endParaRPr sz="23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b="1" lang="en" sz="2300">
                <a:latin typeface="Lexend"/>
                <a:ea typeface="Lexend"/>
                <a:cs typeface="Lexend"/>
                <a:sym typeface="Lexend"/>
              </a:rPr>
              <a:t>Section 1: A TAPP Systems Mapping Tool</a:t>
            </a:r>
            <a:endParaRPr/>
          </a:p>
        </p:txBody>
      </p:sp>
      <p:sp>
        <p:nvSpPr>
          <p:cNvPr id="598" name="Google Shape;598;p90"/>
          <p:cNvSpPr txBox="1"/>
          <p:nvPr/>
        </p:nvSpPr>
        <p:spPr>
          <a:xfrm>
            <a:off x="3261750" y="1369225"/>
            <a:ext cx="2367000" cy="321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Step 4: Identify Gaps</a:t>
            </a:r>
            <a:endParaRPr b="1" sz="13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Where are we under-resourced or misaligned?</a:t>
            </a:r>
            <a:endParaRPr sz="11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 ☐ Staffing</a:t>
            </a:r>
            <a:br>
              <a:rPr lang="en" sz="1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</a:br>
            <a:r>
              <a:rPr lang="en" sz="1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 ☐ Training</a:t>
            </a:r>
            <a:br>
              <a:rPr lang="en" sz="1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</a:br>
            <a:r>
              <a:rPr lang="en" sz="1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 ☐ Time</a:t>
            </a:r>
            <a:br>
              <a:rPr lang="en" sz="1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</a:br>
            <a:r>
              <a:rPr lang="en" sz="1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 ☐ Policy</a:t>
            </a:r>
            <a:br>
              <a:rPr lang="en" sz="1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</a:br>
            <a:r>
              <a:rPr lang="en" sz="1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 ☐ Funding</a:t>
            </a:r>
            <a:br>
              <a:rPr lang="en" sz="1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</a:br>
            <a:r>
              <a:rPr lang="en" sz="1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 ☐ Data</a:t>
            </a:r>
            <a:br>
              <a:rPr lang="en" sz="1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</a:br>
            <a:r>
              <a:rPr lang="en" sz="1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 ☐ Partnerships</a:t>
            </a:r>
            <a:endParaRPr sz="11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Notes: ____________________</a:t>
            </a:r>
            <a:endParaRPr sz="11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99" name="Google Shape;599;p90"/>
          <p:cNvSpPr txBox="1"/>
          <p:nvPr/>
        </p:nvSpPr>
        <p:spPr>
          <a:xfrm>
            <a:off x="6004225" y="1369225"/>
            <a:ext cx="2298900" cy="3219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Step 5: Identify Leverage Points</a:t>
            </a:r>
            <a:endParaRPr b="1" sz="13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Where could small shifts create meaningful change?</a:t>
            </a:r>
            <a:endParaRPr sz="11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Next 30–60 day action: </a:t>
            </a:r>
            <a:endParaRPr b="1" sz="13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91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</p:spPr>
        <p:txBody>
          <a:bodyPr anchorCtr="0" anchor="b" bIns="34275" lIns="68575" spcFirstLastPara="1" rIns="68575" wrap="square" tIns="34275">
            <a:normAutofit fontScale="9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latin typeface="Lexend"/>
                <a:ea typeface="Lexend"/>
                <a:cs typeface="Lexend"/>
                <a:sym typeface="Lexend"/>
              </a:rPr>
              <a:t>Strengthening Collaborative Capacity</a:t>
            </a:r>
            <a:endParaRPr sz="23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Lexend"/>
                <a:ea typeface="Lexend"/>
                <a:cs typeface="Lexend"/>
                <a:sym typeface="Lexend"/>
              </a:rPr>
              <a:t>Section 2: “Who’s Missing at the Table?” Tool</a:t>
            </a:r>
            <a:endParaRPr/>
          </a:p>
        </p:txBody>
      </p:sp>
      <p:sp>
        <p:nvSpPr>
          <p:cNvPr id="605" name="Google Shape;605;p91"/>
          <p:cNvSpPr txBox="1"/>
          <p:nvPr>
            <p:ph idx="1" type="body"/>
          </p:nvPr>
        </p:nvSpPr>
        <p:spPr>
          <a:xfrm>
            <a:off x="537875" y="1369225"/>
            <a:ext cx="2223900" cy="32682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4275" lIns="68575" spcFirstLastPara="1" rIns="68575" wrap="square" tIns="34275">
            <a:normAutofit fontScale="775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905">
                <a:latin typeface="Lexend"/>
                <a:ea typeface="Lexend"/>
                <a:cs typeface="Lexend"/>
                <a:sym typeface="Lexend"/>
              </a:rPr>
              <a:t>Instruction &amp; Leadership</a:t>
            </a:r>
            <a:endParaRPr b="1" sz="1905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en" sz="1905">
                <a:latin typeface="Lexend"/>
                <a:ea typeface="Lexend"/>
                <a:cs typeface="Lexend"/>
                <a:sym typeface="Lexend"/>
              </a:rPr>
              <a:t> ☐ Principal</a:t>
            </a:r>
            <a:br>
              <a:rPr lang="en" sz="1905">
                <a:latin typeface="Lexend"/>
                <a:ea typeface="Lexend"/>
                <a:cs typeface="Lexend"/>
                <a:sym typeface="Lexend"/>
              </a:rPr>
            </a:br>
            <a:r>
              <a:rPr lang="en" sz="1905">
                <a:latin typeface="Lexend"/>
                <a:ea typeface="Lexend"/>
                <a:cs typeface="Lexend"/>
                <a:sym typeface="Lexend"/>
              </a:rPr>
              <a:t> ☐ AP</a:t>
            </a:r>
            <a:br>
              <a:rPr lang="en" sz="1905">
                <a:latin typeface="Lexend"/>
                <a:ea typeface="Lexend"/>
                <a:cs typeface="Lexend"/>
                <a:sym typeface="Lexend"/>
              </a:rPr>
            </a:br>
            <a:r>
              <a:rPr lang="en" sz="1905">
                <a:latin typeface="Lexend"/>
                <a:ea typeface="Lexend"/>
                <a:cs typeface="Lexend"/>
                <a:sym typeface="Lexend"/>
              </a:rPr>
              <a:t> ☐ Coach</a:t>
            </a:r>
            <a:br>
              <a:rPr lang="en" sz="1905">
                <a:latin typeface="Lexend"/>
                <a:ea typeface="Lexend"/>
                <a:cs typeface="Lexend"/>
                <a:sym typeface="Lexend"/>
              </a:rPr>
            </a:br>
            <a:r>
              <a:rPr lang="en" sz="1905">
                <a:latin typeface="Lexend"/>
                <a:ea typeface="Lexend"/>
                <a:cs typeface="Lexend"/>
                <a:sym typeface="Lexend"/>
              </a:rPr>
              <a:t> ☐ Grade/Dept Lead</a:t>
            </a:r>
            <a:endParaRPr sz="1905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5">
                <a:latin typeface="Lexend"/>
                <a:ea typeface="Lexend"/>
                <a:cs typeface="Lexend"/>
                <a:sym typeface="Lexend"/>
              </a:rPr>
              <a:t> ☐ Other ______</a:t>
            </a:r>
            <a:endParaRPr sz="1905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905">
                <a:latin typeface="Lexend"/>
                <a:ea typeface="Lexend"/>
                <a:cs typeface="Lexend"/>
                <a:sym typeface="Lexend"/>
              </a:rPr>
              <a:t>Student Support</a:t>
            </a:r>
            <a:endParaRPr b="1" sz="1905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en" sz="1905">
                <a:latin typeface="Lexend"/>
                <a:ea typeface="Lexend"/>
                <a:cs typeface="Lexend"/>
                <a:sym typeface="Lexend"/>
              </a:rPr>
              <a:t> ☐ Counselor</a:t>
            </a:r>
            <a:br>
              <a:rPr lang="en" sz="1905">
                <a:latin typeface="Lexend"/>
                <a:ea typeface="Lexend"/>
                <a:cs typeface="Lexend"/>
                <a:sym typeface="Lexend"/>
              </a:rPr>
            </a:br>
            <a:r>
              <a:rPr lang="en" sz="1905">
                <a:latin typeface="Lexend"/>
                <a:ea typeface="Lexend"/>
                <a:cs typeface="Lexend"/>
                <a:sym typeface="Lexend"/>
              </a:rPr>
              <a:t> ☐ Social Worker</a:t>
            </a:r>
            <a:br>
              <a:rPr lang="en" sz="1905">
                <a:latin typeface="Lexend"/>
                <a:ea typeface="Lexend"/>
                <a:cs typeface="Lexend"/>
                <a:sym typeface="Lexend"/>
              </a:rPr>
            </a:br>
            <a:r>
              <a:rPr lang="en" sz="1905">
                <a:latin typeface="Lexend"/>
                <a:ea typeface="Lexend"/>
                <a:cs typeface="Lexend"/>
                <a:sym typeface="Lexend"/>
              </a:rPr>
              <a:t> ☐ Nurse</a:t>
            </a:r>
            <a:br>
              <a:rPr lang="en" sz="1905">
                <a:latin typeface="Lexend"/>
                <a:ea typeface="Lexend"/>
                <a:cs typeface="Lexend"/>
                <a:sym typeface="Lexend"/>
              </a:rPr>
            </a:br>
            <a:r>
              <a:rPr lang="en" sz="1905">
                <a:latin typeface="Lexend"/>
                <a:ea typeface="Lexend"/>
                <a:cs typeface="Lexend"/>
                <a:sym typeface="Lexend"/>
              </a:rPr>
              <a:t> ☐ Psychologist</a:t>
            </a:r>
            <a:endParaRPr sz="1905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5">
                <a:latin typeface="Lexend"/>
                <a:ea typeface="Lexend"/>
                <a:cs typeface="Lexend"/>
                <a:sym typeface="Lexend"/>
              </a:rPr>
              <a:t> ☐ Other ______</a:t>
            </a:r>
            <a:endParaRPr/>
          </a:p>
        </p:txBody>
      </p:sp>
      <p:sp>
        <p:nvSpPr>
          <p:cNvPr id="606" name="Google Shape;606;p91"/>
          <p:cNvSpPr txBox="1"/>
          <p:nvPr>
            <p:ph idx="1" type="body"/>
          </p:nvPr>
        </p:nvSpPr>
        <p:spPr>
          <a:xfrm>
            <a:off x="2913275" y="1369225"/>
            <a:ext cx="2316600" cy="3268200"/>
          </a:xfrm>
          <a:prstGeom prst="rect">
            <a:avLst/>
          </a:prstGeom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400">
                <a:latin typeface="Lexend"/>
                <a:ea typeface="Lexend"/>
                <a:cs typeface="Lexend"/>
                <a:sym typeface="Lexend"/>
              </a:rPr>
              <a:t>Family &amp; Community</a:t>
            </a:r>
            <a:endParaRPr b="1" sz="14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en" sz="1400">
                <a:latin typeface="Lexend"/>
                <a:ea typeface="Lexend"/>
                <a:cs typeface="Lexend"/>
                <a:sym typeface="Lexend"/>
              </a:rPr>
              <a:t> ☐ Family Advocate</a:t>
            </a:r>
            <a:br>
              <a:rPr lang="en" sz="1400">
                <a:latin typeface="Lexend"/>
                <a:ea typeface="Lexend"/>
                <a:cs typeface="Lexend"/>
                <a:sym typeface="Lexend"/>
              </a:rPr>
            </a:br>
            <a:r>
              <a:rPr lang="en" sz="1400">
                <a:latin typeface="Lexend"/>
                <a:ea typeface="Lexend"/>
                <a:cs typeface="Lexend"/>
                <a:sym typeface="Lexend"/>
              </a:rPr>
              <a:t> ☐ Tribal Partner</a:t>
            </a:r>
            <a:br>
              <a:rPr lang="en" sz="1400">
                <a:latin typeface="Lexend"/>
                <a:ea typeface="Lexend"/>
                <a:cs typeface="Lexend"/>
                <a:sym typeface="Lexend"/>
              </a:rPr>
            </a:br>
            <a:r>
              <a:rPr lang="en" sz="1400">
                <a:latin typeface="Lexend"/>
                <a:ea typeface="Lexend"/>
                <a:cs typeface="Lexend"/>
                <a:sym typeface="Lexend"/>
              </a:rPr>
              <a:t> ☐ Health Provider</a:t>
            </a:r>
            <a:br>
              <a:rPr lang="en" sz="1400">
                <a:latin typeface="Lexend"/>
                <a:ea typeface="Lexend"/>
                <a:cs typeface="Lexend"/>
                <a:sym typeface="Lexend"/>
              </a:rPr>
            </a:br>
            <a:r>
              <a:rPr lang="en" sz="1400">
                <a:latin typeface="Lexend"/>
                <a:ea typeface="Lexend"/>
                <a:cs typeface="Lexend"/>
                <a:sym typeface="Lexend"/>
              </a:rPr>
              <a:t> ☐ Social Services</a:t>
            </a:r>
            <a:endParaRPr sz="14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Lexend"/>
                <a:ea typeface="Lexend"/>
                <a:cs typeface="Lexend"/>
                <a:sym typeface="Lexend"/>
              </a:rPr>
              <a:t> ☐ Other ______</a:t>
            </a:r>
            <a:endParaRPr sz="14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400">
                <a:latin typeface="Lexend"/>
                <a:ea typeface="Lexend"/>
                <a:cs typeface="Lexend"/>
                <a:sym typeface="Lexend"/>
              </a:rPr>
              <a:t>Systems &amp; Data</a:t>
            </a:r>
            <a:endParaRPr b="1" sz="14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en" sz="1400">
                <a:latin typeface="Lexend"/>
                <a:ea typeface="Lexend"/>
                <a:cs typeface="Lexend"/>
                <a:sym typeface="Lexend"/>
              </a:rPr>
              <a:t> ☐ MTSS</a:t>
            </a:r>
            <a:br>
              <a:rPr lang="en" sz="1400">
                <a:latin typeface="Lexend"/>
                <a:ea typeface="Lexend"/>
                <a:cs typeface="Lexend"/>
                <a:sym typeface="Lexend"/>
              </a:rPr>
            </a:br>
            <a:r>
              <a:rPr lang="en" sz="1400">
                <a:latin typeface="Lexend"/>
                <a:ea typeface="Lexend"/>
                <a:cs typeface="Lexend"/>
                <a:sym typeface="Lexend"/>
              </a:rPr>
              <a:t> ☐ Attendance</a:t>
            </a:r>
            <a:br>
              <a:rPr lang="en" sz="1400">
                <a:latin typeface="Lexend"/>
                <a:ea typeface="Lexend"/>
                <a:cs typeface="Lexend"/>
                <a:sym typeface="Lexend"/>
              </a:rPr>
            </a:br>
            <a:r>
              <a:rPr lang="en" sz="1400">
                <a:latin typeface="Lexend"/>
                <a:ea typeface="Lexend"/>
                <a:cs typeface="Lexend"/>
                <a:sym typeface="Lexend"/>
              </a:rPr>
              <a:t> ☐ Data Specialist</a:t>
            </a:r>
            <a:br>
              <a:rPr lang="en" sz="1400">
                <a:latin typeface="Lexend"/>
                <a:ea typeface="Lexend"/>
                <a:cs typeface="Lexend"/>
                <a:sym typeface="Lexend"/>
              </a:rPr>
            </a:br>
            <a:r>
              <a:rPr lang="en" sz="1400">
                <a:latin typeface="Lexend"/>
                <a:ea typeface="Lexend"/>
                <a:cs typeface="Lexend"/>
                <a:sym typeface="Lexend"/>
              </a:rPr>
              <a:t> ☐ District Lead</a:t>
            </a:r>
            <a:endParaRPr sz="14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Lexend"/>
                <a:ea typeface="Lexend"/>
                <a:cs typeface="Lexend"/>
                <a:sym typeface="Lexend"/>
              </a:rPr>
              <a:t> ☐ Other ______</a:t>
            </a:r>
            <a:endParaRPr sz="14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4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07" name="Google Shape;607;p91"/>
          <p:cNvSpPr txBox="1"/>
          <p:nvPr/>
        </p:nvSpPr>
        <p:spPr>
          <a:xfrm>
            <a:off x="5597950" y="1647875"/>
            <a:ext cx="2997300" cy="2409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Reflection</a:t>
            </a:r>
            <a:endParaRPr b="1" sz="13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Who attends TAPP meetings regularly? ___________________</a:t>
            </a:r>
            <a:endParaRPr sz="11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br>
              <a:rPr lang="en" sz="1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</a:br>
            <a:r>
              <a:rPr lang="en" sz="1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 Who is rarely present, but needs to be? ___________________</a:t>
            </a:r>
            <a:endParaRPr sz="11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br>
              <a:rPr lang="en" sz="1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</a:br>
            <a:r>
              <a:rPr lang="en" sz="1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 Who needs to be invited? _________________</a:t>
            </a:r>
            <a:endParaRPr sz="11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92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</p:spPr>
        <p:txBody>
          <a:bodyPr anchorCtr="0" anchor="b" bIns="34275" lIns="68575" spcFirstLastPara="1" rIns="68575" wrap="square" tIns="34275">
            <a:normAutofit fontScale="9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3000">
                <a:latin typeface="Lexend"/>
                <a:ea typeface="Lexend"/>
                <a:cs typeface="Lexend"/>
                <a:sym typeface="Lexend"/>
              </a:rPr>
              <a:t>Section 3: TAPP Systems Reflection Protocol</a:t>
            </a:r>
            <a:endParaRPr sz="4600"/>
          </a:p>
        </p:txBody>
      </p:sp>
      <p:sp>
        <p:nvSpPr>
          <p:cNvPr id="613" name="Google Shape;613;p92"/>
          <p:cNvSpPr txBox="1"/>
          <p:nvPr>
            <p:ph idx="1" type="body"/>
          </p:nvPr>
        </p:nvSpPr>
        <p:spPr>
          <a:xfrm>
            <a:off x="537879" y="1845050"/>
            <a:ext cx="3864300" cy="3081900"/>
          </a:xfrm>
          <a:prstGeom prst="rect">
            <a:avLst/>
          </a:prstGeom>
          <a:solidFill>
            <a:srgbClr val="FCEDE1"/>
          </a:solidFill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" sz="1300">
                <a:latin typeface="Lexend"/>
                <a:ea typeface="Lexend"/>
                <a:cs typeface="Lexend"/>
                <a:sym typeface="Lexend"/>
              </a:rPr>
              <a:t>Phase 1: Describe</a:t>
            </a:r>
            <a:endParaRPr b="1" sz="13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300">
                <a:latin typeface="Lexend"/>
                <a:ea typeface="Lexend"/>
                <a:cs typeface="Lexend"/>
                <a:sym typeface="Lexend"/>
              </a:rPr>
              <a:t>What patterns are we seeing?</a:t>
            </a:r>
            <a:br>
              <a:rPr lang="en" sz="1300">
                <a:latin typeface="Lexend"/>
                <a:ea typeface="Lexend"/>
                <a:cs typeface="Lexend"/>
                <a:sym typeface="Lexend"/>
              </a:rPr>
            </a:br>
            <a:r>
              <a:rPr lang="en" sz="1300">
                <a:latin typeface="Lexend"/>
                <a:ea typeface="Lexend"/>
                <a:cs typeface="Lexend"/>
                <a:sym typeface="Lexend"/>
              </a:rPr>
              <a:t>Who is most impacted?</a:t>
            </a:r>
            <a:endParaRPr sz="13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" sz="1300">
                <a:latin typeface="Lexend"/>
                <a:ea typeface="Lexend"/>
                <a:cs typeface="Lexend"/>
                <a:sym typeface="Lexend"/>
              </a:rPr>
              <a:t>Phase 2: Analyze (see section 4)</a:t>
            </a:r>
            <a:endParaRPr b="1" sz="13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300">
                <a:latin typeface="Lexend"/>
                <a:ea typeface="Lexend"/>
                <a:cs typeface="Lexend"/>
                <a:sym typeface="Lexend"/>
              </a:rPr>
              <a:t>How do our current systems influence this?</a:t>
            </a:r>
            <a:br>
              <a:rPr lang="en" sz="1300">
                <a:latin typeface="Lexend"/>
                <a:ea typeface="Lexend"/>
                <a:cs typeface="Lexend"/>
                <a:sym typeface="Lexend"/>
              </a:rPr>
            </a:br>
            <a:r>
              <a:rPr lang="en" sz="1300">
                <a:latin typeface="Lexend"/>
                <a:ea typeface="Lexend"/>
                <a:cs typeface="Lexend"/>
                <a:sym typeface="Lexend"/>
              </a:rPr>
              <a:t>Where do policies or routines create barriers?</a:t>
            </a:r>
            <a:endParaRPr sz="13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" sz="1300">
                <a:latin typeface="Lexend"/>
                <a:ea typeface="Lexend"/>
                <a:cs typeface="Lexend"/>
                <a:sym typeface="Lexend"/>
              </a:rPr>
              <a:t>Phase 3: Experience</a:t>
            </a:r>
            <a:endParaRPr b="1" sz="13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300">
                <a:latin typeface="Lexend"/>
                <a:ea typeface="Lexend"/>
                <a:cs typeface="Lexend"/>
                <a:sym typeface="Lexend"/>
              </a:rPr>
              <a:t>How might students experience this?</a:t>
            </a:r>
            <a:br>
              <a:rPr lang="en" sz="1300">
                <a:latin typeface="Lexend"/>
                <a:ea typeface="Lexend"/>
                <a:cs typeface="Lexend"/>
                <a:sym typeface="Lexend"/>
              </a:rPr>
            </a:br>
            <a:r>
              <a:rPr lang="en" sz="1300">
                <a:latin typeface="Lexend"/>
                <a:ea typeface="Lexend"/>
                <a:cs typeface="Lexend"/>
                <a:sym typeface="Lexend"/>
              </a:rPr>
              <a:t>How might families experience this?</a:t>
            </a:r>
            <a:endParaRPr b="1" sz="13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14" name="Google Shape;614;p92"/>
          <p:cNvSpPr txBox="1"/>
          <p:nvPr>
            <p:ph idx="1" type="body"/>
          </p:nvPr>
        </p:nvSpPr>
        <p:spPr>
          <a:xfrm>
            <a:off x="4654700" y="1845050"/>
            <a:ext cx="3864300" cy="3081900"/>
          </a:xfrm>
          <a:prstGeom prst="rect">
            <a:avLst/>
          </a:prstGeom>
          <a:solidFill>
            <a:srgbClr val="FCEDE1"/>
          </a:solidFill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" sz="1300">
                <a:latin typeface="Lexend"/>
                <a:ea typeface="Lexend"/>
                <a:cs typeface="Lexend"/>
                <a:sym typeface="Lexend"/>
              </a:rPr>
              <a:t>Phase 4: Align</a:t>
            </a:r>
            <a:endParaRPr b="1" sz="13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300">
                <a:latin typeface="Lexend"/>
                <a:ea typeface="Lexend"/>
                <a:cs typeface="Lexend"/>
                <a:sym typeface="Lexend"/>
              </a:rPr>
              <a:t>Which goals and teams connect to this?</a:t>
            </a:r>
            <a:br>
              <a:rPr lang="en" sz="1300">
                <a:latin typeface="Lexend"/>
                <a:ea typeface="Lexend"/>
                <a:cs typeface="Lexend"/>
                <a:sym typeface="Lexend"/>
              </a:rPr>
            </a:br>
            <a:r>
              <a:rPr lang="en" sz="1300">
                <a:latin typeface="Lexend"/>
                <a:ea typeface="Lexend"/>
                <a:cs typeface="Lexend"/>
                <a:sym typeface="Lexend"/>
              </a:rPr>
              <a:t>Where does TAPP fit best?</a:t>
            </a:r>
            <a:endParaRPr sz="13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" sz="1300">
                <a:latin typeface="Lexend"/>
                <a:ea typeface="Lexend"/>
                <a:cs typeface="Lexend"/>
                <a:sym typeface="Lexend"/>
              </a:rPr>
              <a:t>Phase 5: Act</a:t>
            </a:r>
            <a:endParaRPr b="1" sz="13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300">
                <a:latin typeface="Lexend"/>
                <a:ea typeface="Lexend"/>
                <a:cs typeface="Lexend"/>
                <a:sym typeface="Lexend"/>
              </a:rPr>
              <a:t>One practice change: ____________</a:t>
            </a:r>
            <a:br>
              <a:rPr lang="en" sz="1300">
                <a:latin typeface="Lexend"/>
                <a:ea typeface="Lexend"/>
                <a:cs typeface="Lexend"/>
                <a:sym typeface="Lexend"/>
              </a:rPr>
            </a:br>
            <a:r>
              <a:rPr lang="en" sz="1300">
                <a:latin typeface="Lexend"/>
                <a:ea typeface="Lexend"/>
                <a:cs typeface="Lexend"/>
                <a:sym typeface="Lexend"/>
              </a:rPr>
              <a:t>One structural change: __________</a:t>
            </a:r>
            <a:br>
              <a:rPr lang="en" sz="1300">
                <a:latin typeface="Lexend"/>
                <a:ea typeface="Lexend"/>
                <a:cs typeface="Lexend"/>
                <a:sym typeface="Lexend"/>
              </a:rPr>
            </a:br>
            <a:r>
              <a:rPr lang="en" sz="1300">
                <a:latin typeface="Lexend"/>
                <a:ea typeface="Lexend"/>
                <a:cs typeface="Lexend"/>
                <a:sym typeface="Lexend"/>
              </a:rPr>
              <a:t>One collaboration: _____________</a:t>
            </a:r>
            <a:endParaRPr sz="13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300">
                <a:latin typeface="Lexend"/>
                <a:ea typeface="Lexend"/>
                <a:cs typeface="Lexend"/>
                <a:sym typeface="Lexend"/>
              </a:rPr>
              <a:t>Timeline: ______________________</a:t>
            </a:r>
            <a:endParaRPr sz="13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15" name="Google Shape;615;p92"/>
          <p:cNvSpPr txBox="1"/>
          <p:nvPr/>
        </p:nvSpPr>
        <p:spPr>
          <a:xfrm>
            <a:off x="577100" y="1297525"/>
            <a:ext cx="7941900" cy="400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From Concern to Coherent Action - Use after data reviews, audits, or major concerns.</a:t>
            </a:r>
            <a:endParaRPr b="1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9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93"/>
          <p:cNvSpPr txBox="1"/>
          <p:nvPr>
            <p:ph idx="1" type="body"/>
          </p:nvPr>
        </p:nvSpPr>
        <p:spPr>
          <a:xfrm>
            <a:off x="537875" y="1369225"/>
            <a:ext cx="8088300" cy="3234300"/>
          </a:xfrm>
          <a:prstGeom prst="rect">
            <a:avLst/>
          </a:prstGeom>
          <a:solidFill>
            <a:srgbClr val="FCF4F8"/>
          </a:solidFill>
        </p:spPr>
        <p:txBody>
          <a:bodyPr anchorCtr="0" anchor="t" bIns="34275" lIns="68575" spcFirstLastPara="1" rIns="68575" wrap="square" tIns="34275">
            <a:normAutofit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400">
                <a:latin typeface="Lexend"/>
                <a:ea typeface="Lexend"/>
                <a:cs typeface="Lexend"/>
                <a:sym typeface="Lexend"/>
              </a:rPr>
              <a:t>A. Belonging &amp; Engagement</a:t>
            </a:r>
            <a:endParaRPr b="1" sz="14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latin typeface="Lexend"/>
                <a:ea typeface="Lexend"/>
                <a:cs typeface="Lexend"/>
                <a:sym typeface="Lexend"/>
              </a:rPr>
              <a:t>Questions to Consider:</a:t>
            </a:r>
            <a:endParaRPr sz="1200">
              <a:latin typeface="Lexend"/>
              <a:ea typeface="Lexend"/>
              <a:cs typeface="Lexend"/>
              <a:sym typeface="Lexend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"/>
              <a:buChar char="●"/>
            </a:pPr>
            <a:r>
              <a:rPr lang="en" sz="1200">
                <a:latin typeface="Lexend"/>
                <a:ea typeface="Lexend"/>
                <a:cs typeface="Lexend"/>
                <a:sym typeface="Lexend"/>
              </a:rPr>
              <a:t>How are teachers supported to build relationships?</a:t>
            </a:r>
            <a:br>
              <a:rPr lang="en" sz="1200">
                <a:latin typeface="Lexend"/>
                <a:ea typeface="Lexend"/>
                <a:cs typeface="Lexend"/>
                <a:sym typeface="Lexend"/>
              </a:rPr>
            </a:br>
            <a:endParaRPr sz="1200">
              <a:latin typeface="Lexend"/>
              <a:ea typeface="Lexend"/>
              <a:cs typeface="Lexend"/>
              <a:sym typeface="Lexend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"/>
              <a:buChar char="●"/>
            </a:pPr>
            <a:r>
              <a:rPr lang="en" sz="1200">
                <a:latin typeface="Lexend"/>
                <a:ea typeface="Lexend"/>
                <a:cs typeface="Lexend"/>
                <a:sym typeface="Lexend"/>
              </a:rPr>
              <a:t>What do observation cycles prioritize?</a:t>
            </a:r>
            <a:br>
              <a:rPr lang="en" sz="1200">
                <a:latin typeface="Lexend"/>
                <a:ea typeface="Lexend"/>
                <a:cs typeface="Lexend"/>
                <a:sym typeface="Lexend"/>
              </a:rPr>
            </a:br>
            <a:endParaRPr sz="1200">
              <a:latin typeface="Lexend"/>
              <a:ea typeface="Lexend"/>
              <a:cs typeface="Lexend"/>
              <a:sym typeface="Lexend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"/>
              <a:buChar char="●"/>
            </a:pPr>
            <a:r>
              <a:rPr lang="en" sz="1200">
                <a:latin typeface="Lexend"/>
                <a:ea typeface="Lexend"/>
                <a:cs typeface="Lexend"/>
                <a:sym typeface="Lexend"/>
              </a:rPr>
              <a:t>How is student voice embedded?</a:t>
            </a:r>
            <a:br>
              <a:rPr lang="en" sz="1200">
                <a:latin typeface="Lexend"/>
                <a:ea typeface="Lexend"/>
                <a:cs typeface="Lexend"/>
                <a:sym typeface="Lexend"/>
              </a:rPr>
            </a:br>
            <a:endParaRPr sz="1200">
              <a:latin typeface="Lexend"/>
              <a:ea typeface="Lexend"/>
              <a:cs typeface="Lexend"/>
              <a:sym typeface="Lexend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"/>
              <a:buChar char="●"/>
            </a:pPr>
            <a:r>
              <a:rPr lang="en" sz="1200">
                <a:latin typeface="Lexend"/>
                <a:ea typeface="Lexend"/>
                <a:cs typeface="Lexend"/>
                <a:sym typeface="Lexend"/>
              </a:rPr>
              <a:t>Where is relational work recognized?</a:t>
            </a:r>
            <a:br>
              <a:rPr lang="en" sz="1200">
                <a:latin typeface="Lexend"/>
                <a:ea typeface="Lexend"/>
                <a:cs typeface="Lexend"/>
                <a:sym typeface="Lexend"/>
              </a:rPr>
            </a:br>
            <a:endParaRPr sz="12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latin typeface="Lexend"/>
                <a:ea typeface="Lexend"/>
                <a:cs typeface="Lexend"/>
                <a:sym typeface="Lexend"/>
              </a:rPr>
              <a:t>Possible System Actions:</a:t>
            </a:r>
            <a:endParaRPr sz="1200">
              <a:latin typeface="Lexend"/>
              <a:ea typeface="Lexend"/>
              <a:cs typeface="Lexend"/>
              <a:sym typeface="Lexend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"/>
              <a:buChar char="●"/>
            </a:pPr>
            <a:r>
              <a:rPr lang="en" sz="1200">
                <a:latin typeface="Lexend"/>
                <a:ea typeface="Lexend"/>
                <a:cs typeface="Lexend"/>
                <a:sym typeface="Lexend"/>
              </a:rPr>
              <a:t>Relationship-centered observation rubrics</a:t>
            </a:r>
            <a:br>
              <a:rPr lang="en" sz="1200">
                <a:latin typeface="Lexend"/>
                <a:ea typeface="Lexend"/>
                <a:cs typeface="Lexend"/>
                <a:sym typeface="Lexend"/>
              </a:rPr>
            </a:br>
            <a:endParaRPr sz="1200">
              <a:latin typeface="Lexend"/>
              <a:ea typeface="Lexend"/>
              <a:cs typeface="Lexend"/>
              <a:sym typeface="Lexend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"/>
              <a:buChar char="●"/>
            </a:pPr>
            <a:r>
              <a:rPr lang="en" sz="1200">
                <a:latin typeface="Lexend"/>
                <a:ea typeface="Lexend"/>
                <a:cs typeface="Lexend"/>
                <a:sym typeface="Lexend"/>
              </a:rPr>
              <a:t>Advisory/mentorship structures</a:t>
            </a:r>
            <a:br>
              <a:rPr lang="en" sz="1200">
                <a:latin typeface="Lexend"/>
                <a:ea typeface="Lexend"/>
                <a:cs typeface="Lexend"/>
                <a:sym typeface="Lexend"/>
              </a:rPr>
            </a:br>
            <a:endParaRPr sz="1200">
              <a:latin typeface="Lexend"/>
              <a:ea typeface="Lexend"/>
              <a:cs typeface="Lexend"/>
              <a:sym typeface="Lexend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"/>
              <a:buChar char="●"/>
            </a:pPr>
            <a:r>
              <a:rPr lang="en" sz="1200">
                <a:latin typeface="Lexend"/>
                <a:ea typeface="Lexend"/>
                <a:cs typeface="Lexend"/>
                <a:sym typeface="Lexend"/>
              </a:rPr>
              <a:t>Student feedback loops (surveys, empathy interviews)</a:t>
            </a:r>
            <a:br>
              <a:rPr lang="en" sz="1200">
                <a:latin typeface="Lexend"/>
                <a:ea typeface="Lexend"/>
                <a:cs typeface="Lexend"/>
                <a:sym typeface="Lexend"/>
              </a:rPr>
            </a:br>
            <a:endParaRPr sz="1200">
              <a:latin typeface="Lexend"/>
              <a:ea typeface="Lexend"/>
              <a:cs typeface="Lexend"/>
              <a:sym typeface="Lexend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"/>
              <a:buChar char="●"/>
            </a:pPr>
            <a:r>
              <a:rPr lang="en" sz="1200">
                <a:latin typeface="Lexend"/>
                <a:ea typeface="Lexend"/>
                <a:cs typeface="Lexend"/>
                <a:sym typeface="Lexend"/>
              </a:rPr>
              <a:t>Family voice councils</a:t>
            </a:r>
            <a:endParaRPr sz="1900"/>
          </a:p>
        </p:txBody>
      </p:sp>
      <p:sp>
        <p:nvSpPr>
          <p:cNvPr id="621" name="Google Shape;621;p93"/>
          <p:cNvSpPr txBox="1"/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1" lang="en" sz="2600">
                <a:latin typeface="Lexend"/>
                <a:ea typeface="Lexend"/>
                <a:cs typeface="Lexend"/>
                <a:sym typeface="Lexend"/>
              </a:rPr>
              <a:t>Section 4: Applying the Framework by Theme</a:t>
            </a:r>
            <a:endParaRPr sz="287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Blue_2021ODE">
  <a:themeElements>
    <a:clrScheme name="ODE2021">
      <a:dk1>
        <a:srgbClr val="000000"/>
      </a:dk1>
      <a:lt1>
        <a:srgbClr val="FFFFFF"/>
      </a:lt1>
      <a:dk2>
        <a:srgbClr val="00A8A5"/>
      </a:dk2>
      <a:lt2>
        <a:srgbClr val="F2FAFE"/>
      </a:lt2>
      <a:accent1>
        <a:srgbClr val="006CAD"/>
      </a:accent1>
      <a:accent2>
        <a:srgbClr val="9F2065"/>
      </a:accent2>
      <a:accent3>
        <a:srgbClr val="DC5626"/>
      </a:accent3>
      <a:accent4>
        <a:srgbClr val="BB8A0A"/>
      </a:accent4>
      <a:accent5>
        <a:srgbClr val="007F43"/>
      </a:accent5>
      <a:accent6>
        <a:srgbClr val="C45BA3"/>
      </a:accent6>
      <a:hlink>
        <a:srgbClr val="1B75BC"/>
      </a:hlink>
      <a:folHlink>
        <a:srgbClr val="21AAE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007C023760E4B43B88CA40098E6CCFF" ma:contentTypeVersion="9" ma:contentTypeDescription="Create a new document." ma:contentTypeScope="" ma:versionID="688994190ce218e266b38d07ba3e2365">
  <xsd:schema xmlns:xsd="http://www.w3.org/2001/XMLSchema" xmlns:xs="http://www.w3.org/2001/XMLSchema" xmlns:p="http://schemas.microsoft.com/office/2006/metadata/properties" xmlns:ns1="http://schemas.microsoft.com/sharepoint/v3" xmlns:ns2="34fb217e-71e5-45f5-ac12-57a9bc5aa8c7" xmlns:ns3="54031767-dd6d-417c-ab73-583408f47564" targetNamespace="http://schemas.microsoft.com/office/2006/metadata/properties" ma:root="true" ma:fieldsID="b87b8f2e9f0481f908aa536a95a7befb" ns1:_="" ns2:_="" ns3:_="">
    <xsd:import namespace="http://schemas.microsoft.com/sharepoint/v3"/>
    <xsd:import namespace="34fb217e-71e5-45f5-ac12-57a9bc5aa8c7"/>
    <xsd:import namespace="54031767-dd6d-417c-ab73-583408f47564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Estimated_x0020_Creation_x0020_Date" minOccurs="0"/>
                <xsd:element ref="ns2:Remediation_x0020_Date" minOccurs="0"/>
                <xsd:element ref="ns2:Priorit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fb217e-71e5-45f5-ac12-57a9bc5aa8c7" elementFormDefault="qualified">
    <xsd:import namespace="http://schemas.microsoft.com/office/2006/documentManagement/types"/>
    <xsd:import namespace="http://schemas.microsoft.com/office/infopath/2007/PartnerControls"/>
    <xsd:element name="Estimated_x0020_Creation_x0020_Date" ma:index="6" nillable="true" ma:displayName="Estimated Creation Date" ma:format="DateOnly" ma:internalName="Estimated_x0020_Creation_x0020_Date" ma:readOnly="false">
      <xsd:simpleType>
        <xsd:restriction base="dms:DateTime"/>
      </xsd:simpleType>
    </xsd:element>
    <xsd:element name="Remediation_x0020_Date" ma:index="7" nillable="true" ma:displayName="Remediation Date" ma:default="[today]" ma:format="DateOnly" ma:internalName="Remediation_x0020_Date" ma:readOnly="false">
      <xsd:simpleType>
        <xsd:restriction base="dms:DateTime"/>
      </xsd:simpleType>
    </xsd:element>
    <xsd:element name="Priority" ma:index="8" nillable="true" ma:displayName="Priority" ma:default="New" ma:description="What Priority Level Is This Document?" ma:format="RadioButtons" ma:internalName="Priority" ma:readOnly="false">
      <xsd:simpleType>
        <xsd:restriction base="dms:Choice">
          <xsd:enumeration value="New"/>
          <xsd:enumeration value="Legacy"/>
          <xsd:enumeration value="Tier 1"/>
          <xsd:enumeration value="Tier 2"/>
          <xsd:enumeration value="Tier 3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031767-dd6d-417c-ab73-583408f47564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emediation_x0020_Date xmlns="34fb217e-71e5-45f5-ac12-57a9bc5aa8c7">2026-04-03T07:00:00+00:00</Remediation_x0020_Date>
    <Priority xmlns="34fb217e-71e5-45f5-ac12-57a9bc5aa8c7">New</Priority>
    <PublishingExpirationDate xmlns="http://schemas.microsoft.com/sharepoint/v3" xsi:nil="true"/>
    <PublishingStartDate xmlns="http://schemas.microsoft.com/sharepoint/v3" xsi:nil="true"/>
    <Estimated_x0020_Creation_x0020_Date xmlns="34fb217e-71e5-45f5-ac12-57a9bc5aa8c7" xsi:nil="true"/>
  </documentManagement>
</p:properties>
</file>

<file path=customXml/itemProps1.xml><?xml version="1.0" encoding="utf-8"?>
<ds:datastoreItem xmlns:ds="http://schemas.openxmlformats.org/officeDocument/2006/customXml" ds:itemID="{C59B86CA-D536-446D-A4AB-F2B51518C019}"/>
</file>

<file path=customXml/itemProps2.xml><?xml version="1.0" encoding="utf-8"?>
<ds:datastoreItem xmlns:ds="http://schemas.openxmlformats.org/officeDocument/2006/customXml" ds:itemID="{E36D83D5-B2C8-4398-8A99-B9F24997DC1E}"/>
</file>

<file path=customXml/itemProps3.xml><?xml version="1.0" encoding="utf-8"?>
<ds:datastoreItem xmlns:ds="http://schemas.openxmlformats.org/officeDocument/2006/customXml" ds:itemID="{56B6C641-4D7B-4E1C-92F2-B0A743447CF5}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0x0101005007C023760E4B43B88CA40098E6CCFF</vt:lpwstr>
  </property>
</Properties>
</file>