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2.xml" ContentType="application/vnd.openxmlformats-officedocument.presentationml.slide+xml"/>
  <Override PartName="/ppt/slides/slide6.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xml" ContentType="application/vnd.openxmlformats-officedocument.presentationml.slide+xml"/>
  <Override PartName="/ppt/slides/slide7.xml" ContentType="application/vnd.openxmlformats-officedocument.presentationml.slide+xml"/>
  <Override PartName="/ppt/slides/slide3.xml" ContentType="application/vnd.openxmlformats-officedocument.presentationml.slide+xml"/>
  <Override PartName="/ppt/slideLayouts/slideLayout8.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handoutMasterIdLst>
    <p:handoutMasterId r:id="rId10"/>
  </p:handoutMasterIdLst>
  <p:sldIdLst>
    <p:sldId id="263" r:id="rId2"/>
    <p:sldId id="257" r:id="rId3"/>
    <p:sldId id="258" r:id="rId4"/>
    <p:sldId id="262" r:id="rId5"/>
    <p:sldId id="264" r:id="rId6"/>
    <p:sldId id="265" r:id="rId7"/>
    <p:sldId id="266"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624" userDrawn="1">
          <p15:clr>
            <a:srgbClr val="A4A3A4"/>
          </p15:clr>
        </p15:guide>
        <p15:guide id="3" pos="7056" userDrawn="1">
          <p15:clr>
            <a:srgbClr val="A4A3A4"/>
          </p15:clr>
        </p15:guide>
        <p15:guide id="4" orient="horz" pos="1392" userDrawn="1">
          <p15:clr>
            <a:srgbClr val="A4A3A4"/>
          </p15:clr>
        </p15:guide>
        <p15:guide id="5" orient="horz" pos="312" userDrawn="1">
          <p15:clr>
            <a:srgbClr val="A4A3A4"/>
          </p15:clr>
        </p15:guide>
        <p15:guide id="6" orient="horz" pos="936" userDrawn="1">
          <p15:clr>
            <a:srgbClr val="A4A3A4"/>
          </p15:clr>
        </p15:guide>
        <p15:guide id="7" orient="horz" pos="400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73B9"/>
    <a:srgbClr val="003B49"/>
    <a:srgbClr val="63A49F"/>
    <a:srgbClr val="587A36"/>
    <a:srgbClr val="801721"/>
    <a:srgbClr val="9D36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982"/>
    <p:restoredTop sz="94694"/>
  </p:normalViewPr>
  <p:slideViewPr>
    <p:cSldViewPr snapToGrid="0" snapToObjects="1" showGuides="1">
      <p:cViewPr varScale="1">
        <p:scale>
          <a:sx n="50" d="100"/>
          <a:sy n="50" d="100"/>
        </p:scale>
        <p:origin x="24" y="356"/>
      </p:cViewPr>
      <p:guideLst>
        <p:guide pos="624"/>
        <p:guide pos="7056"/>
        <p:guide orient="horz" pos="1392"/>
        <p:guide orient="horz" pos="312"/>
        <p:guide orient="horz" pos="936"/>
        <p:guide orient="horz" pos="4008"/>
      </p:guideLst>
    </p:cSldViewPr>
  </p:slideViewPr>
  <p:notesTextViewPr>
    <p:cViewPr>
      <p:scale>
        <a:sx n="1" d="1"/>
        <a:sy n="1" d="1"/>
      </p:scale>
      <p:origin x="0" y="0"/>
    </p:cViewPr>
  </p:notesTextViewPr>
  <p:notesViewPr>
    <p:cSldViewPr snapToGrid="0" snapToObjects="1" showGuide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17"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customXml" Target="../customXml/item1.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1382A92-59A2-E94B-B4EA-B716E7EC923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607B4F-E01A-8E48-AE41-D99831DA8168}" type="datetimeFigureOut">
              <a:rPr lang="en-US" smtClean="0"/>
              <a:t>3/23/2021</a:t>
            </a:fld>
            <a:endParaRPr lang="en-US"/>
          </a:p>
        </p:txBody>
      </p:sp>
      <p:sp>
        <p:nvSpPr>
          <p:cNvPr id="4" name="Footer Placeholder 3">
            <a:extLst>
              <a:ext uri="{FF2B5EF4-FFF2-40B4-BE49-F238E27FC236}">
                <a16:creationId xmlns:a16="http://schemas.microsoft.com/office/drawing/2014/main" id="{2204165A-990F-9844-AF2A-DD27509DE9E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6E7ED6E-E692-6041-9AB1-996572A88E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542280-914E-1748-9B19-DA3CE3AA6D5C}" type="slidenum">
              <a:rPr lang="en-US" smtClean="0"/>
              <a:t>‹#›</a:t>
            </a:fld>
            <a:endParaRPr lang="en-US"/>
          </a:p>
        </p:txBody>
      </p:sp>
      <p:sp>
        <p:nvSpPr>
          <p:cNvPr id="6" name="Header Placeholder 5">
            <a:extLst>
              <a:ext uri="{FF2B5EF4-FFF2-40B4-BE49-F238E27FC236}">
                <a16:creationId xmlns:a16="http://schemas.microsoft.com/office/drawing/2014/main" id="{BC620CE9-E83C-274A-9319-3CED6B87405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6158112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C516DC-1FBC-D842-A341-EBAE3AF8F51A}" type="datetimeFigureOut">
              <a:rPr lang="en-US" smtClean="0"/>
              <a:t>3/23/2021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A32032-1F54-7041-8EED-BD6D0B7813DA}" type="slidenum">
              <a:rPr lang="en-US" smtClean="0"/>
              <a:t>‹#›</a:t>
            </a:fld>
            <a:endParaRPr lang="en-US"/>
          </a:p>
        </p:txBody>
      </p:sp>
    </p:spTree>
    <p:extLst>
      <p:ext uri="{BB962C8B-B14F-4D97-AF65-F5344CB8AC3E}">
        <p14:creationId xmlns:p14="http://schemas.microsoft.com/office/powerpoint/2010/main" val="3256841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FC9FC1-764D-4B44-91A3-F099B13B3DA1}"/>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746987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20DC6B-F0C6-1F4A-A6CA-E0ED4F42A45B}"/>
              </a:ext>
            </a:extLst>
          </p:cNvPr>
          <p:cNvSpPr>
            <a:spLocks noGrp="1"/>
          </p:cNvSpPr>
          <p:nvPr>
            <p:ph idx="1"/>
          </p:nvPr>
        </p:nvSpPr>
        <p:spPr>
          <a:xfrm>
            <a:off x="1004046" y="1825625"/>
            <a:ext cx="9861176"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465C4486-4B87-6A42-827E-8E1B5D29D0C2}"/>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533002960"/>
      </p:ext>
    </p:extLst>
  </p:cSld>
  <p:clrMapOvr>
    <a:masterClrMapping/>
  </p:clrMapOvr>
  <p:extLst>
    <p:ext uri="{DCECCB84-F9BA-43D5-87BE-67443E8EF086}">
      <p15:sldGuideLst xmlns:p15="http://schemas.microsoft.com/office/powerpoint/2012/main">
        <p15:guide id="1" orient="horz" pos="115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A2E3643-BE44-9A40-B13C-C20C0E576FAF}"/>
              </a:ext>
            </a:extLst>
          </p:cNvPr>
          <p:cNvSpPr>
            <a:spLocks noGrp="1"/>
          </p:cNvSpPr>
          <p:nvPr>
            <p:ph type="ctrTitle" hasCustomPrompt="1"/>
          </p:nvPr>
        </p:nvSpPr>
        <p:spPr>
          <a:xfrm>
            <a:off x="967946" y="2480073"/>
            <a:ext cx="9144000" cy="1655806"/>
          </a:xfrm>
          <a:prstGeom prst="rect">
            <a:avLst/>
          </a:prstGeom>
        </p:spPr>
        <p:txBody>
          <a:bodyPr lIns="0" tIns="0" rIns="0" bIns="0" anchor="t" anchorCtr="0">
            <a:noAutofit/>
          </a:bodyPr>
          <a:lstStyle>
            <a:lvl1pPr>
              <a:defRPr sz="6000">
                <a:solidFill>
                  <a:srgbClr val="1B73B9"/>
                </a:solidFill>
              </a:defRPr>
            </a:lvl1pPr>
          </a:lstStyle>
          <a:p>
            <a:pPr algn="l"/>
            <a:r>
              <a:rPr lang="en-US" dirty="0"/>
              <a:t>Title</a:t>
            </a:r>
          </a:p>
        </p:txBody>
      </p:sp>
    </p:spTree>
    <p:extLst>
      <p:ext uri="{BB962C8B-B14F-4D97-AF65-F5344CB8AC3E}">
        <p14:creationId xmlns:p14="http://schemas.microsoft.com/office/powerpoint/2010/main" val="4177468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8" name="Title 1">
            <a:extLst>
              <a:ext uri="{FF2B5EF4-FFF2-40B4-BE49-F238E27FC236}">
                <a16:creationId xmlns:a16="http://schemas.microsoft.com/office/drawing/2014/main" id="{5D147E33-80AE-2A44-A5B1-C8FFCCA49685}"/>
              </a:ext>
            </a:extLst>
          </p:cNvPr>
          <p:cNvSpPr txBox="1">
            <a:spLocks/>
          </p:cNvSpPr>
          <p:nvPr userDrawn="1"/>
        </p:nvSpPr>
        <p:spPr>
          <a:xfrm>
            <a:off x="1004046" y="2400300"/>
            <a:ext cx="9484660" cy="320537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pP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484616802"/>
      </p:ext>
    </p:extLst>
  </p:cSld>
  <p:clrMapOvr>
    <a:masterClrMapping/>
  </p:clrMapOvr>
  <p:extLst>
    <p:ext uri="{DCECCB84-F9BA-43D5-87BE-67443E8EF086}">
      <p15:sldGuideLst xmlns:p15="http://schemas.microsoft.com/office/powerpoint/2012/main">
        <p15:guide id="1" orient="horz" pos="151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4" name="Title 1">
            <a:extLst>
              <a:ext uri="{FF2B5EF4-FFF2-40B4-BE49-F238E27FC236}">
                <a16:creationId xmlns:a16="http://schemas.microsoft.com/office/drawing/2014/main" id="{60B204CB-F132-9845-8A82-AE290FD8A871}"/>
              </a:ext>
            </a:extLst>
          </p:cNvPr>
          <p:cNvSpPr txBox="1">
            <a:spLocks/>
          </p:cNvSpPr>
          <p:nvPr userDrawn="1"/>
        </p:nvSpPr>
        <p:spPr>
          <a:xfrm>
            <a:off x="1004046" y="2401824"/>
            <a:ext cx="9292893" cy="3791448"/>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p:txBody>
      </p:sp>
    </p:spTree>
    <p:extLst>
      <p:ext uri="{BB962C8B-B14F-4D97-AF65-F5344CB8AC3E}">
        <p14:creationId xmlns:p14="http://schemas.microsoft.com/office/powerpoint/2010/main" val="2155880779"/>
      </p:ext>
    </p:extLst>
  </p:cSld>
  <p:clrMapOvr>
    <a:masterClrMapping/>
  </p:clrMapOvr>
  <p:extLst>
    <p:ext uri="{DCECCB84-F9BA-43D5-87BE-67443E8EF086}">
      <p15:sldGuideLst xmlns:p15="http://schemas.microsoft.com/office/powerpoint/2012/main">
        <p15:guide id="1" orient="horz" pos="1512">
          <p15:clr>
            <a:srgbClr val="FBAE40"/>
          </p15:clr>
        </p15:guide>
        <p15:guide id="2" orient="horz" pos="312">
          <p15:clr>
            <a:srgbClr val="FBAE40"/>
          </p15:clr>
        </p15:guide>
        <p15:guide id="3" pos="6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3223E14-6CE7-BF4E-AAD5-05A4122466C2}"/>
              </a:ext>
            </a:extLst>
          </p:cNvPr>
          <p:cNvSpPr>
            <a:spLocks noGrp="1"/>
          </p:cNvSpPr>
          <p:nvPr>
            <p:ph type="ctrTitle" hasCustomPrompt="1"/>
          </p:nvPr>
        </p:nvSpPr>
        <p:spPr>
          <a:xfrm>
            <a:off x="4512364" y="495300"/>
            <a:ext cx="6689036" cy="1474177"/>
          </a:xfrm>
        </p:spPr>
        <p:txBody>
          <a:bodyPr lIns="0" tIns="0" rIns="0" bIns="0" anchor="t" anchorCtr="0">
            <a:noAutofit/>
          </a:bodyPr>
          <a:lstStyle/>
          <a:p>
            <a:pPr algn="r"/>
            <a:r>
              <a:rPr lang="en-US" sz="4400" dirty="0"/>
              <a:t>Header goes here</a:t>
            </a:r>
          </a:p>
        </p:txBody>
      </p:sp>
      <p:sp>
        <p:nvSpPr>
          <p:cNvPr id="8" name="Title 1">
            <a:extLst>
              <a:ext uri="{FF2B5EF4-FFF2-40B4-BE49-F238E27FC236}">
                <a16:creationId xmlns:a16="http://schemas.microsoft.com/office/drawing/2014/main" id="{0B522221-339B-1A4B-B612-71A1CA43D774}"/>
              </a:ext>
            </a:extLst>
          </p:cNvPr>
          <p:cNvSpPr txBox="1">
            <a:spLocks/>
          </p:cNvSpPr>
          <p:nvPr userDrawn="1"/>
        </p:nvSpPr>
        <p:spPr>
          <a:xfrm>
            <a:off x="4651513" y="2400300"/>
            <a:ext cx="6549887" cy="3722203"/>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r">
              <a:lnSpc>
                <a:spcPct val="110000"/>
              </a:lnSpc>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9" name="Picture 8">
            <a:extLst>
              <a:ext uri="{FF2B5EF4-FFF2-40B4-BE49-F238E27FC236}">
                <a16:creationId xmlns:a16="http://schemas.microsoft.com/office/drawing/2014/main" id="{1860A9AE-8C6D-D74D-BB8E-0FA4DA9CB2FF}"/>
              </a:ext>
            </a:extLst>
          </p:cNvPr>
          <p:cNvPicPr>
            <a:picLocks noChangeAspect="1"/>
          </p:cNvPicPr>
          <p:nvPr userDrawn="1"/>
        </p:nvPicPr>
        <p:blipFill rotWithShape="1">
          <a:blip r:embed="rId2"/>
          <a:srcRect l="30663" r="28923"/>
          <a:stretch/>
        </p:blipFill>
        <p:spPr>
          <a:xfrm>
            <a:off x="-139148" y="-30370"/>
            <a:ext cx="4194314" cy="6918739"/>
          </a:xfrm>
          <a:prstGeom prst="rect">
            <a:avLst/>
          </a:prstGeom>
        </p:spPr>
      </p:pic>
    </p:spTree>
    <p:extLst>
      <p:ext uri="{BB962C8B-B14F-4D97-AF65-F5344CB8AC3E}">
        <p14:creationId xmlns:p14="http://schemas.microsoft.com/office/powerpoint/2010/main" val="2253498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63A49F"/>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9522803-E98B-6C4E-8362-A40CA90B27AC}"/>
              </a:ext>
            </a:extLst>
          </p:cNvPr>
          <p:cNvSpPr>
            <a:spLocks noGrp="1"/>
          </p:cNvSpPr>
          <p:nvPr>
            <p:ph type="ctrTitle" hasCustomPrompt="1"/>
          </p:nvPr>
        </p:nvSpPr>
        <p:spPr>
          <a:xfrm>
            <a:off x="990600" y="2400300"/>
            <a:ext cx="7855226" cy="2117912"/>
          </a:xfrm>
        </p:spPr>
        <p:txBody>
          <a:bodyPr lIns="0" tIns="0" rIns="0" bIns="0" anchor="t" anchorCtr="0">
            <a:noAutofit/>
          </a:bodyPr>
          <a:lstStyle/>
          <a:p>
            <a:pPr algn="l"/>
            <a:r>
              <a:rPr lang="en-US" sz="4800" dirty="0">
                <a:solidFill>
                  <a:schemeClr val="bg1"/>
                </a:solidFill>
              </a:rPr>
              <a:t>Divider section header goes here</a:t>
            </a:r>
          </a:p>
        </p:txBody>
      </p:sp>
      <p:cxnSp>
        <p:nvCxnSpPr>
          <p:cNvPr id="4" name="Straight Connector 3">
            <a:extLst>
              <a:ext uri="{FF2B5EF4-FFF2-40B4-BE49-F238E27FC236}">
                <a16:creationId xmlns:a16="http://schemas.microsoft.com/office/drawing/2014/main" id="{4D94EE6C-309C-8241-9796-B41E3B97EEF1}"/>
              </a:ext>
            </a:extLst>
          </p:cNvPr>
          <p:cNvCxnSpPr>
            <a:cxnSpLocks/>
          </p:cNvCxnSpPr>
          <p:nvPr userDrawn="1"/>
        </p:nvCxnSpPr>
        <p:spPr>
          <a:xfrm>
            <a:off x="990600" y="2163233"/>
            <a:ext cx="1196009"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076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bg>
      <p:bgPr>
        <a:solidFill>
          <a:srgbClr val="63A49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B6B578-CF4B-DF47-9B27-E182C9A375C3}"/>
              </a:ext>
            </a:extLst>
          </p:cNvPr>
          <p:cNvPicPr>
            <a:picLocks noChangeAspect="1"/>
          </p:cNvPicPr>
          <p:nvPr userDrawn="1"/>
        </p:nvPicPr>
        <p:blipFill rotWithShape="1">
          <a:blip r:embed="rId2"/>
          <a:srcRect l="-143" t="2970" r="277" b="12298"/>
          <a:stretch/>
        </p:blipFill>
        <p:spPr>
          <a:xfrm>
            <a:off x="-111370" y="-82062"/>
            <a:ext cx="12414739" cy="7022124"/>
          </a:xfrm>
          <a:prstGeom prst="rect">
            <a:avLst/>
          </a:prstGeom>
        </p:spPr>
      </p:pic>
      <p:sp>
        <p:nvSpPr>
          <p:cNvPr id="6" name="Title 1">
            <a:extLst>
              <a:ext uri="{FF2B5EF4-FFF2-40B4-BE49-F238E27FC236}">
                <a16:creationId xmlns:a16="http://schemas.microsoft.com/office/drawing/2014/main" id="{E5F2B2CA-92F2-FC42-B600-734D92EFDAF3}"/>
              </a:ext>
            </a:extLst>
          </p:cNvPr>
          <p:cNvSpPr>
            <a:spLocks noGrp="1"/>
          </p:cNvSpPr>
          <p:nvPr>
            <p:ph type="ctrTitle"/>
          </p:nvPr>
        </p:nvSpPr>
        <p:spPr>
          <a:xfrm>
            <a:off x="990600" y="495300"/>
            <a:ext cx="9861176" cy="1286608"/>
          </a:xfrm>
        </p:spPr>
        <p:txBody>
          <a:bodyPr lIns="0" tIns="0" rIns="0" bIns="0" anchor="t" anchorCtr="0">
            <a:noAutofit/>
          </a:bodyPr>
          <a:lstStyle/>
          <a:p>
            <a:pPr algn="l"/>
            <a:r>
              <a:rPr lang="en-US" sz="4400" dirty="0">
                <a:solidFill>
                  <a:schemeClr val="bg1"/>
                </a:solidFill>
              </a:rPr>
              <a:t>Header goes here</a:t>
            </a:r>
          </a:p>
        </p:txBody>
      </p:sp>
    </p:spTree>
    <p:extLst>
      <p:ext uri="{BB962C8B-B14F-4D97-AF65-F5344CB8AC3E}">
        <p14:creationId xmlns:p14="http://schemas.microsoft.com/office/powerpoint/2010/main" val="4167526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D87286-3C60-194F-A3FA-589D786D1F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2D821537-F67A-AD4B-961C-8E36928C0814}"/>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07103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5" r:id="rId7"/>
    <p:sldLayoutId id="2147483661" r:id="rId8"/>
  </p:sldLayoutIdLst>
  <p:txStyles>
    <p:titleStyle>
      <a:lvl1pPr algn="l" defTabSz="914400" rtl="0" eaLnBrk="1" latinLnBrk="0" hangingPunct="1">
        <a:lnSpc>
          <a:spcPct val="90000"/>
        </a:lnSpc>
        <a:spcBef>
          <a:spcPct val="0"/>
        </a:spcBef>
        <a:buNone/>
        <a:defRPr sz="4400" b="0" i="0" kern="1200">
          <a:solidFill>
            <a:srgbClr val="1B73B9"/>
          </a:solidFill>
          <a:latin typeface="Arial" panose="020B0604020202020204" pitchFamily="34" charset="0"/>
          <a:ea typeface="Helvetica Neue Medium" panose="02000503000000020004" pitchFamily="2" charset="0"/>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irs.gov/pub/irs-tege/rr67_284.pdf"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www.irs.gov/pub/irs-tege/rr67_284.pdf"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oregon.gov/dor/programs/individuals/Pages/american-indian.aspx"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bia.gov/sites/bia.gov/files/assets/bia/ots/webteam/pdf/idc1-028635.pdf"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oregon.gov/dor/forms/FormsPubs/publication-or-17_101-431_2019.pdf" TargetMode="External"/><Relationship Id="rId2" Type="http://schemas.openxmlformats.org/officeDocument/2006/relationships/hyperlink" Target="https://www.irs.gov/newsroom/irs-provides-tax-inflation-adjustments-for-tax-year-2020"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6A697-9E4D-4A73-9BFE-4A8E4C19DBCC}"/>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Three Sovereign Powers Within the Boundaries of the United States</a:t>
            </a:r>
          </a:p>
        </p:txBody>
      </p:sp>
      <p:sp>
        <p:nvSpPr>
          <p:cNvPr id="5" name="Oval 4">
            <a:extLst>
              <a:ext uri="{FF2B5EF4-FFF2-40B4-BE49-F238E27FC236}">
                <a16:creationId xmlns:a16="http://schemas.microsoft.com/office/drawing/2014/main" id="{60B31EB0-0EAD-4CD2-9FFC-5432217DAB78}"/>
              </a:ext>
            </a:extLst>
          </p:cNvPr>
          <p:cNvSpPr/>
          <p:nvPr/>
        </p:nvSpPr>
        <p:spPr>
          <a:xfrm>
            <a:off x="1930819" y="1907419"/>
            <a:ext cx="7901139" cy="4177161"/>
          </a:xfrm>
          <a:prstGeom prst="ellipse">
            <a:avLst/>
          </a:prstGeom>
          <a:solidFill>
            <a:srgbClr val="1B73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r>
              <a:rPr lang="en-US" dirty="0">
                <a:latin typeface="Arial" panose="020B0604020202020204" pitchFamily="34" charset="0"/>
                <a:cs typeface="Arial" panose="020B0604020202020204" pitchFamily="34" charset="0"/>
              </a:rPr>
              <a:t>United States Government</a:t>
            </a:r>
          </a:p>
        </p:txBody>
      </p:sp>
      <p:sp>
        <p:nvSpPr>
          <p:cNvPr id="6" name="Oval 5">
            <a:extLst>
              <a:ext uri="{FF2B5EF4-FFF2-40B4-BE49-F238E27FC236}">
                <a16:creationId xmlns:a16="http://schemas.microsoft.com/office/drawing/2014/main" id="{F19B222D-9D3E-4FF9-BEEB-A4C4696A78C3}"/>
              </a:ext>
            </a:extLst>
          </p:cNvPr>
          <p:cNvSpPr/>
          <p:nvPr/>
        </p:nvSpPr>
        <p:spPr>
          <a:xfrm>
            <a:off x="2548286" y="2580661"/>
            <a:ext cx="2866078" cy="2571434"/>
          </a:xfrm>
          <a:prstGeom prst="ellipse">
            <a:avLst/>
          </a:prstGeom>
          <a:solidFill>
            <a:schemeClr val="accent6">
              <a:lumMod val="60000"/>
              <a:lumOff val="40000"/>
            </a:schemeClr>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sz="1600" dirty="0">
                <a:solidFill>
                  <a:schemeClr val="tx1">
                    <a:lumMod val="75000"/>
                    <a:lumOff val="25000"/>
                  </a:schemeClr>
                </a:solidFill>
                <a:latin typeface="Arial" panose="020B0604020202020204" pitchFamily="34" charset="0"/>
                <a:cs typeface="Arial" panose="020B0604020202020204" pitchFamily="34" charset="0"/>
              </a:rPr>
              <a:t>State Governments</a:t>
            </a:r>
          </a:p>
        </p:txBody>
      </p:sp>
      <p:sp>
        <p:nvSpPr>
          <p:cNvPr id="9" name="Oval 8">
            <a:extLst>
              <a:ext uri="{FF2B5EF4-FFF2-40B4-BE49-F238E27FC236}">
                <a16:creationId xmlns:a16="http://schemas.microsoft.com/office/drawing/2014/main" id="{BF974AFB-3705-4450-B592-C06C7465AAAE}"/>
              </a:ext>
            </a:extLst>
          </p:cNvPr>
          <p:cNvSpPr/>
          <p:nvPr/>
        </p:nvSpPr>
        <p:spPr>
          <a:xfrm>
            <a:off x="6509658" y="2580661"/>
            <a:ext cx="2781147" cy="2495234"/>
          </a:xfrm>
          <a:prstGeom prst="ellipse">
            <a:avLst/>
          </a:prstGeom>
          <a:solidFill>
            <a:schemeClr val="accent6"/>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Federally Recognized Tribes*</a:t>
            </a:r>
          </a:p>
        </p:txBody>
      </p:sp>
      <p:sp>
        <p:nvSpPr>
          <p:cNvPr id="10" name="TextBox 9">
            <a:extLst>
              <a:ext uri="{FF2B5EF4-FFF2-40B4-BE49-F238E27FC236}">
                <a16:creationId xmlns:a16="http://schemas.microsoft.com/office/drawing/2014/main" id="{0FB20D59-ECB3-4FD0-AC32-45880604701B}"/>
              </a:ext>
            </a:extLst>
          </p:cNvPr>
          <p:cNvSpPr txBox="1"/>
          <p:nvPr/>
        </p:nvSpPr>
        <p:spPr>
          <a:xfrm>
            <a:off x="921925" y="5989990"/>
            <a:ext cx="3422582" cy="461665"/>
          </a:xfrm>
          <a:prstGeom prst="rect">
            <a:avLst/>
          </a:prstGeom>
          <a:noFill/>
        </p:spPr>
        <p:txBody>
          <a:bodyPr wrap="square" lIns="91440" tIns="45720" rIns="91440" bIns="45720" rtlCol="0" anchor="t">
            <a:spAutoFit/>
          </a:bodyPr>
          <a:lstStyle/>
          <a:p>
            <a:r>
              <a:rPr lang="en-US" sz="1200" i="1" dirty="0">
                <a:solidFill>
                  <a:schemeClr val="tx1">
                    <a:lumMod val="75000"/>
                    <a:lumOff val="25000"/>
                  </a:schemeClr>
                </a:solidFill>
                <a:latin typeface="Arial" panose="020B0604020202020204" pitchFamily="34" charset="0"/>
                <a:cs typeface="Arial" panose="020B0604020202020204" pitchFamily="34" charset="0"/>
              </a:rPr>
              <a:t>*574 as of November 2020</a:t>
            </a:r>
          </a:p>
          <a:p>
            <a:r>
              <a:rPr lang="en-US" sz="1200" i="1" baseline="30000" dirty="0">
                <a:solidFill>
                  <a:schemeClr val="tx1">
                    <a:lumMod val="75000"/>
                    <a:lumOff val="25000"/>
                  </a:schemeClr>
                </a:solidFill>
                <a:latin typeface="Arial" panose="020B0604020202020204" pitchFamily="34" charset="0"/>
                <a:cs typeface="Arial" panose="020B0604020202020204" pitchFamily="34" charset="0"/>
              </a:rPr>
              <a:t>#</a:t>
            </a:r>
            <a:r>
              <a:rPr lang="en-US" sz="1200" i="1" dirty="0">
                <a:solidFill>
                  <a:schemeClr val="tx1">
                    <a:lumMod val="75000"/>
                    <a:lumOff val="25000"/>
                  </a:schemeClr>
                </a:solidFill>
                <a:latin typeface="Arial" panose="020B0604020202020204" pitchFamily="34" charset="0"/>
                <a:cs typeface="Arial" panose="020B0604020202020204" pitchFamily="34" charset="0"/>
              </a:rPr>
              <a:t>Counties and cities are chartered by states  </a:t>
            </a:r>
          </a:p>
        </p:txBody>
      </p:sp>
      <p:sp>
        <p:nvSpPr>
          <p:cNvPr id="12" name="Oval 11">
            <a:extLst>
              <a:ext uri="{FF2B5EF4-FFF2-40B4-BE49-F238E27FC236}">
                <a16:creationId xmlns:a16="http://schemas.microsoft.com/office/drawing/2014/main" id="{B843D1F2-BB68-40F1-9C74-1A01349EAEC2}"/>
              </a:ext>
            </a:extLst>
          </p:cNvPr>
          <p:cNvSpPr/>
          <p:nvPr/>
        </p:nvSpPr>
        <p:spPr>
          <a:xfrm>
            <a:off x="3053632" y="3373918"/>
            <a:ext cx="1844992" cy="1680958"/>
          </a:xfrm>
          <a:prstGeom prst="ellipse">
            <a:avLst/>
          </a:prstGeom>
          <a:solidFill>
            <a:schemeClr val="accent4">
              <a:lumMod val="60000"/>
              <a:lumOff val="40000"/>
            </a:schemeClr>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US" sz="1600" dirty="0">
                <a:solidFill>
                  <a:schemeClr val="tx1">
                    <a:lumMod val="75000"/>
                    <a:lumOff val="25000"/>
                  </a:schemeClr>
                </a:solidFill>
                <a:latin typeface="Arial" panose="020B0604020202020204" pitchFamily="34" charset="0"/>
                <a:cs typeface="Arial" panose="020B0604020202020204" pitchFamily="34" charset="0"/>
              </a:rPr>
              <a:t>Counties</a:t>
            </a:r>
            <a:r>
              <a:rPr lang="en-US" sz="1600" baseline="30000" dirty="0">
                <a:solidFill>
                  <a:schemeClr val="tx1">
                    <a:lumMod val="75000"/>
                    <a:lumOff val="25000"/>
                  </a:schemeClr>
                </a:solidFill>
                <a:latin typeface="Arial" panose="020B0604020202020204" pitchFamily="34" charset="0"/>
                <a:cs typeface="Arial" panose="020B0604020202020204" pitchFamily="34" charset="0"/>
              </a:rPr>
              <a:t>#</a:t>
            </a:r>
          </a:p>
        </p:txBody>
      </p:sp>
      <p:sp>
        <p:nvSpPr>
          <p:cNvPr id="8" name="Oval 7">
            <a:extLst>
              <a:ext uri="{FF2B5EF4-FFF2-40B4-BE49-F238E27FC236}">
                <a16:creationId xmlns:a16="http://schemas.microsoft.com/office/drawing/2014/main" id="{2930F5D4-CEFA-4D25-8B38-B262C2FA5D95}"/>
              </a:ext>
            </a:extLst>
          </p:cNvPr>
          <p:cNvSpPr/>
          <p:nvPr/>
        </p:nvSpPr>
        <p:spPr>
          <a:xfrm>
            <a:off x="3417294" y="4145574"/>
            <a:ext cx="1110133" cy="805657"/>
          </a:xfrm>
          <a:prstGeom prst="ellipse">
            <a:avLst/>
          </a:prstGeom>
          <a:solidFill>
            <a:schemeClr val="accent2"/>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Arial" panose="020B0604020202020204" pitchFamily="34" charset="0"/>
                <a:cs typeface="Arial" panose="020B0604020202020204" pitchFamily="34" charset="0"/>
              </a:rPr>
              <a:t>Cities</a:t>
            </a:r>
            <a:r>
              <a:rPr lang="en-US" sz="1600" baseline="30000" dirty="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525093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6A697-9E4D-4A73-9BFE-4A8E4C19DBCC}"/>
              </a:ext>
            </a:extLst>
          </p:cNvPr>
          <p:cNvSpPr>
            <a:spLocks noGrp="1"/>
          </p:cNvSpPr>
          <p:nvPr>
            <p:ph type="title"/>
          </p:nvPr>
        </p:nvSpPr>
        <p:spPr/>
        <p:txBody>
          <a:bodyPr/>
          <a:lstStyle/>
          <a:p>
            <a:r>
              <a:rPr lang="en-US" dirty="0"/>
              <a:t>Individual Native Americans Must Pay Federal Income Taxes</a:t>
            </a:r>
          </a:p>
        </p:txBody>
      </p:sp>
      <p:pic>
        <p:nvPicPr>
          <p:cNvPr id="1026" name="Picture 2" descr="1.17.7 Use of the Official IRS Seal, IRS Logo, Program Logos and ...">
            <a:extLst>
              <a:ext uri="{FF2B5EF4-FFF2-40B4-BE49-F238E27FC236}">
                <a16:creationId xmlns:a16="http://schemas.microsoft.com/office/drawing/2014/main" id="{3EA80366-2DFF-4AB7-992C-766B692073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4046" y="2202168"/>
            <a:ext cx="1630454" cy="232426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5AB86AC3-3316-4C89-AAAA-CDEAB6732963}"/>
              </a:ext>
            </a:extLst>
          </p:cNvPr>
          <p:cNvSpPr/>
          <p:nvPr/>
        </p:nvSpPr>
        <p:spPr>
          <a:xfrm>
            <a:off x="3573517" y="2097068"/>
            <a:ext cx="6096000" cy="1938992"/>
          </a:xfrm>
          <a:prstGeom prst="rect">
            <a:avLst/>
          </a:prstGeom>
        </p:spPr>
        <p:txBody>
          <a:bodyPr lIns="91440" tIns="45720" rIns="91440" bIns="45720" anchor="t">
            <a:spAutoFit/>
          </a:bodyPr>
          <a:lstStyle/>
          <a:p>
            <a:r>
              <a:rPr lang="en-US" sz="2400" dirty="0">
                <a:solidFill>
                  <a:schemeClr val="tx1">
                    <a:lumMod val="75000"/>
                    <a:lumOff val="25000"/>
                  </a:schemeClr>
                </a:solidFill>
                <a:latin typeface="Arial" panose="020B0604020202020204" pitchFamily="34" charset="0"/>
                <a:cs typeface="Arial" panose="020B0604020202020204" pitchFamily="34" charset="0"/>
              </a:rPr>
              <a:t>“. . . Indians are [U.S.] citizens and </a:t>
            </a:r>
          </a:p>
          <a:p>
            <a:r>
              <a:rPr lang="en-US" sz="2400" dirty="0">
                <a:solidFill>
                  <a:schemeClr val="tx1">
                    <a:lumMod val="75000"/>
                    <a:lumOff val="25000"/>
                  </a:schemeClr>
                </a:solidFill>
                <a:latin typeface="Arial" panose="020B0604020202020204" pitchFamily="34" charset="0"/>
                <a:cs typeface="Arial" panose="020B0604020202020204" pitchFamily="34" charset="0"/>
              </a:rPr>
              <a:t>. . . in ordinary affairs of life, not governed by treaties or remedial legislation, they are subject to the payment of income taxes as are other citizens.” </a:t>
            </a:r>
          </a:p>
        </p:txBody>
      </p:sp>
      <p:sp>
        <p:nvSpPr>
          <p:cNvPr id="6" name="TextBox 5">
            <a:extLst>
              <a:ext uri="{FF2B5EF4-FFF2-40B4-BE49-F238E27FC236}">
                <a16:creationId xmlns:a16="http://schemas.microsoft.com/office/drawing/2014/main" id="{76834417-86BA-433D-82AD-CC983D9D180E}"/>
              </a:ext>
            </a:extLst>
          </p:cNvPr>
          <p:cNvSpPr txBox="1"/>
          <p:nvPr/>
        </p:nvSpPr>
        <p:spPr>
          <a:xfrm>
            <a:off x="893380" y="6172044"/>
            <a:ext cx="2162772" cy="276999"/>
          </a:xfrm>
          <a:prstGeom prst="rect">
            <a:avLst/>
          </a:prstGeom>
          <a:noFill/>
        </p:spPr>
        <p:txBody>
          <a:bodyPr wrap="none" rtlCol="0">
            <a:spAutoFit/>
          </a:bodyPr>
          <a:lstStyle/>
          <a:p>
            <a:r>
              <a:rPr lang="en-US" sz="1200" i="1" dirty="0">
                <a:solidFill>
                  <a:schemeClr val="tx1">
                    <a:lumMod val="75000"/>
                    <a:lumOff val="25000"/>
                  </a:schemeClr>
                </a:solidFill>
                <a:latin typeface="Arial" panose="020B0604020202020204" pitchFamily="34" charset="0"/>
                <a:cs typeface="Arial" panose="020B0604020202020204" pitchFamily="34" charset="0"/>
              </a:rPr>
              <a:t>Image source: Public domain</a:t>
            </a:r>
          </a:p>
        </p:txBody>
      </p:sp>
      <p:sp>
        <p:nvSpPr>
          <p:cNvPr id="7" name="TextBox 6">
            <a:extLst>
              <a:ext uri="{FF2B5EF4-FFF2-40B4-BE49-F238E27FC236}">
                <a16:creationId xmlns:a16="http://schemas.microsoft.com/office/drawing/2014/main" id="{25338C49-0A57-4EB8-AADE-F771E4A01CFF}"/>
              </a:ext>
            </a:extLst>
          </p:cNvPr>
          <p:cNvSpPr txBox="1"/>
          <p:nvPr/>
        </p:nvSpPr>
        <p:spPr>
          <a:xfrm>
            <a:off x="893380" y="5565067"/>
            <a:ext cx="7350089" cy="461665"/>
          </a:xfrm>
          <a:prstGeom prst="rect">
            <a:avLst/>
          </a:prstGeom>
          <a:noFill/>
        </p:spPr>
        <p:txBody>
          <a:bodyPr wrap="none" lIns="91440" tIns="45720" rIns="91440" bIns="45720" rtlCol="0" anchor="t">
            <a:spAutoFit/>
          </a:bodyPr>
          <a:lstStyle/>
          <a:p>
            <a:r>
              <a:rPr lang="en-US" sz="1200" i="1" dirty="0">
                <a:solidFill>
                  <a:schemeClr val="tx1">
                    <a:lumMod val="75000"/>
                    <a:lumOff val="25000"/>
                  </a:schemeClr>
                </a:solidFill>
                <a:latin typeface="Arial" panose="020B0604020202020204" pitchFamily="34" charset="0"/>
                <a:cs typeface="Arial" panose="020B0604020202020204" pitchFamily="34" charset="0"/>
              </a:rPr>
              <a:t>Source: Internal Revenue Service. (July 1967). Revenue Ruling 67-284. [Online]. Retrieved May 4, 2020, </a:t>
            </a:r>
          </a:p>
          <a:p>
            <a:r>
              <a:rPr lang="en-US" sz="1200" i="1" dirty="0">
                <a:solidFill>
                  <a:schemeClr val="tx1">
                    <a:lumMod val="75000"/>
                    <a:lumOff val="25000"/>
                  </a:schemeClr>
                </a:solidFill>
                <a:latin typeface="Arial" panose="020B0604020202020204" pitchFamily="34" charset="0"/>
                <a:cs typeface="Arial" panose="020B0604020202020204" pitchFamily="34" charset="0"/>
              </a:rPr>
              <a:t>from </a:t>
            </a:r>
            <a:r>
              <a:rPr lang="en-US" sz="1200" i="1" dirty="0">
                <a:solidFill>
                  <a:schemeClr val="tx1">
                    <a:lumMod val="75000"/>
                    <a:lumOff val="25000"/>
                  </a:schemeClr>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xmlns="" val="tx"/>
                    </a:ext>
                  </a:extLst>
                </a:hlinkClick>
              </a:rPr>
              <a:t>https://www.irs.gov/pub/irs-tege/rr67_284.pdf</a:t>
            </a:r>
            <a:r>
              <a:rPr lang="en-US" sz="1200" i="1" dirty="0">
                <a:solidFill>
                  <a:schemeClr val="tx1">
                    <a:lumMod val="75000"/>
                    <a:lumOff val="25000"/>
                  </a:schemeClr>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4186811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6A697-9E4D-4A73-9BFE-4A8E4C19DBCC}"/>
              </a:ext>
            </a:extLst>
          </p:cNvPr>
          <p:cNvSpPr>
            <a:spLocks noGrp="1"/>
          </p:cNvSpPr>
          <p:nvPr>
            <p:ph type="title"/>
          </p:nvPr>
        </p:nvSpPr>
        <p:spPr/>
        <p:txBody>
          <a:bodyPr/>
          <a:lstStyle/>
          <a:p>
            <a:r>
              <a:rPr lang="en-US" dirty="0"/>
              <a:t>. . .  But Native American TRIBES Are Exempt from Federal Income Taxes . . .</a:t>
            </a:r>
          </a:p>
        </p:txBody>
      </p:sp>
      <p:sp>
        <p:nvSpPr>
          <p:cNvPr id="5" name="Rectangle 4">
            <a:extLst>
              <a:ext uri="{FF2B5EF4-FFF2-40B4-BE49-F238E27FC236}">
                <a16:creationId xmlns:a16="http://schemas.microsoft.com/office/drawing/2014/main" id="{8EB69A06-C185-489E-9E67-289197B7E1D8}"/>
              </a:ext>
            </a:extLst>
          </p:cNvPr>
          <p:cNvSpPr/>
          <p:nvPr/>
        </p:nvSpPr>
        <p:spPr>
          <a:xfrm>
            <a:off x="3426373" y="2093099"/>
            <a:ext cx="6264165" cy="830997"/>
          </a:xfrm>
          <a:prstGeom prst="rect">
            <a:avLst/>
          </a:prstGeom>
        </p:spPr>
        <p:txBody>
          <a:bodyPr wrap="square">
            <a:spAutoFit/>
          </a:bodyPr>
          <a:lstStyle/>
          <a:p>
            <a:r>
              <a:rPr lang="en-US" sz="2400" dirty="0">
                <a:solidFill>
                  <a:schemeClr val="tx1">
                    <a:lumMod val="75000"/>
                    <a:lumOff val="25000"/>
                  </a:schemeClr>
                </a:solidFill>
                <a:latin typeface="Arial" panose="020B0604020202020204" pitchFamily="34" charset="0"/>
                <a:cs typeface="Arial" panose="020B0604020202020204" pitchFamily="34" charset="0"/>
              </a:rPr>
              <a:t>“Income tax statutes do not tax Indian tribes. The tribe is not a taxable entity.” </a:t>
            </a:r>
          </a:p>
        </p:txBody>
      </p:sp>
      <p:sp>
        <p:nvSpPr>
          <p:cNvPr id="6" name="TextBox 5">
            <a:extLst>
              <a:ext uri="{FF2B5EF4-FFF2-40B4-BE49-F238E27FC236}">
                <a16:creationId xmlns:a16="http://schemas.microsoft.com/office/drawing/2014/main" id="{1901C670-32C4-484E-9B65-0FB619347EA2}"/>
              </a:ext>
            </a:extLst>
          </p:cNvPr>
          <p:cNvSpPr txBox="1"/>
          <p:nvPr/>
        </p:nvSpPr>
        <p:spPr>
          <a:xfrm>
            <a:off x="893379" y="6173355"/>
            <a:ext cx="2162772" cy="276999"/>
          </a:xfrm>
          <a:prstGeom prst="rect">
            <a:avLst/>
          </a:prstGeom>
          <a:noFill/>
        </p:spPr>
        <p:txBody>
          <a:bodyPr wrap="none" rtlCol="0">
            <a:spAutoFit/>
          </a:bodyPr>
          <a:lstStyle/>
          <a:p>
            <a:r>
              <a:rPr lang="en-US" sz="1200" i="1" dirty="0">
                <a:solidFill>
                  <a:schemeClr val="tx1">
                    <a:lumMod val="75000"/>
                    <a:lumOff val="25000"/>
                  </a:schemeClr>
                </a:solidFill>
                <a:latin typeface="Arial" panose="020B0604020202020204" pitchFamily="34" charset="0"/>
                <a:cs typeface="Arial" panose="020B0604020202020204" pitchFamily="34" charset="0"/>
              </a:rPr>
              <a:t>Image source: Public domain</a:t>
            </a:r>
          </a:p>
        </p:txBody>
      </p:sp>
      <p:sp>
        <p:nvSpPr>
          <p:cNvPr id="8" name="TextBox 7">
            <a:extLst>
              <a:ext uri="{FF2B5EF4-FFF2-40B4-BE49-F238E27FC236}">
                <a16:creationId xmlns:a16="http://schemas.microsoft.com/office/drawing/2014/main" id="{74B5EB50-274B-4136-A3CE-A664DB18CC2A}"/>
              </a:ext>
            </a:extLst>
          </p:cNvPr>
          <p:cNvSpPr txBox="1"/>
          <p:nvPr/>
        </p:nvSpPr>
        <p:spPr>
          <a:xfrm>
            <a:off x="893379" y="5566382"/>
            <a:ext cx="7350089" cy="461665"/>
          </a:xfrm>
          <a:prstGeom prst="rect">
            <a:avLst/>
          </a:prstGeom>
          <a:noFill/>
        </p:spPr>
        <p:txBody>
          <a:bodyPr wrap="none" lIns="91440" tIns="45720" rIns="91440" bIns="45720" rtlCol="0" anchor="t">
            <a:spAutoFit/>
          </a:bodyPr>
          <a:lstStyle/>
          <a:p>
            <a:r>
              <a:rPr lang="en-US" sz="1200" i="1" dirty="0">
                <a:solidFill>
                  <a:schemeClr val="tx1">
                    <a:lumMod val="75000"/>
                    <a:lumOff val="25000"/>
                  </a:schemeClr>
                </a:solidFill>
                <a:latin typeface="Arial" panose="020B0604020202020204" pitchFamily="34" charset="0"/>
                <a:cs typeface="Arial" panose="020B0604020202020204" pitchFamily="34" charset="0"/>
              </a:rPr>
              <a:t>Source: Internal Revenue Service. (July 1967). Revenue Ruling 67-284. [Online]. Retrieved May 4, 2020, </a:t>
            </a:r>
          </a:p>
          <a:p>
            <a:r>
              <a:rPr lang="en-US" sz="1200" i="1" dirty="0">
                <a:solidFill>
                  <a:schemeClr val="tx1">
                    <a:lumMod val="75000"/>
                    <a:lumOff val="25000"/>
                  </a:schemeClr>
                </a:solidFill>
                <a:latin typeface="Arial" panose="020B0604020202020204" pitchFamily="34" charset="0"/>
                <a:cs typeface="Arial" panose="020B0604020202020204" pitchFamily="34" charset="0"/>
              </a:rPr>
              <a:t>from </a:t>
            </a:r>
            <a:r>
              <a:rPr lang="en-US" sz="1200" i="1" dirty="0">
                <a:solidFill>
                  <a:schemeClr val="tx1">
                    <a:lumMod val="75000"/>
                    <a:lumOff val="25000"/>
                  </a:schemeClr>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xmlns="" val="tx"/>
                    </a:ext>
                  </a:extLst>
                </a:hlinkClick>
              </a:rPr>
              <a:t>https://www.irs.gov/pub/irs-tege/rr67_284.pdf</a:t>
            </a:r>
            <a:r>
              <a:rPr lang="en-US" sz="1200" i="1" dirty="0">
                <a:solidFill>
                  <a:schemeClr val="tx1">
                    <a:lumMod val="75000"/>
                    <a:lumOff val="25000"/>
                  </a:schemeClr>
                </a:solidFill>
                <a:latin typeface="Arial" panose="020B0604020202020204" pitchFamily="34" charset="0"/>
                <a:cs typeface="Arial" panose="020B0604020202020204" pitchFamily="34" charset="0"/>
              </a:rPr>
              <a:t> </a:t>
            </a:r>
          </a:p>
        </p:txBody>
      </p:sp>
      <p:pic>
        <p:nvPicPr>
          <p:cNvPr id="7" name="Picture 2" descr="1.17.7 Use of the Official IRS Seal, IRS Logo, Program Logos and ...">
            <a:extLst>
              <a:ext uri="{FF2B5EF4-FFF2-40B4-BE49-F238E27FC236}">
                <a16:creationId xmlns:a16="http://schemas.microsoft.com/office/drawing/2014/main" id="{9D99E71E-6C78-2447-B542-92DDFC3D43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4046" y="2202168"/>
            <a:ext cx="1630454" cy="2324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89520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6A697-9E4D-4A73-9BFE-4A8E4C19DBCC}"/>
              </a:ext>
            </a:extLst>
          </p:cNvPr>
          <p:cNvSpPr>
            <a:spLocks noGrp="1"/>
          </p:cNvSpPr>
          <p:nvPr>
            <p:ph type="title"/>
          </p:nvPr>
        </p:nvSpPr>
        <p:spPr/>
        <p:txBody>
          <a:bodyPr/>
          <a:lstStyle/>
          <a:p>
            <a:r>
              <a:rPr lang="en-US" dirty="0"/>
              <a:t>. . .  And State Income Taxes</a:t>
            </a:r>
          </a:p>
        </p:txBody>
      </p:sp>
      <p:sp>
        <p:nvSpPr>
          <p:cNvPr id="5" name="Rectangle 4">
            <a:extLst>
              <a:ext uri="{FF2B5EF4-FFF2-40B4-BE49-F238E27FC236}">
                <a16:creationId xmlns:a16="http://schemas.microsoft.com/office/drawing/2014/main" id="{8EB69A06-C185-489E-9E67-289197B7E1D8}"/>
              </a:ext>
            </a:extLst>
          </p:cNvPr>
          <p:cNvSpPr/>
          <p:nvPr/>
        </p:nvSpPr>
        <p:spPr>
          <a:xfrm>
            <a:off x="3983420" y="1720840"/>
            <a:ext cx="7336221" cy="3600986"/>
          </a:xfrm>
          <a:prstGeom prst="rect">
            <a:avLst/>
          </a:prstGeom>
        </p:spPr>
        <p:txBody>
          <a:bodyPr wrap="square">
            <a:spAutoFit/>
          </a:bodyPr>
          <a:lstStyle/>
          <a:p>
            <a:r>
              <a:rPr lang="en-US" sz="2400" dirty="0">
                <a:solidFill>
                  <a:schemeClr val="tx1">
                    <a:lumMod val="75000"/>
                    <a:lumOff val="25000"/>
                  </a:schemeClr>
                </a:solidFill>
                <a:latin typeface="Arial" panose="020B0604020202020204" pitchFamily="34" charset="0"/>
                <a:cs typeface="Arial" panose="020B0604020202020204" pitchFamily="34" charset="0"/>
              </a:rPr>
              <a:t>“As an American Indian you are required to file an Oregon personal income tax return. However, you may be able to subtract all or part of your income if all of the following are true:</a:t>
            </a:r>
          </a:p>
          <a:p>
            <a:pPr marL="285750" indent="-285750">
              <a:buFont typeface="Arial" panose="020B0604020202020204" pitchFamily="34" charset="0"/>
              <a:buChar char="•"/>
            </a:pPr>
            <a:r>
              <a:rPr lang="en-US" sz="2400" dirty="0">
                <a:solidFill>
                  <a:schemeClr val="tx1">
                    <a:lumMod val="75000"/>
                    <a:lumOff val="25000"/>
                  </a:schemeClr>
                </a:solidFill>
                <a:latin typeface="Arial" panose="020B0604020202020204" pitchFamily="34" charset="0"/>
                <a:cs typeface="Arial" panose="020B0604020202020204" pitchFamily="34" charset="0"/>
              </a:rPr>
              <a:t>You are an </a:t>
            </a:r>
            <a:r>
              <a:rPr lang="en-US" sz="2400" b="1" dirty="0">
                <a:solidFill>
                  <a:schemeClr val="tx1">
                    <a:lumMod val="75000"/>
                    <a:lumOff val="25000"/>
                  </a:schemeClr>
                </a:solidFill>
                <a:latin typeface="Arial" panose="020B0604020202020204" pitchFamily="34" charset="0"/>
                <a:cs typeface="Arial" panose="020B0604020202020204" pitchFamily="34" charset="0"/>
              </a:rPr>
              <a:t>enrolled member of a federally recognized </a:t>
            </a:r>
            <a:r>
              <a:rPr lang="en-US" sz="2400" dirty="0">
                <a:solidFill>
                  <a:schemeClr val="tx1">
                    <a:lumMod val="75000"/>
                    <a:lumOff val="25000"/>
                  </a:schemeClr>
                </a:solidFill>
                <a:latin typeface="Arial" panose="020B0604020202020204" pitchFamily="34" charset="0"/>
                <a:cs typeface="Arial" panose="020B0604020202020204" pitchFamily="34" charset="0"/>
              </a:rPr>
              <a:t>American Indian tribe.</a:t>
            </a:r>
          </a:p>
          <a:p>
            <a:pPr marL="285750" indent="-285750">
              <a:buFont typeface="Arial" panose="020B0604020202020204" pitchFamily="34" charset="0"/>
              <a:buChar char="•"/>
            </a:pPr>
            <a:r>
              <a:rPr lang="en-US" sz="2400" dirty="0">
                <a:solidFill>
                  <a:schemeClr val="tx1">
                    <a:lumMod val="75000"/>
                    <a:lumOff val="25000"/>
                  </a:schemeClr>
                </a:solidFill>
                <a:latin typeface="Arial" panose="020B0604020202020204" pitchFamily="34" charset="0"/>
                <a:cs typeface="Arial" panose="020B0604020202020204" pitchFamily="34" charset="0"/>
              </a:rPr>
              <a:t>Your income is </a:t>
            </a:r>
            <a:r>
              <a:rPr lang="en-US" sz="2400" b="1" dirty="0">
                <a:solidFill>
                  <a:schemeClr val="tx1">
                    <a:lumMod val="75000"/>
                    <a:lumOff val="25000"/>
                  </a:schemeClr>
                </a:solidFill>
                <a:latin typeface="Arial" panose="020B0604020202020204" pitchFamily="34" charset="0"/>
                <a:cs typeface="Arial" panose="020B0604020202020204" pitchFamily="34" charset="0"/>
              </a:rPr>
              <a:t>earned in Indian country</a:t>
            </a:r>
            <a:r>
              <a:rPr lang="en-US" sz="2400" dirty="0">
                <a:solidFill>
                  <a:schemeClr val="tx1">
                    <a:lumMod val="75000"/>
                    <a:lumOff val="25000"/>
                  </a:schemeClr>
                </a:solidFill>
                <a:latin typeface="Arial" panose="020B0604020202020204" pitchFamily="34" charset="0"/>
                <a:cs typeface="Arial" panose="020B0604020202020204" pitchFamily="34" charset="0"/>
              </a:rPr>
              <a:t>.</a:t>
            </a:r>
          </a:p>
          <a:p>
            <a:pPr marL="285750" indent="-285750">
              <a:buFont typeface="Arial" panose="020B0604020202020204" pitchFamily="34" charset="0"/>
              <a:buChar char="•"/>
            </a:pPr>
            <a:r>
              <a:rPr lang="en-US" sz="2400" dirty="0">
                <a:solidFill>
                  <a:schemeClr val="tx1">
                    <a:lumMod val="75000"/>
                    <a:lumOff val="25000"/>
                  </a:schemeClr>
                </a:solidFill>
                <a:latin typeface="Arial" panose="020B0604020202020204" pitchFamily="34" charset="0"/>
                <a:cs typeface="Arial" panose="020B0604020202020204" pitchFamily="34" charset="0"/>
              </a:rPr>
              <a:t>You </a:t>
            </a:r>
            <a:r>
              <a:rPr lang="en-US" sz="2400" b="1" dirty="0">
                <a:solidFill>
                  <a:schemeClr val="tx1">
                    <a:lumMod val="75000"/>
                    <a:lumOff val="25000"/>
                  </a:schemeClr>
                </a:solidFill>
                <a:latin typeface="Arial" panose="020B0604020202020204" pitchFamily="34" charset="0"/>
                <a:cs typeface="Arial" panose="020B0604020202020204" pitchFamily="34" charset="0"/>
              </a:rPr>
              <a:t>live in federally recognized Indian country</a:t>
            </a:r>
            <a:r>
              <a:rPr lang="en-US" sz="2400" dirty="0">
                <a:solidFill>
                  <a:schemeClr val="tx1">
                    <a:lumMod val="75000"/>
                    <a:lumOff val="25000"/>
                  </a:schemeClr>
                </a:solidFill>
                <a:latin typeface="Arial" panose="020B0604020202020204" pitchFamily="34" charset="0"/>
                <a:cs typeface="Arial" panose="020B0604020202020204" pitchFamily="34" charset="0"/>
              </a:rPr>
              <a:t>.”</a:t>
            </a:r>
          </a:p>
          <a:p>
            <a:endParaRPr lang="en-US" i="1" dirty="0">
              <a:solidFill>
                <a:schemeClr val="tx1">
                  <a:lumMod val="75000"/>
                  <a:lumOff val="25000"/>
                </a:schemeClr>
              </a:solidFill>
              <a:latin typeface="Arial" panose="020B0604020202020204" pitchFamily="34" charset="0"/>
              <a:cs typeface="Arial" panose="020B0604020202020204" pitchFamily="34" charset="0"/>
            </a:endParaRPr>
          </a:p>
          <a:p>
            <a:r>
              <a:rPr lang="en-US" i="1" dirty="0">
                <a:solidFill>
                  <a:schemeClr val="tx1">
                    <a:lumMod val="75000"/>
                    <a:lumOff val="25000"/>
                  </a:schemeClr>
                </a:solidFill>
                <a:latin typeface="Arial" panose="020B0604020202020204" pitchFamily="34" charset="0"/>
                <a:cs typeface="Arial" panose="020B0604020202020204" pitchFamily="34" charset="0"/>
              </a:rPr>
              <a:t>Emphasis added</a:t>
            </a:r>
          </a:p>
        </p:txBody>
      </p:sp>
      <p:sp>
        <p:nvSpPr>
          <p:cNvPr id="6" name="TextBox 5">
            <a:extLst>
              <a:ext uri="{FF2B5EF4-FFF2-40B4-BE49-F238E27FC236}">
                <a16:creationId xmlns:a16="http://schemas.microsoft.com/office/drawing/2014/main" id="{1901C670-32C4-484E-9B65-0FB619347EA2}"/>
              </a:ext>
            </a:extLst>
          </p:cNvPr>
          <p:cNvSpPr txBox="1"/>
          <p:nvPr/>
        </p:nvSpPr>
        <p:spPr>
          <a:xfrm>
            <a:off x="889093" y="6173205"/>
            <a:ext cx="2162772" cy="276999"/>
          </a:xfrm>
          <a:prstGeom prst="rect">
            <a:avLst/>
          </a:prstGeom>
          <a:noFill/>
        </p:spPr>
        <p:txBody>
          <a:bodyPr wrap="none" rtlCol="0">
            <a:spAutoFit/>
          </a:bodyPr>
          <a:lstStyle/>
          <a:p>
            <a:r>
              <a:rPr lang="en-US" sz="1200" i="1" dirty="0">
                <a:solidFill>
                  <a:schemeClr val="tx1">
                    <a:lumMod val="75000"/>
                    <a:lumOff val="25000"/>
                  </a:schemeClr>
                </a:solidFill>
                <a:latin typeface="Arial" panose="020B0604020202020204" pitchFamily="34" charset="0"/>
                <a:cs typeface="Arial" panose="020B0604020202020204" pitchFamily="34" charset="0"/>
              </a:rPr>
              <a:t>Image source: Public domain</a:t>
            </a:r>
          </a:p>
        </p:txBody>
      </p:sp>
      <p:sp>
        <p:nvSpPr>
          <p:cNvPr id="8" name="TextBox 7">
            <a:extLst>
              <a:ext uri="{FF2B5EF4-FFF2-40B4-BE49-F238E27FC236}">
                <a16:creationId xmlns:a16="http://schemas.microsoft.com/office/drawing/2014/main" id="{74B5EB50-274B-4136-A3CE-A664DB18CC2A}"/>
              </a:ext>
            </a:extLst>
          </p:cNvPr>
          <p:cNvSpPr txBox="1"/>
          <p:nvPr/>
        </p:nvSpPr>
        <p:spPr>
          <a:xfrm>
            <a:off x="889093" y="5564913"/>
            <a:ext cx="8062976" cy="461665"/>
          </a:xfrm>
          <a:prstGeom prst="rect">
            <a:avLst/>
          </a:prstGeom>
          <a:noFill/>
        </p:spPr>
        <p:txBody>
          <a:bodyPr wrap="none" lIns="91440" tIns="45720" rIns="91440" bIns="45720" rtlCol="0" anchor="t">
            <a:spAutoFit/>
          </a:bodyPr>
          <a:lstStyle/>
          <a:p>
            <a:r>
              <a:rPr lang="en-US" sz="1200" i="1" dirty="0">
                <a:solidFill>
                  <a:schemeClr val="tx1">
                    <a:lumMod val="75000"/>
                    <a:lumOff val="25000"/>
                  </a:schemeClr>
                </a:solidFill>
                <a:latin typeface="Arial" panose="020B0604020202020204" pitchFamily="34" charset="0"/>
                <a:cs typeface="Arial" panose="020B0604020202020204" pitchFamily="34" charset="0"/>
              </a:rPr>
              <a:t>Source: Oregon Department of Revenue. (n.d.). American Indian filing information. [Online]. Retrieved May 4, 2020, </a:t>
            </a:r>
          </a:p>
          <a:p>
            <a:r>
              <a:rPr lang="en-US" sz="1200" i="1" dirty="0">
                <a:solidFill>
                  <a:schemeClr val="tx1">
                    <a:lumMod val="75000"/>
                    <a:lumOff val="25000"/>
                  </a:schemeClr>
                </a:solidFill>
                <a:latin typeface="Arial" panose="020B0604020202020204" pitchFamily="34" charset="0"/>
                <a:cs typeface="Arial" panose="020B0604020202020204" pitchFamily="34" charset="0"/>
              </a:rPr>
              <a:t>from </a:t>
            </a:r>
            <a:r>
              <a:rPr lang="en-US" sz="1200" i="1" dirty="0">
                <a:solidFill>
                  <a:schemeClr val="tx1">
                    <a:lumMod val="75000"/>
                    <a:lumOff val="25000"/>
                  </a:schemeClr>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xmlns="" val="tx"/>
                    </a:ext>
                  </a:extLst>
                </a:hlinkClick>
              </a:rPr>
              <a:t>https://www.oregon.gov/dor/programs/individuals/Pages/american-indian.aspx</a:t>
            </a:r>
            <a:endParaRPr lang="en-US" sz="1200" i="1" dirty="0">
              <a:solidFill>
                <a:schemeClr val="tx1">
                  <a:lumMod val="75000"/>
                  <a:lumOff val="25000"/>
                </a:schemeClr>
              </a:solidFill>
              <a:latin typeface="Arial" panose="020B0604020202020204" pitchFamily="34" charset="0"/>
              <a:cs typeface="Arial" panose="020B0604020202020204" pitchFamily="34" charset="0"/>
            </a:endParaRPr>
          </a:p>
        </p:txBody>
      </p:sp>
      <p:pic>
        <p:nvPicPr>
          <p:cNvPr id="4" name="Picture 3" title="Oregon Department of Revenue logo">
            <a:extLst>
              <a:ext uri="{FF2B5EF4-FFF2-40B4-BE49-F238E27FC236}">
                <a16:creationId xmlns:a16="http://schemas.microsoft.com/office/drawing/2014/main" id="{48434FE4-B43B-48F6-B2A4-E7441CF6688E}"/>
              </a:ext>
            </a:extLst>
          </p:cNvPr>
          <p:cNvPicPr>
            <a:picLocks noChangeAspect="1"/>
          </p:cNvPicPr>
          <p:nvPr/>
        </p:nvPicPr>
        <p:blipFill>
          <a:blip r:embed="rId3"/>
          <a:stretch>
            <a:fillRect/>
          </a:stretch>
        </p:blipFill>
        <p:spPr>
          <a:xfrm>
            <a:off x="920623" y="1828800"/>
            <a:ext cx="2585544" cy="1019503"/>
          </a:xfrm>
          <a:prstGeom prst="rect">
            <a:avLst/>
          </a:prstGeom>
        </p:spPr>
      </p:pic>
    </p:spTree>
    <p:extLst>
      <p:ext uri="{BB962C8B-B14F-4D97-AF65-F5344CB8AC3E}">
        <p14:creationId xmlns:p14="http://schemas.microsoft.com/office/powerpoint/2010/main" val="17929330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6A697-9E4D-4A73-9BFE-4A8E4C19DBCC}"/>
              </a:ext>
            </a:extLst>
          </p:cNvPr>
          <p:cNvSpPr>
            <a:spLocks noGrp="1"/>
          </p:cNvSpPr>
          <p:nvPr>
            <p:ph type="title"/>
          </p:nvPr>
        </p:nvSpPr>
        <p:spPr>
          <a:xfrm>
            <a:off x="990600" y="503237"/>
            <a:ext cx="10515600" cy="584591"/>
          </a:xfrm>
        </p:spPr>
        <p:txBody>
          <a:bodyPr/>
          <a:lstStyle/>
          <a:p>
            <a:r>
              <a:rPr lang="en-US" dirty="0"/>
              <a:t>Indian Country in the Pacific Northwest</a:t>
            </a:r>
          </a:p>
        </p:txBody>
      </p:sp>
      <p:sp>
        <p:nvSpPr>
          <p:cNvPr id="6" name="TextBox 5">
            <a:extLst>
              <a:ext uri="{FF2B5EF4-FFF2-40B4-BE49-F238E27FC236}">
                <a16:creationId xmlns:a16="http://schemas.microsoft.com/office/drawing/2014/main" id="{1901C670-32C4-484E-9B65-0FB619347EA2}"/>
              </a:ext>
            </a:extLst>
          </p:cNvPr>
          <p:cNvSpPr txBox="1"/>
          <p:nvPr/>
        </p:nvSpPr>
        <p:spPr>
          <a:xfrm>
            <a:off x="882869" y="5904059"/>
            <a:ext cx="10318531" cy="646331"/>
          </a:xfrm>
          <a:prstGeom prst="rect">
            <a:avLst/>
          </a:prstGeom>
          <a:noFill/>
        </p:spPr>
        <p:txBody>
          <a:bodyPr wrap="square" lIns="91440" tIns="45720" rIns="91440" bIns="45720" rtlCol="0" anchor="t">
            <a:spAutoFit/>
          </a:bodyPr>
          <a:lstStyle/>
          <a:p>
            <a:r>
              <a:rPr lang="en-US" sz="1200" i="1" dirty="0">
                <a:solidFill>
                  <a:schemeClr val="tx1">
                    <a:lumMod val="75000"/>
                    <a:lumOff val="25000"/>
                  </a:schemeClr>
                </a:solidFill>
                <a:latin typeface="Arial" panose="020B0604020202020204" pitchFamily="34" charset="0"/>
                <a:cs typeface="Arial" panose="020B0604020202020204" pitchFamily="34" charset="0"/>
              </a:rPr>
              <a:t>Image source: Public domain; excerpt from Bureau of Indian Affairs (June 2016). “Lands of federally recognized tribes of the Unites States.” [Online]. </a:t>
            </a:r>
          </a:p>
          <a:p>
            <a:r>
              <a:rPr lang="en-US" sz="1200" i="1" dirty="0">
                <a:solidFill>
                  <a:schemeClr val="tx1">
                    <a:lumMod val="75000"/>
                    <a:lumOff val="25000"/>
                  </a:schemeClr>
                </a:solidFill>
                <a:latin typeface="Arial" panose="020B0604020202020204" pitchFamily="34" charset="0"/>
                <a:cs typeface="Arial" panose="020B0604020202020204" pitchFamily="34" charset="0"/>
              </a:rPr>
              <a:t>Retrieved May 4, 2020, from</a:t>
            </a:r>
          </a:p>
          <a:p>
            <a:r>
              <a:rPr lang="en-US" sz="1200" i="1" dirty="0">
                <a:solidFill>
                  <a:schemeClr val="tx1">
                    <a:lumMod val="75000"/>
                    <a:lumOff val="25000"/>
                  </a:schemeClr>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xmlns="" val="tx"/>
                    </a:ext>
                  </a:extLst>
                </a:hlinkClick>
              </a:rPr>
              <a:t>https://www.bia.gov/sites/bia.gov/files/assets/bia/ots/webteam/pdf/idc1-028635.pdf</a:t>
            </a:r>
            <a:r>
              <a:rPr lang="en-US" sz="1200" i="1" dirty="0">
                <a:solidFill>
                  <a:schemeClr val="tx1">
                    <a:lumMod val="75000"/>
                    <a:lumOff val="25000"/>
                  </a:schemeClr>
                </a:solidFill>
                <a:latin typeface="Arial" panose="020B0604020202020204" pitchFamily="34" charset="0"/>
                <a:cs typeface="Arial" panose="020B0604020202020204" pitchFamily="34" charset="0"/>
              </a:rPr>
              <a:t> </a:t>
            </a:r>
          </a:p>
        </p:txBody>
      </p:sp>
      <p:pic>
        <p:nvPicPr>
          <p:cNvPr id="7" name="Picture 6" title="Map showing tribal lands in Pacific Northwest states">
            <a:extLst>
              <a:ext uri="{FF2B5EF4-FFF2-40B4-BE49-F238E27FC236}">
                <a16:creationId xmlns:a16="http://schemas.microsoft.com/office/drawing/2014/main" id="{C6E29639-E5AF-468B-AD4C-169556CD79EA}"/>
              </a:ext>
            </a:extLst>
          </p:cNvPr>
          <p:cNvPicPr>
            <a:picLocks noChangeAspect="1"/>
          </p:cNvPicPr>
          <p:nvPr/>
        </p:nvPicPr>
        <p:blipFill>
          <a:blip r:embed="rId3"/>
          <a:stretch>
            <a:fillRect/>
          </a:stretch>
        </p:blipFill>
        <p:spPr>
          <a:xfrm>
            <a:off x="3188782" y="1485900"/>
            <a:ext cx="5814435" cy="4135697"/>
          </a:xfrm>
          <a:prstGeom prst="rect">
            <a:avLst/>
          </a:prstGeom>
        </p:spPr>
      </p:pic>
    </p:spTree>
    <p:extLst>
      <p:ext uri="{BB962C8B-B14F-4D97-AF65-F5344CB8AC3E}">
        <p14:creationId xmlns:p14="http://schemas.microsoft.com/office/powerpoint/2010/main" val="27490336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6A697-9E4D-4A73-9BFE-4A8E4C19DBCC}"/>
              </a:ext>
            </a:extLst>
          </p:cNvPr>
          <p:cNvSpPr>
            <a:spLocks noGrp="1"/>
          </p:cNvSpPr>
          <p:nvPr>
            <p:ph type="title"/>
          </p:nvPr>
        </p:nvSpPr>
        <p:spPr>
          <a:xfrm>
            <a:off x="990600" y="495300"/>
            <a:ext cx="9874622" cy="1286608"/>
          </a:xfrm>
        </p:spPr>
        <p:txBody>
          <a:bodyPr/>
          <a:lstStyle/>
          <a:p>
            <a:r>
              <a:rPr lang="en-US" dirty="0"/>
              <a:t>Tribes Can Levy Taxes in Indian Country</a:t>
            </a:r>
          </a:p>
        </p:txBody>
      </p:sp>
      <p:sp>
        <p:nvSpPr>
          <p:cNvPr id="3" name="Rectangle 2">
            <a:extLst>
              <a:ext uri="{FF2B5EF4-FFF2-40B4-BE49-F238E27FC236}">
                <a16:creationId xmlns:a16="http://schemas.microsoft.com/office/drawing/2014/main" id="{B5BC9AF1-C6D1-4DD6-AB84-6C8DF3F6DEAE}"/>
              </a:ext>
            </a:extLst>
          </p:cNvPr>
          <p:cNvSpPr/>
          <p:nvPr/>
        </p:nvSpPr>
        <p:spPr>
          <a:xfrm>
            <a:off x="4141076" y="2094225"/>
            <a:ext cx="5822731" cy="2308324"/>
          </a:xfrm>
          <a:prstGeom prst="rect">
            <a:avLst/>
          </a:prstGeom>
        </p:spPr>
        <p:txBody>
          <a:bodyPr wrap="square">
            <a:spAutoFit/>
          </a:bodyPr>
          <a:lstStyle/>
          <a:p>
            <a:r>
              <a:rPr lang="en-US" sz="2400" i="1" dirty="0">
                <a:solidFill>
                  <a:schemeClr val="tx1">
                    <a:lumMod val="75000"/>
                    <a:lumOff val="25000"/>
                  </a:schemeClr>
                </a:solidFill>
                <a:latin typeface="Arial" panose="020B0604020202020204" pitchFamily="34" charset="0"/>
                <a:cs typeface="Arial" panose="020B0604020202020204" pitchFamily="34" charset="0"/>
              </a:rPr>
              <a:t>“The power to tax transactions occurring on trust lands and significantly involving </a:t>
            </a:r>
            <a:br>
              <a:rPr lang="en-US" sz="2400" i="1" dirty="0">
                <a:solidFill>
                  <a:schemeClr val="tx1">
                    <a:lumMod val="75000"/>
                    <a:lumOff val="25000"/>
                  </a:schemeClr>
                </a:solidFill>
                <a:latin typeface="Arial" panose="020B0604020202020204" pitchFamily="34" charset="0"/>
                <a:cs typeface="Arial" panose="020B0604020202020204" pitchFamily="34" charset="0"/>
              </a:rPr>
            </a:br>
            <a:r>
              <a:rPr lang="en-US" sz="2400" i="1" dirty="0">
                <a:solidFill>
                  <a:schemeClr val="tx1">
                    <a:lumMod val="75000"/>
                    <a:lumOff val="25000"/>
                  </a:schemeClr>
                </a:solidFill>
                <a:latin typeface="Arial" panose="020B0604020202020204" pitchFamily="34" charset="0"/>
                <a:cs typeface="Arial" panose="020B0604020202020204" pitchFamily="34" charset="0"/>
              </a:rPr>
              <a:t>a tribe or its members is a fundamental attribute of sovereignty.” </a:t>
            </a:r>
          </a:p>
          <a:p>
            <a:pPr algn="r"/>
            <a:r>
              <a:rPr lang="en-US" sz="2400" dirty="0">
                <a:solidFill>
                  <a:schemeClr val="tx1">
                    <a:lumMod val="75000"/>
                    <a:lumOff val="25000"/>
                  </a:schemeClr>
                </a:solidFill>
                <a:latin typeface="Arial" panose="020B0604020202020204" pitchFamily="34" charset="0"/>
                <a:cs typeface="Arial" panose="020B0604020202020204" pitchFamily="34" charset="0"/>
              </a:rPr>
              <a:t/>
            </a:r>
            <a:br>
              <a:rPr lang="en-US" sz="2400" dirty="0">
                <a:solidFill>
                  <a:schemeClr val="tx1">
                    <a:lumMod val="75000"/>
                    <a:lumOff val="25000"/>
                  </a:schemeClr>
                </a:solidFill>
                <a:latin typeface="Arial" panose="020B0604020202020204" pitchFamily="34" charset="0"/>
                <a:cs typeface="Arial" panose="020B0604020202020204" pitchFamily="34" charset="0"/>
              </a:rPr>
            </a:br>
            <a:r>
              <a:rPr lang="en-US" sz="2400" dirty="0">
                <a:solidFill>
                  <a:schemeClr val="tx1">
                    <a:lumMod val="75000"/>
                    <a:lumOff val="25000"/>
                  </a:schemeClr>
                </a:solidFill>
                <a:latin typeface="Arial" panose="020B0604020202020204" pitchFamily="34" charset="0"/>
                <a:cs typeface="Arial" panose="020B0604020202020204" pitchFamily="34" charset="0"/>
              </a:rPr>
              <a:t>– U.S. Supreme Court</a:t>
            </a:r>
          </a:p>
        </p:txBody>
      </p:sp>
      <p:pic>
        <p:nvPicPr>
          <p:cNvPr id="2050" name="Picture 2" title="&quot;&quot;">
            <a:extLst>
              <a:ext uri="{FF2B5EF4-FFF2-40B4-BE49-F238E27FC236}">
                <a16:creationId xmlns:a16="http://schemas.microsoft.com/office/drawing/2014/main" id="{169E4C3D-7254-4143-8ABB-7EB0D38818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2209800"/>
            <a:ext cx="2486071" cy="248607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4E8EBB3-BDDA-45B1-AF2B-A36AF40EEEA6}"/>
              </a:ext>
            </a:extLst>
          </p:cNvPr>
          <p:cNvSpPr txBox="1"/>
          <p:nvPr/>
        </p:nvSpPr>
        <p:spPr>
          <a:xfrm>
            <a:off x="893379" y="6173355"/>
            <a:ext cx="2162772" cy="276999"/>
          </a:xfrm>
          <a:prstGeom prst="rect">
            <a:avLst/>
          </a:prstGeom>
          <a:noFill/>
        </p:spPr>
        <p:txBody>
          <a:bodyPr wrap="none" rtlCol="0">
            <a:spAutoFit/>
          </a:bodyPr>
          <a:lstStyle/>
          <a:p>
            <a:r>
              <a:rPr lang="en-US" sz="1200" i="1" dirty="0">
                <a:solidFill>
                  <a:schemeClr val="tx1">
                    <a:lumMod val="75000"/>
                    <a:lumOff val="25000"/>
                  </a:schemeClr>
                </a:solidFill>
                <a:latin typeface="Arial" panose="020B0604020202020204" pitchFamily="34" charset="0"/>
                <a:cs typeface="Arial" panose="020B0604020202020204" pitchFamily="34" charset="0"/>
              </a:rPr>
              <a:t>Image source: Public domain</a:t>
            </a:r>
          </a:p>
        </p:txBody>
      </p:sp>
      <p:sp>
        <p:nvSpPr>
          <p:cNvPr id="7" name="TextBox 6">
            <a:extLst>
              <a:ext uri="{FF2B5EF4-FFF2-40B4-BE49-F238E27FC236}">
                <a16:creationId xmlns:a16="http://schemas.microsoft.com/office/drawing/2014/main" id="{28FD7158-E8A9-40BD-B83A-5F4EEAD1292F}"/>
              </a:ext>
            </a:extLst>
          </p:cNvPr>
          <p:cNvSpPr txBox="1"/>
          <p:nvPr/>
        </p:nvSpPr>
        <p:spPr>
          <a:xfrm>
            <a:off x="893379" y="5837776"/>
            <a:ext cx="4700389" cy="276999"/>
          </a:xfrm>
          <a:prstGeom prst="rect">
            <a:avLst/>
          </a:prstGeom>
          <a:noFill/>
        </p:spPr>
        <p:txBody>
          <a:bodyPr wrap="none" rtlCol="0">
            <a:spAutoFit/>
          </a:bodyPr>
          <a:lstStyle/>
          <a:p>
            <a:r>
              <a:rPr lang="en-US" sz="1200" i="1" dirty="0">
                <a:solidFill>
                  <a:schemeClr val="tx1">
                    <a:lumMod val="75000"/>
                    <a:lumOff val="25000"/>
                  </a:schemeClr>
                </a:solidFill>
                <a:latin typeface="Arial" panose="020B0604020202020204" pitchFamily="34" charset="0"/>
                <a:cs typeface="Arial" panose="020B0604020202020204" pitchFamily="34" charset="0"/>
              </a:rPr>
              <a:t>Source: Washington v. Confederated Tribes, 447 U.S. 134 (1980). </a:t>
            </a:r>
          </a:p>
        </p:txBody>
      </p:sp>
    </p:spTree>
    <p:extLst>
      <p:ext uri="{BB962C8B-B14F-4D97-AF65-F5344CB8AC3E}">
        <p14:creationId xmlns:p14="http://schemas.microsoft.com/office/powerpoint/2010/main" val="14997256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6A697-9E4D-4A73-9BFE-4A8E4C19DBCC}"/>
              </a:ext>
            </a:extLst>
          </p:cNvPr>
          <p:cNvSpPr>
            <a:spLocks noGrp="1"/>
          </p:cNvSpPr>
          <p:nvPr>
            <p:ph type="title"/>
          </p:nvPr>
        </p:nvSpPr>
        <p:spPr>
          <a:xfrm>
            <a:off x="990600" y="495301"/>
            <a:ext cx="10515600" cy="650328"/>
          </a:xfrm>
        </p:spPr>
        <p:txBody>
          <a:bodyPr/>
          <a:lstStyle/>
          <a:p>
            <a:r>
              <a:rPr lang="en-US" dirty="0"/>
              <a:t>Income Tax Rates (for Single Filers)*</a:t>
            </a:r>
          </a:p>
        </p:txBody>
      </p:sp>
      <p:sp>
        <p:nvSpPr>
          <p:cNvPr id="7" name="TextBox 6">
            <a:extLst>
              <a:ext uri="{FF2B5EF4-FFF2-40B4-BE49-F238E27FC236}">
                <a16:creationId xmlns:a16="http://schemas.microsoft.com/office/drawing/2014/main" id="{28FD7158-E8A9-40BD-B83A-5F4EEAD1292F}"/>
              </a:ext>
            </a:extLst>
          </p:cNvPr>
          <p:cNvSpPr txBox="1"/>
          <p:nvPr/>
        </p:nvSpPr>
        <p:spPr>
          <a:xfrm>
            <a:off x="891251" y="5613977"/>
            <a:ext cx="10310149" cy="830997"/>
          </a:xfrm>
          <a:prstGeom prst="rect">
            <a:avLst/>
          </a:prstGeom>
          <a:noFill/>
        </p:spPr>
        <p:txBody>
          <a:bodyPr wrap="square" lIns="91440" tIns="45720" rIns="91440" bIns="45720" rtlCol="0" anchor="t">
            <a:spAutoFit/>
          </a:bodyPr>
          <a:lstStyle/>
          <a:p>
            <a:r>
              <a:rPr lang="en-US" sz="1200" i="1" dirty="0">
                <a:solidFill>
                  <a:schemeClr val="tx1">
                    <a:lumMod val="75000"/>
                    <a:lumOff val="25000"/>
                  </a:schemeClr>
                </a:solidFill>
                <a:latin typeface="Arial" panose="020B0604020202020204" pitchFamily="34" charset="0"/>
                <a:cs typeface="Arial" panose="020B0604020202020204" pitchFamily="34" charset="0"/>
              </a:rPr>
              <a:t>Sources: a) Internal Revenue Service. (</a:t>
            </a:r>
            <a:r>
              <a:rPr lang="en-US" sz="1200" b="0" i="1" dirty="0">
                <a:solidFill>
                  <a:schemeClr val="tx1">
                    <a:lumMod val="75000"/>
                    <a:lumOff val="25000"/>
                  </a:schemeClr>
                </a:solidFill>
                <a:effectLst/>
                <a:latin typeface="Arial" panose="020B0604020202020204" pitchFamily="34" charset="0"/>
                <a:ea typeface="Source Sans Pro"/>
                <a:cs typeface="Arial" panose="020B0604020202020204" pitchFamily="34" charset="0"/>
              </a:rPr>
              <a:t>November 6, 2019</a:t>
            </a:r>
            <a:r>
              <a:rPr lang="en-US" sz="1200" i="1" dirty="0">
                <a:solidFill>
                  <a:schemeClr val="tx1">
                    <a:lumMod val="75000"/>
                    <a:lumOff val="25000"/>
                  </a:schemeClr>
                </a:solidFill>
                <a:latin typeface="Arial" panose="020B0604020202020204" pitchFamily="34" charset="0"/>
                <a:cs typeface="Arial" panose="020B0604020202020204" pitchFamily="34" charset="0"/>
              </a:rPr>
              <a:t>). IRS provides tax inflation adjustments for tax year 2020. [Online.] Retrieved May 4, 2020, from </a:t>
            </a:r>
            <a:r>
              <a:rPr lang="en-US" sz="1200" i="1" dirty="0">
                <a:solidFill>
                  <a:schemeClr val="tx1">
                    <a:lumMod val="75000"/>
                    <a:lumOff val="25000"/>
                  </a:schemeClr>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xmlns="" val="tx"/>
                    </a:ext>
                  </a:extLst>
                </a:hlinkClick>
              </a:rPr>
              <a:t>https://www.irs.gov/newsroom/irs-provides-tax-inflation-adjustments-for-tax-year-2020</a:t>
            </a:r>
            <a:r>
              <a:rPr lang="en-US" sz="1200" i="1" dirty="0">
                <a:solidFill>
                  <a:schemeClr val="tx1">
                    <a:lumMod val="75000"/>
                    <a:lumOff val="25000"/>
                  </a:schemeClr>
                </a:solidFill>
                <a:latin typeface="Arial" panose="020B0604020202020204" pitchFamily="34" charset="0"/>
                <a:cs typeface="Arial" panose="020B0604020202020204" pitchFamily="34" charset="0"/>
              </a:rPr>
              <a:t>; b) Oregon Department of Revenue. (April 30, 2020). 2019 Oregon publication OR-17: Individual income tax guide. Retrieved May 4, 2020, from </a:t>
            </a:r>
            <a:r>
              <a:rPr lang="en-US" sz="1200" i="1" dirty="0">
                <a:solidFill>
                  <a:schemeClr val="tx1">
                    <a:lumMod val="75000"/>
                    <a:lumOff val="25000"/>
                  </a:schemeClr>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xmlns="" val="tx"/>
                    </a:ext>
                  </a:extLst>
                </a:hlinkClick>
              </a:rPr>
              <a:t>https://www.oregon.gov/dor/forms/FormsPubs/publication-or-17_101-431_2019.pdf</a:t>
            </a:r>
            <a:r>
              <a:rPr lang="en-US" sz="1200" i="1" dirty="0">
                <a:solidFill>
                  <a:schemeClr val="tx1">
                    <a:lumMod val="75000"/>
                    <a:lumOff val="25000"/>
                  </a:schemeClr>
                </a:solidFill>
                <a:latin typeface="Arial" panose="020B0604020202020204" pitchFamily="34" charset="0"/>
                <a:cs typeface="Arial" panose="020B0604020202020204" pitchFamily="34" charset="0"/>
              </a:rPr>
              <a:t> </a:t>
            </a:r>
          </a:p>
        </p:txBody>
      </p:sp>
      <p:graphicFrame>
        <p:nvGraphicFramePr>
          <p:cNvPr id="3" name="Table 2" title="Federal income tax brackets and rates">
            <a:extLst>
              <a:ext uri="{FF2B5EF4-FFF2-40B4-BE49-F238E27FC236}">
                <a16:creationId xmlns:a16="http://schemas.microsoft.com/office/drawing/2014/main" id="{10D8A1DD-3489-4303-BC77-76CAD450D822}"/>
              </a:ext>
            </a:extLst>
          </p:cNvPr>
          <p:cNvGraphicFramePr>
            <a:graphicFrameLocks noGrp="1"/>
          </p:cNvGraphicFramePr>
          <p:nvPr>
            <p:extLst>
              <p:ext uri="{D42A27DB-BD31-4B8C-83A1-F6EECF244321}">
                <p14:modId xmlns:p14="http://schemas.microsoft.com/office/powerpoint/2010/main" val="251966709"/>
              </p:ext>
            </p:extLst>
          </p:nvPr>
        </p:nvGraphicFramePr>
        <p:xfrm>
          <a:off x="990600" y="1481849"/>
          <a:ext cx="4895193" cy="3905124"/>
        </p:xfrm>
        <a:graphic>
          <a:graphicData uri="http://schemas.openxmlformats.org/drawingml/2006/table">
            <a:tbl>
              <a:tblPr firstRow="1" firstCol="1" bandRow="1">
                <a:tableStyleId>{5C22544A-7EE6-4342-B048-85BDC9FD1C3A}</a:tableStyleId>
              </a:tblPr>
              <a:tblGrid>
                <a:gridCol w="3127706">
                  <a:extLst>
                    <a:ext uri="{9D8B030D-6E8A-4147-A177-3AD203B41FA5}">
                      <a16:colId xmlns:a16="http://schemas.microsoft.com/office/drawing/2014/main" val="4066531024"/>
                    </a:ext>
                  </a:extLst>
                </a:gridCol>
                <a:gridCol w="1767487">
                  <a:extLst>
                    <a:ext uri="{9D8B030D-6E8A-4147-A177-3AD203B41FA5}">
                      <a16:colId xmlns:a16="http://schemas.microsoft.com/office/drawing/2014/main" val="3173676067"/>
                    </a:ext>
                  </a:extLst>
                </a:gridCol>
              </a:tblGrid>
              <a:tr h="161756">
                <a:tc gridSpan="2">
                  <a:txBody>
                    <a:bodyPr/>
                    <a:lstStyle/>
                    <a:p>
                      <a:pPr marL="0" marR="0" algn="ctr">
                        <a:lnSpc>
                          <a:spcPct val="107000"/>
                        </a:lnSpc>
                        <a:spcBef>
                          <a:spcPts val="0"/>
                        </a:spcBef>
                        <a:spcAft>
                          <a:spcPts val="0"/>
                        </a:spcAft>
                      </a:pPr>
                      <a:r>
                        <a:rPr lang="en-US" sz="1600" dirty="0">
                          <a:effectLst/>
                          <a:latin typeface="Arial" panose="020B0604020202020204" pitchFamily="34" charset="0"/>
                          <a:ea typeface="Calibri" panose="020F0502020204030204" pitchFamily="34" charset="0"/>
                          <a:cs typeface="Arial" panose="020B0604020202020204" pitchFamily="34" charset="0"/>
                        </a:rPr>
                        <a:t>Federal (2020)</a:t>
                      </a:r>
                    </a:p>
                  </a:txBody>
                  <a:tcPr marL="68580" marR="73152"/>
                </a:tc>
                <a:tc hMerge="1">
                  <a:txBody>
                    <a:bodyPr/>
                    <a:lstStyle/>
                    <a:p>
                      <a:pPr marL="0" marR="0" algn="ctr">
                        <a:lnSpc>
                          <a:spcPct val="107000"/>
                        </a:lnSpc>
                        <a:spcBef>
                          <a:spcPts val="0"/>
                        </a:spcBef>
                        <a:spcAft>
                          <a:spcPts val="0"/>
                        </a:spcAft>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00536310"/>
                  </a:ext>
                </a:extLst>
              </a:tr>
              <a:tr h="172302">
                <a:tc>
                  <a:txBody>
                    <a:bodyPr/>
                    <a:lstStyle/>
                    <a:p>
                      <a:pPr marL="0" marR="0" algn="l">
                        <a:lnSpc>
                          <a:spcPct val="107000"/>
                        </a:lnSpc>
                        <a:spcBef>
                          <a:spcPts val="0"/>
                        </a:spcBef>
                        <a:spcAft>
                          <a:spcPts val="0"/>
                        </a:spcAft>
                      </a:pPr>
                      <a:r>
                        <a:rPr lang="en-US" sz="1600" dirty="0">
                          <a:effectLst/>
                          <a:latin typeface="Arial" panose="020B0604020202020204" pitchFamily="34" charset="0"/>
                          <a:cs typeface="Arial" panose="020B0604020202020204" pitchFamily="34" charset="0"/>
                        </a:rPr>
                        <a:t>Income (Single Filers)</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73152"/>
                </a:tc>
                <a:tc>
                  <a:txBody>
                    <a:bodyPr/>
                    <a:lstStyle/>
                    <a:p>
                      <a:pPr marL="0" marR="0" algn="ctr">
                        <a:lnSpc>
                          <a:spcPct val="107000"/>
                        </a:lnSpc>
                        <a:spcBef>
                          <a:spcPts val="0"/>
                        </a:spcBef>
                        <a:spcAft>
                          <a:spcPts val="0"/>
                        </a:spcAft>
                      </a:pPr>
                      <a:r>
                        <a:rPr lang="en-US" sz="1600" dirty="0">
                          <a:effectLst/>
                          <a:latin typeface="Arial" panose="020B0604020202020204" pitchFamily="34" charset="0"/>
                          <a:cs typeface="Arial" panose="020B0604020202020204" pitchFamily="34" charset="0"/>
                        </a:rPr>
                        <a:t>Rate</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73152"/>
                </a:tc>
                <a:extLst>
                  <a:ext uri="{0D108BD9-81ED-4DB2-BD59-A6C34878D82A}">
                    <a16:rowId xmlns:a16="http://schemas.microsoft.com/office/drawing/2014/main" val="2065747642"/>
                  </a:ext>
                </a:extLst>
              </a:tr>
              <a:tr h="344894">
                <a:tc>
                  <a:txBody>
                    <a:bodyPr/>
                    <a:lstStyle/>
                    <a:p>
                      <a:pPr marL="0" marR="0" algn="l">
                        <a:lnSpc>
                          <a:spcPct val="150000"/>
                        </a:lnSpc>
                        <a:spcBef>
                          <a:spcPts val="0"/>
                        </a:spcBef>
                        <a:spcAft>
                          <a:spcPts val="0"/>
                        </a:spcAft>
                      </a:pPr>
                      <a:r>
                        <a:rPr lang="en-US" sz="1600" dirty="0">
                          <a:effectLst/>
                          <a:latin typeface="Arial" panose="020B0604020202020204" pitchFamily="34" charset="0"/>
                          <a:cs typeface="Arial" panose="020B0604020202020204" pitchFamily="34" charset="0"/>
                        </a:rPr>
                        <a:t>$0–$9,875</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73152"/>
                </a:tc>
                <a:tc>
                  <a:txBody>
                    <a:bodyPr/>
                    <a:lstStyle/>
                    <a:p>
                      <a:pPr marL="0" marR="0" algn="ctr">
                        <a:lnSpc>
                          <a:spcPct val="150000"/>
                        </a:lnSpc>
                        <a:spcBef>
                          <a:spcPts val="0"/>
                        </a:spcBef>
                        <a:spcAft>
                          <a:spcPts val="0"/>
                        </a:spcAft>
                      </a:pPr>
                      <a:r>
                        <a:rPr lang="en-US" sz="1600" dirty="0">
                          <a:effectLst/>
                          <a:latin typeface="Arial" panose="020B0604020202020204" pitchFamily="34" charset="0"/>
                          <a:cs typeface="Arial" panose="020B0604020202020204" pitchFamily="34" charset="0"/>
                        </a:rPr>
                        <a:t>10%</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73152"/>
                </a:tc>
                <a:extLst>
                  <a:ext uri="{0D108BD9-81ED-4DB2-BD59-A6C34878D82A}">
                    <a16:rowId xmlns:a16="http://schemas.microsoft.com/office/drawing/2014/main" val="2812367225"/>
                  </a:ext>
                </a:extLst>
              </a:tr>
              <a:tr h="335666">
                <a:tc>
                  <a:txBody>
                    <a:bodyPr/>
                    <a:lstStyle/>
                    <a:p>
                      <a:pPr marL="0" marR="0" algn="l">
                        <a:lnSpc>
                          <a:spcPct val="150000"/>
                        </a:lnSpc>
                        <a:spcBef>
                          <a:spcPts val="0"/>
                        </a:spcBef>
                        <a:spcAft>
                          <a:spcPts val="0"/>
                        </a:spcAft>
                      </a:pPr>
                      <a:r>
                        <a:rPr lang="en-US" sz="1600" dirty="0">
                          <a:effectLst/>
                          <a:latin typeface="Arial" panose="020B0604020202020204" pitchFamily="34" charset="0"/>
                          <a:cs typeface="Arial" panose="020B0604020202020204" pitchFamily="34" charset="0"/>
                        </a:rPr>
                        <a:t>$9,876–$40,125</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73152"/>
                </a:tc>
                <a:tc>
                  <a:txBody>
                    <a:bodyPr/>
                    <a:lstStyle/>
                    <a:p>
                      <a:pPr marL="0" marR="0" algn="ctr">
                        <a:lnSpc>
                          <a:spcPct val="150000"/>
                        </a:lnSpc>
                        <a:spcBef>
                          <a:spcPts val="0"/>
                        </a:spcBef>
                        <a:spcAft>
                          <a:spcPts val="0"/>
                        </a:spcAft>
                      </a:pPr>
                      <a:r>
                        <a:rPr lang="en-US" sz="1600" dirty="0">
                          <a:effectLst/>
                          <a:latin typeface="Arial" panose="020B0604020202020204" pitchFamily="34" charset="0"/>
                          <a:cs typeface="Arial" panose="020B0604020202020204" pitchFamily="34" charset="0"/>
                        </a:rPr>
                        <a:t>12%</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73152"/>
                </a:tc>
                <a:extLst>
                  <a:ext uri="{0D108BD9-81ED-4DB2-BD59-A6C34878D82A}">
                    <a16:rowId xmlns:a16="http://schemas.microsoft.com/office/drawing/2014/main" val="878659036"/>
                  </a:ext>
                </a:extLst>
              </a:tr>
              <a:tr h="219919">
                <a:tc>
                  <a:txBody>
                    <a:bodyPr/>
                    <a:lstStyle/>
                    <a:p>
                      <a:pPr marL="0" marR="0" algn="l">
                        <a:lnSpc>
                          <a:spcPct val="150000"/>
                        </a:lnSpc>
                        <a:spcBef>
                          <a:spcPts val="0"/>
                        </a:spcBef>
                        <a:spcAft>
                          <a:spcPts val="0"/>
                        </a:spcAft>
                      </a:pPr>
                      <a:r>
                        <a:rPr lang="en-US" sz="1600" dirty="0">
                          <a:effectLst/>
                          <a:latin typeface="Arial" panose="020B0604020202020204" pitchFamily="34" charset="0"/>
                          <a:cs typeface="Arial" panose="020B0604020202020204" pitchFamily="34" charset="0"/>
                        </a:rPr>
                        <a:t>$40,126–$85,525</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73152"/>
                </a:tc>
                <a:tc>
                  <a:txBody>
                    <a:bodyPr/>
                    <a:lstStyle/>
                    <a:p>
                      <a:pPr marL="0" marR="0" algn="ctr">
                        <a:lnSpc>
                          <a:spcPct val="150000"/>
                        </a:lnSpc>
                        <a:spcBef>
                          <a:spcPts val="0"/>
                        </a:spcBef>
                        <a:spcAft>
                          <a:spcPts val="0"/>
                        </a:spcAft>
                      </a:pPr>
                      <a:r>
                        <a:rPr lang="en-US" sz="1600" dirty="0">
                          <a:effectLst/>
                          <a:latin typeface="Arial" panose="020B0604020202020204" pitchFamily="34" charset="0"/>
                          <a:cs typeface="Arial" panose="020B0604020202020204" pitchFamily="34" charset="0"/>
                        </a:rPr>
                        <a:t>22%</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73152"/>
                </a:tc>
                <a:extLst>
                  <a:ext uri="{0D108BD9-81ED-4DB2-BD59-A6C34878D82A}">
                    <a16:rowId xmlns:a16="http://schemas.microsoft.com/office/drawing/2014/main" val="2654205765"/>
                  </a:ext>
                </a:extLst>
              </a:tr>
              <a:tr h="142439">
                <a:tc>
                  <a:txBody>
                    <a:bodyPr/>
                    <a:lstStyle/>
                    <a:p>
                      <a:pPr marL="0" marR="0" algn="l">
                        <a:lnSpc>
                          <a:spcPct val="150000"/>
                        </a:lnSpc>
                        <a:spcBef>
                          <a:spcPts val="0"/>
                        </a:spcBef>
                        <a:spcAft>
                          <a:spcPts val="0"/>
                        </a:spcAft>
                      </a:pPr>
                      <a:r>
                        <a:rPr lang="en-US" sz="1600" dirty="0">
                          <a:effectLst/>
                          <a:latin typeface="Arial" panose="020B0604020202020204" pitchFamily="34" charset="0"/>
                          <a:cs typeface="Arial" panose="020B0604020202020204" pitchFamily="34" charset="0"/>
                        </a:rPr>
                        <a:t>$85,526–$163,300</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73152"/>
                </a:tc>
                <a:tc>
                  <a:txBody>
                    <a:bodyPr/>
                    <a:lstStyle/>
                    <a:p>
                      <a:pPr marL="0" marR="0" algn="ctr">
                        <a:lnSpc>
                          <a:spcPct val="150000"/>
                        </a:lnSpc>
                        <a:spcBef>
                          <a:spcPts val="0"/>
                        </a:spcBef>
                        <a:spcAft>
                          <a:spcPts val="0"/>
                        </a:spcAft>
                      </a:pPr>
                      <a:r>
                        <a:rPr lang="en-US" sz="1600" dirty="0">
                          <a:effectLst/>
                          <a:latin typeface="Arial" panose="020B0604020202020204" pitchFamily="34" charset="0"/>
                          <a:cs typeface="Arial" panose="020B0604020202020204" pitchFamily="34" charset="0"/>
                        </a:rPr>
                        <a:t>24%</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73152"/>
                </a:tc>
                <a:extLst>
                  <a:ext uri="{0D108BD9-81ED-4DB2-BD59-A6C34878D82A}">
                    <a16:rowId xmlns:a16="http://schemas.microsoft.com/office/drawing/2014/main" val="4257118362"/>
                  </a:ext>
                </a:extLst>
              </a:tr>
              <a:tr h="157557">
                <a:tc>
                  <a:txBody>
                    <a:bodyPr/>
                    <a:lstStyle/>
                    <a:p>
                      <a:pPr marL="0" marR="0" algn="l">
                        <a:lnSpc>
                          <a:spcPct val="150000"/>
                        </a:lnSpc>
                        <a:spcBef>
                          <a:spcPts val="0"/>
                        </a:spcBef>
                        <a:spcAft>
                          <a:spcPts val="0"/>
                        </a:spcAft>
                      </a:pPr>
                      <a:r>
                        <a:rPr lang="en-US" sz="1600" dirty="0">
                          <a:effectLst/>
                          <a:latin typeface="Arial" panose="020B0604020202020204" pitchFamily="34" charset="0"/>
                          <a:cs typeface="Arial" panose="020B0604020202020204" pitchFamily="34" charset="0"/>
                        </a:rPr>
                        <a:t>$163,301–$207,350</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73152"/>
                </a:tc>
                <a:tc>
                  <a:txBody>
                    <a:bodyPr/>
                    <a:lstStyle/>
                    <a:p>
                      <a:pPr marL="0" marR="0" algn="ctr">
                        <a:lnSpc>
                          <a:spcPct val="150000"/>
                        </a:lnSpc>
                        <a:spcBef>
                          <a:spcPts val="0"/>
                        </a:spcBef>
                        <a:spcAft>
                          <a:spcPts val="0"/>
                        </a:spcAft>
                      </a:pPr>
                      <a:r>
                        <a:rPr lang="en-US" sz="1600" dirty="0">
                          <a:effectLst/>
                          <a:latin typeface="Arial" panose="020B0604020202020204" pitchFamily="34" charset="0"/>
                          <a:cs typeface="Arial" panose="020B0604020202020204" pitchFamily="34" charset="0"/>
                        </a:rPr>
                        <a:t>32%</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73152"/>
                </a:tc>
                <a:extLst>
                  <a:ext uri="{0D108BD9-81ED-4DB2-BD59-A6C34878D82A}">
                    <a16:rowId xmlns:a16="http://schemas.microsoft.com/office/drawing/2014/main" val="364451760"/>
                  </a:ext>
                </a:extLst>
              </a:tr>
              <a:tr h="172871">
                <a:tc>
                  <a:txBody>
                    <a:bodyPr/>
                    <a:lstStyle/>
                    <a:p>
                      <a:pPr marL="0" marR="0" algn="l">
                        <a:lnSpc>
                          <a:spcPct val="150000"/>
                        </a:lnSpc>
                        <a:spcBef>
                          <a:spcPts val="0"/>
                        </a:spcBef>
                        <a:spcAft>
                          <a:spcPts val="0"/>
                        </a:spcAft>
                      </a:pPr>
                      <a:r>
                        <a:rPr lang="en-US" sz="1600" dirty="0">
                          <a:effectLst/>
                          <a:latin typeface="Arial" panose="020B0604020202020204" pitchFamily="34" charset="0"/>
                          <a:cs typeface="Arial" panose="020B0604020202020204" pitchFamily="34" charset="0"/>
                        </a:rPr>
                        <a:t>$207,351–$518,400</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73152"/>
                </a:tc>
                <a:tc>
                  <a:txBody>
                    <a:bodyPr/>
                    <a:lstStyle/>
                    <a:p>
                      <a:pPr marL="0" marR="0" algn="ctr">
                        <a:lnSpc>
                          <a:spcPct val="150000"/>
                        </a:lnSpc>
                        <a:spcBef>
                          <a:spcPts val="0"/>
                        </a:spcBef>
                        <a:spcAft>
                          <a:spcPts val="0"/>
                        </a:spcAft>
                      </a:pPr>
                      <a:r>
                        <a:rPr lang="en-US" sz="1600" dirty="0">
                          <a:effectLst/>
                          <a:latin typeface="Arial" panose="020B0604020202020204" pitchFamily="34" charset="0"/>
                          <a:cs typeface="Arial" panose="020B0604020202020204" pitchFamily="34" charset="0"/>
                        </a:rPr>
                        <a:t>35%</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73152"/>
                </a:tc>
                <a:extLst>
                  <a:ext uri="{0D108BD9-81ED-4DB2-BD59-A6C34878D82A}">
                    <a16:rowId xmlns:a16="http://schemas.microsoft.com/office/drawing/2014/main" val="3977440345"/>
                  </a:ext>
                </a:extLst>
              </a:tr>
              <a:tr h="187793">
                <a:tc>
                  <a:txBody>
                    <a:bodyPr/>
                    <a:lstStyle/>
                    <a:p>
                      <a:pPr marL="0" marR="0" algn="l">
                        <a:lnSpc>
                          <a:spcPct val="150000"/>
                        </a:lnSpc>
                        <a:spcBef>
                          <a:spcPts val="0"/>
                        </a:spcBef>
                        <a:spcAft>
                          <a:spcPts val="0"/>
                        </a:spcAft>
                      </a:pPr>
                      <a:r>
                        <a:rPr lang="en-US" sz="1600" dirty="0">
                          <a:effectLst/>
                          <a:latin typeface="Arial" panose="020B0604020202020204" pitchFamily="34" charset="0"/>
                          <a:cs typeface="Arial" panose="020B0604020202020204" pitchFamily="34" charset="0"/>
                        </a:rPr>
                        <a:t>$518,401 or more</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73152"/>
                </a:tc>
                <a:tc>
                  <a:txBody>
                    <a:bodyPr/>
                    <a:lstStyle/>
                    <a:p>
                      <a:pPr marL="0" marR="0" algn="ctr">
                        <a:lnSpc>
                          <a:spcPct val="150000"/>
                        </a:lnSpc>
                        <a:spcBef>
                          <a:spcPts val="0"/>
                        </a:spcBef>
                        <a:spcAft>
                          <a:spcPts val="0"/>
                        </a:spcAft>
                      </a:pPr>
                      <a:r>
                        <a:rPr lang="en-US" sz="1600" dirty="0">
                          <a:effectLst/>
                          <a:latin typeface="Arial" panose="020B0604020202020204" pitchFamily="34" charset="0"/>
                          <a:cs typeface="Arial" panose="020B0604020202020204" pitchFamily="34" charset="0"/>
                        </a:rPr>
                        <a:t>37%</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73152"/>
                </a:tc>
                <a:extLst>
                  <a:ext uri="{0D108BD9-81ED-4DB2-BD59-A6C34878D82A}">
                    <a16:rowId xmlns:a16="http://schemas.microsoft.com/office/drawing/2014/main" val="1585725790"/>
                  </a:ext>
                </a:extLst>
              </a:tr>
            </a:tbl>
          </a:graphicData>
        </a:graphic>
      </p:graphicFrame>
      <p:graphicFrame>
        <p:nvGraphicFramePr>
          <p:cNvPr id="6" name="Table 5" title="state income tax brackets and rates">
            <a:extLst>
              <a:ext uri="{FF2B5EF4-FFF2-40B4-BE49-F238E27FC236}">
                <a16:creationId xmlns:a16="http://schemas.microsoft.com/office/drawing/2014/main" id="{903B72EC-8189-44AA-B232-9EA75DCD331F}"/>
              </a:ext>
            </a:extLst>
          </p:cNvPr>
          <p:cNvGraphicFramePr>
            <a:graphicFrameLocks noGrp="1"/>
          </p:cNvGraphicFramePr>
          <p:nvPr>
            <p:extLst>
              <p:ext uri="{D42A27DB-BD31-4B8C-83A1-F6EECF244321}">
                <p14:modId xmlns:p14="http://schemas.microsoft.com/office/powerpoint/2010/main" val="2297520885"/>
              </p:ext>
            </p:extLst>
          </p:nvPr>
        </p:nvGraphicFramePr>
        <p:xfrm>
          <a:off x="7355740" y="1485900"/>
          <a:ext cx="3845660" cy="2533524"/>
        </p:xfrm>
        <a:graphic>
          <a:graphicData uri="http://schemas.openxmlformats.org/drawingml/2006/table">
            <a:tbl>
              <a:tblPr firstRow="1" firstCol="1" bandRow="1">
                <a:tableStyleId>{5C22544A-7EE6-4342-B048-85BDC9FD1C3A}</a:tableStyleId>
              </a:tblPr>
              <a:tblGrid>
                <a:gridCol w="2594929">
                  <a:extLst>
                    <a:ext uri="{9D8B030D-6E8A-4147-A177-3AD203B41FA5}">
                      <a16:colId xmlns:a16="http://schemas.microsoft.com/office/drawing/2014/main" val="3116472645"/>
                    </a:ext>
                  </a:extLst>
                </a:gridCol>
                <a:gridCol w="1250731">
                  <a:extLst>
                    <a:ext uri="{9D8B030D-6E8A-4147-A177-3AD203B41FA5}">
                      <a16:colId xmlns:a16="http://schemas.microsoft.com/office/drawing/2014/main" val="80391359"/>
                    </a:ext>
                  </a:extLst>
                </a:gridCol>
              </a:tblGrid>
              <a:tr h="169173">
                <a:tc gridSpan="2">
                  <a:txBody>
                    <a:bodyPr/>
                    <a:lstStyle/>
                    <a:p>
                      <a:pPr marL="0" marR="0" algn="ctr">
                        <a:lnSpc>
                          <a:spcPct val="107000"/>
                        </a:lnSpc>
                        <a:spcBef>
                          <a:spcPts val="0"/>
                        </a:spcBef>
                        <a:spcAft>
                          <a:spcPts val="0"/>
                        </a:spcAft>
                      </a:pPr>
                      <a:r>
                        <a:rPr lang="en-US" sz="1600" dirty="0">
                          <a:effectLst/>
                          <a:latin typeface="Arial" panose="020B0604020202020204" pitchFamily="34" charset="0"/>
                          <a:ea typeface="Calibri" panose="020F0502020204030204" pitchFamily="34" charset="0"/>
                          <a:cs typeface="Arial" panose="020B0604020202020204" pitchFamily="34" charset="0"/>
                        </a:rPr>
                        <a:t>Oregon (2019)</a:t>
                      </a:r>
                    </a:p>
                  </a:txBody>
                  <a:tcPr marL="68580" marR="68580"/>
                </a:tc>
                <a:tc hMerge="1">
                  <a:txBody>
                    <a:bodyPr/>
                    <a:lstStyle/>
                    <a:p>
                      <a:pPr marL="0" marR="0" algn="ctr">
                        <a:lnSpc>
                          <a:spcPct val="107000"/>
                        </a:lnSpc>
                        <a:spcBef>
                          <a:spcPts val="0"/>
                        </a:spcBef>
                        <a:spcAft>
                          <a:spcPts val="0"/>
                        </a:spcAft>
                      </a:pP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88416547"/>
                  </a:ext>
                </a:extLst>
              </a:tr>
              <a:tr h="328834">
                <a:tc>
                  <a:txBody>
                    <a:bodyPr/>
                    <a:lstStyle/>
                    <a:p>
                      <a:pPr marL="0" marR="0" algn="l">
                        <a:lnSpc>
                          <a:spcPct val="107000"/>
                        </a:lnSpc>
                        <a:spcBef>
                          <a:spcPts val="0"/>
                        </a:spcBef>
                        <a:spcAft>
                          <a:spcPts val="0"/>
                        </a:spcAft>
                      </a:pPr>
                      <a:r>
                        <a:rPr lang="en-US" sz="1600" dirty="0">
                          <a:effectLst/>
                          <a:latin typeface="Arial" panose="020B0604020202020204" pitchFamily="34" charset="0"/>
                          <a:cs typeface="Arial" panose="020B0604020202020204" pitchFamily="34" charset="0"/>
                        </a:rPr>
                        <a:t>Income (Single Filers)</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a:tc>
                <a:tc>
                  <a:txBody>
                    <a:bodyPr/>
                    <a:lstStyle/>
                    <a:p>
                      <a:pPr marL="0" marR="0" algn="ctr">
                        <a:lnSpc>
                          <a:spcPct val="107000"/>
                        </a:lnSpc>
                        <a:spcBef>
                          <a:spcPts val="0"/>
                        </a:spcBef>
                        <a:spcAft>
                          <a:spcPts val="0"/>
                        </a:spcAft>
                      </a:pPr>
                      <a:r>
                        <a:rPr lang="en-US" sz="1600" dirty="0">
                          <a:effectLst/>
                          <a:latin typeface="Arial" panose="020B0604020202020204" pitchFamily="34" charset="0"/>
                          <a:cs typeface="Arial" panose="020B0604020202020204" pitchFamily="34" charset="0"/>
                        </a:rPr>
                        <a:t>Rate</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a:tc>
                <a:extLst>
                  <a:ext uri="{0D108BD9-81ED-4DB2-BD59-A6C34878D82A}">
                    <a16:rowId xmlns:a16="http://schemas.microsoft.com/office/drawing/2014/main" val="1705440203"/>
                  </a:ext>
                </a:extLst>
              </a:tr>
              <a:tr h="0">
                <a:tc>
                  <a:txBody>
                    <a:bodyPr/>
                    <a:lstStyle/>
                    <a:p>
                      <a:pPr marL="0" marR="0" algn="l">
                        <a:lnSpc>
                          <a:spcPct val="150000"/>
                        </a:lnSpc>
                        <a:spcBef>
                          <a:spcPts val="0"/>
                        </a:spcBef>
                        <a:spcAft>
                          <a:spcPts val="0"/>
                        </a:spcAft>
                      </a:pPr>
                      <a:r>
                        <a:rPr lang="en-US" sz="1600" dirty="0">
                          <a:effectLst/>
                          <a:latin typeface="Arial" panose="020B0604020202020204" pitchFamily="34" charset="0"/>
                          <a:cs typeface="Arial" panose="020B0604020202020204" pitchFamily="34" charset="0"/>
                        </a:rPr>
                        <a:t>$0-$3,550</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a:tc>
                <a:tc>
                  <a:txBody>
                    <a:bodyPr/>
                    <a:lstStyle/>
                    <a:p>
                      <a:pPr marL="0" marR="0" algn="ctr">
                        <a:lnSpc>
                          <a:spcPct val="150000"/>
                        </a:lnSpc>
                        <a:spcBef>
                          <a:spcPts val="0"/>
                        </a:spcBef>
                        <a:spcAft>
                          <a:spcPts val="0"/>
                        </a:spcAft>
                      </a:pPr>
                      <a:r>
                        <a:rPr lang="en-US" sz="1600" dirty="0">
                          <a:effectLst/>
                          <a:latin typeface="Arial" panose="020B0604020202020204" pitchFamily="34" charset="0"/>
                          <a:cs typeface="Arial" panose="020B0604020202020204" pitchFamily="34" charset="0"/>
                        </a:rPr>
                        <a:t>5%</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a:tc>
                <a:extLst>
                  <a:ext uri="{0D108BD9-81ED-4DB2-BD59-A6C34878D82A}">
                    <a16:rowId xmlns:a16="http://schemas.microsoft.com/office/drawing/2014/main" val="1273511838"/>
                  </a:ext>
                </a:extLst>
              </a:tr>
              <a:tr h="259585">
                <a:tc>
                  <a:txBody>
                    <a:bodyPr/>
                    <a:lstStyle/>
                    <a:p>
                      <a:pPr marL="0" marR="0" algn="l">
                        <a:lnSpc>
                          <a:spcPct val="150000"/>
                        </a:lnSpc>
                        <a:spcBef>
                          <a:spcPts val="0"/>
                        </a:spcBef>
                        <a:spcAft>
                          <a:spcPts val="0"/>
                        </a:spcAft>
                      </a:pPr>
                      <a:r>
                        <a:rPr lang="en-US" sz="1600" dirty="0">
                          <a:effectLst/>
                          <a:latin typeface="Arial" panose="020B0604020202020204" pitchFamily="34" charset="0"/>
                          <a:cs typeface="Arial" panose="020B0604020202020204" pitchFamily="34" charset="0"/>
                        </a:rPr>
                        <a:t>$3,351–$8,900</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a:tc>
                <a:tc>
                  <a:txBody>
                    <a:bodyPr/>
                    <a:lstStyle/>
                    <a:p>
                      <a:pPr marL="0" marR="0" algn="ctr">
                        <a:lnSpc>
                          <a:spcPct val="150000"/>
                        </a:lnSpc>
                        <a:spcBef>
                          <a:spcPts val="0"/>
                        </a:spcBef>
                        <a:spcAft>
                          <a:spcPts val="0"/>
                        </a:spcAft>
                      </a:pPr>
                      <a:r>
                        <a:rPr lang="en-US" sz="1600" dirty="0">
                          <a:effectLst/>
                          <a:latin typeface="Arial" panose="020B0604020202020204" pitchFamily="34" charset="0"/>
                          <a:cs typeface="Arial" panose="020B0604020202020204" pitchFamily="34" charset="0"/>
                        </a:rPr>
                        <a:t>7%</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a:tc>
                <a:extLst>
                  <a:ext uri="{0D108BD9-81ED-4DB2-BD59-A6C34878D82A}">
                    <a16:rowId xmlns:a16="http://schemas.microsoft.com/office/drawing/2014/main" val="3657208876"/>
                  </a:ext>
                </a:extLst>
              </a:tr>
              <a:tr h="136964">
                <a:tc>
                  <a:txBody>
                    <a:bodyPr/>
                    <a:lstStyle/>
                    <a:p>
                      <a:pPr marL="0" marR="0" algn="l">
                        <a:lnSpc>
                          <a:spcPct val="150000"/>
                        </a:lnSpc>
                        <a:spcBef>
                          <a:spcPts val="0"/>
                        </a:spcBef>
                        <a:spcAft>
                          <a:spcPts val="0"/>
                        </a:spcAft>
                      </a:pPr>
                      <a:r>
                        <a:rPr lang="en-US" sz="1600" dirty="0">
                          <a:effectLst/>
                          <a:latin typeface="Arial" panose="020B0604020202020204" pitchFamily="34" charset="0"/>
                          <a:cs typeface="Arial" panose="020B0604020202020204" pitchFamily="34" charset="0"/>
                        </a:rPr>
                        <a:t>$8,901–$125,000</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a:tc>
                <a:tc>
                  <a:txBody>
                    <a:bodyPr/>
                    <a:lstStyle/>
                    <a:p>
                      <a:pPr marL="0" marR="0" algn="ctr">
                        <a:lnSpc>
                          <a:spcPct val="150000"/>
                        </a:lnSpc>
                        <a:spcBef>
                          <a:spcPts val="0"/>
                        </a:spcBef>
                        <a:spcAft>
                          <a:spcPts val="0"/>
                        </a:spcAft>
                      </a:pPr>
                      <a:r>
                        <a:rPr lang="en-US" sz="1600" dirty="0">
                          <a:effectLst/>
                          <a:latin typeface="Arial" panose="020B0604020202020204" pitchFamily="34" charset="0"/>
                          <a:cs typeface="Arial" panose="020B0604020202020204" pitchFamily="34" charset="0"/>
                        </a:rPr>
                        <a:t>9%</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a:tc>
                <a:extLst>
                  <a:ext uri="{0D108BD9-81ED-4DB2-BD59-A6C34878D82A}">
                    <a16:rowId xmlns:a16="http://schemas.microsoft.com/office/drawing/2014/main" val="4124485310"/>
                  </a:ext>
                </a:extLst>
              </a:tr>
              <a:tr h="118515">
                <a:tc>
                  <a:txBody>
                    <a:bodyPr/>
                    <a:lstStyle/>
                    <a:p>
                      <a:pPr marL="0" marR="0" algn="l">
                        <a:lnSpc>
                          <a:spcPct val="150000"/>
                        </a:lnSpc>
                        <a:spcBef>
                          <a:spcPts val="0"/>
                        </a:spcBef>
                        <a:spcAft>
                          <a:spcPts val="0"/>
                        </a:spcAft>
                      </a:pPr>
                      <a:r>
                        <a:rPr lang="en-US" sz="1600" dirty="0">
                          <a:effectLst/>
                          <a:latin typeface="Arial" panose="020B0604020202020204" pitchFamily="34" charset="0"/>
                          <a:cs typeface="Arial" panose="020B0604020202020204" pitchFamily="34" charset="0"/>
                        </a:rPr>
                        <a:t>Over $125,000</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a:tc>
                <a:tc>
                  <a:txBody>
                    <a:bodyPr/>
                    <a:lstStyle/>
                    <a:p>
                      <a:pPr marL="0" marR="0" algn="ctr">
                        <a:lnSpc>
                          <a:spcPct val="150000"/>
                        </a:lnSpc>
                        <a:spcBef>
                          <a:spcPts val="0"/>
                        </a:spcBef>
                        <a:spcAft>
                          <a:spcPts val="0"/>
                        </a:spcAft>
                      </a:pPr>
                      <a:r>
                        <a:rPr lang="en-US" sz="1600" dirty="0">
                          <a:effectLst/>
                          <a:latin typeface="Arial" panose="020B0604020202020204" pitchFamily="34" charset="0"/>
                          <a:cs typeface="Arial" panose="020B0604020202020204" pitchFamily="34" charset="0"/>
                        </a:rPr>
                        <a:t>9.9%</a:t>
                      </a:r>
                      <a:endParaRPr lang="en-US"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a:tc>
                <a:extLst>
                  <a:ext uri="{0D108BD9-81ED-4DB2-BD59-A6C34878D82A}">
                    <a16:rowId xmlns:a16="http://schemas.microsoft.com/office/drawing/2014/main" val="4029028819"/>
                  </a:ext>
                </a:extLst>
              </a:tr>
            </a:tbl>
          </a:graphicData>
        </a:graphic>
      </p:graphicFrame>
      <p:sp>
        <p:nvSpPr>
          <p:cNvPr id="8" name="TextBox 7">
            <a:extLst>
              <a:ext uri="{FF2B5EF4-FFF2-40B4-BE49-F238E27FC236}">
                <a16:creationId xmlns:a16="http://schemas.microsoft.com/office/drawing/2014/main" id="{36486697-955F-437A-81C7-4963FB75A8D3}"/>
              </a:ext>
            </a:extLst>
          </p:cNvPr>
          <p:cNvSpPr txBox="1"/>
          <p:nvPr/>
        </p:nvSpPr>
        <p:spPr>
          <a:xfrm>
            <a:off x="888424" y="5242374"/>
            <a:ext cx="5881738" cy="276999"/>
          </a:xfrm>
          <a:prstGeom prst="rect">
            <a:avLst/>
          </a:prstGeom>
          <a:noFill/>
        </p:spPr>
        <p:txBody>
          <a:bodyPr wrap="none" lIns="91440" tIns="45720" rIns="91440" bIns="45720" rtlCol="0" anchor="t">
            <a:spAutoFit/>
          </a:bodyPr>
          <a:lstStyle/>
          <a:p>
            <a:r>
              <a:rPr lang="en-US" sz="1200" i="1" dirty="0">
                <a:solidFill>
                  <a:schemeClr val="tx1">
                    <a:lumMod val="75000"/>
                    <a:lumOff val="25000"/>
                  </a:schemeClr>
                </a:solidFill>
                <a:latin typeface="Arial" panose="020B0604020202020204" pitchFamily="34" charset="0"/>
                <a:cs typeface="Arial" panose="020B0604020202020204" pitchFamily="34" charset="0"/>
              </a:rPr>
              <a:t>*IRS and Oregon Department of Revenue rates as current/published in June 2020.</a:t>
            </a:r>
            <a:endParaRPr lang="en-US" sz="1200" i="1" baseline="30000"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60637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Estimated_x0020_Creation_x0020_Date xmlns="34fb217e-71e5-45f5-ac12-57a9bc5aa8c7" xsi:nil="true"/>
    <Remediation_x0020_Date xmlns="34fb217e-71e5-45f5-ac12-57a9bc5aa8c7" xsi:nil="true"/>
    <Priority xmlns="34fb217e-71e5-45f5-ac12-57a9bc5aa8c7">New</Priority>
  </documentManagement>
</p:properties>
</file>

<file path=customXml/itemProps1.xml><?xml version="1.0" encoding="utf-8"?>
<ds:datastoreItem xmlns:ds="http://schemas.openxmlformats.org/officeDocument/2006/customXml" ds:itemID="{5ECC4D21-A327-4595-9063-7B2F82C7A9A7}"/>
</file>

<file path=customXml/itemProps2.xml><?xml version="1.0" encoding="utf-8"?>
<ds:datastoreItem xmlns:ds="http://schemas.openxmlformats.org/officeDocument/2006/customXml" ds:itemID="{F20D6F00-B162-4BE9-9526-4B470A9DC7A7}"/>
</file>

<file path=customXml/itemProps3.xml><?xml version="1.0" encoding="utf-8"?>
<ds:datastoreItem xmlns:ds="http://schemas.openxmlformats.org/officeDocument/2006/customXml" ds:itemID="{2FE477D6-1390-4E98-9FF7-F806B857504C}"/>
</file>

<file path=docProps/app.xml><?xml version="1.0" encoding="utf-8"?>
<Properties xmlns="http://schemas.openxmlformats.org/officeDocument/2006/extended-properties" xmlns:vt="http://schemas.openxmlformats.org/officeDocument/2006/docPropsVTypes">
  <TotalTime>330</TotalTime>
  <Words>579</Words>
  <Application>Microsoft Office PowerPoint</Application>
  <PresentationFormat>Widescreen</PresentationFormat>
  <Paragraphs>69</Paragraphs>
  <Slides>7</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Arial</vt:lpstr>
      <vt:lpstr>Calibri</vt:lpstr>
      <vt:lpstr>Helvetica Neue</vt:lpstr>
      <vt:lpstr>Helvetica Neue Light</vt:lpstr>
      <vt:lpstr>Helvetica Neue Medium</vt:lpstr>
      <vt:lpstr>Source Sans Pro</vt:lpstr>
      <vt:lpstr>Office Theme</vt:lpstr>
      <vt:lpstr>Three Sovereign Powers Within the Boundaries of the United States</vt:lpstr>
      <vt:lpstr>Individual Native Americans Must Pay Federal Income Taxes</vt:lpstr>
      <vt:lpstr>. . .  But Native American TRIBES Are Exempt from Federal Income Taxes . . .</vt:lpstr>
      <vt:lpstr>. . .  And State Income Taxes</vt:lpstr>
      <vt:lpstr>Indian Country in the Pacific Northwest</vt:lpstr>
      <vt:lpstr>Tribes Can Levy Taxes in Indian Country</vt:lpstr>
      <vt:lpstr>Income Tax Rates (for Single Filers)*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Cow Creek  Umpqua Tribe</dc:title>
  <dc:creator>Valerie Brodnikova</dc:creator>
  <cp:lastModifiedBy>RUDY Peter - ODE</cp:lastModifiedBy>
  <cp:revision>120</cp:revision>
  <dcterms:created xsi:type="dcterms:W3CDTF">2019-04-26T16:05:13Z</dcterms:created>
  <dcterms:modified xsi:type="dcterms:W3CDTF">2021-03-23T21:37:13Z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