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4"/>
  </p:notesMasterIdLst>
  <p:handoutMasterIdLst>
    <p:handoutMasterId r:id="rId15"/>
  </p:handoutMasterIdLst>
  <p:sldIdLst>
    <p:sldId id="256" r:id="rId5"/>
    <p:sldId id="279" r:id="rId6"/>
    <p:sldId id="291" r:id="rId7"/>
    <p:sldId id="292" r:id="rId8"/>
    <p:sldId id="293" r:id="rId9"/>
    <p:sldId id="295" r:id="rId10"/>
    <p:sldId id="296" r:id="rId11"/>
    <p:sldId id="297" r:id="rId12"/>
    <p:sldId id="29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24" userDrawn="1">
          <p15:clr>
            <a:srgbClr val="A4A3A4"/>
          </p15:clr>
        </p15:guide>
        <p15:guide id="3" pos="7056" userDrawn="1">
          <p15:clr>
            <a:srgbClr val="A4A3A4"/>
          </p15:clr>
        </p15:guide>
        <p15:guide id="4" orient="horz" pos="1512" userDrawn="1">
          <p15:clr>
            <a:srgbClr val="A4A3A4"/>
          </p15:clr>
        </p15:guide>
        <p15:guide id="5" orient="horz" pos="312" userDrawn="1">
          <p15:clr>
            <a:srgbClr val="A4A3A4"/>
          </p15:clr>
        </p15:guide>
        <p15:guide id="6" orient="horz" pos="936" userDrawn="1">
          <p15:clr>
            <a:srgbClr val="A4A3A4"/>
          </p15:clr>
        </p15:guide>
        <p15:guide id="7" orient="horz"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73B9"/>
    <a:srgbClr val="587A36"/>
    <a:srgbClr val="63A49F"/>
    <a:srgbClr val="801721"/>
    <a:srgbClr val="9D36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92"/>
    <p:restoredTop sz="82993"/>
  </p:normalViewPr>
  <p:slideViewPr>
    <p:cSldViewPr snapToGrid="0" snapToObjects="1" showGuides="1">
      <p:cViewPr varScale="1">
        <p:scale>
          <a:sx n="62" d="100"/>
          <a:sy n="62" d="100"/>
        </p:scale>
        <p:origin x="298" y="53"/>
      </p:cViewPr>
      <p:guideLst>
        <p:guide pos="624"/>
        <p:guide pos="7056"/>
        <p:guide orient="horz" pos="1512"/>
        <p:guide orient="horz" pos="312"/>
        <p:guide orient="horz" pos="936"/>
        <p:guide orient="horz" pos="3840"/>
      </p:guideLst>
    </p:cSldViewPr>
  </p:slideViewPr>
  <p:notesTextViewPr>
    <p:cViewPr>
      <p:scale>
        <a:sx n="1" d="1"/>
        <a:sy n="1" d="1"/>
      </p:scale>
      <p:origin x="0" y="0"/>
    </p:cViewPr>
  </p:notesTextViewPr>
  <p:notesViewPr>
    <p:cSldViewPr snapToGrid="0" snapToObjects="1" showGuide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382A92-59A2-E94B-B4EA-B716E7EC92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607B4F-E01A-8E48-AE41-D99831DA8168}" type="datetimeFigureOut">
              <a:rPr lang="en-US" smtClean="0"/>
              <a:t>3/24/2023</a:t>
            </a:fld>
            <a:endParaRPr lang="en-US"/>
          </a:p>
        </p:txBody>
      </p:sp>
      <p:sp>
        <p:nvSpPr>
          <p:cNvPr id="4" name="Footer Placeholder 3">
            <a:extLst>
              <a:ext uri="{FF2B5EF4-FFF2-40B4-BE49-F238E27FC236}">
                <a16:creationId xmlns:a16="http://schemas.microsoft.com/office/drawing/2014/main" id="{2204165A-990F-9844-AF2A-DD27509DE9E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E7ED6E-E692-6041-9AB1-996572A88E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542280-914E-1748-9B19-DA3CE3AA6D5C}" type="slidenum">
              <a:rPr lang="en-US" smtClean="0"/>
              <a:t>‹#›</a:t>
            </a:fld>
            <a:endParaRPr lang="en-US"/>
          </a:p>
        </p:txBody>
      </p:sp>
      <p:sp>
        <p:nvSpPr>
          <p:cNvPr id="6" name="Header Placeholder 5">
            <a:extLst>
              <a:ext uri="{FF2B5EF4-FFF2-40B4-BE49-F238E27FC236}">
                <a16:creationId xmlns:a16="http://schemas.microsoft.com/office/drawing/2014/main" id="{BC620CE9-E83C-274A-9319-3CED6B87405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615811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516DC-1FBC-D842-A341-EBAE3AF8F51A}" type="datetimeFigureOut">
              <a:rPr lang="en-US" smtClean="0"/>
              <a:t>3/24/2023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A32032-1F54-7041-8EED-BD6D0B7813DA}" type="slidenum">
              <a:rPr lang="en-US" smtClean="0"/>
              <a:t>‹#›</a:t>
            </a:fld>
            <a:endParaRPr lang="en-US"/>
          </a:p>
        </p:txBody>
      </p:sp>
    </p:spTree>
    <p:extLst>
      <p:ext uri="{BB962C8B-B14F-4D97-AF65-F5344CB8AC3E}">
        <p14:creationId xmlns:p14="http://schemas.microsoft.com/office/powerpoint/2010/main" val="3256841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2</a:t>
            </a:fld>
            <a:endParaRPr lang="en-US" dirty="0"/>
          </a:p>
        </p:txBody>
      </p:sp>
    </p:spTree>
    <p:extLst>
      <p:ext uri="{BB962C8B-B14F-4D97-AF65-F5344CB8AC3E}">
        <p14:creationId xmlns:p14="http://schemas.microsoft.com/office/powerpoint/2010/main" val="3383986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3</a:t>
            </a:fld>
            <a:endParaRPr lang="en-US" dirty="0"/>
          </a:p>
        </p:txBody>
      </p:sp>
    </p:spTree>
    <p:extLst>
      <p:ext uri="{BB962C8B-B14F-4D97-AF65-F5344CB8AC3E}">
        <p14:creationId xmlns:p14="http://schemas.microsoft.com/office/powerpoint/2010/main" val="36618747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4</a:t>
            </a:fld>
            <a:endParaRPr lang="en-US" dirty="0"/>
          </a:p>
        </p:txBody>
      </p:sp>
    </p:spTree>
    <p:extLst>
      <p:ext uri="{BB962C8B-B14F-4D97-AF65-F5344CB8AC3E}">
        <p14:creationId xmlns:p14="http://schemas.microsoft.com/office/powerpoint/2010/main" val="20903462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5</a:t>
            </a:fld>
            <a:endParaRPr lang="en-US" dirty="0"/>
          </a:p>
        </p:txBody>
      </p:sp>
    </p:spTree>
    <p:extLst>
      <p:ext uri="{BB962C8B-B14F-4D97-AF65-F5344CB8AC3E}">
        <p14:creationId xmlns:p14="http://schemas.microsoft.com/office/powerpoint/2010/main" val="31895880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6</a:t>
            </a:fld>
            <a:endParaRPr lang="en-US"/>
          </a:p>
        </p:txBody>
      </p:sp>
    </p:spTree>
    <p:extLst>
      <p:ext uri="{BB962C8B-B14F-4D97-AF65-F5344CB8AC3E}">
        <p14:creationId xmlns:p14="http://schemas.microsoft.com/office/powerpoint/2010/main" val="33919378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7</a:t>
            </a:fld>
            <a:endParaRPr lang="en-US"/>
          </a:p>
        </p:txBody>
      </p:sp>
    </p:spTree>
    <p:extLst>
      <p:ext uri="{BB962C8B-B14F-4D97-AF65-F5344CB8AC3E}">
        <p14:creationId xmlns:p14="http://schemas.microsoft.com/office/powerpoint/2010/main" val="6672873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8</a:t>
            </a:fld>
            <a:endParaRPr lang="en-US"/>
          </a:p>
        </p:txBody>
      </p:sp>
    </p:spTree>
    <p:extLst>
      <p:ext uri="{BB962C8B-B14F-4D97-AF65-F5344CB8AC3E}">
        <p14:creationId xmlns:p14="http://schemas.microsoft.com/office/powerpoint/2010/main" val="41752997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9</a:t>
            </a:fld>
            <a:endParaRPr lang="en-US"/>
          </a:p>
        </p:txBody>
      </p:sp>
    </p:spTree>
    <p:extLst>
      <p:ext uri="{BB962C8B-B14F-4D97-AF65-F5344CB8AC3E}">
        <p14:creationId xmlns:p14="http://schemas.microsoft.com/office/powerpoint/2010/main" val="41525976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FC9FC1-764D-4B44-91A3-F099B13B3DA1}"/>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746987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20DC6B-F0C6-1F4A-A6CA-E0ED4F42A45B}"/>
              </a:ext>
            </a:extLst>
          </p:cNvPr>
          <p:cNvSpPr>
            <a:spLocks noGrp="1"/>
          </p:cNvSpPr>
          <p:nvPr>
            <p:ph idx="1"/>
          </p:nvPr>
        </p:nvSpPr>
        <p:spPr>
          <a:xfrm>
            <a:off x="1004046" y="1825625"/>
            <a:ext cx="9861176"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465C4486-4B87-6A42-827E-8E1B5D29D0C2}"/>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533002960"/>
      </p:ext>
    </p:extLst>
  </p:cSld>
  <p:clrMapOvr>
    <a:masterClrMapping/>
  </p:clrMapOvr>
  <p:extLst>
    <p:ext uri="{DCECCB84-F9BA-43D5-87BE-67443E8EF086}">
      <p15:sldGuideLst xmlns:p15="http://schemas.microsoft.com/office/powerpoint/2012/main">
        <p15:guide id="1" orient="horz" pos="115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2E3643-BE44-9A40-B13C-C20C0E576FAF}"/>
              </a:ext>
            </a:extLst>
          </p:cNvPr>
          <p:cNvSpPr>
            <a:spLocks noGrp="1"/>
          </p:cNvSpPr>
          <p:nvPr>
            <p:ph type="ctrTitle" hasCustomPrompt="1"/>
          </p:nvPr>
        </p:nvSpPr>
        <p:spPr>
          <a:xfrm>
            <a:off x="967946" y="2480073"/>
            <a:ext cx="9144000" cy="1655806"/>
          </a:xfrm>
          <a:prstGeom prst="rect">
            <a:avLst/>
          </a:prstGeom>
        </p:spPr>
        <p:txBody>
          <a:bodyPr lIns="0" tIns="0" rIns="0" bIns="0" anchor="t" anchorCtr="0">
            <a:noAutofit/>
          </a:bodyPr>
          <a:lstStyle>
            <a:lvl1pPr>
              <a:defRPr sz="6000">
                <a:solidFill>
                  <a:srgbClr val="1B73B9"/>
                </a:solidFill>
              </a:defRPr>
            </a:lvl1pPr>
          </a:lstStyle>
          <a:p>
            <a:pPr algn="l"/>
            <a:r>
              <a:rPr lang="en-US" dirty="0"/>
              <a:t>Title</a:t>
            </a:r>
          </a:p>
        </p:txBody>
      </p:sp>
    </p:spTree>
    <p:extLst>
      <p:ext uri="{BB962C8B-B14F-4D97-AF65-F5344CB8AC3E}">
        <p14:creationId xmlns:p14="http://schemas.microsoft.com/office/powerpoint/2010/main" val="4177468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8" name="Title 1">
            <a:extLst>
              <a:ext uri="{FF2B5EF4-FFF2-40B4-BE49-F238E27FC236}">
                <a16:creationId xmlns:a16="http://schemas.microsoft.com/office/drawing/2014/main" id="{5D147E33-80AE-2A44-A5B1-C8FFCCA49685}"/>
              </a:ext>
            </a:extLst>
          </p:cNvPr>
          <p:cNvSpPr txBox="1">
            <a:spLocks/>
          </p:cNvSpPr>
          <p:nvPr userDrawn="1"/>
        </p:nvSpPr>
        <p:spPr>
          <a:xfrm>
            <a:off x="1004046" y="2400300"/>
            <a:ext cx="9484660" cy="320537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pP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484616802"/>
      </p:ext>
    </p:extLst>
  </p:cSld>
  <p:clrMapOvr>
    <a:masterClrMapping/>
  </p:clrMapOvr>
  <p:extLst>
    <p:ext uri="{DCECCB84-F9BA-43D5-87BE-67443E8EF086}">
      <p15:sldGuideLst xmlns:p15="http://schemas.microsoft.com/office/powerpoint/2012/main">
        <p15:guide id="1" orient="horz" pos="151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4" name="Title 1">
            <a:extLst>
              <a:ext uri="{FF2B5EF4-FFF2-40B4-BE49-F238E27FC236}">
                <a16:creationId xmlns:a16="http://schemas.microsoft.com/office/drawing/2014/main" id="{60B204CB-F132-9845-8A82-AE290FD8A871}"/>
              </a:ext>
            </a:extLst>
          </p:cNvPr>
          <p:cNvSpPr txBox="1">
            <a:spLocks/>
          </p:cNvSpPr>
          <p:nvPr userDrawn="1"/>
        </p:nvSpPr>
        <p:spPr>
          <a:xfrm>
            <a:off x="1004046" y="2401824"/>
            <a:ext cx="9292893" cy="3791448"/>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p:txBody>
      </p:sp>
    </p:spTree>
    <p:extLst>
      <p:ext uri="{BB962C8B-B14F-4D97-AF65-F5344CB8AC3E}">
        <p14:creationId xmlns:p14="http://schemas.microsoft.com/office/powerpoint/2010/main" val="2155880779"/>
      </p:ext>
    </p:extLst>
  </p:cSld>
  <p:clrMapOvr>
    <a:masterClrMapping/>
  </p:clrMapOvr>
  <p:extLst>
    <p:ext uri="{DCECCB84-F9BA-43D5-87BE-67443E8EF086}">
      <p15:sldGuideLst xmlns:p15="http://schemas.microsoft.com/office/powerpoint/2012/main">
        <p15:guide id="1" orient="horz" pos="1512">
          <p15:clr>
            <a:srgbClr val="FBAE40"/>
          </p15:clr>
        </p15:guide>
        <p15:guide id="2" orient="horz" pos="312">
          <p15:clr>
            <a:srgbClr val="FBAE40"/>
          </p15:clr>
        </p15:guide>
        <p15:guide id="3" pos="6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223E14-6CE7-BF4E-AAD5-05A4122466C2}"/>
              </a:ext>
            </a:extLst>
          </p:cNvPr>
          <p:cNvSpPr>
            <a:spLocks noGrp="1"/>
          </p:cNvSpPr>
          <p:nvPr>
            <p:ph type="ctrTitle" hasCustomPrompt="1"/>
          </p:nvPr>
        </p:nvSpPr>
        <p:spPr>
          <a:xfrm>
            <a:off x="4512364" y="495300"/>
            <a:ext cx="6689036" cy="1474177"/>
          </a:xfrm>
        </p:spPr>
        <p:txBody>
          <a:bodyPr lIns="0" tIns="0" rIns="0" bIns="0" anchor="t" anchorCtr="0">
            <a:noAutofit/>
          </a:bodyPr>
          <a:lstStyle/>
          <a:p>
            <a:pPr algn="r"/>
            <a:r>
              <a:rPr lang="en-US" sz="4400" dirty="0"/>
              <a:t>Header goes here</a:t>
            </a:r>
          </a:p>
        </p:txBody>
      </p:sp>
      <p:sp>
        <p:nvSpPr>
          <p:cNvPr id="8" name="Title 1">
            <a:extLst>
              <a:ext uri="{FF2B5EF4-FFF2-40B4-BE49-F238E27FC236}">
                <a16:creationId xmlns:a16="http://schemas.microsoft.com/office/drawing/2014/main" id="{0B522221-339B-1A4B-B612-71A1CA43D774}"/>
              </a:ext>
            </a:extLst>
          </p:cNvPr>
          <p:cNvSpPr txBox="1">
            <a:spLocks/>
          </p:cNvSpPr>
          <p:nvPr userDrawn="1"/>
        </p:nvSpPr>
        <p:spPr>
          <a:xfrm>
            <a:off x="4651513" y="2400300"/>
            <a:ext cx="6549887" cy="3722203"/>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r">
              <a:lnSpc>
                <a:spcPct val="110000"/>
              </a:lnSpc>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9" name="Picture 8">
            <a:extLst>
              <a:ext uri="{FF2B5EF4-FFF2-40B4-BE49-F238E27FC236}">
                <a16:creationId xmlns:a16="http://schemas.microsoft.com/office/drawing/2014/main" id="{1860A9AE-8C6D-D74D-BB8E-0FA4DA9CB2FF}"/>
              </a:ext>
            </a:extLst>
          </p:cNvPr>
          <p:cNvPicPr>
            <a:picLocks noChangeAspect="1"/>
          </p:cNvPicPr>
          <p:nvPr userDrawn="1"/>
        </p:nvPicPr>
        <p:blipFill rotWithShape="1">
          <a:blip r:embed="rId2"/>
          <a:srcRect l="30663" r="28923"/>
          <a:stretch/>
        </p:blipFill>
        <p:spPr>
          <a:xfrm>
            <a:off x="-139148" y="-30370"/>
            <a:ext cx="4194314" cy="6918739"/>
          </a:xfrm>
          <a:prstGeom prst="rect">
            <a:avLst/>
          </a:prstGeom>
        </p:spPr>
      </p:pic>
    </p:spTree>
    <p:extLst>
      <p:ext uri="{BB962C8B-B14F-4D97-AF65-F5344CB8AC3E}">
        <p14:creationId xmlns:p14="http://schemas.microsoft.com/office/powerpoint/2010/main" val="2253498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63A49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522803-E98B-6C4E-8362-A40CA90B27AC}"/>
              </a:ext>
            </a:extLst>
          </p:cNvPr>
          <p:cNvSpPr>
            <a:spLocks noGrp="1"/>
          </p:cNvSpPr>
          <p:nvPr>
            <p:ph type="ctrTitle" hasCustomPrompt="1"/>
          </p:nvPr>
        </p:nvSpPr>
        <p:spPr>
          <a:xfrm>
            <a:off x="990600" y="2400300"/>
            <a:ext cx="7855226" cy="2117912"/>
          </a:xfrm>
        </p:spPr>
        <p:txBody>
          <a:bodyPr lIns="0" tIns="0" rIns="0" bIns="0" anchor="t" anchorCtr="0">
            <a:noAutofit/>
          </a:bodyPr>
          <a:lstStyle/>
          <a:p>
            <a:pPr algn="l"/>
            <a:r>
              <a:rPr lang="en-US" sz="4800" dirty="0">
                <a:solidFill>
                  <a:schemeClr val="bg1"/>
                </a:solidFill>
              </a:rPr>
              <a:t>Divider section header goes here</a:t>
            </a:r>
          </a:p>
        </p:txBody>
      </p:sp>
      <p:cxnSp>
        <p:nvCxnSpPr>
          <p:cNvPr id="4" name="Straight Connector 3">
            <a:extLst>
              <a:ext uri="{FF2B5EF4-FFF2-40B4-BE49-F238E27FC236}">
                <a16:creationId xmlns:a16="http://schemas.microsoft.com/office/drawing/2014/main" id="{4D94EE6C-309C-8241-9796-B41E3B97EEF1}"/>
              </a:ext>
            </a:extLst>
          </p:cNvPr>
          <p:cNvCxnSpPr>
            <a:cxnSpLocks/>
          </p:cNvCxnSpPr>
          <p:nvPr userDrawn="1"/>
        </p:nvCxnSpPr>
        <p:spPr>
          <a:xfrm>
            <a:off x="990600" y="2163233"/>
            <a:ext cx="1196009"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076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63A49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B6B578-CF4B-DF47-9B27-E182C9A375C3}"/>
              </a:ext>
            </a:extLst>
          </p:cNvPr>
          <p:cNvPicPr>
            <a:picLocks noChangeAspect="1"/>
          </p:cNvPicPr>
          <p:nvPr userDrawn="1"/>
        </p:nvPicPr>
        <p:blipFill rotWithShape="1">
          <a:blip r:embed="rId2"/>
          <a:srcRect l="-143" t="2970" r="277" b="12298"/>
          <a:stretch/>
        </p:blipFill>
        <p:spPr>
          <a:xfrm>
            <a:off x="-111370" y="-82062"/>
            <a:ext cx="12414739" cy="7022124"/>
          </a:xfrm>
          <a:prstGeom prst="rect">
            <a:avLst/>
          </a:prstGeom>
        </p:spPr>
      </p:pic>
      <p:sp>
        <p:nvSpPr>
          <p:cNvPr id="6" name="Title 1">
            <a:extLst>
              <a:ext uri="{FF2B5EF4-FFF2-40B4-BE49-F238E27FC236}">
                <a16:creationId xmlns:a16="http://schemas.microsoft.com/office/drawing/2014/main" id="{E5F2B2CA-92F2-FC42-B600-734D92EFDAF3}"/>
              </a:ext>
            </a:extLst>
          </p:cNvPr>
          <p:cNvSpPr>
            <a:spLocks noGrp="1"/>
          </p:cNvSpPr>
          <p:nvPr>
            <p:ph type="ctrTitle"/>
          </p:nvPr>
        </p:nvSpPr>
        <p:spPr>
          <a:xfrm>
            <a:off x="990600" y="495300"/>
            <a:ext cx="9861176" cy="1286608"/>
          </a:xfrm>
        </p:spPr>
        <p:txBody>
          <a:bodyPr lIns="0" tIns="0" rIns="0" bIns="0" anchor="t" anchorCtr="0">
            <a:noAutofit/>
          </a:bodyPr>
          <a:lstStyle/>
          <a:p>
            <a:pPr algn="l"/>
            <a:r>
              <a:rPr lang="en-US" sz="4400" dirty="0">
                <a:solidFill>
                  <a:schemeClr val="bg1"/>
                </a:solidFill>
              </a:rPr>
              <a:t>Header goes here</a:t>
            </a:r>
          </a:p>
        </p:txBody>
      </p:sp>
    </p:spTree>
    <p:extLst>
      <p:ext uri="{BB962C8B-B14F-4D97-AF65-F5344CB8AC3E}">
        <p14:creationId xmlns:p14="http://schemas.microsoft.com/office/powerpoint/2010/main" val="4167526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D87286-3C60-194F-A3FA-589D786D1F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2D821537-F67A-AD4B-961C-8E36928C081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07103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5" r:id="rId7"/>
    <p:sldLayoutId id="2147483661" r:id="rId8"/>
  </p:sldLayoutIdLst>
  <p:txStyles>
    <p:titleStyle>
      <a:lvl1pPr algn="l" defTabSz="914400" rtl="0" eaLnBrk="1" latinLnBrk="0" hangingPunct="1">
        <a:lnSpc>
          <a:spcPct val="90000"/>
        </a:lnSpc>
        <a:spcBef>
          <a:spcPct val="0"/>
        </a:spcBef>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www.projectilepoints.net/Search/Oregon_Notched.html" TargetMode="External"/><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hyperlink" Target="https://commons.wikimedia.org/wiki/File:Neahkahnie_Mountain_North.JPG"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hyperlink" Target="https://oregonhistoryproject.org/articles/historical-records/indian-rock-art-picture-rocks-pass/#.XjDNQGhKjcs"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hyperlink" Target="https://www.nps.gov/crla/planyourvisit/index.htm" TargetMode="External"/><Relationship Id="rId7"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hyperlink" Target="https://www.oregongeology.org/pubs/tsubrochures/TillamookEvac_onscreen.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990600" y="1874787"/>
            <a:ext cx="10055772" cy="2928445"/>
          </a:xfrm>
        </p:spPr>
        <p:txBody>
          <a:bodyPr lIns="0" tIns="0" rIns="0" bIns="0" anchor="t" anchorCtr="0">
            <a:noAutofit/>
          </a:bodyPr>
          <a:lstStyle/>
          <a:p>
            <a:r>
              <a:rPr lang="es-MX" sz="2400" b="1" dirty="0">
                <a:solidFill>
                  <a:srgbClr val="63A49F"/>
                </a:solidFill>
                <a:latin typeface="Helvetica Neue" panose="02000503000000020004" pitchFamily="2" charset="0"/>
                <a:ea typeface="Helvetica Neue" panose="02000503000000020004" pitchFamily="2" charset="0"/>
                <a:cs typeface="Helvetica Neue" panose="02000503000000020004" pitchFamily="2" charset="0"/>
              </a:rPr>
              <a:t/>
            </a:r>
            <a:br>
              <a:rPr lang="es-MX" sz="2400" b="1" dirty="0">
                <a:solidFill>
                  <a:srgbClr val="63A49F"/>
                </a:solidFill>
                <a:latin typeface="Helvetica Neue" panose="02000503000000020004" pitchFamily="2" charset="0"/>
                <a:ea typeface="Helvetica Neue" panose="02000503000000020004" pitchFamily="2" charset="0"/>
                <a:cs typeface="Helvetica Neue" panose="02000503000000020004" pitchFamily="2" charset="0"/>
              </a:rPr>
            </a:br>
            <a:r>
              <a:rPr lang="es-MX" dirty="0"/>
              <a:t>Los primeros geólogos de </a:t>
            </a:r>
            <a:r>
              <a:rPr lang="es-MX" dirty="0" err="1"/>
              <a:t>Oregon</a:t>
            </a:r>
            <a:endParaRPr lang="es-MX" dirty="0"/>
          </a:p>
        </p:txBody>
      </p:sp>
      <p:pic>
        <p:nvPicPr>
          <p:cNvPr id="4" name="Picture 3" title="&quot;&quot;">
            <a:extLst>
              <a:ext uri="{FF2B5EF4-FFF2-40B4-BE49-F238E27FC236}">
                <a16:creationId xmlns:a16="http://schemas.microsoft.com/office/drawing/2014/main" id="{68A6AA26-350A-6A4A-8D10-F53251478D04}"/>
              </a:ext>
            </a:extLst>
          </p:cNvPr>
          <p:cNvPicPr>
            <a:picLocks noChangeAspect="1"/>
          </p:cNvPicPr>
          <p:nvPr/>
        </p:nvPicPr>
        <p:blipFill>
          <a:blip r:embed="rId2"/>
          <a:stretch>
            <a:fillRect/>
          </a:stretch>
        </p:blipFill>
        <p:spPr>
          <a:xfrm>
            <a:off x="0" y="5164120"/>
            <a:ext cx="12192000" cy="1693880"/>
          </a:xfrm>
          <a:prstGeom prst="rect">
            <a:avLst/>
          </a:prstGeom>
        </p:spPr>
      </p:pic>
    </p:spTree>
    <p:extLst>
      <p:ext uri="{BB962C8B-B14F-4D97-AF65-F5344CB8AC3E}">
        <p14:creationId xmlns:p14="http://schemas.microsoft.com/office/powerpoint/2010/main" val="2465692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8261874" cy="647700"/>
          </a:xfrm>
        </p:spPr>
        <p:txBody>
          <a:bodyPr lIns="0" tIns="0" rIns="0" bIns="0" anchor="t" anchorCtr="0">
            <a:noAutofit/>
          </a:bodyPr>
          <a:lstStyle/>
          <a:p>
            <a:r>
              <a:rPr lang="es-MX"/>
              <a:t>Tierra agrícola y ganadera</a:t>
            </a:r>
          </a:p>
        </p:txBody>
      </p:sp>
      <p:sp>
        <p:nvSpPr>
          <p:cNvPr id="4" name="Google Shape;112;p5">
            <a:extLst>
              <a:ext uri="{FF2B5EF4-FFF2-40B4-BE49-F238E27FC236}">
                <a16:creationId xmlns:a16="http://schemas.microsoft.com/office/drawing/2014/main" id="{FDC4A572-2945-C342-BDB6-C990DB6C1099}"/>
              </a:ext>
            </a:extLst>
          </p:cNvPr>
          <p:cNvSpPr txBox="1"/>
          <p:nvPr/>
        </p:nvSpPr>
        <p:spPr>
          <a:xfrm>
            <a:off x="990600" y="5954903"/>
            <a:ext cx="9287256" cy="184666"/>
          </a:xfrm>
          <a:prstGeom prst="rect">
            <a:avLst/>
          </a:prstGeom>
          <a:noFill/>
          <a:ln>
            <a:noFill/>
          </a:ln>
        </p:spPr>
        <p:txBody>
          <a:bodyPr spcFirstLastPara="1" wrap="square" lIns="0" tIns="0" rIns="0" bIns="0" anchor="t" anchorCtr="0">
            <a:noAutofit/>
          </a:bodyPr>
          <a:lstStyle/>
          <a:p>
            <a:pPr lvl="0"/>
            <a:r>
              <a:rPr lang="es-MX" sz="120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Fuente: Centro de Educación Geográfica en Oregon, Universidad Estatal de Portland. </a:t>
            </a:r>
            <a:r>
              <a:rPr lang="es-MX" sz="1200" i="1">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El Atlas Estudiantil de Oregon. </a:t>
            </a:r>
            <a:r>
              <a:rPr lang="es-MX" sz="120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Utilizado con permiso</a:t>
            </a:r>
          </a:p>
        </p:txBody>
      </p:sp>
      <p:pic>
        <p:nvPicPr>
          <p:cNvPr id="5" name="Picture 4" descr="A map of Oregon showing farm and ranch land. Farm land is mainly located in the Willamette Valley and north-central and northeastern Oregon. Ranch land is primarily in southeastern Oregon">
            <a:extLst>
              <a:ext uri="{FF2B5EF4-FFF2-40B4-BE49-F238E27FC236}">
                <a16:creationId xmlns:a16="http://schemas.microsoft.com/office/drawing/2014/main" id="{5418F61C-90B2-BF48-8A46-092827180B27}"/>
              </a:ext>
            </a:extLst>
          </p:cNvPr>
          <p:cNvPicPr>
            <a:picLocks noChangeAspect="1"/>
          </p:cNvPicPr>
          <p:nvPr/>
        </p:nvPicPr>
        <p:blipFill>
          <a:blip r:embed="rId3"/>
          <a:stretch>
            <a:fillRect/>
          </a:stretch>
        </p:blipFill>
        <p:spPr>
          <a:xfrm>
            <a:off x="2184571" y="1485900"/>
            <a:ext cx="6899313" cy="4152527"/>
          </a:xfrm>
          <a:prstGeom prst="rect">
            <a:avLst/>
          </a:prstGeom>
        </p:spPr>
      </p:pic>
    </p:spTree>
    <p:extLst>
      <p:ext uri="{BB962C8B-B14F-4D97-AF65-F5344CB8AC3E}">
        <p14:creationId xmlns:p14="http://schemas.microsoft.com/office/powerpoint/2010/main" val="19522525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883154" cy="647700"/>
          </a:xfrm>
        </p:spPr>
        <p:txBody>
          <a:bodyPr lIns="0" tIns="0" rIns="0" bIns="0" anchor="t" anchorCtr="0">
            <a:noAutofit/>
          </a:bodyPr>
          <a:lstStyle/>
          <a:p>
            <a:r>
              <a:rPr lang="es-MX" sz="4000" dirty="0"/>
              <a:t>Depósitos minerales (no extraídos activamente)</a:t>
            </a:r>
          </a:p>
        </p:txBody>
      </p:sp>
      <p:sp>
        <p:nvSpPr>
          <p:cNvPr id="4" name="Google Shape;112;p5">
            <a:extLst>
              <a:ext uri="{FF2B5EF4-FFF2-40B4-BE49-F238E27FC236}">
                <a16:creationId xmlns:a16="http://schemas.microsoft.com/office/drawing/2014/main" id="{FDC4A572-2945-C342-BDB6-C990DB6C1099}"/>
              </a:ext>
            </a:extLst>
          </p:cNvPr>
          <p:cNvSpPr txBox="1"/>
          <p:nvPr/>
        </p:nvSpPr>
        <p:spPr>
          <a:xfrm>
            <a:off x="990600" y="5954903"/>
            <a:ext cx="9287256" cy="184666"/>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s-MX" sz="120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Fuente: Centro de Educación Geográfica en Oregon, Universidad Estatal de Portland. </a:t>
            </a:r>
            <a:r>
              <a:rPr lang="es-MX" sz="1200" i="1">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El Atlas Estudiantil de Oregon. </a:t>
            </a:r>
            <a:r>
              <a:rPr lang="es-MX" sz="120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Utilizadas con permiso</a:t>
            </a:r>
          </a:p>
        </p:txBody>
      </p:sp>
      <p:pic>
        <p:nvPicPr>
          <p:cNvPr id="6" name="Picture 5" descr="Most mineral deposits are in either southwestern or eastern Oregon. They include gold, Nickel, chromium and copper. Mercury deposits are located in central and southeastern Oregon. Uranium deposits are rare and scattered in eastern and sothern Oregon.">
            <a:extLst>
              <a:ext uri="{FF2B5EF4-FFF2-40B4-BE49-F238E27FC236}">
                <a16:creationId xmlns:a16="http://schemas.microsoft.com/office/drawing/2014/main" id="{78C61647-7E05-064F-A424-883293788CCC}"/>
              </a:ext>
            </a:extLst>
          </p:cNvPr>
          <p:cNvPicPr>
            <a:picLocks noChangeAspect="1"/>
          </p:cNvPicPr>
          <p:nvPr/>
        </p:nvPicPr>
        <p:blipFill>
          <a:blip r:embed="rId3"/>
          <a:stretch>
            <a:fillRect/>
          </a:stretch>
        </p:blipFill>
        <p:spPr>
          <a:xfrm>
            <a:off x="2855654" y="1485900"/>
            <a:ext cx="6480691" cy="4062768"/>
          </a:xfrm>
          <a:prstGeom prst="rect">
            <a:avLst/>
          </a:prstGeom>
        </p:spPr>
      </p:pic>
    </p:spTree>
    <p:extLst>
      <p:ext uri="{BB962C8B-B14F-4D97-AF65-F5344CB8AC3E}">
        <p14:creationId xmlns:p14="http://schemas.microsoft.com/office/powerpoint/2010/main" val="23990357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346706" cy="647700"/>
          </a:xfrm>
        </p:spPr>
        <p:txBody>
          <a:bodyPr lIns="0" tIns="0" rIns="0" bIns="0" anchor="t" anchorCtr="0">
            <a:noAutofit/>
          </a:bodyPr>
          <a:lstStyle/>
          <a:p>
            <a:r>
              <a:rPr lang="es-MX" dirty="0"/>
              <a:t>Peligros naturales: Terremotos</a:t>
            </a:r>
          </a:p>
        </p:txBody>
      </p:sp>
      <p:sp>
        <p:nvSpPr>
          <p:cNvPr id="4" name="Google Shape;112;p5">
            <a:extLst>
              <a:ext uri="{FF2B5EF4-FFF2-40B4-BE49-F238E27FC236}">
                <a16:creationId xmlns:a16="http://schemas.microsoft.com/office/drawing/2014/main" id="{FDC4A572-2945-C342-BDB6-C990DB6C1099}"/>
              </a:ext>
            </a:extLst>
          </p:cNvPr>
          <p:cNvSpPr txBox="1"/>
          <p:nvPr/>
        </p:nvSpPr>
        <p:spPr>
          <a:xfrm>
            <a:off x="990600" y="5954903"/>
            <a:ext cx="9287256" cy="184666"/>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s-MX" sz="120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Fuente: Centro de Educación Geográfica en Oregon, Universidad Estatal de Portland. </a:t>
            </a:r>
            <a:r>
              <a:rPr lang="es-MX" sz="1200" i="1">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El Atlas Estudiantil de Oregon. </a:t>
            </a:r>
            <a:r>
              <a:rPr lang="es-MX" sz="120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Utilizadas con permiso</a:t>
            </a:r>
          </a:p>
        </p:txBody>
      </p:sp>
      <p:pic>
        <p:nvPicPr>
          <p:cNvPr id="5" name="Picture 4" descr="Map showing the higher risk for earthquakes is along the coast, decreasing as you go east across the state. There is also a small area of higher risk in very south central part of the state.">
            <a:extLst>
              <a:ext uri="{FF2B5EF4-FFF2-40B4-BE49-F238E27FC236}">
                <a16:creationId xmlns:a16="http://schemas.microsoft.com/office/drawing/2014/main" id="{E767E112-2922-6347-B54B-686D863C0AB1}"/>
              </a:ext>
            </a:extLst>
          </p:cNvPr>
          <p:cNvPicPr>
            <a:picLocks noChangeAspect="1"/>
          </p:cNvPicPr>
          <p:nvPr/>
        </p:nvPicPr>
        <p:blipFill>
          <a:blip r:embed="rId3"/>
          <a:stretch>
            <a:fillRect/>
          </a:stretch>
        </p:blipFill>
        <p:spPr>
          <a:xfrm>
            <a:off x="3009964" y="1449324"/>
            <a:ext cx="6172072" cy="3912352"/>
          </a:xfrm>
          <a:prstGeom prst="rect">
            <a:avLst/>
          </a:prstGeom>
        </p:spPr>
      </p:pic>
    </p:spTree>
    <p:extLst>
      <p:ext uri="{BB962C8B-B14F-4D97-AF65-F5344CB8AC3E}">
        <p14:creationId xmlns:p14="http://schemas.microsoft.com/office/powerpoint/2010/main" val="14656466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346706" cy="647700"/>
          </a:xfrm>
        </p:spPr>
        <p:txBody>
          <a:bodyPr lIns="0" tIns="0" rIns="0" bIns="0" anchor="t" anchorCtr="0">
            <a:noAutofit/>
          </a:bodyPr>
          <a:lstStyle/>
          <a:p>
            <a:r>
              <a:rPr lang="es-MX" dirty="0"/>
              <a:t>Peligros naturales: Tsunamis</a:t>
            </a:r>
          </a:p>
        </p:txBody>
      </p:sp>
      <p:sp>
        <p:nvSpPr>
          <p:cNvPr id="4" name="Google Shape;112;p5">
            <a:extLst>
              <a:ext uri="{FF2B5EF4-FFF2-40B4-BE49-F238E27FC236}">
                <a16:creationId xmlns:a16="http://schemas.microsoft.com/office/drawing/2014/main" id="{FDC4A572-2945-C342-BDB6-C990DB6C1099}"/>
              </a:ext>
            </a:extLst>
          </p:cNvPr>
          <p:cNvSpPr txBox="1"/>
          <p:nvPr/>
        </p:nvSpPr>
        <p:spPr>
          <a:xfrm>
            <a:off x="990600" y="5954903"/>
            <a:ext cx="9287256" cy="184666"/>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s-MX" sz="120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Fuente: Centro de Educación Geográfica en Oregon, Universidad Estatal de Portland. </a:t>
            </a:r>
            <a:r>
              <a:rPr lang="es-MX" sz="1200" i="1">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El Atlas Estudiantil de Oregon. </a:t>
            </a:r>
            <a:r>
              <a:rPr lang="es-MX" sz="120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Utilizadas con permiso</a:t>
            </a:r>
          </a:p>
        </p:txBody>
      </p:sp>
      <p:pic>
        <p:nvPicPr>
          <p:cNvPr id="6" name="Picture 5" descr="The highest risks for tsunamis on the Oregon coast are near Astoria, Seaside, Newport and Coos Bay.">
            <a:extLst>
              <a:ext uri="{FF2B5EF4-FFF2-40B4-BE49-F238E27FC236}">
                <a16:creationId xmlns:a16="http://schemas.microsoft.com/office/drawing/2014/main" id="{F4774DDD-F0CF-2745-8F15-58E2D7656FA3}"/>
              </a:ext>
            </a:extLst>
          </p:cNvPr>
          <p:cNvPicPr>
            <a:picLocks noChangeAspect="1"/>
          </p:cNvPicPr>
          <p:nvPr/>
        </p:nvPicPr>
        <p:blipFill>
          <a:blip r:embed="rId3"/>
          <a:stretch>
            <a:fillRect/>
          </a:stretch>
        </p:blipFill>
        <p:spPr>
          <a:xfrm>
            <a:off x="3124098" y="1485900"/>
            <a:ext cx="5943803" cy="4073652"/>
          </a:xfrm>
          <a:prstGeom prst="rect">
            <a:avLst/>
          </a:prstGeom>
        </p:spPr>
      </p:pic>
    </p:spTree>
    <p:extLst>
      <p:ext uri="{BB962C8B-B14F-4D97-AF65-F5344CB8AC3E}">
        <p14:creationId xmlns:p14="http://schemas.microsoft.com/office/powerpoint/2010/main" val="8147975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346706" cy="647700"/>
          </a:xfrm>
        </p:spPr>
        <p:txBody>
          <a:bodyPr lIns="0" tIns="0" rIns="0" bIns="0" anchor="t" anchorCtr="0">
            <a:noAutofit/>
          </a:bodyPr>
          <a:lstStyle/>
          <a:p>
            <a:r>
              <a:rPr lang="es-MX"/>
              <a:t>Herramientas</a:t>
            </a:r>
          </a:p>
        </p:txBody>
      </p:sp>
      <p:sp>
        <p:nvSpPr>
          <p:cNvPr id="4" name="Google Shape;112;p5">
            <a:extLst>
              <a:ext uri="{FF2B5EF4-FFF2-40B4-BE49-F238E27FC236}">
                <a16:creationId xmlns:a16="http://schemas.microsoft.com/office/drawing/2014/main" id="{FDC4A572-2945-C342-BDB6-C990DB6C1099}"/>
              </a:ext>
            </a:extLst>
          </p:cNvPr>
          <p:cNvSpPr txBox="1"/>
          <p:nvPr/>
        </p:nvSpPr>
        <p:spPr>
          <a:xfrm>
            <a:off x="990599" y="5786847"/>
            <a:ext cx="9995263" cy="805532"/>
          </a:xfrm>
          <a:prstGeom prst="rect">
            <a:avLst/>
          </a:prstGeom>
          <a:noFill/>
          <a:ln>
            <a:noFill/>
          </a:ln>
        </p:spPr>
        <p:txBody>
          <a:bodyPr spcFirstLastPara="1" wrap="square" lIns="0" tIns="0" rIns="0" bIns="0" anchor="t" anchorCtr="0">
            <a:noAutofit/>
          </a:bodyPr>
          <a:lstStyle/>
          <a:p>
            <a:pPr lvl="0">
              <a:lnSpc>
                <a:spcPct val="110000"/>
              </a:lnSpc>
            </a:pPr>
            <a:r>
              <a:rPr lang="es-MX"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Fuentes: Puntas de proyectil: ProyectilPoints.net </a:t>
            </a:r>
            <a:r>
              <a:rPr lang="es-MX"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hlinkClick r:id="rId3"/>
              </a:rPr>
              <a:t>http://www.projectilepoints.net/Search/Oregon_Notched.html</a:t>
            </a:r>
            <a:r>
              <a:rPr lang="es-MX"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 Usado con permiso.</a:t>
            </a:r>
          </a:p>
          <a:p>
            <a:pPr lvl="0">
              <a:lnSpc>
                <a:spcPct val="110000"/>
              </a:lnSpc>
            </a:pPr>
            <a:r>
              <a:rPr lang="es-MX"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Cincel: Tribu de Indios </a:t>
            </a:r>
            <a:r>
              <a:rPr lang="es-MX" sz="1200" dirty="0" err="1">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Coquille</a:t>
            </a:r>
            <a:r>
              <a:rPr lang="es-MX"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 | Cabeza del hacha: </a:t>
            </a:r>
            <a:r>
              <a:rPr lang="es-MX" sz="1200" dirty="0" err="1">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Ivy</a:t>
            </a:r>
            <a:r>
              <a:rPr lang="es-MX"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 J., &amp; Norris, N. (2011). </a:t>
            </a:r>
            <a:r>
              <a:rPr lang="es-MX" sz="1200" i="1"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Herramientas de Tah. </a:t>
            </a:r>
            <a:r>
              <a:rPr lang="es-MX"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North Bend, </a:t>
            </a:r>
            <a:r>
              <a:rPr lang="es-MX" sz="1200" dirty="0" err="1">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OR</a:t>
            </a:r>
            <a:r>
              <a:rPr lang="es-MX"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 Tribu de Indios </a:t>
            </a:r>
            <a:r>
              <a:rPr lang="es-MX" sz="1200" dirty="0" err="1">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Coquille</a:t>
            </a:r>
            <a:r>
              <a:rPr lang="es-MX"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a:t>
            </a:r>
          </a:p>
          <a:p>
            <a:pPr lvl="0">
              <a:lnSpc>
                <a:spcPct val="110000"/>
              </a:lnSpc>
            </a:pPr>
            <a:r>
              <a:rPr lang="es-MX"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Piedras para jugar: </a:t>
            </a:r>
            <a:r>
              <a:rPr lang="es-MX" sz="1200" dirty="0" err="1">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Ivy</a:t>
            </a:r>
            <a:r>
              <a:rPr lang="es-MX"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 J., &amp; Norris, N. (2011). </a:t>
            </a:r>
            <a:r>
              <a:rPr lang="es-MX" sz="1200" i="1"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Herramientas de Tah. </a:t>
            </a:r>
            <a:r>
              <a:rPr lang="es-MX"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North Bend, </a:t>
            </a:r>
            <a:r>
              <a:rPr lang="es-MX" sz="1200" dirty="0" err="1">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OR</a:t>
            </a:r>
            <a:r>
              <a:rPr lang="es-MX"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 Tribu de Indios </a:t>
            </a:r>
            <a:r>
              <a:rPr lang="es-MX" sz="1200" dirty="0" err="1">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Coquille</a:t>
            </a:r>
            <a:r>
              <a:rPr lang="es-MX"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a:t>
            </a:r>
          </a:p>
        </p:txBody>
      </p:sp>
      <p:pic>
        <p:nvPicPr>
          <p:cNvPr id="5" name="Picture 4" title="&quot;&quot;">
            <a:extLst>
              <a:ext uri="{FF2B5EF4-FFF2-40B4-BE49-F238E27FC236}">
                <a16:creationId xmlns:a16="http://schemas.microsoft.com/office/drawing/2014/main" id="{3834F056-C621-5A46-86EC-6572EFDC1EFF}"/>
              </a:ext>
            </a:extLst>
          </p:cNvPr>
          <p:cNvPicPr>
            <a:picLocks noChangeAspect="1"/>
          </p:cNvPicPr>
          <p:nvPr/>
        </p:nvPicPr>
        <p:blipFill>
          <a:blip r:embed="rId4"/>
          <a:stretch>
            <a:fillRect/>
          </a:stretch>
        </p:blipFill>
        <p:spPr>
          <a:xfrm>
            <a:off x="2967382" y="1497100"/>
            <a:ext cx="3263750" cy="1247534"/>
          </a:xfrm>
          <a:prstGeom prst="rect">
            <a:avLst/>
          </a:prstGeom>
        </p:spPr>
      </p:pic>
      <p:pic>
        <p:nvPicPr>
          <p:cNvPr id="7" name="Picture 6" title="&quot;&quot;">
            <a:extLst>
              <a:ext uri="{FF2B5EF4-FFF2-40B4-BE49-F238E27FC236}">
                <a16:creationId xmlns:a16="http://schemas.microsoft.com/office/drawing/2014/main" id="{58B67D66-C3F0-134F-9DEE-FE5E06A21EC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65682" y="1495839"/>
            <a:ext cx="2857988" cy="124753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title="&quot;&quot;">
            <a:extLst>
              <a:ext uri="{FF2B5EF4-FFF2-40B4-BE49-F238E27FC236}">
                <a16:creationId xmlns:a16="http://schemas.microsoft.com/office/drawing/2014/main" id="{602F34F2-CA56-5945-A723-9BC0EED4FF9C}"/>
              </a:ext>
            </a:extLst>
          </p:cNvPr>
          <p:cNvPicPr>
            <a:picLocks noChangeAspect="1"/>
          </p:cNvPicPr>
          <p:nvPr/>
        </p:nvPicPr>
        <p:blipFill>
          <a:blip r:embed="rId6"/>
          <a:stretch>
            <a:fillRect/>
          </a:stretch>
        </p:blipFill>
        <p:spPr>
          <a:xfrm>
            <a:off x="2967381" y="3515308"/>
            <a:ext cx="2053758" cy="1603343"/>
          </a:xfrm>
          <a:prstGeom prst="rect">
            <a:avLst/>
          </a:prstGeom>
        </p:spPr>
      </p:pic>
      <p:pic>
        <p:nvPicPr>
          <p:cNvPr id="11" name="Picture 10" title="&quot;&quot;">
            <a:extLst>
              <a:ext uri="{FF2B5EF4-FFF2-40B4-BE49-F238E27FC236}">
                <a16:creationId xmlns:a16="http://schemas.microsoft.com/office/drawing/2014/main" id="{D37468B9-15DF-EC42-972A-C3816B44F9B9}"/>
              </a:ext>
            </a:extLst>
          </p:cNvPr>
          <p:cNvPicPr>
            <a:picLocks noChangeAspect="1"/>
          </p:cNvPicPr>
          <p:nvPr/>
        </p:nvPicPr>
        <p:blipFill>
          <a:blip r:embed="rId7"/>
          <a:stretch>
            <a:fillRect/>
          </a:stretch>
        </p:blipFill>
        <p:spPr>
          <a:xfrm>
            <a:off x="5124742" y="3515308"/>
            <a:ext cx="4049879" cy="1603343"/>
          </a:xfrm>
          <a:prstGeom prst="rect">
            <a:avLst/>
          </a:prstGeom>
        </p:spPr>
      </p:pic>
      <p:sp>
        <p:nvSpPr>
          <p:cNvPr id="3" name="Rectangle 2">
            <a:extLst>
              <a:ext uri="{FF2B5EF4-FFF2-40B4-BE49-F238E27FC236}">
                <a16:creationId xmlns:a16="http://schemas.microsoft.com/office/drawing/2014/main" id="{0F5EB2F4-78CC-CC48-9663-972B729CD488}"/>
              </a:ext>
            </a:extLst>
          </p:cNvPr>
          <p:cNvSpPr/>
          <p:nvPr/>
        </p:nvSpPr>
        <p:spPr>
          <a:xfrm>
            <a:off x="2967381" y="2768162"/>
            <a:ext cx="3263751" cy="338554"/>
          </a:xfrm>
          <a:prstGeom prst="rect">
            <a:avLst/>
          </a:prstGeom>
        </p:spPr>
        <p:txBody>
          <a:bodyPr wrap="square">
            <a:spAutoFit/>
          </a:bodyPr>
          <a:lstStyle/>
          <a:p>
            <a:pPr algn="ctr"/>
            <a:r>
              <a:rPr lang="es-MX" sz="16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Puntas de proyectil (puntas de flecha)</a:t>
            </a:r>
          </a:p>
        </p:txBody>
      </p:sp>
      <p:sp>
        <p:nvSpPr>
          <p:cNvPr id="14" name="Rectangle 13">
            <a:extLst>
              <a:ext uri="{FF2B5EF4-FFF2-40B4-BE49-F238E27FC236}">
                <a16:creationId xmlns:a16="http://schemas.microsoft.com/office/drawing/2014/main" id="{4EF1C4D1-5BB1-654D-90F1-A12F8F134EF0}"/>
              </a:ext>
            </a:extLst>
          </p:cNvPr>
          <p:cNvSpPr/>
          <p:nvPr/>
        </p:nvSpPr>
        <p:spPr>
          <a:xfrm>
            <a:off x="6365682" y="2788040"/>
            <a:ext cx="2857988" cy="338554"/>
          </a:xfrm>
          <a:prstGeom prst="rect">
            <a:avLst/>
          </a:prstGeom>
        </p:spPr>
        <p:txBody>
          <a:bodyPr wrap="square">
            <a:spAutoFit/>
          </a:bodyPr>
          <a:lstStyle/>
          <a:p>
            <a:pPr algn="ctr"/>
            <a:r>
              <a:rPr lang="es-MX" sz="16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Cincel</a:t>
            </a:r>
          </a:p>
        </p:txBody>
      </p:sp>
      <p:sp>
        <p:nvSpPr>
          <p:cNvPr id="15" name="Rectangle 14">
            <a:extLst>
              <a:ext uri="{FF2B5EF4-FFF2-40B4-BE49-F238E27FC236}">
                <a16:creationId xmlns:a16="http://schemas.microsoft.com/office/drawing/2014/main" id="{22937A55-D15F-1D47-935D-B789606EA3E1}"/>
              </a:ext>
            </a:extLst>
          </p:cNvPr>
          <p:cNvSpPr/>
          <p:nvPr/>
        </p:nvSpPr>
        <p:spPr>
          <a:xfrm>
            <a:off x="2977320" y="5183370"/>
            <a:ext cx="2043819" cy="338554"/>
          </a:xfrm>
          <a:prstGeom prst="rect">
            <a:avLst/>
          </a:prstGeom>
        </p:spPr>
        <p:txBody>
          <a:bodyPr wrap="square">
            <a:spAutoFit/>
          </a:bodyPr>
          <a:lstStyle/>
          <a:p>
            <a:pPr algn="ctr"/>
            <a:r>
              <a:rPr lang="es-MX" sz="16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Piedras para jugar</a:t>
            </a:r>
          </a:p>
        </p:txBody>
      </p:sp>
      <p:sp>
        <p:nvSpPr>
          <p:cNvPr id="16" name="Rectangle 15">
            <a:extLst>
              <a:ext uri="{FF2B5EF4-FFF2-40B4-BE49-F238E27FC236}">
                <a16:creationId xmlns:a16="http://schemas.microsoft.com/office/drawing/2014/main" id="{4BC72B63-09C5-B043-8C8A-693EB2C526C2}"/>
              </a:ext>
            </a:extLst>
          </p:cNvPr>
          <p:cNvSpPr/>
          <p:nvPr/>
        </p:nvSpPr>
        <p:spPr>
          <a:xfrm>
            <a:off x="5124742" y="5203248"/>
            <a:ext cx="4049879" cy="338554"/>
          </a:xfrm>
          <a:prstGeom prst="rect">
            <a:avLst/>
          </a:prstGeom>
        </p:spPr>
        <p:txBody>
          <a:bodyPr wrap="square">
            <a:spAutoFit/>
          </a:bodyPr>
          <a:lstStyle/>
          <a:p>
            <a:pPr algn="ctr"/>
            <a:r>
              <a:rPr lang="es-MX" sz="16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Cabeza del hacha</a:t>
            </a:r>
          </a:p>
        </p:txBody>
      </p:sp>
    </p:spTree>
    <p:extLst>
      <p:ext uri="{BB962C8B-B14F-4D97-AF65-F5344CB8AC3E}">
        <p14:creationId xmlns:p14="http://schemas.microsoft.com/office/powerpoint/2010/main" val="464175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346706" cy="647700"/>
          </a:xfrm>
        </p:spPr>
        <p:txBody>
          <a:bodyPr lIns="0" tIns="0" rIns="0" bIns="0" anchor="t" anchorCtr="0">
            <a:noAutofit/>
          </a:bodyPr>
          <a:lstStyle/>
          <a:p>
            <a:r>
              <a:rPr lang="es-MX"/>
              <a:t>Lugares especiales</a:t>
            </a:r>
          </a:p>
        </p:txBody>
      </p:sp>
      <p:sp>
        <p:nvSpPr>
          <p:cNvPr id="4" name="Google Shape;112;p5">
            <a:extLst>
              <a:ext uri="{FF2B5EF4-FFF2-40B4-BE49-F238E27FC236}">
                <a16:creationId xmlns:a16="http://schemas.microsoft.com/office/drawing/2014/main" id="{FDC4A572-2945-C342-BDB6-C990DB6C1099}"/>
              </a:ext>
            </a:extLst>
          </p:cNvPr>
          <p:cNvSpPr txBox="1"/>
          <p:nvPr/>
        </p:nvSpPr>
        <p:spPr>
          <a:xfrm>
            <a:off x="990600" y="5944677"/>
            <a:ext cx="9287256" cy="647701"/>
          </a:xfrm>
          <a:prstGeom prst="rect">
            <a:avLst/>
          </a:prstGeom>
          <a:noFill/>
          <a:ln>
            <a:noFill/>
          </a:ln>
        </p:spPr>
        <p:txBody>
          <a:bodyPr spcFirstLastPara="1" wrap="square" lIns="0" tIns="0" rIns="0" bIns="0" anchor="t" anchorCtr="0">
            <a:noAutofit/>
          </a:bodyPr>
          <a:lstStyle/>
          <a:p>
            <a:pPr lvl="0">
              <a:lnSpc>
                <a:spcPct val="110000"/>
              </a:lnSpc>
            </a:pPr>
            <a:r>
              <a:rPr lang="es-MX" sz="120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Fuentes: Grandmother Rock: Tribu Indígena Coquille | Montaña Neahkahnie: Eric Baetscher (a través de Wikimedia Commons: </a:t>
            </a:r>
            <a:r>
              <a:rPr lang="es-MX" sz="120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hlinkClick r:id="rId3"/>
              </a:rPr>
              <a:t>https://commons.wikimedia.org/wiki/File:Neahkahnie_Mountain_North.JPG</a:t>
            </a:r>
            <a:r>
              <a:rPr lang="es-MX" sz="120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 | Montaña Steens: Wildhorse Gorge, Montaña Steens (prog_rec_orwa_steens_hero_wildhorse.jpg), por la Oficina de Administración de Tierras (dominio público)</a:t>
            </a:r>
          </a:p>
        </p:txBody>
      </p:sp>
      <p:sp>
        <p:nvSpPr>
          <p:cNvPr id="3" name="Rectangle 2">
            <a:extLst>
              <a:ext uri="{FF2B5EF4-FFF2-40B4-BE49-F238E27FC236}">
                <a16:creationId xmlns:a16="http://schemas.microsoft.com/office/drawing/2014/main" id="{0F5EB2F4-78CC-CC48-9663-972B729CD488}"/>
              </a:ext>
            </a:extLst>
          </p:cNvPr>
          <p:cNvSpPr/>
          <p:nvPr/>
        </p:nvSpPr>
        <p:spPr>
          <a:xfrm>
            <a:off x="990600" y="4457423"/>
            <a:ext cx="3342701" cy="584775"/>
          </a:xfrm>
          <a:prstGeom prst="rect">
            <a:avLst/>
          </a:prstGeom>
        </p:spPr>
        <p:txBody>
          <a:bodyPr wrap="square">
            <a:spAutoFit/>
          </a:bodyPr>
          <a:lstStyle/>
          <a:p>
            <a:pPr algn="ctr"/>
            <a:r>
              <a:rPr lang="es-MX" sz="1600" dirty="0" err="1">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Grandmother</a:t>
            </a:r>
            <a:r>
              <a:rPr lang="es-MX" sz="160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 Rock</a:t>
            </a:r>
          </a:p>
          <a:p>
            <a:pPr algn="ctr"/>
            <a:r>
              <a:rPr lang="es-MX" sz="160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Cerca de </a:t>
            </a:r>
            <a:r>
              <a:rPr lang="es-MX" sz="1600" dirty="0" err="1">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Bandon</a:t>
            </a:r>
            <a:r>
              <a:rPr lang="es-MX" sz="160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 actual</a:t>
            </a:r>
          </a:p>
        </p:txBody>
      </p:sp>
      <p:pic>
        <p:nvPicPr>
          <p:cNvPr id="12" name="Picture 11" title="&quot;&quot;">
            <a:extLst>
              <a:ext uri="{FF2B5EF4-FFF2-40B4-BE49-F238E27FC236}">
                <a16:creationId xmlns:a16="http://schemas.microsoft.com/office/drawing/2014/main" id="{64FE2D54-5E78-4745-B2BA-14CC907F53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4046" y="2109788"/>
            <a:ext cx="3329255" cy="226030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title="&quot;&quot;">
            <a:extLst>
              <a:ext uri="{FF2B5EF4-FFF2-40B4-BE49-F238E27FC236}">
                <a16:creationId xmlns:a16="http://schemas.microsoft.com/office/drawing/2014/main" id="{EEAB1946-0B56-C243-9B01-E5DF1C67556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4444"/>
          <a:stretch/>
        </p:blipFill>
        <p:spPr bwMode="auto">
          <a:xfrm>
            <a:off x="4449934" y="2109788"/>
            <a:ext cx="3329255" cy="226030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title="&quot;&quot;">
            <a:extLst>
              <a:ext uri="{FF2B5EF4-FFF2-40B4-BE49-F238E27FC236}">
                <a16:creationId xmlns:a16="http://schemas.microsoft.com/office/drawing/2014/main" id="{513ADA92-7D4C-D040-9BAF-C9B2D38A633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743"/>
          <a:stretch/>
        </p:blipFill>
        <p:spPr bwMode="auto">
          <a:xfrm>
            <a:off x="7895822" y="2109788"/>
            <a:ext cx="3312738" cy="2260303"/>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id="{806BACCB-3CF3-7D42-B98D-4E553F895C47}"/>
              </a:ext>
            </a:extLst>
          </p:cNvPr>
          <p:cNvSpPr/>
          <p:nvPr/>
        </p:nvSpPr>
        <p:spPr>
          <a:xfrm>
            <a:off x="4449933" y="4457422"/>
            <a:ext cx="3329255" cy="830997"/>
          </a:xfrm>
          <a:prstGeom prst="rect">
            <a:avLst/>
          </a:prstGeom>
        </p:spPr>
        <p:txBody>
          <a:bodyPr wrap="square">
            <a:spAutoFit/>
          </a:bodyPr>
          <a:lstStyle/>
          <a:p>
            <a:pPr algn="ctr"/>
            <a:r>
              <a:rPr lang="es-MX" sz="16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Montaña Neahkahnie </a:t>
            </a:r>
          </a:p>
          <a:p>
            <a:pPr algn="ctr"/>
            <a:r>
              <a:rPr lang="es-MX" sz="16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(“Lugar del Creador”)</a:t>
            </a:r>
          </a:p>
          <a:p>
            <a:pPr algn="ctr"/>
            <a:r>
              <a:rPr lang="es-MX" sz="16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Condado de Tillamook</a:t>
            </a:r>
          </a:p>
        </p:txBody>
      </p:sp>
      <p:sp>
        <p:nvSpPr>
          <p:cNvPr id="19" name="Rectangle 18">
            <a:extLst>
              <a:ext uri="{FF2B5EF4-FFF2-40B4-BE49-F238E27FC236}">
                <a16:creationId xmlns:a16="http://schemas.microsoft.com/office/drawing/2014/main" id="{714FFCC7-8E06-8A4D-BE0D-1074C06F1A09}"/>
              </a:ext>
            </a:extLst>
          </p:cNvPr>
          <p:cNvSpPr/>
          <p:nvPr/>
        </p:nvSpPr>
        <p:spPr>
          <a:xfrm>
            <a:off x="7895820" y="4462253"/>
            <a:ext cx="3305580" cy="584775"/>
          </a:xfrm>
          <a:prstGeom prst="rect">
            <a:avLst/>
          </a:prstGeom>
        </p:spPr>
        <p:txBody>
          <a:bodyPr wrap="square">
            <a:spAutoFit/>
          </a:bodyPr>
          <a:lstStyle/>
          <a:p>
            <a:pPr algn="ctr"/>
            <a:r>
              <a:rPr lang="es-MX" sz="16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Montaña Steens</a:t>
            </a:r>
          </a:p>
          <a:p>
            <a:pPr algn="ctr"/>
            <a:r>
              <a:rPr lang="es-MX" sz="16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Condado de Harney</a:t>
            </a:r>
          </a:p>
        </p:txBody>
      </p:sp>
    </p:spTree>
    <p:extLst>
      <p:ext uri="{BB962C8B-B14F-4D97-AF65-F5344CB8AC3E}">
        <p14:creationId xmlns:p14="http://schemas.microsoft.com/office/powerpoint/2010/main" val="3894804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346706" cy="647700"/>
          </a:xfrm>
        </p:spPr>
        <p:txBody>
          <a:bodyPr lIns="0" tIns="0" rIns="0" bIns="0" anchor="t" anchorCtr="0">
            <a:noAutofit/>
          </a:bodyPr>
          <a:lstStyle/>
          <a:p>
            <a:r>
              <a:rPr lang="es-MX"/>
              <a:t>Arte</a:t>
            </a:r>
          </a:p>
        </p:txBody>
      </p:sp>
      <p:sp>
        <p:nvSpPr>
          <p:cNvPr id="4" name="Google Shape;112;p5">
            <a:extLst>
              <a:ext uri="{FF2B5EF4-FFF2-40B4-BE49-F238E27FC236}">
                <a16:creationId xmlns:a16="http://schemas.microsoft.com/office/drawing/2014/main" id="{FDC4A572-2945-C342-BDB6-C990DB6C1099}"/>
              </a:ext>
            </a:extLst>
          </p:cNvPr>
          <p:cNvSpPr txBox="1"/>
          <p:nvPr/>
        </p:nvSpPr>
        <p:spPr>
          <a:xfrm>
            <a:off x="990600" y="5944677"/>
            <a:ext cx="9287256" cy="418023"/>
          </a:xfrm>
          <a:prstGeom prst="rect">
            <a:avLst/>
          </a:prstGeom>
          <a:noFill/>
          <a:ln>
            <a:noFill/>
          </a:ln>
        </p:spPr>
        <p:txBody>
          <a:bodyPr spcFirstLastPara="1" wrap="square" lIns="0" tIns="0" rIns="0" bIns="0" anchor="t" anchorCtr="0">
            <a:noAutofit/>
          </a:bodyPr>
          <a:lstStyle/>
          <a:p>
            <a:pPr lvl="0">
              <a:lnSpc>
                <a:spcPct val="110000"/>
              </a:lnSpc>
            </a:pPr>
            <a:r>
              <a:rPr lang="es-MX" sz="120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Fuente: Sociedad Histórica de Oregon (Número de catálogo 94226), </a:t>
            </a:r>
            <a:r>
              <a:rPr lang="es-MX" sz="120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hlinkClick r:id="rId3"/>
              </a:rPr>
              <a:t>https://oregonhistoryproject.org/articles/historical-records/indian-rock-art-picture-rocks-pass/#.XjDNQGhKjcs</a:t>
            </a:r>
            <a:r>
              <a:rPr lang="es-MX" sz="120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 Usado con permiso.</a:t>
            </a:r>
          </a:p>
        </p:txBody>
      </p:sp>
      <p:sp>
        <p:nvSpPr>
          <p:cNvPr id="3" name="Rectangle 2">
            <a:extLst>
              <a:ext uri="{FF2B5EF4-FFF2-40B4-BE49-F238E27FC236}">
                <a16:creationId xmlns:a16="http://schemas.microsoft.com/office/drawing/2014/main" id="{0F5EB2F4-78CC-CC48-9663-972B729CD488}"/>
              </a:ext>
            </a:extLst>
          </p:cNvPr>
          <p:cNvSpPr/>
          <p:nvPr/>
        </p:nvSpPr>
        <p:spPr>
          <a:xfrm>
            <a:off x="3191700" y="4747755"/>
            <a:ext cx="5808597" cy="584775"/>
          </a:xfrm>
          <a:prstGeom prst="rect">
            <a:avLst/>
          </a:prstGeom>
        </p:spPr>
        <p:txBody>
          <a:bodyPr wrap="square">
            <a:spAutoFit/>
          </a:bodyPr>
          <a:lstStyle/>
          <a:p>
            <a:pPr algn="ctr"/>
            <a:r>
              <a:rPr lang="es-MX" sz="16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Petroglifos (grabados rupestres)</a:t>
            </a:r>
          </a:p>
          <a:p>
            <a:pPr algn="ctr"/>
            <a:r>
              <a:rPr lang="es-MX" sz="16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Picture Rock Pass (Condado de Lake)</a:t>
            </a:r>
          </a:p>
        </p:txBody>
      </p:sp>
      <p:pic>
        <p:nvPicPr>
          <p:cNvPr id="10" name="Picture 2" title="&quot;&quot;">
            <a:extLst>
              <a:ext uri="{FF2B5EF4-FFF2-40B4-BE49-F238E27FC236}">
                <a16:creationId xmlns:a16="http://schemas.microsoft.com/office/drawing/2014/main" id="{A02FB505-297C-374A-B3C3-9015343719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91701" y="1485900"/>
            <a:ext cx="5808597" cy="31947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15802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346706" cy="647700"/>
          </a:xfrm>
        </p:spPr>
        <p:txBody>
          <a:bodyPr lIns="0" tIns="0" rIns="0" bIns="0" anchor="t" anchorCtr="0">
            <a:noAutofit/>
          </a:bodyPr>
          <a:lstStyle/>
          <a:p>
            <a:r>
              <a:rPr lang="es-MX"/>
              <a:t>Eventos geológicos</a:t>
            </a:r>
          </a:p>
        </p:txBody>
      </p:sp>
      <p:sp>
        <p:nvSpPr>
          <p:cNvPr id="4" name="Google Shape;112;p5">
            <a:extLst>
              <a:ext uri="{FF2B5EF4-FFF2-40B4-BE49-F238E27FC236}">
                <a16:creationId xmlns:a16="http://schemas.microsoft.com/office/drawing/2014/main" id="{FDC4A572-2945-C342-BDB6-C990DB6C1099}"/>
              </a:ext>
            </a:extLst>
          </p:cNvPr>
          <p:cNvSpPr txBox="1"/>
          <p:nvPr/>
        </p:nvSpPr>
        <p:spPr>
          <a:xfrm>
            <a:off x="705394" y="5431985"/>
            <a:ext cx="10789920" cy="647701"/>
          </a:xfrm>
          <a:prstGeom prst="rect">
            <a:avLst/>
          </a:prstGeom>
          <a:noFill/>
          <a:ln>
            <a:noFill/>
          </a:ln>
        </p:spPr>
        <p:txBody>
          <a:bodyPr spcFirstLastPara="1" wrap="square" lIns="0" tIns="0" rIns="0" bIns="0" anchor="t" anchorCtr="0">
            <a:noAutofit/>
          </a:bodyPr>
          <a:lstStyle/>
          <a:p>
            <a:pPr lvl="0">
              <a:lnSpc>
                <a:spcPct val="110000"/>
              </a:lnSpc>
            </a:pPr>
            <a:r>
              <a:rPr lang="es-MX"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Fuentes: Lago del cráter: Servicio de Parques Nacionales (</a:t>
            </a:r>
            <a:r>
              <a:rPr lang="es-MX"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hlinkClick r:id="rId3"/>
              </a:rPr>
              <a:t>https://www.nps.gov/crla/planyourvisit/index.htm</a:t>
            </a:r>
            <a:r>
              <a:rPr lang="es-MX"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 | Puente de los Dioses: </a:t>
            </a:r>
            <a:r>
              <a:rPr lang="es-MX" sz="1200" dirty="0" err="1">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Lyn</a:t>
            </a:r>
            <a:r>
              <a:rPr lang="es-MX"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 </a:t>
            </a:r>
            <a:r>
              <a:rPr lang="es-MX" sz="1200" dirty="0" err="1">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Topinka</a:t>
            </a:r>
            <a:r>
              <a:rPr lang="es-MX"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 (2010). ColumbiaRiverImages.com. Utilizadas con permiso (Fuente: http://columbiariverimages.com/Images10/bridge_of_the_gods_mural_legend_10-18-10.jpg | Terremotos y tsunamis: Departamento de Geología e Industrias Minerales del Estado de </a:t>
            </a:r>
            <a:r>
              <a:rPr lang="es-MX" sz="1200" dirty="0" err="1">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Oregon</a:t>
            </a:r>
            <a:r>
              <a:rPr lang="es-MX"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 </a:t>
            </a:r>
            <a:r>
              <a:rPr lang="es-MX" sz="1200" dirty="0" err="1">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Tillamook</a:t>
            </a:r>
            <a:r>
              <a:rPr lang="es-MX"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 </a:t>
            </a:r>
            <a:r>
              <a:rPr lang="es-MX" sz="1200" dirty="0" err="1">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Oregon</a:t>
            </a:r>
            <a:r>
              <a:rPr lang="es-MX"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 Mapa de evacuación para tsunamis, revisión del 22/02/2012, </a:t>
            </a:r>
            <a:r>
              <a:rPr lang="es-MX"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hlinkClick r:id="rId4"/>
              </a:rPr>
              <a:t>https://www.oregongeology.org/pubs/tsubrochures/TillamookEvac_onscreen.pdf</a:t>
            </a:r>
            <a:r>
              <a:rPr lang="es-MX"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 </a:t>
            </a:r>
          </a:p>
          <a:p>
            <a:pPr lvl="0">
              <a:lnSpc>
                <a:spcPct val="110000"/>
              </a:lnSpc>
            </a:pPr>
            <a:endPar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endParaRPr>
          </a:p>
          <a:p>
            <a:pPr lvl="0">
              <a:lnSpc>
                <a:spcPct val="110000"/>
              </a:lnSpc>
            </a:pPr>
            <a:endPar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endParaRPr>
          </a:p>
        </p:txBody>
      </p:sp>
      <p:sp>
        <p:nvSpPr>
          <p:cNvPr id="3" name="Rectangle 2">
            <a:extLst>
              <a:ext uri="{FF2B5EF4-FFF2-40B4-BE49-F238E27FC236}">
                <a16:creationId xmlns:a16="http://schemas.microsoft.com/office/drawing/2014/main" id="{0F5EB2F4-78CC-CC48-9663-972B729CD488}"/>
              </a:ext>
            </a:extLst>
          </p:cNvPr>
          <p:cNvSpPr/>
          <p:nvPr/>
        </p:nvSpPr>
        <p:spPr>
          <a:xfrm>
            <a:off x="1467678" y="4457423"/>
            <a:ext cx="3007379" cy="338554"/>
          </a:xfrm>
          <a:prstGeom prst="rect">
            <a:avLst/>
          </a:prstGeom>
        </p:spPr>
        <p:txBody>
          <a:bodyPr wrap="square">
            <a:spAutoFit/>
          </a:bodyPr>
          <a:lstStyle/>
          <a:p>
            <a:pPr algn="ctr"/>
            <a:r>
              <a:rPr lang="es-MX" sz="16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Monte Mazama (lago del cráter)</a:t>
            </a:r>
          </a:p>
        </p:txBody>
      </p:sp>
      <p:sp>
        <p:nvSpPr>
          <p:cNvPr id="18" name="Rectangle 17">
            <a:extLst>
              <a:ext uri="{FF2B5EF4-FFF2-40B4-BE49-F238E27FC236}">
                <a16:creationId xmlns:a16="http://schemas.microsoft.com/office/drawing/2014/main" id="{806BACCB-3CF3-7D42-B98D-4E553F895C47}"/>
              </a:ext>
            </a:extLst>
          </p:cNvPr>
          <p:cNvSpPr/>
          <p:nvPr/>
        </p:nvSpPr>
        <p:spPr>
          <a:xfrm>
            <a:off x="4598813" y="4457422"/>
            <a:ext cx="3014537" cy="338554"/>
          </a:xfrm>
          <a:prstGeom prst="rect">
            <a:avLst/>
          </a:prstGeom>
        </p:spPr>
        <p:txBody>
          <a:bodyPr wrap="square">
            <a:spAutoFit/>
          </a:bodyPr>
          <a:lstStyle/>
          <a:p>
            <a:pPr algn="ctr"/>
            <a:r>
              <a:rPr lang="es-MX" sz="16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Puente de los dioses</a:t>
            </a:r>
          </a:p>
        </p:txBody>
      </p:sp>
      <p:sp>
        <p:nvSpPr>
          <p:cNvPr id="19" name="Rectangle 18">
            <a:extLst>
              <a:ext uri="{FF2B5EF4-FFF2-40B4-BE49-F238E27FC236}">
                <a16:creationId xmlns:a16="http://schemas.microsoft.com/office/drawing/2014/main" id="{714FFCC7-8E06-8A4D-BE0D-1074C06F1A09}"/>
              </a:ext>
            </a:extLst>
          </p:cNvPr>
          <p:cNvSpPr/>
          <p:nvPr/>
        </p:nvSpPr>
        <p:spPr>
          <a:xfrm>
            <a:off x="7737106" y="4462253"/>
            <a:ext cx="3097560" cy="338554"/>
          </a:xfrm>
          <a:prstGeom prst="rect">
            <a:avLst/>
          </a:prstGeom>
        </p:spPr>
        <p:txBody>
          <a:bodyPr wrap="square">
            <a:spAutoFit/>
          </a:bodyPr>
          <a:lstStyle/>
          <a:p>
            <a:pPr algn="ctr"/>
            <a:r>
              <a:rPr lang="es-MX" sz="16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Terremotos y tsunamis</a:t>
            </a:r>
          </a:p>
        </p:txBody>
      </p:sp>
      <p:pic>
        <p:nvPicPr>
          <p:cNvPr id="10" name="Picture 9" title="&quot;&quot;">
            <a:extLst>
              <a:ext uri="{FF2B5EF4-FFF2-40B4-BE49-F238E27FC236}">
                <a16:creationId xmlns:a16="http://schemas.microsoft.com/office/drawing/2014/main" id="{B04EA525-FC3B-EC43-94AC-E2B6AC0DA331}"/>
              </a:ext>
            </a:extLst>
          </p:cNvPr>
          <p:cNvPicPr>
            <a:picLocks noChangeAspect="1"/>
          </p:cNvPicPr>
          <p:nvPr/>
        </p:nvPicPr>
        <p:blipFill>
          <a:blip r:embed="rId5"/>
          <a:stretch>
            <a:fillRect/>
          </a:stretch>
        </p:blipFill>
        <p:spPr>
          <a:xfrm>
            <a:off x="1460519" y="2117134"/>
            <a:ext cx="3014538" cy="2260904"/>
          </a:xfrm>
          <a:prstGeom prst="rect">
            <a:avLst/>
          </a:prstGeom>
        </p:spPr>
      </p:pic>
      <p:pic>
        <p:nvPicPr>
          <p:cNvPr id="11" name="Picture 10" descr="Image, 2010, South Support, Bridge of the Gods, click to enlarge">
            <a:extLst>
              <a:ext uri="{FF2B5EF4-FFF2-40B4-BE49-F238E27FC236}">
                <a16:creationId xmlns:a16="http://schemas.microsoft.com/office/drawing/2014/main" id="{9CBDD44A-6F90-D744-8AA7-55AEB4D127C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98813" y="2109188"/>
            <a:ext cx="3014537" cy="22609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title="&quot;&quot;">
            <a:extLst>
              <a:ext uri="{FF2B5EF4-FFF2-40B4-BE49-F238E27FC236}">
                <a16:creationId xmlns:a16="http://schemas.microsoft.com/office/drawing/2014/main" id="{DA992865-6ACE-314B-8978-DC764D5C137E}"/>
              </a:ext>
            </a:extLst>
          </p:cNvPr>
          <p:cNvPicPr>
            <a:picLocks noChangeAspect="1"/>
          </p:cNvPicPr>
          <p:nvPr/>
        </p:nvPicPr>
        <p:blipFill rotWithShape="1">
          <a:blip r:embed="rId7"/>
          <a:srcRect b="23050"/>
          <a:stretch/>
        </p:blipFill>
        <p:spPr>
          <a:xfrm>
            <a:off x="7727167" y="2046572"/>
            <a:ext cx="3107499" cy="2323519"/>
          </a:xfrm>
          <a:prstGeom prst="rect">
            <a:avLst/>
          </a:prstGeom>
        </p:spPr>
      </p:pic>
    </p:spTree>
    <p:extLst>
      <p:ext uri="{BB962C8B-B14F-4D97-AF65-F5344CB8AC3E}">
        <p14:creationId xmlns:p14="http://schemas.microsoft.com/office/powerpoint/2010/main" val="37430171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2020-08-06T07:00:00+00:00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Props1.xml><?xml version="1.0" encoding="utf-8"?>
<ds:datastoreItem xmlns:ds="http://schemas.openxmlformats.org/officeDocument/2006/customXml" ds:itemID="{17F06238-F4C9-41DD-A0B9-DEA5E4CC6878}">
  <ds:schemaRefs>
    <ds:schemaRef ds:uri="http://schemas.microsoft.com/sharepoint/v3/contenttype/forms"/>
  </ds:schemaRefs>
</ds:datastoreItem>
</file>

<file path=customXml/itemProps2.xml><?xml version="1.0" encoding="utf-8"?>
<ds:datastoreItem xmlns:ds="http://schemas.openxmlformats.org/officeDocument/2006/customXml" ds:itemID="{226C90B4-5D61-418E-8465-96167EAA832A}"/>
</file>

<file path=customXml/itemProps3.xml><?xml version="1.0" encoding="utf-8"?>
<ds:datastoreItem xmlns:ds="http://schemas.openxmlformats.org/officeDocument/2006/customXml" ds:itemID="{478B1DBE-AAE9-4DFA-B4AB-67AE78FD031B}">
  <ds:schemaRefs>
    <ds:schemaRef ds:uri="http://schemas.microsoft.com/office/2006/documentManagement/types"/>
    <ds:schemaRef ds:uri="http://purl.org/dc/elements/1.1/"/>
    <ds:schemaRef ds:uri="http://schemas.microsoft.com/office/2006/metadata/properties"/>
    <ds:schemaRef ds:uri="http://schemas.microsoft.com/sharepoint/v3"/>
    <ds:schemaRef ds:uri="http://purl.org/dc/terms/"/>
    <ds:schemaRef ds:uri="http://schemas.microsoft.com/office/infopath/2007/PartnerControls"/>
    <ds:schemaRef ds:uri="http://purl.org/dc/dcmitype/"/>
    <ds:schemaRef ds:uri="54031767-dd6d-417c-ab73-583408f47564"/>
    <ds:schemaRef ds:uri="http://schemas.openxmlformats.org/package/2006/metadata/core-properties"/>
    <ds:schemaRef ds:uri="34fb217e-71e5-45f5-ac12-57a9bc5aa8c7"/>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285</TotalTime>
  <Words>416</Words>
  <Application>Microsoft Office PowerPoint</Application>
  <PresentationFormat>Widescreen</PresentationFormat>
  <Paragraphs>43</Paragraphs>
  <Slides>9</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Helvetica Neue</vt:lpstr>
      <vt:lpstr>Helvetica Neue Light</vt:lpstr>
      <vt:lpstr>Helvetica Neue Medium</vt:lpstr>
      <vt:lpstr>Office Theme</vt:lpstr>
      <vt:lpstr> Los primeros geólogos de Oregon</vt:lpstr>
      <vt:lpstr>Tierra agrícola y ganadera</vt:lpstr>
      <vt:lpstr>Depósitos minerales (no extraídos activamente)</vt:lpstr>
      <vt:lpstr>Peligros naturales: Terremotos</vt:lpstr>
      <vt:lpstr>Peligros naturales: Tsunamis</vt:lpstr>
      <vt:lpstr>Herramientas</vt:lpstr>
      <vt:lpstr>Lugares especiales</vt:lpstr>
      <vt:lpstr>Arte</vt:lpstr>
      <vt:lpstr>Eventos geológicos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Cow Creek  Umpqua Tribe</dc:title>
  <dc:creator>Valerie Brodnikova</dc:creator>
  <cp:lastModifiedBy>BELLE Jennifer * ODE</cp:lastModifiedBy>
  <cp:revision>127</cp:revision>
  <dcterms:created xsi:type="dcterms:W3CDTF">2019-04-26T16:05:13Z</dcterms:created>
  <dcterms:modified xsi:type="dcterms:W3CDTF">2023-03-24T18:56:33Z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