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624" userDrawn="1">
          <p15:clr>
            <a:srgbClr val="A4A3A4"/>
          </p15:clr>
        </p15:guide>
        <p15:guide id="3" pos="7056" userDrawn="1">
          <p15:clr>
            <a:srgbClr val="A4A3A4"/>
          </p15:clr>
        </p15:guide>
        <p15:guide id="4" orient="horz" pos="1512" userDrawn="1">
          <p15:clr>
            <a:srgbClr val="A4A3A4"/>
          </p15:clr>
        </p15:guide>
        <p15:guide id="5" orient="horz" pos="312" userDrawn="1">
          <p15:clr>
            <a:srgbClr val="A4A3A4"/>
          </p15:clr>
        </p15:guide>
        <p15:guide id="6" orient="horz" pos="936" userDrawn="1">
          <p15:clr>
            <a:srgbClr val="A4A3A4"/>
          </p15:clr>
        </p15:guide>
        <p15:guide id="7" orient="horz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73B9"/>
    <a:srgbClr val="587A36"/>
    <a:srgbClr val="63A49F"/>
    <a:srgbClr val="801721"/>
    <a:srgbClr val="9D36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08"/>
    <p:restoredTop sz="94694"/>
  </p:normalViewPr>
  <p:slideViewPr>
    <p:cSldViewPr snapToGrid="0" snapToObjects="1" showGuides="1">
      <p:cViewPr varScale="1">
        <p:scale>
          <a:sx n="68" d="100"/>
          <a:sy n="68" d="100"/>
        </p:scale>
        <p:origin x="77" y="115"/>
      </p:cViewPr>
      <p:guideLst>
        <p:guide pos="624"/>
        <p:guide pos="7056"/>
        <p:guide orient="horz" pos="1512"/>
        <p:guide orient="horz" pos="312"/>
        <p:guide orient="horz" pos="936"/>
        <p:guide orient="horz"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97" d="100"/>
          <a:sy n="97" d="100"/>
        </p:scale>
        <p:origin x="4328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via Rodríguez" userId="939bae0c215d18ff" providerId="LiveId" clId="{B257D99D-A3D3-4076-8FA8-BEA8ACBC7F5D}"/>
    <pc:docChg chg="modSld">
      <pc:chgData name="Elvia Rodríguez" userId="939bae0c215d18ff" providerId="LiveId" clId="{B257D99D-A3D3-4076-8FA8-BEA8ACBC7F5D}" dt="2022-05-10T19:24:42.428" v="33" actId="255"/>
      <pc:docMkLst>
        <pc:docMk/>
      </pc:docMkLst>
      <pc:sldChg chg="modSp mod">
        <pc:chgData name="Elvia Rodríguez" userId="939bae0c215d18ff" providerId="LiveId" clId="{B257D99D-A3D3-4076-8FA8-BEA8ACBC7F5D}" dt="2022-05-10T19:24:42.428" v="33" actId="255"/>
        <pc:sldMkLst>
          <pc:docMk/>
          <pc:sldMk cId="3074280369" sldId="264"/>
        </pc:sldMkLst>
        <pc:spChg chg="mod">
          <ac:chgData name="Elvia Rodríguez" userId="939bae0c215d18ff" providerId="LiveId" clId="{B257D99D-A3D3-4076-8FA8-BEA8ACBC7F5D}" dt="2022-05-10T19:24:42.428" v="33" actId="255"/>
          <ac:spMkLst>
            <pc:docMk/>
            <pc:sldMk cId="3074280369" sldId="264"/>
            <ac:spMk id="2" creationId="{924BF42B-A8A6-084F-B760-3D87678251D6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382A92-59A2-E94B-B4EA-B716E7EC923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607B4F-E01A-8E48-AE41-D99831DA8168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04165A-990F-9844-AF2A-DD27509DE9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7ED6E-E692-6041-9AB1-996572A88E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542280-914E-1748-9B19-DA3CE3AA6D5C}" type="slidenum">
              <a:rPr lang="en-US" smtClean="0"/>
              <a:t>‹#›</a:t>
            </a:fld>
            <a:endParaRPr lang="en-US"/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C620CE9-E83C-274A-9319-3CED6B87405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8112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C516DC-1FBC-D842-A341-EBAE3AF8F51A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A32032-1F54-7041-8EED-BD6D0B781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841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photos/glasses-broken-black-lens-vision-593006/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onimages.com/media/dc42a262-3b14-11e0-ab2c-29e368a0f27a-oregon-trail-pioneers-encounter-native-americans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upload.wikimedia.org/wikipedia/commons/4/4c/Lewis_and_Clark_Expo_Map.jpg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ersonkent.com/map_archive/native_american_tribes_map.htm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academic.emporia.edu/aberjame/student/salley4/index.htm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i.pinimg.com/originals/70/4d/cc/704dccd8bafae4a4b0fd86aa3d4907b2.jpg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ewisandclark.travel/nomination/sioux-city-lewis-clark-interpretive-center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ewisandclark.travel/nomination/sioux-city-lewis-clark-interpretive-center/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sites.google.com/a/apps.district196.org/lewis-clark-expedition/meeting-the-shoshone-and-the-continental-divide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vfpuk.org/articles/times-of-terror-by-the-cat/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Source: </a:t>
            </a:r>
            <a:r>
              <a:rPr lang="en-US" sz="1200" dirty="0">
                <a:hlinkClick r:id="rId3"/>
              </a:rPr>
              <a:t>https://pixabay.com/photos/glasses-broken-black-lens-vision-593006/</a:t>
            </a:r>
            <a:r>
              <a:rPr lang="en-US" sz="1200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7434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Source: </a:t>
            </a:r>
            <a:r>
              <a:rPr lang="en-US" sz="1200" dirty="0">
                <a:hlinkClick r:id="rId3"/>
              </a:rPr>
              <a:t>http://www.eonimages.com/media/dc42a262-3b14-11e0-ab2c-29e368a0f27a-oregon-trail-pioneers-encounter-native-americans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4225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Source: </a:t>
            </a:r>
            <a:r>
              <a:rPr lang="en-US" sz="1200" dirty="0">
                <a:hlinkClick r:id="rId3"/>
              </a:rPr>
              <a:t>https://upload.wikimedia.org/wikipedia/commons/4/4c/Lewis_and_Clark_Expo_Map.jpg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8676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Source: </a:t>
            </a:r>
            <a:r>
              <a:rPr lang="en-US" sz="1200" dirty="0">
                <a:hlinkClick r:id="rId3"/>
              </a:rPr>
              <a:t>http://www.emersonkent.com/map_archive/native_american_tribes_map.htm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5490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Source: </a:t>
            </a:r>
            <a:r>
              <a:rPr lang="en-US" sz="1200" dirty="0">
                <a:hlinkClick r:id="rId3"/>
              </a:rPr>
              <a:t>http://academic.emporia.edu/aberjame/student/salley4/index.htm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6811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Source: </a:t>
            </a:r>
            <a:r>
              <a:rPr lang="en-US" sz="1200" dirty="0">
                <a:hlinkClick r:id="rId3"/>
              </a:rPr>
              <a:t>https://i.pinimg.com/originals/70/4d/cc/704dccd8bafae4a4b0fd86aa3d4907b2.jpg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1749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Source: </a:t>
            </a:r>
            <a:r>
              <a:rPr lang="en-US" sz="1200" dirty="0">
                <a:hlinkClick r:id="rId3"/>
              </a:rPr>
              <a:t>https://lewisandclark.travel/nomination/sioux-city-lewis-clark-interpretive-center/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440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Source: </a:t>
            </a:r>
            <a:r>
              <a:rPr lang="en-US" sz="1200" dirty="0">
                <a:hlinkClick r:id="rId3"/>
              </a:rPr>
              <a:t>https://lewisandclark.travel/nomination/sioux-city-lewis-clark-interpretive-center/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9947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Source: </a:t>
            </a:r>
            <a:r>
              <a:rPr lang="en-US" sz="1200" dirty="0">
                <a:hlinkClick r:id="rId3"/>
              </a:rPr>
              <a:t>https://sites.google.com/a/apps.district196.org/lewis-clark-expedition/meeting-the-shoshone-and-the-continental-divide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004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err="1"/>
              <a:t>Source:</a:t>
            </a:r>
            <a:r>
              <a:rPr lang="en-US" sz="1200" dirty="0" err="1">
                <a:hlinkClick r:id="rId3"/>
              </a:rPr>
              <a:t>http</a:t>
            </a:r>
            <a:r>
              <a:rPr lang="en-US" sz="1200" dirty="0">
                <a:hlinkClick r:id="rId3"/>
              </a:rPr>
              <a:t>://vfpuk.org/articles/times-of-terror-by-the-cat/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347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9FC9FC1-764D-4B44-91A3-F099B13B3DA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2746987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0DC6B-F0C6-1F4A-A6CA-E0ED4F42A4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046" y="1825625"/>
            <a:ext cx="9861176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65C4486-4B87-6A42-827E-8E1B5D29D0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25330029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 userDrawn="1">
          <p15:clr>
            <a:srgbClr val="FBAE40"/>
          </p15:clr>
        </p15:guide>
        <p15:guide id="2" orient="horz" pos="312" userDrawn="1">
          <p15:clr>
            <a:srgbClr val="FBAE40"/>
          </p15:clr>
        </p15:guide>
        <p15:guide id="3" pos="62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A2E3643-BE44-9A40-B13C-C20C0E576F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7946" y="2480073"/>
            <a:ext cx="9144000" cy="1655806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6000">
                <a:solidFill>
                  <a:srgbClr val="1B73B9"/>
                </a:solidFill>
              </a:defRPr>
            </a:lvl1pPr>
          </a:lstStyle>
          <a:p>
            <a:pPr algn="l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177468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D8F4644-8671-9F4C-BB8E-F21EE43B9F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D147E33-80AE-2A44-A5B1-C8FFCCA49685}"/>
              </a:ext>
            </a:extLst>
          </p:cNvPr>
          <p:cNvSpPr txBox="1">
            <a:spLocks/>
          </p:cNvSpPr>
          <p:nvPr userDrawn="1"/>
        </p:nvSpPr>
        <p:spPr>
          <a:xfrm>
            <a:off x="1004046" y="2400300"/>
            <a:ext cx="9484660" cy="320537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incididunt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labore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et dolore magna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aliqua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 Ut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enim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ad minim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veniam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quis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nostrud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exercitation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ullamco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laboris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nisi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aliquip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ea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commodo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consequat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algn="l"/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l"/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6168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12" userDrawn="1">
          <p15:clr>
            <a:srgbClr val="FBAE40"/>
          </p15:clr>
        </p15:guide>
        <p15:guide id="2" orient="horz" pos="312" userDrawn="1">
          <p15:clr>
            <a:srgbClr val="FBAE40"/>
          </p15:clr>
        </p15:guide>
        <p15:guide id="3" pos="62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D8F4644-8671-9F4C-BB8E-F21EE43B9F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0B204CB-F132-9845-8A82-AE290FD8A871}"/>
              </a:ext>
            </a:extLst>
          </p:cNvPr>
          <p:cNvSpPr txBox="1">
            <a:spLocks/>
          </p:cNvSpPr>
          <p:nvPr userDrawn="1"/>
        </p:nvSpPr>
        <p:spPr>
          <a:xfrm>
            <a:off x="1004046" y="2401824"/>
            <a:ext cx="9292893" cy="37914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marL="457200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marL="457200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marL="457200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58807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12">
          <p15:clr>
            <a:srgbClr val="FBAE40"/>
          </p15:clr>
        </p15:guide>
        <p15:guide id="2" orient="horz" pos="312">
          <p15:clr>
            <a:srgbClr val="FBAE40"/>
          </p15:clr>
        </p15:guide>
        <p15:guide id="3" pos="62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3223E14-6CE7-BF4E-AAD5-05A4122466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12364" y="495300"/>
            <a:ext cx="6689036" cy="1474177"/>
          </a:xfrm>
        </p:spPr>
        <p:txBody>
          <a:bodyPr lIns="0" tIns="0" rIns="0" bIns="0" anchor="t" anchorCtr="0">
            <a:noAutofit/>
          </a:bodyPr>
          <a:lstStyle/>
          <a:p>
            <a:pPr algn="r"/>
            <a:r>
              <a:rPr lang="en-US" sz="4400" dirty="0"/>
              <a:t>Header goes here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B522221-339B-1A4B-B612-71A1CA43D774}"/>
              </a:ext>
            </a:extLst>
          </p:cNvPr>
          <p:cNvSpPr txBox="1">
            <a:spLocks/>
          </p:cNvSpPr>
          <p:nvPr userDrawn="1"/>
        </p:nvSpPr>
        <p:spPr>
          <a:xfrm>
            <a:off x="4651513" y="2400300"/>
            <a:ext cx="6549887" cy="372220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r">
              <a:lnSpc>
                <a:spcPct val="110000"/>
              </a:lnSpc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incididunt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labore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et dolore magna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 Ut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enim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ad minim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veniam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quis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nostrud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exercitation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ullamco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laboris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nisi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aliquip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commodo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consequat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algn="r"/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r"/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860A9AE-8C6D-D74D-BB8E-0FA4DA9CB2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663" r="28923"/>
          <a:stretch/>
        </p:blipFill>
        <p:spPr>
          <a:xfrm>
            <a:off x="-139148" y="-30370"/>
            <a:ext cx="4194314" cy="691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498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rgbClr val="63A4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9522803-E98B-6C4E-8362-A40CA90B27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0600" y="2400300"/>
            <a:ext cx="7855226" cy="2117912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800" dirty="0">
                <a:solidFill>
                  <a:schemeClr val="bg1"/>
                </a:solidFill>
              </a:rPr>
              <a:t>Divider section header goes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D94EE6C-309C-8241-9796-B41E3B97EEF1}"/>
              </a:ext>
            </a:extLst>
          </p:cNvPr>
          <p:cNvCxnSpPr>
            <a:cxnSpLocks/>
          </p:cNvCxnSpPr>
          <p:nvPr userDrawn="1"/>
        </p:nvCxnSpPr>
        <p:spPr>
          <a:xfrm>
            <a:off x="990600" y="2163233"/>
            <a:ext cx="1196009" cy="0"/>
          </a:xfrm>
          <a:prstGeom prst="line">
            <a:avLst/>
          </a:prstGeom>
          <a:ln w="603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7076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solidFill>
          <a:srgbClr val="63A4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0B6B578-CF4B-DF47-9B27-E182C9A375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43" t="2970" r="277" b="12298"/>
          <a:stretch/>
        </p:blipFill>
        <p:spPr>
          <a:xfrm>
            <a:off x="-111370" y="-82062"/>
            <a:ext cx="12414739" cy="702212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5F2B2CA-92F2-FC42-B600-734D92EFDA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600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>
                <a:solidFill>
                  <a:schemeClr val="bg1"/>
                </a:solidFill>
              </a:rPr>
              <a:t>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4167526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D87286-3C60-194F-A3FA-589D786D1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821537-F67A-AD4B-961C-8E36928C0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7103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0" r:id="rId5"/>
    <p:sldLayoutId id="2147483653" r:id="rId6"/>
    <p:sldLayoutId id="2147483655" r:id="rId7"/>
    <p:sldLayoutId id="2147483661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1B73B9"/>
          </a:solidFill>
          <a:latin typeface="Helvetica Neue Medium" panose="02000503000000020004" pitchFamily="2" charset="0"/>
          <a:ea typeface="Helvetica Neue Medium" panose="02000503000000020004" pitchFamily="2" charset="0"/>
          <a:cs typeface="Helvetica Neue Medium" panose="02000503000000020004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vfpuk.org/articles/times-of-terror-by-the-cat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onimages.com/media/dc42a262-3b14-11e0-ab2c-29e368a0f27a-oregon-trail-pioneers-encounter-native-americans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photos/glasses-broken-black-lens-vision-593006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upload.wikimedia.org/wikipedia/commons/4/4c/Lewis_and_Clark_Expo_Map.jp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ersonkent.com/map_archive/native_american_tribes_map.ht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academic.emporia.edu/aberjame/student/salley4/index.htm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i.pinimg.com/originals/70/4d/cc/704dccd8bafae4a4b0fd86aa3d4907b2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ewisandclark.travel/nomination/sioux-city-lewis-clark-interpretive-center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fuente:%20https://lewisandclark.travel/nomination/sioux-city-lewis-clark-interpretive-center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ites.google.com/a/apps.district196.org/lewis-clark-expedition/meeting-the-shoshone-and-the-continental-divide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600" y="2400300"/>
            <a:ext cx="10210800" cy="1456997"/>
          </a:xfrm>
        </p:spPr>
        <p:txBody>
          <a:bodyPr lIns="0" tIns="0" rIns="0" bIns="0" anchor="t" anchorCtr="0">
            <a:noAutofit/>
          </a:bodyPr>
          <a:lstStyle/>
          <a:p>
            <a:r>
              <a:rPr lang="es-MX" sz="2400" b="1">
                <a:solidFill>
                  <a:srgbClr val="63A49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LECCIÓN DE GRADO 4</a:t>
            </a:r>
            <a:r>
              <a:rPr lang="es-MX" sz="72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/>
            </a:r>
            <a:br>
              <a:rPr lang="es-MX" sz="72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lang="es-MX" sz="6600" b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Lewis y Clark: </a:t>
            </a:r>
            <a:br>
              <a:rPr lang="es-MX" sz="6600" b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lang="es-MX" sz="6600" b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Una visión de los nativos americanos</a:t>
            </a:r>
          </a:p>
        </p:txBody>
      </p:sp>
      <p:pic>
        <p:nvPicPr>
          <p:cNvPr id="4" name="Picture 3" title="&quot;&quot;">
            <a:extLst>
              <a:ext uri="{FF2B5EF4-FFF2-40B4-BE49-F238E27FC236}">
                <a16:creationId xmlns:a16="http://schemas.microsoft.com/office/drawing/2014/main" id="{68A6AA26-350A-6A4A-8D10-F53251478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64120"/>
            <a:ext cx="12192000" cy="169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692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10197354" cy="524204"/>
          </a:xfrm>
        </p:spPr>
        <p:txBody>
          <a:bodyPr lIns="0" tIns="0" rIns="0" bIns="0" anchor="t" anchorCtr="0">
            <a:noAutofit/>
          </a:bodyPr>
          <a:lstStyle/>
          <a:p>
            <a:r>
              <a:rPr lang="es-MX"/>
              <a:t>¿Quién es el “Salvaje”?</a:t>
            </a:r>
          </a:p>
        </p:txBody>
      </p:sp>
      <p:pic>
        <p:nvPicPr>
          <p:cNvPr id="5" name="Picture 2" descr="Image result for flogging a soldier">
            <a:hlinkClick r:id="rId3"/>
            <a:extLst>
              <a:ext uri="{FF2B5EF4-FFF2-40B4-BE49-F238E27FC236}">
                <a16:creationId xmlns:a16="http://schemas.microsoft.com/office/drawing/2014/main" id="{9162EBD0-77DB-BC42-9EAF-3827694AEF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37"/>
          <a:stretch/>
        </p:blipFill>
        <p:spPr bwMode="auto">
          <a:xfrm>
            <a:off x="2663566" y="1485900"/>
            <a:ext cx="6864868" cy="4627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6554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10197354" cy="524204"/>
          </a:xfrm>
        </p:spPr>
        <p:txBody>
          <a:bodyPr lIns="0" tIns="0" rIns="0" bIns="0" anchor="t" anchorCtr="0">
            <a:noAutofit/>
          </a:bodyPr>
          <a:lstStyle/>
          <a:p>
            <a:r>
              <a:rPr lang="es-MX"/>
              <a:t>Un final infeliz</a:t>
            </a:r>
          </a:p>
        </p:txBody>
      </p:sp>
      <p:pic>
        <p:nvPicPr>
          <p:cNvPr id="4" name="Picture 2" descr="Image result for oregon native americans">
            <a:hlinkClick r:id="rId3"/>
            <a:extLst>
              <a:ext uri="{FF2B5EF4-FFF2-40B4-BE49-F238E27FC236}">
                <a16:creationId xmlns:a16="http://schemas.microsoft.com/office/drawing/2014/main" id="{13CB60A6-73D0-2E46-85BA-ADE34D5924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260" y="1485900"/>
            <a:ext cx="8143479" cy="4715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2347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9861176" cy="6477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s-MX"/>
              <a:t>Historia: ¿Qué falta?</a:t>
            </a:r>
          </a:p>
        </p:txBody>
      </p:sp>
      <p:pic>
        <p:nvPicPr>
          <p:cNvPr id="4" name="Picture 4" descr="Glasses, Broken, Black, Lens, Vision, Eyeglasses, Frame">
            <a:hlinkClick r:id="rId3"/>
            <a:extLst>
              <a:ext uri="{FF2B5EF4-FFF2-40B4-BE49-F238E27FC236}">
                <a16:creationId xmlns:a16="http://schemas.microsoft.com/office/drawing/2014/main" id="{BECF5B40-D003-F247-8478-8CFAEB0315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85" r="14875"/>
          <a:stretch/>
        </p:blipFill>
        <p:spPr bwMode="auto">
          <a:xfrm>
            <a:off x="3170949" y="2165131"/>
            <a:ext cx="5527369" cy="3930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5618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299"/>
            <a:ext cx="8413223" cy="807983"/>
          </a:xfrm>
        </p:spPr>
        <p:txBody>
          <a:bodyPr lIns="0" tIns="0" rIns="0" bIns="0" anchor="t" anchorCtr="0">
            <a:noAutofit/>
          </a:bodyPr>
          <a:lstStyle/>
          <a:p>
            <a:r>
              <a:rPr lang="es-MX"/>
              <a:t>Cómo Estados Unidos y Europa veían a Norteamérica</a:t>
            </a:r>
          </a:p>
        </p:txBody>
      </p:sp>
      <p:pic>
        <p:nvPicPr>
          <p:cNvPr id="5" name="Picture 2" title="&quot;&quot;">
            <a:hlinkClick r:id="rId3"/>
            <a:extLst>
              <a:ext uri="{FF2B5EF4-FFF2-40B4-BE49-F238E27FC236}">
                <a16:creationId xmlns:a16="http://schemas.microsoft.com/office/drawing/2014/main" id="{4E60110B-65BE-2F45-8FA5-31F5312409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248" y="2158829"/>
            <a:ext cx="5163503" cy="3937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344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299"/>
            <a:ext cx="10197354" cy="990601"/>
          </a:xfrm>
        </p:spPr>
        <p:txBody>
          <a:bodyPr lIns="0" tIns="0" rIns="0" bIns="0" anchor="t" anchorCtr="0">
            <a:noAutofit/>
          </a:bodyPr>
          <a:lstStyle/>
          <a:p>
            <a:r>
              <a:rPr lang="es-MX"/>
              <a:t>Cómo era realmente Norteamérica</a:t>
            </a:r>
          </a:p>
        </p:txBody>
      </p:sp>
      <p:pic>
        <p:nvPicPr>
          <p:cNvPr id="4" name="Picture 4" descr="Image result for tribes of north america">
            <a:hlinkClick r:id="rId3"/>
            <a:extLst>
              <a:ext uri="{FF2B5EF4-FFF2-40B4-BE49-F238E27FC236}">
                <a16:creationId xmlns:a16="http://schemas.microsoft.com/office/drawing/2014/main" id="{18B61D09-114E-934C-AFBC-3D8EEA375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589" y="1485900"/>
            <a:ext cx="6194822" cy="461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7203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10197354" cy="524204"/>
          </a:xfrm>
        </p:spPr>
        <p:txBody>
          <a:bodyPr lIns="0" tIns="0" rIns="0" bIns="0" anchor="t" anchorCtr="0">
            <a:noAutofit/>
          </a:bodyPr>
          <a:lstStyle/>
          <a:p>
            <a:r>
              <a:rPr lang="es-MX"/>
              <a:t>¿“Desierto” para quién?</a:t>
            </a:r>
          </a:p>
        </p:txBody>
      </p:sp>
      <p:pic>
        <p:nvPicPr>
          <p:cNvPr id="5" name="Picture 4" title="&quot;&quot;">
            <a:hlinkClick r:id="rId3"/>
            <a:extLst>
              <a:ext uri="{FF2B5EF4-FFF2-40B4-BE49-F238E27FC236}">
                <a16:creationId xmlns:a16="http://schemas.microsoft.com/office/drawing/2014/main" id="{22B7F51B-1919-134C-9DD0-425811F7DF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042" y="1485900"/>
            <a:ext cx="7033915" cy="4783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7495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10197354" cy="524204"/>
          </a:xfrm>
        </p:spPr>
        <p:txBody>
          <a:bodyPr lIns="0" tIns="0" rIns="0" bIns="0" anchor="t" anchorCtr="0">
            <a:noAutofit/>
          </a:bodyPr>
          <a:lstStyle/>
          <a:p>
            <a:r>
              <a:rPr lang="es-MX"/>
              <a:t>Emprendedores estadounidenses </a:t>
            </a:r>
          </a:p>
        </p:txBody>
      </p:sp>
      <p:pic>
        <p:nvPicPr>
          <p:cNvPr id="4" name="Picture 2" descr="Post image">
            <a:hlinkClick r:id="rId3"/>
            <a:extLst>
              <a:ext uri="{FF2B5EF4-FFF2-40B4-BE49-F238E27FC236}">
                <a16:creationId xmlns:a16="http://schemas.microsoft.com/office/drawing/2014/main" id="{80434FD8-1109-8B45-AC96-D4AFA2986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708" y="1485900"/>
            <a:ext cx="4262584" cy="462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4359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10197354" cy="524204"/>
          </a:xfrm>
        </p:spPr>
        <p:txBody>
          <a:bodyPr lIns="0" tIns="0" rIns="0" bIns="0" anchor="t" anchorCtr="0">
            <a:noAutofit/>
          </a:bodyPr>
          <a:lstStyle/>
          <a:p>
            <a:r>
              <a:rPr lang="es-MX"/>
              <a:t>¿Vienes en son de paz?</a:t>
            </a:r>
          </a:p>
        </p:txBody>
      </p:sp>
      <p:pic>
        <p:nvPicPr>
          <p:cNvPr id="5" name="Picture 6" title="&quot;&quot;">
            <a:hlinkClick r:id="rId3"/>
            <a:extLst>
              <a:ext uri="{FF2B5EF4-FFF2-40B4-BE49-F238E27FC236}">
                <a16:creationId xmlns:a16="http://schemas.microsoft.com/office/drawing/2014/main" id="{3165CBA5-930B-474B-8E06-D141F724B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755" y="1485900"/>
            <a:ext cx="9410489" cy="4649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8318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10197354" cy="524204"/>
          </a:xfrm>
        </p:spPr>
        <p:txBody>
          <a:bodyPr lIns="0" tIns="0" rIns="0" bIns="0" anchor="t" anchorCtr="0">
            <a:noAutofit/>
          </a:bodyPr>
          <a:lstStyle/>
          <a:p>
            <a:r>
              <a:rPr lang="es-MX"/>
              <a:t>No el primero</a:t>
            </a:r>
          </a:p>
        </p:txBody>
      </p:sp>
      <p:pic>
        <p:nvPicPr>
          <p:cNvPr id="4" name="Picture 3" title="&quot;&quot;">
            <a:hlinkClick r:id="rId3"/>
            <a:extLst>
              <a:ext uri="{FF2B5EF4-FFF2-40B4-BE49-F238E27FC236}">
                <a16:creationId xmlns:a16="http://schemas.microsoft.com/office/drawing/2014/main" id="{B954818D-45D5-D64B-BEFC-0B6B68CFE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485900"/>
            <a:ext cx="3266328" cy="395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mage result for alexander mckenzie route">
            <a:hlinkClick r:id="rId3"/>
            <a:extLst>
              <a:ext uri="{FF2B5EF4-FFF2-40B4-BE49-F238E27FC236}">
                <a16:creationId xmlns:a16="http://schemas.microsoft.com/office/drawing/2014/main" id="{D70DFD0B-9698-1C4A-841E-7BE9F42E04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830" b="191"/>
          <a:stretch/>
        </p:blipFill>
        <p:spPr bwMode="auto">
          <a:xfrm>
            <a:off x="4405610" y="1493450"/>
            <a:ext cx="6795790" cy="3944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2EF0292-3761-E743-93C5-BAA0748E966E}"/>
              </a:ext>
            </a:extLst>
          </p:cNvPr>
          <p:cNvSpPr txBox="1"/>
          <p:nvPr/>
        </p:nvSpPr>
        <p:spPr>
          <a:xfrm>
            <a:off x="990600" y="5433853"/>
            <a:ext cx="3266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>
                <a:solidFill>
                  <a:schemeClr val="bg2">
                    <a:lumMod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Alejandro Mackenzie</a:t>
            </a:r>
          </a:p>
        </p:txBody>
      </p:sp>
    </p:spTree>
    <p:extLst>
      <p:ext uri="{BB962C8B-B14F-4D97-AF65-F5344CB8AC3E}">
        <p14:creationId xmlns:p14="http://schemas.microsoft.com/office/powerpoint/2010/main" val="2287358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10197354" cy="524204"/>
          </a:xfrm>
        </p:spPr>
        <p:txBody>
          <a:bodyPr lIns="0" tIns="0" rIns="0" bIns="0" anchor="t" anchorCtr="0">
            <a:noAutofit/>
          </a:bodyPr>
          <a:lstStyle/>
          <a:p>
            <a:r>
              <a:rPr lang="es-MX" dirty="0"/>
              <a:t>¿</a:t>
            </a:r>
            <a:r>
              <a:rPr lang="es-MX" sz="3500" dirty="0"/>
              <a:t>Nos podrían dar algunos caballos, por favor?</a:t>
            </a:r>
          </a:p>
        </p:txBody>
      </p:sp>
      <p:pic>
        <p:nvPicPr>
          <p:cNvPr id="4" name="Picture 2" descr="Image result for lewis and clark shoshone horses">
            <a:hlinkClick r:id="rId3"/>
            <a:extLst>
              <a:ext uri="{FF2B5EF4-FFF2-40B4-BE49-F238E27FC236}">
                <a16:creationId xmlns:a16="http://schemas.microsoft.com/office/drawing/2014/main" id="{7AC55ECA-DAEF-3E45-B944-1D8AA09C2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2535" y="1490495"/>
            <a:ext cx="9106930" cy="460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42803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07C023760E4B43B88CA40098E6CCFF" ma:contentTypeVersion="9" ma:contentTypeDescription="Create a new document." ma:contentTypeScope="" ma:versionID="688994190ce218e266b38d07ba3e2365">
  <xsd:schema xmlns:xsd="http://www.w3.org/2001/XMLSchema" xmlns:xs="http://www.w3.org/2001/XMLSchema" xmlns:p="http://schemas.microsoft.com/office/2006/metadata/properties" xmlns:ns1="http://schemas.microsoft.com/sharepoint/v3" xmlns:ns2="34fb217e-71e5-45f5-ac12-57a9bc5aa8c7" xmlns:ns3="54031767-dd6d-417c-ab73-583408f47564" targetNamespace="http://schemas.microsoft.com/office/2006/metadata/properties" ma:root="true" ma:fieldsID="b87b8f2e9f0481f908aa536a95a7befb" ns1:_="" ns2:_="" ns3:_="">
    <xsd:import namespace="http://schemas.microsoft.com/sharepoint/v3"/>
    <xsd:import namespace="34fb217e-71e5-45f5-ac12-57a9bc5aa8c7"/>
    <xsd:import namespace="54031767-dd6d-417c-ab73-583408f4756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Estimated_x0020_Creation_x0020_Date" minOccurs="0"/>
                <xsd:element ref="ns2:Remediation_x0020_Date" minOccurs="0"/>
                <xsd:element ref="ns2:Priorit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fb217e-71e5-45f5-ac12-57a9bc5aa8c7" elementFormDefault="qualified">
    <xsd:import namespace="http://schemas.microsoft.com/office/2006/documentManagement/types"/>
    <xsd:import namespace="http://schemas.microsoft.com/office/infopath/2007/PartnerControls"/>
    <xsd:element name="Estimated_x0020_Creation_x0020_Date" ma:index="6" nillable="true" ma:displayName="Estimated Creation Date" ma:format="DateOnly" ma:internalName="Estimated_x0020_Creation_x0020_Date" ma:readOnly="false">
      <xsd:simpleType>
        <xsd:restriction base="dms:DateTime"/>
      </xsd:simpleType>
    </xsd:element>
    <xsd:element name="Remediation_x0020_Date" ma:index="7" nillable="true" ma:displayName="Remediation Date" ma:default="[today]" ma:format="DateOnly" ma:internalName="Remediation_x0020_Date" ma:readOnly="false">
      <xsd:simpleType>
        <xsd:restriction base="dms:DateTime"/>
      </xsd:simpleType>
    </xsd:element>
    <xsd:element name="Priority" ma:index="8" nillable="true" ma:displayName="Priority" ma:default="New" ma:description="What Priority Level Is This Document?" ma:format="RadioButtons" ma:internalName="Priority" ma:readOnly="false">
      <xsd:simpleType>
        <xsd:restriction base="dms:Choice">
          <xsd:enumeration value="New"/>
          <xsd:enumeration value="Legacy"/>
          <xsd:enumeration value="Tier 1"/>
          <xsd:enumeration value="Tier 2"/>
          <xsd:enumeration value="Tier 3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1767-dd6d-417c-ab73-583408f4756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Remediation_x0020_Date xmlns="34fb217e-71e5-45f5-ac12-57a9bc5aa8c7">2020-02-03T08:00:00+00:00</Remediation_x0020_Date>
    <Estimated_x0020_Creation_x0020_Date xmlns="34fb217e-71e5-45f5-ac12-57a9bc5aa8c7" xsi:nil="true"/>
    <Priority xmlns="34fb217e-71e5-45f5-ac12-57a9bc5aa8c7">New</Priority>
  </documentManagement>
</p:properties>
</file>

<file path=customXml/itemProps1.xml><?xml version="1.0" encoding="utf-8"?>
<ds:datastoreItem xmlns:ds="http://schemas.openxmlformats.org/officeDocument/2006/customXml" ds:itemID="{7BBF3415-6EE3-43C7-8D68-A128E865CD6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A3FAA4C-7067-40BE-9486-5BA77402A17A}"/>
</file>

<file path=customXml/itemProps3.xml><?xml version="1.0" encoding="utf-8"?>
<ds:datastoreItem xmlns:ds="http://schemas.openxmlformats.org/officeDocument/2006/customXml" ds:itemID="{A24B7F43-F7B6-4CAE-99BD-902FEB5C52F5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54031767-dd6d-417c-ab73-583408f47564"/>
    <ds:schemaRef ds:uri="http://schemas.microsoft.com/sharepoint/v3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34fb217e-71e5-45f5-ac12-57a9bc5aa8c7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136</Words>
  <Application>Microsoft Office PowerPoint</Application>
  <PresentationFormat>Widescreen</PresentationFormat>
  <Paragraphs>32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Helvetica Neue</vt:lpstr>
      <vt:lpstr>Helvetica Neue Light</vt:lpstr>
      <vt:lpstr>Helvetica Neue Medium</vt:lpstr>
      <vt:lpstr>Office Theme</vt:lpstr>
      <vt:lpstr>LECCIÓN DE GRADO 4 Lewis y Clark:  Una visión de los nativos americanos</vt:lpstr>
      <vt:lpstr>Historia: ¿Qué falta?</vt:lpstr>
      <vt:lpstr>Cómo Estados Unidos y Europa veían a Norteamérica</vt:lpstr>
      <vt:lpstr>Cómo era realmente Norteamérica</vt:lpstr>
      <vt:lpstr>¿“Desierto” para quién?</vt:lpstr>
      <vt:lpstr>Emprendedores estadounidenses </vt:lpstr>
      <vt:lpstr>¿Vienes en son de paz?</vt:lpstr>
      <vt:lpstr>No el primero</vt:lpstr>
      <vt:lpstr>¿Nos podrían dar algunos caballos, por favor?</vt:lpstr>
      <vt:lpstr>¿Quién es el “Salvaje”?</vt:lpstr>
      <vt:lpstr>Un final infeliz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Cow Creek  Umpqua Tribe</dc:title>
  <dc:creator>Valerie Brodnikova</dc:creator>
  <cp:lastModifiedBy>BELLE Jennifer * ODE</cp:lastModifiedBy>
  <cp:revision>88</cp:revision>
  <dcterms:created xsi:type="dcterms:W3CDTF">2019-04-26T16:05:13Z</dcterms:created>
  <dcterms:modified xsi:type="dcterms:W3CDTF">2023-03-24T17:21:48Z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0x0101005007C023760E4B43B88CA40098E6CCFF</vt:lpwstr>
  </property>
</Properties>
</file>