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
  </p:notesMasterIdLst>
  <p:handoutMasterIdLst>
    <p:handoutMasterId r:id="rId9"/>
  </p:handoutMasterIdLst>
  <p:sldIdLst>
    <p:sldId id="256" r:id="rId5"/>
    <p:sldId id="279" r:id="rId6"/>
    <p:sldId id="280" r:id="rId7"/>
  </p:sldIdLst>
  <p:sldSz cx="12192000" cy="6858000"/>
  <p:notesSz cx="6858000" cy="9144000"/>
  <p:custDataLst>
    <p:tags r:id="rId1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512" userDrawn="1">
          <p15:clr>
            <a:srgbClr val="A4A3A4"/>
          </p15:clr>
        </p15:guide>
        <p15:guide id="5" orient="horz" pos="312" userDrawn="1">
          <p15:clr>
            <a:srgbClr val="A4A3A4"/>
          </p15:clr>
        </p15:guide>
        <p15:guide id="6" orient="horz" pos="936"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75"/>
    <p:restoredTop sz="94694"/>
  </p:normalViewPr>
  <p:slideViewPr>
    <p:cSldViewPr snapToGrid="0" snapToObjects="1" showGuides="1">
      <p:cViewPr varScale="1">
        <p:scale>
          <a:sx n="68" d="100"/>
          <a:sy n="68" d="100"/>
        </p:scale>
        <p:origin x="91" y="115"/>
      </p:cViewPr>
      <p:guideLst>
        <p:guide pos="624"/>
        <p:guide pos="7056"/>
        <p:guide orient="horz" pos="1512"/>
        <p:guide orient="horz" pos="312"/>
        <p:guide orient="horz" pos="936"/>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3/24/2023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3383986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1055491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74698703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533002960"/>
      </p:ext>
    </p:extLst>
  </p:cSld>
  <p:clrMapOvr>
    <a:masterClrMapping/>
  </p:clrMapOvr>
  <p:transition/>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a:t>Title</a:t>
            </a:r>
          </a:p>
        </p:txBody>
      </p:sp>
    </p:spTree>
    <p:extLst>
      <p:ext uri="{BB962C8B-B14F-4D97-AF65-F5344CB8AC3E}">
        <p14:creationId xmlns:p14="http://schemas.microsoft.com/office/powerpoint/2010/main" val="417746886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8" name="Title 1">
            <a:extLst>
              <a:ext uri="{FF2B5EF4-FFF2-40B4-BE49-F238E27FC236}">
                <a16:creationId xmlns:a16="http://schemas.microsoft.com/office/drawing/2014/main" id="{5D147E33-80AE-2A44-A5B1-C8FFCCA49685}"/>
              </a:ext>
            </a:extLst>
          </p:cNvPr>
          <p:cNvSpPr txBox="1"/>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s-US" sz="32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 incididunt ut labore et dolore magna aliqua. Ut enim ad minim veniam, quis nostrud exercitation ullamco laboris nisi ut aliquip ex ea commodo consequat.</a:t>
            </a: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transition/>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4" name="Title 1">
            <a:extLst>
              <a:ext uri="{FF2B5EF4-FFF2-40B4-BE49-F238E27FC236}">
                <a16:creationId xmlns:a16="http://schemas.microsoft.com/office/drawing/2014/main" id="{60B204CB-F132-9845-8A82-AE290FD8A871}"/>
              </a:ext>
            </a:extLst>
          </p:cNvPr>
          <p:cNvSpPr txBox="1"/>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p:txBody>
      </p:sp>
    </p:spTree>
    <p:extLst>
      <p:ext uri="{BB962C8B-B14F-4D97-AF65-F5344CB8AC3E}">
        <p14:creationId xmlns:p14="http://schemas.microsoft.com/office/powerpoint/2010/main" val="2155880779"/>
      </p:ext>
    </p:extLst>
  </p:cSld>
  <p:clrMapOvr>
    <a:masterClrMapping/>
  </p:clrMapOvr>
  <p:transition/>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a:t>Header goes here</a:t>
            </a:r>
          </a:p>
        </p:txBody>
      </p:sp>
      <p:sp>
        <p:nvSpPr>
          <p:cNvPr id="8" name="Title 1">
            <a:extLst>
              <a:ext uri="{FF2B5EF4-FFF2-40B4-BE49-F238E27FC236}">
                <a16:creationId xmlns:a16="http://schemas.microsoft.com/office/drawing/2014/main" id="{0B522221-339B-1A4B-B612-71A1CA43D774}"/>
              </a:ext>
            </a:extLst>
          </p:cNvPr>
          <p:cNvSpPr txBox="1"/>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 incididunt ut labore et dolore magna aliqua. Ut enim ad minim veniam, quis nostrud exercitation ullamco laboris nisi ut aliquip ex ea commodo consequat.</a:t>
            </a: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a:blip r:embed="rId2"/>
          <a:srcRect l="30663" r="28923"/>
          <a:stretch>
            <a:fillRect/>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a:blip r:embed="rId2"/>
          <a:srcRect l="-143" t="2970" r="277" b="12298"/>
          <a:stretch>
            <a:fillRect/>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ransition/>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599" y="2400300"/>
            <a:ext cx="10087303" cy="1456997"/>
          </a:xfrm>
        </p:spPr>
        <p:txBody>
          <a:bodyPr lIns="0" tIns="0" rIns="0" bIns="0" anchor="t" anchorCtr="0">
            <a:noAutofit/>
          </a:bodyPr>
          <a:lstStyle/>
          <a:p>
            <a:r>
              <a:rPr lang="es-US" sz="2400" b="1" i="0" strike="noStrike" cap="none" spc="0" baseline="0">
                <a:solidFill>
                  <a:srgbClr val="63A49F"/>
                </a:solidFill>
                <a:effectLst/>
                <a:latin typeface="Helvetica Neue"/>
                <a:ea typeface="Helvetica Neue"/>
                <a:cs typeface="Helvetica Neue"/>
              </a:rPr>
              <a:t>GRADO 10 LECCIÓN</a:t>
            </a:r>
            <a:r>
              <a:rPr sz="7200"/>
              <a:t/>
            </a:r>
            <a:br>
              <a:rPr sz="7200"/>
            </a:br>
            <a:r>
              <a:rPr lang="es-US" sz="7200" b="0" i="0" strike="noStrike" cap="none" spc="0" baseline="0">
                <a:solidFill>
                  <a:srgbClr val="1B73B9"/>
                </a:solidFill>
                <a:effectLst/>
                <a:latin typeface="Helvetica Neue Medium"/>
                <a:ea typeface="Helvetica Neue Medium"/>
                <a:cs typeface="Helvetica Neue Medium"/>
              </a:rPr>
              <a:t>El derecho de los nativos americanos y el Tribunal Supremo</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Buscar y etiquetar las piezas</a:t>
            </a:r>
            <a:endParaRPr lang="en-US" sz="4400"/>
          </a:p>
        </p:txBody>
      </p:sp>
      <p:sp>
        <p:nvSpPr>
          <p:cNvPr id="6" name="Title 1">
            <a:extLst>
              <a:ext uri="{FF2B5EF4-FFF2-40B4-BE49-F238E27FC236}">
                <a16:creationId xmlns:a16="http://schemas.microsoft.com/office/drawing/2014/main" id="{B16C0B93-CAE8-2B4F-959B-916DC186B461}"/>
              </a:ext>
            </a:extLst>
          </p:cNvPr>
          <p:cNvSpPr txBox="1"/>
          <p:nvPr/>
        </p:nvSpPr>
        <p:spPr>
          <a:xfrm>
            <a:off x="1004048" y="1923393"/>
            <a:ext cx="3635330" cy="417260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US" sz="2800" b="0" i="0" strike="noStrike" cap="none" spc="0" baseline="0">
                <a:solidFill>
                  <a:srgbClr val="404040"/>
                </a:solidFill>
                <a:effectLst/>
                <a:latin typeface="Helvetica Neue Medium"/>
                <a:ea typeface="Helvetica Neue Medium"/>
                <a:cs typeface="Helvetica Neue Medium"/>
              </a:rPr>
              <a:t>Piezas a identificar</a:t>
            </a:r>
          </a:p>
          <a:p>
            <a:pPr marL="342900" indent="-342900" algn="l">
              <a:lnSpc>
                <a:spcPct val="110000"/>
              </a:lnSpc>
              <a:spcAft>
                <a:spcPts val="1200"/>
              </a:spcAft>
              <a:buFont typeface="Arial" panose="020B0604020202020204" pitchFamily="34" charset="0"/>
              <a:buChar char="•"/>
            </a:pPr>
            <a:r>
              <a:rPr lang="es-US" sz="2400" b="0" i="0" strike="noStrike" cap="none" spc="0" baseline="0">
                <a:solidFill>
                  <a:srgbClr val="404040"/>
                </a:solidFill>
                <a:effectLst/>
                <a:latin typeface="Helvetica Neue Light"/>
                <a:ea typeface="Helvetica Neue Light"/>
                <a:cs typeface="Helvetica Neue Light"/>
              </a:rPr>
              <a:t>Nombres de los partidos</a:t>
            </a:r>
          </a:p>
          <a:p>
            <a:pPr marL="342900" indent="-342900" algn="l">
              <a:lnSpc>
                <a:spcPct val="110000"/>
              </a:lnSpc>
              <a:spcAft>
                <a:spcPts val="1200"/>
              </a:spcAft>
              <a:buFont typeface="Arial" panose="020B0604020202020204" pitchFamily="34" charset="0"/>
              <a:buChar char="•"/>
            </a:pPr>
            <a:r>
              <a:rPr lang="es-US" sz="2400" b="0" i="0" strike="noStrike" cap="none" spc="0" baseline="0">
                <a:solidFill>
                  <a:srgbClr val="404040"/>
                </a:solidFill>
                <a:effectLst/>
                <a:latin typeface="Helvetica Neue Light"/>
                <a:ea typeface="Helvetica Neue Light"/>
                <a:cs typeface="Helvetica Neue Light"/>
              </a:rPr>
              <a:t>Opinión principal/mayoritaria</a:t>
            </a:r>
          </a:p>
          <a:p>
            <a:pPr marL="342900" indent="-342900" algn="l">
              <a:lnSpc>
                <a:spcPct val="110000"/>
              </a:lnSpc>
              <a:spcAft>
                <a:spcPts val="1200"/>
              </a:spcAft>
              <a:buFont typeface="Arial" panose="020B0604020202020204" pitchFamily="34" charset="0"/>
              <a:buChar char="•"/>
            </a:pPr>
            <a:r>
              <a:rPr lang="es-US" sz="2400" b="0" i="0" strike="noStrike" cap="none" spc="0" baseline="0">
                <a:solidFill>
                  <a:srgbClr val="404040"/>
                </a:solidFill>
                <a:effectLst/>
                <a:latin typeface="Helvetica Neue Light"/>
                <a:ea typeface="Helvetica Neue Light"/>
                <a:cs typeface="Helvetica Neue Light"/>
              </a:rPr>
              <a:t>Opinión discrepante</a:t>
            </a:r>
          </a:p>
          <a:p>
            <a:pPr marL="342900" indent="-342900" algn="l">
              <a:lnSpc>
                <a:spcPct val="110000"/>
              </a:lnSpc>
              <a:spcAft>
                <a:spcPts val="1200"/>
              </a:spcAft>
              <a:buFont typeface="Arial" panose="020B0604020202020204" pitchFamily="34" charset="0"/>
              <a:buChar char="•"/>
            </a:pPr>
            <a:r>
              <a:rPr lang="es-US" sz="2400" b="0" i="0" strike="noStrike" cap="none" spc="0" baseline="0">
                <a:solidFill>
                  <a:srgbClr val="404040"/>
                </a:solidFill>
                <a:effectLst/>
                <a:latin typeface="Helvetica Neue Light"/>
                <a:ea typeface="Helvetica Neue Light"/>
                <a:cs typeface="Helvetica Neue Light"/>
              </a:rPr>
              <a:t>Disputa legal</a:t>
            </a:r>
          </a:p>
          <a:p>
            <a:pPr algn="l">
              <a:lnSpc>
                <a:spcPct val="110000"/>
              </a:lnSpc>
              <a:spcAft>
                <a:spcPts val="1200"/>
              </a:spcAft>
            </a:pP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10000"/>
              </a:lnSpc>
              <a:spcAft>
                <a:spcPts val="1200"/>
              </a:spcAft>
            </a:pP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10000"/>
              </a:lnSpc>
              <a:spcAft>
                <a:spcPts val="1200"/>
              </a:spcAft>
            </a:pP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
        <p:nvSpPr>
          <p:cNvPr id="9" name="Title 1">
            <a:extLst>
              <a:ext uri="{FF2B5EF4-FFF2-40B4-BE49-F238E27FC236}">
                <a16:creationId xmlns:a16="http://schemas.microsoft.com/office/drawing/2014/main" id="{68251F28-C50A-8A40-818E-DD2FD7F29D69}"/>
              </a:ext>
            </a:extLst>
          </p:cNvPr>
          <p:cNvSpPr txBox="1"/>
          <p:nvPr/>
        </p:nvSpPr>
        <p:spPr>
          <a:xfrm>
            <a:off x="5152536" y="1923393"/>
            <a:ext cx="6048863" cy="417260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US" sz="2800" b="0" i="0" strike="noStrike" cap="none" spc="0" baseline="0">
                <a:solidFill>
                  <a:srgbClr val="404040"/>
                </a:solidFill>
                <a:effectLst/>
                <a:latin typeface="Helvetica Neue Medium"/>
                <a:ea typeface="Helvetica Neue Medium"/>
                <a:cs typeface="Helvetica Neue Medium"/>
              </a:rPr>
              <a:t>Cómo etiquetar cada parte</a:t>
            </a:r>
          </a:p>
          <a:p>
            <a:pPr marL="342900" indent="-342900" algn="l">
              <a:lnSpc>
                <a:spcPct val="110000"/>
              </a:lnSpc>
              <a:spcAft>
                <a:spcPts val="1200"/>
              </a:spcAft>
              <a:buFont typeface="Arial" panose="020B0604020202020204" pitchFamily="34" charset="0"/>
              <a:buChar char="•"/>
            </a:pPr>
            <a:r>
              <a:rPr lang="es-US" sz="2400" b="0" i="0" strike="noStrike" cap="none" spc="0" baseline="0">
                <a:solidFill>
                  <a:srgbClr val="404040"/>
                </a:solidFill>
                <a:effectLst/>
                <a:latin typeface="Helvetica Neue Light"/>
                <a:ea typeface="Helvetica Neue Light"/>
                <a:cs typeface="Helvetica Neue Light"/>
              </a:rPr>
              <a:t>Rodear los nombres de las partes involucradas</a:t>
            </a:r>
          </a:p>
          <a:p>
            <a:pPr marL="342900" indent="-342900" algn="l">
              <a:lnSpc>
                <a:spcPct val="110000"/>
              </a:lnSpc>
              <a:spcAft>
                <a:spcPts val="1200"/>
              </a:spcAft>
              <a:buFont typeface="Arial" panose="020B0604020202020204" pitchFamily="34" charset="0"/>
              <a:buChar char="•"/>
            </a:pPr>
            <a:r>
              <a:rPr lang="es-US" sz="2400" b="0" i="0" strike="noStrike" cap="none" spc="0" baseline="0">
                <a:solidFill>
                  <a:srgbClr val="404040"/>
                </a:solidFill>
                <a:effectLst/>
                <a:latin typeface="Helvetica Neue Light"/>
                <a:ea typeface="Helvetica Neue Light"/>
                <a:cs typeface="Helvetica Neue Light"/>
              </a:rPr>
              <a:t>Pon una estrella al lado de la principal </a:t>
            </a:r>
            <a:r>
              <a:rPr sz="2400"/>
              <a:t/>
            </a:r>
            <a:br>
              <a:rPr sz="2400"/>
            </a:br>
            <a:r>
              <a:rPr lang="es-US" sz="2400" b="0" i="0" strike="noStrike" cap="none" spc="0" baseline="0">
                <a:solidFill>
                  <a:srgbClr val="404040"/>
                </a:solidFill>
                <a:effectLst/>
                <a:latin typeface="Helvetica Neue Light"/>
                <a:ea typeface="Helvetica Neue Light"/>
                <a:cs typeface="Helvetica Neue Light"/>
              </a:rPr>
              <a:t>opinión (mayoritaria) </a:t>
            </a:r>
          </a:p>
          <a:p>
            <a:pPr marL="342900" indent="-342900" algn="l">
              <a:lnSpc>
                <a:spcPct val="110000"/>
              </a:lnSpc>
              <a:spcAft>
                <a:spcPts val="1200"/>
              </a:spcAft>
              <a:buFont typeface="Arial" panose="020B0604020202020204" pitchFamily="34" charset="0"/>
              <a:buChar char="•"/>
            </a:pPr>
            <a:r>
              <a:rPr lang="es-US" sz="2400" b="0" i="0" strike="noStrike" cap="none" spc="0" baseline="0">
                <a:solidFill>
                  <a:srgbClr val="404040"/>
                </a:solidFill>
                <a:effectLst/>
                <a:latin typeface="Helvetica Neue Light"/>
                <a:ea typeface="Helvetica Neue Light"/>
                <a:cs typeface="Helvetica Neue Light"/>
              </a:rPr>
              <a:t>Pon un triángulo apuntando hacia abajo junto a </a:t>
            </a:r>
            <a:r>
              <a:rPr sz="2400"/>
              <a:t/>
            </a:r>
            <a:br>
              <a:rPr sz="2400"/>
            </a:br>
            <a:r>
              <a:rPr lang="es-US" sz="2400" b="0" i="0" strike="noStrike" cap="none" spc="0" baseline="0">
                <a:solidFill>
                  <a:srgbClr val="404040"/>
                </a:solidFill>
                <a:effectLst/>
                <a:latin typeface="Helvetica Neue Light"/>
                <a:ea typeface="Helvetica Neue Light"/>
                <a:cs typeface="Helvetica Neue Light"/>
              </a:rPr>
              <a:t>a la(s) opinión(es) discrepante(s)</a:t>
            </a:r>
          </a:p>
          <a:p>
            <a:pPr marL="342900" indent="-342900" algn="l">
              <a:lnSpc>
                <a:spcPct val="110000"/>
              </a:lnSpc>
              <a:spcAft>
                <a:spcPts val="1200"/>
              </a:spcAft>
              <a:buFont typeface="Arial" panose="020B0604020202020204" pitchFamily="34" charset="0"/>
              <a:buChar char="•"/>
            </a:pPr>
            <a:r>
              <a:rPr lang="es-US" sz="2400" b="0" i="0" u="sng" strike="noStrike" cap="none" spc="0" baseline="0">
                <a:solidFill>
                  <a:srgbClr val="404040"/>
                </a:solidFill>
                <a:effectLst/>
                <a:uFill>
                  <a:solidFill>
                    <a:srgbClr val="404040"/>
                  </a:solidFill>
                </a:uFill>
                <a:latin typeface="Helvetica Neue Light"/>
                <a:ea typeface="Helvetica Neue Light"/>
                <a:cs typeface="Helvetica Neue Light"/>
              </a:rPr>
              <a:t>Subraya</a:t>
            </a:r>
            <a:r>
              <a:rPr lang="es-US" sz="2400" b="0" i="0" strike="noStrike" cap="none" spc="0" baseline="0">
                <a:solidFill>
                  <a:srgbClr val="404040"/>
                </a:solidFill>
                <a:effectLst/>
                <a:latin typeface="Helvetica Neue Light"/>
                <a:ea typeface="Helvetica Neue Light"/>
                <a:cs typeface="Helvetica Neue Light"/>
              </a:rPr>
              <a:t> o resalta el conflicto legal</a:t>
            </a:r>
          </a:p>
          <a:p>
            <a:pPr marL="342900" indent="-342900" algn="l">
              <a:lnSpc>
                <a:spcPct val="110000"/>
              </a:lnSpc>
              <a:spcAft>
                <a:spcPts val="1200"/>
              </a:spcAft>
              <a:buFont typeface="Arial" panose="020B0604020202020204" pitchFamily="34" charset="0"/>
              <a:buChar char="•"/>
            </a:pPr>
            <a:endParaRPr lang="en-US" sz="24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10000"/>
              </a:lnSpc>
              <a:spcAft>
                <a:spcPts val="1200"/>
              </a:spcAft>
            </a:pP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10000"/>
              </a:lnSpc>
              <a:spcAft>
                <a:spcPts val="1200"/>
              </a:spcAft>
            </a:pP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10000"/>
              </a:lnSpc>
              <a:spcAft>
                <a:spcPts val="1200"/>
              </a:spcAft>
            </a:pP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
        <p:nvSpPr>
          <p:cNvPr id="10" name="Oval 9" title="&quot;&quot;">
            <a:extLst>
              <a:ext uri="{FF2B5EF4-FFF2-40B4-BE49-F238E27FC236}">
                <a16:creationId xmlns:a16="http://schemas.microsoft.com/office/drawing/2014/main" id="{652A6D6B-6CA6-1D44-8D17-70D14FBEA921}"/>
              </a:ext>
            </a:extLst>
          </p:cNvPr>
          <p:cNvSpPr/>
          <p:nvPr/>
        </p:nvSpPr>
        <p:spPr>
          <a:xfrm>
            <a:off x="5390148" y="2474841"/>
            <a:ext cx="924025" cy="528242"/>
          </a:xfrm>
          <a:prstGeom prst="ellipse">
            <a:avLst/>
          </a:prstGeom>
          <a:noFill/>
          <a:ln w="28575">
            <a:solidFill>
              <a:srgbClr val="1B73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title="&quot;&quot;">
            <a:extLst>
              <a:ext uri="{FF2B5EF4-FFF2-40B4-BE49-F238E27FC236}">
                <a16:creationId xmlns:a16="http://schemas.microsoft.com/office/drawing/2014/main" id="{5CED61E3-76F0-9F49-B451-1475974ACF00}"/>
              </a:ext>
            </a:extLst>
          </p:cNvPr>
          <p:cNvSpPr/>
          <p:nvPr/>
        </p:nvSpPr>
        <p:spPr>
          <a:xfrm rot="10800000">
            <a:off x="10019899" y="4158114"/>
            <a:ext cx="548640" cy="472966"/>
          </a:xfrm>
          <a:prstGeom prst="triangle">
            <a:avLst/>
          </a:prstGeom>
          <a:solidFill>
            <a:srgbClr val="1B7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5-Point Star 11" title="&quot;&quot;">
            <a:extLst>
              <a:ext uri="{FF2B5EF4-FFF2-40B4-BE49-F238E27FC236}">
                <a16:creationId xmlns:a16="http://schemas.microsoft.com/office/drawing/2014/main" id="{F21D02FB-F2A3-6748-B560-3DA97D8EE015}"/>
              </a:ext>
            </a:extLst>
          </p:cNvPr>
          <p:cNvSpPr/>
          <p:nvPr/>
        </p:nvSpPr>
        <p:spPr>
          <a:xfrm>
            <a:off x="9153625" y="3159492"/>
            <a:ext cx="539015" cy="539015"/>
          </a:xfrm>
          <a:prstGeom prst="star5">
            <a:avLst/>
          </a:prstGeom>
          <a:solidFill>
            <a:srgbClr val="1B7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t>
            </a:r>
          </a:p>
        </p:txBody>
      </p:sp>
    </p:spTree>
    <p:extLst>
      <p:ext uri="{BB962C8B-B14F-4D97-AF65-F5344CB8AC3E}">
        <p14:creationId xmlns:p14="http://schemas.microsoft.com/office/powerpoint/2010/main" val="195225259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083243"/>
          </a:xfrm>
        </p:spPr>
        <p:txBody>
          <a:bodyPr lIns="0" tIns="0" rIns="0" bIns="0" anchor="t" anchorCtr="0">
            <a:noAutofit/>
          </a:bodyPr>
          <a:lstStyle/>
          <a:p>
            <a:r>
              <a:rPr lang="es-US" sz="3600" b="0" i="0" strike="noStrike" cap="none" spc="0" baseline="0" dirty="0">
                <a:solidFill>
                  <a:srgbClr val="1B73B9"/>
                </a:solidFill>
                <a:effectLst/>
                <a:latin typeface="Helvetica Neue Medium"/>
                <a:ea typeface="Helvetica Neue Medium"/>
                <a:cs typeface="Helvetica Neue Medium"/>
              </a:rPr>
              <a:t>Casos del Tribunal Supremo relacionados con los nativos americanos y los nativos de Alaska</a:t>
            </a:r>
            <a:endParaRPr lang="en-US" sz="3600" dirty="0"/>
          </a:p>
        </p:txBody>
      </p:sp>
      <p:sp>
        <p:nvSpPr>
          <p:cNvPr id="6" name="Title 1">
            <a:extLst>
              <a:ext uri="{FF2B5EF4-FFF2-40B4-BE49-F238E27FC236}">
                <a16:creationId xmlns:a16="http://schemas.microsoft.com/office/drawing/2014/main" id="{B16C0B93-CAE8-2B4F-959B-916DC186B461}"/>
              </a:ext>
            </a:extLst>
          </p:cNvPr>
          <p:cNvSpPr txBox="1"/>
          <p:nvPr/>
        </p:nvSpPr>
        <p:spPr>
          <a:xfrm>
            <a:off x="1004046" y="2030931"/>
            <a:ext cx="10121153" cy="406506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s-US" sz="2000" b="0" i="0" strike="noStrike" cap="none" spc="0" baseline="0" dirty="0">
                <a:solidFill>
                  <a:srgbClr val="404040"/>
                </a:solidFill>
                <a:effectLst/>
                <a:latin typeface="Helvetica Neue Light"/>
                <a:ea typeface="Helvetica Neue Light"/>
                <a:cs typeface="Helvetica Neue Light"/>
              </a:rPr>
              <a:t>Johnson v. </a:t>
            </a:r>
            <a:r>
              <a:rPr lang="es-US" sz="2000" b="0" i="0" strike="noStrike" cap="none" spc="0" baseline="0" dirty="0" err="1">
                <a:solidFill>
                  <a:srgbClr val="404040"/>
                </a:solidFill>
                <a:effectLst/>
                <a:latin typeface="Helvetica Neue Light"/>
                <a:ea typeface="Helvetica Neue Light"/>
                <a:cs typeface="Helvetica Neue Light"/>
              </a:rPr>
              <a:t>M'Intosh</a:t>
            </a:r>
            <a:r>
              <a:rPr lang="es-US" sz="2000" b="0" i="0" strike="noStrike" cap="none" spc="0" baseline="0" dirty="0">
                <a:solidFill>
                  <a:srgbClr val="404040"/>
                </a:solidFill>
                <a:effectLst/>
                <a:latin typeface="Helvetica Neue Light"/>
                <a:ea typeface="Helvetica Neue Light"/>
                <a:cs typeface="Helvetica Neue Light"/>
              </a:rPr>
              <a:t>- Derechos sobre la tierra </a:t>
            </a:r>
          </a:p>
          <a:p>
            <a:pPr algn="l">
              <a:lnSpc>
                <a:spcPct val="110000"/>
              </a:lnSpc>
              <a:spcAft>
                <a:spcPts val="1400"/>
              </a:spcAft>
            </a:pPr>
            <a:r>
              <a:rPr lang="es-US" sz="2000" b="0" i="0" strike="noStrike" cap="none" spc="0" baseline="0" dirty="0">
                <a:solidFill>
                  <a:srgbClr val="404040"/>
                </a:solidFill>
                <a:effectLst/>
                <a:latin typeface="Helvetica Neue Light"/>
                <a:ea typeface="Helvetica Neue Light"/>
                <a:cs typeface="Helvetica Neue Light"/>
              </a:rPr>
              <a:t>Nación </a:t>
            </a:r>
            <a:r>
              <a:rPr lang="es-US" sz="2000" b="0" i="0" strike="noStrike" cap="none" spc="0" baseline="0" dirty="0" err="1">
                <a:solidFill>
                  <a:srgbClr val="404040"/>
                </a:solidFill>
                <a:effectLst/>
                <a:latin typeface="Helvetica Neue Light"/>
                <a:ea typeface="Helvetica Neue Light"/>
                <a:cs typeface="Helvetica Neue Light"/>
              </a:rPr>
              <a:t>Cherokee</a:t>
            </a:r>
            <a:r>
              <a:rPr lang="es-US" sz="2000" b="0" i="0" strike="noStrike" cap="none" spc="0" baseline="0" dirty="0">
                <a:solidFill>
                  <a:srgbClr val="404040"/>
                </a:solidFill>
                <a:effectLst/>
                <a:latin typeface="Helvetica Neue Light"/>
                <a:ea typeface="Helvetica Neue Light"/>
                <a:cs typeface="Helvetica Neue Light"/>
              </a:rPr>
              <a:t> contra Georgia- Soberanía tribal </a:t>
            </a:r>
          </a:p>
          <a:p>
            <a:pPr algn="l">
              <a:lnSpc>
                <a:spcPct val="110000"/>
              </a:lnSpc>
              <a:spcAft>
                <a:spcPts val="1400"/>
              </a:spcAft>
            </a:pPr>
            <a:r>
              <a:rPr lang="es-US" sz="2000" b="0" i="0" strike="noStrike" cap="none" spc="0" baseline="0" dirty="0">
                <a:solidFill>
                  <a:srgbClr val="404040"/>
                </a:solidFill>
                <a:effectLst/>
                <a:latin typeface="Helvetica Neue Light"/>
                <a:ea typeface="Helvetica Neue Light"/>
                <a:cs typeface="Helvetica Neue Light"/>
              </a:rPr>
              <a:t>Tribu </a:t>
            </a:r>
            <a:r>
              <a:rPr lang="es-US" sz="2000" b="0" i="0" strike="noStrike" cap="none" spc="0" baseline="0" dirty="0" err="1">
                <a:solidFill>
                  <a:srgbClr val="404040"/>
                </a:solidFill>
                <a:effectLst/>
                <a:latin typeface="Helvetica Neue Light"/>
                <a:ea typeface="Helvetica Neue Light"/>
                <a:cs typeface="Helvetica Neue Light"/>
              </a:rPr>
              <a:t>Menominee</a:t>
            </a:r>
            <a:r>
              <a:rPr lang="es-US" sz="2000" b="0" i="0" strike="noStrike" cap="none" spc="0" baseline="0" dirty="0">
                <a:solidFill>
                  <a:srgbClr val="404040"/>
                </a:solidFill>
                <a:effectLst/>
                <a:latin typeface="Helvetica Neue Light"/>
                <a:ea typeface="Helvetica Neue Light"/>
                <a:cs typeface="Helvetica Neue Light"/>
              </a:rPr>
              <a:t> contra Estados Unidos - Derechos de caza y pesca</a:t>
            </a:r>
          </a:p>
          <a:p>
            <a:pPr algn="l">
              <a:lnSpc>
                <a:spcPct val="110000"/>
              </a:lnSpc>
              <a:spcAft>
                <a:spcPts val="1400"/>
              </a:spcAft>
            </a:pPr>
            <a:r>
              <a:rPr lang="es-US" sz="2000" b="0" i="0" strike="noStrike" cap="none" spc="0" baseline="0" dirty="0">
                <a:solidFill>
                  <a:srgbClr val="404040"/>
                </a:solidFill>
                <a:effectLst/>
                <a:latin typeface="Helvetica Neue Medium"/>
                <a:ea typeface="Helvetica Neue Medium"/>
                <a:cs typeface="Helvetica Neue Medium"/>
              </a:rPr>
              <a:t>Departamento de Pesca y Vida Silvestre de Oregon contra la tribu india </a:t>
            </a:r>
            <a:r>
              <a:rPr lang="es-US" sz="2000" b="0" i="0" strike="noStrike" cap="none" spc="0" baseline="0" dirty="0" err="1">
                <a:solidFill>
                  <a:srgbClr val="404040"/>
                </a:solidFill>
                <a:effectLst/>
                <a:latin typeface="Helvetica Neue Medium"/>
                <a:ea typeface="Helvetica Neue Medium"/>
                <a:cs typeface="Helvetica Neue Medium"/>
              </a:rPr>
              <a:t>Klamath</a:t>
            </a:r>
            <a:r>
              <a:rPr lang="es-US" sz="2000" b="0" i="0" strike="noStrike" cap="none" spc="0" baseline="0">
                <a:solidFill>
                  <a:srgbClr val="404040"/>
                </a:solidFill>
                <a:effectLst/>
                <a:latin typeface="Helvetica Neue Medium"/>
                <a:ea typeface="Helvetica Neue Medium"/>
                <a:cs typeface="Helvetica Neue Medium"/>
              </a:rPr>
              <a:t> – Derechos sobre la tierra*</a:t>
            </a:r>
          </a:p>
          <a:p>
            <a:pPr algn="l">
              <a:lnSpc>
                <a:spcPct val="110000"/>
              </a:lnSpc>
              <a:spcAft>
                <a:spcPts val="1400"/>
              </a:spcAft>
            </a:pPr>
            <a:r>
              <a:rPr lang="es-US" sz="2000" b="0" i="0" strike="noStrike" cap="none" spc="0" baseline="0" dirty="0">
                <a:solidFill>
                  <a:srgbClr val="404040"/>
                </a:solidFill>
                <a:effectLst/>
                <a:latin typeface="Helvetica Neue Light"/>
                <a:ea typeface="Helvetica Neue Light"/>
                <a:cs typeface="Helvetica Neue Light"/>
              </a:rPr>
              <a:t>Idaho contra Estados Unidos - Derechos de propiedad</a:t>
            </a:r>
          </a:p>
          <a:p>
            <a:pPr algn="l">
              <a:lnSpc>
                <a:spcPct val="110000"/>
              </a:lnSpc>
              <a:spcAft>
                <a:spcPts val="1400"/>
              </a:spcAft>
            </a:pPr>
            <a:r>
              <a:rPr lang="es-US" sz="2000" b="0" i="0" strike="noStrike" cap="none" spc="0" baseline="0" dirty="0">
                <a:solidFill>
                  <a:srgbClr val="404040"/>
                </a:solidFill>
                <a:effectLst/>
                <a:latin typeface="Helvetica Neue Light"/>
                <a:ea typeface="Helvetica Neue Light"/>
                <a:cs typeface="Helvetica Neue Light"/>
              </a:rPr>
              <a:t>Ciudad de </a:t>
            </a:r>
            <a:r>
              <a:rPr lang="es-US" sz="2000" b="0" i="0" strike="noStrike" cap="none" spc="0" baseline="0" dirty="0" err="1">
                <a:solidFill>
                  <a:srgbClr val="404040"/>
                </a:solidFill>
                <a:effectLst/>
                <a:latin typeface="Helvetica Neue Light"/>
                <a:ea typeface="Helvetica Neue Light"/>
                <a:cs typeface="Helvetica Neue Light"/>
              </a:rPr>
              <a:t>Sherrill</a:t>
            </a:r>
            <a:r>
              <a:rPr lang="es-US" sz="2000" b="0" i="0" strike="noStrike" cap="none" spc="0" baseline="0" dirty="0">
                <a:solidFill>
                  <a:srgbClr val="404040"/>
                </a:solidFill>
                <a:effectLst/>
                <a:latin typeface="Helvetica Neue Light"/>
                <a:ea typeface="Helvetica Neue Light"/>
                <a:cs typeface="Helvetica Neue Light"/>
              </a:rPr>
              <a:t> contra la Nación India Oneida de Nueva York - Tierra y soberanía </a:t>
            </a:r>
          </a:p>
          <a:p>
            <a:pPr algn="l">
              <a:lnSpc>
                <a:spcPct val="110000"/>
              </a:lnSpc>
              <a:spcAft>
                <a:spcPts val="1400"/>
              </a:spcAft>
            </a:pPr>
            <a:r>
              <a:rPr lang="es-US" sz="2000" b="0" i="0" strike="noStrike" cap="none" spc="0" baseline="0" dirty="0">
                <a:solidFill>
                  <a:srgbClr val="404040"/>
                </a:solidFill>
                <a:effectLst/>
                <a:latin typeface="Helvetica Neue Medium"/>
                <a:ea typeface="Helvetica Neue Medium"/>
                <a:cs typeface="Helvetica Neue Medium"/>
              </a:rPr>
              <a:t>División de Empleo contra Smith - Libertad religiosa*. </a:t>
            </a:r>
          </a:p>
          <a:p>
            <a:pPr algn="l">
              <a:lnSpc>
                <a:spcPct val="110000"/>
              </a:lnSpc>
              <a:spcAft>
                <a:spcPts val="1400"/>
              </a:spcAft>
            </a:pPr>
            <a:r>
              <a:rPr lang="es-US" sz="2000" b="0" i="0" strike="noStrike" cap="none" spc="0" baseline="0" dirty="0">
                <a:solidFill>
                  <a:srgbClr val="404040"/>
                </a:solidFill>
                <a:effectLst/>
                <a:latin typeface="Helvetica Neue Light"/>
                <a:ea typeface="Helvetica Neue Light"/>
                <a:cs typeface="Helvetica Neue Light"/>
              </a:rPr>
              <a:t>Washington contra EE.UU. - Derechos de pesca de las tribus</a:t>
            </a:r>
          </a:p>
          <a:p>
            <a:pPr algn="l">
              <a:lnSpc>
                <a:spcPct val="110000"/>
              </a:lnSpc>
              <a:spcAft>
                <a:spcPts val="1400"/>
              </a:spcAft>
            </a:pPr>
            <a:r>
              <a:rPr lang="es-US" sz="1600" b="0" i="1" strike="noStrike" cap="none" spc="0" baseline="0" dirty="0">
                <a:solidFill>
                  <a:srgbClr val="404040"/>
                </a:solidFill>
                <a:effectLst/>
                <a:latin typeface="Helvetica Neue Light"/>
                <a:ea typeface="Helvetica Neue Light"/>
                <a:cs typeface="Helvetica Neue Light"/>
              </a:rPr>
              <a:t>*Casos específicos de Oregon</a:t>
            </a:r>
          </a:p>
          <a:p>
            <a:pPr algn="l">
              <a:lnSpc>
                <a:spcPct val="110000"/>
              </a:lnSpc>
              <a:spcAft>
                <a:spcPts val="1400"/>
              </a:spcAft>
            </a:pPr>
            <a:endParaRPr lang="en-US" sz="2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10000"/>
              </a:lnSpc>
              <a:spcAft>
                <a:spcPts val="1400"/>
              </a:spcAft>
            </a:pPr>
            <a:endParaRPr lang="en-US" sz="2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334040365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Mac OS X 10.16"/>
  <p:tag name="AS_RELEASE_DATE" val="2021.10.31"/>
  <p:tag name="AS_TITLE" val="Aspose.Slides for Java"/>
  <p:tag name="AS_VERSION" val="21.1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2020-01-14T08:00:00+00:00</Remediation_x0020_Date>
    <Estimated_x0020_Creation_x0020_Date xmlns="34fb217e-71e5-45f5-ac12-57a9bc5aa8c7" xsi:nil="true"/>
    <Priority xmlns="34fb217e-71e5-45f5-ac12-57a9bc5aa8c7">New</Priority>
  </documentManagement>
</p:properties>
</file>

<file path=customXml/itemProps1.xml><?xml version="1.0" encoding="utf-8"?>
<ds:datastoreItem xmlns:ds="http://schemas.openxmlformats.org/officeDocument/2006/customXml" ds:itemID="{A2B1F74D-7DA7-4028-9CD9-388CD514AACF}">
  <ds:schemaRefs>
    <ds:schemaRef ds:uri="http://schemas.microsoft.com/sharepoint/v3/contenttype/forms"/>
  </ds:schemaRefs>
</ds:datastoreItem>
</file>

<file path=customXml/itemProps2.xml><?xml version="1.0" encoding="utf-8"?>
<ds:datastoreItem xmlns:ds="http://schemas.openxmlformats.org/officeDocument/2006/customXml" ds:itemID="{E4A23618-0D89-4637-BFC0-8CB8BA312A84}"/>
</file>

<file path=customXml/itemProps3.xml><?xml version="1.0" encoding="utf-8"?>
<ds:datastoreItem xmlns:ds="http://schemas.openxmlformats.org/officeDocument/2006/customXml" ds:itemID="{0479F7D5-01A6-4452-A74B-9107726911C6}">
  <ds:schemaRefs>
    <ds:schemaRef ds:uri="http://purl.org/dc/elements/1.1/"/>
    <ds:schemaRef ds:uri="http://schemas.microsoft.com/office/2006/metadata/properties"/>
    <ds:schemaRef ds:uri="http://schemas.microsoft.com/sharepoint/v3"/>
    <ds:schemaRef ds:uri="http://purl.org/dc/terms/"/>
    <ds:schemaRef ds:uri="http://purl.org/dc/dcmitype/"/>
    <ds:schemaRef ds:uri="54031767-dd6d-417c-ab73-583408f47564"/>
    <ds:schemaRef ds:uri="http://schemas.microsoft.com/office/2006/documentManagement/types"/>
    <ds:schemaRef ds:uri="http://schemas.microsoft.com/office/infopath/2007/PartnerControls"/>
    <ds:schemaRef ds:uri="http://schemas.openxmlformats.org/package/2006/metadata/core-properties"/>
    <ds:schemaRef ds:uri="34fb217e-71e5-45f5-ac12-57a9bc5aa8c7"/>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228</TotalTime>
  <Words>187</Words>
  <Application>Microsoft Office PowerPoint</Application>
  <PresentationFormat>Widescreen</PresentationFormat>
  <Paragraphs>28</Paragraphs>
  <Slides>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Calibri</vt:lpstr>
      <vt:lpstr>Helvetica Neue</vt:lpstr>
      <vt:lpstr>Helvetica Neue Light</vt:lpstr>
      <vt:lpstr>Helvetica Neue Medium</vt:lpstr>
      <vt:lpstr>Office Theme</vt:lpstr>
      <vt:lpstr>GRADO 10 LECCIÓN El derecho de los nativos americanos y el Tribunal Supremo</vt:lpstr>
      <vt:lpstr>Buscar y etiquetar las piezas</vt:lpstr>
      <vt:lpstr>Casos del Tribunal Supremo relacionados con los nativos americanos y los nativos de Alaska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89</cp:revision>
  <dcterms:created xsi:type="dcterms:W3CDTF">2019-04-26T16:05:13Z</dcterms:created>
  <dcterms:modified xsi:type="dcterms:W3CDTF">2023-03-24T19:01:33Z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