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2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2192000" cy="6858000"/>
  <p:notesSz cx="6858000" cy="9144000"/>
  <p:embeddedFontLs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546380-F892-4660-9EA4-32A5A18E127F}">
  <a:tblStyle styleId="{4D546380-F892-4660-9EA4-32A5A18E127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B2E6D0A-50A7-4D40-8D05-F7A18A13766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customXml" Target="../customXml/item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customXml" Target="../customXml/item2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bae69a92a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2bae69a92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23f50842f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23f50842fe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g323f50842fe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05ffd50d47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05ffd50d47_0_2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g305ffd50d47_0_2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05ffd50d47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05ffd50d47_0_2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305ffd50d47_0_2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1edcad5d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1edcad5da4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Numerous - district leaders of Multilingual </a:t>
            </a:r>
            <a:endParaRPr/>
          </a:p>
        </p:txBody>
      </p:sp>
      <p:sp>
        <p:nvSpPr>
          <p:cNvPr id="325" name="Google Shape;325;g31edcad5da4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288c189854_0_1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3288c18985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06de8dbc6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/>
              <a:t>Resource: ODE Tribal Consultation Website - https://www.oregon.gov/ode/students-and-family/equity/NativeAmericanEducation/Pages/Tribal-Consultation.aspx</a:t>
            </a:r>
            <a:endParaRPr b="1"/>
          </a:p>
        </p:txBody>
      </p:sp>
      <p:sp>
        <p:nvSpPr>
          <p:cNvPr id="371" name="Google Shape;371;g306de8dbc6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e59ca5003d_0_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2e59ca5003d_0_6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2e59ca5003d_0_6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288c18985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288c189854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g3288c189854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288c18985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288c189854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3288c189854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05ffd50d47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05ffd50d47_0_2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g305ffd50d47_0_2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5ffd50d47_0_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/>
              <a:t>Resource: ODE Tribal Consultation Website - https://www.oregon.gov/ode/students-and-family/equity/NativeAmericanEducation/Pages/Tribal-Consultation.aspx</a:t>
            </a:r>
            <a:endParaRPr b="1"/>
          </a:p>
        </p:txBody>
      </p:sp>
      <p:sp>
        <p:nvSpPr>
          <p:cNvPr id="208" name="Google Shape;208;g305ffd50d47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23f50842f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23f50842fe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323f50842fe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23f50842fe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23f50842fe_0_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g323f50842fe_0_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1fb1e362c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1fb1e362c1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31fb1e362c1_0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3f7aef5f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3f7aef5f3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33f7aef5f3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1843844b8c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1843844b8c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31843844b8c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05ffd50d47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305ffd50d47_0_2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g305ffd50d47_0_2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23f50842fe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23f50842fe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g323f50842fe_0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e59ca5003d_0_8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2e59ca5003d_0_8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g2e59ca5003d_0_8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1fb1e362c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1fb1e362c1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Philomath School District and CTSI - HS and MS Agreement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Banks School District and CTGR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Siletz Valley Charter School and CTSI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Amity School District and CTSI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Rogue River School District and CTSI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Roseburg School District and CCBUTI (10 Years)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Scappoose School District and CTGR (8 years)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-US"/>
              <a:t>Molalla School District and CTGR (10 Years)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g31fb1e362c1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062459b9c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062459b9cc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g3062459b9cc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e59ca5003d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e59ca5003d_0_4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2e59ca5003d_0_4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2e59ca5003d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2e59ca5003d_1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g2e59ca5003d_1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288c18985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288c189854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3288c189854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603f8d1aa1_0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15000"/>
              </a:lnSpc>
              <a:spcBef>
                <a:spcPts val="1700"/>
              </a:spcBef>
              <a:spcAft>
                <a:spcPts val="1200"/>
              </a:spcAft>
              <a:buNone/>
            </a:pPr>
            <a:endParaRPr sz="2350"/>
          </a:p>
        </p:txBody>
      </p:sp>
      <p:sp>
        <p:nvSpPr>
          <p:cNvPr id="238" name="Google Shape;238;g2603f8d1aa1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05ffd50d47_0_3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/>
          </a:p>
          <a:p>
            <a:pPr marL="457200" lvl="0" indent="0" algn="l" rtl="0">
              <a:lnSpc>
                <a:spcPct val="115000"/>
              </a:lnSpc>
              <a:spcBef>
                <a:spcPts val="1700"/>
              </a:spcBef>
              <a:spcAft>
                <a:spcPts val="1200"/>
              </a:spcAft>
              <a:buNone/>
            </a:pPr>
            <a:endParaRPr sz="2350"/>
          </a:p>
        </p:txBody>
      </p:sp>
      <p:sp>
        <p:nvSpPr>
          <p:cNvPr id="250" name="Google Shape;250;g305ffd50d47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05ffd50d4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05ffd50d47_0_3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305ffd50d47_0_3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e59ca500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e59ca5003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2e59ca5003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e59ca5003d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e59ca5003d_0_2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2e59ca5003d_0_2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542" cy="5398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2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2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1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5" name="Google Shape;125;p15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2718290" y="4043402"/>
            <a:ext cx="680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206188" y="5948082"/>
            <a:ext cx="11775000" cy="699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7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4" name="Google Shape;144;p17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accen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8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206187" y="2488757"/>
            <a:ext cx="11775000" cy="190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8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400" cy="19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p18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59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>
  <p:cSld name="Title Bar and Content">
    <p:bg>
      <p:bgPr>
        <a:solidFill>
          <a:schemeClr val="accen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206188" y="215153"/>
            <a:ext cx="11775000" cy="1397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accen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0"/>
          <p:cNvSpPr/>
          <p:nvPr/>
        </p:nvSpPr>
        <p:spPr>
          <a:xfrm>
            <a:off x="206189" y="215153"/>
            <a:ext cx="4730400" cy="6432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00" cy="25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9" name="Google Shape;169;p20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00" cy="2320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74" name="Google Shape;174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00" cy="34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ollow Us">
  <p:cSld name="Follow Us">
    <p:bg>
      <p:bgPr>
        <a:solidFill>
          <a:schemeClr val="accen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3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" name="Google Shape;30;p3" descr="Twitter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29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 descr="Facebook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24960" y="4043402"/>
            <a:ext cx="500040" cy="50004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"/>
          <p:cNvSpPr txBox="1"/>
          <p:nvPr/>
        </p:nvSpPr>
        <p:spPr>
          <a:xfrm>
            <a:off x="2718290" y="4043402"/>
            <a:ext cx="68067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twitter.com/ORDeptEd | fb.com/ORDeptEd</a:t>
            </a:r>
            <a:endParaRPr sz="2400" b="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2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2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0" name="Google Shape;190;p23"/>
          <p:cNvSpPr txBox="1">
            <a:spLocks noGrp="1"/>
          </p:cNvSpPr>
          <p:nvPr>
            <p:ph type="body" idx="1"/>
          </p:nvPr>
        </p:nvSpPr>
        <p:spPr>
          <a:xfrm>
            <a:off x="717176" y="659958"/>
            <a:ext cx="10784400" cy="53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Type">
  <p:cSld name="Large Type">
    <p:bg>
      <p:bgPr>
        <a:solidFill>
          <a:schemeClr val="accen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4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24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848895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 txBox="1">
            <a:spLocks noGrp="1"/>
          </p:cNvSpPr>
          <p:nvPr>
            <p:ph type="ctrTitle"/>
          </p:nvPr>
        </p:nvSpPr>
        <p:spPr>
          <a:xfrm>
            <a:off x="1524000" y="1499125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  <a:defRPr sz="12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2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24"/>
          <p:cNvSpPr txBox="1">
            <a:spLocks noGrp="1"/>
          </p:cNvSpPr>
          <p:nvPr>
            <p:ph type="subTitle" idx="1"/>
          </p:nvPr>
        </p:nvSpPr>
        <p:spPr>
          <a:xfrm>
            <a:off x="1524000" y="4003184"/>
            <a:ext cx="9144000" cy="8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5302624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329518" cy="410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5"/>
          <p:cNvSpPr/>
          <p:nvPr/>
        </p:nvSpPr>
        <p:spPr>
          <a:xfrm>
            <a:off x="206188" y="5948082"/>
            <a:ext cx="11775141" cy="69924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5" descr="Decorative line brea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52870" y="3472133"/>
            <a:ext cx="1286259" cy="24384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1524000" y="2486701"/>
            <a:ext cx="9144000" cy="10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" name="Google Shape;49;p5" descr="Oregon Department of Education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206187" y="2488757"/>
            <a:ext cx="11775141" cy="190036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6"/>
          <p:cNvSpPr txBox="1">
            <a:spLocks noGrp="1"/>
          </p:cNvSpPr>
          <p:nvPr>
            <p:ph type="ctrTitle"/>
          </p:nvPr>
        </p:nvSpPr>
        <p:spPr>
          <a:xfrm>
            <a:off x="717177" y="2488757"/>
            <a:ext cx="10784542" cy="1900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800"/>
              <a:buFont typeface="Calibri"/>
              <a:buNone/>
              <a:defRPr sz="6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7" name="Google Shape;57;p6" descr="Oregon Department of Education Logo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33770" y="214049"/>
            <a:ext cx="2124460" cy="216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Bar and Content">
  <p:cSld name="Title Bar and Content">
    <p:bg>
      <p:bgPr>
        <a:solidFill>
          <a:schemeClr val="accen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206188" y="215153"/>
            <a:ext cx="11775141" cy="1397364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Content with Caption">
    <p:bg>
      <p:bgPr>
        <a:solidFill>
          <a:schemeClr val="accent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206189" y="215153"/>
            <a:ext cx="4730470" cy="64321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717177" y="779645"/>
            <a:ext cx="3931826" cy="252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1"/>
          </p:nvPr>
        </p:nvSpPr>
        <p:spPr>
          <a:xfrm>
            <a:off x="5183188" y="779647"/>
            <a:ext cx="6172200" cy="5081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8"/>
          <p:cNvSpPr>
            <a:spLocks noGrp="1"/>
          </p:cNvSpPr>
          <p:nvPr>
            <p:ph type="pic" idx="2"/>
          </p:nvPr>
        </p:nvSpPr>
        <p:spPr>
          <a:xfrm>
            <a:off x="717177" y="3540125"/>
            <a:ext cx="3931826" cy="232092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>
            <a:off x="717176" y="1681163"/>
            <a:ext cx="528039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body" idx="2"/>
          </p:nvPr>
        </p:nvSpPr>
        <p:spPr>
          <a:xfrm>
            <a:off x="717176" y="2505075"/>
            <a:ext cx="5280399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32951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329518" cy="343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0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206188" y="215153"/>
            <a:ext cx="11775141" cy="6432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542" cy="102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542" cy="4109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2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2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1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" name="Google Shape;16;p1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/>
          <p:nvPr/>
        </p:nvSpPr>
        <p:spPr>
          <a:xfrm>
            <a:off x="206188" y="215153"/>
            <a:ext cx="11775000" cy="6432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3" descr="Decorative line break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04670" y="1558360"/>
            <a:ext cx="1286259" cy="2438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Documents/A%20Toolkit%20for%20Tribal%20Consultation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Pages/Tribal-Consultation.asp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hyperlink" Target="https://www.oregon.gov/ode/students-and-family/equity/NativeAmericanEducation/Pages/Tribal-Consultation.aspx" TargetMode="Externa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Documents/A%20Toolkit%20for%20Tribal%20Consultation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Documents/A%20Toolkit%20for%20Tribal%20Consultation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pdnetworks.soesd.k12.or.us/public/events/view-event/12830" TargetMode="External"/><Relationship Id="rId5" Type="http://schemas.openxmlformats.org/officeDocument/2006/relationships/hyperlink" Target="https://docs.google.com/presentation/d/1YU9EaNHFMMMDt0oWHwk7BhyCEt9RkKW4xuhad3WZqQs/edit?usp=sharing" TargetMode="Externa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tacy.parrish@ode.oregon.gov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5.png"/><Relationship Id="rId4" Type="http://schemas.openxmlformats.org/officeDocument/2006/relationships/hyperlink" Target="https://www.oregon.gov/ode/students-and-family/equity/NativeAmericanEducation/Pages/Tribal-Consultation.aspx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9bvlHtbCBV5XHzcXQofU12wtD_NtabzB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Pages/Tribal-Consultation.asp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pdnetworks.soesd.k12.or.us/public/events/view-event/12830" TargetMode="External"/><Relationship Id="rId4" Type="http://schemas.openxmlformats.org/officeDocument/2006/relationships/hyperlink" Target="https://www.oregon.gov/ode/students-and-family/equity/NativeAmericanEducation/Documents/A%20Toolkit%20for%20Tribal%20Consultation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asie.communities.ed.gov/services/PDCService.svc/GetPDCDocumentFile?fileId=4563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tudents-and-family/equity/NativeAmericanEducation/Pages/Tribal-Consultation.asp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docs.google.com/spreadsheets/d/1dPbYe1jbipMpT3EVz8sRCmIz96h6GotATKsx4e3rZ1s/edit?usp=sharing" TargetMode="External"/><Relationship Id="rId4" Type="http://schemas.openxmlformats.org/officeDocument/2006/relationships/hyperlink" Target="https://www.oregon.gov/ode/students-and-family/equity/NativeAmericanEducation/Pages/Title-VI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>
            <a:spLocks noGrp="1"/>
          </p:cNvSpPr>
          <p:nvPr>
            <p:ph type="ctrTitle"/>
          </p:nvPr>
        </p:nvSpPr>
        <p:spPr>
          <a:xfrm>
            <a:off x="804150" y="2494175"/>
            <a:ext cx="10583700" cy="1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rPr lang="en-US" sz="4832" b="1"/>
              <a:t>Office of RADAR</a:t>
            </a:r>
            <a:endParaRPr sz="4832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rPr lang="en-US" sz="4832" b="1"/>
              <a:t> Tribal Consultation Training</a:t>
            </a:r>
            <a:endParaRPr sz="4832" b="1"/>
          </a:p>
        </p:txBody>
      </p:sp>
      <p:sp>
        <p:nvSpPr>
          <p:cNvPr id="204" name="Google Shape;204;p25"/>
          <p:cNvSpPr txBox="1">
            <a:spLocks noGrp="1"/>
          </p:cNvSpPr>
          <p:nvPr>
            <p:ph type="subTitle" idx="1"/>
          </p:nvPr>
        </p:nvSpPr>
        <p:spPr>
          <a:xfrm>
            <a:off x="970650" y="3662125"/>
            <a:ext cx="10538700" cy="10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/>
              <a:t>Presented by Stacy Parrish, Indian Education Specialist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/>
              <a:t>Member of the Klamath Tribes (Yahooskin Paiute)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 sz="2300" i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A copy of this slidedeck will be provided at the conclusion of this presentation.</a:t>
            </a:r>
            <a:endParaRPr sz="2300" i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25"/>
          <p:cNvSpPr txBox="1">
            <a:spLocks noGrp="1"/>
          </p:cNvSpPr>
          <p:nvPr>
            <p:ph type="sldNum" idx="12"/>
          </p:nvPr>
        </p:nvSpPr>
        <p:spPr>
          <a:xfrm>
            <a:off x="8565125" y="61488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94" name="Google Shape;294;p34"/>
          <p:cNvSpPr txBox="1">
            <a:spLocks noGrp="1"/>
          </p:cNvSpPr>
          <p:nvPr>
            <p:ph type="title"/>
          </p:nvPr>
        </p:nvSpPr>
        <p:spPr>
          <a:xfrm>
            <a:off x="703801" y="254475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/>
              <a:t>Why Do Affected School Districts Change?  </a:t>
            </a:r>
            <a:endParaRPr sz="3600" b="1"/>
          </a:p>
        </p:txBody>
      </p:sp>
      <p:sp>
        <p:nvSpPr>
          <p:cNvPr id="295" name="Google Shape;295;p34"/>
          <p:cNvSpPr txBox="1">
            <a:spLocks noGrp="1"/>
          </p:cNvSpPr>
          <p:nvPr>
            <p:ph type="body" idx="1"/>
          </p:nvPr>
        </p:nvSpPr>
        <p:spPr>
          <a:xfrm>
            <a:off x="1671125" y="1907375"/>
            <a:ext cx="7671600" cy="26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A Quick Case Study</a:t>
            </a:r>
            <a:r>
              <a:rPr lang="en-US"/>
              <a:t> - </a:t>
            </a:r>
            <a:r>
              <a:rPr lang="en-US" b="1"/>
              <a:t>One Example</a:t>
            </a:r>
            <a:endParaRPr b="1"/>
          </a:p>
          <a:p>
            <a:pPr marL="4572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In the 2023-2024 school year, Beaverton SD received $38,159 for their Title VI Indian Education award.</a:t>
            </a:r>
            <a:endParaRPr/>
          </a:p>
          <a:p>
            <a:pPr marL="4572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So for any required plans or applications for </a:t>
            </a:r>
            <a:r>
              <a:rPr lang="en-US" u="sng"/>
              <a:t>SY24-25</a:t>
            </a:r>
            <a:r>
              <a:rPr lang="en-US"/>
              <a:t>, they did </a:t>
            </a:r>
            <a:r>
              <a:rPr lang="en-US" u="sng"/>
              <a:t>NOT</a:t>
            </a:r>
            <a:r>
              <a:rPr lang="en-US"/>
              <a:t> have a requirement to engage in Tribal Consultation for those plans.</a:t>
            </a:r>
            <a:endParaRPr/>
          </a:p>
          <a:p>
            <a:pPr marL="4572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Since the </a:t>
            </a:r>
            <a:r>
              <a:rPr lang="en-US" u="sng"/>
              <a:t>new</a:t>
            </a:r>
            <a:r>
              <a:rPr lang="en-US"/>
              <a:t> Integrated Guidance plan will begin in the 2025-2026 school year and because Beaverton’s 2024-2025 award was for $41,950 (an award &gt;$40K), they are now required to engage in Tribal Consultation for all plans and applications for SY25-26.</a:t>
            </a:r>
            <a:endParaRPr/>
          </a:p>
        </p:txBody>
      </p:sp>
      <p:pic>
        <p:nvPicPr>
          <p:cNvPr id="296" name="Google Shape;2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51375" y="317075"/>
            <a:ext cx="2450325" cy="193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5"/>
          <p:cNvSpPr txBox="1">
            <a:spLocks noGrp="1"/>
          </p:cNvSpPr>
          <p:nvPr>
            <p:ph type="body" idx="1"/>
          </p:nvPr>
        </p:nvSpPr>
        <p:spPr>
          <a:xfrm>
            <a:off x="6224275" y="1846825"/>
            <a:ext cx="5277300" cy="410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</a:rPr>
              <a:t>Definition</a:t>
            </a:r>
            <a:r>
              <a:rPr lang="en-US" sz="2000"/>
              <a:t> -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Is a </a:t>
            </a:r>
            <a:r>
              <a:rPr lang="en-US" sz="2000" u="sng"/>
              <a:t>federally recognized tribe</a:t>
            </a:r>
            <a:r>
              <a:rPr lang="en-US" sz="2000"/>
              <a:t> that has a tribal reservation boundary, Indian Lands, ceded, unceded, </a:t>
            </a:r>
            <a:r>
              <a:rPr lang="en-US" sz="2000" u="sng"/>
              <a:t>and</a:t>
            </a:r>
            <a:r>
              <a:rPr lang="en-US" sz="2000"/>
              <a:t> aboriginal lands within 50 miles of the LEA or LEA-C. Consultation does not include state recognized tribes; Oregon has no state recognized tribes. (</a:t>
            </a:r>
            <a:r>
              <a:rPr lang="en-US" sz="2000" u="sng">
                <a:solidFill>
                  <a:schemeClr val="hlink"/>
                </a:solidFill>
                <a:hlinkClick r:id="rId3"/>
              </a:rPr>
              <a:t>FAQ</a:t>
            </a:r>
            <a:r>
              <a:rPr lang="en-US" sz="2000"/>
              <a:t>, p. 41)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</a:rPr>
              <a:t>Important Note</a:t>
            </a:r>
            <a:r>
              <a:rPr lang="en-US" sz="2000"/>
              <a:t> -</a:t>
            </a:r>
            <a:endParaRPr sz="20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An affected LEA or LEA-C should conduct Tribal Consultations with </a:t>
            </a:r>
            <a:r>
              <a:rPr lang="en-US" sz="2000" u="sng"/>
              <a:t>each</a:t>
            </a:r>
            <a:r>
              <a:rPr lang="en-US" sz="2000"/>
              <a:t> tribe that has a tribal reservation boundary, Indian Lands, ceded, unceded, and/or aboriginal lands within 50 miles of their location. </a:t>
            </a:r>
            <a:endParaRPr sz="2000"/>
          </a:p>
        </p:txBody>
      </p:sp>
      <p:sp>
        <p:nvSpPr>
          <p:cNvPr id="303" name="Google Shape;303;p3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304" name="Google Shape;304;p35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Unpacking the Term “Indian Tribes”</a:t>
            </a:r>
            <a:endParaRPr/>
          </a:p>
        </p:txBody>
      </p:sp>
      <p:sp>
        <p:nvSpPr>
          <p:cNvPr id="305" name="Google Shape;305;p35"/>
          <p:cNvSpPr txBox="1"/>
          <p:nvPr/>
        </p:nvSpPr>
        <p:spPr>
          <a:xfrm>
            <a:off x="775675" y="1810275"/>
            <a:ext cx="4840500" cy="4285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1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Consultation requirements under section 8538 of the ESEA, as amended by ESSA, require affected local education agencies (LEAs) </a:t>
            </a:r>
            <a:r>
              <a:rPr lang="en-US" sz="2115" b="1">
                <a:solidFill>
                  <a:schemeClr val="dk1"/>
                </a:solidFill>
                <a:highlight>
                  <a:srgbClr val="D3CBB9"/>
                </a:highlight>
                <a:latin typeface="Calibri"/>
                <a:ea typeface="Calibri"/>
                <a:cs typeface="Calibri"/>
                <a:sym typeface="Calibri"/>
              </a:rPr>
              <a:t>to consult with Indian tribes</a:t>
            </a:r>
            <a:r>
              <a:rPr lang="en-US" sz="211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or those tribal organizations approved by the tribes located in the area served by the LEA, prior to submitting a plan or application for covered programs. This requirement is designed “to ensure timely and meaningful consultation on issues affecting American Indian and Alaska Native students.”</a:t>
            </a:r>
            <a:r>
              <a:rPr lang="en-US" sz="2215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500" y="117700"/>
            <a:ext cx="3060450" cy="21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5847" y="2570850"/>
            <a:ext cx="3360774" cy="38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6"/>
          <p:cNvPicPr preferRelativeResize="0"/>
          <p:nvPr/>
        </p:nvPicPr>
        <p:blipFill>
          <a:blip r:embed="rId5">
            <a:alphaModFix amt="66000"/>
          </a:blip>
          <a:stretch>
            <a:fillRect/>
          </a:stretch>
        </p:blipFill>
        <p:spPr>
          <a:xfrm>
            <a:off x="3411261" y="960100"/>
            <a:ext cx="5100876" cy="328589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15" name="Google Shape;315;p36"/>
          <p:cNvSpPr txBox="1">
            <a:spLocks noGrp="1"/>
          </p:cNvSpPr>
          <p:nvPr>
            <p:ph type="body" idx="1"/>
          </p:nvPr>
        </p:nvSpPr>
        <p:spPr>
          <a:xfrm>
            <a:off x="569488" y="421907"/>
            <a:ext cx="10784400" cy="57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701C7F"/>
                </a:solidFill>
              </a:rPr>
              <a:t>Example: Rogue River SD - member of the Southern Oregon ESD Consortium </a:t>
            </a:r>
            <a:endParaRPr sz="2600" b="1">
              <a:solidFill>
                <a:srgbClr val="701C7F"/>
              </a:solidFill>
            </a:endParaRPr>
          </a:p>
        </p:txBody>
      </p:sp>
      <p:pic>
        <p:nvPicPr>
          <p:cNvPr id="316" name="Google Shape;316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46798" y="995798"/>
            <a:ext cx="4246426" cy="5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9500" y="2181822"/>
            <a:ext cx="3360775" cy="427142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6"/>
          <p:cNvSpPr txBox="1"/>
          <p:nvPr/>
        </p:nvSpPr>
        <p:spPr>
          <a:xfrm>
            <a:off x="3753900" y="1312475"/>
            <a:ext cx="373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Screenshot of Coquille Indian Tribe land holdings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6"/>
          <p:cNvSpPr txBox="1"/>
          <p:nvPr/>
        </p:nvSpPr>
        <p:spPr>
          <a:xfrm>
            <a:off x="455650" y="2526925"/>
            <a:ext cx="3730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Cow Creek Band of Umpqua Tribe of Indians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6"/>
          <p:cNvSpPr txBox="1"/>
          <p:nvPr/>
        </p:nvSpPr>
        <p:spPr>
          <a:xfrm>
            <a:off x="8461800" y="1241250"/>
            <a:ext cx="37302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Confederated Tribes of Coos, Lower Umpqua and Siuslaw Indians map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6"/>
          <p:cNvSpPr txBox="1"/>
          <p:nvPr/>
        </p:nvSpPr>
        <p:spPr>
          <a:xfrm>
            <a:off x="6251475" y="5920700"/>
            <a:ext cx="1550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Klamath Tribes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" name="Google Shape;327;p37"/>
          <p:cNvCxnSpPr/>
          <p:nvPr/>
        </p:nvCxnSpPr>
        <p:spPr>
          <a:xfrm>
            <a:off x="5843100" y="3133400"/>
            <a:ext cx="30000" cy="11319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28" name="Google Shape;328;p37"/>
          <p:cNvCxnSpPr/>
          <p:nvPr/>
        </p:nvCxnSpPr>
        <p:spPr>
          <a:xfrm>
            <a:off x="7222950" y="3820200"/>
            <a:ext cx="679500" cy="3972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dash"/>
            <a:round/>
            <a:headEnd type="none" w="med" len="med"/>
            <a:tailEnd type="triangle" w="med" len="med"/>
          </a:ln>
        </p:spPr>
      </p:cxnSp>
      <p:cxnSp>
        <p:nvCxnSpPr>
          <p:cNvPr id="329" name="Google Shape;329;p37"/>
          <p:cNvCxnSpPr/>
          <p:nvPr/>
        </p:nvCxnSpPr>
        <p:spPr>
          <a:xfrm flipH="1">
            <a:off x="3892050" y="3865800"/>
            <a:ext cx="785700" cy="2925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dash"/>
            <a:round/>
            <a:headEnd type="none" w="med" len="med"/>
            <a:tailEnd type="triangle" w="med" len="med"/>
          </a:ln>
        </p:spPr>
      </p:cxnSp>
      <p:sp>
        <p:nvSpPr>
          <p:cNvPr id="330" name="Google Shape;330;p3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331" name="Google Shape;331;p37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Leads Consultation Efforts in an LEA or LEA-C?</a:t>
            </a:r>
            <a:endParaRPr/>
          </a:p>
        </p:txBody>
      </p:sp>
      <p:pic>
        <p:nvPicPr>
          <p:cNvPr id="332" name="Google Shape;33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2050" y="1615838"/>
            <a:ext cx="4033925" cy="220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7"/>
          <p:cNvSpPr txBox="1"/>
          <p:nvPr/>
        </p:nvSpPr>
        <p:spPr>
          <a:xfrm>
            <a:off x="2434850" y="4265225"/>
            <a:ext cx="7034100" cy="7026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ESD/District Superintendent or their Designee leads consultation.</a:t>
            </a:r>
            <a:endParaRPr sz="1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Budgetary * Personnel * Decision Making Authority *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37"/>
          <p:cNvSpPr txBox="1"/>
          <p:nvPr/>
        </p:nvSpPr>
        <p:spPr>
          <a:xfrm>
            <a:off x="2822100" y="5074500"/>
            <a:ext cx="1973100" cy="14304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Support Staff: Title VI Coordinator or Federal Title Staff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7"/>
          <p:cNvSpPr txBox="1"/>
          <p:nvPr/>
        </p:nvSpPr>
        <p:spPr>
          <a:xfrm>
            <a:off x="5072250" y="5074500"/>
            <a:ext cx="1973100" cy="14304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Support Staff: Federal Title Staff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37"/>
          <p:cNvSpPr txBox="1"/>
          <p:nvPr/>
        </p:nvSpPr>
        <p:spPr>
          <a:xfrm>
            <a:off x="7322400" y="5074500"/>
            <a:ext cx="1973100" cy="14304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Support Staff: Numerous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8"/>
          <p:cNvPicPr preferRelativeResize="0"/>
          <p:nvPr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2857750" y="483025"/>
            <a:ext cx="6536325" cy="6536325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8"/>
          <p:cNvSpPr txBox="1">
            <a:spLocks noGrp="1"/>
          </p:cNvSpPr>
          <p:nvPr>
            <p:ph type="title"/>
          </p:nvPr>
        </p:nvSpPr>
        <p:spPr>
          <a:xfrm>
            <a:off x="703801" y="202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960"/>
              <a:buFont typeface="Calibri"/>
              <a:buNone/>
            </a:pPr>
            <a:r>
              <a:rPr lang="en-US" sz="3759"/>
              <a:t>SY24-25 - When Should Tribal Consultation Take Place?</a:t>
            </a:r>
            <a:endParaRPr sz="3759"/>
          </a:p>
        </p:txBody>
      </p:sp>
      <p:sp>
        <p:nvSpPr>
          <p:cNvPr id="343" name="Google Shape;343;p38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344" name="Google Shape;344;p3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345" name="Google Shape;345;p38" descr="Decorative line"/>
          <p:cNvSpPr/>
          <p:nvPr/>
        </p:nvSpPr>
        <p:spPr>
          <a:xfrm>
            <a:off x="206188" y="3841379"/>
            <a:ext cx="11775000" cy="71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6" name="Google Shape;346;p38" descr="timeline box" title="timeline box"/>
          <p:cNvGrpSpPr/>
          <p:nvPr/>
        </p:nvGrpSpPr>
        <p:grpSpPr>
          <a:xfrm>
            <a:off x="439272" y="1658465"/>
            <a:ext cx="2752501" cy="1914599"/>
            <a:chOff x="439272" y="1658465"/>
            <a:chExt cx="2752501" cy="1914599"/>
          </a:xfrm>
        </p:grpSpPr>
        <p:sp>
          <p:nvSpPr>
            <p:cNvPr id="347" name="Google Shape;347;p38" descr="Decorative box"/>
            <p:cNvSpPr/>
            <p:nvPr/>
          </p:nvSpPr>
          <p:spPr>
            <a:xfrm>
              <a:off x="439272" y="2970664"/>
              <a:ext cx="27525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38" descr="Decorative box"/>
            <p:cNvSpPr txBox="1"/>
            <p:nvPr/>
          </p:nvSpPr>
          <p:spPr>
            <a:xfrm>
              <a:off x="439272" y="1658465"/>
              <a:ext cx="2752500" cy="13161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rmAutofit fontScale="77500" lnSpcReduction="10000"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/>
                <a:buNone/>
              </a:pPr>
              <a:r>
                <a:rPr lang="en-US" sz="20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✅All Tribal Consultation meetings are calendared for SY24-25.</a:t>
              </a:r>
              <a:endParaRPr sz="20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/>
                <a:buNone/>
              </a:pPr>
              <a:r>
                <a:rPr lang="en-US" sz="20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✅Phase 1 - Pre Consultation Planning is Completed for Upcoming Oct Window</a:t>
              </a:r>
              <a:endParaRPr/>
            </a:p>
          </p:txBody>
        </p:sp>
        <p:sp>
          <p:nvSpPr>
            <p:cNvPr id="349" name="Google Shape;349;p38"/>
            <p:cNvSpPr txBox="1"/>
            <p:nvPr/>
          </p:nvSpPr>
          <p:spPr>
            <a:xfrm>
              <a:off x="439273" y="2970665"/>
              <a:ext cx="27525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July - September</a:t>
              </a:r>
              <a:endParaRPr/>
            </a:p>
          </p:txBody>
        </p:sp>
      </p:grpSp>
      <p:sp>
        <p:nvSpPr>
          <p:cNvPr id="350" name="Google Shape;350;p38" title="&quot;&quot;"/>
          <p:cNvSpPr/>
          <p:nvPr/>
        </p:nvSpPr>
        <p:spPr>
          <a:xfrm>
            <a:off x="1192313" y="3812290"/>
            <a:ext cx="134400" cy="1344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1" name="Google Shape;351;p38" descr="timeline box" title="timeline box"/>
          <p:cNvGrpSpPr/>
          <p:nvPr/>
        </p:nvGrpSpPr>
        <p:grpSpPr>
          <a:xfrm>
            <a:off x="3391575" y="4172747"/>
            <a:ext cx="2752502" cy="1409299"/>
            <a:chOff x="1812650" y="4172747"/>
            <a:chExt cx="2752502" cy="1409299"/>
          </a:xfrm>
        </p:grpSpPr>
        <p:sp>
          <p:nvSpPr>
            <p:cNvPr id="352" name="Google Shape;352;p38" descr="Decorative box"/>
            <p:cNvSpPr/>
            <p:nvPr/>
          </p:nvSpPr>
          <p:spPr>
            <a:xfrm rot="10800000" flipH="1">
              <a:off x="1812651" y="4172747"/>
              <a:ext cx="27468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8" descr="Decorative box"/>
            <p:cNvSpPr txBox="1"/>
            <p:nvPr/>
          </p:nvSpPr>
          <p:spPr>
            <a:xfrm>
              <a:off x="1812650" y="4767545"/>
              <a:ext cx="2746800" cy="814500"/>
            </a:xfrm>
            <a:prstGeom prst="rect">
              <a:avLst/>
            </a:prstGeom>
            <a:solidFill>
              <a:srgbClr val="FCEDE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rmAutofit lnSpcReduction="10000"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r>
                <a:rPr lang="en-US" sz="2000">
                  <a:solidFill>
                    <a:schemeClr val="accent3"/>
                  </a:solidFill>
                  <a:latin typeface="Calibri"/>
                  <a:ea typeface="Calibri"/>
                  <a:cs typeface="Calibri"/>
                  <a:sym typeface="Calibri"/>
                </a:rPr>
                <a:t>SEA-Administered Covered Programs </a:t>
              </a:r>
              <a:endParaRPr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endParaRPr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8"/>
            <p:cNvSpPr txBox="1"/>
            <p:nvPr/>
          </p:nvSpPr>
          <p:spPr>
            <a:xfrm>
              <a:off x="1812652" y="4190382"/>
              <a:ext cx="27525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October 1, 2024</a:t>
              </a:r>
              <a:endParaRPr/>
            </a:p>
          </p:txBody>
        </p:sp>
      </p:grpSp>
      <p:sp>
        <p:nvSpPr>
          <p:cNvPr id="355" name="Google Shape;355;p38" title="&quot;&quot;"/>
          <p:cNvSpPr/>
          <p:nvPr/>
        </p:nvSpPr>
        <p:spPr>
          <a:xfrm>
            <a:off x="4138876" y="3805521"/>
            <a:ext cx="134400" cy="1344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6" name="Google Shape;356;p38" descr="timeline box" title="timeline box"/>
          <p:cNvGrpSpPr/>
          <p:nvPr/>
        </p:nvGrpSpPr>
        <p:grpSpPr>
          <a:xfrm>
            <a:off x="8810971" y="4181375"/>
            <a:ext cx="2752501" cy="1400596"/>
            <a:chOff x="7614196" y="4172750"/>
            <a:chExt cx="2752501" cy="1400596"/>
          </a:xfrm>
        </p:grpSpPr>
        <p:sp>
          <p:nvSpPr>
            <p:cNvPr id="357" name="Google Shape;357;p38" descr="Decorative box"/>
            <p:cNvSpPr/>
            <p:nvPr/>
          </p:nvSpPr>
          <p:spPr>
            <a:xfrm rot="10800000" flipH="1">
              <a:off x="7614196" y="4172750"/>
              <a:ext cx="27468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rgbClr val="701C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8" descr="Decorative box"/>
            <p:cNvSpPr txBox="1"/>
            <p:nvPr/>
          </p:nvSpPr>
          <p:spPr>
            <a:xfrm>
              <a:off x="7614200" y="4767546"/>
              <a:ext cx="2746800" cy="805800"/>
            </a:xfrm>
            <a:prstGeom prst="rect">
              <a:avLst/>
            </a:prstGeom>
            <a:solidFill>
              <a:srgbClr val="FCF4F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77500" lnSpcReduction="20000"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/>
                <a:buNone/>
              </a:pPr>
              <a:r>
                <a:rPr lang="en-US" sz="2000">
                  <a:solidFill>
                    <a:srgbClr val="701C7F"/>
                  </a:solidFill>
                  <a:latin typeface="Calibri"/>
                  <a:ea typeface="Calibri"/>
                  <a:cs typeface="Calibri"/>
                  <a:sym typeface="Calibri"/>
                </a:rPr>
                <a:t>Title VI Indian Education</a:t>
              </a:r>
              <a:endParaRPr sz="2000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/>
                <a:buNone/>
              </a:pPr>
              <a:r>
                <a:rPr lang="en-US" sz="2000">
                  <a:solidFill>
                    <a:srgbClr val="701C7F"/>
                  </a:solidFill>
                  <a:latin typeface="Calibri"/>
                  <a:ea typeface="Calibri"/>
                  <a:cs typeface="Calibri"/>
                  <a:sym typeface="Calibri"/>
                </a:rPr>
                <a:t>EASIE Part 2 Application </a:t>
              </a:r>
              <a:endParaRPr sz="2000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ct val="100000"/>
                <a:buFont typeface="Arial"/>
                <a:buNone/>
              </a:pPr>
              <a:r>
                <a:rPr lang="en-US" sz="2000">
                  <a:solidFill>
                    <a:srgbClr val="701C7F"/>
                  </a:solidFill>
                  <a:latin typeface="Calibri"/>
                  <a:ea typeface="Calibri"/>
                  <a:cs typeface="Calibri"/>
                  <a:sym typeface="Calibri"/>
                </a:rPr>
                <a:t>Certified and Submitted</a:t>
              </a:r>
              <a:endParaRPr sz="2000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ct val="100000"/>
                <a:buFont typeface="Arial"/>
                <a:buNone/>
              </a:pPr>
              <a:endParaRPr sz="2000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8"/>
            <p:cNvSpPr txBox="1"/>
            <p:nvPr/>
          </p:nvSpPr>
          <p:spPr>
            <a:xfrm>
              <a:off x="7614197" y="4190385"/>
              <a:ext cx="27525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May 2025</a:t>
              </a:r>
              <a:endParaRPr/>
            </a:p>
          </p:txBody>
        </p:sp>
      </p:grpSp>
      <p:sp>
        <p:nvSpPr>
          <p:cNvPr id="360" name="Google Shape;360;p38" title="&quot;&quot;"/>
          <p:cNvSpPr/>
          <p:nvPr/>
        </p:nvSpPr>
        <p:spPr>
          <a:xfrm>
            <a:off x="9566798" y="3805525"/>
            <a:ext cx="134400" cy="1344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1" name="Google Shape;361;p38" descr="timeline box" title="timeline box"/>
          <p:cNvGrpSpPr/>
          <p:nvPr/>
        </p:nvGrpSpPr>
        <p:grpSpPr>
          <a:xfrm>
            <a:off x="6144078" y="1988155"/>
            <a:ext cx="2752501" cy="1584905"/>
            <a:chOff x="6144063" y="1658468"/>
            <a:chExt cx="2752501" cy="1914599"/>
          </a:xfrm>
        </p:grpSpPr>
        <p:sp>
          <p:nvSpPr>
            <p:cNvPr id="362" name="Google Shape;362;p38" descr="Decorative box"/>
            <p:cNvSpPr/>
            <p:nvPr/>
          </p:nvSpPr>
          <p:spPr>
            <a:xfrm>
              <a:off x="6144063" y="2970667"/>
              <a:ext cx="2752500" cy="602400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38" descr="Decorative box"/>
            <p:cNvSpPr txBox="1"/>
            <p:nvPr/>
          </p:nvSpPr>
          <p:spPr>
            <a:xfrm>
              <a:off x="6144063" y="1658468"/>
              <a:ext cx="2752500" cy="1316100"/>
            </a:xfrm>
            <a:prstGeom prst="rect">
              <a:avLst/>
            </a:prstGeom>
            <a:solidFill>
              <a:srgbClr val="F0F4E6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rm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2000"/>
                <a:buFont typeface="Arial"/>
                <a:buNone/>
              </a:pPr>
              <a:r>
                <a:rPr lang="en-US" sz="2000">
                  <a:solidFill>
                    <a:schemeClr val="accent5"/>
                  </a:solidFill>
                  <a:latin typeface="Calibri"/>
                  <a:ea typeface="Calibri"/>
                  <a:cs typeface="Calibri"/>
                  <a:sym typeface="Calibri"/>
                </a:rPr>
                <a:t>Integrated Guidance Application </a:t>
              </a: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2000"/>
                <a:buFont typeface="Arial"/>
                <a:buNone/>
              </a:pPr>
              <a:endParaRPr sz="20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38"/>
            <p:cNvSpPr txBox="1"/>
            <p:nvPr/>
          </p:nvSpPr>
          <p:spPr>
            <a:xfrm>
              <a:off x="6144064" y="2970668"/>
              <a:ext cx="2752500" cy="58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1">
              <a:normAutofit fontScale="85000"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March 1 - April 30, 2025 </a:t>
              </a:r>
              <a:endParaRPr/>
            </a:p>
          </p:txBody>
        </p:sp>
      </p:grpSp>
      <p:sp>
        <p:nvSpPr>
          <p:cNvPr id="365" name="Google Shape;365;p38" title="&quot;&quot;"/>
          <p:cNvSpPr/>
          <p:nvPr/>
        </p:nvSpPr>
        <p:spPr>
          <a:xfrm>
            <a:off x="6902833" y="3812293"/>
            <a:ext cx="134400" cy="134400"/>
          </a:xfrm>
          <a:prstGeom prst="ellipse">
            <a:avLst/>
          </a:prstGeom>
          <a:solidFill>
            <a:schemeClr val="accent5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8"/>
          <p:cNvSpPr/>
          <p:nvPr/>
        </p:nvSpPr>
        <p:spPr>
          <a:xfrm>
            <a:off x="1450475" y="3645800"/>
            <a:ext cx="1635600" cy="7188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8"/>
          <p:cNvSpPr txBox="1"/>
          <p:nvPr/>
        </p:nvSpPr>
        <p:spPr>
          <a:xfrm>
            <a:off x="1542125" y="3680850"/>
            <a:ext cx="14523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Late Summer/Early Fall</a:t>
            </a:r>
            <a:endParaRPr sz="1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Districts Receive Data from Previous SY</a:t>
            </a:r>
            <a:endParaRPr sz="1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38"/>
          <p:cNvSpPr/>
          <p:nvPr/>
        </p:nvSpPr>
        <p:spPr>
          <a:xfrm>
            <a:off x="7353350" y="3645800"/>
            <a:ext cx="1635600" cy="7188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Late Spring</a:t>
            </a:r>
            <a:endParaRPr sz="1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Districts Reflect on the SY and Plan for Fall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9"/>
          <p:cNvSpPr txBox="1">
            <a:spLocks noGrp="1"/>
          </p:cNvSpPr>
          <p:nvPr>
            <p:ph type="title"/>
          </p:nvPr>
        </p:nvSpPr>
        <p:spPr>
          <a:xfrm>
            <a:off x="579850" y="272297"/>
            <a:ext cx="3931800" cy="1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</a:pPr>
            <a:r>
              <a:rPr lang="en-US"/>
              <a:t>Checking In</a:t>
            </a:r>
            <a:endParaRPr/>
          </a:p>
        </p:txBody>
      </p:sp>
      <p:sp>
        <p:nvSpPr>
          <p:cNvPr id="374" name="Google Shape;374;p3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375" name="Google Shape;375;p3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376" name="Google Shape;376;p39"/>
          <p:cNvSpPr txBox="1">
            <a:spLocks noGrp="1"/>
          </p:cNvSpPr>
          <p:nvPr>
            <p:ph type="body" idx="1"/>
          </p:nvPr>
        </p:nvSpPr>
        <p:spPr>
          <a:xfrm>
            <a:off x="5395700" y="795050"/>
            <a:ext cx="6301500" cy="343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Share out an </a:t>
            </a:r>
            <a:r>
              <a:rPr lang="en-US" sz="2500" i="1"/>
              <a:t>overview</a:t>
            </a:r>
            <a:r>
              <a:rPr lang="en-US" sz="2500"/>
              <a:t> on Tribal Consultation between LEAs, LEA-Cs, and tribes</a:t>
            </a:r>
            <a:endParaRPr sz="2500"/>
          </a:p>
          <a:p>
            <a:pPr marL="9144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9900FF"/>
                </a:solidFill>
              </a:rPr>
              <a:t>✔</a:t>
            </a:r>
            <a:r>
              <a:rPr lang="en-US" sz="2500"/>
              <a:t>Why is it a requirement?</a:t>
            </a:r>
            <a:endParaRPr sz="2500"/>
          </a:p>
          <a:p>
            <a:pPr marL="9144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9900FF"/>
                </a:solidFill>
              </a:rPr>
              <a:t>✔</a:t>
            </a:r>
            <a:r>
              <a:rPr lang="en-US" sz="2500"/>
              <a:t> What is the requirement</a:t>
            </a:r>
            <a:endParaRPr sz="2500"/>
          </a:p>
          <a:p>
            <a:pPr marL="9144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9900FF"/>
                </a:solidFill>
              </a:rPr>
              <a:t>✔ </a:t>
            </a:r>
            <a:r>
              <a:rPr lang="en-US" sz="2500"/>
              <a:t>Who must engage in tribal consultation and why</a:t>
            </a:r>
            <a:endParaRPr sz="2500"/>
          </a:p>
          <a:p>
            <a:pPr marL="9144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9900FF"/>
                </a:solidFill>
              </a:rPr>
              <a:t>✔ </a:t>
            </a:r>
            <a:r>
              <a:rPr lang="en-US" sz="2500"/>
              <a:t>What plan and applications are impacted</a:t>
            </a:r>
            <a:endParaRPr sz="2500"/>
          </a:p>
          <a:p>
            <a:pPr marL="9144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>
                <a:solidFill>
                  <a:srgbClr val="9900FF"/>
                </a:solidFill>
              </a:rPr>
              <a:t>✔ </a:t>
            </a:r>
            <a:r>
              <a:rPr lang="en-US" sz="2500"/>
              <a:t>Who leads consultation in an LEA</a:t>
            </a:r>
            <a:endParaRPr sz="2500"/>
          </a:p>
          <a:p>
            <a:pPr marL="457200" lvl="0" indent="-3873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999999"/>
              </a:buClr>
              <a:buSzPts val="2500"/>
              <a:buChar char="➔"/>
            </a:pPr>
            <a:r>
              <a:rPr lang="en-US" sz="2500">
                <a:solidFill>
                  <a:srgbClr val="999999"/>
                </a:solidFill>
              </a:rPr>
              <a:t>Learn about ODE’s standard for Tribal Consultation (i.e. the Toolkit)</a:t>
            </a:r>
            <a:endParaRPr sz="2500">
              <a:solidFill>
                <a:srgbClr val="999999"/>
              </a:solidFill>
            </a:endParaRPr>
          </a:p>
          <a:p>
            <a:pPr marL="457200" lvl="0" indent="-387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2500"/>
              <a:buChar char="➔"/>
            </a:pPr>
            <a:r>
              <a:rPr lang="en-US" sz="2500">
                <a:solidFill>
                  <a:srgbClr val="999999"/>
                </a:solidFill>
              </a:rPr>
              <a:t>Share out on Tribal Communication and how it differs from Tribal Consultation </a:t>
            </a:r>
            <a:endParaRPr sz="2500">
              <a:solidFill>
                <a:srgbClr val="999999"/>
              </a:solidFill>
            </a:endParaRPr>
          </a:p>
        </p:txBody>
      </p:sp>
      <p:pic>
        <p:nvPicPr>
          <p:cNvPr id="377" name="Google Shape;37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175" y="1753824"/>
            <a:ext cx="3794476" cy="376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0"/>
          <p:cNvSpPr txBox="1">
            <a:spLocks noGrp="1"/>
          </p:cNvSpPr>
          <p:nvPr>
            <p:ph type="ctrTitle"/>
          </p:nvPr>
        </p:nvSpPr>
        <p:spPr>
          <a:xfrm>
            <a:off x="1154200" y="1102725"/>
            <a:ext cx="101073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00"/>
              <a:t>ODE’s Standard for Tribal Consultation </a:t>
            </a:r>
            <a:endParaRPr sz="5700"/>
          </a:p>
        </p:txBody>
      </p:sp>
      <p:sp>
        <p:nvSpPr>
          <p:cNvPr id="387" name="Google Shape;387;p4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388" name="Google Shape;388;p40"/>
          <p:cNvSpPr txBox="1">
            <a:spLocks noGrp="1"/>
          </p:cNvSpPr>
          <p:nvPr>
            <p:ph type="subTitle" idx="1"/>
          </p:nvPr>
        </p:nvSpPr>
        <p:spPr>
          <a:xfrm>
            <a:off x="1365600" y="4160650"/>
            <a:ext cx="9460800" cy="56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800"/>
              <a:t>The Tribal Consultation Toolkit 2.1 </a:t>
            </a:r>
            <a:endParaRPr sz="3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395" name="Google Shape;395;p41"/>
          <p:cNvSpPr txBox="1">
            <a:spLocks noGrp="1"/>
          </p:cNvSpPr>
          <p:nvPr>
            <p:ph type="title"/>
          </p:nvPr>
        </p:nvSpPr>
        <p:spPr>
          <a:xfrm>
            <a:off x="709852" y="786970"/>
            <a:ext cx="3931800" cy="252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Toolkit is the Standard</a:t>
            </a:r>
            <a:endParaRPr/>
          </a:p>
        </p:txBody>
      </p:sp>
      <p:sp>
        <p:nvSpPr>
          <p:cNvPr id="396" name="Google Shape;396;p41"/>
          <p:cNvSpPr txBox="1">
            <a:spLocks noGrp="1"/>
          </p:cNvSpPr>
          <p:nvPr>
            <p:ph type="body" idx="1"/>
          </p:nvPr>
        </p:nvSpPr>
        <p:spPr>
          <a:xfrm>
            <a:off x="5440600" y="1671600"/>
            <a:ext cx="6172200" cy="564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/>
              <a:t>The </a:t>
            </a:r>
            <a:r>
              <a:rPr lang="en-US" sz="2200" u="sng">
                <a:solidFill>
                  <a:schemeClr val="hlink"/>
                </a:solidFill>
                <a:hlinkClick r:id="rId3"/>
              </a:rPr>
              <a:t>Tribal Consultation Toolkit 2.1</a:t>
            </a:r>
            <a:r>
              <a:rPr lang="en-US" sz="2200"/>
              <a:t> speaks to –</a:t>
            </a:r>
            <a:endParaRPr sz="2200"/>
          </a:p>
          <a:p>
            <a:pPr marL="457200" lvl="0" indent="-3683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History of </a:t>
            </a:r>
            <a:r>
              <a:rPr lang="en-US" sz="2200" b="1">
                <a:solidFill>
                  <a:schemeClr val="accent1"/>
                </a:solidFill>
              </a:rPr>
              <a:t>Native Education</a:t>
            </a:r>
            <a:r>
              <a:rPr lang="en-US" sz="2200"/>
              <a:t> in Oregon</a:t>
            </a:r>
            <a:endParaRPr sz="2200"/>
          </a:p>
          <a:p>
            <a:pPr marL="45720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A </a:t>
            </a:r>
            <a:r>
              <a:rPr lang="en-US" sz="2200" b="1">
                <a:solidFill>
                  <a:schemeClr val="dk2"/>
                </a:solidFill>
              </a:rPr>
              <a:t>Case Study</a:t>
            </a:r>
            <a:r>
              <a:rPr lang="en-US" sz="2200"/>
              <a:t> from an exemplar District and Tribal partnership</a:t>
            </a:r>
            <a:endParaRPr sz="2200"/>
          </a:p>
          <a:p>
            <a:pPr marL="45720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Support for</a:t>
            </a:r>
            <a:r>
              <a:rPr lang="en-US" sz="2200" b="1">
                <a:solidFill>
                  <a:schemeClr val="accent2"/>
                </a:solidFill>
              </a:rPr>
              <a:t> unique plans and application</a:t>
            </a:r>
            <a:endParaRPr sz="2200" b="1">
              <a:solidFill>
                <a:schemeClr val="accent2"/>
              </a:solidFill>
            </a:endParaRPr>
          </a:p>
          <a:p>
            <a:pPr marL="91440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All Federal Title programs</a:t>
            </a:r>
            <a:endParaRPr sz="2200"/>
          </a:p>
          <a:p>
            <a:pPr marL="91440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Integrated Guidance</a:t>
            </a:r>
            <a:endParaRPr sz="2200"/>
          </a:p>
          <a:p>
            <a:pPr marL="457200" marR="0" lvl="0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The </a:t>
            </a:r>
            <a:r>
              <a:rPr lang="en-US" sz="2200" b="1">
                <a:solidFill>
                  <a:schemeClr val="accent5"/>
                </a:solidFill>
              </a:rPr>
              <a:t>Four Phases of Tribal Consultation</a:t>
            </a:r>
            <a:r>
              <a:rPr lang="en-US" sz="2200"/>
              <a:t> identified by the nine federally recognized tribes in collaboration with ODE’s OIE</a:t>
            </a:r>
            <a:endParaRPr sz="2200"/>
          </a:p>
          <a:p>
            <a:pPr marL="914400" marR="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Phase 1: Invitation and Pre-Consultation Preparation</a:t>
            </a:r>
            <a:endParaRPr sz="2200"/>
          </a:p>
          <a:p>
            <a:pPr marL="914400" marR="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Phase 2: Come Together for Consultation</a:t>
            </a:r>
            <a:endParaRPr sz="2200"/>
          </a:p>
          <a:p>
            <a:pPr marL="914400" marR="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Phase 3: Completing the Affirmations of Tribal Consultation</a:t>
            </a:r>
            <a:endParaRPr sz="2200"/>
          </a:p>
          <a:p>
            <a:pPr marL="914400" marR="0" lvl="1" indent="-3683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Phase 4: Post Consultation - Monitor and Review Progress</a:t>
            </a:r>
            <a:endParaRPr sz="2200"/>
          </a:p>
        </p:txBody>
      </p:sp>
      <p:pic>
        <p:nvPicPr>
          <p:cNvPr id="397" name="Google Shape;397;p4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8775" y="2296579"/>
            <a:ext cx="2891100" cy="3720623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1"/>
          <p:cNvSpPr txBox="1"/>
          <p:nvPr/>
        </p:nvSpPr>
        <p:spPr>
          <a:xfrm>
            <a:off x="5440600" y="499200"/>
            <a:ext cx="6172200" cy="865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Transparent Process and to Provide Technical Assistance to LEAs, LEA-Cs, and Tribes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405" name="Google Shape;405;p42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Federal Title Programs Support in the Toolkit</a:t>
            </a:r>
            <a:endParaRPr/>
          </a:p>
        </p:txBody>
      </p:sp>
      <p:sp>
        <p:nvSpPr>
          <p:cNvPr id="406" name="Google Shape;406;p42"/>
          <p:cNvSpPr/>
          <p:nvPr/>
        </p:nvSpPr>
        <p:spPr>
          <a:xfrm>
            <a:off x="3151775" y="4890625"/>
            <a:ext cx="2538900" cy="526200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7" name="Google Shape;40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750" y="1613550"/>
            <a:ext cx="4515501" cy="48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6838" y="4690175"/>
            <a:ext cx="2185070" cy="1683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0950" y="1921625"/>
            <a:ext cx="3843300" cy="3961575"/>
          </a:xfrm>
          <a:prstGeom prst="rect">
            <a:avLst/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410" name="Google Shape;410;p42"/>
          <p:cNvCxnSpPr/>
          <p:nvPr/>
        </p:nvCxnSpPr>
        <p:spPr>
          <a:xfrm rot="10800000" flipH="1">
            <a:off x="5016850" y="3381700"/>
            <a:ext cx="2154900" cy="1010100"/>
          </a:xfrm>
          <a:prstGeom prst="straightConnector1">
            <a:avLst/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11" name="Google Shape;411;p42"/>
          <p:cNvSpPr txBox="1"/>
          <p:nvPr/>
        </p:nvSpPr>
        <p:spPr>
          <a:xfrm>
            <a:off x="7675250" y="5515025"/>
            <a:ext cx="22200" cy="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2" name="Google Shape;412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17100">
            <a:off x="2734378" y="3736003"/>
            <a:ext cx="2524694" cy="2524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Integrated Guidance Support in the Toolkit</a:t>
            </a:r>
            <a:endParaRPr/>
          </a:p>
        </p:txBody>
      </p:sp>
      <p:sp>
        <p:nvSpPr>
          <p:cNvPr id="419" name="Google Shape;419;p4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420" name="Google Shape;420;p43"/>
          <p:cNvSpPr/>
          <p:nvPr/>
        </p:nvSpPr>
        <p:spPr>
          <a:xfrm>
            <a:off x="2575575" y="3697350"/>
            <a:ext cx="675900" cy="2457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01C7F"/>
          </a:solidFill>
          <a:ln w="9525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01C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1" name="Google Shape;42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5500" y="1702975"/>
            <a:ext cx="3754557" cy="486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2575" y="1702975"/>
            <a:ext cx="3797325" cy="4862949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43"/>
          <p:cNvSpPr txBox="1"/>
          <p:nvPr/>
        </p:nvSpPr>
        <p:spPr>
          <a:xfrm>
            <a:off x="2479075" y="3999275"/>
            <a:ext cx="943200" cy="7182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Requirement p. 25-26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4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3950" y="2779000"/>
            <a:ext cx="2174275" cy="2798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 txBox="1">
            <a:spLocks noGrp="1"/>
          </p:cNvSpPr>
          <p:nvPr>
            <p:ph type="title"/>
          </p:nvPr>
        </p:nvSpPr>
        <p:spPr>
          <a:xfrm>
            <a:off x="623025" y="796922"/>
            <a:ext cx="3931800" cy="1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</a:pPr>
            <a:r>
              <a:rPr lang="en-US"/>
              <a:t>Learning Arc for Our Time</a:t>
            </a:r>
            <a:endParaRPr/>
          </a:p>
        </p:txBody>
      </p:sp>
      <p:sp>
        <p:nvSpPr>
          <p:cNvPr id="211" name="Google Shape;211;p26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212" name="Google Shape;212;p2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body" idx="1"/>
          </p:nvPr>
        </p:nvSpPr>
        <p:spPr>
          <a:xfrm>
            <a:off x="5442600" y="871900"/>
            <a:ext cx="6059100" cy="343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500"/>
              <a:t>This session will –</a:t>
            </a:r>
            <a:endParaRPr sz="2500"/>
          </a:p>
          <a:p>
            <a:pPr marL="457200" lvl="0" indent="-3873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Share out an </a:t>
            </a:r>
            <a:r>
              <a:rPr lang="en-US" sz="2500" i="1"/>
              <a:t>overview </a:t>
            </a:r>
            <a:r>
              <a:rPr lang="en-US" sz="2500"/>
              <a:t>on Tribal Consultation between LEAs, LEA-Cs, and tribes</a:t>
            </a:r>
            <a:endParaRPr sz="2500"/>
          </a:p>
          <a:p>
            <a:pPr marL="457200" lvl="0" indent="-387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Learn about ODE’s standard for Tribal Consultation (i.e. the Toolkit)</a:t>
            </a:r>
            <a:endParaRPr sz="2500"/>
          </a:p>
          <a:p>
            <a:pPr marL="457200" lvl="0" indent="-3873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00"/>
              <a:buChar char="➔"/>
            </a:pPr>
            <a:r>
              <a:rPr lang="en-US" sz="2500"/>
              <a:t>Share out on Tribal Communication and how it differs from Tribal Consultation </a:t>
            </a:r>
            <a:endParaRPr sz="2500"/>
          </a:p>
        </p:txBody>
      </p:sp>
      <p:pic>
        <p:nvPicPr>
          <p:cNvPr id="214" name="Google Shape;21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600" y="2212225"/>
            <a:ext cx="3767225" cy="377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12748" y="5987392"/>
            <a:ext cx="165148" cy="3048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6"/>
          <p:cNvSpPr txBox="1"/>
          <p:nvPr/>
        </p:nvSpPr>
        <p:spPr>
          <a:xfrm>
            <a:off x="5611650" y="3790950"/>
            <a:ext cx="5721000" cy="2349000"/>
          </a:xfrm>
          <a:prstGeom prst="rect">
            <a:avLst/>
          </a:prstGeom>
          <a:solidFill>
            <a:srgbClr val="D9EAD3"/>
          </a:solidFill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 you engage in this training, determine your role in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RADAR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regarding Tribal Consultation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. In what ways does your work intersect with consultation efforts?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 ODE staff member has a role in supporting consultation.</a:t>
            </a:r>
            <a:endParaRPr sz="2400" i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Google Shape;43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075" y="2343475"/>
            <a:ext cx="2018750" cy="258525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44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Integrated Guidance Support in the Toolkit</a:t>
            </a:r>
            <a:endParaRPr/>
          </a:p>
        </p:txBody>
      </p:sp>
      <p:sp>
        <p:nvSpPr>
          <p:cNvPr id="432" name="Google Shape;432;p4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pic>
        <p:nvPicPr>
          <p:cNvPr id="433" name="Google Shape;433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2750" y="2343475"/>
            <a:ext cx="8703175" cy="3248351"/>
          </a:xfrm>
          <a:prstGeom prst="rect">
            <a:avLst/>
          </a:prstGeom>
          <a:noFill/>
          <a:ln w="1905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4" name="Google Shape;434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17100">
            <a:off x="-489495" y="1894704"/>
            <a:ext cx="3350510" cy="335051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4"/>
          <p:cNvSpPr txBox="1"/>
          <p:nvPr/>
        </p:nvSpPr>
        <p:spPr>
          <a:xfrm>
            <a:off x="1476625" y="4873625"/>
            <a:ext cx="943200" cy="7182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Requirement p. 26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5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442" name="Google Shape;442;p45"/>
          <p:cNvSpPr txBox="1">
            <a:spLocks noGrp="1"/>
          </p:cNvSpPr>
          <p:nvPr>
            <p:ph type="title"/>
          </p:nvPr>
        </p:nvSpPr>
        <p:spPr>
          <a:xfrm>
            <a:off x="703801" y="27475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559"/>
              <a:t>The Role of Data in Tribal Consultation</a:t>
            </a:r>
            <a:endParaRPr sz="3559"/>
          </a:p>
        </p:txBody>
      </p:sp>
      <p:sp>
        <p:nvSpPr>
          <p:cNvPr id="443" name="Google Shape;443;p45"/>
          <p:cNvSpPr txBox="1">
            <a:spLocks noGrp="1"/>
          </p:cNvSpPr>
          <p:nvPr>
            <p:ph type="body" idx="1"/>
          </p:nvPr>
        </p:nvSpPr>
        <p:spPr>
          <a:xfrm>
            <a:off x="5455050" y="2267475"/>
            <a:ext cx="6269100" cy="3388200"/>
          </a:xfrm>
          <a:prstGeom prst="rect">
            <a:avLst/>
          </a:prstGeom>
          <a:noFill/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During </a:t>
            </a:r>
            <a:r>
              <a:rPr lang="en-US" sz="2100" b="1">
                <a:solidFill>
                  <a:schemeClr val="accent5"/>
                </a:solidFill>
              </a:rPr>
              <a:t>Phase 1</a:t>
            </a:r>
            <a:r>
              <a:rPr lang="en-US" sz="2100"/>
              <a:t> District Leadership prepares for consultation for any plan or application in the following ways –</a:t>
            </a:r>
            <a:endParaRPr sz="2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2"/>
                </a:solidFill>
              </a:rPr>
              <a:t>✔ Preparing Data</a:t>
            </a:r>
            <a:endParaRPr sz="2100" b="1">
              <a:solidFill>
                <a:schemeClr val="accent2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Step 1 - Data on American Indian and Alaska Native students is assembled and disaggregated to create a holistic overview of their success, representation, and engagement. (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Phase 1, Step 2, pg. 32</a:t>
            </a:r>
            <a:r>
              <a:rPr lang="en-US" sz="2100"/>
              <a:t>)</a:t>
            </a:r>
            <a:endParaRPr sz="2100"/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US" sz="2100"/>
              <a:t>Step 2 - LEAs prepare for information specific to the plan or application being discussed.</a:t>
            </a:r>
            <a:endParaRPr sz="21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pic>
        <p:nvPicPr>
          <p:cNvPr id="444" name="Google Shape;444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350" y="2113451"/>
            <a:ext cx="2289756" cy="2743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2116" y="2113438"/>
            <a:ext cx="2316985" cy="2743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468898">
            <a:off x="2060783" y="1952996"/>
            <a:ext cx="2952010" cy="2952011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45"/>
          <p:cNvSpPr txBox="1"/>
          <p:nvPr/>
        </p:nvSpPr>
        <p:spPr>
          <a:xfrm>
            <a:off x="3505925" y="4856725"/>
            <a:ext cx="1267200" cy="30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Toolkit p. 31-32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6"/>
          <p:cNvSpPr txBox="1">
            <a:spLocks noGrp="1"/>
          </p:cNvSpPr>
          <p:nvPr>
            <p:ph type="body" idx="1"/>
          </p:nvPr>
        </p:nvSpPr>
        <p:spPr>
          <a:xfrm>
            <a:off x="5770550" y="1952875"/>
            <a:ext cx="5500800" cy="24312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>
                <a:solidFill>
                  <a:schemeClr val="accent3"/>
                </a:solidFill>
              </a:rPr>
              <a:t>Completing the Tribal Consultation Worksheet</a:t>
            </a:r>
            <a:endParaRPr sz="2300"/>
          </a:p>
          <a:p>
            <a:pPr marL="457200" marR="0" lvl="0" indent="-3746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These reflection questions are critical for an LEA and their District’s leadership to prepare for the formality of the upcoming consultation.</a:t>
            </a:r>
            <a:endParaRPr sz="2300"/>
          </a:p>
          <a:p>
            <a:pPr marL="457200" marR="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This worksheet also provides space for leadership to identify the areas they are really seeking input from the tribe on.</a:t>
            </a:r>
            <a:endParaRPr sz="2300"/>
          </a:p>
        </p:txBody>
      </p:sp>
      <p:sp>
        <p:nvSpPr>
          <p:cNvPr id="454" name="Google Shape;454;p4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pic>
        <p:nvPicPr>
          <p:cNvPr id="455" name="Google Shape;45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025" y="640638"/>
            <a:ext cx="4553480" cy="557672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6"/>
          <p:cNvSpPr txBox="1"/>
          <p:nvPr/>
        </p:nvSpPr>
        <p:spPr>
          <a:xfrm>
            <a:off x="3755300" y="6000925"/>
            <a:ext cx="1267200" cy="3000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Toolkit p. 45</a:t>
            </a:r>
            <a:endParaRPr sz="11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7"/>
          <p:cNvSpPr txBox="1">
            <a:spLocks noGrp="1"/>
          </p:cNvSpPr>
          <p:nvPr>
            <p:ph type="body" idx="1"/>
          </p:nvPr>
        </p:nvSpPr>
        <p:spPr>
          <a:xfrm>
            <a:off x="5885400" y="1443375"/>
            <a:ext cx="5500800" cy="48417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0000"/>
                </a:solidFill>
              </a:rPr>
              <a:t>Required Information for Every Submission</a:t>
            </a:r>
            <a:endParaRPr sz="18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</a:rPr>
              <a:t>The manner in which consultation was completed will require different sections of the form to be completed, which are outlined below.</a:t>
            </a:r>
            <a:endParaRPr sz="1800"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</a:rPr>
              <a:t>Three Ways to Demonstrate This -</a:t>
            </a:r>
            <a:endParaRPr sz="1800"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/>
              <a:t>Tribal Consultation Occurred </a:t>
            </a:r>
            <a:endParaRPr sz="1800"/>
          </a:p>
          <a:p>
            <a: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○"/>
            </a:pPr>
            <a:r>
              <a:rPr lang="en-US" sz="1800"/>
              <a:t>Required Information + </a:t>
            </a:r>
            <a:r>
              <a:rPr lang="en-US" sz="1800" b="1">
                <a:solidFill>
                  <a:schemeClr val="accent5"/>
                </a:solidFill>
              </a:rPr>
              <a:t>We Agree/Disagree Statements</a:t>
            </a:r>
            <a:r>
              <a:rPr lang="en-US" sz="1800"/>
              <a:t> + Superintendent and Tribal Representative Signatures, </a:t>
            </a:r>
            <a:r>
              <a:rPr lang="en-US" sz="1800" u="sng"/>
              <a:t>OR</a:t>
            </a:r>
            <a:endParaRPr sz="1800" u="sng"/>
          </a:p>
          <a:p>
            <a:pPr marL="0" marR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/>
              <a:t>A Tribe did not respond to three due diligent attempts for consultation</a:t>
            </a:r>
            <a:endParaRPr sz="1800"/>
          </a:p>
          <a:p>
            <a:pPr marL="914400" lvl="1" indent="-342900" algn="l" rtl="0">
              <a:spcBef>
                <a:spcPts val="500"/>
              </a:spcBef>
              <a:spcAft>
                <a:spcPts val="0"/>
              </a:spcAft>
              <a:buSzPts val="1800"/>
              <a:buChar char="○"/>
            </a:pPr>
            <a:r>
              <a:rPr lang="en-US" sz="1800"/>
              <a:t>Required Information + Superintendent Signature + Checkbox with Information, </a:t>
            </a:r>
            <a:r>
              <a:rPr lang="en-US" sz="1800" u="sng"/>
              <a:t>OR</a:t>
            </a:r>
            <a:endParaRPr sz="1800" u="sng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/>
              <a:t>A Tribe Opted Out</a:t>
            </a:r>
            <a:endParaRPr sz="1800"/>
          </a:p>
          <a:p>
            <a: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○"/>
            </a:pPr>
            <a:r>
              <a:rPr lang="en-US" sz="1800"/>
              <a:t>Required Information + Superintendent and Tribal Representative Signatures + Checked Box</a:t>
            </a:r>
            <a:endParaRPr sz="1800"/>
          </a:p>
        </p:txBody>
      </p:sp>
      <p:sp>
        <p:nvSpPr>
          <p:cNvPr id="463" name="Google Shape;463;p4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464" name="Google Shape;464;p47"/>
          <p:cNvSpPr txBox="1">
            <a:spLocks noGrp="1"/>
          </p:cNvSpPr>
          <p:nvPr>
            <p:ph type="title"/>
          </p:nvPr>
        </p:nvSpPr>
        <p:spPr>
          <a:xfrm>
            <a:off x="551100" y="326900"/>
            <a:ext cx="10569300" cy="834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Verification Consultation was Completed</a:t>
            </a:r>
            <a:endParaRPr/>
          </a:p>
        </p:txBody>
      </p:sp>
      <p:pic>
        <p:nvPicPr>
          <p:cNvPr id="465" name="Google Shape;46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00" y="1218013"/>
            <a:ext cx="4585899" cy="5170776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7"/>
          <p:cNvSpPr/>
          <p:nvPr/>
        </p:nvSpPr>
        <p:spPr>
          <a:xfrm>
            <a:off x="2618750" y="3992225"/>
            <a:ext cx="2228700" cy="1812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47"/>
          <p:cNvSpPr/>
          <p:nvPr/>
        </p:nvSpPr>
        <p:spPr>
          <a:xfrm>
            <a:off x="661358" y="4232333"/>
            <a:ext cx="3978900" cy="6807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47"/>
          <p:cNvSpPr/>
          <p:nvPr/>
        </p:nvSpPr>
        <p:spPr>
          <a:xfrm>
            <a:off x="605125" y="5666498"/>
            <a:ext cx="3978900" cy="3651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47"/>
          <p:cNvSpPr/>
          <p:nvPr/>
        </p:nvSpPr>
        <p:spPr>
          <a:xfrm>
            <a:off x="661358" y="1755016"/>
            <a:ext cx="3978900" cy="3843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0" name="Google Shape;470;p47"/>
          <p:cNvCxnSpPr/>
          <p:nvPr/>
        </p:nvCxnSpPr>
        <p:spPr>
          <a:xfrm flipH="1">
            <a:off x="4683100" y="1601325"/>
            <a:ext cx="1229400" cy="326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71" name="Google Shape;471;p47"/>
          <p:cNvCxnSpPr/>
          <p:nvPr/>
        </p:nvCxnSpPr>
        <p:spPr>
          <a:xfrm flipH="1">
            <a:off x="4884800" y="1776100"/>
            <a:ext cx="1013700" cy="21183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72" name="Google Shape;472;p47"/>
          <p:cNvSpPr/>
          <p:nvPr/>
        </p:nvSpPr>
        <p:spPr>
          <a:xfrm>
            <a:off x="605125" y="4949400"/>
            <a:ext cx="4131300" cy="6807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47"/>
          <p:cNvSpPr/>
          <p:nvPr/>
        </p:nvSpPr>
        <p:spPr>
          <a:xfrm>
            <a:off x="551100" y="5972948"/>
            <a:ext cx="3978900" cy="3651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8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Verifying Tribal Consultation was Completed</a:t>
            </a:r>
            <a:endParaRPr/>
          </a:p>
        </p:txBody>
      </p:sp>
      <p:sp>
        <p:nvSpPr>
          <p:cNvPr id="480" name="Google Shape;480;p48"/>
          <p:cNvSpPr txBox="1">
            <a:spLocks noGrp="1"/>
          </p:cNvSpPr>
          <p:nvPr>
            <p:ph type="sldNum" idx="12"/>
          </p:nvPr>
        </p:nvSpPr>
        <p:spPr>
          <a:xfrm>
            <a:off x="9114844" y="6186833"/>
            <a:ext cx="2604300" cy="3228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pic>
        <p:nvPicPr>
          <p:cNvPr id="481" name="Google Shape;48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1550" y="2274199"/>
            <a:ext cx="2275790" cy="325132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</p:pic>
      <p:pic>
        <p:nvPicPr>
          <p:cNvPr id="482" name="Google Shape;48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6534" y="2298199"/>
            <a:ext cx="2275791" cy="3203313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</p:pic>
      <p:sp>
        <p:nvSpPr>
          <p:cNvPr id="483" name="Google Shape;483;p48"/>
          <p:cNvSpPr/>
          <p:nvPr/>
        </p:nvSpPr>
        <p:spPr>
          <a:xfrm rot="-5400000">
            <a:off x="1125875" y="2075700"/>
            <a:ext cx="4545000" cy="4027800"/>
          </a:xfrm>
          <a:prstGeom prst="downArrowCallout">
            <a:avLst>
              <a:gd name="adj1" fmla="val 10742"/>
              <a:gd name="adj2" fmla="val 24756"/>
              <a:gd name="adj3" fmla="val 22878"/>
              <a:gd name="adj4" fmla="val 68084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48"/>
          <p:cNvSpPr txBox="1"/>
          <p:nvPr/>
        </p:nvSpPr>
        <p:spPr>
          <a:xfrm>
            <a:off x="6616971" y="4589745"/>
            <a:ext cx="1404900" cy="4860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Affirmation of Tribal Consultation p. 44</a:t>
            </a:r>
            <a:endParaRPr sz="9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48"/>
          <p:cNvSpPr txBox="1"/>
          <p:nvPr/>
        </p:nvSpPr>
        <p:spPr>
          <a:xfrm>
            <a:off x="9105666" y="4589734"/>
            <a:ext cx="1557600" cy="4860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Tribal Consultation Worksheet p. 45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48"/>
          <p:cNvSpPr txBox="1"/>
          <p:nvPr/>
        </p:nvSpPr>
        <p:spPr>
          <a:xfrm>
            <a:off x="1619175" y="2061500"/>
            <a:ext cx="2237100" cy="4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n-US" sz="17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Lead ODE Department </a:t>
            </a:r>
            <a:r>
              <a:rPr lang="en-US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tracks all affected LEAs and LEA-Cs to make sure EACH entity is submitting the required documents for all local tribes in their area under the 50 mile rule. </a:t>
            </a:r>
            <a:r>
              <a:rPr lang="en-US" sz="1700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Only after the documents have been verified can an LEA have an approved application and receive their full funding.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493" name="Google Shape;493;p49"/>
          <p:cNvSpPr txBox="1">
            <a:spLocks noGrp="1"/>
          </p:cNvSpPr>
          <p:nvPr>
            <p:ph type="title"/>
          </p:nvPr>
        </p:nvSpPr>
        <p:spPr>
          <a:xfrm>
            <a:off x="602800" y="303525"/>
            <a:ext cx="111417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25647"/>
              <a:buNone/>
            </a:pPr>
            <a:r>
              <a:rPr lang="en-US" sz="3859"/>
              <a:t>How Have LEAs and LEA-Cs Been Supported in Consultation?</a:t>
            </a:r>
            <a:endParaRPr sz="3859"/>
          </a:p>
        </p:txBody>
      </p:sp>
      <p:pic>
        <p:nvPicPr>
          <p:cNvPr id="494" name="Google Shape;494;p4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t="-3508" r="-15834"/>
          <a:stretch/>
        </p:blipFill>
        <p:spPr>
          <a:xfrm>
            <a:off x="423425" y="1787650"/>
            <a:ext cx="2275350" cy="2620951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49"/>
          <p:cNvSpPr txBox="1"/>
          <p:nvPr/>
        </p:nvSpPr>
        <p:spPr>
          <a:xfrm>
            <a:off x="2559250" y="1712875"/>
            <a:ext cx="4015200" cy="4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Office of Indian Education Trainings</a:t>
            </a:r>
            <a:endParaRPr sz="20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Tribal Consultation Toolkit Trainings (Version 2.0 and 2.1)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July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District Leaders Training for SY24-25 Consultation Cycles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Multiple Gov Deliveries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Toolkits 2.0 and 2.1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Year Anniversary and Module Launch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Outreach - Beaverton and Hillsboro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District Requested Trainings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Technical Assistance/ Regular Office Hours</a:t>
            </a:r>
            <a:endParaRPr sz="20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49"/>
          <p:cNvSpPr txBox="1"/>
          <p:nvPr/>
        </p:nvSpPr>
        <p:spPr>
          <a:xfrm>
            <a:off x="6975650" y="1712875"/>
            <a:ext cx="4526100" cy="47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All Affected LEAs just finished the last consultation window for SEA-Administered Covered Programs</a:t>
            </a:r>
            <a:endParaRPr sz="20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NEW!!! </a:t>
            </a:r>
            <a:r>
              <a:rPr lang="en-US" sz="20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On-Demand Tribal Consultation Modules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partnership with Southern Oregon ESD, 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anyone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 take up to five tribal consultation modules through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PDNetworks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Audience and Recommended Modules -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Any Oregonian - Module 1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Affected LEAs - Modules 1-4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Tribes - Module 1 and 5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0"/>
          <p:cNvSpPr txBox="1">
            <a:spLocks noGrp="1"/>
          </p:cNvSpPr>
          <p:nvPr>
            <p:ph type="ctrTitle"/>
          </p:nvPr>
        </p:nvSpPr>
        <p:spPr>
          <a:xfrm>
            <a:off x="1042350" y="1133975"/>
            <a:ext cx="101073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/>
              <a:t>Tribal Communication</a:t>
            </a:r>
            <a:endParaRPr sz="7200"/>
          </a:p>
        </p:txBody>
      </p:sp>
      <p:sp>
        <p:nvSpPr>
          <p:cNvPr id="503" name="Google Shape;503;p50"/>
          <p:cNvSpPr txBox="1">
            <a:spLocks noGrp="1"/>
          </p:cNvSpPr>
          <p:nvPr>
            <p:ph type="subTitle" idx="1"/>
          </p:nvPr>
        </p:nvSpPr>
        <p:spPr>
          <a:xfrm>
            <a:off x="1365600" y="3978900"/>
            <a:ext cx="9460800" cy="56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800"/>
              <a:t>Why Some LEAs Should Consider It</a:t>
            </a:r>
            <a:endParaRPr sz="3800"/>
          </a:p>
        </p:txBody>
      </p:sp>
      <p:sp>
        <p:nvSpPr>
          <p:cNvPr id="504" name="Google Shape;504;p5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1"/>
          <p:cNvSpPr txBox="1">
            <a:spLocks noGrp="1"/>
          </p:cNvSpPr>
          <p:nvPr>
            <p:ph type="body" idx="1"/>
          </p:nvPr>
        </p:nvSpPr>
        <p:spPr>
          <a:xfrm>
            <a:off x="865350" y="1914100"/>
            <a:ext cx="6142200" cy="450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Although and LEA may not be </a:t>
            </a:r>
            <a:r>
              <a:rPr lang="en-US" sz="2700" u="sng"/>
              <a:t>required</a:t>
            </a:r>
            <a:r>
              <a:rPr lang="en-US" sz="2700"/>
              <a:t> to consult with a tribe or tribes in accordance with ESSA, it is a best practice to share information with tribes and seek out feedback about the Native students and the tribal communities one serves. </a:t>
            </a:r>
            <a:endParaRPr sz="27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LEAs must understand the capacity of tribes to respond to all requests to partner, as they are all maintaining their own sovereign governments. </a:t>
            </a:r>
            <a:endParaRPr sz="27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 b="1"/>
              <a:t>This process is NOT considered Tribal Consultation, but tribal communication.</a:t>
            </a:r>
            <a:endParaRPr sz="2700" b="1"/>
          </a:p>
        </p:txBody>
      </p:sp>
      <p:sp>
        <p:nvSpPr>
          <p:cNvPr id="511" name="Google Shape;511;p5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pic>
        <p:nvPicPr>
          <p:cNvPr id="512" name="Google Shape;51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6350" y="1862825"/>
            <a:ext cx="3949874" cy="27577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5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Tribal Communication</a:t>
            </a:r>
            <a:endParaRPr/>
          </a:p>
        </p:txBody>
      </p:sp>
      <p:pic>
        <p:nvPicPr>
          <p:cNvPr id="514" name="Google Shape;514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55839">
            <a:off x="6483601" y="1593349"/>
            <a:ext cx="3671299" cy="3671299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51"/>
          <p:cNvSpPr txBox="1"/>
          <p:nvPr/>
        </p:nvSpPr>
        <p:spPr>
          <a:xfrm>
            <a:off x="8225935" y="4100013"/>
            <a:ext cx="1344300" cy="3696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57150" dist="19050" dir="5400000" algn="bl" rotWithShape="0">
              <a:srgbClr val="000000">
                <a:alpha val="3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Tribal Consultation Toolkit, p. 28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52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522" name="Google Shape;522;p52"/>
          <p:cNvSpPr txBox="1"/>
          <p:nvPr/>
        </p:nvSpPr>
        <p:spPr>
          <a:xfrm>
            <a:off x="5243875" y="486150"/>
            <a:ext cx="6438600" cy="30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Key Questions </a:t>
            </a:r>
            <a:endParaRPr sz="17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</a:t>
            </a:r>
            <a:r>
              <a:rPr lang="en-US" sz="17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might consider 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initiating Tribal Communication for a plan or application?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 VI Districts under the $40K threshold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LEA residing near a tribal headquarters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LEAs who might be required to engage in Tribal Communication because of MOUs or MOAs such as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■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“Mascot” districts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■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LEAs who are part of a Tribally-run Title VI program (i.e. Athena Weston, Jefferson County 509J, etc)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the information being shared require Releases of Information or will the data be shared at a higher level?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 - In their “Tribal Affiliation Data Collection” an LEA sees they have a small community of students from a Montana tribe in their district. The District can initiate communication with the tribe to learn if they would like the district to work with families on sharing any additional information;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6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no, the LEA can proceed with sharing general information, as a courtesy, to the tribe on how they support Native students in their district, how students are performing, and key initiatives being taken to address the data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3" name="Google Shape;523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050" y="1526075"/>
            <a:ext cx="4312701" cy="317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334250">
            <a:off x="-37032" y="2961453"/>
            <a:ext cx="2685264" cy="24142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sp>
        <p:nvSpPr>
          <p:cNvPr id="531" name="Google Shape;531;p53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RADAR - Your Role in This Work</a:t>
            </a:r>
            <a:endParaRPr/>
          </a:p>
        </p:txBody>
      </p:sp>
      <p:sp>
        <p:nvSpPr>
          <p:cNvPr id="532" name="Google Shape;532;p53"/>
          <p:cNvSpPr txBox="1"/>
          <p:nvPr/>
        </p:nvSpPr>
        <p:spPr>
          <a:xfrm>
            <a:off x="755925" y="1720900"/>
            <a:ext cx="54468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Consistent Messaging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the Requirements for Tribal Consultation from all ODE Departments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information it in any applicable communication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Training Slidedecks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Email Communication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○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Releases (i.e. “Ensure you are prepared for any upcoming Tribal Consultation windows”)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Affected LEAs, ask questions about Tribal Consultation during check-ins about Tribal Consultation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Always link to our Tribal Consultation webpage instead of linking it to the Toolkit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53"/>
          <p:cNvSpPr txBox="1"/>
          <p:nvPr/>
        </p:nvSpPr>
        <p:spPr>
          <a:xfrm>
            <a:off x="6594700" y="1720900"/>
            <a:ext cx="4996800" cy="35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Advocating and Working Toward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increasing access to more usable forms of data for districts to use.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 deck templates for districts to visually display their data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AI/AN+ data to affected LEAs and LEA-C’s as a Norm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Tribal Affiliation as a Norm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 districts with MOUs and MOAs for data sharing create data decks to use for consultation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ctrTitle"/>
          </p:nvPr>
        </p:nvSpPr>
        <p:spPr>
          <a:xfrm>
            <a:off x="1042350" y="1133975"/>
            <a:ext cx="10107300" cy="2387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/>
              <a:t>Overview</a:t>
            </a:r>
            <a:endParaRPr sz="7200"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1"/>
          </p:nvPr>
        </p:nvSpPr>
        <p:spPr>
          <a:xfrm>
            <a:off x="1365600" y="3978900"/>
            <a:ext cx="9460800" cy="56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800"/>
              <a:t>Tribal Consultation Between LEAs, LEA-Cs, and Federally Recognized Tribes</a:t>
            </a:r>
            <a:endParaRPr sz="3800"/>
          </a:p>
        </p:txBody>
      </p:sp>
      <p:sp>
        <p:nvSpPr>
          <p:cNvPr id="226" name="Google Shape;226;p27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54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sp>
        <p:nvSpPr>
          <p:cNvPr id="540" name="Google Shape;540;p54"/>
          <p:cNvSpPr txBox="1">
            <a:spLocks noGrp="1"/>
          </p:cNvSpPr>
          <p:nvPr>
            <p:ph type="body" idx="1"/>
          </p:nvPr>
        </p:nvSpPr>
        <p:spPr>
          <a:xfrm>
            <a:off x="5101788" y="793222"/>
            <a:ext cx="6172200" cy="508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accent3"/>
                </a:solidFill>
              </a:rPr>
              <a:t>Reach out Anytime – Really!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stacy.parrish@ode.oregon.gov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b="1">
                <a:solidFill>
                  <a:srgbClr val="701C7F"/>
                </a:solidFill>
              </a:rPr>
              <a:t>Visit our Website for</a:t>
            </a:r>
            <a:r>
              <a:rPr lang="en-US" sz="2200"/>
              <a:t> -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●"/>
            </a:pPr>
            <a:r>
              <a:rPr lang="en-US" sz="2200"/>
              <a:t>Current and upcoming Tribal Consultation windows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Link to Register for the Tribal Consultation modules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The Updated Tribal Consultation Toolkit 2.1</a:t>
            </a:r>
            <a:endParaRPr sz="220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/>
              <a:t>List of Affected LEAs and LEA-Cs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Detailed Title VI Awardee Spreadsheet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Updated PDFs required for Tribal Consultation -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Affirmation of Tribal Consultation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Tribal Consultation Worksheet</a:t>
            </a:r>
            <a:endParaRPr sz="2200"/>
          </a:p>
          <a:p>
            <a:pPr marL="91440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Alignment Rubric (for Covered Programs)</a:t>
            </a:r>
            <a:endParaRPr sz="2200"/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Links to past trainings</a:t>
            </a:r>
            <a:endParaRPr sz="2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u="sng">
                <a:solidFill>
                  <a:schemeClr val="hlink"/>
                </a:solidFill>
                <a:hlinkClick r:id="rId4"/>
              </a:rPr>
              <a:t>Tribal Consultation Website</a:t>
            </a:r>
            <a:endParaRPr sz="2200"/>
          </a:p>
        </p:txBody>
      </p:sp>
      <p:pic>
        <p:nvPicPr>
          <p:cNvPr id="541" name="Google Shape;541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08250" y="2428545"/>
            <a:ext cx="3270632" cy="3247856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54"/>
          <p:cNvSpPr txBox="1">
            <a:spLocks noGrp="1"/>
          </p:cNvSpPr>
          <p:nvPr>
            <p:ph type="title"/>
          </p:nvPr>
        </p:nvSpPr>
        <p:spPr>
          <a:xfrm>
            <a:off x="581700" y="962297"/>
            <a:ext cx="3931800" cy="12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Calibri"/>
              <a:buNone/>
            </a:pPr>
            <a:r>
              <a:rPr lang="en-US"/>
              <a:t>Additional Support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>
            <a:spLocks noGrp="1"/>
          </p:cNvSpPr>
          <p:nvPr>
            <p:ph type="title"/>
          </p:nvPr>
        </p:nvSpPr>
        <p:spPr>
          <a:xfrm>
            <a:off x="998200" y="985025"/>
            <a:ext cx="4349400" cy="252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/>
              <a:t>Grounding </a:t>
            </a:r>
            <a:endParaRPr sz="5100"/>
          </a:p>
        </p:txBody>
      </p:sp>
      <p:sp>
        <p:nvSpPr>
          <p:cNvPr id="233" name="Google Shape;233;p28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34" name="Google Shape;234;p28"/>
          <p:cNvSpPr txBox="1">
            <a:spLocks noGrp="1"/>
          </p:cNvSpPr>
          <p:nvPr>
            <p:ph type="body" idx="1"/>
          </p:nvPr>
        </p:nvSpPr>
        <p:spPr>
          <a:xfrm>
            <a:off x="5212575" y="708600"/>
            <a:ext cx="6172200" cy="544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826"/>
              <a:buFont typeface="Arial"/>
              <a:buNone/>
            </a:pPr>
            <a:r>
              <a:rPr lang="en-US" sz="2300" b="1">
                <a:solidFill>
                  <a:schemeClr val="accent5"/>
                </a:solidFill>
              </a:rPr>
              <a:t>The Historical Significance of Tribal Consultation</a:t>
            </a:r>
            <a:endParaRPr sz="2300" b="1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endParaRPr sz="1900"/>
          </a:p>
          <a:p>
            <a:pPr marL="457200" lvl="0" indent="-35782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US" sz="2200"/>
              <a:t>In exchange for their Land, the Federal government promised tribes they would ensure Native American students received a high quality education in perpetuity - forever.</a:t>
            </a:r>
            <a:endParaRPr sz="2200"/>
          </a:p>
          <a:p>
            <a:pPr marL="457200" lvl="0" indent="-35782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US" sz="2200"/>
              <a:t>The first iteration of the Federal government fulfilling that promise was the American Boarding School Policy. </a:t>
            </a:r>
            <a:endParaRPr sz="2200"/>
          </a:p>
          <a:p>
            <a:pPr marL="457200" lvl="0" indent="-35782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200"/>
              <a:t>Consultation later shifted into a tri-lateral responsibility (federal, state, tribal)</a:t>
            </a:r>
            <a:endParaRPr sz="2200"/>
          </a:p>
          <a:p>
            <a:pPr marL="457200" lvl="0" indent="-35782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US" sz="2200"/>
              <a:t>An LEA or LEA-C receiving federal funds for the education of Indian children (i.e. Title VI, Part A, Indian Education Formula Grant) are a part of this </a:t>
            </a:r>
            <a:r>
              <a:rPr lang="en-US" sz="2200" b="1">
                <a:solidFill>
                  <a:srgbClr val="701C7F"/>
                </a:solidFill>
              </a:rPr>
              <a:t>trust treaty responsibility</a:t>
            </a:r>
            <a:r>
              <a:rPr lang="en-US" sz="2200"/>
              <a:t> of ensuring Native students </a:t>
            </a:r>
            <a:r>
              <a:rPr lang="en-US" sz="2200" u="sng"/>
              <a:t>receive that high quality education</a:t>
            </a:r>
            <a:r>
              <a:rPr lang="en-US" sz="2200"/>
              <a:t>. </a:t>
            </a:r>
            <a:endParaRPr sz="2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Consultation with Sovereign Nations is intended to help ensure Native students receive a high quality education.</a:t>
            </a:r>
            <a:endParaRPr/>
          </a:p>
        </p:txBody>
      </p:sp>
      <p:pic>
        <p:nvPicPr>
          <p:cNvPr id="235" name="Google Shape;2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863" y="1967745"/>
            <a:ext cx="3268379" cy="3247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/>
          <p:nvPr/>
        </p:nvSpPr>
        <p:spPr>
          <a:xfrm>
            <a:off x="530400" y="1683150"/>
            <a:ext cx="5412000" cy="4456800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9"/>
          <p:cNvSpPr txBox="1">
            <a:spLocks noGrp="1"/>
          </p:cNvSpPr>
          <p:nvPr>
            <p:ph type="title"/>
          </p:nvPr>
        </p:nvSpPr>
        <p:spPr>
          <a:xfrm>
            <a:off x="703801" y="427875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Two Types of Consultation</a:t>
            </a:r>
            <a:endParaRPr/>
          </a:p>
        </p:txBody>
      </p:sp>
      <p:sp>
        <p:nvSpPr>
          <p:cNvPr id="242" name="Google Shape;242;p29"/>
          <p:cNvSpPr txBox="1">
            <a:spLocks noGrp="1"/>
          </p:cNvSpPr>
          <p:nvPr>
            <p:ph type="body" idx="1"/>
          </p:nvPr>
        </p:nvSpPr>
        <p:spPr>
          <a:xfrm>
            <a:off x="6351225" y="1683150"/>
            <a:ext cx="5412000" cy="41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b="1">
                <a:solidFill>
                  <a:srgbClr val="701C7F"/>
                </a:solidFill>
              </a:rPr>
              <a:t>  “Big C” Consultation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Colloquially, this refers to Tribal Consultation efforts between the nine federally recognized tribes of Oregon and another state agency. It occurs when an action impacts tribal interests.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An “action” can include, but is not limited to the following ODE actions related to ODE programs: 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a. Regulations or rules 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/>
              <a:t>b. Legislative proposals 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/>
              <a:t>c. Policies, guidance documents, directives, initiatives, or other policy statements.</a:t>
            </a:r>
            <a:endParaRPr sz="19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/>
              <a:t>Resource: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Heart and Spirit of Tribal Consultation </a:t>
            </a:r>
            <a:r>
              <a:rPr lang="en-US" sz="1800" u="sng">
                <a:solidFill>
                  <a:schemeClr val="hlink"/>
                </a:solidFill>
                <a:hlinkClick r:id="rId3"/>
              </a:rPr>
              <a:t>videos</a:t>
            </a:r>
            <a:endParaRPr sz="1800"/>
          </a:p>
        </p:txBody>
      </p:sp>
      <p:sp>
        <p:nvSpPr>
          <p:cNvPr id="243" name="Google Shape;243;p2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244" name="Google Shape;244;p29"/>
          <p:cNvSpPr txBox="1">
            <a:spLocks noGrp="1"/>
          </p:cNvSpPr>
          <p:nvPr>
            <p:ph type="sldNum" idx="12"/>
          </p:nvPr>
        </p:nvSpPr>
        <p:spPr>
          <a:xfrm>
            <a:off x="8499325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45" name="Google Shape;245;p29"/>
          <p:cNvSpPr txBox="1"/>
          <p:nvPr/>
        </p:nvSpPr>
        <p:spPr>
          <a:xfrm>
            <a:off x="703800" y="1727550"/>
            <a:ext cx="5154900" cy="432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rgbClr val="701C7F"/>
                </a:solidFill>
                <a:latin typeface="Calibri"/>
                <a:ea typeface="Calibri"/>
                <a:cs typeface="Calibri"/>
                <a:sym typeface="Calibri"/>
              </a:rPr>
              <a:t>“Little c” Consultation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Colloquially, this refers to Tribal Consultation efforts between affected LEAs and LEA-Cs* and any federally recognized tribe(s) with a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tribal reservation boundary, Indian Lands, ceded, unceded, </a:t>
            </a:r>
            <a:r>
              <a:rPr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aboriginal lands</a:t>
            </a: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located within 50 miles of the LEA or LEA-C.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our state’s context, this includes: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the nine federally recognized tribes of Oregon, and 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Confederated Tribes and Bands of the Yakama Nation in Washington and the Tolowa Dee-Ni’ Nation in California. 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84897" y="1556175"/>
            <a:ext cx="500025" cy="49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7175" y="1626950"/>
            <a:ext cx="500025" cy="50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 txBox="1">
            <a:spLocks noGrp="1"/>
          </p:cNvSpPr>
          <p:nvPr>
            <p:ph type="title"/>
          </p:nvPr>
        </p:nvSpPr>
        <p:spPr>
          <a:xfrm>
            <a:off x="505226" y="399825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ODE “Little c” Tribal Consultation History </a:t>
            </a:r>
            <a:endParaRPr/>
          </a:p>
        </p:txBody>
      </p:sp>
      <p:sp>
        <p:nvSpPr>
          <p:cNvPr id="253" name="Google Shape;253;p30"/>
          <p:cNvSpPr txBox="1">
            <a:spLocks noGrp="1"/>
          </p:cNvSpPr>
          <p:nvPr>
            <p:ph type="body" idx="1"/>
          </p:nvPr>
        </p:nvSpPr>
        <p:spPr>
          <a:xfrm>
            <a:off x="703800" y="1997800"/>
            <a:ext cx="10784400" cy="25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2017 - The Tribal Consultation federal requirement under ESEA began during FY 2017.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2018 - ODE Launched Tribal Consultation Toolkit 1.0. </a:t>
            </a:r>
            <a:r>
              <a:rPr lang="en-US" sz="2000" i="1"/>
              <a:t>This was guidance in effect until Fall of 2023</a:t>
            </a:r>
            <a:r>
              <a:rPr lang="en-US" sz="2000"/>
              <a:t>.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November 1, 2023 - ODE Launched the Revised Tribal Consultation Toolkit 2.0</a:t>
            </a:r>
            <a:endParaRPr sz="2000"/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Symbolically coincided with Native American Heritage Month</a:t>
            </a:r>
            <a:endParaRPr sz="2000"/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OIE created a new </a:t>
            </a:r>
            <a:r>
              <a:rPr lang="en-US" sz="2000" u="sng">
                <a:solidFill>
                  <a:schemeClr val="hlink"/>
                </a:solidFill>
                <a:hlinkClick r:id="rId3"/>
              </a:rPr>
              <a:t>Tribal Consultation website</a:t>
            </a:r>
            <a:r>
              <a:rPr lang="en-US" sz="2000"/>
              <a:t> </a:t>
            </a:r>
            <a:endParaRPr sz="2000"/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/>
              <a:t>Internal and External Trainings Commenced </a:t>
            </a:r>
            <a:endParaRPr sz="2000"/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●"/>
            </a:pPr>
            <a:r>
              <a:rPr lang="en-US" sz="2000" b="1" i="1">
                <a:solidFill>
                  <a:schemeClr val="accent2"/>
                </a:solidFill>
              </a:rPr>
              <a:t>June 2024 - </a:t>
            </a:r>
            <a:r>
              <a:rPr lang="en-US" sz="2000" i="1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ODE Launched an Updated Tribal Consultation Toolkit 2.1</a:t>
            </a:r>
            <a:r>
              <a:rPr lang="en-US" sz="2000" i="1">
                <a:solidFill>
                  <a:schemeClr val="accent2"/>
                </a:solidFill>
              </a:rPr>
              <a:t> (to include Integrated Guidance)</a:t>
            </a:r>
            <a:endParaRPr sz="2000" i="1">
              <a:solidFill>
                <a:schemeClr val="accent2"/>
              </a:solidFill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●"/>
            </a:pPr>
            <a:r>
              <a:rPr lang="en-US" sz="2000" b="1" i="1">
                <a:solidFill>
                  <a:schemeClr val="accent2"/>
                </a:solidFill>
              </a:rPr>
              <a:t>December 2024</a:t>
            </a:r>
            <a:r>
              <a:rPr lang="en-US" sz="2000" i="1">
                <a:solidFill>
                  <a:schemeClr val="accent2"/>
                </a:solidFill>
              </a:rPr>
              <a:t> - On Demand Tribal Consultation Modules launched in Canvas via </a:t>
            </a:r>
            <a:r>
              <a:rPr lang="en-US" sz="2000" i="1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PDNetworks</a:t>
            </a:r>
            <a:r>
              <a:rPr lang="en-US" sz="2000" i="1">
                <a:solidFill>
                  <a:schemeClr val="accent2"/>
                </a:solidFill>
              </a:rPr>
              <a:t>; a </a:t>
            </a:r>
            <a:r>
              <a:rPr lang="en-US" sz="2000" i="1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GovDelivery</a:t>
            </a:r>
            <a:r>
              <a:rPr lang="en-US" sz="2000" i="1">
                <a:solidFill>
                  <a:schemeClr val="accent2"/>
                </a:solidFill>
              </a:rPr>
              <a:t> was sent to LEA and ESD Superintendents and Charter School Leaders</a:t>
            </a:r>
            <a:endParaRPr sz="2000" i="1">
              <a:solidFill>
                <a:schemeClr val="accent2"/>
              </a:solidFill>
            </a:endParaRPr>
          </a:p>
        </p:txBody>
      </p:sp>
      <p:sp>
        <p:nvSpPr>
          <p:cNvPr id="254" name="Google Shape;254;p30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Oregon Department of Education</a:t>
            </a:r>
            <a:endParaRPr/>
          </a:p>
        </p:txBody>
      </p:sp>
      <p:sp>
        <p:nvSpPr>
          <p:cNvPr id="255" name="Google Shape;255;p30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*LEA-Cs - What are those?</a:t>
            </a:r>
            <a:endParaRPr/>
          </a:p>
        </p:txBody>
      </p:sp>
      <p:sp>
        <p:nvSpPr>
          <p:cNvPr id="262" name="Google Shape;262;p31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63" name="Google Shape;263;p31"/>
          <p:cNvSpPr txBox="1">
            <a:spLocks noGrp="1"/>
          </p:cNvSpPr>
          <p:nvPr>
            <p:ph type="body" idx="1"/>
          </p:nvPr>
        </p:nvSpPr>
        <p:spPr>
          <a:xfrm>
            <a:off x="1171925" y="1825500"/>
            <a:ext cx="9945900" cy="421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2"/>
                </a:solidFill>
              </a:rPr>
              <a:t>LEA-C - Local Education Agency Consortium</a:t>
            </a:r>
            <a:endParaRPr b="1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In Oregon, this refers to an Education Service District who is the lead for a Title VI, Part A Indian Education consortium formula grant application. Any school district with at least 10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tribally affiliated students</a:t>
            </a:r>
            <a:r>
              <a:rPr lang="en-US"/>
              <a:t> may join the consortium.</a:t>
            </a:r>
            <a:endParaRPr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The following ESDs are considered LEA-Cs: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Southern Oregon ESD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Columbia Gorge ESD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/>
              <a:t>Willamette ESD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accent5"/>
                </a:solidFill>
              </a:rPr>
              <a:t>For SY24-25, only Southern Oregon ESD is considered an affected LEA-C. Not only do </a:t>
            </a:r>
            <a:r>
              <a:rPr lang="en-US" b="1" u="sng">
                <a:solidFill>
                  <a:schemeClr val="accent5"/>
                </a:solidFill>
              </a:rPr>
              <a:t>they</a:t>
            </a:r>
            <a:r>
              <a:rPr lang="en-US" b="1">
                <a:solidFill>
                  <a:schemeClr val="accent5"/>
                </a:solidFill>
              </a:rPr>
              <a:t> engage in Tribal Consultation, but </a:t>
            </a:r>
            <a:r>
              <a:rPr lang="en-US" b="1" u="sng">
                <a:solidFill>
                  <a:schemeClr val="accent5"/>
                </a:solidFill>
              </a:rPr>
              <a:t>each</a:t>
            </a:r>
            <a:r>
              <a:rPr lang="en-US" b="1">
                <a:solidFill>
                  <a:schemeClr val="accent5"/>
                </a:solidFill>
              </a:rPr>
              <a:t> of their respective LEAs.</a:t>
            </a:r>
            <a:endParaRPr b="1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2"/>
          <p:cNvSpPr txBox="1">
            <a:spLocks noGrp="1"/>
          </p:cNvSpPr>
          <p:nvPr>
            <p:ph type="sldNum" idx="12"/>
          </p:nvPr>
        </p:nvSpPr>
        <p:spPr>
          <a:xfrm>
            <a:off x="8687800" y="6116768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70" name="Google Shape;270;p32"/>
          <p:cNvSpPr txBox="1">
            <a:spLocks noGrp="1"/>
          </p:cNvSpPr>
          <p:nvPr>
            <p:ph type="body" idx="4294967295"/>
          </p:nvPr>
        </p:nvSpPr>
        <p:spPr>
          <a:xfrm>
            <a:off x="717225" y="1370750"/>
            <a:ext cx="10684500" cy="176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n-US" sz="2115"/>
              <a:t>Consultation requirements under section 8538 of the ESEA, as amended by ESSA, require </a:t>
            </a:r>
            <a:r>
              <a:rPr lang="en-US" sz="2115" b="1">
                <a:highlight>
                  <a:srgbClr val="B4A7D6"/>
                </a:highlight>
              </a:rPr>
              <a:t>affected local education agencies </a:t>
            </a:r>
            <a:r>
              <a:rPr lang="en-US" sz="2115">
                <a:highlight>
                  <a:srgbClr val="B4A7D6"/>
                </a:highlight>
              </a:rPr>
              <a:t>(LEAs)</a:t>
            </a:r>
            <a:r>
              <a:rPr lang="en-US" sz="2115"/>
              <a:t> </a:t>
            </a:r>
            <a:r>
              <a:rPr lang="en-US" sz="2115" b="1"/>
              <a:t>to consult with Indian tribes</a:t>
            </a:r>
            <a:r>
              <a:rPr lang="en-US" sz="2115"/>
              <a:t>, or those tribal organizations approved by the tribes located in the area served by the LEA, </a:t>
            </a:r>
            <a:r>
              <a:rPr lang="en-US" sz="2115" b="1">
                <a:highlight>
                  <a:srgbClr val="93C47D"/>
                </a:highlight>
              </a:rPr>
              <a:t>prior to submitting a plan or application for covered programs</a:t>
            </a:r>
            <a:r>
              <a:rPr lang="en-US" sz="2115">
                <a:highlight>
                  <a:srgbClr val="93C47D"/>
                </a:highlight>
              </a:rPr>
              <a:t>.</a:t>
            </a:r>
            <a:r>
              <a:rPr lang="en-US" sz="2115"/>
              <a:t> This requirement is designed “to ensure timely and meaningful consultation on issues affecting American Indian and Alaska Native students.”</a:t>
            </a:r>
            <a:r>
              <a:rPr lang="en-US" sz="2215">
                <a:solidFill>
                  <a:srgbClr val="1F4E79"/>
                </a:solidFill>
              </a:rPr>
              <a:t> </a:t>
            </a:r>
            <a:endParaRPr sz="3222"/>
          </a:p>
        </p:txBody>
      </p:sp>
      <p:sp>
        <p:nvSpPr>
          <p:cNvPr id="271" name="Google Shape;271;p32"/>
          <p:cNvSpPr txBox="1">
            <a:spLocks noGrp="1"/>
          </p:cNvSpPr>
          <p:nvPr>
            <p:ph type="title"/>
          </p:nvPr>
        </p:nvSpPr>
        <p:spPr>
          <a:xfrm>
            <a:off x="703801" y="185675"/>
            <a:ext cx="10784400" cy="1026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the Requirements?</a:t>
            </a:r>
            <a:endParaRPr/>
          </a:p>
        </p:txBody>
      </p:sp>
      <p:graphicFrame>
        <p:nvGraphicFramePr>
          <p:cNvPr id="272" name="Google Shape;272;p32"/>
          <p:cNvGraphicFramePr/>
          <p:nvPr/>
        </p:nvGraphicFramePr>
        <p:xfrm>
          <a:off x="982475" y="3295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{4D546380-F892-4660-9EA4-32A5A18E127F}</a:tableStyleId>
              </a:tblPr>
              <a:tblGrid>
                <a:gridCol w="198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92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Affected LEA Criteria: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D9D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5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Title VI Indian Education Formula Grant was &gt;$40K in previous fiscal year, </a:t>
                      </a:r>
                      <a:r>
                        <a:rPr lang="en-US" sz="1600" i="1">
                          <a:solidFill>
                            <a:schemeClr val="dk1"/>
                          </a:solidFill>
                        </a:rPr>
                        <a:t>including LEA-Cs </a:t>
                      </a:r>
                      <a:r>
                        <a:rPr lang="en-US" sz="1600" i="1" u="sng">
                          <a:solidFill>
                            <a:schemeClr val="dk1"/>
                          </a:solidFill>
                        </a:rPr>
                        <a:t>and</a:t>
                      </a:r>
                      <a:r>
                        <a:rPr lang="en-US" sz="1600" i="1">
                          <a:solidFill>
                            <a:schemeClr val="dk1"/>
                          </a:solidFill>
                        </a:rPr>
                        <a:t> LEAs who are members of a consortium who received &gt;$40K</a:t>
                      </a:r>
                      <a:endParaRPr sz="1600" i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Has 50% or more of its student enrollment made up of AI/AN+*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3" name="Google Shape;273;p32"/>
          <p:cNvGraphicFramePr/>
          <p:nvPr/>
        </p:nvGraphicFramePr>
        <p:xfrm>
          <a:off x="5415125" y="3295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{4D546380-F892-4660-9EA4-32A5A18E127F}</a:tableStyleId>
              </a:tblPr>
              <a:tblGrid>
                <a:gridCol w="1797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850">
                <a:tc grid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chemeClr val="dk1"/>
                          </a:solidFill>
                        </a:rPr>
                        <a:t>Required Plans or Applications:</a:t>
                      </a:r>
                      <a:endParaRPr sz="16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5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Title VI Part A Formula Grant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(Completed Annually in Spring)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Application for SEA-Administered Covered Programs (Annually, Due Oct. 1)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*Any grant disbursed with Federal funding also requires Tribal Consultation.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SEA Application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Integrated Guidance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(Spring, every odd year)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200">
                          <a:solidFill>
                            <a:schemeClr val="dk1"/>
                          </a:solidFill>
                        </a:rPr>
                        <a:t>A state requirement</a:t>
                      </a:r>
                      <a:r>
                        <a:rPr lang="en-US" sz="1600">
                          <a:solidFill>
                            <a:schemeClr val="dk1"/>
                          </a:solidFill>
                        </a:rPr>
                        <a:t>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dk1"/>
                          </a:solidFill>
                        </a:rPr>
                        <a:t>Impacts LEAs and LEA-C’s</a:t>
                      </a:r>
                      <a:endParaRPr sz="10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chemeClr val="dk1"/>
                          </a:solidFill>
                        </a:rPr>
                        <a:t>Impacts LEAs and LEA-C’s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chemeClr val="dk1"/>
                          </a:solidFill>
                        </a:rPr>
                        <a:t>Impacts LEAs ONLY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US Department of Education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Oregon Department of Education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</a:rPr>
                        <a:t>Oregon Department of Education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4" name="Google Shape;274;p32"/>
          <p:cNvSpPr/>
          <p:nvPr/>
        </p:nvSpPr>
        <p:spPr>
          <a:xfrm>
            <a:off x="5381900" y="3719150"/>
            <a:ext cx="1830600" cy="27330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2"/>
          <p:cNvSpPr/>
          <p:nvPr/>
        </p:nvSpPr>
        <p:spPr>
          <a:xfrm>
            <a:off x="7266950" y="3719150"/>
            <a:ext cx="2159100" cy="27330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2"/>
          <p:cNvSpPr/>
          <p:nvPr/>
        </p:nvSpPr>
        <p:spPr>
          <a:xfrm>
            <a:off x="9426050" y="3719150"/>
            <a:ext cx="1830600" cy="27330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/>
          <p:nvPr/>
        </p:nvSpPr>
        <p:spPr>
          <a:xfrm>
            <a:off x="408950" y="337825"/>
            <a:ext cx="6601500" cy="6249300"/>
          </a:xfrm>
          <a:prstGeom prst="rect">
            <a:avLst/>
          </a:prstGeom>
          <a:noFill/>
          <a:ln w="762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3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84" name="Google Shape;284;p33"/>
          <p:cNvSpPr txBox="1">
            <a:spLocks noGrp="1"/>
          </p:cNvSpPr>
          <p:nvPr>
            <p:ph type="title"/>
          </p:nvPr>
        </p:nvSpPr>
        <p:spPr>
          <a:xfrm>
            <a:off x="7217075" y="337825"/>
            <a:ext cx="4384800" cy="515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/>
              <a:t>SY25-26 Affected LEAs and LEA-Cs</a:t>
            </a:r>
            <a:endParaRPr sz="3000" b="1"/>
          </a:p>
        </p:txBody>
      </p:sp>
      <p:graphicFrame>
        <p:nvGraphicFramePr>
          <p:cNvPr id="285" name="Google Shape;285;p33"/>
          <p:cNvGraphicFramePr/>
          <p:nvPr/>
        </p:nvGraphicFramePr>
        <p:xfrm>
          <a:off x="479250" y="421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{2B2E6D0A-50A7-4D40-8D05-F7A18A137665}</a:tableStyleId>
              </a:tblPr>
              <a:tblGrid>
                <a:gridCol w="366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3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Title VI Awardee Name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Title VI 24/25 Allocation</a:t>
                      </a:r>
                      <a:endParaRPr sz="1200" b="1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Ashland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Beaverton 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$41,950.00</a:t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Central Point 6 -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Eagle Point School District 9 -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Eugene School District-4J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$230,424.00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Grants Pass 7 School District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Hillsboro 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$41,039.00</a:t>
                      </a: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Klamath County School District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$125,632.00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Klamath Falls City Schools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$51,368.00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Lincoln County School DIstrict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$122,697.00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Medford 549C School District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Multnomah School District No. 1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$143,538.00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Phoenix-Talent 4 School District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Rogue River 35 School District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Salem Keizer Public Schools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$191,090.00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Southern Oregon 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$71,452.00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Springfield School District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$49,020.00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94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Three Rivers/Josephine County - SOESD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Based on LEA-C - $81,309.00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006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Willamina School District 30 J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$69,567.00</a:t>
                      </a:r>
                      <a:endParaRPr sz="15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2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286" name="Google Shape;286;p33"/>
          <p:cNvSpPr txBox="1"/>
          <p:nvPr/>
        </p:nvSpPr>
        <p:spPr>
          <a:xfrm>
            <a:off x="7217075" y="853525"/>
            <a:ext cx="4479900" cy="21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Important -</a:t>
            </a:r>
            <a:r>
              <a:rPr lang="en-US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LEAs and LEA-Cs required to engage in Tribal Consultation for SY25-26 will differ from those who were required to engage for SY24-25. This is because it is based on an awardee’s Title VI award amount for the </a:t>
            </a:r>
            <a:r>
              <a:rPr lang="en-US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previous fiscal year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7312175" y="3107400"/>
            <a:ext cx="4384800" cy="3083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Where Can This Information Be Found?</a:t>
            </a:r>
            <a:endParaRPr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-The US Department of Education publishes the list publicly each Fall, typically in October on their federal website.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-ODE maintains an up to date list of awardees and tribal consultation requirements on the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Tribal Consultation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the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Title VI website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Take a look: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FY24-25 Oregon Title VI Awardees and Student Information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021ODE">
  <a:themeElements>
    <a:clrScheme name="ODE2021">
      <a:dk1>
        <a:srgbClr val="000000"/>
      </a:dk1>
      <a:lt1>
        <a:srgbClr val="FFFFFF"/>
      </a:lt1>
      <a:dk2>
        <a:srgbClr val="00A8A5"/>
      </a:dk2>
      <a:lt2>
        <a:srgbClr val="F2FAFE"/>
      </a:lt2>
      <a:accent1>
        <a:srgbClr val="006CAD"/>
      </a:accent1>
      <a:accent2>
        <a:srgbClr val="9F2065"/>
      </a:accent2>
      <a:accent3>
        <a:srgbClr val="DC5626"/>
      </a:accent3>
      <a:accent4>
        <a:srgbClr val="BB8A0A"/>
      </a:accent4>
      <a:accent5>
        <a:srgbClr val="007F43"/>
      </a:accent5>
      <a:accent6>
        <a:srgbClr val="C45BA3"/>
      </a:accent6>
      <a:hlink>
        <a:srgbClr val="1B75BC"/>
      </a:hlink>
      <a:folHlink>
        <a:srgbClr val="21AA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34fb217e-71e5-45f5-ac12-57a9bc5aa8c7">2025-06-04T07:00:00+00:00</Remediation_x0020_Date>
    <Priority xmlns="34fb217e-71e5-45f5-ac12-57a9bc5aa8c7">New</Priority>
    <PublishingExpirationDate xmlns="http://schemas.microsoft.com/sharepoint/v3" xsi:nil="true"/>
    <PublishingStartDate xmlns="http://schemas.microsoft.com/sharepoint/v3" xsi:nil="true"/>
    <Estimated_x0020_Creation_x0020_Date xmlns="34fb217e-71e5-45f5-ac12-57a9bc5aa8c7" xsi:nil="true"/>
  </documentManagement>
</p:properties>
</file>

<file path=customXml/itemProps1.xml><?xml version="1.0" encoding="utf-8"?>
<ds:datastoreItem xmlns:ds="http://schemas.openxmlformats.org/officeDocument/2006/customXml" ds:itemID="{3DDFA583-D6A1-42F6-ADF5-F9F62581AD37}"/>
</file>

<file path=customXml/itemProps2.xml><?xml version="1.0" encoding="utf-8"?>
<ds:datastoreItem xmlns:ds="http://schemas.openxmlformats.org/officeDocument/2006/customXml" ds:itemID="{5E869293-8DB2-48BB-BD5F-D95DDF7D6DC3}"/>
</file>

<file path=customXml/itemProps3.xml><?xml version="1.0" encoding="utf-8"?>
<ds:datastoreItem xmlns:ds="http://schemas.openxmlformats.org/officeDocument/2006/customXml" ds:itemID="{D404001C-CFB7-4952-8506-0FF8D5FB05D5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2980</Words>
  <Application>Microsoft Office PowerPoint</Application>
  <PresentationFormat>Widescreen</PresentationFormat>
  <Paragraphs>354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Roboto</vt:lpstr>
      <vt:lpstr>2021ODE</vt:lpstr>
      <vt:lpstr>2021ODE</vt:lpstr>
      <vt:lpstr>Office of RADAR  Tribal Consultation Training</vt:lpstr>
      <vt:lpstr>Learning Arc for Our Time</vt:lpstr>
      <vt:lpstr>Overview</vt:lpstr>
      <vt:lpstr>Grounding </vt:lpstr>
      <vt:lpstr>Two Types of Consultation</vt:lpstr>
      <vt:lpstr>ODE “Little c” Tribal Consultation History </vt:lpstr>
      <vt:lpstr>*LEA-Cs - What are those?</vt:lpstr>
      <vt:lpstr>What are the Requirements?</vt:lpstr>
      <vt:lpstr>SY25-26 Affected LEAs and LEA-Cs</vt:lpstr>
      <vt:lpstr>Why Do Affected School Districts Change?  </vt:lpstr>
      <vt:lpstr>Unpacking the Term “Indian Tribes”</vt:lpstr>
      <vt:lpstr>PowerPoint Presentation</vt:lpstr>
      <vt:lpstr>Who Leads Consultation Efforts in an LEA or LEA-C?</vt:lpstr>
      <vt:lpstr>SY24-25 - When Should Tribal Consultation Take Place?</vt:lpstr>
      <vt:lpstr>Checking In</vt:lpstr>
      <vt:lpstr>ODE’s Standard for Tribal Consultation </vt:lpstr>
      <vt:lpstr>The Toolkit is the Standard</vt:lpstr>
      <vt:lpstr>Federal Title Programs Support in the Toolkit</vt:lpstr>
      <vt:lpstr>Integrated Guidance Support in the Toolkit</vt:lpstr>
      <vt:lpstr>Integrated Guidance Support in the Toolkit</vt:lpstr>
      <vt:lpstr>The Role of Data in Tribal Consultation</vt:lpstr>
      <vt:lpstr>PowerPoint Presentation</vt:lpstr>
      <vt:lpstr>Verification Consultation was Completed</vt:lpstr>
      <vt:lpstr>Verifying Tribal Consultation was Completed</vt:lpstr>
      <vt:lpstr>How Have LEAs and LEA-Cs Been Supported in Consultation?</vt:lpstr>
      <vt:lpstr>Tribal Communication</vt:lpstr>
      <vt:lpstr>Tribal Communication</vt:lpstr>
      <vt:lpstr>PowerPoint Presentation</vt:lpstr>
      <vt:lpstr>RADAR - Your Role in This Work</vt:lpstr>
      <vt:lpstr>Additional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REECE Raina * ODE</dc:creator>
  <cp:lastModifiedBy>REECE Raina * ODE</cp:lastModifiedBy>
  <cp:revision>1</cp:revision>
  <dcterms:modified xsi:type="dcterms:W3CDTF">2025-06-04T20:34:11Z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