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9"/>
  </p:notesMasterIdLst>
  <p:handoutMasterIdLst>
    <p:handoutMasterId r:id="rId30"/>
  </p:handoutMasterIdLst>
  <p:sldIdLst>
    <p:sldId id="256" r:id="rId2"/>
    <p:sldId id="257" r:id="rId3"/>
    <p:sldId id="260" r:id="rId4"/>
    <p:sldId id="268" r:id="rId5"/>
    <p:sldId id="273" r:id="rId6"/>
    <p:sldId id="274" r:id="rId7"/>
    <p:sldId id="275" r:id="rId8"/>
    <p:sldId id="276" r:id="rId9"/>
    <p:sldId id="277" r:id="rId10"/>
    <p:sldId id="278" r:id="rId11"/>
    <p:sldId id="279" r:id="rId12"/>
    <p:sldId id="280" r:id="rId13"/>
    <p:sldId id="281" r:id="rId14"/>
    <p:sldId id="282" r:id="rId15"/>
    <p:sldId id="283" r:id="rId16"/>
    <p:sldId id="284" r:id="rId17"/>
    <p:sldId id="285" r:id="rId18"/>
    <p:sldId id="286" r:id="rId19"/>
    <p:sldId id="287" r:id="rId20"/>
    <p:sldId id="288" r:id="rId21"/>
    <p:sldId id="289" r:id="rId22"/>
    <p:sldId id="290" r:id="rId23"/>
    <p:sldId id="291" r:id="rId24"/>
    <p:sldId id="292" r:id="rId25"/>
    <p:sldId id="293" r:id="rId26"/>
    <p:sldId id="294" r:id="rId27"/>
    <p:sldId id="295"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624" userDrawn="1">
          <p15:clr>
            <a:srgbClr val="A4A3A4"/>
          </p15:clr>
        </p15:guide>
        <p15:guide id="3" pos="7056" userDrawn="1">
          <p15:clr>
            <a:srgbClr val="A4A3A4"/>
          </p15:clr>
        </p15:guide>
        <p15:guide id="4" orient="horz" pos="1296" userDrawn="1">
          <p15:clr>
            <a:srgbClr val="A4A3A4"/>
          </p15:clr>
        </p15:guide>
        <p15:guide id="5" orient="horz" pos="312"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3A49F"/>
    <a:srgbClr val="801721"/>
    <a:srgbClr val="9D365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B10DE8-5BF4-41BA-BD1D-2CE64E298FD8}" v="3" dt="2025-04-23T23:09:01.9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29"/>
    <p:restoredTop sz="78897" autoAdjust="0"/>
  </p:normalViewPr>
  <p:slideViewPr>
    <p:cSldViewPr snapToGrid="0" snapToObjects="1" showGuides="1">
      <p:cViewPr varScale="1">
        <p:scale>
          <a:sx n="88" d="100"/>
          <a:sy n="88" d="100"/>
        </p:scale>
        <p:origin x="690" y="84"/>
      </p:cViewPr>
      <p:guideLst>
        <p:guide pos="624"/>
        <p:guide pos="7056"/>
        <p:guide orient="horz" pos="1296"/>
        <p:guide orient="horz" pos="312"/>
      </p:guideLst>
    </p:cSldViewPr>
  </p:slideViewPr>
  <p:notesTextViewPr>
    <p:cViewPr>
      <p:scale>
        <a:sx n="1" d="1"/>
        <a:sy n="1" d="1"/>
      </p:scale>
      <p:origin x="0" y="0"/>
    </p:cViewPr>
  </p:notesTextViewPr>
  <p:notesViewPr>
    <p:cSldViewPr snapToGrid="0" snapToObjects="1" showGuides="1">
      <p:cViewPr varScale="1">
        <p:scale>
          <a:sx n="97" d="100"/>
          <a:sy n="97" d="100"/>
        </p:scale>
        <p:origin x="4328" y="20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HNSON Shannon * ODE" userId="48ab02c8-3a88-4b15-8c63-1f208b273c23" providerId="ADAL" clId="{7BB10DE8-5BF4-41BA-BD1D-2CE64E298FD8}"/>
    <pc:docChg chg="undo custSel modSld">
      <pc:chgData name="JOHNSON Shannon * ODE" userId="48ab02c8-3a88-4b15-8c63-1f208b273c23" providerId="ADAL" clId="{7BB10DE8-5BF4-41BA-BD1D-2CE64E298FD8}" dt="2025-04-23T23:17:25.889" v="250" actId="962"/>
      <pc:docMkLst>
        <pc:docMk/>
      </pc:docMkLst>
      <pc:sldChg chg="modSp mod">
        <pc:chgData name="JOHNSON Shannon * ODE" userId="48ab02c8-3a88-4b15-8c63-1f208b273c23" providerId="ADAL" clId="{7BB10DE8-5BF4-41BA-BD1D-2CE64E298FD8}" dt="2025-04-23T22:27:41.952" v="2" actId="962"/>
        <pc:sldMkLst>
          <pc:docMk/>
          <pc:sldMk cId="2465692573" sldId="256"/>
        </pc:sldMkLst>
        <pc:picChg chg="mod">
          <ac:chgData name="JOHNSON Shannon * ODE" userId="48ab02c8-3a88-4b15-8c63-1f208b273c23" providerId="ADAL" clId="{7BB10DE8-5BF4-41BA-BD1D-2CE64E298FD8}" dt="2025-04-23T22:27:41.952" v="2" actId="962"/>
          <ac:picMkLst>
            <pc:docMk/>
            <pc:sldMk cId="2465692573" sldId="256"/>
            <ac:picMk id="5" creationId="{90731884-9A0C-C342-B11D-597224919907}"/>
          </ac:picMkLst>
        </pc:picChg>
        <pc:picChg chg="mod">
          <ac:chgData name="JOHNSON Shannon * ODE" userId="48ab02c8-3a88-4b15-8c63-1f208b273c23" providerId="ADAL" clId="{7BB10DE8-5BF4-41BA-BD1D-2CE64E298FD8}" dt="2025-04-23T22:27:29.700" v="0" actId="962"/>
          <ac:picMkLst>
            <pc:docMk/>
            <pc:sldMk cId="2465692573" sldId="256"/>
            <ac:picMk id="7" creationId="{44F61160-21D4-814A-9240-5EDFE430271D}"/>
          </ac:picMkLst>
        </pc:picChg>
      </pc:sldChg>
      <pc:sldChg chg="modSp mod">
        <pc:chgData name="JOHNSON Shannon * ODE" userId="48ab02c8-3a88-4b15-8c63-1f208b273c23" providerId="ADAL" clId="{7BB10DE8-5BF4-41BA-BD1D-2CE64E298FD8}" dt="2025-04-23T22:31:11.657" v="17" actId="962"/>
        <pc:sldMkLst>
          <pc:docMk/>
          <pc:sldMk cId="1379197253" sldId="260"/>
        </pc:sldMkLst>
        <pc:picChg chg="mod">
          <ac:chgData name="JOHNSON Shannon * ODE" userId="48ab02c8-3a88-4b15-8c63-1f208b273c23" providerId="ADAL" clId="{7BB10DE8-5BF4-41BA-BD1D-2CE64E298FD8}" dt="2025-04-23T22:31:11.657" v="17" actId="962"/>
          <ac:picMkLst>
            <pc:docMk/>
            <pc:sldMk cId="1379197253" sldId="260"/>
            <ac:picMk id="9" creationId="{D37CF69E-B3A6-CC4E-8B49-417A0B459DB2}"/>
          </ac:picMkLst>
        </pc:picChg>
      </pc:sldChg>
      <pc:sldChg chg="modSp mod">
        <pc:chgData name="JOHNSON Shannon * ODE" userId="48ab02c8-3a88-4b15-8c63-1f208b273c23" providerId="ADAL" clId="{7BB10DE8-5BF4-41BA-BD1D-2CE64E298FD8}" dt="2025-04-23T23:13:20.634" v="215" actId="13244"/>
        <pc:sldMkLst>
          <pc:docMk/>
          <pc:sldMk cId="281579603" sldId="268"/>
        </pc:sldMkLst>
        <pc:spChg chg="mod ord">
          <ac:chgData name="JOHNSON Shannon * ODE" userId="48ab02c8-3a88-4b15-8c63-1f208b273c23" providerId="ADAL" clId="{7BB10DE8-5BF4-41BA-BD1D-2CE64E298FD8}" dt="2025-04-23T23:13:20.634" v="215" actId="13244"/>
          <ac:spMkLst>
            <pc:docMk/>
            <pc:sldMk cId="281579603" sldId="268"/>
            <ac:spMk id="2" creationId="{98E65E8A-D9F2-324C-ABBC-27126CA0B684}"/>
          </ac:spMkLst>
        </pc:spChg>
        <pc:picChg chg="mod">
          <ac:chgData name="JOHNSON Shannon * ODE" userId="48ab02c8-3a88-4b15-8c63-1f208b273c23" providerId="ADAL" clId="{7BB10DE8-5BF4-41BA-BD1D-2CE64E298FD8}" dt="2025-04-23T22:31:22.430" v="19" actId="962"/>
          <ac:picMkLst>
            <pc:docMk/>
            <pc:sldMk cId="281579603" sldId="268"/>
            <ac:picMk id="4" creationId="{9B228B6C-76B0-094E-86CC-7D4E697E3892}"/>
          </ac:picMkLst>
        </pc:picChg>
      </pc:sldChg>
      <pc:sldChg chg="modSp mod">
        <pc:chgData name="JOHNSON Shannon * ODE" userId="48ab02c8-3a88-4b15-8c63-1f208b273c23" providerId="ADAL" clId="{7BB10DE8-5BF4-41BA-BD1D-2CE64E298FD8}" dt="2025-04-23T23:13:26.724" v="216" actId="13244"/>
        <pc:sldMkLst>
          <pc:docMk/>
          <pc:sldMk cId="866162572" sldId="273"/>
        </pc:sldMkLst>
        <pc:spChg chg="ord">
          <ac:chgData name="JOHNSON Shannon * ODE" userId="48ab02c8-3a88-4b15-8c63-1f208b273c23" providerId="ADAL" clId="{7BB10DE8-5BF4-41BA-BD1D-2CE64E298FD8}" dt="2025-04-23T23:13:26.724" v="216" actId="13244"/>
          <ac:spMkLst>
            <pc:docMk/>
            <pc:sldMk cId="866162572" sldId="273"/>
            <ac:spMk id="2" creationId="{98E65E8A-D9F2-324C-ABBC-27126CA0B684}"/>
          </ac:spMkLst>
        </pc:spChg>
        <pc:picChg chg="mod">
          <ac:chgData name="JOHNSON Shannon * ODE" userId="48ab02c8-3a88-4b15-8c63-1f208b273c23" providerId="ADAL" clId="{7BB10DE8-5BF4-41BA-BD1D-2CE64E298FD8}" dt="2025-04-23T22:31:34.102" v="21" actId="962"/>
          <ac:picMkLst>
            <pc:docMk/>
            <pc:sldMk cId="866162572" sldId="273"/>
            <ac:picMk id="5" creationId="{5248072C-AB43-6348-969B-A13D4745D1BF}"/>
          </ac:picMkLst>
        </pc:picChg>
      </pc:sldChg>
      <pc:sldChg chg="modSp mod">
        <pc:chgData name="JOHNSON Shannon * ODE" userId="48ab02c8-3a88-4b15-8c63-1f208b273c23" providerId="ADAL" clId="{7BB10DE8-5BF4-41BA-BD1D-2CE64E298FD8}" dt="2025-04-23T22:31:36.386" v="22" actId="962"/>
        <pc:sldMkLst>
          <pc:docMk/>
          <pc:sldMk cId="2709589465" sldId="274"/>
        </pc:sldMkLst>
        <pc:picChg chg="mod">
          <ac:chgData name="JOHNSON Shannon * ODE" userId="48ab02c8-3a88-4b15-8c63-1f208b273c23" providerId="ADAL" clId="{7BB10DE8-5BF4-41BA-BD1D-2CE64E298FD8}" dt="2025-04-23T22:31:36.386" v="22" actId="962"/>
          <ac:picMkLst>
            <pc:docMk/>
            <pc:sldMk cId="2709589465" sldId="274"/>
            <ac:picMk id="4" creationId="{F08230C6-7AC5-BE43-9425-5A334069FD46}"/>
          </ac:picMkLst>
        </pc:picChg>
      </pc:sldChg>
      <pc:sldChg chg="modSp mod">
        <pc:chgData name="JOHNSON Shannon * ODE" userId="48ab02c8-3a88-4b15-8c63-1f208b273c23" providerId="ADAL" clId="{7BB10DE8-5BF4-41BA-BD1D-2CE64E298FD8}" dt="2025-04-23T22:31:52.445" v="24" actId="962"/>
        <pc:sldMkLst>
          <pc:docMk/>
          <pc:sldMk cId="540350814" sldId="275"/>
        </pc:sldMkLst>
        <pc:picChg chg="mod">
          <ac:chgData name="JOHNSON Shannon * ODE" userId="48ab02c8-3a88-4b15-8c63-1f208b273c23" providerId="ADAL" clId="{7BB10DE8-5BF4-41BA-BD1D-2CE64E298FD8}" dt="2025-04-23T22:31:52.445" v="24" actId="962"/>
          <ac:picMkLst>
            <pc:docMk/>
            <pc:sldMk cId="540350814" sldId="275"/>
            <ac:picMk id="7" creationId="{1FE3EE27-B3CD-6D45-9B78-6D80FFC34549}"/>
          </ac:picMkLst>
        </pc:picChg>
      </pc:sldChg>
      <pc:sldChg chg="modSp mod">
        <pc:chgData name="JOHNSON Shannon * ODE" userId="48ab02c8-3a88-4b15-8c63-1f208b273c23" providerId="ADAL" clId="{7BB10DE8-5BF4-41BA-BD1D-2CE64E298FD8}" dt="2025-04-23T23:13:41.105" v="220" actId="962"/>
        <pc:sldMkLst>
          <pc:docMk/>
          <pc:sldMk cId="2143652606" sldId="276"/>
        </pc:sldMkLst>
        <pc:spChg chg="mod">
          <ac:chgData name="JOHNSON Shannon * ODE" userId="48ab02c8-3a88-4b15-8c63-1f208b273c23" providerId="ADAL" clId="{7BB10DE8-5BF4-41BA-BD1D-2CE64E298FD8}" dt="2025-04-23T23:13:39.627" v="217" actId="962"/>
          <ac:spMkLst>
            <pc:docMk/>
            <pc:sldMk cId="2143652606" sldId="276"/>
            <ac:spMk id="11" creationId="{81AD8AE4-E2B0-C748-ABB6-F9E50FCF6842}"/>
          </ac:spMkLst>
        </pc:spChg>
        <pc:spChg chg="mod">
          <ac:chgData name="JOHNSON Shannon * ODE" userId="48ab02c8-3a88-4b15-8c63-1f208b273c23" providerId="ADAL" clId="{7BB10DE8-5BF4-41BA-BD1D-2CE64E298FD8}" dt="2025-04-23T23:13:40.124" v="218" actId="962"/>
          <ac:spMkLst>
            <pc:docMk/>
            <pc:sldMk cId="2143652606" sldId="276"/>
            <ac:spMk id="12" creationId="{526205F8-1154-2949-AE6D-81AA398323BC}"/>
          </ac:spMkLst>
        </pc:spChg>
        <pc:spChg chg="mod">
          <ac:chgData name="JOHNSON Shannon * ODE" userId="48ab02c8-3a88-4b15-8c63-1f208b273c23" providerId="ADAL" clId="{7BB10DE8-5BF4-41BA-BD1D-2CE64E298FD8}" dt="2025-04-23T23:13:40.592" v="219" actId="962"/>
          <ac:spMkLst>
            <pc:docMk/>
            <pc:sldMk cId="2143652606" sldId="276"/>
            <ac:spMk id="13" creationId="{E2C0AB76-A960-834B-A4ED-470C8BA4D4C1}"/>
          </ac:spMkLst>
        </pc:spChg>
        <pc:spChg chg="mod">
          <ac:chgData name="JOHNSON Shannon * ODE" userId="48ab02c8-3a88-4b15-8c63-1f208b273c23" providerId="ADAL" clId="{7BB10DE8-5BF4-41BA-BD1D-2CE64E298FD8}" dt="2025-04-23T23:13:41.105" v="220" actId="962"/>
          <ac:spMkLst>
            <pc:docMk/>
            <pc:sldMk cId="2143652606" sldId="276"/>
            <ac:spMk id="14" creationId="{FFEBFC05-E8C2-664D-A0BC-16DA0D9CFEAC}"/>
          </ac:spMkLst>
        </pc:spChg>
      </pc:sldChg>
      <pc:sldChg chg="modSp mod">
        <pc:chgData name="JOHNSON Shannon * ODE" userId="48ab02c8-3a88-4b15-8c63-1f208b273c23" providerId="ADAL" clId="{7BB10DE8-5BF4-41BA-BD1D-2CE64E298FD8}" dt="2025-04-23T22:31:54.355" v="25" actId="962"/>
        <pc:sldMkLst>
          <pc:docMk/>
          <pc:sldMk cId="29718149" sldId="277"/>
        </pc:sldMkLst>
        <pc:picChg chg="mod">
          <ac:chgData name="JOHNSON Shannon * ODE" userId="48ab02c8-3a88-4b15-8c63-1f208b273c23" providerId="ADAL" clId="{7BB10DE8-5BF4-41BA-BD1D-2CE64E298FD8}" dt="2025-04-23T22:31:54.355" v="25" actId="962"/>
          <ac:picMkLst>
            <pc:docMk/>
            <pc:sldMk cId="29718149" sldId="277"/>
            <ac:picMk id="5" creationId="{6035A188-7316-AD48-A7FB-EA1A8152C4E5}"/>
          </ac:picMkLst>
        </pc:picChg>
      </pc:sldChg>
      <pc:sldChg chg="modSp mod">
        <pc:chgData name="JOHNSON Shannon * ODE" userId="48ab02c8-3a88-4b15-8c63-1f208b273c23" providerId="ADAL" clId="{7BB10DE8-5BF4-41BA-BD1D-2CE64E298FD8}" dt="2025-04-23T23:08:37.131" v="40" actId="207"/>
        <pc:sldMkLst>
          <pc:docMk/>
          <pc:sldMk cId="784135647" sldId="278"/>
        </pc:sldMkLst>
        <pc:graphicFrameChg chg="modGraphic">
          <ac:chgData name="JOHNSON Shannon * ODE" userId="48ab02c8-3a88-4b15-8c63-1f208b273c23" providerId="ADAL" clId="{7BB10DE8-5BF4-41BA-BD1D-2CE64E298FD8}" dt="2025-04-23T23:08:37.131" v="40" actId="207"/>
          <ac:graphicFrameMkLst>
            <pc:docMk/>
            <pc:sldMk cId="784135647" sldId="278"/>
            <ac:graphicFrameMk id="7" creationId="{1D201583-ADB6-BE4F-BDE1-7A7659FC617F}"/>
          </ac:graphicFrameMkLst>
        </pc:graphicFrameChg>
      </pc:sldChg>
      <pc:sldChg chg="modSp mod">
        <pc:chgData name="JOHNSON Shannon * ODE" userId="48ab02c8-3a88-4b15-8c63-1f208b273c23" providerId="ADAL" clId="{7BB10DE8-5BF4-41BA-BD1D-2CE64E298FD8}" dt="2025-04-23T23:13:48.846" v="223" actId="962"/>
        <pc:sldMkLst>
          <pc:docMk/>
          <pc:sldMk cId="3502547714" sldId="279"/>
        </pc:sldMkLst>
        <pc:spChg chg="mod">
          <ac:chgData name="JOHNSON Shannon * ODE" userId="48ab02c8-3a88-4b15-8c63-1f208b273c23" providerId="ADAL" clId="{7BB10DE8-5BF4-41BA-BD1D-2CE64E298FD8}" dt="2025-04-23T23:13:48.846" v="223" actId="962"/>
          <ac:spMkLst>
            <pc:docMk/>
            <pc:sldMk cId="3502547714" sldId="279"/>
            <ac:spMk id="15" creationId="{096543AA-FD27-8C42-91C0-9A60CA1713E6}"/>
          </ac:spMkLst>
        </pc:spChg>
        <pc:spChg chg="mod">
          <ac:chgData name="JOHNSON Shannon * ODE" userId="48ab02c8-3a88-4b15-8c63-1f208b273c23" providerId="ADAL" clId="{7BB10DE8-5BF4-41BA-BD1D-2CE64E298FD8}" dt="2025-04-23T23:13:48.345" v="222" actId="962"/>
          <ac:spMkLst>
            <pc:docMk/>
            <pc:sldMk cId="3502547714" sldId="279"/>
            <ac:spMk id="16" creationId="{B1192C11-FD6E-4548-AA0C-38BF16903075}"/>
          </ac:spMkLst>
        </pc:spChg>
        <pc:spChg chg="mod">
          <ac:chgData name="JOHNSON Shannon * ODE" userId="48ab02c8-3a88-4b15-8c63-1f208b273c23" providerId="ADAL" clId="{7BB10DE8-5BF4-41BA-BD1D-2CE64E298FD8}" dt="2025-04-23T23:13:47.877" v="221" actId="962"/>
          <ac:spMkLst>
            <pc:docMk/>
            <pc:sldMk cId="3502547714" sldId="279"/>
            <ac:spMk id="18" creationId="{52B3734C-2B35-7A41-ADD6-67D4A5D21002}"/>
          </ac:spMkLst>
        </pc:spChg>
      </pc:sldChg>
      <pc:sldChg chg="addSp modSp mod">
        <pc:chgData name="JOHNSON Shannon * ODE" userId="48ab02c8-3a88-4b15-8c63-1f208b273c23" providerId="ADAL" clId="{7BB10DE8-5BF4-41BA-BD1D-2CE64E298FD8}" dt="2025-04-23T23:17:25.889" v="250" actId="962"/>
        <pc:sldMkLst>
          <pc:docMk/>
          <pc:sldMk cId="3783015848" sldId="280"/>
        </pc:sldMkLst>
        <pc:spChg chg="add mod ord">
          <ac:chgData name="JOHNSON Shannon * ODE" userId="48ab02c8-3a88-4b15-8c63-1f208b273c23" providerId="ADAL" clId="{7BB10DE8-5BF4-41BA-BD1D-2CE64E298FD8}" dt="2025-04-23T23:14:43.560" v="232"/>
          <ac:spMkLst>
            <pc:docMk/>
            <pc:sldMk cId="3783015848" sldId="280"/>
            <ac:spMk id="2" creationId="{DB0FAA86-8C21-0887-14A4-BFBF8C740827}"/>
          </ac:spMkLst>
        </pc:spChg>
        <pc:spChg chg="mod ord">
          <ac:chgData name="JOHNSON Shannon * ODE" userId="48ab02c8-3a88-4b15-8c63-1f208b273c23" providerId="ADAL" clId="{7BB10DE8-5BF4-41BA-BD1D-2CE64E298FD8}" dt="2025-04-23T23:17:25.889" v="250" actId="962"/>
          <ac:spMkLst>
            <pc:docMk/>
            <pc:sldMk cId="3783015848" sldId="280"/>
            <ac:spMk id="23" creationId="{9B320AB4-8D75-8344-9613-C3566A8699F3}"/>
          </ac:spMkLst>
        </pc:spChg>
        <pc:spChg chg="mod ord">
          <ac:chgData name="JOHNSON Shannon * ODE" userId="48ab02c8-3a88-4b15-8c63-1f208b273c23" providerId="ADAL" clId="{7BB10DE8-5BF4-41BA-BD1D-2CE64E298FD8}" dt="2025-04-23T23:17:25.431" v="249" actId="962"/>
          <ac:spMkLst>
            <pc:docMk/>
            <pc:sldMk cId="3783015848" sldId="280"/>
            <ac:spMk id="24" creationId="{85D5C952-60F9-1B4C-A306-8B23127C4263}"/>
          </ac:spMkLst>
        </pc:spChg>
        <pc:spChg chg="mod ord">
          <ac:chgData name="JOHNSON Shannon * ODE" userId="48ab02c8-3a88-4b15-8c63-1f208b273c23" providerId="ADAL" clId="{7BB10DE8-5BF4-41BA-BD1D-2CE64E298FD8}" dt="2025-04-23T23:17:24.894" v="248" actId="962"/>
          <ac:spMkLst>
            <pc:docMk/>
            <pc:sldMk cId="3783015848" sldId="280"/>
            <ac:spMk id="25" creationId="{3683D638-3643-3142-8BA5-261C2E6D5C1B}"/>
          </ac:spMkLst>
        </pc:spChg>
        <pc:picChg chg="mod">
          <ac:chgData name="JOHNSON Shannon * ODE" userId="48ab02c8-3a88-4b15-8c63-1f208b273c23" providerId="ADAL" clId="{7BB10DE8-5BF4-41BA-BD1D-2CE64E298FD8}" dt="2025-04-23T22:32:15.420" v="27" actId="962"/>
          <ac:picMkLst>
            <pc:docMk/>
            <pc:sldMk cId="3783015848" sldId="280"/>
            <ac:picMk id="12" creationId="{939FF198-FFC7-9B49-A678-E646B81DD99E}"/>
          </ac:picMkLst>
        </pc:picChg>
        <pc:cxnChg chg="mod">
          <ac:chgData name="JOHNSON Shannon * ODE" userId="48ab02c8-3a88-4b15-8c63-1f208b273c23" providerId="ADAL" clId="{7BB10DE8-5BF4-41BA-BD1D-2CE64E298FD8}" dt="2025-04-23T22:32:17.465" v="28" actId="962"/>
          <ac:cxnSpMkLst>
            <pc:docMk/>
            <pc:sldMk cId="3783015848" sldId="280"/>
            <ac:cxnSpMk id="17" creationId="{E61F1547-A0E1-D846-BED7-C96AEA1317A3}"/>
          </ac:cxnSpMkLst>
        </pc:cxnChg>
        <pc:cxnChg chg="mod">
          <ac:chgData name="JOHNSON Shannon * ODE" userId="48ab02c8-3a88-4b15-8c63-1f208b273c23" providerId="ADAL" clId="{7BB10DE8-5BF4-41BA-BD1D-2CE64E298FD8}" dt="2025-04-23T22:32:18.347" v="29" actId="962"/>
          <ac:cxnSpMkLst>
            <pc:docMk/>
            <pc:sldMk cId="3783015848" sldId="280"/>
            <ac:cxnSpMk id="19" creationId="{17F4FD0E-6A0B-9347-9D9A-82AE0C611CFC}"/>
          </ac:cxnSpMkLst>
        </pc:cxnChg>
        <pc:cxnChg chg="mod">
          <ac:chgData name="JOHNSON Shannon * ODE" userId="48ab02c8-3a88-4b15-8c63-1f208b273c23" providerId="ADAL" clId="{7BB10DE8-5BF4-41BA-BD1D-2CE64E298FD8}" dt="2025-04-23T22:32:20.047" v="30" actId="962"/>
          <ac:cxnSpMkLst>
            <pc:docMk/>
            <pc:sldMk cId="3783015848" sldId="280"/>
            <ac:cxnSpMk id="20" creationId="{71C439A5-142C-B142-8C99-7810AEBD5792}"/>
          </ac:cxnSpMkLst>
        </pc:cxnChg>
        <pc:cxnChg chg="mod">
          <ac:chgData name="JOHNSON Shannon * ODE" userId="48ab02c8-3a88-4b15-8c63-1f208b273c23" providerId="ADAL" clId="{7BB10DE8-5BF4-41BA-BD1D-2CE64E298FD8}" dt="2025-04-23T22:32:25.070" v="31" actId="962"/>
          <ac:cxnSpMkLst>
            <pc:docMk/>
            <pc:sldMk cId="3783015848" sldId="280"/>
            <ac:cxnSpMk id="21" creationId="{59E85574-FD21-A845-942C-5694915ABF55}"/>
          </ac:cxnSpMkLst>
        </pc:cxnChg>
        <pc:cxnChg chg="mod">
          <ac:chgData name="JOHNSON Shannon * ODE" userId="48ab02c8-3a88-4b15-8c63-1f208b273c23" providerId="ADAL" clId="{7BB10DE8-5BF4-41BA-BD1D-2CE64E298FD8}" dt="2025-04-23T22:32:26.183" v="32" actId="962"/>
          <ac:cxnSpMkLst>
            <pc:docMk/>
            <pc:sldMk cId="3783015848" sldId="280"/>
            <ac:cxnSpMk id="22" creationId="{F4943A3B-E52B-7B46-8C1E-4983ED8D3E23}"/>
          </ac:cxnSpMkLst>
        </pc:cxnChg>
      </pc:sldChg>
      <pc:sldChg chg="addSp delSp modSp mod modAnim">
        <pc:chgData name="JOHNSON Shannon * ODE" userId="48ab02c8-3a88-4b15-8c63-1f208b273c23" providerId="ADAL" clId="{7BB10DE8-5BF4-41BA-BD1D-2CE64E298FD8}" dt="2025-04-23T23:15:40.117" v="237" actId="13244"/>
        <pc:sldMkLst>
          <pc:docMk/>
          <pc:sldMk cId="2701321008" sldId="281"/>
        </pc:sldMkLst>
        <pc:spChg chg="add mod ord">
          <ac:chgData name="JOHNSON Shannon * ODE" userId="48ab02c8-3a88-4b15-8c63-1f208b273c23" providerId="ADAL" clId="{7BB10DE8-5BF4-41BA-BD1D-2CE64E298FD8}" dt="2025-04-23T23:15:40.117" v="237" actId="13244"/>
          <ac:spMkLst>
            <pc:docMk/>
            <pc:sldMk cId="2701321008" sldId="281"/>
            <ac:spMk id="3" creationId="{DAABBA81-27AA-C809-84BC-216EC06FF52B}"/>
          </ac:spMkLst>
        </pc:spChg>
        <pc:picChg chg="add mod">
          <ac:chgData name="JOHNSON Shannon * ODE" userId="48ab02c8-3a88-4b15-8c63-1f208b273c23" providerId="ADAL" clId="{7BB10DE8-5BF4-41BA-BD1D-2CE64E298FD8}" dt="2025-04-23T23:11:12.276" v="132" actId="1076"/>
          <ac:picMkLst>
            <pc:docMk/>
            <pc:sldMk cId="2701321008" sldId="281"/>
            <ac:picMk id="2" creationId="{53B68D35-24B6-EA83-FEC8-D0D41D4F3C93}"/>
          </ac:picMkLst>
        </pc:picChg>
        <pc:picChg chg="del">
          <ac:chgData name="JOHNSON Shannon * ODE" userId="48ab02c8-3a88-4b15-8c63-1f208b273c23" providerId="ADAL" clId="{7BB10DE8-5BF4-41BA-BD1D-2CE64E298FD8}" dt="2025-04-23T23:07:24.981" v="33" actId="478"/>
          <ac:picMkLst>
            <pc:docMk/>
            <pc:sldMk cId="2701321008" sldId="281"/>
            <ac:picMk id="11" creationId="{5925AB03-8C86-E442-81FC-A362E9033F5C}"/>
          </ac:picMkLst>
        </pc:picChg>
      </pc:sldChg>
      <pc:sldChg chg="modSp mod">
        <pc:chgData name="JOHNSON Shannon * ODE" userId="48ab02c8-3a88-4b15-8c63-1f208b273c23" providerId="ADAL" clId="{7BB10DE8-5BF4-41BA-BD1D-2CE64E298FD8}" dt="2025-04-23T23:08:51.100" v="42" actId="962"/>
        <pc:sldMkLst>
          <pc:docMk/>
          <pc:sldMk cId="39305101" sldId="282"/>
        </pc:sldMkLst>
        <pc:picChg chg="mod">
          <ac:chgData name="JOHNSON Shannon * ODE" userId="48ab02c8-3a88-4b15-8c63-1f208b273c23" providerId="ADAL" clId="{7BB10DE8-5BF4-41BA-BD1D-2CE64E298FD8}" dt="2025-04-23T23:08:51.100" v="42" actId="962"/>
          <ac:picMkLst>
            <pc:docMk/>
            <pc:sldMk cId="39305101" sldId="282"/>
            <ac:picMk id="5" creationId="{819913B7-2B94-9D45-897D-54CF589E8F46}"/>
          </ac:picMkLst>
        </pc:picChg>
      </pc:sldChg>
      <pc:sldChg chg="modSp mod">
        <pc:chgData name="JOHNSON Shannon * ODE" userId="48ab02c8-3a88-4b15-8c63-1f208b273c23" providerId="ADAL" clId="{7BB10DE8-5BF4-41BA-BD1D-2CE64E298FD8}" dt="2025-04-23T23:09:09.002" v="46" actId="962"/>
        <pc:sldMkLst>
          <pc:docMk/>
          <pc:sldMk cId="2236290631" sldId="284"/>
        </pc:sldMkLst>
        <pc:picChg chg="mod">
          <ac:chgData name="JOHNSON Shannon * ODE" userId="48ab02c8-3a88-4b15-8c63-1f208b273c23" providerId="ADAL" clId="{7BB10DE8-5BF4-41BA-BD1D-2CE64E298FD8}" dt="2025-04-23T23:09:01.951" v="44" actId="962"/>
          <ac:picMkLst>
            <pc:docMk/>
            <pc:sldMk cId="2236290631" sldId="284"/>
            <ac:picMk id="7" creationId="{5B81A409-3A34-F34A-9C63-EBCE26613B18}"/>
          </ac:picMkLst>
        </pc:picChg>
        <pc:picChg chg="mod">
          <ac:chgData name="JOHNSON Shannon * ODE" userId="48ab02c8-3a88-4b15-8c63-1f208b273c23" providerId="ADAL" clId="{7BB10DE8-5BF4-41BA-BD1D-2CE64E298FD8}" dt="2025-04-23T23:09:09.002" v="46" actId="962"/>
          <ac:picMkLst>
            <pc:docMk/>
            <pc:sldMk cId="2236290631" sldId="284"/>
            <ac:picMk id="10" creationId="{391AB3A4-56B4-D241-A765-21643FA9F744}"/>
          </ac:picMkLst>
        </pc:picChg>
      </pc:sldChg>
      <pc:sldChg chg="addSp modSp mod">
        <pc:chgData name="JOHNSON Shannon * ODE" userId="48ab02c8-3a88-4b15-8c63-1f208b273c23" providerId="ADAL" clId="{7BB10DE8-5BF4-41BA-BD1D-2CE64E298FD8}" dt="2025-04-23T23:15:49.161" v="238" actId="13244"/>
        <pc:sldMkLst>
          <pc:docMk/>
          <pc:sldMk cId="2984036758" sldId="285"/>
        </pc:sldMkLst>
        <pc:spChg chg="add mod ord">
          <ac:chgData name="JOHNSON Shannon * ODE" userId="48ab02c8-3a88-4b15-8c63-1f208b273c23" providerId="ADAL" clId="{7BB10DE8-5BF4-41BA-BD1D-2CE64E298FD8}" dt="2025-04-23T23:15:49.161" v="238" actId="13244"/>
          <ac:spMkLst>
            <pc:docMk/>
            <pc:sldMk cId="2984036758" sldId="285"/>
            <ac:spMk id="2" creationId="{60A07375-2BAB-DEFC-694B-1BA4B65D5925}"/>
          </ac:spMkLst>
        </pc:spChg>
        <pc:picChg chg="mod">
          <ac:chgData name="JOHNSON Shannon * ODE" userId="48ab02c8-3a88-4b15-8c63-1f208b273c23" providerId="ADAL" clId="{7BB10DE8-5BF4-41BA-BD1D-2CE64E298FD8}" dt="2025-04-23T23:09:44.639" v="48" actId="962"/>
          <ac:picMkLst>
            <pc:docMk/>
            <pc:sldMk cId="2984036758" sldId="285"/>
            <ac:picMk id="5" creationId="{33350485-91FF-394D-B591-C7F1815A407A}"/>
          </ac:picMkLst>
        </pc:picChg>
      </pc:sldChg>
      <pc:sldChg chg="modSp mod">
        <pc:chgData name="JOHNSON Shannon * ODE" userId="48ab02c8-3a88-4b15-8c63-1f208b273c23" providerId="ADAL" clId="{7BB10DE8-5BF4-41BA-BD1D-2CE64E298FD8}" dt="2025-04-23T23:09:59.321" v="50" actId="962"/>
        <pc:sldMkLst>
          <pc:docMk/>
          <pc:sldMk cId="57586707" sldId="286"/>
        </pc:sldMkLst>
        <pc:picChg chg="mod">
          <ac:chgData name="JOHNSON Shannon * ODE" userId="48ab02c8-3a88-4b15-8c63-1f208b273c23" providerId="ADAL" clId="{7BB10DE8-5BF4-41BA-BD1D-2CE64E298FD8}" dt="2025-04-23T23:09:59.321" v="50" actId="962"/>
          <ac:picMkLst>
            <pc:docMk/>
            <pc:sldMk cId="57586707" sldId="286"/>
            <ac:picMk id="8" creationId="{E94DECC5-D564-3C43-8C7A-DFE6B91B8DF3}"/>
          </ac:picMkLst>
        </pc:picChg>
      </pc:sldChg>
      <pc:sldChg chg="modSp mod">
        <pc:chgData name="JOHNSON Shannon * ODE" userId="48ab02c8-3a88-4b15-8c63-1f208b273c23" providerId="ADAL" clId="{7BB10DE8-5BF4-41BA-BD1D-2CE64E298FD8}" dt="2025-04-23T23:16:08.793" v="240" actId="13244"/>
        <pc:sldMkLst>
          <pc:docMk/>
          <pc:sldMk cId="3573135582" sldId="287"/>
        </pc:sldMkLst>
        <pc:spChg chg="ord">
          <ac:chgData name="JOHNSON Shannon * ODE" userId="48ab02c8-3a88-4b15-8c63-1f208b273c23" providerId="ADAL" clId="{7BB10DE8-5BF4-41BA-BD1D-2CE64E298FD8}" dt="2025-04-23T23:15:57.971" v="239" actId="13244"/>
          <ac:spMkLst>
            <pc:docMk/>
            <pc:sldMk cId="3573135582" sldId="287"/>
            <ac:spMk id="2" creationId="{924BF42B-A8A6-084F-B760-3D87678251D6}"/>
          </ac:spMkLst>
        </pc:spChg>
        <pc:picChg chg="mod ord">
          <ac:chgData name="JOHNSON Shannon * ODE" userId="48ab02c8-3a88-4b15-8c63-1f208b273c23" providerId="ADAL" clId="{7BB10DE8-5BF4-41BA-BD1D-2CE64E298FD8}" dt="2025-04-23T23:16:08.793" v="240" actId="13244"/>
          <ac:picMkLst>
            <pc:docMk/>
            <pc:sldMk cId="3573135582" sldId="287"/>
            <ac:picMk id="7" creationId="{0A555C43-54E3-E549-9DA2-B9AD0409A22F}"/>
          </ac:picMkLst>
        </pc:picChg>
      </pc:sldChg>
      <pc:sldChg chg="modSp mod">
        <pc:chgData name="JOHNSON Shannon * ODE" userId="48ab02c8-3a88-4b15-8c63-1f208b273c23" providerId="ADAL" clId="{7BB10DE8-5BF4-41BA-BD1D-2CE64E298FD8}" dt="2025-04-23T23:16:26.055" v="242" actId="13244"/>
        <pc:sldMkLst>
          <pc:docMk/>
          <pc:sldMk cId="3221209247" sldId="288"/>
        </pc:sldMkLst>
        <pc:spChg chg="ord">
          <ac:chgData name="JOHNSON Shannon * ODE" userId="48ab02c8-3a88-4b15-8c63-1f208b273c23" providerId="ADAL" clId="{7BB10DE8-5BF4-41BA-BD1D-2CE64E298FD8}" dt="2025-04-23T23:16:16.142" v="241" actId="13244"/>
          <ac:spMkLst>
            <pc:docMk/>
            <pc:sldMk cId="3221209247" sldId="288"/>
            <ac:spMk id="2" creationId="{924BF42B-A8A6-084F-B760-3D87678251D6}"/>
          </ac:spMkLst>
        </pc:spChg>
        <pc:spChg chg="ord">
          <ac:chgData name="JOHNSON Shannon * ODE" userId="48ab02c8-3a88-4b15-8c63-1f208b273c23" providerId="ADAL" clId="{7BB10DE8-5BF4-41BA-BD1D-2CE64E298FD8}" dt="2025-04-23T23:16:26.055" v="242" actId="13244"/>
          <ac:spMkLst>
            <pc:docMk/>
            <pc:sldMk cId="3221209247" sldId="288"/>
            <ac:spMk id="6" creationId="{B16C0B93-CAE8-2B4F-959B-916DC186B461}"/>
          </ac:spMkLst>
        </pc:spChg>
        <pc:picChg chg="mod">
          <ac:chgData name="JOHNSON Shannon * ODE" userId="48ab02c8-3a88-4b15-8c63-1f208b273c23" providerId="ADAL" clId="{7BB10DE8-5BF4-41BA-BD1D-2CE64E298FD8}" dt="2025-04-23T23:10:24.182" v="54" actId="962"/>
          <ac:picMkLst>
            <pc:docMk/>
            <pc:sldMk cId="3221209247" sldId="288"/>
            <ac:picMk id="5" creationId="{A2C2A4FF-8497-7147-B6E7-CFB1A7A55899}"/>
          </ac:picMkLst>
        </pc:picChg>
      </pc:sldChg>
      <pc:sldChg chg="modSp mod">
        <pc:chgData name="JOHNSON Shannon * ODE" userId="48ab02c8-3a88-4b15-8c63-1f208b273c23" providerId="ADAL" clId="{7BB10DE8-5BF4-41BA-BD1D-2CE64E298FD8}" dt="2025-04-23T23:16:46.712" v="244" actId="13244"/>
        <pc:sldMkLst>
          <pc:docMk/>
          <pc:sldMk cId="3498738393" sldId="291"/>
        </pc:sldMkLst>
        <pc:spChg chg="ord">
          <ac:chgData name="JOHNSON Shannon * ODE" userId="48ab02c8-3a88-4b15-8c63-1f208b273c23" providerId="ADAL" clId="{7BB10DE8-5BF4-41BA-BD1D-2CE64E298FD8}" dt="2025-04-23T23:16:36.297" v="243" actId="13244"/>
          <ac:spMkLst>
            <pc:docMk/>
            <pc:sldMk cId="3498738393" sldId="291"/>
            <ac:spMk id="2" creationId="{924BF42B-A8A6-084F-B760-3D87678251D6}"/>
          </ac:spMkLst>
        </pc:spChg>
        <pc:picChg chg="mod ord">
          <ac:chgData name="JOHNSON Shannon * ODE" userId="48ab02c8-3a88-4b15-8c63-1f208b273c23" providerId="ADAL" clId="{7BB10DE8-5BF4-41BA-BD1D-2CE64E298FD8}" dt="2025-04-23T23:16:46.712" v="244" actId="13244"/>
          <ac:picMkLst>
            <pc:docMk/>
            <pc:sldMk cId="3498738393" sldId="291"/>
            <ac:picMk id="4" creationId="{5B3B7F8B-106C-9343-9183-92D2EC1BAA29}"/>
          </ac:picMkLst>
        </pc:picChg>
      </pc:sldChg>
      <pc:sldChg chg="modSp mod">
        <pc:chgData name="JOHNSON Shannon * ODE" userId="48ab02c8-3a88-4b15-8c63-1f208b273c23" providerId="ADAL" clId="{7BB10DE8-5BF4-41BA-BD1D-2CE64E298FD8}" dt="2025-04-23T23:12:39.653" v="205" actId="20577"/>
        <pc:sldMkLst>
          <pc:docMk/>
          <pc:sldMk cId="2128274915" sldId="294"/>
        </pc:sldMkLst>
        <pc:spChg chg="mod">
          <ac:chgData name="JOHNSON Shannon * ODE" userId="48ab02c8-3a88-4b15-8c63-1f208b273c23" providerId="ADAL" clId="{7BB10DE8-5BF4-41BA-BD1D-2CE64E298FD8}" dt="2025-04-23T23:12:39.653" v="205" actId="20577"/>
          <ac:spMkLst>
            <pc:docMk/>
            <pc:sldMk cId="2128274915" sldId="294"/>
            <ac:spMk id="2" creationId="{924BF42B-A8A6-084F-B760-3D87678251D6}"/>
          </ac:spMkLst>
        </pc:spChg>
      </pc:sldChg>
      <pc:sldChg chg="modSp mod">
        <pc:chgData name="JOHNSON Shannon * ODE" userId="48ab02c8-3a88-4b15-8c63-1f208b273c23" providerId="ADAL" clId="{7BB10DE8-5BF4-41BA-BD1D-2CE64E298FD8}" dt="2025-04-23T23:17:06.059" v="247" actId="962"/>
        <pc:sldMkLst>
          <pc:docMk/>
          <pc:sldMk cId="760748245" sldId="295"/>
        </pc:sldMkLst>
        <pc:spChg chg="mod">
          <ac:chgData name="JOHNSON Shannon * ODE" userId="48ab02c8-3a88-4b15-8c63-1f208b273c23" providerId="ADAL" clId="{7BB10DE8-5BF4-41BA-BD1D-2CE64E298FD8}" dt="2025-04-23T23:13:11.346" v="214" actId="20577"/>
          <ac:spMkLst>
            <pc:docMk/>
            <pc:sldMk cId="760748245" sldId="295"/>
            <ac:spMk id="2" creationId="{924BF42B-A8A6-084F-B760-3D87678251D6}"/>
          </ac:spMkLst>
        </pc:spChg>
        <pc:spChg chg="mod">
          <ac:chgData name="JOHNSON Shannon * ODE" userId="48ab02c8-3a88-4b15-8c63-1f208b273c23" providerId="ADAL" clId="{7BB10DE8-5BF4-41BA-BD1D-2CE64E298FD8}" dt="2025-04-23T23:17:06.059" v="247" actId="962"/>
          <ac:spMkLst>
            <pc:docMk/>
            <pc:sldMk cId="760748245" sldId="295"/>
            <ac:spMk id="15" creationId="{096543AA-FD27-8C42-91C0-9A60CA1713E6}"/>
          </ac:spMkLst>
        </pc:spChg>
        <pc:spChg chg="mod">
          <ac:chgData name="JOHNSON Shannon * ODE" userId="48ab02c8-3a88-4b15-8c63-1f208b273c23" providerId="ADAL" clId="{7BB10DE8-5BF4-41BA-BD1D-2CE64E298FD8}" dt="2025-04-23T23:17:05.578" v="246" actId="962"/>
          <ac:spMkLst>
            <pc:docMk/>
            <pc:sldMk cId="760748245" sldId="295"/>
            <ac:spMk id="16" creationId="{B1192C11-FD6E-4548-AA0C-38BF16903075}"/>
          </ac:spMkLst>
        </pc:spChg>
        <pc:spChg chg="mod">
          <ac:chgData name="JOHNSON Shannon * ODE" userId="48ab02c8-3a88-4b15-8c63-1f208b273c23" providerId="ADAL" clId="{7BB10DE8-5BF4-41BA-BD1D-2CE64E298FD8}" dt="2025-04-23T23:17:05.153" v="245" actId="962"/>
          <ac:spMkLst>
            <pc:docMk/>
            <pc:sldMk cId="760748245" sldId="295"/>
            <ac:spMk id="18" creationId="{52B3734C-2B35-7A41-ADD6-67D4A5D2100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51382A92-59A2-E94B-B4EA-B716E7EC923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0607B4F-E01A-8E48-AE41-D99831DA8168}" type="datetimeFigureOut">
              <a:rPr lang="en-US" smtClean="0"/>
              <a:t>4/23/2025</a:t>
            </a:fld>
            <a:endParaRPr lang="en-US"/>
          </a:p>
        </p:txBody>
      </p:sp>
      <p:sp>
        <p:nvSpPr>
          <p:cNvPr id="4" name="Footer Placeholder 3">
            <a:extLst>
              <a:ext uri="{FF2B5EF4-FFF2-40B4-BE49-F238E27FC236}">
                <a16:creationId xmlns:a16="http://schemas.microsoft.com/office/drawing/2014/main" id="{2204165A-990F-9844-AF2A-DD27509DE9E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6E7ED6E-E692-6041-9AB1-996572A88E7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4542280-914E-1748-9B19-DA3CE3AA6D5C}" type="slidenum">
              <a:rPr lang="en-US" smtClean="0"/>
              <a:t>‹#›</a:t>
            </a:fld>
            <a:endParaRPr lang="en-US"/>
          </a:p>
        </p:txBody>
      </p:sp>
      <p:sp>
        <p:nvSpPr>
          <p:cNvPr id="6" name="Header Placeholder 5">
            <a:extLst>
              <a:ext uri="{FF2B5EF4-FFF2-40B4-BE49-F238E27FC236}">
                <a16:creationId xmlns:a16="http://schemas.microsoft.com/office/drawing/2014/main" id="{BC620CE9-E83C-274A-9319-3CED6B87405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Tree>
    <p:extLst>
      <p:ext uri="{BB962C8B-B14F-4D97-AF65-F5344CB8AC3E}">
        <p14:creationId xmlns:p14="http://schemas.microsoft.com/office/powerpoint/2010/main" val="6158112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F54ECC-0E58-6949-9EE6-642CD4486474}" type="datetimeFigureOut">
              <a:rPr lang="en-US" smtClean="0"/>
              <a:t>4/23/2025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0EE05E-4CE5-4B48-BDE0-47E1C925A53F}" type="slidenum">
              <a:rPr lang="en-US" smtClean="0"/>
              <a:t>‹#›</a:t>
            </a:fld>
            <a:endParaRPr lang="en-US"/>
          </a:p>
        </p:txBody>
      </p:sp>
    </p:spTree>
    <p:extLst>
      <p:ext uri="{BB962C8B-B14F-4D97-AF65-F5344CB8AC3E}">
        <p14:creationId xmlns:p14="http://schemas.microsoft.com/office/powerpoint/2010/main" val="24595512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youtu.be/bOzsOgEphFc"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oregonencyclopedia.org/articles/timber_industry/#.XRqGzehKh1M"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www.independent.org/news/article.asp?id=8775" TargetMode="External"/><Relationship Id="rId2" Type="http://schemas.openxmlformats.org/officeDocument/2006/relationships/slide" Target="../slides/slide22.xml"/><Relationship Id="rId1" Type="http://schemas.openxmlformats.org/officeDocument/2006/relationships/notesMaster" Target="../notesMasters/notesMaster1.xml"/><Relationship Id="rId6" Type="http://schemas.openxmlformats.org/officeDocument/2006/relationships/hyperlink" Target="https://rintintin.colorado.edu/~vancecd/phil3140/Leopold.pdf" TargetMode="External"/><Relationship Id="rId5" Type="http://schemas.openxmlformats.org/officeDocument/2006/relationships/hyperlink" Target="https://www.newyorker.com/news/news-desk/environmentalisms-racist-history" TargetMode="External"/><Relationship Id="rId4" Type="http://schemas.openxmlformats.org/officeDocument/2006/relationships/hyperlink" Target="https://vault.sierraclub.org/john_muir_exhibit/life/fleck-john-muir-evolving-attitudes-toward-native-american-cultures.aspx" TargetMode="Externa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20EE05E-4CE5-4B48-BDE0-47E1C925A53F}" type="slidenum">
              <a:rPr lang="en-US" smtClean="0"/>
              <a:t>1</a:t>
            </a:fld>
            <a:endParaRPr lang="en-US"/>
          </a:p>
        </p:txBody>
      </p:sp>
    </p:spTree>
    <p:extLst>
      <p:ext uri="{BB962C8B-B14F-4D97-AF65-F5344CB8AC3E}">
        <p14:creationId xmlns:p14="http://schemas.microsoft.com/office/powerpoint/2010/main" val="38081322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Activity 1: Introduction</a:t>
            </a:r>
          </a:p>
          <a:p>
            <a:endParaRPr lang="en-US" dirty="0"/>
          </a:p>
        </p:txBody>
      </p:sp>
      <p:sp>
        <p:nvSpPr>
          <p:cNvPr id="4" name="Slide Number Placeholder 3"/>
          <p:cNvSpPr>
            <a:spLocks noGrp="1"/>
          </p:cNvSpPr>
          <p:nvPr>
            <p:ph type="sldNum" sz="quarter" idx="5"/>
          </p:nvPr>
        </p:nvSpPr>
        <p:spPr/>
        <p:txBody>
          <a:bodyPr/>
          <a:lstStyle/>
          <a:p>
            <a:fld id="{020EE05E-4CE5-4B48-BDE0-47E1C925A53F}" type="slidenum">
              <a:rPr lang="en-US" smtClean="0"/>
              <a:t>2</a:t>
            </a:fld>
            <a:endParaRPr lang="en-US"/>
          </a:p>
        </p:txBody>
      </p:sp>
    </p:spTree>
    <p:extLst>
      <p:ext uri="{BB962C8B-B14F-4D97-AF65-F5344CB8AC3E}">
        <p14:creationId xmlns:p14="http://schemas.microsoft.com/office/powerpoint/2010/main" val="3608668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Activity 2: Activate Prior Knowledge – Forest Ecosystems and Forest Management</a:t>
            </a:r>
          </a:p>
          <a:p>
            <a:endParaRPr lang="en-US" dirty="0"/>
          </a:p>
          <a:p>
            <a:r>
              <a:rPr lang="en-US" dirty="0"/>
              <a:t>The following picture slides can be used as a brief introduction to the Coquille Forest to prime student thinking. Say something like:</a:t>
            </a:r>
          </a:p>
          <a:p>
            <a:endParaRPr lang="en-US" dirty="0"/>
          </a:p>
          <a:p>
            <a:r>
              <a:rPr lang="en-US" dirty="0"/>
              <a:t>The Tribe manages the Coquille Forest, which is made up of 14 separate parcels of timberlands in eastern Coos County, totaling 5,410 acres. It is a complex forest ecosystem with many different varieties of plants and animals. Let’s take a few minutes to review what you know about forest ecosystems and situate that next to what you wonder about the tribe’s methods for forest management. We are going to work on a K-W-L activity in small groups. For this activity, I want you to imagine yourself in one of the many forested areas near our school or near your home. You will each have a role in the group, and you will discuss and write down what you already know about the forest ecosystem and forest management along with what you wonder about the tribe’s methods for forest management. </a:t>
            </a:r>
          </a:p>
          <a:p>
            <a:endParaRPr lang="en-US" dirty="0"/>
          </a:p>
          <a:p>
            <a:r>
              <a:rPr lang="en-US" dirty="0"/>
              <a:t>Here are a few slides of the tribe’s forest to help make connections for your K-W-L activity.</a:t>
            </a:r>
          </a:p>
        </p:txBody>
      </p:sp>
      <p:sp>
        <p:nvSpPr>
          <p:cNvPr id="4" name="Slide Number Placeholder 3"/>
          <p:cNvSpPr>
            <a:spLocks noGrp="1"/>
          </p:cNvSpPr>
          <p:nvPr>
            <p:ph type="sldNum" sz="quarter" idx="5"/>
          </p:nvPr>
        </p:nvSpPr>
        <p:spPr/>
        <p:txBody>
          <a:bodyPr/>
          <a:lstStyle/>
          <a:p>
            <a:fld id="{020EE05E-4CE5-4B48-BDE0-47E1C925A53F}" type="slidenum">
              <a:rPr lang="en-US" smtClean="0"/>
              <a:t>3</a:t>
            </a:fld>
            <a:endParaRPr lang="en-US"/>
          </a:p>
        </p:txBody>
      </p:sp>
    </p:spTree>
    <p:extLst>
      <p:ext uri="{BB962C8B-B14F-4D97-AF65-F5344CB8AC3E}">
        <p14:creationId xmlns:p14="http://schemas.microsoft.com/office/powerpoint/2010/main" val="607172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Activity 2: Activate Prior Knowledge – Forest Ecosystems and Forest Management</a:t>
            </a:r>
          </a:p>
          <a:p>
            <a:endParaRPr lang="en-US" dirty="0"/>
          </a:p>
        </p:txBody>
      </p:sp>
      <p:sp>
        <p:nvSpPr>
          <p:cNvPr id="4" name="Slide Number Placeholder 3"/>
          <p:cNvSpPr>
            <a:spLocks noGrp="1"/>
          </p:cNvSpPr>
          <p:nvPr>
            <p:ph type="sldNum" sz="quarter" idx="5"/>
          </p:nvPr>
        </p:nvSpPr>
        <p:spPr/>
        <p:txBody>
          <a:bodyPr/>
          <a:lstStyle/>
          <a:p>
            <a:fld id="{020EE05E-4CE5-4B48-BDE0-47E1C925A53F}" type="slidenum">
              <a:rPr lang="en-US" smtClean="0"/>
              <a:t>4</a:t>
            </a:fld>
            <a:endParaRPr lang="en-US"/>
          </a:p>
        </p:txBody>
      </p:sp>
    </p:spTree>
    <p:extLst>
      <p:ext uri="{BB962C8B-B14F-4D97-AF65-F5344CB8AC3E}">
        <p14:creationId xmlns:p14="http://schemas.microsoft.com/office/powerpoint/2010/main" val="29902638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Activity 2: Activate Prior Knowledge – Forest Ecosystems and Forest Management</a:t>
            </a:r>
          </a:p>
          <a:p>
            <a:endParaRPr lang="en-US" dirty="0"/>
          </a:p>
        </p:txBody>
      </p:sp>
      <p:sp>
        <p:nvSpPr>
          <p:cNvPr id="4" name="Slide Number Placeholder 3"/>
          <p:cNvSpPr>
            <a:spLocks noGrp="1"/>
          </p:cNvSpPr>
          <p:nvPr>
            <p:ph type="sldNum" sz="quarter" idx="5"/>
          </p:nvPr>
        </p:nvSpPr>
        <p:spPr/>
        <p:txBody>
          <a:bodyPr/>
          <a:lstStyle/>
          <a:p>
            <a:fld id="{020EE05E-4CE5-4B48-BDE0-47E1C925A53F}" type="slidenum">
              <a:rPr lang="en-US" smtClean="0"/>
              <a:t>5</a:t>
            </a:fld>
            <a:endParaRPr lang="en-US"/>
          </a:p>
        </p:txBody>
      </p:sp>
    </p:spTree>
    <p:extLst>
      <p:ext uri="{BB962C8B-B14F-4D97-AF65-F5344CB8AC3E}">
        <p14:creationId xmlns:p14="http://schemas.microsoft.com/office/powerpoint/2010/main" val="37330550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Activity 2: Activate Prior Knowledge – Forest Ecosystems and Forest Management</a:t>
            </a:r>
          </a:p>
          <a:p>
            <a:endParaRPr lang="en-US" dirty="0"/>
          </a:p>
        </p:txBody>
      </p:sp>
      <p:sp>
        <p:nvSpPr>
          <p:cNvPr id="4" name="Slide Number Placeholder 3"/>
          <p:cNvSpPr>
            <a:spLocks noGrp="1"/>
          </p:cNvSpPr>
          <p:nvPr>
            <p:ph type="sldNum" sz="quarter" idx="5"/>
          </p:nvPr>
        </p:nvSpPr>
        <p:spPr/>
        <p:txBody>
          <a:bodyPr/>
          <a:lstStyle/>
          <a:p>
            <a:fld id="{020EE05E-4CE5-4B48-BDE0-47E1C925A53F}" type="slidenum">
              <a:rPr lang="en-US" smtClean="0"/>
              <a:t>6</a:t>
            </a:fld>
            <a:endParaRPr lang="en-US"/>
          </a:p>
        </p:txBody>
      </p:sp>
    </p:spTree>
    <p:extLst>
      <p:ext uri="{BB962C8B-B14F-4D97-AF65-F5344CB8AC3E}">
        <p14:creationId xmlns:p14="http://schemas.microsoft.com/office/powerpoint/2010/main" val="27104544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Activity 2: Activate Prior Knowledge – Forest Ecosystems and Forest Management</a:t>
            </a:r>
          </a:p>
          <a:p>
            <a:endParaRPr lang="en-US" dirty="0"/>
          </a:p>
          <a:p>
            <a:r>
              <a:rPr lang="en-US" dirty="0"/>
              <a:t>The following picture slides can be used as a brief introduction to the Coquille Forest to prime student thinking. Say something like:</a:t>
            </a:r>
          </a:p>
          <a:p>
            <a:endParaRPr lang="en-US" dirty="0"/>
          </a:p>
          <a:p>
            <a:r>
              <a:rPr lang="en-US" dirty="0"/>
              <a:t>The Tribe manages the Coquille Forest, which is made up of 14 separate parcels of timberlands in eastern Coos County, totaling 5,410 acres. It is a complex forest ecosystem with many different varieties of plants and animals. Let’s take a few minutes to review what you know about forest ecosystems and situate that next to what you wonder about the tribe’s methods for forest management. We are going to work on a K-W-L activity in small groups. For this activity, I want you to imagine yourself in one of the many forested areas near our school or near your home. You will each have a role in the group, and you will discuss and write down what you already know about the forest ecosystem and forest management along with what you wonder about the tribe’s methods for forest management. </a:t>
            </a:r>
          </a:p>
          <a:p>
            <a:endParaRPr lang="en-US" dirty="0"/>
          </a:p>
          <a:p>
            <a:r>
              <a:rPr lang="en-US" dirty="0"/>
              <a:t>Here are a few slides of the tribe’s forest to help make connections for your K-W-L activity.</a:t>
            </a:r>
          </a:p>
        </p:txBody>
      </p:sp>
      <p:sp>
        <p:nvSpPr>
          <p:cNvPr id="4" name="Slide Number Placeholder 3"/>
          <p:cNvSpPr>
            <a:spLocks noGrp="1"/>
          </p:cNvSpPr>
          <p:nvPr>
            <p:ph type="sldNum" sz="quarter" idx="5"/>
          </p:nvPr>
        </p:nvSpPr>
        <p:spPr/>
        <p:txBody>
          <a:bodyPr/>
          <a:lstStyle/>
          <a:p>
            <a:fld id="{020EE05E-4CE5-4B48-BDE0-47E1C925A53F}" type="slidenum">
              <a:rPr lang="en-US" smtClean="0"/>
              <a:t>7</a:t>
            </a:fld>
            <a:endParaRPr lang="en-US"/>
          </a:p>
        </p:txBody>
      </p:sp>
    </p:spTree>
    <p:extLst>
      <p:ext uri="{BB962C8B-B14F-4D97-AF65-F5344CB8AC3E}">
        <p14:creationId xmlns:p14="http://schemas.microsoft.com/office/powerpoint/2010/main" val="22806852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Activity 2: Activate Prior Knowledge – Forest Ecosystems and Forest Management</a:t>
            </a:r>
          </a:p>
          <a:p>
            <a:endParaRPr lang="en-US" dirty="0"/>
          </a:p>
          <a:p>
            <a:r>
              <a:rPr lang="en-US" dirty="0"/>
              <a:t>The following picture slides can be used as a brief introduction to the Coquille Forest to prime student thinking. Say something like:</a:t>
            </a:r>
          </a:p>
          <a:p>
            <a:endParaRPr lang="en-US" dirty="0"/>
          </a:p>
          <a:p>
            <a:r>
              <a:rPr lang="en-US" dirty="0"/>
              <a:t>The Tribe manages the Coquille Forest, which is made up of 14 separate parcels of timberlands in eastern Coos County, totaling 5,410 acres. It is a complex forest ecosystem with many different varieties of plants and animals. Let’s take a few minutes to review what you know about forest ecosystems and situate that next to what you wonder about the tribe’s methods for forest management. We are going to work on a K-W-L activity in small groups. For this activity, I want you to imagine yourself in one of the many forested areas near our school or near your home. You will each have a role in the group, and you will discuss and write down what you already know about the forest ecosystem and forest management along with what you wonder about the tribe’s methods for forest management. </a:t>
            </a:r>
          </a:p>
          <a:p>
            <a:endParaRPr lang="en-US" dirty="0"/>
          </a:p>
          <a:p>
            <a:r>
              <a:rPr lang="en-US" dirty="0"/>
              <a:t>Here are a few slides of the tribe’s forest to help make connections for your K-W-L activity.</a:t>
            </a:r>
          </a:p>
        </p:txBody>
      </p:sp>
      <p:sp>
        <p:nvSpPr>
          <p:cNvPr id="4" name="Slide Number Placeholder 3"/>
          <p:cNvSpPr>
            <a:spLocks noGrp="1"/>
          </p:cNvSpPr>
          <p:nvPr>
            <p:ph type="sldNum" sz="quarter" idx="5"/>
          </p:nvPr>
        </p:nvSpPr>
        <p:spPr/>
        <p:txBody>
          <a:bodyPr/>
          <a:lstStyle/>
          <a:p>
            <a:fld id="{020EE05E-4CE5-4B48-BDE0-47E1C925A53F}" type="slidenum">
              <a:rPr lang="en-US" smtClean="0"/>
              <a:t>8</a:t>
            </a:fld>
            <a:endParaRPr lang="en-US"/>
          </a:p>
        </p:txBody>
      </p:sp>
    </p:spTree>
    <p:extLst>
      <p:ext uri="{BB962C8B-B14F-4D97-AF65-F5344CB8AC3E}">
        <p14:creationId xmlns:p14="http://schemas.microsoft.com/office/powerpoint/2010/main" val="35527029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Activity 2: Activate Prior Knowledge – Forest Ecosystems and Forest Management</a:t>
            </a:r>
          </a:p>
          <a:p>
            <a:endParaRPr lang="en-US" dirty="0"/>
          </a:p>
          <a:p>
            <a:r>
              <a:rPr lang="en-US" dirty="0"/>
              <a:t>The following picture slides can be used as a brief introduction to the Coquille Forest to prime student thinking. Say something like:</a:t>
            </a:r>
          </a:p>
          <a:p>
            <a:endParaRPr lang="en-US" dirty="0"/>
          </a:p>
          <a:p>
            <a:r>
              <a:rPr lang="en-US" dirty="0"/>
              <a:t>The Tribe manages the Coquille Forest, which is made up of 14 separate parcels of timberlands in eastern Coos County, totaling 5,410 acres. It is a complex forest ecosystem with many different varieties of plants and animals. Let’s take a few minutes to review what you know about forest ecosystems and situate that next to what you wonder about the tribe’s methods for forest management. We are going to work on a K-W-L activity in small groups. For this activity, I want you to imagine yourself in one of the many forested areas near our school or near your home. You will each have a role in the group, and you will discuss and write down what you already know about the forest ecosystem and forest management along with what you wonder about the tribe’s methods for forest management. </a:t>
            </a:r>
          </a:p>
          <a:p>
            <a:endParaRPr lang="en-US" dirty="0"/>
          </a:p>
          <a:p>
            <a:r>
              <a:rPr lang="en-US" dirty="0"/>
              <a:t>Here are a few slides of the tribe’s forest to help make connections for your K-W-L activity.</a:t>
            </a:r>
          </a:p>
        </p:txBody>
      </p:sp>
      <p:sp>
        <p:nvSpPr>
          <p:cNvPr id="4" name="Slide Number Placeholder 3"/>
          <p:cNvSpPr>
            <a:spLocks noGrp="1"/>
          </p:cNvSpPr>
          <p:nvPr>
            <p:ph type="sldNum" sz="quarter" idx="5"/>
          </p:nvPr>
        </p:nvSpPr>
        <p:spPr/>
        <p:txBody>
          <a:bodyPr/>
          <a:lstStyle/>
          <a:p>
            <a:fld id="{020EE05E-4CE5-4B48-BDE0-47E1C925A53F}" type="slidenum">
              <a:rPr lang="en-US" smtClean="0"/>
              <a:t>9</a:t>
            </a:fld>
            <a:endParaRPr lang="en-US"/>
          </a:p>
        </p:txBody>
      </p:sp>
    </p:spTree>
    <p:extLst>
      <p:ext uri="{BB962C8B-B14F-4D97-AF65-F5344CB8AC3E}">
        <p14:creationId xmlns:p14="http://schemas.microsoft.com/office/powerpoint/2010/main" val="31191439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Activity 3: The Coquille Indian Tribe Forest Management Methods</a:t>
            </a:r>
          </a:p>
          <a:p>
            <a:r>
              <a:rPr lang="en-US" b="1" dirty="0"/>
              <a:t>Prepare to Read</a:t>
            </a:r>
          </a:p>
        </p:txBody>
      </p:sp>
      <p:sp>
        <p:nvSpPr>
          <p:cNvPr id="4" name="Slide Number Placeholder 3"/>
          <p:cNvSpPr>
            <a:spLocks noGrp="1"/>
          </p:cNvSpPr>
          <p:nvPr>
            <p:ph type="sldNum" sz="quarter" idx="5"/>
          </p:nvPr>
        </p:nvSpPr>
        <p:spPr/>
        <p:txBody>
          <a:bodyPr/>
          <a:lstStyle/>
          <a:p>
            <a:fld id="{020EE05E-4CE5-4B48-BDE0-47E1C925A53F}" type="slidenum">
              <a:rPr lang="en-US" smtClean="0"/>
              <a:t>10</a:t>
            </a:fld>
            <a:endParaRPr lang="en-US"/>
          </a:p>
        </p:txBody>
      </p:sp>
    </p:spTree>
    <p:extLst>
      <p:ext uri="{BB962C8B-B14F-4D97-AF65-F5344CB8AC3E}">
        <p14:creationId xmlns:p14="http://schemas.microsoft.com/office/powerpoint/2010/main" val="8403899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Activity 3: The Coquille Indian Tribe Forest Management Methods</a:t>
            </a:r>
          </a:p>
          <a:p>
            <a:r>
              <a:rPr lang="en-US" b="1" dirty="0"/>
              <a:t>Prepare to Read</a:t>
            </a:r>
          </a:p>
        </p:txBody>
      </p:sp>
      <p:sp>
        <p:nvSpPr>
          <p:cNvPr id="4" name="Slide Number Placeholder 3"/>
          <p:cNvSpPr>
            <a:spLocks noGrp="1"/>
          </p:cNvSpPr>
          <p:nvPr>
            <p:ph type="sldNum" sz="quarter" idx="5"/>
          </p:nvPr>
        </p:nvSpPr>
        <p:spPr/>
        <p:txBody>
          <a:bodyPr/>
          <a:lstStyle/>
          <a:p>
            <a:fld id="{020EE05E-4CE5-4B48-BDE0-47E1C925A53F}" type="slidenum">
              <a:rPr lang="en-US" smtClean="0"/>
              <a:t>11</a:t>
            </a:fld>
            <a:endParaRPr lang="en-US"/>
          </a:p>
        </p:txBody>
      </p:sp>
    </p:spTree>
    <p:extLst>
      <p:ext uri="{BB962C8B-B14F-4D97-AF65-F5344CB8AC3E}">
        <p14:creationId xmlns:p14="http://schemas.microsoft.com/office/powerpoint/2010/main" val="21732098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Activity 3: The Coquille Indian Tribe Forest Management Methods</a:t>
            </a:r>
          </a:p>
          <a:p>
            <a:r>
              <a:rPr lang="en-US" b="1" dirty="0"/>
              <a:t>Prepare to Read</a:t>
            </a:r>
          </a:p>
        </p:txBody>
      </p:sp>
      <p:sp>
        <p:nvSpPr>
          <p:cNvPr id="4" name="Slide Number Placeholder 3"/>
          <p:cNvSpPr>
            <a:spLocks noGrp="1"/>
          </p:cNvSpPr>
          <p:nvPr>
            <p:ph type="sldNum" sz="quarter" idx="5"/>
          </p:nvPr>
        </p:nvSpPr>
        <p:spPr/>
        <p:txBody>
          <a:bodyPr/>
          <a:lstStyle/>
          <a:p>
            <a:fld id="{020EE05E-4CE5-4B48-BDE0-47E1C925A53F}" type="slidenum">
              <a:rPr lang="en-US" smtClean="0"/>
              <a:t>12</a:t>
            </a:fld>
            <a:endParaRPr lang="en-US"/>
          </a:p>
        </p:txBody>
      </p:sp>
    </p:spTree>
    <p:extLst>
      <p:ext uri="{BB962C8B-B14F-4D97-AF65-F5344CB8AC3E}">
        <p14:creationId xmlns:p14="http://schemas.microsoft.com/office/powerpoint/2010/main" val="16776801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Activity 3: The Coquille Indian Tribe Forest Management Methods</a:t>
            </a:r>
          </a:p>
          <a:p>
            <a:r>
              <a:rPr lang="en-US" b="1" dirty="0"/>
              <a:t>Introductory Video</a:t>
            </a:r>
          </a:p>
          <a:p>
            <a:endParaRPr lang="en-US" b="0" dirty="0"/>
          </a:p>
          <a:p>
            <a:r>
              <a:rPr lang="en-US" sz="1200" kern="1200" dirty="0">
                <a:solidFill>
                  <a:schemeClr val="tx1"/>
                </a:solidFill>
                <a:effectLst/>
                <a:latin typeface="+mn-lt"/>
                <a:ea typeface="+mn-ea"/>
                <a:cs typeface="+mn-cs"/>
              </a:rPr>
              <a:t>Title: </a:t>
            </a:r>
            <a:r>
              <a:rPr lang="en-US" sz="1200" i="1" kern="1200" dirty="0">
                <a:solidFill>
                  <a:schemeClr val="tx1"/>
                </a:solidFill>
                <a:effectLst/>
                <a:latin typeface="+mn-lt"/>
                <a:ea typeface="+mn-ea"/>
                <a:cs typeface="+mn-cs"/>
              </a:rPr>
              <a:t>Coquille Tribe balances business with culture for conservation success</a:t>
            </a: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Link: </a:t>
            </a:r>
            <a:r>
              <a:rPr lang="en-US" sz="1200" u="sng" kern="1200" dirty="0">
                <a:solidFill>
                  <a:schemeClr val="tx1"/>
                </a:solidFill>
                <a:effectLst/>
                <a:latin typeface="+mn-lt"/>
                <a:ea typeface="+mn-ea"/>
                <a:cs typeface="+mn-cs"/>
                <a:hlinkClick r:id="rId3"/>
              </a:rPr>
              <a:t>https://youtu.be/bOzsOgEphFc</a:t>
            </a:r>
            <a:endParaRPr lang="en-US" sz="1200" kern="1200" dirty="0">
              <a:solidFill>
                <a:schemeClr val="tx1"/>
              </a:solidFill>
              <a:effectLst/>
              <a:latin typeface="+mn-lt"/>
              <a:ea typeface="+mn-ea"/>
              <a:cs typeface="+mn-cs"/>
            </a:endParaRPr>
          </a:p>
          <a:p>
            <a:endParaRPr lang="en-US" b="0" dirty="0"/>
          </a:p>
          <a:p>
            <a:endParaRPr lang="en-US" dirty="0"/>
          </a:p>
        </p:txBody>
      </p:sp>
      <p:sp>
        <p:nvSpPr>
          <p:cNvPr id="4" name="Slide Number Placeholder 3"/>
          <p:cNvSpPr>
            <a:spLocks noGrp="1"/>
          </p:cNvSpPr>
          <p:nvPr>
            <p:ph type="sldNum" sz="quarter" idx="5"/>
          </p:nvPr>
        </p:nvSpPr>
        <p:spPr/>
        <p:txBody>
          <a:bodyPr/>
          <a:lstStyle/>
          <a:p>
            <a:fld id="{020EE05E-4CE5-4B48-BDE0-47E1C925A53F}" type="slidenum">
              <a:rPr lang="en-US" smtClean="0"/>
              <a:t>13</a:t>
            </a:fld>
            <a:endParaRPr lang="en-US"/>
          </a:p>
        </p:txBody>
      </p:sp>
    </p:spTree>
    <p:extLst>
      <p:ext uri="{BB962C8B-B14F-4D97-AF65-F5344CB8AC3E}">
        <p14:creationId xmlns:p14="http://schemas.microsoft.com/office/powerpoint/2010/main" val="20472816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Activity 3: The Coquille Indian Tribe Forest Management Methods</a:t>
            </a:r>
          </a:p>
          <a:p>
            <a:r>
              <a:rPr lang="en-US" b="1" dirty="0"/>
              <a:t>Reading and Notetaking</a:t>
            </a:r>
          </a:p>
          <a:p>
            <a:endParaRPr lang="en-US" dirty="0"/>
          </a:p>
          <a:p>
            <a:r>
              <a:rPr lang="en-US" dirty="0"/>
              <a:t>This slide can be used as a placeholder while students work on the activity of reviewing the Coquille Indian Tribe’s methods and core values. </a:t>
            </a:r>
          </a:p>
          <a:p>
            <a:endParaRPr lang="en-US" dirty="0"/>
          </a:p>
          <a:p>
            <a:r>
              <a:rPr lang="en-US" dirty="0"/>
              <a:t>In setting up for the transition for the next activity, students should understand that the tribe is making use of modern day practices that are rooted in thousands of years of tribal beliefs and practices.  For example, the tribe managed the land with intentional burning to promote new grow and healthier habitat for various animals that were of interest to the tribe. In the following activity, students will have a brief overview of the various philosophical influences on land management that settlers brought to the Oregon lands that were taken from the Coquille and other tribes. Students should notice that there has been an evolution in forest management from the individualism and greed that once drove the earlier settlers and timber companies to a modern approach that is more environmentally friendly.  In other words, the pendulum in western science has swung in many ways to reflect what the tribes’ “traditional ecological knowledge” has been all along. There is an ongoing recognition of the need to return to practices similar to the Coquille’s forest management methods because they are in everyone’s long-term interest, locally and globally, to have healthy forests with great biodiversity. </a:t>
            </a:r>
          </a:p>
          <a:p>
            <a:endParaRPr lang="en-US" dirty="0"/>
          </a:p>
          <a:p>
            <a:r>
              <a:rPr lang="en-US" dirty="0"/>
              <a:t>As an instructor, it would bring honor to the tribe to explicitly make this point. Typically in Western narratives, only white, and predominantly male, voices are given credit. In the following slides, it would be easy to think of the progression to Aldo Leopold’s view and the environmentalist movement as a great advancement in human progress.  In reality, it is a course correction in human history. The tribes were very aligned with Leopold’s worldview long before Western Civilization existed. Considering the various human impacts on the world and our ecosystem, it is a valuable time in human history to return to practices that are informed by “traditional ecological knowledge.” </a:t>
            </a:r>
          </a:p>
        </p:txBody>
      </p:sp>
      <p:sp>
        <p:nvSpPr>
          <p:cNvPr id="4" name="Slide Number Placeholder 3"/>
          <p:cNvSpPr>
            <a:spLocks noGrp="1"/>
          </p:cNvSpPr>
          <p:nvPr>
            <p:ph type="sldNum" sz="quarter" idx="5"/>
          </p:nvPr>
        </p:nvSpPr>
        <p:spPr/>
        <p:txBody>
          <a:bodyPr/>
          <a:lstStyle/>
          <a:p>
            <a:fld id="{020EE05E-4CE5-4B48-BDE0-47E1C925A53F}" type="slidenum">
              <a:rPr lang="en-US" smtClean="0"/>
              <a:t>14</a:t>
            </a:fld>
            <a:endParaRPr lang="en-US"/>
          </a:p>
        </p:txBody>
      </p:sp>
    </p:spTree>
    <p:extLst>
      <p:ext uri="{BB962C8B-B14F-4D97-AF65-F5344CB8AC3E}">
        <p14:creationId xmlns:p14="http://schemas.microsoft.com/office/powerpoint/2010/main" val="12800614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Activity 3: Expanding Knowledge about Forest Management </a:t>
            </a:r>
          </a:p>
          <a:p>
            <a:r>
              <a:rPr lang="en-US" b="1" dirty="0"/>
              <a:t>Western Beliefs about Conservation</a:t>
            </a:r>
          </a:p>
          <a:p>
            <a:endParaRPr lang="en-US" dirty="0"/>
          </a:p>
          <a:p>
            <a:r>
              <a:rPr lang="en-US" dirty="0"/>
              <a:t>Key concept: </a:t>
            </a:r>
          </a:p>
          <a:p>
            <a:r>
              <a:rPr lang="en-US" dirty="0"/>
              <a:t>Using the next few slides, communicate to students that Western attitudes toward the forest used to be the exact opposite of the Tribe’s and that Western conservation efforts have become more closely aligned in recent years to the practices the Tribe has known for millennia. Now, Western science, to an extent, has come to understand the value of traditional ecological knowledge and the Tribe’s methods for land use.</a:t>
            </a:r>
          </a:p>
        </p:txBody>
      </p:sp>
      <p:sp>
        <p:nvSpPr>
          <p:cNvPr id="4" name="Slide Number Placeholder 3"/>
          <p:cNvSpPr>
            <a:spLocks noGrp="1"/>
          </p:cNvSpPr>
          <p:nvPr>
            <p:ph type="sldNum" sz="quarter" idx="5"/>
          </p:nvPr>
        </p:nvSpPr>
        <p:spPr/>
        <p:txBody>
          <a:bodyPr/>
          <a:lstStyle/>
          <a:p>
            <a:fld id="{020EE05E-4CE5-4B48-BDE0-47E1C925A53F}" type="slidenum">
              <a:rPr lang="en-US" smtClean="0"/>
              <a:t>15</a:t>
            </a:fld>
            <a:endParaRPr lang="en-US"/>
          </a:p>
        </p:txBody>
      </p:sp>
    </p:spTree>
    <p:extLst>
      <p:ext uri="{BB962C8B-B14F-4D97-AF65-F5344CB8AC3E}">
        <p14:creationId xmlns:p14="http://schemas.microsoft.com/office/powerpoint/2010/main" val="11774112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Activity 3: Expanding Knowledge about Forest Management </a:t>
            </a:r>
          </a:p>
          <a:p>
            <a:r>
              <a:rPr lang="en-US" b="1" dirty="0"/>
              <a:t>Western Beliefs about Conservation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0" i="0" kern="1200" dirty="0">
                <a:solidFill>
                  <a:schemeClr val="tx1"/>
                </a:solidFill>
                <a:effectLst/>
                <a:latin typeface="+mn-lt"/>
                <a:ea typeface="+mn-ea"/>
                <a:cs typeface="+mn-cs"/>
              </a:rPr>
              <a:t>Industrial Age Timber Companies: Early settlers and businessmen (forest industrialists) saw the land as an untapped, unrestricted commodity in which every person should fend for themselves and gain as much profit as possible in the process. People believed they could take as much as they wanted because forests were “inexhaustible.” The practice was to cut down as much timber as they wanted, regardless of age or habitat. The bottom line was that people saw the forest as a simple commodity from which they should maximize profit as much as they could.</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i="0" kern="1200" dirty="0">
              <a:solidFill>
                <a:schemeClr val="tx1"/>
              </a:solidFill>
              <a:effectLst/>
              <a:latin typeface="+mn-lt"/>
              <a:ea typeface="+mn-ea"/>
              <a:cs typeface="+mn-cs"/>
            </a:endParaRPr>
          </a:p>
          <a:p>
            <a:r>
              <a:rPr lang="en-US" dirty="0"/>
              <a:t>Key points to make about this approach:</a:t>
            </a:r>
          </a:p>
          <a:p>
            <a:pPr marL="228600" indent="-228600">
              <a:buFont typeface="+mj-lt"/>
              <a:buAutoNum type="arabicPeriod"/>
            </a:pPr>
            <a:r>
              <a:rPr lang="en-US" dirty="0"/>
              <a:t>When settlers came to Oregon, many if not most of them were characterized by a greediness for what they could take from the land. Two big resources they took were minerals and lumber.</a:t>
            </a:r>
          </a:p>
          <a:p>
            <a:pPr marL="228600" indent="-228600">
              <a:buFont typeface="+mj-lt"/>
              <a:buAutoNum type="arabicPeriod"/>
            </a:pPr>
            <a:r>
              <a:rPr lang="en-US" dirty="0"/>
              <a:t>With lumber, they would cut down everything and haul what was valuable to faraway places, such as China, to sell it for a profit.  Coos Bay had one of the largest timber mills in the late 1800s and early 1900s that served this purpose. </a:t>
            </a:r>
          </a:p>
          <a:p>
            <a:pPr marL="228600" indent="-228600">
              <a:buFont typeface="+mj-lt"/>
              <a:buAutoNum type="arabicPeriod"/>
            </a:pPr>
            <a:r>
              <a:rPr lang="en-US" dirty="0"/>
              <a:t>The land was taken from the Native Americans who lived here for </a:t>
            </a:r>
            <a:r>
              <a:rPr lang="en-US" dirty="0" err="1"/>
              <a:t>millenia</a:t>
            </a:r>
            <a:r>
              <a:rPr lang="en-US" dirty="0"/>
              <a:t>. The U.S. government made treaties with tribes, like the Coquille, but then broke them almost immediately after taking the land. </a:t>
            </a:r>
          </a:p>
          <a:p>
            <a:pPr marL="228600" indent="-228600">
              <a:buFont typeface="+mj-lt"/>
              <a:buAutoNum type="arabicPeriod"/>
            </a:pPr>
            <a:r>
              <a:rPr lang="en-US" dirty="0"/>
              <a:t>The U.S. government then gave settlers “free” parcels of land in exchange for settling on the land.</a:t>
            </a:r>
          </a:p>
          <a:p>
            <a:pPr marL="228600" indent="-228600">
              <a:buFont typeface="+mj-lt"/>
              <a:buAutoNum type="arabicPeriod"/>
            </a:pPr>
            <a:r>
              <a:rPr lang="en-US" dirty="0"/>
              <a:t>This quickly turned to greedy ventures where companies would falsely have individuals make a land claim, and then the individuals would deed it over to the timber company. This practice came to light in the infamous “Oregon Land Fraud Trial” in which many people in powerful positions played a role in supporting fraudulent land </a:t>
            </a:r>
            <a:r>
              <a:rPr lang="en-US" dirty="0" err="1"/>
              <a:t>give-aways</a:t>
            </a:r>
            <a:r>
              <a:rPr lang="en-US" dirty="0"/>
              <a:t>.</a:t>
            </a:r>
          </a:p>
          <a:p>
            <a:pPr marL="228600" indent="-228600">
              <a:buFont typeface="+mj-lt"/>
              <a:buAutoNum type="arabicPeriod"/>
            </a:pPr>
            <a:r>
              <a:rPr lang="en-US" dirty="0"/>
              <a:t>The Industrial Age Timber Industry approach was focused on taking everything it could, and there was little to no thought about conversation practices or impacts on the ecosystem.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Websites with further information:</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sz="1200" b="0" i="0" kern="1200" dirty="0">
                <a:solidFill>
                  <a:schemeClr val="tx1"/>
                </a:solidFill>
                <a:effectLst/>
                <a:latin typeface="+mn-lt"/>
                <a:ea typeface="+mn-ea"/>
                <a:cs typeface="+mn-cs"/>
              </a:rPr>
              <a:t>a) Oregon Timber Industry</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dirty="0">
                <a:hlinkClick r:id="rId3"/>
              </a:rPr>
              <a:t>https://oregonencyclopedia.org/articles/timber_industry/#.XRqGzehKh1M</a:t>
            </a:r>
            <a:endParaRPr lang="en-US" dirty="0"/>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n-US"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20EE05E-4CE5-4B48-BDE0-47E1C925A53F}" type="slidenum">
              <a:rPr lang="en-US" smtClean="0"/>
              <a:t>16</a:t>
            </a:fld>
            <a:endParaRPr lang="en-US"/>
          </a:p>
        </p:txBody>
      </p:sp>
    </p:spTree>
    <p:extLst>
      <p:ext uri="{BB962C8B-B14F-4D97-AF65-F5344CB8AC3E}">
        <p14:creationId xmlns:p14="http://schemas.microsoft.com/office/powerpoint/2010/main" val="2757782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Activity 3: Expanding Knowledge about Forest Management </a:t>
            </a:r>
          </a:p>
          <a:p>
            <a:r>
              <a:rPr lang="en-US" b="1" dirty="0"/>
              <a:t>Western Beliefs about Conservation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i="0" kern="1200" dirty="0">
              <a:solidFill>
                <a:schemeClr val="tx1"/>
              </a:solidFill>
              <a:effectLst/>
              <a:latin typeface="+mn-lt"/>
              <a:ea typeface="+mn-ea"/>
              <a:cs typeface="+mn-cs"/>
            </a:endParaRPr>
          </a:p>
          <a:p>
            <a:r>
              <a:rPr lang="en-US" dirty="0"/>
              <a:t>Example of how early timber companies took the most valuable resources. The ancient trees were cut down for the sake of profit. </a:t>
            </a:r>
          </a:p>
          <a:p>
            <a:endParaRPr lang="en-US" dirty="0"/>
          </a:p>
          <a:p>
            <a:r>
              <a:rPr lang="en-US" dirty="0"/>
              <a:t>The Tribe’s land was actually at the epicenter of the Oregon Timber Industry (Coos Bay Timer Company).  The lumber from their land was cut down and sent all around the world (e.g., China, San Diego). </a:t>
            </a:r>
          </a:p>
        </p:txBody>
      </p:sp>
      <p:sp>
        <p:nvSpPr>
          <p:cNvPr id="4" name="Slide Number Placeholder 3"/>
          <p:cNvSpPr>
            <a:spLocks noGrp="1"/>
          </p:cNvSpPr>
          <p:nvPr>
            <p:ph type="sldNum" sz="quarter" idx="5"/>
          </p:nvPr>
        </p:nvSpPr>
        <p:spPr/>
        <p:txBody>
          <a:bodyPr/>
          <a:lstStyle/>
          <a:p>
            <a:fld id="{020EE05E-4CE5-4B48-BDE0-47E1C925A53F}" type="slidenum">
              <a:rPr lang="en-US" smtClean="0"/>
              <a:t>17</a:t>
            </a:fld>
            <a:endParaRPr lang="en-US"/>
          </a:p>
        </p:txBody>
      </p:sp>
    </p:spTree>
    <p:extLst>
      <p:ext uri="{BB962C8B-B14F-4D97-AF65-F5344CB8AC3E}">
        <p14:creationId xmlns:p14="http://schemas.microsoft.com/office/powerpoint/2010/main" val="8269524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Activity 3: Expanding Knowledge about Forest Management </a:t>
            </a:r>
          </a:p>
          <a:p>
            <a:r>
              <a:rPr lang="en-US" b="1" dirty="0"/>
              <a:t>Western Beliefs about Conservation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i="0" kern="1200" dirty="0">
              <a:solidFill>
                <a:schemeClr val="tx1"/>
              </a:solidFill>
              <a:effectLst/>
              <a:latin typeface="+mn-lt"/>
              <a:ea typeface="+mn-ea"/>
              <a:cs typeface="+mn-cs"/>
            </a:endParaRPr>
          </a:p>
          <a:p>
            <a:r>
              <a:rPr lang="en-US" dirty="0"/>
              <a:t>John Muir: In the late 1800s, John Muir was an advocate who wanted to see nature protected from industrialized humanity. He saw the vast forest landscapes being cut down by modern timber company practices and believed that nature had value apart from what economic benefit it could provide. John Muir believed spaces should be preserved from all human impact. This resulted in places like our federal wilderness areas that do not allow any motorized entry, only people on foot or horseback. Wilderness areas are not sold for timber or other economic purposes. </a:t>
            </a:r>
          </a:p>
          <a:p>
            <a:endParaRPr lang="en-US" dirty="0"/>
          </a:p>
          <a:p>
            <a:r>
              <a:rPr lang="en-US" dirty="0"/>
              <a:t>Key Points:</a:t>
            </a:r>
          </a:p>
          <a:p>
            <a:pPr marL="228600" indent="-228600">
              <a:buAutoNum type="arabicPeriod"/>
            </a:pPr>
            <a:r>
              <a:rPr lang="en-US" dirty="0"/>
              <a:t>John Muir’s version of conservation was focused on keeping man out. In other words, he believed there were areas that should stay completely untouched by humans and their machines.</a:t>
            </a:r>
          </a:p>
          <a:p>
            <a:pPr marL="228600" indent="-228600">
              <a:buAutoNum type="arabicPeriod"/>
            </a:pPr>
            <a:r>
              <a:rPr lang="en-US" dirty="0"/>
              <a:t>He saw aesthetic value in nature for its ability to restore the soul and spirit of people.</a:t>
            </a:r>
          </a:p>
          <a:p>
            <a:pPr marL="228600" indent="-228600">
              <a:buAutoNum type="arabicPeriod"/>
            </a:pPr>
            <a:r>
              <a:rPr lang="en-US" dirty="0"/>
              <a:t>His influence led to the wilderness designations we have today where places do not allow motorized vehicles, man made roads, or any other man-made features. These places tend to only be accessible by foot or on horse. </a:t>
            </a:r>
          </a:p>
          <a:p>
            <a:pPr marL="228600" indent="-228600">
              <a:buAutoNum type="arabicPeriod"/>
            </a:pPr>
            <a:r>
              <a:rPr lang="en-US" dirty="0"/>
              <a:t>The Sierra Club is the direct result of his legacy.  It’s a group that advocates for untouched wilderness areas.  </a:t>
            </a:r>
          </a:p>
          <a:p>
            <a:pPr marL="228600" indent="-228600">
              <a:buAutoNum type="arabicPeriod"/>
            </a:pPr>
            <a:r>
              <a:rPr lang="en-US" dirty="0"/>
              <a:t>Wilderness areas would not be managed in the traditional sense for timber or other uses. </a:t>
            </a:r>
          </a:p>
          <a:p>
            <a:pPr marL="228600" indent="-228600">
              <a:buAutoNum type="arabicPeriod"/>
            </a:pPr>
            <a:endParaRPr lang="en-US" dirty="0"/>
          </a:p>
          <a:p>
            <a:pPr marL="0" indent="0">
              <a:buNone/>
            </a:pPr>
            <a:r>
              <a:rPr lang="en-US" dirty="0"/>
              <a:t>Other resources </a:t>
            </a:r>
            <a:r>
              <a:rPr lang="en-US" sz="1200" b="0" i="0" kern="1200" dirty="0">
                <a:solidFill>
                  <a:schemeClr val="tx1"/>
                </a:solidFill>
                <a:effectLst/>
                <a:latin typeface="+mn-lt"/>
                <a:ea typeface="+mn-ea"/>
                <a:cs typeface="+mn-cs"/>
              </a:rPr>
              <a:t>with further information</a:t>
            </a:r>
            <a:r>
              <a:rPr lang="en-US" dirty="0"/>
              <a:t>:</a:t>
            </a:r>
          </a:p>
          <a:p>
            <a:pPr marL="228600" indent="-228600">
              <a:buFont typeface="+mj-lt"/>
              <a:buAutoNum type="alphaLcParenR"/>
            </a:pPr>
            <a:r>
              <a:rPr lang="en-US" dirty="0"/>
              <a:t>Handout on John Muir</a:t>
            </a:r>
          </a:p>
        </p:txBody>
      </p:sp>
      <p:sp>
        <p:nvSpPr>
          <p:cNvPr id="4" name="Slide Number Placeholder 3"/>
          <p:cNvSpPr>
            <a:spLocks noGrp="1"/>
          </p:cNvSpPr>
          <p:nvPr>
            <p:ph type="sldNum" sz="quarter" idx="5"/>
          </p:nvPr>
        </p:nvSpPr>
        <p:spPr/>
        <p:txBody>
          <a:bodyPr/>
          <a:lstStyle/>
          <a:p>
            <a:fld id="{020EE05E-4CE5-4B48-BDE0-47E1C925A53F}" type="slidenum">
              <a:rPr lang="en-US" smtClean="0"/>
              <a:t>18</a:t>
            </a:fld>
            <a:endParaRPr lang="en-US"/>
          </a:p>
        </p:txBody>
      </p:sp>
    </p:spTree>
    <p:extLst>
      <p:ext uri="{BB962C8B-B14F-4D97-AF65-F5344CB8AC3E}">
        <p14:creationId xmlns:p14="http://schemas.microsoft.com/office/powerpoint/2010/main" val="14132011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Activity 3: Expanding Knowledge about Forest Management </a:t>
            </a:r>
          </a:p>
          <a:p>
            <a:r>
              <a:rPr lang="en-US" b="1" dirty="0"/>
              <a:t>Western Beliefs about Conservation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i="0" kern="1200" dirty="0">
              <a:solidFill>
                <a:schemeClr val="tx1"/>
              </a:solidFill>
              <a:effectLst/>
              <a:latin typeface="+mn-lt"/>
              <a:ea typeface="+mn-ea"/>
              <a:cs typeface="+mn-cs"/>
            </a:endParaRPr>
          </a:p>
          <a:p>
            <a:r>
              <a:rPr lang="en-US" dirty="0"/>
              <a:t>Gifford Pinchot was the first head of the US Forest Service. He advocated that the land was a resource that people should use wisely and efficiently. He argued that the economic use of natural resources, such as water, timber, and minerals, should be managed in a way that it would provide the “greatest good for the greatest number of people for the longest time.” </a:t>
            </a:r>
            <a:r>
              <a:rPr lang="en-US" sz="1200" kern="1200" dirty="0">
                <a:solidFill>
                  <a:schemeClr val="tx1"/>
                </a:solidFill>
                <a:effectLst/>
                <a:latin typeface="+mn-lt"/>
                <a:ea typeface="+mn-ea"/>
                <a:cs typeface="+mn-cs"/>
              </a:rPr>
              <a:t>Those who determined the definition of the “greatest good” were typically white Westerners. </a:t>
            </a:r>
            <a:endParaRPr lang="en-US" dirty="0"/>
          </a:p>
          <a:p>
            <a:endParaRPr lang="en-US" dirty="0"/>
          </a:p>
          <a:p>
            <a:r>
              <a:rPr lang="en-US" dirty="0"/>
              <a:t>Key Points:</a:t>
            </a:r>
          </a:p>
          <a:p>
            <a:pPr marL="228600" indent="-228600">
              <a:buFont typeface="+mj-lt"/>
              <a:buAutoNum type="arabicPeriod"/>
            </a:pPr>
            <a:r>
              <a:rPr lang="en-US" dirty="0"/>
              <a:t>He was the first professionally trained forester in the US.</a:t>
            </a:r>
          </a:p>
          <a:p>
            <a:pPr marL="228600" indent="-228600">
              <a:buFont typeface="+mj-lt"/>
              <a:buAutoNum type="arabicPeriod"/>
            </a:pPr>
            <a:r>
              <a:rPr lang="en-US" dirty="0"/>
              <a:t>His goal for conservation was to preserve the forests for long term resource use.  In other words, ensure that future generations would have plenty of timber, minerals, water, and other resources that come from the forest.</a:t>
            </a:r>
          </a:p>
          <a:p>
            <a:pPr marL="228600" indent="-228600">
              <a:buFont typeface="+mj-lt"/>
              <a:buAutoNum type="arabicPeriod"/>
            </a:pPr>
            <a:r>
              <a:rPr lang="en-US" dirty="0"/>
              <a:t>This differs from Muir, because he saw the forest as a commodity to be managed.</a:t>
            </a:r>
          </a:p>
          <a:p>
            <a:pPr marL="228600" indent="-228600">
              <a:buFont typeface="+mj-lt"/>
              <a:buAutoNum type="arabicPeriod"/>
            </a:pPr>
            <a:r>
              <a:rPr lang="en-US" dirty="0"/>
              <a:t>It is similar to Muir in that he believed the forests should be conserved for the greatest good of many people, rather than the explicit profit of a few.</a:t>
            </a:r>
          </a:p>
          <a:p>
            <a:pPr marL="228600" indent="-228600">
              <a:buFont typeface="+mj-lt"/>
              <a:buAutoNum type="arabicPeriod"/>
            </a:pPr>
            <a:r>
              <a:rPr lang="en-US" dirty="0"/>
              <a:t>He was appointed by Teddy Roosevelt to be the first Chief Forester of the newly formed U.S. Forest Service, and he would shape the philosophy of the US Forest Service for decades.</a:t>
            </a:r>
          </a:p>
          <a:p>
            <a:pPr marL="228600" indent="-228600">
              <a:buFont typeface="+mj-lt"/>
              <a:buAutoNum type="arabicPeriod"/>
            </a:pPr>
            <a:endParaRPr lang="en-US" dirty="0"/>
          </a:p>
          <a:p>
            <a:pPr marL="0" indent="0">
              <a:buNone/>
            </a:pPr>
            <a:r>
              <a:rPr lang="en-US" dirty="0"/>
              <a:t>Other resources </a:t>
            </a:r>
            <a:r>
              <a:rPr lang="en-US" sz="1200" b="0" i="0" kern="1200" dirty="0">
                <a:solidFill>
                  <a:schemeClr val="tx1"/>
                </a:solidFill>
                <a:effectLst/>
                <a:latin typeface="+mn-lt"/>
                <a:ea typeface="+mn-ea"/>
                <a:cs typeface="+mn-cs"/>
              </a:rPr>
              <a:t>with further information</a:t>
            </a:r>
            <a:r>
              <a:rPr lang="en-US" dirty="0"/>
              <a:t>:</a:t>
            </a:r>
          </a:p>
          <a:p>
            <a:pPr marL="228600" indent="-228600">
              <a:buFont typeface="+mj-lt"/>
              <a:buAutoNum type="alphaLcParenR"/>
            </a:pPr>
            <a:r>
              <a:rPr lang="en-US" dirty="0"/>
              <a:t>Handout on Gifford Pinchot</a:t>
            </a:r>
          </a:p>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020EE05E-4CE5-4B48-BDE0-47E1C925A53F}" type="slidenum">
              <a:rPr lang="en-US" smtClean="0"/>
              <a:t>19</a:t>
            </a:fld>
            <a:endParaRPr lang="en-US"/>
          </a:p>
        </p:txBody>
      </p:sp>
    </p:spTree>
    <p:extLst>
      <p:ext uri="{BB962C8B-B14F-4D97-AF65-F5344CB8AC3E}">
        <p14:creationId xmlns:p14="http://schemas.microsoft.com/office/powerpoint/2010/main" val="29756827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Activity 3: Expanding Knowledge about Forest Management </a:t>
            </a:r>
          </a:p>
          <a:p>
            <a:r>
              <a:rPr lang="en-US" b="1" dirty="0"/>
              <a:t>Western Beliefs about Conservation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i="0" kern="1200" dirty="0">
              <a:solidFill>
                <a:schemeClr val="tx1"/>
              </a:solidFill>
              <a:effectLst/>
              <a:latin typeface="+mn-lt"/>
              <a:ea typeface="+mn-ea"/>
              <a:cs typeface="+mn-cs"/>
            </a:endParaRPr>
          </a:p>
          <a:p>
            <a:r>
              <a:rPr lang="en-US" dirty="0"/>
              <a:t>Aldo Leopold argued that there was value in all living things and their interactions in the environment. Unlike Pinchot, he believed that the environment should not be managed simply as an economic resource for current and future generations. Rather, he believed the land should be managed based on ecological principles, which he called a “land ethic.”  His views were a middle ground between John Muir and Gifford Pinchot, and his writings launched the modern environmentalist movement.</a:t>
            </a:r>
          </a:p>
          <a:p>
            <a:endParaRPr lang="en-US" dirty="0"/>
          </a:p>
          <a:p>
            <a:r>
              <a:rPr lang="en-US" dirty="0"/>
              <a:t>Key Points</a:t>
            </a:r>
          </a:p>
          <a:p>
            <a:pPr marL="228600" indent="-228600">
              <a:buFont typeface="+mj-lt"/>
              <a:buAutoNum type="arabicPeriod"/>
            </a:pPr>
            <a:r>
              <a:rPr lang="en-US" dirty="0"/>
              <a:t>Believed in the principle of “land ethic” – that there is a value in all living things and their interactions in the environment. </a:t>
            </a:r>
          </a:p>
          <a:p>
            <a:pPr marL="228600" indent="-228600">
              <a:buFont typeface="+mj-lt"/>
              <a:buAutoNum type="arabicPeriod"/>
            </a:pPr>
            <a:r>
              <a:rPr lang="en-US" dirty="0"/>
              <a:t>Conservation meant to manage based on ecological principles, not just the economics of what a “resource” could bring as a commodity.</a:t>
            </a:r>
          </a:p>
          <a:p>
            <a:pPr marL="228600" indent="-228600">
              <a:buFont typeface="+mj-lt"/>
              <a:buAutoNum type="arabicPeriod"/>
            </a:pPr>
            <a:r>
              <a:rPr lang="en-US" dirty="0"/>
              <a:t>He bridged Muir’s view of protecting nature from people and Pinchot’s view of nature as a commodity for people to use.</a:t>
            </a:r>
          </a:p>
          <a:p>
            <a:pPr marL="228600" indent="-228600">
              <a:buFont typeface="+mj-lt"/>
              <a:buAutoNum type="arabicPeriod"/>
            </a:pPr>
            <a:r>
              <a:rPr lang="en-US" dirty="0"/>
              <a:t>He helped people understand our interconnected relationship with the natural world.</a:t>
            </a:r>
          </a:p>
          <a:p>
            <a:pPr marL="228600" indent="-228600">
              <a:buFont typeface="+mj-lt"/>
              <a:buAutoNum type="arabicPeriod"/>
            </a:pPr>
            <a:r>
              <a:rPr lang="en-US" dirty="0"/>
              <a:t>His writings helped spur the environmentalist movement. </a:t>
            </a:r>
          </a:p>
          <a:p>
            <a:pPr marL="228600" indent="-228600">
              <a:buFont typeface="+mj-lt"/>
              <a:buAutoNum type="arabicPeriod"/>
            </a:pPr>
            <a:endParaRPr lang="en-US" dirty="0"/>
          </a:p>
          <a:p>
            <a:pPr marL="0" indent="0">
              <a:buNone/>
            </a:pPr>
            <a:r>
              <a:rPr lang="en-US" dirty="0"/>
              <a:t>Other resources </a:t>
            </a:r>
            <a:r>
              <a:rPr lang="en-US" sz="1200" b="0" i="0" kern="1200" dirty="0">
                <a:solidFill>
                  <a:schemeClr val="tx1"/>
                </a:solidFill>
                <a:effectLst/>
                <a:latin typeface="+mn-lt"/>
                <a:ea typeface="+mn-ea"/>
                <a:cs typeface="+mn-cs"/>
              </a:rPr>
              <a:t>with further information</a:t>
            </a:r>
            <a:r>
              <a:rPr lang="en-US" dirty="0"/>
              <a:t>:</a:t>
            </a:r>
          </a:p>
          <a:p>
            <a:pPr marL="228600" indent="-228600">
              <a:buFont typeface="+mj-lt"/>
              <a:buAutoNum type="alphaLcParenR"/>
            </a:pPr>
            <a:r>
              <a:rPr lang="en-US" dirty="0"/>
              <a:t>Handout on Aldo Leopold</a:t>
            </a:r>
          </a:p>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020EE05E-4CE5-4B48-BDE0-47E1C925A53F}" type="slidenum">
              <a:rPr lang="en-US" smtClean="0"/>
              <a:t>20</a:t>
            </a:fld>
            <a:endParaRPr lang="en-US"/>
          </a:p>
        </p:txBody>
      </p:sp>
    </p:spTree>
    <p:extLst>
      <p:ext uri="{BB962C8B-B14F-4D97-AF65-F5344CB8AC3E}">
        <p14:creationId xmlns:p14="http://schemas.microsoft.com/office/powerpoint/2010/main" val="34022816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Activity 3: Expanding Knowledge about Forest Management </a:t>
            </a:r>
          </a:p>
          <a:p>
            <a:r>
              <a:rPr lang="en-US" b="1" dirty="0"/>
              <a:t>Western Beliefs about Conservation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i="0" kern="1200" dirty="0">
              <a:solidFill>
                <a:schemeClr val="tx1"/>
              </a:solidFill>
              <a:effectLst/>
              <a:latin typeface="+mn-lt"/>
              <a:ea typeface="+mn-ea"/>
              <a:cs typeface="+mn-cs"/>
            </a:endParaRPr>
          </a:p>
          <a:p>
            <a:r>
              <a:rPr lang="en-US" dirty="0"/>
              <a:t>Set up this activity by explaining to students that they should plan to use this information in their persuasive essay as they discuss the benefits and/or disadvantages to the Tribe’s methods. These philosophies demonstrate very different ideas about the purpose and value of the land as well as human’s interaction with it.</a:t>
            </a:r>
          </a:p>
          <a:p>
            <a:endParaRPr lang="en-US" dirty="0"/>
          </a:p>
          <a:p>
            <a:r>
              <a:rPr lang="en-US" dirty="0"/>
              <a:t>As students discuss, monitor for their understanding of how Western views begin as completely opposite to those of the Tribe (early timber companies) and slowly evolve to be more in line with the Tribe’s historical way of approaching the forest</a:t>
            </a:r>
            <a:r>
              <a:rPr lang="en-US" dirty="0">
                <a:latin typeface="Arial" panose="020B0604020202020204" pitchFamily="34" charset="0"/>
                <a:cs typeface="Arial" panose="020B0604020202020204" pitchFamily="34" charset="0"/>
              </a:rPr>
              <a:t>―</a:t>
            </a:r>
            <a:r>
              <a:rPr lang="en-US" dirty="0"/>
              <a:t>what can be called “traditional ecological knowledge.” In other words, the environmental movement and the ecological principles Aldo Leopold espoused are not a new idea, but rather show Western society catching up with the Tribe, so to speak. </a:t>
            </a:r>
          </a:p>
        </p:txBody>
      </p:sp>
      <p:sp>
        <p:nvSpPr>
          <p:cNvPr id="4" name="Slide Number Placeholder 3"/>
          <p:cNvSpPr>
            <a:spLocks noGrp="1"/>
          </p:cNvSpPr>
          <p:nvPr>
            <p:ph type="sldNum" sz="quarter" idx="5"/>
          </p:nvPr>
        </p:nvSpPr>
        <p:spPr/>
        <p:txBody>
          <a:bodyPr/>
          <a:lstStyle/>
          <a:p>
            <a:fld id="{020EE05E-4CE5-4B48-BDE0-47E1C925A53F}" type="slidenum">
              <a:rPr lang="en-US" smtClean="0"/>
              <a:t>21</a:t>
            </a:fld>
            <a:endParaRPr lang="en-US"/>
          </a:p>
        </p:txBody>
      </p:sp>
    </p:spTree>
    <p:extLst>
      <p:ext uri="{BB962C8B-B14F-4D97-AF65-F5344CB8AC3E}">
        <p14:creationId xmlns:p14="http://schemas.microsoft.com/office/powerpoint/2010/main" val="24893727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Activity 3: Expanding Knowledge about Forest Management </a:t>
            </a:r>
          </a:p>
          <a:p>
            <a:r>
              <a:rPr lang="en-US" b="1" dirty="0"/>
              <a:t>Conservation, Science, &amp; Racism</a:t>
            </a:r>
          </a:p>
          <a:p>
            <a:endParaRPr lang="en-US" sz="1200" b="0" i="0" kern="1200" dirty="0">
              <a:solidFill>
                <a:schemeClr val="tx1"/>
              </a:solidFill>
              <a:effectLst/>
              <a:latin typeface="+mn-lt"/>
              <a:ea typeface="+mn-ea"/>
              <a:cs typeface="+mn-cs"/>
            </a:endParaRPr>
          </a:p>
          <a:p>
            <a:r>
              <a:rPr lang="en-US" dirty="0"/>
              <a:t>It is important to understand some of the historical context of what has happened in the scientific community in the past 150 years to empathize with the journey of the Coquille Indian Tribe.  Most of the time, we hear about one side of science, which is usually from a Western perspective. However, to understand the context of the Coquille and other tribes, we need to remember that the common explicit and implicit approaches the majority of people took in the 1800s and 1900s contained the general beliefs that:</a:t>
            </a:r>
          </a:p>
          <a:p>
            <a:endParaRPr lang="en-US" dirty="0"/>
          </a:p>
          <a:p>
            <a:pPr marL="228600" lvl="0" indent="-228600">
              <a:buFont typeface="+mj-lt"/>
              <a:buAutoNum type="arabicPeriod"/>
            </a:pPr>
            <a:r>
              <a:rPr lang="en-US" sz="1200" b="1" i="1" kern="1200" dirty="0">
                <a:solidFill>
                  <a:schemeClr val="tx1"/>
                </a:solidFill>
                <a:effectLst/>
                <a:latin typeface="+mn-lt"/>
                <a:ea typeface="+mn-ea"/>
                <a:cs typeface="+mn-cs"/>
              </a:rPr>
              <a:t>White people were civilized, and Indians were not.</a:t>
            </a:r>
            <a:endParaRPr lang="en-US" sz="12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[Example: In 1885, the U.S. Secretary of the Interior appointed Sheldon Jackson to be the general agent of the District of Alaska. Jackson wrote in a report that Alaska Native people “are savages, and, with the exception of [a few] have not had civilizing, educational, or religious advantages.” (1885 report on education) This belief that Indians were savages was common across government and local groups of white settlers in the United States at large, not just Alaska.]</a:t>
            </a:r>
          </a:p>
          <a:p>
            <a:pPr marL="228600" lvl="0" indent="-228600">
              <a:buFont typeface="+mj-lt"/>
              <a:buAutoNum type="arabicPeriod"/>
            </a:pPr>
            <a:r>
              <a:rPr lang="en-US" sz="1200" b="1" i="1" kern="1200" dirty="0">
                <a:solidFill>
                  <a:schemeClr val="tx1"/>
                </a:solidFill>
                <a:effectLst/>
                <a:latin typeface="+mn-lt"/>
                <a:ea typeface="+mn-ea"/>
                <a:cs typeface="+mn-cs"/>
              </a:rPr>
              <a:t>White people had a right to the land, and Indians did not.</a:t>
            </a:r>
            <a:endParaRPr lang="en-US" sz="12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[Example: “Manifest Destiny” – In 1845, an editorial in the </a:t>
            </a:r>
            <a:r>
              <a:rPr lang="en-US" sz="1200" i="1" kern="1200" dirty="0">
                <a:solidFill>
                  <a:schemeClr val="tx1"/>
                </a:solidFill>
                <a:effectLst/>
                <a:latin typeface="+mn-lt"/>
                <a:ea typeface="+mn-ea"/>
                <a:cs typeface="+mn-cs"/>
              </a:rPr>
              <a:t>Democratic Review</a:t>
            </a:r>
            <a:r>
              <a:rPr lang="en-US" sz="1200" kern="1200" dirty="0">
                <a:solidFill>
                  <a:schemeClr val="tx1"/>
                </a:solidFill>
                <a:effectLst/>
                <a:latin typeface="+mn-lt"/>
                <a:ea typeface="+mn-ea"/>
                <a:cs typeface="+mn-cs"/>
              </a:rPr>
              <a:t> argued that the United States was destined by God to take over all the land to the West and the Pacific Ocean. By December of that same year, the phrase was applied specifically to the Oregon Territory in the </a:t>
            </a:r>
            <a:r>
              <a:rPr lang="en-US" sz="1200" i="1" kern="1200" dirty="0">
                <a:solidFill>
                  <a:schemeClr val="tx1"/>
                </a:solidFill>
                <a:effectLst/>
                <a:latin typeface="+mn-lt"/>
                <a:ea typeface="+mn-ea"/>
                <a:cs typeface="+mn-cs"/>
              </a:rPr>
              <a:t>New York Morning News</a:t>
            </a:r>
            <a:r>
              <a:rPr lang="en-US" sz="1200" kern="1200" dirty="0">
                <a:solidFill>
                  <a:schemeClr val="tx1"/>
                </a:solidFill>
                <a:effectLst/>
                <a:latin typeface="+mn-lt"/>
                <a:ea typeface="+mn-ea"/>
                <a:cs typeface="+mn-cs"/>
              </a:rPr>
              <a:t>. It was based on the idea that U.S. culture and agrarian practices were supposedly superior to those of American Indians.]</a:t>
            </a:r>
          </a:p>
          <a:p>
            <a:pPr marL="228600" lvl="0" indent="-228600">
              <a:buFont typeface="+mj-lt"/>
              <a:buAutoNum type="arabicPeriod"/>
            </a:pPr>
            <a:r>
              <a:rPr lang="en-US" sz="1200" b="1" i="1" kern="1200" dirty="0">
                <a:solidFill>
                  <a:schemeClr val="tx1"/>
                </a:solidFill>
                <a:effectLst/>
                <a:latin typeface="+mn-lt"/>
                <a:ea typeface="+mn-ea"/>
                <a:cs typeface="+mn-cs"/>
              </a:rPr>
              <a:t>The white race needed to be preserved, and Indians and other races were expendable.</a:t>
            </a:r>
            <a:endParaRPr lang="en-US" sz="12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[Example: The eugenics movement (selective breeding of supposedly the highest quality people, usually whites) was advancing in the United States long before the atrocities associated with eugenics in Nazi Germany. By the late 1800s, there was a movement to push for better genes and selective human breeding, the sterilization of unfit classes of people (regardless of their race), and ridding society of defective or deformed children and anyone else who was deemed “unfit.” This paralleled the rise of Darwinian thought (survival of the fittest) and thus racism was defended in the name of science. Since American Indians were seen to be “savages,” their breeding was considered inferior, which is often how their outright extermination was justified. High-ranking members of U.S. government society were part of the movement, with many joining organizations such as the Race Betterment Foundation (founded 1906), the Galton Society (1908), the American Eugenics Society (1926), and others. This cultural tide in the United States, focused on race betterment (specifically the white European race that was “civilized”), was widespread and had been growing since the mid-1800s, and directly impacted beliefs about American Indians. In general, people in the United States thought eugenics was scientific and used it to defend atrocious policies.]</a:t>
            </a:r>
          </a:p>
          <a:p>
            <a:endParaRPr lang="en-US" dirty="0"/>
          </a:p>
          <a:p>
            <a:pPr marL="171450" indent="-171450">
              <a:buFont typeface="Arial" panose="020B0604020202020204" pitchFamily="34" charset="0"/>
              <a:buChar char="•"/>
            </a:pPr>
            <a:endParaRPr lang="en-US" dirty="0"/>
          </a:p>
          <a:p>
            <a:pPr marL="0" indent="0">
              <a:buFont typeface="Arial" panose="020B0604020202020204" pitchFamily="34" charset="0"/>
              <a:buNone/>
            </a:pPr>
            <a:r>
              <a:rPr lang="en-US" dirty="0"/>
              <a:t>These general beliefs were deeply rooted in the American consciousness and showed up in various writings of the conservationists. For example:</a:t>
            </a:r>
          </a:p>
          <a:p>
            <a:pPr marL="228600" indent="-228600">
              <a:buFont typeface="+mj-lt"/>
              <a:buAutoNum type="arabicPeriod"/>
            </a:pPr>
            <a:r>
              <a:rPr lang="en-US" dirty="0"/>
              <a:t>John Muir wanted to force the Miwok Indians out of the Yosemite Valley.  He called them dirty, deadly, and lazy. (</a:t>
            </a:r>
            <a:r>
              <a:rPr lang="en-US" dirty="0">
                <a:hlinkClick r:id="rId3"/>
              </a:rPr>
              <a:t>http://www.independent.org/news/article.asp?id=8775</a:t>
            </a:r>
            <a:r>
              <a:rPr lang="en-US" dirty="0"/>
              <a:t>; </a:t>
            </a:r>
            <a:r>
              <a:rPr lang="en-US" dirty="0">
                <a:hlinkClick r:id="rId4"/>
              </a:rPr>
              <a:t>https://vault.sierraclub.org/john_muir_exhibit/life/fleck-john-muir-evolving-attitudes-toward-native-american-cultures.aspx</a:t>
            </a:r>
            <a:r>
              <a:rPr lang="en-US" dirty="0"/>
              <a:t>)</a:t>
            </a:r>
          </a:p>
          <a:p>
            <a:pPr marL="228600" indent="-228600">
              <a:buFont typeface="+mj-lt"/>
              <a:buAutoNum type="arabicPeriod"/>
            </a:pPr>
            <a:r>
              <a:rPr lang="en-US" dirty="0"/>
              <a:t>Gifford Pinchot was an active participant in the American Eugenics Society. (</a:t>
            </a:r>
            <a:r>
              <a:rPr lang="en-US" dirty="0">
                <a:hlinkClick r:id="rId5"/>
              </a:rPr>
              <a:t>https://www.newyorker.com/news/news-desk/environmentalisms-racist-history</a:t>
            </a:r>
            <a:r>
              <a:rPr lang="en-US" dirty="0"/>
              <a:t>)</a:t>
            </a:r>
          </a:p>
          <a:p>
            <a:pPr marL="228600" indent="-228600">
              <a:buFont typeface="+mj-lt"/>
              <a:buAutoNum type="arabicPeriod"/>
            </a:pPr>
            <a:r>
              <a:rPr lang="en-US" dirty="0"/>
              <a:t>In his seminal 1949 essay (The Land Ethic), Aldo Leopold, despite living and working in New Mexico with its rich American Indian culture and history, simply describes how the “soil-oak-deer-Indian [food] chain … has now been largely converted to 'soil-corn-cow-farmer. Each species, including ourselves, is a link in many chains.” (</a:t>
            </a:r>
            <a:r>
              <a:rPr lang="en-US" dirty="0">
                <a:hlinkClick r:id="rId6"/>
              </a:rPr>
              <a:t>https://rintintin.colorado.edu/~vancecd/phil3140/Leopold.pdf</a:t>
            </a:r>
            <a:r>
              <a:rPr lang="en-US" dirty="0"/>
              <a:t>) In this and his other writings, he seems to describe the forcible removal of native people from their lands as simply a product of evolutionary process where the weaker species (Indians) were replaced by the fittest species (white people). </a:t>
            </a:r>
          </a:p>
          <a:p>
            <a:pPr marL="228600" indent="-228600">
              <a:buFont typeface="+mj-lt"/>
              <a:buAutoNum type="arabicPeriod"/>
            </a:pPr>
            <a:endParaRPr lang="en-US" dirty="0"/>
          </a:p>
          <a:p>
            <a:pPr marL="0" indent="0">
              <a:buFont typeface="+mj-lt"/>
              <a:buNone/>
            </a:pPr>
            <a:r>
              <a:rPr lang="en-US" dirty="0"/>
              <a:t>As we explore the return of Coquille Forest land to the original occupants, it’s helpful to understand how destructive those perspectives were and how we often do not hear the accurate or complete story. The Coquille are not only overcoming more than a century of policies that ignored and mistreated them and their ancestral land, they are overcoming deep-seated racism that was at the core of U.S. culture, politics, and science. Keep that in mind as you consider your essay advocacy position. </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020EE05E-4CE5-4B48-BDE0-47E1C925A53F}" type="slidenum">
              <a:rPr lang="en-US" smtClean="0"/>
              <a:t>22</a:t>
            </a:fld>
            <a:endParaRPr lang="en-US"/>
          </a:p>
        </p:txBody>
      </p:sp>
    </p:spTree>
    <p:extLst>
      <p:ext uri="{BB962C8B-B14F-4D97-AF65-F5344CB8AC3E}">
        <p14:creationId xmlns:p14="http://schemas.microsoft.com/office/powerpoint/2010/main" val="14374903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Activity 4: Expanding Knowledge about Forest Management </a:t>
            </a:r>
          </a:p>
          <a:p>
            <a:pPr lvl="0"/>
            <a:r>
              <a:rPr lang="en-US" sz="1200" b="1" kern="1200" cap="none" baseline="0" dirty="0">
                <a:solidFill>
                  <a:schemeClr val="tx1"/>
                </a:solidFill>
                <a:effectLst/>
                <a:latin typeface="+mn-lt"/>
                <a:ea typeface="+mn-ea"/>
                <a:cs typeface="+mn-cs"/>
              </a:rPr>
              <a:t>Three Types of Forest Management </a:t>
            </a:r>
          </a:p>
          <a:p>
            <a:pPr lvl="0"/>
            <a:endParaRPr lang="en-US" sz="1200" b="1" kern="1200" cap="small" dirty="0">
              <a:solidFill>
                <a:schemeClr val="tx1"/>
              </a:solidFill>
              <a:effectLst/>
              <a:latin typeface="+mn-lt"/>
              <a:ea typeface="+mn-ea"/>
              <a:cs typeface="+mn-cs"/>
            </a:endParaRPr>
          </a:p>
          <a:p>
            <a:pPr lvl="0"/>
            <a:r>
              <a:rPr lang="en-US" sz="1200" b="1" kern="1200" cap="small" dirty="0">
                <a:solidFill>
                  <a:schemeClr val="tx1"/>
                </a:solidFill>
                <a:effectLst/>
                <a:latin typeface="+mn-lt"/>
                <a:ea typeface="+mn-ea"/>
                <a:cs typeface="+mn-cs"/>
              </a:rPr>
              <a:t>Reserve</a:t>
            </a:r>
            <a:r>
              <a:rPr lang="en-US" sz="1200" b="0" kern="1200" cap="small" dirty="0">
                <a:solidFill>
                  <a:schemeClr val="tx1"/>
                </a:solidFill>
                <a:effectLst/>
                <a:latin typeface="+mn-lt"/>
                <a:ea typeface="+mn-ea"/>
                <a:cs typeface="+mn-cs"/>
              </a:rPr>
              <a:t> – managed primarily for environmental attributes, such as old-growth habitat, protection of a species, or wilderness designations</a:t>
            </a:r>
            <a:endParaRPr lang="en-US" sz="1200" kern="1200" dirty="0">
              <a:solidFill>
                <a:schemeClr val="tx1"/>
              </a:solidFill>
              <a:effectLst/>
              <a:latin typeface="+mn-lt"/>
              <a:ea typeface="+mn-ea"/>
              <a:cs typeface="+mn-cs"/>
            </a:endParaRPr>
          </a:p>
          <a:p>
            <a:pPr lvl="0"/>
            <a:r>
              <a:rPr lang="en-US" sz="1200" b="1" kern="1200" cap="small" dirty="0">
                <a:solidFill>
                  <a:schemeClr val="tx1"/>
                </a:solidFill>
                <a:effectLst/>
                <a:latin typeface="+mn-lt"/>
                <a:ea typeface="+mn-ea"/>
                <a:cs typeface="+mn-cs"/>
              </a:rPr>
              <a:t>Wood production</a:t>
            </a:r>
            <a:r>
              <a:rPr lang="en-US" sz="1200" b="0" kern="1200" cap="small" dirty="0">
                <a:solidFill>
                  <a:schemeClr val="tx1"/>
                </a:solidFill>
                <a:effectLst/>
                <a:latin typeface="+mn-lt"/>
                <a:ea typeface="+mn-ea"/>
                <a:cs typeface="+mn-cs"/>
              </a:rPr>
              <a:t> – managed primarily for timber production, to create the wood supply for industry, while protecting watershed quality and overall habitat</a:t>
            </a:r>
            <a:endParaRPr lang="en-US" sz="1200" kern="1200" dirty="0">
              <a:solidFill>
                <a:schemeClr val="tx1"/>
              </a:solidFill>
              <a:effectLst/>
              <a:latin typeface="+mn-lt"/>
              <a:ea typeface="+mn-ea"/>
              <a:cs typeface="+mn-cs"/>
            </a:endParaRPr>
          </a:p>
          <a:p>
            <a:pPr lvl="0"/>
            <a:r>
              <a:rPr lang="en-US" sz="1200" b="1" kern="1200" cap="small" dirty="0">
                <a:solidFill>
                  <a:schemeClr val="tx1"/>
                </a:solidFill>
                <a:effectLst/>
                <a:latin typeface="+mn-lt"/>
                <a:ea typeface="+mn-ea"/>
                <a:cs typeface="+mn-cs"/>
              </a:rPr>
              <a:t>Multi-resource</a:t>
            </a:r>
            <a:r>
              <a:rPr lang="en-US" sz="1200" b="0" kern="1200" cap="small" dirty="0">
                <a:solidFill>
                  <a:schemeClr val="tx1"/>
                </a:solidFill>
                <a:effectLst/>
                <a:latin typeface="+mn-lt"/>
                <a:ea typeface="+mn-ea"/>
                <a:cs typeface="+mn-cs"/>
              </a:rPr>
              <a:t> – managed for multiple uses including recreation (e.g., camping, hiking), safe watersheds, wildlife habitat, and some timber production</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20EE05E-4CE5-4B48-BDE0-47E1C925A53F}" type="slidenum">
              <a:rPr lang="en-US" smtClean="0"/>
              <a:t>23</a:t>
            </a:fld>
            <a:endParaRPr lang="en-US"/>
          </a:p>
        </p:txBody>
      </p:sp>
    </p:spTree>
    <p:extLst>
      <p:ext uri="{BB962C8B-B14F-4D97-AF65-F5344CB8AC3E}">
        <p14:creationId xmlns:p14="http://schemas.microsoft.com/office/powerpoint/2010/main" val="32421701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Activity 4: Expanding Knowledge about Forest Management </a:t>
            </a:r>
          </a:p>
          <a:p>
            <a:pPr lvl="0"/>
            <a:r>
              <a:rPr lang="en-US" sz="1200" b="1" kern="1200" cap="none" baseline="0" dirty="0">
                <a:solidFill>
                  <a:schemeClr val="tx1"/>
                </a:solidFill>
                <a:effectLst/>
                <a:latin typeface="+mn-lt"/>
                <a:ea typeface="+mn-ea"/>
                <a:cs typeface="+mn-cs"/>
              </a:rPr>
              <a:t>Complex Interactions &amp; Forest Disturbances</a:t>
            </a:r>
          </a:p>
          <a:p>
            <a:endParaRPr lang="en-US" dirty="0"/>
          </a:p>
        </p:txBody>
      </p:sp>
      <p:sp>
        <p:nvSpPr>
          <p:cNvPr id="4" name="Slide Number Placeholder 3"/>
          <p:cNvSpPr>
            <a:spLocks noGrp="1"/>
          </p:cNvSpPr>
          <p:nvPr>
            <p:ph type="sldNum" sz="quarter" idx="5"/>
          </p:nvPr>
        </p:nvSpPr>
        <p:spPr/>
        <p:txBody>
          <a:bodyPr/>
          <a:lstStyle/>
          <a:p>
            <a:fld id="{020EE05E-4CE5-4B48-BDE0-47E1C925A53F}" type="slidenum">
              <a:rPr lang="en-US" smtClean="0"/>
              <a:t>24</a:t>
            </a:fld>
            <a:endParaRPr lang="en-US"/>
          </a:p>
        </p:txBody>
      </p:sp>
    </p:spTree>
    <p:extLst>
      <p:ext uri="{BB962C8B-B14F-4D97-AF65-F5344CB8AC3E}">
        <p14:creationId xmlns:p14="http://schemas.microsoft.com/office/powerpoint/2010/main" val="29699264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Activity 4: Expanding Knowledge about Forest Management </a:t>
            </a:r>
          </a:p>
          <a:p>
            <a:pPr lvl="0"/>
            <a:r>
              <a:rPr lang="en-US" sz="1200" b="1" kern="1200" cap="none" baseline="0" dirty="0">
                <a:solidFill>
                  <a:schemeClr val="tx1"/>
                </a:solidFill>
                <a:effectLst/>
                <a:latin typeface="+mn-lt"/>
                <a:ea typeface="+mn-ea"/>
                <a:cs typeface="+mn-cs"/>
              </a:rPr>
              <a:t>Complex Interactions &amp; Forest Disturbances</a:t>
            </a:r>
          </a:p>
          <a:p>
            <a:endParaRPr lang="en-US" dirty="0"/>
          </a:p>
        </p:txBody>
      </p:sp>
      <p:sp>
        <p:nvSpPr>
          <p:cNvPr id="4" name="Slide Number Placeholder 3"/>
          <p:cNvSpPr>
            <a:spLocks noGrp="1"/>
          </p:cNvSpPr>
          <p:nvPr>
            <p:ph type="sldNum" sz="quarter" idx="5"/>
          </p:nvPr>
        </p:nvSpPr>
        <p:spPr/>
        <p:txBody>
          <a:bodyPr/>
          <a:lstStyle/>
          <a:p>
            <a:fld id="{020EE05E-4CE5-4B48-BDE0-47E1C925A53F}" type="slidenum">
              <a:rPr lang="en-US" smtClean="0"/>
              <a:t>25</a:t>
            </a:fld>
            <a:endParaRPr lang="en-US"/>
          </a:p>
        </p:txBody>
      </p:sp>
    </p:spTree>
    <p:extLst>
      <p:ext uri="{BB962C8B-B14F-4D97-AF65-F5344CB8AC3E}">
        <p14:creationId xmlns:p14="http://schemas.microsoft.com/office/powerpoint/2010/main" val="18283476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Activity 4: Expanding Knowledge about Forest Management </a:t>
            </a:r>
          </a:p>
          <a:p>
            <a:pPr lvl="0"/>
            <a:r>
              <a:rPr lang="en-US" sz="1200" b="1" kern="1200" cap="none" baseline="0" dirty="0">
                <a:solidFill>
                  <a:schemeClr val="tx1"/>
                </a:solidFill>
                <a:effectLst/>
                <a:latin typeface="+mn-lt"/>
                <a:ea typeface="+mn-ea"/>
                <a:cs typeface="+mn-cs"/>
              </a:rPr>
              <a:t>Complex Interactions &amp; Forest Disturbances</a:t>
            </a:r>
          </a:p>
          <a:p>
            <a:endParaRPr lang="en-US" dirty="0"/>
          </a:p>
        </p:txBody>
      </p:sp>
      <p:sp>
        <p:nvSpPr>
          <p:cNvPr id="4" name="Slide Number Placeholder 3"/>
          <p:cNvSpPr>
            <a:spLocks noGrp="1"/>
          </p:cNvSpPr>
          <p:nvPr>
            <p:ph type="sldNum" sz="quarter" idx="5"/>
          </p:nvPr>
        </p:nvSpPr>
        <p:spPr/>
        <p:txBody>
          <a:bodyPr/>
          <a:lstStyle/>
          <a:p>
            <a:fld id="{020EE05E-4CE5-4B48-BDE0-47E1C925A53F}" type="slidenum">
              <a:rPr lang="en-US" smtClean="0"/>
              <a:t>26</a:t>
            </a:fld>
            <a:endParaRPr lang="en-US"/>
          </a:p>
        </p:txBody>
      </p:sp>
    </p:spTree>
    <p:extLst>
      <p:ext uri="{BB962C8B-B14F-4D97-AF65-F5344CB8AC3E}">
        <p14:creationId xmlns:p14="http://schemas.microsoft.com/office/powerpoint/2010/main" val="9455784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Activity 5: Write Persuasive Scientific Essay </a:t>
            </a:r>
          </a:p>
          <a:p>
            <a:endParaRPr lang="en-US" dirty="0"/>
          </a:p>
        </p:txBody>
      </p:sp>
      <p:sp>
        <p:nvSpPr>
          <p:cNvPr id="4" name="Slide Number Placeholder 3"/>
          <p:cNvSpPr>
            <a:spLocks noGrp="1"/>
          </p:cNvSpPr>
          <p:nvPr>
            <p:ph type="sldNum" sz="quarter" idx="5"/>
          </p:nvPr>
        </p:nvSpPr>
        <p:spPr/>
        <p:txBody>
          <a:bodyPr/>
          <a:lstStyle/>
          <a:p>
            <a:fld id="{020EE05E-4CE5-4B48-BDE0-47E1C925A53F}" type="slidenum">
              <a:rPr lang="en-US" smtClean="0"/>
              <a:t>27</a:t>
            </a:fld>
            <a:endParaRPr lang="en-US"/>
          </a:p>
        </p:txBody>
      </p:sp>
    </p:spTree>
    <p:extLst>
      <p:ext uri="{BB962C8B-B14F-4D97-AF65-F5344CB8AC3E}">
        <p14:creationId xmlns:p14="http://schemas.microsoft.com/office/powerpoint/2010/main" val="30466382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9FC9FC1-764D-4B44-91A3-F099B13B3DA1}"/>
              </a:ext>
            </a:extLst>
          </p:cNvPr>
          <p:cNvSpPr>
            <a:spLocks noGrp="1"/>
          </p:cNvSpPr>
          <p:nvPr>
            <p:ph type="ctrTitle" hasCustomPrompt="1"/>
          </p:nvPr>
        </p:nvSpPr>
        <p:spPr>
          <a:xfrm>
            <a:off x="1004046" y="495300"/>
            <a:ext cx="9861176" cy="1286608"/>
          </a:xfrm>
        </p:spPr>
        <p:txBody>
          <a:bodyPr lIns="0" tIns="0" rIns="0" bIns="0" anchor="t" anchorCtr="0">
            <a:noAutofit/>
          </a:bodyPr>
          <a:lstStyle/>
          <a:p>
            <a:pPr algn="l"/>
            <a:r>
              <a:rPr lang="en-US" sz="4400" dirty="0"/>
              <a:t>Header goes here</a:t>
            </a:r>
          </a:p>
        </p:txBody>
      </p:sp>
    </p:spTree>
    <p:extLst>
      <p:ext uri="{BB962C8B-B14F-4D97-AF65-F5344CB8AC3E}">
        <p14:creationId xmlns:p14="http://schemas.microsoft.com/office/powerpoint/2010/main" val="27469870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20DC6B-F0C6-1F4A-A6CA-E0ED4F42A45B}"/>
              </a:ext>
            </a:extLst>
          </p:cNvPr>
          <p:cNvSpPr>
            <a:spLocks noGrp="1"/>
          </p:cNvSpPr>
          <p:nvPr>
            <p:ph idx="1"/>
          </p:nvPr>
        </p:nvSpPr>
        <p:spPr>
          <a:xfrm>
            <a:off x="1004046" y="1825625"/>
            <a:ext cx="9861176"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1">
            <a:extLst>
              <a:ext uri="{FF2B5EF4-FFF2-40B4-BE49-F238E27FC236}">
                <a16:creationId xmlns:a16="http://schemas.microsoft.com/office/drawing/2014/main" id="{465C4486-4B87-6A42-827E-8E1B5D29D0C2}"/>
              </a:ext>
            </a:extLst>
          </p:cNvPr>
          <p:cNvSpPr>
            <a:spLocks noGrp="1"/>
          </p:cNvSpPr>
          <p:nvPr>
            <p:ph type="ctrTitle" hasCustomPrompt="1"/>
          </p:nvPr>
        </p:nvSpPr>
        <p:spPr>
          <a:xfrm>
            <a:off x="1004046" y="495300"/>
            <a:ext cx="9861176" cy="1286608"/>
          </a:xfrm>
        </p:spPr>
        <p:txBody>
          <a:bodyPr lIns="0" tIns="0" rIns="0" bIns="0" anchor="t" anchorCtr="0">
            <a:noAutofit/>
          </a:bodyPr>
          <a:lstStyle/>
          <a:p>
            <a:pPr algn="l"/>
            <a:r>
              <a:rPr lang="en-US" sz="4400" dirty="0"/>
              <a:t>Header goes here</a:t>
            </a:r>
          </a:p>
        </p:txBody>
      </p:sp>
    </p:spTree>
    <p:extLst>
      <p:ext uri="{BB962C8B-B14F-4D97-AF65-F5344CB8AC3E}">
        <p14:creationId xmlns:p14="http://schemas.microsoft.com/office/powerpoint/2010/main" val="2533002960"/>
      </p:ext>
    </p:extLst>
  </p:cSld>
  <p:clrMapOvr>
    <a:masterClrMapping/>
  </p:clrMapOvr>
  <p:extLst>
    <p:ext uri="{DCECCB84-F9BA-43D5-87BE-67443E8EF086}">
      <p15:sldGuideLst xmlns:p15="http://schemas.microsoft.com/office/powerpoint/2012/main">
        <p15:guide id="1" orient="horz" pos="1152" userDrawn="1">
          <p15:clr>
            <a:srgbClr val="FBAE40"/>
          </p15:clr>
        </p15:guide>
        <p15:guide id="2" orient="horz" pos="312" userDrawn="1">
          <p15:clr>
            <a:srgbClr val="FBAE40"/>
          </p15:clr>
        </p15:guide>
        <p15:guide id="3" pos="624"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A2E3643-BE44-9A40-B13C-C20C0E576FAF}"/>
              </a:ext>
            </a:extLst>
          </p:cNvPr>
          <p:cNvSpPr>
            <a:spLocks noGrp="1"/>
          </p:cNvSpPr>
          <p:nvPr>
            <p:ph type="ctrTitle" hasCustomPrompt="1"/>
          </p:nvPr>
        </p:nvSpPr>
        <p:spPr>
          <a:xfrm>
            <a:off x="967946" y="2480073"/>
            <a:ext cx="9144000" cy="1655806"/>
          </a:xfrm>
          <a:prstGeom prst="rect">
            <a:avLst/>
          </a:prstGeom>
        </p:spPr>
        <p:txBody>
          <a:bodyPr lIns="0" tIns="0" rIns="0" bIns="0" anchor="t" anchorCtr="0">
            <a:noAutofit/>
          </a:bodyPr>
          <a:lstStyle>
            <a:lvl1pPr>
              <a:defRPr sz="6000">
                <a:solidFill>
                  <a:srgbClr val="801721"/>
                </a:solidFill>
              </a:defRPr>
            </a:lvl1pPr>
          </a:lstStyle>
          <a:p>
            <a:pPr algn="l"/>
            <a:r>
              <a:rPr lang="en-US" dirty="0"/>
              <a:t>Title</a:t>
            </a:r>
          </a:p>
        </p:txBody>
      </p:sp>
    </p:spTree>
    <p:extLst>
      <p:ext uri="{BB962C8B-B14F-4D97-AF65-F5344CB8AC3E}">
        <p14:creationId xmlns:p14="http://schemas.microsoft.com/office/powerpoint/2010/main" val="41774688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ED8F4644-8671-9F4C-BB8E-F21EE43B9F5B}"/>
              </a:ext>
            </a:extLst>
          </p:cNvPr>
          <p:cNvSpPr>
            <a:spLocks noGrp="1"/>
          </p:cNvSpPr>
          <p:nvPr>
            <p:ph type="ctrTitle" hasCustomPrompt="1"/>
          </p:nvPr>
        </p:nvSpPr>
        <p:spPr>
          <a:xfrm>
            <a:off x="1004046" y="495300"/>
            <a:ext cx="9861176" cy="1286608"/>
          </a:xfrm>
        </p:spPr>
        <p:txBody>
          <a:bodyPr lIns="0" tIns="0" rIns="0" bIns="0" anchor="t" anchorCtr="0">
            <a:noAutofit/>
          </a:bodyPr>
          <a:lstStyle/>
          <a:p>
            <a:pPr algn="l"/>
            <a:r>
              <a:rPr lang="en-US" sz="4400" dirty="0"/>
              <a:t>Header goes here</a:t>
            </a:r>
          </a:p>
        </p:txBody>
      </p:sp>
      <p:sp>
        <p:nvSpPr>
          <p:cNvPr id="8" name="Title 1">
            <a:extLst>
              <a:ext uri="{FF2B5EF4-FFF2-40B4-BE49-F238E27FC236}">
                <a16:creationId xmlns:a16="http://schemas.microsoft.com/office/drawing/2014/main" id="{5D147E33-80AE-2A44-A5B1-C8FFCCA49685}"/>
              </a:ext>
            </a:extLst>
          </p:cNvPr>
          <p:cNvSpPr txBox="1">
            <a:spLocks/>
          </p:cNvSpPr>
          <p:nvPr userDrawn="1"/>
        </p:nvSpPr>
        <p:spPr>
          <a:xfrm>
            <a:off x="1004046" y="2400300"/>
            <a:ext cx="9484660" cy="3205370"/>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algn="l">
              <a:lnSpc>
                <a:spcPct val="110000"/>
              </a:lnSpc>
            </a:pP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Lorem ipsum dolor sit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amet</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consectetur</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adipiscing</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elit</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sed</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do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eiusmod</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tempor</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incididunt</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ut</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labore</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et dolore magna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aliqua</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Ut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enim</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ad minim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veniam</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quis</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nostrud</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exercitation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ullamco</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laboris</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nisi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ut</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aliquip</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ex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ea</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commodo</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3200" dirty="0" err="1">
                <a:solidFill>
                  <a:schemeClr val="tx1">
                    <a:lumMod val="75000"/>
                    <a:lumOff val="25000"/>
                  </a:schemeClr>
                </a:solidFill>
                <a:latin typeface="Helvetica Neue Light" panose="02000403000000020004" pitchFamily="2" charset="0"/>
                <a:ea typeface="Helvetica Neue Light" panose="02000403000000020004" pitchFamily="2" charset="0"/>
              </a:rPr>
              <a:t>consequat</a:t>
            </a:r>
            <a:r>
              <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rPr>
              <a:t>.</a:t>
            </a:r>
          </a:p>
          <a:p>
            <a:pPr algn="l"/>
            <a:endPar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endParaRPr>
          </a:p>
          <a:p>
            <a:pPr algn="l"/>
            <a:endParaRPr lang="en-US" sz="3200" dirty="0">
              <a:solidFill>
                <a:schemeClr val="tx1">
                  <a:lumMod val="75000"/>
                  <a:lumOff val="25000"/>
                </a:schemeClr>
              </a:solidFill>
              <a:latin typeface="Helvetica Neue Light" panose="02000403000000020004" pitchFamily="2" charset="0"/>
              <a:ea typeface="Helvetica Neue Light" panose="02000403000000020004" pitchFamily="2" charset="0"/>
            </a:endParaRPr>
          </a:p>
        </p:txBody>
      </p:sp>
    </p:spTree>
    <p:extLst>
      <p:ext uri="{BB962C8B-B14F-4D97-AF65-F5344CB8AC3E}">
        <p14:creationId xmlns:p14="http://schemas.microsoft.com/office/powerpoint/2010/main" val="1484616802"/>
      </p:ext>
    </p:extLst>
  </p:cSld>
  <p:clrMapOvr>
    <a:masterClrMapping/>
  </p:clrMapOvr>
  <p:extLst>
    <p:ext uri="{DCECCB84-F9BA-43D5-87BE-67443E8EF086}">
      <p15:sldGuideLst xmlns:p15="http://schemas.microsoft.com/office/powerpoint/2012/main">
        <p15:guide id="1" orient="horz" pos="1512" userDrawn="1">
          <p15:clr>
            <a:srgbClr val="FBAE40"/>
          </p15:clr>
        </p15:guide>
        <p15:guide id="2" orient="horz" pos="312" userDrawn="1">
          <p15:clr>
            <a:srgbClr val="FBAE40"/>
          </p15:clr>
        </p15:guide>
        <p15:guide id="3" pos="624"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ED8F4644-8671-9F4C-BB8E-F21EE43B9F5B}"/>
              </a:ext>
            </a:extLst>
          </p:cNvPr>
          <p:cNvSpPr>
            <a:spLocks noGrp="1"/>
          </p:cNvSpPr>
          <p:nvPr>
            <p:ph type="ctrTitle" hasCustomPrompt="1"/>
          </p:nvPr>
        </p:nvSpPr>
        <p:spPr>
          <a:xfrm>
            <a:off x="1004046" y="495300"/>
            <a:ext cx="9861176" cy="1286608"/>
          </a:xfrm>
        </p:spPr>
        <p:txBody>
          <a:bodyPr lIns="0" tIns="0" rIns="0" bIns="0" anchor="t" anchorCtr="0">
            <a:noAutofit/>
          </a:bodyPr>
          <a:lstStyle/>
          <a:p>
            <a:pPr algn="l"/>
            <a:r>
              <a:rPr lang="en-US" sz="4400" dirty="0"/>
              <a:t>Header goes here</a:t>
            </a:r>
          </a:p>
        </p:txBody>
      </p:sp>
      <p:sp>
        <p:nvSpPr>
          <p:cNvPr id="4" name="Title 1">
            <a:extLst>
              <a:ext uri="{FF2B5EF4-FFF2-40B4-BE49-F238E27FC236}">
                <a16:creationId xmlns:a16="http://schemas.microsoft.com/office/drawing/2014/main" id="{60B204CB-F132-9845-8A82-AE290FD8A871}"/>
              </a:ext>
            </a:extLst>
          </p:cNvPr>
          <p:cNvSpPr txBox="1">
            <a:spLocks/>
          </p:cNvSpPr>
          <p:nvPr userDrawn="1"/>
        </p:nvSpPr>
        <p:spPr>
          <a:xfrm>
            <a:off x="1004046" y="2401824"/>
            <a:ext cx="9292893" cy="3791448"/>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marL="457200" indent="-457200" algn="l">
              <a:lnSpc>
                <a:spcPct val="10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Lorem ipsum dolor sit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amet</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consectetur</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adipiscing</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elit</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sed</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do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eiusmod</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tempor</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a:t>
            </a:r>
          </a:p>
          <a:p>
            <a:pPr marL="457200" indent="-457200" algn="l">
              <a:lnSpc>
                <a:spcPct val="10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Lorem ipsum dolor sit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amet</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consectetur</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adipiscing</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elit</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sed</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do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eiusmod</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tempor</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a:t>
            </a:r>
          </a:p>
          <a:p>
            <a:pPr marL="457200" indent="-457200" algn="l">
              <a:lnSpc>
                <a:spcPct val="10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Lorem ipsum dolor sit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amet</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consectetur</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adipiscing</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elit</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sed</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do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eiusmod</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tempor</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a:t>
            </a:r>
          </a:p>
        </p:txBody>
      </p:sp>
    </p:spTree>
    <p:extLst>
      <p:ext uri="{BB962C8B-B14F-4D97-AF65-F5344CB8AC3E}">
        <p14:creationId xmlns:p14="http://schemas.microsoft.com/office/powerpoint/2010/main" val="2155880779"/>
      </p:ext>
    </p:extLst>
  </p:cSld>
  <p:clrMapOvr>
    <a:masterClrMapping/>
  </p:clrMapOvr>
  <p:extLst>
    <p:ext uri="{DCECCB84-F9BA-43D5-87BE-67443E8EF086}">
      <p15:sldGuideLst xmlns:p15="http://schemas.microsoft.com/office/powerpoint/2012/main">
        <p15:guide id="1" orient="horz" pos="1512">
          <p15:clr>
            <a:srgbClr val="FBAE40"/>
          </p15:clr>
        </p15:guide>
        <p15:guide id="2" orient="horz" pos="312">
          <p15:clr>
            <a:srgbClr val="FBAE40"/>
          </p15:clr>
        </p15:guide>
        <p15:guide id="3" pos="62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3223E14-6CE7-BF4E-AAD5-05A4122466C2}"/>
              </a:ext>
            </a:extLst>
          </p:cNvPr>
          <p:cNvSpPr>
            <a:spLocks noGrp="1"/>
          </p:cNvSpPr>
          <p:nvPr>
            <p:ph type="ctrTitle" hasCustomPrompt="1"/>
          </p:nvPr>
        </p:nvSpPr>
        <p:spPr>
          <a:xfrm>
            <a:off x="4512364" y="495300"/>
            <a:ext cx="6689036" cy="1474177"/>
          </a:xfrm>
        </p:spPr>
        <p:txBody>
          <a:bodyPr lIns="0" tIns="0" rIns="0" bIns="0" anchor="t" anchorCtr="0">
            <a:noAutofit/>
          </a:bodyPr>
          <a:lstStyle/>
          <a:p>
            <a:pPr algn="r"/>
            <a:r>
              <a:rPr lang="en-US" sz="4400" dirty="0"/>
              <a:t>Header goes here</a:t>
            </a:r>
          </a:p>
        </p:txBody>
      </p:sp>
      <p:sp>
        <p:nvSpPr>
          <p:cNvPr id="8" name="Title 1">
            <a:extLst>
              <a:ext uri="{FF2B5EF4-FFF2-40B4-BE49-F238E27FC236}">
                <a16:creationId xmlns:a16="http://schemas.microsoft.com/office/drawing/2014/main" id="{0B522221-339B-1A4B-B612-71A1CA43D774}"/>
              </a:ext>
            </a:extLst>
          </p:cNvPr>
          <p:cNvSpPr txBox="1">
            <a:spLocks/>
          </p:cNvSpPr>
          <p:nvPr userDrawn="1"/>
        </p:nvSpPr>
        <p:spPr>
          <a:xfrm>
            <a:off x="4651513" y="2400300"/>
            <a:ext cx="6549887" cy="3722203"/>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algn="r">
              <a:lnSpc>
                <a:spcPct val="110000"/>
              </a:lnSpc>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Lorem ipsum dolor sit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amet</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consectetur</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adipiscing</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elit</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sed</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do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eiusmod</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tempor</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incididunt</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ut</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labore</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et dolore magna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aliqua</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Ut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enim</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ad minim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veniam</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quis</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nostrud</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exercitation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ullamco</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laboris</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nisi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ut</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aliquip</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ex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ea</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commodo</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 </a:t>
            </a:r>
            <a:r>
              <a:rPr lang="en-US" sz="2800" dirty="0" err="1">
                <a:solidFill>
                  <a:schemeClr val="tx1">
                    <a:lumMod val="75000"/>
                    <a:lumOff val="25000"/>
                  </a:schemeClr>
                </a:solidFill>
                <a:latin typeface="Helvetica Neue Light" panose="02000403000000020004" pitchFamily="2" charset="0"/>
                <a:ea typeface="Helvetica Neue Light" panose="02000403000000020004" pitchFamily="2" charset="0"/>
              </a:rPr>
              <a:t>consequat</a:t>
            </a: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a:t>
            </a:r>
          </a:p>
          <a:p>
            <a:pPr algn="r"/>
            <a:endPar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endParaRPr>
          </a:p>
          <a:p>
            <a:pPr algn="r"/>
            <a:endPar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endParaRPr>
          </a:p>
        </p:txBody>
      </p:sp>
      <p:pic>
        <p:nvPicPr>
          <p:cNvPr id="9" name="Picture 8">
            <a:extLst>
              <a:ext uri="{FF2B5EF4-FFF2-40B4-BE49-F238E27FC236}">
                <a16:creationId xmlns:a16="http://schemas.microsoft.com/office/drawing/2014/main" id="{1860A9AE-8C6D-D74D-BB8E-0FA4DA9CB2FF}"/>
              </a:ext>
            </a:extLst>
          </p:cNvPr>
          <p:cNvPicPr>
            <a:picLocks noChangeAspect="1"/>
          </p:cNvPicPr>
          <p:nvPr userDrawn="1"/>
        </p:nvPicPr>
        <p:blipFill rotWithShape="1">
          <a:blip r:embed="rId2"/>
          <a:srcRect l="30663" r="28923"/>
          <a:stretch/>
        </p:blipFill>
        <p:spPr>
          <a:xfrm>
            <a:off x="-139148" y="-30370"/>
            <a:ext cx="4194314" cy="6918739"/>
          </a:xfrm>
          <a:prstGeom prst="rect">
            <a:avLst/>
          </a:prstGeom>
        </p:spPr>
      </p:pic>
    </p:spTree>
    <p:extLst>
      <p:ext uri="{BB962C8B-B14F-4D97-AF65-F5344CB8AC3E}">
        <p14:creationId xmlns:p14="http://schemas.microsoft.com/office/powerpoint/2010/main" val="22534984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bg>
      <p:bgPr>
        <a:solidFill>
          <a:srgbClr val="63A49F"/>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9522803-E98B-6C4E-8362-A40CA90B27AC}"/>
              </a:ext>
            </a:extLst>
          </p:cNvPr>
          <p:cNvSpPr>
            <a:spLocks noGrp="1"/>
          </p:cNvSpPr>
          <p:nvPr>
            <p:ph type="ctrTitle" hasCustomPrompt="1"/>
          </p:nvPr>
        </p:nvSpPr>
        <p:spPr>
          <a:xfrm>
            <a:off x="990600" y="2400300"/>
            <a:ext cx="7855226" cy="2117912"/>
          </a:xfrm>
        </p:spPr>
        <p:txBody>
          <a:bodyPr lIns="0" tIns="0" rIns="0" bIns="0" anchor="t" anchorCtr="0">
            <a:noAutofit/>
          </a:bodyPr>
          <a:lstStyle/>
          <a:p>
            <a:pPr algn="l"/>
            <a:r>
              <a:rPr lang="en-US" sz="4800" dirty="0">
                <a:solidFill>
                  <a:schemeClr val="bg1"/>
                </a:solidFill>
              </a:rPr>
              <a:t>Divider section header goes here</a:t>
            </a:r>
          </a:p>
        </p:txBody>
      </p:sp>
      <p:cxnSp>
        <p:nvCxnSpPr>
          <p:cNvPr id="4" name="Straight Connector 3">
            <a:extLst>
              <a:ext uri="{FF2B5EF4-FFF2-40B4-BE49-F238E27FC236}">
                <a16:creationId xmlns:a16="http://schemas.microsoft.com/office/drawing/2014/main" id="{4D94EE6C-309C-8241-9796-B41E3B97EEF1}"/>
              </a:ext>
            </a:extLst>
          </p:cNvPr>
          <p:cNvCxnSpPr>
            <a:cxnSpLocks/>
          </p:cNvCxnSpPr>
          <p:nvPr userDrawn="1"/>
        </p:nvCxnSpPr>
        <p:spPr>
          <a:xfrm>
            <a:off x="990600" y="2163233"/>
            <a:ext cx="1196009" cy="0"/>
          </a:xfrm>
          <a:prstGeom prst="line">
            <a:avLst/>
          </a:prstGeom>
          <a:ln w="6032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7076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Blank">
    <p:bg>
      <p:bgPr>
        <a:solidFill>
          <a:srgbClr val="63A49F"/>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0B6B578-CF4B-DF47-9B27-E182C9A375C3}"/>
              </a:ext>
            </a:extLst>
          </p:cNvPr>
          <p:cNvPicPr>
            <a:picLocks noChangeAspect="1"/>
          </p:cNvPicPr>
          <p:nvPr userDrawn="1"/>
        </p:nvPicPr>
        <p:blipFill rotWithShape="1">
          <a:blip r:embed="rId2"/>
          <a:srcRect l="-143" t="2970" r="277" b="12298"/>
          <a:stretch/>
        </p:blipFill>
        <p:spPr>
          <a:xfrm>
            <a:off x="-111370" y="-82062"/>
            <a:ext cx="12414739" cy="7022124"/>
          </a:xfrm>
          <a:prstGeom prst="rect">
            <a:avLst/>
          </a:prstGeom>
        </p:spPr>
      </p:pic>
      <p:sp>
        <p:nvSpPr>
          <p:cNvPr id="6" name="Title 1">
            <a:extLst>
              <a:ext uri="{FF2B5EF4-FFF2-40B4-BE49-F238E27FC236}">
                <a16:creationId xmlns:a16="http://schemas.microsoft.com/office/drawing/2014/main" id="{E5F2B2CA-92F2-FC42-B600-734D92EFDAF3}"/>
              </a:ext>
            </a:extLst>
          </p:cNvPr>
          <p:cNvSpPr>
            <a:spLocks noGrp="1"/>
          </p:cNvSpPr>
          <p:nvPr>
            <p:ph type="ctrTitle"/>
          </p:nvPr>
        </p:nvSpPr>
        <p:spPr>
          <a:xfrm>
            <a:off x="990600" y="495300"/>
            <a:ext cx="9861176" cy="1286608"/>
          </a:xfrm>
        </p:spPr>
        <p:txBody>
          <a:bodyPr lIns="0" tIns="0" rIns="0" bIns="0" anchor="t" anchorCtr="0">
            <a:noAutofit/>
          </a:bodyPr>
          <a:lstStyle/>
          <a:p>
            <a:pPr algn="l"/>
            <a:r>
              <a:rPr lang="en-US" sz="4400" dirty="0">
                <a:solidFill>
                  <a:schemeClr val="bg1"/>
                </a:solidFill>
              </a:rPr>
              <a:t>Header goes here</a:t>
            </a:r>
          </a:p>
        </p:txBody>
      </p:sp>
    </p:spTree>
    <p:extLst>
      <p:ext uri="{BB962C8B-B14F-4D97-AF65-F5344CB8AC3E}">
        <p14:creationId xmlns:p14="http://schemas.microsoft.com/office/powerpoint/2010/main" val="4167526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CD87286-3C60-194F-A3FA-589D786D1F6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US" dirty="0"/>
              <a:t>Click to edit Master title style</a:t>
            </a:r>
          </a:p>
        </p:txBody>
      </p:sp>
      <p:sp>
        <p:nvSpPr>
          <p:cNvPr id="3" name="Text Placeholder 2">
            <a:extLst>
              <a:ext uri="{FF2B5EF4-FFF2-40B4-BE49-F238E27FC236}">
                <a16:creationId xmlns:a16="http://schemas.microsoft.com/office/drawing/2014/main" id="{2D821537-F67A-AD4B-961C-8E36928C0814}"/>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071032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0" r:id="rId5"/>
    <p:sldLayoutId id="2147483653" r:id="rId6"/>
    <p:sldLayoutId id="2147483655" r:id="rId7"/>
    <p:sldLayoutId id="2147483661" r:id="rId8"/>
  </p:sldLayoutIdLst>
  <p:txStyles>
    <p:titleStyle>
      <a:lvl1pPr algn="l" defTabSz="914400" rtl="0" eaLnBrk="1" latinLnBrk="0" hangingPunct="1">
        <a:lnSpc>
          <a:spcPct val="90000"/>
        </a:lnSpc>
        <a:spcBef>
          <a:spcPct val="0"/>
        </a:spcBef>
        <a:buNone/>
        <a:defRPr sz="4400" b="0" i="0" kern="1200">
          <a:solidFill>
            <a:srgbClr val="801721"/>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lumMod val="75000"/>
              <a:lumOff val="25000"/>
            </a:schemeClr>
          </a:solidFill>
          <a:latin typeface="Helvetica Neue Light" panose="02000403000000020004" pitchFamily="2" charset="0"/>
          <a:ea typeface="Helvetica Neue Light" panose="02000403000000020004" pitchFamily="2" charset="0"/>
          <a:cs typeface="Helvetica Neue" panose="02000503000000020004"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lumMod val="75000"/>
              <a:lumOff val="25000"/>
            </a:schemeClr>
          </a:solidFill>
          <a:latin typeface="Helvetica Neue Light" panose="02000403000000020004" pitchFamily="2" charset="0"/>
          <a:ea typeface="Helvetica Neue Light" panose="02000403000000020004" pitchFamily="2" charset="0"/>
          <a:cs typeface="Helvetica Neue" panose="02000503000000020004"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lumMod val="75000"/>
              <a:lumOff val="25000"/>
            </a:schemeClr>
          </a:solidFill>
          <a:latin typeface="Helvetica Neue Light" panose="02000403000000020004" pitchFamily="2" charset="0"/>
          <a:ea typeface="Helvetica Neue Light" panose="02000403000000020004" pitchFamily="2" charset="0"/>
          <a:cs typeface="Helvetica Neue" panose="02000503000000020004"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lumMod val="75000"/>
              <a:lumOff val="25000"/>
            </a:schemeClr>
          </a:solidFill>
          <a:latin typeface="Helvetica Neue Light" panose="02000403000000020004" pitchFamily="2" charset="0"/>
          <a:ea typeface="Helvetica Neue Light" panose="02000403000000020004" pitchFamily="2" charset="0"/>
          <a:cs typeface="Helvetica Neue" panose="02000503000000020004"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lumMod val="75000"/>
              <a:lumOff val="25000"/>
            </a:schemeClr>
          </a:solidFill>
          <a:latin typeface="Helvetica Neue Light" panose="02000403000000020004" pitchFamily="2" charset="0"/>
          <a:ea typeface="Helvetica Neue Light" panose="02000403000000020004" pitchFamily="2" charset="0"/>
          <a:cs typeface="Helvetica Neue" panose="02000503000000020004"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8.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video" Target="https://www.youtube.com/embed/bOzsOgEphFc?feature=oembed" TargetMode="External"/><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8.png"/><Relationship Id="rId7"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4F61160-21D4-814A-9240-5EDFE430271D}"/>
              </a:ext>
              <a:ext uri="{C183D7F6-B498-43B3-948B-1728B52AA6E4}">
                <adec:decorative xmlns:adec="http://schemas.microsoft.com/office/drawing/2017/decorative" val="1"/>
              </a:ext>
            </a:extLst>
          </p:cNvPr>
          <p:cNvPicPr>
            <a:picLocks noChangeAspect="1"/>
          </p:cNvPicPr>
          <p:nvPr/>
        </p:nvPicPr>
        <p:blipFill>
          <a:blip r:embed="rId3"/>
          <a:srcRect/>
          <a:stretch/>
        </p:blipFill>
        <p:spPr>
          <a:xfrm>
            <a:off x="-27966" y="5171241"/>
            <a:ext cx="12219966" cy="1703429"/>
          </a:xfrm>
          <a:prstGeom prst="rect">
            <a:avLst/>
          </a:prstGeom>
        </p:spPr>
      </p:pic>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a:xfrm>
            <a:off x="990600" y="2400300"/>
            <a:ext cx="10310446" cy="1431961"/>
          </a:xfrm>
        </p:spPr>
        <p:txBody>
          <a:bodyPr lIns="0" tIns="0" rIns="0" bIns="0" anchor="t" anchorCtr="0">
            <a:noAutofit/>
          </a:bodyPr>
          <a:lstStyle/>
          <a:p>
            <a:r>
              <a:rPr lang="en-US" sz="2400" b="1" dirty="0">
                <a:solidFill>
                  <a:srgbClr val="63A49F"/>
                </a:solidFill>
                <a:latin typeface="Helvetica Neue" panose="02000503000000020004" pitchFamily="2" charset="0"/>
                <a:ea typeface="Helvetica Neue" panose="02000503000000020004" pitchFamily="2" charset="0"/>
                <a:cs typeface="Helvetica Neue" panose="02000503000000020004" pitchFamily="2" charset="0"/>
              </a:rPr>
              <a:t>The Coquille Indian Tribe &amp; Forestry Management</a:t>
            </a:r>
            <a:br>
              <a:rPr lang="en-US" sz="7200" dirty="0"/>
            </a:br>
            <a:r>
              <a:rPr lang="en-US" sz="7200" dirty="0"/>
              <a:t>Our Lands</a:t>
            </a:r>
          </a:p>
        </p:txBody>
      </p:sp>
      <p:pic>
        <p:nvPicPr>
          <p:cNvPr id="5" name="Picture 4" descr="Coquille Indian Tribe Logo">
            <a:extLst>
              <a:ext uri="{FF2B5EF4-FFF2-40B4-BE49-F238E27FC236}">
                <a16:creationId xmlns:a16="http://schemas.microsoft.com/office/drawing/2014/main" id="{90731884-9A0C-C342-B11D-597224919907}"/>
              </a:ext>
            </a:extLst>
          </p:cNvPr>
          <p:cNvPicPr>
            <a:picLocks noChangeAspect="1"/>
          </p:cNvPicPr>
          <p:nvPr/>
        </p:nvPicPr>
        <p:blipFill>
          <a:blip r:embed="rId4"/>
          <a:stretch>
            <a:fillRect/>
          </a:stretch>
        </p:blipFill>
        <p:spPr>
          <a:xfrm>
            <a:off x="10249383" y="556608"/>
            <a:ext cx="1244571" cy="1703429"/>
          </a:xfrm>
          <a:prstGeom prst="rect">
            <a:avLst/>
          </a:prstGeom>
        </p:spPr>
      </p:pic>
      <p:sp>
        <p:nvSpPr>
          <p:cNvPr id="6" name="Title 1">
            <a:extLst>
              <a:ext uri="{FF2B5EF4-FFF2-40B4-BE49-F238E27FC236}">
                <a16:creationId xmlns:a16="http://schemas.microsoft.com/office/drawing/2014/main" id="{9C5159B4-E8EB-EA49-8710-0D2A5D5E61E8}"/>
              </a:ext>
            </a:extLst>
          </p:cNvPr>
          <p:cNvSpPr txBox="1">
            <a:spLocks/>
          </p:cNvSpPr>
          <p:nvPr/>
        </p:nvSpPr>
        <p:spPr>
          <a:xfrm>
            <a:off x="990600" y="3972524"/>
            <a:ext cx="7064339" cy="651125"/>
          </a:xfrm>
          <a:prstGeom prst="rect">
            <a:avLst/>
          </a:prstGeom>
        </p:spPr>
        <p:txBody>
          <a:bodyPr vert="horz" lIns="0" tIns="0" rIns="0" bIns="0" rtlCol="0" anchor="t" anchorCtr="0">
            <a:noAutofit/>
          </a:bodyPr>
          <a:lstStyle>
            <a:lvl1pPr algn="l" defTabSz="914400" rtl="0" eaLnBrk="1" latinLnBrk="0" hangingPunct="1">
              <a:lnSpc>
                <a:spcPct val="90000"/>
              </a:lnSpc>
              <a:spcBef>
                <a:spcPct val="0"/>
              </a:spcBef>
              <a:buNone/>
              <a:defRPr sz="6000" b="0" i="0" kern="1200">
                <a:solidFill>
                  <a:srgbClr val="801721"/>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a:lnSpc>
                <a:spcPct val="100000"/>
              </a:lnSpc>
            </a:pPr>
            <a:r>
              <a:rPr lang="en-US" sz="1800" i="1" dirty="0">
                <a:solidFill>
                  <a:srgbClr val="63A49F"/>
                </a:solidFill>
                <a:latin typeface="Helvetica Neue" panose="02000503000000020004" pitchFamily="2" charset="0"/>
                <a:ea typeface="Helvetica Neue" panose="02000503000000020004" pitchFamily="2" charset="0"/>
                <a:cs typeface="Helvetica Neue" panose="02000503000000020004" pitchFamily="2" charset="0"/>
              </a:rPr>
              <a:t>Design, evaluate, and refine a solution for reducing the impacts of human activities on the environment and biodiversity. (HS-LS2-7)</a:t>
            </a:r>
          </a:p>
        </p:txBody>
      </p:sp>
    </p:spTree>
    <p:extLst>
      <p:ext uri="{BB962C8B-B14F-4D97-AF65-F5344CB8AC3E}">
        <p14:creationId xmlns:p14="http://schemas.microsoft.com/office/powerpoint/2010/main" val="24656925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p:txBody>
          <a:bodyPr lIns="0" tIns="0" rIns="0" bIns="0" anchor="t" anchorCtr="0">
            <a:noAutofit/>
          </a:bodyPr>
          <a:lstStyle/>
          <a:p>
            <a:pPr>
              <a:spcAft>
                <a:spcPts val="1200"/>
              </a:spcAft>
            </a:pPr>
            <a:r>
              <a:rPr lang="en-US" sz="4800" dirty="0">
                <a:solidFill>
                  <a:schemeClr val="bg1"/>
                </a:solidFill>
              </a:rPr>
              <a:t>The Coquille (Ko-</a:t>
            </a:r>
            <a:r>
              <a:rPr lang="en-US" sz="4800" dirty="0" err="1">
                <a:solidFill>
                  <a:schemeClr val="bg1"/>
                </a:solidFill>
              </a:rPr>
              <a:t>Kwel</a:t>
            </a:r>
            <a:r>
              <a:rPr lang="en-US" sz="4800" dirty="0">
                <a:solidFill>
                  <a:schemeClr val="bg1"/>
                </a:solidFill>
              </a:rPr>
              <a:t>) </a:t>
            </a:r>
            <a:br>
              <a:rPr lang="en-US" dirty="0">
                <a:solidFill>
                  <a:schemeClr val="bg1"/>
                </a:solidFill>
              </a:rPr>
            </a:br>
            <a:r>
              <a:rPr lang="en-US" sz="3200" dirty="0">
                <a:solidFill>
                  <a:schemeClr val="bg1"/>
                </a:solidFill>
              </a:rPr>
              <a:t>Part of this community for millennia</a:t>
            </a:r>
          </a:p>
        </p:txBody>
      </p:sp>
    </p:spTree>
    <p:extLst>
      <p:ext uri="{BB962C8B-B14F-4D97-AF65-F5344CB8AC3E}">
        <p14:creationId xmlns:p14="http://schemas.microsoft.com/office/powerpoint/2010/main" val="1445618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a:xfrm>
            <a:off x="1004045" y="495300"/>
            <a:ext cx="10455771" cy="1286608"/>
          </a:xfrm>
        </p:spPr>
        <p:txBody>
          <a:bodyPr lIns="0" tIns="0" rIns="0" bIns="0" anchor="t" anchorCtr="0">
            <a:noAutofit/>
          </a:bodyPr>
          <a:lstStyle/>
          <a:p>
            <a:r>
              <a:rPr lang="en-US" dirty="0"/>
              <a:t>Coquille Forest</a:t>
            </a:r>
            <a:endParaRPr lang="en-US" sz="4400" dirty="0"/>
          </a:p>
        </p:txBody>
      </p:sp>
      <p:sp>
        <p:nvSpPr>
          <p:cNvPr id="6" name="Title 1">
            <a:extLst>
              <a:ext uri="{FF2B5EF4-FFF2-40B4-BE49-F238E27FC236}">
                <a16:creationId xmlns:a16="http://schemas.microsoft.com/office/drawing/2014/main" id="{B16C0B93-CAE8-2B4F-959B-916DC186B461}"/>
              </a:ext>
            </a:extLst>
          </p:cNvPr>
          <p:cNvSpPr txBox="1">
            <a:spLocks/>
          </p:cNvSpPr>
          <p:nvPr/>
        </p:nvSpPr>
        <p:spPr>
          <a:xfrm>
            <a:off x="990600" y="2057400"/>
            <a:ext cx="5002696" cy="4305300"/>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14 parcels of timberland</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Eastern Coos County</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5,410 acres</a:t>
            </a:r>
          </a:p>
        </p:txBody>
      </p:sp>
      <p:sp>
        <p:nvSpPr>
          <p:cNvPr id="8" name="Title 1">
            <a:extLst>
              <a:ext uri="{FF2B5EF4-FFF2-40B4-BE49-F238E27FC236}">
                <a16:creationId xmlns:a16="http://schemas.microsoft.com/office/drawing/2014/main" id="{50B64AC8-4598-994E-9B7B-1FE833579EE1}"/>
              </a:ext>
            </a:extLst>
          </p:cNvPr>
          <p:cNvSpPr txBox="1">
            <a:spLocks/>
          </p:cNvSpPr>
          <p:nvPr/>
        </p:nvSpPr>
        <p:spPr>
          <a:xfrm>
            <a:off x="6362379" y="5754339"/>
            <a:ext cx="4839021" cy="287232"/>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algn="l">
              <a:lnSpc>
                <a:spcPct val="100000"/>
              </a:lnSpc>
            </a:pPr>
            <a:r>
              <a:rPr lang="en-US" sz="1600" i="1" dirty="0">
                <a:solidFill>
                  <a:schemeClr val="tx1">
                    <a:lumMod val="75000"/>
                    <a:lumOff val="25000"/>
                  </a:schemeClr>
                </a:solidFill>
                <a:latin typeface="Helvetica Neue Light" panose="02000403000000020004" pitchFamily="2" charset="0"/>
                <a:ea typeface="Helvetica Neue Light" panose="02000403000000020004" pitchFamily="2" charset="0"/>
              </a:rPr>
              <a:t>Euphoria Ridge Meadow</a:t>
            </a:r>
          </a:p>
        </p:txBody>
      </p:sp>
      <p:pic>
        <p:nvPicPr>
          <p:cNvPr id="9" name="Content Placeholder 4" descr="Photo of Euphoria Ridge Meadow">
            <a:extLst>
              <a:ext uri="{FF2B5EF4-FFF2-40B4-BE49-F238E27FC236}">
                <a16:creationId xmlns:a16="http://schemas.microsoft.com/office/drawing/2014/main" id="{D37CF69E-B3A6-CC4E-8B49-417A0B459D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2379" y="2057400"/>
            <a:ext cx="4839021" cy="3629265"/>
          </a:xfrm>
          <a:prstGeom prst="rect">
            <a:avLst/>
          </a:prstGeom>
        </p:spPr>
      </p:pic>
    </p:spTree>
    <p:extLst>
      <p:ext uri="{BB962C8B-B14F-4D97-AF65-F5344CB8AC3E}">
        <p14:creationId xmlns:p14="http://schemas.microsoft.com/office/powerpoint/2010/main" val="1379197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E65E8A-D9F2-324C-ABBC-27126CA0B684}"/>
              </a:ext>
            </a:extLst>
          </p:cNvPr>
          <p:cNvSpPr>
            <a:spLocks noGrp="1"/>
          </p:cNvSpPr>
          <p:nvPr>
            <p:ph type="ctrTitle"/>
          </p:nvPr>
        </p:nvSpPr>
        <p:spPr>
          <a:xfrm>
            <a:off x="990600" y="5595257"/>
            <a:ext cx="7855226" cy="620486"/>
          </a:xfrm>
        </p:spPr>
        <p:txBody>
          <a:bodyPr/>
          <a:lstStyle/>
          <a:p>
            <a:r>
              <a:rPr lang="en-US" dirty="0">
                <a:solidFill>
                  <a:schemeClr val="bg1"/>
                </a:solidFill>
              </a:rPr>
              <a:t>Coquille Forest Management</a:t>
            </a:r>
          </a:p>
        </p:txBody>
      </p:sp>
      <p:pic>
        <p:nvPicPr>
          <p:cNvPr id="4" name="Content Placeholder 4" descr="Photo of Coquille Forest Landscape">
            <a:extLst>
              <a:ext uri="{FF2B5EF4-FFF2-40B4-BE49-F238E27FC236}">
                <a16:creationId xmlns:a16="http://schemas.microsoft.com/office/drawing/2014/main" id="{9B228B6C-76B0-094E-86CC-7D4E697E3892}"/>
              </a:ext>
            </a:extLst>
          </p:cNvPr>
          <p:cNvPicPr>
            <a:picLocks noChangeAspect="1"/>
          </p:cNvPicPr>
          <p:nvPr/>
        </p:nvPicPr>
        <p:blipFill rotWithShape="1">
          <a:blip r:embed="rId3">
            <a:extLst>
              <a:ext uri="{28A0092B-C50C-407E-A947-70E740481C1C}">
                <a14:useLocalDpi xmlns:a14="http://schemas.microsoft.com/office/drawing/2010/main" val="0"/>
              </a:ext>
            </a:extLst>
          </a:blip>
          <a:srcRect t="18798" b="19006"/>
          <a:stretch/>
        </p:blipFill>
        <p:spPr>
          <a:xfrm>
            <a:off x="20" y="9"/>
            <a:ext cx="12191980" cy="5042637"/>
          </a:xfrm>
          <a:prstGeom prst="rect">
            <a:avLst/>
          </a:prstGeom>
        </p:spPr>
      </p:pic>
    </p:spTree>
    <p:extLst>
      <p:ext uri="{BB962C8B-B14F-4D97-AF65-F5344CB8AC3E}">
        <p14:creationId xmlns:p14="http://schemas.microsoft.com/office/powerpoint/2010/main" val="2815796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E65E8A-D9F2-324C-ABBC-27126CA0B684}"/>
              </a:ext>
            </a:extLst>
          </p:cNvPr>
          <p:cNvSpPr>
            <a:spLocks noGrp="1"/>
          </p:cNvSpPr>
          <p:nvPr>
            <p:ph type="ctrTitle"/>
          </p:nvPr>
        </p:nvSpPr>
        <p:spPr>
          <a:xfrm>
            <a:off x="990600" y="5595257"/>
            <a:ext cx="7855226" cy="620486"/>
          </a:xfrm>
        </p:spPr>
        <p:txBody>
          <a:bodyPr/>
          <a:lstStyle/>
          <a:p>
            <a:r>
              <a:rPr lang="en-US" dirty="0">
                <a:solidFill>
                  <a:schemeClr val="bg1"/>
                </a:solidFill>
              </a:rPr>
              <a:t>Maintaining Biodiversity</a:t>
            </a:r>
          </a:p>
        </p:txBody>
      </p:sp>
      <p:pic>
        <p:nvPicPr>
          <p:cNvPr id="5" name="Content Placeholder 4" descr="Photo of trees in various stages of growth and decay">
            <a:extLst>
              <a:ext uri="{FF2B5EF4-FFF2-40B4-BE49-F238E27FC236}">
                <a16:creationId xmlns:a16="http://schemas.microsoft.com/office/drawing/2014/main" id="{5248072C-AB43-6348-969B-A13D4745D1BF}"/>
              </a:ext>
            </a:extLst>
          </p:cNvPr>
          <p:cNvPicPr>
            <a:picLocks noChangeAspect="1"/>
          </p:cNvPicPr>
          <p:nvPr/>
        </p:nvPicPr>
        <p:blipFill rotWithShape="1">
          <a:blip r:embed="rId3">
            <a:extLst>
              <a:ext uri="{28A0092B-C50C-407E-A947-70E740481C1C}">
                <a14:useLocalDpi xmlns:a14="http://schemas.microsoft.com/office/drawing/2010/main" val="0"/>
              </a:ext>
            </a:extLst>
          </a:blip>
          <a:srcRect t="23335" b="14469"/>
          <a:stretch/>
        </p:blipFill>
        <p:spPr>
          <a:xfrm>
            <a:off x="20" y="10"/>
            <a:ext cx="12191980" cy="5042637"/>
          </a:xfrm>
          <a:prstGeom prst="rect">
            <a:avLst/>
          </a:prstGeom>
        </p:spPr>
      </p:pic>
    </p:spTree>
    <p:extLst>
      <p:ext uri="{BB962C8B-B14F-4D97-AF65-F5344CB8AC3E}">
        <p14:creationId xmlns:p14="http://schemas.microsoft.com/office/powerpoint/2010/main" val="8661625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a:extLst>
              <a:ext uri="{FF2B5EF4-FFF2-40B4-BE49-F238E27FC236}">
                <a16:creationId xmlns:a16="http://schemas.microsoft.com/office/drawing/2014/main" id="{F08230C6-7AC5-BE43-9425-5A334069FD46}"/>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b="37804"/>
          <a:stretch/>
        </p:blipFill>
        <p:spPr>
          <a:xfrm>
            <a:off x="20" y="10"/>
            <a:ext cx="12191980" cy="5042637"/>
          </a:xfrm>
          <a:prstGeom prst="rect">
            <a:avLst/>
          </a:prstGeom>
        </p:spPr>
      </p:pic>
      <p:sp>
        <p:nvSpPr>
          <p:cNvPr id="2" name="Title 1">
            <a:extLst>
              <a:ext uri="{FF2B5EF4-FFF2-40B4-BE49-F238E27FC236}">
                <a16:creationId xmlns:a16="http://schemas.microsoft.com/office/drawing/2014/main" id="{98E65E8A-D9F2-324C-ABBC-27126CA0B684}"/>
              </a:ext>
            </a:extLst>
          </p:cNvPr>
          <p:cNvSpPr>
            <a:spLocks noGrp="1"/>
          </p:cNvSpPr>
          <p:nvPr>
            <p:ph type="ctrTitle"/>
          </p:nvPr>
        </p:nvSpPr>
        <p:spPr>
          <a:xfrm>
            <a:off x="990600" y="5595257"/>
            <a:ext cx="7855226" cy="620486"/>
          </a:xfrm>
        </p:spPr>
        <p:txBody>
          <a:bodyPr/>
          <a:lstStyle/>
          <a:p>
            <a:r>
              <a:rPr lang="en-US" dirty="0">
                <a:solidFill>
                  <a:schemeClr val="bg1"/>
                </a:solidFill>
              </a:rPr>
              <a:t>Leaving Trees Behind</a:t>
            </a:r>
          </a:p>
        </p:txBody>
      </p:sp>
    </p:spTree>
    <p:extLst>
      <p:ext uri="{BB962C8B-B14F-4D97-AF65-F5344CB8AC3E}">
        <p14:creationId xmlns:p14="http://schemas.microsoft.com/office/powerpoint/2010/main" val="2709589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a:xfrm>
            <a:off x="1004045" y="495300"/>
            <a:ext cx="10455771" cy="1286608"/>
          </a:xfrm>
        </p:spPr>
        <p:txBody>
          <a:bodyPr lIns="0" tIns="0" rIns="0" bIns="0" anchor="t" anchorCtr="0">
            <a:noAutofit/>
          </a:bodyPr>
          <a:lstStyle/>
          <a:p>
            <a:r>
              <a:rPr lang="en-US" dirty="0"/>
              <a:t>Euphoria Ridge Meadow</a:t>
            </a:r>
            <a:endParaRPr lang="en-US" sz="4400" dirty="0"/>
          </a:p>
        </p:txBody>
      </p:sp>
      <p:sp>
        <p:nvSpPr>
          <p:cNvPr id="6" name="Title 1">
            <a:extLst>
              <a:ext uri="{FF2B5EF4-FFF2-40B4-BE49-F238E27FC236}">
                <a16:creationId xmlns:a16="http://schemas.microsoft.com/office/drawing/2014/main" id="{B16C0B93-CAE8-2B4F-959B-916DC186B461}"/>
              </a:ext>
            </a:extLst>
          </p:cNvPr>
          <p:cNvSpPr txBox="1">
            <a:spLocks/>
          </p:cNvSpPr>
          <p:nvPr/>
        </p:nvSpPr>
        <p:spPr>
          <a:xfrm>
            <a:off x="990600" y="2057400"/>
            <a:ext cx="5002696" cy="4305300"/>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algn="l">
              <a:lnSpc>
                <a:spcPct val="110000"/>
              </a:lnSpc>
              <a:spcAft>
                <a:spcPts val="1200"/>
              </a:spcAft>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Camas – Maintaining biodiversity for cultural purposes</a:t>
            </a:r>
          </a:p>
          <a:p>
            <a:pPr algn="l">
              <a:lnSpc>
                <a:spcPct val="110000"/>
              </a:lnSpc>
              <a:spcAft>
                <a:spcPts val="1200"/>
              </a:spcAft>
            </a:pPr>
            <a:endPar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endParaRPr>
          </a:p>
        </p:txBody>
      </p:sp>
      <p:pic>
        <p:nvPicPr>
          <p:cNvPr id="7" name="Content Placeholder 4" descr="Photo of Camas plants in Euphoria Ridge Meadow">
            <a:extLst>
              <a:ext uri="{FF2B5EF4-FFF2-40B4-BE49-F238E27FC236}">
                <a16:creationId xmlns:a16="http://schemas.microsoft.com/office/drawing/2014/main" id="{1FE3EE27-B3CD-6D45-9B78-6D80FFC34549}"/>
              </a:ext>
            </a:extLst>
          </p:cNvPr>
          <p:cNvPicPr>
            <a:picLocks noChangeAspect="1"/>
          </p:cNvPicPr>
          <p:nvPr/>
        </p:nvPicPr>
        <p:blipFill rotWithShape="1">
          <a:blip r:embed="rId3">
            <a:extLst>
              <a:ext uri="{28A0092B-C50C-407E-A947-70E740481C1C}">
                <a14:useLocalDpi xmlns:a14="http://schemas.microsoft.com/office/drawing/2010/main" val="0"/>
              </a:ext>
            </a:extLst>
          </a:blip>
          <a:srcRect b="913"/>
          <a:stretch/>
        </p:blipFill>
        <p:spPr>
          <a:xfrm>
            <a:off x="7882380" y="-11576"/>
            <a:ext cx="4676152" cy="6918027"/>
          </a:xfrm>
          <a:prstGeom prst="rect">
            <a:avLst/>
          </a:prstGeom>
        </p:spPr>
      </p:pic>
    </p:spTree>
    <p:extLst>
      <p:ext uri="{BB962C8B-B14F-4D97-AF65-F5344CB8AC3E}">
        <p14:creationId xmlns:p14="http://schemas.microsoft.com/office/powerpoint/2010/main" val="5403508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a:xfrm>
            <a:off x="1004045" y="495300"/>
            <a:ext cx="10455771" cy="1286608"/>
          </a:xfrm>
        </p:spPr>
        <p:txBody>
          <a:bodyPr lIns="0" tIns="0" rIns="0" bIns="0" anchor="t" anchorCtr="0">
            <a:noAutofit/>
          </a:bodyPr>
          <a:lstStyle/>
          <a:p>
            <a:r>
              <a:rPr lang="en-US" dirty="0"/>
              <a:t>Group Activity Roles</a:t>
            </a:r>
            <a:endParaRPr lang="en-US" sz="4400" dirty="0"/>
          </a:p>
        </p:txBody>
      </p:sp>
      <p:sp>
        <p:nvSpPr>
          <p:cNvPr id="6" name="Title 1">
            <a:extLst>
              <a:ext uri="{FF2B5EF4-FFF2-40B4-BE49-F238E27FC236}">
                <a16:creationId xmlns:a16="http://schemas.microsoft.com/office/drawing/2014/main" id="{B16C0B93-CAE8-2B4F-959B-916DC186B461}"/>
              </a:ext>
            </a:extLst>
          </p:cNvPr>
          <p:cNvSpPr txBox="1">
            <a:spLocks/>
          </p:cNvSpPr>
          <p:nvPr/>
        </p:nvSpPr>
        <p:spPr>
          <a:xfrm>
            <a:off x="990601" y="3459124"/>
            <a:ext cx="2030392" cy="1599012"/>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algn="l">
              <a:lnSpc>
                <a:spcPct val="110000"/>
              </a:lnSpc>
              <a:spcAft>
                <a:spcPts val="600"/>
              </a:spcAft>
            </a:pPr>
            <a:r>
              <a:rPr lang="en-US" sz="2000" dirty="0">
                <a:solidFill>
                  <a:schemeClr val="tx1">
                    <a:lumMod val="75000"/>
                    <a:lumOff val="25000"/>
                  </a:schemeClr>
                </a:solidFill>
              </a:rPr>
              <a:t>Contributor</a:t>
            </a:r>
            <a:r>
              <a:rPr lang="en-US" sz="2000" dirty="0">
                <a:solidFill>
                  <a:schemeClr val="tx1">
                    <a:lumMod val="75000"/>
                    <a:lumOff val="25000"/>
                  </a:schemeClr>
                </a:solidFill>
                <a:latin typeface="Helvetica Neue Light" panose="02000403000000020004" pitchFamily="2" charset="0"/>
                <a:ea typeface="Helvetica Neue Light" panose="02000403000000020004" pitchFamily="2" charset="0"/>
              </a:rPr>
              <a:t> </a:t>
            </a:r>
          </a:p>
          <a:p>
            <a:pPr algn="l">
              <a:lnSpc>
                <a:spcPct val="110000"/>
              </a:lnSpc>
              <a:spcAft>
                <a:spcPts val="1200"/>
              </a:spcAft>
            </a:pPr>
            <a:r>
              <a:rPr lang="en-US" sz="2000" dirty="0">
                <a:solidFill>
                  <a:schemeClr val="tx1">
                    <a:lumMod val="75000"/>
                    <a:lumOff val="25000"/>
                  </a:schemeClr>
                </a:solidFill>
                <a:latin typeface="Helvetica Neue Light" panose="02000403000000020004" pitchFamily="2" charset="0"/>
                <a:ea typeface="Helvetica Neue Light" panose="02000403000000020004" pitchFamily="2" charset="0"/>
              </a:rPr>
              <a:t>Give all your ideas; add value to your group.</a:t>
            </a:r>
          </a:p>
        </p:txBody>
      </p:sp>
      <p:sp>
        <p:nvSpPr>
          <p:cNvPr id="5" name="Title 1">
            <a:extLst>
              <a:ext uri="{FF2B5EF4-FFF2-40B4-BE49-F238E27FC236}">
                <a16:creationId xmlns:a16="http://schemas.microsoft.com/office/drawing/2014/main" id="{31BE7B85-3F1C-ED41-B966-BF6F421FB120}"/>
              </a:ext>
            </a:extLst>
          </p:cNvPr>
          <p:cNvSpPr txBox="1">
            <a:spLocks/>
          </p:cNvSpPr>
          <p:nvPr/>
        </p:nvSpPr>
        <p:spPr>
          <a:xfrm>
            <a:off x="3535104" y="3459124"/>
            <a:ext cx="2030392" cy="1830505"/>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algn="l">
              <a:lnSpc>
                <a:spcPct val="110000"/>
              </a:lnSpc>
              <a:spcAft>
                <a:spcPts val="600"/>
              </a:spcAft>
            </a:pPr>
            <a:r>
              <a:rPr lang="en-US" sz="2000" dirty="0">
                <a:solidFill>
                  <a:schemeClr val="tx1">
                    <a:lumMod val="75000"/>
                    <a:lumOff val="25000"/>
                  </a:schemeClr>
                </a:solidFill>
              </a:rPr>
              <a:t>Recorder</a:t>
            </a:r>
            <a:endParaRPr lang="en-US" sz="2000" dirty="0">
              <a:solidFill>
                <a:schemeClr val="tx1">
                  <a:lumMod val="75000"/>
                  <a:lumOff val="25000"/>
                </a:schemeClr>
              </a:solidFill>
              <a:latin typeface="Helvetica Neue Light" panose="02000403000000020004" pitchFamily="2" charset="0"/>
              <a:ea typeface="Helvetica Neue Light" panose="02000403000000020004" pitchFamily="2" charset="0"/>
            </a:endParaRPr>
          </a:p>
          <a:p>
            <a:pPr algn="l">
              <a:lnSpc>
                <a:spcPct val="110000"/>
              </a:lnSpc>
              <a:spcAft>
                <a:spcPts val="1200"/>
              </a:spcAft>
            </a:pPr>
            <a:r>
              <a:rPr lang="en-US" sz="2000" dirty="0">
                <a:solidFill>
                  <a:schemeClr val="tx1">
                    <a:lumMod val="75000"/>
                    <a:lumOff val="25000"/>
                  </a:schemeClr>
                </a:solidFill>
                <a:latin typeface="Helvetica Neue Light" panose="02000403000000020004" pitchFamily="2" charset="0"/>
                <a:ea typeface="Helvetica Neue Light" panose="02000403000000020004" pitchFamily="2" charset="0"/>
              </a:rPr>
              <a:t>The person who will write down your ideas on the K-W-L handout.</a:t>
            </a:r>
          </a:p>
        </p:txBody>
      </p:sp>
      <p:sp>
        <p:nvSpPr>
          <p:cNvPr id="8" name="Title 1">
            <a:extLst>
              <a:ext uri="{FF2B5EF4-FFF2-40B4-BE49-F238E27FC236}">
                <a16:creationId xmlns:a16="http://schemas.microsoft.com/office/drawing/2014/main" id="{F43B875C-D04A-CB4E-A56A-47E4D853DDF3}"/>
              </a:ext>
            </a:extLst>
          </p:cNvPr>
          <p:cNvSpPr txBox="1">
            <a:spLocks/>
          </p:cNvSpPr>
          <p:nvPr/>
        </p:nvSpPr>
        <p:spPr>
          <a:xfrm>
            <a:off x="6292771" y="3459123"/>
            <a:ext cx="2030392" cy="2108299"/>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algn="l">
              <a:lnSpc>
                <a:spcPct val="110000"/>
              </a:lnSpc>
              <a:spcAft>
                <a:spcPts val="600"/>
              </a:spcAft>
            </a:pPr>
            <a:r>
              <a:rPr lang="en-US" sz="2000" dirty="0">
                <a:solidFill>
                  <a:schemeClr val="tx1">
                    <a:lumMod val="75000"/>
                    <a:lumOff val="25000"/>
                  </a:schemeClr>
                </a:solidFill>
              </a:rPr>
              <a:t>Reporter</a:t>
            </a:r>
            <a:endParaRPr lang="en-US" sz="2000" dirty="0">
              <a:solidFill>
                <a:schemeClr val="tx1">
                  <a:lumMod val="75000"/>
                  <a:lumOff val="25000"/>
                </a:schemeClr>
              </a:solidFill>
              <a:latin typeface="Helvetica Neue Light" panose="02000403000000020004" pitchFamily="2" charset="0"/>
              <a:ea typeface="Helvetica Neue Light" panose="02000403000000020004" pitchFamily="2" charset="0"/>
            </a:endParaRPr>
          </a:p>
          <a:p>
            <a:pPr algn="l">
              <a:lnSpc>
                <a:spcPct val="110000"/>
              </a:lnSpc>
              <a:spcAft>
                <a:spcPts val="1200"/>
              </a:spcAft>
            </a:pPr>
            <a:r>
              <a:rPr lang="en-US" sz="2000" dirty="0">
                <a:solidFill>
                  <a:schemeClr val="tx1">
                    <a:lumMod val="75000"/>
                    <a:lumOff val="25000"/>
                  </a:schemeClr>
                </a:solidFill>
                <a:latin typeface="Helvetica Neue Light" panose="02000403000000020004" pitchFamily="2" charset="0"/>
                <a:ea typeface="Helvetica Neue Light" panose="02000403000000020004" pitchFamily="2" charset="0"/>
              </a:rPr>
              <a:t>The person who will summarize and share what you write with the rest of the class.</a:t>
            </a:r>
          </a:p>
        </p:txBody>
      </p:sp>
      <p:sp>
        <p:nvSpPr>
          <p:cNvPr id="9" name="Title 1">
            <a:extLst>
              <a:ext uri="{FF2B5EF4-FFF2-40B4-BE49-F238E27FC236}">
                <a16:creationId xmlns:a16="http://schemas.microsoft.com/office/drawing/2014/main" id="{FB98FFFD-CAFF-7146-B161-F80F9FCD8F0E}"/>
              </a:ext>
            </a:extLst>
          </p:cNvPr>
          <p:cNvSpPr txBox="1">
            <a:spLocks/>
          </p:cNvSpPr>
          <p:nvPr/>
        </p:nvSpPr>
        <p:spPr>
          <a:xfrm>
            <a:off x="9093842" y="3459123"/>
            <a:ext cx="2110451" cy="2108299"/>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algn="l">
              <a:lnSpc>
                <a:spcPct val="110000"/>
              </a:lnSpc>
              <a:spcAft>
                <a:spcPts val="600"/>
              </a:spcAft>
            </a:pPr>
            <a:r>
              <a:rPr lang="en-US" sz="2000" dirty="0">
                <a:solidFill>
                  <a:schemeClr val="tx1">
                    <a:lumMod val="75000"/>
                    <a:lumOff val="25000"/>
                  </a:schemeClr>
                </a:solidFill>
              </a:rPr>
              <a:t>Question Leader</a:t>
            </a:r>
            <a:endParaRPr lang="en-US" sz="2000" dirty="0">
              <a:solidFill>
                <a:schemeClr val="tx1">
                  <a:lumMod val="75000"/>
                  <a:lumOff val="25000"/>
                </a:schemeClr>
              </a:solidFill>
              <a:latin typeface="Helvetica Neue Light" panose="02000403000000020004" pitchFamily="2" charset="0"/>
              <a:ea typeface="Helvetica Neue Light" panose="02000403000000020004" pitchFamily="2" charset="0"/>
            </a:endParaRPr>
          </a:p>
          <a:p>
            <a:pPr algn="l">
              <a:lnSpc>
                <a:spcPct val="110000"/>
              </a:lnSpc>
              <a:spcAft>
                <a:spcPts val="1200"/>
              </a:spcAft>
            </a:pPr>
            <a:r>
              <a:rPr lang="en-US" sz="2000" dirty="0">
                <a:solidFill>
                  <a:schemeClr val="tx1">
                    <a:lumMod val="75000"/>
                    <a:lumOff val="25000"/>
                  </a:schemeClr>
                </a:solidFill>
                <a:latin typeface="Helvetica Neue Light" panose="02000403000000020004" pitchFamily="2" charset="0"/>
                <a:ea typeface="Helvetica Neue Light" panose="02000403000000020004" pitchFamily="2" charset="0"/>
              </a:rPr>
              <a:t>The person who will ask the group questions about ideas and probe for more detail.</a:t>
            </a:r>
          </a:p>
        </p:txBody>
      </p:sp>
      <p:sp>
        <p:nvSpPr>
          <p:cNvPr id="11" name="Rectangle 10">
            <a:extLst>
              <a:ext uri="{FF2B5EF4-FFF2-40B4-BE49-F238E27FC236}">
                <a16:creationId xmlns:a16="http://schemas.microsoft.com/office/drawing/2014/main" id="{81AD8AE4-E2B0-C748-ABB6-F9E50FCF6842}"/>
              </a:ext>
              <a:ext uri="{C183D7F6-B498-43B3-948B-1728B52AA6E4}">
                <adec:decorative xmlns:adec="http://schemas.microsoft.com/office/drawing/2017/decorative" val="1"/>
              </a:ext>
            </a:extLst>
          </p:cNvPr>
          <p:cNvSpPr/>
          <p:nvPr/>
        </p:nvSpPr>
        <p:spPr>
          <a:xfrm>
            <a:off x="1108455" y="2072223"/>
            <a:ext cx="1191838" cy="1191838"/>
          </a:xfrm>
          <a:prstGeom prst="rect">
            <a:avLst/>
          </a:prstGeom>
          <a:blipFill>
            <a:blip r:embed="rId3">
              <a:duotone>
                <a:prstClr val="black"/>
                <a:schemeClr val="bg2">
                  <a:lumMod val="10000"/>
                  <a:tint val="45000"/>
                  <a:satMod val="400000"/>
                </a:schemeClr>
              </a:duotone>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2" name="Rectangle 11">
            <a:extLst>
              <a:ext uri="{FF2B5EF4-FFF2-40B4-BE49-F238E27FC236}">
                <a16:creationId xmlns:a16="http://schemas.microsoft.com/office/drawing/2014/main" id="{526205F8-1154-2949-AE6D-81AA398323BC}"/>
              </a:ext>
              <a:ext uri="{C183D7F6-B498-43B3-948B-1728B52AA6E4}">
                <adec:decorative xmlns:adec="http://schemas.microsoft.com/office/drawing/2017/decorative" val="1"/>
              </a:ext>
            </a:extLst>
          </p:cNvPr>
          <p:cNvSpPr/>
          <p:nvPr/>
        </p:nvSpPr>
        <p:spPr>
          <a:xfrm>
            <a:off x="6269847" y="2072223"/>
            <a:ext cx="1191838" cy="1191838"/>
          </a:xfrm>
          <a:prstGeom prst="rect">
            <a:avLst/>
          </a:prstGeom>
          <a:blipFill>
            <a:blip r:embed="rId5">
              <a:duotone>
                <a:prstClr val="black"/>
                <a:schemeClr val="tx1">
                  <a:tint val="45000"/>
                  <a:satMod val="400000"/>
                </a:schemeClr>
              </a:duotone>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3" name="Rectangle 12">
            <a:extLst>
              <a:ext uri="{FF2B5EF4-FFF2-40B4-BE49-F238E27FC236}">
                <a16:creationId xmlns:a16="http://schemas.microsoft.com/office/drawing/2014/main" id="{E2C0AB76-A960-834B-A4ED-470C8BA4D4C1}"/>
              </a:ext>
              <a:ext uri="{C183D7F6-B498-43B3-948B-1728B52AA6E4}">
                <adec:decorative xmlns:adec="http://schemas.microsoft.com/office/drawing/2017/decorative" val="1"/>
              </a:ext>
            </a:extLst>
          </p:cNvPr>
          <p:cNvSpPr/>
          <p:nvPr/>
        </p:nvSpPr>
        <p:spPr>
          <a:xfrm>
            <a:off x="3611783" y="2072223"/>
            <a:ext cx="1191838" cy="1191838"/>
          </a:xfrm>
          <a:prstGeom prst="rect">
            <a:avLst/>
          </a:prstGeom>
          <a:blipFill>
            <a:blip r:embed="rId7">
              <a:duotone>
                <a:prstClr val="black"/>
                <a:schemeClr val="tx1">
                  <a:tint val="45000"/>
                  <a:satMod val="400000"/>
                </a:schemeClr>
              </a:duotone>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4" name="Rectangle 13">
            <a:extLst>
              <a:ext uri="{FF2B5EF4-FFF2-40B4-BE49-F238E27FC236}">
                <a16:creationId xmlns:a16="http://schemas.microsoft.com/office/drawing/2014/main" id="{FFEBFC05-E8C2-664D-A0BC-16DA0D9CFEAC}"/>
              </a:ext>
              <a:ext uri="{C183D7F6-B498-43B3-948B-1728B52AA6E4}">
                <adec:decorative xmlns:adec="http://schemas.microsoft.com/office/drawing/2017/decorative" val="1"/>
              </a:ext>
            </a:extLst>
          </p:cNvPr>
          <p:cNvSpPr/>
          <p:nvPr/>
        </p:nvSpPr>
        <p:spPr>
          <a:xfrm>
            <a:off x="9379318" y="2061433"/>
            <a:ext cx="1191838" cy="1191838"/>
          </a:xfrm>
          <a:prstGeom prst="rect">
            <a:avLst/>
          </a:prstGeom>
          <a:blipFill>
            <a:blip r:embed="rId9">
              <a:duotone>
                <a:prstClr val="black"/>
                <a:schemeClr val="tx1">
                  <a:tint val="45000"/>
                  <a:satMod val="400000"/>
                </a:schemeClr>
              </a:duotone>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txBody>
          <a:bodyPr/>
          <a:lstStyle/>
          <a:p>
            <a:endParaRPr lang="en-US"/>
          </a:p>
        </p:txBody>
      </p:sp>
    </p:spTree>
    <p:extLst>
      <p:ext uri="{BB962C8B-B14F-4D97-AF65-F5344CB8AC3E}">
        <p14:creationId xmlns:p14="http://schemas.microsoft.com/office/powerpoint/2010/main" val="2143652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a:xfrm>
            <a:off x="1004045" y="495300"/>
            <a:ext cx="10455771" cy="1286608"/>
          </a:xfrm>
        </p:spPr>
        <p:txBody>
          <a:bodyPr lIns="0" tIns="0" rIns="0" bIns="0" anchor="t" anchorCtr="0">
            <a:noAutofit/>
          </a:bodyPr>
          <a:lstStyle/>
          <a:p>
            <a:r>
              <a:rPr lang="en-US" dirty="0"/>
              <a:t>Questions to Consider</a:t>
            </a:r>
            <a:endParaRPr lang="en-US" sz="4400" dirty="0"/>
          </a:p>
        </p:txBody>
      </p:sp>
      <p:sp>
        <p:nvSpPr>
          <p:cNvPr id="6" name="Title 1">
            <a:extLst>
              <a:ext uri="{FF2B5EF4-FFF2-40B4-BE49-F238E27FC236}">
                <a16:creationId xmlns:a16="http://schemas.microsoft.com/office/drawing/2014/main" id="{B16C0B93-CAE8-2B4F-959B-916DC186B461}"/>
              </a:ext>
            </a:extLst>
          </p:cNvPr>
          <p:cNvSpPr txBox="1">
            <a:spLocks/>
          </p:cNvSpPr>
          <p:nvPr/>
        </p:nvSpPr>
        <p:spPr>
          <a:xfrm>
            <a:off x="990599" y="2057400"/>
            <a:ext cx="9206697" cy="3625770"/>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marL="422910" indent="-422910" algn="l">
              <a:lnSpc>
                <a:spcPct val="110000"/>
              </a:lnSpc>
              <a:spcAft>
                <a:spcPts val="1200"/>
              </a:spcAft>
              <a:buFont typeface="+mj-lt"/>
              <a:buAutoNum type="arabicPeriod"/>
            </a:pP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What type of forest ecosystem is it?</a:t>
            </a:r>
          </a:p>
          <a:p>
            <a:pPr marL="422910" indent="-422910" algn="l">
              <a:lnSpc>
                <a:spcPct val="110000"/>
              </a:lnSpc>
              <a:spcAft>
                <a:spcPts val="1200"/>
              </a:spcAft>
              <a:buFont typeface="+mj-lt"/>
              <a:buAutoNum type="arabicPeriod"/>
            </a:pP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What types of interactions might you expect to see in the forest ecosystem (biotic, abiotic)?</a:t>
            </a:r>
          </a:p>
          <a:p>
            <a:pPr marL="422910" indent="-422910" algn="l">
              <a:lnSpc>
                <a:spcPct val="110000"/>
              </a:lnSpc>
              <a:spcAft>
                <a:spcPts val="1200"/>
              </a:spcAft>
              <a:buFont typeface="+mj-lt"/>
              <a:buAutoNum type="arabicPeriod"/>
            </a:pP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What types of human interactions or impacts might be occurring? </a:t>
            </a:r>
          </a:p>
          <a:p>
            <a:pPr marL="422910" indent="-422910" algn="l">
              <a:lnSpc>
                <a:spcPct val="110000"/>
              </a:lnSpc>
              <a:spcAft>
                <a:spcPts val="1200"/>
              </a:spcAft>
              <a:buFont typeface="+mj-lt"/>
              <a:buAutoNum type="arabicPeriod"/>
            </a:pP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What types of biological or physical disturbances (moderate or extreme) might there be?</a:t>
            </a:r>
          </a:p>
          <a:p>
            <a:pPr marL="422910" indent="-422910" algn="l">
              <a:lnSpc>
                <a:spcPct val="110000"/>
              </a:lnSpc>
              <a:spcAft>
                <a:spcPts val="1200"/>
              </a:spcAft>
              <a:buFont typeface="+mj-lt"/>
              <a:buAutoNum type="arabicPeriod"/>
            </a:pP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Is there anything else you know/wonder?</a:t>
            </a:r>
          </a:p>
        </p:txBody>
      </p:sp>
      <p:pic>
        <p:nvPicPr>
          <p:cNvPr id="5" name="Picture 4">
            <a:extLst>
              <a:ext uri="{FF2B5EF4-FFF2-40B4-BE49-F238E27FC236}">
                <a16:creationId xmlns:a16="http://schemas.microsoft.com/office/drawing/2014/main" id="{6035A188-7316-AD48-A7FB-EA1A8152C4E5}"/>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659434" y="467511"/>
            <a:ext cx="2850379" cy="1275737"/>
          </a:xfrm>
          <a:prstGeom prst="rect">
            <a:avLst/>
          </a:prstGeom>
        </p:spPr>
      </p:pic>
    </p:spTree>
    <p:extLst>
      <p:ext uri="{BB962C8B-B14F-4D97-AF65-F5344CB8AC3E}">
        <p14:creationId xmlns:p14="http://schemas.microsoft.com/office/powerpoint/2010/main" val="297181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a:xfrm>
            <a:off x="1004045" y="495300"/>
            <a:ext cx="10197355" cy="1286608"/>
          </a:xfrm>
        </p:spPr>
        <p:txBody>
          <a:bodyPr lIns="0" tIns="0" rIns="0" bIns="0" anchor="t" anchorCtr="0">
            <a:noAutofit/>
          </a:bodyPr>
          <a:lstStyle/>
          <a:p>
            <a:r>
              <a:rPr lang="en-US" dirty="0"/>
              <a:t>HS-LS2 Ecosystems: Interactions, Energy, and Dynamics</a:t>
            </a:r>
            <a:endParaRPr lang="en-US" sz="4400" dirty="0"/>
          </a:p>
        </p:txBody>
      </p:sp>
      <p:graphicFrame>
        <p:nvGraphicFramePr>
          <p:cNvPr id="7" name="Content Placeholder 17">
            <a:extLst>
              <a:ext uri="{FF2B5EF4-FFF2-40B4-BE49-F238E27FC236}">
                <a16:creationId xmlns:a16="http://schemas.microsoft.com/office/drawing/2014/main" id="{1D201583-ADB6-BE4F-BDE1-7A7659FC617F}"/>
              </a:ext>
            </a:extLst>
          </p:cNvPr>
          <p:cNvGraphicFramePr>
            <a:graphicFrameLocks/>
          </p:cNvGraphicFramePr>
          <p:nvPr>
            <p:extLst>
              <p:ext uri="{D42A27DB-BD31-4B8C-83A1-F6EECF244321}">
                <p14:modId xmlns:p14="http://schemas.microsoft.com/office/powerpoint/2010/main" val="2411169856"/>
              </p:ext>
            </p:extLst>
          </p:nvPr>
        </p:nvGraphicFramePr>
        <p:xfrm>
          <a:off x="1004045" y="2057400"/>
          <a:ext cx="10183908" cy="4280472"/>
        </p:xfrm>
        <a:graphic>
          <a:graphicData uri="http://schemas.openxmlformats.org/drawingml/2006/table">
            <a:tbl>
              <a:tblPr firstRow="1" firstCol="1" bandRow="1">
                <a:tableStyleId>{5940675A-B579-460E-94D1-54222C63F5DA}</a:tableStyleId>
              </a:tblPr>
              <a:tblGrid>
                <a:gridCol w="1201273">
                  <a:extLst>
                    <a:ext uri="{9D8B030D-6E8A-4147-A177-3AD203B41FA5}">
                      <a16:colId xmlns:a16="http://schemas.microsoft.com/office/drawing/2014/main" val="663694275"/>
                    </a:ext>
                  </a:extLst>
                </a:gridCol>
                <a:gridCol w="8982635">
                  <a:extLst>
                    <a:ext uri="{9D8B030D-6E8A-4147-A177-3AD203B41FA5}">
                      <a16:colId xmlns:a16="http://schemas.microsoft.com/office/drawing/2014/main" val="2419435865"/>
                    </a:ext>
                  </a:extLst>
                </a:gridCol>
              </a:tblGrid>
              <a:tr h="346577">
                <a:tc>
                  <a:txBody>
                    <a:bodyPr/>
                    <a:lstStyle/>
                    <a:p>
                      <a:pPr marL="0" marR="0" algn="ctr">
                        <a:lnSpc>
                          <a:spcPct val="100000"/>
                        </a:lnSpc>
                        <a:spcBef>
                          <a:spcPts val="0"/>
                        </a:spcBef>
                        <a:spcAft>
                          <a:spcPts val="0"/>
                        </a:spcAft>
                      </a:pPr>
                      <a:r>
                        <a:rPr lang="en-US" sz="1200" b="1" dirty="0">
                          <a:solidFill>
                            <a:schemeClr val="bg2">
                              <a:lumMod val="10000"/>
                            </a:schemeClr>
                          </a:solidFill>
                          <a:effectLst/>
                          <a:latin typeface="Helvetica Neue" panose="02000503000000020004" pitchFamily="2" charset="0"/>
                          <a:ea typeface="Helvetica Neue" panose="02000503000000020004" pitchFamily="2" charset="0"/>
                          <a:cs typeface="Helvetica Neue" panose="02000503000000020004" pitchFamily="2" charset="0"/>
                        </a:rPr>
                        <a:t>NGSS #</a:t>
                      </a:r>
                    </a:p>
                  </a:txBody>
                  <a:tcPr marL="142341" marR="85404" marT="85404" marB="85404">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3A49F"/>
                    </a:solidFill>
                  </a:tcPr>
                </a:tc>
                <a:tc>
                  <a:txBody>
                    <a:bodyPr/>
                    <a:lstStyle/>
                    <a:p>
                      <a:pPr marL="0" marR="0" algn="ctr">
                        <a:lnSpc>
                          <a:spcPct val="100000"/>
                        </a:lnSpc>
                        <a:spcBef>
                          <a:spcPts val="0"/>
                        </a:spcBef>
                        <a:spcAft>
                          <a:spcPts val="0"/>
                        </a:spcAft>
                      </a:pPr>
                      <a:r>
                        <a:rPr lang="en-US" sz="1200" b="1" dirty="0">
                          <a:solidFill>
                            <a:schemeClr val="bg2">
                              <a:lumMod val="10000"/>
                            </a:schemeClr>
                          </a:solidFill>
                          <a:effectLst/>
                          <a:latin typeface="Helvetica Neue" panose="02000503000000020004" pitchFamily="2" charset="0"/>
                          <a:ea typeface="Helvetica Neue" panose="02000503000000020004" pitchFamily="2" charset="0"/>
                          <a:cs typeface="Helvetica Neue" panose="02000503000000020004" pitchFamily="2" charset="0"/>
                        </a:rPr>
                        <a:t>Ecosystem Standards</a:t>
                      </a:r>
                    </a:p>
                  </a:txBody>
                  <a:tcPr marL="142341" marR="85404" marT="85404" marB="85404">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3A49F"/>
                    </a:solidFill>
                  </a:tcPr>
                </a:tc>
                <a:extLst>
                  <a:ext uri="{0D108BD9-81ED-4DB2-BD59-A6C34878D82A}">
                    <a16:rowId xmlns:a16="http://schemas.microsoft.com/office/drawing/2014/main" val="392782642"/>
                  </a:ext>
                </a:extLst>
              </a:tr>
              <a:tr h="346577">
                <a:tc>
                  <a:txBody>
                    <a:bodyPr/>
                    <a:lstStyle/>
                    <a:p>
                      <a:pPr marL="0" marR="0" algn="l" defTabSz="914400" rtl="0" eaLnBrk="1" latinLnBrk="0" hangingPunct="1">
                        <a:lnSpc>
                          <a:spcPct val="100000"/>
                        </a:lnSpc>
                        <a:spcBef>
                          <a:spcPts val="0"/>
                        </a:spcBef>
                        <a:spcAft>
                          <a:spcPts val="0"/>
                        </a:spcAft>
                      </a:pPr>
                      <a:r>
                        <a:rPr lang="en-US" sz="1200" kern="120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HS-LS2-1.</a:t>
                      </a:r>
                    </a:p>
                  </a:txBody>
                  <a:tcPr marL="142341" marR="85404" marT="85404" marB="85404">
                    <a:lnL w="12700" cap="flat" cmpd="sng" algn="ctr">
                      <a:solidFill>
                        <a:schemeClr val="bg1"/>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marL="0" marR="0" algn="l" defTabSz="914400" rtl="0" eaLnBrk="1" latinLnBrk="0" hangingPunct="1">
                        <a:lnSpc>
                          <a:spcPct val="100000"/>
                        </a:lnSpc>
                        <a:spcBef>
                          <a:spcPts val="0"/>
                        </a:spcBef>
                        <a:spcAft>
                          <a:spcPts val="0"/>
                        </a:spcAft>
                      </a:pPr>
                      <a:r>
                        <a:rPr lang="en-US" sz="1200" kern="120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Use mathematical and/or computational representations to support explanations of factors that affect carrying capacity of ecosystems at different scales.  </a:t>
                      </a:r>
                    </a:p>
                  </a:txBody>
                  <a:tcPr marL="142341" marR="85404" marT="85404" marB="85404">
                    <a:lnL w="12700" cap="flat" cmpd="sng" algn="ctr">
                      <a:solidFill>
                        <a:schemeClr val="bg2">
                          <a:lumMod val="75000"/>
                        </a:schemeClr>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extLst>
                  <a:ext uri="{0D108BD9-81ED-4DB2-BD59-A6C34878D82A}">
                    <a16:rowId xmlns:a16="http://schemas.microsoft.com/office/drawing/2014/main" val="3148805573"/>
                  </a:ext>
                </a:extLst>
              </a:tr>
              <a:tr h="494953">
                <a:tc>
                  <a:txBody>
                    <a:bodyPr/>
                    <a:lstStyle/>
                    <a:p>
                      <a:pPr marL="0" marR="0" algn="l" defTabSz="914400" rtl="0" eaLnBrk="1" latinLnBrk="0" hangingPunct="1">
                        <a:lnSpc>
                          <a:spcPct val="100000"/>
                        </a:lnSpc>
                        <a:spcBef>
                          <a:spcPts val="0"/>
                        </a:spcBef>
                        <a:spcAft>
                          <a:spcPts val="0"/>
                        </a:spcAft>
                      </a:pPr>
                      <a:r>
                        <a:rPr lang="en-US" sz="1200" kern="120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HS-LS2-2.</a:t>
                      </a:r>
                    </a:p>
                  </a:txBody>
                  <a:tcPr marL="142341" marR="85404" marT="85404" marB="85404">
                    <a:lnL w="12700" cap="flat" cmpd="sng" algn="ctr">
                      <a:solidFill>
                        <a:schemeClr val="bg1"/>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marL="0" marR="0" algn="l" defTabSz="914400" rtl="0" eaLnBrk="1" latinLnBrk="0" hangingPunct="1">
                        <a:lnSpc>
                          <a:spcPct val="100000"/>
                        </a:lnSpc>
                        <a:spcBef>
                          <a:spcPts val="0"/>
                        </a:spcBef>
                        <a:spcAft>
                          <a:spcPts val="0"/>
                        </a:spcAft>
                      </a:pPr>
                      <a:r>
                        <a:rPr lang="en-US" sz="1200" kern="120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Use mathematical representations to support and revise explanations based on evidence about factors affecting biodiversity and populations in ecosystems of different scales.  </a:t>
                      </a:r>
                    </a:p>
                  </a:txBody>
                  <a:tcPr marL="142341" marR="85404" marT="85404" marB="85404">
                    <a:lnL w="12700" cap="flat" cmpd="sng" algn="ctr">
                      <a:solidFill>
                        <a:schemeClr val="bg2">
                          <a:lumMod val="75000"/>
                        </a:schemeClr>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extLst>
                  <a:ext uri="{0D108BD9-81ED-4DB2-BD59-A6C34878D82A}">
                    <a16:rowId xmlns:a16="http://schemas.microsoft.com/office/drawing/2014/main" val="311814596"/>
                  </a:ext>
                </a:extLst>
              </a:tr>
              <a:tr h="346577">
                <a:tc>
                  <a:txBody>
                    <a:bodyPr/>
                    <a:lstStyle/>
                    <a:p>
                      <a:pPr marL="0" marR="0" algn="l" defTabSz="914400" rtl="0" eaLnBrk="1" latinLnBrk="0" hangingPunct="1">
                        <a:lnSpc>
                          <a:spcPct val="100000"/>
                        </a:lnSpc>
                        <a:spcBef>
                          <a:spcPts val="0"/>
                        </a:spcBef>
                        <a:spcAft>
                          <a:spcPts val="0"/>
                        </a:spcAft>
                      </a:pPr>
                      <a:r>
                        <a:rPr lang="en-US" sz="1200" kern="120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HS-LS2-3.</a:t>
                      </a:r>
                    </a:p>
                  </a:txBody>
                  <a:tcPr marL="142341" marR="85404" marT="85404" marB="85404">
                    <a:lnL w="12700" cap="flat" cmpd="sng" algn="ctr">
                      <a:solidFill>
                        <a:schemeClr val="bg1"/>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marL="0" marR="0" algn="l" defTabSz="914400" rtl="0" eaLnBrk="1" latinLnBrk="0" hangingPunct="1">
                        <a:lnSpc>
                          <a:spcPct val="100000"/>
                        </a:lnSpc>
                        <a:spcBef>
                          <a:spcPts val="0"/>
                        </a:spcBef>
                        <a:spcAft>
                          <a:spcPts val="0"/>
                        </a:spcAft>
                      </a:pPr>
                      <a:r>
                        <a:rPr lang="en-US" sz="1200" kern="120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Construct and revise an explanation based on evidence for the cycling of matter and flow of energy in aerobic and anaerobic conditions.  </a:t>
                      </a:r>
                    </a:p>
                  </a:txBody>
                  <a:tcPr marL="142341" marR="85404" marT="85404" marB="85404">
                    <a:lnL w="12700" cap="flat" cmpd="sng" algn="ctr">
                      <a:solidFill>
                        <a:schemeClr val="bg2">
                          <a:lumMod val="75000"/>
                        </a:schemeClr>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extLst>
                  <a:ext uri="{0D108BD9-81ED-4DB2-BD59-A6C34878D82A}">
                    <a16:rowId xmlns:a16="http://schemas.microsoft.com/office/drawing/2014/main" val="1095155069"/>
                  </a:ext>
                </a:extLst>
              </a:tr>
              <a:tr h="346577">
                <a:tc>
                  <a:txBody>
                    <a:bodyPr/>
                    <a:lstStyle/>
                    <a:p>
                      <a:pPr marL="0" marR="0" algn="l" defTabSz="914400" rtl="0" eaLnBrk="1" latinLnBrk="0" hangingPunct="1">
                        <a:lnSpc>
                          <a:spcPct val="100000"/>
                        </a:lnSpc>
                        <a:spcBef>
                          <a:spcPts val="0"/>
                        </a:spcBef>
                        <a:spcAft>
                          <a:spcPts val="0"/>
                        </a:spcAft>
                      </a:pPr>
                      <a:r>
                        <a:rPr lang="en-US" sz="1200" kern="120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HS-LS2-4.</a:t>
                      </a:r>
                    </a:p>
                  </a:txBody>
                  <a:tcPr marL="142341" marR="85404" marT="85404" marB="85404">
                    <a:lnL w="12700" cap="flat" cmpd="sng" algn="ctr">
                      <a:solidFill>
                        <a:schemeClr val="bg1"/>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marL="0" marR="0" algn="l" defTabSz="914400" rtl="0" eaLnBrk="1" latinLnBrk="0" hangingPunct="1">
                        <a:lnSpc>
                          <a:spcPct val="100000"/>
                        </a:lnSpc>
                        <a:spcBef>
                          <a:spcPts val="0"/>
                        </a:spcBef>
                        <a:spcAft>
                          <a:spcPts val="0"/>
                        </a:spcAft>
                      </a:pPr>
                      <a:r>
                        <a:rPr lang="en-US" sz="1200" kern="120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Use mathematical representations to support claims for the cycling of matter and flow of energy among organisms in an ecosystem.  </a:t>
                      </a:r>
                    </a:p>
                  </a:txBody>
                  <a:tcPr marL="142341" marR="85404" marT="85404" marB="85404">
                    <a:lnL w="12700" cap="flat" cmpd="sng" algn="ctr">
                      <a:solidFill>
                        <a:schemeClr val="bg2">
                          <a:lumMod val="75000"/>
                        </a:schemeClr>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extLst>
                  <a:ext uri="{0D108BD9-81ED-4DB2-BD59-A6C34878D82A}">
                    <a16:rowId xmlns:a16="http://schemas.microsoft.com/office/drawing/2014/main" val="3800226556"/>
                  </a:ext>
                </a:extLst>
              </a:tr>
              <a:tr h="494953">
                <a:tc>
                  <a:txBody>
                    <a:bodyPr/>
                    <a:lstStyle/>
                    <a:p>
                      <a:pPr marL="0" marR="0" algn="l" defTabSz="914400" rtl="0" eaLnBrk="1" latinLnBrk="0" hangingPunct="1">
                        <a:lnSpc>
                          <a:spcPct val="100000"/>
                        </a:lnSpc>
                        <a:spcBef>
                          <a:spcPts val="0"/>
                        </a:spcBef>
                        <a:spcAft>
                          <a:spcPts val="0"/>
                        </a:spcAft>
                      </a:pPr>
                      <a:r>
                        <a:rPr lang="en-US" sz="1200" kern="120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HS-LS2-5.</a:t>
                      </a:r>
                    </a:p>
                  </a:txBody>
                  <a:tcPr marL="142341" marR="85404" marT="85404" marB="85404">
                    <a:lnL w="12700" cap="flat" cmpd="sng" algn="ctr">
                      <a:solidFill>
                        <a:schemeClr val="bg1"/>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marL="0" marR="0" algn="l" defTabSz="914400" rtl="0" eaLnBrk="1" latinLnBrk="0" hangingPunct="1">
                        <a:lnSpc>
                          <a:spcPct val="100000"/>
                        </a:lnSpc>
                        <a:spcBef>
                          <a:spcPts val="0"/>
                        </a:spcBef>
                        <a:spcAft>
                          <a:spcPts val="0"/>
                        </a:spcAft>
                      </a:pPr>
                      <a:r>
                        <a:rPr lang="en-US" sz="1200" kern="120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Develop a model to illustrate the role of photosynthesis and cellular respiration in the cycling of carbon among the biosphere, atmosphere, hydrosphere, and geosphere.  </a:t>
                      </a:r>
                    </a:p>
                  </a:txBody>
                  <a:tcPr marL="142341" marR="85404" marT="85404" marB="85404">
                    <a:lnL w="12700" cap="flat" cmpd="sng" algn="ctr">
                      <a:solidFill>
                        <a:schemeClr val="bg2">
                          <a:lumMod val="75000"/>
                        </a:schemeClr>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extLst>
                  <a:ext uri="{0D108BD9-81ED-4DB2-BD59-A6C34878D82A}">
                    <a16:rowId xmlns:a16="http://schemas.microsoft.com/office/drawing/2014/main" val="3859462001"/>
                  </a:ext>
                </a:extLst>
              </a:tr>
              <a:tr h="494953">
                <a:tc>
                  <a:txBody>
                    <a:bodyPr/>
                    <a:lstStyle/>
                    <a:p>
                      <a:pPr marL="0" marR="0" algn="l" defTabSz="914400" rtl="0" eaLnBrk="1" latinLnBrk="0" hangingPunct="1">
                        <a:lnSpc>
                          <a:spcPct val="100000"/>
                        </a:lnSpc>
                        <a:spcBef>
                          <a:spcPts val="0"/>
                        </a:spcBef>
                        <a:spcAft>
                          <a:spcPts val="0"/>
                        </a:spcAft>
                      </a:pPr>
                      <a:r>
                        <a:rPr lang="en-US" sz="1200" kern="120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HS-LS2-6.</a:t>
                      </a:r>
                    </a:p>
                  </a:txBody>
                  <a:tcPr marL="142341" marR="85404" marT="85404" marB="85404">
                    <a:lnL w="12700" cap="flat" cmpd="sng" algn="ctr">
                      <a:solidFill>
                        <a:schemeClr val="bg1"/>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marL="0" marR="0" algn="l" defTabSz="914400" rtl="0" eaLnBrk="1" latinLnBrk="0" hangingPunct="1">
                        <a:lnSpc>
                          <a:spcPct val="100000"/>
                        </a:lnSpc>
                        <a:spcBef>
                          <a:spcPts val="0"/>
                        </a:spcBef>
                        <a:spcAft>
                          <a:spcPts val="0"/>
                        </a:spcAft>
                      </a:pPr>
                      <a:r>
                        <a:rPr lang="en-US" sz="1200" kern="120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Evaluate the claims, evidence, and reasoning that the complex interactions in ecosystems maintain relatively consistent numbers and types of organisms in stable conditions but changing conditions may result in a new ecosystem.  </a:t>
                      </a:r>
                    </a:p>
                  </a:txBody>
                  <a:tcPr marL="142341" marR="85404" marT="85404" marB="85404">
                    <a:lnL w="12700" cap="flat" cmpd="sng" algn="ctr">
                      <a:solidFill>
                        <a:schemeClr val="bg2">
                          <a:lumMod val="75000"/>
                        </a:schemeClr>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extLst>
                  <a:ext uri="{0D108BD9-81ED-4DB2-BD59-A6C34878D82A}">
                    <a16:rowId xmlns:a16="http://schemas.microsoft.com/office/drawing/2014/main" val="729642169"/>
                  </a:ext>
                </a:extLst>
              </a:tr>
              <a:tr h="346577">
                <a:tc>
                  <a:txBody>
                    <a:bodyPr/>
                    <a:lstStyle/>
                    <a:p>
                      <a:pPr marL="0" marR="0" algn="l" defTabSz="914400" rtl="0" eaLnBrk="1" latinLnBrk="0" hangingPunct="1">
                        <a:lnSpc>
                          <a:spcPct val="100000"/>
                        </a:lnSpc>
                        <a:spcBef>
                          <a:spcPts val="0"/>
                        </a:spcBef>
                        <a:spcAft>
                          <a:spcPts val="0"/>
                        </a:spcAft>
                      </a:pPr>
                      <a:r>
                        <a:rPr lang="en-US" sz="1200" b="1" kern="120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HS-LS2-7.</a:t>
                      </a:r>
                    </a:p>
                  </a:txBody>
                  <a:tcPr marL="142341" marR="85404" marT="85404" marB="85404">
                    <a:lnL w="12700" cap="flat" cmpd="sng" algn="ctr">
                      <a:solidFill>
                        <a:schemeClr val="bg1"/>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marL="0" marR="0" algn="l" defTabSz="914400" rtl="0" eaLnBrk="1" latinLnBrk="0" hangingPunct="1">
                        <a:lnSpc>
                          <a:spcPct val="100000"/>
                        </a:lnSpc>
                        <a:spcBef>
                          <a:spcPts val="0"/>
                        </a:spcBef>
                        <a:spcAft>
                          <a:spcPts val="0"/>
                        </a:spcAft>
                      </a:pPr>
                      <a:r>
                        <a:rPr lang="en-US" sz="1200" b="1" kern="120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Design, evaluate, and refine a solution for reducing the impacts of human activities on the environment and biodiversity. </a:t>
                      </a:r>
                    </a:p>
                  </a:txBody>
                  <a:tcPr marL="142341" marR="85404" marT="85404" marB="85404">
                    <a:lnL w="12700" cap="flat" cmpd="sng" algn="ctr">
                      <a:solidFill>
                        <a:schemeClr val="bg2">
                          <a:lumMod val="75000"/>
                        </a:schemeClr>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extLst>
                  <a:ext uri="{0D108BD9-81ED-4DB2-BD59-A6C34878D82A}">
                    <a16:rowId xmlns:a16="http://schemas.microsoft.com/office/drawing/2014/main" val="3985153672"/>
                  </a:ext>
                </a:extLst>
              </a:tr>
              <a:tr h="346577">
                <a:tc>
                  <a:txBody>
                    <a:bodyPr/>
                    <a:lstStyle/>
                    <a:p>
                      <a:pPr marL="0" marR="0" algn="l" defTabSz="914400" rtl="0" eaLnBrk="1" latinLnBrk="0" hangingPunct="1">
                        <a:lnSpc>
                          <a:spcPct val="100000"/>
                        </a:lnSpc>
                        <a:spcBef>
                          <a:spcPts val="0"/>
                        </a:spcBef>
                        <a:spcAft>
                          <a:spcPts val="0"/>
                        </a:spcAft>
                      </a:pPr>
                      <a:r>
                        <a:rPr lang="en-US" sz="1200" kern="120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HS-LS2-8.</a:t>
                      </a:r>
                    </a:p>
                  </a:txBody>
                  <a:tcPr marL="142341" marR="85404" marT="85404" marB="85404">
                    <a:lnL w="12700" cap="flat" cmpd="sng" algn="ctr">
                      <a:solidFill>
                        <a:schemeClr val="bg1"/>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marL="0" marR="0" algn="l" defTabSz="914400" rtl="0" eaLnBrk="1" latinLnBrk="0" hangingPunct="1">
                        <a:lnSpc>
                          <a:spcPct val="100000"/>
                        </a:lnSpc>
                        <a:spcBef>
                          <a:spcPts val="0"/>
                        </a:spcBef>
                        <a:spcAft>
                          <a:spcPts val="0"/>
                        </a:spcAft>
                      </a:pPr>
                      <a:r>
                        <a:rPr lang="en-US" sz="1200" kern="120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Evaluate the evidence for the role of group behavior on individual and species’ chances to survive and reproduce. </a:t>
                      </a:r>
                    </a:p>
                  </a:txBody>
                  <a:tcPr marL="142341" marR="85404" marT="85404" marB="85404">
                    <a:lnL w="12700" cap="flat" cmpd="sng" algn="ctr">
                      <a:solidFill>
                        <a:schemeClr val="bg2">
                          <a:lumMod val="75000"/>
                        </a:schemeClr>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extLst>
                  <a:ext uri="{0D108BD9-81ED-4DB2-BD59-A6C34878D82A}">
                    <a16:rowId xmlns:a16="http://schemas.microsoft.com/office/drawing/2014/main" val="2354361218"/>
                  </a:ext>
                </a:extLst>
              </a:tr>
            </a:tbl>
          </a:graphicData>
        </a:graphic>
      </p:graphicFrame>
    </p:spTree>
    <p:extLst>
      <p:ext uri="{BB962C8B-B14F-4D97-AF65-F5344CB8AC3E}">
        <p14:creationId xmlns:p14="http://schemas.microsoft.com/office/powerpoint/2010/main" val="784135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a:xfrm>
            <a:off x="1004045" y="495300"/>
            <a:ext cx="10197355" cy="1286608"/>
          </a:xfrm>
        </p:spPr>
        <p:txBody>
          <a:bodyPr lIns="0" tIns="0" rIns="0" bIns="0" anchor="t" anchorCtr="0">
            <a:noAutofit/>
          </a:bodyPr>
          <a:lstStyle/>
          <a:p>
            <a:r>
              <a:rPr lang="en-US" dirty="0"/>
              <a:t>Scientific Essay Elements</a:t>
            </a:r>
            <a:endParaRPr lang="en-US" sz="4400" dirty="0"/>
          </a:p>
        </p:txBody>
      </p:sp>
      <p:sp>
        <p:nvSpPr>
          <p:cNvPr id="4" name="Title 1">
            <a:extLst>
              <a:ext uri="{FF2B5EF4-FFF2-40B4-BE49-F238E27FC236}">
                <a16:creationId xmlns:a16="http://schemas.microsoft.com/office/drawing/2014/main" id="{9FF2987C-2AA4-8B44-97A8-9E4618B67CE6}"/>
              </a:ext>
            </a:extLst>
          </p:cNvPr>
          <p:cNvSpPr txBox="1">
            <a:spLocks/>
          </p:cNvSpPr>
          <p:nvPr/>
        </p:nvSpPr>
        <p:spPr>
          <a:xfrm>
            <a:off x="990600" y="3459123"/>
            <a:ext cx="2398059" cy="2807205"/>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algn="l">
              <a:lnSpc>
                <a:spcPct val="110000"/>
              </a:lnSpc>
              <a:spcAft>
                <a:spcPts val="600"/>
              </a:spcAft>
            </a:pPr>
            <a:r>
              <a:rPr lang="en-US" sz="1400" dirty="0">
                <a:solidFill>
                  <a:schemeClr val="tx1">
                    <a:lumMod val="75000"/>
                    <a:lumOff val="25000"/>
                  </a:schemeClr>
                </a:solidFill>
              </a:rPr>
              <a:t>Introduction and Summary</a:t>
            </a:r>
            <a:r>
              <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rPr>
              <a:t> </a:t>
            </a:r>
          </a:p>
          <a:p>
            <a:pPr algn="l">
              <a:lnSpc>
                <a:spcPct val="110000"/>
              </a:lnSpc>
              <a:spcAft>
                <a:spcPts val="600"/>
              </a:spcAft>
            </a:pPr>
            <a:r>
              <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rPr>
              <a:t>A brief statement on why humans engage in forest management processes</a:t>
            </a:r>
          </a:p>
          <a:p>
            <a:pPr algn="l">
              <a:lnSpc>
                <a:spcPct val="110000"/>
              </a:lnSpc>
              <a:spcAft>
                <a:spcPts val="600"/>
              </a:spcAft>
            </a:pPr>
            <a:r>
              <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rPr>
              <a:t>An explanation of the Tribe’s methods for managing the Coquille Forest</a:t>
            </a:r>
          </a:p>
          <a:p>
            <a:pPr algn="l">
              <a:lnSpc>
                <a:spcPct val="110000"/>
              </a:lnSpc>
              <a:spcAft>
                <a:spcPts val="1200"/>
              </a:spcAft>
            </a:pPr>
            <a:r>
              <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rPr>
              <a:t>An analysis of the philosophy or rationale of their methods and the role of traditional ecological knowledge</a:t>
            </a:r>
          </a:p>
        </p:txBody>
      </p:sp>
      <p:sp>
        <p:nvSpPr>
          <p:cNvPr id="13" name="Title 1">
            <a:extLst>
              <a:ext uri="{FF2B5EF4-FFF2-40B4-BE49-F238E27FC236}">
                <a16:creationId xmlns:a16="http://schemas.microsoft.com/office/drawing/2014/main" id="{A67EC1DD-5272-7B4A-9AAD-7DF0C4331C43}"/>
              </a:ext>
            </a:extLst>
          </p:cNvPr>
          <p:cNvSpPr txBox="1">
            <a:spLocks/>
          </p:cNvSpPr>
          <p:nvPr/>
        </p:nvSpPr>
        <p:spPr>
          <a:xfrm>
            <a:off x="4006259" y="3462352"/>
            <a:ext cx="2703828" cy="2807205"/>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algn="l">
              <a:lnSpc>
                <a:spcPct val="110000"/>
              </a:lnSpc>
              <a:spcAft>
                <a:spcPts val="600"/>
              </a:spcAft>
            </a:pPr>
            <a:r>
              <a:rPr lang="en-US" sz="1400" dirty="0">
                <a:solidFill>
                  <a:schemeClr val="tx1">
                    <a:lumMod val="75000"/>
                    <a:lumOff val="25000"/>
                  </a:schemeClr>
                </a:solidFill>
              </a:rPr>
              <a:t>Discussion</a:t>
            </a:r>
            <a:endPar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endParaRPr>
          </a:p>
          <a:p>
            <a:pPr algn="l">
              <a:lnSpc>
                <a:spcPct val="110000"/>
              </a:lnSpc>
              <a:spcAft>
                <a:spcPts val="1200"/>
              </a:spcAft>
            </a:pPr>
            <a:r>
              <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rPr>
              <a:t>Analysis of the primary benefits, and any disadvantages, of their methods (including scientific benefits/disadvantages to the ecosystem and other considerations such as social, cultural, or spiritual benefits)</a:t>
            </a:r>
          </a:p>
          <a:p>
            <a:pPr algn="l">
              <a:lnSpc>
                <a:spcPct val="110000"/>
              </a:lnSpc>
              <a:spcAft>
                <a:spcPts val="1200"/>
              </a:spcAft>
            </a:pPr>
            <a:endPar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endParaRPr>
          </a:p>
        </p:txBody>
      </p:sp>
      <p:sp>
        <p:nvSpPr>
          <p:cNvPr id="14" name="Title 1">
            <a:extLst>
              <a:ext uri="{FF2B5EF4-FFF2-40B4-BE49-F238E27FC236}">
                <a16:creationId xmlns:a16="http://schemas.microsoft.com/office/drawing/2014/main" id="{75CA1F04-BEF0-FB40-BE19-2A0248A54D58}"/>
              </a:ext>
            </a:extLst>
          </p:cNvPr>
          <p:cNvSpPr txBox="1">
            <a:spLocks/>
          </p:cNvSpPr>
          <p:nvPr/>
        </p:nvSpPr>
        <p:spPr>
          <a:xfrm>
            <a:off x="7140388" y="3459123"/>
            <a:ext cx="4061012" cy="3197171"/>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algn="l">
              <a:lnSpc>
                <a:spcPct val="110000"/>
              </a:lnSpc>
              <a:spcAft>
                <a:spcPts val="600"/>
              </a:spcAft>
            </a:pPr>
            <a:r>
              <a:rPr lang="en-US" sz="1400" dirty="0">
                <a:solidFill>
                  <a:schemeClr val="tx1">
                    <a:lumMod val="75000"/>
                    <a:lumOff val="25000"/>
                  </a:schemeClr>
                </a:solidFill>
              </a:rPr>
              <a:t>Advocacy</a:t>
            </a:r>
            <a:endPar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endParaRPr>
          </a:p>
          <a:p>
            <a:pPr algn="l">
              <a:lnSpc>
                <a:spcPct val="110000"/>
              </a:lnSpc>
              <a:spcAft>
                <a:spcPts val="600"/>
              </a:spcAft>
            </a:pPr>
            <a:r>
              <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rPr>
              <a:t>Based on your evaluation of the Tribe’s methods and knowledge about other forest management practices, design/refine a solution that addresses human interests while reducing the impacts of human activities on the environment by persuasively arguing for either:</a:t>
            </a:r>
          </a:p>
          <a:p>
            <a:pPr algn="l">
              <a:lnSpc>
                <a:spcPct val="110000"/>
              </a:lnSpc>
              <a:spcAft>
                <a:spcPts val="600"/>
              </a:spcAft>
            </a:pPr>
            <a:r>
              <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rPr>
              <a:t>a. at least one way in which the Tribe could improve their current methods or </a:t>
            </a:r>
          </a:p>
          <a:p>
            <a:pPr algn="l">
              <a:lnSpc>
                <a:spcPct val="110000"/>
              </a:lnSpc>
              <a:spcAft>
                <a:spcPts val="1200"/>
              </a:spcAft>
            </a:pPr>
            <a:r>
              <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rPr>
              <a:t>b. persuasively arguing for other communities and/or forest managers to adopt the Tribe’s methods. </a:t>
            </a:r>
          </a:p>
        </p:txBody>
      </p:sp>
      <p:sp>
        <p:nvSpPr>
          <p:cNvPr id="15" name="Rectangle 14">
            <a:extLst>
              <a:ext uri="{FF2B5EF4-FFF2-40B4-BE49-F238E27FC236}">
                <a16:creationId xmlns:a16="http://schemas.microsoft.com/office/drawing/2014/main" id="{096543AA-FD27-8C42-91C0-9A60CA1713E6}"/>
              </a:ext>
              <a:ext uri="{C183D7F6-B498-43B3-948B-1728B52AA6E4}">
                <adec:decorative xmlns:adec="http://schemas.microsoft.com/office/drawing/2017/decorative" val="1"/>
              </a:ext>
            </a:extLst>
          </p:cNvPr>
          <p:cNvSpPr/>
          <p:nvPr/>
        </p:nvSpPr>
        <p:spPr>
          <a:xfrm>
            <a:off x="1380655" y="1993305"/>
            <a:ext cx="1290970" cy="1142624"/>
          </a:xfrm>
          <a:prstGeom prst="rect">
            <a:avLst/>
          </a:prstGeom>
          <a:blipFill>
            <a:blip r:embed="rId3">
              <a:duotone>
                <a:schemeClr val="bg2">
                  <a:shade val="45000"/>
                  <a:satMod val="135000"/>
                </a:schemeClr>
                <a:prstClr val="white"/>
              </a:duotone>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p:spPr>
        <p:style>
          <a:lnRef idx="2">
            <a:scrgbClr r="0" g="0" b="0"/>
          </a:lnRef>
          <a:fillRef idx="1">
            <a:scrgbClr r="0" g="0" b="0"/>
          </a:fillRef>
          <a:effectRef idx="0">
            <a:schemeClr val="dk2">
              <a:hueOff val="0"/>
              <a:satOff val="0"/>
              <a:lumOff val="0"/>
              <a:alphaOff val="0"/>
            </a:schemeClr>
          </a:effectRef>
          <a:fontRef idx="minor">
            <a:schemeClr val="lt1"/>
          </a:fontRef>
        </p:style>
        <p:txBody>
          <a:bodyPr/>
          <a:lstStyle/>
          <a:p>
            <a:endParaRPr lang="en-US"/>
          </a:p>
        </p:txBody>
      </p:sp>
      <p:sp>
        <p:nvSpPr>
          <p:cNvPr id="16" name="Rectangle 15">
            <a:extLst>
              <a:ext uri="{FF2B5EF4-FFF2-40B4-BE49-F238E27FC236}">
                <a16:creationId xmlns:a16="http://schemas.microsoft.com/office/drawing/2014/main" id="{B1192C11-FD6E-4548-AA0C-38BF16903075}"/>
              </a:ext>
              <a:ext uri="{C183D7F6-B498-43B3-948B-1728B52AA6E4}">
                <adec:decorative xmlns:adec="http://schemas.microsoft.com/office/drawing/2017/decorative" val="1"/>
              </a:ext>
            </a:extLst>
          </p:cNvPr>
          <p:cNvSpPr/>
          <p:nvPr/>
        </p:nvSpPr>
        <p:spPr>
          <a:xfrm>
            <a:off x="4540714" y="2070847"/>
            <a:ext cx="1174195" cy="1039268"/>
          </a:xfrm>
          <a:prstGeom prst="rect">
            <a:avLst/>
          </a:prstGeom>
          <a:blipFill>
            <a:blip r:embed="rId5">
              <a:duotone>
                <a:schemeClr val="bg2">
                  <a:shade val="45000"/>
                  <a:satMod val="135000"/>
                </a:schemeClr>
                <a:prstClr val="white"/>
              </a:duotone>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t="-4000" b="-4000"/>
            </a:stretch>
          </a:blipFill>
          <a:ln>
            <a:noFill/>
          </a:ln>
        </p:spPr>
        <p:style>
          <a:lnRef idx="2">
            <a:scrgbClr r="0" g="0" b="0"/>
          </a:lnRef>
          <a:fillRef idx="1">
            <a:scrgbClr r="0" g="0" b="0"/>
          </a:fillRef>
          <a:effectRef idx="0">
            <a:schemeClr val="dk2">
              <a:hueOff val="0"/>
              <a:satOff val="0"/>
              <a:lumOff val="0"/>
              <a:alphaOff val="0"/>
            </a:schemeClr>
          </a:effectRef>
          <a:fontRef idx="minor">
            <a:schemeClr val="lt1"/>
          </a:fontRef>
        </p:style>
        <p:txBody>
          <a:bodyPr/>
          <a:lstStyle/>
          <a:p>
            <a:endParaRPr lang="en-US"/>
          </a:p>
        </p:txBody>
      </p:sp>
      <p:sp>
        <p:nvSpPr>
          <p:cNvPr id="18" name="Rectangle 17">
            <a:extLst>
              <a:ext uri="{FF2B5EF4-FFF2-40B4-BE49-F238E27FC236}">
                <a16:creationId xmlns:a16="http://schemas.microsoft.com/office/drawing/2014/main" id="{52B3734C-2B35-7A41-ADD6-67D4A5D21002}"/>
              </a:ext>
              <a:ext uri="{C183D7F6-B498-43B3-948B-1728B52AA6E4}">
                <adec:decorative xmlns:adec="http://schemas.microsoft.com/office/drawing/2017/decorative" val="1"/>
              </a:ext>
            </a:extLst>
          </p:cNvPr>
          <p:cNvSpPr/>
          <p:nvPr/>
        </p:nvSpPr>
        <p:spPr>
          <a:xfrm>
            <a:off x="8436113" y="1936377"/>
            <a:ext cx="1191838" cy="1191838"/>
          </a:xfrm>
          <a:prstGeom prst="rect">
            <a:avLst/>
          </a:prstGeom>
          <a:blipFill>
            <a:blip r:embed="rId7">
              <a:duotone>
                <a:prstClr val="black"/>
                <a:schemeClr val="tx1">
                  <a:tint val="45000"/>
                  <a:satMod val="400000"/>
                </a:schemeClr>
              </a:duotone>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txBody>
          <a:bodyPr/>
          <a:lstStyle/>
          <a:p>
            <a:endParaRPr lang="en-US"/>
          </a:p>
        </p:txBody>
      </p:sp>
    </p:spTree>
    <p:extLst>
      <p:ext uri="{BB962C8B-B14F-4D97-AF65-F5344CB8AC3E}">
        <p14:creationId xmlns:p14="http://schemas.microsoft.com/office/powerpoint/2010/main" val="35025477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FAA86-8C21-0887-14A4-BFBF8C740827}"/>
              </a:ext>
            </a:extLst>
          </p:cNvPr>
          <p:cNvSpPr>
            <a:spLocks noGrp="1"/>
          </p:cNvSpPr>
          <p:nvPr>
            <p:ph type="ctrTitle"/>
          </p:nvPr>
        </p:nvSpPr>
        <p:spPr>
          <a:xfrm>
            <a:off x="1004046" y="-1286608"/>
            <a:ext cx="9861176" cy="1286608"/>
          </a:xfrm>
        </p:spPr>
        <p:txBody>
          <a:bodyPr vert="horz" lIns="0" tIns="0" rIns="0" bIns="0" rtlCol="0" anchor="b" anchorCtr="0">
            <a:noAutofit/>
          </a:bodyPr>
          <a:lstStyle/>
          <a:p>
            <a:r>
              <a:rPr lang="en-US" dirty="0"/>
              <a:t>Notetaking Columns</a:t>
            </a:r>
          </a:p>
        </p:txBody>
      </p:sp>
      <p:pic>
        <p:nvPicPr>
          <p:cNvPr id="12" name="Picture 11" descr="Diagram of note taking columns to draw on note paper">
            <a:extLst>
              <a:ext uri="{FF2B5EF4-FFF2-40B4-BE49-F238E27FC236}">
                <a16:creationId xmlns:a16="http://schemas.microsoft.com/office/drawing/2014/main" id="{939FF198-FFC7-9B49-A678-E646B81DD99E}"/>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912063" y="506098"/>
            <a:ext cx="4688769" cy="6075626"/>
          </a:xfrm>
          <a:prstGeom prst="rect">
            <a:avLst/>
          </a:prstGeom>
          <a:noFill/>
          <a:ln>
            <a:noFill/>
          </a:ln>
        </p:spPr>
      </p:pic>
      <p:sp>
        <p:nvSpPr>
          <p:cNvPr id="23" name="TextBox 22">
            <a:extLst>
              <a:ext uri="{FF2B5EF4-FFF2-40B4-BE49-F238E27FC236}">
                <a16:creationId xmlns:a16="http://schemas.microsoft.com/office/drawing/2014/main" id="{9B320AB4-8D75-8344-9613-C3566A8699F3}"/>
              </a:ext>
              <a:ext uri="{C183D7F6-B498-43B3-948B-1728B52AA6E4}">
                <adec:decorative xmlns:adec="http://schemas.microsoft.com/office/drawing/2017/decorative" val="1"/>
              </a:ext>
            </a:extLst>
          </p:cNvPr>
          <p:cNvSpPr txBox="1"/>
          <p:nvPr/>
        </p:nvSpPr>
        <p:spPr>
          <a:xfrm>
            <a:off x="5888692" y="937013"/>
            <a:ext cx="1766453" cy="470000"/>
          </a:xfrm>
          <a:prstGeom prst="rect">
            <a:avLst/>
          </a:prstGeom>
          <a:solidFill>
            <a:srgbClr val="FFFFFF">
              <a:alpha val="74902"/>
            </a:srgbClr>
          </a:solidFill>
        </p:spPr>
        <p:txBody>
          <a:bodyPr wrap="square" rtlCol="0">
            <a:spAutoFit/>
          </a:bodyPr>
          <a:lstStyle/>
          <a:p>
            <a:pPr algn="ctr"/>
            <a:r>
              <a:rPr lang="en-US" sz="1227" b="1" dirty="0"/>
              <a:t>6”</a:t>
            </a:r>
          </a:p>
          <a:p>
            <a:pPr algn="ctr"/>
            <a:r>
              <a:rPr lang="en-US" sz="1227" b="1" dirty="0"/>
              <a:t>Note-Taking Column</a:t>
            </a:r>
          </a:p>
        </p:txBody>
      </p:sp>
      <p:sp>
        <p:nvSpPr>
          <p:cNvPr id="24" name="TextBox 23">
            <a:extLst>
              <a:ext uri="{FF2B5EF4-FFF2-40B4-BE49-F238E27FC236}">
                <a16:creationId xmlns:a16="http://schemas.microsoft.com/office/drawing/2014/main" id="{85D5C952-60F9-1B4C-A306-8B23127C4263}"/>
              </a:ext>
              <a:ext uri="{C183D7F6-B498-43B3-948B-1728B52AA6E4}">
                <adec:decorative xmlns:adec="http://schemas.microsoft.com/office/drawing/2017/decorative" val="1"/>
              </a:ext>
            </a:extLst>
          </p:cNvPr>
          <p:cNvSpPr txBox="1"/>
          <p:nvPr/>
        </p:nvSpPr>
        <p:spPr>
          <a:xfrm>
            <a:off x="4020670" y="937014"/>
            <a:ext cx="918882" cy="658835"/>
          </a:xfrm>
          <a:prstGeom prst="rect">
            <a:avLst/>
          </a:prstGeom>
          <a:solidFill>
            <a:srgbClr val="FFFFFF">
              <a:alpha val="74902"/>
            </a:srgbClr>
          </a:solidFill>
        </p:spPr>
        <p:txBody>
          <a:bodyPr wrap="square" rtlCol="0">
            <a:spAutoFit/>
          </a:bodyPr>
          <a:lstStyle/>
          <a:p>
            <a:pPr algn="ctr"/>
            <a:r>
              <a:rPr lang="en-US" sz="1227" b="1" dirty="0"/>
              <a:t>2 ½”</a:t>
            </a:r>
          </a:p>
          <a:p>
            <a:pPr algn="ctr"/>
            <a:r>
              <a:rPr lang="en-US" sz="1227" b="1" dirty="0"/>
              <a:t>Cue-Column</a:t>
            </a:r>
          </a:p>
        </p:txBody>
      </p:sp>
      <p:sp>
        <p:nvSpPr>
          <p:cNvPr id="25" name="TextBox 24">
            <a:extLst>
              <a:ext uri="{FF2B5EF4-FFF2-40B4-BE49-F238E27FC236}">
                <a16:creationId xmlns:a16="http://schemas.microsoft.com/office/drawing/2014/main" id="{3683D638-3643-3142-8BA5-261C2E6D5C1B}"/>
              </a:ext>
              <a:ext uri="{C183D7F6-B498-43B3-948B-1728B52AA6E4}">
                <adec:decorative xmlns:adec="http://schemas.microsoft.com/office/drawing/2017/decorative" val="1"/>
              </a:ext>
            </a:extLst>
          </p:cNvPr>
          <p:cNvSpPr txBox="1"/>
          <p:nvPr/>
        </p:nvSpPr>
        <p:spPr>
          <a:xfrm>
            <a:off x="4693023" y="5626368"/>
            <a:ext cx="3455887" cy="847668"/>
          </a:xfrm>
          <a:prstGeom prst="rect">
            <a:avLst/>
          </a:prstGeom>
          <a:solidFill>
            <a:srgbClr val="FFFFFF">
              <a:alpha val="74902"/>
            </a:srgbClr>
          </a:solidFill>
        </p:spPr>
        <p:txBody>
          <a:bodyPr wrap="square" rtlCol="0">
            <a:spAutoFit/>
          </a:bodyPr>
          <a:lstStyle/>
          <a:p>
            <a:pPr marL="623438" indent="-623438"/>
            <a:r>
              <a:rPr lang="en-US" sz="1227" b="1" dirty="0"/>
              <a:t>2”	After class or after reading a text, reflect on the notes that have been written and summarize the page of notes at the bottom of each page.</a:t>
            </a:r>
          </a:p>
        </p:txBody>
      </p:sp>
      <p:cxnSp>
        <p:nvCxnSpPr>
          <p:cNvPr id="17" name="Straight Connector 16">
            <a:extLst>
              <a:ext uri="{FF2B5EF4-FFF2-40B4-BE49-F238E27FC236}">
                <a16:creationId xmlns:a16="http://schemas.microsoft.com/office/drawing/2014/main" id="{E61F1547-A0E1-D846-BED7-C96AEA1317A3}"/>
              </a:ext>
              <a:ext uri="{C183D7F6-B498-43B3-948B-1728B52AA6E4}">
                <adec:decorative xmlns:adec="http://schemas.microsoft.com/office/drawing/2017/decorative" val="1"/>
              </a:ext>
            </a:extLst>
          </p:cNvPr>
          <p:cNvCxnSpPr>
            <a:cxnSpLocks/>
          </p:cNvCxnSpPr>
          <p:nvPr/>
        </p:nvCxnSpPr>
        <p:spPr>
          <a:xfrm>
            <a:off x="5004955" y="519545"/>
            <a:ext cx="0" cy="493568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7F4FD0E-6A0B-9347-9D9A-82AE0C611CFC}"/>
              </a:ext>
              <a:ext uri="{C183D7F6-B498-43B3-948B-1728B52AA6E4}">
                <adec:decorative xmlns:adec="http://schemas.microsoft.com/office/drawing/2017/decorative" val="1"/>
              </a:ext>
            </a:extLst>
          </p:cNvPr>
          <p:cNvCxnSpPr>
            <a:cxnSpLocks/>
          </p:cNvCxnSpPr>
          <p:nvPr/>
        </p:nvCxnSpPr>
        <p:spPr>
          <a:xfrm flipH="1">
            <a:off x="3912063" y="5441780"/>
            <a:ext cx="4677755"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71C439A5-142C-B142-8C99-7810AEBD5792}"/>
              </a:ext>
              <a:ext uri="{C183D7F6-B498-43B3-948B-1728B52AA6E4}">
                <adec:decorative xmlns:adec="http://schemas.microsoft.com/office/drawing/2017/decorative" val="1"/>
              </a:ext>
            </a:extLst>
          </p:cNvPr>
          <p:cNvCxnSpPr>
            <a:cxnSpLocks/>
          </p:cNvCxnSpPr>
          <p:nvPr/>
        </p:nvCxnSpPr>
        <p:spPr>
          <a:xfrm>
            <a:off x="5109882" y="765871"/>
            <a:ext cx="3361765" cy="0"/>
          </a:xfrm>
          <a:prstGeom prst="straightConnector1">
            <a:avLst/>
          </a:prstGeom>
          <a:ln w="762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59E85574-FD21-A845-942C-5694915ABF55}"/>
              </a:ext>
              <a:ext uri="{C183D7F6-B498-43B3-948B-1728B52AA6E4}">
                <adec:decorative xmlns:adec="http://schemas.microsoft.com/office/drawing/2017/decorative" val="1"/>
              </a:ext>
            </a:extLst>
          </p:cNvPr>
          <p:cNvCxnSpPr>
            <a:cxnSpLocks/>
          </p:cNvCxnSpPr>
          <p:nvPr/>
        </p:nvCxnSpPr>
        <p:spPr>
          <a:xfrm>
            <a:off x="4020670" y="765871"/>
            <a:ext cx="918882" cy="0"/>
          </a:xfrm>
          <a:prstGeom prst="straightConnector1">
            <a:avLst/>
          </a:prstGeom>
          <a:ln w="762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F4943A3B-E52B-7B46-8C1E-4983ED8D3E23}"/>
              </a:ext>
              <a:ext uri="{C183D7F6-B498-43B3-948B-1728B52AA6E4}">
                <adec:decorative xmlns:adec="http://schemas.microsoft.com/office/drawing/2017/decorative" val="1"/>
              </a:ext>
            </a:extLst>
          </p:cNvPr>
          <p:cNvCxnSpPr>
            <a:cxnSpLocks/>
          </p:cNvCxnSpPr>
          <p:nvPr/>
        </p:nvCxnSpPr>
        <p:spPr>
          <a:xfrm>
            <a:off x="4473796" y="5545690"/>
            <a:ext cx="0" cy="928346"/>
          </a:xfrm>
          <a:prstGeom prst="straightConnector1">
            <a:avLst/>
          </a:prstGeom>
          <a:ln w="762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30158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ABBA81-27AA-C809-84BC-216EC06FF52B}"/>
              </a:ext>
            </a:extLst>
          </p:cNvPr>
          <p:cNvSpPr>
            <a:spLocks noGrp="1"/>
          </p:cNvSpPr>
          <p:nvPr>
            <p:ph type="ctrTitle"/>
          </p:nvPr>
        </p:nvSpPr>
        <p:spPr/>
        <p:txBody>
          <a:bodyPr/>
          <a:lstStyle/>
          <a:p>
            <a:r>
              <a:rPr lang="en-US" dirty="0"/>
              <a:t>Coquille Indian Tribe Forest Management Methods</a:t>
            </a:r>
          </a:p>
        </p:txBody>
      </p:sp>
      <p:pic>
        <p:nvPicPr>
          <p:cNvPr id="2" name="Online Media 1" title="Coquille Tribe balances business with culture for conservation success">
            <a:hlinkClick r:id="" action="ppaction://media"/>
            <a:extLst>
              <a:ext uri="{FF2B5EF4-FFF2-40B4-BE49-F238E27FC236}">
                <a16:creationId xmlns:a16="http://schemas.microsoft.com/office/drawing/2014/main" id="{53B68D35-24B6-EA83-FEC8-D0D41D4F3C93}"/>
              </a:ext>
            </a:extLst>
          </p:cNvPr>
          <p:cNvPicPr>
            <a:picLocks noRot="1" noChangeAspect="1"/>
          </p:cNvPicPr>
          <p:nvPr>
            <a:videoFile r:link="rId1"/>
          </p:nvPr>
        </p:nvPicPr>
        <p:blipFill>
          <a:blip r:embed="rId4"/>
          <a:stretch>
            <a:fillRect/>
          </a:stretch>
        </p:blipFill>
        <p:spPr>
          <a:xfrm>
            <a:off x="2100943" y="1985931"/>
            <a:ext cx="7443221" cy="4205430"/>
          </a:xfrm>
          <a:prstGeom prst="rect">
            <a:avLst/>
          </a:prstGeom>
        </p:spPr>
      </p:pic>
    </p:spTree>
    <p:extLst>
      <p:ext uri="{BB962C8B-B14F-4D97-AF65-F5344CB8AC3E}">
        <p14:creationId xmlns:p14="http://schemas.microsoft.com/office/powerpoint/2010/main" val="2701321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a:xfrm>
            <a:off x="1004045" y="495300"/>
            <a:ext cx="10197355" cy="1286608"/>
          </a:xfrm>
        </p:spPr>
        <p:txBody>
          <a:bodyPr lIns="0" tIns="0" rIns="0" bIns="0" anchor="t" anchorCtr="0">
            <a:noAutofit/>
          </a:bodyPr>
          <a:lstStyle/>
          <a:p>
            <a:r>
              <a:rPr lang="en-US" dirty="0"/>
              <a:t>Coquille Indian Tribe </a:t>
            </a:r>
            <a:br>
              <a:rPr lang="en-US" dirty="0"/>
            </a:br>
            <a:r>
              <a:rPr lang="en-US" dirty="0"/>
              <a:t>Forest Management</a:t>
            </a:r>
            <a:endParaRPr lang="en-US" sz="4400" dirty="0"/>
          </a:p>
        </p:txBody>
      </p:sp>
      <p:sp>
        <p:nvSpPr>
          <p:cNvPr id="6" name="Title 1">
            <a:extLst>
              <a:ext uri="{FF2B5EF4-FFF2-40B4-BE49-F238E27FC236}">
                <a16:creationId xmlns:a16="http://schemas.microsoft.com/office/drawing/2014/main" id="{B16C0B93-CAE8-2B4F-959B-916DC186B461}"/>
              </a:ext>
            </a:extLst>
          </p:cNvPr>
          <p:cNvSpPr txBox="1">
            <a:spLocks/>
          </p:cNvSpPr>
          <p:nvPr/>
        </p:nvSpPr>
        <p:spPr>
          <a:xfrm>
            <a:off x="990600" y="2057400"/>
            <a:ext cx="5002696" cy="4305300"/>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algn="l">
              <a:lnSpc>
                <a:spcPct val="110000"/>
              </a:lnSpc>
              <a:spcAft>
                <a:spcPts val="1200"/>
              </a:spcAft>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Read three articles:</a:t>
            </a:r>
          </a:p>
          <a:p>
            <a:pPr algn="l">
              <a:lnSpc>
                <a:spcPct val="110000"/>
              </a:lnSpc>
              <a:spcAft>
                <a:spcPts val="1200"/>
              </a:spcAft>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In the Garden of Our Ancestors </a:t>
            </a:r>
          </a:p>
          <a:p>
            <a:pPr algn="l">
              <a:lnSpc>
                <a:spcPct val="110000"/>
              </a:lnSpc>
              <a:spcAft>
                <a:spcPts val="1200"/>
              </a:spcAft>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Native American Forestry Combines Traditional Wisdom with Modern Science </a:t>
            </a:r>
          </a:p>
          <a:p>
            <a:pPr algn="l">
              <a:lnSpc>
                <a:spcPct val="110000"/>
              </a:lnSpc>
              <a:spcAft>
                <a:spcPts val="1200"/>
              </a:spcAft>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Top Timber Forest Balances Business with Culture</a:t>
            </a:r>
          </a:p>
          <a:p>
            <a:pPr algn="l">
              <a:lnSpc>
                <a:spcPct val="110000"/>
              </a:lnSpc>
              <a:spcAft>
                <a:spcPts val="1200"/>
              </a:spcAft>
            </a:pPr>
            <a:endPar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endParaRPr>
          </a:p>
        </p:txBody>
      </p:sp>
      <p:pic>
        <p:nvPicPr>
          <p:cNvPr id="5" name="Picture 4" descr="Photo of uprooted Camas bulbs">
            <a:extLst>
              <a:ext uri="{FF2B5EF4-FFF2-40B4-BE49-F238E27FC236}">
                <a16:creationId xmlns:a16="http://schemas.microsoft.com/office/drawing/2014/main" id="{819913B7-2B94-9D45-897D-54CF589E8F46}"/>
              </a:ext>
            </a:extLst>
          </p:cNvPr>
          <p:cNvPicPr>
            <a:picLocks noChangeAspect="1"/>
          </p:cNvPicPr>
          <p:nvPr/>
        </p:nvPicPr>
        <p:blipFill rotWithShape="1">
          <a:blip r:embed="rId3"/>
          <a:srcRect l="14231" t="8650" r="3" b="11779"/>
          <a:stretch/>
        </p:blipFill>
        <p:spPr>
          <a:xfrm>
            <a:off x="6777317" y="10"/>
            <a:ext cx="5414681" cy="6857987"/>
          </a:xfrm>
          <a:prstGeom prst="rect">
            <a:avLst/>
          </a:prstGeom>
        </p:spPr>
      </p:pic>
    </p:spTree>
    <p:extLst>
      <p:ext uri="{BB962C8B-B14F-4D97-AF65-F5344CB8AC3E}">
        <p14:creationId xmlns:p14="http://schemas.microsoft.com/office/powerpoint/2010/main" val="393051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p:txBody>
          <a:bodyPr lIns="0" tIns="0" rIns="0" bIns="0" anchor="t" anchorCtr="0">
            <a:noAutofit/>
          </a:bodyPr>
          <a:lstStyle/>
          <a:p>
            <a:pPr>
              <a:spcAft>
                <a:spcPts val="1200"/>
              </a:spcAft>
            </a:pPr>
            <a:r>
              <a:rPr lang="en-US" sz="4800" dirty="0">
                <a:solidFill>
                  <a:schemeClr val="bg1"/>
                </a:solidFill>
              </a:rPr>
              <a:t>Western Conservation Philosophies</a:t>
            </a:r>
            <a:endParaRPr lang="en-US" sz="3200" dirty="0">
              <a:solidFill>
                <a:schemeClr val="bg1"/>
              </a:solidFill>
            </a:endParaRPr>
          </a:p>
        </p:txBody>
      </p:sp>
    </p:spTree>
    <p:extLst>
      <p:ext uri="{BB962C8B-B14F-4D97-AF65-F5344CB8AC3E}">
        <p14:creationId xmlns:p14="http://schemas.microsoft.com/office/powerpoint/2010/main" val="9490801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a:xfrm>
            <a:off x="1004045" y="495300"/>
            <a:ext cx="10197355" cy="1286608"/>
          </a:xfrm>
        </p:spPr>
        <p:txBody>
          <a:bodyPr lIns="0" tIns="0" rIns="0" bIns="0" anchor="t" anchorCtr="0">
            <a:noAutofit/>
          </a:bodyPr>
          <a:lstStyle/>
          <a:p>
            <a:r>
              <a:rPr lang="en-US" dirty="0"/>
              <a:t>Industrial Age Timber Companies </a:t>
            </a:r>
            <a:br>
              <a:rPr lang="en-US" dirty="0"/>
            </a:br>
            <a:r>
              <a:rPr lang="en-US" sz="3600" i="1" dirty="0"/>
              <a:t>(1850s – early 1900s)</a:t>
            </a:r>
          </a:p>
        </p:txBody>
      </p:sp>
      <p:sp>
        <p:nvSpPr>
          <p:cNvPr id="6" name="Title 1">
            <a:extLst>
              <a:ext uri="{FF2B5EF4-FFF2-40B4-BE49-F238E27FC236}">
                <a16:creationId xmlns:a16="http://schemas.microsoft.com/office/drawing/2014/main" id="{B16C0B93-CAE8-2B4F-959B-916DC186B461}"/>
              </a:ext>
            </a:extLst>
          </p:cNvPr>
          <p:cNvSpPr txBox="1">
            <a:spLocks/>
          </p:cNvSpPr>
          <p:nvPr/>
        </p:nvSpPr>
        <p:spPr>
          <a:xfrm>
            <a:off x="990600" y="2057400"/>
            <a:ext cx="5002696" cy="4305300"/>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Strip the land</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Take everything of </a:t>
            </a:r>
            <a:b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b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monetary value</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No focus on replanting</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Move on to the next parcel</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Symptomatic event: Oregon Land Fraud Trial</a:t>
            </a:r>
          </a:p>
          <a:p>
            <a:pPr marL="274320" indent="-274320" algn="l">
              <a:lnSpc>
                <a:spcPct val="110000"/>
              </a:lnSpc>
              <a:spcAft>
                <a:spcPts val="1200"/>
              </a:spcAft>
              <a:buFont typeface="Arial" panose="020B0604020202020204" pitchFamily="34" charset="0"/>
              <a:buChar char="•"/>
            </a:pPr>
            <a:endPar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endParaRPr>
          </a:p>
        </p:txBody>
      </p:sp>
      <p:pic>
        <p:nvPicPr>
          <p:cNvPr id="7" name="Picture 6" descr="Photo of logged forest">
            <a:extLst>
              <a:ext uri="{FF2B5EF4-FFF2-40B4-BE49-F238E27FC236}">
                <a16:creationId xmlns:a16="http://schemas.microsoft.com/office/drawing/2014/main" id="{5B81A409-3A34-F34A-9C63-EBCE26613B1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33" r="-4" b="-4"/>
          <a:stretch/>
        </p:blipFill>
        <p:spPr bwMode="auto">
          <a:xfrm>
            <a:off x="8133783" y="1430459"/>
            <a:ext cx="3067617" cy="234948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Photo of logged forest">
            <a:extLst>
              <a:ext uri="{FF2B5EF4-FFF2-40B4-BE49-F238E27FC236}">
                <a16:creationId xmlns:a16="http://schemas.microsoft.com/office/drawing/2014/main" id="{391AB3A4-56B4-D241-A765-21643FA9F744}"/>
              </a:ext>
            </a:extLst>
          </p:cNvPr>
          <p:cNvPicPr>
            <a:picLocks noChangeAspect="1"/>
          </p:cNvPicPr>
          <p:nvPr/>
        </p:nvPicPr>
        <p:blipFill rotWithShape="1">
          <a:blip r:embed="rId4"/>
          <a:srcRect t="3750" r="1" b="1"/>
          <a:stretch/>
        </p:blipFill>
        <p:spPr>
          <a:xfrm>
            <a:off x="8133581" y="3874999"/>
            <a:ext cx="3067819" cy="2487701"/>
          </a:xfrm>
          <a:prstGeom prst="rect">
            <a:avLst/>
          </a:prstGeom>
        </p:spPr>
      </p:pic>
    </p:spTree>
    <p:extLst>
      <p:ext uri="{BB962C8B-B14F-4D97-AF65-F5344CB8AC3E}">
        <p14:creationId xmlns:p14="http://schemas.microsoft.com/office/powerpoint/2010/main" val="22362906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07375-2BAB-DEFC-694B-1BA4B65D5925}"/>
              </a:ext>
            </a:extLst>
          </p:cNvPr>
          <p:cNvSpPr>
            <a:spLocks noGrp="1"/>
          </p:cNvSpPr>
          <p:nvPr>
            <p:ph type="ctrTitle"/>
          </p:nvPr>
        </p:nvSpPr>
        <p:spPr>
          <a:xfrm>
            <a:off x="990600" y="6858000"/>
            <a:ext cx="7855226" cy="2117912"/>
          </a:xfrm>
        </p:spPr>
        <p:txBody>
          <a:bodyPr vert="horz" lIns="0" tIns="0" rIns="0" bIns="0" rtlCol="0" anchor="t" anchorCtr="0">
            <a:noAutofit/>
          </a:bodyPr>
          <a:lstStyle/>
          <a:p>
            <a:r>
              <a:rPr lang="en-US" dirty="0"/>
              <a:t>Western Beliefs about Conservation</a:t>
            </a:r>
          </a:p>
        </p:txBody>
      </p:sp>
      <p:pic>
        <p:nvPicPr>
          <p:cNvPr id="5" name="Content Placeholder 4" descr="Photo of large trees that were cut down for Oregon timber industry profit in the 20th century">
            <a:extLst>
              <a:ext uri="{FF2B5EF4-FFF2-40B4-BE49-F238E27FC236}">
                <a16:creationId xmlns:a16="http://schemas.microsoft.com/office/drawing/2014/main" id="{33350485-91FF-394D-B591-C7F1815A407A}"/>
              </a:ext>
            </a:extLst>
          </p:cNvPr>
          <p:cNvPicPr>
            <a:picLocks noChangeAspect="1"/>
          </p:cNvPicPr>
          <p:nvPr/>
        </p:nvPicPr>
        <p:blipFill rotWithShape="1">
          <a:blip r:embed="rId3">
            <a:extLst>
              <a:ext uri="{28A0092B-C50C-407E-A947-70E740481C1C}">
                <a14:useLocalDpi xmlns:a14="http://schemas.microsoft.com/office/drawing/2010/main" val="0"/>
              </a:ext>
            </a:extLst>
          </a:blip>
          <a:srcRect t="8907"/>
          <a:stretch/>
        </p:blipFill>
        <p:spPr>
          <a:xfrm>
            <a:off x="20" y="10"/>
            <a:ext cx="12191980" cy="6857990"/>
          </a:xfrm>
          <a:prstGeom prst="rect">
            <a:avLst/>
          </a:prstGeom>
        </p:spPr>
      </p:pic>
    </p:spTree>
    <p:extLst>
      <p:ext uri="{BB962C8B-B14F-4D97-AF65-F5344CB8AC3E}">
        <p14:creationId xmlns:p14="http://schemas.microsoft.com/office/powerpoint/2010/main" val="29840367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a:xfrm>
            <a:off x="1004045" y="495300"/>
            <a:ext cx="5504331" cy="1078006"/>
          </a:xfrm>
        </p:spPr>
        <p:txBody>
          <a:bodyPr lIns="0" tIns="0" rIns="0" bIns="0" anchor="t" anchorCtr="0">
            <a:noAutofit/>
          </a:bodyPr>
          <a:lstStyle/>
          <a:p>
            <a:r>
              <a:rPr lang="en-US" dirty="0"/>
              <a:t>John Muir </a:t>
            </a:r>
            <a:br>
              <a:rPr lang="en-US" dirty="0"/>
            </a:br>
            <a:r>
              <a:rPr lang="en-US" sz="3600" i="1" dirty="0"/>
              <a:t>(1838-1914)</a:t>
            </a:r>
          </a:p>
        </p:txBody>
      </p:sp>
      <p:sp>
        <p:nvSpPr>
          <p:cNvPr id="6" name="Title 1">
            <a:extLst>
              <a:ext uri="{FF2B5EF4-FFF2-40B4-BE49-F238E27FC236}">
                <a16:creationId xmlns:a16="http://schemas.microsoft.com/office/drawing/2014/main" id="{B16C0B93-CAE8-2B4F-959B-916DC186B461}"/>
              </a:ext>
            </a:extLst>
          </p:cNvPr>
          <p:cNvSpPr txBox="1">
            <a:spLocks/>
          </p:cNvSpPr>
          <p:nvPr/>
        </p:nvSpPr>
        <p:spPr>
          <a:xfrm>
            <a:off x="990600" y="2057400"/>
            <a:ext cx="5759824" cy="4305300"/>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Protect nature from the impact </a:t>
            </a:r>
            <a:b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b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of humans or machines</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Nature has value apart from what economic benefit it can provide</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Leave pristine, untouched </a:t>
            </a:r>
            <a:b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b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wilderness areas</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Key event: Founding of the </a:t>
            </a:r>
            <a:b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b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Sierra Club </a:t>
            </a:r>
          </a:p>
        </p:txBody>
      </p:sp>
      <p:pic>
        <p:nvPicPr>
          <p:cNvPr id="8" name="Content Placeholder 4" descr="John Muir standing in front of a tree">
            <a:extLst>
              <a:ext uri="{FF2B5EF4-FFF2-40B4-BE49-F238E27FC236}">
                <a16:creationId xmlns:a16="http://schemas.microsoft.com/office/drawing/2014/main" id="{E94DECC5-D564-3C43-8C7A-DFE6B91B8DF3}"/>
              </a:ext>
            </a:extLst>
          </p:cNvPr>
          <p:cNvPicPr>
            <a:picLocks noChangeAspect="1"/>
          </p:cNvPicPr>
          <p:nvPr/>
        </p:nvPicPr>
        <p:blipFill rotWithShape="1">
          <a:blip r:embed="rId3">
            <a:extLst>
              <a:ext uri="{28A0092B-C50C-407E-A947-70E740481C1C}">
                <a14:useLocalDpi xmlns:a14="http://schemas.microsoft.com/office/drawing/2010/main" val="0"/>
              </a:ext>
            </a:extLst>
          </a:blip>
          <a:srcRect l="19493" t="11148" b="9163"/>
          <a:stretch/>
        </p:blipFill>
        <p:spPr>
          <a:xfrm>
            <a:off x="8216153" y="10"/>
            <a:ext cx="4849906" cy="6857990"/>
          </a:xfrm>
          <a:prstGeom prst="rect">
            <a:avLst/>
          </a:prstGeom>
        </p:spPr>
      </p:pic>
    </p:spTree>
    <p:extLst>
      <p:ext uri="{BB962C8B-B14F-4D97-AF65-F5344CB8AC3E}">
        <p14:creationId xmlns:p14="http://schemas.microsoft.com/office/powerpoint/2010/main" val="575867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a:xfrm>
            <a:off x="1004045" y="495300"/>
            <a:ext cx="5275731" cy="1051112"/>
          </a:xfrm>
        </p:spPr>
        <p:txBody>
          <a:bodyPr lIns="0" tIns="0" rIns="0" bIns="0" anchor="t" anchorCtr="0">
            <a:noAutofit/>
          </a:bodyPr>
          <a:lstStyle/>
          <a:p>
            <a:r>
              <a:rPr lang="en-US" dirty="0"/>
              <a:t>Gifford Pinchot </a:t>
            </a:r>
            <a:br>
              <a:rPr lang="en-US" dirty="0"/>
            </a:br>
            <a:r>
              <a:rPr lang="en-US" sz="3600" i="1" dirty="0"/>
              <a:t>(1865-1946) </a:t>
            </a:r>
          </a:p>
        </p:txBody>
      </p:sp>
      <p:sp>
        <p:nvSpPr>
          <p:cNvPr id="6" name="Title 1">
            <a:extLst>
              <a:ext uri="{FF2B5EF4-FFF2-40B4-BE49-F238E27FC236}">
                <a16:creationId xmlns:a16="http://schemas.microsoft.com/office/drawing/2014/main" id="{B16C0B93-CAE8-2B4F-959B-916DC186B461}"/>
              </a:ext>
            </a:extLst>
          </p:cNvPr>
          <p:cNvSpPr txBox="1">
            <a:spLocks/>
          </p:cNvSpPr>
          <p:nvPr/>
        </p:nvSpPr>
        <p:spPr>
          <a:xfrm>
            <a:off x="990599" y="2057400"/>
            <a:ext cx="6849035" cy="4437529"/>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Efficient use of natural resources, </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Utilitarian view – forests are for people </a:t>
            </a:r>
            <a:b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b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to use, but wisely.</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Natural “resources” should be managed</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Principle: “greatest good for the greatest number of people over longest time”</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Key event: Founding of the U.S. </a:t>
            </a:r>
            <a:b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b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Forest Service</a:t>
            </a:r>
          </a:p>
          <a:p>
            <a:pPr marL="274320" indent="-274320" algn="l">
              <a:lnSpc>
                <a:spcPct val="110000"/>
              </a:lnSpc>
              <a:spcAft>
                <a:spcPts val="1200"/>
              </a:spcAft>
            </a:pPr>
            <a:endPar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endParaRPr>
          </a:p>
        </p:txBody>
      </p:sp>
      <p:pic>
        <p:nvPicPr>
          <p:cNvPr id="7" name="Content Placeholder 4" descr="A photo of Giffort Pinchot">
            <a:extLst>
              <a:ext uri="{FF2B5EF4-FFF2-40B4-BE49-F238E27FC236}">
                <a16:creationId xmlns:a16="http://schemas.microsoft.com/office/drawing/2014/main" id="{0A555C43-54E3-E549-9DA2-B9AD0409A22F}"/>
              </a:ext>
            </a:extLst>
          </p:cNvPr>
          <p:cNvPicPr>
            <a:picLocks noChangeAspect="1"/>
          </p:cNvPicPr>
          <p:nvPr/>
        </p:nvPicPr>
        <p:blipFill rotWithShape="1">
          <a:blip r:embed="rId3">
            <a:extLst>
              <a:ext uri="{28A0092B-C50C-407E-A947-70E740481C1C}">
                <a14:useLocalDpi xmlns:a14="http://schemas.microsoft.com/office/drawing/2010/main" val="0"/>
              </a:ext>
            </a:extLst>
          </a:blip>
          <a:srcRect l="12349" t="2558" r="7144" b="10353"/>
          <a:stretch/>
        </p:blipFill>
        <p:spPr>
          <a:xfrm>
            <a:off x="8216151" y="10"/>
            <a:ext cx="4849907" cy="6857990"/>
          </a:xfrm>
          <a:prstGeom prst="rect">
            <a:avLst/>
          </a:prstGeom>
        </p:spPr>
      </p:pic>
    </p:spTree>
    <p:extLst>
      <p:ext uri="{BB962C8B-B14F-4D97-AF65-F5344CB8AC3E}">
        <p14:creationId xmlns:p14="http://schemas.microsoft.com/office/powerpoint/2010/main" val="35731355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a:xfrm>
            <a:off x="1004046" y="495300"/>
            <a:ext cx="6297708" cy="1051112"/>
          </a:xfrm>
        </p:spPr>
        <p:txBody>
          <a:bodyPr lIns="0" tIns="0" rIns="0" bIns="0" anchor="t" anchorCtr="0">
            <a:noAutofit/>
          </a:bodyPr>
          <a:lstStyle/>
          <a:p>
            <a:r>
              <a:rPr lang="en-US" dirty="0"/>
              <a:t>Aldo Leopold </a:t>
            </a:r>
            <a:br>
              <a:rPr lang="en-US" dirty="0"/>
            </a:br>
            <a:r>
              <a:rPr lang="en-US" sz="3600" i="1" dirty="0"/>
              <a:t>(1887-1948) </a:t>
            </a:r>
          </a:p>
        </p:txBody>
      </p:sp>
      <p:sp>
        <p:nvSpPr>
          <p:cNvPr id="6" name="Title 1">
            <a:extLst>
              <a:ext uri="{FF2B5EF4-FFF2-40B4-BE49-F238E27FC236}">
                <a16:creationId xmlns:a16="http://schemas.microsoft.com/office/drawing/2014/main" id="{B16C0B93-CAE8-2B4F-959B-916DC186B461}"/>
              </a:ext>
            </a:extLst>
          </p:cNvPr>
          <p:cNvSpPr txBox="1">
            <a:spLocks/>
          </p:cNvSpPr>
          <p:nvPr/>
        </p:nvSpPr>
        <p:spPr>
          <a:xfrm>
            <a:off x="990600" y="2057400"/>
            <a:ext cx="6082554" cy="4437529"/>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Land ethic – value in all living things</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Manage land based on ecology and the interconnected of people, other living things, and the land itself</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Key event: Writings spurred the environmentalist movement</a:t>
            </a:r>
          </a:p>
        </p:txBody>
      </p:sp>
      <p:pic>
        <p:nvPicPr>
          <p:cNvPr id="5" name="image3.jpeg" descr="http://www.aldoleopold.org/images/2004-0005_black.jpg&#10;&#10;A photo of Aldo Leopold">
            <a:extLst>
              <a:ext uri="{FF2B5EF4-FFF2-40B4-BE49-F238E27FC236}">
                <a16:creationId xmlns:a16="http://schemas.microsoft.com/office/drawing/2014/main" id="{A2C2A4FF-8497-7147-B6E7-CFB1A7A55899}"/>
              </a:ext>
            </a:extLst>
          </p:cNvPr>
          <p:cNvPicPr/>
          <p:nvPr/>
        </p:nvPicPr>
        <p:blipFill rotWithShape="1">
          <a:blip r:embed="rId3" cstate="print"/>
          <a:srcRect l="13864" t="6933" b="23184"/>
          <a:stretch/>
        </p:blipFill>
        <p:spPr>
          <a:xfrm>
            <a:off x="8216151" y="-84368"/>
            <a:ext cx="5764304" cy="6954190"/>
          </a:xfrm>
          <a:prstGeom prst="rect">
            <a:avLst/>
          </a:prstGeom>
        </p:spPr>
      </p:pic>
    </p:spTree>
    <p:extLst>
      <p:ext uri="{BB962C8B-B14F-4D97-AF65-F5344CB8AC3E}">
        <p14:creationId xmlns:p14="http://schemas.microsoft.com/office/powerpoint/2010/main" val="32212092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a:xfrm>
            <a:off x="1004045" y="495300"/>
            <a:ext cx="10197355" cy="1286608"/>
          </a:xfrm>
        </p:spPr>
        <p:txBody>
          <a:bodyPr lIns="0" tIns="0" rIns="0" bIns="0" anchor="t" anchorCtr="0">
            <a:noAutofit/>
          </a:bodyPr>
          <a:lstStyle/>
          <a:p>
            <a:r>
              <a:rPr lang="en-US" dirty="0"/>
              <a:t>Activity</a:t>
            </a:r>
            <a:endParaRPr lang="en-US" sz="3600" i="1" dirty="0"/>
          </a:p>
        </p:txBody>
      </p:sp>
      <p:sp>
        <p:nvSpPr>
          <p:cNvPr id="6" name="Title 1">
            <a:extLst>
              <a:ext uri="{FF2B5EF4-FFF2-40B4-BE49-F238E27FC236}">
                <a16:creationId xmlns:a16="http://schemas.microsoft.com/office/drawing/2014/main" id="{B16C0B93-CAE8-2B4F-959B-916DC186B461}"/>
              </a:ext>
            </a:extLst>
          </p:cNvPr>
          <p:cNvSpPr txBox="1">
            <a:spLocks/>
          </p:cNvSpPr>
          <p:nvPr/>
        </p:nvSpPr>
        <p:spPr>
          <a:xfrm>
            <a:off x="990600" y="2057400"/>
            <a:ext cx="8973671" cy="4437530"/>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algn="l">
              <a:lnSpc>
                <a:spcPct val="110000"/>
              </a:lnSpc>
              <a:spcAft>
                <a:spcPts val="1200"/>
              </a:spcAft>
            </a:pP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In small groups, compare and contrast the philosophical views of Oregon settlers and three white men who have played pivotal roles in U.S. forestry management.</a:t>
            </a:r>
          </a:p>
          <a:p>
            <a:pPr marL="274320" indent="-274320" algn="l">
              <a:lnSpc>
                <a:spcPct val="110000"/>
              </a:lnSpc>
              <a:spcAft>
                <a:spcPts val="1200"/>
              </a:spcAft>
              <a:buFont typeface="Arial" panose="020B0604020202020204" pitchFamily="34" charset="0"/>
              <a:buChar char="•"/>
            </a:pP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Industrial Age Timber Industry Companies/Leaders</a:t>
            </a:r>
          </a:p>
          <a:p>
            <a:pPr marL="274320" indent="-274320" algn="l">
              <a:lnSpc>
                <a:spcPct val="110000"/>
              </a:lnSpc>
              <a:spcAft>
                <a:spcPts val="1200"/>
              </a:spcAft>
              <a:buFont typeface="Arial" panose="020B0604020202020204" pitchFamily="34" charset="0"/>
              <a:buChar char="•"/>
            </a:pP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John Muir</a:t>
            </a:r>
          </a:p>
          <a:p>
            <a:pPr marL="274320" indent="-274320" algn="l">
              <a:lnSpc>
                <a:spcPct val="110000"/>
              </a:lnSpc>
              <a:spcAft>
                <a:spcPts val="1200"/>
              </a:spcAft>
              <a:buFont typeface="Arial" panose="020B0604020202020204" pitchFamily="34" charset="0"/>
              <a:buChar char="•"/>
            </a:pP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Gifford Pinchot</a:t>
            </a:r>
          </a:p>
          <a:p>
            <a:pPr marL="274320" indent="-274320" algn="l">
              <a:lnSpc>
                <a:spcPct val="110000"/>
              </a:lnSpc>
              <a:spcAft>
                <a:spcPts val="1200"/>
              </a:spcAft>
              <a:buFont typeface="Arial" panose="020B0604020202020204" pitchFamily="34" charset="0"/>
              <a:buChar char="•"/>
            </a:pP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Aldo Leopold</a:t>
            </a:r>
          </a:p>
          <a:p>
            <a:pPr algn="l">
              <a:lnSpc>
                <a:spcPct val="110000"/>
              </a:lnSpc>
              <a:spcAft>
                <a:spcPts val="1200"/>
              </a:spcAft>
            </a:pP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How are their approaches similar or different from the Coquille Tribe’s forest management methods? </a:t>
            </a:r>
          </a:p>
          <a:p>
            <a:pPr algn="l">
              <a:lnSpc>
                <a:spcPct val="110000"/>
              </a:lnSpc>
              <a:spcAft>
                <a:spcPts val="1200"/>
              </a:spcAft>
            </a:pPr>
            <a:endPar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endParaRPr>
          </a:p>
        </p:txBody>
      </p:sp>
    </p:spTree>
    <p:extLst>
      <p:ext uri="{BB962C8B-B14F-4D97-AF65-F5344CB8AC3E}">
        <p14:creationId xmlns:p14="http://schemas.microsoft.com/office/powerpoint/2010/main" val="14362427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a:xfrm>
            <a:off x="1004045" y="495300"/>
            <a:ext cx="10197355" cy="1286608"/>
          </a:xfrm>
        </p:spPr>
        <p:txBody>
          <a:bodyPr lIns="0" tIns="0" rIns="0" bIns="0" anchor="t" anchorCtr="0">
            <a:noAutofit/>
          </a:bodyPr>
          <a:lstStyle/>
          <a:p>
            <a:r>
              <a:rPr lang="en-US" dirty="0"/>
              <a:t>Conservation, Science, and Racism</a:t>
            </a:r>
            <a:endParaRPr lang="en-US" sz="3600" i="1" dirty="0"/>
          </a:p>
        </p:txBody>
      </p:sp>
      <p:sp>
        <p:nvSpPr>
          <p:cNvPr id="6" name="Title 1">
            <a:extLst>
              <a:ext uri="{FF2B5EF4-FFF2-40B4-BE49-F238E27FC236}">
                <a16:creationId xmlns:a16="http://schemas.microsoft.com/office/drawing/2014/main" id="{B16C0B93-CAE8-2B4F-959B-916DC186B461}"/>
              </a:ext>
            </a:extLst>
          </p:cNvPr>
          <p:cNvSpPr txBox="1">
            <a:spLocks/>
          </p:cNvSpPr>
          <p:nvPr/>
        </p:nvSpPr>
        <p:spPr>
          <a:xfrm>
            <a:off x="990600" y="2057400"/>
            <a:ext cx="7790329" cy="4437530"/>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Neglected American Indians at minimum</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Fully racist against and opposed to American Indians at worst</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Policies put specific classes of white people and their forest uses above others’ interests</a:t>
            </a:r>
          </a:p>
        </p:txBody>
      </p:sp>
    </p:spTree>
    <p:extLst>
      <p:ext uri="{BB962C8B-B14F-4D97-AF65-F5344CB8AC3E}">
        <p14:creationId xmlns:p14="http://schemas.microsoft.com/office/powerpoint/2010/main" val="3804616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3B7F8B-106C-9343-9183-92D2EC1BAA29}"/>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l="17720" t="6631" r="53861" b="11550"/>
          <a:stretch/>
        </p:blipFill>
        <p:spPr>
          <a:xfrm flipH="1">
            <a:off x="8727141" y="10"/>
            <a:ext cx="3464858" cy="6857990"/>
          </a:xfrm>
          <a:prstGeom prst="rect">
            <a:avLst/>
          </a:prstGeom>
        </p:spPr>
      </p:pic>
      <p:sp>
        <p:nvSpPr>
          <p:cNvPr id="6" name="Title 1">
            <a:extLst>
              <a:ext uri="{FF2B5EF4-FFF2-40B4-BE49-F238E27FC236}">
                <a16:creationId xmlns:a16="http://schemas.microsoft.com/office/drawing/2014/main" id="{B16C0B93-CAE8-2B4F-959B-916DC186B461}"/>
              </a:ext>
            </a:extLst>
          </p:cNvPr>
          <p:cNvSpPr txBox="1">
            <a:spLocks/>
          </p:cNvSpPr>
          <p:nvPr/>
        </p:nvSpPr>
        <p:spPr>
          <a:xfrm>
            <a:off x="990601" y="2057400"/>
            <a:ext cx="7413812" cy="4437530"/>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marL="274320" indent="-274320" algn="l">
              <a:lnSpc>
                <a:spcPct val="110000"/>
              </a:lnSpc>
              <a:spcAft>
                <a:spcPts val="1200"/>
              </a:spcAft>
              <a:buFont typeface="Arial" panose="020B0604020202020204" pitchFamily="34" charset="0"/>
              <a:buChar char="•"/>
            </a:pP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Reserve – Managed primarily for environmental attributes, such as old-growth habitat, protection of a species, or wilderness designations</a:t>
            </a:r>
          </a:p>
          <a:p>
            <a:pPr marL="274320" indent="-274320" algn="l">
              <a:lnSpc>
                <a:spcPct val="110000"/>
              </a:lnSpc>
              <a:spcAft>
                <a:spcPts val="1200"/>
              </a:spcAft>
              <a:buFont typeface="Arial" panose="020B0604020202020204" pitchFamily="34" charset="0"/>
              <a:buChar char="•"/>
            </a:pP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Wood production – Managed primarily for timber production, to create the wood supply for industry, while protecting watershed quality and overall habitat</a:t>
            </a:r>
          </a:p>
          <a:p>
            <a:pPr marL="274320" indent="-274320" algn="l">
              <a:lnSpc>
                <a:spcPct val="110000"/>
              </a:lnSpc>
              <a:spcAft>
                <a:spcPts val="1200"/>
              </a:spcAft>
              <a:buFont typeface="Arial" panose="020B0604020202020204" pitchFamily="34" charset="0"/>
              <a:buChar char="•"/>
            </a:pP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Multi-resource – Managed for multiple uses including recreation (e.g., camping, hiking), safe watersheds, wildlife habitat, and some timber production</a:t>
            </a:r>
          </a:p>
        </p:txBody>
      </p:sp>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a:xfrm>
            <a:off x="1004045" y="495300"/>
            <a:ext cx="10197355" cy="1286608"/>
          </a:xfrm>
        </p:spPr>
        <p:txBody>
          <a:bodyPr lIns="0" tIns="0" rIns="0" bIns="0" anchor="t" anchorCtr="0">
            <a:noAutofit/>
          </a:bodyPr>
          <a:lstStyle/>
          <a:p>
            <a:r>
              <a:rPr lang="en-US" dirty="0"/>
              <a:t>Three Types of Forest Management</a:t>
            </a:r>
            <a:endParaRPr lang="en-US" sz="3600" i="1" dirty="0"/>
          </a:p>
        </p:txBody>
      </p:sp>
    </p:spTree>
    <p:extLst>
      <p:ext uri="{BB962C8B-B14F-4D97-AF65-F5344CB8AC3E}">
        <p14:creationId xmlns:p14="http://schemas.microsoft.com/office/powerpoint/2010/main" val="34987383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a:xfrm>
            <a:off x="1004045" y="495300"/>
            <a:ext cx="10197355" cy="1286608"/>
          </a:xfrm>
        </p:spPr>
        <p:txBody>
          <a:bodyPr lIns="0" tIns="0" rIns="0" bIns="0" anchor="t" anchorCtr="0">
            <a:noAutofit/>
          </a:bodyPr>
          <a:lstStyle/>
          <a:p>
            <a:r>
              <a:rPr lang="en-US" dirty="0"/>
              <a:t>Complex Interactions &amp; </a:t>
            </a:r>
            <a:br>
              <a:rPr lang="en-US" dirty="0"/>
            </a:br>
            <a:r>
              <a:rPr lang="en-US" dirty="0"/>
              <a:t>Forest Disturbances</a:t>
            </a:r>
            <a:endParaRPr lang="en-US" sz="3600" i="1" dirty="0"/>
          </a:p>
        </p:txBody>
      </p:sp>
      <p:sp>
        <p:nvSpPr>
          <p:cNvPr id="6" name="Title 1">
            <a:extLst>
              <a:ext uri="{FF2B5EF4-FFF2-40B4-BE49-F238E27FC236}">
                <a16:creationId xmlns:a16="http://schemas.microsoft.com/office/drawing/2014/main" id="{B16C0B93-CAE8-2B4F-959B-916DC186B461}"/>
              </a:ext>
            </a:extLst>
          </p:cNvPr>
          <p:cNvSpPr txBox="1">
            <a:spLocks/>
          </p:cNvSpPr>
          <p:nvPr/>
        </p:nvSpPr>
        <p:spPr>
          <a:xfrm>
            <a:off x="990600" y="2057400"/>
            <a:ext cx="7790329" cy="4437530"/>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What are some key events or conditions that you are aware of that can negatively impact forests? </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Which events or conditions are caused directly </a:t>
            </a:r>
            <a:b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b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or indirectly by human activity? </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What practices can people employ to mitigate against these negative impacts?</a:t>
            </a:r>
          </a:p>
          <a:p>
            <a:pPr marL="274320" indent="-274320" algn="l">
              <a:lnSpc>
                <a:spcPct val="110000"/>
              </a:lnSpc>
              <a:spcAft>
                <a:spcPts val="1200"/>
              </a:spcAft>
              <a:buFont typeface="Arial" panose="020B0604020202020204" pitchFamily="34" charset="0"/>
              <a:buChar char="•"/>
            </a:pPr>
            <a:endPar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endParaRPr>
          </a:p>
        </p:txBody>
      </p:sp>
    </p:spTree>
    <p:extLst>
      <p:ext uri="{BB962C8B-B14F-4D97-AF65-F5344CB8AC3E}">
        <p14:creationId xmlns:p14="http://schemas.microsoft.com/office/powerpoint/2010/main" val="2811137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a:xfrm>
            <a:off x="1004045" y="495300"/>
            <a:ext cx="10197355" cy="1286608"/>
          </a:xfrm>
        </p:spPr>
        <p:txBody>
          <a:bodyPr lIns="0" tIns="0" rIns="0" bIns="0" anchor="t" anchorCtr="0">
            <a:noAutofit/>
          </a:bodyPr>
          <a:lstStyle/>
          <a:p>
            <a:r>
              <a:rPr lang="en-US" dirty="0"/>
              <a:t>Forest Disturbances</a:t>
            </a:r>
            <a:endParaRPr lang="en-US" sz="3600" i="1" dirty="0"/>
          </a:p>
        </p:txBody>
      </p:sp>
      <p:sp>
        <p:nvSpPr>
          <p:cNvPr id="6" name="Title 1">
            <a:extLst>
              <a:ext uri="{FF2B5EF4-FFF2-40B4-BE49-F238E27FC236}">
                <a16:creationId xmlns:a16="http://schemas.microsoft.com/office/drawing/2014/main" id="{B16C0B93-CAE8-2B4F-959B-916DC186B461}"/>
              </a:ext>
            </a:extLst>
          </p:cNvPr>
          <p:cNvSpPr txBox="1">
            <a:spLocks/>
          </p:cNvSpPr>
          <p:nvPr/>
        </p:nvSpPr>
        <p:spPr>
          <a:xfrm>
            <a:off x="990600" y="2057400"/>
            <a:ext cx="7790329" cy="4437530"/>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Fire</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Insects</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Tree Disease</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Climate Change &amp; Severe Weather</a:t>
            </a:r>
          </a:p>
          <a:p>
            <a:pPr marL="274320" indent="-274320" algn="l">
              <a:lnSpc>
                <a:spcPct val="110000"/>
              </a:lnSpc>
              <a:spcAft>
                <a:spcPts val="1200"/>
              </a:spcAft>
              <a:buFont typeface="Arial" panose="020B0604020202020204" pitchFamily="34" charset="0"/>
              <a:buChar char="•"/>
            </a:pPr>
            <a:r>
              <a:rPr lang="en-US" sz="2800" dirty="0">
                <a:solidFill>
                  <a:schemeClr val="tx1">
                    <a:lumMod val="75000"/>
                    <a:lumOff val="25000"/>
                  </a:schemeClr>
                </a:solidFill>
                <a:latin typeface="Helvetica Neue Light" panose="02000403000000020004" pitchFamily="2" charset="0"/>
                <a:ea typeface="Helvetica Neue Light" panose="02000403000000020004" pitchFamily="2" charset="0"/>
              </a:rPr>
              <a:t>Land Use Conversion</a:t>
            </a:r>
          </a:p>
        </p:txBody>
      </p:sp>
    </p:spTree>
    <p:extLst>
      <p:ext uri="{BB962C8B-B14F-4D97-AF65-F5344CB8AC3E}">
        <p14:creationId xmlns:p14="http://schemas.microsoft.com/office/powerpoint/2010/main" val="33651524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a:xfrm>
            <a:off x="1004045" y="495300"/>
            <a:ext cx="10197355" cy="1286608"/>
          </a:xfrm>
        </p:spPr>
        <p:txBody>
          <a:bodyPr lIns="0" tIns="0" rIns="0" bIns="0" anchor="t" anchorCtr="0">
            <a:noAutofit/>
          </a:bodyPr>
          <a:lstStyle/>
          <a:p>
            <a:r>
              <a:rPr lang="en-US" dirty="0"/>
              <a:t>Forest Disturbances and Management</a:t>
            </a:r>
            <a:endParaRPr lang="en-US" sz="3600" i="1" dirty="0"/>
          </a:p>
        </p:txBody>
      </p:sp>
      <p:sp>
        <p:nvSpPr>
          <p:cNvPr id="6" name="Title 1">
            <a:extLst>
              <a:ext uri="{FF2B5EF4-FFF2-40B4-BE49-F238E27FC236}">
                <a16:creationId xmlns:a16="http://schemas.microsoft.com/office/drawing/2014/main" id="{B16C0B93-CAE8-2B4F-959B-916DC186B461}"/>
              </a:ext>
            </a:extLst>
          </p:cNvPr>
          <p:cNvSpPr txBox="1">
            <a:spLocks/>
          </p:cNvSpPr>
          <p:nvPr/>
        </p:nvSpPr>
        <p:spPr>
          <a:xfrm>
            <a:off x="990600" y="2057400"/>
            <a:ext cx="10197355" cy="4437530"/>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marL="274320" indent="-274320" algn="l">
              <a:lnSpc>
                <a:spcPct val="110000"/>
              </a:lnSpc>
              <a:spcAft>
                <a:spcPts val="1200"/>
              </a:spcAft>
              <a:buFont typeface="Arial" panose="020B0604020202020204" pitchFamily="34" charset="0"/>
              <a:buChar char="•"/>
            </a:pP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What is the disturbance and how does it negatively affect or disturb the forest ecosystem?	</a:t>
            </a:r>
          </a:p>
          <a:p>
            <a:pPr marL="274320" indent="-274320" algn="l">
              <a:lnSpc>
                <a:spcPct val="110000"/>
              </a:lnSpc>
              <a:spcAft>
                <a:spcPts val="1200"/>
              </a:spcAft>
              <a:buFont typeface="Arial" panose="020B0604020202020204" pitchFamily="34" charset="0"/>
              <a:buChar char="•"/>
            </a:pP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How do humans directly or indirectly cause this negative impact? </a:t>
            </a:r>
            <a:b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b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(e.g., with insects, how do humans create conditions that make </a:t>
            </a:r>
            <a:b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b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forests susceptible to pine beetles?) </a:t>
            </a:r>
          </a:p>
          <a:p>
            <a:pPr marL="274320" indent="-274320" algn="l">
              <a:lnSpc>
                <a:spcPct val="110000"/>
              </a:lnSpc>
              <a:spcAft>
                <a:spcPts val="1200"/>
              </a:spcAft>
              <a:buFont typeface="Arial" panose="020B0604020202020204" pitchFamily="34" charset="0"/>
              <a:buChar char="•"/>
            </a:pP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What suggestions are provided for how forest managers can prevent </a:t>
            </a:r>
            <a:b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b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the negative impact or handle the disturbance once it has happened?	</a:t>
            </a:r>
          </a:p>
          <a:p>
            <a:pPr marL="274320" indent="-274320" algn="l">
              <a:lnSpc>
                <a:spcPct val="110000"/>
              </a:lnSpc>
              <a:spcAft>
                <a:spcPts val="1200"/>
              </a:spcAft>
              <a:buFont typeface="Arial" panose="020B0604020202020204" pitchFamily="34" charset="0"/>
              <a:buChar char="•"/>
            </a:pP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Based on the earlier readings, how does the Coquille Indian Tribe </a:t>
            </a:r>
            <a:b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br>
            <a:r>
              <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rPr>
              <a:t>approach the disturbance (if known/applicable)?</a:t>
            </a:r>
          </a:p>
          <a:p>
            <a:pPr marL="274320" indent="-274320" algn="l">
              <a:lnSpc>
                <a:spcPct val="110000"/>
              </a:lnSpc>
              <a:spcAft>
                <a:spcPts val="1200"/>
              </a:spcAft>
              <a:buFont typeface="Arial" panose="020B0604020202020204" pitchFamily="34" charset="0"/>
              <a:buChar char="•"/>
            </a:pPr>
            <a:endParaRPr lang="en-US" sz="2400" dirty="0">
              <a:solidFill>
                <a:schemeClr val="tx1">
                  <a:lumMod val="75000"/>
                  <a:lumOff val="25000"/>
                </a:schemeClr>
              </a:solidFill>
              <a:latin typeface="Helvetica Neue Light" panose="02000403000000020004" pitchFamily="2" charset="0"/>
              <a:ea typeface="Helvetica Neue Light" panose="02000403000000020004" pitchFamily="2" charset="0"/>
            </a:endParaRPr>
          </a:p>
        </p:txBody>
      </p:sp>
    </p:spTree>
    <p:extLst>
      <p:ext uri="{BB962C8B-B14F-4D97-AF65-F5344CB8AC3E}">
        <p14:creationId xmlns:p14="http://schemas.microsoft.com/office/powerpoint/2010/main" val="21282749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BF42B-A8A6-084F-B760-3D87678251D6}"/>
              </a:ext>
            </a:extLst>
          </p:cNvPr>
          <p:cNvSpPr>
            <a:spLocks noGrp="1"/>
          </p:cNvSpPr>
          <p:nvPr>
            <p:ph type="ctrTitle"/>
          </p:nvPr>
        </p:nvSpPr>
        <p:spPr>
          <a:xfrm>
            <a:off x="1004045" y="495300"/>
            <a:ext cx="10197355" cy="1286608"/>
          </a:xfrm>
        </p:spPr>
        <p:txBody>
          <a:bodyPr lIns="0" tIns="0" rIns="0" bIns="0" anchor="t" anchorCtr="0">
            <a:noAutofit/>
          </a:bodyPr>
          <a:lstStyle/>
          <a:p>
            <a:r>
              <a:rPr lang="en-US" dirty="0"/>
              <a:t>Scientific Essay Elements Reminder</a:t>
            </a:r>
            <a:endParaRPr lang="en-US" sz="4400" dirty="0"/>
          </a:p>
        </p:txBody>
      </p:sp>
      <p:sp>
        <p:nvSpPr>
          <p:cNvPr id="4" name="Title 1">
            <a:extLst>
              <a:ext uri="{FF2B5EF4-FFF2-40B4-BE49-F238E27FC236}">
                <a16:creationId xmlns:a16="http://schemas.microsoft.com/office/drawing/2014/main" id="{9FF2987C-2AA4-8B44-97A8-9E4618B67CE6}"/>
              </a:ext>
            </a:extLst>
          </p:cNvPr>
          <p:cNvSpPr txBox="1">
            <a:spLocks/>
          </p:cNvSpPr>
          <p:nvPr/>
        </p:nvSpPr>
        <p:spPr>
          <a:xfrm>
            <a:off x="990600" y="3459123"/>
            <a:ext cx="2398059" cy="2807205"/>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algn="l">
              <a:lnSpc>
                <a:spcPct val="110000"/>
              </a:lnSpc>
              <a:spcAft>
                <a:spcPts val="600"/>
              </a:spcAft>
            </a:pPr>
            <a:r>
              <a:rPr lang="en-US" sz="1400" dirty="0">
                <a:solidFill>
                  <a:schemeClr val="tx1">
                    <a:lumMod val="75000"/>
                    <a:lumOff val="25000"/>
                  </a:schemeClr>
                </a:solidFill>
              </a:rPr>
              <a:t>Introduction and Summary</a:t>
            </a:r>
            <a:r>
              <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rPr>
              <a:t> </a:t>
            </a:r>
          </a:p>
          <a:p>
            <a:pPr algn="l">
              <a:lnSpc>
                <a:spcPct val="110000"/>
              </a:lnSpc>
              <a:spcAft>
                <a:spcPts val="600"/>
              </a:spcAft>
            </a:pPr>
            <a:r>
              <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rPr>
              <a:t>A brief statement on why humans engage in forest management processes</a:t>
            </a:r>
          </a:p>
          <a:p>
            <a:pPr algn="l">
              <a:lnSpc>
                <a:spcPct val="110000"/>
              </a:lnSpc>
              <a:spcAft>
                <a:spcPts val="600"/>
              </a:spcAft>
            </a:pPr>
            <a:r>
              <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rPr>
              <a:t>An explanation of the Tribe’s methods for managing the Coquille Forest</a:t>
            </a:r>
          </a:p>
          <a:p>
            <a:pPr algn="l">
              <a:lnSpc>
                <a:spcPct val="110000"/>
              </a:lnSpc>
              <a:spcAft>
                <a:spcPts val="600"/>
              </a:spcAft>
            </a:pPr>
            <a:r>
              <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rPr>
              <a:t>An analysis of the philosophy or rationale of their methods and the role of traditional ecological knowledge</a:t>
            </a:r>
          </a:p>
          <a:p>
            <a:pPr algn="l">
              <a:lnSpc>
                <a:spcPct val="110000"/>
              </a:lnSpc>
              <a:spcAft>
                <a:spcPts val="600"/>
              </a:spcAft>
            </a:pPr>
            <a:endPar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endParaRPr>
          </a:p>
        </p:txBody>
      </p:sp>
      <p:sp>
        <p:nvSpPr>
          <p:cNvPr id="13" name="Title 1">
            <a:extLst>
              <a:ext uri="{FF2B5EF4-FFF2-40B4-BE49-F238E27FC236}">
                <a16:creationId xmlns:a16="http://schemas.microsoft.com/office/drawing/2014/main" id="{A67EC1DD-5272-7B4A-9AAD-7DF0C4331C43}"/>
              </a:ext>
            </a:extLst>
          </p:cNvPr>
          <p:cNvSpPr txBox="1">
            <a:spLocks/>
          </p:cNvSpPr>
          <p:nvPr/>
        </p:nvSpPr>
        <p:spPr>
          <a:xfrm>
            <a:off x="4006259" y="3462352"/>
            <a:ext cx="2703828" cy="2807205"/>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algn="l">
              <a:lnSpc>
                <a:spcPct val="110000"/>
              </a:lnSpc>
              <a:spcAft>
                <a:spcPts val="600"/>
              </a:spcAft>
            </a:pPr>
            <a:r>
              <a:rPr lang="en-US" sz="1400" dirty="0">
                <a:solidFill>
                  <a:schemeClr val="tx1">
                    <a:lumMod val="75000"/>
                    <a:lumOff val="25000"/>
                  </a:schemeClr>
                </a:solidFill>
              </a:rPr>
              <a:t>Discussion</a:t>
            </a:r>
            <a:endPar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endParaRPr>
          </a:p>
          <a:p>
            <a:pPr algn="l">
              <a:lnSpc>
                <a:spcPct val="110000"/>
              </a:lnSpc>
              <a:spcAft>
                <a:spcPts val="1200"/>
              </a:spcAft>
            </a:pPr>
            <a:r>
              <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rPr>
              <a:t>Analysis of the primary benefits, and any disadvantages, of their methods (including scientific benefits/disadvantages to the ecosystem and other considerations such as social, cultural, or spiritual benefits)</a:t>
            </a:r>
          </a:p>
          <a:p>
            <a:pPr algn="l">
              <a:lnSpc>
                <a:spcPct val="110000"/>
              </a:lnSpc>
              <a:spcAft>
                <a:spcPts val="1200"/>
              </a:spcAft>
            </a:pPr>
            <a:endPar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endParaRPr>
          </a:p>
          <a:p>
            <a:pPr algn="l">
              <a:lnSpc>
                <a:spcPct val="110000"/>
              </a:lnSpc>
              <a:spcAft>
                <a:spcPts val="1200"/>
              </a:spcAft>
            </a:pPr>
            <a:endPar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endParaRPr>
          </a:p>
        </p:txBody>
      </p:sp>
      <p:sp>
        <p:nvSpPr>
          <p:cNvPr id="14" name="Title 1">
            <a:extLst>
              <a:ext uri="{FF2B5EF4-FFF2-40B4-BE49-F238E27FC236}">
                <a16:creationId xmlns:a16="http://schemas.microsoft.com/office/drawing/2014/main" id="{75CA1F04-BEF0-FB40-BE19-2A0248A54D58}"/>
              </a:ext>
            </a:extLst>
          </p:cNvPr>
          <p:cNvSpPr txBox="1">
            <a:spLocks/>
          </p:cNvSpPr>
          <p:nvPr/>
        </p:nvSpPr>
        <p:spPr>
          <a:xfrm>
            <a:off x="7140388" y="3459123"/>
            <a:ext cx="4061012" cy="3197171"/>
          </a:xfrm>
          <a:prstGeom prst="rect">
            <a:avLst/>
          </a:prstGeom>
        </p:spPr>
        <p:txBody>
          <a:bodyPr vert="horz" lIns="0" tIns="0" rIns="0" bIns="0" rtlCol="0" anchor="t" anchorCtr="0">
            <a:noAutofit/>
          </a:bodyPr>
          <a:lstStyle>
            <a:lvl1pPr algn="ctr" defTabSz="914400" rtl="0" eaLnBrk="1" latinLnBrk="0" hangingPunct="1">
              <a:lnSpc>
                <a:spcPct val="90000"/>
              </a:lnSpc>
              <a:spcBef>
                <a:spcPct val="0"/>
              </a:spcBef>
              <a:buNone/>
              <a:defRPr sz="6000" b="0" i="0" kern="1200">
                <a:solidFill>
                  <a:srgbClr val="9D365E"/>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pPr algn="l">
              <a:lnSpc>
                <a:spcPct val="110000"/>
              </a:lnSpc>
              <a:spcAft>
                <a:spcPts val="600"/>
              </a:spcAft>
            </a:pPr>
            <a:r>
              <a:rPr lang="en-US" sz="1400" dirty="0">
                <a:solidFill>
                  <a:schemeClr val="tx1">
                    <a:lumMod val="75000"/>
                    <a:lumOff val="25000"/>
                  </a:schemeClr>
                </a:solidFill>
              </a:rPr>
              <a:t>Advocacy</a:t>
            </a:r>
            <a:endPar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endParaRPr>
          </a:p>
          <a:p>
            <a:pPr algn="l">
              <a:lnSpc>
                <a:spcPct val="110000"/>
              </a:lnSpc>
              <a:spcAft>
                <a:spcPts val="600"/>
              </a:spcAft>
            </a:pPr>
            <a:r>
              <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rPr>
              <a:t>Based on your evaluation of the Tribe’s methods and knowledge about other forest management practices, design/refine a solution that addresses human interests while reducing the impacts of human activities on the environment by persuasively arguing for either</a:t>
            </a:r>
          </a:p>
          <a:p>
            <a:pPr algn="l">
              <a:lnSpc>
                <a:spcPct val="110000"/>
              </a:lnSpc>
              <a:spcAft>
                <a:spcPts val="600"/>
              </a:spcAft>
            </a:pPr>
            <a:r>
              <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rPr>
              <a:t>a. at least one way in which the Tribe could improve their current methods or </a:t>
            </a:r>
          </a:p>
          <a:p>
            <a:pPr algn="l">
              <a:lnSpc>
                <a:spcPct val="110000"/>
              </a:lnSpc>
              <a:spcAft>
                <a:spcPts val="600"/>
              </a:spcAft>
            </a:pPr>
            <a:r>
              <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rPr>
              <a:t>b. persuasively arguing for other communities and/or forest managers to adopt the Tribe’s methods. </a:t>
            </a:r>
          </a:p>
          <a:p>
            <a:pPr algn="l">
              <a:lnSpc>
                <a:spcPct val="110000"/>
              </a:lnSpc>
              <a:spcAft>
                <a:spcPts val="600"/>
              </a:spcAft>
            </a:pPr>
            <a:endParaRPr lang="en-US" sz="1400" dirty="0">
              <a:solidFill>
                <a:schemeClr val="tx1">
                  <a:lumMod val="75000"/>
                  <a:lumOff val="25000"/>
                </a:schemeClr>
              </a:solidFill>
              <a:latin typeface="Helvetica Neue Light" panose="02000403000000020004" pitchFamily="2" charset="0"/>
              <a:ea typeface="Helvetica Neue Light" panose="02000403000000020004" pitchFamily="2" charset="0"/>
            </a:endParaRPr>
          </a:p>
        </p:txBody>
      </p:sp>
      <p:sp>
        <p:nvSpPr>
          <p:cNvPr id="15" name="Rectangle 14">
            <a:extLst>
              <a:ext uri="{FF2B5EF4-FFF2-40B4-BE49-F238E27FC236}">
                <a16:creationId xmlns:a16="http://schemas.microsoft.com/office/drawing/2014/main" id="{096543AA-FD27-8C42-91C0-9A60CA1713E6}"/>
              </a:ext>
              <a:ext uri="{C183D7F6-B498-43B3-948B-1728B52AA6E4}">
                <adec:decorative xmlns:adec="http://schemas.microsoft.com/office/drawing/2017/decorative" val="1"/>
              </a:ext>
            </a:extLst>
          </p:cNvPr>
          <p:cNvSpPr/>
          <p:nvPr/>
        </p:nvSpPr>
        <p:spPr>
          <a:xfrm>
            <a:off x="1380655" y="1993305"/>
            <a:ext cx="1290970" cy="1142624"/>
          </a:xfrm>
          <a:prstGeom prst="rect">
            <a:avLst/>
          </a:prstGeom>
          <a:blipFill>
            <a:blip r:embed="rId3">
              <a:duotone>
                <a:schemeClr val="bg2">
                  <a:shade val="45000"/>
                  <a:satMod val="135000"/>
                </a:schemeClr>
                <a:prstClr val="white"/>
              </a:duotone>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p:spPr>
        <p:style>
          <a:lnRef idx="2">
            <a:scrgbClr r="0" g="0" b="0"/>
          </a:lnRef>
          <a:fillRef idx="1">
            <a:scrgbClr r="0" g="0" b="0"/>
          </a:fillRef>
          <a:effectRef idx="0">
            <a:schemeClr val="dk2">
              <a:hueOff val="0"/>
              <a:satOff val="0"/>
              <a:lumOff val="0"/>
              <a:alphaOff val="0"/>
            </a:schemeClr>
          </a:effectRef>
          <a:fontRef idx="minor">
            <a:schemeClr val="lt1"/>
          </a:fontRef>
        </p:style>
        <p:txBody>
          <a:bodyPr/>
          <a:lstStyle/>
          <a:p>
            <a:endParaRPr lang="en-US"/>
          </a:p>
        </p:txBody>
      </p:sp>
      <p:sp>
        <p:nvSpPr>
          <p:cNvPr id="16" name="Rectangle 15">
            <a:extLst>
              <a:ext uri="{FF2B5EF4-FFF2-40B4-BE49-F238E27FC236}">
                <a16:creationId xmlns:a16="http://schemas.microsoft.com/office/drawing/2014/main" id="{B1192C11-FD6E-4548-AA0C-38BF16903075}"/>
              </a:ext>
              <a:ext uri="{C183D7F6-B498-43B3-948B-1728B52AA6E4}">
                <adec:decorative xmlns:adec="http://schemas.microsoft.com/office/drawing/2017/decorative" val="1"/>
              </a:ext>
            </a:extLst>
          </p:cNvPr>
          <p:cNvSpPr/>
          <p:nvPr/>
        </p:nvSpPr>
        <p:spPr>
          <a:xfrm>
            <a:off x="4540714" y="2070847"/>
            <a:ext cx="1174195" cy="1039268"/>
          </a:xfrm>
          <a:prstGeom prst="rect">
            <a:avLst/>
          </a:prstGeom>
          <a:blipFill>
            <a:blip r:embed="rId5">
              <a:duotone>
                <a:schemeClr val="bg2">
                  <a:shade val="45000"/>
                  <a:satMod val="135000"/>
                </a:schemeClr>
                <a:prstClr val="white"/>
              </a:duotone>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t="-4000" b="-4000"/>
            </a:stretch>
          </a:blipFill>
          <a:ln>
            <a:noFill/>
          </a:ln>
        </p:spPr>
        <p:style>
          <a:lnRef idx="2">
            <a:scrgbClr r="0" g="0" b="0"/>
          </a:lnRef>
          <a:fillRef idx="1">
            <a:scrgbClr r="0" g="0" b="0"/>
          </a:fillRef>
          <a:effectRef idx="0">
            <a:schemeClr val="dk2">
              <a:hueOff val="0"/>
              <a:satOff val="0"/>
              <a:lumOff val="0"/>
              <a:alphaOff val="0"/>
            </a:schemeClr>
          </a:effectRef>
          <a:fontRef idx="minor">
            <a:schemeClr val="lt1"/>
          </a:fontRef>
        </p:style>
        <p:txBody>
          <a:bodyPr/>
          <a:lstStyle/>
          <a:p>
            <a:endParaRPr lang="en-US"/>
          </a:p>
        </p:txBody>
      </p:sp>
      <p:sp>
        <p:nvSpPr>
          <p:cNvPr id="18" name="Rectangle 17">
            <a:extLst>
              <a:ext uri="{FF2B5EF4-FFF2-40B4-BE49-F238E27FC236}">
                <a16:creationId xmlns:a16="http://schemas.microsoft.com/office/drawing/2014/main" id="{52B3734C-2B35-7A41-ADD6-67D4A5D21002}"/>
              </a:ext>
              <a:ext uri="{C183D7F6-B498-43B3-948B-1728B52AA6E4}">
                <adec:decorative xmlns:adec="http://schemas.microsoft.com/office/drawing/2017/decorative" val="1"/>
              </a:ext>
            </a:extLst>
          </p:cNvPr>
          <p:cNvSpPr/>
          <p:nvPr/>
        </p:nvSpPr>
        <p:spPr>
          <a:xfrm>
            <a:off x="8436113" y="1936377"/>
            <a:ext cx="1191838" cy="1191838"/>
          </a:xfrm>
          <a:prstGeom prst="rect">
            <a:avLst/>
          </a:prstGeom>
          <a:blipFill>
            <a:blip r:embed="rId7">
              <a:duotone>
                <a:prstClr val="black"/>
                <a:schemeClr val="tx1">
                  <a:tint val="45000"/>
                  <a:satMod val="400000"/>
                </a:schemeClr>
              </a:duotone>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txBody>
          <a:bodyPr/>
          <a:lstStyle/>
          <a:p>
            <a:endParaRPr lang="en-US"/>
          </a:p>
        </p:txBody>
      </p:sp>
    </p:spTree>
    <p:extLst>
      <p:ext uri="{BB962C8B-B14F-4D97-AF65-F5344CB8AC3E}">
        <p14:creationId xmlns:p14="http://schemas.microsoft.com/office/powerpoint/2010/main" val="7607482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1737</TotalTime>
  <Words>5111</Words>
  <Application>Microsoft Office PowerPoint</Application>
  <PresentationFormat>Widescreen</PresentationFormat>
  <Paragraphs>319</Paragraphs>
  <Slides>27</Slides>
  <Notes>27</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Helvetica Neue</vt:lpstr>
      <vt:lpstr>Helvetica Neue Light</vt:lpstr>
      <vt:lpstr>Helvetica Neue Medium</vt:lpstr>
      <vt:lpstr>Office Theme</vt:lpstr>
      <vt:lpstr>The Coquille Indian Tribe &amp; Forestry Management Our Lands</vt:lpstr>
      <vt:lpstr>The Coquille (Ko-Kwel)  Part of this community for millennia</vt:lpstr>
      <vt:lpstr>Coquille Forest</vt:lpstr>
      <vt:lpstr>Coquille Forest Management</vt:lpstr>
      <vt:lpstr>Maintaining Biodiversity</vt:lpstr>
      <vt:lpstr>Leaving Trees Behind</vt:lpstr>
      <vt:lpstr>Euphoria Ridge Meadow</vt:lpstr>
      <vt:lpstr>Group Activity Roles</vt:lpstr>
      <vt:lpstr>Questions to Consider</vt:lpstr>
      <vt:lpstr>HS-LS2 Ecosystems: Interactions, Energy, and Dynamics</vt:lpstr>
      <vt:lpstr>Scientific Essay Elements</vt:lpstr>
      <vt:lpstr>Notetaking Columns</vt:lpstr>
      <vt:lpstr>Coquille Indian Tribe Forest Management Methods</vt:lpstr>
      <vt:lpstr>Coquille Indian Tribe  Forest Management</vt:lpstr>
      <vt:lpstr>Western Conservation Philosophies</vt:lpstr>
      <vt:lpstr>Industrial Age Timber Companies  (1850s – early 1900s)</vt:lpstr>
      <vt:lpstr>Western Beliefs about Conservation</vt:lpstr>
      <vt:lpstr>John Muir  (1838-1914)</vt:lpstr>
      <vt:lpstr>Gifford Pinchot  (1865-1946) </vt:lpstr>
      <vt:lpstr>Aldo Leopold  (1887-1948) </vt:lpstr>
      <vt:lpstr>Activity</vt:lpstr>
      <vt:lpstr>Conservation, Science, and Racism</vt:lpstr>
      <vt:lpstr>Three Types of Forest Management</vt:lpstr>
      <vt:lpstr>Complex Interactions &amp;  Forest Disturbances</vt:lpstr>
      <vt:lpstr>Forest Disturbances</vt:lpstr>
      <vt:lpstr>Forest Disturbances and Management</vt:lpstr>
      <vt:lpstr>Scientific Essay Elements Reminder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Cow Creek  Umpqua Tribe</dc:title>
  <dc:creator>Valerie Brodnikova</dc:creator>
  <cp:lastModifiedBy>JOHNSON Shannon * ODE</cp:lastModifiedBy>
  <cp:revision>104</cp:revision>
  <dcterms:created xsi:type="dcterms:W3CDTF">2019-04-26T16:05:13Z</dcterms:created>
  <dcterms:modified xsi:type="dcterms:W3CDTF">2025-04-23T23:17:35Z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7730ea53-6f5e-4160-81a5-992a9105450a_Enabled">
    <vt:lpwstr>true</vt:lpwstr>
  </property>
  <property fmtid="{D5CDD505-2E9C-101B-9397-08002B2CF9AE}" pid="3" name="MSIP_Label_7730ea53-6f5e-4160-81a5-992a9105450a_SetDate">
    <vt:lpwstr>2025-04-23T22:27:40Z</vt:lpwstr>
  </property>
  <property fmtid="{D5CDD505-2E9C-101B-9397-08002B2CF9AE}" pid="4" name="MSIP_Label_7730ea53-6f5e-4160-81a5-992a9105450a_Method">
    <vt:lpwstr>Standard</vt:lpwstr>
  </property>
  <property fmtid="{D5CDD505-2E9C-101B-9397-08002B2CF9AE}" pid="5" name="MSIP_Label_7730ea53-6f5e-4160-81a5-992a9105450a_Name">
    <vt:lpwstr>Level 2 - Limited (Items)</vt:lpwstr>
  </property>
  <property fmtid="{D5CDD505-2E9C-101B-9397-08002B2CF9AE}" pid="6" name="MSIP_Label_7730ea53-6f5e-4160-81a5-992a9105450a_SiteId">
    <vt:lpwstr>b4f51418-b269-49a2-935a-fa54bf584fc8</vt:lpwstr>
  </property>
  <property fmtid="{D5CDD505-2E9C-101B-9397-08002B2CF9AE}" pid="7" name="MSIP_Label_7730ea53-6f5e-4160-81a5-992a9105450a_ActionId">
    <vt:lpwstr>97d8ff0d-7b4f-4390-9d54-3bab263bc276</vt:lpwstr>
  </property>
  <property fmtid="{D5CDD505-2E9C-101B-9397-08002B2CF9AE}" pid="8" name="MSIP_Label_7730ea53-6f5e-4160-81a5-992a9105450a_ContentBits">
    <vt:lpwstr>0</vt:lpwstr>
  </property>
  <property fmtid="{D5CDD505-2E9C-101B-9397-08002B2CF9AE}" pid="9" name="MSIP_Label_7730ea53-6f5e-4160-81a5-992a9105450a_Tag">
    <vt:lpwstr>10, 3, 0, 1</vt:lpwstr>
  </property>
</Properties>
</file>