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Metadata/LabelInfo.xml" ContentType="application/vnd.ms-office.classificationlabel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34"/>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12192000" cy="6858000"/>
  <p:notesSz cx="6858000" cy="9144000"/>
  <p:embeddedFontLst>
    <p:embeddedFont>
      <p:font typeface="Roboto" panose="02000000000000000000" pitchFamily="2"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FFA136E-3631-4D4B-8AFF-3253457C7A24}">
  <a:tblStyle styleId="{2FFA136E-3631-4D4B-8AFF-3253457C7A2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809F9652-FBA2-49A3-B96C-CE1C568D0298}"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6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notesMaster" Target="notesMasters/notesMaster1.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3.fntdata"/><Relationship Id="rId40" Type="http://schemas.openxmlformats.org/officeDocument/2006/relationships/viewProps" Target="viewProps.xml"/><Relationship Id="rId45" Type="http://schemas.openxmlformats.org/officeDocument/2006/relationships/customXml" Target="../customXml/item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2.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customXml" Target="../customXml/item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1.fntdata"/><Relationship Id="rId43" Type="http://schemas.openxmlformats.org/officeDocument/2006/relationships/customXml" Target="../customXml/item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4.fntdata"/><Relationship Id="rId20" Type="http://schemas.openxmlformats.org/officeDocument/2006/relationships/slide" Target="slides/slide18.xml"/><Relationship Id="rId4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2bae69a92a4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g2bae69a92a4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323f50842fe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323f50842fe_0_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1" name="Google Shape;291;g323f50842fe_0_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305ffd50d47_0_2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305ffd50d47_0_25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g305ffd50d47_0_25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305ffd50d47_0_2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9" name="Google Shape;309;g305ffd50d47_0_26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0" name="Google Shape;310;g305ffd50d47_0_26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31edcad5da4_0_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31edcad5da4_0_3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Numerous - district leaders of Multilingual </a:t>
            </a:r>
            <a:endParaRPr/>
          </a:p>
        </p:txBody>
      </p:sp>
      <p:sp>
        <p:nvSpPr>
          <p:cNvPr id="326" name="Google Shape;326;g31edcad5da4_0_3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306de8dbc68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a:t>Resource: ODE Tribal Consultation Website - https://www.oregon.gov/ode/students-and-family/equity/NativeAmericanEducation/Pages/Tribal-Consultation.aspx</a:t>
            </a:r>
            <a:endParaRPr b="1"/>
          </a:p>
        </p:txBody>
      </p:sp>
      <p:sp>
        <p:nvSpPr>
          <p:cNvPr id="340" name="Google Shape;340;g306de8dbc6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2e59ca5003d_0_6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2e59ca5003d_0_65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3" name="Google Shape;353;g2e59ca5003d_0_65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305ffd50d47_0_2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305ffd50d47_0_28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1" name="Google Shape;361;g305ffd50d47_0_28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323f50842fe_0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 name="Google Shape;372;g323f50842fe_0_2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3" name="Google Shape;373;g323f50842fe_0_2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31edcad5da4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3" name="Google Shape;383;g31edcad5da4_0_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4" name="Google Shape;384;g31edcad5da4_0_1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g323f50842fe_0_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 name="Google Shape;398;g323f50842fe_0_3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Speaker notes = Dive into Phase 1 and the data collection</a:t>
            </a:r>
            <a:endParaRPr/>
          </a:p>
        </p:txBody>
      </p:sp>
      <p:sp>
        <p:nvSpPr>
          <p:cNvPr id="399" name="Google Shape;399;g323f50842fe_0_3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305ffd50d47_0_10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a:t>Resource: ODE Tribal Consultation Website - https://www.oregon.gov/ode/students-and-family/equity/NativeAmericanEducation/Pages/Tribal-Consultation.aspx</a:t>
            </a:r>
            <a:endParaRPr b="1"/>
          </a:p>
        </p:txBody>
      </p:sp>
      <p:sp>
        <p:nvSpPr>
          <p:cNvPr id="208" name="Google Shape;208;g305ffd50d47_0_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323f50842fe_0_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323f50842fe_0_7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4" name="Google Shape;414;g323f50842fe_0_7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31fb1e362c1_0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7" name="Google Shape;427;g31fb1e362c1_0_2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a:p>
        </p:txBody>
      </p:sp>
      <p:sp>
        <p:nvSpPr>
          <p:cNvPr id="428" name="Google Shape;428;g31fb1e362c1_0_2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2e59ca5003d_0_7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 name="Google Shape;441;g2e59ca5003d_0_73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2" name="Google Shape;442;g2e59ca5003d_0_73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31fb1e362c1_0_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31fb1e362c1_0_3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2" name="Google Shape;462;g31fb1e362c1_0_3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31843844b8c_0_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0" name="Google Shape;470;g31843844b8c_0_5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1" name="Google Shape;471;g31843844b8c_0_5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305ffd50d47_0_2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4" name="Google Shape;484;g305ffd50d47_0_29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5" name="Google Shape;485;g305ffd50d47_0_29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g323f50842fe_0_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4" name="Google Shape;494;g323f50842fe_0_8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5" name="Google Shape;495;g323f50842fe_0_8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2e59ca5003d_0_8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2" name="Google Shape;502;g2e59ca5003d_0_86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3" name="Google Shape;503;g2e59ca5003d_0_86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g31fb1e362c1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3" name="Google Shape;513;g31fb1e362c1_0_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457200" lvl="0" indent="-298450" algn="l" rtl="0">
              <a:lnSpc>
                <a:spcPct val="115000"/>
              </a:lnSpc>
              <a:spcBef>
                <a:spcPts val="1200"/>
              </a:spcBef>
              <a:spcAft>
                <a:spcPts val="0"/>
              </a:spcAft>
              <a:buClr>
                <a:schemeClr val="dk1"/>
              </a:buClr>
              <a:buSzPts val="1100"/>
              <a:buAutoNum type="arabicPeriod"/>
            </a:pPr>
            <a:r>
              <a:rPr lang="en-US"/>
              <a:t>Philomath School District and CTSI - HS and MS Agreement</a:t>
            </a:r>
            <a:endParaRPr/>
          </a:p>
          <a:p>
            <a:pPr marL="457200" lvl="0" indent="-298450" algn="l" rtl="0">
              <a:lnSpc>
                <a:spcPct val="115000"/>
              </a:lnSpc>
              <a:spcBef>
                <a:spcPts val="0"/>
              </a:spcBef>
              <a:spcAft>
                <a:spcPts val="0"/>
              </a:spcAft>
              <a:buClr>
                <a:schemeClr val="dk1"/>
              </a:buClr>
              <a:buSzPts val="1100"/>
              <a:buAutoNum type="arabicPeriod"/>
            </a:pPr>
            <a:r>
              <a:rPr lang="en-US"/>
              <a:t>Banks School District and CTGR</a:t>
            </a:r>
            <a:endParaRPr/>
          </a:p>
          <a:p>
            <a:pPr marL="457200" lvl="0" indent="-298450" algn="l" rtl="0">
              <a:lnSpc>
                <a:spcPct val="115000"/>
              </a:lnSpc>
              <a:spcBef>
                <a:spcPts val="0"/>
              </a:spcBef>
              <a:spcAft>
                <a:spcPts val="0"/>
              </a:spcAft>
              <a:buClr>
                <a:schemeClr val="dk1"/>
              </a:buClr>
              <a:buSzPts val="1100"/>
              <a:buAutoNum type="arabicPeriod"/>
            </a:pPr>
            <a:r>
              <a:rPr lang="en-US"/>
              <a:t>Siletz Valley Charter School and CTSI</a:t>
            </a:r>
            <a:endParaRPr/>
          </a:p>
          <a:p>
            <a:pPr marL="457200" lvl="0" indent="-298450" algn="l" rtl="0">
              <a:lnSpc>
                <a:spcPct val="115000"/>
              </a:lnSpc>
              <a:spcBef>
                <a:spcPts val="0"/>
              </a:spcBef>
              <a:spcAft>
                <a:spcPts val="0"/>
              </a:spcAft>
              <a:buClr>
                <a:schemeClr val="dk1"/>
              </a:buClr>
              <a:buSzPts val="1100"/>
              <a:buAutoNum type="arabicPeriod"/>
            </a:pPr>
            <a:r>
              <a:rPr lang="en-US"/>
              <a:t>Amity School District and CTSI</a:t>
            </a:r>
            <a:endParaRPr/>
          </a:p>
          <a:p>
            <a:pPr marL="457200" lvl="0" indent="-298450" algn="l" rtl="0">
              <a:lnSpc>
                <a:spcPct val="115000"/>
              </a:lnSpc>
              <a:spcBef>
                <a:spcPts val="0"/>
              </a:spcBef>
              <a:spcAft>
                <a:spcPts val="0"/>
              </a:spcAft>
              <a:buClr>
                <a:schemeClr val="dk1"/>
              </a:buClr>
              <a:buSzPts val="1100"/>
              <a:buAutoNum type="arabicPeriod"/>
            </a:pPr>
            <a:r>
              <a:rPr lang="en-US"/>
              <a:t>Rogue River School District and CTSI</a:t>
            </a:r>
            <a:endParaRPr/>
          </a:p>
          <a:p>
            <a:pPr marL="457200" lvl="0" indent="-298450" algn="l" rtl="0">
              <a:lnSpc>
                <a:spcPct val="115000"/>
              </a:lnSpc>
              <a:spcBef>
                <a:spcPts val="0"/>
              </a:spcBef>
              <a:spcAft>
                <a:spcPts val="0"/>
              </a:spcAft>
              <a:buClr>
                <a:schemeClr val="dk1"/>
              </a:buClr>
              <a:buSzPts val="1100"/>
              <a:buAutoNum type="arabicPeriod"/>
            </a:pPr>
            <a:r>
              <a:rPr lang="en-US"/>
              <a:t>Roseburg School District and CCBUTI (10 Years)</a:t>
            </a:r>
            <a:endParaRPr/>
          </a:p>
          <a:p>
            <a:pPr marL="457200" lvl="0" indent="-298450" algn="l" rtl="0">
              <a:lnSpc>
                <a:spcPct val="115000"/>
              </a:lnSpc>
              <a:spcBef>
                <a:spcPts val="0"/>
              </a:spcBef>
              <a:spcAft>
                <a:spcPts val="0"/>
              </a:spcAft>
              <a:buClr>
                <a:schemeClr val="dk1"/>
              </a:buClr>
              <a:buSzPts val="1100"/>
              <a:buAutoNum type="arabicPeriod"/>
            </a:pPr>
            <a:r>
              <a:rPr lang="en-US"/>
              <a:t>Scappoose School District and CTGR (8 years)</a:t>
            </a:r>
            <a:endParaRPr/>
          </a:p>
          <a:p>
            <a:pPr marL="457200" lvl="0" indent="-298450" algn="l" rtl="0">
              <a:lnSpc>
                <a:spcPct val="115000"/>
              </a:lnSpc>
              <a:spcBef>
                <a:spcPts val="0"/>
              </a:spcBef>
              <a:spcAft>
                <a:spcPts val="0"/>
              </a:spcAft>
              <a:buClr>
                <a:schemeClr val="dk1"/>
              </a:buClr>
              <a:buSzPts val="1100"/>
              <a:buAutoNum type="arabicPeriod"/>
            </a:pPr>
            <a:r>
              <a:rPr lang="en-US"/>
              <a:t>Molalla School District and CTGR (10 Years)</a:t>
            </a:r>
            <a:endParaRPr/>
          </a:p>
          <a:p>
            <a:pPr marL="0" lvl="0" indent="0" algn="l" rtl="0">
              <a:spcBef>
                <a:spcPts val="1200"/>
              </a:spcBef>
              <a:spcAft>
                <a:spcPts val="0"/>
              </a:spcAft>
              <a:buNone/>
            </a:pPr>
            <a:endParaRPr/>
          </a:p>
        </p:txBody>
      </p:sp>
      <p:sp>
        <p:nvSpPr>
          <p:cNvPr id="514" name="Google Shape;514;g31fb1e362c1_0_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g3062459b9cc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4" name="Google Shape;524;g3062459b9cc_0_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5" name="Google Shape;525;g3062459b9cc_0_1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23f50842f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323f50842fe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 name="Google Shape;221;g323f50842fe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3062459b9cc_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 name="Google Shape;533;g3062459b9cc_0_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4" name="Google Shape;534;g3062459b9cc_0_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2e59ca5003d_1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2" name="Google Shape;542;g2e59ca5003d_1_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3" name="Google Shape;543;g2e59ca5003d_1_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31</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305ffd50d47_0_3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305ffd50d47_0_3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9" name="Google Shape;229;g305ffd50d47_0_32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e59ca5003d_0_4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2e59ca5003d_0_44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8" name="Google Shape;238;g2e59ca5003d_0_44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2603f8d1aa1_0_10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endParaRPr sz="1100"/>
          </a:p>
          <a:p>
            <a:pPr marL="457200" lvl="0" indent="0" algn="l" rtl="0">
              <a:lnSpc>
                <a:spcPct val="115000"/>
              </a:lnSpc>
              <a:spcBef>
                <a:spcPts val="1700"/>
              </a:spcBef>
              <a:spcAft>
                <a:spcPts val="1200"/>
              </a:spcAft>
              <a:buNone/>
            </a:pPr>
            <a:endParaRPr sz="2350"/>
          </a:p>
        </p:txBody>
      </p:sp>
      <p:sp>
        <p:nvSpPr>
          <p:cNvPr id="245" name="Google Shape;245;g2603f8d1aa1_0_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305ffd50d47_0_33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endParaRPr sz="1100"/>
          </a:p>
          <a:p>
            <a:pPr marL="457200" lvl="0" indent="0" algn="l" rtl="0">
              <a:lnSpc>
                <a:spcPct val="115000"/>
              </a:lnSpc>
              <a:spcBef>
                <a:spcPts val="1700"/>
              </a:spcBef>
              <a:spcAft>
                <a:spcPts val="1200"/>
              </a:spcAft>
              <a:buNone/>
            </a:pPr>
            <a:endParaRPr sz="2350"/>
          </a:p>
        </p:txBody>
      </p:sp>
      <p:sp>
        <p:nvSpPr>
          <p:cNvPr id="257" name="Google Shape;257;g305ffd50d47_0_3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2e59ca5003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2e59ca5003d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6" name="Google Shape;266;g2e59ca5003d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2e59ca5003d_0_2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2e59ca5003d_0_22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9" name="Google Shape;279;g2e59ca5003d_0_22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ank">
  <p:cSld name="Blank">
    <p:spTree>
      <p:nvGrpSpPr>
        <p:cNvPr id="1" name="Shape 90"/>
        <p:cNvGrpSpPr/>
        <p:nvPr/>
      </p:nvGrpSpPr>
      <p:grpSpPr>
        <a:xfrm>
          <a:off x="0" y="0"/>
          <a:ext cx="0" cy="0"/>
          <a:chOff x="0" y="0"/>
          <a:chExt cx="0" cy="0"/>
        </a:xfrm>
      </p:grpSpPr>
      <p:sp>
        <p:nvSpPr>
          <p:cNvPr id="91" name="Google Shape;91;p1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Calibri"/>
                <a:ea typeface="Calibri"/>
                <a:cs typeface="Calibri"/>
                <a:sym typeface="Calibri"/>
              </a:rPr>
              <a:t>v</a:t>
            </a:r>
            <a:endParaRPr sz="1800" b="0" i="0" u="none" strike="noStrike" cap="none">
              <a:solidFill>
                <a:schemeClr val="lt1"/>
              </a:solidFill>
              <a:latin typeface="Calibri"/>
              <a:ea typeface="Calibri"/>
              <a:cs typeface="Calibri"/>
              <a:sym typeface="Calibri"/>
            </a:endParaRPr>
          </a:p>
        </p:txBody>
      </p:sp>
      <p:sp>
        <p:nvSpPr>
          <p:cNvPr id="92" name="Google Shape;92;p1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1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5" name="Google Shape;95;p11"/>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1"/>
        </a:solidFill>
        <a:effectLst/>
      </p:bgPr>
    </p:bg>
    <p:spTree>
      <p:nvGrpSpPr>
        <p:cNvPr id="1" name="Shape 96"/>
        <p:cNvGrpSpPr/>
        <p:nvPr/>
      </p:nvGrpSpPr>
      <p:grpSpPr>
        <a:xfrm>
          <a:off x="0" y="0"/>
          <a:ext cx="0" cy="0"/>
          <a:chOff x="0" y="0"/>
          <a:chExt cx="0" cy="0"/>
        </a:xfrm>
      </p:grpSpPr>
      <p:sp>
        <p:nvSpPr>
          <p:cNvPr id="97" name="Google Shape;97;p1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8" name="Google Shape;98;p1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99" name="Google Shape;99;p12"/>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 name="Google Shape;100;p1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3" name="Google Shape;103;p12"/>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2"/>
        <p:cNvGrpSpPr/>
        <p:nvPr/>
      </p:nvGrpSpPr>
      <p:grpSpPr>
        <a:xfrm>
          <a:off x="0" y="0"/>
          <a:ext cx="0" cy="0"/>
          <a:chOff x="0" y="0"/>
          <a:chExt cx="0" cy="0"/>
        </a:xfrm>
      </p:grpSpPr>
      <p:sp>
        <p:nvSpPr>
          <p:cNvPr id="113" name="Google Shape;113;p1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 name="Google Shape;114;p14"/>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14"/>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14"/>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1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118"/>
        <p:cNvGrpSpPr/>
        <p:nvPr/>
      </p:nvGrpSpPr>
      <p:grpSpPr>
        <a:xfrm>
          <a:off x="0" y="0"/>
          <a:ext cx="0" cy="0"/>
          <a:chOff x="0" y="0"/>
          <a:chExt cx="0" cy="0"/>
        </a:xfrm>
      </p:grpSpPr>
      <p:sp>
        <p:nvSpPr>
          <p:cNvPr id="119" name="Google Shape;119;p1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20" name="Google Shape;120;p15"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21" name="Google Shape;121;p15"/>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2" name="Google Shape;122;p15"/>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15"/>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1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25" name="Google Shape;125;p15"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26" name="Google Shape;126;p15"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27" name="Google Shape;127;p15"/>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28"/>
        <p:cNvGrpSpPr/>
        <p:nvPr/>
      </p:nvGrpSpPr>
      <p:grpSpPr>
        <a:xfrm>
          <a:off x="0" y="0"/>
          <a:ext cx="0" cy="0"/>
          <a:chOff x="0" y="0"/>
          <a:chExt cx="0" cy="0"/>
        </a:xfrm>
      </p:grpSpPr>
      <p:sp>
        <p:nvSpPr>
          <p:cNvPr id="129" name="Google Shape;129;p1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0" name="Google Shape;130;p16"/>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16"/>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16"/>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 name="Google Shape;133;p16"/>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1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1"/>
        </a:solidFill>
        <a:effectLst/>
      </p:bgPr>
    </p:bg>
    <p:spTree>
      <p:nvGrpSpPr>
        <p:cNvPr id="1" name="Shape 135"/>
        <p:cNvGrpSpPr/>
        <p:nvPr/>
      </p:nvGrpSpPr>
      <p:grpSpPr>
        <a:xfrm>
          <a:off x="0" y="0"/>
          <a:ext cx="0" cy="0"/>
          <a:chOff x="0" y="0"/>
          <a:chExt cx="0" cy="0"/>
        </a:xfrm>
      </p:grpSpPr>
      <p:sp>
        <p:nvSpPr>
          <p:cNvPr id="136" name="Google Shape;136;p1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7" name="Google Shape;137;p17"/>
          <p:cNvSpPr/>
          <p:nvPr/>
        </p:nvSpPr>
        <p:spPr>
          <a:xfrm>
            <a:off x="206188" y="5948082"/>
            <a:ext cx="11775000" cy="69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38" name="Google Shape;138;p17"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39" name="Google Shape;139;p17"/>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5400"/>
              <a:buFont typeface="Calibri"/>
              <a:buNone/>
              <a:defRPr sz="54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0" name="Google Shape;140;p17"/>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1" name="Google Shape;141;p17"/>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p17"/>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1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44" name="Google Shape;144;p17"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1"/>
        </a:solidFill>
        <a:effectLst/>
      </p:bgPr>
    </p:bg>
    <p:spTree>
      <p:nvGrpSpPr>
        <p:cNvPr id="1" name="Shape 145"/>
        <p:cNvGrpSpPr/>
        <p:nvPr/>
      </p:nvGrpSpPr>
      <p:grpSpPr>
        <a:xfrm>
          <a:off x="0" y="0"/>
          <a:ext cx="0" cy="0"/>
          <a:chOff x="0" y="0"/>
          <a:chExt cx="0" cy="0"/>
        </a:xfrm>
      </p:grpSpPr>
      <p:sp>
        <p:nvSpPr>
          <p:cNvPr id="146" name="Google Shape;146;p1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7" name="Google Shape;147;p18"/>
          <p:cNvSpPr/>
          <p:nvPr/>
        </p:nvSpPr>
        <p:spPr>
          <a:xfrm>
            <a:off x="206187" y="2488757"/>
            <a:ext cx="11775000" cy="19005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Calibri"/>
              <a:ea typeface="Calibri"/>
              <a:cs typeface="Calibri"/>
              <a:sym typeface="Calibri"/>
            </a:endParaRPr>
          </a:p>
        </p:txBody>
      </p:sp>
      <p:sp>
        <p:nvSpPr>
          <p:cNvPr id="148" name="Google Shape;148;p18"/>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9" name="Google Shape;149;p18"/>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18"/>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 name="Google Shape;151;p1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52" name="Google Shape;152;p18"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1"/>
        </a:solidFill>
        <a:effectLst/>
      </p:bgPr>
    </p:bg>
    <p:spTree>
      <p:nvGrpSpPr>
        <p:cNvPr id="1" name="Shape 153"/>
        <p:cNvGrpSpPr/>
        <p:nvPr/>
      </p:nvGrpSpPr>
      <p:grpSpPr>
        <a:xfrm>
          <a:off x="0" y="0"/>
          <a:ext cx="0" cy="0"/>
          <a:chOff x="0" y="0"/>
          <a:chExt cx="0" cy="0"/>
        </a:xfrm>
      </p:grpSpPr>
      <p:sp>
        <p:nvSpPr>
          <p:cNvPr id="154" name="Google Shape;154;p1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5" name="Google Shape;155;p19"/>
          <p:cNvSpPr/>
          <p:nvPr/>
        </p:nvSpPr>
        <p:spPr>
          <a:xfrm>
            <a:off x="206188" y="215153"/>
            <a:ext cx="11775000" cy="1397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6" name="Google Shape;156;p19"/>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19"/>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19"/>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9" name="Google Shape;159;p1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0" name="Google Shape;160;p1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1"/>
        </a:solidFill>
        <a:effectLst/>
      </p:bgPr>
    </p:bg>
    <p:spTree>
      <p:nvGrpSpPr>
        <p:cNvPr id="1" name="Shape 161"/>
        <p:cNvGrpSpPr/>
        <p:nvPr/>
      </p:nvGrpSpPr>
      <p:grpSpPr>
        <a:xfrm>
          <a:off x="0" y="0"/>
          <a:ext cx="0" cy="0"/>
          <a:chOff x="0" y="0"/>
          <a:chExt cx="0" cy="0"/>
        </a:xfrm>
      </p:grpSpPr>
      <p:sp>
        <p:nvSpPr>
          <p:cNvPr id="162" name="Google Shape;162;p2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3" name="Google Shape;163;p20"/>
          <p:cNvSpPr/>
          <p:nvPr/>
        </p:nvSpPr>
        <p:spPr>
          <a:xfrm>
            <a:off x="206189" y="215153"/>
            <a:ext cx="4730400" cy="6432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4" name="Google Shape;164;p20"/>
          <p:cNvSpPr txBox="1">
            <a:spLocks noGrp="1"/>
          </p:cNvSpPr>
          <p:nvPr>
            <p:ph type="title"/>
          </p:nvPr>
        </p:nvSpPr>
        <p:spPr>
          <a:xfrm>
            <a:off x="717177" y="779645"/>
            <a:ext cx="3931800" cy="25257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5" name="Google Shape;165;p20"/>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66" name="Google Shape;166;p20"/>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7" name="Google Shape;167;p20"/>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8" name="Google Shape;168;p2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9" name="Google Shape;169;p20"/>
          <p:cNvSpPr>
            <a:spLocks noGrp="1"/>
          </p:cNvSpPr>
          <p:nvPr>
            <p:ph type="pic" idx="2"/>
          </p:nvPr>
        </p:nvSpPr>
        <p:spPr>
          <a:xfrm>
            <a:off x="717177" y="3540125"/>
            <a:ext cx="3931800" cy="2320800"/>
          </a:xfrm>
          <a:prstGeom prst="rect">
            <a:avLst/>
          </a:prstGeom>
          <a:noFill/>
          <a:ln>
            <a:no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70"/>
        <p:cNvGrpSpPr/>
        <p:nvPr/>
      </p:nvGrpSpPr>
      <p:grpSpPr>
        <a:xfrm>
          <a:off x="0" y="0"/>
          <a:ext cx="0" cy="0"/>
          <a:chOff x="0" y="0"/>
          <a:chExt cx="0" cy="0"/>
        </a:xfrm>
      </p:grpSpPr>
      <p:sp>
        <p:nvSpPr>
          <p:cNvPr id="171" name="Google Shape;171;p21"/>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72" name="Google Shape;172;p21"/>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21"/>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74" name="Google Shape;174;p21"/>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5" name="Google Shape;175;p21"/>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6" name="Google Shape;176;p21"/>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7" name="Google Shape;177;p2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78" name="Google Shape;178;p2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23"/>
        <p:cNvGrpSpPr/>
        <p:nvPr/>
      </p:nvGrpSpPr>
      <p:grpSpPr>
        <a:xfrm>
          <a:off x="0" y="0"/>
          <a:ext cx="0" cy="0"/>
          <a:chOff x="0" y="0"/>
          <a:chExt cx="0" cy="0"/>
        </a:xfrm>
      </p:grpSpPr>
      <p:sp>
        <p:nvSpPr>
          <p:cNvPr id="24" name="Google Shape;24;p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5" name="Google Shape;25;p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6" name="Google Shape;26;p3"/>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0" name="Google Shape;30;p3"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31" name="Google Shape;31;p3"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32" name="Google Shape;32;p3"/>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Title Only">
  <p:cSld name="Title Only">
    <p:spTree>
      <p:nvGrpSpPr>
        <p:cNvPr id="1" name="Shape 179"/>
        <p:cNvGrpSpPr/>
        <p:nvPr/>
      </p:nvGrpSpPr>
      <p:grpSpPr>
        <a:xfrm>
          <a:off x="0" y="0"/>
          <a:ext cx="0" cy="0"/>
          <a:chOff x="0" y="0"/>
          <a:chExt cx="0" cy="0"/>
        </a:xfrm>
      </p:grpSpPr>
      <p:sp>
        <p:nvSpPr>
          <p:cNvPr id="180" name="Google Shape;180;p2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1" name="Google Shape;181;p22"/>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2" name="Google Shape;182;p22"/>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3" name="Google Shape;183;p2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84" name="Google Shape;184;p2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Blank">
  <p:cSld name="Blank">
    <p:spTree>
      <p:nvGrpSpPr>
        <p:cNvPr id="1" name="Shape 185"/>
        <p:cNvGrpSpPr/>
        <p:nvPr/>
      </p:nvGrpSpPr>
      <p:grpSpPr>
        <a:xfrm>
          <a:off x="0" y="0"/>
          <a:ext cx="0" cy="0"/>
          <a:chOff x="0" y="0"/>
          <a:chExt cx="0" cy="0"/>
        </a:xfrm>
      </p:grpSpPr>
      <p:sp>
        <p:nvSpPr>
          <p:cNvPr id="186" name="Google Shape;186;p2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Calibri"/>
                <a:ea typeface="Calibri"/>
                <a:cs typeface="Calibri"/>
                <a:sym typeface="Calibri"/>
              </a:rPr>
              <a:t>v</a:t>
            </a:r>
            <a:endParaRPr sz="1800" b="0" i="0" u="none" strike="noStrike" cap="none">
              <a:solidFill>
                <a:schemeClr val="lt1"/>
              </a:solidFill>
              <a:latin typeface="Calibri"/>
              <a:ea typeface="Calibri"/>
              <a:cs typeface="Calibri"/>
              <a:sym typeface="Calibri"/>
            </a:endParaRPr>
          </a:p>
        </p:txBody>
      </p:sp>
      <p:sp>
        <p:nvSpPr>
          <p:cNvPr id="187" name="Google Shape;187;p23"/>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8" name="Google Shape;188;p23"/>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9" name="Google Shape;189;p2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0" name="Google Shape;190;p23"/>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1"/>
        </a:solidFill>
        <a:effectLst/>
      </p:bgPr>
    </p:bg>
    <p:spTree>
      <p:nvGrpSpPr>
        <p:cNvPr id="1" name="Shape 191"/>
        <p:cNvGrpSpPr/>
        <p:nvPr/>
      </p:nvGrpSpPr>
      <p:grpSpPr>
        <a:xfrm>
          <a:off x="0" y="0"/>
          <a:ext cx="0" cy="0"/>
          <a:chOff x="0" y="0"/>
          <a:chExt cx="0" cy="0"/>
        </a:xfrm>
      </p:grpSpPr>
      <p:sp>
        <p:nvSpPr>
          <p:cNvPr id="192" name="Google Shape;192;p2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93" name="Google Shape;193;p2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94" name="Google Shape;194;p24"/>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5" name="Google Shape;195;p24"/>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6" name="Google Shape;196;p24"/>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 name="Google Shape;197;p2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8" name="Google Shape;198;p24"/>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4"/>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4"/>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4"/>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1"/>
        </a:solidFill>
        <a:effectLst/>
      </p:bgPr>
    </p:bg>
    <p:spTree>
      <p:nvGrpSpPr>
        <p:cNvPr id="1" name="Shape 40"/>
        <p:cNvGrpSpPr/>
        <p:nvPr/>
      </p:nvGrpSpPr>
      <p:grpSpPr>
        <a:xfrm>
          <a:off x="0" y="0"/>
          <a:ext cx="0" cy="0"/>
          <a:chOff x="0" y="0"/>
          <a:chExt cx="0" cy="0"/>
        </a:xfrm>
      </p:grpSpPr>
      <p:sp>
        <p:nvSpPr>
          <p:cNvPr id="41" name="Google Shape;41;p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2" name="Google Shape;42;p5"/>
          <p:cNvSpPr/>
          <p:nvPr/>
        </p:nvSpPr>
        <p:spPr>
          <a:xfrm>
            <a:off x="206188" y="5948082"/>
            <a:ext cx="11775141" cy="699247"/>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3" name="Google Shape;43;p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44" name="Google Shape;44;p5"/>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5400"/>
              <a:buFont typeface="Calibri"/>
              <a:buNone/>
              <a:defRPr sz="54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6" name="Google Shape;46;p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9" name="Google Shape;49;p5"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1"/>
        </a:solidFill>
        <a:effectLst/>
      </p:bgPr>
    </p:bg>
    <p:spTree>
      <p:nvGrpSpPr>
        <p:cNvPr id="1" name="Shape 50"/>
        <p:cNvGrpSpPr/>
        <p:nvPr/>
      </p:nvGrpSpPr>
      <p:grpSpPr>
        <a:xfrm>
          <a:off x="0" y="0"/>
          <a:ext cx="0" cy="0"/>
          <a:chOff x="0" y="0"/>
          <a:chExt cx="0" cy="0"/>
        </a:xfrm>
      </p:grpSpPr>
      <p:sp>
        <p:nvSpPr>
          <p:cNvPr id="51" name="Google Shape;51;p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2" name="Google Shape;52;p6"/>
          <p:cNvSpPr/>
          <p:nvPr/>
        </p:nvSpPr>
        <p:spPr>
          <a:xfrm>
            <a:off x="206187" y="2488757"/>
            <a:ext cx="11775141" cy="1900363"/>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Calibri"/>
              <a:ea typeface="Calibri"/>
              <a:cs typeface="Calibri"/>
              <a:sym typeface="Calibri"/>
            </a:endParaRPr>
          </a:p>
        </p:txBody>
      </p:sp>
      <p:sp>
        <p:nvSpPr>
          <p:cNvPr id="53" name="Google Shape;53;p6"/>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6"/>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57" name="Google Shape;57;p6"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1"/>
        </a:solidFill>
        <a:effectLst/>
      </p:bgPr>
    </p:bg>
    <p:spTree>
      <p:nvGrpSpPr>
        <p:cNvPr id="1" name="Shape 58"/>
        <p:cNvGrpSpPr/>
        <p:nvPr/>
      </p:nvGrpSpPr>
      <p:grpSpPr>
        <a:xfrm>
          <a:off x="0" y="0"/>
          <a:ext cx="0" cy="0"/>
          <a:chOff x="0" y="0"/>
          <a:chExt cx="0" cy="0"/>
        </a:xfrm>
      </p:grpSpPr>
      <p:sp>
        <p:nvSpPr>
          <p:cNvPr id="59" name="Google Shape;59;p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0" name="Google Shape;60;p7"/>
          <p:cNvSpPr/>
          <p:nvPr/>
        </p:nvSpPr>
        <p:spPr>
          <a:xfrm>
            <a:off x="206188" y="215153"/>
            <a:ext cx="11775141" cy="1397364"/>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1" name="Google Shape;61;p7"/>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7"/>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5" name="Google Shape;65;p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1"/>
        </a:solidFill>
        <a:effectLst/>
      </p:bgPr>
    </p:bg>
    <p:spTree>
      <p:nvGrpSpPr>
        <p:cNvPr id="1" name="Shape 66"/>
        <p:cNvGrpSpPr/>
        <p:nvPr/>
      </p:nvGrpSpPr>
      <p:grpSpPr>
        <a:xfrm>
          <a:off x="0" y="0"/>
          <a:ext cx="0" cy="0"/>
          <a:chOff x="0" y="0"/>
          <a:chExt cx="0" cy="0"/>
        </a:xfrm>
      </p:grpSpPr>
      <p:sp>
        <p:nvSpPr>
          <p:cNvPr id="67" name="Google Shape;67;p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8" name="Google Shape;68;p8"/>
          <p:cNvSpPr/>
          <p:nvPr/>
        </p:nvSpPr>
        <p:spPr>
          <a:xfrm>
            <a:off x="206189" y="215153"/>
            <a:ext cx="4730470" cy="6432176"/>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9" name="Google Shape;69;p8"/>
          <p:cNvSpPr txBox="1">
            <a:spLocks noGrp="1"/>
          </p:cNvSpPr>
          <p:nvPr>
            <p:ph type="title"/>
          </p:nvPr>
        </p:nvSpPr>
        <p:spPr>
          <a:xfrm>
            <a:off x="717177" y="779645"/>
            <a:ext cx="3931826" cy="252561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8"/>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1" name="Google Shape;71;p8"/>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4" name="Google Shape;74;p8"/>
          <p:cNvSpPr>
            <a:spLocks noGrp="1"/>
          </p:cNvSpPr>
          <p:nvPr>
            <p:ph type="pic" idx="2"/>
          </p:nvPr>
        </p:nvSpPr>
        <p:spPr>
          <a:xfrm>
            <a:off x="717177" y="3540125"/>
            <a:ext cx="3931826" cy="2320926"/>
          </a:xfrm>
          <a:prstGeom prst="rect">
            <a:avLst/>
          </a:prstGeom>
          <a:no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75"/>
        <p:cNvGrpSpPr/>
        <p:nvPr/>
      </p:nvGrpSpPr>
      <p:grpSpPr>
        <a:xfrm>
          <a:off x="0" y="0"/>
          <a:ext cx="0" cy="0"/>
          <a:chOff x="0" y="0"/>
          <a:chExt cx="0" cy="0"/>
        </a:xfrm>
      </p:grpSpPr>
      <p:sp>
        <p:nvSpPr>
          <p:cNvPr id="76" name="Google Shape;76;p9"/>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7" name="Google Shape;77;p9"/>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9"/>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9" name="Google Shape;79;p9"/>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9"/>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3" name="Google Shape;83;p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le Only">
  <p:cSld name="Title Only">
    <p:spTree>
      <p:nvGrpSpPr>
        <p:cNvPr id="1" name="Shape 84"/>
        <p:cNvGrpSpPr/>
        <p:nvPr/>
      </p:nvGrpSpPr>
      <p:grpSpPr>
        <a:xfrm>
          <a:off x="0" y="0"/>
          <a:ext cx="0" cy="0"/>
          <a:chOff x="0" y="0"/>
          <a:chExt cx="0" cy="0"/>
        </a:xfrm>
      </p:grpSpPr>
      <p:sp>
        <p:nvSpPr>
          <p:cNvPr id="85" name="Google Shape;85;p10"/>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6" name="Google Shape;86;p10"/>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9" name="Google Shape;89;p1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
        <p:cNvGrpSpPr/>
        <p:nvPr/>
      </p:nvGrpSpPr>
      <p:grpSpPr>
        <a:xfrm>
          <a:off x="0" y="0"/>
          <a:ext cx="0" cy="0"/>
          <a:chOff x="0" y="0"/>
          <a:chExt cx="0" cy="0"/>
        </a:xfrm>
      </p:grpSpPr>
      <p:sp>
        <p:nvSpPr>
          <p:cNvPr id="10" name="Google Shape;10;p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595959"/>
              </a:solidFill>
              <a:latin typeface="Calibri"/>
              <a:ea typeface="Calibri"/>
              <a:cs typeface="Calibri"/>
              <a:sym typeface="Calibri"/>
            </a:endParaRPr>
          </a:p>
        </p:txBody>
      </p:sp>
      <p:sp>
        <p:nvSpPr>
          <p:cNvPr id="11" name="Google Shape;11;p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Calibri"/>
                <a:ea typeface="Calibri"/>
                <a:cs typeface="Calibri"/>
                <a:sym typeface="Calibri"/>
              </a:defRPr>
            </a:lvl1pPr>
            <a:lvl2pPr marL="0" marR="0" lvl="1" indent="0" algn="r" rtl="0">
              <a:spcBef>
                <a:spcPts val="0"/>
              </a:spcBef>
              <a:buNone/>
              <a:defRPr sz="1200" b="0" i="0" u="none" strike="noStrike" cap="none">
                <a:solidFill>
                  <a:srgbClr val="595959"/>
                </a:solidFill>
                <a:latin typeface="Calibri"/>
                <a:ea typeface="Calibri"/>
                <a:cs typeface="Calibri"/>
                <a:sym typeface="Calibri"/>
              </a:defRPr>
            </a:lvl2pPr>
            <a:lvl3pPr marL="0" marR="0" lvl="2" indent="0" algn="r" rtl="0">
              <a:spcBef>
                <a:spcPts val="0"/>
              </a:spcBef>
              <a:buNone/>
              <a:defRPr sz="1200" b="0" i="0" u="none" strike="noStrike" cap="none">
                <a:solidFill>
                  <a:srgbClr val="595959"/>
                </a:solidFill>
                <a:latin typeface="Calibri"/>
                <a:ea typeface="Calibri"/>
                <a:cs typeface="Calibri"/>
                <a:sym typeface="Calibri"/>
              </a:defRPr>
            </a:lvl3pPr>
            <a:lvl4pPr marL="0" marR="0" lvl="3" indent="0" algn="r" rtl="0">
              <a:spcBef>
                <a:spcPts val="0"/>
              </a:spcBef>
              <a:buNone/>
              <a:defRPr sz="1200" b="0" i="0" u="none" strike="noStrike" cap="none">
                <a:solidFill>
                  <a:srgbClr val="595959"/>
                </a:solidFill>
                <a:latin typeface="Calibri"/>
                <a:ea typeface="Calibri"/>
                <a:cs typeface="Calibri"/>
                <a:sym typeface="Calibri"/>
              </a:defRPr>
            </a:lvl4pPr>
            <a:lvl5pPr marL="0" marR="0" lvl="4" indent="0" algn="r" rtl="0">
              <a:spcBef>
                <a:spcPts val="0"/>
              </a:spcBef>
              <a:buNone/>
              <a:defRPr sz="1200" b="0" i="0" u="none" strike="noStrike" cap="none">
                <a:solidFill>
                  <a:srgbClr val="595959"/>
                </a:solidFill>
                <a:latin typeface="Calibri"/>
                <a:ea typeface="Calibri"/>
                <a:cs typeface="Calibri"/>
                <a:sym typeface="Calibri"/>
              </a:defRPr>
            </a:lvl5pPr>
            <a:lvl6pPr marL="0" marR="0" lvl="5" indent="0" algn="r" rtl="0">
              <a:spcBef>
                <a:spcPts val="0"/>
              </a:spcBef>
              <a:buNone/>
              <a:defRPr sz="1200" b="0" i="0" u="none" strike="noStrike" cap="none">
                <a:solidFill>
                  <a:srgbClr val="595959"/>
                </a:solidFill>
                <a:latin typeface="Calibri"/>
                <a:ea typeface="Calibri"/>
                <a:cs typeface="Calibri"/>
                <a:sym typeface="Calibri"/>
              </a:defRPr>
            </a:lvl6pPr>
            <a:lvl7pPr marL="0" marR="0" lvl="6" indent="0" algn="r" rtl="0">
              <a:spcBef>
                <a:spcPts val="0"/>
              </a:spcBef>
              <a:buNone/>
              <a:defRPr sz="1200" b="0" i="0" u="none" strike="noStrike" cap="none">
                <a:solidFill>
                  <a:srgbClr val="595959"/>
                </a:solidFill>
                <a:latin typeface="Calibri"/>
                <a:ea typeface="Calibri"/>
                <a:cs typeface="Calibri"/>
                <a:sym typeface="Calibri"/>
              </a:defRPr>
            </a:lvl7pPr>
            <a:lvl8pPr marL="0" marR="0" lvl="7" indent="0" algn="r" rtl="0">
              <a:spcBef>
                <a:spcPts val="0"/>
              </a:spcBef>
              <a:buNone/>
              <a:defRPr sz="1200" b="0" i="0" u="none" strike="noStrike" cap="none">
                <a:solidFill>
                  <a:srgbClr val="595959"/>
                </a:solidFill>
                <a:latin typeface="Calibri"/>
                <a:ea typeface="Calibri"/>
                <a:cs typeface="Calibri"/>
                <a:sym typeface="Calibri"/>
              </a:defRPr>
            </a:lvl8pPr>
            <a:lvl9pPr marL="0" marR="0" lvl="8" indent="0" algn="r" rtl="0">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6" name="Google Shape;16;p1" descr="Decorative line break"/>
          <p:cNvPicPr preferRelativeResize="0"/>
          <p:nvPr/>
        </p:nvPicPr>
        <p:blipFill rotWithShape="1">
          <a:blip r:embed="rId13">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04"/>
        <p:cNvGrpSpPr/>
        <p:nvPr/>
      </p:nvGrpSpPr>
      <p:grpSpPr>
        <a:xfrm>
          <a:off x="0" y="0"/>
          <a:ext cx="0" cy="0"/>
          <a:chOff x="0" y="0"/>
          <a:chExt cx="0" cy="0"/>
        </a:xfrm>
      </p:grpSpPr>
      <p:sp>
        <p:nvSpPr>
          <p:cNvPr id="105" name="Google Shape;105;p1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595959"/>
              </a:solidFill>
              <a:latin typeface="Calibri"/>
              <a:ea typeface="Calibri"/>
              <a:cs typeface="Calibri"/>
              <a:sym typeface="Calibri"/>
            </a:endParaRPr>
          </a:p>
        </p:txBody>
      </p:sp>
      <p:sp>
        <p:nvSpPr>
          <p:cNvPr id="106" name="Google Shape;106;p1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marR="0" lvl="0" algn="l">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7" name="Google Shape;107;p13"/>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marR="0" lvl="0" indent="-381000" algn="l">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13"/>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9" name="Google Shape;109;p13"/>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0" name="Google Shape;110;p1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595959"/>
                </a:solidFill>
                <a:latin typeface="Calibri"/>
                <a:ea typeface="Calibri"/>
                <a:cs typeface="Calibri"/>
                <a:sym typeface="Calibri"/>
              </a:defRPr>
            </a:lvl1pPr>
            <a:lvl2pPr marL="0" marR="0" lvl="1" indent="0" algn="r">
              <a:spcBef>
                <a:spcPts val="0"/>
              </a:spcBef>
              <a:buNone/>
              <a:defRPr sz="1200" b="0" i="0" u="none" strike="noStrike" cap="none">
                <a:solidFill>
                  <a:srgbClr val="595959"/>
                </a:solidFill>
                <a:latin typeface="Calibri"/>
                <a:ea typeface="Calibri"/>
                <a:cs typeface="Calibri"/>
                <a:sym typeface="Calibri"/>
              </a:defRPr>
            </a:lvl2pPr>
            <a:lvl3pPr marL="0" marR="0" lvl="2" indent="0" algn="r">
              <a:spcBef>
                <a:spcPts val="0"/>
              </a:spcBef>
              <a:buNone/>
              <a:defRPr sz="1200" b="0" i="0" u="none" strike="noStrike" cap="none">
                <a:solidFill>
                  <a:srgbClr val="595959"/>
                </a:solidFill>
                <a:latin typeface="Calibri"/>
                <a:ea typeface="Calibri"/>
                <a:cs typeface="Calibri"/>
                <a:sym typeface="Calibri"/>
              </a:defRPr>
            </a:lvl3pPr>
            <a:lvl4pPr marL="0" marR="0" lvl="3" indent="0" algn="r">
              <a:spcBef>
                <a:spcPts val="0"/>
              </a:spcBef>
              <a:buNone/>
              <a:defRPr sz="1200" b="0" i="0" u="none" strike="noStrike" cap="none">
                <a:solidFill>
                  <a:srgbClr val="595959"/>
                </a:solidFill>
                <a:latin typeface="Calibri"/>
                <a:ea typeface="Calibri"/>
                <a:cs typeface="Calibri"/>
                <a:sym typeface="Calibri"/>
              </a:defRPr>
            </a:lvl4pPr>
            <a:lvl5pPr marL="0" marR="0" lvl="4" indent="0" algn="r">
              <a:spcBef>
                <a:spcPts val="0"/>
              </a:spcBef>
              <a:buNone/>
              <a:defRPr sz="1200" b="0" i="0" u="none" strike="noStrike" cap="none">
                <a:solidFill>
                  <a:srgbClr val="595959"/>
                </a:solidFill>
                <a:latin typeface="Calibri"/>
                <a:ea typeface="Calibri"/>
                <a:cs typeface="Calibri"/>
                <a:sym typeface="Calibri"/>
              </a:defRPr>
            </a:lvl5pPr>
            <a:lvl6pPr marL="0" marR="0" lvl="5" indent="0" algn="r">
              <a:spcBef>
                <a:spcPts val="0"/>
              </a:spcBef>
              <a:buNone/>
              <a:defRPr sz="1200" b="0" i="0" u="none" strike="noStrike" cap="none">
                <a:solidFill>
                  <a:srgbClr val="595959"/>
                </a:solidFill>
                <a:latin typeface="Calibri"/>
                <a:ea typeface="Calibri"/>
                <a:cs typeface="Calibri"/>
                <a:sym typeface="Calibri"/>
              </a:defRPr>
            </a:lvl6pPr>
            <a:lvl7pPr marL="0" marR="0" lvl="6" indent="0" algn="r">
              <a:spcBef>
                <a:spcPts val="0"/>
              </a:spcBef>
              <a:buNone/>
              <a:defRPr sz="1200" b="0" i="0" u="none" strike="noStrike" cap="none">
                <a:solidFill>
                  <a:srgbClr val="595959"/>
                </a:solidFill>
                <a:latin typeface="Calibri"/>
                <a:ea typeface="Calibri"/>
                <a:cs typeface="Calibri"/>
                <a:sym typeface="Calibri"/>
              </a:defRPr>
            </a:lvl7pPr>
            <a:lvl8pPr marL="0" marR="0" lvl="7" indent="0" algn="r">
              <a:spcBef>
                <a:spcPts val="0"/>
              </a:spcBef>
              <a:buNone/>
              <a:defRPr sz="1200" b="0" i="0" u="none" strike="noStrike" cap="none">
                <a:solidFill>
                  <a:srgbClr val="595959"/>
                </a:solidFill>
                <a:latin typeface="Calibri"/>
                <a:ea typeface="Calibri"/>
                <a:cs typeface="Calibri"/>
                <a:sym typeface="Calibri"/>
              </a:defRPr>
            </a:lvl8pPr>
            <a:lvl9pPr marL="0" marR="0" lvl="8" indent="0" algn="r">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11" name="Google Shape;111;p13" descr="Decorative line break"/>
          <p:cNvPicPr preferRelativeResize="0"/>
          <p:nvPr/>
        </p:nvPicPr>
        <p:blipFill rotWithShape="1">
          <a:blip r:embed="rId13">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hyperlink" Target="https://www.oregon.gov/ode/students-and-family/equity/NativeAmericanEducation/Pages/Tribal-Consultation.aspx" TargetMode="External"/><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hyperlink" Target="https://docs.google.com/spreadsheets/d/1dPbYe1jbipMpT3EVz8sRCmIz96h6GotATKsx4e3rZ1s/edit?usp=sharing" TargetMode="External"/><Relationship Id="rId4" Type="http://schemas.openxmlformats.org/officeDocument/2006/relationships/hyperlink" Target="https://www.oregon.gov/ode/students-and-family/equity/NativeAmericanEducation/Pages/Title-VI.aspx"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oregon.gov/ode/students-and-family/equity/NativeAmericanEducation/Documents/A%20Toolkit%20for%20Tribal%20Consultation.pdf" TargetMode="External"/><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17.xml"/><Relationship Id="rId6" Type="http://schemas.openxmlformats.org/officeDocument/2006/relationships/image" Target="../media/image19.png"/><Relationship Id="rId5" Type="http://schemas.openxmlformats.org/officeDocument/2006/relationships/hyperlink" Target="https://www.oregon.gov/ode/students-and-family/equity/NativeAmericanEducation/Pages/Tribal-Consultation.aspx" TargetMode="Externa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7.xml"/><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hyperlink" Target="https://www.oregon.gov/ode/StudentSuccess/Documents/ODE_IntegratedGuidance25-27.pdf" TargetMode="External"/><Relationship Id="rId2" Type="http://schemas.openxmlformats.org/officeDocument/2006/relationships/notesSlide" Target="../notesSlides/notesSlide18.xml"/><Relationship Id="rId1" Type="http://schemas.openxmlformats.org/officeDocument/2006/relationships/slideLayout" Target="../slideLayouts/slideLayout20.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0.xml"/><Relationship Id="rId6" Type="http://schemas.openxmlformats.org/officeDocument/2006/relationships/image" Target="../media/image26.png"/><Relationship Id="rId5" Type="http://schemas.openxmlformats.org/officeDocument/2006/relationships/hyperlink" Target="https://www.oregon.gov/ode/students-and-family/equity/NativeAmericanEducation/Documents/Tribal%20Consultation%20Worksheet.pdf" TargetMode="External"/><Relationship Id="rId4" Type="http://schemas.openxmlformats.org/officeDocument/2006/relationships/hyperlink" Target="https://www.oregon.gov/ode/students-and-family/equity/NativeAmericanEducation/Documents/Affirmation%20of%20Tribal%20Consultation.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hyperlink" Target="https://www.oregon.gov/ode/students-and-family/equity/NativeAmericanEducation/Documents/A%20Toolkit%20for%20Tribal%20Consultation.pdf" TargetMode="External"/><Relationship Id="rId7"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1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hyperlink" Target="https://www.oregon.gov/ode/students-and-family/equity/NativeAmericanEducation/Documents/Tribal%20Consultation%20Worksheet.pdf"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21.xml"/><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17.xml"/><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hyperlink" Target="https://www.oregon.gov/ode/students-and-family/equity/NativeAmericanEducation/Documents/A%20Toolkit%20for%20Tribal%20Consultation.pdf" TargetMode="External"/><Relationship Id="rId2" Type="http://schemas.openxmlformats.org/officeDocument/2006/relationships/notesSlide" Target="../notesSlides/notesSlide25.xml"/><Relationship Id="rId1" Type="http://schemas.openxmlformats.org/officeDocument/2006/relationships/slideLayout" Target="../slideLayouts/slideLayout17.xml"/><Relationship Id="rId6" Type="http://schemas.openxmlformats.org/officeDocument/2006/relationships/hyperlink" Target="https://pdnetworks.soesd.k12.or.us/public/events/view-event/12830" TargetMode="External"/><Relationship Id="rId5" Type="http://schemas.openxmlformats.org/officeDocument/2006/relationships/hyperlink" Target="https://docs.google.com/presentation/d/1YU9EaNHFMMMDt0oWHwk7BhyCEt9RkKW4xuhad3WZqQs/edit?usp=sharing" TargetMode="External"/><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17.xml"/><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17.xml"/><Relationship Id="rId5" Type="http://schemas.openxmlformats.org/officeDocument/2006/relationships/hyperlink" Target="https://docs.google.com/spreadsheets/d/1dPbYe1jbipMpT3EVz8sRCmIz96h6GotATKsx4e3rZ1s/edit?usp=sharing" TargetMode="External"/><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hyperlink" Target="mailto:stacy.parrish@ode.oregon.gov" TargetMode="External"/><Relationship Id="rId2" Type="http://schemas.openxmlformats.org/officeDocument/2006/relationships/notesSlide" Target="../notesSlides/notesSlide31.xml"/><Relationship Id="rId1" Type="http://schemas.openxmlformats.org/officeDocument/2006/relationships/slideLayout" Target="../slideLayouts/slideLayout18.xml"/><Relationship Id="rId5" Type="http://schemas.openxmlformats.org/officeDocument/2006/relationships/image" Target="../media/image37.png"/><Relationship Id="rId4" Type="http://schemas.openxmlformats.org/officeDocument/2006/relationships/hyperlink" Target="https://www.oregon.gov/ode/students-and-family/equity/NativeAmericanEducation/Pages/Tribal-Consultation.aspx"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easie.communities.ed.gov/services/PDCService.svc/GetPDCDocumentFile?fileId=45632" TargetMode="External"/><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playlist?list=PL9bvlHtbCBV5XHzcXQofU12wtD_NtabzB" TargetMode="External"/><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hyperlink" Target="https://www.oregon.gov/ode/students-and-family/equity/NativeAmericanEducation/Pages/Tribal-Consultation.aspx" TargetMode="External"/><Relationship Id="rId2" Type="http://schemas.openxmlformats.org/officeDocument/2006/relationships/notesSlide" Target="../notesSlides/notesSlide7.xml"/><Relationship Id="rId1" Type="http://schemas.openxmlformats.org/officeDocument/2006/relationships/slideLayout" Target="../slideLayouts/slideLayout17.xml"/><Relationship Id="rId5" Type="http://schemas.openxmlformats.org/officeDocument/2006/relationships/hyperlink" Target="https://pdnetworks.soesd.k12.or.us/public/events/view-event/12830" TargetMode="External"/><Relationship Id="rId4" Type="http://schemas.openxmlformats.org/officeDocument/2006/relationships/hyperlink" Target="https://www.oregon.gov/ode/students-and-family/equity/NativeAmericanEducation/Documents/A%20Toolkit%20for%20Tribal%20Consultation.pdf"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hyperlink" Target="https://docs.google.com/spreadsheets/d/1dPbYe1jbipMpT3EVz8sRCmIz96h6GotATKsx4e3rZ1s/edit?usp=sharing" TargetMode="External"/><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5"/>
          <p:cNvSpPr txBox="1">
            <a:spLocks noGrp="1"/>
          </p:cNvSpPr>
          <p:nvPr>
            <p:ph type="ctrTitle"/>
          </p:nvPr>
        </p:nvSpPr>
        <p:spPr>
          <a:xfrm>
            <a:off x="804150" y="2230100"/>
            <a:ext cx="10583700" cy="10233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accent1"/>
              </a:buClr>
              <a:buSzPts val="2400"/>
              <a:buFont typeface="Arial"/>
              <a:buNone/>
            </a:pPr>
            <a:r>
              <a:rPr lang="en-US" sz="4832" b="1"/>
              <a:t>ESD Liaisons Tribal Consultation Training</a:t>
            </a:r>
            <a:endParaRPr sz="4832" b="1"/>
          </a:p>
        </p:txBody>
      </p:sp>
      <p:sp>
        <p:nvSpPr>
          <p:cNvPr id="204" name="Google Shape;204;p25"/>
          <p:cNvSpPr txBox="1">
            <a:spLocks noGrp="1"/>
          </p:cNvSpPr>
          <p:nvPr>
            <p:ph type="subTitle" idx="1"/>
          </p:nvPr>
        </p:nvSpPr>
        <p:spPr>
          <a:xfrm>
            <a:off x="970650" y="3662125"/>
            <a:ext cx="10538700" cy="10692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accent1"/>
              </a:buClr>
              <a:buSzPts val="2400"/>
              <a:buNone/>
            </a:pPr>
            <a:r>
              <a:rPr lang="en-US"/>
              <a:t>Presented by Stacy Parrish, Indian Education Specialist</a:t>
            </a:r>
            <a:endParaRPr/>
          </a:p>
          <a:p>
            <a:pPr marL="0" lvl="0" indent="0" algn="ctr" rtl="0">
              <a:lnSpc>
                <a:spcPct val="90000"/>
              </a:lnSpc>
              <a:spcBef>
                <a:spcPts val="0"/>
              </a:spcBef>
              <a:spcAft>
                <a:spcPts val="0"/>
              </a:spcAft>
              <a:buClr>
                <a:schemeClr val="accent1"/>
              </a:buClr>
              <a:buSzPts val="2400"/>
              <a:buNone/>
            </a:pPr>
            <a:r>
              <a:rPr lang="en-US"/>
              <a:t>Member of the Klamath Tribes (Yahooskin Paiute) </a:t>
            </a:r>
            <a:endParaRPr/>
          </a:p>
          <a:p>
            <a:pPr marL="0" lvl="0" indent="0" algn="ctr" rtl="0">
              <a:lnSpc>
                <a:spcPct val="90000"/>
              </a:lnSpc>
              <a:spcBef>
                <a:spcPts val="0"/>
              </a:spcBef>
              <a:spcAft>
                <a:spcPts val="0"/>
              </a:spcAft>
              <a:buClr>
                <a:schemeClr val="accent1"/>
              </a:buClr>
              <a:buSzPts val="2400"/>
              <a:buNone/>
            </a:pPr>
            <a:endParaRPr/>
          </a:p>
          <a:p>
            <a:pPr marL="0" lvl="0" indent="0" algn="ctr" rtl="0">
              <a:lnSpc>
                <a:spcPct val="90000"/>
              </a:lnSpc>
              <a:spcBef>
                <a:spcPts val="0"/>
              </a:spcBef>
              <a:spcAft>
                <a:spcPts val="0"/>
              </a:spcAft>
              <a:buClr>
                <a:schemeClr val="accent1"/>
              </a:buClr>
              <a:buSzPts val="2400"/>
              <a:buNone/>
            </a:pPr>
            <a:r>
              <a:rPr lang="en-US" sz="2300" i="1">
                <a:solidFill>
                  <a:schemeClr val="accent2"/>
                </a:solidFill>
                <a:latin typeface="Roboto"/>
                <a:ea typeface="Roboto"/>
                <a:cs typeface="Roboto"/>
                <a:sym typeface="Roboto"/>
              </a:rPr>
              <a:t>A copy of this slidedeck will be provided at the conclusion of this presentation.</a:t>
            </a:r>
            <a:endParaRPr sz="2300" i="1">
              <a:solidFill>
                <a:schemeClr val="accent2"/>
              </a:solidFill>
              <a:latin typeface="Roboto"/>
              <a:ea typeface="Roboto"/>
              <a:cs typeface="Roboto"/>
              <a:sym typeface="Roboto"/>
            </a:endParaRPr>
          </a:p>
        </p:txBody>
      </p:sp>
      <p:sp>
        <p:nvSpPr>
          <p:cNvPr id="205" name="Google Shape;205;p25"/>
          <p:cNvSpPr txBox="1">
            <a:spLocks noGrp="1"/>
          </p:cNvSpPr>
          <p:nvPr>
            <p:ph type="sldNum" idx="12"/>
          </p:nvPr>
        </p:nvSpPr>
        <p:spPr>
          <a:xfrm>
            <a:off x="8565125" y="61488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3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
        <p:nvSpPr>
          <p:cNvPr id="294" name="Google Shape;294;p34"/>
          <p:cNvSpPr txBox="1">
            <a:spLocks noGrp="1"/>
          </p:cNvSpPr>
          <p:nvPr>
            <p:ph type="title"/>
          </p:nvPr>
        </p:nvSpPr>
        <p:spPr>
          <a:xfrm>
            <a:off x="703801" y="254475"/>
            <a:ext cx="10784400" cy="1026600"/>
          </a:xfrm>
          <a:prstGeom prst="rect">
            <a:avLst/>
          </a:prstGeom>
        </p:spPr>
        <p:txBody>
          <a:bodyPr spcFirstLastPara="1" wrap="square" lIns="91425" tIns="45700" rIns="91425" bIns="45700" anchor="b" anchorCtr="0">
            <a:normAutofit/>
          </a:bodyPr>
          <a:lstStyle/>
          <a:p>
            <a:pPr marL="0" lvl="0" indent="0" algn="l" rtl="0">
              <a:lnSpc>
                <a:spcPct val="100000"/>
              </a:lnSpc>
              <a:spcBef>
                <a:spcPts val="0"/>
              </a:spcBef>
              <a:spcAft>
                <a:spcPts val="0"/>
              </a:spcAft>
              <a:buNone/>
            </a:pPr>
            <a:r>
              <a:rPr lang="en-US" sz="3600" b="1"/>
              <a:t>Why Do Affected School Districts Change?  </a:t>
            </a:r>
            <a:endParaRPr sz="3600" b="1"/>
          </a:p>
        </p:txBody>
      </p:sp>
      <p:sp>
        <p:nvSpPr>
          <p:cNvPr id="295" name="Google Shape;295;p34"/>
          <p:cNvSpPr txBox="1"/>
          <p:nvPr/>
        </p:nvSpPr>
        <p:spPr>
          <a:xfrm>
            <a:off x="6457225" y="2396450"/>
            <a:ext cx="4788600" cy="3586800"/>
          </a:xfrm>
          <a:prstGeom prst="rect">
            <a:avLst/>
          </a:pr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sz="2000" b="1">
                <a:solidFill>
                  <a:schemeClr val="accent2"/>
                </a:solidFill>
                <a:latin typeface="Calibri"/>
                <a:ea typeface="Calibri"/>
                <a:cs typeface="Calibri"/>
                <a:sym typeface="Calibri"/>
              </a:rPr>
              <a:t>Where Can This Information Be Found?</a:t>
            </a:r>
            <a:endParaRPr sz="2000">
              <a:solidFill>
                <a:srgbClr val="980000"/>
              </a:solidFill>
              <a:latin typeface="Calibri"/>
              <a:ea typeface="Calibri"/>
              <a:cs typeface="Calibri"/>
              <a:sym typeface="Calibri"/>
            </a:endParaRPr>
          </a:p>
          <a:p>
            <a:pPr marL="0" lvl="0" indent="0" algn="l" rtl="0">
              <a:spcBef>
                <a:spcPts val="0"/>
              </a:spcBef>
              <a:spcAft>
                <a:spcPts val="0"/>
              </a:spcAft>
              <a:buNone/>
            </a:pPr>
            <a:r>
              <a:rPr lang="en-US" sz="2000">
                <a:solidFill>
                  <a:schemeClr val="dk1"/>
                </a:solidFill>
                <a:latin typeface="Calibri"/>
                <a:ea typeface="Calibri"/>
                <a:cs typeface="Calibri"/>
                <a:sym typeface="Calibri"/>
              </a:rPr>
              <a:t>-The US Department of Education publishes the list publicly each Fall, typically in October on their federal website.</a:t>
            </a:r>
            <a:endParaRPr sz="2000">
              <a:solidFill>
                <a:schemeClr val="dk1"/>
              </a:solidFill>
              <a:latin typeface="Calibri"/>
              <a:ea typeface="Calibri"/>
              <a:cs typeface="Calibri"/>
              <a:sym typeface="Calibri"/>
            </a:endParaRPr>
          </a:p>
          <a:p>
            <a:pPr marL="0" lvl="0" indent="0" algn="l" rtl="0">
              <a:spcBef>
                <a:spcPts val="0"/>
              </a:spcBef>
              <a:spcAft>
                <a:spcPts val="0"/>
              </a:spcAft>
              <a:buNone/>
            </a:pPr>
            <a:r>
              <a:rPr lang="en-US" sz="2000">
                <a:solidFill>
                  <a:schemeClr val="dk1"/>
                </a:solidFill>
                <a:latin typeface="Calibri"/>
                <a:ea typeface="Calibri"/>
                <a:cs typeface="Calibri"/>
                <a:sym typeface="Calibri"/>
              </a:rPr>
              <a:t>-ODE maintains an up to date list of awardees and tribal consultation requirements on the </a:t>
            </a:r>
            <a:r>
              <a:rPr lang="en-US" sz="2000" u="sng">
                <a:solidFill>
                  <a:schemeClr val="hlink"/>
                </a:solidFill>
                <a:latin typeface="Calibri"/>
                <a:ea typeface="Calibri"/>
                <a:cs typeface="Calibri"/>
                <a:sym typeface="Calibri"/>
                <a:hlinkClick r:id="rId3"/>
              </a:rPr>
              <a:t>Tribal Consultation</a:t>
            </a:r>
            <a:r>
              <a:rPr lang="en-US" sz="2000">
                <a:solidFill>
                  <a:schemeClr val="dk1"/>
                </a:solidFill>
                <a:latin typeface="Calibri"/>
                <a:ea typeface="Calibri"/>
                <a:cs typeface="Calibri"/>
                <a:sym typeface="Calibri"/>
              </a:rPr>
              <a:t> and the </a:t>
            </a:r>
            <a:r>
              <a:rPr lang="en-US" sz="2000" u="sng">
                <a:solidFill>
                  <a:schemeClr val="hlink"/>
                </a:solidFill>
                <a:latin typeface="Calibri"/>
                <a:ea typeface="Calibri"/>
                <a:cs typeface="Calibri"/>
                <a:sym typeface="Calibri"/>
                <a:hlinkClick r:id="rId4"/>
              </a:rPr>
              <a:t>Title VI website</a:t>
            </a:r>
            <a:r>
              <a:rPr lang="en-US" sz="2000">
                <a:solidFill>
                  <a:schemeClr val="dk1"/>
                </a:solidFill>
                <a:latin typeface="Calibri"/>
                <a:ea typeface="Calibri"/>
                <a:cs typeface="Calibri"/>
                <a:sym typeface="Calibri"/>
              </a:rPr>
              <a:t>.</a:t>
            </a:r>
            <a:endParaRPr sz="2000">
              <a:solidFill>
                <a:schemeClr val="dk1"/>
              </a:solidFill>
              <a:latin typeface="Calibri"/>
              <a:ea typeface="Calibri"/>
              <a:cs typeface="Calibri"/>
              <a:sym typeface="Calibri"/>
            </a:endParaRPr>
          </a:p>
          <a:p>
            <a:pPr marL="0" lvl="0" indent="0" algn="l" rtl="0">
              <a:spcBef>
                <a:spcPts val="0"/>
              </a:spcBef>
              <a:spcAft>
                <a:spcPts val="0"/>
              </a:spcAft>
              <a:buNone/>
            </a:pPr>
            <a:endParaRPr sz="2000">
              <a:solidFill>
                <a:schemeClr val="dk1"/>
              </a:solidFill>
              <a:latin typeface="Calibri"/>
              <a:ea typeface="Calibri"/>
              <a:cs typeface="Calibri"/>
              <a:sym typeface="Calibri"/>
            </a:endParaRPr>
          </a:p>
          <a:p>
            <a:pPr marL="0" lvl="0" indent="0" algn="l" rtl="0">
              <a:spcBef>
                <a:spcPts val="0"/>
              </a:spcBef>
              <a:spcAft>
                <a:spcPts val="0"/>
              </a:spcAft>
              <a:buNone/>
            </a:pPr>
            <a:r>
              <a:rPr lang="en-US" sz="2000" b="1">
                <a:solidFill>
                  <a:schemeClr val="accent5"/>
                </a:solidFill>
                <a:latin typeface="Calibri"/>
                <a:ea typeface="Calibri"/>
                <a:cs typeface="Calibri"/>
                <a:sym typeface="Calibri"/>
              </a:rPr>
              <a:t>Let’s take a look:</a:t>
            </a:r>
            <a:r>
              <a:rPr lang="en-US" sz="2000">
                <a:solidFill>
                  <a:schemeClr val="dk1"/>
                </a:solidFill>
                <a:latin typeface="Calibri"/>
                <a:ea typeface="Calibri"/>
                <a:cs typeface="Calibri"/>
                <a:sym typeface="Calibri"/>
              </a:rPr>
              <a:t> </a:t>
            </a:r>
            <a:r>
              <a:rPr lang="en-US" sz="2000" u="sng">
                <a:solidFill>
                  <a:schemeClr val="hlink"/>
                </a:solidFill>
                <a:latin typeface="Calibri"/>
                <a:ea typeface="Calibri"/>
                <a:cs typeface="Calibri"/>
                <a:sym typeface="Calibri"/>
                <a:hlinkClick r:id="rId5"/>
              </a:rPr>
              <a:t>FY24-25 Oregon Title VI Awardees and Student Information</a:t>
            </a:r>
            <a:endParaRPr sz="2000">
              <a:solidFill>
                <a:schemeClr val="dk1"/>
              </a:solidFill>
              <a:latin typeface="Calibri"/>
              <a:ea typeface="Calibri"/>
              <a:cs typeface="Calibri"/>
              <a:sym typeface="Calibri"/>
            </a:endParaRPr>
          </a:p>
        </p:txBody>
      </p:sp>
      <p:sp>
        <p:nvSpPr>
          <p:cNvPr id="296" name="Google Shape;296;p34"/>
          <p:cNvSpPr txBox="1">
            <a:spLocks noGrp="1"/>
          </p:cNvSpPr>
          <p:nvPr>
            <p:ph type="body" idx="1"/>
          </p:nvPr>
        </p:nvSpPr>
        <p:spPr>
          <a:xfrm>
            <a:off x="732275" y="1804675"/>
            <a:ext cx="5068500" cy="4109100"/>
          </a:xfrm>
          <a:prstGeom prst="rect">
            <a:avLst/>
          </a:prstGeom>
        </p:spPr>
        <p:txBody>
          <a:bodyPr spcFirstLastPara="1" wrap="square" lIns="91425" tIns="45700" rIns="91425" bIns="45700" anchor="t" anchorCtr="0">
            <a:normAutofit/>
          </a:bodyPr>
          <a:lstStyle/>
          <a:p>
            <a:pPr marL="0" lvl="0" indent="0" algn="l" rtl="0">
              <a:lnSpc>
                <a:spcPct val="80000"/>
              </a:lnSpc>
              <a:spcBef>
                <a:spcPts val="1000"/>
              </a:spcBef>
              <a:spcAft>
                <a:spcPts val="0"/>
              </a:spcAft>
              <a:buNone/>
            </a:pPr>
            <a:r>
              <a:rPr lang="en-US" sz="2000" b="1"/>
              <a:t>A Quick Case Study</a:t>
            </a:r>
            <a:r>
              <a:rPr lang="en-US" sz="2000"/>
              <a:t> -</a:t>
            </a:r>
            <a:endParaRPr sz="2000"/>
          </a:p>
          <a:p>
            <a:pPr marL="457200" lvl="0" indent="-317500" algn="l" rtl="0">
              <a:lnSpc>
                <a:spcPct val="80000"/>
              </a:lnSpc>
              <a:spcBef>
                <a:spcPts val="1000"/>
              </a:spcBef>
              <a:spcAft>
                <a:spcPts val="0"/>
              </a:spcAft>
              <a:buSzPts val="1400"/>
              <a:buChar char="•"/>
            </a:pPr>
            <a:r>
              <a:rPr lang="en-US" sz="2000"/>
              <a:t>In the 2023-2024 school year, Beaverton SD received $38,159 for their Title VI Indian Education award.</a:t>
            </a:r>
            <a:endParaRPr sz="2000"/>
          </a:p>
          <a:p>
            <a:pPr marL="457200" lvl="0" indent="-317500" algn="l" rtl="0">
              <a:lnSpc>
                <a:spcPct val="80000"/>
              </a:lnSpc>
              <a:spcBef>
                <a:spcPts val="0"/>
              </a:spcBef>
              <a:spcAft>
                <a:spcPts val="0"/>
              </a:spcAft>
              <a:buSzPts val="1400"/>
              <a:buChar char="•"/>
            </a:pPr>
            <a:r>
              <a:rPr lang="en-US" sz="2000"/>
              <a:t>So for any required plans or applications for SY24-25, they did NOT have a requirement to engage in Tribal Consultation for those plans.</a:t>
            </a:r>
            <a:endParaRPr sz="2000"/>
          </a:p>
          <a:p>
            <a:pPr marL="457200" lvl="0" indent="-317500" algn="l" rtl="0">
              <a:lnSpc>
                <a:spcPct val="80000"/>
              </a:lnSpc>
              <a:spcBef>
                <a:spcPts val="0"/>
              </a:spcBef>
              <a:spcAft>
                <a:spcPts val="0"/>
              </a:spcAft>
              <a:buSzPts val="1400"/>
              <a:buChar char="•"/>
            </a:pPr>
            <a:r>
              <a:rPr lang="en-US" sz="2000"/>
              <a:t>Since the new Integrated Guidance plan will begin in the 2025-2026 school year and because Beaverton’s 2024-2025 award was for $41,950 (an award &gt;$40K), they are now required to engage in Tribal Consultation for all plans and applications for SY25-26.</a:t>
            </a:r>
            <a:endParaRPr sz="2000"/>
          </a:p>
        </p:txBody>
      </p:sp>
      <p:pic>
        <p:nvPicPr>
          <p:cNvPr id="297" name="Google Shape;297;p34"/>
          <p:cNvPicPr preferRelativeResize="0"/>
          <p:nvPr/>
        </p:nvPicPr>
        <p:blipFill>
          <a:blip r:embed="rId6">
            <a:alphaModFix/>
          </a:blip>
          <a:stretch>
            <a:fillRect/>
          </a:stretch>
        </p:blipFill>
        <p:spPr>
          <a:xfrm>
            <a:off x="9051375" y="317075"/>
            <a:ext cx="2450325" cy="19356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35"/>
          <p:cNvSpPr txBox="1">
            <a:spLocks noGrp="1"/>
          </p:cNvSpPr>
          <p:nvPr>
            <p:ph type="body" idx="1"/>
          </p:nvPr>
        </p:nvSpPr>
        <p:spPr>
          <a:xfrm>
            <a:off x="6224275" y="1846825"/>
            <a:ext cx="5277300" cy="41091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000" b="1">
                <a:solidFill>
                  <a:schemeClr val="accent2"/>
                </a:solidFill>
              </a:rPr>
              <a:t>Definition</a:t>
            </a:r>
            <a:r>
              <a:rPr lang="en-US" sz="2000"/>
              <a:t> -</a:t>
            </a:r>
            <a:endParaRPr sz="2000"/>
          </a:p>
          <a:p>
            <a:pPr marL="0" lvl="0" indent="0" algn="l" rtl="0">
              <a:spcBef>
                <a:spcPts val="1000"/>
              </a:spcBef>
              <a:spcAft>
                <a:spcPts val="0"/>
              </a:spcAft>
              <a:buNone/>
            </a:pPr>
            <a:r>
              <a:rPr lang="en-US" sz="2000"/>
              <a:t>Is a </a:t>
            </a:r>
            <a:r>
              <a:rPr lang="en-US" sz="2000" u="sng"/>
              <a:t>federally recognized tribe</a:t>
            </a:r>
            <a:r>
              <a:rPr lang="en-US" sz="2000"/>
              <a:t> that has a tribal reservation boundary, Indian Lands, ceded, unceded, </a:t>
            </a:r>
            <a:r>
              <a:rPr lang="en-US" sz="2000" u="sng"/>
              <a:t>and</a:t>
            </a:r>
            <a:r>
              <a:rPr lang="en-US" sz="2000"/>
              <a:t> aboriginal lands within 50 miles of the LEA or LEA-C. Consultation does not include state recognized tribes; Oregon has no state recognized tribes. (</a:t>
            </a:r>
            <a:r>
              <a:rPr lang="en-US" sz="2000" u="sng">
                <a:solidFill>
                  <a:schemeClr val="hlink"/>
                </a:solidFill>
                <a:hlinkClick r:id="rId3"/>
              </a:rPr>
              <a:t>FAQ</a:t>
            </a:r>
            <a:r>
              <a:rPr lang="en-US" sz="2000"/>
              <a:t>, p. 41)</a:t>
            </a:r>
            <a:endParaRPr sz="2000"/>
          </a:p>
          <a:p>
            <a:pPr marL="0" lvl="0" indent="0" algn="l" rtl="0">
              <a:spcBef>
                <a:spcPts val="1000"/>
              </a:spcBef>
              <a:spcAft>
                <a:spcPts val="0"/>
              </a:spcAft>
              <a:buNone/>
            </a:pPr>
            <a:r>
              <a:rPr lang="en-US" sz="2000" b="1">
                <a:solidFill>
                  <a:schemeClr val="accent3"/>
                </a:solidFill>
              </a:rPr>
              <a:t>Important Note</a:t>
            </a:r>
            <a:r>
              <a:rPr lang="en-US" sz="2000"/>
              <a:t> -</a:t>
            </a:r>
            <a:endParaRPr sz="2000"/>
          </a:p>
          <a:p>
            <a:pPr marL="0" lvl="0" indent="0" algn="l" rtl="0">
              <a:spcBef>
                <a:spcPts val="1000"/>
              </a:spcBef>
              <a:spcAft>
                <a:spcPts val="0"/>
              </a:spcAft>
              <a:buNone/>
            </a:pPr>
            <a:r>
              <a:rPr lang="en-US" sz="2000"/>
              <a:t>An affected LEA should conduct Tribal Consultations with </a:t>
            </a:r>
            <a:r>
              <a:rPr lang="en-US" sz="2000" u="sng"/>
              <a:t>each</a:t>
            </a:r>
            <a:r>
              <a:rPr lang="en-US" sz="2000"/>
              <a:t> tribe that has a tribal reservation boundary, Indian Lands, ceded, unceded, and/or aboriginal lands within 50 miles of each LEA, LEA-C, and LEAs who are members of an affected consortium. </a:t>
            </a:r>
            <a:endParaRPr sz="2000"/>
          </a:p>
        </p:txBody>
      </p:sp>
      <p:sp>
        <p:nvSpPr>
          <p:cNvPr id="304" name="Google Shape;304;p3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
        <p:nvSpPr>
          <p:cNvPr id="305" name="Google Shape;305;p35"/>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Unpacking the Term “Indian Tribes”</a:t>
            </a:r>
            <a:endParaRPr/>
          </a:p>
        </p:txBody>
      </p:sp>
      <p:sp>
        <p:nvSpPr>
          <p:cNvPr id="306" name="Google Shape;306;p35"/>
          <p:cNvSpPr txBox="1"/>
          <p:nvPr/>
        </p:nvSpPr>
        <p:spPr>
          <a:xfrm>
            <a:off x="775675" y="1810275"/>
            <a:ext cx="4840500" cy="4285800"/>
          </a:xfrm>
          <a:prstGeom prst="rect">
            <a:avLst/>
          </a:prstGeom>
          <a:solidFill>
            <a:srgbClr val="D3CBB9"/>
          </a:solidFill>
          <a:ln>
            <a:noFill/>
          </a:ln>
        </p:spPr>
        <p:txBody>
          <a:bodyPr spcFirstLastPara="1" wrap="square" lIns="91425" tIns="91425" rIns="91425" bIns="91425" anchor="t" anchorCtr="0">
            <a:spAutoFit/>
          </a:bodyPr>
          <a:lstStyle/>
          <a:p>
            <a:pPr marL="0" lvl="0" indent="0" algn="l" rtl="0">
              <a:lnSpc>
                <a:spcPct val="105000"/>
              </a:lnSpc>
              <a:spcBef>
                <a:spcPts val="0"/>
              </a:spcBef>
              <a:spcAft>
                <a:spcPts val="0"/>
              </a:spcAft>
              <a:buNone/>
            </a:pPr>
            <a:r>
              <a:rPr lang="en-US" sz="2115">
                <a:solidFill>
                  <a:schemeClr val="dk1"/>
                </a:solidFill>
                <a:latin typeface="Calibri"/>
                <a:ea typeface="Calibri"/>
                <a:cs typeface="Calibri"/>
                <a:sym typeface="Calibri"/>
              </a:rPr>
              <a:t>Consultation requirements under section 8538 of the ESEA, as amended by ESSA, require affected local education agencies (LEAs) </a:t>
            </a:r>
            <a:r>
              <a:rPr lang="en-US" sz="2115" b="1">
                <a:solidFill>
                  <a:schemeClr val="dk1"/>
                </a:solidFill>
                <a:highlight>
                  <a:srgbClr val="E6B8AF"/>
                </a:highlight>
                <a:latin typeface="Calibri"/>
                <a:ea typeface="Calibri"/>
                <a:cs typeface="Calibri"/>
                <a:sym typeface="Calibri"/>
              </a:rPr>
              <a:t>to consult with Indian tribes</a:t>
            </a:r>
            <a:r>
              <a:rPr lang="en-US" sz="2115">
                <a:solidFill>
                  <a:schemeClr val="dk1"/>
                </a:solidFill>
                <a:latin typeface="Calibri"/>
                <a:ea typeface="Calibri"/>
                <a:cs typeface="Calibri"/>
                <a:sym typeface="Calibri"/>
              </a:rPr>
              <a:t>, or those tribal organizations approved by the tribes located in the area served by the LEA, prior to submitting a plan or application for covered programs. This requirement is designed “to ensure timely and meaningful consultation on issues affecting American Indian and Alaska Native students.”</a:t>
            </a:r>
            <a:r>
              <a:rPr lang="en-US" sz="2215">
                <a:solidFill>
                  <a:srgbClr val="1F4E79"/>
                </a:solidFill>
                <a:latin typeface="Calibri"/>
                <a:ea typeface="Calibri"/>
                <a:cs typeface="Calibri"/>
                <a:sym typeface="Calibri"/>
              </a:rPr>
              <a:t>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pic>
        <p:nvPicPr>
          <p:cNvPr id="312" name="Google Shape;312;p36"/>
          <p:cNvPicPr preferRelativeResize="0"/>
          <p:nvPr/>
        </p:nvPicPr>
        <p:blipFill>
          <a:blip r:embed="rId3">
            <a:alphaModFix/>
          </a:blip>
          <a:stretch>
            <a:fillRect/>
          </a:stretch>
        </p:blipFill>
        <p:spPr>
          <a:xfrm>
            <a:off x="569500" y="117700"/>
            <a:ext cx="3060450" cy="2118300"/>
          </a:xfrm>
          <a:prstGeom prst="rect">
            <a:avLst/>
          </a:prstGeom>
          <a:noFill/>
          <a:ln>
            <a:noFill/>
          </a:ln>
        </p:spPr>
      </p:pic>
      <p:pic>
        <p:nvPicPr>
          <p:cNvPr id="313" name="Google Shape;313;p36"/>
          <p:cNvPicPr preferRelativeResize="0"/>
          <p:nvPr/>
        </p:nvPicPr>
        <p:blipFill>
          <a:blip r:embed="rId4">
            <a:alphaModFix/>
          </a:blip>
          <a:stretch>
            <a:fillRect/>
          </a:stretch>
        </p:blipFill>
        <p:spPr>
          <a:xfrm>
            <a:off x="4185847" y="2570850"/>
            <a:ext cx="3360774" cy="3833475"/>
          </a:xfrm>
          <a:prstGeom prst="rect">
            <a:avLst/>
          </a:prstGeom>
          <a:noFill/>
          <a:ln>
            <a:noFill/>
          </a:ln>
        </p:spPr>
      </p:pic>
      <p:pic>
        <p:nvPicPr>
          <p:cNvPr id="314" name="Google Shape;314;p36"/>
          <p:cNvPicPr preferRelativeResize="0"/>
          <p:nvPr/>
        </p:nvPicPr>
        <p:blipFill>
          <a:blip r:embed="rId5">
            <a:alphaModFix amt="66000"/>
          </a:blip>
          <a:stretch>
            <a:fillRect/>
          </a:stretch>
        </p:blipFill>
        <p:spPr>
          <a:xfrm>
            <a:off x="3411261" y="960100"/>
            <a:ext cx="5100876" cy="3285899"/>
          </a:xfrm>
          <a:prstGeom prst="rect">
            <a:avLst/>
          </a:prstGeom>
          <a:noFill/>
          <a:ln>
            <a:noFill/>
          </a:ln>
        </p:spPr>
      </p:pic>
      <p:sp>
        <p:nvSpPr>
          <p:cNvPr id="315" name="Google Shape;315;p3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
        <p:nvSpPr>
          <p:cNvPr id="316" name="Google Shape;316;p36"/>
          <p:cNvSpPr txBox="1">
            <a:spLocks noGrp="1"/>
          </p:cNvSpPr>
          <p:nvPr>
            <p:ph type="body" idx="1"/>
          </p:nvPr>
        </p:nvSpPr>
        <p:spPr>
          <a:xfrm>
            <a:off x="569488" y="421907"/>
            <a:ext cx="10784400" cy="5739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2600" b="1">
                <a:solidFill>
                  <a:srgbClr val="701C7F"/>
                </a:solidFill>
              </a:rPr>
              <a:t>Example: Rogue River SD - member of the Southern Oregon ESD Consortium </a:t>
            </a:r>
            <a:endParaRPr sz="2600" b="1">
              <a:solidFill>
                <a:srgbClr val="701C7F"/>
              </a:solidFill>
            </a:endParaRPr>
          </a:p>
        </p:txBody>
      </p:sp>
      <p:pic>
        <p:nvPicPr>
          <p:cNvPr id="317" name="Google Shape;317;p36"/>
          <p:cNvPicPr preferRelativeResize="0"/>
          <p:nvPr/>
        </p:nvPicPr>
        <p:blipFill>
          <a:blip r:embed="rId6">
            <a:alphaModFix/>
          </a:blip>
          <a:stretch>
            <a:fillRect/>
          </a:stretch>
        </p:blipFill>
        <p:spPr>
          <a:xfrm>
            <a:off x="7446798" y="995798"/>
            <a:ext cx="4246426" cy="5457450"/>
          </a:xfrm>
          <a:prstGeom prst="rect">
            <a:avLst/>
          </a:prstGeom>
          <a:noFill/>
          <a:ln>
            <a:noFill/>
          </a:ln>
        </p:spPr>
      </p:pic>
      <p:pic>
        <p:nvPicPr>
          <p:cNvPr id="318" name="Google Shape;318;p36"/>
          <p:cNvPicPr preferRelativeResize="0"/>
          <p:nvPr/>
        </p:nvPicPr>
        <p:blipFill>
          <a:blip r:embed="rId7">
            <a:alphaModFix/>
          </a:blip>
          <a:stretch>
            <a:fillRect/>
          </a:stretch>
        </p:blipFill>
        <p:spPr>
          <a:xfrm>
            <a:off x="569500" y="2181822"/>
            <a:ext cx="3360775" cy="4271429"/>
          </a:xfrm>
          <a:prstGeom prst="rect">
            <a:avLst/>
          </a:prstGeom>
          <a:noFill/>
          <a:ln>
            <a:noFill/>
          </a:ln>
        </p:spPr>
      </p:pic>
      <p:sp>
        <p:nvSpPr>
          <p:cNvPr id="319" name="Google Shape;319;p36"/>
          <p:cNvSpPr txBox="1"/>
          <p:nvPr/>
        </p:nvSpPr>
        <p:spPr>
          <a:xfrm>
            <a:off x="3753900" y="1312475"/>
            <a:ext cx="3730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chemeClr val="dk1"/>
                </a:solidFill>
                <a:latin typeface="Calibri"/>
                <a:ea typeface="Calibri"/>
                <a:cs typeface="Calibri"/>
                <a:sym typeface="Calibri"/>
              </a:rPr>
              <a:t>Screenshot of Coquille Indian Tribe land holdings</a:t>
            </a:r>
            <a:endParaRPr b="1">
              <a:solidFill>
                <a:schemeClr val="dk1"/>
              </a:solidFill>
              <a:latin typeface="Calibri"/>
              <a:ea typeface="Calibri"/>
              <a:cs typeface="Calibri"/>
              <a:sym typeface="Calibri"/>
            </a:endParaRPr>
          </a:p>
        </p:txBody>
      </p:sp>
      <p:sp>
        <p:nvSpPr>
          <p:cNvPr id="320" name="Google Shape;320;p36"/>
          <p:cNvSpPr txBox="1"/>
          <p:nvPr/>
        </p:nvSpPr>
        <p:spPr>
          <a:xfrm>
            <a:off x="455650" y="2526925"/>
            <a:ext cx="3730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chemeClr val="dk1"/>
                </a:solidFill>
                <a:latin typeface="Calibri"/>
                <a:ea typeface="Calibri"/>
                <a:cs typeface="Calibri"/>
                <a:sym typeface="Calibri"/>
              </a:rPr>
              <a:t>Cow Creek Band of Umpqua Tribe of Indians</a:t>
            </a:r>
            <a:endParaRPr b="1">
              <a:solidFill>
                <a:schemeClr val="dk1"/>
              </a:solidFill>
              <a:latin typeface="Calibri"/>
              <a:ea typeface="Calibri"/>
              <a:cs typeface="Calibri"/>
              <a:sym typeface="Calibri"/>
            </a:endParaRPr>
          </a:p>
        </p:txBody>
      </p:sp>
      <p:sp>
        <p:nvSpPr>
          <p:cNvPr id="321" name="Google Shape;321;p36"/>
          <p:cNvSpPr txBox="1"/>
          <p:nvPr/>
        </p:nvSpPr>
        <p:spPr>
          <a:xfrm>
            <a:off x="8461800" y="1241250"/>
            <a:ext cx="3730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chemeClr val="dk1"/>
                </a:solidFill>
                <a:latin typeface="Calibri"/>
                <a:ea typeface="Calibri"/>
                <a:cs typeface="Calibri"/>
                <a:sym typeface="Calibri"/>
              </a:rPr>
              <a:t>Confederated Tribes of Coos, Lower Umpqua and Siuslaw Indians map</a:t>
            </a:r>
            <a:endParaRPr b="1">
              <a:solidFill>
                <a:schemeClr val="dk1"/>
              </a:solidFill>
              <a:latin typeface="Calibri"/>
              <a:ea typeface="Calibri"/>
              <a:cs typeface="Calibri"/>
              <a:sym typeface="Calibri"/>
            </a:endParaRPr>
          </a:p>
        </p:txBody>
      </p:sp>
      <p:sp>
        <p:nvSpPr>
          <p:cNvPr id="322" name="Google Shape;322;p36"/>
          <p:cNvSpPr txBox="1"/>
          <p:nvPr/>
        </p:nvSpPr>
        <p:spPr>
          <a:xfrm>
            <a:off x="6251475" y="5920700"/>
            <a:ext cx="1550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chemeClr val="dk1"/>
                </a:solidFill>
                <a:latin typeface="Calibri"/>
                <a:ea typeface="Calibri"/>
                <a:cs typeface="Calibri"/>
                <a:sym typeface="Calibri"/>
              </a:rPr>
              <a:t>Klamath Tribes</a:t>
            </a:r>
            <a:endParaRPr b="1">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1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1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1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cxnSp>
        <p:nvCxnSpPr>
          <p:cNvPr id="328" name="Google Shape;328;p37"/>
          <p:cNvCxnSpPr>
            <a:endCxn id="329" idx="0"/>
          </p:cNvCxnSpPr>
          <p:nvPr/>
        </p:nvCxnSpPr>
        <p:spPr>
          <a:xfrm>
            <a:off x="7362425" y="3858450"/>
            <a:ext cx="1012500" cy="1041600"/>
          </a:xfrm>
          <a:prstGeom prst="straightConnector1">
            <a:avLst/>
          </a:prstGeom>
          <a:noFill/>
          <a:ln w="28575" cap="flat" cmpd="sng">
            <a:solidFill>
              <a:schemeClr val="accent5"/>
            </a:solidFill>
            <a:prstDash val="dash"/>
            <a:round/>
            <a:headEnd type="none" w="med" len="med"/>
            <a:tailEnd type="triangle" w="med" len="med"/>
          </a:ln>
        </p:spPr>
      </p:cxnSp>
      <p:cxnSp>
        <p:nvCxnSpPr>
          <p:cNvPr id="330" name="Google Shape;330;p37"/>
          <p:cNvCxnSpPr>
            <a:stCxn id="331" idx="2"/>
            <a:endCxn id="332" idx="0"/>
          </p:cNvCxnSpPr>
          <p:nvPr/>
        </p:nvCxnSpPr>
        <p:spPr>
          <a:xfrm>
            <a:off x="5924762" y="3872312"/>
            <a:ext cx="126600" cy="1027800"/>
          </a:xfrm>
          <a:prstGeom prst="straightConnector1">
            <a:avLst/>
          </a:prstGeom>
          <a:noFill/>
          <a:ln w="28575" cap="flat" cmpd="sng">
            <a:solidFill>
              <a:schemeClr val="accent5"/>
            </a:solidFill>
            <a:prstDash val="dash"/>
            <a:round/>
            <a:headEnd type="none" w="med" len="med"/>
            <a:tailEnd type="triangle" w="med" len="med"/>
          </a:ln>
        </p:spPr>
      </p:cxnSp>
      <p:cxnSp>
        <p:nvCxnSpPr>
          <p:cNvPr id="333" name="Google Shape;333;p37"/>
          <p:cNvCxnSpPr>
            <a:endCxn id="334" idx="0"/>
          </p:cNvCxnSpPr>
          <p:nvPr/>
        </p:nvCxnSpPr>
        <p:spPr>
          <a:xfrm flipH="1">
            <a:off x="3815975" y="3865950"/>
            <a:ext cx="759000" cy="1034100"/>
          </a:xfrm>
          <a:prstGeom prst="straightConnector1">
            <a:avLst/>
          </a:prstGeom>
          <a:noFill/>
          <a:ln w="28575" cap="flat" cmpd="sng">
            <a:solidFill>
              <a:schemeClr val="accent5"/>
            </a:solidFill>
            <a:prstDash val="dash"/>
            <a:round/>
            <a:headEnd type="none" w="med" len="med"/>
            <a:tailEnd type="triangle" w="med" len="med"/>
          </a:ln>
        </p:spPr>
      </p:cxnSp>
      <p:sp>
        <p:nvSpPr>
          <p:cNvPr id="335" name="Google Shape;335;p3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
        <p:nvSpPr>
          <p:cNvPr id="336" name="Google Shape;336;p37"/>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Who Leads Consultation Efforts in an LEA?</a:t>
            </a:r>
            <a:endParaRPr/>
          </a:p>
        </p:txBody>
      </p:sp>
      <p:pic>
        <p:nvPicPr>
          <p:cNvPr id="331" name="Google Shape;331;p37"/>
          <p:cNvPicPr preferRelativeResize="0"/>
          <p:nvPr/>
        </p:nvPicPr>
        <p:blipFill>
          <a:blip r:embed="rId3">
            <a:alphaModFix/>
          </a:blip>
          <a:stretch>
            <a:fillRect/>
          </a:stretch>
        </p:blipFill>
        <p:spPr>
          <a:xfrm>
            <a:off x="3907800" y="1667938"/>
            <a:ext cx="4033925" cy="2204375"/>
          </a:xfrm>
          <a:prstGeom prst="rect">
            <a:avLst/>
          </a:prstGeom>
          <a:noFill/>
          <a:ln>
            <a:noFill/>
          </a:ln>
        </p:spPr>
      </p:pic>
      <p:sp>
        <p:nvSpPr>
          <p:cNvPr id="337" name="Google Shape;337;p37"/>
          <p:cNvSpPr txBox="1"/>
          <p:nvPr/>
        </p:nvSpPr>
        <p:spPr>
          <a:xfrm>
            <a:off x="2779100" y="3923650"/>
            <a:ext cx="6417900" cy="492900"/>
          </a:xfrm>
          <a:prstGeom prst="rect">
            <a:avLst/>
          </a:prstGeom>
          <a:solidFill>
            <a:schemeClr val="lt1"/>
          </a:solidFill>
          <a:ln w="762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1800">
                <a:solidFill>
                  <a:schemeClr val="dk1"/>
                </a:solidFill>
                <a:latin typeface="Calibri"/>
                <a:ea typeface="Calibri"/>
                <a:cs typeface="Calibri"/>
                <a:sym typeface="Calibri"/>
              </a:rPr>
              <a:t>The District Superintendent or their Designee leads consultation.</a:t>
            </a:r>
            <a:endParaRPr sz="1800">
              <a:solidFill>
                <a:schemeClr val="dk1"/>
              </a:solidFill>
              <a:latin typeface="Calibri"/>
              <a:ea typeface="Calibri"/>
              <a:cs typeface="Calibri"/>
              <a:sym typeface="Calibri"/>
            </a:endParaRPr>
          </a:p>
          <a:p>
            <a:pPr marL="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334" name="Google Shape;334;p37"/>
          <p:cNvSpPr txBox="1"/>
          <p:nvPr/>
        </p:nvSpPr>
        <p:spPr>
          <a:xfrm>
            <a:off x="2829425" y="4900050"/>
            <a:ext cx="1973100" cy="1430400"/>
          </a:xfrm>
          <a:prstGeom prst="rect">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1800">
                <a:solidFill>
                  <a:schemeClr val="dk1"/>
                </a:solidFill>
                <a:latin typeface="Calibri"/>
                <a:ea typeface="Calibri"/>
                <a:cs typeface="Calibri"/>
                <a:sym typeface="Calibri"/>
              </a:rPr>
              <a:t>Key Support Staff: Title VI Coordinator or Federal Title Staff</a:t>
            </a:r>
            <a:endParaRPr sz="1800">
              <a:solidFill>
                <a:schemeClr val="dk1"/>
              </a:solidFill>
              <a:latin typeface="Calibri"/>
              <a:ea typeface="Calibri"/>
              <a:cs typeface="Calibri"/>
              <a:sym typeface="Calibri"/>
            </a:endParaRPr>
          </a:p>
        </p:txBody>
      </p:sp>
      <p:sp>
        <p:nvSpPr>
          <p:cNvPr id="332" name="Google Shape;332;p37"/>
          <p:cNvSpPr txBox="1"/>
          <p:nvPr/>
        </p:nvSpPr>
        <p:spPr>
          <a:xfrm>
            <a:off x="5064900" y="4900050"/>
            <a:ext cx="1973100" cy="1430400"/>
          </a:xfrm>
          <a:prstGeom prst="rect">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1800">
                <a:solidFill>
                  <a:schemeClr val="dk1"/>
                </a:solidFill>
                <a:latin typeface="Calibri"/>
                <a:ea typeface="Calibri"/>
                <a:cs typeface="Calibri"/>
                <a:sym typeface="Calibri"/>
              </a:rPr>
              <a:t>Key Support Staff: Federal Title Staff</a:t>
            </a:r>
            <a:endParaRPr sz="1800">
              <a:solidFill>
                <a:schemeClr val="dk1"/>
              </a:solidFill>
              <a:latin typeface="Calibri"/>
              <a:ea typeface="Calibri"/>
              <a:cs typeface="Calibri"/>
              <a:sym typeface="Calibri"/>
            </a:endParaRPr>
          </a:p>
        </p:txBody>
      </p:sp>
      <p:sp>
        <p:nvSpPr>
          <p:cNvPr id="329" name="Google Shape;329;p37"/>
          <p:cNvSpPr txBox="1"/>
          <p:nvPr/>
        </p:nvSpPr>
        <p:spPr>
          <a:xfrm>
            <a:off x="7388375" y="4900050"/>
            <a:ext cx="1973100" cy="1430400"/>
          </a:xfrm>
          <a:prstGeom prst="rect">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1800">
                <a:solidFill>
                  <a:schemeClr val="dk1"/>
                </a:solidFill>
                <a:latin typeface="Calibri"/>
                <a:ea typeface="Calibri"/>
                <a:cs typeface="Calibri"/>
                <a:sym typeface="Calibri"/>
              </a:rPr>
              <a:t>Key Support Staff: Numerous </a:t>
            </a:r>
            <a:endParaRPr sz="18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38"/>
          <p:cNvSpPr txBox="1">
            <a:spLocks noGrp="1"/>
          </p:cNvSpPr>
          <p:nvPr>
            <p:ph type="title"/>
          </p:nvPr>
        </p:nvSpPr>
        <p:spPr>
          <a:xfrm>
            <a:off x="562500" y="587697"/>
            <a:ext cx="3931800" cy="1204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accent1"/>
              </a:buClr>
              <a:buSzPts val="12000"/>
              <a:buFont typeface="Calibri"/>
              <a:buNone/>
            </a:pPr>
            <a:r>
              <a:rPr lang="en-US"/>
              <a:t>Checking In</a:t>
            </a:r>
            <a:endParaRPr/>
          </a:p>
        </p:txBody>
      </p:sp>
      <p:sp>
        <p:nvSpPr>
          <p:cNvPr id="343" name="Google Shape;343;p38"/>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344" name="Google Shape;344;p3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
        <p:nvSpPr>
          <p:cNvPr id="345" name="Google Shape;345;p38"/>
          <p:cNvSpPr txBox="1">
            <a:spLocks noGrp="1"/>
          </p:cNvSpPr>
          <p:nvPr>
            <p:ph type="body" idx="1"/>
          </p:nvPr>
        </p:nvSpPr>
        <p:spPr>
          <a:xfrm>
            <a:off x="5388350" y="486975"/>
            <a:ext cx="6059100" cy="3439800"/>
          </a:xfrm>
          <a:prstGeom prst="rect">
            <a:avLst/>
          </a:prstGeom>
        </p:spPr>
        <p:txBody>
          <a:bodyPr spcFirstLastPara="1" wrap="square" lIns="91425" tIns="45700" rIns="91425" bIns="45700" anchor="t" anchorCtr="0">
            <a:noAutofit/>
          </a:bodyPr>
          <a:lstStyle/>
          <a:p>
            <a:pPr marL="457200" lvl="0" indent="-387350" algn="l" rtl="0">
              <a:lnSpc>
                <a:spcPct val="80000"/>
              </a:lnSpc>
              <a:spcBef>
                <a:spcPts val="1000"/>
              </a:spcBef>
              <a:spcAft>
                <a:spcPts val="0"/>
              </a:spcAft>
              <a:buSzPts val="2500"/>
              <a:buChar char="➔"/>
            </a:pPr>
            <a:r>
              <a:rPr lang="en-US" sz="2500"/>
              <a:t>Share out an </a:t>
            </a:r>
            <a:r>
              <a:rPr lang="en-US" sz="2500" i="1"/>
              <a:t>overview</a:t>
            </a:r>
            <a:r>
              <a:rPr lang="en-US" sz="2500"/>
              <a:t> on Tribal Consultation between LEAs, LEA-Cs, and tribes</a:t>
            </a:r>
            <a:endParaRPr sz="2500"/>
          </a:p>
          <a:p>
            <a:pPr marL="914400" lvl="0" indent="0" algn="l" rtl="0">
              <a:lnSpc>
                <a:spcPct val="80000"/>
              </a:lnSpc>
              <a:spcBef>
                <a:spcPts val="1000"/>
              </a:spcBef>
              <a:spcAft>
                <a:spcPts val="0"/>
              </a:spcAft>
              <a:buNone/>
            </a:pPr>
            <a:r>
              <a:rPr lang="en-US" sz="2900" b="1">
                <a:solidFill>
                  <a:srgbClr val="9900FF"/>
                </a:solidFill>
              </a:rPr>
              <a:t>✔</a:t>
            </a:r>
            <a:r>
              <a:rPr lang="en-US" sz="2500"/>
              <a:t> What is the requirement</a:t>
            </a:r>
            <a:endParaRPr sz="2500"/>
          </a:p>
          <a:p>
            <a:pPr marL="914400" lvl="0" indent="0" algn="l" rtl="0">
              <a:lnSpc>
                <a:spcPct val="80000"/>
              </a:lnSpc>
              <a:spcBef>
                <a:spcPts val="1000"/>
              </a:spcBef>
              <a:spcAft>
                <a:spcPts val="0"/>
              </a:spcAft>
              <a:buNone/>
            </a:pPr>
            <a:r>
              <a:rPr lang="en-US" sz="2900" b="1">
                <a:solidFill>
                  <a:srgbClr val="9900FF"/>
                </a:solidFill>
              </a:rPr>
              <a:t>✔ </a:t>
            </a:r>
            <a:r>
              <a:rPr lang="en-US" sz="2500"/>
              <a:t>Who must engage in tribal consultation and why</a:t>
            </a:r>
            <a:endParaRPr sz="2500"/>
          </a:p>
          <a:p>
            <a:pPr marL="914400" lvl="0" indent="0" algn="l" rtl="0">
              <a:lnSpc>
                <a:spcPct val="80000"/>
              </a:lnSpc>
              <a:spcBef>
                <a:spcPts val="1000"/>
              </a:spcBef>
              <a:spcAft>
                <a:spcPts val="0"/>
              </a:spcAft>
              <a:buNone/>
            </a:pPr>
            <a:r>
              <a:rPr lang="en-US" sz="2900" b="1">
                <a:solidFill>
                  <a:srgbClr val="9900FF"/>
                </a:solidFill>
              </a:rPr>
              <a:t>✔ </a:t>
            </a:r>
            <a:r>
              <a:rPr lang="en-US" sz="2500"/>
              <a:t>What plan and applications are impacted</a:t>
            </a:r>
            <a:endParaRPr sz="2500"/>
          </a:p>
          <a:p>
            <a:pPr marL="914400" lvl="0" indent="0" algn="l" rtl="0">
              <a:lnSpc>
                <a:spcPct val="80000"/>
              </a:lnSpc>
              <a:spcBef>
                <a:spcPts val="1000"/>
              </a:spcBef>
              <a:spcAft>
                <a:spcPts val="0"/>
              </a:spcAft>
              <a:buNone/>
            </a:pPr>
            <a:r>
              <a:rPr lang="en-US" sz="2900" b="1">
                <a:solidFill>
                  <a:srgbClr val="9900FF"/>
                </a:solidFill>
              </a:rPr>
              <a:t>✔ </a:t>
            </a:r>
            <a:r>
              <a:rPr lang="en-US" sz="2500"/>
              <a:t>Who leads consultation in an LEA</a:t>
            </a:r>
            <a:endParaRPr sz="2500"/>
          </a:p>
          <a:p>
            <a:pPr marL="457200" lvl="0" indent="-387350" algn="l" rtl="0">
              <a:lnSpc>
                <a:spcPct val="80000"/>
              </a:lnSpc>
              <a:spcBef>
                <a:spcPts val="1000"/>
              </a:spcBef>
              <a:spcAft>
                <a:spcPts val="0"/>
              </a:spcAft>
              <a:buClr>
                <a:srgbClr val="B7B7B7"/>
              </a:buClr>
              <a:buSzPts val="2500"/>
              <a:buChar char="➔"/>
            </a:pPr>
            <a:r>
              <a:rPr lang="en-US" sz="2500">
                <a:solidFill>
                  <a:srgbClr val="B7B7B7"/>
                </a:solidFill>
              </a:rPr>
              <a:t>Highlight key sections of the Tribal Consultation Toolkit 2.1 most related to your work as liaisons</a:t>
            </a:r>
            <a:endParaRPr sz="2500">
              <a:solidFill>
                <a:srgbClr val="B7B7B7"/>
              </a:solidFill>
            </a:endParaRPr>
          </a:p>
          <a:p>
            <a:pPr marL="457200" lvl="0" indent="-387350" algn="l" rtl="0">
              <a:lnSpc>
                <a:spcPct val="80000"/>
              </a:lnSpc>
              <a:spcBef>
                <a:spcPts val="0"/>
              </a:spcBef>
              <a:spcAft>
                <a:spcPts val="0"/>
              </a:spcAft>
              <a:buClr>
                <a:srgbClr val="B7B7B7"/>
              </a:buClr>
              <a:buSzPts val="2500"/>
              <a:buChar char="➔"/>
            </a:pPr>
            <a:r>
              <a:rPr lang="en-US" sz="2500">
                <a:solidFill>
                  <a:srgbClr val="B7B7B7"/>
                </a:solidFill>
              </a:rPr>
              <a:t>Define Meaningful Collaboration and why some LEAs not required to engage in Tribal Consultation should consider it for Integrated Guidance</a:t>
            </a:r>
            <a:endParaRPr sz="2500">
              <a:solidFill>
                <a:srgbClr val="D9D9D9"/>
              </a:solidFill>
            </a:endParaRPr>
          </a:p>
        </p:txBody>
      </p:sp>
      <p:pic>
        <p:nvPicPr>
          <p:cNvPr id="346" name="Google Shape;346;p38"/>
          <p:cNvPicPr preferRelativeResize="0"/>
          <p:nvPr/>
        </p:nvPicPr>
        <p:blipFill>
          <a:blip r:embed="rId3">
            <a:alphaModFix/>
          </a:blip>
          <a:stretch>
            <a:fillRect/>
          </a:stretch>
        </p:blipFill>
        <p:spPr>
          <a:xfrm rot="10800000">
            <a:off x="-12748" y="5987392"/>
            <a:ext cx="165148" cy="304801"/>
          </a:xfrm>
          <a:prstGeom prst="rect">
            <a:avLst/>
          </a:prstGeom>
          <a:noFill/>
          <a:ln>
            <a:noFill/>
          </a:ln>
        </p:spPr>
      </p:pic>
      <p:pic>
        <p:nvPicPr>
          <p:cNvPr id="347" name="Google Shape;347;p38"/>
          <p:cNvPicPr preferRelativeResize="0"/>
          <p:nvPr/>
        </p:nvPicPr>
        <p:blipFill>
          <a:blip r:embed="rId3">
            <a:alphaModFix/>
          </a:blip>
          <a:stretch>
            <a:fillRect/>
          </a:stretch>
        </p:blipFill>
        <p:spPr>
          <a:xfrm rot="10800000">
            <a:off x="-12748" y="5987392"/>
            <a:ext cx="165148" cy="304801"/>
          </a:xfrm>
          <a:prstGeom prst="rect">
            <a:avLst/>
          </a:prstGeom>
          <a:noFill/>
          <a:ln>
            <a:noFill/>
          </a:ln>
        </p:spPr>
      </p:pic>
      <p:pic>
        <p:nvPicPr>
          <p:cNvPr id="348" name="Google Shape;348;p38"/>
          <p:cNvPicPr preferRelativeResize="0"/>
          <p:nvPr/>
        </p:nvPicPr>
        <p:blipFill>
          <a:blip r:embed="rId3">
            <a:alphaModFix/>
          </a:blip>
          <a:stretch>
            <a:fillRect/>
          </a:stretch>
        </p:blipFill>
        <p:spPr>
          <a:xfrm rot="10800000">
            <a:off x="-12748" y="5987392"/>
            <a:ext cx="165148" cy="304801"/>
          </a:xfrm>
          <a:prstGeom prst="rect">
            <a:avLst/>
          </a:prstGeom>
          <a:noFill/>
          <a:ln>
            <a:noFill/>
          </a:ln>
        </p:spPr>
      </p:pic>
      <p:pic>
        <p:nvPicPr>
          <p:cNvPr id="349" name="Google Shape;349;p38"/>
          <p:cNvPicPr preferRelativeResize="0"/>
          <p:nvPr/>
        </p:nvPicPr>
        <p:blipFill>
          <a:blip r:embed="rId4">
            <a:alphaModFix/>
          </a:blip>
          <a:stretch>
            <a:fillRect/>
          </a:stretch>
        </p:blipFill>
        <p:spPr>
          <a:xfrm>
            <a:off x="839500" y="2020649"/>
            <a:ext cx="3439800" cy="34398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39"/>
          <p:cNvSpPr txBox="1">
            <a:spLocks noGrp="1"/>
          </p:cNvSpPr>
          <p:nvPr>
            <p:ph type="ctrTitle"/>
          </p:nvPr>
        </p:nvSpPr>
        <p:spPr>
          <a:xfrm>
            <a:off x="1154200" y="1102725"/>
            <a:ext cx="10107300" cy="23877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5700"/>
              <a:t>Key Sections of ODE Publications </a:t>
            </a:r>
            <a:endParaRPr sz="5700"/>
          </a:p>
        </p:txBody>
      </p:sp>
      <p:sp>
        <p:nvSpPr>
          <p:cNvPr id="356" name="Google Shape;356;p39"/>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
        <p:nvSpPr>
          <p:cNvPr id="357" name="Google Shape;357;p39"/>
          <p:cNvSpPr txBox="1">
            <a:spLocks noGrp="1"/>
          </p:cNvSpPr>
          <p:nvPr>
            <p:ph type="subTitle" idx="1"/>
          </p:nvPr>
        </p:nvSpPr>
        <p:spPr>
          <a:xfrm>
            <a:off x="1365600" y="4160650"/>
            <a:ext cx="9460800" cy="5646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US" sz="3800"/>
              <a:t>Tribal Consultation and Integrated Guidance </a:t>
            </a:r>
            <a:endParaRPr sz="38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40"/>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Integrated Guidance Support in the Toolkit</a:t>
            </a:r>
            <a:endParaRPr/>
          </a:p>
        </p:txBody>
      </p:sp>
      <p:sp>
        <p:nvSpPr>
          <p:cNvPr id="364" name="Google Shape;364;p4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
        <p:nvSpPr>
          <p:cNvPr id="365" name="Google Shape;365;p40"/>
          <p:cNvSpPr/>
          <p:nvPr/>
        </p:nvSpPr>
        <p:spPr>
          <a:xfrm>
            <a:off x="2575575" y="3697350"/>
            <a:ext cx="675900" cy="245700"/>
          </a:xfrm>
          <a:prstGeom prst="rightArrow">
            <a:avLst>
              <a:gd name="adj1" fmla="val 50000"/>
              <a:gd name="adj2" fmla="val 50000"/>
            </a:avLst>
          </a:prstGeom>
          <a:solidFill>
            <a:srgbClr val="701C7F"/>
          </a:solidFill>
          <a:ln w="9525"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701C7F"/>
              </a:solidFill>
              <a:latin typeface="Calibri"/>
              <a:ea typeface="Calibri"/>
              <a:cs typeface="Calibri"/>
              <a:sym typeface="Calibri"/>
            </a:endParaRPr>
          </a:p>
        </p:txBody>
      </p:sp>
      <p:pic>
        <p:nvPicPr>
          <p:cNvPr id="366" name="Google Shape;366;p40"/>
          <p:cNvPicPr preferRelativeResize="0"/>
          <p:nvPr/>
        </p:nvPicPr>
        <p:blipFill>
          <a:blip r:embed="rId3">
            <a:alphaModFix/>
          </a:blip>
          <a:stretch>
            <a:fillRect/>
          </a:stretch>
        </p:blipFill>
        <p:spPr>
          <a:xfrm>
            <a:off x="3615500" y="1702975"/>
            <a:ext cx="3754557" cy="4862950"/>
          </a:xfrm>
          <a:prstGeom prst="rect">
            <a:avLst/>
          </a:prstGeom>
          <a:noFill/>
          <a:ln>
            <a:noFill/>
          </a:ln>
        </p:spPr>
      </p:pic>
      <p:pic>
        <p:nvPicPr>
          <p:cNvPr id="367" name="Google Shape;367;p40"/>
          <p:cNvPicPr preferRelativeResize="0"/>
          <p:nvPr/>
        </p:nvPicPr>
        <p:blipFill>
          <a:blip r:embed="rId4">
            <a:alphaModFix/>
          </a:blip>
          <a:stretch>
            <a:fillRect/>
          </a:stretch>
        </p:blipFill>
        <p:spPr>
          <a:xfrm>
            <a:off x="7462575" y="1702975"/>
            <a:ext cx="3797325" cy="4862949"/>
          </a:xfrm>
          <a:prstGeom prst="rect">
            <a:avLst/>
          </a:prstGeom>
          <a:noFill/>
          <a:ln>
            <a:noFill/>
          </a:ln>
        </p:spPr>
      </p:pic>
      <p:sp>
        <p:nvSpPr>
          <p:cNvPr id="368" name="Google Shape;368;p40"/>
          <p:cNvSpPr txBox="1"/>
          <p:nvPr/>
        </p:nvSpPr>
        <p:spPr>
          <a:xfrm>
            <a:off x="2479075" y="3999275"/>
            <a:ext cx="943200" cy="718200"/>
          </a:xfrm>
          <a:prstGeom prst="rect">
            <a:avLst/>
          </a:prstGeom>
          <a:solidFill>
            <a:srgbClr val="B6D7A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100" b="1">
                <a:solidFill>
                  <a:schemeClr val="dk1"/>
                </a:solidFill>
                <a:latin typeface="Calibri"/>
                <a:ea typeface="Calibri"/>
                <a:cs typeface="Calibri"/>
                <a:sym typeface="Calibri"/>
              </a:rPr>
              <a:t>State Requirement p. 25-26</a:t>
            </a:r>
            <a:endParaRPr sz="1100" b="1">
              <a:solidFill>
                <a:schemeClr val="dk1"/>
              </a:solidFill>
              <a:latin typeface="Calibri"/>
              <a:ea typeface="Calibri"/>
              <a:cs typeface="Calibri"/>
              <a:sym typeface="Calibri"/>
            </a:endParaRPr>
          </a:p>
        </p:txBody>
      </p:sp>
      <p:pic>
        <p:nvPicPr>
          <p:cNvPr id="369" name="Google Shape;369;p40">
            <a:hlinkClick r:id="rId5"/>
          </p:cNvPr>
          <p:cNvPicPr preferRelativeResize="0"/>
          <p:nvPr/>
        </p:nvPicPr>
        <p:blipFill>
          <a:blip r:embed="rId6">
            <a:alphaModFix/>
          </a:blip>
          <a:stretch>
            <a:fillRect/>
          </a:stretch>
        </p:blipFill>
        <p:spPr>
          <a:xfrm>
            <a:off x="243950" y="2779000"/>
            <a:ext cx="2174275" cy="279811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6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6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pic>
        <p:nvPicPr>
          <p:cNvPr id="375" name="Google Shape;375;p41"/>
          <p:cNvPicPr preferRelativeResize="0"/>
          <p:nvPr/>
        </p:nvPicPr>
        <p:blipFill>
          <a:blip r:embed="rId3">
            <a:alphaModFix/>
          </a:blip>
          <a:stretch>
            <a:fillRect/>
          </a:stretch>
        </p:blipFill>
        <p:spPr>
          <a:xfrm>
            <a:off x="401075" y="2343475"/>
            <a:ext cx="2018750" cy="2585250"/>
          </a:xfrm>
          <a:prstGeom prst="rect">
            <a:avLst/>
          </a:prstGeom>
          <a:noFill/>
          <a:ln>
            <a:noFill/>
          </a:ln>
        </p:spPr>
      </p:pic>
      <p:sp>
        <p:nvSpPr>
          <p:cNvPr id="376" name="Google Shape;376;p41"/>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Integrated Guidance Support in the Toolkit</a:t>
            </a:r>
            <a:endParaRPr/>
          </a:p>
        </p:txBody>
      </p:sp>
      <p:sp>
        <p:nvSpPr>
          <p:cNvPr id="377" name="Google Shape;377;p41"/>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pic>
        <p:nvPicPr>
          <p:cNvPr id="378" name="Google Shape;378;p41"/>
          <p:cNvPicPr preferRelativeResize="0"/>
          <p:nvPr/>
        </p:nvPicPr>
        <p:blipFill>
          <a:blip r:embed="rId4">
            <a:alphaModFix/>
          </a:blip>
          <a:stretch>
            <a:fillRect/>
          </a:stretch>
        </p:blipFill>
        <p:spPr>
          <a:xfrm>
            <a:off x="2692750" y="2343475"/>
            <a:ext cx="8703175" cy="3248351"/>
          </a:xfrm>
          <a:prstGeom prst="rect">
            <a:avLst/>
          </a:prstGeom>
          <a:noFill/>
          <a:ln w="19050" cap="flat" cmpd="sng">
            <a:solidFill>
              <a:srgbClr val="701C7F"/>
            </a:solidFill>
            <a:prstDash val="solid"/>
            <a:round/>
            <a:headEnd type="none" w="sm" len="sm"/>
            <a:tailEnd type="none" w="sm" len="sm"/>
          </a:ln>
        </p:spPr>
      </p:pic>
      <p:pic>
        <p:nvPicPr>
          <p:cNvPr id="379" name="Google Shape;379;p41"/>
          <p:cNvPicPr preferRelativeResize="0"/>
          <p:nvPr/>
        </p:nvPicPr>
        <p:blipFill>
          <a:blip r:embed="rId5">
            <a:alphaModFix/>
          </a:blip>
          <a:stretch>
            <a:fillRect/>
          </a:stretch>
        </p:blipFill>
        <p:spPr>
          <a:xfrm rot="-1817100">
            <a:off x="-489495" y="1894704"/>
            <a:ext cx="3350510" cy="3350510"/>
          </a:xfrm>
          <a:prstGeom prst="rect">
            <a:avLst/>
          </a:prstGeom>
          <a:noFill/>
          <a:ln>
            <a:noFill/>
          </a:ln>
        </p:spPr>
      </p:pic>
      <p:sp>
        <p:nvSpPr>
          <p:cNvPr id="380" name="Google Shape;380;p41"/>
          <p:cNvSpPr txBox="1"/>
          <p:nvPr/>
        </p:nvSpPr>
        <p:spPr>
          <a:xfrm>
            <a:off x="1476625" y="4873625"/>
            <a:ext cx="943200" cy="718200"/>
          </a:xfrm>
          <a:prstGeom prst="rect">
            <a:avLst/>
          </a:prstGeom>
          <a:solidFill>
            <a:srgbClr val="B6D7A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100" b="1">
                <a:solidFill>
                  <a:schemeClr val="dk1"/>
                </a:solidFill>
                <a:latin typeface="Calibri"/>
                <a:ea typeface="Calibri"/>
                <a:cs typeface="Calibri"/>
                <a:sym typeface="Calibri"/>
              </a:rPr>
              <a:t>State Requirement p. 26</a:t>
            </a:r>
            <a:endParaRPr sz="1100" b="1">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4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
        <p:nvSpPr>
          <p:cNvPr id="387" name="Google Shape;387;p42"/>
          <p:cNvSpPr txBox="1">
            <a:spLocks noGrp="1"/>
          </p:cNvSpPr>
          <p:nvPr>
            <p:ph type="title"/>
          </p:nvPr>
        </p:nvSpPr>
        <p:spPr>
          <a:xfrm>
            <a:off x="593951" y="-121850"/>
            <a:ext cx="10784400" cy="10266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SzPts val="990"/>
              <a:buNone/>
            </a:pPr>
            <a:r>
              <a:rPr lang="en-US" sz="3659"/>
              <a:t>Tribal Consultation Support in the Aligning for SS Doc</a:t>
            </a:r>
            <a:endParaRPr sz="3659"/>
          </a:p>
        </p:txBody>
      </p:sp>
      <p:pic>
        <p:nvPicPr>
          <p:cNvPr id="388" name="Google Shape;388;p42">
            <a:hlinkClick r:id="rId3"/>
          </p:cNvPr>
          <p:cNvPicPr preferRelativeResize="0"/>
          <p:nvPr/>
        </p:nvPicPr>
        <p:blipFill>
          <a:blip r:embed="rId4">
            <a:alphaModFix/>
          </a:blip>
          <a:stretch>
            <a:fillRect/>
          </a:stretch>
        </p:blipFill>
        <p:spPr>
          <a:xfrm>
            <a:off x="2140175" y="1293463"/>
            <a:ext cx="2060949" cy="2122174"/>
          </a:xfrm>
          <a:prstGeom prst="rect">
            <a:avLst/>
          </a:prstGeom>
          <a:noFill/>
          <a:ln>
            <a:noFill/>
          </a:ln>
        </p:spPr>
      </p:pic>
      <p:pic>
        <p:nvPicPr>
          <p:cNvPr id="389" name="Google Shape;389;p42"/>
          <p:cNvPicPr preferRelativeResize="0"/>
          <p:nvPr/>
        </p:nvPicPr>
        <p:blipFill>
          <a:blip r:embed="rId5">
            <a:alphaModFix/>
          </a:blip>
          <a:stretch>
            <a:fillRect/>
          </a:stretch>
        </p:blipFill>
        <p:spPr>
          <a:xfrm>
            <a:off x="517375" y="3804350"/>
            <a:ext cx="5802520" cy="2541250"/>
          </a:xfrm>
          <a:prstGeom prst="rect">
            <a:avLst/>
          </a:prstGeom>
          <a:noFill/>
          <a:ln>
            <a:noFill/>
          </a:ln>
        </p:spPr>
      </p:pic>
      <p:sp>
        <p:nvSpPr>
          <p:cNvPr id="390" name="Google Shape;390;p42"/>
          <p:cNvSpPr txBox="1"/>
          <p:nvPr/>
        </p:nvSpPr>
        <p:spPr>
          <a:xfrm>
            <a:off x="4410550" y="6113400"/>
            <a:ext cx="1346100" cy="417900"/>
          </a:xfrm>
          <a:prstGeom prst="rect">
            <a:avLst/>
          </a:prstGeom>
          <a:solidFill>
            <a:srgbClr val="B6D7A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b="1">
                <a:solidFill>
                  <a:schemeClr val="dk1"/>
                </a:solidFill>
                <a:latin typeface="Calibri"/>
                <a:ea typeface="Calibri"/>
                <a:cs typeface="Calibri"/>
                <a:sym typeface="Calibri"/>
              </a:rPr>
              <a:t>Integrated Guidance Update p. 14</a:t>
            </a:r>
            <a:endParaRPr sz="1000" b="1">
              <a:solidFill>
                <a:schemeClr val="dk1"/>
              </a:solidFill>
              <a:latin typeface="Calibri"/>
              <a:ea typeface="Calibri"/>
              <a:cs typeface="Calibri"/>
              <a:sym typeface="Calibri"/>
            </a:endParaRPr>
          </a:p>
        </p:txBody>
      </p:sp>
      <p:pic>
        <p:nvPicPr>
          <p:cNvPr id="391" name="Google Shape;391;p42"/>
          <p:cNvPicPr preferRelativeResize="0"/>
          <p:nvPr/>
        </p:nvPicPr>
        <p:blipFill>
          <a:blip r:embed="rId6">
            <a:alphaModFix/>
          </a:blip>
          <a:stretch>
            <a:fillRect/>
          </a:stretch>
        </p:blipFill>
        <p:spPr>
          <a:xfrm>
            <a:off x="6199165" y="996325"/>
            <a:ext cx="5027534" cy="5508575"/>
          </a:xfrm>
          <a:prstGeom prst="rect">
            <a:avLst/>
          </a:prstGeom>
          <a:noFill/>
          <a:ln>
            <a:noFill/>
          </a:ln>
        </p:spPr>
      </p:pic>
      <p:sp>
        <p:nvSpPr>
          <p:cNvPr id="392" name="Google Shape;392;p42"/>
          <p:cNvSpPr/>
          <p:nvPr/>
        </p:nvSpPr>
        <p:spPr>
          <a:xfrm>
            <a:off x="6122800" y="2900963"/>
            <a:ext cx="2891100" cy="18399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93" name="Google Shape;393;p42"/>
          <p:cNvSpPr/>
          <p:nvPr/>
        </p:nvSpPr>
        <p:spPr>
          <a:xfrm>
            <a:off x="8741275" y="1262000"/>
            <a:ext cx="2273700" cy="11076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94" name="Google Shape;394;p42"/>
          <p:cNvSpPr txBox="1"/>
          <p:nvPr/>
        </p:nvSpPr>
        <p:spPr>
          <a:xfrm>
            <a:off x="9543250" y="6087000"/>
            <a:ext cx="1346100" cy="417900"/>
          </a:xfrm>
          <a:prstGeom prst="rect">
            <a:avLst/>
          </a:prstGeom>
          <a:solidFill>
            <a:srgbClr val="B6D7A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b="1">
                <a:solidFill>
                  <a:schemeClr val="dk1"/>
                </a:solidFill>
                <a:latin typeface="Calibri"/>
                <a:ea typeface="Calibri"/>
                <a:cs typeface="Calibri"/>
                <a:sym typeface="Calibri"/>
              </a:rPr>
              <a:t>Integrated Guidance Update p. 29</a:t>
            </a:r>
            <a:endParaRPr sz="1000" b="1">
              <a:solidFill>
                <a:schemeClr val="dk1"/>
              </a:solidFill>
              <a:latin typeface="Calibri"/>
              <a:ea typeface="Calibri"/>
              <a:cs typeface="Calibri"/>
              <a:sym typeface="Calibri"/>
            </a:endParaRPr>
          </a:p>
        </p:txBody>
      </p:sp>
      <p:sp>
        <p:nvSpPr>
          <p:cNvPr id="395" name="Google Shape;395;p42"/>
          <p:cNvSpPr/>
          <p:nvPr/>
        </p:nvSpPr>
        <p:spPr>
          <a:xfrm>
            <a:off x="703800" y="4062250"/>
            <a:ext cx="1346100" cy="12927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39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9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9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9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39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43"/>
          <p:cNvSpPr/>
          <p:nvPr/>
        </p:nvSpPr>
        <p:spPr>
          <a:xfrm>
            <a:off x="3540950" y="1174000"/>
            <a:ext cx="7995000" cy="5295600"/>
          </a:xfrm>
          <a:prstGeom prst="rect">
            <a:avLst/>
          </a:prstGeom>
          <a:solidFill>
            <a:schemeClr val="lt2"/>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02" name="Google Shape;402;p4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
        <p:nvSpPr>
          <p:cNvPr id="403" name="Google Shape;403;p43"/>
          <p:cNvSpPr txBox="1">
            <a:spLocks noGrp="1"/>
          </p:cNvSpPr>
          <p:nvPr>
            <p:ph type="title"/>
          </p:nvPr>
        </p:nvSpPr>
        <p:spPr>
          <a:xfrm>
            <a:off x="593951" y="96050"/>
            <a:ext cx="10784400" cy="10266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SzPts val="990"/>
              <a:buNone/>
            </a:pPr>
            <a:r>
              <a:rPr lang="en-US" sz="3659"/>
              <a:t>Tribal Consultation Support in the Toolkit</a:t>
            </a:r>
            <a:endParaRPr sz="3659"/>
          </a:p>
        </p:txBody>
      </p:sp>
      <p:pic>
        <p:nvPicPr>
          <p:cNvPr id="404" name="Google Shape;404;p43"/>
          <p:cNvPicPr preferRelativeResize="0"/>
          <p:nvPr/>
        </p:nvPicPr>
        <p:blipFill>
          <a:blip r:embed="rId3">
            <a:alphaModFix/>
          </a:blip>
          <a:stretch>
            <a:fillRect/>
          </a:stretch>
        </p:blipFill>
        <p:spPr>
          <a:xfrm>
            <a:off x="526900" y="1317750"/>
            <a:ext cx="2375680" cy="4958950"/>
          </a:xfrm>
          <a:prstGeom prst="rect">
            <a:avLst/>
          </a:prstGeom>
          <a:noFill/>
          <a:ln>
            <a:noFill/>
          </a:ln>
        </p:spPr>
      </p:pic>
      <p:sp>
        <p:nvSpPr>
          <p:cNvPr id="405" name="Google Shape;405;p43"/>
          <p:cNvSpPr/>
          <p:nvPr/>
        </p:nvSpPr>
        <p:spPr>
          <a:xfrm>
            <a:off x="526888" y="2958598"/>
            <a:ext cx="2509800" cy="15660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06" name="Google Shape;406;p43"/>
          <p:cNvSpPr txBox="1"/>
          <p:nvPr/>
        </p:nvSpPr>
        <p:spPr>
          <a:xfrm>
            <a:off x="892800" y="5383425"/>
            <a:ext cx="1556100" cy="562800"/>
          </a:xfrm>
          <a:prstGeom prst="rect">
            <a:avLst/>
          </a:prstGeom>
          <a:solidFill>
            <a:srgbClr val="B6D7A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b="1">
                <a:solidFill>
                  <a:schemeClr val="dk1"/>
                </a:solidFill>
                <a:latin typeface="Calibri"/>
                <a:ea typeface="Calibri"/>
                <a:cs typeface="Calibri"/>
                <a:sym typeface="Calibri"/>
              </a:rPr>
              <a:t>Integrated Guidance Updated Document p. 29</a:t>
            </a:r>
            <a:endParaRPr sz="1000" b="1">
              <a:solidFill>
                <a:schemeClr val="dk1"/>
              </a:solidFill>
              <a:latin typeface="Calibri"/>
              <a:ea typeface="Calibri"/>
              <a:cs typeface="Calibri"/>
              <a:sym typeface="Calibri"/>
            </a:endParaRPr>
          </a:p>
        </p:txBody>
      </p:sp>
      <p:sp>
        <p:nvSpPr>
          <p:cNvPr id="407" name="Google Shape;407;p43"/>
          <p:cNvSpPr txBox="1"/>
          <p:nvPr/>
        </p:nvSpPr>
        <p:spPr>
          <a:xfrm>
            <a:off x="5318900" y="1317750"/>
            <a:ext cx="5926200" cy="358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b="1">
                <a:solidFill>
                  <a:srgbClr val="0B7743"/>
                </a:solidFill>
                <a:latin typeface="Calibri"/>
                <a:ea typeface="Calibri"/>
                <a:cs typeface="Calibri"/>
                <a:sym typeface="Calibri"/>
              </a:rPr>
              <a:t>Section 3 of the Tribal Consultation Toolkit Dives Deeply into the Four Phases of Tribal Consultation (pgs. 31 - 36)</a:t>
            </a:r>
            <a:endParaRPr sz="2100" b="1">
              <a:solidFill>
                <a:srgbClr val="0B7743"/>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Phase 1 - Planning and Pre-Consultation Tasks and Forms</a:t>
            </a:r>
            <a:endParaRPr sz="2100">
              <a:solidFill>
                <a:schemeClr val="dk1"/>
              </a:solidFill>
              <a:latin typeface="Calibri"/>
              <a:ea typeface="Calibri"/>
              <a:cs typeface="Calibri"/>
              <a:sym typeface="Calibri"/>
            </a:endParaRPr>
          </a:p>
          <a:p>
            <a:pPr marL="914400" lvl="1"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Initial Invitation and Outreach</a:t>
            </a:r>
            <a:endParaRPr sz="2100">
              <a:solidFill>
                <a:schemeClr val="dk1"/>
              </a:solidFill>
              <a:latin typeface="Calibri"/>
              <a:ea typeface="Calibri"/>
              <a:cs typeface="Calibri"/>
              <a:sym typeface="Calibri"/>
            </a:endParaRPr>
          </a:p>
          <a:p>
            <a:pPr marL="914400" lvl="1"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LEA pre-planning </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Phase 2 - Coming Together for Consultation</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Phase 3 - Incorporate, Sign, and Submit Required Forms to ODE</a:t>
            </a:r>
            <a:endParaRPr sz="2100">
              <a:solidFill>
                <a:schemeClr val="dk1"/>
              </a:solidFill>
              <a:latin typeface="Calibri"/>
              <a:ea typeface="Calibri"/>
              <a:cs typeface="Calibri"/>
              <a:sym typeface="Calibri"/>
            </a:endParaRPr>
          </a:p>
          <a:p>
            <a:pPr marL="914400" lvl="1" indent="-361950" algn="l" rtl="0">
              <a:spcBef>
                <a:spcPts val="0"/>
              </a:spcBef>
              <a:spcAft>
                <a:spcPts val="0"/>
              </a:spcAft>
              <a:buClr>
                <a:schemeClr val="dk1"/>
              </a:buClr>
              <a:buSzPts val="2100"/>
              <a:buFont typeface="Calibri"/>
              <a:buChar char="○"/>
            </a:pPr>
            <a:r>
              <a:rPr lang="en-US" sz="2100" u="sng">
                <a:solidFill>
                  <a:schemeClr val="hlink"/>
                </a:solidFill>
                <a:latin typeface="Calibri"/>
                <a:ea typeface="Calibri"/>
                <a:cs typeface="Calibri"/>
                <a:sym typeface="Calibri"/>
                <a:hlinkClick r:id="rId4"/>
              </a:rPr>
              <a:t>Affirmation of Tribal Consultation</a:t>
            </a:r>
            <a:endParaRPr sz="2100">
              <a:solidFill>
                <a:schemeClr val="dk1"/>
              </a:solidFill>
              <a:latin typeface="Calibri"/>
              <a:ea typeface="Calibri"/>
              <a:cs typeface="Calibri"/>
              <a:sym typeface="Calibri"/>
            </a:endParaRPr>
          </a:p>
          <a:p>
            <a:pPr marL="914400" lvl="1" indent="-361950" algn="l" rtl="0">
              <a:spcBef>
                <a:spcPts val="0"/>
              </a:spcBef>
              <a:spcAft>
                <a:spcPts val="0"/>
              </a:spcAft>
              <a:buClr>
                <a:schemeClr val="dk1"/>
              </a:buClr>
              <a:buSzPts val="2100"/>
              <a:buFont typeface="Calibri"/>
              <a:buChar char="○"/>
            </a:pPr>
            <a:r>
              <a:rPr lang="en-US" sz="2100" u="sng">
                <a:solidFill>
                  <a:schemeClr val="hlink"/>
                </a:solidFill>
                <a:latin typeface="Calibri"/>
                <a:ea typeface="Calibri"/>
                <a:cs typeface="Calibri"/>
                <a:sym typeface="Calibri"/>
                <a:hlinkClick r:id="rId5"/>
              </a:rPr>
              <a:t>Tribal Consultation Worksheet</a:t>
            </a:r>
            <a:endParaRPr sz="2100">
              <a:solidFill>
                <a:schemeClr val="dk1"/>
              </a:solidFill>
              <a:latin typeface="Calibri"/>
              <a:ea typeface="Calibri"/>
              <a:cs typeface="Calibri"/>
              <a:sym typeface="Calibri"/>
            </a:endParaRPr>
          </a:p>
          <a:p>
            <a:pPr marL="914400" lvl="1"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Any supplemental materials provided by the LEA or local tribe(s)</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Phase 4 - Monitor and Review Progress</a:t>
            </a:r>
            <a:endParaRPr sz="2100">
              <a:solidFill>
                <a:schemeClr val="dk1"/>
              </a:solidFill>
              <a:latin typeface="Calibri"/>
              <a:ea typeface="Calibri"/>
              <a:cs typeface="Calibri"/>
              <a:sym typeface="Calibri"/>
            </a:endParaRPr>
          </a:p>
        </p:txBody>
      </p:sp>
      <p:pic>
        <p:nvPicPr>
          <p:cNvPr id="408" name="Google Shape;408;p43"/>
          <p:cNvPicPr preferRelativeResize="0"/>
          <p:nvPr/>
        </p:nvPicPr>
        <p:blipFill>
          <a:blip r:embed="rId6">
            <a:alphaModFix/>
          </a:blip>
          <a:stretch>
            <a:fillRect/>
          </a:stretch>
        </p:blipFill>
        <p:spPr>
          <a:xfrm>
            <a:off x="3657225" y="1317750"/>
            <a:ext cx="1432699" cy="1232051"/>
          </a:xfrm>
          <a:prstGeom prst="rect">
            <a:avLst/>
          </a:prstGeom>
          <a:noFill/>
          <a:ln>
            <a:noFill/>
          </a:ln>
        </p:spPr>
      </p:pic>
      <p:sp>
        <p:nvSpPr>
          <p:cNvPr id="409" name="Google Shape;409;p43"/>
          <p:cNvSpPr/>
          <p:nvPr/>
        </p:nvSpPr>
        <p:spPr>
          <a:xfrm>
            <a:off x="5530075" y="2387525"/>
            <a:ext cx="5657400" cy="1344600"/>
          </a:xfrm>
          <a:prstGeom prst="rect">
            <a:avLst/>
          </a:prstGeom>
          <a:noFill/>
          <a:ln w="762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10" name="Google Shape;410;p43"/>
          <p:cNvSpPr txBox="1"/>
          <p:nvPr/>
        </p:nvSpPr>
        <p:spPr>
          <a:xfrm>
            <a:off x="3657225" y="2653275"/>
            <a:ext cx="1432800" cy="562800"/>
          </a:xfrm>
          <a:prstGeom prst="rect">
            <a:avLst/>
          </a:prstGeom>
          <a:solidFill>
            <a:srgbClr val="B6D7A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b="1">
                <a:solidFill>
                  <a:schemeClr val="dk1"/>
                </a:solidFill>
                <a:latin typeface="Calibri"/>
                <a:ea typeface="Calibri"/>
                <a:cs typeface="Calibri"/>
                <a:sym typeface="Calibri"/>
              </a:rPr>
              <a:t>Tribal Consultation Toolkit p. 31-36</a:t>
            </a:r>
            <a:endParaRPr sz="1200" b="1">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0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0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0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6"/>
          <p:cNvSpPr txBox="1">
            <a:spLocks noGrp="1"/>
          </p:cNvSpPr>
          <p:nvPr>
            <p:ph type="title"/>
          </p:nvPr>
        </p:nvSpPr>
        <p:spPr>
          <a:xfrm>
            <a:off x="623025" y="796922"/>
            <a:ext cx="3931800" cy="1204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accent1"/>
              </a:buClr>
              <a:buSzPts val="12000"/>
              <a:buFont typeface="Calibri"/>
              <a:buNone/>
            </a:pPr>
            <a:r>
              <a:rPr lang="en-US"/>
              <a:t>Learning Arc for Our Time</a:t>
            </a:r>
            <a:endParaRPr/>
          </a:p>
        </p:txBody>
      </p:sp>
      <p:sp>
        <p:nvSpPr>
          <p:cNvPr id="211" name="Google Shape;211;p26"/>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212" name="Google Shape;212;p2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
        <p:nvSpPr>
          <p:cNvPr id="213" name="Google Shape;213;p26"/>
          <p:cNvSpPr txBox="1">
            <a:spLocks noGrp="1"/>
          </p:cNvSpPr>
          <p:nvPr>
            <p:ph type="body" idx="1"/>
          </p:nvPr>
        </p:nvSpPr>
        <p:spPr>
          <a:xfrm>
            <a:off x="5442600" y="871900"/>
            <a:ext cx="6059100" cy="3439800"/>
          </a:xfrm>
          <a:prstGeom prst="rect">
            <a:avLst/>
          </a:prstGeom>
        </p:spPr>
        <p:txBody>
          <a:bodyPr spcFirstLastPara="1" wrap="square" lIns="91425" tIns="45700" rIns="91425" bIns="45700" anchor="t" anchorCtr="0">
            <a:noAutofit/>
          </a:bodyPr>
          <a:lstStyle/>
          <a:p>
            <a:pPr marL="0" lvl="0" indent="0" algn="l" rtl="0">
              <a:lnSpc>
                <a:spcPct val="80000"/>
              </a:lnSpc>
              <a:spcBef>
                <a:spcPts val="1000"/>
              </a:spcBef>
              <a:spcAft>
                <a:spcPts val="0"/>
              </a:spcAft>
              <a:buNone/>
            </a:pPr>
            <a:r>
              <a:rPr lang="en-US" sz="2500"/>
              <a:t>This session will –</a:t>
            </a:r>
            <a:endParaRPr sz="2500"/>
          </a:p>
          <a:p>
            <a:pPr marL="457200" lvl="0" indent="-387350" algn="l" rtl="0">
              <a:lnSpc>
                <a:spcPct val="80000"/>
              </a:lnSpc>
              <a:spcBef>
                <a:spcPts val="1000"/>
              </a:spcBef>
              <a:spcAft>
                <a:spcPts val="0"/>
              </a:spcAft>
              <a:buSzPts val="2500"/>
              <a:buChar char="➔"/>
            </a:pPr>
            <a:r>
              <a:rPr lang="en-US" sz="2500"/>
              <a:t>Share out an </a:t>
            </a:r>
            <a:r>
              <a:rPr lang="en-US" sz="2500" i="1"/>
              <a:t>overview </a:t>
            </a:r>
            <a:r>
              <a:rPr lang="en-US" sz="2500"/>
              <a:t>on Tribal Consultation between LEAs, LEA-Cs, and tribes</a:t>
            </a:r>
            <a:endParaRPr sz="2500"/>
          </a:p>
          <a:p>
            <a:pPr marL="457200" lvl="0" indent="-387350" algn="l" rtl="0">
              <a:lnSpc>
                <a:spcPct val="80000"/>
              </a:lnSpc>
              <a:spcBef>
                <a:spcPts val="0"/>
              </a:spcBef>
              <a:spcAft>
                <a:spcPts val="0"/>
              </a:spcAft>
              <a:buSzPts val="2500"/>
              <a:buChar char="➔"/>
            </a:pPr>
            <a:r>
              <a:rPr lang="en-US" sz="2500"/>
              <a:t>Highlight key sections about Tribal Consultation in ODE publications most related to your work as liaisons</a:t>
            </a:r>
            <a:endParaRPr sz="2500"/>
          </a:p>
          <a:p>
            <a:pPr marL="457200" lvl="0" indent="-387350" algn="l" rtl="0">
              <a:lnSpc>
                <a:spcPct val="80000"/>
              </a:lnSpc>
              <a:spcBef>
                <a:spcPts val="0"/>
              </a:spcBef>
              <a:spcAft>
                <a:spcPts val="0"/>
              </a:spcAft>
              <a:buSzPts val="2500"/>
              <a:buChar char="➔"/>
            </a:pPr>
            <a:r>
              <a:rPr lang="en-US" sz="2500"/>
              <a:t>Define Tribal Communication and why some LEAs not required to engage in Tribal Consultation might consider it for Integrated Guidance</a:t>
            </a:r>
            <a:endParaRPr sz="2500"/>
          </a:p>
        </p:txBody>
      </p:sp>
      <p:pic>
        <p:nvPicPr>
          <p:cNvPr id="214" name="Google Shape;214;p26"/>
          <p:cNvPicPr preferRelativeResize="0"/>
          <p:nvPr/>
        </p:nvPicPr>
        <p:blipFill>
          <a:blip r:embed="rId3">
            <a:alphaModFix/>
          </a:blip>
          <a:stretch>
            <a:fillRect/>
          </a:stretch>
        </p:blipFill>
        <p:spPr>
          <a:xfrm>
            <a:off x="787600" y="2212225"/>
            <a:ext cx="3767225" cy="3775175"/>
          </a:xfrm>
          <a:prstGeom prst="rect">
            <a:avLst/>
          </a:prstGeom>
          <a:noFill/>
          <a:ln>
            <a:noFill/>
          </a:ln>
        </p:spPr>
      </p:pic>
      <p:pic>
        <p:nvPicPr>
          <p:cNvPr id="215" name="Google Shape;215;p26"/>
          <p:cNvPicPr preferRelativeResize="0"/>
          <p:nvPr/>
        </p:nvPicPr>
        <p:blipFill>
          <a:blip r:embed="rId4">
            <a:alphaModFix/>
          </a:blip>
          <a:stretch>
            <a:fillRect/>
          </a:stretch>
        </p:blipFill>
        <p:spPr>
          <a:xfrm rot="10800000">
            <a:off x="-12748" y="5987392"/>
            <a:ext cx="165148" cy="304801"/>
          </a:xfrm>
          <a:prstGeom prst="rect">
            <a:avLst/>
          </a:prstGeom>
          <a:noFill/>
          <a:ln>
            <a:noFill/>
          </a:ln>
        </p:spPr>
      </p:pic>
      <p:pic>
        <p:nvPicPr>
          <p:cNvPr id="216" name="Google Shape;216;p26"/>
          <p:cNvPicPr preferRelativeResize="0"/>
          <p:nvPr/>
        </p:nvPicPr>
        <p:blipFill>
          <a:blip r:embed="rId4">
            <a:alphaModFix/>
          </a:blip>
          <a:stretch>
            <a:fillRect/>
          </a:stretch>
        </p:blipFill>
        <p:spPr>
          <a:xfrm rot="10800000">
            <a:off x="-12748" y="5987392"/>
            <a:ext cx="165148" cy="304801"/>
          </a:xfrm>
          <a:prstGeom prst="rect">
            <a:avLst/>
          </a:prstGeom>
          <a:noFill/>
          <a:ln>
            <a:noFill/>
          </a:ln>
        </p:spPr>
      </p:pic>
      <p:pic>
        <p:nvPicPr>
          <p:cNvPr id="217" name="Google Shape;217;p26"/>
          <p:cNvPicPr preferRelativeResize="0"/>
          <p:nvPr/>
        </p:nvPicPr>
        <p:blipFill>
          <a:blip r:embed="rId4">
            <a:alphaModFix/>
          </a:blip>
          <a:stretch>
            <a:fillRect/>
          </a:stretch>
        </p:blipFill>
        <p:spPr>
          <a:xfrm rot="10800000">
            <a:off x="-12748" y="5987392"/>
            <a:ext cx="165148" cy="30480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44"/>
          <p:cNvSpPr/>
          <p:nvPr/>
        </p:nvSpPr>
        <p:spPr>
          <a:xfrm>
            <a:off x="5419300" y="1568425"/>
            <a:ext cx="6433200" cy="4986600"/>
          </a:xfrm>
          <a:prstGeom prst="rect">
            <a:avLst/>
          </a:prstGeom>
          <a:noFill/>
          <a:ln w="762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17" name="Google Shape;417;p4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
        <p:nvSpPr>
          <p:cNvPr id="418" name="Google Shape;418;p44"/>
          <p:cNvSpPr txBox="1">
            <a:spLocks noGrp="1"/>
          </p:cNvSpPr>
          <p:nvPr>
            <p:ph type="title"/>
          </p:nvPr>
        </p:nvSpPr>
        <p:spPr>
          <a:xfrm>
            <a:off x="703801" y="274750"/>
            <a:ext cx="10784400" cy="10266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SzPts val="990"/>
              <a:buNone/>
            </a:pPr>
            <a:r>
              <a:rPr lang="en-US" sz="3559"/>
              <a:t>Phase 1, Step 2 Pre-Consultation Tasks and Forms </a:t>
            </a:r>
            <a:endParaRPr sz="3559"/>
          </a:p>
        </p:txBody>
      </p:sp>
      <p:sp>
        <p:nvSpPr>
          <p:cNvPr id="419" name="Google Shape;419;p44"/>
          <p:cNvSpPr txBox="1">
            <a:spLocks noGrp="1"/>
          </p:cNvSpPr>
          <p:nvPr>
            <p:ph type="body" idx="1"/>
          </p:nvPr>
        </p:nvSpPr>
        <p:spPr>
          <a:xfrm>
            <a:off x="5491750" y="1666025"/>
            <a:ext cx="6269100" cy="4839000"/>
          </a:xfrm>
          <a:prstGeom prst="rect">
            <a:avLst/>
          </a:prstGeom>
          <a:solidFill>
            <a:srgbClr val="D9EAD3"/>
          </a:solidFill>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US" sz="2100"/>
              <a:t>During this phase District Leadership prepares for consultation for Integrated Guidance in the following ways –</a:t>
            </a:r>
            <a:endParaRPr sz="2100"/>
          </a:p>
          <a:p>
            <a:pPr marL="0" lvl="0" indent="0" algn="l" rtl="0">
              <a:lnSpc>
                <a:spcPct val="90000"/>
              </a:lnSpc>
              <a:spcBef>
                <a:spcPts val="0"/>
              </a:spcBef>
              <a:spcAft>
                <a:spcPts val="0"/>
              </a:spcAft>
              <a:buNone/>
            </a:pPr>
            <a:endParaRPr sz="2100"/>
          </a:p>
          <a:p>
            <a:pPr marL="0" lvl="0" indent="0" algn="l" rtl="0">
              <a:lnSpc>
                <a:spcPct val="90000"/>
              </a:lnSpc>
              <a:spcBef>
                <a:spcPts val="0"/>
              </a:spcBef>
              <a:spcAft>
                <a:spcPts val="0"/>
              </a:spcAft>
              <a:buNone/>
            </a:pPr>
            <a:r>
              <a:rPr lang="en-US" sz="2100" b="1">
                <a:solidFill>
                  <a:schemeClr val="accent2"/>
                </a:solidFill>
              </a:rPr>
              <a:t>Data</a:t>
            </a:r>
            <a:endParaRPr sz="2100" b="1">
              <a:solidFill>
                <a:schemeClr val="accent2"/>
              </a:solidFill>
            </a:endParaRPr>
          </a:p>
          <a:p>
            <a:pPr marL="457200" lvl="0" indent="-361950" algn="l" rtl="0">
              <a:lnSpc>
                <a:spcPct val="90000"/>
              </a:lnSpc>
              <a:spcBef>
                <a:spcPts val="0"/>
              </a:spcBef>
              <a:spcAft>
                <a:spcPts val="0"/>
              </a:spcAft>
              <a:buSzPts val="2100"/>
              <a:buAutoNum type="arabicPeriod"/>
            </a:pPr>
            <a:r>
              <a:rPr lang="en-US" sz="2100"/>
              <a:t>Data on American Indian and Alaska Native students is assembled and disaggregated to create a holistic overview of their success, representation, and engagement. (</a:t>
            </a:r>
            <a:r>
              <a:rPr lang="en-US" sz="2100" u="sng">
                <a:solidFill>
                  <a:schemeClr val="hlink"/>
                </a:solidFill>
                <a:hlinkClick r:id="rId3"/>
              </a:rPr>
              <a:t>Phase 1, Step 2, pg. 32</a:t>
            </a:r>
            <a:r>
              <a:rPr lang="en-US" sz="2100"/>
              <a:t>)</a:t>
            </a:r>
            <a:endParaRPr sz="2100"/>
          </a:p>
          <a:p>
            <a:pPr marL="457200" lvl="0" indent="-361950" algn="l" rtl="0">
              <a:lnSpc>
                <a:spcPct val="90000"/>
              </a:lnSpc>
              <a:spcBef>
                <a:spcPts val="0"/>
              </a:spcBef>
              <a:spcAft>
                <a:spcPts val="0"/>
              </a:spcAft>
              <a:buSzPts val="2100"/>
              <a:buAutoNum type="arabicPeriod"/>
            </a:pPr>
            <a:r>
              <a:rPr lang="en-US" sz="2100"/>
              <a:t>LEAs prepare for information specific to the Integrated Guidance application.</a:t>
            </a:r>
            <a:endParaRPr sz="2100"/>
          </a:p>
          <a:p>
            <a:pPr marL="0" lvl="0" indent="0" algn="l" rtl="0">
              <a:lnSpc>
                <a:spcPct val="90000"/>
              </a:lnSpc>
              <a:spcBef>
                <a:spcPts val="0"/>
              </a:spcBef>
              <a:spcAft>
                <a:spcPts val="0"/>
              </a:spcAft>
              <a:buNone/>
            </a:pPr>
            <a:endParaRPr sz="2100"/>
          </a:p>
          <a:p>
            <a:pPr marL="0" lvl="0" indent="0" algn="l" rtl="0">
              <a:lnSpc>
                <a:spcPct val="90000"/>
              </a:lnSpc>
              <a:spcBef>
                <a:spcPts val="0"/>
              </a:spcBef>
              <a:spcAft>
                <a:spcPts val="0"/>
              </a:spcAft>
              <a:buNone/>
            </a:pPr>
            <a:r>
              <a:rPr lang="en-US" sz="2100" b="1">
                <a:solidFill>
                  <a:schemeClr val="accent3"/>
                </a:solidFill>
              </a:rPr>
              <a:t>Tribal Consultation Worksheet - Reflection and Intentions</a:t>
            </a:r>
            <a:endParaRPr sz="2100" b="1">
              <a:solidFill>
                <a:schemeClr val="accent3"/>
              </a:solidFill>
            </a:endParaRPr>
          </a:p>
          <a:p>
            <a:pPr marL="457200" lvl="0" indent="-361950" algn="l" rtl="0">
              <a:lnSpc>
                <a:spcPct val="90000"/>
              </a:lnSpc>
              <a:spcBef>
                <a:spcPts val="0"/>
              </a:spcBef>
              <a:spcAft>
                <a:spcPts val="0"/>
              </a:spcAft>
              <a:buSzPts val="2100"/>
              <a:buAutoNum type="arabicPeriod"/>
            </a:pPr>
            <a:r>
              <a:rPr lang="en-US" sz="2100"/>
              <a:t>LEAs utilize the </a:t>
            </a:r>
            <a:r>
              <a:rPr lang="en-US" sz="2100" u="sng">
                <a:solidFill>
                  <a:schemeClr val="hlink"/>
                </a:solidFill>
                <a:hlinkClick r:id="rId4"/>
              </a:rPr>
              <a:t>Tribal Consultation Worksheet</a:t>
            </a:r>
            <a:r>
              <a:rPr lang="en-US" sz="2100"/>
              <a:t> to prepare for the upcoming Tribal Consultation.</a:t>
            </a:r>
            <a:endParaRPr sz="2100"/>
          </a:p>
        </p:txBody>
      </p:sp>
      <p:pic>
        <p:nvPicPr>
          <p:cNvPr id="420" name="Google Shape;420;p44"/>
          <p:cNvPicPr preferRelativeResize="0"/>
          <p:nvPr/>
        </p:nvPicPr>
        <p:blipFill>
          <a:blip r:embed="rId5">
            <a:alphaModFix/>
          </a:blip>
          <a:stretch>
            <a:fillRect/>
          </a:stretch>
        </p:blipFill>
        <p:spPr>
          <a:xfrm>
            <a:off x="284675" y="1666026"/>
            <a:ext cx="2289756" cy="2743298"/>
          </a:xfrm>
          <a:prstGeom prst="rect">
            <a:avLst/>
          </a:prstGeom>
          <a:noFill/>
          <a:ln>
            <a:noFill/>
          </a:ln>
        </p:spPr>
      </p:pic>
      <p:pic>
        <p:nvPicPr>
          <p:cNvPr id="421" name="Google Shape;421;p44"/>
          <p:cNvPicPr preferRelativeResize="0"/>
          <p:nvPr/>
        </p:nvPicPr>
        <p:blipFill>
          <a:blip r:embed="rId6">
            <a:alphaModFix/>
          </a:blip>
          <a:stretch>
            <a:fillRect/>
          </a:stretch>
        </p:blipFill>
        <p:spPr>
          <a:xfrm>
            <a:off x="2656091" y="1621475"/>
            <a:ext cx="2316985" cy="2743298"/>
          </a:xfrm>
          <a:prstGeom prst="rect">
            <a:avLst/>
          </a:prstGeom>
          <a:noFill/>
          <a:ln>
            <a:noFill/>
          </a:ln>
        </p:spPr>
      </p:pic>
      <p:pic>
        <p:nvPicPr>
          <p:cNvPr id="422" name="Google Shape;422;p44"/>
          <p:cNvPicPr preferRelativeResize="0"/>
          <p:nvPr/>
        </p:nvPicPr>
        <p:blipFill>
          <a:blip r:embed="rId7">
            <a:alphaModFix/>
          </a:blip>
          <a:stretch>
            <a:fillRect/>
          </a:stretch>
        </p:blipFill>
        <p:spPr>
          <a:xfrm rot="-425055">
            <a:off x="891049" y="991963"/>
            <a:ext cx="4002348" cy="4002326"/>
          </a:xfrm>
          <a:prstGeom prst="rect">
            <a:avLst/>
          </a:prstGeom>
          <a:noFill/>
          <a:ln>
            <a:noFill/>
          </a:ln>
        </p:spPr>
      </p:pic>
      <p:sp>
        <p:nvSpPr>
          <p:cNvPr id="423" name="Google Shape;423;p44"/>
          <p:cNvSpPr txBox="1"/>
          <p:nvPr/>
        </p:nvSpPr>
        <p:spPr>
          <a:xfrm>
            <a:off x="703800" y="4684900"/>
            <a:ext cx="4187700" cy="1564800"/>
          </a:xfrm>
          <a:prstGeom prst="rect">
            <a:avLst/>
          </a:prstGeom>
          <a:noFill/>
          <a:ln w="76200" cap="flat" cmpd="sng">
            <a:solidFill>
              <a:srgbClr val="701C7F"/>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US" sz="1900" b="1">
                <a:solidFill>
                  <a:schemeClr val="accent1"/>
                </a:solidFill>
                <a:latin typeface="Calibri"/>
                <a:ea typeface="Calibri"/>
                <a:cs typeface="Calibri"/>
                <a:sym typeface="Calibri"/>
              </a:rPr>
              <a:t>Determine your role in your ESD regarding Tribal Consultation</a:t>
            </a:r>
            <a:endParaRPr sz="1900" b="1">
              <a:solidFill>
                <a:schemeClr val="accent1"/>
              </a:solidFill>
              <a:latin typeface="Calibri"/>
              <a:ea typeface="Calibri"/>
              <a:cs typeface="Calibri"/>
              <a:sym typeface="Calibri"/>
            </a:endParaRPr>
          </a:p>
          <a:p>
            <a:pPr marL="457200" lvl="0" indent="-349250" algn="l" rtl="0">
              <a:lnSpc>
                <a:spcPct val="90000"/>
              </a:lnSpc>
              <a:spcBef>
                <a:spcPts val="50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What do your districts need from you?</a:t>
            </a:r>
            <a:endParaRPr sz="1900">
              <a:solidFill>
                <a:schemeClr val="dk1"/>
              </a:solidFill>
              <a:latin typeface="Calibri"/>
              <a:ea typeface="Calibri"/>
              <a:cs typeface="Calibri"/>
              <a:sym typeface="Calibri"/>
            </a:endParaRPr>
          </a:p>
          <a:p>
            <a:pPr marL="457200" lvl="0" indent="-349250" algn="l" rtl="0">
              <a:lnSpc>
                <a:spcPct val="90000"/>
              </a:lnSpc>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How do you know?</a:t>
            </a:r>
            <a:endParaRPr sz="900"/>
          </a:p>
        </p:txBody>
      </p:sp>
      <p:cxnSp>
        <p:nvCxnSpPr>
          <p:cNvPr id="424" name="Google Shape;424;p44"/>
          <p:cNvCxnSpPr/>
          <p:nvPr/>
        </p:nvCxnSpPr>
        <p:spPr>
          <a:xfrm flipH="1">
            <a:off x="4903500" y="4319725"/>
            <a:ext cx="525900" cy="758700"/>
          </a:xfrm>
          <a:prstGeom prst="straightConnector1">
            <a:avLst/>
          </a:prstGeom>
          <a:noFill/>
          <a:ln w="76200" cap="flat" cmpd="sng">
            <a:solidFill>
              <a:srgbClr val="701C7F"/>
            </a:solidFill>
            <a:prstDash val="solid"/>
            <a:round/>
            <a:headEnd type="none" w="med" len="med"/>
            <a:tailEnd type="non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2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pic>
        <p:nvPicPr>
          <p:cNvPr id="430" name="Google Shape;430;p45"/>
          <p:cNvPicPr preferRelativeResize="0"/>
          <p:nvPr/>
        </p:nvPicPr>
        <p:blipFill>
          <a:blip r:embed="rId3">
            <a:alphaModFix/>
          </a:blip>
          <a:stretch>
            <a:fillRect/>
          </a:stretch>
        </p:blipFill>
        <p:spPr>
          <a:xfrm>
            <a:off x="309025" y="1605825"/>
            <a:ext cx="6441149" cy="4899075"/>
          </a:xfrm>
          <a:prstGeom prst="rect">
            <a:avLst/>
          </a:prstGeom>
          <a:noFill/>
          <a:ln>
            <a:noFill/>
          </a:ln>
        </p:spPr>
      </p:pic>
      <p:sp>
        <p:nvSpPr>
          <p:cNvPr id="431" name="Google Shape;431;p45"/>
          <p:cNvSpPr/>
          <p:nvPr/>
        </p:nvSpPr>
        <p:spPr>
          <a:xfrm rot="10800000">
            <a:off x="6655175" y="1628800"/>
            <a:ext cx="1849800" cy="4853100"/>
          </a:xfrm>
          <a:prstGeom prst="chevron">
            <a:avLst>
              <a:gd name="adj" fmla="val 50845"/>
            </a:avLst>
          </a:prstGeom>
          <a:solidFill>
            <a:srgbClr val="D3CBB9"/>
          </a:solidFill>
          <a:ln w="9525" cap="flat" cmpd="sng">
            <a:solidFill>
              <a:srgbClr val="D3CBB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432" name="Google Shape;432;p45"/>
          <p:cNvPicPr preferRelativeResize="0"/>
          <p:nvPr/>
        </p:nvPicPr>
        <p:blipFill>
          <a:blip r:embed="rId4">
            <a:alphaModFix/>
          </a:blip>
          <a:stretch>
            <a:fillRect/>
          </a:stretch>
        </p:blipFill>
        <p:spPr>
          <a:xfrm>
            <a:off x="8384300" y="2032187"/>
            <a:ext cx="3476600" cy="4046350"/>
          </a:xfrm>
          <a:prstGeom prst="rect">
            <a:avLst/>
          </a:prstGeom>
          <a:noFill/>
          <a:ln>
            <a:noFill/>
          </a:ln>
        </p:spPr>
      </p:pic>
      <p:sp>
        <p:nvSpPr>
          <p:cNvPr id="433" name="Google Shape;433;p45"/>
          <p:cNvSpPr/>
          <p:nvPr/>
        </p:nvSpPr>
        <p:spPr>
          <a:xfrm>
            <a:off x="309025" y="250425"/>
            <a:ext cx="11607300" cy="1129800"/>
          </a:xfrm>
          <a:prstGeom prst="triangle">
            <a:avLst>
              <a:gd name="adj" fmla="val 50050"/>
            </a:avLst>
          </a:prstGeom>
          <a:solidFill>
            <a:srgbClr val="085630"/>
          </a:solidFill>
          <a:ln w="9525" cap="flat" cmpd="sng">
            <a:solidFill>
              <a:srgbClr val="08563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34" name="Google Shape;434;p45"/>
          <p:cNvSpPr txBox="1"/>
          <p:nvPr/>
        </p:nvSpPr>
        <p:spPr>
          <a:xfrm>
            <a:off x="3000375" y="815275"/>
            <a:ext cx="6597600" cy="477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900" b="1">
                <a:solidFill>
                  <a:schemeClr val="lt1"/>
                </a:solidFill>
                <a:latin typeface="Roboto"/>
                <a:ea typeface="Roboto"/>
                <a:cs typeface="Roboto"/>
                <a:sym typeface="Roboto"/>
              </a:rPr>
              <a:t>Title VI Indian Education Formula Grant Purpose</a:t>
            </a:r>
            <a:endParaRPr sz="1900" b="1">
              <a:solidFill>
                <a:schemeClr val="lt1"/>
              </a:solidFill>
              <a:latin typeface="Roboto"/>
              <a:ea typeface="Roboto"/>
              <a:cs typeface="Roboto"/>
              <a:sym typeface="Roboto"/>
            </a:endParaRPr>
          </a:p>
        </p:txBody>
      </p:sp>
      <p:cxnSp>
        <p:nvCxnSpPr>
          <p:cNvPr id="435" name="Google Shape;435;p45"/>
          <p:cNvCxnSpPr/>
          <p:nvPr/>
        </p:nvCxnSpPr>
        <p:spPr>
          <a:xfrm>
            <a:off x="309025" y="1391325"/>
            <a:ext cx="11100" cy="5172300"/>
          </a:xfrm>
          <a:prstGeom prst="straightConnector1">
            <a:avLst/>
          </a:prstGeom>
          <a:noFill/>
          <a:ln w="114300" cap="flat" cmpd="sng">
            <a:solidFill>
              <a:srgbClr val="085630"/>
            </a:solidFill>
            <a:prstDash val="solid"/>
            <a:round/>
            <a:headEnd type="none" w="med" len="med"/>
            <a:tailEnd type="none" w="med" len="med"/>
          </a:ln>
        </p:spPr>
      </p:cxnSp>
      <p:cxnSp>
        <p:nvCxnSpPr>
          <p:cNvPr id="436" name="Google Shape;436;p45"/>
          <p:cNvCxnSpPr/>
          <p:nvPr/>
        </p:nvCxnSpPr>
        <p:spPr>
          <a:xfrm>
            <a:off x="11860900" y="1380213"/>
            <a:ext cx="11100" cy="5194500"/>
          </a:xfrm>
          <a:prstGeom prst="straightConnector1">
            <a:avLst/>
          </a:prstGeom>
          <a:noFill/>
          <a:ln w="114300" cap="flat" cmpd="sng">
            <a:solidFill>
              <a:srgbClr val="085630"/>
            </a:solidFill>
            <a:prstDash val="solid"/>
            <a:round/>
            <a:headEnd type="none" w="med" len="med"/>
            <a:tailEnd type="none" w="med" len="med"/>
          </a:ln>
        </p:spPr>
      </p:cxnSp>
      <p:cxnSp>
        <p:nvCxnSpPr>
          <p:cNvPr id="437" name="Google Shape;437;p45"/>
          <p:cNvCxnSpPr/>
          <p:nvPr/>
        </p:nvCxnSpPr>
        <p:spPr>
          <a:xfrm rot="10800000" flipH="1">
            <a:off x="275850" y="6563500"/>
            <a:ext cx="11640300" cy="11100"/>
          </a:xfrm>
          <a:prstGeom prst="straightConnector1">
            <a:avLst/>
          </a:prstGeom>
          <a:noFill/>
          <a:ln w="114300" cap="flat" cmpd="sng">
            <a:solidFill>
              <a:srgbClr val="085630"/>
            </a:solidFill>
            <a:prstDash val="solid"/>
            <a:round/>
            <a:headEnd type="none" w="med" len="med"/>
            <a:tailEnd type="none" w="med" len="med"/>
          </a:ln>
        </p:spPr>
      </p:cxnSp>
      <p:sp>
        <p:nvSpPr>
          <p:cNvPr id="438" name="Google Shape;438;p45"/>
          <p:cNvSpPr txBox="1"/>
          <p:nvPr/>
        </p:nvSpPr>
        <p:spPr>
          <a:xfrm>
            <a:off x="8504975" y="1628800"/>
            <a:ext cx="3600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chemeClr val="dk1"/>
                </a:solidFill>
                <a:latin typeface="Calibri"/>
                <a:ea typeface="Calibri"/>
                <a:cs typeface="Calibri"/>
                <a:sym typeface="Calibri"/>
              </a:rPr>
              <a:t>SEA-Administered Federal Title Programs:</a:t>
            </a:r>
            <a:endParaRPr b="1">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46"/>
          <p:cNvSpPr txBox="1">
            <a:spLocks noGrp="1"/>
          </p:cNvSpPr>
          <p:nvPr>
            <p:ph type="body" idx="1"/>
          </p:nvPr>
        </p:nvSpPr>
        <p:spPr>
          <a:xfrm>
            <a:off x="5885400" y="1443375"/>
            <a:ext cx="5500800" cy="4841700"/>
          </a:xfrm>
          <a:prstGeom prst="rect">
            <a:avLst/>
          </a:prstGeom>
          <a:ln w="19050" cap="flat" cmpd="sng">
            <a:solidFill>
              <a:schemeClr val="dk1"/>
            </a:solidFill>
            <a:prstDash val="solid"/>
            <a:round/>
            <a:headEnd type="none" w="sm" len="sm"/>
            <a:tailEnd type="none" w="sm" len="sm"/>
          </a:ln>
        </p:spPr>
        <p:txBody>
          <a:bodyPr spcFirstLastPara="1" wrap="square" lIns="91425" tIns="45700" rIns="91425" bIns="45700" anchor="t" anchorCtr="0">
            <a:normAutofit lnSpcReduction="10000"/>
          </a:bodyPr>
          <a:lstStyle/>
          <a:p>
            <a:pPr marL="0" lvl="0" indent="0" algn="l" rtl="0">
              <a:spcBef>
                <a:spcPts val="1000"/>
              </a:spcBef>
              <a:spcAft>
                <a:spcPts val="0"/>
              </a:spcAft>
              <a:buNone/>
            </a:pPr>
            <a:r>
              <a:rPr lang="en-US" sz="1800" b="1">
                <a:solidFill>
                  <a:srgbClr val="FF0000"/>
                </a:solidFill>
              </a:rPr>
              <a:t>Required Information</a:t>
            </a:r>
            <a:endParaRPr sz="1800"/>
          </a:p>
          <a:p>
            <a:pPr marL="0" lvl="0" indent="0" algn="l" rtl="0">
              <a:spcBef>
                <a:spcPts val="1000"/>
              </a:spcBef>
              <a:spcAft>
                <a:spcPts val="0"/>
              </a:spcAft>
              <a:buNone/>
            </a:pPr>
            <a:endParaRPr sz="1800" b="1">
              <a:solidFill>
                <a:schemeClr val="accent5"/>
              </a:solidFill>
            </a:endParaRPr>
          </a:p>
          <a:p>
            <a:pPr marL="0" lvl="0" indent="0" algn="l" rtl="0">
              <a:spcBef>
                <a:spcPts val="1000"/>
              </a:spcBef>
              <a:spcAft>
                <a:spcPts val="0"/>
              </a:spcAft>
              <a:buNone/>
            </a:pPr>
            <a:endParaRPr sz="1800" b="1">
              <a:solidFill>
                <a:schemeClr val="accent5"/>
              </a:solidFill>
            </a:endParaRPr>
          </a:p>
          <a:p>
            <a:pPr marL="0" lvl="0" indent="0" algn="l" rtl="0">
              <a:spcBef>
                <a:spcPts val="1000"/>
              </a:spcBef>
              <a:spcAft>
                <a:spcPts val="0"/>
              </a:spcAft>
              <a:buNone/>
            </a:pPr>
            <a:endParaRPr sz="1800" b="1">
              <a:solidFill>
                <a:schemeClr val="accent5"/>
              </a:solidFill>
            </a:endParaRPr>
          </a:p>
          <a:p>
            <a:pPr marL="0" lvl="0" indent="0" algn="l" rtl="0">
              <a:spcBef>
                <a:spcPts val="1000"/>
              </a:spcBef>
              <a:spcAft>
                <a:spcPts val="0"/>
              </a:spcAft>
              <a:buNone/>
            </a:pPr>
            <a:r>
              <a:rPr lang="en-US" sz="1800" b="1">
                <a:solidFill>
                  <a:schemeClr val="accent2"/>
                </a:solidFill>
              </a:rPr>
              <a:t>Verification Consultation was Completed: Three Ways to Demonstrate This -</a:t>
            </a:r>
            <a:endParaRPr sz="1800" b="1">
              <a:solidFill>
                <a:schemeClr val="accent2"/>
              </a:solidFill>
            </a:endParaRPr>
          </a:p>
          <a:p>
            <a:pPr marL="0" lvl="0" indent="0" algn="l" rtl="0">
              <a:spcBef>
                <a:spcPts val="1000"/>
              </a:spcBef>
              <a:spcAft>
                <a:spcPts val="0"/>
              </a:spcAft>
              <a:buNone/>
            </a:pPr>
            <a:r>
              <a:rPr lang="en-US" sz="1800"/>
              <a:t>Tribal Consultation Occurred </a:t>
            </a:r>
            <a:endParaRPr sz="1800"/>
          </a:p>
          <a:p>
            <a:pPr marL="914400" marR="0" lvl="1" indent="-342900" algn="l" rtl="0">
              <a:lnSpc>
                <a:spcPct val="90000"/>
              </a:lnSpc>
              <a:spcBef>
                <a:spcPts val="500"/>
              </a:spcBef>
              <a:spcAft>
                <a:spcPts val="0"/>
              </a:spcAft>
              <a:buSzPts val="1800"/>
              <a:buChar char="○"/>
            </a:pPr>
            <a:r>
              <a:rPr lang="en-US" sz="1800"/>
              <a:t>Required Information + </a:t>
            </a:r>
            <a:r>
              <a:rPr lang="en-US" sz="1800" b="1">
                <a:solidFill>
                  <a:schemeClr val="accent5"/>
                </a:solidFill>
              </a:rPr>
              <a:t>We Agree/Disagree Statements</a:t>
            </a:r>
            <a:r>
              <a:rPr lang="en-US" sz="1800"/>
              <a:t> + Superintendent and Tribal Representative Signatures</a:t>
            </a:r>
            <a:endParaRPr sz="1800"/>
          </a:p>
          <a:p>
            <a:pPr marL="0" marR="0" lvl="0" indent="0" algn="l" rtl="0">
              <a:lnSpc>
                <a:spcPct val="90000"/>
              </a:lnSpc>
              <a:spcBef>
                <a:spcPts val="500"/>
              </a:spcBef>
              <a:spcAft>
                <a:spcPts val="0"/>
              </a:spcAft>
              <a:buNone/>
            </a:pPr>
            <a:r>
              <a:rPr lang="en-US" sz="1800"/>
              <a:t>A Tribe did not respond to three due diligent attempts for consultation</a:t>
            </a:r>
            <a:endParaRPr sz="1800"/>
          </a:p>
          <a:p>
            <a:pPr marL="914400" lvl="1" indent="-342900" algn="l" rtl="0">
              <a:spcBef>
                <a:spcPts val="500"/>
              </a:spcBef>
              <a:spcAft>
                <a:spcPts val="0"/>
              </a:spcAft>
              <a:buSzPts val="1800"/>
              <a:buChar char="○"/>
            </a:pPr>
            <a:r>
              <a:rPr lang="en-US" sz="1800"/>
              <a:t>Required Information + Superintendent Signature + Checkbox with Information</a:t>
            </a:r>
            <a:endParaRPr sz="1800"/>
          </a:p>
          <a:p>
            <a:pPr marL="0" lvl="0" indent="0" algn="l" rtl="0">
              <a:spcBef>
                <a:spcPts val="1000"/>
              </a:spcBef>
              <a:spcAft>
                <a:spcPts val="0"/>
              </a:spcAft>
              <a:buNone/>
            </a:pPr>
            <a:r>
              <a:rPr lang="en-US" sz="1800"/>
              <a:t>A Tribe Opted Out</a:t>
            </a:r>
            <a:endParaRPr sz="1800"/>
          </a:p>
          <a:p>
            <a:pPr marL="914400" marR="0" lvl="1" indent="-342900" algn="l" rtl="0">
              <a:lnSpc>
                <a:spcPct val="90000"/>
              </a:lnSpc>
              <a:spcBef>
                <a:spcPts val="500"/>
              </a:spcBef>
              <a:spcAft>
                <a:spcPts val="0"/>
              </a:spcAft>
              <a:buSzPts val="1800"/>
              <a:buChar char="○"/>
            </a:pPr>
            <a:r>
              <a:rPr lang="en-US" sz="1800"/>
              <a:t>Required Information + Superintendent and Tribal Representative Signatures + Checked Box</a:t>
            </a:r>
            <a:endParaRPr sz="1800"/>
          </a:p>
        </p:txBody>
      </p:sp>
      <p:sp>
        <p:nvSpPr>
          <p:cNvPr id="445" name="Google Shape;445;p4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
        <p:nvSpPr>
          <p:cNvPr id="446" name="Google Shape;446;p46"/>
          <p:cNvSpPr txBox="1">
            <a:spLocks noGrp="1"/>
          </p:cNvSpPr>
          <p:nvPr>
            <p:ph type="title"/>
          </p:nvPr>
        </p:nvSpPr>
        <p:spPr>
          <a:xfrm>
            <a:off x="551100" y="326900"/>
            <a:ext cx="10569300" cy="8340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Verification Consultation was Completed</a:t>
            </a:r>
            <a:endParaRPr/>
          </a:p>
        </p:txBody>
      </p:sp>
      <p:pic>
        <p:nvPicPr>
          <p:cNvPr id="447" name="Google Shape;447;p46"/>
          <p:cNvPicPr preferRelativeResize="0"/>
          <p:nvPr/>
        </p:nvPicPr>
        <p:blipFill>
          <a:blip r:embed="rId3">
            <a:alphaModFix/>
          </a:blip>
          <a:stretch>
            <a:fillRect/>
          </a:stretch>
        </p:blipFill>
        <p:spPr>
          <a:xfrm>
            <a:off x="396800" y="1218013"/>
            <a:ext cx="4585899" cy="5170776"/>
          </a:xfrm>
          <a:prstGeom prst="rect">
            <a:avLst/>
          </a:prstGeom>
          <a:noFill/>
          <a:ln>
            <a:noFill/>
          </a:ln>
        </p:spPr>
      </p:pic>
      <p:sp>
        <p:nvSpPr>
          <p:cNvPr id="448" name="Google Shape;448;p46"/>
          <p:cNvSpPr/>
          <p:nvPr/>
        </p:nvSpPr>
        <p:spPr>
          <a:xfrm>
            <a:off x="2618750" y="3992225"/>
            <a:ext cx="2228700" cy="1812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49" name="Google Shape;449;p46"/>
          <p:cNvSpPr/>
          <p:nvPr/>
        </p:nvSpPr>
        <p:spPr>
          <a:xfrm>
            <a:off x="661358" y="4232333"/>
            <a:ext cx="3978900" cy="680700"/>
          </a:xfrm>
          <a:prstGeom prst="rect">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50" name="Google Shape;450;p46"/>
          <p:cNvSpPr/>
          <p:nvPr/>
        </p:nvSpPr>
        <p:spPr>
          <a:xfrm>
            <a:off x="605125" y="5666498"/>
            <a:ext cx="3978900" cy="365100"/>
          </a:xfrm>
          <a:prstGeom prst="rect">
            <a:avLst/>
          </a:prstGeom>
          <a:noFill/>
          <a:ln w="2857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51" name="Google Shape;451;p46"/>
          <p:cNvSpPr/>
          <p:nvPr/>
        </p:nvSpPr>
        <p:spPr>
          <a:xfrm>
            <a:off x="661358" y="1755016"/>
            <a:ext cx="3978900" cy="3843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cxnSp>
        <p:nvCxnSpPr>
          <p:cNvPr id="452" name="Google Shape;452;p46"/>
          <p:cNvCxnSpPr/>
          <p:nvPr/>
        </p:nvCxnSpPr>
        <p:spPr>
          <a:xfrm flipH="1">
            <a:off x="4683100" y="1601325"/>
            <a:ext cx="1229400" cy="326400"/>
          </a:xfrm>
          <a:prstGeom prst="straightConnector1">
            <a:avLst/>
          </a:prstGeom>
          <a:noFill/>
          <a:ln w="28575" cap="flat" cmpd="sng">
            <a:solidFill>
              <a:srgbClr val="FF0000"/>
            </a:solidFill>
            <a:prstDash val="solid"/>
            <a:round/>
            <a:headEnd type="none" w="med" len="med"/>
            <a:tailEnd type="triangle" w="med" len="med"/>
          </a:ln>
        </p:spPr>
      </p:cxnSp>
      <p:cxnSp>
        <p:nvCxnSpPr>
          <p:cNvPr id="453" name="Google Shape;453;p46"/>
          <p:cNvCxnSpPr/>
          <p:nvPr/>
        </p:nvCxnSpPr>
        <p:spPr>
          <a:xfrm flipH="1">
            <a:off x="4884800" y="1776100"/>
            <a:ext cx="1013700" cy="2118300"/>
          </a:xfrm>
          <a:prstGeom prst="straightConnector1">
            <a:avLst/>
          </a:prstGeom>
          <a:noFill/>
          <a:ln w="28575" cap="flat" cmpd="sng">
            <a:solidFill>
              <a:srgbClr val="FF0000"/>
            </a:solidFill>
            <a:prstDash val="solid"/>
            <a:round/>
            <a:headEnd type="none" w="med" len="med"/>
            <a:tailEnd type="triangle" w="med" len="med"/>
          </a:ln>
        </p:spPr>
      </p:cxnSp>
      <p:cxnSp>
        <p:nvCxnSpPr>
          <p:cNvPr id="454" name="Google Shape;454;p46"/>
          <p:cNvCxnSpPr/>
          <p:nvPr/>
        </p:nvCxnSpPr>
        <p:spPr>
          <a:xfrm flipH="1">
            <a:off x="4808250" y="4041875"/>
            <a:ext cx="2070000" cy="468300"/>
          </a:xfrm>
          <a:prstGeom prst="straightConnector1">
            <a:avLst/>
          </a:prstGeom>
          <a:noFill/>
          <a:ln w="28575" cap="flat" cmpd="sng">
            <a:solidFill>
              <a:schemeClr val="accent5"/>
            </a:solidFill>
            <a:prstDash val="solid"/>
            <a:round/>
            <a:headEnd type="none" w="med" len="med"/>
            <a:tailEnd type="triangle" w="med" len="med"/>
          </a:ln>
        </p:spPr>
      </p:cxnSp>
      <p:sp>
        <p:nvSpPr>
          <p:cNvPr id="455" name="Google Shape;455;p46"/>
          <p:cNvSpPr/>
          <p:nvPr/>
        </p:nvSpPr>
        <p:spPr>
          <a:xfrm>
            <a:off x="605125" y="4949400"/>
            <a:ext cx="4131300" cy="680700"/>
          </a:xfrm>
          <a:prstGeom prst="rect">
            <a:avLst/>
          </a:prstGeom>
          <a:noFill/>
          <a:ln w="2857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cxnSp>
        <p:nvCxnSpPr>
          <p:cNvPr id="456" name="Google Shape;456;p46"/>
          <p:cNvCxnSpPr/>
          <p:nvPr/>
        </p:nvCxnSpPr>
        <p:spPr>
          <a:xfrm flipH="1">
            <a:off x="4736425" y="5272475"/>
            <a:ext cx="2070000" cy="468300"/>
          </a:xfrm>
          <a:prstGeom prst="straightConnector1">
            <a:avLst/>
          </a:prstGeom>
          <a:noFill/>
          <a:ln w="28575" cap="flat" cmpd="sng">
            <a:solidFill>
              <a:schemeClr val="accent2"/>
            </a:solidFill>
            <a:prstDash val="solid"/>
            <a:round/>
            <a:headEnd type="none" w="med" len="med"/>
            <a:tailEnd type="triangle" w="med" len="med"/>
          </a:ln>
        </p:spPr>
      </p:cxnSp>
      <p:sp>
        <p:nvSpPr>
          <p:cNvPr id="457" name="Google Shape;457;p46"/>
          <p:cNvSpPr/>
          <p:nvPr/>
        </p:nvSpPr>
        <p:spPr>
          <a:xfrm>
            <a:off x="551100" y="5972948"/>
            <a:ext cx="3978900" cy="365100"/>
          </a:xfrm>
          <a:prstGeom prst="rect">
            <a:avLst/>
          </a:prstGeom>
          <a:noFill/>
          <a:ln w="2857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cxnSp>
        <p:nvCxnSpPr>
          <p:cNvPr id="458" name="Google Shape;458;p46"/>
          <p:cNvCxnSpPr/>
          <p:nvPr/>
        </p:nvCxnSpPr>
        <p:spPr>
          <a:xfrm flipH="1">
            <a:off x="4584025" y="6132300"/>
            <a:ext cx="2140200" cy="76800"/>
          </a:xfrm>
          <a:prstGeom prst="straightConnector1">
            <a:avLst/>
          </a:prstGeom>
          <a:noFill/>
          <a:ln w="28575" cap="flat" cmpd="sng">
            <a:solidFill>
              <a:schemeClr val="accent2"/>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5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4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5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5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4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449"/>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454"/>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5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5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5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450"/>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456"/>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57"/>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47"/>
          <p:cNvSpPr txBox="1">
            <a:spLocks noGrp="1"/>
          </p:cNvSpPr>
          <p:nvPr>
            <p:ph type="body" idx="1"/>
          </p:nvPr>
        </p:nvSpPr>
        <p:spPr>
          <a:xfrm>
            <a:off x="5814575" y="2282950"/>
            <a:ext cx="5500800" cy="2431200"/>
          </a:xfrm>
          <a:prstGeom prst="rect">
            <a:avLst/>
          </a:prstGeom>
          <a:ln w="19050" cap="flat" cmpd="sng">
            <a:solidFill>
              <a:schemeClr val="dk1"/>
            </a:solidFill>
            <a:prstDash val="solid"/>
            <a:round/>
            <a:headEnd type="none" w="sm" len="sm"/>
            <a:tailEnd type="none" w="sm" len="sm"/>
          </a:ln>
        </p:spPr>
        <p:txBody>
          <a:bodyPr spcFirstLastPara="1" wrap="square" lIns="91425" tIns="45700" rIns="91425" bIns="45700" anchor="t" anchorCtr="0">
            <a:normAutofit/>
          </a:bodyPr>
          <a:lstStyle/>
          <a:p>
            <a:pPr marL="457200" marR="0" lvl="0" indent="-374650" algn="l" rtl="0">
              <a:lnSpc>
                <a:spcPct val="90000"/>
              </a:lnSpc>
              <a:spcBef>
                <a:spcPts val="500"/>
              </a:spcBef>
              <a:spcAft>
                <a:spcPts val="0"/>
              </a:spcAft>
              <a:buSzPts val="2300"/>
              <a:buChar char="•"/>
            </a:pPr>
            <a:r>
              <a:rPr lang="en-US" sz="2300"/>
              <a:t>These reflection questions are critical for an LEA and their District’s leadership to prepare for the formality of the upcoming consultation.</a:t>
            </a:r>
            <a:endParaRPr sz="2300"/>
          </a:p>
          <a:p>
            <a:pPr marL="457200" marR="0" lvl="0" indent="-374650" algn="l" rtl="0">
              <a:lnSpc>
                <a:spcPct val="90000"/>
              </a:lnSpc>
              <a:spcBef>
                <a:spcPts val="0"/>
              </a:spcBef>
              <a:spcAft>
                <a:spcPts val="0"/>
              </a:spcAft>
              <a:buSzPts val="2300"/>
              <a:buChar char="•"/>
            </a:pPr>
            <a:r>
              <a:rPr lang="en-US" sz="2300"/>
              <a:t>This worksheet also provides space for leadership to identify the areas they are really seeking input from the tribe on.</a:t>
            </a:r>
            <a:endParaRPr sz="2300"/>
          </a:p>
        </p:txBody>
      </p:sp>
      <p:sp>
        <p:nvSpPr>
          <p:cNvPr id="465" name="Google Shape;465;p4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
        <p:nvSpPr>
          <p:cNvPr id="466" name="Google Shape;466;p47"/>
          <p:cNvSpPr txBox="1">
            <a:spLocks noGrp="1"/>
          </p:cNvSpPr>
          <p:nvPr>
            <p:ph type="title"/>
          </p:nvPr>
        </p:nvSpPr>
        <p:spPr>
          <a:xfrm>
            <a:off x="551100" y="326900"/>
            <a:ext cx="10569300" cy="8340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Verification Consultation was Completed</a:t>
            </a:r>
            <a:endParaRPr/>
          </a:p>
        </p:txBody>
      </p:sp>
      <p:pic>
        <p:nvPicPr>
          <p:cNvPr id="467" name="Google Shape;467;p47"/>
          <p:cNvPicPr preferRelativeResize="0"/>
          <p:nvPr/>
        </p:nvPicPr>
        <p:blipFill>
          <a:blip r:embed="rId3">
            <a:alphaModFix/>
          </a:blip>
          <a:stretch>
            <a:fillRect/>
          </a:stretch>
        </p:blipFill>
        <p:spPr>
          <a:xfrm>
            <a:off x="615675" y="1120425"/>
            <a:ext cx="4553480" cy="557672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48"/>
          <p:cNvSpPr/>
          <p:nvPr/>
        </p:nvSpPr>
        <p:spPr>
          <a:xfrm>
            <a:off x="6102775" y="1870125"/>
            <a:ext cx="5504700" cy="4316700"/>
          </a:xfrm>
          <a:prstGeom prst="rect">
            <a:avLst/>
          </a:prstGeom>
          <a:noFill/>
          <a:ln w="762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74" name="Google Shape;474;p48"/>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Verifying Tribal Consultation was Completed</a:t>
            </a:r>
            <a:endParaRPr/>
          </a:p>
        </p:txBody>
      </p:sp>
      <p:sp>
        <p:nvSpPr>
          <p:cNvPr id="475" name="Google Shape;475;p48"/>
          <p:cNvSpPr txBox="1">
            <a:spLocks noGrp="1"/>
          </p:cNvSpPr>
          <p:nvPr>
            <p:ph type="sldNum" idx="12"/>
          </p:nvPr>
        </p:nvSpPr>
        <p:spPr>
          <a:xfrm>
            <a:off x="9114844" y="6186833"/>
            <a:ext cx="2604300" cy="322800"/>
          </a:xfrm>
          <a:prstGeom prst="rect">
            <a:avLst/>
          </a:prstGeom>
          <a:effectLst>
            <a:outerShdw blurRad="57150" dist="19050" dir="5400000" algn="bl" rotWithShape="0">
              <a:srgbClr val="000000">
                <a:alpha val="32000"/>
              </a:srgbClr>
            </a:outerShdw>
          </a:effectLst>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a:p>
        </p:txBody>
      </p:sp>
      <p:pic>
        <p:nvPicPr>
          <p:cNvPr id="476" name="Google Shape;476;p48"/>
          <p:cNvPicPr preferRelativeResize="0"/>
          <p:nvPr/>
        </p:nvPicPr>
        <p:blipFill>
          <a:blip r:embed="rId3">
            <a:alphaModFix/>
          </a:blip>
          <a:stretch>
            <a:fillRect/>
          </a:stretch>
        </p:blipFill>
        <p:spPr>
          <a:xfrm>
            <a:off x="717175" y="3962060"/>
            <a:ext cx="1964200" cy="2472968"/>
          </a:xfrm>
          <a:prstGeom prst="rect">
            <a:avLst/>
          </a:prstGeom>
          <a:noFill/>
          <a:ln>
            <a:noFill/>
          </a:ln>
          <a:effectLst>
            <a:outerShdw blurRad="57150" dist="19050" dir="5400000" algn="bl" rotWithShape="0">
              <a:srgbClr val="000000">
                <a:alpha val="32000"/>
              </a:srgbClr>
            </a:outerShdw>
          </a:effectLst>
        </p:spPr>
      </p:pic>
      <p:pic>
        <p:nvPicPr>
          <p:cNvPr id="477" name="Google Shape;477;p48"/>
          <p:cNvPicPr preferRelativeResize="0"/>
          <p:nvPr/>
        </p:nvPicPr>
        <p:blipFill>
          <a:blip r:embed="rId4">
            <a:alphaModFix/>
          </a:blip>
          <a:stretch>
            <a:fillRect/>
          </a:stretch>
        </p:blipFill>
        <p:spPr>
          <a:xfrm>
            <a:off x="2930973" y="3980327"/>
            <a:ext cx="1964200" cy="2436449"/>
          </a:xfrm>
          <a:prstGeom prst="rect">
            <a:avLst/>
          </a:prstGeom>
          <a:noFill/>
          <a:ln w="9525" cap="flat" cmpd="sng">
            <a:solidFill>
              <a:schemeClr val="dk2"/>
            </a:solidFill>
            <a:prstDash val="solid"/>
            <a:round/>
            <a:headEnd type="none" w="sm" len="sm"/>
            <a:tailEnd type="none" w="sm" len="sm"/>
          </a:ln>
          <a:effectLst>
            <a:outerShdw blurRad="57150" dist="19050" dir="5400000" algn="bl" rotWithShape="0">
              <a:srgbClr val="000000">
                <a:alpha val="32000"/>
              </a:srgbClr>
            </a:outerShdw>
          </a:effectLst>
        </p:spPr>
      </p:pic>
      <p:sp>
        <p:nvSpPr>
          <p:cNvPr id="478" name="Google Shape;478;p48"/>
          <p:cNvSpPr/>
          <p:nvPr/>
        </p:nvSpPr>
        <p:spPr>
          <a:xfrm>
            <a:off x="612125" y="2114325"/>
            <a:ext cx="4545000" cy="1766700"/>
          </a:xfrm>
          <a:prstGeom prst="downArrowCallout">
            <a:avLst>
              <a:gd name="adj1" fmla="val 15414"/>
              <a:gd name="adj2" fmla="val 24756"/>
              <a:gd name="adj3" fmla="val 22878"/>
              <a:gd name="adj4" fmla="val 68084"/>
            </a:avLst>
          </a:prstGeom>
          <a:solidFill>
            <a:schemeClr val="accent2"/>
          </a:solidFill>
          <a:ln w="9525" cap="flat" cmpd="sng">
            <a:solidFill>
              <a:schemeClr val="dk2"/>
            </a:solidFill>
            <a:prstDash val="solid"/>
            <a:round/>
            <a:headEnd type="none" w="sm" len="sm"/>
            <a:tailEnd type="none" w="sm" len="sm"/>
          </a:ln>
          <a:effectLst>
            <a:outerShdw blurRad="57150" dist="19050" dir="5400000" algn="bl" rotWithShape="0">
              <a:srgbClr val="000000">
                <a:alpha val="32000"/>
              </a:srgbClr>
            </a:outerShdw>
          </a:effectLst>
        </p:spPr>
        <p:txBody>
          <a:bodyPr spcFirstLastPara="1" wrap="square" lIns="91425" tIns="91425" rIns="91425" bIns="91425" anchor="ctr" anchorCtr="0">
            <a:noAutofit/>
          </a:bodyPr>
          <a:lstStyle/>
          <a:p>
            <a:pPr marL="0" lvl="0" indent="0" algn="l" rtl="0">
              <a:lnSpc>
                <a:spcPct val="90000"/>
              </a:lnSpc>
              <a:spcBef>
                <a:spcPts val="1000"/>
              </a:spcBef>
              <a:spcAft>
                <a:spcPts val="0"/>
              </a:spcAft>
              <a:buClr>
                <a:schemeClr val="dk1"/>
              </a:buClr>
              <a:buSzPts val="1100"/>
              <a:buFont typeface="Arial"/>
              <a:buNone/>
            </a:pPr>
            <a:r>
              <a:rPr lang="en-US" b="1">
                <a:solidFill>
                  <a:schemeClr val="lt1"/>
                </a:solidFill>
                <a:latin typeface="Calibri"/>
                <a:ea typeface="Calibri"/>
                <a:cs typeface="Calibri"/>
                <a:sym typeface="Calibri"/>
              </a:rPr>
              <a:t>Upcoming</a:t>
            </a:r>
            <a:r>
              <a:rPr lang="en-US">
                <a:solidFill>
                  <a:schemeClr val="lt1"/>
                </a:solidFill>
                <a:latin typeface="Calibri"/>
                <a:ea typeface="Calibri"/>
                <a:cs typeface="Calibri"/>
                <a:sym typeface="Calibri"/>
              </a:rPr>
              <a:t> - EII will be tracking all affected LEAs to make sure EACH entity is submitting the required documents for all local tribes in their area under the 50 mile rule. </a:t>
            </a:r>
            <a:r>
              <a:rPr lang="en-US" i="1">
                <a:solidFill>
                  <a:schemeClr val="lt1"/>
                </a:solidFill>
                <a:latin typeface="Calibri"/>
                <a:ea typeface="Calibri"/>
                <a:cs typeface="Calibri"/>
                <a:sym typeface="Calibri"/>
              </a:rPr>
              <a:t>Only after the documents have been verified can an LEA have an approved application and receive their full funding.</a:t>
            </a:r>
            <a:endParaRPr sz="1000" i="1">
              <a:solidFill>
                <a:schemeClr val="lt1"/>
              </a:solidFill>
              <a:latin typeface="Calibri"/>
              <a:ea typeface="Calibri"/>
              <a:cs typeface="Calibri"/>
              <a:sym typeface="Calibri"/>
            </a:endParaRPr>
          </a:p>
        </p:txBody>
      </p:sp>
      <p:sp>
        <p:nvSpPr>
          <p:cNvPr id="479" name="Google Shape;479;p48"/>
          <p:cNvSpPr txBox="1"/>
          <p:nvPr/>
        </p:nvSpPr>
        <p:spPr>
          <a:xfrm>
            <a:off x="1092980" y="5723272"/>
            <a:ext cx="1212600" cy="369600"/>
          </a:xfrm>
          <a:prstGeom prst="rect">
            <a:avLst/>
          </a:prstGeom>
          <a:solidFill>
            <a:srgbClr val="B6D7A8"/>
          </a:solidFill>
          <a:ln>
            <a:noFill/>
          </a:ln>
          <a:effectLst>
            <a:outerShdw blurRad="57150" dist="19050" dir="5400000" algn="bl" rotWithShape="0">
              <a:srgbClr val="000000">
                <a:alpha val="3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900" b="1">
                <a:solidFill>
                  <a:schemeClr val="dk1"/>
                </a:solidFill>
                <a:latin typeface="Calibri"/>
                <a:ea typeface="Calibri"/>
                <a:cs typeface="Calibri"/>
                <a:sym typeface="Calibri"/>
              </a:rPr>
              <a:t>Affirmation of Tribal Consultation p. 44</a:t>
            </a:r>
            <a:endParaRPr sz="900" b="1">
              <a:solidFill>
                <a:schemeClr val="dk1"/>
              </a:solidFill>
              <a:latin typeface="Calibri"/>
              <a:ea typeface="Calibri"/>
              <a:cs typeface="Calibri"/>
              <a:sym typeface="Calibri"/>
            </a:endParaRPr>
          </a:p>
        </p:txBody>
      </p:sp>
      <p:sp>
        <p:nvSpPr>
          <p:cNvPr id="480" name="Google Shape;480;p48"/>
          <p:cNvSpPr txBox="1"/>
          <p:nvPr/>
        </p:nvSpPr>
        <p:spPr>
          <a:xfrm>
            <a:off x="3240935" y="5723263"/>
            <a:ext cx="1344300" cy="369600"/>
          </a:xfrm>
          <a:prstGeom prst="rect">
            <a:avLst/>
          </a:prstGeom>
          <a:solidFill>
            <a:srgbClr val="B6D7A8"/>
          </a:solidFill>
          <a:ln>
            <a:noFill/>
          </a:ln>
          <a:effectLst>
            <a:outerShdw blurRad="57150" dist="19050" dir="5400000" algn="bl" rotWithShape="0">
              <a:srgbClr val="000000">
                <a:alpha val="3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1000" b="1">
                <a:solidFill>
                  <a:schemeClr val="dk1"/>
                </a:solidFill>
                <a:latin typeface="Calibri"/>
                <a:ea typeface="Calibri"/>
                <a:cs typeface="Calibri"/>
                <a:sym typeface="Calibri"/>
              </a:rPr>
              <a:t>Tribal Consultation Worksheet p. 45</a:t>
            </a:r>
            <a:endParaRPr sz="1000" b="1">
              <a:solidFill>
                <a:schemeClr val="dk1"/>
              </a:solidFill>
              <a:latin typeface="Calibri"/>
              <a:ea typeface="Calibri"/>
              <a:cs typeface="Calibri"/>
              <a:sym typeface="Calibri"/>
            </a:endParaRPr>
          </a:p>
        </p:txBody>
      </p:sp>
      <p:sp>
        <p:nvSpPr>
          <p:cNvPr id="481" name="Google Shape;481;p48"/>
          <p:cNvSpPr txBox="1"/>
          <p:nvPr/>
        </p:nvSpPr>
        <p:spPr>
          <a:xfrm>
            <a:off x="6165625" y="1870125"/>
            <a:ext cx="5379000" cy="413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a:solidFill>
                  <a:schemeClr val="dk1"/>
                </a:solidFill>
                <a:latin typeface="Calibri"/>
                <a:ea typeface="Calibri"/>
                <a:cs typeface="Calibri"/>
                <a:sym typeface="Calibri"/>
              </a:rPr>
              <a:t>Designated Staff from EII will </a:t>
            </a:r>
            <a:r>
              <a:rPr lang="en-US" sz="1800">
                <a:solidFill>
                  <a:schemeClr val="dk1"/>
                </a:solidFill>
                <a:latin typeface="Calibri"/>
                <a:ea typeface="Calibri"/>
                <a:cs typeface="Calibri"/>
                <a:sym typeface="Calibri"/>
              </a:rPr>
              <a:t>-</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Utilize templates provided by the Office of Indian Education to track Affirmations of Tribal Consultation </a:t>
            </a:r>
            <a:r>
              <a:rPr lang="en-US" sz="1800" u="sng">
                <a:solidFill>
                  <a:schemeClr val="dk1"/>
                </a:solidFill>
                <a:latin typeface="Calibri"/>
                <a:ea typeface="Calibri"/>
                <a:cs typeface="Calibri"/>
                <a:sym typeface="Calibri"/>
              </a:rPr>
              <a:t>and</a:t>
            </a:r>
            <a:r>
              <a:rPr lang="en-US" sz="1800">
                <a:solidFill>
                  <a:schemeClr val="dk1"/>
                </a:solidFill>
                <a:latin typeface="Calibri"/>
                <a:ea typeface="Calibri"/>
                <a:cs typeface="Calibri"/>
                <a:sym typeface="Calibri"/>
              </a:rPr>
              <a:t> the Tribal Consultation Worksheets in Smartsheet </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Affirmations of TC can be submitted to reflect -</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Completed Tribal Consultation</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A Tribe Opted Out (p. 43, FAQ #12)</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A Tribe was unresponsive to LEA communication</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Use the guidance provided by OIE for -</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Communication to LEAs Before, During, and After the window</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Reviewing Affirmations of Tribal Consultation</a:t>
            </a:r>
            <a:endParaRPr sz="18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49"/>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
        <p:nvSpPr>
          <p:cNvPr id="488" name="Google Shape;488;p49"/>
          <p:cNvSpPr txBox="1">
            <a:spLocks noGrp="1"/>
          </p:cNvSpPr>
          <p:nvPr>
            <p:ph type="title"/>
          </p:nvPr>
        </p:nvSpPr>
        <p:spPr>
          <a:xfrm>
            <a:off x="602800" y="303525"/>
            <a:ext cx="11141700" cy="10266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SzPct val="25647"/>
              <a:buNone/>
            </a:pPr>
            <a:r>
              <a:rPr lang="en-US" sz="3859"/>
              <a:t>How Have LEAs and LEA-Cs Been Supported in Consultation?</a:t>
            </a:r>
            <a:endParaRPr sz="3859"/>
          </a:p>
        </p:txBody>
      </p:sp>
      <p:pic>
        <p:nvPicPr>
          <p:cNvPr id="489" name="Google Shape;489;p49">
            <a:hlinkClick r:id="rId3"/>
          </p:cNvPr>
          <p:cNvPicPr preferRelativeResize="0"/>
          <p:nvPr/>
        </p:nvPicPr>
        <p:blipFill rotWithShape="1">
          <a:blip r:embed="rId4">
            <a:alphaModFix/>
          </a:blip>
          <a:srcRect t="-3508" r="-15834"/>
          <a:stretch/>
        </p:blipFill>
        <p:spPr>
          <a:xfrm>
            <a:off x="423425" y="1787650"/>
            <a:ext cx="2275350" cy="2620951"/>
          </a:xfrm>
          <a:prstGeom prst="rect">
            <a:avLst/>
          </a:prstGeom>
          <a:noFill/>
          <a:ln>
            <a:noFill/>
          </a:ln>
        </p:spPr>
      </p:pic>
      <p:sp>
        <p:nvSpPr>
          <p:cNvPr id="490" name="Google Shape;490;p49"/>
          <p:cNvSpPr txBox="1"/>
          <p:nvPr/>
        </p:nvSpPr>
        <p:spPr>
          <a:xfrm>
            <a:off x="2559250" y="1712875"/>
            <a:ext cx="4015200" cy="4494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b="1">
                <a:solidFill>
                  <a:schemeClr val="accent3"/>
                </a:solidFill>
                <a:latin typeface="Calibri"/>
                <a:ea typeface="Calibri"/>
                <a:cs typeface="Calibri"/>
                <a:sym typeface="Calibri"/>
              </a:rPr>
              <a:t>Office of Indian Education Trainings</a:t>
            </a:r>
            <a:endParaRPr sz="2000" b="1">
              <a:solidFill>
                <a:schemeClr val="accent3"/>
              </a:solidFill>
              <a:latin typeface="Calibri"/>
              <a:ea typeface="Calibri"/>
              <a:cs typeface="Calibri"/>
              <a:sym typeface="Calibri"/>
            </a:endParaRPr>
          </a:p>
          <a:p>
            <a:pPr marL="457200" lvl="0" indent="-355600" algn="l" rtl="0">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Tribal Consultation Toolkit Trainings (Version 2.0 and 2.1)</a:t>
            </a:r>
            <a:endParaRPr sz="2000">
              <a:solidFill>
                <a:schemeClr val="dk1"/>
              </a:solidFill>
              <a:latin typeface="Calibri"/>
              <a:ea typeface="Calibri"/>
              <a:cs typeface="Calibri"/>
              <a:sym typeface="Calibri"/>
            </a:endParaRPr>
          </a:p>
          <a:p>
            <a:pPr marL="457200" lvl="0" indent="-355600" algn="l" rtl="0">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July </a:t>
            </a:r>
            <a:r>
              <a:rPr lang="en-US" sz="2000" u="sng">
                <a:solidFill>
                  <a:schemeClr val="hlink"/>
                </a:solidFill>
                <a:latin typeface="Calibri"/>
                <a:ea typeface="Calibri"/>
                <a:cs typeface="Calibri"/>
                <a:sym typeface="Calibri"/>
                <a:hlinkClick r:id="rId5"/>
              </a:rPr>
              <a:t>District Leaders Training for SY24-25 Consultation Cycles</a:t>
            </a:r>
            <a:endParaRPr sz="2000">
              <a:solidFill>
                <a:schemeClr val="dk1"/>
              </a:solidFill>
              <a:latin typeface="Calibri"/>
              <a:ea typeface="Calibri"/>
              <a:cs typeface="Calibri"/>
              <a:sym typeface="Calibri"/>
            </a:endParaRPr>
          </a:p>
          <a:p>
            <a:pPr marL="457200" lvl="0" indent="-355600" algn="l" rtl="0">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Multiple Gov Deliveries</a:t>
            </a:r>
            <a:endParaRPr sz="2000">
              <a:solidFill>
                <a:schemeClr val="dk1"/>
              </a:solidFill>
              <a:latin typeface="Calibri"/>
              <a:ea typeface="Calibri"/>
              <a:cs typeface="Calibri"/>
              <a:sym typeface="Calibri"/>
            </a:endParaRPr>
          </a:p>
          <a:p>
            <a:pPr marL="914400" lvl="1" indent="-355600" algn="l" rtl="0">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Toolkits 2.0 and 2.1</a:t>
            </a:r>
            <a:endParaRPr sz="2000">
              <a:solidFill>
                <a:schemeClr val="dk1"/>
              </a:solidFill>
              <a:latin typeface="Calibri"/>
              <a:ea typeface="Calibri"/>
              <a:cs typeface="Calibri"/>
              <a:sym typeface="Calibri"/>
            </a:endParaRPr>
          </a:p>
          <a:p>
            <a:pPr marL="914400" lvl="1" indent="-355600" algn="l" rtl="0">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One Year Anniversary and Module Launch</a:t>
            </a:r>
            <a:endParaRPr sz="2000">
              <a:solidFill>
                <a:schemeClr val="dk1"/>
              </a:solidFill>
              <a:latin typeface="Calibri"/>
              <a:ea typeface="Calibri"/>
              <a:cs typeface="Calibri"/>
              <a:sym typeface="Calibri"/>
            </a:endParaRPr>
          </a:p>
          <a:p>
            <a:pPr marL="457200" lvl="0" indent="-355600" algn="l" rtl="0">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Personal Outreach - Beaverton and Hillsboro</a:t>
            </a:r>
            <a:endParaRPr sz="2000">
              <a:solidFill>
                <a:schemeClr val="dk1"/>
              </a:solidFill>
              <a:latin typeface="Calibri"/>
              <a:ea typeface="Calibri"/>
              <a:cs typeface="Calibri"/>
              <a:sym typeface="Calibri"/>
            </a:endParaRPr>
          </a:p>
          <a:p>
            <a:pPr marL="457200" lvl="0" indent="-355600" algn="l" rtl="0">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District Requested Trainings</a:t>
            </a:r>
            <a:endParaRPr sz="2000">
              <a:solidFill>
                <a:schemeClr val="dk1"/>
              </a:solidFill>
              <a:latin typeface="Calibri"/>
              <a:ea typeface="Calibri"/>
              <a:cs typeface="Calibri"/>
              <a:sym typeface="Calibri"/>
            </a:endParaRPr>
          </a:p>
          <a:p>
            <a:pPr marL="457200" lvl="0" indent="-355600" algn="l" rtl="0">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Technical Assistance/ Regular Office Hours</a:t>
            </a:r>
            <a:endParaRPr sz="2000" b="1">
              <a:solidFill>
                <a:schemeClr val="accent2"/>
              </a:solidFill>
              <a:latin typeface="Calibri"/>
              <a:ea typeface="Calibri"/>
              <a:cs typeface="Calibri"/>
              <a:sym typeface="Calibri"/>
            </a:endParaRPr>
          </a:p>
        </p:txBody>
      </p:sp>
      <p:sp>
        <p:nvSpPr>
          <p:cNvPr id="491" name="Google Shape;491;p49"/>
          <p:cNvSpPr txBox="1"/>
          <p:nvPr/>
        </p:nvSpPr>
        <p:spPr>
          <a:xfrm>
            <a:off x="6975650" y="1712875"/>
            <a:ext cx="4526100" cy="4756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b="1">
                <a:solidFill>
                  <a:schemeClr val="accent2"/>
                </a:solidFill>
                <a:latin typeface="Calibri"/>
                <a:ea typeface="Calibri"/>
                <a:cs typeface="Calibri"/>
                <a:sym typeface="Calibri"/>
              </a:rPr>
              <a:t>All Affected LEAs just finished the last consultation window for SEA-Administered Covered Programs</a:t>
            </a:r>
            <a:endParaRPr sz="2000" b="1">
              <a:solidFill>
                <a:schemeClr val="accent2"/>
              </a:solidFill>
              <a:latin typeface="Calibri"/>
              <a:ea typeface="Calibri"/>
              <a:cs typeface="Calibri"/>
              <a:sym typeface="Calibri"/>
            </a:endParaRPr>
          </a:p>
          <a:p>
            <a:pPr marL="0" lvl="0" indent="0" algn="l" rtl="0">
              <a:spcBef>
                <a:spcPts val="0"/>
              </a:spcBef>
              <a:spcAft>
                <a:spcPts val="0"/>
              </a:spcAft>
              <a:buNone/>
            </a:pPr>
            <a:endParaRPr sz="2000" b="1">
              <a:solidFill>
                <a:schemeClr val="accent5"/>
              </a:solidFill>
              <a:latin typeface="Calibri"/>
              <a:ea typeface="Calibri"/>
              <a:cs typeface="Calibri"/>
              <a:sym typeface="Calibri"/>
            </a:endParaRPr>
          </a:p>
          <a:p>
            <a:pPr marL="0" lvl="0" indent="0" algn="l" rtl="0">
              <a:spcBef>
                <a:spcPts val="0"/>
              </a:spcBef>
              <a:spcAft>
                <a:spcPts val="0"/>
              </a:spcAft>
              <a:buNone/>
            </a:pPr>
            <a:r>
              <a:rPr lang="en-US" sz="2000" b="1">
                <a:solidFill>
                  <a:schemeClr val="accent5"/>
                </a:solidFill>
                <a:latin typeface="Calibri"/>
                <a:ea typeface="Calibri"/>
                <a:cs typeface="Calibri"/>
                <a:sym typeface="Calibri"/>
              </a:rPr>
              <a:t>NEW!!! </a:t>
            </a:r>
            <a:r>
              <a:rPr lang="en-US" sz="2000" b="1">
                <a:solidFill>
                  <a:schemeClr val="accent6"/>
                </a:solidFill>
                <a:latin typeface="Calibri"/>
                <a:ea typeface="Calibri"/>
                <a:cs typeface="Calibri"/>
                <a:sym typeface="Calibri"/>
              </a:rPr>
              <a:t>On-Demand Tribal Consultation Modules</a:t>
            </a:r>
            <a:r>
              <a:rPr lang="en-US" sz="2000">
                <a:solidFill>
                  <a:schemeClr val="dk1"/>
                </a:solidFill>
                <a:latin typeface="Calibri"/>
                <a:ea typeface="Calibri"/>
                <a:cs typeface="Calibri"/>
                <a:sym typeface="Calibri"/>
              </a:rPr>
              <a:t> </a:t>
            </a:r>
            <a:endParaRPr sz="2000">
              <a:solidFill>
                <a:schemeClr val="dk1"/>
              </a:solidFill>
              <a:latin typeface="Calibri"/>
              <a:ea typeface="Calibri"/>
              <a:cs typeface="Calibri"/>
              <a:sym typeface="Calibri"/>
            </a:endParaRPr>
          </a:p>
          <a:p>
            <a:pPr marL="457200" lvl="0" indent="-355600" algn="l" rtl="0">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In partnership with Southern Oregon ESD, </a:t>
            </a:r>
            <a:r>
              <a:rPr lang="en-US" sz="2000" u="sng">
                <a:solidFill>
                  <a:schemeClr val="dk1"/>
                </a:solidFill>
                <a:latin typeface="Calibri"/>
                <a:ea typeface="Calibri"/>
                <a:cs typeface="Calibri"/>
                <a:sym typeface="Calibri"/>
              </a:rPr>
              <a:t>anyone</a:t>
            </a:r>
            <a:r>
              <a:rPr lang="en-US" sz="2000">
                <a:solidFill>
                  <a:schemeClr val="dk1"/>
                </a:solidFill>
                <a:latin typeface="Calibri"/>
                <a:ea typeface="Calibri"/>
                <a:cs typeface="Calibri"/>
                <a:sym typeface="Calibri"/>
              </a:rPr>
              <a:t> can take up to five tribal consultation modules through </a:t>
            </a:r>
            <a:r>
              <a:rPr lang="en-US" sz="2000" u="sng">
                <a:solidFill>
                  <a:schemeClr val="hlink"/>
                </a:solidFill>
                <a:latin typeface="Calibri"/>
                <a:ea typeface="Calibri"/>
                <a:cs typeface="Calibri"/>
                <a:sym typeface="Calibri"/>
                <a:hlinkClick r:id="rId6"/>
              </a:rPr>
              <a:t>PDNetworks</a:t>
            </a:r>
            <a:r>
              <a:rPr lang="en-US" sz="2000">
                <a:solidFill>
                  <a:schemeClr val="dk1"/>
                </a:solidFill>
                <a:latin typeface="Calibri"/>
                <a:ea typeface="Calibri"/>
                <a:cs typeface="Calibri"/>
                <a:sym typeface="Calibri"/>
              </a:rPr>
              <a:t>.</a:t>
            </a:r>
            <a:endParaRPr sz="2000">
              <a:solidFill>
                <a:schemeClr val="dk1"/>
              </a:solidFill>
              <a:latin typeface="Calibri"/>
              <a:ea typeface="Calibri"/>
              <a:cs typeface="Calibri"/>
              <a:sym typeface="Calibri"/>
            </a:endParaRPr>
          </a:p>
          <a:p>
            <a:pPr marL="457200" lvl="0" indent="0" algn="l" rtl="0">
              <a:spcBef>
                <a:spcPts val="0"/>
              </a:spcBef>
              <a:spcAft>
                <a:spcPts val="0"/>
              </a:spcAft>
              <a:buNone/>
            </a:pPr>
            <a:r>
              <a:rPr lang="en-US" sz="2000">
                <a:solidFill>
                  <a:schemeClr val="dk1"/>
                </a:solidFill>
                <a:latin typeface="Calibri"/>
                <a:ea typeface="Calibri"/>
                <a:cs typeface="Calibri"/>
                <a:sym typeface="Calibri"/>
              </a:rPr>
              <a:t>Audience and Recommended Modules -</a:t>
            </a:r>
            <a:endParaRPr sz="2000">
              <a:solidFill>
                <a:schemeClr val="dk1"/>
              </a:solidFill>
              <a:latin typeface="Calibri"/>
              <a:ea typeface="Calibri"/>
              <a:cs typeface="Calibri"/>
              <a:sym typeface="Calibri"/>
            </a:endParaRPr>
          </a:p>
          <a:p>
            <a:pPr marL="914400" marR="0" lvl="1" indent="-349250" algn="l" rtl="0">
              <a:lnSpc>
                <a:spcPct val="100000"/>
              </a:lnSpc>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Any Oregonian - Module 1</a:t>
            </a:r>
            <a:endParaRPr sz="1900">
              <a:solidFill>
                <a:schemeClr val="dk1"/>
              </a:solidFill>
              <a:latin typeface="Calibri"/>
              <a:ea typeface="Calibri"/>
              <a:cs typeface="Calibri"/>
              <a:sym typeface="Calibri"/>
            </a:endParaRPr>
          </a:p>
          <a:p>
            <a:pPr marL="914400" marR="0" lvl="1" indent="-349250" algn="l" rtl="0">
              <a:lnSpc>
                <a:spcPct val="100000"/>
              </a:lnSpc>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Affected LEAs - Modules 1-4</a:t>
            </a:r>
            <a:endParaRPr sz="1900">
              <a:solidFill>
                <a:schemeClr val="dk1"/>
              </a:solidFill>
              <a:latin typeface="Calibri"/>
              <a:ea typeface="Calibri"/>
              <a:cs typeface="Calibri"/>
              <a:sym typeface="Calibri"/>
            </a:endParaRPr>
          </a:p>
          <a:p>
            <a:pPr marL="914400" marR="0" lvl="1" indent="-349250" algn="l" rtl="0">
              <a:lnSpc>
                <a:spcPct val="100000"/>
              </a:lnSpc>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Tribes - Module 1 and 5</a:t>
            </a:r>
            <a:endParaRPr sz="1900">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50"/>
          <p:cNvSpPr txBox="1">
            <a:spLocks noGrp="1"/>
          </p:cNvSpPr>
          <p:nvPr>
            <p:ph type="ctrTitle"/>
          </p:nvPr>
        </p:nvSpPr>
        <p:spPr>
          <a:xfrm>
            <a:off x="1042350" y="1133975"/>
            <a:ext cx="10107300" cy="23877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7200"/>
              <a:t>Tribal Communication</a:t>
            </a:r>
            <a:endParaRPr sz="7200"/>
          </a:p>
        </p:txBody>
      </p:sp>
      <p:sp>
        <p:nvSpPr>
          <p:cNvPr id="498" name="Google Shape;498;p50"/>
          <p:cNvSpPr txBox="1">
            <a:spLocks noGrp="1"/>
          </p:cNvSpPr>
          <p:nvPr>
            <p:ph type="subTitle" idx="1"/>
          </p:nvPr>
        </p:nvSpPr>
        <p:spPr>
          <a:xfrm>
            <a:off x="1365600" y="3978900"/>
            <a:ext cx="9460800" cy="5646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US" sz="3800"/>
              <a:t>Why Some LEAs Should Consider It</a:t>
            </a:r>
            <a:endParaRPr sz="3800"/>
          </a:p>
        </p:txBody>
      </p:sp>
      <p:sp>
        <p:nvSpPr>
          <p:cNvPr id="499" name="Google Shape;499;p5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51"/>
          <p:cNvSpPr txBox="1">
            <a:spLocks noGrp="1"/>
          </p:cNvSpPr>
          <p:nvPr>
            <p:ph type="body" idx="1"/>
          </p:nvPr>
        </p:nvSpPr>
        <p:spPr>
          <a:xfrm>
            <a:off x="828675" y="1796750"/>
            <a:ext cx="6142200" cy="4504800"/>
          </a:xfrm>
          <a:prstGeom prst="rect">
            <a:avLst/>
          </a:prstGeom>
        </p:spPr>
        <p:txBody>
          <a:bodyPr spcFirstLastPara="1" wrap="square" lIns="91425" tIns="45700" rIns="91425" bIns="45700" anchor="t" anchorCtr="0">
            <a:normAutofit fontScale="85000" lnSpcReduction="20000"/>
          </a:bodyPr>
          <a:lstStyle/>
          <a:p>
            <a:pPr marL="0" lvl="0" indent="0" algn="l" rtl="0">
              <a:spcBef>
                <a:spcPts val="1000"/>
              </a:spcBef>
              <a:spcAft>
                <a:spcPts val="0"/>
              </a:spcAft>
              <a:buClr>
                <a:schemeClr val="dk1"/>
              </a:buClr>
              <a:buSzPct val="40740"/>
              <a:buFont typeface="Arial"/>
              <a:buNone/>
            </a:pPr>
            <a:r>
              <a:rPr lang="en-US" sz="2700"/>
              <a:t>Although and LEA may not be </a:t>
            </a:r>
            <a:r>
              <a:rPr lang="en-US" sz="2700" u="sng"/>
              <a:t>required</a:t>
            </a:r>
            <a:r>
              <a:rPr lang="en-US" sz="2700"/>
              <a:t> to consult with a tribe or tribes in accordance with ESSA, it is a best practice to share information with tribes and seek out information and feedback about the Native students and the tribal communities you serve. </a:t>
            </a:r>
            <a:endParaRPr sz="2700"/>
          </a:p>
          <a:p>
            <a:pPr marL="0" lvl="0" indent="0" algn="l" rtl="0">
              <a:spcBef>
                <a:spcPts val="1000"/>
              </a:spcBef>
              <a:spcAft>
                <a:spcPts val="0"/>
              </a:spcAft>
              <a:buClr>
                <a:schemeClr val="dk1"/>
              </a:buClr>
              <a:buSzPct val="40740"/>
              <a:buFont typeface="Arial"/>
              <a:buNone/>
            </a:pPr>
            <a:r>
              <a:rPr lang="en-US" sz="2700"/>
              <a:t>Title VI awardees have intimate knowledge of the tribal affiliations of their AI/ AN students and should consider engaging in meaningful outreach and on a regular basis to those tribes, while also respecting and understanding the capacity of tribes to respond to all requests to partner, as they are all maintaining their own sovereign governments. </a:t>
            </a:r>
            <a:endParaRPr sz="2700"/>
          </a:p>
          <a:p>
            <a:pPr marL="0" lvl="0" indent="0" algn="l" rtl="0">
              <a:spcBef>
                <a:spcPts val="1000"/>
              </a:spcBef>
              <a:spcAft>
                <a:spcPts val="0"/>
              </a:spcAft>
              <a:buClr>
                <a:schemeClr val="dk1"/>
              </a:buClr>
              <a:buSzPct val="40740"/>
              <a:buFont typeface="Arial"/>
              <a:buNone/>
            </a:pPr>
            <a:r>
              <a:rPr lang="en-US" sz="2700" b="1"/>
              <a:t>This is NOT considered Tribal Consultation, but tribal communication.</a:t>
            </a:r>
            <a:endParaRPr sz="2700" b="1"/>
          </a:p>
        </p:txBody>
      </p:sp>
      <p:sp>
        <p:nvSpPr>
          <p:cNvPr id="506" name="Google Shape;506;p51"/>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pic>
        <p:nvPicPr>
          <p:cNvPr id="507" name="Google Shape;507;p51"/>
          <p:cNvPicPr preferRelativeResize="0"/>
          <p:nvPr/>
        </p:nvPicPr>
        <p:blipFill>
          <a:blip r:embed="rId3">
            <a:alphaModFix/>
          </a:blip>
          <a:stretch>
            <a:fillRect/>
          </a:stretch>
        </p:blipFill>
        <p:spPr>
          <a:xfrm>
            <a:off x="7686350" y="1862825"/>
            <a:ext cx="3949874" cy="2757775"/>
          </a:xfrm>
          <a:prstGeom prst="rect">
            <a:avLst/>
          </a:prstGeom>
          <a:noFill/>
          <a:ln>
            <a:noFill/>
          </a:ln>
        </p:spPr>
      </p:pic>
      <p:sp>
        <p:nvSpPr>
          <p:cNvPr id="508" name="Google Shape;508;p51"/>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Tribal Communication</a:t>
            </a:r>
            <a:endParaRPr/>
          </a:p>
        </p:txBody>
      </p:sp>
      <p:pic>
        <p:nvPicPr>
          <p:cNvPr id="509" name="Google Shape;509;p51"/>
          <p:cNvPicPr preferRelativeResize="0"/>
          <p:nvPr/>
        </p:nvPicPr>
        <p:blipFill>
          <a:blip r:embed="rId4">
            <a:alphaModFix/>
          </a:blip>
          <a:stretch>
            <a:fillRect/>
          </a:stretch>
        </p:blipFill>
        <p:spPr>
          <a:xfrm rot="-1555839">
            <a:off x="6483601" y="1593349"/>
            <a:ext cx="3671299" cy="3671299"/>
          </a:xfrm>
          <a:prstGeom prst="rect">
            <a:avLst/>
          </a:prstGeom>
          <a:noFill/>
          <a:ln>
            <a:noFill/>
          </a:ln>
        </p:spPr>
      </p:pic>
      <p:sp>
        <p:nvSpPr>
          <p:cNvPr id="510" name="Google Shape;510;p51"/>
          <p:cNvSpPr txBox="1"/>
          <p:nvPr/>
        </p:nvSpPr>
        <p:spPr>
          <a:xfrm>
            <a:off x="8225935" y="4100013"/>
            <a:ext cx="1344300" cy="369600"/>
          </a:xfrm>
          <a:prstGeom prst="rect">
            <a:avLst/>
          </a:prstGeom>
          <a:solidFill>
            <a:srgbClr val="B6D7A8"/>
          </a:solidFill>
          <a:ln>
            <a:noFill/>
          </a:ln>
          <a:effectLst>
            <a:outerShdw blurRad="57150" dist="19050" dir="5400000" algn="bl" rotWithShape="0">
              <a:srgbClr val="000000">
                <a:alpha val="3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1000" b="1">
                <a:solidFill>
                  <a:schemeClr val="dk1"/>
                </a:solidFill>
                <a:latin typeface="Calibri"/>
                <a:ea typeface="Calibri"/>
                <a:cs typeface="Calibri"/>
                <a:sym typeface="Calibri"/>
              </a:rPr>
              <a:t>Tribal Consultation Toolkit, p. 28</a:t>
            </a:r>
            <a:endParaRPr sz="1000" b="1">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5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sp>
        <p:nvSpPr>
          <p:cNvPr id="517" name="Google Shape;517;p52"/>
          <p:cNvSpPr txBox="1">
            <a:spLocks noGrp="1"/>
          </p:cNvSpPr>
          <p:nvPr>
            <p:ph type="title"/>
          </p:nvPr>
        </p:nvSpPr>
        <p:spPr>
          <a:xfrm>
            <a:off x="717176" y="457200"/>
            <a:ext cx="10784400" cy="1026600"/>
          </a:xfrm>
          <a:prstGeom prst="rect">
            <a:avLst/>
          </a:prstGeom>
        </p:spPr>
        <p:txBody>
          <a:bodyPr spcFirstLastPara="1" wrap="square" lIns="91425" tIns="45700" rIns="91425" bIns="45700" anchor="t" anchorCtr="0">
            <a:normAutofit fontScale="90000"/>
          </a:bodyPr>
          <a:lstStyle/>
          <a:p>
            <a:pPr marL="0" lvl="0" indent="0" algn="l" rtl="0">
              <a:lnSpc>
                <a:spcPct val="100000"/>
              </a:lnSpc>
              <a:spcBef>
                <a:spcPts val="0"/>
              </a:spcBef>
              <a:spcAft>
                <a:spcPts val="0"/>
              </a:spcAft>
              <a:buNone/>
            </a:pPr>
            <a:r>
              <a:rPr lang="en-US" sz="3600" b="1"/>
              <a:t>What about Title VI School Districts who are NOT required to engage in Tribal Consultation? </a:t>
            </a:r>
            <a:endParaRPr sz="3044" b="1"/>
          </a:p>
        </p:txBody>
      </p:sp>
      <p:sp>
        <p:nvSpPr>
          <p:cNvPr id="518" name="Google Shape;518;p52"/>
          <p:cNvSpPr txBox="1"/>
          <p:nvPr/>
        </p:nvSpPr>
        <p:spPr>
          <a:xfrm>
            <a:off x="6248700" y="1835725"/>
            <a:ext cx="5310300" cy="3081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1">
                <a:solidFill>
                  <a:schemeClr val="accent2"/>
                </a:solidFill>
                <a:latin typeface="Calibri"/>
                <a:ea typeface="Calibri"/>
                <a:cs typeface="Calibri"/>
                <a:sym typeface="Calibri"/>
              </a:rPr>
              <a:t>Key Questions </a:t>
            </a:r>
            <a:endParaRPr sz="2400" b="1">
              <a:solidFill>
                <a:schemeClr val="accent2"/>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Who </a:t>
            </a:r>
            <a:r>
              <a:rPr lang="en-US" sz="2400" i="1">
                <a:solidFill>
                  <a:schemeClr val="dk1"/>
                </a:solidFill>
                <a:latin typeface="Calibri"/>
                <a:ea typeface="Calibri"/>
                <a:cs typeface="Calibri"/>
                <a:sym typeface="Calibri"/>
              </a:rPr>
              <a:t>might consider </a:t>
            </a:r>
            <a:r>
              <a:rPr lang="en-US" sz="2400">
                <a:solidFill>
                  <a:schemeClr val="dk1"/>
                </a:solidFill>
                <a:latin typeface="Calibri"/>
                <a:ea typeface="Calibri"/>
                <a:cs typeface="Calibri"/>
                <a:sym typeface="Calibri"/>
              </a:rPr>
              <a:t>initiating Tribal Communication for Integrated Guidance?</a:t>
            </a: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Who might be required to engage in Tribal Communication because of MOUs or MOAs?</a:t>
            </a:r>
            <a:endParaRPr sz="2400">
              <a:solidFill>
                <a:schemeClr val="dk1"/>
              </a:solidFill>
              <a:latin typeface="Calibri"/>
              <a:ea typeface="Calibri"/>
              <a:cs typeface="Calibri"/>
              <a:sym typeface="Calibri"/>
            </a:endParaRPr>
          </a:p>
          <a:p>
            <a:pPr marL="914400" lvl="1"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Consider “Mascot” districts</a:t>
            </a:r>
            <a:endParaRPr sz="2400">
              <a:solidFill>
                <a:schemeClr val="dk1"/>
              </a:solidFill>
              <a:latin typeface="Calibri"/>
              <a:ea typeface="Calibri"/>
              <a:cs typeface="Calibri"/>
              <a:sym typeface="Calibri"/>
            </a:endParaRPr>
          </a:p>
          <a:p>
            <a:pPr marL="914400" lvl="1"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Consider LEAs who are part of a Tribally-run Title VI program</a:t>
            </a:r>
            <a:endParaRPr sz="2400">
              <a:solidFill>
                <a:schemeClr val="dk1"/>
              </a:solidFill>
              <a:latin typeface="Calibri"/>
              <a:ea typeface="Calibri"/>
              <a:cs typeface="Calibri"/>
              <a:sym typeface="Calibri"/>
            </a:endParaRPr>
          </a:p>
          <a:p>
            <a:pPr marL="914400" lvl="1"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Consider geographic location</a:t>
            </a:r>
            <a:endParaRPr sz="2400">
              <a:solidFill>
                <a:schemeClr val="dk1"/>
              </a:solidFill>
              <a:latin typeface="Calibri"/>
              <a:ea typeface="Calibri"/>
              <a:cs typeface="Calibri"/>
              <a:sym typeface="Calibri"/>
            </a:endParaRPr>
          </a:p>
          <a:p>
            <a:pPr marL="0" lvl="0" indent="0" algn="l" rtl="0">
              <a:spcBef>
                <a:spcPts val="0"/>
              </a:spcBef>
              <a:spcAft>
                <a:spcPts val="0"/>
              </a:spcAft>
              <a:buNone/>
            </a:pPr>
            <a:endParaRPr sz="2400" b="1">
              <a:solidFill>
                <a:schemeClr val="accent5"/>
              </a:solidFill>
              <a:latin typeface="Calibri"/>
              <a:ea typeface="Calibri"/>
              <a:cs typeface="Calibri"/>
              <a:sym typeface="Calibri"/>
            </a:endParaRPr>
          </a:p>
        </p:txBody>
      </p:sp>
      <p:pic>
        <p:nvPicPr>
          <p:cNvPr id="519" name="Google Shape;519;p52"/>
          <p:cNvPicPr preferRelativeResize="0"/>
          <p:nvPr/>
        </p:nvPicPr>
        <p:blipFill>
          <a:blip r:embed="rId3">
            <a:alphaModFix/>
          </a:blip>
          <a:stretch>
            <a:fillRect/>
          </a:stretch>
        </p:blipFill>
        <p:spPr>
          <a:xfrm>
            <a:off x="1327818" y="4348351"/>
            <a:ext cx="2614683" cy="1535029"/>
          </a:xfrm>
          <a:prstGeom prst="rect">
            <a:avLst/>
          </a:prstGeom>
          <a:noFill/>
          <a:ln>
            <a:noFill/>
          </a:ln>
        </p:spPr>
      </p:pic>
      <p:pic>
        <p:nvPicPr>
          <p:cNvPr id="520" name="Google Shape;520;p52"/>
          <p:cNvPicPr preferRelativeResize="0"/>
          <p:nvPr/>
        </p:nvPicPr>
        <p:blipFill>
          <a:blip r:embed="rId4">
            <a:alphaModFix/>
          </a:blip>
          <a:stretch>
            <a:fillRect/>
          </a:stretch>
        </p:blipFill>
        <p:spPr>
          <a:xfrm rot="-1334245">
            <a:off x="573999" y="4158650"/>
            <a:ext cx="2361222" cy="2122925"/>
          </a:xfrm>
          <a:prstGeom prst="rect">
            <a:avLst/>
          </a:prstGeom>
          <a:noFill/>
          <a:ln>
            <a:noFill/>
          </a:ln>
        </p:spPr>
      </p:pic>
      <p:sp>
        <p:nvSpPr>
          <p:cNvPr id="521" name="Google Shape;521;p52"/>
          <p:cNvSpPr txBox="1">
            <a:spLocks noGrp="1"/>
          </p:cNvSpPr>
          <p:nvPr>
            <p:ph type="body" idx="1"/>
          </p:nvPr>
        </p:nvSpPr>
        <p:spPr>
          <a:xfrm>
            <a:off x="717175" y="1835725"/>
            <a:ext cx="4914600" cy="17556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100"/>
              <a:buFont typeface="Arial"/>
              <a:buNone/>
            </a:pPr>
            <a:r>
              <a:rPr lang="en-US" b="1">
                <a:solidFill>
                  <a:schemeClr val="accent3"/>
                </a:solidFill>
              </a:rPr>
              <a:t>Let’s Dive Back Into the List of FY 24-25 Awardees -</a:t>
            </a:r>
            <a:endParaRPr b="1">
              <a:solidFill>
                <a:schemeClr val="accent3"/>
              </a:solidFill>
            </a:endParaRPr>
          </a:p>
          <a:p>
            <a:pPr marL="0" lvl="0" indent="0" algn="l" rtl="0">
              <a:lnSpc>
                <a:spcPct val="100000"/>
              </a:lnSpc>
              <a:spcBef>
                <a:spcPts val="0"/>
              </a:spcBef>
              <a:spcAft>
                <a:spcPts val="0"/>
              </a:spcAft>
              <a:buClr>
                <a:schemeClr val="dk1"/>
              </a:buClr>
              <a:buSzPts val="1100"/>
              <a:buFont typeface="Arial"/>
              <a:buNone/>
            </a:pPr>
            <a:r>
              <a:rPr lang="en-US" u="sng">
                <a:solidFill>
                  <a:schemeClr val="hlink"/>
                </a:solidFill>
                <a:hlinkClick r:id="rId5"/>
              </a:rPr>
              <a:t>FY 24-25 Title VI Awardees</a:t>
            </a:r>
            <a:endParaRPr b="1">
              <a:solidFill>
                <a:schemeClr val="accent3"/>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5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sp>
        <p:nvSpPr>
          <p:cNvPr id="528" name="Google Shape;528;p53"/>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ESD Liaisons - Your Role in This Work</a:t>
            </a:r>
            <a:endParaRPr/>
          </a:p>
        </p:txBody>
      </p:sp>
      <p:sp>
        <p:nvSpPr>
          <p:cNvPr id="529" name="Google Shape;529;p53"/>
          <p:cNvSpPr txBox="1"/>
          <p:nvPr/>
        </p:nvSpPr>
        <p:spPr>
          <a:xfrm>
            <a:off x="6612400" y="1668975"/>
            <a:ext cx="4802100" cy="3694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900" b="1">
                <a:solidFill>
                  <a:schemeClr val="accent6"/>
                </a:solidFill>
                <a:latin typeface="Calibri"/>
                <a:ea typeface="Calibri"/>
                <a:cs typeface="Calibri"/>
                <a:sym typeface="Calibri"/>
              </a:rPr>
              <a:t>Consistent Messaging</a:t>
            </a:r>
            <a:r>
              <a:rPr lang="en-US" sz="1900">
                <a:solidFill>
                  <a:schemeClr val="dk1"/>
                </a:solidFill>
                <a:latin typeface="Calibri"/>
                <a:ea typeface="Calibri"/>
                <a:cs typeface="Calibri"/>
                <a:sym typeface="Calibri"/>
              </a:rPr>
              <a:t> on the Requirements for Tribal Consultation from all ODE Departments</a:t>
            </a:r>
            <a:endParaRPr sz="1900">
              <a:solidFill>
                <a:schemeClr val="dk1"/>
              </a:solidFill>
              <a:latin typeface="Calibri"/>
              <a:ea typeface="Calibri"/>
              <a:cs typeface="Calibri"/>
              <a:sym typeface="Calibri"/>
            </a:endParaRPr>
          </a:p>
          <a:p>
            <a:pPr marL="457200" lvl="0" indent="-349250" algn="l" rtl="0">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Include information it in 100% of general information regarding the Integrated Guidance application</a:t>
            </a:r>
            <a:endParaRPr sz="1900">
              <a:solidFill>
                <a:schemeClr val="dk1"/>
              </a:solidFill>
              <a:latin typeface="Calibri"/>
              <a:ea typeface="Calibri"/>
              <a:cs typeface="Calibri"/>
              <a:sym typeface="Calibri"/>
            </a:endParaRPr>
          </a:p>
          <a:p>
            <a:pPr marL="914400" lvl="1" indent="-349250" algn="l" rtl="0">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Applicable websites</a:t>
            </a:r>
            <a:endParaRPr sz="1900">
              <a:solidFill>
                <a:schemeClr val="dk1"/>
              </a:solidFill>
              <a:latin typeface="Calibri"/>
              <a:ea typeface="Calibri"/>
              <a:cs typeface="Calibri"/>
              <a:sym typeface="Calibri"/>
            </a:endParaRPr>
          </a:p>
          <a:p>
            <a:pPr marL="914400" lvl="1" indent="-349250" algn="l" rtl="0">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ESD Training Slidedecks</a:t>
            </a:r>
            <a:endParaRPr sz="1900">
              <a:solidFill>
                <a:schemeClr val="dk1"/>
              </a:solidFill>
              <a:latin typeface="Calibri"/>
              <a:ea typeface="Calibri"/>
              <a:cs typeface="Calibri"/>
              <a:sym typeface="Calibri"/>
            </a:endParaRPr>
          </a:p>
          <a:p>
            <a:pPr marL="914400" lvl="1" indent="-349250" algn="l" rtl="0">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Email Communication</a:t>
            </a:r>
            <a:endParaRPr sz="1900">
              <a:solidFill>
                <a:schemeClr val="dk1"/>
              </a:solidFill>
              <a:latin typeface="Calibri"/>
              <a:ea typeface="Calibri"/>
              <a:cs typeface="Calibri"/>
              <a:sym typeface="Calibri"/>
            </a:endParaRPr>
          </a:p>
          <a:p>
            <a:pPr marL="457200" lvl="0" indent="-349250" algn="l" rtl="0">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For Affected LEAs, ask questions during check-ins about Tribal Consultation</a:t>
            </a:r>
            <a:endParaRPr sz="1900">
              <a:solidFill>
                <a:schemeClr val="dk1"/>
              </a:solidFill>
              <a:latin typeface="Calibri"/>
              <a:ea typeface="Calibri"/>
              <a:cs typeface="Calibri"/>
              <a:sym typeface="Calibri"/>
            </a:endParaRPr>
          </a:p>
          <a:p>
            <a:pPr marL="457200" lvl="0" indent="-349250" algn="l" rtl="0">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Always link to our Tribal Consultation webpage instead of linking it to the Toolkit</a:t>
            </a:r>
            <a:endParaRPr sz="1900">
              <a:solidFill>
                <a:schemeClr val="dk1"/>
              </a:solidFill>
              <a:latin typeface="Calibri"/>
              <a:ea typeface="Calibri"/>
              <a:cs typeface="Calibri"/>
              <a:sym typeface="Calibri"/>
            </a:endParaRPr>
          </a:p>
        </p:txBody>
      </p:sp>
      <p:sp>
        <p:nvSpPr>
          <p:cNvPr id="530" name="Google Shape;530;p53"/>
          <p:cNvSpPr txBox="1"/>
          <p:nvPr/>
        </p:nvSpPr>
        <p:spPr>
          <a:xfrm>
            <a:off x="774825" y="1668975"/>
            <a:ext cx="5406300" cy="4863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900" b="1">
                <a:solidFill>
                  <a:schemeClr val="accent5"/>
                </a:solidFill>
                <a:latin typeface="Calibri"/>
                <a:ea typeface="Calibri"/>
                <a:cs typeface="Calibri"/>
                <a:sym typeface="Calibri"/>
              </a:rPr>
              <a:t>The Historical Significance of Tribal Consultation</a:t>
            </a:r>
            <a:endParaRPr sz="1900" b="1">
              <a:solidFill>
                <a:schemeClr val="accent5"/>
              </a:solidFill>
              <a:latin typeface="Calibri"/>
              <a:ea typeface="Calibri"/>
              <a:cs typeface="Calibri"/>
              <a:sym typeface="Calibri"/>
            </a:endParaRPr>
          </a:p>
          <a:p>
            <a:pPr marL="0" lvl="0" indent="0" algn="l" rtl="0">
              <a:spcBef>
                <a:spcPts val="0"/>
              </a:spcBef>
              <a:spcAft>
                <a:spcPts val="0"/>
              </a:spcAft>
              <a:buNone/>
            </a:pPr>
            <a:r>
              <a:rPr lang="en-US" sz="1900">
                <a:solidFill>
                  <a:schemeClr val="dk1"/>
                </a:solidFill>
                <a:latin typeface="Calibri"/>
                <a:ea typeface="Calibri"/>
                <a:cs typeface="Calibri"/>
                <a:sym typeface="Calibri"/>
              </a:rPr>
              <a:t>The Bigger Picture</a:t>
            </a:r>
            <a:endParaRPr sz="1900">
              <a:solidFill>
                <a:schemeClr val="dk1"/>
              </a:solidFill>
              <a:latin typeface="Calibri"/>
              <a:ea typeface="Calibri"/>
              <a:cs typeface="Calibri"/>
              <a:sym typeface="Calibri"/>
            </a:endParaRPr>
          </a:p>
          <a:p>
            <a:pPr marL="457200" lvl="0" indent="-349250" algn="l" rtl="0">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In exchange for their Land, the Federal government promised tribes they would ensure Native American students received a high quality education in perpetuity - forever. </a:t>
            </a:r>
            <a:endParaRPr sz="1900">
              <a:solidFill>
                <a:schemeClr val="dk1"/>
              </a:solidFill>
              <a:latin typeface="Calibri"/>
              <a:ea typeface="Calibri"/>
              <a:cs typeface="Calibri"/>
              <a:sym typeface="Calibri"/>
            </a:endParaRPr>
          </a:p>
          <a:p>
            <a:pPr marL="0" lvl="0" indent="0" algn="l" rtl="0">
              <a:spcBef>
                <a:spcPts val="0"/>
              </a:spcBef>
              <a:spcAft>
                <a:spcPts val="0"/>
              </a:spcAft>
              <a:buNone/>
            </a:pPr>
            <a:endParaRPr sz="1900">
              <a:solidFill>
                <a:schemeClr val="dk1"/>
              </a:solidFill>
              <a:latin typeface="Calibri"/>
              <a:ea typeface="Calibri"/>
              <a:cs typeface="Calibri"/>
              <a:sym typeface="Calibri"/>
            </a:endParaRPr>
          </a:p>
          <a:p>
            <a:pPr marL="457200" lvl="0" indent="0" algn="l" rtl="0">
              <a:spcBef>
                <a:spcPts val="0"/>
              </a:spcBef>
              <a:spcAft>
                <a:spcPts val="0"/>
              </a:spcAft>
              <a:buNone/>
            </a:pPr>
            <a:r>
              <a:rPr lang="en-US" sz="1900">
                <a:solidFill>
                  <a:schemeClr val="dk1"/>
                </a:solidFill>
                <a:latin typeface="Calibri"/>
                <a:ea typeface="Calibri"/>
                <a:cs typeface="Calibri"/>
                <a:sym typeface="Calibri"/>
              </a:rPr>
              <a:t>An LEA or LEA-C receiving Federal funds for the education of Indian children are a part of this trust treaty responsibility of ensuring Native students </a:t>
            </a:r>
            <a:r>
              <a:rPr lang="en-US" sz="1900" u="sng">
                <a:solidFill>
                  <a:schemeClr val="dk1"/>
                </a:solidFill>
                <a:latin typeface="Calibri"/>
                <a:ea typeface="Calibri"/>
                <a:cs typeface="Calibri"/>
                <a:sym typeface="Calibri"/>
              </a:rPr>
              <a:t>receive that high quality education</a:t>
            </a:r>
            <a:r>
              <a:rPr lang="en-US" sz="1900">
                <a:solidFill>
                  <a:schemeClr val="dk1"/>
                </a:solidFill>
                <a:latin typeface="Calibri"/>
                <a:ea typeface="Calibri"/>
                <a:cs typeface="Calibri"/>
                <a:sym typeface="Calibri"/>
              </a:rPr>
              <a:t>. Consultation with Sovereign Nations helps to ensure that.</a:t>
            </a:r>
            <a:endParaRPr sz="19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900">
                <a:solidFill>
                  <a:schemeClr val="dk1"/>
                </a:solidFill>
                <a:latin typeface="Calibri"/>
                <a:ea typeface="Calibri"/>
                <a:cs typeface="Calibri"/>
                <a:sym typeface="Calibri"/>
              </a:rPr>
              <a:t>Allyship - “To Be in Relations”</a:t>
            </a:r>
            <a:endParaRPr sz="1900">
              <a:solidFill>
                <a:schemeClr val="dk1"/>
              </a:solidFill>
              <a:latin typeface="Calibri"/>
              <a:ea typeface="Calibri"/>
              <a:cs typeface="Calibri"/>
              <a:sym typeface="Calibri"/>
            </a:endParaRPr>
          </a:p>
          <a:p>
            <a:pPr marL="457200" lvl="0" indent="-349250" algn="l" rtl="0">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This isn’t an ODE Office of Indian Education “thing” - it is a federal requirement.</a:t>
            </a:r>
            <a:endParaRPr sz="19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7"/>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As you Engage in this Training…</a:t>
            </a:r>
            <a:endParaRPr/>
          </a:p>
        </p:txBody>
      </p:sp>
      <p:sp>
        <p:nvSpPr>
          <p:cNvPr id="224" name="Google Shape;224;p27"/>
          <p:cNvSpPr txBox="1">
            <a:spLocks noGrp="1"/>
          </p:cNvSpPr>
          <p:nvPr>
            <p:ph type="body" idx="1"/>
          </p:nvPr>
        </p:nvSpPr>
        <p:spPr>
          <a:xfrm>
            <a:off x="717176" y="1797675"/>
            <a:ext cx="10784400" cy="4109100"/>
          </a:xfrm>
          <a:prstGeom prst="rect">
            <a:avLst/>
          </a:prstGeom>
        </p:spPr>
        <p:txBody>
          <a:bodyPr spcFirstLastPara="1" wrap="square" lIns="91425" tIns="45700" rIns="91425" bIns="45700" anchor="t" anchorCtr="0">
            <a:normAutofit/>
          </a:bodyPr>
          <a:lstStyle/>
          <a:p>
            <a:pPr marL="457200" lvl="0" indent="-342900" algn="l" rtl="0">
              <a:spcBef>
                <a:spcPts val="1000"/>
              </a:spcBef>
              <a:spcAft>
                <a:spcPts val="0"/>
              </a:spcAft>
              <a:buSzPts val="1800"/>
              <a:buChar char="●"/>
            </a:pPr>
            <a:r>
              <a:rPr lang="en-US"/>
              <a:t>Determine your role in your ESD regarding Tribal Consultation</a:t>
            </a:r>
            <a:endParaRPr/>
          </a:p>
          <a:p>
            <a:pPr marL="914400" lvl="1" indent="-342900" algn="l" rtl="0">
              <a:spcBef>
                <a:spcPts val="0"/>
              </a:spcBef>
              <a:spcAft>
                <a:spcPts val="0"/>
              </a:spcAft>
              <a:buSzPts val="1800"/>
              <a:buChar char="○"/>
            </a:pPr>
            <a:r>
              <a:rPr lang="en-US"/>
              <a:t>What do your districts need from you?</a:t>
            </a:r>
            <a:endParaRPr/>
          </a:p>
          <a:p>
            <a:pPr marL="914400" lvl="1" indent="-342900" algn="l" rtl="0">
              <a:spcBef>
                <a:spcPts val="0"/>
              </a:spcBef>
              <a:spcAft>
                <a:spcPts val="0"/>
              </a:spcAft>
              <a:buSzPts val="1800"/>
              <a:buChar char="○"/>
            </a:pPr>
            <a:r>
              <a:rPr lang="en-US"/>
              <a:t>How do you know?</a:t>
            </a:r>
            <a:endParaRPr/>
          </a:p>
          <a:p>
            <a:pPr marL="457200" lvl="0" indent="-342900" algn="l" rtl="0">
              <a:spcBef>
                <a:spcPts val="0"/>
              </a:spcBef>
              <a:spcAft>
                <a:spcPts val="0"/>
              </a:spcAft>
              <a:buSzPts val="1800"/>
              <a:buChar char="●"/>
            </a:pPr>
            <a:r>
              <a:rPr lang="en-US"/>
              <a:t>Consider the context of each school district who must engage in Tribal Consultation</a:t>
            </a:r>
            <a:endParaRPr/>
          </a:p>
          <a:p>
            <a:pPr marL="914400" lvl="1" indent="-342900" algn="l" rtl="0">
              <a:spcBef>
                <a:spcPts val="0"/>
              </a:spcBef>
              <a:spcAft>
                <a:spcPts val="0"/>
              </a:spcAft>
              <a:buSzPts val="1800"/>
              <a:buChar char="○"/>
            </a:pPr>
            <a:r>
              <a:rPr lang="en-US"/>
              <a:t>Capacity (District Leadership, District Leadership Teams, BOE)</a:t>
            </a:r>
            <a:endParaRPr/>
          </a:p>
          <a:p>
            <a:pPr marL="914400" lvl="1" indent="-342900" algn="l" rtl="0">
              <a:spcBef>
                <a:spcPts val="0"/>
              </a:spcBef>
              <a:spcAft>
                <a:spcPts val="0"/>
              </a:spcAft>
              <a:buSzPts val="1800"/>
              <a:buChar char="○"/>
            </a:pPr>
            <a:r>
              <a:rPr lang="en-US"/>
              <a:t>Historical Context with Consultation and District Goals for Consultation</a:t>
            </a:r>
            <a:endParaRPr/>
          </a:p>
          <a:p>
            <a:pPr marL="914400" lvl="1" indent="-342900" algn="l" rtl="0">
              <a:spcBef>
                <a:spcPts val="0"/>
              </a:spcBef>
              <a:spcAft>
                <a:spcPts val="0"/>
              </a:spcAft>
              <a:buSzPts val="1800"/>
              <a:buChar char="○"/>
            </a:pPr>
            <a:r>
              <a:rPr lang="en-US"/>
              <a:t>Health of Title VI Program (Integrated or Siloed)</a:t>
            </a:r>
            <a:endParaRPr/>
          </a:p>
          <a:p>
            <a:pPr marL="914400" lvl="1" indent="-342900" algn="l" rtl="0">
              <a:spcBef>
                <a:spcPts val="0"/>
              </a:spcBef>
              <a:spcAft>
                <a:spcPts val="0"/>
              </a:spcAft>
              <a:buSzPts val="1800"/>
              <a:buChar char="○"/>
            </a:pPr>
            <a:r>
              <a:rPr lang="en-US"/>
              <a:t>Holistic Data Practices </a:t>
            </a:r>
            <a:endParaRPr/>
          </a:p>
          <a:p>
            <a:pPr marL="914400" lvl="1" indent="-342900" algn="l" rtl="0">
              <a:spcBef>
                <a:spcPts val="0"/>
              </a:spcBef>
              <a:spcAft>
                <a:spcPts val="0"/>
              </a:spcAft>
              <a:buSzPts val="1800"/>
              <a:buChar char="○"/>
            </a:pPr>
            <a:r>
              <a:rPr lang="en-US"/>
              <a:t>Tools and platforms for assessing student sense of belonging</a:t>
            </a:r>
            <a:endParaRPr/>
          </a:p>
          <a:p>
            <a:pPr marL="457200" marR="0" lvl="0" indent="-342900" algn="l" rtl="0">
              <a:lnSpc>
                <a:spcPct val="90000"/>
              </a:lnSpc>
              <a:spcBef>
                <a:spcPts val="0"/>
              </a:spcBef>
              <a:spcAft>
                <a:spcPts val="0"/>
              </a:spcAft>
              <a:buSzPts val="1800"/>
              <a:buChar char="●"/>
            </a:pPr>
            <a:r>
              <a:rPr lang="en-US"/>
              <a:t>Conduct an inventory of your own knowledge of Native History in Oregon and of the local tribe(s)</a:t>
            </a:r>
            <a:endParaRPr/>
          </a:p>
        </p:txBody>
      </p:sp>
      <p:sp>
        <p:nvSpPr>
          <p:cNvPr id="225" name="Google Shape;225;p2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5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30</a:t>
            </a:fld>
            <a:endParaRPr/>
          </a:p>
        </p:txBody>
      </p:sp>
      <p:sp>
        <p:nvSpPr>
          <p:cNvPr id="537" name="Google Shape;537;p54"/>
          <p:cNvSpPr txBox="1">
            <a:spLocks noGrp="1"/>
          </p:cNvSpPr>
          <p:nvPr>
            <p:ph type="title"/>
          </p:nvPr>
        </p:nvSpPr>
        <p:spPr>
          <a:xfrm>
            <a:off x="717301" y="409175"/>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ESD Liaisons - Your Role in This Work</a:t>
            </a:r>
            <a:endParaRPr/>
          </a:p>
        </p:txBody>
      </p:sp>
      <p:sp>
        <p:nvSpPr>
          <p:cNvPr id="538" name="Google Shape;538;p54"/>
          <p:cNvSpPr txBox="1"/>
          <p:nvPr/>
        </p:nvSpPr>
        <p:spPr>
          <a:xfrm>
            <a:off x="672600" y="1606200"/>
            <a:ext cx="5190900" cy="4617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a:solidFill>
                  <a:schemeClr val="accent3"/>
                </a:solidFill>
                <a:latin typeface="Calibri"/>
                <a:ea typeface="Calibri"/>
                <a:cs typeface="Calibri"/>
                <a:sym typeface="Calibri"/>
              </a:rPr>
              <a:t>Shared Understanding</a:t>
            </a:r>
            <a:endParaRPr sz="1800" b="1">
              <a:solidFill>
                <a:schemeClr val="accent3"/>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While the toolkit and the requirements might convey this is largely technical, this work is relational and complex.</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Anticipate and have plans to address microaggressions when they arise - such as:</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LEAs continuing to mispronounce or not learn the names of the local tribes</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Allowing debates on whether consultation “matters”</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Denying the importance of consultation because “only 1% of our District is AI/AN”</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Making generalities or reinforcing stereotypes on Native students or tribal communities</a:t>
            </a:r>
            <a:endParaRPr sz="1800">
              <a:solidFill>
                <a:schemeClr val="dk1"/>
              </a:solidFill>
              <a:latin typeface="Calibri"/>
              <a:ea typeface="Calibri"/>
              <a:cs typeface="Calibri"/>
              <a:sym typeface="Calibri"/>
            </a:endParaRPr>
          </a:p>
        </p:txBody>
      </p:sp>
      <p:sp>
        <p:nvSpPr>
          <p:cNvPr id="539" name="Google Shape;539;p54"/>
          <p:cNvSpPr txBox="1"/>
          <p:nvPr/>
        </p:nvSpPr>
        <p:spPr>
          <a:xfrm>
            <a:off x="6021375" y="1606200"/>
            <a:ext cx="5759700" cy="4894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a:solidFill>
                  <a:srgbClr val="701C7F"/>
                </a:solidFill>
                <a:latin typeface="Calibri"/>
                <a:ea typeface="Calibri"/>
                <a:cs typeface="Calibri"/>
                <a:sym typeface="Calibri"/>
              </a:rPr>
              <a:t>As an Organization with an Equity Stance - Expanding Your Learning is a Requirement</a:t>
            </a:r>
            <a:endParaRPr sz="1800" b="1">
              <a:solidFill>
                <a:srgbClr val="701C7F"/>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Read books – use search engines to find quality book lists on the topic of Native American history</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Read everything you can on tribal websites</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Watch documentaries and informational videos produced by reputable sources and the tribes themselves.</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Instead of saying, “I never learned that in school,” say “I was taught a one-sided account of US History which erased and also misrepresented the impacts of settler colonialism on Native American tribes and the people who have been here since time immemorial. Because of that, I am unlearning and relearning the accurate history of what happened by __________ and _________. I am also keeping up with the contemporary issues tribes face by _______.</a:t>
            </a:r>
            <a:endParaRPr sz="18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p5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31</a:t>
            </a:fld>
            <a:endParaRPr/>
          </a:p>
        </p:txBody>
      </p:sp>
      <p:sp>
        <p:nvSpPr>
          <p:cNvPr id="546" name="Google Shape;546;p55"/>
          <p:cNvSpPr txBox="1">
            <a:spLocks noGrp="1"/>
          </p:cNvSpPr>
          <p:nvPr>
            <p:ph type="body" idx="1"/>
          </p:nvPr>
        </p:nvSpPr>
        <p:spPr>
          <a:xfrm>
            <a:off x="5101788" y="793222"/>
            <a:ext cx="6172200" cy="5081400"/>
          </a:xfrm>
          <a:prstGeom prst="rect">
            <a:avLst/>
          </a:prstGeom>
        </p:spPr>
        <p:txBody>
          <a:bodyPr spcFirstLastPara="1" wrap="square" lIns="91425" tIns="45700" rIns="91425" bIns="45700" anchor="t" anchorCtr="0">
            <a:normAutofit lnSpcReduction="20000"/>
          </a:bodyPr>
          <a:lstStyle/>
          <a:p>
            <a:pPr marL="0" lvl="0" indent="0" algn="l" rtl="0">
              <a:lnSpc>
                <a:spcPct val="100000"/>
              </a:lnSpc>
              <a:spcBef>
                <a:spcPts val="0"/>
              </a:spcBef>
              <a:spcAft>
                <a:spcPts val="0"/>
              </a:spcAft>
              <a:buClr>
                <a:schemeClr val="dk1"/>
              </a:buClr>
              <a:buSzPts val="1100"/>
              <a:buFont typeface="Arial"/>
              <a:buNone/>
            </a:pPr>
            <a:r>
              <a:rPr lang="en-US" b="1">
                <a:solidFill>
                  <a:schemeClr val="accent3"/>
                </a:solidFill>
              </a:rPr>
              <a:t>Reach out Anytime – Really! </a:t>
            </a:r>
            <a:r>
              <a:rPr lang="en-US" u="sng">
                <a:solidFill>
                  <a:schemeClr val="hlink"/>
                </a:solidFill>
                <a:hlinkClick r:id="rId3"/>
              </a:rPr>
              <a:t>stacy.parrish@ode.oregon.gov</a:t>
            </a:r>
            <a:endParaRPr/>
          </a:p>
          <a:p>
            <a:pPr marL="0" lvl="0" indent="0" algn="l" rtl="0">
              <a:lnSpc>
                <a:spcPct val="100000"/>
              </a:lnSpc>
              <a:spcBef>
                <a:spcPts val="0"/>
              </a:spcBef>
              <a:spcAft>
                <a:spcPts val="0"/>
              </a:spcAft>
              <a:buClr>
                <a:schemeClr val="dk1"/>
              </a:buClr>
              <a:buSzPts val="1100"/>
              <a:buFont typeface="Arial"/>
              <a:buNone/>
            </a:pPr>
            <a:endParaRPr sz="2200" b="1">
              <a:solidFill>
                <a:srgbClr val="701C7F"/>
              </a:solidFill>
            </a:endParaRPr>
          </a:p>
          <a:p>
            <a:pPr marL="0" lvl="0" indent="0" algn="l" rtl="0">
              <a:lnSpc>
                <a:spcPct val="100000"/>
              </a:lnSpc>
              <a:spcBef>
                <a:spcPts val="0"/>
              </a:spcBef>
              <a:spcAft>
                <a:spcPts val="0"/>
              </a:spcAft>
              <a:buClr>
                <a:schemeClr val="dk1"/>
              </a:buClr>
              <a:buSzPts val="1100"/>
              <a:buFont typeface="Arial"/>
              <a:buNone/>
            </a:pPr>
            <a:r>
              <a:rPr lang="en-US" sz="2200" b="1">
                <a:solidFill>
                  <a:srgbClr val="701C7F"/>
                </a:solidFill>
              </a:rPr>
              <a:t>Visit our Website for</a:t>
            </a:r>
            <a:r>
              <a:rPr lang="en-US" sz="2200"/>
              <a:t> -</a:t>
            </a:r>
            <a:endParaRPr sz="2200"/>
          </a:p>
          <a:p>
            <a:pPr marL="457200" lvl="0" indent="-368300" algn="l" rtl="0">
              <a:lnSpc>
                <a:spcPct val="100000"/>
              </a:lnSpc>
              <a:spcBef>
                <a:spcPts val="0"/>
              </a:spcBef>
              <a:spcAft>
                <a:spcPts val="0"/>
              </a:spcAft>
              <a:buSzPts val="2200"/>
              <a:buFont typeface="Calibri"/>
              <a:buChar char="●"/>
            </a:pPr>
            <a:r>
              <a:rPr lang="en-US" sz="2200"/>
              <a:t>Current and upcoming Tribal Consultation windows</a:t>
            </a:r>
            <a:endParaRPr sz="2200"/>
          </a:p>
          <a:p>
            <a:pPr marL="457200" lvl="0" indent="-368300" algn="l" rtl="0">
              <a:lnSpc>
                <a:spcPct val="100000"/>
              </a:lnSpc>
              <a:spcBef>
                <a:spcPts val="0"/>
              </a:spcBef>
              <a:spcAft>
                <a:spcPts val="0"/>
              </a:spcAft>
              <a:buSzPts val="2200"/>
              <a:buChar char="●"/>
            </a:pPr>
            <a:r>
              <a:rPr lang="en-US" sz="2200"/>
              <a:t>Link to Register for the Tribal Consultation modules</a:t>
            </a:r>
            <a:endParaRPr sz="2200"/>
          </a:p>
          <a:p>
            <a:pPr marL="457200" lvl="0" indent="-368300" algn="l" rtl="0">
              <a:lnSpc>
                <a:spcPct val="100000"/>
              </a:lnSpc>
              <a:spcBef>
                <a:spcPts val="0"/>
              </a:spcBef>
              <a:spcAft>
                <a:spcPts val="0"/>
              </a:spcAft>
              <a:buSzPts val="2200"/>
              <a:buChar char="●"/>
            </a:pPr>
            <a:r>
              <a:rPr lang="en-US" sz="2200"/>
              <a:t>The Updated Tribal Consultation Toolkit 2.1</a:t>
            </a:r>
            <a:endParaRPr sz="2200"/>
          </a:p>
          <a:p>
            <a:pPr marL="457200" lvl="0" indent="-381000" algn="l" rtl="0">
              <a:spcBef>
                <a:spcPts val="0"/>
              </a:spcBef>
              <a:spcAft>
                <a:spcPts val="0"/>
              </a:spcAft>
              <a:buSzPts val="2400"/>
              <a:buChar char="●"/>
            </a:pPr>
            <a:r>
              <a:rPr lang="en-US"/>
              <a:t>List of Affected LEAs and LEA-Cs</a:t>
            </a:r>
            <a:endParaRPr/>
          </a:p>
          <a:p>
            <a:pPr marL="457200" lvl="0" indent="-368300" algn="l" rtl="0">
              <a:lnSpc>
                <a:spcPct val="100000"/>
              </a:lnSpc>
              <a:spcBef>
                <a:spcPts val="0"/>
              </a:spcBef>
              <a:spcAft>
                <a:spcPts val="0"/>
              </a:spcAft>
              <a:buSzPts val="2200"/>
              <a:buChar char="●"/>
            </a:pPr>
            <a:r>
              <a:rPr lang="en-US"/>
              <a:t>Detailed Title VI Awardee Spreadsheet</a:t>
            </a:r>
            <a:endParaRPr/>
          </a:p>
          <a:p>
            <a:pPr marL="457200" lvl="0" indent="-368300" algn="l" rtl="0">
              <a:lnSpc>
                <a:spcPct val="100000"/>
              </a:lnSpc>
              <a:spcBef>
                <a:spcPts val="0"/>
              </a:spcBef>
              <a:spcAft>
                <a:spcPts val="0"/>
              </a:spcAft>
              <a:buSzPts val="2200"/>
              <a:buChar char="●"/>
            </a:pPr>
            <a:r>
              <a:rPr lang="en-US" sz="2200"/>
              <a:t>Updated PDFs required for Tribal Consultation -</a:t>
            </a:r>
            <a:endParaRPr sz="2200"/>
          </a:p>
          <a:p>
            <a:pPr marL="914400" lvl="1" indent="-368300" algn="l" rtl="0">
              <a:lnSpc>
                <a:spcPct val="100000"/>
              </a:lnSpc>
              <a:spcBef>
                <a:spcPts val="0"/>
              </a:spcBef>
              <a:spcAft>
                <a:spcPts val="0"/>
              </a:spcAft>
              <a:buSzPts val="2200"/>
              <a:buChar char="○"/>
            </a:pPr>
            <a:r>
              <a:rPr lang="en-US" sz="2200"/>
              <a:t>Affirmation of Tribal Consultation</a:t>
            </a:r>
            <a:endParaRPr sz="2200"/>
          </a:p>
          <a:p>
            <a:pPr marL="914400" lvl="1" indent="-368300" algn="l" rtl="0">
              <a:lnSpc>
                <a:spcPct val="100000"/>
              </a:lnSpc>
              <a:spcBef>
                <a:spcPts val="0"/>
              </a:spcBef>
              <a:spcAft>
                <a:spcPts val="0"/>
              </a:spcAft>
              <a:buSzPts val="2200"/>
              <a:buChar char="○"/>
            </a:pPr>
            <a:r>
              <a:rPr lang="en-US" sz="2200"/>
              <a:t>Tribal Consultation Worksheet</a:t>
            </a:r>
            <a:endParaRPr sz="2200"/>
          </a:p>
          <a:p>
            <a:pPr marL="914400" lvl="1" indent="-368300" algn="l" rtl="0">
              <a:lnSpc>
                <a:spcPct val="100000"/>
              </a:lnSpc>
              <a:spcBef>
                <a:spcPts val="0"/>
              </a:spcBef>
              <a:spcAft>
                <a:spcPts val="0"/>
              </a:spcAft>
              <a:buSzPts val="2200"/>
              <a:buChar char="○"/>
            </a:pPr>
            <a:r>
              <a:rPr lang="en-US" sz="2200"/>
              <a:t>Alignment Rubric (for Covered Programs)</a:t>
            </a:r>
            <a:endParaRPr sz="2200"/>
          </a:p>
          <a:p>
            <a:pPr marL="457200" lvl="0" indent="-368300" algn="l" rtl="0">
              <a:lnSpc>
                <a:spcPct val="100000"/>
              </a:lnSpc>
              <a:spcBef>
                <a:spcPts val="0"/>
              </a:spcBef>
              <a:spcAft>
                <a:spcPts val="0"/>
              </a:spcAft>
              <a:buSzPts val="2200"/>
              <a:buChar char="●"/>
            </a:pPr>
            <a:r>
              <a:rPr lang="en-US" sz="2200"/>
              <a:t>Links to past trainings</a:t>
            </a:r>
            <a:endParaRPr sz="2200"/>
          </a:p>
          <a:p>
            <a:pPr marL="0" lvl="0" indent="0" algn="l" rtl="0">
              <a:lnSpc>
                <a:spcPct val="100000"/>
              </a:lnSpc>
              <a:spcBef>
                <a:spcPts val="0"/>
              </a:spcBef>
              <a:spcAft>
                <a:spcPts val="0"/>
              </a:spcAft>
              <a:buNone/>
            </a:pPr>
            <a:r>
              <a:rPr lang="en-US" sz="2200" b="1" u="sng">
                <a:solidFill>
                  <a:schemeClr val="hlink"/>
                </a:solidFill>
                <a:hlinkClick r:id="rId4"/>
              </a:rPr>
              <a:t>Tribal Consultation Website</a:t>
            </a:r>
            <a:endParaRPr sz="2200"/>
          </a:p>
        </p:txBody>
      </p:sp>
      <p:pic>
        <p:nvPicPr>
          <p:cNvPr id="547" name="Google Shape;547;p55"/>
          <p:cNvPicPr preferRelativeResize="0"/>
          <p:nvPr/>
        </p:nvPicPr>
        <p:blipFill>
          <a:blip r:embed="rId5">
            <a:alphaModFix/>
          </a:blip>
          <a:stretch>
            <a:fillRect/>
          </a:stretch>
        </p:blipFill>
        <p:spPr>
          <a:xfrm>
            <a:off x="1108250" y="2428545"/>
            <a:ext cx="3270632" cy="3247856"/>
          </a:xfrm>
          <a:prstGeom prst="rect">
            <a:avLst/>
          </a:prstGeom>
          <a:noFill/>
          <a:ln>
            <a:noFill/>
          </a:ln>
        </p:spPr>
      </p:pic>
      <p:sp>
        <p:nvSpPr>
          <p:cNvPr id="548" name="Google Shape;548;p55"/>
          <p:cNvSpPr txBox="1">
            <a:spLocks noGrp="1"/>
          </p:cNvSpPr>
          <p:nvPr>
            <p:ph type="title"/>
          </p:nvPr>
        </p:nvSpPr>
        <p:spPr>
          <a:xfrm>
            <a:off x="581700" y="962297"/>
            <a:ext cx="3931800" cy="1204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accent1"/>
              </a:buClr>
              <a:buSzPts val="12000"/>
              <a:buFont typeface="Calibri"/>
              <a:buNone/>
            </a:pPr>
            <a:r>
              <a:rPr lang="en-US"/>
              <a:t>Additional Support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8"/>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Key Terms to Track</a:t>
            </a:r>
            <a:endParaRPr/>
          </a:p>
        </p:txBody>
      </p:sp>
      <p:sp>
        <p:nvSpPr>
          <p:cNvPr id="232" name="Google Shape;232;p2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
        <p:nvSpPr>
          <p:cNvPr id="233" name="Google Shape;233;p28"/>
          <p:cNvSpPr txBox="1">
            <a:spLocks noGrp="1"/>
          </p:cNvSpPr>
          <p:nvPr>
            <p:ph type="body" idx="1"/>
          </p:nvPr>
        </p:nvSpPr>
        <p:spPr>
          <a:xfrm>
            <a:off x="717175" y="1825625"/>
            <a:ext cx="5302500" cy="46794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b="1">
                <a:solidFill>
                  <a:schemeClr val="accent2"/>
                </a:solidFill>
              </a:rPr>
              <a:t>LEA-C - Local Education Agency Consortium</a:t>
            </a:r>
            <a:endParaRPr b="1">
              <a:solidFill>
                <a:schemeClr val="accent2"/>
              </a:solidFill>
            </a:endParaRPr>
          </a:p>
          <a:p>
            <a:pPr marL="457200" lvl="0" indent="-342900" algn="l" rtl="0">
              <a:spcBef>
                <a:spcPts val="1000"/>
              </a:spcBef>
              <a:spcAft>
                <a:spcPts val="0"/>
              </a:spcAft>
              <a:buSzPts val="1800"/>
              <a:buChar char="•"/>
            </a:pPr>
            <a:r>
              <a:rPr lang="en-US"/>
              <a:t>In Oregon, this refers to an Education Service District who is the lead for a Title VI Indian Education consortium formula grant application. Any school district with at least 10 </a:t>
            </a:r>
            <a:r>
              <a:rPr lang="en-US" u="sng">
                <a:solidFill>
                  <a:schemeClr val="hlink"/>
                </a:solidFill>
                <a:hlinkClick r:id="rId3"/>
              </a:rPr>
              <a:t>tribally affiliated students</a:t>
            </a:r>
            <a:r>
              <a:rPr lang="en-US"/>
              <a:t> may join the consortium.</a:t>
            </a:r>
            <a:endParaRPr/>
          </a:p>
          <a:p>
            <a:pPr marL="457200" lvl="0" indent="0" algn="l" rtl="0">
              <a:spcBef>
                <a:spcPts val="1000"/>
              </a:spcBef>
              <a:spcAft>
                <a:spcPts val="0"/>
              </a:spcAft>
              <a:buNone/>
            </a:pPr>
            <a:r>
              <a:rPr lang="en-US"/>
              <a:t>Southern Oregon ESD, Columbia Gorge ESD, and Willamette ESD are all LEA-C’s in Oregon for SY24-25.</a:t>
            </a:r>
            <a:endParaRPr/>
          </a:p>
        </p:txBody>
      </p:sp>
      <p:sp>
        <p:nvSpPr>
          <p:cNvPr id="234" name="Google Shape;234;p28"/>
          <p:cNvSpPr txBox="1">
            <a:spLocks noGrp="1"/>
          </p:cNvSpPr>
          <p:nvPr>
            <p:ph type="body" idx="2"/>
          </p:nvPr>
        </p:nvSpPr>
        <p:spPr>
          <a:xfrm>
            <a:off x="6172200" y="1825625"/>
            <a:ext cx="5329500" cy="44253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b="1">
                <a:solidFill>
                  <a:schemeClr val="accent5"/>
                </a:solidFill>
              </a:rPr>
              <a:t>Affected LEAs and LEA-C</a:t>
            </a:r>
            <a:endParaRPr b="1">
              <a:solidFill>
                <a:schemeClr val="accent5"/>
              </a:solidFill>
            </a:endParaRPr>
          </a:p>
          <a:p>
            <a:pPr marL="457200" lvl="0" indent="-342900" algn="l" rtl="0">
              <a:spcBef>
                <a:spcPts val="1000"/>
              </a:spcBef>
              <a:spcAft>
                <a:spcPts val="0"/>
              </a:spcAft>
              <a:buSzPts val="1800"/>
              <a:buChar char="•"/>
            </a:pPr>
            <a:r>
              <a:rPr lang="en-US"/>
              <a:t>A term from the US Department of Education which identifies -</a:t>
            </a:r>
            <a:endParaRPr/>
          </a:p>
          <a:p>
            <a:pPr marL="914400" marR="0" lvl="1" indent="-342900" algn="l" rtl="0">
              <a:lnSpc>
                <a:spcPct val="90000"/>
              </a:lnSpc>
              <a:spcBef>
                <a:spcPts val="0"/>
              </a:spcBef>
              <a:spcAft>
                <a:spcPts val="0"/>
              </a:spcAft>
              <a:buSzPts val="1800"/>
              <a:buChar char="○"/>
            </a:pPr>
            <a:r>
              <a:rPr lang="en-US"/>
              <a:t>LEAs or LEA-Cs that receive &gt;$40K for their Title VI Indian Education formula grant, </a:t>
            </a:r>
            <a:r>
              <a:rPr lang="en-US" u="sng"/>
              <a:t>including</a:t>
            </a:r>
            <a:r>
              <a:rPr lang="en-US"/>
              <a:t> school districts who are members of a consortium that receives &gt;$40K for their formula grant, or</a:t>
            </a:r>
            <a:endParaRPr/>
          </a:p>
          <a:p>
            <a:pPr marL="914400" marR="0" lvl="1" indent="-342900" algn="l" rtl="0">
              <a:lnSpc>
                <a:spcPct val="90000"/>
              </a:lnSpc>
              <a:spcBef>
                <a:spcPts val="0"/>
              </a:spcBef>
              <a:spcAft>
                <a:spcPts val="0"/>
              </a:spcAft>
              <a:buSzPts val="1800"/>
              <a:buChar char="○"/>
            </a:pPr>
            <a:r>
              <a:rPr lang="en-US"/>
              <a:t>Districts with an AI/AN+ population of 50% or more are also considered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9"/>
          <p:cNvSpPr txBox="1">
            <a:spLocks noGrp="1"/>
          </p:cNvSpPr>
          <p:nvPr>
            <p:ph type="ctrTitle"/>
          </p:nvPr>
        </p:nvSpPr>
        <p:spPr>
          <a:xfrm>
            <a:off x="1042350" y="1133975"/>
            <a:ext cx="10107300" cy="23877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7200"/>
              <a:t>Overview</a:t>
            </a:r>
            <a:endParaRPr sz="7200"/>
          </a:p>
        </p:txBody>
      </p:sp>
      <p:sp>
        <p:nvSpPr>
          <p:cNvPr id="241" name="Google Shape;241;p29"/>
          <p:cNvSpPr txBox="1">
            <a:spLocks noGrp="1"/>
          </p:cNvSpPr>
          <p:nvPr>
            <p:ph type="subTitle" idx="1"/>
          </p:nvPr>
        </p:nvSpPr>
        <p:spPr>
          <a:xfrm>
            <a:off x="1365600" y="3978900"/>
            <a:ext cx="9460800" cy="5646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US" sz="3800"/>
              <a:t>Tribal Consultation Between LEAs, LEA-Cs, and Federally Recognized Tribes</a:t>
            </a:r>
            <a:endParaRPr sz="3800"/>
          </a:p>
        </p:txBody>
      </p:sp>
      <p:sp>
        <p:nvSpPr>
          <p:cNvPr id="242" name="Google Shape;242;p29"/>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30"/>
          <p:cNvSpPr/>
          <p:nvPr/>
        </p:nvSpPr>
        <p:spPr>
          <a:xfrm>
            <a:off x="530400" y="1683150"/>
            <a:ext cx="5412000" cy="4305600"/>
          </a:xfrm>
          <a:prstGeom prst="rect">
            <a:avLst/>
          </a:prstGeom>
          <a:noFill/>
          <a:ln w="381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48" name="Google Shape;248;p30"/>
          <p:cNvSpPr txBox="1">
            <a:spLocks noGrp="1"/>
          </p:cNvSpPr>
          <p:nvPr>
            <p:ph type="title"/>
          </p:nvPr>
        </p:nvSpPr>
        <p:spPr>
          <a:xfrm>
            <a:off x="703801" y="427875"/>
            <a:ext cx="10784400" cy="10266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a:t>Two Types of Consultation</a:t>
            </a:r>
            <a:endParaRPr/>
          </a:p>
        </p:txBody>
      </p:sp>
      <p:sp>
        <p:nvSpPr>
          <p:cNvPr id="249" name="Google Shape;249;p30"/>
          <p:cNvSpPr txBox="1">
            <a:spLocks noGrp="1"/>
          </p:cNvSpPr>
          <p:nvPr>
            <p:ph type="body" idx="1"/>
          </p:nvPr>
        </p:nvSpPr>
        <p:spPr>
          <a:xfrm>
            <a:off x="6351225" y="1683150"/>
            <a:ext cx="5412000" cy="4106100"/>
          </a:xfrm>
          <a:prstGeom prst="rect">
            <a:avLst/>
          </a:prstGeom>
          <a:noFill/>
          <a:ln>
            <a:noFill/>
          </a:ln>
        </p:spPr>
        <p:txBody>
          <a:bodyPr spcFirstLastPara="1" wrap="square" lIns="91425" tIns="45700" rIns="91425" bIns="45700" anchor="t" anchorCtr="0">
            <a:noAutofit/>
          </a:bodyPr>
          <a:lstStyle/>
          <a:p>
            <a:pPr marL="0" lvl="0" indent="457200" algn="l" rtl="0">
              <a:lnSpc>
                <a:spcPct val="100000"/>
              </a:lnSpc>
              <a:spcBef>
                <a:spcPts val="0"/>
              </a:spcBef>
              <a:spcAft>
                <a:spcPts val="0"/>
              </a:spcAft>
              <a:buClr>
                <a:schemeClr val="dk1"/>
              </a:buClr>
              <a:buSzPts val="1100"/>
              <a:buFont typeface="Arial"/>
              <a:buNone/>
            </a:pPr>
            <a:r>
              <a:rPr lang="en-US" sz="1900" b="1">
                <a:solidFill>
                  <a:srgbClr val="701C7F"/>
                </a:solidFill>
              </a:rPr>
              <a:t>  “Big C” Consultation</a:t>
            </a:r>
            <a:endParaRPr sz="1900"/>
          </a:p>
          <a:p>
            <a:pPr marL="0" lvl="0" indent="0" algn="l" rtl="0">
              <a:lnSpc>
                <a:spcPct val="100000"/>
              </a:lnSpc>
              <a:spcBef>
                <a:spcPts val="0"/>
              </a:spcBef>
              <a:spcAft>
                <a:spcPts val="0"/>
              </a:spcAft>
              <a:buNone/>
            </a:pPr>
            <a:r>
              <a:rPr lang="en-US" sz="1900"/>
              <a:t>Colloquially, this refers to Tribal Consultation efforts between the nine federally recognized tribes of Oregon and another state agency. It occurs when an action impacts tribal interests.</a:t>
            </a:r>
            <a:endParaRPr sz="1900"/>
          </a:p>
          <a:p>
            <a:pPr marL="0" lvl="0" indent="0" algn="l" rtl="0">
              <a:lnSpc>
                <a:spcPct val="100000"/>
              </a:lnSpc>
              <a:spcBef>
                <a:spcPts val="0"/>
              </a:spcBef>
              <a:spcAft>
                <a:spcPts val="0"/>
              </a:spcAft>
              <a:buNone/>
            </a:pPr>
            <a:endParaRPr sz="1900"/>
          </a:p>
          <a:p>
            <a:pPr marL="0" lvl="0" indent="0" algn="l" rtl="0">
              <a:lnSpc>
                <a:spcPct val="100000"/>
              </a:lnSpc>
              <a:spcBef>
                <a:spcPts val="0"/>
              </a:spcBef>
              <a:spcAft>
                <a:spcPts val="0"/>
              </a:spcAft>
              <a:buNone/>
            </a:pPr>
            <a:r>
              <a:rPr lang="en-US" sz="1900"/>
              <a:t>An “action” can include, but is not limited to the following ODE actions related to ODE programs: </a:t>
            </a:r>
            <a:endParaRPr sz="1900"/>
          </a:p>
          <a:p>
            <a:pPr marL="0" lvl="0" indent="0" algn="l" rtl="0">
              <a:lnSpc>
                <a:spcPct val="100000"/>
              </a:lnSpc>
              <a:spcBef>
                <a:spcPts val="0"/>
              </a:spcBef>
              <a:spcAft>
                <a:spcPts val="0"/>
              </a:spcAft>
              <a:buNone/>
            </a:pPr>
            <a:r>
              <a:rPr lang="en-US" sz="1900"/>
              <a:t>a. Regulations or rules </a:t>
            </a:r>
            <a:endParaRPr sz="1900"/>
          </a:p>
          <a:p>
            <a:pPr marL="0" lvl="0" indent="0" algn="l" rtl="0">
              <a:lnSpc>
                <a:spcPct val="100000"/>
              </a:lnSpc>
              <a:spcBef>
                <a:spcPts val="0"/>
              </a:spcBef>
              <a:spcAft>
                <a:spcPts val="0"/>
              </a:spcAft>
              <a:buNone/>
            </a:pPr>
            <a:r>
              <a:rPr lang="en-US" sz="1900"/>
              <a:t>b. Legislative proposals </a:t>
            </a:r>
            <a:endParaRPr sz="1900"/>
          </a:p>
          <a:p>
            <a:pPr marL="0" lvl="0" indent="0" algn="l" rtl="0">
              <a:lnSpc>
                <a:spcPct val="100000"/>
              </a:lnSpc>
              <a:spcBef>
                <a:spcPts val="0"/>
              </a:spcBef>
              <a:spcAft>
                <a:spcPts val="0"/>
              </a:spcAft>
              <a:buClr>
                <a:schemeClr val="dk1"/>
              </a:buClr>
              <a:buSzPts val="1100"/>
              <a:buFont typeface="Arial"/>
              <a:buNone/>
            </a:pPr>
            <a:r>
              <a:rPr lang="en-US" sz="1900"/>
              <a:t>c. Policies, guidance documents, directives, initiatives, or other policy statements.</a:t>
            </a:r>
            <a:endParaRPr sz="1900"/>
          </a:p>
          <a:p>
            <a:pPr marL="0" lvl="0" indent="0" algn="l" rtl="0">
              <a:lnSpc>
                <a:spcPct val="100000"/>
              </a:lnSpc>
              <a:spcBef>
                <a:spcPts val="0"/>
              </a:spcBef>
              <a:spcAft>
                <a:spcPts val="0"/>
              </a:spcAft>
              <a:buClr>
                <a:schemeClr val="dk1"/>
              </a:buClr>
              <a:buSzPts val="1100"/>
              <a:buFont typeface="Arial"/>
              <a:buNone/>
            </a:pPr>
            <a:endParaRPr sz="1800"/>
          </a:p>
          <a:p>
            <a:pPr marL="0" lvl="0" indent="0" algn="l" rtl="0">
              <a:lnSpc>
                <a:spcPct val="100000"/>
              </a:lnSpc>
              <a:spcBef>
                <a:spcPts val="0"/>
              </a:spcBef>
              <a:spcAft>
                <a:spcPts val="0"/>
              </a:spcAft>
              <a:buClr>
                <a:schemeClr val="dk1"/>
              </a:buClr>
              <a:buSzPts val="1100"/>
              <a:buFont typeface="Arial"/>
              <a:buNone/>
            </a:pPr>
            <a:r>
              <a:rPr lang="en-US" sz="1800"/>
              <a:t>Resource: </a:t>
            </a:r>
            <a:r>
              <a:rPr lang="en-US" sz="1800" u="sng">
                <a:solidFill>
                  <a:schemeClr val="hlink"/>
                </a:solidFill>
                <a:hlinkClick r:id="rId3"/>
              </a:rPr>
              <a:t>Heart and Spirit of Tribal Consultation </a:t>
            </a:r>
            <a:r>
              <a:rPr lang="en-US" sz="1800" u="sng">
                <a:solidFill>
                  <a:schemeClr val="hlink"/>
                </a:solidFill>
                <a:hlinkClick r:id="rId3"/>
              </a:rPr>
              <a:t>videos</a:t>
            </a:r>
            <a:endParaRPr sz="1800"/>
          </a:p>
        </p:txBody>
      </p:sp>
      <p:sp>
        <p:nvSpPr>
          <p:cNvPr id="250" name="Google Shape;250;p30"/>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251" name="Google Shape;251;p30"/>
          <p:cNvSpPr txBox="1">
            <a:spLocks noGrp="1"/>
          </p:cNvSpPr>
          <p:nvPr>
            <p:ph type="sldNum" idx="12"/>
          </p:nvPr>
        </p:nvSpPr>
        <p:spPr>
          <a:xfrm>
            <a:off x="8499325"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
        <p:nvSpPr>
          <p:cNvPr id="252" name="Google Shape;252;p30"/>
          <p:cNvSpPr txBox="1"/>
          <p:nvPr/>
        </p:nvSpPr>
        <p:spPr>
          <a:xfrm>
            <a:off x="703800" y="1727550"/>
            <a:ext cx="5154900" cy="4017300"/>
          </a:xfrm>
          <a:prstGeom prst="rect">
            <a:avLst/>
          </a:prstGeom>
          <a:solidFill>
            <a:schemeClr val="lt1"/>
          </a:solidFill>
          <a:ln>
            <a:noFill/>
          </a:ln>
        </p:spPr>
        <p:txBody>
          <a:bodyPr spcFirstLastPara="1" wrap="square" lIns="91425" tIns="91425" rIns="91425" bIns="91425" anchor="t" anchorCtr="0">
            <a:spAutoFit/>
          </a:bodyPr>
          <a:lstStyle/>
          <a:p>
            <a:pPr marL="0" lvl="0" indent="457200" algn="l" rtl="0">
              <a:spcBef>
                <a:spcPts val="0"/>
              </a:spcBef>
              <a:spcAft>
                <a:spcPts val="0"/>
              </a:spcAft>
              <a:buNone/>
            </a:pPr>
            <a:r>
              <a:rPr lang="en-US" sz="1900" b="1">
                <a:solidFill>
                  <a:srgbClr val="701C7F"/>
                </a:solidFill>
                <a:latin typeface="Calibri"/>
                <a:ea typeface="Calibri"/>
                <a:cs typeface="Calibri"/>
                <a:sym typeface="Calibri"/>
              </a:rPr>
              <a:t>“Little c” Consultation</a:t>
            </a:r>
            <a:endParaRPr sz="1900">
              <a:solidFill>
                <a:schemeClr val="dk1"/>
              </a:solidFill>
              <a:latin typeface="Calibri"/>
              <a:ea typeface="Calibri"/>
              <a:cs typeface="Calibri"/>
              <a:sym typeface="Calibri"/>
            </a:endParaRPr>
          </a:p>
          <a:p>
            <a:pPr marL="0" lvl="0" indent="0" algn="l" rtl="0">
              <a:spcBef>
                <a:spcPts val="0"/>
              </a:spcBef>
              <a:spcAft>
                <a:spcPts val="0"/>
              </a:spcAft>
              <a:buNone/>
            </a:pPr>
            <a:r>
              <a:rPr lang="en-US" sz="1900">
                <a:solidFill>
                  <a:schemeClr val="dk1"/>
                </a:solidFill>
                <a:latin typeface="Calibri"/>
                <a:ea typeface="Calibri"/>
                <a:cs typeface="Calibri"/>
                <a:sym typeface="Calibri"/>
              </a:rPr>
              <a:t>Colloquially, this refers to Tribal Consultation efforts between LEAs and LEA-Cs and any tribe(s) with a </a:t>
            </a:r>
            <a:r>
              <a:rPr lang="en-US" sz="2000">
                <a:solidFill>
                  <a:schemeClr val="dk1"/>
                </a:solidFill>
                <a:latin typeface="Calibri"/>
                <a:ea typeface="Calibri"/>
                <a:cs typeface="Calibri"/>
                <a:sym typeface="Calibri"/>
              </a:rPr>
              <a:t>tribal reservation boundary, Indian Lands, ceded, unceded, </a:t>
            </a:r>
            <a:r>
              <a:rPr lang="en-US" sz="2000" u="sng">
                <a:solidFill>
                  <a:schemeClr val="dk1"/>
                </a:solidFill>
                <a:latin typeface="Calibri"/>
                <a:ea typeface="Calibri"/>
                <a:cs typeface="Calibri"/>
                <a:sym typeface="Calibri"/>
              </a:rPr>
              <a:t>and</a:t>
            </a:r>
            <a:r>
              <a:rPr lang="en-US" sz="2000">
                <a:solidFill>
                  <a:schemeClr val="dk1"/>
                </a:solidFill>
                <a:latin typeface="Calibri"/>
                <a:ea typeface="Calibri"/>
                <a:cs typeface="Calibri"/>
                <a:sym typeface="Calibri"/>
              </a:rPr>
              <a:t> aboriginal lands</a:t>
            </a:r>
            <a:r>
              <a:rPr lang="en-US" sz="1900">
                <a:solidFill>
                  <a:schemeClr val="dk1"/>
                </a:solidFill>
                <a:latin typeface="Calibri"/>
                <a:ea typeface="Calibri"/>
                <a:cs typeface="Calibri"/>
                <a:sym typeface="Calibri"/>
              </a:rPr>
              <a:t> located within 50 miles of the LEA or LEA-C.</a:t>
            </a:r>
            <a:endParaRPr sz="1900">
              <a:solidFill>
                <a:schemeClr val="dk1"/>
              </a:solidFill>
              <a:latin typeface="Calibri"/>
              <a:ea typeface="Calibri"/>
              <a:cs typeface="Calibri"/>
              <a:sym typeface="Calibri"/>
            </a:endParaRPr>
          </a:p>
          <a:p>
            <a:pPr marL="0" lvl="0" indent="0" algn="l" rtl="0">
              <a:spcBef>
                <a:spcPts val="0"/>
              </a:spcBef>
              <a:spcAft>
                <a:spcPts val="0"/>
              </a:spcAft>
              <a:buNone/>
            </a:pPr>
            <a:endParaRPr sz="1900">
              <a:solidFill>
                <a:schemeClr val="dk1"/>
              </a:solidFill>
              <a:latin typeface="Calibri"/>
              <a:ea typeface="Calibri"/>
              <a:cs typeface="Calibri"/>
              <a:sym typeface="Calibri"/>
            </a:endParaRPr>
          </a:p>
          <a:p>
            <a:pPr marL="0" lvl="0" indent="0" algn="l" rtl="0">
              <a:spcBef>
                <a:spcPts val="0"/>
              </a:spcBef>
              <a:spcAft>
                <a:spcPts val="0"/>
              </a:spcAft>
              <a:buNone/>
            </a:pPr>
            <a:r>
              <a:rPr lang="en-US" sz="1900">
                <a:solidFill>
                  <a:schemeClr val="dk1"/>
                </a:solidFill>
                <a:latin typeface="Calibri"/>
                <a:ea typeface="Calibri"/>
                <a:cs typeface="Calibri"/>
                <a:sym typeface="Calibri"/>
              </a:rPr>
              <a:t>In our state’s context, this includes:</a:t>
            </a:r>
            <a:endParaRPr sz="1900">
              <a:solidFill>
                <a:schemeClr val="dk1"/>
              </a:solidFill>
              <a:latin typeface="Calibri"/>
              <a:ea typeface="Calibri"/>
              <a:cs typeface="Calibri"/>
              <a:sym typeface="Calibri"/>
            </a:endParaRPr>
          </a:p>
          <a:p>
            <a:pPr marL="457200" lvl="0" indent="-349250" algn="l" rtl="0">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the the nine federally recognized tribes of Oregon, and </a:t>
            </a:r>
            <a:endParaRPr sz="1900">
              <a:solidFill>
                <a:schemeClr val="dk1"/>
              </a:solidFill>
              <a:latin typeface="Calibri"/>
              <a:ea typeface="Calibri"/>
              <a:cs typeface="Calibri"/>
              <a:sym typeface="Calibri"/>
            </a:endParaRPr>
          </a:p>
          <a:p>
            <a:pPr marL="457200" lvl="0" indent="-349250" algn="l" rtl="0">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the Confederated Tribes and Bands of the Yakama Nation in Washington and the Tolowa Dee-Ni’ Nation in California. </a:t>
            </a:r>
            <a:endParaRPr sz="1900">
              <a:solidFill>
                <a:schemeClr val="dk1"/>
              </a:solidFill>
              <a:latin typeface="Calibri"/>
              <a:ea typeface="Calibri"/>
              <a:cs typeface="Calibri"/>
              <a:sym typeface="Calibri"/>
            </a:endParaRPr>
          </a:p>
        </p:txBody>
      </p:sp>
      <p:pic>
        <p:nvPicPr>
          <p:cNvPr id="253" name="Google Shape;253;p30"/>
          <p:cNvPicPr preferRelativeResize="0"/>
          <p:nvPr/>
        </p:nvPicPr>
        <p:blipFill>
          <a:blip r:embed="rId4">
            <a:alphaModFix/>
          </a:blip>
          <a:stretch>
            <a:fillRect/>
          </a:stretch>
        </p:blipFill>
        <p:spPr>
          <a:xfrm>
            <a:off x="6384897" y="1556175"/>
            <a:ext cx="500025" cy="497800"/>
          </a:xfrm>
          <a:prstGeom prst="rect">
            <a:avLst/>
          </a:prstGeom>
          <a:noFill/>
          <a:ln>
            <a:noFill/>
          </a:ln>
        </p:spPr>
      </p:pic>
      <p:pic>
        <p:nvPicPr>
          <p:cNvPr id="254" name="Google Shape;254;p30"/>
          <p:cNvPicPr preferRelativeResize="0"/>
          <p:nvPr/>
        </p:nvPicPr>
        <p:blipFill>
          <a:blip r:embed="rId5">
            <a:alphaModFix/>
          </a:blip>
          <a:stretch>
            <a:fillRect/>
          </a:stretch>
        </p:blipFill>
        <p:spPr>
          <a:xfrm>
            <a:off x="717175" y="1626950"/>
            <a:ext cx="500025" cy="5000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4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31"/>
          <p:cNvSpPr txBox="1">
            <a:spLocks noGrp="1"/>
          </p:cNvSpPr>
          <p:nvPr>
            <p:ph type="title"/>
          </p:nvPr>
        </p:nvSpPr>
        <p:spPr>
          <a:xfrm>
            <a:off x="505226" y="399825"/>
            <a:ext cx="10784400" cy="10266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a:t>ODE Tribal Consultation History </a:t>
            </a:r>
            <a:endParaRPr/>
          </a:p>
        </p:txBody>
      </p:sp>
      <p:sp>
        <p:nvSpPr>
          <p:cNvPr id="260" name="Google Shape;260;p31"/>
          <p:cNvSpPr txBox="1">
            <a:spLocks noGrp="1"/>
          </p:cNvSpPr>
          <p:nvPr>
            <p:ph type="body" idx="1"/>
          </p:nvPr>
        </p:nvSpPr>
        <p:spPr>
          <a:xfrm>
            <a:off x="703800" y="1997800"/>
            <a:ext cx="10784400" cy="2571000"/>
          </a:xfrm>
          <a:prstGeom prst="rect">
            <a:avLst/>
          </a:prstGeom>
          <a:noFill/>
          <a:ln>
            <a:noFill/>
          </a:ln>
        </p:spPr>
        <p:txBody>
          <a:bodyPr spcFirstLastPara="1" wrap="square" lIns="91425" tIns="45700" rIns="91425" bIns="45700" anchor="t" anchorCtr="0">
            <a:noAutofit/>
          </a:bodyPr>
          <a:lstStyle/>
          <a:p>
            <a:pPr marL="457200" lvl="0" indent="-349250" algn="l" rtl="0">
              <a:lnSpc>
                <a:spcPct val="115000"/>
              </a:lnSpc>
              <a:spcBef>
                <a:spcPts val="1200"/>
              </a:spcBef>
              <a:spcAft>
                <a:spcPts val="0"/>
              </a:spcAft>
              <a:buSzPts val="1900"/>
              <a:buChar char="●"/>
            </a:pPr>
            <a:r>
              <a:rPr lang="en-US" sz="1900"/>
              <a:t>2017 - The Tribal Consultation federal requirement under ESEA began during FY 2017 aligned to Title VI formula grant funding for the 2017-2018 school year.</a:t>
            </a:r>
            <a:endParaRPr sz="1900"/>
          </a:p>
          <a:p>
            <a:pPr marL="457200" lvl="0" indent="-349250" algn="l" rtl="0">
              <a:lnSpc>
                <a:spcPct val="115000"/>
              </a:lnSpc>
              <a:spcBef>
                <a:spcPts val="0"/>
              </a:spcBef>
              <a:spcAft>
                <a:spcPts val="0"/>
              </a:spcAft>
              <a:buSzPts val="1900"/>
              <a:buChar char="●"/>
            </a:pPr>
            <a:r>
              <a:rPr lang="en-US" sz="1900"/>
              <a:t>2018 - ODE Launched Tribal Consultation Toolkit 1.0. </a:t>
            </a:r>
            <a:r>
              <a:rPr lang="en-US" sz="1900" i="1"/>
              <a:t>This was guidance in effect until Fall of 2023</a:t>
            </a:r>
            <a:r>
              <a:rPr lang="en-US" sz="1900"/>
              <a:t>.</a:t>
            </a:r>
            <a:endParaRPr sz="1900"/>
          </a:p>
          <a:p>
            <a:pPr marL="457200" lvl="0" indent="-349250" algn="l" rtl="0">
              <a:lnSpc>
                <a:spcPct val="115000"/>
              </a:lnSpc>
              <a:spcBef>
                <a:spcPts val="0"/>
              </a:spcBef>
              <a:spcAft>
                <a:spcPts val="0"/>
              </a:spcAft>
              <a:buSzPts val="1900"/>
              <a:buChar char="●"/>
            </a:pPr>
            <a:r>
              <a:rPr lang="en-US" sz="1900"/>
              <a:t>November 1, 2023 - ODE Launched the Revised Tribal Consultation Toolkit 2.0</a:t>
            </a:r>
            <a:endParaRPr sz="1900"/>
          </a:p>
          <a:p>
            <a:pPr marL="914400" lvl="1" indent="-349250" algn="l" rtl="0">
              <a:lnSpc>
                <a:spcPct val="115000"/>
              </a:lnSpc>
              <a:spcBef>
                <a:spcPts val="0"/>
              </a:spcBef>
              <a:spcAft>
                <a:spcPts val="0"/>
              </a:spcAft>
              <a:buSzPts val="1900"/>
              <a:buChar char="○"/>
            </a:pPr>
            <a:r>
              <a:rPr lang="en-US" sz="1900"/>
              <a:t>Symbolically coincided with Native American Heritage Month</a:t>
            </a:r>
            <a:endParaRPr sz="1900"/>
          </a:p>
          <a:p>
            <a:pPr marL="914400" lvl="1" indent="-349250" algn="l" rtl="0">
              <a:lnSpc>
                <a:spcPct val="115000"/>
              </a:lnSpc>
              <a:spcBef>
                <a:spcPts val="0"/>
              </a:spcBef>
              <a:spcAft>
                <a:spcPts val="0"/>
              </a:spcAft>
              <a:buSzPts val="1900"/>
              <a:buChar char="○"/>
            </a:pPr>
            <a:r>
              <a:rPr lang="en-US" sz="1900"/>
              <a:t>OIE created a new </a:t>
            </a:r>
            <a:r>
              <a:rPr lang="en-US" sz="1900" u="sng">
                <a:solidFill>
                  <a:schemeClr val="hlink"/>
                </a:solidFill>
                <a:hlinkClick r:id="rId3"/>
              </a:rPr>
              <a:t>Tribal Consultation website</a:t>
            </a:r>
            <a:r>
              <a:rPr lang="en-US" sz="1900"/>
              <a:t> </a:t>
            </a:r>
            <a:endParaRPr sz="1900"/>
          </a:p>
          <a:p>
            <a:pPr marL="914400" lvl="1" indent="-349250" algn="l" rtl="0">
              <a:lnSpc>
                <a:spcPct val="115000"/>
              </a:lnSpc>
              <a:spcBef>
                <a:spcPts val="0"/>
              </a:spcBef>
              <a:spcAft>
                <a:spcPts val="0"/>
              </a:spcAft>
              <a:buSzPts val="1900"/>
              <a:buChar char="○"/>
            </a:pPr>
            <a:r>
              <a:rPr lang="en-US" sz="1900"/>
              <a:t>Internal and External Trainings Commenced </a:t>
            </a:r>
            <a:endParaRPr sz="1900"/>
          </a:p>
          <a:p>
            <a:pPr marL="457200" lvl="0" indent="-349250" algn="l" rtl="0">
              <a:lnSpc>
                <a:spcPct val="115000"/>
              </a:lnSpc>
              <a:spcBef>
                <a:spcPts val="0"/>
              </a:spcBef>
              <a:spcAft>
                <a:spcPts val="0"/>
              </a:spcAft>
              <a:buClr>
                <a:schemeClr val="accent2"/>
              </a:buClr>
              <a:buSzPts val="1900"/>
              <a:buChar char="●"/>
            </a:pPr>
            <a:r>
              <a:rPr lang="en-US" sz="1900" b="1" i="1">
                <a:solidFill>
                  <a:schemeClr val="accent2"/>
                </a:solidFill>
              </a:rPr>
              <a:t>June 2024 - </a:t>
            </a:r>
            <a:r>
              <a:rPr lang="en-US" sz="1900" i="1" u="sng">
                <a:solidFill>
                  <a:schemeClr val="accent2"/>
                </a:solidFill>
                <a:hlinkClick r:id="rId4">
                  <a:extLst>
                    <a:ext uri="{A12FA001-AC4F-418D-AE19-62706E023703}">
                      <ahyp:hlinkClr xmlns:ahyp="http://schemas.microsoft.com/office/drawing/2018/hyperlinkcolor" val="tx"/>
                    </a:ext>
                  </a:extLst>
                </a:hlinkClick>
              </a:rPr>
              <a:t>ODE Launched an Updated Tribal Consultation Toolkit 2.1</a:t>
            </a:r>
            <a:r>
              <a:rPr lang="en-US" sz="1900" i="1">
                <a:solidFill>
                  <a:schemeClr val="accent2"/>
                </a:solidFill>
              </a:rPr>
              <a:t> (to include Integrated Guidance)</a:t>
            </a:r>
            <a:endParaRPr sz="1900" i="1">
              <a:solidFill>
                <a:schemeClr val="accent2"/>
              </a:solidFill>
            </a:endParaRPr>
          </a:p>
          <a:p>
            <a:pPr marL="457200" lvl="0" indent="-349250" algn="l" rtl="0">
              <a:lnSpc>
                <a:spcPct val="115000"/>
              </a:lnSpc>
              <a:spcBef>
                <a:spcPts val="0"/>
              </a:spcBef>
              <a:spcAft>
                <a:spcPts val="0"/>
              </a:spcAft>
              <a:buClr>
                <a:schemeClr val="accent2"/>
              </a:buClr>
              <a:buSzPts val="1900"/>
              <a:buChar char="●"/>
            </a:pPr>
            <a:r>
              <a:rPr lang="en-US" sz="1900" b="1" i="1">
                <a:solidFill>
                  <a:schemeClr val="accent2"/>
                </a:solidFill>
              </a:rPr>
              <a:t>December 2024</a:t>
            </a:r>
            <a:r>
              <a:rPr lang="en-US" sz="1900" i="1">
                <a:solidFill>
                  <a:schemeClr val="accent2"/>
                </a:solidFill>
              </a:rPr>
              <a:t> - On Demand Tribal Consultation Modules launched in Canvas via </a:t>
            </a:r>
            <a:r>
              <a:rPr lang="en-US" sz="1900" i="1" u="sng">
                <a:solidFill>
                  <a:schemeClr val="accent2"/>
                </a:solidFill>
                <a:hlinkClick r:id="rId5">
                  <a:extLst>
                    <a:ext uri="{A12FA001-AC4F-418D-AE19-62706E023703}">
                      <ahyp:hlinkClr xmlns:ahyp="http://schemas.microsoft.com/office/drawing/2018/hyperlinkcolor" val="tx"/>
                    </a:ext>
                  </a:extLst>
                </a:hlinkClick>
              </a:rPr>
              <a:t>PDNetworks</a:t>
            </a:r>
            <a:r>
              <a:rPr lang="en-US" sz="1900" i="1">
                <a:solidFill>
                  <a:schemeClr val="accent2"/>
                </a:solidFill>
              </a:rPr>
              <a:t>; a </a:t>
            </a:r>
            <a:r>
              <a:rPr lang="en-US" sz="1900" i="1" u="sng">
                <a:solidFill>
                  <a:schemeClr val="accent2"/>
                </a:solidFill>
                <a:hlinkClick r:id="rId5">
                  <a:extLst>
                    <a:ext uri="{A12FA001-AC4F-418D-AE19-62706E023703}">
                      <ahyp:hlinkClr xmlns:ahyp="http://schemas.microsoft.com/office/drawing/2018/hyperlinkcolor" val="tx"/>
                    </a:ext>
                  </a:extLst>
                </a:hlinkClick>
              </a:rPr>
              <a:t>GovDelivery</a:t>
            </a:r>
            <a:r>
              <a:rPr lang="en-US" sz="1900" i="1">
                <a:solidFill>
                  <a:schemeClr val="accent2"/>
                </a:solidFill>
              </a:rPr>
              <a:t> was sent to LEA and ESD Superintendents and Charter School Leaders</a:t>
            </a:r>
            <a:endParaRPr sz="1900" i="1">
              <a:solidFill>
                <a:schemeClr val="accent2"/>
              </a:solidFill>
            </a:endParaRPr>
          </a:p>
        </p:txBody>
      </p:sp>
      <p:sp>
        <p:nvSpPr>
          <p:cNvPr id="261" name="Google Shape;261;p31"/>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262" name="Google Shape;262;p3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6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0">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6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32"/>
          <p:cNvSpPr txBox="1">
            <a:spLocks noGrp="1"/>
          </p:cNvSpPr>
          <p:nvPr>
            <p:ph type="sldNum" idx="12"/>
          </p:nvPr>
        </p:nvSpPr>
        <p:spPr>
          <a:xfrm>
            <a:off x="8687800" y="6116768"/>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
        <p:nvSpPr>
          <p:cNvPr id="269" name="Google Shape;269;p32"/>
          <p:cNvSpPr txBox="1">
            <a:spLocks noGrp="1"/>
          </p:cNvSpPr>
          <p:nvPr>
            <p:ph type="body" idx="4294967295"/>
          </p:nvPr>
        </p:nvSpPr>
        <p:spPr>
          <a:xfrm>
            <a:off x="717225" y="1370750"/>
            <a:ext cx="10684500" cy="1766100"/>
          </a:xfrm>
          <a:prstGeom prst="rect">
            <a:avLst/>
          </a:prstGeom>
        </p:spPr>
        <p:txBody>
          <a:bodyPr spcFirstLastPara="1" wrap="square" lIns="91425" tIns="45700" rIns="91425" bIns="45700" anchor="t" anchorCtr="0">
            <a:noAutofit/>
          </a:bodyPr>
          <a:lstStyle/>
          <a:p>
            <a:pPr marL="0" lvl="0" indent="0" algn="l" rtl="0">
              <a:lnSpc>
                <a:spcPct val="105000"/>
              </a:lnSpc>
              <a:spcBef>
                <a:spcPts val="0"/>
              </a:spcBef>
              <a:spcAft>
                <a:spcPts val="0"/>
              </a:spcAft>
              <a:buSzPts val="852"/>
              <a:buNone/>
            </a:pPr>
            <a:r>
              <a:rPr lang="en-US" sz="2115"/>
              <a:t>Consultation requirements under section 8538 of the ESEA, as amended by ESSA, require </a:t>
            </a:r>
            <a:r>
              <a:rPr lang="en-US" sz="2115" b="1">
                <a:highlight>
                  <a:srgbClr val="B4A7D6"/>
                </a:highlight>
              </a:rPr>
              <a:t>affected local education agencies </a:t>
            </a:r>
            <a:r>
              <a:rPr lang="en-US" sz="2115">
                <a:highlight>
                  <a:srgbClr val="B4A7D6"/>
                </a:highlight>
              </a:rPr>
              <a:t>(LEAs) </a:t>
            </a:r>
            <a:r>
              <a:rPr lang="en-US" sz="2115" b="1">
                <a:highlight>
                  <a:srgbClr val="B4A7D6"/>
                </a:highlight>
              </a:rPr>
              <a:t>to consult with Indian tribes</a:t>
            </a:r>
            <a:r>
              <a:rPr lang="en-US" sz="2115">
                <a:highlight>
                  <a:srgbClr val="B4A7D6"/>
                </a:highlight>
              </a:rPr>
              <a:t>,</a:t>
            </a:r>
            <a:r>
              <a:rPr lang="en-US" sz="2115"/>
              <a:t> or those tribal organizations approved by the tribes located in the area served by the LEA, </a:t>
            </a:r>
            <a:r>
              <a:rPr lang="en-US" sz="2115" b="1">
                <a:highlight>
                  <a:srgbClr val="93C47D"/>
                </a:highlight>
              </a:rPr>
              <a:t>prior to submitting a plan or application for covered programs</a:t>
            </a:r>
            <a:r>
              <a:rPr lang="en-US" sz="2115">
                <a:highlight>
                  <a:srgbClr val="93C47D"/>
                </a:highlight>
              </a:rPr>
              <a:t>.</a:t>
            </a:r>
            <a:r>
              <a:rPr lang="en-US" sz="2115"/>
              <a:t> This requirement is designed “to ensure timely and meaningful consultation on issues affecting American Indian and Alaska Native students.”</a:t>
            </a:r>
            <a:r>
              <a:rPr lang="en-US" sz="2215">
                <a:solidFill>
                  <a:srgbClr val="1F4E79"/>
                </a:solidFill>
              </a:rPr>
              <a:t> </a:t>
            </a:r>
            <a:endParaRPr sz="3222"/>
          </a:p>
        </p:txBody>
      </p:sp>
      <p:sp>
        <p:nvSpPr>
          <p:cNvPr id="270" name="Google Shape;270;p32"/>
          <p:cNvSpPr txBox="1">
            <a:spLocks noGrp="1"/>
          </p:cNvSpPr>
          <p:nvPr>
            <p:ph type="title"/>
          </p:nvPr>
        </p:nvSpPr>
        <p:spPr>
          <a:xfrm>
            <a:off x="703801" y="185675"/>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What are the Requirements?</a:t>
            </a:r>
            <a:endParaRPr/>
          </a:p>
        </p:txBody>
      </p:sp>
      <p:graphicFrame>
        <p:nvGraphicFramePr>
          <p:cNvPr id="271" name="Google Shape;271;p32"/>
          <p:cNvGraphicFramePr/>
          <p:nvPr/>
        </p:nvGraphicFramePr>
        <p:xfrm>
          <a:off x="982475" y="3295325"/>
          <a:ext cx="3000000" cy="3000000"/>
        </p:xfrm>
        <a:graphic>
          <a:graphicData uri="http://schemas.openxmlformats.org/drawingml/2006/table">
            <a:tbl>
              <a:tblPr>
                <a:noFill/>
                <a:tableStyleId>{2FFA136E-3631-4D4B-8AFF-3253457C7A24}</a:tableStyleId>
              </a:tblPr>
              <a:tblGrid>
                <a:gridCol w="1983300">
                  <a:extLst>
                    <a:ext uri="{9D8B030D-6E8A-4147-A177-3AD203B41FA5}">
                      <a16:colId xmlns:a16="http://schemas.microsoft.com/office/drawing/2014/main" val="20000"/>
                    </a:ext>
                  </a:extLst>
                </a:gridCol>
                <a:gridCol w="1983300">
                  <a:extLst>
                    <a:ext uri="{9D8B030D-6E8A-4147-A177-3AD203B41FA5}">
                      <a16:colId xmlns:a16="http://schemas.microsoft.com/office/drawing/2014/main" val="20001"/>
                    </a:ext>
                  </a:extLst>
                </a:gridCol>
              </a:tblGrid>
              <a:tr h="441925">
                <a:tc gridSpan="2">
                  <a:txBody>
                    <a:bodyPr/>
                    <a:lstStyle/>
                    <a:p>
                      <a:pPr marL="0" lvl="0" indent="0" algn="l" rtl="0">
                        <a:spcBef>
                          <a:spcPts val="0"/>
                        </a:spcBef>
                        <a:spcAft>
                          <a:spcPts val="0"/>
                        </a:spcAft>
                        <a:buNone/>
                      </a:pPr>
                      <a:r>
                        <a:rPr lang="en-US" sz="1600" b="1">
                          <a:solidFill>
                            <a:schemeClr val="dk1"/>
                          </a:solidFill>
                        </a:rPr>
                        <a:t>Affected LEA Criteria:</a:t>
                      </a:r>
                      <a:endParaRPr sz="1600" b="1">
                        <a:solidFill>
                          <a:schemeClr val="dk1"/>
                        </a:solidFill>
                      </a:endParaRPr>
                    </a:p>
                  </a:txBody>
                  <a:tcPr marL="91425" marR="91425" marT="91425" marB="91425">
                    <a:solidFill>
                      <a:srgbClr val="D9D2E9"/>
                    </a:solidFill>
                  </a:tcPr>
                </a:tc>
                <a:tc hMerge="1">
                  <a:txBody>
                    <a:bodyPr/>
                    <a:lstStyle/>
                    <a:p>
                      <a:endParaRPr lang="en-US"/>
                    </a:p>
                  </a:txBody>
                  <a:tcPr/>
                </a:tc>
                <a:extLst>
                  <a:ext uri="{0D108BD9-81ED-4DB2-BD59-A6C34878D82A}">
                    <a16:rowId xmlns:a16="http://schemas.microsoft.com/office/drawing/2014/main" val="10000"/>
                  </a:ext>
                </a:extLst>
              </a:tr>
              <a:tr h="2715000">
                <a:tc>
                  <a:txBody>
                    <a:bodyPr/>
                    <a:lstStyle/>
                    <a:p>
                      <a:pPr marL="0" lvl="0" indent="0" algn="ctr" rtl="0">
                        <a:spcBef>
                          <a:spcPts val="0"/>
                        </a:spcBef>
                        <a:spcAft>
                          <a:spcPts val="0"/>
                        </a:spcAft>
                        <a:buClr>
                          <a:schemeClr val="dk1"/>
                        </a:buClr>
                        <a:buSzPts val="1100"/>
                        <a:buFont typeface="Arial"/>
                        <a:buNone/>
                      </a:pPr>
                      <a:r>
                        <a:rPr lang="en-US" sz="1600">
                          <a:solidFill>
                            <a:schemeClr val="dk1"/>
                          </a:solidFill>
                        </a:rPr>
                        <a:t>Title VI Indian Education Formula Grant was &gt;$40K in previous fiscal year, </a:t>
                      </a:r>
                      <a:r>
                        <a:rPr lang="en-US" sz="1600" i="1">
                          <a:solidFill>
                            <a:schemeClr val="dk1"/>
                          </a:solidFill>
                        </a:rPr>
                        <a:t>including LEA-Cs </a:t>
                      </a:r>
                      <a:r>
                        <a:rPr lang="en-US" sz="1600" i="1" u="sng">
                          <a:solidFill>
                            <a:schemeClr val="dk1"/>
                          </a:solidFill>
                        </a:rPr>
                        <a:t>and</a:t>
                      </a:r>
                      <a:r>
                        <a:rPr lang="en-US" sz="1600" i="1">
                          <a:solidFill>
                            <a:schemeClr val="dk1"/>
                          </a:solidFill>
                        </a:rPr>
                        <a:t> LEAs who are members of a consortium who received &gt;$40K</a:t>
                      </a:r>
                      <a:endParaRPr sz="1600" i="1">
                        <a:solidFill>
                          <a:schemeClr val="dk1"/>
                        </a:solidFill>
                      </a:endParaRPr>
                    </a:p>
                    <a:p>
                      <a:pPr marL="0" lvl="0" indent="0" algn="l" rtl="0">
                        <a:spcBef>
                          <a:spcPts val="0"/>
                        </a:spcBef>
                        <a:spcAft>
                          <a:spcPts val="0"/>
                        </a:spcAft>
                        <a:buNone/>
                      </a:pPr>
                      <a:endParaRPr sz="1600">
                        <a:solidFill>
                          <a:schemeClr val="dk1"/>
                        </a:solidFill>
                      </a:endParaRPr>
                    </a:p>
                  </a:txBody>
                  <a:tcPr marL="91425" marR="91425" marT="91425" marB="91425">
                    <a:solidFill>
                      <a:srgbClr val="D9D2E9"/>
                    </a:solidFill>
                  </a:tcPr>
                </a:tc>
                <a:tc>
                  <a:txBody>
                    <a:bodyPr/>
                    <a:lstStyle/>
                    <a:p>
                      <a:pPr marL="0" lvl="0" indent="0" algn="ctr" rtl="0">
                        <a:spcBef>
                          <a:spcPts val="0"/>
                        </a:spcBef>
                        <a:spcAft>
                          <a:spcPts val="0"/>
                        </a:spcAft>
                        <a:buClr>
                          <a:schemeClr val="dk1"/>
                        </a:buClr>
                        <a:buSzPts val="1100"/>
                        <a:buFont typeface="Arial"/>
                        <a:buNone/>
                      </a:pPr>
                      <a:r>
                        <a:rPr lang="en-US" sz="1600">
                          <a:solidFill>
                            <a:schemeClr val="dk1"/>
                          </a:solidFill>
                        </a:rPr>
                        <a:t>Has 50% or more of its student enrollment made up of AI/AN+*</a:t>
                      </a:r>
                      <a:endParaRPr sz="1600">
                        <a:solidFill>
                          <a:schemeClr val="dk1"/>
                        </a:solidFill>
                      </a:endParaRPr>
                    </a:p>
                  </a:txBody>
                  <a:tcPr marL="91425" marR="91425" marT="91425" marB="91425">
                    <a:solidFill>
                      <a:srgbClr val="D9D2E9"/>
                    </a:solidFill>
                  </a:tcPr>
                </a:tc>
                <a:extLst>
                  <a:ext uri="{0D108BD9-81ED-4DB2-BD59-A6C34878D82A}">
                    <a16:rowId xmlns:a16="http://schemas.microsoft.com/office/drawing/2014/main" val="10001"/>
                  </a:ext>
                </a:extLst>
              </a:tr>
            </a:tbl>
          </a:graphicData>
        </a:graphic>
      </p:graphicFrame>
      <p:graphicFrame>
        <p:nvGraphicFramePr>
          <p:cNvPr id="272" name="Google Shape;272;p32"/>
          <p:cNvGraphicFramePr/>
          <p:nvPr/>
        </p:nvGraphicFramePr>
        <p:xfrm>
          <a:off x="5415125" y="3295325"/>
          <a:ext cx="3000000" cy="3000000"/>
        </p:xfrm>
        <a:graphic>
          <a:graphicData uri="http://schemas.openxmlformats.org/drawingml/2006/table">
            <a:tbl>
              <a:tblPr>
                <a:noFill/>
                <a:tableStyleId>{2FFA136E-3631-4D4B-8AFF-3253457C7A24}</a:tableStyleId>
              </a:tblPr>
              <a:tblGrid>
                <a:gridCol w="1797250">
                  <a:extLst>
                    <a:ext uri="{9D8B030D-6E8A-4147-A177-3AD203B41FA5}">
                      <a16:colId xmlns:a16="http://schemas.microsoft.com/office/drawing/2014/main" val="20000"/>
                    </a:ext>
                  </a:extLst>
                </a:gridCol>
                <a:gridCol w="2253325">
                  <a:extLst>
                    <a:ext uri="{9D8B030D-6E8A-4147-A177-3AD203B41FA5}">
                      <a16:colId xmlns:a16="http://schemas.microsoft.com/office/drawing/2014/main" val="20001"/>
                    </a:ext>
                  </a:extLst>
                </a:gridCol>
                <a:gridCol w="1769500">
                  <a:extLst>
                    <a:ext uri="{9D8B030D-6E8A-4147-A177-3AD203B41FA5}">
                      <a16:colId xmlns:a16="http://schemas.microsoft.com/office/drawing/2014/main" val="20002"/>
                    </a:ext>
                  </a:extLst>
                </a:gridCol>
              </a:tblGrid>
              <a:tr h="413850">
                <a:tc gridSpan="3">
                  <a:txBody>
                    <a:bodyPr/>
                    <a:lstStyle/>
                    <a:p>
                      <a:pPr marL="0" lvl="0" indent="0" algn="l" rtl="0">
                        <a:spcBef>
                          <a:spcPts val="0"/>
                        </a:spcBef>
                        <a:spcAft>
                          <a:spcPts val="0"/>
                        </a:spcAft>
                        <a:buNone/>
                      </a:pPr>
                      <a:r>
                        <a:rPr lang="en-US" sz="1600" b="1">
                          <a:solidFill>
                            <a:schemeClr val="dk1"/>
                          </a:solidFill>
                        </a:rPr>
                        <a:t>Required Plans or Applications:</a:t>
                      </a:r>
                      <a:endParaRPr sz="1600" b="1">
                        <a:solidFill>
                          <a:schemeClr val="dk1"/>
                        </a:solidFill>
                      </a:endParaRPr>
                    </a:p>
                  </a:txBody>
                  <a:tcPr marL="91425" marR="91425" marT="91425" marB="91425">
                    <a:solidFill>
                      <a:srgbClr val="B6D7A8"/>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655550">
                <a:tc>
                  <a:txBody>
                    <a:bodyPr/>
                    <a:lstStyle/>
                    <a:p>
                      <a:pPr marL="0" lvl="0" indent="0" algn="ctr" rtl="0">
                        <a:spcBef>
                          <a:spcPts val="0"/>
                        </a:spcBef>
                        <a:spcAft>
                          <a:spcPts val="0"/>
                        </a:spcAft>
                        <a:buClr>
                          <a:schemeClr val="dk1"/>
                        </a:buClr>
                        <a:buSzPts val="1100"/>
                        <a:buFont typeface="Arial"/>
                        <a:buNone/>
                      </a:pPr>
                      <a:r>
                        <a:rPr lang="en-US" sz="1600">
                          <a:solidFill>
                            <a:schemeClr val="dk1"/>
                          </a:solidFill>
                        </a:rPr>
                        <a:t>Title VI Part A Formula Grant </a:t>
                      </a:r>
                      <a:endParaRPr sz="1600">
                        <a:solidFill>
                          <a:schemeClr val="dk1"/>
                        </a:solidFill>
                      </a:endParaRPr>
                    </a:p>
                    <a:p>
                      <a:pPr marL="0" lvl="0" indent="0" algn="ctr" rtl="0">
                        <a:spcBef>
                          <a:spcPts val="0"/>
                        </a:spcBef>
                        <a:spcAft>
                          <a:spcPts val="0"/>
                        </a:spcAft>
                        <a:buClr>
                          <a:schemeClr val="dk1"/>
                        </a:buClr>
                        <a:buSzPts val="1100"/>
                        <a:buFont typeface="Arial"/>
                        <a:buNone/>
                      </a:pPr>
                      <a:r>
                        <a:rPr lang="en-US" sz="1600">
                          <a:solidFill>
                            <a:schemeClr val="dk1"/>
                          </a:solidFill>
                        </a:rPr>
                        <a:t>(Completed Annually in Spring)</a:t>
                      </a:r>
                      <a:endParaRPr sz="1600">
                        <a:solidFill>
                          <a:schemeClr val="dk1"/>
                        </a:solidFill>
                      </a:endParaRPr>
                    </a:p>
                  </a:txBody>
                  <a:tcPr marL="91425" marR="91425" marT="91425" marB="91425">
                    <a:solidFill>
                      <a:srgbClr val="B6D7A8"/>
                    </a:solidFill>
                  </a:tcPr>
                </a:tc>
                <a:tc>
                  <a:txBody>
                    <a:bodyPr/>
                    <a:lstStyle/>
                    <a:p>
                      <a:pPr marL="0" lvl="0" indent="0" algn="ctr" rtl="0">
                        <a:spcBef>
                          <a:spcPts val="0"/>
                        </a:spcBef>
                        <a:spcAft>
                          <a:spcPts val="0"/>
                        </a:spcAft>
                        <a:buNone/>
                      </a:pPr>
                      <a:r>
                        <a:rPr lang="en-US" sz="1600">
                          <a:solidFill>
                            <a:schemeClr val="dk1"/>
                          </a:solidFill>
                        </a:rPr>
                        <a:t>Application for SEA-Administered Covered Programs (Annually, Due Oct. 1)</a:t>
                      </a:r>
                      <a:endParaRPr sz="1600">
                        <a:solidFill>
                          <a:schemeClr val="dk1"/>
                        </a:solidFill>
                      </a:endParaRPr>
                    </a:p>
                    <a:p>
                      <a:pPr marL="0" lvl="0" indent="0" algn="ctr" rtl="0">
                        <a:spcBef>
                          <a:spcPts val="0"/>
                        </a:spcBef>
                        <a:spcAft>
                          <a:spcPts val="0"/>
                        </a:spcAft>
                        <a:buClr>
                          <a:schemeClr val="dk1"/>
                        </a:buClr>
                        <a:buSzPts val="1100"/>
                        <a:buFont typeface="Arial"/>
                        <a:buNone/>
                      </a:pPr>
                      <a:r>
                        <a:rPr lang="en-US" sz="1200">
                          <a:solidFill>
                            <a:schemeClr val="dk1"/>
                          </a:solidFill>
                        </a:rPr>
                        <a:t>*Any grant disbursed with Federal funding also requires Tribal Consultation.</a:t>
                      </a:r>
                      <a:endParaRPr sz="1200">
                        <a:solidFill>
                          <a:schemeClr val="dk1"/>
                        </a:solidFill>
                      </a:endParaRPr>
                    </a:p>
                  </a:txBody>
                  <a:tcPr marL="91425" marR="91425" marT="91425" marB="91425">
                    <a:solidFill>
                      <a:srgbClr val="B6D7A8"/>
                    </a:solidFill>
                  </a:tcPr>
                </a:tc>
                <a:tc>
                  <a:txBody>
                    <a:bodyPr/>
                    <a:lstStyle/>
                    <a:p>
                      <a:pPr marL="0" lvl="0" indent="0" algn="ctr" rtl="0">
                        <a:spcBef>
                          <a:spcPts val="0"/>
                        </a:spcBef>
                        <a:spcAft>
                          <a:spcPts val="0"/>
                        </a:spcAft>
                        <a:buClr>
                          <a:schemeClr val="dk1"/>
                        </a:buClr>
                        <a:buSzPts val="1100"/>
                        <a:buFont typeface="Arial"/>
                        <a:buNone/>
                      </a:pPr>
                      <a:r>
                        <a:rPr lang="en-US" sz="1600">
                          <a:solidFill>
                            <a:schemeClr val="dk1"/>
                          </a:solidFill>
                        </a:rPr>
                        <a:t>SEA Application</a:t>
                      </a:r>
                      <a:endParaRPr sz="1600">
                        <a:solidFill>
                          <a:schemeClr val="dk1"/>
                        </a:solidFill>
                      </a:endParaRPr>
                    </a:p>
                    <a:p>
                      <a:pPr marL="0" lvl="0" indent="0" algn="ctr" rtl="0">
                        <a:spcBef>
                          <a:spcPts val="0"/>
                        </a:spcBef>
                        <a:spcAft>
                          <a:spcPts val="0"/>
                        </a:spcAft>
                        <a:buClr>
                          <a:schemeClr val="dk1"/>
                        </a:buClr>
                        <a:buSzPts val="1100"/>
                        <a:buFont typeface="Arial"/>
                        <a:buNone/>
                      </a:pPr>
                      <a:r>
                        <a:rPr lang="en-US" sz="1600">
                          <a:solidFill>
                            <a:schemeClr val="dk1"/>
                          </a:solidFill>
                        </a:rPr>
                        <a:t>Integrated Guidance</a:t>
                      </a:r>
                      <a:endParaRPr sz="1600">
                        <a:solidFill>
                          <a:schemeClr val="dk1"/>
                        </a:solidFill>
                      </a:endParaRPr>
                    </a:p>
                    <a:p>
                      <a:pPr marL="0" lvl="0" indent="0" algn="ctr" rtl="0">
                        <a:spcBef>
                          <a:spcPts val="0"/>
                        </a:spcBef>
                        <a:spcAft>
                          <a:spcPts val="0"/>
                        </a:spcAft>
                        <a:buNone/>
                      </a:pPr>
                      <a:r>
                        <a:rPr lang="en-US" sz="1600">
                          <a:solidFill>
                            <a:schemeClr val="dk1"/>
                          </a:solidFill>
                        </a:rPr>
                        <a:t>(Spring, every odd year)</a:t>
                      </a:r>
                      <a:endParaRPr sz="1600">
                        <a:solidFill>
                          <a:schemeClr val="dk1"/>
                        </a:solidFill>
                      </a:endParaRPr>
                    </a:p>
                    <a:p>
                      <a:pPr marL="0" lvl="0" indent="0" algn="ctr" rtl="0">
                        <a:spcBef>
                          <a:spcPts val="0"/>
                        </a:spcBef>
                        <a:spcAft>
                          <a:spcPts val="0"/>
                        </a:spcAft>
                        <a:buClr>
                          <a:schemeClr val="dk1"/>
                        </a:buClr>
                        <a:buSzPts val="1100"/>
                        <a:buFont typeface="Arial"/>
                        <a:buNone/>
                      </a:pPr>
                      <a:r>
                        <a:rPr lang="en-US" sz="1200">
                          <a:solidFill>
                            <a:schemeClr val="dk1"/>
                          </a:solidFill>
                        </a:rPr>
                        <a:t>A state requirement</a:t>
                      </a:r>
                      <a:r>
                        <a:rPr lang="en-US" sz="1600">
                          <a:solidFill>
                            <a:schemeClr val="dk1"/>
                          </a:solidFill>
                        </a:rPr>
                        <a:t> </a:t>
                      </a:r>
                      <a:endParaRPr sz="1600">
                        <a:solidFill>
                          <a:schemeClr val="dk1"/>
                        </a:solidFill>
                      </a:endParaRPr>
                    </a:p>
                  </a:txBody>
                  <a:tcPr marL="91425" marR="91425" marT="91425" marB="91425">
                    <a:solidFill>
                      <a:srgbClr val="B6D7A8"/>
                    </a:solidFill>
                  </a:tcPr>
                </a:tc>
                <a:extLst>
                  <a:ext uri="{0D108BD9-81ED-4DB2-BD59-A6C34878D82A}">
                    <a16:rowId xmlns:a16="http://schemas.microsoft.com/office/drawing/2014/main" val="10001"/>
                  </a:ext>
                </a:extLst>
              </a:tr>
              <a:tr h="413850">
                <a:tc>
                  <a:txBody>
                    <a:bodyPr/>
                    <a:lstStyle/>
                    <a:p>
                      <a:pPr marL="0" lvl="0" indent="0" algn="ctr" rtl="0">
                        <a:spcBef>
                          <a:spcPts val="0"/>
                        </a:spcBef>
                        <a:spcAft>
                          <a:spcPts val="0"/>
                        </a:spcAft>
                        <a:buNone/>
                      </a:pPr>
                      <a:r>
                        <a:rPr lang="en-US" sz="1000">
                          <a:solidFill>
                            <a:schemeClr val="dk1"/>
                          </a:solidFill>
                        </a:rPr>
                        <a:t>Impacts LEAs and LEA-C’s</a:t>
                      </a:r>
                      <a:endParaRPr sz="1000">
                        <a:solidFill>
                          <a:schemeClr val="dk1"/>
                        </a:solidFill>
                      </a:endParaRPr>
                    </a:p>
                  </a:txBody>
                  <a:tcPr marL="91425" marR="91425" marT="91425" marB="91425">
                    <a:solidFill>
                      <a:srgbClr val="B6D7A8"/>
                    </a:solidFill>
                  </a:tcPr>
                </a:tc>
                <a:tc>
                  <a:txBody>
                    <a:bodyPr/>
                    <a:lstStyle/>
                    <a:p>
                      <a:pPr marL="0" lvl="0" indent="0" algn="ctr" rtl="0">
                        <a:spcBef>
                          <a:spcPts val="0"/>
                        </a:spcBef>
                        <a:spcAft>
                          <a:spcPts val="0"/>
                        </a:spcAft>
                        <a:buClr>
                          <a:schemeClr val="dk1"/>
                        </a:buClr>
                        <a:buSzPts val="1100"/>
                        <a:buFont typeface="Arial"/>
                        <a:buNone/>
                      </a:pPr>
                      <a:r>
                        <a:rPr lang="en-US" sz="1000">
                          <a:solidFill>
                            <a:schemeClr val="dk1"/>
                          </a:solidFill>
                        </a:rPr>
                        <a:t>Impacts LEAs and LEA-C’s</a:t>
                      </a:r>
                      <a:endParaRPr sz="1600">
                        <a:solidFill>
                          <a:schemeClr val="dk1"/>
                        </a:solidFill>
                      </a:endParaRPr>
                    </a:p>
                  </a:txBody>
                  <a:tcPr marL="91425" marR="91425" marT="91425" marB="91425">
                    <a:solidFill>
                      <a:srgbClr val="B6D7A8"/>
                    </a:solidFill>
                  </a:tcPr>
                </a:tc>
                <a:tc>
                  <a:txBody>
                    <a:bodyPr/>
                    <a:lstStyle/>
                    <a:p>
                      <a:pPr marL="0" lvl="0" indent="0" algn="ctr" rtl="0">
                        <a:spcBef>
                          <a:spcPts val="0"/>
                        </a:spcBef>
                        <a:spcAft>
                          <a:spcPts val="0"/>
                        </a:spcAft>
                        <a:buClr>
                          <a:schemeClr val="dk1"/>
                        </a:buClr>
                        <a:buSzPts val="1100"/>
                        <a:buFont typeface="Arial"/>
                        <a:buNone/>
                      </a:pPr>
                      <a:r>
                        <a:rPr lang="en-US" sz="1000">
                          <a:solidFill>
                            <a:schemeClr val="dk1"/>
                          </a:solidFill>
                        </a:rPr>
                        <a:t>Impacts LEAs ONLY</a:t>
                      </a:r>
                      <a:endParaRPr sz="1600">
                        <a:solidFill>
                          <a:schemeClr val="dk1"/>
                        </a:solidFill>
                      </a:endParaRPr>
                    </a:p>
                  </a:txBody>
                  <a:tcPr marL="91425" marR="91425" marT="91425" marB="91425">
                    <a:solidFill>
                      <a:srgbClr val="B6D7A8"/>
                    </a:solidFill>
                  </a:tcPr>
                </a:tc>
                <a:extLst>
                  <a:ext uri="{0D108BD9-81ED-4DB2-BD59-A6C34878D82A}">
                    <a16:rowId xmlns:a16="http://schemas.microsoft.com/office/drawing/2014/main" val="10002"/>
                  </a:ext>
                </a:extLst>
              </a:tr>
              <a:tr h="599125">
                <a:tc>
                  <a:txBody>
                    <a:bodyPr/>
                    <a:lstStyle/>
                    <a:p>
                      <a:pPr marL="0" lvl="0" indent="0" algn="ctr" rtl="0">
                        <a:spcBef>
                          <a:spcPts val="0"/>
                        </a:spcBef>
                        <a:spcAft>
                          <a:spcPts val="0"/>
                        </a:spcAft>
                        <a:buNone/>
                      </a:pPr>
                      <a:r>
                        <a:rPr lang="en-US">
                          <a:solidFill>
                            <a:schemeClr val="dk1"/>
                          </a:solidFill>
                        </a:rPr>
                        <a:t>US Department of Education</a:t>
                      </a:r>
                      <a:endParaRPr>
                        <a:solidFill>
                          <a:schemeClr val="dk1"/>
                        </a:solidFill>
                      </a:endParaRPr>
                    </a:p>
                  </a:txBody>
                  <a:tcPr marL="91425" marR="91425" marT="91425" marB="91425">
                    <a:solidFill>
                      <a:srgbClr val="B6D7A8"/>
                    </a:solidFill>
                  </a:tcPr>
                </a:tc>
                <a:tc>
                  <a:txBody>
                    <a:bodyPr/>
                    <a:lstStyle/>
                    <a:p>
                      <a:pPr marL="0" lvl="0" indent="0" algn="ctr" rtl="0">
                        <a:spcBef>
                          <a:spcPts val="0"/>
                        </a:spcBef>
                        <a:spcAft>
                          <a:spcPts val="0"/>
                        </a:spcAft>
                        <a:buNone/>
                      </a:pPr>
                      <a:r>
                        <a:rPr lang="en-US">
                          <a:solidFill>
                            <a:schemeClr val="dk1"/>
                          </a:solidFill>
                        </a:rPr>
                        <a:t>Oregon Department of Education</a:t>
                      </a:r>
                      <a:endParaRPr>
                        <a:solidFill>
                          <a:schemeClr val="dk1"/>
                        </a:solidFill>
                      </a:endParaRPr>
                    </a:p>
                  </a:txBody>
                  <a:tcPr marL="91425" marR="91425" marT="91425" marB="91425">
                    <a:solidFill>
                      <a:srgbClr val="B6D7A8"/>
                    </a:solidFill>
                  </a:tcPr>
                </a:tc>
                <a:tc>
                  <a:txBody>
                    <a:bodyPr/>
                    <a:lstStyle/>
                    <a:p>
                      <a:pPr marL="0" lvl="0" indent="0" algn="ctr" rtl="0">
                        <a:spcBef>
                          <a:spcPts val="0"/>
                        </a:spcBef>
                        <a:spcAft>
                          <a:spcPts val="0"/>
                        </a:spcAft>
                        <a:buClr>
                          <a:schemeClr val="dk1"/>
                        </a:buClr>
                        <a:buSzPts val="1100"/>
                        <a:buFont typeface="Arial"/>
                        <a:buNone/>
                      </a:pPr>
                      <a:r>
                        <a:rPr lang="en-US">
                          <a:solidFill>
                            <a:schemeClr val="dk1"/>
                          </a:solidFill>
                        </a:rPr>
                        <a:t>Oregon Department of Education</a:t>
                      </a:r>
                      <a:endParaRPr>
                        <a:solidFill>
                          <a:schemeClr val="dk1"/>
                        </a:solidFill>
                      </a:endParaRPr>
                    </a:p>
                  </a:txBody>
                  <a:tcPr marL="91425" marR="91425" marT="91425" marB="91425">
                    <a:solidFill>
                      <a:srgbClr val="B6D7A8"/>
                    </a:solidFill>
                  </a:tcPr>
                </a:tc>
                <a:extLst>
                  <a:ext uri="{0D108BD9-81ED-4DB2-BD59-A6C34878D82A}">
                    <a16:rowId xmlns:a16="http://schemas.microsoft.com/office/drawing/2014/main" val="10003"/>
                  </a:ext>
                </a:extLst>
              </a:tr>
            </a:tbl>
          </a:graphicData>
        </a:graphic>
      </p:graphicFrame>
      <p:sp>
        <p:nvSpPr>
          <p:cNvPr id="273" name="Google Shape;273;p32"/>
          <p:cNvSpPr/>
          <p:nvPr/>
        </p:nvSpPr>
        <p:spPr>
          <a:xfrm>
            <a:off x="5381900" y="3719150"/>
            <a:ext cx="1830600" cy="2733000"/>
          </a:xfrm>
          <a:prstGeom prst="rect">
            <a:avLst/>
          </a:prstGeom>
          <a:noFill/>
          <a:ln w="762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74" name="Google Shape;274;p32"/>
          <p:cNvSpPr/>
          <p:nvPr/>
        </p:nvSpPr>
        <p:spPr>
          <a:xfrm>
            <a:off x="7266950" y="3719150"/>
            <a:ext cx="2159100" cy="2733000"/>
          </a:xfrm>
          <a:prstGeom prst="rect">
            <a:avLst/>
          </a:prstGeom>
          <a:noFill/>
          <a:ln w="762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75" name="Google Shape;275;p32"/>
          <p:cNvSpPr/>
          <p:nvPr/>
        </p:nvSpPr>
        <p:spPr>
          <a:xfrm>
            <a:off x="9426050" y="3719150"/>
            <a:ext cx="1830600" cy="2733000"/>
          </a:xfrm>
          <a:prstGeom prst="rect">
            <a:avLst/>
          </a:prstGeom>
          <a:noFill/>
          <a:ln w="762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7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27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27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3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
        <p:nvSpPr>
          <p:cNvPr id="282" name="Google Shape;282;p33"/>
          <p:cNvSpPr txBox="1">
            <a:spLocks noGrp="1"/>
          </p:cNvSpPr>
          <p:nvPr>
            <p:ph type="title"/>
          </p:nvPr>
        </p:nvSpPr>
        <p:spPr>
          <a:xfrm>
            <a:off x="703801" y="-233275"/>
            <a:ext cx="10784400" cy="1026600"/>
          </a:xfrm>
          <a:prstGeom prst="rect">
            <a:avLst/>
          </a:prstGeom>
        </p:spPr>
        <p:txBody>
          <a:bodyPr spcFirstLastPara="1" wrap="square" lIns="91425" tIns="45700" rIns="91425" bIns="45700" anchor="b" anchorCtr="0">
            <a:normAutofit/>
          </a:bodyPr>
          <a:lstStyle/>
          <a:p>
            <a:pPr marL="0" lvl="0" indent="0" algn="l" rtl="0">
              <a:lnSpc>
                <a:spcPct val="100000"/>
              </a:lnSpc>
              <a:spcBef>
                <a:spcPts val="0"/>
              </a:spcBef>
              <a:spcAft>
                <a:spcPts val="0"/>
              </a:spcAft>
              <a:buNone/>
            </a:pPr>
            <a:r>
              <a:rPr lang="en-US" sz="3600" b="1"/>
              <a:t>SY25-26 Affected School Districts*  </a:t>
            </a:r>
            <a:endParaRPr sz="3600" b="1"/>
          </a:p>
        </p:txBody>
      </p:sp>
      <p:graphicFrame>
        <p:nvGraphicFramePr>
          <p:cNvPr id="283" name="Google Shape;283;p33"/>
          <p:cNvGraphicFramePr/>
          <p:nvPr/>
        </p:nvGraphicFramePr>
        <p:xfrm>
          <a:off x="618625" y="751400"/>
          <a:ext cx="3000000" cy="3000000"/>
        </p:xfrm>
        <a:graphic>
          <a:graphicData uri="http://schemas.openxmlformats.org/drawingml/2006/table">
            <a:tbl>
              <a:tblPr>
                <a:noFill/>
                <a:tableStyleId>{809F9652-FBA2-49A3-B96C-CE1C568D0298}</a:tableStyleId>
              </a:tblPr>
              <a:tblGrid>
                <a:gridCol w="3665625">
                  <a:extLst>
                    <a:ext uri="{9D8B030D-6E8A-4147-A177-3AD203B41FA5}">
                      <a16:colId xmlns:a16="http://schemas.microsoft.com/office/drawing/2014/main" val="20000"/>
                    </a:ext>
                  </a:extLst>
                </a:gridCol>
                <a:gridCol w="2790300">
                  <a:extLst>
                    <a:ext uri="{9D8B030D-6E8A-4147-A177-3AD203B41FA5}">
                      <a16:colId xmlns:a16="http://schemas.microsoft.com/office/drawing/2014/main" val="20001"/>
                    </a:ext>
                  </a:extLst>
                </a:gridCol>
              </a:tblGrid>
              <a:tr h="244300">
                <a:tc>
                  <a:txBody>
                    <a:bodyPr/>
                    <a:lstStyle/>
                    <a:p>
                      <a:pPr marL="0" lvl="0" indent="0" algn="l" rtl="0">
                        <a:lnSpc>
                          <a:spcPct val="115000"/>
                        </a:lnSpc>
                        <a:spcBef>
                          <a:spcPts val="0"/>
                        </a:spcBef>
                        <a:spcAft>
                          <a:spcPts val="0"/>
                        </a:spcAft>
                        <a:buNone/>
                      </a:pPr>
                      <a:r>
                        <a:rPr lang="en-US" sz="1200" b="1">
                          <a:solidFill>
                            <a:schemeClr val="dk1"/>
                          </a:solidFill>
                          <a:latin typeface="Calibri"/>
                          <a:ea typeface="Calibri"/>
                          <a:cs typeface="Calibri"/>
                          <a:sym typeface="Calibri"/>
                        </a:rPr>
                        <a:t>Title VI Awardee Name</a:t>
                      </a:r>
                      <a:endParaRPr sz="1200" b="1">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tc>
                  <a:txBody>
                    <a:bodyPr/>
                    <a:lstStyle/>
                    <a:p>
                      <a:pPr marL="0" lvl="0" indent="0" algn="l" rtl="0">
                        <a:lnSpc>
                          <a:spcPct val="115000"/>
                        </a:lnSpc>
                        <a:spcBef>
                          <a:spcPts val="0"/>
                        </a:spcBef>
                        <a:spcAft>
                          <a:spcPts val="0"/>
                        </a:spcAft>
                        <a:buNone/>
                      </a:pPr>
                      <a:r>
                        <a:rPr lang="en-US" sz="1200" b="1">
                          <a:solidFill>
                            <a:schemeClr val="dk1"/>
                          </a:solidFill>
                          <a:latin typeface="Calibri"/>
                          <a:ea typeface="Calibri"/>
                          <a:cs typeface="Calibri"/>
                          <a:sym typeface="Calibri"/>
                        </a:rPr>
                        <a:t>Title VI 24/25 Allocation</a:t>
                      </a:r>
                      <a:endParaRPr sz="1200" b="1">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extLst>
                  <a:ext uri="{0D108BD9-81ED-4DB2-BD59-A6C34878D82A}">
                    <a16:rowId xmlns:a16="http://schemas.microsoft.com/office/drawing/2014/main" val="10000"/>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Ashland - SOESD</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Based on LEA-C - $81,309.00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extLst>
                  <a:ext uri="{0D108BD9-81ED-4DB2-BD59-A6C34878D82A}">
                    <a16:rowId xmlns:a16="http://schemas.microsoft.com/office/drawing/2014/main" val="10001"/>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Beaverton SD</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$41,950.00</a:t>
                      </a:r>
                      <a:endParaRPr sz="18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extLst>
                  <a:ext uri="{0D108BD9-81ED-4DB2-BD59-A6C34878D82A}">
                    <a16:rowId xmlns:a16="http://schemas.microsoft.com/office/drawing/2014/main" val="10002"/>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Central Point 6 - SOESD</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Based on LEA-C - $81,309.00</a:t>
                      </a:r>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extLst>
                  <a:ext uri="{0D108BD9-81ED-4DB2-BD59-A6C34878D82A}">
                    <a16:rowId xmlns:a16="http://schemas.microsoft.com/office/drawing/2014/main" val="10003"/>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Eagle Point School District 9 - SOESD</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Based on LEA-C - $81,309.00</a:t>
                      </a:r>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extLst>
                  <a:ext uri="{0D108BD9-81ED-4DB2-BD59-A6C34878D82A}">
                    <a16:rowId xmlns:a16="http://schemas.microsoft.com/office/drawing/2014/main" val="10004"/>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Eugene School District-4J</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$230,424.00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extLst>
                  <a:ext uri="{0D108BD9-81ED-4DB2-BD59-A6C34878D82A}">
                    <a16:rowId xmlns:a16="http://schemas.microsoft.com/office/drawing/2014/main" val="10005"/>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Grants Pass 7 School District - SOESD</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tc>
                  <a:txBody>
                    <a:bodyPr/>
                    <a:lstStyle/>
                    <a:p>
                      <a:pPr marL="0" lvl="0" indent="0" algn="l" rtl="0">
                        <a:lnSpc>
                          <a:spcPct val="115000"/>
                        </a:lnSpc>
                        <a:spcBef>
                          <a:spcPts val="0"/>
                        </a:spcBef>
                        <a:spcAft>
                          <a:spcPts val="0"/>
                        </a:spcAft>
                        <a:buClr>
                          <a:schemeClr val="dk1"/>
                        </a:buClr>
                        <a:buSzPts val="1100"/>
                        <a:buFont typeface="Arial"/>
                        <a:buNone/>
                      </a:pPr>
                      <a:r>
                        <a:rPr lang="en-US" sz="1500">
                          <a:solidFill>
                            <a:schemeClr val="dk1"/>
                          </a:solidFill>
                          <a:latin typeface="Calibri"/>
                          <a:ea typeface="Calibri"/>
                          <a:cs typeface="Calibri"/>
                          <a:sym typeface="Calibri"/>
                        </a:rPr>
                        <a:t>Based on LEA-C - $81,309.00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extLst>
                  <a:ext uri="{0D108BD9-81ED-4DB2-BD59-A6C34878D82A}">
                    <a16:rowId xmlns:a16="http://schemas.microsoft.com/office/drawing/2014/main" val="10006"/>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Hillsboro SD</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$41,039.00</a:t>
                      </a:r>
                      <a:endParaRPr sz="18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extLst>
                  <a:ext uri="{0D108BD9-81ED-4DB2-BD59-A6C34878D82A}">
                    <a16:rowId xmlns:a16="http://schemas.microsoft.com/office/drawing/2014/main" val="10007"/>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Klamath County School District</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$125,632.00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extLst>
                  <a:ext uri="{0D108BD9-81ED-4DB2-BD59-A6C34878D82A}">
                    <a16:rowId xmlns:a16="http://schemas.microsoft.com/office/drawing/2014/main" val="10008"/>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Klamath Falls City Schools</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$51,368.00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extLst>
                  <a:ext uri="{0D108BD9-81ED-4DB2-BD59-A6C34878D82A}">
                    <a16:rowId xmlns:a16="http://schemas.microsoft.com/office/drawing/2014/main" val="10009"/>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Lincoln County School DIstrict</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$122,697.00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extLst>
                  <a:ext uri="{0D108BD9-81ED-4DB2-BD59-A6C34878D82A}">
                    <a16:rowId xmlns:a16="http://schemas.microsoft.com/office/drawing/2014/main" val="10010"/>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Medford 549C School District - SOESD</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tc>
                  <a:txBody>
                    <a:bodyPr/>
                    <a:lstStyle/>
                    <a:p>
                      <a:pPr marL="0" lvl="0" indent="0" algn="l" rtl="0">
                        <a:lnSpc>
                          <a:spcPct val="115000"/>
                        </a:lnSpc>
                        <a:spcBef>
                          <a:spcPts val="0"/>
                        </a:spcBef>
                        <a:spcAft>
                          <a:spcPts val="0"/>
                        </a:spcAft>
                        <a:buClr>
                          <a:schemeClr val="dk1"/>
                        </a:buClr>
                        <a:buSzPts val="1100"/>
                        <a:buFont typeface="Arial"/>
                        <a:buNone/>
                      </a:pPr>
                      <a:r>
                        <a:rPr lang="en-US" sz="1500">
                          <a:solidFill>
                            <a:schemeClr val="dk1"/>
                          </a:solidFill>
                          <a:latin typeface="Calibri"/>
                          <a:ea typeface="Calibri"/>
                          <a:cs typeface="Calibri"/>
                          <a:sym typeface="Calibri"/>
                        </a:rPr>
                        <a:t>Based on LEA-C - $81,309.00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extLst>
                  <a:ext uri="{0D108BD9-81ED-4DB2-BD59-A6C34878D82A}">
                    <a16:rowId xmlns:a16="http://schemas.microsoft.com/office/drawing/2014/main" val="10011"/>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Multnomah School District No. 1</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$143,538.00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extLst>
                  <a:ext uri="{0D108BD9-81ED-4DB2-BD59-A6C34878D82A}">
                    <a16:rowId xmlns:a16="http://schemas.microsoft.com/office/drawing/2014/main" val="10012"/>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Phoenix-Talent 4 School District - SOESD</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Based on LEA-C - $81,309.00</a:t>
                      </a:r>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extLst>
                  <a:ext uri="{0D108BD9-81ED-4DB2-BD59-A6C34878D82A}">
                    <a16:rowId xmlns:a16="http://schemas.microsoft.com/office/drawing/2014/main" val="10013"/>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Rogue River 35 School District - SOESD</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Based on LEA-C - $81,309.00</a:t>
                      </a:r>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extLst>
                  <a:ext uri="{0D108BD9-81ED-4DB2-BD59-A6C34878D82A}">
                    <a16:rowId xmlns:a16="http://schemas.microsoft.com/office/drawing/2014/main" val="10014"/>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Salem Keizer Public Schools</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$191,090.00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extLst>
                  <a:ext uri="{0D108BD9-81ED-4DB2-BD59-A6C34878D82A}">
                    <a16:rowId xmlns:a16="http://schemas.microsoft.com/office/drawing/2014/main" val="10015"/>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Springfield School District</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$49,020.00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extLst>
                  <a:ext uri="{0D108BD9-81ED-4DB2-BD59-A6C34878D82A}">
                    <a16:rowId xmlns:a16="http://schemas.microsoft.com/office/drawing/2014/main" val="10016"/>
                  </a:ext>
                </a:extLst>
              </a:tr>
              <a:tr h="3594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Three Rivers/Josephine County - SOESD</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tc>
                  <a:txBody>
                    <a:bodyPr/>
                    <a:lstStyle/>
                    <a:p>
                      <a:pPr marL="0" lvl="0" indent="0" algn="l" rtl="0">
                        <a:lnSpc>
                          <a:spcPct val="115000"/>
                        </a:lnSpc>
                        <a:spcBef>
                          <a:spcPts val="0"/>
                        </a:spcBef>
                        <a:spcAft>
                          <a:spcPts val="0"/>
                        </a:spcAft>
                        <a:buClr>
                          <a:schemeClr val="dk1"/>
                        </a:buClr>
                        <a:buSzPts val="1100"/>
                        <a:buFont typeface="Arial"/>
                        <a:buNone/>
                      </a:pPr>
                      <a:r>
                        <a:rPr lang="en-US" sz="1500">
                          <a:solidFill>
                            <a:schemeClr val="dk1"/>
                          </a:solidFill>
                          <a:latin typeface="Calibri"/>
                          <a:ea typeface="Calibri"/>
                          <a:cs typeface="Calibri"/>
                          <a:sym typeface="Calibri"/>
                        </a:rPr>
                        <a:t>Based on LEA-C - $81,309.00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extLst>
                  <a:ext uri="{0D108BD9-81ED-4DB2-BD59-A6C34878D82A}">
                    <a16:rowId xmlns:a16="http://schemas.microsoft.com/office/drawing/2014/main" val="10017"/>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Willamina School District 30 J</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$69,567.00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2E9"/>
                    </a:solidFill>
                  </a:tcPr>
                </a:tc>
                <a:extLst>
                  <a:ext uri="{0D108BD9-81ED-4DB2-BD59-A6C34878D82A}">
                    <a16:rowId xmlns:a16="http://schemas.microsoft.com/office/drawing/2014/main" val="10018"/>
                  </a:ext>
                </a:extLst>
              </a:tr>
            </a:tbl>
          </a:graphicData>
        </a:graphic>
      </p:graphicFrame>
      <p:sp>
        <p:nvSpPr>
          <p:cNvPr id="284" name="Google Shape;284;p33"/>
          <p:cNvSpPr txBox="1"/>
          <p:nvPr/>
        </p:nvSpPr>
        <p:spPr>
          <a:xfrm>
            <a:off x="7455850" y="966050"/>
            <a:ext cx="3932100" cy="3081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a:solidFill>
                  <a:srgbClr val="980000"/>
                </a:solidFill>
                <a:latin typeface="Calibri"/>
                <a:ea typeface="Calibri"/>
                <a:cs typeface="Calibri"/>
                <a:sym typeface="Calibri"/>
              </a:rPr>
              <a:t>Important -</a:t>
            </a:r>
            <a:r>
              <a:rPr lang="en-US" sz="1800">
                <a:solidFill>
                  <a:srgbClr val="980000"/>
                </a:solidFill>
                <a:latin typeface="Calibri"/>
                <a:ea typeface="Calibri"/>
                <a:cs typeface="Calibri"/>
                <a:sym typeface="Calibri"/>
              </a:rPr>
              <a:t> </a:t>
            </a:r>
            <a:endParaRPr sz="1800">
              <a:solidFill>
                <a:srgbClr val="980000"/>
              </a:solidFill>
              <a:latin typeface="Calibri"/>
              <a:ea typeface="Calibri"/>
              <a:cs typeface="Calibri"/>
              <a:sym typeface="Calibri"/>
            </a:endParaRPr>
          </a:p>
          <a:p>
            <a:pPr marL="0" lvl="0" indent="0" algn="l" rtl="0">
              <a:spcBef>
                <a:spcPts val="0"/>
              </a:spcBef>
              <a:spcAft>
                <a:spcPts val="0"/>
              </a:spcAft>
              <a:buNone/>
            </a:pPr>
            <a:r>
              <a:rPr lang="en-US" sz="1800">
                <a:solidFill>
                  <a:schemeClr val="dk1"/>
                </a:solidFill>
                <a:latin typeface="Calibri"/>
                <a:ea typeface="Calibri"/>
                <a:cs typeface="Calibri"/>
                <a:sym typeface="Calibri"/>
              </a:rPr>
              <a:t>LEAs required to engage in Tribal Consultation for SY25-26 will differ from those who were required to engage for SY24-25. This is because it is based on an awardee’s </a:t>
            </a:r>
            <a:r>
              <a:rPr lang="en-US" sz="1800" u="sng">
                <a:solidFill>
                  <a:schemeClr val="hlink"/>
                </a:solidFill>
                <a:latin typeface="Calibri"/>
                <a:ea typeface="Calibri"/>
                <a:cs typeface="Calibri"/>
                <a:sym typeface="Calibri"/>
                <a:hlinkClick r:id="rId3"/>
              </a:rPr>
              <a:t>Title VI award amount for the previous fiscal year</a:t>
            </a:r>
            <a:r>
              <a:rPr lang="en-US" sz="1800">
                <a:solidFill>
                  <a:schemeClr val="dk1"/>
                </a:solidFill>
                <a:latin typeface="Calibri"/>
                <a:ea typeface="Calibri"/>
                <a:cs typeface="Calibri"/>
                <a:sym typeface="Calibri"/>
              </a:rPr>
              <a:t>.</a:t>
            </a:r>
            <a:endParaRPr sz="1800">
              <a:solidFill>
                <a:schemeClr val="dk1"/>
              </a:solidFill>
              <a:latin typeface="Calibri"/>
              <a:ea typeface="Calibri"/>
              <a:cs typeface="Calibri"/>
              <a:sym typeface="Calibri"/>
            </a:endParaRPr>
          </a:p>
          <a:p>
            <a:pPr marL="0" lvl="0" indent="0" algn="l" rtl="0">
              <a:spcBef>
                <a:spcPts val="0"/>
              </a:spcBef>
              <a:spcAft>
                <a:spcPts val="0"/>
              </a:spcAft>
              <a:buNone/>
            </a:pPr>
            <a:endParaRPr sz="2400">
              <a:solidFill>
                <a:schemeClr val="dk1"/>
              </a:solidFill>
              <a:latin typeface="Calibri"/>
              <a:ea typeface="Calibri"/>
              <a:cs typeface="Calibri"/>
              <a:sym typeface="Calibri"/>
            </a:endParaRPr>
          </a:p>
          <a:p>
            <a:pPr marL="0" lvl="0" indent="0" algn="l" rtl="0">
              <a:spcBef>
                <a:spcPts val="0"/>
              </a:spcBef>
              <a:spcAft>
                <a:spcPts val="0"/>
              </a:spcAft>
              <a:buNone/>
            </a:pPr>
            <a:r>
              <a:rPr lang="en-US" sz="1800">
                <a:solidFill>
                  <a:schemeClr val="dk1"/>
                </a:solidFill>
                <a:latin typeface="Calibri"/>
                <a:ea typeface="Calibri"/>
                <a:cs typeface="Calibri"/>
                <a:sym typeface="Calibri"/>
              </a:rPr>
              <a:t>*Affected Consortiums are not included in this list, because they do not completed an Integrated Guidance application.</a:t>
            </a:r>
            <a:endParaRPr sz="1800">
              <a:solidFill>
                <a:schemeClr val="dk1"/>
              </a:solidFill>
              <a:latin typeface="Calibri"/>
              <a:ea typeface="Calibri"/>
              <a:cs typeface="Calibri"/>
              <a:sym typeface="Calibri"/>
            </a:endParaRPr>
          </a:p>
        </p:txBody>
      </p:sp>
      <p:sp>
        <p:nvSpPr>
          <p:cNvPr id="285" name="Google Shape;285;p33"/>
          <p:cNvSpPr/>
          <p:nvPr/>
        </p:nvSpPr>
        <p:spPr>
          <a:xfrm>
            <a:off x="513000" y="678075"/>
            <a:ext cx="6636000" cy="5947800"/>
          </a:xfrm>
          <a:prstGeom prst="rect">
            <a:avLst/>
          </a:prstGeom>
          <a:noFill/>
          <a:ln w="762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cxnSp>
        <p:nvCxnSpPr>
          <p:cNvPr id="286" name="Google Shape;286;p33"/>
          <p:cNvCxnSpPr/>
          <p:nvPr/>
        </p:nvCxnSpPr>
        <p:spPr>
          <a:xfrm>
            <a:off x="7128725" y="4350050"/>
            <a:ext cx="526200" cy="515700"/>
          </a:xfrm>
          <a:prstGeom prst="straightConnector1">
            <a:avLst/>
          </a:prstGeom>
          <a:noFill/>
          <a:ln w="76200" cap="flat" cmpd="sng">
            <a:solidFill>
              <a:srgbClr val="701C7F"/>
            </a:solidFill>
            <a:prstDash val="solid"/>
            <a:round/>
            <a:headEnd type="none" w="med" len="med"/>
            <a:tailEnd type="none" w="med" len="med"/>
          </a:ln>
        </p:spPr>
      </p:cxnSp>
      <p:sp>
        <p:nvSpPr>
          <p:cNvPr id="287" name="Google Shape;287;p33"/>
          <p:cNvSpPr txBox="1"/>
          <p:nvPr/>
        </p:nvSpPr>
        <p:spPr>
          <a:xfrm>
            <a:off x="7654925" y="4575000"/>
            <a:ext cx="3995100" cy="1629000"/>
          </a:xfrm>
          <a:prstGeom prst="rect">
            <a:avLst/>
          </a:prstGeom>
          <a:noFill/>
          <a:ln w="76200" cap="flat" cmpd="sng">
            <a:solidFill>
              <a:srgbClr val="701C7F"/>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US" sz="1900" b="1">
                <a:solidFill>
                  <a:schemeClr val="accent1"/>
                </a:solidFill>
                <a:latin typeface="Calibri"/>
                <a:ea typeface="Calibri"/>
                <a:cs typeface="Calibri"/>
                <a:sym typeface="Calibri"/>
              </a:rPr>
              <a:t>Determine your role in your ESD regarding Tribal Consultation</a:t>
            </a:r>
            <a:endParaRPr sz="1900" b="1">
              <a:solidFill>
                <a:schemeClr val="accent1"/>
              </a:solidFill>
              <a:latin typeface="Calibri"/>
              <a:ea typeface="Calibri"/>
              <a:cs typeface="Calibri"/>
              <a:sym typeface="Calibri"/>
            </a:endParaRPr>
          </a:p>
          <a:p>
            <a:pPr marL="457200" lvl="0" indent="-317500" algn="l" rtl="0">
              <a:lnSpc>
                <a:spcPct val="90000"/>
              </a:lnSpc>
              <a:spcBef>
                <a:spcPts val="1000"/>
              </a:spcBef>
              <a:spcAft>
                <a:spcPts val="0"/>
              </a:spcAft>
              <a:buClr>
                <a:schemeClr val="dk1"/>
              </a:buClr>
              <a:buSzPts val="1400"/>
              <a:buFont typeface="Calibri"/>
              <a:buChar char="●"/>
            </a:pPr>
            <a:r>
              <a:rPr lang="en-US" sz="1900">
                <a:solidFill>
                  <a:schemeClr val="dk1"/>
                </a:solidFill>
                <a:latin typeface="Calibri"/>
                <a:ea typeface="Calibri"/>
                <a:cs typeface="Calibri"/>
                <a:sym typeface="Calibri"/>
              </a:rPr>
              <a:t>Consider the context of each school district who must engage in Tribal Consultation</a:t>
            </a:r>
            <a:endParaRPr sz="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2025-06-04T07:00:00+00:00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CA522CFC-77EB-4F5C-82C9-3C1366DF919E}"/>
</file>

<file path=customXml/itemProps2.xml><?xml version="1.0" encoding="utf-8"?>
<ds:datastoreItem xmlns:ds="http://schemas.openxmlformats.org/officeDocument/2006/customXml" ds:itemID="{1E12DB90-9C2A-43C7-A75A-8DF46AED954D}"/>
</file>

<file path=customXml/itemProps3.xml><?xml version="1.0" encoding="utf-8"?>
<ds:datastoreItem xmlns:ds="http://schemas.openxmlformats.org/officeDocument/2006/customXml" ds:itemID="{556740A8-987D-4B83-8FB5-0FD8B128385F}"/>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otalTime>0</TotalTime>
  <Words>3198</Words>
  <Application>Microsoft Office PowerPoint</Application>
  <PresentationFormat>Widescreen</PresentationFormat>
  <Paragraphs>369</Paragraphs>
  <Slides>31</Slides>
  <Notes>31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31</vt:i4>
      </vt:variant>
    </vt:vector>
  </HeadingPairs>
  <TitlesOfParts>
    <vt:vector size="36" baseType="lpstr">
      <vt:lpstr>Roboto</vt:lpstr>
      <vt:lpstr>Arial</vt:lpstr>
      <vt:lpstr>Calibri</vt:lpstr>
      <vt:lpstr>2021ODE</vt:lpstr>
      <vt:lpstr>2021ODE</vt:lpstr>
      <vt:lpstr>ESD Liaisons Tribal Consultation Training</vt:lpstr>
      <vt:lpstr>Learning Arc for Our Time</vt:lpstr>
      <vt:lpstr>As you Engage in this Training…</vt:lpstr>
      <vt:lpstr>Key Terms to Track</vt:lpstr>
      <vt:lpstr>Overview</vt:lpstr>
      <vt:lpstr>Two Types of Consultation</vt:lpstr>
      <vt:lpstr>ODE Tribal Consultation History </vt:lpstr>
      <vt:lpstr>What are the Requirements?</vt:lpstr>
      <vt:lpstr>SY25-26 Affected School Districts*  </vt:lpstr>
      <vt:lpstr>Why Do Affected School Districts Change?  </vt:lpstr>
      <vt:lpstr>Unpacking the Term “Indian Tribes”</vt:lpstr>
      <vt:lpstr>PowerPoint Presentation</vt:lpstr>
      <vt:lpstr>Who Leads Consultation Efforts in an LEA?</vt:lpstr>
      <vt:lpstr>Checking In</vt:lpstr>
      <vt:lpstr>Key Sections of ODE Publications </vt:lpstr>
      <vt:lpstr>Integrated Guidance Support in the Toolkit</vt:lpstr>
      <vt:lpstr>Integrated Guidance Support in the Toolkit</vt:lpstr>
      <vt:lpstr>Tribal Consultation Support in the Aligning for SS Doc</vt:lpstr>
      <vt:lpstr>Tribal Consultation Support in the Toolkit</vt:lpstr>
      <vt:lpstr>Phase 1, Step 2 Pre-Consultation Tasks and Forms </vt:lpstr>
      <vt:lpstr>PowerPoint Presentation</vt:lpstr>
      <vt:lpstr>Verification Consultation was Completed</vt:lpstr>
      <vt:lpstr>Verification Consultation was Completed</vt:lpstr>
      <vt:lpstr>Verifying Tribal Consultation was Completed</vt:lpstr>
      <vt:lpstr>How Have LEAs and LEA-Cs Been Supported in Consultation?</vt:lpstr>
      <vt:lpstr>Tribal Communication</vt:lpstr>
      <vt:lpstr>Tribal Communication</vt:lpstr>
      <vt:lpstr>What about Title VI School Districts who are NOT required to engage in Tribal Consultation? </vt:lpstr>
      <vt:lpstr>ESD Liaisons - Your Role in This Work</vt:lpstr>
      <vt:lpstr>ESD Liaisons - Your Role in This Work</vt:lpstr>
      <vt:lpstr>Additional Support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REECE Raina * ODE</dc:creator>
  <cp:lastModifiedBy>REECE Raina * ODE</cp:lastModifiedBy>
  <cp:revision>1</cp:revision>
  <dcterms:modified xsi:type="dcterms:W3CDTF">2025-06-04T20:35:47Z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