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3" r:id="rId5"/>
    <p:sldMasterId id="214748366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y="13716000" cx="24387175"/>
  <p:notesSz cx="6858000" cy="9144000"/>
  <p:embeddedFontLst>
    <p:embeddedFont>
      <p:font typeface="Noto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g+oTLoaFTL2M1dDn8k8oRcaxUX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A6F11C5-0F1C-410C-A266-EE72ABEC169C}">
  <a:tblStyle styleId="{6A6F11C5-0F1C-410C-A266-EE72ABEC169C}"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6" Type="http://schemas.openxmlformats.org/officeDocument/2006/relationships/font" Target="fonts/NotoSans-bold.fntdata"/><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1" Type="http://schemas.openxmlformats.org/officeDocument/2006/relationships/slide" Target="slides/slide14.xml"/><Relationship Id="rId3" Type="http://schemas.openxmlformats.org/officeDocument/2006/relationships/tableStyles" Target="tableStyles.xml"/><Relationship Id="rId25" Type="http://schemas.openxmlformats.org/officeDocument/2006/relationships/font" Target="fonts/NotoSans-regular.fntdata"/><Relationship Id="rId7" Type="http://schemas.openxmlformats.org/officeDocument/2006/relationships/notesMaster" Target="notesMasters/notesMaster1.xml"/><Relationship Id="rId12" Type="http://schemas.openxmlformats.org/officeDocument/2006/relationships/slide" Target="slides/slide5.xml"/><Relationship Id="rId17" Type="http://schemas.openxmlformats.org/officeDocument/2006/relationships/slide" Target="slides/slide10.xml"/><Relationship Id="rId20" Type="http://schemas.openxmlformats.org/officeDocument/2006/relationships/slide" Target="slides/slide13.xml"/><Relationship Id="rId2" Type="http://schemas.openxmlformats.org/officeDocument/2006/relationships/presProps" Target="presProps.xml"/><Relationship Id="rId29" Type="http://customschemas.google.com/relationships/presentationmetadata" Target="metadata"/><Relationship Id="rId16" Type="http://schemas.openxmlformats.org/officeDocument/2006/relationships/slide" Target="slides/slide9.xml"/><Relationship Id="rId24" Type="http://schemas.openxmlformats.org/officeDocument/2006/relationships/slide" Target="slides/slide17.xml"/><Relationship Id="rId1" Type="http://schemas.openxmlformats.org/officeDocument/2006/relationships/theme" Target="theme/theme1.xml"/><Relationship Id="rId6" Type="http://schemas.openxmlformats.org/officeDocument/2006/relationships/slideMaster" Target="slideMasters/slideMaster3.xml"/><Relationship Id="rId11" Type="http://schemas.openxmlformats.org/officeDocument/2006/relationships/slide" Target="slides/slide4.xml"/><Relationship Id="rId32" Type="http://schemas.openxmlformats.org/officeDocument/2006/relationships/customXml" Target="../customXml/item3.xml"/><Relationship Id="rId23" Type="http://schemas.openxmlformats.org/officeDocument/2006/relationships/slide" Target="slides/slide16.xml"/><Relationship Id="rId28" Type="http://schemas.openxmlformats.org/officeDocument/2006/relationships/font" Target="fonts/NotoSans-boldItalic.fntdata"/><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customXml" Target="../customXml/item2.xml"/><Relationship Id="rId22"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2.xml"/><Relationship Id="rId27" Type="http://schemas.openxmlformats.org/officeDocument/2006/relationships/font" Target="fonts/NotoSans-italic.fntdata"/><Relationship Id="rId14" Type="http://schemas.openxmlformats.org/officeDocument/2006/relationships/slide" Target="slides/slide7.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Utilize the PowerPoint slides during the lesson. Explain to students that today, they will learn about an important law called the Dawes Act and how it changed life for Oregon tribes.</a:t>
            </a:r>
            <a:endParaRPr b="1" i="0" sz="24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165" name="Google Shape;16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Explain to students that the federal government made and then broke treaties with Tribes in Oregon, which is how much of their land was taken from them. One way that treaties were broken was through laws. One of those laws is known as the Dawes Act. We’re now going to read a little bit about what the Dawes Act was and how it affected Oregon Tribes.</a:t>
            </a:r>
            <a:endParaRPr/>
          </a:p>
          <a:p>
            <a:pPr indent="0" lvl="0" marL="0" rtl="0" algn="l">
              <a:lnSpc>
                <a:spcPct val="115000"/>
              </a:lnSpc>
              <a:spcBef>
                <a:spcPts val="2400"/>
              </a:spcBef>
              <a:spcAft>
                <a:spcPts val="0"/>
              </a:spcAft>
              <a:buSzPts val="1400"/>
              <a:buNone/>
            </a:pPr>
            <a:r>
              <a:t/>
            </a:r>
            <a:endParaRPr sz="1100">
              <a:latin typeface="Arial"/>
              <a:ea typeface="Arial"/>
              <a:cs typeface="Arial"/>
              <a:sym typeface="Arial"/>
            </a:endParaRPr>
          </a:p>
          <a:p>
            <a:pPr indent="0" lvl="0" marL="0" rtl="0" algn="l">
              <a:lnSpc>
                <a:spcPct val="115000"/>
              </a:lnSpc>
              <a:spcBef>
                <a:spcPts val="2400"/>
              </a:spcBef>
              <a:spcAft>
                <a:spcPts val="1200"/>
              </a:spcAft>
              <a:buSzPts val="1400"/>
              <a:buNone/>
            </a:pPr>
            <a:r>
              <a:rPr lang="en-US" sz="1100">
                <a:latin typeface="Arial"/>
                <a:ea typeface="Arial"/>
                <a:cs typeface="Arial"/>
                <a:sym typeface="Arial"/>
              </a:rPr>
              <a:t>Read the text aloud.</a:t>
            </a:r>
            <a:endParaRPr sz="1100">
              <a:latin typeface="Arial"/>
              <a:ea typeface="Arial"/>
              <a:cs typeface="Arial"/>
              <a:sym typeface="Arial"/>
            </a:endParaRPr>
          </a:p>
        </p:txBody>
      </p:sp>
      <p:sp>
        <p:nvSpPr>
          <p:cNvPr id="275" name="Google Shape;27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Give students a large piece of paper that represents the tribal lands. You can use the worksheet at the end of this document.</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Have them draw the resources and living spaces tribes used on the lands- have them include:</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 plankhouse- a house large enough for 8 whole families to live in or 50-70 people</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 stream to fish in</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An area with small bushes and grasses where roots would grow like camus </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Mountains or hills where deer and elk would be hunted</a:t>
            </a:r>
            <a:endParaRPr/>
          </a:p>
        </p:txBody>
      </p:sp>
      <p:sp>
        <p:nvSpPr>
          <p:cNvPr id="282" name="Google Shape;28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Give students a large piece of paper that represents the tribal lands. You can use the worksheet at the end of this document.</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Have them draw the resources and living spaces tribes used on the lands- have them include:</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 plankhouse- a house large enough for 8 whole families to live in or 50-70 people</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 stream to fish in</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An area with small bushes and grasses where roots would grow like camus </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Mountains or hills where deer and elk would be hunted</a:t>
            </a:r>
            <a:endParaRPr/>
          </a:p>
        </p:txBody>
      </p:sp>
      <p:sp>
        <p:nvSpPr>
          <p:cNvPr id="290" name="Google Shape;29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Have students fold their paper into eight sections to represent the land being divided.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Have students cross out two sections to represent the allotments sold to non-tribal members.</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Tell the students: "Pick one section, and circle it. Pretend that is your allotment. Write down at least one thing you could still do, if you were only allowed to use that section. Write at least two things you would not be able to do any more. </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"Tell me what you lost access to that was outside the section you circled."</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Here is a sentence stem to support students’ explanations: "In the allotment, we could _____, but we could not _____."</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Make a list on the board.</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Then ask students to tell the class what did you lose access to, what was outside the allotment you circled?</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Add to the list on the board.</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p:txBody>
      </p:sp>
      <p:sp>
        <p:nvSpPr>
          <p:cNvPr id="296" name="Google Shape;29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Ask the students, “What do you notice about our lists?”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Ask the students, “How do you think it affected the Tribe to lose those land parcels that were sold off?”</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p:txBody>
      </p:sp>
      <p:sp>
        <p:nvSpPr>
          <p:cNvPr id="303" name="Google Shape;303;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i="0" lang="en-US" sz="2400" u="none" cap="none" strike="noStrike">
                <a:solidFill>
                  <a:schemeClr val="dk1"/>
                </a:solidFill>
                <a:latin typeface="Calibri"/>
                <a:ea typeface="Calibri"/>
                <a:cs typeface="Calibri"/>
                <a:sym typeface="Calibri"/>
              </a:rPr>
              <a:t>Step 1: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Review with the class what the Dawes Act was and how it changed tribal lands.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Ask the class, “Who can remind us of what the Dawes Act was?”</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Ask the class,  “Can someone else tell us how the Dawes Act changed tribal lands?</a:t>
            </a:r>
            <a:endParaRPr/>
          </a:p>
          <a:p>
            <a:pPr indent="-228600" lvl="0" marL="457200" marR="0" rtl="0" algn="l">
              <a:lnSpc>
                <a:spcPct val="100000"/>
              </a:lnSpc>
              <a:spcBef>
                <a:spcPts val="0"/>
              </a:spcBef>
              <a:spcAft>
                <a:spcPts val="0"/>
              </a:spcAft>
              <a:buClr>
                <a:srgbClr val="000000"/>
              </a:buClr>
              <a:buSzPts val="1400"/>
              <a:buFont typeface="Arial"/>
              <a:buNone/>
            </a:pPr>
            <a:r>
              <a:rPr b="1" i="0" lang="en-US" sz="2400" u="none" cap="none" strike="noStrike">
                <a:solidFill>
                  <a:schemeClr val="dk1"/>
                </a:solidFill>
                <a:latin typeface="Calibri"/>
                <a:ea typeface="Calibri"/>
                <a:cs typeface="Calibri"/>
                <a:sym typeface="Calibri"/>
              </a:rPr>
              <a:t>Step 2: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Discuss with the class some of the specifics of what the federal government did through the Dawes Act. Use the explanation text that the class reviewed earlier in the lesson for the main ideas.</a:t>
            </a:r>
            <a:endParaRPr/>
          </a:p>
          <a:p>
            <a:pPr indent="-228600" lvl="0" marL="457200" marR="0" rtl="0" algn="l">
              <a:lnSpc>
                <a:spcPct val="100000"/>
              </a:lnSpc>
              <a:spcBef>
                <a:spcPts val="0"/>
              </a:spcBef>
              <a:spcAft>
                <a:spcPts val="0"/>
              </a:spcAft>
              <a:buClr>
                <a:srgbClr val="000000"/>
              </a:buClr>
              <a:buSzPts val="1400"/>
              <a:buFont typeface="Arial"/>
              <a:buNone/>
            </a:pPr>
            <a:r>
              <a:rPr b="1" i="0" lang="en-US" sz="2400" u="none" cap="none" strike="noStrike">
                <a:solidFill>
                  <a:schemeClr val="dk1"/>
                </a:solidFill>
                <a:latin typeface="Calibri"/>
                <a:ea typeface="Calibri"/>
                <a:cs typeface="Calibri"/>
                <a:sym typeface="Calibri"/>
              </a:rPr>
              <a:t>Step 3: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Discuss with the class what they were still able to do with the allotment they circled. Make the connection to what Oregon Tribes are still able to do to maintain their identify and culture even with such smaller amounts of land.</a:t>
            </a:r>
            <a:endParaRPr/>
          </a:p>
        </p:txBody>
      </p:sp>
      <p:sp>
        <p:nvSpPr>
          <p:cNvPr id="310" name="Google Shape;31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0" lang="en-US" sz="1200"/>
              <a:t>not yet or yes</a:t>
            </a:r>
            <a:r>
              <a:rPr lang="en-US" sz="1200"/>
              <a:t>) and share with a peer, including why they made that choice, or you can print out the self-assessment and ask students to fill it out and turn it in.</a:t>
            </a:r>
            <a:endParaRPr/>
          </a:p>
        </p:txBody>
      </p:sp>
      <p:sp>
        <p:nvSpPr>
          <p:cNvPr id="317" name="Google Shape;3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6" name="Google Shape;32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Read and discuss. Give time for students to answer, question and wonder. </a:t>
            </a:r>
            <a:endParaRPr/>
          </a:p>
        </p:txBody>
      </p:sp>
      <p:sp>
        <p:nvSpPr>
          <p:cNvPr id="172" name="Google Shape;1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learning outcomes and success criteria with students so they understand what the intended learning is and what it looks like when they’ve achieved it.</a:t>
            </a:r>
            <a:endParaRPr sz="1400"/>
          </a:p>
        </p:txBody>
      </p:sp>
      <p:sp>
        <p:nvSpPr>
          <p:cNvPr id="179" name="Google Shape;179;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Show two maps. The first map is of Tribal lands prior to treaties with the U.S. government. The second map is of tribal lands as reservation currently.</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 Ask students:</a:t>
            </a:r>
            <a:endParaRPr/>
          </a:p>
          <a:p>
            <a:pPr indent="-228600" lvl="0" marL="457200" rtl="0" algn="l">
              <a:lnSpc>
                <a:spcPct val="100000"/>
              </a:lnSpc>
              <a:spcBef>
                <a:spcPts val="0"/>
              </a:spcBef>
              <a:spcAft>
                <a:spcPts val="0"/>
              </a:spcAft>
              <a:buSzPts val="1400"/>
              <a:buNone/>
            </a:pPr>
            <a:r>
              <a:rPr b="0" i="0" lang="en-US" sz="2400" u="none" cap="none" strike="noStrike">
                <a:solidFill>
                  <a:schemeClr val="dk1"/>
                </a:solidFill>
                <a:latin typeface="Calibri"/>
                <a:ea typeface="Calibri"/>
                <a:cs typeface="Calibri"/>
                <a:sym typeface="Calibri"/>
              </a:rPr>
              <a:t>“What do you notice about these two maps? What is different?”</a:t>
            </a:r>
            <a:endParaRPr/>
          </a:p>
          <a:p>
            <a:pPr indent="0" lvl="0" marL="0" rtl="0" algn="l">
              <a:lnSpc>
                <a:spcPct val="100000"/>
              </a:lnSpc>
              <a:spcBef>
                <a:spcPts val="0"/>
              </a:spcBef>
              <a:spcAft>
                <a:spcPts val="0"/>
              </a:spcAft>
              <a:buSzPts val="1400"/>
              <a:buNone/>
            </a:pPr>
            <a:r>
              <a:t/>
            </a:r>
            <a:endParaRPr/>
          </a:p>
        </p:txBody>
      </p:sp>
      <p:sp>
        <p:nvSpPr>
          <p:cNvPr id="189" name="Google Shape;189;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200" name="Google Shape;20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207" name="Google Shape;20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216" name="Google Shape;21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239" name="Google Shape;2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rPr lang="en-US" sz="1100">
                <a:latin typeface="Arial"/>
                <a:ea typeface="Arial"/>
                <a:cs typeface="Arial"/>
                <a:sym typeface="Arial"/>
              </a:rPr>
              <a:t>This is a ceremonial plankhouse used by an entire community. This photo is of a plankhouse on the Confederated Tribes of Coos, Lower Umpqua, and Siuslaw Indian Reservation.</a:t>
            </a:r>
            <a:endParaRPr sz="1100">
              <a:latin typeface="Arial"/>
              <a:ea typeface="Arial"/>
              <a:cs typeface="Arial"/>
              <a:sym typeface="Arial"/>
            </a:endParaRPr>
          </a:p>
        </p:txBody>
      </p:sp>
      <p:sp>
        <p:nvSpPr>
          <p:cNvPr id="266" name="Google Shape;2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16"/>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16"/>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16"/>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6"/>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16"/>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16"/>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16"/>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16"/>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16"/>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75" name="Shape 75"/>
        <p:cNvGrpSpPr/>
        <p:nvPr/>
      </p:nvGrpSpPr>
      <p:grpSpPr>
        <a:xfrm>
          <a:off x="0" y="0"/>
          <a:ext cx="0" cy="0"/>
          <a:chOff x="0" y="0"/>
          <a:chExt cx="0" cy="0"/>
        </a:xfrm>
      </p:grpSpPr>
      <p:sp>
        <p:nvSpPr>
          <p:cNvPr id="76" name="Google Shape;76;p44"/>
          <p:cNvSpPr txBox="1"/>
          <p:nvPr>
            <p:ph idx="1" type="body"/>
          </p:nvPr>
        </p:nvSpPr>
        <p:spPr>
          <a:xfrm>
            <a:off x="2439988" y="396685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7" name="Google Shape;77;p44"/>
          <p:cNvSpPr txBox="1"/>
          <p:nvPr>
            <p:ph idx="2" type="body"/>
          </p:nvPr>
        </p:nvSpPr>
        <p:spPr>
          <a:xfrm>
            <a:off x="2439988" y="4941342"/>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44"/>
          <p:cNvSpPr txBox="1"/>
          <p:nvPr>
            <p:ph idx="3" type="body"/>
          </p:nvPr>
        </p:nvSpPr>
        <p:spPr>
          <a:xfrm>
            <a:off x="12637477" y="396685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9" name="Google Shape;79;p44"/>
          <p:cNvSpPr txBox="1"/>
          <p:nvPr>
            <p:ph idx="4" type="body"/>
          </p:nvPr>
        </p:nvSpPr>
        <p:spPr>
          <a:xfrm>
            <a:off x="12660923" y="4941342"/>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44"/>
          <p:cNvSpPr txBox="1"/>
          <p:nvPr>
            <p:ph type="title"/>
          </p:nvPr>
        </p:nvSpPr>
        <p:spPr>
          <a:xfrm>
            <a:off x="2439990" y="171408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1" name="Google Shape;81;p4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82" name="Shape 82"/>
        <p:cNvGrpSpPr/>
        <p:nvPr/>
      </p:nvGrpSpPr>
      <p:grpSpPr>
        <a:xfrm>
          <a:off x="0" y="0"/>
          <a:ext cx="0" cy="0"/>
          <a:chOff x="0" y="0"/>
          <a:chExt cx="0" cy="0"/>
        </a:xfrm>
      </p:grpSpPr>
      <p:sp>
        <p:nvSpPr>
          <p:cNvPr id="83" name="Google Shape;83;p45"/>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45"/>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45"/>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6" name="Google Shape;86;p4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87" name="Shape 87"/>
        <p:cNvGrpSpPr/>
        <p:nvPr/>
      </p:nvGrpSpPr>
      <p:grpSpPr>
        <a:xfrm>
          <a:off x="0" y="0"/>
          <a:ext cx="0" cy="0"/>
          <a:chOff x="0" y="0"/>
          <a:chExt cx="0" cy="0"/>
        </a:xfrm>
      </p:grpSpPr>
      <p:sp>
        <p:nvSpPr>
          <p:cNvPr id="88" name="Google Shape;88;p46"/>
          <p:cNvSpPr/>
          <p:nvPr/>
        </p:nvSpPr>
        <p:spPr>
          <a:xfrm>
            <a:off x="17039095" y="469047"/>
            <a:ext cx="1683408" cy="12791747"/>
          </a:xfrm>
          <a:prstGeom prst="rect">
            <a:avLst/>
          </a:prstGeom>
          <a:solidFill>
            <a:schemeClr val="accent6">
              <a:alpha val="2392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46"/>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0" name="Google Shape;90;p46"/>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1" name="Google Shape;91;p46"/>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46"/>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3" name="Google Shape;93;p46"/>
          <p:cNvSpPr/>
          <p:nvPr/>
        </p:nvSpPr>
        <p:spPr>
          <a:xfrm>
            <a:off x="16198646" y="466929"/>
            <a:ext cx="840971" cy="12780150"/>
          </a:xfrm>
          <a:prstGeom prst="rect">
            <a:avLst/>
          </a:prstGeom>
          <a:solidFill>
            <a:schemeClr val="lt1">
              <a:alpha val="1411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 name="Google Shape;94;p4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5" name="Google Shape;95;p46"/>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96" name="Shape 96"/>
        <p:cNvGrpSpPr/>
        <p:nvPr/>
      </p:nvGrpSpPr>
      <p:grpSpPr>
        <a:xfrm>
          <a:off x="0" y="0"/>
          <a:ext cx="0" cy="0"/>
          <a:chOff x="0" y="0"/>
          <a:chExt cx="0" cy="0"/>
        </a:xfrm>
      </p:grpSpPr>
      <p:sp>
        <p:nvSpPr>
          <p:cNvPr id="97" name="Google Shape;97;p4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108" name="Shape 108"/>
        <p:cNvGrpSpPr/>
        <p:nvPr/>
      </p:nvGrpSpPr>
      <p:grpSpPr>
        <a:xfrm>
          <a:off x="0" y="0"/>
          <a:ext cx="0" cy="0"/>
          <a:chOff x="0" y="0"/>
          <a:chExt cx="0" cy="0"/>
        </a:xfrm>
      </p:grpSpPr>
      <p:sp>
        <p:nvSpPr>
          <p:cNvPr id="109" name="Google Shape;109;p19"/>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 name="Google Shape;110;p19"/>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1" name="Google Shape;111;p19"/>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12" name="Google Shape;112;p1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113" name="Shape 113"/>
        <p:cNvGrpSpPr/>
        <p:nvPr/>
      </p:nvGrpSpPr>
      <p:grpSpPr>
        <a:xfrm>
          <a:off x="0" y="0"/>
          <a:ext cx="0" cy="0"/>
          <a:chOff x="0" y="0"/>
          <a:chExt cx="0" cy="0"/>
        </a:xfrm>
      </p:grpSpPr>
      <p:sp>
        <p:nvSpPr>
          <p:cNvPr id="114" name="Google Shape;114;p2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6" name="Google Shape;116;p2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117" name="Shape 117"/>
        <p:cNvGrpSpPr/>
        <p:nvPr/>
      </p:nvGrpSpPr>
      <p:grpSpPr>
        <a:xfrm>
          <a:off x="0" y="0"/>
          <a:ext cx="0" cy="0"/>
          <a:chOff x="0" y="0"/>
          <a:chExt cx="0" cy="0"/>
        </a:xfrm>
      </p:grpSpPr>
      <p:sp>
        <p:nvSpPr>
          <p:cNvPr id="118" name="Google Shape;118;p21"/>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 name="Google Shape;119;p21"/>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0" name="Google Shape;120;p21"/>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1" name="Google Shape;121;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122" name="Shape 122"/>
        <p:cNvGrpSpPr/>
        <p:nvPr/>
      </p:nvGrpSpPr>
      <p:grpSpPr>
        <a:xfrm>
          <a:off x="0" y="0"/>
          <a:ext cx="0" cy="0"/>
          <a:chOff x="0" y="0"/>
          <a:chExt cx="0" cy="0"/>
        </a:xfrm>
      </p:grpSpPr>
      <p:pic>
        <p:nvPicPr>
          <p:cNvPr id="123" name="Google Shape;123;p39"/>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124" name="Google Shape;124;p39"/>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5" name="Google Shape;125;p39"/>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26" name="Google Shape;126;p39"/>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27" name="Google Shape;127;p39"/>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8" name="Google Shape;128;p39"/>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9" name="Google Shape;129;p39"/>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30" name="Google Shape;130;p39"/>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31" name="Google Shape;131;p39"/>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2" name="Google Shape;132;p39"/>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33" name="Shape 133"/>
        <p:cNvGrpSpPr/>
        <p:nvPr/>
      </p:nvGrpSpPr>
      <p:grpSpPr>
        <a:xfrm>
          <a:off x="0" y="0"/>
          <a:ext cx="0" cy="0"/>
          <a:chOff x="0" y="0"/>
          <a:chExt cx="0" cy="0"/>
        </a:xfrm>
      </p:grpSpPr>
      <p:sp>
        <p:nvSpPr>
          <p:cNvPr id="134" name="Google Shape;134;p22"/>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5" name="Google Shape;135;p2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136" name="Shape 136"/>
        <p:cNvGrpSpPr/>
        <p:nvPr/>
      </p:nvGrpSpPr>
      <p:grpSpPr>
        <a:xfrm>
          <a:off x="0" y="0"/>
          <a:ext cx="0" cy="0"/>
          <a:chOff x="0" y="0"/>
          <a:chExt cx="0" cy="0"/>
        </a:xfrm>
      </p:grpSpPr>
      <p:sp>
        <p:nvSpPr>
          <p:cNvPr id="137" name="Google Shape;137;p23"/>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3"/>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9" name="Google Shape;139;p2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17"/>
          <p:cNvPicPr preferRelativeResize="0"/>
          <p:nvPr/>
        </p:nvPicPr>
        <p:blipFill rotWithShape="1">
          <a:blip r:embed="rId2">
            <a:alphaModFix amt="85000"/>
          </a:blip>
          <a:srcRect b="24064" l="0" r="0" t="24065"/>
          <a:stretch/>
        </p:blipFill>
        <p:spPr>
          <a:xfrm flipH="1">
            <a:off x="1" y="4587622"/>
            <a:ext cx="24387175" cy="6324600"/>
          </a:xfrm>
          <a:prstGeom prst="rect">
            <a:avLst/>
          </a:prstGeom>
          <a:noFill/>
          <a:ln>
            <a:noFill/>
          </a:ln>
        </p:spPr>
      </p:pic>
      <p:sp>
        <p:nvSpPr>
          <p:cNvPr id="22" name="Google Shape;22;p1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17"/>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17"/>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17"/>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17"/>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17"/>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17"/>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17"/>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7"/>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17"/>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17"/>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140" name="Shape 140"/>
        <p:cNvGrpSpPr/>
        <p:nvPr/>
      </p:nvGrpSpPr>
      <p:grpSpPr>
        <a:xfrm>
          <a:off x="0" y="0"/>
          <a:ext cx="0" cy="0"/>
          <a:chOff x="0" y="0"/>
          <a:chExt cx="0" cy="0"/>
        </a:xfrm>
      </p:grpSpPr>
      <p:sp>
        <p:nvSpPr>
          <p:cNvPr id="141" name="Google Shape;141;p26"/>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42" name="Google Shape;142;p26"/>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 name="Google Shape;143;p26"/>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44" name="Google Shape;144;p26"/>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26"/>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6" name="Google Shape;146;p2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147" name="Shape 147"/>
        <p:cNvGrpSpPr/>
        <p:nvPr/>
      </p:nvGrpSpPr>
      <p:grpSpPr>
        <a:xfrm>
          <a:off x="0" y="0"/>
          <a:ext cx="0" cy="0"/>
          <a:chOff x="0" y="0"/>
          <a:chExt cx="0" cy="0"/>
        </a:xfrm>
      </p:grpSpPr>
      <p:sp>
        <p:nvSpPr>
          <p:cNvPr id="148" name="Google Shape;148;p27"/>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 name="Google Shape;149;p27"/>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 name="Google Shape;150;p27"/>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1" name="Google Shape;151;p2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152" name="Shape 152"/>
        <p:cNvGrpSpPr/>
        <p:nvPr/>
      </p:nvGrpSpPr>
      <p:grpSpPr>
        <a:xfrm>
          <a:off x="0" y="0"/>
          <a:ext cx="0" cy="0"/>
          <a:chOff x="0" y="0"/>
          <a:chExt cx="0" cy="0"/>
        </a:xfrm>
      </p:grpSpPr>
      <p:sp>
        <p:nvSpPr>
          <p:cNvPr id="153" name="Google Shape;153;p28"/>
          <p:cNvSpPr/>
          <p:nvPr/>
        </p:nvSpPr>
        <p:spPr>
          <a:xfrm>
            <a:off x="17039095" y="469047"/>
            <a:ext cx="1683408" cy="12791747"/>
          </a:xfrm>
          <a:prstGeom prst="rect">
            <a:avLst/>
          </a:prstGeom>
          <a:solidFill>
            <a:schemeClr val="accent6">
              <a:alpha val="2352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4" name="Google Shape;154;p28"/>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155" name="Google Shape;155;p28"/>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56" name="Google Shape;156;p28"/>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8"/>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8" name="Google Shape;158;p28"/>
          <p:cNvSpPr/>
          <p:nvPr/>
        </p:nvSpPr>
        <p:spPr>
          <a:xfrm>
            <a:off x="16198646" y="466929"/>
            <a:ext cx="840971" cy="12780150"/>
          </a:xfrm>
          <a:prstGeom prst="rect">
            <a:avLst/>
          </a:prstGeom>
          <a:solidFill>
            <a:schemeClr val="lt1">
              <a:alpha val="1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 name="Google Shape;159;p2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0" name="Google Shape;160;p28"/>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61" name="Shape 161"/>
        <p:cNvGrpSpPr/>
        <p:nvPr/>
      </p:nvGrpSpPr>
      <p:grpSpPr>
        <a:xfrm>
          <a:off x="0" y="0"/>
          <a:ext cx="0" cy="0"/>
          <a:chOff x="0" y="0"/>
          <a:chExt cx="0" cy="0"/>
        </a:xfrm>
      </p:grpSpPr>
      <p:sp>
        <p:nvSpPr>
          <p:cNvPr id="162" name="Google Shape;162;p2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33" name="Shape 33"/>
        <p:cNvGrpSpPr/>
        <p:nvPr/>
      </p:nvGrpSpPr>
      <p:grpSpPr>
        <a:xfrm>
          <a:off x="0" y="0"/>
          <a:ext cx="0" cy="0"/>
          <a:chOff x="0" y="0"/>
          <a:chExt cx="0" cy="0"/>
        </a:xfrm>
      </p:grpSpPr>
      <p:pic>
        <p:nvPicPr>
          <p:cNvPr id="34" name="Google Shape;34;p24"/>
          <p:cNvPicPr preferRelativeResize="0"/>
          <p:nvPr/>
        </p:nvPicPr>
        <p:blipFill rotWithShape="1">
          <a:blip r:embed="rId2">
            <a:alphaModFix amt="85000"/>
          </a:blip>
          <a:srcRect b="14557" l="0" r="0" t="28178"/>
          <a:stretch/>
        </p:blipFill>
        <p:spPr>
          <a:xfrm rot="10800000">
            <a:off x="-1" y="6733890"/>
            <a:ext cx="24387175" cy="6982109"/>
          </a:xfrm>
          <a:prstGeom prst="rect">
            <a:avLst/>
          </a:prstGeom>
          <a:noFill/>
          <a:ln>
            <a:noFill/>
          </a:ln>
        </p:spPr>
      </p:pic>
      <p:sp>
        <p:nvSpPr>
          <p:cNvPr id="35" name="Google Shape;35;p2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24"/>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24"/>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24"/>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24"/>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4"/>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24"/>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2" name="Google Shape;42;p24"/>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43" name="Shape 4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54" name="Shape 54"/>
        <p:cNvGrpSpPr/>
        <p:nvPr/>
      </p:nvGrpSpPr>
      <p:grpSpPr>
        <a:xfrm>
          <a:off x="0" y="0"/>
          <a:ext cx="0" cy="0"/>
          <a:chOff x="0" y="0"/>
          <a:chExt cx="0" cy="0"/>
        </a:xfrm>
      </p:grpSpPr>
      <p:sp>
        <p:nvSpPr>
          <p:cNvPr id="55" name="Google Shape;55;p38"/>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 name="Google Shape;56;p38"/>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 name="Google Shape;57;p38"/>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8" name="Google Shape;58;p3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59" name="Shape 59"/>
        <p:cNvGrpSpPr/>
        <p:nvPr/>
      </p:nvGrpSpPr>
      <p:grpSpPr>
        <a:xfrm>
          <a:off x="0" y="0"/>
          <a:ext cx="0" cy="0"/>
          <a:chOff x="0" y="0"/>
          <a:chExt cx="0" cy="0"/>
        </a:xfrm>
      </p:grpSpPr>
      <p:sp>
        <p:nvSpPr>
          <p:cNvPr id="60" name="Google Shape;60;p40"/>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40"/>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40"/>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3" name="Google Shape;63;p4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64" name="Shape 64"/>
        <p:cNvGrpSpPr/>
        <p:nvPr/>
      </p:nvGrpSpPr>
      <p:grpSpPr>
        <a:xfrm>
          <a:off x="0" y="0"/>
          <a:ext cx="0" cy="0"/>
          <a:chOff x="0" y="0"/>
          <a:chExt cx="0" cy="0"/>
        </a:xfrm>
      </p:grpSpPr>
      <p:sp>
        <p:nvSpPr>
          <p:cNvPr id="65" name="Google Shape;65;p41"/>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41"/>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7" name="Google Shape;67;p41"/>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68" name="Shape 68"/>
        <p:cNvGrpSpPr/>
        <p:nvPr/>
      </p:nvGrpSpPr>
      <p:grpSpPr>
        <a:xfrm>
          <a:off x="0" y="0"/>
          <a:ext cx="0" cy="0"/>
          <a:chOff x="0" y="0"/>
          <a:chExt cx="0" cy="0"/>
        </a:xfrm>
      </p:grpSpPr>
      <p:sp>
        <p:nvSpPr>
          <p:cNvPr id="69" name="Google Shape;69;p42"/>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0" name="Google Shape;70;p4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1" name="Shape 71"/>
        <p:cNvGrpSpPr/>
        <p:nvPr/>
      </p:nvGrpSpPr>
      <p:grpSpPr>
        <a:xfrm>
          <a:off x="0" y="0"/>
          <a:ext cx="0" cy="0"/>
          <a:chOff x="0" y="0"/>
          <a:chExt cx="0" cy="0"/>
        </a:xfrm>
      </p:grpSpPr>
      <p:sp>
        <p:nvSpPr>
          <p:cNvPr id="72" name="Google Shape;72;p43"/>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43"/>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4" name="Google Shape;74;p4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image" Target="../media/image3.png"/><Relationship Id="rId3" Type="http://schemas.openxmlformats.org/officeDocument/2006/relationships/slideLayout" Target="../slideLayouts/slideLayout5.xml"/><Relationship Id="rId4" Type="http://schemas.openxmlformats.org/officeDocument/2006/relationships/slideLayout" Target="../slideLayouts/slideLayout6.xml"/><Relationship Id="rId11" Type="http://schemas.openxmlformats.org/officeDocument/2006/relationships/slideLayout" Target="../slideLayouts/slideLayout13.xml"/><Relationship Id="rId10" Type="http://schemas.openxmlformats.org/officeDocument/2006/relationships/slideLayout" Target="../slideLayouts/slideLayout12.xml"/><Relationship Id="rId12" Type="http://schemas.openxmlformats.org/officeDocument/2006/relationships/theme" Target="../theme/theme2.xml"/><Relationship Id="rId9" Type="http://schemas.openxmlformats.org/officeDocument/2006/relationships/slideLayout" Target="../slideLayouts/slideLayout11.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3.xml"/><Relationship Id="rId12" Type="http://schemas.openxmlformats.org/officeDocument/2006/relationships/slideLayout" Target="../slideLayouts/slideLayout23.xml"/><Relationship Id="rId1" Type="http://schemas.openxmlformats.org/officeDocument/2006/relationships/image" Target="../media/image1.jpg"/><Relationship Id="rId2" Type="http://schemas.openxmlformats.org/officeDocument/2006/relationships/image" Target="../media/image3.png"/><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 name="Shape 44"/>
        <p:cNvGrpSpPr/>
        <p:nvPr/>
      </p:nvGrpSpPr>
      <p:grpSpPr>
        <a:xfrm>
          <a:off x="0" y="0"/>
          <a:ext cx="0" cy="0"/>
          <a:chOff x="0" y="0"/>
          <a:chExt cx="0" cy="0"/>
        </a:xfrm>
      </p:grpSpPr>
      <p:grpSp>
        <p:nvGrpSpPr>
          <p:cNvPr id="45" name="Google Shape;45;p37"/>
          <p:cNvGrpSpPr/>
          <p:nvPr/>
        </p:nvGrpSpPr>
        <p:grpSpPr>
          <a:xfrm>
            <a:off x="-1" y="12007516"/>
            <a:ext cx="24387176" cy="1708484"/>
            <a:chOff x="-1" y="0"/>
            <a:chExt cx="24387176" cy="1880721"/>
          </a:xfrm>
        </p:grpSpPr>
        <p:pic>
          <p:nvPicPr>
            <p:cNvPr id="46" name="Google Shape;46;p3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47" name="Google Shape;47;p37"/>
            <p:cNvGrpSpPr/>
            <p:nvPr/>
          </p:nvGrpSpPr>
          <p:grpSpPr>
            <a:xfrm flipH="1">
              <a:off x="-1" y="0"/>
              <a:ext cx="24387175" cy="1876926"/>
              <a:chOff x="-2036372" y="0"/>
              <a:chExt cx="9798138" cy="457200"/>
            </a:xfrm>
          </p:grpSpPr>
          <p:sp>
            <p:nvSpPr>
              <p:cNvPr id="48" name="Google Shape;48;p37"/>
              <p:cNvSpPr/>
              <p:nvPr/>
            </p:nvSpPr>
            <p:spPr>
              <a:xfrm>
                <a:off x="-1" y="0"/>
                <a:ext cx="7761767" cy="457200"/>
              </a:xfrm>
              <a:prstGeom prst="rect">
                <a:avLst/>
              </a:prstGeom>
              <a:solidFill>
                <a:schemeClr val="accent1">
                  <a:alpha val="2078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3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3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37"/>
              <p:cNvSpPr/>
              <p:nvPr/>
            </p:nvSpPr>
            <p:spPr>
              <a:xfrm>
                <a:off x="914400" y="0"/>
                <a:ext cx="340831" cy="457200"/>
              </a:xfrm>
              <a:prstGeom prst="rect">
                <a:avLst/>
              </a:prstGeom>
              <a:solidFill>
                <a:schemeClr val="dk2">
                  <a:alpha val="6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52" name="Google Shape;52;p3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53" name="Google Shape;53;p3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 name="Shape 98"/>
        <p:cNvGrpSpPr/>
        <p:nvPr/>
      </p:nvGrpSpPr>
      <p:grpSpPr>
        <a:xfrm>
          <a:off x="0" y="0"/>
          <a:ext cx="0" cy="0"/>
          <a:chOff x="0" y="0"/>
          <a:chExt cx="0" cy="0"/>
        </a:xfrm>
      </p:grpSpPr>
      <p:grpSp>
        <p:nvGrpSpPr>
          <p:cNvPr id="99" name="Google Shape;99;p18"/>
          <p:cNvGrpSpPr/>
          <p:nvPr/>
        </p:nvGrpSpPr>
        <p:grpSpPr>
          <a:xfrm>
            <a:off x="-1" y="12007516"/>
            <a:ext cx="24387176" cy="1708484"/>
            <a:chOff x="-1" y="0"/>
            <a:chExt cx="24387176" cy="1880721"/>
          </a:xfrm>
        </p:grpSpPr>
        <p:pic>
          <p:nvPicPr>
            <p:cNvPr id="100" name="Google Shape;100;p18"/>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101" name="Google Shape;101;p18"/>
            <p:cNvGrpSpPr/>
            <p:nvPr/>
          </p:nvGrpSpPr>
          <p:grpSpPr>
            <a:xfrm flipH="1">
              <a:off x="-1" y="0"/>
              <a:ext cx="24387175" cy="1876926"/>
              <a:chOff x="-2036372" y="0"/>
              <a:chExt cx="9798138" cy="457200"/>
            </a:xfrm>
          </p:grpSpPr>
          <p:sp>
            <p:nvSpPr>
              <p:cNvPr id="102" name="Google Shape;102;p18"/>
              <p:cNvSpPr/>
              <p:nvPr/>
            </p:nvSpPr>
            <p:spPr>
              <a:xfrm>
                <a:off x="-1" y="0"/>
                <a:ext cx="7761767" cy="457200"/>
              </a:xfrm>
              <a:prstGeom prst="rect">
                <a:avLst/>
              </a:prstGeom>
              <a:solidFill>
                <a:schemeClr val="accent1">
                  <a:alpha val="2039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18"/>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p18"/>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18"/>
              <p:cNvSpPr/>
              <p:nvPr/>
            </p:nvSpPr>
            <p:spPr>
              <a:xfrm>
                <a:off x="914400" y="0"/>
                <a:ext cx="340831" cy="457200"/>
              </a:xfrm>
              <a:prstGeom prst="rect">
                <a:avLst/>
              </a:prstGeom>
              <a:solidFill>
                <a:schemeClr val="dk2">
                  <a:alpha val="6901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106" name="Google Shape;106;p18"/>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107" name="Google Shape;107;p18"/>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hyperlink" Target="https://www.native-languages.org/maps.htm" TargetMode="External"/><Relationship Id="rId5" Type="http://schemas.openxmlformats.org/officeDocument/2006/relationships/image" Target="../media/image10.png"/><Relationship Id="rId6" Type="http://schemas.openxmlformats.org/officeDocument/2006/relationships/hyperlink" Target="https://www.nwcphp.org/docs/tribes-toolkit/tribal/oregon.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0" Type="http://schemas.openxmlformats.org/officeDocument/2006/relationships/image" Target="../media/image23.png"/><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16.png"/><Relationship Id="rId7" Type="http://schemas.openxmlformats.org/officeDocument/2006/relationships/image" Target="../media/image20.png"/><Relationship Id="rId8" Type="http://schemas.openxmlformats.org/officeDocument/2006/relationships/image" Target="../media/image14.png"/></Relationships>
</file>

<file path=ppt/slides/_rels/slide8.xml.rels><?xml version="1.0" encoding="UTF-8" standalone="yes"?><Relationships xmlns="http://schemas.openxmlformats.org/package/2006/relationships"><Relationship Id="rId10" Type="http://schemas.openxmlformats.org/officeDocument/2006/relationships/image" Target="../media/image21.png"/><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8.png"/><Relationship Id="rId9" Type="http://schemas.openxmlformats.org/officeDocument/2006/relationships/image" Target="../media/image23.png"/><Relationship Id="rId5" Type="http://schemas.openxmlformats.org/officeDocument/2006/relationships/image" Target="../media/image16.png"/><Relationship Id="rId6" Type="http://schemas.openxmlformats.org/officeDocument/2006/relationships/image" Target="../media/image20.png"/><Relationship Id="rId7" Type="http://schemas.openxmlformats.org/officeDocument/2006/relationships/image" Target="../media/image14.png"/><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0"/>
              <a:buNone/>
            </a:pPr>
            <a:r>
              <a:rPr lang="en-US"/>
              <a:t>Changing Land, Enduring People</a:t>
            </a:r>
            <a:endParaRPr/>
          </a:p>
        </p:txBody>
      </p:sp>
      <p:sp>
        <p:nvSpPr>
          <p:cNvPr id="168" name="Google Shape;168;p1"/>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2000"/>
              </a:spcBef>
              <a:spcAft>
                <a:spcPts val="0"/>
              </a:spcAft>
              <a:buSzPts val="4000"/>
              <a:buNone/>
            </a:pPr>
            <a:r>
              <a:rPr lang="en-US"/>
              <a:t>Oregon Tribes and the Dawes Act</a:t>
            </a:r>
            <a:endParaRPr/>
          </a:p>
        </p:txBody>
      </p:sp>
      <p:sp>
        <p:nvSpPr>
          <p:cNvPr id="169" name="Google Shape;169;p1"/>
          <p:cNvSpPr txBox="1"/>
          <p:nvPr>
            <p:ph idx="2" type="body"/>
          </p:nvPr>
        </p:nvSpPr>
        <p:spPr>
          <a:xfrm>
            <a:off x="17521084" y="1090613"/>
            <a:ext cx="6373966" cy="1033155"/>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2000"/>
              </a:spcBef>
              <a:spcAft>
                <a:spcPts val="0"/>
              </a:spcAft>
              <a:buSzPts val="3200"/>
              <a:buNone/>
            </a:pPr>
            <a:r>
              <a:rPr lang="en-US"/>
              <a:t>2nd Grade </a:t>
            </a:r>
            <a:endParaRPr/>
          </a:p>
          <a:p>
            <a:pPr indent="-228600" lvl="0" marL="457200" marR="0" rtl="0" algn="l">
              <a:lnSpc>
                <a:spcPct val="90000"/>
              </a:lnSpc>
              <a:spcBef>
                <a:spcPts val="2000"/>
              </a:spcBef>
              <a:spcAft>
                <a:spcPts val="0"/>
              </a:spcAft>
              <a:buClr>
                <a:schemeClr val="lt1"/>
              </a:buClr>
              <a:buSzPts val="3200"/>
              <a:buFont typeface="Arial"/>
              <a:buNone/>
            </a:pPr>
            <a:r>
              <a:rPr lang="en-US"/>
              <a:t>Social Sciences Lesson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The Dawes Act</a:t>
            </a:r>
            <a:endParaRPr/>
          </a:p>
        </p:txBody>
      </p:sp>
      <p:sp>
        <p:nvSpPr>
          <p:cNvPr id="278" name="Google Shape;278;p3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In 1887, the U.S. government passed a law that changed how Native American tribes lived on their land. </a:t>
            </a:r>
            <a:endParaRPr/>
          </a:p>
          <a:p>
            <a:pPr indent="-457200" lvl="0" marL="457200" marR="0" rtl="0" algn="l">
              <a:lnSpc>
                <a:spcPct val="110000"/>
              </a:lnSpc>
              <a:spcBef>
                <a:spcPts val="2000"/>
              </a:spcBef>
              <a:spcAft>
                <a:spcPts val="0"/>
              </a:spcAft>
              <a:buClr>
                <a:srgbClr val="484B46"/>
              </a:buClr>
              <a:buSzPts val="3600"/>
              <a:buFont typeface="Arial"/>
              <a:buChar char="•"/>
            </a:pPr>
            <a:r>
              <a:rPr lang="en-US"/>
              <a:t>Before this law, tribes owned and used their land together as a community. </a:t>
            </a:r>
            <a:endParaRPr/>
          </a:p>
          <a:p>
            <a:pPr indent="-457200" lvl="0" marL="457200" marR="0" rtl="0" algn="l">
              <a:lnSpc>
                <a:spcPct val="110000"/>
              </a:lnSpc>
              <a:spcBef>
                <a:spcPts val="2000"/>
              </a:spcBef>
              <a:spcAft>
                <a:spcPts val="0"/>
              </a:spcAft>
              <a:buClr>
                <a:srgbClr val="484B46"/>
              </a:buClr>
              <a:buSzPts val="3600"/>
              <a:buFont typeface="Arial"/>
              <a:buChar char="•"/>
            </a:pPr>
            <a:r>
              <a:rPr lang="en-US"/>
              <a:t>The Dawes Act divided reservation lands into small plots, called allotments. Each Native American family was promised an allotment, but not all families received one, and some were unusable. </a:t>
            </a:r>
            <a:endParaRPr/>
          </a:p>
          <a:p>
            <a:pPr indent="-457200" lvl="0" marL="457200" marR="0" rtl="0" algn="l">
              <a:lnSpc>
                <a:spcPct val="110000"/>
              </a:lnSpc>
              <a:spcBef>
                <a:spcPts val="2000"/>
              </a:spcBef>
              <a:spcAft>
                <a:spcPts val="0"/>
              </a:spcAft>
              <a:buClr>
                <a:srgbClr val="484B46"/>
              </a:buClr>
              <a:buSzPts val="3600"/>
              <a:buFont typeface="Arial"/>
              <a:buChar char="•"/>
            </a:pPr>
            <a:r>
              <a:rPr lang="en-US"/>
              <a:t>The government also sold many of the allotments, often the best ones, to European settlers. </a:t>
            </a:r>
            <a:endParaRPr/>
          </a:p>
          <a:p>
            <a:pPr indent="-457200" lvl="0" marL="457200" marR="0" rtl="0" algn="l">
              <a:lnSpc>
                <a:spcPct val="110000"/>
              </a:lnSpc>
              <a:spcBef>
                <a:spcPts val="2000"/>
              </a:spcBef>
              <a:spcAft>
                <a:spcPts val="0"/>
              </a:spcAft>
              <a:buClr>
                <a:srgbClr val="484B46"/>
              </a:buClr>
              <a:buSzPts val="3600"/>
              <a:buFont typeface="Arial"/>
              <a:buChar char="•"/>
            </a:pPr>
            <a:r>
              <a:rPr lang="en-US"/>
              <a:t>This was one way the land that the Oregon Tribes had lived on and cared for since time immemorial was taken from them.</a:t>
            </a:r>
            <a:endParaRPr/>
          </a:p>
        </p:txBody>
      </p:sp>
      <p:sp>
        <p:nvSpPr>
          <p:cNvPr id="279" name="Google Shape;279;p3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1"/>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Drawing Activity</a:t>
            </a:r>
            <a:endParaRPr/>
          </a:p>
        </p:txBody>
      </p:sp>
      <p:sp>
        <p:nvSpPr>
          <p:cNvPr id="285" name="Google Shape;285;p31"/>
          <p:cNvSpPr txBox="1"/>
          <p:nvPr>
            <p:ph idx="2" type="body"/>
          </p:nvPr>
        </p:nvSpPr>
        <p:spPr>
          <a:xfrm>
            <a:off x="2454275" y="3989839"/>
            <a:ext cx="11527196" cy="99123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4400"/>
              <a:buFont typeface="Arial"/>
              <a:buNone/>
            </a:pPr>
            <a:r>
              <a:rPr lang="en-US"/>
              <a:t>Resources to draw on Tribal land:</a:t>
            </a:r>
            <a:endParaRPr/>
          </a:p>
          <a:p>
            <a:pPr indent="-228600" lvl="0" marL="457200" marR="0" rtl="0" algn="l">
              <a:lnSpc>
                <a:spcPct val="90000"/>
              </a:lnSpc>
              <a:spcBef>
                <a:spcPts val="1000"/>
              </a:spcBef>
              <a:spcAft>
                <a:spcPts val="0"/>
              </a:spcAft>
              <a:buClr>
                <a:schemeClr val="lt1"/>
              </a:buClr>
              <a:buSzPts val="4400"/>
              <a:buFont typeface="Arial"/>
              <a:buNone/>
            </a:pPr>
            <a:r>
              <a:t/>
            </a:r>
            <a:endParaRPr/>
          </a:p>
        </p:txBody>
      </p:sp>
      <p:sp>
        <p:nvSpPr>
          <p:cNvPr id="286" name="Google Shape;286;p31"/>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A plankhouse: A house large enough for eight whole families to live in. This might be between 50–70 people.</a:t>
            </a:r>
            <a:endParaRPr/>
          </a:p>
          <a:p>
            <a:pPr indent="-457200" lvl="0" marL="457200" marR="0" rtl="0" algn="l">
              <a:lnSpc>
                <a:spcPct val="110000"/>
              </a:lnSpc>
              <a:spcBef>
                <a:spcPts val="2000"/>
              </a:spcBef>
              <a:spcAft>
                <a:spcPts val="0"/>
              </a:spcAft>
              <a:buClr>
                <a:srgbClr val="484B46"/>
              </a:buClr>
              <a:buSzPts val="3600"/>
              <a:buFont typeface="Arial"/>
              <a:buChar char="•"/>
            </a:pPr>
            <a:r>
              <a:rPr lang="en-US"/>
              <a:t>A stream or river to fish in.</a:t>
            </a:r>
            <a:endParaRPr/>
          </a:p>
          <a:p>
            <a:pPr indent="-457200" lvl="0" marL="457200" marR="0" rtl="0" algn="l">
              <a:lnSpc>
                <a:spcPct val="110000"/>
              </a:lnSpc>
              <a:spcBef>
                <a:spcPts val="2000"/>
              </a:spcBef>
              <a:spcAft>
                <a:spcPts val="0"/>
              </a:spcAft>
              <a:buClr>
                <a:srgbClr val="484B46"/>
              </a:buClr>
              <a:buSzPts val="3600"/>
              <a:buFont typeface="Arial"/>
              <a:buChar char="•"/>
            </a:pPr>
            <a:r>
              <a:rPr lang="en-US"/>
              <a:t>An area with small bushes and grasses where roots, like camus, would grow.</a:t>
            </a:r>
            <a:endParaRPr/>
          </a:p>
          <a:p>
            <a:pPr indent="-457200" lvl="0" marL="457200" marR="0" rtl="0" algn="l">
              <a:lnSpc>
                <a:spcPct val="110000"/>
              </a:lnSpc>
              <a:spcBef>
                <a:spcPts val="2000"/>
              </a:spcBef>
              <a:spcAft>
                <a:spcPts val="0"/>
              </a:spcAft>
              <a:buClr>
                <a:srgbClr val="484B46"/>
              </a:buClr>
              <a:buSzPts val="3600"/>
              <a:buFont typeface="Arial"/>
              <a:buChar char="•"/>
            </a:pPr>
            <a:r>
              <a:rPr lang="en-US"/>
              <a:t>Mountains or hills where deer and elk would be hunted.</a:t>
            </a:r>
            <a:endParaRPr/>
          </a:p>
        </p:txBody>
      </p:sp>
      <p:sp>
        <p:nvSpPr>
          <p:cNvPr id="287" name="Google Shape;287;p3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2"/>
          <p:cNvSpPr txBox="1"/>
          <p:nvPr>
            <p:ph type="title"/>
          </p:nvPr>
        </p:nvSpPr>
        <p:spPr>
          <a:xfrm>
            <a:off x="2194028" y="65443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Tribal Land Activity</a:t>
            </a:r>
            <a:endParaRPr/>
          </a:p>
        </p:txBody>
      </p:sp>
      <p:sp>
        <p:nvSpPr>
          <p:cNvPr id="293" name="Google Shape;293;p32"/>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3"/>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Allotments</a:t>
            </a:r>
            <a:endParaRPr/>
          </a:p>
        </p:txBody>
      </p:sp>
      <p:sp>
        <p:nvSpPr>
          <p:cNvPr id="299" name="Google Shape;299;p33"/>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lang="en-US"/>
              <a:t>Pick one section and circle it. Pretend that is your allotment. </a:t>
            </a:r>
            <a:endParaRPr/>
          </a:p>
          <a:p>
            <a:pPr indent="-457200" lvl="0" marL="457200" marR="0" rtl="0" algn="l">
              <a:lnSpc>
                <a:spcPct val="110000"/>
              </a:lnSpc>
              <a:spcBef>
                <a:spcPts val="2000"/>
              </a:spcBef>
              <a:spcAft>
                <a:spcPts val="0"/>
              </a:spcAft>
              <a:buClr>
                <a:srgbClr val="484B46"/>
              </a:buClr>
              <a:buSzPts val="3600"/>
              <a:buFont typeface="Arial"/>
              <a:buChar char="•"/>
            </a:pPr>
            <a:r>
              <a:rPr lang="en-US"/>
              <a:t>Write down at least one thing you could still do if you were only allowed to use that section.</a:t>
            </a:r>
            <a:endParaRPr/>
          </a:p>
          <a:p>
            <a:pPr indent="-457200" lvl="0" marL="457200" marR="0" rtl="0" algn="l">
              <a:lnSpc>
                <a:spcPct val="110000"/>
              </a:lnSpc>
              <a:spcBef>
                <a:spcPts val="2000"/>
              </a:spcBef>
              <a:spcAft>
                <a:spcPts val="0"/>
              </a:spcAft>
              <a:buClr>
                <a:srgbClr val="484B46"/>
              </a:buClr>
              <a:buSzPts val="3600"/>
              <a:buFont typeface="Arial"/>
              <a:buChar char="•"/>
            </a:pPr>
            <a:r>
              <a:rPr lang="en-US"/>
              <a:t>Write at least two things you would not be able to do anymore.</a:t>
            </a:r>
            <a:endParaRPr/>
          </a:p>
          <a:p>
            <a:pPr indent="-228600" lvl="0" marL="457200" marR="0" rtl="0" algn="l">
              <a:lnSpc>
                <a:spcPct val="110000"/>
              </a:lnSpc>
              <a:spcBef>
                <a:spcPts val="2000"/>
              </a:spcBef>
              <a:spcAft>
                <a:spcPts val="0"/>
              </a:spcAft>
              <a:buClr>
                <a:srgbClr val="484B46"/>
              </a:buClr>
              <a:buSzPts val="3600"/>
              <a:buFont typeface="Arial"/>
              <a:buNone/>
            </a:pPr>
            <a:r>
              <a:t/>
            </a:r>
            <a:endParaRPr/>
          </a:p>
          <a:p>
            <a:pPr indent="0" lvl="0" marL="0" rtl="0" algn="l">
              <a:lnSpc>
                <a:spcPct val="110000"/>
              </a:lnSpc>
              <a:spcBef>
                <a:spcPts val="2000"/>
              </a:spcBef>
              <a:spcAft>
                <a:spcPts val="0"/>
              </a:spcAft>
              <a:buSzPts val="3600"/>
              <a:buNone/>
            </a:pPr>
            <a:r>
              <a:rPr lang="en-US"/>
              <a:t>“In the allotment, we could _____________________, but we could not _____________________ or _______________________.” </a:t>
            </a:r>
            <a:endParaRPr/>
          </a:p>
          <a:p>
            <a:pPr indent="0" lvl="0" marL="0" rtl="0" algn="l">
              <a:lnSpc>
                <a:spcPct val="110000"/>
              </a:lnSpc>
              <a:spcBef>
                <a:spcPts val="2000"/>
              </a:spcBef>
              <a:spcAft>
                <a:spcPts val="0"/>
              </a:spcAft>
              <a:buSzPts val="3600"/>
              <a:buNone/>
            </a:pPr>
            <a:r>
              <a:t/>
            </a:r>
            <a:endParaRPr/>
          </a:p>
        </p:txBody>
      </p:sp>
      <p:sp>
        <p:nvSpPr>
          <p:cNvPr id="300" name="Google Shape;300;p33"/>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4"/>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Questions About Your Allotment</a:t>
            </a:r>
            <a:endParaRPr/>
          </a:p>
        </p:txBody>
      </p:sp>
      <p:sp>
        <p:nvSpPr>
          <p:cNvPr id="306" name="Google Shape;306;p34"/>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What do you notice about our lists?</a:t>
            </a:r>
            <a:endParaRPr/>
          </a:p>
          <a:p>
            <a:pPr indent="-228600" lvl="0" marL="457200" marR="0" rtl="0" algn="l">
              <a:lnSpc>
                <a:spcPct val="110000"/>
              </a:lnSpc>
              <a:spcBef>
                <a:spcPts val="2000"/>
              </a:spcBef>
              <a:spcAft>
                <a:spcPts val="0"/>
              </a:spcAft>
              <a:buClr>
                <a:srgbClr val="484B46"/>
              </a:buClr>
              <a:buSzPts val="3600"/>
              <a:buFont typeface="Arial"/>
              <a:buNone/>
            </a:pPr>
            <a:r>
              <a:t/>
            </a:r>
            <a:endParaRPr/>
          </a:p>
          <a:p>
            <a:pPr indent="-457200" lvl="0" marL="457200" marR="0" rtl="0" algn="l">
              <a:lnSpc>
                <a:spcPct val="110000"/>
              </a:lnSpc>
              <a:spcBef>
                <a:spcPts val="2000"/>
              </a:spcBef>
              <a:spcAft>
                <a:spcPts val="0"/>
              </a:spcAft>
              <a:buClr>
                <a:srgbClr val="484B46"/>
              </a:buClr>
              <a:buSzPts val="3600"/>
              <a:buFont typeface="Arial"/>
              <a:buChar char="•"/>
            </a:pPr>
            <a:r>
              <a:rPr lang="en-US"/>
              <a:t>How do you think it affected the Oregon Tribes to lose those land parcels that were sold off?</a:t>
            </a:r>
            <a:endParaRPr/>
          </a:p>
          <a:p>
            <a:pPr indent="-228600" lvl="0" marL="457200" marR="0" rtl="0" algn="l">
              <a:lnSpc>
                <a:spcPct val="110000"/>
              </a:lnSpc>
              <a:spcBef>
                <a:spcPts val="2000"/>
              </a:spcBef>
              <a:spcAft>
                <a:spcPts val="0"/>
              </a:spcAft>
              <a:buClr>
                <a:srgbClr val="484B46"/>
              </a:buClr>
              <a:buSzPts val="3600"/>
              <a:buFont typeface="Arial"/>
              <a:buNone/>
            </a:pPr>
            <a:r>
              <a:t/>
            </a:r>
            <a:endParaRPr/>
          </a:p>
        </p:txBody>
      </p:sp>
      <p:sp>
        <p:nvSpPr>
          <p:cNvPr id="307" name="Google Shape;307;p34"/>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5"/>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Discussion</a:t>
            </a:r>
            <a:endParaRPr/>
          </a:p>
        </p:txBody>
      </p:sp>
      <p:sp>
        <p:nvSpPr>
          <p:cNvPr id="313" name="Google Shape;313;p35"/>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Who can remind us of what the Dawes Act was?</a:t>
            </a:r>
            <a:endParaRPr/>
          </a:p>
          <a:p>
            <a:pPr indent="-228600" lvl="0" marL="457200" marR="0" rtl="0" algn="l">
              <a:lnSpc>
                <a:spcPct val="110000"/>
              </a:lnSpc>
              <a:spcBef>
                <a:spcPts val="2000"/>
              </a:spcBef>
              <a:spcAft>
                <a:spcPts val="0"/>
              </a:spcAft>
              <a:buClr>
                <a:srgbClr val="484B46"/>
              </a:buClr>
              <a:buSzPts val="3600"/>
              <a:buFont typeface="Arial"/>
              <a:buNone/>
            </a:pPr>
            <a:r>
              <a:t/>
            </a:r>
            <a:endParaRPr/>
          </a:p>
          <a:p>
            <a:pPr indent="-457200" lvl="0" marL="457200" marR="0" rtl="0" algn="l">
              <a:lnSpc>
                <a:spcPct val="110000"/>
              </a:lnSpc>
              <a:spcBef>
                <a:spcPts val="2000"/>
              </a:spcBef>
              <a:spcAft>
                <a:spcPts val="0"/>
              </a:spcAft>
              <a:buClr>
                <a:srgbClr val="484B46"/>
              </a:buClr>
              <a:buSzPts val="3600"/>
              <a:buFont typeface="Arial"/>
              <a:buChar char="•"/>
            </a:pPr>
            <a:r>
              <a:rPr lang="en-US"/>
              <a:t>Can someone else tell us how the Dawes Act changed tribal lands?</a:t>
            </a:r>
            <a:endParaRPr/>
          </a:p>
          <a:p>
            <a:pPr indent="-228600" lvl="0" marL="457200" marR="0" rtl="0" algn="l">
              <a:lnSpc>
                <a:spcPct val="110000"/>
              </a:lnSpc>
              <a:spcBef>
                <a:spcPts val="2000"/>
              </a:spcBef>
              <a:spcAft>
                <a:spcPts val="0"/>
              </a:spcAft>
              <a:buClr>
                <a:srgbClr val="484B46"/>
              </a:buClr>
              <a:buSzPts val="3600"/>
              <a:buFont typeface="Arial"/>
              <a:buNone/>
            </a:pPr>
            <a:r>
              <a:t/>
            </a:r>
            <a:endParaRPr/>
          </a:p>
        </p:txBody>
      </p:sp>
      <p:sp>
        <p:nvSpPr>
          <p:cNvPr id="314" name="Google Shape;314;p35"/>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4"/>
          <p:cNvSpPr txBox="1"/>
          <p:nvPr>
            <p:ph type="title"/>
          </p:nvPr>
        </p:nvSpPr>
        <p:spPr>
          <a:xfrm>
            <a:off x="1228493" y="926482"/>
            <a:ext cx="11862551"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graphicFrame>
        <p:nvGraphicFramePr>
          <p:cNvPr id="320" name="Google Shape;320;p14"/>
          <p:cNvGraphicFramePr/>
          <p:nvPr/>
        </p:nvGraphicFramePr>
        <p:xfrm>
          <a:off x="4387345" y="3017378"/>
          <a:ext cx="3000000" cy="3000000"/>
        </p:xfrm>
        <a:graphic>
          <a:graphicData uri="http://schemas.openxmlformats.org/drawingml/2006/table">
            <a:tbl>
              <a:tblPr firstRow="1">
                <a:noFill/>
                <a:tableStyleId>{6A6F11C5-0F1C-410C-A266-EE72ABEC169C}</a:tableStyleId>
              </a:tblPr>
              <a:tblGrid>
                <a:gridCol w="4415375"/>
                <a:gridCol w="5378825"/>
                <a:gridCol w="5245725"/>
              </a:tblGrid>
              <a:tr h="2046900">
                <a:tc>
                  <a:txBody>
                    <a:bodyPr/>
                    <a:lstStyle/>
                    <a:p>
                      <a:pPr indent="0" lvl="0" marL="0" marR="0" rtl="0" algn="ctr">
                        <a:lnSpc>
                          <a:spcPct val="100000"/>
                        </a:lnSpc>
                        <a:spcBef>
                          <a:spcPts val="0"/>
                        </a:spcBef>
                        <a:spcAft>
                          <a:spcPts val="0"/>
                        </a:spcAft>
                        <a:buClr>
                          <a:srgbClr val="000000"/>
                        </a:buClr>
                        <a:buSzPts val="4000"/>
                        <a:buFont typeface="Arial"/>
                        <a:buNone/>
                      </a:pPr>
                      <a:r>
                        <a:rPr b="1" lang="en-US" sz="4000" u="none" cap="none" strike="noStrike">
                          <a:latin typeface="Arial"/>
                          <a:ea typeface="Arial"/>
                          <a:cs typeface="Arial"/>
                          <a:sym typeface="Arial"/>
                        </a:rPr>
                        <a:t>Success Criteria </a:t>
                      </a:r>
                      <a:r>
                        <a:rPr lang="en-US" sz="4000" u="none" cap="none" strike="noStrike">
                          <a:latin typeface="Arial"/>
                          <a:ea typeface="Arial"/>
                          <a:cs typeface="Arial"/>
                          <a:sym typeface="Arial"/>
                        </a:rPr>
                        <a:t>                  </a:t>
                      </a:r>
                      <a:endParaRPr sz="4000" u="none" cap="none" strike="noStrike">
                        <a:latin typeface="Arial"/>
                        <a:ea typeface="Arial"/>
                        <a:cs typeface="Arial"/>
                        <a:sym typeface="Arial"/>
                      </a:endParaRPr>
                    </a:p>
                  </a:txBody>
                  <a:tcPr marT="63500" marB="63500" marR="63500" marL="63500" anchor="ctr">
                    <a:solidFill>
                      <a:srgbClr val="FFFFFF"/>
                    </a:solidFill>
                  </a:tcPr>
                </a:tc>
                <a:tc>
                  <a:txBody>
                    <a:bodyPr/>
                    <a:lstStyle/>
                    <a:p>
                      <a:pPr indent="0" lvl="0" marL="0" marR="0" rtl="0" algn="ctr">
                        <a:lnSpc>
                          <a:spcPct val="100000"/>
                        </a:lnSpc>
                        <a:spcBef>
                          <a:spcPts val="0"/>
                        </a:spcBef>
                        <a:spcAft>
                          <a:spcPts val="0"/>
                        </a:spcAft>
                        <a:buClr>
                          <a:srgbClr val="000000"/>
                        </a:buClr>
                        <a:buSzPts val="4000"/>
                        <a:buFont typeface="Arial"/>
                        <a:buNone/>
                      </a:pPr>
                      <a:r>
                        <a:rPr b="1" lang="en-US" sz="4000" u="none" cap="none" strike="noStrike">
                          <a:latin typeface="Arial"/>
                          <a:ea typeface="Arial"/>
                          <a:cs typeface="Arial"/>
                          <a:sym typeface="Arial"/>
                        </a:rPr>
                        <a:t>Not Yet</a:t>
                      </a:r>
                      <a:endParaRPr b="1" sz="40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t/>
                      </a:r>
                      <a:endParaRPr sz="40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ctr">
                        <a:lnSpc>
                          <a:spcPct val="100000"/>
                        </a:lnSpc>
                        <a:spcBef>
                          <a:spcPts val="0"/>
                        </a:spcBef>
                        <a:spcAft>
                          <a:spcPts val="0"/>
                        </a:spcAft>
                        <a:buClr>
                          <a:srgbClr val="000000"/>
                        </a:buClr>
                        <a:buSzPts val="4000"/>
                        <a:buFont typeface="Arial"/>
                        <a:buNone/>
                      </a:pPr>
                      <a:r>
                        <a:rPr b="1" lang="en-US" sz="4000" u="none" cap="none" strike="noStrike">
                          <a:latin typeface="Arial"/>
                          <a:ea typeface="Arial"/>
                          <a:cs typeface="Arial"/>
                          <a:sym typeface="Arial"/>
                        </a:rPr>
                        <a:t>Yes</a:t>
                      </a:r>
                      <a:endParaRPr b="1" sz="40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t/>
                      </a:r>
                      <a:endParaRPr sz="4000" u="none" cap="none" strike="noStrike">
                        <a:latin typeface="Arial"/>
                        <a:ea typeface="Arial"/>
                        <a:cs typeface="Arial"/>
                        <a:sym typeface="Arial"/>
                      </a:endParaRPr>
                    </a:p>
                  </a:txBody>
                  <a:tcPr marT="63500" marB="63500" marR="63500" marL="63500">
                    <a:solidFill>
                      <a:srgbClr val="FFFFFF"/>
                    </a:solidFill>
                  </a:tcPr>
                </a:tc>
              </a:tr>
              <a:tr h="1852300">
                <a:tc>
                  <a:txBody>
                    <a:bodyPr/>
                    <a:lstStyle/>
                    <a:p>
                      <a:pPr indent="0" lvl="0" marL="0" marR="0" rtl="0" algn="l">
                        <a:lnSpc>
                          <a:spcPct val="115000"/>
                        </a:lnSpc>
                        <a:spcBef>
                          <a:spcPts val="0"/>
                        </a:spcBef>
                        <a:spcAft>
                          <a:spcPts val="0"/>
                        </a:spcAft>
                        <a:buClr>
                          <a:srgbClr val="000000"/>
                        </a:buClr>
                        <a:buSzPts val="2800"/>
                        <a:buFont typeface="Arial"/>
                        <a:buNone/>
                      </a:pPr>
                      <a:r>
                        <a:rPr lang="en-US" sz="2800" u="none" cap="none" strike="noStrike">
                          <a:latin typeface="Arial"/>
                          <a:ea typeface="Arial"/>
                          <a:cs typeface="Arial"/>
                          <a:sym typeface="Arial"/>
                        </a:rPr>
                        <a:t>Can I explain in simple terms what the Dawes Act was and how it changed tribal lands?</a:t>
                      </a:r>
                      <a:endParaRPr sz="28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r>
              <a:tr h="1793075">
                <a:tc>
                  <a:txBody>
                    <a:bodyPr/>
                    <a:lstStyle/>
                    <a:p>
                      <a:pPr indent="0" lvl="0" marL="0" marR="0" rtl="0" algn="l">
                        <a:lnSpc>
                          <a:spcPct val="115000"/>
                        </a:lnSpc>
                        <a:spcBef>
                          <a:spcPts val="0"/>
                        </a:spcBef>
                        <a:spcAft>
                          <a:spcPts val="0"/>
                        </a:spcAft>
                        <a:buClr>
                          <a:srgbClr val="000000"/>
                        </a:buClr>
                        <a:buSzPts val="2800"/>
                        <a:buFont typeface="Arial"/>
                        <a:buNone/>
                      </a:pPr>
                      <a:r>
                        <a:rPr lang="en-US" sz="2800" u="none" cap="none" strike="noStrike">
                          <a:latin typeface="Arial"/>
                          <a:ea typeface="Arial"/>
                          <a:cs typeface="Arial"/>
                          <a:sym typeface="Arial"/>
                        </a:rPr>
                        <a:t>Can I explain how acts of the federal government took away tribes’ land?</a:t>
                      </a:r>
                      <a:endParaRPr sz="28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r>
              <a:tr h="1793075">
                <a:tc>
                  <a:txBody>
                    <a:bodyPr/>
                    <a:lstStyle/>
                    <a:p>
                      <a:pPr indent="0" lvl="0" marL="0" marR="0" rtl="0" algn="l">
                        <a:lnSpc>
                          <a:spcPct val="115000"/>
                        </a:lnSpc>
                        <a:spcBef>
                          <a:spcPts val="0"/>
                        </a:spcBef>
                        <a:spcAft>
                          <a:spcPts val="0"/>
                        </a:spcAft>
                        <a:buClr>
                          <a:srgbClr val="000000"/>
                        </a:buClr>
                        <a:buSzPts val="2800"/>
                        <a:buFont typeface="Arial"/>
                        <a:buNone/>
                      </a:pPr>
                      <a:r>
                        <a:rPr lang="en-US" sz="2800" u="none" cap="none" strike="noStrike">
                          <a:latin typeface="Arial"/>
                          <a:ea typeface="Arial"/>
                          <a:cs typeface="Arial"/>
                          <a:sym typeface="Arial"/>
                        </a:rPr>
                        <a:t>Can I identify ways Oregon tribes adapted to changes while maintaining their culture?</a:t>
                      </a:r>
                      <a:endParaRPr sz="28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r>
            </a:tbl>
          </a:graphicData>
        </a:graphic>
      </p:graphicFrame>
      <p:pic>
        <p:nvPicPr>
          <p:cNvPr id="321" name="Google Shape;321;p14"/>
          <p:cNvPicPr preferRelativeResize="0"/>
          <p:nvPr/>
        </p:nvPicPr>
        <p:blipFill rotWithShape="1">
          <a:blip r:embed="rId3">
            <a:alphaModFix/>
          </a:blip>
          <a:srcRect b="0" l="0" r="0" t="0"/>
          <a:stretch/>
        </p:blipFill>
        <p:spPr>
          <a:xfrm>
            <a:off x="10878610" y="3784798"/>
            <a:ext cx="1028700" cy="1000125"/>
          </a:xfrm>
          <a:prstGeom prst="rect">
            <a:avLst/>
          </a:prstGeom>
          <a:noFill/>
          <a:ln>
            <a:noFill/>
          </a:ln>
        </p:spPr>
      </p:pic>
      <p:pic>
        <p:nvPicPr>
          <p:cNvPr id="322" name="Google Shape;322;p14"/>
          <p:cNvPicPr preferRelativeResize="0"/>
          <p:nvPr/>
        </p:nvPicPr>
        <p:blipFill rotWithShape="1">
          <a:blip r:embed="rId4">
            <a:alphaModFix/>
          </a:blip>
          <a:srcRect b="0" l="0" r="0" t="0"/>
          <a:stretch/>
        </p:blipFill>
        <p:spPr>
          <a:xfrm>
            <a:off x="16286372" y="3794323"/>
            <a:ext cx="952500" cy="990600"/>
          </a:xfrm>
          <a:prstGeom prst="rect">
            <a:avLst/>
          </a:prstGeom>
          <a:noFill/>
          <a:ln>
            <a:noFill/>
          </a:ln>
        </p:spPr>
      </p:pic>
      <p:sp>
        <p:nvSpPr>
          <p:cNvPr id="323" name="Google Shape;323;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36"/>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2000"/>
              <a:buFont typeface="Calibri"/>
              <a:buNone/>
            </a:pPr>
            <a:r>
              <a:rPr lang="en-US"/>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Questions</a:t>
            </a:r>
            <a:endParaRPr/>
          </a:p>
        </p:txBody>
      </p:sp>
      <p:sp>
        <p:nvSpPr>
          <p:cNvPr id="175" name="Google Shape;175;p2"/>
          <p:cNvSpPr txBox="1"/>
          <p:nvPr>
            <p:ph idx="2" type="subTitle"/>
          </p:nvPr>
        </p:nvSpPr>
        <p:spPr>
          <a:xfrm>
            <a:off x="8684800" y="6109150"/>
            <a:ext cx="14494800" cy="47235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25000"/>
              </a:lnSpc>
              <a:spcBef>
                <a:spcPts val="600"/>
              </a:spcBef>
              <a:spcAft>
                <a:spcPts val="0"/>
              </a:spcAft>
              <a:buSzPts val="4000"/>
              <a:buFont typeface="Noto Sans Symbols"/>
              <a:buChar char="∙"/>
            </a:pPr>
            <a:r>
              <a:rPr lang="en-US" sz="4400"/>
              <a:t>How did tribal lands change over time?</a:t>
            </a:r>
            <a:endParaRPr/>
          </a:p>
          <a:p>
            <a:pPr indent="-342900" lvl="0" marL="342900" marR="0" rtl="0" algn="l">
              <a:lnSpc>
                <a:spcPct val="125000"/>
              </a:lnSpc>
              <a:spcBef>
                <a:spcPts val="1200"/>
              </a:spcBef>
              <a:spcAft>
                <a:spcPts val="0"/>
              </a:spcAft>
              <a:buSzPts val="4000"/>
              <a:buFont typeface="Noto Sans Symbols"/>
              <a:buChar char="∙"/>
            </a:pPr>
            <a:r>
              <a:rPr lang="en-US" sz="4400"/>
              <a:t>What is an allotment?</a:t>
            </a:r>
            <a:endParaRPr/>
          </a:p>
          <a:p>
            <a:pPr indent="-342900" lvl="0" marL="342900" marR="0" rtl="0" algn="l">
              <a:lnSpc>
                <a:spcPct val="125000"/>
              </a:lnSpc>
              <a:spcBef>
                <a:spcPts val="1200"/>
              </a:spcBef>
              <a:spcAft>
                <a:spcPts val="600"/>
              </a:spcAft>
              <a:buSzPts val="4000"/>
              <a:buFont typeface="Noto Sans Symbols"/>
              <a:buChar char="∙"/>
            </a:pPr>
            <a:r>
              <a:rPr lang="en-US" sz="4400"/>
              <a:t>What is the Dawes Act, and how did it change the way Oregon Tribes lived on their land?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6"/>
          <p:cNvSpPr txBox="1"/>
          <p:nvPr>
            <p:ph type="title"/>
          </p:nvPr>
        </p:nvSpPr>
        <p:spPr>
          <a:xfrm>
            <a:off x="2439993" y="1756600"/>
            <a:ext cx="7873587"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Learning Outcomes</a:t>
            </a:r>
            <a:endParaRPr>
              <a:latin typeface="Arial"/>
              <a:ea typeface="Arial"/>
              <a:cs typeface="Arial"/>
              <a:sym typeface="Arial"/>
            </a:endParaRPr>
          </a:p>
        </p:txBody>
      </p:sp>
      <p:sp>
        <p:nvSpPr>
          <p:cNvPr id="182" name="Google Shape;182;p6"/>
          <p:cNvSpPr txBox="1"/>
          <p:nvPr>
            <p:ph idx="1" type="body"/>
          </p:nvPr>
        </p:nvSpPr>
        <p:spPr>
          <a:xfrm>
            <a:off x="2439988" y="4523873"/>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understand that the basic purpose and impact of the Dawes Act on Oregon tribes.</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understand the notion of treaties and how they took away tribes’ land</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understand how tribes maintained cultural connections to land despite these changes.</a:t>
            </a:r>
            <a:endParaRPr/>
          </a:p>
        </p:txBody>
      </p:sp>
      <p:sp>
        <p:nvSpPr>
          <p:cNvPr id="183" name="Google Shape;183;p6"/>
          <p:cNvSpPr txBox="1"/>
          <p:nvPr>
            <p:ph type="title"/>
          </p:nvPr>
        </p:nvSpPr>
        <p:spPr>
          <a:xfrm>
            <a:off x="12664094" y="1848900"/>
            <a:ext cx="63522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Success Criteria</a:t>
            </a:r>
            <a:endParaRPr>
              <a:latin typeface="Arial"/>
              <a:ea typeface="Arial"/>
              <a:cs typeface="Arial"/>
              <a:sym typeface="Arial"/>
            </a:endParaRPr>
          </a:p>
        </p:txBody>
      </p:sp>
      <p:sp>
        <p:nvSpPr>
          <p:cNvPr id="184" name="Google Shape;184;p6"/>
          <p:cNvSpPr txBox="1"/>
          <p:nvPr>
            <p:ph idx="2" type="body"/>
          </p:nvPr>
        </p:nvSpPr>
        <p:spPr>
          <a:xfrm>
            <a:off x="12664099" y="4523873"/>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explain in simple terms what the Dawes Act was and how it changed tribal lands.</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explain how acts of the federal government took away tribes’ land.</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identify ways Oregon tribes adapted to changes while maintaining their culture</a:t>
            </a:r>
            <a:endParaRPr/>
          </a:p>
        </p:txBody>
      </p:sp>
      <p:sp>
        <p:nvSpPr>
          <p:cNvPr id="185" name="Google Shape;185;p6"/>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1" i="0" lang="en-US" sz="1800" u="none" cap="none" strike="noStrike">
                <a:solidFill>
                  <a:srgbClr val="FFFFFF"/>
                </a:solidFill>
                <a:latin typeface="Calibri"/>
                <a:ea typeface="Calibri"/>
                <a:cs typeface="Calibri"/>
                <a:sym typeface="Calibri"/>
              </a:rPr>
              <a:t>‹#›</a:t>
            </a:fld>
            <a:endParaRPr b="1"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4"/>
          <p:cNvSpPr txBox="1"/>
          <p:nvPr>
            <p:ph type="title"/>
          </p:nvPr>
        </p:nvSpPr>
        <p:spPr>
          <a:xfrm>
            <a:off x="976948" y="451803"/>
            <a:ext cx="10498772" cy="219075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Early Map of Oregon Tribal Lands</a:t>
            </a:r>
            <a:endParaRPr/>
          </a:p>
        </p:txBody>
      </p:sp>
      <p:pic>
        <p:nvPicPr>
          <p:cNvPr descr="Early map of Oregon Tribal lands." id="192" name="Google Shape;192;p4"/>
          <p:cNvPicPr preferRelativeResize="0"/>
          <p:nvPr/>
        </p:nvPicPr>
        <p:blipFill rotWithShape="1">
          <a:blip r:embed="rId3">
            <a:alphaModFix/>
          </a:blip>
          <a:srcRect b="0" l="0" r="0" t="0"/>
          <a:stretch/>
        </p:blipFill>
        <p:spPr>
          <a:xfrm>
            <a:off x="1134995" y="2840990"/>
            <a:ext cx="11058592" cy="8034020"/>
          </a:xfrm>
          <a:prstGeom prst="rect">
            <a:avLst/>
          </a:prstGeom>
          <a:noFill/>
          <a:ln>
            <a:noFill/>
          </a:ln>
        </p:spPr>
      </p:pic>
      <p:sp>
        <p:nvSpPr>
          <p:cNvPr id="193" name="Google Shape;193;p4"/>
          <p:cNvSpPr txBox="1"/>
          <p:nvPr/>
        </p:nvSpPr>
        <p:spPr>
          <a:xfrm>
            <a:off x="3472747" y="11377930"/>
            <a:ext cx="45034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Map from: </a:t>
            </a:r>
            <a:r>
              <a:rPr b="0" i="0" lang="en-US" sz="1400" u="sng" cap="none" strike="noStrike">
                <a:solidFill>
                  <a:srgbClr val="000000"/>
                </a:solidFill>
                <a:latin typeface="Arial"/>
                <a:ea typeface="Arial"/>
                <a:cs typeface="Arial"/>
                <a:sym typeface="Arial"/>
                <a:hlinkClick r:id="rId4">
                  <a:extLst>
                    <a:ext uri="{A12FA001-AC4F-418D-AE19-62706E023703}">
                      <ahyp:hlinkClr val="tx"/>
                    </a:ext>
                  </a:extLst>
                </a:hlinkClick>
              </a:rPr>
              <a:t>https://www.native-languages.org/maps.htm</a:t>
            </a:r>
            <a:r>
              <a:rPr b="0" i="0" lang="en-US" sz="1400" u="none" cap="none" strike="noStrike">
                <a:solidFill>
                  <a:srgbClr val="000000"/>
                </a:solidFill>
                <a:latin typeface="Arial"/>
                <a:ea typeface="Arial"/>
                <a:cs typeface="Arial"/>
                <a:sym typeface="Arial"/>
              </a:rPr>
              <a:t> </a:t>
            </a:r>
            <a:endParaRPr/>
          </a:p>
        </p:txBody>
      </p:sp>
      <p:sp>
        <p:nvSpPr>
          <p:cNvPr id="194" name="Google Shape;194;p4"/>
          <p:cNvSpPr txBox="1"/>
          <p:nvPr/>
        </p:nvSpPr>
        <p:spPr>
          <a:xfrm>
            <a:off x="13025756" y="451803"/>
            <a:ext cx="10498772" cy="219075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b="1" i="0" lang="en-US" sz="6000" u="none" cap="none" strike="noStrike">
                <a:solidFill>
                  <a:schemeClr val="dk1"/>
                </a:solidFill>
                <a:latin typeface="Arial"/>
                <a:ea typeface="Arial"/>
                <a:cs typeface="Arial"/>
                <a:sym typeface="Arial"/>
              </a:rPr>
              <a:t>Current Map of Oregon Tribal Lands</a:t>
            </a:r>
            <a:endParaRPr/>
          </a:p>
        </p:txBody>
      </p:sp>
      <p:pic>
        <p:nvPicPr>
          <p:cNvPr descr="Current map of Oregon Tribal lands." id="195" name="Google Shape;195;p4"/>
          <p:cNvPicPr preferRelativeResize="0"/>
          <p:nvPr/>
        </p:nvPicPr>
        <p:blipFill rotWithShape="1">
          <a:blip r:embed="rId5">
            <a:alphaModFix/>
          </a:blip>
          <a:srcRect b="0" l="0" r="0" t="0"/>
          <a:stretch/>
        </p:blipFill>
        <p:spPr>
          <a:xfrm>
            <a:off x="12808833" y="3180398"/>
            <a:ext cx="10498771" cy="7694612"/>
          </a:xfrm>
          <a:prstGeom prst="rect">
            <a:avLst/>
          </a:prstGeom>
          <a:noFill/>
          <a:ln>
            <a:noFill/>
          </a:ln>
        </p:spPr>
      </p:pic>
      <p:sp>
        <p:nvSpPr>
          <p:cNvPr id="196" name="Google Shape;196;p4"/>
          <p:cNvSpPr txBox="1"/>
          <p:nvPr/>
        </p:nvSpPr>
        <p:spPr>
          <a:xfrm>
            <a:off x="15146587" y="11465437"/>
            <a:ext cx="66370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Map source: </a:t>
            </a:r>
            <a:r>
              <a:rPr b="0" i="0" lang="en-US" sz="1400" u="sng" cap="none" strike="noStrike">
                <a:solidFill>
                  <a:srgbClr val="000000"/>
                </a:solidFill>
                <a:latin typeface="Arial"/>
                <a:ea typeface="Arial"/>
                <a:cs typeface="Arial"/>
                <a:sym typeface="Arial"/>
                <a:hlinkClick r:id="rId6">
                  <a:extLst>
                    <a:ext uri="{A12FA001-AC4F-418D-AE19-62706E023703}">
                      <ahyp:hlinkClr val="tx"/>
                    </a:ext>
                  </a:extLst>
                </a:hlinkClick>
              </a:rPr>
              <a:t>https://www.nwcphp.org/docs/tribes-toolkit/tribal/oregon.html</a:t>
            </a:r>
            <a:endParaRPr b="0" i="0" sz="1400" u="none" cap="none" strike="noStrike">
              <a:solidFill>
                <a:srgbClr val="000000"/>
              </a:solidFill>
              <a:latin typeface="Arial"/>
              <a:ea typeface="Arial"/>
              <a:cs typeface="Arial"/>
              <a:sym typeface="Arial"/>
            </a:endParaRPr>
          </a:p>
        </p:txBody>
      </p:sp>
      <p:sp>
        <p:nvSpPr>
          <p:cNvPr id="197" name="Google Shape;197;p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9"/>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(1)</a:t>
            </a:r>
            <a:endParaRPr/>
          </a:p>
        </p:txBody>
      </p:sp>
      <p:sp>
        <p:nvSpPr>
          <p:cNvPr id="203" name="Google Shape;203;p9"/>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b="1" lang="en-US"/>
              <a:t>Treaty</a:t>
            </a:r>
            <a:r>
              <a:rPr lang="en-US"/>
              <a:t>: A handshake and a piece of paper.</a:t>
            </a:r>
            <a:endParaRPr/>
          </a:p>
          <a:p>
            <a:pPr indent="-457200" lvl="0" marL="457200" rtl="0" algn="l">
              <a:lnSpc>
                <a:spcPct val="110000"/>
              </a:lnSpc>
              <a:spcBef>
                <a:spcPts val="2000"/>
              </a:spcBef>
              <a:spcAft>
                <a:spcPts val="0"/>
              </a:spcAft>
              <a:buSzPts val="3600"/>
              <a:buChar char="•"/>
            </a:pPr>
            <a:r>
              <a:rPr b="1" lang="en-US"/>
              <a:t>Reservation</a:t>
            </a:r>
            <a:r>
              <a:rPr lang="en-US"/>
              <a:t>: A large area of land with natural features.</a:t>
            </a:r>
            <a:endParaRPr/>
          </a:p>
          <a:p>
            <a:pPr indent="-457200" lvl="0" marL="457200" rtl="0" algn="l">
              <a:lnSpc>
                <a:spcPct val="110000"/>
              </a:lnSpc>
              <a:spcBef>
                <a:spcPts val="2000"/>
              </a:spcBef>
              <a:spcAft>
                <a:spcPts val="0"/>
              </a:spcAft>
              <a:buSzPts val="3600"/>
              <a:buChar char="•"/>
            </a:pPr>
            <a:r>
              <a:rPr b="1" lang="en-US"/>
              <a:t>Allotment</a:t>
            </a:r>
            <a:r>
              <a:rPr lang="en-US"/>
              <a:t>: Same land shape with small boxes and rows of plants.</a:t>
            </a:r>
            <a:endParaRPr/>
          </a:p>
          <a:p>
            <a:pPr indent="-457200" lvl="0" marL="457200" rtl="0" algn="l">
              <a:lnSpc>
                <a:spcPct val="110000"/>
              </a:lnSpc>
              <a:spcBef>
                <a:spcPts val="2000"/>
              </a:spcBef>
              <a:spcAft>
                <a:spcPts val="0"/>
              </a:spcAft>
              <a:buSzPts val="3600"/>
              <a:buChar char="•"/>
            </a:pPr>
            <a:r>
              <a:rPr b="1" lang="en-US"/>
              <a:t>Communal</a:t>
            </a:r>
            <a:r>
              <a:rPr lang="en-US"/>
              <a:t>: A plankhouse.</a:t>
            </a:r>
            <a:endParaRPr/>
          </a:p>
          <a:p>
            <a:pPr indent="-228600" lvl="0" marL="457200" rtl="0" algn="l">
              <a:lnSpc>
                <a:spcPct val="110000"/>
              </a:lnSpc>
              <a:spcBef>
                <a:spcPts val="2000"/>
              </a:spcBef>
              <a:spcAft>
                <a:spcPts val="0"/>
              </a:spcAft>
              <a:buSzPts val="3600"/>
              <a:buNone/>
            </a:pPr>
            <a:r>
              <a:t/>
            </a:r>
            <a:endParaRPr/>
          </a:p>
        </p:txBody>
      </p:sp>
      <p:sp>
        <p:nvSpPr>
          <p:cNvPr id="204" name="Google Shape;204;p9"/>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(2)</a:t>
            </a:r>
            <a:endParaRPr/>
          </a:p>
        </p:txBody>
      </p:sp>
      <p:sp>
        <p:nvSpPr>
          <p:cNvPr id="210" name="Google Shape;210;p1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b="1" lang="en-US"/>
              <a:t>Treaty</a:t>
            </a:r>
            <a:r>
              <a:rPr lang="en-US"/>
              <a:t>: An agreement between sovereign nations.</a:t>
            </a:r>
            <a:endParaRPr/>
          </a:p>
        </p:txBody>
      </p:sp>
      <p:pic>
        <p:nvPicPr>
          <p:cNvPr descr="Handshake with solid fill" id="211" name="Google Shape;211;p10"/>
          <p:cNvPicPr preferRelativeResize="0"/>
          <p:nvPr/>
        </p:nvPicPr>
        <p:blipFill rotWithShape="1">
          <a:blip r:embed="rId3">
            <a:alphaModFix/>
          </a:blip>
          <a:srcRect b="0" l="0" r="0" t="0"/>
          <a:stretch/>
        </p:blipFill>
        <p:spPr>
          <a:xfrm>
            <a:off x="7064098" y="6246680"/>
            <a:ext cx="3634740" cy="3634740"/>
          </a:xfrm>
          <a:prstGeom prst="rect">
            <a:avLst/>
          </a:prstGeom>
          <a:noFill/>
          <a:ln>
            <a:noFill/>
          </a:ln>
        </p:spPr>
      </p:pic>
      <p:pic>
        <p:nvPicPr>
          <p:cNvPr descr="Scroll with solid fill" id="212" name="Google Shape;212;p10"/>
          <p:cNvPicPr preferRelativeResize="0"/>
          <p:nvPr/>
        </p:nvPicPr>
        <p:blipFill rotWithShape="1">
          <a:blip r:embed="rId4">
            <a:alphaModFix/>
          </a:blip>
          <a:srcRect b="0" l="0" r="0" t="0"/>
          <a:stretch/>
        </p:blipFill>
        <p:spPr>
          <a:xfrm>
            <a:off x="13213437" y="6246680"/>
            <a:ext cx="3634739" cy="3634739"/>
          </a:xfrm>
          <a:prstGeom prst="rect">
            <a:avLst/>
          </a:prstGeom>
          <a:noFill/>
          <a:ln>
            <a:noFill/>
          </a:ln>
        </p:spPr>
      </p:pic>
      <p:sp>
        <p:nvSpPr>
          <p:cNvPr id="213" name="Google Shape;213;p1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1"/>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(3)</a:t>
            </a:r>
            <a:endParaRPr/>
          </a:p>
        </p:txBody>
      </p:sp>
      <p:sp>
        <p:nvSpPr>
          <p:cNvPr id="219" name="Google Shape;219;p11"/>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b="1" lang="en-US"/>
              <a:t>Reservation</a:t>
            </a:r>
            <a:r>
              <a:rPr lang="en-US"/>
              <a:t>: Land set aside for tribal communities by federal treaties.</a:t>
            </a:r>
            <a:endParaRPr/>
          </a:p>
        </p:txBody>
      </p:sp>
      <p:sp>
        <p:nvSpPr>
          <p:cNvPr id="220" name="Google Shape;220;p11"/>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grpSp>
        <p:nvGrpSpPr>
          <p:cNvPr id="221" name="Google Shape;221;p11"/>
          <p:cNvGrpSpPr/>
          <p:nvPr/>
        </p:nvGrpSpPr>
        <p:grpSpPr>
          <a:xfrm>
            <a:off x="8309998" y="5613122"/>
            <a:ext cx="8171797" cy="5413995"/>
            <a:chOff x="7782426" y="3725328"/>
            <a:chExt cx="8171797" cy="5413995"/>
          </a:xfrm>
        </p:grpSpPr>
        <p:pic>
          <p:nvPicPr>
            <p:cNvPr descr="House with solid fill" id="222" name="Google Shape;222;p11"/>
            <p:cNvPicPr preferRelativeResize="0"/>
            <p:nvPr/>
          </p:nvPicPr>
          <p:blipFill rotWithShape="1">
            <a:blip r:embed="rId3">
              <a:alphaModFix/>
            </a:blip>
            <a:srcRect b="0" l="0" r="0" t="0"/>
            <a:stretch/>
          </p:blipFill>
          <p:spPr>
            <a:xfrm>
              <a:off x="8851626" y="6553200"/>
              <a:ext cx="914400" cy="914400"/>
            </a:xfrm>
            <a:prstGeom prst="rect">
              <a:avLst/>
            </a:prstGeom>
            <a:noFill/>
            <a:ln>
              <a:noFill/>
            </a:ln>
          </p:spPr>
        </p:pic>
        <p:pic>
          <p:nvPicPr>
            <p:cNvPr descr="House with solid fill" id="223" name="Google Shape;223;p11"/>
            <p:cNvPicPr preferRelativeResize="0"/>
            <p:nvPr/>
          </p:nvPicPr>
          <p:blipFill rotWithShape="1">
            <a:blip r:embed="rId3">
              <a:alphaModFix/>
            </a:blip>
            <a:srcRect b="0" l="0" r="0" t="0"/>
            <a:stretch/>
          </p:blipFill>
          <p:spPr>
            <a:xfrm>
              <a:off x="10294006" y="6248400"/>
              <a:ext cx="914400" cy="914400"/>
            </a:xfrm>
            <a:prstGeom prst="rect">
              <a:avLst/>
            </a:prstGeom>
            <a:noFill/>
            <a:ln>
              <a:noFill/>
            </a:ln>
          </p:spPr>
        </p:pic>
        <p:pic>
          <p:nvPicPr>
            <p:cNvPr descr="House with solid fill" id="224" name="Google Shape;224;p11"/>
            <p:cNvPicPr preferRelativeResize="0"/>
            <p:nvPr/>
          </p:nvPicPr>
          <p:blipFill rotWithShape="1">
            <a:blip r:embed="rId3">
              <a:alphaModFix/>
            </a:blip>
            <a:srcRect b="0" l="0" r="0" t="0"/>
            <a:stretch/>
          </p:blipFill>
          <p:spPr>
            <a:xfrm>
              <a:off x="10676593" y="7863264"/>
              <a:ext cx="914400" cy="914400"/>
            </a:xfrm>
            <a:prstGeom prst="rect">
              <a:avLst/>
            </a:prstGeom>
            <a:noFill/>
            <a:ln>
              <a:noFill/>
            </a:ln>
          </p:spPr>
        </p:pic>
        <p:pic>
          <p:nvPicPr>
            <p:cNvPr descr="House with solid fill" id="225" name="Google Shape;225;p11"/>
            <p:cNvPicPr preferRelativeResize="0"/>
            <p:nvPr/>
          </p:nvPicPr>
          <p:blipFill rotWithShape="1">
            <a:blip r:embed="rId3">
              <a:alphaModFix/>
            </a:blip>
            <a:srcRect b="0" l="0" r="0" t="0"/>
            <a:stretch/>
          </p:blipFill>
          <p:spPr>
            <a:xfrm>
              <a:off x="9766026" y="7162800"/>
              <a:ext cx="914400" cy="914400"/>
            </a:xfrm>
            <a:prstGeom prst="rect">
              <a:avLst/>
            </a:prstGeom>
            <a:noFill/>
            <a:ln>
              <a:noFill/>
            </a:ln>
          </p:spPr>
        </p:pic>
        <p:pic>
          <p:nvPicPr>
            <p:cNvPr descr="House with solid fill" id="226" name="Google Shape;226;p11"/>
            <p:cNvPicPr preferRelativeResize="0"/>
            <p:nvPr/>
          </p:nvPicPr>
          <p:blipFill rotWithShape="1">
            <a:blip r:embed="rId3">
              <a:alphaModFix/>
            </a:blip>
            <a:srcRect b="0" l="0" r="0" t="0"/>
            <a:stretch/>
          </p:blipFill>
          <p:spPr>
            <a:xfrm>
              <a:off x="9234213" y="8015664"/>
              <a:ext cx="914400" cy="914400"/>
            </a:xfrm>
            <a:prstGeom prst="rect">
              <a:avLst/>
            </a:prstGeom>
            <a:noFill/>
            <a:ln>
              <a:noFill/>
            </a:ln>
          </p:spPr>
        </p:pic>
        <p:pic>
          <p:nvPicPr>
            <p:cNvPr descr="Mountains with solid fill" id="227" name="Google Shape;227;p11"/>
            <p:cNvPicPr preferRelativeResize="0"/>
            <p:nvPr/>
          </p:nvPicPr>
          <p:blipFill rotWithShape="1">
            <a:blip r:embed="rId4">
              <a:alphaModFix/>
            </a:blip>
            <a:srcRect b="0" l="0" r="0" t="0"/>
            <a:stretch/>
          </p:blipFill>
          <p:spPr>
            <a:xfrm>
              <a:off x="13727596" y="3725328"/>
              <a:ext cx="2226627" cy="2226627"/>
            </a:xfrm>
            <a:prstGeom prst="rect">
              <a:avLst/>
            </a:prstGeom>
            <a:noFill/>
            <a:ln>
              <a:noFill/>
            </a:ln>
          </p:spPr>
        </p:pic>
        <p:pic>
          <p:nvPicPr>
            <p:cNvPr descr="Hill scene with solid fill" id="228" name="Google Shape;228;p11"/>
            <p:cNvPicPr preferRelativeResize="0"/>
            <p:nvPr/>
          </p:nvPicPr>
          <p:blipFill rotWithShape="1">
            <a:blip r:embed="rId5">
              <a:alphaModFix/>
            </a:blip>
            <a:srcRect b="0" l="0" r="0" t="0"/>
            <a:stretch/>
          </p:blipFill>
          <p:spPr>
            <a:xfrm>
              <a:off x="7782426" y="4373088"/>
              <a:ext cx="1526400" cy="1526400"/>
            </a:xfrm>
            <a:prstGeom prst="rect">
              <a:avLst/>
            </a:prstGeom>
            <a:noFill/>
            <a:ln>
              <a:noFill/>
            </a:ln>
          </p:spPr>
        </p:pic>
        <p:pic>
          <p:nvPicPr>
            <p:cNvPr descr="Kayak with solid fill" id="229" name="Google Shape;229;p11"/>
            <p:cNvPicPr preferRelativeResize="0"/>
            <p:nvPr/>
          </p:nvPicPr>
          <p:blipFill rotWithShape="1">
            <a:blip r:embed="rId6">
              <a:alphaModFix/>
            </a:blip>
            <a:srcRect b="0" l="0" r="0" t="0"/>
            <a:stretch/>
          </p:blipFill>
          <p:spPr>
            <a:xfrm rot="2890486">
              <a:off x="12429946" y="6870528"/>
              <a:ext cx="1075975" cy="1075975"/>
            </a:xfrm>
            <a:prstGeom prst="rect">
              <a:avLst/>
            </a:prstGeom>
            <a:noFill/>
            <a:ln>
              <a:noFill/>
            </a:ln>
          </p:spPr>
        </p:pic>
        <p:pic>
          <p:nvPicPr>
            <p:cNvPr descr="Koi with solid fill" id="230" name="Google Shape;230;p11"/>
            <p:cNvPicPr preferRelativeResize="0"/>
            <p:nvPr/>
          </p:nvPicPr>
          <p:blipFill rotWithShape="1">
            <a:blip r:embed="rId7">
              <a:alphaModFix/>
            </a:blip>
            <a:srcRect b="0" l="0" r="0" t="0"/>
            <a:stretch/>
          </p:blipFill>
          <p:spPr>
            <a:xfrm>
              <a:off x="12214822" y="4722200"/>
              <a:ext cx="914400" cy="914400"/>
            </a:xfrm>
            <a:prstGeom prst="rect">
              <a:avLst/>
            </a:prstGeom>
            <a:noFill/>
            <a:ln>
              <a:noFill/>
            </a:ln>
          </p:spPr>
        </p:pic>
        <p:pic>
          <p:nvPicPr>
            <p:cNvPr descr="Kayak with solid fill" id="231" name="Google Shape;231;p11"/>
            <p:cNvPicPr preferRelativeResize="0"/>
            <p:nvPr/>
          </p:nvPicPr>
          <p:blipFill rotWithShape="1">
            <a:blip r:embed="rId6">
              <a:alphaModFix/>
            </a:blip>
            <a:srcRect b="0" l="0" r="0" t="0"/>
            <a:stretch/>
          </p:blipFill>
          <p:spPr>
            <a:xfrm rot="2890486">
              <a:off x="13386657" y="7841674"/>
              <a:ext cx="1075975" cy="1075975"/>
            </a:xfrm>
            <a:prstGeom prst="rect">
              <a:avLst/>
            </a:prstGeom>
            <a:noFill/>
            <a:ln>
              <a:noFill/>
            </a:ln>
          </p:spPr>
        </p:pic>
        <p:pic>
          <p:nvPicPr>
            <p:cNvPr descr="Deer with solid fill" id="232" name="Google Shape;232;p11"/>
            <p:cNvPicPr preferRelativeResize="0"/>
            <p:nvPr/>
          </p:nvPicPr>
          <p:blipFill rotWithShape="1">
            <a:blip r:embed="rId8">
              <a:alphaModFix/>
            </a:blip>
            <a:srcRect b="0" l="0" r="0" t="0"/>
            <a:stretch/>
          </p:blipFill>
          <p:spPr>
            <a:xfrm>
              <a:off x="14753907" y="5687328"/>
              <a:ext cx="914400" cy="914400"/>
            </a:xfrm>
            <a:prstGeom prst="rect">
              <a:avLst/>
            </a:prstGeom>
            <a:noFill/>
            <a:ln>
              <a:noFill/>
            </a:ln>
          </p:spPr>
        </p:pic>
        <p:pic>
          <p:nvPicPr>
            <p:cNvPr descr="Deer with solid fill" id="233" name="Google Shape;233;p11"/>
            <p:cNvPicPr preferRelativeResize="0"/>
            <p:nvPr/>
          </p:nvPicPr>
          <p:blipFill rotWithShape="1">
            <a:blip r:embed="rId8">
              <a:alphaModFix/>
            </a:blip>
            <a:srcRect b="0" l="0" r="0" t="0"/>
            <a:stretch/>
          </p:blipFill>
          <p:spPr>
            <a:xfrm>
              <a:off x="14512853" y="6475755"/>
              <a:ext cx="914400" cy="914400"/>
            </a:xfrm>
            <a:prstGeom prst="rect">
              <a:avLst/>
            </a:prstGeom>
            <a:noFill/>
            <a:ln>
              <a:noFill/>
            </a:ln>
          </p:spPr>
        </p:pic>
        <p:pic>
          <p:nvPicPr>
            <p:cNvPr descr="Deer with solid fill" id="234" name="Google Shape;234;p11"/>
            <p:cNvPicPr preferRelativeResize="0"/>
            <p:nvPr/>
          </p:nvPicPr>
          <p:blipFill rotWithShape="1">
            <a:blip r:embed="rId8">
              <a:alphaModFix/>
            </a:blip>
            <a:srcRect b="0" l="0" r="0" t="0"/>
            <a:stretch/>
          </p:blipFill>
          <p:spPr>
            <a:xfrm>
              <a:off x="13931223" y="5415423"/>
              <a:ext cx="914400" cy="914400"/>
            </a:xfrm>
            <a:prstGeom prst="rect">
              <a:avLst/>
            </a:prstGeom>
            <a:noFill/>
            <a:ln>
              <a:noFill/>
            </a:ln>
          </p:spPr>
        </p:pic>
      </p:grpSp>
      <p:pic>
        <p:nvPicPr>
          <p:cNvPr id="235" name="Google Shape;235;p11"/>
          <p:cNvPicPr preferRelativeResize="0"/>
          <p:nvPr/>
        </p:nvPicPr>
        <p:blipFill>
          <a:blip r:embed="rId9">
            <a:alphaModFix/>
          </a:blip>
          <a:stretch>
            <a:fillRect/>
          </a:stretch>
        </p:blipFill>
        <p:spPr>
          <a:xfrm>
            <a:off x="7276562" y="5613125"/>
            <a:ext cx="10497786" cy="5863525"/>
          </a:xfrm>
          <a:prstGeom prst="rect">
            <a:avLst/>
          </a:prstGeom>
          <a:noFill/>
          <a:ln>
            <a:noFill/>
          </a:ln>
        </p:spPr>
      </p:pic>
      <p:pic>
        <p:nvPicPr>
          <p:cNvPr id="236" name="Google Shape;236;p11"/>
          <p:cNvPicPr preferRelativeResize="0"/>
          <p:nvPr/>
        </p:nvPicPr>
        <p:blipFill>
          <a:blip r:embed="rId10">
            <a:alphaModFix/>
          </a:blip>
          <a:stretch>
            <a:fillRect/>
          </a:stretch>
        </p:blipFill>
        <p:spPr>
          <a:xfrm>
            <a:off x="11762100" y="6223300"/>
            <a:ext cx="4584899" cy="51549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2"/>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(4)</a:t>
            </a:r>
            <a:endParaRPr/>
          </a:p>
        </p:txBody>
      </p:sp>
      <p:sp>
        <p:nvSpPr>
          <p:cNvPr id="242" name="Google Shape;242;p12"/>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b="1" lang="en-US"/>
              <a:t>Allotment</a:t>
            </a:r>
            <a:r>
              <a:rPr lang="en-US"/>
              <a:t>: A small plot of land.</a:t>
            </a:r>
            <a:endParaRPr/>
          </a:p>
        </p:txBody>
      </p:sp>
      <p:sp>
        <p:nvSpPr>
          <p:cNvPr id="243" name="Google Shape;243;p12"/>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grpSp>
        <p:nvGrpSpPr>
          <p:cNvPr id="244" name="Google Shape;244;p12"/>
          <p:cNvGrpSpPr/>
          <p:nvPr/>
        </p:nvGrpSpPr>
        <p:grpSpPr>
          <a:xfrm>
            <a:off x="8209690" y="5723238"/>
            <a:ext cx="8570443" cy="5422285"/>
            <a:chOff x="7383780" y="3725328"/>
            <a:chExt cx="8570443" cy="5422285"/>
          </a:xfrm>
        </p:grpSpPr>
        <p:pic>
          <p:nvPicPr>
            <p:cNvPr descr="Mountains with solid fill" id="245" name="Google Shape;245;p12"/>
            <p:cNvPicPr preferRelativeResize="0"/>
            <p:nvPr/>
          </p:nvPicPr>
          <p:blipFill rotWithShape="1">
            <a:blip r:embed="rId3">
              <a:alphaModFix/>
            </a:blip>
            <a:srcRect b="0" l="0" r="0" t="0"/>
            <a:stretch/>
          </p:blipFill>
          <p:spPr>
            <a:xfrm>
              <a:off x="13727596" y="3725328"/>
              <a:ext cx="2226627" cy="2226627"/>
            </a:xfrm>
            <a:prstGeom prst="rect">
              <a:avLst/>
            </a:prstGeom>
            <a:noFill/>
            <a:ln>
              <a:noFill/>
            </a:ln>
          </p:spPr>
        </p:pic>
        <p:pic>
          <p:nvPicPr>
            <p:cNvPr descr="Hill scene with solid fill" id="246" name="Google Shape;246;p12"/>
            <p:cNvPicPr preferRelativeResize="0"/>
            <p:nvPr/>
          </p:nvPicPr>
          <p:blipFill rotWithShape="1">
            <a:blip r:embed="rId4">
              <a:alphaModFix/>
            </a:blip>
            <a:srcRect b="0" l="0" r="0" t="0"/>
            <a:stretch/>
          </p:blipFill>
          <p:spPr>
            <a:xfrm>
              <a:off x="7782426" y="4373088"/>
              <a:ext cx="1526400" cy="1526400"/>
            </a:xfrm>
            <a:prstGeom prst="rect">
              <a:avLst/>
            </a:prstGeom>
            <a:noFill/>
            <a:ln>
              <a:noFill/>
            </a:ln>
          </p:spPr>
        </p:pic>
        <p:pic>
          <p:nvPicPr>
            <p:cNvPr descr="Kayak with solid fill" id="247" name="Google Shape;247;p12"/>
            <p:cNvPicPr preferRelativeResize="0"/>
            <p:nvPr/>
          </p:nvPicPr>
          <p:blipFill rotWithShape="1">
            <a:blip r:embed="rId5">
              <a:alphaModFix/>
            </a:blip>
            <a:srcRect b="0" l="0" r="0" t="0"/>
            <a:stretch/>
          </p:blipFill>
          <p:spPr>
            <a:xfrm rot="2890486">
              <a:off x="12429946" y="6870528"/>
              <a:ext cx="1075975" cy="1075975"/>
            </a:xfrm>
            <a:prstGeom prst="rect">
              <a:avLst/>
            </a:prstGeom>
            <a:noFill/>
            <a:ln>
              <a:noFill/>
            </a:ln>
          </p:spPr>
        </p:pic>
        <p:pic>
          <p:nvPicPr>
            <p:cNvPr descr="Koi with solid fill" id="248" name="Google Shape;248;p12"/>
            <p:cNvPicPr preferRelativeResize="0"/>
            <p:nvPr/>
          </p:nvPicPr>
          <p:blipFill rotWithShape="1">
            <a:blip r:embed="rId6">
              <a:alphaModFix/>
            </a:blip>
            <a:srcRect b="0" l="0" r="0" t="0"/>
            <a:stretch/>
          </p:blipFill>
          <p:spPr>
            <a:xfrm>
              <a:off x="12214822" y="4722200"/>
              <a:ext cx="914400" cy="914400"/>
            </a:xfrm>
            <a:prstGeom prst="rect">
              <a:avLst/>
            </a:prstGeom>
            <a:noFill/>
            <a:ln>
              <a:noFill/>
            </a:ln>
          </p:spPr>
        </p:pic>
        <p:pic>
          <p:nvPicPr>
            <p:cNvPr descr="Kayak with solid fill" id="249" name="Google Shape;249;p12"/>
            <p:cNvPicPr preferRelativeResize="0"/>
            <p:nvPr/>
          </p:nvPicPr>
          <p:blipFill rotWithShape="1">
            <a:blip r:embed="rId5">
              <a:alphaModFix/>
            </a:blip>
            <a:srcRect b="0" l="0" r="0" t="0"/>
            <a:stretch/>
          </p:blipFill>
          <p:spPr>
            <a:xfrm rot="2890486">
              <a:off x="13386657" y="7841674"/>
              <a:ext cx="1075975" cy="1075975"/>
            </a:xfrm>
            <a:prstGeom prst="rect">
              <a:avLst/>
            </a:prstGeom>
            <a:noFill/>
            <a:ln>
              <a:noFill/>
            </a:ln>
          </p:spPr>
        </p:pic>
        <p:pic>
          <p:nvPicPr>
            <p:cNvPr descr="Deer with solid fill" id="250" name="Google Shape;250;p12"/>
            <p:cNvPicPr preferRelativeResize="0"/>
            <p:nvPr/>
          </p:nvPicPr>
          <p:blipFill rotWithShape="1">
            <a:blip r:embed="rId7">
              <a:alphaModFix/>
            </a:blip>
            <a:srcRect b="0" l="0" r="0" t="0"/>
            <a:stretch/>
          </p:blipFill>
          <p:spPr>
            <a:xfrm>
              <a:off x="14512853" y="5696943"/>
              <a:ext cx="914400" cy="914400"/>
            </a:xfrm>
            <a:prstGeom prst="rect">
              <a:avLst/>
            </a:prstGeom>
            <a:noFill/>
            <a:ln>
              <a:noFill/>
            </a:ln>
          </p:spPr>
        </p:pic>
        <p:pic>
          <p:nvPicPr>
            <p:cNvPr descr="Deer with solid fill" id="251" name="Google Shape;251;p12"/>
            <p:cNvPicPr preferRelativeResize="0"/>
            <p:nvPr/>
          </p:nvPicPr>
          <p:blipFill rotWithShape="1">
            <a:blip r:embed="rId7">
              <a:alphaModFix/>
            </a:blip>
            <a:srcRect b="0" l="0" r="0" t="0"/>
            <a:stretch/>
          </p:blipFill>
          <p:spPr>
            <a:xfrm>
              <a:off x="14584642" y="6640027"/>
              <a:ext cx="914400" cy="914400"/>
            </a:xfrm>
            <a:prstGeom prst="rect">
              <a:avLst/>
            </a:prstGeom>
            <a:noFill/>
            <a:ln>
              <a:noFill/>
            </a:ln>
          </p:spPr>
        </p:pic>
        <p:sp>
          <p:nvSpPr>
            <p:cNvPr id="252" name="Google Shape;252;p12"/>
            <p:cNvSpPr/>
            <p:nvPr/>
          </p:nvSpPr>
          <p:spPr>
            <a:xfrm>
              <a:off x="9144000" y="6086619"/>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3" name="Google Shape;253;p12"/>
            <p:cNvSpPr/>
            <p:nvPr/>
          </p:nvSpPr>
          <p:spPr>
            <a:xfrm>
              <a:off x="7425113" y="7617950"/>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4" name="Google Shape;254;p12"/>
            <p:cNvSpPr/>
            <p:nvPr/>
          </p:nvSpPr>
          <p:spPr>
            <a:xfrm>
              <a:off x="9127982" y="7628288"/>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5" name="Google Shape;255;p12"/>
            <p:cNvSpPr/>
            <p:nvPr/>
          </p:nvSpPr>
          <p:spPr>
            <a:xfrm>
              <a:off x="10817216" y="7554427"/>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6" name="Google Shape;256;p12"/>
            <p:cNvSpPr/>
            <p:nvPr/>
          </p:nvSpPr>
          <p:spPr>
            <a:xfrm>
              <a:off x="7383780" y="6076281"/>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House with solid fill" id="257" name="Google Shape;257;p12"/>
            <p:cNvPicPr preferRelativeResize="0"/>
            <p:nvPr/>
          </p:nvPicPr>
          <p:blipFill rotWithShape="1">
            <a:blip r:embed="rId8">
              <a:alphaModFix/>
            </a:blip>
            <a:srcRect b="0" l="0" r="0" t="0"/>
            <a:stretch/>
          </p:blipFill>
          <p:spPr>
            <a:xfrm>
              <a:off x="7829754" y="6301519"/>
              <a:ext cx="914400" cy="914400"/>
            </a:xfrm>
            <a:prstGeom prst="rect">
              <a:avLst/>
            </a:prstGeom>
            <a:noFill/>
            <a:ln>
              <a:noFill/>
            </a:ln>
          </p:spPr>
        </p:pic>
        <p:pic>
          <p:nvPicPr>
            <p:cNvPr descr="House with solid fill" id="258" name="Google Shape;258;p12"/>
            <p:cNvPicPr preferRelativeResize="0"/>
            <p:nvPr/>
          </p:nvPicPr>
          <p:blipFill rotWithShape="1">
            <a:blip r:embed="rId8">
              <a:alphaModFix/>
            </a:blip>
            <a:srcRect b="0" l="0" r="0" t="0"/>
            <a:stretch/>
          </p:blipFill>
          <p:spPr>
            <a:xfrm>
              <a:off x="9494977" y="7856889"/>
              <a:ext cx="914400" cy="914400"/>
            </a:xfrm>
            <a:prstGeom prst="rect">
              <a:avLst/>
            </a:prstGeom>
            <a:noFill/>
            <a:ln>
              <a:noFill/>
            </a:ln>
          </p:spPr>
        </p:pic>
        <p:pic>
          <p:nvPicPr>
            <p:cNvPr descr="House with solid fill" id="259" name="Google Shape;259;p12"/>
            <p:cNvPicPr preferRelativeResize="0"/>
            <p:nvPr/>
          </p:nvPicPr>
          <p:blipFill rotWithShape="1">
            <a:blip r:embed="rId8">
              <a:alphaModFix/>
            </a:blip>
            <a:srcRect b="0" l="0" r="0" t="0"/>
            <a:stretch/>
          </p:blipFill>
          <p:spPr>
            <a:xfrm>
              <a:off x="7795260" y="7829678"/>
              <a:ext cx="914400" cy="914400"/>
            </a:xfrm>
            <a:prstGeom prst="rect">
              <a:avLst/>
            </a:prstGeom>
            <a:noFill/>
            <a:ln>
              <a:noFill/>
            </a:ln>
          </p:spPr>
        </p:pic>
        <p:pic>
          <p:nvPicPr>
            <p:cNvPr descr="House with solid fill" id="260" name="Google Shape;260;p12"/>
            <p:cNvPicPr preferRelativeResize="0"/>
            <p:nvPr/>
          </p:nvPicPr>
          <p:blipFill rotWithShape="1">
            <a:blip r:embed="rId8">
              <a:alphaModFix/>
            </a:blip>
            <a:srcRect b="0" l="0" r="0" t="0"/>
            <a:stretch/>
          </p:blipFill>
          <p:spPr>
            <a:xfrm>
              <a:off x="9544254" y="6453919"/>
              <a:ext cx="914400" cy="914400"/>
            </a:xfrm>
            <a:prstGeom prst="rect">
              <a:avLst/>
            </a:prstGeom>
            <a:noFill/>
            <a:ln>
              <a:noFill/>
            </a:ln>
          </p:spPr>
        </p:pic>
        <p:pic>
          <p:nvPicPr>
            <p:cNvPr descr="House with solid fill" id="261" name="Google Shape;261;p12"/>
            <p:cNvPicPr preferRelativeResize="0"/>
            <p:nvPr/>
          </p:nvPicPr>
          <p:blipFill rotWithShape="1">
            <a:blip r:embed="rId8">
              <a:alphaModFix/>
            </a:blip>
            <a:srcRect b="0" l="0" r="0" t="0"/>
            <a:stretch/>
          </p:blipFill>
          <p:spPr>
            <a:xfrm>
              <a:off x="11205096" y="7856889"/>
              <a:ext cx="914400" cy="914400"/>
            </a:xfrm>
            <a:prstGeom prst="rect">
              <a:avLst/>
            </a:prstGeom>
            <a:noFill/>
            <a:ln>
              <a:noFill/>
            </a:ln>
          </p:spPr>
        </p:pic>
      </p:grpSp>
      <p:pic>
        <p:nvPicPr>
          <p:cNvPr id="262" name="Google Shape;262;p12"/>
          <p:cNvPicPr preferRelativeResize="0"/>
          <p:nvPr/>
        </p:nvPicPr>
        <p:blipFill>
          <a:blip r:embed="rId9">
            <a:alphaModFix/>
          </a:blip>
          <a:stretch>
            <a:fillRect/>
          </a:stretch>
        </p:blipFill>
        <p:spPr>
          <a:xfrm>
            <a:off x="12066900" y="6223300"/>
            <a:ext cx="4584899" cy="5154924"/>
          </a:xfrm>
          <a:prstGeom prst="rect">
            <a:avLst/>
          </a:prstGeom>
          <a:noFill/>
          <a:ln>
            <a:noFill/>
          </a:ln>
        </p:spPr>
      </p:pic>
      <p:pic>
        <p:nvPicPr>
          <p:cNvPr id="263" name="Google Shape;263;p12"/>
          <p:cNvPicPr preferRelativeResize="0"/>
          <p:nvPr/>
        </p:nvPicPr>
        <p:blipFill>
          <a:blip r:embed="rId10">
            <a:alphaModFix/>
          </a:blip>
          <a:stretch>
            <a:fillRect/>
          </a:stretch>
        </p:blipFill>
        <p:spPr>
          <a:xfrm>
            <a:off x="7099825" y="5613125"/>
            <a:ext cx="10674526" cy="5962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3"/>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(5)</a:t>
            </a:r>
            <a:endParaRPr/>
          </a:p>
        </p:txBody>
      </p:sp>
      <p:sp>
        <p:nvSpPr>
          <p:cNvPr id="269" name="Google Shape;269;p13"/>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b="1" lang="en-US"/>
              <a:t>Communal</a:t>
            </a:r>
            <a:r>
              <a:rPr lang="en-US"/>
              <a:t>: Shared by a community.</a:t>
            </a:r>
            <a:endParaRPr sz="4800"/>
          </a:p>
        </p:txBody>
      </p:sp>
      <p:pic>
        <p:nvPicPr>
          <p:cNvPr id="270" name="Google Shape;270;p13"/>
          <p:cNvPicPr preferRelativeResize="0"/>
          <p:nvPr/>
        </p:nvPicPr>
        <p:blipFill rotWithShape="1">
          <a:blip r:embed="rId3">
            <a:alphaModFix/>
          </a:blip>
          <a:srcRect b="0" l="0" r="0" t="0"/>
          <a:stretch/>
        </p:blipFill>
        <p:spPr>
          <a:xfrm>
            <a:off x="11450647" y="3706282"/>
            <a:ext cx="9321230" cy="6990923"/>
          </a:xfrm>
          <a:prstGeom prst="rect">
            <a:avLst/>
          </a:prstGeom>
          <a:noFill/>
          <a:ln>
            <a:noFill/>
          </a:ln>
        </p:spPr>
      </p:pic>
      <p:sp>
        <p:nvSpPr>
          <p:cNvPr id="271" name="Google Shape;271;p13"/>
          <p:cNvSpPr txBox="1"/>
          <p:nvPr/>
        </p:nvSpPr>
        <p:spPr>
          <a:xfrm>
            <a:off x="10853462" y="10890198"/>
            <a:ext cx="105156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Source: Confederated Tribes of Coos, Lower Umpqua, and Siuslaw Indians</a:t>
            </a:r>
            <a:endParaRPr/>
          </a:p>
        </p:txBody>
      </p:sp>
      <p:sp>
        <p:nvSpPr>
          <p:cNvPr id="272" name="Google Shape;272;p13"/>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3608DF83-63D7-4F61-AE05-C4A8F223EC0E}"/>
</file>

<file path=customXml/itemProps2.xml><?xml version="1.0" encoding="utf-8"?>
<ds:datastoreItem xmlns:ds="http://schemas.openxmlformats.org/officeDocument/2006/customXml" ds:itemID="{87D7ED14-BB0E-400E-B2CB-462FCC4E6C76}"/>
</file>

<file path=customXml/itemProps3.xml><?xml version="1.0" encoding="utf-8"?>
<ds:datastoreItem xmlns:ds="http://schemas.openxmlformats.org/officeDocument/2006/customXml" ds:itemID="{FB78AF96-DEFF-4769-A5C8-6BE61D67D05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Oregon Department of Education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