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4.xml" ContentType="application/vnd.openxmlformats-officedocument.presentationml.slide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3.xml" ContentType="application/vnd.openxmlformats-officedocument.presentationml.slideLayou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 id="2147483663" r:id="rId2"/>
  </p:sldMasterIdLst>
  <p:notesMasterIdLst>
    <p:notesMasterId r:id="rId21"/>
  </p:notesMasterIdLst>
  <p:sldIdLst>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93" r:id="rId20"/>
  </p:sldIdLst>
  <p:sldSz cx="24387175" cy="13716000"/>
  <p:notesSz cx="6858000" cy="9144000"/>
  <p:embeddedFontLst>
    <p:embeddedFont>
      <p:font typeface="Noto Sans" panose="020B0502040504020204" pitchFamily="3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lachy McCormick" initials="" lastIdx="1" clrIdx="0"/>
  <p:cmAuthor id="1" name="Victor Diaz"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49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C63B61-31FA-48A1-8838-91B61CCEF692}">
  <a:tblStyle styleId="{D2C63B61-31FA-48A1-8838-91B61CCEF692}"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74150" autoAdjust="0"/>
  </p:normalViewPr>
  <p:slideViewPr>
    <p:cSldViewPr snapToGrid="0">
      <p:cViewPr>
        <p:scale>
          <a:sx n="45" d="100"/>
          <a:sy n="45" d="100"/>
        </p:scale>
        <p:origin x="968" y="2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commentAuthors" Target="commentAuthors.xml"/><Relationship Id="rId35"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ritfc.org/member-tribes-overview/the-confederated-tribes-of-the-warm-springs-reservation-of-orego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98450" algn="l" rtl="0">
              <a:lnSpc>
                <a:spcPct val="115000"/>
              </a:lnSpc>
              <a:spcBef>
                <a:spcPts val="0"/>
              </a:spcBef>
              <a:spcAft>
                <a:spcPts val="0"/>
              </a:spcAft>
              <a:buClr>
                <a:schemeClr val="dk1"/>
              </a:buClr>
              <a:buSzPts val="1100"/>
              <a:buChar char="●"/>
            </a:pPr>
            <a:r>
              <a:rPr lang="en-US" sz="1100" dirty="0">
                <a:latin typeface="Arial"/>
                <a:ea typeface="Arial"/>
                <a:cs typeface="Arial"/>
                <a:sym typeface="Arial"/>
              </a:rPr>
              <a:t>Opening</a:t>
            </a:r>
          </a:p>
          <a:p>
            <a:pPr marL="914400" lvl="1" indent="-298450" algn="l" rtl="0">
              <a:lnSpc>
                <a:spcPct val="115000"/>
              </a:lnSpc>
              <a:spcBef>
                <a:spcPts val="0"/>
              </a:spcBef>
              <a:spcAft>
                <a:spcPts val="0"/>
              </a:spcAft>
              <a:buClr>
                <a:schemeClr val="dk1"/>
              </a:buClr>
              <a:buSzPts val="1100"/>
              <a:buChar char="○"/>
            </a:pPr>
            <a:r>
              <a:rPr lang="en-US" sz="1100" dirty="0">
                <a:latin typeface="Arial"/>
                <a:ea typeface="Arial"/>
                <a:cs typeface="Arial"/>
                <a:sym typeface="Arial"/>
              </a:rPr>
              <a:t>Ask students, “What kinds of animals and plants live around your home?” Record student responses. </a:t>
            </a:r>
          </a:p>
          <a:p>
            <a:pPr marL="914400" lvl="1" indent="-298450" algn="l" rtl="0">
              <a:lnSpc>
                <a:spcPct val="115000"/>
              </a:lnSpc>
              <a:spcBef>
                <a:spcPts val="0"/>
              </a:spcBef>
              <a:spcAft>
                <a:spcPts val="0"/>
              </a:spcAft>
              <a:buClr>
                <a:schemeClr val="dk1"/>
              </a:buClr>
              <a:buSzPts val="1100"/>
              <a:buChar char="○"/>
            </a:pPr>
            <a:r>
              <a:rPr lang="en-US" sz="1100" dirty="0">
                <a:latin typeface="Arial"/>
                <a:ea typeface="Arial"/>
                <a:cs typeface="Arial"/>
                <a:sym typeface="Arial"/>
              </a:rPr>
              <a:t>Explain that animals, plants, and people are all living things, and are all part of an ecosystem - a place where plants, animals, people, and the land live in support of one another.</a:t>
            </a:r>
          </a:p>
          <a:p>
            <a:pPr marL="914400" lvl="1" indent="-298450" algn="l" rtl="0">
              <a:lnSpc>
                <a:spcPct val="115000"/>
              </a:lnSpc>
              <a:spcBef>
                <a:spcPts val="0"/>
              </a:spcBef>
              <a:spcAft>
                <a:spcPts val="0"/>
              </a:spcAft>
              <a:buClr>
                <a:schemeClr val="dk1"/>
              </a:buClr>
              <a:buSzPts val="1100"/>
              <a:buChar char="○"/>
            </a:pPr>
            <a:r>
              <a:rPr lang="en-US" sz="1100" dirty="0">
                <a:latin typeface="Arial"/>
                <a:ea typeface="Arial"/>
                <a:cs typeface="Arial"/>
                <a:sym typeface="Arial"/>
              </a:rPr>
              <a:t>Ask students, “How do the plants and animals interact with one another?” “How do you interact with them?” Record student answers</a:t>
            </a:r>
          </a:p>
          <a:p>
            <a:pPr marL="914400" lvl="1" indent="-298450" algn="l" rtl="0">
              <a:lnSpc>
                <a:spcPct val="115000"/>
              </a:lnSpc>
              <a:spcBef>
                <a:spcPts val="0"/>
              </a:spcBef>
              <a:spcAft>
                <a:spcPts val="0"/>
              </a:spcAft>
              <a:buSzPts val="1100"/>
              <a:buChar char="○"/>
            </a:pPr>
            <a:r>
              <a:rPr lang="en-US" sz="1100" dirty="0">
                <a:latin typeface="Arial"/>
                <a:ea typeface="Arial"/>
                <a:cs typeface="Arial"/>
                <a:sym typeface="Arial"/>
              </a:rPr>
              <a:t>Explain to students that they can learn a lot about a place by observing and listening. Since time immemorial, families in Native Tribes in Oregon have been teaching their children about their world by having them observe and listen to the plants and animals around them. These are the ecosystems that they are a part of, and these environments shape the way they live.</a:t>
            </a:r>
            <a:endParaRPr lang="en-US" sz="1100" dirty="0">
              <a:latin typeface="Arial"/>
              <a:ea typeface="Arial"/>
              <a:cs typeface="Arial"/>
            </a:endParaRPr>
          </a:p>
          <a:p>
            <a:endParaRPr lang="en-US" dirty="0"/>
          </a:p>
          <a:p>
            <a:r>
              <a:rPr lang="en-US" dirty="0"/>
              <a:t>Image from the Essential Understandings document.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295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23850" indent="-171450">
              <a:lnSpc>
                <a:spcPct val="115000"/>
              </a:lnSpc>
              <a:spcBef>
                <a:spcPts val="1200"/>
              </a:spcBef>
              <a:buClr>
                <a:schemeClr val="dk1"/>
              </a:buClr>
              <a:buSzPts val="1200"/>
              <a:buFont typeface="Arial" panose="020B0604020202020204" pitchFamily="34" charset="0"/>
              <a:buChar char="•"/>
            </a:pPr>
            <a:r>
              <a:rPr lang="en-US" sz="2400" dirty="0">
                <a:latin typeface="Arial"/>
                <a:ea typeface="Arial"/>
                <a:cs typeface="Arial"/>
              </a:rPr>
              <a:t>Ask students to share what animal they can see and what they notice about it.</a:t>
            </a:r>
            <a:endParaRPr lang="en-US" sz="2400" dirty="0">
              <a:latin typeface="Arial"/>
              <a:ea typeface="Arial"/>
              <a:cs typeface="Arial"/>
              <a:sym typeface="Arial"/>
            </a:endParaRPr>
          </a:p>
          <a:p>
            <a:pPr marL="323850" indent="-171450">
              <a:lnSpc>
                <a:spcPct val="114999"/>
              </a:lnSpc>
              <a:spcBef>
                <a:spcPts val="1200"/>
              </a:spcBef>
              <a:buClr>
                <a:schemeClr val="dk1"/>
              </a:buClr>
              <a:buSzPts val="1200"/>
              <a:buFont typeface="Arial" panose="020B0604020202020204" pitchFamily="34" charset="0"/>
              <a:buChar char="•"/>
            </a:pPr>
            <a:endParaRPr lang="en-US" sz="2400" dirty="0">
              <a:latin typeface="Arial"/>
              <a:ea typeface="Arial"/>
              <a:cs typeface="Arial"/>
              <a:sym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2400" dirty="0">
                <a:latin typeface="Arial"/>
                <a:ea typeface="Arial"/>
                <a:cs typeface="Arial"/>
                <a:sym typeface="Arial"/>
              </a:rPr>
              <a:t>Explain: The Tribe has a fishing program to help fish live and grow in the rivers. The fish help keep the river clean, and the Tribe uses some of the fish for food.</a:t>
            </a:r>
          </a:p>
          <a:p>
            <a:pPr marL="320040" indent="-173736">
              <a:lnSpc>
                <a:spcPct val="114999"/>
              </a:lnSpc>
              <a:spcBef>
                <a:spcPts val="1200"/>
              </a:spcBef>
              <a:buClr>
                <a:schemeClr val="dk1"/>
              </a:buClr>
              <a:buSzPts val="1200"/>
              <a:buFont typeface="Arial" panose="020B0604020202020204" pitchFamily="34" charset="0"/>
              <a:buChar char="•"/>
            </a:pPr>
            <a:endParaRPr lang="en-US" dirty="0"/>
          </a:p>
          <a:p>
            <a:pPr marL="320040" indent="-173736">
              <a:lnSpc>
                <a:spcPct val="114999"/>
              </a:lnSpc>
              <a:spcBef>
                <a:spcPts val="1200"/>
              </a:spcBef>
              <a:buClr>
                <a:schemeClr val="dk1"/>
              </a:buClr>
              <a:buSzPts val="1200"/>
              <a:buFont typeface="Arial" panose="020B0604020202020204" pitchFamily="34" charset="0"/>
              <a:buChar char="•"/>
            </a:pPr>
            <a:r>
              <a:rPr lang="en-US" dirty="0"/>
              <a:t>Ask students to share with one another one thing they learned about how the people and the land take care of each other.</a:t>
            </a:r>
          </a:p>
          <a:p>
            <a:pPr marL="323850" indent="-171450">
              <a:lnSpc>
                <a:spcPct val="114999"/>
              </a:lnSpc>
              <a:spcBef>
                <a:spcPts val="1200"/>
              </a:spcBef>
              <a:buClr>
                <a:schemeClr val="dk1"/>
              </a:buClr>
              <a:buSzPts val="1200"/>
              <a:buFont typeface="Arial" panose="020B0604020202020204" pitchFamily="34" charset="0"/>
              <a:buChar char="•"/>
            </a:pPr>
            <a:endParaRPr lang="en-US" sz="2400" dirty="0">
              <a:latin typeface="Arial"/>
              <a:ea typeface="Arial"/>
              <a:cs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2400" dirty="0">
                <a:latin typeface="Arial"/>
                <a:ea typeface="Arial"/>
                <a:cs typeface="Arial"/>
              </a:rPr>
              <a:t>Image source</a:t>
            </a:r>
            <a:r>
              <a:rPr lang="en-US" dirty="0"/>
              <a:t>: https://bptdnr.org/fisheriesprojects/</a:t>
            </a:r>
            <a:endParaRPr lang="en-US" sz="24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9866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b="0" dirty="0">
                <a:latin typeface="Arial"/>
                <a:ea typeface="Arial"/>
                <a:cs typeface="Arial"/>
                <a:sym typeface="Arial"/>
              </a:rPr>
              <a:t>Explain to students that next they'll be using their powers of observation to learn about the people and lands of </a:t>
            </a:r>
            <a:r>
              <a:rPr lang="en-US" b="0" dirty="0">
                <a:sym typeface="Arial"/>
              </a:rPr>
              <a:t>the Confederated Tribes of Warm Springs Tribe</a:t>
            </a:r>
            <a:endParaRPr lang="en-US" sz="2400" b="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2265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304800">
              <a:lnSpc>
                <a:spcPct val="115000"/>
              </a:lnSpc>
              <a:spcBef>
                <a:spcPts val="1200"/>
              </a:spcBef>
              <a:buClr>
                <a:schemeClr val="dk1"/>
              </a:buClr>
              <a:buSzPts val="1200"/>
              <a:buChar char="●"/>
            </a:pPr>
            <a:r>
              <a:rPr lang="en-US" sz="2400" dirty="0">
                <a:latin typeface="Arial"/>
                <a:ea typeface="Arial"/>
                <a:cs typeface="Arial"/>
                <a:sym typeface="Arial"/>
              </a:rPr>
              <a:t>Explain: Like all the Tribes in Oregon, The Confederated Tribes of Warm Springs also protect animals and plants. They observe the plants, animals and habitats to understand how to make sure they are safe and healthy.</a:t>
            </a:r>
          </a:p>
          <a:p>
            <a:pPr indent="-304800">
              <a:lnSpc>
                <a:spcPct val="114999"/>
              </a:lnSpc>
              <a:spcBef>
                <a:spcPts val="1200"/>
              </a:spcBef>
              <a:buClr>
                <a:schemeClr val="dk1"/>
              </a:buClr>
              <a:buSzPts val="1200"/>
              <a:buChar char="●"/>
            </a:pPr>
            <a:endParaRPr lang="en-US" sz="2400" dirty="0">
              <a:latin typeface="Arial"/>
              <a:ea typeface="Arial"/>
              <a:cs typeface="Arial"/>
            </a:endParaRPr>
          </a:p>
          <a:p>
            <a:pPr indent="-304800">
              <a:lnSpc>
                <a:spcPct val="114999"/>
              </a:lnSpc>
              <a:spcBef>
                <a:spcPts val="1200"/>
              </a:spcBef>
              <a:buClr>
                <a:schemeClr val="dk1"/>
              </a:buClr>
              <a:buSzPts val="1200"/>
              <a:buChar char="●"/>
            </a:pPr>
            <a:r>
              <a:rPr lang="en-US" sz="2400" dirty="0">
                <a:latin typeface="Arial"/>
                <a:ea typeface="Arial"/>
                <a:cs typeface="Arial"/>
              </a:rPr>
              <a:t>Image source: </a:t>
            </a:r>
            <a:r>
              <a:rPr lang="en-US" dirty="0"/>
              <a:t>https://sos.oregon.gov/blue-book/Pages/national-tribes-warm-springs.aspx</a:t>
            </a:r>
            <a:endParaRPr lang="en-US" sz="24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3384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304800" algn="l" rtl="0">
              <a:lnSpc>
                <a:spcPct val="115000"/>
              </a:lnSpc>
              <a:spcBef>
                <a:spcPts val="0"/>
              </a:spcBef>
              <a:spcAft>
                <a:spcPts val="0"/>
              </a:spcAft>
              <a:buClr>
                <a:schemeClr val="dk1"/>
              </a:buClr>
              <a:buSzPts val="1200"/>
              <a:buChar char="●"/>
            </a:pPr>
            <a:r>
              <a:rPr lang="en-US" sz="2400" dirty="0">
                <a:latin typeface="Arial"/>
                <a:ea typeface="Arial"/>
                <a:cs typeface="Arial"/>
                <a:sym typeface="Arial"/>
              </a:rPr>
              <a:t>Explain: Some of the Tribe live near a forest. The tribe helps take care of the trees, keeping the forest safe from fires. The tribe also plants new trees for birds to live in. The Tribe also makes sure that the deer, elk, sheep and goats in the forest are safe from hunters.</a:t>
            </a:r>
          </a:p>
          <a:p>
            <a:pPr marL="152400" indent="0">
              <a:lnSpc>
                <a:spcPct val="114999"/>
              </a:lnSpc>
              <a:buSzPts val="1200"/>
            </a:pPr>
            <a:endParaRPr lang="en-US" sz="2400" dirty="0">
              <a:latin typeface="Arial"/>
              <a:cs typeface="Arial"/>
            </a:endParaRPr>
          </a:p>
          <a:p>
            <a:pPr indent="-298450">
              <a:lnSpc>
                <a:spcPct val="115000"/>
              </a:lnSpc>
              <a:spcBef>
                <a:spcPts val="1200"/>
              </a:spcBef>
              <a:buSzPts val="1100"/>
              <a:buFont typeface="Arial"/>
              <a:buChar char="●"/>
            </a:pPr>
            <a:r>
              <a:rPr lang="en-US" dirty="0"/>
              <a:t>Image source: https://warmsprings-nsn.gov/program/department-of-forestry/</a:t>
            </a:r>
            <a:endParaRPr lang="en-US" sz="2000" dirty="0">
              <a:latin typeface="Arial"/>
              <a:ea typeface="Arial"/>
              <a:cs typeface="Arial"/>
              <a:sym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6964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30200" indent="-171450">
              <a:lnSpc>
                <a:spcPct val="115000"/>
              </a:lnSpc>
              <a:spcBef>
                <a:spcPts val="1200"/>
              </a:spcBef>
              <a:buClr>
                <a:schemeClr val="dk1"/>
              </a:buClr>
              <a:buSzPts val="1100"/>
              <a:buFont typeface="Arial" panose="020B0604020202020204" pitchFamily="34" charset="0"/>
              <a:buChar char="•"/>
            </a:pPr>
            <a:r>
              <a:rPr lang="en-US" sz="1100" dirty="0">
                <a:latin typeface="Arial"/>
                <a:ea typeface="Arial"/>
                <a:cs typeface="Arial"/>
              </a:rPr>
              <a:t>Ask students to share what they notice about the animals and waterways in these pictures. Reinforce that they are using their skills of observation to learn in this process.</a:t>
            </a:r>
          </a:p>
          <a:p>
            <a:pPr marL="330200" indent="-171450">
              <a:lnSpc>
                <a:spcPct val="114999"/>
              </a:lnSpc>
              <a:spcBef>
                <a:spcPts val="1200"/>
              </a:spcBef>
              <a:buClr>
                <a:schemeClr val="dk1"/>
              </a:buClr>
              <a:buSzPts val="1100"/>
              <a:buFont typeface="Arial" panose="020B0604020202020204" pitchFamily="34" charset="0"/>
              <a:buChar char="•"/>
            </a:pPr>
            <a:r>
              <a:rPr lang="en-US" sz="1100" dirty="0">
                <a:latin typeface="Arial"/>
                <a:ea typeface="Arial"/>
                <a:cs typeface="Arial"/>
              </a:rPr>
              <a:t>Explain to students that </a:t>
            </a:r>
            <a:r>
              <a:rPr lang="en-US" sz="1100" dirty="0">
                <a:latin typeface="Arial"/>
                <a:cs typeface="Arial"/>
              </a:rPr>
              <a:t>t</a:t>
            </a:r>
            <a:r>
              <a:rPr lang="en-US" dirty="0"/>
              <a:t>he birds need to have water, so the Tribe also takes care of the streams and rivers. Horses also live near the streams and rivers. The Tribe makes sure the horses have a place to live and be safe, because when the horses eat grass, they make it easier for the Tribe to plant crops in the soil.</a:t>
            </a:r>
          </a:p>
          <a:p>
            <a:pPr marL="330200" indent="-171450">
              <a:lnSpc>
                <a:spcPct val="114999"/>
              </a:lnSpc>
              <a:spcBef>
                <a:spcPts val="1200"/>
              </a:spcBef>
              <a:buClr>
                <a:schemeClr val="dk1"/>
              </a:buClr>
              <a:buSzPts val="1100"/>
              <a:buFont typeface="Arial" panose="020B0604020202020204" pitchFamily="34" charset="0"/>
              <a:buChar char="•"/>
            </a:pPr>
            <a:r>
              <a:rPr lang="en-US" sz="1100" dirty="0">
                <a:latin typeface="Arial"/>
                <a:ea typeface="Arial"/>
                <a:cs typeface="Arial"/>
              </a:rPr>
              <a:t>Image source</a:t>
            </a:r>
            <a:r>
              <a:rPr lang="en-US" dirty="0"/>
              <a:t>: </a:t>
            </a:r>
            <a:r>
              <a:rPr lang="en-US" dirty="0">
                <a:hlinkClick r:id="rId3"/>
              </a:rPr>
              <a:t>https://critfc.org/member-tribes-overview/the-confederated-tribes-of-the-warm-springs-reservation-of-oregon/</a:t>
            </a:r>
            <a:endParaRPr lang="en-US" sz="1100" dirty="0">
              <a:latin typeface="Arial"/>
              <a:cs typeface="Arial"/>
            </a:endParaRPr>
          </a:p>
          <a:p>
            <a:pPr marL="330200" indent="-171450">
              <a:lnSpc>
                <a:spcPct val="114999"/>
              </a:lnSpc>
              <a:spcBef>
                <a:spcPts val="1200"/>
              </a:spcBef>
              <a:buClr>
                <a:schemeClr val="dk1"/>
              </a:buClr>
              <a:buSzPts val="1100"/>
              <a:buFont typeface="Arial" panose="020B0604020202020204" pitchFamily="34" charset="0"/>
              <a:buChar char="•"/>
            </a:pPr>
            <a:r>
              <a:rPr lang="en-US" dirty="0"/>
              <a:t>Image source: https://www.blm.gov/programs/wild-horse-and-burro/herd-management/herd-management-areas/oregon-washington/warm-springs</a:t>
            </a:r>
            <a:endParaRPr lang="en-US" sz="11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786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30200" indent="-171450">
              <a:lnSpc>
                <a:spcPct val="115000"/>
              </a:lnSpc>
              <a:spcBef>
                <a:spcPts val="1200"/>
              </a:spcBef>
              <a:buClr>
                <a:schemeClr val="dk1"/>
              </a:buClr>
              <a:buSzPts val="1100"/>
              <a:buFont typeface="Arial" panose="020B0604020202020204" pitchFamily="34" charset="0"/>
              <a:buChar char="•"/>
            </a:pPr>
            <a:r>
              <a:rPr lang="en-US" sz="1100" dirty="0">
                <a:latin typeface="Arial"/>
                <a:ea typeface="Arial"/>
                <a:cs typeface="Arial"/>
              </a:rPr>
              <a:t>Ask students how they would describe the waterway in this picture. Ask if they notice any differences between it and the other waterways they've looked at.</a:t>
            </a:r>
          </a:p>
          <a:p>
            <a:pPr marL="330200" indent="-171450">
              <a:lnSpc>
                <a:spcPct val="114999"/>
              </a:lnSpc>
              <a:spcBef>
                <a:spcPts val="1200"/>
              </a:spcBef>
              <a:buClr>
                <a:schemeClr val="dk1"/>
              </a:buClr>
              <a:buSzPts val="1100"/>
              <a:buFont typeface="Arial" panose="020B0604020202020204" pitchFamily="34" charset="0"/>
              <a:buChar char="•"/>
            </a:pPr>
            <a:r>
              <a:rPr lang="en-US" sz="1100" dirty="0">
                <a:latin typeface="Arial"/>
                <a:ea typeface="Arial"/>
                <a:cs typeface="Arial"/>
              </a:rPr>
              <a:t>Explain to students that </a:t>
            </a:r>
            <a:r>
              <a:rPr lang="en-US" sz="1100" dirty="0">
                <a:latin typeface="Arial"/>
                <a:cs typeface="Arial"/>
              </a:rPr>
              <a:t>m</a:t>
            </a:r>
            <a:r>
              <a:rPr lang="en-US" dirty="0"/>
              <a:t>any fish live in the streams and rivers. The Tribe takes care of the fish by making sure the water stays clean. The Tribe only fishes during some parts of the year so that the fish can grow in the river.</a:t>
            </a:r>
          </a:p>
          <a:p>
            <a:pPr marL="330200" indent="-171450">
              <a:lnSpc>
                <a:spcPct val="114999"/>
              </a:lnSpc>
              <a:spcBef>
                <a:spcPts val="1200"/>
              </a:spcBef>
              <a:buClr>
                <a:schemeClr val="dk1"/>
              </a:buClr>
              <a:buSzPts val="1100"/>
              <a:buFont typeface="Arial" panose="020B0604020202020204" pitchFamily="34" charset="0"/>
              <a:buChar char="•"/>
            </a:pPr>
            <a:r>
              <a:rPr lang="en-US" sz="1100" dirty="0">
                <a:latin typeface="Arial"/>
                <a:ea typeface="Arial"/>
                <a:cs typeface="Arial"/>
              </a:rPr>
              <a:t>Image source</a:t>
            </a:r>
            <a:r>
              <a:rPr lang="en-US" dirty="0"/>
              <a:t>: https://fisheries.warmsprings-nsn.gov/</a:t>
            </a:r>
            <a:endParaRPr lang="en-US" sz="11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5710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98450">
              <a:lnSpc>
                <a:spcPct val="115000"/>
              </a:lnSpc>
              <a:buClr>
                <a:schemeClr val="dk1"/>
              </a:buClr>
              <a:buSzPts val="1100"/>
              <a:buChar char="●"/>
            </a:pPr>
            <a:r>
              <a:rPr lang="en-US" sz="1100" dirty="0">
                <a:latin typeface="Arial"/>
                <a:ea typeface="Arial"/>
                <a:cs typeface="Arial"/>
                <a:sym typeface="Arial"/>
              </a:rPr>
              <a:t>Ask students to use sentence stems to write or orally demonstrate their learning. Students can do this independently, in pairs, or in a whole group discussion.</a:t>
            </a:r>
          </a:p>
          <a:p>
            <a:pPr marL="914400" lvl="1" indent="-304800" algn="l" rtl="0">
              <a:lnSpc>
                <a:spcPct val="115000"/>
              </a:lnSpc>
              <a:spcBef>
                <a:spcPts val="0"/>
              </a:spcBef>
              <a:spcAft>
                <a:spcPts val="0"/>
              </a:spcAft>
              <a:buClr>
                <a:schemeClr val="dk1"/>
              </a:buClr>
              <a:buSzPts val="1200"/>
              <a:buChar char="○"/>
            </a:pPr>
            <a:r>
              <a:rPr lang="en-US" sz="1100" dirty="0">
                <a:latin typeface="Arial"/>
                <a:ea typeface="Arial"/>
                <a:cs typeface="Arial"/>
                <a:sym typeface="Arial"/>
              </a:rPr>
              <a:t>Some of the plants and animals I observed were _______________.</a:t>
            </a:r>
          </a:p>
          <a:p>
            <a:pPr marL="914400" lvl="1" indent="-304800" algn="l" rtl="0">
              <a:lnSpc>
                <a:spcPct val="115000"/>
              </a:lnSpc>
              <a:spcBef>
                <a:spcPts val="0"/>
              </a:spcBef>
              <a:spcAft>
                <a:spcPts val="0"/>
              </a:spcAft>
              <a:buClr>
                <a:schemeClr val="dk1"/>
              </a:buClr>
              <a:buSzPts val="1200"/>
              <a:buChar char="○"/>
            </a:pPr>
            <a:r>
              <a:rPr lang="en-US" sz="1100" dirty="0">
                <a:latin typeface="Arial"/>
                <a:ea typeface="Arial"/>
                <a:cs typeface="Arial"/>
                <a:sym typeface="Arial"/>
              </a:rPr>
              <a:t>Native people in Oregon take care of plants, animals and the land because _______________.</a:t>
            </a:r>
          </a:p>
          <a:p>
            <a:pPr marL="914400" lvl="1" indent="-304800" algn="l" rtl="0">
              <a:lnSpc>
                <a:spcPct val="115000"/>
              </a:lnSpc>
              <a:spcBef>
                <a:spcPts val="0"/>
              </a:spcBef>
              <a:spcAft>
                <a:spcPts val="0"/>
              </a:spcAft>
              <a:buClr>
                <a:schemeClr val="dk1"/>
              </a:buClr>
              <a:buSzPts val="1200"/>
              <a:buChar char="○"/>
            </a:pPr>
            <a:r>
              <a:rPr lang="en-US" sz="1100" dirty="0">
                <a:latin typeface="Arial"/>
                <a:ea typeface="Arial"/>
                <a:cs typeface="Arial"/>
                <a:sym typeface="Arial"/>
              </a:rPr>
              <a:t>One way Native people in Oregon take care of their environment is ______________. </a:t>
            </a:r>
          </a:p>
          <a:p>
            <a:pPr marL="914400" lvl="1" indent="-304800" algn="l" rtl="0">
              <a:lnSpc>
                <a:spcPct val="115000"/>
              </a:lnSpc>
              <a:spcBef>
                <a:spcPts val="0"/>
              </a:spcBef>
              <a:spcAft>
                <a:spcPts val="0"/>
              </a:spcAft>
              <a:buClr>
                <a:schemeClr val="dk1"/>
              </a:buClr>
              <a:buSzPts val="1200"/>
              <a:buChar char="○"/>
            </a:pPr>
            <a:r>
              <a:rPr lang="en-US" sz="1100" dirty="0">
                <a:latin typeface="Arial"/>
                <a:ea typeface="Arial"/>
                <a:cs typeface="Arial"/>
                <a:sym typeface="Arial"/>
              </a:rPr>
              <a:t>One way the environment takes care of Native people in Oregon is ____________________.</a:t>
            </a:r>
          </a:p>
          <a:p>
            <a:pPr marL="457200" lvl="0" indent="0" algn="l" rtl="0">
              <a:lnSpc>
                <a:spcPct val="115000"/>
              </a:lnSpc>
              <a:spcBef>
                <a:spcPts val="0"/>
              </a:spcBef>
              <a:spcAft>
                <a:spcPts val="0"/>
              </a:spcAft>
              <a:buNone/>
            </a:pPr>
            <a:endParaRPr lang="en-US" sz="1100" dirty="0">
              <a:latin typeface="Arial"/>
              <a:ea typeface="Arial"/>
              <a:cs typeface="Arial"/>
              <a:sym typeface="Arial"/>
            </a:endParaRPr>
          </a:p>
          <a:p>
            <a:pPr marL="0" lvl="0" indent="0" algn="l" rtl="0">
              <a:lnSpc>
                <a:spcPct val="115000"/>
              </a:lnSpc>
              <a:spcBef>
                <a:spcPts val="1200"/>
              </a:spcBef>
              <a:spcAft>
                <a:spcPts val="0"/>
              </a:spcAft>
              <a:buNone/>
            </a:pPr>
            <a:endParaRPr lang="en-US" sz="1100" dirty="0">
              <a:latin typeface="Arial"/>
              <a:ea typeface="Arial"/>
              <a:cs typeface="Arial"/>
              <a:sym typeface="Arial"/>
            </a:endParaRPr>
          </a:p>
          <a:p>
            <a:pPr marL="0" lvl="0" indent="0" algn="l" rtl="0">
              <a:lnSpc>
                <a:spcPct val="115000"/>
              </a:lnSpc>
              <a:spcBef>
                <a:spcPts val="1200"/>
              </a:spcBef>
              <a:spcAft>
                <a:spcPts val="0"/>
              </a:spcAft>
              <a:buNone/>
            </a:pPr>
            <a:endParaRPr lang="en-US" sz="1100" dirty="0">
              <a:latin typeface="Arial"/>
              <a:ea typeface="Arial"/>
              <a:cs typeface="Arial"/>
              <a:sym typeface="Arial"/>
            </a:endParaRPr>
          </a:p>
          <a:p>
            <a:pPr marL="0" lvl="0" indent="0" algn="l" rtl="0">
              <a:spcBef>
                <a:spcPts val="1200"/>
              </a:spcBef>
              <a:spcAft>
                <a:spcPts val="0"/>
              </a:spcAft>
              <a:buNone/>
            </a:pP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1360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98450" algn="l" rtl="0">
              <a:lnSpc>
                <a:spcPct val="115000"/>
              </a:lnSpc>
              <a:spcBef>
                <a:spcPts val="0"/>
              </a:spcBef>
              <a:spcAft>
                <a:spcPts val="0"/>
              </a:spcAft>
              <a:buClr>
                <a:schemeClr val="dk1"/>
              </a:buClr>
              <a:buSzPts val="1100"/>
              <a:buChar char="●"/>
            </a:pPr>
            <a:r>
              <a:rPr lang="en-US" sz="2400" dirty="0">
                <a:latin typeface="Arial"/>
                <a:ea typeface="Arial"/>
                <a:cs typeface="Arial"/>
                <a:sym typeface="Arial"/>
              </a:rPr>
              <a:t>Share "Today we learned about how tribal people and the environment take care of each other."</a:t>
            </a:r>
          </a:p>
          <a:p>
            <a:pPr marL="457200" marR="0" lvl="0" indent="-298450" algn="l" defTabSz="914400" rtl="0" eaLnBrk="1" fontAlgn="auto" latinLnBrk="0" hangingPunct="1">
              <a:lnSpc>
                <a:spcPct val="115000"/>
              </a:lnSpc>
              <a:spcBef>
                <a:spcPts val="0"/>
              </a:spcBef>
              <a:spcAft>
                <a:spcPts val="0"/>
              </a:spcAft>
              <a:buClr>
                <a:schemeClr val="dk1"/>
              </a:buClr>
              <a:buSzPts val="1100"/>
              <a:buFont typeface="Arial"/>
              <a:buChar char="●"/>
              <a:tabLst/>
              <a:defRPr/>
            </a:pPr>
            <a:r>
              <a:rPr lang="en-US" sz="2400" dirty="0">
                <a:latin typeface="Arial"/>
                <a:ea typeface="Arial"/>
                <a:cs typeface="Arial"/>
                <a:sym typeface="Arial"/>
              </a:rPr>
              <a:t>Ask students to self-assess based on the success criteria. They can pick their level of learning (sort of or yes) and share with a peer, or you can print out the self-assessment and ask students to fill it out and turn it in. Students can also explain </a:t>
            </a:r>
            <a:r>
              <a:rPr lang="en-US" sz="4000" b="0" spc="-45" dirty="0">
                <a:solidFill>
                  <a:srgbClr val="002F3B"/>
                </a:solidFill>
                <a:effectLst/>
                <a:latin typeface="Verdana" panose="020B0604030504040204" pitchFamily="34" charset="0"/>
                <a:ea typeface="Arial"/>
                <a:cs typeface="Arial"/>
                <a:sym typeface="Arial"/>
              </a:rPr>
              <a:t>w</a:t>
            </a:r>
            <a:r>
              <a:rPr lang="en-US" sz="4000" b="0" spc="-45" dirty="0">
                <a:solidFill>
                  <a:srgbClr val="002F3B"/>
                </a:solidFill>
                <a:effectLst/>
                <a:latin typeface="Verdana" panose="020B0604030504040204" pitchFamily="34" charset="0"/>
                <a:ea typeface="Century Gothic" panose="020B0502020202020204" pitchFamily="34" charset="0"/>
                <a:cs typeface="Century Gothic" panose="020B0502020202020204" pitchFamily="34" charset="0"/>
              </a:rPr>
              <a:t>hat they well and what a next step is they can take.</a:t>
            </a:r>
          </a:p>
          <a:p>
            <a:pPr marL="457200" lvl="0" indent="-298450" algn="l" rtl="0">
              <a:lnSpc>
                <a:spcPct val="115000"/>
              </a:lnSpc>
              <a:spcBef>
                <a:spcPts val="0"/>
              </a:spcBef>
              <a:spcAft>
                <a:spcPts val="0"/>
              </a:spcAft>
              <a:buClr>
                <a:schemeClr val="dk1"/>
              </a:buClr>
              <a:buSzPts val="1100"/>
              <a:buChar char="●"/>
            </a:pPr>
            <a:endParaRPr lang="en-US" sz="2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237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15000"/>
              </a:lnSpc>
              <a:spcBef>
                <a:spcPts val="0"/>
              </a:spcBef>
              <a:spcAft>
                <a:spcPts val="0"/>
              </a:spcAft>
              <a:buClr>
                <a:schemeClr val="dk1"/>
              </a:buClr>
              <a:buSzPts val="1100"/>
              <a:buNone/>
            </a:pPr>
            <a:r>
              <a:rPr lang="en-US" sz="2400" dirty="0">
                <a:latin typeface="Arial"/>
                <a:ea typeface="Arial"/>
                <a:cs typeface="Arial"/>
                <a:sym typeface="Arial"/>
              </a:rPr>
              <a:t>Explain to students that they can learn a lot about a place by observing and listening. Since time immemorial, families in Native Tribes in Oregon have been teaching their children about their world by having them observe and listen to the plants and animals around them. These are the ecosystems that they are a part of, and these environments shape the way they live.</a:t>
            </a:r>
          </a:p>
          <a:p>
            <a:pPr marL="0" lvl="0" indent="0" algn="l" rtl="0">
              <a:spcBef>
                <a:spcPts val="1200"/>
              </a:spcBef>
              <a:spcAft>
                <a:spcPts val="0"/>
              </a:spcAft>
              <a:buNone/>
            </a:pPr>
            <a:endParaRPr lang="en-US" dirty="0"/>
          </a:p>
          <a:p>
            <a:pPr marL="0" indent="0">
              <a:spcBef>
                <a:spcPts val="1200"/>
              </a:spcBef>
            </a:pPr>
            <a:r>
              <a:rPr lang="en-US" dirty="0"/>
              <a:t>Image source: https://warmsprings-nsn.gov/contact/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2662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latin typeface="Arial"/>
                <a:ea typeface="Arial"/>
                <a:cs typeface="Arial"/>
                <a:sym typeface="Arial"/>
              </a:rPr>
              <a:t>Preview Essential Questions, Learning Outcomes, Success Criteria and vocabulary for the lesson.</a:t>
            </a:r>
            <a:endParaRPr lang="en-US" sz="2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91801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latin typeface="Arial"/>
                <a:ea typeface="Arial"/>
                <a:cs typeface="Arial"/>
                <a:sym typeface="Arial"/>
              </a:rPr>
              <a:t>Preview Essential Questions, Learning Outcomes, Success Criteria and vocabulary for the lesson.</a:t>
            </a:r>
            <a:endParaRPr lang="en-US" sz="2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182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latin typeface="Arial"/>
                <a:ea typeface="Arial"/>
                <a:cs typeface="Arial"/>
                <a:sym typeface="Arial"/>
              </a:rPr>
              <a:t>Preview Essential Questions, Learning Outcomes, Success Criteria and vocabulary for the lesson.</a:t>
            </a:r>
            <a:endParaRPr lang="en-US" sz="2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58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nSpc>
                <a:spcPct val="115000"/>
              </a:lnSpc>
              <a:buClr>
                <a:schemeClr val="dk1"/>
              </a:buClr>
              <a:buSzPts val="1100"/>
              <a:buNone/>
            </a:pPr>
            <a:r>
              <a:rPr lang="en-US" sz="2400" dirty="0">
                <a:latin typeface="Arial"/>
                <a:ea typeface="Arial"/>
                <a:cs typeface="Arial"/>
                <a:sym typeface="Arial"/>
              </a:rPr>
              <a:t>Using a map of Oregon, ask students to find the Burns Paiute Tribe and the Confederated Tribes of Warm Springs. Explain to students that they will be looking at examples of plants and animals found on their lands.</a:t>
            </a:r>
          </a:p>
          <a:p>
            <a:pPr marL="0" lvl="0" indent="0" algn="l" rtl="0">
              <a:spcBef>
                <a:spcPts val="1200"/>
              </a:spcBef>
              <a:spcAft>
                <a:spcPts val="0"/>
              </a:spcAft>
              <a:buNone/>
            </a:pPr>
            <a:endParaRPr lang="en-US" sz="4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3752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20040" indent="-173736">
              <a:lnSpc>
                <a:spcPct val="114999"/>
              </a:lnSpc>
              <a:spcBef>
                <a:spcPts val="1200"/>
              </a:spcBef>
              <a:buClr>
                <a:schemeClr val="dk1"/>
              </a:buClr>
              <a:buSzPts val="1200"/>
              <a:buFont typeface="Arial" panose="020B0604020202020204" pitchFamily="34" charset="0"/>
              <a:buChar char="•"/>
            </a:pPr>
            <a:r>
              <a:rPr lang="en-US" dirty="0"/>
              <a:t>Ask students to look at the photograph and then turn to a peer and explain what they see. Share that what they're looking at is a habitat.</a:t>
            </a:r>
          </a:p>
          <a:p>
            <a:pPr marL="323850" indent="-171450">
              <a:lnSpc>
                <a:spcPct val="114999"/>
              </a:lnSpc>
              <a:spcBef>
                <a:spcPts val="1200"/>
              </a:spcBef>
              <a:buClr>
                <a:schemeClr val="dk1"/>
              </a:buClr>
              <a:buSzPts val="1200"/>
              <a:buFont typeface="Arial" panose="020B0604020202020204" pitchFamily="34" charset="0"/>
              <a:buChar char="•"/>
            </a:pPr>
            <a:endParaRPr lang="en-US" sz="1200" dirty="0">
              <a:latin typeface="Arial"/>
              <a:ea typeface="Arial"/>
              <a:cs typeface="Arial"/>
              <a:sym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1200" dirty="0">
                <a:latin typeface="Arial"/>
                <a:ea typeface="Arial"/>
                <a:cs typeface="Arial"/>
                <a:sym typeface="Arial"/>
              </a:rPr>
              <a:t>Explain: Like all Oregon Tribes, The Burns Paiute Tribe protects animals and plants. Teams of Tribal members observe the people, plants and land to understand how they can take care of the environment.</a:t>
            </a:r>
            <a:endParaRPr lang="en-US" sz="1200" dirty="0"/>
          </a:p>
          <a:p>
            <a:pPr marL="495300" indent="-342900">
              <a:lnSpc>
                <a:spcPct val="114999"/>
              </a:lnSpc>
              <a:spcBef>
                <a:spcPts val="1200"/>
              </a:spcBef>
              <a:buClr>
                <a:schemeClr val="dk1"/>
              </a:buClr>
              <a:buSzPts val="1200"/>
              <a:buFont typeface="Arial" panose="020B0604020202020204" pitchFamily="34" charset="0"/>
              <a:buChar char="•"/>
            </a:pPr>
            <a:endParaRPr lang="en-US" dirty="0"/>
          </a:p>
          <a:p>
            <a:pPr marL="320040" indent="-173736">
              <a:lnSpc>
                <a:spcPct val="114999"/>
              </a:lnSpc>
              <a:spcBef>
                <a:spcPts val="1200"/>
              </a:spcBef>
              <a:buClr>
                <a:schemeClr val="dk1"/>
              </a:buClr>
              <a:buSzPts val="1200"/>
              <a:buFont typeface="Arial" panose="020B0604020202020204" pitchFamily="34" charset="0"/>
              <a:buChar char="•"/>
            </a:pPr>
            <a:r>
              <a:rPr lang="en-US" dirty="0"/>
              <a:t>Let students know that today they will practice observing also.</a:t>
            </a:r>
          </a:p>
          <a:p>
            <a:pPr marL="152400" indent="0">
              <a:lnSpc>
                <a:spcPct val="114999"/>
              </a:lnSpc>
              <a:spcBef>
                <a:spcPts val="1200"/>
              </a:spcBef>
              <a:buClr>
                <a:schemeClr val="dk1"/>
              </a:buClr>
              <a:buSzPts val="1200"/>
              <a:buFont typeface="Arial" panose="020B0604020202020204" pitchFamily="34" charset="0"/>
              <a:buNone/>
            </a:pPr>
            <a:endParaRPr lang="en-US" dirty="0"/>
          </a:p>
          <a:p>
            <a:pPr marL="152400" indent="0">
              <a:lnSpc>
                <a:spcPct val="114999"/>
              </a:lnSpc>
              <a:spcBef>
                <a:spcPts val="1200"/>
              </a:spcBef>
              <a:buClr>
                <a:schemeClr val="dk1"/>
              </a:buClr>
              <a:buSzPts val="1200"/>
              <a:buFont typeface="Arial" panose="020B0604020202020204" pitchFamily="34" charset="0"/>
              <a:buNone/>
            </a:pPr>
            <a:r>
              <a:rPr lang="en-US" dirty="0"/>
              <a:t>Image source: https://bptdnr.org/</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1141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23850" indent="-171450">
              <a:lnSpc>
                <a:spcPct val="115000"/>
              </a:lnSpc>
              <a:spcBef>
                <a:spcPts val="1200"/>
              </a:spcBef>
              <a:buClr>
                <a:schemeClr val="dk1"/>
              </a:buClr>
              <a:buSzPts val="1200"/>
              <a:buFont typeface="Arial" panose="020B0604020202020204" pitchFamily="34" charset="0"/>
              <a:buChar char="•"/>
            </a:pPr>
            <a:r>
              <a:rPr lang="en-US" sz="2400" dirty="0">
                <a:latin typeface="Arial"/>
                <a:ea typeface="Arial"/>
                <a:cs typeface="Arial"/>
              </a:rPr>
              <a:t>Ask students if they have any ideas about how the people and land take care of each other.</a:t>
            </a:r>
            <a:endParaRPr lang="en-US" sz="2400" dirty="0">
              <a:latin typeface="Arial"/>
              <a:ea typeface="Arial"/>
              <a:cs typeface="Arial"/>
              <a:sym typeface="Arial"/>
            </a:endParaRPr>
          </a:p>
          <a:p>
            <a:pPr marL="323850" lvl="0" indent="-171450" algn="l">
              <a:lnSpc>
                <a:spcPct val="114999"/>
              </a:lnSpc>
              <a:spcBef>
                <a:spcPts val="1200"/>
              </a:spcBef>
              <a:spcAft>
                <a:spcPts val="0"/>
              </a:spcAft>
              <a:buClr>
                <a:schemeClr val="dk1"/>
              </a:buClr>
              <a:buSzPts val="1200"/>
              <a:buFont typeface="Arial" panose="020B0604020202020204" pitchFamily="34" charset="0"/>
              <a:buChar char="•"/>
            </a:pPr>
            <a:endParaRPr lang="en-US" sz="2400" dirty="0">
              <a:latin typeface="Arial"/>
              <a:ea typeface="Arial"/>
              <a:cs typeface="Arial"/>
              <a:sym typeface="Arial"/>
            </a:endParaRPr>
          </a:p>
          <a:p>
            <a:pPr marL="323850" lvl="0" indent="-171450" algn="l">
              <a:lnSpc>
                <a:spcPct val="114999"/>
              </a:lnSpc>
              <a:spcBef>
                <a:spcPts val="1200"/>
              </a:spcBef>
              <a:spcAft>
                <a:spcPts val="0"/>
              </a:spcAft>
              <a:buClr>
                <a:schemeClr val="dk1"/>
              </a:buClr>
              <a:buSzPts val="1200"/>
              <a:buFont typeface="Arial" panose="020B0604020202020204" pitchFamily="34" charset="0"/>
              <a:buChar char="•"/>
            </a:pPr>
            <a:r>
              <a:rPr lang="en-US" sz="2400" dirty="0">
                <a:latin typeface="Arial"/>
                <a:ea typeface="Arial"/>
                <a:cs typeface="Arial"/>
                <a:sym typeface="Arial"/>
              </a:rPr>
              <a:t>Explain: The Tribe lives near wet meadows and wetlands, where they find fish for food and good soil for planting. The Tribe takes care of the river and land by making sure people do not fish too much or pollute the river.</a:t>
            </a:r>
            <a:endParaRPr lang="en-US" dirty="0"/>
          </a:p>
          <a:p>
            <a:pPr marL="323850" indent="-171450">
              <a:lnSpc>
                <a:spcPct val="114999"/>
              </a:lnSpc>
              <a:spcBef>
                <a:spcPts val="1200"/>
              </a:spcBef>
              <a:buClr>
                <a:schemeClr val="dk1"/>
              </a:buClr>
              <a:buSzPts val="1200"/>
              <a:buFont typeface="Arial" panose="020B0604020202020204" pitchFamily="34" charset="0"/>
              <a:buChar char="•"/>
            </a:pPr>
            <a:endParaRPr lang="en-US" sz="2400" dirty="0">
              <a:latin typeface="Arial"/>
              <a:ea typeface="Arial"/>
              <a:cs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2400" dirty="0">
                <a:latin typeface="Arial"/>
                <a:ea typeface="Arial"/>
                <a:cs typeface="Arial"/>
              </a:rPr>
              <a:t>Image source</a:t>
            </a:r>
            <a:r>
              <a:rPr lang="en-US" dirty="0"/>
              <a:t>: https://bptdnr.org/</a:t>
            </a:r>
            <a:endParaRPr lang="en-US" sz="24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2753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23850" indent="-171450">
              <a:lnSpc>
                <a:spcPct val="115000"/>
              </a:lnSpc>
              <a:spcBef>
                <a:spcPts val="1200"/>
              </a:spcBef>
              <a:buClr>
                <a:schemeClr val="dk1"/>
              </a:buClr>
              <a:buSzPts val="1200"/>
              <a:buFont typeface="Arial" panose="020B0604020202020204" pitchFamily="34" charset="0"/>
              <a:buChar char="•"/>
            </a:pPr>
            <a:r>
              <a:rPr lang="en-US" sz="2400" dirty="0">
                <a:latin typeface="Arial"/>
                <a:ea typeface="Arial"/>
                <a:cs typeface="Arial"/>
              </a:rPr>
              <a:t>Ask students to share about the animal they observe.</a:t>
            </a:r>
            <a:endParaRPr lang="en-US" sz="2400" dirty="0">
              <a:latin typeface="Arial"/>
              <a:ea typeface="Arial"/>
              <a:cs typeface="Arial"/>
              <a:sym typeface="Arial"/>
            </a:endParaRPr>
          </a:p>
          <a:p>
            <a:pPr marL="323850" lvl="0" indent="-171450" algn="l">
              <a:lnSpc>
                <a:spcPct val="114999"/>
              </a:lnSpc>
              <a:spcBef>
                <a:spcPts val="1200"/>
              </a:spcBef>
              <a:spcAft>
                <a:spcPts val="0"/>
              </a:spcAft>
              <a:buClr>
                <a:schemeClr val="dk1"/>
              </a:buClr>
              <a:buSzPts val="1200"/>
              <a:buFont typeface="Arial" panose="020B0604020202020204" pitchFamily="34" charset="0"/>
              <a:buChar char="•"/>
            </a:pPr>
            <a:endParaRPr lang="en-US" sz="2400" dirty="0">
              <a:latin typeface="Arial"/>
              <a:ea typeface="Arial"/>
              <a:cs typeface="Arial"/>
              <a:sym typeface="Arial"/>
            </a:endParaRPr>
          </a:p>
          <a:p>
            <a:pPr marL="323850" lvl="0" indent="-171450" algn="l">
              <a:lnSpc>
                <a:spcPct val="114999"/>
              </a:lnSpc>
              <a:spcBef>
                <a:spcPts val="1200"/>
              </a:spcBef>
              <a:spcAft>
                <a:spcPts val="0"/>
              </a:spcAft>
              <a:buClr>
                <a:schemeClr val="dk1"/>
              </a:buClr>
              <a:buSzPts val="1200"/>
              <a:buFont typeface="Arial" panose="020B0604020202020204" pitchFamily="34" charset="0"/>
              <a:buChar char="•"/>
            </a:pPr>
            <a:r>
              <a:rPr lang="en-US" sz="2400" dirty="0">
                <a:latin typeface="Arial"/>
                <a:ea typeface="Arial"/>
                <a:cs typeface="Arial"/>
                <a:sym typeface="Arial"/>
              </a:rPr>
              <a:t>Explain: Near the Malheur River, cows eat grass and birds sing in the trees. The Tribe builds fences to make sure the cows do not eat plants that are dangerous. The Tribe checks on the birds to make sure they are healthy and safe.</a:t>
            </a:r>
            <a:endParaRPr lang="en-US" sz="2400" dirty="0">
              <a:latin typeface="Arial"/>
              <a:ea typeface="Arial"/>
              <a:cs typeface="Arial"/>
            </a:endParaRPr>
          </a:p>
          <a:p>
            <a:pPr marL="323850" indent="-171450">
              <a:lnSpc>
                <a:spcPct val="114999"/>
              </a:lnSpc>
              <a:spcBef>
                <a:spcPts val="1200"/>
              </a:spcBef>
              <a:buClr>
                <a:schemeClr val="dk1"/>
              </a:buClr>
              <a:buSzPts val="1200"/>
              <a:buFont typeface="Arial" panose="020B0604020202020204" pitchFamily="34" charset="0"/>
              <a:buChar char="•"/>
            </a:pPr>
            <a:endParaRPr lang="en-US" sz="2400" dirty="0">
              <a:latin typeface="Arial"/>
              <a:ea typeface="Arial"/>
              <a:cs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2400" dirty="0">
                <a:latin typeface="Arial"/>
                <a:ea typeface="Arial"/>
                <a:cs typeface="Arial"/>
              </a:rPr>
              <a:t>Images source</a:t>
            </a:r>
            <a:r>
              <a:rPr lang="en-US" dirty="0"/>
              <a:t>: https://bptdnr.org/projects-2/</a:t>
            </a:r>
            <a:endParaRPr lang="en-US" sz="24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2532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rgbClr val="FFFFFF"/>
        </a:solidFill>
        <a:effectLst/>
      </p:bgPr>
    </p:bg>
    <p:spTree>
      <p:nvGrpSpPr>
        <p:cNvPr id="1"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l="33563" r="40777"/>
          <a:stretch/>
        </p:blipFill>
        <p:spPr>
          <a:xfrm flipH="1">
            <a:off x="0" y="-2"/>
            <a:ext cx="7047571" cy="13732510"/>
          </a:xfrm>
          <a:prstGeom prst="rect">
            <a:avLst/>
          </a:prstGeom>
          <a:noFill/>
          <a:ln>
            <a:noFill/>
          </a:ln>
        </p:spPr>
      </p:pic>
      <p:sp>
        <p:nvSpPr>
          <p:cNvPr id="12" name="Google Shape;12;p2"/>
          <p:cNvSpPr/>
          <p:nvPr/>
        </p:nvSpPr>
        <p:spPr>
          <a:xfrm rot="5400000" flipH="1">
            <a:off x="14918679" y="87556"/>
            <a:ext cx="1159728" cy="16908553"/>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3;p2"/>
          <p:cNvSpPr txBox="1">
            <a:spLocks noGrp="1"/>
          </p:cNvSpPr>
          <p:nvPr>
            <p:ph type="ctrTitle"/>
          </p:nvPr>
        </p:nvSpPr>
        <p:spPr>
          <a:xfrm>
            <a:off x="8303882" y="3771484"/>
            <a:ext cx="14355396" cy="295771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2000"/>
              <a:buFont typeface="Calibri"/>
              <a:buNone/>
              <a:defRPr sz="1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2"/>
          <p:cNvSpPr txBox="1">
            <a:spLocks noGrp="1"/>
          </p:cNvSpPr>
          <p:nvPr>
            <p:ph type="subTitle" idx="1"/>
          </p:nvPr>
        </p:nvSpPr>
        <p:spPr>
          <a:xfrm>
            <a:off x="8286579" y="7978750"/>
            <a:ext cx="14261187" cy="112064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2000"/>
              </a:spcBef>
              <a:spcAft>
                <a:spcPts val="0"/>
              </a:spcAft>
              <a:buClr>
                <a:srgbClr val="FFFFFF"/>
              </a:buClr>
              <a:buSzPts val="4000"/>
              <a:buFont typeface="Arial"/>
              <a:buNone/>
              <a:defRPr sz="4000" b="1" i="0" u="none" strike="noStrike" cap="none">
                <a:solidFill>
                  <a:srgbClr val="FFFFFF"/>
                </a:solidFill>
                <a:latin typeface="Calibri"/>
                <a:ea typeface="Calibri"/>
                <a:cs typeface="Calibri"/>
                <a:sym typeface="Calibri"/>
              </a:defRPr>
            </a:lvl1pPr>
            <a:lvl2pPr marR="0" lvl="1" algn="ctr"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Calibri"/>
                <a:ea typeface="Calibri"/>
                <a:cs typeface="Calibri"/>
                <a:sym typeface="Calibri"/>
              </a:defRPr>
            </a:lvl2pPr>
            <a:lvl3pPr marR="0" lvl="2"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Calibri"/>
                <a:ea typeface="Calibri"/>
                <a:cs typeface="Calibri"/>
                <a:sym typeface="Calibri"/>
              </a:defRPr>
            </a:lvl3pPr>
            <a:lvl4pPr marR="0" lvl="3"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4pPr>
            <a:lvl5pPr marR="0" lvl="4"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5pPr>
            <a:lvl6pPr marR="0" lvl="5"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6pPr>
            <a:lvl7pPr marR="0" lvl="6"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7pPr>
            <a:lvl8pPr marR="0" lvl="7"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8pPr>
            <a:lvl9pPr marR="0" lvl="8"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9pPr>
          </a:lstStyle>
          <a:p>
            <a:endParaRPr/>
          </a:p>
        </p:txBody>
      </p:sp>
      <p:sp>
        <p:nvSpPr>
          <p:cNvPr id="15" name="Google Shape;15;p2"/>
          <p:cNvSpPr txBox="1">
            <a:spLocks noGrp="1"/>
          </p:cNvSpPr>
          <p:nvPr>
            <p:ph type="body" idx="2"/>
          </p:nvPr>
        </p:nvSpPr>
        <p:spPr>
          <a:xfrm>
            <a:off x="20106271" y="1090718"/>
            <a:ext cx="3788229" cy="78999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2000"/>
              </a:spcBef>
              <a:spcAft>
                <a:spcPts val="0"/>
              </a:spcAft>
              <a:buClr>
                <a:schemeClr val="lt1"/>
              </a:buClr>
              <a:buSzPts val="3200"/>
              <a:buFont typeface="Arial"/>
              <a:buNone/>
              <a:defRPr sz="3200" b="1" i="0" u="none" strike="noStrike" cap="none">
                <a:solidFill>
                  <a:schemeClr val="lt1"/>
                </a:solidFill>
                <a:latin typeface="Calibri"/>
                <a:ea typeface="Calibri"/>
                <a:cs typeface="Calibri"/>
                <a:sym typeface="Calibri"/>
              </a:defRPr>
            </a:lvl1pPr>
            <a:lvl2pPr marL="914400" marR="0" lvl="1"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2pPr>
            <a:lvl3pPr marL="1371600" marR="0" lvl="2"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3pPr>
            <a:lvl4pPr marL="1828800" marR="0" lvl="3"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4pPr>
            <a:lvl5pPr marL="2286000" marR="0" lvl="4"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16" name="Google Shape;16;p2"/>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 name="Google Shape;17;p2" descr="A logo with text on it&#10;&#10;Description automatically generated"/>
          <p:cNvPicPr preferRelativeResize="0"/>
          <p:nvPr/>
        </p:nvPicPr>
        <p:blipFill rotWithShape="1">
          <a:blip r:embed="rId3">
            <a:alphaModFix/>
          </a:blip>
          <a:srcRect/>
          <a:stretch/>
        </p:blipFill>
        <p:spPr>
          <a:xfrm>
            <a:off x="18709578" y="9631135"/>
            <a:ext cx="3596838" cy="2909207"/>
          </a:xfrm>
          <a:prstGeom prst="rect">
            <a:avLst/>
          </a:prstGeom>
          <a:noFill/>
          <a:ln>
            <a:noFill/>
          </a:ln>
        </p:spPr>
      </p:pic>
      <p:sp>
        <p:nvSpPr>
          <p:cNvPr id="18" name="Google Shape;18;p2"/>
          <p:cNvSpPr/>
          <p:nvPr/>
        </p:nvSpPr>
        <p:spPr>
          <a:xfrm rot="5400000" flipH="1">
            <a:off x="5883758" y="7961188"/>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
          <p:cNvSpPr/>
          <p:nvPr/>
        </p:nvSpPr>
        <p:spPr>
          <a:xfrm rot="5400000" flipH="1">
            <a:off x="4974269" y="8214455"/>
            <a:ext cx="1159728" cy="666044"/>
          </a:xfrm>
          <a:prstGeom prst="rect">
            <a:avLst/>
          </a:prstGeom>
          <a:solidFill>
            <a:srgbClr val="4936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ight Photo">
  <p:cSld name="Right Photo">
    <p:spTree>
      <p:nvGrpSpPr>
        <p:cNvPr id="1" name="Shape 91"/>
        <p:cNvGrpSpPr/>
        <p:nvPr/>
      </p:nvGrpSpPr>
      <p:grpSpPr>
        <a:xfrm>
          <a:off x="0" y="0"/>
          <a:ext cx="0" cy="0"/>
          <a:chOff x="0" y="0"/>
          <a:chExt cx="0" cy="0"/>
        </a:xfrm>
      </p:grpSpPr>
      <p:sp>
        <p:nvSpPr>
          <p:cNvPr id="92" name="Google Shape;92;p13"/>
          <p:cNvSpPr txBox="1">
            <a:spLocks noGrp="1"/>
          </p:cNvSpPr>
          <p:nvPr>
            <p:ph type="body" idx="1"/>
          </p:nvPr>
        </p:nvSpPr>
        <p:spPr>
          <a:xfrm>
            <a:off x="13154880" y="3444949"/>
            <a:ext cx="9598794" cy="752785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10000"/>
              </a:lnSpc>
              <a:spcBef>
                <a:spcPts val="2000"/>
              </a:spcBef>
              <a:spcAft>
                <a:spcPts val="0"/>
              </a:spcAft>
              <a:buClr>
                <a:schemeClr val="accent2"/>
              </a:buClr>
              <a:buSzPts val="3600"/>
              <a:buFont typeface="Noto Sans Symbols"/>
              <a:buNone/>
              <a:defRPr sz="3600" b="0" i="0" u="none" strike="noStrike" cap="none">
                <a:solidFill>
                  <a:srgbClr val="493637"/>
                </a:solidFill>
                <a:latin typeface="Calibri"/>
                <a:ea typeface="Calibri"/>
                <a:cs typeface="Calibri"/>
                <a:sym typeface="Calibri"/>
              </a:defRPr>
            </a:lvl1pPr>
            <a:lvl2pPr marL="914400" marR="0" lvl="1" indent="-228600" algn="l" rtl="0">
              <a:lnSpc>
                <a:spcPct val="120000"/>
              </a:lnSpc>
              <a:spcBef>
                <a:spcPts val="1500"/>
              </a:spcBef>
              <a:spcAft>
                <a:spcPts val="0"/>
              </a:spcAft>
              <a:buClr>
                <a:schemeClr val="accent2"/>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2"/>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13"/>
          <p:cNvSpPr txBox="1">
            <a:spLocks noGrp="1"/>
          </p:cNvSpPr>
          <p:nvPr>
            <p:ph type="body" idx="2"/>
          </p:nvPr>
        </p:nvSpPr>
        <p:spPr>
          <a:xfrm>
            <a:off x="2439988" y="4523875"/>
            <a:ext cx="9259643" cy="6448925"/>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13"/>
          <p:cNvSpPr txBox="1">
            <a:spLocks noGrp="1"/>
          </p:cNvSpPr>
          <p:nvPr>
            <p:ph type="title"/>
          </p:nvPr>
        </p:nvSpPr>
        <p:spPr>
          <a:xfrm>
            <a:off x="2439990" y="1708484"/>
            <a:ext cx="9617331"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5" name="Google Shape;95;p13"/>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Bold Quote">
  <p:cSld name="1_Bold Quote">
    <p:spTree>
      <p:nvGrpSpPr>
        <p:cNvPr id="1" name="Shape 96"/>
        <p:cNvGrpSpPr/>
        <p:nvPr/>
      </p:nvGrpSpPr>
      <p:grpSpPr>
        <a:xfrm>
          <a:off x="0" y="0"/>
          <a:ext cx="0" cy="0"/>
          <a:chOff x="0" y="0"/>
          <a:chExt cx="0" cy="0"/>
        </a:xfrm>
      </p:grpSpPr>
      <p:sp>
        <p:nvSpPr>
          <p:cNvPr id="97" name="Google Shape;97;p14"/>
          <p:cNvSpPr/>
          <p:nvPr/>
        </p:nvSpPr>
        <p:spPr>
          <a:xfrm>
            <a:off x="17039095" y="469047"/>
            <a:ext cx="1683408" cy="12791747"/>
          </a:xfrm>
          <a:prstGeom prst="rect">
            <a:avLst/>
          </a:prstGeom>
          <a:solidFill>
            <a:schemeClr val="accent6">
              <a:alpha val="2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14"/>
          <p:cNvSpPr txBox="1">
            <a:spLocks noGrp="1"/>
          </p:cNvSpPr>
          <p:nvPr>
            <p:ph type="body" idx="1"/>
          </p:nvPr>
        </p:nvSpPr>
        <p:spPr>
          <a:xfrm>
            <a:off x="6081639" y="4769542"/>
            <a:ext cx="8806017" cy="577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50000"/>
              </a:lnSpc>
              <a:spcBef>
                <a:spcPts val="1500"/>
              </a:spcBef>
              <a:spcAft>
                <a:spcPts val="0"/>
              </a:spcAft>
              <a:buClr>
                <a:schemeClr val="accent1"/>
              </a:buClr>
              <a:buSzPts val="4800"/>
              <a:buFont typeface="Noto Sans Symbols"/>
              <a:buNone/>
              <a:defRPr sz="4800" b="0" i="0" u="none" strike="noStrike" cap="none">
                <a:solidFill>
                  <a:srgbClr val="493637"/>
                </a:solidFill>
                <a:latin typeface="Calibri"/>
                <a:ea typeface="Calibri"/>
                <a:cs typeface="Calibri"/>
                <a:sym typeface="Calibri"/>
              </a:defRPr>
            </a:lvl1pPr>
            <a:lvl2pPr marL="914400" marR="0" lvl="1" indent="-228600" algn="l" rtl="0">
              <a:lnSpc>
                <a:spcPct val="120000"/>
              </a:lnSpc>
              <a:spcBef>
                <a:spcPts val="1500"/>
              </a:spcBef>
              <a:spcAft>
                <a:spcPts val="0"/>
              </a:spcAft>
              <a:buClr>
                <a:schemeClr val="accent1"/>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1"/>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5pPr>
            <a:lvl6pPr marL="2743200" marR="0" lvl="5"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6pPr>
            <a:lvl7pPr marL="3200400" marR="0" lvl="6"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7pPr>
            <a:lvl8pPr marL="3657600" marR="0" lvl="7"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8pPr>
            <a:lvl9pPr marL="4114800" marR="0" lvl="8"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9pPr>
          </a:lstStyle>
          <a:p>
            <a:endParaRPr/>
          </a:p>
        </p:txBody>
      </p:sp>
      <p:sp>
        <p:nvSpPr>
          <p:cNvPr id="99" name="Google Shape;99;p14"/>
          <p:cNvSpPr txBox="1"/>
          <p:nvPr/>
        </p:nvSpPr>
        <p:spPr>
          <a:xfrm>
            <a:off x="1547296" y="2651901"/>
            <a:ext cx="4779818" cy="624786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0000" b="1" i="0">
                <a:solidFill>
                  <a:schemeClr val="lt1"/>
                </a:solidFill>
                <a:latin typeface="Times New Roman"/>
                <a:ea typeface="Times New Roman"/>
                <a:cs typeface="Times New Roman"/>
                <a:sym typeface="Times New Roman"/>
              </a:rPr>
              <a:t>“</a:t>
            </a:r>
            <a:endParaRPr/>
          </a:p>
        </p:txBody>
      </p:sp>
      <p:sp>
        <p:nvSpPr>
          <p:cNvPr id="100" name="Google Shape;100;p14"/>
          <p:cNvSpPr txBox="1">
            <a:spLocks noGrp="1"/>
          </p:cNvSpPr>
          <p:nvPr>
            <p:ph type="body" idx="2"/>
          </p:nvPr>
        </p:nvSpPr>
        <p:spPr>
          <a:xfrm>
            <a:off x="6072347" y="10788799"/>
            <a:ext cx="8856661" cy="82053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14"/>
          <p:cNvSpPr txBox="1">
            <a:spLocks noGrp="1"/>
          </p:cNvSpPr>
          <p:nvPr>
            <p:ph type="title"/>
          </p:nvPr>
        </p:nvSpPr>
        <p:spPr>
          <a:xfrm>
            <a:off x="2439990" y="1756610"/>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14"/>
          <p:cNvSpPr/>
          <p:nvPr/>
        </p:nvSpPr>
        <p:spPr>
          <a:xfrm>
            <a:off x="16198646" y="466929"/>
            <a:ext cx="840971" cy="12780150"/>
          </a:xfrm>
          <a:prstGeom prst="rect">
            <a:avLst/>
          </a:prstGeom>
          <a:solidFill>
            <a:schemeClr val="lt1">
              <a:alpha val="1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14"/>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4" name="Google Shape;104;p14"/>
          <p:cNvSpPr>
            <a:spLocks noGrp="1"/>
          </p:cNvSpPr>
          <p:nvPr>
            <p:ph type="pic" idx="3"/>
          </p:nvPr>
        </p:nvSpPr>
        <p:spPr>
          <a:xfrm>
            <a:off x="16650586" y="4721225"/>
            <a:ext cx="6230052" cy="5783263"/>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oter Only">
  <p:cSld name="Title and Footer Only">
    <p:spTree>
      <p:nvGrpSpPr>
        <p:cNvPr id="1" name="Shape 105"/>
        <p:cNvGrpSpPr/>
        <p:nvPr/>
      </p:nvGrpSpPr>
      <p:grpSpPr>
        <a:xfrm>
          <a:off x="0" y="0"/>
          <a:ext cx="0" cy="0"/>
          <a:chOff x="0" y="0"/>
          <a:chExt cx="0" cy="0"/>
        </a:xfrm>
      </p:grpSpPr>
      <p:sp>
        <p:nvSpPr>
          <p:cNvPr id="106" name="Google Shape;106;p15"/>
          <p:cNvSpPr txBox="1">
            <a:spLocks noGrp="1"/>
          </p:cNvSpPr>
          <p:nvPr>
            <p:ph type="title"/>
          </p:nvPr>
        </p:nvSpPr>
        <p:spPr>
          <a:xfrm>
            <a:off x="2439990" y="1744191"/>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7" name="Google Shape;107;p15"/>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a:solidFill>
                  <a:srgbClr val="FFFFFF"/>
                </a:solidFill>
                <a:latin typeface="Calibri"/>
                <a:ea typeface="Calibri"/>
                <a:cs typeface="Calibri"/>
                <a:sym typeface="Calibri"/>
              </a:defRPr>
            </a:lvl1pPr>
            <a:lvl2pPr marL="0" marR="0" lvl="1" indent="0" algn="r" rtl="0">
              <a:spcBef>
                <a:spcPts val="0"/>
              </a:spcBef>
              <a:buNone/>
              <a:defRPr sz="1800">
                <a:solidFill>
                  <a:srgbClr val="FFFFFF"/>
                </a:solidFill>
                <a:latin typeface="Calibri"/>
                <a:ea typeface="Calibri"/>
                <a:cs typeface="Calibri"/>
                <a:sym typeface="Calibri"/>
              </a:defRPr>
            </a:lvl2pPr>
            <a:lvl3pPr marL="0" marR="0" lvl="2" indent="0" algn="r" rtl="0">
              <a:spcBef>
                <a:spcPts val="0"/>
              </a:spcBef>
              <a:buNone/>
              <a:defRPr sz="1800">
                <a:solidFill>
                  <a:srgbClr val="FFFFFF"/>
                </a:solidFill>
                <a:latin typeface="Calibri"/>
                <a:ea typeface="Calibri"/>
                <a:cs typeface="Calibri"/>
                <a:sym typeface="Calibri"/>
              </a:defRPr>
            </a:lvl3pPr>
            <a:lvl4pPr marL="0" marR="0" lvl="3" indent="0" algn="r" rtl="0">
              <a:spcBef>
                <a:spcPts val="0"/>
              </a:spcBef>
              <a:buNone/>
              <a:defRPr sz="1800">
                <a:solidFill>
                  <a:srgbClr val="FFFFFF"/>
                </a:solidFill>
                <a:latin typeface="Calibri"/>
                <a:ea typeface="Calibri"/>
                <a:cs typeface="Calibri"/>
                <a:sym typeface="Calibri"/>
              </a:defRPr>
            </a:lvl4pPr>
            <a:lvl5pPr marL="0" marR="0" lvl="4" indent="0" algn="r" rtl="0">
              <a:spcBef>
                <a:spcPts val="0"/>
              </a:spcBef>
              <a:buNone/>
              <a:defRPr sz="1800">
                <a:solidFill>
                  <a:srgbClr val="FFFFFF"/>
                </a:solidFill>
                <a:latin typeface="Calibri"/>
                <a:ea typeface="Calibri"/>
                <a:cs typeface="Calibri"/>
                <a:sym typeface="Calibri"/>
              </a:defRPr>
            </a:lvl5pPr>
            <a:lvl6pPr marL="0" marR="0" lvl="5" indent="0" algn="r" rtl="0">
              <a:spcBef>
                <a:spcPts val="0"/>
              </a:spcBef>
              <a:buNone/>
              <a:defRPr sz="1800">
                <a:solidFill>
                  <a:srgbClr val="FFFFFF"/>
                </a:solidFill>
                <a:latin typeface="Calibri"/>
                <a:ea typeface="Calibri"/>
                <a:cs typeface="Calibri"/>
                <a:sym typeface="Calibri"/>
              </a:defRPr>
            </a:lvl6pPr>
            <a:lvl7pPr marL="0" marR="0" lvl="6" indent="0" algn="r" rtl="0">
              <a:spcBef>
                <a:spcPts val="0"/>
              </a:spcBef>
              <a:buNone/>
              <a:defRPr sz="1800">
                <a:solidFill>
                  <a:srgbClr val="FFFFFF"/>
                </a:solidFill>
                <a:latin typeface="Calibri"/>
                <a:ea typeface="Calibri"/>
                <a:cs typeface="Calibri"/>
                <a:sym typeface="Calibri"/>
              </a:defRPr>
            </a:lvl7pPr>
            <a:lvl8pPr marL="0" marR="0" lvl="7" indent="0" algn="r" rtl="0">
              <a:spcBef>
                <a:spcPts val="0"/>
              </a:spcBef>
              <a:buNone/>
              <a:defRPr sz="1800">
                <a:solidFill>
                  <a:srgbClr val="FFFFFF"/>
                </a:solidFill>
                <a:latin typeface="Calibri"/>
                <a:ea typeface="Calibri"/>
                <a:cs typeface="Calibri"/>
                <a:sym typeface="Calibri"/>
              </a:defRPr>
            </a:lvl8pPr>
            <a:lvl9pPr marL="0" marR="0" lvl="8" indent="0" algn="r" rtl="0">
              <a:spcBef>
                <a:spcPts val="0"/>
              </a:spcBef>
              <a:buNone/>
              <a:defRPr sz="1800">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oter Only" type="blank">
  <p:cSld name="BLANK">
    <p:spTree>
      <p:nvGrpSpPr>
        <p:cNvPr id="1" name="Shape 108"/>
        <p:cNvGrpSpPr/>
        <p:nvPr/>
      </p:nvGrpSpPr>
      <p:grpSpPr>
        <a:xfrm>
          <a:off x="0" y="0"/>
          <a:ext cx="0" cy="0"/>
          <a:chOff x="0" y="0"/>
          <a:chExt cx="0" cy="0"/>
        </a:xfrm>
      </p:grpSpPr>
      <p:sp>
        <p:nvSpPr>
          <p:cNvPr id="109" name="Google Shape;109;p16"/>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Alt">
  <p:cSld name="Title Slide Alt">
    <p:spTree>
      <p:nvGrpSpPr>
        <p:cNvPr id="1"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t="24065" b="24066"/>
          <a:stretch/>
        </p:blipFill>
        <p:spPr>
          <a:xfrm flipH="1">
            <a:off x="1" y="4587622"/>
            <a:ext cx="24387175" cy="6324600"/>
          </a:xfrm>
          <a:prstGeom prst="rect">
            <a:avLst/>
          </a:prstGeom>
          <a:noFill/>
          <a:ln>
            <a:noFill/>
          </a:ln>
        </p:spPr>
      </p:pic>
      <p:sp>
        <p:nvSpPr>
          <p:cNvPr id="22" name="Google Shape;22;p3"/>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 name="Google Shape;23;p3"/>
          <p:cNvSpPr/>
          <p:nvPr/>
        </p:nvSpPr>
        <p:spPr>
          <a:xfrm>
            <a:off x="11093206" y="3540369"/>
            <a:ext cx="13293969" cy="77992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3"/>
          <p:cNvSpPr txBox="1">
            <a:spLocks noGrp="1"/>
          </p:cNvSpPr>
          <p:nvPr>
            <p:ph type="body" idx="1"/>
          </p:nvPr>
        </p:nvSpPr>
        <p:spPr>
          <a:xfrm>
            <a:off x="11295760" y="11960931"/>
            <a:ext cx="11058913" cy="6154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2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2pPr>
            <a:lvl3pPr marL="1371600" marR="0" lvl="2"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3pPr>
            <a:lvl4pPr marL="1828800" marR="0" lvl="3"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4pPr>
            <a:lvl5pPr marL="2286000" marR="0" lvl="4"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25" name="Google Shape;25;p3"/>
          <p:cNvSpPr/>
          <p:nvPr/>
        </p:nvSpPr>
        <p:spPr>
          <a:xfrm rot="-5400000">
            <a:off x="13276432" y="511760"/>
            <a:ext cx="6112041" cy="161094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 name="Google Shape;26;p3"/>
          <p:cNvSpPr txBox="1">
            <a:spLocks noGrp="1"/>
          </p:cNvSpPr>
          <p:nvPr>
            <p:ph type="ctrTitle"/>
          </p:nvPr>
        </p:nvSpPr>
        <p:spPr>
          <a:xfrm>
            <a:off x="11285620" y="6472989"/>
            <a:ext cx="10996863" cy="295771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2000"/>
              <a:buFont typeface="Calibri"/>
              <a:buNone/>
              <a:defRPr sz="1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3"/>
          <p:cNvSpPr txBox="1">
            <a:spLocks noGrp="1"/>
          </p:cNvSpPr>
          <p:nvPr>
            <p:ph type="subTitle" idx="2"/>
          </p:nvPr>
        </p:nvSpPr>
        <p:spPr>
          <a:xfrm>
            <a:off x="11268317" y="9713008"/>
            <a:ext cx="11038229" cy="141921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2000"/>
              </a:spcBef>
              <a:spcAft>
                <a:spcPts val="0"/>
              </a:spcAft>
              <a:buClr>
                <a:schemeClr val="dk2"/>
              </a:buClr>
              <a:buSzPts val="4000"/>
              <a:buFont typeface="Arial"/>
              <a:buNone/>
              <a:defRPr sz="4000" b="1" i="0" u="none" strike="noStrike" cap="none">
                <a:solidFill>
                  <a:schemeClr val="dk2"/>
                </a:solidFill>
                <a:latin typeface="Calibri"/>
                <a:ea typeface="Calibri"/>
                <a:cs typeface="Calibri"/>
                <a:sym typeface="Calibri"/>
              </a:defRPr>
            </a:lvl1pPr>
            <a:lvl2pPr marR="0" lvl="1" algn="ctr"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Calibri"/>
                <a:ea typeface="Calibri"/>
                <a:cs typeface="Calibri"/>
                <a:sym typeface="Calibri"/>
              </a:defRPr>
            </a:lvl2pPr>
            <a:lvl3pPr marR="0" lvl="2"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Calibri"/>
                <a:ea typeface="Calibri"/>
                <a:cs typeface="Calibri"/>
                <a:sym typeface="Calibri"/>
              </a:defRPr>
            </a:lvl3pPr>
            <a:lvl4pPr marR="0" lvl="3"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4pPr>
            <a:lvl5pPr marR="0" lvl="4"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5pPr>
            <a:lvl6pPr marR="0" lvl="5"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6pPr>
            <a:lvl7pPr marR="0" lvl="6"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7pPr>
            <a:lvl8pPr marR="0" lvl="7"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8pPr>
            <a:lvl9pPr marR="0" lvl="8"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9pPr>
          </a:lstStyle>
          <a:p>
            <a:endParaRPr/>
          </a:p>
        </p:txBody>
      </p:sp>
      <p:pic>
        <p:nvPicPr>
          <p:cNvPr id="28" name="Google Shape;28;p3" descr="A logo with text on it&#10;&#10;Description automatically generated"/>
          <p:cNvPicPr preferRelativeResize="0"/>
          <p:nvPr/>
        </p:nvPicPr>
        <p:blipFill rotWithShape="1">
          <a:blip r:embed="rId3">
            <a:alphaModFix/>
          </a:blip>
          <a:srcRect/>
          <a:stretch/>
        </p:blipFill>
        <p:spPr>
          <a:xfrm>
            <a:off x="3208320" y="1009649"/>
            <a:ext cx="3596838" cy="2909207"/>
          </a:xfrm>
          <a:prstGeom prst="rect">
            <a:avLst/>
          </a:prstGeom>
          <a:noFill/>
          <a:ln>
            <a:noFill/>
          </a:ln>
        </p:spPr>
      </p:pic>
      <p:sp>
        <p:nvSpPr>
          <p:cNvPr id="29" name="Google Shape;29;p3"/>
          <p:cNvSpPr/>
          <p:nvPr/>
        </p:nvSpPr>
        <p:spPr>
          <a:xfrm rot="5400000" flipH="1">
            <a:off x="8275835" y="9748574"/>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30;p3"/>
          <p:cNvSpPr/>
          <p:nvPr/>
        </p:nvSpPr>
        <p:spPr>
          <a:xfrm rot="5400000" flipH="1">
            <a:off x="7361266" y="9996196"/>
            <a:ext cx="1159728" cy="666044"/>
          </a:xfrm>
          <a:prstGeom prst="rect">
            <a:avLst/>
          </a:prstGeom>
          <a:solidFill>
            <a:srgbClr val="4936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31;p3"/>
          <p:cNvSpPr/>
          <p:nvPr/>
        </p:nvSpPr>
        <p:spPr>
          <a:xfrm rot="5400000" flipH="1">
            <a:off x="23226667" y="5512750"/>
            <a:ext cx="1159728" cy="11612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32;p3"/>
          <p:cNvSpPr/>
          <p:nvPr/>
        </p:nvSpPr>
        <p:spPr>
          <a:xfrm rot="5400000" flipH="1">
            <a:off x="6700866" y="9996196"/>
            <a:ext cx="1159728" cy="666044"/>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33"/>
        <p:cNvGrpSpPr/>
        <p:nvPr/>
      </p:nvGrpSpPr>
      <p:grpSpPr>
        <a:xfrm>
          <a:off x="0" y="0"/>
          <a:ext cx="0" cy="0"/>
          <a:chOff x="0" y="0"/>
          <a:chExt cx="0" cy="0"/>
        </a:xfrm>
      </p:grpSpPr>
      <p:pic>
        <p:nvPicPr>
          <p:cNvPr id="34" name="Google Shape;34;p4"/>
          <p:cNvPicPr preferRelativeResize="0"/>
          <p:nvPr/>
        </p:nvPicPr>
        <p:blipFill rotWithShape="1">
          <a:blip r:embed="rId2">
            <a:alphaModFix amt="85000"/>
          </a:blip>
          <a:srcRect t="28178" b="14560"/>
          <a:stretch/>
        </p:blipFill>
        <p:spPr>
          <a:xfrm rot="10800000">
            <a:off x="-1" y="6733890"/>
            <a:ext cx="24387175" cy="6982109"/>
          </a:xfrm>
          <a:prstGeom prst="rect">
            <a:avLst/>
          </a:prstGeom>
          <a:noFill/>
          <a:ln>
            <a:noFill/>
          </a:ln>
        </p:spPr>
      </p:pic>
      <p:sp>
        <p:nvSpPr>
          <p:cNvPr id="35" name="Google Shape;35;p4"/>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36;p4"/>
          <p:cNvSpPr/>
          <p:nvPr/>
        </p:nvSpPr>
        <p:spPr>
          <a:xfrm rot="5400000">
            <a:off x="11453937" y="-3869447"/>
            <a:ext cx="3960260" cy="21906218"/>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4"/>
          <p:cNvSpPr txBox="1">
            <a:spLocks noGrp="1"/>
          </p:cNvSpPr>
          <p:nvPr>
            <p:ph type="body" idx="1"/>
          </p:nvPr>
        </p:nvSpPr>
        <p:spPr>
          <a:xfrm>
            <a:off x="11787809" y="9414971"/>
            <a:ext cx="10475843" cy="1654081"/>
          </a:xfrm>
          <a:prstGeom prst="rect">
            <a:avLst/>
          </a:prstGeom>
          <a:noFill/>
          <a:ln>
            <a:noFill/>
          </a:ln>
        </p:spPr>
        <p:txBody>
          <a:bodyPr spcFirstLastPara="1" wrap="square" lIns="0" tIns="45700" rIns="91425" bIns="45700" anchor="t" anchorCtr="0">
            <a:noAutofit/>
          </a:bodyPr>
          <a:lstStyle>
            <a:lvl1pPr marL="457200" marR="0" lvl="0" indent="-228600" algn="r" rtl="0">
              <a:lnSpc>
                <a:spcPct val="100000"/>
              </a:lnSpc>
              <a:spcBef>
                <a:spcPts val="2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38" name="Google Shape;38;p4"/>
          <p:cNvSpPr txBox="1">
            <a:spLocks noGrp="1"/>
          </p:cNvSpPr>
          <p:nvPr>
            <p:ph type="title"/>
          </p:nvPr>
        </p:nvSpPr>
        <p:spPr>
          <a:xfrm>
            <a:off x="4580021" y="5173577"/>
            <a:ext cx="17679988" cy="379095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2"/>
              </a:buClr>
              <a:buSzPts val="9600"/>
              <a:buFont typeface="Calibri"/>
              <a:buNone/>
              <a:defRPr sz="9600" b="1"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4"/>
          <p:cNvSpPr/>
          <p:nvPr/>
        </p:nvSpPr>
        <p:spPr>
          <a:xfrm rot="5400000" flipH="1">
            <a:off x="2210406" y="7013971"/>
            <a:ext cx="1703105" cy="116128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40;p4"/>
          <p:cNvSpPr/>
          <p:nvPr/>
        </p:nvSpPr>
        <p:spPr>
          <a:xfrm rot="5400000" flipH="1">
            <a:off x="2653195" y="8081783"/>
            <a:ext cx="817528" cy="116128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41;p4"/>
          <p:cNvSpPr/>
          <p:nvPr/>
        </p:nvSpPr>
        <p:spPr>
          <a:xfrm rot="5400000" flipH="1">
            <a:off x="23226667" y="5105988"/>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2" name="Google Shape;42;p4" descr="A logo with text on it&#10;&#10;Description automatically generated"/>
          <p:cNvPicPr preferRelativeResize="0"/>
          <p:nvPr/>
        </p:nvPicPr>
        <p:blipFill rotWithShape="1">
          <a:blip r:embed="rId3">
            <a:alphaModFix/>
          </a:blip>
          <a:srcRect/>
          <a:stretch/>
        </p:blipFill>
        <p:spPr>
          <a:xfrm>
            <a:off x="3208320" y="1009649"/>
            <a:ext cx="3596838" cy="290920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ank You Closing">
  <p:cSld name="Thank You Closing">
    <p:spTree>
      <p:nvGrpSpPr>
        <p:cNvPr id="1" name="Shape 43"/>
        <p:cNvGrpSpPr/>
        <p:nvPr/>
      </p:nvGrpSpPr>
      <p:grpSpPr>
        <a:xfrm>
          <a:off x="0" y="0"/>
          <a:ext cx="0" cy="0"/>
          <a:chOff x="0" y="0"/>
          <a:chExt cx="0" cy="0"/>
        </a:xfrm>
      </p:grpSpPr>
      <p:pic>
        <p:nvPicPr>
          <p:cNvPr id="44" name="Google Shape;44;p5"/>
          <p:cNvPicPr preferRelativeResize="0"/>
          <p:nvPr/>
        </p:nvPicPr>
        <p:blipFill rotWithShape="1">
          <a:blip r:embed="rId2">
            <a:alphaModFix amt="85000"/>
          </a:blip>
          <a:srcRect l="36908" r="36907"/>
          <a:stretch/>
        </p:blipFill>
        <p:spPr>
          <a:xfrm>
            <a:off x="0" y="-1"/>
            <a:ext cx="7182861" cy="13716000"/>
          </a:xfrm>
          <a:prstGeom prst="rect">
            <a:avLst/>
          </a:prstGeom>
          <a:noFill/>
          <a:ln>
            <a:noFill/>
          </a:ln>
        </p:spPr>
      </p:pic>
      <p:sp>
        <p:nvSpPr>
          <p:cNvPr id="45" name="Google Shape;45;p5"/>
          <p:cNvSpPr/>
          <p:nvPr/>
        </p:nvSpPr>
        <p:spPr>
          <a:xfrm rot="-5400000">
            <a:off x="3250354" y="819543"/>
            <a:ext cx="1159728" cy="6727370"/>
          </a:xfrm>
          <a:prstGeom prst="rect">
            <a:avLst/>
          </a:prstGeom>
          <a:solidFill>
            <a:schemeClr val="accent1">
              <a:alpha val="5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5"/>
          <p:cNvSpPr txBox="1">
            <a:spLocks noGrp="1"/>
          </p:cNvSpPr>
          <p:nvPr>
            <p:ph type="body" idx="1"/>
          </p:nvPr>
        </p:nvSpPr>
        <p:spPr>
          <a:xfrm>
            <a:off x="8718472" y="7896491"/>
            <a:ext cx="9505535" cy="164689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rgbClr val="493637"/>
              </a:buClr>
              <a:buSzPts val="3200"/>
              <a:buFont typeface="Arial"/>
              <a:buNone/>
              <a:defRPr sz="3200" b="0" i="0" u="none" strike="noStrike" cap="none">
                <a:solidFill>
                  <a:srgbClr val="493637"/>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47" name="Google Shape;47;p5"/>
          <p:cNvSpPr txBox="1">
            <a:spLocks noGrp="1"/>
          </p:cNvSpPr>
          <p:nvPr>
            <p:ph type="body" idx="2"/>
          </p:nvPr>
        </p:nvSpPr>
        <p:spPr>
          <a:xfrm>
            <a:off x="8718473" y="7013443"/>
            <a:ext cx="9480317" cy="76200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48" name="Google Shape;48;p5"/>
          <p:cNvSpPr txBox="1">
            <a:spLocks noGrp="1"/>
          </p:cNvSpPr>
          <p:nvPr>
            <p:ph type="title"/>
          </p:nvPr>
        </p:nvSpPr>
        <p:spPr>
          <a:xfrm>
            <a:off x="8608743" y="2735811"/>
            <a:ext cx="14741910" cy="3816229"/>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22000"/>
              <a:buFont typeface="Calibri"/>
              <a:buNone/>
              <a:defRPr sz="22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 name="Google Shape;49;p5"/>
          <p:cNvSpPr/>
          <p:nvPr/>
        </p:nvSpPr>
        <p:spPr>
          <a:xfrm rot="-5400000">
            <a:off x="6023086" y="3602584"/>
            <a:ext cx="1159728" cy="11612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 name="Google Shape;50;p5"/>
          <p:cNvSpPr/>
          <p:nvPr/>
        </p:nvSpPr>
        <p:spPr>
          <a:xfrm rot="-5400000">
            <a:off x="6929391" y="3855862"/>
            <a:ext cx="1159728" cy="65473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 name="Google Shape;51;p5" descr="A logo with text on it&#10;&#10;Description automatically generated"/>
          <p:cNvPicPr preferRelativeResize="0"/>
          <p:nvPr/>
        </p:nvPicPr>
        <p:blipFill rotWithShape="1">
          <a:blip r:embed="rId3">
            <a:alphaModFix/>
          </a:blip>
          <a:srcRect/>
          <a:stretch/>
        </p:blipFill>
        <p:spPr>
          <a:xfrm>
            <a:off x="18709578" y="9631135"/>
            <a:ext cx="3596838" cy="2909207"/>
          </a:xfrm>
          <a:prstGeom prst="rect">
            <a:avLst/>
          </a:prstGeom>
          <a:noFill/>
          <a:ln>
            <a:noFill/>
          </a:ln>
        </p:spPr>
      </p:pic>
      <p:sp>
        <p:nvSpPr>
          <p:cNvPr id="52" name="Google Shape;52;p5"/>
          <p:cNvSpPr/>
          <p:nvPr/>
        </p:nvSpPr>
        <p:spPr>
          <a:xfrm rot="-5400000">
            <a:off x="4861944" y="3605695"/>
            <a:ext cx="1159728" cy="1161288"/>
          </a:xfrm>
          <a:prstGeom prst="rect">
            <a:avLst/>
          </a:prstGeom>
          <a:solidFill>
            <a:schemeClr val="accent1">
              <a:alpha val="6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 name="Google Shape;53;p5"/>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with Texture">
  <p:cSld name="Blank with Texture">
    <p:spTree>
      <p:nvGrpSpPr>
        <p:cNvPr id="1"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Subtitle">
  <p:cSld name="Content with Subtitle">
    <p:spTree>
      <p:nvGrpSpPr>
        <p:cNvPr id="1" name="Shape 70"/>
        <p:cNvGrpSpPr/>
        <p:nvPr/>
      </p:nvGrpSpPr>
      <p:grpSpPr>
        <a:xfrm>
          <a:off x="0" y="0"/>
          <a:ext cx="0" cy="0"/>
          <a:chOff x="0" y="0"/>
          <a:chExt cx="0" cy="0"/>
        </a:xfrm>
      </p:grpSpPr>
      <p:sp>
        <p:nvSpPr>
          <p:cNvPr id="71" name="Google Shape;71;p9"/>
          <p:cNvSpPr txBox="1">
            <a:spLocks noGrp="1"/>
          </p:cNvSpPr>
          <p:nvPr>
            <p:ph type="body" idx="1"/>
          </p:nvPr>
        </p:nvSpPr>
        <p:spPr>
          <a:xfrm>
            <a:off x="2439987" y="4981074"/>
            <a:ext cx="19553739" cy="6472989"/>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84B46"/>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84B46"/>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84B46"/>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9"/>
          <p:cNvSpPr txBox="1">
            <a:spLocks noGrp="1"/>
          </p:cNvSpPr>
          <p:nvPr>
            <p:ph type="title"/>
          </p:nvPr>
        </p:nvSpPr>
        <p:spPr>
          <a:xfrm>
            <a:off x="2439990" y="1732548"/>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3" name="Google Shape;73;p9"/>
          <p:cNvSpPr txBox="1">
            <a:spLocks noGrp="1"/>
          </p:cNvSpPr>
          <p:nvPr>
            <p:ph type="body" idx="2"/>
          </p:nvPr>
        </p:nvSpPr>
        <p:spPr>
          <a:xfrm>
            <a:off x="2454275" y="3989839"/>
            <a:ext cx="9306535"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74" name="Google Shape;74;p9"/>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Column Content">
  <p:cSld name="2-Column Content">
    <p:spTree>
      <p:nvGrpSpPr>
        <p:cNvPr id="1" name="Shape 75"/>
        <p:cNvGrpSpPr/>
        <p:nvPr/>
      </p:nvGrpSpPr>
      <p:grpSpPr>
        <a:xfrm>
          <a:off x="0" y="0"/>
          <a:ext cx="0" cy="0"/>
          <a:chOff x="0" y="0"/>
          <a:chExt cx="0" cy="0"/>
        </a:xfrm>
      </p:grpSpPr>
      <p:sp>
        <p:nvSpPr>
          <p:cNvPr id="76" name="Google Shape;76;p10"/>
          <p:cNvSpPr txBox="1">
            <a:spLocks noGrp="1"/>
          </p:cNvSpPr>
          <p:nvPr>
            <p:ph type="body" idx="1"/>
          </p:nvPr>
        </p:nvSpPr>
        <p:spPr>
          <a:xfrm>
            <a:off x="2439988" y="4523874"/>
            <a:ext cx="19553738" cy="693019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0"/>
          <p:cNvSpPr txBox="1">
            <a:spLocks noGrp="1"/>
          </p:cNvSpPr>
          <p:nvPr>
            <p:ph type="title"/>
          </p:nvPr>
        </p:nvSpPr>
        <p:spPr>
          <a:xfrm>
            <a:off x="2439990" y="1732547"/>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8" name="Google Shape;78;p10"/>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Content" preserve="1" userDrawn="1">
  <p:cSld name="1_Comparison Content">
    <p:spTree>
      <p:nvGrpSpPr>
        <p:cNvPr id="1" name="Shape 79"/>
        <p:cNvGrpSpPr/>
        <p:nvPr/>
      </p:nvGrpSpPr>
      <p:grpSpPr>
        <a:xfrm>
          <a:off x="0" y="0"/>
          <a:ext cx="0" cy="0"/>
          <a:chOff x="0" y="0"/>
          <a:chExt cx="0" cy="0"/>
        </a:xfrm>
      </p:grpSpPr>
      <p:sp>
        <p:nvSpPr>
          <p:cNvPr id="80" name="Google Shape;80;p11"/>
          <p:cNvSpPr txBox="1">
            <a:spLocks noGrp="1"/>
          </p:cNvSpPr>
          <p:nvPr>
            <p:ph type="body" idx="1"/>
          </p:nvPr>
        </p:nvSpPr>
        <p:spPr>
          <a:xfrm>
            <a:off x="2439988" y="4523873"/>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1"/>
          <p:cNvSpPr txBox="1">
            <a:spLocks noGrp="1"/>
          </p:cNvSpPr>
          <p:nvPr>
            <p:ph type="body" idx="2"/>
          </p:nvPr>
        </p:nvSpPr>
        <p:spPr>
          <a:xfrm>
            <a:off x="12664099" y="4523873"/>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11"/>
          <p:cNvSpPr txBox="1">
            <a:spLocks noGrp="1"/>
          </p:cNvSpPr>
          <p:nvPr>
            <p:ph type="title"/>
          </p:nvPr>
        </p:nvSpPr>
        <p:spPr>
          <a:xfrm>
            <a:off x="2439990" y="1756610"/>
            <a:ext cx="9283087"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83" name="Google Shape;83;p11"/>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 name="Google Shape;81;p11">
            <a:extLst>
              <a:ext uri="{FF2B5EF4-FFF2-40B4-BE49-F238E27FC236}">
                <a16:creationId xmlns:a16="http://schemas.microsoft.com/office/drawing/2014/main" id="{56519743-9B95-7CEF-AA5D-158A30E1E4D8}"/>
              </a:ext>
            </a:extLst>
          </p:cNvPr>
          <p:cNvSpPr txBox="1">
            <a:spLocks noGrp="1"/>
          </p:cNvSpPr>
          <p:nvPr>
            <p:ph type="body" idx="13"/>
          </p:nvPr>
        </p:nvSpPr>
        <p:spPr>
          <a:xfrm>
            <a:off x="12664096" y="1756610"/>
            <a:ext cx="9283089" cy="218974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20976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Content with Subtitles">
  <p:cSld name="Comparison Content with Subtitles">
    <p:spTree>
      <p:nvGrpSpPr>
        <p:cNvPr id="1" name="Shape 84"/>
        <p:cNvGrpSpPr/>
        <p:nvPr/>
      </p:nvGrpSpPr>
      <p:grpSpPr>
        <a:xfrm>
          <a:off x="0" y="0"/>
          <a:ext cx="0" cy="0"/>
          <a:chOff x="0" y="0"/>
          <a:chExt cx="0" cy="0"/>
        </a:xfrm>
      </p:grpSpPr>
      <p:sp>
        <p:nvSpPr>
          <p:cNvPr id="85" name="Google Shape;85;p12"/>
          <p:cNvSpPr txBox="1">
            <a:spLocks noGrp="1"/>
          </p:cNvSpPr>
          <p:nvPr>
            <p:ph type="body" idx="1"/>
          </p:nvPr>
        </p:nvSpPr>
        <p:spPr>
          <a:xfrm>
            <a:off x="2439988" y="4009389"/>
            <a:ext cx="9306535"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6" name="Google Shape;86;p12"/>
          <p:cNvSpPr txBox="1">
            <a:spLocks noGrp="1"/>
          </p:cNvSpPr>
          <p:nvPr>
            <p:ph type="body" idx="2"/>
          </p:nvPr>
        </p:nvSpPr>
        <p:spPr>
          <a:xfrm>
            <a:off x="2439988" y="5005137"/>
            <a:ext cx="9283089" cy="6473502"/>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12"/>
          <p:cNvSpPr txBox="1">
            <a:spLocks noGrp="1"/>
          </p:cNvSpPr>
          <p:nvPr>
            <p:ph type="body" idx="3"/>
          </p:nvPr>
        </p:nvSpPr>
        <p:spPr>
          <a:xfrm>
            <a:off x="12637477" y="4009389"/>
            <a:ext cx="9309711"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8" name="Google Shape;88;p12"/>
          <p:cNvSpPr txBox="1">
            <a:spLocks noGrp="1"/>
          </p:cNvSpPr>
          <p:nvPr>
            <p:ph type="body" idx="4"/>
          </p:nvPr>
        </p:nvSpPr>
        <p:spPr>
          <a:xfrm>
            <a:off x="12660923" y="5005137"/>
            <a:ext cx="9286265" cy="6473502"/>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12"/>
          <p:cNvSpPr txBox="1">
            <a:spLocks noGrp="1"/>
          </p:cNvSpPr>
          <p:nvPr>
            <p:ph type="title"/>
          </p:nvPr>
        </p:nvSpPr>
        <p:spPr>
          <a:xfrm>
            <a:off x="2439990" y="1756611"/>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0" name="Google Shape;90;p12"/>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2.png"/><Relationship Id="rId5" Type="http://schemas.openxmlformats.org/officeDocument/2006/relationships/slideLayout" Target="../slideLayouts/slideLayout10.xml"/><Relationship Id="rId10" Type="http://schemas.openxmlformats.org/officeDocument/2006/relationships/image" Target="../media/image1.jpg"/><Relationship Id="rId4" Type="http://schemas.openxmlformats.org/officeDocument/2006/relationships/slideLayout" Target="../slideLayouts/slideLayout9.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0">
              <a:alphaModFix/>
            </a:blip>
            <a:srcRect t="70015" b="14560"/>
            <a:stretch/>
          </p:blipFill>
          <p:spPr>
            <a:xfrm rot="10800000" flipH="1">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1568"/>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7019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grpSp>
      <p:pic>
        <p:nvPicPr>
          <p:cNvPr id="64" name="Google Shape;64;p7" descr="A logo with text on it&#10;&#10;Description automatically generated"/>
          <p:cNvPicPr preferRelativeResize="0"/>
          <p:nvPr/>
        </p:nvPicPr>
        <p:blipFill rotWithShape="1">
          <a:blip r:embed="rId11">
            <a:alphaModFix/>
          </a:blip>
          <a:srcRect/>
          <a:stretch/>
        </p:blipFill>
        <p:spPr>
          <a:xfrm>
            <a:off x="21941220" y="693224"/>
            <a:ext cx="1640543" cy="1326910"/>
          </a:xfrm>
          <a:prstGeom prst="rect">
            <a:avLst/>
          </a:prstGeom>
          <a:noFill/>
          <a:ln>
            <a:noFill/>
          </a:ln>
        </p:spPr>
      </p:pic>
      <p:sp>
        <p:nvSpPr>
          <p:cNvPr id="65" name="Google Shape;65;p7"/>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64" r:id="rId3"/>
    <p:sldLayoutId id="2147483657" r:id="rId4"/>
    <p:sldLayoutId id="2147483658" r:id="rId5"/>
    <p:sldLayoutId id="2147483659" r:id="rId6"/>
    <p:sldLayoutId id="2147483660" r:id="rId7"/>
    <p:sldLayoutId id="2147483661"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500F2F-DC0F-172D-7D5D-BBB662F0DB8D}"/>
              </a:ext>
            </a:extLst>
          </p:cNvPr>
          <p:cNvSpPr>
            <a:spLocks noGrp="1"/>
          </p:cNvSpPr>
          <p:nvPr>
            <p:ph type="ctrTitle"/>
          </p:nvPr>
        </p:nvSpPr>
        <p:spPr/>
        <p:txBody>
          <a:bodyPr/>
          <a:lstStyle/>
          <a:p>
            <a:r>
              <a:rPr lang="en-US" dirty="0">
                <a:sym typeface="Arial"/>
              </a:rPr>
              <a:t>How Tribes and the Environment Take Care Of Each Other</a:t>
            </a:r>
            <a:endParaRPr lang="en-US" dirty="0"/>
          </a:p>
        </p:txBody>
      </p:sp>
      <p:sp>
        <p:nvSpPr>
          <p:cNvPr id="6" name="Subtitle 5">
            <a:extLst>
              <a:ext uri="{FF2B5EF4-FFF2-40B4-BE49-F238E27FC236}">
                <a16:creationId xmlns:a16="http://schemas.microsoft.com/office/drawing/2014/main" id="{B41ACEE5-5CF5-1936-A7E7-B25A771FFBC3}"/>
              </a:ext>
            </a:extLst>
          </p:cNvPr>
          <p:cNvSpPr>
            <a:spLocks noGrp="1"/>
          </p:cNvSpPr>
          <p:nvPr>
            <p:ph type="subTitle" idx="1"/>
          </p:nvPr>
        </p:nvSpPr>
        <p:spPr/>
        <p:txBody>
          <a:bodyPr/>
          <a:lstStyle/>
          <a:p>
            <a:r>
              <a:rPr lang="en-US" dirty="0"/>
              <a:t>Lifeways is how a group of people live, work and play together.</a:t>
            </a:r>
          </a:p>
        </p:txBody>
      </p:sp>
      <p:sp>
        <p:nvSpPr>
          <p:cNvPr id="7" name="Text Placeholder 6">
            <a:extLst>
              <a:ext uri="{FF2B5EF4-FFF2-40B4-BE49-F238E27FC236}">
                <a16:creationId xmlns:a16="http://schemas.microsoft.com/office/drawing/2014/main" id="{F3DF5CAD-F1ED-1767-0096-9F50A4249FD3}"/>
              </a:ext>
            </a:extLst>
          </p:cNvPr>
          <p:cNvSpPr>
            <a:spLocks noGrp="1"/>
          </p:cNvSpPr>
          <p:nvPr>
            <p:ph type="body" idx="2"/>
          </p:nvPr>
        </p:nvSpPr>
        <p:spPr/>
        <p:txBody>
          <a:bodyPr/>
          <a:lstStyle/>
          <a:p>
            <a:r>
              <a:rPr lang="en-US" dirty="0"/>
              <a:t>2nd Grade</a:t>
            </a:r>
          </a:p>
          <a:p>
            <a:r>
              <a:rPr lang="en-US" dirty="0"/>
              <a:t>TH/SH Lesson</a:t>
            </a:r>
          </a:p>
        </p:txBody>
      </p:sp>
    </p:spTree>
    <p:extLst>
      <p:ext uri="{BB962C8B-B14F-4D97-AF65-F5344CB8AC3E}">
        <p14:creationId xmlns:p14="http://schemas.microsoft.com/office/powerpoint/2010/main" val="3989822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C85CE8-8E6C-F31B-58F4-C03407224002}"/>
              </a:ext>
            </a:extLst>
          </p:cNvPr>
          <p:cNvSpPr>
            <a:spLocks noGrp="1"/>
          </p:cNvSpPr>
          <p:nvPr>
            <p:ph type="title"/>
          </p:nvPr>
        </p:nvSpPr>
        <p:spPr/>
        <p:txBody>
          <a:bodyPr/>
          <a:lstStyle/>
          <a:p>
            <a:r>
              <a:rPr lang="en-US" dirty="0"/>
              <a:t>The Burns Paiute Tribal Lands (3)</a:t>
            </a:r>
          </a:p>
        </p:txBody>
      </p:sp>
      <p:sp>
        <p:nvSpPr>
          <p:cNvPr id="4" name="Text Placeholder 3">
            <a:extLst>
              <a:ext uri="{FF2B5EF4-FFF2-40B4-BE49-F238E27FC236}">
                <a16:creationId xmlns:a16="http://schemas.microsoft.com/office/drawing/2014/main" id="{754E964F-A45D-6D0B-864F-DAEF1827B408}"/>
              </a:ext>
            </a:extLst>
          </p:cNvPr>
          <p:cNvSpPr>
            <a:spLocks noGrp="1"/>
          </p:cNvSpPr>
          <p:nvPr>
            <p:ph type="body" idx="2"/>
          </p:nvPr>
        </p:nvSpPr>
        <p:spPr/>
        <p:txBody>
          <a:bodyPr/>
          <a:lstStyle/>
          <a:p>
            <a:pPr marL="800100" indent="-571500">
              <a:lnSpc>
                <a:spcPct val="200000"/>
              </a:lnSpc>
              <a:buFont typeface="Arial" panose="020B0604020202020204" pitchFamily="34" charset="0"/>
              <a:buChar char="•"/>
            </a:pPr>
            <a:r>
              <a:rPr lang="en-US" dirty="0"/>
              <a:t>What animal do you observe? </a:t>
            </a:r>
          </a:p>
          <a:p>
            <a:pPr marL="800100" indent="-571500">
              <a:lnSpc>
                <a:spcPct val="200000"/>
              </a:lnSpc>
              <a:buFont typeface="Arial" panose="020B0604020202020204" pitchFamily="34" charset="0"/>
              <a:buChar char="•"/>
            </a:pPr>
            <a:r>
              <a:rPr lang="en-US" dirty="0"/>
              <a:t>What do you notice about it?</a:t>
            </a:r>
          </a:p>
        </p:txBody>
      </p:sp>
      <p:pic>
        <p:nvPicPr>
          <p:cNvPr id="6" name="Google Shape;214;p27">
            <a:extLst>
              <a:ext uri="{FF2B5EF4-FFF2-40B4-BE49-F238E27FC236}">
                <a16:creationId xmlns:a16="http://schemas.microsoft.com/office/drawing/2014/main" id="{DD8E56E4-873A-15E2-C3F3-623B5F806A79}"/>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1222948" y="3510638"/>
            <a:ext cx="7315200" cy="4943475"/>
          </a:xfrm>
          <a:prstGeom prst="rect">
            <a:avLst/>
          </a:prstGeom>
          <a:noFill/>
          <a:ln w="9525" cap="flat" cmpd="sng">
            <a:solidFill>
              <a:schemeClr val="dk2"/>
            </a:solidFill>
            <a:prstDash val="solid"/>
            <a:round/>
            <a:headEnd type="none" w="sm" len="sm"/>
            <a:tailEnd type="none" w="sm" len="sm"/>
          </a:ln>
        </p:spPr>
      </p:pic>
      <p:pic>
        <p:nvPicPr>
          <p:cNvPr id="7" name="Google Shape;215;p27">
            <a:extLst>
              <a:ext uri="{FF2B5EF4-FFF2-40B4-BE49-F238E27FC236}">
                <a16:creationId xmlns:a16="http://schemas.microsoft.com/office/drawing/2014/main" id="{2333F94E-039E-D8FB-AE7F-BCC8733DFFAA}"/>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6186150" y="6394788"/>
            <a:ext cx="7315200" cy="5486400"/>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2EEEF8DD-7A8A-C86E-7669-C1D1104C0A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8" name="TextBox 7">
            <a:extLst>
              <a:ext uri="{FF2B5EF4-FFF2-40B4-BE49-F238E27FC236}">
                <a16:creationId xmlns:a16="http://schemas.microsoft.com/office/drawing/2014/main" id="{0C671D8C-C298-A648-0A66-1705BFA65F9F}"/>
              </a:ext>
            </a:extLst>
          </p:cNvPr>
          <p:cNvSpPr txBox="1"/>
          <p:nvPr/>
        </p:nvSpPr>
        <p:spPr>
          <a:xfrm>
            <a:off x="11438261" y="11464219"/>
            <a:ext cx="12197442" cy="318998"/>
          </a:xfrm>
          <a:prstGeom prst="rect">
            <a:avLst/>
          </a:prstGeom>
          <a:noFill/>
        </p:spPr>
        <p:txBody>
          <a:bodyPr wrap="square">
            <a:spAutoFit/>
          </a:bodyPr>
          <a:lstStyle/>
          <a:p>
            <a:pPr marL="152400">
              <a:lnSpc>
                <a:spcPct val="114999"/>
              </a:lnSpc>
              <a:spcBef>
                <a:spcPts val="1200"/>
              </a:spcBef>
              <a:buClr>
                <a:schemeClr val="dk1"/>
              </a:buClr>
              <a:buSzPts val="1200"/>
            </a:pPr>
            <a:r>
              <a:rPr lang="en-US" sz="1400" dirty="0">
                <a:latin typeface="Arial"/>
                <a:ea typeface="Arial"/>
                <a:cs typeface="Arial"/>
              </a:rPr>
              <a:t>Images source</a:t>
            </a:r>
            <a:r>
              <a:rPr lang="en-US" dirty="0"/>
              <a:t>: https://</a:t>
            </a:r>
            <a:r>
              <a:rPr lang="en-US" dirty="0" err="1"/>
              <a:t>bptdnr.org</a:t>
            </a:r>
            <a:r>
              <a:rPr lang="en-US" dirty="0"/>
              <a:t>/projects-2/</a:t>
            </a:r>
            <a:endParaRPr lang="en-US" sz="1400" dirty="0">
              <a:latin typeface="Arial"/>
              <a:ea typeface="Arial"/>
              <a:cs typeface="Arial"/>
            </a:endParaRPr>
          </a:p>
        </p:txBody>
      </p:sp>
    </p:spTree>
    <p:extLst>
      <p:ext uri="{BB962C8B-B14F-4D97-AF65-F5344CB8AC3E}">
        <p14:creationId xmlns:p14="http://schemas.microsoft.com/office/powerpoint/2010/main" val="2158672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34915C-FD71-7093-D797-D9A71EA9A8EB}"/>
              </a:ext>
            </a:extLst>
          </p:cNvPr>
          <p:cNvSpPr>
            <a:spLocks noGrp="1"/>
          </p:cNvSpPr>
          <p:nvPr>
            <p:ph type="title"/>
          </p:nvPr>
        </p:nvSpPr>
        <p:spPr>
          <a:xfrm>
            <a:off x="2439990" y="1732548"/>
            <a:ext cx="5511314" cy="2189748"/>
          </a:xfrm>
        </p:spPr>
        <p:txBody>
          <a:bodyPr/>
          <a:lstStyle/>
          <a:p>
            <a:r>
              <a:rPr lang="en-US" dirty="0"/>
              <a:t>The Burns Paiute Tribal Lands (4)</a:t>
            </a:r>
          </a:p>
        </p:txBody>
      </p:sp>
      <p:sp>
        <p:nvSpPr>
          <p:cNvPr id="4" name="Text Placeholder 3">
            <a:extLst>
              <a:ext uri="{FF2B5EF4-FFF2-40B4-BE49-F238E27FC236}">
                <a16:creationId xmlns:a16="http://schemas.microsoft.com/office/drawing/2014/main" id="{4829ECE7-89C4-DC97-AC68-BA43147404F9}"/>
              </a:ext>
            </a:extLst>
          </p:cNvPr>
          <p:cNvSpPr>
            <a:spLocks noGrp="1"/>
          </p:cNvSpPr>
          <p:nvPr>
            <p:ph type="body" idx="2"/>
          </p:nvPr>
        </p:nvSpPr>
        <p:spPr>
          <a:xfrm>
            <a:off x="2454276" y="3989839"/>
            <a:ext cx="4821168" cy="1333280"/>
          </a:xfrm>
        </p:spPr>
        <p:txBody>
          <a:bodyPr/>
          <a:lstStyle/>
          <a:p>
            <a:pPr marL="1028700" indent="-571500">
              <a:lnSpc>
                <a:spcPct val="100000"/>
              </a:lnSpc>
              <a:buFont typeface="Arial" panose="020B0604020202020204" pitchFamily="34" charset="0"/>
              <a:buChar char="•"/>
            </a:pPr>
            <a:r>
              <a:rPr lang="en-US" dirty="0"/>
              <a:t>What animals do you observe? </a:t>
            </a:r>
          </a:p>
          <a:p>
            <a:pPr marL="1028700" indent="-571500">
              <a:lnSpc>
                <a:spcPct val="100000"/>
              </a:lnSpc>
              <a:spcBef>
                <a:spcPts val="1800"/>
              </a:spcBef>
              <a:buFont typeface="Arial" panose="020B0604020202020204" pitchFamily="34" charset="0"/>
              <a:buChar char="•"/>
            </a:pPr>
            <a:r>
              <a:rPr lang="en-US" dirty="0"/>
              <a:t>What do you notice about them?</a:t>
            </a:r>
          </a:p>
        </p:txBody>
      </p:sp>
      <p:pic>
        <p:nvPicPr>
          <p:cNvPr id="6" name="Google Shape;225;p28">
            <a:extLst>
              <a:ext uri="{FF2B5EF4-FFF2-40B4-BE49-F238E27FC236}">
                <a16:creationId xmlns:a16="http://schemas.microsoft.com/office/drawing/2014/main" id="{4330C79A-C6E1-34F0-5397-B805F0322111}"/>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173754" y="686004"/>
            <a:ext cx="14524235" cy="10762995"/>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735181B1-355A-4EED-0F59-BEB3FE90EB2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7" name="TextBox 6">
            <a:extLst>
              <a:ext uri="{FF2B5EF4-FFF2-40B4-BE49-F238E27FC236}">
                <a16:creationId xmlns:a16="http://schemas.microsoft.com/office/drawing/2014/main" id="{93502A59-5091-DE39-F268-10A1D872C7D9}"/>
              </a:ext>
            </a:extLst>
          </p:cNvPr>
          <p:cNvSpPr txBox="1"/>
          <p:nvPr/>
        </p:nvSpPr>
        <p:spPr>
          <a:xfrm>
            <a:off x="9173754" y="11555374"/>
            <a:ext cx="12192000" cy="318998"/>
          </a:xfrm>
          <a:prstGeom prst="rect">
            <a:avLst/>
          </a:prstGeom>
          <a:noFill/>
        </p:spPr>
        <p:txBody>
          <a:bodyPr wrap="square">
            <a:spAutoFit/>
          </a:bodyPr>
          <a:lstStyle/>
          <a:p>
            <a:pPr marL="152400">
              <a:lnSpc>
                <a:spcPct val="114999"/>
              </a:lnSpc>
              <a:spcBef>
                <a:spcPts val="1200"/>
              </a:spcBef>
              <a:buClr>
                <a:schemeClr val="dk1"/>
              </a:buClr>
              <a:buSzPts val="1200"/>
            </a:pPr>
            <a:r>
              <a:rPr lang="en-US" sz="1400" dirty="0">
                <a:latin typeface="Arial"/>
                <a:ea typeface="Arial"/>
                <a:cs typeface="Arial"/>
              </a:rPr>
              <a:t>Image source</a:t>
            </a:r>
            <a:r>
              <a:rPr lang="en-US" dirty="0"/>
              <a:t>: https://bptdnr.org/fisheriesprojects/</a:t>
            </a:r>
            <a:endParaRPr lang="en-US" sz="1400" dirty="0">
              <a:latin typeface="Arial"/>
              <a:ea typeface="Arial"/>
              <a:cs typeface="Arial"/>
            </a:endParaRPr>
          </a:p>
        </p:txBody>
      </p:sp>
    </p:spTree>
    <p:extLst>
      <p:ext uri="{BB962C8B-B14F-4D97-AF65-F5344CB8AC3E}">
        <p14:creationId xmlns:p14="http://schemas.microsoft.com/office/powerpoint/2010/main" val="2550587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4ECB5A-3728-5189-E5A3-6D9053255A5E}"/>
              </a:ext>
            </a:extLst>
          </p:cNvPr>
          <p:cNvSpPr>
            <a:spLocks noGrp="1"/>
          </p:cNvSpPr>
          <p:nvPr>
            <p:ph type="title"/>
          </p:nvPr>
        </p:nvSpPr>
        <p:spPr/>
        <p:txBody>
          <a:bodyPr/>
          <a:lstStyle/>
          <a:p>
            <a:r>
              <a:rPr lang="en-US" dirty="0"/>
              <a:t>Let's look at more habitats!</a:t>
            </a:r>
          </a:p>
        </p:txBody>
      </p:sp>
      <p:sp>
        <p:nvSpPr>
          <p:cNvPr id="2" name="Text Placeholder 1">
            <a:extLst>
              <a:ext uri="{FF2B5EF4-FFF2-40B4-BE49-F238E27FC236}">
                <a16:creationId xmlns:a16="http://schemas.microsoft.com/office/drawing/2014/main" id="{B8309D00-0F9D-F592-65D4-7BE966B23B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15635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3E9193-C745-B246-940C-D1E1CF154B83}"/>
              </a:ext>
            </a:extLst>
          </p:cNvPr>
          <p:cNvSpPr>
            <a:spLocks noGrp="1"/>
          </p:cNvSpPr>
          <p:nvPr>
            <p:ph type="title"/>
          </p:nvPr>
        </p:nvSpPr>
        <p:spPr>
          <a:xfrm>
            <a:off x="2439990" y="1732548"/>
            <a:ext cx="9306535" cy="2189748"/>
          </a:xfrm>
        </p:spPr>
        <p:txBody>
          <a:bodyPr/>
          <a:lstStyle/>
          <a:p>
            <a:r>
              <a:rPr lang="en-US" dirty="0"/>
              <a:t>The Confederated Tribes of Warm Springs Tribal Lands</a:t>
            </a:r>
          </a:p>
        </p:txBody>
      </p:sp>
      <p:sp>
        <p:nvSpPr>
          <p:cNvPr id="4" name="Text Placeholder 3">
            <a:extLst>
              <a:ext uri="{FF2B5EF4-FFF2-40B4-BE49-F238E27FC236}">
                <a16:creationId xmlns:a16="http://schemas.microsoft.com/office/drawing/2014/main" id="{FFD093BF-9373-3AFC-398B-7AFD7B034784}"/>
              </a:ext>
            </a:extLst>
          </p:cNvPr>
          <p:cNvSpPr>
            <a:spLocks noGrp="1"/>
          </p:cNvSpPr>
          <p:nvPr>
            <p:ph type="body" idx="2"/>
          </p:nvPr>
        </p:nvSpPr>
        <p:spPr/>
        <p:txBody>
          <a:bodyPr/>
          <a:lstStyle/>
          <a:p>
            <a:r>
              <a:rPr lang="en-US" dirty="0">
                <a:sym typeface="Arial"/>
              </a:rPr>
              <a:t>What do you see in this habitat?</a:t>
            </a:r>
          </a:p>
        </p:txBody>
      </p:sp>
      <p:pic>
        <p:nvPicPr>
          <p:cNvPr id="6" name="Google Shape;244;p30">
            <a:extLst>
              <a:ext uri="{FF2B5EF4-FFF2-40B4-BE49-F238E27FC236}">
                <a16:creationId xmlns:a16="http://schemas.microsoft.com/office/drawing/2014/main" id="{E89D2F00-1E47-F9FF-F04D-ED3399AA0F52}"/>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1902907" y="2478798"/>
            <a:ext cx="11598443" cy="8997240"/>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BE625A24-9155-517E-D2D3-21FC3CF6E5BB}"/>
              </a:ext>
              <a:ext uri="{C183D7F6-B498-43B3-948B-1728B52AA6E4}">
                <adec:decorative xmlns:adec="http://schemas.microsoft.com/office/drawing/2017/decorative" val="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7" name="TextBox 6">
            <a:extLst>
              <a:ext uri="{FF2B5EF4-FFF2-40B4-BE49-F238E27FC236}">
                <a16:creationId xmlns:a16="http://schemas.microsoft.com/office/drawing/2014/main" id="{67D675FA-B5CD-1E2E-DD34-2936F9A0A2CE}"/>
              </a:ext>
            </a:extLst>
          </p:cNvPr>
          <p:cNvSpPr txBox="1"/>
          <p:nvPr/>
        </p:nvSpPr>
        <p:spPr>
          <a:xfrm>
            <a:off x="11902907" y="11476038"/>
            <a:ext cx="12192000" cy="318998"/>
          </a:xfrm>
          <a:prstGeom prst="rect">
            <a:avLst/>
          </a:prstGeom>
          <a:noFill/>
        </p:spPr>
        <p:txBody>
          <a:bodyPr wrap="square">
            <a:spAutoFit/>
          </a:bodyPr>
          <a:lstStyle/>
          <a:p>
            <a:pPr>
              <a:lnSpc>
                <a:spcPct val="114999"/>
              </a:lnSpc>
              <a:spcBef>
                <a:spcPts val="1200"/>
              </a:spcBef>
              <a:buClr>
                <a:schemeClr val="dk1"/>
              </a:buClr>
              <a:buSzPts val="1200"/>
            </a:pPr>
            <a:r>
              <a:rPr lang="en-US" sz="1400" dirty="0">
                <a:latin typeface="Arial"/>
                <a:ea typeface="Arial"/>
                <a:cs typeface="Arial"/>
              </a:rPr>
              <a:t>Image source: </a:t>
            </a:r>
            <a:r>
              <a:rPr lang="en-US" dirty="0"/>
              <a:t>https://sos.oregon.gov/blue-book/Pages/national-tribes-warm-springs.aspx</a:t>
            </a:r>
            <a:endParaRPr lang="en-US" sz="1400" dirty="0">
              <a:latin typeface="Arial"/>
              <a:ea typeface="Arial"/>
              <a:cs typeface="Arial"/>
            </a:endParaRPr>
          </a:p>
        </p:txBody>
      </p:sp>
    </p:spTree>
    <p:extLst>
      <p:ext uri="{BB962C8B-B14F-4D97-AF65-F5344CB8AC3E}">
        <p14:creationId xmlns:p14="http://schemas.microsoft.com/office/powerpoint/2010/main" val="17657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9AA074-D6FE-ECBB-12AF-D827A1FC7A2D}"/>
              </a:ext>
            </a:extLst>
          </p:cNvPr>
          <p:cNvSpPr>
            <a:spLocks noGrp="1"/>
          </p:cNvSpPr>
          <p:nvPr>
            <p:ph type="title"/>
          </p:nvPr>
        </p:nvSpPr>
        <p:spPr/>
        <p:txBody>
          <a:bodyPr/>
          <a:lstStyle/>
          <a:p>
            <a:r>
              <a:rPr lang="en-US" dirty="0"/>
              <a:t>The Confederated Tribes of Warm Springs Tribal Lands (2)</a:t>
            </a:r>
          </a:p>
        </p:txBody>
      </p:sp>
      <p:sp>
        <p:nvSpPr>
          <p:cNvPr id="4" name="Text Placeholder 3">
            <a:extLst>
              <a:ext uri="{FF2B5EF4-FFF2-40B4-BE49-F238E27FC236}">
                <a16:creationId xmlns:a16="http://schemas.microsoft.com/office/drawing/2014/main" id="{555B0320-C575-090A-3AAE-6B6893C9592D}"/>
              </a:ext>
            </a:extLst>
          </p:cNvPr>
          <p:cNvSpPr>
            <a:spLocks noGrp="1"/>
          </p:cNvSpPr>
          <p:nvPr>
            <p:ph type="body" idx="2"/>
          </p:nvPr>
        </p:nvSpPr>
        <p:spPr/>
        <p:txBody>
          <a:bodyPr/>
          <a:lstStyle/>
          <a:p>
            <a:r>
              <a:rPr lang="en-US" dirty="0">
                <a:sym typeface="Arial"/>
              </a:rPr>
              <a:t>What do you see in this habitat?</a:t>
            </a:r>
            <a:endParaRPr lang="en-US" dirty="0"/>
          </a:p>
        </p:txBody>
      </p:sp>
      <p:pic>
        <p:nvPicPr>
          <p:cNvPr id="6" name="Google Shape;254;p31">
            <a:extLst>
              <a:ext uri="{FF2B5EF4-FFF2-40B4-BE49-F238E27FC236}">
                <a16:creationId xmlns:a16="http://schemas.microsoft.com/office/drawing/2014/main" id="{E6050368-93CF-8525-1703-6EE441B1B65E}"/>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1526251" y="3340114"/>
            <a:ext cx="12211347" cy="8422785"/>
          </a:xfrm>
          <a:prstGeom prst="rect">
            <a:avLst/>
          </a:prstGeom>
          <a:noFill/>
          <a:ln>
            <a:noFill/>
          </a:ln>
        </p:spPr>
      </p:pic>
      <p:sp>
        <p:nvSpPr>
          <p:cNvPr id="5" name="Slide Number Placeholder 4">
            <a:extLst>
              <a:ext uri="{FF2B5EF4-FFF2-40B4-BE49-F238E27FC236}">
                <a16:creationId xmlns:a16="http://schemas.microsoft.com/office/drawing/2014/main" id="{804DA704-B81A-1445-732E-111DA704E5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7" name="TextBox 6">
            <a:extLst>
              <a:ext uri="{FF2B5EF4-FFF2-40B4-BE49-F238E27FC236}">
                <a16:creationId xmlns:a16="http://schemas.microsoft.com/office/drawing/2014/main" id="{F1F572C9-D64A-F419-64AC-83551DF10E19}"/>
              </a:ext>
            </a:extLst>
          </p:cNvPr>
          <p:cNvSpPr txBox="1"/>
          <p:nvPr/>
        </p:nvSpPr>
        <p:spPr>
          <a:xfrm>
            <a:off x="11526251" y="11725320"/>
            <a:ext cx="12192000" cy="318998"/>
          </a:xfrm>
          <a:prstGeom prst="rect">
            <a:avLst/>
          </a:prstGeom>
          <a:noFill/>
        </p:spPr>
        <p:txBody>
          <a:bodyPr wrap="square">
            <a:spAutoFit/>
          </a:bodyPr>
          <a:lstStyle/>
          <a:p>
            <a:pPr>
              <a:lnSpc>
                <a:spcPct val="115000"/>
              </a:lnSpc>
              <a:spcBef>
                <a:spcPts val="1200"/>
              </a:spcBef>
              <a:buSzPts val="1100"/>
            </a:pPr>
            <a:r>
              <a:rPr lang="en-US" dirty="0"/>
              <a:t>Image source: https://warmsprings-nsn.gov/program/department-of-forestry/</a:t>
            </a:r>
            <a:endParaRPr lang="en-US" sz="1200" dirty="0">
              <a:latin typeface="Arial"/>
              <a:ea typeface="Arial"/>
              <a:cs typeface="Arial"/>
              <a:sym typeface="Arial"/>
            </a:endParaRPr>
          </a:p>
        </p:txBody>
      </p:sp>
    </p:spTree>
    <p:extLst>
      <p:ext uri="{BB962C8B-B14F-4D97-AF65-F5344CB8AC3E}">
        <p14:creationId xmlns:p14="http://schemas.microsoft.com/office/powerpoint/2010/main" val="4285179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189DF-630D-306A-CCF3-FCFD00F84276}"/>
              </a:ext>
            </a:extLst>
          </p:cNvPr>
          <p:cNvSpPr>
            <a:spLocks noGrp="1"/>
          </p:cNvSpPr>
          <p:nvPr>
            <p:ph type="title"/>
          </p:nvPr>
        </p:nvSpPr>
        <p:spPr/>
        <p:txBody>
          <a:bodyPr/>
          <a:lstStyle/>
          <a:p>
            <a:r>
              <a:rPr lang="en-US" dirty="0"/>
              <a:t>The Confederated Tribes of Warm Springs Lands (3)</a:t>
            </a:r>
          </a:p>
        </p:txBody>
      </p:sp>
      <p:sp>
        <p:nvSpPr>
          <p:cNvPr id="4" name="Text Placeholder 3">
            <a:extLst>
              <a:ext uri="{FF2B5EF4-FFF2-40B4-BE49-F238E27FC236}">
                <a16:creationId xmlns:a16="http://schemas.microsoft.com/office/drawing/2014/main" id="{2233C181-A138-D08C-DD3D-505FF462CE96}"/>
              </a:ext>
            </a:extLst>
          </p:cNvPr>
          <p:cNvSpPr>
            <a:spLocks noGrp="1"/>
          </p:cNvSpPr>
          <p:nvPr>
            <p:ph type="body" idx="2"/>
          </p:nvPr>
        </p:nvSpPr>
        <p:spPr/>
        <p:txBody>
          <a:bodyPr/>
          <a:lstStyle/>
          <a:p>
            <a:pPr indent="0"/>
            <a:r>
              <a:rPr lang="en-US" dirty="0">
                <a:sym typeface="Arial"/>
              </a:rPr>
              <a:t>What do you notice about the animals and the waterway?</a:t>
            </a:r>
            <a:endParaRPr lang="en-US" dirty="0"/>
          </a:p>
        </p:txBody>
      </p:sp>
      <p:pic>
        <p:nvPicPr>
          <p:cNvPr id="6" name="Google Shape;263;p32">
            <a:extLst>
              <a:ext uri="{FF2B5EF4-FFF2-40B4-BE49-F238E27FC236}">
                <a16:creationId xmlns:a16="http://schemas.microsoft.com/office/drawing/2014/main" id="{42C74C15-D99D-1E19-5BFA-6FAFCCFEB17B}"/>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48725" y="5975123"/>
            <a:ext cx="14857814" cy="5500915"/>
          </a:xfrm>
          <a:prstGeom prst="rect">
            <a:avLst/>
          </a:prstGeom>
          <a:noFill/>
          <a:ln>
            <a:noFill/>
          </a:ln>
        </p:spPr>
      </p:pic>
      <p:pic>
        <p:nvPicPr>
          <p:cNvPr id="7" name="Google Shape;265;p32">
            <a:extLst>
              <a:ext uri="{FF2B5EF4-FFF2-40B4-BE49-F238E27FC236}">
                <a16:creationId xmlns:a16="http://schemas.microsoft.com/office/drawing/2014/main" id="{30286DD0-0463-5520-0C36-8D27F82BB176}"/>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5824996" y="3334443"/>
            <a:ext cx="8052670" cy="7485372"/>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94481C0A-736C-D079-0CF0-5693A40D8D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sp>
        <p:nvSpPr>
          <p:cNvPr id="8" name="TextBox 7">
            <a:extLst>
              <a:ext uri="{FF2B5EF4-FFF2-40B4-BE49-F238E27FC236}">
                <a16:creationId xmlns:a16="http://schemas.microsoft.com/office/drawing/2014/main" id="{4C2B436E-6A2F-D3F5-6B5C-5F27B0983B1F}"/>
              </a:ext>
            </a:extLst>
          </p:cNvPr>
          <p:cNvSpPr txBox="1"/>
          <p:nvPr/>
        </p:nvSpPr>
        <p:spPr>
          <a:xfrm>
            <a:off x="15766182" y="10909280"/>
            <a:ext cx="6583680" cy="566758"/>
          </a:xfrm>
          <a:prstGeom prst="rect">
            <a:avLst/>
          </a:prstGeom>
          <a:noFill/>
        </p:spPr>
        <p:txBody>
          <a:bodyPr wrap="square">
            <a:spAutoFit/>
          </a:bodyPr>
          <a:lstStyle/>
          <a:p>
            <a:pPr marL="158750">
              <a:lnSpc>
                <a:spcPct val="114999"/>
              </a:lnSpc>
              <a:spcBef>
                <a:spcPts val="1200"/>
              </a:spcBef>
              <a:buClr>
                <a:schemeClr val="dk1"/>
              </a:buClr>
              <a:buSzPts val="1100"/>
            </a:pPr>
            <a:r>
              <a:rPr lang="en-US" dirty="0">
                <a:solidFill>
                  <a:schemeClr val="tx1"/>
                </a:solidFill>
                <a:latin typeface="Arial"/>
                <a:ea typeface="Arial"/>
                <a:cs typeface="Arial"/>
              </a:rPr>
              <a:t>Image source</a:t>
            </a:r>
            <a:r>
              <a:rPr lang="en-US" dirty="0">
                <a:solidFill>
                  <a:schemeClr val="tx1"/>
                </a:solidFill>
              </a:rPr>
              <a:t>: https://critfc.org/member-tribes-overview/the-confederated-tribes-of-the-warm-springs-reservation-of-oregon/</a:t>
            </a:r>
            <a:endParaRPr lang="en-US" sz="800" dirty="0">
              <a:solidFill>
                <a:schemeClr val="tx1"/>
              </a:solidFill>
              <a:latin typeface="Arial"/>
              <a:cs typeface="Arial"/>
            </a:endParaRPr>
          </a:p>
        </p:txBody>
      </p:sp>
      <p:sp>
        <p:nvSpPr>
          <p:cNvPr id="10" name="TextBox 9">
            <a:extLst>
              <a:ext uri="{FF2B5EF4-FFF2-40B4-BE49-F238E27FC236}">
                <a16:creationId xmlns:a16="http://schemas.microsoft.com/office/drawing/2014/main" id="{D21BD22C-2FA5-DA18-559E-28EB1C111511}"/>
              </a:ext>
            </a:extLst>
          </p:cNvPr>
          <p:cNvSpPr txBox="1"/>
          <p:nvPr/>
        </p:nvSpPr>
        <p:spPr>
          <a:xfrm>
            <a:off x="389082" y="11476038"/>
            <a:ext cx="12192000" cy="318998"/>
          </a:xfrm>
          <a:prstGeom prst="rect">
            <a:avLst/>
          </a:prstGeom>
          <a:noFill/>
        </p:spPr>
        <p:txBody>
          <a:bodyPr wrap="square">
            <a:spAutoFit/>
          </a:bodyPr>
          <a:lstStyle/>
          <a:p>
            <a:pPr marL="158750">
              <a:lnSpc>
                <a:spcPct val="114999"/>
              </a:lnSpc>
              <a:spcBef>
                <a:spcPts val="1200"/>
              </a:spcBef>
              <a:buClr>
                <a:schemeClr val="dk1"/>
              </a:buClr>
              <a:buSzPts val="1100"/>
            </a:pPr>
            <a:r>
              <a:rPr lang="en-US" dirty="0"/>
              <a:t>Image source: https://www.blm.gov/programs/wild-horse-and-burro/herd-management/herd-management-areas/oregon-washington/warm-springs</a:t>
            </a:r>
            <a:endParaRPr lang="en-US" sz="800" dirty="0">
              <a:latin typeface="Arial"/>
              <a:ea typeface="Arial"/>
              <a:cs typeface="Arial"/>
            </a:endParaRPr>
          </a:p>
        </p:txBody>
      </p:sp>
    </p:spTree>
    <p:extLst>
      <p:ext uri="{BB962C8B-B14F-4D97-AF65-F5344CB8AC3E}">
        <p14:creationId xmlns:p14="http://schemas.microsoft.com/office/powerpoint/2010/main" val="4007898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216DB3-3CCD-49AD-89E5-4CE44AF6DE1F}"/>
              </a:ext>
            </a:extLst>
          </p:cNvPr>
          <p:cNvSpPr>
            <a:spLocks noGrp="1"/>
          </p:cNvSpPr>
          <p:nvPr>
            <p:ph type="title"/>
          </p:nvPr>
        </p:nvSpPr>
        <p:spPr/>
        <p:txBody>
          <a:bodyPr/>
          <a:lstStyle/>
          <a:p>
            <a:r>
              <a:rPr lang="en-US" dirty="0"/>
              <a:t>The Confederated Tribes of Warm Springs Lands (4)</a:t>
            </a:r>
          </a:p>
        </p:txBody>
      </p:sp>
      <p:sp>
        <p:nvSpPr>
          <p:cNvPr id="4" name="Text Placeholder 3">
            <a:extLst>
              <a:ext uri="{FF2B5EF4-FFF2-40B4-BE49-F238E27FC236}">
                <a16:creationId xmlns:a16="http://schemas.microsoft.com/office/drawing/2014/main" id="{2428A70F-114D-82DC-0F7E-2AFE860DE585}"/>
              </a:ext>
            </a:extLst>
          </p:cNvPr>
          <p:cNvSpPr>
            <a:spLocks noGrp="1"/>
          </p:cNvSpPr>
          <p:nvPr>
            <p:ph type="body" idx="2"/>
          </p:nvPr>
        </p:nvSpPr>
        <p:spPr/>
        <p:txBody>
          <a:bodyPr/>
          <a:lstStyle/>
          <a:p>
            <a:pPr indent="0"/>
            <a:r>
              <a:rPr lang="en-US" dirty="0"/>
              <a:t>How would you describe this waterway?</a:t>
            </a:r>
          </a:p>
        </p:txBody>
      </p:sp>
      <p:pic>
        <p:nvPicPr>
          <p:cNvPr id="6" name="Picture 5">
            <a:extLst>
              <a:ext uri="{FF2B5EF4-FFF2-40B4-BE49-F238E27FC236}">
                <a16:creationId xmlns:a16="http://schemas.microsoft.com/office/drawing/2014/main" id="{0ABFBD72-8CA6-4C12-D484-7F0618A0352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565957" y="3807996"/>
            <a:ext cx="12069746" cy="7620000"/>
          </a:xfrm>
          <a:prstGeom prst="rect">
            <a:avLst/>
          </a:prstGeom>
        </p:spPr>
      </p:pic>
      <p:sp>
        <p:nvSpPr>
          <p:cNvPr id="5" name="Slide Number Placeholder 4">
            <a:extLst>
              <a:ext uri="{FF2B5EF4-FFF2-40B4-BE49-F238E27FC236}">
                <a16:creationId xmlns:a16="http://schemas.microsoft.com/office/drawing/2014/main" id="{652B184D-D6CA-7629-FF2E-2E33C89B1B4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a:p>
        </p:txBody>
      </p:sp>
      <p:sp>
        <p:nvSpPr>
          <p:cNvPr id="7" name="TextBox 6">
            <a:extLst>
              <a:ext uri="{FF2B5EF4-FFF2-40B4-BE49-F238E27FC236}">
                <a16:creationId xmlns:a16="http://schemas.microsoft.com/office/drawing/2014/main" id="{E33C55D7-C46B-A626-64C2-2636944EEB0A}"/>
              </a:ext>
            </a:extLst>
          </p:cNvPr>
          <p:cNvSpPr txBox="1"/>
          <p:nvPr/>
        </p:nvSpPr>
        <p:spPr>
          <a:xfrm>
            <a:off x="11434179" y="11495539"/>
            <a:ext cx="12201524" cy="318998"/>
          </a:xfrm>
          <a:prstGeom prst="rect">
            <a:avLst/>
          </a:prstGeom>
          <a:noFill/>
        </p:spPr>
        <p:txBody>
          <a:bodyPr wrap="square">
            <a:spAutoFit/>
          </a:bodyPr>
          <a:lstStyle/>
          <a:p>
            <a:pPr marL="158750">
              <a:lnSpc>
                <a:spcPct val="114999"/>
              </a:lnSpc>
              <a:spcBef>
                <a:spcPts val="1200"/>
              </a:spcBef>
              <a:buClr>
                <a:schemeClr val="dk1"/>
              </a:buClr>
              <a:buSzPts val="1100"/>
            </a:pPr>
            <a:r>
              <a:rPr lang="en-US" sz="800" dirty="0">
                <a:latin typeface="Arial"/>
                <a:ea typeface="Arial"/>
                <a:cs typeface="Arial"/>
              </a:rPr>
              <a:t>Image source</a:t>
            </a:r>
            <a:r>
              <a:rPr lang="en-US" dirty="0"/>
              <a:t>: https://fisheries.warmsprings-nsn.gov/</a:t>
            </a:r>
            <a:endParaRPr lang="en-US" sz="800" dirty="0">
              <a:latin typeface="Arial"/>
              <a:ea typeface="Arial"/>
              <a:cs typeface="Arial"/>
            </a:endParaRPr>
          </a:p>
        </p:txBody>
      </p:sp>
    </p:spTree>
    <p:extLst>
      <p:ext uri="{BB962C8B-B14F-4D97-AF65-F5344CB8AC3E}">
        <p14:creationId xmlns:p14="http://schemas.microsoft.com/office/powerpoint/2010/main" val="3795145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D9E1FA-3153-7F54-C6F0-E81E37B898D3}"/>
              </a:ext>
            </a:extLst>
          </p:cNvPr>
          <p:cNvSpPr>
            <a:spLocks noGrp="1"/>
          </p:cNvSpPr>
          <p:nvPr>
            <p:ph type="title"/>
          </p:nvPr>
        </p:nvSpPr>
        <p:spPr/>
        <p:txBody>
          <a:bodyPr/>
          <a:lstStyle/>
          <a:p>
            <a:r>
              <a:rPr lang="en-US" dirty="0"/>
              <a:t>Closing</a:t>
            </a:r>
          </a:p>
        </p:txBody>
      </p:sp>
      <p:sp>
        <p:nvSpPr>
          <p:cNvPr id="2" name="Text Placeholder 1">
            <a:extLst>
              <a:ext uri="{FF2B5EF4-FFF2-40B4-BE49-F238E27FC236}">
                <a16:creationId xmlns:a16="http://schemas.microsoft.com/office/drawing/2014/main" id="{1817FD2B-B7AA-7444-46DD-E788CF030A5A}"/>
              </a:ext>
            </a:extLst>
          </p:cNvPr>
          <p:cNvSpPr>
            <a:spLocks noGrp="1"/>
          </p:cNvSpPr>
          <p:nvPr>
            <p:ph type="body" idx="1"/>
          </p:nvPr>
        </p:nvSpPr>
        <p:spPr/>
        <p:txBody>
          <a:bodyPr/>
          <a:lstStyle/>
          <a:p>
            <a:pPr lvl="0"/>
            <a:r>
              <a:rPr lang="en-US" dirty="0"/>
              <a:t>Some of the plants and animals I observed were __________.</a:t>
            </a:r>
          </a:p>
          <a:p>
            <a:pPr lvl="0"/>
            <a:r>
              <a:rPr lang="en-US" dirty="0"/>
              <a:t>Native people in Oregon take care of plants, animals and the land because ___________.</a:t>
            </a:r>
          </a:p>
          <a:p>
            <a:pPr lvl="0"/>
            <a:r>
              <a:rPr lang="en-US" dirty="0"/>
              <a:t>One way Native people in Oregon take care of the environment is  _______________. </a:t>
            </a:r>
          </a:p>
          <a:p>
            <a:pPr lvl="0"/>
            <a:r>
              <a:rPr lang="en-US" dirty="0"/>
              <a:t>One way the environment takes care of Native people in Oregon is _____________.</a:t>
            </a:r>
          </a:p>
        </p:txBody>
      </p:sp>
      <p:sp>
        <p:nvSpPr>
          <p:cNvPr id="4" name="Slide Number Placeholder 3">
            <a:extLst>
              <a:ext uri="{FF2B5EF4-FFF2-40B4-BE49-F238E27FC236}">
                <a16:creationId xmlns:a16="http://schemas.microsoft.com/office/drawing/2014/main" id="{A6B25F96-0FF8-DC5F-6044-911BDB4E2F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Tree>
    <p:extLst>
      <p:ext uri="{BB962C8B-B14F-4D97-AF65-F5344CB8AC3E}">
        <p14:creationId xmlns:p14="http://schemas.microsoft.com/office/powerpoint/2010/main" val="3605376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5B23AFD-406B-4E58-62D0-6F5DB2259786}"/>
              </a:ext>
            </a:extLst>
          </p:cNvPr>
          <p:cNvSpPr>
            <a:spLocks noGrp="1"/>
          </p:cNvSpPr>
          <p:nvPr>
            <p:ph type="title"/>
          </p:nvPr>
        </p:nvSpPr>
        <p:spPr/>
        <p:txBody>
          <a:bodyPr/>
          <a:lstStyle/>
          <a:p>
            <a:r>
              <a:rPr lang="en-US" dirty="0"/>
              <a:t>Self-assessment</a:t>
            </a:r>
          </a:p>
        </p:txBody>
      </p:sp>
      <p:graphicFrame>
        <p:nvGraphicFramePr>
          <p:cNvPr id="11" name="Table 10">
            <a:extLst>
              <a:ext uri="{FF2B5EF4-FFF2-40B4-BE49-F238E27FC236}">
                <a16:creationId xmlns:a16="http://schemas.microsoft.com/office/drawing/2014/main" id="{00A21902-61F7-551E-017B-730FEFCF1BCA}"/>
              </a:ext>
            </a:extLst>
          </p:cNvPr>
          <p:cNvGraphicFramePr>
            <a:graphicFrameLocks noGrp="1"/>
          </p:cNvGraphicFramePr>
          <p:nvPr>
            <p:extLst>
              <p:ext uri="{D42A27DB-BD31-4B8C-83A1-F6EECF244321}">
                <p14:modId xmlns:p14="http://schemas.microsoft.com/office/powerpoint/2010/main" val="1152019019"/>
              </p:ext>
            </p:extLst>
          </p:nvPr>
        </p:nvGraphicFramePr>
        <p:xfrm>
          <a:off x="6133788" y="3456879"/>
          <a:ext cx="16407206" cy="8009883"/>
        </p:xfrm>
        <a:graphic>
          <a:graphicData uri="http://schemas.openxmlformats.org/drawingml/2006/table">
            <a:tbl>
              <a:tblPr firstRow="1" firstCol="1" bandRow="1">
                <a:tableStyleId>{D2C63B61-31FA-48A1-8838-91B61CCEF692}</a:tableStyleId>
              </a:tblPr>
              <a:tblGrid>
                <a:gridCol w="6062100">
                  <a:extLst>
                    <a:ext uri="{9D8B030D-6E8A-4147-A177-3AD203B41FA5}">
                      <a16:colId xmlns:a16="http://schemas.microsoft.com/office/drawing/2014/main" val="4180104474"/>
                    </a:ext>
                  </a:extLst>
                </a:gridCol>
                <a:gridCol w="5337284">
                  <a:extLst>
                    <a:ext uri="{9D8B030D-6E8A-4147-A177-3AD203B41FA5}">
                      <a16:colId xmlns:a16="http://schemas.microsoft.com/office/drawing/2014/main" val="4942104"/>
                    </a:ext>
                  </a:extLst>
                </a:gridCol>
                <a:gridCol w="5007822">
                  <a:extLst>
                    <a:ext uri="{9D8B030D-6E8A-4147-A177-3AD203B41FA5}">
                      <a16:colId xmlns:a16="http://schemas.microsoft.com/office/drawing/2014/main" val="67896589"/>
                    </a:ext>
                  </a:extLst>
                </a:gridCol>
              </a:tblGrid>
              <a:tr h="2269993">
                <a:tc>
                  <a:txBody>
                    <a:bodyPr/>
                    <a:lstStyle/>
                    <a:p>
                      <a:pPr marL="91440" marR="0">
                        <a:lnSpc>
                          <a:spcPct val="125000"/>
                        </a:lnSpc>
                        <a:spcBef>
                          <a:spcPts val="1200"/>
                        </a:spcBef>
                        <a:spcAft>
                          <a:spcPts val="0"/>
                        </a:spcAft>
                      </a:pPr>
                      <a:r>
                        <a:rPr lang="en-US" sz="3200" b="1" dirty="0">
                          <a:effectLst/>
                          <a:latin typeface="Calibri" panose="020F0502020204030204" pitchFamily="34" charset="0"/>
                          <a:ea typeface="Calibri" panose="020F0502020204030204" pitchFamily="34" charset="0"/>
                          <a:cs typeface="Calibri" panose="020F0502020204030204" pitchFamily="34" charset="0"/>
                        </a:rPr>
                        <a:t>Success Criteria </a:t>
                      </a:r>
                    </a:p>
                  </a:txBody>
                  <a:tcPr marL="164731" marR="164731" marT="164731" marB="164731" anchor="ctr"/>
                </a:tc>
                <a:tc>
                  <a:txBody>
                    <a:bodyPr/>
                    <a:lstStyle/>
                    <a:p>
                      <a:pPr marL="91440" marR="0" algn="ctr">
                        <a:lnSpc>
                          <a:spcPct val="125000"/>
                        </a:lnSpc>
                        <a:spcBef>
                          <a:spcPts val="1200"/>
                        </a:spcBef>
                        <a:spcAft>
                          <a:spcPts val="0"/>
                        </a:spcAft>
                      </a:pPr>
                      <a:r>
                        <a:rPr lang="en-US" sz="2900" b="1" dirty="0">
                          <a:effectLst/>
                          <a:latin typeface="Calibri" panose="020F0502020204030204" pitchFamily="34" charset="0"/>
                          <a:ea typeface="Calibri" panose="020F0502020204030204" pitchFamily="34" charset="0"/>
                          <a:cs typeface="Calibri" panose="020F0502020204030204" pitchFamily="34" charset="0"/>
                        </a:rPr>
                        <a:t>Not Yet</a:t>
                      </a:r>
                    </a:p>
                    <a:p>
                      <a:pPr marL="91440" marR="0" indent="0" algn="ctr" defTabSz="914400" rtl="0" eaLnBrk="1" fontAlgn="auto" latinLnBrk="0" hangingPunct="1">
                        <a:lnSpc>
                          <a:spcPct val="125000"/>
                        </a:lnSpc>
                        <a:spcBef>
                          <a:spcPts val="1200"/>
                        </a:spcBef>
                        <a:spcAft>
                          <a:spcPts val="0"/>
                        </a:spcAft>
                        <a:buClr>
                          <a:srgbClr val="000000"/>
                        </a:buClr>
                        <a:buSzTx/>
                        <a:buFont typeface="Arial"/>
                        <a:buNone/>
                        <a:tabLst/>
                        <a:defRPr/>
                      </a:pPr>
                      <a:endParaRPr lang="en-US" sz="2900" b="1" dirty="0">
                        <a:effectLst/>
                        <a:latin typeface="Calibri" panose="020F0502020204030204" pitchFamily="34" charset="0"/>
                        <a:ea typeface="Calibri" panose="020F0502020204030204" pitchFamily="34" charset="0"/>
                        <a:cs typeface="Calibri" panose="020F0502020204030204" pitchFamily="34" charset="0"/>
                      </a:endParaRPr>
                    </a:p>
                  </a:txBody>
                  <a:tcPr marL="164731" marR="164731" marT="164731" marB="164731" anchor="ctr"/>
                </a:tc>
                <a:tc>
                  <a:txBody>
                    <a:bodyPr/>
                    <a:lstStyle/>
                    <a:p>
                      <a:pPr marL="91440" marR="0" algn="ctr">
                        <a:lnSpc>
                          <a:spcPct val="125000"/>
                        </a:lnSpc>
                        <a:spcBef>
                          <a:spcPts val="1200"/>
                        </a:spcBef>
                        <a:spcAft>
                          <a:spcPts val="0"/>
                        </a:spcAft>
                      </a:pPr>
                      <a:r>
                        <a:rPr lang="en-US" sz="2900" b="1" dirty="0">
                          <a:effectLst/>
                          <a:latin typeface="Calibri" panose="020F0502020204030204" pitchFamily="34" charset="0"/>
                          <a:ea typeface="Calibri" panose="020F0502020204030204" pitchFamily="34" charset="0"/>
                          <a:cs typeface="Calibri" panose="020F0502020204030204" pitchFamily="34" charset="0"/>
                        </a:rPr>
                        <a:t>Yes</a:t>
                      </a:r>
                    </a:p>
                    <a:p>
                      <a:pPr marL="91440" marR="0" algn="ctr">
                        <a:lnSpc>
                          <a:spcPct val="125000"/>
                        </a:lnSpc>
                        <a:spcBef>
                          <a:spcPts val="1200"/>
                        </a:spcBef>
                        <a:spcAft>
                          <a:spcPts val="0"/>
                        </a:spcAft>
                      </a:pPr>
                      <a:endParaRPr lang="en-US" sz="2900" b="1" dirty="0">
                        <a:effectLst/>
                        <a:latin typeface="Calibri" panose="020F0502020204030204" pitchFamily="34" charset="0"/>
                        <a:ea typeface="Calibri" panose="020F0502020204030204" pitchFamily="34" charset="0"/>
                        <a:cs typeface="Calibri" panose="020F0502020204030204" pitchFamily="34" charset="0"/>
                      </a:endParaRPr>
                    </a:p>
                  </a:txBody>
                  <a:tcPr marL="164731" marR="164731" marT="164731" marB="164731" anchor="ctr"/>
                </a:tc>
                <a:extLst>
                  <a:ext uri="{0D108BD9-81ED-4DB2-BD59-A6C34878D82A}">
                    <a16:rowId xmlns:a16="http://schemas.microsoft.com/office/drawing/2014/main" val="589920036"/>
                  </a:ext>
                </a:extLst>
              </a:tr>
              <a:tr h="1929000">
                <a:tc>
                  <a:txBody>
                    <a:bodyPr/>
                    <a:lstStyle/>
                    <a:p>
                      <a:pPr marL="91440" marR="0">
                        <a:lnSpc>
                          <a:spcPct val="125000"/>
                        </a:lnSpc>
                        <a:spcBef>
                          <a:spcPts val="1200"/>
                        </a:spcBef>
                        <a:spcAft>
                          <a:spcPts val="0"/>
                        </a:spcAft>
                      </a:pPr>
                      <a:r>
                        <a:rPr lang="en-US" sz="2900">
                          <a:effectLst/>
                          <a:latin typeface="Calibri" panose="020F0502020204030204" pitchFamily="34" charset="0"/>
                          <a:ea typeface="Calibri" panose="020F0502020204030204" pitchFamily="34" charset="0"/>
                          <a:cs typeface="Calibri" panose="020F0502020204030204" pitchFamily="34" charset="0"/>
                        </a:rPr>
                        <a:t>Can I describe plants, animals and habitats I observed?</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extLst>
                  <a:ext uri="{0D108BD9-81ED-4DB2-BD59-A6C34878D82A}">
                    <a16:rowId xmlns:a16="http://schemas.microsoft.com/office/drawing/2014/main" val="1671791170"/>
                  </a:ext>
                </a:extLst>
              </a:tr>
              <a:tr h="1905445">
                <a:tc>
                  <a:txBody>
                    <a:bodyPr/>
                    <a:lstStyle/>
                    <a:p>
                      <a:pPr marL="91440" marR="0">
                        <a:lnSpc>
                          <a:spcPct val="125000"/>
                        </a:lnSpc>
                        <a:spcBef>
                          <a:spcPts val="1200"/>
                        </a:spcBef>
                        <a:spcAft>
                          <a:spcPts val="0"/>
                        </a:spcAft>
                      </a:pPr>
                      <a:r>
                        <a:rPr lang="en-US" sz="2900">
                          <a:effectLst/>
                          <a:latin typeface="Calibri" panose="020F0502020204030204" pitchFamily="34" charset="0"/>
                          <a:ea typeface="Calibri" panose="020F0502020204030204" pitchFamily="34" charset="0"/>
                          <a:cs typeface="Calibri" panose="020F0502020204030204" pitchFamily="34" charset="0"/>
                        </a:rPr>
                        <a:t>Can I explain how plants animals and habitats influence each other?</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extLst>
                  <a:ext uri="{0D108BD9-81ED-4DB2-BD59-A6C34878D82A}">
                    <a16:rowId xmlns:a16="http://schemas.microsoft.com/office/drawing/2014/main" val="1895638929"/>
                  </a:ext>
                </a:extLst>
              </a:tr>
              <a:tr h="1905445">
                <a:tc>
                  <a:txBody>
                    <a:bodyPr/>
                    <a:lstStyle/>
                    <a:p>
                      <a:pPr marL="91440" marR="0">
                        <a:lnSpc>
                          <a:spcPct val="125000"/>
                        </a:lnSpc>
                        <a:spcBef>
                          <a:spcPts val="1200"/>
                        </a:spcBef>
                        <a:spcAft>
                          <a:spcPts val="0"/>
                        </a:spcAft>
                      </a:pPr>
                      <a:r>
                        <a:rPr lang="en-US" sz="2900">
                          <a:effectLst/>
                          <a:latin typeface="Calibri" panose="020F0502020204030204" pitchFamily="34" charset="0"/>
                          <a:ea typeface="Calibri" panose="020F0502020204030204" pitchFamily="34" charset="0"/>
                          <a:cs typeface="Calibri" panose="020F0502020204030204" pitchFamily="34" charset="0"/>
                        </a:rPr>
                        <a:t>Can I explain how the environment and Tribes take care of each other?</a:t>
                      </a:r>
                    </a:p>
                  </a:txBody>
                  <a:tcPr marL="164731" marR="164731" marT="164731" marB="164731" anchor="ctr"/>
                </a:tc>
                <a:tc>
                  <a:txBody>
                    <a:bodyPr/>
                    <a:lstStyle/>
                    <a:p>
                      <a:pPr marL="91440" marR="0">
                        <a:lnSpc>
                          <a:spcPct val="125000"/>
                        </a:lnSpc>
                        <a:spcBef>
                          <a:spcPts val="1200"/>
                        </a:spcBef>
                        <a:spcAft>
                          <a:spcPts val="0"/>
                        </a:spcAft>
                      </a:pPr>
                      <a:r>
                        <a:rPr lang="en-US" sz="290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extLst>
                  <a:ext uri="{0D108BD9-81ED-4DB2-BD59-A6C34878D82A}">
                    <a16:rowId xmlns:a16="http://schemas.microsoft.com/office/drawing/2014/main" val="193613446"/>
                  </a:ext>
                </a:extLst>
              </a:tr>
            </a:tbl>
          </a:graphicData>
        </a:graphic>
      </p:graphicFrame>
      <p:pic>
        <p:nvPicPr>
          <p:cNvPr id="12" name="Picture 11">
            <a:extLst>
              <a:ext uri="{FF2B5EF4-FFF2-40B4-BE49-F238E27FC236}">
                <a16:creationId xmlns:a16="http://schemas.microsoft.com/office/drawing/2014/main" id="{EA0CA2F8-9879-98EC-EEAE-BC84BD9F9A3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337391" y="4455575"/>
            <a:ext cx="965200" cy="876300"/>
          </a:xfrm>
          <a:prstGeom prst="rect">
            <a:avLst/>
          </a:prstGeom>
        </p:spPr>
      </p:pic>
      <p:pic>
        <p:nvPicPr>
          <p:cNvPr id="13" name="Picture 12">
            <a:extLst>
              <a:ext uri="{FF2B5EF4-FFF2-40B4-BE49-F238E27FC236}">
                <a16:creationId xmlns:a16="http://schemas.microsoft.com/office/drawing/2014/main" id="{30436545-8492-525B-B0A8-D6F41A45EBE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9774859" y="4455575"/>
            <a:ext cx="901700" cy="863600"/>
          </a:xfrm>
          <a:prstGeom prst="rect">
            <a:avLst/>
          </a:prstGeom>
        </p:spPr>
      </p:pic>
      <p:sp>
        <p:nvSpPr>
          <p:cNvPr id="5" name="Slide Number Placeholder 4">
            <a:extLst>
              <a:ext uri="{FF2B5EF4-FFF2-40B4-BE49-F238E27FC236}">
                <a16:creationId xmlns:a16="http://schemas.microsoft.com/office/drawing/2014/main" id="{145E05AA-AD4D-12C5-0ED8-52A3B9A594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spTree>
    <p:extLst>
      <p:ext uri="{BB962C8B-B14F-4D97-AF65-F5344CB8AC3E}">
        <p14:creationId xmlns:p14="http://schemas.microsoft.com/office/powerpoint/2010/main" val="2013990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6A8F64-C664-A614-F088-B8FF0587D216}"/>
              </a:ext>
            </a:extLst>
          </p:cNvPr>
          <p:cNvSpPr>
            <a:spLocks noGrp="1"/>
          </p:cNvSpPr>
          <p:nvPr>
            <p:ph type="title"/>
          </p:nvPr>
        </p:nvSpPr>
        <p:spPr/>
        <p:txBody>
          <a:bodyPr/>
          <a:lstStyle/>
          <a:p>
            <a:r>
              <a:rPr lang="en-US" dirty="0"/>
              <a:t>Group Talk</a:t>
            </a:r>
          </a:p>
        </p:txBody>
      </p:sp>
      <p:sp>
        <p:nvSpPr>
          <p:cNvPr id="2" name="Text Placeholder 1">
            <a:extLst>
              <a:ext uri="{FF2B5EF4-FFF2-40B4-BE49-F238E27FC236}">
                <a16:creationId xmlns:a16="http://schemas.microsoft.com/office/drawing/2014/main" id="{76B4CAD9-6712-7192-FD58-06D596EB8C87}"/>
              </a:ext>
            </a:extLst>
          </p:cNvPr>
          <p:cNvSpPr>
            <a:spLocks noGrp="1"/>
          </p:cNvSpPr>
          <p:nvPr>
            <p:ph type="body" idx="1"/>
          </p:nvPr>
        </p:nvSpPr>
        <p:spPr/>
        <p:txBody>
          <a:bodyPr/>
          <a:lstStyle/>
          <a:p>
            <a:pPr lvl="0"/>
            <a:r>
              <a:rPr lang="en-US" dirty="0">
                <a:sym typeface="Arial"/>
              </a:rPr>
              <a:t>What kinds of animals and plants live around your home?</a:t>
            </a:r>
          </a:p>
          <a:p>
            <a:pPr lvl="0"/>
            <a:r>
              <a:rPr lang="en-US" dirty="0">
                <a:sym typeface="Arial"/>
              </a:rPr>
              <a:t>How do the plants and animals interact with one another?</a:t>
            </a:r>
            <a:endParaRPr lang="en-US" dirty="0"/>
          </a:p>
        </p:txBody>
      </p:sp>
      <p:pic>
        <p:nvPicPr>
          <p:cNvPr id="6" name="Picture 5">
            <a:extLst>
              <a:ext uri="{FF2B5EF4-FFF2-40B4-BE49-F238E27FC236}">
                <a16:creationId xmlns:a16="http://schemas.microsoft.com/office/drawing/2014/main" id="{6652C56D-E576-9E51-9BD1-A2074C53B29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440700" y="2825453"/>
            <a:ext cx="6554053" cy="7239000"/>
          </a:xfrm>
          <a:prstGeom prst="rect">
            <a:avLst/>
          </a:prstGeom>
        </p:spPr>
      </p:pic>
      <p:sp>
        <p:nvSpPr>
          <p:cNvPr id="5" name="Slide Number Placeholder 4">
            <a:extLst>
              <a:ext uri="{FF2B5EF4-FFF2-40B4-BE49-F238E27FC236}">
                <a16:creationId xmlns:a16="http://schemas.microsoft.com/office/drawing/2014/main" id="{693A4119-7ABB-D952-8DFD-7B0009B3EBE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4" name="TextBox 3">
            <a:extLst>
              <a:ext uri="{FF2B5EF4-FFF2-40B4-BE49-F238E27FC236}">
                <a16:creationId xmlns:a16="http://schemas.microsoft.com/office/drawing/2014/main" id="{F5E5B83A-0386-FAB3-D195-31B5470ED3A0}"/>
              </a:ext>
            </a:extLst>
          </p:cNvPr>
          <p:cNvSpPr txBox="1"/>
          <p:nvPr/>
        </p:nvSpPr>
        <p:spPr>
          <a:xfrm>
            <a:off x="15440700" y="10109681"/>
            <a:ext cx="7730836" cy="307777"/>
          </a:xfrm>
          <a:prstGeom prst="rect">
            <a:avLst/>
          </a:prstGeom>
          <a:noFill/>
        </p:spPr>
        <p:txBody>
          <a:bodyPr wrap="square" rtlCol="0">
            <a:spAutoFit/>
          </a:bodyPr>
          <a:lstStyle/>
          <a:p>
            <a:r>
              <a:rPr lang="en-US" dirty="0"/>
              <a:t>Courtesy of the Coquille Indian Tribe</a:t>
            </a:r>
          </a:p>
        </p:txBody>
      </p:sp>
    </p:spTree>
    <p:extLst>
      <p:ext uri="{BB962C8B-B14F-4D97-AF65-F5344CB8AC3E}">
        <p14:creationId xmlns:p14="http://schemas.microsoft.com/office/powerpoint/2010/main" val="1828335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770DF5-A0D1-21AC-368A-F7F4B89916EB}"/>
              </a:ext>
            </a:extLst>
          </p:cNvPr>
          <p:cNvSpPr>
            <a:spLocks noGrp="1"/>
          </p:cNvSpPr>
          <p:nvPr>
            <p:ph type="title"/>
          </p:nvPr>
        </p:nvSpPr>
        <p:spPr/>
        <p:txBody>
          <a:bodyPr/>
          <a:lstStyle/>
          <a:p>
            <a:r>
              <a:rPr lang="en-US" dirty="0"/>
              <a:t>Native Lifeways</a:t>
            </a:r>
          </a:p>
        </p:txBody>
      </p:sp>
      <p:sp>
        <p:nvSpPr>
          <p:cNvPr id="4" name="Text Placeholder 3">
            <a:extLst>
              <a:ext uri="{FF2B5EF4-FFF2-40B4-BE49-F238E27FC236}">
                <a16:creationId xmlns:a16="http://schemas.microsoft.com/office/drawing/2014/main" id="{5F1D40C8-C9AF-9704-8E8F-D6F6E1F00815}"/>
              </a:ext>
            </a:extLst>
          </p:cNvPr>
          <p:cNvSpPr>
            <a:spLocks noGrp="1"/>
          </p:cNvSpPr>
          <p:nvPr>
            <p:ph type="body" idx="2"/>
          </p:nvPr>
        </p:nvSpPr>
        <p:spPr>
          <a:xfrm>
            <a:off x="2454276" y="3989839"/>
            <a:ext cx="6172890" cy="991235"/>
          </a:xfrm>
        </p:spPr>
        <p:txBody>
          <a:bodyPr/>
          <a:lstStyle/>
          <a:p>
            <a:r>
              <a:rPr lang="en-US" dirty="0"/>
              <a:t>are influenced by the environment.</a:t>
            </a:r>
          </a:p>
        </p:txBody>
      </p:sp>
      <p:sp>
        <p:nvSpPr>
          <p:cNvPr id="2" name="Text Placeholder 1">
            <a:extLst>
              <a:ext uri="{FF2B5EF4-FFF2-40B4-BE49-F238E27FC236}">
                <a16:creationId xmlns:a16="http://schemas.microsoft.com/office/drawing/2014/main" id="{A4E43272-2159-DB5D-2BA5-A5C9C9F93FB1}"/>
              </a:ext>
            </a:extLst>
          </p:cNvPr>
          <p:cNvSpPr>
            <a:spLocks noGrp="1"/>
          </p:cNvSpPr>
          <p:nvPr>
            <p:ph type="body" idx="1"/>
          </p:nvPr>
        </p:nvSpPr>
        <p:spPr>
          <a:xfrm>
            <a:off x="2439988" y="6559826"/>
            <a:ext cx="6743770" cy="4894237"/>
          </a:xfrm>
        </p:spPr>
        <p:txBody>
          <a:bodyPr/>
          <a:lstStyle/>
          <a:p>
            <a:r>
              <a:rPr lang="en-US" b="1" dirty="0"/>
              <a:t>The people take care of the land, and the land takes care of the people.</a:t>
            </a:r>
          </a:p>
        </p:txBody>
      </p:sp>
      <p:pic>
        <p:nvPicPr>
          <p:cNvPr id="6" name="Google Shape;133;p19">
            <a:extLst>
              <a:ext uri="{FF2B5EF4-FFF2-40B4-BE49-F238E27FC236}">
                <a16:creationId xmlns:a16="http://schemas.microsoft.com/office/drawing/2014/main" id="{600941A3-1565-F337-7E38-09B9337D4D94}"/>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0140016" y="2550531"/>
            <a:ext cx="12939802" cy="8624425"/>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FB8D3B5E-0667-A865-7FD6-19CC6AAC786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8" name="TextBox 7">
            <a:extLst>
              <a:ext uri="{FF2B5EF4-FFF2-40B4-BE49-F238E27FC236}">
                <a16:creationId xmlns:a16="http://schemas.microsoft.com/office/drawing/2014/main" id="{448178BF-500E-718C-2CEB-2623A591737F}"/>
              </a:ext>
            </a:extLst>
          </p:cNvPr>
          <p:cNvSpPr txBox="1"/>
          <p:nvPr/>
        </p:nvSpPr>
        <p:spPr>
          <a:xfrm>
            <a:off x="10140016" y="11301663"/>
            <a:ext cx="12192000" cy="307777"/>
          </a:xfrm>
          <a:prstGeom prst="rect">
            <a:avLst/>
          </a:prstGeom>
          <a:noFill/>
        </p:spPr>
        <p:txBody>
          <a:bodyPr wrap="square">
            <a:spAutoFit/>
          </a:bodyPr>
          <a:lstStyle/>
          <a:p>
            <a:pPr marL="0" indent="0">
              <a:spcBef>
                <a:spcPts val="1200"/>
              </a:spcBef>
            </a:pPr>
            <a:r>
              <a:rPr lang="en-US" dirty="0"/>
              <a:t>Image source: https://</a:t>
            </a:r>
            <a:r>
              <a:rPr lang="en-US" dirty="0" err="1"/>
              <a:t>warmsprings-nsn.gov</a:t>
            </a:r>
            <a:r>
              <a:rPr lang="en-US" dirty="0"/>
              <a:t>/contact/</a:t>
            </a:r>
          </a:p>
        </p:txBody>
      </p:sp>
    </p:spTree>
    <p:extLst>
      <p:ext uri="{BB962C8B-B14F-4D97-AF65-F5344CB8AC3E}">
        <p14:creationId xmlns:p14="http://schemas.microsoft.com/office/powerpoint/2010/main" val="2375764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A12758-B948-799B-E451-FFB99E41ADAB}"/>
              </a:ext>
            </a:extLst>
          </p:cNvPr>
          <p:cNvSpPr>
            <a:spLocks noGrp="1"/>
          </p:cNvSpPr>
          <p:nvPr>
            <p:ph type="ctrTitle"/>
          </p:nvPr>
        </p:nvSpPr>
        <p:spPr>
          <a:xfrm>
            <a:off x="7190698" y="1139607"/>
            <a:ext cx="15947598" cy="2957710"/>
          </a:xfrm>
        </p:spPr>
        <p:txBody>
          <a:bodyPr/>
          <a:lstStyle/>
          <a:p>
            <a:r>
              <a:rPr lang="en-US" dirty="0"/>
              <a:t>Essential Questions</a:t>
            </a:r>
          </a:p>
        </p:txBody>
      </p:sp>
      <p:sp>
        <p:nvSpPr>
          <p:cNvPr id="4" name="Subtitle 3">
            <a:extLst>
              <a:ext uri="{FF2B5EF4-FFF2-40B4-BE49-F238E27FC236}">
                <a16:creationId xmlns:a16="http://schemas.microsoft.com/office/drawing/2014/main" id="{18D44913-460B-59B0-6869-4CC164FA779F}"/>
              </a:ext>
            </a:extLst>
          </p:cNvPr>
          <p:cNvSpPr>
            <a:spLocks noGrp="1"/>
          </p:cNvSpPr>
          <p:nvPr>
            <p:ph type="subTitle" idx="2"/>
          </p:nvPr>
        </p:nvSpPr>
        <p:spPr>
          <a:xfrm>
            <a:off x="8644387" y="6148393"/>
            <a:ext cx="14493909" cy="5062945"/>
          </a:xfrm>
        </p:spPr>
        <p:txBody>
          <a:bodyPr/>
          <a:lstStyle/>
          <a:p>
            <a:pPr marL="1028700" marR="0" lvl="0" indent="-571500" algn="l" defTabSz="914400" rtl="0" eaLnBrk="1" fontAlgn="auto" latinLnBrk="0" hangingPunct="1">
              <a:lnSpc>
                <a:spcPct val="115000"/>
              </a:lnSpc>
              <a:spcBef>
                <a:spcPts val="1200"/>
              </a:spcBef>
              <a:spcAft>
                <a:spcPts val="0"/>
              </a:spcAft>
              <a:buClr>
                <a:srgbClr val="53050D"/>
              </a:buClr>
              <a:buSzPts val="4000"/>
              <a:buFont typeface="Arial" panose="020B0604020202020204" pitchFamily="34" charset="0"/>
              <a:buChar char="•"/>
              <a:tabLst/>
              <a:defRPr/>
            </a:pPr>
            <a:r>
              <a:rPr kumimoji="0" lang="en-US" sz="4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can I learn from observing plants and animals in their habitat?</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1028700" marR="0" lvl="0" indent="-571500" algn="l" defTabSz="914400" rtl="0" eaLnBrk="1" fontAlgn="auto" latinLnBrk="0" hangingPunct="1">
              <a:lnSpc>
                <a:spcPct val="115000"/>
              </a:lnSpc>
              <a:spcBef>
                <a:spcPts val="1200"/>
              </a:spcBef>
              <a:spcAft>
                <a:spcPts val="1200"/>
              </a:spcAft>
              <a:buClr>
                <a:srgbClr val="53050D"/>
              </a:buClr>
              <a:buSzPts val="4000"/>
              <a:buFont typeface="Arial" panose="020B0604020202020204" pitchFamily="34" charset="0"/>
              <a:buChar char="•"/>
              <a:tabLst/>
              <a:defRPr/>
            </a:pPr>
            <a:r>
              <a:rPr kumimoji="0" lang="en-US" sz="4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How are Native lifeways in Oregon shaped by the environment?</a:t>
            </a:r>
          </a:p>
        </p:txBody>
      </p:sp>
    </p:spTree>
    <p:extLst>
      <p:ext uri="{BB962C8B-B14F-4D97-AF65-F5344CB8AC3E}">
        <p14:creationId xmlns:p14="http://schemas.microsoft.com/office/powerpoint/2010/main" val="576808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6B6820-DE0C-BC27-E993-5D9A781ED659}"/>
              </a:ext>
            </a:extLst>
          </p:cNvPr>
          <p:cNvSpPr>
            <a:spLocks noGrp="1"/>
          </p:cNvSpPr>
          <p:nvPr>
            <p:ph type="title"/>
          </p:nvPr>
        </p:nvSpPr>
        <p:spPr/>
        <p:txBody>
          <a:bodyPr/>
          <a:lstStyle/>
          <a:p>
            <a:r>
              <a:rPr lang="en-US" dirty="0"/>
              <a:t>Learning Outcomes</a:t>
            </a:r>
          </a:p>
        </p:txBody>
      </p:sp>
      <p:sp>
        <p:nvSpPr>
          <p:cNvPr id="7" name="Text Placeholder 6">
            <a:extLst>
              <a:ext uri="{FF2B5EF4-FFF2-40B4-BE49-F238E27FC236}">
                <a16:creationId xmlns:a16="http://schemas.microsoft.com/office/drawing/2014/main" id="{EDE651EB-EE37-6F93-E169-BEC6FD2E70EF}"/>
              </a:ext>
            </a:extLst>
          </p:cNvPr>
          <p:cNvSpPr>
            <a:spLocks noGrp="1"/>
          </p:cNvSpPr>
          <p:nvPr>
            <p:ph type="body" idx="1"/>
          </p:nvPr>
        </p:nvSpPr>
        <p:spPr/>
        <p:txBody>
          <a:bodyPr/>
          <a:lstStyle/>
          <a:p>
            <a:pPr marL="571500" lvl="0" indent="-571500">
              <a:buFont typeface="Arial" panose="020B0604020202020204" pitchFamily="34" charset="0"/>
              <a:buChar char="•"/>
            </a:pPr>
            <a:r>
              <a:rPr lang="en-US" dirty="0"/>
              <a:t>I understand why Native people in Oregon take care of plants, animals and the land. </a:t>
            </a:r>
          </a:p>
          <a:p>
            <a:pPr marL="571500" lvl="0" indent="-571500">
              <a:buFont typeface="Arial" panose="020B0604020202020204" pitchFamily="34" charset="0"/>
              <a:buChar char="•"/>
            </a:pPr>
            <a:r>
              <a:rPr lang="en-US" dirty="0"/>
              <a:t>I understand how to observe plants and animals in their habitats.</a:t>
            </a:r>
          </a:p>
          <a:p>
            <a:pPr marL="571500" lvl="0" indent="-571500">
              <a:buFont typeface="Arial" panose="020B0604020202020204" pitchFamily="34" charset="0"/>
              <a:buChar char="•"/>
            </a:pPr>
            <a:r>
              <a:rPr lang="en-US" dirty="0"/>
              <a:t>I understand that living things influence one another in an ecosystem.</a:t>
            </a:r>
          </a:p>
        </p:txBody>
      </p:sp>
      <p:sp>
        <p:nvSpPr>
          <p:cNvPr id="9" name="Text Placeholder 8">
            <a:extLst>
              <a:ext uri="{FF2B5EF4-FFF2-40B4-BE49-F238E27FC236}">
                <a16:creationId xmlns:a16="http://schemas.microsoft.com/office/drawing/2014/main" id="{7DDA2B68-532B-BB17-5FE2-6BF3CAD146E6}"/>
              </a:ext>
            </a:extLst>
          </p:cNvPr>
          <p:cNvSpPr>
            <a:spLocks noGrp="1"/>
          </p:cNvSpPr>
          <p:nvPr>
            <p:ph type="body" idx="13"/>
          </p:nvPr>
        </p:nvSpPr>
        <p:spPr/>
        <p:txBody>
          <a:bodyPr anchor="ctr"/>
          <a:lstStyle/>
          <a:p>
            <a:r>
              <a:rPr lang="en-US" sz="6000" b="1" dirty="0">
                <a:solidFill>
                  <a:schemeClr val="bg1">
                    <a:lumMod val="50000"/>
                  </a:schemeClr>
                </a:solidFill>
              </a:rPr>
              <a:t>Success Criteria</a:t>
            </a:r>
          </a:p>
        </p:txBody>
      </p:sp>
      <p:sp>
        <p:nvSpPr>
          <p:cNvPr id="8" name="Text Placeholder 7">
            <a:extLst>
              <a:ext uri="{FF2B5EF4-FFF2-40B4-BE49-F238E27FC236}">
                <a16:creationId xmlns:a16="http://schemas.microsoft.com/office/drawing/2014/main" id="{9AE06B91-EAC7-564B-88F6-73171AFB1B75}"/>
              </a:ext>
            </a:extLst>
          </p:cNvPr>
          <p:cNvSpPr>
            <a:spLocks noGrp="1"/>
          </p:cNvSpPr>
          <p:nvPr>
            <p:ph type="body" idx="2"/>
          </p:nvPr>
        </p:nvSpPr>
        <p:spPr/>
        <p:txBody>
          <a:bodyPr/>
          <a:lstStyle/>
          <a:p>
            <a:pPr marL="571500" lvl="0" indent="-571500">
              <a:buFont typeface="Arial" panose="020B0604020202020204" pitchFamily="34" charset="0"/>
              <a:buChar char="•"/>
            </a:pPr>
            <a:r>
              <a:rPr lang="en-US" dirty="0"/>
              <a:t>I can describe the plants, animals, and habitats I observe.</a:t>
            </a:r>
          </a:p>
          <a:p>
            <a:pPr marL="571500" lvl="0" indent="-571500">
              <a:buFont typeface="Arial" panose="020B0604020202020204" pitchFamily="34" charset="0"/>
              <a:buChar char="•"/>
            </a:pPr>
            <a:r>
              <a:rPr lang="en-US" dirty="0"/>
              <a:t>I can explain how plants, animals, and habitats influence one another.  </a:t>
            </a:r>
          </a:p>
          <a:p>
            <a:pPr marL="571500" lvl="0" indent="-571500">
              <a:buFont typeface="Arial" panose="020B0604020202020204" pitchFamily="34" charset="0"/>
              <a:buChar char="•"/>
            </a:pPr>
            <a:r>
              <a:rPr lang="en-US" dirty="0"/>
              <a:t>I can explain how Oregon Tribes, the land, and waterways take care of each other.</a:t>
            </a:r>
          </a:p>
        </p:txBody>
      </p:sp>
      <p:sp>
        <p:nvSpPr>
          <p:cNvPr id="5" name="Slide Number Placeholder 4">
            <a:extLst>
              <a:ext uri="{FF2B5EF4-FFF2-40B4-BE49-F238E27FC236}">
                <a16:creationId xmlns:a16="http://schemas.microsoft.com/office/drawing/2014/main" id="{F7C39A42-3C73-DC21-97BD-6FEECBE9C82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222729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AC2454-73AC-02C6-2DA2-C741F6263EA1}"/>
              </a:ext>
            </a:extLst>
          </p:cNvPr>
          <p:cNvSpPr>
            <a:spLocks noGrp="1"/>
          </p:cNvSpPr>
          <p:nvPr>
            <p:ph type="title"/>
          </p:nvPr>
        </p:nvSpPr>
        <p:spPr/>
        <p:txBody>
          <a:bodyPr/>
          <a:lstStyle/>
          <a:p>
            <a:r>
              <a:rPr lang="en-US" dirty="0"/>
              <a:t>Key Words and Ideas</a:t>
            </a:r>
          </a:p>
        </p:txBody>
      </p:sp>
      <p:sp>
        <p:nvSpPr>
          <p:cNvPr id="2" name="Text Placeholder 1">
            <a:extLst>
              <a:ext uri="{FF2B5EF4-FFF2-40B4-BE49-F238E27FC236}">
                <a16:creationId xmlns:a16="http://schemas.microsoft.com/office/drawing/2014/main" id="{8F7DBE1B-B649-CC5D-1E83-2351AA4046DA}"/>
              </a:ext>
            </a:extLst>
          </p:cNvPr>
          <p:cNvSpPr>
            <a:spLocks noGrp="1"/>
          </p:cNvSpPr>
          <p:nvPr>
            <p:ph type="body" idx="1"/>
          </p:nvPr>
        </p:nvSpPr>
        <p:spPr/>
        <p:txBody>
          <a:bodyPr/>
          <a:lstStyle/>
          <a:p>
            <a:pPr lvl="0"/>
            <a:r>
              <a:rPr lang="en-US" b="1" dirty="0">
                <a:sym typeface="Arial"/>
              </a:rPr>
              <a:t>Habitat</a:t>
            </a:r>
            <a:r>
              <a:rPr lang="en-US" dirty="0">
                <a:sym typeface="Arial"/>
              </a:rPr>
              <a:t>: The natural home or environment of an animal, plant, or other organism.</a:t>
            </a:r>
            <a:endParaRPr lang="en-US" dirty="0"/>
          </a:p>
          <a:p>
            <a:pPr lvl="0"/>
            <a:r>
              <a:rPr lang="en-US" b="1" dirty="0">
                <a:sym typeface="Arial"/>
              </a:rPr>
              <a:t>Organism</a:t>
            </a:r>
            <a:r>
              <a:rPr lang="en-US" dirty="0">
                <a:sym typeface="Arial"/>
              </a:rPr>
              <a:t>: Any individual living thing</a:t>
            </a:r>
            <a:endParaRPr lang="en-US" dirty="0"/>
          </a:p>
          <a:p>
            <a:pPr lvl="0"/>
            <a:r>
              <a:rPr lang="en-US" b="1" dirty="0">
                <a:sym typeface="Arial"/>
              </a:rPr>
              <a:t>Ecosystem</a:t>
            </a:r>
            <a:r>
              <a:rPr lang="en-US" dirty="0">
                <a:sym typeface="Arial"/>
              </a:rPr>
              <a:t>: A community of living organisms interacting with one another and their environment</a:t>
            </a:r>
            <a:endParaRPr lang="en-US" dirty="0"/>
          </a:p>
          <a:p>
            <a:r>
              <a:rPr lang="en-US" b="1" dirty="0"/>
              <a:t>Region</a:t>
            </a:r>
            <a:r>
              <a:rPr lang="en-US" dirty="0"/>
              <a:t>: An area of land that has common features.</a:t>
            </a:r>
          </a:p>
        </p:txBody>
      </p:sp>
      <p:sp>
        <p:nvSpPr>
          <p:cNvPr id="5" name="Slide Number Placeholder 4">
            <a:extLst>
              <a:ext uri="{FF2B5EF4-FFF2-40B4-BE49-F238E27FC236}">
                <a16:creationId xmlns:a16="http://schemas.microsoft.com/office/drawing/2014/main" id="{615B9450-412F-43D6-4B0B-7094B4F4F1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Tree>
    <p:extLst>
      <p:ext uri="{BB962C8B-B14F-4D97-AF65-F5344CB8AC3E}">
        <p14:creationId xmlns:p14="http://schemas.microsoft.com/office/powerpoint/2010/main" val="1470702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82FF3D-4277-0917-C274-8A04BB723E37}"/>
              </a:ext>
            </a:extLst>
          </p:cNvPr>
          <p:cNvSpPr>
            <a:spLocks noGrp="1"/>
          </p:cNvSpPr>
          <p:nvPr>
            <p:ph type="title"/>
          </p:nvPr>
        </p:nvSpPr>
        <p:spPr>
          <a:xfrm>
            <a:off x="2439990" y="1732548"/>
            <a:ext cx="7856949" cy="2189748"/>
          </a:xfrm>
        </p:spPr>
        <p:txBody>
          <a:bodyPr/>
          <a:lstStyle/>
          <a:p>
            <a:r>
              <a:rPr lang="en-US" dirty="0"/>
              <a:t>Nine Federally Recognized Tribes in Oregon</a:t>
            </a:r>
          </a:p>
        </p:txBody>
      </p:sp>
      <p:sp>
        <p:nvSpPr>
          <p:cNvPr id="4" name="Text Placeholder 3">
            <a:extLst>
              <a:ext uri="{FF2B5EF4-FFF2-40B4-BE49-F238E27FC236}">
                <a16:creationId xmlns:a16="http://schemas.microsoft.com/office/drawing/2014/main" id="{7A0F5CB9-15D1-92E2-039C-E162A942C314}"/>
              </a:ext>
            </a:extLst>
          </p:cNvPr>
          <p:cNvSpPr>
            <a:spLocks noGrp="1"/>
          </p:cNvSpPr>
          <p:nvPr>
            <p:ph type="body" idx="2"/>
          </p:nvPr>
        </p:nvSpPr>
        <p:spPr>
          <a:xfrm>
            <a:off x="2454275" y="6089841"/>
            <a:ext cx="6720113" cy="1536318"/>
          </a:xfrm>
        </p:spPr>
        <p:txBody>
          <a:bodyPr/>
          <a:lstStyle/>
          <a:p>
            <a:pPr marL="571500" lvl="0" indent="-571500">
              <a:spcBef>
                <a:spcPts val="0"/>
              </a:spcBef>
              <a:buClr>
                <a:srgbClr val="54050E"/>
              </a:buClr>
              <a:buSzPts val="6000"/>
              <a:buFont typeface="Arial" panose="020B0604020202020204" pitchFamily="34" charset="0"/>
              <a:buChar char="•"/>
              <a:defRPr/>
            </a:pPr>
            <a:r>
              <a:rPr lang="en-US" dirty="0">
                <a:solidFill>
                  <a:srgbClr val="BE4903"/>
                </a:solidFill>
              </a:rPr>
              <a:t>Can you find the Burns Paiute Tribe?</a:t>
            </a:r>
          </a:p>
          <a:p>
            <a:pPr marL="571500" lvl="0" indent="-571500">
              <a:spcBef>
                <a:spcPts val="1800"/>
              </a:spcBef>
              <a:buClr>
                <a:srgbClr val="54050E"/>
              </a:buClr>
              <a:buSzPts val="6000"/>
              <a:buFont typeface="Arial" panose="020B0604020202020204" pitchFamily="34" charset="0"/>
              <a:buChar char="•"/>
              <a:defRPr/>
            </a:pPr>
            <a:r>
              <a:rPr lang="en-US" dirty="0">
                <a:solidFill>
                  <a:srgbClr val="BE4903"/>
                </a:solidFill>
              </a:rPr>
              <a:t>The Confederated Tribes of Warm Springs?</a:t>
            </a:r>
          </a:p>
        </p:txBody>
      </p:sp>
      <p:pic>
        <p:nvPicPr>
          <p:cNvPr id="7" name="Google Shape;127;p19" descr="Map of the nine Oregon federally recongized Tribes.">
            <a:extLst>
              <a:ext uri="{FF2B5EF4-FFF2-40B4-BE49-F238E27FC236}">
                <a16:creationId xmlns:a16="http://schemas.microsoft.com/office/drawing/2014/main" id="{CB649FA5-4F20-A16F-7F69-B54DD0795A54}"/>
              </a:ext>
            </a:extLst>
          </p:cNvPr>
          <p:cNvPicPr preferRelativeResize="0"/>
          <p:nvPr/>
        </p:nvPicPr>
        <p:blipFill rotWithShape="1">
          <a:blip r:embed="rId3">
            <a:alphaModFix/>
          </a:blip>
          <a:srcRect l="2056" b="1941"/>
          <a:stretch/>
        </p:blipFill>
        <p:spPr>
          <a:xfrm>
            <a:off x="9174388" y="1980465"/>
            <a:ext cx="13366606" cy="9755069"/>
          </a:xfrm>
          <a:prstGeom prst="rect">
            <a:avLst/>
          </a:prstGeom>
          <a:noFill/>
          <a:ln>
            <a:noFill/>
          </a:ln>
        </p:spPr>
      </p:pic>
      <p:sp>
        <p:nvSpPr>
          <p:cNvPr id="5" name="Slide Number Placeholder 4">
            <a:extLst>
              <a:ext uri="{FF2B5EF4-FFF2-40B4-BE49-F238E27FC236}">
                <a16:creationId xmlns:a16="http://schemas.microsoft.com/office/drawing/2014/main" id="{C55F91FA-EDF3-7112-A8A0-C2490C13D6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Tree>
    <p:extLst>
      <p:ext uri="{BB962C8B-B14F-4D97-AF65-F5344CB8AC3E}">
        <p14:creationId xmlns:p14="http://schemas.microsoft.com/office/powerpoint/2010/main" val="3873691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5F23EF-21C7-8D55-985F-3F116F62F086}"/>
              </a:ext>
            </a:extLst>
          </p:cNvPr>
          <p:cNvSpPr>
            <a:spLocks noGrp="1"/>
          </p:cNvSpPr>
          <p:nvPr>
            <p:ph type="title"/>
          </p:nvPr>
        </p:nvSpPr>
        <p:spPr/>
        <p:txBody>
          <a:bodyPr/>
          <a:lstStyle/>
          <a:p>
            <a:r>
              <a:rPr lang="en-US" dirty="0"/>
              <a:t>The Burns Paiute Tribal Lands</a:t>
            </a:r>
          </a:p>
        </p:txBody>
      </p:sp>
      <p:sp>
        <p:nvSpPr>
          <p:cNvPr id="4" name="Text Placeholder 3">
            <a:extLst>
              <a:ext uri="{FF2B5EF4-FFF2-40B4-BE49-F238E27FC236}">
                <a16:creationId xmlns:a16="http://schemas.microsoft.com/office/drawing/2014/main" id="{F5DED3D8-3CCF-95FB-4749-F5D86C0225A2}"/>
              </a:ext>
            </a:extLst>
          </p:cNvPr>
          <p:cNvSpPr>
            <a:spLocks noGrp="1"/>
          </p:cNvSpPr>
          <p:nvPr>
            <p:ph type="body" idx="2"/>
          </p:nvPr>
        </p:nvSpPr>
        <p:spPr/>
        <p:txBody>
          <a:bodyPr/>
          <a:lstStyle/>
          <a:p>
            <a:r>
              <a:rPr lang="en-US" dirty="0">
                <a:sym typeface="Arial"/>
              </a:rPr>
              <a:t>What do you see?</a:t>
            </a:r>
            <a:endParaRPr lang="en-US" dirty="0"/>
          </a:p>
        </p:txBody>
      </p:sp>
      <p:pic>
        <p:nvPicPr>
          <p:cNvPr id="6" name="Picture 5">
            <a:extLst>
              <a:ext uri="{FF2B5EF4-FFF2-40B4-BE49-F238E27FC236}">
                <a16:creationId xmlns:a16="http://schemas.microsoft.com/office/drawing/2014/main" id="{E2508378-54FF-E14F-D994-D43E7ADAD8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626366" y="3108325"/>
            <a:ext cx="10003283" cy="7499350"/>
          </a:xfrm>
          <a:prstGeom prst="rect">
            <a:avLst/>
          </a:prstGeom>
        </p:spPr>
      </p:pic>
      <p:sp>
        <p:nvSpPr>
          <p:cNvPr id="5" name="Slide Number Placeholder 4">
            <a:extLst>
              <a:ext uri="{FF2B5EF4-FFF2-40B4-BE49-F238E27FC236}">
                <a16:creationId xmlns:a16="http://schemas.microsoft.com/office/drawing/2014/main" id="{53246A79-0395-AB84-D418-3134EB658A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7" name="TextBox 6">
            <a:extLst>
              <a:ext uri="{FF2B5EF4-FFF2-40B4-BE49-F238E27FC236}">
                <a16:creationId xmlns:a16="http://schemas.microsoft.com/office/drawing/2014/main" id="{9D238552-220C-6B45-1EC5-C6131901934E}"/>
              </a:ext>
            </a:extLst>
          </p:cNvPr>
          <p:cNvSpPr txBox="1"/>
          <p:nvPr/>
        </p:nvSpPr>
        <p:spPr>
          <a:xfrm>
            <a:off x="12626366" y="10607675"/>
            <a:ext cx="12197442" cy="318998"/>
          </a:xfrm>
          <a:prstGeom prst="rect">
            <a:avLst/>
          </a:prstGeom>
          <a:noFill/>
        </p:spPr>
        <p:txBody>
          <a:bodyPr wrap="square">
            <a:spAutoFit/>
          </a:bodyPr>
          <a:lstStyle/>
          <a:p>
            <a:pPr marL="152400" indent="0">
              <a:lnSpc>
                <a:spcPct val="114999"/>
              </a:lnSpc>
              <a:spcBef>
                <a:spcPts val="1200"/>
              </a:spcBef>
              <a:buClr>
                <a:schemeClr val="dk1"/>
              </a:buClr>
              <a:buSzPts val="1200"/>
              <a:buFont typeface="Arial" panose="020B0604020202020204" pitchFamily="34" charset="0"/>
              <a:buNone/>
            </a:pPr>
            <a:r>
              <a:rPr lang="en-US" dirty="0"/>
              <a:t>Image source: https://</a:t>
            </a:r>
            <a:r>
              <a:rPr lang="en-US" dirty="0" err="1"/>
              <a:t>bptdnr.org</a:t>
            </a:r>
            <a:r>
              <a:rPr lang="en-US" dirty="0"/>
              <a:t>/</a:t>
            </a:r>
          </a:p>
        </p:txBody>
      </p:sp>
    </p:spTree>
    <p:extLst>
      <p:ext uri="{BB962C8B-B14F-4D97-AF65-F5344CB8AC3E}">
        <p14:creationId xmlns:p14="http://schemas.microsoft.com/office/powerpoint/2010/main" val="3051361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3E2608-DEC9-D534-EF46-C9F90300D44B}"/>
              </a:ext>
            </a:extLst>
          </p:cNvPr>
          <p:cNvSpPr>
            <a:spLocks noGrp="1"/>
          </p:cNvSpPr>
          <p:nvPr>
            <p:ph type="title"/>
          </p:nvPr>
        </p:nvSpPr>
        <p:spPr>
          <a:xfrm>
            <a:off x="2454275" y="1256028"/>
            <a:ext cx="16618032" cy="2189748"/>
          </a:xfrm>
        </p:spPr>
        <p:txBody>
          <a:bodyPr/>
          <a:lstStyle/>
          <a:p>
            <a:r>
              <a:rPr lang="en-US" dirty="0"/>
              <a:t>The Burns Paiute Tribal Lands (2)</a:t>
            </a:r>
          </a:p>
        </p:txBody>
      </p:sp>
      <p:sp>
        <p:nvSpPr>
          <p:cNvPr id="4" name="Text Placeholder 3">
            <a:extLst>
              <a:ext uri="{FF2B5EF4-FFF2-40B4-BE49-F238E27FC236}">
                <a16:creationId xmlns:a16="http://schemas.microsoft.com/office/drawing/2014/main" id="{6ADF35A8-F801-4749-9063-8D7B687E3320}"/>
              </a:ext>
            </a:extLst>
          </p:cNvPr>
          <p:cNvSpPr>
            <a:spLocks noGrp="1"/>
          </p:cNvSpPr>
          <p:nvPr>
            <p:ph type="body" idx="2"/>
          </p:nvPr>
        </p:nvSpPr>
        <p:spPr/>
        <p:txBody>
          <a:bodyPr/>
          <a:lstStyle/>
          <a:p>
            <a:r>
              <a:rPr lang="en-US" dirty="0"/>
              <a:t>How do the people and land take care of each other?</a:t>
            </a:r>
          </a:p>
        </p:txBody>
      </p:sp>
      <p:pic>
        <p:nvPicPr>
          <p:cNvPr id="6" name="Picture 5">
            <a:extLst>
              <a:ext uri="{FF2B5EF4-FFF2-40B4-BE49-F238E27FC236}">
                <a16:creationId xmlns:a16="http://schemas.microsoft.com/office/drawing/2014/main" id="{F2608469-BA51-D5CD-95F0-DEEA4105222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193587" y="3053891"/>
            <a:ext cx="10958818" cy="8336647"/>
          </a:xfrm>
          <a:prstGeom prst="rect">
            <a:avLst/>
          </a:prstGeom>
        </p:spPr>
      </p:pic>
      <p:sp>
        <p:nvSpPr>
          <p:cNvPr id="5" name="Slide Number Placeholder 4">
            <a:extLst>
              <a:ext uri="{FF2B5EF4-FFF2-40B4-BE49-F238E27FC236}">
                <a16:creationId xmlns:a16="http://schemas.microsoft.com/office/drawing/2014/main" id="{85E401BB-2362-F5F4-2F96-EB9CF675A8D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7" name="TextBox 6">
            <a:extLst>
              <a:ext uri="{FF2B5EF4-FFF2-40B4-BE49-F238E27FC236}">
                <a16:creationId xmlns:a16="http://schemas.microsoft.com/office/drawing/2014/main" id="{B251DAB7-C80C-1613-F7C7-97BEE6D6C23A}"/>
              </a:ext>
            </a:extLst>
          </p:cNvPr>
          <p:cNvSpPr txBox="1"/>
          <p:nvPr/>
        </p:nvSpPr>
        <p:spPr>
          <a:xfrm>
            <a:off x="12189733" y="11526144"/>
            <a:ext cx="12197442" cy="318998"/>
          </a:xfrm>
          <a:prstGeom prst="rect">
            <a:avLst/>
          </a:prstGeom>
          <a:noFill/>
        </p:spPr>
        <p:txBody>
          <a:bodyPr wrap="square">
            <a:spAutoFit/>
          </a:bodyPr>
          <a:lstStyle/>
          <a:p>
            <a:pPr marL="152400">
              <a:lnSpc>
                <a:spcPct val="114999"/>
              </a:lnSpc>
              <a:spcBef>
                <a:spcPts val="1200"/>
              </a:spcBef>
              <a:buClr>
                <a:schemeClr val="dk1"/>
              </a:buClr>
              <a:buSzPts val="1200"/>
            </a:pPr>
            <a:r>
              <a:rPr lang="en-US" sz="1400" dirty="0">
                <a:latin typeface="Arial"/>
                <a:ea typeface="Arial"/>
                <a:cs typeface="Arial"/>
              </a:rPr>
              <a:t>Image source</a:t>
            </a:r>
            <a:r>
              <a:rPr lang="en-US" dirty="0"/>
              <a:t>: https://</a:t>
            </a:r>
            <a:r>
              <a:rPr lang="en-US" dirty="0" err="1"/>
              <a:t>bptdnr.org</a:t>
            </a:r>
            <a:r>
              <a:rPr lang="en-US" dirty="0"/>
              <a:t>/</a:t>
            </a:r>
            <a:endParaRPr lang="en-US" sz="1400" dirty="0">
              <a:latin typeface="Arial"/>
              <a:ea typeface="Arial"/>
              <a:cs typeface="Arial"/>
            </a:endParaRPr>
          </a:p>
        </p:txBody>
      </p:sp>
    </p:spTree>
    <p:extLst>
      <p:ext uri="{BB962C8B-B14F-4D97-AF65-F5344CB8AC3E}">
        <p14:creationId xmlns:p14="http://schemas.microsoft.com/office/powerpoint/2010/main" val="2024363722"/>
      </p:ext>
    </p:extLst>
  </p:cSld>
  <p:clrMapOvr>
    <a:masterClrMapping/>
  </p:clrMapOvr>
</p:sld>
</file>

<file path=ppt/theme/theme1.xml><?xml version="1.0" encoding="utf-8"?>
<a:theme xmlns:a="http://schemas.openxmlformats.org/drawingml/2006/main"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34fb217e-71e5-45f5-ac12-57a9bc5aa8c7" xsi:nil="true"/>
    <PublishingStartDate xmlns="http://schemas.microsoft.com/sharepoint/v3" xsi:nil="true"/>
    <PublishingExpirationDate xmlns="http://schemas.microsoft.com/sharepoint/v3" xsi:nil="true"/>
    <Estimated_x0020_Creation_x0020_Date xmlns="34fb217e-71e5-45f5-ac12-57a9bc5aa8c7" xsi:nil="true"/>
    <Remediation_x0020_Date xmlns="34fb217e-71e5-45f5-ac12-57a9bc5aa8c7" xsi:nil="true"/>
  </documentManagement>
</p:properties>
</file>

<file path=customXml/itemProps1.xml><?xml version="1.0" encoding="utf-8"?>
<ds:datastoreItem xmlns:ds="http://schemas.openxmlformats.org/officeDocument/2006/customXml" ds:itemID="{2DEDAB8D-EF9A-41C3-8AF7-C4CF01683EDD}"/>
</file>

<file path=customXml/itemProps2.xml><?xml version="1.0" encoding="utf-8"?>
<ds:datastoreItem xmlns:ds="http://schemas.openxmlformats.org/officeDocument/2006/customXml" ds:itemID="{A19FB22E-7E4F-46BC-A7DE-F41E06567958}"/>
</file>

<file path=customXml/itemProps3.xml><?xml version="1.0" encoding="utf-8"?>
<ds:datastoreItem xmlns:ds="http://schemas.openxmlformats.org/officeDocument/2006/customXml" ds:itemID="{584B6899-211C-4074-8104-F27E55BDC21B}"/>
</file>

<file path=docProps/app.xml><?xml version="1.0" encoding="utf-8"?>
<Properties xmlns="http://schemas.openxmlformats.org/officeDocument/2006/extended-properties" xmlns:vt="http://schemas.openxmlformats.org/officeDocument/2006/docPropsVTypes">
  <TotalTime>72</TotalTime>
  <Words>1878</Words>
  <Application>Microsoft Macintosh PowerPoint</Application>
  <PresentationFormat>Custom</PresentationFormat>
  <Paragraphs>171</Paragraphs>
  <Slides>18</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Calibri</vt:lpstr>
      <vt:lpstr>Noto Sans</vt:lpstr>
      <vt:lpstr>Noto Sans Symbols</vt:lpstr>
      <vt:lpstr>Verdana</vt:lpstr>
      <vt:lpstr>Arial</vt:lpstr>
      <vt:lpstr>Times New Roman</vt:lpstr>
      <vt:lpstr>JPRC Title and Closing Slides</vt:lpstr>
      <vt:lpstr>JPRC Interior Slides</vt:lpstr>
      <vt:lpstr>How Tribes and the Environment Take Care Of Each Other</vt:lpstr>
      <vt:lpstr>Group Talk</vt:lpstr>
      <vt:lpstr>Native Lifeways</vt:lpstr>
      <vt:lpstr>Essential Questions</vt:lpstr>
      <vt:lpstr>Learning Outcomes</vt:lpstr>
      <vt:lpstr>Key Words and Ideas</vt:lpstr>
      <vt:lpstr>Nine Federally Recognized Tribes in Oregon</vt:lpstr>
      <vt:lpstr>The Burns Paiute Tribal Lands</vt:lpstr>
      <vt:lpstr>The Burns Paiute Tribal Lands (2)</vt:lpstr>
      <vt:lpstr>The Burns Paiute Tribal Lands (3)</vt:lpstr>
      <vt:lpstr>The Burns Paiute Tribal Lands (4)</vt:lpstr>
      <vt:lpstr>Let's look at more habitats!</vt:lpstr>
      <vt:lpstr>The Confederated Tribes of Warm Springs Tribal Lands</vt:lpstr>
      <vt:lpstr>The Confederated Tribes of Warm Springs Tribal Lands (2)</vt:lpstr>
      <vt:lpstr>The Confederated Tribes of Warm Springs Lands (3)</vt:lpstr>
      <vt:lpstr>The Confederated Tribes of Warm Springs Lands (4)</vt:lpstr>
      <vt:lpstr>Closing</vt:lpstr>
      <vt:lpstr>Self-assessment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Barbara Jones</cp:lastModifiedBy>
  <cp:revision>330</cp:revision>
  <dcterms:modified xsi:type="dcterms:W3CDTF">2025-06-16T18:46:04Z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