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9" r:id="rId6"/>
    <p:sldId id="280" r:id="rId7"/>
    <p:sldId id="291" r:id="rId8"/>
    <p:sldId id="292" r:id="rId9"/>
    <p:sldId id="293" r:id="rId10"/>
    <p:sldId id="294" r:id="rId11"/>
    <p:sldId id="295" r:id="rId12"/>
    <p:sldId id="29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4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5" orient="horz" pos="312" userDrawn="1">
          <p15:clr>
            <a:srgbClr val="A4A3A4"/>
          </p15:clr>
        </p15:guide>
        <p15:guide id="6" orient="horz" pos="1056" userDrawn="1">
          <p15:clr>
            <a:srgbClr val="A4A3A4"/>
          </p15:clr>
        </p15:guide>
        <p15:guide id="7" orient="horz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3B9"/>
    <a:srgbClr val="587A36"/>
    <a:srgbClr val="63A49F"/>
    <a:srgbClr val="801721"/>
    <a:srgbClr val="9D3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/>
    <p:restoredTop sz="94694"/>
  </p:normalViewPr>
  <p:slideViewPr>
    <p:cSldViewPr snapToGrid="0" snapToObjects="1" showGuides="1">
      <p:cViewPr varScale="1">
        <p:scale>
          <a:sx n="65" d="100"/>
          <a:sy n="65" d="100"/>
        </p:scale>
        <p:origin x="72" y="130"/>
      </p:cViewPr>
      <p:guideLst>
        <p:guide pos="624"/>
        <p:guide pos="7056"/>
        <p:guide orient="horz" pos="312"/>
        <p:guide orient="horz" pos="1056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2A92-59A2-E94B-B4EA-B716E7EC92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07B4F-E01A-8E48-AE41-D99831DA8168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4165A-990F-9844-AF2A-DD27509DE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D6E-E692-6041-9AB1-996572A88E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42280-914E-1748-9B19-DA3CE3AA6D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C620CE9-E83C-274A-9319-3CED6B8740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516DC-1FBC-D842-A341-EBAE3AF8F51A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32032-1F54-7041-8EED-BD6D0B781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86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119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469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18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130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218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717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FC9FC1-764D-4B44-91A3-F099B13B3D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74698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0DC6B-F0C6-1F4A-A6CA-E0ED4F42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46" y="1825625"/>
            <a:ext cx="986117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5C4486-4B87-6A42-827E-8E1B5D29D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533002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2E3643-BE44-9A40-B13C-C20C0E576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946" y="2480073"/>
            <a:ext cx="9144000" cy="165580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6000">
                <a:solidFill>
                  <a:srgbClr val="1B73B9"/>
                </a:solidFill>
              </a:defRPr>
            </a:lvl1pPr>
          </a:lstStyle>
          <a:p>
            <a:pPr algn="l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7746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147E33-80AE-2A44-A5B1-C8FFCCA49685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0300"/>
            <a:ext cx="9484660" cy="32053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1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B204CB-F132-9845-8A82-AE290FD8A871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1824"/>
            <a:ext cx="9292893" cy="3791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88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223E14-6CE7-BF4E-AAD5-05A4122466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2364" y="495300"/>
            <a:ext cx="6689036" cy="1474177"/>
          </a:xfrm>
        </p:spPr>
        <p:txBody>
          <a:bodyPr lIns="0" tIns="0" rIns="0" bIns="0" anchor="t" anchorCtr="0">
            <a:noAutofit/>
          </a:bodyPr>
          <a:lstStyle/>
          <a:p>
            <a:pPr algn="r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522221-339B-1A4B-B612-71A1CA43D774}"/>
              </a:ext>
            </a:extLst>
          </p:cNvPr>
          <p:cNvSpPr txBox="1">
            <a:spLocks/>
          </p:cNvSpPr>
          <p:nvPr userDrawn="1"/>
        </p:nvSpPr>
        <p:spPr>
          <a:xfrm>
            <a:off x="4651513" y="2400300"/>
            <a:ext cx="6549887" cy="37222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60A9AE-8C6D-D74D-BB8E-0FA4DA9CB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663" r="28923"/>
          <a:stretch/>
        </p:blipFill>
        <p:spPr>
          <a:xfrm>
            <a:off x="-139148" y="-30370"/>
            <a:ext cx="4194314" cy="6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9522803-E98B-6C4E-8362-A40CA90B27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0600" y="2400300"/>
            <a:ext cx="7855226" cy="2117912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Divider section header goes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94EE6C-309C-8241-9796-B41E3B97EEF1}"/>
              </a:ext>
            </a:extLst>
          </p:cNvPr>
          <p:cNvCxnSpPr>
            <a:cxnSpLocks/>
          </p:cNvCxnSpPr>
          <p:nvPr userDrawn="1"/>
        </p:nvCxnSpPr>
        <p:spPr>
          <a:xfrm>
            <a:off x="990600" y="2163233"/>
            <a:ext cx="1196009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0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B6B578-CF4B-DF47-9B27-E182C9A37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3" t="2970" r="277" b="12298"/>
          <a:stretch/>
        </p:blipFill>
        <p:spPr>
          <a:xfrm>
            <a:off x="-111370" y="-82062"/>
            <a:ext cx="12414739" cy="70221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F2B2CA-92F2-FC42-B600-734D92EFD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41675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87286-3C60-194F-A3FA-589D786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1537-F67A-AD4B-961C-8E36928C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1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73B9"/>
          </a:solidFill>
          <a:latin typeface="Helvetica Neue Medium" panose="02000503000000020004" pitchFamily="2" charset="0"/>
          <a:ea typeface="Helvetica Neue Medium" panose="02000503000000020004" pitchFamily="2" charset="0"/>
          <a:cs typeface="Helvetica Neue Medium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nps.gov/museum/exhibits/nepe/exb/dailylife/GenderRoles/NEPE81_82_83_84_2156A_21568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2163418"/>
            <a:ext cx="9814034" cy="265032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Grade 8 Lesson</a:t>
            </a:r>
            <a:br>
              <a:rPr lang="en-US" sz="7200" dirty="0"/>
            </a:br>
            <a:r>
              <a:rPr lang="en-US" sz="5400" dirty="0"/>
              <a:t>Games of Mental Skill </a:t>
            </a:r>
            <a:br>
              <a:rPr lang="en-US" sz="5400" dirty="0"/>
            </a:br>
            <a:r>
              <a:rPr lang="en-US" sz="5400" dirty="0"/>
              <a:t>and Endurance</a:t>
            </a:r>
            <a:br>
              <a:rPr lang="en-US" sz="5400" dirty="0"/>
            </a:br>
            <a:br>
              <a:rPr lang="en-US" sz="5400" dirty="0"/>
            </a:br>
            <a:endParaRPr lang="en-US" sz="5400" dirty="0"/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68A6AA26-350A-6A4A-8D10-F5325147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4120"/>
            <a:ext cx="12192000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9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Stick Game Pieces</a:t>
            </a:r>
            <a:endParaRPr lang="en-US" sz="4400" dirty="0"/>
          </a:p>
        </p:txBody>
      </p:sp>
      <p:pic>
        <p:nvPicPr>
          <p:cNvPr id="6" name="Content Placeholder 6" title="Bones used as game pieces">
            <a:extLst>
              <a:ext uri="{FF2B5EF4-FFF2-40B4-BE49-F238E27FC236}">
                <a16:creationId xmlns:a16="http://schemas.microsoft.com/office/drawing/2014/main" id="{64E52DF3-C604-E64D-BE6C-E6C4699B9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1" y="1676400"/>
            <a:ext cx="6347696" cy="402020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325F28F-F6A4-6A45-B49C-13C594AA2854}"/>
              </a:ext>
            </a:extLst>
          </p:cNvPr>
          <p:cNvSpPr/>
          <p:nvPr/>
        </p:nvSpPr>
        <p:spPr>
          <a:xfrm>
            <a:off x="906518" y="579104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From: National Park Service- Nez Perce National Historic Park</a:t>
            </a:r>
          </a:p>
          <a:p>
            <a:r>
              <a:rPr lang="en-US" sz="9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9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www.nps.gov</a:t>
            </a:r>
            <a:r>
              <a:rPr lang="en-US" sz="9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/museum/exhibits/</a:t>
            </a:r>
            <a:r>
              <a:rPr lang="en-US" sz="9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nepe</a:t>
            </a:r>
            <a:r>
              <a:rPr lang="en-US" sz="9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9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exb</a:t>
            </a:r>
            <a:r>
              <a:rPr lang="en-US" sz="9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9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dailylife</a:t>
            </a:r>
            <a:r>
              <a:rPr lang="en-US" sz="9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900" i="1" dirty="0" err="1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GenderRoles</a:t>
            </a:r>
            <a:r>
              <a:rPr lang="en-US" sz="9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/NEPE81_82_83_84_2156A_21568.html</a:t>
            </a:r>
            <a:endParaRPr lang="en-US" sz="900" i="1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0407D4-85DB-CC43-8654-31FDDDDD1FBE}"/>
              </a:ext>
            </a:extLst>
          </p:cNvPr>
          <p:cNvSpPr/>
          <p:nvPr/>
        </p:nvSpPr>
        <p:spPr>
          <a:xfrm>
            <a:off x="1088748" y="1760483"/>
            <a:ext cx="12698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Bones</a:t>
            </a:r>
          </a:p>
        </p:txBody>
      </p:sp>
    </p:spTree>
    <p:extLst>
      <p:ext uri="{BB962C8B-B14F-4D97-AF65-F5344CB8AC3E}">
        <p14:creationId xmlns:p14="http://schemas.microsoft.com/office/powerpoint/2010/main" val="195225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Map of Oregon</a:t>
            </a:r>
            <a:endParaRPr lang="en-US" sz="4400" dirty="0"/>
          </a:p>
        </p:txBody>
      </p:sp>
      <p:pic>
        <p:nvPicPr>
          <p:cNvPr id="5" name="Content Placeholder 6" title="Map of Oregon">
            <a:extLst>
              <a:ext uri="{FF2B5EF4-FFF2-40B4-BE49-F238E27FC236}">
                <a16:creationId xmlns:a16="http://schemas.microsoft.com/office/drawing/2014/main" id="{7F59331A-080F-DF4B-A35E-F84A8CA12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60" y="1679562"/>
            <a:ext cx="6653699" cy="416418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E4D52C-CE1C-2E4E-8E51-84CC6BBEF38B}"/>
              </a:ext>
            </a:extLst>
          </p:cNvPr>
          <p:cNvSpPr/>
          <p:nvPr/>
        </p:nvSpPr>
        <p:spPr>
          <a:xfrm>
            <a:off x="906517" y="6012331"/>
            <a:ext cx="66714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Source: Center for Geography Education in Oregon, Portland State University. The Student Atlas of Oregon. Used with permission.</a:t>
            </a:r>
          </a:p>
          <a:p>
            <a:endParaRPr lang="en-US" sz="900" i="1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403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5" y="495299"/>
            <a:ext cx="10197355" cy="850026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Reference Map of Tribal </a:t>
            </a:r>
            <a:br>
              <a:rPr lang="en-US" dirty="0"/>
            </a:br>
            <a:r>
              <a:rPr lang="en-US" dirty="0"/>
              <a:t>Nation Locations</a:t>
            </a:r>
            <a:endParaRPr lang="en-US" sz="4400" dirty="0"/>
          </a:p>
        </p:txBody>
      </p:sp>
      <p:pic>
        <p:nvPicPr>
          <p:cNvPr id="6" name="Content Placeholder 11" title="Map of Oregon with tribal headquarter locations on it">
            <a:extLst>
              <a:ext uri="{FF2B5EF4-FFF2-40B4-BE49-F238E27FC236}">
                <a16:creationId xmlns:a16="http://schemas.microsoft.com/office/drawing/2014/main" id="{9D331588-3EA2-3D40-B499-C19DFC38A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891" y="2056273"/>
            <a:ext cx="5497661" cy="424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323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5" y="495299"/>
            <a:ext cx="10197355" cy="850026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Examples from Umpqua Indians</a:t>
            </a:r>
            <a:endParaRPr lang="en-US" sz="4400" dirty="0"/>
          </a:p>
        </p:txBody>
      </p:sp>
      <p:pic>
        <p:nvPicPr>
          <p:cNvPr id="4" name="Content Placeholder 3" title="Museum entry for bones used in Umpqua Indian hand game">
            <a:extLst>
              <a:ext uri="{FF2B5EF4-FFF2-40B4-BE49-F238E27FC236}">
                <a16:creationId xmlns:a16="http://schemas.microsoft.com/office/drawing/2014/main" id="{64D69F6E-D06B-9640-A844-8BF6B25A44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798" t="23401" r="41643" b="42595"/>
          <a:stretch/>
        </p:blipFill>
        <p:spPr>
          <a:xfrm>
            <a:off x="268605" y="1370039"/>
            <a:ext cx="11284085" cy="43446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4713CA-4256-7149-B79B-C00C04CD2296}"/>
              </a:ext>
            </a:extLst>
          </p:cNvPr>
          <p:cNvSpPr/>
          <p:nvPr/>
        </p:nvSpPr>
        <p:spPr>
          <a:xfrm>
            <a:off x="906517" y="6012331"/>
            <a:ext cx="66714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Images from: Games of the North American Indians. p.260</a:t>
            </a:r>
          </a:p>
          <a:p>
            <a:endParaRPr lang="en-US" sz="900" i="1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176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5" y="495299"/>
            <a:ext cx="10197355" cy="850026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Examples from Umpqua Indians</a:t>
            </a:r>
            <a:endParaRPr lang="en-US" sz="4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4713CA-4256-7149-B79B-C00C04CD2296}"/>
              </a:ext>
            </a:extLst>
          </p:cNvPr>
          <p:cNvSpPr/>
          <p:nvPr/>
        </p:nvSpPr>
        <p:spPr>
          <a:xfrm>
            <a:off x="5211214" y="6021858"/>
            <a:ext cx="30979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Images from: Games of the North American Indians. p.270</a:t>
            </a:r>
          </a:p>
          <a:p>
            <a:pPr algn="r"/>
            <a:endParaRPr lang="en-US" sz="900" i="1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6" name="Content Placeholder 3" title="Museum explanation of tribal game implements">
            <a:extLst>
              <a:ext uri="{FF2B5EF4-FFF2-40B4-BE49-F238E27FC236}">
                <a16:creationId xmlns:a16="http://schemas.microsoft.com/office/drawing/2014/main" id="{6D208E48-E5AF-6A4E-A72B-BB0388A4BC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764" t="13138" r="42824" b="11646"/>
          <a:stretch/>
        </p:blipFill>
        <p:spPr>
          <a:xfrm>
            <a:off x="3858149" y="1539435"/>
            <a:ext cx="4475702" cy="437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94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5" y="495299"/>
            <a:ext cx="10197355" cy="850026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Examples from Umpqua Indians</a:t>
            </a:r>
            <a:endParaRPr lang="en-US" sz="4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4713CA-4256-7149-B79B-C00C04CD2296}"/>
              </a:ext>
            </a:extLst>
          </p:cNvPr>
          <p:cNvSpPr/>
          <p:nvPr/>
        </p:nvSpPr>
        <p:spPr>
          <a:xfrm>
            <a:off x="5360251" y="6067511"/>
            <a:ext cx="324748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9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Images from: Games of the North American Indians. p.268</a:t>
            </a:r>
          </a:p>
          <a:p>
            <a:pPr algn="r"/>
            <a:endParaRPr lang="en-US" sz="900" i="1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7" name="Content Placeholder 3" title="Explanation of two Clatsop games">
            <a:extLst>
              <a:ext uri="{FF2B5EF4-FFF2-40B4-BE49-F238E27FC236}">
                <a16:creationId xmlns:a16="http://schemas.microsoft.com/office/drawing/2014/main" id="{D556C65C-42E1-0344-8853-0D938015E7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787" t="22854" r="42597" b="14620"/>
          <a:stretch/>
        </p:blipFill>
        <p:spPr>
          <a:xfrm>
            <a:off x="3435977" y="1577544"/>
            <a:ext cx="5320046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67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5" y="495299"/>
            <a:ext cx="10197355" cy="850026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Examples from Klamath Tribe</a:t>
            </a:r>
            <a:endParaRPr lang="en-US" sz="4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4713CA-4256-7149-B79B-C00C04CD2296}"/>
              </a:ext>
            </a:extLst>
          </p:cNvPr>
          <p:cNvSpPr/>
          <p:nvPr/>
        </p:nvSpPr>
        <p:spPr>
          <a:xfrm>
            <a:off x="5929201" y="5942864"/>
            <a:ext cx="536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Images from: Games of the North American Indians. Top right: p 232, bottom right and left, p.278</a:t>
            </a:r>
          </a:p>
          <a:p>
            <a:pPr algn="r"/>
            <a:endParaRPr lang="en-US" sz="900" i="1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6" name="Content Placeholder 6" title="Solid bones used in games">
            <a:extLst>
              <a:ext uri="{FF2B5EF4-FFF2-40B4-BE49-F238E27FC236}">
                <a16:creationId xmlns:a16="http://schemas.microsoft.com/office/drawing/2014/main" id="{23C06713-3186-1A49-817C-9B96EDD513F0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/>
          <a:srcRect l="42985" t="14211" r="42717" b="18940"/>
          <a:stretch/>
        </p:blipFill>
        <p:spPr>
          <a:xfrm>
            <a:off x="990600" y="1696326"/>
            <a:ext cx="4393308" cy="3851351"/>
          </a:xfrm>
          <a:prstGeom prst="rect">
            <a:avLst/>
          </a:prstGeom>
        </p:spPr>
      </p:pic>
      <p:pic>
        <p:nvPicPr>
          <p:cNvPr id="8" name="Picture 7" title="Sticks used in tribal games">
            <a:extLst>
              <a:ext uri="{FF2B5EF4-FFF2-40B4-BE49-F238E27FC236}">
                <a16:creationId xmlns:a16="http://schemas.microsoft.com/office/drawing/2014/main" id="{377D3DC6-08A2-5A4C-895F-62E7716026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179" t="44587" r="42339" b="35596"/>
          <a:stretch/>
        </p:blipFill>
        <p:spPr>
          <a:xfrm>
            <a:off x="5606444" y="1612241"/>
            <a:ext cx="5850937" cy="1404226"/>
          </a:xfrm>
          <a:prstGeom prst="rect">
            <a:avLst/>
          </a:prstGeom>
        </p:spPr>
      </p:pic>
      <p:pic>
        <p:nvPicPr>
          <p:cNvPr id="9" name="Content Placeholder 9" title="Bones and sticks used in tribal games">
            <a:extLst>
              <a:ext uri="{FF2B5EF4-FFF2-40B4-BE49-F238E27FC236}">
                <a16:creationId xmlns:a16="http://schemas.microsoft.com/office/drawing/2014/main" id="{37B318EE-6A0A-6242-83F4-D331D0B9E7D5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5"/>
          <a:srcRect l="42928" t="31499" r="42782" b="44154"/>
          <a:stretch/>
        </p:blipFill>
        <p:spPr>
          <a:xfrm>
            <a:off x="6056025" y="3750021"/>
            <a:ext cx="5369420" cy="1715356"/>
          </a:xfrm>
          <a:prstGeom prst="rect">
            <a:avLst/>
          </a:prstGeom>
        </p:spPr>
      </p:pic>
      <p:cxnSp>
        <p:nvCxnSpPr>
          <p:cNvPr id="4" name="Straight Connector 3" title="&quot;&quot;">
            <a:extLst>
              <a:ext uri="{FF2B5EF4-FFF2-40B4-BE49-F238E27FC236}">
                <a16:creationId xmlns:a16="http://schemas.microsoft.com/office/drawing/2014/main" id="{B20002E3-B30D-6642-AD44-7D5C859FB111}"/>
              </a:ext>
            </a:extLst>
          </p:cNvPr>
          <p:cNvCxnSpPr/>
          <p:nvPr/>
        </p:nvCxnSpPr>
        <p:spPr>
          <a:xfrm>
            <a:off x="5728138" y="1676400"/>
            <a:ext cx="0" cy="4419600"/>
          </a:xfrm>
          <a:prstGeom prst="line">
            <a:avLst/>
          </a:prstGeom>
          <a:ln>
            <a:solidFill>
              <a:srgbClr val="1B7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 title="&quot;&quot;">
            <a:extLst>
              <a:ext uri="{FF2B5EF4-FFF2-40B4-BE49-F238E27FC236}">
                <a16:creationId xmlns:a16="http://schemas.microsoft.com/office/drawing/2014/main" id="{133FF62F-EA38-B242-ACDD-FE2FC6525B8C}"/>
              </a:ext>
            </a:extLst>
          </p:cNvPr>
          <p:cNvCxnSpPr>
            <a:cxnSpLocks/>
          </p:cNvCxnSpPr>
          <p:nvPr/>
        </p:nvCxnSpPr>
        <p:spPr>
          <a:xfrm flipH="1">
            <a:off x="6056025" y="3439510"/>
            <a:ext cx="5145375" cy="0"/>
          </a:xfrm>
          <a:prstGeom prst="line">
            <a:avLst/>
          </a:prstGeom>
          <a:ln>
            <a:solidFill>
              <a:srgbClr val="1B7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122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5" y="495299"/>
            <a:ext cx="10197355" cy="850026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Umatilla Reservation, 1900</a:t>
            </a:r>
            <a:endParaRPr lang="en-US" sz="4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4713CA-4256-7149-B79B-C00C04CD2296}"/>
              </a:ext>
            </a:extLst>
          </p:cNvPr>
          <p:cNvSpPr/>
          <p:nvPr/>
        </p:nvSpPr>
        <p:spPr>
          <a:xfrm>
            <a:off x="2930627" y="6015182"/>
            <a:ext cx="536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i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Images from: Games of the North American Indians. p.292</a:t>
            </a:r>
          </a:p>
          <a:p>
            <a:pPr algn="r"/>
            <a:endParaRPr lang="en-US" sz="900" i="1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11" name="Content Placeholder 6" title="More bones and sticks used in tribal games">
            <a:extLst>
              <a:ext uri="{FF2B5EF4-FFF2-40B4-BE49-F238E27FC236}">
                <a16:creationId xmlns:a16="http://schemas.microsoft.com/office/drawing/2014/main" id="{F37125E7-4C70-7E43-8CAC-94B0745CF2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53" t="22473" r="41942" b="10589"/>
          <a:stretch/>
        </p:blipFill>
        <p:spPr>
          <a:xfrm>
            <a:off x="3388330" y="1651686"/>
            <a:ext cx="5165890" cy="425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56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Remediation_x0020_Date xmlns="34fb217e-71e5-45f5-ac12-57a9bc5aa8c7">2020-01-03T08:00:00+00:00</Remediation_x0020_Date>
    <Estimated_x0020_Creation_x0020_Date xmlns="34fb217e-71e5-45f5-ac12-57a9bc5aa8c7" xsi:nil="true"/>
    <Priority xmlns="34fb217e-71e5-45f5-ac12-57a9bc5aa8c7">New</Priority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68715C-83E2-430A-ADAE-C6F1F645E48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34fb217e-71e5-45f5-ac12-57a9bc5aa8c7"/>
  </ds:schemaRefs>
</ds:datastoreItem>
</file>

<file path=customXml/itemProps2.xml><?xml version="1.0" encoding="utf-8"?>
<ds:datastoreItem xmlns:ds="http://schemas.openxmlformats.org/officeDocument/2006/customXml" ds:itemID="{213DFCCE-3FBB-423D-A291-3069C9747708}"/>
</file>

<file path=customXml/itemProps3.xml><?xml version="1.0" encoding="utf-8"?>
<ds:datastoreItem xmlns:ds="http://schemas.openxmlformats.org/officeDocument/2006/customXml" ds:itemID="{C92B5054-DA6E-45A4-BE00-2BCCD56D2B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189</Words>
  <Application>Microsoft Office PowerPoint</Application>
  <PresentationFormat>Widescreen</PresentationFormat>
  <Paragraphs>26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Helvetica Neue</vt:lpstr>
      <vt:lpstr>Helvetica Neue Light</vt:lpstr>
      <vt:lpstr>Helvetica Neue Medium</vt:lpstr>
      <vt:lpstr>Office Theme</vt:lpstr>
      <vt:lpstr>Grade 8 Lesson Games of Mental Skill  and Endurance  </vt:lpstr>
      <vt:lpstr>Stick Game Pieces</vt:lpstr>
      <vt:lpstr>Map of Oregon</vt:lpstr>
      <vt:lpstr>Reference Map of Tribal  Nation Locations</vt:lpstr>
      <vt:lpstr>Examples from Umpqua Indians</vt:lpstr>
      <vt:lpstr>Examples from Umpqua Indians</vt:lpstr>
      <vt:lpstr>Examples from Umpqua Indians</vt:lpstr>
      <vt:lpstr>Examples from Klamath Tribe</vt:lpstr>
      <vt:lpstr>Umatilla Reservation, 1900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Cow Creek  Umpqua Tribe</dc:title>
  <dc:creator>Valerie Brodnikova</dc:creator>
  <cp:lastModifiedBy>BELLE Jennifer * ODE</cp:lastModifiedBy>
  <cp:revision>113</cp:revision>
  <dcterms:created xsi:type="dcterms:W3CDTF">2019-04-26T16:05:13Z</dcterms:created>
  <dcterms:modified xsi:type="dcterms:W3CDTF">2023-12-27T23:31:16Z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  <property fmtid="{D5CDD505-2E9C-101B-9397-08002B2CF9AE}" pid="3" name="MSIP_Label_7730ea53-6f5e-4160-81a5-992a9105450a_Enabled">
    <vt:lpwstr>true</vt:lpwstr>
  </property>
  <property fmtid="{D5CDD505-2E9C-101B-9397-08002B2CF9AE}" pid="4" name="MSIP_Label_7730ea53-6f5e-4160-81a5-992a9105450a_SetDate">
    <vt:lpwstr>2023-12-27T23:30:56Z</vt:lpwstr>
  </property>
  <property fmtid="{D5CDD505-2E9C-101B-9397-08002B2CF9AE}" pid="5" name="MSIP_Label_7730ea53-6f5e-4160-81a5-992a9105450a_Method">
    <vt:lpwstr>Standard</vt:lpwstr>
  </property>
  <property fmtid="{D5CDD505-2E9C-101B-9397-08002B2CF9AE}" pid="6" name="MSIP_Label_7730ea53-6f5e-4160-81a5-992a9105450a_Name">
    <vt:lpwstr>Level 2 - Limited (Items)</vt:lpwstr>
  </property>
  <property fmtid="{D5CDD505-2E9C-101B-9397-08002B2CF9AE}" pid="7" name="MSIP_Label_7730ea53-6f5e-4160-81a5-992a9105450a_SiteId">
    <vt:lpwstr>b4f51418-b269-49a2-935a-fa54bf584fc8</vt:lpwstr>
  </property>
  <property fmtid="{D5CDD505-2E9C-101B-9397-08002B2CF9AE}" pid="8" name="MSIP_Label_7730ea53-6f5e-4160-81a5-992a9105450a_ActionId">
    <vt:lpwstr>979e5c2d-53bb-4711-9301-917307e88a65</vt:lpwstr>
  </property>
  <property fmtid="{D5CDD505-2E9C-101B-9397-08002B2CF9AE}" pid="9" name="MSIP_Label_7730ea53-6f5e-4160-81a5-992a9105450a_ContentBits">
    <vt:lpwstr>0</vt:lpwstr>
  </property>
</Properties>
</file>