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79" r:id="rId6"/>
    <p:sldId id="291" r:id="rId7"/>
    <p:sldId id="292" r:id="rId8"/>
    <p:sldId id="293" r:id="rId9"/>
    <p:sldId id="295" r:id="rId10"/>
    <p:sldId id="296" r:id="rId11"/>
    <p:sldId id="297" r:id="rId12"/>
    <p:sldId id="29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92"/>
    <p:restoredTop sz="82993"/>
  </p:normalViewPr>
  <p:slideViewPr>
    <p:cSldViewPr snapToGrid="0" snapToObjects="1" showGuides="1">
      <p:cViewPr varScale="1">
        <p:scale>
          <a:sx n="60" d="100"/>
          <a:sy n="60" d="100"/>
        </p:scale>
        <p:origin x="365" y="53"/>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661874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2090346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189588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391937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667287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417529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4152597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projectilepoints.net/Search/Oregon_Notched.html" TargetMode="External"/><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Neahkahnie_Mountain_North.JP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oregonhistoryproject.org/articles/historical-records/indian-rock-art-picture-rocks-pass/#.XjDNQGhKjc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https://www.nps.gov/crla/planyourvisit/index.htm" TargetMode="External"/><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www.oregongeology.org/pubs/tsubrochures/TillamookEvac_onscreen.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1874787"/>
            <a:ext cx="10055772" cy="2928445"/>
          </a:xfrm>
        </p:spPr>
        <p:txBody>
          <a:bodyPr lIns="0" tIns="0" rIns="0" bIns="0" anchor="t" anchorCtr="0">
            <a:noAutofit/>
          </a:bodyPr>
          <a:lstStyle/>
          <a:p>
            <a:b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br>
            <a:r>
              <a:rPr lang="en-US" dirty="0"/>
              <a:t>Oregon’s First Geologists</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8261874" cy="647700"/>
          </a:xfrm>
        </p:spPr>
        <p:txBody>
          <a:bodyPr lIns="0" tIns="0" rIns="0" bIns="0" anchor="t" anchorCtr="0">
            <a:noAutofit/>
          </a:bodyPr>
          <a:lstStyle/>
          <a:p>
            <a:r>
              <a:rPr lang="en-US" dirty="0"/>
              <a:t>Farm and Ranch Land</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lvl="0"/>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Center for Geography Education in Oregon, Portland State University. </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The Student Atlas of Oregon.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Used with permission.</a:t>
            </a:r>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Picture 4" descr="A map of Oregon showing farm and ranch land. Farm land is mainly located in the Willamette Valley and north-central and northeastern Oregon. Ranch land is primarily in southeastern Oregon">
            <a:extLst>
              <a:ext uri="{FF2B5EF4-FFF2-40B4-BE49-F238E27FC236}">
                <a16:creationId xmlns:a16="http://schemas.microsoft.com/office/drawing/2014/main" id="{5418F61C-90B2-BF48-8A46-092827180B27}"/>
              </a:ext>
            </a:extLst>
          </p:cNvPr>
          <p:cNvPicPr>
            <a:picLocks noChangeAspect="1"/>
          </p:cNvPicPr>
          <p:nvPr/>
        </p:nvPicPr>
        <p:blipFill>
          <a:blip r:embed="rId3"/>
          <a:stretch>
            <a:fillRect/>
          </a:stretch>
        </p:blipFill>
        <p:spPr>
          <a:xfrm>
            <a:off x="2184571" y="1485900"/>
            <a:ext cx="6899313" cy="4152527"/>
          </a:xfrm>
          <a:prstGeom prst="rect">
            <a:avLst/>
          </a:prstGeom>
        </p:spPr>
      </p:pic>
    </p:spTree>
    <p:extLst>
      <p:ext uri="{BB962C8B-B14F-4D97-AF65-F5344CB8AC3E}">
        <p14:creationId xmlns:p14="http://schemas.microsoft.com/office/powerpoint/2010/main" val="19522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Mineral Deposits (not actively mined)</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Center for Geography Education in Oregon, Portland State University. </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The Student Atlas of Oregon.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Used with permission.</a:t>
            </a:r>
            <a:endParaRPr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descr="Most mineral deposits are in either southwestern or eastern Oregon. They include gold, Nickel, chromium and copper. Mercury deposits are located in central and southeastern Oregon. Uranium deposits are rare and scattered in eastern and sothern Oregon.">
            <a:extLst>
              <a:ext uri="{FF2B5EF4-FFF2-40B4-BE49-F238E27FC236}">
                <a16:creationId xmlns:a16="http://schemas.microsoft.com/office/drawing/2014/main" id="{78C61647-7E05-064F-A424-883293788CCC}"/>
              </a:ext>
            </a:extLst>
          </p:cNvPr>
          <p:cNvPicPr>
            <a:picLocks noChangeAspect="1"/>
          </p:cNvPicPr>
          <p:nvPr/>
        </p:nvPicPr>
        <p:blipFill>
          <a:blip r:embed="rId3"/>
          <a:stretch>
            <a:fillRect/>
          </a:stretch>
        </p:blipFill>
        <p:spPr>
          <a:xfrm>
            <a:off x="2855654" y="1485900"/>
            <a:ext cx="6480691" cy="4062768"/>
          </a:xfrm>
          <a:prstGeom prst="rect">
            <a:avLst/>
          </a:prstGeom>
        </p:spPr>
      </p:pic>
    </p:spTree>
    <p:extLst>
      <p:ext uri="{BB962C8B-B14F-4D97-AF65-F5344CB8AC3E}">
        <p14:creationId xmlns:p14="http://schemas.microsoft.com/office/powerpoint/2010/main" val="239903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Natural Hazards: Earthquakes</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Center for Geography Education in Oregon, Portland State University. </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The Student Atlas of Oregon.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Used with permission.</a:t>
            </a:r>
            <a:endParaRPr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Picture 4" descr="Map showing the higher risk for earthquakes is along the coast, decreasing as you go east across the state. There is also a small area of higher risk in very south central part of the state.">
            <a:extLst>
              <a:ext uri="{FF2B5EF4-FFF2-40B4-BE49-F238E27FC236}">
                <a16:creationId xmlns:a16="http://schemas.microsoft.com/office/drawing/2014/main" id="{E767E112-2922-6347-B54B-686D863C0AB1}"/>
              </a:ext>
            </a:extLst>
          </p:cNvPr>
          <p:cNvPicPr>
            <a:picLocks noChangeAspect="1"/>
          </p:cNvPicPr>
          <p:nvPr/>
        </p:nvPicPr>
        <p:blipFill>
          <a:blip r:embed="rId3"/>
          <a:stretch>
            <a:fillRect/>
          </a:stretch>
        </p:blipFill>
        <p:spPr>
          <a:xfrm>
            <a:off x="3009964" y="1449324"/>
            <a:ext cx="6172072" cy="3912352"/>
          </a:xfrm>
          <a:prstGeom prst="rect">
            <a:avLst/>
          </a:prstGeom>
        </p:spPr>
      </p:pic>
    </p:spTree>
    <p:extLst>
      <p:ext uri="{BB962C8B-B14F-4D97-AF65-F5344CB8AC3E}">
        <p14:creationId xmlns:p14="http://schemas.microsoft.com/office/powerpoint/2010/main" val="146564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Natural Hazards: Tsunamis</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Center for Geography Education in Oregon, Portland State University. </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The Student Atlas of Oregon.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Used with permission.</a:t>
            </a:r>
            <a:endParaRPr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descr="The highest risks for tsunamis on the Oregon coast are near Astoria, Seaside, Newport and Coos Bay.">
            <a:extLst>
              <a:ext uri="{FF2B5EF4-FFF2-40B4-BE49-F238E27FC236}">
                <a16:creationId xmlns:a16="http://schemas.microsoft.com/office/drawing/2014/main" id="{F4774DDD-F0CF-2745-8F15-58E2D7656FA3}"/>
              </a:ext>
            </a:extLst>
          </p:cNvPr>
          <p:cNvPicPr>
            <a:picLocks noChangeAspect="1"/>
          </p:cNvPicPr>
          <p:nvPr/>
        </p:nvPicPr>
        <p:blipFill>
          <a:blip r:embed="rId3"/>
          <a:stretch>
            <a:fillRect/>
          </a:stretch>
        </p:blipFill>
        <p:spPr>
          <a:xfrm>
            <a:off x="3124098" y="1485900"/>
            <a:ext cx="5943803" cy="4073652"/>
          </a:xfrm>
          <a:prstGeom prst="rect">
            <a:avLst/>
          </a:prstGeom>
        </p:spPr>
      </p:pic>
    </p:spTree>
    <p:extLst>
      <p:ext uri="{BB962C8B-B14F-4D97-AF65-F5344CB8AC3E}">
        <p14:creationId xmlns:p14="http://schemas.microsoft.com/office/powerpoint/2010/main" val="814797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Tools</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44677"/>
            <a:ext cx="9287256" cy="647701"/>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Sources: Projectile points: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ProjectilePoints.net</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http://www.projectilepoints.net/Search/Oregon_Notched.html</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Used with permission.</a:t>
            </a:r>
          </a:p>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Chisel: Coquille Indian Tribe. | Axe head: Ivy, J., &amp; Norris, N. (2011). </a:t>
            </a:r>
            <a:r>
              <a:rPr lang="en-US" sz="1200" i="1"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Tah’s</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Tools.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North Bend, OR: Coquille Indian Tribe.</a:t>
            </a:r>
          </a:p>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Gaming stones: Ivy, J., &amp; Norris, N. (2011). </a:t>
            </a:r>
            <a:r>
              <a:rPr lang="en-US" sz="1200" i="1"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Tah’s</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Tools.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North Bend, OR: Coquille Indian Tribe.</a:t>
            </a:r>
          </a:p>
        </p:txBody>
      </p:sp>
      <p:pic>
        <p:nvPicPr>
          <p:cNvPr id="5" name="Picture 4" title="&quot;&quot;">
            <a:extLst>
              <a:ext uri="{FF2B5EF4-FFF2-40B4-BE49-F238E27FC236}">
                <a16:creationId xmlns:a16="http://schemas.microsoft.com/office/drawing/2014/main" id="{3834F056-C621-5A46-86EC-6572EFDC1EFF}"/>
              </a:ext>
            </a:extLst>
          </p:cNvPr>
          <p:cNvPicPr>
            <a:picLocks noChangeAspect="1"/>
          </p:cNvPicPr>
          <p:nvPr/>
        </p:nvPicPr>
        <p:blipFill>
          <a:blip r:embed="rId4"/>
          <a:stretch>
            <a:fillRect/>
          </a:stretch>
        </p:blipFill>
        <p:spPr>
          <a:xfrm>
            <a:off x="2967382" y="1497100"/>
            <a:ext cx="3263750" cy="1247534"/>
          </a:xfrm>
          <a:prstGeom prst="rect">
            <a:avLst/>
          </a:prstGeom>
        </p:spPr>
      </p:pic>
      <p:pic>
        <p:nvPicPr>
          <p:cNvPr id="7" name="Picture 6" title="&quot;&quot;">
            <a:extLst>
              <a:ext uri="{FF2B5EF4-FFF2-40B4-BE49-F238E27FC236}">
                <a16:creationId xmlns:a16="http://schemas.microsoft.com/office/drawing/2014/main" id="{58B67D66-C3F0-134F-9DEE-FE5E06A21E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5682" y="1495839"/>
            <a:ext cx="2857988" cy="12475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title="&quot;&quot;">
            <a:extLst>
              <a:ext uri="{FF2B5EF4-FFF2-40B4-BE49-F238E27FC236}">
                <a16:creationId xmlns:a16="http://schemas.microsoft.com/office/drawing/2014/main" id="{602F34F2-CA56-5945-A723-9BC0EED4FF9C}"/>
              </a:ext>
            </a:extLst>
          </p:cNvPr>
          <p:cNvPicPr>
            <a:picLocks noChangeAspect="1"/>
          </p:cNvPicPr>
          <p:nvPr/>
        </p:nvPicPr>
        <p:blipFill>
          <a:blip r:embed="rId6"/>
          <a:stretch>
            <a:fillRect/>
          </a:stretch>
        </p:blipFill>
        <p:spPr>
          <a:xfrm>
            <a:off x="2967381" y="3515308"/>
            <a:ext cx="2053758" cy="1603343"/>
          </a:xfrm>
          <a:prstGeom prst="rect">
            <a:avLst/>
          </a:prstGeom>
        </p:spPr>
      </p:pic>
      <p:pic>
        <p:nvPicPr>
          <p:cNvPr id="11" name="Picture 10" title="&quot;&quot;">
            <a:extLst>
              <a:ext uri="{FF2B5EF4-FFF2-40B4-BE49-F238E27FC236}">
                <a16:creationId xmlns:a16="http://schemas.microsoft.com/office/drawing/2014/main" id="{D37468B9-15DF-EC42-972A-C3816B44F9B9}"/>
              </a:ext>
            </a:extLst>
          </p:cNvPr>
          <p:cNvPicPr>
            <a:picLocks noChangeAspect="1"/>
          </p:cNvPicPr>
          <p:nvPr/>
        </p:nvPicPr>
        <p:blipFill>
          <a:blip r:embed="rId7"/>
          <a:stretch>
            <a:fillRect/>
          </a:stretch>
        </p:blipFill>
        <p:spPr>
          <a:xfrm>
            <a:off x="5124742" y="3515308"/>
            <a:ext cx="4049879" cy="1603343"/>
          </a:xfrm>
          <a:prstGeom prst="rect">
            <a:avLst/>
          </a:prstGeom>
        </p:spPr>
      </p:pic>
      <p:sp>
        <p:nvSpPr>
          <p:cNvPr id="3" name="Rectangle 2">
            <a:extLst>
              <a:ext uri="{FF2B5EF4-FFF2-40B4-BE49-F238E27FC236}">
                <a16:creationId xmlns:a16="http://schemas.microsoft.com/office/drawing/2014/main" id="{0F5EB2F4-78CC-CC48-9663-972B729CD488}"/>
              </a:ext>
            </a:extLst>
          </p:cNvPr>
          <p:cNvSpPr/>
          <p:nvPr/>
        </p:nvSpPr>
        <p:spPr>
          <a:xfrm>
            <a:off x="2967381" y="2768162"/>
            <a:ext cx="3263751"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Projectile points (arrowheads)</a:t>
            </a:r>
          </a:p>
        </p:txBody>
      </p:sp>
      <p:sp>
        <p:nvSpPr>
          <p:cNvPr id="14" name="Rectangle 13">
            <a:extLst>
              <a:ext uri="{FF2B5EF4-FFF2-40B4-BE49-F238E27FC236}">
                <a16:creationId xmlns:a16="http://schemas.microsoft.com/office/drawing/2014/main" id="{4EF1C4D1-5BB1-654D-90F1-A12F8F134EF0}"/>
              </a:ext>
            </a:extLst>
          </p:cNvPr>
          <p:cNvSpPr/>
          <p:nvPr/>
        </p:nvSpPr>
        <p:spPr>
          <a:xfrm>
            <a:off x="6365682" y="2788040"/>
            <a:ext cx="2857988"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Chisel</a:t>
            </a:r>
          </a:p>
        </p:txBody>
      </p:sp>
      <p:sp>
        <p:nvSpPr>
          <p:cNvPr id="15" name="Rectangle 14">
            <a:extLst>
              <a:ext uri="{FF2B5EF4-FFF2-40B4-BE49-F238E27FC236}">
                <a16:creationId xmlns:a16="http://schemas.microsoft.com/office/drawing/2014/main" id="{22937A55-D15F-1D47-935D-B789606EA3E1}"/>
              </a:ext>
            </a:extLst>
          </p:cNvPr>
          <p:cNvSpPr/>
          <p:nvPr/>
        </p:nvSpPr>
        <p:spPr>
          <a:xfrm>
            <a:off x="2977320" y="5183370"/>
            <a:ext cx="2043819"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Gaming stones</a:t>
            </a:r>
          </a:p>
        </p:txBody>
      </p:sp>
      <p:sp>
        <p:nvSpPr>
          <p:cNvPr id="16" name="Rectangle 15">
            <a:extLst>
              <a:ext uri="{FF2B5EF4-FFF2-40B4-BE49-F238E27FC236}">
                <a16:creationId xmlns:a16="http://schemas.microsoft.com/office/drawing/2014/main" id="{4BC72B63-09C5-B043-8C8A-693EB2C526C2}"/>
              </a:ext>
            </a:extLst>
          </p:cNvPr>
          <p:cNvSpPr/>
          <p:nvPr/>
        </p:nvSpPr>
        <p:spPr>
          <a:xfrm>
            <a:off x="5124742" y="5203248"/>
            <a:ext cx="4049879"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Axe head</a:t>
            </a:r>
          </a:p>
        </p:txBody>
      </p:sp>
    </p:spTree>
    <p:extLst>
      <p:ext uri="{BB962C8B-B14F-4D97-AF65-F5344CB8AC3E}">
        <p14:creationId xmlns:p14="http://schemas.microsoft.com/office/powerpoint/2010/main" val="46417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Special Places</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44677"/>
            <a:ext cx="9287256" cy="647701"/>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Sources: Grandmother Rock: Coquille Indian Tribe |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Neahkahnie</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Mountain: Eric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Baetscher</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(via Wikimedia Commons: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https://commons.wikimedia.org/wiki/File:Neahkahnie_Mountain_North.JPG</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Steens</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Mountain: Wildhorse Gorge,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Steens</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Mountain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prog_rec_orwa_steens_hero_wildhorse.jpg</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by the Bureau of Land Management (public domain)</a:t>
            </a:r>
          </a:p>
        </p:txBody>
      </p:sp>
      <p:sp>
        <p:nvSpPr>
          <p:cNvPr id="3" name="Rectangle 2">
            <a:extLst>
              <a:ext uri="{FF2B5EF4-FFF2-40B4-BE49-F238E27FC236}">
                <a16:creationId xmlns:a16="http://schemas.microsoft.com/office/drawing/2014/main" id="{0F5EB2F4-78CC-CC48-9663-972B729CD488}"/>
              </a:ext>
            </a:extLst>
          </p:cNvPr>
          <p:cNvSpPr/>
          <p:nvPr/>
        </p:nvSpPr>
        <p:spPr>
          <a:xfrm>
            <a:off x="990600" y="4457423"/>
            <a:ext cx="3342701" cy="584775"/>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Grandmother Rock</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Near present-day Bandon</a:t>
            </a:r>
          </a:p>
        </p:txBody>
      </p:sp>
      <p:pic>
        <p:nvPicPr>
          <p:cNvPr id="12" name="Picture 11" title="&quot;&quot;">
            <a:extLst>
              <a:ext uri="{FF2B5EF4-FFF2-40B4-BE49-F238E27FC236}">
                <a16:creationId xmlns:a16="http://schemas.microsoft.com/office/drawing/2014/main" id="{64FE2D54-5E78-4745-B2BA-14CC907F53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046" y="2109788"/>
            <a:ext cx="3329255" cy="226030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title="&quot;&quot;">
            <a:extLst>
              <a:ext uri="{FF2B5EF4-FFF2-40B4-BE49-F238E27FC236}">
                <a16:creationId xmlns:a16="http://schemas.microsoft.com/office/drawing/2014/main" id="{EEAB1946-0B56-C243-9B01-E5DF1C67556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444"/>
          <a:stretch/>
        </p:blipFill>
        <p:spPr bwMode="auto">
          <a:xfrm>
            <a:off x="4449934" y="2109788"/>
            <a:ext cx="3329255" cy="226030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title="&quot;&quot;">
            <a:extLst>
              <a:ext uri="{FF2B5EF4-FFF2-40B4-BE49-F238E27FC236}">
                <a16:creationId xmlns:a16="http://schemas.microsoft.com/office/drawing/2014/main" id="{513ADA92-7D4C-D040-9BAF-C9B2D38A63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743"/>
          <a:stretch/>
        </p:blipFill>
        <p:spPr bwMode="auto">
          <a:xfrm>
            <a:off x="7895822" y="2109788"/>
            <a:ext cx="3312738" cy="226030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806BACCB-3CF3-7D42-B98D-4E553F895C47}"/>
              </a:ext>
            </a:extLst>
          </p:cNvPr>
          <p:cNvSpPr/>
          <p:nvPr/>
        </p:nvSpPr>
        <p:spPr>
          <a:xfrm>
            <a:off x="4449933" y="4457422"/>
            <a:ext cx="3329255" cy="830997"/>
          </a:xfrm>
          <a:prstGeom prst="rect">
            <a:avLst/>
          </a:prstGeom>
        </p:spPr>
        <p:txBody>
          <a:bodyPr wrap="square">
            <a:spAutoFit/>
          </a:bodyPr>
          <a:lstStyle/>
          <a:p>
            <a:pPr algn="ctr"/>
            <a:r>
              <a:rPr lang="en-US" sz="1600" dirty="0" err="1">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Neahkahnie</a:t>
            </a: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 Mountain </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(“Place of the Creator”)</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Tillamook County</a:t>
            </a:r>
          </a:p>
        </p:txBody>
      </p:sp>
      <p:sp>
        <p:nvSpPr>
          <p:cNvPr id="19" name="Rectangle 18">
            <a:extLst>
              <a:ext uri="{FF2B5EF4-FFF2-40B4-BE49-F238E27FC236}">
                <a16:creationId xmlns:a16="http://schemas.microsoft.com/office/drawing/2014/main" id="{714FFCC7-8E06-8A4D-BE0D-1074C06F1A09}"/>
              </a:ext>
            </a:extLst>
          </p:cNvPr>
          <p:cNvSpPr/>
          <p:nvPr/>
        </p:nvSpPr>
        <p:spPr>
          <a:xfrm>
            <a:off x="7895820" y="4462253"/>
            <a:ext cx="3305580" cy="584775"/>
          </a:xfrm>
          <a:prstGeom prst="rect">
            <a:avLst/>
          </a:prstGeom>
        </p:spPr>
        <p:txBody>
          <a:bodyPr wrap="square">
            <a:spAutoFit/>
          </a:bodyPr>
          <a:lstStyle/>
          <a:p>
            <a:pPr algn="ctr"/>
            <a:r>
              <a:rPr lang="en-US" sz="1600" dirty="0" err="1">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Steens</a:t>
            </a: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 Mountain</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Harney County</a:t>
            </a:r>
          </a:p>
        </p:txBody>
      </p:sp>
    </p:spTree>
    <p:extLst>
      <p:ext uri="{BB962C8B-B14F-4D97-AF65-F5344CB8AC3E}">
        <p14:creationId xmlns:p14="http://schemas.microsoft.com/office/powerpoint/2010/main" val="3894804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Art</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44677"/>
            <a:ext cx="9287256" cy="418023"/>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Oregon Historical Society (Catalog Number 94226),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https://oregonhistoryproject.org/articles/historical-records/indian-rock-art-picture-rocks-pass/#.XjDNQGhKjcs</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Used with permission.</a:t>
            </a:r>
          </a:p>
        </p:txBody>
      </p:sp>
      <p:sp>
        <p:nvSpPr>
          <p:cNvPr id="3" name="Rectangle 2">
            <a:extLst>
              <a:ext uri="{FF2B5EF4-FFF2-40B4-BE49-F238E27FC236}">
                <a16:creationId xmlns:a16="http://schemas.microsoft.com/office/drawing/2014/main" id="{0F5EB2F4-78CC-CC48-9663-972B729CD488}"/>
              </a:ext>
            </a:extLst>
          </p:cNvPr>
          <p:cNvSpPr/>
          <p:nvPr/>
        </p:nvSpPr>
        <p:spPr>
          <a:xfrm>
            <a:off x="3191700" y="4747755"/>
            <a:ext cx="5808597" cy="584775"/>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Petroglyphs (Rock Carvings)</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Picture Rock Pass (Lake County)</a:t>
            </a:r>
          </a:p>
        </p:txBody>
      </p:sp>
      <p:pic>
        <p:nvPicPr>
          <p:cNvPr id="10" name="Picture 2" title="&quot;&quot;">
            <a:extLst>
              <a:ext uri="{FF2B5EF4-FFF2-40B4-BE49-F238E27FC236}">
                <a16:creationId xmlns:a16="http://schemas.microsoft.com/office/drawing/2014/main" id="{A02FB505-297C-374A-B3C3-9015343719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701" y="1485900"/>
            <a:ext cx="5808597" cy="3194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58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n-US" dirty="0"/>
              <a:t>Geologic Events</a:t>
            </a:r>
            <a:endParaRPr lang="en-US" sz="4400" dirty="0"/>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755836"/>
            <a:ext cx="10217960" cy="647701"/>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Sources: Crater Lake: National Park Service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https://www.nps.gov/crla/planyourvisit/index.htm</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Bridge of the Gods: Lyn Topinka. (2010).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ColumbiaRiverImages.com</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Used with permission. (Source: http://</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columbiariverimages.com</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/Images10/bridge_of_the_gods_mural_legend_10-18-10.jpg | Earthquakes and Tsunamis: State of Oregon Department of Geology and Mineral Industries, Tillamook, Oregon, Tsunami Evacuation Map 02/22/2012 revision,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4"/>
              </a:rPr>
              <a:t>https://www.oregongeology.org/pubs/tsubrochures/TillamookEvac_onscreen.pdf</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p>
          <a:p>
            <a:pPr lvl="0">
              <a:lnSpc>
                <a:spcPct val="110000"/>
              </a:lnSpc>
            </a:pPr>
            <a:endPar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endParaRPr>
          </a:p>
          <a:p>
            <a:pPr lvl="0">
              <a:lnSpc>
                <a:spcPct val="110000"/>
              </a:lnSpc>
            </a:pPr>
            <a:endPar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endParaRPr>
          </a:p>
        </p:txBody>
      </p:sp>
      <p:sp>
        <p:nvSpPr>
          <p:cNvPr id="3" name="Rectangle 2">
            <a:extLst>
              <a:ext uri="{FF2B5EF4-FFF2-40B4-BE49-F238E27FC236}">
                <a16:creationId xmlns:a16="http://schemas.microsoft.com/office/drawing/2014/main" id="{0F5EB2F4-78CC-CC48-9663-972B729CD488}"/>
              </a:ext>
            </a:extLst>
          </p:cNvPr>
          <p:cNvSpPr/>
          <p:nvPr/>
        </p:nvSpPr>
        <p:spPr>
          <a:xfrm>
            <a:off x="1467678" y="4457423"/>
            <a:ext cx="3007379"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Mt. Mazama (Crater Lake)</a:t>
            </a:r>
          </a:p>
        </p:txBody>
      </p:sp>
      <p:sp>
        <p:nvSpPr>
          <p:cNvPr id="18" name="Rectangle 17">
            <a:extLst>
              <a:ext uri="{FF2B5EF4-FFF2-40B4-BE49-F238E27FC236}">
                <a16:creationId xmlns:a16="http://schemas.microsoft.com/office/drawing/2014/main" id="{806BACCB-3CF3-7D42-B98D-4E553F895C47}"/>
              </a:ext>
            </a:extLst>
          </p:cNvPr>
          <p:cNvSpPr/>
          <p:nvPr/>
        </p:nvSpPr>
        <p:spPr>
          <a:xfrm>
            <a:off x="4598813" y="4457422"/>
            <a:ext cx="3014537"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Bridge of the Gods</a:t>
            </a:r>
          </a:p>
        </p:txBody>
      </p:sp>
      <p:sp>
        <p:nvSpPr>
          <p:cNvPr id="19" name="Rectangle 18">
            <a:extLst>
              <a:ext uri="{FF2B5EF4-FFF2-40B4-BE49-F238E27FC236}">
                <a16:creationId xmlns:a16="http://schemas.microsoft.com/office/drawing/2014/main" id="{714FFCC7-8E06-8A4D-BE0D-1074C06F1A09}"/>
              </a:ext>
            </a:extLst>
          </p:cNvPr>
          <p:cNvSpPr/>
          <p:nvPr/>
        </p:nvSpPr>
        <p:spPr>
          <a:xfrm>
            <a:off x="7737106" y="4462253"/>
            <a:ext cx="3097560"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Earthquakes and Tsunamis</a:t>
            </a:r>
          </a:p>
        </p:txBody>
      </p:sp>
      <p:pic>
        <p:nvPicPr>
          <p:cNvPr id="10" name="Picture 9" title="&quot;&quot;">
            <a:extLst>
              <a:ext uri="{FF2B5EF4-FFF2-40B4-BE49-F238E27FC236}">
                <a16:creationId xmlns:a16="http://schemas.microsoft.com/office/drawing/2014/main" id="{B04EA525-FC3B-EC43-94AC-E2B6AC0DA331}"/>
              </a:ext>
            </a:extLst>
          </p:cNvPr>
          <p:cNvPicPr>
            <a:picLocks noChangeAspect="1"/>
          </p:cNvPicPr>
          <p:nvPr/>
        </p:nvPicPr>
        <p:blipFill>
          <a:blip r:embed="rId5"/>
          <a:stretch>
            <a:fillRect/>
          </a:stretch>
        </p:blipFill>
        <p:spPr>
          <a:xfrm>
            <a:off x="1460519" y="2117134"/>
            <a:ext cx="3014538" cy="2260904"/>
          </a:xfrm>
          <a:prstGeom prst="rect">
            <a:avLst/>
          </a:prstGeom>
        </p:spPr>
      </p:pic>
      <p:pic>
        <p:nvPicPr>
          <p:cNvPr id="11" name="Picture 10" descr="Image, 2010, South Support, Bridge of the Gods, click to enlarge">
            <a:extLst>
              <a:ext uri="{FF2B5EF4-FFF2-40B4-BE49-F238E27FC236}">
                <a16:creationId xmlns:a16="http://schemas.microsoft.com/office/drawing/2014/main" id="{9CBDD44A-6F90-D744-8AA7-55AEB4D127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8813" y="2109188"/>
            <a:ext cx="3014537" cy="22609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title="&quot;&quot;">
            <a:extLst>
              <a:ext uri="{FF2B5EF4-FFF2-40B4-BE49-F238E27FC236}">
                <a16:creationId xmlns:a16="http://schemas.microsoft.com/office/drawing/2014/main" id="{DA992865-6ACE-314B-8978-DC764D5C137E}"/>
              </a:ext>
            </a:extLst>
          </p:cNvPr>
          <p:cNvPicPr>
            <a:picLocks noChangeAspect="1"/>
          </p:cNvPicPr>
          <p:nvPr/>
        </p:nvPicPr>
        <p:blipFill rotWithShape="1">
          <a:blip r:embed="rId7"/>
          <a:srcRect b="23050"/>
          <a:stretch/>
        </p:blipFill>
        <p:spPr>
          <a:xfrm>
            <a:off x="7727167" y="2046572"/>
            <a:ext cx="3107499" cy="2323519"/>
          </a:xfrm>
          <a:prstGeom prst="rect">
            <a:avLst/>
          </a:prstGeom>
        </p:spPr>
      </p:pic>
    </p:spTree>
    <p:extLst>
      <p:ext uri="{BB962C8B-B14F-4D97-AF65-F5344CB8AC3E}">
        <p14:creationId xmlns:p14="http://schemas.microsoft.com/office/powerpoint/2010/main" val="37430171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2020-08-06T07:00:00+00:00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8B1DBE-AAE9-4DFA-B4AB-67AE78FD031B}">
  <ds:schemaRefs>
    <ds:schemaRef ds:uri="http://schemas.microsoft.com/office/2006/metadata/properties"/>
    <ds:schemaRef ds:uri="http://schemas.microsoft.com/office/infopath/2007/PartnerControls"/>
    <ds:schemaRef ds:uri="34fb217e-71e5-45f5-ac12-57a9bc5aa8c7"/>
    <ds:schemaRef ds:uri="http://schemas.microsoft.com/sharepoint/v3"/>
  </ds:schemaRefs>
</ds:datastoreItem>
</file>

<file path=customXml/itemProps2.xml><?xml version="1.0" encoding="utf-8"?>
<ds:datastoreItem xmlns:ds="http://schemas.openxmlformats.org/officeDocument/2006/customXml" ds:itemID="{17F06238-F4C9-41DD-A0B9-DEA5E4CC6878}">
  <ds:schemaRefs>
    <ds:schemaRef ds:uri="http://schemas.microsoft.com/sharepoint/v3/contenttype/forms"/>
  </ds:schemaRefs>
</ds:datastoreItem>
</file>

<file path=customXml/itemProps3.xml><?xml version="1.0" encoding="utf-8"?>
<ds:datastoreItem xmlns:ds="http://schemas.openxmlformats.org/officeDocument/2006/customXml" ds:itemID="{372E6D45-FD43-4BB8-9142-B5F3A2A19332}"/>
</file>

<file path=docProps/app.xml><?xml version="1.0" encoding="utf-8"?>
<Properties xmlns="http://schemas.openxmlformats.org/officeDocument/2006/extended-properties" xmlns:vt="http://schemas.openxmlformats.org/officeDocument/2006/docPropsVTypes">
  <TotalTime>280</TotalTime>
  <Words>485</Words>
  <Application>Microsoft Office PowerPoint</Application>
  <PresentationFormat>Widescreen</PresentationFormat>
  <Paragraphs>43</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 Oregon’s First Geologists</vt:lpstr>
      <vt:lpstr>Farm and Ranch Land</vt:lpstr>
      <vt:lpstr>Mineral Deposits (not actively mined)</vt:lpstr>
      <vt:lpstr>Natural Hazards: Earthquakes</vt:lpstr>
      <vt:lpstr>Natural Hazards: Tsunamis</vt:lpstr>
      <vt:lpstr>Tools</vt:lpstr>
      <vt:lpstr>Special Places</vt:lpstr>
      <vt:lpstr>Art</vt:lpstr>
      <vt:lpstr>Geologic Events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126</cp:revision>
  <dcterms:created xsi:type="dcterms:W3CDTF">2019-04-26T16:05:13Z</dcterms:created>
  <dcterms:modified xsi:type="dcterms:W3CDTF">2023-12-27T19:43:28Z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2023-12-27T19:43:06Z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e34e51c9-fa9c-4a75-9852-91ffd130434f</vt:lpwstr>
  </property>
  <property fmtid="{D5CDD505-2E9C-101B-9397-08002B2CF9AE}" pid="9" name="MSIP_Label_7730ea53-6f5e-4160-81a5-992a9105450a_ContentBits">
    <vt:lpwstr>0</vt:lpwstr>
  </property>
</Properties>
</file>