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56" r:id="rId5"/>
    <p:sldId id="257" r:id="rId6"/>
    <p:sldId id="277" r:id="rId7"/>
    <p:sldId id="278" r:id="rId8"/>
    <p:sldId id="279" r:id="rId9"/>
    <p:sldId id="282" r:id="rId10"/>
    <p:sldId id="283" r:id="rId11"/>
    <p:sldId id="284" r:id="rId12"/>
    <p:sldId id="28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8" userDrawn="1">
          <p15:clr>
            <a:srgbClr val="A4A3A4"/>
          </p15:clr>
        </p15:guide>
        <p15:guide id="3" pos="7056" userDrawn="1">
          <p15:clr>
            <a:srgbClr val="A4A3A4"/>
          </p15:clr>
        </p15:guide>
        <p15:guide id="4" orient="horz" pos="1536" userDrawn="1">
          <p15:clr>
            <a:srgbClr val="A4A3A4"/>
          </p15:clr>
        </p15:guide>
        <p15:guide id="5" orient="horz" pos="312" userDrawn="1">
          <p15:clr>
            <a:srgbClr val="A4A3A4"/>
          </p15:clr>
        </p15:guide>
        <p15:guide id="6" orient="horz" pos="2664"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2C3FAB"/>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18"/>
    <p:restoredTop sz="90050"/>
  </p:normalViewPr>
  <p:slideViewPr>
    <p:cSldViewPr snapToGrid="0" snapToObjects="1" showGuides="1">
      <p:cViewPr varScale="1">
        <p:scale>
          <a:sx n="64" d="100"/>
          <a:sy n="64" d="100"/>
        </p:scale>
        <p:origin x="91" y="96"/>
      </p:cViewPr>
      <p:guideLst>
        <p:guide pos="648"/>
        <p:guide pos="7056"/>
        <p:guide orient="horz" pos="1536"/>
        <p:guide orient="horz" pos="312"/>
        <p:guide orient="horz" pos="2664"/>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12/27/2023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12/27/2023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loc.gov/item/2009579467/"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osupress.oregonstate.edu/blog/in-forest-grove-echoes-of-chemawa-indian-schoo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osupress.oregonstate.edu/blog/in-forest-grove-echoes-of-chemawa-indian-schoo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Native American students from Oregon</a:t>
            </a:r>
            <a:r>
              <a:rPr lang="en-US" sz="1200" b="0" i="0" kern="1200" baseline="0" dirty="0">
                <a:solidFill>
                  <a:schemeClr val="tx1"/>
                </a:solidFill>
                <a:effectLst/>
                <a:latin typeface="+mn-lt"/>
                <a:ea typeface="+mn-ea"/>
                <a:cs typeface="+mn-cs"/>
              </a:rPr>
              <a:t> did not just go to Boarding Schools in Oregon, but all over the country. </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United States Office Of Indian Affairs, and T. J Morgan. </a:t>
            </a:r>
            <a:r>
              <a:rPr lang="en-US" sz="1200" b="0" i="1" kern="1200" dirty="0">
                <a:solidFill>
                  <a:schemeClr val="tx1"/>
                </a:solidFill>
                <a:effectLst/>
                <a:latin typeface="+mn-lt"/>
                <a:ea typeface="+mn-ea"/>
                <a:cs typeface="+mn-cs"/>
              </a:rPr>
              <a:t>Map showing Indian reservations within the limits of the United States</a:t>
            </a:r>
            <a:r>
              <a:rPr lang="en-US" sz="1200" b="0" i="0" kern="1200" dirty="0">
                <a:solidFill>
                  <a:schemeClr val="tx1"/>
                </a:solidFill>
                <a:effectLst/>
                <a:latin typeface="+mn-lt"/>
                <a:ea typeface="+mn-ea"/>
                <a:cs typeface="+mn-cs"/>
              </a:rPr>
              <a:t>. Washington, D.C.: Office of Indian Affairs, 1892. Map. Retrieved from the Library of Congress, </a:t>
            </a:r>
            <a:r>
              <a:rPr lang="en-US" sz="1200" b="0" i="0" kern="1200" dirty="0">
                <a:solidFill>
                  <a:schemeClr val="tx1"/>
                </a:solidFill>
                <a:effectLst/>
                <a:latin typeface="+mn-lt"/>
                <a:ea typeface="+mn-ea"/>
                <a:cs typeface="+mn-cs"/>
                <a:hlinkClick r:id="rId3"/>
              </a:rPr>
              <a:t>https://www.loc.gov/item/2009579467/</a:t>
            </a:r>
            <a:r>
              <a:rPr lang="en-US" sz="1200" b="0" i="0" kern="1200" dirty="0">
                <a:solidFill>
                  <a:schemeClr val="tx1"/>
                </a:solidFill>
                <a:effectLst/>
                <a:latin typeface="+mn-lt"/>
                <a:ea typeface="+mn-ea"/>
                <a:cs typeface="+mn-cs"/>
              </a:rPr>
              <a:t>. Names of Indian Boarding Schools added by the Carlisle Indian School Digital Resource Center at Dickinson College.</a:t>
            </a: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978522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a:t>
            </a:r>
            <a:r>
              <a:rPr lang="en-US" baseline="0" dirty="0"/>
              <a:t> from Oregon Historical Society </a:t>
            </a:r>
            <a:endParaRPr lang="en-US" dirty="0"/>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851318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573956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775087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Photos</a:t>
            </a:r>
            <a:r>
              <a:rPr lang="en-US" sz="1200" b="0" i="0" kern="1200" baseline="0" dirty="0">
                <a:solidFill>
                  <a:schemeClr val="tx1"/>
                </a:solidFill>
                <a:effectLst/>
                <a:latin typeface="+mn-lt"/>
                <a:ea typeface="+mn-ea"/>
                <a:cs typeface="+mn-cs"/>
              </a:rPr>
              <a:t> from: </a:t>
            </a:r>
            <a:r>
              <a:rPr lang="en-US" dirty="0">
                <a:hlinkClick r:id="rId3"/>
              </a:rPr>
              <a:t>http://osupress.oregonstate.edu/blog/in-forest-grove-echoes-of-chemawa-indian-school</a:t>
            </a:r>
            <a:endParaRPr lang="en-US" dirty="0"/>
          </a:p>
          <a:p>
            <a:pPr fontAlgn="base"/>
            <a:endParaRPr lang="en-US" dirty="0"/>
          </a:p>
          <a:p>
            <a:pPr fontAlgn="base"/>
            <a:r>
              <a:rPr lang="en-US" sz="1200" b="0" i="0" kern="1200" dirty="0">
                <a:solidFill>
                  <a:schemeClr val="tx1"/>
                </a:solidFill>
                <a:effectLst/>
                <a:latin typeface="+mn-lt"/>
                <a:ea typeface="+mn-ea"/>
                <a:cs typeface="+mn-cs"/>
              </a:rPr>
              <a:t>Assimilation practices began immediately. Children were separated from siblings. Hair was cut. Uniforms were distributed. No traditional dress was allowed. The students marched to class in the mornings, and had trades training in the afternoons. Students were forced to learn and speak English; their native languages were to be unspoken.</a:t>
            </a: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In 1890, ten years after the creation of the Carlisle schools, the Santa Fe Indian School was founded. It became one of many boarding schools, including the </a:t>
            </a:r>
            <a:r>
              <a:rPr lang="en-US" sz="1200" b="0" i="0" kern="1200" dirty="0" err="1">
                <a:solidFill>
                  <a:schemeClr val="tx1"/>
                </a:solidFill>
                <a:effectLst/>
                <a:latin typeface="+mn-lt"/>
                <a:ea typeface="+mn-ea"/>
                <a:cs typeface="+mn-cs"/>
              </a:rPr>
              <a:t>Chemawa</a:t>
            </a:r>
            <a:r>
              <a:rPr lang="en-US" sz="1200" b="0" i="0" kern="1200" dirty="0">
                <a:solidFill>
                  <a:schemeClr val="tx1"/>
                </a:solidFill>
                <a:effectLst/>
                <a:latin typeface="+mn-lt"/>
                <a:ea typeface="+mn-ea"/>
                <a:cs typeface="+mn-cs"/>
              </a:rPr>
              <a:t> Indian School in Salem, Oregon; the Pueblo Indian School in Pueblo, Colorado; and the Haskell Indian School in Lawrence, Kansas. All of them followed the Carlisle model of trying to eliminate all native culture and influence</a:t>
            </a:r>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9473747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from: </a:t>
            </a:r>
            <a:r>
              <a:rPr lang="en-US" dirty="0">
                <a:hlinkClick r:id="rId3"/>
              </a:rPr>
              <a:t>http://osupress.oregonstate.edu/blog/in-forest-grove-echoes-of-chemawa-indian-school</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289215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39295521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L6PU7eNrJn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210800" cy="1456997"/>
          </a:xfrm>
        </p:spPr>
        <p:txBody>
          <a:bodyPr lIns="0" tIns="0" rIns="0" bIns="0" anchor="t" anchorCtr="0">
            <a:noAutofit/>
          </a:bodyPr>
          <a:lstStyle/>
          <a:p>
            <a:r>
              <a:rPr lang="en-US"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GRADE 4 HEALTH LESSON 2</a:t>
            </a:r>
            <a:br>
              <a:rPr lang="en-US" sz="7200" dirty="0">
                <a:latin typeface="Helvetica Neue" panose="02000503000000020004" pitchFamily="2" charset="0"/>
                <a:ea typeface="Helvetica Neue" panose="02000503000000020004" pitchFamily="2" charset="0"/>
                <a:cs typeface="Helvetica Neue" panose="02000503000000020004" pitchFamily="2" charset="0"/>
              </a:rPr>
            </a:br>
            <a:r>
              <a:rPr lang="en-US" sz="5400" b="1" dirty="0">
                <a:latin typeface="Helvetica Neue" panose="02000503000000020004" pitchFamily="2" charset="0"/>
                <a:ea typeface="Helvetica Neue" panose="02000503000000020004" pitchFamily="2" charset="0"/>
                <a:cs typeface="Helvetica Neue" panose="02000503000000020004" pitchFamily="2" charset="0"/>
              </a:rPr>
              <a:t>Cultural Bias, Stereotypes, and Boarding School Education </a:t>
            </a:r>
            <a:br>
              <a:rPr lang="en-US" sz="5400" b="1" dirty="0">
                <a:latin typeface="Helvetica Neue" panose="02000503000000020004" pitchFamily="2" charset="0"/>
                <a:ea typeface="Helvetica Neue" panose="02000503000000020004" pitchFamily="2" charset="0"/>
                <a:cs typeface="Helvetica Neue" panose="02000503000000020004" pitchFamily="2" charset="0"/>
              </a:rPr>
            </a:br>
            <a:br>
              <a:rPr lang="en-US" sz="7200" b="1" dirty="0">
                <a:latin typeface="Helvetica Neue" panose="02000503000000020004" pitchFamily="2" charset="0"/>
                <a:ea typeface="Helvetica Neue" panose="02000503000000020004" pitchFamily="2" charset="0"/>
                <a:cs typeface="Helvetica Neue" panose="02000503000000020004" pitchFamily="2" charset="0"/>
              </a:rPr>
            </a:br>
            <a:endParaRPr lang="en-US" sz="7200" b="1" dirty="0">
              <a:latin typeface="Helvetica Neue" panose="02000503000000020004" pitchFamily="2" charset="0"/>
              <a:ea typeface="Helvetica Neue" panose="02000503000000020004" pitchFamily="2" charset="0"/>
              <a:cs typeface="Helvetica Neue" panose="02000503000000020004" pitchFamily="2" charset="0"/>
            </a:endParaRP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title="&quot;&quot;">
            <a:hlinkClick r:id="rId3"/>
            <a:extLst>
              <a:ext uri="{FF2B5EF4-FFF2-40B4-BE49-F238E27FC236}">
                <a16:creationId xmlns:a16="http://schemas.microsoft.com/office/drawing/2014/main" id="{06BE25B0-EE1C-7D43-948E-0F32B5891E36}"/>
              </a:ext>
            </a:extLst>
          </p:cNvPr>
          <p:cNvPicPr>
            <a:picLocks noChangeAspect="1"/>
          </p:cNvPicPr>
          <p:nvPr/>
        </p:nvPicPr>
        <p:blipFill>
          <a:blip r:embed="rId4"/>
          <a:stretch>
            <a:fillRect/>
          </a:stretch>
        </p:blipFill>
        <p:spPr>
          <a:xfrm>
            <a:off x="3117926" y="1615440"/>
            <a:ext cx="5956147" cy="4480560"/>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n-US" dirty="0"/>
              <a:t>Bias and Stereotyping </a:t>
            </a:r>
            <a:endParaRPr lang="en-US" sz="4400" dirty="0"/>
          </a:p>
        </p:txBody>
      </p:sp>
      <p:sp>
        <p:nvSpPr>
          <p:cNvPr id="6" name="Oval 5" title="play button">
            <a:hlinkClick r:id="rId3"/>
            <a:extLst>
              <a:ext uri="{FF2B5EF4-FFF2-40B4-BE49-F238E27FC236}">
                <a16:creationId xmlns:a16="http://schemas.microsoft.com/office/drawing/2014/main" id="{DCC4FB33-AF89-064E-AD65-BBA99B0A7061}"/>
              </a:ext>
            </a:extLst>
          </p:cNvPr>
          <p:cNvSpPr/>
          <p:nvPr/>
        </p:nvSpPr>
        <p:spPr>
          <a:xfrm>
            <a:off x="5248003" y="3007723"/>
            <a:ext cx="1695994" cy="1695994"/>
          </a:xfrm>
          <a:prstGeom prst="ellipse">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riangle 6" title="&quot;&quot;">
            <a:hlinkClick r:id="rId3"/>
            <a:extLst>
              <a:ext uri="{FF2B5EF4-FFF2-40B4-BE49-F238E27FC236}">
                <a16:creationId xmlns:a16="http://schemas.microsoft.com/office/drawing/2014/main" id="{48A9306A-07B7-E84F-B3B8-AAF8AACFBE5E}"/>
              </a:ext>
            </a:extLst>
          </p:cNvPr>
          <p:cNvSpPr/>
          <p:nvPr/>
        </p:nvSpPr>
        <p:spPr>
          <a:xfrm rot="5400000">
            <a:off x="5810611" y="3511657"/>
            <a:ext cx="851264" cy="73384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561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n-US" dirty="0"/>
              <a:t>Where were Indian Residential (Boarding) Schools? </a:t>
            </a:r>
            <a:endParaRPr lang="en-US" sz="4400" dirty="0"/>
          </a:p>
        </p:txBody>
      </p:sp>
      <p:pic>
        <p:nvPicPr>
          <p:cNvPr id="5" name="Content Placeholder 3" title="Map of Indian Boarding Schools around the country">
            <a:extLst>
              <a:ext uri="{FF2B5EF4-FFF2-40B4-BE49-F238E27FC236}">
                <a16:creationId xmlns:a16="http://schemas.microsoft.com/office/drawing/2014/main" id="{31747F37-A568-334B-84C2-784B04E2F944}"/>
              </a:ext>
            </a:extLst>
          </p:cNvPr>
          <p:cNvPicPr>
            <a:picLocks noChangeAspect="1"/>
          </p:cNvPicPr>
          <p:nvPr/>
        </p:nvPicPr>
        <p:blipFill>
          <a:blip r:embed="rId3"/>
          <a:stretch>
            <a:fillRect/>
          </a:stretch>
        </p:blipFill>
        <p:spPr>
          <a:xfrm>
            <a:off x="2898371" y="2011326"/>
            <a:ext cx="6395258" cy="4084674"/>
          </a:xfrm>
          <a:prstGeom prst="rect">
            <a:avLst/>
          </a:prstGeom>
        </p:spPr>
      </p:pic>
    </p:spTree>
    <p:extLst>
      <p:ext uri="{BB962C8B-B14F-4D97-AF65-F5344CB8AC3E}">
        <p14:creationId xmlns:p14="http://schemas.microsoft.com/office/powerpoint/2010/main" val="2247333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n-US" dirty="0"/>
              <a:t>Warm Springs Agency Boarding School </a:t>
            </a:r>
            <a:endParaRPr lang="en-US" sz="4400" dirty="0"/>
          </a:p>
        </p:txBody>
      </p:sp>
      <p:pic>
        <p:nvPicPr>
          <p:cNvPr id="6" name="Content Placeholder 3" title="&quot;&quot;">
            <a:extLst>
              <a:ext uri="{FF2B5EF4-FFF2-40B4-BE49-F238E27FC236}">
                <a16:creationId xmlns:a16="http://schemas.microsoft.com/office/drawing/2014/main" id="{90683E37-A1FD-6046-A00E-383FDD7842AC}"/>
              </a:ext>
            </a:extLst>
          </p:cNvPr>
          <p:cNvPicPr>
            <a:picLocks noChangeAspect="1"/>
          </p:cNvPicPr>
          <p:nvPr/>
        </p:nvPicPr>
        <p:blipFill>
          <a:blip r:embed="rId3"/>
          <a:stretch>
            <a:fillRect/>
          </a:stretch>
        </p:blipFill>
        <p:spPr>
          <a:xfrm>
            <a:off x="3619500" y="2257425"/>
            <a:ext cx="4953000" cy="3838575"/>
          </a:xfrm>
          <a:prstGeom prst="rect">
            <a:avLst/>
          </a:prstGeom>
        </p:spPr>
      </p:pic>
    </p:spTree>
    <p:extLst>
      <p:ext uri="{BB962C8B-B14F-4D97-AF65-F5344CB8AC3E}">
        <p14:creationId xmlns:p14="http://schemas.microsoft.com/office/powerpoint/2010/main" val="3222247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197354" cy="688042"/>
          </a:xfrm>
        </p:spPr>
        <p:txBody>
          <a:bodyPr lIns="0" tIns="0" rIns="0" bIns="0" anchor="t" anchorCtr="0">
            <a:noAutofit/>
          </a:bodyPr>
          <a:lstStyle/>
          <a:p>
            <a:r>
              <a:rPr lang="en-US" dirty="0" err="1"/>
              <a:t>Chemawa</a:t>
            </a:r>
            <a:endParaRPr lang="en-US" sz="4400" dirty="0"/>
          </a:p>
        </p:txBody>
      </p:sp>
      <p:pic>
        <p:nvPicPr>
          <p:cNvPr id="5" name="Content Placeholder 3" title="&quot;&quot;">
            <a:extLst>
              <a:ext uri="{FF2B5EF4-FFF2-40B4-BE49-F238E27FC236}">
                <a16:creationId xmlns:a16="http://schemas.microsoft.com/office/drawing/2014/main" id="{C8D1B8AC-6489-B543-9049-2A579250C6F6}"/>
              </a:ext>
            </a:extLst>
          </p:cNvPr>
          <p:cNvPicPr>
            <a:picLocks noChangeAspect="1"/>
          </p:cNvPicPr>
          <p:nvPr/>
        </p:nvPicPr>
        <p:blipFill>
          <a:blip r:embed="rId3"/>
          <a:stretch>
            <a:fillRect/>
          </a:stretch>
        </p:blipFill>
        <p:spPr>
          <a:xfrm>
            <a:off x="2989408" y="2443238"/>
            <a:ext cx="6226629" cy="3652762"/>
          </a:xfrm>
          <a:prstGeom prst="rect">
            <a:avLst/>
          </a:prstGeom>
        </p:spPr>
      </p:pic>
    </p:spTree>
    <p:extLst>
      <p:ext uri="{BB962C8B-B14F-4D97-AF65-F5344CB8AC3E}">
        <p14:creationId xmlns:p14="http://schemas.microsoft.com/office/powerpoint/2010/main" val="2588987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n-US" dirty="0" err="1"/>
              <a:t>Chemawa</a:t>
            </a:r>
            <a:r>
              <a:rPr lang="en-US" dirty="0"/>
              <a:t> Indian School</a:t>
            </a:r>
          </a:p>
        </p:txBody>
      </p:sp>
      <p:pic>
        <p:nvPicPr>
          <p:cNvPr id="4" name="Content Placeholder 3" title="&quot;&quot;">
            <a:extLst>
              <a:ext uri="{FF2B5EF4-FFF2-40B4-BE49-F238E27FC236}">
                <a16:creationId xmlns:a16="http://schemas.microsoft.com/office/drawing/2014/main" id="{9BDDBE54-52D1-4544-9C1B-61826222AE00}"/>
              </a:ext>
            </a:extLst>
          </p:cNvPr>
          <p:cNvPicPr>
            <a:picLocks noChangeAspect="1"/>
          </p:cNvPicPr>
          <p:nvPr/>
        </p:nvPicPr>
        <p:blipFill>
          <a:blip r:embed="rId3"/>
          <a:stretch>
            <a:fillRect/>
          </a:stretch>
        </p:blipFill>
        <p:spPr>
          <a:xfrm>
            <a:off x="1028700" y="2318332"/>
            <a:ext cx="10172700" cy="3780854"/>
          </a:xfrm>
          <a:prstGeom prst="rect">
            <a:avLst/>
          </a:prstGeom>
        </p:spPr>
      </p:pic>
    </p:spTree>
    <p:extLst>
      <p:ext uri="{BB962C8B-B14F-4D97-AF65-F5344CB8AC3E}">
        <p14:creationId xmlns:p14="http://schemas.microsoft.com/office/powerpoint/2010/main" val="3401801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n-US" dirty="0"/>
              <a:t>Before </a:t>
            </a:r>
            <a:r>
              <a:rPr lang="en-US" dirty="0" err="1"/>
              <a:t>Chemawa</a:t>
            </a:r>
            <a:r>
              <a:rPr lang="en-US" dirty="0"/>
              <a:t> Indian School</a:t>
            </a:r>
          </a:p>
        </p:txBody>
      </p:sp>
      <p:pic>
        <p:nvPicPr>
          <p:cNvPr id="5" name="Content Placeholder 5" title="&quot;&quot;">
            <a:extLst>
              <a:ext uri="{FF2B5EF4-FFF2-40B4-BE49-F238E27FC236}">
                <a16:creationId xmlns:a16="http://schemas.microsoft.com/office/drawing/2014/main" id="{D6DB6E91-D82D-9341-883B-BC1F1CDD1957}"/>
              </a:ext>
            </a:extLst>
          </p:cNvPr>
          <p:cNvPicPr>
            <a:picLocks noChangeAspect="1"/>
          </p:cNvPicPr>
          <p:nvPr/>
        </p:nvPicPr>
        <p:blipFill>
          <a:blip r:embed="rId3"/>
          <a:stretch>
            <a:fillRect/>
          </a:stretch>
        </p:blipFill>
        <p:spPr>
          <a:xfrm>
            <a:off x="2611538" y="1831749"/>
            <a:ext cx="6968924" cy="4351338"/>
          </a:xfrm>
          <a:prstGeom prst="rect">
            <a:avLst/>
          </a:prstGeom>
        </p:spPr>
      </p:pic>
    </p:spTree>
    <p:extLst>
      <p:ext uri="{BB962C8B-B14F-4D97-AF65-F5344CB8AC3E}">
        <p14:creationId xmlns:p14="http://schemas.microsoft.com/office/powerpoint/2010/main" val="680572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title="&quot;&quot;">
            <a:extLst>
              <a:ext uri="{FF2B5EF4-FFF2-40B4-BE49-F238E27FC236}">
                <a16:creationId xmlns:a16="http://schemas.microsoft.com/office/drawing/2014/main" id="{EC4528DF-79A3-6A4A-A248-A6F24A9B98FF}"/>
              </a:ext>
            </a:extLst>
          </p:cNvPr>
          <p:cNvPicPr>
            <a:picLocks noChangeAspect="1"/>
          </p:cNvPicPr>
          <p:nvPr/>
        </p:nvPicPr>
        <p:blipFill>
          <a:blip r:embed="rId3"/>
          <a:stretch>
            <a:fillRect/>
          </a:stretch>
        </p:blipFill>
        <p:spPr>
          <a:xfrm>
            <a:off x="2623932" y="1825625"/>
            <a:ext cx="6944135" cy="4351338"/>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n-US" dirty="0"/>
              <a:t>After </a:t>
            </a:r>
            <a:r>
              <a:rPr lang="en-US" dirty="0" err="1"/>
              <a:t>Chemawa</a:t>
            </a:r>
            <a:r>
              <a:rPr lang="en-US" dirty="0"/>
              <a:t> Indian School</a:t>
            </a:r>
          </a:p>
        </p:txBody>
      </p:sp>
    </p:spTree>
    <p:extLst>
      <p:ext uri="{BB962C8B-B14F-4D97-AF65-F5344CB8AC3E}">
        <p14:creationId xmlns:p14="http://schemas.microsoft.com/office/powerpoint/2010/main" val="48347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n-US" dirty="0"/>
              <a:t>Worksheet for </a:t>
            </a:r>
            <a:r>
              <a:rPr lang="en-US" dirty="0" err="1"/>
              <a:t>Chemawa</a:t>
            </a:r>
            <a:r>
              <a:rPr lang="en-US" dirty="0"/>
              <a:t> Photo Activity </a:t>
            </a:r>
          </a:p>
        </p:txBody>
      </p:sp>
      <p:sp>
        <p:nvSpPr>
          <p:cNvPr id="5" name="Title 1">
            <a:extLst>
              <a:ext uri="{FF2B5EF4-FFF2-40B4-BE49-F238E27FC236}">
                <a16:creationId xmlns:a16="http://schemas.microsoft.com/office/drawing/2014/main" id="{83F4F4C4-5E1C-F941-AC3C-DB1DEBF401D6}"/>
              </a:ext>
            </a:extLst>
          </p:cNvPr>
          <p:cNvSpPr txBox="1">
            <a:spLocks/>
          </p:cNvSpPr>
          <p:nvPr/>
        </p:nvSpPr>
        <p:spPr>
          <a:xfrm>
            <a:off x="1004046" y="2438400"/>
            <a:ext cx="9693331" cy="32766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1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How do these two pictures make you feel? </a:t>
            </a:r>
          </a:p>
          <a:p>
            <a:pPr marL="457200" indent="-457200" algn="l">
              <a:lnSpc>
                <a:spcPct val="11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What is different about the two pictures? </a:t>
            </a:r>
          </a:p>
          <a:p>
            <a:pPr marL="457200" indent="-457200" algn="l">
              <a:lnSpc>
                <a:spcPct val="11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Who decides who is “civilized” and who is not? </a:t>
            </a:r>
          </a:p>
        </p:txBody>
      </p:sp>
    </p:spTree>
    <p:extLst>
      <p:ext uri="{BB962C8B-B14F-4D97-AF65-F5344CB8AC3E}">
        <p14:creationId xmlns:p14="http://schemas.microsoft.com/office/powerpoint/2010/main" val="2123983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2020-02-18T08:00:00+00:00</Remediation_x0020_Date>
    <Estimated_x0020_Creation_x0020_Date xmlns="34fb217e-71e5-45f5-ac12-57a9bc5aa8c7" xsi:nil="true"/>
    <Priority xmlns="34fb217e-71e5-45f5-ac12-57a9bc5aa8c7">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617EE6-B48D-4559-B3DF-EFE4C8E448F9}">
  <ds:schemaRefs>
    <ds:schemaRef ds:uri="http://schemas.microsoft.com/office/2006/metadata/properties"/>
    <ds:schemaRef ds:uri="http://schemas.microsoft.com/office/infopath/2007/PartnerControls"/>
    <ds:schemaRef ds:uri="http://schemas.microsoft.com/sharepoint/v3"/>
    <ds:schemaRef ds:uri="34fb217e-71e5-45f5-ac12-57a9bc5aa8c7"/>
  </ds:schemaRefs>
</ds:datastoreItem>
</file>

<file path=customXml/itemProps2.xml><?xml version="1.0" encoding="utf-8"?>
<ds:datastoreItem xmlns:ds="http://schemas.openxmlformats.org/officeDocument/2006/customXml" ds:itemID="{0D65B93F-F244-4405-B6A2-970CE722EA15}"/>
</file>

<file path=customXml/itemProps3.xml><?xml version="1.0" encoding="utf-8"?>
<ds:datastoreItem xmlns:ds="http://schemas.openxmlformats.org/officeDocument/2006/customXml" ds:itemID="{B5AF40E1-7008-4C32-8901-EEC35FFC6E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1747</TotalTime>
  <Words>352</Words>
  <Application>Microsoft Office PowerPoint</Application>
  <PresentationFormat>Widescreen</PresentationFormat>
  <Paragraphs>29</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Helvetica Neue</vt:lpstr>
      <vt:lpstr>Helvetica Neue Light</vt:lpstr>
      <vt:lpstr>Helvetica Neue Medium</vt:lpstr>
      <vt:lpstr>Office Theme</vt:lpstr>
      <vt:lpstr>GRADE 4 HEALTH LESSON 2 Cultural Bias, Stereotypes, and Boarding School Education   </vt:lpstr>
      <vt:lpstr>Bias and Stereotyping </vt:lpstr>
      <vt:lpstr>Where were Indian Residential (Boarding) Schools? </vt:lpstr>
      <vt:lpstr>Warm Springs Agency Boarding School </vt:lpstr>
      <vt:lpstr>Chemawa</vt:lpstr>
      <vt:lpstr>Chemawa Indian School</vt:lpstr>
      <vt:lpstr>Before Chemawa Indian School</vt:lpstr>
      <vt:lpstr>After Chemawa Indian School</vt:lpstr>
      <vt:lpstr>Worksheet for Chemawa Photo Activity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136</cp:revision>
  <dcterms:created xsi:type="dcterms:W3CDTF">2019-04-26T16:05:13Z</dcterms:created>
  <dcterms:modified xsi:type="dcterms:W3CDTF">2023-12-27T19:21:19Z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SIP_Label_7730ea53-6f5e-4160-81a5-992a9105450a_Enabled">
    <vt:lpwstr>true</vt:lpwstr>
  </property>
  <property fmtid="{D5CDD505-2E9C-101B-9397-08002B2CF9AE}" pid="4" name="MSIP_Label_7730ea53-6f5e-4160-81a5-992a9105450a_SetDate">
    <vt:lpwstr>2023-12-27T19:20:42Z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e7045242-c450-41f8-92ab-8776ba6becee</vt:lpwstr>
  </property>
  <property fmtid="{D5CDD505-2E9C-101B-9397-08002B2CF9AE}" pid="9" name="MSIP_Label_7730ea53-6f5e-4160-81a5-992a9105450a_ContentBits">
    <vt:lpwstr>0</vt:lpwstr>
  </property>
</Properties>
</file>