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microsoft.com/office/2020/02/relationships/classificationlabels" Target="docMetadata/LabelInfo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01A367C" w14:textId="77777777" w:rsidR="00A025FE" w:rsidRDefault="00A025FE" w:rsidP="00A025FE">
      <w:pPr>
        <w:pStyle w:val="HeaderName"/>
        <w:jc w:val="left"/>
      </w:pPr>
    </w:p>
    <w:p w14:paraId="1C71F7DE" w14:textId="47151D84" w:rsidR="00B00F77" w:rsidRDefault="00D13DED" w:rsidP="00994C66">
      <w:r>
        <w:t xml:space="preserve">Topic: </w:t>
      </w:r>
      <w:r w:rsidR="00782A72">
        <w:t xml:space="preserve"> Reporting and Recordkeeping</w:t>
      </w:r>
    </w:p>
    <w:p w14:paraId="5B3EAFFA" w14:textId="77777777" w:rsidR="006B7F2B" w:rsidRPr="0026187E" w:rsidRDefault="006B7F2B" w:rsidP="006B7F2B">
      <w:pPr>
        <w:rPr>
          <w:sz w:val="20"/>
        </w:rPr>
      </w:pPr>
    </w:p>
    <w:p w14:paraId="0EF1E9BB" w14:textId="169C921A" w:rsidR="00D13DED" w:rsidRDefault="00D13DED" w:rsidP="006B7F2B">
      <w:pPr>
        <w:rPr>
          <w:rFonts w:asciiTheme="majorHAnsi" w:hAnsiTheme="majorHAnsi" w:cstheme="majorHAnsi"/>
          <w:b/>
          <w:color w:val="14578C" w:themeColor="accent6" w:themeShade="BF"/>
          <w:sz w:val="26"/>
          <w:szCs w:val="26"/>
        </w:rPr>
      </w:pPr>
      <w:r w:rsidRPr="004C2009">
        <w:rPr>
          <w:rFonts w:asciiTheme="majorHAnsi" w:hAnsiTheme="majorHAnsi" w:cstheme="majorHAnsi"/>
          <w:b/>
          <w:color w:val="14578C" w:themeColor="accent6" w:themeShade="BF"/>
          <w:sz w:val="26"/>
          <w:szCs w:val="26"/>
        </w:rPr>
        <w:t>Overv</w:t>
      </w:r>
      <w:r w:rsidR="001411A0" w:rsidRPr="004C2009">
        <w:rPr>
          <w:rFonts w:asciiTheme="majorHAnsi" w:hAnsiTheme="majorHAnsi" w:cstheme="majorHAnsi"/>
          <w:b/>
          <w:color w:val="14578C" w:themeColor="accent6" w:themeShade="BF"/>
          <w:sz w:val="26"/>
          <w:szCs w:val="26"/>
        </w:rPr>
        <w:t>iew</w:t>
      </w:r>
    </w:p>
    <w:p w14:paraId="71A07197" w14:textId="77777777" w:rsidR="00F133CB" w:rsidRPr="0053005F" w:rsidRDefault="00F133CB" w:rsidP="006B7F2B">
      <w:pPr>
        <w:rPr>
          <w:rFonts w:asciiTheme="minorHAnsi" w:hAnsiTheme="minorHAnsi"/>
          <w:sz w:val="16"/>
          <w:szCs w:val="16"/>
        </w:rPr>
      </w:pPr>
    </w:p>
    <w:p w14:paraId="333292B6" w14:textId="77777777" w:rsidR="00AD68B1" w:rsidRDefault="00424209" w:rsidP="006B7F2B">
      <w:pPr>
        <w:rPr>
          <w:rFonts w:asciiTheme="minorHAnsi" w:hAnsiTheme="minorHAnsi"/>
        </w:rPr>
      </w:pPr>
      <w:r w:rsidRPr="00910723">
        <w:rPr>
          <w:rFonts w:asciiTheme="majorHAnsi" w:hAnsiTheme="majorHAnsi" w:cstheme="majorHAnsi"/>
          <w:b/>
          <w:noProof/>
          <w:color w:val="9F2065" w:themeColor="accent2"/>
          <w:sz w:val="26"/>
          <w:szCs w:val="26"/>
        </w:rPr>
        <mc:AlternateContent>
          <mc:Choice Requires="wps">
            <w:drawing>
              <wp:inline distT="0" distB="0" distL="0" distR="0" wp14:anchorId="787CB228" wp14:editId="5B28B33D">
                <wp:extent cx="5958205" cy="3105150"/>
                <wp:effectExtent l="0" t="0" r="4445" b="0"/>
                <wp:docPr id="200" name="Text Box 20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5958205" cy="3105150"/>
                        </a:xfrm>
                        <a:prstGeom prst="rect">
                          <a:avLst/>
                        </a:prstGeom>
                        <a:solidFill>
                          <a:schemeClr val="bg1">
                            <a:lumMod val="85000"/>
                          </a:schemeClr>
                        </a:solidFill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5C44C2AB" w14:textId="6B469565" w:rsidR="00782A72" w:rsidRPr="00782A72" w:rsidRDefault="005777D5" w:rsidP="00782A72">
                            <w:pPr>
                              <w:pStyle w:val="Heading2"/>
                              <w:rPr>
                                <w:b/>
                              </w:rPr>
                            </w:pPr>
                            <w:r w:rsidRPr="005777D5">
                              <w:rPr>
                                <w:b/>
                              </w:rPr>
                              <w:t>Requirements</w:t>
                            </w:r>
                            <w:r w:rsidR="00782A72">
                              <w:rPr>
                                <w:b/>
                              </w:rPr>
                              <w:t xml:space="preserve"> Reporting:</w:t>
                            </w:r>
                          </w:p>
                          <w:p w14:paraId="4F5FB699" w14:textId="0538FA19" w:rsidR="00782A72" w:rsidRDefault="00782A72" w:rsidP="00782A72">
                            <w:pPr>
                              <w:rPr>
                                <w:rFonts w:ascii="Calibri" w:hAnsi="Calibri" w:cs="Calibri"/>
                              </w:rPr>
                            </w:pPr>
                            <w:r w:rsidRPr="00782A72">
                              <w:rPr>
                                <w:rFonts w:ascii="Calibri" w:hAnsi="Calibri" w:cs="Calibri"/>
                              </w:rPr>
                              <w:t>The School Food Authorit</w:t>
                            </w:r>
                            <w:r w:rsidR="008049B0">
                              <w:rPr>
                                <w:rFonts w:ascii="Calibri" w:hAnsi="Calibri" w:cs="Calibri"/>
                              </w:rPr>
                              <w:t>ies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 xml:space="preserve"> (SFA) must submit reports as required by the </w:t>
                            </w:r>
                            <w:r w:rsidR="00490995">
                              <w:rPr>
                                <w:rFonts w:ascii="Calibri" w:hAnsi="Calibri" w:cs="Calibri"/>
                              </w:rPr>
                              <w:t>s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 xml:space="preserve">tate </w:t>
                            </w:r>
                            <w:r w:rsidR="00677290" w:rsidRPr="00782A72">
                              <w:rPr>
                                <w:rFonts w:ascii="Calibri" w:hAnsi="Calibri" w:cs="Calibri"/>
                              </w:rPr>
                              <w:t>agency and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 xml:space="preserve"> maintain other </w:t>
                            </w:r>
                            <w:r w:rsidR="00490995">
                              <w:rPr>
                                <w:rFonts w:ascii="Calibri" w:hAnsi="Calibri" w:cs="Calibri"/>
                              </w:rPr>
                              <w:t>p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 xml:space="preserve">rogram records for a period of three years after submission of the final </w:t>
                            </w:r>
                            <w:r w:rsidR="00490995">
                              <w:rPr>
                                <w:rFonts w:ascii="Calibri" w:hAnsi="Calibri" w:cs="Calibri"/>
                              </w:rPr>
                              <w:t>c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 xml:space="preserve">laim for </w:t>
                            </w:r>
                            <w:r w:rsidR="00490995">
                              <w:rPr>
                                <w:rFonts w:ascii="Calibri" w:hAnsi="Calibri" w:cs="Calibri"/>
                              </w:rPr>
                              <w:t>r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>eimbursement for the fiscal year.  If audit findings have not been resolved, the three-year period is extended as long as required for the resolution of</w:t>
                            </w:r>
                            <w:r w:rsidR="0053005F">
                              <w:rPr>
                                <w:rFonts w:ascii="Calibri" w:hAnsi="Calibri" w:cs="Calibri"/>
                              </w:rPr>
                              <w:t xml:space="preserve"> </w:t>
                            </w:r>
                            <w:r w:rsidR="0053005F" w:rsidRPr="00782A72">
                              <w:rPr>
                                <w:rFonts w:ascii="Calibri" w:hAnsi="Calibri" w:cs="Calibri"/>
                              </w:rPr>
                              <w:t>audit</w:t>
                            </w:r>
                            <w:r w:rsidR="0053005F">
                              <w:rPr>
                                <w:rFonts w:ascii="Calibri" w:hAnsi="Calibri" w:cs="Calibri"/>
                              </w:rPr>
                              <w:t>.</w:t>
                            </w:r>
                            <w:r w:rsidR="0053005F" w:rsidRPr="00782A72">
                              <w:rPr>
                                <w:rFonts w:ascii="Calibri" w:hAnsi="Calibri" w:cs="Calibri"/>
                              </w:rPr>
                              <w:t xml:space="preserve"> 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 xml:space="preserve">Additionally, the record retention period required by a </w:t>
                            </w:r>
                            <w:r w:rsidR="00490995">
                              <w:rPr>
                                <w:rFonts w:ascii="Calibri" w:hAnsi="Calibri" w:cs="Calibri"/>
                              </w:rPr>
                              <w:t>s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>tate may exceed the three-year period (</w:t>
                            </w:r>
                            <w:hyperlink r:id="rId8" w:anchor="p-210.23%28c%29" w:tgtFrame="_blank" w:tooltip="7 CFR 210.23(c)" w:history="1">
                              <w:r w:rsidRPr="00782A72">
                                <w:rPr>
                                  <w:rStyle w:val="Hyperlink"/>
                                  <w:rFonts w:ascii="Calibri" w:hAnsi="Calibri" w:cs="Calibri"/>
                                </w:rPr>
                                <w:t>7 CFR 210.23(c)</w:t>
                              </w:r>
                            </w:hyperlink>
                            <w:r w:rsidRPr="00782A72">
                              <w:rPr>
                                <w:rFonts w:ascii="Calibri" w:hAnsi="Calibri" w:cs="Calibri"/>
                              </w:rPr>
                              <w:t>).</w:t>
                            </w:r>
                          </w:p>
                          <w:p w14:paraId="63B16688" w14:textId="77777777" w:rsidR="00782A72" w:rsidRPr="0053005F" w:rsidRDefault="00782A72" w:rsidP="00782A72">
                            <w:pPr>
                              <w:rPr>
                                <w:rFonts w:ascii="Calibri" w:hAnsi="Calibri" w:cs="Calibri"/>
                                <w:sz w:val="16"/>
                                <w:szCs w:val="16"/>
                              </w:rPr>
                            </w:pPr>
                          </w:p>
                          <w:p w14:paraId="2A209CCC" w14:textId="54AD4FCC" w:rsidR="00782A72" w:rsidRPr="00782A72" w:rsidRDefault="00782A72" w:rsidP="00782A72">
                            <w:pPr>
                              <w:pStyle w:val="Heading2"/>
                              <w:spacing w:before="120"/>
                              <w:rPr>
                                <w:b/>
                              </w:rPr>
                            </w:pPr>
                            <w:r w:rsidRPr="005777D5">
                              <w:rPr>
                                <w:b/>
                              </w:rPr>
                              <w:t>Requirements</w:t>
                            </w:r>
                            <w:r>
                              <w:rPr>
                                <w:b/>
                              </w:rPr>
                              <w:t xml:space="preserve"> Recordkeeping:</w:t>
                            </w:r>
                          </w:p>
                          <w:p w14:paraId="72FA449A" w14:textId="095BDC7D" w:rsidR="00782A72" w:rsidRPr="00782A72" w:rsidRDefault="00782A72">
                            <w:pPr>
                              <w:rPr>
                                <w:rFonts w:ascii="Calibri" w:hAnsi="Calibri" w:cs="Calibri"/>
                              </w:rPr>
                            </w:pPr>
                            <w:r w:rsidRPr="00782A72">
                              <w:rPr>
                                <w:rFonts w:ascii="Calibri" w:hAnsi="Calibri" w:cs="Calibri"/>
                                <w:b/>
                                <w:bCs/>
                              </w:rPr>
                              <w:t>Retention of records.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 xml:space="preserve"> State agencies and school food authorities may retain necessary records in their </w:t>
                            </w:r>
                            <w:r w:rsidR="00A022B5">
                              <w:rPr>
                                <w:rFonts w:ascii="Calibri" w:hAnsi="Calibri" w:cs="Calibri"/>
                              </w:rPr>
                              <w:t>electronically and/or hard copy original forms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 xml:space="preserve">. School food authority records shall be retained for a period of </w:t>
                            </w:r>
                            <w:r w:rsidR="008049B0">
                              <w:rPr>
                                <w:rFonts w:ascii="Calibri" w:hAnsi="Calibri" w:cs="Calibri"/>
                              </w:rPr>
                              <w:t>three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 xml:space="preserve"> years after submission of the final </w:t>
                            </w:r>
                            <w:r w:rsidR="00490995">
                              <w:rPr>
                                <w:rFonts w:ascii="Calibri" w:hAnsi="Calibri" w:cs="Calibri"/>
                              </w:rPr>
                              <w:t>c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 xml:space="preserve">laim for </w:t>
                            </w:r>
                            <w:r w:rsidR="00490995">
                              <w:rPr>
                                <w:rFonts w:ascii="Calibri" w:hAnsi="Calibri" w:cs="Calibri"/>
                              </w:rPr>
                              <w:t>r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 xml:space="preserve">eimbursement for the fiscal year. In either case, if audit findings have not been resolved, the records shall be retained beyond the </w:t>
                            </w:r>
                            <w:r w:rsidR="008049B0">
                              <w:rPr>
                                <w:rFonts w:ascii="Calibri" w:hAnsi="Calibri" w:cs="Calibri"/>
                              </w:rPr>
                              <w:t>three</w:t>
                            </w:r>
                            <w:r w:rsidRPr="00782A72">
                              <w:rPr>
                                <w:rFonts w:ascii="Calibri" w:hAnsi="Calibri" w:cs="Calibri"/>
                              </w:rPr>
                              <w:t>-year period as long as required for the resolution of the audit</w:t>
                            </w:r>
                            <w:r>
                              <w:rPr>
                                <w:rFonts w:ascii="Calibri" w:hAnsi="Calibri" w:cs="Calibri"/>
                              </w:rPr>
                              <w:t>.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91440" rIns="9144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inline>
            </w:drawing>
          </mc:Choice>
          <mc:Fallback>
            <w:pict>
              <v:shapetype w14:anchorId="787CB228" id="_x0000_t202" coordsize="21600,21600" o:spt="202" path="m,l,21600r21600,l21600,xe">
                <v:stroke joinstyle="miter"/>
                <v:path gradientshapeok="t" o:connecttype="rect"/>
              </v:shapetype>
              <v:shape id="Text Box 200" o:spid="_x0000_s1026" type="#_x0000_t202" style="width:469.15pt;height:244.5pt;visibility:visible;mso-wrap-style:square;mso-left-percent:-10001;mso-top-percent:-10001;mso-position-horizontal:absolute;mso-position-horizontal-relative:char;mso-position-vertical:absolute;mso-position-vertical-relative:line;mso-left-percent:-10001;mso-top-percent:-10001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1p5VQhgIAAIYFAAAOAAAAZHJzL2Uyb0RvYy54bWysVEtPGzEQvlfqf7B8L7sLBEGUDUpBVJUo&#10;oELF2fHaiVXb49pOdtNfz9i7eZRyoerFOx7P89tvZnLZGU3WwgcFtqbVUUmJsBwaZRc1/fF08+mc&#10;khCZbZgGK2q6EYFeTj9+mLRuLI5hCboRnmAQG8atq+kyRjcuisCXwrBwBE5YfJTgDYt49Yui8azF&#10;6EYXx2V5VrTgG+eBixBQe90/0mmOL6Xg8V7KICLRNcXaYj59PufpLKYTNl545paKD2Wwf6jCMGUx&#10;6S7UNYuMrLz6K5RR3EMAGY84mAKkVFzkHrCbqnzVzeOSOZF7QXCC28EU/l9Yfrd+dA+exO4zdPgD&#10;EyCtC+OAytRPJ71JX6yU4DtCuNnBJrpIOCpHF6Pz43JECce3k6ocVaMMbLF3dz7ELwIMSUJNPf6X&#10;DBdb34aIKdF0a5KyBdCquVFa50vigrjSnqwZ/sX5osquemW+QdPrzkdluU2ZqZPMc9Q/ImlL2pqe&#10;nWB5KbCFlKLPrm3SiMyYoaQ9DFmKGy2SjbbfhSSqyWi8UR/jXNiYgcSusnWykpjqPY6D/b6q9zj3&#10;faBHzgw27pyNsuBz9zucegibn9uSZW+P8B30ncTYzbuBHnNoNsgaD/1ABcdvFP7ZWxbiA/M4QUgU&#10;3ArxHg+pAVGHQaJkCf73W/pkj8TGV0panMiahl8r5gUl+qtFyl9Up6dphA8v/vAyzxc0sStzBUiV&#10;CneP41lErY96K0oP5hkXxyxlxCdmOeatadyKV7HfEbh4uJjNshEOrGPx1j46nkInaBNnn7pn5t1A&#10;7IgzcQfbuWXjV/zubZOnhdkqglSZ/AncHtEBdBz2zN5hMaVtcnjPVvv1OX0BAAD//wMAUEsDBBQA&#10;BgAIAAAAIQBt9eXH2gAAAAUBAAAPAAAAZHJzL2Rvd25yZXYueG1sTI/BTsMwEETvSPyDtUjcqE0L&#10;VRLiVFDEkQOFD3DjbRzVXgfbbQ1fj+FSLiuNZjTztl1lZ9kRQxw9SbidCWBIvdcjDRI+3l9uKmAx&#10;KdLKekIJXxhh1V1etKrR/kRveNykgZUSio2SYFKaGs5jb9CpOPMTUvF2PjiVigwD10GdSrmzfC7E&#10;kjs1UlkwasK1wX6/OTgJT/nzWdh67tffr3lpbNjj/U5IeX2VHx+AJczpHIZf/IIOXWHa+gPpyKyE&#10;8kj6u8WrF9UC2FbCXVUL4F3L/9N3PwAAAP//AwBQSwECLQAUAAYACAAAACEAtoM4kv4AAADhAQAA&#10;EwAAAAAAAAAAAAAAAAAAAAAAW0NvbnRlbnRfVHlwZXNdLnhtbFBLAQItABQABgAIAAAAIQA4/SH/&#10;1gAAAJQBAAALAAAAAAAAAAAAAAAAAC8BAABfcmVscy8ucmVsc1BLAQItABQABgAIAAAAIQA1p5VQ&#10;hgIAAIYFAAAOAAAAAAAAAAAAAAAAAC4CAABkcnMvZTJvRG9jLnhtbFBLAQItABQABgAIAAAAIQBt&#10;9eXH2gAAAAUBAAAPAAAAAAAAAAAAAAAAAOAEAABkcnMvZG93bnJldi54bWxQSwUGAAAAAAQABADz&#10;AAAA5wUAAAAA&#10;" fillcolor="#d8d8d8 [2732]" stroked="f" strokeweight=".5pt">
                <v:textbox inset=",7.2pt,,0">
                  <w:txbxContent>
                    <w:p w14:paraId="5C44C2AB" w14:textId="6B469565" w:rsidR="00782A72" w:rsidRPr="00782A72" w:rsidRDefault="005777D5" w:rsidP="00782A72">
                      <w:pPr>
                        <w:pStyle w:val="Heading2"/>
                        <w:rPr>
                          <w:b/>
                        </w:rPr>
                      </w:pPr>
                      <w:r w:rsidRPr="005777D5">
                        <w:rPr>
                          <w:b/>
                        </w:rPr>
                        <w:t>Requirements</w:t>
                      </w:r>
                      <w:r w:rsidR="00782A72">
                        <w:rPr>
                          <w:b/>
                        </w:rPr>
                        <w:t xml:space="preserve"> Reporting:</w:t>
                      </w:r>
                    </w:p>
                    <w:p w14:paraId="4F5FB699" w14:textId="0538FA19" w:rsidR="00782A72" w:rsidRDefault="00782A72" w:rsidP="00782A72">
                      <w:pPr>
                        <w:rPr>
                          <w:rFonts w:ascii="Calibri" w:hAnsi="Calibri" w:cs="Calibri"/>
                        </w:rPr>
                      </w:pPr>
                      <w:r w:rsidRPr="00782A72">
                        <w:rPr>
                          <w:rFonts w:ascii="Calibri" w:hAnsi="Calibri" w:cs="Calibri"/>
                        </w:rPr>
                        <w:t>The School Food Authorit</w:t>
                      </w:r>
                      <w:r w:rsidR="008049B0">
                        <w:rPr>
                          <w:rFonts w:ascii="Calibri" w:hAnsi="Calibri" w:cs="Calibri"/>
                        </w:rPr>
                        <w:t>ies</w:t>
                      </w:r>
                      <w:r w:rsidRPr="00782A72">
                        <w:rPr>
                          <w:rFonts w:ascii="Calibri" w:hAnsi="Calibri" w:cs="Calibri"/>
                        </w:rPr>
                        <w:t xml:space="preserve"> (SFA) must submit reports as required by the </w:t>
                      </w:r>
                      <w:r w:rsidR="00490995">
                        <w:rPr>
                          <w:rFonts w:ascii="Calibri" w:hAnsi="Calibri" w:cs="Calibri"/>
                        </w:rPr>
                        <w:t>s</w:t>
                      </w:r>
                      <w:r w:rsidRPr="00782A72">
                        <w:rPr>
                          <w:rFonts w:ascii="Calibri" w:hAnsi="Calibri" w:cs="Calibri"/>
                        </w:rPr>
                        <w:t xml:space="preserve">tate </w:t>
                      </w:r>
                      <w:r w:rsidR="00677290" w:rsidRPr="00782A72">
                        <w:rPr>
                          <w:rFonts w:ascii="Calibri" w:hAnsi="Calibri" w:cs="Calibri"/>
                        </w:rPr>
                        <w:t>agency and</w:t>
                      </w:r>
                      <w:r w:rsidRPr="00782A72">
                        <w:rPr>
                          <w:rFonts w:ascii="Calibri" w:hAnsi="Calibri" w:cs="Calibri"/>
                        </w:rPr>
                        <w:t xml:space="preserve"> maintain other </w:t>
                      </w:r>
                      <w:r w:rsidR="00490995">
                        <w:rPr>
                          <w:rFonts w:ascii="Calibri" w:hAnsi="Calibri" w:cs="Calibri"/>
                        </w:rPr>
                        <w:t>p</w:t>
                      </w:r>
                      <w:r w:rsidRPr="00782A72">
                        <w:rPr>
                          <w:rFonts w:ascii="Calibri" w:hAnsi="Calibri" w:cs="Calibri"/>
                        </w:rPr>
                        <w:t xml:space="preserve">rogram records for a period of three years after submission of the final </w:t>
                      </w:r>
                      <w:r w:rsidR="00490995">
                        <w:rPr>
                          <w:rFonts w:ascii="Calibri" w:hAnsi="Calibri" w:cs="Calibri"/>
                        </w:rPr>
                        <w:t>c</w:t>
                      </w:r>
                      <w:r w:rsidRPr="00782A72">
                        <w:rPr>
                          <w:rFonts w:ascii="Calibri" w:hAnsi="Calibri" w:cs="Calibri"/>
                        </w:rPr>
                        <w:t xml:space="preserve">laim for </w:t>
                      </w:r>
                      <w:r w:rsidR="00490995">
                        <w:rPr>
                          <w:rFonts w:ascii="Calibri" w:hAnsi="Calibri" w:cs="Calibri"/>
                        </w:rPr>
                        <w:t>r</w:t>
                      </w:r>
                      <w:r w:rsidRPr="00782A72">
                        <w:rPr>
                          <w:rFonts w:ascii="Calibri" w:hAnsi="Calibri" w:cs="Calibri"/>
                        </w:rPr>
                        <w:t>eimbursement for the fiscal year.  If audit findings have not been resolved, the three-year period is extended as long as required for the resolution of</w:t>
                      </w:r>
                      <w:r w:rsidR="0053005F">
                        <w:rPr>
                          <w:rFonts w:ascii="Calibri" w:hAnsi="Calibri" w:cs="Calibri"/>
                        </w:rPr>
                        <w:t xml:space="preserve"> </w:t>
                      </w:r>
                      <w:r w:rsidR="0053005F" w:rsidRPr="00782A72">
                        <w:rPr>
                          <w:rFonts w:ascii="Calibri" w:hAnsi="Calibri" w:cs="Calibri"/>
                        </w:rPr>
                        <w:t>audit</w:t>
                      </w:r>
                      <w:r w:rsidR="0053005F">
                        <w:rPr>
                          <w:rFonts w:ascii="Calibri" w:hAnsi="Calibri" w:cs="Calibri"/>
                        </w:rPr>
                        <w:t>.</w:t>
                      </w:r>
                      <w:r w:rsidR="0053005F" w:rsidRPr="00782A72">
                        <w:rPr>
                          <w:rFonts w:ascii="Calibri" w:hAnsi="Calibri" w:cs="Calibri"/>
                        </w:rPr>
                        <w:t xml:space="preserve"> </w:t>
                      </w:r>
                      <w:r w:rsidRPr="00782A72">
                        <w:rPr>
                          <w:rFonts w:ascii="Calibri" w:hAnsi="Calibri" w:cs="Calibri"/>
                        </w:rPr>
                        <w:t xml:space="preserve">Additionally, the record retention period required by a </w:t>
                      </w:r>
                      <w:r w:rsidR="00490995">
                        <w:rPr>
                          <w:rFonts w:ascii="Calibri" w:hAnsi="Calibri" w:cs="Calibri"/>
                        </w:rPr>
                        <w:t>s</w:t>
                      </w:r>
                      <w:r w:rsidRPr="00782A72">
                        <w:rPr>
                          <w:rFonts w:ascii="Calibri" w:hAnsi="Calibri" w:cs="Calibri"/>
                        </w:rPr>
                        <w:t>tate may exceed the three-year period (</w:t>
                      </w:r>
                      <w:hyperlink r:id="rId9" w:anchor="p-210.23%28c%29" w:tgtFrame="_blank" w:tooltip="7 CFR 210.23(c)" w:history="1">
                        <w:r w:rsidRPr="00782A72">
                          <w:rPr>
                            <w:rStyle w:val="Hyperlink"/>
                            <w:rFonts w:ascii="Calibri" w:hAnsi="Calibri" w:cs="Calibri"/>
                          </w:rPr>
                          <w:t>7 CFR 210.23(c)</w:t>
                        </w:r>
                      </w:hyperlink>
                      <w:r w:rsidRPr="00782A72">
                        <w:rPr>
                          <w:rFonts w:ascii="Calibri" w:hAnsi="Calibri" w:cs="Calibri"/>
                        </w:rPr>
                        <w:t>).</w:t>
                      </w:r>
                    </w:p>
                    <w:p w14:paraId="63B16688" w14:textId="77777777" w:rsidR="00782A72" w:rsidRPr="0053005F" w:rsidRDefault="00782A72" w:rsidP="00782A72">
                      <w:pPr>
                        <w:rPr>
                          <w:rFonts w:ascii="Calibri" w:hAnsi="Calibri" w:cs="Calibri"/>
                          <w:sz w:val="16"/>
                          <w:szCs w:val="16"/>
                        </w:rPr>
                      </w:pPr>
                    </w:p>
                    <w:p w14:paraId="2A209CCC" w14:textId="54AD4FCC" w:rsidR="00782A72" w:rsidRPr="00782A72" w:rsidRDefault="00782A72" w:rsidP="00782A72">
                      <w:pPr>
                        <w:pStyle w:val="Heading2"/>
                        <w:spacing w:before="120"/>
                        <w:rPr>
                          <w:b/>
                        </w:rPr>
                      </w:pPr>
                      <w:r w:rsidRPr="005777D5">
                        <w:rPr>
                          <w:b/>
                        </w:rPr>
                        <w:t>Requirements</w:t>
                      </w:r>
                      <w:r>
                        <w:rPr>
                          <w:b/>
                        </w:rPr>
                        <w:t xml:space="preserve"> Recordkeeping:</w:t>
                      </w:r>
                    </w:p>
                    <w:p w14:paraId="72FA449A" w14:textId="095BDC7D" w:rsidR="00782A72" w:rsidRPr="00782A72" w:rsidRDefault="00782A72">
                      <w:pPr>
                        <w:rPr>
                          <w:rFonts w:ascii="Calibri" w:hAnsi="Calibri" w:cs="Calibri"/>
                        </w:rPr>
                      </w:pPr>
                      <w:r w:rsidRPr="00782A72">
                        <w:rPr>
                          <w:rFonts w:ascii="Calibri" w:hAnsi="Calibri" w:cs="Calibri"/>
                          <w:b/>
                          <w:bCs/>
                        </w:rPr>
                        <w:t>Retention of records.</w:t>
                      </w:r>
                      <w:r w:rsidRPr="00782A72">
                        <w:rPr>
                          <w:rFonts w:ascii="Calibri" w:hAnsi="Calibri" w:cs="Calibri"/>
                        </w:rPr>
                        <w:t xml:space="preserve"> State agencies and school food authorities may retain necessary records in their </w:t>
                      </w:r>
                      <w:r w:rsidR="00A022B5">
                        <w:rPr>
                          <w:rFonts w:ascii="Calibri" w:hAnsi="Calibri" w:cs="Calibri"/>
                        </w:rPr>
                        <w:t>electronically and/or hard copy original forms</w:t>
                      </w:r>
                      <w:r w:rsidRPr="00782A72">
                        <w:rPr>
                          <w:rFonts w:ascii="Calibri" w:hAnsi="Calibri" w:cs="Calibri"/>
                        </w:rPr>
                        <w:t xml:space="preserve">. School food authority records shall be retained for a period of </w:t>
                      </w:r>
                      <w:r w:rsidR="008049B0">
                        <w:rPr>
                          <w:rFonts w:ascii="Calibri" w:hAnsi="Calibri" w:cs="Calibri"/>
                        </w:rPr>
                        <w:t>three</w:t>
                      </w:r>
                      <w:r w:rsidRPr="00782A72">
                        <w:rPr>
                          <w:rFonts w:ascii="Calibri" w:hAnsi="Calibri" w:cs="Calibri"/>
                        </w:rPr>
                        <w:t xml:space="preserve"> years after submission of the final </w:t>
                      </w:r>
                      <w:r w:rsidR="00490995">
                        <w:rPr>
                          <w:rFonts w:ascii="Calibri" w:hAnsi="Calibri" w:cs="Calibri"/>
                        </w:rPr>
                        <w:t>c</w:t>
                      </w:r>
                      <w:r w:rsidRPr="00782A72">
                        <w:rPr>
                          <w:rFonts w:ascii="Calibri" w:hAnsi="Calibri" w:cs="Calibri"/>
                        </w:rPr>
                        <w:t xml:space="preserve">laim for </w:t>
                      </w:r>
                      <w:r w:rsidR="00490995">
                        <w:rPr>
                          <w:rFonts w:ascii="Calibri" w:hAnsi="Calibri" w:cs="Calibri"/>
                        </w:rPr>
                        <w:t>r</w:t>
                      </w:r>
                      <w:r w:rsidRPr="00782A72">
                        <w:rPr>
                          <w:rFonts w:ascii="Calibri" w:hAnsi="Calibri" w:cs="Calibri"/>
                        </w:rPr>
                        <w:t xml:space="preserve">eimbursement for the fiscal year. In either case, if audit findings have not been resolved, the records shall be retained beyond the </w:t>
                      </w:r>
                      <w:r w:rsidR="008049B0">
                        <w:rPr>
                          <w:rFonts w:ascii="Calibri" w:hAnsi="Calibri" w:cs="Calibri"/>
                        </w:rPr>
                        <w:t>three</w:t>
                      </w:r>
                      <w:r w:rsidRPr="00782A72">
                        <w:rPr>
                          <w:rFonts w:ascii="Calibri" w:hAnsi="Calibri" w:cs="Calibri"/>
                        </w:rPr>
                        <w:t>-year period as long as required for the resolution of the audit</w:t>
                      </w:r>
                      <w:r>
                        <w:rPr>
                          <w:rFonts w:ascii="Calibri" w:hAnsi="Calibri" w:cs="Calibri"/>
                        </w:rPr>
                        <w:t>.</w:t>
                      </w:r>
                    </w:p>
                  </w:txbxContent>
                </v:textbox>
                <w10:anchorlock/>
              </v:shape>
            </w:pict>
          </mc:Fallback>
        </mc:AlternateContent>
      </w:r>
    </w:p>
    <w:p w14:paraId="3633167A" w14:textId="77777777" w:rsidR="0026187E" w:rsidRPr="0026187E" w:rsidRDefault="0026187E" w:rsidP="00E933BA">
      <w:pPr>
        <w:rPr>
          <w:i/>
        </w:rPr>
      </w:pPr>
    </w:p>
    <w:p w14:paraId="038DC1CD" w14:textId="2EE7593E" w:rsidR="00604C93" w:rsidRPr="009B5181" w:rsidRDefault="00871D17" w:rsidP="009B5181">
      <w:pPr>
        <w:spacing w:after="120"/>
        <w:rPr>
          <w:rFonts w:asciiTheme="minorHAnsi" w:hAnsiTheme="minorHAnsi" w:cstheme="minorHAnsi"/>
          <w:b/>
          <w:bCs/>
        </w:rPr>
      </w:pPr>
      <w:r w:rsidRPr="00330598">
        <w:rPr>
          <w:rFonts w:asciiTheme="majorHAnsi" w:hAnsiTheme="majorHAnsi" w:cstheme="majorHAnsi"/>
          <w:b/>
          <w:color w:val="14578C" w:themeColor="accent6" w:themeShade="BF"/>
          <w:sz w:val="26"/>
          <w:szCs w:val="26"/>
        </w:rPr>
        <w:t xml:space="preserve">Additional </w:t>
      </w:r>
      <w:r w:rsidR="00677290" w:rsidRPr="00330598">
        <w:rPr>
          <w:rFonts w:asciiTheme="majorHAnsi" w:hAnsiTheme="majorHAnsi" w:cstheme="majorHAnsi"/>
          <w:b/>
          <w:color w:val="14578C" w:themeColor="accent6" w:themeShade="BF"/>
          <w:sz w:val="26"/>
          <w:szCs w:val="26"/>
        </w:rPr>
        <w:t>Information</w:t>
      </w:r>
      <w:r w:rsidR="00677290" w:rsidRPr="004C2009">
        <w:rPr>
          <w:rFonts w:asciiTheme="minorHAnsi" w:hAnsiTheme="minorHAnsi" w:cstheme="minorHAnsi"/>
        </w:rPr>
        <w:t xml:space="preserve"> </w:t>
      </w:r>
      <w:r w:rsidR="00677290">
        <w:rPr>
          <w:rFonts w:asciiTheme="minorHAnsi" w:hAnsiTheme="minorHAnsi" w:cstheme="minorHAnsi"/>
        </w:rPr>
        <w:t>-</w:t>
      </w:r>
      <w:r w:rsidR="00D90677">
        <w:rPr>
          <w:rFonts w:asciiTheme="minorHAnsi" w:hAnsiTheme="minorHAnsi" w:cstheme="minorHAnsi"/>
        </w:rPr>
        <w:t xml:space="preserve"> </w:t>
      </w:r>
      <w:r w:rsidR="00D90677" w:rsidRPr="00330598">
        <w:rPr>
          <w:rFonts w:asciiTheme="minorHAnsi" w:hAnsiTheme="minorHAnsi" w:cstheme="minorHAnsi"/>
        </w:rPr>
        <w:t xml:space="preserve">Documentation </w:t>
      </w:r>
      <w:r w:rsidR="008049B0" w:rsidRPr="00330598">
        <w:rPr>
          <w:rFonts w:asciiTheme="minorHAnsi" w:hAnsiTheme="minorHAnsi" w:cstheme="minorHAnsi"/>
        </w:rPr>
        <w:t>may be</w:t>
      </w:r>
      <w:r w:rsidR="00D90677" w:rsidRPr="00330598">
        <w:rPr>
          <w:rFonts w:asciiTheme="minorHAnsi" w:hAnsiTheme="minorHAnsi" w:cstheme="minorHAnsi"/>
        </w:rPr>
        <w:t xml:space="preserve"> electronic and/or hard copy: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1525"/>
        <w:gridCol w:w="2970"/>
        <w:gridCol w:w="4855"/>
      </w:tblGrid>
      <w:tr w:rsidR="00604C93" w14:paraId="024D6C99" w14:textId="77777777" w:rsidTr="00330598">
        <w:tc>
          <w:tcPr>
            <w:tcW w:w="1525" w:type="dxa"/>
          </w:tcPr>
          <w:p w14:paraId="6655375E" w14:textId="77777777" w:rsidR="00604C93" w:rsidRPr="00642AF1" w:rsidRDefault="00604C93" w:rsidP="00E933BA">
            <w:pPr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970" w:type="dxa"/>
          </w:tcPr>
          <w:p w14:paraId="6E3A0BE1" w14:textId="65C885F3" w:rsidR="00604C93" w:rsidRPr="009B5181" w:rsidRDefault="00604C93" w:rsidP="00330598">
            <w:pPr>
              <w:jc w:val="center"/>
              <w:rPr>
                <w:rFonts w:asciiTheme="minorHAnsi" w:hAnsiTheme="minorHAnsi" w:cstheme="minorHAnsi"/>
                <w:b/>
                <w:bCs/>
                <w:szCs w:val="24"/>
              </w:rPr>
            </w:pPr>
            <w:r w:rsidRPr="009B5181">
              <w:rPr>
                <w:rFonts w:asciiTheme="minorHAnsi" w:hAnsiTheme="minorHAnsi" w:cstheme="minorHAnsi"/>
                <w:b/>
                <w:bCs/>
                <w:szCs w:val="24"/>
              </w:rPr>
              <w:t>Submit to State Agency</w:t>
            </w:r>
          </w:p>
        </w:tc>
        <w:tc>
          <w:tcPr>
            <w:tcW w:w="4855" w:type="dxa"/>
          </w:tcPr>
          <w:p w14:paraId="43E6A4CF" w14:textId="7C9C6E91" w:rsidR="00604C93" w:rsidRPr="009B5181" w:rsidRDefault="00604C93" w:rsidP="00330598">
            <w:pPr>
              <w:jc w:val="center"/>
              <w:rPr>
                <w:rFonts w:asciiTheme="minorHAnsi" w:hAnsiTheme="minorHAnsi" w:cstheme="minorHAnsi"/>
                <w:b/>
                <w:bCs/>
                <w:szCs w:val="24"/>
              </w:rPr>
            </w:pPr>
            <w:r w:rsidRPr="009B5181">
              <w:rPr>
                <w:rFonts w:asciiTheme="minorHAnsi" w:hAnsiTheme="minorHAnsi" w:cstheme="minorHAnsi"/>
                <w:b/>
                <w:bCs/>
                <w:szCs w:val="24"/>
              </w:rPr>
              <w:t xml:space="preserve">Maintain on </w:t>
            </w:r>
            <w:r w:rsidR="008049B0">
              <w:rPr>
                <w:rFonts w:asciiTheme="minorHAnsi" w:hAnsiTheme="minorHAnsi" w:cstheme="minorHAnsi"/>
                <w:b/>
                <w:bCs/>
                <w:szCs w:val="24"/>
              </w:rPr>
              <w:t>F</w:t>
            </w:r>
            <w:r w:rsidRPr="009B5181">
              <w:rPr>
                <w:rFonts w:asciiTheme="minorHAnsi" w:hAnsiTheme="minorHAnsi" w:cstheme="minorHAnsi"/>
                <w:b/>
                <w:bCs/>
                <w:szCs w:val="24"/>
              </w:rPr>
              <w:t xml:space="preserve">ile with </w:t>
            </w:r>
            <w:r w:rsidR="008049B0">
              <w:rPr>
                <w:rFonts w:asciiTheme="minorHAnsi" w:hAnsiTheme="minorHAnsi" w:cstheme="minorHAnsi"/>
                <w:b/>
                <w:bCs/>
                <w:szCs w:val="24"/>
              </w:rPr>
              <w:t>S</w:t>
            </w:r>
            <w:r w:rsidRPr="009B5181">
              <w:rPr>
                <w:rFonts w:asciiTheme="minorHAnsi" w:hAnsiTheme="minorHAnsi" w:cstheme="minorHAnsi"/>
                <w:b/>
                <w:bCs/>
                <w:szCs w:val="24"/>
              </w:rPr>
              <w:t>ponsor</w:t>
            </w:r>
          </w:p>
        </w:tc>
      </w:tr>
      <w:tr w:rsidR="00604C93" w14:paraId="4A825E6D" w14:textId="77777777" w:rsidTr="00330598">
        <w:tc>
          <w:tcPr>
            <w:tcW w:w="1525" w:type="dxa"/>
          </w:tcPr>
          <w:p w14:paraId="6F4BE36D" w14:textId="7D2F5897" w:rsidR="00604C93" w:rsidRPr="009B5181" w:rsidRDefault="00604C93" w:rsidP="00330598">
            <w:pPr>
              <w:jc w:val="center"/>
              <w:rPr>
                <w:rFonts w:asciiTheme="minorHAnsi" w:hAnsiTheme="minorHAnsi" w:cstheme="minorHAnsi"/>
                <w:b/>
                <w:bCs/>
                <w:szCs w:val="24"/>
              </w:rPr>
            </w:pPr>
            <w:r w:rsidRPr="009B5181">
              <w:rPr>
                <w:rFonts w:asciiTheme="minorHAnsi" w:hAnsiTheme="minorHAnsi" w:cstheme="minorHAnsi"/>
                <w:b/>
                <w:bCs/>
                <w:szCs w:val="24"/>
              </w:rPr>
              <w:t>Daily</w:t>
            </w:r>
          </w:p>
        </w:tc>
        <w:tc>
          <w:tcPr>
            <w:tcW w:w="2970" w:type="dxa"/>
          </w:tcPr>
          <w:p w14:paraId="4D60AF21" w14:textId="33191E5B" w:rsidR="00604C93" w:rsidRPr="00642AF1" w:rsidRDefault="00867282" w:rsidP="00E933BA">
            <w:pPr>
              <w:rPr>
                <w:rFonts w:asciiTheme="minorHAnsi" w:hAnsiTheme="minorHAnsi" w:cstheme="minorHAnsi"/>
                <w:sz w:val="22"/>
                <w:szCs w:val="22"/>
              </w:rPr>
            </w:pPr>
            <w:r>
              <w:rPr>
                <w:rFonts w:asciiTheme="minorHAnsi" w:hAnsiTheme="minorHAnsi" w:cstheme="minorHAnsi"/>
                <w:sz w:val="22"/>
                <w:szCs w:val="22"/>
              </w:rPr>
              <w:t xml:space="preserve">Upon </w:t>
            </w:r>
            <w:r w:rsidR="008049B0">
              <w:rPr>
                <w:rFonts w:asciiTheme="minorHAnsi" w:hAnsiTheme="minorHAnsi" w:cstheme="minorHAnsi"/>
                <w:sz w:val="22"/>
                <w:szCs w:val="22"/>
              </w:rPr>
              <w:t>s</w:t>
            </w:r>
            <w:r>
              <w:rPr>
                <w:rFonts w:asciiTheme="minorHAnsi" w:hAnsiTheme="minorHAnsi" w:cstheme="minorHAnsi"/>
                <w:sz w:val="22"/>
                <w:szCs w:val="22"/>
              </w:rPr>
              <w:t xml:space="preserve">tate </w:t>
            </w:r>
            <w:r w:rsidR="008049B0">
              <w:rPr>
                <w:rFonts w:asciiTheme="minorHAnsi" w:hAnsiTheme="minorHAnsi" w:cstheme="minorHAnsi"/>
                <w:sz w:val="22"/>
                <w:szCs w:val="22"/>
              </w:rPr>
              <w:t>a</w:t>
            </w:r>
            <w:r>
              <w:rPr>
                <w:rFonts w:asciiTheme="minorHAnsi" w:hAnsiTheme="minorHAnsi" w:cstheme="minorHAnsi"/>
                <w:sz w:val="22"/>
                <w:szCs w:val="22"/>
              </w:rPr>
              <w:t xml:space="preserve">gency </w:t>
            </w:r>
            <w:r w:rsidR="008049B0">
              <w:rPr>
                <w:rFonts w:asciiTheme="minorHAnsi" w:hAnsiTheme="minorHAnsi" w:cstheme="minorHAnsi"/>
                <w:sz w:val="22"/>
                <w:szCs w:val="22"/>
              </w:rPr>
              <w:t>r</w:t>
            </w:r>
            <w:r>
              <w:rPr>
                <w:rFonts w:asciiTheme="minorHAnsi" w:hAnsiTheme="minorHAnsi" w:cstheme="minorHAnsi"/>
                <w:sz w:val="22"/>
                <w:szCs w:val="22"/>
              </w:rPr>
              <w:t>equest</w:t>
            </w:r>
          </w:p>
        </w:tc>
        <w:tc>
          <w:tcPr>
            <w:tcW w:w="4855" w:type="dxa"/>
          </w:tcPr>
          <w:p w14:paraId="6CF250FB" w14:textId="13CEE72E" w:rsidR="00604C93" w:rsidRPr="00330598" w:rsidRDefault="00DF09A1" w:rsidP="00330598">
            <w:pPr>
              <w:pStyle w:val="ListParagraph"/>
              <w:numPr>
                <w:ilvl w:val="0"/>
                <w:numId w:val="23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Students’</w:t>
            </w:r>
            <w:r w:rsidR="00642AF1"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f</w:t>
            </w:r>
            <w:r w:rsidR="00642AF1"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ree and 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r</w:t>
            </w:r>
            <w:r w:rsidR="00642AF1" w:rsidRPr="00330598">
              <w:rPr>
                <w:rFonts w:asciiTheme="minorHAnsi" w:hAnsiTheme="minorHAnsi" w:cstheme="minorHAnsi"/>
                <w:sz w:val="22"/>
                <w:szCs w:val="22"/>
              </w:rPr>
              <w:t>educed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-price eligibility</w:t>
            </w:r>
            <w:r w:rsidR="00642AF1"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 documentation</w:t>
            </w:r>
          </w:p>
          <w:p w14:paraId="62C99C94" w14:textId="77777777" w:rsidR="00642AF1" w:rsidRPr="00330598" w:rsidRDefault="00642AF1" w:rsidP="00330598">
            <w:pPr>
              <w:pStyle w:val="ListParagraph"/>
              <w:numPr>
                <w:ilvl w:val="0"/>
                <w:numId w:val="23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Benefits Issuance Roster</w:t>
            </w:r>
          </w:p>
          <w:p w14:paraId="3871686C" w14:textId="77777777" w:rsidR="00642AF1" w:rsidRPr="00330598" w:rsidRDefault="00642AF1" w:rsidP="00330598">
            <w:pPr>
              <w:pStyle w:val="ListParagraph"/>
              <w:numPr>
                <w:ilvl w:val="0"/>
                <w:numId w:val="23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Meal Counts</w:t>
            </w:r>
          </w:p>
          <w:p w14:paraId="27CE4F36" w14:textId="77777777" w:rsidR="00642AF1" w:rsidRPr="00330598" w:rsidRDefault="00642AF1" w:rsidP="00330598">
            <w:pPr>
              <w:pStyle w:val="ListParagraph"/>
              <w:numPr>
                <w:ilvl w:val="0"/>
                <w:numId w:val="23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Production Records</w:t>
            </w:r>
          </w:p>
          <w:p w14:paraId="67D6BF4A" w14:textId="77777777" w:rsidR="00642AF1" w:rsidRPr="00330598" w:rsidRDefault="00642AF1" w:rsidP="00330598">
            <w:pPr>
              <w:pStyle w:val="ListParagraph"/>
              <w:numPr>
                <w:ilvl w:val="0"/>
                <w:numId w:val="23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Menu Compliance Records</w:t>
            </w:r>
          </w:p>
          <w:p w14:paraId="7175BC29" w14:textId="17D983CC" w:rsidR="00642AF1" w:rsidRPr="00330598" w:rsidRDefault="00642AF1" w:rsidP="00330598">
            <w:pPr>
              <w:pStyle w:val="ListParagraph"/>
              <w:numPr>
                <w:ilvl w:val="0"/>
                <w:numId w:val="23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Temperature logs</w:t>
            </w:r>
            <w:r w:rsidR="00300A43"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 – for 6 months</w:t>
            </w:r>
          </w:p>
          <w:p w14:paraId="163F2EB9" w14:textId="77777777" w:rsidR="00642AF1" w:rsidRPr="00642AF1" w:rsidRDefault="00642AF1" w:rsidP="00642AF1">
            <w:pPr>
              <w:pStyle w:val="ListParagraph"/>
              <w:numPr>
                <w:ilvl w:val="0"/>
                <w:numId w:val="21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642AF1">
              <w:rPr>
                <w:rFonts w:asciiTheme="minorHAnsi" w:hAnsiTheme="minorHAnsi" w:cstheme="minorHAnsi"/>
                <w:sz w:val="22"/>
                <w:szCs w:val="22"/>
              </w:rPr>
              <w:t>Prepared menu items</w:t>
            </w:r>
          </w:p>
          <w:p w14:paraId="3B2A17E7" w14:textId="77777777" w:rsidR="00642AF1" w:rsidRPr="00642AF1" w:rsidRDefault="00642AF1" w:rsidP="00642AF1">
            <w:pPr>
              <w:pStyle w:val="ListParagraph"/>
              <w:numPr>
                <w:ilvl w:val="0"/>
                <w:numId w:val="21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642AF1">
              <w:rPr>
                <w:rFonts w:asciiTheme="minorHAnsi" w:hAnsiTheme="minorHAnsi" w:cstheme="minorHAnsi"/>
                <w:sz w:val="22"/>
                <w:szCs w:val="22"/>
              </w:rPr>
              <w:t>Coolers</w:t>
            </w:r>
          </w:p>
          <w:p w14:paraId="2AA16088" w14:textId="77777777" w:rsidR="00642AF1" w:rsidRPr="00642AF1" w:rsidRDefault="00642AF1" w:rsidP="00642AF1">
            <w:pPr>
              <w:pStyle w:val="ListParagraph"/>
              <w:numPr>
                <w:ilvl w:val="0"/>
                <w:numId w:val="21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642AF1">
              <w:rPr>
                <w:rFonts w:asciiTheme="minorHAnsi" w:hAnsiTheme="minorHAnsi" w:cstheme="minorHAnsi"/>
                <w:sz w:val="22"/>
                <w:szCs w:val="22"/>
              </w:rPr>
              <w:t>Dishwashers</w:t>
            </w:r>
          </w:p>
          <w:p w14:paraId="3A3BFE8E" w14:textId="42E7963D" w:rsidR="00642AF1" w:rsidRPr="00642AF1" w:rsidRDefault="00642AF1" w:rsidP="00642AF1">
            <w:pPr>
              <w:pStyle w:val="ListParagraph"/>
              <w:numPr>
                <w:ilvl w:val="0"/>
                <w:numId w:val="21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642AF1">
              <w:rPr>
                <w:rFonts w:asciiTheme="minorHAnsi" w:hAnsiTheme="minorHAnsi" w:cstheme="minorHAnsi"/>
                <w:sz w:val="22"/>
                <w:szCs w:val="22"/>
              </w:rPr>
              <w:t>Hot carts</w:t>
            </w:r>
          </w:p>
          <w:p w14:paraId="09B6FFA4" w14:textId="4CD6DE97" w:rsidR="00642AF1" w:rsidRPr="00642AF1" w:rsidRDefault="00642AF1" w:rsidP="00642AF1">
            <w:pPr>
              <w:pStyle w:val="ListParagraph"/>
              <w:numPr>
                <w:ilvl w:val="0"/>
                <w:numId w:val="21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642AF1">
              <w:rPr>
                <w:rFonts w:asciiTheme="minorHAnsi" w:hAnsiTheme="minorHAnsi" w:cstheme="minorHAnsi"/>
                <w:sz w:val="22"/>
                <w:szCs w:val="22"/>
              </w:rPr>
              <w:t>Freezers</w:t>
            </w:r>
          </w:p>
          <w:p w14:paraId="5307FE1E" w14:textId="77777777" w:rsidR="00642AF1" w:rsidRPr="00642AF1" w:rsidRDefault="00642AF1" w:rsidP="00642AF1">
            <w:pPr>
              <w:pStyle w:val="ListParagraph"/>
              <w:numPr>
                <w:ilvl w:val="0"/>
                <w:numId w:val="21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642AF1">
              <w:rPr>
                <w:rFonts w:asciiTheme="minorHAnsi" w:hAnsiTheme="minorHAnsi" w:cstheme="minorHAnsi"/>
                <w:sz w:val="22"/>
                <w:szCs w:val="22"/>
              </w:rPr>
              <w:t>Storerooms</w:t>
            </w:r>
          </w:p>
          <w:p w14:paraId="112B705D" w14:textId="54C92043" w:rsidR="00642AF1" w:rsidRPr="00685949" w:rsidRDefault="00642AF1" w:rsidP="00E933BA">
            <w:pPr>
              <w:rPr>
                <w:rFonts w:asciiTheme="minorHAnsi" w:hAnsiTheme="minorHAnsi" w:cstheme="minorHAnsi"/>
                <w:sz w:val="16"/>
                <w:szCs w:val="16"/>
              </w:rPr>
            </w:pPr>
          </w:p>
        </w:tc>
      </w:tr>
      <w:tr w:rsidR="00604C93" w14:paraId="11B79761" w14:textId="77777777" w:rsidTr="00330598">
        <w:tc>
          <w:tcPr>
            <w:tcW w:w="1525" w:type="dxa"/>
          </w:tcPr>
          <w:p w14:paraId="066D4FBF" w14:textId="1CFE17C4" w:rsidR="00604C93" w:rsidRPr="009B5181" w:rsidRDefault="00604C93" w:rsidP="00330598">
            <w:pPr>
              <w:jc w:val="center"/>
              <w:rPr>
                <w:rFonts w:asciiTheme="minorHAnsi" w:hAnsiTheme="minorHAnsi" w:cstheme="minorHAnsi"/>
                <w:b/>
                <w:bCs/>
                <w:szCs w:val="24"/>
              </w:rPr>
            </w:pPr>
            <w:r w:rsidRPr="009B5181">
              <w:rPr>
                <w:rFonts w:asciiTheme="minorHAnsi" w:hAnsiTheme="minorHAnsi" w:cstheme="minorHAnsi"/>
                <w:b/>
                <w:bCs/>
                <w:szCs w:val="24"/>
              </w:rPr>
              <w:t>Monthly</w:t>
            </w:r>
          </w:p>
        </w:tc>
        <w:tc>
          <w:tcPr>
            <w:tcW w:w="2970" w:type="dxa"/>
          </w:tcPr>
          <w:p w14:paraId="2A990531" w14:textId="78AACFD9" w:rsidR="00604C93" w:rsidRPr="00642AF1" w:rsidRDefault="00642AF1" w:rsidP="00E933BA">
            <w:pPr>
              <w:rPr>
                <w:rFonts w:asciiTheme="minorHAnsi" w:hAnsiTheme="minorHAnsi" w:cstheme="minorHAnsi"/>
                <w:sz w:val="22"/>
                <w:szCs w:val="22"/>
              </w:rPr>
            </w:pPr>
            <w:r w:rsidRPr="00642AF1">
              <w:rPr>
                <w:rFonts w:asciiTheme="minorHAnsi" w:hAnsiTheme="minorHAnsi" w:cstheme="minorHAnsi"/>
                <w:sz w:val="22"/>
                <w:szCs w:val="22"/>
              </w:rPr>
              <w:t xml:space="preserve">Reimbursement </w:t>
            </w:r>
            <w:r w:rsidR="008049B0">
              <w:rPr>
                <w:rFonts w:asciiTheme="minorHAnsi" w:hAnsiTheme="minorHAnsi" w:cstheme="minorHAnsi"/>
                <w:sz w:val="22"/>
                <w:szCs w:val="22"/>
              </w:rPr>
              <w:t>c</w:t>
            </w:r>
            <w:r w:rsidRPr="00642AF1">
              <w:rPr>
                <w:rFonts w:asciiTheme="minorHAnsi" w:hAnsiTheme="minorHAnsi" w:cstheme="minorHAnsi"/>
                <w:sz w:val="22"/>
                <w:szCs w:val="22"/>
              </w:rPr>
              <w:t>laim</w:t>
            </w:r>
          </w:p>
        </w:tc>
        <w:tc>
          <w:tcPr>
            <w:tcW w:w="4855" w:type="dxa"/>
          </w:tcPr>
          <w:p w14:paraId="633918BF" w14:textId="52C40FD1" w:rsidR="00604C93" w:rsidRPr="00330598" w:rsidRDefault="00642AF1" w:rsidP="00330598">
            <w:pPr>
              <w:pStyle w:val="ListParagraph"/>
              <w:numPr>
                <w:ilvl w:val="0"/>
                <w:numId w:val="24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Claim </w:t>
            </w:r>
            <w:r w:rsidR="00DF09A1" w:rsidRPr="00330598">
              <w:rPr>
                <w:rFonts w:asciiTheme="minorHAnsi" w:hAnsiTheme="minorHAnsi" w:cstheme="minorHAnsi"/>
                <w:sz w:val="22"/>
                <w:szCs w:val="22"/>
              </w:rPr>
              <w:t>reports,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 point of service meal </w:t>
            </w:r>
            <w:r w:rsidR="00DF09A1" w:rsidRPr="008049B0">
              <w:rPr>
                <w:rFonts w:asciiTheme="minorHAnsi" w:hAnsiTheme="minorHAnsi" w:cstheme="minorHAnsi"/>
                <w:sz w:val="22"/>
                <w:szCs w:val="22"/>
              </w:rPr>
              <w:t>documentation</w:t>
            </w:r>
            <w:r w:rsidR="00DF09A1" w:rsidRPr="00330598">
              <w:rPr>
                <w:rFonts w:asciiTheme="minorHAnsi" w:hAnsiTheme="minorHAnsi" w:cstheme="minorHAnsi"/>
                <w:sz w:val="22"/>
                <w:szCs w:val="22"/>
              </w:rPr>
              <w:t>, edit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 check</w:t>
            </w:r>
            <w:r w:rsidR="008049B0">
              <w:rPr>
                <w:rFonts w:asciiTheme="minorHAnsi" w:hAnsiTheme="minorHAnsi" w:cstheme="minorHAnsi"/>
                <w:sz w:val="22"/>
                <w:szCs w:val="22"/>
              </w:rPr>
              <w:t>s</w:t>
            </w:r>
          </w:p>
          <w:p w14:paraId="4FD3E5AD" w14:textId="7EF13CBA" w:rsidR="00642AF1" w:rsidRPr="00330598" w:rsidRDefault="00642AF1" w:rsidP="00330598">
            <w:pPr>
              <w:pStyle w:val="ListParagraph"/>
              <w:numPr>
                <w:ilvl w:val="0"/>
                <w:numId w:val="24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Menus</w:t>
            </w:r>
            <w:r w:rsidR="0013207C"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 and supporting document</w:t>
            </w:r>
            <w:r w:rsidR="008049B0">
              <w:rPr>
                <w:rFonts w:asciiTheme="minorHAnsi" w:hAnsiTheme="minorHAnsi" w:cstheme="minorHAnsi"/>
                <w:sz w:val="22"/>
                <w:szCs w:val="22"/>
              </w:rPr>
              <w:t>ation</w:t>
            </w:r>
          </w:p>
          <w:p w14:paraId="29EDFB93" w14:textId="1239439C" w:rsidR="00642AF1" w:rsidRPr="00330598" w:rsidRDefault="00642AF1" w:rsidP="00330598">
            <w:pPr>
              <w:pStyle w:val="ListParagraph"/>
              <w:numPr>
                <w:ilvl w:val="0"/>
                <w:numId w:val="24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Revenue/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e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xpenditure 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r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eports</w:t>
            </w:r>
          </w:p>
          <w:p w14:paraId="70D4480D" w14:textId="39E36CDF" w:rsidR="00642AF1" w:rsidRPr="00330598" w:rsidRDefault="00642AF1" w:rsidP="00330598">
            <w:pPr>
              <w:pStyle w:val="ListParagraph"/>
              <w:numPr>
                <w:ilvl w:val="0"/>
                <w:numId w:val="24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Professional 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s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tandards training tracking</w:t>
            </w:r>
          </w:p>
          <w:p w14:paraId="4B68E21F" w14:textId="669EB731" w:rsidR="00642AF1" w:rsidRPr="00685949" w:rsidRDefault="00642AF1" w:rsidP="00300A43">
            <w:pPr>
              <w:rPr>
                <w:rFonts w:asciiTheme="minorHAnsi" w:hAnsiTheme="minorHAnsi" w:cstheme="minorHAnsi"/>
                <w:sz w:val="16"/>
                <w:szCs w:val="16"/>
              </w:rPr>
            </w:pPr>
          </w:p>
        </w:tc>
      </w:tr>
      <w:tr w:rsidR="00604C93" w14:paraId="7D9E696F" w14:textId="77777777" w:rsidTr="00330598">
        <w:tc>
          <w:tcPr>
            <w:tcW w:w="1525" w:type="dxa"/>
          </w:tcPr>
          <w:p w14:paraId="4B372F17" w14:textId="2563CB3A" w:rsidR="00604C93" w:rsidRPr="009B5181" w:rsidRDefault="00604C93" w:rsidP="00330598">
            <w:pPr>
              <w:jc w:val="center"/>
              <w:rPr>
                <w:rFonts w:asciiTheme="minorHAnsi" w:hAnsiTheme="minorHAnsi" w:cstheme="minorHAnsi"/>
                <w:b/>
                <w:bCs/>
                <w:szCs w:val="24"/>
              </w:rPr>
            </w:pPr>
            <w:r w:rsidRPr="009B5181">
              <w:rPr>
                <w:rFonts w:asciiTheme="minorHAnsi" w:hAnsiTheme="minorHAnsi" w:cstheme="minorHAnsi"/>
                <w:b/>
                <w:bCs/>
                <w:szCs w:val="24"/>
              </w:rPr>
              <w:t>Annually</w:t>
            </w:r>
          </w:p>
        </w:tc>
        <w:tc>
          <w:tcPr>
            <w:tcW w:w="2970" w:type="dxa"/>
          </w:tcPr>
          <w:p w14:paraId="00E8E36A" w14:textId="64D47F80" w:rsidR="00604C93" w:rsidRPr="00330598" w:rsidRDefault="00642AF1" w:rsidP="00330598">
            <w:pPr>
              <w:pStyle w:val="ListParagraph"/>
              <w:numPr>
                <w:ilvl w:val="0"/>
                <w:numId w:val="25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Civil </w:t>
            </w:r>
            <w:r w:rsidR="008049B0">
              <w:rPr>
                <w:rFonts w:asciiTheme="minorHAnsi" w:hAnsiTheme="minorHAnsi" w:cstheme="minorHAnsi"/>
                <w:sz w:val="22"/>
                <w:szCs w:val="22"/>
              </w:rPr>
              <w:t>r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ights documentation</w:t>
            </w:r>
          </w:p>
          <w:p w14:paraId="627719BB" w14:textId="07813802" w:rsidR="00642AF1" w:rsidRPr="00330598" w:rsidRDefault="00642AF1" w:rsidP="00330598">
            <w:pPr>
              <w:pStyle w:val="ListParagraph"/>
              <w:numPr>
                <w:ilvl w:val="0"/>
                <w:numId w:val="25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Health </w:t>
            </w:r>
            <w:r w:rsidR="008049B0">
              <w:rPr>
                <w:rFonts w:asciiTheme="minorHAnsi" w:hAnsiTheme="minorHAnsi" w:cstheme="minorHAnsi"/>
                <w:sz w:val="22"/>
                <w:szCs w:val="22"/>
              </w:rPr>
              <w:t>i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nspection </w:t>
            </w:r>
            <w:r w:rsidR="008049B0">
              <w:rPr>
                <w:rFonts w:asciiTheme="minorHAnsi" w:hAnsiTheme="minorHAnsi" w:cstheme="minorHAnsi"/>
                <w:sz w:val="22"/>
                <w:szCs w:val="22"/>
              </w:rPr>
              <w:t>r</w:t>
            </w:r>
            <w:r w:rsidR="00685949" w:rsidRPr="00330598">
              <w:rPr>
                <w:rFonts w:asciiTheme="minorHAnsi" w:hAnsiTheme="minorHAnsi" w:cstheme="minorHAnsi"/>
                <w:sz w:val="22"/>
                <w:szCs w:val="22"/>
              </w:rPr>
              <w:t>eports</w:t>
            </w:r>
          </w:p>
          <w:p w14:paraId="28253353" w14:textId="729A1208" w:rsidR="00642AF1" w:rsidRPr="00330598" w:rsidRDefault="00642AF1" w:rsidP="00330598">
            <w:pPr>
              <w:pStyle w:val="ListParagraph"/>
              <w:numPr>
                <w:ilvl w:val="0"/>
                <w:numId w:val="25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Program </w:t>
            </w:r>
            <w:r w:rsidR="008049B0">
              <w:rPr>
                <w:rFonts w:asciiTheme="minorHAnsi" w:hAnsiTheme="minorHAnsi" w:cstheme="minorHAnsi"/>
                <w:sz w:val="22"/>
                <w:szCs w:val="22"/>
              </w:rPr>
              <w:t>r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enewal </w:t>
            </w:r>
            <w:r w:rsidR="008049B0">
              <w:rPr>
                <w:rFonts w:asciiTheme="minorHAnsi" w:hAnsiTheme="minorHAnsi" w:cstheme="minorHAnsi"/>
                <w:sz w:val="22"/>
                <w:szCs w:val="22"/>
              </w:rPr>
              <w:t>d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ocumentation</w:t>
            </w:r>
          </w:p>
          <w:p w14:paraId="2E320CA7" w14:textId="2F1151D5" w:rsidR="00642AF1" w:rsidRPr="00330598" w:rsidRDefault="00642AF1" w:rsidP="00330598">
            <w:pPr>
              <w:pStyle w:val="ListParagraph"/>
              <w:numPr>
                <w:ilvl w:val="0"/>
                <w:numId w:val="25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lastRenderedPageBreak/>
              <w:t xml:space="preserve">Verification 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s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ummary 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r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eport</w:t>
            </w:r>
          </w:p>
          <w:p w14:paraId="1F1670CE" w14:textId="467D34D7" w:rsidR="00642AF1" w:rsidRPr="00330598" w:rsidRDefault="00642AF1" w:rsidP="00330598">
            <w:pPr>
              <w:pStyle w:val="ListParagraph"/>
              <w:numPr>
                <w:ilvl w:val="0"/>
                <w:numId w:val="25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State </w:t>
            </w:r>
            <w:r w:rsidR="008049B0">
              <w:rPr>
                <w:rFonts w:asciiTheme="minorHAnsi" w:hAnsiTheme="minorHAnsi" w:cstheme="minorHAnsi"/>
                <w:sz w:val="22"/>
                <w:szCs w:val="22"/>
              </w:rPr>
              <w:t>m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atch </w:t>
            </w:r>
          </w:p>
        </w:tc>
        <w:tc>
          <w:tcPr>
            <w:tcW w:w="4855" w:type="dxa"/>
          </w:tcPr>
          <w:p w14:paraId="2CFA8378" w14:textId="3F9CCD04" w:rsidR="00604C93" w:rsidRPr="00330598" w:rsidRDefault="00642AF1" w:rsidP="00330598">
            <w:pPr>
              <w:pStyle w:val="ListParagraph"/>
              <w:numPr>
                <w:ilvl w:val="0"/>
                <w:numId w:val="26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lastRenderedPageBreak/>
              <w:t>Public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 p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ress 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r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elease (ODE-SNP send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s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 out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 annually on behalf of sponsors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)</w:t>
            </w:r>
          </w:p>
          <w:p w14:paraId="2B6E0CF1" w14:textId="7D71EDCA" w:rsidR="00642AF1" w:rsidRPr="00330598" w:rsidRDefault="00642AF1" w:rsidP="00330598">
            <w:pPr>
              <w:pStyle w:val="ListParagraph"/>
              <w:numPr>
                <w:ilvl w:val="0"/>
                <w:numId w:val="26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Audit 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r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eports</w:t>
            </w:r>
          </w:p>
          <w:p w14:paraId="65451DB5" w14:textId="78660C16" w:rsidR="00642AF1" w:rsidRPr="00330598" w:rsidRDefault="00642AF1" w:rsidP="00330598">
            <w:pPr>
              <w:pStyle w:val="ListParagraph"/>
              <w:numPr>
                <w:ilvl w:val="0"/>
                <w:numId w:val="26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Civil 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r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ights 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c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omplaint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 l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og</w:t>
            </w:r>
          </w:p>
          <w:p w14:paraId="60A30347" w14:textId="7DEAA4F8" w:rsidR="00642AF1" w:rsidRPr="00330598" w:rsidRDefault="00642AF1" w:rsidP="00330598">
            <w:pPr>
              <w:pStyle w:val="ListParagraph"/>
              <w:numPr>
                <w:ilvl w:val="0"/>
                <w:numId w:val="26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lastRenderedPageBreak/>
              <w:t xml:space="preserve">Direct </w:t>
            </w:r>
            <w:r w:rsidR="008049B0" w:rsidRPr="00330598">
              <w:rPr>
                <w:rFonts w:asciiTheme="minorHAnsi" w:hAnsiTheme="minorHAnsi" w:cstheme="minorHAnsi"/>
                <w:sz w:val="22"/>
                <w:szCs w:val="22"/>
              </w:rPr>
              <w:t>C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ertification </w:t>
            </w:r>
          </w:p>
          <w:p w14:paraId="0699C266" w14:textId="2B71B875" w:rsidR="00685949" w:rsidRPr="00330598" w:rsidRDefault="00685949" w:rsidP="00330598">
            <w:pPr>
              <w:pStyle w:val="ListParagraph"/>
              <w:numPr>
                <w:ilvl w:val="0"/>
                <w:numId w:val="27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A minimum of 3 times/year</w:t>
            </w:r>
            <w:r w:rsidR="00853BCF"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 for standard counting and claiming schools</w:t>
            </w:r>
          </w:p>
          <w:p w14:paraId="1EA7B90D" w14:textId="186489C9" w:rsidR="00187AFB" w:rsidRPr="00330598" w:rsidRDefault="00642AF1" w:rsidP="00187AFB">
            <w:pPr>
              <w:pStyle w:val="ListParagraph"/>
              <w:numPr>
                <w:ilvl w:val="0"/>
                <w:numId w:val="27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For CEP sponsors download once/year</w:t>
            </w:r>
          </w:p>
          <w:p w14:paraId="5876AFD1" w14:textId="7715FA8A" w:rsidR="00642AF1" w:rsidRPr="00330598" w:rsidRDefault="00642AF1" w:rsidP="00330598">
            <w:pPr>
              <w:pStyle w:val="ListParagraph"/>
              <w:numPr>
                <w:ilvl w:val="0"/>
                <w:numId w:val="31"/>
              </w:numPr>
              <w:ind w:left="344" w:hanging="344"/>
              <w:rPr>
                <w:rFonts w:asciiTheme="minorHAnsi" w:hAnsiTheme="minorHAnsi" w:cstheme="minorHAnsi"/>
                <w:sz w:val="22"/>
                <w:szCs w:val="22"/>
              </w:rPr>
            </w:pPr>
            <w:r w:rsidRPr="00187AFB">
              <w:rPr>
                <w:rFonts w:asciiTheme="minorHAnsi" w:hAnsiTheme="minorHAnsi" w:cstheme="minorHAnsi"/>
                <w:sz w:val="22"/>
                <w:szCs w:val="22"/>
              </w:rPr>
              <w:t xml:space="preserve">SFA </w:t>
            </w:r>
            <w:r w:rsidR="00853BCF" w:rsidRPr="00187AFB">
              <w:rPr>
                <w:rFonts w:asciiTheme="minorHAnsi" w:hAnsiTheme="minorHAnsi" w:cstheme="minorHAnsi"/>
                <w:sz w:val="22"/>
                <w:szCs w:val="22"/>
              </w:rPr>
              <w:t>o</w:t>
            </w:r>
            <w:r w:rsidRPr="00187AFB">
              <w:rPr>
                <w:rFonts w:asciiTheme="minorHAnsi" w:hAnsiTheme="minorHAnsi" w:cstheme="minorHAnsi"/>
                <w:sz w:val="22"/>
                <w:szCs w:val="22"/>
              </w:rPr>
              <w:t xml:space="preserve">nsite monitoring for </w:t>
            </w:r>
            <w:r w:rsidR="00853BCF" w:rsidRPr="00187AFB">
              <w:rPr>
                <w:rFonts w:asciiTheme="minorHAnsi" w:hAnsiTheme="minorHAnsi" w:cstheme="minorHAnsi"/>
                <w:sz w:val="22"/>
                <w:szCs w:val="22"/>
              </w:rPr>
              <w:t>l</w:t>
            </w:r>
            <w:r w:rsidRPr="00187AFB">
              <w:rPr>
                <w:rFonts w:asciiTheme="minorHAnsi" w:hAnsiTheme="minorHAnsi" w:cstheme="minorHAnsi"/>
                <w:sz w:val="22"/>
                <w:szCs w:val="22"/>
              </w:rPr>
              <w:t xml:space="preserve">unch and at least 50% breakfast by </w:t>
            </w:r>
            <w:r w:rsidR="00853BCF" w:rsidRPr="00187AFB">
              <w:rPr>
                <w:rFonts w:asciiTheme="minorHAnsi" w:hAnsiTheme="minorHAnsi" w:cstheme="minorHAnsi"/>
                <w:sz w:val="22"/>
                <w:szCs w:val="22"/>
              </w:rPr>
              <w:t>February 1 annually.</w:t>
            </w:r>
          </w:p>
          <w:p w14:paraId="133369EC" w14:textId="5FDB9EB8" w:rsidR="00642AF1" w:rsidRPr="00330598" w:rsidRDefault="00642AF1" w:rsidP="00330598">
            <w:pPr>
              <w:pStyle w:val="ListParagraph"/>
              <w:numPr>
                <w:ilvl w:val="0"/>
                <w:numId w:val="29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Food, </w:t>
            </w:r>
            <w:r w:rsidR="00853BCF">
              <w:rPr>
                <w:rFonts w:asciiTheme="minorHAnsi" w:hAnsiTheme="minorHAnsi" w:cstheme="minorHAnsi"/>
                <w:sz w:val="22"/>
                <w:szCs w:val="22"/>
              </w:rPr>
              <w:t>s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upplies and </w:t>
            </w:r>
            <w:r w:rsidR="00853BCF">
              <w:rPr>
                <w:rFonts w:asciiTheme="minorHAnsi" w:hAnsiTheme="minorHAnsi" w:cstheme="minorHAnsi"/>
                <w:sz w:val="22"/>
                <w:szCs w:val="22"/>
              </w:rPr>
              <w:t>e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quipment </w:t>
            </w:r>
            <w:r w:rsidR="00853BCF">
              <w:rPr>
                <w:rFonts w:asciiTheme="minorHAnsi" w:hAnsiTheme="minorHAnsi" w:cstheme="minorHAnsi"/>
                <w:sz w:val="22"/>
                <w:szCs w:val="22"/>
              </w:rPr>
              <w:t>b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ids</w:t>
            </w:r>
          </w:p>
          <w:p w14:paraId="761B45DF" w14:textId="0764E2B9" w:rsidR="00642AF1" w:rsidRPr="00330598" w:rsidRDefault="00642AF1" w:rsidP="00330598">
            <w:pPr>
              <w:pStyle w:val="ListParagraph"/>
              <w:numPr>
                <w:ilvl w:val="0"/>
                <w:numId w:val="29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USDA Storage Facility Self Evaluation</w:t>
            </w:r>
          </w:p>
          <w:p w14:paraId="583DA82A" w14:textId="3DE83284" w:rsidR="0013207C" w:rsidRPr="00330598" w:rsidRDefault="0013207C" w:rsidP="00330598">
            <w:pPr>
              <w:pStyle w:val="ListParagraph"/>
              <w:numPr>
                <w:ilvl w:val="0"/>
                <w:numId w:val="29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Inventory (annually at a minimum)</w:t>
            </w:r>
          </w:p>
          <w:p w14:paraId="21D1F731" w14:textId="3A00C909" w:rsidR="0013207C" w:rsidRPr="00330598" w:rsidRDefault="0013207C" w:rsidP="00330598">
            <w:pPr>
              <w:pStyle w:val="ListParagraph"/>
              <w:numPr>
                <w:ilvl w:val="0"/>
                <w:numId w:val="29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Nonprogram Food Revenue Tool</w:t>
            </w:r>
          </w:p>
          <w:p w14:paraId="204741ED" w14:textId="4C74EBC4" w:rsidR="0013207C" w:rsidRPr="00330598" w:rsidRDefault="0013207C" w:rsidP="00330598">
            <w:pPr>
              <w:pStyle w:val="ListParagraph"/>
              <w:numPr>
                <w:ilvl w:val="0"/>
                <w:numId w:val="29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Smart Snacks </w:t>
            </w:r>
            <w:r w:rsidR="00CF2606" w:rsidRPr="00330598">
              <w:rPr>
                <w:rFonts w:asciiTheme="minorHAnsi" w:hAnsiTheme="minorHAnsi" w:cstheme="minorHAnsi"/>
                <w:sz w:val="22"/>
                <w:szCs w:val="22"/>
              </w:rPr>
              <w:t>c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ompliance documentation</w:t>
            </w:r>
          </w:p>
          <w:p w14:paraId="528B38EE" w14:textId="445A7992" w:rsidR="00297828" w:rsidRPr="00330598" w:rsidRDefault="00297828" w:rsidP="00330598">
            <w:pPr>
              <w:pStyle w:val="ListParagraph"/>
              <w:numPr>
                <w:ilvl w:val="0"/>
                <w:numId w:val="29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Wellness </w:t>
            </w:r>
            <w:r w:rsidR="00853BCF">
              <w:rPr>
                <w:rFonts w:asciiTheme="minorHAnsi" w:hAnsiTheme="minorHAnsi" w:cstheme="minorHAnsi"/>
                <w:sz w:val="22"/>
                <w:szCs w:val="22"/>
              </w:rPr>
              <w:t>p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olicy documentation including triennial assessment</w:t>
            </w:r>
          </w:p>
          <w:p w14:paraId="5E4069AE" w14:textId="162BDEDD" w:rsidR="00715E5F" w:rsidRPr="00330598" w:rsidRDefault="00715E5F" w:rsidP="00330598">
            <w:pPr>
              <w:pStyle w:val="ListParagraph"/>
              <w:numPr>
                <w:ilvl w:val="0"/>
                <w:numId w:val="29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Afterschool Snack Service – </w:t>
            </w:r>
            <w:r w:rsidR="00CB4488" w:rsidRPr="00CB4488">
              <w:rPr>
                <w:rFonts w:asciiTheme="minorHAnsi" w:hAnsiTheme="minorHAnsi" w:cstheme="minorHAnsi"/>
                <w:sz w:val="22"/>
                <w:szCs w:val="22"/>
              </w:rPr>
              <w:t xml:space="preserve">Monitoring 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2X </w:t>
            </w:r>
          </w:p>
          <w:p w14:paraId="2047D725" w14:textId="657FECDF" w:rsidR="00764582" w:rsidRPr="00330598" w:rsidRDefault="00764582" w:rsidP="00330598">
            <w:pPr>
              <w:pStyle w:val="ListParagraph"/>
              <w:numPr>
                <w:ilvl w:val="0"/>
                <w:numId w:val="29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Buy American</w:t>
            </w:r>
            <w:r w:rsidR="00853BCF"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="00853BCF" w:rsidRPr="00853BCF">
              <w:rPr>
                <w:rFonts w:asciiTheme="minorHAnsi" w:hAnsiTheme="minorHAnsi" w:cstheme="minorHAnsi"/>
                <w:sz w:val="22"/>
                <w:szCs w:val="22"/>
              </w:rPr>
              <w:t>documentation</w:t>
            </w:r>
          </w:p>
          <w:p w14:paraId="3AF25472" w14:textId="585C3ED9" w:rsidR="00642AF1" w:rsidRPr="00685949" w:rsidRDefault="00642AF1" w:rsidP="00E933BA">
            <w:pPr>
              <w:rPr>
                <w:rFonts w:asciiTheme="minorHAnsi" w:hAnsiTheme="minorHAnsi" w:cstheme="minorHAnsi"/>
                <w:sz w:val="16"/>
                <w:szCs w:val="16"/>
              </w:rPr>
            </w:pPr>
          </w:p>
        </w:tc>
      </w:tr>
      <w:tr w:rsidR="00604C93" w14:paraId="19A7C252" w14:textId="77777777" w:rsidTr="00330598">
        <w:tc>
          <w:tcPr>
            <w:tcW w:w="1525" w:type="dxa"/>
          </w:tcPr>
          <w:p w14:paraId="413FC73A" w14:textId="0A43C062" w:rsidR="00604C93" w:rsidRPr="009B5181" w:rsidRDefault="00642AF1" w:rsidP="00330598">
            <w:pPr>
              <w:jc w:val="center"/>
              <w:rPr>
                <w:rFonts w:asciiTheme="minorHAnsi" w:hAnsiTheme="minorHAnsi" w:cstheme="minorHAnsi"/>
                <w:b/>
                <w:bCs/>
                <w:szCs w:val="24"/>
              </w:rPr>
            </w:pPr>
            <w:r w:rsidRPr="009B5181">
              <w:rPr>
                <w:rFonts w:asciiTheme="minorHAnsi" w:hAnsiTheme="minorHAnsi" w:cstheme="minorHAnsi"/>
                <w:b/>
                <w:bCs/>
                <w:szCs w:val="24"/>
              </w:rPr>
              <w:lastRenderedPageBreak/>
              <w:t>In Perpetuity</w:t>
            </w:r>
          </w:p>
        </w:tc>
        <w:tc>
          <w:tcPr>
            <w:tcW w:w="2970" w:type="dxa"/>
          </w:tcPr>
          <w:p w14:paraId="3DE00463" w14:textId="5DF6AFE0" w:rsidR="00604C93" w:rsidRPr="00330598" w:rsidRDefault="0013207C" w:rsidP="00330598">
            <w:pPr>
              <w:pStyle w:val="ListParagraph"/>
              <w:numPr>
                <w:ilvl w:val="0"/>
                <w:numId w:val="30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Permanent </w:t>
            </w:r>
            <w:r w:rsidR="00853BCF">
              <w:rPr>
                <w:rFonts w:asciiTheme="minorHAnsi" w:hAnsiTheme="minorHAnsi" w:cstheme="minorHAnsi"/>
                <w:sz w:val="22"/>
                <w:szCs w:val="22"/>
              </w:rPr>
              <w:t>a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greement</w:t>
            </w:r>
          </w:p>
          <w:p w14:paraId="4D8F13D5" w14:textId="67D972FE" w:rsidR="0013207C" w:rsidRPr="00330598" w:rsidRDefault="0013207C" w:rsidP="00330598">
            <w:pPr>
              <w:pStyle w:val="ListParagraph"/>
              <w:numPr>
                <w:ilvl w:val="0"/>
                <w:numId w:val="30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Free and </w:t>
            </w:r>
            <w:r w:rsidR="00853BCF" w:rsidRPr="00330598">
              <w:rPr>
                <w:rFonts w:asciiTheme="minorHAnsi" w:hAnsiTheme="minorHAnsi" w:cstheme="minorHAnsi"/>
                <w:sz w:val="22"/>
                <w:szCs w:val="22"/>
              </w:rPr>
              <w:t>r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educed-price </w:t>
            </w:r>
            <w:r w:rsidR="00853BCF">
              <w:rPr>
                <w:rFonts w:asciiTheme="minorHAnsi" w:hAnsiTheme="minorHAnsi" w:cstheme="minorHAnsi"/>
                <w:sz w:val="22"/>
                <w:szCs w:val="22"/>
              </w:rPr>
              <w:t>p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olicy </w:t>
            </w:r>
            <w:r w:rsidR="00853BCF">
              <w:rPr>
                <w:rFonts w:asciiTheme="minorHAnsi" w:hAnsiTheme="minorHAnsi" w:cstheme="minorHAnsi"/>
                <w:sz w:val="22"/>
                <w:szCs w:val="22"/>
              </w:rPr>
              <w:t>s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tatement</w:t>
            </w:r>
          </w:p>
          <w:p w14:paraId="3B209B5E" w14:textId="2FD4044F" w:rsidR="0013207C" w:rsidRPr="00330598" w:rsidRDefault="0013207C" w:rsidP="00330598">
            <w:pPr>
              <w:pStyle w:val="ListParagraph"/>
              <w:numPr>
                <w:ilvl w:val="0"/>
                <w:numId w:val="30"/>
              </w:numPr>
              <w:rPr>
                <w:rFonts w:asciiTheme="minorHAnsi" w:hAnsiTheme="minorHAnsi" w:cstheme="minorHAnsi"/>
                <w:sz w:val="22"/>
                <w:szCs w:val="22"/>
              </w:rPr>
            </w:pP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Corrective </w:t>
            </w:r>
            <w:r w:rsidR="00853BCF" w:rsidRPr="00330598">
              <w:rPr>
                <w:rFonts w:asciiTheme="minorHAnsi" w:hAnsiTheme="minorHAnsi" w:cstheme="minorHAnsi"/>
                <w:sz w:val="22"/>
                <w:szCs w:val="22"/>
              </w:rPr>
              <w:t>a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 xml:space="preserve">ction </w:t>
            </w:r>
            <w:r w:rsidR="00853BCF" w:rsidRPr="00330598">
              <w:rPr>
                <w:rFonts w:asciiTheme="minorHAnsi" w:hAnsiTheme="minorHAnsi" w:cstheme="minorHAnsi"/>
                <w:sz w:val="22"/>
                <w:szCs w:val="22"/>
              </w:rPr>
              <w:t>p</w:t>
            </w:r>
            <w:r w:rsidRPr="00330598">
              <w:rPr>
                <w:rFonts w:asciiTheme="minorHAnsi" w:hAnsiTheme="minorHAnsi" w:cstheme="minorHAnsi"/>
                <w:sz w:val="22"/>
                <w:szCs w:val="22"/>
              </w:rPr>
              <w:t>lan(s) per review findings</w:t>
            </w:r>
          </w:p>
          <w:p w14:paraId="46CAD84F" w14:textId="1FBF1B50" w:rsidR="009B5181" w:rsidRPr="00685949" w:rsidRDefault="009B5181" w:rsidP="00E933BA">
            <w:pPr>
              <w:rPr>
                <w:rFonts w:asciiTheme="minorHAnsi" w:hAnsiTheme="minorHAnsi" w:cstheme="minorHAnsi"/>
                <w:sz w:val="16"/>
                <w:szCs w:val="16"/>
              </w:rPr>
            </w:pPr>
          </w:p>
        </w:tc>
        <w:tc>
          <w:tcPr>
            <w:tcW w:w="4855" w:type="dxa"/>
          </w:tcPr>
          <w:p w14:paraId="6ED9192D" w14:textId="77777777" w:rsidR="00604C93" w:rsidRPr="00642AF1" w:rsidRDefault="00604C93" w:rsidP="00E933BA">
            <w:pPr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</w:tbl>
    <w:p w14:paraId="6CBA4D79" w14:textId="77777777" w:rsidR="00877B63" w:rsidRPr="00330598" w:rsidRDefault="00877B63" w:rsidP="00E933BA">
      <w:pPr>
        <w:rPr>
          <w:rFonts w:asciiTheme="minorHAnsi" w:hAnsiTheme="minorHAnsi" w:cstheme="minorHAnsi"/>
          <w:sz w:val="16"/>
          <w:szCs w:val="16"/>
        </w:rPr>
      </w:pPr>
    </w:p>
    <w:p w14:paraId="13F3B22A" w14:textId="565C86AF" w:rsidR="00877B63" w:rsidRDefault="00FA68DC" w:rsidP="005B6A53">
      <w:pPr>
        <w:rPr>
          <w:rFonts w:asciiTheme="minorHAnsi" w:hAnsiTheme="minorHAnsi" w:cstheme="minorHAnsi"/>
          <w:b/>
        </w:rPr>
      </w:pPr>
      <w:r>
        <w:rPr>
          <w:rFonts w:asciiTheme="minorHAnsi" w:hAnsiTheme="minorHAnsi" w:cstheme="minorHAnsi"/>
          <w:b/>
        </w:rPr>
        <w:t xml:space="preserve">Yearly </w:t>
      </w:r>
      <w:r w:rsidR="00877B63">
        <w:rPr>
          <w:rFonts w:asciiTheme="minorHAnsi" w:hAnsiTheme="minorHAnsi" w:cstheme="minorHAnsi"/>
          <w:b/>
        </w:rPr>
        <w:t xml:space="preserve">financial </w:t>
      </w:r>
      <w:r>
        <w:rPr>
          <w:rFonts w:asciiTheme="minorHAnsi" w:hAnsiTheme="minorHAnsi" w:cstheme="minorHAnsi"/>
          <w:b/>
        </w:rPr>
        <w:t xml:space="preserve">reports to ODE-SNP- </w:t>
      </w:r>
      <w:r w:rsidR="00867282">
        <w:rPr>
          <w:rFonts w:asciiTheme="minorHAnsi" w:hAnsiTheme="minorHAnsi" w:cstheme="minorHAnsi"/>
          <w:b/>
        </w:rPr>
        <w:t xml:space="preserve">  </w:t>
      </w:r>
      <w:hyperlink r:id="rId10" w:history="1">
        <w:r w:rsidR="00867282">
          <w:rPr>
            <w:rStyle w:val="Hyperlink"/>
            <w:rFonts w:asciiTheme="minorHAnsi" w:hAnsiTheme="minorHAnsi" w:cstheme="minorHAnsi"/>
            <w:bCs/>
          </w:rPr>
          <w:t>School Nutrition Program webpage under Resource Management</w:t>
        </w:r>
      </w:hyperlink>
    </w:p>
    <w:p w14:paraId="2556080A" w14:textId="6BC334A4" w:rsidR="00877B63" w:rsidRPr="00877B63" w:rsidRDefault="004F4DF0" w:rsidP="00877B63">
      <w:pPr>
        <w:pStyle w:val="ListParagraph"/>
        <w:numPr>
          <w:ilvl w:val="0"/>
          <w:numId w:val="20"/>
        </w:numPr>
        <w:rPr>
          <w:rFonts w:asciiTheme="minorHAnsi" w:hAnsiTheme="minorHAnsi" w:cstheme="minorHAnsi"/>
          <w:bCs/>
        </w:rPr>
      </w:pPr>
      <w:r>
        <w:rPr>
          <w:rFonts w:asciiTheme="minorHAnsi" w:hAnsiTheme="minorHAnsi" w:cstheme="minorHAnsi"/>
          <w:bCs/>
        </w:rPr>
        <w:t xml:space="preserve">Excess </w:t>
      </w:r>
      <w:r w:rsidR="00877B63" w:rsidRPr="00877B63">
        <w:rPr>
          <w:rFonts w:asciiTheme="minorHAnsi" w:hAnsiTheme="minorHAnsi" w:cstheme="minorHAnsi"/>
          <w:bCs/>
        </w:rPr>
        <w:t xml:space="preserve">Operating Balance (EOB) due on the prior </w:t>
      </w:r>
      <w:r w:rsidR="00853BCF">
        <w:rPr>
          <w:rFonts w:asciiTheme="minorHAnsi" w:hAnsiTheme="minorHAnsi" w:cstheme="minorHAnsi"/>
          <w:bCs/>
        </w:rPr>
        <w:t>school year</w:t>
      </w:r>
      <w:r w:rsidR="00877B63" w:rsidRPr="00877B63">
        <w:rPr>
          <w:rFonts w:asciiTheme="minorHAnsi" w:hAnsiTheme="minorHAnsi" w:cstheme="minorHAnsi"/>
          <w:bCs/>
        </w:rPr>
        <w:t>’s audited books</w:t>
      </w:r>
      <w:r w:rsidR="00FA68DC" w:rsidRPr="00877B63">
        <w:rPr>
          <w:rFonts w:asciiTheme="minorHAnsi" w:hAnsiTheme="minorHAnsi" w:cstheme="minorHAnsi"/>
          <w:bCs/>
        </w:rPr>
        <w:t xml:space="preserve"> </w:t>
      </w:r>
    </w:p>
    <w:p w14:paraId="27D40C8D" w14:textId="545C011F" w:rsidR="00877B63" w:rsidRPr="00877B63" w:rsidRDefault="00877B63" w:rsidP="00877B63">
      <w:pPr>
        <w:pStyle w:val="ListParagraph"/>
        <w:numPr>
          <w:ilvl w:val="0"/>
          <w:numId w:val="20"/>
        </w:numPr>
        <w:rPr>
          <w:rFonts w:asciiTheme="minorHAnsi" w:hAnsiTheme="minorHAnsi" w:cstheme="minorHAnsi"/>
          <w:bCs/>
        </w:rPr>
      </w:pPr>
      <w:r w:rsidRPr="00877B63">
        <w:rPr>
          <w:rFonts w:asciiTheme="minorHAnsi" w:hAnsiTheme="minorHAnsi" w:cstheme="minorHAnsi"/>
          <w:bCs/>
        </w:rPr>
        <w:t xml:space="preserve">Paid </w:t>
      </w:r>
      <w:r w:rsidR="00AF751B">
        <w:rPr>
          <w:rFonts w:asciiTheme="minorHAnsi" w:hAnsiTheme="minorHAnsi" w:cstheme="minorHAnsi"/>
          <w:bCs/>
        </w:rPr>
        <w:t>L</w:t>
      </w:r>
      <w:r w:rsidRPr="00877B63">
        <w:rPr>
          <w:rFonts w:asciiTheme="minorHAnsi" w:hAnsiTheme="minorHAnsi" w:cstheme="minorHAnsi"/>
          <w:bCs/>
        </w:rPr>
        <w:t xml:space="preserve">unch </w:t>
      </w:r>
      <w:r w:rsidR="00AF751B">
        <w:rPr>
          <w:rFonts w:asciiTheme="minorHAnsi" w:hAnsiTheme="minorHAnsi" w:cstheme="minorHAnsi"/>
          <w:bCs/>
        </w:rPr>
        <w:t>E</w:t>
      </w:r>
      <w:r w:rsidRPr="00877B63">
        <w:rPr>
          <w:rFonts w:asciiTheme="minorHAnsi" w:hAnsiTheme="minorHAnsi" w:cstheme="minorHAnsi"/>
          <w:bCs/>
        </w:rPr>
        <w:t xml:space="preserve">quity </w:t>
      </w:r>
      <w:r w:rsidR="00AF751B">
        <w:rPr>
          <w:rFonts w:asciiTheme="minorHAnsi" w:hAnsiTheme="minorHAnsi" w:cstheme="minorHAnsi"/>
          <w:bCs/>
        </w:rPr>
        <w:t xml:space="preserve">(PLE) </w:t>
      </w:r>
      <w:r w:rsidRPr="00877B63">
        <w:rPr>
          <w:rFonts w:asciiTheme="minorHAnsi" w:hAnsiTheme="minorHAnsi" w:cstheme="minorHAnsi"/>
          <w:bCs/>
        </w:rPr>
        <w:t xml:space="preserve">for sponsors charging for Paid Student meals </w:t>
      </w:r>
    </w:p>
    <w:p w14:paraId="5F56BD11" w14:textId="68A3E1DE" w:rsidR="00FA68DC" w:rsidRPr="00877B63" w:rsidRDefault="00FA68DC" w:rsidP="00877B63">
      <w:pPr>
        <w:pStyle w:val="ListParagraph"/>
        <w:numPr>
          <w:ilvl w:val="0"/>
          <w:numId w:val="20"/>
        </w:numPr>
        <w:rPr>
          <w:rFonts w:asciiTheme="minorHAnsi" w:hAnsiTheme="minorHAnsi" w:cstheme="minorHAnsi"/>
          <w:bCs/>
        </w:rPr>
      </w:pPr>
      <w:r w:rsidRPr="00877B63">
        <w:rPr>
          <w:rFonts w:asciiTheme="minorHAnsi" w:hAnsiTheme="minorHAnsi" w:cstheme="minorHAnsi"/>
          <w:bCs/>
        </w:rPr>
        <w:t>Revenue from non-program foods</w:t>
      </w:r>
      <w:r w:rsidR="00877B63" w:rsidRPr="00877B63">
        <w:rPr>
          <w:rFonts w:asciiTheme="minorHAnsi" w:hAnsiTheme="minorHAnsi" w:cstheme="minorHAnsi"/>
          <w:bCs/>
        </w:rPr>
        <w:t xml:space="preserve"> – those items sold outside the school meal program </w:t>
      </w:r>
      <w:r w:rsidR="00853BCF">
        <w:rPr>
          <w:rFonts w:asciiTheme="minorHAnsi" w:hAnsiTheme="minorHAnsi" w:cstheme="minorHAnsi"/>
          <w:bCs/>
        </w:rPr>
        <w:t>e.g.,</w:t>
      </w:r>
      <w:r w:rsidR="00877B63" w:rsidRPr="00877B63">
        <w:rPr>
          <w:rFonts w:asciiTheme="minorHAnsi" w:hAnsiTheme="minorHAnsi" w:cstheme="minorHAnsi"/>
          <w:bCs/>
        </w:rPr>
        <w:t xml:space="preserve"> a la carte, adult meals, catering </w:t>
      </w:r>
    </w:p>
    <w:p w14:paraId="7A72582A" w14:textId="77777777" w:rsidR="00867282" w:rsidRDefault="00877B63" w:rsidP="00867282">
      <w:pPr>
        <w:pStyle w:val="ListParagraph"/>
        <w:numPr>
          <w:ilvl w:val="0"/>
          <w:numId w:val="20"/>
        </w:numPr>
        <w:rPr>
          <w:rFonts w:asciiTheme="minorHAnsi" w:hAnsiTheme="minorHAnsi" w:cstheme="minorHAnsi"/>
          <w:bCs/>
        </w:rPr>
      </w:pPr>
      <w:r w:rsidRPr="00877B63">
        <w:rPr>
          <w:rFonts w:asciiTheme="minorHAnsi" w:hAnsiTheme="minorHAnsi" w:cstheme="minorHAnsi"/>
          <w:bCs/>
        </w:rPr>
        <w:t>State Match</w:t>
      </w:r>
      <w:r>
        <w:rPr>
          <w:rFonts w:asciiTheme="minorHAnsi" w:hAnsiTheme="minorHAnsi" w:cstheme="minorHAnsi"/>
          <w:bCs/>
        </w:rPr>
        <w:t xml:space="preserve"> – for public school sponsors to contribute a specified amount to their school nutrition program</w:t>
      </w:r>
    </w:p>
    <w:p w14:paraId="269070A2" w14:textId="77777777" w:rsidR="00877B63" w:rsidRPr="00330598" w:rsidRDefault="00877B63" w:rsidP="005B6A53">
      <w:pPr>
        <w:rPr>
          <w:rFonts w:asciiTheme="minorHAnsi" w:hAnsiTheme="minorHAnsi" w:cstheme="minorHAnsi"/>
          <w:b/>
          <w:sz w:val="16"/>
          <w:szCs w:val="16"/>
        </w:rPr>
      </w:pPr>
    </w:p>
    <w:p w14:paraId="6BC066C7" w14:textId="77777777" w:rsidR="00E933BA" w:rsidRDefault="00910723" w:rsidP="005B6A53">
      <w:pPr>
        <w:rPr>
          <w:rFonts w:asciiTheme="minorHAnsi" w:hAnsiTheme="minorHAnsi" w:cstheme="minorHAnsi"/>
        </w:rPr>
      </w:pPr>
      <w:r w:rsidRPr="004C2009">
        <w:rPr>
          <w:rFonts w:asciiTheme="minorHAnsi" w:hAnsiTheme="minorHAnsi" w:cstheme="minorHAnsi"/>
          <w:b/>
        </w:rPr>
        <w:t xml:space="preserve">Helpful </w:t>
      </w:r>
      <w:r w:rsidR="00E933BA" w:rsidRPr="006A639E">
        <w:rPr>
          <w:rFonts w:asciiTheme="minorHAnsi" w:hAnsiTheme="minorHAnsi" w:cstheme="minorHAnsi"/>
          <w:b/>
        </w:rPr>
        <w:t>R</w:t>
      </w:r>
      <w:r w:rsidR="005B6A53" w:rsidRPr="006A639E">
        <w:rPr>
          <w:rFonts w:asciiTheme="minorHAnsi" w:hAnsiTheme="minorHAnsi" w:cstheme="minorHAnsi"/>
          <w:b/>
        </w:rPr>
        <w:t>esources:</w:t>
      </w:r>
      <w:r w:rsidR="005B6A53" w:rsidRPr="006A639E">
        <w:rPr>
          <w:rFonts w:asciiTheme="minorHAnsi" w:hAnsiTheme="minorHAnsi" w:cstheme="minorHAnsi"/>
        </w:rPr>
        <w:t xml:space="preserve"> </w:t>
      </w:r>
    </w:p>
    <w:p w14:paraId="2212CB3A" w14:textId="546297A5" w:rsidR="0078407C" w:rsidRDefault="0078407C" w:rsidP="005B6A53">
      <w:pPr>
        <w:rPr>
          <w:rFonts w:asciiTheme="minorHAnsi" w:hAnsiTheme="minorHAnsi" w:cstheme="minorHAnsi"/>
        </w:rPr>
      </w:pPr>
      <w:r>
        <w:rPr>
          <w:rFonts w:asciiTheme="minorHAnsi" w:hAnsiTheme="minorHAnsi" w:cstheme="minorHAnsi"/>
        </w:rPr>
        <w:t xml:space="preserve">SNP newsletters </w:t>
      </w:r>
      <w:r w:rsidR="00853BCF">
        <w:rPr>
          <w:rFonts w:asciiTheme="minorHAnsi" w:hAnsiTheme="minorHAnsi" w:cstheme="minorHAnsi"/>
        </w:rPr>
        <w:t xml:space="preserve">contain links to memos, </w:t>
      </w:r>
      <w:r>
        <w:rPr>
          <w:rFonts w:asciiTheme="minorHAnsi" w:hAnsiTheme="minorHAnsi" w:cstheme="minorHAnsi"/>
        </w:rPr>
        <w:t>reporting tools</w:t>
      </w:r>
      <w:r w:rsidR="00853BCF">
        <w:rPr>
          <w:rFonts w:asciiTheme="minorHAnsi" w:hAnsiTheme="minorHAnsi" w:cstheme="minorHAnsi"/>
        </w:rPr>
        <w:t xml:space="preserve"> and provided due date reminders.</w:t>
      </w:r>
    </w:p>
    <w:p w14:paraId="4F33C525" w14:textId="77777777" w:rsidR="00B37A38" w:rsidRPr="00330598" w:rsidRDefault="00B37A38" w:rsidP="005B6A53">
      <w:pPr>
        <w:rPr>
          <w:rFonts w:asciiTheme="minorHAnsi" w:hAnsiTheme="minorHAnsi" w:cstheme="minorHAnsi"/>
          <w:sz w:val="16"/>
          <w:szCs w:val="16"/>
        </w:rPr>
      </w:pPr>
    </w:p>
    <w:p w14:paraId="101F092A" w14:textId="77777777" w:rsidR="00E933BA" w:rsidRDefault="00910723" w:rsidP="00E933BA">
      <w:pPr>
        <w:rPr>
          <w:rFonts w:asciiTheme="minorHAnsi" w:hAnsiTheme="minorHAnsi" w:cstheme="minorHAnsi"/>
        </w:rPr>
      </w:pPr>
      <w:r w:rsidRPr="004C2009">
        <w:rPr>
          <w:rFonts w:asciiTheme="minorHAnsi" w:hAnsiTheme="minorHAnsi" w:cstheme="minorHAnsi"/>
          <w:b/>
        </w:rPr>
        <w:t>Regulatory</w:t>
      </w:r>
      <w:r w:rsidRPr="006A639E">
        <w:rPr>
          <w:rFonts w:asciiTheme="minorHAnsi" w:hAnsiTheme="minorHAnsi" w:cstheme="minorHAnsi"/>
          <w:b/>
        </w:rPr>
        <w:t xml:space="preserve"> </w:t>
      </w:r>
      <w:r w:rsidR="005B6A53" w:rsidRPr="006A639E">
        <w:rPr>
          <w:rFonts w:asciiTheme="minorHAnsi" w:hAnsiTheme="minorHAnsi" w:cstheme="minorHAnsi"/>
          <w:b/>
        </w:rPr>
        <w:t>Reference:</w:t>
      </w:r>
      <w:r w:rsidR="005B6A53" w:rsidRPr="006A639E">
        <w:rPr>
          <w:rFonts w:asciiTheme="minorHAnsi" w:hAnsiTheme="minorHAnsi" w:cstheme="minorHAnsi"/>
        </w:rPr>
        <w:t xml:space="preserve"> </w:t>
      </w:r>
    </w:p>
    <w:p w14:paraId="792842CA" w14:textId="2D8A4978" w:rsidR="00782A72" w:rsidRDefault="00782A72" w:rsidP="00E933BA">
      <w:hyperlink r:id="rId11" w:history="1">
        <w:r w:rsidRPr="00782A72">
          <w:rPr>
            <w:rStyle w:val="Hyperlink"/>
            <w:rFonts w:ascii="Calibri" w:hAnsi="Calibri" w:cs="Calibri"/>
            <w:szCs w:val="24"/>
          </w:rPr>
          <w:t>7CFR 210.15</w:t>
        </w:r>
      </w:hyperlink>
    </w:p>
    <w:p w14:paraId="4FB1DB56" w14:textId="3969A6F4" w:rsidR="00515B19" w:rsidRPr="004E790B" w:rsidRDefault="00515B19" w:rsidP="00E933BA">
      <w:pPr>
        <w:rPr>
          <w:rFonts w:ascii="Calibri" w:hAnsi="Calibri" w:cs="Calibri"/>
          <w:szCs w:val="24"/>
        </w:rPr>
      </w:pPr>
      <w:hyperlink r:id="rId12" w:history="1">
        <w:r>
          <w:rPr>
            <w:rStyle w:val="Hyperlink"/>
            <w:rFonts w:ascii="Calibri" w:hAnsi="Calibri" w:cs="Calibri"/>
            <w:szCs w:val="24"/>
          </w:rPr>
          <w:t>7CFR 210.20</w:t>
        </w:r>
      </w:hyperlink>
    </w:p>
    <w:p w14:paraId="10B03649" w14:textId="6414D43B" w:rsidR="00782A72" w:rsidRPr="00782A72" w:rsidRDefault="00782A72" w:rsidP="00782A72">
      <w:pPr>
        <w:rPr>
          <w:rFonts w:asciiTheme="minorHAnsi" w:hAnsiTheme="minorHAnsi" w:cstheme="minorHAnsi"/>
        </w:rPr>
      </w:pPr>
      <w:hyperlink r:id="rId13" w:anchor="p-210.23%28c%29" w:tgtFrame="_blank" w:tooltip="7 CFR 210.23(c)" w:history="1">
        <w:r w:rsidRPr="00782A72">
          <w:rPr>
            <w:rStyle w:val="Hyperlink"/>
            <w:rFonts w:asciiTheme="minorHAnsi" w:hAnsiTheme="minorHAnsi" w:cstheme="minorHAnsi"/>
          </w:rPr>
          <w:t>7 CFR 210.23(c)</w:t>
        </w:r>
      </w:hyperlink>
    </w:p>
    <w:p w14:paraId="11AF593E" w14:textId="77777777" w:rsidR="00B37A38" w:rsidRPr="00330598" w:rsidRDefault="00B37A38" w:rsidP="00E933BA">
      <w:pPr>
        <w:rPr>
          <w:rFonts w:asciiTheme="minorHAnsi" w:hAnsiTheme="minorHAnsi" w:cstheme="minorHAnsi"/>
          <w:sz w:val="16"/>
          <w:szCs w:val="16"/>
        </w:rPr>
      </w:pPr>
    </w:p>
    <w:p w14:paraId="0EFF4FDB" w14:textId="77777777" w:rsidR="006A639E" w:rsidRPr="004C2009" w:rsidRDefault="006A639E" w:rsidP="00A46EDE">
      <w:pPr>
        <w:rPr>
          <w:rFonts w:ascii="Calibri" w:hAnsi="Calibri" w:cs="Calibri"/>
          <w:szCs w:val="24"/>
        </w:rPr>
      </w:pPr>
      <w:r w:rsidRPr="004C2009">
        <w:rPr>
          <w:rFonts w:ascii="Calibri" w:hAnsi="Calibri" w:cs="Calibri"/>
          <w:szCs w:val="24"/>
        </w:rPr>
        <w:t>This institution is an equal opportunity provider.</w:t>
      </w:r>
    </w:p>
    <w:p w14:paraId="73A73E1A" w14:textId="77777777" w:rsidR="00A46EDE" w:rsidRPr="00330598" w:rsidRDefault="00A46EDE" w:rsidP="00A46EDE">
      <w:pPr>
        <w:rPr>
          <w:rFonts w:ascii="Calibri" w:hAnsi="Calibri" w:cs="Calibri"/>
          <w:color w:val="9F2065" w:themeColor="accent2"/>
          <w:sz w:val="16"/>
          <w:szCs w:val="16"/>
          <w:vertAlign w:val="superscript"/>
        </w:rPr>
      </w:pPr>
    </w:p>
    <w:p w14:paraId="6297A7A7" w14:textId="65607D2A" w:rsidR="009A250D" w:rsidRDefault="00A46EDE" w:rsidP="00330598">
      <w:pPr>
        <w:rPr>
          <w:rFonts w:ascii="Calibri" w:hAnsi="Calibri" w:cs="Calibri"/>
          <w:color w:val="9F2065" w:themeColor="accent2"/>
          <w:szCs w:val="24"/>
        </w:rPr>
      </w:pPr>
      <w:r w:rsidRPr="006A639E">
        <w:rPr>
          <w:rFonts w:ascii="Calibri" w:hAnsi="Calibri" w:cs="Calibri"/>
          <w:i/>
          <w:noProof/>
          <w:color w:val="1B75BC" w:themeColor="accent1"/>
          <w:szCs w:val="24"/>
        </w:rPr>
        <mc:AlternateContent>
          <mc:Choice Requires="wps">
            <w:drawing>
              <wp:inline distT="0" distB="0" distL="0" distR="0" wp14:anchorId="38321BC5" wp14:editId="756036B8">
                <wp:extent cx="5961380" cy="1404620"/>
                <wp:effectExtent l="0" t="0" r="20320" b="17145"/>
                <wp:docPr id="1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5961380" cy="1404620"/>
                        </a:xfrm>
                        <a:prstGeom prst="rect">
                          <a:avLst/>
                        </a:prstGeom>
                        <a:solidFill>
                          <a:schemeClr val="bg1">
                            <a:lumMod val="85000"/>
                          </a:schemeClr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009FD175" w14:textId="77777777" w:rsidR="00A46EDE" w:rsidRPr="006A639E" w:rsidRDefault="00A46EDE" w:rsidP="00A46EDE">
                            <w:pPr>
                              <w:rPr>
                                <w:rFonts w:asciiTheme="minorHAnsi" w:hAnsiTheme="minorHAnsi" w:cstheme="minorHAnsi"/>
                              </w:rPr>
                            </w:pPr>
                            <w:r w:rsidRPr="006A639E">
                              <w:rPr>
                                <w:rFonts w:asciiTheme="minorHAnsi" w:hAnsiTheme="minorHAnsi" w:cstheme="minorHAnsi"/>
                                <w:b/>
                              </w:rPr>
                              <w:t>Acronym Reference</w:t>
                            </w:r>
                            <w:r w:rsidRPr="006A639E">
                              <w:rPr>
                                <w:rFonts w:asciiTheme="minorHAnsi" w:hAnsiTheme="minorHAnsi" w:cstheme="minorHAnsi"/>
                              </w:rPr>
                              <w:t xml:space="preserve"> </w:t>
                            </w:r>
                            <w:r w:rsidRPr="004C2009">
                              <w:rPr>
                                <w:rFonts w:asciiTheme="minorHAnsi" w:hAnsiTheme="minorHAnsi" w:cstheme="minorHAnsi"/>
                                <w:b/>
                              </w:rPr>
                              <w:t>and Definitions</w:t>
                            </w:r>
                          </w:p>
                          <w:p w14:paraId="0E3319C6" w14:textId="77777777" w:rsidR="006953DF" w:rsidRDefault="006953DF" w:rsidP="00A46EDE">
                            <w:pPr>
                              <w:rPr>
                                <w:rFonts w:asciiTheme="minorHAnsi" w:hAnsiTheme="minorHAnsi" w:cstheme="minorHAnsi"/>
                              </w:rPr>
                            </w:pPr>
                            <w:r>
                              <w:rPr>
                                <w:rFonts w:asciiTheme="minorHAnsi" w:hAnsiTheme="minorHAnsi" w:cstheme="minorHAnsi"/>
                              </w:rPr>
                              <w:t>NSLP</w:t>
                            </w:r>
                            <w:r>
                              <w:rPr>
                                <w:rFonts w:asciiTheme="minorHAnsi" w:hAnsiTheme="minorHAnsi" w:cstheme="minorHAnsi"/>
                              </w:rPr>
                              <w:tab/>
                            </w:r>
                            <w:r>
                              <w:rPr>
                                <w:rFonts w:asciiTheme="minorHAnsi" w:hAnsiTheme="minorHAnsi" w:cstheme="minorHAnsi"/>
                              </w:rPr>
                              <w:tab/>
                              <w:t>National School Lunch Program</w:t>
                            </w:r>
                          </w:p>
                          <w:p w14:paraId="5970711C" w14:textId="77777777" w:rsidR="006953DF" w:rsidRPr="006A639E" w:rsidRDefault="006953DF" w:rsidP="00A46EDE">
                            <w:pPr>
                              <w:rPr>
                                <w:rFonts w:asciiTheme="minorHAnsi" w:hAnsiTheme="minorHAnsi" w:cstheme="minorHAnsi"/>
                              </w:rPr>
                            </w:pPr>
                            <w:r>
                              <w:rPr>
                                <w:rFonts w:asciiTheme="minorHAnsi" w:hAnsiTheme="minorHAnsi" w:cstheme="minorHAnsi"/>
                              </w:rPr>
                              <w:t>CNPweb</w:t>
                            </w:r>
                            <w:r>
                              <w:rPr>
                                <w:rFonts w:asciiTheme="minorHAnsi" w:hAnsiTheme="minorHAnsi" w:cstheme="minorHAnsi"/>
                              </w:rPr>
                              <w:tab/>
                              <w:t>Department of Education Child Nutrition Database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spAutoFit/>
                      </wps:bodyPr>
                    </wps:wsp>
                  </a:graphicData>
                </a:graphic>
              </wp:inline>
            </w:drawing>
          </mc:Choice>
          <mc:Fallback>
            <w:pict>
              <v:shape w14:anchorId="38321BC5" id="Text Box 2" o:spid="_x0000_s1027" type="#_x0000_t202" style="width:469.4pt;height:110.6pt;visibility:visible;mso-wrap-style:square;mso-left-percent:-10001;mso-top-percent:-10001;mso-position-horizontal:absolute;mso-position-horizontal-relative:char;mso-position-vertical:absolute;mso-position-vertical-relative:line;mso-left-percent:-10001;mso-top-percent:-10001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G3ltKQIAAEoEAAAOAAAAZHJzL2Uyb0RvYy54bWysVNtu2zAMfR+wfxD0vtjOkiwx4hRdugwD&#10;ugvQ7QNkWbaFyaImKbG7ry8lO2m6vQ17ESiRPiTPIb29GTpFTsI6Cbqg2SylRGgOldRNQX98P7xZ&#10;U+I80xVToEVBH4WjN7vXr7a9ycUcWlCVsARBtMt7U9DWe5MnieOt6JibgREanTXYjnm82iapLOsR&#10;vVPJPE1XSQ+2Mha4cA5f70Yn3UX8uhbcf61rJzxRBcXafDxtPMtwJrstyxvLTCv5VAb7hyo6JjUm&#10;vUDdMc/I0cq/oDrJLTio/YxDl0BdSy5iD9hNlv7RzUPLjIi9IDnOXGhy/w+Wfzk9mG+W+OE9DChg&#10;bMKZe+A/HdGwb5luxK210LeCVZg4C5QlvXH59Gmg2uUugJT9Z6hQZHb0EIGG2naBFeyTIDoK8Hgh&#10;XQyecHxcblbZ2zW6OPqyRbpYzaMsCcvPnxvr/EcBHQlGQS2qGuHZ6d75UA7LzyEhmwMlq4NUKl7C&#10;JIm9suTEcAbKZmxRHTusdXxbL9P0nDIOXgiPqC+QlCZ9QTfL+XIk6UUW25SXHIh2BXgd1kmP065k&#10;V9D1JYjlgdoPuoqz6JlUo41dKT1xHegdifZDORBZTUIE6kuoHpF8C+Nw4zKi0YL9TUmPg11Q9+vI&#10;rKBEfdIo4CZbLMImxMti+Q7ZJvbaU157mOYIVVBPyWjufdyeSK25RaEPMkrwXMlUMg5s5HBarrAR&#10;1/cY9fwL2D0BAAD//wMAUEsDBBQABgAIAAAAIQBbLBkL3gAAAAUBAAAPAAAAZHJzL2Rvd25yZXYu&#10;eG1sTI9BS8NAEIXvgv9hGcGL2E1T0BizKaUqBXtQWw8ep9kxCc3Ohuy2jf/e0YteHgxveO97xXx0&#10;nTrSEFrPBqaTBBRx5W3LtYH37dN1BipEZIudZzLwRQHm5flZgbn1J36j4ybWSkI45GigibHPtQ5V&#10;Qw7DxPfE4n36wWGUc6i1HfAk4a7TaZLcaIctS0ODPS0bqvabgzPwkq2e13p2tcSPxev29iHdrx7r&#10;xJjLi3FxDyrSGP+e4Qdf0KEUpp0/sA2qMyBD4q+KdzfLZMbOQJpOU9Blof/Tl98AAAD//wMAUEsB&#10;Ai0AFAAGAAgAAAAhALaDOJL+AAAA4QEAABMAAAAAAAAAAAAAAAAAAAAAAFtDb250ZW50X1R5cGVz&#10;XS54bWxQSwECLQAUAAYACAAAACEAOP0h/9YAAACUAQAACwAAAAAAAAAAAAAAAAAvAQAAX3JlbHMv&#10;LnJlbHNQSwECLQAUAAYACAAAACEA8Rt5bSkCAABKBAAADgAAAAAAAAAAAAAAAAAuAgAAZHJzL2Uy&#10;b0RvYy54bWxQSwECLQAUAAYACAAAACEAWywZC94AAAAFAQAADwAAAAAAAAAAAAAAAACDBAAAZHJz&#10;L2Rvd25yZXYueG1sUEsFBgAAAAAEAAQA8wAAAI4FAAAAAA==&#10;" fillcolor="#d8d8d8 [2732]">
                <v:textbox style="mso-fit-shape-to-text:t">
                  <w:txbxContent>
                    <w:p w14:paraId="009FD175" w14:textId="77777777" w:rsidR="00A46EDE" w:rsidRPr="006A639E" w:rsidRDefault="00A46EDE" w:rsidP="00A46EDE">
                      <w:pPr>
                        <w:rPr>
                          <w:rFonts w:asciiTheme="minorHAnsi" w:hAnsiTheme="minorHAnsi" w:cstheme="minorHAnsi"/>
                        </w:rPr>
                      </w:pPr>
                      <w:r w:rsidRPr="006A639E">
                        <w:rPr>
                          <w:rFonts w:asciiTheme="minorHAnsi" w:hAnsiTheme="minorHAnsi" w:cstheme="minorHAnsi"/>
                          <w:b/>
                        </w:rPr>
                        <w:t>Acronym Reference</w:t>
                      </w:r>
                      <w:r w:rsidRPr="006A639E">
                        <w:rPr>
                          <w:rFonts w:asciiTheme="minorHAnsi" w:hAnsiTheme="minorHAnsi" w:cstheme="minorHAnsi"/>
                        </w:rPr>
                        <w:t xml:space="preserve"> </w:t>
                      </w:r>
                      <w:r w:rsidRPr="004C2009">
                        <w:rPr>
                          <w:rFonts w:asciiTheme="minorHAnsi" w:hAnsiTheme="minorHAnsi" w:cstheme="minorHAnsi"/>
                          <w:b/>
                        </w:rPr>
                        <w:t>and Definitions</w:t>
                      </w:r>
                    </w:p>
                    <w:p w14:paraId="0E3319C6" w14:textId="77777777" w:rsidR="006953DF" w:rsidRDefault="006953DF" w:rsidP="00A46EDE">
                      <w:pPr>
                        <w:rPr>
                          <w:rFonts w:asciiTheme="minorHAnsi" w:hAnsiTheme="minorHAnsi" w:cstheme="minorHAnsi"/>
                        </w:rPr>
                      </w:pPr>
                      <w:r>
                        <w:rPr>
                          <w:rFonts w:asciiTheme="minorHAnsi" w:hAnsiTheme="minorHAnsi" w:cstheme="minorHAnsi"/>
                        </w:rPr>
                        <w:t>NSLP</w:t>
                      </w:r>
                      <w:r>
                        <w:rPr>
                          <w:rFonts w:asciiTheme="minorHAnsi" w:hAnsiTheme="minorHAnsi" w:cstheme="minorHAnsi"/>
                        </w:rPr>
                        <w:tab/>
                      </w:r>
                      <w:r>
                        <w:rPr>
                          <w:rFonts w:asciiTheme="minorHAnsi" w:hAnsiTheme="minorHAnsi" w:cstheme="minorHAnsi"/>
                        </w:rPr>
                        <w:tab/>
                        <w:t>National School Lunch Program</w:t>
                      </w:r>
                    </w:p>
                    <w:p w14:paraId="5970711C" w14:textId="77777777" w:rsidR="006953DF" w:rsidRPr="006A639E" w:rsidRDefault="006953DF" w:rsidP="00A46EDE">
                      <w:pPr>
                        <w:rPr>
                          <w:rFonts w:asciiTheme="minorHAnsi" w:hAnsiTheme="minorHAnsi" w:cstheme="minorHAnsi"/>
                        </w:rPr>
                      </w:pPr>
                      <w:r>
                        <w:rPr>
                          <w:rFonts w:asciiTheme="minorHAnsi" w:hAnsiTheme="minorHAnsi" w:cstheme="minorHAnsi"/>
                        </w:rPr>
                        <w:t>CNPweb</w:t>
                      </w:r>
                      <w:r>
                        <w:rPr>
                          <w:rFonts w:asciiTheme="minorHAnsi" w:hAnsiTheme="minorHAnsi" w:cstheme="minorHAnsi"/>
                        </w:rPr>
                        <w:tab/>
                        <w:t>Department of Education Child Nutrition Database</w:t>
                      </w:r>
                    </w:p>
                  </w:txbxContent>
                </v:textbox>
                <w10:anchorlock/>
              </v:shape>
            </w:pict>
          </mc:Fallback>
        </mc:AlternateContent>
      </w:r>
    </w:p>
    <w:p w14:paraId="6FDD6EAF" w14:textId="77777777" w:rsidR="00A025FE" w:rsidRPr="006A639E" w:rsidRDefault="00A025FE" w:rsidP="00330598">
      <w:pPr>
        <w:rPr>
          <w:rFonts w:ascii="Calibri" w:hAnsi="Calibri" w:cs="Calibri"/>
          <w:color w:val="9F2065" w:themeColor="accent2"/>
          <w:szCs w:val="24"/>
        </w:rPr>
      </w:pPr>
    </w:p>
    <w:sectPr w:rsidR="00A025FE" w:rsidRPr="006A639E" w:rsidSect="0026187E">
      <w:headerReference w:type="default" r:id="rId14"/>
      <w:footerReference w:type="default" r:id="rId15"/>
      <w:headerReference w:type="first" r:id="rId16"/>
      <w:pgSz w:w="12240" w:h="15840"/>
      <w:pgMar w:top="1530" w:right="1440" w:bottom="180" w:left="1440" w:header="720" w:footer="72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89438EB" w14:textId="77777777" w:rsidR="00E74910" w:rsidRDefault="00E74910" w:rsidP="006B7F2B">
      <w:r>
        <w:separator/>
      </w:r>
    </w:p>
  </w:endnote>
  <w:endnote w:type="continuationSeparator" w:id="0">
    <w:p w14:paraId="2C34178C" w14:textId="77777777" w:rsidR="00E74910" w:rsidRDefault="00E74910" w:rsidP="006B7F2B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D23BD40" w14:textId="21C3D5EA" w:rsidR="006A639E" w:rsidRPr="006A639E" w:rsidRDefault="006A639E" w:rsidP="006A639E">
    <w:pPr>
      <w:rPr>
        <w:rFonts w:ascii="Calibri" w:hAnsi="Calibri" w:cs="Calibri"/>
        <w:i/>
        <w:color w:val="1B75BC" w:themeColor="accent1"/>
        <w:szCs w:val="24"/>
      </w:rPr>
    </w:pPr>
    <w:r w:rsidRPr="006A639E">
      <w:rPr>
        <w:rFonts w:ascii="Calibri" w:hAnsi="Calibri" w:cs="Calibri"/>
        <w:i/>
        <w:color w:val="1B75BC" w:themeColor="accent1"/>
        <w:szCs w:val="24"/>
      </w:rPr>
      <w:t xml:space="preserve">Oregon Department of Education Child Nutrition Programs </w:t>
    </w:r>
    <w:r>
      <w:rPr>
        <w:rFonts w:ascii="Calibri" w:hAnsi="Calibri" w:cs="Calibri"/>
        <w:i/>
        <w:color w:val="1B75BC" w:themeColor="accent1"/>
        <w:szCs w:val="24"/>
      </w:rPr>
      <w:tab/>
    </w:r>
    <w:r>
      <w:rPr>
        <w:rFonts w:ascii="Calibri" w:hAnsi="Calibri" w:cs="Calibri"/>
        <w:i/>
        <w:color w:val="1B75BC" w:themeColor="accent1"/>
        <w:szCs w:val="24"/>
      </w:rPr>
      <w:tab/>
    </w:r>
    <w:r>
      <w:rPr>
        <w:rFonts w:ascii="Calibri" w:hAnsi="Calibri" w:cs="Calibri"/>
        <w:i/>
        <w:color w:val="1B75BC" w:themeColor="accent1"/>
        <w:szCs w:val="24"/>
      </w:rPr>
      <w:tab/>
      <w:t xml:space="preserve">          </w:t>
    </w:r>
    <w:r w:rsidR="00330598">
      <w:rPr>
        <w:rFonts w:ascii="Calibri" w:hAnsi="Calibri" w:cs="Calibri"/>
        <w:i/>
        <w:color w:val="1B75BC" w:themeColor="accent1"/>
        <w:szCs w:val="24"/>
      </w:rPr>
      <w:t>July 2025</w:t>
    </w:r>
  </w:p>
  <w:p w14:paraId="2F1FFE5F" w14:textId="77777777" w:rsidR="006A639E" w:rsidRDefault="006A639E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8BBAE77" w14:textId="77777777" w:rsidR="00E74910" w:rsidRDefault="00E74910" w:rsidP="006B7F2B">
      <w:r>
        <w:separator/>
      </w:r>
    </w:p>
  </w:footnote>
  <w:footnote w:type="continuationSeparator" w:id="0">
    <w:p w14:paraId="3589D574" w14:textId="77777777" w:rsidR="00E74910" w:rsidRDefault="00E74910" w:rsidP="006B7F2B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8388F9" w14:textId="422C6D45" w:rsidR="006B7F2B" w:rsidRPr="00EC5D23" w:rsidRDefault="00715E5F" w:rsidP="00EC5D23">
    <w:pPr>
      <w:pStyle w:val="Header"/>
      <w:rPr>
        <w:rStyle w:val="IntenseEmphasis"/>
      </w:rPr>
    </w:pPr>
    <w:r>
      <w:rPr>
        <w:rStyle w:val="IntenseEmphasis"/>
      </w:rPr>
      <w:t xml:space="preserve">Reporting and Recordkeeping </w:t>
    </w:r>
    <w:r w:rsidR="006A639E">
      <w:rPr>
        <w:rStyle w:val="IntenseEmphasis"/>
      </w:rPr>
      <w:tab/>
    </w:r>
    <w:r w:rsidR="006A639E">
      <w:rPr>
        <w:rStyle w:val="IntenseEmphasis"/>
      </w:rPr>
      <w:tab/>
    </w:r>
    <w:r w:rsidR="006B7F2B" w:rsidRPr="00EC5D23">
      <w:rPr>
        <w:rStyle w:val="IntenseEmphasis"/>
      </w:rPr>
      <w:t>School Nutrition Program At-A-Glance</w:t>
    </w:r>
  </w:p>
  <w:p w14:paraId="332A8F13" w14:textId="77777777" w:rsidR="006B7F2B" w:rsidRPr="006B7F2B" w:rsidRDefault="00EC5D23" w:rsidP="006B7F2B">
    <w:r>
      <w:rPr>
        <w:noProof/>
      </w:rPr>
      <mc:AlternateContent>
        <mc:Choice Requires="wps">
          <w:drawing>
            <wp:anchor distT="0" distB="0" distL="114300" distR="114300" simplePos="0" relativeHeight="251659264" behindDoc="0" locked="0" layoutInCell="1" allowOverlap="1" wp14:anchorId="2879927C" wp14:editId="5AF55F8F">
              <wp:simplePos x="0" y="0"/>
              <wp:positionH relativeFrom="column">
                <wp:posOffset>-95416</wp:posOffset>
              </wp:positionH>
              <wp:positionV relativeFrom="paragraph">
                <wp:posOffset>59221</wp:posOffset>
              </wp:positionV>
              <wp:extent cx="6057900" cy="0"/>
              <wp:effectExtent l="0" t="0" r="19050" b="19050"/>
              <wp:wrapNone/>
              <wp:docPr id="6" name="Straight Connector 6" descr="Decorative Straight Line" title="Straight Line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6057900" cy="0"/>
                      </a:xfrm>
                      <a:prstGeom prst="line">
                        <a:avLst/>
                      </a:prstGeom>
                      <a:ln w="19050"/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line w14:anchorId="1149ADC5" id="Straight Connector 6" o:spid="_x0000_s1026" alt="Title: Straight Line - Description: Decorative Straight Line" style="position:absolute;z-index:2516592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-7.5pt,4.65pt" to="469.5pt,4.6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QFhX82gEAAAsEAAAOAAAAZHJzL2Uyb0RvYy54bWysU01v2zAMvQ/YfxB0X+wUaLYacXpIsF2K&#10;LVjXH6DKVCxAX6A02/n3o5TEDbYBw4peZInkeyQf6fX9ZA0bAKP2ruXLRc0ZOOk77Q4tf/rx+cMn&#10;zmISrhPGO2j5ESK/37x/tx5DAze+96YDZETiYjOGlvcphaaqouzBirjwARw5lUcrEj3xUHUoRmK3&#10;prqp61U1euwCegkxknV3cvJN4VcKZPqmVITETMuptlROLOdzPqvNWjQHFKHX8lyGeEUVVmhHSWeq&#10;nUiC/UT9B5XVEn30Ki2kt5VXSksoPVA3y/q3bh57EaD0QuLEMMsU345Wfh32yHTX8hVnTlga0WNC&#10;oQ99YlvvHAnokZGvgyhJtx1IjyLpAdgc96AdkLQ6mWt0sZK8Y4gNZdm6PZ5fMewxazUptPlLKrCp&#10;jOQ4jwSmxCQZV/Xtx7uaJicvvuoFGDCmL+Aty5eWm1xHJhTDQ0yUjEIvIdlsHBtpR+/q2zL3Kld2&#10;qqXc0tHAKew7KJKEsi8LXVlG2Bpkg6A1ElKCS8u8OpTAOIrOMKWNmYH1v4Hn+AyFsqj/A54RJbN3&#10;aQZb7Tz+LXuaLiWrUzyVf9V3vj777limVBy0caXD89+RV/r6XeAv//DmFwAAAP//AwBQSwMEFAAG&#10;AAgAAAAhACwcltTaAAAABwEAAA8AAABkcnMvZG93bnJldi54bWxMj8FOwzAQRO9I/IO1SNxap1Qg&#10;EuJUEIS4IKGmiLMbb+Oo9jqK3TT8PQsXOD7NauZtuZm9ExOOsQ+kYLXMQCC1wfTUKfjYvSzuQcSk&#10;yWgXCBV8YYRNdXlR6sKEM21xalInuIRioRXYlIZCytha9Douw4DE2SGMXifGsZNm1Gcu907eZNmd&#10;9LonXrB6wNpie2xOXoF8k0+v4d2Fz7q33oVdM+nnWqnrq/nxAUTCOf0dw48+q0PFTvtwIhOFU7BY&#10;3fIvSUG+BsF5vs6Z978sq1L+96++AQAA//8DAFBLAQItABQABgAIAAAAIQC2gziS/gAAAOEBAAAT&#10;AAAAAAAAAAAAAAAAAAAAAABbQ29udGVudF9UeXBlc10ueG1sUEsBAi0AFAAGAAgAAAAhADj9If/W&#10;AAAAlAEAAAsAAAAAAAAAAAAAAAAALwEAAF9yZWxzLy5yZWxzUEsBAi0AFAAGAAgAAAAhABAWFfza&#10;AQAACwQAAA4AAAAAAAAAAAAAAAAALgIAAGRycy9lMm9Eb2MueG1sUEsBAi0AFAAGAAgAAAAhACwc&#10;ltTaAAAABwEAAA8AAAAAAAAAAAAAAAAANAQAAGRycy9kb3ducmV2LnhtbFBLBQYAAAAABAAEAPMA&#10;AAA7BQAAAAA=&#10;" strokecolor="#1b75bc [3204]" strokeweight="1.5pt">
              <v:stroke joinstyle="miter"/>
            </v:lin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52214B6" w14:textId="77777777" w:rsidR="00EC5D23" w:rsidRPr="006B7F2B" w:rsidRDefault="00EC5D23" w:rsidP="00EC5D23">
    <w:pPr>
      <w:pStyle w:val="Header"/>
      <w:jc w:val="center"/>
      <w:rPr>
        <w:rStyle w:val="TitleChar"/>
      </w:rPr>
    </w:pPr>
    <w:r w:rsidRPr="006B7F2B">
      <w:rPr>
        <w:rStyle w:val="TitleChar"/>
        <w:noProof/>
      </w:rPr>
      <w:drawing>
        <wp:anchor distT="0" distB="0" distL="114300" distR="114300" simplePos="0" relativeHeight="251662336" behindDoc="1" locked="0" layoutInCell="1" allowOverlap="1" wp14:anchorId="125FD9DA" wp14:editId="02353F10">
          <wp:simplePos x="0" y="0"/>
          <wp:positionH relativeFrom="column">
            <wp:posOffset>-898525</wp:posOffset>
          </wp:positionH>
          <wp:positionV relativeFrom="paragraph">
            <wp:posOffset>-457200</wp:posOffset>
          </wp:positionV>
          <wp:extent cx="1033145" cy="1042670"/>
          <wp:effectExtent l="0" t="0" r="0" b="5080"/>
          <wp:wrapSquare wrapText="bothSides"/>
          <wp:docPr id="29" name="Picture 29" descr="Graduation cap Oregon Department of Education " title="Oregon Department of Education Logo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Small ODE Logo color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033145" cy="104267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Pr="006B7F2B">
      <w:rPr>
        <w:rStyle w:val="TitleChar"/>
      </w:rPr>
      <w:t>School Nutrition Program At-A-Glance</w:t>
    </w:r>
  </w:p>
  <w:p w14:paraId="57815651" w14:textId="77777777" w:rsidR="00EC5D23" w:rsidRDefault="00EC5D23">
    <w:pPr>
      <w:pStyle w:val="Header"/>
    </w:pPr>
    <w:r>
      <w:rPr>
        <w:noProof/>
      </w:rPr>
      <mc:AlternateContent>
        <mc:Choice Requires="wps">
          <w:drawing>
            <wp:anchor distT="0" distB="0" distL="114300" distR="114300" simplePos="0" relativeHeight="251665408" behindDoc="0" locked="0" layoutInCell="1" allowOverlap="1" wp14:anchorId="4FC10B7F" wp14:editId="3BE2FA4E">
              <wp:simplePos x="0" y="0"/>
              <wp:positionH relativeFrom="column">
                <wp:posOffset>39756</wp:posOffset>
              </wp:positionH>
              <wp:positionV relativeFrom="paragraph">
                <wp:posOffset>70568</wp:posOffset>
              </wp:positionV>
              <wp:extent cx="5876013" cy="0"/>
              <wp:effectExtent l="0" t="0" r="29845" b="19050"/>
              <wp:wrapNone/>
              <wp:docPr id="8" name="Straight Connector 8" descr="Decorative straight line" title="Straight Line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5876013" cy="0"/>
                      </a:xfrm>
                      <a:prstGeom prst="line">
                        <a:avLst/>
                      </a:prstGeom>
                      <a:ln w="25400"/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</wp:anchor>
          </w:drawing>
        </mc:Choice>
        <mc:Fallback>
          <w:pict>
            <v:line w14:anchorId="6665EF93" id="Straight Connector 8" o:spid="_x0000_s1026" alt="Title: Straight Line - Description: Decorative straight line" style="position:absolute;z-index:25166540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3.15pt,5.55pt" to="465.85pt,5.5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cfTq3AEAAAsEAAAOAAAAZHJzL2Uyb0RvYy54bWysU01v2zAMvQ/YfxB0X2xna1cYcXpIsF2K&#10;LVi3H6DKVCxAX6C02Pn3o5TEDbYBQ4tdZInkIx8f6dX9ZA07AEbtXcebRc0ZOOl77fYd//H907s7&#10;zmISrhfGO+j4ESK/X799sxpDC0s/eNMDMkriYjuGjg8phbaqohzAirjwARw5lUcrEj1xX/UoRspu&#10;TbWs69tq9NgH9BJiJOv25OTrkl8pkOmrUhESMx0nbqmcWM6nfFbrlWj3KMKg5ZmGeAULK7SjonOq&#10;rUiC/UT9RyqrJfroVVpIbyuvlJZQeqBumvq3bh4HEaD0QuLEMMsU/19a+eWwQ6b7jtOgnLA0oseE&#10;Qu+HxDbeORLQIyNfD1GSbluQHkXSB6CxnuOMdkDS6mSu0Q/ZSvKOIbZUZeN2eH7FsMOs1aTQ5i+p&#10;wKYykuM8EpgSk2S8uft4WzfvOZMXX/UMDBjTZ/CW5UvHC4+cUBweYqJiFHoJyWbj2Njx5c2Husy9&#10;ysxOXMotHQ2cwr6BIkmoelNmWpYRNgbZQdAaCSnBpSb3RgWMo+gMU9qYGVj/G3iOz1Aoi/oS8Iwo&#10;lb1LM9hq5/Fv1dN0oaxO8UT/qu98ffL9sUypOGjjSofnvyOv9PW7wJ//4fUvAAAA//8DAFBLAwQU&#10;AAYACAAAACEAqazsqdwAAAAHAQAADwAAAGRycy9kb3ducmV2LnhtbEyOXUvDMBSG7wX/QziCdy7t&#10;itusTccUBNEhOD+us+bYhDUntcm2+u894oVevh+871MtR9+JAw7RBVKQTzIQSE0wjloFry93FwsQ&#10;MWkyuguECr4wwrI+Pal0acKRnvGwSa3gEYqlVmBT6kspY2PR6zgJPRJnH2HwOrEcWmkGfeRx38lp&#10;ls2k1474weoeby02u83eK7icp/f1zZt9fFoUq+mufXD0ee+UOj8bV9cgEo7prww/+IwONTNtw55M&#10;FJ2CWcFFtvMcBMdXRT4Hsf01ZF3J//z1NwAAAP//AwBQSwECLQAUAAYACAAAACEAtoM4kv4AAADh&#10;AQAAEwAAAAAAAAAAAAAAAAAAAAAAW0NvbnRlbnRfVHlwZXNdLnhtbFBLAQItABQABgAIAAAAIQA4&#10;/SH/1gAAAJQBAAALAAAAAAAAAAAAAAAAAC8BAABfcmVscy8ucmVsc1BLAQItABQABgAIAAAAIQDz&#10;cfTq3AEAAAsEAAAOAAAAAAAAAAAAAAAAAC4CAABkcnMvZTJvRG9jLnhtbFBLAQItABQABgAIAAAA&#10;IQCprOyp3AAAAAcBAAAPAAAAAAAAAAAAAAAAADYEAABkcnMvZG93bnJldi54bWxQSwUGAAAAAAQA&#10;BADzAAAAPwUAAAAA&#10;" strokecolor="#1b75bc [3204]" strokeweight="2pt">
              <v:stroke joinstyle="miter"/>
            </v:lin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3"/>
    <w:multiLevelType w:val="singleLevel"/>
    <w:tmpl w:val="C1F8EBDC"/>
    <w:lvl w:ilvl="0">
      <w:start w:val="1"/>
      <w:numFmt w:val="bullet"/>
      <w:pStyle w:val="ListBullet2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1" w15:restartNumberingAfterBreak="0">
    <w:nsid w:val="FFFFFF89"/>
    <w:multiLevelType w:val="singleLevel"/>
    <w:tmpl w:val="4DFAFBA0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2" w15:restartNumberingAfterBreak="0">
    <w:nsid w:val="09397FEF"/>
    <w:multiLevelType w:val="hybridMultilevel"/>
    <w:tmpl w:val="8FD4352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95E159D"/>
    <w:multiLevelType w:val="hybridMultilevel"/>
    <w:tmpl w:val="B49C3F5E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C350367"/>
    <w:multiLevelType w:val="hybridMultilevel"/>
    <w:tmpl w:val="7E2E1260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5" w15:restartNumberingAfterBreak="0">
    <w:nsid w:val="15E35F17"/>
    <w:multiLevelType w:val="hybridMultilevel"/>
    <w:tmpl w:val="69D0A756"/>
    <w:lvl w:ilvl="0" w:tplc="0409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B8A3B4C"/>
    <w:multiLevelType w:val="hybridMultilevel"/>
    <w:tmpl w:val="5D62FE9E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7" w15:restartNumberingAfterBreak="0">
    <w:nsid w:val="23B63450"/>
    <w:multiLevelType w:val="hybridMultilevel"/>
    <w:tmpl w:val="3788C3CA"/>
    <w:lvl w:ilvl="0" w:tplc="0409000D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983402D"/>
    <w:multiLevelType w:val="multilevel"/>
    <w:tmpl w:val="96B88138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9" w15:restartNumberingAfterBreak="0">
    <w:nsid w:val="30683F8C"/>
    <w:multiLevelType w:val="hybridMultilevel"/>
    <w:tmpl w:val="53928DBE"/>
    <w:lvl w:ilvl="0" w:tplc="0409000D">
      <w:start w:val="1"/>
      <w:numFmt w:val="bullet"/>
      <w:lvlText w:val=""/>
      <w:lvlJc w:val="left"/>
      <w:pPr>
        <w:ind w:left="108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0" w15:restartNumberingAfterBreak="0">
    <w:nsid w:val="31A41517"/>
    <w:multiLevelType w:val="hybridMultilevel"/>
    <w:tmpl w:val="6B82BFDE"/>
    <w:lvl w:ilvl="0" w:tplc="4CB2A9C4">
      <w:start w:val="1"/>
      <w:numFmt w:val="bullet"/>
      <w:lvlText w:val=""/>
      <w:lvlJc w:val="left"/>
      <w:pPr>
        <w:tabs>
          <w:tab w:val="num" w:pos="720"/>
        </w:tabs>
        <w:ind w:left="720" w:hanging="360"/>
      </w:pPr>
      <w:rPr>
        <w:rFonts w:ascii="Wingdings" w:hAnsi="Wingdings" w:hint="default"/>
      </w:rPr>
    </w:lvl>
    <w:lvl w:ilvl="1" w:tplc="49C8F2CA">
      <w:start w:val="1"/>
      <w:numFmt w:val="bullet"/>
      <w:lvlText w:val=""/>
      <w:lvlJc w:val="left"/>
      <w:pPr>
        <w:tabs>
          <w:tab w:val="num" w:pos="1440"/>
        </w:tabs>
        <w:ind w:left="1440" w:hanging="360"/>
      </w:pPr>
      <w:rPr>
        <w:rFonts w:ascii="Wingdings" w:hAnsi="Wingdings" w:hint="default"/>
      </w:rPr>
    </w:lvl>
    <w:lvl w:ilvl="2" w:tplc="E3A492B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C438555E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</w:rPr>
    </w:lvl>
    <w:lvl w:ilvl="4" w:tplc="4D0AC852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</w:rPr>
    </w:lvl>
    <w:lvl w:ilvl="5" w:tplc="98104D1A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77F67D6C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</w:rPr>
    </w:lvl>
    <w:lvl w:ilvl="7" w:tplc="2F7883AC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</w:rPr>
    </w:lvl>
    <w:lvl w:ilvl="8" w:tplc="C52A8EF6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334D615C"/>
    <w:multiLevelType w:val="hybridMultilevel"/>
    <w:tmpl w:val="8926068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3AA452ED"/>
    <w:multiLevelType w:val="hybridMultilevel"/>
    <w:tmpl w:val="CABAE4C4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3" w15:restartNumberingAfterBreak="0">
    <w:nsid w:val="411D2E97"/>
    <w:multiLevelType w:val="hybridMultilevel"/>
    <w:tmpl w:val="03146C2A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418435B1"/>
    <w:multiLevelType w:val="hybridMultilevel"/>
    <w:tmpl w:val="FD1818D6"/>
    <w:lvl w:ilvl="0" w:tplc="0409000D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44164182"/>
    <w:multiLevelType w:val="hybridMultilevel"/>
    <w:tmpl w:val="92F8AC62"/>
    <w:lvl w:ilvl="0" w:tplc="04090005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1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2" w:tplc="04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16" w15:restartNumberingAfterBreak="0">
    <w:nsid w:val="45C72982"/>
    <w:multiLevelType w:val="hybridMultilevel"/>
    <w:tmpl w:val="246CCC66"/>
    <w:lvl w:ilvl="0" w:tplc="0409000D">
      <w:start w:val="1"/>
      <w:numFmt w:val="bullet"/>
      <w:lvlText w:val=""/>
      <w:lvlJc w:val="left"/>
      <w:pPr>
        <w:ind w:left="1440" w:hanging="360"/>
      </w:pPr>
      <w:rPr>
        <w:rFonts w:ascii="Wingdings" w:hAnsi="Wingdings" w:hint="default"/>
      </w:rPr>
    </w:lvl>
    <w:lvl w:ilvl="1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2" w:tplc="04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17" w15:restartNumberingAfterBreak="0">
    <w:nsid w:val="4B333144"/>
    <w:multiLevelType w:val="hybridMultilevel"/>
    <w:tmpl w:val="34CA7E96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8" w15:restartNumberingAfterBreak="0">
    <w:nsid w:val="4B942C98"/>
    <w:multiLevelType w:val="hybridMultilevel"/>
    <w:tmpl w:val="F8D0DA66"/>
    <w:lvl w:ilvl="0" w:tplc="0409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57DD6EEC"/>
    <w:multiLevelType w:val="hybridMultilevel"/>
    <w:tmpl w:val="47A4F2D8"/>
    <w:lvl w:ilvl="0" w:tplc="0409000D">
      <w:start w:val="1"/>
      <w:numFmt w:val="bullet"/>
      <w:lvlText w:val=""/>
      <w:lvlJc w:val="left"/>
      <w:pPr>
        <w:ind w:left="1080" w:hanging="360"/>
      </w:pPr>
      <w:rPr>
        <w:rFonts w:ascii="Wingdings" w:hAnsi="Wingdings" w:hint="default"/>
      </w:rPr>
    </w:lvl>
    <w:lvl w:ilvl="1" w:tplc="04090003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0" w15:restartNumberingAfterBreak="0">
    <w:nsid w:val="5AD8579A"/>
    <w:multiLevelType w:val="hybridMultilevel"/>
    <w:tmpl w:val="0622947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60921111"/>
    <w:multiLevelType w:val="hybridMultilevel"/>
    <w:tmpl w:val="EC367DF2"/>
    <w:lvl w:ilvl="0" w:tplc="04090005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252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24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96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68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40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12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84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560" w:hanging="360"/>
      </w:pPr>
      <w:rPr>
        <w:rFonts w:ascii="Wingdings" w:hAnsi="Wingdings" w:hint="default"/>
      </w:rPr>
    </w:lvl>
  </w:abstractNum>
  <w:abstractNum w:abstractNumId="22" w15:restartNumberingAfterBreak="0">
    <w:nsid w:val="66EC3643"/>
    <w:multiLevelType w:val="hybridMultilevel"/>
    <w:tmpl w:val="E48A43F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3" w15:restartNumberingAfterBreak="0">
    <w:nsid w:val="682E797E"/>
    <w:multiLevelType w:val="hybridMultilevel"/>
    <w:tmpl w:val="34421D00"/>
    <w:lvl w:ilvl="0" w:tplc="0409000D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711330C7"/>
    <w:multiLevelType w:val="multilevel"/>
    <w:tmpl w:val="FAA64D2E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5" w15:restartNumberingAfterBreak="0">
    <w:nsid w:val="7A0973E8"/>
    <w:multiLevelType w:val="hybridMultilevel"/>
    <w:tmpl w:val="655E414C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6" w15:restartNumberingAfterBreak="0">
    <w:nsid w:val="7A696027"/>
    <w:multiLevelType w:val="hybridMultilevel"/>
    <w:tmpl w:val="F816203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7C047ED7"/>
    <w:multiLevelType w:val="hybridMultilevel"/>
    <w:tmpl w:val="DC24141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8" w15:restartNumberingAfterBreak="0">
    <w:nsid w:val="7EE5710F"/>
    <w:multiLevelType w:val="hybridMultilevel"/>
    <w:tmpl w:val="81922816"/>
    <w:lvl w:ilvl="0" w:tplc="0409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449127879">
    <w:abstractNumId w:val="1"/>
  </w:num>
  <w:num w:numId="2" w16cid:durableId="1938323403">
    <w:abstractNumId w:val="1"/>
  </w:num>
  <w:num w:numId="3" w16cid:durableId="1322394589">
    <w:abstractNumId w:val="0"/>
  </w:num>
  <w:num w:numId="4" w16cid:durableId="1694041057">
    <w:abstractNumId w:val="0"/>
  </w:num>
  <w:num w:numId="5" w16cid:durableId="1824423309">
    <w:abstractNumId w:val="14"/>
  </w:num>
  <w:num w:numId="6" w16cid:durableId="181092746">
    <w:abstractNumId w:val="8"/>
  </w:num>
  <w:num w:numId="7" w16cid:durableId="1320885256">
    <w:abstractNumId w:val="24"/>
  </w:num>
  <w:num w:numId="8" w16cid:durableId="621033201">
    <w:abstractNumId w:val="3"/>
  </w:num>
  <w:num w:numId="9" w16cid:durableId="773744123">
    <w:abstractNumId w:val="23"/>
  </w:num>
  <w:num w:numId="10" w16cid:durableId="52125712">
    <w:abstractNumId w:val="7"/>
  </w:num>
  <w:num w:numId="11" w16cid:durableId="191114154">
    <w:abstractNumId w:val="26"/>
  </w:num>
  <w:num w:numId="12" w16cid:durableId="1178887412">
    <w:abstractNumId w:val="11"/>
  </w:num>
  <w:num w:numId="13" w16cid:durableId="551619816">
    <w:abstractNumId w:val="6"/>
  </w:num>
  <w:num w:numId="14" w16cid:durableId="868418373">
    <w:abstractNumId w:val="19"/>
  </w:num>
  <w:num w:numId="15" w16cid:durableId="328483157">
    <w:abstractNumId w:val="21"/>
  </w:num>
  <w:num w:numId="16" w16cid:durableId="1889338578">
    <w:abstractNumId w:val="10"/>
  </w:num>
  <w:num w:numId="17" w16cid:durableId="859586755">
    <w:abstractNumId w:val="16"/>
  </w:num>
  <w:num w:numId="18" w16cid:durableId="1279869854">
    <w:abstractNumId w:val="15"/>
  </w:num>
  <w:num w:numId="19" w16cid:durableId="656424829">
    <w:abstractNumId w:val="9"/>
  </w:num>
  <w:num w:numId="20" w16cid:durableId="2024355111">
    <w:abstractNumId w:val="20"/>
  </w:num>
  <w:num w:numId="21" w16cid:durableId="779303848">
    <w:abstractNumId w:val="18"/>
  </w:num>
  <w:num w:numId="22" w16cid:durableId="198779509">
    <w:abstractNumId w:val="2"/>
  </w:num>
  <w:num w:numId="23" w16cid:durableId="1167281817">
    <w:abstractNumId w:val="25"/>
  </w:num>
  <w:num w:numId="24" w16cid:durableId="163128739">
    <w:abstractNumId w:val="4"/>
  </w:num>
  <w:num w:numId="25" w16cid:durableId="1972009623">
    <w:abstractNumId w:val="17"/>
  </w:num>
  <w:num w:numId="26" w16cid:durableId="1182354986">
    <w:abstractNumId w:val="22"/>
  </w:num>
  <w:num w:numId="27" w16cid:durableId="1297106465">
    <w:abstractNumId w:val="5"/>
  </w:num>
  <w:num w:numId="28" w16cid:durableId="208957367">
    <w:abstractNumId w:val="28"/>
  </w:num>
  <w:num w:numId="29" w16cid:durableId="2004816077">
    <w:abstractNumId w:val="12"/>
  </w:num>
  <w:num w:numId="30" w16cid:durableId="1564025464">
    <w:abstractNumId w:val="27"/>
  </w:num>
  <w:num w:numId="31" w16cid:durableId="1728189102">
    <w:abstractNumId w:val="1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oNotDisplayPageBoundaries/>
  <w:proofState w:spelling="clean"/>
  <w:defaultTabStop w:val="720"/>
  <w:characterSpacingControl w:val="doNotCompress"/>
  <w:hdrShapeDefaults>
    <o:shapedefaults v:ext="edit" spidmax="47105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6B7F2B"/>
    <w:rsid w:val="00004C02"/>
    <w:rsid w:val="0003395A"/>
    <w:rsid w:val="0006161E"/>
    <w:rsid w:val="0009345E"/>
    <w:rsid w:val="000C14A2"/>
    <w:rsid w:val="000D36B7"/>
    <w:rsid w:val="000D7D47"/>
    <w:rsid w:val="000E7BC7"/>
    <w:rsid w:val="00101976"/>
    <w:rsid w:val="0013207C"/>
    <w:rsid w:val="001411A0"/>
    <w:rsid w:val="00145538"/>
    <w:rsid w:val="0016287F"/>
    <w:rsid w:val="00187AFB"/>
    <w:rsid w:val="001D76B0"/>
    <w:rsid w:val="0022037B"/>
    <w:rsid w:val="00223DAF"/>
    <w:rsid w:val="0026187E"/>
    <w:rsid w:val="002660BF"/>
    <w:rsid w:val="00281AF0"/>
    <w:rsid w:val="00295954"/>
    <w:rsid w:val="00297828"/>
    <w:rsid w:val="002D37BB"/>
    <w:rsid w:val="002E215E"/>
    <w:rsid w:val="002F1535"/>
    <w:rsid w:val="002F2977"/>
    <w:rsid w:val="00300A43"/>
    <w:rsid w:val="00321F10"/>
    <w:rsid w:val="00330598"/>
    <w:rsid w:val="00346621"/>
    <w:rsid w:val="00384CC6"/>
    <w:rsid w:val="003A5E26"/>
    <w:rsid w:val="003A7B4C"/>
    <w:rsid w:val="003B33DF"/>
    <w:rsid w:val="003F6983"/>
    <w:rsid w:val="004024D8"/>
    <w:rsid w:val="004159AA"/>
    <w:rsid w:val="00424209"/>
    <w:rsid w:val="00445731"/>
    <w:rsid w:val="00465BAE"/>
    <w:rsid w:val="00473B1E"/>
    <w:rsid w:val="00490995"/>
    <w:rsid w:val="004B38C1"/>
    <w:rsid w:val="004C2009"/>
    <w:rsid w:val="004D3FBD"/>
    <w:rsid w:val="004E0A36"/>
    <w:rsid w:val="004E790B"/>
    <w:rsid w:val="004F4DF0"/>
    <w:rsid w:val="005110C4"/>
    <w:rsid w:val="00515B19"/>
    <w:rsid w:val="0053005F"/>
    <w:rsid w:val="005777D5"/>
    <w:rsid w:val="005B6A53"/>
    <w:rsid w:val="005F291D"/>
    <w:rsid w:val="00604C93"/>
    <w:rsid w:val="00642AF1"/>
    <w:rsid w:val="00677290"/>
    <w:rsid w:val="00685949"/>
    <w:rsid w:val="00693D35"/>
    <w:rsid w:val="006953DF"/>
    <w:rsid w:val="006A639E"/>
    <w:rsid w:val="006B3F59"/>
    <w:rsid w:val="006B7F2B"/>
    <w:rsid w:val="006C650E"/>
    <w:rsid w:val="006F7A0B"/>
    <w:rsid w:val="00712E0C"/>
    <w:rsid w:val="00713F54"/>
    <w:rsid w:val="00715E5F"/>
    <w:rsid w:val="00764582"/>
    <w:rsid w:val="00782A72"/>
    <w:rsid w:val="0078407C"/>
    <w:rsid w:val="007F6FE5"/>
    <w:rsid w:val="00801C70"/>
    <w:rsid w:val="008049B0"/>
    <w:rsid w:val="00852A1B"/>
    <w:rsid w:val="00853BCF"/>
    <w:rsid w:val="00867282"/>
    <w:rsid w:val="00871D17"/>
    <w:rsid w:val="00877B63"/>
    <w:rsid w:val="008823A0"/>
    <w:rsid w:val="008A7DCC"/>
    <w:rsid w:val="008B2E1B"/>
    <w:rsid w:val="00910723"/>
    <w:rsid w:val="009129F2"/>
    <w:rsid w:val="00994C66"/>
    <w:rsid w:val="00996EAA"/>
    <w:rsid w:val="009A250D"/>
    <w:rsid w:val="009A482B"/>
    <w:rsid w:val="009B5181"/>
    <w:rsid w:val="009F7D0A"/>
    <w:rsid w:val="00A022B5"/>
    <w:rsid w:val="00A025FE"/>
    <w:rsid w:val="00A11DF7"/>
    <w:rsid w:val="00A1287D"/>
    <w:rsid w:val="00A4189D"/>
    <w:rsid w:val="00A46EDE"/>
    <w:rsid w:val="00AB351A"/>
    <w:rsid w:val="00AD1307"/>
    <w:rsid w:val="00AD1C0D"/>
    <w:rsid w:val="00AD68B1"/>
    <w:rsid w:val="00AF21FE"/>
    <w:rsid w:val="00AF751B"/>
    <w:rsid w:val="00B00F77"/>
    <w:rsid w:val="00B01343"/>
    <w:rsid w:val="00B3764B"/>
    <w:rsid w:val="00B37A38"/>
    <w:rsid w:val="00B56B6A"/>
    <w:rsid w:val="00B60464"/>
    <w:rsid w:val="00BA4FFE"/>
    <w:rsid w:val="00C26B6D"/>
    <w:rsid w:val="00C45544"/>
    <w:rsid w:val="00C5396B"/>
    <w:rsid w:val="00C8109C"/>
    <w:rsid w:val="00CB3A7E"/>
    <w:rsid w:val="00CB4488"/>
    <w:rsid w:val="00CB56F4"/>
    <w:rsid w:val="00CD7EC1"/>
    <w:rsid w:val="00CF2606"/>
    <w:rsid w:val="00D13DED"/>
    <w:rsid w:val="00D82900"/>
    <w:rsid w:val="00D903E7"/>
    <w:rsid w:val="00D90677"/>
    <w:rsid w:val="00DB0B30"/>
    <w:rsid w:val="00DD212E"/>
    <w:rsid w:val="00DF09A1"/>
    <w:rsid w:val="00E551F1"/>
    <w:rsid w:val="00E56F8B"/>
    <w:rsid w:val="00E70EDF"/>
    <w:rsid w:val="00E73AC0"/>
    <w:rsid w:val="00E74910"/>
    <w:rsid w:val="00E933BA"/>
    <w:rsid w:val="00EC5D23"/>
    <w:rsid w:val="00F133CB"/>
    <w:rsid w:val="00F5595D"/>
    <w:rsid w:val="00FA68D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47105"/>
    <o:shapelayout v:ext="edit">
      <o:idmap v:ext="edit" data="1"/>
    </o:shapelayout>
  </w:shapeDefaults>
  <w:decimalSymbol w:val="."/>
  <w:listSeparator w:val=","/>
  <w14:docId w14:val="44730D8C"/>
  <w15:chartTrackingRefBased/>
  <w15:docId w15:val="{2ABF5A31-32D6-4DEB-B732-CE59F90538E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1"/>
        <w:szCs w:val="21"/>
        <w:lang w:val="en-US" w:eastAsia="en-US" w:bidi="ar-SA"/>
      </w:rPr>
    </w:rPrDefault>
    <w:pPrDefault>
      <w:pPr>
        <w:spacing w:after="200" w:line="28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 w:qFormat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867282"/>
    <w:pPr>
      <w:spacing w:after="0" w:line="240" w:lineRule="auto"/>
    </w:pPr>
    <w:rPr>
      <w:rFonts w:ascii="Arial" w:hAnsi="Arial"/>
      <w:sz w:val="24"/>
      <w:szCs w:val="20"/>
    </w:rPr>
  </w:style>
  <w:style w:type="paragraph" w:styleId="Heading1">
    <w:name w:val="heading 1"/>
    <w:basedOn w:val="Normal"/>
    <w:next w:val="Normal"/>
    <w:link w:val="Heading1Char"/>
    <w:uiPriority w:val="9"/>
    <w:qFormat/>
    <w:rsid w:val="00CB3A7E"/>
    <w:pPr>
      <w:keepNext/>
      <w:keepLines/>
      <w:spacing w:before="240"/>
      <w:outlineLvl w:val="0"/>
    </w:pPr>
    <w:rPr>
      <w:rFonts w:asciiTheme="majorHAnsi" w:eastAsiaTheme="majorEastAsia" w:hAnsiTheme="majorHAnsi" w:cstheme="majorBidi"/>
      <w:color w:val="14578C" w:themeColor="accent1" w:themeShade="BF"/>
      <w:sz w:val="32"/>
      <w:szCs w:val="32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CB3A7E"/>
    <w:pPr>
      <w:keepNext/>
      <w:keepLines/>
      <w:spacing w:before="40"/>
      <w:outlineLvl w:val="1"/>
    </w:pPr>
    <w:rPr>
      <w:rFonts w:asciiTheme="majorHAnsi" w:eastAsiaTheme="majorEastAsia" w:hAnsiTheme="majorHAnsi" w:cstheme="majorBidi"/>
      <w:color w:val="14578C" w:themeColor="accent1" w:themeShade="BF"/>
      <w:sz w:val="26"/>
      <w:szCs w:val="26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CB3A7E"/>
    <w:pPr>
      <w:keepNext/>
      <w:keepLines/>
      <w:spacing w:before="40"/>
      <w:outlineLvl w:val="2"/>
    </w:pPr>
    <w:rPr>
      <w:rFonts w:asciiTheme="majorHAnsi" w:eastAsiaTheme="majorEastAsia" w:hAnsiTheme="majorHAnsi" w:cstheme="majorBidi"/>
      <w:color w:val="0D3A5D" w:themeColor="accent1" w:themeShade="7F"/>
      <w:szCs w:val="24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HeaderName">
    <w:name w:val="Header Name"/>
    <w:basedOn w:val="Normal"/>
    <w:qFormat/>
    <w:rsid w:val="00CB3A7E"/>
    <w:pPr>
      <w:spacing w:after="80"/>
      <w:jc w:val="right"/>
    </w:pPr>
    <w:rPr>
      <w:rFonts w:ascii="Palatino Linotype" w:hAnsi="Palatino Linotype"/>
      <w:sz w:val="22"/>
      <w:szCs w:val="22"/>
    </w:rPr>
  </w:style>
  <w:style w:type="character" w:customStyle="1" w:styleId="Heading1Char">
    <w:name w:val="Heading 1 Char"/>
    <w:basedOn w:val="DefaultParagraphFont"/>
    <w:link w:val="Heading1"/>
    <w:uiPriority w:val="9"/>
    <w:rsid w:val="00CB3A7E"/>
    <w:rPr>
      <w:rFonts w:asciiTheme="majorHAnsi" w:eastAsiaTheme="majorEastAsia" w:hAnsiTheme="majorHAnsi" w:cstheme="majorBidi"/>
      <w:color w:val="14578C" w:themeColor="accent1" w:themeShade="BF"/>
      <w:sz w:val="32"/>
      <w:szCs w:val="32"/>
    </w:rPr>
  </w:style>
  <w:style w:type="character" w:customStyle="1" w:styleId="Heading2Char">
    <w:name w:val="Heading 2 Char"/>
    <w:basedOn w:val="DefaultParagraphFont"/>
    <w:link w:val="Heading2"/>
    <w:uiPriority w:val="9"/>
    <w:rsid w:val="00CB3A7E"/>
    <w:rPr>
      <w:rFonts w:asciiTheme="majorHAnsi" w:eastAsiaTheme="majorEastAsia" w:hAnsiTheme="majorHAnsi" w:cstheme="majorBidi"/>
      <w:color w:val="14578C" w:themeColor="accent1" w:themeShade="BF"/>
      <w:sz w:val="26"/>
      <w:szCs w:val="26"/>
    </w:rPr>
  </w:style>
  <w:style w:type="character" w:customStyle="1" w:styleId="Heading3Char">
    <w:name w:val="Heading 3 Char"/>
    <w:basedOn w:val="DefaultParagraphFont"/>
    <w:link w:val="Heading3"/>
    <w:uiPriority w:val="9"/>
    <w:semiHidden/>
    <w:rsid w:val="00CB3A7E"/>
    <w:rPr>
      <w:rFonts w:asciiTheme="majorHAnsi" w:eastAsiaTheme="majorEastAsia" w:hAnsiTheme="majorHAnsi" w:cstheme="majorBidi"/>
      <w:color w:val="0D3A5D" w:themeColor="accent1" w:themeShade="7F"/>
      <w:sz w:val="24"/>
      <w:szCs w:val="24"/>
    </w:rPr>
  </w:style>
  <w:style w:type="paragraph" w:styleId="ListBullet">
    <w:name w:val="List Bullet"/>
    <w:basedOn w:val="Normal"/>
    <w:uiPriority w:val="99"/>
    <w:unhideWhenUsed/>
    <w:qFormat/>
    <w:rsid w:val="00CB3A7E"/>
    <w:pPr>
      <w:spacing w:after="100"/>
      <w:ind w:left="360" w:hanging="360"/>
      <w:contextualSpacing/>
    </w:pPr>
    <w:rPr>
      <w:rFonts w:asciiTheme="minorHAnsi" w:hAnsiTheme="minorHAnsi"/>
      <w:sz w:val="21"/>
      <w:szCs w:val="21"/>
    </w:rPr>
  </w:style>
  <w:style w:type="paragraph" w:styleId="ListBullet2">
    <w:name w:val="List Bullet 2"/>
    <w:basedOn w:val="Normal"/>
    <w:uiPriority w:val="99"/>
    <w:unhideWhenUsed/>
    <w:qFormat/>
    <w:rsid w:val="00CB3A7E"/>
    <w:pPr>
      <w:numPr>
        <w:numId w:val="4"/>
      </w:numPr>
      <w:spacing w:after="100"/>
      <w:contextualSpacing/>
    </w:pPr>
    <w:rPr>
      <w:rFonts w:asciiTheme="minorHAnsi" w:hAnsiTheme="minorHAnsi"/>
      <w:sz w:val="21"/>
      <w:szCs w:val="21"/>
    </w:rPr>
  </w:style>
  <w:style w:type="paragraph" w:styleId="Title">
    <w:name w:val="Title"/>
    <w:basedOn w:val="Normal"/>
    <w:next w:val="Normal"/>
    <w:link w:val="TitleChar"/>
    <w:autoRedefine/>
    <w:uiPriority w:val="10"/>
    <w:qFormat/>
    <w:rsid w:val="006B7F2B"/>
    <w:pPr>
      <w:contextualSpacing/>
      <w:jc w:val="center"/>
    </w:pPr>
    <w:rPr>
      <w:rFonts w:asciiTheme="majorHAnsi" w:eastAsiaTheme="majorEastAsia" w:hAnsiTheme="majorHAnsi" w:cstheme="majorBidi"/>
      <w:color w:val="72C9F1" w:themeColor="accent4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10"/>
    <w:rsid w:val="006B7F2B"/>
    <w:rPr>
      <w:rFonts w:asciiTheme="majorHAnsi" w:eastAsiaTheme="majorEastAsia" w:hAnsiTheme="majorHAnsi" w:cstheme="majorBidi"/>
      <w:color w:val="72C9F1" w:themeColor="accent4"/>
      <w:sz w:val="56"/>
      <w:szCs w:val="56"/>
    </w:rPr>
  </w:style>
  <w:style w:type="character" w:styleId="Strong">
    <w:name w:val="Strong"/>
    <w:basedOn w:val="DefaultParagraphFont"/>
    <w:uiPriority w:val="99"/>
    <w:qFormat/>
    <w:rsid w:val="00CB3A7E"/>
    <w:rPr>
      <w:b/>
      <w:bCs/>
    </w:rPr>
  </w:style>
  <w:style w:type="paragraph" w:styleId="Header">
    <w:name w:val="header"/>
    <w:basedOn w:val="Normal"/>
    <w:link w:val="HeaderChar"/>
    <w:uiPriority w:val="99"/>
    <w:unhideWhenUsed/>
    <w:rsid w:val="006B7F2B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6B7F2B"/>
    <w:rPr>
      <w:rFonts w:ascii="Arial" w:hAnsi="Arial"/>
      <w:sz w:val="24"/>
      <w:szCs w:val="20"/>
    </w:rPr>
  </w:style>
  <w:style w:type="paragraph" w:styleId="Footer">
    <w:name w:val="footer"/>
    <w:basedOn w:val="Normal"/>
    <w:link w:val="FooterChar"/>
    <w:uiPriority w:val="99"/>
    <w:unhideWhenUsed/>
    <w:rsid w:val="006B7F2B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6B7F2B"/>
    <w:rPr>
      <w:rFonts w:ascii="Arial" w:hAnsi="Arial"/>
      <w:sz w:val="24"/>
      <w:szCs w:val="20"/>
    </w:rPr>
  </w:style>
  <w:style w:type="paragraph" w:styleId="NoSpacing">
    <w:name w:val="No Spacing"/>
    <w:link w:val="NoSpacingChar"/>
    <w:uiPriority w:val="1"/>
    <w:qFormat/>
    <w:rsid w:val="005777D5"/>
    <w:pPr>
      <w:spacing w:after="0" w:line="240" w:lineRule="auto"/>
    </w:pPr>
    <w:rPr>
      <w:rFonts w:eastAsiaTheme="minorEastAsia"/>
      <w:sz w:val="22"/>
      <w:szCs w:val="22"/>
    </w:rPr>
  </w:style>
  <w:style w:type="character" w:customStyle="1" w:styleId="NoSpacingChar">
    <w:name w:val="No Spacing Char"/>
    <w:basedOn w:val="DefaultParagraphFont"/>
    <w:link w:val="NoSpacing"/>
    <w:uiPriority w:val="1"/>
    <w:rsid w:val="005777D5"/>
    <w:rPr>
      <w:rFonts w:eastAsiaTheme="minorEastAsia"/>
      <w:sz w:val="22"/>
      <w:szCs w:val="22"/>
    </w:rPr>
  </w:style>
  <w:style w:type="paragraph" w:styleId="ListParagraph">
    <w:name w:val="List Paragraph"/>
    <w:basedOn w:val="Normal"/>
    <w:uiPriority w:val="34"/>
    <w:rsid w:val="005777D5"/>
    <w:pPr>
      <w:ind w:left="720"/>
      <w:contextualSpacing/>
    </w:pPr>
  </w:style>
  <w:style w:type="paragraph" w:styleId="NormalWeb">
    <w:name w:val="Normal (Web)"/>
    <w:basedOn w:val="Normal"/>
    <w:uiPriority w:val="99"/>
    <w:semiHidden/>
    <w:unhideWhenUsed/>
    <w:rsid w:val="005777D5"/>
    <w:pPr>
      <w:spacing w:before="100" w:beforeAutospacing="1" w:after="100" w:afterAutospacing="1"/>
    </w:pPr>
    <w:rPr>
      <w:rFonts w:ascii="Times New Roman" w:eastAsia="Times New Roman" w:hAnsi="Times New Roman" w:cs="Times New Roman"/>
      <w:szCs w:val="24"/>
    </w:rPr>
  </w:style>
  <w:style w:type="character" w:styleId="Hyperlink">
    <w:name w:val="Hyperlink"/>
    <w:basedOn w:val="DefaultParagraphFont"/>
    <w:uiPriority w:val="99"/>
    <w:unhideWhenUsed/>
    <w:rsid w:val="005777D5"/>
    <w:rPr>
      <w:color w:val="0000FF"/>
      <w:u w:val="single"/>
    </w:rPr>
  </w:style>
  <w:style w:type="paragraph" w:customStyle="1" w:styleId="text-align-center">
    <w:name w:val="text-align-center"/>
    <w:basedOn w:val="Normal"/>
    <w:rsid w:val="005777D5"/>
    <w:pPr>
      <w:spacing w:before="100" w:beforeAutospacing="1" w:after="100" w:afterAutospacing="1"/>
    </w:pPr>
    <w:rPr>
      <w:rFonts w:ascii="Times New Roman" w:eastAsia="Times New Roman" w:hAnsi="Times New Roman" w:cs="Times New Roman"/>
      <w:szCs w:val="24"/>
    </w:rPr>
  </w:style>
  <w:style w:type="character" w:styleId="Emphasis">
    <w:name w:val="Emphasis"/>
    <w:basedOn w:val="DefaultParagraphFont"/>
    <w:uiPriority w:val="20"/>
    <w:qFormat/>
    <w:rsid w:val="005777D5"/>
    <w:rPr>
      <w:i/>
      <w:iCs/>
    </w:rPr>
  </w:style>
  <w:style w:type="character" w:styleId="IntenseEmphasis">
    <w:name w:val="Intense Emphasis"/>
    <w:basedOn w:val="DefaultParagraphFont"/>
    <w:uiPriority w:val="21"/>
    <w:qFormat/>
    <w:rsid w:val="00EC5D23"/>
    <w:rPr>
      <w:i/>
      <w:iCs/>
      <w:color w:val="1B75BC" w:themeColor="accent1"/>
    </w:rPr>
  </w:style>
  <w:style w:type="character" w:styleId="FollowedHyperlink">
    <w:name w:val="FollowedHyperlink"/>
    <w:basedOn w:val="DefaultParagraphFont"/>
    <w:uiPriority w:val="99"/>
    <w:semiHidden/>
    <w:unhideWhenUsed/>
    <w:rsid w:val="009129F2"/>
    <w:rPr>
      <w:color w:val="21AAE8" w:themeColor="followedHyperlink"/>
      <w:u w:val="single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AD1C0D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AD1C0D"/>
    <w:rPr>
      <w:rFonts w:ascii="Segoe UI" w:hAnsi="Segoe UI" w:cs="Segoe UI"/>
      <w:sz w:val="18"/>
      <w:szCs w:val="18"/>
    </w:rPr>
  </w:style>
  <w:style w:type="table" w:styleId="TableGrid">
    <w:name w:val="Table Grid"/>
    <w:basedOn w:val="TableNormal"/>
    <w:uiPriority w:val="59"/>
    <w:rsid w:val="00C5396B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UnresolvedMention">
    <w:name w:val="Unresolved Mention"/>
    <w:basedOn w:val="DefaultParagraphFont"/>
    <w:uiPriority w:val="99"/>
    <w:semiHidden/>
    <w:unhideWhenUsed/>
    <w:rsid w:val="00782A72"/>
    <w:rPr>
      <w:color w:val="605E5C"/>
      <w:shd w:val="clear" w:color="auto" w:fill="E1DFDD"/>
    </w:rPr>
  </w:style>
  <w:style w:type="paragraph" w:styleId="Revision">
    <w:name w:val="Revision"/>
    <w:hidden/>
    <w:uiPriority w:val="99"/>
    <w:semiHidden/>
    <w:rsid w:val="00490995"/>
    <w:pPr>
      <w:spacing w:after="0" w:line="240" w:lineRule="auto"/>
    </w:pPr>
    <w:rPr>
      <w:rFonts w:ascii="Arial" w:hAnsi="Arial"/>
      <w:sz w:val="24"/>
      <w:szCs w:val="20"/>
    </w:rPr>
  </w:style>
  <w:style w:type="character" w:styleId="CommentReference">
    <w:name w:val="annotation reference"/>
    <w:basedOn w:val="DefaultParagraphFont"/>
    <w:uiPriority w:val="99"/>
    <w:semiHidden/>
    <w:unhideWhenUsed/>
    <w:rsid w:val="00490995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490995"/>
    <w:rPr>
      <w:sz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490995"/>
    <w:rPr>
      <w:rFonts w:ascii="Arial" w:hAnsi="Arial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49099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490995"/>
    <w:rPr>
      <w:rFonts w:ascii="Arial" w:hAnsi="Arial"/>
      <w:b/>
      <w:bCs/>
      <w:sz w:val="20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56249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774913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40780211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93953371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0276675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32805211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67542283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214921949">
                                  <w:marLeft w:val="0"/>
                                  <w:marRight w:val="0"/>
                                  <w:marTop w:val="0"/>
                                  <w:marBottom w:val="30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446189520">
                                      <w:marLeft w:val="0"/>
                                      <w:marRight w:val="0"/>
                                      <w:marTop w:val="0"/>
                                      <w:marBottom w:val="180"/>
                                      <w:divBdr>
                                        <w:top w:val="single" w:sz="6" w:space="0" w:color="DDDDDD"/>
                                        <w:left w:val="single" w:sz="6" w:space="0" w:color="DDDDDD"/>
                                        <w:bottom w:val="single" w:sz="6" w:space="0" w:color="DDDDDD"/>
                                        <w:right w:val="single" w:sz="6" w:space="0" w:color="DDDDDD"/>
                                      </w:divBdr>
                                      <w:divsChild>
                                        <w:div w:id="1324700039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33723557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733581043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566647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74085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96973143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7341679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5957592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1830218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6608229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112768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41899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067447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2259813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268162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92407229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62504028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92949406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166554319">
                                  <w:marLeft w:val="0"/>
                                  <w:marRight w:val="0"/>
                                  <w:marTop w:val="0"/>
                                  <w:marBottom w:val="30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56947655">
                                      <w:marLeft w:val="0"/>
                                      <w:marRight w:val="0"/>
                                      <w:marTop w:val="0"/>
                                      <w:marBottom w:val="180"/>
                                      <w:divBdr>
                                        <w:top w:val="single" w:sz="6" w:space="0" w:color="DDDDDD"/>
                                        <w:left w:val="single" w:sz="6" w:space="0" w:color="DDDDDD"/>
                                        <w:bottom w:val="single" w:sz="6" w:space="0" w:color="DDDDDD"/>
                                        <w:right w:val="single" w:sz="6" w:space="0" w:color="DDDDDD"/>
                                      </w:divBdr>
                                      <w:divsChild>
                                        <w:div w:id="1634825609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938490980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535731487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cfr.gov/current/title-7/part-210/section-210.23" TargetMode="External"/><Relationship Id="rId13" Type="http://schemas.openxmlformats.org/officeDocument/2006/relationships/hyperlink" Target="https://www.ecfr.gov/current/title-7/part-210/section-210.23" TargetMode="External"/><Relationship Id="rId18" Type="http://schemas.openxmlformats.org/officeDocument/2006/relationships/theme" Target="theme/theme1.xml"/><Relationship Id="rId3" Type="http://schemas.openxmlformats.org/officeDocument/2006/relationships/styles" Target="styles.xml"/><Relationship Id="rId21" Type="http://schemas.openxmlformats.org/officeDocument/2006/relationships/customXml" Target="../customXml/item4.xml"/><Relationship Id="rId7" Type="http://schemas.openxmlformats.org/officeDocument/2006/relationships/endnotes" Target="endnotes.xml"/><Relationship Id="rId12" Type="http://schemas.openxmlformats.org/officeDocument/2006/relationships/hyperlink" Target="https://www.ecfr.gov/current/title-7/subtitle-B/chapter-II/subchapter-A/part-210/subpart-D/section-210.20" TargetMode="External"/><Relationship Id="rId17" Type="http://schemas.openxmlformats.org/officeDocument/2006/relationships/fontTable" Target="fontTable.xml"/><Relationship Id="rId2" Type="http://schemas.openxmlformats.org/officeDocument/2006/relationships/numbering" Target="numbering.xml"/><Relationship Id="rId16" Type="http://schemas.openxmlformats.org/officeDocument/2006/relationships/header" Target="header2.xml"/><Relationship Id="rId20" Type="http://schemas.openxmlformats.org/officeDocument/2006/relationships/customXml" Target="../customXml/item3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hyperlink" Target="https://www.ecfr.gov/current/title-7/section-210.15" TargetMode="External"/><Relationship Id="rId5" Type="http://schemas.openxmlformats.org/officeDocument/2006/relationships/webSettings" Target="webSettings.xml"/><Relationship Id="rId15" Type="http://schemas.openxmlformats.org/officeDocument/2006/relationships/footer" Target="footer1.xml"/><Relationship Id="rId10" Type="http://schemas.openxmlformats.org/officeDocument/2006/relationships/hyperlink" Target="https://www.oregon.gov/ode/students-and-family/childnutrition/SNP/Pages/default.aspx" TargetMode="External"/><Relationship Id="rId19" Type="http://schemas.openxmlformats.org/officeDocument/2006/relationships/customXml" Target="../customXml/item2.xml"/><Relationship Id="rId4" Type="http://schemas.openxmlformats.org/officeDocument/2006/relationships/settings" Target="settings.xml"/><Relationship Id="rId9" Type="http://schemas.openxmlformats.org/officeDocument/2006/relationships/hyperlink" Target="https://www.ecfr.gov/current/title-7/part-210/section-210.23" TargetMode="External"/><Relationship Id="rId14" Type="http://schemas.openxmlformats.org/officeDocument/2006/relationships/header" Target="header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theme/theme1.xml><?xml version="1.0" encoding="utf-8"?>
<a:theme xmlns:a="http://schemas.openxmlformats.org/drawingml/2006/main" name="ODE">
  <a:themeElements>
    <a:clrScheme name="ODE">
      <a:dk1>
        <a:sysClr val="windowText" lastClr="000000"/>
      </a:dk1>
      <a:lt1>
        <a:sysClr val="window" lastClr="FFFFFF"/>
      </a:lt1>
      <a:dk2>
        <a:srgbClr val="344654"/>
      </a:dk2>
      <a:lt2>
        <a:srgbClr val="E2F4FC"/>
      </a:lt2>
      <a:accent1>
        <a:srgbClr val="1B75BC"/>
      </a:accent1>
      <a:accent2>
        <a:srgbClr val="9F2065"/>
      </a:accent2>
      <a:accent3>
        <a:srgbClr val="E26B2A"/>
      </a:accent3>
      <a:accent4>
        <a:srgbClr val="72C9F1"/>
      </a:accent4>
      <a:accent5>
        <a:srgbClr val="408740"/>
      </a:accent5>
      <a:accent6>
        <a:srgbClr val="1B75BC"/>
      </a:accent6>
      <a:hlink>
        <a:srgbClr val="C45BA3"/>
      </a:hlink>
      <a:folHlink>
        <a:srgbClr val="21AAE8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905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C7457C9221D0340B8D5CA9726A131CC" ma:contentTypeVersion="9" ma:contentTypeDescription="Create a new document." ma:contentTypeScope="" ma:versionID="7586f17e0419a53f837046c7bd513b08">
  <xsd:schema xmlns:xsd="http://www.w3.org/2001/XMLSchema" xmlns:xs="http://www.w3.org/2001/XMLSchema" xmlns:p="http://schemas.microsoft.com/office/2006/metadata/properties" xmlns:ns1="http://schemas.microsoft.com/sharepoint/v3" xmlns:ns2="5555b13e-5550-4a64-82c9-4795d4b5fce9" xmlns:ns3="54031767-dd6d-417c-ab73-583408f47564" targetNamespace="http://schemas.microsoft.com/office/2006/metadata/properties" ma:root="true" ma:fieldsID="745b621b3219cba99f6858a9c1b8ce72" ns1:_="" ns2:_="" ns3:_="">
    <xsd:import namespace="http://schemas.microsoft.com/sharepoint/v3"/>
    <xsd:import namespace="5555b13e-5550-4a64-82c9-4795d4b5fce9"/>
    <xsd:import namespace="54031767-dd6d-417c-ab73-583408f47564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Estimated_x0020_Creation_x0020_Date" minOccurs="0"/>
                <xsd:element ref="ns2:Remediation_x0020_Date" minOccurs="0"/>
                <xsd:element ref="ns2:Priority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4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5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55b13e-5550-4a64-82c9-4795d4b5fce9" elementFormDefault="qualified">
    <xsd:import namespace="http://schemas.microsoft.com/office/2006/documentManagement/types"/>
    <xsd:import namespace="http://schemas.microsoft.com/office/infopath/2007/PartnerControls"/>
    <xsd:element name="Estimated_x0020_Creation_x0020_Date" ma:index="6" nillable="true" ma:displayName="Estimated Creation Date" ma:format="DateOnly" ma:internalName="Estimated_x0020_Creation_x0020_Date" ma:readOnly="false">
      <xsd:simpleType>
        <xsd:restriction base="dms:DateTime"/>
      </xsd:simpleType>
    </xsd:element>
    <xsd:element name="Remediation_x0020_Date" ma:index="7" nillable="true" ma:displayName="Remediation Date" ma:default="[today]" ma:format="DateOnly" ma:internalName="Remediation_x0020_Date" ma:readOnly="false">
      <xsd:simpleType>
        <xsd:restriction base="dms:DateTime"/>
      </xsd:simpleType>
    </xsd:element>
    <xsd:element name="Priority" ma:index="8" nillable="true" ma:displayName="Priority" ma:default="New" ma:description="What Priority Level Is This Document?" ma:format="RadioButtons" ma:internalName="Priority" ma:readOnly="false">
      <xsd:simpleType>
        <xsd:restriction base="dms:Choice">
          <xsd:enumeration value="New"/>
          <xsd:enumeration value="Legacy"/>
          <xsd:enumeration value="Tier 1"/>
          <xsd:enumeration value="Tier 2"/>
          <xsd:enumeration value="Tier 3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031767-dd6d-417c-ab73-583408f47564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0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stimated_x0020_Creation_x0020_Date xmlns="5555b13e-5550-4a64-82c9-4795d4b5fce9" xsi:nil="true"/>
    <Priority xmlns="5555b13e-5550-4a64-82c9-4795d4b5fce9">New</Priority>
    <Remediation_x0020_Date xmlns="5555b13e-5550-4a64-82c9-4795d4b5fce9">2025-11-06T20:01:05+00:00</Remediation_x0020_Date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5AD0B6DD-676E-448D-911C-7F69F511FFF8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2C8A4FF1-54AA-402D-9CBC-7EE9C4D7FD02}"/>
</file>

<file path=customXml/itemProps3.xml><?xml version="1.0" encoding="utf-8"?>
<ds:datastoreItem xmlns:ds="http://schemas.openxmlformats.org/officeDocument/2006/customXml" ds:itemID="{4BAE8361-450F-4D67-ABDF-B704483DEEAF}"/>
</file>

<file path=customXml/itemProps4.xml><?xml version="1.0" encoding="utf-8"?>
<ds:datastoreItem xmlns:ds="http://schemas.openxmlformats.org/officeDocument/2006/customXml" ds:itemID="{ECD62A34-A5E4-4D5E-9091-FCB25CFEE4DC}"/>
</file>

<file path=docMetadata/LabelInfo.xml><?xml version="1.0" encoding="utf-8"?>
<clbl:labelList xmlns:clbl="http://schemas.microsoft.com/office/2020/mipLabelMetadata">
  <clbl:label id="{7730ea53-6f5e-4160-81a5-992a9105450a}" enabled="1" method="Standard" siteId="{b4f51418-b269-49a2-935a-fa54bf584fc8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</TotalTime>
  <Pages>2</Pages>
  <Words>397</Words>
  <Characters>2267</Characters>
  <Application>Microsoft Office Word</Application>
  <DocSecurity>0</DocSecurity>
  <Lines>18</Lines>
  <Paragraphs>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Oregon Department of Education</Company>
  <LinksUpToDate>false</LinksUpToDate>
  <CharactersWithSpaces>2659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FLEENER Michelle * ODE</dc:creator>
  <cp:keywords/>
  <dc:description/>
  <cp:lastModifiedBy>PARENTEAU Jennifer * ODE</cp:lastModifiedBy>
  <cp:revision>3</cp:revision>
  <dcterms:created xsi:type="dcterms:W3CDTF">2025-09-25T21:56:00Z</dcterms:created>
  <dcterms:modified xsi:type="dcterms:W3CDTF">2025-09-25T22:02:00Z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0x010100FC7457C9221D0340B8D5CA9726A131CC</vt:lpwstr>
  </property>
  <property fmtid="{D5CDD505-2E9C-101B-9397-08002B2CF9AE}" pid="3" name="GrammarlyDocumentId">
    <vt:lpwstr>749bb7e9-00e3-4ce8-b350-8957e9acf95b</vt:lpwstr>
  </property>
</Properties>
</file>