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36CD1EC" w14:textId="77777777" w:rsidR="008278FE" w:rsidRDefault="008278FE">
      <w:pPr>
        <w:spacing w:before="240" w:after="240" w:line="259" w:lineRule="auto"/>
        <w:rPr>
          <w:rFonts w:ascii="Calibri" w:eastAsia="Calibri" w:hAnsi="Calibri" w:cs="Calibri"/>
        </w:rPr>
      </w:pPr>
    </w:p>
    <w:tbl>
      <w:tblPr>
        <w:tblStyle w:val="a3"/>
        <w:bidiVisual/>
        <w:tblW w:w="9885" w:type="dxa"/>
        <w:tblInd w:w="0" w:type="dxa"/>
        <w:tblBorders>
          <w:top w:val="single" w:sz="6" w:space="0" w:color="000000"/>
          <w:left w:val="single" w:sz="6" w:space="0" w:color="000000"/>
          <w:bottom w:val="single" w:sz="6" w:space="0" w:color="000000"/>
          <w:right w:val="single" w:sz="6" w:space="0" w:color="000000"/>
          <w:insideH w:val="single" w:sz="4" w:space="0" w:color="000000"/>
          <w:insideV w:val="single" w:sz="4" w:space="0" w:color="000000"/>
        </w:tblBorders>
        <w:tblLayout w:type="fixed"/>
        <w:tblLook w:val="0600" w:firstRow="0" w:lastRow="0" w:firstColumn="0" w:lastColumn="0" w:noHBand="1" w:noVBand="1"/>
      </w:tblPr>
      <w:tblGrid>
        <w:gridCol w:w="1615"/>
        <w:gridCol w:w="2132"/>
        <w:gridCol w:w="230"/>
        <w:gridCol w:w="2102"/>
        <w:gridCol w:w="1230"/>
        <w:gridCol w:w="2576"/>
      </w:tblGrid>
      <w:tr w:rsidR="008278FE" w14:paraId="036CD1F3" w14:textId="77777777">
        <w:trPr>
          <w:trHeight w:val="300"/>
        </w:trPr>
        <w:tc>
          <w:tcPr>
            <w:tcW w:w="1635" w:type="dxa"/>
            <w:tcBorders>
              <w:top w:val="nil"/>
              <w:left w:val="nil"/>
              <w:bottom w:val="nil"/>
              <w:right w:val="nil"/>
            </w:tcBorders>
            <w:tcMar>
              <w:left w:w="105" w:type="dxa"/>
              <w:right w:w="105" w:type="dxa"/>
            </w:tcMar>
          </w:tcPr>
          <w:p w14:paraId="036CD1ED" w14:textId="77777777" w:rsidR="008278FE" w:rsidRDefault="00F54E99">
            <w:pPr>
              <w:bidi/>
              <w:rPr>
                <w:rFonts w:ascii="Calibri" w:eastAsia="Calibri" w:hAnsi="Calibri" w:cs="Calibri"/>
                <w:sz w:val="24"/>
                <w:szCs w:val="24"/>
              </w:rPr>
            </w:pPr>
            <w:r>
              <w:rPr>
                <w:rFonts w:ascii="Calibri" w:eastAsia="Calibri" w:hAnsi="Calibri" w:cs="Calibri"/>
                <w:sz w:val="24"/>
                <w:szCs w:val="24"/>
                <w:rtl/>
              </w:rPr>
              <w:t>الطالب:</w:t>
            </w:r>
          </w:p>
        </w:tc>
        <w:tc>
          <w:tcPr>
            <w:tcW w:w="2160" w:type="dxa"/>
            <w:tcBorders>
              <w:top w:val="nil"/>
              <w:left w:val="nil"/>
              <w:bottom w:val="single" w:sz="12" w:space="0" w:color="000000"/>
              <w:right w:val="nil"/>
            </w:tcBorders>
            <w:tcMar>
              <w:left w:w="105" w:type="dxa"/>
              <w:right w:w="105" w:type="dxa"/>
            </w:tcMar>
          </w:tcPr>
          <w:p w14:paraId="036CD1EE" w14:textId="77777777" w:rsidR="008278FE" w:rsidRDefault="008278FE">
            <w:pPr>
              <w:rPr>
                <w:rFonts w:ascii="Calibri" w:eastAsia="Calibri" w:hAnsi="Calibri" w:cs="Calibri"/>
                <w:sz w:val="24"/>
                <w:szCs w:val="24"/>
              </w:rPr>
            </w:pPr>
          </w:p>
        </w:tc>
        <w:tc>
          <w:tcPr>
            <w:tcW w:w="105" w:type="dxa"/>
            <w:tcBorders>
              <w:top w:val="nil"/>
              <w:left w:val="nil"/>
              <w:bottom w:val="nil"/>
              <w:right w:val="nil"/>
            </w:tcBorders>
            <w:tcMar>
              <w:left w:w="105" w:type="dxa"/>
              <w:right w:w="105" w:type="dxa"/>
            </w:tcMar>
          </w:tcPr>
          <w:p w14:paraId="036CD1EF" w14:textId="77777777" w:rsidR="008278FE" w:rsidRDefault="008278FE">
            <w:pPr>
              <w:rPr>
                <w:rFonts w:ascii="Calibri" w:eastAsia="Calibri" w:hAnsi="Calibri" w:cs="Calibri"/>
                <w:sz w:val="24"/>
                <w:szCs w:val="24"/>
              </w:rPr>
            </w:pPr>
          </w:p>
        </w:tc>
        <w:tc>
          <w:tcPr>
            <w:tcW w:w="2130" w:type="dxa"/>
            <w:tcBorders>
              <w:top w:val="nil"/>
              <w:left w:val="nil"/>
              <w:bottom w:val="nil"/>
              <w:right w:val="nil"/>
            </w:tcBorders>
            <w:tcMar>
              <w:left w:w="105" w:type="dxa"/>
              <w:right w:w="105" w:type="dxa"/>
            </w:tcMar>
          </w:tcPr>
          <w:p w14:paraId="036CD1F0" w14:textId="77777777" w:rsidR="008278FE" w:rsidRDefault="00F54E99">
            <w:pPr>
              <w:bidi/>
              <w:rPr>
                <w:rFonts w:ascii="Calibri" w:eastAsia="Calibri" w:hAnsi="Calibri" w:cs="Calibri"/>
                <w:sz w:val="24"/>
                <w:szCs w:val="24"/>
              </w:rPr>
            </w:pPr>
            <w:r>
              <w:rPr>
                <w:rFonts w:ascii="Calibri" w:eastAsia="Calibri" w:hAnsi="Calibri" w:cs="Calibri"/>
                <w:sz w:val="24"/>
                <w:szCs w:val="24"/>
                <w:rtl/>
              </w:rPr>
              <w:t>التاريخ:</w:t>
            </w:r>
          </w:p>
        </w:tc>
        <w:tc>
          <w:tcPr>
            <w:tcW w:w="1245" w:type="dxa"/>
            <w:tcBorders>
              <w:top w:val="nil"/>
              <w:left w:val="nil"/>
              <w:bottom w:val="single" w:sz="12" w:space="0" w:color="000000"/>
              <w:right w:val="nil"/>
            </w:tcBorders>
            <w:tcMar>
              <w:left w:w="105" w:type="dxa"/>
              <w:right w:w="105" w:type="dxa"/>
            </w:tcMar>
          </w:tcPr>
          <w:p w14:paraId="036CD1F1" w14:textId="77777777" w:rsidR="008278FE" w:rsidRDefault="008278FE">
            <w:pPr>
              <w:rPr>
                <w:rFonts w:ascii="Calibri" w:eastAsia="Calibri" w:hAnsi="Calibri" w:cs="Calibri"/>
                <w:sz w:val="24"/>
                <w:szCs w:val="24"/>
              </w:rPr>
            </w:pPr>
          </w:p>
        </w:tc>
        <w:tc>
          <w:tcPr>
            <w:tcW w:w="2610" w:type="dxa"/>
            <w:tcBorders>
              <w:top w:val="nil"/>
              <w:left w:val="nil"/>
              <w:bottom w:val="single" w:sz="12" w:space="0" w:color="000000"/>
              <w:right w:val="nil"/>
            </w:tcBorders>
            <w:tcMar>
              <w:left w:w="105" w:type="dxa"/>
              <w:right w:w="105" w:type="dxa"/>
            </w:tcMar>
          </w:tcPr>
          <w:p w14:paraId="036CD1F2" w14:textId="77777777" w:rsidR="008278FE" w:rsidRDefault="008278FE">
            <w:pPr>
              <w:rPr>
                <w:rFonts w:ascii="Calibri" w:eastAsia="Calibri" w:hAnsi="Calibri" w:cs="Calibri"/>
                <w:sz w:val="24"/>
                <w:szCs w:val="24"/>
              </w:rPr>
            </w:pPr>
          </w:p>
        </w:tc>
      </w:tr>
      <w:tr w:rsidR="008278FE" w14:paraId="036CD1FC" w14:textId="77777777">
        <w:trPr>
          <w:trHeight w:val="300"/>
        </w:trPr>
        <w:tc>
          <w:tcPr>
            <w:tcW w:w="1635" w:type="dxa"/>
            <w:tcBorders>
              <w:top w:val="nil"/>
              <w:left w:val="nil"/>
              <w:bottom w:val="nil"/>
              <w:right w:val="nil"/>
            </w:tcBorders>
            <w:tcMar>
              <w:left w:w="105" w:type="dxa"/>
              <w:right w:w="105" w:type="dxa"/>
            </w:tcMar>
          </w:tcPr>
          <w:p w14:paraId="036CD1F4" w14:textId="77777777" w:rsidR="008278FE" w:rsidRDefault="008278FE">
            <w:pPr>
              <w:rPr>
                <w:rFonts w:ascii="Calibri" w:eastAsia="Calibri" w:hAnsi="Calibri" w:cs="Calibri"/>
                <w:sz w:val="24"/>
                <w:szCs w:val="24"/>
              </w:rPr>
            </w:pPr>
          </w:p>
          <w:p w14:paraId="036CD1F5" w14:textId="77777777" w:rsidR="008278FE" w:rsidRDefault="00F54E99">
            <w:pPr>
              <w:bidi/>
              <w:rPr>
                <w:rFonts w:ascii="Calibri" w:eastAsia="Calibri" w:hAnsi="Calibri" w:cs="Calibri"/>
                <w:sz w:val="24"/>
                <w:szCs w:val="24"/>
              </w:rPr>
            </w:pPr>
            <w:r>
              <w:rPr>
                <w:rFonts w:ascii="Calibri" w:eastAsia="Calibri" w:hAnsi="Calibri" w:cs="Calibri"/>
                <w:sz w:val="24"/>
                <w:szCs w:val="24"/>
                <w:rtl/>
              </w:rPr>
              <w:t>تاريخ ميلاد الطالب:</w:t>
            </w:r>
          </w:p>
        </w:tc>
        <w:tc>
          <w:tcPr>
            <w:tcW w:w="2160" w:type="dxa"/>
            <w:tcBorders>
              <w:top w:val="single" w:sz="12" w:space="0" w:color="000000"/>
              <w:left w:val="nil"/>
              <w:bottom w:val="single" w:sz="12" w:space="0" w:color="000000"/>
              <w:right w:val="nil"/>
            </w:tcBorders>
            <w:tcMar>
              <w:left w:w="105" w:type="dxa"/>
              <w:right w:w="105" w:type="dxa"/>
            </w:tcMar>
          </w:tcPr>
          <w:p w14:paraId="036CD1F6" w14:textId="77777777" w:rsidR="008278FE" w:rsidRDefault="008278FE">
            <w:pPr>
              <w:rPr>
                <w:rFonts w:ascii="Calibri" w:eastAsia="Calibri" w:hAnsi="Calibri" w:cs="Calibri"/>
                <w:sz w:val="24"/>
                <w:szCs w:val="24"/>
              </w:rPr>
            </w:pPr>
          </w:p>
        </w:tc>
        <w:tc>
          <w:tcPr>
            <w:tcW w:w="105" w:type="dxa"/>
            <w:tcBorders>
              <w:top w:val="nil"/>
              <w:left w:val="nil"/>
              <w:bottom w:val="nil"/>
              <w:right w:val="nil"/>
            </w:tcBorders>
            <w:tcMar>
              <w:left w:w="105" w:type="dxa"/>
              <w:right w:w="105" w:type="dxa"/>
            </w:tcMar>
          </w:tcPr>
          <w:p w14:paraId="036CD1F7" w14:textId="77777777" w:rsidR="008278FE" w:rsidRDefault="008278FE">
            <w:pPr>
              <w:rPr>
                <w:rFonts w:ascii="Calibri" w:eastAsia="Calibri" w:hAnsi="Calibri" w:cs="Calibri"/>
                <w:sz w:val="24"/>
                <w:szCs w:val="24"/>
              </w:rPr>
            </w:pPr>
          </w:p>
        </w:tc>
        <w:tc>
          <w:tcPr>
            <w:tcW w:w="2130" w:type="dxa"/>
            <w:tcBorders>
              <w:top w:val="nil"/>
              <w:left w:val="nil"/>
              <w:bottom w:val="nil"/>
              <w:right w:val="nil"/>
            </w:tcBorders>
            <w:tcMar>
              <w:left w:w="105" w:type="dxa"/>
              <w:right w:w="105" w:type="dxa"/>
            </w:tcMar>
          </w:tcPr>
          <w:p w14:paraId="036CD1F8" w14:textId="77777777" w:rsidR="008278FE" w:rsidRDefault="008278FE">
            <w:pPr>
              <w:rPr>
                <w:rFonts w:ascii="Calibri" w:eastAsia="Calibri" w:hAnsi="Calibri" w:cs="Calibri"/>
                <w:sz w:val="24"/>
                <w:szCs w:val="24"/>
              </w:rPr>
            </w:pPr>
          </w:p>
          <w:p w14:paraId="036CD1F9" w14:textId="77777777" w:rsidR="008278FE" w:rsidRDefault="00F54E99">
            <w:pPr>
              <w:bidi/>
              <w:rPr>
                <w:rFonts w:ascii="Calibri" w:eastAsia="Calibri" w:hAnsi="Calibri" w:cs="Calibri"/>
                <w:sz w:val="24"/>
                <w:szCs w:val="24"/>
              </w:rPr>
            </w:pPr>
            <w:r>
              <w:rPr>
                <w:rFonts w:ascii="Calibri" w:eastAsia="Calibri" w:hAnsi="Calibri" w:cs="Calibri"/>
                <w:sz w:val="24"/>
                <w:szCs w:val="24"/>
                <w:rtl/>
              </w:rPr>
              <w:t>محل الإقامة:</w:t>
            </w:r>
          </w:p>
        </w:tc>
        <w:tc>
          <w:tcPr>
            <w:tcW w:w="1245" w:type="dxa"/>
            <w:tcBorders>
              <w:top w:val="single" w:sz="12" w:space="0" w:color="000000"/>
              <w:left w:val="nil"/>
              <w:bottom w:val="single" w:sz="12" w:space="0" w:color="000000"/>
              <w:right w:val="nil"/>
            </w:tcBorders>
            <w:tcMar>
              <w:left w:w="105" w:type="dxa"/>
              <w:right w:w="105" w:type="dxa"/>
            </w:tcMar>
          </w:tcPr>
          <w:p w14:paraId="036CD1FA" w14:textId="77777777" w:rsidR="008278FE" w:rsidRDefault="008278FE">
            <w:pPr>
              <w:rPr>
                <w:rFonts w:ascii="Calibri" w:eastAsia="Calibri" w:hAnsi="Calibri" w:cs="Calibri"/>
                <w:sz w:val="24"/>
                <w:szCs w:val="24"/>
              </w:rPr>
            </w:pPr>
          </w:p>
        </w:tc>
        <w:tc>
          <w:tcPr>
            <w:tcW w:w="2610" w:type="dxa"/>
            <w:tcBorders>
              <w:top w:val="single" w:sz="12" w:space="0" w:color="000000"/>
              <w:left w:val="nil"/>
              <w:bottom w:val="single" w:sz="12" w:space="0" w:color="000000"/>
              <w:right w:val="nil"/>
            </w:tcBorders>
            <w:tcMar>
              <w:left w:w="105" w:type="dxa"/>
              <w:right w:w="105" w:type="dxa"/>
            </w:tcMar>
          </w:tcPr>
          <w:p w14:paraId="036CD1FB" w14:textId="77777777" w:rsidR="008278FE" w:rsidRDefault="008278FE">
            <w:pPr>
              <w:rPr>
                <w:rFonts w:ascii="Calibri" w:eastAsia="Calibri" w:hAnsi="Calibri" w:cs="Calibri"/>
                <w:sz w:val="24"/>
                <w:szCs w:val="24"/>
              </w:rPr>
            </w:pPr>
          </w:p>
        </w:tc>
      </w:tr>
      <w:tr w:rsidR="008278FE" w14:paraId="036CD204" w14:textId="77777777">
        <w:trPr>
          <w:trHeight w:val="300"/>
        </w:trPr>
        <w:tc>
          <w:tcPr>
            <w:tcW w:w="1635" w:type="dxa"/>
            <w:tcBorders>
              <w:top w:val="nil"/>
              <w:left w:val="nil"/>
              <w:bottom w:val="nil"/>
              <w:right w:val="nil"/>
            </w:tcBorders>
            <w:tcMar>
              <w:left w:w="105" w:type="dxa"/>
              <w:right w:w="105" w:type="dxa"/>
            </w:tcMar>
          </w:tcPr>
          <w:p w14:paraId="036CD1FD" w14:textId="77777777" w:rsidR="008278FE" w:rsidRDefault="008278FE">
            <w:pPr>
              <w:rPr>
                <w:rFonts w:ascii="Calibri" w:eastAsia="Calibri" w:hAnsi="Calibri" w:cs="Calibri"/>
                <w:sz w:val="24"/>
                <w:szCs w:val="24"/>
              </w:rPr>
            </w:pPr>
          </w:p>
          <w:p w14:paraId="036CD1FE" w14:textId="77777777" w:rsidR="008278FE" w:rsidRDefault="00F54E99">
            <w:pPr>
              <w:bidi/>
              <w:ind w:right="-735"/>
              <w:rPr>
                <w:rFonts w:ascii="Calibri" w:eastAsia="Calibri" w:hAnsi="Calibri" w:cs="Calibri"/>
                <w:sz w:val="24"/>
                <w:szCs w:val="24"/>
              </w:rPr>
            </w:pPr>
            <w:r>
              <w:rPr>
                <w:rFonts w:ascii="Calibri" w:eastAsia="Calibri" w:hAnsi="Calibri" w:cs="Calibri"/>
                <w:sz w:val="24"/>
                <w:szCs w:val="24"/>
                <w:rtl/>
              </w:rPr>
              <w:t>الرقم التعريفي للطالب:</w:t>
            </w:r>
          </w:p>
        </w:tc>
        <w:tc>
          <w:tcPr>
            <w:tcW w:w="2160" w:type="dxa"/>
            <w:tcBorders>
              <w:top w:val="single" w:sz="12" w:space="0" w:color="000000"/>
              <w:left w:val="nil"/>
              <w:bottom w:val="single" w:sz="12" w:space="0" w:color="000000"/>
              <w:right w:val="nil"/>
            </w:tcBorders>
            <w:tcMar>
              <w:left w:w="105" w:type="dxa"/>
              <w:right w:w="105" w:type="dxa"/>
            </w:tcMar>
          </w:tcPr>
          <w:p w14:paraId="036CD1FF" w14:textId="77777777" w:rsidR="008278FE" w:rsidRDefault="008278FE">
            <w:pPr>
              <w:rPr>
                <w:rFonts w:ascii="Calibri" w:eastAsia="Calibri" w:hAnsi="Calibri" w:cs="Calibri"/>
                <w:sz w:val="24"/>
                <w:szCs w:val="24"/>
              </w:rPr>
            </w:pPr>
          </w:p>
        </w:tc>
        <w:tc>
          <w:tcPr>
            <w:tcW w:w="105" w:type="dxa"/>
            <w:tcBorders>
              <w:top w:val="nil"/>
              <w:left w:val="nil"/>
              <w:bottom w:val="nil"/>
              <w:right w:val="nil"/>
            </w:tcBorders>
            <w:tcMar>
              <w:left w:w="105" w:type="dxa"/>
              <w:right w:w="105" w:type="dxa"/>
            </w:tcMar>
          </w:tcPr>
          <w:p w14:paraId="036CD200" w14:textId="77777777" w:rsidR="008278FE" w:rsidRDefault="008278FE">
            <w:pPr>
              <w:rPr>
                <w:rFonts w:ascii="Calibri" w:eastAsia="Calibri" w:hAnsi="Calibri" w:cs="Calibri"/>
                <w:sz w:val="24"/>
                <w:szCs w:val="24"/>
              </w:rPr>
            </w:pPr>
          </w:p>
        </w:tc>
        <w:tc>
          <w:tcPr>
            <w:tcW w:w="2130" w:type="dxa"/>
            <w:tcBorders>
              <w:top w:val="nil"/>
              <w:left w:val="nil"/>
              <w:bottom w:val="nil"/>
              <w:right w:val="nil"/>
            </w:tcBorders>
            <w:tcMar>
              <w:left w:w="105" w:type="dxa"/>
              <w:right w:w="105" w:type="dxa"/>
            </w:tcMar>
          </w:tcPr>
          <w:p w14:paraId="036CD201" w14:textId="77777777" w:rsidR="008278FE" w:rsidRDefault="008278FE">
            <w:pPr>
              <w:rPr>
                <w:rFonts w:ascii="Calibri" w:eastAsia="Calibri" w:hAnsi="Calibri" w:cs="Calibri"/>
                <w:sz w:val="24"/>
                <w:szCs w:val="24"/>
              </w:rPr>
            </w:pPr>
          </w:p>
        </w:tc>
        <w:tc>
          <w:tcPr>
            <w:tcW w:w="1245" w:type="dxa"/>
            <w:tcBorders>
              <w:top w:val="single" w:sz="12" w:space="0" w:color="000000"/>
              <w:left w:val="nil"/>
              <w:bottom w:val="nil"/>
              <w:right w:val="nil"/>
            </w:tcBorders>
            <w:tcMar>
              <w:left w:w="105" w:type="dxa"/>
              <w:right w:w="105" w:type="dxa"/>
            </w:tcMar>
          </w:tcPr>
          <w:p w14:paraId="036CD202" w14:textId="77777777" w:rsidR="008278FE" w:rsidRDefault="008278FE">
            <w:pPr>
              <w:rPr>
                <w:rFonts w:ascii="Calibri" w:eastAsia="Calibri" w:hAnsi="Calibri" w:cs="Calibri"/>
                <w:sz w:val="24"/>
                <w:szCs w:val="24"/>
              </w:rPr>
            </w:pPr>
          </w:p>
        </w:tc>
        <w:tc>
          <w:tcPr>
            <w:tcW w:w="2610" w:type="dxa"/>
            <w:tcBorders>
              <w:top w:val="single" w:sz="12" w:space="0" w:color="000000"/>
              <w:left w:val="nil"/>
              <w:bottom w:val="nil"/>
              <w:right w:val="nil"/>
            </w:tcBorders>
            <w:tcMar>
              <w:left w:w="105" w:type="dxa"/>
              <w:right w:w="105" w:type="dxa"/>
            </w:tcMar>
          </w:tcPr>
          <w:p w14:paraId="036CD203" w14:textId="77777777" w:rsidR="008278FE" w:rsidRDefault="008278FE">
            <w:pPr>
              <w:rPr>
                <w:rFonts w:ascii="Calibri" w:eastAsia="Calibri" w:hAnsi="Calibri" w:cs="Calibri"/>
                <w:sz w:val="24"/>
                <w:szCs w:val="24"/>
              </w:rPr>
            </w:pPr>
          </w:p>
        </w:tc>
      </w:tr>
    </w:tbl>
    <w:p w14:paraId="036CD205" w14:textId="77777777" w:rsidR="008278FE" w:rsidRDefault="00F54E99">
      <w:pPr>
        <w:bidi/>
        <w:spacing w:before="240" w:after="240"/>
        <w:rPr>
          <w:i/>
        </w:rPr>
      </w:pPr>
      <w:r>
        <w:rPr>
          <w:i/>
          <w:rtl/>
        </w:rPr>
        <w:t>تم إعداد هذا النموذج لدعم الفرق في إجراء المراجعة المطلوبة للمعلومات لتحديد ما إذا كان برنامج اليوم الدراسي المختصر لا يزال الأنسب لتلبية احتياجات الطالب.</w:t>
      </w:r>
    </w:p>
    <w:p w14:paraId="036CD206" w14:textId="77777777" w:rsidR="008278FE" w:rsidRDefault="00F54E99">
      <w:pPr>
        <w:numPr>
          <w:ilvl w:val="0"/>
          <w:numId w:val="1"/>
        </w:numPr>
        <w:bidi/>
        <w:spacing w:before="240"/>
      </w:pPr>
      <w:r>
        <w:rPr>
          <w:b/>
          <w:rtl/>
        </w:rPr>
        <w:t xml:space="preserve">لخّص </w:t>
      </w:r>
      <w:r>
        <w:rPr>
          <w:b/>
          <w:rtl/>
        </w:rPr>
        <w:t>تقدم الطالب أثناء مشاركته في برنامج اليوم الدراسي المختصر.</w:t>
      </w:r>
      <w:r>
        <w:rPr>
          <w:rtl/>
        </w:rPr>
        <w:t xml:space="preserve"> يرجى مراعاة تقدم الطالب بشكل عام خلال فترة البرنامج، ومنذ آخر اجتماع للفريق. ضع في الاعتبار التقدم في جميع مجالات الاحتياج، وأدرج البيانات التي تعكس كل مجال من مجالات الاحتياج.</w:t>
      </w:r>
    </w:p>
    <w:p w14:paraId="036CD207" w14:textId="77777777" w:rsidR="008278FE" w:rsidRDefault="00F54E99">
      <w:pPr>
        <w:numPr>
          <w:ilvl w:val="0"/>
          <w:numId w:val="1"/>
        </w:numPr>
        <w:bidi/>
        <w:rPr>
          <w:b/>
        </w:rPr>
      </w:pPr>
      <w:r>
        <w:rPr>
          <w:b/>
          <w:rtl/>
        </w:rPr>
        <w:t>هل الطالب مستعد لزيادة فرص الوصول إلى التعليم والخدمات التعليمية؟ إن لم يكن، لماذا؟</w:t>
      </w:r>
    </w:p>
    <w:p w14:paraId="036CD208" w14:textId="77777777" w:rsidR="008278FE" w:rsidRDefault="00F54E99">
      <w:pPr>
        <w:numPr>
          <w:ilvl w:val="0"/>
          <w:numId w:val="1"/>
        </w:numPr>
        <w:bidi/>
      </w:pPr>
      <w:r>
        <w:rPr>
          <w:b/>
          <w:rtl/>
        </w:rPr>
        <w:t>كيف سيعرف الفريق أن الطالب أصبح مستعدًا لإنهاء برنامج اليوم الدراسي المختصر؟</w:t>
      </w:r>
      <w:r>
        <w:rPr>
          <w:b/>
          <w:rtl/>
        </w:rPr>
        <w:br/>
      </w:r>
      <w:r>
        <w:rPr>
          <w:rtl/>
        </w:rPr>
        <w:t xml:space="preserve"> اشرح البيانات التي ستُظهر أن الطالب أصبح مستعدًا لزيادة فرص الوصول إلى التعليم والخدمات التعليمية.</w:t>
      </w:r>
    </w:p>
    <w:p w14:paraId="036CD209" w14:textId="77777777" w:rsidR="008278FE" w:rsidRDefault="00F54E99">
      <w:pPr>
        <w:numPr>
          <w:ilvl w:val="0"/>
          <w:numId w:val="1"/>
        </w:numPr>
        <w:bidi/>
      </w:pPr>
      <w:r>
        <w:rPr>
          <w:b/>
          <w:rtl/>
        </w:rPr>
        <w:t xml:space="preserve">اشرح خيارًا آخر واحدًا على الأقل قد يسمح للطالب بحضور يوم دراسي كامل. </w:t>
      </w:r>
      <w:r>
        <w:rPr>
          <w:rtl/>
        </w:rPr>
        <w:t xml:space="preserve"> تأكد من ذكر الدعم أو الخدمات اللازمة لتمكين الطالب من البقاء في المدرسة طوال اليوم الدراسي.</w:t>
      </w:r>
    </w:p>
    <w:p w14:paraId="036CD20A" w14:textId="77777777" w:rsidR="008278FE" w:rsidRDefault="00F54E99">
      <w:pPr>
        <w:numPr>
          <w:ilvl w:val="0"/>
          <w:numId w:val="1"/>
        </w:numPr>
        <w:bidi/>
        <w:spacing w:after="240"/>
        <w:rPr>
          <w:b/>
        </w:rPr>
      </w:pPr>
      <w:r>
        <w:rPr>
          <w:b/>
          <w:rtl/>
        </w:rPr>
        <w:t>صف برنامج اليوم الدراسي المختصر بالإجابة على الأسئلة التالية:</w:t>
      </w:r>
    </w:p>
    <w:p w14:paraId="036CD20B" w14:textId="77777777" w:rsidR="008278FE" w:rsidRDefault="00F54E99">
      <w:pPr>
        <w:bidi/>
        <w:spacing w:before="240" w:after="240"/>
        <w:ind w:left="720"/>
      </w:pPr>
      <w:r>
        <w:rPr>
          <w:rtl/>
        </w:rPr>
        <w:t>أ. كم عدد ساعات التعليم والخدمات التعليمية التي يتم تقديمها للطالب أسبوعيًا؟ وما التغييرات المقترحة، إن وُجدت؟</w:t>
      </w:r>
      <w:r>
        <w:rPr>
          <w:rtl/>
        </w:rPr>
        <w:br/>
      </w:r>
    </w:p>
    <w:p w14:paraId="036CD20C" w14:textId="77777777" w:rsidR="008278FE" w:rsidRDefault="00F54E99">
      <w:pPr>
        <w:bidi/>
        <w:spacing w:before="240" w:after="240"/>
        <w:ind w:left="720"/>
      </w:pPr>
      <w:r>
        <w:rPr>
          <w:rtl/>
        </w:rPr>
        <w:t>ب. كيف سيتم تصميم برنامج اليوم الدراسي المختصر لدعم تقدم الطالب نحو أهدافه التعليمية الفردية، إن وُجدت، والتقدم في المنهج العام؟ وما التغييرات المقترحة، إن وُجدت؟</w:t>
      </w:r>
      <w:r>
        <w:rPr>
          <w:rtl/>
        </w:rPr>
        <w:br/>
      </w:r>
    </w:p>
    <w:p w14:paraId="036CD20D" w14:textId="77777777" w:rsidR="008278FE" w:rsidRDefault="00F54E99">
      <w:pPr>
        <w:bidi/>
        <w:spacing w:before="240" w:after="240"/>
        <w:ind w:left="720"/>
      </w:pPr>
      <w:r>
        <w:rPr>
          <w:rtl/>
        </w:rPr>
        <w:t>ج. كيف سيتم تنظيم البرنامج لمساعدة الطالب على العودة إلى جدول يوم دراسي كامل؟ وما التغييرات المقترحة، إن وُجدت؟</w:t>
      </w:r>
      <w:r>
        <w:rPr>
          <w:rtl/>
        </w:rPr>
        <w:br/>
      </w:r>
    </w:p>
    <w:p w14:paraId="036CD20E" w14:textId="77777777" w:rsidR="008278FE" w:rsidRDefault="00F54E99">
      <w:pPr>
        <w:bidi/>
        <w:spacing w:before="240" w:after="240"/>
        <w:ind w:left="720"/>
      </w:pPr>
      <w:r>
        <w:rPr>
          <w:rtl/>
        </w:rPr>
        <w:t>د. متى يُتوقع أن يعود الطالب إلى برنامج يوم دراسي كامل؟</w:t>
      </w:r>
      <w:r>
        <w:rPr>
          <w:rtl/>
        </w:rPr>
        <w:br/>
        <w:t>هـ. اذكر أي بنود خاصة أخرى ذات صلة ببرنامج اليوم الدراسي المختصر، إن وُجدت.</w:t>
      </w:r>
      <w:r>
        <w:rPr>
          <w:rtl/>
        </w:rPr>
        <w:br/>
      </w:r>
    </w:p>
    <w:p w14:paraId="036CD20F" w14:textId="77777777" w:rsidR="008278FE" w:rsidRDefault="00F54E99">
      <w:pPr>
        <w:pStyle w:val="Heading3"/>
        <w:keepNext w:val="0"/>
        <w:keepLines w:val="0"/>
        <w:bidi/>
        <w:spacing w:before="280"/>
        <w:jc w:val="center"/>
        <w:rPr>
          <w:b/>
          <w:color w:val="000000"/>
          <w:sz w:val="26"/>
          <w:szCs w:val="26"/>
        </w:rPr>
      </w:pPr>
      <w:bookmarkStart w:id="0" w:name="_heading=h.7p8hz3kjexy6" w:colFirst="0" w:colLast="0"/>
      <w:bookmarkEnd w:id="0"/>
      <w:r>
        <w:rPr>
          <w:b/>
          <w:color w:val="000000"/>
          <w:sz w:val="26"/>
          <w:szCs w:val="26"/>
          <w:rtl/>
        </w:rPr>
        <w:t>موافقة ولي الأمر</w:t>
      </w:r>
    </w:p>
    <w:p w14:paraId="036CD210" w14:textId="77777777" w:rsidR="008278FE" w:rsidRDefault="00F54E99">
      <w:pPr>
        <w:bidi/>
        <w:spacing w:before="240" w:after="240"/>
      </w:pPr>
      <w:r>
        <w:rPr>
          <w:rtl/>
        </w:rPr>
        <w:t>لقد تلقيت إشعارًا بحقوقي يتضمن ما يلي:</w:t>
      </w:r>
    </w:p>
    <w:p w14:paraId="036CD211" w14:textId="77777777" w:rsidR="008278FE" w:rsidRDefault="00F54E99">
      <w:pPr>
        <w:numPr>
          <w:ilvl w:val="0"/>
          <w:numId w:val="2"/>
        </w:numPr>
        <w:bidi/>
        <w:spacing w:before="240"/>
      </w:pPr>
      <w:r>
        <w:rPr>
          <w:rtl/>
        </w:rPr>
        <w:lastRenderedPageBreak/>
        <w:t>يحق لابني/ابنتي الحصول على نفس عدد ساعات الدراسة التي يحصل عليها الطلاب الآخرون في نفس الصف في منطقتنا التعليمية.</w:t>
      </w:r>
      <w:r>
        <w:rPr>
          <w:rtl/>
        </w:rPr>
        <w:br/>
      </w:r>
    </w:p>
    <w:p w14:paraId="036CD212" w14:textId="77777777" w:rsidR="008278FE" w:rsidRDefault="00F54E99">
      <w:pPr>
        <w:numPr>
          <w:ilvl w:val="0"/>
          <w:numId w:val="2"/>
        </w:numPr>
        <w:bidi/>
      </w:pPr>
      <w:r>
        <w:rPr>
          <w:rtl/>
        </w:rPr>
        <w:t>لا يجوز للمدرسة أن تقرر من تلقاء نفسها وضع ابني/ابنتي في برنامج يوم دراسي مختصر.</w:t>
      </w:r>
      <w:r>
        <w:rPr>
          <w:rtl/>
        </w:rPr>
        <w:br/>
      </w:r>
    </w:p>
    <w:p w14:paraId="036CD213" w14:textId="77777777" w:rsidR="008278FE" w:rsidRDefault="00F54E99">
      <w:pPr>
        <w:numPr>
          <w:ilvl w:val="0"/>
          <w:numId w:val="2"/>
        </w:numPr>
        <w:bidi/>
      </w:pPr>
      <w:r>
        <w:rPr>
          <w:rtl/>
        </w:rPr>
        <w:t>يحق لي أن أوافق أو أرفض مشاركة ابني/ابنتي في برنامج اليوم الدراسي المختصر، ويمكنني تغيير رأيي في أي وقت.</w:t>
      </w:r>
      <w:r>
        <w:rPr>
          <w:rtl/>
        </w:rPr>
        <w:br/>
      </w:r>
    </w:p>
    <w:p w14:paraId="036CD214" w14:textId="77777777" w:rsidR="008278FE" w:rsidRDefault="00F54E99">
      <w:pPr>
        <w:numPr>
          <w:ilvl w:val="0"/>
          <w:numId w:val="2"/>
        </w:numPr>
        <w:bidi/>
      </w:pPr>
      <w:r>
        <w:rPr>
          <w:rtl/>
        </w:rPr>
        <w:t>لقد شاركت في اجتماع الفريق، وفي هذا الاجتماع:</w:t>
      </w:r>
      <w:r>
        <w:rPr>
          <w:rtl/>
        </w:rPr>
        <w:br/>
      </w:r>
    </w:p>
    <w:p w14:paraId="036CD215" w14:textId="77777777" w:rsidR="008278FE" w:rsidRDefault="00F54E99">
      <w:pPr>
        <w:numPr>
          <w:ilvl w:val="1"/>
          <w:numId w:val="2"/>
        </w:numPr>
        <w:bidi/>
      </w:pPr>
      <w:r>
        <w:rPr>
          <w:rtl/>
        </w:rPr>
        <w:t>ناقشنا وسجلنا خيارًا آخر واحدًا على الأقل يمكن أن يساعد ابني/ابنتي في البقاء في المدرسة طوال اليوم الدراسي.</w:t>
      </w:r>
      <w:r>
        <w:rPr>
          <w:rtl/>
        </w:rPr>
        <w:br/>
      </w:r>
    </w:p>
    <w:p w14:paraId="036CD216" w14:textId="77777777" w:rsidR="008278FE" w:rsidRDefault="00F54E99">
      <w:pPr>
        <w:numPr>
          <w:ilvl w:val="1"/>
          <w:numId w:val="2"/>
        </w:numPr>
        <w:bidi/>
      </w:pPr>
      <w:r>
        <w:rPr>
          <w:rtl/>
        </w:rPr>
        <w:t xml:space="preserve">كما ناقشنا ووثقنا تفاصيل </w:t>
      </w:r>
      <w:r>
        <w:rPr>
          <w:rtl/>
        </w:rPr>
        <w:t>برنامج اليوم الدراسي المختصر وقمنا بكتابتها.</w:t>
      </w:r>
      <w:r>
        <w:rPr>
          <w:rtl/>
        </w:rPr>
        <w:br/>
      </w:r>
    </w:p>
    <w:p w14:paraId="036CD217" w14:textId="77777777" w:rsidR="008278FE" w:rsidRDefault="00F54E99">
      <w:pPr>
        <w:numPr>
          <w:ilvl w:val="1"/>
          <w:numId w:val="2"/>
        </w:numPr>
        <w:bidi/>
        <w:spacing w:after="240"/>
      </w:pPr>
      <w:r>
        <w:rPr>
          <w:rtl/>
        </w:rPr>
        <w:t>وتمكنت من المشاركة في الاجتماع قبل أن يُطلب مني تقديم الموافقة على البرنامج.</w:t>
      </w:r>
      <w:r>
        <w:rPr>
          <w:rtl/>
        </w:rPr>
        <w:br/>
      </w:r>
    </w:p>
    <w:p w14:paraId="036CD218" w14:textId="77777777" w:rsidR="008278FE" w:rsidRDefault="00F54E99">
      <w:pPr>
        <w:bidi/>
        <w:spacing w:before="240" w:after="240"/>
        <w:rPr>
          <w:b/>
        </w:rPr>
      </w:pPr>
      <w:r>
        <w:rPr>
          <w:b/>
          <w:rtl/>
        </w:rPr>
        <w:t>أنا أوافق على ما يلي:</w:t>
      </w:r>
    </w:p>
    <w:p w14:paraId="036CD219" w14:textId="77777777" w:rsidR="008278FE" w:rsidRDefault="00F54E99">
      <w:pPr>
        <w:numPr>
          <w:ilvl w:val="0"/>
          <w:numId w:val="3"/>
        </w:numPr>
        <w:bidi/>
        <w:spacing w:before="240"/>
      </w:pPr>
      <w:r>
        <w:rPr>
          <w:rtl/>
        </w:rPr>
        <w:t>لم تمارس المدرسة أي ضغط أو إكراه عليَّ للموافقة على البرنامج.</w:t>
      </w:r>
      <w:r>
        <w:rPr>
          <w:rtl/>
        </w:rPr>
        <w:br/>
      </w:r>
    </w:p>
    <w:p w14:paraId="036CD21A" w14:textId="77777777" w:rsidR="008278FE" w:rsidRDefault="00F54E99">
      <w:pPr>
        <w:numPr>
          <w:ilvl w:val="0"/>
          <w:numId w:val="3"/>
        </w:numPr>
        <w:bidi/>
        <w:spacing w:after="240"/>
      </w:pPr>
      <w:r>
        <w:rPr>
          <w:rtl/>
        </w:rPr>
        <w:t>يمكنني تغيير رأيي في أي وقت، وإنهاء البرنامج بإخطار خطي دون الحاجة لحضور اجتماع.</w:t>
      </w:r>
      <w:r>
        <w:rPr>
          <w:rtl/>
        </w:rPr>
        <w:br/>
      </w:r>
    </w:p>
    <w:p w14:paraId="036CD21B" w14:textId="77777777" w:rsidR="008278FE" w:rsidRDefault="00F54E99">
      <w:pPr>
        <w:pStyle w:val="Heading3"/>
        <w:keepNext w:val="0"/>
        <w:keepLines w:val="0"/>
        <w:bidi/>
        <w:spacing w:before="280"/>
        <w:jc w:val="center"/>
        <w:rPr>
          <w:b/>
          <w:color w:val="000000"/>
          <w:sz w:val="26"/>
          <w:szCs w:val="26"/>
        </w:rPr>
      </w:pPr>
      <w:bookmarkStart w:id="1" w:name="_heading=h.a8sxgivcna42" w:colFirst="0" w:colLast="0"/>
      <w:bookmarkEnd w:id="1"/>
      <w:r>
        <w:rPr>
          <w:b/>
          <w:color w:val="000000"/>
          <w:sz w:val="26"/>
          <w:szCs w:val="26"/>
          <w:rtl/>
        </w:rPr>
        <w:t>ولي الأمر أو الوصي يقدّم الموافقة</w:t>
      </w:r>
    </w:p>
    <w:p w14:paraId="036CD21C" w14:textId="77777777" w:rsidR="008278FE" w:rsidRDefault="00F54E99">
      <w:pPr>
        <w:bidi/>
        <w:spacing w:before="240" w:after="240"/>
        <w:rPr>
          <w:b/>
        </w:rPr>
      </w:pPr>
      <w:r>
        <w:rPr>
          <w:rtl/>
        </w:rPr>
        <w:t>بتوقيعي أدناه، أُقر بأنني قرأت وفهمت وأوافق على ما ورد أعلاه و</w:t>
      </w:r>
      <w:r>
        <w:rPr>
          <w:b/>
          <w:rtl/>
        </w:rPr>
        <w:t>أُقدّم موافقتي المستمرة والمستنيرة والخطية على برنامج اليوم الدراسي المختصر لابني/ابنتي.</w:t>
      </w:r>
    </w:p>
    <w:p w14:paraId="036CD21D" w14:textId="77777777" w:rsidR="008278FE" w:rsidRDefault="008278FE">
      <w:pPr>
        <w:bidi/>
        <w:spacing w:line="240" w:lineRule="auto"/>
        <w:rPr>
          <w:rFonts w:ascii="Calibri" w:eastAsia="Calibri" w:hAnsi="Calibri" w:cs="Calibri"/>
          <w:i/>
          <w:sz w:val="24"/>
          <w:szCs w:val="24"/>
        </w:rPr>
      </w:pPr>
    </w:p>
    <w:tbl>
      <w:tblPr>
        <w:tblStyle w:val="a4"/>
        <w:bidiVisual/>
        <w:tblW w:w="9360" w:type="dxa"/>
        <w:tblInd w:w="0" w:type="dxa"/>
        <w:tblBorders>
          <w:top w:val="nil"/>
          <w:left w:val="nil"/>
          <w:bottom w:val="nil"/>
          <w:right w:val="nil"/>
          <w:insideH w:val="nil"/>
          <w:insideV w:val="nil"/>
        </w:tblBorders>
        <w:tblLayout w:type="fixed"/>
        <w:tblLook w:val="0400" w:firstRow="0" w:lastRow="0" w:firstColumn="0" w:lastColumn="0" w:noHBand="0" w:noVBand="1"/>
      </w:tblPr>
      <w:tblGrid>
        <w:gridCol w:w="3600"/>
        <w:gridCol w:w="144"/>
        <w:gridCol w:w="3600"/>
        <w:gridCol w:w="144"/>
        <w:gridCol w:w="1872"/>
      </w:tblGrid>
      <w:tr w:rsidR="008278FE" w14:paraId="036CD223" w14:textId="77777777">
        <w:tc>
          <w:tcPr>
            <w:tcW w:w="3600" w:type="dxa"/>
            <w:tcBorders>
              <w:bottom w:val="single" w:sz="4" w:space="0" w:color="000000"/>
            </w:tcBorders>
          </w:tcPr>
          <w:p w14:paraId="036CD21E" w14:textId="77777777" w:rsidR="008278FE" w:rsidRDefault="008278FE">
            <w:pPr>
              <w:bidi/>
              <w:rPr>
                <w:rFonts w:ascii="Calibri" w:eastAsia="Calibri" w:hAnsi="Calibri" w:cs="Calibri"/>
                <w:sz w:val="24"/>
                <w:szCs w:val="24"/>
              </w:rPr>
            </w:pPr>
          </w:p>
        </w:tc>
        <w:tc>
          <w:tcPr>
            <w:tcW w:w="144" w:type="dxa"/>
          </w:tcPr>
          <w:p w14:paraId="036CD21F" w14:textId="77777777" w:rsidR="008278FE" w:rsidRDefault="008278FE">
            <w:pPr>
              <w:bidi/>
              <w:rPr>
                <w:rFonts w:ascii="Calibri" w:eastAsia="Calibri" w:hAnsi="Calibri" w:cs="Calibri"/>
                <w:sz w:val="24"/>
                <w:szCs w:val="24"/>
              </w:rPr>
            </w:pPr>
          </w:p>
        </w:tc>
        <w:tc>
          <w:tcPr>
            <w:tcW w:w="3600" w:type="dxa"/>
            <w:tcBorders>
              <w:bottom w:val="single" w:sz="4" w:space="0" w:color="000000"/>
            </w:tcBorders>
          </w:tcPr>
          <w:p w14:paraId="036CD220" w14:textId="77777777" w:rsidR="008278FE" w:rsidRDefault="008278FE">
            <w:pPr>
              <w:bidi/>
              <w:rPr>
                <w:rFonts w:ascii="Calibri" w:eastAsia="Calibri" w:hAnsi="Calibri" w:cs="Calibri"/>
                <w:sz w:val="24"/>
                <w:szCs w:val="24"/>
              </w:rPr>
            </w:pPr>
          </w:p>
        </w:tc>
        <w:tc>
          <w:tcPr>
            <w:tcW w:w="144" w:type="dxa"/>
          </w:tcPr>
          <w:p w14:paraId="036CD221" w14:textId="77777777" w:rsidR="008278FE" w:rsidRDefault="008278FE">
            <w:pPr>
              <w:bidi/>
              <w:rPr>
                <w:rFonts w:ascii="Calibri" w:eastAsia="Calibri" w:hAnsi="Calibri" w:cs="Calibri"/>
                <w:sz w:val="24"/>
                <w:szCs w:val="24"/>
              </w:rPr>
            </w:pPr>
          </w:p>
        </w:tc>
        <w:tc>
          <w:tcPr>
            <w:tcW w:w="1872" w:type="dxa"/>
            <w:tcBorders>
              <w:bottom w:val="single" w:sz="4" w:space="0" w:color="000000"/>
            </w:tcBorders>
          </w:tcPr>
          <w:p w14:paraId="036CD222" w14:textId="77777777" w:rsidR="008278FE" w:rsidRDefault="008278FE">
            <w:pPr>
              <w:bidi/>
              <w:rPr>
                <w:rFonts w:ascii="Calibri" w:eastAsia="Calibri" w:hAnsi="Calibri" w:cs="Calibri"/>
                <w:sz w:val="24"/>
                <w:szCs w:val="24"/>
              </w:rPr>
            </w:pPr>
          </w:p>
        </w:tc>
      </w:tr>
      <w:tr w:rsidR="008278FE" w14:paraId="036CD229" w14:textId="77777777">
        <w:tc>
          <w:tcPr>
            <w:tcW w:w="3600" w:type="dxa"/>
            <w:tcBorders>
              <w:top w:val="single" w:sz="4" w:space="0" w:color="000000"/>
            </w:tcBorders>
          </w:tcPr>
          <w:p w14:paraId="036CD224"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اسم ولي الأمر أو الوصي</w:t>
            </w:r>
          </w:p>
        </w:tc>
        <w:tc>
          <w:tcPr>
            <w:tcW w:w="144" w:type="dxa"/>
          </w:tcPr>
          <w:p w14:paraId="036CD225" w14:textId="77777777" w:rsidR="008278FE" w:rsidRDefault="008278FE">
            <w:pPr>
              <w:bidi/>
              <w:rPr>
                <w:rFonts w:ascii="Calibri" w:eastAsia="Calibri" w:hAnsi="Calibri" w:cs="Calibri"/>
                <w:b/>
                <w:sz w:val="24"/>
                <w:szCs w:val="24"/>
              </w:rPr>
            </w:pPr>
          </w:p>
        </w:tc>
        <w:tc>
          <w:tcPr>
            <w:tcW w:w="3600" w:type="dxa"/>
            <w:tcBorders>
              <w:top w:val="single" w:sz="4" w:space="0" w:color="000000"/>
            </w:tcBorders>
          </w:tcPr>
          <w:p w14:paraId="036CD226"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التوقيع</w:t>
            </w:r>
          </w:p>
        </w:tc>
        <w:tc>
          <w:tcPr>
            <w:tcW w:w="144" w:type="dxa"/>
          </w:tcPr>
          <w:p w14:paraId="036CD227" w14:textId="77777777" w:rsidR="008278FE" w:rsidRDefault="008278FE">
            <w:pPr>
              <w:bidi/>
              <w:rPr>
                <w:rFonts w:ascii="Calibri" w:eastAsia="Calibri" w:hAnsi="Calibri" w:cs="Calibri"/>
                <w:b/>
                <w:sz w:val="24"/>
                <w:szCs w:val="24"/>
              </w:rPr>
            </w:pPr>
          </w:p>
        </w:tc>
        <w:tc>
          <w:tcPr>
            <w:tcW w:w="1872" w:type="dxa"/>
            <w:tcBorders>
              <w:top w:val="single" w:sz="4" w:space="0" w:color="000000"/>
            </w:tcBorders>
          </w:tcPr>
          <w:p w14:paraId="036CD228"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التاريخ</w:t>
            </w:r>
          </w:p>
        </w:tc>
      </w:tr>
    </w:tbl>
    <w:p w14:paraId="036CD22A" w14:textId="77777777" w:rsidR="008278FE" w:rsidRDefault="008278FE">
      <w:pPr>
        <w:bidi/>
        <w:spacing w:line="240" w:lineRule="auto"/>
        <w:rPr>
          <w:rFonts w:ascii="Calibri" w:eastAsia="Calibri" w:hAnsi="Calibri" w:cs="Calibri"/>
        </w:rPr>
      </w:pPr>
    </w:p>
    <w:p w14:paraId="036CD22B" w14:textId="77777777" w:rsidR="008278FE" w:rsidRDefault="00F54E99">
      <w:pPr>
        <w:pStyle w:val="Heading3"/>
        <w:keepNext w:val="0"/>
        <w:keepLines w:val="0"/>
        <w:bidi/>
        <w:spacing w:before="280"/>
        <w:jc w:val="center"/>
        <w:rPr>
          <w:b/>
          <w:color w:val="000000"/>
          <w:sz w:val="26"/>
          <w:szCs w:val="26"/>
        </w:rPr>
      </w:pPr>
      <w:bookmarkStart w:id="2" w:name="_heading=h.w5i87bzefhfz" w:colFirst="0" w:colLast="0"/>
      <w:bookmarkEnd w:id="2"/>
      <w:r>
        <w:rPr>
          <w:b/>
          <w:color w:val="000000"/>
          <w:sz w:val="26"/>
          <w:szCs w:val="26"/>
          <w:rtl/>
        </w:rPr>
        <w:t>ولي الأمر أو الوصي يرفض الموافقة</w:t>
      </w:r>
    </w:p>
    <w:p w14:paraId="036CD22C" w14:textId="77777777" w:rsidR="008278FE" w:rsidRDefault="00F54E99">
      <w:pPr>
        <w:bidi/>
        <w:spacing w:before="240" w:after="240"/>
        <w:rPr>
          <w:b/>
        </w:rPr>
      </w:pPr>
      <w:r>
        <w:rPr>
          <w:rtl/>
        </w:rPr>
        <w:t>بتوقيعي أدناه، أُقر بأنني قرأت وفهمت، لكنني لا أوافق على ما ورد أعلاه و</w:t>
      </w:r>
      <w:r>
        <w:rPr>
          <w:b/>
          <w:rtl/>
        </w:rPr>
        <w:t>لا أُقدّم موافقتي المستمرة والمستنيرة والخطية على برنامج اليوم الدراسي المختصر لابني/ابنتي.</w:t>
      </w:r>
    </w:p>
    <w:p w14:paraId="036CD22D" w14:textId="77777777" w:rsidR="008278FE" w:rsidRDefault="008278FE">
      <w:pPr>
        <w:bidi/>
        <w:spacing w:line="240" w:lineRule="auto"/>
        <w:rPr>
          <w:rFonts w:ascii="Calibri" w:eastAsia="Calibri" w:hAnsi="Calibri" w:cs="Calibri"/>
          <w:i/>
          <w:sz w:val="24"/>
          <w:szCs w:val="24"/>
        </w:rPr>
      </w:pPr>
    </w:p>
    <w:tbl>
      <w:tblPr>
        <w:tblStyle w:val="a5"/>
        <w:bidiVisual/>
        <w:tblW w:w="9360" w:type="dxa"/>
        <w:tblInd w:w="0" w:type="dxa"/>
        <w:tblBorders>
          <w:top w:val="nil"/>
          <w:left w:val="nil"/>
          <w:bottom w:val="nil"/>
          <w:right w:val="nil"/>
          <w:insideH w:val="nil"/>
          <w:insideV w:val="nil"/>
        </w:tblBorders>
        <w:tblLayout w:type="fixed"/>
        <w:tblLook w:val="0400" w:firstRow="0" w:lastRow="0" w:firstColumn="0" w:lastColumn="0" w:noHBand="0" w:noVBand="1"/>
      </w:tblPr>
      <w:tblGrid>
        <w:gridCol w:w="3600"/>
        <w:gridCol w:w="144"/>
        <w:gridCol w:w="3600"/>
        <w:gridCol w:w="144"/>
        <w:gridCol w:w="1872"/>
      </w:tblGrid>
      <w:tr w:rsidR="008278FE" w14:paraId="036CD233" w14:textId="77777777">
        <w:tc>
          <w:tcPr>
            <w:tcW w:w="3600" w:type="dxa"/>
            <w:tcBorders>
              <w:bottom w:val="single" w:sz="4" w:space="0" w:color="000000"/>
            </w:tcBorders>
          </w:tcPr>
          <w:p w14:paraId="036CD22E" w14:textId="77777777" w:rsidR="008278FE" w:rsidRDefault="008278FE">
            <w:pPr>
              <w:bidi/>
              <w:rPr>
                <w:rFonts w:ascii="Calibri" w:eastAsia="Calibri" w:hAnsi="Calibri" w:cs="Calibri"/>
                <w:sz w:val="24"/>
                <w:szCs w:val="24"/>
              </w:rPr>
            </w:pPr>
          </w:p>
        </w:tc>
        <w:tc>
          <w:tcPr>
            <w:tcW w:w="144" w:type="dxa"/>
          </w:tcPr>
          <w:p w14:paraId="036CD22F" w14:textId="77777777" w:rsidR="008278FE" w:rsidRDefault="008278FE">
            <w:pPr>
              <w:bidi/>
              <w:rPr>
                <w:rFonts w:ascii="Calibri" w:eastAsia="Calibri" w:hAnsi="Calibri" w:cs="Calibri"/>
                <w:sz w:val="24"/>
                <w:szCs w:val="24"/>
              </w:rPr>
            </w:pPr>
          </w:p>
        </w:tc>
        <w:tc>
          <w:tcPr>
            <w:tcW w:w="3600" w:type="dxa"/>
            <w:tcBorders>
              <w:bottom w:val="single" w:sz="4" w:space="0" w:color="000000"/>
            </w:tcBorders>
          </w:tcPr>
          <w:p w14:paraId="036CD230" w14:textId="77777777" w:rsidR="008278FE" w:rsidRDefault="008278FE">
            <w:pPr>
              <w:bidi/>
              <w:rPr>
                <w:rFonts w:ascii="Calibri" w:eastAsia="Calibri" w:hAnsi="Calibri" w:cs="Calibri"/>
                <w:sz w:val="24"/>
                <w:szCs w:val="24"/>
              </w:rPr>
            </w:pPr>
          </w:p>
        </w:tc>
        <w:tc>
          <w:tcPr>
            <w:tcW w:w="144" w:type="dxa"/>
          </w:tcPr>
          <w:p w14:paraId="036CD231" w14:textId="77777777" w:rsidR="008278FE" w:rsidRDefault="008278FE">
            <w:pPr>
              <w:bidi/>
              <w:rPr>
                <w:rFonts w:ascii="Calibri" w:eastAsia="Calibri" w:hAnsi="Calibri" w:cs="Calibri"/>
                <w:sz w:val="24"/>
                <w:szCs w:val="24"/>
              </w:rPr>
            </w:pPr>
          </w:p>
        </w:tc>
        <w:tc>
          <w:tcPr>
            <w:tcW w:w="1872" w:type="dxa"/>
            <w:tcBorders>
              <w:bottom w:val="single" w:sz="4" w:space="0" w:color="000000"/>
            </w:tcBorders>
          </w:tcPr>
          <w:p w14:paraId="036CD232" w14:textId="77777777" w:rsidR="008278FE" w:rsidRDefault="008278FE">
            <w:pPr>
              <w:bidi/>
              <w:rPr>
                <w:rFonts w:ascii="Calibri" w:eastAsia="Calibri" w:hAnsi="Calibri" w:cs="Calibri"/>
                <w:sz w:val="24"/>
                <w:szCs w:val="24"/>
              </w:rPr>
            </w:pPr>
          </w:p>
        </w:tc>
      </w:tr>
      <w:tr w:rsidR="008278FE" w14:paraId="036CD239" w14:textId="77777777">
        <w:tc>
          <w:tcPr>
            <w:tcW w:w="3600" w:type="dxa"/>
            <w:tcBorders>
              <w:top w:val="single" w:sz="4" w:space="0" w:color="000000"/>
            </w:tcBorders>
          </w:tcPr>
          <w:p w14:paraId="036CD234"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اسم ولي الأمر أو الوصي</w:t>
            </w:r>
          </w:p>
        </w:tc>
        <w:tc>
          <w:tcPr>
            <w:tcW w:w="144" w:type="dxa"/>
          </w:tcPr>
          <w:p w14:paraId="036CD235" w14:textId="77777777" w:rsidR="008278FE" w:rsidRDefault="008278FE">
            <w:pPr>
              <w:bidi/>
              <w:rPr>
                <w:rFonts w:ascii="Calibri" w:eastAsia="Calibri" w:hAnsi="Calibri" w:cs="Calibri"/>
                <w:b/>
                <w:sz w:val="24"/>
                <w:szCs w:val="24"/>
              </w:rPr>
            </w:pPr>
          </w:p>
        </w:tc>
        <w:tc>
          <w:tcPr>
            <w:tcW w:w="3600" w:type="dxa"/>
            <w:tcBorders>
              <w:top w:val="single" w:sz="4" w:space="0" w:color="000000"/>
            </w:tcBorders>
          </w:tcPr>
          <w:p w14:paraId="036CD236"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التوقيع</w:t>
            </w:r>
          </w:p>
        </w:tc>
        <w:tc>
          <w:tcPr>
            <w:tcW w:w="144" w:type="dxa"/>
          </w:tcPr>
          <w:p w14:paraId="036CD237" w14:textId="77777777" w:rsidR="008278FE" w:rsidRDefault="008278FE">
            <w:pPr>
              <w:bidi/>
              <w:rPr>
                <w:rFonts w:ascii="Calibri" w:eastAsia="Calibri" w:hAnsi="Calibri" w:cs="Calibri"/>
                <w:b/>
                <w:sz w:val="24"/>
                <w:szCs w:val="24"/>
              </w:rPr>
            </w:pPr>
          </w:p>
        </w:tc>
        <w:tc>
          <w:tcPr>
            <w:tcW w:w="1872" w:type="dxa"/>
            <w:tcBorders>
              <w:top w:val="single" w:sz="4" w:space="0" w:color="000000"/>
            </w:tcBorders>
          </w:tcPr>
          <w:p w14:paraId="036CD238" w14:textId="77777777" w:rsidR="008278FE" w:rsidRDefault="00F54E99">
            <w:pPr>
              <w:bidi/>
              <w:rPr>
                <w:rFonts w:ascii="Calibri" w:eastAsia="Calibri" w:hAnsi="Calibri" w:cs="Calibri"/>
                <w:b/>
                <w:sz w:val="24"/>
                <w:szCs w:val="24"/>
              </w:rPr>
            </w:pPr>
            <w:r>
              <w:rPr>
                <w:rFonts w:ascii="Calibri" w:eastAsia="Calibri" w:hAnsi="Calibri" w:cs="Calibri"/>
                <w:b/>
                <w:sz w:val="24"/>
                <w:szCs w:val="24"/>
                <w:rtl/>
              </w:rPr>
              <w:t>التاريخ</w:t>
            </w:r>
          </w:p>
        </w:tc>
      </w:tr>
    </w:tbl>
    <w:p w14:paraId="036CD23A" w14:textId="77777777" w:rsidR="008278FE" w:rsidRDefault="008278FE">
      <w:pPr>
        <w:bidi/>
        <w:spacing w:line="240" w:lineRule="auto"/>
        <w:rPr>
          <w:b/>
        </w:rPr>
      </w:pPr>
    </w:p>
    <w:p w14:paraId="036CD23B" w14:textId="77777777" w:rsidR="008278FE" w:rsidRDefault="00F54E99">
      <w:pPr>
        <w:bidi/>
        <w:spacing w:line="240" w:lineRule="auto"/>
        <w:ind w:left="1440"/>
      </w:pPr>
      <w:r>
        <w:rPr>
          <w:rFonts w:ascii="Calibri" w:eastAsia="Calibri" w:hAnsi="Calibri" w:cs="Calibri"/>
          <w:rtl/>
        </w:rPr>
        <w:lastRenderedPageBreak/>
        <w:t>تنويه: هذا المستند هو نموذج مقدم من وزارة التعليم في ولاية أوريغون (</w:t>
      </w:r>
      <w:r>
        <w:rPr>
          <w:rFonts w:ascii="Calibri" w:eastAsia="Calibri" w:hAnsi="Calibri" w:cs="Calibri"/>
        </w:rPr>
        <w:t>ODE</w:t>
      </w:r>
      <w:r>
        <w:rPr>
          <w:rFonts w:ascii="Calibri" w:eastAsia="Calibri" w:hAnsi="Calibri" w:cs="Calibri"/>
          <w:rtl/>
        </w:rPr>
        <w:t>) كأداة مرجعية لمساعدة المناطق التعليمية في تنفيذ متطلبات برامج اليوم الدراسي المختصر. استخدام هذا النموذج غير إلزامي. يمكن للمناطق التعليمية استخدام هذا النموذج، أو إعداد نموذج خاص بها، أو تعديله وفقًا لاحتياجاتها الخاصة لضمان الامتثال لجميع القوانين المحلية والفيدرالية، بما في ذلك قانون الأمريكيين ذوي الإعاقة (</w:t>
      </w:r>
      <w:r>
        <w:rPr>
          <w:rFonts w:ascii="Calibri" w:eastAsia="Calibri" w:hAnsi="Calibri" w:cs="Calibri"/>
        </w:rPr>
        <w:t>ADA</w:t>
      </w:r>
      <w:r>
        <w:rPr>
          <w:rFonts w:ascii="Calibri" w:eastAsia="Calibri" w:hAnsi="Calibri" w:cs="Calibri"/>
          <w:rtl/>
        </w:rPr>
        <w:t>)، والمادة 504 من قانون إعادة التأهيل، وقانون تعليم الأفراد ذوي الإعاقة (</w:t>
      </w:r>
      <w:r>
        <w:rPr>
          <w:rFonts w:ascii="Calibri" w:eastAsia="Calibri" w:hAnsi="Calibri" w:cs="Calibri"/>
        </w:rPr>
        <w:t>IDEA</w:t>
      </w:r>
      <w:r>
        <w:rPr>
          <w:rFonts w:ascii="Calibri" w:eastAsia="Calibri" w:hAnsi="Calibri" w:cs="Calibri"/>
          <w:rtl/>
        </w:rPr>
        <w:t>). توصي وزارة التعليم في ولاية أوريغون بأن تسعى المناطق التعليمية للحصول على استشارة قانونية عند وضع إجراءات التنفي</w:t>
      </w:r>
      <w:r>
        <w:rPr>
          <w:rFonts w:ascii="Calibri" w:eastAsia="Calibri" w:hAnsi="Calibri" w:cs="Calibri"/>
          <w:rtl/>
        </w:rPr>
        <w:t>ذ والتوثيق الخاصة ببرامج اليوم الدراسي المختصر لضمان توافقها مع المتطلبات القانونية المحلية والفيدرالية.</w:t>
      </w:r>
      <w:r>
        <w:rPr>
          <w:rFonts w:ascii="Calibri" w:eastAsia="Calibri" w:hAnsi="Calibri" w:cs="Calibri"/>
          <w:rtl/>
        </w:rPr>
        <w:tab/>
      </w:r>
    </w:p>
    <w:p w14:paraId="036CD23C" w14:textId="77777777" w:rsidR="008278FE" w:rsidRDefault="008278FE">
      <w:pPr>
        <w:bidi/>
        <w:spacing w:before="240" w:after="240"/>
        <w:rPr>
          <w:i/>
        </w:rPr>
      </w:pPr>
    </w:p>
    <w:p w14:paraId="036CD23D" w14:textId="77777777" w:rsidR="008278FE" w:rsidRDefault="008278FE">
      <w:pPr>
        <w:bidi/>
      </w:pPr>
    </w:p>
    <w:sectPr w:rsidR="008278FE">
      <w:headerReference w:type="even" r:id="rId8"/>
      <w:headerReference w:type="default" r:id="rId9"/>
      <w:footerReference w:type="even" r:id="rId10"/>
      <w:footerReference w:type="default" r:id="rId11"/>
      <w:headerReference w:type="first" r:id="rId12"/>
      <w:footerReference w:type="first" r:id="rId13"/>
      <w:pgSz w:w="12240" w:h="15840"/>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6CD248" w14:textId="77777777" w:rsidR="00F54E99" w:rsidRDefault="00F54E99">
      <w:pPr>
        <w:spacing w:line="240" w:lineRule="auto"/>
      </w:pPr>
      <w:r>
        <w:separator/>
      </w:r>
    </w:p>
  </w:endnote>
  <w:endnote w:type="continuationSeparator" w:id="0">
    <w:p w14:paraId="036CD24A" w14:textId="77777777" w:rsidR="00F54E99" w:rsidRDefault="00F54E99">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B96F87" w14:textId="77777777" w:rsidR="00F54E99" w:rsidRDefault="00F54E99">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6CD243" w14:textId="6745F32F" w:rsidR="008278FE" w:rsidRDefault="00F54E99">
    <w:pPr>
      <w:tabs>
        <w:tab w:val="center" w:pos="4680"/>
        <w:tab w:val="right" w:pos="9360"/>
      </w:tabs>
      <w:bidi/>
      <w:spacing w:line="240" w:lineRule="auto"/>
    </w:pPr>
    <w:r>
      <w:rPr>
        <w:rFonts w:ascii="Calibri" w:eastAsia="Calibri" w:hAnsi="Calibri" w:cs="Calibri"/>
        <w:rtl/>
      </w:rPr>
      <w:t xml:space="preserve">تمت </w:t>
    </w:r>
    <w:r>
      <w:rPr>
        <w:rFonts w:ascii="Calibri" w:eastAsia="Calibri" w:hAnsi="Calibri" w:cs="Calibri"/>
        <w:rtl/>
      </w:rPr>
      <w:t xml:space="preserve">المراجعة في مايو 2025      </w:t>
    </w:r>
    <w:r>
      <w:rPr>
        <w:rFonts w:ascii="Calibri" w:eastAsia="Calibri" w:hAnsi="Calibri" w:cs="Calibri"/>
        <w:rtl/>
      </w:rPr>
      <w:tab/>
    </w:r>
    <w:r>
      <w:rPr>
        <w:rFonts w:ascii="Calibri" w:eastAsia="Calibri" w:hAnsi="Calibri" w:cs="Calibri"/>
        <w:rtl/>
      </w:rPr>
      <w:tab/>
      <w:t xml:space="preserve">صفحة </w:t>
    </w:r>
    <w:r>
      <w:rPr>
        <w:rFonts w:ascii="Calibri" w:eastAsia="Calibri" w:hAnsi="Calibri" w:cs="Calibri"/>
      </w:rPr>
      <w:fldChar w:fldCharType="begin"/>
    </w:r>
    <w:r>
      <w:rPr>
        <w:rFonts w:ascii="Calibri" w:eastAsia="Calibri" w:hAnsi="Calibri" w:cs="Calibri"/>
      </w:rPr>
      <w:instrText>PAGE</w:instrText>
    </w:r>
    <w:r>
      <w:rPr>
        <w:rFonts w:ascii="Calibri" w:eastAsia="Calibri" w:hAnsi="Calibri" w:cs="Calibri"/>
      </w:rPr>
      <w:fldChar w:fldCharType="separate"/>
    </w:r>
    <w:r>
      <w:rPr>
        <w:rFonts w:ascii="Calibri" w:eastAsia="Calibri" w:hAnsi="Calibri" w:cs="Calibri"/>
        <w:noProof/>
      </w:rPr>
      <w:t>1</w:t>
    </w:r>
    <w:r>
      <w:rPr>
        <w:rFonts w:ascii="Calibri" w:eastAsia="Calibri" w:hAnsi="Calibri" w:cs="Calibri"/>
      </w:rPr>
      <w:fldChar w:fldCharType="end"/>
    </w:r>
    <w:r>
      <w:rPr>
        <w:rFonts w:ascii="Calibri" w:eastAsia="Calibri" w:hAnsi="Calibri" w:cs="Calibri"/>
        <w:rtl/>
      </w:rPr>
      <w:t xml:space="preserve"> من </w:t>
    </w:r>
    <w:r>
      <w:rPr>
        <w:rFonts w:ascii="Calibri" w:eastAsia="Calibri" w:hAnsi="Calibri" w:cs="Calibri"/>
      </w:rPr>
      <w:fldChar w:fldCharType="begin"/>
    </w:r>
    <w:r>
      <w:rPr>
        <w:rFonts w:ascii="Calibri" w:eastAsia="Calibri" w:hAnsi="Calibri" w:cs="Calibri"/>
      </w:rPr>
      <w:instrText>NUMPAGES</w:instrText>
    </w:r>
    <w:r>
      <w:rPr>
        <w:rFonts w:ascii="Calibri" w:eastAsia="Calibri" w:hAnsi="Calibri" w:cs="Calibri"/>
      </w:rPr>
      <w:fldChar w:fldCharType="separate"/>
    </w:r>
    <w:r>
      <w:rPr>
        <w:rFonts w:ascii="Calibri" w:eastAsia="Calibri" w:hAnsi="Calibri" w:cs="Calibri"/>
        <w:noProof/>
      </w:rPr>
      <w:t>2</w:t>
    </w:r>
    <w:r>
      <w:rPr>
        <w:rFonts w:ascii="Calibri" w:eastAsia="Calibri" w:hAnsi="Calibri" w:cs="Calibri"/>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5C52FB" w14:textId="77777777" w:rsidR="00F54E99" w:rsidRDefault="00F54E9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6CD244" w14:textId="77777777" w:rsidR="00F54E99" w:rsidRDefault="00F54E99">
      <w:pPr>
        <w:spacing w:line="240" w:lineRule="auto"/>
      </w:pPr>
      <w:r>
        <w:separator/>
      </w:r>
    </w:p>
  </w:footnote>
  <w:footnote w:type="continuationSeparator" w:id="0">
    <w:p w14:paraId="036CD246" w14:textId="77777777" w:rsidR="00F54E99" w:rsidRDefault="00F54E99">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C6C8C" w14:textId="77777777" w:rsidR="00F54E99" w:rsidRDefault="00F54E99">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6CD23E" w14:textId="77777777" w:rsidR="008278FE" w:rsidRDefault="008278FE">
    <w:pPr>
      <w:widowControl w:val="0"/>
      <w:rPr>
        <w:rFonts w:ascii="Calibri" w:eastAsia="Calibri" w:hAnsi="Calibri" w:cs="Calibri"/>
        <w:strike/>
        <w:sz w:val="24"/>
        <w:szCs w:val="24"/>
      </w:rPr>
    </w:pPr>
  </w:p>
  <w:tbl>
    <w:tblPr>
      <w:tblStyle w:val="a6"/>
      <w:tblW w:w="9936" w:type="dxa"/>
      <w:tblInd w:w="0" w:type="dxa"/>
      <w:tblBorders>
        <w:top w:val="nil"/>
        <w:left w:val="nil"/>
        <w:bottom w:val="single" w:sz="18" w:space="0" w:color="1B75BC"/>
        <w:right w:val="nil"/>
        <w:insideH w:val="nil"/>
        <w:insideV w:val="nil"/>
      </w:tblBorders>
      <w:tblLayout w:type="fixed"/>
      <w:tblLook w:val="0400" w:firstRow="0" w:lastRow="0" w:firstColumn="0" w:lastColumn="0" w:noHBand="0" w:noVBand="1"/>
    </w:tblPr>
    <w:tblGrid>
      <w:gridCol w:w="2010"/>
      <w:gridCol w:w="7926"/>
    </w:tblGrid>
    <w:tr w:rsidR="008278FE" w14:paraId="036CD241" w14:textId="77777777">
      <w:tc>
        <w:tcPr>
          <w:tcW w:w="2010" w:type="dxa"/>
        </w:tcPr>
        <w:p w14:paraId="036CD23F" w14:textId="77777777" w:rsidR="008278FE" w:rsidRDefault="00F54E99">
          <w:pPr>
            <w:tabs>
              <w:tab w:val="center" w:pos="4680"/>
              <w:tab w:val="right" w:pos="9360"/>
            </w:tabs>
            <w:spacing w:after="120"/>
            <w:rPr>
              <w:rFonts w:ascii="Calibri" w:eastAsia="Calibri" w:hAnsi="Calibri" w:cs="Calibri"/>
            </w:rPr>
          </w:pPr>
          <w:r>
            <w:rPr>
              <w:rFonts w:ascii="Calibri" w:eastAsia="Calibri" w:hAnsi="Calibri" w:cs="Calibri"/>
              <w:noProof/>
            </w:rPr>
            <w:drawing>
              <wp:inline distT="0" distB="0" distL="0" distR="0" wp14:anchorId="036CD244" wp14:editId="036CD245">
                <wp:extent cx="1322669" cy="518893"/>
                <wp:effectExtent l="0" t="0" r="0" b="0"/>
                <wp:docPr id="2" name="image1.png" descr="ODE logo"/>
                <wp:cNvGraphicFramePr/>
                <a:graphic xmlns:a="http://schemas.openxmlformats.org/drawingml/2006/main">
                  <a:graphicData uri="http://schemas.openxmlformats.org/drawingml/2006/picture">
                    <pic:pic xmlns:pic="http://schemas.openxmlformats.org/drawingml/2006/picture">
                      <pic:nvPicPr>
                        <pic:cNvPr id="0" name="image1.png" descr="ODE logo"/>
                        <pic:cNvPicPr preferRelativeResize="0"/>
                      </pic:nvPicPr>
                      <pic:blipFill>
                        <a:blip r:embed="rId1"/>
                        <a:srcRect l="8441" t="16546" r="9257" b="18525"/>
                        <a:stretch>
                          <a:fillRect/>
                        </a:stretch>
                      </pic:blipFill>
                      <pic:spPr>
                        <a:xfrm>
                          <a:off x="0" y="0"/>
                          <a:ext cx="1322669" cy="518893"/>
                        </a:xfrm>
                        <a:prstGeom prst="rect">
                          <a:avLst/>
                        </a:prstGeom>
                        <a:ln/>
                      </pic:spPr>
                    </pic:pic>
                  </a:graphicData>
                </a:graphic>
              </wp:inline>
            </w:drawing>
          </w:r>
        </w:p>
      </w:tc>
      <w:tc>
        <w:tcPr>
          <w:tcW w:w="7926" w:type="dxa"/>
        </w:tcPr>
        <w:p w14:paraId="036CD240" w14:textId="77777777" w:rsidR="008278FE" w:rsidRDefault="00F54E99">
          <w:pPr>
            <w:bidi/>
            <w:jc w:val="center"/>
            <w:rPr>
              <w:rFonts w:ascii="Calibri" w:eastAsia="Calibri" w:hAnsi="Calibri" w:cs="Calibri"/>
              <w:b/>
              <w:color w:val="1B75BC"/>
              <w:sz w:val="32"/>
              <w:szCs w:val="32"/>
            </w:rPr>
          </w:pPr>
          <w:r>
            <w:rPr>
              <w:rFonts w:ascii="Calibri" w:eastAsia="Calibri" w:hAnsi="Calibri" w:cs="Calibri"/>
              <w:b/>
              <w:color w:val="1B75BC"/>
              <w:sz w:val="32"/>
              <w:szCs w:val="32"/>
              <w:rtl/>
            </w:rPr>
            <w:t xml:space="preserve">مراجعة المعلومات والموافقة </w:t>
          </w:r>
          <w:r>
            <w:rPr>
              <w:rFonts w:ascii="Calibri" w:eastAsia="Calibri" w:hAnsi="Calibri" w:cs="Calibri"/>
              <w:b/>
              <w:color w:val="1B75BC"/>
              <w:sz w:val="32"/>
              <w:szCs w:val="32"/>
              <w:rtl/>
            </w:rPr>
            <w:t>المطلوبة لاستمرار برنامج اليوم الدراسي المختصر</w:t>
          </w:r>
        </w:p>
      </w:tc>
    </w:tr>
  </w:tbl>
  <w:p w14:paraId="036CD242" w14:textId="77777777" w:rsidR="008278FE" w:rsidRDefault="008278FE">
    <w:pPr>
      <w:tabs>
        <w:tab w:val="center" w:pos="4680"/>
        <w:tab w:val="right" w:pos="9360"/>
      </w:tabs>
      <w:spacing w:line="240" w:lineRule="aut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EFEF36" w14:textId="77777777" w:rsidR="00F54E99" w:rsidRDefault="00F54E9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D10CE"/>
    <w:multiLevelType w:val="multilevel"/>
    <w:tmpl w:val="C90ECCCC"/>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1" w15:restartNumberingAfterBreak="0">
    <w:nsid w:val="45E94D88"/>
    <w:multiLevelType w:val="multilevel"/>
    <w:tmpl w:val="2E085EBC"/>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2" w15:restartNumberingAfterBreak="0">
    <w:nsid w:val="49BB3DB6"/>
    <w:multiLevelType w:val="multilevel"/>
    <w:tmpl w:val="4510FF14"/>
    <w:lvl w:ilvl="0">
      <w:start w:val="1"/>
      <w:numFmt w:val="bullet"/>
      <w:lvlText w:val="●"/>
      <w:lvlJc w:val="left"/>
      <w:pPr>
        <w:ind w:left="720" w:hanging="360"/>
      </w:pPr>
      <w:rPr>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num w:numId="1" w16cid:durableId="1325694853">
    <w:abstractNumId w:val="0"/>
  </w:num>
  <w:num w:numId="2" w16cid:durableId="781414430">
    <w:abstractNumId w:val="2"/>
  </w:num>
  <w:num w:numId="3" w16cid:durableId="1480999869">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278FE"/>
    <w:rsid w:val="008278FE"/>
    <w:rsid w:val="009B5DA0"/>
    <w:rsid w:val="00F54E9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036CD1EC"/>
  <w15:docId w15:val="{A53BC787-5358-4124-98C3-9F51869DB0B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Arial" w:hAnsi="Arial" w:cs="Arial"/>
        <w:sz w:val="22"/>
        <w:szCs w:val="22"/>
        <w:lang w:val="en"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uiPriority w:val="9"/>
    <w:qFormat/>
    <w:pPr>
      <w:keepNext/>
      <w:keepLines/>
      <w:spacing w:before="400" w:after="120"/>
      <w:outlineLvl w:val="0"/>
    </w:pPr>
    <w:rPr>
      <w:sz w:val="40"/>
      <w:szCs w:val="40"/>
    </w:rPr>
  </w:style>
  <w:style w:type="paragraph" w:styleId="Heading2">
    <w:name w:val="heading 2"/>
    <w:basedOn w:val="Normal"/>
    <w:next w:val="Normal"/>
    <w:uiPriority w:val="9"/>
    <w:unhideWhenUsed/>
    <w:qFormat/>
    <w:pPr>
      <w:keepNext/>
      <w:keepLines/>
      <w:spacing w:before="360" w:after="120"/>
      <w:outlineLvl w:val="1"/>
    </w:pPr>
    <w:rPr>
      <w:sz w:val="32"/>
      <w:szCs w:val="32"/>
    </w:rPr>
  </w:style>
  <w:style w:type="paragraph" w:styleId="Heading3">
    <w:name w:val="heading 3"/>
    <w:basedOn w:val="Normal"/>
    <w:next w:val="Normal"/>
    <w:uiPriority w:val="9"/>
    <w:unhideWhenUsed/>
    <w:qFormat/>
    <w:pPr>
      <w:keepNext/>
      <w:keepLines/>
      <w:spacing w:before="320" w:after="80"/>
      <w:outlineLvl w:val="2"/>
    </w:pPr>
    <w:rPr>
      <w:color w:val="434343"/>
      <w:sz w:val="28"/>
      <w:szCs w:val="28"/>
    </w:rPr>
  </w:style>
  <w:style w:type="paragraph" w:styleId="Heading4">
    <w:name w:val="heading 4"/>
    <w:basedOn w:val="Normal"/>
    <w:next w:val="Normal"/>
    <w:uiPriority w:val="9"/>
    <w:semiHidden/>
    <w:unhideWhenUsed/>
    <w:qFormat/>
    <w:pPr>
      <w:keepNext/>
      <w:keepLines/>
      <w:spacing w:before="280" w:after="80"/>
      <w:outlineLvl w:val="3"/>
    </w:pPr>
    <w:rPr>
      <w:color w:val="666666"/>
      <w:sz w:val="24"/>
      <w:szCs w:val="24"/>
    </w:rPr>
  </w:style>
  <w:style w:type="paragraph" w:styleId="Heading5">
    <w:name w:val="heading 5"/>
    <w:basedOn w:val="Normal"/>
    <w:next w:val="Normal"/>
    <w:uiPriority w:val="9"/>
    <w:semiHidden/>
    <w:unhideWhenUsed/>
    <w:qFormat/>
    <w:pPr>
      <w:keepNext/>
      <w:keepLines/>
      <w:spacing w:before="240" w:after="80"/>
      <w:outlineLvl w:val="4"/>
    </w:pPr>
    <w:rPr>
      <w:color w:val="666666"/>
    </w:rPr>
  </w:style>
  <w:style w:type="paragraph" w:styleId="Heading6">
    <w:name w:val="heading 6"/>
    <w:basedOn w:val="Normal"/>
    <w:next w:val="Normal"/>
    <w:uiPriority w:val="9"/>
    <w:semiHidden/>
    <w:unhideWhenUsed/>
    <w:qFormat/>
    <w:pPr>
      <w:keepNext/>
      <w:keepLines/>
      <w:spacing w:before="240" w:after="80"/>
      <w:outlineLvl w:val="5"/>
    </w:pPr>
    <w:rPr>
      <w:i/>
      <w:color w:val="66666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0" w:type="dxa"/>
        <w:left w:w="0" w:type="dxa"/>
        <w:bottom w:w="0" w:type="dxa"/>
        <w:right w:w="0" w:type="dxa"/>
      </w:tblCellMar>
    </w:tblPr>
  </w:style>
  <w:style w:type="paragraph" w:styleId="Title">
    <w:name w:val="Title"/>
    <w:basedOn w:val="Normal"/>
    <w:next w:val="Normal"/>
    <w:uiPriority w:val="10"/>
    <w:qFormat/>
    <w:pPr>
      <w:keepNext/>
      <w:keepLines/>
      <w:spacing w:after="60"/>
    </w:pPr>
    <w:rPr>
      <w:sz w:val="52"/>
      <w:szCs w:val="52"/>
    </w:rPr>
  </w:style>
  <w:style w:type="table" w:customStyle="1" w:styleId="TableNormal1">
    <w:name w:val="TableNormal"/>
    <w:tblPr>
      <w:tblCellMar>
        <w:top w:w="0" w:type="dxa"/>
        <w:left w:w="0" w:type="dxa"/>
        <w:bottom w:w="0" w:type="dxa"/>
        <w:right w:w="0" w:type="dxa"/>
      </w:tblCellMar>
    </w:tblPr>
  </w:style>
  <w:style w:type="table" w:customStyle="1" w:styleId="a">
    <w:basedOn w:val="TableNormal1"/>
    <w:pPr>
      <w:spacing w:line="240" w:lineRule="auto"/>
    </w:pPr>
    <w:tblPr>
      <w:tblStyleRowBandSize w:val="1"/>
      <w:tblStyleColBandSize w:val="1"/>
      <w:tblCellMar>
        <w:top w:w="0" w:type="dxa"/>
        <w:left w:w="108" w:type="dxa"/>
        <w:bottom w:w="0" w:type="dxa"/>
        <w:right w:w="108" w:type="dxa"/>
      </w:tblCellMar>
    </w:tblPr>
  </w:style>
  <w:style w:type="table" w:customStyle="1" w:styleId="a0">
    <w:basedOn w:val="TableNormal1"/>
    <w:pPr>
      <w:spacing w:line="240" w:lineRule="auto"/>
    </w:pPr>
    <w:tblPr>
      <w:tblStyleRowBandSize w:val="1"/>
      <w:tblStyleColBandSize w:val="1"/>
      <w:tblCellMar>
        <w:top w:w="0" w:type="dxa"/>
        <w:left w:w="0" w:type="dxa"/>
        <w:bottom w:w="0" w:type="dxa"/>
        <w:right w:w="0" w:type="dxa"/>
      </w:tblCellMar>
    </w:tblPr>
  </w:style>
  <w:style w:type="table" w:customStyle="1" w:styleId="a1">
    <w:basedOn w:val="TableNormal1"/>
    <w:pPr>
      <w:spacing w:line="240" w:lineRule="auto"/>
    </w:pPr>
    <w:tblPr>
      <w:tblStyleRowBandSize w:val="1"/>
      <w:tblStyleColBandSize w:val="1"/>
      <w:tblCellMar>
        <w:top w:w="0" w:type="dxa"/>
        <w:left w:w="0" w:type="dxa"/>
        <w:bottom w:w="0" w:type="dxa"/>
        <w:right w:w="0" w:type="dxa"/>
      </w:tblCellMar>
    </w:tblPr>
  </w:style>
  <w:style w:type="table" w:customStyle="1" w:styleId="a2">
    <w:basedOn w:val="TableNormal1"/>
    <w:pPr>
      <w:spacing w:line="240" w:lineRule="auto"/>
    </w:pPr>
    <w:tblPr>
      <w:tblStyleRowBandSize w:val="1"/>
      <w:tblStyleColBandSize w:val="1"/>
      <w:tblCellMar>
        <w:top w:w="0" w:type="dxa"/>
        <w:left w:w="0" w:type="dxa"/>
        <w:bottom w:w="0" w:type="dxa"/>
        <w:right w:w="0" w:type="dxa"/>
      </w:tblCellMar>
    </w:tblPr>
  </w:style>
  <w:style w:type="paragraph" w:styleId="Subtitle">
    <w:name w:val="Subtitle"/>
    <w:basedOn w:val="Normal"/>
    <w:next w:val="Normal"/>
    <w:uiPriority w:val="11"/>
    <w:qFormat/>
    <w:pPr>
      <w:keepNext/>
      <w:keepLines/>
      <w:spacing w:after="320"/>
    </w:pPr>
    <w:rPr>
      <w:color w:val="666666"/>
      <w:sz w:val="30"/>
      <w:szCs w:val="30"/>
    </w:rPr>
  </w:style>
  <w:style w:type="table" w:customStyle="1" w:styleId="a3">
    <w:basedOn w:val="TableNormal1"/>
    <w:pPr>
      <w:spacing w:line="240" w:lineRule="auto"/>
    </w:pPr>
    <w:tblPr>
      <w:tblStyleRowBandSize w:val="1"/>
      <w:tblStyleColBandSize w:val="1"/>
      <w:tblCellMar>
        <w:top w:w="0" w:type="dxa"/>
        <w:left w:w="108" w:type="dxa"/>
        <w:bottom w:w="0" w:type="dxa"/>
        <w:right w:w="108" w:type="dxa"/>
      </w:tblCellMar>
    </w:tblPr>
  </w:style>
  <w:style w:type="table" w:customStyle="1" w:styleId="a4">
    <w:basedOn w:val="TableNormal1"/>
    <w:pPr>
      <w:spacing w:line="240" w:lineRule="auto"/>
    </w:pPr>
    <w:tblPr>
      <w:tblStyleRowBandSize w:val="1"/>
      <w:tblStyleColBandSize w:val="1"/>
      <w:tblCellMar>
        <w:top w:w="0" w:type="dxa"/>
        <w:left w:w="0" w:type="dxa"/>
        <w:bottom w:w="0" w:type="dxa"/>
        <w:right w:w="0" w:type="dxa"/>
      </w:tblCellMar>
    </w:tblPr>
  </w:style>
  <w:style w:type="table" w:customStyle="1" w:styleId="a5">
    <w:basedOn w:val="TableNormal1"/>
    <w:pPr>
      <w:spacing w:line="240" w:lineRule="auto"/>
    </w:pPr>
    <w:tblPr>
      <w:tblStyleRowBandSize w:val="1"/>
      <w:tblStyleColBandSize w:val="1"/>
      <w:tblCellMar>
        <w:top w:w="0" w:type="dxa"/>
        <w:left w:w="0" w:type="dxa"/>
        <w:bottom w:w="0" w:type="dxa"/>
        <w:right w:w="0" w:type="dxa"/>
      </w:tblCellMar>
    </w:tblPr>
  </w:style>
  <w:style w:type="table" w:customStyle="1" w:styleId="a6">
    <w:basedOn w:val="TableNormal1"/>
    <w:pPr>
      <w:spacing w:line="240" w:lineRule="auto"/>
    </w:pPr>
    <w:tblPr>
      <w:tblStyleRowBandSize w:val="1"/>
      <w:tblStyleColBandSize w:val="1"/>
      <w:tblCellMar>
        <w:top w:w="0" w:type="dxa"/>
        <w:left w:w="0" w:type="dxa"/>
        <w:bottom w:w="0" w:type="dxa"/>
        <w:right w:w="0" w:type="dxa"/>
      </w:tblCellMar>
    </w:tblPr>
  </w:style>
  <w:style w:type="paragraph" w:styleId="Header">
    <w:name w:val="header"/>
    <w:basedOn w:val="Normal"/>
    <w:link w:val="HeaderChar"/>
    <w:uiPriority w:val="99"/>
    <w:unhideWhenUsed/>
    <w:rsid w:val="00F54E99"/>
    <w:pPr>
      <w:tabs>
        <w:tab w:val="center" w:pos="4680"/>
        <w:tab w:val="right" w:pos="9360"/>
      </w:tabs>
      <w:spacing w:line="240" w:lineRule="auto"/>
    </w:pPr>
  </w:style>
  <w:style w:type="character" w:customStyle="1" w:styleId="HeaderChar">
    <w:name w:val="Header Char"/>
    <w:basedOn w:val="DefaultParagraphFont"/>
    <w:link w:val="Header"/>
    <w:uiPriority w:val="99"/>
    <w:rsid w:val="00F54E99"/>
  </w:style>
  <w:style w:type="paragraph" w:styleId="Footer">
    <w:name w:val="footer"/>
    <w:basedOn w:val="Normal"/>
    <w:link w:val="FooterChar"/>
    <w:uiPriority w:val="99"/>
    <w:unhideWhenUsed/>
    <w:rsid w:val="00F54E99"/>
    <w:pPr>
      <w:tabs>
        <w:tab w:val="center" w:pos="4680"/>
        <w:tab w:val="right" w:pos="9360"/>
      </w:tabs>
      <w:spacing w:line="240" w:lineRule="auto"/>
    </w:pPr>
  </w:style>
  <w:style w:type="character" w:customStyle="1" w:styleId="FooterChar">
    <w:name w:val="Footer Char"/>
    <w:basedOn w:val="DefaultParagraphFont"/>
    <w:link w:val="Footer"/>
    <w:uiPriority w:val="99"/>
    <w:rsid w:val="00F54E9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footer" Target="footer3.xml"/><Relationship Id="rId1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3.xml"/><Relationship Id="rId2" Type="http://schemas.openxmlformats.org/officeDocument/2006/relationships/numbering" Target="numbering.xml"/><Relationship Id="rId16"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5" Type="http://schemas.openxmlformats.org/officeDocument/2006/relationships/webSettings" Target="webSettings.xml"/><Relationship Id="rId15" Type="http://schemas.openxmlformats.org/officeDocument/2006/relationships/theme" Target="theme/theme1.xml"/><Relationship Id="rId10" Type="http://schemas.openxmlformats.org/officeDocument/2006/relationships/footer" Target="footer1.xml"/><Relationship Id="rId4" Type="http://schemas.openxmlformats.org/officeDocument/2006/relationships/settings" Target="settings.xml"/><Relationship Id="rId9" Type="http://schemas.openxmlformats.org/officeDocument/2006/relationships/header" Target="header2.xml"/><Relationship Id="rId14"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oqQ4yF9Oufn4xsDcSbPHLsUhUqg==">CgMxLjAyDmguN3A4aHoza2pleHk2Mg5oLmE4c3hnaXZjbmE0MjIOaC53NWk4N2J6ZWZoZno4AHIhMTd6SUdLYVVfSWRxQk5ZTEs5UVptNldaS3pvRy03WUpj</go:docsCustomData>
</go:gDocsCustomXmlDataStorage>
</file>

<file path=customXml/item2.xml><?xml version="1.0" encoding="utf-8"?>
<ct:contentTypeSchema xmlns:ct="http://schemas.microsoft.com/office/2006/metadata/contentType" xmlns:ma="http://schemas.microsoft.com/office/2006/metadata/properties/metaAttributes" ct:_="" ma:_="" ma:contentTypeName="Document" ma:contentTypeID="0x01010021E778F2BB90654EB6B48928A9AB6143" ma:contentTypeVersion="9" ma:contentTypeDescription="Create a new document." ma:contentTypeScope="" ma:versionID="90c4cfa89340d51c1ec0a3702c2fa3d2">
  <xsd:schema xmlns:xsd="http://www.w3.org/2001/XMLSchema" xmlns:xs="http://www.w3.org/2001/XMLSchema" xmlns:p="http://schemas.microsoft.com/office/2006/metadata/properties" xmlns:ns1="http://schemas.microsoft.com/sharepoint/v3" xmlns:ns2="ba97f178-6759-4305-b375-637eefd68aa3" xmlns:ns3="54031767-dd6d-417c-ab73-583408f47564" targetNamespace="http://schemas.microsoft.com/office/2006/metadata/properties" ma:root="true" ma:fieldsID="d423670ad2e069b88b265268d7356fe7" ns1:_="" ns2:_="" ns3:_="">
    <xsd:import namespace="http://schemas.microsoft.com/sharepoint/v3"/>
    <xsd:import namespace="ba97f178-6759-4305-b375-637eefd68aa3"/>
    <xsd:import namespace="54031767-dd6d-417c-ab73-583408f47564"/>
    <xsd:element name="properties">
      <xsd:complexType>
        <xsd:sequence>
          <xsd:element name="documentManagement">
            <xsd:complexType>
              <xsd:all>
                <xsd:element ref="ns1:PublishingStartDate" minOccurs="0"/>
                <xsd:element ref="ns1:PublishingExpirationDate" minOccurs="0"/>
                <xsd:element ref="ns2:Estimated_x0020_Creation_x0020_Date" minOccurs="0"/>
                <xsd:element ref="ns2:Remediation_x0020_Date" minOccurs="0"/>
                <xsd:element ref="ns2:Priority"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5"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a97f178-6759-4305-b375-637eefd68aa3" elementFormDefault="qualified">
    <xsd:import namespace="http://schemas.microsoft.com/office/2006/documentManagement/types"/>
    <xsd:import namespace="http://schemas.microsoft.com/office/infopath/2007/PartnerControls"/>
    <xsd:element name="Estimated_x0020_Creation_x0020_Date" ma:index="6" nillable="true" ma:displayName="Estimated Creation Date" ma:format="DateOnly" ma:internalName="Estimated_x0020_Creation_x0020_Date" ma:readOnly="false">
      <xsd:simpleType>
        <xsd:restriction base="dms:DateTime"/>
      </xsd:simpleType>
    </xsd:element>
    <xsd:element name="Remediation_x0020_Date" ma:index="7" nillable="true" ma:displayName="Remediation Date" ma:default="[today]" ma:format="DateOnly" ma:internalName="Remediation_x0020_Date" ma:readOnly="false">
      <xsd:simpleType>
        <xsd:restriction base="dms:DateTime"/>
      </xsd:simpleType>
    </xsd:element>
    <xsd:element name="Priority" ma:index="8" nillable="true" ma:displayName="Priority" ma:default="New" ma:description="What Priority Level Is This Document?" ma:format="RadioButtons" ma:internalName="Priority" ma:readOnly="false">
      <xsd:simpleType>
        <xsd:restriction base="dms:Choice">
          <xsd:enumeration value="New"/>
          <xsd:enumeration value="Legacy"/>
          <xsd:enumeration value="Tier 1"/>
          <xsd:enumeration value="Tier 2"/>
          <xsd:enumeration value="Tier 3"/>
        </xsd:restriction>
      </xsd:simpleType>
    </xsd:element>
  </xsd:schema>
  <xsd:schema xmlns:xsd="http://www.w3.org/2001/XMLSchema" xmlns:xs="http://www.w3.org/2001/XMLSchema" xmlns:dms="http://schemas.microsoft.com/office/2006/documentManagement/types" xmlns:pc="http://schemas.microsoft.com/office/infopath/2007/PartnerControls" targetNamespace="54031767-dd6d-417c-ab73-583408f4756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riority xmlns="ba97f178-6759-4305-b375-637eefd68aa3">New</Priority>
    <PublishingExpirationDate xmlns="http://schemas.microsoft.com/sharepoint/v3" xsi:nil="true"/>
    <PublishingStartDate xmlns="http://schemas.microsoft.com/sharepoint/v3" xsi:nil="true"/>
    <Estimated_x0020_Creation_x0020_Date xmlns="ba97f178-6759-4305-b375-637eefd68aa3" xsi:nil="true"/>
    <Remediation_x0020_Date xmlns="ba97f178-6759-4305-b375-637eefd68aa3">2025-08-20T16:28:05+00:00</Remediation_x0020_Date>
  </documentManagement>
</p:properties>
</file>

<file path=customXml/itemProps1.xml><?xml version="1.0" encoding="utf-8"?>
<ds:datastoreItem xmlns:ds="http://schemas.openxmlformats.org/officeDocument/2006/customXml" ds:itemID="{11111111-1234-1234-1234-123412341234}">
  <ds:schemaRefs>
    <ds:schemaRef ds:uri="http://schemas.openxmlformats.org/officeDocument/2006/relationships"/>
    <ds:schemaRef ds:uri="http://customooxmlschemas.google.com/"/>
  </ds:schemaRefs>
</ds:datastoreItem>
</file>

<file path=customXml/itemProps2.xml><?xml version="1.0" encoding="utf-8"?>
<ds:datastoreItem xmlns:ds="http://schemas.openxmlformats.org/officeDocument/2006/customXml" ds:itemID="{197E0E2D-7012-42AE-9C3B-76E4AC832807}"/>
</file>

<file path=customXml/itemProps3.xml><?xml version="1.0" encoding="utf-8"?>
<ds:datastoreItem xmlns:ds="http://schemas.openxmlformats.org/officeDocument/2006/customXml" ds:itemID="{C9855FDB-5EDC-4B87-BAD7-DD4952D08754}"/>
</file>

<file path=customXml/itemProps4.xml><?xml version="1.0" encoding="utf-8"?>
<ds:datastoreItem xmlns:ds="http://schemas.openxmlformats.org/officeDocument/2006/customXml" ds:itemID="{3EC5A36F-A061-46E3-92AB-7900B59F4965}"/>
</file>

<file path=docMetadata/LabelInfo.xml><?xml version="1.0" encoding="utf-8"?>
<clbl:labelList xmlns:clbl="http://schemas.microsoft.com/office/2020/mipLabelMetadata">
  <clbl:label id="{7730ea53-6f5e-4160-81a5-992a9105450a}" enabled="1" method="Standard" siteId="{b4f51418-b269-49a2-935a-fa54bf584fc8}" contentBits="0" removed="0"/>
</clbl:labelList>
</file>

<file path=docProps/app.xml><?xml version="1.0" encoding="utf-8"?>
<Properties xmlns="http://schemas.openxmlformats.org/officeDocument/2006/extended-properties" xmlns:vt="http://schemas.openxmlformats.org/officeDocument/2006/docPropsVTypes">
  <Template>Normal</Template>
  <TotalTime>1</TotalTime>
  <Pages>3</Pages>
  <Words>521</Words>
  <Characters>2976</Characters>
  <Application>Microsoft Office Word</Application>
  <DocSecurity>0</DocSecurity>
  <Lines>24</Lines>
  <Paragraphs>6</Paragraphs>
  <ScaleCrop>false</ScaleCrop>
  <Company/>
  <LinksUpToDate>false</LinksUpToDate>
  <CharactersWithSpaces>3491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RUTLEDGE Martina * ODE</cp:lastModifiedBy>
  <cp:revision>2</cp:revision>
  <dcterms:created xsi:type="dcterms:W3CDTF">2025-07-29T00:05:00Z</dcterms:created>
  <dcterms:modified xsi:type="dcterms:W3CDTF">2025-07-29T00:06:00Z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0x01010021E778F2BB90654EB6B48928A9AB6143</vt:lpwstr>
  </property>
</Properties>
</file>