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s/slide2.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1.xml" ContentType="application/vnd.openxmlformats-officedocument.presentationml.slide+xml"/>
  <Override PartName="/ppt/slides/slide1.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10.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8.xml" ContentType="application/vnd.openxmlformats-officedocument.presentationml.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2.xml" ContentType="application/vnd.openxmlformats-officedocument.presentationml.notesSlide+xml"/>
  <Override PartName="/ppt/notesSlides/notesSlide11.xml" ContentType="application/vnd.openxmlformats-officedocument.presentationml.notesSlide+xml"/>
  <Override PartName="/ppt/notesSlides/notesSlide10.xml" ContentType="application/vnd.openxmlformats-officedocument.presentationml.notesSlide+xml"/>
  <Override PartName="/ppt/notesSlides/notesSlide16.xml" ContentType="application/vnd.openxmlformats-officedocument.presentationml.notesSlide+xml"/>
  <Override PartName="/ppt/slideMasters/slideMaster1.xml" ContentType="application/vnd.openxmlformats-officedocument.presentationml.slideMaster+xml"/>
  <Override PartName="/ppt/notesSlides/notesSlide17.xml" ContentType="application/vnd.openxmlformats-officedocument.presentationml.notesSlide+xml"/>
  <Override PartName="/ppt/notesSlides/notesSlide15.xml" ContentType="application/vnd.openxmlformats-officedocument.presentationml.notesSlide+xml"/>
  <Override PartName="/ppt/notesSlides/notesSlide9.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notesSlides/notesSlide8.xml" ContentType="application/vnd.openxmlformats-officedocument.presentationml.notesSlide+xml"/>
  <Override PartName="/ppt/slideLayouts/slideLayout6.xml" ContentType="application/vnd.openxmlformats-officedocument.presentationml.slideLayout+xml"/>
  <Override PartName="/ppt/slideLayouts/slideLayout8.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3.xml" ContentType="application/vnd.openxmlformats-officedocument.presentationml.notesSlide+xml"/>
  <Override PartName="/ppt/notesSlides/notesSlide2.xml" ContentType="application/vnd.openxmlformats-officedocument.presentationml.notesSlid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7.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9144000" cy="5143500" type="screen16x9"/>
  <p:notesSz cx="6858000" cy="9144000"/>
  <p:embeddedFontLst>
    <p:embeddedFont>
      <p:font typeface="Calibri" panose="020F0502020204030204" pitchFamily="34" charset="0"/>
      <p:regular r:id="rId20"/>
      <p:bold r:id="rId21"/>
      <p:italic r:id="rId22"/>
      <p:boldItalic r:id="rId23"/>
    </p:embeddedFont>
    <p:embeddedFont>
      <p:font typeface="Montserrat" panose="020B0604020202020204" charset="0"/>
      <p:regular r:id="rId24"/>
      <p:bold r:id="rId25"/>
      <p:italic r:id="rId26"/>
      <p:boldItalic r:id="rId27"/>
    </p:embeddedFont>
    <p:embeddedFont>
      <p:font typeface="Cambria Math" panose="02040503050406030204" pitchFamily="18" charset="0"/>
      <p:regular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71" autoAdjust="0"/>
    <p:restoredTop sz="86364" autoAdjust="0"/>
  </p:normalViewPr>
  <p:slideViewPr>
    <p:cSldViewPr snapToGrid="0">
      <p:cViewPr varScale="1">
        <p:scale>
          <a:sx n="124" d="100"/>
          <a:sy n="124" d="100"/>
        </p:scale>
        <p:origin x="846" y="102"/>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2.fntdata"/><Relationship Id="rId34"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33"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viewProps" Target="viewProps.xml"/><Relationship Id="rId35" Type="http://schemas.openxmlformats.org/officeDocument/2006/relationships/customXml" Target="../customXml/item3.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Consensogram examples: </a:t>
            </a:r>
            <a:endParaRPr/>
          </a:p>
          <a:p>
            <a:pPr marL="457200" lvl="0" indent="-298450" algn="l" rtl="0">
              <a:spcBef>
                <a:spcPts val="0"/>
              </a:spcBef>
              <a:spcAft>
                <a:spcPts val="0"/>
              </a:spcAft>
              <a:buSzPts val="1100"/>
              <a:buChar char="-"/>
            </a:pPr>
            <a:r>
              <a:rPr lang="en"/>
              <a:t>I have worked in education for… (1-5 years, 6-10 years, 11-20 years, 21-25 years, 26-30 years, 31+ years)</a:t>
            </a:r>
            <a:endParaRPr/>
          </a:p>
          <a:p>
            <a:pPr marL="457200" lvl="0" indent="-298450" algn="l" rtl="0">
              <a:spcBef>
                <a:spcPts val="0"/>
              </a:spcBef>
              <a:spcAft>
                <a:spcPts val="0"/>
              </a:spcAft>
              <a:buSzPts val="1100"/>
              <a:buChar char="-"/>
            </a:pPr>
            <a:r>
              <a:rPr lang="en"/>
              <a:t>I serve students in… (Primary Grades, Elementary School, Middle School, High School)</a:t>
            </a:r>
            <a:endParaRPr/>
          </a:p>
          <a:p>
            <a:pPr marL="457200" lvl="0" indent="-298450" algn="l" rtl="0">
              <a:spcBef>
                <a:spcPts val="0"/>
              </a:spcBef>
              <a:spcAft>
                <a:spcPts val="0"/>
              </a:spcAft>
              <a:buSzPts val="1100"/>
              <a:buChar char="-"/>
            </a:pPr>
            <a:r>
              <a:rPr lang="en"/>
              <a:t>I have supported an educator candidate before (No - this is my first!, Yes - a couple times, Yes - many times!)</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5e01782176393d4a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5e01782176393d4a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solidFill>
                <a:schemeClr val="dk1"/>
              </a:solidFill>
              <a:latin typeface="Calibri"/>
              <a:ea typeface="Calibri"/>
              <a:cs typeface="Calibri"/>
              <a:sym typeface="Calibri"/>
            </a:endParaRPr>
          </a:p>
          <a:p>
            <a:pPr marL="0" lvl="0" indent="0" algn="l" rtl="0">
              <a:spcBef>
                <a:spcPts val="0"/>
              </a:spcBef>
              <a:spcAft>
                <a:spcPts val="0"/>
              </a:spcAft>
              <a:buNone/>
            </a:pPr>
            <a:endParaRPr>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26f5d1af36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 name="Google Shape;128;g26f5d1af36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26f5d1af36_0_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 name="Google Shape;135;g26f5d1af36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26f5d1af36_0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26f5d1af36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57ca449bd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 name="Google Shape;149;g57ca449bd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42456a2993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42456a2993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4344bb3333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4344bb3333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270084575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270084575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3cc5d397a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3cc5d397a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26f71ab88f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26f71ab88f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07916"/>
              </a:lnSpc>
              <a:spcBef>
                <a:spcPts val="0"/>
              </a:spcBef>
              <a:spcAft>
                <a:spcPts val="0"/>
              </a:spcAft>
              <a:buNone/>
            </a:pPr>
            <a:endParaRPr sz="1400">
              <a:solidFill>
                <a:schemeClr val="dk1"/>
              </a:solidFill>
              <a:latin typeface="Cambria Math"/>
              <a:ea typeface="Cambria Math"/>
              <a:cs typeface="Cambria Math"/>
              <a:sym typeface="Cambria Math"/>
            </a:endParaRPr>
          </a:p>
          <a:p>
            <a:pPr marL="0" lvl="0" indent="0" algn="l" rtl="0">
              <a:spcBef>
                <a:spcPts val="80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5e01782176393d4a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5e01782176393d4a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a:p>
            <a:pPr marL="45720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en"/>
              <a:t>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5e01782176393d4a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5e01782176393d4a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3ccb9e8e06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g3ccb9e8e06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0" algn="l" rtl="0">
              <a:spcBef>
                <a:spcPts val="0"/>
              </a:spcBef>
              <a:spcAft>
                <a:spcPts val="0"/>
              </a:spcAft>
              <a:buNone/>
            </a:pPr>
            <a:endParaRPr sz="10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3ccb9e8e06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3ccb9e8e06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517e7f7c17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517e7f7c17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400">
                <a:solidFill>
                  <a:schemeClr val="dk1"/>
                </a:solidFill>
                <a:latin typeface="Calibri"/>
                <a:ea typeface="Calibri"/>
                <a:cs typeface="Calibri"/>
                <a:sym typeface="Calibri"/>
              </a:rPr>
              <a:t>University representative share what CRT work is being done and what teacher candidates are expected to know/understand before entering a classroom.</a:t>
            </a:r>
            <a:endParaRPr sz="14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5e01782176393d4a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 name="Google Shape;114;g5e01782176393d4a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000" dirty="0">
                <a:solidFill>
                  <a:srgbClr val="434343"/>
                </a:solidFill>
                <a:latin typeface="Calibri"/>
                <a:ea typeface="Calibri"/>
                <a:cs typeface="Calibri"/>
                <a:sym typeface="Calibri"/>
              </a:rPr>
              <a:t>Discuss what is meant by the diagram on “A Window onto Teacher’s Thinking.” which is also in their participant packet</a:t>
            </a:r>
            <a:endParaRPr sz="1000" dirty="0">
              <a:solidFill>
                <a:srgbClr val="434343"/>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000" dirty="0">
                <a:solidFill>
                  <a:srgbClr val="434343"/>
                </a:solidFill>
                <a:latin typeface="Calibri"/>
                <a:ea typeface="Calibri"/>
                <a:cs typeface="Calibri"/>
                <a:sym typeface="Calibri"/>
              </a:rPr>
              <a:t>Remember, a mentor’s or coach’s primary purpose is to help another teacher become more INTENTIONAL in his or her practice.</a:t>
            </a:r>
            <a:endParaRPr sz="1000" dirty="0">
              <a:solidFill>
                <a:srgbClr val="434343"/>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000" b="1" i="1" dirty="0">
                <a:solidFill>
                  <a:srgbClr val="434343"/>
                </a:solidFill>
                <a:latin typeface="Calibri"/>
                <a:ea typeface="Calibri"/>
                <a:cs typeface="Calibri"/>
                <a:sym typeface="Calibri"/>
              </a:rPr>
              <a:t>What is meant by "intentionality?”</a:t>
            </a:r>
            <a:endParaRPr sz="1000" b="1" i="1" dirty="0">
              <a:solidFill>
                <a:srgbClr val="434343"/>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000" dirty="0">
                <a:solidFill>
                  <a:srgbClr val="434343"/>
                </a:solidFill>
              </a:rPr>
              <a:t>1.</a:t>
            </a:r>
            <a:r>
              <a:rPr lang="en" sz="1000" dirty="0">
                <a:solidFill>
                  <a:srgbClr val="434343"/>
                </a:solidFill>
                <a:latin typeface="Calibri"/>
                <a:ea typeface="Calibri"/>
                <a:cs typeface="Calibri"/>
                <a:sym typeface="Calibri"/>
              </a:rPr>
              <a:t>When teachers do not understand or have the ability to perform a specific aspect of teaching, it is </a:t>
            </a:r>
            <a:r>
              <a:rPr lang="en" sz="1000" u="sng" dirty="0">
                <a:solidFill>
                  <a:srgbClr val="434343"/>
                </a:solidFill>
                <a:latin typeface="Calibri"/>
                <a:ea typeface="Calibri"/>
                <a:cs typeface="Calibri"/>
                <a:sym typeface="Calibri"/>
              </a:rPr>
              <a:t>mysterious (unknown</a:t>
            </a:r>
            <a:r>
              <a:rPr lang="en" sz="1000" dirty="0">
                <a:solidFill>
                  <a:srgbClr val="434343"/>
                </a:solidFill>
                <a:latin typeface="Calibri"/>
                <a:ea typeface="Calibri"/>
                <a:cs typeface="Calibri"/>
                <a:sym typeface="Calibri"/>
              </a:rPr>
              <a:t>). These teachers are not aware of what contributes to a successful performance.</a:t>
            </a:r>
            <a:endParaRPr sz="1000" dirty="0">
              <a:solidFill>
                <a:srgbClr val="434343"/>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000" dirty="0">
                <a:solidFill>
                  <a:srgbClr val="434343"/>
                </a:solidFill>
              </a:rPr>
              <a:t>2.</a:t>
            </a:r>
            <a:r>
              <a:rPr lang="en" sz="1000" b="1" dirty="0">
                <a:solidFill>
                  <a:srgbClr val="434343"/>
                </a:solidFill>
                <a:latin typeface="Calibri"/>
                <a:ea typeface="Calibri"/>
                <a:cs typeface="Calibri"/>
                <a:sym typeface="Calibri"/>
              </a:rPr>
              <a:t>When teachers can understand or explain a specific instructional strategy, but lack the ability to perform it, their understanding is </a:t>
            </a:r>
            <a:r>
              <a:rPr lang="en" sz="1000" b="1" u="sng" dirty="0">
                <a:solidFill>
                  <a:srgbClr val="434343"/>
                </a:solidFill>
                <a:latin typeface="Calibri"/>
                <a:ea typeface="Calibri"/>
                <a:cs typeface="Calibri"/>
                <a:sym typeface="Calibri"/>
              </a:rPr>
              <a:t>theoretical (unable to demonstrate</a:t>
            </a:r>
            <a:r>
              <a:rPr lang="en" sz="1000" b="1" dirty="0">
                <a:solidFill>
                  <a:srgbClr val="434343"/>
                </a:solidFill>
                <a:latin typeface="Calibri"/>
                <a:ea typeface="Calibri"/>
                <a:cs typeface="Calibri"/>
                <a:sym typeface="Calibri"/>
              </a:rPr>
              <a:t>). For instance, teachers may be able to explain what an inquiry lesson should be like but cannot implement such a lesson.</a:t>
            </a:r>
            <a:endParaRPr sz="1000" b="1" dirty="0">
              <a:solidFill>
                <a:srgbClr val="434343"/>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000" dirty="0">
                <a:solidFill>
                  <a:srgbClr val="434343"/>
                </a:solidFill>
              </a:rPr>
              <a:t>3.</a:t>
            </a:r>
            <a:r>
              <a:rPr lang="en" sz="1000" dirty="0">
                <a:solidFill>
                  <a:srgbClr val="434343"/>
                </a:solidFill>
                <a:latin typeface="Calibri"/>
                <a:ea typeface="Calibri"/>
                <a:cs typeface="Calibri"/>
                <a:sym typeface="Calibri"/>
              </a:rPr>
              <a:t>Conversely, when teachers are able to teach in a particular way (even masterfully), but are unable to articulate their reasons for why they do so, we refer to this situation as </a:t>
            </a:r>
            <a:r>
              <a:rPr lang="en" sz="1000" u="sng" dirty="0">
                <a:solidFill>
                  <a:srgbClr val="434343"/>
                </a:solidFill>
                <a:latin typeface="Calibri"/>
                <a:ea typeface="Calibri"/>
                <a:cs typeface="Calibri"/>
                <a:sym typeface="Calibri"/>
              </a:rPr>
              <a:t>magical (unexplained). </a:t>
            </a:r>
            <a:r>
              <a:rPr lang="en" sz="1000" dirty="0">
                <a:solidFill>
                  <a:srgbClr val="434343"/>
                </a:solidFill>
                <a:latin typeface="Calibri"/>
                <a:ea typeface="Calibri"/>
                <a:cs typeface="Calibri"/>
                <a:sym typeface="Calibri"/>
              </a:rPr>
              <a:t>Such teachers operate on intuition, or may not remember what they figured out a long time ago. They may explain their practice in words such as, "I've been teaching for 25 years. I just teach.”</a:t>
            </a:r>
            <a:endParaRPr sz="1000" dirty="0">
              <a:solidFill>
                <a:srgbClr val="434343"/>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000" dirty="0">
                <a:solidFill>
                  <a:srgbClr val="434343"/>
                </a:solidFill>
              </a:rPr>
              <a:t>4.</a:t>
            </a:r>
            <a:r>
              <a:rPr lang="en" sz="1000" b="1" dirty="0">
                <a:solidFill>
                  <a:srgbClr val="434343"/>
                </a:solidFill>
                <a:latin typeface="Calibri"/>
                <a:ea typeface="Calibri"/>
                <a:cs typeface="Calibri"/>
                <a:sym typeface="Calibri"/>
              </a:rPr>
              <a:t>When teachers know what they are teaching, why they are teaching it in particular ways for particular groups of students, what they would do differently (or keep) the next time and why, these teachers are </a:t>
            </a:r>
            <a:r>
              <a:rPr lang="en" sz="1000" b="1" u="sng" dirty="0">
                <a:solidFill>
                  <a:srgbClr val="434343"/>
                </a:solidFill>
                <a:latin typeface="Calibri"/>
                <a:ea typeface="Calibri"/>
                <a:cs typeface="Calibri"/>
                <a:sym typeface="Calibri"/>
              </a:rPr>
              <a:t>intentional (deliberate) </a:t>
            </a:r>
            <a:r>
              <a:rPr lang="en" sz="1000" b="1" dirty="0">
                <a:solidFill>
                  <a:srgbClr val="434343"/>
                </a:solidFill>
                <a:latin typeface="Calibri"/>
                <a:ea typeface="Calibri"/>
                <a:cs typeface="Calibri"/>
                <a:sym typeface="Calibri"/>
              </a:rPr>
              <a:t>about their practice.</a:t>
            </a:r>
            <a:endParaRPr sz="1000" b="1" dirty="0">
              <a:solidFill>
                <a:srgbClr val="434343"/>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000" b="1" dirty="0">
              <a:solidFill>
                <a:srgbClr val="434343"/>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000" b="1" dirty="0">
                <a:solidFill>
                  <a:srgbClr val="434343"/>
                </a:solidFill>
                <a:latin typeface="Calibri"/>
                <a:ea typeface="Calibri"/>
                <a:cs typeface="Calibri"/>
                <a:sym typeface="Calibri"/>
              </a:rPr>
              <a:t>**Remind the cooperating teachers to use their weekly meetings with the candidate to share their work</a:t>
            </a:r>
            <a:endParaRPr sz="1000" b="1" dirty="0">
              <a:solidFill>
                <a:srgbClr val="434343"/>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000" b="1" dirty="0">
              <a:solidFill>
                <a:srgbClr val="434343"/>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000" b="1" dirty="0">
                <a:solidFill>
                  <a:srgbClr val="434343"/>
                </a:solidFill>
                <a:latin typeface="Calibri"/>
                <a:ea typeface="Calibri"/>
                <a:cs typeface="Calibri"/>
                <a:sym typeface="Calibri"/>
              </a:rPr>
              <a:t>Second Level:</a:t>
            </a:r>
            <a:endParaRPr sz="1000" b="1" dirty="0">
              <a:solidFill>
                <a:srgbClr val="434343"/>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000" b="1" dirty="0">
                <a:solidFill>
                  <a:srgbClr val="434343"/>
                </a:solidFill>
                <a:latin typeface="Calibri"/>
                <a:ea typeface="Calibri"/>
                <a:cs typeface="Calibri"/>
                <a:sym typeface="Calibri"/>
              </a:rPr>
              <a:t>Where are the teacher candidates coming from? Will they always be in the same quadrant? How will you mentor them when they are in different quadrants?</a:t>
            </a:r>
            <a:endParaRPr sz="1000" b="1" dirty="0">
              <a:solidFill>
                <a:srgbClr val="434343"/>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000" b="1" dirty="0">
              <a:solidFill>
                <a:srgbClr val="434343"/>
              </a:solidFill>
              <a:latin typeface="Calibri"/>
              <a:ea typeface="Calibri"/>
              <a:cs typeface="Calibri"/>
              <a:sym typeface="Calibri"/>
            </a:endParaRPr>
          </a:p>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hyperlink" Target="https://drive.google.com/file/d/0B4UX6d-yLsjcS3VYckhnTjZ0WWM/view"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image" Target="../media/image1.png"/><Relationship Id="rId5" Type="http://schemas.openxmlformats.org/officeDocument/2006/relationships/image" Target="../media/image13.png"/><Relationship Id="rId4" Type="http://schemas.openxmlformats.org/officeDocument/2006/relationships/hyperlink" Target="http://bit.ly/MAPP-feedback"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0" y="763700"/>
            <a:ext cx="9144000" cy="2559000"/>
          </a:xfrm>
          <a:prstGeom prst="rect">
            <a:avLst/>
          </a:prstGeom>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Clr>
                <a:srgbClr val="000000"/>
              </a:buClr>
              <a:buSzPts val="1100"/>
              <a:buFont typeface="Arial"/>
              <a:buNone/>
            </a:pPr>
            <a:endParaRPr sz="4800" dirty="0" smtClean="0">
              <a:solidFill>
                <a:srgbClr val="073763"/>
              </a:solidFill>
              <a:highlight>
                <a:srgbClr val="FFFFFF"/>
              </a:highlight>
              <a:latin typeface="Cambria Math"/>
              <a:ea typeface="Cambria Math"/>
              <a:cs typeface="Cambria Math"/>
              <a:sym typeface="Cambria Math"/>
            </a:endParaRPr>
          </a:p>
          <a:p>
            <a:pPr marL="0" lvl="0" indent="0" algn="ctr" rtl="0">
              <a:lnSpc>
                <a:spcPct val="115000"/>
              </a:lnSpc>
              <a:spcBef>
                <a:spcPts val="0"/>
              </a:spcBef>
              <a:spcAft>
                <a:spcPts val="0"/>
              </a:spcAft>
              <a:buNone/>
            </a:pPr>
            <a:endParaRPr sz="4800" b="1" dirty="0">
              <a:solidFill>
                <a:srgbClr val="000000"/>
              </a:solidFill>
              <a:latin typeface="Montserrat"/>
              <a:ea typeface="Montserrat"/>
              <a:cs typeface="Montserrat"/>
              <a:sym typeface="Montserrat"/>
            </a:endParaRPr>
          </a:p>
          <a:p>
            <a:pPr marL="0" lvl="0" indent="0" algn="ctr" rtl="0">
              <a:lnSpc>
                <a:spcPct val="115000"/>
              </a:lnSpc>
              <a:spcBef>
                <a:spcPts val="0"/>
              </a:spcBef>
              <a:spcAft>
                <a:spcPts val="0"/>
              </a:spcAft>
              <a:buNone/>
            </a:pPr>
            <a:r>
              <a:rPr lang="en" sz="4800" b="1" dirty="0">
                <a:solidFill>
                  <a:srgbClr val="000000"/>
                </a:solidFill>
                <a:latin typeface="Montserrat"/>
                <a:ea typeface="Montserrat"/>
                <a:cs typeface="Montserrat"/>
                <a:sym typeface="Montserrat"/>
              </a:rPr>
              <a:t>Metro Area </a:t>
            </a:r>
            <a:endParaRPr sz="4800" b="1" dirty="0">
              <a:solidFill>
                <a:srgbClr val="000000"/>
              </a:solidFill>
              <a:latin typeface="Montserrat"/>
              <a:ea typeface="Montserrat"/>
              <a:cs typeface="Montserrat"/>
              <a:sym typeface="Montserrat"/>
            </a:endParaRPr>
          </a:p>
          <a:p>
            <a:pPr marL="0" lvl="0" indent="0" algn="ctr" rtl="0">
              <a:lnSpc>
                <a:spcPct val="115000"/>
              </a:lnSpc>
              <a:spcBef>
                <a:spcPts val="0"/>
              </a:spcBef>
              <a:spcAft>
                <a:spcPts val="0"/>
              </a:spcAft>
              <a:buNone/>
            </a:pPr>
            <a:r>
              <a:rPr lang="en" sz="4800" b="1" dirty="0">
                <a:solidFill>
                  <a:srgbClr val="980000"/>
                </a:solidFill>
                <a:latin typeface="Montserrat"/>
                <a:ea typeface="Montserrat"/>
                <a:cs typeface="Montserrat"/>
                <a:sym typeface="Montserrat"/>
              </a:rPr>
              <a:t>Cooperating Educator </a:t>
            </a:r>
            <a:endParaRPr sz="4800" b="1" dirty="0">
              <a:solidFill>
                <a:srgbClr val="980000"/>
              </a:solidFill>
              <a:latin typeface="Montserrat"/>
              <a:ea typeface="Montserrat"/>
              <a:cs typeface="Montserrat"/>
              <a:sym typeface="Montserrat"/>
            </a:endParaRPr>
          </a:p>
          <a:p>
            <a:pPr marL="0" lvl="0" indent="0" algn="ctr" rtl="0">
              <a:lnSpc>
                <a:spcPct val="115000"/>
              </a:lnSpc>
              <a:spcBef>
                <a:spcPts val="0"/>
              </a:spcBef>
              <a:spcAft>
                <a:spcPts val="0"/>
              </a:spcAft>
              <a:buClr>
                <a:schemeClr val="dk1"/>
              </a:buClr>
              <a:buSzPts val="1100"/>
              <a:buFont typeface="Arial"/>
              <a:buNone/>
            </a:pPr>
            <a:r>
              <a:rPr lang="en" sz="4800" b="1" dirty="0">
                <a:solidFill>
                  <a:srgbClr val="980000"/>
                </a:solidFill>
                <a:latin typeface="Montserrat"/>
                <a:ea typeface="Montserrat"/>
                <a:cs typeface="Montserrat"/>
                <a:sym typeface="Montserrat"/>
              </a:rPr>
              <a:t>Orientation</a:t>
            </a:r>
            <a:endParaRPr sz="3000" b="1" dirty="0">
              <a:solidFill>
                <a:srgbClr val="980000"/>
              </a:solidFill>
              <a:latin typeface="Cambria Math"/>
              <a:ea typeface="Cambria Math"/>
              <a:cs typeface="Cambria Math"/>
              <a:sym typeface="Cambria Math"/>
            </a:endParaRPr>
          </a:p>
          <a:p>
            <a:pPr marL="0" lvl="0" indent="0" algn="ctr" rtl="0">
              <a:lnSpc>
                <a:spcPct val="115000"/>
              </a:lnSpc>
              <a:spcBef>
                <a:spcPts val="0"/>
              </a:spcBef>
              <a:spcAft>
                <a:spcPts val="0"/>
              </a:spcAft>
              <a:buClr>
                <a:schemeClr val="dk1"/>
              </a:buClr>
              <a:buSzPts val="1100"/>
              <a:buFont typeface="Arial"/>
              <a:buNone/>
            </a:pPr>
            <a:endParaRPr sz="3600" dirty="0">
              <a:solidFill>
                <a:srgbClr val="FFFFFF"/>
              </a:solidFill>
              <a:latin typeface="Cambria Math"/>
              <a:ea typeface="Cambria Math"/>
              <a:cs typeface="Cambria Math"/>
              <a:sym typeface="Cambria Math"/>
            </a:endParaRPr>
          </a:p>
          <a:p>
            <a:pPr marL="0" lvl="0" indent="0" algn="ctr" rtl="0">
              <a:spcBef>
                <a:spcPts val="0"/>
              </a:spcBef>
              <a:spcAft>
                <a:spcPts val="0"/>
              </a:spcAft>
              <a:buNone/>
            </a:pPr>
            <a:endParaRPr dirty="0"/>
          </a:p>
        </p:txBody>
      </p:sp>
      <p:sp>
        <p:nvSpPr>
          <p:cNvPr id="55" name="Google Shape;55;p13"/>
          <p:cNvSpPr txBox="1"/>
          <p:nvPr/>
        </p:nvSpPr>
        <p:spPr>
          <a:xfrm>
            <a:off x="1128000" y="3457425"/>
            <a:ext cx="6792600" cy="1281900"/>
          </a:xfrm>
          <a:prstGeom prst="rect">
            <a:avLst/>
          </a:prstGeom>
          <a:noFill/>
          <a:ln w="9525" cap="flat" cmpd="sng">
            <a:solidFill>
              <a:srgbClr val="98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2400">
                <a:latin typeface="Montserrat"/>
                <a:ea typeface="Montserrat"/>
                <a:cs typeface="Montserrat"/>
                <a:sym typeface="Montserrat"/>
              </a:rPr>
              <a:t>As you enter, please sign in and take some dots to complete the consensogram charts located around the room.</a:t>
            </a:r>
            <a:endParaRPr sz="2400">
              <a:latin typeface="Montserrat"/>
              <a:ea typeface="Montserrat"/>
              <a:cs typeface="Montserrat"/>
              <a:sym typeface="Montserrat"/>
            </a:endParaRPr>
          </a:p>
        </p:txBody>
      </p:sp>
      <p:sp>
        <p:nvSpPr>
          <p:cNvPr id="56" name="Google Shape;56;p1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a:t>
            </a:fld>
            <a:endParaRPr/>
          </a:p>
        </p:txBody>
      </p:sp>
      <p:pic>
        <p:nvPicPr>
          <p:cNvPr id="58" name="Google Shape;58;p13" descr="&quot;&quot;"/>
          <p:cNvPicPr preferRelativeResize="0"/>
          <p:nvPr/>
        </p:nvPicPr>
        <p:blipFill>
          <a:blip r:embed="rId3">
            <a:alphaModFix/>
          </a:blip>
          <a:stretch>
            <a:fillRect/>
          </a:stretch>
        </p:blipFill>
        <p:spPr>
          <a:xfrm>
            <a:off x="0" y="1700"/>
            <a:ext cx="9144000" cy="685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pic>
        <p:nvPicPr>
          <p:cNvPr id="123" name="Google Shape;123;p22" descr="Roles and stances of an effective mentor"/>
          <p:cNvPicPr preferRelativeResize="0"/>
          <p:nvPr/>
        </p:nvPicPr>
        <p:blipFill rotWithShape="1">
          <a:blip r:embed="rId3">
            <a:alphaModFix/>
          </a:blip>
          <a:srcRect t="1260" b="4648"/>
          <a:stretch/>
        </p:blipFill>
        <p:spPr>
          <a:xfrm>
            <a:off x="372825" y="141075"/>
            <a:ext cx="3790300" cy="4839976"/>
          </a:xfrm>
          <a:prstGeom prst="rect">
            <a:avLst/>
          </a:prstGeom>
          <a:noFill/>
          <a:ln>
            <a:noFill/>
          </a:ln>
        </p:spPr>
      </p:pic>
      <p:sp>
        <p:nvSpPr>
          <p:cNvPr id="124" name="Google Shape;124;p2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10</a:t>
            </a:fld>
            <a:endParaRPr/>
          </a:p>
        </p:txBody>
      </p:sp>
      <p:pic>
        <p:nvPicPr>
          <p:cNvPr id="125" name="Google Shape;125;p22" descr="Mentoring moments: roles &amp; stances of an effective mentor"/>
          <p:cNvPicPr preferRelativeResize="0"/>
          <p:nvPr/>
        </p:nvPicPr>
        <p:blipFill rotWithShape="1">
          <a:blip r:embed="rId4">
            <a:alphaModFix/>
          </a:blip>
          <a:srcRect b="7868"/>
          <a:stretch/>
        </p:blipFill>
        <p:spPr>
          <a:xfrm>
            <a:off x="4482975" y="0"/>
            <a:ext cx="3790299" cy="5030181"/>
          </a:xfrm>
          <a:prstGeom prst="rect">
            <a:avLst/>
          </a:prstGeom>
          <a:noFill/>
          <a:ln>
            <a:noFill/>
          </a:ln>
        </p:spPr>
      </p:pic>
      <p:sp>
        <p:nvSpPr>
          <p:cNvPr id="2" name="Title 1" hidden="1"/>
          <p:cNvSpPr>
            <a:spLocks noGrp="1"/>
          </p:cNvSpPr>
          <p:nvPr>
            <p:ph type="title"/>
          </p:nvPr>
        </p:nvSpPr>
        <p:spPr/>
        <p:txBody>
          <a:bodyPr/>
          <a:lstStyle/>
          <a:p>
            <a:r>
              <a:rPr lang="en-US" dirty="0" smtClean="0"/>
              <a:t>Mentoring Moments</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23"/>
          <p:cNvSpPr txBox="1">
            <a:spLocks noGrp="1"/>
          </p:cNvSpPr>
          <p:nvPr>
            <p:ph type="title"/>
          </p:nvPr>
        </p:nvSpPr>
        <p:spPr>
          <a:xfrm>
            <a:off x="311700" y="43057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000" b="1" dirty="0">
                <a:latin typeface="Cambria Math"/>
                <a:ea typeface="Cambria Math"/>
                <a:cs typeface="Cambria Math"/>
                <a:sym typeface="Cambria Math"/>
              </a:rPr>
              <a:t>The Three C’s (Consultant/Collaborator/Coach)</a:t>
            </a:r>
            <a:endParaRPr sz="2000" b="1" dirty="0">
              <a:latin typeface="Cambria Math"/>
              <a:ea typeface="Cambria Math"/>
              <a:cs typeface="Cambria Math"/>
              <a:sym typeface="Cambria Math"/>
            </a:endParaRPr>
          </a:p>
          <a:p>
            <a:pPr marL="0" lvl="0" indent="0" algn="ctr" rtl="0">
              <a:spcBef>
                <a:spcPts val="0"/>
              </a:spcBef>
              <a:spcAft>
                <a:spcPts val="0"/>
              </a:spcAft>
              <a:buNone/>
            </a:pPr>
            <a:endParaRPr sz="2000" b="1" dirty="0">
              <a:latin typeface="Cambria Math"/>
              <a:ea typeface="Cambria Math"/>
              <a:cs typeface="Cambria Math"/>
              <a:sym typeface="Cambria Math"/>
            </a:endParaRPr>
          </a:p>
          <a:p>
            <a:pPr marL="0" lvl="0" indent="0" algn="ctr" rtl="0">
              <a:spcBef>
                <a:spcPts val="0"/>
              </a:spcBef>
              <a:spcAft>
                <a:spcPts val="0"/>
              </a:spcAft>
              <a:buNone/>
            </a:pPr>
            <a:r>
              <a:rPr lang="en" sz="2000" b="1" u="sng" dirty="0">
                <a:solidFill>
                  <a:schemeClr val="hlink"/>
                </a:solidFill>
                <a:latin typeface="Cambria Math"/>
                <a:ea typeface="Cambria Math"/>
                <a:cs typeface="Cambria Math"/>
                <a:sym typeface="Cambria Math"/>
                <a:hlinkClick r:id="rId3"/>
              </a:rPr>
              <a:t>Associate Teacher Partnership Project - Lakehead University</a:t>
            </a:r>
            <a:endParaRPr sz="2000" b="1" dirty="0">
              <a:latin typeface="Cambria Math"/>
              <a:ea typeface="Cambria Math"/>
              <a:cs typeface="Cambria Math"/>
              <a:sym typeface="Cambria Math"/>
            </a:endParaRPr>
          </a:p>
        </p:txBody>
      </p:sp>
      <p:pic>
        <p:nvPicPr>
          <p:cNvPr id="131" name="Google Shape;131;p23" descr="Video link&#10;Associate Teacher Partnership Project - Lakehead University">
            <a:hlinkClick r:id="rId3"/>
          </p:cNvPr>
          <p:cNvPicPr preferRelativeResize="0"/>
          <p:nvPr/>
        </p:nvPicPr>
        <p:blipFill>
          <a:blip r:embed="rId4">
            <a:alphaModFix/>
          </a:blip>
          <a:stretch>
            <a:fillRect/>
          </a:stretch>
        </p:blipFill>
        <p:spPr>
          <a:xfrm>
            <a:off x="1791225" y="1709375"/>
            <a:ext cx="5561549" cy="3202900"/>
          </a:xfrm>
          <a:prstGeom prst="rect">
            <a:avLst/>
          </a:prstGeom>
          <a:noFill/>
          <a:ln>
            <a:noFill/>
          </a:ln>
        </p:spPr>
      </p:pic>
      <p:sp>
        <p:nvSpPr>
          <p:cNvPr id="132" name="Google Shape;132;p2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11</a:t>
            </a:fld>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24"/>
          <p:cNvSpPr txBox="1"/>
          <p:nvPr/>
        </p:nvSpPr>
        <p:spPr>
          <a:xfrm>
            <a:off x="0" y="155750"/>
            <a:ext cx="9144000" cy="3618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 sz="2400" b="1" dirty="0">
                <a:latin typeface="Montserrat"/>
                <a:ea typeface="Montserrat"/>
                <a:cs typeface="Montserrat"/>
                <a:sym typeface="Montserrat"/>
              </a:rPr>
              <a:t>Mentoring Language Chart</a:t>
            </a:r>
            <a:endParaRPr sz="2400" dirty="0">
              <a:latin typeface="Montserrat"/>
              <a:ea typeface="Montserrat"/>
              <a:cs typeface="Montserrat"/>
              <a:sym typeface="Montserrat"/>
            </a:endParaRPr>
          </a:p>
        </p:txBody>
      </p:sp>
      <p:sp>
        <p:nvSpPr>
          <p:cNvPr id="138" name="Google Shape;138;p2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12</a:t>
            </a:fld>
            <a:endParaRPr/>
          </a:p>
        </p:txBody>
      </p:sp>
      <p:graphicFrame>
        <p:nvGraphicFramePr>
          <p:cNvPr id="2" name="Table 1" descr="Paraphrasing, Clarifying, Mediational Questions"/>
          <p:cNvGraphicFramePr>
            <a:graphicFrameLocks noGrp="1"/>
          </p:cNvGraphicFramePr>
          <p:nvPr>
            <p:extLst>
              <p:ext uri="{D42A27DB-BD31-4B8C-83A1-F6EECF244321}">
                <p14:modId xmlns:p14="http://schemas.microsoft.com/office/powerpoint/2010/main" val="387267786"/>
              </p:ext>
            </p:extLst>
          </p:nvPr>
        </p:nvGraphicFramePr>
        <p:xfrm>
          <a:off x="276225" y="517551"/>
          <a:ext cx="8429625" cy="4539266"/>
        </p:xfrm>
        <a:graphic>
          <a:graphicData uri="http://schemas.openxmlformats.org/drawingml/2006/table">
            <a:tbl>
              <a:tblPr firstRow="1" firstCol="1" lastRow="1" lastCol="1" bandRow="1" bandCol="1"/>
              <a:tblGrid>
                <a:gridCol w="2652960">
                  <a:extLst>
                    <a:ext uri="{9D8B030D-6E8A-4147-A177-3AD203B41FA5}">
                      <a16:colId xmlns:a16="http://schemas.microsoft.com/office/drawing/2014/main" val="2384142531"/>
                    </a:ext>
                  </a:extLst>
                </a:gridCol>
                <a:gridCol w="2966791">
                  <a:extLst>
                    <a:ext uri="{9D8B030D-6E8A-4147-A177-3AD203B41FA5}">
                      <a16:colId xmlns:a16="http://schemas.microsoft.com/office/drawing/2014/main" val="3551823024"/>
                    </a:ext>
                  </a:extLst>
                </a:gridCol>
                <a:gridCol w="2809874">
                  <a:extLst>
                    <a:ext uri="{9D8B030D-6E8A-4147-A177-3AD203B41FA5}">
                      <a16:colId xmlns:a16="http://schemas.microsoft.com/office/drawing/2014/main" val="2102512500"/>
                    </a:ext>
                  </a:extLst>
                </a:gridCol>
              </a:tblGrid>
              <a:tr h="231298">
                <a:tc>
                  <a:txBody>
                    <a:bodyPr/>
                    <a:lstStyle/>
                    <a:p>
                      <a:pPr marL="0" marR="0" algn="ctr">
                        <a:spcBef>
                          <a:spcPts val="0"/>
                        </a:spcBef>
                        <a:spcAft>
                          <a:spcPts val="0"/>
                        </a:spcAft>
                      </a:pPr>
                      <a:r>
                        <a:rPr lang="en-US" sz="1050" b="1" spc="100" dirty="0">
                          <a:solidFill>
                            <a:srgbClr val="FFFFFF"/>
                          </a:solidFill>
                          <a:effectLst/>
                          <a:latin typeface="Calibri" panose="020F0502020204030204" pitchFamily="34" charset="0"/>
                          <a:ea typeface="Times New Roman" panose="02020603050405020304" pitchFamily="18" charset="0"/>
                        </a:rPr>
                        <a:t>Paraphrasing</a:t>
                      </a:r>
                      <a:endParaRPr lang="en-US" sz="1050" dirty="0">
                        <a:effectLst/>
                        <a:latin typeface="Times New Roman" panose="02020603050405020304" pitchFamily="18" charset="0"/>
                        <a:ea typeface="Times New Roman" panose="02020603050405020304" pitchFamily="18" charset="0"/>
                      </a:endParaRPr>
                    </a:p>
                  </a:txBody>
                  <a:tcPr marL="37862" marR="378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37373"/>
                    </a:solidFill>
                  </a:tcPr>
                </a:tc>
                <a:tc>
                  <a:txBody>
                    <a:bodyPr/>
                    <a:lstStyle/>
                    <a:p>
                      <a:pPr marL="0" marR="0" algn="ctr">
                        <a:spcBef>
                          <a:spcPts val="0"/>
                        </a:spcBef>
                        <a:spcAft>
                          <a:spcPts val="0"/>
                        </a:spcAft>
                      </a:pPr>
                      <a:r>
                        <a:rPr lang="en-US" sz="1050" b="1" spc="100" dirty="0">
                          <a:solidFill>
                            <a:srgbClr val="FFFFFF"/>
                          </a:solidFill>
                          <a:effectLst/>
                          <a:latin typeface="Calibri" panose="020F0502020204030204" pitchFamily="34" charset="0"/>
                          <a:ea typeface="Times New Roman" panose="02020603050405020304" pitchFamily="18" charset="0"/>
                        </a:rPr>
                        <a:t>Clarifying</a:t>
                      </a:r>
                      <a:endParaRPr lang="en-US" sz="1050" dirty="0">
                        <a:effectLst/>
                        <a:latin typeface="Times New Roman" panose="02020603050405020304" pitchFamily="18" charset="0"/>
                        <a:ea typeface="Times New Roman" panose="02020603050405020304" pitchFamily="18" charset="0"/>
                      </a:endParaRPr>
                    </a:p>
                  </a:txBody>
                  <a:tcPr marL="37862" marR="378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37373"/>
                    </a:solidFill>
                  </a:tcPr>
                </a:tc>
                <a:tc>
                  <a:txBody>
                    <a:bodyPr/>
                    <a:lstStyle/>
                    <a:p>
                      <a:pPr marL="0" marR="0" algn="ctr">
                        <a:spcBef>
                          <a:spcPts val="0"/>
                        </a:spcBef>
                        <a:spcAft>
                          <a:spcPts val="0"/>
                        </a:spcAft>
                      </a:pPr>
                      <a:r>
                        <a:rPr lang="en-US" sz="1050" b="1" spc="100" dirty="0">
                          <a:solidFill>
                            <a:srgbClr val="FFFFFF"/>
                          </a:solidFill>
                          <a:effectLst/>
                          <a:latin typeface="Calibri" panose="020F0502020204030204" pitchFamily="34" charset="0"/>
                          <a:ea typeface="Times New Roman" panose="02020603050405020304" pitchFamily="18" charset="0"/>
                        </a:rPr>
                        <a:t>Mediational  Questions</a:t>
                      </a:r>
                      <a:endParaRPr lang="en-US" sz="1050" dirty="0">
                        <a:effectLst/>
                        <a:latin typeface="Times New Roman" panose="02020603050405020304" pitchFamily="18" charset="0"/>
                        <a:ea typeface="Times New Roman" panose="02020603050405020304" pitchFamily="18" charset="0"/>
                      </a:endParaRPr>
                    </a:p>
                  </a:txBody>
                  <a:tcPr marL="37862" marR="378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37373"/>
                    </a:solidFill>
                  </a:tcPr>
                </a:tc>
                <a:extLst>
                  <a:ext uri="{0D108BD9-81ED-4DB2-BD59-A6C34878D82A}">
                    <a16:rowId xmlns:a16="http://schemas.microsoft.com/office/drawing/2014/main" val="2813073962"/>
                  </a:ext>
                </a:extLst>
              </a:tr>
              <a:tr h="4307968">
                <a:tc>
                  <a:txBody>
                    <a:bodyPr/>
                    <a:lstStyle/>
                    <a:p>
                      <a:pPr marL="0" marR="0" algn="l">
                        <a:spcBef>
                          <a:spcPts val="0"/>
                        </a:spcBef>
                        <a:spcAft>
                          <a:spcPts val="0"/>
                        </a:spcAft>
                      </a:pPr>
                      <a:r>
                        <a:rPr lang="en-US" sz="1050" b="1" dirty="0">
                          <a:effectLst/>
                          <a:latin typeface="Calibri" panose="020F0502020204030204" pitchFamily="34" charset="0"/>
                          <a:ea typeface="Times New Roman" panose="02020603050405020304" pitchFamily="18" charset="0"/>
                          <a:cs typeface="Calibri" panose="020F0502020204030204" pitchFamily="34" charset="0"/>
                        </a:rPr>
                        <a:t>Paraphrasing communicates that the listener has…</a:t>
                      </a:r>
                      <a:endParaRPr lang="en-US" sz="1050" dirty="0">
                        <a:effectLst/>
                        <a:latin typeface="Calibri" panose="020F0502020204030204" pitchFamily="34" charset="0"/>
                        <a:ea typeface="Times New Roman" panose="02020603050405020304" pitchFamily="18" charset="0"/>
                        <a:cs typeface="Calibri" panose="020F0502020204030204" pitchFamily="34" charset="0"/>
                      </a:endParaRPr>
                    </a:p>
                    <a:p>
                      <a:pPr marL="0" marR="0" algn="l">
                        <a:spcBef>
                          <a:spcPts val="0"/>
                        </a:spcBef>
                        <a:spcAft>
                          <a:spcPts val="0"/>
                        </a:spcAft>
                      </a:pPr>
                      <a:r>
                        <a:rPr lang="en-US" sz="1050" dirty="0">
                          <a:effectLst/>
                          <a:latin typeface="Calibri" panose="020F0502020204030204" pitchFamily="34" charset="0"/>
                          <a:ea typeface="Times New Roman" panose="02020603050405020304" pitchFamily="18" charset="0"/>
                          <a:cs typeface="Calibri" panose="020F0502020204030204" pitchFamily="34" charset="0"/>
                        </a:rPr>
                        <a:t>HEARD what the speaker said</a:t>
                      </a:r>
                    </a:p>
                    <a:p>
                      <a:pPr marL="0" marR="0" algn="l">
                        <a:spcBef>
                          <a:spcPts val="0"/>
                        </a:spcBef>
                        <a:spcAft>
                          <a:spcPts val="0"/>
                        </a:spcAft>
                      </a:pPr>
                      <a:r>
                        <a:rPr lang="en-US" sz="1050" dirty="0">
                          <a:effectLst/>
                          <a:latin typeface="Calibri" panose="020F0502020204030204" pitchFamily="34" charset="0"/>
                          <a:ea typeface="Times New Roman" panose="02020603050405020304" pitchFamily="18" charset="0"/>
                          <a:cs typeface="Calibri" panose="020F0502020204030204" pitchFamily="34" charset="0"/>
                        </a:rPr>
                        <a:t>UNDERSTOOD what was said</a:t>
                      </a:r>
                    </a:p>
                    <a:p>
                      <a:pPr marL="0" marR="0" algn="l">
                        <a:spcBef>
                          <a:spcPts val="0"/>
                        </a:spcBef>
                        <a:spcAft>
                          <a:spcPts val="0"/>
                        </a:spcAft>
                      </a:pPr>
                      <a:r>
                        <a:rPr lang="en-US" sz="1050" dirty="0">
                          <a:effectLst/>
                          <a:latin typeface="Calibri" panose="020F0502020204030204" pitchFamily="34" charset="0"/>
                          <a:ea typeface="Times New Roman" panose="02020603050405020304" pitchFamily="18" charset="0"/>
                          <a:cs typeface="Calibri" panose="020F0502020204030204" pitchFamily="34" charset="0"/>
                        </a:rPr>
                        <a:t>CARES</a:t>
                      </a:r>
                    </a:p>
                    <a:p>
                      <a:pPr marL="0" marR="0" algn="l">
                        <a:spcBef>
                          <a:spcPts val="0"/>
                        </a:spcBef>
                        <a:spcAft>
                          <a:spcPts val="0"/>
                        </a:spcAft>
                      </a:pPr>
                      <a:r>
                        <a:rPr lang="en-US" sz="1050" dirty="0">
                          <a:effectLst/>
                          <a:latin typeface="Calibri" panose="020F0502020204030204" pitchFamily="34" charset="0"/>
                          <a:ea typeface="Times New Roman" panose="02020603050405020304" pitchFamily="18" charset="0"/>
                          <a:cs typeface="Calibri" panose="020F0502020204030204" pitchFamily="34" charset="0"/>
                        </a:rPr>
                        <a:t>Paraphrasing involves either:</a:t>
                      </a:r>
                    </a:p>
                    <a:p>
                      <a:pPr marL="228600" marR="0" algn="l">
                        <a:spcBef>
                          <a:spcPts val="0"/>
                        </a:spcBef>
                        <a:spcAft>
                          <a:spcPts val="0"/>
                        </a:spcAft>
                      </a:pPr>
                      <a:r>
                        <a:rPr lang="en-US" sz="1050" b="1" dirty="0">
                          <a:effectLst/>
                          <a:latin typeface="Calibri" panose="020F0502020204030204" pitchFamily="34" charset="0"/>
                          <a:ea typeface="Times New Roman" panose="02020603050405020304" pitchFamily="18" charset="0"/>
                          <a:cs typeface="Calibri" panose="020F0502020204030204" pitchFamily="34" charset="0"/>
                        </a:rPr>
                        <a:t>RESTATING</a:t>
                      </a:r>
                      <a:r>
                        <a:rPr lang="en-US" sz="1050" dirty="0">
                          <a:effectLst/>
                          <a:latin typeface="Calibri" panose="020F0502020204030204" pitchFamily="34" charset="0"/>
                          <a:ea typeface="Times New Roman" panose="02020603050405020304" pitchFamily="18" charset="0"/>
                          <a:cs typeface="Calibri" panose="020F0502020204030204" pitchFamily="34" charset="0"/>
                        </a:rPr>
                        <a:t> in your own words</a:t>
                      </a:r>
                    </a:p>
                    <a:p>
                      <a:pPr marL="228600" marR="0" algn="l">
                        <a:spcBef>
                          <a:spcPts val="0"/>
                        </a:spcBef>
                        <a:spcAft>
                          <a:spcPts val="0"/>
                        </a:spcAft>
                      </a:pPr>
                      <a:r>
                        <a:rPr lang="en-US" sz="1050" b="1" dirty="0">
                          <a:effectLst/>
                          <a:latin typeface="Calibri" panose="020F0502020204030204" pitchFamily="34" charset="0"/>
                          <a:ea typeface="Times New Roman" panose="02020603050405020304" pitchFamily="18" charset="0"/>
                          <a:cs typeface="Calibri" panose="020F0502020204030204" pitchFamily="34" charset="0"/>
                        </a:rPr>
                        <a:t>SUMMARIZING</a:t>
                      </a:r>
                      <a:endParaRPr lang="en-US" sz="1050" dirty="0">
                        <a:effectLst/>
                        <a:latin typeface="Calibri" panose="020F0502020204030204" pitchFamily="34" charset="0"/>
                        <a:ea typeface="Times New Roman" panose="02020603050405020304" pitchFamily="18" charset="0"/>
                        <a:cs typeface="Calibri" panose="020F0502020204030204" pitchFamily="34" charset="0"/>
                      </a:endParaRPr>
                    </a:p>
                    <a:p>
                      <a:pPr marL="0" marR="0" algn="l">
                        <a:spcBef>
                          <a:spcPts val="0"/>
                        </a:spcBef>
                        <a:spcAft>
                          <a:spcPts val="0"/>
                        </a:spcAft>
                      </a:pPr>
                      <a:r>
                        <a:rPr lang="en-US" sz="1050" b="1" i="1" u="sng" dirty="0">
                          <a:effectLst/>
                          <a:latin typeface="Calibri" panose="020F0502020204030204" pitchFamily="34" charset="0"/>
                          <a:ea typeface="Times New Roman" panose="02020603050405020304" pitchFamily="18" charset="0"/>
                          <a:cs typeface="Calibri" panose="020F0502020204030204" pitchFamily="34" charset="0"/>
                        </a:rPr>
                        <a:t>Some possible paraphrasing stems include the following:</a:t>
                      </a:r>
                      <a:endParaRPr lang="en-US" sz="1050" dirty="0">
                        <a:effectLst/>
                        <a:latin typeface="Calibri" panose="020F0502020204030204" pitchFamily="34" charset="0"/>
                        <a:ea typeface="Times New Roman" panose="02020603050405020304" pitchFamily="18" charset="0"/>
                        <a:cs typeface="Calibri" panose="020F0502020204030204" pitchFamily="34" charset="0"/>
                      </a:endParaRPr>
                    </a:p>
                    <a:p>
                      <a:pPr marL="0" marR="0" algn="l">
                        <a:spcBef>
                          <a:spcPts val="0"/>
                        </a:spcBef>
                        <a:spcAft>
                          <a:spcPts val="0"/>
                        </a:spcAft>
                      </a:pPr>
                      <a:r>
                        <a:rPr lang="en-US" sz="1050" dirty="0">
                          <a:effectLst/>
                          <a:latin typeface="Calibri" panose="020F0502020204030204" pitchFamily="34" charset="0"/>
                          <a:ea typeface="Times New Roman" panose="02020603050405020304" pitchFamily="18" charset="0"/>
                          <a:cs typeface="Calibri" panose="020F0502020204030204" pitchFamily="34" charset="0"/>
                        </a:rPr>
                        <a:t>   So, …</a:t>
                      </a:r>
                    </a:p>
                    <a:p>
                      <a:pPr marL="0" marR="0" algn="l">
                        <a:spcBef>
                          <a:spcPts val="0"/>
                        </a:spcBef>
                        <a:spcAft>
                          <a:spcPts val="0"/>
                        </a:spcAft>
                      </a:pPr>
                      <a:r>
                        <a:rPr lang="en-US" sz="1050" dirty="0">
                          <a:effectLst/>
                          <a:latin typeface="Calibri" panose="020F0502020204030204" pitchFamily="34" charset="0"/>
                          <a:ea typeface="Times New Roman" panose="02020603050405020304" pitchFamily="18" charset="0"/>
                          <a:cs typeface="Calibri" panose="020F0502020204030204" pitchFamily="34" charset="0"/>
                        </a:rPr>
                        <a:t>In other words, …</a:t>
                      </a:r>
                    </a:p>
                    <a:p>
                      <a:pPr marL="0" marR="0" algn="l">
                        <a:spcBef>
                          <a:spcPts val="0"/>
                        </a:spcBef>
                        <a:spcAft>
                          <a:spcPts val="0"/>
                        </a:spcAft>
                      </a:pPr>
                      <a:r>
                        <a:rPr lang="en-US" sz="1050" dirty="0">
                          <a:solidFill>
                            <a:srgbClr val="000080"/>
                          </a:solidFill>
                          <a:effectLst/>
                          <a:latin typeface="Calibri" panose="020F0502020204030204" pitchFamily="34" charset="0"/>
                          <a:ea typeface="Times New Roman" panose="02020603050405020304" pitchFamily="18" charset="0"/>
                          <a:cs typeface="Calibri" panose="020F0502020204030204" pitchFamily="34" charset="0"/>
                        </a:rPr>
                        <a:t>What I’m hearing then, …</a:t>
                      </a:r>
                      <a:endParaRPr lang="en-US" sz="1050" dirty="0">
                        <a:effectLst/>
                        <a:latin typeface="Calibri" panose="020F0502020204030204" pitchFamily="34" charset="0"/>
                        <a:ea typeface="Times New Roman" panose="02020603050405020304" pitchFamily="18" charset="0"/>
                        <a:cs typeface="Calibri" panose="020F0502020204030204" pitchFamily="34" charset="0"/>
                      </a:endParaRPr>
                    </a:p>
                    <a:p>
                      <a:pPr marL="0" marR="0" algn="l">
                        <a:spcBef>
                          <a:spcPts val="0"/>
                        </a:spcBef>
                        <a:spcAft>
                          <a:spcPts val="0"/>
                        </a:spcAft>
                      </a:pPr>
                      <a:r>
                        <a:rPr lang="en-US" sz="1050" dirty="0">
                          <a:effectLst/>
                          <a:latin typeface="Calibri" panose="020F0502020204030204" pitchFamily="34" charset="0"/>
                          <a:ea typeface="Times New Roman" panose="02020603050405020304" pitchFamily="18" charset="0"/>
                          <a:cs typeface="Calibri" panose="020F0502020204030204" pitchFamily="34" charset="0"/>
                        </a:rPr>
                        <a:t>What I hear you saying, …</a:t>
                      </a:r>
                    </a:p>
                    <a:p>
                      <a:pPr marL="0" marR="0" algn="l">
                        <a:spcBef>
                          <a:spcPts val="0"/>
                        </a:spcBef>
                        <a:spcAft>
                          <a:spcPts val="0"/>
                        </a:spcAft>
                      </a:pPr>
                      <a:r>
                        <a:rPr lang="en-US" sz="1050" dirty="0">
                          <a:solidFill>
                            <a:srgbClr val="000080"/>
                          </a:solidFill>
                          <a:effectLst/>
                          <a:latin typeface="Calibri" panose="020F0502020204030204" pitchFamily="34" charset="0"/>
                          <a:ea typeface="Times New Roman" panose="02020603050405020304" pitchFamily="18" charset="0"/>
                          <a:cs typeface="Calibri" panose="020F0502020204030204" pitchFamily="34" charset="0"/>
                        </a:rPr>
                        <a:t>From what I hear you say, …</a:t>
                      </a:r>
                      <a:endParaRPr lang="en-US" sz="1050" dirty="0">
                        <a:effectLst/>
                        <a:latin typeface="Calibri" panose="020F0502020204030204" pitchFamily="34" charset="0"/>
                        <a:ea typeface="Times New Roman" panose="02020603050405020304" pitchFamily="18" charset="0"/>
                        <a:cs typeface="Calibri" panose="020F0502020204030204" pitchFamily="34" charset="0"/>
                      </a:endParaRPr>
                    </a:p>
                    <a:p>
                      <a:pPr marL="0" marR="0" algn="l">
                        <a:spcBef>
                          <a:spcPts val="0"/>
                        </a:spcBef>
                        <a:spcAft>
                          <a:spcPts val="0"/>
                        </a:spcAft>
                      </a:pPr>
                      <a:r>
                        <a:rPr lang="en-US" sz="1050" dirty="0">
                          <a:effectLst/>
                          <a:latin typeface="Calibri" panose="020F0502020204030204" pitchFamily="34" charset="0"/>
                          <a:ea typeface="Times New Roman" panose="02020603050405020304" pitchFamily="18" charset="0"/>
                          <a:cs typeface="Calibri" panose="020F0502020204030204" pitchFamily="34" charset="0"/>
                        </a:rPr>
                        <a:t>I’m hearing many things, …</a:t>
                      </a:r>
                    </a:p>
                    <a:p>
                      <a:pPr marL="0" marR="0" algn="l">
                        <a:spcBef>
                          <a:spcPts val="0"/>
                        </a:spcBef>
                        <a:spcAft>
                          <a:spcPts val="0"/>
                        </a:spcAft>
                      </a:pPr>
                      <a:r>
                        <a:rPr lang="en-US" sz="1050" dirty="0">
                          <a:solidFill>
                            <a:srgbClr val="000080"/>
                          </a:solidFill>
                          <a:effectLst/>
                          <a:latin typeface="Calibri" panose="020F0502020204030204" pitchFamily="34" charset="0"/>
                          <a:ea typeface="Times New Roman" panose="02020603050405020304" pitchFamily="18" charset="0"/>
                          <a:cs typeface="Calibri" panose="020F0502020204030204" pitchFamily="34" charset="0"/>
                        </a:rPr>
                        <a:t>As I listen to you I’m hearing, …</a:t>
                      </a:r>
                      <a:endParaRPr lang="en-US" sz="1050" dirty="0">
                        <a:effectLst/>
                        <a:latin typeface="Calibri" panose="020F0502020204030204" pitchFamily="34" charset="0"/>
                        <a:ea typeface="Times New Roman" panose="02020603050405020304" pitchFamily="18" charset="0"/>
                        <a:cs typeface="Calibri" panose="020F0502020204030204" pitchFamily="34" charset="0"/>
                      </a:endParaRPr>
                    </a:p>
                    <a:p>
                      <a:pPr marL="0" marR="0" algn="l">
                        <a:spcBef>
                          <a:spcPts val="0"/>
                        </a:spcBef>
                        <a:spcAft>
                          <a:spcPts val="0"/>
                        </a:spcAft>
                      </a:pPr>
                      <a:r>
                        <a:rPr lang="en-US" sz="1050" dirty="0">
                          <a:effectLst/>
                          <a:latin typeface="Calibri" panose="020F0502020204030204" pitchFamily="34" charset="0"/>
                          <a:ea typeface="Times New Roman" panose="02020603050405020304" pitchFamily="18" charset="0"/>
                          <a:cs typeface="Calibri" panose="020F0502020204030204" pitchFamily="34" charset="0"/>
                        </a:rPr>
                        <a:t> </a:t>
                      </a:r>
                    </a:p>
                  </a:txBody>
                  <a:tcPr marL="37862" marR="378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0"/>
                        </a:spcAft>
                      </a:pPr>
                      <a:r>
                        <a:rPr lang="en-US" sz="1050" b="1" dirty="0">
                          <a:effectLst/>
                          <a:latin typeface="Calibri" panose="020F0502020204030204" pitchFamily="34" charset="0"/>
                          <a:ea typeface="Times New Roman" panose="02020603050405020304" pitchFamily="18" charset="0"/>
                          <a:cs typeface="Calibri" panose="020F0502020204030204" pitchFamily="34" charset="0"/>
                        </a:rPr>
                        <a:t>NOTE: WHY tends to elicit a defensive response</a:t>
                      </a:r>
                      <a:endParaRPr lang="en-US" sz="1050" dirty="0">
                        <a:effectLst/>
                        <a:latin typeface="Calibri" panose="020F0502020204030204" pitchFamily="34" charset="0"/>
                        <a:ea typeface="Times New Roman" panose="02020603050405020304" pitchFamily="18" charset="0"/>
                        <a:cs typeface="Calibri" panose="020F0502020204030204" pitchFamily="34" charset="0"/>
                      </a:endParaRPr>
                    </a:p>
                    <a:p>
                      <a:pPr marL="0" marR="0" algn="l">
                        <a:spcBef>
                          <a:spcPts val="0"/>
                        </a:spcBef>
                        <a:spcAft>
                          <a:spcPts val="0"/>
                        </a:spcAft>
                      </a:pPr>
                      <a:r>
                        <a:rPr lang="en-US" sz="1050" dirty="0">
                          <a:effectLst/>
                          <a:latin typeface="Calibri" panose="020F0502020204030204" pitchFamily="34" charset="0"/>
                          <a:ea typeface="Times New Roman" panose="02020603050405020304" pitchFamily="18" charset="0"/>
                          <a:cs typeface="Calibri" panose="020F0502020204030204" pitchFamily="34" charset="0"/>
                        </a:rPr>
                        <a:t> </a:t>
                      </a:r>
                      <a:r>
                        <a:rPr lang="en-US" sz="1050" dirty="0" smtClean="0">
                          <a:effectLst/>
                          <a:latin typeface="Calibri" panose="020F0502020204030204" pitchFamily="34" charset="0"/>
                          <a:ea typeface="Times New Roman" panose="02020603050405020304" pitchFamily="18" charset="0"/>
                          <a:cs typeface="Calibri" panose="020F0502020204030204" pitchFamily="34" charset="0"/>
                        </a:rPr>
                        <a:t>Clarifying </a:t>
                      </a:r>
                      <a:r>
                        <a:rPr lang="en-US" sz="1050" dirty="0">
                          <a:effectLst/>
                          <a:latin typeface="Calibri" panose="020F0502020204030204" pitchFamily="34" charset="0"/>
                          <a:ea typeface="Times New Roman" panose="02020603050405020304" pitchFamily="18" charset="0"/>
                          <a:cs typeface="Calibri" panose="020F0502020204030204" pitchFamily="34" charset="0"/>
                        </a:rPr>
                        <a:t>communicates that the listener has…</a:t>
                      </a:r>
                    </a:p>
                    <a:p>
                      <a:pPr marL="0" marR="0" algn="l">
                        <a:spcBef>
                          <a:spcPts val="0"/>
                        </a:spcBef>
                        <a:spcAft>
                          <a:spcPts val="0"/>
                        </a:spcAft>
                      </a:pPr>
                      <a:r>
                        <a:rPr lang="en-US" sz="1050" dirty="0">
                          <a:effectLst/>
                          <a:latin typeface="Calibri" panose="020F0502020204030204" pitchFamily="34" charset="0"/>
                          <a:ea typeface="Times New Roman" panose="02020603050405020304" pitchFamily="18" charset="0"/>
                          <a:cs typeface="Calibri" panose="020F0502020204030204" pitchFamily="34" charset="0"/>
                        </a:rPr>
                        <a:t>HEARD what the speaker said</a:t>
                      </a:r>
                    </a:p>
                    <a:p>
                      <a:pPr marL="0" marR="0" algn="l">
                        <a:spcBef>
                          <a:spcPts val="0"/>
                        </a:spcBef>
                        <a:spcAft>
                          <a:spcPts val="0"/>
                        </a:spcAft>
                      </a:pPr>
                      <a:r>
                        <a:rPr lang="en-US" sz="1050" dirty="0">
                          <a:effectLst/>
                          <a:latin typeface="Calibri" panose="020F0502020204030204" pitchFamily="34" charset="0"/>
                          <a:ea typeface="Times New Roman" panose="02020603050405020304" pitchFamily="18" charset="0"/>
                          <a:cs typeface="Calibri" panose="020F0502020204030204" pitchFamily="34" charset="0"/>
                        </a:rPr>
                        <a:t>BUT does NOT fully UNDERSTAND what was said</a:t>
                      </a:r>
                    </a:p>
                    <a:p>
                      <a:pPr marL="0" marR="0" algn="l">
                        <a:spcBef>
                          <a:spcPts val="0"/>
                        </a:spcBef>
                        <a:spcAft>
                          <a:spcPts val="0"/>
                        </a:spcAft>
                      </a:pPr>
                      <a:r>
                        <a:rPr lang="en-US" sz="1050" dirty="0">
                          <a:effectLst/>
                          <a:latin typeface="Calibri" panose="020F0502020204030204" pitchFamily="34" charset="0"/>
                          <a:ea typeface="Times New Roman" panose="02020603050405020304" pitchFamily="18" charset="0"/>
                          <a:cs typeface="Calibri" panose="020F0502020204030204" pitchFamily="34" charset="0"/>
                        </a:rPr>
                        <a:t>Clarifying involves ASKING A QUESTION to:</a:t>
                      </a:r>
                    </a:p>
                    <a:p>
                      <a:pPr marL="228600" marR="0" algn="l">
                        <a:spcBef>
                          <a:spcPts val="0"/>
                        </a:spcBef>
                        <a:spcAft>
                          <a:spcPts val="600"/>
                        </a:spcAft>
                      </a:pPr>
                      <a:r>
                        <a:rPr lang="en-US" sz="1050" dirty="0">
                          <a:effectLst/>
                          <a:latin typeface="Calibri" panose="020F0502020204030204" pitchFamily="34" charset="0"/>
                          <a:ea typeface="Times New Roman" panose="02020603050405020304" pitchFamily="18" charset="0"/>
                          <a:cs typeface="Calibri" panose="020F0502020204030204" pitchFamily="34" charset="0"/>
                        </a:rPr>
                        <a:t>Gather more information</a:t>
                      </a:r>
                    </a:p>
                    <a:p>
                      <a:pPr marL="228600" marR="0" algn="l">
                        <a:spcBef>
                          <a:spcPts val="0"/>
                        </a:spcBef>
                        <a:spcAft>
                          <a:spcPts val="600"/>
                        </a:spcAft>
                      </a:pPr>
                      <a:r>
                        <a:rPr lang="en-US" sz="1050" dirty="0">
                          <a:effectLst/>
                          <a:latin typeface="Calibri" panose="020F0502020204030204" pitchFamily="34" charset="0"/>
                          <a:ea typeface="Times New Roman" panose="02020603050405020304" pitchFamily="18" charset="0"/>
                          <a:cs typeface="Calibri" panose="020F0502020204030204" pitchFamily="34" charset="0"/>
                        </a:rPr>
                        <a:t>Discover the meaning of the language used</a:t>
                      </a:r>
                    </a:p>
                    <a:p>
                      <a:pPr marL="228600" marR="0" algn="l">
                        <a:spcBef>
                          <a:spcPts val="0"/>
                        </a:spcBef>
                        <a:spcAft>
                          <a:spcPts val="600"/>
                        </a:spcAft>
                      </a:pPr>
                      <a:r>
                        <a:rPr lang="en-US" sz="1050" dirty="0">
                          <a:effectLst/>
                          <a:latin typeface="Calibri" panose="020F0502020204030204" pitchFamily="34" charset="0"/>
                          <a:ea typeface="Times New Roman" panose="02020603050405020304" pitchFamily="18" charset="0"/>
                          <a:cs typeface="Calibri" panose="020F0502020204030204" pitchFamily="34" charset="0"/>
                        </a:rPr>
                        <a:t>Get clarity about the speaker’s reasoning</a:t>
                      </a:r>
                    </a:p>
                    <a:p>
                      <a:pPr marL="228600" marR="0" algn="l">
                        <a:spcBef>
                          <a:spcPts val="0"/>
                        </a:spcBef>
                        <a:spcAft>
                          <a:spcPts val="600"/>
                        </a:spcAft>
                      </a:pPr>
                      <a:r>
                        <a:rPr lang="en-US" sz="1050" dirty="0">
                          <a:effectLst/>
                          <a:latin typeface="Calibri" panose="020F0502020204030204" pitchFamily="34" charset="0"/>
                          <a:ea typeface="Times New Roman" panose="02020603050405020304" pitchFamily="18" charset="0"/>
                          <a:cs typeface="Calibri" panose="020F0502020204030204" pitchFamily="34" charset="0"/>
                        </a:rPr>
                        <a:t>Seek connections between ideas</a:t>
                      </a:r>
                    </a:p>
                    <a:p>
                      <a:pPr marL="228600" marR="0" algn="l">
                        <a:spcBef>
                          <a:spcPts val="0"/>
                        </a:spcBef>
                        <a:spcAft>
                          <a:spcPts val="600"/>
                        </a:spcAft>
                      </a:pPr>
                      <a:r>
                        <a:rPr lang="en-US" sz="1050" dirty="0">
                          <a:effectLst/>
                          <a:latin typeface="Calibri" panose="020F0502020204030204" pitchFamily="34" charset="0"/>
                          <a:ea typeface="Times New Roman" panose="02020603050405020304" pitchFamily="18" charset="0"/>
                          <a:cs typeface="Calibri" panose="020F0502020204030204" pitchFamily="34" charset="0"/>
                        </a:rPr>
                        <a:t>Develop or maintain focus</a:t>
                      </a:r>
                    </a:p>
                    <a:p>
                      <a:pPr marL="0" marR="0" algn="l">
                        <a:spcBef>
                          <a:spcPts val="0"/>
                        </a:spcBef>
                        <a:spcAft>
                          <a:spcPts val="0"/>
                        </a:spcAft>
                      </a:pPr>
                      <a:r>
                        <a:rPr lang="en-US" sz="1050" b="1" i="1" u="sng" dirty="0">
                          <a:effectLst/>
                          <a:latin typeface="Calibri" panose="020F0502020204030204" pitchFamily="34" charset="0"/>
                          <a:ea typeface="Times New Roman" panose="02020603050405020304" pitchFamily="18" charset="0"/>
                          <a:cs typeface="Calibri" panose="020F0502020204030204" pitchFamily="34" charset="0"/>
                        </a:rPr>
                        <a:t>Some possible clarifying stems include the following:</a:t>
                      </a:r>
                      <a:endParaRPr lang="en-US" sz="1050" dirty="0">
                        <a:effectLst/>
                        <a:latin typeface="Calibri" panose="020F0502020204030204" pitchFamily="34" charset="0"/>
                        <a:ea typeface="Times New Roman" panose="02020603050405020304" pitchFamily="18" charset="0"/>
                        <a:cs typeface="Calibri" panose="020F0502020204030204" pitchFamily="34" charset="0"/>
                      </a:endParaRPr>
                    </a:p>
                    <a:p>
                      <a:pPr marL="0" marR="0" algn="l">
                        <a:spcBef>
                          <a:spcPts val="0"/>
                        </a:spcBef>
                        <a:spcAft>
                          <a:spcPts val="300"/>
                        </a:spcAft>
                      </a:pPr>
                      <a:r>
                        <a:rPr lang="en-US" sz="1050" dirty="0">
                          <a:effectLst/>
                          <a:latin typeface="Calibri" panose="020F0502020204030204" pitchFamily="34" charset="0"/>
                          <a:ea typeface="Times New Roman" panose="02020603050405020304" pitchFamily="18" charset="0"/>
                          <a:cs typeface="Calibri" panose="020F0502020204030204" pitchFamily="34" charset="0"/>
                        </a:rPr>
                        <a:t>Would you tell me a little more about …?</a:t>
                      </a:r>
                    </a:p>
                    <a:p>
                      <a:pPr marL="0" marR="0" algn="l">
                        <a:spcBef>
                          <a:spcPts val="0"/>
                        </a:spcBef>
                        <a:spcAft>
                          <a:spcPts val="300"/>
                        </a:spcAft>
                      </a:pPr>
                      <a:r>
                        <a:rPr lang="en-US" sz="1050" dirty="0">
                          <a:solidFill>
                            <a:srgbClr val="000080"/>
                          </a:solidFill>
                          <a:effectLst/>
                          <a:latin typeface="Calibri" panose="020F0502020204030204" pitchFamily="34" charset="0"/>
                          <a:ea typeface="Times New Roman" panose="02020603050405020304" pitchFamily="18" charset="0"/>
                          <a:cs typeface="Calibri" panose="020F0502020204030204" pitchFamily="34" charset="0"/>
                        </a:rPr>
                        <a:t>Let me see if I understand …</a:t>
                      </a:r>
                      <a:endParaRPr lang="en-US" sz="1050" dirty="0">
                        <a:effectLst/>
                        <a:latin typeface="Calibri" panose="020F0502020204030204" pitchFamily="34" charset="0"/>
                        <a:ea typeface="Times New Roman" panose="02020603050405020304" pitchFamily="18" charset="0"/>
                        <a:cs typeface="Calibri" panose="020F0502020204030204" pitchFamily="34" charset="0"/>
                      </a:endParaRPr>
                    </a:p>
                    <a:p>
                      <a:pPr marL="0" marR="0" algn="l">
                        <a:spcBef>
                          <a:spcPts val="0"/>
                        </a:spcBef>
                        <a:spcAft>
                          <a:spcPts val="300"/>
                        </a:spcAft>
                      </a:pPr>
                      <a:r>
                        <a:rPr lang="en-US" sz="1050" dirty="0">
                          <a:effectLst/>
                          <a:latin typeface="Calibri" panose="020F0502020204030204" pitchFamily="34" charset="0"/>
                          <a:ea typeface="Times New Roman" panose="02020603050405020304" pitchFamily="18" charset="0"/>
                          <a:cs typeface="Calibri" panose="020F0502020204030204" pitchFamily="34" charset="0"/>
                        </a:rPr>
                        <a:t>I’d be interested in hearing more about …</a:t>
                      </a:r>
                    </a:p>
                    <a:p>
                      <a:pPr marL="0" marR="0" algn="l">
                        <a:spcBef>
                          <a:spcPts val="0"/>
                        </a:spcBef>
                        <a:spcAft>
                          <a:spcPts val="300"/>
                        </a:spcAft>
                      </a:pPr>
                      <a:r>
                        <a:rPr lang="en-US" sz="1050" dirty="0">
                          <a:solidFill>
                            <a:srgbClr val="000080"/>
                          </a:solidFill>
                          <a:effectLst/>
                          <a:latin typeface="Calibri" panose="020F0502020204030204" pitchFamily="34" charset="0"/>
                          <a:ea typeface="Times New Roman" panose="02020603050405020304" pitchFamily="18" charset="0"/>
                          <a:cs typeface="Calibri" panose="020F0502020204030204" pitchFamily="34" charset="0"/>
                        </a:rPr>
                        <a:t>It’d help me understand if you’d give me an example of…</a:t>
                      </a:r>
                      <a:endParaRPr lang="en-US" sz="1050" dirty="0">
                        <a:effectLst/>
                        <a:latin typeface="Calibri" panose="020F0502020204030204" pitchFamily="34" charset="0"/>
                        <a:ea typeface="Times New Roman" panose="02020603050405020304" pitchFamily="18" charset="0"/>
                        <a:cs typeface="Calibri" panose="020F0502020204030204" pitchFamily="34" charset="0"/>
                      </a:endParaRPr>
                    </a:p>
                    <a:p>
                      <a:pPr marL="0" marR="0" algn="l">
                        <a:spcBef>
                          <a:spcPts val="0"/>
                        </a:spcBef>
                        <a:spcAft>
                          <a:spcPts val="300"/>
                        </a:spcAft>
                      </a:pPr>
                      <a:r>
                        <a:rPr lang="en-US" sz="1050" dirty="0">
                          <a:effectLst/>
                          <a:latin typeface="Calibri" panose="020F0502020204030204" pitchFamily="34" charset="0"/>
                          <a:ea typeface="Times New Roman" panose="02020603050405020304" pitchFamily="18" charset="0"/>
                          <a:cs typeface="Calibri" panose="020F0502020204030204" pitchFamily="34" charset="0"/>
                        </a:rPr>
                        <a:t>So, are you saying/suggesting …?</a:t>
                      </a:r>
                    </a:p>
                    <a:p>
                      <a:pPr marL="0" marR="0" algn="l">
                        <a:spcBef>
                          <a:spcPts val="0"/>
                        </a:spcBef>
                        <a:spcAft>
                          <a:spcPts val="300"/>
                        </a:spcAft>
                      </a:pPr>
                      <a:r>
                        <a:rPr lang="en-US" sz="1050" dirty="0">
                          <a:solidFill>
                            <a:srgbClr val="000080"/>
                          </a:solidFill>
                          <a:effectLst/>
                          <a:latin typeface="Calibri" panose="020F0502020204030204" pitchFamily="34" charset="0"/>
                          <a:ea typeface="Times New Roman" panose="02020603050405020304" pitchFamily="18" charset="0"/>
                          <a:cs typeface="Calibri" panose="020F0502020204030204" pitchFamily="34" charset="0"/>
                        </a:rPr>
                        <a:t>Tell me how that ideas is like (different from) </a:t>
                      </a:r>
                      <a:endParaRPr lang="en-US" sz="1050" dirty="0">
                        <a:effectLst/>
                        <a:latin typeface="Calibri" panose="020F0502020204030204" pitchFamily="34" charset="0"/>
                        <a:ea typeface="Times New Roman" panose="02020603050405020304" pitchFamily="18" charset="0"/>
                        <a:cs typeface="Calibri" panose="020F0502020204030204" pitchFamily="34" charset="0"/>
                      </a:endParaRPr>
                    </a:p>
                    <a:p>
                      <a:pPr marL="0" marR="0" algn="l">
                        <a:spcBef>
                          <a:spcPts val="0"/>
                        </a:spcBef>
                        <a:spcAft>
                          <a:spcPts val="300"/>
                        </a:spcAft>
                      </a:pPr>
                      <a:r>
                        <a:rPr lang="en-US" sz="1050" dirty="0">
                          <a:effectLst/>
                          <a:latin typeface="Calibri" panose="020F0502020204030204" pitchFamily="34" charset="0"/>
                          <a:ea typeface="Times New Roman" panose="02020603050405020304" pitchFamily="18" charset="0"/>
                          <a:cs typeface="Calibri" panose="020F0502020204030204" pitchFamily="34" charset="0"/>
                        </a:rPr>
                        <a:t>To what extent …?</a:t>
                      </a:r>
                    </a:p>
                    <a:p>
                      <a:pPr marL="0" marR="0" algn="l">
                        <a:spcBef>
                          <a:spcPts val="0"/>
                        </a:spcBef>
                        <a:spcAft>
                          <a:spcPts val="300"/>
                        </a:spcAft>
                      </a:pPr>
                      <a:r>
                        <a:rPr lang="en-US" sz="1050" dirty="0">
                          <a:solidFill>
                            <a:srgbClr val="000080"/>
                          </a:solidFill>
                          <a:effectLst/>
                          <a:latin typeface="Calibri" panose="020F0502020204030204" pitchFamily="34" charset="0"/>
                          <a:ea typeface="Times New Roman" panose="02020603050405020304" pitchFamily="18" charset="0"/>
                          <a:cs typeface="Calibri" panose="020F0502020204030204" pitchFamily="34" charset="0"/>
                        </a:rPr>
                        <a:t>I’m curious to know more about …</a:t>
                      </a:r>
                      <a:endParaRPr lang="en-US" sz="1050" dirty="0">
                        <a:effectLst/>
                        <a:latin typeface="Calibri" panose="020F0502020204030204" pitchFamily="34" charset="0"/>
                        <a:ea typeface="Times New Roman" panose="02020603050405020304" pitchFamily="18" charset="0"/>
                        <a:cs typeface="Calibri" panose="020F0502020204030204" pitchFamily="34" charset="0"/>
                      </a:endParaRPr>
                    </a:p>
                    <a:p>
                      <a:pPr marL="0" marR="0" algn="l">
                        <a:spcBef>
                          <a:spcPts val="0"/>
                        </a:spcBef>
                        <a:spcAft>
                          <a:spcPts val="300"/>
                        </a:spcAft>
                      </a:pPr>
                      <a:r>
                        <a:rPr lang="en-US" sz="1050" dirty="0">
                          <a:effectLst/>
                          <a:latin typeface="Calibri" panose="020F0502020204030204" pitchFamily="34" charset="0"/>
                          <a:ea typeface="Times New Roman" panose="02020603050405020304" pitchFamily="18" charset="0"/>
                          <a:cs typeface="Calibri" panose="020F0502020204030204" pitchFamily="34" charset="0"/>
                        </a:rPr>
                        <a:t>I’m intrigued by …/I’m interested in…/I wonder…</a:t>
                      </a:r>
                    </a:p>
                  </a:txBody>
                  <a:tcPr marL="37862" marR="378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0"/>
                        </a:spcAft>
                      </a:pPr>
                      <a:r>
                        <a:rPr lang="en-US" sz="1050" b="1" dirty="0">
                          <a:effectLst/>
                          <a:latin typeface="Calibri" panose="020F0502020204030204" pitchFamily="34" charset="0"/>
                          <a:ea typeface="Times New Roman" panose="02020603050405020304" pitchFamily="18" charset="0"/>
                          <a:cs typeface="Calibri" panose="020F0502020204030204" pitchFamily="34" charset="0"/>
                        </a:rPr>
                        <a:t>Mediational questions help the colleague:</a:t>
                      </a:r>
                      <a:endParaRPr lang="en-US" sz="1050" dirty="0">
                        <a:effectLst/>
                        <a:latin typeface="Calibri" panose="020F0502020204030204" pitchFamily="34" charset="0"/>
                        <a:ea typeface="Times New Roman" panose="02020603050405020304" pitchFamily="18" charset="0"/>
                        <a:cs typeface="Calibri" panose="020F0502020204030204" pitchFamily="34" charset="0"/>
                      </a:endParaRPr>
                    </a:p>
                    <a:p>
                      <a:pPr marL="228600" marR="0" algn="l">
                        <a:spcBef>
                          <a:spcPts val="0"/>
                        </a:spcBef>
                        <a:spcAft>
                          <a:spcPts val="600"/>
                        </a:spcAft>
                      </a:pPr>
                      <a:r>
                        <a:rPr lang="en-US" sz="1050" dirty="0">
                          <a:effectLst/>
                          <a:latin typeface="Calibri" panose="020F0502020204030204" pitchFamily="34" charset="0"/>
                          <a:ea typeface="Times New Roman" panose="02020603050405020304" pitchFamily="18" charset="0"/>
                          <a:cs typeface="Calibri" panose="020F0502020204030204" pitchFamily="34" charset="0"/>
                        </a:rPr>
                        <a:t>HYPOTHESIZE what might happen,</a:t>
                      </a:r>
                    </a:p>
                    <a:p>
                      <a:pPr marL="228600" marR="0" algn="l">
                        <a:spcBef>
                          <a:spcPts val="0"/>
                        </a:spcBef>
                        <a:spcAft>
                          <a:spcPts val="600"/>
                        </a:spcAft>
                      </a:pPr>
                      <a:r>
                        <a:rPr lang="en-US" sz="1050" dirty="0">
                          <a:effectLst/>
                          <a:latin typeface="Calibri" panose="020F0502020204030204" pitchFamily="34" charset="0"/>
                          <a:ea typeface="Times New Roman" panose="02020603050405020304" pitchFamily="18" charset="0"/>
                          <a:cs typeface="Calibri" panose="020F0502020204030204" pitchFamily="34" charset="0"/>
                        </a:rPr>
                        <a:t>ANALYZE what worked or didn’t</a:t>
                      </a:r>
                    </a:p>
                    <a:p>
                      <a:pPr marL="228600" marR="0" algn="l">
                        <a:spcBef>
                          <a:spcPts val="0"/>
                        </a:spcBef>
                        <a:spcAft>
                          <a:spcPts val="600"/>
                        </a:spcAft>
                      </a:pPr>
                      <a:r>
                        <a:rPr lang="en-US" sz="1050" dirty="0">
                          <a:effectLst/>
                          <a:latin typeface="Calibri" panose="020F0502020204030204" pitchFamily="34" charset="0"/>
                          <a:ea typeface="Times New Roman" panose="02020603050405020304" pitchFamily="18" charset="0"/>
                          <a:cs typeface="Calibri" panose="020F0502020204030204" pitchFamily="34" charset="0"/>
                        </a:rPr>
                        <a:t>IMAGINE possibilities</a:t>
                      </a:r>
                    </a:p>
                    <a:p>
                      <a:pPr marL="228600" marR="0" algn="l">
                        <a:spcBef>
                          <a:spcPts val="0"/>
                        </a:spcBef>
                        <a:spcAft>
                          <a:spcPts val="600"/>
                        </a:spcAft>
                      </a:pPr>
                      <a:r>
                        <a:rPr lang="en-US" sz="1050" dirty="0">
                          <a:effectLst/>
                          <a:latin typeface="Calibri" panose="020F0502020204030204" pitchFamily="34" charset="0"/>
                          <a:ea typeface="Times New Roman" panose="02020603050405020304" pitchFamily="18" charset="0"/>
                          <a:cs typeface="Calibri" panose="020F0502020204030204" pitchFamily="34" charset="0"/>
                        </a:rPr>
                        <a:t>COMPARE &amp; CONTRAST what was planned with what ensued</a:t>
                      </a:r>
                    </a:p>
                    <a:p>
                      <a:pPr marL="228600" marR="0" algn="l">
                        <a:spcBef>
                          <a:spcPts val="0"/>
                        </a:spcBef>
                        <a:spcAft>
                          <a:spcPts val="600"/>
                        </a:spcAft>
                      </a:pPr>
                      <a:r>
                        <a:rPr lang="en-US" sz="1050" dirty="0">
                          <a:effectLst/>
                          <a:latin typeface="Calibri" panose="020F0502020204030204" pitchFamily="34" charset="0"/>
                          <a:ea typeface="Times New Roman" panose="02020603050405020304" pitchFamily="18" charset="0"/>
                          <a:cs typeface="Calibri" panose="020F0502020204030204" pitchFamily="34" charset="0"/>
                        </a:rPr>
                        <a:t> </a:t>
                      </a:r>
                    </a:p>
                    <a:p>
                      <a:pPr marL="0" marR="0" algn="l">
                        <a:spcBef>
                          <a:spcPts val="0"/>
                        </a:spcBef>
                        <a:spcAft>
                          <a:spcPts val="0"/>
                        </a:spcAft>
                      </a:pPr>
                      <a:r>
                        <a:rPr lang="en-US" sz="1050" b="1" i="1" u="sng" dirty="0">
                          <a:effectLst/>
                          <a:latin typeface="Calibri" panose="020F0502020204030204" pitchFamily="34" charset="0"/>
                          <a:ea typeface="Times New Roman" panose="02020603050405020304" pitchFamily="18" charset="0"/>
                          <a:cs typeface="Calibri" panose="020F0502020204030204" pitchFamily="34" charset="0"/>
                        </a:rPr>
                        <a:t>Some Mediational question stems include:</a:t>
                      </a:r>
                      <a:endParaRPr lang="en-US" sz="1050" dirty="0">
                        <a:effectLst/>
                        <a:latin typeface="Calibri" panose="020F0502020204030204" pitchFamily="34" charset="0"/>
                        <a:ea typeface="Times New Roman" panose="02020603050405020304" pitchFamily="18" charset="0"/>
                        <a:cs typeface="Calibri" panose="020F0502020204030204" pitchFamily="34" charset="0"/>
                      </a:endParaRPr>
                    </a:p>
                    <a:p>
                      <a:pPr marL="228600" marR="0" algn="l">
                        <a:spcBef>
                          <a:spcPts val="0"/>
                        </a:spcBef>
                        <a:spcAft>
                          <a:spcPts val="0"/>
                        </a:spcAft>
                      </a:pPr>
                      <a:r>
                        <a:rPr lang="en-US" sz="1050" dirty="0">
                          <a:solidFill>
                            <a:srgbClr val="000080"/>
                          </a:solidFill>
                          <a:effectLst/>
                          <a:latin typeface="Calibri" panose="020F0502020204030204" pitchFamily="34" charset="0"/>
                          <a:ea typeface="Times New Roman" panose="02020603050405020304" pitchFamily="18" charset="0"/>
                          <a:cs typeface="Calibri" panose="020F0502020204030204" pitchFamily="34" charset="0"/>
                        </a:rPr>
                        <a:t>What’s another way you might …?</a:t>
                      </a:r>
                      <a:endParaRPr lang="en-US" sz="1050" dirty="0">
                        <a:effectLst/>
                        <a:latin typeface="Calibri" panose="020F0502020204030204" pitchFamily="34" charset="0"/>
                        <a:ea typeface="Times New Roman" panose="02020603050405020304" pitchFamily="18" charset="0"/>
                        <a:cs typeface="Calibri" panose="020F0502020204030204" pitchFamily="34" charset="0"/>
                      </a:endParaRPr>
                    </a:p>
                    <a:p>
                      <a:pPr marL="228600" marR="0" algn="l">
                        <a:spcBef>
                          <a:spcPts val="0"/>
                        </a:spcBef>
                        <a:spcAft>
                          <a:spcPts val="0"/>
                        </a:spcAft>
                      </a:pPr>
                      <a:r>
                        <a:rPr lang="en-US" sz="1050" dirty="0">
                          <a:effectLst/>
                          <a:latin typeface="Calibri" panose="020F0502020204030204" pitchFamily="34" charset="0"/>
                          <a:ea typeface="Times New Roman" panose="02020603050405020304" pitchFamily="18" charset="0"/>
                          <a:cs typeface="Calibri" panose="020F0502020204030204" pitchFamily="34" charset="0"/>
                        </a:rPr>
                        <a:t>What would it look like if …?</a:t>
                      </a:r>
                    </a:p>
                    <a:p>
                      <a:pPr marL="228600" marR="0" algn="l">
                        <a:spcBef>
                          <a:spcPts val="0"/>
                        </a:spcBef>
                        <a:spcAft>
                          <a:spcPts val="0"/>
                        </a:spcAft>
                      </a:pPr>
                      <a:r>
                        <a:rPr lang="en-US" sz="1050" dirty="0">
                          <a:solidFill>
                            <a:srgbClr val="000080"/>
                          </a:solidFill>
                          <a:effectLst/>
                          <a:latin typeface="Calibri" panose="020F0502020204030204" pitchFamily="34" charset="0"/>
                          <a:ea typeface="Times New Roman" panose="02020603050405020304" pitchFamily="18" charset="0"/>
                          <a:cs typeface="Calibri" panose="020F0502020204030204" pitchFamily="34" charset="0"/>
                        </a:rPr>
                        <a:t>What do you think would happen if …?</a:t>
                      </a:r>
                      <a:endParaRPr lang="en-US" sz="1050" dirty="0">
                        <a:effectLst/>
                        <a:latin typeface="Calibri" panose="020F0502020204030204" pitchFamily="34" charset="0"/>
                        <a:ea typeface="Times New Roman" panose="02020603050405020304" pitchFamily="18" charset="0"/>
                        <a:cs typeface="Calibri" panose="020F0502020204030204" pitchFamily="34" charset="0"/>
                      </a:endParaRPr>
                    </a:p>
                    <a:p>
                      <a:pPr marL="228600" marR="0" algn="l">
                        <a:spcBef>
                          <a:spcPts val="0"/>
                        </a:spcBef>
                        <a:spcAft>
                          <a:spcPts val="0"/>
                        </a:spcAft>
                      </a:pPr>
                      <a:r>
                        <a:rPr lang="en-US" sz="1050" dirty="0">
                          <a:effectLst/>
                          <a:latin typeface="Calibri" panose="020F0502020204030204" pitchFamily="34" charset="0"/>
                          <a:ea typeface="Times New Roman" panose="02020603050405020304" pitchFamily="18" charset="0"/>
                          <a:cs typeface="Calibri" panose="020F0502020204030204" pitchFamily="34" charset="0"/>
                        </a:rPr>
                        <a:t>How was…different from (like) …?</a:t>
                      </a:r>
                    </a:p>
                    <a:p>
                      <a:pPr marL="228600" marR="0" algn="l">
                        <a:spcBef>
                          <a:spcPts val="0"/>
                        </a:spcBef>
                        <a:spcAft>
                          <a:spcPts val="0"/>
                        </a:spcAft>
                      </a:pPr>
                      <a:r>
                        <a:rPr lang="en-US" sz="1050" dirty="0">
                          <a:solidFill>
                            <a:srgbClr val="000080"/>
                          </a:solidFill>
                          <a:effectLst/>
                          <a:latin typeface="Calibri" panose="020F0502020204030204" pitchFamily="34" charset="0"/>
                          <a:ea typeface="Times New Roman" panose="02020603050405020304" pitchFamily="18" charset="0"/>
                          <a:cs typeface="Calibri" panose="020F0502020204030204" pitchFamily="34" charset="0"/>
                        </a:rPr>
                        <a:t>What sort of an impact do you think …?</a:t>
                      </a:r>
                      <a:endParaRPr lang="en-US" sz="1050" dirty="0">
                        <a:effectLst/>
                        <a:latin typeface="Calibri" panose="020F0502020204030204" pitchFamily="34" charset="0"/>
                        <a:ea typeface="Times New Roman" panose="02020603050405020304" pitchFamily="18" charset="0"/>
                        <a:cs typeface="Calibri" panose="020F0502020204030204" pitchFamily="34" charset="0"/>
                      </a:endParaRPr>
                    </a:p>
                    <a:p>
                      <a:pPr marL="228600" marR="0" algn="l">
                        <a:spcBef>
                          <a:spcPts val="0"/>
                        </a:spcBef>
                        <a:spcAft>
                          <a:spcPts val="0"/>
                        </a:spcAft>
                      </a:pPr>
                      <a:r>
                        <a:rPr lang="en-US" sz="1050" dirty="0">
                          <a:effectLst/>
                          <a:latin typeface="Calibri" panose="020F0502020204030204" pitchFamily="34" charset="0"/>
                          <a:ea typeface="Times New Roman" panose="02020603050405020304" pitchFamily="18" charset="0"/>
                          <a:cs typeface="Calibri" panose="020F0502020204030204" pitchFamily="34" charset="0"/>
                        </a:rPr>
                        <a:t>What criteria do you use to …?</a:t>
                      </a:r>
                    </a:p>
                    <a:p>
                      <a:pPr marL="228600" marR="0" algn="l">
                        <a:spcBef>
                          <a:spcPts val="0"/>
                        </a:spcBef>
                        <a:spcAft>
                          <a:spcPts val="0"/>
                        </a:spcAft>
                      </a:pPr>
                      <a:r>
                        <a:rPr lang="en-US" sz="1050" dirty="0">
                          <a:solidFill>
                            <a:srgbClr val="000080"/>
                          </a:solidFill>
                          <a:effectLst/>
                          <a:latin typeface="Calibri" panose="020F0502020204030204" pitchFamily="34" charset="0"/>
                          <a:ea typeface="Times New Roman" panose="02020603050405020304" pitchFamily="18" charset="0"/>
                          <a:cs typeface="Calibri" panose="020F0502020204030204" pitchFamily="34" charset="0"/>
                        </a:rPr>
                        <a:t>When have you done something like … before?</a:t>
                      </a:r>
                      <a:endParaRPr lang="en-US" sz="1050" dirty="0">
                        <a:effectLst/>
                        <a:latin typeface="Calibri" panose="020F0502020204030204" pitchFamily="34" charset="0"/>
                        <a:ea typeface="Times New Roman" panose="02020603050405020304" pitchFamily="18" charset="0"/>
                        <a:cs typeface="Calibri" panose="020F0502020204030204" pitchFamily="34" charset="0"/>
                      </a:endParaRPr>
                    </a:p>
                    <a:p>
                      <a:pPr marL="228600" marR="0" algn="l">
                        <a:spcBef>
                          <a:spcPts val="0"/>
                        </a:spcBef>
                        <a:spcAft>
                          <a:spcPts val="0"/>
                        </a:spcAft>
                      </a:pPr>
                      <a:r>
                        <a:rPr lang="en-US" sz="1050" dirty="0">
                          <a:effectLst/>
                          <a:latin typeface="Calibri" panose="020F0502020204030204" pitchFamily="34" charset="0"/>
                          <a:ea typeface="Times New Roman" panose="02020603050405020304" pitchFamily="18" charset="0"/>
                          <a:cs typeface="Calibri" panose="020F0502020204030204" pitchFamily="34" charset="0"/>
                        </a:rPr>
                        <a:t>What do you think …?</a:t>
                      </a:r>
                    </a:p>
                    <a:p>
                      <a:pPr marL="228600" marR="0" algn="l">
                        <a:spcBef>
                          <a:spcPts val="0"/>
                        </a:spcBef>
                        <a:spcAft>
                          <a:spcPts val="0"/>
                        </a:spcAft>
                      </a:pPr>
                      <a:r>
                        <a:rPr lang="en-US" sz="1050" dirty="0">
                          <a:solidFill>
                            <a:srgbClr val="000080"/>
                          </a:solidFill>
                          <a:effectLst/>
                          <a:latin typeface="Calibri" panose="020F0502020204030204" pitchFamily="34" charset="0"/>
                          <a:ea typeface="Times New Roman" panose="02020603050405020304" pitchFamily="18" charset="0"/>
                          <a:cs typeface="Calibri" panose="020F0502020204030204" pitchFamily="34" charset="0"/>
                        </a:rPr>
                        <a:t>How did you decide … (come to that conclusion?)</a:t>
                      </a:r>
                      <a:endParaRPr lang="en-US" sz="1050" dirty="0">
                        <a:effectLst/>
                        <a:latin typeface="Calibri" panose="020F0502020204030204" pitchFamily="34" charset="0"/>
                        <a:ea typeface="Times New Roman" panose="02020603050405020304" pitchFamily="18" charset="0"/>
                        <a:cs typeface="Calibri" panose="020F0502020204030204" pitchFamily="34" charset="0"/>
                      </a:endParaRPr>
                    </a:p>
                    <a:p>
                      <a:pPr marL="228600" marR="0" algn="l">
                        <a:spcBef>
                          <a:spcPts val="0"/>
                        </a:spcBef>
                        <a:spcAft>
                          <a:spcPts val="0"/>
                        </a:spcAft>
                      </a:pPr>
                      <a:r>
                        <a:rPr lang="en-US" sz="1050" dirty="0">
                          <a:effectLst/>
                          <a:latin typeface="Calibri" panose="020F0502020204030204" pitchFamily="34" charset="0"/>
                          <a:ea typeface="Times New Roman" panose="02020603050405020304" pitchFamily="18" charset="0"/>
                          <a:cs typeface="Calibri" panose="020F0502020204030204" pitchFamily="34" charset="0"/>
                        </a:rPr>
                        <a:t>What might you see happening in your classroom if …?</a:t>
                      </a:r>
                    </a:p>
                  </a:txBody>
                  <a:tcPr marL="37862" marR="378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18214089"/>
                  </a:ext>
                </a:extLst>
              </a:tr>
            </a:tbl>
          </a:graphicData>
        </a:graphic>
      </p:graphicFrame>
      <p:sp>
        <p:nvSpPr>
          <p:cNvPr id="3" name="Title 2" hidden="1"/>
          <p:cNvSpPr>
            <a:spLocks noGrp="1"/>
          </p:cNvSpPr>
          <p:nvPr>
            <p:ph type="title"/>
          </p:nvPr>
        </p:nvSpPr>
        <p:spPr/>
        <p:txBody>
          <a:bodyPr/>
          <a:lstStyle/>
          <a:p>
            <a:r>
              <a:rPr lang="en-US" dirty="0" smtClean="0"/>
              <a:t>Mentoring Language Chart</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2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13</a:t>
            </a:fld>
            <a:endParaRPr/>
          </a:p>
        </p:txBody>
      </p:sp>
      <p:graphicFrame>
        <p:nvGraphicFramePr>
          <p:cNvPr id="2" name="Table 1" descr="Suggestions, Teachable Moments, Non-Judgmental Responses"/>
          <p:cNvGraphicFramePr>
            <a:graphicFrameLocks noGrp="1"/>
          </p:cNvGraphicFramePr>
          <p:nvPr>
            <p:extLst>
              <p:ext uri="{D42A27DB-BD31-4B8C-83A1-F6EECF244321}">
                <p14:modId xmlns:p14="http://schemas.microsoft.com/office/powerpoint/2010/main" val="1236967700"/>
              </p:ext>
            </p:extLst>
          </p:nvPr>
        </p:nvGraphicFramePr>
        <p:xfrm>
          <a:off x="133352" y="104776"/>
          <a:ext cx="8620122" cy="4848223"/>
        </p:xfrm>
        <a:graphic>
          <a:graphicData uri="http://schemas.openxmlformats.org/drawingml/2006/table">
            <a:tbl>
              <a:tblPr firstRow="1" firstCol="1" lastRow="1" lastCol="1" bandRow="1" bandCol="1"/>
              <a:tblGrid>
                <a:gridCol w="2952748">
                  <a:extLst>
                    <a:ext uri="{9D8B030D-6E8A-4147-A177-3AD203B41FA5}">
                      <a16:colId xmlns:a16="http://schemas.microsoft.com/office/drawing/2014/main" val="3620712104"/>
                    </a:ext>
                  </a:extLst>
                </a:gridCol>
                <a:gridCol w="2794000">
                  <a:extLst>
                    <a:ext uri="{9D8B030D-6E8A-4147-A177-3AD203B41FA5}">
                      <a16:colId xmlns:a16="http://schemas.microsoft.com/office/drawing/2014/main" val="2053101978"/>
                    </a:ext>
                  </a:extLst>
                </a:gridCol>
                <a:gridCol w="2873374">
                  <a:extLst>
                    <a:ext uri="{9D8B030D-6E8A-4147-A177-3AD203B41FA5}">
                      <a16:colId xmlns:a16="http://schemas.microsoft.com/office/drawing/2014/main" val="851579746"/>
                    </a:ext>
                  </a:extLst>
                </a:gridCol>
              </a:tblGrid>
              <a:tr h="185803">
                <a:tc>
                  <a:txBody>
                    <a:bodyPr/>
                    <a:lstStyle/>
                    <a:p>
                      <a:pPr marL="0" marR="0" algn="ctr">
                        <a:spcBef>
                          <a:spcPts val="0"/>
                        </a:spcBef>
                        <a:spcAft>
                          <a:spcPts val="0"/>
                        </a:spcAft>
                      </a:pPr>
                      <a:r>
                        <a:rPr lang="en-US" sz="1050" b="1" spc="100"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Suggestions</a:t>
                      </a:r>
                      <a:endParaRPr lang="en-US" sz="1050" dirty="0">
                        <a:effectLst/>
                        <a:latin typeface="Calibri" panose="020F0502020204030204" pitchFamily="34" charset="0"/>
                        <a:ea typeface="Times New Roman" panose="02020603050405020304" pitchFamily="18" charset="0"/>
                        <a:cs typeface="Calibri" panose="020F0502020204030204" pitchFamily="34" charset="0"/>
                      </a:endParaRPr>
                    </a:p>
                  </a:txBody>
                  <a:tcPr marL="36383" marR="363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37373"/>
                    </a:solidFill>
                  </a:tcPr>
                </a:tc>
                <a:tc>
                  <a:txBody>
                    <a:bodyPr/>
                    <a:lstStyle/>
                    <a:p>
                      <a:pPr marL="0" marR="0" algn="ctr">
                        <a:spcBef>
                          <a:spcPts val="0"/>
                        </a:spcBef>
                        <a:spcAft>
                          <a:spcPts val="0"/>
                        </a:spcAft>
                      </a:pPr>
                      <a:r>
                        <a:rPr lang="en-US" sz="1050" b="1" spc="10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Teachable Moments</a:t>
                      </a:r>
                      <a:endParaRPr lang="en-US" sz="1050">
                        <a:effectLst/>
                        <a:latin typeface="Calibri" panose="020F0502020204030204" pitchFamily="34" charset="0"/>
                        <a:ea typeface="Times New Roman" panose="02020603050405020304" pitchFamily="18" charset="0"/>
                        <a:cs typeface="Calibri" panose="020F0502020204030204" pitchFamily="34" charset="0"/>
                      </a:endParaRPr>
                    </a:p>
                  </a:txBody>
                  <a:tcPr marL="36383" marR="363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37373"/>
                    </a:solidFill>
                  </a:tcPr>
                </a:tc>
                <a:tc>
                  <a:txBody>
                    <a:bodyPr/>
                    <a:lstStyle/>
                    <a:p>
                      <a:pPr marL="0" marR="0" algn="ctr">
                        <a:spcBef>
                          <a:spcPts val="0"/>
                        </a:spcBef>
                        <a:spcAft>
                          <a:spcPts val="0"/>
                        </a:spcAft>
                      </a:pPr>
                      <a:r>
                        <a:rPr lang="en-US" sz="1050" b="1" spc="10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Non-Judgmental Responses</a:t>
                      </a:r>
                      <a:endParaRPr lang="en-US" sz="1050">
                        <a:effectLst/>
                        <a:latin typeface="Calibri" panose="020F0502020204030204" pitchFamily="34" charset="0"/>
                        <a:ea typeface="Times New Roman" panose="02020603050405020304" pitchFamily="18" charset="0"/>
                        <a:cs typeface="Calibri" panose="020F0502020204030204" pitchFamily="34" charset="0"/>
                      </a:endParaRPr>
                    </a:p>
                  </a:txBody>
                  <a:tcPr marL="36383" marR="363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37373"/>
                    </a:solidFill>
                  </a:tcPr>
                </a:tc>
                <a:extLst>
                  <a:ext uri="{0D108BD9-81ED-4DB2-BD59-A6C34878D82A}">
                    <a16:rowId xmlns:a16="http://schemas.microsoft.com/office/drawing/2014/main" val="1388278546"/>
                  </a:ext>
                </a:extLst>
              </a:tr>
              <a:tr h="4662420">
                <a:tc>
                  <a:txBody>
                    <a:bodyPr/>
                    <a:lstStyle/>
                    <a:p>
                      <a:pPr marL="0" marR="0">
                        <a:spcBef>
                          <a:spcPts val="0"/>
                        </a:spcBef>
                        <a:spcAft>
                          <a:spcPts val="0"/>
                        </a:spcAft>
                      </a:pPr>
                      <a:r>
                        <a:rPr lang="en-US" sz="900" b="1" i="1" dirty="0">
                          <a:effectLst/>
                          <a:latin typeface="Calibri" panose="020F0502020204030204" pitchFamily="34" charset="0"/>
                          <a:ea typeface="Times New Roman" panose="02020603050405020304" pitchFamily="18" charset="0"/>
                          <a:cs typeface="Calibri" panose="020F0502020204030204" pitchFamily="34" charset="0"/>
                        </a:rPr>
                        <a:t>“OPEN” suggestions…</a:t>
                      </a:r>
                      <a:endParaRPr lang="en-US" sz="900" dirty="0">
                        <a:effectLst/>
                        <a:latin typeface="Calibri" panose="020F0502020204030204" pitchFamily="34" charset="0"/>
                        <a:ea typeface="Times New Roman" panose="02020603050405020304" pitchFamily="18" charset="0"/>
                        <a:cs typeface="Calibri" panose="020F0502020204030204" pitchFamily="34" charset="0"/>
                      </a:endParaRPr>
                    </a:p>
                    <a:p>
                      <a:pPr marL="0" marR="0">
                        <a:spcBef>
                          <a:spcPts val="0"/>
                        </a:spcBef>
                        <a:spcAft>
                          <a:spcPts val="0"/>
                        </a:spcAft>
                      </a:pPr>
                      <a:r>
                        <a:rPr lang="en-US" sz="900" dirty="0">
                          <a:effectLst/>
                          <a:latin typeface="Calibri" panose="020F0502020204030204" pitchFamily="34" charset="0"/>
                          <a:ea typeface="Times New Roman" panose="02020603050405020304" pitchFamily="18" charset="0"/>
                          <a:cs typeface="Calibri" panose="020F0502020204030204" pitchFamily="34" charset="0"/>
                        </a:rPr>
                        <a:t>Are expressed with invitational, positive language and voice tone</a:t>
                      </a:r>
                    </a:p>
                    <a:p>
                      <a:pPr marL="0" marR="0">
                        <a:spcBef>
                          <a:spcPts val="0"/>
                        </a:spcBef>
                        <a:spcAft>
                          <a:spcPts val="0"/>
                        </a:spcAft>
                      </a:pPr>
                      <a:r>
                        <a:rPr lang="en-US" sz="900" dirty="0">
                          <a:effectLst/>
                          <a:latin typeface="Calibri" panose="020F0502020204030204" pitchFamily="34" charset="0"/>
                          <a:ea typeface="Times New Roman" panose="02020603050405020304" pitchFamily="18" charset="0"/>
                          <a:cs typeface="Calibri" panose="020F0502020204030204" pitchFamily="34" charset="0"/>
                        </a:rPr>
                        <a:t>Offer choices to encourage ownership</a:t>
                      </a:r>
                    </a:p>
                    <a:p>
                      <a:pPr marL="0" marR="0">
                        <a:spcBef>
                          <a:spcPts val="0"/>
                        </a:spcBef>
                        <a:spcAft>
                          <a:spcPts val="0"/>
                        </a:spcAft>
                      </a:pPr>
                      <a:r>
                        <a:rPr lang="en-US" sz="900" dirty="0">
                          <a:effectLst/>
                          <a:latin typeface="Calibri" panose="020F0502020204030204" pitchFamily="34" charset="0"/>
                          <a:ea typeface="Times New Roman" panose="02020603050405020304" pitchFamily="18" charset="0"/>
                          <a:cs typeface="Calibri" panose="020F0502020204030204" pitchFamily="34" charset="0"/>
                        </a:rPr>
                        <a:t>Are often expressed as a question (or include a “tag question”) to invite further thinking</a:t>
                      </a:r>
                    </a:p>
                    <a:p>
                      <a:pPr marL="0" marR="0">
                        <a:spcBef>
                          <a:spcPts val="0"/>
                        </a:spcBef>
                        <a:spcAft>
                          <a:spcPts val="0"/>
                        </a:spcAft>
                      </a:pPr>
                      <a:r>
                        <a:rPr lang="en-US" sz="900" dirty="0">
                          <a:effectLst/>
                          <a:latin typeface="Calibri" panose="020F0502020204030204" pitchFamily="34" charset="0"/>
                          <a:ea typeface="Times New Roman" panose="02020603050405020304" pitchFamily="18" charset="0"/>
                          <a:cs typeface="Calibri" panose="020F0502020204030204" pitchFamily="34" charset="0"/>
                        </a:rPr>
                        <a:t>Are achievable: enough to encourage, but not to overwhelm</a:t>
                      </a:r>
                    </a:p>
                    <a:p>
                      <a:pPr marL="0" marR="0">
                        <a:spcBef>
                          <a:spcPts val="0"/>
                        </a:spcBef>
                        <a:spcAft>
                          <a:spcPts val="0"/>
                        </a:spcAft>
                      </a:pPr>
                      <a:r>
                        <a:rPr lang="en-US" sz="900" dirty="0">
                          <a:effectLst/>
                          <a:latin typeface="Calibri" panose="020F0502020204030204" pitchFamily="34" charset="0"/>
                          <a:ea typeface="Times New Roman" panose="02020603050405020304" pitchFamily="18" charset="0"/>
                          <a:cs typeface="Calibri" panose="020F0502020204030204" pitchFamily="34" charset="0"/>
                        </a:rPr>
                        <a:t>May provide information about the mentor’s thinking and decision-making</a:t>
                      </a:r>
                    </a:p>
                    <a:p>
                      <a:pPr marL="0" marR="0">
                        <a:spcBef>
                          <a:spcPts val="0"/>
                        </a:spcBef>
                        <a:spcAft>
                          <a:spcPts val="0"/>
                        </a:spcAft>
                      </a:pPr>
                      <a:r>
                        <a:rPr lang="en-US" sz="900" b="1" i="1" u="sng" dirty="0">
                          <a:effectLst/>
                          <a:latin typeface="Calibri" panose="020F0502020204030204" pitchFamily="34" charset="0"/>
                          <a:ea typeface="Times New Roman" panose="02020603050405020304" pitchFamily="18" charset="0"/>
                          <a:cs typeface="Calibri" panose="020F0502020204030204" pitchFamily="34" charset="0"/>
                        </a:rPr>
                        <a:t>Suggestion Stems:</a:t>
                      </a:r>
                      <a:endParaRPr lang="en-US" sz="900" dirty="0">
                        <a:effectLst/>
                        <a:latin typeface="Calibri" panose="020F0502020204030204" pitchFamily="34" charset="0"/>
                        <a:ea typeface="Times New Roman" panose="02020603050405020304" pitchFamily="18" charset="0"/>
                        <a:cs typeface="Calibri" panose="020F0502020204030204" pitchFamily="34" charset="0"/>
                      </a:endParaRPr>
                    </a:p>
                    <a:p>
                      <a:pPr marL="0" marR="0">
                        <a:spcBef>
                          <a:spcPts val="0"/>
                        </a:spcBef>
                        <a:spcAft>
                          <a:spcPts val="0"/>
                        </a:spcAft>
                      </a:pPr>
                      <a:r>
                        <a:rPr lang="en-US" sz="900" dirty="0">
                          <a:effectLst/>
                          <a:latin typeface="Calibri" panose="020F0502020204030204" pitchFamily="34" charset="0"/>
                          <a:ea typeface="Times New Roman" panose="02020603050405020304" pitchFamily="18" charset="0"/>
                          <a:cs typeface="Calibri" panose="020F0502020204030204" pitchFamily="34" charset="0"/>
                        </a:rPr>
                        <a:t> </a:t>
                      </a:r>
                      <a:r>
                        <a:rPr lang="en-US" sz="900" dirty="0" smtClean="0">
                          <a:effectLst/>
                          <a:latin typeface="Calibri" panose="020F0502020204030204" pitchFamily="34" charset="0"/>
                          <a:ea typeface="Times New Roman" panose="02020603050405020304" pitchFamily="18" charset="0"/>
                          <a:cs typeface="Calibri" panose="020F0502020204030204" pitchFamily="34" charset="0"/>
                        </a:rPr>
                        <a:t>     </a:t>
                      </a:r>
                      <a:r>
                        <a:rPr lang="en-US" sz="900" dirty="0">
                          <a:effectLst/>
                          <a:latin typeface="Calibri" panose="020F0502020204030204" pitchFamily="34" charset="0"/>
                          <a:ea typeface="Times New Roman" panose="02020603050405020304" pitchFamily="18" charset="0"/>
                          <a:cs typeface="Calibri" panose="020F0502020204030204" pitchFamily="34" charset="0"/>
                        </a:rPr>
                        <a:t>One thing I’ve learned/noticed is …</a:t>
                      </a:r>
                    </a:p>
                    <a:p>
                      <a:pPr marL="0" marR="0">
                        <a:spcBef>
                          <a:spcPts val="0"/>
                        </a:spcBef>
                        <a:spcAft>
                          <a:spcPts val="0"/>
                        </a:spcAft>
                      </a:pPr>
                      <a:r>
                        <a:rPr lang="en-US" sz="900" dirty="0">
                          <a:effectLst/>
                          <a:latin typeface="Calibri" panose="020F0502020204030204" pitchFamily="34" charset="0"/>
                          <a:ea typeface="Times New Roman" panose="02020603050405020304" pitchFamily="18" charset="0"/>
                          <a:cs typeface="Calibri" panose="020F0502020204030204" pitchFamily="34" charset="0"/>
                        </a:rPr>
                        <a:t>     </a:t>
                      </a:r>
                      <a:r>
                        <a:rPr lang="en-US" sz="900" dirty="0">
                          <a:solidFill>
                            <a:srgbClr val="000080"/>
                          </a:solidFill>
                          <a:effectLst/>
                          <a:latin typeface="Calibri" panose="020F0502020204030204" pitchFamily="34" charset="0"/>
                          <a:ea typeface="Times New Roman" panose="02020603050405020304" pitchFamily="18" charset="0"/>
                          <a:cs typeface="Calibri" panose="020F0502020204030204" pitchFamily="34" charset="0"/>
                        </a:rPr>
                        <a:t>A couple of things to keep in mind …</a:t>
                      </a:r>
                      <a:endParaRPr lang="en-US" sz="900" dirty="0">
                        <a:effectLst/>
                        <a:latin typeface="Calibri" panose="020F0502020204030204" pitchFamily="34" charset="0"/>
                        <a:ea typeface="Times New Roman" panose="02020603050405020304" pitchFamily="18" charset="0"/>
                        <a:cs typeface="Calibri" panose="020F0502020204030204" pitchFamily="34" charset="0"/>
                      </a:endParaRPr>
                    </a:p>
                    <a:p>
                      <a:pPr marL="0" marR="0">
                        <a:spcBef>
                          <a:spcPts val="0"/>
                        </a:spcBef>
                        <a:spcAft>
                          <a:spcPts val="0"/>
                        </a:spcAft>
                      </a:pPr>
                      <a:r>
                        <a:rPr lang="en-US" sz="900" dirty="0">
                          <a:effectLst/>
                          <a:latin typeface="Calibri" panose="020F0502020204030204" pitchFamily="34" charset="0"/>
                          <a:ea typeface="Times New Roman" panose="02020603050405020304" pitchFamily="18" charset="0"/>
                          <a:cs typeface="Calibri" panose="020F0502020204030204" pitchFamily="34" charset="0"/>
                        </a:rPr>
                        <a:t>     From our experience, one thing we’ve noticed </a:t>
                      </a:r>
                    </a:p>
                    <a:p>
                      <a:pPr marL="0" marR="0">
                        <a:spcBef>
                          <a:spcPts val="0"/>
                        </a:spcBef>
                        <a:spcAft>
                          <a:spcPts val="0"/>
                        </a:spcAft>
                      </a:pPr>
                      <a:r>
                        <a:rPr lang="en-US" sz="900" dirty="0">
                          <a:effectLst/>
                          <a:latin typeface="Calibri" panose="020F0502020204030204" pitchFamily="34" charset="0"/>
                          <a:ea typeface="Times New Roman" panose="02020603050405020304" pitchFamily="18" charset="0"/>
                          <a:cs typeface="Calibri" panose="020F0502020204030204" pitchFamily="34" charset="0"/>
                        </a:rPr>
                        <a:t>     </a:t>
                      </a:r>
                      <a:r>
                        <a:rPr lang="en-US" sz="900" dirty="0">
                          <a:solidFill>
                            <a:srgbClr val="000080"/>
                          </a:solidFill>
                          <a:effectLst/>
                          <a:latin typeface="Calibri" panose="020F0502020204030204" pitchFamily="34" charset="0"/>
                          <a:ea typeface="Times New Roman" panose="02020603050405020304" pitchFamily="18" charset="0"/>
                          <a:cs typeface="Calibri" panose="020F0502020204030204" pitchFamily="34" charset="0"/>
                        </a:rPr>
                        <a:t>Several/some teachers I know have tried a  </a:t>
                      </a:r>
                      <a:endParaRPr lang="en-US" sz="900" dirty="0">
                        <a:effectLst/>
                        <a:latin typeface="Calibri" panose="020F0502020204030204" pitchFamily="34" charset="0"/>
                        <a:ea typeface="Times New Roman" panose="02020603050405020304" pitchFamily="18" charset="0"/>
                        <a:cs typeface="Calibri" panose="020F0502020204030204" pitchFamily="34" charset="0"/>
                      </a:endParaRPr>
                    </a:p>
                    <a:p>
                      <a:pPr marL="0" marR="0">
                        <a:spcBef>
                          <a:spcPts val="0"/>
                        </a:spcBef>
                        <a:spcAft>
                          <a:spcPts val="0"/>
                        </a:spcAft>
                      </a:pPr>
                      <a:r>
                        <a:rPr lang="en-US" sz="900" dirty="0">
                          <a:solidFill>
                            <a:srgbClr val="000080"/>
                          </a:solidFill>
                          <a:effectLst/>
                          <a:latin typeface="Calibri" panose="020F0502020204030204" pitchFamily="34" charset="0"/>
                          <a:ea typeface="Times New Roman" panose="02020603050405020304" pitchFamily="18" charset="0"/>
                          <a:cs typeface="Calibri" panose="020F0502020204030204" pitchFamily="34" charset="0"/>
                        </a:rPr>
                        <a:t>         couple of different things in this sort of </a:t>
                      </a:r>
                      <a:endParaRPr lang="en-US" sz="900" dirty="0">
                        <a:effectLst/>
                        <a:latin typeface="Calibri" panose="020F0502020204030204" pitchFamily="34" charset="0"/>
                        <a:ea typeface="Times New Roman" panose="02020603050405020304" pitchFamily="18" charset="0"/>
                        <a:cs typeface="Calibri" panose="020F0502020204030204" pitchFamily="34" charset="0"/>
                      </a:endParaRPr>
                    </a:p>
                    <a:p>
                      <a:pPr marL="0" marR="0">
                        <a:spcBef>
                          <a:spcPts val="0"/>
                        </a:spcBef>
                        <a:spcAft>
                          <a:spcPts val="0"/>
                        </a:spcAft>
                      </a:pPr>
                      <a:r>
                        <a:rPr lang="en-US" sz="900" dirty="0">
                          <a:solidFill>
                            <a:srgbClr val="000080"/>
                          </a:solidFill>
                          <a:effectLst/>
                          <a:latin typeface="Calibri" panose="020F0502020204030204" pitchFamily="34" charset="0"/>
                          <a:ea typeface="Times New Roman" panose="02020603050405020304" pitchFamily="18" charset="0"/>
                          <a:cs typeface="Calibri" panose="020F0502020204030204" pitchFamily="34" charset="0"/>
                        </a:rPr>
                        <a:t>         situation and maybe one might work for you </a:t>
                      </a:r>
                      <a:endParaRPr lang="en-US" sz="900" dirty="0">
                        <a:effectLst/>
                        <a:latin typeface="Calibri" panose="020F0502020204030204" pitchFamily="34" charset="0"/>
                        <a:ea typeface="Times New Roman" panose="02020603050405020304" pitchFamily="18" charset="0"/>
                        <a:cs typeface="Calibri" panose="020F0502020204030204" pitchFamily="34" charset="0"/>
                      </a:endParaRPr>
                    </a:p>
                    <a:p>
                      <a:pPr marL="0" marR="0">
                        <a:spcBef>
                          <a:spcPts val="0"/>
                        </a:spcBef>
                        <a:spcAft>
                          <a:spcPts val="0"/>
                        </a:spcAft>
                      </a:pPr>
                      <a:r>
                        <a:rPr lang="en-US" sz="900" dirty="0">
                          <a:effectLst/>
                          <a:latin typeface="Calibri" panose="020F0502020204030204" pitchFamily="34" charset="0"/>
                          <a:ea typeface="Times New Roman" panose="02020603050405020304" pitchFamily="18" charset="0"/>
                          <a:cs typeface="Calibri" panose="020F0502020204030204" pitchFamily="34" charset="0"/>
                        </a:rPr>
                        <a:t> </a:t>
                      </a:r>
                    </a:p>
                    <a:p>
                      <a:pPr marL="0" marR="0">
                        <a:spcBef>
                          <a:spcPts val="0"/>
                        </a:spcBef>
                        <a:spcAft>
                          <a:spcPts val="0"/>
                        </a:spcAft>
                      </a:pPr>
                      <a:r>
                        <a:rPr lang="en-US" sz="900" dirty="0">
                          <a:effectLst/>
                          <a:latin typeface="Calibri" panose="020F0502020204030204" pitchFamily="34" charset="0"/>
                          <a:ea typeface="Times New Roman" panose="02020603050405020304" pitchFamily="18" charset="0"/>
                          <a:cs typeface="Calibri" panose="020F0502020204030204" pitchFamily="34" charset="0"/>
                        </a:rPr>
                        <a:t>     What I know about _______________ is …</a:t>
                      </a:r>
                    </a:p>
                    <a:p>
                      <a:pPr marL="0" marR="0">
                        <a:spcBef>
                          <a:spcPts val="0"/>
                        </a:spcBef>
                        <a:spcAft>
                          <a:spcPts val="0"/>
                        </a:spcAft>
                      </a:pPr>
                      <a:r>
                        <a:rPr lang="en-US" sz="900" dirty="0">
                          <a:effectLst/>
                          <a:latin typeface="Calibri" panose="020F0502020204030204" pitchFamily="34" charset="0"/>
                          <a:ea typeface="Times New Roman" panose="02020603050405020304" pitchFamily="18" charset="0"/>
                          <a:cs typeface="Calibri" panose="020F0502020204030204" pitchFamily="34" charset="0"/>
                        </a:rPr>
                        <a:t>     </a:t>
                      </a:r>
                      <a:r>
                        <a:rPr lang="en-US" sz="900" dirty="0">
                          <a:solidFill>
                            <a:srgbClr val="000080"/>
                          </a:solidFill>
                          <a:effectLst/>
                          <a:latin typeface="Calibri" panose="020F0502020204030204" pitchFamily="34" charset="0"/>
                          <a:ea typeface="Times New Roman" panose="02020603050405020304" pitchFamily="18" charset="0"/>
                          <a:cs typeface="Calibri" panose="020F0502020204030204" pitchFamily="34" charset="0"/>
                        </a:rPr>
                        <a:t>Something/some things to keep in mind when </a:t>
                      </a:r>
                      <a:endParaRPr lang="en-US" sz="900" dirty="0">
                        <a:effectLst/>
                        <a:latin typeface="Calibri" panose="020F0502020204030204" pitchFamily="34" charset="0"/>
                        <a:ea typeface="Times New Roman" panose="02020603050405020304" pitchFamily="18" charset="0"/>
                        <a:cs typeface="Calibri" panose="020F0502020204030204" pitchFamily="34" charset="0"/>
                      </a:endParaRPr>
                    </a:p>
                    <a:p>
                      <a:pPr marL="0" marR="0">
                        <a:spcBef>
                          <a:spcPts val="0"/>
                        </a:spcBef>
                        <a:spcAft>
                          <a:spcPts val="0"/>
                        </a:spcAft>
                      </a:pPr>
                      <a:r>
                        <a:rPr lang="en-US" sz="900" dirty="0">
                          <a:solidFill>
                            <a:srgbClr val="000080"/>
                          </a:solidFill>
                          <a:effectLst/>
                          <a:latin typeface="Calibri" panose="020F0502020204030204" pitchFamily="34" charset="0"/>
                          <a:ea typeface="Times New Roman" panose="02020603050405020304" pitchFamily="18" charset="0"/>
                          <a:cs typeface="Calibri" panose="020F0502020204030204" pitchFamily="34" charset="0"/>
                        </a:rPr>
                        <a:t>           dealing with…</a:t>
                      </a:r>
                      <a:endParaRPr lang="en-US" sz="900" dirty="0">
                        <a:effectLst/>
                        <a:latin typeface="Calibri" panose="020F0502020204030204" pitchFamily="34" charset="0"/>
                        <a:ea typeface="Times New Roman" panose="02020603050405020304" pitchFamily="18" charset="0"/>
                        <a:cs typeface="Calibri" panose="020F0502020204030204" pitchFamily="34" charset="0"/>
                      </a:endParaRPr>
                    </a:p>
                    <a:p>
                      <a:pPr marL="0" marR="0">
                        <a:spcBef>
                          <a:spcPts val="0"/>
                        </a:spcBef>
                        <a:spcAft>
                          <a:spcPts val="0"/>
                        </a:spcAft>
                      </a:pPr>
                      <a:r>
                        <a:rPr lang="en-US" sz="900" dirty="0">
                          <a:effectLst/>
                          <a:latin typeface="Calibri" panose="020F0502020204030204" pitchFamily="34" charset="0"/>
                          <a:ea typeface="Times New Roman" panose="02020603050405020304" pitchFamily="18" charset="0"/>
                          <a:cs typeface="Calibri" panose="020F0502020204030204" pitchFamily="34" charset="0"/>
                        </a:rPr>
                        <a:t>     Something you might consider trying is …</a:t>
                      </a:r>
                    </a:p>
                    <a:p>
                      <a:pPr marL="0" marR="0">
                        <a:spcBef>
                          <a:spcPts val="0"/>
                        </a:spcBef>
                        <a:spcAft>
                          <a:spcPts val="0"/>
                        </a:spcAft>
                      </a:pPr>
                      <a:r>
                        <a:rPr lang="en-US" sz="900" dirty="0">
                          <a:effectLst/>
                          <a:latin typeface="Calibri" panose="020F0502020204030204" pitchFamily="34" charset="0"/>
                          <a:ea typeface="Times New Roman" panose="02020603050405020304" pitchFamily="18" charset="0"/>
                          <a:cs typeface="Calibri" panose="020F0502020204030204" pitchFamily="34" charset="0"/>
                        </a:rPr>
                        <a:t>     </a:t>
                      </a:r>
                      <a:r>
                        <a:rPr lang="en-US" sz="900" dirty="0">
                          <a:solidFill>
                            <a:srgbClr val="000080"/>
                          </a:solidFill>
                          <a:effectLst/>
                          <a:latin typeface="Calibri" panose="020F0502020204030204" pitchFamily="34" charset="0"/>
                          <a:ea typeface="Times New Roman" panose="02020603050405020304" pitchFamily="18" charset="0"/>
                          <a:cs typeface="Calibri" panose="020F0502020204030204" pitchFamily="34" charset="0"/>
                        </a:rPr>
                        <a:t>There are a number of approaches …</a:t>
                      </a:r>
                      <a:endParaRPr lang="en-US" sz="900" dirty="0">
                        <a:effectLst/>
                        <a:latin typeface="Calibri" panose="020F0502020204030204" pitchFamily="34" charset="0"/>
                        <a:ea typeface="Times New Roman" panose="02020603050405020304" pitchFamily="18" charset="0"/>
                        <a:cs typeface="Calibri" panose="020F0502020204030204" pitchFamily="34" charset="0"/>
                      </a:endParaRPr>
                    </a:p>
                    <a:p>
                      <a:pPr marL="0" marR="0">
                        <a:spcBef>
                          <a:spcPts val="0"/>
                        </a:spcBef>
                        <a:spcAft>
                          <a:spcPts val="0"/>
                        </a:spcAft>
                      </a:pPr>
                      <a:r>
                        <a:rPr lang="en-US" sz="900" dirty="0">
                          <a:effectLst/>
                          <a:latin typeface="Calibri" panose="020F0502020204030204" pitchFamily="34" charset="0"/>
                          <a:ea typeface="Times New Roman" panose="02020603050405020304" pitchFamily="18" charset="0"/>
                          <a:cs typeface="Calibri" panose="020F0502020204030204" pitchFamily="34" charset="0"/>
                        </a:rPr>
                        <a:t>     Sometimes it’s helpful if …</a:t>
                      </a:r>
                    </a:p>
                    <a:p>
                      <a:pPr marL="0" marR="0">
                        <a:spcBef>
                          <a:spcPts val="0"/>
                        </a:spcBef>
                        <a:spcAft>
                          <a:spcPts val="0"/>
                        </a:spcAft>
                      </a:pPr>
                      <a:r>
                        <a:rPr lang="en-US" sz="900" dirty="0">
                          <a:effectLst/>
                          <a:latin typeface="Calibri" panose="020F0502020204030204" pitchFamily="34" charset="0"/>
                          <a:ea typeface="Times New Roman" panose="02020603050405020304" pitchFamily="18" charset="0"/>
                          <a:cs typeface="Calibri" panose="020F0502020204030204" pitchFamily="34" charset="0"/>
                        </a:rPr>
                        <a:t> </a:t>
                      </a:r>
                      <a:r>
                        <a:rPr lang="en-US" sz="900" b="1" i="1" dirty="0" smtClean="0">
                          <a:effectLst/>
                          <a:latin typeface="Calibri" panose="020F0502020204030204" pitchFamily="34" charset="0"/>
                          <a:ea typeface="Times New Roman" panose="02020603050405020304" pitchFamily="18" charset="0"/>
                          <a:cs typeface="Calibri" panose="020F0502020204030204" pitchFamily="34" charset="0"/>
                        </a:rPr>
                        <a:t>Try </a:t>
                      </a:r>
                      <a:r>
                        <a:rPr lang="en-US" sz="900" b="1" i="1" dirty="0">
                          <a:effectLst/>
                          <a:latin typeface="Calibri" panose="020F0502020204030204" pitchFamily="34" charset="0"/>
                          <a:ea typeface="Times New Roman" panose="02020603050405020304" pitchFamily="18" charset="0"/>
                          <a:cs typeface="Calibri" panose="020F0502020204030204" pitchFamily="34" charset="0"/>
                        </a:rPr>
                        <a:t>following suggestion with a question that invites the teacher to imagine/hypothesize how the idea might work in his/her context.</a:t>
                      </a:r>
                      <a:endParaRPr lang="en-US" sz="900" dirty="0">
                        <a:effectLst/>
                        <a:latin typeface="Calibri" panose="020F0502020204030204" pitchFamily="34" charset="0"/>
                        <a:ea typeface="Times New Roman" panose="02020603050405020304" pitchFamily="18" charset="0"/>
                        <a:cs typeface="Calibri" panose="020F0502020204030204" pitchFamily="34" charset="0"/>
                      </a:endParaRPr>
                    </a:p>
                    <a:p>
                      <a:pPr marL="0" marR="0">
                        <a:spcBef>
                          <a:spcPts val="0"/>
                        </a:spcBef>
                        <a:spcAft>
                          <a:spcPts val="0"/>
                        </a:spcAft>
                      </a:pPr>
                      <a:r>
                        <a:rPr lang="en-US" sz="900" dirty="0">
                          <a:effectLst/>
                          <a:latin typeface="Calibri" panose="020F0502020204030204" pitchFamily="34" charset="0"/>
                          <a:ea typeface="Times New Roman" panose="02020603050405020304" pitchFamily="18" charset="0"/>
                          <a:cs typeface="Calibri" panose="020F0502020204030204" pitchFamily="34" charset="0"/>
                        </a:rPr>
                        <a:t> </a:t>
                      </a:r>
                      <a:r>
                        <a:rPr lang="en-US" sz="900" dirty="0" smtClean="0">
                          <a:solidFill>
                            <a:srgbClr val="000080"/>
                          </a:solidFill>
                          <a:effectLst/>
                          <a:latin typeface="Calibri" panose="020F0502020204030204" pitchFamily="34" charset="0"/>
                          <a:ea typeface="Times New Roman" panose="02020603050405020304" pitchFamily="18" charset="0"/>
                          <a:cs typeface="Calibri" panose="020F0502020204030204" pitchFamily="34" charset="0"/>
                        </a:rPr>
                        <a:t>How </a:t>
                      </a:r>
                      <a:r>
                        <a:rPr lang="en-US" sz="900" dirty="0">
                          <a:solidFill>
                            <a:srgbClr val="000080"/>
                          </a:solidFill>
                          <a:effectLst/>
                          <a:latin typeface="Calibri" panose="020F0502020204030204" pitchFamily="34" charset="0"/>
                          <a:ea typeface="Times New Roman" panose="02020603050405020304" pitchFamily="18" charset="0"/>
                          <a:cs typeface="Calibri" panose="020F0502020204030204" pitchFamily="34" charset="0"/>
                        </a:rPr>
                        <a:t>might this look in your classroom?</a:t>
                      </a:r>
                      <a:endParaRPr lang="en-US" sz="900" dirty="0">
                        <a:effectLst/>
                        <a:latin typeface="Calibri" panose="020F0502020204030204" pitchFamily="34" charset="0"/>
                        <a:ea typeface="Times New Roman" panose="02020603050405020304" pitchFamily="18" charset="0"/>
                        <a:cs typeface="Calibri" panose="020F0502020204030204" pitchFamily="34" charset="0"/>
                      </a:endParaRPr>
                    </a:p>
                    <a:p>
                      <a:pPr marL="228600" marR="0">
                        <a:spcBef>
                          <a:spcPts val="0"/>
                        </a:spcBef>
                        <a:spcAft>
                          <a:spcPts val="0"/>
                        </a:spcAft>
                      </a:pPr>
                      <a:r>
                        <a:rPr lang="en-US" sz="900" dirty="0">
                          <a:effectLst/>
                          <a:latin typeface="Calibri" panose="020F0502020204030204" pitchFamily="34" charset="0"/>
                          <a:ea typeface="Times New Roman" panose="02020603050405020304" pitchFamily="18" charset="0"/>
                          <a:cs typeface="Calibri" panose="020F0502020204030204" pitchFamily="34" charset="0"/>
                        </a:rPr>
                        <a:t>To what extent might that work in your situation/with your students?</a:t>
                      </a:r>
                    </a:p>
                    <a:p>
                      <a:pPr marL="228600" marR="0">
                        <a:spcBef>
                          <a:spcPts val="0"/>
                        </a:spcBef>
                        <a:spcAft>
                          <a:spcPts val="0"/>
                        </a:spcAft>
                      </a:pPr>
                      <a:r>
                        <a:rPr lang="en-US" sz="900" dirty="0">
                          <a:solidFill>
                            <a:srgbClr val="000080"/>
                          </a:solidFill>
                          <a:effectLst/>
                          <a:latin typeface="Calibri" panose="020F0502020204030204" pitchFamily="34" charset="0"/>
                          <a:ea typeface="Times New Roman" panose="02020603050405020304" pitchFamily="18" charset="0"/>
                          <a:cs typeface="Calibri" panose="020F0502020204030204" pitchFamily="34" charset="0"/>
                        </a:rPr>
                        <a:t>What do you imagine might happen if you were to try something like that with your class?</a:t>
                      </a:r>
                      <a:endParaRPr lang="en-US" sz="900" dirty="0">
                        <a:effectLst/>
                        <a:latin typeface="Calibri" panose="020F0502020204030204" pitchFamily="34" charset="0"/>
                        <a:ea typeface="Times New Roman" panose="02020603050405020304" pitchFamily="18" charset="0"/>
                        <a:cs typeface="Calibri" panose="020F0502020204030204" pitchFamily="34" charset="0"/>
                      </a:endParaRPr>
                    </a:p>
                    <a:p>
                      <a:pPr marL="228600" marR="0">
                        <a:spcBef>
                          <a:spcPts val="0"/>
                        </a:spcBef>
                        <a:spcAft>
                          <a:spcPts val="0"/>
                        </a:spcAft>
                      </a:pPr>
                      <a:r>
                        <a:rPr lang="en-US" sz="900" dirty="0">
                          <a:effectLst/>
                          <a:latin typeface="Calibri" panose="020F0502020204030204" pitchFamily="34" charset="0"/>
                          <a:ea typeface="Times New Roman" panose="02020603050405020304" pitchFamily="18" charset="0"/>
                          <a:cs typeface="Calibri" panose="020F0502020204030204" pitchFamily="34" charset="0"/>
                        </a:rPr>
                        <a:t>Which of these ideas might work best in your classroom?</a:t>
                      </a:r>
                    </a:p>
                    <a:p>
                      <a:pPr marL="0" marR="0">
                        <a:spcBef>
                          <a:spcPts val="0"/>
                        </a:spcBef>
                        <a:spcAft>
                          <a:spcPts val="0"/>
                        </a:spcAft>
                      </a:pPr>
                      <a:r>
                        <a:rPr lang="en-US" sz="900" dirty="0">
                          <a:effectLst/>
                          <a:latin typeface="Calibri" panose="020F0502020204030204" pitchFamily="34" charset="0"/>
                          <a:ea typeface="Times New Roman" panose="02020603050405020304" pitchFamily="18" charset="0"/>
                          <a:cs typeface="Calibri" panose="020F0502020204030204" pitchFamily="34" charset="0"/>
                        </a:rPr>
                        <a:t> </a:t>
                      </a:r>
                    </a:p>
                  </a:txBody>
                  <a:tcPr marL="36383" marR="363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b="1" i="1" dirty="0">
                          <a:effectLst/>
                          <a:latin typeface="Calibri" panose="020F0502020204030204" pitchFamily="34" charset="0"/>
                          <a:ea typeface="Times New Roman" panose="02020603050405020304" pitchFamily="18" charset="0"/>
                          <a:cs typeface="Calibri" panose="020F0502020204030204" pitchFamily="34" charset="0"/>
                        </a:rPr>
                        <a:t>Teachable moments are spontaneous opportunities that offer the mentor a chance to:</a:t>
                      </a:r>
                      <a:endParaRPr lang="en-US" sz="900" dirty="0">
                        <a:effectLst/>
                        <a:latin typeface="Calibri" panose="020F0502020204030204" pitchFamily="34" charset="0"/>
                        <a:ea typeface="Times New Roman" panose="02020603050405020304" pitchFamily="18" charset="0"/>
                        <a:cs typeface="Calibri" panose="020F0502020204030204" pitchFamily="34" charset="0"/>
                      </a:endParaRPr>
                    </a:p>
                    <a:p>
                      <a:pPr marL="228600" marR="0">
                        <a:spcBef>
                          <a:spcPts val="0"/>
                        </a:spcBef>
                        <a:spcAft>
                          <a:spcPts val="0"/>
                        </a:spcAft>
                      </a:pPr>
                      <a:r>
                        <a:rPr lang="en-US" sz="900" dirty="0">
                          <a:effectLst/>
                          <a:latin typeface="Calibri" panose="020F0502020204030204" pitchFamily="34" charset="0"/>
                          <a:ea typeface="Times New Roman" panose="02020603050405020304" pitchFamily="18" charset="0"/>
                          <a:cs typeface="Calibri" panose="020F0502020204030204" pitchFamily="34" charset="0"/>
                        </a:rPr>
                        <a:t>Fill in instructional gaps</a:t>
                      </a:r>
                    </a:p>
                    <a:p>
                      <a:pPr marL="228600" marR="0">
                        <a:spcBef>
                          <a:spcPts val="0"/>
                        </a:spcBef>
                        <a:spcAft>
                          <a:spcPts val="0"/>
                        </a:spcAft>
                      </a:pPr>
                      <a:r>
                        <a:rPr lang="en-US" sz="900" dirty="0">
                          <a:effectLst/>
                          <a:latin typeface="Calibri" panose="020F0502020204030204" pitchFamily="34" charset="0"/>
                          <a:ea typeface="Times New Roman" panose="02020603050405020304" pitchFamily="18" charset="0"/>
                          <a:cs typeface="Calibri" panose="020F0502020204030204" pitchFamily="34" charset="0"/>
                        </a:rPr>
                        <a:t>Help the teacher make good choices/decisions</a:t>
                      </a:r>
                    </a:p>
                    <a:p>
                      <a:pPr marL="228600" marR="0">
                        <a:spcBef>
                          <a:spcPts val="0"/>
                        </a:spcBef>
                        <a:spcAft>
                          <a:spcPts val="0"/>
                        </a:spcAft>
                      </a:pPr>
                      <a:r>
                        <a:rPr lang="en-US" sz="900" dirty="0">
                          <a:effectLst/>
                          <a:latin typeface="Calibri" panose="020F0502020204030204" pitchFamily="34" charset="0"/>
                          <a:ea typeface="Times New Roman" panose="02020603050405020304" pitchFamily="18" charset="0"/>
                          <a:cs typeface="Calibri" panose="020F0502020204030204" pitchFamily="34" charset="0"/>
                        </a:rPr>
                        <a:t>Help the teacher to take “the next step”</a:t>
                      </a:r>
                    </a:p>
                    <a:p>
                      <a:pPr marL="0" marR="0">
                        <a:spcBef>
                          <a:spcPts val="0"/>
                        </a:spcBef>
                        <a:spcAft>
                          <a:spcPts val="600"/>
                        </a:spcAft>
                      </a:pPr>
                      <a:r>
                        <a:rPr lang="en-US" sz="900" dirty="0">
                          <a:effectLst/>
                          <a:latin typeface="Calibri" panose="020F0502020204030204" pitchFamily="34" charset="0"/>
                          <a:ea typeface="Times New Roman" panose="02020603050405020304" pitchFamily="18" charset="0"/>
                          <a:cs typeface="Calibri" panose="020F0502020204030204" pitchFamily="34" charset="0"/>
                        </a:rPr>
                        <a:t> </a:t>
                      </a:r>
                    </a:p>
                    <a:p>
                      <a:pPr marL="0" marR="0">
                        <a:spcBef>
                          <a:spcPts val="0"/>
                        </a:spcBef>
                        <a:spcAft>
                          <a:spcPts val="0"/>
                        </a:spcAft>
                      </a:pPr>
                      <a:r>
                        <a:rPr lang="en-US" sz="900" b="1" i="1" dirty="0">
                          <a:effectLst/>
                          <a:latin typeface="Calibri" panose="020F0502020204030204" pitchFamily="34" charset="0"/>
                          <a:ea typeface="Times New Roman" panose="02020603050405020304" pitchFamily="18" charset="0"/>
                          <a:cs typeface="Calibri" panose="020F0502020204030204" pitchFamily="34" charset="0"/>
                        </a:rPr>
                        <a:t>When taking advantage of a teachable moment, it’s important to:</a:t>
                      </a:r>
                      <a:endParaRPr lang="en-US" sz="900" dirty="0">
                        <a:effectLst/>
                        <a:latin typeface="Calibri" panose="020F0502020204030204" pitchFamily="34" charset="0"/>
                        <a:ea typeface="Times New Roman" panose="02020603050405020304" pitchFamily="18" charset="0"/>
                        <a:cs typeface="Calibri" panose="020F0502020204030204" pitchFamily="34" charset="0"/>
                      </a:endParaRPr>
                    </a:p>
                    <a:p>
                      <a:pPr marL="228600" marR="0">
                        <a:spcBef>
                          <a:spcPts val="0"/>
                        </a:spcBef>
                        <a:spcAft>
                          <a:spcPts val="600"/>
                        </a:spcAft>
                      </a:pPr>
                      <a:r>
                        <a:rPr lang="en-US" sz="900" dirty="0">
                          <a:effectLst/>
                          <a:latin typeface="Calibri" panose="020F0502020204030204" pitchFamily="34" charset="0"/>
                          <a:ea typeface="Times New Roman" panose="02020603050405020304" pitchFamily="18" charset="0"/>
                          <a:cs typeface="Calibri" panose="020F0502020204030204" pitchFamily="34" charset="0"/>
                        </a:rPr>
                        <a:t>Share in the spirit of support</a:t>
                      </a:r>
                    </a:p>
                    <a:p>
                      <a:pPr marL="228600" marR="0">
                        <a:spcBef>
                          <a:spcPts val="0"/>
                        </a:spcBef>
                        <a:spcAft>
                          <a:spcPts val="600"/>
                        </a:spcAft>
                      </a:pPr>
                      <a:r>
                        <a:rPr lang="en-US" sz="900" dirty="0">
                          <a:effectLst/>
                          <a:latin typeface="Calibri" panose="020F0502020204030204" pitchFamily="34" charset="0"/>
                          <a:ea typeface="Times New Roman" panose="02020603050405020304" pitchFamily="18" charset="0"/>
                          <a:cs typeface="Calibri" panose="020F0502020204030204" pitchFamily="34" charset="0"/>
                        </a:rPr>
                        <a:t>Be brief: focus on the essential</a:t>
                      </a:r>
                    </a:p>
                    <a:p>
                      <a:pPr marL="228600" marR="0">
                        <a:spcBef>
                          <a:spcPts val="0"/>
                        </a:spcBef>
                        <a:spcAft>
                          <a:spcPts val="600"/>
                        </a:spcAft>
                      </a:pPr>
                      <a:r>
                        <a:rPr lang="en-US" sz="900" dirty="0">
                          <a:effectLst/>
                          <a:latin typeface="Calibri" panose="020F0502020204030204" pitchFamily="34" charset="0"/>
                          <a:ea typeface="Times New Roman" panose="02020603050405020304" pitchFamily="18" charset="0"/>
                          <a:cs typeface="Calibri" panose="020F0502020204030204" pitchFamily="34" charset="0"/>
                        </a:rPr>
                        <a:t>Be strategic</a:t>
                      </a:r>
                    </a:p>
                    <a:p>
                      <a:pPr marL="228600" marR="0">
                        <a:spcBef>
                          <a:spcPts val="0"/>
                        </a:spcBef>
                        <a:spcAft>
                          <a:spcPts val="600"/>
                        </a:spcAft>
                      </a:pPr>
                      <a:r>
                        <a:rPr lang="en-US" sz="900" dirty="0">
                          <a:effectLst/>
                          <a:latin typeface="Calibri" panose="020F0502020204030204" pitchFamily="34" charset="0"/>
                          <a:ea typeface="Times New Roman" panose="02020603050405020304" pitchFamily="18" charset="0"/>
                          <a:cs typeface="Calibri" panose="020F0502020204030204" pitchFamily="34" charset="0"/>
                        </a:rPr>
                        <a:t>Avoid using jargon or sounding pedantic (not talking down to them)</a:t>
                      </a:r>
                    </a:p>
                    <a:p>
                      <a:pPr marL="685800" marR="0">
                        <a:spcBef>
                          <a:spcPts val="0"/>
                        </a:spcBef>
                        <a:spcAft>
                          <a:spcPts val="0"/>
                        </a:spcAft>
                      </a:pPr>
                      <a:r>
                        <a:rPr lang="en-US" sz="900" dirty="0">
                          <a:effectLst/>
                          <a:latin typeface="Calibri" panose="020F0502020204030204" pitchFamily="34" charset="0"/>
                          <a:ea typeface="Times New Roman" panose="02020603050405020304" pitchFamily="18" charset="0"/>
                          <a:cs typeface="Calibri" panose="020F0502020204030204" pitchFamily="34" charset="0"/>
                        </a:rPr>
                        <a:t> </a:t>
                      </a:r>
                    </a:p>
                    <a:p>
                      <a:pPr marL="0" marR="0">
                        <a:spcBef>
                          <a:spcPts val="0"/>
                        </a:spcBef>
                        <a:spcAft>
                          <a:spcPts val="0"/>
                        </a:spcAft>
                      </a:pPr>
                      <a:r>
                        <a:rPr lang="en-US" sz="900" b="1" i="1" u="sng" dirty="0">
                          <a:effectLst/>
                          <a:latin typeface="Calibri" panose="020F0502020204030204" pitchFamily="34" charset="0"/>
                          <a:ea typeface="Times New Roman" panose="02020603050405020304" pitchFamily="18" charset="0"/>
                          <a:cs typeface="Calibri" panose="020F0502020204030204" pitchFamily="34" charset="0"/>
                        </a:rPr>
                        <a:t>Some possible stems include the following:</a:t>
                      </a:r>
                      <a:endParaRPr lang="en-US" sz="900" dirty="0">
                        <a:effectLst/>
                        <a:latin typeface="Calibri" panose="020F0502020204030204" pitchFamily="34" charset="0"/>
                        <a:ea typeface="Times New Roman" panose="02020603050405020304" pitchFamily="18" charset="0"/>
                        <a:cs typeface="Calibri" panose="020F0502020204030204" pitchFamily="34" charset="0"/>
                      </a:endParaRPr>
                    </a:p>
                    <a:p>
                      <a:pPr marL="0" marR="0">
                        <a:spcBef>
                          <a:spcPts val="0"/>
                        </a:spcBef>
                        <a:spcAft>
                          <a:spcPts val="600"/>
                        </a:spcAft>
                      </a:pPr>
                      <a:r>
                        <a:rPr lang="en-US" sz="900" dirty="0">
                          <a:solidFill>
                            <a:srgbClr val="000080"/>
                          </a:solidFill>
                          <a:effectLst/>
                          <a:latin typeface="Calibri" panose="020F0502020204030204" pitchFamily="34" charset="0"/>
                          <a:ea typeface="Times New Roman" panose="02020603050405020304" pitchFamily="18" charset="0"/>
                          <a:cs typeface="Calibri" panose="020F0502020204030204" pitchFamily="34" charset="0"/>
                        </a:rPr>
                        <a:t>One thing to keep in mind is …</a:t>
                      </a:r>
                      <a:endParaRPr lang="en-US" sz="900" dirty="0">
                        <a:effectLst/>
                        <a:latin typeface="Calibri" panose="020F0502020204030204" pitchFamily="34" charset="0"/>
                        <a:ea typeface="Times New Roman" panose="02020603050405020304" pitchFamily="18" charset="0"/>
                        <a:cs typeface="Calibri" panose="020F0502020204030204" pitchFamily="34" charset="0"/>
                      </a:endParaRPr>
                    </a:p>
                    <a:p>
                      <a:pPr marL="0" marR="0">
                        <a:spcBef>
                          <a:spcPts val="0"/>
                        </a:spcBef>
                        <a:spcAft>
                          <a:spcPts val="600"/>
                        </a:spcAft>
                      </a:pPr>
                      <a:r>
                        <a:rPr lang="en-US" sz="900" dirty="0">
                          <a:effectLst/>
                          <a:latin typeface="Calibri" panose="020F0502020204030204" pitchFamily="34" charset="0"/>
                          <a:ea typeface="Times New Roman" panose="02020603050405020304" pitchFamily="18" charset="0"/>
                          <a:cs typeface="Calibri" panose="020F0502020204030204" pitchFamily="34" charset="0"/>
                        </a:rPr>
                        <a:t>If you’re interested in _____, it’s important to …</a:t>
                      </a:r>
                    </a:p>
                    <a:p>
                      <a:pPr marL="0" marR="0">
                        <a:spcBef>
                          <a:spcPts val="0"/>
                        </a:spcBef>
                        <a:spcAft>
                          <a:spcPts val="600"/>
                        </a:spcAft>
                      </a:pPr>
                      <a:r>
                        <a:rPr lang="en-US" sz="900" dirty="0">
                          <a:effectLst/>
                          <a:latin typeface="Calibri" panose="020F0502020204030204" pitchFamily="34" charset="0"/>
                          <a:ea typeface="Times New Roman" panose="02020603050405020304" pitchFamily="18" charset="0"/>
                          <a:cs typeface="Calibri" panose="020F0502020204030204" pitchFamily="34" charset="0"/>
                        </a:rPr>
                        <a:t>What I know about ______ is …</a:t>
                      </a:r>
                    </a:p>
                    <a:p>
                      <a:pPr marL="0" marR="0">
                        <a:spcBef>
                          <a:spcPts val="0"/>
                        </a:spcBef>
                        <a:spcAft>
                          <a:spcPts val="600"/>
                        </a:spcAft>
                      </a:pPr>
                      <a:r>
                        <a:rPr lang="en-US" sz="900" dirty="0">
                          <a:effectLst/>
                          <a:latin typeface="Calibri" panose="020F0502020204030204" pitchFamily="34" charset="0"/>
                          <a:ea typeface="Times New Roman" panose="02020603050405020304" pitchFamily="18" charset="0"/>
                          <a:cs typeface="Calibri" panose="020F0502020204030204" pitchFamily="34" charset="0"/>
                        </a:rPr>
                        <a:t>It’s sometimes/usually helpful to _____ when …</a:t>
                      </a:r>
                    </a:p>
                    <a:p>
                      <a:pPr marL="0" marR="0">
                        <a:spcBef>
                          <a:spcPts val="0"/>
                        </a:spcBef>
                        <a:spcAft>
                          <a:spcPts val="0"/>
                        </a:spcAft>
                      </a:pPr>
                      <a:r>
                        <a:rPr lang="en-US" sz="900" dirty="0">
                          <a:effectLst/>
                          <a:latin typeface="Calibri" panose="020F0502020204030204" pitchFamily="34" charset="0"/>
                          <a:ea typeface="Times New Roman" panose="02020603050405020304" pitchFamily="18" charset="0"/>
                          <a:cs typeface="Calibri" panose="020F0502020204030204" pitchFamily="34" charset="0"/>
                        </a:rPr>
                        <a:t> </a:t>
                      </a:r>
                    </a:p>
                  </a:txBody>
                  <a:tcPr marL="36383" marR="363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b="1" i="1" dirty="0">
                          <a:effectLst/>
                          <a:latin typeface="Calibri" panose="020F0502020204030204" pitchFamily="34" charset="0"/>
                          <a:ea typeface="Times New Roman" panose="02020603050405020304" pitchFamily="18" charset="0"/>
                          <a:cs typeface="Calibri" panose="020F0502020204030204" pitchFamily="34" charset="0"/>
                        </a:rPr>
                        <a:t>Non-Judgmental Responses help to:</a:t>
                      </a:r>
                      <a:endParaRPr lang="en-US" sz="900" dirty="0">
                        <a:effectLst/>
                        <a:latin typeface="Calibri" panose="020F0502020204030204" pitchFamily="34" charset="0"/>
                        <a:ea typeface="Times New Roman" panose="02020603050405020304" pitchFamily="18" charset="0"/>
                        <a:cs typeface="Calibri" panose="020F0502020204030204" pitchFamily="34" charset="0"/>
                      </a:endParaRPr>
                    </a:p>
                    <a:p>
                      <a:pPr marL="0" marR="0">
                        <a:spcBef>
                          <a:spcPts val="0"/>
                        </a:spcBef>
                        <a:spcAft>
                          <a:spcPts val="0"/>
                        </a:spcAft>
                      </a:pPr>
                      <a:r>
                        <a:rPr lang="en-US" sz="900" dirty="0">
                          <a:effectLst/>
                          <a:latin typeface="Calibri" panose="020F0502020204030204" pitchFamily="34" charset="0"/>
                          <a:ea typeface="Times New Roman" panose="02020603050405020304" pitchFamily="18" charset="0"/>
                          <a:cs typeface="Calibri" panose="020F0502020204030204" pitchFamily="34" charset="0"/>
                        </a:rPr>
                        <a:t>Build trust</a:t>
                      </a:r>
                    </a:p>
                    <a:p>
                      <a:pPr marL="0" marR="0">
                        <a:spcBef>
                          <a:spcPts val="0"/>
                        </a:spcBef>
                        <a:spcAft>
                          <a:spcPts val="0"/>
                        </a:spcAft>
                      </a:pPr>
                      <a:r>
                        <a:rPr lang="en-US" sz="900" dirty="0">
                          <a:effectLst/>
                          <a:latin typeface="Calibri" panose="020F0502020204030204" pitchFamily="34" charset="0"/>
                          <a:ea typeface="Times New Roman" panose="02020603050405020304" pitchFamily="18" charset="0"/>
                          <a:cs typeface="Calibri" panose="020F0502020204030204" pitchFamily="34" charset="0"/>
                        </a:rPr>
                        <a:t>Promote an internal locus of control</a:t>
                      </a:r>
                    </a:p>
                    <a:p>
                      <a:pPr marL="0" marR="0">
                        <a:spcBef>
                          <a:spcPts val="0"/>
                        </a:spcBef>
                        <a:spcAft>
                          <a:spcPts val="0"/>
                        </a:spcAft>
                      </a:pPr>
                      <a:r>
                        <a:rPr lang="en-US" sz="900" dirty="0">
                          <a:effectLst/>
                          <a:latin typeface="Calibri" panose="020F0502020204030204" pitchFamily="34" charset="0"/>
                          <a:ea typeface="Times New Roman" panose="02020603050405020304" pitchFamily="18" charset="0"/>
                          <a:cs typeface="Calibri" panose="020F0502020204030204" pitchFamily="34" charset="0"/>
                        </a:rPr>
                        <a:t>Encourage self-assessment</a:t>
                      </a:r>
                    </a:p>
                    <a:p>
                      <a:pPr marL="0" marR="0">
                        <a:spcBef>
                          <a:spcPts val="0"/>
                        </a:spcBef>
                        <a:spcAft>
                          <a:spcPts val="0"/>
                        </a:spcAft>
                      </a:pPr>
                      <a:r>
                        <a:rPr lang="en-US" sz="900" dirty="0">
                          <a:effectLst/>
                          <a:latin typeface="Calibri" panose="020F0502020204030204" pitchFamily="34" charset="0"/>
                          <a:ea typeface="Times New Roman" panose="02020603050405020304" pitchFamily="18" charset="0"/>
                          <a:cs typeface="Calibri" panose="020F0502020204030204" pitchFamily="34" charset="0"/>
                        </a:rPr>
                        <a:t>Develop beginning teacher autonomy</a:t>
                      </a:r>
                    </a:p>
                    <a:p>
                      <a:pPr marL="0" marR="0">
                        <a:spcBef>
                          <a:spcPts val="0"/>
                        </a:spcBef>
                        <a:spcAft>
                          <a:spcPts val="0"/>
                        </a:spcAft>
                      </a:pPr>
                      <a:r>
                        <a:rPr lang="en-US" sz="900" dirty="0">
                          <a:effectLst/>
                          <a:latin typeface="Calibri" panose="020F0502020204030204" pitchFamily="34" charset="0"/>
                          <a:ea typeface="Times New Roman" panose="02020603050405020304" pitchFamily="18" charset="0"/>
                          <a:cs typeface="Calibri" panose="020F0502020204030204" pitchFamily="34" charset="0"/>
                        </a:rPr>
                        <a:t>Foster risk-taking</a:t>
                      </a:r>
                    </a:p>
                    <a:p>
                      <a:pPr marL="0" marR="0">
                        <a:spcBef>
                          <a:spcPts val="0"/>
                        </a:spcBef>
                        <a:spcAft>
                          <a:spcPts val="0"/>
                        </a:spcAft>
                      </a:pPr>
                      <a:r>
                        <a:rPr lang="en-US" sz="900" dirty="0">
                          <a:effectLst/>
                          <a:latin typeface="Calibri" panose="020F0502020204030204" pitchFamily="34" charset="0"/>
                          <a:ea typeface="Times New Roman" panose="02020603050405020304" pitchFamily="18" charset="0"/>
                          <a:cs typeface="Calibri" panose="020F0502020204030204" pitchFamily="34" charset="0"/>
                        </a:rPr>
                        <a:t> </a:t>
                      </a:r>
                    </a:p>
                    <a:p>
                      <a:pPr marL="0" marR="0">
                        <a:spcBef>
                          <a:spcPts val="0"/>
                        </a:spcBef>
                        <a:spcAft>
                          <a:spcPts val="0"/>
                        </a:spcAft>
                      </a:pPr>
                      <a:r>
                        <a:rPr lang="en-US" sz="900" b="1" i="1" u="sng" dirty="0">
                          <a:effectLst/>
                          <a:latin typeface="Calibri" panose="020F0502020204030204" pitchFamily="34" charset="0"/>
                          <a:ea typeface="Times New Roman" panose="02020603050405020304" pitchFamily="18" charset="0"/>
                          <a:cs typeface="Calibri" panose="020F0502020204030204" pitchFamily="34" charset="0"/>
                        </a:rPr>
                        <a:t>Possible examples:</a:t>
                      </a:r>
                      <a:endParaRPr lang="en-US" sz="900" dirty="0">
                        <a:effectLst/>
                        <a:latin typeface="Calibri" panose="020F0502020204030204" pitchFamily="34" charset="0"/>
                        <a:ea typeface="Times New Roman" panose="02020603050405020304" pitchFamily="18" charset="0"/>
                        <a:cs typeface="Calibri" panose="020F0502020204030204" pitchFamily="34" charset="0"/>
                      </a:endParaRPr>
                    </a:p>
                    <a:p>
                      <a:pPr marL="228600" marR="0">
                        <a:spcBef>
                          <a:spcPts val="0"/>
                        </a:spcBef>
                        <a:spcAft>
                          <a:spcPts val="600"/>
                        </a:spcAft>
                      </a:pPr>
                      <a:r>
                        <a:rPr lang="en-US" sz="900" b="1" dirty="0">
                          <a:effectLst/>
                          <a:latin typeface="Calibri" panose="020F0502020204030204" pitchFamily="34" charset="0"/>
                          <a:ea typeface="Times New Roman" panose="02020603050405020304" pitchFamily="18" charset="0"/>
                          <a:cs typeface="Calibri" panose="020F0502020204030204" pitchFamily="34" charset="0"/>
                        </a:rPr>
                        <a:t>Identify what worked and why</a:t>
                      </a:r>
                      <a:endParaRPr lang="en-US" sz="900" dirty="0">
                        <a:effectLst/>
                        <a:latin typeface="Calibri" panose="020F0502020204030204" pitchFamily="34" charset="0"/>
                        <a:ea typeface="Times New Roman" panose="02020603050405020304" pitchFamily="18" charset="0"/>
                        <a:cs typeface="Calibri" panose="020F0502020204030204" pitchFamily="34" charset="0"/>
                      </a:endParaRPr>
                    </a:p>
                    <a:p>
                      <a:pPr marL="685800" marR="0">
                        <a:spcBef>
                          <a:spcPts val="0"/>
                        </a:spcBef>
                        <a:spcAft>
                          <a:spcPts val="600"/>
                        </a:spcAft>
                      </a:pPr>
                      <a:r>
                        <a:rPr lang="en-US" sz="900" i="1" dirty="0">
                          <a:effectLst/>
                          <a:latin typeface="Calibri" panose="020F0502020204030204" pitchFamily="34" charset="0"/>
                          <a:ea typeface="Times New Roman" panose="02020603050405020304" pitchFamily="18" charset="0"/>
                          <a:cs typeface="Calibri" panose="020F0502020204030204" pitchFamily="34" charset="0"/>
                        </a:rPr>
                        <a:t>I noticed how when you _____ the students really _____ </a:t>
                      </a:r>
                      <a:endParaRPr lang="en-US" sz="900" dirty="0">
                        <a:effectLst/>
                        <a:latin typeface="Calibri" panose="020F0502020204030204" pitchFamily="34" charset="0"/>
                        <a:ea typeface="Times New Roman" panose="02020603050405020304" pitchFamily="18" charset="0"/>
                        <a:cs typeface="Calibri" panose="020F0502020204030204" pitchFamily="34" charset="0"/>
                      </a:endParaRPr>
                    </a:p>
                    <a:p>
                      <a:pPr marL="228600" marR="0">
                        <a:spcBef>
                          <a:spcPts val="0"/>
                        </a:spcBef>
                        <a:spcAft>
                          <a:spcPts val="600"/>
                        </a:spcAft>
                      </a:pPr>
                      <a:r>
                        <a:rPr lang="en-US" sz="900" b="1" dirty="0">
                          <a:solidFill>
                            <a:srgbClr val="000080"/>
                          </a:solidFill>
                          <a:effectLst/>
                          <a:latin typeface="Calibri" panose="020F0502020204030204" pitchFamily="34" charset="0"/>
                          <a:ea typeface="Times New Roman" panose="02020603050405020304" pitchFamily="18" charset="0"/>
                          <a:cs typeface="Calibri" panose="020F0502020204030204" pitchFamily="34" charset="0"/>
                        </a:rPr>
                        <a:t>Encourage</a:t>
                      </a:r>
                      <a:endParaRPr lang="en-US" sz="900" dirty="0">
                        <a:effectLst/>
                        <a:latin typeface="Calibri" panose="020F0502020204030204" pitchFamily="34" charset="0"/>
                        <a:ea typeface="Times New Roman" panose="02020603050405020304" pitchFamily="18" charset="0"/>
                        <a:cs typeface="Calibri" panose="020F0502020204030204" pitchFamily="34" charset="0"/>
                      </a:endParaRPr>
                    </a:p>
                    <a:p>
                      <a:pPr marL="685800" marR="0">
                        <a:spcBef>
                          <a:spcPts val="0"/>
                        </a:spcBef>
                        <a:spcAft>
                          <a:spcPts val="600"/>
                        </a:spcAft>
                      </a:pPr>
                      <a:r>
                        <a:rPr lang="en-US" sz="900" i="1" dirty="0">
                          <a:solidFill>
                            <a:srgbClr val="000080"/>
                          </a:solidFill>
                          <a:effectLst/>
                          <a:latin typeface="Calibri" panose="020F0502020204030204" pitchFamily="34" charset="0"/>
                          <a:ea typeface="Times New Roman" panose="02020603050405020304" pitchFamily="18" charset="0"/>
                          <a:cs typeface="Calibri" panose="020F0502020204030204" pitchFamily="34" charset="0"/>
                        </a:rPr>
                        <a:t>It sounds like you have a number of ideas to try out! It’ll be exciting/interesting/great to see which works best for you!</a:t>
                      </a:r>
                      <a:endParaRPr lang="en-US" sz="900" dirty="0">
                        <a:effectLst/>
                        <a:latin typeface="Calibri" panose="020F0502020204030204" pitchFamily="34" charset="0"/>
                        <a:ea typeface="Times New Roman" panose="02020603050405020304" pitchFamily="18" charset="0"/>
                        <a:cs typeface="Calibri" panose="020F0502020204030204" pitchFamily="34" charset="0"/>
                      </a:endParaRPr>
                    </a:p>
                    <a:p>
                      <a:pPr marL="228600" marR="0">
                        <a:spcBef>
                          <a:spcPts val="0"/>
                        </a:spcBef>
                        <a:spcAft>
                          <a:spcPts val="0"/>
                        </a:spcAft>
                      </a:pPr>
                      <a:r>
                        <a:rPr lang="en-US" sz="900" b="1" dirty="0">
                          <a:effectLst/>
                          <a:latin typeface="Calibri" panose="020F0502020204030204" pitchFamily="34" charset="0"/>
                          <a:ea typeface="Times New Roman" panose="02020603050405020304" pitchFamily="18" charset="0"/>
                          <a:cs typeface="Calibri" panose="020F0502020204030204" pitchFamily="34" charset="0"/>
                        </a:rPr>
                        <a:t>Ask the teacher to self-assess</a:t>
                      </a:r>
                      <a:endParaRPr lang="en-US" sz="900" dirty="0">
                        <a:effectLst/>
                        <a:latin typeface="Calibri" panose="020F0502020204030204" pitchFamily="34" charset="0"/>
                        <a:ea typeface="Times New Roman" panose="02020603050405020304" pitchFamily="18" charset="0"/>
                        <a:cs typeface="Calibri" panose="020F0502020204030204" pitchFamily="34" charset="0"/>
                      </a:endParaRPr>
                    </a:p>
                    <a:p>
                      <a:pPr marL="685800" marR="0">
                        <a:spcBef>
                          <a:spcPts val="0"/>
                        </a:spcBef>
                        <a:spcAft>
                          <a:spcPts val="0"/>
                        </a:spcAft>
                      </a:pPr>
                      <a:r>
                        <a:rPr lang="en-US" sz="900" dirty="0">
                          <a:effectLst/>
                          <a:latin typeface="Calibri" panose="020F0502020204030204" pitchFamily="34" charset="0"/>
                          <a:ea typeface="Times New Roman" panose="02020603050405020304" pitchFamily="18" charset="0"/>
                          <a:cs typeface="Calibri" panose="020F0502020204030204" pitchFamily="34" charset="0"/>
                        </a:rPr>
                        <a:t>How do you think the lesson went and why?</a:t>
                      </a:r>
                    </a:p>
                    <a:p>
                      <a:pPr marL="228600" marR="0">
                        <a:spcBef>
                          <a:spcPts val="0"/>
                        </a:spcBef>
                        <a:spcAft>
                          <a:spcPts val="0"/>
                        </a:spcAft>
                      </a:pPr>
                      <a:r>
                        <a:rPr lang="en-US" sz="900" b="1" dirty="0">
                          <a:solidFill>
                            <a:srgbClr val="000080"/>
                          </a:solidFill>
                          <a:effectLst/>
                          <a:latin typeface="Calibri" panose="020F0502020204030204" pitchFamily="34" charset="0"/>
                          <a:ea typeface="Times New Roman" panose="02020603050405020304" pitchFamily="18" charset="0"/>
                          <a:cs typeface="Calibri" panose="020F0502020204030204" pitchFamily="34" charset="0"/>
                        </a:rPr>
                        <a:t>Ask the teacher to identify her/his role</a:t>
                      </a:r>
                      <a:endParaRPr lang="en-US" sz="900" dirty="0">
                        <a:effectLst/>
                        <a:latin typeface="Calibri" panose="020F0502020204030204" pitchFamily="34" charset="0"/>
                        <a:ea typeface="Times New Roman" panose="02020603050405020304" pitchFamily="18" charset="0"/>
                        <a:cs typeface="Calibri" panose="020F0502020204030204" pitchFamily="34" charset="0"/>
                      </a:endParaRPr>
                    </a:p>
                    <a:p>
                      <a:pPr marL="685800" marR="0">
                        <a:spcBef>
                          <a:spcPts val="0"/>
                        </a:spcBef>
                        <a:spcAft>
                          <a:spcPts val="0"/>
                        </a:spcAft>
                      </a:pPr>
                      <a:r>
                        <a:rPr lang="en-US" sz="900" i="1" dirty="0">
                          <a:solidFill>
                            <a:srgbClr val="000080"/>
                          </a:solidFill>
                          <a:effectLst/>
                          <a:latin typeface="Calibri" panose="020F0502020204030204" pitchFamily="34" charset="0"/>
                          <a:ea typeface="Times New Roman" panose="02020603050405020304" pitchFamily="18" charset="0"/>
                          <a:cs typeface="Calibri" panose="020F0502020204030204" pitchFamily="34" charset="0"/>
                        </a:rPr>
                        <a:t>What did you do to make the lesson so successful?</a:t>
                      </a:r>
                      <a:endParaRPr lang="en-US" sz="900" dirty="0">
                        <a:effectLst/>
                        <a:latin typeface="Calibri" panose="020F0502020204030204" pitchFamily="34" charset="0"/>
                        <a:ea typeface="Times New Roman" panose="02020603050405020304" pitchFamily="18" charset="0"/>
                        <a:cs typeface="Calibri" panose="020F0502020204030204" pitchFamily="34" charset="0"/>
                      </a:endParaRPr>
                    </a:p>
                    <a:p>
                      <a:pPr marL="228600" marR="0">
                        <a:spcBef>
                          <a:spcPts val="0"/>
                        </a:spcBef>
                        <a:spcAft>
                          <a:spcPts val="0"/>
                        </a:spcAft>
                      </a:pPr>
                      <a:r>
                        <a:rPr lang="en-US" sz="900" b="1" dirty="0">
                          <a:effectLst/>
                          <a:latin typeface="Calibri" panose="020F0502020204030204" pitchFamily="34" charset="0"/>
                          <a:ea typeface="Times New Roman" panose="02020603050405020304" pitchFamily="18" charset="0"/>
                          <a:cs typeface="Calibri" panose="020F0502020204030204" pitchFamily="34" charset="0"/>
                        </a:rPr>
                        <a:t>Listen</a:t>
                      </a:r>
                      <a:endParaRPr lang="en-US" sz="900" dirty="0">
                        <a:effectLst/>
                        <a:latin typeface="Calibri" panose="020F0502020204030204" pitchFamily="34" charset="0"/>
                        <a:ea typeface="Times New Roman" panose="02020603050405020304" pitchFamily="18" charset="0"/>
                        <a:cs typeface="Calibri" panose="020F0502020204030204" pitchFamily="34" charset="0"/>
                      </a:endParaRPr>
                    </a:p>
                    <a:p>
                      <a:pPr marL="228600" marR="0">
                        <a:spcBef>
                          <a:spcPts val="0"/>
                        </a:spcBef>
                        <a:spcAft>
                          <a:spcPts val="0"/>
                        </a:spcAft>
                      </a:pPr>
                      <a:r>
                        <a:rPr lang="en-US" sz="900" dirty="0">
                          <a:effectLst/>
                          <a:latin typeface="Calibri" panose="020F0502020204030204" pitchFamily="34" charset="0"/>
                          <a:ea typeface="Times New Roman" panose="02020603050405020304" pitchFamily="18" charset="0"/>
                          <a:cs typeface="Calibri" panose="020F0502020204030204" pitchFamily="34" charset="0"/>
                        </a:rPr>
                        <a:t>Ask sincere questions</a:t>
                      </a:r>
                    </a:p>
                    <a:p>
                      <a:pPr marL="228600" marR="0">
                        <a:spcBef>
                          <a:spcPts val="0"/>
                        </a:spcBef>
                        <a:spcAft>
                          <a:spcPts val="0"/>
                        </a:spcAft>
                      </a:pPr>
                      <a:r>
                        <a:rPr lang="en-US" sz="900" dirty="0">
                          <a:effectLst/>
                          <a:latin typeface="Calibri" panose="020F0502020204030204" pitchFamily="34" charset="0"/>
                          <a:ea typeface="Times New Roman" panose="02020603050405020304" pitchFamily="18" charset="0"/>
                          <a:cs typeface="Calibri" panose="020F0502020204030204" pitchFamily="34" charset="0"/>
                        </a:rPr>
                        <a:t>Show enthusiasm for and interest in the teacher’s work and thinking</a:t>
                      </a:r>
                    </a:p>
                    <a:p>
                      <a:pPr marL="685800" marR="0">
                        <a:spcBef>
                          <a:spcPts val="0"/>
                        </a:spcBef>
                        <a:spcAft>
                          <a:spcPts val="0"/>
                        </a:spcAft>
                      </a:pPr>
                      <a:r>
                        <a:rPr lang="en-US" sz="900" i="1" dirty="0">
                          <a:effectLst/>
                          <a:latin typeface="Calibri" panose="020F0502020204030204" pitchFamily="34" charset="0"/>
                          <a:ea typeface="Times New Roman" panose="02020603050405020304" pitchFamily="18" charset="0"/>
                          <a:cs typeface="Calibri" panose="020F0502020204030204" pitchFamily="34" charset="0"/>
                        </a:rPr>
                        <a:t>I’m interested in learning/hearing more about …</a:t>
                      </a:r>
                      <a:endParaRPr lang="en-US" sz="900" dirty="0">
                        <a:effectLst/>
                        <a:latin typeface="Calibri" panose="020F0502020204030204" pitchFamily="34" charset="0"/>
                        <a:ea typeface="Times New Roman" panose="02020603050405020304" pitchFamily="18" charset="0"/>
                        <a:cs typeface="Calibri" panose="020F0502020204030204" pitchFamily="34" charset="0"/>
                      </a:endParaRPr>
                    </a:p>
                    <a:p>
                      <a:pPr marL="685800" marR="0">
                        <a:spcBef>
                          <a:spcPts val="0"/>
                        </a:spcBef>
                        <a:spcAft>
                          <a:spcPts val="0"/>
                        </a:spcAft>
                      </a:pPr>
                      <a:r>
                        <a:rPr lang="en-US" sz="900" i="1" dirty="0">
                          <a:effectLst/>
                          <a:latin typeface="Calibri" panose="020F0502020204030204" pitchFamily="34" charset="0"/>
                          <a:ea typeface="Times New Roman" panose="02020603050405020304" pitchFamily="18" charset="0"/>
                          <a:cs typeface="Calibri" panose="020F0502020204030204" pitchFamily="34" charset="0"/>
                        </a:rPr>
                        <a:t>I’m really looking forward to …</a:t>
                      </a:r>
                      <a:endParaRPr lang="en-US" sz="900" dirty="0">
                        <a:effectLst/>
                        <a:latin typeface="Calibri" panose="020F0502020204030204" pitchFamily="34" charset="0"/>
                        <a:ea typeface="Times New Roman" panose="02020603050405020304" pitchFamily="18" charset="0"/>
                        <a:cs typeface="Calibri" panose="020F0502020204030204" pitchFamily="34" charset="0"/>
                      </a:endParaRPr>
                    </a:p>
                    <a:p>
                      <a:pPr marL="0" marR="0">
                        <a:spcBef>
                          <a:spcPts val="0"/>
                        </a:spcBef>
                        <a:spcAft>
                          <a:spcPts val="0"/>
                        </a:spcAft>
                      </a:pPr>
                      <a:r>
                        <a:rPr lang="en-US" sz="900" i="1" u="none" strike="noStrike" dirty="0">
                          <a:effectLst/>
                          <a:latin typeface="Calibri" panose="020F0502020204030204" pitchFamily="34" charset="0"/>
                          <a:ea typeface="Times New Roman" panose="02020603050405020304" pitchFamily="18" charset="0"/>
                          <a:cs typeface="Calibri" panose="020F0502020204030204" pitchFamily="34" charset="0"/>
                        </a:rPr>
                        <a:t> </a:t>
                      </a:r>
                      <a:endParaRPr lang="en-US" sz="900" dirty="0">
                        <a:effectLst/>
                        <a:latin typeface="Calibri" panose="020F0502020204030204" pitchFamily="34" charset="0"/>
                        <a:ea typeface="Times New Roman" panose="02020603050405020304" pitchFamily="18" charset="0"/>
                        <a:cs typeface="Calibri" panose="020F0502020204030204" pitchFamily="34" charset="0"/>
                      </a:endParaRPr>
                    </a:p>
                    <a:p>
                      <a:pPr marL="0" marR="0">
                        <a:spcBef>
                          <a:spcPts val="0"/>
                        </a:spcBef>
                        <a:spcAft>
                          <a:spcPts val="0"/>
                        </a:spcAft>
                      </a:pPr>
                      <a:r>
                        <a:rPr lang="en-US" sz="900" b="1" i="1" dirty="0">
                          <a:effectLst/>
                          <a:latin typeface="Calibri" panose="020F0502020204030204" pitchFamily="34" charset="0"/>
                          <a:ea typeface="Times New Roman" panose="02020603050405020304" pitchFamily="18" charset="0"/>
                          <a:cs typeface="Calibri" panose="020F0502020204030204" pitchFamily="34" charset="0"/>
                        </a:rPr>
                        <a:t>   </a:t>
                      </a:r>
                      <a:r>
                        <a:rPr lang="en-US" sz="900" b="1" i="1" u="sng" dirty="0">
                          <a:effectLst/>
                          <a:latin typeface="Calibri" panose="020F0502020204030204" pitchFamily="34" charset="0"/>
                          <a:ea typeface="Times New Roman" panose="02020603050405020304" pitchFamily="18" charset="0"/>
                          <a:cs typeface="Calibri" panose="020F0502020204030204" pitchFamily="34" charset="0"/>
                        </a:rPr>
                        <a:t> DANGER: Too much praise is detrimental </a:t>
                      </a:r>
                      <a:endParaRPr lang="en-US" sz="900" dirty="0">
                        <a:effectLst/>
                        <a:latin typeface="Calibri" panose="020F0502020204030204" pitchFamily="34" charset="0"/>
                        <a:ea typeface="Times New Roman" panose="02020603050405020304" pitchFamily="18" charset="0"/>
                        <a:cs typeface="Calibri" panose="020F0502020204030204" pitchFamily="34" charset="0"/>
                      </a:endParaRPr>
                    </a:p>
                    <a:p>
                      <a:pPr marL="0" marR="0">
                        <a:spcBef>
                          <a:spcPts val="0"/>
                        </a:spcBef>
                        <a:spcAft>
                          <a:spcPts val="0"/>
                        </a:spcAft>
                      </a:pPr>
                      <a:r>
                        <a:rPr lang="en-US" sz="900" dirty="0">
                          <a:effectLst/>
                          <a:latin typeface="Calibri" panose="020F0502020204030204" pitchFamily="34" charset="0"/>
                          <a:ea typeface="Times New Roman" panose="02020603050405020304" pitchFamily="18" charset="0"/>
                          <a:cs typeface="Calibri" panose="020F0502020204030204" pitchFamily="34" charset="0"/>
                        </a:rPr>
                        <a:t> </a:t>
                      </a:r>
                    </a:p>
                  </a:txBody>
                  <a:tcPr marL="36383" marR="363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33911264"/>
                  </a:ext>
                </a:extLst>
              </a:tr>
            </a:tbl>
          </a:graphicData>
        </a:graphic>
      </p:graphicFrame>
      <p:sp>
        <p:nvSpPr>
          <p:cNvPr id="3" name="Title 2" hidden="1"/>
          <p:cNvSpPr>
            <a:spLocks noGrp="1"/>
          </p:cNvSpPr>
          <p:nvPr>
            <p:ph type="title"/>
          </p:nvPr>
        </p:nvSpPr>
        <p:spPr/>
        <p:txBody>
          <a:bodyPr/>
          <a:lstStyle/>
          <a:p>
            <a:r>
              <a:rPr lang="en-US" dirty="0" smtClean="0"/>
              <a:t>MLC continued</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6"/>
          <p:cNvSpPr txBox="1">
            <a:spLocks noGrp="1"/>
          </p:cNvSpPr>
          <p:nvPr>
            <p:ph type="title"/>
          </p:nvPr>
        </p:nvSpPr>
        <p:spPr>
          <a:xfrm>
            <a:off x="311700" y="445025"/>
            <a:ext cx="8520600" cy="572700"/>
          </a:xfrm>
          <a:prstGeom prst="rect">
            <a:avLst/>
          </a:prstGeom>
          <a:ln w="9525" cap="flat" cmpd="sng">
            <a:solidFill>
              <a:srgbClr val="98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b="1">
                <a:latin typeface="Montserrat"/>
                <a:ea typeface="Montserrat"/>
                <a:cs typeface="Montserrat"/>
                <a:sym typeface="Montserrat"/>
              </a:rPr>
              <a:t>Making Teaching Transparent</a:t>
            </a:r>
            <a:endParaRPr b="1">
              <a:latin typeface="Montserrat"/>
              <a:ea typeface="Montserrat"/>
              <a:cs typeface="Montserrat"/>
              <a:sym typeface="Montserrat"/>
            </a:endParaRPr>
          </a:p>
          <a:p>
            <a:pPr marL="0" lvl="0" indent="0" algn="l" rtl="0">
              <a:spcBef>
                <a:spcPts val="0"/>
              </a:spcBef>
              <a:spcAft>
                <a:spcPts val="0"/>
              </a:spcAft>
              <a:buNone/>
            </a:pPr>
            <a:endParaRPr/>
          </a:p>
        </p:txBody>
      </p:sp>
      <p:sp>
        <p:nvSpPr>
          <p:cNvPr id="152" name="Google Shape;152;p2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lnSpc>
                <a:spcPct val="138000"/>
              </a:lnSpc>
              <a:spcBef>
                <a:spcPts val="0"/>
              </a:spcBef>
              <a:spcAft>
                <a:spcPts val="0"/>
              </a:spcAft>
              <a:buClr>
                <a:schemeClr val="dk1"/>
              </a:buClr>
              <a:buSzPts val="1100"/>
              <a:buFont typeface="Arial"/>
              <a:buNone/>
            </a:pPr>
            <a:r>
              <a:rPr lang="en" sz="2400">
                <a:solidFill>
                  <a:srgbClr val="000000"/>
                </a:solidFill>
                <a:latin typeface="Montserrat"/>
                <a:ea typeface="Montserrat"/>
                <a:cs typeface="Montserrat"/>
                <a:sym typeface="Montserrat"/>
              </a:rPr>
              <a:t>Practicing with vignettes</a:t>
            </a:r>
            <a:endParaRPr sz="2400">
              <a:solidFill>
                <a:srgbClr val="000000"/>
              </a:solidFill>
              <a:latin typeface="Montserrat"/>
              <a:ea typeface="Montserrat"/>
              <a:cs typeface="Montserrat"/>
              <a:sym typeface="Montserrat"/>
            </a:endParaRPr>
          </a:p>
          <a:p>
            <a:pPr marL="292100" lvl="0" indent="-381000" algn="l" rtl="0">
              <a:spcBef>
                <a:spcPts val="1600"/>
              </a:spcBef>
              <a:spcAft>
                <a:spcPts val="0"/>
              </a:spcAft>
              <a:buClr>
                <a:srgbClr val="980000"/>
              </a:buClr>
              <a:buSzPts val="2400"/>
              <a:buFont typeface="Montserrat"/>
              <a:buAutoNum type="arabicPeriod"/>
            </a:pPr>
            <a:r>
              <a:rPr lang="en" sz="2400">
                <a:solidFill>
                  <a:srgbClr val="980000"/>
                </a:solidFill>
                <a:latin typeface="Montserrat"/>
                <a:ea typeface="Montserrat"/>
                <a:cs typeface="Montserrat"/>
                <a:sym typeface="Montserrat"/>
              </a:rPr>
              <a:t>Form pairs, assume role of candidate or mentor.</a:t>
            </a:r>
            <a:endParaRPr sz="2400">
              <a:solidFill>
                <a:srgbClr val="980000"/>
              </a:solidFill>
              <a:latin typeface="Montserrat"/>
              <a:ea typeface="Montserrat"/>
              <a:cs typeface="Montserrat"/>
              <a:sym typeface="Montserrat"/>
            </a:endParaRPr>
          </a:p>
          <a:p>
            <a:pPr marL="292100" lvl="0" indent="-381000" algn="l" rtl="0">
              <a:spcBef>
                <a:spcPts val="0"/>
              </a:spcBef>
              <a:spcAft>
                <a:spcPts val="0"/>
              </a:spcAft>
              <a:buClr>
                <a:srgbClr val="980000"/>
              </a:buClr>
              <a:buSzPts val="2400"/>
              <a:buFont typeface="Montserrat"/>
              <a:buAutoNum type="arabicPeriod"/>
            </a:pPr>
            <a:r>
              <a:rPr lang="en" sz="2400">
                <a:solidFill>
                  <a:srgbClr val="980000"/>
                </a:solidFill>
                <a:latin typeface="Montserrat"/>
                <a:ea typeface="Montserrat"/>
                <a:cs typeface="Montserrat"/>
                <a:sym typeface="Montserrat"/>
              </a:rPr>
              <a:t>Read vignette - discuss</a:t>
            </a:r>
            <a:endParaRPr sz="2400">
              <a:solidFill>
                <a:srgbClr val="980000"/>
              </a:solidFill>
              <a:latin typeface="Montserrat"/>
              <a:ea typeface="Montserrat"/>
              <a:cs typeface="Montserrat"/>
              <a:sym typeface="Montserrat"/>
            </a:endParaRPr>
          </a:p>
          <a:p>
            <a:pPr marL="292100" lvl="0" indent="-381000" algn="l" rtl="0">
              <a:spcBef>
                <a:spcPts val="0"/>
              </a:spcBef>
              <a:spcAft>
                <a:spcPts val="0"/>
              </a:spcAft>
              <a:buClr>
                <a:srgbClr val="980000"/>
              </a:buClr>
              <a:buSzPts val="2400"/>
              <a:buFont typeface="Montserrat"/>
              <a:buAutoNum type="arabicPeriod"/>
            </a:pPr>
            <a:r>
              <a:rPr lang="en" sz="2400">
                <a:solidFill>
                  <a:srgbClr val="980000"/>
                </a:solidFill>
                <a:latin typeface="Montserrat"/>
                <a:ea typeface="Montserrat"/>
                <a:cs typeface="Montserrat"/>
                <a:sym typeface="Montserrat"/>
              </a:rPr>
              <a:t>Mentor uses Mentor Language Stems  </a:t>
            </a:r>
            <a:endParaRPr sz="2400">
              <a:solidFill>
                <a:srgbClr val="980000"/>
              </a:solidFill>
              <a:latin typeface="Montserrat"/>
              <a:ea typeface="Montserrat"/>
              <a:cs typeface="Montserrat"/>
              <a:sym typeface="Montserrat"/>
            </a:endParaRPr>
          </a:p>
          <a:p>
            <a:pPr marL="292100" lvl="0" indent="-381000" algn="l" rtl="0">
              <a:spcBef>
                <a:spcPts val="0"/>
              </a:spcBef>
              <a:spcAft>
                <a:spcPts val="0"/>
              </a:spcAft>
              <a:buClr>
                <a:srgbClr val="980000"/>
              </a:buClr>
              <a:buSzPts val="2400"/>
              <a:buFont typeface="Montserrat"/>
              <a:buAutoNum type="arabicPeriod"/>
            </a:pPr>
            <a:r>
              <a:rPr lang="en" sz="2400">
                <a:solidFill>
                  <a:srgbClr val="980000"/>
                </a:solidFill>
                <a:latin typeface="Montserrat"/>
                <a:ea typeface="Montserrat"/>
                <a:cs typeface="Montserrat"/>
                <a:sym typeface="Montserrat"/>
              </a:rPr>
              <a:t>Identify Mentoring Stance &amp; cite evidence</a:t>
            </a:r>
            <a:endParaRPr sz="2400">
              <a:solidFill>
                <a:srgbClr val="980000"/>
              </a:solidFill>
              <a:latin typeface="Montserrat"/>
              <a:ea typeface="Montserrat"/>
              <a:cs typeface="Montserrat"/>
              <a:sym typeface="Montserrat"/>
            </a:endParaRPr>
          </a:p>
          <a:p>
            <a:pPr marL="0" lvl="0" indent="0" algn="l" rtl="0">
              <a:spcBef>
                <a:spcPts val="0"/>
              </a:spcBef>
              <a:spcAft>
                <a:spcPts val="0"/>
              </a:spcAft>
              <a:buClr>
                <a:schemeClr val="dk1"/>
              </a:buClr>
              <a:buSzPts val="1100"/>
              <a:buFont typeface="Arial"/>
              <a:buNone/>
            </a:pPr>
            <a:endParaRPr sz="1100">
              <a:solidFill>
                <a:srgbClr val="000000"/>
              </a:solidFill>
            </a:endParaRPr>
          </a:p>
          <a:p>
            <a:pPr marL="0" lvl="0" indent="0" algn="l" rtl="0">
              <a:lnSpc>
                <a:spcPct val="120000"/>
              </a:lnSpc>
              <a:spcBef>
                <a:spcPts val="0"/>
              </a:spcBef>
              <a:spcAft>
                <a:spcPts val="0"/>
              </a:spcAft>
              <a:buNone/>
            </a:pPr>
            <a:r>
              <a:rPr lang="en" sz="2400">
                <a:solidFill>
                  <a:srgbClr val="000000"/>
                </a:solidFill>
                <a:latin typeface="Montserrat"/>
                <a:ea typeface="Montserrat"/>
                <a:cs typeface="Montserrat"/>
                <a:sym typeface="Montserrat"/>
              </a:rPr>
              <a:t>(10 min. each role, 5 min debrief)</a:t>
            </a:r>
            <a:endParaRPr>
              <a:solidFill>
                <a:srgbClr val="000000"/>
              </a:solidFill>
            </a:endParaRPr>
          </a:p>
        </p:txBody>
      </p:sp>
      <p:sp>
        <p:nvSpPr>
          <p:cNvPr id="153" name="Google Shape;153;p2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14</a:t>
            </a:fld>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2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15</a:t>
            </a:fld>
            <a:endParaRPr/>
          </a:p>
        </p:txBody>
      </p:sp>
      <p:pic>
        <p:nvPicPr>
          <p:cNvPr id="159" name="Google Shape;159;p27" descr="Teacher-Mentor Collaborative Discussion Guide"/>
          <p:cNvPicPr preferRelativeResize="0"/>
          <p:nvPr/>
        </p:nvPicPr>
        <p:blipFill>
          <a:blip r:embed="rId3">
            <a:alphaModFix/>
          </a:blip>
          <a:stretch>
            <a:fillRect/>
          </a:stretch>
        </p:blipFill>
        <p:spPr>
          <a:xfrm>
            <a:off x="838200" y="0"/>
            <a:ext cx="7439013" cy="5143500"/>
          </a:xfrm>
          <a:prstGeom prst="rect">
            <a:avLst/>
          </a:prstGeom>
          <a:noFill/>
          <a:ln>
            <a:noFill/>
          </a:ln>
        </p:spPr>
      </p:pic>
      <p:sp>
        <p:nvSpPr>
          <p:cNvPr id="2" name="Title 1" hidden="1"/>
          <p:cNvSpPr>
            <a:spLocks noGrp="1"/>
          </p:cNvSpPr>
          <p:nvPr>
            <p:ph type="title" idx="4294967295"/>
          </p:nvPr>
        </p:nvSpPr>
        <p:spPr/>
        <p:txBody>
          <a:bodyPr/>
          <a:lstStyle/>
          <a:p>
            <a:r>
              <a:rPr lang="en-US" dirty="0" smtClean="0"/>
              <a:t>Teacher Mentor CDG</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2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16</a:t>
            </a:fld>
            <a:endParaRPr/>
          </a:p>
        </p:txBody>
      </p:sp>
      <p:pic>
        <p:nvPicPr>
          <p:cNvPr id="165" name="Google Shape;165;p28" descr="Collaborative Conversaztion Guide"/>
          <p:cNvPicPr preferRelativeResize="0"/>
          <p:nvPr/>
        </p:nvPicPr>
        <p:blipFill>
          <a:blip r:embed="rId3">
            <a:alphaModFix/>
          </a:blip>
          <a:stretch>
            <a:fillRect/>
          </a:stretch>
        </p:blipFill>
        <p:spPr>
          <a:xfrm>
            <a:off x="2510325" y="119538"/>
            <a:ext cx="4123357" cy="4904424"/>
          </a:xfrm>
          <a:prstGeom prst="rect">
            <a:avLst/>
          </a:prstGeom>
          <a:noFill/>
          <a:ln>
            <a:noFill/>
          </a:ln>
        </p:spPr>
      </p:pic>
      <p:sp>
        <p:nvSpPr>
          <p:cNvPr id="2" name="Title 1" hidden="1"/>
          <p:cNvSpPr>
            <a:spLocks noGrp="1"/>
          </p:cNvSpPr>
          <p:nvPr>
            <p:ph type="title" idx="4294967295"/>
          </p:nvPr>
        </p:nvSpPr>
        <p:spPr/>
        <p:txBody>
          <a:bodyPr/>
          <a:lstStyle/>
          <a:p>
            <a:r>
              <a:rPr lang="en-US" dirty="0" smtClean="0"/>
              <a:t>CDG continued</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1" name="Google Shape;171;p29"/>
          <p:cNvSpPr txBox="1">
            <a:spLocks noGrp="1"/>
          </p:cNvSpPr>
          <p:nvPr>
            <p:ph type="title"/>
          </p:nvPr>
        </p:nvSpPr>
        <p:spPr>
          <a:xfrm>
            <a:off x="311700" y="902225"/>
            <a:ext cx="8520600" cy="572700"/>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 sz="3600" b="1">
                <a:latin typeface="Montserrat"/>
                <a:ea typeface="Montserrat"/>
                <a:cs typeface="Montserrat"/>
                <a:sym typeface="Montserrat"/>
              </a:rPr>
              <a:t>Feedback &amp; Next Steps</a:t>
            </a:r>
            <a:endParaRPr sz="3600" b="1">
              <a:latin typeface="Montserrat"/>
              <a:ea typeface="Montserrat"/>
              <a:cs typeface="Montserrat"/>
              <a:sym typeface="Montserrat"/>
            </a:endParaRPr>
          </a:p>
        </p:txBody>
      </p:sp>
      <p:pic>
        <p:nvPicPr>
          <p:cNvPr id="172" name="Google Shape;172;p29" descr="&quot;&quot;"/>
          <p:cNvPicPr preferRelativeResize="0"/>
          <p:nvPr/>
        </p:nvPicPr>
        <p:blipFill>
          <a:blip r:embed="rId3">
            <a:alphaModFix/>
          </a:blip>
          <a:stretch>
            <a:fillRect/>
          </a:stretch>
        </p:blipFill>
        <p:spPr>
          <a:xfrm>
            <a:off x="5572225" y="1808425"/>
            <a:ext cx="2476725" cy="2655119"/>
          </a:xfrm>
          <a:prstGeom prst="rect">
            <a:avLst/>
          </a:prstGeom>
          <a:noFill/>
          <a:ln>
            <a:noFill/>
          </a:ln>
        </p:spPr>
      </p:pic>
      <p:sp>
        <p:nvSpPr>
          <p:cNvPr id="173" name="Google Shape;173;p2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17</a:t>
            </a:fld>
            <a:endParaRPr/>
          </a:p>
        </p:txBody>
      </p:sp>
      <p:sp>
        <p:nvSpPr>
          <p:cNvPr id="174" name="Google Shape;174;p29"/>
          <p:cNvSpPr txBox="1"/>
          <p:nvPr/>
        </p:nvSpPr>
        <p:spPr>
          <a:xfrm>
            <a:off x="539475" y="4131325"/>
            <a:ext cx="4591200" cy="54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u="sng">
                <a:solidFill>
                  <a:schemeClr val="hlink"/>
                </a:solidFill>
                <a:latin typeface="Montserrat"/>
                <a:ea typeface="Montserrat"/>
                <a:cs typeface="Montserrat"/>
                <a:sym typeface="Montserrat"/>
                <a:hlinkClick r:id="rId4"/>
              </a:rPr>
              <a:t>bit.ly/MAPP-feedback</a:t>
            </a:r>
            <a:endParaRPr sz="3000">
              <a:latin typeface="Montserrat"/>
              <a:ea typeface="Montserrat"/>
              <a:cs typeface="Montserrat"/>
              <a:sym typeface="Montserrat"/>
            </a:endParaRPr>
          </a:p>
        </p:txBody>
      </p:sp>
      <p:pic>
        <p:nvPicPr>
          <p:cNvPr id="175" name="Google Shape;175;p29" descr="QR code for feedback"/>
          <p:cNvPicPr preferRelativeResize="0"/>
          <p:nvPr/>
        </p:nvPicPr>
        <p:blipFill>
          <a:blip r:embed="rId5">
            <a:alphaModFix/>
          </a:blip>
          <a:stretch>
            <a:fillRect/>
          </a:stretch>
        </p:blipFill>
        <p:spPr>
          <a:xfrm>
            <a:off x="1391150" y="1772325"/>
            <a:ext cx="2476725" cy="2476725"/>
          </a:xfrm>
          <a:prstGeom prst="rect">
            <a:avLst/>
          </a:prstGeom>
          <a:noFill/>
          <a:ln>
            <a:noFill/>
          </a:ln>
        </p:spPr>
      </p:pic>
      <p:pic>
        <p:nvPicPr>
          <p:cNvPr id="176" name="Google Shape;176;p29" descr="&quot;&quot;"/>
          <p:cNvPicPr preferRelativeResize="0"/>
          <p:nvPr/>
        </p:nvPicPr>
        <p:blipFill>
          <a:blip r:embed="rId6">
            <a:alphaModFix/>
          </a:blip>
          <a:stretch>
            <a:fillRect/>
          </a:stretch>
        </p:blipFill>
        <p:spPr>
          <a:xfrm>
            <a:off x="0" y="1700"/>
            <a:ext cx="9144000" cy="685800"/>
          </a:xfrm>
          <a:prstGeom prst="rect">
            <a:avLst/>
          </a:prstGeom>
          <a:noFill/>
          <a:ln>
            <a:noFill/>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body" idx="1"/>
          </p:nvPr>
        </p:nvSpPr>
        <p:spPr>
          <a:xfrm>
            <a:off x="311700" y="308100"/>
            <a:ext cx="8355000" cy="4326000"/>
          </a:xfrm>
          <a:prstGeom prst="rect">
            <a:avLst/>
          </a:prstGeom>
        </p:spPr>
        <p:txBody>
          <a:bodyPr spcFirstLastPara="1" wrap="square" lIns="91425" tIns="91425" rIns="91425" bIns="91425" anchor="t" anchorCtr="0">
            <a:noAutofit/>
          </a:bodyPr>
          <a:lstStyle/>
          <a:p>
            <a:pPr marL="457200" lvl="0" indent="-457200" algn="l" rtl="0">
              <a:lnSpc>
                <a:spcPct val="115000"/>
              </a:lnSpc>
              <a:spcBef>
                <a:spcPts val="0"/>
              </a:spcBef>
              <a:spcAft>
                <a:spcPts val="0"/>
              </a:spcAft>
              <a:buClr>
                <a:srgbClr val="000000"/>
              </a:buClr>
              <a:buSzPts val="3600"/>
              <a:buFont typeface="Montserrat"/>
              <a:buChar char="●"/>
            </a:pPr>
            <a:r>
              <a:rPr lang="en" sz="3600" b="1">
                <a:solidFill>
                  <a:srgbClr val="000000"/>
                </a:solidFill>
                <a:latin typeface="Montserrat"/>
                <a:ea typeface="Montserrat"/>
                <a:cs typeface="Montserrat"/>
                <a:sym typeface="Montserrat"/>
              </a:rPr>
              <a:t>Welcome</a:t>
            </a:r>
            <a:endParaRPr sz="3600" b="1">
              <a:solidFill>
                <a:srgbClr val="000000"/>
              </a:solidFill>
              <a:latin typeface="Montserrat"/>
              <a:ea typeface="Montserrat"/>
              <a:cs typeface="Montserrat"/>
              <a:sym typeface="Montserrat"/>
            </a:endParaRPr>
          </a:p>
          <a:p>
            <a:pPr marL="457200" lvl="0" indent="-457200" algn="l" rtl="0">
              <a:lnSpc>
                <a:spcPct val="115000"/>
              </a:lnSpc>
              <a:spcBef>
                <a:spcPts val="0"/>
              </a:spcBef>
              <a:spcAft>
                <a:spcPts val="0"/>
              </a:spcAft>
              <a:buClr>
                <a:srgbClr val="000000"/>
              </a:buClr>
              <a:buSzPts val="3600"/>
              <a:buFont typeface="Montserrat"/>
              <a:buChar char="●"/>
            </a:pPr>
            <a:r>
              <a:rPr lang="en" sz="3600" b="1">
                <a:solidFill>
                  <a:srgbClr val="000000"/>
                </a:solidFill>
                <a:latin typeface="Montserrat"/>
                <a:ea typeface="Montserrat"/>
                <a:cs typeface="Montserrat"/>
                <a:sym typeface="Montserrat"/>
              </a:rPr>
              <a:t>Introductions</a:t>
            </a:r>
            <a:endParaRPr sz="3600">
              <a:solidFill>
                <a:srgbClr val="000000"/>
              </a:solidFill>
              <a:latin typeface="Montserrat"/>
              <a:ea typeface="Montserrat"/>
              <a:cs typeface="Montserrat"/>
              <a:sym typeface="Montserrat"/>
            </a:endParaRPr>
          </a:p>
          <a:p>
            <a:pPr marL="457200" lvl="0" indent="0" algn="l" rtl="0">
              <a:lnSpc>
                <a:spcPct val="115000"/>
              </a:lnSpc>
              <a:spcBef>
                <a:spcPts val="0"/>
              </a:spcBef>
              <a:spcAft>
                <a:spcPts val="0"/>
              </a:spcAft>
              <a:buNone/>
            </a:pPr>
            <a:r>
              <a:rPr lang="en" sz="3600">
                <a:solidFill>
                  <a:schemeClr val="dk1"/>
                </a:solidFill>
                <a:latin typeface="Montserrat"/>
                <a:ea typeface="Montserrat"/>
                <a:cs typeface="Montserrat"/>
                <a:sym typeface="Montserrat"/>
              </a:rPr>
              <a:t>Please share</a:t>
            </a:r>
            <a:r>
              <a:rPr lang="en" sz="3600" b="1">
                <a:solidFill>
                  <a:schemeClr val="dk1"/>
                </a:solidFill>
                <a:latin typeface="Montserrat"/>
                <a:ea typeface="Montserrat"/>
                <a:cs typeface="Montserrat"/>
                <a:sym typeface="Montserrat"/>
              </a:rPr>
              <a:t> </a:t>
            </a:r>
            <a:r>
              <a:rPr lang="en" sz="3600">
                <a:solidFill>
                  <a:srgbClr val="980000"/>
                </a:solidFill>
                <a:latin typeface="Montserrat"/>
                <a:ea typeface="Montserrat"/>
                <a:cs typeface="Montserrat"/>
                <a:sym typeface="Montserrat"/>
              </a:rPr>
              <a:t>your name, where &amp; what you teach,</a:t>
            </a:r>
            <a:endParaRPr sz="3600">
              <a:solidFill>
                <a:srgbClr val="980000"/>
              </a:solidFill>
              <a:latin typeface="Montserrat"/>
              <a:ea typeface="Montserrat"/>
              <a:cs typeface="Montserrat"/>
              <a:sym typeface="Montserrat"/>
            </a:endParaRPr>
          </a:p>
          <a:p>
            <a:pPr marL="457200" lvl="0" indent="0" algn="l" rtl="0">
              <a:lnSpc>
                <a:spcPct val="100000"/>
              </a:lnSpc>
              <a:spcBef>
                <a:spcPts val="0"/>
              </a:spcBef>
              <a:spcAft>
                <a:spcPts val="0"/>
              </a:spcAft>
              <a:buClr>
                <a:srgbClr val="000000"/>
              </a:buClr>
              <a:buSzPts val="1100"/>
              <a:buFont typeface="Arial"/>
              <a:buNone/>
            </a:pPr>
            <a:r>
              <a:rPr lang="en" sz="3600">
                <a:solidFill>
                  <a:srgbClr val="980000"/>
                </a:solidFill>
                <a:latin typeface="Montserrat"/>
                <a:ea typeface="Montserrat"/>
                <a:cs typeface="Montserrat"/>
                <a:sym typeface="Montserrat"/>
              </a:rPr>
              <a:t>if you’ve been a Cooperating        Educator before</a:t>
            </a:r>
            <a:r>
              <a:rPr lang="en" sz="3600" b="1">
                <a:solidFill>
                  <a:srgbClr val="980000"/>
                </a:solidFill>
                <a:latin typeface="Montserrat"/>
                <a:ea typeface="Montserrat"/>
                <a:cs typeface="Montserrat"/>
                <a:sym typeface="Montserrat"/>
              </a:rPr>
              <a:t> </a:t>
            </a:r>
            <a:endParaRPr sz="3600">
              <a:solidFill>
                <a:srgbClr val="000000"/>
              </a:solidFill>
              <a:latin typeface="Montserrat"/>
              <a:ea typeface="Montserrat"/>
              <a:cs typeface="Montserrat"/>
              <a:sym typeface="Montserrat"/>
            </a:endParaRPr>
          </a:p>
          <a:p>
            <a:pPr marL="457200" lvl="0" indent="-457200" algn="l" rtl="0">
              <a:lnSpc>
                <a:spcPct val="115000"/>
              </a:lnSpc>
              <a:spcBef>
                <a:spcPts val="0"/>
              </a:spcBef>
              <a:spcAft>
                <a:spcPts val="0"/>
              </a:spcAft>
              <a:buClr>
                <a:srgbClr val="000000"/>
              </a:buClr>
              <a:buSzPts val="3600"/>
              <a:buFont typeface="Montserrat"/>
              <a:buChar char="●"/>
            </a:pPr>
            <a:r>
              <a:rPr lang="en" sz="3600" b="1">
                <a:solidFill>
                  <a:schemeClr val="dk1"/>
                </a:solidFill>
                <a:latin typeface="Montserrat"/>
                <a:ea typeface="Montserrat"/>
                <a:cs typeface="Montserrat"/>
                <a:sym typeface="Montserrat"/>
              </a:rPr>
              <a:t>Agenda Overview</a:t>
            </a:r>
            <a:endParaRPr b="1"/>
          </a:p>
        </p:txBody>
      </p:sp>
      <p:sp>
        <p:nvSpPr>
          <p:cNvPr id="64" name="Google Shape;64;p1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a:t>
            </a:fld>
            <a:endParaRPr/>
          </a:p>
        </p:txBody>
      </p:sp>
      <p:sp>
        <p:nvSpPr>
          <p:cNvPr id="2" name="Title 1" hidden="1"/>
          <p:cNvSpPr>
            <a:spLocks noGrp="1"/>
          </p:cNvSpPr>
          <p:nvPr>
            <p:ph type="title"/>
          </p:nvPr>
        </p:nvSpPr>
        <p:spPr/>
        <p:txBody>
          <a:bodyPr/>
          <a:lstStyle/>
          <a:p>
            <a:r>
              <a:rPr lang="en-US" dirty="0" smtClean="0"/>
              <a:t>Welcome</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15"/>
          <p:cNvSpPr txBox="1"/>
          <p:nvPr/>
        </p:nvSpPr>
        <p:spPr>
          <a:xfrm>
            <a:off x="331850" y="64150"/>
            <a:ext cx="4996200" cy="627300"/>
          </a:xfrm>
          <a:prstGeom prst="rect">
            <a:avLst/>
          </a:prstGeom>
          <a:noFill/>
          <a:ln w="9525" cap="flat" cmpd="sng">
            <a:solidFill>
              <a:srgbClr val="98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lnSpc>
                <a:spcPct val="107916"/>
              </a:lnSpc>
              <a:spcBef>
                <a:spcPts val="0"/>
              </a:spcBef>
              <a:spcAft>
                <a:spcPts val="800"/>
              </a:spcAft>
              <a:buClr>
                <a:schemeClr val="dk1"/>
              </a:buClr>
              <a:buSzPts val="1100"/>
              <a:buFont typeface="Arial"/>
              <a:buNone/>
            </a:pPr>
            <a:r>
              <a:rPr lang="en" sz="2400" b="1">
                <a:latin typeface="Montserrat"/>
                <a:ea typeface="Montserrat"/>
                <a:cs typeface="Montserrat"/>
                <a:sym typeface="Montserrat"/>
              </a:rPr>
              <a:t>Markers Along the Journey</a:t>
            </a:r>
            <a:endParaRPr sz="2400">
              <a:latin typeface="Montserrat"/>
              <a:ea typeface="Montserrat"/>
              <a:cs typeface="Montserrat"/>
              <a:sym typeface="Montserrat"/>
            </a:endParaRPr>
          </a:p>
        </p:txBody>
      </p:sp>
      <p:pic>
        <p:nvPicPr>
          <p:cNvPr id="70" name="Google Shape;70;p15" descr="Image result for mentor clipart"/>
          <p:cNvPicPr preferRelativeResize="0"/>
          <p:nvPr/>
        </p:nvPicPr>
        <p:blipFill>
          <a:blip r:embed="rId3">
            <a:alphaModFix/>
          </a:blip>
          <a:stretch>
            <a:fillRect/>
          </a:stretch>
        </p:blipFill>
        <p:spPr>
          <a:xfrm>
            <a:off x="7551775" y="148725"/>
            <a:ext cx="1469375" cy="1544100"/>
          </a:xfrm>
          <a:prstGeom prst="rect">
            <a:avLst/>
          </a:prstGeom>
          <a:noFill/>
          <a:ln>
            <a:noFill/>
          </a:ln>
        </p:spPr>
      </p:pic>
      <p:sp>
        <p:nvSpPr>
          <p:cNvPr id="71" name="Google Shape;71;p1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a:t>
            </a:fld>
            <a:endParaRPr/>
          </a:p>
        </p:txBody>
      </p:sp>
      <p:sp>
        <p:nvSpPr>
          <p:cNvPr id="72" name="Google Shape;72;p15"/>
          <p:cNvSpPr txBox="1"/>
          <p:nvPr/>
        </p:nvSpPr>
        <p:spPr>
          <a:xfrm>
            <a:off x="33525" y="1089300"/>
            <a:ext cx="8172300" cy="4119900"/>
          </a:xfrm>
          <a:prstGeom prst="rect">
            <a:avLst/>
          </a:prstGeom>
          <a:noFill/>
          <a:ln>
            <a:noFill/>
          </a:ln>
        </p:spPr>
        <p:txBody>
          <a:bodyPr spcFirstLastPara="1" wrap="square" lIns="91425" tIns="91425" rIns="91425" bIns="91425" anchor="ctr" anchorCtr="0">
            <a:noAutofit/>
          </a:bodyPr>
          <a:lstStyle/>
          <a:p>
            <a:pPr marL="457200" lvl="0" indent="-342900" algn="l" rtl="0">
              <a:lnSpc>
                <a:spcPct val="129500"/>
              </a:lnSpc>
              <a:spcBef>
                <a:spcPts val="0"/>
              </a:spcBef>
              <a:spcAft>
                <a:spcPts val="0"/>
              </a:spcAft>
              <a:buClr>
                <a:schemeClr val="dk1"/>
              </a:buClr>
              <a:buSzPts val="1800"/>
              <a:buFont typeface="Montserrat"/>
              <a:buAutoNum type="arabicPeriod"/>
            </a:pPr>
            <a:r>
              <a:rPr lang="en" sz="1800">
                <a:solidFill>
                  <a:schemeClr val="dk1"/>
                </a:solidFill>
                <a:latin typeface="Montserrat"/>
                <a:ea typeface="Montserrat"/>
                <a:cs typeface="Montserrat"/>
                <a:sym typeface="Montserrat"/>
              </a:rPr>
              <a:t>Think about someone you consider a mentor (or perhaps a composite of mentors) in your own life who made a positive impact on you.</a:t>
            </a:r>
            <a:endParaRPr sz="1800">
              <a:solidFill>
                <a:schemeClr val="dk1"/>
              </a:solidFill>
              <a:latin typeface="Montserrat"/>
              <a:ea typeface="Montserrat"/>
              <a:cs typeface="Montserrat"/>
              <a:sym typeface="Montserrat"/>
            </a:endParaRPr>
          </a:p>
          <a:p>
            <a:pPr marL="457200" lvl="0" indent="0" algn="l" rtl="0">
              <a:lnSpc>
                <a:spcPct val="115000"/>
              </a:lnSpc>
              <a:spcBef>
                <a:spcPts val="0"/>
              </a:spcBef>
              <a:spcAft>
                <a:spcPts val="0"/>
              </a:spcAft>
              <a:buNone/>
            </a:pPr>
            <a:r>
              <a:rPr lang="en" sz="1200">
                <a:solidFill>
                  <a:schemeClr val="dk1"/>
                </a:solidFill>
                <a:latin typeface="Montserrat"/>
                <a:ea typeface="Montserrat"/>
                <a:cs typeface="Montserrat"/>
                <a:sym typeface="Montserrat"/>
              </a:rPr>
              <a:t> </a:t>
            </a:r>
            <a:endParaRPr sz="1200">
              <a:solidFill>
                <a:schemeClr val="dk1"/>
              </a:solidFill>
              <a:latin typeface="Montserrat"/>
              <a:ea typeface="Montserrat"/>
              <a:cs typeface="Montserrat"/>
              <a:sym typeface="Montserrat"/>
            </a:endParaRPr>
          </a:p>
          <a:p>
            <a:pPr marL="457200" lvl="0" indent="-342900" algn="l" rtl="0">
              <a:lnSpc>
                <a:spcPct val="129500"/>
              </a:lnSpc>
              <a:spcBef>
                <a:spcPts val="0"/>
              </a:spcBef>
              <a:spcAft>
                <a:spcPts val="0"/>
              </a:spcAft>
              <a:buClr>
                <a:schemeClr val="dk1"/>
              </a:buClr>
              <a:buSzPts val="1800"/>
              <a:buFont typeface="Montserrat"/>
              <a:buAutoNum type="arabicPeriod"/>
            </a:pPr>
            <a:r>
              <a:rPr lang="en" sz="1800">
                <a:solidFill>
                  <a:schemeClr val="dk1"/>
                </a:solidFill>
                <a:latin typeface="Montserrat"/>
                <a:ea typeface="Montserrat"/>
                <a:cs typeface="Montserrat"/>
                <a:sym typeface="Montserrat"/>
              </a:rPr>
              <a:t>Think about where you were, when the relationship occurred, who the person was, and what attributes made them effective.</a:t>
            </a:r>
            <a:endParaRPr sz="1800">
              <a:solidFill>
                <a:schemeClr val="dk1"/>
              </a:solidFill>
              <a:latin typeface="Montserrat"/>
              <a:ea typeface="Montserrat"/>
              <a:cs typeface="Montserrat"/>
              <a:sym typeface="Montserrat"/>
            </a:endParaRPr>
          </a:p>
          <a:p>
            <a:pPr marL="457200" lvl="0" indent="0" algn="l" rtl="0">
              <a:lnSpc>
                <a:spcPct val="115000"/>
              </a:lnSpc>
              <a:spcBef>
                <a:spcPts val="0"/>
              </a:spcBef>
              <a:spcAft>
                <a:spcPts val="0"/>
              </a:spcAft>
              <a:buNone/>
            </a:pPr>
            <a:r>
              <a:rPr lang="en" sz="1200">
                <a:solidFill>
                  <a:schemeClr val="dk1"/>
                </a:solidFill>
                <a:latin typeface="Montserrat"/>
                <a:ea typeface="Montserrat"/>
                <a:cs typeface="Montserrat"/>
                <a:sym typeface="Montserrat"/>
              </a:rPr>
              <a:t> </a:t>
            </a:r>
            <a:endParaRPr sz="1200">
              <a:solidFill>
                <a:schemeClr val="dk1"/>
              </a:solidFill>
              <a:latin typeface="Montserrat"/>
              <a:ea typeface="Montserrat"/>
              <a:cs typeface="Montserrat"/>
              <a:sym typeface="Montserrat"/>
            </a:endParaRPr>
          </a:p>
          <a:p>
            <a:pPr marL="457200" lvl="0" indent="-342900" algn="l" rtl="0">
              <a:lnSpc>
                <a:spcPct val="129500"/>
              </a:lnSpc>
              <a:spcBef>
                <a:spcPts val="0"/>
              </a:spcBef>
              <a:spcAft>
                <a:spcPts val="0"/>
              </a:spcAft>
              <a:buClr>
                <a:schemeClr val="dk1"/>
              </a:buClr>
              <a:buSzPts val="1800"/>
              <a:buFont typeface="Montserrat"/>
              <a:buAutoNum type="arabicPeriod"/>
            </a:pPr>
            <a:r>
              <a:rPr lang="en" sz="1800">
                <a:solidFill>
                  <a:schemeClr val="dk1"/>
                </a:solidFill>
                <a:latin typeface="Montserrat"/>
                <a:ea typeface="Montserrat"/>
                <a:cs typeface="Montserrat"/>
                <a:sym typeface="Montserrat"/>
              </a:rPr>
              <a:t>Write down your thoughts.</a:t>
            </a:r>
            <a:endParaRPr sz="1800">
              <a:solidFill>
                <a:schemeClr val="dk1"/>
              </a:solidFill>
              <a:latin typeface="Montserrat"/>
              <a:ea typeface="Montserrat"/>
              <a:cs typeface="Montserrat"/>
              <a:sym typeface="Montserrat"/>
            </a:endParaRPr>
          </a:p>
          <a:p>
            <a:pPr marL="457200" lvl="0" indent="0" algn="l" rtl="0">
              <a:lnSpc>
                <a:spcPct val="115000"/>
              </a:lnSpc>
              <a:spcBef>
                <a:spcPts val="0"/>
              </a:spcBef>
              <a:spcAft>
                <a:spcPts val="0"/>
              </a:spcAft>
              <a:buNone/>
            </a:pPr>
            <a:r>
              <a:rPr lang="en" sz="1200">
                <a:solidFill>
                  <a:schemeClr val="dk1"/>
                </a:solidFill>
                <a:latin typeface="Montserrat"/>
                <a:ea typeface="Montserrat"/>
                <a:cs typeface="Montserrat"/>
                <a:sym typeface="Montserrat"/>
              </a:rPr>
              <a:t> </a:t>
            </a:r>
            <a:endParaRPr sz="1200">
              <a:solidFill>
                <a:schemeClr val="dk1"/>
              </a:solidFill>
              <a:latin typeface="Montserrat"/>
              <a:ea typeface="Montserrat"/>
              <a:cs typeface="Montserrat"/>
              <a:sym typeface="Montserrat"/>
            </a:endParaRPr>
          </a:p>
          <a:p>
            <a:pPr marL="457200" lvl="0" indent="-342900" algn="l" rtl="0">
              <a:lnSpc>
                <a:spcPct val="129500"/>
              </a:lnSpc>
              <a:spcBef>
                <a:spcPts val="0"/>
              </a:spcBef>
              <a:spcAft>
                <a:spcPts val="0"/>
              </a:spcAft>
              <a:buClr>
                <a:schemeClr val="dk1"/>
              </a:buClr>
              <a:buSzPts val="1800"/>
              <a:buFont typeface="Montserrat"/>
              <a:buAutoNum type="arabicPeriod"/>
            </a:pPr>
            <a:r>
              <a:rPr lang="en" sz="1800">
                <a:solidFill>
                  <a:schemeClr val="dk1"/>
                </a:solidFill>
                <a:latin typeface="Montserrat"/>
                <a:ea typeface="Montserrat"/>
                <a:cs typeface="Montserrat"/>
                <a:sym typeface="Montserrat"/>
              </a:rPr>
              <a:t>Turn to a partner and share stories.</a:t>
            </a:r>
            <a:endParaRPr sz="1800">
              <a:solidFill>
                <a:schemeClr val="dk1"/>
              </a:solidFill>
              <a:latin typeface="Montserrat"/>
              <a:ea typeface="Montserrat"/>
              <a:cs typeface="Montserrat"/>
              <a:sym typeface="Montserrat"/>
            </a:endParaRPr>
          </a:p>
          <a:p>
            <a:pPr marL="457200" lvl="0" indent="0" algn="l" rtl="0">
              <a:lnSpc>
                <a:spcPct val="115000"/>
              </a:lnSpc>
              <a:spcBef>
                <a:spcPts val="0"/>
              </a:spcBef>
              <a:spcAft>
                <a:spcPts val="0"/>
              </a:spcAft>
              <a:buNone/>
            </a:pPr>
            <a:r>
              <a:rPr lang="en" sz="1200">
                <a:solidFill>
                  <a:schemeClr val="dk1"/>
                </a:solidFill>
                <a:latin typeface="Montserrat"/>
                <a:ea typeface="Montserrat"/>
                <a:cs typeface="Montserrat"/>
                <a:sym typeface="Montserrat"/>
              </a:rPr>
              <a:t> </a:t>
            </a:r>
            <a:endParaRPr sz="1200">
              <a:solidFill>
                <a:schemeClr val="dk1"/>
              </a:solidFill>
              <a:latin typeface="Montserrat"/>
              <a:ea typeface="Montserrat"/>
              <a:cs typeface="Montserrat"/>
              <a:sym typeface="Montserrat"/>
            </a:endParaRPr>
          </a:p>
          <a:p>
            <a:pPr marL="457200" lvl="0" indent="-342900" algn="l" rtl="0">
              <a:lnSpc>
                <a:spcPct val="129500"/>
              </a:lnSpc>
              <a:spcBef>
                <a:spcPts val="0"/>
              </a:spcBef>
              <a:spcAft>
                <a:spcPts val="0"/>
              </a:spcAft>
              <a:buClr>
                <a:schemeClr val="dk1"/>
              </a:buClr>
              <a:buSzPts val="1800"/>
              <a:buFont typeface="Montserrat"/>
              <a:buAutoNum type="arabicPeriod"/>
            </a:pPr>
            <a:r>
              <a:rPr lang="en" sz="1800">
                <a:solidFill>
                  <a:schemeClr val="dk1"/>
                </a:solidFill>
                <a:latin typeface="Montserrat"/>
                <a:ea typeface="Montserrat"/>
                <a:cs typeface="Montserrat"/>
                <a:sym typeface="Montserrat"/>
              </a:rPr>
              <a:t>Be ready to share out/identify attributes of your mentors and impacts on you with the whole group.</a:t>
            </a:r>
            <a:endParaRPr sz="1800">
              <a:solidFill>
                <a:schemeClr val="dk1"/>
              </a:solidFill>
              <a:latin typeface="Montserrat"/>
              <a:ea typeface="Montserrat"/>
              <a:cs typeface="Montserrat"/>
              <a:sym typeface="Montserrat"/>
            </a:endParaRPr>
          </a:p>
          <a:p>
            <a:pPr marL="0" lvl="0" indent="0" algn="l" rtl="0">
              <a:lnSpc>
                <a:spcPct val="115000"/>
              </a:lnSpc>
              <a:spcBef>
                <a:spcPts val="800"/>
              </a:spcBef>
              <a:spcAft>
                <a:spcPts val="0"/>
              </a:spcAft>
              <a:buNone/>
            </a:pPr>
            <a:endParaRPr>
              <a:solidFill>
                <a:schemeClr val="dk1"/>
              </a:solidFill>
              <a:latin typeface="Cambria Math"/>
              <a:ea typeface="Cambria Math"/>
              <a:cs typeface="Cambria Math"/>
              <a:sym typeface="Cambria Math"/>
            </a:endParaRPr>
          </a:p>
        </p:txBody>
      </p:sp>
      <p:cxnSp>
        <p:nvCxnSpPr>
          <p:cNvPr id="73" name="Google Shape;73;p15" descr="&quot;&quot;"/>
          <p:cNvCxnSpPr/>
          <p:nvPr/>
        </p:nvCxnSpPr>
        <p:spPr>
          <a:xfrm>
            <a:off x="174725" y="3577825"/>
            <a:ext cx="8761200" cy="0"/>
          </a:xfrm>
          <a:prstGeom prst="straightConnector1">
            <a:avLst/>
          </a:prstGeom>
          <a:noFill/>
          <a:ln w="9525" cap="flat" cmpd="sng">
            <a:solidFill>
              <a:srgbClr val="980000"/>
            </a:solidFill>
            <a:prstDash val="solid"/>
            <a:round/>
            <a:headEnd type="none" w="med" len="med"/>
            <a:tailEnd type="none" w="med" len="med"/>
          </a:ln>
        </p:spPr>
      </p:cxnSp>
      <p:sp>
        <p:nvSpPr>
          <p:cNvPr id="2" name="Title 1" hidden="1"/>
          <p:cNvSpPr>
            <a:spLocks noGrp="1"/>
          </p:cNvSpPr>
          <p:nvPr>
            <p:ph type="ctrTitle"/>
          </p:nvPr>
        </p:nvSpPr>
        <p:spPr/>
        <p:txBody>
          <a:bodyPr/>
          <a:lstStyle/>
          <a:p>
            <a:r>
              <a:rPr lang="en-US" dirty="0" smtClean="0"/>
              <a:t>Markers Along the Journey</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4</a:t>
            </a:fld>
            <a:endParaRPr/>
          </a:p>
        </p:txBody>
      </p:sp>
      <p:sp>
        <p:nvSpPr>
          <p:cNvPr id="4" name="Title 1"/>
          <p:cNvSpPr txBox="1">
            <a:spLocks/>
          </p:cNvSpPr>
          <p:nvPr/>
        </p:nvSpPr>
        <p:spPr>
          <a:xfrm>
            <a:off x="531776" y="1"/>
            <a:ext cx="8215032" cy="476250"/>
          </a:xfrm>
          <a:prstGeom prst="rect">
            <a:avLst/>
          </a:prstGeom>
        </p:spPr>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800" dirty="0" smtClean="0"/>
              <a:t>Attributes of Effective Mentors</a:t>
            </a:r>
            <a:endParaRPr lang="en-US" sz="1800" dirty="0"/>
          </a:p>
        </p:txBody>
      </p:sp>
      <p:graphicFrame>
        <p:nvGraphicFramePr>
          <p:cNvPr id="5" name="Table 4" title="Attributes of Effective Mentors"/>
          <p:cNvGraphicFramePr>
            <a:graphicFrameLocks noGrp="1"/>
          </p:cNvGraphicFramePr>
          <p:nvPr>
            <p:extLst>
              <p:ext uri="{D42A27DB-BD31-4B8C-83A1-F6EECF244321}">
                <p14:modId xmlns:p14="http://schemas.microsoft.com/office/powerpoint/2010/main" val="3769468217"/>
              </p:ext>
            </p:extLst>
          </p:nvPr>
        </p:nvGraphicFramePr>
        <p:xfrm>
          <a:off x="157442" y="373380"/>
          <a:ext cx="8656041" cy="4724400"/>
        </p:xfrm>
        <a:graphic>
          <a:graphicData uri="http://schemas.openxmlformats.org/drawingml/2006/table">
            <a:tbl>
              <a:tblPr firstRow="1" bandRow="1"/>
              <a:tblGrid>
                <a:gridCol w="2885347">
                  <a:extLst>
                    <a:ext uri="{9D8B030D-6E8A-4147-A177-3AD203B41FA5}">
                      <a16:colId xmlns:a16="http://schemas.microsoft.com/office/drawing/2014/main" val="3957619339"/>
                    </a:ext>
                  </a:extLst>
                </a:gridCol>
                <a:gridCol w="2885347">
                  <a:extLst>
                    <a:ext uri="{9D8B030D-6E8A-4147-A177-3AD203B41FA5}">
                      <a16:colId xmlns:a16="http://schemas.microsoft.com/office/drawing/2014/main" val="236284848"/>
                    </a:ext>
                  </a:extLst>
                </a:gridCol>
                <a:gridCol w="2885347">
                  <a:extLst>
                    <a:ext uri="{9D8B030D-6E8A-4147-A177-3AD203B41FA5}">
                      <a16:colId xmlns:a16="http://schemas.microsoft.com/office/drawing/2014/main" val="575929876"/>
                    </a:ext>
                  </a:extLst>
                </a:gridCol>
              </a:tblGrid>
              <a:tr h="274768">
                <a:tc>
                  <a:txBody>
                    <a:bodyPr/>
                    <a:lstStyle>
                      <a:lvl1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9pPr>
                    </a:lstStyle>
                    <a:p>
                      <a:r>
                        <a:rPr lang="en-US" sz="1050" b="0" dirty="0" smtClean="0">
                          <a:solidFill>
                            <a:schemeClr val="tx1"/>
                          </a:solidFill>
                        </a:rPr>
                        <a:t>Dispositions: Effective mentors are…</a:t>
                      </a:r>
                      <a:endParaRPr lang="en-US" sz="1050" b="0" dirty="0">
                        <a:solidFill>
                          <a:schemeClr val="tx1"/>
                        </a:solidFill>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ED7D31">
                        <a:lumMod val="60000"/>
                        <a:lumOff val="40000"/>
                      </a:srgbClr>
                    </a:solidFill>
                  </a:tcPr>
                </a:tc>
                <a:tc>
                  <a:txBody>
                    <a:bodyPr/>
                    <a:lstStyle>
                      <a:lvl1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9pPr>
                    </a:lstStyle>
                    <a:p>
                      <a:r>
                        <a:rPr lang="en-US" sz="1050" b="0" dirty="0" smtClean="0">
                          <a:solidFill>
                            <a:schemeClr val="tx1"/>
                          </a:solidFill>
                        </a:rPr>
                        <a:t>Knowledge: Effective mentors know how and understand…</a:t>
                      </a:r>
                      <a:endParaRPr lang="en-US" sz="1050" b="0" dirty="0">
                        <a:solidFill>
                          <a:schemeClr val="tx1"/>
                        </a:solidFill>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ED7D31">
                        <a:lumMod val="60000"/>
                        <a:lumOff val="40000"/>
                      </a:srgbClr>
                    </a:solidFill>
                  </a:tcPr>
                </a:tc>
                <a:tc>
                  <a:txBody>
                    <a:bodyPr/>
                    <a:lstStyle>
                      <a:lvl1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1" i="0" u="none" strike="noStrike" cap="none">
                          <a:solidFill>
                            <a:schemeClr val="lt1"/>
                          </a:solidFill>
                          <a:latin typeface="Calibri" panose="020F0502020204030204"/>
                          <a:sym typeface="Arial"/>
                        </a:defRPr>
                      </a:lvl9pPr>
                    </a:lstStyle>
                    <a:p>
                      <a:r>
                        <a:rPr lang="en-US" sz="1050" b="0" dirty="0" smtClean="0">
                          <a:solidFill>
                            <a:schemeClr val="tx1"/>
                          </a:solidFill>
                        </a:rPr>
                        <a:t>Skills: Effective mentors have the ability to…</a:t>
                      </a:r>
                      <a:endParaRPr lang="en-US" sz="1050" b="0" dirty="0">
                        <a:solidFill>
                          <a:schemeClr val="tx1"/>
                        </a:solidFill>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ED7D31">
                        <a:lumMod val="60000"/>
                        <a:lumOff val="40000"/>
                      </a:srgbClr>
                    </a:solidFill>
                  </a:tcPr>
                </a:tc>
                <a:extLst>
                  <a:ext uri="{0D108BD9-81ED-4DB2-BD59-A6C34878D82A}">
                    <a16:rowId xmlns:a16="http://schemas.microsoft.com/office/drawing/2014/main" val="1881455777"/>
                  </a:ext>
                </a:extLst>
              </a:tr>
              <a:tr h="3839223">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9pPr>
                    </a:lstStyle>
                    <a:p>
                      <a:pPr marL="171450" indent="-171450">
                        <a:spcBef>
                          <a:spcPts val="300"/>
                        </a:spcBef>
                        <a:spcAft>
                          <a:spcPts val="300"/>
                        </a:spcAft>
                        <a:buFont typeface="Wingdings" panose="05000000000000000000" pitchFamily="2" charset="2"/>
                        <a:buChar char="v"/>
                      </a:pPr>
                      <a:r>
                        <a:rPr lang="en-US" sz="900" dirty="0" smtClean="0"/>
                        <a:t>Lifelong learners</a:t>
                      </a:r>
                    </a:p>
                    <a:p>
                      <a:pPr marL="171450" indent="-171450">
                        <a:spcBef>
                          <a:spcPts val="300"/>
                        </a:spcBef>
                        <a:spcAft>
                          <a:spcPts val="300"/>
                        </a:spcAft>
                        <a:buFont typeface="Wingdings" panose="05000000000000000000" pitchFamily="2" charset="2"/>
                        <a:buChar char="v"/>
                      </a:pPr>
                      <a:r>
                        <a:rPr lang="en-US" sz="900" dirty="0" smtClean="0"/>
                        <a:t>Reflective about their own practice</a:t>
                      </a:r>
                    </a:p>
                    <a:p>
                      <a:pPr marL="171450" indent="-171450">
                        <a:spcBef>
                          <a:spcPts val="300"/>
                        </a:spcBef>
                        <a:spcAft>
                          <a:spcPts val="300"/>
                        </a:spcAft>
                        <a:buFont typeface="Wingdings" panose="05000000000000000000" pitchFamily="2" charset="2"/>
                        <a:buChar char="v"/>
                      </a:pPr>
                      <a:r>
                        <a:rPr lang="en-US" sz="900" dirty="0" smtClean="0"/>
                        <a:t>Committed to supporting the learning of others</a:t>
                      </a:r>
                    </a:p>
                    <a:p>
                      <a:pPr marL="171450" indent="-171450">
                        <a:spcBef>
                          <a:spcPts val="300"/>
                        </a:spcBef>
                        <a:spcAft>
                          <a:spcPts val="300"/>
                        </a:spcAft>
                        <a:buFont typeface="Wingdings" panose="05000000000000000000" pitchFamily="2" charset="2"/>
                        <a:buChar char="v"/>
                      </a:pPr>
                      <a:r>
                        <a:rPr lang="en-US" sz="900" dirty="0" smtClean="0"/>
                        <a:t>Respectful of their colleagues</a:t>
                      </a:r>
                    </a:p>
                    <a:p>
                      <a:pPr marL="171450" indent="-171450">
                        <a:spcBef>
                          <a:spcPts val="300"/>
                        </a:spcBef>
                        <a:spcAft>
                          <a:spcPts val="300"/>
                        </a:spcAft>
                        <a:buFont typeface="Wingdings" panose="05000000000000000000" pitchFamily="2" charset="2"/>
                        <a:buChar char="v"/>
                      </a:pPr>
                      <a:r>
                        <a:rPr lang="en-US" sz="900" dirty="0" smtClean="0"/>
                        <a:t>Problem posers and problem solvers</a:t>
                      </a:r>
                    </a:p>
                    <a:p>
                      <a:pPr marL="171450" indent="-171450">
                        <a:spcBef>
                          <a:spcPts val="300"/>
                        </a:spcBef>
                        <a:spcAft>
                          <a:spcPts val="300"/>
                        </a:spcAft>
                        <a:buFont typeface="Wingdings" panose="05000000000000000000" pitchFamily="2" charset="2"/>
                        <a:buChar char="v"/>
                      </a:pPr>
                      <a:r>
                        <a:rPr lang="en-US" sz="900" dirty="0" smtClean="0"/>
                        <a:t>Able to see, seek, and apply humor</a:t>
                      </a:r>
                      <a:r>
                        <a:rPr lang="en-US" sz="900" baseline="0" dirty="0" smtClean="0"/>
                        <a:t> in appropriate ways even in challenging situations</a:t>
                      </a:r>
                    </a:p>
                    <a:p>
                      <a:pPr marL="171450" indent="-171450">
                        <a:spcBef>
                          <a:spcPts val="300"/>
                        </a:spcBef>
                        <a:spcAft>
                          <a:spcPts val="300"/>
                        </a:spcAft>
                        <a:buFont typeface="Wingdings" panose="05000000000000000000" pitchFamily="2" charset="2"/>
                        <a:buChar char="v"/>
                      </a:pPr>
                      <a:r>
                        <a:rPr lang="en-US" sz="900" baseline="0" dirty="0" smtClean="0"/>
                        <a:t>Able to recognize the positive impact of teaching philosophies and strategies that both include and differ from their own</a:t>
                      </a:r>
                      <a:endParaRPr lang="en-US" sz="900"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9pPr>
                    </a:lstStyle>
                    <a:p>
                      <a:pPr marL="171450" indent="-171450">
                        <a:spcBef>
                          <a:spcPts val="300"/>
                        </a:spcBef>
                        <a:spcAft>
                          <a:spcPts val="300"/>
                        </a:spcAft>
                        <a:buFont typeface="Wingdings" panose="05000000000000000000" pitchFamily="2" charset="2"/>
                        <a:buChar char="v"/>
                      </a:pPr>
                      <a:r>
                        <a:rPr lang="en-US" sz="900" dirty="0" smtClean="0"/>
                        <a:t>Roles and responsibilities of mentoring candidates</a:t>
                      </a:r>
                    </a:p>
                    <a:p>
                      <a:pPr marL="171450" indent="-171450">
                        <a:spcBef>
                          <a:spcPts val="300"/>
                        </a:spcBef>
                        <a:spcAft>
                          <a:spcPts val="300"/>
                        </a:spcAft>
                        <a:buFont typeface="Wingdings" panose="05000000000000000000" pitchFamily="2" charset="2"/>
                        <a:buChar char="v"/>
                      </a:pPr>
                      <a:r>
                        <a:rPr lang="en-US" sz="900" dirty="0" smtClean="0"/>
                        <a:t>Necessary and available resources to support and enhance teaching and learning</a:t>
                      </a:r>
                    </a:p>
                    <a:p>
                      <a:pPr marL="171450" indent="-171450">
                        <a:spcBef>
                          <a:spcPts val="300"/>
                        </a:spcBef>
                        <a:spcAft>
                          <a:spcPts val="300"/>
                        </a:spcAft>
                        <a:buFont typeface="Wingdings" panose="05000000000000000000" pitchFamily="2" charset="2"/>
                        <a:buChar char="v"/>
                      </a:pPr>
                      <a:r>
                        <a:rPr lang="en-US" sz="900" dirty="0" smtClean="0"/>
                        <a:t>Organizational structure, policies, and practices of their school and community contexts</a:t>
                      </a:r>
                    </a:p>
                    <a:p>
                      <a:pPr marL="171450" indent="-171450">
                        <a:spcBef>
                          <a:spcPts val="300"/>
                        </a:spcBef>
                        <a:spcAft>
                          <a:spcPts val="300"/>
                        </a:spcAft>
                        <a:buFont typeface="Wingdings" panose="05000000000000000000" pitchFamily="2" charset="2"/>
                        <a:buChar char="v"/>
                      </a:pPr>
                      <a:r>
                        <a:rPr lang="en-US" sz="900" dirty="0" smtClean="0"/>
                        <a:t>Needs of candidates</a:t>
                      </a:r>
                    </a:p>
                    <a:p>
                      <a:pPr marL="171450" indent="-171450">
                        <a:spcBef>
                          <a:spcPts val="300"/>
                        </a:spcBef>
                        <a:spcAft>
                          <a:spcPts val="300"/>
                        </a:spcAft>
                        <a:buFont typeface="Wingdings" panose="05000000000000000000" pitchFamily="2" charset="2"/>
                        <a:buChar char="v"/>
                      </a:pPr>
                      <a:r>
                        <a:rPr lang="en-US" sz="900" dirty="0" smtClean="0"/>
                        <a:t>Conferencing</a:t>
                      </a:r>
                      <a:r>
                        <a:rPr lang="en-US" sz="900" baseline="0" dirty="0" smtClean="0"/>
                        <a:t> strategies</a:t>
                      </a:r>
                    </a:p>
                    <a:p>
                      <a:pPr marL="171450" indent="-171450">
                        <a:spcBef>
                          <a:spcPts val="300"/>
                        </a:spcBef>
                        <a:spcAft>
                          <a:spcPts val="300"/>
                        </a:spcAft>
                        <a:buFont typeface="Wingdings" panose="05000000000000000000" pitchFamily="2" charset="2"/>
                        <a:buChar char="v"/>
                      </a:pPr>
                      <a:r>
                        <a:rPr lang="en-US" sz="900" baseline="0" dirty="0" smtClean="0"/>
                        <a:t>Coaching observation techniques</a:t>
                      </a:r>
                    </a:p>
                    <a:p>
                      <a:pPr marL="171450" indent="-171450">
                        <a:spcBef>
                          <a:spcPts val="300"/>
                        </a:spcBef>
                        <a:spcAft>
                          <a:spcPts val="300"/>
                        </a:spcAft>
                        <a:buFont typeface="Wingdings" panose="05000000000000000000" pitchFamily="2" charset="2"/>
                        <a:buChar char="v"/>
                      </a:pPr>
                      <a:r>
                        <a:rPr lang="en-US" sz="900" baseline="0" dirty="0" smtClean="0"/>
                        <a:t>Effective teaching strategies for all learners</a:t>
                      </a:r>
                    </a:p>
                    <a:p>
                      <a:pPr marL="171450" indent="-171450">
                        <a:spcBef>
                          <a:spcPts val="300"/>
                        </a:spcBef>
                        <a:spcAft>
                          <a:spcPts val="300"/>
                        </a:spcAft>
                        <a:buFont typeface="Wingdings" panose="05000000000000000000" pitchFamily="2" charset="2"/>
                        <a:buChar char="v"/>
                      </a:pPr>
                      <a:r>
                        <a:rPr lang="en-US" sz="900" baseline="0" dirty="0" smtClean="0"/>
                        <a:t>Curriculum they are responsible for teaching, including the full K-12 scope and sequence</a:t>
                      </a:r>
                    </a:p>
                    <a:p>
                      <a:pPr marL="171450" indent="-171450">
                        <a:spcBef>
                          <a:spcPts val="300"/>
                        </a:spcBef>
                        <a:spcAft>
                          <a:spcPts val="300"/>
                        </a:spcAft>
                        <a:buFont typeface="Wingdings" panose="05000000000000000000" pitchFamily="2" charset="2"/>
                        <a:buChar char="v"/>
                      </a:pPr>
                      <a:r>
                        <a:rPr lang="en-US" sz="900" baseline="0" dirty="0" smtClean="0"/>
                        <a:t>Various formal/informal assessment methods</a:t>
                      </a:r>
                    </a:p>
                    <a:p>
                      <a:pPr marL="171450" indent="-171450">
                        <a:spcBef>
                          <a:spcPts val="300"/>
                        </a:spcBef>
                        <a:spcAft>
                          <a:spcPts val="300"/>
                        </a:spcAft>
                        <a:buFont typeface="Wingdings" panose="05000000000000000000" pitchFamily="2" charset="2"/>
                        <a:buChar char="v"/>
                      </a:pPr>
                      <a:r>
                        <a:rPr lang="en-US" sz="900" baseline="0" dirty="0" smtClean="0"/>
                        <a:t>Ways to promote positive group interactions and communication (e.g., norms)</a:t>
                      </a:r>
                    </a:p>
                    <a:p>
                      <a:pPr marL="171450" indent="-171450">
                        <a:spcBef>
                          <a:spcPts val="300"/>
                        </a:spcBef>
                        <a:spcAft>
                          <a:spcPts val="300"/>
                        </a:spcAft>
                        <a:buFont typeface="Wingdings" panose="05000000000000000000" pitchFamily="2" charset="2"/>
                        <a:buChar char="v"/>
                      </a:pPr>
                      <a:r>
                        <a:rPr lang="en-US" sz="900" baseline="0" dirty="0" smtClean="0"/>
                        <a:t>Adult development</a:t>
                      </a:r>
                    </a:p>
                    <a:p>
                      <a:pPr marL="171450" indent="-171450">
                        <a:spcBef>
                          <a:spcPts val="300"/>
                        </a:spcBef>
                        <a:spcAft>
                          <a:spcPts val="300"/>
                        </a:spcAft>
                        <a:buFont typeface="Wingdings" panose="05000000000000000000" pitchFamily="2" charset="2"/>
                        <a:buChar char="v"/>
                      </a:pPr>
                      <a:r>
                        <a:rPr lang="en-US" sz="900" baseline="0" dirty="0" smtClean="0"/>
                        <a:t>Change process (e.g., Concerns-based Adoption Model)</a:t>
                      </a:r>
                    </a:p>
                    <a:p>
                      <a:pPr marL="171450" indent="-171450">
                        <a:spcBef>
                          <a:spcPts val="300"/>
                        </a:spcBef>
                        <a:spcAft>
                          <a:spcPts val="300"/>
                        </a:spcAft>
                        <a:buFont typeface="Wingdings" panose="05000000000000000000" pitchFamily="2" charset="2"/>
                        <a:buChar char="v"/>
                      </a:pPr>
                      <a:r>
                        <a:rPr lang="en-US" sz="900" baseline="0" dirty="0" smtClean="0"/>
                        <a:t>Cultural proficiency</a:t>
                      </a:r>
                    </a:p>
                    <a:p>
                      <a:pPr marL="171450" indent="-171450">
                        <a:spcBef>
                          <a:spcPts val="300"/>
                        </a:spcBef>
                        <a:spcAft>
                          <a:spcPts val="300"/>
                        </a:spcAft>
                        <a:buFont typeface="Wingdings" panose="05000000000000000000" pitchFamily="2" charset="2"/>
                        <a:buChar char="v"/>
                      </a:pPr>
                      <a:r>
                        <a:rPr lang="en-US" sz="900" baseline="0" dirty="0" smtClean="0"/>
                        <a:t>Various strategies to promote adult learning and reflection</a:t>
                      </a:r>
                    </a:p>
                    <a:p>
                      <a:pPr marL="171450" indent="-171450">
                        <a:spcBef>
                          <a:spcPts val="300"/>
                        </a:spcBef>
                        <a:spcAft>
                          <a:spcPts val="300"/>
                        </a:spcAft>
                        <a:buFont typeface="Wingdings" panose="05000000000000000000" pitchFamily="2" charset="2"/>
                        <a:buChar char="v"/>
                      </a:pPr>
                      <a:r>
                        <a:rPr lang="en-US" sz="900" baseline="0" dirty="0" smtClean="0"/>
                        <a:t>Different ways people process information, make decisions, and communicate thinking (e.g., Myers-Briggs Type Indicator, </a:t>
                      </a:r>
                      <a:r>
                        <a:rPr lang="en-US" sz="900" baseline="0" dirty="0" err="1" smtClean="0"/>
                        <a:t>Keirsey</a:t>
                      </a:r>
                      <a:r>
                        <a:rPr lang="en-US" sz="900" baseline="0" dirty="0" smtClean="0"/>
                        <a:t> Temperament Sorter)</a:t>
                      </a:r>
                      <a:endParaRPr lang="en-US" sz="900"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Calibri" panose="020F0502020204030204"/>
                          <a:sym typeface="Arial"/>
                        </a:defRPr>
                      </a:lvl9pPr>
                    </a:lstStyle>
                    <a:p>
                      <a:pPr marL="171450" indent="-171450">
                        <a:spcBef>
                          <a:spcPts val="300"/>
                        </a:spcBef>
                        <a:spcAft>
                          <a:spcPts val="300"/>
                        </a:spcAft>
                        <a:buFont typeface="Wingdings" panose="05000000000000000000" pitchFamily="2" charset="2"/>
                        <a:buChar char="v"/>
                      </a:pPr>
                      <a:r>
                        <a:rPr lang="en-US" sz="900" dirty="0" smtClean="0"/>
                        <a:t>Apply knowledge</a:t>
                      </a:r>
                      <a:r>
                        <a:rPr lang="en-US" sz="900" baseline="0" dirty="0" smtClean="0"/>
                        <a:t> in developmentally appropriate ways when working with candidates</a:t>
                      </a:r>
                    </a:p>
                    <a:p>
                      <a:pPr marL="171450" indent="-171450">
                        <a:spcBef>
                          <a:spcPts val="300"/>
                        </a:spcBef>
                        <a:spcAft>
                          <a:spcPts val="300"/>
                        </a:spcAft>
                        <a:buFont typeface="Wingdings" panose="05000000000000000000" pitchFamily="2" charset="2"/>
                        <a:buChar char="v"/>
                      </a:pPr>
                      <a:r>
                        <a:rPr lang="en-US" sz="900" baseline="0" dirty="0" smtClean="0"/>
                        <a:t>Consistently demonstrate effective teaching, learning, and assessment strategies within their own classrooms</a:t>
                      </a:r>
                    </a:p>
                    <a:p>
                      <a:pPr marL="171450" indent="-171450">
                        <a:spcBef>
                          <a:spcPts val="300"/>
                        </a:spcBef>
                        <a:spcAft>
                          <a:spcPts val="300"/>
                        </a:spcAft>
                        <a:buFont typeface="Wingdings" panose="05000000000000000000" pitchFamily="2" charset="2"/>
                        <a:buChar char="v"/>
                      </a:pPr>
                      <a:r>
                        <a:rPr lang="en-US" sz="900" baseline="0" dirty="0" smtClean="0"/>
                        <a:t>Effectively manage and resolve conflict in their interactions with others</a:t>
                      </a:r>
                    </a:p>
                    <a:p>
                      <a:pPr marL="171450" indent="-171450">
                        <a:spcBef>
                          <a:spcPts val="300"/>
                        </a:spcBef>
                        <a:spcAft>
                          <a:spcPts val="300"/>
                        </a:spcAft>
                        <a:buFont typeface="Wingdings" panose="05000000000000000000" pitchFamily="2" charset="2"/>
                        <a:buChar char="v"/>
                      </a:pPr>
                      <a:r>
                        <a:rPr lang="en-US" sz="900" baseline="0" dirty="0" smtClean="0"/>
                        <a:t>Be consistently culturally proficient in their engagements with others whose backgrounds are different from their own</a:t>
                      </a:r>
                    </a:p>
                    <a:p>
                      <a:pPr marL="171450" indent="-171450">
                        <a:spcBef>
                          <a:spcPts val="300"/>
                        </a:spcBef>
                        <a:spcAft>
                          <a:spcPts val="300"/>
                        </a:spcAft>
                        <a:buFont typeface="Wingdings" panose="05000000000000000000" pitchFamily="2" charset="2"/>
                        <a:buChar char="v"/>
                      </a:pPr>
                      <a:r>
                        <a:rPr lang="en-US" sz="900" baseline="0" dirty="0" smtClean="0"/>
                        <a:t>Enroll others to participate in and support the mentor program</a:t>
                      </a:r>
                    </a:p>
                    <a:p>
                      <a:pPr marL="171450" indent="-171450">
                        <a:spcBef>
                          <a:spcPts val="300"/>
                        </a:spcBef>
                        <a:spcAft>
                          <a:spcPts val="300"/>
                        </a:spcAft>
                        <a:buFont typeface="Wingdings" panose="05000000000000000000" pitchFamily="2" charset="2"/>
                        <a:buChar char="v"/>
                      </a:pPr>
                      <a:r>
                        <a:rPr lang="en-US" sz="900" baseline="0" dirty="0" smtClean="0"/>
                        <a:t>Collaborate with and influence decision makers within their settings</a:t>
                      </a:r>
                    </a:p>
                    <a:p>
                      <a:pPr marL="171450" indent="-171450">
                        <a:spcBef>
                          <a:spcPts val="300"/>
                        </a:spcBef>
                        <a:spcAft>
                          <a:spcPts val="300"/>
                        </a:spcAft>
                        <a:buFont typeface="Wingdings" panose="05000000000000000000" pitchFamily="2" charset="2"/>
                        <a:buChar char="v"/>
                      </a:pPr>
                      <a:r>
                        <a:rPr lang="en-US" sz="900" baseline="0" dirty="0" smtClean="0"/>
                        <a:t>Use a variety of data sources to refine their practice – as teachers, mentors, and leaders</a:t>
                      </a:r>
                      <a:endParaRPr lang="en-US" sz="900"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05418436"/>
                  </a:ext>
                </a:extLst>
              </a:tr>
            </a:tbl>
          </a:graphicData>
        </a:graphic>
      </p:graphicFrame>
      <p:sp>
        <p:nvSpPr>
          <p:cNvPr id="2" name="Title 1" hidden="1"/>
          <p:cNvSpPr>
            <a:spLocks noGrp="1"/>
          </p:cNvSpPr>
          <p:nvPr>
            <p:ph type="title" idx="4294967295"/>
          </p:nvPr>
        </p:nvSpPr>
        <p:spPr/>
        <p:txBody>
          <a:bodyPr/>
          <a:lstStyle/>
          <a:p>
            <a:r>
              <a:rPr lang="en-US" dirty="0" smtClean="0"/>
              <a:t>Attributes of Effective Mentors</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7"/>
          <p:cNvSpPr txBox="1"/>
          <p:nvPr/>
        </p:nvSpPr>
        <p:spPr>
          <a:xfrm>
            <a:off x="0" y="-44900"/>
            <a:ext cx="9144000" cy="1021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4000" b="1">
                <a:latin typeface="Montserrat"/>
                <a:ea typeface="Montserrat"/>
                <a:cs typeface="Montserrat"/>
                <a:sym typeface="Montserrat"/>
              </a:rPr>
              <a:t>Attributes of Effective Mentors</a:t>
            </a:r>
            <a:endParaRPr sz="4000">
              <a:latin typeface="Montserrat"/>
              <a:ea typeface="Montserrat"/>
              <a:cs typeface="Montserrat"/>
              <a:sym typeface="Montserrat"/>
            </a:endParaRPr>
          </a:p>
        </p:txBody>
      </p:sp>
      <p:sp>
        <p:nvSpPr>
          <p:cNvPr id="85" name="Google Shape;85;p17"/>
          <p:cNvSpPr txBox="1"/>
          <p:nvPr/>
        </p:nvSpPr>
        <p:spPr>
          <a:xfrm>
            <a:off x="3158600" y="908925"/>
            <a:ext cx="5820300" cy="2147700"/>
          </a:xfrm>
          <a:prstGeom prst="rect">
            <a:avLst/>
          </a:prstGeom>
          <a:noFill/>
          <a:ln>
            <a:noFill/>
          </a:ln>
        </p:spPr>
        <p:txBody>
          <a:bodyPr spcFirstLastPara="1" wrap="square" lIns="91425" tIns="91425" rIns="91425" bIns="91425" anchor="t" anchorCtr="0">
            <a:noAutofit/>
          </a:bodyPr>
          <a:lstStyle/>
          <a:p>
            <a:pPr marL="457200" lvl="0" indent="-381000" algn="l" rtl="0">
              <a:lnSpc>
                <a:spcPct val="100000"/>
              </a:lnSpc>
              <a:spcBef>
                <a:spcPts val="0"/>
              </a:spcBef>
              <a:spcAft>
                <a:spcPts val="0"/>
              </a:spcAft>
              <a:buSzPts val="2400"/>
              <a:buFont typeface="Montserrat"/>
              <a:buAutoNum type="arabicPeriod"/>
            </a:pPr>
            <a:r>
              <a:rPr lang="en" sz="2400">
                <a:solidFill>
                  <a:schemeClr val="dk1"/>
                </a:solidFill>
                <a:highlight>
                  <a:srgbClr val="FFFF00"/>
                </a:highlight>
                <a:latin typeface="Montserrat"/>
                <a:ea typeface="Montserrat"/>
                <a:cs typeface="Montserrat"/>
                <a:sym typeface="Montserrat"/>
              </a:rPr>
              <a:t>Highlight</a:t>
            </a:r>
            <a:r>
              <a:rPr lang="en" sz="2400">
                <a:solidFill>
                  <a:schemeClr val="dk1"/>
                </a:solidFill>
                <a:latin typeface="Montserrat"/>
                <a:ea typeface="Montserrat"/>
                <a:cs typeface="Montserrat"/>
                <a:sym typeface="Montserrat"/>
              </a:rPr>
              <a:t> which attributes on the handout are also on your list.</a:t>
            </a:r>
            <a:endParaRPr sz="2400">
              <a:solidFill>
                <a:schemeClr val="dk1"/>
              </a:solidFill>
              <a:latin typeface="Montserrat"/>
              <a:ea typeface="Montserrat"/>
              <a:cs typeface="Montserrat"/>
              <a:sym typeface="Montserrat"/>
            </a:endParaRPr>
          </a:p>
          <a:p>
            <a:pPr marL="457200" lvl="0" indent="0" algn="l" rtl="0">
              <a:lnSpc>
                <a:spcPct val="100000"/>
              </a:lnSpc>
              <a:spcBef>
                <a:spcPts val="0"/>
              </a:spcBef>
              <a:spcAft>
                <a:spcPts val="0"/>
              </a:spcAft>
              <a:buNone/>
            </a:pPr>
            <a:endParaRPr sz="1500">
              <a:solidFill>
                <a:schemeClr val="dk1"/>
              </a:solidFill>
              <a:latin typeface="Montserrat"/>
              <a:ea typeface="Montserrat"/>
              <a:cs typeface="Montserrat"/>
              <a:sym typeface="Montserrat"/>
            </a:endParaRPr>
          </a:p>
          <a:p>
            <a:pPr marL="457200" lvl="0" indent="-368300" algn="l" rtl="0">
              <a:lnSpc>
                <a:spcPct val="100000"/>
              </a:lnSpc>
              <a:spcBef>
                <a:spcPts val="0"/>
              </a:spcBef>
              <a:spcAft>
                <a:spcPts val="0"/>
              </a:spcAft>
              <a:buClr>
                <a:srgbClr val="980000"/>
              </a:buClr>
              <a:buSzPts val="2200"/>
              <a:buFont typeface="Montserrat"/>
              <a:buChar char="●"/>
            </a:pPr>
            <a:r>
              <a:rPr lang="en" sz="2200">
                <a:solidFill>
                  <a:srgbClr val="980000"/>
                </a:solidFill>
                <a:latin typeface="Montserrat"/>
                <a:ea typeface="Montserrat"/>
                <a:cs typeface="Montserrat"/>
                <a:sym typeface="Montserrat"/>
              </a:rPr>
              <a:t>What’s missing from your list that’s on the handout?</a:t>
            </a:r>
            <a:endParaRPr sz="2200">
              <a:solidFill>
                <a:srgbClr val="980000"/>
              </a:solidFill>
              <a:latin typeface="Montserrat"/>
              <a:ea typeface="Montserrat"/>
              <a:cs typeface="Montserrat"/>
              <a:sym typeface="Montserrat"/>
            </a:endParaRPr>
          </a:p>
          <a:p>
            <a:pPr marL="457200" lvl="0" indent="-368300" algn="l" rtl="0">
              <a:lnSpc>
                <a:spcPct val="100000"/>
              </a:lnSpc>
              <a:spcBef>
                <a:spcPts val="0"/>
              </a:spcBef>
              <a:spcAft>
                <a:spcPts val="0"/>
              </a:spcAft>
              <a:buClr>
                <a:srgbClr val="980000"/>
              </a:buClr>
              <a:buSzPts val="2200"/>
              <a:buFont typeface="Montserrat"/>
              <a:buChar char="●"/>
            </a:pPr>
            <a:r>
              <a:rPr lang="en" sz="2200">
                <a:solidFill>
                  <a:srgbClr val="980000"/>
                </a:solidFill>
                <a:latin typeface="Montserrat"/>
                <a:ea typeface="Montserrat"/>
                <a:cs typeface="Montserrat"/>
                <a:sym typeface="Montserrat"/>
              </a:rPr>
              <a:t>What’s missing from the handout that’s on your list?</a:t>
            </a:r>
            <a:endParaRPr sz="2200">
              <a:solidFill>
                <a:srgbClr val="980000"/>
              </a:solidFill>
              <a:latin typeface="Montserrat"/>
              <a:ea typeface="Montserrat"/>
              <a:cs typeface="Montserrat"/>
              <a:sym typeface="Montserrat"/>
            </a:endParaRPr>
          </a:p>
        </p:txBody>
      </p:sp>
      <p:pic>
        <p:nvPicPr>
          <p:cNvPr id="86" name="Google Shape;86;p17" descr="&quot;&quot;"/>
          <p:cNvPicPr preferRelativeResize="0"/>
          <p:nvPr/>
        </p:nvPicPr>
        <p:blipFill>
          <a:blip r:embed="rId3">
            <a:alphaModFix/>
          </a:blip>
          <a:stretch>
            <a:fillRect/>
          </a:stretch>
        </p:blipFill>
        <p:spPr>
          <a:xfrm>
            <a:off x="217100" y="1389800"/>
            <a:ext cx="2866099" cy="1897301"/>
          </a:xfrm>
          <a:prstGeom prst="rect">
            <a:avLst/>
          </a:prstGeom>
          <a:noFill/>
          <a:ln>
            <a:noFill/>
          </a:ln>
        </p:spPr>
      </p:pic>
      <p:sp>
        <p:nvSpPr>
          <p:cNvPr id="87" name="Google Shape;87;p1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5</a:t>
            </a:fld>
            <a:endParaRPr/>
          </a:p>
        </p:txBody>
      </p:sp>
      <p:sp>
        <p:nvSpPr>
          <p:cNvPr id="88" name="Google Shape;88;p17"/>
          <p:cNvSpPr txBox="1"/>
          <p:nvPr/>
        </p:nvSpPr>
        <p:spPr>
          <a:xfrm>
            <a:off x="217350" y="3308050"/>
            <a:ext cx="8709300" cy="2339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2400" b="1">
                <a:solidFill>
                  <a:schemeClr val="dk1"/>
                </a:solidFill>
                <a:latin typeface="Montserrat"/>
                <a:ea typeface="Montserrat"/>
                <a:cs typeface="Montserrat"/>
                <a:sym typeface="Montserrat"/>
              </a:rPr>
              <a:t>2.</a:t>
            </a:r>
            <a:r>
              <a:rPr lang="en" sz="2400">
                <a:solidFill>
                  <a:schemeClr val="dk1"/>
                </a:solidFill>
                <a:latin typeface="Montserrat"/>
                <a:ea typeface="Montserrat"/>
                <a:cs typeface="Montserrat"/>
                <a:sym typeface="Montserrat"/>
              </a:rPr>
              <a:t>  Self-Reflection:</a:t>
            </a:r>
            <a:endParaRPr sz="2400">
              <a:solidFill>
                <a:schemeClr val="dk1"/>
              </a:solidFill>
              <a:latin typeface="Montserrat"/>
              <a:ea typeface="Montserrat"/>
              <a:cs typeface="Montserrat"/>
              <a:sym typeface="Montserrat"/>
            </a:endParaRPr>
          </a:p>
          <a:p>
            <a:pPr marL="0" lvl="0" indent="0" algn="l" rtl="0">
              <a:lnSpc>
                <a:spcPct val="100000"/>
              </a:lnSpc>
              <a:spcBef>
                <a:spcPts val="0"/>
              </a:spcBef>
              <a:spcAft>
                <a:spcPts val="0"/>
              </a:spcAft>
              <a:buNone/>
            </a:pPr>
            <a:r>
              <a:rPr lang="en" sz="1500">
                <a:solidFill>
                  <a:schemeClr val="dk1"/>
                </a:solidFill>
                <a:latin typeface="Montserrat"/>
                <a:ea typeface="Montserrat"/>
                <a:cs typeface="Montserrat"/>
                <a:sym typeface="Montserrat"/>
              </a:rPr>
              <a:t> </a:t>
            </a:r>
            <a:endParaRPr sz="1500">
              <a:solidFill>
                <a:schemeClr val="dk1"/>
              </a:solidFill>
              <a:latin typeface="Montserrat"/>
              <a:ea typeface="Montserrat"/>
              <a:cs typeface="Montserrat"/>
              <a:sym typeface="Montserrat"/>
            </a:endParaRPr>
          </a:p>
          <a:p>
            <a:pPr marL="457200" lvl="0" indent="-368300" algn="l" rtl="0">
              <a:lnSpc>
                <a:spcPct val="100000"/>
              </a:lnSpc>
              <a:spcBef>
                <a:spcPts val="0"/>
              </a:spcBef>
              <a:spcAft>
                <a:spcPts val="0"/>
              </a:spcAft>
              <a:buClr>
                <a:srgbClr val="980000"/>
              </a:buClr>
              <a:buSzPts val="2200"/>
              <a:buFont typeface="Montserrat"/>
              <a:buChar char="●"/>
            </a:pPr>
            <a:r>
              <a:rPr lang="en" sz="2200">
                <a:solidFill>
                  <a:srgbClr val="980000"/>
                </a:solidFill>
                <a:latin typeface="Montserrat"/>
                <a:ea typeface="Montserrat"/>
                <a:cs typeface="Montserrat"/>
                <a:sym typeface="Montserrat"/>
              </a:rPr>
              <a:t>Plus sign (+) next to attributes you possess/are strengths</a:t>
            </a:r>
            <a:endParaRPr sz="2200">
              <a:solidFill>
                <a:srgbClr val="980000"/>
              </a:solidFill>
              <a:latin typeface="Montserrat"/>
              <a:ea typeface="Montserrat"/>
              <a:cs typeface="Montserrat"/>
              <a:sym typeface="Montserrat"/>
            </a:endParaRPr>
          </a:p>
          <a:p>
            <a:pPr marL="457200" lvl="0" indent="-368300" algn="l" rtl="0">
              <a:lnSpc>
                <a:spcPct val="100000"/>
              </a:lnSpc>
              <a:spcBef>
                <a:spcPts val="0"/>
              </a:spcBef>
              <a:spcAft>
                <a:spcPts val="0"/>
              </a:spcAft>
              <a:buClr>
                <a:srgbClr val="980000"/>
              </a:buClr>
              <a:buSzPts val="2200"/>
              <a:buFont typeface="Montserrat"/>
              <a:buChar char="●"/>
            </a:pPr>
            <a:r>
              <a:rPr lang="en" sz="2200">
                <a:solidFill>
                  <a:srgbClr val="980000"/>
                </a:solidFill>
                <a:latin typeface="Montserrat"/>
                <a:ea typeface="Montserrat"/>
                <a:cs typeface="Montserrat"/>
                <a:sym typeface="Montserrat"/>
              </a:rPr>
              <a:t>Delta (    ) next to attributes you’d like to grow/improve upon</a:t>
            </a:r>
            <a:endParaRPr sz="2200">
              <a:solidFill>
                <a:srgbClr val="980000"/>
              </a:solidFill>
              <a:latin typeface="Montserrat"/>
              <a:ea typeface="Montserrat"/>
              <a:cs typeface="Montserrat"/>
              <a:sym typeface="Montserrat"/>
            </a:endParaRPr>
          </a:p>
        </p:txBody>
      </p:sp>
      <p:sp>
        <p:nvSpPr>
          <p:cNvPr id="89" name="Google Shape;89;p17" descr="Delta shape"/>
          <p:cNvSpPr/>
          <p:nvPr/>
        </p:nvSpPr>
        <p:spPr>
          <a:xfrm>
            <a:off x="1701300" y="4414700"/>
            <a:ext cx="242400" cy="209700"/>
          </a:xfrm>
          <a:prstGeom prst="triangle">
            <a:avLst>
              <a:gd name="adj" fmla="val 50000"/>
            </a:avLst>
          </a:prstGeom>
          <a:solidFill>
            <a:schemeClr val="lt2"/>
          </a:solidFill>
          <a:ln w="9525" cap="flat" cmpd="sng">
            <a:solidFill>
              <a:srgbClr val="98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80000"/>
              </a:solidFill>
            </a:endParaRPr>
          </a:p>
        </p:txBody>
      </p:sp>
      <p:sp>
        <p:nvSpPr>
          <p:cNvPr id="2" name="Title 1" hidden="1"/>
          <p:cNvSpPr>
            <a:spLocks noGrp="1"/>
          </p:cNvSpPr>
          <p:nvPr>
            <p:ph type="title" idx="4294967295"/>
          </p:nvPr>
        </p:nvSpPr>
        <p:spPr/>
        <p:txBody>
          <a:bodyPr/>
          <a:lstStyle/>
          <a:p>
            <a:r>
              <a:rPr lang="en-US" dirty="0" smtClean="0"/>
              <a:t>Attributes of Effective Mentors continued</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8"/>
          <p:cNvSpPr txBox="1">
            <a:spLocks noGrp="1"/>
          </p:cNvSpPr>
          <p:nvPr>
            <p:ph type="title"/>
          </p:nvPr>
        </p:nvSpPr>
        <p:spPr>
          <a:xfrm>
            <a:off x="118375" y="-56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latin typeface="Montserrat"/>
                <a:ea typeface="Montserrat"/>
                <a:cs typeface="Montserrat"/>
                <a:sym typeface="Montserrat"/>
              </a:rPr>
              <a:t>Building Trusting </a:t>
            </a:r>
            <a:endParaRPr b="1">
              <a:latin typeface="Montserrat"/>
              <a:ea typeface="Montserrat"/>
              <a:cs typeface="Montserrat"/>
              <a:sym typeface="Montserrat"/>
            </a:endParaRPr>
          </a:p>
          <a:p>
            <a:pPr marL="0" lvl="0" indent="0" algn="l" rtl="0">
              <a:spcBef>
                <a:spcPts val="0"/>
              </a:spcBef>
              <a:spcAft>
                <a:spcPts val="0"/>
              </a:spcAft>
              <a:buNone/>
            </a:pPr>
            <a:r>
              <a:rPr lang="en" b="1">
                <a:latin typeface="Montserrat"/>
                <a:ea typeface="Montserrat"/>
                <a:cs typeface="Montserrat"/>
                <a:sym typeface="Montserrat"/>
              </a:rPr>
              <a:t>Relationships</a:t>
            </a:r>
            <a:endParaRPr b="1">
              <a:latin typeface="Montserrat"/>
              <a:ea typeface="Montserrat"/>
              <a:cs typeface="Montserrat"/>
              <a:sym typeface="Montserrat"/>
            </a:endParaRPr>
          </a:p>
        </p:txBody>
      </p:sp>
      <p:sp>
        <p:nvSpPr>
          <p:cNvPr id="95" name="Google Shape;95;p18"/>
          <p:cNvSpPr txBox="1">
            <a:spLocks noGrp="1"/>
          </p:cNvSpPr>
          <p:nvPr>
            <p:ph type="body" idx="1"/>
          </p:nvPr>
        </p:nvSpPr>
        <p:spPr>
          <a:xfrm>
            <a:off x="194575" y="771475"/>
            <a:ext cx="4942500" cy="3416400"/>
          </a:xfrm>
          <a:prstGeom prst="rect">
            <a:avLst/>
          </a:prstGeom>
        </p:spPr>
        <p:txBody>
          <a:bodyPr spcFirstLastPara="1" wrap="square" lIns="91425" tIns="91425" rIns="91425" bIns="91425" anchor="t" anchorCtr="0">
            <a:noAutofit/>
          </a:bodyPr>
          <a:lstStyle/>
          <a:p>
            <a:pPr marL="457200" lvl="0" indent="-381000" algn="l" rtl="0">
              <a:lnSpc>
                <a:spcPct val="115000"/>
              </a:lnSpc>
              <a:spcBef>
                <a:spcPts val="600"/>
              </a:spcBef>
              <a:spcAft>
                <a:spcPts val="0"/>
              </a:spcAft>
              <a:buClr>
                <a:schemeClr val="dk1"/>
              </a:buClr>
              <a:buSzPts val="2400"/>
              <a:buFont typeface="Montserrat"/>
              <a:buChar char="●"/>
            </a:pPr>
            <a:r>
              <a:rPr lang="en" sz="2400">
                <a:solidFill>
                  <a:schemeClr val="dk1"/>
                </a:solidFill>
                <a:latin typeface="Montserrat"/>
                <a:ea typeface="Montserrat"/>
                <a:cs typeface="Montserrat"/>
                <a:sym typeface="Montserrat"/>
              </a:rPr>
              <a:t>Share excitement about your work and the opportunity for growth for you both</a:t>
            </a:r>
            <a:endParaRPr sz="2400">
              <a:solidFill>
                <a:schemeClr val="dk1"/>
              </a:solidFill>
              <a:latin typeface="Montserrat"/>
              <a:ea typeface="Montserrat"/>
              <a:cs typeface="Montserrat"/>
              <a:sym typeface="Montserrat"/>
            </a:endParaRPr>
          </a:p>
          <a:p>
            <a:pPr marL="457200" lvl="0" indent="-381000" algn="l" rtl="0">
              <a:lnSpc>
                <a:spcPct val="115000"/>
              </a:lnSpc>
              <a:spcBef>
                <a:spcPts val="0"/>
              </a:spcBef>
              <a:spcAft>
                <a:spcPts val="0"/>
              </a:spcAft>
              <a:buClr>
                <a:schemeClr val="dk1"/>
              </a:buClr>
              <a:buSzPts val="2400"/>
              <a:buFont typeface="Montserrat"/>
              <a:buChar char="●"/>
            </a:pPr>
            <a:r>
              <a:rPr lang="en" sz="2400">
                <a:solidFill>
                  <a:schemeClr val="dk1"/>
                </a:solidFill>
                <a:latin typeface="Montserrat"/>
                <a:ea typeface="Montserrat"/>
                <a:cs typeface="Montserrat"/>
                <a:sym typeface="Montserrat"/>
              </a:rPr>
              <a:t>Get to know each other (see </a:t>
            </a:r>
            <a:r>
              <a:rPr lang="en" sz="2400" i="1">
                <a:solidFill>
                  <a:srgbClr val="980000"/>
                </a:solidFill>
                <a:latin typeface="Montserrat"/>
                <a:ea typeface="Montserrat"/>
                <a:cs typeface="Montserrat"/>
                <a:sym typeface="Montserrat"/>
              </a:rPr>
              <a:t>Getting to Know You Tool</a:t>
            </a:r>
            <a:r>
              <a:rPr lang="en" sz="2400">
                <a:solidFill>
                  <a:schemeClr val="dk1"/>
                </a:solidFill>
                <a:latin typeface="Montserrat"/>
                <a:ea typeface="Montserrat"/>
                <a:cs typeface="Montserrat"/>
                <a:sym typeface="Montserrat"/>
              </a:rPr>
              <a:t>) </a:t>
            </a:r>
            <a:endParaRPr sz="2400">
              <a:solidFill>
                <a:schemeClr val="dk1"/>
              </a:solidFill>
              <a:latin typeface="Montserrat"/>
              <a:ea typeface="Montserrat"/>
              <a:cs typeface="Montserrat"/>
              <a:sym typeface="Montserrat"/>
            </a:endParaRPr>
          </a:p>
          <a:p>
            <a:pPr marL="457200" lvl="0" indent="-381000" algn="l" rtl="0">
              <a:lnSpc>
                <a:spcPct val="115000"/>
              </a:lnSpc>
              <a:spcBef>
                <a:spcPts val="0"/>
              </a:spcBef>
              <a:spcAft>
                <a:spcPts val="0"/>
              </a:spcAft>
              <a:buClr>
                <a:schemeClr val="dk1"/>
              </a:buClr>
              <a:buSzPts val="2400"/>
              <a:buFont typeface="Montserrat"/>
              <a:buChar char="●"/>
            </a:pPr>
            <a:r>
              <a:rPr lang="en" sz="2400">
                <a:solidFill>
                  <a:schemeClr val="dk1"/>
                </a:solidFill>
                <a:latin typeface="Montserrat"/>
                <a:ea typeface="Montserrat"/>
                <a:cs typeface="Montserrat"/>
                <a:sym typeface="Montserrat"/>
              </a:rPr>
              <a:t>Listen openly to needs &amp; concerns</a:t>
            </a:r>
            <a:endParaRPr sz="2400">
              <a:solidFill>
                <a:schemeClr val="dk1"/>
              </a:solidFill>
              <a:latin typeface="Montserrat"/>
              <a:ea typeface="Montserrat"/>
              <a:cs typeface="Montserrat"/>
              <a:sym typeface="Montserrat"/>
            </a:endParaRPr>
          </a:p>
          <a:p>
            <a:pPr marL="457200" lvl="0" indent="-381000" algn="l" rtl="0">
              <a:lnSpc>
                <a:spcPct val="115000"/>
              </a:lnSpc>
              <a:spcBef>
                <a:spcPts val="0"/>
              </a:spcBef>
              <a:spcAft>
                <a:spcPts val="0"/>
              </a:spcAft>
              <a:buClr>
                <a:schemeClr val="dk1"/>
              </a:buClr>
              <a:buSzPts val="2400"/>
              <a:buFont typeface="Montserrat"/>
              <a:buChar char="●"/>
            </a:pPr>
            <a:r>
              <a:rPr lang="en" sz="2400">
                <a:solidFill>
                  <a:schemeClr val="dk1"/>
                </a:solidFill>
                <a:latin typeface="Montserrat"/>
                <a:ea typeface="Montserrat"/>
                <a:cs typeface="Montserrat"/>
                <a:sym typeface="Montserrat"/>
              </a:rPr>
              <a:t>Provide assistance</a:t>
            </a:r>
            <a:endParaRPr sz="2400">
              <a:solidFill>
                <a:schemeClr val="dk1"/>
              </a:solidFill>
              <a:latin typeface="Montserrat"/>
              <a:ea typeface="Montserrat"/>
              <a:cs typeface="Montserrat"/>
              <a:sym typeface="Montserrat"/>
            </a:endParaRPr>
          </a:p>
          <a:p>
            <a:pPr marL="457200" lvl="0" indent="-381000" algn="l" rtl="0">
              <a:lnSpc>
                <a:spcPct val="115000"/>
              </a:lnSpc>
              <a:spcBef>
                <a:spcPts val="0"/>
              </a:spcBef>
              <a:spcAft>
                <a:spcPts val="0"/>
              </a:spcAft>
              <a:buClr>
                <a:schemeClr val="dk1"/>
              </a:buClr>
              <a:buSzPts val="2400"/>
              <a:buFont typeface="Montserrat"/>
              <a:buChar char="●"/>
            </a:pPr>
            <a:r>
              <a:rPr lang="en" sz="2400">
                <a:solidFill>
                  <a:schemeClr val="dk1"/>
                </a:solidFill>
                <a:latin typeface="Montserrat"/>
                <a:ea typeface="Montserrat"/>
                <a:cs typeface="Montserrat"/>
                <a:sym typeface="Montserrat"/>
              </a:rPr>
              <a:t>Set goals</a:t>
            </a:r>
            <a:endParaRPr sz="2400">
              <a:solidFill>
                <a:schemeClr val="dk1"/>
              </a:solidFill>
              <a:latin typeface="Montserrat"/>
              <a:ea typeface="Montserrat"/>
              <a:cs typeface="Montserrat"/>
              <a:sym typeface="Montserrat"/>
            </a:endParaRPr>
          </a:p>
          <a:p>
            <a:pPr marL="0" lvl="0" indent="0" algn="l" rtl="0">
              <a:lnSpc>
                <a:spcPct val="115000"/>
              </a:lnSpc>
              <a:spcBef>
                <a:spcPts val="1200"/>
              </a:spcBef>
              <a:spcAft>
                <a:spcPts val="1600"/>
              </a:spcAft>
              <a:buNone/>
            </a:pPr>
            <a:endParaRPr sz="2400"/>
          </a:p>
        </p:txBody>
      </p:sp>
      <p:pic>
        <p:nvPicPr>
          <p:cNvPr id="96" name="Google Shape;96;p18" descr="&quot;&quot;"/>
          <p:cNvPicPr preferRelativeResize="0"/>
          <p:nvPr/>
        </p:nvPicPr>
        <p:blipFill>
          <a:blip r:embed="rId3">
            <a:alphaModFix/>
          </a:blip>
          <a:stretch>
            <a:fillRect/>
          </a:stretch>
        </p:blipFill>
        <p:spPr>
          <a:xfrm>
            <a:off x="5333488" y="0"/>
            <a:ext cx="3857626" cy="5143501"/>
          </a:xfrm>
          <a:prstGeom prst="rect">
            <a:avLst/>
          </a:prstGeom>
          <a:noFill/>
          <a:ln>
            <a:noFill/>
          </a:ln>
        </p:spPr>
      </p:pic>
      <p:sp>
        <p:nvSpPr>
          <p:cNvPr id="97" name="Google Shape;97;p1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6</a:t>
            </a:fld>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19"/>
          <p:cNvSpPr txBox="1">
            <a:spLocks noGrp="1"/>
          </p:cNvSpPr>
          <p:nvPr>
            <p:ph type="title"/>
          </p:nvPr>
        </p:nvSpPr>
        <p:spPr>
          <a:xfrm>
            <a:off x="83275" y="123550"/>
            <a:ext cx="906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400">
                <a:latin typeface="Montserrat"/>
                <a:ea typeface="Montserrat"/>
                <a:cs typeface="Montserrat"/>
                <a:sym typeface="Montserrat"/>
              </a:rPr>
              <a:t>Culturally Relevant Classrooms</a:t>
            </a:r>
            <a:endParaRPr sz="4400">
              <a:latin typeface="Montserrat"/>
              <a:ea typeface="Montserrat"/>
              <a:cs typeface="Montserrat"/>
              <a:sym typeface="Montserrat"/>
            </a:endParaRPr>
          </a:p>
        </p:txBody>
      </p:sp>
      <p:sp>
        <p:nvSpPr>
          <p:cNvPr id="103" name="Google Shape;103;p19"/>
          <p:cNvSpPr txBox="1">
            <a:spLocks noGrp="1"/>
          </p:cNvSpPr>
          <p:nvPr>
            <p:ph type="body" idx="1"/>
          </p:nvPr>
        </p:nvSpPr>
        <p:spPr>
          <a:xfrm>
            <a:off x="4957500" y="1538800"/>
            <a:ext cx="4186500" cy="2459700"/>
          </a:xfrm>
          <a:prstGeom prst="rect">
            <a:avLst/>
          </a:prstGeom>
          <a:ln w="28575" cap="flat" cmpd="sng">
            <a:solidFill>
              <a:srgbClr val="980000"/>
            </a:solidFill>
            <a:prstDash val="solid"/>
            <a:round/>
            <a:headEnd type="none" w="sm" len="sm"/>
            <a:tailEnd type="none" w="sm" len="sm"/>
          </a:ln>
        </p:spPr>
        <p:txBody>
          <a:bodyPr spcFirstLastPara="1" wrap="square" lIns="91425" tIns="91425" rIns="91425" bIns="91425" anchor="t" anchorCtr="0">
            <a:noAutofit/>
          </a:bodyPr>
          <a:lstStyle/>
          <a:p>
            <a:pPr marL="0" lvl="0" indent="0" algn="r" rtl="0">
              <a:lnSpc>
                <a:spcPct val="150000"/>
              </a:lnSpc>
              <a:spcBef>
                <a:spcPts val="0"/>
              </a:spcBef>
              <a:spcAft>
                <a:spcPts val="0"/>
              </a:spcAft>
              <a:buNone/>
            </a:pPr>
            <a:r>
              <a:rPr lang="en" sz="3000">
                <a:latin typeface="Montserrat"/>
                <a:ea typeface="Montserrat"/>
                <a:cs typeface="Montserrat"/>
                <a:sym typeface="Montserrat"/>
              </a:rPr>
              <a:t>Environment</a:t>
            </a:r>
            <a:endParaRPr sz="3000">
              <a:latin typeface="Montserrat"/>
              <a:ea typeface="Montserrat"/>
              <a:cs typeface="Montserrat"/>
              <a:sym typeface="Montserrat"/>
            </a:endParaRPr>
          </a:p>
          <a:p>
            <a:pPr marL="0" lvl="0" indent="0" algn="r" rtl="0">
              <a:lnSpc>
                <a:spcPct val="150000"/>
              </a:lnSpc>
              <a:spcBef>
                <a:spcPts val="1600"/>
              </a:spcBef>
              <a:spcAft>
                <a:spcPts val="0"/>
              </a:spcAft>
              <a:buNone/>
            </a:pPr>
            <a:r>
              <a:rPr lang="en" sz="3000">
                <a:latin typeface="Montserrat"/>
                <a:ea typeface="Montserrat"/>
                <a:cs typeface="Montserrat"/>
                <a:sym typeface="Montserrat"/>
              </a:rPr>
              <a:t>Student Interactions</a:t>
            </a:r>
            <a:endParaRPr sz="3000">
              <a:latin typeface="Montserrat"/>
              <a:ea typeface="Montserrat"/>
              <a:cs typeface="Montserrat"/>
              <a:sym typeface="Montserrat"/>
            </a:endParaRPr>
          </a:p>
          <a:p>
            <a:pPr marL="0" lvl="0" indent="0" algn="r" rtl="0">
              <a:lnSpc>
                <a:spcPct val="150000"/>
              </a:lnSpc>
              <a:spcBef>
                <a:spcPts val="1600"/>
              </a:spcBef>
              <a:spcAft>
                <a:spcPts val="1600"/>
              </a:spcAft>
              <a:buNone/>
            </a:pPr>
            <a:r>
              <a:rPr lang="en" sz="3000">
                <a:latin typeface="Montserrat"/>
                <a:ea typeface="Montserrat"/>
                <a:cs typeface="Montserrat"/>
                <a:sym typeface="Montserrat"/>
              </a:rPr>
              <a:t>Instruction</a:t>
            </a:r>
            <a:endParaRPr sz="3000">
              <a:latin typeface="Montserrat"/>
              <a:ea typeface="Montserrat"/>
              <a:cs typeface="Montserrat"/>
              <a:sym typeface="Montserrat"/>
            </a:endParaRPr>
          </a:p>
        </p:txBody>
      </p:sp>
      <p:pic>
        <p:nvPicPr>
          <p:cNvPr id="104" name="Google Shape;104;p19" descr="&quot;&quot;"/>
          <p:cNvPicPr preferRelativeResize="0"/>
          <p:nvPr/>
        </p:nvPicPr>
        <p:blipFill>
          <a:blip r:embed="rId3">
            <a:alphaModFix/>
          </a:blip>
          <a:stretch>
            <a:fillRect/>
          </a:stretch>
        </p:blipFill>
        <p:spPr>
          <a:xfrm>
            <a:off x="0" y="1102250"/>
            <a:ext cx="4957500" cy="3296726"/>
          </a:xfrm>
          <a:prstGeom prst="rect">
            <a:avLst/>
          </a:prstGeom>
          <a:noFill/>
          <a:ln>
            <a:noFill/>
          </a:ln>
        </p:spPr>
      </p:pic>
      <p:sp>
        <p:nvSpPr>
          <p:cNvPr id="105" name="Google Shape;105;p1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7</a:t>
            </a:fld>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8</a:t>
            </a:fld>
            <a:endParaRPr/>
          </a:p>
        </p:txBody>
      </p:sp>
      <p:sp>
        <p:nvSpPr>
          <p:cNvPr id="111" name="Google Shape;111;p20"/>
          <p:cNvSpPr txBox="1"/>
          <p:nvPr/>
        </p:nvSpPr>
        <p:spPr>
          <a:xfrm>
            <a:off x="217375" y="404750"/>
            <a:ext cx="8677200" cy="30000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 sz="3000">
                <a:solidFill>
                  <a:schemeClr val="dk1"/>
                </a:solidFill>
                <a:latin typeface="Montserrat"/>
                <a:ea typeface="Montserrat"/>
                <a:cs typeface="Montserrat"/>
                <a:sym typeface="Montserrat"/>
              </a:rPr>
              <a:t>EQUALITY is everybody gets a pair of shoes</a:t>
            </a:r>
            <a:endParaRPr sz="3000">
              <a:solidFill>
                <a:schemeClr val="dk1"/>
              </a:solidFill>
              <a:latin typeface="Montserrat"/>
              <a:ea typeface="Montserrat"/>
              <a:cs typeface="Montserrat"/>
              <a:sym typeface="Montserrat"/>
            </a:endParaRPr>
          </a:p>
          <a:p>
            <a:pPr marL="0" lvl="0" indent="0" algn="ctr" rtl="0">
              <a:lnSpc>
                <a:spcPct val="115000"/>
              </a:lnSpc>
              <a:spcBef>
                <a:spcPts val="0"/>
              </a:spcBef>
              <a:spcAft>
                <a:spcPts val="0"/>
              </a:spcAft>
              <a:buNone/>
            </a:pPr>
            <a:r>
              <a:rPr lang="en" sz="3000">
                <a:solidFill>
                  <a:schemeClr val="dk1"/>
                </a:solidFill>
                <a:latin typeface="Montserrat"/>
                <a:ea typeface="Montserrat"/>
                <a:cs typeface="Montserrat"/>
                <a:sym typeface="Montserrat"/>
              </a:rPr>
              <a:t>EQUITY means everybody gets shoes that fit</a:t>
            </a:r>
            <a:endParaRPr sz="3000">
              <a:solidFill>
                <a:schemeClr val="dk1"/>
              </a:solidFill>
              <a:latin typeface="Montserrat"/>
              <a:ea typeface="Montserrat"/>
              <a:cs typeface="Montserrat"/>
              <a:sym typeface="Montserrat"/>
            </a:endParaRPr>
          </a:p>
          <a:p>
            <a:pPr marL="0" lvl="0" indent="0" algn="ctr" rtl="0">
              <a:lnSpc>
                <a:spcPct val="115000"/>
              </a:lnSpc>
              <a:spcBef>
                <a:spcPts val="0"/>
              </a:spcBef>
              <a:spcAft>
                <a:spcPts val="0"/>
              </a:spcAft>
              <a:buClr>
                <a:schemeClr val="dk1"/>
              </a:buClr>
              <a:buSzPts val="1100"/>
              <a:buFont typeface="Arial"/>
              <a:buNone/>
            </a:pPr>
            <a:endParaRPr sz="3000">
              <a:solidFill>
                <a:schemeClr val="dk1"/>
              </a:solidFill>
              <a:latin typeface="Montserrat"/>
              <a:ea typeface="Montserrat"/>
              <a:cs typeface="Montserrat"/>
              <a:sym typeface="Montserrat"/>
            </a:endParaRPr>
          </a:p>
          <a:p>
            <a:pPr marL="0" lvl="0" indent="0" algn="ctr" rtl="0">
              <a:lnSpc>
                <a:spcPct val="115000"/>
              </a:lnSpc>
              <a:spcBef>
                <a:spcPts val="0"/>
              </a:spcBef>
              <a:spcAft>
                <a:spcPts val="0"/>
              </a:spcAft>
              <a:buNone/>
            </a:pPr>
            <a:r>
              <a:rPr lang="en" sz="4000" b="1">
                <a:solidFill>
                  <a:srgbClr val="980000"/>
                </a:solidFill>
                <a:latin typeface="Montserrat"/>
                <a:ea typeface="Montserrat"/>
                <a:cs typeface="Montserrat"/>
                <a:sym typeface="Montserrat"/>
              </a:rPr>
              <a:t>Culturally Responsive Education</a:t>
            </a:r>
            <a:r>
              <a:rPr lang="en" sz="4000">
                <a:solidFill>
                  <a:schemeClr val="dk1"/>
                </a:solidFill>
                <a:latin typeface="Montserrat"/>
                <a:ea typeface="Montserrat"/>
                <a:cs typeface="Montserrat"/>
                <a:sym typeface="Montserrat"/>
              </a:rPr>
              <a:t> = </a:t>
            </a:r>
            <a:endParaRPr sz="4000">
              <a:solidFill>
                <a:schemeClr val="dk1"/>
              </a:solidFill>
              <a:latin typeface="Montserrat"/>
              <a:ea typeface="Montserrat"/>
              <a:cs typeface="Montserrat"/>
              <a:sym typeface="Montserrat"/>
            </a:endParaRPr>
          </a:p>
          <a:p>
            <a:pPr marL="0" lvl="0" indent="0" algn="ctr" rtl="0">
              <a:lnSpc>
                <a:spcPct val="115000"/>
              </a:lnSpc>
              <a:spcBef>
                <a:spcPts val="0"/>
              </a:spcBef>
              <a:spcAft>
                <a:spcPts val="0"/>
              </a:spcAft>
              <a:buNone/>
            </a:pPr>
            <a:r>
              <a:rPr lang="en" sz="4000">
                <a:solidFill>
                  <a:schemeClr val="dk1"/>
                </a:solidFill>
                <a:latin typeface="Montserrat"/>
                <a:ea typeface="Montserrat"/>
                <a:cs typeface="Montserrat"/>
                <a:sym typeface="Montserrat"/>
              </a:rPr>
              <a:t>EVERYBODY gets </a:t>
            </a:r>
            <a:r>
              <a:rPr lang="en" sz="4000" i="1">
                <a:solidFill>
                  <a:schemeClr val="dk1"/>
                </a:solidFill>
                <a:latin typeface="Montserrat"/>
                <a:ea typeface="Montserrat"/>
                <a:cs typeface="Montserrat"/>
                <a:sym typeface="Montserrat"/>
              </a:rPr>
              <a:t>shoes that</a:t>
            </a:r>
            <a:r>
              <a:rPr lang="en" sz="4000">
                <a:solidFill>
                  <a:schemeClr val="dk1"/>
                </a:solidFill>
                <a:latin typeface="Montserrat"/>
                <a:ea typeface="Montserrat"/>
                <a:cs typeface="Montserrat"/>
                <a:sym typeface="Montserrat"/>
              </a:rPr>
              <a:t> </a:t>
            </a:r>
            <a:r>
              <a:rPr lang="en" sz="4000" i="1">
                <a:solidFill>
                  <a:schemeClr val="dk1"/>
                </a:solidFill>
                <a:latin typeface="Montserrat"/>
                <a:ea typeface="Montserrat"/>
                <a:cs typeface="Montserrat"/>
                <a:sym typeface="Montserrat"/>
              </a:rPr>
              <a:t>match their style</a:t>
            </a:r>
            <a:endParaRPr sz="4000">
              <a:solidFill>
                <a:srgbClr val="333333"/>
              </a:solidFill>
              <a:latin typeface="Montserrat"/>
              <a:ea typeface="Montserrat"/>
              <a:cs typeface="Montserrat"/>
              <a:sym typeface="Montserrat"/>
            </a:endParaRPr>
          </a:p>
        </p:txBody>
      </p:sp>
      <p:sp>
        <p:nvSpPr>
          <p:cNvPr id="2" name="Title 1" hidden="1"/>
          <p:cNvSpPr>
            <a:spLocks noGrp="1"/>
          </p:cNvSpPr>
          <p:nvPr>
            <p:ph type="title"/>
          </p:nvPr>
        </p:nvSpPr>
        <p:spPr/>
        <p:txBody>
          <a:bodyPr/>
          <a:lstStyle/>
          <a:p>
            <a:r>
              <a:rPr lang="en-US" dirty="0" smtClean="0"/>
              <a:t>Equality/Equity</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2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9</a:t>
            </a:fld>
            <a:endParaRPr/>
          </a:p>
        </p:txBody>
      </p:sp>
      <p:sp>
        <p:nvSpPr>
          <p:cNvPr id="117" name="Google Shape;117;p21"/>
          <p:cNvSpPr txBox="1"/>
          <p:nvPr/>
        </p:nvSpPr>
        <p:spPr>
          <a:xfrm>
            <a:off x="331850" y="64150"/>
            <a:ext cx="8521200" cy="627300"/>
          </a:xfrm>
          <a:prstGeom prst="rect">
            <a:avLst/>
          </a:prstGeom>
          <a:noFill/>
          <a:ln w="9525" cap="flat" cmpd="sng">
            <a:solidFill>
              <a:srgbClr val="98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lnSpc>
                <a:spcPct val="107916"/>
              </a:lnSpc>
              <a:spcBef>
                <a:spcPts val="0"/>
              </a:spcBef>
              <a:spcAft>
                <a:spcPts val="800"/>
              </a:spcAft>
              <a:buClr>
                <a:schemeClr val="dk1"/>
              </a:buClr>
              <a:buSzPts val="1100"/>
              <a:buFont typeface="Arial"/>
              <a:buNone/>
            </a:pPr>
            <a:r>
              <a:rPr lang="en" sz="2800" b="1">
                <a:latin typeface="Montserrat"/>
                <a:ea typeface="Montserrat"/>
                <a:cs typeface="Montserrat"/>
                <a:sym typeface="Montserrat"/>
              </a:rPr>
              <a:t>Window into Teacher Thinking</a:t>
            </a:r>
            <a:endParaRPr sz="2800">
              <a:latin typeface="Montserrat"/>
              <a:ea typeface="Montserrat"/>
              <a:cs typeface="Montserrat"/>
              <a:sym typeface="Montserrat"/>
            </a:endParaRPr>
          </a:p>
        </p:txBody>
      </p:sp>
      <p:pic>
        <p:nvPicPr>
          <p:cNvPr id="118" name="Google Shape;118;p21" descr="Graph Ability to teach vs Ability to explain own teaching practice&#10;Can't Do - Don't know = mysterious (unknown)&#10;Can't do - Know =Theoretical (unable to demonstrate)&#10;Can Do - Don't know = Magical (unexplained)&#10;Can do - Know = Intentional (deliberate practice)"/>
          <p:cNvPicPr preferRelativeResize="0"/>
          <p:nvPr/>
        </p:nvPicPr>
        <p:blipFill rotWithShape="1">
          <a:blip r:embed="rId3">
            <a:alphaModFix/>
          </a:blip>
          <a:srcRect b="9959"/>
          <a:stretch/>
        </p:blipFill>
        <p:spPr>
          <a:xfrm>
            <a:off x="1441263" y="818700"/>
            <a:ext cx="6302370" cy="3734250"/>
          </a:xfrm>
          <a:prstGeom prst="rect">
            <a:avLst/>
          </a:prstGeom>
          <a:noFill/>
          <a:ln>
            <a:noFill/>
          </a:ln>
        </p:spPr>
      </p:pic>
      <p:sp>
        <p:nvSpPr>
          <p:cNvPr id="2" name="TextBox 1"/>
          <p:cNvSpPr txBox="1"/>
          <p:nvPr/>
        </p:nvSpPr>
        <p:spPr>
          <a:xfrm>
            <a:off x="1441263" y="4552950"/>
            <a:ext cx="6693087" cy="430887"/>
          </a:xfrm>
          <a:prstGeom prst="rect">
            <a:avLst/>
          </a:prstGeom>
          <a:noFill/>
        </p:spPr>
        <p:txBody>
          <a:bodyPr wrap="square" rtlCol="0">
            <a:spAutoFit/>
          </a:bodyPr>
          <a:lstStyle/>
          <a:p>
            <a:r>
              <a:rPr lang="en-US" sz="1100" dirty="0"/>
              <a:t>Adapted from Mentoring: A Resource and Training Guide for Educators, by Ann Newton et al. Copyright 1994 by </a:t>
            </a:r>
            <a:r>
              <a:rPr lang="en-US" sz="1100" dirty="0" err="1"/>
              <a:t>WestEd</a:t>
            </a:r>
            <a:r>
              <a:rPr lang="en-US" sz="1100" dirty="0"/>
              <a:t>. Used with permission of the publisher.</a:t>
            </a:r>
          </a:p>
        </p:txBody>
      </p:sp>
      <p:sp>
        <p:nvSpPr>
          <p:cNvPr id="3" name="Title 2" hidden="1"/>
          <p:cNvSpPr>
            <a:spLocks noGrp="1"/>
          </p:cNvSpPr>
          <p:nvPr>
            <p:ph type="title" idx="4294967295"/>
          </p:nvPr>
        </p:nvSpPr>
        <p:spPr/>
        <p:txBody>
          <a:bodyPr/>
          <a:lstStyle/>
          <a:p>
            <a:r>
              <a:rPr lang="en-US" dirty="0" smtClean="0"/>
              <a:t>Window into Teacher Thinking</a:t>
            </a: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463E673E4BBC74AA8623159A1A87A40" ma:contentTypeVersion="8" ma:contentTypeDescription="Create a new document." ma:contentTypeScope="" ma:versionID="57b53822ba8eaa36ae9f0bbabaabe214">
  <xsd:schema xmlns:xsd="http://www.w3.org/2001/XMLSchema" xmlns:xs="http://www.w3.org/2001/XMLSchema" xmlns:p="http://schemas.microsoft.com/office/2006/metadata/properties" xmlns:ns1="http://schemas.microsoft.com/sharepoint/v3" xmlns:ns2="28844de8-4efb-41b0-b7a9-63837aa05f4d" targetNamespace="http://schemas.microsoft.com/office/2006/metadata/properties" ma:root="true" ma:fieldsID="0fb340767239361c85ce8ab2a55c495c" ns1:_="" ns2:_="">
    <xsd:import namespace="http://schemas.microsoft.com/sharepoint/v3"/>
    <xsd:import namespace="28844de8-4efb-41b0-b7a9-63837aa05f4d"/>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8844de8-4efb-41b0-b7a9-63837aa05f4d"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9"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Remediation_x0020_Date xmlns="28844de8-4efb-41b0-b7a9-63837aa05f4d">2019-07-02T07:00:00+00:00</Remediation_x0020_Date>
    <Estimated_x0020_Creation_x0020_Date xmlns="28844de8-4efb-41b0-b7a9-63837aa05f4d" xsi:nil="true"/>
    <Priority xmlns="28844de8-4efb-41b0-b7a9-63837aa05f4d">New</Priority>
  </documentManagement>
</p:properties>
</file>

<file path=customXml/itemProps1.xml><?xml version="1.0" encoding="utf-8"?>
<ds:datastoreItem xmlns:ds="http://schemas.openxmlformats.org/officeDocument/2006/customXml" ds:itemID="{2C2631CD-1D0A-452A-8EDC-7F80EC26830A}"/>
</file>

<file path=customXml/itemProps2.xml><?xml version="1.0" encoding="utf-8"?>
<ds:datastoreItem xmlns:ds="http://schemas.openxmlformats.org/officeDocument/2006/customXml" ds:itemID="{61BEFC93-F245-4E3C-A7D4-025FBB18B6BE}"/>
</file>

<file path=customXml/itemProps3.xml><?xml version="1.0" encoding="utf-8"?>
<ds:datastoreItem xmlns:ds="http://schemas.openxmlformats.org/officeDocument/2006/customXml" ds:itemID="{9F7CC54C-8D52-419E-8705-7AEBA8F09CC4}"/>
</file>

<file path=docProps/app.xml><?xml version="1.0" encoding="utf-8"?>
<Properties xmlns="http://schemas.openxmlformats.org/officeDocument/2006/extended-properties" xmlns:vt="http://schemas.openxmlformats.org/officeDocument/2006/docPropsVTypes">
  <TotalTime>191</TotalTime>
  <Words>1359</Words>
  <Application>Microsoft Office PowerPoint</Application>
  <PresentationFormat>On-screen Show (16:9)</PresentationFormat>
  <Paragraphs>270</Paragraphs>
  <Slides>17</Slides>
  <Notes>17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Calibri</vt:lpstr>
      <vt:lpstr>Wingdings</vt:lpstr>
      <vt:lpstr>Montserrat</vt:lpstr>
      <vt:lpstr>Cambria Math</vt:lpstr>
      <vt:lpstr>Times New Roman</vt:lpstr>
      <vt:lpstr>Simple Light</vt:lpstr>
      <vt:lpstr>  Metro Area  Cooperating Educator  Orientation  </vt:lpstr>
      <vt:lpstr>Welcome</vt:lpstr>
      <vt:lpstr>Markers Along the Journey</vt:lpstr>
      <vt:lpstr>Attributes of Effective Mentors</vt:lpstr>
      <vt:lpstr>Attributes of Effective Mentors continued</vt:lpstr>
      <vt:lpstr>Building Trusting  Relationships</vt:lpstr>
      <vt:lpstr>Culturally Relevant Classrooms</vt:lpstr>
      <vt:lpstr>Equality/Equity</vt:lpstr>
      <vt:lpstr>Window into Teacher Thinking</vt:lpstr>
      <vt:lpstr>Mentoring Moments</vt:lpstr>
      <vt:lpstr>The Three C’s (Consultant/Collaborator/Coach)  Associate Teacher Partnership Project - Lakehead University</vt:lpstr>
      <vt:lpstr>Mentoring Language Chart</vt:lpstr>
      <vt:lpstr>MLC continued</vt:lpstr>
      <vt:lpstr>Making Teaching Transparent </vt:lpstr>
      <vt:lpstr>Teacher Mentor CDG</vt:lpstr>
      <vt:lpstr>CDG continued</vt:lpstr>
      <vt:lpstr>Feedback &amp; Next Steps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Metro Area  Cooperating Educator  Orientation</dc:title>
  <dc:creator>FRISENDAHL Tanya - ODE</dc:creator>
  <cp:lastModifiedBy>DUMAS Sheli - ODE</cp:lastModifiedBy>
  <cp:revision>12</cp:revision>
  <dcterms:modified xsi:type="dcterms:W3CDTF">2019-06-25T17:09:18Z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0x010100D463E673E4BBC74AA8623159A1A87A40</vt:lpwstr>
  </property>
</Properties>
</file>