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6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4.xml" ContentType="application/vnd.openxmlformats-officedocument.presentationml.slide+xml"/>
  <Override PartName="/ppt/slides/slide1.xml" ContentType="application/vnd.openxmlformats-officedocument.presentationml.slide+xml"/>
  <Override PartName="/ppt/slides/slide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13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11.xml" ContentType="application/vnd.openxmlformats-officedocument.presentationml.notesSlide+xml"/>
  <Override PartName="/ppt/slideMasters/slideMaster2.xml" ContentType="application/vnd.openxmlformats-officedocument.presentationml.slideMaster+xml"/>
  <Override PartName="/ppt/notesSlides/notesSlide10.xml" ContentType="application/vnd.openxmlformats-officedocument.presentationml.notesSlide+xml"/>
  <Override PartName="/ppt/notesSlides/notesSlide12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notesSlides/notesSlide9.xml" ContentType="application/vnd.openxmlformats-officedocument.presentationml.notesSlid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5.xml" ContentType="application/vnd.openxmlformats-officedocument.presentationml.slideLayout+xml"/>
  <Override PartName="/ppt/notesSlides/notesSlide5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3.xml" ContentType="application/vnd.openxmlformats-officedocument.theme+xml"/>
  <Override PartName="/ppt/theme/theme2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  <p:sldMasterId id="2147483710" r:id="rId2"/>
  </p:sldMasterIdLst>
  <p:notesMasterIdLst>
    <p:notesMasterId r:id="rId16"/>
  </p:notesMasterIdLst>
  <p:sldIdLst>
    <p:sldId id="260" r:id="rId3"/>
    <p:sldId id="259" r:id="rId4"/>
    <p:sldId id="261" r:id="rId5"/>
    <p:sldId id="269" r:id="rId6"/>
    <p:sldId id="281" r:id="rId7"/>
    <p:sldId id="270" r:id="rId8"/>
    <p:sldId id="277" r:id="rId9"/>
    <p:sldId id="279" r:id="rId10"/>
    <p:sldId id="280" r:id="rId11"/>
    <p:sldId id="271" r:id="rId12"/>
    <p:sldId id="275" r:id="rId13"/>
    <p:sldId id="273" r:id="rId14"/>
    <p:sldId id="267" r:id="rId15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00" autoAdjust="0"/>
    <p:restoredTop sz="81695" autoAdjust="0"/>
  </p:normalViewPr>
  <p:slideViewPr>
    <p:cSldViewPr snapToGrid="0">
      <p:cViewPr varScale="1">
        <p:scale>
          <a:sx n="90" d="100"/>
          <a:sy n="90" d="100"/>
        </p:scale>
        <p:origin x="1884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customXml" Target="../customXml/item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customXml" Target="../customXml/item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customXml" Target="../customXml/item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16E269B5-A450-40E7-A292-22517D9C251B}" type="datetimeFigureOut">
              <a:rPr lang="en-US" smtClean="0"/>
              <a:t>3/17/2020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97013" y="1200150"/>
            <a:ext cx="4321175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E2B63952-BBA8-4838-A0CF-80F9272645A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54510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00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B63952-BBA8-4838-A0CF-80F9272645AB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35143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B63952-BBA8-4838-A0CF-80F9272645AB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514726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not</a:t>
            </a:r>
            <a:r>
              <a:rPr lang="en-US" baseline="0" dirty="0"/>
              <a:t> a joke. Everyone start thinking differently right NOW!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B63952-BBA8-4838-A0CF-80F9272645AB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12138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B63952-BBA8-4838-A0CF-80F9272645A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99218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B63952-BBA8-4838-A0CF-80F9272645AB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01800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aseline="0" dirty="0"/>
              <a:t>When duties and obligations need to be agreed to, an MOA is likely the best choice: “What MUST we do?”</a:t>
            </a: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If there is no repercussion</a:t>
            </a:r>
            <a:r>
              <a:rPr lang="en-US" baseline="0" dirty="0"/>
              <a:t>, consequence, or penalty for a party failing to meet or fulfill some duty or obligation, MOU is likely the best choice: “What MIGHT we normally do?”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B63952-BBA8-4838-A0CF-80F9272645AB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7504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Any organization outside of your own district</a:t>
            </a:r>
            <a:r>
              <a:rPr lang="en-US" baseline="0" dirty="0"/>
              <a:t> that might interact with your school in an emergency.</a:t>
            </a:r>
          </a:p>
          <a:p>
            <a:endParaRPr lang="en-US" baseline="0" dirty="0"/>
          </a:p>
          <a:p>
            <a:r>
              <a:rPr lang="en-US" baseline="0" dirty="0"/>
              <a:t>Spend time going over the different community partners who could be collaborators in a disaster. Whether that includes assistance to the school, or facilities use by the community.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B63952-BBA8-4838-A0CF-80F9272645AB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89379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B63952-BBA8-4838-A0CF-80F9272645AB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7450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B63952-BBA8-4838-A0CF-80F9272645AB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97176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B63952-BBA8-4838-A0CF-80F9272645AB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288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B63952-BBA8-4838-A0CF-80F9272645AB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94104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Decorative geometric pattern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494853"/>
          </a:xfrm>
          <a:prstGeom prst="rect">
            <a:avLst/>
          </a:prstGeom>
          <a:noFill/>
        </p:spPr>
      </p:pic>
      <p:pic>
        <p:nvPicPr>
          <p:cNvPr id="13" name="Picture 12" descr="Decorative blue bar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94854"/>
            <a:ext cx="9144000" cy="368372"/>
          </a:xfrm>
          <a:prstGeom prst="rect">
            <a:avLst/>
          </a:prstGeom>
        </p:spPr>
      </p:pic>
      <p:pic>
        <p:nvPicPr>
          <p:cNvPr id="5" name="Picture 4" descr="Oregon Department of Education logo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9081" y="615148"/>
            <a:ext cx="4296302" cy="213658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619597" y="2935982"/>
            <a:ext cx="7886700" cy="1325563"/>
          </a:xfrm>
        </p:spPr>
        <p:txBody>
          <a:bodyPr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pic>
        <p:nvPicPr>
          <p:cNvPr id="9" name="Picture 8" descr="Decorative blue swoosh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00138"/>
            <a:ext cx="9144000" cy="2103535"/>
          </a:xfrm>
          <a:prstGeom prst="rect">
            <a:avLst/>
          </a:prstGeom>
        </p:spPr>
      </p:pic>
      <p:sp>
        <p:nvSpPr>
          <p:cNvPr id="7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457950" y="649253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A0BAB59-E1FB-40DE-BF54-BC3526BEF81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8146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1999818"/>
            <a:ext cx="4629150" cy="3861237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3613978"/>
            <a:ext cx="2949178" cy="224707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2711848" y="111581"/>
            <a:ext cx="6322423" cy="1013398"/>
          </a:xfrm>
        </p:spPr>
        <p:txBody>
          <a:bodyPr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STYLE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457950" y="649253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A0BAB59-E1FB-40DE-BF54-BC3526BEF81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40080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o pattern_Logo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ecorative blue bar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94854"/>
            <a:ext cx="9144000" cy="368372"/>
          </a:xfrm>
          <a:prstGeom prst="rect">
            <a:avLst/>
          </a:prstGeom>
        </p:spPr>
      </p:pic>
      <p:pic>
        <p:nvPicPr>
          <p:cNvPr id="5" name="Picture 4" descr="Oregon Department of Education logo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9081" y="615148"/>
            <a:ext cx="4296302" cy="213658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619597" y="2935982"/>
            <a:ext cx="7886700" cy="1325563"/>
          </a:xfrm>
        </p:spPr>
        <p:txBody>
          <a:bodyPr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pic>
        <p:nvPicPr>
          <p:cNvPr id="9" name="Picture 8" descr="Decorative blue swoosh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00138"/>
            <a:ext cx="9144000" cy="2103535"/>
          </a:xfrm>
          <a:prstGeom prst="rect">
            <a:avLst/>
          </a:prstGeom>
        </p:spPr>
      </p:pic>
      <p:sp>
        <p:nvSpPr>
          <p:cNvPr id="7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457950" y="649253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A0BAB59-E1FB-40DE-BF54-BC3526BEF81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23450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 pattern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89091" y="2809827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2679825" y="93193"/>
            <a:ext cx="6400800" cy="857421"/>
          </a:xfrm>
        </p:spPr>
        <p:txBody>
          <a:bodyPr>
            <a:noAutofit/>
          </a:bodyPr>
          <a:lstStyle>
            <a:lvl1pPr algn="r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457950" y="649253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A0BAB59-E1FB-40DE-BF54-BC3526BEF81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95395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 pattern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24" y="2748246"/>
            <a:ext cx="7886700" cy="27497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2679825" y="93193"/>
            <a:ext cx="6400800" cy="857421"/>
          </a:xfrm>
        </p:spPr>
        <p:txBody>
          <a:bodyPr>
            <a:noAutofit/>
          </a:bodyPr>
          <a:lstStyle>
            <a:lvl1pPr algn="r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457950" y="649253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A0BAB59-E1FB-40DE-BF54-BC3526BEF81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42365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 pattern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5811" y="2558123"/>
            <a:ext cx="3886200" cy="27497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6311" y="2558123"/>
            <a:ext cx="3886200" cy="27497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2679825" y="93193"/>
            <a:ext cx="6400800" cy="857421"/>
          </a:xfrm>
        </p:spPr>
        <p:txBody>
          <a:bodyPr>
            <a:noAutofit/>
          </a:bodyPr>
          <a:lstStyle>
            <a:lvl1pPr algn="r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457950" y="649253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A0BAB59-E1FB-40DE-BF54-BC3526BEF81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58866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 pattern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4574" y="2471440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4574" y="3372933"/>
            <a:ext cx="3868340" cy="224021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3884" y="2471440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83884" y="3372934"/>
            <a:ext cx="3887391" cy="224021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2679825" y="93193"/>
            <a:ext cx="6400800" cy="857421"/>
          </a:xfrm>
        </p:spPr>
        <p:txBody>
          <a:bodyPr>
            <a:noAutofit/>
          </a:bodyPr>
          <a:lstStyle>
            <a:lvl1pPr algn="r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6457950" y="649253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A0BAB59-E1FB-40DE-BF54-BC3526BEF81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10623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o pattern_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ecorative blue bar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94854"/>
            <a:ext cx="9144000" cy="368372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1881838" y="111581"/>
            <a:ext cx="7152434" cy="1013398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4" name="Picture 3" descr="Oregon Department of Education Logo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611" y="53562"/>
            <a:ext cx="1972448" cy="980912"/>
          </a:xfrm>
          <a:prstGeom prst="rect">
            <a:avLst/>
          </a:prstGeom>
        </p:spPr>
      </p:pic>
      <p:sp>
        <p:nvSpPr>
          <p:cNvPr id="6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457950" y="649253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A0BAB59-E1FB-40DE-BF54-BC3526BEF81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3088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o pattern_3_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ecorative blue bar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94854"/>
            <a:ext cx="9144000" cy="368372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120178" y="138546"/>
            <a:ext cx="8924544" cy="793583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4" name="Picture 3" descr="Oregon Department of Education Logo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1552" y="5594283"/>
            <a:ext cx="1972448" cy="980912"/>
          </a:xfrm>
          <a:prstGeom prst="rect">
            <a:avLst/>
          </a:prstGeom>
        </p:spPr>
      </p:pic>
      <p:sp>
        <p:nvSpPr>
          <p:cNvPr id="6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457950" y="649253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A0BAB59-E1FB-40DE-BF54-BC3526BEF81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014779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o pattern_1_Blank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1881838" y="111581"/>
            <a:ext cx="7152434" cy="1013398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611" y="53562"/>
            <a:ext cx="1972448" cy="980911"/>
          </a:xfrm>
          <a:prstGeom prst="rect">
            <a:avLst/>
          </a:prstGeom>
        </p:spPr>
      </p:pic>
      <p:sp>
        <p:nvSpPr>
          <p:cNvPr id="5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457950" y="649253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A0BAB59-E1FB-40DE-BF54-BC3526BEF81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284416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 pattern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1992834"/>
            <a:ext cx="4629150" cy="386821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3593039"/>
            <a:ext cx="2949178" cy="2275953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2711848" y="111581"/>
            <a:ext cx="6322423" cy="1013398"/>
          </a:xfrm>
        </p:spPr>
        <p:txBody>
          <a:bodyPr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STYLE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457950" y="649253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A0BAB59-E1FB-40DE-BF54-BC3526BEF81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9762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89091" y="2809827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2679825" y="93193"/>
            <a:ext cx="6400800" cy="857421"/>
          </a:xfrm>
        </p:spPr>
        <p:txBody>
          <a:bodyPr>
            <a:noAutofit/>
          </a:bodyPr>
          <a:lstStyle>
            <a:lvl1pPr algn="r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457950" y="649253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A0BAB59-E1FB-40DE-BF54-BC3526BEF81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682450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 pattern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1999818"/>
            <a:ext cx="4629150" cy="3861237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3613978"/>
            <a:ext cx="2949178" cy="224707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2711848" y="111581"/>
            <a:ext cx="6322423" cy="1013398"/>
          </a:xfrm>
        </p:spPr>
        <p:txBody>
          <a:bodyPr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STYLE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457950" y="649253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A0BAB59-E1FB-40DE-BF54-BC3526BEF81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17136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24" y="2748246"/>
            <a:ext cx="7886700" cy="274970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2679825" y="93193"/>
            <a:ext cx="6400800" cy="857421"/>
          </a:xfrm>
        </p:spPr>
        <p:txBody>
          <a:bodyPr>
            <a:noAutofit/>
          </a:bodyPr>
          <a:lstStyle>
            <a:lvl1pPr algn="r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457950" y="649253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A0BAB59-E1FB-40DE-BF54-BC3526BEF81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4761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5811" y="2558123"/>
            <a:ext cx="3886200" cy="274970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6311" y="2558123"/>
            <a:ext cx="3886200" cy="274970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2679825" y="93193"/>
            <a:ext cx="6400800" cy="857421"/>
          </a:xfrm>
        </p:spPr>
        <p:txBody>
          <a:bodyPr>
            <a:noAutofit/>
          </a:bodyPr>
          <a:lstStyle>
            <a:lvl1pPr algn="r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457950" y="649253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A0BAB59-E1FB-40DE-BF54-BC3526BEF81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39107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4574" y="2471440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4574" y="3372933"/>
            <a:ext cx="3868340" cy="224021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3884" y="2471440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83884" y="3372934"/>
            <a:ext cx="3887391" cy="224021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2679825" y="93193"/>
            <a:ext cx="6400800" cy="857421"/>
          </a:xfrm>
        </p:spPr>
        <p:txBody>
          <a:bodyPr>
            <a:noAutofit/>
          </a:bodyPr>
          <a:lstStyle>
            <a:lvl1pPr algn="r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6457950" y="649253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A0BAB59-E1FB-40DE-BF54-BC3526BEF81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00816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ecorative geometric pattern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494853"/>
          </a:xfrm>
          <a:prstGeom prst="rect">
            <a:avLst/>
          </a:prstGeom>
          <a:noFill/>
        </p:spPr>
      </p:pic>
      <p:pic>
        <p:nvPicPr>
          <p:cNvPr id="7" name="Picture 6" descr="Decorative blue bar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94854"/>
            <a:ext cx="9144000" cy="368372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1881838" y="111581"/>
            <a:ext cx="7152434" cy="1013398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4" name="Picture 3" descr="Oregon Department of Education Logo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611" y="53562"/>
            <a:ext cx="1972448" cy="980912"/>
          </a:xfrm>
          <a:prstGeom prst="rect">
            <a:avLst/>
          </a:prstGeom>
        </p:spPr>
      </p:pic>
      <p:sp>
        <p:nvSpPr>
          <p:cNvPr id="8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457950" y="649253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A0BAB59-E1FB-40DE-BF54-BC3526BEF81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21771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ecorative geometric pattern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494853"/>
          </a:xfrm>
          <a:prstGeom prst="rect">
            <a:avLst/>
          </a:prstGeom>
          <a:noFill/>
        </p:spPr>
      </p:pic>
      <p:pic>
        <p:nvPicPr>
          <p:cNvPr id="7" name="Picture 6" descr="Decorative blue bar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94854"/>
            <a:ext cx="9144000" cy="368372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120178" y="138546"/>
            <a:ext cx="8924544" cy="793583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4" name="Picture 3" descr="Oregon Department of Education Logo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1552" y="5594283"/>
            <a:ext cx="1972448" cy="980912"/>
          </a:xfrm>
          <a:prstGeom prst="rect">
            <a:avLst/>
          </a:prstGeom>
        </p:spPr>
      </p:pic>
      <p:sp>
        <p:nvSpPr>
          <p:cNvPr id="6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457950" y="649253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A0BAB59-E1FB-40DE-BF54-BC3526BEF81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80918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Blank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1881838" y="111581"/>
            <a:ext cx="7152434" cy="1013398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611" y="53562"/>
            <a:ext cx="1972448" cy="980911"/>
          </a:xfrm>
          <a:prstGeom prst="rect">
            <a:avLst/>
          </a:prstGeom>
        </p:spPr>
      </p:pic>
      <p:sp>
        <p:nvSpPr>
          <p:cNvPr id="5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457950" y="649253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A0BAB59-E1FB-40DE-BF54-BC3526BEF81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18791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1992834"/>
            <a:ext cx="4629150" cy="386821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3593039"/>
            <a:ext cx="2949178" cy="2275953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2711848" y="111581"/>
            <a:ext cx="6322423" cy="1013398"/>
          </a:xfrm>
        </p:spPr>
        <p:txBody>
          <a:bodyPr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STYLE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457950" y="649253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A0BAB59-E1FB-40DE-BF54-BC3526BEF81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18013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3.jpg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ecorative geometric pattern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494854"/>
          </a:xfrm>
          <a:prstGeom prst="rect">
            <a:avLst/>
          </a:prstGeom>
          <a:noFill/>
        </p:spPr>
      </p:pic>
      <p:pic>
        <p:nvPicPr>
          <p:cNvPr id="11" name="Picture 10" descr="Decorative blue swoosh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902"/>
            <a:ext cx="9144001" cy="2075283"/>
          </a:xfrm>
          <a:prstGeom prst="rect">
            <a:avLst/>
          </a:prstGeom>
        </p:spPr>
      </p:pic>
      <p:pic>
        <p:nvPicPr>
          <p:cNvPr id="12" name="Picture 11" descr="Decorative blue bar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94854"/>
            <a:ext cx="9144000" cy="368372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199848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3427255"/>
            <a:ext cx="7886700" cy="27497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73" y="186164"/>
            <a:ext cx="2710888" cy="134814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73" y="186164"/>
            <a:ext cx="2710888" cy="1348143"/>
          </a:xfrm>
          <a:prstGeom prst="rect">
            <a:avLst/>
          </a:prstGeom>
        </p:spPr>
      </p:pic>
      <p:pic>
        <p:nvPicPr>
          <p:cNvPr id="6" name="Picture 5" descr="Oregon Department of Education Logo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73" y="186164"/>
            <a:ext cx="2710888" cy="1348143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457950" y="649253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A0BAB59-E1FB-40DE-BF54-BC3526BEF81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407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8" r:id="rId2"/>
    <p:sldLayoutId id="2147483699" r:id="rId3"/>
    <p:sldLayoutId id="2147483701" r:id="rId4"/>
    <p:sldLayoutId id="2147483702" r:id="rId5"/>
    <p:sldLayoutId id="2147483704" r:id="rId6"/>
    <p:sldLayoutId id="2147483709" r:id="rId7"/>
    <p:sldLayoutId id="2147483707" r:id="rId8"/>
    <p:sldLayoutId id="2147483705" r:id="rId9"/>
    <p:sldLayoutId id="2147483706" r:id="rId10"/>
  </p:sldLayoutIdLst>
  <p:hf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ecorative blue swoosh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902"/>
            <a:ext cx="9144001" cy="2075283"/>
          </a:xfrm>
          <a:prstGeom prst="rect">
            <a:avLst/>
          </a:prstGeom>
        </p:spPr>
      </p:pic>
      <p:pic>
        <p:nvPicPr>
          <p:cNvPr id="12" name="Picture 11" descr="Decorative blue bar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94854"/>
            <a:ext cx="9144000" cy="368372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199848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3427255"/>
            <a:ext cx="7886700" cy="27497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73" y="186164"/>
            <a:ext cx="2710888" cy="134814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73" y="186164"/>
            <a:ext cx="2710888" cy="1348143"/>
          </a:xfrm>
          <a:prstGeom prst="rect">
            <a:avLst/>
          </a:prstGeom>
        </p:spPr>
      </p:pic>
      <p:pic>
        <p:nvPicPr>
          <p:cNvPr id="6" name="Picture 5" descr="Oregon Department of Education Logo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73" y="186164"/>
            <a:ext cx="2710888" cy="1348143"/>
          </a:xfrm>
          <a:prstGeom prst="rect">
            <a:avLst/>
          </a:prstGeom>
        </p:spPr>
      </p:pic>
      <p:sp>
        <p:nvSpPr>
          <p:cNvPr id="10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457950" y="649253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A0BAB59-E1FB-40DE-BF54-BC3526BEF81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15206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</p:sldLayoutIdLst>
  <p:hf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hs.gov/xlibrary/assets/foia/mgmt_directive_0450%201_mou_moa.pdf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rems.ed.gov/docs/FEMA_ProceduresMOU.pdf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654519" y="2198914"/>
            <a:ext cx="7834963" cy="1807029"/>
          </a:xfrm>
        </p:spPr>
        <p:txBody>
          <a:bodyPr/>
          <a:lstStyle/>
          <a:p>
            <a:pPr lvl="0" algn="ctr" defTabSz="914400">
              <a:lnSpc>
                <a:spcPct val="100000"/>
              </a:lnSpc>
              <a:spcBef>
                <a:spcPts val="0"/>
              </a:spcBef>
            </a:pPr>
            <a:r>
              <a:rPr lang="en-US" altLang="en-US" sz="4000" dirty="0">
                <a:solidFill>
                  <a:prstClr val="black"/>
                </a:solidFill>
                <a:ea typeface="+mn-ea"/>
                <a:cs typeface="+mn-cs"/>
              </a:rPr>
              <a:t>Memoranda of Understanding/Agreement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143000" y="4239911"/>
            <a:ext cx="6858000" cy="1655762"/>
          </a:xfrm>
        </p:spPr>
        <p:txBody>
          <a:bodyPr>
            <a:normAutofit/>
          </a:bodyPr>
          <a:lstStyle/>
          <a:p>
            <a:r>
              <a:rPr lang="en-US" altLang="en-US" dirty="0" smtClean="0"/>
              <a:t>Presenter</a:t>
            </a:r>
            <a:endParaRPr lang="en-US" altLang="en-US" dirty="0"/>
          </a:p>
          <a:p>
            <a:r>
              <a:rPr lang="en-US" altLang="en-US" dirty="0"/>
              <a:t>Date</a:t>
            </a:r>
          </a:p>
          <a:p>
            <a:r>
              <a:rPr lang="en-US" altLang="en-US" dirty="0"/>
              <a:t>Conference/Meeting Name</a:t>
            </a:r>
          </a:p>
          <a:p>
            <a:endParaRPr lang="en-US" altLang="en-US" dirty="0"/>
          </a:p>
          <a:p>
            <a:endParaRPr lang="en-US" altLang="en-US" dirty="0"/>
          </a:p>
        </p:txBody>
      </p:sp>
      <p:pic>
        <p:nvPicPr>
          <p:cNvPr id="4" name="Picture 3" descr="Nothing special at all. Just a graduation cap for detail." title="Graduation Cap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4673" y="5334753"/>
            <a:ext cx="1614516" cy="1121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2609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-1" y="878038"/>
            <a:ext cx="9143999" cy="1013398"/>
          </a:xfrm>
          <a:solidFill>
            <a:schemeClr val="accent1"/>
          </a:solidFill>
        </p:spPr>
        <p:txBody>
          <a:bodyPr>
            <a:normAutofit/>
          </a:bodyPr>
          <a:lstStyle/>
          <a:p>
            <a:pPr lvl="0" algn="l">
              <a:defRPr/>
            </a:pPr>
            <a:r>
              <a:rPr lang="en-US" altLang="en-US" dirty="0">
                <a:solidFill>
                  <a:prstClr val="white"/>
                </a:solidFill>
                <a:ea typeface="+mn-ea"/>
                <a:cs typeface="+mn-cs"/>
              </a:rPr>
              <a:t>Updates and Inspections</a:t>
            </a:r>
            <a:endParaRPr lang="en-US" altLang="en-US" sz="1600" dirty="0">
              <a:solidFill>
                <a:prstClr val="white"/>
              </a:solidFill>
              <a:ea typeface="+mn-ea"/>
              <a:cs typeface="+mn-cs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A0BAB59-E1FB-40DE-BF54-BC3526BEF81F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239753" y="2108074"/>
            <a:ext cx="8664493" cy="2890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2200" b="1" noProof="0" dirty="0">
                <a:solidFill>
                  <a:prstClr val="black"/>
                </a:solidFill>
                <a:latin typeface="Calibri"/>
              </a:rPr>
              <a:t>Routinely review and update</a:t>
            </a:r>
            <a:endParaRPr kumimoji="0" lang="en-US" altLang="en-US" sz="2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Don’t let your MOU get moldy</a:t>
            </a:r>
            <a:r>
              <a:rPr kumimoji="0" lang="en-US" sz="2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2200" baseline="0" dirty="0">
              <a:solidFill>
                <a:prstClr val="black"/>
              </a:solidFill>
              <a:latin typeface="Calibri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Consider: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200" baseline="0" dirty="0">
                <a:solidFill>
                  <a:prstClr val="black"/>
                </a:solidFill>
                <a:latin typeface="Calibri"/>
              </a:rPr>
              <a:t>What happens in a few years when </a:t>
            </a:r>
            <a:r>
              <a:rPr lang="en-US" sz="2200" baseline="0" dirty="0" smtClean="0">
                <a:solidFill>
                  <a:prstClr val="black"/>
                </a:solidFill>
                <a:latin typeface="Calibri"/>
              </a:rPr>
              <a:t>..</a:t>
            </a:r>
            <a:r>
              <a:rPr lang="en-US" sz="2200" dirty="0" smtClean="0">
                <a:solidFill>
                  <a:prstClr val="black"/>
                </a:solidFill>
                <a:latin typeface="Calibri"/>
              </a:rPr>
              <a:t>.</a:t>
            </a:r>
          </a:p>
          <a:p>
            <a:pPr marL="800100" lvl="1" indent="-342900">
              <a:spcBef>
                <a:spcPts val="100"/>
              </a:spcBef>
              <a:buFont typeface="Arial" panose="020B0604020202020204" pitchFamily="34" charset="0"/>
              <a:buChar char="•"/>
              <a:defRPr/>
            </a:pP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People change</a:t>
            </a:r>
            <a:r>
              <a:rPr kumimoji="0" lang="en-US" sz="22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 roles.</a:t>
            </a:r>
          </a:p>
          <a:p>
            <a:pPr marL="800100" lvl="1" indent="-342900">
              <a:spcBef>
                <a:spcPts val="100"/>
              </a:spcBef>
              <a:buFont typeface="Arial" panose="020B0604020202020204" pitchFamily="34" charset="0"/>
              <a:buChar char="•"/>
              <a:defRPr/>
            </a:pPr>
            <a:r>
              <a:rPr lang="en-US" sz="2200" baseline="0" dirty="0" smtClean="0">
                <a:solidFill>
                  <a:prstClr val="black"/>
                </a:solidFill>
                <a:latin typeface="Calibri"/>
              </a:rPr>
              <a:t>Organizations</a:t>
            </a:r>
            <a:r>
              <a:rPr lang="en-US" sz="2200" dirty="0" smtClean="0">
                <a:solidFill>
                  <a:prstClr val="black"/>
                </a:solidFill>
                <a:latin typeface="Calibri"/>
              </a:rPr>
              <a:t> change addresses.</a:t>
            </a:r>
          </a:p>
          <a:p>
            <a:pPr marL="800100" lvl="1" indent="-342900">
              <a:spcBef>
                <a:spcPts val="100"/>
              </a:spcBef>
              <a:buFont typeface="Arial" panose="020B0604020202020204" pitchFamily="34" charset="0"/>
              <a:buChar char="•"/>
              <a:defRPr/>
            </a:pP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Agencies</a:t>
            </a:r>
            <a:r>
              <a:rPr kumimoji="0" lang="en-US" sz="22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 change rules or policies. 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463283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-1" y="878038"/>
            <a:ext cx="9143999" cy="1013398"/>
          </a:xfrm>
          <a:solidFill>
            <a:schemeClr val="accent1"/>
          </a:solidFill>
        </p:spPr>
        <p:txBody>
          <a:bodyPr>
            <a:normAutofit/>
          </a:bodyPr>
          <a:lstStyle/>
          <a:p>
            <a:pPr lvl="0" algn="l">
              <a:defRPr/>
            </a:pPr>
            <a:r>
              <a:rPr lang="en-US" altLang="en-US" dirty="0">
                <a:solidFill>
                  <a:prstClr val="white"/>
                </a:solidFill>
                <a:ea typeface="+mn-ea"/>
                <a:cs typeface="+mn-cs"/>
              </a:rPr>
              <a:t>What Can You Do?</a:t>
            </a:r>
            <a:endParaRPr lang="en-US" altLang="en-US" sz="1600" dirty="0">
              <a:solidFill>
                <a:prstClr val="white"/>
              </a:solidFill>
              <a:ea typeface="+mn-ea"/>
              <a:cs typeface="+mn-cs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A0BAB59-E1FB-40DE-BF54-BC3526BEF81F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239753" y="2108074"/>
            <a:ext cx="8664493" cy="2162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2200" b="1" noProof="0" dirty="0">
                <a:solidFill>
                  <a:prstClr val="black"/>
                </a:solidFill>
                <a:latin typeface="Calibri"/>
              </a:rPr>
              <a:t>Who should be in the loop?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Think of</a:t>
            </a:r>
            <a:r>
              <a:rPr kumimoji="0" lang="en-US" altLang="en-US" sz="2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 some of the specific disasters </a:t>
            </a:r>
            <a:r>
              <a:rPr kumimoji="0" lang="en-US" altLang="en-US" sz="2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yo</a:t>
            </a:r>
            <a:r>
              <a:rPr lang="en-US" altLang="en-US" sz="2200" dirty="0">
                <a:solidFill>
                  <a:prstClr val="black"/>
                </a:solidFill>
                <a:latin typeface="Calibri"/>
              </a:rPr>
              <a:t>u are preparing for. Who will you rely on</a:t>
            </a:r>
            <a:r>
              <a:rPr lang="en-US" altLang="en-US" sz="2200" dirty="0" smtClean="0">
                <a:solidFill>
                  <a:prstClr val="black"/>
                </a:solidFill>
                <a:latin typeface="Calibri"/>
              </a:rPr>
              <a:t>?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2200" dirty="0">
              <a:solidFill>
                <a:prstClr val="black"/>
              </a:solidFill>
              <a:latin typeface="Calibri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200" dirty="0" smtClean="0">
                <a:solidFill>
                  <a:prstClr val="black"/>
                </a:solidFill>
                <a:latin typeface="Calibri"/>
              </a:rPr>
              <a:t>Review the sample MOU that has been handed out. Are there any alternate sites you need to coordinate with? </a:t>
            </a:r>
            <a:endParaRPr lang="en-US" sz="2200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74043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-1" y="878038"/>
            <a:ext cx="9143999" cy="1013398"/>
          </a:xfrm>
          <a:solidFill>
            <a:schemeClr val="accent1"/>
          </a:solidFill>
        </p:spPr>
        <p:txBody>
          <a:bodyPr>
            <a:normAutofit/>
          </a:bodyPr>
          <a:lstStyle/>
          <a:p>
            <a:pPr lvl="0" algn="l">
              <a:defRPr/>
            </a:pPr>
            <a:r>
              <a:rPr lang="en-US" altLang="en-US" dirty="0">
                <a:solidFill>
                  <a:prstClr val="white"/>
                </a:solidFill>
                <a:ea typeface="+mn-ea"/>
                <a:cs typeface="+mn-cs"/>
              </a:rPr>
              <a:t>Conclusion</a:t>
            </a:r>
            <a:endParaRPr lang="en-US" altLang="en-US" sz="1600" dirty="0">
              <a:solidFill>
                <a:prstClr val="white"/>
              </a:solidFill>
              <a:ea typeface="+mn-ea"/>
              <a:cs typeface="+mn-cs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A0BAB59-E1FB-40DE-BF54-BC3526BEF81F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239753" y="2108074"/>
            <a:ext cx="8664493" cy="32521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Federal</a:t>
            </a:r>
            <a:r>
              <a:rPr kumimoji="0" lang="en-US" altLang="en-US" sz="2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 Emergency Management Agency Resources</a:t>
            </a:r>
            <a:endParaRPr kumimoji="0" lang="en-US" altLang="en-US" sz="2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  <a:p>
            <a:pPr marL="285750" indent="-285750">
              <a:spcBef>
                <a:spcPts val="100"/>
              </a:spcBef>
              <a:buFont typeface="Arial" panose="020B0604020202020204" pitchFamily="34" charset="0"/>
              <a:buChar char="•"/>
              <a:defRPr/>
            </a:pPr>
            <a:r>
              <a:rPr lang="en-US" sz="2200" dirty="0">
                <a:solidFill>
                  <a:prstClr val="black"/>
                </a:solidFill>
                <a:latin typeface="Calibri"/>
              </a:rPr>
              <a:t>Department of Homeland Security writing guide for MOUs: </a:t>
            </a:r>
            <a:r>
              <a:rPr lang="en-US" sz="2400" dirty="0">
                <a:hlinkClick r:id="rId3"/>
              </a:rPr>
              <a:t>https://www.dhs.gov/xlibrary/assets/foia/mgmt_directive_0450%201_mou_moa.pdf</a:t>
            </a:r>
            <a:endParaRPr lang="en-US" sz="2200" dirty="0"/>
          </a:p>
          <a:p>
            <a:pPr marL="285750" indent="-285750">
              <a:spcBef>
                <a:spcPts val="100"/>
              </a:spcBef>
              <a:buFont typeface="Arial" panose="020B0604020202020204" pitchFamily="34" charset="0"/>
              <a:buChar char="•"/>
              <a:defRPr/>
            </a:pPr>
            <a:endParaRPr lang="en-US" sz="2200" dirty="0"/>
          </a:p>
          <a:p>
            <a:pPr marL="285750" indent="-285750">
              <a:spcBef>
                <a:spcPts val="100"/>
              </a:spcBef>
              <a:buFont typeface="Arial" panose="020B0604020202020204" pitchFamily="34" charset="0"/>
              <a:buChar char="•"/>
              <a:defRPr/>
            </a:pPr>
            <a:r>
              <a:rPr lang="en-US" sz="2200" dirty="0">
                <a:solidFill>
                  <a:prstClr val="black"/>
                </a:solidFill>
                <a:latin typeface="Calibri"/>
              </a:rPr>
              <a:t>Lesson learned white paper on a community response that resulted in the recommendation to include communication in their MOAs: </a:t>
            </a:r>
            <a:r>
              <a:rPr lang="en-US" sz="2200" dirty="0">
                <a:hlinkClick r:id="rId4"/>
              </a:rPr>
              <a:t>https://rems.ed.gov/docs/FEMA_ProceduresMOU.pdf</a:t>
            </a:r>
            <a:r>
              <a:rPr lang="en-US" sz="2200" dirty="0"/>
              <a:t> </a:t>
            </a:r>
            <a:endParaRPr lang="en-US" sz="2200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83810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970851"/>
            <a:ext cx="9144000" cy="1013398"/>
          </a:xfrm>
          <a:solidFill>
            <a:schemeClr val="accent1"/>
          </a:solidFill>
        </p:spPr>
        <p:txBody>
          <a:bodyPr>
            <a:normAutofit/>
          </a:bodyPr>
          <a:lstStyle/>
          <a:p>
            <a:pPr lvl="0" algn="l">
              <a:defRPr/>
            </a:pPr>
            <a:r>
              <a:rPr lang="en-US" altLang="en-US" dirty="0">
                <a:solidFill>
                  <a:prstClr val="white"/>
                </a:solidFill>
                <a:ea typeface="+mn-ea"/>
                <a:cs typeface="+mn-cs"/>
              </a:rPr>
              <a:t>End on a Quote!</a:t>
            </a:r>
            <a:endParaRPr lang="en-US" altLang="en-US" sz="1600" dirty="0">
              <a:solidFill>
                <a:prstClr val="white"/>
              </a:solidFill>
              <a:ea typeface="+mn-ea"/>
              <a:cs typeface="+mn-cs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A0BAB59-E1FB-40DE-BF54-BC3526BEF81F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341333" y="2784521"/>
            <a:ext cx="846133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i="1" dirty="0"/>
              <a:t>“If everyone is thinking alike, then somebody isn’t thinking.”</a:t>
            </a:r>
          </a:p>
          <a:p>
            <a:pPr algn="ctr"/>
            <a:endParaRPr lang="en-US" sz="2400" i="1" dirty="0"/>
          </a:p>
          <a:p>
            <a:pPr algn="ctr"/>
            <a:r>
              <a:rPr lang="en-US" sz="2400" i="1" dirty="0"/>
              <a:t>-George S. Patton (General, US Army)</a:t>
            </a:r>
          </a:p>
        </p:txBody>
      </p:sp>
    </p:spTree>
    <p:extLst>
      <p:ext uri="{BB962C8B-B14F-4D97-AF65-F5344CB8AC3E}">
        <p14:creationId xmlns:p14="http://schemas.microsoft.com/office/powerpoint/2010/main" val="2436563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-1" y="976432"/>
            <a:ext cx="9143999" cy="1013398"/>
          </a:xfrm>
          <a:solidFill>
            <a:schemeClr val="accent1"/>
          </a:solidFill>
        </p:spPr>
        <p:txBody>
          <a:bodyPr/>
          <a:lstStyle/>
          <a:p>
            <a:pPr lvl="0" algn="l">
              <a:defRPr/>
            </a:pPr>
            <a:r>
              <a:rPr lang="en-US" altLang="en-US" dirty="0">
                <a:solidFill>
                  <a:prstClr val="white"/>
                </a:solidFill>
                <a:ea typeface="+mn-ea"/>
                <a:cs typeface="+mn-cs"/>
              </a:rPr>
              <a:t>Presentation Overview</a:t>
            </a:r>
            <a:endParaRPr lang="en-US" altLang="en-US" sz="2400" dirty="0">
              <a:solidFill>
                <a:prstClr val="white"/>
              </a:solidFill>
              <a:ea typeface="+mn-ea"/>
              <a:cs typeface="+mn-cs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A0BAB59-E1FB-40DE-BF54-BC3526BEF81F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628096" y="2334887"/>
            <a:ext cx="5358520" cy="3570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/>
            </a:pPr>
            <a:r>
              <a:rPr lang="en-US" sz="2800" b="1" dirty="0">
                <a:solidFill>
                  <a:prstClr val="black"/>
                </a:solidFill>
              </a:rPr>
              <a:t>Today’s Agenda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800" dirty="0">
                <a:solidFill>
                  <a:prstClr val="black"/>
                </a:solidFill>
              </a:rPr>
              <a:t>Before we begin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800" dirty="0">
                <a:solidFill>
                  <a:prstClr val="black"/>
                </a:solidFill>
              </a:rPr>
              <a:t>Purpose of MOUs or MOAs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800" dirty="0">
                <a:solidFill>
                  <a:prstClr val="black"/>
                </a:solidFill>
              </a:rPr>
              <a:t>Community Partners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800" dirty="0">
                <a:solidFill>
                  <a:prstClr val="black"/>
                </a:solidFill>
              </a:rPr>
              <a:t>MOUs: What to include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800" dirty="0">
                <a:solidFill>
                  <a:prstClr val="black"/>
                </a:solidFill>
              </a:rPr>
              <a:t>MOU/MOA updates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800" dirty="0">
                <a:solidFill>
                  <a:prstClr val="black"/>
                </a:solidFill>
              </a:rPr>
              <a:t>Conclusion</a:t>
            </a:r>
            <a:endParaRPr lang="en-US" sz="2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02116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-1" y="878038"/>
            <a:ext cx="9143999" cy="1013398"/>
          </a:xfrm>
          <a:solidFill>
            <a:schemeClr val="accent1"/>
          </a:solidFill>
        </p:spPr>
        <p:txBody>
          <a:bodyPr>
            <a:normAutofit/>
          </a:bodyPr>
          <a:lstStyle/>
          <a:p>
            <a:pPr lvl="0" algn="l">
              <a:defRPr/>
            </a:pPr>
            <a:r>
              <a:rPr lang="en-US" altLang="en-US" dirty="0">
                <a:solidFill>
                  <a:prstClr val="white"/>
                </a:solidFill>
                <a:ea typeface="+mn-ea"/>
                <a:cs typeface="+mn-cs"/>
              </a:rPr>
              <a:t>Before we begin…</a:t>
            </a:r>
            <a:endParaRPr lang="en-US" altLang="en-US" sz="1600" dirty="0">
              <a:solidFill>
                <a:prstClr val="white"/>
              </a:solidFill>
              <a:ea typeface="+mn-ea"/>
              <a:cs typeface="+mn-cs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A0BAB59-E1FB-40DE-BF54-BC3526BEF81F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39753" y="2108074"/>
            <a:ext cx="8664493" cy="25135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2200" b="1" noProof="0" dirty="0">
                <a:solidFill>
                  <a:prstClr val="black"/>
                </a:solidFill>
                <a:latin typeface="Calibri"/>
              </a:rPr>
              <a:t>Coordination With Community Partners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200" i="0" u="none" strike="noStrike" kern="1200" cap="none" spc="0" normalizeH="0" baseline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2200" noProof="0" dirty="0">
                <a:solidFill>
                  <a:prstClr val="black"/>
                </a:solidFill>
                <a:latin typeface="Calibri"/>
              </a:rPr>
              <a:t>Your school will not experience a disaster alone. Even in the event of a site-specific emergency (e.g., fire or targeted violence) your school will not respond to the emergency by itself. So…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20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Ensure you coordinate with your community</a:t>
            </a:r>
            <a:r>
              <a:rPr kumimoji="0" lang="en-US" altLang="en-US" sz="2200" i="0" u="none" strike="noStrike" kern="1200" cap="none" spc="0" normalizeH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 partners for response.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en-US" sz="2200" baseline="0" noProof="0" dirty="0">
                <a:solidFill>
                  <a:prstClr val="black"/>
                </a:solidFill>
                <a:latin typeface="Calibri"/>
              </a:rPr>
              <a:t>Codify</a:t>
            </a:r>
            <a:r>
              <a:rPr lang="en-US" altLang="en-US" sz="2200" noProof="0" dirty="0">
                <a:solidFill>
                  <a:prstClr val="black"/>
                </a:solidFill>
                <a:latin typeface="Calibri"/>
              </a:rPr>
              <a:t> those agreements in writing.</a:t>
            </a:r>
            <a:endParaRPr kumimoji="0" lang="en-US" altLang="en-US" sz="22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pic>
        <p:nvPicPr>
          <p:cNvPr id="1026" name="Picture 2" descr="A rainbow with a star at the end. &quot;The More You Know&quot; is printed atop the graphic." title="The More You Kno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0549" y="4569431"/>
            <a:ext cx="4622902" cy="1784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04744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-1" y="878038"/>
            <a:ext cx="9143999" cy="1013398"/>
          </a:xfrm>
          <a:solidFill>
            <a:schemeClr val="accent1"/>
          </a:solidFill>
        </p:spPr>
        <p:txBody>
          <a:bodyPr>
            <a:normAutofit fontScale="90000"/>
          </a:bodyPr>
          <a:lstStyle/>
          <a:p>
            <a:pPr lvl="0" algn="l">
              <a:defRPr/>
            </a:pPr>
            <a:r>
              <a:rPr lang="en-US" altLang="en-US" dirty="0">
                <a:solidFill>
                  <a:prstClr val="white"/>
                </a:solidFill>
                <a:ea typeface="+mn-ea"/>
                <a:cs typeface="+mn-cs"/>
              </a:rPr>
              <a:t>Purpose of the Memorandum of Understanding</a:t>
            </a:r>
            <a:endParaRPr lang="en-US" altLang="en-US" sz="1600" dirty="0">
              <a:solidFill>
                <a:prstClr val="white"/>
              </a:solidFill>
              <a:ea typeface="+mn-ea"/>
              <a:cs typeface="+mn-cs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A0BAB59-E1FB-40DE-BF54-BC3526BEF81F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33876" y="2768390"/>
            <a:ext cx="5679266" cy="28392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2200" b="1" noProof="0" dirty="0">
                <a:solidFill>
                  <a:prstClr val="black"/>
                </a:solidFill>
                <a:latin typeface="Calibri"/>
              </a:rPr>
              <a:t>Memorandum of Understanding/Agreement: Why?</a:t>
            </a:r>
            <a:endParaRPr kumimoji="0" lang="en-US" altLang="en-US" sz="2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  <a:p>
            <a:pPr marL="342900" lvl="0" indent="-342900">
              <a:spcBef>
                <a:spcPts val="1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2200" dirty="0">
                <a:solidFill>
                  <a:prstClr val="black"/>
                </a:solidFill>
              </a:rPr>
              <a:t>An MOU is important because it defines the responsibilities of each party.</a:t>
            </a:r>
          </a:p>
          <a:p>
            <a:pPr marL="342900" lvl="0" indent="-342900">
              <a:spcBef>
                <a:spcPts val="1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2200" dirty="0">
                <a:solidFill>
                  <a:prstClr val="black"/>
                </a:solidFill>
              </a:rPr>
              <a:t>An MOU provides the scope and authority of the agreement.</a:t>
            </a:r>
          </a:p>
          <a:p>
            <a:pPr marL="342900" lvl="0" indent="-342900">
              <a:spcBef>
                <a:spcPts val="1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2200" dirty="0">
                <a:solidFill>
                  <a:prstClr val="black"/>
                </a:solidFill>
              </a:rPr>
              <a:t>An MOU clarifies terms and outlines compliance issues. </a:t>
            </a:r>
          </a:p>
        </p:txBody>
      </p:sp>
      <p:pic>
        <p:nvPicPr>
          <p:cNvPr id="2" name="Picture 1" descr="See, these guys just can't wait to help you out!" title="Smiling First Responders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13142" y="3061276"/>
            <a:ext cx="3015225" cy="2261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3590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-1" y="878038"/>
            <a:ext cx="9143999" cy="1013398"/>
          </a:xfrm>
          <a:solidFill>
            <a:schemeClr val="accent1"/>
          </a:solidFill>
        </p:spPr>
        <p:txBody>
          <a:bodyPr>
            <a:noAutofit/>
          </a:bodyPr>
          <a:lstStyle/>
          <a:p>
            <a:pPr lvl="0" algn="l">
              <a:defRPr/>
            </a:pPr>
            <a:r>
              <a:rPr lang="en-US" altLang="en-US" dirty="0">
                <a:solidFill>
                  <a:prstClr val="white"/>
                </a:solidFill>
                <a:ea typeface="+mn-ea"/>
                <a:cs typeface="+mn-cs"/>
              </a:rPr>
              <a:t>Understanding or Agreement?</a:t>
            </a:r>
            <a:endParaRPr lang="en-US" altLang="en-US" sz="1600" dirty="0">
              <a:solidFill>
                <a:prstClr val="white"/>
              </a:solidFill>
              <a:ea typeface="+mn-ea"/>
              <a:cs typeface="+mn-cs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A0BAB59-E1FB-40DE-BF54-BC3526BEF81F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49379" y="2120362"/>
            <a:ext cx="4952474" cy="3177793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2200" b="1" dirty="0">
                <a:solidFill>
                  <a:prstClr val="black"/>
                </a:solidFill>
              </a:rPr>
              <a:t>A Memorandum of Agreement is used to cooperatively work together: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en-US" sz="2200" dirty="0">
                <a:solidFill>
                  <a:prstClr val="black"/>
                </a:solidFill>
              </a:rPr>
              <a:t>Each party commits to duties or obligations to the other party, and the parties are bound by the terms of the agreement.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en-US" sz="2200" b="1" dirty="0">
                <a:solidFill>
                  <a:prstClr val="black"/>
                </a:solidFill>
              </a:rPr>
              <a:t>A Memorandum of Understanding is:</a:t>
            </a:r>
          </a:p>
          <a:p>
            <a:pPr marL="342900" lvl="0" indent="-342900">
              <a:spcBef>
                <a:spcPts val="1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2200" dirty="0">
                <a:solidFill>
                  <a:prstClr val="black"/>
                </a:solidFill>
              </a:rPr>
              <a:t>A bilateral statement of the parties’ positions, interests, and activities or duties. </a:t>
            </a:r>
          </a:p>
          <a:p>
            <a:pPr marL="342900" lvl="0" indent="-342900">
              <a:spcBef>
                <a:spcPts val="1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2200" dirty="0">
                <a:solidFill>
                  <a:prstClr val="black"/>
                </a:solidFill>
              </a:rPr>
              <a:t>Used to recognize what each party might do.</a:t>
            </a:r>
          </a:p>
        </p:txBody>
      </p:sp>
      <p:pic>
        <p:nvPicPr>
          <p:cNvPr id="1026" name="Picture 2" descr="A group of firefighters gather outside for instruction." title="First responders traini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07731" y="2768390"/>
            <a:ext cx="3429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9688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-1" y="878038"/>
            <a:ext cx="9143999" cy="1013398"/>
          </a:xfrm>
          <a:solidFill>
            <a:schemeClr val="accent1"/>
          </a:solidFill>
        </p:spPr>
        <p:txBody>
          <a:bodyPr>
            <a:normAutofit/>
          </a:bodyPr>
          <a:lstStyle/>
          <a:p>
            <a:pPr lvl="0" algn="l">
              <a:defRPr/>
            </a:pPr>
            <a:r>
              <a:rPr lang="en-US" altLang="en-US" dirty="0">
                <a:solidFill>
                  <a:prstClr val="white"/>
                </a:solidFill>
                <a:ea typeface="+mn-ea"/>
                <a:cs typeface="+mn-cs"/>
              </a:rPr>
              <a:t>Community Partners</a:t>
            </a:r>
            <a:endParaRPr lang="en-US" altLang="en-US" sz="1600" dirty="0">
              <a:solidFill>
                <a:prstClr val="white"/>
              </a:solidFill>
              <a:ea typeface="+mn-ea"/>
              <a:cs typeface="+mn-cs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A0BAB59-E1FB-40DE-BF54-BC3526BEF81F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268629" y="2656573"/>
            <a:ext cx="4544003" cy="3123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2400" b="1" noProof="0" dirty="0">
                <a:solidFill>
                  <a:prstClr val="black"/>
                </a:solidFill>
                <a:latin typeface="Calibri"/>
              </a:rPr>
              <a:t>Who should YOU include?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Emergency responders:</a:t>
            </a:r>
          </a:p>
          <a:p>
            <a:pPr marL="742950" lvl="1" indent="-285750">
              <a:spcBef>
                <a:spcPts val="100"/>
              </a:spcBef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prstClr val="black"/>
                </a:solidFill>
                <a:latin typeface="Calibri"/>
              </a:rPr>
              <a:t>Fire.</a:t>
            </a:r>
          </a:p>
          <a:p>
            <a:pPr marL="742950" lvl="1" indent="-285750">
              <a:spcBef>
                <a:spcPts val="100"/>
              </a:spcBef>
              <a:buFont typeface="Arial" panose="020B0604020202020204" pitchFamily="34" charset="0"/>
              <a:buChar char="•"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Police.</a:t>
            </a:r>
          </a:p>
          <a:p>
            <a:pPr marL="742950" lvl="1" indent="-285750">
              <a:spcBef>
                <a:spcPts val="100"/>
              </a:spcBef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prstClr val="black"/>
                </a:solidFill>
                <a:latin typeface="Calibri"/>
              </a:rPr>
              <a:t>EMS.</a:t>
            </a:r>
          </a:p>
          <a:p>
            <a:pPr marL="285750" indent="-285750">
              <a:spcBef>
                <a:spcPts val="100"/>
              </a:spcBef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prstClr val="black"/>
                </a:solidFill>
                <a:latin typeface="Calibri"/>
              </a:rPr>
              <a:t>Partner schools.</a:t>
            </a:r>
          </a:p>
          <a:p>
            <a:pPr marL="285750" indent="-285750">
              <a:spcBef>
                <a:spcPts val="100"/>
              </a:spcBef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prstClr val="black"/>
                </a:solidFill>
                <a:latin typeface="Calibri"/>
              </a:rPr>
              <a:t>Facilities or facilities support organizations.</a:t>
            </a:r>
          </a:p>
        </p:txBody>
      </p:sp>
      <p:pic>
        <p:nvPicPr>
          <p:cNvPr id="1026" name="Picture 2" descr="A teacher raises her hand during instruction with students outside." title="Raise your hand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8902" y="2656573"/>
            <a:ext cx="3895344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85473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-1" y="878038"/>
            <a:ext cx="9143999" cy="1013398"/>
          </a:xfrm>
          <a:solidFill>
            <a:schemeClr val="accent1"/>
          </a:solidFill>
        </p:spPr>
        <p:txBody>
          <a:bodyPr>
            <a:normAutofit/>
          </a:bodyPr>
          <a:lstStyle/>
          <a:p>
            <a:pPr lvl="0" algn="l">
              <a:defRPr/>
            </a:pPr>
            <a:r>
              <a:rPr lang="en-US" altLang="en-US" dirty="0">
                <a:solidFill>
                  <a:prstClr val="white"/>
                </a:solidFill>
                <a:ea typeface="+mn-ea"/>
                <a:cs typeface="+mn-cs"/>
              </a:rPr>
              <a:t>MOUs/MOAs: What to Include</a:t>
            </a:r>
            <a:endParaRPr lang="en-US" altLang="en-US" sz="1600" dirty="0">
              <a:solidFill>
                <a:prstClr val="white"/>
              </a:solidFill>
              <a:ea typeface="+mn-ea"/>
              <a:cs typeface="+mn-cs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A0BAB59-E1FB-40DE-BF54-BC3526BEF81F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39754" y="2108074"/>
            <a:ext cx="5443291" cy="31906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100"/>
              </a:spcBef>
              <a:defRPr/>
            </a:pPr>
            <a:r>
              <a:rPr lang="en-US" sz="2200" b="1" dirty="0"/>
              <a:t>Lay out exactly what the agreement involves:</a:t>
            </a:r>
          </a:p>
          <a:p>
            <a:pPr marL="342900" lvl="0" indent="-342900">
              <a:spcBef>
                <a:spcPts val="100"/>
              </a:spcBef>
              <a:buFont typeface="Arial" panose="020B0604020202020204" pitchFamily="34" charset="0"/>
              <a:buChar char="•"/>
              <a:defRPr/>
            </a:pPr>
            <a:r>
              <a:rPr lang="en-US" sz="2200" dirty="0">
                <a:solidFill>
                  <a:prstClr val="black"/>
                </a:solidFill>
                <a:latin typeface="Calibri"/>
              </a:rPr>
              <a:t>Introduction: Who is involved and why are they involved. </a:t>
            </a:r>
          </a:p>
          <a:p>
            <a:pPr marL="342900" lvl="0" indent="-342900">
              <a:spcBef>
                <a:spcPts val="100"/>
              </a:spcBef>
              <a:buFont typeface="Arial" panose="020B0604020202020204" pitchFamily="34" charset="0"/>
              <a:buChar char="•"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Purpose:</a:t>
            </a:r>
            <a:r>
              <a:rPr kumimoji="0" lang="en-US" sz="2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 What this new combined capability is supposed to accomplish.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  <a:p>
            <a:pPr marL="342900" lvl="0" indent="-342900">
              <a:spcBef>
                <a:spcPts val="100"/>
              </a:spcBef>
              <a:buFont typeface="Arial" panose="020B0604020202020204" pitchFamily="34" charset="0"/>
              <a:buChar char="•"/>
              <a:defRPr/>
            </a:pPr>
            <a:r>
              <a:rPr lang="en-US" sz="2200" dirty="0">
                <a:solidFill>
                  <a:prstClr val="black"/>
                </a:solidFill>
                <a:latin typeface="Calibri"/>
              </a:rPr>
              <a:t>Scope: Who is involved and at what levels. </a:t>
            </a:r>
          </a:p>
          <a:p>
            <a:pPr marL="342900" lvl="0" indent="-342900">
              <a:spcBef>
                <a:spcPts val="100"/>
              </a:spcBef>
              <a:buFont typeface="Arial" panose="020B0604020202020204" pitchFamily="34" charset="0"/>
              <a:buChar char="•"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Definitions: If there are any community-specific definitions or acronyms, define</a:t>
            </a:r>
            <a:r>
              <a:rPr kumimoji="0" lang="en-US" sz="2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 them here.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pic>
        <p:nvPicPr>
          <p:cNvPr id="2" name="Picture 1" descr="Looks like an administrator is organizing and providing direction to some students." title="Administrator Speaking With Students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84676" y="2855324"/>
            <a:ext cx="3167250" cy="2375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7660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-1" y="878038"/>
            <a:ext cx="9143999" cy="1013398"/>
          </a:xfrm>
          <a:solidFill>
            <a:schemeClr val="accent1"/>
          </a:solidFill>
        </p:spPr>
        <p:txBody>
          <a:bodyPr>
            <a:normAutofit/>
          </a:bodyPr>
          <a:lstStyle/>
          <a:p>
            <a:pPr lvl="0" algn="l">
              <a:defRPr/>
            </a:pPr>
            <a:r>
              <a:rPr lang="en-US" altLang="en-US" dirty="0">
                <a:solidFill>
                  <a:prstClr val="white"/>
                </a:solidFill>
                <a:ea typeface="+mn-ea"/>
                <a:cs typeface="+mn-cs"/>
              </a:rPr>
              <a:t>MOUs/MOAs: What to Include (continued)</a:t>
            </a:r>
            <a:endParaRPr lang="en-US" altLang="en-US" sz="1600" dirty="0">
              <a:solidFill>
                <a:prstClr val="white"/>
              </a:solidFill>
              <a:ea typeface="+mn-ea"/>
              <a:cs typeface="+mn-cs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A0BAB59-E1FB-40DE-BF54-BC3526BEF81F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39754" y="2108074"/>
            <a:ext cx="5439152" cy="3880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100"/>
              </a:spcBef>
              <a:defRPr/>
            </a:pPr>
            <a:r>
              <a:rPr lang="en-US" sz="2200" b="1" dirty="0"/>
              <a:t>Lay out exactly what the agreement involves:</a:t>
            </a:r>
          </a:p>
          <a:p>
            <a:pPr marL="342900" lvl="0" indent="-342900">
              <a:spcBef>
                <a:spcPts val="100"/>
              </a:spcBef>
              <a:buFont typeface="Arial" panose="020B0604020202020204" pitchFamily="34" charset="0"/>
              <a:buChar char="•"/>
              <a:defRPr/>
            </a:pPr>
            <a:r>
              <a:rPr lang="en-US" sz="2200" dirty="0">
                <a:solidFill>
                  <a:prstClr val="black"/>
                </a:solidFill>
                <a:latin typeface="Calibri"/>
              </a:rPr>
              <a:t>Policy: What circumstances can this agreed upon capability be used?</a:t>
            </a:r>
          </a:p>
          <a:p>
            <a:pPr marL="342900" lvl="0" indent="-342900">
              <a:spcBef>
                <a:spcPts val="100"/>
              </a:spcBef>
              <a:buFont typeface="Arial" panose="020B0604020202020204" pitchFamily="34" charset="0"/>
              <a:buChar char="•"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User</a:t>
            </a:r>
            <a:r>
              <a:rPr kumimoji="0" lang="en-US" sz="2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 procedure requirements: What do the participants agree to maintain or provide?</a:t>
            </a:r>
          </a:p>
          <a:p>
            <a:pPr marL="800100" lvl="1" indent="-342900">
              <a:spcBef>
                <a:spcPts val="100"/>
              </a:spcBef>
              <a:buFont typeface="Arial" panose="020B0604020202020204" pitchFamily="34" charset="0"/>
              <a:buChar char="•"/>
              <a:defRPr/>
            </a:pPr>
            <a:r>
              <a:rPr lang="en-US" sz="2200" baseline="0" dirty="0">
                <a:solidFill>
                  <a:prstClr val="black"/>
                </a:solidFill>
                <a:latin typeface="Calibri"/>
              </a:rPr>
              <a:t>Training,</a:t>
            </a:r>
            <a:r>
              <a:rPr lang="en-US" sz="2200" dirty="0">
                <a:solidFill>
                  <a:prstClr val="black"/>
                </a:solidFill>
                <a:latin typeface="Calibri"/>
              </a:rPr>
              <a:t> material or resources.</a:t>
            </a:r>
          </a:p>
          <a:p>
            <a:pPr marL="342900" indent="-342900">
              <a:spcBef>
                <a:spcPts val="100"/>
              </a:spcBef>
              <a:buFont typeface="Arial" panose="020B0604020202020204" pitchFamily="34" charset="0"/>
              <a:buChar char="•"/>
              <a:defRPr/>
            </a:pPr>
            <a:r>
              <a:rPr lang="en-US" sz="2200" dirty="0">
                <a:solidFill>
                  <a:prstClr val="black"/>
                </a:solidFill>
                <a:latin typeface="Calibri"/>
              </a:rPr>
              <a:t>Maintenance: Who is responsible for maintaining equipment, systems, and licenses?</a:t>
            </a:r>
          </a:p>
          <a:p>
            <a:pPr marL="342900" indent="-342900">
              <a:spcBef>
                <a:spcPts val="100"/>
              </a:spcBef>
              <a:buFont typeface="Arial" panose="020B0604020202020204" pitchFamily="34" charset="0"/>
              <a:buChar char="•"/>
              <a:defRPr/>
            </a:pPr>
            <a:r>
              <a:rPr lang="en-US" sz="2200" dirty="0">
                <a:solidFill>
                  <a:prstClr val="black"/>
                </a:solidFill>
                <a:latin typeface="Calibri"/>
              </a:rPr>
              <a:t>Oversight: Who is responsible for enforcing or carrying out this agreement?</a:t>
            </a:r>
          </a:p>
        </p:txBody>
      </p:sp>
      <p:pic>
        <p:nvPicPr>
          <p:cNvPr id="8" name="Picture 2" descr="FEMA representatives confering with people during a disaster." title="Following through with FEMA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816"/>
          <a:stretch/>
        </p:blipFill>
        <p:spPr bwMode="auto">
          <a:xfrm>
            <a:off x="5678906" y="2859628"/>
            <a:ext cx="3174417" cy="2377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23168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-1" y="878038"/>
            <a:ext cx="9143999" cy="1013398"/>
          </a:xfrm>
          <a:solidFill>
            <a:schemeClr val="accent1"/>
          </a:solidFill>
        </p:spPr>
        <p:txBody>
          <a:bodyPr>
            <a:normAutofit/>
          </a:bodyPr>
          <a:lstStyle/>
          <a:p>
            <a:pPr lvl="0" algn="l">
              <a:defRPr/>
            </a:pPr>
            <a:r>
              <a:rPr lang="en-US" altLang="en-US" dirty="0">
                <a:solidFill>
                  <a:prstClr val="white"/>
                </a:solidFill>
                <a:ea typeface="+mn-ea"/>
                <a:cs typeface="+mn-cs"/>
              </a:rPr>
              <a:t>MOUs/MOAs: What to Include (continued 2)</a:t>
            </a:r>
            <a:endParaRPr lang="en-US" altLang="en-US" sz="1600" dirty="0">
              <a:solidFill>
                <a:prstClr val="white"/>
              </a:solidFill>
              <a:ea typeface="+mn-ea"/>
              <a:cs typeface="+mn-cs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A0BAB59-E1FB-40DE-BF54-BC3526BEF81F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70155" y="2440225"/>
            <a:ext cx="4669525" cy="35035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100"/>
              </a:spcBef>
              <a:defRPr/>
            </a:pPr>
            <a:r>
              <a:rPr lang="en-US" sz="2200" b="1" dirty="0"/>
              <a:t>Lay out exactly what the agreement involves:</a:t>
            </a:r>
          </a:p>
          <a:p>
            <a:pPr marL="342900" lvl="0" indent="-342900">
              <a:spcBef>
                <a:spcPts val="100"/>
              </a:spcBef>
              <a:buFont typeface="Arial" panose="020B0604020202020204" pitchFamily="34" charset="0"/>
              <a:buChar char="•"/>
              <a:defRPr/>
            </a:pPr>
            <a:r>
              <a:rPr lang="en-US" sz="2200" dirty="0">
                <a:solidFill>
                  <a:prstClr val="black"/>
                </a:solidFill>
                <a:latin typeface="Calibri"/>
              </a:rPr>
              <a:t>Responsibility for SOP compliance: Who is responsible for ensuring SOPs are drafted and are applicable; who’s responsible to ensure compliance.</a:t>
            </a:r>
          </a:p>
          <a:p>
            <a:pPr marL="342900" lvl="0" indent="-342900">
              <a:spcBef>
                <a:spcPts val="100"/>
              </a:spcBef>
              <a:buFont typeface="Arial" panose="020B0604020202020204" pitchFamily="34" charset="0"/>
              <a:buChar char="•"/>
              <a:defRPr/>
            </a:pPr>
            <a:r>
              <a:rPr lang="en-US" sz="2200" dirty="0">
                <a:solidFill>
                  <a:prstClr val="black"/>
                </a:solidFill>
                <a:latin typeface="Calibri"/>
              </a:rPr>
              <a:t>Updates to the MOU: Who is responsible for modifying or updating the MOU?</a:t>
            </a:r>
          </a:p>
        </p:txBody>
      </p:sp>
      <p:pic>
        <p:nvPicPr>
          <p:cNvPr id="8" name="Picture 2" descr="Image result for FEMA community" title="FEMA Disaster Assitance Service Center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39680" y="2917380"/>
            <a:ext cx="3624621" cy="2377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6155529"/>
      </p:ext>
    </p:extLst>
  </p:cSld>
  <p:clrMapOvr>
    <a:masterClrMapping/>
  </p:clrMapOvr>
</p:sld>
</file>

<file path=ppt/theme/theme1.xml><?xml version="1.0" encoding="utf-8"?>
<a:theme xmlns:a="http://schemas.openxmlformats.org/drawingml/2006/main" name="ODE_Powerpoint - pattern background">
  <a:themeElements>
    <a:clrScheme name="ODE Color Theme">
      <a:dk1>
        <a:sysClr val="windowText" lastClr="000000"/>
      </a:dk1>
      <a:lt1>
        <a:sysClr val="window" lastClr="FFFFFF"/>
      </a:lt1>
      <a:dk2>
        <a:srgbClr val="344654"/>
      </a:dk2>
      <a:lt2>
        <a:srgbClr val="E2F4FC"/>
      </a:lt2>
      <a:accent1>
        <a:srgbClr val="1B75BC"/>
      </a:accent1>
      <a:accent2>
        <a:srgbClr val="9F2065"/>
      </a:accent2>
      <a:accent3>
        <a:srgbClr val="E26B2A"/>
      </a:accent3>
      <a:accent4>
        <a:srgbClr val="72C9F1"/>
      </a:accent4>
      <a:accent5>
        <a:srgbClr val="408740"/>
      </a:accent5>
      <a:accent6>
        <a:srgbClr val="1B75BC"/>
      </a:accent6>
      <a:hlink>
        <a:srgbClr val="1B75BC"/>
      </a:hlink>
      <a:folHlink>
        <a:srgbClr val="21AAE8"/>
      </a:folHlink>
    </a:clrScheme>
    <a:fontScheme name="OD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DE Powerpoint Template March 2019.potx" id="{8F04E96B-83B4-4B2F-89B2-3150D294CC40}" vid="{7837AEFF-8D99-48F0-9B65-23E66CA0866F}"/>
    </a:ext>
  </a:extLst>
</a:theme>
</file>

<file path=ppt/theme/theme2.xml><?xml version="1.0" encoding="utf-8"?>
<a:theme xmlns:a="http://schemas.openxmlformats.org/drawingml/2006/main" name="ODE_Powerpoint">
  <a:themeElements>
    <a:clrScheme name="ODE Color Theme">
      <a:dk1>
        <a:sysClr val="windowText" lastClr="000000"/>
      </a:dk1>
      <a:lt1>
        <a:sysClr val="window" lastClr="FFFFFF"/>
      </a:lt1>
      <a:dk2>
        <a:srgbClr val="344654"/>
      </a:dk2>
      <a:lt2>
        <a:srgbClr val="E2F4FC"/>
      </a:lt2>
      <a:accent1>
        <a:srgbClr val="1B75BC"/>
      </a:accent1>
      <a:accent2>
        <a:srgbClr val="9F2065"/>
      </a:accent2>
      <a:accent3>
        <a:srgbClr val="E26B2A"/>
      </a:accent3>
      <a:accent4>
        <a:srgbClr val="72C9F1"/>
      </a:accent4>
      <a:accent5>
        <a:srgbClr val="408740"/>
      </a:accent5>
      <a:accent6>
        <a:srgbClr val="1B75BC"/>
      </a:accent6>
      <a:hlink>
        <a:srgbClr val="1B75BC"/>
      </a:hlink>
      <a:folHlink>
        <a:srgbClr val="21AAE8"/>
      </a:folHlink>
    </a:clrScheme>
    <a:fontScheme name="OD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DE Powerpoint Template March 2019.potx" id="{8F04E96B-83B4-4B2F-89B2-3150D294CC40}" vid="{8B20BE8A-E528-4E24-AFBF-70FAB0D74EF1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AD634F791A68E448BB12BA2A972606E" ma:contentTypeVersion="11" ma:contentTypeDescription="Create a new document." ma:contentTypeScope="" ma:versionID="008e88efc2c682e83d5ac27470116c31">
  <xsd:schema xmlns:xsd="http://www.w3.org/2001/XMLSchema" xmlns:xs="http://www.w3.org/2001/XMLSchema" xmlns:p="http://schemas.microsoft.com/office/2006/metadata/properties" xmlns:ns1="http://schemas.microsoft.com/sharepoint/v3" xmlns:ns2="edb5ef48-5285-463e-a2b9-308f2d437c3d" xmlns:ns3="54031767-dd6d-417c-ab73-583408f47564" targetNamespace="http://schemas.microsoft.com/office/2006/metadata/properties" ma:root="true" ma:fieldsID="f190673fa0c65f4b80affaf206cdc563" ns1:_="" ns2:_="" ns3:_="">
    <xsd:import namespace="http://schemas.microsoft.com/sharepoint/v3"/>
    <xsd:import namespace="edb5ef48-5285-463e-a2b9-308f2d437c3d"/>
    <xsd:import namespace="54031767-dd6d-417c-ab73-583408f47564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Estimated_x0020_Creation_x0020_Date" minOccurs="0"/>
                <xsd:element ref="ns2:Remediation_x0020_Date" minOccurs="0"/>
                <xsd:element ref="ns2:Priority" minOccurs="0"/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4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5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db5ef48-5285-463e-a2b9-308f2d437c3d" elementFormDefault="qualified">
    <xsd:import namespace="http://schemas.microsoft.com/office/2006/documentManagement/types"/>
    <xsd:import namespace="http://schemas.microsoft.com/office/infopath/2007/PartnerControls"/>
    <xsd:element name="Estimated_x0020_Creation_x0020_Date" ma:index="6" nillable="true" ma:displayName="Estimated Creation Date" ma:format="DateOnly" ma:internalName="Estimated_x0020_Creation_x0020_Date" ma:readOnly="false">
      <xsd:simpleType>
        <xsd:restriction base="dms:DateTime"/>
      </xsd:simpleType>
    </xsd:element>
    <xsd:element name="Remediation_x0020_Date" ma:index="7" nillable="true" ma:displayName="Remediation Date" ma:default="[today]" ma:format="DateOnly" ma:internalName="Remediation_x0020_Date" ma:readOnly="false">
      <xsd:simpleType>
        <xsd:restriction base="dms:DateTime"/>
      </xsd:simpleType>
    </xsd:element>
    <xsd:element name="Priority" ma:index="8" nillable="true" ma:displayName="Priority" ma:default="New" ma:description="What Priority Level Is This Document?" ma:format="RadioButtons" ma:internalName="Priority" ma:readOnly="false">
      <xsd:simpleType>
        <xsd:restriction base="dms:Choice">
          <xsd:enumeration value="New"/>
          <xsd:enumeration value="Legacy"/>
          <xsd:enumeration value="Tier 1"/>
          <xsd:enumeration value="Tier 2"/>
          <xsd:enumeration value="Tier 3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031767-dd6d-417c-ab73-583408f47564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2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  <Estimated_x0020_Creation_x0020_Date xmlns="edb5ef48-5285-463e-a2b9-308f2d437c3d" xsi:nil="true"/>
    <Remediation_x0020_Date xmlns="edb5ef48-5285-463e-a2b9-308f2d437c3d">2020-08-31T17:06:07+00:00</Remediation_x0020_Date>
    <Priority xmlns="edb5ef48-5285-463e-a2b9-308f2d437c3d">New</Priority>
  </documentManagement>
</p:properties>
</file>

<file path=customXml/itemProps1.xml><?xml version="1.0" encoding="utf-8"?>
<ds:datastoreItem xmlns:ds="http://schemas.openxmlformats.org/officeDocument/2006/customXml" ds:itemID="{AC04C399-3965-4211-91B6-F7F530F5B6A6}"/>
</file>

<file path=customXml/itemProps2.xml><?xml version="1.0" encoding="utf-8"?>
<ds:datastoreItem xmlns:ds="http://schemas.openxmlformats.org/officeDocument/2006/customXml" ds:itemID="{8B135C30-9C3A-4850-9863-8FF3071A88C2}"/>
</file>

<file path=customXml/itemProps3.xml><?xml version="1.0" encoding="utf-8"?>
<ds:datastoreItem xmlns:ds="http://schemas.openxmlformats.org/officeDocument/2006/customXml" ds:itemID="{87D61357-2D07-428F-9745-35FCAA336BCF}"/>
</file>

<file path=docProps/app.xml><?xml version="1.0" encoding="utf-8"?>
<Properties xmlns="http://schemas.openxmlformats.org/officeDocument/2006/extended-properties" xmlns:vt="http://schemas.openxmlformats.org/officeDocument/2006/docPropsVTypes">
  <Template>ODE Powerpoint Template March 2019</Template>
  <TotalTime>15944</TotalTime>
  <Words>725</Words>
  <Application>Microsoft Office PowerPoint</Application>
  <PresentationFormat>On-screen Show (4:3)</PresentationFormat>
  <Paragraphs>107</Paragraphs>
  <Slides>13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ODE_Powerpoint - pattern background</vt:lpstr>
      <vt:lpstr>ODE_Powerpoint</vt:lpstr>
      <vt:lpstr>Memoranda of Understanding/Agreement</vt:lpstr>
      <vt:lpstr>Presentation Overview</vt:lpstr>
      <vt:lpstr>Before we begin…</vt:lpstr>
      <vt:lpstr>Purpose of the Memorandum of Understanding</vt:lpstr>
      <vt:lpstr>Understanding or Agreement?</vt:lpstr>
      <vt:lpstr>Community Partners</vt:lpstr>
      <vt:lpstr>MOUs/MOAs: What to Include</vt:lpstr>
      <vt:lpstr>MOUs/MOAs: What to Include (continued)</vt:lpstr>
      <vt:lpstr>MOUs/MOAs: What to Include (continued 2)</vt:lpstr>
      <vt:lpstr>Updates and Inspections</vt:lpstr>
      <vt:lpstr>What Can You Do?</vt:lpstr>
      <vt:lpstr>Conclusion</vt:lpstr>
      <vt:lpstr>End on a Quote!</vt:lpstr>
    </vt:vector>
  </TitlesOfParts>
  <Company>Oregon Department of Education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ODE Template Slides</dc:title>
  <dc:creator>HAISLIP Alex - ODE</dc:creator>
  <cp:lastModifiedBy>HAISLIP Alex - ODE</cp:lastModifiedBy>
  <cp:revision>81</cp:revision>
  <cp:lastPrinted>2019-07-15T14:37:29Z</cp:lastPrinted>
  <dcterms:created xsi:type="dcterms:W3CDTF">2019-03-28T15:03:22Z</dcterms:created>
  <dcterms:modified xsi:type="dcterms:W3CDTF">2020-03-17T17:52:28Z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0x0101008AD634F791A68E448BB12BA2A972606E</vt:lpwstr>
  </property>
</Properties>
</file>